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0" r:id="rId1"/>
  </p:sldMasterIdLst>
  <p:notesMasterIdLst>
    <p:notesMasterId r:id="rId55"/>
  </p:notesMasterIdLst>
  <p:handoutMasterIdLst>
    <p:handoutMasterId r:id="rId56"/>
  </p:handoutMasterIdLst>
  <p:sldIdLst>
    <p:sldId id="383" r:id="rId2"/>
    <p:sldId id="388" r:id="rId3"/>
    <p:sldId id="407" r:id="rId4"/>
    <p:sldId id="390" r:id="rId5"/>
    <p:sldId id="397" r:id="rId6"/>
    <p:sldId id="385" r:id="rId7"/>
    <p:sldId id="387" r:id="rId8"/>
    <p:sldId id="391" r:id="rId9"/>
    <p:sldId id="392" r:id="rId10"/>
    <p:sldId id="365" r:id="rId11"/>
    <p:sldId id="366" r:id="rId12"/>
    <p:sldId id="368" r:id="rId13"/>
    <p:sldId id="381" r:id="rId14"/>
    <p:sldId id="398" r:id="rId15"/>
    <p:sldId id="338" r:id="rId16"/>
    <p:sldId id="354" r:id="rId17"/>
    <p:sldId id="355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50" r:id="rId26"/>
    <p:sldId id="410" r:id="rId27"/>
    <p:sldId id="353" r:id="rId28"/>
    <p:sldId id="352" r:id="rId29"/>
    <p:sldId id="321" r:id="rId30"/>
    <p:sldId id="364" r:id="rId31"/>
    <p:sldId id="372" r:id="rId32"/>
    <p:sldId id="322" r:id="rId33"/>
    <p:sldId id="323" r:id="rId34"/>
    <p:sldId id="369" r:id="rId35"/>
    <p:sldId id="370" r:id="rId36"/>
    <p:sldId id="371" r:id="rId37"/>
    <p:sldId id="356" r:id="rId38"/>
    <p:sldId id="359" r:id="rId39"/>
    <p:sldId id="358" r:id="rId40"/>
    <p:sldId id="329" r:id="rId41"/>
    <p:sldId id="330" r:id="rId42"/>
    <p:sldId id="357" r:id="rId43"/>
    <p:sldId id="377" r:id="rId44"/>
    <p:sldId id="408" r:id="rId45"/>
    <p:sldId id="382" r:id="rId46"/>
    <p:sldId id="403" r:id="rId47"/>
    <p:sldId id="406" r:id="rId48"/>
    <p:sldId id="404" r:id="rId49"/>
    <p:sldId id="405" r:id="rId50"/>
    <p:sldId id="399" r:id="rId51"/>
    <p:sldId id="400" r:id="rId52"/>
    <p:sldId id="401" r:id="rId53"/>
    <p:sldId id="402" r:id="rId5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30B8"/>
    <a:srgbClr val="2810D6"/>
    <a:srgbClr val="5823C3"/>
    <a:srgbClr val="00589A"/>
    <a:srgbClr val="0099CC"/>
    <a:srgbClr val="FF0066"/>
    <a:srgbClr val="FFFF66"/>
    <a:srgbClr val="FFFF00"/>
    <a:srgbClr val="FC3904"/>
    <a:srgbClr val="99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3" autoAdjust="0"/>
    <p:restoredTop sz="86364" autoAdjust="0"/>
  </p:normalViewPr>
  <p:slideViewPr>
    <p:cSldViewPr>
      <p:cViewPr>
        <p:scale>
          <a:sx n="70" d="100"/>
          <a:sy n="70" d="100"/>
        </p:scale>
        <p:origin x="2808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41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F95351-C3F4-4E61-8B0D-E5D41C7AFE77}" type="datetimeFigureOut">
              <a:rPr lang="en-US"/>
              <a:pPr>
                <a:defRPr/>
              </a:pPr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F945D3-D81A-4460-9B0B-3AD1165BE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7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74B703-5839-4274-A595-D1C983697358}" type="datetimeFigureOut">
              <a:rPr lang="en-US"/>
              <a:pPr>
                <a:defRPr/>
              </a:pPr>
              <a:t>7/25/2018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F12B12-32F7-4AB0-BB96-362EB92FD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50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module presents hazard communication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8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the changes from the 1994 standard of “right to know” to the 2012 standard of “right to understand”.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lays out employee information and training requirements under the 2012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1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provides details of the 2012 training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26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provides details of the 2012 training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indicates new terminology of “SDS” which replaces “MSDS” and indicates there is a 16 section format.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describe label elements including pictograms, signal words, precautionary statements, as well as product and manufacturer identifiers.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55C60-5421-42CF-8DC4-28A5234B32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7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the pictogram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43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the requirement for red borders around pictograms. </a:t>
            </a:r>
            <a:endParaRPr 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316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sample pictograms for Acute Toxicity, of “severe” and “less severe” nature.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A51642-0BCF-4F7A-847E-2C98D295C38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55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sample pictograms for “Health” hazards.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16DB7-17B6-4DEC-BFBC-1258D6E9D58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7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to provide grant materials acknowledgment.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701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pictograms for “Physical” hazards.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AFFF-4FD4-4E88-B685-4CFCA94F9AF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06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additional pictograms for “Physical” hazards.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55FD22-7192-48CF-94A8-A0A2DDF759E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2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describes the “signal word” concepts of “Danger” and “Warning”.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404F2-BD46-454C-9A8E-BCD29CBB65A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77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required hazard statements on labels when applicable.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2C71A-27F6-4EA7-977D-0F22F55EF7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84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the use of “precautionary” statements on labels.</a:t>
            </a:r>
            <a:endParaRPr lang="en-US" sz="2600" dirty="0" smtClean="0">
              <a:solidFill>
                <a:srgbClr val="CCC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B02015-AB79-46DC-985D-8D8638D9D68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20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indicates “other information” that may be included on a label.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2AAB9-AC3C-4185-A197-25C4BEBF9A2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00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 sample label.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11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 sample label.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76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information on “secondary” containers and indicates they are still permitted but have requirements for use.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9AB6C0-D915-49A6-AEAD-A8493E1E2BE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36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indicates that employers can still use workplace labeling systems if they provide the required information, but they may need to be updated.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2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399" cy="411480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840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an example of the new style of label.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29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depicts acceptable and unacceptable examples of workplace labeling.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772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introduces the 16 section format for Safety Data Sheets (SDS).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219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lists the 16 sections of Safety Data Sheets (SDS).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77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a sample SDS.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720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details of the sample SDS.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14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details of the sample SDS.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013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supplemental training requirements for employees.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37D48-639C-4C6B-82C6-60A53E4F8BA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00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requirement for a specific plan and that information must be accessible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D0A87-F9B6-4411-BB8E-14337FA540B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941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required dates for implementation of the GHS.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7EBA9-CF01-4247-8E51-F8539D7490F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2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lays out the intended learning outcomes from this hazard communication module.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401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indicates that signage requirements may also be impacted and may need to be updated.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992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provides information about requirements to update signs and effective dates.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081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hazards that may need to be addressed by sign updates.</a:t>
            </a:r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270110-1C3D-45E2-83AB-00DF3DD600D0}" type="slidenum">
              <a:rPr 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205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speaker should emphasize that employees must know where SDS are located and have access to the information.  Speaker should ask employees where this information is located in their shops.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57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 variety of OSHA information addressing the GHS.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014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to introduce the Module 4 in-class exercise. Refer to Module 4 Part A and Part B exercise documents.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605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should emphasize that workers need to know how to navigate an SDS.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801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to distribute and administer the in-class exercise on navigating an SDS. Distribute the “Chemical Stuff” handout.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195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to administer Part B creating an SDS locator.  Where can SDS be found in your shop?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744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to present the answers to the Part A exercise on navigating an SDS and should encourage attendees to discuss where the SDS are located in their shop.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2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 general overview of the hazard communication module.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711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“Chemical Stuff” example used for the Module 4 Part A exercise.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470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“Chemical Stuff” example used for the Module 4 Part A exercise.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70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“Chemical Stuff” example used for the Module 4 Part A exercise.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7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“Chemical Stuff” example used for the Module 4 Part A exercise.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6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OSHA publishes a useful guide addressing hazard communication in small business entities.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96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OSHA HCS, 29 CFR 1910.1200 addresses hazard communication.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2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describes the Globally Harmonized System of Classification and Labeling of Chemicals.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2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depicts the Globally Harmonized System of Classification and Labeling of Chemicals.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12B12-32F7-4AB0-BB96-362EB92FD2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2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544014" y="1524005"/>
            <a:ext cx="7726101" cy="372415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497979" y="5617580"/>
            <a:ext cx="538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87A-7015-40F5-BA46-2F8E027B3C0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7/25/2018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4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1155CC"/>
              </a:buClr>
              <a:buSzPct val="100000"/>
              <a:buNone/>
              <a:defRPr sz="3600" b="1">
                <a:solidFill>
                  <a:srgbClr val="1155CC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cxnSp>
        <p:nvCxnSpPr>
          <p:cNvPr id="7" name="Shape 7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0000">
                  <a:tint val="75000"/>
                </a:srgb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F18419-AC6D-4ED2-A892-A000DD3A58AB}" type="slidenum">
              <a:rPr lang="en-US" kern="0" smtClean="0">
                <a:solidFill>
                  <a:srgbClr val="000000">
                    <a:tint val="75000"/>
                  </a:srgbClr>
                </a:solidFill>
                <a:latin typeface="Arial"/>
                <a:cs typeface="Arial"/>
                <a:sym typeface="Arial"/>
                <a:rtl val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000000">
                  <a:tint val="75000"/>
                </a:srgb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41B2F-1D67-4FA7-9549-BC9C3119B111}" type="datetime1">
              <a:rPr lang="en-US" kern="0" smtClean="0">
                <a:solidFill>
                  <a:srgbClr val="000000">
                    <a:tint val="75000"/>
                  </a:srgbClr>
                </a:solidFill>
                <a:latin typeface="Arial"/>
                <a:cs typeface="Arial"/>
                <a:sym typeface="Arial"/>
                <a:rtl val="0"/>
              </a:rPr>
              <a:t>7/25/2018</a:t>
            </a:fld>
            <a:endParaRPr lang="en-US" kern="0">
              <a:solidFill>
                <a:srgbClr val="000000">
                  <a:tint val="75000"/>
                </a:srgbClr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0403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isc.org/content.aspx?id=35366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isc.org/content.aspx?id=35366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isc.org/content.aspx?id=35366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isc.org/content.aspx?id=35366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osha.gov/dsg/hazcom/ghs.html" TargetMode="Externa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isc.org/content.aspx?id=35366" TargetMode="Externa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isc.org/content.aspx?id=35366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sha.gov/dte/outreach/intro_osha/3_sds.pdf" TargetMode="External"/><Relationship Id="rId5" Type="http://schemas.openxmlformats.org/officeDocument/2006/relationships/hyperlink" Target="http://www.aisc.org/content.aspx?id=35368" TargetMode="External"/><Relationship Id="rId4" Type="http://schemas.openxmlformats.org/officeDocument/2006/relationships/hyperlink" Target="http://www.aisc.org/content.aspx?id=3536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6858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dirty="0" smtClean="0">
                <a:solidFill>
                  <a:srgbClr val="0C30B8"/>
                </a:solidFill>
              </a:rPr>
              <a:t>Módulo 4</a:t>
            </a:r>
            <a:endParaRPr lang="es-PR" sz="2400" dirty="0">
              <a:solidFill>
                <a:srgbClr val="0C30B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32270"/>
            <a:ext cx="3429000" cy="3724153"/>
          </a:xfrm>
        </p:spPr>
        <p:txBody>
          <a:bodyPr/>
          <a:lstStyle/>
          <a:p>
            <a:pPr lvl="0">
              <a:lnSpc>
                <a:spcPct val="134117"/>
              </a:lnSpc>
              <a:buSzPct val="36666"/>
            </a:pPr>
            <a:r>
              <a:rPr lang="es" dirty="0">
                <a:latin typeface="Calibri"/>
                <a:ea typeface="Calibri"/>
                <a:cs typeface="Calibri"/>
                <a:sym typeface="Calibri"/>
              </a:rPr>
              <a:t>Peligros Especiales para Trabajadores de Compañías que Fabrican y/o Suplen Acero Estructural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 descr="IMG_0267.JPG" title="Foto - Peligros Especiales para Trabajadores de Compañías que Fabrican y/o Suplen Acero Estructural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032270"/>
            <a:ext cx="4707107" cy="3530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5715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+mn-lt"/>
              </a:rPr>
              <a:t>Photo </a:t>
            </a:r>
            <a:r>
              <a:rPr lang="en-US" sz="1200" dirty="0" smtClean="0">
                <a:latin typeface="+mn-lt"/>
              </a:rPr>
              <a:t>from Douglas Steel Fabricating Corporation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6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s-PR" sz="2400" b="1" dirty="0" smtClean="0">
                <a:solidFill>
                  <a:srgbClr val="0C30B8"/>
                </a:solidFill>
              </a:rPr>
              <a:t>Información y Capacitación del Empleado:</a:t>
            </a:r>
            <a:endParaRPr lang="es-PR" sz="2400" b="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9425"/>
            <a:ext cx="8229600" cy="388756"/>
          </a:xfrm>
        </p:spPr>
        <p:txBody>
          <a:bodyPr/>
          <a:lstStyle/>
          <a:p>
            <a:r>
              <a:rPr lang="es-PR" sz="1000" dirty="0">
                <a:solidFill>
                  <a:schemeClr val="bg1"/>
                </a:solidFill>
              </a:rPr>
              <a:t>Información y Capacitación del Empleado</a:t>
            </a:r>
            <a:r>
              <a:rPr lang="es-PR" sz="1000" dirty="0" smtClean="0">
                <a:solidFill>
                  <a:schemeClr val="bg1"/>
                </a:solidFill>
              </a:rPr>
              <a:t>: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C385D-4B24-4249-900C-D49B6D01BA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133600"/>
            <a:ext cx="4343400" cy="4373563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589A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HazCom </a:t>
            </a:r>
            <a:r>
              <a:rPr 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endParaRPr lang="en-US" sz="2400" dirty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C30B8"/>
              </a:buClr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“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 a Saber”</a:t>
            </a:r>
          </a:p>
          <a:p>
            <a:pPr marL="709613" lvl="1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empleados necesitan saber la información sobre los productos 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 que están disponibles </a:t>
            </a: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cómo obtienen 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 </a:t>
            </a: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los peligros involucrados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20600" y="2133600"/>
            <a:ext cx="4384675" cy="4373563"/>
          </a:xfrm>
        </p:spPr>
        <p:txBody>
          <a:bodyPr/>
          <a:lstStyle/>
          <a:p>
            <a:pPr>
              <a:buClr>
                <a:schemeClr val="accent4"/>
              </a:buClr>
              <a:defRPr/>
            </a:pPr>
            <a:r>
              <a:rPr lang="es-PR" sz="2400" dirty="0" smtClean="0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PR" sz="2400" b="1" dirty="0" err="1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HazCom</a:t>
            </a: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  <a:p>
            <a:pPr>
              <a:buClr>
                <a:schemeClr val="accent4"/>
              </a:buClr>
              <a:defRPr/>
            </a:pPr>
            <a:r>
              <a:rPr lang="es-PR" sz="2400" dirty="0" smtClean="0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“</a:t>
            </a:r>
            <a:r>
              <a:rPr lang="es-P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 a Comprender”</a:t>
            </a:r>
          </a:p>
          <a:p>
            <a:pPr marL="709613" lvl="1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empleados necesitan comprender e identificar los peligros relacionados con los productos químico por un pictograma y la lectura de la etiqueta del producto</a:t>
            </a:r>
            <a:endParaRPr lang="es-P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038163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Source: </a:t>
            </a:r>
            <a:r>
              <a:rPr lang="en-US" sz="1200" dirty="0" smtClean="0">
                <a:latin typeface="+mn-lt"/>
                <a:hlinkClick r:id="rId3"/>
              </a:rPr>
              <a:t>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5821" y="304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HazCom </a:t>
            </a:r>
            <a:r>
              <a:rPr 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 </a:t>
            </a:r>
            <a:r>
              <a:rPr lang="es-PR" sz="2400" b="1" dirty="0">
                <a:solidFill>
                  <a:srgbClr val="0C30B8"/>
                </a:solidFill>
              </a:rPr>
              <a:t>Información y </a:t>
            </a:r>
            <a:r>
              <a:rPr lang="es-PR" sz="2400" b="1" dirty="0" smtClean="0">
                <a:solidFill>
                  <a:srgbClr val="0C30B8"/>
                </a:solidFill>
              </a:rPr>
              <a:t>Capacitación </a:t>
            </a:r>
            <a:r>
              <a:rPr lang="es-PR" sz="2400" b="1" dirty="0">
                <a:solidFill>
                  <a:srgbClr val="0C30B8"/>
                </a:solidFill>
              </a:rPr>
              <a:t>del </a:t>
            </a:r>
            <a:r>
              <a:rPr lang="es-PR" sz="2400" b="1" dirty="0" smtClean="0">
                <a:solidFill>
                  <a:srgbClr val="0C30B8"/>
                </a:solidFill>
              </a:rPr>
              <a:t>Empleado</a:t>
            </a:r>
            <a:r>
              <a:rPr 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Aclarar que las etiquetas de los contenedores enviados y las etiquetas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 de trabajo deben ser explicados, así como el formato SDS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trabajadores deben ser entrenados sobre las nueva etiqueta y los formatos SDS antes de todas las disposiciones de las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que aplican.  </a:t>
            </a:r>
            <a:endParaRPr lang="es-P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empleadores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obligados a capacitar a los nuevos empleados en la relación con los nuevos elementos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etiquetas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formato de las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hoja de datos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 del 1 de diciembre de 2013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31"/>
            <a:ext cx="8229600" cy="353569"/>
          </a:xfrm>
        </p:spPr>
        <p:txBody>
          <a:bodyPr anchor="t"/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HazCom 2012- </a:t>
            </a:r>
            <a:r>
              <a:rPr lang="es-PR" sz="900" dirty="0">
                <a:solidFill>
                  <a:schemeClr val="bg1"/>
                </a:solidFill>
              </a:rPr>
              <a:t>Información y Capacitación del Empleado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C385D-4B24-4249-900C-D49B6D01BA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6038165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Source: </a:t>
            </a:r>
            <a:r>
              <a:rPr lang="en-US" sz="1200" dirty="0" smtClean="0">
                <a:latin typeface="+mn-lt"/>
                <a:hlinkClick r:id="rId3"/>
              </a:rPr>
              <a:t>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4014" y="67560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Detalles de capacitación:</a:t>
            </a:r>
            <a:endParaRPr lang="es-PR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 etiqueta</a:t>
            </a:r>
          </a:p>
          <a:p>
            <a:pPr marL="342900" lvl="1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Adiestrar a los empleados sobre el tipo de información que el empleado 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esperaría </a:t>
            </a: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en las nuevas etiquetas</a:t>
            </a:r>
          </a:p>
          <a:p>
            <a:pPr marL="342900" lvl="1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podrían </a:t>
            </a: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esa información?</a:t>
            </a:r>
          </a:p>
          <a:p>
            <a:pPr marL="342900" lvl="1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Identificador del 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producto, </a:t>
            </a: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palabra de advertencia, indicaciones de peligro (s), 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pictograma </a:t>
            </a: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(s), 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comunicado de precauciones </a:t>
            </a: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(s), nombre, dirección y número de teléfono de la parte responsable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346601"/>
          </a:xfrm>
        </p:spPr>
        <p:txBody>
          <a:bodyPr/>
          <a:lstStyle/>
          <a:p>
            <a:r>
              <a:rPr lang="es-P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Detalles de capacitación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05875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Source: </a:t>
            </a:r>
            <a:r>
              <a:rPr lang="en-US" sz="1200" dirty="0" smtClean="0">
                <a:latin typeface="+mn-lt"/>
                <a:hlinkClick r:id="rId3"/>
              </a:rPr>
              <a:t>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2173" y="713406"/>
            <a:ext cx="8229600" cy="734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Detalles de capacitación – continuación:</a:t>
            </a:r>
            <a:endParaRPr lang="es-PR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Comprensión general de cómo los elementos interactúan</a:t>
            </a:r>
          </a:p>
          <a:p>
            <a:pPr marL="342900" lvl="2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ejemplo - explican que hay 2 palabras de advertencia:</a:t>
            </a:r>
          </a:p>
          <a:p>
            <a:pPr marL="736092" lvl="1" indent="-342900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 </a:t>
            </a:r>
            <a:r>
              <a:rPr lang="es-P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“DANGER”</a:t>
            </a: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 mayor gravedad de peligro dentro de una clase de peligro</a:t>
            </a:r>
          </a:p>
          <a:p>
            <a:pPr marL="736092" lvl="1" indent="-342900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Advertencia </a:t>
            </a:r>
            <a:r>
              <a:rPr lang="es-P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“WARNING” 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para peligros de menor gravedad</a:t>
            </a:r>
          </a:p>
          <a:p>
            <a:pPr marL="342900" lvl="2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de la Hoja de Datos de Seguridad</a:t>
            </a:r>
          </a:p>
          <a:p>
            <a:pPr marL="342900" lvl="2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 a los empleados en formato de 16 secciones normalizados y el tipo de información que encontraría en las distintas secciones.</a:t>
            </a:r>
            <a:endParaRPr lang="es-P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36" y="152399"/>
            <a:ext cx="8229600" cy="254891"/>
          </a:xfrm>
        </p:spPr>
        <p:txBody>
          <a:bodyPr/>
          <a:lstStyle/>
          <a:p>
            <a:r>
              <a:rPr lang="es-P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Detalles de capacitación – continuación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4438" y="625655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Source: </a:t>
            </a:r>
            <a:r>
              <a:rPr lang="en-US" sz="1200" dirty="0" smtClean="0">
                <a:latin typeface="+mn-lt"/>
                <a:hlinkClick r:id="rId3"/>
              </a:rPr>
              <a:t>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56951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“Safety Data Sheet”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vez de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“Material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Data Sheet”)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 un formato de 16-section.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FontTx/>
              <a:buNone/>
              <a:tabLst/>
              <a:defRPr/>
            </a:pPr>
            <a:r>
              <a:rPr lang="es-PR" sz="3600" b="1" i="0" u="none" strike="noStrike" cap="none" baseline="0" dirty="0" smtClean="0">
                <a:solidFill>
                  <a:srgbClr val="1155CC"/>
                </a:solidFill>
                <a:effectLst/>
                <a:latin typeface="Arial"/>
                <a:ea typeface="Arial"/>
                <a:cs typeface="Arial"/>
                <a:sym typeface="Arial"/>
                <a:rtl val="0"/>
              </a:rPr>
              <a:t>Comunicación de Peligros- </a:t>
            </a:r>
            <a:r>
              <a:rPr lang="es-PR" sz="2800" b="1" i="0" u="none" strike="noStrike" cap="none" baseline="0" dirty="0" smtClean="0">
                <a:solidFill>
                  <a:srgbClr val="1155CC"/>
                </a:solidFill>
                <a:effectLst/>
                <a:latin typeface="Arial"/>
                <a:ea typeface="Arial"/>
                <a:cs typeface="Arial"/>
                <a:sym typeface="Arial"/>
                <a:rtl val="0"/>
              </a:rPr>
              <a:t>Módulo 4</a:t>
            </a:r>
            <a:endParaRPr lang="en-US" dirty="0" smtClean="0">
              <a:effectLst/>
            </a:endParaRPr>
          </a:p>
          <a:p>
            <a:pPr>
              <a:defRPr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4438" y="625655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Source: </a:t>
            </a:r>
            <a:r>
              <a:rPr lang="en-US" sz="1200" dirty="0" smtClean="0">
                <a:latin typeface="+mn-lt"/>
                <a:hlinkClick r:id="rId3"/>
              </a:rPr>
              <a:t>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80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chemeClr val="bg1"/>
                </a:solidFill>
              </a:rPr>
              <a:t>Comunicación de Peligros- </a:t>
            </a:r>
            <a:r>
              <a:rPr lang="es-PR" sz="2400" kern="0" dirty="0" smtClean="0">
                <a:solidFill>
                  <a:schemeClr val="bg1"/>
                </a:solidFill>
              </a:rPr>
              <a:t>Módulo 4</a:t>
            </a:r>
            <a:endParaRPr lang="es-PR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1485844"/>
            <a:ext cx="4191000" cy="4984868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varios elementos del etiquetado:</a:t>
            </a:r>
          </a:p>
          <a:p>
            <a:pPr marL="733425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Símbolos llamados "Pictogramas"</a:t>
            </a:r>
          </a:p>
          <a:p>
            <a:pPr marL="733425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Palabra de advertencia </a:t>
            </a:r>
          </a:p>
          <a:p>
            <a:pPr marL="733425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Indicaciones de peligro</a:t>
            </a:r>
          </a:p>
          <a:p>
            <a:pPr marL="733425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Indicaciones de precaución</a:t>
            </a:r>
          </a:p>
          <a:p>
            <a:pPr marL="733425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del Producto</a:t>
            </a:r>
          </a:p>
          <a:p>
            <a:pPr marL="733425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 / Identificación del Manufacturero </a:t>
            </a:r>
            <a:endParaRPr lang="es-P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pPr eaLnBrk="1" hangingPunct="1"/>
            <a:r>
              <a:rPr lang="es-PR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</a:t>
            </a:r>
            <a:endParaRPr lang="es-PR" sz="3600" b="1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8436" name="Picture 2" title="Foto - etiqueta de muestr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2" y="1549818"/>
            <a:ext cx="4876796" cy="484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200400" y="6430248"/>
            <a:ext cx="518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1400" dirty="0">
                <a:latin typeface="Arial" charset="0"/>
              </a:rPr>
              <a:t>www.osha.gov/Publications/HazComm_QuickCard_Labels.html</a:t>
            </a:r>
          </a:p>
        </p:txBody>
      </p:sp>
    </p:spTree>
    <p:extLst>
      <p:ext uri="{BB962C8B-B14F-4D97-AF65-F5344CB8AC3E}">
        <p14:creationId xmlns:p14="http://schemas.microsoft.com/office/powerpoint/2010/main" val="27217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4015" y="1828800"/>
            <a:ext cx="3875586" cy="3419358"/>
          </a:xfrm>
        </p:spPr>
        <p:txBody>
          <a:bodyPr/>
          <a:lstStyle/>
          <a:p>
            <a:r>
              <a:rPr lang="es-PR" sz="32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y Pictogramas HCS</a:t>
            </a:r>
            <a:endParaRPr lang="es-PR" dirty="0">
              <a:solidFill>
                <a:srgbClr val="0C30B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38450"/>
          </a:xfrm>
        </p:spPr>
        <p:txBody>
          <a:bodyPr/>
          <a:lstStyle/>
          <a:p>
            <a:r>
              <a:rPr lang="es-PR" sz="1000" dirty="0">
                <a:solidFill>
                  <a:schemeClr val="bg1"/>
                </a:solidFill>
              </a:rPr>
              <a:t>Comunicación de </a:t>
            </a:r>
            <a:r>
              <a:rPr lang="es-PR" sz="1000" dirty="0" smtClean="0">
                <a:solidFill>
                  <a:schemeClr val="bg1"/>
                </a:solidFill>
              </a:rPr>
              <a:t>Peligros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3795" name="Content Placeholder 4" descr="Picture2.jpg" title="Foto - El sistema de pictogramas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581150"/>
            <a:ext cx="4724400" cy="4783138"/>
          </a:xfrm>
        </p:spPr>
      </p:pic>
      <p:sp>
        <p:nvSpPr>
          <p:cNvPr id="6" name="Rectangle 5"/>
          <p:cNvSpPr/>
          <p:nvPr/>
        </p:nvSpPr>
        <p:spPr>
          <a:xfrm>
            <a:off x="567953" y="6364655"/>
            <a:ext cx="830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Source: Small </a:t>
            </a:r>
            <a:r>
              <a:rPr lang="en-US" sz="1200" dirty="0">
                <a:latin typeface="+mn-lt"/>
              </a:rPr>
              <a:t>Entity Compliance Guide for Employers </a:t>
            </a:r>
            <a:r>
              <a:rPr lang="en-US" sz="1200" dirty="0" smtClean="0">
                <a:latin typeface="+mn-lt"/>
              </a:rPr>
              <a:t>That Use </a:t>
            </a:r>
            <a:r>
              <a:rPr lang="en-US" sz="1200" dirty="0">
                <a:latin typeface="+mn-lt"/>
              </a:rPr>
              <a:t>Hazardous </a:t>
            </a:r>
            <a:r>
              <a:rPr lang="en-US" sz="1200" dirty="0" smtClean="0">
                <a:latin typeface="+mn-lt"/>
              </a:rPr>
              <a:t>Chemicals </a:t>
            </a:r>
            <a:r>
              <a:rPr lang="en-US" sz="1200" dirty="0">
                <a:latin typeface="+mn-lt"/>
              </a:rPr>
              <a:t>OSHA 3695-03 2014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800394"/>
            <a:ext cx="8229600" cy="6476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C30B8"/>
              </a:buClr>
              <a:defRPr/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Bordes rojos</a:t>
            </a:r>
            <a:endParaRPr lang="es-PR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Bordes rojos son requeridos</a:t>
            </a:r>
          </a:p>
          <a:p>
            <a:pPr marL="342900" indent="-342900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Bordes rojos incrementan la comprensibilidad</a:t>
            </a:r>
          </a:p>
          <a:p>
            <a:pPr marL="274320" indent="-274320">
              <a:lnSpc>
                <a:spcPct val="90000"/>
              </a:lnSpc>
              <a:buNone/>
              <a:defRPr/>
            </a:pPr>
            <a:r>
              <a:rPr lang="es-P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74320" indent="-274320">
              <a:lnSpc>
                <a:spcPct val="90000"/>
              </a:lnSpc>
              <a:buNone/>
              <a:defRPr/>
            </a:pPr>
            <a:endParaRPr lang="es-P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139062"/>
            <a:ext cx="3393315" cy="571599"/>
          </a:xfrm>
        </p:spPr>
        <p:txBody>
          <a:bodyPr anchor="t"/>
          <a:lstStyle/>
          <a:p>
            <a:r>
              <a:rPr lang="es-P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Bordes rojos</a:t>
            </a:r>
            <a: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1BF5-B1FB-43FF-A50D-C5544302A4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7654" name="Picture 10" descr="flamm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3865774" cy="34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4438" y="625655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Source: </a:t>
            </a:r>
            <a:r>
              <a:rPr lang="en-US" sz="1200" dirty="0" smtClean="0">
                <a:latin typeface="+mn-lt"/>
                <a:hlinkClick r:id="rId4"/>
              </a:rPr>
              <a:t>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710661"/>
            <a:ext cx="8229600" cy="8056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32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Pictogramas – </a:t>
            </a:r>
          </a:p>
          <a:p>
            <a:r>
              <a:rPr lang="es-PR" sz="32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a la salud*</a:t>
            </a:r>
            <a:endParaRPr lang="es-PR" dirty="0">
              <a:solidFill>
                <a:srgbClr val="0C30B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28" y="169796"/>
            <a:ext cx="1828800" cy="629175"/>
          </a:xfrm>
        </p:spPr>
        <p:txBody>
          <a:bodyPr anchor="t"/>
          <a:lstStyle/>
          <a:p>
            <a:r>
              <a:rPr lang="es-P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Pictogramas – </a:t>
            </a:r>
            <a:br>
              <a:rPr lang="es-P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a la salud*</a:t>
            </a: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2531" name="Picture 3" title="Pictogram de muestra para toxicidad aguda, de naturaleza sever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81" y="2590803"/>
            <a:ext cx="2359205" cy="23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title="Pictograma de muestra para toxicidad aguda, de naturaleza menos severa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138" y="1621280"/>
            <a:ext cx="2272291" cy="226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4315838" y="3889262"/>
            <a:ext cx="533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Toxicidad aguda (menos grave):</a:t>
            </a:r>
          </a:p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Irritante</a:t>
            </a:r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Sensibilizador dérmico (piel)</a:t>
            </a:r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Toxicidad aguda (nociva)</a:t>
            </a:r>
          </a:p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Efectos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narcóticos</a:t>
            </a:r>
          </a:p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Irritación del tracto respiratorio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457199" y="5107668"/>
            <a:ext cx="3627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Toxicidad aguda (severa)</a:t>
            </a:r>
            <a:endParaRPr lang="es-P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367" y="6197572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Source: </a:t>
            </a:r>
            <a:r>
              <a:rPr lang="en-US" sz="1200" dirty="0" smtClean="0">
                <a:latin typeface="+mn-lt"/>
                <a:hlinkClick r:id="rId5"/>
              </a:rPr>
              <a:t>Hazard </a:t>
            </a:r>
            <a:r>
              <a:rPr lang="en-US" sz="1200" dirty="0">
                <a:latin typeface="+mn-lt"/>
                <a:hlinkClick r:id="rId5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5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47" y="341586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3200" b="1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Pictogramas – </a:t>
            </a:r>
          </a:p>
          <a:p>
            <a:r>
              <a:rPr lang="es-PR" sz="3200" b="1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a la salud*</a:t>
            </a:r>
            <a:endParaRPr lang="es-PR" sz="3200" dirty="0">
              <a:solidFill>
                <a:srgbClr val="0C30B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42" y="196950"/>
            <a:ext cx="1841702" cy="433867"/>
          </a:xfrm>
        </p:spPr>
        <p:txBody>
          <a:bodyPr anchor="t"/>
          <a:lstStyle/>
          <a:p>
            <a:r>
              <a:rPr lang="es-P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Pictogramas – </a:t>
            </a:r>
            <a:br>
              <a:rPr lang="es-P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a la salud</a:t>
            </a:r>
            <a:r>
              <a:rPr lang="es-P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2</a:t>
            </a: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3555" name="Picture 3" title="pictograma de muestra para peligros de &quot;Salud&quo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695" y="2536825"/>
            <a:ext cx="2186189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795867" y="4686898"/>
            <a:ext cx="38491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Corrosivo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a la piel</a:t>
            </a:r>
          </a:p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Lesiones oculares graves /</a:t>
            </a:r>
          </a:p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irritación de ojo</a:t>
            </a:r>
          </a:p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orrosión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de metales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7" title="pictograma de muestra para peligros de &quot;Salud&quot;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884" y="1608139"/>
            <a:ext cx="2279503" cy="227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5181599" y="3927274"/>
            <a:ext cx="43648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Carcinógeno</a:t>
            </a:r>
          </a:p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Sensibilizador respiratorio</a:t>
            </a:r>
          </a:p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Toxicidad para la reproducción</a:t>
            </a:r>
          </a:p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Toxicidad en órganos </a:t>
            </a:r>
          </a:p>
          <a:p>
            <a:pPr eaLnBrk="1" hangingPunct="1"/>
            <a:r>
              <a:rPr lang="es-P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Mutagenicidad</a:t>
            </a:r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Peligro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de aspiración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438" y="625655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Source: </a:t>
            </a:r>
            <a:r>
              <a:rPr lang="en-US" sz="1200" dirty="0" smtClean="0">
                <a:latin typeface="+mn-lt"/>
                <a:hlinkClick r:id="rId5"/>
              </a:rPr>
              <a:t>Hazard </a:t>
            </a:r>
            <a:r>
              <a:rPr lang="en-US" sz="1200" dirty="0">
                <a:latin typeface="+mn-lt"/>
                <a:hlinkClick r:id="rId5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5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4214" y="304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5344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33000"/>
              </a:lnSpc>
              <a:buSzPct val="45833"/>
            </a:pPr>
            <a:r>
              <a:rPr lang="e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Información​ de la subvenci</a:t>
            </a:r>
            <a:r>
              <a:rPr lang="es-PR" sz="2800" b="1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 de </a:t>
            </a:r>
            <a:r>
              <a:rPr lang="es" sz="2800" b="1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OSHA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Este </a:t>
            </a:r>
            <a:r>
              <a:rPr lang="en-US" sz="2400" b="1" dirty="0">
                <a:latin typeface="Calibri" panose="020F0502020204030204" pitchFamily="34" charset="0"/>
              </a:rPr>
              <a:t>material </a:t>
            </a:r>
            <a:r>
              <a:rPr lang="en-US" sz="2400" b="1" dirty="0" err="1">
                <a:latin typeface="Calibri" panose="020F0502020204030204" pitchFamily="34" charset="0"/>
              </a:rPr>
              <a:t>fue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producido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bajo</a:t>
            </a:r>
            <a:r>
              <a:rPr lang="en-US" sz="2400" b="1" dirty="0">
                <a:latin typeface="Calibri" panose="020F0502020204030204" pitchFamily="34" charset="0"/>
              </a:rPr>
              <a:t> el </a:t>
            </a:r>
            <a:r>
              <a:rPr lang="en-US" sz="2400" b="1" dirty="0" err="1">
                <a:latin typeface="Calibri" panose="020F0502020204030204" pitchFamily="34" charset="0"/>
              </a:rPr>
              <a:t>número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concesión</a:t>
            </a:r>
            <a:r>
              <a:rPr lang="en-US" sz="2400" b="1" dirty="0">
                <a:latin typeface="Calibri" panose="020F0502020204030204" pitchFamily="34" charset="0"/>
              </a:rPr>
              <a:t> SH-26316-SH4 de la </a:t>
            </a:r>
            <a:r>
              <a:rPr lang="en-US" sz="2400" b="1" dirty="0" err="1">
                <a:latin typeface="Calibri" panose="020F0502020204030204" pitchFamily="34" charset="0"/>
              </a:rPr>
              <a:t>administración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seguridad</a:t>
            </a:r>
            <a:r>
              <a:rPr lang="en-US" sz="2400" b="1" dirty="0">
                <a:latin typeface="Calibri" panose="020F0502020204030204" pitchFamily="34" charset="0"/>
              </a:rPr>
              <a:t> y </a:t>
            </a:r>
            <a:r>
              <a:rPr lang="en-US" sz="2400" b="1" dirty="0" err="1">
                <a:latin typeface="Calibri" panose="020F0502020204030204" pitchFamily="34" charset="0"/>
              </a:rPr>
              <a:t>salud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ocupacional</a:t>
            </a:r>
            <a:r>
              <a:rPr lang="en-US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</a:rPr>
              <a:t>Departamento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trabajo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los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Estados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Unidos</a:t>
            </a:r>
            <a:r>
              <a:rPr lang="en-US" sz="2400" b="1" dirty="0">
                <a:latin typeface="Calibri" panose="020F0502020204030204" pitchFamily="34" charset="0"/>
              </a:rPr>
              <a:t>. No </a:t>
            </a:r>
            <a:r>
              <a:rPr lang="en-US" sz="2400" b="1" dirty="0" err="1">
                <a:latin typeface="Calibri" panose="020F0502020204030204" pitchFamily="34" charset="0"/>
              </a:rPr>
              <a:t>necesariamente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refleja</a:t>
            </a:r>
            <a:r>
              <a:rPr lang="en-US" sz="2400" b="1" dirty="0">
                <a:latin typeface="Calibri" panose="020F0502020204030204" pitchFamily="34" charset="0"/>
              </a:rPr>
              <a:t> las </a:t>
            </a:r>
            <a:r>
              <a:rPr lang="en-US" sz="2400" b="1" dirty="0" err="1">
                <a:latin typeface="Calibri" panose="020F0502020204030204" pitchFamily="34" charset="0"/>
              </a:rPr>
              <a:t>opiniones</a:t>
            </a:r>
            <a:r>
              <a:rPr lang="en-US" sz="2400" b="1" dirty="0">
                <a:latin typeface="Calibri" panose="020F0502020204030204" pitchFamily="34" charset="0"/>
              </a:rPr>
              <a:t> o </a:t>
            </a:r>
            <a:r>
              <a:rPr lang="en-US" sz="2400" b="1" dirty="0" err="1">
                <a:latin typeface="Calibri" panose="020F0502020204030204" pitchFamily="34" charset="0"/>
              </a:rPr>
              <a:t>políticas</a:t>
            </a:r>
            <a:r>
              <a:rPr lang="en-US" sz="2400" b="1" dirty="0">
                <a:latin typeface="Calibri" panose="020F0502020204030204" pitchFamily="34" charset="0"/>
              </a:rPr>
              <a:t> del </a:t>
            </a:r>
            <a:r>
              <a:rPr lang="en-US" sz="2400" b="1" dirty="0" err="1">
                <a:latin typeface="Calibri" panose="020F0502020204030204" pitchFamily="34" charset="0"/>
              </a:rPr>
              <a:t>Departamento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trabajo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los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Estados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Unidos</a:t>
            </a:r>
            <a:r>
              <a:rPr lang="en-US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</a:rPr>
              <a:t>ni</a:t>
            </a:r>
            <a:r>
              <a:rPr lang="en-US" sz="2400" b="1" dirty="0">
                <a:latin typeface="Calibri" panose="020F0502020204030204" pitchFamily="34" charset="0"/>
              </a:rPr>
              <a:t> la </a:t>
            </a:r>
            <a:r>
              <a:rPr lang="en-US" sz="2400" b="1" dirty="0" err="1">
                <a:latin typeface="Calibri" panose="020F0502020204030204" pitchFamily="34" charset="0"/>
              </a:rPr>
              <a:t>mención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nombres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oficios</a:t>
            </a:r>
            <a:r>
              <a:rPr lang="en-US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</a:rPr>
              <a:t>productos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comerciales</a:t>
            </a:r>
            <a:r>
              <a:rPr lang="en-US" sz="2400" b="1" dirty="0">
                <a:latin typeface="Calibri" panose="020F0502020204030204" pitchFamily="34" charset="0"/>
              </a:rPr>
              <a:t> u </a:t>
            </a:r>
            <a:r>
              <a:rPr lang="en-US" sz="2400" b="1" dirty="0" err="1">
                <a:latin typeface="Calibri" panose="020F0502020204030204" pitchFamily="34" charset="0"/>
              </a:rPr>
              <a:t>organizaciones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implican</a:t>
            </a:r>
            <a:r>
              <a:rPr lang="en-US" sz="2400" b="1" dirty="0">
                <a:latin typeface="Calibri" panose="020F0502020204030204" pitchFamily="34" charset="0"/>
              </a:rPr>
              <a:t> el </a:t>
            </a:r>
            <a:r>
              <a:rPr lang="en-US" sz="2400" b="1" dirty="0" err="1">
                <a:latin typeface="Calibri" panose="020F0502020204030204" pitchFamily="34" charset="0"/>
              </a:rPr>
              <a:t>aval</a:t>
            </a:r>
            <a:r>
              <a:rPr lang="en-US" sz="2400" b="1" dirty="0">
                <a:latin typeface="Calibri" panose="020F0502020204030204" pitchFamily="34" charset="0"/>
              </a:rPr>
              <a:t> del </a:t>
            </a:r>
            <a:r>
              <a:rPr lang="en-US" sz="2400" b="1" dirty="0" err="1">
                <a:latin typeface="Calibri" panose="020F0502020204030204" pitchFamily="34" charset="0"/>
              </a:rPr>
              <a:t>gobierno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los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Estados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Unidos</a:t>
            </a:r>
            <a:r>
              <a:rPr lang="en-US" sz="2400" b="1" dirty="0">
                <a:latin typeface="Calibri" panose="020F0502020204030204" pitchFamily="34" charset="0"/>
              </a:rPr>
              <a:t>.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i="1" dirty="0"/>
          </a:p>
          <a:p>
            <a:pPr algn="just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3808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dirty="0" smtClean="0">
                <a:solidFill>
                  <a:srgbClr val="0C30B8"/>
                </a:solidFill>
              </a:rPr>
              <a:t>Módulo 4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214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3200" b="1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Pictogramas – </a:t>
            </a:r>
          </a:p>
          <a:p>
            <a:r>
              <a:rPr lang="es-PR" sz="3200" b="1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a la salud*</a:t>
            </a:r>
            <a:endParaRPr lang="es-PR" sz="3200" dirty="0">
              <a:solidFill>
                <a:srgbClr val="0C30B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468"/>
            <a:ext cx="1614985" cy="511592"/>
          </a:xfrm>
        </p:spPr>
        <p:txBody>
          <a:bodyPr anchor="t"/>
          <a:lstStyle/>
          <a:p>
            <a:r>
              <a:rPr lang="es-P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Pictogramas – </a:t>
            </a:r>
            <a:br>
              <a:rPr lang="es-P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a la salud</a:t>
            </a:r>
            <a:r>
              <a:rPr lang="es-PR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3</a:t>
            </a: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4579" name="Picture 4" title="pictograma para peligros &quot;físicos&quo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481" y="1870075"/>
            <a:ext cx="2139643" cy="207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210481" y="3917135"/>
            <a:ext cx="35253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Inflamables</a:t>
            </a:r>
          </a:p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Auto-reactivos </a:t>
            </a:r>
          </a:p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Pirofóricos</a:t>
            </a:r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Auto-calentamiento</a:t>
            </a:r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Emite gases inflamables</a:t>
            </a:r>
          </a:p>
          <a:p>
            <a:pPr eaLnBrk="1" hangingPunct="1"/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eróxidos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orgánicos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1" name="Picture 6" title="pictograma para peligros &quot;físicos&quot;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834" y="2667205"/>
            <a:ext cx="2058703" cy="20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1187614" y="4855795"/>
            <a:ext cx="3219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Explosivos</a:t>
            </a:r>
          </a:p>
          <a:p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Auto-reactivos</a:t>
            </a:r>
          </a:p>
          <a:p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Peróxidos orgánicos</a:t>
            </a:r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25655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Source: </a:t>
            </a:r>
            <a:r>
              <a:rPr lang="en-US" sz="1200" dirty="0" smtClean="0">
                <a:latin typeface="+mn-lt"/>
                <a:hlinkClick r:id="rId5"/>
              </a:rPr>
              <a:t>Hazard </a:t>
            </a:r>
            <a:r>
              <a:rPr lang="en-US" sz="1200" dirty="0">
                <a:latin typeface="+mn-lt"/>
                <a:hlinkClick r:id="rId5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5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2264" y="2286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8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Pictogramas – Peligros Físicos*</a:t>
            </a:r>
            <a:endParaRPr lang="es-PR" sz="2800" dirty="0">
              <a:solidFill>
                <a:srgbClr val="0C30B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69" y="279785"/>
            <a:ext cx="2263611" cy="326240"/>
          </a:xfrm>
        </p:spPr>
        <p:txBody>
          <a:bodyPr anchor="t"/>
          <a:lstStyle/>
          <a:p>
            <a:r>
              <a:rPr lang="es-P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Pictogramas – Peligros Físicos*</a:t>
            </a: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5603" name="Content Placeholder 3" title="pictograma para peligros &quot;físicos&quot; - oxidante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5175" y="2476500"/>
            <a:ext cx="2028825" cy="2030413"/>
          </a:xfrm>
        </p:spPr>
      </p:pic>
      <p:pic>
        <p:nvPicPr>
          <p:cNvPr id="25604" name="Picture 4" title="pictograma para peligros &quot;físicos&quot; - gases bajo presi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975" y="2707979"/>
            <a:ext cx="205581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title="pictograma para peligros &quot;físicos&quot; - corrosivo al metal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2320925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146457" y="4285171"/>
            <a:ext cx="2667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Corrosivo al metal</a:t>
            </a:r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2906169" y="4808101"/>
            <a:ext cx="2839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Gases bajo presión</a:t>
            </a:r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7070725" y="4302128"/>
            <a:ext cx="1417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Oxidante</a:t>
            </a:r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625655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Source: </a:t>
            </a:r>
            <a:r>
              <a:rPr lang="en-US" sz="1200" dirty="0" smtClean="0">
                <a:latin typeface="+mn-lt"/>
                <a:hlinkClick r:id="rId6"/>
              </a:rPr>
              <a:t>Hazard </a:t>
            </a:r>
            <a:r>
              <a:rPr lang="en-US" sz="1200" dirty="0">
                <a:latin typeface="+mn-lt"/>
                <a:hlinkClick r:id="rId6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6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810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7726101" cy="37241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rgbClr val="0C30B8"/>
              </a:buClr>
              <a:defRPr/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Etiqueta: Palabra de advertencia*</a:t>
            </a:r>
          </a:p>
          <a:p>
            <a:pPr>
              <a:lnSpc>
                <a:spcPct val="90000"/>
              </a:lnSpc>
              <a:buClr>
                <a:srgbClr val="0C30B8"/>
              </a:buClr>
              <a:defRPr/>
            </a:pPr>
            <a:endParaRPr lang="es-PR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son palabras que se usan para indicar la gravedad del peligro y alerta a los empleados de la potencialidad del mismo</a:t>
            </a:r>
          </a:p>
          <a:p>
            <a:pPr marL="342900" indent="-342900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endParaRPr lang="es-P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 dos palabras de advertencia aparecerán:</a:t>
            </a:r>
          </a:p>
          <a:p>
            <a:pPr marL="736092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“DANGER”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(mayor gravedad de peligro)</a:t>
            </a:r>
          </a:p>
          <a:p>
            <a:pPr marL="736092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“WARNING” 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(menor gravedad de peligro)</a:t>
            </a: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endParaRPr lang="es-P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todas las etiquetas tendrán una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palabra de advertencia</a:t>
            </a:r>
            <a:endParaRPr lang="es-P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productos químicos no son lo suficientemente peligrosos para requerir una palabra de advertencia en la etiqueta</a:t>
            </a:r>
            <a:endParaRPr lang="es-P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850" y="192039"/>
            <a:ext cx="2690150" cy="417561"/>
          </a:xfrm>
        </p:spPr>
        <p:txBody>
          <a:bodyPr anchor="t"/>
          <a:lstStyle/>
          <a:p>
            <a:r>
              <a:rPr lang="es-P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Etiqueta: Palabra de advertencia</a:t>
            </a:r>
            <a:r>
              <a:rPr lang="es-P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26899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Source: 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8524" y="359779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3"/>
              </a:buClr>
              <a:defRPr/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Indicación de Peligro*</a:t>
            </a:r>
            <a:endParaRPr lang="es-PR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indicaciones de peligro específicos que deben aparecer en la etiqueta en base a la clasificación de peligro químico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endParaRPr lang="es-P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</a:t>
            </a:r>
          </a:p>
          <a:p>
            <a:pPr marL="350838" indent="11588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Líquidos y vapores inflamables</a:t>
            </a:r>
          </a:p>
          <a:p>
            <a:pPr marL="350838" indent="11588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 irritación de la piel</a:t>
            </a:r>
          </a:p>
          <a:p>
            <a:pPr marL="350838" indent="11588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causar cáncer</a:t>
            </a:r>
            <a:endParaRPr lang="es-P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718" y="347337"/>
            <a:ext cx="2601036" cy="340734"/>
          </a:xfrm>
        </p:spPr>
        <p:txBody>
          <a:bodyPr anchor="t"/>
          <a:lstStyle/>
          <a:p>
            <a:r>
              <a:rPr lang="es-P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Indicación de Peligro*</a:t>
            </a:r>
            <a: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6084092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Source: </a:t>
            </a:r>
            <a:r>
              <a:rPr lang="en-US" sz="1200" dirty="0" smtClean="0">
                <a:latin typeface="+mn-lt"/>
                <a:hlinkClick r:id="rId3"/>
              </a:rPr>
              <a:t>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0C30B8"/>
              </a:buClr>
              <a:defRPr/>
            </a:pPr>
            <a:r>
              <a:rPr lang="es-PR" sz="26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Etiqueta: Consejos de Precaución*</a:t>
            </a:r>
          </a:p>
          <a:p>
            <a:pPr>
              <a:lnSpc>
                <a:spcPct val="80000"/>
              </a:lnSpc>
              <a:buClr>
                <a:srgbClr val="0C30B8"/>
              </a:buClr>
              <a:defRPr/>
            </a:pPr>
            <a:endParaRPr lang="es-PR" sz="26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consejos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precaución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describen las medidas recomendadas que se deben tomar para proteger contra exposiciones peligrosas, almacenamiento inadecuado o manejo de una sustancia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</a:t>
            </a:r>
          </a:p>
          <a:p>
            <a:pPr>
              <a:lnSpc>
                <a:spcPct val="80000"/>
              </a:lnSpc>
              <a:buClr>
                <a:srgbClr val="0C30B8"/>
              </a:buClr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</a:t>
            </a:r>
          </a:p>
          <a:p>
            <a:pPr marL="349250" lvl="2" indent="312738">
              <a:lnSpc>
                <a:spcPct val="8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protección respiratoria</a:t>
            </a:r>
          </a:p>
          <a:p>
            <a:pPr marL="349250" lvl="2" indent="312738">
              <a:lnSpc>
                <a:spcPct val="8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Lavarse con agua y jabón</a:t>
            </a:r>
          </a:p>
          <a:p>
            <a:pPr marL="349250" lvl="2" indent="312738">
              <a:lnSpc>
                <a:spcPct val="8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Almacenar en un lugar 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uena ventilación</a:t>
            </a:r>
          </a:p>
          <a:p>
            <a:pPr marL="349250" lvl="2">
              <a:lnSpc>
                <a:spcPct val="80000"/>
              </a:lnSpc>
              <a:buClr>
                <a:srgbClr val="0C30B8"/>
              </a:buClr>
              <a:defRPr/>
            </a:pPr>
            <a:endParaRPr lang="es-P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necesariamente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mandato para que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P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siguan</a:t>
            </a:r>
            <a:endParaRPr lang="es-P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0" y="76395"/>
            <a:ext cx="2384946" cy="457400"/>
          </a:xfrm>
        </p:spPr>
        <p:txBody>
          <a:bodyPr anchor="t"/>
          <a:lstStyle/>
          <a:p>
            <a:r>
              <a:rPr lang="es-P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Etiqueta: Consejos de Precaución*</a:t>
            </a:r>
            <a: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045181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Source: </a:t>
            </a:r>
            <a:r>
              <a:rPr lang="en-US" sz="1200" dirty="0" smtClean="0">
                <a:latin typeface="+mn-lt"/>
                <a:hlinkClick r:id="rId3"/>
              </a:rPr>
              <a:t>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3"/>
              </a:buClr>
              <a:defRPr/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Etiqueta: Otra Información*</a:t>
            </a:r>
            <a:endParaRPr lang="es-PR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 información que puede incluirse en la etiqueta: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físico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que no fueron clasificados </a:t>
            </a:r>
          </a:p>
          <a:p>
            <a:pPr>
              <a:buClr>
                <a:srgbClr val="0C30B8"/>
              </a:buClr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 otra manera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a seguir ante una exposición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Almacenamiento y eliminación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de peligros y</a:t>
            </a:r>
          </a:p>
          <a:p>
            <a:pPr>
              <a:buClr>
                <a:srgbClr val="0C30B8"/>
              </a:buClr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emergencia 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de respuesta</a:t>
            </a:r>
            <a:endParaRPr lang="es-P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7354"/>
            <a:ext cx="2069936" cy="393789"/>
          </a:xfrm>
        </p:spPr>
        <p:txBody>
          <a:bodyPr anchor="t"/>
          <a:lstStyle/>
          <a:p>
            <a:r>
              <a:rPr lang="es-P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Etiqueta: Otra Información*</a:t>
            </a:r>
            <a: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0724" name="Picture 1" title="Foto - latas con productos químico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701109"/>
            <a:ext cx="2895600" cy="3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6246631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Source: </a:t>
            </a:r>
            <a:r>
              <a:rPr lang="en-US" sz="1200" dirty="0" smtClean="0">
                <a:latin typeface="+mn-lt"/>
                <a:hlinkClick r:id="rId4"/>
              </a:rPr>
              <a:t>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8655" y="404249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616"/>
            <a:ext cx="2895600" cy="391390"/>
          </a:xfrm>
        </p:spPr>
        <p:txBody>
          <a:bodyPr anchor="t"/>
          <a:lstStyle/>
          <a:p>
            <a:r>
              <a:rPr lang="es-PR" sz="800" dirty="0">
                <a:solidFill>
                  <a:schemeClr val="bg1"/>
                </a:solidFill>
              </a:rPr>
              <a:t>Comunicación de </a:t>
            </a:r>
            <a:r>
              <a:rPr lang="es-PR" sz="800" dirty="0" smtClean="0">
                <a:solidFill>
                  <a:schemeClr val="bg1"/>
                </a:solidFill>
              </a:rPr>
              <a:t>Peligros - Etiqueta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6246631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Source: </a:t>
            </a:r>
            <a:r>
              <a:rPr lang="en-US" sz="1200" dirty="0" smtClean="0">
                <a:latin typeface="+mn-lt"/>
                <a:hlinkClick r:id="rId3"/>
              </a:rPr>
              <a:t>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pic>
        <p:nvPicPr>
          <p:cNvPr id="1026" name="Picture 2" title="Foto - Ejemplo de Etiqu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38745" cy="436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6049732"/>
            <a:ext cx="328737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30000"/>
              </a:spcBef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*Modified from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Link to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/>
              </a:rPr>
              <a:t>Hazcom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 on OSHA Website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lvl="0" eaLnBrk="0" hangingPunct="0">
              <a:spcBef>
                <a:spcPct val="30000"/>
              </a:spcBef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193" y="304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7" y="1"/>
            <a:ext cx="3371193" cy="304800"/>
          </a:xfrm>
        </p:spPr>
        <p:txBody>
          <a:bodyPr anchor="t"/>
          <a:lstStyle/>
          <a:p>
            <a:r>
              <a:rPr lang="es-P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Etiqueta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4819" name="Content Placeholder 4" descr="Picture3.jpg" title="Foto - Ejemplo de Etiqueta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841159"/>
            <a:ext cx="7880350" cy="4254500"/>
          </a:xfrm>
        </p:spPr>
      </p:pic>
      <p:sp>
        <p:nvSpPr>
          <p:cNvPr id="5" name="TextBox 4"/>
          <p:cNvSpPr txBox="1"/>
          <p:nvPr/>
        </p:nvSpPr>
        <p:spPr>
          <a:xfrm>
            <a:off x="609600" y="1610327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Etiqueta:</a:t>
            </a:r>
            <a:endParaRPr lang="es-PR" sz="2400" dirty="0">
              <a:solidFill>
                <a:srgbClr val="0C30B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246631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Source: </a:t>
            </a:r>
            <a:r>
              <a:rPr lang="en-US" sz="1200" dirty="0" smtClean="0">
                <a:latin typeface="+mn-lt"/>
                <a:hlinkClick r:id="rId4"/>
              </a:rPr>
              <a:t>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2607" y="304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31" y="53572"/>
            <a:ext cx="2107418" cy="374151"/>
          </a:xfrm>
        </p:spPr>
        <p:txBody>
          <a:bodyPr anchor="t"/>
          <a:lstStyle/>
          <a:p>
            <a:r>
              <a:rPr lang="es-P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Contenedores Segundarios*</a:t>
            </a:r>
            <a: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76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0C30B8"/>
              </a:buClr>
              <a:buSzPct val="95000"/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Etiquetas: Contenedores Segundarios*</a:t>
            </a:r>
            <a:endParaRPr lang="es-PR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C30B8"/>
              </a:buClr>
              <a:buSzPct val="95000"/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Todavía se permiten los sistemas de etiquetado secundario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C30B8"/>
              </a:buClr>
              <a:buSzPct val="95000"/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Debe ser consistente con la norma revisada de </a:t>
            </a:r>
            <a:r>
              <a:rPr lang="es-P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HazCom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C30B8"/>
              </a:buClr>
              <a:buSzPct val="95000"/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No debe haber contradicciones en las advertencias o pictogramas de peligro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C30B8"/>
              </a:buClr>
              <a:buSzPct val="95000"/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Puede utilizar materiales escritos (por ejemplo, señales, carteles, etc.) en lugar de la colocación de etiquetas a los contenedores individuales de procesos estacionarios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C30B8"/>
              </a:buClr>
              <a:buSzPct val="95000"/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Empleador puede utilizar etiquetas compatibles al </a:t>
            </a:r>
            <a:r>
              <a:rPr lang="es-PR" i="1" dirty="0" err="1">
                <a:latin typeface="Arial" panose="020B0604020202020204" pitchFamily="34" charset="0"/>
                <a:cs typeface="Arial" panose="020B0604020202020204" pitchFamily="34" charset="0"/>
              </a:rPr>
              <a:t>Globally</a:t>
            </a:r>
            <a:r>
              <a:rPr lang="es-P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i="1" dirty="0" err="1">
                <a:latin typeface="Arial" panose="020B0604020202020204" pitchFamily="34" charset="0"/>
                <a:cs typeface="Arial" panose="020B0604020202020204" pitchFamily="34" charset="0"/>
              </a:rPr>
              <a:t>Harmonized</a:t>
            </a:r>
            <a:r>
              <a:rPr lang="es-P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i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s-PR" dirty="0">
                <a:latin typeface="Arial" panose="020B0604020202020204" pitchFamily="34" charset="0"/>
                <a:cs typeface="Arial" panose="020B0604020202020204" pitchFamily="34" charset="0"/>
              </a:rPr>
              <a:t> (GHS)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 (igual al enviado)</a:t>
            </a:r>
            <a:endParaRPr lang="es-P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772" name="Group 11" title="NFPA Etiqueta"/>
          <p:cNvGrpSpPr>
            <a:grpSpLocks/>
          </p:cNvGrpSpPr>
          <p:nvPr/>
        </p:nvGrpSpPr>
        <p:grpSpPr bwMode="auto">
          <a:xfrm>
            <a:off x="5105405" y="4480283"/>
            <a:ext cx="1570173" cy="1664521"/>
            <a:chOff x="4032" y="3051"/>
            <a:chExt cx="1032" cy="1187"/>
          </a:xfrm>
        </p:grpSpPr>
        <p:pic>
          <p:nvPicPr>
            <p:cNvPr id="32783" name="Picture 2" title="NFPA Etiquet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304"/>
              <a:ext cx="960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032" y="3051"/>
              <a:ext cx="1032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smtClean="0"/>
                <a:t>NFPA Label</a:t>
              </a:r>
            </a:p>
          </p:txBody>
        </p:sp>
      </p:grpSp>
      <p:grpSp>
        <p:nvGrpSpPr>
          <p:cNvPr id="32773" name="Group 5" title="HMIS Etiqueta"/>
          <p:cNvGrpSpPr>
            <a:grpSpLocks/>
          </p:cNvGrpSpPr>
          <p:nvPr/>
        </p:nvGrpSpPr>
        <p:grpSpPr bwMode="auto">
          <a:xfrm>
            <a:off x="2449749" y="4857134"/>
            <a:ext cx="2133600" cy="1206500"/>
            <a:chOff x="609600" y="5486399"/>
            <a:chExt cx="2133600" cy="1206047"/>
          </a:xfrm>
        </p:grpSpPr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609600" y="5486399"/>
              <a:ext cx="2133600" cy="120604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85800" y="5486399"/>
              <a:ext cx="1981200" cy="374509"/>
            </a:xfrm>
            <a:prstGeom prst="rect">
              <a:avLst/>
            </a:prstGeom>
            <a:solidFill>
              <a:srgbClr val="AACAFF">
                <a:lumMod val="50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/>
                <a:t>HEALTH</a:t>
              </a: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685800" y="5778389"/>
              <a:ext cx="1981200" cy="380857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/>
                <a:t>FIRE</a:t>
              </a: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685800" y="6083075"/>
              <a:ext cx="1981200" cy="304686"/>
            </a:xfrm>
            <a:prstGeom prst="rect">
              <a:avLst/>
            </a:prstGeom>
            <a:solidFill>
              <a:srgbClr val="F4EE00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00254A"/>
                  </a:solidFill>
                </a:rPr>
                <a:t>REACTIVITY</a:t>
              </a: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685800" y="6387760"/>
              <a:ext cx="1524000" cy="3046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00254A"/>
                  </a:solidFill>
                </a:rPr>
                <a:t>PPE</a:t>
              </a: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2324100" y="5538766"/>
              <a:ext cx="228600" cy="21740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254A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2324100" y="5854561"/>
              <a:ext cx="228600" cy="22851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254A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2324100" y="6159246"/>
              <a:ext cx="228600" cy="22851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254A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2582726" y="4403776"/>
            <a:ext cx="1524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/>
              <a:t>HMIS Label</a:t>
            </a:r>
          </a:p>
        </p:txBody>
      </p:sp>
      <p:sp>
        <p:nvSpPr>
          <p:cNvPr id="5" name="Rectangle 4" title="HMIS Etiqueta"/>
          <p:cNvSpPr/>
          <p:nvPr/>
        </p:nvSpPr>
        <p:spPr>
          <a:xfrm>
            <a:off x="2341934" y="4801580"/>
            <a:ext cx="2209800" cy="12314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2000" y="615069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Source: 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35017" y="26276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Etiquetado </a:t>
            </a:r>
            <a:r>
              <a:rPr lang="en-US" sz="2400" b="1" dirty="0" err="1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b="1" dirty="0" err="1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2400" dirty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actualidad el </a:t>
            </a:r>
            <a:r>
              <a:rPr lang="es-PR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es-PR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Comunication</a:t>
            </a:r>
            <a:r>
              <a:rPr lang="es-PR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(HCS)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que los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empleadores utilizar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etiquetado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lugar de trabajo, siempre y cuando proporcionen la información requerida</a:t>
            </a:r>
          </a:p>
          <a:p>
            <a:pPr marL="457200" indent="-4572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embargo,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ser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necesario actualizar el sistemas de etiquetado del lugar de trabajo para asegurarse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consistente con las nuevas clasificaciones</a:t>
            </a:r>
          </a:p>
          <a:p>
            <a:pPr marL="457200" indent="-4572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sistema de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Fire Protection Association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(NFPA)/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 Materials Identification System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(HMIS)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362200" cy="304800"/>
          </a:xfrm>
        </p:spPr>
        <p:txBody>
          <a:bodyPr anchor="t"/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Etiquetado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15069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Source: 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04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04800" y="1538714"/>
            <a:ext cx="8229600" cy="51888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" dirty="0">
                <a:solidFill>
                  <a:schemeClr val="accent2">
                    <a:lumMod val="75000"/>
                  </a:schemeClr>
                </a:solidFill>
              </a:rPr>
            </a:br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250" y="1538715"/>
            <a:ext cx="844015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5090"/>
              </a:lnSpc>
              <a:spcBef>
                <a:spcPts val="0"/>
              </a:spcBef>
              <a:buClr>
                <a:schemeClr val="dk1"/>
              </a:buClr>
              <a:buSzPct val="55000"/>
            </a:pPr>
            <a:r>
              <a:rPr lang="es-PR" sz="2400" dirty="0">
                <a:solidFill>
                  <a:schemeClr val="dk1"/>
                </a:solidFill>
              </a:rPr>
              <a:t>Desarrollo del Programa​</a:t>
            </a:r>
          </a:p>
          <a:p>
            <a:pPr marL="457200" lvl="0" algn="just">
              <a:lnSpc>
                <a:spcPct val="136800"/>
              </a:lnSpc>
            </a:pPr>
            <a:r>
              <a:rPr lang="es-PR" sz="2000" dirty="0">
                <a:solidFill>
                  <a:schemeClr val="dk1"/>
                </a:solidFill>
              </a:rPr>
              <a:t>Este programa fue desarrollado por profesores y estudiantes de la E</a:t>
            </a:r>
            <a:r>
              <a:rPr lang="es-PR" sz="2000" dirty="0">
                <a:solidFill>
                  <a:srgbClr val="212121"/>
                </a:solidFill>
              </a:rPr>
              <a:t>scuela de Planificación, Diseño y Construcción de </a:t>
            </a:r>
            <a:r>
              <a:rPr lang="es-PR" sz="2000" i="1" dirty="0">
                <a:solidFill>
                  <a:srgbClr val="212121"/>
                </a:solidFill>
              </a:rPr>
              <a:t>Michigan </a:t>
            </a:r>
            <a:r>
              <a:rPr lang="es-PR" sz="2000" i="1" dirty="0" err="1">
                <a:solidFill>
                  <a:srgbClr val="212121"/>
                </a:solidFill>
              </a:rPr>
              <a:t>State</a:t>
            </a:r>
            <a:r>
              <a:rPr lang="es-PR" sz="2000" i="1" dirty="0">
                <a:solidFill>
                  <a:srgbClr val="212121"/>
                </a:solidFill>
              </a:rPr>
              <a:t> </a:t>
            </a:r>
            <a:r>
              <a:rPr lang="es-PR" sz="2000" i="1" dirty="0" err="1">
                <a:solidFill>
                  <a:srgbClr val="212121"/>
                </a:solidFill>
              </a:rPr>
              <a:t>University</a:t>
            </a:r>
            <a:r>
              <a:rPr lang="es-PR" sz="2000" i="1" dirty="0">
                <a:solidFill>
                  <a:srgbClr val="212121"/>
                </a:solidFill>
              </a:rPr>
              <a:t> </a:t>
            </a:r>
            <a:r>
              <a:rPr lang="es-PR" sz="2000" dirty="0">
                <a:solidFill>
                  <a:srgbClr val="212121"/>
                </a:solidFill>
              </a:rPr>
              <a:t>en colaboración con el Comité de Seguridad del Instituto Americano de Construcción en Acero (AISC por sus siglas en inglés) y la Universidad de Puerto Rico en Mayagüez.</a:t>
            </a:r>
          </a:p>
          <a:p>
            <a:pPr lvl="0">
              <a:spcBef>
                <a:spcPts val="0"/>
              </a:spcBef>
            </a:pPr>
            <a:endParaRPr lang="es-PR" sz="2000" dirty="0">
              <a:solidFill>
                <a:srgbClr val="0C30B8"/>
              </a:solidFill>
            </a:endParaRPr>
          </a:p>
          <a:p>
            <a:pPr lvl="0">
              <a:spcBef>
                <a:spcPts val="0"/>
              </a:spcBef>
              <a:buSzPct val="25000"/>
            </a:pPr>
            <a:r>
              <a:rPr lang="es-PR" sz="2000" dirty="0">
                <a:solidFill>
                  <a:srgbClr val="000000"/>
                </a:solidFill>
                <a:sym typeface="Arial"/>
              </a:rPr>
              <a:t>D</a:t>
            </a:r>
            <a:r>
              <a:rPr lang="es-PR" sz="2000" dirty="0"/>
              <a:t>iciembre de</a:t>
            </a:r>
            <a:r>
              <a:rPr lang="es-PR" sz="2000" dirty="0">
                <a:solidFill>
                  <a:srgbClr val="000000"/>
                </a:solidFill>
                <a:sym typeface="Arial"/>
              </a:rPr>
              <a:t> </a:t>
            </a:r>
            <a:r>
              <a:rPr lang="es-PR" sz="2400" dirty="0">
                <a:solidFill>
                  <a:srgbClr val="000000"/>
                </a:solidFill>
                <a:sym typeface="Arial"/>
              </a:rPr>
              <a:t>2014</a:t>
            </a:r>
          </a:p>
        </p:txBody>
      </p:sp>
      <p:pic>
        <p:nvPicPr>
          <p:cNvPr id="5" name="Picture 4" title="Michigan State University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74" y="5454262"/>
            <a:ext cx="2237426" cy="743776"/>
          </a:xfrm>
          <a:prstGeom prst="rect">
            <a:avLst/>
          </a:prstGeom>
        </p:spPr>
      </p:pic>
      <p:pic>
        <p:nvPicPr>
          <p:cNvPr id="6" name="Picture 5" title="SPDC - School of Planning, Design and Constructi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259" y="5327828"/>
            <a:ext cx="1450974" cy="896190"/>
          </a:xfrm>
          <a:prstGeom prst="rect">
            <a:avLst/>
          </a:prstGeom>
        </p:spPr>
      </p:pic>
      <p:pic>
        <p:nvPicPr>
          <p:cNvPr id="9" name="Picture 8" title="AISC - American Institute of Steel Construction Logo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692" y="5112856"/>
            <a:ext cx="1554615" cy="142658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380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  <p:pic>
        <p:nvPicPr>
          <p:cNvPr id="8" name="Picture 7" title="Universidad of Puerto Rico Logo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5231738"/>
            <a:ext cx="118272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283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</a:t>
            </a:r>
            <a:r>
              <a:rPr 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895600" cy="346829"/>
          </a:xfrm>
        </p:spPr>
        <p:txBody>
          <a:bodyPr anchor="t"/>
          <a:lstStyle/>
          <a:p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</a:t>
            </a:r>
            <a:r>
              <a:rPr lang="en-US" sz="800" dirty="0">
                <a:solidFill>
                  <a:schemeClr val="bg1"/>
                </a:solidFill>
              </a:rPr>
              <a:t/>
            </a:r>
            <a:br>
              <a:rPr lang="en-US" sz="800" dirty="0">
                <a:solidFill>
                  <a:schemeClr val="bg1"/>
                </a:solidFill>
              </a:rPr>
            </a:b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4819" name="Content Placeholder 4" descr="Picture3.jpg" title="Foto - Ejemplo de Etiqueta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62" y="1996210"/>
            <a:ext cx="7696200" cy="4154487"/>
          </a:xfrm>
        </p:spPr>
      </p:pic>
      <p:sp>
        <p:nvSpPr>
          <p:cNvPr id="7" name="Rectangle 6"/>
          <p:cNvSpPr/>
          <p:nvPr/>
        </p:nvSpPr>
        <p:spPr>
          <a:xfrm>
            <a:off x="762000" y="615069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Source: 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0055" y="291462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Etiqueta: Identificación </a:t>
            </a:r>
            <a:endParaRPr lang="es-PR" sz="2400" dirty="0">
              <a:solidFill>
                <a:srgbClr val="0C30B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819400" cy="457200"/>
          </a:xfrm>
        </p:spPr>
        <p:txBody>
          <a:bodyPr anchor="t"/>
          <a:lstStyle/>
          <a:p>
            <a:r>
              <a:rPr lang="es-P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Etiqueta: Identificación </a:t>
            </a:r>
            <a:r>
              <a:rPr lang="es-PR" sz="800" dirty="0">
                <a:solidFill>
                  <a:schemeClr val="bg1"/>
                </a:solidFill>
              </a:rPr>
              <a:t/>
            </a:r>
            <a:br>
              <a:rPr lang="es-PR" sz="800" dirty="0">
                <a:solidFill>
                  <a:schemeClr val="bg1"/>
                </a:solidFill>
              </a:rPr>
            </a:b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 title="Foto - ejemplo aceptable de etiquetado en el lugar de trabaj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09800"/>
            <a:ext cx="4775200" cy="3581400"/>
          </a:xfrm>
          <a:prstGeom prst="rect">
            <a:avLst/>
          </a:prstGeom>
        </p:spPr>
      </p:pic>
      <p:pic>
        <p:nvPicPr>
          <p:cNvPr id="6" name="Picture 1" title="Foto - ejemplo inaceptable de etiquetado en el lugar de trabaj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900" y="2362202"/>
            <a:ext cx="2705100" cy="29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 title="línea roja que forma una x"/>
          <p:cNvCxnSpPr/>
          <p:nvPr/>
        </p:nvCxnSpPr>
        <p:spPr>
          <a:xfrm flipH="1">
            <a:off x="5422360" y="2200275"/>
            <a:ext cx="3124200" cy="3352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title="línea roja que forma una x"/>
          <p:cNvCxnSpPr/>
          <p:nvPr/>
        </p:nvCxnSpPr>
        <p:spPr>
          <a:xfrm>
            <a:off x="5505450" y="2200275"/>
            <a:ext cx="3048000" cy="32766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0" y="615069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5"/>
              </a:rPr>
              <a:t>Source: Hazard </a:t>
            </a:r>
            <a:r>
              <a:rPr lang="en-US" sz="1200" dirty="0">
                <a:latin typeface="+mn-lt"/>
                <a:hlinkClick r:id="rId5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5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325821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Hojas de Datos de Seguridad </a:t>
            </a:r>
            <a:r>
              <a:rPr lang="es-PR" sz="2400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R" sz="2400" b="1" dirty="0" err="1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HazCom</a:t>
            </a: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endParaRPr lang="es-PR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Data </a:t>
            </a:r>
            <a:r>
              <a:rPr lang="es-P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establece las 16-secciones a titulo fijo dando un orden a la información y estableciendo que información se provee bajo cada titulo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Secciones 12 a 15 no son obligatorias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667000" cy="381000"/>
          </a:xfrm>
        </p:spPr>
        <p:txBody>
          <a:bodyPr anchor="t"/>
          <a:lstStyle/>
          <a:p>
            <a:r>
              <a:rPr lang="es-P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Hojas de Datos de Seguridad - </a:t>
            </a:r>
            <a:r>
              <a:rPr lang="es-PR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HazCom</a:t>
            </a:r>
            <a:r>
              <a:rPr lang="es-P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br>
              <a:rPr lang="es-P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C385D-4B24-4249-900C-D49B6D01BA7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615069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Source: 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662" y="2286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524005"/>
            <a:ext cx="8229600" cy="5198533"/>
          </a:xfrm>
        </p:spPr>
        <p:txBody>
          <a:bodyPr numCol="2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la sustancia o mezcla y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los peligros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Composición / información sobre los componentes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sustancia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mezcla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auxilios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lucha contra los incendios </a:t>
            </a:r>
            <a:endParaRPr lang="es-P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atender liberación o vertido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accidental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y almacenamiento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de exposición / protección personal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Propiedades físicas y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químicas</a:t>
            </a:r>
            <a:endParaRPr lang="es-P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 y reactividad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Toxicológica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ecológica (no obligatorio)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la eliminación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obligatorio)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 al trasporte (no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obligatorio)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reglamentaria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obligatorio)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 información, incluyendo la información sobre la preparación y actualización del SDS</a:t>
            </a:r>
            <a:endParaRPr lang="en-US" sz="2000" dirty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53487"/>
            <a:ext cx="5143500" cy="343517"/>
          </a:xfrm>
        </p:spPr>
        <p:txBody>
          <a:bodyPr anchor="t"/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16-Section Safety Data Sheet</a:t>
            </a:r>
            <a:r>
              <a:rPr lang="en-US" dirty="0">
                <a:solidFill>
                  <a:srgbClr val="0C30B8"/>
                </a:solidFill>
              </a:rPr>
              <a:t/>
            </a:r>
            <a:br>
              <a:rPr lang="en-US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950267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16-Section Safety Data Sheet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6300" y="6033189"/>
            <a:ext cx="445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Hazard Communication and the Globally Harmonized System </a:t>
            </a:r>
            <a:endParaRPr lang="en-US" sz="1200" dirty="0" smtClean="0">
              <a:latin typeface="+mn-lt"/>
              <a:hlinkClick r:id="rId3"/>
            </a:endParaRPr>
          </a:p>
          <a:p>
            <a:r>
              <a:rPr lang="en-US" sz="1200" dirty="0" smtClean="0">
                <a:latin typeface="+mn-lt"/>
                <a:hlinkClick r:id="rId3"/>
              </a:rPr>
              <a:t>(</a:t>
            </a:r>
            <a:r>
              <a:rPr lang="en-US" sz="1200" dirty="0">
                <a:latin typeface="+mn-lt"/>
                <a:hlinkClick r:id="rId3"/>
              </a:rPr>
              <a:t>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Webinar</a:t>
            </a:r>
            <a:r>
              <a:rPr lang="en-US" sz="1200" dirty="0">
                <a:latin typeface="+mn-lt"/>
              </a:rPr>
              <a:t>: http://www.aisc.org/content.aspx?id=35368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81282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84787"/>
            <a:ext cx="4495800" cy="440158"/>
          </a:xfrm>
        </p:spPr>
        <p:txBody>
          <a:bodyPr anchor="t"/>
          <a:lstStyle/>
          <a:p>
            <a:r>
              <a:rPr lang="es-ES" sz="2400" dirty="0">
                <a:solidFill>
                  <a:schemeClr val="tx1"/>
                </a:solidFill>
              </a:rPr>
              <a:t>F</a:t>
            </a:r>
            <a:r>
              <a:rPr lang="es-ES" sz="2400" dirty="0" smtClean="0">
                <a:solidFill>
                  <a:schemeClr val="tx1"/>
                </a:solidFill>
              </a:rPr>
              <a:t>icha </a:t>
            </a:r>
            <a:r>
              <a:rPr lang="es-ES" sz="2400" dirty="0">
                <a:solidFill>
                  <a:schemeClr val="tx1"/>
                </a:solidFill>
              </a:rPr>
              <a:t>de </a:t>
            </a:r>
            <a:r>
              <a:rPr lang="es-ES" sz="2400" dirty="0" smtClean="0">
                <a:solidFill>
                  <a:schemeClr val="tx1"/>
                </a:solidFill>
              </a:rPr>
              <a:t>Datos </a:t>
            </a:r>
            <a:r>
              <a:rPr lang="es-ES" sz="2400" dirty="0">
                <a:solidFill>
                  <a:schemeClr val="tx1"/>
                </a:solidFill>
              </a:rPr>
              <a:t>de </a:t>
            </a:r>
            <a:r>
              <a:rPr lang="es-ES" sz="2400" dirty="0" smtClean="0">
                <a:solidFill>
                  <a:schemeClr val="tx1"/>
                </a:solidFill>
              </a:rPr>
              <a:t>Seguridad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026" name="Picture 2" title="Foto - muestra de una ficha de segurida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2" b="10306"/>
          <a:stretch/>
        </p:blipFill>
        <p:spPr bwMode="auto">
          <a:xfrm>
            <a:off x="0" y="609600"/>
            <a:ext cx="9144000" cy="55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615069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Source: 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</p:spTree>
    <p:extLst>
      <p:ext uri="{BB962C8B-B14F-4D97-AF65-F5344CB8AC3E}">
        <p14:creationId xmlns:p14="http://schemas.microsoft.com/office/powerpoint/2010/main" val="36967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title="Foto - muestra de una ficha de segurida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79"/>
          <a:stretch/>
        </p:blipFill>
        <p:spPr bwMode="auto">
          <a:xfrm>
            <a:off x="0" y="635413"/>
            <a:ext cx="9144000" cy="58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4113" y="148050"/>
            <a:ext cx="5410200" cy="487363"/>
          </a:xfrm>
        </p:spPr>
        <p:txBody>
          <a:bodyPr anchor="t"/>
          <a:lstStyle/>
          <a:p>
            <a:r>
              <a:rPr lang="es-ES" sz="2400" dirty="0" smtClean="0">
                <a:solidFill>
                  <a:schemeClr val="tx1"/>
                </a:solidFill>
              </a:rPr>
              <a:t>Ficha </a:t>
            </a:r>
            <a:r>
              <a:rPr lang="es-ES" sz="2400" dirty="0">
                <a:solidFill>
                  <a:schemeClr val="tx1"/>
                </a:solidFill>
              </a:rPr>
              <a:t>de </a:t>
            </a:r>
            <a:r>
              <a:rPr lang="es-ES" sz="2400" dirty="0" smtClean="0">
                <a:solidFill>
                  <a:schemeClr val="tx1"/>
                </a:solidFill>
              </a:rPr>
              <a:t>Datos </a:t>
            </a:r>
            <a:r>
              <a:rPr lang="es-ES" sz="2400" dirty="0">
                <a:solidFill>
                  <a:schemeClr val="tx1"/>
                </a:solidFill>
              </a:rPr>
              <a:t>de </a:t>
            </a:r>
            <a:r>
              <a:rPr lang="es-ES" sz="2400" dirty="0">
                <a:solidFill>
                  <a:schemeClr val="tx1"/>
                </a:solidFill>
              </a:rPr>
              <a:t>S</a:t>
            </a:r>
            <a:r>
              <a:rPr lang="es-ES" sz="2400" dirty="0" smtClean="0">
                <a:solidFill>
                  <a:schemeClr val="tx1"/>
                </a:solidFill>
              </a:rPr>
              <a:t>eguridad </a:t>
            </a:r>
            <a:r>
              <a:rPr lang="es-E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6381529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Source: 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</p:spTree>
    <p:extLst>
      <p:ext uri="{BB962C8B-B14F-4D97-AF65-F5344CB8AC3E}">
        <p14:creationId xmlns:p14="http://schemas.microsoft.com/office/powerpoint/2010/main" val="20608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title="Foto - muestra de una ficha de segurida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20" b="3225"/>
          <a:stretch/>
        </p:blipFill>
        <p:spPr bwMode="auto">
          <a:xfrm>
            <a:off x="11373" y="509637"/>
            <a:ext cx="9144000" cy="567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1173" y="0"/>
            <a:ext cx="4724400" cy="509637"/>
          </a:xfrm>
        </p:spPr>
        <p:txBody>
          <a:bodyPr anchor="t"/>
          <a:lstStyle/>
          <a:p>
            <a:r>
              <a:rPr lang="es-ES" sz="2400" dirty="0" smtClean="0">
                <a:solidFill>
                  <a:schemeClr val="tx1"/>
                </a:solidFill>
              </a:rPr>
              <a:t>Ficha </a:t>
            </a:r>
            <a:r>
              <a:rPr lang="es-ES" sz="2400" dirty="0">
                <a:solidFill>
                  <a:schemeClr val="tx1"/>
                </a:solidFill>
              </a:rPr>
              <a:t>de </a:t>
            </a:r>
            <a:r>
              <a:rPr lang="es-ES" sz="2400" dirty="0" smtClean="0">
                <a:solidFill>
                  <a:schemeClr val="tx1"/>
                </a:solidFill>
              </a:rPr>
              <a:t>Datos </a:t>
            </a:r>
            <a:r>
              <a:rPr lang="es-ES" sz="2400" dirty="0">
                <a:solidFill>
                  <a:schemeClr val="tx1"/>
                </a:solidFill>
              </a:rPr>
              <a:t>de </a:t>
            </a:r>
            <a:r>
              <a:rPr lang="es-ES" sz="2400" dirty="0" smtClean="0">
                <a:solidFill>
                  <a:schemeClr val="tx1"/>
                </a:solidFill>
              </a:rPr>
              <a:t>Seguridad </a:t>
            </a:r>
            <a:r>
              <a:rPr lang="es-E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6266209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Source: 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</p:spTree>
    <p:extLst>
      <p:ext uri="{BB962C8B-B14F-4D97-AF65-F5344CB8AC3E}">
        <p14:creationId xmlns:p14="http://schemas.microsoft.com/office/powerpoint/2010/main" val="29543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652799" cy="4832355"/>
          </a:xfrm>
        </p:spPr>
        <p:txBody>
          <a:bodyPr/>
          <a:lstStyle/>
          <a:p>
            <a:pPr>
              <a:buClr>
                <a:srgbClr val="0C30B8"/>
              </a:buClr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programa de comunicación de peligros específicos de la instalación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0838" lvl="1" indent="-35083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 y disponibilidad de los programas escritos y el SDS</a:t>
            </a:r>
          </a:p>
          <a:p>
            <a:pPr marL="350838" lvl="1" indent="-35083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área de trabajo deben estar provistos los peligros físicos,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para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salud y los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no clasificados de productos químicos en el área de trabajo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HNOC </a:t>
            </a:r>
            <a:r>
              <a:rPr lang="es-P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otherwise classified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sus siglas en Ingles) </a:t>
            </a:r>
          </a:p>
          <a:p>
            <a:pPr marL="350838" lvl="1" indent="-35083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productos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químicos,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uso de productos químicos peligrosos</a:t>
            </a:r>
          </a:p>
          <a:p>
            <a:pPr marL="350838" lvl="1" indent="-35083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etiquetado de contenedores secundario</a:t>
            </a:r>
          </a:p>
          <a:p>
            <a:pPr marL="350838" lvl="1" indent="-35083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Procedimientos específicos para proteger a los empleados de los peligros químicos</a:t>
            </a:r>
          </a:p>
          <a:p>
            <a:pPr marL="350838" lvl="1" indent="-35083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métodos utilizados para detectar la presencia o la liberación de productos químicos peligrosos (alarmas de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sensores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es-P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olores,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dispositivos de monitorización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354" y="938282"/>
            <a:ext cx="8229600" cy="503437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Suplementaria a los empleados </a:t>
            </a:r>
            <a:r>
              <a:rPr lang="en-US" sz="28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1354" y="624141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Source: 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1354" y="253251"/>
            <a:ext cx="8229600" cy="6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44014" y="1524005"/>
            <a:ext cx="7726101" cy="4343395"/>
          </a:xfrm>
        </p:spPr>
        <p:txBody>
          <a:bodyPr/>
          <a:lstStyle/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empleadores deben proporcionar a los empleados los detalles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programa de comunicación de peligros específicos de la instalación:</a:t>
            </a:r>
          </a:p>
          <a:p>
            <a:pPr marL="350838" lvl="1" indent="44608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 y disponibilidad de programa escrito y SDS</a:t>
            </a:r>
          </a:p>
          <a:p>
            <a:pPr marL="350838" lvl="1" indent="44608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específica relacionada con los productos químicos en las instalaciones</a:t>
            </a:r>
          </a:p>
          <a:p>
            <a:pPr marL="350838" lvl="1" indent="44608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Físicos</a:t>
            </a:r>
          </a:p>
          <a:p>
            <a:pPr marL="350838" lvl="1" indent="44608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para la salud</a:t>
            </a:r>
          </a:p>
          <a:p>
            <a:pPr marL="350838" lvl="1" indent="446088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que no están clasificados</a:t>
            </a:r>
            <a:endParaRPr lang="es-P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264" y="660618"/>
            <a:ext cx="8851736" cy="833335"/>
          </a:xfrm>
        </p:spPr>
        <p:txBody>
          <a:bodyPr anchor="t"/>
          <a:lstStyle/>
          <a:p>
            <a:r>
              <a:rPr lang="es-PR" sz="23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finales para completar la capacitación –Capacitación  Complementaria (para ser provisto por el empleador)*</a:t>
            </a:r>
            <a: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150696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Source: 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2264" y="-56743"/>
            <a:ext cx="8229600" cy="624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3362" y="1601245"/>
            <a:ext cx="5546678" cy="716599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</a:rPr>
              <a:t>Fechas vigentes y requisitos *</a:t>
            </a: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026" name="Picture 2" title="Cuadro que muestra las fechas requeridas para la implementación del G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2057400"/>
            <a:ext cx="5867400" cy="39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614202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Source: 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8151" y="304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138" y="1477702"/>
            <a:ext cx="7726101" cy="4510267"/>
          </a:xfrm>
        </p:spPr>
        <p:txBody>
          <a:bodyPr/>
          <a:lstStyle/>
          <a:p>
            <a:pPr lvl="0">
              <a:buSzPct val="25000"/>
            </a:pPr>
            <a:r>
              <a:rPr lang="es" sz="2400" b="1" dirty="0">
                <a:solidFill>
                  <a:srgbClr val="0C30B8"/>
                </a:solidFill>
              </a:rPr>
              <a:t>Resultados de Aprendizajes: Los participantes deberán ser capaces de:</a:t>
            </a:r>
          </a:p>
          <a:p>
            <a:pPr marL="342900" indent="-342900">
              <a:buClr>
                <a:srgbClr val="3333CC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solidFill>
                  <a:schemeClr val="tx1"/>
                </a:solidFill>
              </a:rPr>
              <a:t>Demostrar </a:t>
            </a:r>
            <a:r>
              <a:rPr lang="es-PR" sz="2400" dirty="0" smtClean="0">
                <a:solidFill>
                  <a:schemeClr val="tx1"/>
                </a:solidFill>
              </a:rPr>
              <a:t>comprensión de </a:t>
            </a:r>
            <a:r>
              <a:rPr lang="es-PR" sz="2400" dirty="0">
                <a:solidFill>
                  <a:schemeClr val="tx1"/>
                </a:solidFill>
              </a:rPr>
              <a:t>la información que se encuentra en </a:t>
            </a:r>
            <a:r>
              <a:rPr lang="es-PR" sz="2400" dirty="0" smtClean="0">
                <a:solidFill>
                  <a:schemeClr val="tx1"/>
                </a:solidFill>
              </a:rPr>
              <a:t>los </a:t>
            </a:r>
            <a:r>
              <a:rPr lang="en-US" sz="2400" i="1" dirty="0" smtClean="0">
                <a:solidFill>
                  <a:schemeClr val="tx1"/>
                </a:solidFill>
              </a:rPr>
              <a:t>Safety Data Sheet </a:t>
            </a:r>
            <a:r>
              <a:rPr lang="es-PR" sz="2400" i="1" dirty="0" smtClean="0">
                <a:solidFill>
                  <a:schemeClr val="tx1"/>
                </a:solidFill>
              </a:rPr>
              <a:t>(SDS)</a:t>
            </a:r>
            <a:endParaRPr lang="es-PR" sz="2400" i="1" dirty="0">
              <a:solidFill>
                <a:schemeClr val="tx1"/>
              </a:solidFill>
            </a:endParaRPr>
          </a:p>
          <a:p>
            <a:pPr marL="342900" indent="-342900">
              <a:buClr>
                <a:srgbClr val="3333CC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solidFill>
                  <a:schemeClr val="tx1"/>
                </a:solidFill>
              </a:rPr>
              <a:t>Demostrar </a:t>
            </a:r>
            <a:r>
              <a:rPr lang="es-PR" sz="2400" dirty="0" smtClean="0">
                <a:solidFill>
                  <a:schemeClr val="tx1"/>
                </a:solidFill>
              </a:rPr>
              <a:t>comprensión de </a:t>
            </a:r>
            <a:r>
              <a:rPr lang="es-PR" sz="2400" dirty="0">
                <a:solidFill>
                  <a:schemeClr val="tx1"/>
                </a:solidFill>
              </a:rPr>
              <a:t>cómo navegar en el </a:t>
            </a:r>
            <a:r>
              <a:rPr lang="es-PR" sz="2400" i="1" dirty="0">
                <a:solidFill>
                  <a:schemeClr val="tx1"/>
                </a:solidFill>
              </a:rPr>
              <a:t>SDS</a:t>
            </a:r>
            <a:r>
              <a:rPr lang="es-PR" sz="2400" dirty="0">
                <a:solidFill>
                  <a:schemeClr val="tx1"/>
                </a:solidFill>
              </a:rPr>
              <a:t> para localizar información</a:t>
            </a:r>
          </a:p>
          <a:p>
            <a:pPr marL="342900" indent="-342900">
              <a:buClr>
                <a:srgbClr val="3333CC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solidFill>
                  <a:schemeClr val="tx1"/>
                </a:solidFill>
              </a:rPr>
              <a:t>Demostrar </a:t>
            </a:r>
            <a:r>
              <a:rPr lang="es-PR" sz="2400" dirty="0" smtClean="0">
                <a:solidFill>
                  <a:schemeClr val="tx1"/>
                </a:solidFill>
              </a:rPr>
              <a:t>comprensión de </a:t>
            </a:r>
            <a:r>
              <a:rPr lang="es-PR" sz="2400" dirty="0">
                <a:solidFill>
                  <a:schemeClr val="tx1"/>
                </a:solidFill>
              </a:rPr>
              <a:t>"pictogramas"</a:t>
            </a:r>
          </a:p>
          <a:p>
            <a:pPr marL="342900" indent="-342900">
              <a:buClr>
                <a:srgbClr val="3333CC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solidFill>
                  <a:schemeClr val="tx1"/>
                </a:solidFill>
              </a:rPr>
              <a:t>Demostrar </a:t>
            </a:r>
            <a:r>
              <a:rPr lang="es-PR" sz="2400" dirty="0" smtClean="0">
                <a:solidFill>
                  <a:schemeClr val="tx1"/>
                </a:solidFill>
              </a:rPr>
              <a:t>comprensión de </a:t>
            </a:r>
            <a:r>
              <a:rPr lang="es-PR" sz="2400" dirty="0">
                <a:solidFill>
                  <a:schemeClr val="tx1"/>
                </a:solidFill>
              </a:rPr>
              <a:t>los requerimientos para los contenedores secundarios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808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dirty="0" smtClean="0">
                <a:solidFill>
                  <a:srgbClr val="0C30B8"/>
                </a:solidFill>
              </a:rPr>
              <a:t>Módulo 4 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8949" y="2721639"/>
            <a:ext cx="7726101" cy="990595"/>
          </a:xfrm>
        </p:spPr>
        <p:txBody>
          <a:bodyPr/>
          <a:lstStyle/>
          <a:p>
            <a:pPr marL="342900" indent="-342900">
              <a:buClr>
                <a:srgbClr val="00589A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señalización están también afectadas</a:t>
            </a:r>
            <a:endParaRPr lang="es-PR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93935"/>
            <a:ext cx="4391167" cy="495669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Normas efectivas</a:t>
            </a: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89DF9-9400-4C57-B034-436D27111AC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150696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Source: 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187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49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75599" y="1997232"/>
            <a:ext cx="8111201" cy="4190995"/>
          </a:xfrm>
        </p:spPr>
        <p:txBody>
          <a:bodyPr/>
          <a:lstStyle/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específicas de substancia generalmente son anteriores al </a:t>
            </a:r>
            <a:r>
              <a:rPr lang="es-PR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es-PR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Comunication</a:t>
            </a:r>
            <a:r>
              <a:rPr lang="es-PR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(HCS),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no tienen un enfoque integrar para la comunicación de peligros.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regla final hace referencia al </a:t>
            </a:r>
            <a:r>
              <a:rPr lang="es-P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HazCom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 en cada norma para asegurar que tengan todas las protecciones de la regla.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áreas reguladas por señalización tendrán que ser actualizadas para que reflejan el nuevo idioma 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empleadores tienen hasta el 1 de junio de 2016 para actualizar los letreros.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65" y="1458910"/>
            <a:ext cx="3969224" cy="538321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Normas de Salud</a:t>
            </a:r>
            <a: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150696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Source: 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850" y="1903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2095275"/>
            <a:ext cx="3886200" cy="23033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PR" sz="2000" dirty="0"/>
              <a:t>Asbestos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R" sz="2000" dirty="0"/>
              <a:t>Carcinógenos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R" sz="2000" dirty="0"/>
              <a:t>Cloruro de vinilo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R" sz="2000" dirty="0"/>
              <a:t>Arsénico inorgánico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R" sz="2000" dirty="0"/>
              <a:t>Plomo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R" sz="2000" dirty="0"/>
              <a:t>Cromo (VI)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R" sz="2000" dirty="0"/>
              <a:t>Benceno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R" sz="2000" dirty="0"/>
              <a:t>Emisiones de hornos de coque</a:t>
            </a:r>
            <a:endParaRPr lang="es-P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397" y="1531069"/>
            <a:ext cx="8229600" cy="545153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</a:rPr>
              <a:t>Otras normas afectadas- Requisitos de señalización</a:t>
            </a: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4D85B-ED2B-4D4E-9099-CDB6E58EE8F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8196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5313800" y="2073827"/>
            <a:ext cx="3177250" cy="2546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PR" sz="2000" dirty="0" err="1"/>
              <a:t>Acrilonitrilo</a:t>
            </a:r>
            <a:endParaRPr lang="es-PR" sz="2000" dirty="0"/>
          </a:p>
          <a:p>
            <a:pPr eaLnBrk="1" hangingPunct="1">
              <a:lnSpc>
                <a:spcPct val="90000"/>
              </a:lnSpc>
            </a:pPr>
            <a:r>
              <a:rPr lang="es-PR" sz="2000" dirty="0"/>
              <a:t>Oxido de Etileno</a:t>
            </a:r>
          </a:p>
          <a:p>
            <a:pPr eaLnBrk="1" hangingPunct="1">
              <a:lnSpc>
                <a:spcPct val="90000"/>
              </a:lnSpc>
            </a:pPr>
            <a:r>
              <a:rPr lang="es-PR" sz="2000" dirty="0"/>
              <a:t>Formaldehído</a:t>
            </a:r>
          </a:p>
          <a:p>
            <a:pPr eaLnBrk="1" hangingPunct="1">
              <a:lnSpc>
                <a:spcPct val="90000"/>
              </a:lnSpc>
            </a:pPr>
            <a:r>
              <a:rPr lang="es-PR" sz="2000" dirty="0" err="1"/>
              <a:t>Metilendianilina</a:t>
            </a:r>
            <a:endParaRPr lang="es-PR" sz="2000" dirty="0"/>
          </a:p>
          <a:p>
            <a:pPr eaLnBrk="1" hangingPunct="1">
              <a:lnSpc>
                <a:spcPct val="90000"/>
              </a:lnSpc>
            </a:pPr>
            <a:r>
              <a:rPr lang="es-PR" sz="2000" dirty="0"/>
              <a:t>1,3-Butadieno</a:t>
            </a:r>
          </a:p>
          <a:p>
            <a:pPr eaLnBrk="1" hangingPunct="1">
              <a:lnSpc>
                <a:spcPct val="90000"/>
              </a:lnSpc>
            </a:pPr>
            <a:r>
              <a:rPr lang="es-PR" sz="2000" dirty="0"/>
              <a:t>Cloruro de metileno</a:t>
            </a:r>
            <a:endParaRPr lang="es-PR" sz="2000" dirty="0" smtClean="0"/>
          </a:p>
        </p:txBody>
      </p:sp>
      <p:grpSp>
        <p:nvGrpSpPr>
          <p:cNvPr id="8197" name="Group 10" title="señal de peligro"/>
          <p:cNvGrpSpPr>
            <a:grpSpLocks/>
          </p:cNvGrpSpPr>
          <p:nvPr/>
        </p:nvGrpSpPr>
        <p:grpSpPr bwMode="auto">
          <a:xfrm>
            <a:off x="5229607" y="4208659"/>
            <a:ext cx="2486515" cy="2387600"/>
            <a:chOff x="5257557" y="4336966"/>
            <a:chExt cx="2487005" cy="2387382"/>
          </a:xfrm>
        </p:grpSpPr>
        <p:sp>
          <p:nvSpPr>
            <p:cNvPr id="8205" name="Rectangle 5"/>
            <p:cNvSpPr>
              <a:spLocks noChangeArrowheads="1"/>
            </p:cNvSpPr>
            <p:nvPr/>
          </p:nvSpPr>
          <p:spPr bwMode="auto">
            <a:xfrm>
              <a:off x="5354403" y="4450560"/>
              <a:ext cx="2362200" cy="2273788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6" name="Rectangle 6"/>
            <p:cNvSpPr>
              <a:spLocks noChangeArrowheads="1"/>
            </p:cNvSpPr>
            <p:nvPr/>
          </p:nvSpPr>
          <p:spPr bwMode="auto">
            <a:xfrm>
              <a:off x="5354403" y="4336966"/>
              <a:ext cx="2362200" cy="609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07" name="Oval 7"/>
            <p:cNvSpPr>
              <a:spLocks noChangeArrowheads="1"/>
            </p:cNvSpPr>
            <p:nvPr/>
          </p:nvSpPr>
          <p:spPr bwMode="auto">
            <a:xfrm>
              <a:off x="5450738" y="4375066"/>
              <a:ext cx="2156810" cy="5334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8" name="TextBox 8"/>
            <p:cNvSpPr txBox="1">
              <a:spLocks noChangeArrowheads="1"/>
            </p:cNvSpPr>
            <p:nvPr/>
          </p:nvSpPr>
          <p:spPr bwMode="auto">
            <a:xfrm>
              <a:off x="5638800" y="4374360"/>
              <a:ext cx="1853930" cy="52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800" b="1" dirty="0">
                  <a:latin typeface="Arial" charset="0"/>
                </a:rPr>
                <a:t>DANGER</a:t>
              </a:r>
            </a:p>
          </p:txBody>
        </p:sp>
        <p:sp>
          <p:nvSpPr>
            <p:cNvPr id="8209" name="TextBox 9"/>
            <p:cNvSpPr txBox="1">
              <a:spLocks noChangeArrowheads="1"/>
            </p:cNvSpPr>
            <p:nvPr/>
          </p:nvSpPr>
          <p:spPr bwMode="auto">
            <a:xfrm>
              <a:off x="5257557" y="4908466"/>
              <a:ext cx="2487005" cy="1815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LEAD</a:t>
              </a:r>
            </a:p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MAY DAMAGE FERTILITY</a:t>
              </a:r>
            </a:p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OR THE UNBORN CHILD</a:t>
              </a:r>
            </a:p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CAUSES DAMAGE TO THE</a:t>
              </a:r>
            </a:p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CENTRAL NERVOUS</a:t>
              </a:r>
            </a:p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SYSTEM</a:t>
              </a:r>
            </a:p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DO NOT EAT, DRINK OR </a:t>
              </a:r>
            </a:p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SMOKE IN THIS AREA</a:t>
              </a:r>
            </a:p>
          </p:txBody>
        </p:sp>
      </p:grpSp>
      <p:grpSp>
        <p:nvGrpSpPr>
          <p:cNvPr id="8198" name="Group 11" title="señal de advertencia"/>
          <p:cNvGrpSpPr>
            <a:grpSpLocks/>
          </p:cNvGrpSpPr>
          <p:nvPr/>
        </p:nvGrpSpPr>
        <p:grpSpPr bwMode="auto">
          <a:xfrm>
            <a:off x="1038717" y="4436702"/>
            <a:ext cx="2394694" cy="1676400"/>
            <a:chOff x="1888380" y="3810000"/>
            <a:chExt cx="2395439" cy="1676400"/>
          </a:xfrm>
        </p:grpSpPr>
        <p:sp>
          <p:nvSpPr>
            <p:cNvPr id="8200" name="Rectangle 12"/>
            <p:cNvSpPr>
              <a:spLocks noChangeArrowheads="1"/>
            </p:cNvSpPr>
            <p:nvPr/>
          </p:nvSpPr>
          <p:spPr bwMode="auto">
            <a:xfrm>
              <a:off x="1905000" y="3810000"/>
              <a:ext cx="2362200" cy="1676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1" name="Rectangle 13"/>
            <p:cNvSpPr>
              <a:spLocks noChangeArrowheads="1"/>
            </p:cNvSpPr>
            <p:nvPr/>
          </p:nvSpPr>
          <p:spPr bwMode="auto">
            <a:xfrm>
              <a:off x="1905000" y="3810000"/>
              <a:ext cx="2362200" cy="609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02" name="Oval 14"/>
            <p:cNvSpPr>
              <a:spLocks noChangeArrowheads="1"/>
            </p:cNvSpPr>
            <p:nvPr/>
          </p:nvSpPr>
          <p:spPr bwMode="auto">
            <a:xfrm>
              <a:off x="2001335" y="3848100"/>
              <a:ext cx="2156810" cy="5334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3" name="TextBox 15"/>
            <p:cNvSpPr txBox="1">
              <a:spLocks noChangeArrowheads="1"/>
            </p:cNvSpPr>
            <p:nvPr/>
          </p:nvSpPr>
          <p:spPr bwMode="auto">
            <a:xfrm>
              <a:off x="2113465" y="3847395"/>
              <a:ext cx="21088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800" b="1" dirty="0">
                  <a:latin typeface="Arial" charset="0"/>
                </a:rPr>
                <a:t>WARNING</a:t>
              </a:r>
            </a:p>
          </p:txBody>
        </p:sp>
        <p:sp>
          <p:nvSpPr>
            <p:cNvPr id="8204" name="TextBox 16"/>
            <p:cNvSpPr txBox="1">
              <a:spLocks noChangeArrowheads="1"/>
            </p:cNvSpPr>
            <p:nvPr/>
          </p:nvSpPr>
          <p:spPr bwMode="auto">
            <a:xfrm>
              <a:off x="1888380" y="4339478"/>
              <a:ext cx="239543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/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LEAD WORK AREA</a:t>
              </a:r>
            </a:p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POISON</a:t>
              </a:r>
            </a:p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NO SMOKING OR EATING</a:t>
              </a:r>
            </a:p>
          </p:txBody>
        </p:sp>
      </p:grpSp>
      <p:sp>
        <p:nvSpPr>
          <p:cNvPr id="8199" name="Right Arrow 3"/>
          <p:cNvSpPr>
            <a:spLocks noChangeArrowheads="1"/>
          </p:cNvSpPr>
          <p:nvPr/>
        </p:nvSpPr>
        <p:spPr bwMode="auto">
          <a:xfrm>
            <a:off x="3701134" y="4755455"/>
            <a:ext cx="1524000" cy="1233487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New Sign</a:t>
            </a:r>
          </a:p>
          <a:p>
            <a:r>
              <a:rPr lang="en-US" b="1" dirty="0">
                <a:solidFill>
                  <a:schemeClr val="bg1"/>
                </a:solidFill>
              </a:rPr>
              <a:t>“LEAD”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6097778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Source: Hazard </a:t>
            </a:r>
            <a:r>
              <a:rPr lang="en-US" sz="1200" dirty="0">
                <a:latin typeface="+mn-lt"/>
                <a:hlinkClick r:id="rId3"/>
              </a:rPr>
              <a:t>Communication and the Globally Harmonized </a:t>
            </a:r>
            <a:r>
              <a:rPr lang="en-US" sz="1200" dirty="0" smtClean="0">
                <a:latin typeface="+mn-lt"/>
                <a:hlinkClick r:id="rId3"/>
              </a:rPr>
              <a:t>System</a:t>
            </a:r>
          </a:p>
          <a:p>
            <a:r>
              <a:rPr lang="en-US" sz="1200" dirty="0" smtClean="0">
                <a:latin typeface="+mn-lt"/>
                <a:hlinkClick r:id="rId3"/>
              </a:rPr>
              <a:t> </a:t>
            </a:r>
            <a:r>
              <a:rPr lang="en-US" sz="1200" dirty="0">
                <a:latin typeface="+mn-lt"/>
                <a:hlinkClick r:id="rId3"/>
              </a:rPr>
              <a:t>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Webinar</a:t>
            </a:r>
            <a:r>
              <a:rPr lang="en-US" sz="1200" dirty="0">
                <a:latin typeface="+mn-lt"/>
              </a:rPr>
              <a:t>: http://www.aisc.org/content.aspx?id=35368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" y="223508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18449" y="2730881"/>
            <a:ext cx="7726101" cy="1219195"/>
          </a:xfrm>
        </p:spPr>
        <p:txBody>
          <a:bodyPr/>
          <a:lstStyle/>
          <a:p>
            <a:pPr marL="4572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 </a:t>
            </a:r>
            <a:r>
              <a:rPr lang="es-P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localizados específicamente?</a:t>
            </a:r>
          </a:p>
          <a:p>
            <a:endParaRPr lang="es-P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278" y="1619793"/>
            <a:ext cx="8229600" cy="1143200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¡Conozca dónde en su empresa se encuentra el </a:t>
            </a:r>
            <a:r>
              <a:rPr lang="es-PR" sz="2800" dirty="0" err="1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SDSs</a:t>
            </a:r>
            <a:r>
              <a:rPr lang="es-PR" sz="28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si esta accesible</a:t>
            </a:r>
            <a:r>
              <a:rPr lang="es-PR" sz="2800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1BF5-B1FB-43FF-A50D-C5544302A43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700" y="380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1576229"/>
            <a:ext cx="3886200" cy="804030"/>
          </a:xfrm>
        </p:spPr>
        <p:txBody>
          <a:bodyPr anchor="t"/>
          <a:lstStyle/>
          <a:p>
            <a:r>
              <a:rPr lang="es-PR" sz="32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recursos</a:t>
            </a: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1BF5-B1FB-43FF-A50D-C5544302A43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7" name="Picture 2" title="Foto - página web del sistema armonizado mundialment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598" y="2451538"/>
            <a:ext cx="58723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36175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74" y="3046290"/>
            <a:ext cx="4035660" cy="3037849"/>
          </a:xfrm>
        </p:spPr>
        <p:txBody>
          <a:bodyPr/>
          <a:lstStyle/>
          <a:p>
            <a:r>
              <a:rPr lang="es-PR" sz="2400" b="1" dirty="0" smtClean="0">
                <a:solidFill>
                  <a:srgbClr val="0C30B8"/>
                </a:solidFill>
              </a:rPr>
              <a:t>Parte </a:t>
            </a:r>
            <a:r>
              <a:rPr lang="es-PR" sz="2400" b="1" dirty="0">
                <a:solidFill>
                  <a:srgbClr val="0C30B8"/>
                </a:solidFill>
              </a:rPr>
              <a:t>A- Actividad en </a:t>
            </a:r>
            <a:endParaRPr lang="es-PR" sz="2400" b="1" dirty="0" smtClean="0">
              <a:solidFill>
                <a:srgbClr val="0C30B8"/>
              </a:solidFill>
            </a:endParaRPr>
          </a:p>
          <a:p>
            <a:r>
              <a:rPr lang="es-PR" sz="2400" b="1" dirty="0" smtClean="0">
                <a:solidFill>
                  <a:srgbClr val="0C30B8"/>
                </a:solidFill>
              </a:rPr>
              <a:t>Grupo-Vaya </a:t>
            </a:r>
            <a:r>
              <a:rPr lang="es-PR" sz="2400" b="1" dirty="0">
                <a:solidFill>
                  <a:srgbClr val="0C30B8"/>
                </a:solidFill>
              </a:rPr>
              <a:t>a un </a:t>
            </a:r>
            <a:r>
              <a:rPr lang="es-PR" sz="2400" b="1" dirty="0" smtClean="0">
                <a:solidFill>
                  <a:srgbClr val="0C30B8"/>
                </a:solidFill>
              </a:rPr>
              <a:t>SDS</a:t>
            </a:r>
          </a:p>
          <a:p>
            <a:r>
              <a:rPr lang="es-PR" sz="2400" b="1" dirty="0" smtClean="0">
                <a:solidFill>
                  <a:srgbClr val="0C30B8"/>
                </a:solidFill>
              </a:rPr>
              <a:t> </a:t>
            </a:r>
            <a:r>
              <a:rPr lang="es-PR" sz="2400" b="1" dirty="0">
                <a:solidFill>
                  <a:srgbClr val="0C30B8"/>
                </a:solidFill>
              </a:rPr>
              <a:t>y </a:t>
            </a:r>
            <a:r>
              <a:rPr lang="es-PR" sz="2400" b="1" dirty="0" smtClean="0">
                <a:solidFill>
                  <a:srgbClr val="0C30B8"/>
                </a:solidFill>
              </a:rPr>
              <a:t>localice </a:t>
            </a:r>
            <a:r>
              <a:rPr lang="es-PR" sz="2400" b="1" dirty="0">
                <a:solidFill>
                  <a:srgbClr val="0C30B8"/>
                </a:solidFill>
              </a:rPr>
              <a:t>información </a:t>
            </a:r>
            <a:endParaRPr lang="es-PR" sz="2400" b="1" dirty="0" smtClean="0">
              <a:solidFill>
                <a:srgbClr val="0C30B8"/>
              </a:solidFill>
            </a:endParaRPr>
          </a:p>
          <a:p>
            <a:r>
              <a:rPr lang="es-PR" sz="2400" b="1" dirty="0" smtClean="0">
                <a:solidFill>
                  <a:srgbClr val="0C30B8"/>
                </a:solidFill>
              </a:rPr>
              <a:t>clave</a:t>
            </a:r>
            <a:endParaRPr lang="es-PR" sz="2400" b="1" dirty="0">
              <a:solidFill>
                <a:srgbClr val="0C30B8"/>
              </a:solidFill>
            </a:endParaRPr>
          </a:p>
          <a:p>
            <a:endParaRPr lang="es-PR" sz="2400" b="1" dirty="0">
              <a:solidFill>
                <a:srgbClr val="0C30B8"/>
              </a:solidFill>
            </a:endParaRPr>
          </a:p>
          <a:p>
            <a:r>
              <a:rPr lang="es-PR" sz="2400" b="1" dirty="0">
                <a:solidFill>
                  <a:srgbClr val="0C30B8"/>
                </a:solidFill>
              </a:rPr>
              <a:t>Parte B-Crear </a:t>
            </a:r>
            <a:r>
              <a:rPr lang="es-PR" sz="2400" b="1" dirty="0" smtClean="0">
                <a:solidFill>
                  <a:srgbClr val="0C30B8"/>
                </a:solidFill>
              </a:rPr>
              <a:t>un</a:t>
            </a:r>
          </a:p>
          <a:p>
            <a:r>
              <a:rPr lang="es-PR" sz="2400" b="1" dirty="0" smtClean="0">
                <a:solidFill>
                  <a:srgbClr val="0C30B8"/>
                </a:solidFill>
              </a:rPr>
              <a:t>localizador </a:t>
            </a:r>
            <a:r>
              <a:rPr lang="es-PR" sz="2400" b="1" dirty="0">
                <a:solidFill>
                  <a:srgbClr val="0C30B8"/>
                </a:solidFill>
              </a:rPr>
              <a:t>de SDS para </a:t>
            </a:r>
            <a:endParaRPr lang="es-PR" sz="2400" b="1" dirty="0" smtClean="0">
              <a:solidFill>
                <a:srgbClr val="0C30B8"/>
              </a:solidFill>
            </a:endParaRPr>
          </a:p>
          <a:p>
            <a:r>
              <a:rPr lang="es-PR" sz="2400" b="1" dirty="0" smtClean="0">
                <a:solidFill>
                  <a:srgbClr val="0C30B8"/>
                </a:solidFill>
              </a:rPr>
              <a:t>su taller</a:t>
            </a:r>
            <a:endParaRPr lang="en-US" sz="2400" b="1" i="1" dirty="0">
              <a:solidFill>
                <a:srgbClr val="0C30B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24934"/>
            <a:ext cx="4359834" cy="1421356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</a:rPr>
              <a:t>Ejercicio en clase-</a:t>
            </a:r>
            <a:br>
              <a:rPr lang="es-PR" sz="2800" dirty="0">
                <a:solidFill>
                  <a:srgbClr val="0C30B8"/>
                </a:solidFill>
              </a:rPr>
            </a:br>
            <a:r>
              <a:rPr lang="es-PR" sz="2800" dirty="0">
                <a:solidFill>
                  <a:srgbClr val="0C30B8"/>
                </a:solidFill>
              </a:rPr>
              <a:t>actividades de aprendizaje</a:t>
            </a: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title="Foto - Estudiantes adultos en una formación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674" y="1648818"/>
            <a:ext cx="4281790" cy="414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4029" y="5697139"/>
            <a:ext cx="2438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Photo from OSHA </a:t>
            </a:r>
            <a:r>
              <a:rPr lang="en-US" sz="1200" dirty="0">
                <a:latin typeface="+mn-lt"/>
              </a:rPr>
              <a:t>3686-09 2010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286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563" y="2667000"/>
            <a:ext cx="7726101" cy="914395"/>
          </a:xfrm>
        </p:spPr>
        <p:txBody>
          <a:bodyPr/>
          <a:lstStyle/>
          <a:p>
            <a:r>
              <a:rPr lang="es-PR" sz="2400" b="1" i="1" dirty="0" smtClean="0">
                <a:solidFill>
                  <a:srgbClr val="0C30B8"/>
                </a:solidFill>
              </a:rPr>
              <a:t>Los </a:t>
            </a:r>
            <a:r>
              <a:rPr lang="es-PR" sz="2400" b="1" i="1" dirty="0" smtClean="0">
                <a:solidFill>
                  <a:srgbClr val="0C30B8"/>
                </a:solidFill>
              </a:rPr>
              <a:t>participantes deberán ser capaces de navegar en un SDS y localizar información clave.</a:t>
            </a:r>
            <a:endParaRPr lang="es-P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13" y="1639437"/>
            <a:ext cx="8229600" cy="836125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</a:rPr>
              <a:t>Objetivos de Aprendizaje Grupal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700" y="304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414" y="3220336"/>
            <a:ext cx="7990386" cy="1325384"/>
          </a:xfrm>
        </p:spPr>
        <p:txBody>
          <a:bodyPr/>
          <a:lstStyle/>
          <a:p>
            <a:r>
              <a:rPr lang="es-PR" sz="2400" i="1" dirty="0" smtClean="0">
                <a:solidFill>
                  <a:srgbClr val="0C30B8"/>
                </a:solidFill>
              </a:rPr>
              <a:t> </a:t>
            </a:r>
            <a:r>
              <a:rPr lang="es-PR" sz="2400" i="1" dirty="0" smtClean="0">
                <a:solidFill>
                  <a:srgbClr val="0C30B8"/>
                </a:solidFill>
              </a:rPr>
              <a:t>En </a:t>
            </a:r>
            <a:r>
              <a:rPr lang="es-PR" sz="2400" i="1" dirty="0">
                <a:solidFill>
                  <a:srgbClr val="0C30B8"/>
                </a:solidFill>
              </a:rPr>
              <a:t>grupos de 4-5 navegaran en el SDS </a:t>
            </a:r>
            <a:r>
              <a:rPr lang="es-PR" sz="2400" i="1" dirty="0" smtClean="0">
                <a:solidFill>
                  <a:srgbClr val="0C30B8"/>
                </a:solidFill>
              </a:rPr>
              <a:t>provisto </a:t>
            </a:r>
            <a:r>
              <a:rPr lang="es-PR" sz="2400" i="1" dirty="0">
                <a:solidFill>
                  <a:srgbClr val="0C30B8"/>
                </a:solidFill>
              </a:rPr>
              <a:t>y </a:t>
            </a:r>
            <a:r>
              <a:rPr lang="es-PR" sz="2400" i="1" dirty="0" smtClean="0">
                <a:solidFill>
                  <a:srgbClr val="0C30B8"/>
                </a:solidFill>
              </a:rPr>
              <a:t>responderán a </a:t>
            </a:r>
            <a:r>
              <a:rPr lang="es-PR" sz="2400" i="1" dirty="0">
                <a:solidFill>
                  <a:srgbClr val="0C30B8"/>
                </a:solidFill>
              </a:rPr>
              <a:t>las preguntas </a:t>
            </a:r>
            <a:r>
              <a:rPr lang="es-PR" sz="2400" i="1" dirty="0" smtClean="0">
                <a:solidFill>
                  <a:srgbClr val="0C30B8"/>
                </a:solidFill>
              </a:rPr>
              <a:t>acerca del </a:t>
            </a:r>
            <a:r>
              <a:rPr lang="es-PR" sz="2400" i="1" dirty="0">
                <a:solidFill>
                  <a:srgbClr val="0C30B8"/>
                </a:solidFill>
              </a:rPr>
              <a:t>producto</a:t>
            </a:r>
          </a:p>
          <a:p>
            <a:endParaRPr lang="es-PR" sz="2400" i="1" dirty="0" smtClean="0">
              <a:solidFill>
                <a:srgbClr val="0C30B8"/>
              </a:solidFill>
            </a:endParaRPr>
          </a:p>
          <a:p>
            <a:endParaRPr lang="es-P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P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82" y="1857686"/>
            <a:ext cx="8229600" cy="686000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</a:rPr>
              <a:t>Objetivos de Aprendizaje Grupal Parte 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 title="Text box - En grupos de 4-5 navegaran en el SDS provisto y responderán a las preguntas acerca del producto"/>
          <p:cNvSpPr/>
          <p:nvPr/>
        </p:nvSpPr>
        <p:spPr>
          <a:xfrm>
            <a:off x="490182" y="3124200"/>
            <a:ext cx="8077200" cy="1139757"/>
          </a:xfrm>
          <a:prstGeom prst="rect">
            <a:avLst/>
          </a:prstGeom>
          <a:noFill/>
          <a:ln w="38100">
            <a:solidFill>
              <a:srgbClr val="582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665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693" y="2196152"/>
            <a:ext cx="8107907" cy="3047995"/>
          </a:xfrm>
        </p:spPr>
        <p:txBody>
          <a:bodyPr/>
          <a:lstStyle/>
          <a:p>
            <a:r>
              <a:rPr lang="es-PR" sz="2400" i="1" dirty="0" smtClean="0">
                <a:solidFill>
                  <a:srgbClr val="0C30B8"/>
                </a:solidFill>
              </a:rPr>
              <a:t>Usted </a:t>
            </a:r>
            <a:r>
              <a:rPr lang="es-PR" sz="2400" i="1" dirty="0">
                <a:solidFill>
                  <a:srgbClr val="0C30B8"/>
                </a:solidFill>
              </a:rPr>
              <a:t>está informando a un compañero de trabajo donde se encuentran </a:t>
            </a:r>
            <a:r>
              <a:rPr lang="es-PR" sz="2400" i="1" dirty="0" smtClean="0">
                <a:solidFill>
                  <a:srgbClr val="0C30B8"/>
                </a:solidFill>
              </a:rPr>
              <a:t>el </a:t>
            </a:r>
            <a:r>
              <a:rPr lang="es-PR" sz="2400" i="1" dirty="0">
                <a:solidFill>
                  <a:srgbClr val="0C30B8"/>
                </a:solidFill>
              </a:rPr>
              <a:t>SDS en su taller. En grupos de 4-5 discuta y describa el lugar donde sus SDS pueden ser encontrados en su taller.</a:t>
            </a:r>
          </a:p>
          <a:p>
            <a:r>
              <a:rPr lang="es-PR" sz="2400" i="1" dirty="0">
                <a:solidFill>
                  <a:srgbClr val="0C30B8"/>
                </a:solidFill>
              </a:rPr>
              <a:t> </a:t>
            </a:r>
          </a:p>
          <a:p>
            <a:r>
              <a:rPr lang="es-PR" sz="2400" i="1" dirty="0">
                <a:solidFill>
                  <a:srgbClr val="0C30B8"/>
                </a:solidFill>
              </a:rPr>
              <a:t>¿Dónde se pueden encontrar? Cree un localizador de SDS para documentar su respuesta en la plantilla </a:t>
            </a:r>
            <a:r>
              <a:rPr lang="es-PR" sz="2400" i="1" dirty="0" smtClean="0">
                <a:solidFill>
                  <a:srgbClr val="0C30B8"/>
                </a:solidFill>
              </a:rPr>
              <a:t>proporcionada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5457"/>
            <a:ext cx="8229600" cy="626860"/>
          </a:xfrm>
        </p:spPr>
        <p:txBody>
          <a:bodyPr anchor="t"/>
          <a:lstStyle/>
          <a:p>
            <a:r>
              <a:rPr lang="en-US" sz="2800" dirty="0" err="1">
                <a:solidFill>
                  <a:srgbClr val="0C30B8"/>
                </a:solidFill>
              </a:rPr>
              <a:t>Actividad</a:t>
            </a:r>
            <a:r>
              <a:rPr lang="en-US" sz="2800" dirty="0">
                <a:solidFill>
                  <a:srgbClr val="0C30B8"/>
                </a:solidFill>
              </a:rPr>
              <a:t> de </a:t>
            </a:r>
            <a:r>
              <a:rPr lang="en-US" sz="2800" dirty="0" err="1">
                <a:solidFill>
                  <a:srgbClr val="0C30B8"/>
                </a:solidFill>
              </a:rPr>
              <a:t>Aprendizaje</a:t>
            </a:r>
            <a:r>
              <a:rPr lang="en-US" sz="2800" dirty="0">
                <a:solidFill>
                  <a:srgbClr val="0C30B8"/>
                </a:solidFill>
              </a:rPr>
              <a:t> </a:t>
            </a:r>
            <a:r>
              <a:rPr lang="en-US" sz="2800" dirty="0" err="1">
                <a:solidFill>
                  <a:srgbClr val="0C30B8"/>
                </a:solidFill>
              </a:rPr>
              <a:t>Grupal</a:t>
            </a:r>
            <a:r>
              <a:rPr lang="en-US" sz="2800" dirty="0">
                <a:solidFill>
                  <a:srgbClr val="0C30B8"/>
                </a:solidFill>
              </a:rPr>
              <a:t> Parte B</a:t>
            </a:r>
            <a:r>
              <a:rPr lang="en-US" dirty="0">
                <a:solidFill>
                  <a:srgbClr val="0C30B8"/>
                </a:solidFill>
              </a:rPr>
              <a:t/>
            </a:r>
            <a:br>
              <a:rPr lang="en-US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 title="Text box - Usted está informando a un compañero de trabajo donde se encuentran el SDS en su taller. En grupos de 4-5 discuta y describa el lugar donde sus SDS pueden ser encontrados en su taller.¿Dónde se pueden encontrar? Cree un localizador de SDS para documentar su respuesta en la plantilla proporcionada "/>
          <p:cNvSpPr/>
          <p:nvPr/>
        </p:nvSpPr>
        <p:spPr>
          <a:xfrm>
            <a:off x="533400" y="2209800"/>
            <a:ext cx="8077200" cy="3048000"/>
          </a:xfrm>
          <a:prstGeom prst="rect">
            <a:avLst/>
          </a:prstGeom>
          <a:noFill/>
          <a:ln w="38100">
            <a:solidFill>
              <a:srgbClr val="582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5750" y="36155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14" y="2438400"/>
            <a:ext cx="8121177" cy="2809758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0C30B8"/>
                </a:solidFill>
              </a:rPr>
              <a:t>  </a:t>
            </a:r>
            <a:r>
              <a:rPr lang="es-PR" sz="2400" b="1" i="1" dirty="0" smtClean="0">
                <a:solidFill>
                  <a:srgbClr val="0C30B8"/>
                </a:solidFill>
              </a:rPr>
              <a:t>Parte </a:t>
            </a:r>
            <a:r>
              <a:rPr lang="es-PR" sz="2400" b="1" i="1" dirty="0">
                <a:solidFill>
                  <a:srgbClr val="0C30B8"/>
                </a:solidFill>
              </a:rPr>
              <a:t>A</a:t>
            </a:r>
          </a:p>
          <a:p>
            <a:r>
              <a:rPr lang="es-PR" sz="2400" b="1" i="1" dirty="0">
                <a:solidFill>
                  <a:srgbClr val="0C30B8"/>
                </a:solidFill>
              </a:rPr>
              <a:t>  </a:t>
            </a:r>
            <a:r>
              <a:rPr lang="es-PR" sz="2400" b="1" i="1" dirty="0" smtClean="0">
                <a:solidFill>
                  <a:srgbClr val="0C30B8"/>
                </a:solidFill>
              </a:rPr>
              <a:t>Plantilla </a:t>
            </a:r>
            <a:r>
              <a:rPr lang="es-PR" sz="2400" b="1" i="1" dirty="0">
                <a:solidFill>
                  <a:srgbClr val="0C30B8"/>
                </a:solidFill>
              </a:rPr>
              <a:t>de Preguntas y Respuestas</a:t>
            </a:r>
          </a:p>
          <a:p>
            <a:r>
              <a:rPr lang="es-PR" sz="2400" b="1" i="1" dirty="0">
                <a:solidFill>
                  <a:srgbClr val="0C30B8"/>
                </a:solidFill>
              </a:rPr>
              <a:t>  </a:t>
            </a:r>
            <a:r>
              <a:rPr lang="es-PR" sz="2400" b="1" i="1" dirty="0" smtClean="0">
                <a:solidFill>
                  <a:srgbClr val="0C30B8"/>
                </a:solidFill>
              </a:rPr>
              <a:t>Ejemplo de SDS</a:t>
            </a:r>
            <a:endParaRPr lang="es-PR" sz="2400" b="1" i="1" dirty="0">
              <a:solidFill>
                <a:srgbClr val="0C30B8"/>
              </a:solidFill>
            </a:endParaRPr>
          </a:p>
          <a:p>
            <a:endParaRPr lang="es-PR" sz="2400" b="1" i="1" dirty="0">
              <a:solidFill>
                <a:srgbClr val="0C30B8"/>
              </a:solidFill>
            </a:endParaRPr>
          </a:p>
          <a:p>
            <a:r>
              <a:rPr lang="es-PR" sz="2400" b="1" i="1" dirty="0">
                <a:solidFill>
                  <a:srgbClr val="0C30B8"/>
                </a:solidFill>
              </a:rPr>
              <a:t>  </a:t>
            </a:r>
            <a:r>
              <a:rPr lang="es-PR" sz="2400" b="1" i="1" dirty="0" smtClean="0">
                <a:solidFill>
                  <a:srgbClr val="0C30B8"/>
                </a:solidFill>
              </a:rPr>
              <a:t>Parte </a:t>
            </a:r>
            <a:r>
              <a:rPr lang="es-PR" sz="2400" b="1" i="1" dirty="0">
                <a:solidFill>
                  <a:srgbClr val="0C30B8"/>
                </a:solidFill>
              </a:rPr>
              <a:t>B</a:t>
            </a:r>
          </a:p>
          <a:p>
            <a:r>
              <a:rPr lang="es-PR" sz="2400" b="1" i="1" dirty="0">
                <a:solidFill>
                  <a:srgbClr val="0C30B8"/>
                </a:solidFill>
              </a:rPr>
              <a:t>  Plantilla de Localizador de SDS</a:t>
            </a:r>
            <a:endParaRPr lang="en-US" sz="2400" i="1" dirty="0" smtClean="0">
              <a:solidFill>
                <a:srgbClr val="3333CC"/>
              </a:solidFill>
            </a:endParaRPr>
          </a:p>
          <a:p>
            <a:endParaRPr lang="en-US" sz="2400" i="1" dirty="0">
              <a:solidFill>
                <a:srgbClr val="3333CC"/>
              </a:solidFill>
            </a:endParaRPr>
          </a:p>
          <a:p>
            <a:r>
              <a:rPr lang="en-US" sz="2400" i="1" dirty="0" smtClean="0">
                <a:solidFill>
                  <a:srgbClr val="3333CC"/>
                </a:solidFill>
              </a:rPr>
              <a:t>  </a:t>
            </a: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14" y="1619958"/>
            <a:ext cx="8229600" cy="597948"/>
          </a:xfrm>
        </p:spPr>
        <p:txBody>
          <a:bodyPr anchor="t"/>
          <a:lstStyle/>
          <a:p>
            <a:r>
              <a:rPr lang="en-US" sz="2800" dirty="0" err="1">
                <a:solidFill>
                  <a:srgbClr val="0C30B8"/>
                </a:solidFill>
              </a:rPr>
              <a:t>Materiales</a:t>
            </a:r>
            <a:r>
              <a:rPr lang="en-US" sz="2800" dirty="0">
                <a:solidFill>
                  <a:srgbClr val="0C30B8"/>
                </a:solidFill>
              </a:rPr>
              <a:t> </a:t>
            </a:r>
            <a:r>
              <a:rPr lang="en-US" sz="2800" dirty="0" err="1">
                <a:solidFill>
                  <a:srgbClr val="0C30B8"/>
                </a:solidFill>
              </a:rPr>
              <a:t>Proveidos</a:t>
            </a:r>
            <a:r>
              <a:rPr lang="en-US" sz="2800" dirty="0">
                <a:solidFill>
                  <a:srgbClr val="0C30B8"/>
                </a:solidFill>
              </a:rPr>
              <a:t> para la </a:t>
            </a:r>
            <a:r>
              <a:rPr lang="en-US" sz="2800" dirty="0" err="1">
                <a:solidFill>
                  <a:srgbClr val="0C30B8"/>
                </a:solidFill>
              </a:rPr>
              <a:t>Actividad</a:t>
            </a:r>
            <a:r>
              <a:rPr lang="en-US" dirty="0">
                <a:solidFill>
                  <a:srgbClr val="0C30B8"/>
                </a:solidFill>
              </a:rPr>
              <a:t/>
            </a:r>
            <a:br>
              <a:rPr lang="en-US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 title="Text box -   Parte A. Plantilla de Preguntas y Respuestas. Ejemplo de SDS / Parte B. Plantilla de Localizador de SDS"/>
          <p:cNvSpPr/>
          <p:nvPr/>
        </p:nvSpPr>
        <p:spPr>
          <a:xfrm>
            <a:off x="533400" y="2217906"/>
            <a:ext cx="8077200" cy="2895600"/>
          </a:xfrm>
          <a:prstGeom prst="rect">
            <a:avLst/>
          </a:prstGeom>
          <a:noFill/>
          <a:ln w="38100">
            <a:solidFill>
              <a:srgbClr val="582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665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44014" y="1600205"/>
            <a:ext cx="8142786" cy="4343395"/>
          </a:xfrm>
        </p:spPr>
        <p:txBody>
          <a:bodyPr/>
          <a:lstStyle/>
          <a:p>
            <a:pPr eaLnBrk="1" hangingPunct="1">
              <a:buClr>
                <a:schemeClr val="accent4"/>
              </a:buClr>
              <a:defRPr/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general del Contenido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de Riesgos y el </a:t>
            </a:r>
            <a:r>
              <a:rPr lang="es-PR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</a:t>
            </a:r>
            <a:r>
              <a:rPr lang="es-PR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Harmonized</a:t>
            </a:r>
            <a:r>
              <a:rPr lang="es-PR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(GHS)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el GHS?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general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cambios en la Norma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Comunicación de Riesgos (</a:t>
            </a:r>
            <a:r>
              <a:rPr lang="es-PR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HazCom</a:t>
            </a:r>
            <a:r>
              <a:rPr lang="es-PR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3913" lvl="1" indent="-4572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de etiqueta</a:t>
            </a:r>
            <a:endParaRPr lang="es-P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3913" lvl="1" indent="-4572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Hojas de Datos de Seguridad,</a:t>
            </a:r>
            <a:r>
              <a:rPr lang="en-US" i="1" dirty="0">
                <a:solidFill>
                  <a:schemeClr val="tx1"/>
                </a:solidFill>
              </a:rPr>
              <a:t> Safety Data Sheet </a:t>
            </a:r>
            <a:r>
              <a:rPr lang="es-PR" i="1" dirty="0">
                <a:solidFill>
                  <a:schemeClr val="tx1"/>
                </a:solidFill>
              </a:rPr>
              <a:t>(SDS</a:t>
            </a:r>
            <a:r>
              <a:rPr lang="es-PR" i="1" dirty="0" smtClean="0">
                <a:solidFill>
                  <a:schemeClr val="tx1"/>
                </a:solidFill>
              </a:rPr>
              <a:t>)</a:t>
            </a: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formato - 16 secciones</a:t>
            </a:r>
          </a:p>
          <a:p>
            <a:pPr marL="823913" lvl="1" indent="-4572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Pictogramas</a:t>
            </a:r>
            <a:endParaRPr lang="es-P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3913" lvl="1" indent="-4572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contenedores secundarios</a:t>
            </a:r>
            <a:endParaRPr lang="es-P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40000"/>
              </a:spcBef>
              <a:buFont typeface="Arial" pitchFamily="34" charset="0"/>
              <a:buChar char="•"/>
              <a:defRPr/>
            </a:pPr>
            <a:endParaRPr lang="es-P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80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132" y="895759"/>
            <a:ext cx="7629668" cy="569261"/>
          </a:xfrm>
        </p:spPr>
        <p:txBody>
          <a:bodyPr anchor="t"/>
          <a:lstStyle/>
          <a:p>
            <a:r>
              <a:rPr lang="es-ES" sz="2800" dirty="0"/>
              <a:t>Ficha de </a:t>
            </a:r>
            <a:r>
              <a:rPr lang="es-ES" sz="2800" dirty="0" smtClean="0"/>
              <a:t>Datos </a:t>
            </a:r>
            <a:r>
              <a:rPr lang="es-ES" sz="2800" dirty="0"/>
              <a:t>de </a:t>
            </a:r>
            <a:r>
              <a:rPr lang="es-ES" sz="2800" dirty="0" smtClean="0"/>
              <a:t>Seguridad </a:t>
            </a:r>
            <a:r>
              <a:rPr lang="es-ES" sz="2800" dirty="0"/>
              <a:t>de </a:t>
            </a:r>
            <a:r>
              <a:rPr lang="es-ES" sz="2800" dirty="0" smtClean="0"/>
              <a:t>Materiales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4D85B-ED2B-4D4E-9099-CDB6E58EE8F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1026" name="Picture 2" title="Foto - Ficha de datos de seguridad de material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9300" y="1583234"/>
            <a:ext cx="4686300" cy="4449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899" y="6014165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Sources 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</a:t>
            </a:r>
            <a:endParaRPr lang="en-US" sz="1200" dirty="0" smtClean="0">
              <a:latin typeface="+mn-lt"/>
              <a:hlinkClick r:id="rId4"/>
            </a:endParaRPr>
          </a:p>
          <a:p>
            <a:r>
              <a:rPr lang="en-US" sz="1200" dirty="0" smtClean="0">
                <a:latin typeface="+mn-lt"/>
                <a:hlinkClick r:id="rId4"/>
              </a:rPr>
              <a:t>(</a:t>
            </a:r>
            <a:r>
              <a:rPr lang="en-US" sz="1200" dirty="0">
                <a:latin typeface="+mn-lt"/>
                <a:hlinkClick r:id="rId4"/>
              </a:rPr>
              <a:t>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Webinar</a:t>
            </a:r>
            <a:r>
              <a:rPr lang="en-US" sz="1200" dirty="0">
                <a:latin typeface="+mn-lt"/>
              </a:rPr>
              <a:t>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899" y="228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799" y="950312"/>
            <a:ext cx="8229600" cy="609600"/>
          </a:xfrm>
        </p:spPr>
        <p:txBody>
          <a:bodyPr anchor="t"/>
          <a:lstStyle/>
          <a:p>
            <a:r>
              <a:rPr lang="es-ES" sz="2800" dirty="0"/>
              <a:t>Ficha de datos de seguridad de </a:t>
            </a:r>
            <a:r>
              <a:rPr lang="es-ES" sz="2800" dirty="0" smtClean="0"/>
              <a:t>materiales 2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1BF5-B1FB-43FF-A50D-C5544302A43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050" name="Picture 2" title="Foto - Ficha de datos de seguridad de material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1200" y="1570235"/>
            <a:ext cx="4572000" cy="4413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899" y="6014165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Source: 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</a:t>
            </a:r>
            <a:endParaRPr lang="en-US" sz="1200" dirty="0" smtClean="0">
              <a:latin typeface="+mn-lt"/>
              <a:hlinkClick r:id="rId4"/>
            </a:endParaRPr>
          </a:p>
          <a:p>
            <a:r>
              <a:rPr lang="en-US" sz="1200" dirty="0" smtClean="0">
                <a:latin typeface="+mn-lt"/>
                <a:hlinkClick r:id="rId4"/>
              </a:rPr>
              <a:t>(</a:t>
            </a:r>
            <a:r>
              <a:rPr lang="en-US" sz="1200" dirty="0">
                <a:latin typeface="+mn-lt"/>
                <a:hlinkClick r:id="rId4"/>
              </a:rPr>
              <a:t>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Webinar</a:t>
            </a:r>
            <a:r>
              <a:rPr lang="en-US" sz="1200" dirty="0">
                <a:latin typeface="+mn-lt"/>
              </a:rPr>
              <a:t>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899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799" y="920722"/>
            <a:ext cx="8229600" cy="615069"/>
          </a:xfrm>
        </p:spPr>
        <p:txBody>
          <a:bodyPr anchor="t"/>
          <a:lstStyle/>
          <a:p>
            <a:r>
              <a:rPr lang="es-ES" sz="2800" dirty="0"/>
              <a:t>Ficha de </a:t>
            </a:r>
            <a:r>
              <a:rPr lang="es-ES" sz="2800" dirty="0" smtClean="0"/>
              <a:t>Datos </a:t>
            </a:r>
            <a:r>
              <a:rPr lang="es-ES" sz="2800" dirty="0"/>
              <a:t>de </a:t>
            </a:r>
            <a:r>
              <a:rPr lang="es-ES" sz="2800" dirty="0" smtClean="0"/>
              <a:t>Seguridad </a:t>
            </a:r>
            <a:r>
              <a:rPr lang="es-ES" sz="2800" dirty="0"/>
              <a:t>de </a:t>
            </a:r>
            <a:r>
              <a:rPr lang="es-ES" sz="2800" dirty="0" smtClean="0"/>
              <a:t>Materiales </a:t>
            </a:r>
            <a:r>
              <a:rPr lang="es-ES" sz="2800" dirty="0" smtClean="0"/>
              <a:t>3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1BF5-B1FB-43FF-A50D-C5544302A43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3074" name="Picture 2" title="Foto - Ficha de datos de seguridad de material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4600" y="1535791"/>
            <a:ext cx="4038600" cy="4478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899" y="6014165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Source: 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</a:t>
            </a:r>
            <a:endParaRPr lang="en-US" sz="1200" dirty="0" smtClean="0">
              <a:latin typeface="+mn-lt"/>
              <a:hlinkClick r:id="rId4"/>
            </a:endParaRPr>
          </a:p>
          <a:p>
            <a:r>
              <a:rPr lang="en-US" sz="1200" dirty="0" smtClean="0">
                <a:latin typeface="+mn-lt"/>
                <a:hlinkClick r:id="rId4"/>
              </a:rPr>
              <a:t>(</a:t>
            </a:r>
            <a:r>
              <a:rPr lang="en-US" sz="1200" dirty="0">
                <a:latin typeface="+mn-lt"/>
                <a:hlinkClick r:id="rId4"/>
              </a:rPr>
              <a:t>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Webinar</a:t>
            </a:r>
            <a:r>
              <a:rPr lang="en-US" sz="1200" dirty="0">
                <a:latin typeface="+mn-lt"/>
              </a:rPr>
              <a:t>: http://www.aisc.org/content.aspx?id=35368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849" y="2286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945756"/>
            <a:ext cx="8229600" cy="611124"/>
          </a:xfrm>
        </p:spPr>
        <p:txBody>
          <a:bodyPr anchor="t"/>
          <a:lstStyle/>
          <a:p>
            <a:r>
              <a:rPr lang="es-ES" sz="2800" dirty="0"/>
              <a:t>Ficha de </a:t>
            </a:r>
            <a:r>
              <a:rPr lang="es-ES" sz="2800" dirty="0" smtClean="0"/>
              <a:t>Datos </a:t>
            </a:r>
            <a:r>
              <a:rPr lang="es-ES" sz="2800" dirty="0"/>
              <a:t>de </a:t>
            </a:r>
            <a:r>
              <a:rPr lang="es-ES" sz="2800" dirty="0" smtClean="0"/>
              <a:t>Seguridad </a:t>
            </a:r>
            <a:r>
              <a:rPr lang="es-ES" sz="2800" dirty="0"/>
              <a:t>de </a:t>
            </a:r>
            <a:r>
              <a:rPr lang="es-ES" sz="2800" dirty="0" smtClean="0"/>
              <a:t>Materiales </a:t>
            </a:r>
            <a:r>
              <a:rPr lang="es-ES" sz="2800" dirty="0" smtClean="0"/>
              <a:t>4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1BF5-B1FB-43FF-A50D-C5544302A43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4098" name="Picture 2" title="Foto - Ficha de datos de seguridad de material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33"/>
          <a:stretch/>
        </p:blipFill>
        <p:spPr bwMode="auto">
          <a:xfrm>
            <a:off x="2133600" y="1854407"/>
            <a:ext cx="4208011" cy="3862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4982" y="5868795"/>
            <a:ext cx="7372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Source: Hazard </a:t>
            </a:r>
            <a:r>
              <a:rPr lang="en-US" sz="1200" dirty="0">
                <a:latin typeface="+mn-lt"/>
                <a:hlinkClick r:id="rId4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4"/>
              </a:rPr>
              <a:t>Erectors</a:t>
            </a:r>
            <a:r>
              <a:rPr lang="en-US" sz="1200" dirty="0">
                <a:latin typeface="+mn-lt"/>
              </a:rPr>
              <a:t> 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Webinar</a:t>
            </a:r>
            <a:r>
              <a:rPr lang="en-US" sz="1200" dirty="0">
                <a:latin typeface="+mn-lt"/>
              </a:rPr>
              <a:t>: </a:t>
            </a:r>
            <a:r>
              <a:rPr lang="en-US" sz="1200" dirty="0" smtClean="0">
                <a:latin typeface="+mn-lt"/>
                <a:hlinkClick r:id="rId5"/>
              </a:rPr>
              <a:t>Link to AISC webinar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hlinkClick r:id="rId6"/>
              </a:rPr>
              <a:t>Link to Chemical Stuff pdf</a:t>
            </a:r>
            <a:r>
              <a:rPr lang="en-US" sz="1200" dirty="0" smtClean="0"/>
              <a:t>, </a:t>
            </a:r>
            <a:r>
              <a:rPr lang="en-US" sz="1200" dirty="0"/>
              <a:t>visited 9/28/2016</a:t>
            </a:r>
          </a:p>
          <a:p>
            <a:endParaRPr lang="en-US" sz="12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5750" y="228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44015" y="1524005"/>
            <a:ext cx="3898632" cy="3724153"/>
          </a:xfrm>
        </p:spPr>
        <p:txBody>
          <a:bodyPr/>
          <a:lstStyle/>
          <a:p>
            <a:r>
              <a:rPr lang="es-PR" dirty="0"/>
              <a:t>OSHA publica una guía útil para las pequeñas entidades en la comunicación de peligros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986" y="4648199"/>
            <a:ext cx="2296014" cy="1613609"/>
          </a:xfrm>
        </p:spPr>
        <p:txBody>
          <a:bodyPr anchor="t"/>
          <a:lstStyle/>
          <a:p>
            <a:r>
              <a:rPr lang="es-ES" sz="2400" b="0" dirty="0"/>
              <a:t>C</a:t>
            </a:r>
            <a:r>
              <a:rPr lang="es-ES" sz="2400" b="0" dirty="0" smtClean="0"/>
              <a:t>omunicación </a:t>
            </a:r>
            <a:r>
              <a:rPr lang="es-ES" sz="2400" b="0" dirty="0"/>
              <a:t>de riesgos en las pequeñas empresas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" title="Foto - OSHA publica - Comunicación peligrosa. Guía de cumplimiento de entidad pequeña para empleadores que usan productos químicos peligros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997" y="1677089"/>
            <a:ext cx="3716118" cy="494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5758775"/>
            <a:ext cx="1648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b="1" dirty="0">
                <a:latin typeface="+mn-lt"/>
              </a:rPr>
              <a:t>OSHA 3695-03 2014</a:t>
            </a:r>
            <a:endParaRPr lang="en-US" sz="120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5310" y="2286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44014" y="1524005"/>
            <a:ext cx="8142786" cy="3724153"/>
          </a:xfrm>
        </p:spPr>
        <p:txBody>
          <a:bodyPr/>
          <a:lstStyle/>
          <a:p>
            <a:pPr>
              <a:buClr>
                <a:srgbClr val="0C30B8"/>
              </a:buClr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en la comunicación de peligros</a:t>
            </a:r>
            <a:endParaRPr lang="es-PR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"HCS de OSHA, 29 CFR 1910.1200, se ocupa </a:t>
            </a:r>
            <a:r>
              <a:rPr lang="es-PR" sz="2400" dirty="0" smtClean="0"/>
              <a:t>de las necesidades de </a:t>
            </a:r>
            <a:r>
              <a:rPr lang="es-PR" sz="2400" dirty="0"/>
              <a:t>información de </a:t>
            </a:r>
            <a:r>
              <a:rPr lang="es-PR" sz="2400" dirty="0" smtClean="0"/>
              <a:t>los empleadores </a:t>
            </a:r>
            <a:r>
              <a:rPr lang="es-PR" sz="2400" dirty="0"/>
              <a:t>y </a:t>
            </a:r>
            <a:r>
              <a:rPr lang="es-PR" sz="2400" dirty="0" smtClean="0"/>
              <a:t>trabajadores con respecto a los </a:t>
            </a:r>
            <a:r>
              <a:rPr lang="es-PR" sz="2400" dirty="0"/>
              <a:t>productos </a:t>
            </a:r>
            <a:r>
              <a:rPr lang="es-PR" sz="2400" dirty="0" smtClean="0"/>
              <a:t>químicos." </a:t>
            </a:r>
            <a:r>
              <a:rPr lang="es-PR" sz="2400" dirty="0"/>
              <a:t>OSHA 3695-03 2014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endParaRPr lang="es-PR" sz="2400" dirty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"(b) </a:t>
            </a:r>
            <a:r>
              <a:rPr lang="es-PR" sz="2400" dirty="0"/>
              <a:t>(2) Esta sección </a:t>
            </a:r>
            <a:r>
              <a:rPr lang="es-PR" sz="2400" dirty="0" smtClean="0"/>
              <a:t>se aplica a cualquier </a:t>
            </a:r>
            <a:r>
              <a:rPr lang="es-PR" sz="2400" dirty="0"/>
              <a:t>producto químico que </a:t>
            </a:r>
            <a:r>
              <a:rPr lang="es-PR" sz="2400" dirty="0" smtClean="0"/>
              <a:t>se sabe que esta </a:t>
            </a:r>
            <a:r>
              <a:rPr lang="es-PR" sz="2400" dirty="0"/>
              <a:t>presente en el lugar de trabajo, de tal manera que los empleados pueden estar expuestos bajo condiciones normales </a:t>
            </a:r>
            <a:r>
              <a:rPr lang="es-PR" sz="2400" dirty="0" smtClean="0"/>
              <a:t>de </a:t>
            </a:r>
            <a:r>
              <a:rPr lang="es-PR" sz="2400" dirty="0"/>
              <a:t>uso o en una emergencia previsible."</a:t>
            </a:r>
            <a:r>
              <a:rPr lang="es-P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PR" sz="1200" i="1" dirty="0" smtClean="0"/>
              <a:t>29 CFR 1910.1200</a:t>
            </a:r>
            <a:endParaRPr lang="es-P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3463"/>
            <a:ext cx="8229600" cy="1143200"/>
          </a:xfrm>
        </p:spPr>
        <p:txBody>
          <a:bodyPr/>
          <a:lstStyle/>
          <a:p>
            <a:r>
              <a:rPr lang="en-US" b="1" dirty="0"/>
              <a:t> 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80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600" y="2018851"/>
            <a:ext cx="7726101" cy="4114795"/>
          </a:xfrm>
        </p:spPr>
        <p:txBody>
          <a:bodyPr anchor="t"/>
          <a:lstStyle/>
          <a:p>
            <a:pPr marL="342900" indent="-342900">
              <a:buClr>
                <a:srgbClr val="2810D6"/>
              </a:buClr>
              <a:buFont typeface="Wingdings" panose="05000000000000000000" pitchFamily="2" charset="2"/>
              <a:buChar char="q"/>
            </a:pPr>
            <a:r>
              <a:rPr lang="en-US" sz="2400" i="1" dirty="0" smtClean="0"/>
              <a:t>The </a:t>
            </a:r>
            <a:r>
              <a:rPr lang="en-US" sz="2400" i="1" dirty="0"/>
              <a:t>Globally Harmonized System of Classification and Labeling of Chemicals</a:t>
            </a:r>
          </a:p>
          <a:p>
            <a:pPr marL="342900" indent="-342900">
              <a:buClr>
                <a:srgbClr val="2810D6"/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Un sistema para la </a:t>
            </a:r>
            <a:r>
              <a:rPr lang="es-PR" sz="2400" dirty="0"/>
              <a:t>normalización y armonización </a:t>
            </a:r>
            <a:r>
              <a:rPr lang="es-PR" sz="2400" dirty="0" smtClean="0"/>
              <a:t>de la  </a:t>
            </a:r>
            <a:r>
              <a:rPr lang="es-PR" sz="2400" dirty="0"/>
              <a:t>clasificación y etiquetado de productos químicos.</a:t>
            </a:r>
            <a:endParaRPr lang="es-PR" sz="2400" dirty="0" smtClean="0"/>
          </a:p>
          <a:p>
            <a:pPr marL="342900" indent="7938">
              <a:buClr>
                <a:srgbClr val="2810D6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 Definiendo los peligros </a:t>
            </a:r>
            <a:r>
              <a:rPr lang="es-PR" sz="2000" dirty="0" smtClean="0"/>
              <a:t>a la </a:t>
            </a:r>
            <a:r>
              <a:rPr lang="es-PR" sz="2000" dirty="0"/>
              <a:t>salud física y el </a:t>
            </a:r>
            <a:r>
              <a:rPr lang="es-PR" sz="2000" dirty="0" smtClean="0"/>
              <a:t>ambientales </a:t>
            </a:r>
            <a:r>
              <a:rPr lang="es-PR" sz="2000" dirty="0"/>
              <a:t>por químicos</a:t>
            </a:r>
          </a:p>
          <a:p>
            <a:pPr marL="342900" indent="7938">
              <a:buClr>
                <a:srgbClr val="2810D6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Creando procesos de clasificación, que se utilizan en los datos disponibles sobre los químicos, para la comparación </a:t>
            </a:r>
            <a:r>
              <a:rPr lang="es-PR" sz="2000" dirty="0" smtClean="0"/>
              <a:t>con los criterios de los </a:t>
            </a:r>
            <a:r>
              <a:rPr lang="es-PR" sz="2000" dirty="0"/>
              <a:t>peligros definidos</a:t>
            </a:r>
          </a:p>
          <a:p>
            <a:pPr marL="342900" indent="7938">
              <a:buClr>
                <a:srgbClr val="2810D6"/>
              </a:buClr>
              <a:buFont typeface="Wingdings" panose="05000000000000000000" pitchFamily="2" charset="2"/>
              <a:buChar char="q"/>
            </a:pPr>
            <a:r>
              <a:rPr lang="es-PR" sz="2000" dirty="0" smtClean="0"/>
              <a:t>Comunicando sobre </a:t>
            </a:r>
            <a:r>
              <a:rPr lang="es-PR" sz="2000" dirty="0"/>
              <a:t>información de peligros, así como las medidas de </a:t>
            </a:r>
            <a:r>
              <a:rPr lang="es-PR" sz="2000" dirty="0" smtClean="0"/>
              <a:t>protección </a:t>
            </a:r>
            <a:r>
              <a:rPr lang="es-PR" sz="2000" dirty="0"/>
              <a:t>en las etiquetas y </a:t>
            </a:r>
            <a:r>
              <a:rPr lang="es-PR" sz="2000" dirty="0" smtClean="0"/>
              <a:t>hojas </a:t>
            </a:r>
            <a:r>
              <a:rPr lang="es-PR" sz="2000" dirty="0"/>
              <a:t>de datos de seguridad (SDS por sus siglas en Ingles)</a:t>
            </a:r>
            <a:endParaRPr lang="es-P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37" y="1524000"/>
            <a:ext cx="4343400" cy="609600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es GHS</a:t>
            </a:r>
            <a:r>
              <a:rPr lang="es-PR" sz="2800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9613" y="6038164"/>
            <a:ext cx="89154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Source: Hazard </a:t>
            </a:r>
            <a:r>
              <a:rPr lang="en-US" sz="1200" dirty="0">
                <a:latin typeface="+mn-lt"/>
                <a:hlinkClick r:id="rId3"/>
              </a:rPr>
              <a:t>Communication and the Globally Harmonized System (GHS) for Fabricators and </a:t>
            </a:r>
            <a:r>
              <a:rPr lang="en-US" sz="1200" dirty="0" smtClean="0">
                <a:latin typeface="+mn-lt"/>
                <a:hlinkClick r:id="rId3"/>
              </a:rPr>
              <a:t>Erectors</a:t>
            </a:r>
            <a:r>
              <a:rPr lang="en-US" sz="1200" dirty="0">
                <a:latin typeface="+mn-lt"/>
              </a:rPr>
              <a:t> Webinar: http://www.aisc.org/content.aspx?id=35368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9" y="609600"/>
            <a:ext cx="8082455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kern="0" dirty="0" smtClean="0">
                <a:solidFill>
                  <a:srgbClr val="0C30B8"/>
                </a:solidFill>
              </a:rPr>
              <a:t>Comunicación de Peligros- </a:t>
            </a:r>
            <a:r>
              <a:rPr lang="es-PR" sz="2400" kern="0" dirty="0" smtClean="0">
                <a:solidFill>
                  <a:srgbClr val="0C30B8"/>
                </a:solidFill>
              </a:rPr>
              <a:t>Módulo 4</a:t>
            </a:r>
            <a:endParaRPr lang="es-PR" sz="2400" kern="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3463"/>
            <a:ext cx="8229600" cy="1143200"/>
          </a:xfrm>
        </p:spPr>
        <p:txBody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FontTx/>
              <a:buNone/>
              <a:tabLst/>
              <a:defRPr/>
            </a:pPr>
            <a:r>
              <a:rPr lang="en-US" b="1" dirty="0" smtClean="0"/>
              <a:t> </a:t>
            </a:r>
            <a:r>
              <a:rPr lang="es-PR" sz="3600" b="1" i="0" u="none" strike="noStrike" cap="none" baseline="0" dirty="0" smtClean="0">
                <a:solidFill>
                  <a:srgbClr val="1155CC"/>
                </a:solidFill>
                <a:effectLst/>
                <a:latin typeface="Arial"/>
                <a:ea typeface="Arial"/>
                <a:cs typeface="Arial"/>
                <a:sym typeface="Arial"/>
                <a:rtl val="0"/>
              </a:rPr>
              <a:t>Comunicación de Peligros- </a:t>
            </a:r>
            <a:r>
              <a:rPr lang="es-PR" sz="2800" b="1" i="0" u="none" strike="noStrike" cap="none" baseline="0" dirty="0" smtClean="0">
                <a:solidFill>
                  <a:srgbClr val="1155CC"/>
                </a:solidFill>
                <a:effectLst/>
                <a:latin typeface="Arial"/>
                <a:ea typeface="Arial"/>
                <a:cs typeface="Arial"/>
                <a:sym typeface="Arial"/>
                <a:rtl val="0"/>
              </a:rPr>
              <a:t>Módulo 4</a:t>
            </a:r>
            <a:endParaRPr lang="en-US" dirty="0" smtClean="0">
              <a:effectLst/>
            </a:endParaRPr>
          </a:p>
          <a:p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C964-0B7F-4C0B-8C97-26DCDFDA162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 title="Diagrama de flujo - Sistema mundialmente armonizado de clasificación y etiquetado de productos quím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2138"/>
            <a:ext cx="8229600" cy="476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710" y="6373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Source: Small </a:t>
            </a:r>
            <a:r>
              <a:rPr lang="en-US" sz="1200" dirty="0">
                <a:latin typeface="+mn-lt"/>
              </a:rPr>
              <a:t>Entity Compliance Guide for Employers </a:t>
            </a:r>
            <a:r>
              <a:rPr lang="en-US" sz="1200" dirty="0" smtClean="0">
                <a:latin typeface="+mn-lt"/>
              </a:rPr>
              <a:t>That Use </a:t>
            </a:r>
            <a:r>
              <a:rPr lang="en-US" sz="1200" dirty="0">
                <a:latin typeface="+mn-lt"/>
              </a:rPr>
              <a:t>Hazardous </a:t>
            </a:r>
            <a:r>
              <a:rPr lang="en-US" sz="1200" dirty="0" smtClean="0">
                <a:latin typeface="+mn-lt"/>
              </a:rPr>
              <a:t>Chemicals </a:t>
            </a:r>
            <a:r>
              <a:rPr lang="en-US" sz="1200" dirty="0">
                <a:latin typeface="+mn-lt"/>
              </a:rPr>
              <a:t>OSHA 3695-03 </a:t>
            </a:r>
            <a:r>
              <a:rPr lang="en-US" sz="1200" dirty="0" smtClean="0">
                <a:latin typeface="+mn-lt"/>
              </a:rPr>
              <a:t>2014</a:t>
            </a:r>
          </a:p>
          <a:p>
            <a:pPr algn="ctr"/>
            <a:endParaRPr lang="en-US" sz="120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45141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fontAlgn="auto"/>
            <a:r>
              <a:rPr lang="es-PR" sz="2400" kern="0" dirty="0" smtClean="0">
                <a:solidFill>
                  <a:schemeClr val="bg1"/>
                </a:solidFill>
              </a:rPr>
              <a:t>Comunicacion</a:t>
            </a:r>
            <a:endParaRPr lang="es-PR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4037</Words>
  <Application>Microsoft Office PowerPoint</Application>
  <PresentationFormat>On-screen Show (4:3)</PresentationFormat>
  <Paragraphs>563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MS PGothic</vt:lpstr>
      <vt:lpstr>Arial</vt:lpstr>
      <vt:lpstr>Calibri</vt:lpstr>
      <vt:lpstr>Constantia</vt:lpstr>
      <vt:lpstr>Wingdings</vt:lpstr>
      <vt:lpstr>1_swiss</vt:lpstr>
      <vt:lpstr>Comunicación de Peligros- Módulo 4</vt:lpstr>
      <vt:lpstr>Comunicación de Peligros- Módulo 4 </vt:lpstr>
      <vt:lpstr>        </vt:lpstr>
      <vt:lpstr>Comunicación de Peligros- Módulo 4  </vt:lpstr>
      <vt:lpstr>  </vt:lpstr>
      <vt:lpstr>Comunicación de riesgos en las pequeñas empresas</vt:lpstr>
      <vt:lpstr> </vt:lpstr>
      <vt:lpstr>¿Que es GHS? </vt:lpstr>
      <vt:lpstr> Comunicación de Peligros- Módulo 4 </vt:lpstr>
      <vt:lpstr>Información y Capacitación del Empleado:</vt:lpstr>
      <vt:lpstr>HazCom 2012- Información y Capacitación del Empleado</vt:lpstr>
      <vt:lpstr>Detalles de capacitación</vt:lpstr>
      <vt:lpstr>Detalles de capacitación – continuación</vt:lpstr>
      <vt:lpstr>Comunicación de Peligros- Módulo 4 </vt:lpstr>
      <vt:lpstr>Etiquetas</vt:lpstr>
      <vt:lpstr>Comunicación de Peligros</vt:lpstr>
      <vt:lpstr>Bordes rojos </vt:lpstr>
      <vt:lpstr>Etiquetas: Pictogramas –  Peligros a la salud* </vt:lpstr>
      <vt:lpstr>Etiquetas: Pictogramas –  Peligros a la salud* 2 </vt:lpstr>
      <vt:lpstr>Etiquetas: Pictogramas –  Peligros a la salud* 3 </vt:lpstr>
      <vt:lpstr>Etiquetas: Pictogramas – Peligros Físicos* </vt:lpstr>
      <vt:lpstr>Etiqueta: Palabra de advertencia*</vt:lpstr>
      <vt:lpstr>Etiquetas: Indicación de Peligro* </vt:lpstr>
      <vt:lpstr>Etiqueta: Consejos de Precaución* </vt:lpstr>
      <vt:lpstr>Etiqueta: Otra Información* </vt:lpstr>
      <vt:lpstr>Comunicación de Peligros - Etiqueta</vt:lpstr>
      <vt:lpstr>Ejemplo de Etiqueta</vt:lpstr>
      <vt:lpstr>Etiquetas: Contenedores Segundarios* </vt:lpstr>
      <vt:lpstr>Etiquetado en el lugar de trabajo*</vt:lpstr>
      <vt:lpstr>Ejemplo de Etiqueta </vt:lpstr>
      <vt:lpstr>Etiqueta: Identificación  </vt:lpstr>
      <vt:lpstr>Hojas de Datos de Seguridad - HazCom 2012 </vt:lpstr>
      <vt:lpstr>16-Section Safety Data Sheet </vt:lpstr>
      <vt:lpstr>Ficha de Datos de Seguridad</vt:lpstr>
      <vt:lpstr>Ficha de Datos de Seguridad 2</vt:lpstr>
      <vt:lpstr>Ficha de Datos de Seguridad 3</vt:lpstr>
      <vt:lpstr>Capacitación Suplementaria a los empleados * </vt:lpstr>
      <vt:lpstr>Pasos finales para completar la capacitación –Capacitación  Complementaria (para ser provisto por el empleador)* </vt:lpstr>
      <vt:lpstr>Fechas vigentes y requisitos * </vt:lpstr>
      <vt:lpstr>Otras Normas efectivas </vt:lpstr>
      <vt:lpstr>Normas de Salud </vt:lpstr>
      <vt:lpstr>Otras normas afectadas- Requisitos de señalización </vt:lpstr>
      <vt:lpstr>¡Conozca dónde en su empresa se encuentra el SDSs y si esta accesible!</vt:lpstr>
      <vt:lpstr>Otros recursos </vt:lpstr>
      <vt:lpstr>Ejercicio en clase- actividades de aprendizaje </vt:lpstr>
      <vt:lpstr>Objetivos de Aprendizaje Grupal</vt:lpstr>
      <vt:lpstr>Objetivos de Aprendizaje Grupal Parte A</vt:lpstr>
      <vt:lpstr>Actividad de Aprendizaje Grupal Parte B </vt:lpstr>
      <vt:lpstr>Materiales Proveidos para la Actividad </vt:lpstr>
      <vt:lpstr>Ficha de Datos de Seguridad de Materiales</vt:lpstr>
      <vt:lpstr>Ficha de datos de seguridad de materiales 2</vt:lpstr>
      <vt:lpstr>Ficha de Datos de Seguridad de Materiales 3</vt:lpstr>
      <vt:lpstr>Ficha de Datos de Seguridad de Materiales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2018-07-25T16:25:53Z</dcterms:created>
  <dcterms:modified xsi:type="dcterms:W3CDTF">2018-07-25T17:22:59Z</dcterms:modified>
</cp:coreProperties>
</file>