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4" r:id="rId1"/>
  </p:sldMasterIdLst>
  <p:notesMasterIdLst>
    <p:notesMasterId r:id="rId50"/>
  </p:notesMasterIdLst>
  <p:handoutMasterIdLst>
    <p:handoutMasterId r:id="rId51"/>
  </p:handoutMasterIdLst>
  <p:sldIdLst>
    <p:sldId id="313" r:id="rId2"/>
    <p:sldId id="415" r:id="rId3"/>
    <p:sldId id="435" r:id="rId4"/>
    <p:sldId id="325" r:id="rId5"/>
    <p:sldId id="377" r:id="rId6"/>
    <p:sldId id="419" r:id="rId7"/>
    <p:sldId id="420" r:id="rId8"/>
    <p:sldId id="421" r:id="rId9"/>
    <p:sldId id="423" r:id="rId10"/>
    <p:sldId id="364" r:id="rId11"/>
    <p:sldId id="417" r:id="rId12"/>
    <p:sldId id="333" r:id="rId13"/>
    <p:sldId id="372" r:id="rId14"/>
    <p:sldId id="373" r:id="rId15"/>
    <p:sldId id="397" r:id="rId16"/>
    <p:sldId id="340" r:id="rId17"/>
    <p:sldId id="400" r:id="rId18"/>
    <p:sldId id="401" r:id="rId19"/>
    <p:sldId id="402" r:id="rId20"/>
    <p:sldId id="403" r:id="rId21"/>
    <p:sldId id="378" r:id="rId22"/>
    <p:sldId id="341" r:id="rId23"/>
    <p:sldId id="343" r:id="rId24"/>
    <p:sldId id="437" r:id="rId25"/>
    <p:sldId id="432" r:id="rId26"/>
    <p:sldId id="348" r:id="rId27"/>
    <p:sldId id="405" r:id="rId28"/>
    <p:sldId id="408" r:id="rId29"/>
    <p:sldId id="414" r:id="rId30"/>
    <p:sldId id="409" r:id="rId31"/>
    <p:sldId id="410" r:id="rId32"/>
    <p:sldId id="412" r:id="rId33"/>
    <p:sldId id="362" r:id="rId34"/>
    <p:sldId id="396" r:id="rId35"/>
    <p:sldId id="430" r:id="rId36"/>
    <p:sldId id="431" r:id="rId37"/>
    <p:sldId id="426" r:id="rId38"/>
    <p:sldId id="427" r:id="rId39"/>
    <p:sldId id="433" r:id="rId40"/>
    <p:sldId id="434" r:id="rId41"/>
    <p:sldId id="350" r:id="rId42"/>
    <p:sldId id="293" r:id="rId43"/>
    <p:sldId id="424" r:id="rId44"/>
    <p:sldId id="436" r:id="rId45"/>
    <p:sldId id="422" r:id="rId46"/>
    <p:sldId id="361" r:id="rId47"/>
    <p:sldId id="285" r:id="rId48"/>
    <p:sldId id="376" r:id="rId49"/>
  </p:sldIdLst>
  <p:sldSz cx="9144000" cy="6858000" type="screen4x3"/>
  <p:notesSz cx="6950075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0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886DAE-1EAC-43BC-BB02-BD16FB6E2966}">
  <a:tblStyle styleId="{98886DAE-1EAC-43BC-BB02-BD16FB6E296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86364" autoAdjust="0"/>
  </p:normalViewPr>
  <p:slideViewPr>
    <p:cSldViewPr snapToGrid="0" snapToObjects="1">
      <p:cViewPr>
        <p:scale>
          <a:sx n="80" d="100"/>
          <a:sy n="80" d="100"/>
        </p:scale>
        <p:origin x="2772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7BD6-E5B6-473F-8799-709ECA46DD2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65E84-966A-4E6C-87B9-034B0CA8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441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5 focuses on the prevention of musculoskeletal injuries in steel warehousing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9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addresses the impact and frequency of MSDS in the workplace.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6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49316A-0DA5-4AB6-870D-EA2084C11BAE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parts of the body affected by MSDS.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51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978500-CAA0-413F-89CC-068712D62282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symptoms of MSDS.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8992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6"/>
            <a:ext cx="5560060" cy="454107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key risk factors for MSDS.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marL="231115" indent="-23111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31115" indent="-23111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36768" y="8772379"/>
            <a:ext cx="3011699" cy="462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4F183-5285-49E0-AE76-0B74BEA990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9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AF2D73-3B3F-4B00-987C-574EF45B1F5C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 method for assessing the risk of MSDS.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016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conditions which may aggravate MSDS.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60BB31-E671-4D4E-AC1D-E963642831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2D2A1F-79C4-4842-A9A6-4626220E9FED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proper lifting posture.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338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addresses the impact of back injuries in the work place.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7767CA-EA4B-469C-A898-4FDAA0249A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0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information on the spine and stresses placed on the spine when lifting.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05A323-C95B-458A-B8F6-B2A1253272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7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the causes of back injuries.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D9DD43-CF9C-4743-996A-CB924EB5C7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95010" y="4387136"/>
            <a:ext cx="5560059" cy="415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to provide grant materials acknowledgment.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701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the symptoms of back injuries.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AFA3AA-9DA4-47F7-954C-B2A444FE3C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4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2D2A1F-79C4-4842-A9A6-4626220E9FED}" type="slidenum">
              <a:rPr lang="en-US" altLang="en-US" smtClean="0">
                <a:latin typeface="Times New Roman" pitchFamily="18" charset="0"/>
              </a:rPr>
              <a:pPr/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indicates considerations for lifting including lifting factors, lifting conditions and weight that can be lifted under certain conditions.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8399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9B76A9-4657-48CF-93E3-6BFD51325499}" type="slidenum">
              <a:rPr lang="en-US" altLang="en-US" smtClean="0">
                <a:latin typeface="Times New Roman" pitchFamily="18" charset="0"/>
              </a:rPr>
              <a:pPr/>
              <a:t>22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indicates strategies for reducing back injuries from lifting, including planning the lift and lifting basics.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671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2DC3FF-45BA-4B67-B942-950A349FA8C1}" type="slidenum">
              <a:rPr lang="en-US" altLang="en-US" smtClean="0">
                <a:latin typeface="Times New Roman" pitchFamily="18" charset="0"/>
              </a:rPr>
              <a:pPr/>
              <a:t>23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16233" indent="-216233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the impact on the spine of proper and improper lifting.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4066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9D6F8-9728-4D0E-9A90-949A9962A29C}" type="slidenum">
              <a:rPr lang="en-US" altLang="en-US" smtClean="0">
                <a:latin typeface="Times New Roman" pitchFamily="18" charset="0"/>
              </a:rPr>
              <a:pPr/>
              <a:t>24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good posture and bad posture for lifting.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745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9D6F8-9728-4D0E-9A90-949A9962A29C}" type="slidenum">
              <a:rPr lang="en-US" altLang="en-US" smtClean="0">
                <a:latin typeface="Times New Roman" pitchFamily="18" charset="0"/>
              </a:rPr>
              <a:pPr/>
              <a:t>25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should conduct an in-class lifting demonstration. Have an attendee lift a light object and critique the attendee’s posture.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311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4494D9-5D5A-4BD7-BB29-F8FEDCC9425B}" type="slidenum">
              <a:rPr lang="en-US" altLang="en-US" smtClean="0">
                <a:latin typeface="Times New Roman" pitchFamily="18" charset="0"/>
              </a:rPr>
              <a:pPr/>
              <a:t>26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22" y="4309559"/>
            <a:ext cx="6950075" cy="4156845"/>
          </a:xfrm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the concept of vibration related injuries.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1917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lists some of the tools which can cause vibration that are commonly used in steel shops.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BE1B75-2594-43FB-B600-4B0A9D3D70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9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the concept of HAVS (Hands-Arms- Vibration Syndrome).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C0F171-5BBB-483D-9E49-EA8AB46EF8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5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risk factors for HAVS.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C0F171-5BBB-483D-9E49-EA8AB46EF8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679450"/>
            <a:ext cx="45339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95010" y="4307124"/>
            <a:ext cx="5560059" cy="4080434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0283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Anti-vibration gloves may help prevent HAVS.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9A3DE7-CA07-4B09-849C-32D825157E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7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impact of hand and wrist injuries in the workplace.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51BBC3-0E44-4EEC-8D87-C201BFBF6C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54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background on Carpel Tunnel Syndrome.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3249"/>
            <a:ext cx="3011699" cy="4612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85218C-061E-4C5F-916F-A97AF16BDA6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1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the concept of “ergonomics” and fitting the job to the worker.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936768" y="8772379"/>
            <a:ext cx="3011699" cy="4621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B9F34C-30B8-4370-9372-F6BDFBA09ED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98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defines “ergonomics”.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54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B666ED-8DAB-4CA9-A8FB-5D6B49A2135F}" type="slidenum">
              <a:rPr lang="en-US" altLang="en-US" smtClean="0">
                <a:latin typeface="Times New Roman" pitchFamily="18" charset="0"/>
              </a:rPr>
              <a:pPr/>
              <a:t>35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identifies ergonomic risk factors.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93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379"/>
            <a:ext cx="3011699" cy="462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6434" fontAlgn="base">
              <a:spcBef>
                <a:spcPct val="0"/>
              </a:spcBef>
              <a:spcAft>
                <a:spcPct val="0"/>
              </a:spcAft>
            </a:pPr>
            <a:fld id="{42E67D2D-3C09-4A91-8FCB-AFFA82D0B191}" type="slidenum">
              <a:rPr lang="en-US" smtClean="0">
                <a:latin typeface="Times New Roman" pitchFamily="18" charset="0"/>
              </a:rPr>
              <a:pPr defTabSz="916434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asks attendees to identify the awkward positions they use as part of their job.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6329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044194-DD14-4390-A689-A07C76E752C7}" type="slidenum">
              <a:rPr lang="en-US" altLang="en-US" smtClean="0">
                <a:latin typeface="Times New Roman" pitchFamily="18" charset="0"/>
              </a:rPr>
              <a:pPr/>
              <a:t>37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ergonomic tips for reducing injuries from bending.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361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9386DB-2A3D-43A7-8E4A-A3CD4DB96F86}" type="slidenum">
              <a:rPr lang="en-US" altLang="en-US" smtClean="0">
                <a:latin typeface="Times New Roman" pitchFamily="18" charset="0"/>
              </a:rPr>
              <a:pPr/>
              <a:t>38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tool balancers to help support the weight of tools and to reduce stress on workers of holding tools and unbalanced tool weights.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3515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9386DB-2A3D-43A7-8E4A-A3CD4DB96F86}" type="slidenum">
              <a:rPr lang="en-US" altLang="en-US" smtClean="0">
                <a:latin typeface="Times New Roman" pitchFamily="18" charset="0"/>
              </a:rPr>
              <a:pPr/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an ergonomic tip to label heavy loads on tools to warn workers of lifting hazards.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21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key intended learning outcomes from this module.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28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9386DB-2A3D-43A7-8E4A-A3CD4DB96F86}" type="slidenum">
              <a:rPr lang="en-US" altLang="en-US" smtClean="0">
                <a:latin typeface="Times New Roman" pitchFamily="18" charset="0"/>
              </a:rPr>
              <a:pPr/>
              <a:t>40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an ergonomic tip to use equipment such as jib cranes, carts, forklifts and pallet jacks to reduce the need to lift and move heavy loads by themselves.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9218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the concept of job rotation to reduce repetitive motion injuries.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82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presents the need to report injuries early to help prevent them from becoming more severe.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857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indicates that OSHA may use the “general duty” clause to cite workplace risks from ergonomic factors. Employers have a responsibility to protect workers from unsafe work practices.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40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publishes a number of helpful resources on preventing musculoskeletal injuries in related industries such as foundries and shipbuilding which also handle irregular heavy materials.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OSHA publishes a helpful resource on preventing musculoskeletal injuries for electrical workers  who also work in awkward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274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0A92CB-50C3-4FA6-A397-97F507A6796D}" type="slidenum">
              <a:rPr lang="en-US" altLang="en-US" smtClean="0">
                <a:latin typeface="Times New Roman" pitchFamily="18" charset="0"/>
              </a:rPr>
              <a:pPr/>
              <a:t>46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summarizes key points of the presentation on reducing musculoskeletal injuries.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048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lists a number of informational resources available from OSHA and other organizations for reducing musculoskeletal injuries.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6748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speaker should encourage attendees to ask questions about Module 5 content.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1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introduces musculoskeletal injuries that can occur in steel handling.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4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  <a:noFill/>
        </p:spPr>
        <p:txBody>
          <a:bodyPr lIns="86493" tIns="43247" rIns="86493" bIns="43247"/>
          <a:lstStyle>
            <a:lvl1pPr defTabSz="914485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F3100D-A0DB-4D1E-8092-FEE7D3E14D08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should demonstrate stretching methods and lead attendees in an in-class stretching exercise. 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78261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the stretching methods used in the in-class stretching exercises.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9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depicts additional stretching methods used in the in-class stretching exercises.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8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27125" y="681038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6"/>
            <a:ext cx="5560060" cy="4470411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defines musculoskeletal disorders (MSDS).</a:t>
            </a: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36768" y="8772379"/>
            <a:ext cx="3011699" cy="462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30748-0879-49FE-B796-D26EE2C696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8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defRPr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3303-D626-4583-8320-00CF827D338D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26D9-CCF4-43C9-B7EC-90F883DD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defRPr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600202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E4D8-92E9-4517-9600-D356B162C40F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26D9-CCF4-43C9-B7EC-90F883DD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buSzPct val="100000"/>
              <a:buNone/>
              <a:defRPr sz="3600" b="1"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9E5E-7E94-4EB0-BB81-B558D444B2DB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26D9-CCF4-43C9-B7EC-90F883DD9D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rgonomic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SLTC/etools/electricalcontractors/materials/heavy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rgonomics/faqs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SLTC/etools/electricalcontractors/supplemental/hazardindex.html#vibration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Publications/osha3465.pdf" TargetMode="External"/><Relationship Id="rId13" Type="http://schemas.openxmlformats.org/officeDocument/2006/relationships/hyperlink" Target="http://www.osha.gov/SLTC/trucking_industry/loading_unloading.html" TargetMode="External"/><Relationship Id="rId3" Type="http://schemas.openxmlformats.org/officeDocument/2006/relationships/hyperlink" Target="https://www.osha.gov/dte/grant_materials/fy06/46g6-ht22/back_injury_prevention.pdf" TargetMode="External"/><Relationship Id="rId7" Type="http://schemas.openxmlformats.org/officeDocument/2006/relationships/hyperlink" Target="https://www.osha.gov/pls/oshaweb/owadisp.show_document?p_table=SPEECHES" TargetMode="External"/><Relationship Id="rId12" Type="http://schemas.openxmlformats.org/officeDocument/2006/relationships/hyperlink" Target="https://www.osha.gov/SLTC/ergonomics/training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sha.gov/ergonomics/FAQs-external.html" TargetMode="External"/><Relationship Id="rId11" Type="http://schemas.openxmlformats.org/officeDocument/2006/relationships/hyperlink" Target="https://www.osha.gov/SLTC/etools/computerworkstations/more.html" TargetMode="External"/><Relationship Id="rId5" Type="http://schemas.openxmlformats.org/officeDocument/2006/relationships/hyperlink" Target="https://www.osha.gov/SLTC/ergonomics/controlhazards.html" TargetMode="External"/><Relationship Id="rId10" Type="http://schemas.openxmlformats.org/officeDocument/2006/relationships/hyperlink" Target="https://www.osha.gov/dts/shib/shib072709.html" TargetMode="External"/><Relationship Id="rId4" Type="http://schemas.openxmlformats.org/officeDocument/2006/relationships/hyperlink" Target="https://www.osha.gov/SLTC/ergonomics/" TargetMode="External"/><Relationship Id="rId9" Type="http://schemas.openxmlformats.org/officeDocument/2006/relationships/hyperlink" Target="https://www.osha.gov/dte/grant_materials/fy10/sh-20835-10/jeopardy_game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4088296" cy="4967599"/>
          </a:xfrm>
        </p:spPr>
        <p:txBody>
          <a:bodyPr/>
          <a:lstStyle/>
          <a:p>
            <a:pPr lvl="0">
              <a:lnSpc>
                <a:spcPct val="134117"/>
              </a:lnSpc>
              <a:buSzPct val="36666"/>
            </a:pPr>
            <a:r>
              <a:rPr lang="es" sz="3200" dirty="0">
                <a:latin typeface="Calibri"/>
                <a:ea typeface="Calibri"/>
                <a:cs typeface="Calibri"/>
                <a:sym typeface="Calibri"/>
              </a:rPr>
              <a:t>Peligros Especiales para Trabajadores de Compañías que Fabrican y/o Suplen Acero Estructural</a:t>
            </a:r>
          </a:p>
        </p:txBody>
      </p:sp>
      <p:pic>
        <p:nvPicPr>
          <p:cNvPr id="5" name="Picture 4" descr="Punchin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5496" y="1749287"/>
            <a:ext cx="1976454" cy="33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eld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051" b="-2046"/>
          <a:stretch/>
        </p:blipFill>
        <p:spPr bwMode="auto">
          <a:xfrm>
            <a:off x="5864086" y="1749287"/>
            <a:ext cx="2822714" cy="34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773" y="1600202"/>
            <a:ext cx="7989000" cy="3252017"/>
          </a:xfrm>
        </p:spPr>
        <p:txBody>
          <a:bodyPr/>
          <a:lstStyle/>
          <a:p>
            <a:pPr>
              <a:buClr>
                <a:srgbClr val="0C30B8"/>
              </a:buClr>
            </a:pPr>
            <a:r>
              <a:rPr lang="es-PR" sz="2400" b="1" dirty="0" smtClean="0">
                <a:solidFill>
                  <a:srgbClr val="0C30B8"/>
                </a:solidFill>
              </a:rPr>
              <a:t>Repercusiones de los trastornos musculo-esqueléticos (MSD por sus siglas en ingles)</a:t>
            </a:r>
          </a:p>
          <a:p>
            <a:pPr>
              <a:buClr>
                <a:srgbClr val="0C30B8"/>
              </a:buClr>
            </a:pPr>
            <a:endParaRPr lang="es-PR" sz="2400" b="1" dirty="0" smtClean="0">
              <a:solidFill>
                <a:srgbClr val="0C30B8"/>
              </a:solidFill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"Los trastornos musculo-esqueléticos relacionados al trabajo se encuentran entre las causas mas frecuentes reportadas de trabajo perdido o restringido“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/>
              <a:t>En 2011, la Oficina de Estadísticas Laborales informó de 387,820 casos de lesiones musculo esqueléticos representando el 33% del total de casos de lesiones y enfermedades de los trabajadores en el 2011."</a:t>
            </a:r>
            <a:endParaRPr lang="es-PR" sz="24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5524" y="6055770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Link to Ergonomics on OSHA Website/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s10 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5480" y="1842726"/>
            <a:ext cx="5657850" cy="4254908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0070C0"/>
              </a:buClr>
              <a:defRPr/>
            </a:pPr>
            <a:r>
              <a:rPr lang="es-PR" sz="2400" b="1" dirty="0" err="1" smtClean="0">
                <a:solidFill>
                  <a:srgbClr val="0C30B8"/>
                </a:solidFill>
              </a:rPr>
              <a:t>MSDs</a:t>
            </a:r>
            <a:r>
              <a:rPr lang="es-PR" sz="2400" b="1" dirty="0" smtClean="0">
                <a:solidFill>
                  <a:srgbClr val="0C30B8"/>
                </a:solidFill>
              </a:rPr>
              <a:t> Afectan muchas</a:t>
            </a:r>
          </a:p>
          <a:p>
            <a:pPr eaLnBrk="1" hangingPunct="1">
              <a:buClr>
                <a:srgbClr val="0070C0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</a:rPr>
              <a:t>partes del cuerpo</a:t>
            </a:r>
          </a:p>
          <a:p>
            <a:pPr eaLnBrk="1" hangingPunct="1">
              <a:buClr>
                <a:srgbClr val="0070C0"/>
              </a:buClr>
              <a:defRPr/>
            </a:pPr>
            <a:endParaRPr lang="es-PR" sz="2400" dirty="0" smtClean="0">
              <a:solidFill>
                <a:srgbClr val="0C30B8"/>
              </a:solidFill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“</a:t>
            </a:r>
            <a:r>
              <a:rPr lang="es-PR" sz="2400" dirty="0" smtClean="0">
                <a:solidFill>
                  <a:schemeClr val="tx1"/>
                </a:solidFill>
                <a:effectLst/>
              </a:rPr>
              <a:t>Espalda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Cuello</a:t>
            </a:r>
            <a:endParaRPr lang="es-PR" sz="2400" dirty="0" smtClean="0">
              <a:solidFill>
                <a:schemeClr val="tx1"/>
              </a:solidFill>
              <a:effectLst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Hombro</a:t>
            </a:r>
            <a:endParaRPr lang="es-PR" sz="2400" dirty="0" smtClean="0">
              <a:solidFill>
                <a:schemeClr val="tx1"/>
              </a:solidFill>
              <a:effectLst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Brazos </a:t>
            </a:r>
            <a:endParaRPr lang="es-PR" sz="2400" dirty="0" smtClean="0">
              <a:solidFill>
                <a:schemeClr val="tx1"/>
              </a:solidFill>
              <a:effectLst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Codos</a:t>
            </a:r>
            <a:endParaRPr lang="es-PR" sz="2400" dirty="0" smtClean="0">
              <a:solidFill>
                <a:schemeClr val="tx1"/>
              </a:solidFill>
              <a:effectLst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/>
              <a:t>Muñeca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Dedos</a:t>
            </a:r>
            <a:endParaRPr lang="es-PR" sz="2400" dirty="0" smtClean="0">
              <a:solidFill>
                <a:schemeClr val="tx1"/>
              </a:solidFill>
              <a:effectLst/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Rodillas</a:t>
            </a:r>
            <a:endParaRPr lang="es-PR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1128140" y="6209961"/>
            <a:ext cx="342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 CIANBRO</a:t>
            </a:r>
            <a:endParaRPr lang="en-US" altLang="en-US" sz="1400" dirty="0">
              <a:latin typeface="+mn-lt"/>
            </a:endParaRPr>
          </a:p>
        </p:txBody>
      </p:sp>
      <p:pic>
        <p:nvPicPr>
          <p:cNvPr id="6" name="Picture 5" title="Foto - Radiografia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936" y="1979176"/>
            <a:ext cx="3938270" cy="4118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1610" y="6275744"/>
            <a:ext cx="3144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Ray of knee with cartilage damage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s11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94" y="1600202"/>
            <a:ext cx="4194313" cy="4967599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0070C0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  <a:effectLst/>
              </a:rPr>
              <a:t>Síntomas:</a:t>
            </a:r>
          </a:p>
          <a:p>
            <a:pPr eaLnBrk="1" hangingPunct="1">
              <a:spcBef>
                <a:spcPts val="0"/>
              </a:spcBef>
              <a:buClr>
                <a:srgbClr val="0070C0"/>
              </a:buClr>
              <a:defRPr/>
            </a:pPr>
            <a:endParaRPr lang="es-PR" sz="2400" b="1" dirty="0" smtClean="0">
              <a:solidFill>
                <a:srgbClr val="0C30B8"/>
              </a:solidFill>
              <a:effectLst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"Dolor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Hinchazón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Decoloración de la piel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Entumecimiento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Hormigueo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Ardor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Dolor irradiado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Disminución de fuerza 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Disminución del movimiento "</a:t>
            </a:r>
            <a:endParaRPr lang="es-PR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3973969" y="6222941"/>
            <a:ext cx="41499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Source: CIANBRO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6086" y="3493060"/>
            <a:ext cx="4625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altLang="en-US" sz="2400" dirty="0">
                <a:solidFill>
                  <a:srgbClr val="0C30B8"/>
                </a:solidFill>
              </a:rPr>
              <a:t>Estos por lo general se desarrollan gradualmente, pero a veces </a:t>
            </a:r>
            <a:r>
              <a:rPr lang="es-PR" altLang="en-US" sz="2400" dirty="0" smtClean="0">
                <a:solidFill>
                  <a:srgbClr val="0C30B8"/>
                </a:solidFill>
              </a:rPr>
              <a:t>pueden </a:t>
            </a:r>
            <a:r>
              <a:rPr lang="es-PR" altLang="en-US" sz="2400" dirty="0">
                <a:solidFill>
                  <a:srgbClr val="0C30B8"/>
                </a:solidFill>
              </a:rPr>
              <a:t>aparecer repentinamente</a:t>
            </a:r>
            <a:endParaRPr lang="en-US" sz="2400" dirty="0">
              <a:solidFill>
                <a:srgbClr val="0C30B8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s12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586"/>
            <a:ext cx="8229600" cy="1143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83212" y="1524262"/>
            <a:ext cx="5693518" cy="4967599"/>
          </a:xfrm>
        </p:spPr>
        <p:txBody>
          <a:bodyPr/>
          <a:lstStyle/>
          <a:p>
            <a:pPr marL="114300">
              <a:buClr>
                <a:srgbClr val="0070C0"/>
              </a:buClr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R" sz="2400" b="1" dirty="0" smtClean="0">
                <a:solidFill>
                  <a:srgbClr val="0C30B8"/>
                </a:solidFill>
              </a:rPr>
              <a:t>Factores </a:t>
            </a:r>
            <a:r>
              <a:rPr lang="es-PR" sz="2400" b="1" dirty="0">
                <a:solidFill>
                  <a:srgbClr val="0C30B8"/>
                </a:solidFill>
              </a:rPr>
              <a:t>de riesgo para lesiones musculo-esqueléticos (MSD)</a:t>
            </a:r>
            <a:r>
              <a:rPr lang="en-US" sz="2400" b="1" dirty="0" smtClean="0">
                <a:solidFill>
                  <a:srgbClr val="0C30B8"/>
                </a:solidFill>
              </a:rPr>
              <a:t>?</a:t>
            </a:r>
            <a:endParaRPr lang="en-US" sz="2400" b="1" dirty="0">
              <a:solidFill>
                <a:srgbClr val="0C30B8"/>
              </a:solidFill>
            </a:endParaRP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Posturas forzadas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Levantamiento </a:t>
            </a:r>
            <a:r>
              <a:rPr lang="es-PR" sz="2000" dirty="0" smtClean="0"/>
              <a:t>inadecuado</a:t>
            </a:r>
            <a:endParaRPr lang="es-PR" sz="2000" dirty="0"/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Tirar-empujar-levantar cargas pesadas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Repetición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Fuerza excesiva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Lesiones por contacto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Postura estática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Vibración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Herramientas inadecuadas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/>
              <a:t>Temperaturas extremas</a:t>
            </a:r>
          </a:p>
          <a:p>
            <a:pPr marL="571500" indent="-4572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/>
              <a:t>Exigencia </a:t>
            </a:r>
            <a:r>
              <a:rPr lang="es-PR" sz="2000" dirty="0"/>
              <a:t>de movimientos </a:t>
            </a:r>
            <a:r>
              <a:rPr lang="es-PR" sz="2000" dirty="0" smtClean="0"/>
              <a:t>incómodos  </a:t>
            </a:r>
            <a:endParaRPr lang="en-US" sz="2000" dirty="0" smtClean="0"/>
          </a:p>
        </p:txBody>
      </p:sp>
      <p:pic>
        <p:nvPicPr>
          <p:cNvPr id="6" name="Picture 4" descr="Fabrication (1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512" y="1578725"/>
            <a:ext cx="3165713" cy="4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3212" y="576329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23130"/>
            <a:ext cx="5305926" cy="501178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</a:rPr>
              <a:t>Factores de lesiones </a:t>
            </a:r>
            <a:r>
              <a:rPr lang="es-PR" sz="2800" dirty="0" err="1" smtClean="0">
                <a:solidFill>
                  <a:srgbClr val="0C30B8"/>
                </a:solidFill>
              </a:rPr>
              <a:t>MSDs</a:t>
            </a:r>
            <a:r>
              <a:rPr lang="es-PR" sz="2800" dirty="0" smtClean="0">
                <a:solidFill>
                  <a:srgbClr val="0C30B8"/>
                </a:solidFill>
              </a:rPr>
              <a:t>: </a:t>
            </a:r>
            <a:endParaRPr lang="en-US" sz="28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564"/>
            <a:ext cx="8229600" cy="4219237"/>
          </a:xfrm>
        </p:spPr>
        <p:txBody>
          <a:bodyPr/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La </a:t>
            </a:r>
            <a:r>
              <a:rPr lang="es-PR" sz="2400" dirty="0" smtClean="0">
                <a:solidFill>
                  <a:schemeClr val="tx1"/>
                </a:solidFill>
              </a:rPr>
              <a:t>intensidad de la exposición (¿Cuánto?)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La frecuencia de la exposición (¿Con qué frecuencia?)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Posición y movimiento (¿Cómo se posiciona?)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Duración de la exposición (Cuánto tiempo?)</a:t>
            </a:r>
          </a:p>
          <a:p>
            <a:pPr>
              <a:buClr>
                <a:srgbClr val="0C30B8"/>
              </a:buClr>
              <a:defRPr/>
            </a:pPr>
            <a:endParaRPr lang="es-PR" sz="240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Teniendo en cuenta que podría ser una combinación de todos estos factores.</a:t>
            </a:r>
          </a:p>
          <a:p>
            <a:pPr>
              <a:defRPr/>
            </a:pPr>
            <a:endParaRPr lang="es-PR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Fuerza + Repetición + Postura + Duración = Aumento del riesgo de MSD</a:t>
            </a:r>
            <a:endParaRPr lang="es-PR" sz="30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16923" y="6198469"/>
            <a:ext cx="3217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+mn-lt"/>
              </a:rPr>
              <a:t>Source CIANBRO</a:t>
            </a:r>
            <a:endParaRPr lang="en-US" altLang="en-US" sz="1800" dirty="0">
              <a:latin typeface="+mn-lt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993" y="572380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011" y="1613058"/>
            <a:ext cx="8229600" cy="697007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agravadas </a:t>
            </a:r>
            <a:r>
              <a:rPr lang="es-PR" sz="28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con:</a:t>
            </a:r>
            <a:endParaRPr lang="en-US" sz="2800" dirty="0"/>
          </a:p>
        </p:txBody>
      </p:sp>
      <p:sp>
        <p:nvSpPr>
          <p:cNvPr id="3686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310065"/>
            <a:ext cx="8229600" cy="3056019"/>
          </a:xfrm>
        </p:spPr>
        <p:txBody>
          <a:bodyPr/>
          <a:lstStyle/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Estrés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Acondicionamiento físico "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"Falta de ejercicio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 nutrición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sueño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Generalmente mantener hábitos de vida poco saludables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Lesiones fuera del trabajo "</a:t>
            </a:r>
          </a:p>
          <a:p>
            <a:pPr eaLnBrk="1" hangingPunct="1">
              <a:buFont typeface="Arial" charset="0"/>
              <a:buNone/>
            </a:pPr>
            <a:endParaRPr lang="es-PR" dirty="0" smtClean="0"/>
          </a:p>
        </p:txBody>
      </p:sp>
      <p:pic>
        <p:nvPicPr>
          <p:cNvPr id="37890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248401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9541" y="39001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lifti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F6562"/>
              </a:clrFrom>
              <a:clrTo>
                <a:srgbClr val="0F65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009" y="2106161"/>
            <a:ext cx="6042991" cy="37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1371600" y="5791202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P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Evite torcer el torso (rotación) mientras levanta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4200939" y="6237456"/>
            <a:ext cx="3155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 CIANBRO</a:t>
            </a:r>
            <a:endParaRPr lang="en-US" altLang="en-US" sz="14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468923"/>
            <a:ext cx="6248400" cy="665353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</a:rPr>
              <a:t>Foto de un levantamiento perfecto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18419-AC6D-4ED2-A892-A000DD3A58A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2135" y="46921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06396"/>
            <a:ext cx="8229600" cy="507416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Lesiones de espalda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213812"/>
            <a:ext cx="8349916" cy="403019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La espalda es la parte del cuerpo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más frecuentemente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lesionada. </a:t>
            </a:r>
          </a:p>
          <a:p>
            <a:pPr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Una vez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lesionada, el riesgo de recurrencia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es el doble</a:t>
            </a:r>
          </a:p>
          <a:p>
            <a:pPr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Lesiones en la espalda baja representan más del 90% de todas las reclamaciones por lesiones</a:t>
            </a:r>
          </a:p>
          <a:p>
            <a:pPr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Seguidos en días de trabajo perdido por la gripe común</a:t>
            </a:r>
          </a:p>
          <a:p>
            <a:pPr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dolor de espalda cuesta a las empresas estadounidenses un estimado de $ 30 mil millones por cada año </a:t>
            </a:r>
          </a:p>
          <a:p>
            <a:pPr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de cada 5 personas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dolor de espalda en su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vida"</a:t>
            </a:r>
          </a:p>
          <a:p>
            <a:pPr eaLnBrk="1" hangingPunct="1">
              <a:buFont typeface="Arial" charset="0"/>
              <a:buNone/>
            </a:pPr>
            <a:endParaRPr lang="es-PR" dirty="0" smtClean="0"/>
          </a:p>
        </p:txBody>
      </p:sp>
      <p:pic>
        <p:nvPicPr>
          <p:cNvPr id="6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244002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0787" y="425188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619"/>
            <a:ext cx="8229600" cy="1143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2" name="Text Placeholder 3"/>
          <p:cNvSpPr>
            <a:spLocks noGrp="1"/>
          </p:cNvSpPr>
          <p:nvPr>
            <p:ph type="body" idx="1"/>
          </p:nvPr>
        </p:nvSpPr>
        <p:spPr>
          <a:xfrm>
            <a:off x="457199" y="1600202"/>
            <a:ext cx="4796631" cy="4967599"/>
          </a:xfrm>
        </p:spPr>
        <p:txBody>
          <a:bodyPr>
            <a:noAutofit/>
          </a:bodyPr>
          <a:lstStyle/>
          <a:p>
            <a:pPr eaLnBrk="1" hangingPunct="1">
              <a:buClr>
                <a:srgbClr val="0070C0"/>
              </a:buClr>
            </a:pPr>
            <a:r>
              <a:rPr lang="es-PR" sz="20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Espalda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La espalda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sostiene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la parte superior del cuerpo,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protege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la médula espinal y permite flexibilidad"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"La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mayor parte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de la tensión al levantar y </a:t>
            </a:r>
            <a:r>
              <a:rPr lang="es-P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flexionar </a:t>
            </a: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es absorbida por la espalda baja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000" dirty="0">
                <a:latin typeface="Arial" panose="020B0604020202020204" pitchFamily="34" charset="0"/>
                <a:cs typeface="Arial" panose="020B0604020202020204" pitchFamily="34" charset="0"/>
              </a:rPr>
              <a:t>Para liberar un poco de presión de la columna vertebral, los músculos abdominales y de la espalda se contraen para dar apoyo adicional "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Content Placeholder 4" descr="spinalcolumn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35894" y="1600203"/>
            <a:ext cx="3350906" cy="3552090"/>
          </a:xfrm>
        </p:spPr>
      </p:pic>
      <p:pic>
        <p:nvPicPr>
          <p:cNvPr id="7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118224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3212" y="576329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smtClean="0">
                <a:solidFill>
                  <a:srgbClr val="0C30B8"/>
                </a:solidFill>
              </a:rPr>
              <a:t/>
            </a:r>
            <a:br>
              <a:rPr lang="es-PR" smtClean="0">
                <a:solidFill>
                  <a:srgbClr val="0C30B8"/>
                </a:solidFill>
              </a:rPr>
            </a:br>
            <a:r>
              <a:rPr lang="es-PR" sz="240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55410"/>
            <a:ext cx="8229600" cy="507616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de lesiones en la espalda</a:t>
            </a:r>
            <a:r>
              <a:rPr lang="en-US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58370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489034"/>
            <a:ext cx="8229600" cy="3272586"/>
          </a:xfrm>
        </p:spPr>
        <p:txBody>
          <a:bodyPr>
            <a:normAutofit/>
          </a:bodyPr>
          <a:lstStyle/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inapropiadas de levantamiento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Esfuerzo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excesivo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Mala postura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Factores médicos (edad, otras discapacidades, etc.)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Resbalones y caídas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Exceso de peso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Falta de ejercicio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estrés "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86476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18419-AC6D-4ED2-A892-A000DD3A58A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72380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s2</a:t>
            </a:r>
            <a:endParaRPr lang="es-PR" sz="2400" dirty="0">
              <a:solidFill>
                <a:schemeClr val="bg1"/>
              </a:solidFill>
            </a:endParaRPr>
          </a:p>
        </p:txBody>
      </p:sp>
      <p:sp>
        <p:nvSpPr>
          <p:cNvPr id="9" name="Shape 34"/>
          <p:cNvSpPr txBox="1">
            <a:spLocks noGrp="1"/>
          </p:cNvSpPr>
          <p:nvPr>
            <p:ph type="body" idx="1"/>
          </p:nvPr>
        </p:nvSpPr>
        <p:spPr>
          <a:xfrm>
            <a:off x="457200" y="1397479"/>
            <a:ext cx="8229600" cy="4766316"/>
          </a:xfrm>
          <a:prstGeom prst="rect">
            <a:avLst/>
          </a:prstGeom>
          <a:noFill/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3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Información​ de </a:t>
            </a:r>
            <a:r>
              <a:rPr lang="es" sz="2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 subvenci</a:t>
            </a:r>
            <a:r>
              <a:rPr lang="es-PR" sz="2800" b="1" dirty="0" err="1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" sz="28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 de OSHA</a:t>
            </a:r>
          </a:p>
          <a:p>
            <a:pPr lvl="0" rtl="0">
              <a:lnSpc>
                <a:spcPct val="133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s" sz="28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Este material </a:t>
            </a:r>
            <a:r>
              <a:rPr lang="en-US" sz="2400" b="1" dirty="0" err="1">
                <a:latin typeface="Calibri" panose="020F0502020204030204" pitchFamily="34" charset="0"/>
              </a:rPr>
              <a:t>fue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producido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bajo</a:t>
            </a:r>
            <a:r>
              <a:rPr lang="en-US" sz="2400" b="1" dirty="0">
                <a:latin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</a:rPr>
              <a:t>número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concesión</a:t>
            </a:r>
            <a:r>
              <a:rPr lang="en-US" sz="2400" b="1" dirty="0">
                <a:latin typeface="Calibri" panose="020F0502020204030204" pitchFamily="34" charset="0"/>
              </a:rPr>
              <a:t> SH-26316-SH4 de la </a:t>
            </a:r>
            <a:r>
              <a:rPr lang="en-US" sz="2400" b="1" dirty="0" err="1">
                <a:latin typeface="Calibri" panose="020F0502020204030204" pitchFamily="34" charset="0"/>
              </a:rPr>
              <a:t>administración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seguridad</a:t>
            </a:r>
            <a:r>
              <a:rPr lang="en-US" sz="2400" b="1" dirty="0">
                <a:latin typeface="Calibri" panose="020F0502020204030204" pitchFamily="34" charset="0"/>
              </a:rPr>
              <a:t> y </a:t>
            </a:r>
            <a:r>
              <a:rPr lang="en-US" sz="2400" b="1" dirty="0" err="1">
                <a:latin typeface="Calibri" panose="020F0502020204030204" pitchFamily="34" charset="0"/>
              </a:rPr>
              <a:t>salud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ocupacional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Departamento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trabajo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. No </a:t>
            </a:r>
            <a:r>
              <a:rPr lang="en-US" sz="2400" b="1" dirty="0" err="1">
                <a:latin typeface="Calibri" panose="020F0502020204030204" pitchFamily="34" charset="0"/>
              </a:rPr>
              <a:t>necesariamente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refleja</a:t>
            </a:r>
            <a:r>
              <a:rPr lang="en-US" sz="2400" b="1" dirty="0">
                <a:latin typeface="Calibri" panose="020F0502020204030204" pitchFamily="34" charset="0"/>
              </a:rPr>
              <a:t> las </a:t>
            </a:r>
            <a:r>
              <a:rPr lang="en-US" sz="2400" b="1" dirty="0" err="1">
                <a:latin typeface="Calibri" panose="020F0502020204030204" pitchFamily="34" charset="0"/>
              </a:rPr>
              <a:t>opiniones</a:t>
            </a:r>
            <a:r>
              <a:rPr lang="en-US" sz="2400" b="1" dirty="0">
                <a:latin typeface="Calibri" panose="020F0502020204030204" pitchFamily="34" charset="0"/>
              </a:rPr>
              <a:t> o </a:t>
            </a:r>
            <a:r>
              <a:rPr lang="en-US" sz="2400" b="1" dirty="0" err="1">
                <a:latin typeface="Calibri" panose="020F0502020204030204" pitchFamily="34" charset="0"/>
              </a:rPr>
              <a:t>políticas</a:t>
            </a:r>
            <a:r>
              <a:rPr lang="en-US" sz="2400" b="1" dirty="0">
                <a:latin typeface="Calibri" panose="020F0502020204030204" pitchFamily="34" charset="0"/>
              </a:rPr>
              <a:t> del </a:t>
            </a:r>
            <a:r>
              <a:rPr lang="en-US" sz="2400" b="1" dirty="0" err="1">
                <a:latin typeface="Calibri" panose="020F0502020204030204" pitchFamily="34" charset="0"/>
              </a:rPr>
              <a:t>Departamento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trabajo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ni</a:t>
            </a:r>
            <a:r>
              <a:rPr lang="en-US" sz="2400" b="1" dirty="0">
                <a:latin typeface="Calibri" panose="020F0502020204030204" pitchFamily="34" charset="0"/>
              </a:rPr>
              <a:t> la </a:t>
            </a:r>
            <a:r>
              <a:rPr lang="en-US" sz="2400" b="1" dirty="0" err="1">
                <a:latin typeface="Calibri" panose="020F0502020204030204" pitchFamily="34" charset="0"/>
              </a:rPr>
              <a:t>mención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nombres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oficios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productos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comerciales</a:t>
            </a:r>
            <a:r>
              <a:rPr lang="en-US" sz="2400" b="1" dirty="0">
                <a:latin typeface="Calibri" panose="020F0502020204030204" pitchFamily="34" charset="0"/>
              </a:rPr>
              <a:t> u </a:t>
            </a:r>
            <a:r>
              <a:rPr lang="en-US" sz="2400" b="1" dirty="0" err="1">
                <a:latin typeface="Calibri" panose="020F0502020204030204" pitchFamily="34" charset="0"/>
              </a:rPr>
              <a:t>organizaciones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implican</a:t>
            </a:r>
            <a:r>
              <a:rPr lang="en-US" sz="2400" b="1" dirty="0">
                <a:latin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</a:rPr>
              <a:t>aval</a:t>
            </a:r>
            <a:r>
              <a:rPr lang="en-US" sz="2400" b="1" dirty="0">
                <a:latin typeface="Calibri" panose="020F0502020204030204" pitchFamily="34" charset="0"/>
              </a:rPr>
              <a:t> del </a:t>
            </a:r>
            <a:r>
              <a:rPr lang="en-US" sz="2400" b="1" dirty="0" err="1">
                <a:latin typeface="Calibri" panose="020F0502020204030204" pitchFamily="34" charset="0"/>
              </a:rPr>
              <a:t>gobierno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4676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9204"/>
            <a:ext cx="8229600" cy="629289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Síntomas de lesiones en la </a:t>
            </a:r>
            <a:r>
              <a:rPr lang="es-PR" sz="24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espalda </a:t>
            </a:r>
            <a:endParaRPr lang="en-US" sz="2400" dirty="0"/>
          </a:p>
        </p:txBody>
      </p:sp>
      <p:sp>
        <p:nvSpPr>
          <p:cNvPr id="60418" name="Content Placeholder 2"/>
          <p:cNvSpPr>
            <a:spLocks noGrp="1"/>
          </p:cNvSpPr>
          <p:nvPr>
            <p:ph type="body" idx="1"/>
          </p:nvPr>
        </p:nvSpPr>
        <p:spPr>
          <a:xfrm>
            <a:off x="457199" y="2296463"/>
            <a:ext cx="8229600" cy="255069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Rigidez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Entumecimiento en las piernas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Capacidad limitada para sentarse o estar de pie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Debilidad muscular, espasmos y tensiones</a:t>
            </a:r>
          </a:p>
          <a:p>
            <a:pPr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la amplitud de movimiento "</a:t>
            </a:r>
            <a:endParaRPr lang="es-P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64" y="5863040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199" y="411540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626" y="1597554"/>
            <a:ext cx="8229600" cy="588936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</a:rPr>
              <a:t>Consideraciones de levantamiento  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pic>
        <p:nvPicPr>
          <p:cNvPr id="3074" name="Picture 2" title="Table with 3 columns: Lifting factors, More weight can be safely lifted when and The amount of weight that can safely be lifted is reducen w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640" y="2437455"/>
            <a:ext cx="5840360" cy="410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18419-AC6D-4ED2-A892-A000DD3A58A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7626" y="569732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44" y="1495784"/>
            <a:ext cx="8229600" cy="571600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Planifique su trabajo de levantamiento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074" y="1907432"/>
            <a:ext cx="8418682" cy="4630426"/>
          </a:xfrm>
        </p:spPr>
        <p:txBody>
          <a:bodyPr/>
          <a:lstStyle/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"</a:t>
            </a:r>
            <a:r>
              <a:rPr lang="es-PR" sz="2400" dirty="0">
                <a:solidFill>
                  <a:schemeClr val="tx1"/>
                </a:solidFill>
              </a:rPr>
              <a:t>Reducir el peso que levantas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Reducir la distancia que lleva una carga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Eliminar torsión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Reducir la frecuencia de levantamiento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Levantar en un rango seguro</a:t>
            </a:r>
            <a:endParaRPr lang="es-PR" sz="2400" b="1" dirty="0" smtClean="0">
              <a:solidFill>
                <a:srgbClr val="0C30B8"/>
              </a:solidFill>
            </a:endParaRPr>
          </a:p>
          <a:p>
            <a:pPr eaLnBrk="1" hangingPunct="1">
              <a:buClr>
                <a:srgbClr val="0070C0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</a:rPr>
              <a:t>Cuando levantamos…</a:t>
            </a:r>
            <a:endParaRPr lang="es-PR" sz="2400" dirty="0" smtClean="0">
              <a:solidFill>
                <a:srgbClr val="0C30B8"/>
              </a:solidFill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Mantenga la carga cerca del cuerpo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Mantenga los pies separados </a:t>
            </a:r>
            <a:r>
              <a:rPr lang="es-PR" sz="2400" dirty="0" smtClean="0">
                <a:solidFill>
                  <a:schemeClr val="tx1"/>
                </a:solidFill>
              </a:rPr>
              <a:t>para </a:t>
            </a:r>
            <a:r>
              <a:rPr lang="es-PR" sz="2400" dirty="0">
                <a:solidFill>
                  <a:schemeClr val="tx1"/>
                </a:solidFill>
              </a:rPr>
              <a:t>una postura estable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Coloque sus pies antes de levantar para eliminar la torsión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No levante más allá de su límite de seguridad. </a:t>
            </a:r>
            <a:r>
              <a:rPr lang="es-PR" sz="2400" dirty="0" smtClean="0">
                <a:solidFill>
                  <a:schemeClr val="tx1"/>
                </a:solidFill>
              </a:rPr>
              <a:t>Consigue </a:t>
            </a:r>
            <a:r>
              <a:rPr lang="es-PR" sz="2400" dirty="0">
                <a:solidFill>
                  <a:schemeClr val="tx1"/>
                </a:solidFill>
              </a:rPr>
              <a:t>ayuda "!</a:t>
            </a:r>
            <a:endParaRPr lang="es-PR" sz="2400" dirty="0" smtClean="0">
              <a:solidFill>
                <a:schemeClr val="tx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9087" y="5922851"/>
            <a:ext cx="34440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Source: CIANBRO</a:t>
            </a:r>
            <a:endParaRPr lang="en-US" altLang="en-US" sz="14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1744" y="542437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3211" y="1552849"/>
            <a:ext cx="8722895" cy="667843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Levantamiento inadecuado vs. Levantamiento </a:t>
            </a:r>
            <a:r>
              <a:rPr lang="es-PR" sz="2400" dirty="0" smtClean="0">
                <a:solidFill>
                  <a:srgbClr val="0C30B8"/>
                </a:solidFill>
              </a:rPr>
              <a:t>adecuado</a:t>
            </a:r>
            <a:endParaRPr lang="en-US" sz="2400" dirty="0"/>
          </a:p>
        </p:txBody>
      </p:sp>
      <p:sp>
        <p:nvSpPr>
          <p:cNvPr id="19560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22045" y="2171750"/>
            <a:ext cx="8229600" cy="4967599"/>
          </a:xfrm>
        </p:spPr>
        <p:txBody>
          <a:bodyPr/>
          <a:lstStyle/>
          <a:p>
            <a:pPr>
              <a:defRPr/>
            </a:pPr>
            <a:r>
              <a:rPr lang="es-PR" sz="2400" dirty="0">
                <a:solidFill>
                  <a:schemeClr val="tx1"/>
                </a:solidFill>
              </a:rPr>
              <a:t>"Ver la fuerza sobre el disco </a:t>
            </a:r>
            <a:endParaRPr lang="es-PR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cuando </a:t>
            </a:r>
            <a:r>
              <a:rPr lang="es-PR" sz="2400" dirty="0">
                <a:solidFill>
                  <a:schemeClr val="tx1"/>
                </a:solidFill>
              </a:rPr>
              <a:t>se flexiona la cintura </a:t>
            </a:r>
            <a:endParaRPr lang="es-PR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vs </a:t>
            </a:r>
            <a:r>
              <a:rPr lang="es-PR" sz="2400" dirty="0">
                <a:solidFill>
                  <a:schemeClr val="tx1"/>
                </a:solidFill>
              </a:rPr>
              <a:t>cuando se flexiona </a:t>
            </a:r>
            <a:endParaRPr lang="es-PR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las </a:t>
            </a:r>
            <a:r>
              <a:rPr lang="es-PR" sz="2400" dirty="0">
                <a:solidFill>
                  <a:schemeClr val="tx1"/>
                </a:solidFill>
              </a:rPr>
              <a:t>rodillas y se levanta"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485" name="Picture 21" descr="compression and lifting postu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99"/>
          <a:stretch>
            <a:fillRect/>
          </a:stretch>
        </p:blipFill>
        <p:spPr>
          <a:xfrm>
            <a:off x="5011738" y="2075507"/>
            <a:ext cx="3503612" cy="3583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Line 23" title="Flecha negra - Ver las fuerza sobre el disco cuando se flexiona la cintura vs cuando se flexiona las rodillas y se levanta"/>
          <p:cNvSpPr>
            <a:spLocks noChangeShapeType="1"/>
          </p:cNvSpPr>
          <p:nvPr/>
        </p:nvSpPr>
        <p:spPr bwMode="auto">
          <a:xfrm flipV="1">
            <a:off x="4424819" y="2528207"/>
            <a:ext cx="1173837" cy="114300"/>
          </a:xfrm>
          <a:prstGeom prst="line">
            <a:avLst/>
          </a:prstGeom>
          <a:noFill/>
          <a:ln w="47625" cap="sq">
            <a:solidFill>
              <a:schemeClr val="bg2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Text Box 24"/>
          <p:cNvSpPr txBox="1">
            <a:spLocks noChangeArrowheads="1"/>
          </p:cNvSpPr>
          <p:nvPr/>
        </p:nvSpPr>
        <p:spPr bwMode="auto">
          <a:xfrm>
            <a:off x="5122525" y="6202461"/>
            <a:ext cx="32153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Source: CIANBRO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3211" y="572380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Foto - Levantando con la espald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0291" y="2837042"/>
            <a:ext cx="3657166" cy="2742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7228" y="1676795"/>
            <a:ext cx="5406256" cy="551095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Cabeza arriba no los glúteos </a:t>
            </a:r>
            <a:r>
              <a:rPr lang="es-PR" sz="2400" dirty="0" smtClean="0">
                <a:solidFill>
                  <a:srgbClr val="0C30B8"/>
                </a:solidFill>
              </a:rPr>
              <a:t>arriba</a:t>
            </a:r>
            <a:endParaRPr lang="en-US" dirty="0"/>
          </a:p>
        </p:txBody>
      </p:sp>
      <p:sp>
        <p:nvSpPr>
          <p:cNvPr id="21510" name="Text Box 20"/>
          <p:cNvSpPr txBox="1">
            <a:spLocks noChangeArrowheads="1"/>
          </p:cNvSpPr>
          <p:nvPr/>
        </p:nvSpPr>
        <p:spPr bwMode="auto">
          <a:xfrm rot="-2194831">
            <a:off x="146589" y="2744473"/>
            <a:ext cx="269073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en-US" sz="3500" b="1" dirty="0" err="1">
                <a:solidFill>
                  <a:srgbClr val="0C30B8"/>
                </a:solidFill>
                <a:latin typeface="Tahoma" pitchFamily="34" charset="0"/>
              </a:rPr>
              <a:t>I</a:t>
            </a:r>
            <a:r>
              <a:rPr kumimoji="1" lang="en-US" altLang="en-US" sz="3500" b="1" dirty="0" err="1" smtClean="0">
                <a:solidFill>
                  <a:srgbClr val="0C30B8"/>
                </a:solidFill>
                <a:latin typeface="Tahoma" pitchFamily="34" charset="0"/>
              </a:rPr>
              <a:t>ncorrecto</a:t>
            </a:r>
            <a:endParaRPr kumimoji="1" lang="en-US" altLang="en-US" sz="3500" b="1" dirty="0">
              <a:solidFill>
                <a:srgbClr val="0C30B8"/>
              </a:solidFill>
              <a:latin typeface="Tahoma" pitchFamily="34" charset="0"/>
            </a:endParaRPr>
          </a:p>
        </p:txBody>
      </p:sp>
      <p:sp>
        <p:nvSpPr>
          <p:cNvPr id="21512" name="AutoShape 22" title="sin simbolo - incorrecto - levantando con la espalda"/>
          <p:cNvSpPr>
            <a:spLocks noChangeArrowheads="1"/>
          </p:cNvSpPr>
          <p:nvPr/>
        </p:nvSpPr>
        <p:spPr bwMode="auto">
          <a:xfrm>
            <a:off x="1020074" y="2549446"/>
            <a:ext cx="3657600" cy="3505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969696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739546" y="6351441"/>
            <a:ext cx="32153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Source: CIANBRO</a:t>
            </a:r>
            <a:endParaRPr lang="en-US" altLang="en-US" sz="1400" dirty="0">
              <a:latin typeface="+mn-lt"/>
            </a:endParaRPr>
          </a:p>
        </p:txBody>
      </p:sp>
      <p:pic>
        <p:nvPicPr>
          <p:cNvPr id="8" name="Picture 7" title="Foto - levantando con los pie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85174" y="2837042"/>
            <a:ext cx="3657166" cy="2742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7273" y="607030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Levantando con la espalda</a:t>
            </a:r>
            <a:endParaRPr lang="es-PR" dirty="0"/>
          </a:p>
        </p:txBody>
      </p:sp>
      <p:sp>
        <p:nvSpPr>
          <p:cNvPr id="10" name="TextBox 9"/>
          <p:cNvSpPr txBox="1"/>
          <p:nvPr/>
        </p:nvSpPr>
        <p:spPr>
          <a:xfrm>
            <a:off x="5545495" y="6123837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Levantando</a:t>
            </a:r>
            <a:r>
              <a:rPr lang="en-US" dirty="0" smtClean="0"/>
              <a:t> con los pies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0344" y="421369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  <p:sp>
        <p:nvSpPr>
          <p:cNvPr id="21511" name="Text Box 21"/>
          <p:cNvSpPr txBox="1">
            <a:spLocks noChangeArrowheads="1"/>
          </p:cNvSpPr>
          <p:nvPr/>
        </p:nvSpPr>
        <p:spPr bwMode="auto">
          <a:xfrm rot="1900324">
            <a:off x="6855164" y="2746133"/>
            <a:ext cx="227379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en-US" sz="3500" b="1" dirty="0" err="1" smtClean="0">
                <a:solidFill>
                  <a:srgbClr val="0C30B8"/>
                </a:solidFill>
                <a:latin typeface="Tahoma" pitchFamily="34" charset="0"/>
              </a:rPr>
              <a:t>Correcto</a:t>
            </a:r>
            <a:endParaRPr kumimoji="1" lang="en-US" altLang="en-US" sz="3500" b="1" dirty="0">
              <a:solidFill>
                <a:srgbClr val="0C30B8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168" y="1670617"/>
            <a:ext cx="7026360" cy="663825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Cabeza arriba, no glúteos arriba </a:t>
            </a:r>
            <a:r>
              <a:rPr lang="es-PR" dirty="0">
                <a:solidFill>
                  <a:srgbClr val="0070C0"/>
                </a:solidFill>
              </a:rPr>
              <a:t/>
            </a:r>
            <a:br>
              <a:rPr lang="es-PR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832" y="2660739"/>
            <a:ext cx="7615908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PR" sz="2400" b="1" dirty="0">
                <a:solidFill>
                  <a:srgbClr val="0C30B8"/>
                </a:solidFill>
              </a:rPr>
              <a:t>Demostración de levantamiento en </a:t>
            </a:r>
            <a:r>
              <a:rPr lang="es-PR" sz="2400" b="1" dirty="0" smtClean="0">
                <a:solidFill>
                  <a:srgbClr val="0C30B8"/>
                </a:solidFill>
              </a:rPr>
              <a:t>clase</a:t>
            </a:r>
          </a:p>
          <a:p>
            <a:endParaRPr lang="es-PR" sz="2400" b="1" dirty="0">
              <a:solidFill>
                <a:srgbClr val="0C30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R" sz="2400" b="1" dirty="0">
                <a:solidFill>
                  <a:srgbClr val="0C30B8"/>
                </a:solidFill>
              </a:rPr>
              <a:t>El Instructor guiara la Demostración de levantamiento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R" sz="2400" b="1" dirty="0">
                <a:solidFill>
                  <a:srgbClr val="0C30B8"/>
                </a:solidFill>
              </a:rPr>
              <a:t>Seleccione un voluntario para levantar un objeto del suelo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025" y="316498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78372"/>
            <a:ext cx="3971594" cy="571600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Exposición a la vibración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4065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2033339"/>
            <a:ext cx="8229600" cy="3862135"/>
          </a:xfrm>
        </p:spPr>
        <p:txBody>
          <a:bodyPr/>
          <a:lstStyle/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"</a:t>
            </a:r>
            <a:r>
              <a:rPr lang="es-PR" sz="2400" dirty="0">
                <a:solidFill>
                  <a:schemeClr val="tx1"/>
                </a:solidFill>
              </a:rPr>
              <a:t>Vibración de todo el cuerpo (WBV) es una forma de vibraciones mecánicas transmitidas a través de una superficie de soporte para el cuerpo. Tanto en un equipo como en un asiento de camión.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endParaRPr lang="es-PR" sz="2400" dirty="0">
              <a:solidFill>
                <a:schemeClr val="tx1"/>
              </a:solidFill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</a:rPr>
              <a:t>La vibración de las herramientas de mano pueden ser amortiguado por los guantes anti-vibración, envolturas de herramientas o incluso eligiendo las herramientas que proporcionan menos vibración ".</a:t>
            </a:r>
            <a:endParaRPr lang="en-US" sz="2400" dirty="0" smtClean="0">
              <a:solidFill>
                <a:srgbClr val="0C30B8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3464169" y="6233942"/>
            <a:ext cx="35931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Source; CIANBRO</a:t>
            </a:r>
            <a:endParaRPr lang="en-US" altLang="en-US" sz="1400" dirty="0"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18419-AC6D-4ED2-A892-A000DD3A58A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3212" y="421963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418" y="1646040"/>
            <a:ext cx="8229600" cy="676055"/>
          </a:xfrm>
        </p:spPr>
        <p:txBody>
          <a:bodyPr anchor="t"/>
          <a:lstStyle/>
          <a:p>
            <a:pPr lvl="1">
              <a:buClr>
                <a:srgbClr val="1155CC"/>
              </a:buClr>
            </a:pPr>
            <a:r>
              <a:rPr lang="es-PR" sz="2400" dirty="0">
                <a:solidFill>
                  <a:srgbClr val="0C30B8"/>
                </a:solidFill>
              </a:rPr>
              <a:t>Vibraciones en talleres de acero</a:t>
            </a: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0722" name="Text Placeholder 3"/>
          <p:cNvSpPr>
            <a:spLocks noGrp="1"/>
          </p:cNvSpPr>
          <p:nvPr>
            <p:ph type="body" idx="1"/>
          </p:nvPr>
        </p:nvSpPr>
        <p:spPr>
          <a:xfrm>
            <a:off x="535875" y="2358192"/>
            <a:ext cx="6442441" cy="1744577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solidFill>
                  <a:schemeClr val="tx1"/>
                </a:solidFill>
              </a:rPr>
              <a:t>Pulidora </a:t>
            </a:r>
            <a:endParaRPr lang="es-PR" dirty="0" smtClean="0">
              <a:solidFill>
                <a:schemeClr val="tx1"/>
              </a:solidFill>
            </a:endParaRPr>
          </a:p>
          <a:p>
            <a:pPr marL="457200" lvl="1" indent="-4572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/>
              <a:t>Lijadoras </a:t>
            </a:r>
          </a:p>
          <a:p>
            <a:pPr marL="457200" lvl="1" indent="-4572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/>
              <a:t>Taladro</a:t>
            </a:r>
          </a:p>
          <a:p>
            <a:pPr marL="457200" lvl="1" indent="-4572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/>
              <a:t>Martillo neumático y cinceles </a:t>
            </a:r>
          </a:p>
          <a:p>
            <a:pPr eaLnBrk="1" hangingPunct="1"/>
            <a:endParaRPr lang="es-PR" dirty="0" smtClean="0"/>
          </a:p>
          <a:p>
            <a:pPr eaLnBrk="1" hangingPunct="1"/>
            <a:endParaRPr lang="es-PR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3212" y="39001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1251"/>
            <a:ext cx="8229600" cy="909169"/>
          </a:xfrm>
        </p:spPr>
        <p:txBody>
          <a:bodyPr anchor="t"/>
          <a:lstStyle/>
          <a:p>
            <a:pPr lvl="1">
              <a:buClr>
                <a:srgbClr val="1155CC"/>
              </a:buClr>
            </a:pPr>
            <a:r>
              <a:rPr lang="es-PR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Síntomas de Síndrome de vibración mano-braza Hand </a:t>
            </a:r>
            <a:r>
              <a:rPr lang="en-US" sz="2400" i="1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Vibration Syndrome H.A.V.S. </a:t>
            </a:r>
            <a:r>
              <a:rPr lang="es-P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82946" name="Content Placeholder 3"/>
          <p:cNvSpPr>
            <a:spLocks noGrp="1"/>
          </p:cNvSpPr>
          <p:nvPr>
            <p:ph type="body" idx="1"/>
          </p:nvPr>
        </p:nvSpPr>
        <p:spPr>
          <a:xfrm>
            <a:off x="457200" y="2241364"/>
            <a:ext cx="8372806" cy="4138861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  <a:buClr>
                <a:srgbClr val="0070C0"/>
              </a:buClr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Sensación de hormigueo o adormecimiento en los dedos y la palma de la mano</a:t>
            </a:r>
          </a:p>
          <a:p>
            <a:pPr lvl="1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Espasmos en los dedos</a:t>
            </a:r>
          </a:p>
          <a:p>
            <a:pPr lvl="1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Escaldado o blanqueo de los dedos</a:t>
            </a:r>
          </a:p>
          <a:p>
            <a:pPr lvl="1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Trastorno crónico generalmente irreversible</a:t>
            </a:r>
          </a:p>
          <a:p>
            <a:pPr lvl="1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Puede desarrollarse a partir de la exposición repetida y prolongada a la vibración</a:t>
            </a:r>
          </a:p>
          <a:p>
            <a:pPr lvl="1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Daño a los vasos sanguíneos, los nervios y músculos</a:t>
            </a:r>
          </a:p>
          <a:p>
            <a:pPr lvl="1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La mitad de los 1.5 millones de trabajadores estadounidenses que utilizan herramientas vibratorias desarrollará alguna forma de HAVS (NIOSH)</a:t>
            </a:r>
          </a:p>
          <a:p>
            <a:pPr lvl="1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5% de la población general padece de HAVS "</a:t>
            </a:r>
          </a:p>
          <a:p>
            <a:pPr eaLnBrk="1" hangingPunct="1">
              <a:buClr>
                <a:srgbClr val="0070C0"/>
              </a:buClr>
            </a:pPr>
            <a:endParaRPr lang="es-P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291169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93429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1481879"/>
            <a:ext cx="5426074" cy="571600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 de H.A.V.S</a:t>
            </a:r>
            <a:r>
              <a:rPr lang="es-PR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82946" name="Content Placeholder 3"/>
          <p:cNvSpPr>
            <a:spLocks noGrp="1"/>
          </p:cNvSpPr>
          <p:nvPr>
            <p:ph type="body" idx="1"/>
          </p:nvPr>
        </p:nvSpPr>
        <p:spPr>
          <a:xfrm>
            <a:off x="457200" y="2119051"/>
            <a:ext cx="5497092" cy="3583917"/>
          </a:xfrm>
        </p:spPr>
        <p:txBody>
          <a:bodyPr>
            <a:noAutofit/>
          </a:bodyPr>
          <a:lstStyle/>
          <a:p>
            <a:pPr marL="344488" lvl="1" indent="-344488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PR" dirty="0">
                <a:latin typeface="Arial" panose="020B0604020202020204" pitchFamily="34" charset="0"/>
                <a:cs typeface="Arial" panose="020B0604020202020204" pitchFamily="34" charset="0"/>
              </a:rPr>
              <a:t>Exposición Repetida y prolongada a la </a:t>
            </a:r>
            <a:r>
              <a:rPr lang="es-PR" dirty="0" err="1">
                <a:latin typeface="Arial" panose="020B0604020202020204" pitchFamily="34" charset="0"/>
                <a:cs typeface="Arial" panose="020B0604020202020204" pitchFamily="34" charset="0"/>
              </a:rPr>
              <a:t>vibracion</a:t>
            </a:r>
            <a:r>
              <a:rPr lang="es-PR" dirty="0">
                <a:latin typeface="Arial" panose="020B0604020202020204" pitchFamily="34" charset="0"/>
                <a:cs typeface="Arial" panose="020B0604020202020204" pitchFamily="34" charset="0"/>
              </a:rPr>
              <a:t> de las herramientas de 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mano que vibran</a:t>
            </a:r>
            <a:endParaRPr lang="es-P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lvl="1" indent="-344488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Uso inadecuado de la herramienta </a:t>
            </a:r>
          </a:p>
          <a:p>
            <a:pPr marL="344488" lvl="1" indent="-344488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Agarre forzado de la herramienta </a:t>
            </a:r>
          </a:p>
          <a:p>
            <a:pPr marL="344488" lvl="1" indent="-344488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agravado </a:t>
            </a:r>
            <a:r>
              <a:rPr lang="es-PR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endParaRPr lang="es-P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lvl="2" indent="-344488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– fría </a:t>
            </a:r>
          </a:p>
          <a:p>
            <a:pPr marL="688975" lvl="2" indent="-344488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húmedo</a:t>
            </a:r>
          </a:p>
          <a:p>
            <a:pPr marL="688975" lvl="2" indent="-344488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Fumar”</a:t>
            </a:r>
          </a:p>
          <a:p>
            <a:pPr eaLnBrk="1" hangingPunct="1">
              <a:buClr>
                <a:srgbClr val="0070C0"/>
              </a:buClr>
            </a:pPr>
            <a:endParaRPr lang="es-P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5260" y="4976193"/>
            <a:ext cx="3373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>
                <a:solidFill>
                  <a:schemeClr val="tx1"/>
                </a:solidFill>
              </a:rPr>
              <a:t>Vibración de </a:t>
            </a:r>
            <a:r>
              <a:rPr lang="es-PR" dirty="0" smtClean="0">
                <a:solidFill>
                  <a:schemeClr val="tx1"/>
                </a:solidFill>
              </a:rPr>
              <a:t>la rectificadora </a:t>
            </a:r>
            <a:r>
              <a:rPr lang="es-PR" dirty="0">
                <a:solidFill>
                  <a:schemeClr val="tx1"/>
                </a:solidFill>
              </a:rPr>
              <a:t>puede ser minimizado mediante el uso de herramientas </a:t>
            </a:r>
            <a:r>
              <a:rPr lang="es-PR" dirty="0" smtClean="0">
                <a:solidFill>
                  <a:schemeClr val="tx1"/>
                </a:solidFill>
              </a:rPr>
              <a:t>con </a:t>
            </a:r>
            <a:r>
              <a:rPr lang="es-PR" dirty="0">
                <a:solidFill>
                  <a:schemeClr val="tx1"/>
                </a:solidFill>
              </a:rPr>
              <a:t>amortiguación de </a:t>
            </a:r>
            <a:r>
              <a:rPr lang="es-PR" dirty="0" smtClean="0">
                <a:solidFill>
                  <a:schemeClr val="tx1"/>
                </a:solidFill>
              </a:rPr>
              <a:t>vibraciones </a:t>
            </a:r>
            <a:r>
              <a:rPr lang="es-PR" dirty="0">
                <a:solidFill>
                  <a:schemeClr val="tx1"/>
                </a:solidFill>
              </a:rPr>
              <a:t>y guantes anti-vibración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034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291169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rozowsk\Desktop\Active Work\Harwood Proposal Submission Documents 2014\Harwood Grant\Curriculum Materials\Tim's Curriculum Documents\Photos from cianbro\work height or grinder photo (1).jpg" title="Foto - Vibración de la rectificadora puede ser minimizado mediante el uso de herramientas con amortiguación de vibraciones y guantes anti-vibració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4292" y="1974576"/>
            <a:ext cx="2640433" cy="28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199" y="598339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from </a:t>
            </a:r>
            <a:r>
              <a:rPr lang="en-US" dirty="0" err="1" smtClean="0"/>
              <a:t>Cianbro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3211" y="38848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87592" y="102197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>
                <a:solidFill>
                  <a:srgbClr val="0C30B8"/>
                </a:solidFill>
              </a:rPr>
              <a:t/>
            </a:r>
            <a:br>
              <a:rPr lang="en" dirty="0" smtClean="0">
                <a:solidFill>
                  <a:srgbClr val="0C30B8"/>
                </a:solidFill>
              </a:rPr>
            </a:b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" dirty="0">
                <a:solidFill>
                  <a:schemeClr val="accent2">
                    <a:lumMod val="75000"/>
                  </a:schemeClr>
                </a:solidFill>
              </a:rPr>
            </a:b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475249" y="1597707"/>
            <a:ext cx="8528073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5090"/>
              </a:lnSpc>
              <a:buClr>
                <a:schemeClr val="dk1"/>
              </a:buClr>
              <a:buSzPct val="55000"/>
            </a:pPr>
            <a:r>
              <a:rPr lang="es" sz="2400" dirty="0">
                <a:solidFill>
                  <a:schemeClr val="dk1"/>
                </a:solidFill>
              </a:rPr>
              <a:t>Desarrollo del Programa​</a:t>
            </a:r>
          </a:p>
          <a:p>
            <a:pPr marL="457200" lvl="0" algn="just"/>
            <a:r>
              <a:rPr lang="es" sz="2400" dirty="0">
                <a:solidFill>
                  <a:schemeClr val="dk1"/>
                </a:solidFill>
              </a:rPr>
              <a:t>Este programa fue desarrollado por profesores y estudiantes de la E</a:t>
            </a:r>
            <a:r>
              <a:rPr lang="es" sz="2400" dirty="0">
                <a:solidFill>
                  <a:srgbClr val="212121"/>
                </a:solidFill>
              </a:rPr>
              <a:t>scuela de Planificación, Diseño y Construcción de </a:t>
            </a:r>
            <a:r>
              <a:rPr lang="es" sz="2400" i="1" dirty="0">
                <a:solidFill>
                  <a:srgbClr val="212121"/>
                </a:solidFill>
              </a:rPr>
              <a:t>Michigan State University </a:t>
            </a:r>
            <a:r>
              <a:rPr lang="es" sz="2400" dirty="0">
                <a:solidFill>
                  <a:srgbClr val="212121"/>
                </a:solidFill>
              </a:rPr>
              <a:t>en colaboración con el Comité de Seguridad del Instituto Americano de Construcción en Acero (AISC por sus siglas en inglés) y la Universidad de Puerto Rico en Mayag</a:t>
            </a:r>
            <a:endParaRPr lang="en" sz="2400" kern="1200" dirty="0">
              <a:ea typeface="+mn-ea"/>
              <a:cs typeface="+mn-cs"/>
            </a:endParaRPr>
          </a:p>
          <a:p>
            <a:r>
              <a:rPr lang="en" sz="2000" kern="1200" dirty="0" smtClean="0">
                <a:ea typeface="+mn-ea"/>
                <a:cs typeface="+mn-cs"/>
              </a:rPr>
              <a:t>Diciembre de 2014 </a:t>
            </a:r>
            <a:endParaRPr lang="en" sz="2000" kern="1200" dirty="0">
              <a:ea typeface="+mn-ea"/>
              <a:cs typeface="+mn-cs"/>
            </a:endParaRPr>
          </a:p>
        </p:txBody>
      </p:sp>
      <p:pic>
        <p:nvPicPr>
          <p:cNvPr id="5" name="Picture 4" title="Michigan University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74" y="5454262"/>
            <a:ext cx="2237426" cy="743776"/>
          </a:xfrm>
          <a:prstGeom prst="rect">
            <a:avLst/>
          </a:prstGeom>
        </p:spPr>
      </p:pic>
      <p:pic>
        <p:nvPicPr>
          <p:cNvPr id="6" name="Picture 5" title="SPDC - School of Planning, Design and Construct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259" y="5327828"/>
            <a:ext cx="1450974" cy="896190"/>
          </a:xfrm>
          <a:prstGeom prst="rect">
            <a:avLst/>
          </a:prstGeom>
        </p:spPr>
      </p:pic>
      <p:pic>
        <p:nvPicPr>
          <p:cNvPr id="7" name="Picture 6" title="Universidad de Puerto Ric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292" y="5234787"/>
            <a:ext cx="1201016" cy="1304657"/>
          </a:xfrm>
          <a:prstGeom prst="rect">
            <a:avLst/>
          </a:prstGeom>
        </p:spPr>
      </p:pic>
      <p:pic>
        <p:nvPicPr>
          <p:cNvPr id="9" name="Picture 8" title="AISC - American Institute of Steel Constructio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692" y="5112856"/>
            <a:ext cx="1554615" cy="14265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3212" y="576329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smtClean="0">
                <a:solidFill>
                  <a:srgbClr val="0C30B8"/>
                </a:solidFill>
              </a:rPr>
              <a:t/>
            </a:r>
            <a:br>
              <a:rPr lang="es-PR" smtClean="0">
                <a:solidFill>
                  <a:srgbClr val="0C30B8"/>
                </a:solidFill>
              </a:rPr>
            </a:br>
            <a:r>
              <a:rPr lang="es-PR" sz="240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09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210" y="1630837"/>
            <a:ext cx="8602580" cy="731211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protección personal para el control de H.A.V.S </a:t>
            </a:r>
            <a:r>
              <a:rPr lang="es-PR" sz="2400" dirty="0">
                <a:solidFill>
                  <a:srgbClr val="0C30B8"/>
                </a:solidFill>
              </a:rPr>
              <a:t/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sz="2400" dirty="0"/>
          </a:p>
        </p:txBody>
      </p:sp>
      <p:sp>
        <p:nvSpPr>
          <p:cNvPr id="87042" name="Content Placeholder 2"/>
          <p:cNvSpPr>
            <a:spLocks noGrp="1"/>
          </p:cNvSpPr>
          <p:nvPr>
            <p:ph type="body" idx="1"/>
          </p:nvPr>
        </p:nvSpPr>
        <p:spPr>
          <a:xfrm>
            <a:off x="426416" y="2081465"/>
            <a:ext cx="8229600" cy="2430377"/>
          </a:xfrm>
        </p:spPr>
        <p:txBody>
          <a:bodyPr/>
          <a:lstStyle/>
          <a:p>
            <a:pPr lvl="1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Usar 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guantes que protejan completamente los dedos, certificados como 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antivibratorios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 para reducir la exposición a las vibraciones</a:t>
            </a:r>
          </a:p>
          <a:p>
            <a:pPr lvl="1" eaLnBrk="1" hangingPunct="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Lleve guantes que cumplan con la normativa de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National Standards Institute ANSI 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y apropiados para el peligro </a:t>
            </a:r>
            <a:endParaRPr lang="es-P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s-PR" dirty="0" smtClean="0"/>
          </a:p>
        </p:txBody>
      </p:sp>
      <p:pic>
        <p:nvPicPr>
          <p:cNvPr id="35842" name="Picture 2" title="Foto - guantes anti-vibració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2601" y="4418785"/>
            <a:ext cx="3158797" cy="198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2103" y="6400265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 vibration gloves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3210" y="39001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1061"/>
            <a:ext cx="8229600" cy="1143200"/>
          </a:xfrm>
        </p:spPr>
        <p:txBody>
          <a:bodyPr/>
          <a:lstStyle/>
          <a:p>
            <a:pPr lvl="0">
              <a:buClrTx/>
              <a:buSzTx/>
            </a:pPr>
            <a:r>
              <a:rPr lang="es-PR" sz="2800" dirty="0">
                <a:solidFill>
                  <a:srgbClr val="0C30B8"/>
                </a:solidFill>
              </a:rPr>
              <a:t>Prevención de lesiones </a:t>
            </a:r>
            <a:r>
              <a:rPr lang="es-PR" sz="2800" dirty="0" smtClean="0">
                <a:solidFill>
                  <a:srgbClr val="0C30B8"/>
                </a:solidFill>
              </a:rPr>
              <a:t>musculo-esqueléticas </a:t>
            </a:r>
            <a:r>
              <a:rPr lang="es-PR" sz="2800" dirty="0">
                <a:solidFill>
                  <a:srgbClr val="0C30B8"/>
                </a:solidFill>
              </a:rPr>
              <a:t/>
            </a:r>
            <a:br>
              <a:rPr lang="es-PR" sz="2800" dirty="0">
                <a:solidFill>
                  <a:srgbClr val="0C30B8"/>
                </a:solidFill>
              </a:rPr>
            </a:br>
            <a:r>
              <a:rPr lang="es-PR" sz="2800" dirty="0">
                <a:solidFill>
                  <a:srgbClr val="0C30B8"/>
                </a:solidFill>
              </a:rPr>
              <a:t>Módulo 5 </a:t>
            </a:r>
            <a:endParaRPr lang="es-PR" sz="2800" dirty="0">
              <a:solidFill>
                <a:srgbClr val="0C30B8"/>
              </a:solidFill>
            </a:endParaRPr>
          </a:p>
        </p:txBody>
      </p:sp>
      <p:sp>
        <p:nvSpPr>
          <p:cNvPr id="9318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5584779" cy="4967599"/>
          </a:xfrm>
        </p:spPr>
        <p:txBody>
          <a:bodyPr/>
          <a:lstStyle/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Daños </a:t>
            </a:r>
            <a:r>
              <a:rPr lang="es-P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manos y muñeca </a:t>
            </a:r>
            <a:r>
              <a:rPr lang="es-P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reclamación </a:t>
            </a:r>
            <a:r>
              <a:rPr lang="es-P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compensación de </a:t>
            </a:r>
            <a:r>
              <a:rPr lang="es-P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que esta en rápido crecimiento</a:t>
            </a:r>
            <a:endParaRPr lang="es-P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"Las lesiones de muñeca representaron más de la mitad de todos </a:t>
            </a:r>
            <a:r>
              <a:rPr lang="es-P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del </a:t>
            </a:r>
            <a:r>
              <a:rPr lang="es-P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MSDs</a:t>
            </a:r>
            <a:endParaRPr lang="es-P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millones de trabajadores estadounidenses sufren de lesiones por esfuerzo repetitivo de la muñeca</a:t>
            </a:r>
          </a:p>
          <a:p>
            <a:pPr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produce cuando el nervio </a:t>
            </a:r>
            <a:r>
              <a:rPr lang="es-P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P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comprime y se inflama ".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5058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096001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arpaltunnelview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1979" y="1720454"/>
            <a:ext cx="2644821" cy="36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025" y="1709491"/>
            <a:ext cx="4782301" cy="486470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del Túnel Carpiano</a:t>
            </a:r>
            <a:r>
              <a:rPr lang="es-PR" sz="4000" dirty="0">
                <a:solidFill>
                  <a:srgbClr val="0C30B8"/>
                </a:solidFill>
              </a:rPr>
              <a:t/>
            </a:r>
            <a:br>
              <a:rPr lang="es-PR" sz="4000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97282" name="Text Placeholder 3"/>
          <p:cNvSpPr>
            <a:spLocks noGrp="1"/>
          </p:cNvSpPr>
          <p:nvPr>
            <p:ph type="body" idx="1"/>
          </p:nvPr>
        </p:nvSpPr>
        <p:spPr>
          <a:xfrm>
            <a:off x="377411" y="2245579"/>
            <a:ext cx="4175620" cy="3576636"/>
          </a:xfrm>
        </p:spPr>
        <p:txBody>
          <a:bodyPr anchor="ctr">
            <a:normAutofit lnSpcReduction="10000"/>
          </a:bodyPr>
          <a:lstStyle/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100" dirty="0" smtClean="0"/>
              <a:t>“</a:t>
            </a:r>
            <a:r>
              <a:rPr lang="es-PR" sz="2100" dirty="0" smtClean="0"/>
              <a:t>Causas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0C30B8"/>
              </a:buClr>
              <a:buFont typeface="Courier New" panose="02070309020205020404" pitchFamily="49" charset="0"/>
              <a:buChar char="o"/>
            </a:pPr>
            <a:r>
              <a:rPr lang="es-PR" sz="2100" dirty="0" smtClean="0"/>
              <a:t>repetición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0C30B8"/>
              </a:buClr>
              <a:buFont typeface="Courier New" panose="02070309020205020404" pitchFamily="49" charset="0"/>
              <a:buChar char="o"/>
            </a:pPr>
            <a:r>
              <a:rPr lang="es-PR" sz="2100" dirty="0" smtClean="0"/>
              <a:t>esfuerzos sostenidos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0C30B8"/>
              </a:buClr>
              <a:buFont typeface="Courier New" panose="02070309020205020404" pitchFamily="49" charset="0"/>
              <a:buChar char="o"/>
            </a:pPr>
            <a:r>
              <a:rPr lang="es-PR" sz="2100" dirty="0" smtClean="0"/>
              <a:t>Posición incomoda de la muñeca </a:t>
            </a:r>
            <a:endParaRPr lang="es-PR" sz="2100" dirty="0" smtClean="0"/>
          </a:p>
          <a:p>
            <a:pPr marL="457200" lvl="1" eaLnBrk="1" hangingPunct="1">
              <a:lnSpc>
                <a:spcPct val="90000"/>
              </a:lnSpc>
              <a:buClr>
                <a:srgbClr val="0C30B8"/>
              </a:buClr>
            </a:pPr>
            <a:endParaRPr lang="es-PR" sz="2100" dirty="0" smtClean="0"/>
          </a:p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100" dirty="0" smtClean="0"/>
              <a:t>Síntomas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0C30B8"/>
              </a:buClr>
              <a:buFont typeface="Courier New" panose="02070309020205020404" pitchFamily="49" charset="0"/>
              <a:buChar char="o"/>
            </a:pPr>
            <a:r>
              <a:rPr lang="es-PR" sz="2100" dirty="0" smtClean="0"/>
              <a:t>Hormigueo y dolor en la mano y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0C30B8"/>
              </a:buClr>
              <a:buFont typeface="Courier New" panose="02070309020205020404" pitchFamily="49" charset="0"/>
              <a:buChar char="o"/>
            </a:pPr>
            <a:r>
              <a:rPr lang="es-PR" sz="2100" dirty="0" smtClean="0"/>
              <a:t>Entumecimiento en la muñeca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0C30B8"/>
              </a:buClr>
              <a:buFont typeface="Courier New" panose="02070309020205020404" pitchFamily="49" charset="0"/>
              <a:buChar char="o"/>
            </a:pPr>
            <a:r>
              <a:rPr lang="es-PR" sz="2100" dirty="0" smtClean="0"/>
              <a:t>Atrofia muscular en la base del pulgar "</a:t>
            </a:r>
          </a:p>
        </p:txBody>
      </p:sp>
      <p:pic>
        <p:nvPicPr>
          <p:cNvPr id="97283" name="Picture 6" descr="hand postur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031" y="2223283"/>
            <a:ext cx="4343400" cy="3446463"/>
          </a:xfrm>
          <a:ln>
            <a:solidFill>
              <a:schemeClr val="bg1"/>
            </a:solidFill>
          </a:ln>
        </p:spPr>
      </p:pic>
      <p:pic>
        <p:nvPicPr>
          <p:cNvPr id="47106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461" y="6245224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5025" y="430132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6477"/>
            <a:ext cx="8229600" cy="1143200"/>
          </a:xfrm>
        </p:spPr>
        <p:txBody>
          <a:bodyPr/>
          <a:lstStyle/>
          <a:p>
            <a:r>
              <a:rPr lang="es-PR" dirty="0">
                <a:solidFill>
                  <a:srgbClr val="0C30B8"/>
                </a:solidFill>
              </a:rPr>
              <a:t>¿Qué es la "Ergonomía?"</a:t>
            </a:r>
            <a:r>
              <a:rPr lang="es-PR" dirty="0">
                <a:solidFill>
                  <a:schemeClr val="tx2"/>
                </a:solidFill>
              </a:rPr>
              <a:t/>
            </a:r>
            <a:br>
              <a:rPr lang="es-PR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827421"/>
            <a:ext cx="3669632" cy="1888958"/>
          </a:xfrm>
        </p:spPr>
        <p:txBody>
          <a:bodyPr/>
          <a:lstStyle/>
          <a:p>
            <a:pPr marL="114300" indent="0">
              <a:buNone/>
            </a:pPr>
            <a:r>
              <a:rPr lang="es-PR" sz="2800" b="1" dirty="0" smtClean="0">
                <a:solidFill>
                  <a:schemeClr val="tx1"/>
                </a:solidFill>
              </a:rPr>
              <a:t>Adaptar </a:t>
            </a:r>
            <a:r>
              <a:rPr lang="es-PR" sz="2800" b="1" dirty="0" smtClean="0">
                <a:solidFill>
                  <a:schemeClr val="tx1"/>
                </a:solidFill>
              </a:rPr>
              <a:t>el trabajo al trabajador.</a:t>
            </a: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mrozowsk\Desktop\Active Work\Harwood 2014\Harwood Grant\Curriculum Materials\Tim's Curriculum\Photos from cianbro\good working height.jpg" title="Eleve el trabajo para llegar y evitar arrodillar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985" y="2198077"/>
            <a:ext cx="4010659" cy="36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0841" y="5841863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/>
            <a:r>
              <a:rPr lang="es-PR" dirty="0">
                <a:solidFill>
                  <a:schemeClr val="tx1"/>
                </a:solidFill>
              </a:rPr>
              <a:t>Eleve el trabajo para llegar y evitar </a:t>
            </a:r>
            <a:r>
              <a:rPr lang="es-PR" dirty="0" smtClean="0">
                <a:solidFill>
                  <a:schemeClr val="tx1"/>
                </a:solidFill>
              </a:rPr>
              <a:t>arrodillarse</a:t>
            </a:r>
          </a:p>
          <a:p>
            <a:pPr marL="114300"/>
            <a:r>
              <a:rPr lang="en-US" dirty="0" smtClean="0">
                <a:solidFill>
                  <a:schemeClr val="tx1"/>
                </a:solidFill>
              </a:rPr>
              <a:t>Phot </a:t>
            </a:r>
            <a:r>
              <a:rPr lang="en-US" dirty="0">
                <a:solidFill>
                  <a:schemeClr val="tx1"/>
                </a:solidFill>
              </a:rPr>
              <a:t>Source CIANBRO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3211" y="447729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417" y="1480858"/>
            <a:ext cx="4530594" cy="695116"/>
          </a:xfrm>
        </p:spPr>
        <p:txBody>
          <a:bodyPr anchor="t"/>
          <a:lstStyle/>
          <a:p>
            <a:r>
              <a:rPr lang="es-PR" sz="2800" dirty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es la ergonomía</a:t>
            </a:r>
            <a:r>
              <a:rPr lang="es-PR" sz="2800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189749"/>
            <a:ext cx="8229600" cy="3104145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La ciencia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adaptación de las estaciones de trabajo , herramientas, equipos y técnicas de trabajo para que sean compatible con la anatomía y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fisiología humana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para reducir el riesgo de lesiones y trastorno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musculo-esquelético </a:t>
            </a: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debido a factores de estrés </a:t>
            </a:r>
            <a:r>
              <a:rPr lang="es-P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ergonómico."</a:t>
            </a:r>
            <a:endParaRPr lang="es-P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>
                <a:latin typeface="Arial" panose="020B0604020202020204" pitchFamily="34" charset="0"/>
                <a:cs typeface="Arial" panose="020B0604020202020204" pitchFamily="34" charset="0"/>
              </a:rPr>
              <a:t>"Adaptar el trabajo a la persona" más que la "persona al puesto de trabajo."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48130" name="Picture 2" title="Text box - Source: School of Continuing Education &amp; Professional Development, Miami Dade College North Campus OSHA Grant SH 208 32-SH-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115052"/>
            <a:ext cx="68707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3211" y="39001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191" y="1481589"/>
            <a:ext cx="5951308" cy="520884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Factores de riesgo ergonómicos</a:t>
            </a:r>
            <a:r>
              <a:rPr lang="es-PR" dirty="0">
                <a:solidFill>
                  <a:schemeClr val="tx1"/>
                </a:solidFill>
              </a:rPr>
              <a:t/>
            </a:r>
            <a:br>
              <a:rPr lang="es-PR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421" y="1840833"/>
            <a:ext cx="7291137" cy="255069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+mn-lt"/>
              </a:rPr>
              <a:t>Pobre </a:t>
            </a:r>
            <a:r>
              <a:rPr lang="es-PR" sz="2400" dirty="0" smtClean="0">
                <a:solidFill>
                  <a:schemeClr val="tx1"/>
                </a:solidFill>
                <a:latin typeface="+mn-lt"/>
              </a:rPr>
              <a:t>mecánica corporal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+mn-lt"/>
              </a:rPr>
              <a:t>Estaciones de trabajo restrictivas 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+mn-lt"/>
              </a:rPr>
              <a:t>Posturas forzadas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+mn-lt"/>
              </a:rPr>
              <a:t>Sobrecarga de trabajo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+mn-lt"/>
              </a:rPr>
              <a:t>Trabajar por debajo de las rodillas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  <a:latin typeface="+mn-lt"/>
              </a:rPr>
              <a:t>Herramientas de mano que no cumplan con los requisitos del trabajo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PR" sz="3100" dirty="0" smtClean="0">
              <a:latin typeface="Tahom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057650" y="6272707"/>
            <a:ext cx="2057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 CIANBRO</a:t>
            </a:r>
            <a:endParaRPr lang="en-US" altLang="en-US" sz="1400" dirty="0">
              <a:latin typeface="+mn-lt"/>
            </a:endParaRPr>
          </a:p>
        </p:txBody>
      </p:sp>
      <p:pic>
        <p:nvPicPr>
          <p:cNvPr id="7" name="Picture 2" descr="Figure 5. Employee twisting in an awkward posi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16" y="4283470"/>
            <a:ext cx="1609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0191" y="6364745"/>
            <a:ext cx="35558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Photo source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Link to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Handling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: Heavy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Lifting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Materials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0191" y="434082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3848" y="1674264"/>
            <a:ext cx="8229600" cy="571600"/>
          </a:xfrm>
        </p:spPr>
        <p:txBody>
          <a:bodyPr anchor="t"/>
          <a:lstStyle/>
          <a:p>
            <a:r>
              <a:rPr lang="es-PR" sz="2400" dirty="0">
                <a:solidFill>
                  <a:srgbClr val="0C30B8"/>
                </a:solidFill>
              </a:rPr>
              <a:t>¿En qué posturas incomodas usted trabaja?</a:t>
            </a:r>
            <a:r>
              <a:rPr lang="en-US" dirty="0">
                <a:solidFill>
                  <a:srgbClr val="0C30B8"/>
                </a:solidFill>
              </a:rPr>
              <a:t/>
            </a:r>
            <a:br>
              <a:rPr lang="en-US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697" y="2245864"/>
            <a:ext cx="8160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>
                <a:solidFill>
                  <a:schemeClr val="tx1"/>
                </a:solidFill>
                <a:latin typeface="+mj-lt"/>
              </a:rPr>
              <a:t>Riesgos </a:t>
            </a:r>
            <a:r>
              <a:rPr lang="es-PR" sz="2400" dirty="0" smtClean="0">
                <a:solidFill>
                  <a:schemeClr val="tx1"/>
                </a:solidFill>
                <a:latin typeface="+mj-lt"/>
              </a:rPr>
              <a:t>asociados a trabajos por encima de los hombros y </a:t>
            </a:r>
            <a:r>
              <a:rPr lang="es-PR" sz="2400" dirty="0">
                <a:solidFill>
                  <a:schemeClr val="tx1"/>
                </a:solidFill>
                <a:latin typeface="+mj-lt"/>
              </a:rPr>
              <a:t>por debajo de las </a:t>
            </a:r>
            <a:r>
              <a:rPr lang="es-PR" sz="2400" dirty="0" smtClean="0">
                <a:solidFill>
                  <a:schemeClr val="tx1"/>
                </a:solidFill>
                <a:latin typeface="+mj-lt"/>
              </a:rPr>
              <a:t>rodillas</a:t>
            </a: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1" name="Picture 3" descr="C:\Users\mrozowsk\Desktop\Active Work\Harwood Proposal Submission Documents 2014\Harwood Grant\Curriculum Materials\Tim's Curriculum Documents\Photos from cianbro\kneeling - protection (1).jpg" title="Foto - Trabajadores arrodillados durante la fabricac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24" y="3208326"/>
            <a:ext cx="3949147" cy="29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56616" y="6322060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from CIANBRO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4124" y="6324074"/>
            <a:ext cx="2989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Workers kneeling during fabrication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3212" y="40678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68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211" y="1436142"/>
            <a:ext cx="6395488" cy="929264"/>
          </a:xfrm>
        </p:spPr>
        <p:txBody>
          <a:bodyPr anchor="t"/>
          <a:lstStyle/>
          <a:p>
            <a:r>
              <a:rPr lang="es-PR" sz="2400" i="1" dirty="0">
                <a:solidFill>
                  <a:srgbClr val="0C30B8"/>
                </a:solidFill>
              </a:rPr>
              <a:t>Consejos de Ergo </a:t>
            </a:r>
            <a:r>
              <a:rPr kumimoji="1" lang="es-PR" sz="2400" b="0" dirty="0">
                <a:solidFill>
                  <a:srgbClr val="0C30B8"/>
                </a:solidFill>
              </a:rPr>
              <a:t>- Reducir la inclinación para trabajar</a:t>
            </a:r>
            <a:endParaRPr lang="en-US" dirty="0"/>
          </a:p>
        </p:txBody>
      </p:sp>
      <p:pic>
        <p:nvPicPr>
          <p:cNvPr id="22531" name="Picture 7" descr="Sit down on the j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9900" y="1709738"/>
            <a:ext cx="2324100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421105" y="2321695"/>
            <a:ext cx="568433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70C0"/>
              </a:buClr>
              <a:buSzTx/>
              <a:buNone/>
            </a:pPr>
            <a:r>
              <a:rPr kumimoji="1" lang="es-PR" altLang="en-US" sz="2400" dirty="0" smtClean="0">
                <a:latin typeface="+mn-lt"/>
              </a:rPr>
              <a:t>Reduce </a:t>
            </a:r>
            <a:r>
              <a:rPr kumimoji="1" lang="es-PR" altLang="en-US" sz="2400" dirty="0" smtClean="0">
                <a:latin typeface="+mn-lt"/>
              </a:rPr>
              <a:t>la tensión en su espalda al agacharse</a:t>
            </a:r>
          </a:p>
          <a:p>
            <a:pPr marL="342900" indent="-342900">
              <a:spcBef>
                <a:spcPct val="5000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r>
              <a:rPr kumimoji="1" lang="es-PR" altLang="en-US" sz="2400" dirty="0" smtClean="0">
                <a:latin typeface="+mn-lt"/>
              </a:rPr>
              <a:t>Reducir la fatiga de las piernas </a:t>
            </a:r>
            <a:r>
              <a:rPr kumimoji="1" lang="es-PR" altLang="en-US" sz="2400" dirty="0" err="1" smtClean="0">
                <a:latin typeface="+mn-lt"/>
              </a:rPr>
              <a:t>manteniedo</a:t>
            </a:r>
            <a:r>
              <a:rPr kumimoji="1" lang="es-PR" altLang="en-US" sz="2400" dirty="0" smtClean="0">
                <a:latin typeface="+mn-lt"/>
              </a:rPr>
              <a:t> una posición en cuclillas</a:t>
            </a:r>
          </a:p>
          <a:p>
            <a:pPr marL="342900" indent="-342900">
              <a:spcBef>
                <a:spcPct val="5000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r>
              <a:rPr kumimoji="1" lang="es-PR" altLang="en-US" sz="2400" dirty="0" smtClean="0">
                <a:latin typeface="+mn-lt"/>
              </a:rPr>
              <a:t>Permite que tus pies estén apoyados en el suelo con los tobillos en su posición natural en lugar de mantener el equilibrio sobre las puntas de los pies y el estiramiento de los tendones en la parte posterior de los tobillos</a:t>
            </a:r>
            <a:endParaRPr kumimoji="1" lang="es-PR" altLang="en-US" sz="2400" dirty="0">
              <a:latin typeface="+mn-lt"/>
            </a:endParaRP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6362700" y="6125646"/>
            <a:ext cx="2305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+mn-lt"/>
              </a:rPr>
              <a:t>Source: CIANBRO</a:t>
            </a:r>
            <a:endParaRPr lang="en-US" altLang="en-US" sz="1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0586" y="3516227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Pending drawing approval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3211" y="329552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Rectangle 5"/>
          <p:cNvSpPr>
            <a:spLocks noGrp="1" noChangeArrowheads="1"/>
          </p:cNvSpPr>
          <p:nvPr>
            <p:ph type="title"/>
          </p:nvPr>
        </p:nvSpPr>
        <p:spPr>
          <a:xfrm>
            <a:off x="364283" y="1444141"/>
            <a:ext cx="8229600" cy="1359462"/>
          </a:xfrm>
        </p:spPr>
        <p:txBody>
          <a:bodyPr/>
          <a:lstStyle/>
          <a:p>
            <a:pPr eaLnBrk="1" hangingPunct="1">
              <a:defRPr/>
            </a:pPr>
            <a:r>
              <a:rPr lang="es-PR" sz="2400" b="0" dirty="0" smtClean="0">
                <a:solidFill>
                  <a:schemeClr val="tx1"/>
                </a:solidFill>
              </a:rPr>
              <a:t>C</a:t>
            </a:r>
            <a:r>
              <a:rPr lang="es-PR" sz="2400" b="0" dirty="0" smtClean="0">
                <a:solidFill>
                  <a:schemeClr val="tx1"/>
                </a:solidFill>
                <a:effectLst/>
              </a:rPr>
              <a:t>inturones de herramientas</a:t>
            </a:r>
            <a:br>
              <a:rPr lang="es-PR" sz="2400" b="0" dirty="0" smtClean="0">
                <a:solidFill>
                  <a:schemeClr val="tx1"/>
                </a:solidFill>
                <a:effectLst/>
              </a:rPr>
            </a:br>
            <a:r>
              <a:rPr lang="es-PR" sz="2400" b="0" dirty="0" smtClean="0">
                <a:solidFill>
                  <a:schemeClr val="tx1"/>
                </a:solidFill>
                <a:effectLst/>
              </a:rPr>
              <a:t> balanceados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418" y="1529894"/>
            <a:ext cx="8229600" cy="612263"/>
          </a:xfrm>
        </p:spPr>
        <p:txBody>
          <a:bodyPr/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Consejos de Ergo</a:t>
            </a:r>
            <a:endParaRPr lang="es-PR" sz="2400" b="1" dirty="0" smtClean="0">
              <a:solidFill>
                <a:srgbClr val="0C30B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3555" name="Picture 4" descr="Balanced tool bel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234" y="2681474"/>
            <a:ext cx="2361580" cy="376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 descr="Suspending too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0446" y="2676840"/>
            <a:ext cx="2740520" cy="37703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 descr="Balanced tool bel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195" y="2676840"/>
            <a:ext cx="1850968" cy="376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5022573" y="1785374"/>
            <a:ext cx="351182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es-PR" sz="4000" b="1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Herramientas suspendidas o colgadas</a:t>
            </a:r>
            <a:endParaRPr lang="es-PR" sz="2400" dirty="0">
              <a:solidFill>
                <a:schemeClr val="tx1"/>
              </a:solidFill>
            </a:endParaRPr>
          </a:p>
        </p:txBody>
      </p: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5829300" y="6225065"/>
            <a:ext cx="26716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Source: CIANBRO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5501" y="1763347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Pending drawing approval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3212" y="561367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040" y="1573130"/>
            <a:ext cx="8229600" cy="682545"/>
          </a:xfrm>
        </p:spPr>
        <p:txBody>
          <a:bodyPr anchor="t"/>
          <a:lstStyle/>
          <a:p>
            <a:pPr lvl="0">
              <a:buClr>
                <a:srgbClr val="000000"/>
              </a:buClr>
            </a:pPr>
            <a:r>
              <a:rPr lang="es-PR" sz="2400" dirty="0">
                <a:solidFill>
                  <a:srgbClr val="0C30B8"/>
                </a:solidFill>
              </a:rPr>
              <a:t>Consejos</a:t>
            </a:r>
            <a:r>
              <a:rPr lang="en-US" sz="2400" dirty="0">
                <a:solidFill>
                  <a:srgbClr val="0C30B8"/>
                </a:solidFill>
              </a:rPr>
              <a:t> de Ergo</a:t>
            </a:r>
            <a:br>
              <a:rPr lang="en-US" sz="2400" dirty="0">
                <a:solidFill>
                  <a:srgbClr val="0C30B8"/>
                </a:solidFill>
              </a:rPr>
            </a:br>
            <a:r>
              <a:rPr lang="en-US" dirty="0">
                <a:solidFill>
                  <a:srgbClr val="0C30B8"/>
                </a:solidFill>
              </a:rPr>
              <a:t/>
            </a:r>
            <a:br>
              <a:rPr lang="en-US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596" y="2111180"/>
            <a:ext cx="8229600" cy="854240"/>
          </a:xfrm>
        </p:spPr>
        <p:txBody>
          <a:bodyPr/>
          <a:lstStyle/>
          <a:p>
            <a:r>
              <a:rPr lang="es-P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Rotular </a:t>
            </a:r>
            <a:r>
              <a:rPr lang="es-P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carga de </a:t>
            </a:r>
            <a:r>
              <a:rPr lang="es-PR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más de 50 libras para advertir a los trabajadores </a:t>
            </a:r>
            <a:r>
              <a:rPr lang="es-P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las </a:t>
            </a:r>
            <a:r>
              <a:rPr lang="es-PR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cargas pesadas</a:t>
            </a:r>
            <a:endParaRPr lang="en-US" dirty="0"/>
          </a:p>
        </p:txBody>
      </p: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2117970" y="6217850"/>
            <a:ext cx="4098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+mn-lt"/>
              </a:rPr>
              <a:t>Photo from CIANBRO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4098" name="Picture 2" descr="C:\Users\mrozowsk\Desktop\Active Work\Harwood Proposal Submission Documents 2014\Harwood Grant\Curriculum Materials\Tim's Curriculum Documents\Photos from cianbro\ergo BP- identify weights of items over 50lbs.jpg" title="Foto - una punta ergonómica para etiquetar cargas pesadas en las herramientas para advertir a los trabajadores sobre los riesgos de elevació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64" y="3065806"/>
            <a:ext cx="2856351" cy="30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313" y="365911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sz="1800" dirty="0" smtClean="0"/>
              <a:t>Rotular la cantidad de </a:t>
            </a:r>
          </a:p>
          <a:p>
            <a:r>
              <a:rPr lang="en-US" sz="1800" dirty="0" smtClean="0"/>
              <a:t>peso</a:t>
            </a:r>
            <a:endParaRPr lang="es-PR" sz="1800" dirty="0"/>
          </a:p>
        </p:txBody>
      </p:sp>
      <p:cxnSp>
        <p:nvCxnSpPr>
          <p:cNvPr id="8" name="Straight Arrow Connector 7" title="Foto - flecha azul apuntando a 70 libras"/>
          <p:cNvCxnSpPr/>
          <p:nvPr/>
        </p:nvCxnSpPr>
        <p:spPr>
          <a:xfrm flipV="1">
            <a:off x="2662678" y="3345584"/>
            <a:ext cx="1011972" cy="536306"/>
          </a:xfrm>
          <a:prstGeom prst="straightConnector1">
            <a:avLst/>
          </a:prstGeom>
          <a:ln w="38100">
            <a:solidFill>
              <a:srgbClr val="0C30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83183" y="446414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686801" cy="4967599"/>
          </a:xfrm>
        </p:spPr>
        <p:txBody>
          <a:bodyPr/>
          <a:lstStyle/>
          <a:p>
            <a:r>
              <a:rPr lang="es-PR" sz="3200" b="1" dirty="0" smtClean="0">
                <a:solidFill>
                  <a:srgbClr val="0C30B8"/>
                </a:solidFill>
              </a:rPr>
              <a:t>Resultados del aprendizaje: Los participantes serán capaces de: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Demostrar </a:t>
            </a:r>
            <a:r>
              <a:rPr lang="es-PR" sz="2400" dirty="0" smtClean="0"/>
              <a:t>comprensión </a:t>
            </a:r>
            <a:r>
              <a:rPr lang="es-PR" sz="2400" dirty="0"/>
              <a:t>de los principios de la ergonomía y sus aplicaciones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Utilice buenas prácticas de trabajo, incluyendo técnicas apropiadas </a:t>
            </a:r>
            <a:r>
              <a:rPr lang="es-PR" sz="2400" dirty="0" smtClean="0"/>
              <a:t>para levantar</a:t>
            </a:r>
            <a:endParaRPr lang="es-PR" sz="2400" dirty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Demostrar conocimiento de las tareas de trabajo que puedan conducir a dolor o lesión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/>
              <a:t>Reconocer los </a:t>
            </a:r>
            <a:r>
              <a:rPr lang="es-PR" sz="2400" dirty="0" smtClean="0"/>
              <a:t>primeros síntomas </a:t>
            </a:r>
            <a:r>
              <a:rPr lang="es-PR" sz="2400" dirty="0"/>
              <a:t>de los trastornos </a:t>
            </a:r>
            <a:r>
              <a:rPr lang="es-PR" sz="2400" dirty="0" smtClean="0"/>
              <a:t>musculo-esqueléticos </a:t>
            </a:r>
            <a:r>
              <a:rPr lang="es-PR" sz="2400" dirty="0"/>
              <a:t>(</a:t>
            </a:r>
            <a:r>
              <a:rPr lang="es-PR" sz="2400" dirty="0" err="1" smtClean="0"/>
              <a:t>MSDs</a:t>
            </a:r>
            <a:r>
              <a:rPr lang="es-PR" sz="2400" dirty="0" smtClean="0"/>
              <a:t> por sus siglas en Ingles)</a:t>
            </a:r>
            <a:endParaRPr lang="es-PR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s4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477" y="1592550"/>
            <a:ext cx="8229600" cy="536974"/>
          </a:xfrm>
        </p:spPr>
        <p:txBody>
          <a:bodyPr anchor="t"/>
          <a:lstStyle/>
          <a:p>
            <a:pPr lvl="0">
              <a:buClr>
                <a:srgbClr val="000000"/>
              </a:buClr>
            </a:pPr>
            <a:r>
              <a:rPr lang="es-PR" sz="2400" dirty="0">
                <a:solidFill>
                  <a:srgbClr val="0C30B8"/>
                </a:solidFill>
              </a:rPr>
              <a:t>Consejos</a:t>
            </a:r>
            <a:r>
              <a:rPr lang="en-US" sz="2400" dirty="0">
                <a:solidFill>
                  <a:srgbClr val="0C30B8"/>
                </a:solidFill>
              </a:rPr>
              <a:t> de </a:t>
            </a:r>
            <a:r>
              <a:rPr lang="en-US" sz="2400" dirty="0" smtClean="0">
                <a:solidFill>
                  <a:srgbClr val="0C30B8"/>
                </a:solidFill>
              </a:rPr>
              <a:t>Ergo</a:t>
            </a:r>
            <a:r>
              <a:rPr lang="en-US" dirty="0">
                <a:solidFill>
                  <a:srgbClr val="0C30B8"/>
                </a:solidFill>
              </a:rPr>
              <a:t/>
            </a:r>
            <a:br>
              <a:rPr lang="en-US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9364"/>
            <a:ext cx="8229600" cy="1598860"/>
          </a:xfrm>
        </p:spPr>
        <p:txBody>
          <a:bodyPr/>
          <a:lstStyle/>
          <a:p>
            <a:r>
              <a:rPr lang="es-P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Utilice </a:t>
            </a:r>
            <a:r>
              <a:rPr lang="es-PR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equipos tales como balanceadores de elevación, grúas tipo puente, carros o carretillas elevadoras para disminuir la necesidad de levantar, empujar y tirar de cargas</a:t>
            </a:r>
            <a:r>
              <a:rPr lang="es-P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dirty="0"/>
          </a:p>
        </p:txBody>
      </p:sp>
      <p:pic>
        <p:nvPicPr>
          <p:cNvPr id="13" name="Picture 2" descr="C:\Users\mrozowsk\Desktop\Active Work\Harwood Proposal Submission Documents 2014\Harwood Grant\Curriculum Materials\Tim's Curriculum Documents\Photos from cianbro\ergo- carts dolly.jpg" title="Foto - carreto de ma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195" y="3682971"/>
            <a:ext cx="2225431" cy="22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title="Foto - Grú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459" y="3799151"/>
            <a:ext cx="2859157" cy="220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688123" y="6320542"/>
            <a:ext cx="18312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 smtClean="0">
                <a:latin typeface="+mn-lt"/>
              </a:rPr>
              <a:t>Photo from CIANBRO</a:t>
            </a:r>
            <a:endParaRPr lang="en-US" altLang="en-US" sz="1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8277" y="6305154"/>
            <a:ext cx="2991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 form OSHA 3341-03N 2008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721" y="6030347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Carreto de mano</a:t>
            </a:r>
            <a:endParaRPr lang="es-PR" dirty="0"/>
          </a:p>
        </p:txBody>
      </p:sp>
      <p:sp>
        <p:nvSpPr>
          <p:cNvPr id="7" name="TextBox 6"/>
          <p:cNvSpPr txBox="1"/>
          <p:nvPr/>
        </p:nvSpPr>
        <p:spPr>
          <a:xfrm>
            <a:off x="5673240" y="604700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dirty="0" smtClean="0"/>
              <a:t>Grúa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0271" y="419120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418" y="1684224"/>
            <a:ext cx="8229600" cy="571600"/>
          </a:xfrm>
        </p:spPr>
        <p:txBody>
          <a:bodyPr anchor="t"/>
          <a:lstStyle/>
          <a:p>
            <a:pPr lvl="0">
              <a:buClr>
                <a:srgbClr val="0070C0"/>
              </a:buClr>
              <a:defRPr/>
            </a:pPr>
            <a:r>
              <a:rPr lang="es-PR" sz="2400" dirty="0">
                <a:solidFill>
                  <a:srgbClr val="0C30B8"/>
                </a:solidFill>
              </a:rPr>
              <a:t>Rotación de trabajo</a:t>
            </a:r>
            <a:r>
              <a:rPr lang="es-PR" sz="2400" b="0" dirty="0">
                <a:solidFill>
                  <a:srgbClr val="0C30B8"/>
                </a:solidFill>
              </a:rPr>
              <a:t/>
            </a:r>
            <a:br>
              <a:rPr lang="es-PR" sz="2400" b="0" dirty="0">
                <a:solidFill>
                  <a:srgbClr val="0C30B8"/>
                </a:solidFill>
              </a:rPr>
            </a:b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25845"/>
            <a:ext cx="8229600" cy="2803355"/>
          </a:xfrm>
        </p:spPr>
        <p:txBody>
          <a:bodyPr/>
          <a:lstStyle/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"</a:t>
            </a:r>
            <a:r>
              <a:rPr lang="es-PR" sz="2400" dirty="0" smtClean="0">
                <a:solidFill>
                  <a:schemeClr val="tx1"/>
                </a:solidFill>
              </a:rPr>
              <a:t>La rotación de trabajo es vital cuando se realizan exigentes tareas repetitivas.</a:t>
            </a: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endParaRPr lang="es-PR" sz="240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>
                <a:solidFill>
                  <a:schemeClr val="tx1"/>
                </a:solidFill>
              </a:rPr>
              <a:t>Al planificar el trabajo se tiene en cuenta que las buenas rotaciones de trabajo son las que tienen a los miembros del equipo utilizando diferentes grupos de músculos entre las tareas o en las tareas menos exigentes ".</a:t>
            </a:r>
            <a:endParaRPr lang="es-P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10304" y="6260024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CIANBRO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3212" y="432768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01" y="1623020"/>
            <a:ext cx="8229600" cy="595795"/>
          </a:xfrm>
        </p:spPr>
        <p:txBody>
          <a:bodyPr anchor="t"/>
          <a:lstStyle/>
          <a:p>
            <a:pPr lvl="0">
              <a:buClr>
                <a:srgbClr val="000000"/>
              </a:buClr>
            </a:pPr>
            <a:r>
              <a:rPr lang="es-PR" sz="2400" dirty="0">
                <a:solidFill>
                  <a:srgbClr val="0C30B8"/>
                </a:solidFill>
              </a:rPr>
              <a:t>Reportes tempranos de síntomas </a:t>
            </a:r>
            <a:r>
              <a:rPr lang="es-PR" sz="2400" dirty="0" err="1">
                <a:solidFill>
                  <a:srgbClr val="0C30B8"/>
                </a:solidFill>
              </a:rPr>
              <a:t>MSDs</a:t>
            </a:r>
            <a:r>
              <a:rPr lang="es-PR" sz="2400" dirty="0">
                <a:solidFill>
                  <a:srgbClr val="0C30B8"/>
                </a:solidFill>
              </a:rPr>
              <a:t/>
            </a:r>
            <a:br>
              <a:rPr lang="es-PR" sz="2400" dirty="0">
                <a:solidFill>
                  <a:srgbClr val="0C30B8"/>
                </a:solidFill>
              </a:rPr>
            </a:b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208" y="2013632"/>
            <a:ext cx="8229600" cy="1395661"/>
          </a:xfrm>
        </p:spPr>
        <p:txBody>
          <a:bodyPr/>
          <a:lstStyle/>
          <a:p>
            <a:endParaRPr lang="es-PR" sz="2400" dirty="0" smtClean="0"/>
          </a:p>
          <a:p>
            <a:r>
              <a:rPr lang="es-PR" sz="2400" dirty="0" smtClean="0"/>
              <a:t>Atender lesiones tempranas puede ayudar a prevenir que se conviertan en mas grave.</a:t>
            </a:r>
            <a:endParaRPr lang="es-PR" sz="24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18419-AC6D-4ED2-A892-A000DD3A58A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042" y="6202461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3341-03N 2009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795" y="390015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16" y="1625207"/>
            <a:ext cx="8229600" cy="655821"/>
          </a:xfrm>
        </p:spPr>
        <p:txBody>
          <a:bodyPr anchor="t"/>
          <a:lstStyle/>
          <a:p>
            <a:pPr lvl="0">
              <a:buClr>
                <a:srgbClr val="000000"/>
              </a:buClr>
            </a:pPr>
            <a:r>
              <a:rPr lang="es-PR" sz="2400" dirty="0">
                <a:solidFill>
                  <a:srgbClr val="0C30B8"/>
                </a:solidFill>
              </a:rPr>
              <a:t>Uso de la cláusula del Deber General</a:t>
            </a:r>
            <a:br>
              <a:rPr lang="es-PR" sz="2400" dirty="0">
                <a:solidFill>
                  <a:srgbClr val="0C30B8"/>
                </a:solidFill>
              </a:rPr>
            </a:b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623" y="2418351"/>
            <a:ext cx="8229600" cy="2791324"/>
          </a:xfrm>
        </p:spPr>
        <p:txBody>
          <a:bodyPr/>
          <a:lstStyle/>
          <a:p>
            <a:r>
              <a:rPr lang="es-PR" sz="2400" dirty="0" smtClean="0"/>
              <a:t>"</a:t>
            </a:r>
            <a:r>
              <a:rPr lang="es-PR" sz="2400" dirty="0"/>
              <a:t>OSHA usará la </a:t>
            </a:r>
            <a:r>
              <a:rPr lang="es-PR" sz="2400" dirty="0" smtClean="0"/>
              <a:t>cláusula </a:t>
            </a:r>
            <a:r>
              <a:rPr lang="es-PR" sz="2400" dirty="0"/>
              <a:t>del Deber General </a:t>
            </a:r>
            <a:r>
              <a:rPr lang="es-PR" sz="2400" dirty="0" smtClean="0"/>
              <a:t>para </a:t>
            </a:r>
            <a:r>
              <a:rPr lang="es-PR" sz="2400" dirty="0"/>
              <a:t>citar los </a:t>
            </a:r>
            <a:r>
              <a:rPr lang="es-PR" sz="2400" dirty="0" smtClean="0"/>
              <a:t>empleadores </a:t>
            </a:r>
            <a:r>
              <a:rPr lang="es-PR" sz="2400" dirty="0"/>
              <a:t>para los </a:t>
            </a:r>
            <a:r>
              <a:rPr lang="es-PR" sz="2400" dirty="0" smtClean="0"/>
              <a:t>peligros </a:t>
            </a:r>
            <a:r>
              <a:rPr lang="es-PR" sz="2400" dirty="0"/>
              <a:t>ergonómicos. Bajo la </a:t>
            </a:r>
            <a:r>
              <a:rPr lang="es-PR" sz="2400" dirty="0" smtClean="0"/>
              <a:t>cláusula </a:t>
            </a:r>
            <a:r>
              <a:rPr lang="es-PR" sz="2400" dirty="0"/>
              <a:t>del Deber General de la Ley OSHA, los empleadores deben mantener sus lugares de trabajo libres de peligros graves reconocidos, incluyendo los riesgos ergonómicos. Este requisito existe </a:t>
            </a:r>
            <a:r>
              <a:rPr lang="es-PR" sz="2400" dirty="0" smtClean="0"/>
              <a:t>independientemente que existan </a:t>
            </a:r>
            <a:r>
              <a:rPr lang="es-PR" sz="2400" dirty="0"/>
              <a:t>las directrices voluntarias "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1495425"/>
            <a:r>
              <a:rPr lang="en-US" sz="1400" dirty="0" smtClean="0">
                <a:hlinkClick r:id="rId3" tooltip="Link to OSHA Webpage"/>
              </a:rPr>
              <a:t>Link to Ergonomics: Standards and Enforcement FAQs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416" y="499020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title="Foto -  OSHA publica - soluciones para la prevención de lesiones mucosas esqueléticas en fundicio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242" y="1643898"/>
            <a:ext cx="2649045" cy="44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title="Foto - Directrices para los astiller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066" y="1643898"/>
            <a:ext cx="2698591" cy="450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51851" y="6247123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OSHA </a:t>
            </a:r>
            <a:r>
              <a:rPr lang="en-US" sz="1200" dirty="0" smtClean="0"/>
              <a:t>3465-08 2012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901160" y="62575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OSHA </a:t>
            </a:r>
            <a:r>
              <a:rPr lang="en-US" sz="1200" dirty="0" smtClean="0"/>
              <a:t>3341-03N 2008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7305" y="1643138"/>
            <a:ext cx="2580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000" dirty="0"/>
              <a:t>OSHA </a:t>
            </a:r>
            <a:r>
              <a:rPr lang="es-PR" sz="2000" dirty="0" smtClean="0"/>
              <a:t>publica </a:t>
            </a:r>
            <a:r>
              <a:rPr lang="es-PR" sz="2000" dirty="0"/>
              <a:t>varias guías útiles para otras industrias que tienen paralelismos con las empresas de fabricación de acero y </a:t>
            </a:r>
            <a:r>
              <a:rPr lang="es-PR" sz="2000" dirty="0" smtClean="0"/>
              <a:t>los centros </a:t>
            </a:r>
            <a:r>
              <a:rPr lang="es-PR" sz="2000" dirty="0"/>
              <a:t>de servicios.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3212" y="422458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0308" y="140280"/>
            <a:ext cx="3440113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</a:rPr>
              <a:t>Publicaciones de OSHA</a:t>
            </a:r>
            <a:r>
              <a:rPr kumimoji="0" lang="es-ES" altLang="en-US" sz="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912" y="1504115"/>
            <a:ext cx="4042611" cy="579605"/>
          </a:xfrm>
        </p:spPr>
        <p:txBody>
          <a:bodyPr anchor="t"/>
          <a:lstStyle/>
          <a:p>
            <a:pPr lvl="0"/>
            <a:r>
              <a:rPr lang="es-PR" sz="2800" dirty="0">
                <a:solidFill>
                  <a:srgbClr val="0C30B8"/>
                </a:solidFill>
                <a:rtl val="0"/>
              </a:rPr>
              <a:t>Recursos de OSHA</a:t>
            </a:r>
            <a:endParaRPr lang="es-PR" sz="2800" dirty="0">
              <a:solidFill>
                <a:schemeClr val="accent2">
                  <a:lumMod val="75000"/>
                </a:schemeClr>
              </a:solidFill>
              <a:rtl val="0"/>
            </a:endParaRPr>
          </a:p>
        </p:txBody>
      </p:sp>
      <p:pic>
        <p:nvPicPr>
          <p:cNvPr id="2050" name="Picture 2" title="Foto - Recursos de OSHA - ergonomics etool: soluciones para contratistas eléctric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557" y="2184548"/>
            <a:ext cx="5791627" cy="404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229774"/>
            <a:ext cx="8714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 tooltip="Link"/>
              </a:rPr>
              <a:t>Link to Vibration Site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3212" y="446416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96524" y="2331201"/>
            <a:ext cx="78172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r>
              <a:rPr lang="es-PR" altLang="en-US" sz="2400" dirty="0" smtClean="0">
                <a:latin typeface="+mn-lt"/>
              </a:rPr>
              <a:t>"</a:t>
            </a:r>
            <a:r>
              <a:rPr lang="es-PR" altLang="en-US" sz="2400" dirty="0" smtClean="0">
                <a:latin typeface="+mn-lt"/>
              </a:rPr>
              <a:t>Usa tu cerebro, no la espalda.</a:t>
            </a:r>
          </a:p>
          <a:p>
            <a:pPr marL="342900" indent="-342900">
              <a:spcBef>
                <a:spcPct val="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endParaRPr lang="es-PR" altLang="en-US" sz="2400" dirty="0" smtClean="0">
              <a:latin typeface="+mn-lt"/>
            </a:endParaRPr>
          </a:p>
          <a:p>
            <a:pPr marL="342900" indent="-342900">
              <a:spcBef>
                <a:spcPct val="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r>
              <a:rPr lang="es-PR" altLang="en-US" sz="2400" dirty="0" smtClean="0">
                <a:latin typeface="+mn-lt"/>
              </a:rPr>
              <a:t>Trabaja inteligentemente, no duramente.</a:t>
            </a:r>
          </a:p>
          <a:p>
            <a:pPr marL="342900" indent="-342900">
              <a:spcBef>
                <a:spcPct val="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endParaRPr lang="es-PR" altLang="en-US" sz="2400" dirty="0" smtClean="0">
              <a:latin typeface="+mn-lt"/>
            </a:endParaRPr>
          </a:p>
          <a:p>
            <a:pPr marL="342900" indent="-342900">
              <a:spcBef>
                <a:spcPct val="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r>
              <a:rPr lang="es-PR" altLang="en-US" sz="2400" dirty="0" smtClean="0">
                <a:latin typeface="+mn-lt"/>
              </a:rPr>
              <a:t>Fijar el trabajo, no el trabajador.</a:t>
            </a:r>
          </a:p>
          <a:p>
            <a:pPr marL="342900" indent="-342900">
              <a:spcBef>
                <a:spcPct val="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endParaRPr lang="es-PR" altLang="en-US" sz="2400" dirty="0" smtClean="0">
              <a:latin typeface="+mn-lt"/>
            </a:endParaRPr>
          </a:p>
          <a:p>
            <a:pPr marL="342900" indent="-342900">
              <a:spcBef>
                <a:spcPct val="0"/>
              </a:spcBef>
              <a:buClr>
                <a:srgbClr val="0C30B8"/>
              </a:buClr>
              <a:buSzTx/>
              <a:buFont typeface="Wingdings" panose="05000000000000000000" pitchFamily="2" charset="2"/>
              <a:buChar char="q"/>
            </a:pPr>
            <a:r>
              <a:rPr lang="es-PR" altLang="en-US" sz="2400" dirty="0" smtClean="0">
                <a:latin typeface="+mn-lt"/>
              </a:rPr>
              <a:t>Use hábitos ergonómicos de seguridad en el hogar "</a:t>
            </a:r>
            <a:endParaRPr lang="es-PR" altLang="en-US" sz="4500" b="1" dirty="0">
              <a:latin typeface="Tahoma" pitchFamily="34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534508" y="5893117"/>
            <a:ext cx="42047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+mn-lt"/>
              </a:rPr>
              <a:t>Source: CIANBRO</a:t>
            </a:r>
            <a:endParaRPr lang="en-US" altLang="en-US" sz="14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372" y="1652318"/>
            <a:ext cx="8229600" cy="473506"/>
          </a:xfrm>
        </p:spPr>
        <p:txBody>
          <a:bodyPr anchor="t"/>
          <a:lstStyle/>
          <a:p>
            <a:pPr lvl="0">
              <a:spcBef>
                <a:spcPct val="0"/>
              </a:spcBef>
              <a:buClr>
                <a:srgbClr val="0070C0"/>
              </a:buClr>
              <a:buSzTx/>
            </a:pPr>
            <a:r>
              <a:rPr lang="es-PR" sz="2400" dirty="0">
                <a:solidFill>
                  <a:srgbClr val="0C30B8"/>
                </a:solidFill>
              </a:rPr>
              <a:t>Resumen de los puntos claves</a:t>
            </a:r>
            <a:br>
              <a:rPr lang="es-PR" sz="2400" dirty="0">
                <a:solidFill>
                  <a:srgbClr val="0C30B8"/>
                </a:solidFill>
              </a:rPr>
            </a:br>
            <a:r>
              <a:rPr lang="es-PR" dirty="0">
                <a:solidFill>
                  <a:srgbClr val="0C30B8"/>
                </a:solidFill>
              </a:rPr>
              <a:t/>
            </a:r>
            <a:br>
              <a:rPr lang="es-PR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3212" y="419120"/>
            <a:ext cx="8516013" cy="1027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endParaRPr lang="es-PR" sz="2400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948" y="286669"/>
            <a:ext cx="8229600" cy="1143200"/>
          </a:xfrm>
        </p:spPr>
        <p:txBody>
          <a:bodyPr anchor="t"/>
          <a:lstStyle/>
          <a:p>
            <a:pPr lvl="0">
              <a:buClrTx/>
              <a:buSzTx/>
            </a:pPr>
            <a:r>
              <a:rPr lang="es-PR" dirty="0">
                <a:solidFill>
                  <a:srgbClr val="0C30B8"/>
                </a:solidFill>
              </a:rPr>
              <a:t>Seguridad </a:t>
            </a:r>
            <a:r>
              <a:rPr lang="es-PR" dirty="0" smtClean="0">
                <a:solidFill>
                  <a:srgbClr val="0C30B8"/>
                </a:solidFill>
              </a:rPr>
              <a:t>Musculo-esqueléticas</a:t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>
                <a:solidFill>
                  <a:srgbClr val="0C30B8"/>
                </a:solidFill>
              </a:rPr>
              <a:t>Módulo </a:t>
            </a:r>
            <a:r>
              <a:rPr lang="es-PR" sz="2400" dirty="0" smtClean="0">
                <a:solidFill>
                  <a:srgbClr val="0C30B8"/>
                </a:solidFill>
              </a:rPr>
              <a:t>5  </a:t>
            </a:r>
            <a:r>
              <a:rPr lang="es-PR" sz="2400" dirty="0" smtClean="0">
                <a:solidFill>
                  <a:schemeClr val="bg1"/>
                </a:solidFill>
              </a:rPr>
              <a:t>recursos</a:t>
            </a:r>
            <a:r>
              <a:rPr lang="es-PR" sz="2400" dirty="0">
                <a:solidFill>
                  <a:srgbClr val="0C30B8"/>
                </a:solidFill>
              </a:rPr>
              <a:t/>
            </a:r>
            <a:br>
              <a:rPr lang="es-PR" sz="2400" dirty="0">
                <a:solidFill>
                  <a:srgbClr val="0C30B8"/>
                </a:solidFill>
              </a:rPr>
            </a:br>
            <a:endParaRPr lang="en-US"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2400" b="1" dirty="0" smtClean="0">
                <a:solidFill>
                  <a:srgbClr val="0C30B8"/>
                </a:solidFill>
              </a:rPr>
              <a:t>Recursos</a:t>
            </a:r>
          </a:p>
          <a:p>
            <a:pPr lvl="0">
              <a:lnSpc>
                <a:spcPct val="115000"/>
              </a:lnSpc>
            </a:pPr>
            <a:r>
              <a:rPr lang="en-US" sz="1400" u="sng" dirty="0" smtClean="0">
                <a:hlinkClick r:id="rId3"/>
              </a:rPr>
              <a:t>Link </a:t>
            </a:r>
            <a:r>
              <a:rPr lang="en-US" sz="1400" u="sng" dirty="0" smtClean="0">
                <a:hlinkClick r:id="rId3"/>
              </a:rPr>
              <a:t>to Back Injury Prevention</a:t>
            </a:r>
            <a:endParaRPr lang="en-US" sz="1400" dirty="0" smtClean="0"/>
          </a:p>
          <a:p>
            <a:r>
              <a:rPr lang="en-US" sz="1400" u="sng" dirty="0" smtClean="0">
                <a:hlinkClick r:id="rId4"/>
              </a:rPr>
              <a:t>Link to Ergonomics</a:t>
            </a:r>
            <a:endParaRPr lang="en-US" sz="1400" dirty="0" smtClean="0"/>
          </a:p>
          <a:p>
            <a:r>
              <a:rPr lang="en-US" sz="1400" u="sng" dirty="0" smtClean="0">
                <a:hlinkClick r:id="rId5"/>
              </a:rPr>
              <a:t>Link to Ergonomics: Solutions to Control Hazards</a:t>
            </a:r>
            <a:endParaRPr lang="en-US" sz="1400" dirty="0" smtClean="0"/>
          </a:p>
          <a:p>
            <a:r>
              <a:rPr lang="en-US" sz="1400" u="sng" dirty="0" smtClean="0">
                <a:hlinkClick r:id="rId6"/>
              </a:rPr>
              <a:t>Link to FAQs External</a:t>
            </a:r>
            <a:endParaRPr lang="en-US" sz="1400" dirty="0" smtClean="0"/>
          </a:p>
          <a:p>
            <a:r>
              <a:rPr lang="en-US" sz="1400" u="sng" dirty="0" smtClean="0">
                <a:hlinkClick r:id="rId7"/>
              </a:rPr>
              <a:t>Link to Table - Speeches</a:t>
            </a:r>
            <a:endParaRPr lang="en-US" sz="1400" dirty="0" smtClean="0"/>
          </a:p>
          <a:p>
            <a:r>
              <a:rPr lang="en-US" sz="1400" u="sng" dirty="0" smtClean="0">
                <a:hlinkClick r:id="rId8"/>
              </a:rPr>
              <a:t>link to OSHA Publication on Prevention of Musculoskeletal Injuries in Foundries</a:t>
            </a:r>
            <a:endParaRPr lang="en-US" sz="1400" dirty="0" smtClean="0"/>
          </a:p>
          <a:p>
            <a:r>
              <a:rPr lang="en-US" sz="1400" u="sng" dirty="0" smtClean="0">
                <a:hlinkClick r:id="rId9"/>
              </a:rPr>
              <a:t>Link to Jeopardy Game</a:t>
            </a:r>
            <a:endParaRPr lang="en-US" sz="1400" dirty="0" smtClean="0"/>
          </a:p>
          <a:p>
            <a:r>
              <a:rPr lang="en-US" sz="1400" u="sng" dirty="0" smtClean="0">
                <a:hlinkClick r:id="rId10"/>
              </a:rPr>
              <a:t>Link to Standup Forklift Under-ride Hazards</a:t>
            </a:r>
            <a:endParaRPr lang="en-US" sz="1400" dirty="0" smtClean="0"/>
          </a:p>
          <a:p>
            <a:r>
              <a:rPr lang="en-US" sz="1400" u="sng" dirty="0" smtClean="0">
                <a:hlinkClick r:id="rId11"/>
              </a:rPr>
              <a:t>Link to Computer Workstations </a:t>
            </a:r>
            <a:r>
              <a:rPr lang="en-US" sz="1400" u="sng" dirty="0" err="1" smtClean="0">
                <a:hlinkClick r:id="rId11"/>
              </a:rPr>
              <a:t>eTool</a:t>
            </a:r>
            <a:endParaRPr lang="en-US" sz="1400" u="sng" dirty="0" smtClean="0"/>
          </a:p>
          <a:p>
            <a:r>
              <a:rPr lang="en-US" sz="1400" dirty="0" smtClean="0">
                <a:hlinkClick r:id="rId12"/>
              </a:rPr>
              <a:t>Link to Ergonomics: Training and Assistance</a:t>
            </a:r>
            <a:endParaRPr lang="en-US" sz="1400" dirty="0" smtClean="0"/>
          </a:p>
          <a:p>
            <a:r>
              <a:rPr lang="en-US" sz="1400" dirty="0" smtClean="0">
                <a:hlinkClick r:id="rId13"/>
              </a:rPr>
              <a:t>Link to Trucking Industry: Overview</a:t>
            </a:r>
          </a:p>
          <a:p>
            <a:pPr eaLnBrk="1" hangingPunct="1">
              <a:defRPr/>
            </a:pPr>
            <a:r>
              <a:rPr lang="en-US" sz="1600" dirty="0" smtClean="0">
                <a:hlinkClick r:id="rId13"/>
              </a:rPr>
              <a:t>l</a:t>
            </a:r>
            <a:r>
              <a:rPr lang="en-US" sz="1600" dirty="0" smtClean="0"/>
              <a:t>www.</a:t>
            </a:r>
            <a:r>
              <a:rPr lang="en-US" sz="1600" b="1" dirty="0" smtClean="0"/>
              <a:t>safetyservicescompany.com/.../warehouse-safety-general-guide.</a:t>
            </a:r>
            <a:r>
              <a:rPr lang="en-US" sz="1600" dirty="0">
                <a:solidFill>
                  <a:schemeClr val="tx1"/>
                </a:solidFill>
              </a:rPr>
              <a:t> OSHA</a:t>
            </a:r>
          </a:p>
          <a:p>
            <a:pPr eaLnBrk="1" hangingPunct="1"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CIANBROSafety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Bulletin-Ergonomics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chemeClr val="tx1"/>
                </a:solidFill>
              </a:rPr>
              <a:t>Grandjean</a:t>
            </a:r>
            <a:r>
              <a:rPr lang="en-US" sz="1600" dirty="0">
                <a:solidFill>
                  <a:schemeClr val="tx1"/>
                </a:solidFill>
              </a:rPr>
              <a:t> E. “Fitting the task to the Man”, Taylor &amp; Francis London, 1988</a:t>
            </a:r>
          </a:p>
          <a:p>
            <a:pPr eaLnBrk="1" hangingPunct="1">
              <a:defRPr/>
            </a:pPr>
            <a:r>
              <a:rPr lang="en-US" sz="1600" i="1" dirty="0">
                <a:solidFill>
                  <a:schemeClr val="tx1"/>
                </a:solidFill>
              </a:rPr>
              <a:t>Lauren Hebert,  </a:t>
            </a:r>
            <a:r>
              <a:rPr lang="en-US" sz="1600" dirty="0">
                <a:solidFill>
                  <a:schemeClr val="tx1"/>
                </a:solidFill>
              </a:rPr>
              <a:t>“Personal Ergonomic Guide material handling Low Back Tasks”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Construction Occupational Health Program, UMass</a:t>
            </a:r>
          </a:p>
          <a:p>
            <a:endParaRPr lang="en-US" sz="1600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87" y="2620795"/>
            <a:ext cx="3633537" cy="1143200"/>
          </a:xfrm>
        </p:spPr>
        <p:txBody>
          <a:bodyPr/>
          <a:lstStyle/>
          <a:p>
            <a:r>
              <a:rPr lang="en-US" dirty="0" err="1">
                <a:solidFill>
                  <a:srgbClr val="0C30B8"/>
                </a:solidFill>
              </a:rPr>
              <a:t>Preguntas</a:t>
            </a:r>
            <a:r>
              <a:rPr lang="en-US" dirty="0">
                <a:solidFill>
                  <a:srgbClr val="0C30B8"/>
                </a:solidFill>
              </a:rPr>
              <a:t>?</a:t>
            </a:r>
          </a:p>
        </p:txBody>
      </p:sp>
      <p:pic>
        <p:nvPicPr>
          <p:cNvPr id="1026" name="Picture 2" title="Foto - estudiantes adultos en un aula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674" y="1648818"/>
            <a:ext cx="4118280" cy="39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4029" y="5389621"/>
            <a:ext cx="2821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Photo from OSHA </a:t>
            </a:r>
            <a:r>
              <a:rPr lang="en-US" dirty="0">
                <a:latin typeface="+mn-lt"/>
              </a:rPr>
              <a:t>3686-09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107" y="402174"/>
            <a:ext cx="8289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3600" b="1" dirty="0" smtClean="0">
                <a:solidFill>
                  <a:srgbClr val="0C30B8"/>
                </a:solidFill>
              </a:rPr>
              <a:t>Seguridad Musculo-esqueléticas  </a:t>
            </a:r>
            <a:r>
              <a:rPr lang="es-PR" sz="2400" b="1" dirty="0" smtClean="0">
                <a:solidFill>
                  <a:srgbClr val="0C30B8"/>
                </a:solidFill>
              </a:rPr>
              <a:t/>
            </a:r>
            <a:br>
              <a:rPr lang="es-PR" sz="2400" b="1" dirty="0" smtClean="0">
                <a:solidFill>
                  <a:srgbClr val="0C30B8"/>
                </a:solidFill>
              </a:rPr>
            </a:br>
            <a:r>
              <a:rPr lang="es-PR" sz="2400" b="1" dirty="0" smtClean="0">
                <a:solidFill>
                  <a:srgbClr val="0C30B8"/>
                </a:solidFill>
              </a:rPr>
              <a:t>Módulo 5</a:t>
            </a:r>
            <a:endParaRPr lang="es-PR" sz="2400" b="1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1849"/>
            <a:ext cx="5234448" cy="4967599"/>
          </a:xfrm>
        </p:spPr>
        <p:txBody>
          <a:bodyPr/>
          <a:lstStyle/>
          <a:p>
            <a:pPr lvl="0">
              <a:buClr>
                <a:srgbClr val="0C30B8"/>
              </a:buClr>
            </a:pPr>
            <a:r>
              <a:rPr lang="es-PR" sz="2800" b="1" dirty="0" err="1" smtClean="0">
                <a:solidFill>
                  <a:srgbClr val="0C30B8"/>
                </a:solidFill>
                <a:rtl val="0"/>
              </a:rPr>
              <a:t>MSDs</a:t>
            </a:r>
            <a:r>
              <a:rPr lang="es-PR" sz="2800" b="1" dirty="0" smtClean="0">
                <a:solidFill>
                  <a:srgbClr val="0C30B8"/>
                </a:solidFill>
                <a:rtl val="0"/>
              </a:rPr>
              <a:t> Énfasis en compañías de acero</a:t>
            </a:r>
            <a:endParaRPr lang="es-PR" sz="3200" dirty="0" smtClean="0">
              <a:solidFill>
                <a:srgbClr val="0C30B8"/>
              </a:solidFill>
              <a:rtl val="0"/>
            </a:endParaRPr>
          </a:p>
          <a:p>
            <a:pPr marL="342900" lvl="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  <a:rtl val="0"/>
              </a:rPr>
              <a:t>El estrés repetitivo, levantamiento incorrecto, posición incómoda y los giros del cuerpo causan daños tanto a corto como a largo plazo</a:t>
            </a:r>
          </a:p>
          <a:p>
            <a:pPr marL="342900" lvl="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  <a:rtl val="0"/>
              </a:rPr>
              <a:t>Cambios de posición incluyendo las alturas de los trabajos, rotación de trabajadores, tapete o alfombra pequeña de goma gruesa </a:t>
            </a:r>
            <a:r>
              <a:rPr lang="es-PR" sz="2400" dirty="0" err="1" smtClean="0">
                <a:solidFill>
                  <a:schemeClr val="tx1"/>
                </a:solidFill>
                <a:rtl val="0"/>
              </a:rPr>
              <a:t>antifatiga</a:t>
            </a:r>
            <a:r>
              <a:rPr lang="es-PR" sz="2400" dirty="0" smtClean="0">
                <a:solidFill>
                  <a:schemeClr val="tx1"/>
                </a:solidFill>
                <a:rtl val="0"/>
              </a:rPr>
              <a:t> y guantes anti vibratorios, todo ayuda</a:t>
            </a:r>
            <a:endParaRPr lang="es-PR" sz="2400" dirty="0" smtClean="0">
              <a:solidFill>
                <a:srgbClr val="FF0000"/>
              </a:solidFill>
              <a:rtl val="0"/>
            </a:endParaRPr>
          </a:p>
          <a:p>
            <a:pPr marL="342900" lvl="0" indent="-342900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PR" sz="2400" dirty="0" smtClean="0">
                <a:solidFill>
                  <a:schemeClr val="tx1"/>
                </a:solidFill>
                <a:rtl val="0"/>
              </a:rPr>
              <a:t>Los estiramiento ayudan</a:t>
            </a:r>
          </a:p>
          <a:p>
            <a:pPr lvl="0">
              <a:buClr>
                <a:srgbClr val="000000"/>
              </a:buClr>
            </a:pPr>
            <a:endParaRPr lang="es-PR" sz="1400" dirty="0" smtClean="0">
              <a:solidFill>
                <a:srgbClr val="000000"/>
              </a:solidFill>
              <a:rtl val="0"/>
            </a:endParaRPr>
          </a:p>
          <a:p>
            <a:pPr lvl="0">
              <a:buClr>
                <a:srgbClr val="000000"/>
              </a:buClr>
            </a:pPr>
            <a:endParaRPr lang="es-PR" sz="1400" dirty="0" smtClean="0">
              <a:solidFill>
                <a:srgbClr val="000000"/>
              </a:solidFill>
              <a:rtl val="0"/>
            </a:endParaRPr>
          </a:p>
          <a:p>
            <a:endParaRPr lang="es-PR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38452" y="6356357"/>
            <a:ext cx="2133600" cy="36618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algn="r"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7" descr="Welder cropshot 4 f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6358" y="1690148"/>
            <a:ext cx="35179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050" y="6202461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from CIANBRO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6358" y="4961450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in an awkward position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s5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3422414" y="6413912"/>
            <a:ext cx="34223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Aapex" pitchFamily="2" charset="0"/>
              </a:rPr>
              <a:t>Source CIANBRO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639" y="1640293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sz="2400" b="1" dirty="0" smtClean="0">
                <a:solidFill>
                  <a:srgbClr val="0C30B8"/>
                </a:solidFill>
              </a:rPr>
              <a:t>Estiramiento &amp; Bienestar*</a:t>
            </a:r>
            <a:endParaRPr lang="es-PR" sz="2400" dirty="0">
              <a:solidFill>
                <a:srgbClr val="0C30B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6" y="5509992"/>
            <a:ext cx="8723343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PR" sz="2400" b="1" dirty="0">
                <a:solidFill>
                  <a:srgbClr val="0C30B8"/>
                </a:solidFill>
              </a:rPr>
              <a:t>Ejercicio de estiramiento en la clase</a:t>
            </a:r>
          </a:p>
          <a:p>
            <a:r>
              <a:rPr lang="es-PR" sz="2400" b="1" dirty="0">
                <a:solidFill>
                  <a:srgbClr val="0C30B8"/>
                </a:solidFill>
              </a:rPr>
              <a:t>El instructor </a:t>
            </a:r>
            <a:r>
              <a:rPr lang="es-PR" sz="2400" b="1" dirty="0" smtClean="0">
                <a:solidFill>
                  <a:srgbClr val="0C30B8"/>
                </a:solidFill>
              </a:rPr>
              <a:t>conducirá </a:t>
            </a:r>
            <a:r>
              <a:rPr lang="es-PR" sz="2400" b="1" dirty="0">
                <a:solidFill>
                  <a:srgbClr val="0C30B8"/>
                </a:solidFill>
              </a:rPr>
              <a:t>en la </a:t>
            </a:r>
            <a:r>
              <a:rPr lang="es-PR" sz="2400" b="1" dirty="0" smtClean="0">
                <a:solidFill>
                  <a:srgbClr val="0C30B8"/>
                </a:solidFill>
              </a:rPr>
              <a:t>demostración </a:t>
            </a:r>
            <a:r>
              <a:rPr lang="es-PR" sz="2400" b="1" dirty="0">
                <a:solidFill>
                  <a:srgbClr val="0C30B8"/>
                </a:solidFill>
              </a:rPr>
              <a:t>de estiramiento</a:t>
            </a:r>
            <a:endParaRPr lang="en-US" sz="2400" b="1" dirty="0">
              <a:solidFill>
                <a:srgbClr val="0C30B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0287" y="4945996"/>
            <a:ext cx="610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>
                <a:solidFill>
                  <a:schemeClr val="tx1"/>
                </a:solidFill>
              </a:rPr>
              <a:t>Estiramiento de hombros</a:t>
            </a:r>
            <a:endParaRPr lang="es-PR" dirty="0">
              <a:solidFill>
                <a:schemeClr val="tx1"/>
              </a:solidFill>
            </a:endParaRPr>
          </a:p>
        </p:txBody>
      </p:sp>
      <p:pic>
        <p:nvPicPr>
          <p:cNvPr id="7" name="Picture 6" title="Foto - Ejercicio de estiramiento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667" y="2101958"/>
            <a:ext cx="3029931" cy="332433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s6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Fotos - Metodos de estiramien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1"/>
            <a:ext cx="8244348" cy="49675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s7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Fotos - Metodos de estiramien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8" y="1600202"/>
            <a:ext cx="8214825" cy="49675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s8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5358600" cy="4967599"/>
          </a:xfrm>
        </p:spPr>
        <p:txBody>
          <a:bodyPr rtlCol="0">
            <a:normAutofit/>
          </a:bodyPr>
          <a:lstStyle/>
          <a:p>
            <a:pPr>
              <a:buClr>
                <a:srgbClr val="0070C0"/>
              </a:buClr>
              <a:defRPr/>
            </a:pPr>
            <a:r>
              <a:rPr lang="es-PR" sz="2400" b="1" dirty="0" smtClean="0">
                <a:solidFill>
                  <a:srgbClr val="0C3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R" sz="2400" b="1" dirty="0" smtClean="0">
                <a:solidFill>
                  <a:srgbClr val="0C30B8"/>
                </a:solidFill>
              </a:rPr>
              <a:t>Cuales son los trastornos musculo-esqueléticos (</a:t>
            </a:r>
            <a:r>
              <a:rPr lang="es-PR" sz="2400" b="1" dirty="0" err="1" smtClean="0">
                <a:solidFill>
                  <a:srgbClr val="0C30B8"/>
                </a:solidFill>
              </a:rPr>
              <a:t>MSDs</a:t>
            </a:r>
            <a:r>
              <a:rPr lang="es-PR" sz="2400" b="1" dirty="0" smtClean="0">
                <a:solidFill>
                  <a:srgbClr val="0C30B8"/>
                </a:solidFill>
              </a:rPr>
              <a:t>)?</a:t>
            </a:r>
            <a:endParaRPr lang="es-PR" sz="2400" dirty="0" smtClean="0"/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/>
              <a:t>Una lesión o trastorno de músculos, nervios, tendones, articulaciones, cartílagos y discos de la columna.</a:t>
            </a:r>
          </a:p>
          <a:p>
            <a:pPr marL="342900" indent="-342900">
              <a:buClr>
                <a:srgbClr val="0C30B8"/>
              </a:buClr>
              <a:buFont typeface="Wingdings" panose="05000000000000000000" pitchFamily="2" charset="2"/>
              <a:buChar char="q"/>
              <a:defRPr/>
            </a:pPr>
            <a:r>
              <a:rPr lang="es-PR" sz="2400" dirty="0" smtClean="0"/>
              <a:t>También incluyen los tejidos blandos y lesiones por movimientos repetitivos y trastornos.</a:t>
            </a:r>
            <a:endParaRPr lang="es-PR" sz="2400" dirty="0"/>
          </a:p>
        </p:txBody>
      </p:sp>
      <p:pic>
        <p:nvPicPr>
          <p:cNvPr id="1026" name="Picture 2" title="Foto - sistema muscoloesquel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799" y="1701247"/>
            <a:ext cx="2148758" cy="39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381595"/>
            <a:ext cx="7507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200" dirty="0" smtClean="0"/>
              <a:t>Illustration sources Back </a:t>
            </a:r>
            <a:r>
              <a:rPr lang="en-US" sz="1200" dirty="0"/>
              <a:t>Injury </a:t>
            </a:r>
            <a:r>
              <a:rPr lang="en-US" sz="1200" dirty="0" smtClean="0"/>
              <a:t>Prevention</a:t>
            </a:r>
            <a:r>
              <a:rPr lang="en-US" sz="1200" dirty="0"/>
              <a:t> </a:t>
            </a:r>
            <a:r>
              <a:rPr lang="en-US" sz="1200" dirty="0" smtClean="0"/>
              <a:t>For </a:t>
            </a:r>
            <a:r>
              <a:rPr lang="en-US" sz="1200" dirty="0"/>
              <a:t>the Landscaping and Horticultural Services </a:t>
            </a:r>
            <a:r>
              <a:rPr lang="en-US" sz="1200" dirty="0" smtClean="0"/>
              <a:t>Industry, K-State </a:t>
            </a:r>
            <a:r>
              <a:rPr lang="en-US" sz="1200" dirty="0"/>
              <a:t>Research and Extension, Kansas State University, Manhattan, </a:t>
            </a:r>
            <a:r>
              <a:rPr lang="en-US" sz="1200" dirty="0" smtClean="0"/>
              <a:t>Kansas</a:t>
            </a:r>
            <a:r>
              <a:rPr lang="en-US" sz="1200" dirty="0"/>
              <a:t>https://www.osha.gov/dte/grant_materials/fy06/46g6-ht22/back_injury_prevention.pd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1656" y="5276261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illustration  approval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3212" y="576329"/>
            <a:ext cx="8516013" cy="1027822"/>
          </a:xfrm>
        </p:spPr>
        <p:txBody>
          <a:bodyPr/>
          <a:lstStyle/>
          <a:p>
            <a:r>
              <a:rPr lang="es-PR" sz="2800" dirty="0" smtClean="0">
                <a:solidFill>
                  <a:srgbClr val="0C30B8"/>
                </a:solidFill>
              </a:rPr>
              <a:t>Prevención de lesiones musculo-esqueléticas</a:t>
            </a:r>
            <a:r>
              <a:rPr lang="es-PR" dirty="0" smtClean="0">
                <a:solidFill>
                  <a:srgbClr val="0C30B8"/>
                </a:solidFill>
              </a:rPr>
              <a:t/>
            </a:r>
            <a:br>
              <a:rPr lang="es-PR" dirty="0" smtClean="0">
                <a:solidFill>
                  <a:srgbClr val="0C30B8"/>
                </a:solidFill>
              </a:rPr>
            </a:br>
            <a:r>
              <a:rPr lang="es-PR" sz="2400" dirty="0" smtClean="0">
                <a:solidFill>
                  <a:srgbClr val="0C30B8"/>
                </a:solidFill>
              </a:rPr>
              <a:t>Módulo 5 </a:t>
            </a:r>
            <a:r>
              <a:rPr lang="es-PR" sz="2400" dirty="0" smtClean="0">
                <a:solidFill>
                  <a:schemeClr val="bg1"/>
                </a:solidFill>
              </a:rPr>
              <a:t>s9</a:t>
            </a:r>
            <a:endParaRPr lang="es-P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2985</Words>
  <Application>Microsoft Office PowerPoint</Application>
  <PresentationFormat>On-screen Show (4:3)</PresentationFormat>
  <Paragraphs>481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Aapex</vt:lpstr>
      <vt:lpstr>Arial</vt:lpstr>
      <vt:lpstr>Calibri</vt:lpstr>
      <vt:lpstr>Courier New</vt:lpstr>
      <vt:lpstr>inherit</vt:lpstr>
      <vt:lpstr>Tahoma</vt:lpstr>
      <vt:lpstr>Times New Roman</vt:lpstr>
      <vt:lpstr>Wingdings</vt:lpstr>
      <vt:lpstr>swiss</vt:lpstr>
      <vt:lpstr>Prevención de lesiones musculo-esqueléticas Módulo 5 </vt:lpstr>
      <vt:lpstr>Prevención de lesiones musculo-esqueléticas Módulo 5 s2</vt:lpstr>
      <vt:lpstr>         </vt:lpstr>
      <vt:lpstr>Prevención de lesiones musculo-esqueléticas Módulo 5 s4</vt:lpstr>
      <vt:lpstr>Prevención de lesiones musculo-esqueléticas Módulo 5 s5</vt:lpstr>
      <vt:lpstr>Prevención de lesiones musculo-esqueléticas Módulo 5 s6</vt:lpstr>
      <vt:lpstr>Prevención de lesiones musculo-esqueléticas Módulo 5 s7</vt:lpstr>
      <vt:lpstr>Prevención de lesiones musculo-esqueléticas Módulo 5 s8</vt:lpstr>
      <vt:lpstr>Prevención de lesiones musculo-esqueléticas Módulo 5 s9</vt:lpstr>
      <vt:lpstr>Prevención de lesiones musculo-esqueléticas Módulo 5 s10 </vt:lpstr>
      <vt:lpstr>Prevención de lesiones musculo-esqueléticas Módulo 5 s11</vt:lpstr>
      <vt:lpstr>Prevención de lesiones musculo-esqueléticas Módulo 5 s12</vt:lpstr>
      <vt:lpstr> </vt:lpstr>
      <vt:lpstr>Factores de lesiones MSDs: </vt:lpstr>
      <vt:lpstr>Condiciones agravadas con:</vt:lpstr>
      <vt:lpstr>Foto de un levantamiento perfecto</vt:lpstr>
      <vt:lpstr>Lesiones de espalda </vt:lpstr>
      <vt:lpstr> </vt:lpstr>
      <vt:lpstr>Causas de lesiones en la espalda </vt:lpstr>
      <vt:lpstr>Síntomas de lesiones en la espalda </vt:lpstr>
      <vt:lpstr>Consideraciones de levantamiento   </vt:lpstr>
      <vt:lpstr>Planifique su trabajo de levantamiento </vt:lpstr>
      <vt:lpstr>Levantamiento inadecuado vs. Levantamiento adecuado</vt:lpstr>
      <vt:lpstr>Cabeza arriba no los glúteos arriba</vt:lpstr>
      <vt:lpstr>Cabeza arriba, no glúteos arriba  </vt:lpstr>
      <vt:lpstr>Exposición a la vibración </vt:lpstr>
      <vt:lpstr>Vibraciones en talleres de acero </vt:lpstr>
      <vt:lpstr>Síntomas de Síndrome de vibración mano-braza Hand Arm Vibration Syndrome H.A.V.S.  </vt:lpstr>
      <vt:lpstr>Factores de riesgo de H.A.V.S. </vt:lpstr>
      <vt:lpstr>Equipo de protección personal para el control de H.A.V.S  </vt:lpstr>
      <vt:lpstr>Prevención de lesiones musculo-esqueléticas  Módulo 5 </vt:lpstr>
      <vt:lpstr>Síndrome del Túnel Carpiano </vt:lpstr>
      <vt:lpstr>¿Qué es la "Ergonomía?" </vt:lpstr>
      <vt:lpstr>¿Que es la ergonomía? </vt:lpstr>
      <vt:lpstr>Factores de riesgo ergonómicos </vt:lpstr>
      <vt:lpstr>¿En qué posturas incomodas usted trabaja? </vt:lpstr>
      <vt:lpstr>Consejos de Ergo - Reducir la inclinación para trabajar</vt:lpstr>
      <vt:lpstr>Cinturones de herramientas  balanceados </vt:lpstr>
      <vt:lpstr>Consejos de Ergo  </vt:lpstr>
      <vt:lpstr>Consejos de Ergo </vt:lpstr>
      <vt:lpstr>Rotación de trabajo  </vt:lpstr>
      <vt:lpstr>Reportes tempranos de síntomas MSDs  </vt:lpstr>
      <vt:lpstr>Uso de la cláusula del Deber General  </vt:lpstr>
      <vt:lpstr>Publicaciones de OSHA </vt:lpstr>
      <vt:lpstr>Recursos de OSHA</vt:lpstr>
      <vt:lpstr>Resumen de los puntos claves  </vt:lpstr>
      <vt:lpstr>Seguridad Musculo-esqueléticas Módulo 5  recursos </vt:lpstr>
      <vt:lpstr>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2018-07-25T17:25:20Z</dcterms:created>
  <dcterms:modified xsi:type="dcterms:W3CDTF">2018-07-25T18:09:48Z</dcterms:modified>
</cp:coreProperties>
</file>