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8" r:id="rId2"/>
    <p:sldMasterId id="2147483729" r:id="rId3"/>
  </p:sldMasterIdLst>
  <p:notesMasterIdLst>
    <p:notesMasterId r:id="rId53"/>
  </p:notesMasterIdLst>
  <p:handoutMasterIdLst>
    <p:handoutMasterId r:id="rId54"/>
  </p:handoutMasterIdLst>
  <p:sldIdLst>
    <p:sldId id="260" r:id="rId4"/>
    <p:sldId id="408" r:id="rId5"/>
    <p:sldId id="456" r:id="rId6"/>
    <p:sldId id="258" r:id="rId7"/>
    <p:sldId id="323" r:id="rId8"/>
    <p:sldId id="457" r:id="rId9"/>
    <p:sldId id="433" r:id="rId10"/>
    <p:sldId id="443" r:id="rId11"/>
    <p:sldId id="444" r:id="rId12"/>
    <p:sldId id="435" r:id="rId13"/>
    <p:sldId id="436" r:id="rId14"/>
    <p:sldId id="437" r:id="rId15"/>
    <p:sldId id="439" r:id="rId16"/>
    <p:sldId id="446" r:id="rId17"/>
    <p:sldId id="447" r:id="rId18"/>
    <p:sldId id="448" r:id="rId19"/>
    <p:sldId id="460" r:id="rId20"/>
    <p:sldId id="459" r:id="rId21"/>
    <p:sldId id="445" r:id="rId22"/>
    <p:sldId id="276" r:id="rId23"/>
    <p:sldId id="385" r:id="rId24"/>
    <p:sldId id="383" r:id="rId25"/>
    <p:sldId id="464" r:id="rId26"/>
    <p:sldId id="431" r:id="rId27"/>
    <p:sldId id="275" r:id="rId28"/>
    <p:sldId id="394" r:id="rId29"/>
    <p:sldId id="395" r:id="rId30"/>
    <p:sldId id="273" r:id="rId31"/>
    <p:sldId id="432" r:id="rId32"/>
    <p:sldId id="462" r:id="rId33"/>
    <p:sldId id="392" r:id="rId34"/>
    <p:sldId id="401" r:id="rId35"/>
    <p:sldId id="402" r:id="rId36"/>
    <p:sldId id="281" r:id="rId37"/>
    <p:sldId id="463" r:id="rId38"/>
    <p:sldId id="465" r:id="rId39"/>
    <p:sldId id="449" r:id="rId40"/>
    <p:sldId id="389" r:id="rId41"/>
    <p:sldId id="327" r:id="rId42"/>
    <p:sldId id="328" r:id="rId43"/>
    <p:sldId id="329" r:id="rId44"/>
    <p:sldId id="461" r:id="rId45"/>
    <p:sldId id="342" r:id="rId46"/>
    <p:sldId id="378" r:id="rId47"/>
    <p:sldId id="450" r:id="rId48"/>
    <p:sldId id="261" r:id="rId49"/>
    <p:sldId id="452" r:id="rId50"/>
    <p:sldId id="453" r:id="rId51"/>
    <p:sldId id="455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0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5" autoAdjust="0"/>
    <p:restoredTop sz="86364" autoAdjust="0"/>
  </p:normalViewPr>
  <p:slideViewPr>
    <p:cSldViewPr>
      <p:cViewPr>
        <p:scale>
          <a:sx n="70" d="100"/>
          <a:sy n="70" d="100"/>
        </p:scale>
        <p:origin x="2382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66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5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8629B04D-3568-463F-8824-4A7AE2E1A1E5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A5A76623-6B2B-4FAD-A422-26B2D240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9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19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408E2832-975F-418E-8E82-0C35F9A01AF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9" tIns="46314" rIns="92629" bIns="463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79"/>
          </a:xfrm>
          <a:prstGeom prst="rect">
            <a:avLst/>
          </a:prstGeom>
        </p:spPr>
        <p:txBody>
          <a:bodyPr vert="horz" lIns="92629" tIns="46314" rIns="92629" bIns="463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19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19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18C57277-0EBD-4E76-9BAE-5CE7DC45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9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Module 6 presents electrical hazards in steel fabrication and supply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9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amperages for some tools commonly used in steel shops.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physical impacts of current on the human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 continuation of the previous slide and presents the physical impacts of higher currents on the human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09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other physical effects of electricity on the human body.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5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concept of “Arc Flash” and indicates that sometimes physical current can travel through the air between parts, requiring no physical contact of the parts.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2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causes of arc flash.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2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NFPA 70E is a standard addressing electrical safety in the workplace and identifies requirements which when implemented can reduce potential for arc flash injury.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2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identifies arch flash protective 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2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American Institute of Steel Construction (AISC) has a webinar on how to reduce arch flash in steel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2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608" indent="-289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859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1003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146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7290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0433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73577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36721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2D076E-7501-4E21-9087-6B4C04695E4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This slide addresses electrical explosions.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05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01044" y="4415791"/>
            <a:ext cx="5608319" cy="4183379"/>
          </a:xfrm>
          <a:prstGeom prst="rect">
            <a:avLst/>
          </a:prstGeom>
        </p:spPr>
        <p:txBody>
          <a:bodyPr lIns="92614" tIns="92614" rIns="92614" bIns="92614" anchor="t" anchorCtr="0">
            <a:noAutofit/>
          </a:bodyPr>
          <a:lstStyle/>
          <a:p>
            <a:r>
              <a:rPr lang="en-US" dirty="0"/>
              <a:t>Speaker to provide grant </a:t>
            </a:r>
            <a:r>
              <a:rPr lang="en-US" dirty="0" smtClean="0"/>
              <a:t> materials </a:t>
            </a:r>
            <a:r>
              <a:rPr lang="en-US" dirty="0"/>
              <a:t>acknowledgment.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701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describes electrical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04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concept of polarity.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8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importance of insulation of electrical wires and basic insulation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4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background on electrical grounding.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20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importance of electrical grounding.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59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types of electrical grounding.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4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Ground Fault Circuit Interrupters (GFCI) as a type of electrical grounding</a:t>
            </a:r>
          </a:p>
        </p:txBody>
      </p:sp>
    </p:spTree>
    <p:extLst>
      <p:ext uri="{BB962C8B-B14F-4D97-AF65-F5344CB8AC3E}">
        <p14:creationId xmlns:p14="http://schemas.microsoft.com/office/powerpoint/2010/main" val="3430789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608" indent="-289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859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1003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146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7290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0433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73577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36721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A52691-7DC0-4C10-8C32-B2B74E1FDAC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This slide explains amperage difference detected by GFCI and explains where GFCI can be located in a circuit.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215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depicts example GFCI locations.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4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“double insulated tools”.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562475" cy="3421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01044" y="4335256"/>
            <a:ext cx="5608319" cy="4107084"/>
          </a:xfrm>
          <a:prstGeom prst="rect">
            <a:avLst/>
          </a:prstGeom>
        </p:spPr>
        <p:txBody>
          <a:bodyPr lIns="90881" tIns="90881" rIns="90881" bIns="9088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412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depicts a portable drill as an example and shows a double insulated tool label.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5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608" indent="-289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859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1003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146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7290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0433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73577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36721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27D539-0B97-4D6D-AD7D-224DEA83B2D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This slide identifies OSHA 1910 Subpart S Assured Equipment Grounding Program as an alternative for using GFIC.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6118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importance of guarding workers from electrical current by the use of insulated wires, electrical box covers and equipment guarding.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0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important reminder tips on grounding to promote electrical risk avoidance.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7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information on electrical 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95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indicates electrical cord identification markings.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24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electrical cords which are suitable for the task is important. This slide identifies some of the electrical cord types and duty classifications.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7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lays out safe use practices when using electrical 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3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608" indent="-289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859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1003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146" indent="-2315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7290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0433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73577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36721" indent="-231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E81F5B-420A-49F4-AED2-BC14A361E13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This slide presents concepts of lockout and </a:t>
            </a:r>
            <a:r>
              <a:rPr lang="en-US" dirty="0" err="1"/>
              <a:t>tagout</a:t>
            </a:r>
            <a:r>
              <a:rPr lang="en-US" dirty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0053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Lockout/</a:t>
            </a:r>
            <a:r>
              <a:rPr lang="en-US" dirty="0" err="1"/>
              <a:t>tagout</a:t>
            </a:r>
            <a:r>
              <a:rPr lang="en-US" dirty="0"/>
              <a:t> rank sixth among frequently cited OSHA standards. </a:t>
            </a:r>
          </a:p>
        </p:txBody>
      </p:sp>
    </p:spTree>
    <p:extLst>
      <p:ext uri="{BB962C8B-B14F-4D97-AF65-F5344CB8AC3E}">
        <p14:creationId xmlns:p14="http://schemas.microsoft.com/office/powerpoint/2010/main" val="185058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identifies the intended learning outcomes of the module on electrical hazards.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43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OSHA Standard 1910.147 addresses de-energizing equipment during servicing.</a:t>
            </a:r>
          </a:p>
        </p:txBody>
      </p:sp>
    </p:spTree>
    <p:extLst>
      <p:ext uri="{BB962C8B-B14F-4D97-AF65-F5344CB8AC3E}">
        <p14:creationId xmlns:p14="http://schemas.microsoft.com/office/powerpoint/2010/main" val="441798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defines hazardous energy.</a:t>
            </a:r>
          </a:p>
        </p:txBody>
      </p:sp>
    </p:spTree>
    <p:extLst>
      <p:ext uri="{BB962C8B-B14F-4D97-AF65-F5344CB8AC3E}">
        <p14:creationId xmlns:p14="http://schemas.microsoft.com/office/powerpoint/2010/main" val="32764793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OSHA has an interactive training program on Lockout/</a:t>
            </a:r>
            <a:r>
              <a:rPr lang="en-US" dirty="0" err="1"/>
              <a:t>Tagout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79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 presents the PPE that should be used when working with electricity. </a:t>
            </a:r>
          </a:p>
        </p:txBody>
      </p:sp>
    </p:spTree>
    <p:extLst>
      <p:ext uri="{BB962C8B-B14F-4D97-AF65-F5344CB8AC3E}">
        <p14:creationId xmlns:p14="http://schemas.microsoft.com/office/powerpoint/2010/main" val="1778985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an electrical safety fact sheet available from the OSHA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71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cautionary slide that indicates potential unsafe electrical conditions.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831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speaker should distribute and administer the electrical safety exercise on de-energizing shop equipment.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850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the electrical safety in-class exercise is to have attendees consider means to de-energize different types of equipment that they may have in their shop.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56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speaker should provide instructions on the electrical exercise.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146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attendees should work with the fact scenarios and question and answer templates in completing this exercise.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lays out some of the special electrical hazards that may exist in steel fabrication and supply shops.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8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indicates that employers are responsible for complying with OSHA 1910 Subpart S as well as applicable NFPA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8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causes of shocks.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8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more information on what causes shocks.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information on factors which influence the severity of shocks.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7277-0EBD-4E76-9BAE-5CE7DC45A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44047" y="1524025"/>
            <a:ext cx="7726101" cy="37241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498004" y="5617580"/>
            <a:ext cx="53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C49EF-85A3-4AFC-80F7-5EB5432EC83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9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defRPr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C49EF-85A3-4AFC-80F7-5EB5432EC833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8729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44021" y="1524008"/>
            <a:ext cx="7726101" cy="37241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497985" y="5617580"/>
            <a:ext cx="53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4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7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44013" y="1524002"/>
            <a:ext cx="7726101" cy="37241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497977" y="5617580"/>
            <a:ext cx="53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buSzPct val="100000"/>
              <a:buNone/>
              <a:defRPr sz="3600" b="1"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24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75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7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49EF-85A3-4AFC-80F7-5EB5432EC833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738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1" r:id="rId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buSzPct val="100000"/>
              <a:buNone/>
              <a:defRPr sz="3600" b="1"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419-AC6D-4ED2-A892-A000DD3A58AB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009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buSzPct val="100000"/>
              <a:buNone/>
              <a:defRPr sz="3600" b="1"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419-AC6D-4ED2-A892-A000DD3A58AB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238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c.org/content.aspx?id=3536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ha.gov/SLTC/etools/construction/electrical_incidents/gfci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etools/construction/electrical_incidents/grounding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ha.gov/SLTC/etools/construction/electrical_incidents/powertools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etools/construction/electrical_incidents/powertool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etools/construction/electrical_incidents/powertool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ls/oshaweb/owadisp.show_document?p_table=STANDARDS&amp;p_id=10706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etools/construction/electrical_incidents/powertools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ha.gov/Top_Ten_Standard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controlhazardousenergy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ts/osta/lototraining/index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nfpa.org/2015-NFPA-70Ereg-Standard-for-Electrical-Safety-in-the-Workplace-P1197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9535"/>
            <a:ext cx="3388467" cy="3724153"/>
          </a:xfrm>
        </p:spPr>
        <p:txBody>
          <a:bodyPr/>
          <a:lstStyle/>
          <a:p>
            <a:pPr lvl="0">
              <a:lnSpc>
                <a:spcPct val="134117"/>
              </a:lnSpc>
              <a:buSzPct val="36666"/>
            </a:pPr>
            <a:r>
              <a:rPr lang="es" sz="3200" dirty="0">
                <a:latin typeface="Calibri"/>
                <a:ea typeface="Calibri"/>
                <a:cs typeface="Calibri"/>
                <a:sym typeface="Calibri"/>
              </a:rPr>
              <a:t>Peligros Especiales para Trabajadores de Compañías que Fabrican y/o Suplen Acero Estructural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C:\Users\mrozowsk\Desktop\Active Work\Energy Audit\Ice Arena Study\Ice Arena Suburban Tim Photos\IMG_0188.JPG" title="Foto - Peligros Especiales para Trabajadores de Compañías que Fabrican y/o Suplen Acero Estructural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057399"/>
            <a:ext cx="3048000" cy="40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172" y="1477702"/>
            <a:ext cx="7726101" cy="4510267"/>
          </a:xfrm>
        </p:spPr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Mili amperes y Amperios</a:t>
            </a:r>
          </a:p>
          <a:p>
            <a:endParaRPr lang="es-PR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1000 mili amperes = 1 Amperio</a:t>
            </a:r>
          </a:p>
          <a:p>
            <a:pPr>
              <a:buClr>
                <a:srgbClr val="0C30B8"/>
              </a:buClr>
            </a:pPr>
            <a:endParaRPr lang="es-P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C30B8"/>
              </a:buClr>
            </a:pPr>
            <a:r>
              <a:rPr lang="es-PR" sz="2400" b="1" dirty="0" smtClean="0">
                <a:solidFill>
                  <a:srgbClr val="0C30B8"/>
                </a:solidFill>
              </a:rPr>
              <a:t>Herramientas típicas y calificación de amperaje</a:t>
            </a:r>
          </a:p>
          <a:p>
            <a:pPr>
              <a:buClr>
                <a:srgbClr val="0C30B8"/>
              </a:buClr>
            </a:pPr>
            <a:endParaRPr lang="es-PR" sz="2400" dirty="0" smtClean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Típicas (manual) ½ taladro portátil 4-7 Amperios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Taladro Industrial de Prensa 10-15 Amperios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Pulidora (manual) 15 Amperios</a:t>
            </a:r>
            <a:endParaRPr lang="es-PR" sz="2400" dirty="0" smtClean="0">
              <a:solidFill>
                <a:schemeClr val="tx1"/>
              </a:solidFill>
            </a:endParaRPr>
          </a:p>
          <a:p>
            <a:endParaRPr lang="es-PR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9533"/>
            <a:ext cx="8458200" cy="5213025"/>
          </a:xfrm>
        </p:spPr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Efectos de la corriente eléctrica en el cuerpo humano</a:t>
            </a:r>
          </a:p>
          <a:p>
            <a:endParaRPr lang="es-PR" sz="1200" dirty="0" smtClean="0"/>
          </a:p>
          <a:p>
            <a:r>
              <a:rPr lang="es-PR" sz="2000" dirty="0" smtClean="0"/>
              <a:t>“Por debajo de 1 miliamperio 	 Generalmente no es perceptible</a:t>
            </a:r>
          </a:p>
          <a:p>
            <a:endParaRPr lang="es-PR" sz="2000" dirty="0" smtClean="0"/>
          </a:p>
          <a:p>
            <a:r>
              <a:rPr lang="es-PR" sz="2000" dirty="0" smtClean="0"/>
              <a:t>1 miliamperio 		 Cosquilleo débil </a:t>
            </a:r>
          </a:p>
          <a:p>
            <a:endParaRPr lang="es-PR" sz="1200" dirty="0" smtClean="0"/>
          </a:p>
          <a:p>
            <a:r>
              <a:rPr lang="es-PR" sz="2000" dirty="0" smtClean="0"/>
              <a:t>5 miliamperios		 Se siente un choque leve; no doloroso pero 				 inquietante. Una persona promedio puede 				 soltarse. Reacciones involuntarias fuertes </a:t>
            </a:r>
          </a:p>
          <a:p>
            <a:r>
              <a:rPr lang="es-PR" sz="2000" dirty="0"/>
              <a:t>	</a:t>
            </a:r>
            <a:r>
              <a:rPr lang="es-PR" sz="2000" dirty="0" smtClean="0"/>
              <a:t>		 pueden provocar otras lesiones.</a:t>
            </a:r>
          </a:p>
          <a:p>
            <a:r>
              <a:rPr lang="es-PR" sz="2000" dirty="0" smtClean="0"/>
              <a:t>(Damas)</a:t>
            </a:r>
          </a:p>
          <a:p>
            <a:r>
              <a:rPr lang="es-PR" sz="2000" dirty="0" smtClean="0"/>
              <a:t>6–25 miliamperios 	 Choque doloroso, pérdida del control muscular* </a:t>
            </a:r>
          </a:p>
          <a:p>
            <a:endParaRPr lang="es-PR" sz="2000" dirty="0" smtClean="0"/>
          </a:p>
          <a:p>
            <a:r>
              <a:rPr lang="es-PR" sz="2000" dirty="0" smtClean="0"/>
              <a:t>9–30 miliamperios	 El rango de corriente de congelación o "dejarse (Caballeros)	              llevar". * Individuo no puede soltarse, pero se 				 puede despegar del circuito si los músculos</a:t>
            </a:r>
          </a:p>
          <a:p>
            <a:r>
              <a:rPr lang="es-PR" sz="2000" dirty="0"/>
              <a:t>	</a:t>
            </a:r>
            <a:r>
              <a:rPr lang="es-PR" sz="2000" dirty="0" smtClean="0"/>
              <a:t>		 extensores están estimulados.	</a:t>
            </a:r>
            <a:endParaRPr lang="es-PR" sz="1200" dirty="0" smtClean="0"/>
          </a:p>
          <a:p>
            <a:pPr>
              <a:buClr>
                <a:srgbClr val="3333CC"/>
              </a:buClr>
            </a:pPr>
            <a:endParaRPr lang="es-PR" sz="1200" dirty="0" smtClean="0">
              <a:solidFill>
                <a:schemeClr val="tx1"/>
              </a:solidFill>
            </a:endParaRPr>
          </a:p>
          <a:p>
            <a:endParaRPr lang="es-PR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539466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Next slide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382000" cy="4510267"/>
          </a:xfrm>
        </p:spPr>
        <p:txBody>
          <a:bodyPr/>
          <a:lstStyle/>
          <a:p>
            <a:r>
              <a:rPr lang="es-PR" sz="2400" b="1" dirty="0">
                <a:solidFill>
                  <a:srgbClr val="0C30B8"/>
                </a:solidFill>
              </a:rPr>
              <a:t>Efectos de la corriente eléctrica </a:t>
            </a:r>
            <a:r>
              <a:rPr lang="en-US" sz="2400" b="1" dirty="0" err="1" smtClean="0">
                <a:solidFill>
                  <a:srgbClr val="0C30B8"/>
                </a:solidFill>
              </a:rPr>
              <a:t>en</a:t>
            </a:r>
            <a:r>
              <a:rPr lang="en-US" sz="2400" b="1" dirty="0" smtClean="0">
                <a:solidFill>
                  <a:srgbClr val="0C30B8"/>
                </a:solidFill>
              </a:rPr>
              <a:t> el </a:t>
            </a:r>
            <a:r>
              <a:rPr lang="en-US" sz="2400" b="1" dirty="0" err="1" smtClean="0">
                <a:solidFill>
                  <a:srgbClr val="0C30B8"/>
                </a:solidFill>
              </a:rPr>
              <a:t>cuerpo</a:t>
            </a:r>
            <a:r>
              <a:rPr lang="en-US" sz="2400" b="1" dirty="0" smtClean="0">
                <a:solidFill>
                  <a:srgbClr val="0C30B8"/>
                </a:solidFill>
              </a:rPr>
              <a:t> </a:t>
            </a:r>
            <a:r>
              <a:rPr lang="en-US" sz="2400" b="1" dirty="0" err="1" smtClean="0">
                <a:solidFill>
                  <a:srgbClr val="0C30B8"/>
                </a:solidFill>
              </a:rPr>
              <a:t>humano</a:t>
            </a:r>
            <a:endParaRPr lang="en-US" sz="1200" dirty="0" smtClean="0"/>
          </a:p>
          <a:p>
            <a:r>
              <a:rPr lang="en-US" sz="2000" dirty="0" smtClean="0"/>
              <a:t>“50 –150 </a:t>
            </a:r>
            <a:r>
              <a:rPr lang="en-US" sz="2000" dirty="0" err="1" smtClean="0"/>
              <a:t>miliamperios</a:t>
            </a:r>
            <a:r>
              <a:rPr lang="en-US" sz="2000" dirty="0" smtClean="0"/>
              <a:t>	</a:t>
            </a:r>
            <a:r>
              <a:rPr lang="es-PR" sz="2000" dirty="0" smtClean="0"/>
              <a:t>Dolor </a:t>
            </a:r>
            <a:r>
              <a:rPr lang="es-PR" sz="2000" dirty="0"/>
              <a:t>extremo, paro respiratorio, contracciones </a:t>
            </a:r>
            <a:r>
              <a:rPr lang="es-PR" sz="2000" dirty="0" smtClean="0"/>
              <a:t>			musculares </a:t>
            </a:r>
            <a:r>
              <a:rPr lang="es-PR" sz="2000" dirty="0"/>
              <a:t>severas. </a:t>
            </a:r>
            <a:r>
              <a:rPr lang="es-PR" sz="2000" dirty="0" smtClean="0"/>
              <a:t>La muerte es </a:t>
            </a:r>
            <a:r>
              <a:rPr lang="es-PR" sz="2000" dirty="0"/>
              <a:t>posible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1,000 –4,300 		</a:t>
            </a:r>
            <a:r>
              <a:rPr lang="es-PR" sz="2000" dirty="0" smtClean="0"/>
              <a:t>La </a:t>
            </a:r>
            <a:r>
              <a:rPr lang="es-PR" sz="2000" dirty="0"/>
              <a:t>acción de bombeo rítmico del corazón </a:t>
            </a:r>
            <a:endParaRPr lang="es-PR" sz="2000" dirty="0" smtClean="0"/>
          </a:p>
          <a:p>
            <a:r>
              <a:rPr lang="en-US" sz="2000" dirty="0" err="1" smtClean="0"/>
              <a:t>miliamperios</a:t>
            </a:r>
            <a:r>
              <a:rPr lang="en-US" sz="2000" dirty="0" smtClean="0"/>
              <a:t> </a:t>
            </a:r>
            <a:r>
              <a:rPr lang="es-PR" sz="2000" dirty="0" smtClean="0"/>
              <a:t>	</a:t>
            </a:r>
            <a:r>
              <a:rPr lang="es-PR" sz="2000" dirty="0"/>
              <a:t>	</a:t>
            </a:r>
            <a:r>
              <a:rPr lang="es-PR" sz="2000" dirty="0" smtClean="0"/>
              <a:t>cesa</a:t>
            </a:r>
            <a:r>
              <a:rPr lang="es-PR" sz="2000" dirty="0"/>
              <a:t>. </a:t>
            </a:r>
            <a:r>
              <a:rPr lang="es-PR" sz="2000" dirty="0" smtClean="0"/>
              <a:t>Ocurre contracción </a:t>
            </a:r>
            <a:r>
              <a:rPr lang="es-PR" sz="2000" dirty="0"/>
              <a:t>muscular y </a:t>
            </a:r>
            <a:r>
              <a:rPr lang="es-PR" sz="2000" dirty="0" smtClean="0"/>
              <a:t>			    </a:t>
            </a:r>
            <a:r>
              <a:rPr lang="es-PR" sz="2000" dirty="0"/>
              <a:t>	</a:t>
            </a:r>
            <a:r>
              <a:rPr lang="es-PR" sz="2000" dirty="0" smtClean="0"/>
              <a:t>daños </a:t>
            </a:r>
            <a:r>
              <a:rPr lang="es-PR" sz="2000" dirty="0"/>
              <a:t>en los </a:t>
            </a:r>
            <a:r>
              <a:rPr lang="es-PR" sz="2000" dirty="0" smtClean="0"/>
              <a:t>nervios; </a:t>
            </a:r>
            <a:r>
              <a:rPr lang="es-PR" sz="2000" dirty="0"/>
              <a:t>la </a:t>
            </a:r>
            <a:r>
              <a:rPr lang="es-PR" sz="2000" dirty="0" smtClean="0"/>
              <a:t>muerte es </a:t>
            </a:r>
            <a:r>
              <a:rPr lang="es-PR" sz="2000" dirty="0"/>
              <a:t>probable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10,000 </a:t>
            </a:r>
            <a:r>
              <a:rPr lang="en-US" sz="2000" dirty="0" err="1" smtClean="0"/>
              <a:t>miliamperios</a:t>
            </a:r>
            <a:r>
              <a:rPr lang="en-US" sz="2000" dirty="0" smtClean="0"/>
              <a:t>	</a:t>
            </a:r>
            <a:r>
              <a:rPr lang="es-PR" sz="2000" dirty="0"/>
              <a:t>El paro cardíaco, quemaduras graves; la muerte </a:t>
            </a:r>
            <a:r>
              <a:rPr lang="es-PR" sz="2000" dirty="0" smtClean="0"/>
              <a:t>			es </a:t>
            </a:r>
            <a:r>
              <a:rPr lang="es-PR" sz="2000" dirty="0"/>
              <a:t>probable </a:t>
            </a:r>
            <a:r>
              <a:rPr lang="es-PR" sz="2000" dirty="0" smtClean="0"/>
              <a:t>“</a:t>
            </a:r>
          </a:p>
          <a:p>
            <a:r>
              <a:rPr lang="en-US" sz="2000" dirty="0" smtClean="0"/>
              <a:t>Source </a:t>
            </a:r>
            <a:r>
              <a:rPr lang="en-US" sz="2000" dirty="0"/>
              <a:t>OSHA 3075-2002 (</a:t>
            </a:r>
            <a:r>
              <a:rPr lang="en-US" sz="2000" dirty="0" err="1" smtClean="0"/>
              <a:t>Revisado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Source: W.B. </a:t>
            </a:r>
            <a:r>
              <a:rPr lang="en-US" sz="2000" dirty="0" err="1" smtClean="0"/>
              <a:t>Kouwenhoven</a:t>
            </a:r>
            <a:r>
              <a:rPr lang="en-US" sz="2000" dirty="0" smtClean="0"/>
              <a:t>, “Human Safety and Electric Shock,” </a:t>
            </a:r>
            <a:r>
              <a:rPr lang="en-US" sz="2000" i="1" dirty="0" smtClean="0"/>
              <a:t>Electrical Safety Practice</a:t>
            </a:r>
            <a:r>
              <a:rPr lang="en-US" sz="2000" dirty="0" smtClean="0"/>
              <a:t>s, Monograph, 112 , Instrument Society of America, p. 93. November 1968.</a:t>
            </a:r>
          </a:p>
          <a:p>
            <a:endParaRPr lang="en-US" sz="1200" dirty="0"/>
          </a:p>
          <a:p>
            <a:pPr>
              <a:buClr>
                <a:srgbClr val="3333CC"/>
              </a:buClr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305800" cy="4510267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C30B8"/>
                </a:solidFill>
              </a:rPr>
              <a:t>Otros</a:t>
            </a:r>
            <a:r>
              <a:rPr lang="en-US" sz="2400" b="1" dirty="0" smtClean="0">
                <a:solidFill>
                  <a:srgbClr val="0C30B8"/>
                </a:solidFill>
              </a:rPr>
              <a:t> </a:t>
            </a:r>
            <a:r>
              <a:rPr lang="en-US" sz="2400" b="1" dirty="0" err="1" smtClean="0">
                <a:solidFill>
                  <a:srgbClr val="0C30B8"/>
                </a:solidFill>
              </a:rPr>
              <a:t>efectos</a:t>
            </a:r>
            <a:r>
              <a:rPr lang="en-US" sz="2400" b="1" dirty="0" smtClean="0">
                <a:solidFill>
                  <a:srgbClr val="0C30B8"/>
                </a:solidFill>
              </a:rPr>
              <a:t> -  </a:t>
            </a:r>
            <a:r>
              <a:rPr lang="en-US" sz="2400" b="1" dirty="0" err="1" smtClean="0">
                <a:solidFill>
                  <a:srgbClr val="0C30B8"/>
                </a:solidFill>
              </a:rPr>
              <a:t>quemaduras</a:t>
            </a:r>
            <a:endParaRPr lang="en-US" sz="2400" b="1" dirty="0">
              <a:solidFill>
                <a:srgbClr val="0C30B8"/>
              </a:solidFill>
            </a:endParaRPr>
          </a:p>
          <a:p>
            <a:endParaRPr lang="en-US" sz="1200" dirty="0" smtClean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Quemaduras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Eléctricas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Quemaduras</a:t>
            </a:r>
            <a:r>
              <a:rPr lang="en-US" sz="2400" dirty="0" smtClean="0">
                <a:solidFill>
                  <a:schemeClr val="tx1"/>
                </a:solidFill>
              </a:rPr>
              <a:t> del Arco </a:t>
            </a:r>
            <a:r>
              <a:rPr lang="en-US" sz="2400" dirty="0" err="1" smtClean="0">
                <a:solidFill>
                  <a:schemeClr val="tx1"/>
                </a:solidFill>
              </a:rPr>
              <a:t>Eléctrico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Quemaduras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Contacto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Térmico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422486" cy="451026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C30B8"/>
                </a:solidFill>
              </a:rPr>
              <a:t>Arco </a:t>
            </a:r>
            <a:r>
              <a:rPr lang="es-PR" sz="2400" b="1" dirty="0" smtClean="0">
                <a:solidFill>
                  <a:srgbClr val="0C30B8"/>
                </a:solidFill>
              </a:rPr>
              <a:t>eléctrico</a:t>
            </a:r>
          </a:p>
          <a:p>
            <a:endParaRPr lang="en-US" sz="1900" dirty="0" smtClean="0"/>
          </a:p>
          <a:p>
            <a:pPr eaLnBrk="0" hangingPunct="0"/>
            <a:r>
              <a:rPr lang="en-US" sz="1900" dirty="0" smtClean="0"/>
              <a:t>“</a:t>
            </a:r>
            <a:r>
              <a:rPr lang="es-PR" sz="1900" dirty="0"/>
              <a:t>Un arco eléctrico es un corto circuito a través del aire en una caja </a:t>
            </a:r>
            <a:r>
              <a:rPr lang="es-PR" sz="1900" dirty="0" smtClean="0"/>
              <a:t>de cuadro </a:t>
            </a:r>
            <a:r>
              <a:rPr lang="es-PR" sz="1900" dirty="0"/>
              <a:t>eléctrico o cualquier otra pieza de equipo eléctrico energizado.</a:t>
            </a:r>
            <a:r>
              <a:rPr lang="en-US" sz="1900" dirty="0" smtClean="0"/>
              <a:t>” </a:t>
            </a:r>
          </a:p>
          <a:p>
            <a:pPr eaLnBrk="0" hangingPunct="0"/>
            <a:endParaRPr lang="en-US" sz="1900" dirty="0" smtClean="0"/>
          </a:p>
          <a:p>
            <a:pPr eaLnBrk="0" hangingPunct="0"/>
            <a:r>
              <a:rPr lang="es-PR" sz="1900" dirty="0"/>
              <a:t>"El circuito se completa a través del aire, </a:t>
            </a:r>
            <a:r>
              <a:rPr lang="es-PR" sz="1900" dirty="0" smtClean="0"/>
              <a:t>el aire se descompone en donde ofrece </a:t>
            </a:r>
            <a:r>
              <a:rPr lang="es-PR" sz="1900" dirty="0"/>
              <a:t>poca o ninguna resistencia al flujo de electricidad</a:t>
            </a:r>
            <a:r>
              <a:rPr lang="es-PR" sz="1900" dirty="0" smtClean="0"/>
              <a:t>.“</a:t>
            </a:r>
          </a:p>
          <a:p>
            <a:pPr eaLnBrk="0" hangingPunct="0"/>
            <a:endParaRPr lang="en-US" sz="1900" dirty="0" smtClean="0"/>
          </a:p>
          <a:p>
            <a:pPr eaLnBrk="0" hangingPunct="0"/>
            <a:r>
              <a:rPr lang="en-US" sz="1900" dirty="0" smtClean="0"/>
              <a:t>“</a:t>
            </a:r>
            <a:r>
              <a:rPr lang="es-PR" sz="1900" dirty="0"/>
              <a:t>Las enormes cantidades de energía liberada en un arco eléctrico pueden provocar una explosión muy brillante, muy </a:t>
            </a:r>
            <a:r>
              <a:rPr lang="es-PR" sz="1900" dirty="0" smtClean="0"/>
              <a:t>caliente </a:t>
            </a:r>
            <a:r>
              <a:rPr lang="es-PR" sz="1900" dirty="0"/>
              <a:t>y muy </a:t>
            </a:r>
            <a:r>
              <a:rPr lang="es-PR" sz="1900" dirty="0" smtClean="0"/>
              <a:t>fuerte</a:t>
            </a:r>
            <a:r>
              <a:rPr lang="en-US" sz="1900" dirty="0" smtClean="0"/>
              <a:t>.”</a:t>
            </a:r>
            <a:endParaRPr lang="en-US" sz="1900" dirty="0"/>
          </a:p>
          <a:p>
            <a:endParaRPr lang="en-US" sz="1200" dirty="0"/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C:\Users\mrozowsk\Desktop\arc flash label.jpg" title="Peligro Arc Flash Etique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686" y="3810000"/>
            <a:ext cx="2876550" cy="20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title="Etiqueta de Flash del arco de advert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686" y="1676400"/>
            <a:ext cx="2876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6096000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 SH‐20999‐10‐60‐F‐21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79686" y="6372999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approval to use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305800" cy="451026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C30B8"/>
                </a:solidFill>
              </a:rPr>
              <a:t>Arco </a:t>
            </a:r>
            <a:r>
              <a:rPr lang="es-PR" sz="2400" b="1" dirty="0" smtClean="0">
                <a:solidFill>
                  <a:srgbClr val="0C30B8"/>
                </a:solidFill>
              </a:rPr>
              <a:t>Eléctrico -</a:t>
            </a:r>
            <a:r>
              <a:rPr lang="en-US" sz="2400" b="1" dirty="0" smtClean="0">
                <a:solidFill>
                  <a:srgbClr val="0C30B8"/>
                </a:solidFill>
              </a:rPr>
              <a:t> </a:t>
            </a:r>
            <a:r>
              <a:rPr lang="en-US" sz="2400" b="1" dirty="0" err="1" smtClean="0">
                <a:solidFill>
                  <a:srgbClr val="0C30B8"/>
                </a:solidFill>
              </a:rPr>
              <a:t>Causas</a:t>
            </a:r>
            <a:endParaRPr lang="en-US" sz="2400" b="1" dirty="0" smtClean="0">
              <a:solidFill>
                <a:srgbClr val="0C30B8"/>
              </a:solidFill>
            </a:endParaRPr>
          </a:p>
          <a:p>
            <a:endParaRPr lang="en-US" sz="2400" b="1" dirty="0" smtClean="0">
              <a:solidFill>
                <a:srgbClr val="0C30B8"/>
              </a:solidFill>
            </a:endParaRPr>
          </a:p>
          <a:p>
            <a:r>
              <a:rPr lang="es-PR" sz="2400" dirty="0" smtClean="0">
                <a:solidFill>
                  <a:schemeClr val="tx1"/>
                </a:solidFill>
              </a:rPr>
              <a:t>Caída </a:t>
            </a:r>
            <a:r>
              <a:rPr lang="es-PR" sz="2400" dirty="0">
                <a:solidFill>
                  <a:schemeClr val="tx1"/>
                </a:solidFill>
              </a:rPr>
              <a:t>de herramientas en los </a:t>
            </a:r>
            <a:r>
              <a:rPr lang="es-PR" sz="2400" dirty="0" smtClean="0">
                <a:solidFill>
                  <a:schemeClr val="tx1"/>
                </a:solidFill>
              </a:rPr>
              <a:t>cuadros eléctricos, </a:t>
            </a:r>
            <a:r>
              <a:rPr lang="es-PR" sz="2400" dirty="0">
                <a:solidFill>
                  <a:schemeClr val="tx1"/>
                </a:solidFill>
              </a:rPr>
              <a:t>el contacto accidental durante el mantenimiento de los equipos, la corrosión de los componentes, la humedad, los </a:t>
            </a:r>
            <a:r>
              <a:rPr lang="es-PR" sz="2400" dirty="0" smtClean="0">
                <a:solidFill>
                  <a:schemeClr val="tx1"/>
                </a:solidFill>
              </a:rPr>
              <a:t>animales.</a:t>
            </a:r>
          </a:p>
          <a:p>
            <a:endParaRPr lang="es-PR" sz="2400" dirty="0">
              <a:solidFill>
                <a:schemeClr val="tx1"/>
              </a:solidFill>
            </a:endParaRPr>
          </a:p>
          <a:p>
            <a:r>
              <a:rPr lang="es-PR" sz="2400" dirty="0" smtClean="0">
                <a:solidFill>
                  <a:schemeClr val="tx1"/>
                </a:solidFill>
              </a:rPr>
              <a:t>Sólo </a:t>
            </a:r>
            <a:r>
              <a:rPr lang="es-PR" sz="2400" dirty="0">
                <a:solidFill>
                  <a:schemeClr val="tx1"/>
                </a:solidFill>
              </a:rPr>
              <a:t>personas calificadas deben trabajar en </a:t>
            </a:r>
            <a:r>
              <a:rPr lang="es-PR" sz="2400" dirty="0" smtClean="0">
                <a:solidFill>
                  <a:schemeClr val="tx1"/>
                </a:solidFill>
              </a:rPr>
              <a:t>el equipo eléctrico.</a:t>
            </a:r>
            <a:endParaRPr lang="en-US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1813" y="6096000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 SH‐20999‐10‐60‐F‐21 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57158"/>
            <a:ext cx="8305800" cy="451026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C30B8"/>
                </a:solidFill>
              </a:rPr>
              <a:t>Arco </a:t>
            </a:r>
            <a:r>
              <a:rPr lang="es-PR" sz="2400" b="1" dirty="0" smtClean="0">
                <a:solidFill>
                  <a:srgbClr val="0C30B8"/>
                </a:solidFill>
              </a:rPr>
              <a:t>Eléctrico-</a:t>
            </a:r>
            <a:r>
              <a:rPr lang="en-US" sz="2400" b="1" dirty="0" smtClean="0">
                <a:solidFill>
                  <a:srgbClr val="0C30B8"/>
                </a:solidFill>
              </a:rPr>
              <a:t> </a:t>
            </a:r>
            <a:r>
              <a:rPr lang="en-US" sz="2400" b="1" dirty="0" err="1" smtClean="0">
                <a:solidFill>
                  <a:srgbClr val="0C30B8"/>
                </a:solidFill>
              </a:rPr>
              <a:t>Medidas</a:t>
            </a:r>
            <a:r>
              <a:rPr lang="en-US" sz="2400" b="1" dirty="0" smtClean="0">
                <a:solidFill>
                  <a:srgbClr val="0C30B8"/>
                </a:solidFill>
              </a:rPr>
              <a:t> de </a:t>
            </a:r>
            <a:r>
              <a:rPr lang="es-PR" sz="2400" b="1" dirty="0" smtClean="0">
                <a:solidFill>
                  <a:srgbClr val="0C30B8"/>
                </a:solidFill>
              </a:rPr>
              <a:t>Protección</a:t>
            </a:r>
          </a:p>
          <a:p>
            <a:endParaRPr lang="en-US" sz="2400" b="1" dirty="0" smtClean="0">
              <a:solidFill>
                <a:srgbClr val="0C30B8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NFPA 70E</a:t>
            </a:r>
            <a:r>
              <a:rPr lang="en-US" sz="2400" baseline="30000" dirty="0" smtClean="0">
                <a:solidFill>
                  <a:schemeClr val="tx1"/>
                </a:solidFill>
              </a:rPr>
              <a:t>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s-PR" sz="2400" dirty="0">
                <a:solidFill>
                  <a:schemeClr val="tx1"/>
                </a:solidFill>
              </a:rPr>
              <a:t>Norma para la </a:t>
            </a:r>
            <a:r>
              <a:rPr lang="es-PR" sz="2400" dirty="0" smtClean="0">
                <a:solidFill>
                  <a:schemeClr val="tx1"/>
                </a:solidFill>
              </a:rPr>
              <a:t>Seguridad Eléctrica </a:t>
            </a:r>
            <a:r>
              <a:rPr lang="es-PR" sz="2400" dirty="0">
                <a:solidFill>
                  <a:schemeClr val="tx1"/>
                </a:solidFill>
              </a:rPr>
              <a:t>en el </a:t>
            </a:r>
            <a:r>
              <a:rPr lang="es-PR" sz="2400" dirty="0" smtClean="0">
                <a:solidFill>
                  <a:schemeClr val="tx1"/>
                </a:solidFill>
              </a:rPr>
              <a:t>Lugar </a:t>
            </a:r>
            <a:r>
              <a:rPr lang="es-PR" sz="2400" dirty="0">
                <a:solidFill>
                  <a:schemeClr val="tx1"/>
                </a:solidFill>
              </a:rPr>
              <a:t>de </a:t>
            </a:r>
            <a:r>
              <a:rPr lang="es-PR" sz="2400" dirty="0" smtClean="0">
                <a:solidFill>
                  <a:schemeClr val="tx1"/>
                </a:solidFill>
              </a:rPr>
              <a:t>Trabajo </a:t>
            </a:r>
            <a:r>
              <a:rPr lang="es-PR" sz="2400" dirty="0">
                <a:solidFill>
                  <a:schemeClr val="tx1"/>
                </a:solidFill>
              </a:rPr>
              <a:t>que identifica las prácticas que pueden ayudar a reducir el potencial </a:t>
            </a:r>
            <a:r>
              <a:rPr lang="es-PR" sz="2400" dirty="0" smtClean="0">
                <a:solidFill>
                  <a:schemeClr val="tx1"/>
                </a:solidFill>
              </a:rPr>
              <a:t>del </a:t>
            </a:r>
            <a:r>
              <a:rPr lang="es-PR" sz="2400" dirty="0">
                <a:solidFill>
                  <a:schemeClr val="tx1"/>
                </a:solidFill>
              </a:rPr>
              <a:t>arco </a:t>
            </a:r>
            <a:r>
              <a:rPr lang="es-PR" sz="2400" dirty="0" smtClean="0">
                <a:solidFill>
                  <a:schemeClr val="tx1"/>
                </a:solidFill>
              </a:rPr>
              <a:t>eléctrico y las lesiones. </a:t>
            </a:r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9686" y="6372999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 SH‐20999‐10‐60‐F‐21 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57158"/>
            <a:ext cx="8305800" cy="451026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C30B8"/>
                </a:solidFill>
              </a:rPr>
              <a:t>Arco </a:t>
            </a:r>
            <a:r>
              <a:rPr lang="es-PR" sz="2400" b="1" dirty="0" smtClean="0">
                <a:solidFill>
                  <a:srgbClr val="0C30B8"/>
                </a:solidFill>
              </a:rPr>
              <a:t>Eléctrico-</a:t>
            </a:r>
            <a:r>
              <a:rPr lang="en-US" sz="2400" b="1" dirty="0" smtClean="0">
                <a:solidFill>
                  <a:srgbClr val="0C30B8"/>
                </a:solidFill>
              </a:rPr>
              <a:t> </a:t>
            </a:r>
            <a:r>
              <a:rPr lang="en-US" sz="2400" b="1" dirty="0" err="1" smtClean="0">
                <a:solidFill>
                  <a:srgbClr val="0C30B8"/>
                </a:solidFill>
              </a:rPr>
              <a:t>Medidas</a:t>
            </a:r>
            <a:r>
              <a:rPr lang="en-US" sz="2400" b="1" dirty="0" smtClean="0">
                <a:solidFill>
                  <a:srgbClr val="0C30B8"/>
                </a:solidFill>
              </a:rPr>
              <a:t> de </a:t>
            </a:r>
            <a:r>
              <a:rPr lang="es-PR" sz="2400" b="1" dirty="0" smtClean="0">
                <a:solidFill>
                  <a:srgbClr val="0C30B8"/>
                </a:solidFill>
              </a:rPr>
              <a:t>Protección</a:t>
            </a: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solidFill>
                  <a:schemeClr val="tx1"/>
                </a:solidFill>
              </a:rPr>
              <a:t>El equipo eléctrico sólo debe ser reparado </a:t>
            </a:r>
            <a:r>
              <a:rPr lang="es-PR" sz="2000" dirty="0" smtClean="0">
                <a:solidFill>
                  <a:schemeClr val="tx1"/>
                </a:solidFill>
              </a:rPr>
              <a:t>por una </a:t>
            </a:r>
            <a:r>
              <a:rPr lang="es-PR" sz="2000" dirty="0">
                <a:solidFill>
                  <a:schemeClr val="tx1"/>
                </a:solidFill>
              </a:rPr>
              <a:t>persona calificada</a:t>
            </a: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>
                <a:solidFill>
                  <a:schemeClr val="tx1"/>
                </a:solidFill>
              </a:rPr>
              <a:t>Utilice </a:t>
            </a:r>
            <a:r>
              <a:rPr lang="es-PR" sz="2000" dirty="0">
                <a:solidFill>
                  <a:schemeClr val="tx1"/>
                </a:solidFill>
              </a:rPr>
              <a:t>todo </a:t>
            </a:r>
            <a:r>
              <a:rPr lang="es-PR" sz="2000" dirty="0" smtClean="0">
                <a:solidFill>
                  <a:schemeClr val="tx1"/>
                </a:solidFill>
              </a:rPr>
              <a:t>el equipo de protección personal </a:t>
            </a:r>
            <a:endParaRPr lang="es-PR" sz="2000" dirty="0">
              <a:solidFill>
                <a:schemeClr val="tx1"/>
              </a:solidFill>
            </a:endParaRP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err="1">
                <a:solidFill>
                  <a:schemeClr val="tx1"/>
                </a:solidFill>
              </a:rPr>
              <a:t>Desenergizar</a:t>
            </a:r>
            <a:r>
              <a:rPr lang="es-PR" sz="2000" dirty="0">
                <a:solidFill>
                  <a:schemeClr val="tx1"/>
                </a:solidFill>
              </a:rPr>
              <a:t> el circuito</a:t>
            </a: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solidFill>
                  <a:schemeClr val="tx1"/>
                </a:solidFill>
              </a:rPr>
              <a:t>Use </a:t>
            </a:r>
            <a:r>
              <a:rPr lang="es-PR" sz="2000" dirty="0" smtClean="0">
                <a:solidFill>
                  <a:schemeClr val="tx1"/>
                </a:solidFill>
              </a:rPr>
              <a:t>los procedimientos </a:t>
            </a:r>
            <a:r>
              <a:rPr lang="es-PR" sz="2000" dirty="0">
                <a:solidFill>
                  <a:schemeClr val="tx1"/>
                </a:solidFill>
              </a:rPr>
              <a:t>de </a:t>
            </a:r>
            <a:r>
              <a:rPr lang="es-PR" sz="2000" dirty="0" smtClean="0">
                <a:solidFill>
                  <a:schemeClr val="tx1"/>
                </a:solidFill>
              </a:rPr>
              <a:t>trabajo seguro</a:t>
            </a:r>
            <a:endParaRPr lang="es-PR" sz="2000" dirty="0">
              <a:solidFill>
                <a:schemeClr val="tx1"/>
              </a:solidFill>
            </a:endParaRP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>
                <a:solidFill>
                  <a:schemeClr val="tx1"/>
                </a:solidFill>
              </a:rPr>
              <a:t>Aislamiento</a:t>
            </a: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Use </a:t>
            </a:r>
            <a:r>
              <a:rPr lang="en-US" sz="2000" dirty="0" err="1" smtClean="0">
                <a:solidFill>
                  <a:schemeClr val="tx1"/>
                </a:solidFill>
              </a:rPr>
              <a:t>las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Protecciones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s-PR" sz="2000" dirty="0" smtClean="0">
              <a:solidFill>
                <a:schemeClr val="tx1"/>
              </a:solidFill>
            </a:endParaRP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>
                <a:solidFill>
                  <a:schemeClr val="tx1"/>
                </a:solidFill>
              </a:rPr>
              <a:t>Interruptor de circuito con descarga o falla a tierra (</a:t>
            </a:r>
            <a:r>
              <a:rPr lang="es-PR" sz="2000" dirty="0">
                <a:solidFill>
                  <a:schemeClr val="tx1"/>
                </a:solidFill>
              </a:rPr>
              <a:t>GFCI)</a:t>
            </a: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solidFill>
                  <a:schemeClr val="tx1"/>
                </a:solidFill>
              </a:rPr>
              <a:t>Conexión a tierra (protección secundaria)</a:t>
            </a: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>
                <a:solidFill>
                  <a:schemeClr val="tx1"/>
                </a:solidFill>
              </a:rPr>
              <a:t>Barricadas</a:t>
            </a:r>
            <a:endParaRPr lang="es-PR" sz="2000" dirty="0">
              <a:solidFill>
                <a:schemeClr val="tx1"/>
              </a:solidFill>
            </a:endParaRP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solidFill>
                  <a:schemeClr val="tx1"/>
                </a:solidFill>
              </a:rPr>
              <a:t>Zonas </a:t>
            </a:r>
            <a:r>
              <a:rPr lang="es-PR" sz="2000" dirty="0" smtClean="0">
                <a:solidFill>
                  <a:schemeClr val="tx1"/>
                </a:solidFill>
              </a:rPr>
              <a:t>de aproximación limitada</a:t>
            </a:r>
            <a:endParaRPr lang="es-PR" sz="2000" dirty="0">
              <a:solidFill>
                <a:schemeClr val="tx1"/>
              </a:solidFill>
            </a:endParaRP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solidFill>
                  <a:schemeClr val="tx1"/>
                </a:solidFill>
              </a:rPr>
              <a:t>Zonas de aproximación </a:t>
            </a:r>
            <a:r>
              <a:rPr lang="es-PR" sz="2000" dirty="0" smtClean="0">
                <a:solidFill>
                  <a:schemeClr val="tx1"/>
                </a:solidFill>
              </a:rPr>
              <a:t>restringida</a:t>
            </a:r>
            <a:endParaRPr lang="es-PR" sz="2000" dirty="0">
              <a:solidFill>
                <a:schemeClr val="tx1"/>
              </a:solidFill>
            </a:endParaRPr>
          </a:p>
          <a:p>
            <a:pPr marL="282575" indent="-282575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solidFill>
                  <a:schemeClr val="tx1"/>
                </a:solidFill>
              </a:rPr>
              <a:t>Zonas </a:t>
            </a:r>
            <a:r>
              <a:rPr lang="es-PR" sz="2000" dirty="0" smtClean="0">
                <a:solidFill>
                  <a:schemeClr val="tx1"/>
                </a:solidFill>
              </a:rPr>
              <a:t>de </a:t>
            </a:r>
            <a:r>
              <a:rPr lang="es-PR" sz="2000" dirty="0">
                <a:solidFill>
                  <a:schemeClr val="tx1"/>
                </a:solidFill>
              </a:rPr>
              <a:t>aproximación </a:t>
            </a:r>
            <a:r>
              <a:rPr lang="es-PR" sz="2000" dirty="0" smtClean="0">
                <a:solidFill>
                  <a:schemeClr val="tx1"/>
                </a:solidFill>
              </a:rPr>
              <a:t>prohibida</a:t>
            </a:r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1813" y="6395074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 SH‐20999‐10‐60‐F‐21 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s17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57158"/>
            <a:ext cx="8610600" cy="4510267"/>
          </a:xfrm>
        </p:spPr>
        <p:txBody>
          <a:bodyPr/>
          <a:lstStyle/>
          <a:p>
            <a:r>
              <a:rPr lang="en-US" sz="2400" b="1" dirty="0">
                <a:solidFill>
                  <a:srgbClr val="0C30B8"/>
                </a:solidFill>
              </a:rPr>
              <a:t>Arco </a:t>
            </a:r>
            <a:r>
              <a:rPr lang="es-PR" sz="2400" b="1" dirty="0">
                <a:solidFill>
                  <a:srgbClr val="0C30B8"/>
                </a:solidFill>
              </a:rPr>
              <a:t>Eléctrico-</a:t>
            </a:r>
            <a:r>
              <a:rPr lang="en-US" sz="2400" b="1" dirty="0">
                <a:solidFill>
                  <a:srgbClr val="0C30B8"/>
                </a:solidFill>
              </a:rPr>
              <a:t> </a:t>
            </a:r>
            <a:r>
              <a:rPr lang="en-US" sz="2400" b="1" dirty="0" err="1">
                <a:solidFill>
                  <a:srgbClr val="0C30B8"/>
                </a:solidFill>
              </a:rPr>
              <a:t>Medidas</a:t>
            </a:r>
            <a:r>
              <a:rPr lang="en-US" sz="2400" b="1" dirty="0">
                <a:solidFill>
                  <a:srgbClr val="0C30B8"/>
                </a:solidFill>
              </a:rPr>
              <a:t> de </a:t>
            </a:r>
            <a:r>
              <a:rPr lang="es-PR" sz="2400" b="1" dirty="0">
                <a:solidFill>
                  <a:srgbClr val="0C30B8"/>
                </a:solidFill>
              </a:rPr>
              <a:t>Protección</a:t>
            </a:r>
          </a:p>
          <a:p>
            <a:pPr>
              <a:buClr>
                <a:srgbClr val="0C30B8"/>
              </a:buClr>
            </a:pPr>
            <a:r>
              <a:rPr lang="en-US" sz="2000" dirty="0" smtClean="0"/>
              <a:t>Para </a:t>
            </a:r>
            <a:r>
              <a:rPr lang="en-US" sz="2000" dirty="0" err="1" smtClean="0"/>
              <a:t>obtener</a:t>
            </a:r>
            <a:r>
              <a:rPr lang="en-US" sz="2000" dirty="0" smtClean="0"/>
              <a:t> mas </a:t>
            </a:r>
            <a:r>
              <a:rPr lang="es-PR" sz="2000" dirty="0" smtClean="0"/>
              <a:t>información la AISC a publicado un seminario de arco eléctrico en su pagina </a:t>
            </a:r>
            <a:r>
              <a:rPr lang="en-US" sz="2000" dirty="0" smtClean="0"/>
              <a:t>web.</a:t>
            </a:r>
            <a:endParaRPr lang="en-US" sz="2000" dirty="0"/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endParaRPr lang="en-US" sz="1400" b="1" dirty="0">
              <a:solidFill>
                <a:srgbClr val="3333CC"/>
              </a:solidFill>
              <a:hlinkClick r:id="rId3"/>
            </a:endParaRPr>
          </a:p>
          <a:p>
            <a:endParaRPr lang="en-US" sz="1400" b="1" dirty="0" smtClean="0">
              <a:solidFill>
                <a:srgbClr val="3333CC"/>
              </a:solidFill>
              <a:hlinkClick r:id="rId3"/>
            </a:endParaRPr>
          </a:p>
          <a:p>
            <a:pPr marL="2693988"/>
            <a:endParaRPr lang="en-US" sz="1400" b="1" dirty="0">
              <a:solidFill>
                <a:srgbClr val="3333CC"/>
              </a:solidFill>
              <a:hlinkClick r:id="rId3"/>
            </a:endParaRPr>
          </a:p>
          <a:p>
            <a:pPr marL="2693988"/>
            <a:r>
              <a:rPr lang="es-ES" sz="1400" b="1" dirty="0" smtClean="0">
                <a:solidFill>
                  <a:srgbClr val="3333CC"/>
                </a:solidFill>
                <a:hlinkClick r:id="rId3"/>
              </a:rPr>
              <a:t>Link to </a:t>
            </a:r>
            <a:r>
              <a:rPr lang="es-ES" sz="1400" b="1" dirty="0" err="1" smtClean="0">
                <a:solidFill>
                  <a:srgbClr val="3333CC"/>
                </a:solidFill>
                <a:hlinkClick r:id="rId3"/>
              </a:rPr>
              <a:t>webinar</a:t>
            </a:r>
            <a:r>
              <a:rPr lang="es-ES" sz="1400" b="1" dirty="0" smtClean="0">
                <a:solidFill>
                  <a:srgbClr val="3333CC"/>
                </a:solidFill>
                <a:hlinkClick r:id="rId3"/>
              </a:rPr>
              <a:t> sobre cómo reducir el flash de arco en las empresas siderúrgicas.</a:t>
            </a:r>
            <a:endParaRPr lang="en-US" sz="1400" b="1" dirty="0" smtClean="0">
              <a:solidFill>
                <a:srgbClr val="3333CC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8504" y="6356375"/>
            <a:ext cx="1408295" cy="366183"/>
          </a:xfrm>
        </p:spPr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title="Arco Eléctrico- Medidas de Protección - Para obtener mas informacion la AISC a publicado un seminario de arco electrico en su pagina we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694" y="2620134"/>
            <a:ext cx="5717811" cy="37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s18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electricidad puede causar explosiones y/o incendios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condiciones son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adecuadas.</a:t>
            </a:r>
            <a:endParaRPr lang="es-PR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aislamiento, 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electricidad estática, y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sobrecargados contribuyen 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explosiones.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2088CE-5BE0-41CC-B998-D487B2C0359F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783" y="380825"/>
            <a:ext cx="8229600" cy="1143200"/>
          </a:xfrm>
        </p:spPr>
        <p:txBody>
          <a:bodyPr/>
          <a:lstStyle/>
          <a:p>
            <a:r>
              <a:rPr lang="es-PR" sz="3200" dirty="0">
                <a:solidFill>
                  <a:srgbClr val="0C30B8"/>
                </a:solidFill>
              </a:rPr>
              <a:t>Seguridad Eléctrica </a:t>
            </a:r>
            <a:r>
              <a:rPr lang="en-US" sz="2400" dirty="0">
                <a:solidFill>
                  <a:srgbClr val="0C30B8"/>
                </a:solidFill>
              </a:rPr>
              <a:t>– </a:t>
            </a:r>
            <a:r>
              <a:rPr lang="es-PR" sz="2400" dirty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endParaRPr lang="en-US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5344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3000"/>
              </a:lnSpc>
              <a:buSzPct val="45833"/>
            </a:pPr>
            <a:r>
              <a:rPr lang="e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Información​ de la subvenci</a:t>
            </a:r>
            <a:r>
              <a:rPr lang="es-PR" sz="2800" b="1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 de OSHA</a:t>
            </a:r>
          </a:p>
          <a:p>
            <a:pPr marL="457200" lvl="0" algn="just">
              <a:lnSpc>
                <a:spcPct val="133000"/>
              </a:lnSpc>
              <a:buSzPct val="45833"/>
            </a:pPr>
            <a:r>
              <a:rPr lang="es" sz="2400" b="1" dirty="0">
                <a:latin typeface="Calibri"/>
                <a:ea typeface="Calibri"/>
                <a:cs typeface="Calibri"/>
                <a:sym typeface="Calibri"/>
              </a:rPr>
              <a:t>Este material fue producido </a:t>
            </a:r>
            <a:r>
              <a:rPr lang="es" sz="2400" b="1" dirty="0" smtClean="0">
                <a:latin typeface="Calibri"/>
                <a:ea typeface="Calibri"/>
                <a:cs typeface="Calibri"/>
                <a:sym typeface="Calibri"/>
              </a:rPr>
              <a:t>fue producido bako </a:t>
            </a:r>
            <a:r>
              <a:rPr lang="es" sz="2400" b="1" dirty="0">
                <a:latin typeface="Calibri"/>
                <a:ea typeface="Calibri"/>
                <a:cs typeface="Calibri"/>
                <a:sym typeface="Calibri"/>
              </a:rPr>
              <a:t>el número de </a:t>
            </a:r>
            <a:r>
              <a:rPr lang="es" sz="2400" b="1" dirty="0" smtClean="0">
                <a:latin typeface="Calibri"/>
                <a:ea typeface="Calibri"/>
                <a:cs typeface="Calibri"/>
                <a:sym typeface="Calibri"/>
              </a:rPr>
              <a:t>concesión </a:t>
            </a:r>
            <a:r>
              <a:rPr lang="es" sz="2400" b="1" dirty="0">
                <a:latin typeface="Calibri"/>
                <a:ea typeface="Calibri"/>
                <a:cs typeface="Calibri"/>
                <a:sym typeface="Calibri"/>
              </a:rPr>
              <a:t>SH-26316-SH4 </a:t>
            </a:r>
            <a:r>
              <a:rPr lang="es" sz="2400" b="1" dirty="0" smtClean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" sz="2400" b="1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ES" sz="2400" b="1" dirty="0">
                <a:latin typeface="Calibri" panose="020F0502020204030204" pitchFamily="34" charset="0"/>
              </a:rPr>
              <a:t>administración de seguridad y salud ocupacional, Departamento de trabajo de los Estados Unidos. No necesariamente refleja las opiniones o políticas del Departamento de trabajo de los Estados Unidos, ni la mención de nombres de oficios, productos comerciales u organizaciones implican el aval del gobierno de los Estados </a:t>
            </a:r>
            <a:r>
              <a:rPr lang="es-ES" sz="2400" b="1" dirty="0" smtClean="0">
                <a:latin typeface="Calibri" panose="020F0502020204030204" pitchFamily="34" charset="0"/>
              </a:rPr>
              <a:t>Unidos.</a:t>
            </a:r>
            <a:endParaRPr lang="es" sz="2400" b="1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/>
          <a:lstStyle/>
          <a:p>
            <a:fld id="{B3F18419-AC6D-4ED2-A892-A000DD3A58A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96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50431"/>
            <a:ext cx="7726101" cy="1241125"/>
          </a:xfrm>
        </p:spPr>
        <p:txBody>
          <a:bodyPr/>
          <a:lstStyle/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La </a:t>
            </a:r>
            <a:r>
              <a:rPr lang="es-PR" sz="2400" dirty="0"/>
              <a:t>electricidad fluye </a:t>
            </a:r>
            <a:r>
              <a:rPr lang="es-PR" sz="2400" dirty="0" smtClean="0"/>
              <a:t>desde una</a:t>
            </a:r>
            <a:r>
              <a:rPr lang="es-PR" sz="2400" dirty="0"/>
              <a:t> fuente de voltaje a través de </a:t>
            </a:r>
            <a:r>
              <a:rPr lang="es-PR" sz="2400" dirty="0" smtClean="0"/>
              <a:t>una conductor</a:t>
            </a:r>
            <a:r>
              <a:rPr lang="es-PR" sz="2400" dirty="0"/>
              <a:t> a una carga y vuelve a la fuente de voltaje</a:t>
            </a:r>
            <a:endParaRPr lang="en-US" sz="2400" dirty="0" smtClean="0"/>
          </a:p>
          <a:p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 title="Foto - Circuitos electrico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182389"/>
            <a:ext cx="3721331" cy="279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1720" y="365088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9387" y="4867502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able Vivo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8303" y="5490339"/>
            <a:ext cx="272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de </a:t>
            </a:r>
            <a:r>
              <a:rPr lang="en-US" dirty="0" err="1" smtClean="0"/>
              <a:t>descarca</a:t>
            </a:r>
            <a:r>
              <a:rPr lang="en-US" dirty="0" smtClean="0"/>
              <a:t> o </a:t>
            </a:r>
            <a:r>
              <a:rPr lang="en-US" dirty="0" err="1" smtClean="0"/>
              <a:t>falla</a:t>
            </a:r>
            <a:r>
              <a:rPr lang="en-US" dirty="0" smtClean="0"/>
              <a:t> a Tierra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59114" y="6172200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OSHA 3075-2002 </a:t>
            </a: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426720" y="3810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7358" y="1502126"/>
            <a:ext cx="8229600" cy="457200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0C30B8"/>
                </a:solidFill>
              </a:rPr>
              <a:t>¿Qué es un circuito eléctrico</a:t>
            </a:r>
            <a:r>
              <a:rPr lang="en-US" sz="2400" dirty="0" smtClean="0">
                <a:solidFill>
                  <a:srgbClr val="0C30B8"/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4540" y="1981200"/>
            <a:ext cx="7726101" cy="1717511"/>
          </a:xfrm>
        </p:spPr>
        <p:txBody>
          <a:bodyPr/>
          <a:lstStyle/>
          <a:p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Ciertos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eléctricos que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utilizan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sensibles a la polaridad, por lo que es importante que los circuitos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conectados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correctamente y se </a:t>
            </a:r>
            <a:r>
              <a:rPr lang="es-P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utilicen </a:t>
            </a:r>
            <a:r>
              <a:rPr lang="es-P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enchufes adecuados.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E67521-AD80-4605-A559-5584D7484CAC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 descr="C:\Users\mrozowsk\Desktop\IMG_1082.JPG" title="Foto - presenta el concepto de polaridad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55769" y="3510980"/>
            <a:ext cx="1979474" cy="200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title="Foto - presenta el concepto de polaridad.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968" y="3537303"/>
            <a:ext cx="1688905" cy="1982579"/>
          </a:xfrm>
          <a:prstGeom prst="rect">
            <a:avLst/>
          </a:prstGeom>
        </p:spPr>
      </p:pic>
      <p:pic>
        <p:nvPicPr>
          <p:cNvPr id="6" name="Picture 5" title="Foto - presenta el concepto de polaridad.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3" r="-7492"/>
          <a:stretch/>
        </p:blipFill>
        <p:spPr>
          <a:xfrm>
            <a:off x="2819400" y="3510980"/>
            <a:ext cx="2139900" cy="2008904"/>
          </a:xfrm>
          <a:prstGeom prst="rect">
            <a:avLst/>
          </a:prstGeom>
        </p:spPr>
      </p:pic>
      <p:pic>
        <p:nvPicPr>
          <p:cNvPr id="7" name="Picture 6" title="Foto - presenta el concepto de polaridad.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664" y="3529694"/>
            <a:ext cx="2128308" cy="1990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3225" y="5682734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ranura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y el </a:t>
            </a:r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contacto</a:t>
            </a:r>
            <a:r>
              <a:rPr lang="en-US" dirty="0" smtClean="0"/>
              <a:t> </a:t>
            </a:r>
            <a:r>
              <a:rPr lang="en-US" dirty="0" err="1" smtClean="0"/>
              <a:t>limita</a:t>
            </a:r>
            <a:endParaRPr lang="en-US" dirty="0" smtClean="0"/>
          </a:p>
          <a:p>
            <a:pPr algn="ctr"/>
            <a:r>
              <a:rPr lang="en-US" dirty="0" err="1" smtClean="0"/>
              <a:t>revertir</a:t>
            </a:r>
            <a:r>
              <a:rPr lang="en-US" dirty="0" smtClean="0"/>
              <a:t> la </a:t>
            </a:r>
            <a:r>
              <a:rPr lang="en-US" dirty="0" err="1" smtClean="0"/>
              <a:t>polaridad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0" name="Straight Arrow Connector 9" title="Flecha roja - La ranura más grande y el tercer contacto limita"/>
          <p:cNvCxnSpPr/>
          <p:nvPr/>
        </p:nvCxnSpPr>
        <p:spPr>
          <a:xfrm flipH="1" flipV="1">
            <a:off x="1295401" y="4363480"/>
            <a:ext cx="1037824" cy="14258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/>
        </p:nvSpPr>
        <p:spPr>
          <a:xfrm>
            <a:off x="426720" y="3810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1322" y="1501458"/>
            <a:ext cx="1708157" cy="585220"/>
          </a:xfrm>
        </p:spPr>
        <p:txBody>
          <a:bodyPr anchor="t"/>
          <a:lstStyle/>
          <a:p>
            <a:pPr lvl="0"/>
            <a:r>
              <a:rPr lang="en-US" altLang="en-US" sz="2400" dirty="0" err="1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Polaridad</a:t>
            </a:r>
            <a:r>
              <a:rPr lang="en-US" altLang="en-US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19100" y="1894100"/>
            <a:ext cx="5094753" cy="4685567"/>
          </a:xfrm>
        </p:spPr>
        <p:txBody>
          <a:bodyPr/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forma más sencilla de proteger </a:t>
            </a:r>
            <a:endParaRPr lang="es-P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a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los trabajadores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cables </a:t>
            </a:r>
            <a:endParaRPr lang="es-P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energizados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es por aislamiento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recubrimientos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de goma / plástico </a:t>
            </a:r>
            <a:endParaRPr lang="es-P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en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cables previenen las </a:t>
            </a:r>
          </a:p>
          <a:p>
            <a:pPr>
              <a:buClr>
                <a:srgbClr val="0070C0"/>
              </a:buClr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descargas, incendios, </a:t>
            </a:r>
          </a:p>
          <a:p>
            <a:pPr>
              <a:buClr>
                <a:srgbClr val="0070C0"/>
              </a:buClr>
              <a:defRPr/>
            </a:pP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cortocircuitos y </a:t>
            </a: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 alivio </a:t>
            </a:r>
            <a:endParaRPr lang="es-P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es-P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 tensión</a:t>
            </a:r>
            <a:endParaRPr lang="es-P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Debe ser adecuado para  el voltaje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Comprobar el aislamiento de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</a:p>
          <a:p>
            <a:pPr>
              <a:buClr>
                <a:srgbClr val="0070C0"/>
              </a:buClr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cables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los equipos antes de usarlos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Los pequeños defectos en los cables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los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equipos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permitirá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fugas eléctricas</a:t>
            </a:r>
            <a:endParaRPr lang="es-P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Aislamiento está sujeto a daños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BF93F5-E180-469C-9088-73FA62EB0415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title="Foto - aislamiento de cables eléctrico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561" y="1892803"/>
            <a:ext cx="2461673" cy="3437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2245" y="5563261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/>
              <a:t>Cubierta del cable eléctrico</a:t>
            </a:r>
          </a:p>
          <a:p>
            <a:r>
              <a:rPr lang="es-PR" dirty="0"/>
              <a:t>que sirve como aislamiento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400990" y="3810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8584" y="1523529"/>
            <a:ext cx="3886200" cy="381175"/>
          </a:xfrm>
        </p:spPr>
        <p:txBody>
          <a:bodyPr anchor="t"/>
          <a:lstStyle/>
          <a:p>
            <a:pPr lvl="0">
              <a:defRPr/>
            </a:pPr>
            <a:r>
              <a:rPr lang="en-US" altLang="en-US" sz="2000" dirty="0" err="1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Aislamiento</a:t>
            </a:r>
            <a:r>
              <a:rPr lang="en-US" altLang="en-US" sz="20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000" dirty="0" err="1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n-US" sz="20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conductos</a:t>
            </a:r>
            <a:r>
              <a:rPr lang="en-US" altLang="en-US" sz="20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86000"/>
            <a:ext cx="7726101" cy="3724153"/>
          </a:xfrm>
        </p:spPr>
        <p:txBody>
          <a:bodyPr/>
          <a:lstStyle/>
          <a:p>
            <a:r>
              <a:rPr lang="es-PR" sz="2400" dirty="0" smtClean="0">
                <a:solidFill>
                  <a:schemeClr val="tx1"/>
                </a:solidFill>
              </a:rPr>
              <a:t>El </a:t>
            </a:r>
            <a:r>
              <a:rPr lang="es-PR" sz="2400" dirty="0">
                <a:solidFill>
                  <a:schemeClr val="tx1"/>
                </a:solidFill>
              </a:rPr>
              <a:t>equipo está conectado a tierra </a:t>
            </a:r>
            <a:r>
              <a:rPr lang="es-PR" sz="2400" dirty="0" err="1" smtClean="0">
                <a:solidFill>
                  <a:schemeClr val="tx1"/>
                </a:solidFill>
              </a:rPr>
              <a:t>atravez</a:t>
            </a:r>
            <a:r>
              <a:rPr lang="es-PR" sz="2400" dirty="0" smtClean="0">
                <a:solidFill>
                  <a:schemeClr val="tx1"/>
                </a:solidFill>
              </a:rPr>
              <a:t> del uso de un conductor - </a:t>
            </a:r>
            <a:r>
              <a:rPr lang="es-PR" sz="2400" dirty="0">
                <a:solidFill>
                  <a:schemeClr val="tx1"/>
                </a:solidFill>
              </a:rPr>
              <a:t>usualmente </a:t>
            </a:r>
            <a:r>
              <a:rPr lang="es-PR" sz="2400" dirty="0" smtClean="0">
                <a:solidFill>
                  <a:schemeClr val="tx1"/>
                </a:solidFill>
              </a:rPr>
              <a:t>es un </a:t>
            </a:r>
            <a:r>
              <a:rPr lang="es-PR" sz="2400" dirty="0">
                <a:solidFill>
                  <a:schemeClr val="tx1"/>
                </a:solidFill>
              </a:rPr>
              <a:t>alambre de cobre que está aislado con una cubierta verde o </a:t>
            </a:r>
            <a:r>
              <a:rPr lang="es-PR" sz="2400" dirty="0" smtClean="0">
                <a:solidFill>
                  <a:schemeClr val="tx1"/>
                </a:solidFill>
              </a:rPr>
              <a:t>un alambre de </a:t>
            </a:r>
            <a:r>
              <a:rPr lang="es-PR" sz="2400" dirty="0">
                <a:solidFill>
                  <a:schemeClr val="tx1"/>
                </a:solidFill>
              </a:rPr>
              <a:t>cobre </a:t>
            </a:r>
            <a:r>
              <a:rPr lang="es-PR" sz="2400" dirty="0" smtClean="0">
                <a:solidFill>
                  <a:schemeClr val="tx1"/>
                </a:solidFill>
              </a:rPr>
              <a:t>descubierto </a:t>
            </a:r>
            <a:r>
              <a:rPr lang="es-PR" sz="2400" dirty="0">
                <a:solidFill>
                  <a:schemeClr val="tx1"/>
                </a:solidFill>
              </a:rPr>
              <a:t>o </a:t>
            </a:r>
            <a:r>
              <a:rPr lang="es-PR" sz="2400" dirty="0" smtClean="0">
                <a:solidFill>
                  <a:schemeClr val="tx1"/>
                </a:solidFill>
              </a:rPr>
              <a:t>un alambre </a:t>
            </a:r>
            <a:r>
              <a:rPr lang="es-PR" sz="2400" dirty="0">
                <a:solidFill>
                  <a:schemeClr val="tx1"/>
                </a:solidFill>
              </a:rPr>
              <a:t>de cobre trenzado</a:t>
            </a:r>
            <a:r>
              <a:rPr lang="es-PR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s-PR" sz="2400" dirty="0">
                <a:solidFill>
                  <a:schemeClr val="tx1"/>
                </a:solidFill>
              </a:rPr>
              <a:t>Los componentes </a:t>
            </a:r>
            <a:r>
              <a:rPr lang="es-PR" sz="2400" dirty="0" smtClean="0">
                <a:solidFill>
                  <a:schemeClr val="tx1"/>
                </a:solidFill>
              </a:rPr>
              <a:t>de sistemas eléctricos </a:t>
            </a:r>
            <a:r>
              <a:rPr lang="es-PR" sz="2400" dirty="0">
                <a:solidFill>
                  <a:schemeClr val="tx1"/>
                </a:solidFill>
              </a:rPr>
              <a:t>tales como </a:t>
            </a:r>
            <a:r>
              <a:rPr lang="es-PR" sz="2400" dirty="0" smtClean="0">
                <a:solidFill>
                  <a:schemeClr val="tx1"/>
                </a:solidFill>
              </a:rPr>
              <a:t>equipos cableados </a:t>
            </a:r>
            <a:r>
              <a:rPr lang="es-PR" sz="2400" dirty="0">
                <a:solidFill>
                  <a:schemeClr val="tx1"/>
                </a:solidFill>
              </a:rPr>
              <a:t>y </a:t>
            </a:r>
            <a:r>
              <a:rPr lang="es-PR" sz="2400" dirty="0" smtClean="0">
                <a:solidFill>
                  <a:schemeClr val="tx1"/>
                </a:solidFill>
              </a:rPr>
              <a:t>cajas de accesorios están </a:t>
            </a:r>
            <a:r>
              <a:rPr lang="es-PR" sz="2400" dirty="0">
                <a:solidFill>
                  <a:schemeClr val="tx1"/>
                </a:solidFill>
              </a:rPr>
              <a:t>conectados a tierra </a:t>
            </a:r>
            <a:r>
              <a:rPr lang="es-PR" sz="2400" dirty="0" smtClean="0">
                <a:solidFill>
                  <a:schemeClr val="tx1"/>
                </a:solidFill>
              </a:rPr>
              <a:t>a través del cuadro </a:t>
            </a:r>
            <a:r>
              <a:rPr lang="es-PR" sz="2400" dirty="0">
                <a:solidFill>
                  <a:schemeClr val="tx1"/>
                </a:solidFill>
              </a:rPr>
              <a:t>eléctrico que está conectado a la tierra a través de </a:t>
            </a:r>
            <a:r>
              <a:rPr lang="es-PR" sz="2400" dirty="0" smtClean="0">
                <a:solidFill>
                  <a:schemeClr val="tx1"/>
                </a:solidFill>
              </a:rPr>
              <a:t>la varilla que esta enterrada.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4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400" dirty="0" smtClean="0"/>
          </a:p>
          <a:p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6172200"/>
            <a:ext cx="376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OSHA 3075-2002 (Revised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441564" y="3810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8678" y="1671577"/>
            <a:ext cx="8229600" cy="533400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0C30B8"/>
                </a:solidFill>
              </a:rPr>
              <a:t>Tipos de protección a ti</a:t>
            </a:r>
            <a:r>
              <a:rPr lang="en-US" sz="2400" dirty="0" err="1">
                <a:solidFill>
                  <a:srgbClr val="0C30B8"/>
                </a:solidFill>
              </a:rPr>
              <a:t>erra</a:t>
            </a:r>
            <a:r>
              <a:rPr lang="en-US" sz="2400" dirty="0">
                <a:solidFill>
                  <a:srgbClr val="0C30B8"/>
                </a:solidFill>
              </a:rPr>
              <a:t/>
            </a:r>
            <a:br>
              <a:rPr lang="en-US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074" name="Picture 2" descr="C:\Users\mrozowsk\Desktop\IMG_1082.JPG" title="Foto - Presenta la importancia de la toma de tierra electr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98" y="3810000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rozowsk\Desktop\IMG_1083.JPG" title="Foto - Presenta la importancia de la toma de tierra electric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78939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rozowsk\Desktop\IMG_1081.JPG" title="Foto - Presenta la importancia de la toma de tierra electric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497" y="3818282"/>
            <a:ext cx="2757557" cy="20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598" y="1791209"/>
            <a:ext cx="87725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200" dirty="0" smtClean="0"/>
              <a:t>Una </a:t>
            </a:r>
            <a:r>
              <a:rPr lang="es-PR" sz="2200" dirty="0"/>
              <a:t>herramienta </a:t>
            </a:r>
            <a:r>
              <a:rPr lang="es-PR" sz="2200" dirty="0" smtClean="0"/>
              <a:t>es conectada a tierra intencionalmente creando </a:t>
            </a:r>
            <a:r>
              <a:rPr lang="es-PR" sz="2200" dirty="0"/>
              <a:t>una trayectoria de baja resistencia que se conecta </a:t>
            </a:r>
            <a:r>
              <a:rPr lang="es-PR" sz="2200" dirty="0" smtClean="0"/>
              <a:t>al terreno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200" dirty="0" smtClean="0"/>
              <a:t>Medida de protección secundaria que ayuda a proteger a un trabajador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200" dirty="0" smtClean="0"/>
              <a:t>No </a:t>
            </a:r>
            <a:r>
              <a:rPr lang="es-PR" sz="2200" dirty="0"/>
              <a:t>garantiza que no recibirá </a:t>
            </a:r>
            <a:r>
              <a:rPr lang="es-PR" sz="2200" dirty="0" smtClean="0"/>
              <a:t>una descarga eléctrica, </a:t>
            </a:r>
            <a:r>
              <a:rPr lang="es-PR" sz="2200" dirty="0"/>
              <a:t>pero reduce el </a:t>
            </a:r>
            <a:r>
              <a:rPr lang="es-PR" sz="2200" dirty="0" smtClean="0"/>
              <a:t>riesgo.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155827" y="5952689"/>
            <a:ext cx="596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Clavija</a:t>
            </a:r>
            <a:r>
              <a:rPr lang="en-US" dirty="0" smtClean="0"/>
              <a:t> </a:t>
            </a:r>
            <a:r>
              <a:rPr lang="en-US" dirty="0"/>
              <a:t>para la </a:t>
            </a:r>
            <a:r>
              <a:rPr lang="es-PR" dirty="0"/>
              <a:t>conexión</a:t>
            </a:r>
            <a:r>
              <a:rPr lang="en-US" dirty="0" smtClean="0"/>
              <a:t>        </a:t>
            </a:r>
            <a:r>
              <a:rPr lang="en-US" dirty="0" err="1" smtClean="0"/>
              <a:t>Tornillo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conexión</a:t>
            </a:r>
            <a:r>
              <a:rPr lang="en-US" dirty="0"/>
              <a:t> a </a:t>
            </a:r>
            <a:r>
              <a:rPr lang="en-US" dirty="0" err="1"/>
              <a:t>tierra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tierra</a:t>
            </a:r>
            <a:endParaRPr lang="es-PR" dirty="0"/>
          </a:p>
        </p:txBody>
      </p:sp>
      <p:cxnSp>
        <p:nvCxnSpPr>
          <p:cNvPr id="9" name="Straight Arrow Connector 8" title="Flecha roja - Encufe para la clavija a tierra"/>
          <p:cNvCxnSpPr/>
          <p:nvPr/>
        </p:nvCxnSpPr>
        <p:spPr>
          <a:xfrm flipV="1">
            <a:off x="1981200" y="5334000"/>
            <a:ext cx="228600" cy="7602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title="Flecha roja - Clavija para la conexión"/>
          <p:cNvCxnSpPr/>
          <p:nvPr/>
        </p:nvCxnSpPr>
        <p:spPr>
          <a:xfrm flipV="1">
            <a:off x="4800600" y="5345256"/>
            <a:ext cx="228600" cy="7602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title="Flecha roja -  Tornillo de conexión a tierra"/>
          <p:cNvCxnSpPr/>
          <p:nvPr/>
        </p:nvCxnSpPr>
        <p:spPr>
          <a:xfrm flipV="1">
            <a:off x="7792470" y="5328951"/>
            <a:ext cx="228600" cy="7602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/>
        </p:nvSpPr>
        <p:spPr>
          <a:xfrm>
            <a:off x="371474" y="326654"/>
            <a:ext cx="8229600" cy="6263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2" name="TextBox 1" title="Flecha roja - Encufe para la clavija a tierra"/>
          <p:cNvSpPr txBox="1"/>
          <p:nvPr/>
        </p:nvSpPr>
        <p:spPr>
          <a:xfrm>
            <a:off x="330098" y="6033209"/>
            <a:ext cx="27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Encufe</a:t>
            </a:r>
            <a:r>
              <a:rPr lang="en-US" dirty="0" smtClean="0"/>
              <a:t> para la </a:t>
            </a:r>
            <a:r>
              <a:rPr lang="en-US" dirty="0" err="1" smtClean="0"/>
              <a:t>clavija</a:t>
            </a:r>
            <a:r>
              <a:rPr lang="en-US" dirty="0" smtClean="0"/>
              <a:t> a </a:t>
            </a:r>
            <a:r>
              <a:rPr lang="en-US" dirty="0" err="1" smtClean="0"/>
              <a:t>tierra</a:t>
            </a:r>
            <a:endParaRPr lang="es-P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997676"/>
            <a:ext cx="8229600" cy="591690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0C30B8"/>
                </a:solidFill>
              </a:rPr>
              <a:t>La importancia de la protección de conexión a tierra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86000"/>
            <a:ext cx="7726101" cy="3724153"/>
          </a:xfrm>
        </p:spPr>
        <p:txBody>
          <a:bodyPr/>
          <a:lstStyle/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</a:rPr>
              <a:t>Fusibles</a:t>
            </a:r>
            <a:endParaRPr lang="es-PR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</a:rPr>
              <a:t>Disyuntores o </a:t>
            </a:r>
            <a:r>
              <a:rPr lang="es-PR" sz="2400" dirty="0">
                <a:solidFill>
                  <a:schemeClr val="tx1"/>
                </a:solidFill>
              </a:rPr>
              <a:t>i</a:t>
            </a:r>
            <a:r>
              <a:rPr lang="es-PR" sz="2400" dirty="0" smtClean="0">
                <a:solidFill>
                  <a:schemeClr val="tx1"/>
                </a:solidFill>
              </a:rPr>
              <a:t>nterruptores de circuito automáticos</a:t>
            </a:r>
          </a:p>
          <a:p>
            <a:pPr>
              <a:buClr>
                <a:srgbClr val="0C30B8"/>
              </a:buClr>
            </a:pPr>
            <a:endParaRPr lang="es-PR" sz="1400" dirty="0" smtClean="0">
              <a:solidFill>
                <a:schemeClr val="tx1"/>
              </a:solidFill>
            </a:endParaRPr>
          </a:p>
          <a:p>
            <a:pPr>
              <a:buClr>
                <a:srgbClr val="0C30B8"/>
              </a:buClr>
            </a:pPr>
            <a:r>
              <a:rPr lang="es-PR" sz="2400" dirty="0" smtClean="0">
                <a:solidFill>
                  <a:schemeClr val="tx1"/>
                </a:solidFill>
              </a:rPr>
              <a:t>Situados en el cuadro eléctrico o en el aparato y rompen el circuito cuando demasiada corriente fluye a través del circuito.</a:t>
            </a:r>
          </a:p>
          <a:p>
            <a:pPr>
              <a:buClr>
                <a:srgbClr val="0C30B8"/>
              </a:buClr>
            </a:pPr>
            <a:endParaRPr lang="es-PR" sz="1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</a:rPr>
              <a:t>Conexión a tierra- </a:t>
            </a:r>
            <a:r>
              <a:rPr lang="es-PR" sz="2400" dirty="0">
                <a:solidFill>
                  <a:schemeClr val="tx1"/>
                </a:solidFill>
              </a:rPr>
              <a:t>Interruptor de circuito con descarga o falla a </a:t>
            </a:r>
            <a:r>
              <a:rPr lang="es-PR" sz="2400" dirty="0" smtClean="0">
                <a:solidFill>
                  <a:schemeClr val="tx1"/>
                </a:solidFill>
              </a:rPr>
              <a:t>tierra (</a:t>
            </a:r>
            <a:r>
              <a:rPr lang="es-PR" sz="2400" dirty="0">
                <a:solidFill>
                  <a:schemeClr val="tx1"/>
                </a:solidFill>
              </a:rPr>
              <a:t>GFCI </a:t>
            </a:r>
            <a:r>
              <a:rPr lang="es-PR" sz="2400" dirty="0" smtClean="0">
                <a:solidFill>
                  <a:schemeClr val="tx1"/>
                </a:solidFill>
              </a:rPr>
              <a:t>por sus siglas en inglés)</a:t>
            </a:r>
          </a:p>
          <a:p>
            <a:endParaRPr lang="es-PR" sz="2400" dirty="0" smtClean="0">
              <a:solidFill>
                <a:schemeClr val="tx1"/>
              </a:solidFill>
            </a:endParaRPr>
          </a:p>
          <a:p>
            <a:endParaRPr lang="es-PR" sz="12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s-PR" sz="24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s-PR" sz="2400" dirty="0" smtClean="0"/>
          </a:p>
          <a:p>
            <a:endParaRPr lang="es-PR" sz="2400" dirty="0" smtClean="0"/>
          </a:p>
          <a:p>
            <a:pPr>
              <a:buClr>
                <a:srgbClr val="3333CC"/>
              </a:buClr>
            </a:pPr>
            <a:endParaRPr lang="es-PR" sz="1200" dirty="0" smtClean="0">
              <a:solidFill>
                <a:schemeClr val="tx1"/>
              </a:solidFill>
            </a:endParaRPr>
          </a:p>
          <a:p>
            <a:endParaRPr lang="es-PR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6192982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OSHA </a:t>
            </a:r>
            <a:r>
              <a:rPr lang="en-US" dirty="0" smtClean="0"/>
              <a:t>3075-2002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426720" y="3810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1211" y="1700996"/>
            <a:ext cx="8229600" cy="585004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0C30B8"/>
                </a:solidFill>
              </a:rPr>
              <a:t>Tipos de protección de conexión de tierra</a:t>
            </a:r>
            <a:br>
              <a:rPr lang="es-PR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884" y="2362200"/>
            <a:ext cx="4226794" cy="3828448"/>
          </a:xfrm>
        </p:spPr>
        <p:txBody>
          <a:bodyPr/>
          <a:lstStyle/>
          <a:p>
            <a:r>
              <a:rPr lang="es-PR" sz="2400" dirty="0" smtClean="0"/>
              <a:t>1</a:t>
            </a:r>
            <a:r>
              <a:rPr lang="en-US" sz="2400" dirty="0" smtClean="0"/>
              <a:t>/10 </a:t>
            </a:r>
            <a:r>
              <a:rPr lang="es-PR" sz="2400" dirty="0" smtClean="0"/>
              <a:t>de un amperio (</a:t>
            </a:r>
            <a:r>
              <a:rPr lang="es-PR" sz="2400" dirty="0" err="1" smtClean="0"/>
              <a:t>amp</a:t>
            </a:r>
            <a:r>
              <a:rPr lang="es-PR" sz="2400" dirty="0" smtClean="0"/>
              <a:t>) de electricidad que va a través del cuerpo por sólo 2 segundos es suficiente para causar la muerte</a:t>
            </a:r>
            <a:r>
              <a:rPr lang="es-PR" sz="2400" dirty="0" smtClean="0"/>
              <a:t>.</a:t>
            </a:r>
          </a:p>
          <a:p>
            <a:endParaRPr lang="en-US" sz="1400" dirty="0"/>
          </a:p>
          <a:p>
            <a:r>
              <a:rPr lang="en-US" sz="2400" dirty="0" smtClean="0"/>
              <a:t>GFCI </a:t>
            </a:r>
            <a:r>
              <a:rPr lang="es-PR" sz="2400" dirty="0"/>
              <a:t>puede detectar una </a:t>
            </a:r>
            <a:r>
              <a:rPr lang="es-PR" sz="2400" dirty="0" smtClean="0"/>
              <a:t>diferencial </a:t>
            </a:r>
            <a:r>
              <a:rPr lang="es-PR" sz="2400" dirty="0"/>
              <a:t>de corriente debido a </a:t>
            </a:r>
            <a:r>
              <a:rPr lang="es-PR" sz="2400" dirty="0" smtClean="0"/>
              <a:t>una descarga a </a:t>
            </a:r>
            <a:r>
              <a:rPr lang="es-PR" sz="2400" dirty="0"/>
              <a:t>tierra y rompe el circuito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C49EF-85A3-4AFC-80F7-5EB5432EC833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26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pic>
        <p:nvPicPr>
          <p:cNvPr id="5" name="Picture 4" title="Foto - Tipos de  Interruptores de circuito de falla a tierr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841" y="1600200"/>
            <a:ext cx="3915959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4960" y="6190648"/>
            <a:ext cx="34764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</a:t>
            </a:r>
            <a:endParaRPr lang="en-US" sz="1400" dirty="0"/>
          </a:p>
          <a:p>
            <a:r>
              <a:rPr lang="en-US" sz="1200" dirty="0" smtClean="0">
                <a:hlinkClick r:id="rId4"/>
              </a:rPr>
              <a:t>Link to Electrical Incidents - </a:t>
            </a:r>
            <a:r>
              <a:rPr lang="en-US" sz="1200" dirty="0" smtClean="0">
                <a:hlinkClick r:id="rId4"/>
              </a:rPr>
              <a:t>GFCI</a:t>
            </a:r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426720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5800"/>
            <a:ext cx="4191000" cy="1028800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253E91"/>
                </a:solidFill>
              </a:rPr>
              <a:t>Interruptor de circuito con descarga o falla a tierra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047" y="2438400"/>
            <a:ext cx="5628153" cy="3276600"/>
          </a:xfrm>
          <a:noFill/>
        </p:spPr>
        <p:txBody>
          <a:bodyPr/>
          <a:lstStyle/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</a:t>
            </a:r>
            <a:r>
              <a:rPr lang="es-PR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detectar un cambio en la corriente de 5 miliamperios y cortar la corriente en menos de 1/40 de segundo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Clr>
                <a:srgbClr val="0C30B8"/>
              </a:buClr>
            </a:pPr>
            <a:endParaRPr lang="en-US" alt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ser instalado en el </a:t>
            </a:r>
            <a:r>
              <a:rPr lang="es-PR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eléctrico </a:t>
            </a:r>
            <a:r>
              <a:rPr lang="es-PR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R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entrada, </a:t>
            </a:r>
            <a:r>
              <a:rPr lang="es-PR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receptáculo, </a:t>
            </a:r>
            <a:r>
              <a:rPr lang="es-PR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cuadro eléctrico de un ramal, </a:t>
            </a:r>
            <a:r>
              <a:rPr lang="es-PR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de extensión o </a:t>
            </a:r>
            <a:r>
              <a:rPr lang="es-PR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R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generadores.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B2C13E-B9E3-4FCD-B5CA-240C8C8D2B1B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8437" name="Picture 4" title="Foto - Interruptores de circuito de falla a tierra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03911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176356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OSHA 3075-2002 (Revised)</a:t>
            </a:r>
          </a:p>
        </p:txBody>
      </p:sp>
      <p:pic>
        <p:nvPicPr>
          <p:cNvPr id="4" name="Picture 3" title="Foto - Interruptores de circuito de falla a tierra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4584870"/>
            <a:ext cx="2039110" cy="17591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426720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8807" y="1622999"/>
            <a:ext cx="5567193" cy="967801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253E91"/>
                </a:solidFill>
              </a:rPr>
              <a:t>Interruptor de circuito con </a:t>
            </a:r>
            <a:r>
              <a:rPr lang="es-PR" sz="2400" dirty="0" smtClean="0">
                <a:solidFill>
                  <a:srgbClr val="253E91"/>
                </a:solidFill>
              </a:rPr>
              <a:t>descarga  </a:t>
            </a:r>
            <a:r>
              <a:rPr lang="es-PR" sz="2400" dirty="0">
                <a:solidFill>
                  <a:srgbClr val="253E91"/>
                </a:solidFill>
              </a:rPr>
              <a:t>o falla a tierra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608"/>
            <a:ext cx="7726101" cy="1513520"/>
          </a:xfrm>
        </p:spPr>
        <p:txBody>
          <a:bodyPr/>
          <a:lstStyle/>
          <a:p>
            <a:r>
              <a:rPr lang="es-PR" sz="2400" dirty="0" smtClean="0">
                <a:solidFill>
                  <a:schemeClr val="tx1"/>
                </a:solidFill>
              </a:rPr>
              <a:t>Debe </a:t>
            </a:r>
            <a:r>
              <a:rPr lang="es-PR" sz="2400" dirty="0">
                <a:solidFill>
                  <a:schemeClr val="tx1"/>
                </a:solidFill>
              </a:rPr>
              <a:t>utilizarse siempre que el trabajo se </a:t>
            </a:r>
            <a:r>
              <a:rPr lang="es-PR" sz="2400" dirty="0" smtClean="0">
                <a:solidFill>
                  <a:schemeClr val="tx1"/>
                </a:solidFill>
              </a:rPr>
              <a:t>vaya a realizar </a:t>
            </a:r>
            <a:r>
              <a:rPr lang="es-PR" sz="2400" dirty="0">
                <a:solidFill>
                  <a:schemeClr val="tx1"/>
                </a:solidFill>
              </a:rPr>
              <a:t>en </a:t>
            </a:r>
            <a:r>
              <a:rPr lang="es-PR" sz="2400" dirty="0" smtClean="0">
                <a:solidFill>
                  <a:schemeClr val="tx1"/>
                </a:solidFill>
              </a:rPr>
              <a:t>un posible ambiente húmedo, tales </a:t>
            </a:r>
            <a:r>
              <a:rPr lang="es-PR" sz="2400" dirty="0">
                <a:solidFill>
                  <a:schemeClr val="tx1"/>
                </a:solidFill>
              </a:rPr>
              <a:t>como al aire libre, sótanos, </a:t>
            </a:r>
            <a:r>
              <a:rPr lang="es-PR" sz="2400" dirty="0" smtClean="0">
                <a:solidFill>
                  <a:schemeClr val="tx1"/>
                </a:solidFill>
              </a:rPr>
              <a:t>garajes </a:t>
            </a:r>
            <a:r>
              <a:rPr lang="es-PR" sz="2400" dirty="0">
                <a:solidFill>
                  <a:schemeClr val="tx1"/>
                </a:solidFill>
              </a:rPr>
              <a:t>o </a:t>
            </a:r>
            <a:r>
              <a:rPr lang="es-PR" sz="2400" dirty="0" smtClean="0">
                <a:solidFill>
                  <a:schemeClr val="tx1"/>
                </a:solidFill>
              </a:rPr>
              <a:t>algún </a:t>
            </a:r>
            <a:r>
              <a:rPr lang="es-PR" sz="2400" dirty="0">
                <a:solidFill>
                  <a:schemeClr val="tx1"/>
                </a:solidFill>
              </a:rPr>
              <a:t>otro lugar potencialmente húmedo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2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4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400" dirty="0" smtClean="0"/>
          </a:p>
          <a:p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098" name="Picture 2" descr="C:\Users\mrozowsk\Desktop\IMG_1084.JPG" title="Foto - GFICI botones de prueba y de reinici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11253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6189627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GFICI </a:t>
            </a:r>
            <a:r>
              <a:rPr lang="es-PR" dirty="0"/>
              <a:t>botones de prueba y de reinicio</a:t>
            </a:r>
            <a:endParaRPr lang="en-US" dirty="0"/>
          </a:p>
        </p:txBody>
      </p:sp>
      <p:pic>
        <p:nvPicPr>
          <p:cNvPr id="6" name="Picture 5" title="Foto - GFICI botones de prueba y de reinici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332127"/>
            <a:ext cx="3810000" cy="2857500"/>
          </a:xfrm>
          <a:prstGeom prst="rect">
            <a:avLst/>
          </a:prstGeom>
        </p:spPr>
      </p:pic>
      <p:cxnSp>
        <p:nvCxnSpPr>
          <p:cNvPr id="9" name="Straight Arrow Connector 8" title="Flecha roja"/>
          <p:cNvCxnSpPr/>
          <p:nvPr/>
        </p:nvCxnSpPr>
        <p:spPr>
          <a:xfrm flipH="1" flipV="1">
            <a:off x="3276600" y="4760877"/>
            <a:ext cx="304800" cy="14287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title="flecha roja"/>
          <p:cNvCxnSpPr/>
          <p:nvPr/>
        </p:nvCxnSpPr>
        <p:spPr>
          <a:xfrm flipV="1">
            <a:off x="6059978" y="4835627"/>
            <a:ext cx="798022" cy="14287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/>
        </p:nvSpPr>
        <p:spPr>
          <a:xfrm>
            <a:off x="408523" y="3048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71452"/>
            <a:ext cx="1219200" cy="602312"/>
          </a:xfrm>
        </p:spPr>
        <p:txBody>
          <a:bodyPr anchor="t"/>
          <a:lstStyle/>
          <a:p>
            <a:r>
              <a:rPr lang="en-US" sz="2400" dirty="0" smtClean="0"/>
              <a:t>GFCI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title="Foto - herramientas de doble aislamien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12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4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400" dirty="0" smtClean="0"/>
          </a:p>
          <a:p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146" name="Picture 2" title="Foto - herramientas de doble aislamient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8"/>
          <a:stretch/>
        </p:blipFill>
        <p:spPr bwMode="auto">
          <a:xfrm>
            <a:off x="990600" y="1750673"/>
            <a:ext cx="7467600" cy="43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" y="6161152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https://www.osha.gov/SLTC/etools/construction/electrical_incidents/powertools.html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461977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4047" y="967063"/>
            <a:ext cx="4343400" cy="508836"/>
          </a:xfrm>
        </p:spPr>
        <p:txBody>
          <a:bodyPr anchor="t"/>
          <a:lstStyle/>
          <a:p>
            <a:r>
              <a:rPr lang="en-US" sz="2400" b="0" dirty="0" err="1" smtClean="0">
                <a:solidFill>
                  <a:srgbClr val="0C30B8"/>
                </a:solidFill>
                <a:latin typeface="Roboto"/>
              </a:rPr>
              <a:t>Herramientas</a:t>
            </a:r>
            <a:r>
              <a:rPr lang="en-US" sz="2400" b="0" dirty="0" smtClean="0">
                <a:solidFill>
                  <a:srgbClr val="0C30B8"/>
                </a:solidFill>
                <a:latin typeface="Roboto"/>
              </a:rPr>
              <a:t> </a:t>
            </a:r>
            <a:r>
              <a:rPr lang="en-US" sz="2400" b="0" dirty="0">
                <a:solidFill>
                  <a:srgbClr val="0C30B8"/>
                </a:solidFill>
                <a:latin typeface="Roboto"/>
              </a:rPr>
              <a:t>de </a:t>
            </a:r>
            <a:r>
              <a:rPr lang="en-US" sz="2400" b="0" dirty="0" err="1">
                <a:solidFill>
                  <a:srgbClr val="0C30B8"/>
                </a:solidFill>
                <a:latin typeface="Roboto"/>
              </a:rPr>
              <a:t>doble</a:t>
            </a:r>
            <a:r>
              <a:rPr lang="en-US" sz="2400" b="0" dirty="0">
                <a:solidFill>
                  <a:srgbClr val="0C30B8"/>
                </a:solidFill>
                <a:latin typeface="Roboto"/>
              </a:rPr>
              <a:t> </a:t>
            </a:r>
            <a:r>
              <a:rPr lang="en-US" sz="2400" b="0" dirty="0" err="1">
                <a:solidFill>
                  <a:srgbClr val="0C30B8"/>
                </a:solidFill>
                <a:latin typeface="Roboto"/>
              </a:rPr>
              <a:t>instinto</a:t>
            </a:r>
            <a:endParaRPr lang="en-US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033" y="1600200"/>
            <a:ext cx="833776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5090"/>
              </a:lnSpc>
              <a:buClr>
                <a:schemeClr val="dk1"/>
              </a:buClr>
              <a:buSzPct val="55000"/>
            </a:pPr>
            <a:r>
              <a:rPr lang="es-PR" sz="2000" dirty="0">
                <a:solidFill>
                  <a:schemeClr val="dk1"/>
                </a:solidFill>
              </a:rPr>
              <a:t>Desarrollo del Programa​</a:t>
            </a:r>
          </a:p>
          <a:p>
            <a:pPr marL="457200" lvl="0" algn="just">
              <a:lnSpc>
                <a:spcPct val="136800"/>
              </a:lnSpc>
            </a:pPr>
            <a:r>
              <a:rPr lang="es-PR" sz="2000" dirty="0">
                <a:solidFill>
                  <a:schemeClr val="dk1"/>
                </a:solidFill>
              </a:rPr>
              <a:t>Este programa fue desarrollado por profesores y estudiantes de la E</a:t>
            </a:r>
            <a:r>
              <a:rPr lang="es-PR" sz="2000" dirty="0">
                <a:solidFill>
                  <a:srgbClr val="212121"/>
                </a:solidFill>
              </a:rPr>
              <a:t>scuela de Planificación, Diseño y Construcción de </a:t>
            </a:r>
            <a:r>
              <a:rPr lang="es-PR" sz="2000" i="1" dirty="0">
                <a:solidFill>
                  <a:srgbClr val="212121"/>
                </a:solidFill>
              </a:rPr>
              <a:t>Michigan </a:t>
            </a:r>
            <a:r>
              <a:rPr lang="es-PR" sz="2000" i="1" dirty="0" err="1">
                <a:solidFill>
                  <a:srgbClr val="212121"/>
                </a:solidFill>
              </a:rPr>
              <a:t>State</a:t>
            </a:r>
            <a:r>
              <a:rPr lang="es-PR" sz="2000" i="1" dirty="0">
                <a:solidFill>
                  <a:srgbClr val="212121"/>
                </a:solidFill>
              </a:rPr>
              <a:t> </a:t>
            </a:r>
            <a:r>
              <a:rPr lang="es-PR" sz="2000" i="1" dirty="0" err="1">
                <a:solidFill>
                  <a:srgbClr val="212121"/>
                </a:solidFill>
              </a:rPr>
              <a:t>University</a:t>
            </a:r>
            <a:r>
              <a:rPr lang="es-PR" sz="2000" i="1" dirty="0">
                <a:solidFill>
                  <a:srgbClr val="212121"/>
                </a:solidFill>
              </a:rPr>
              <a:t> </a:t>
            </a:r>
            <a:r>
              <a:rPr lang="es-PR" sz="2000" dirty="0">
                <a:solidFill>
                  <a:srgbClr val="212121"/>
                </a:solidFill>
              </a:rPr>
              <a:t>en colaboración con el Comité de Seguridad del Instituto Americano de Construcción en Acero (AISC por sus siglas en inglés) y la Universidad de Puerto Rico en Mayagüez.</a:t>
            </a:r>
          </a:p>
          <a:p>
            <a:pPr lvl="0"/>
            <a:endParaRPr lang="es-PR" sz="2000" dirty="0">
              <a:solidFill>
                <a:srgbClr val="0C30B8"/>
              </a:solidFill>
            </a:endParaRPr>
          </a:p>
          <a:p>
            <a:pPr lvl="0"/>
            <a:endParaRPr lang="es-PR" sz="2000" dirty="0">
              <a:solidFill>
                <a:srgbClr val="0C30B8"/>
              </a:solidFill>
            </a:endParaRPr>
          </a:p>
          <a:p>
            <a:pPr lvl="0">
              <a:buSzPct val="25000"/>
            </a:pPr>
            <a:r>
              <a:rPr lang="es-PR" sz="2000" dirty="0">
                <a:solidFill>
                  <a:srgbClr val="000000"/>
                </a:solidFill>
                <a:sym typeface="Arial"/>
              </a:rPr>
              <a:t>D</a:t>
            </a:r>
            <a:r>
              <a:rPr lang="es-PR" sz="2000" dirty="0"/>
              <a:t>iciembre de</a:t>
            </a:r>
            <a:r>
              <a:rPr lang="es-PR" sz="2000" dirty="0">
                <a:solidFill>
                  <a:srgbClr val="000000"/>
                </a:solidFill>
                <a:sym typeface="Arial"/>
              </a:rPr>
              <a:t>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 title="Michigan State University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74" y="5454262"/>
            <a:ext cx="2237426" cy="743776"/>
          </a:xfrm>
          <a:prstGeom prst="rect">
            <a:avLst/>
          </a:prstGeom>
        </p:spPr>
      </p:pic>
      <p:pic>
        <p:nvPicPr>
          <p:cNvPr id="6" name="Picture 5" title="SPDC - School of Planning, Design and Construction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259" y="5327828"/>
            <a:ext cx="1450974" cy="896190"/>
          </a:xfrm>
          <a:prstGeom prst="rect">
            <a:avLst/>
          </a:prstGeom>
        </p:spPr>
      </p:pic>
      <p:pic>
        <p:nvPicPr>
          <p:cNvPr id="7" name="Picture 6" title="Universidad de Puerto Ric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292" y="5234787"/>
            <a:ext cx="1201016" cy="1304657"/>
          </a:xfrm>
          <a:prstGeom prst="rect">
            <a:avLst/>
          </a:prstGeom>
        </p:spPr>
      </p:pic>
      <p:pic>
        <p:nvPicPr>
          <p:cNvPr id="9" name="Picture 8" title="AISC - American Institute of Steel Construction Logo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692" y="5112856"/>
            <a:ext cx="1554615" cy="142658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03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title="Fotos - Herramientas con doble aislamien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12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4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2400" dirty="0" smtClean="0"/>
          </a:p>
          <a:p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" y="6338926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https://www.osha.gov/SLTC/etools/construction/electrical_incidents/powertools.html</a:t>
            </a:r>
          </a:p>
        </p:txBody>
      </p:sp>
      <p:pic>
        <p:nvPicPr>
          <p:cNvPr id="7" name="Picture 6" title="Foto - Taladro con doble aislamien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514216"/>
            <a:ext cx="3759201" cy="2819401"/>
          </a:xfrm>
          <a:prstGeom prst="rect">
            <a:avLst/>
          </a:prstGeom>
        </p:spPr>
      </p:pic>
      <p:pic>
        <p:nvPicPr>
          <p:cNvPr id="10" name="Picture 9" title="Foto - La caja doble en la etiqueta indica, Harramienta con doble aislamiento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857" y="2514216"/>
            <a:ext cx="3962400" cy="2819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796" y="5511881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Taladro</a:t>
            </a:r>
            <a:r>
              <a:rPr lang="en-US" dirty="0" smtClean="0"/>
              <a:t> con </a:t>
            </a:r>
            <a:r>
              <a:rPr lang="en-US" dirty="0" err="1" smtClean="0"/>
              <a:t>doble</a:t>
            </a:r>
            <a:r>
              <a:rPr lang="en-US" dirty="0" smtClean="0"/>
              <a:t> </a:t>
            </a:r>
            <a:r>
              <a:rPr lang="en-US" dirty="0" err="1" smtClean="0"/>
              <a:t>aislamiento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23081" y="5511881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/>
              <a:t>La caja doble en la etiqueta indica</a:t>
            </a:r>
            <a:r>
              <a:rPr lang="es-PR" dirty="0" smtClean="0"/>
              <a:t>,</a:t>
            </a:r>
          </a:p>
          <a:p>
            <a:r>
              <a:rPr lang="es-PR" dirty="0" smtClean="0"/>
              <a:t>herramienta </a:t>
            </a:r>
            <a:r>
              <a:rPr lang="es-PR" dirty="0"/>
              <a:t>con doble aislamiento</a:t>
            </a:r>
            <a:endParaRPr lang="en-US" dirty="0"/>
          </a:p>
        </p:txBody>
      </p:sp>
      <p:cxnSp>
        <p:nvCxnSpPr>
          <p:cNvPr id="15" name="Straight Arrow Connector 14" title="Flecha roja"/>
          <p:cNvCxnSpPr/>
          <p:nvPr/>
        </p:nvCxnSpPr>
        <p:spPr>
          <a:xfrm flipV="1">
            <a:off x="1897611" y="3923916"/>
            <a:ext cx="562033" cy="1535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Flecha roja"/>
          <p:cNvCxnSpPr/>
          <p:nvPr/>
        </p:nvCxnSpPr>
        <p:spPr>
          <a:xfrm flipV="1">
            <a:off x="5679692" y="4357300"/>
            <a:ext cx="562033" cy="11545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/>
        </p:nvSpPr>
        <p:spPr>
          <a:xfrm>
            <a:off x="367198" y="411332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4047" y="1693675"/>
            <a:ext cx="8229600" cy="564794"/>
          </a:xfrm>
        </p:spPr>
        <p:txBody>
          <a:bodyPr anchor="t"/>
          <a:lstStyle/>
          <a:p>
            <a:pPr lvl="0"/>
            <a:r>
              <a:rPr lang="en-US" sz="2800" kern="1200" dirty="0" err="1">
                <a:solidFill>
                  <a:srgbClr val="0C30B8"/>
                </a:solidFill>
                <a:ea typeface="+mn-ea"/>
                <a:cs typeface="+mn-cs"/>
              </a:rPr>
              <a:t>Herramientas</a:t>
            </a:r>
            <a:r>
              <a:rPr lang="en-US" sz="2800" kern="1200" dirty="0">
                <a:solidFill>
                  <a:srgbClr val="0C30B8"/>
                </a:solidFill>
                <a:ea typeface="+mn-ea"/>
                <a:cs typeface="+mn-cs"/>
              </a:rPr>
              <a:t> con </a:t>
            </a:r>
            <a:r>
              <a:rPr lang="en-US" sz="2800" kern="1200" dirty="0" err="1">
                <a:solidFill>
                  <a:srgbClr val="0C30B8"/>
                </a:solidFill>
                <a:ea typeface="+mn-ea"/>
                <a:cs typeface="+mn-cs"/>
              </a:rPr>
              <a:t>doble</a:t>
            </a:r>
            <a:r>
              <a:rPr lang="en-US" sz="2800" kern="1200" dirty="0">
                <a:solidFill>
                  <a:srgbClr val="0C30B8"/>
                </a:solidFill>
                <a:ea typeface="+mn-ea"/>
                <a:cs typeface="+mn-cs"/>
              </a:rPr>
              <a:t> </a:t>
            </a:r>
            <a:r>
              <a:rPr lang="en-US" sz="2800" kern="1200" dirty="0" err="1" smtClean="0">
                <a:solidFill>
                  <a:srgbClr val="0C30B8"/>
                </a:solidFill>
                <a:ea typeface="+mn-ea"/>
                <a:cs typeface="+mn-cs"/>
              </a:rPr>
              <a:t>aislamiento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79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68" y="2058158"/>
            <a:ext cx="7999232" cy="4164319"/>
          </a:xfrm>
          <a:noFill/>
        </p:spPr>
        <p:txBody>
          <a:bodyPr/>
          <a:lstStyle/>
          <a:p>
            <a:pPr eaLnBrk="1" hangingPunct="1">
              <a:buClr>
                <a:srgbClr val="0070C0"/>
              </a:buClr>
            </a:pPr>
            <a:r>
              <a:rPr lang="en-US" alt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 </a:t>
            </a:r>
            <a:r>
              <a:rPr lang="en-US" alt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 </a:t>
            </a:r>
            <a:r>
              <a:rPr lang="en-US" altLang="en-US" sz="2400" b="1" dirty="0" err="1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Subparte</a:t>
            </a:r>
            <a:r>
              <a:rPr lang="en-US" alt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en-US" sz="24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70C0"/>
              </a:buClr>
            </a:pPr>
            <a:endParaRPr lang="en-US" altLang="en-US" sz="1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GFCI. 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inspección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cables para garantizar la continuidad del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 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 a 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tierra y la correcta conexión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conductor 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(polaridad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tener una inspección diaria para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clavijas faltantes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daños en el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aislamiento y </a:t>
            </a: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daños </a:t>
            </a:r>
            <a:r>
              <a:rPr lang="es-PR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inspección debe ser realizada por una persona competente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Mantenga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8A69B9-76A6-4429-92CC-128FA0B921FD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22247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1910.304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435819" y="381000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8881"/>
            <a:ext cx="8229600" cy="606515"/>
          </a:xfrm>
        </p:spPr>
        <p:txBody>
          <a:bodyPr anchor="t"/>
          <a:lstStyle/>
          <a:p>
            <a:pPr lvl="0"/>
            <a:r>
              <a:rPr lang="es-PR" altLang="en-US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equipos asegurados por conexión a </a:t>
            </a:r>
            <a:r>
              <a:rPr lang="es-PR" altLang="en-US" sz="24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type="body" idx="1"/>
          </p:nvPr>
        </p:nvSpPr>
        <p:spPr>
          <a:xfrm>
            <a:off x="544047" y="1524025"/>
            <a:ext cx="5739903" cy="488673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s-PR" altLang="en-US" sz="2400" b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</a:t>
            </a:r>
            <a:r>
              <a:rPr lang="es-PR" altLang="en-US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Seguras - Protección de Conductores</a:t>
            </a:r>
            <a:endParaRPr lang="en-US" altLang="en-US" sz="2400" dirty="0" smtClean="0">
              <a:solidFill>
                <a:srgbClr val="0C3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Proteger a los trabajadores </a:t>
            </a:r>
            <a:r>
              <a:rPr lang="es-P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las líneas energizadas </a:t>
            </a:r>
            <a:r>
              <a:rPr lang="es-P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la protección </a:t>
            </a:r>
            <a:r>
              <a:rPr lang="es-P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 los cables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dirty="0">
                <a:latin typeface="Arial" panose="020B0604020202020204" pitchFamily="34" charset="0"/>
                <a:cs typeface="Arial" panose="020B0604020202020204" pitchFamily="34" charset="0"/>
              </a:rPr>
              <a:t>Utilice cajas, cubiertas, </a:t>
            </a:r>
            <a:r>
              <a:rPr lang="es-P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cerramientos </a:t>
            </a:r>
            <a:r>
              <a:rPr lang="es-PR" altLang="en-US" dirty="0">
                <a:latin typeface="Arial" panose="020B0604020202020204" pitchFamily="34" charset="0"/>
                <a:cs typeface="Arial" panose="020B0604020202020204" pitchFamily="34" charset="0"/>
              </a:rPr>
              <a:t>y conductos para evitar el contacto con los </a:t>
            </a:r>
            <a:r>
              <a:rPr lang="es-P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cables</a:t>
            </a:r>
          </a:p>
          <a:p>
            <a:pPr lvl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dirty="0">
                <a:latin typeface="Arial" panose="020B0604020202020204" pitchFamily="34" charset="0"/>
                <a:cs typeface="Arial" panose="020B0604020202020204" pitchFamily="34" charset="0"/>
              </a:rPr>
              <a:t>Cajas / </a:t>
            </a:r>
            <a:r>
              <a:rPr lang="es-P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cuadro eléctrico </a:t>
            </a:r>
            <a:r>
              <a:rPr lang="es-PR" altLang="en-US" dirty="0">
                <a:latin typeface="Arial" panose="020B0604020202020204" pitchFamily="34" charset="0"/>
                <a:cs typeface="Arial" panose="020B0604020202020204" pitchFamily="34" charset="0"/>
              </a:rPr>
              <a:t>deben estar </a:t>
            </a:r>
            <a:r>
              <a:rPr lang="es-P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libres </a:t>
            </a:r>
            <a:r>
              <a:rPr lang="es-PR" alt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cubiertas de pasos desaparecidas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‘knock-outs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s-P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dirty="0">
                <a:latin typeface="Arial" panose="020B0604020202020204" pitchFamily="34" charset="0"/>
                <a:cs typeface="Arial" panose="020B0604020202020204" pitchFamily="34" charset="0"/>
              </a:rPr>
              <a:t>El equipo eléctrico que funciona a 50 voltios o más debe </a:t>
            </a:r>
            <a:r>
              <a:rPr lang="es-P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 protegido.   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Seguras - Protección de Conductores</a:t>
            </a:r>
            <a:r>
              <a:rPr lang="en-US" altLang="en-US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C983DE-B66D-4738-9BD4-15A9E72E4FF8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49157" name="Picture 1028" descr="elec-KNOCK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1638062"/>
            <a:ext cx="1905000" cy="23606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18" descr="DCP_0612.JPG" title="Foto - Caja Abierta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263" y="4568544"/>
            <a:ext cx="2611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3950" y="406434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Parcho</a:t>
            </a:r>
            <a:r>
              <a:rPr lang="en-US" dirty="0" smtClean="0"/>
              <a:t> </a:t>
            </a:r>
            <a:r>
              <a:rPr lang="en-US" dirty="0" err="1" smtClean="0"/>
              <a:t>desaparecido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7381" y="6356426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Caja</a:t>
            </a:r>
            <a:r>
              <a:rPr lang="en-US" dirty="0" smtClean="0"/>
              <a:t> </a:t>
            </a:r>
            <a:r>
              <a:rPr lang="en-US" dirty="0" err="1" smtClean="0"/>
              <a:t>Abierta</a:t>
            </a:r>
            <a:endParaRPr lang="en-US" dirty="0"/>
          </a:p>
        </p:txBody>
      </p:sp>
      <p:cxnSp>
        <p:nvCxnSpPr>
          <p:cNvPr id="6" name="Straight Arrow Connector 5" title="Flecha roja"/>
          <p:cNvCxnSpPr>
            <a:stCxn id="3" idx="0"/>
          </p:cNvCxnSpPr>
          <p:nvPr/>
        </p:nvCxnSpPr>
        <p:spPr>
          <a:xfrm flipV="1">
            <a:off x="7466325" y="2344014"/>
            <a:ext cx="405356" cy="1720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title="Flecha roja"/>
          <p:cNvCxnSpPr/>
          <p:nvPr/>
        </p:nvCxnSpPr>
        <p:spPr>
          <a:xfrm flipV="1">
            <a:off x="6019800" y="5603517"/>
            <a:ext cx="855162" cy="7082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/>
        </p:nvSpPr>
        <p:spPr>
          <a:xfrm>
            <a:off x="426720" y="762000"/>
            <a:ext cx="8229600" cy="764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pic>
        <p:nvPicPr>
          <p:cNvPr id="8" name="Picture 7" title="Text box: https://www.osha.gov/dte/grant_materials/fy07/sh-16589-07/focus_four_hazards_english.pp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87" y="6410758"/>
            <a:ext cx="6172994" cy="2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178" y="1524000"/>
            <a:ext cx="8694821" cy="4832375"/>
          </a:xfrm>
        </p:spPr>
        <p:txBody>
          <a:bodyPr/>
          <a:lstStyle/>
          <a:p>
            <a:pPr lvl="0" eaLnBrk="0" hangingPunct="0"/>
            <a:r>
              <a:rPr lang="es-PR" sz="2000" dirty="0" smtClean="0"/>
              <a:t>Utilizar </a:t>
            </a:r>
            <a:r>
              <a:rPr lang="es-PR" sz="2000" dirty="0"/>
              <a:t>GFCI o tener un programa de equipo asegurados con conexión a tierra</a:t>
            </a:r>
            <a:r>
              <a:rPr lang="es-PR" sz="2000" dirty="0" smtClean="0"/>
              <a:t>.</a:t>
            </a:r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Use herramientas y equipos con doble aislamiento claramente marcadas.</a:t>
            </a:r>
            <a:endParaRPr lang="en-US" sz="2000" dirty="0"/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Inspeccione visualmente todos los equipos eléctricos antes de su uso</a:t>
            </a:r>
            <a:r>
              <a:rPr lang="es-PR" sz="2000" dirty="0" smtClean="0"/>
              <a:t>.</a:t>
            </a:r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Remueva del servicio cualquier equipo con cables pelados, clavijas </a:t>
            </a:r>
            <a:r>
              <a:rPr lang="es-PR" sz="2000" dirty="0" smtClean="0"/>
              <a:t>que le falten la conexión a tierra, </a:t>
            </a:r>
            <a:r>
              <a:rPr lang="es-PR" sz="2000" dirty="0"/>
              <a:t>cubiertas de herramientas rotas, etc.</a:t>
            </a:r>
            <a:r>
              <a:rPr lang="en-US" sz="2000" dirty="0" smtClean="0"/>
              <a:t>.</a:t>
            </a:r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Conecte a tierra todos </a:t>
            </a:r>
            <a:r>
              <a:rPr lang="es-PR" sz="2000" dirty="0" smtClean="0"/>
              <a:t>los sistemas </a:t>
            </a:r>
            <a:r>
              <a:rPr lang="es-PR" sz="2000" dirty="0"/>
              <a:t>de suministro eléctrico, circuitos y equipos</a:t>
            </a:r>
            <a:r>
              <a:rPr lang="es-PR" sz="2000" dirty="0" smtClean="0"/>
              <a:t>.</a:t>
            </a:r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No quite </a:t>
            </a:r>
            <a:r>
              <a:rPr lang="es-PR" sz="2000" dirty="0" smtClean="0"/>
              <a:t>la clavija </a:t>
            </a:r>
            <a:r>
              <a:rPr lang="es-PR" sz="2000" dirty="0"/>
              <a:t>de tierra </a:t>
            </a:r>
            <a:r>
              <a:rPr lang="es-PR" sz="2000" dirty="0" smtClean="0"/>
              <a:t>del cable</a:t>
            </a:r>
            <a:endParaRPr lang="en-US" sz="2000" dirty="0"/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Evite pararse en zonas húmedas al utilizar las herramientas eléctricas</a:t>
            </a:r>
            <a:r>
              <a:rPr lang="es-PR" sz="2000" dirty="0" smtClean="0"/>
              <a:t>.</a:t>
            </a:r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el equipo de conexión a tierra-- </a:t>
            </a:r>
            <a:r>
              <a:rPr lang="es-PR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están disponibles y trabajando?</a:t>
            </a:r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Compruebe la polaridad - probador de </a:t>
            </a:r>
            <a:r>
              <a:rPr lang="es-PR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receptáculos</a:t>
            </a:r>
          </a:p>
          <a:p>
            <a:pPr marL="342900" lvl="0" indent="-342900" eaLnBrk="0" hangingPunct="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¿GFCI’s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PR" sz="2000" dirty="0">
                <a:solidFill>
                  <a:schemeClr val="tx1"/>
                </a:solidFill>
              </a:rPr>
              <a:t>Interruptor de circuito con descarga o falla a tierra</a:t>
            </a: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endParaRPr lang="en-US" alt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sz="1700" dirty="0"/>
          </a:p>
          <a:p>
            <a:pPr eaLnBrk="0" hangingPunct="0"/>
            <a:endParaRPr lang="en-US" sz="1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21459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Link to Electrical Incidents </a:t>
            </a:r>
            <a:r>
              <a:rPr lang="en-US" sz="1200" dirty="0" smtClean="0">
                <a:hlinkClick r:id="rId3"/>
              </a:rPr>
              <a:t>– GFCI</a:t>
            </a:r>
            <a:r>
              <a:rPr lang="en-US" sz="1200" dirty="0" smtClean="0"/>
              <a:t>       </a:t>
            </a:r>
            <a:r>
              <a:rPr lang="en-US" sz="1200" dirty="0" smtClean="0">
                <a:hlinkClick r:id="rId4"/>
              </a:rPr>
              <a:t>Link </a:t>
            </a:r>
            <a:r>
              <a:rPr lang="en-US" sz="1200" dirty="0" smtClean="0">
                <a:hlinkClick r:id="rId4"/>
              </a:rPr>
              <a:t>to Electrical </a:t>
            </a:r>
            <a:r>
              <a:rPr lang="en-US" sz="1200" dirty="0" err="1" smtClean="0">
                <a:hlinkClick r:id="rId4"/>
              </a:rPr>
              <a:t>Incindents</a:t>
            </a:r>
            <a:r>
              <a:rPr lang="en-US" sz="1200" dirty="0" smtClean="0">
                <a:hlinkClick r:id="rId4"/>
              </a:rPr>
              <a:t> - Power </a:t>
            </a:r>
            <a:r>
              <a:rPr lang="en-US" sz="1200" dirty="0" smtClean="0">
                <a:hlinkClick r:id="rId4"/>
              </a:rPr>
              <a:t>Tool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449179" y="125188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9179" y="689051"/>
            <a:ext cx="7475621" cy="802407"/>
          </a:xfrm>
        </p:spPr>
        <p:txBody>
          <a:bodyPr anchor="t"/>
          <a:lstStyle/>
          <a:p>
            <a:pPr lvl="0" eaLnBrk="0" hangingPunct="0"/>
            <a:r>
              <a:rPr lang="es-PR" sz="2400" dirty="0">
                <a:solidFill>
                  <a:srgbClr val="0C30B8"/>
                </a:solidFill>
              </a:rPr>
              <a:t>Prácticas seguras - Utilización de equipos para la conexión a tierra</a:t>
            </a:r>
            <a:br>
              <a:rPr lang="es-PR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94" y="2040887"/>
            <a:ext cx="7726101" cy="3724153"/>
          </a:xfrm>
        </p:spPr>
        <p:txBody>
          <a:bodyPr/>
          <a:lstStyle/>
          <a:p>
            <a:pPr indent="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cables flexibles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deben ser marcados con el tipo, tamaño y # de conductores</a:t>
            </a:r>
          </a:p>
          <a:p>
            <a:pPr indent="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Seleccione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 cables adecuados para la carga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eléctrica</a:t>
            </a:r>
          </a:p>
          <a:p>
            <a:pPr indent="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No utilice cables que </a:t>
            </a:r>
            <a:r>
              <a:rPr lang="es-PR" sz="2000" dirty="0" smtClean="0"/>
              <a:t>no contengan los 3 tipos de alambres, </a:t>
            </a:r>
            <a:r>
              <a:rPr lang="es-PR" sz="2000" dirty="0"/>
              <a:t>o que no está diseñado para el uso de accesorios metálicos, o se </a:t>
            </a:r>
            <a:r>
              <a:rPr lang="es-PR" sz="2000" dirty="0" smtClean="0"/>
              <a:t>haya </a:t>
            </a:r>
            <a:r>
              <a:rPr lang="es-PR" sz="2000" dirty="0"/>
              <a:t>modificado</a:t>
            </a:r>
          </a:p>
          <a:p>
            <a:pPr indent="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/>
              <a:t>Debe tener la tercera clavija</a:t>
            </a:r>
          </a:p>
          <a:p>
            <a:pPr indent="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Utilice únicamente cables, dispositivos de conexión y accesorios que están equipados </a:t>
            </a:r>
            <a:r>
              <a:rPr lang="es-PR" sz="2000" dirty="0" smtClean="0"/>
              <a:t>para aliviar o descargar tensión. </a:t>
            </a:r>
          </a:p>
          <a:p>
            <a:pPr indent="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/>
              <a:t>Utilice </a:t>
            </a:r>
            <a:r>
              <a:rPr lang="es-PR" sz="2000" dirty="0"/>
              <a:t>únicamente </a:t>
            </a:r>
            <a:r>
              <a:rPr lang="es-PR" sz="2000" dirty="0" smtClean="0"/>
              <a:t>cables de alta capacidad o de capacidad extra </a:t>
            </a:r>
          </a:p>
          <a:p>
            <a:pPr indent="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/>
              <a:t>Remover </a:t>
            </a:r>
            <a:r>
              <a:rPr lang="es-PR" sz="2000" dirty="0"/>
              <a:t>los cables dañados </a:t>
            </a:r>
            <a:r>
              <a:rPr lang="es-PR" sz="2000" dirty="0" smtClean="0"/>
              <a:t>de </a:t>
            </a:r>
            <a:r>
              <a:rPr lang="es-PR" sz="2000" dirty="0"/>
              <a:t>servicio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26745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Link to Electrical Incidents - Power Tools</a:t>
            </a:r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9126" y="1562540"/>
            <a:ext cx="8229600" cy="579957"/>
          </a:xfrm>
        </p:spPr>
        <p:txBody>
          <a:bodyPr anchor="t"/>
          <a:lstStyle/>
          <a:p>
            <a:pPr lvl="0" eaLnBrk="0" hangingPunct="0"/>
            <a:r>
              <a:rPr lang="en-US" sz="2400" dirty="0">
                <a:solidFill>
                  <a:srgbClr val="0C30B8"/>
                </a:solidFill>
              </a:rPr>
              <a:t>Cables de extension - </a:t>
            </a:r>
            <a:r>
              <a:rPr lang="en-US" sz="2400" dirty="0" err="1" smtClean="0">
                <a:solidFill>
                  <a:srgbClr val="0C30B8"/>
                </a:solidFill>
              </a:rPr>
              <a:t>Selección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26745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Link to Electrical Incidents - Power Tools</a:t>
            </a:r>
            <a:endParaRPr lang="en-US" sz="1200" dirty="0" smtClean="0"/>
          </a:p>
          <a:p>
            <a:pPr algn="ctr"/>
            <a:endParaRPr lang="en-US" sz="1200" dirty="0"/>
          </a:p>
        </p:txBody>
      </p:sp>
      <p:pic>
        <p:nvPicPr>
          <p:cNvPr id="6" name="Picture 5" title="Foto - Cable de extensión eléctrica con tres clavijas o terminale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98" y="2152303"/>
            <a:ext cx="3571702" cy="3073869"/>
          </a:xfrm>
          <a:prstGeom prst="rect">
            <a:avLst/>
          </a:prstGeom>
        </p:spPr>
      </p:pic>
      <p:pic>
        <p:nvPicPr>
          <p:cNvPr id="10" name="Picture 9" title="Foto - Cable rotulado que muestren el calibre de los alambres (3-12) amperaje varia con la longitud del cabl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2152302"/>
            <a:ext cx="4098492" cy="3073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607" y="5270152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Cable de </a:t>
            </a:r>
            <a:r>
              <a:rPr lang="en-US" dirty="0" err="1"/>
              <a:t>e</a:t>
            </a:r>
            <a:r>
              <a:rPr lang="en-US" dirty="0" err="1" smtClean="0"/>
              <a:t>xtensión</a:t>
            </a:r>
            <a:r>
              <a:rPr lang="en-US" dirty="0" smtClean="0"/>
              <a:t> </a:t>
            </a:r>
            <a:r>
              <a:rPr lang="en-US" dirty="0" err="1" smtClean="0"/>
              <a:t>eléctrica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con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clavijas</a:t>
            </a:r>
            <a:r>
              <a:rPr lang="en-US" dirty="0" smtClean="0"/>
              <a:t> o </a:t>
            </a:r>
            <a:r>
              <a:rPr lang="en-US" dirty="0" err="1" smtClean="0"/>
              <a:t>terminales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6300" y="5299658"/>
            <a:ext cx="441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R" dirty="0" smtClean="0"/>
              <a:t>Cable rotulado que muestren</a:t>
            </a:r>
          </a:p>
          <a:p>
            <a:pPr algn="ctr"/>
            <a:r>
              <a:rPr lang="es-PR" dirty="0" smtClean="0"/>
              <a:t>el calibre de los alambres (3-12)</a:t>
            </a:r>
          </a:p>
          <a:p>
            <a:pPr algn="ctr"/>
            <a:r>
              <a:rPr lang="es-PR" dirty="0" smtClean="0"/>
              <a:t>(</a:t>
            </a:r>
            <a:r>
              <a:rPr lang="es-PR" dirty="0"/>
              <a:t>amperaje varía con la longitud del cable)</a:t>
            </a:r>
            <a:endParaRPr lang="en-US" dirty="0"/>
          </a:p>
        </p:txBody>
      </p:sp>
      <p:cxnSp>
        <p:nvCxnSpPr>
          <p:cNvPr id="14" name="Straight Arrow Connector 13" title="Flecha roje"/>
          <p:cNvCxnSpPr/>
          <p:nvPr/>
        </p:nvCxnSpPr>
        <p:spPr>
          <a:xfrm flipV="1">
            <a:off x="2133600" y="4572000"/>
            <a:ext cx="152400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title="Flecha roja"/>
          <p:cNvCxnSpPr/>
          <p:nvPr/>
        </p:nvCxnSpPr>
        <p:spPr>
          <a:xfrm flipV="1">
            <a:off x="6248400" y="3962400"/>
            <a:ext cx="283031" cy="13832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66004"/>
            <a:ext cx="8229600" cy="555547"/>
          </a:xfrm>
        </p:spPr>
        <p:txBody>
          <a:bodyPr anchor="t"/>
          <a:lstStyle/>
          <a:p>
            <a:pPr lvl="0" eaLnBrk="0" hangingPunct="0"/>
            <a:r>
              <a:rPr lang="en-US" sz="2400" dirty="0">
                <a:solidFill>
                  <a:srgbClr val="0C30B8"/>
                </a:solidFill>
              </a:rPr>
              <a:t>Cables de </a:t>
            </a:r>
            <a:r>
              <a:rPr lang="en-US" sz="2400" dirty="0" err="1">
                <a:solidFill>
                  <a:srgbClr val="0C30B8"/>
                </a:solidFill>
              </a:rPr>
              <a:t>extensión</a:t>
            </a:r>
            <a:r>
              <a:rPr lang="en-US" sz="2400" dirty="0">
                <a:solidFill>
                  <a:srgbClr val="0C30B8"/>
                </a:solidFill>
              </a:rPr>
              <a:t> - </a:t>
            </a:r>
            <a:r>
              <a:rPr lang="en-US" sz="2400" dirty="0" err="1">
                <a:solidFill>
                  <a:srgbClr val="0C30B8"/>
                </a:solidFill>
              </a:rPr>
              <a:t>Selección</a:t>
            </a:r>
            <a:r>
              <a:rPr lang="en-US" sz="2400" dirty="0">
                <a:solidFill>
                  <a:srgbClr val="0C30B8"/>
                </a:solidFill>
              </a:rPr>
              <a:t/>
            </a:r>
            <a:br>
              <a:rPr lang="en-US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1905025"/>
            <a:ext cx="7726101" cy="4817533"/>
          </a:xfrm>
        </p:spPr>
        <p:txBody>
          <a:bodyPr/>
          <a:lstStyle/>
          <a:p>
            <a:r>
              <a:rPr lang="es-PR" sz="2400" dirty="0" smtClean="0"/>
              <a:t>El </a:t>
            </a:r>
            <a:r>
              <a:rPr lang="es-PR" sz="2400" dirty="0"/>
              <a:t>Código </a:t>
            </a:r>
            <a:r>
              <a:rPr lang="es-PR" sz="2400" dirty="0" smtClean="0"/>
              <a:t>Nacional </a:t>
            </a:r>
            <a:r>
              <a:rPr lang="es-PR" sz="2400" dirty="0"/>
              <a:t>Eléctrico (</a:t>
            </a:r>
            <a:r>
              <a:rPr lang="es-PR" sz="2400" dirty="0" smtClean="0"/>
              <a:t>NEC por sus siglas en inglés) tiene designaciones </a:t>
            </a:r>
            <a:r>
              <a:rPr lang="es-PR" sz="2400" dirty="0"/>
              <a:t>para los cables de </a:t>
            </a:r>
            <a:r>
              <a:rPr lang="es-PR" sz="2400" dirty="0" smtClean="0"/>
              <a:t>extensión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Los cables de </a:t>
            </a:r>
            <a:r>
              <a:rPr lang="es-PR" sz="2400" dirty="0" smtClean="0"/>
              <a:t>alta capacidad de servicio (tipos </a:t>
            </a:r>
            <a:r>
              <a:rPr lang="es-PR" sz="2400" dirty="0"/>
              <a:t>S, ST, SO, STO)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Los cables de </a:t>
            </a:r>
            <a:r>
              <a:rPr lang="es-PR" sz="2400" dirty="0" smtClean="0"/>
              <a:t>baja </a:t>
            </a:r>
            <a:r>
              <a:rPr lang="es-PR" sz="2400" dirty="0"/>
              <a:t>capacidad de servicio(tipos SJ, SJO, SJT, SJTO</a:t>
            </a:r>
            <a:r>
              <a:rPr lang="es-PR" sz="2400" dirty="0" smtClean="0"/>
              <a:t>)</a:t>
            </a:r>
            <a:endParaRPr lang="es-PR" sz="2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Otras designaciones reflejan las condiciones de </a:t>
            </a:r>
            <a:r>
              <a:rPr lang="es-PR" sz="2400" dirty="0" smtClean="0"/>
              <a:t>uso, </a:t>
            </a:r>
            <a:r>
              <a:rPr lang="es-PR" sz="2400" dirty="0"/>
              <a:t>tales </a:t>
            </a:r>
            <a:r>
              <a:rPr lang="es-PR" sz="2400" dirty="0" smtClean="0"/>
              <a:t>como, para </a:t>
            </a:r>
            <a:r>
              <a:rPr lang="es-PR" sz="2400" dirty="0"/>
              <a:t>uso en exteriores, interiores, resistente al aceite, etc</a:t>
            </a:r>
            <a:r>
              <a:rPr lang="es-PR" sz="2400" dirty="0" smtClean="0"/>
              <a:t>.</a:t>
            </a:r>
            <a:endParaRPr lang="es-PR" sz="2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También reflejan los materiales </a:t>
            </a:r>
            <a:r>
              <a:rPr lang="es-PR" sz="2400" dirty="0" smtClean="0"/>
              <a:t>de aislamiento que los recubren</a:t>
            </a:r>
            <a:endParaRPr lang="en-US" sz="2400" b="1" dirty="0" smtClean="0">
              <a:solidFill>
                <a:srgbClr val="0C30B8"/>
              </a:solidFill>
            </a:endParaRPr>
          </a:p>
          <a:p>
            <a:pPr>
              <a:buClr>
                <a:srgbClr val="0C30B8"/>
              </a:buClr>
            </a:pPr>
            <a:r>
              <a:rPr lang="en-US" sz="1400" dirty="0" smtClean="0">
                <a:solidFill>
                  <a:schemeClr val="tx1"/>
                </a:solidFill>
                <a:hlinkClick r:id="rId3"/>
              </a:rPr>
              <a:t>Link to Electrical Incidents - Power Tools</a:t>
            </a:r>
            <a:endParaRPr lang="en-US" sz="1400" dirty="0" smtClean="0">
              <a:solidFill>
                <a:schemeClr val="tx1"/>
              </a:solidFill>
            </a:endParaRPr>
          </a:p>
          <a:p>
            <a:pPr eaLnBrk="0" hangingPunct="0"/>
            <a:endParaRPr lang="en-US" sz="1400" dirty="0">
              <a:solidFill>
                <a:schemeClr val="tx1"/>
              </a:solidFill>
            </a:endParaRPr>
          </a:p>
          <a:p>
            <a:pPr eaLnBrk="0" hangingPunct="0"/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2762" y="1526286"/>
            <a:ext cx="8229600" cy="686114"/>
          </a:xfrm>
        </p:spPr>
        <p:txBody>
          <a:bodyPr anchor="t"/>
          <a:lstStyle/>
          <a:p>
            <a:pPr lvl="0" eaLnBrk="0" hangingPunct="0"/>
            <a:r>
              <a:rPr lang="en-US" sz="2400" dirty="0" err="1">
                <a:solidFill>
                  <a:srgbClr val="0C30B8"/>
                </a:solidFill>
              </a:rPr>
              <a:t>Selección</a:t>
            </a:r>
            <a:r>
              <a:rPr lang="en-US" sz="2400" dirty="0">
                <a:solidFill>
                  <a:srgbClr val="0C30B8"/>
                </a:solidFill>
              </a:rPr>
              <a:t> de </a:t>
            </a:r>
            <a:r>
              <a:rPr lang="en-US" sz="2400" dirty="0" smtClean="0">
                <a:solidFill>
                  <a:srgbClr val="0C30B8"/>
                </a:solidFill>
              </a:rPr>
              <a:t>cables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57" y="2089911"/>
            <a:ext cx="5170953" cy="3724153"/>
          </a:xfrm>
        </p:spPr>
        <p:txBody>
          <a:bodyPr/>
          <a:lstStyle/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pases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través de puertas o ventanas</a:t>
            </a: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Proteja los cables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bordes afilados</a:t>
            </a: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deje pasar los cables a través de las puertas,</a:t>
            </a:r>
          </a:p>
          <a:p>
            <a:pPr>
              <a:buClr>
                <a:srgbClr val="0C30B8"/>
              </a:buClr>
            </a:pP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Proteger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puntos de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pinchazos </a:t>
            </a:r>
            <a:endParaRPr lang="es-P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modifique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 cables o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utilice incorrectamente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Retire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 cables de los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receptáculos sujetándolos por los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enchufes, no </a:t>
            </a:r>
            <a:r>
              <a:rPr lang="es-P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 los </a:t>
            </a:r>
            <a:r>
              <a:rPr lang="es-P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cables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26745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Link to Electrical Incidents - Power Tools</a:t>
            </a:r>
            <a:endParaRPr lang="en-US" sz="1200" dirty="0" smtClean="0"/>
          </a:p>
          <a:p>
            <a:pPr algn="ctr"/>
            <a:endParaRPr lang="en-US" sz="1200" dirty="0"/>
          </a:p>
        </p:txBody>
      </p:sp>
      <p:pic>
        <p:nvPicPr>
          <p:cNvPr id="7" name="Picture 4" title="Foto - Cable dañado removido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607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3207" y="4714347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Cable </a:t>
            </a:r>
            <a:r>
              <a:rPr lang="es-PR" dirty="0"/>
              <a:t>dañado </a:t>
            </a:r>
            <a:r>
              <a:rPr lang="es-PR" dirty="0" smtClean="0"/>
              <a:t>removido</a:t>
            </a:r>
          </a:p>
          <a:p>
            <a:r>
              <a:rPr lang="es-PR" dirty="0" smtClean="0"/>
              <a:t>del </a:t>
            </a:r>
            <a:r>
              <a:rPr lang="es-PR" dirty="0"/>
              <a:t>servicio</a:t>
            </a:r>
            <a:endParaRPr lang="en-US" dirty="0"/>
          </a:p>
        </p:txBody>
      </p:sp>
      <p:cxnSp>
        <p:nvCxnSpPr>
          <p:cNvPr id="10" name="Straight Arrow Connector 9" title="Flecha roja"/>
          <p:cNvCxnSpPr/>
          <p:nvPr/>
        </p:nvCxnSpPr>
        <p:spPr>
          <a:xfrm flipV="1">
            <a:off x="6629400" y="3340100"/>
            <a:ext cx="615950" cy="13742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6286"/>
            <a:ext cx="8229600" cy="555900"/>
          </a:xfrm>
        </p:spPr>
        <p:txBody>
          <a:bodyPr anchor="t"/>
          <a:lstStyle/>
          <a:p>
            <a:pPr lvl="0" eaLnBrk="0" hangingPunct="0"/>
            <a:r>
              <a:rPr lang="es-PR" sz="2400" dirty="0">
                <a:solidFill>
                  <a:srgbClr val="0C30B8"/>
                </a:solidFill>
              </a:rPr>
              <a:t>Cable de extensión – Prácticas de uso seguro</a:t>
            </a:r>
            <a:br>
              <a:rPr lang="es-PR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82" y="2385259"/>
            <a:ext cx="5208286" cy="3047975"/>
          </a:xfrm>
          <a:noFill/>
        </p:spPr>
        <p:txBody>
          <a:bodyPr/>
          <a:lstStyle/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P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etiquetas identifican que </a:t>
            </a:r>
            <a:r>
              <a:rPr lang="es-P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esta trabajo. </a:t>
            </a:r>
            <a:r>
              <a:rPr lang="es-P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Etiqueta todos los controles que han de ser desactivados en el curso del trabajo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 equipos o circuitos </a:t>
            </a:r>
            <a:r>
              <a:rPr lang="es-P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inoperantes deben estar etiquetados </a:t>
            </a:r>
            <a:r>
              <a:rPr lang="es-P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 todos los puntos donde podrían ser energizados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2E645D-37F1-4DB8-85F5-43BB6824EEDA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11" descr="img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275" y="1847850"/>
            <a:ext cx="2552700" cy="424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994" y="6095225"/>
            <a:ext cx="545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</a:t>
            </a:r>
            <a:r>
              <a:rPr lang="en-US" sz="1200" dirty="0"/>
              <a:t>from Certified Safety Construction Worker Compliance Training Center </a:t>
            </a:r>
            <a:endParaRPr lang="en-US" sz="1200" dirty="0" smtClean="0"/>
          </a:p>
          <a:p>
            <a:r>
              <a:rPr lang="en-US" sz="1200" dirty="0" smtClean="0"/>
              <a:t>developed </a:t>
            </a:r>
            <a:r>
              <a:rPr lang="en-US" sz="1200" dirty="0"/>
              <a:t>under OSHA Grant SH-20-843-SH0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0428" y="614139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Bloqueo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6720" y="1500742"/>
            <a:ext cx="4981575" cy="894019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0C30B8"/>
                </a:solidFill>
              </a:rPr>
              <a:t>Interrupción energía utilizando Bloqueo / etiquetado</a:t>
            </a:r>
            <a:r>
              <a:rPr lang="en-US" altLang="en-US" sz="2400" b="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Foto - Los 10 estándares más frecuentemente citado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828" y="1747473"/>
            <a:ext cx="4601972" cy="4629862"/>
          </a:xfrm>
          <a:prstGeom prst="rect">
            <a:avLst/>
          </a:prstGeom>
        </p:spPr>
      </p:pic>
      <p:sp>
        <p:nvSpPr>
          <p:cNvPr id="10" name="Rectangle 9" title="Red rectangle highlighting #7. 1926.1053 - Ladders"/>
          <p:cNvSpPr/>
          <p:nvPr/>
        </p:nvSpPr>
        <p:spPr>
          <a:xfrm>
            <a:off x="4343400" y="4953000"/>
            <a:ext cx="1210778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128" y="2723576"/>
            <a:ext cx="3424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 smtClean="0">
                <a:solidFill>
                  <a:srgbClr val="0C30B8"/>
                </a:solidFill>
              </a:rPr>
              <a:t>Interrupción </a:t>
            </a:r>
            <a:r>
              <a:rPr lang="es-PR" sz="2400" dirty="0" smtClean="0">
                <a:solidFill>
                  <a:srgbClr val="0C30B8"/>
                </a:solidFill>
              </a:rPr>
              <a:t>de energía </a:t>
            </a:r>
            <a:r>
              <a:rPr lang="es-PR" sz="2400" dirty="0">
                <a:solidFill>
                  <a:srgbClr val="0C30B8"/>
                </a:solidFill>
              </a:rPr>
              <a:t>utilizando </a:t>
            </a:r>
            <a:r>
              <a:rPr lang="es-PR" sz="2400" dirty="0" smtClean="0">
                <a:solidFill>
                  <a:srgbClr val="0C30B8"/>
                </a:solidFill>
              </a:rPr>
              <a:t>Bloqueo/Etiquetado ocupa </a:t>
            </a:r>
            <a:r>
              <a:rPr lang="es-PR" sz="2400" dirty="0">
                <a:solidFill>
                  <a:srgbClr val="0C30B8"/>
                </a:solidFill>
              </a:rPr>
              <a:t>el sexto </a:t>
            </a:r>
            <a:r>
              <a:rPr lang="es-PR" sz="2400" dirty="0" smtClean="0">
                <a:solidFill>
                  <a:srgbClr val="0C30B8"/>
                </a:solidFill>
              </a:rPr>
              <a:t>puesto como </a:t>
            </a:r>
            <a:r>
              <a:rPr lang="es-PR" sz="2400" dirty="0">
                <a:solidFill>
                  <a:srgbClr val="0C30B8"/>
                </a:solidFill>
              </a:rPr>
              <a:t>una de las normas más </a:t>
            </a:r>
            <a:r>
              <a:rPr lang="es-PR" sz="2400" dirty="0" smtClean="0">
                <a:solidFill>
                  <a:srgbClr val="0C30B8"/>
                </a:solidFill>
              </a:rPr>
              <a:t>citadas </a:t>
            </a:r>
            <a:r>
              <a:rPr lang="es-PR" sz="2400" dirty="0">
                <a:solidFill>
                  <a:srgbClr val="0C30B8"/>
                </a:solidFill>
              </a:rPr>
              <a:t>para el año fiscal 2014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349626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Link to Top 10 Most Frequently Cited Standards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C49EF-85A3-4AFC-80F7-5EB5432EC833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39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609799"/>
            <a:ext cx="3886200" cy="625989"/>
          </a:xfrm>
        </p:spPr>
        <p:txBody>
          <a:bodyPr anchor="t"/>
          <a:lstStyle/>
          <a:p>
            <a:pPr lvl="0"/>
            <a:r>
              <a:rPr lang="en-US" sz="2400" kern="1200" dirty="0" err="1">
                <a:solidFill>
                  <a:srgbClr val="0C30B8"/>
                </a:solidFill>
                <a:ea typeface="+mn-ea"/>
                <a:cs typeface="+mn-cs"/>
              </a:rPr>
              <a:t>Citados</a:t>
            </a:r>
            <a:r>
              <a:rPr lang="en-US" sz="2400" kern="1200" dirty="0">
                <a:solidFill>
                  <a:srgbClr val="0C30B8"/>
                </a:solidFill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C30B8"/>
                </a:solidFill>
                <a:ea typeface="+mn-ea"/>
                <a:cs typeface="+mn-cs"/>
              </a:rPr>
              <a:t>Frecuentemente</a:t>
            </a:r>
            <a:r>
              <a:rPr lang="en-US" sz="2400" kern="1200" dirty="0">
                <a:solidFill>
                  <a:srgbClr val="0C30B8"/>
                </a:solidFill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C30B8"/>
                </a:solidFill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386" y="1447800"/>
            <a:ext cx="8558014" cy="4510267"/>
          </a:xfrm>
        </p:spPr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Resultados de Aprendizaje: Los participantes deberán ser capaces de: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>
                <a:solidFill>
                  <a:schemeClr val="tx1"/>
                </a:solidFill>
              </a:rPr>
              <a:t>Demostrar comprensión de los riesgos de trabajar con electricidad.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>
                <a:solidFill>
                  <a:schemeClr val="tx1"/>
                </a:solidFill>
              </a:rPr>
              <a:t>Demostrar habilidad para reconocer  los peligros de la seguridad eléctrica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>
                <a:solidFill>
                  <a:schemeClr val="tx1"/>
                </a:solidFill>
              </a:rPr>
              <a:t>Demostrar </a:t>
            </a:r>
            <a:r>
              <a:rPr lang="es-PR" sz="2000" dirty="0">
                <a:solidFill>
                  <a:schemeClr val="tx1"/>
                </a:solidFill>
              </a:rPr>
              <a:t>comprensión de </a:t>
            </a:r>
            <a:r>
              <a:rPr lang="es-PR" sz="2000" dirty="0" smtClean="0">
                <a:solidFill>
                  <a:schemeClr val="tx1"/>
                </a:solidFill>
              </a:rPr>
              <a:t>la utilización segura de los cables.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solidFill>
                  <a:schemeClr val="tx1"/>
                </a:solidFill>
              </a:rPr>
              <a:t>Demostrar comprensión de la necesidad de </a:t>
            </a:r>
            <a:r>
              <a:rPr lang="es-PR" sz="2000" dirty="0" err="1" smtClean="0">
                <a:solidFill>
                  <a:schemeClr val="tx1"/>
                </a:solidFill>
              </a:rPr>
              <a:t>desenergizar</a:t>
            </a:r>
            <a:r>
              <a:rPr lang="es-PR" sz="2000" dirty="0" smtClean="0">
                <a:solidFill>
                  <a:schemeClr val="tx1"/>
                </a:solidFill>
              </a:rPr>
              <a:t> </a:t>
            </a:r>
            <a:r>
              <a:rPr lang="es-PR" sz="2000" dirty="0">
                <a:solidFill>
                  <a:schemeClr val="tx1"/>
                </a:solidFill>
              </a:rPr>
              <a:t>para el reemplazo de piezas </a:t>
            </a:r>
            <a:r>
              <a:rPr lang="es-PR" sz="2000" dirty="0" smtClean="0">
                <a:solidFill>
                  <a:schemeClr val="tx1"/>
                </a:solidFill>
              </a:rPr>
              <a:t>de </a:t>
            </a:r>
            <a:r>
              <a:rPr lang="es-PR" sz="2000" dirty="0">
                <a:solidFill>
                  <a:schemeClr val="tx1"/>
                </a:solidFill>
              </a:rPr>
              <a:t>rutina, tales como el cambio </a:t>
            </a:r>
            <a:r>
              <a:rPr lang="es-PR" sz="2000" dirty="0" smtClean="0">
                <a:solidFill>
                  <a:schemeClr val="tx1"/>
                </a:solidFill>
              </a:rPr>
              <a:t>de brocas o barrenas de taladrado.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solidFill>
                  <a:schemeClr val="tx1"/>
                </a:solidFill>
              </a:rPr>
              <a:t>Demostrar conocimiento de la necesidad de </a:t>
            </a:r>
            <a:r>
              <a:rPr lang="es-PR" sz="2000" dirty="0"/>
              <a:t>interrupción </a:t>
            </a:r>
            <a:r>
              <a:rPr lang="es-PR" sz="2000" dirty="0" smtClean="0"/>
              <a:t>del Bloqueo/Etiquetado (</a:t>
            </a:r>
            <a:r>
              <a:rPr lang="en-US" sz="2000" dirty="0" smtClean="0">
                <a:solidFill>
                  <a:schemeClr val="tx1"/>
                </a:solidFill>
              </a:rPr>
              <a:t>Lock/</a:t>
            </a:r>
            <a:r>
              <a:rPr lang="en-US" sz="2000" dirty="0" err="1" smtClean="0">
                <a:solidFill>
                  <a:schemeClr val="tx1"/>
                </a:solidFill>
              </a:rPr>
              <a:t>Tagout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s-PR" sz="2000" dirty="0" smtClean="0">
                <a:solidFill>
                  <a:schemeClr val="tx1"/>
                </a:solidFill>
              </a:rPr>
              <a:t>cuando </a:t>
            </a:r>
            <a:r>
              <a:rPr lang="es-PR" sz="2000" dirty="0">
                <a:solidFill>
                  <a:schemeClr val="tx1"/>
                </a:solidFill>
              </a:rPr>
              <a:t>el </a:t>
            </a:r>
            <a:r>
              <a:rPr lang="es-PR" sz="2000" dirty="0" smtClean="0">
                <a:solidFill>
                  <a:schemeClr val="tx1"/>
                </a:solidFill>
              </a:rPr>
              <a:t>equipo esta en servicio.</a:t>
            </a:r>
          </a:p>
          <a:p>
            <a:pPr>
              <a:buClr>
                <a:srgbClr val="3333CC"/>
              </a:buClr>
            </a:pPr>
            <a:endParaRPr lang="es-PR" sz="2400" dirty="0" smtClean="0">
              <a:solidFill>
                <a:schemeClr val="tx1"/>
              </a:solidFill>
            </a:endParaRPr>
          </a:p>
          <a:p>
            <a:endParaRPr lang="es-PR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14" y="2133600"/>
            <a:ext cx="8142753" cy="38099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1910.147</a:t>
            </a:r>
            <a:r>
              <a:rPr lang="en-US" dirty="0" smtClean="0">
                <a:solidFill>
                  <a:schemeClr val="tx1"/>
                </a:solidFill>
              </a:rPr>
              <a:t>: “</a:t>
            </a:r>
            <a:r>
              <a:rPr lang="es-PR" dirty="0"/>
              <a:t>Esta norma cubre el servicio y mantenimiento de máquinas y equipos en los que la </a:t>
            </a:r>
            <a:r>
              <a:rPr lang="es-PR" dirty="0">
                <a:solidFill>
                  <a:srgbClr val="0C30B8"/>
                </a:solidFill>
              </a:rPr>
              <a:t>energización inesperada o </a:t>
            </a:r>
            <a:r>
              <a:rPr lang="es-PR" dirty="0" smtClean="0">
                <a:solidFill>
                  <a:srgbClr val="0C30B8"/>
                </a:solidFill>
              </a:rPr>
              <a:t>el arranque </a:t>
            </a:r>
            <a:r>
              <a:rPr lang="es-PR" dirty="0">
                <a:solidFill>
                  <a:srgbClr val="0C30B8"/>
                </a:solidFill>
              </a:rPr>
              <a:t>de las máquinas o equipos, o liberación de energía almacenada</a:t>
            </a:r>
            <a:r>
              <a:rPr lang="es-PR" dirty="0" smtClean="0"/>
              <a:t>, </a:t>
            </a:r>
            <a:r>
              <a:rPr lang="es-PR" dirty="0"/>
              <a:t>podría </a:t>
            </a:r>
            <a:r>
              <a:rPr lang="es-PR" dirty="0" smtClean="0"/>
              <a:t>perjudicar a </a:t>
            </a:r>
            <a:r>
              <a:rPr lang="es-PR" dirty="0"/>
              <a:t>los empleados. Esta norma establece los requisitos mínimos de eficiencia para el control de dicha energía peligrosa ".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C49EF-85A3-4AFC-80F7-5EB5432EC833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40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0960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1910.147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7621" y="1563501"/>
            <a:ext cx="8229600" cy="727398"/>
          </a:xfrm>
        </p:spPr>
        <p:txBody>
          <a:bodyPr anchor="t"/>
          <a:lstStyle/>
          <a:p>
            <a:pPr lvl="0"/>
            <a:r>
              <a:rPr lang="en-US" sz="3000" dirty="0" err="1">
                <a:solidFill>
                  <a:srgbClr val="0C30B8"/>
                </a:solidFill>
              </a:rPr>
              <a:t>Normas</a:t>
            </a:r>
            <a:r>
              <a:rPr lang="en-US" sz="3000" dirty="0">
                <a:solidFill>
                  <a:srgbClr val="0C30B8"/>
                </a:solidFill>
              </a:rPr>
              <a:t> de la OSHA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69" y="2104275"/>
            <a:ext cx="7726101" cy="3724153"/>
          </a:xfrm>
        </p:spPr>
        <p:txBody>
          <a:bodyPr/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</a:rPr>
              <a:t>El </a:t>
            </a:r>
            <a:r>
              <a:rPr lang="es-PR" sz="2400" dirty="0">
                <a:solidFill>
                  <a:schemeClr val="tx1"/>
                </a:solidFill>
              </a:rPr>
              <a:t>arranque inesperado o liberación de energía acumulada durante los servicios de mantenimiento de máquinas y </a:t>
            </a:r>
            <a:r>
              <a:rPr lang="es-PR" sz="2400" dirty="0" smtClean="0">
                <a:solidFill>
                  <a:schemeClr val="tx1"/>
                </a:solidFill>
              </a:rPr>
              <a:t>equipos.</a:t>
            </a:r>
          </a:p>
          <a:p>
            <a:pPr>
              <a:buClr>
                <a:srgbClr val="0070C0"/>
              </a:buClr>
            </a:pPr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Las fuentes de energía incluyendo eléctrica, mecánica, hidráulica, neumática, química, térmica o de otras fuentes en máquinas y </a:t>
            </a:r>
            <a:r>
              <a:rPr lang="es-PR" sz="2400" dirty="0" smtClean="0"/>
              <a:t>equipos.</a:t>
            </a:r>
          </a:p>
          <a:p>
            <a:pPr>
              <a:buClr>
                <a:srgbClr val="0C30B8"/>
              </a:buClr>
            </a:pPr>
            <a:endParaRPr lang="en-US" sz="2400" dirty="0" smtClean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El equipo sólo debe ser reparado por un electricista </a:t>
            </a:r>
            <a:r>
              <a:rPr lang="es-PR" sz="2400" dirty="0" smtClean="0"/>
              <a:t>cualificado.</a:t>
            </a:r>
            <a:endParaRPr lang="en-US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C49EF-85A3-4AFC-80F7-5EB5432EC833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41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019800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 to Control of Hazardous Energy/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1935" y="1505366"/>
            <a:ext cx="8229600" cy="669872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0C30B8"/>
                </a:solidFill>
              </a:rPr>
              <a:t>¿Qué es la energía peligrosa</a:t>
            </a:r>
            <a:r>
              <a:rPr lang="es-PR" sz="2400" dirty="0" smtClean="0">
                <a:solidFill>
                  <a:srgbClr val="0C30B8"/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C49EF-85A3-4AFC-80F7-5EB5432EC833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42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215535"/>
            <a:ext cx="554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 to Lockout - </a:t>
            </a:r>
            <a:r>
              <a:rPr lang="en-US" dirty="0" err="1" smtClean="0">
                <a:hlinkClick r:id="rId3"/>
              </a:rPr>
              <a:t>Tagout</a:t>
            </a:r>
            <a:r>
              <a:rPr lang="en-US" smtClean="0">
                <a:hlinkClick r:id="rId3"/>
              </a:rPr>
              <a:t> Interactive Training Program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title="Foto - OSHA un programa de entrenamiento interactivo sobre Lockout / Tagou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3" t="-2040"/>
          <a:stretch/>
        </p:blipFill>
        <p:spPr bwMode="auto">
          <a:xfrm>
            <a:off x="1564179" y="2667000"/>
            <a:ext cx="5607914" cy="3310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612" y="1679581"/>
            <a:ext cx="8229600" cy="916999"/>
          </a:xfrm>
        </p:spPr>
        <p:txBody>
          <a:bodyPr anchor="t"/>
          <a:lstStyle/>
          <a:p>
            <a:pPr lvl="0"/>
            <a:r>
              <a:rPr lang="es-PR" sz="2000" dirty="0">
                <a:solidFill>
                  <a:srgbClr val="0C30B8"/>
                </a:solidFill>
              </a:rPr>
              <a:t>Para obtener más información sobre Bloqueo / Etiquetado visite el Programa de Formación Interactiva de OSHA</a:t>
            </a:r>
            <a:r>
              <a:rPr lang="en-US" sz="2000" b="0" dirty="0">
                <a:solidFill>
                  <a:srgbClr val="000000"/>
                </a:solidFill>
              </a:rPr>
              <a:t/>
            </a:r>
            <a:br>
              <a:rPr lang="en-US" sz="2000" b="0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69" y="2216579"/>
            <a:ext cx="7726101" cy="4114775"/>
          </a:xfrm>
        </p:spPr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¿</a:t>
            </a:r>
            <a:r>
              <a:rPr lang="es-PR" sz="2400" b="1" dirty="0">
                <a:solidFill>
                  <a:srgbClr val="0C30B8"/>
                </a:solidFill>
              </a:rPr>
              <a:t>Qué equipo </a:t>
            </a:r>
            <a:r>
              <a:rPr lang="es-PR" sz="2400" b="1" dirty="0" smtClean="0">
                <a:solidFill>
                  <a:srgbClr val="0C30B8"/>
                </a:solidFill>
              </a:rPr>
              <a:t>de protección personal </a:t>
            </a:r>
            <a:r>
              <a:rPr lang="es-PR" sz="2400" b="1" dirty="0">
                <a:solidFill>
                  <a:srgbClr val="0C30B8"/>
                </a:solidFill>
              </a:rPr>
              <a:t>se debe usar</a:t>
            </a:r>
            <a:r>
              <a:rPr lang="es-PR" sz="2400" b="1" dirty="0" smtClean="0">
                <a:solidFill>
                  <a:srgbClr val="0C30B8"/>
                </a:solidFill>
              </a:rPr>
              <a:t>?</a:t>
            </a:r>
          </a:p>
          <a:p>
            <a:r>
              <a:rPr lang="es-PR" sz="2400" dirty="0" smtClean="0"/>
              <a:t>Aislante </a:t>
            </a:r>
            <a:r>
              <a:rPr lang="es-PR" sz="2400" dirty="0"/>
              <a:t>de goma: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§"/>
            </a:pPr>
            <a:r>
              <a:rPr lang="es-PR" sz="2400" dirty="0"/>
              <a:t>G</a:t>
            </a:r>
            <a:r>
              <a:rPr lang="es-PR" sz="2400" dirty="0" smtClean="0"/>
              <a:t>uantes</a:t>
            </a:r>
            <a:endParaRPr lang="es-PR" sz="2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§"/>
            </a:pPr>
            <a:r>
              <a:rPr lang="es-PR" sz="2400" dirty="0"/>
              <a:t>Capuchas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§"/>
            </a:pPr>
            <a:r>
              <a:rPr lang="es-PR" sz="2400" dirty="0"/>
              <a:t>M</a:t>
            </a:r>
            <a:r>
              <a:rPr lang="es-PR" sz="2400" dirty="0" smtClean="0"/>
              <a:t>angas</a:t>
            </a:r>
            <a:endParaRPr lang="es-PR" sz="2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§"/>
            </a:pPr>
            <a:r>
              <a:rPr lang="es-PR" sz="2400" dirty="0" smtClean="0"/>
              <a:t>Alfombrilla de goma para aislamiento 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§"/>
            </a:pPr>
            <a:r>
              <a:rPr lang="es-PR" sz="2400" dirty="0" smtClean="0">
                <a:solidFill>
                  <a:schemeClr val="tx1"/>
                </a:solidFill>
              </a:rPr>
              <a:t>Líneas o mangas de goma </a:t>
            </a:r>
            <a:endParaRPr lang="es-PR" sz="2400" dirty="0">
              <a:solidFill>
                <a:schemeClr val="tx1"/>
              </a:solidFill>
            </a:endParaRPr>
          </a:p>
          <a:p>
            <a:r>
              <a:rPr lang="es-PR" sz="2400" dirty="0">
                <a:solidFill>
                  <a:schemeClr val="tx1"/>
                </a:solidFill>
              </a:rPr>
              <a:t>(no </a:t>
            </a:r>
            <a:r>
              <a:rPr lang="es-PR" sz="2400" dirty="0" smtClean="0">
                <a:solidFill>
                  <a:schemeClr val="tx1"/>
                </a:solidFill>
              </a:rPr>
              <a:t>cascos </a:t>
            </a:r>
            <a:r>
              <a:rPr lang="es-PR" sz="2400" dirty="0"/>
              <a:t>de metal)</a:t>
            </a:r>
          </a:p>
          <a:p>
            <a:endParaRPr lang="es-PR" sz="2400" dirty="0" smtClean="0"/>
          </a:p>
          <a:p>
            <a:r>
              <a:rPr lang="es-PR" sz="2400" dirty="0" smtClean="0"/>
              <a:t>Todos </a:t>
            </a:r>
            <a:r>
              <a:rPr lang="es-PR" sz="2400" dirty="0"/>
              <a:t>ayudan a reducir el riesgo de accidentes eléctricos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C49EF-85A3-4AFC-80F7-5EB5432EC833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43</a:t>
            </a:fld>
            <a:endParaRPr lang="en-US" kern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71642"/>
          </a:xfrm>
        </p:spPr>
        <p:txBody>
          <a:bodyPr anchor="t"/>
          <a:lstStyle/>
          <a:p>
            <a:pPr lvl="0"/>
            <a:r>
              <a:rPr lang="es-PR" sz="2800" dirty="0">
                <a:solidFill>
                  <a:srgbClr val="0C30B8"/>
                </a:solidFill>
              </a:rPr>
              <a:t>Protección Personal</a:t>
            </a:r>
            <a:r>
              <a:rPr lang="es-PR" sz="2400" dirty="0">
                <a:solidFill>
                  <a:srgbClr val="0C30B8"/>
                </a:solidFill>
              </a:rPr>
              <a:t/>
            </a:r>
            <a:br>
              <a:rPr lang="es-PR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 title="Foto - Hoja de Datos de OSHA - Trabajando con Seguridad con Electricid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968606"/>
            <a:ext cx="3379794" cy="466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title="Foto - Hoja de Datos de OSHA - Bloqueo / Etiqueta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195" y="1976570"/>
            <a:ext cx="3581400" cy="46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1489893"/>
            <a:ext cx="3124200" cy="486678"/>
          </a:xfrm>
        </p:spPr>
        <p:txBody>
          <a:bodyPr anchor="t"/>
          <a:lstStyle/>
          <a:p>
            <a:pPr lvl="0"/>
            <a:r>
              <a:rPr lang="en-US" sz="2400" dirty="0" err="1">
                <a:solidFill>
                  <a:srgbClr val="0C30B8"/>
                </a:solidFill>
              </a:rPr>
              <a:t>Recursos</a:t>
            </a:r>
            <a:r>
              <a:rPr lang="en-US" sz="2400" dirty="0">
                <a:solidFill>
                  <a:srgbClr val="0C30B8"/>
                </a:solidFill>
              </a:rPr>
              <a:t> de OSHA</a:t>
            </a:r>
            <a:r>
              <a:rPr lang="en-US" sz="2400" b="0" dirty="0">
                <a:solidFill>
                  <a:srgbClr val="000000"/>
                </a:solidFill>
              </a:rPr>
              <a:t/>
            </a:r>
            <a:br>
              <a:rPr lang="en-US" sz="2400" b="0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2277401"/>
            <a:ext cx="8295153" cy="3886175"/>
          </a:xfrm>
        </p:spPr>
        <p:txBody>
          <a:bodyPr/>
          <a:lstStyle/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Conexión </a:t>
            </a:r>
            <a:r>
              <a:rPr lang="es-PR" altLang="en-US" sz="2000" dirty="0" smtClean="0"/>
              <a:t>a tierra incorrecta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Partes eléctricas expuestas 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Cableado eléctrico inadecuado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Aislamiento dañado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Circuitos sobrecargados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Trabajar en condiciones de humedad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PPE inadecuado cuando se trabaja en elementos eléctricos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Herramientas y </a:t>
            </a:r>
            <a:r>
              <a:rPr lang="es-PR" altLang="en-US" sz="2000" dirty="0"/>
              <a:t>equipos </a:t>
            </a:r>
            <a:r>
              <a:rPr lang="es-PR" altLang="en-US" sz="2000" dirty="0" smtClean="0"/>
              <a:t>dañados 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No </a:t>
            </a:r>
            <a:r>
              <a:rPr lang="es-PR" altLang="en-US" sz="2000" dirty="0" err="1" smtClean="0"/>
              <a:t>desenergizar</a:t>
            </a:r>
            <a:r>
              <a:rPr lang="es-PR" altLang="en-US" sz="2000" dirty="0" smtClean="0"/>
              <a:t> los equipos para el mantenimiento rutinario-desconectar del suministro eléctrico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/>
              <a:t>Bloqueo/Etiquetado i</a:t>
            </a:r>
            <a:r>
              <a:rPr lang="es-PR" altLang="en-US" sz="2000" dirty="0" smtClean="0"/>
              <a:t>nadecuada para el servicio eléctrico de equipos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altLang="en-US" sz="2000" dirty="0" smtClean="0"/>
              <a:t>El personal no cualificado que trabaja en el equipo eléctrico</a:t>
            </a:r>
            <a:r>
              <a:rPr lang="es-PR" altLang="en-US" sz="2400" dirty="0" smtClean="0"/>
              <a:t> </a:t>
            </a:r>
            <a:endParaRPr lang="es-PR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6720" y="1642708"/>
            <a:ext cx="8229600" cy="518270"/>
          </a:xfrm>
        </p:spPr>
        <p:txBody>
          <a:bodyPr anchor="t"/>
          <a:lstStyle/>
          <a:p>
            <a:pPr lvl="0"/>
            <a:r>
              <a:rPr lang="es-PR" altLang="en-US" sz="2400" dirty="0">
                <a:solidFill>
                  <a:srgbClr val="0C30B8"/>
                </a:solidFill>
              </a:rPr>
              <a:t>Deben estar atentos a estas condiciones </a:t>
            </a:r>
            <a:r>
              <a:rPr lang="es-PR" altLang="en-US" sz="2400" dirty="0" smtClean="0">
                <a:solidFill>
                  <a:srgbClr val="0C30B8"/>
                </a:solidFill>
              </a:rPr>
              <a:t>inseguras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997" y="3048000"/>
            <a:ext cx="3962400" cy="1550456"/>
          </a:xfrm>
        </p:spPr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Actividad </a:t>
            </a:r>
            <a:r>
              <a:rPr lang="es-PR" sz="2400" b="1" dirty="0" smtClean="0">
                <a:solidFill>
                  <a:srgbClr val="0C30B8"/>
                </a:solidFill>
              </a:rPr>
              <a:t>de aprendizaje</a:t>
            </a:r>
          </a:p>
          <a:p>
            <a:r>
              <a:rPr lang="es-PR" sz="2400" b="1" dirty="0">
                <a:solidFill>
                  <a:srgbClr val="0C30B8"/>
                </a:solidFill>
              </a:rPr>
              <a:t>s</a:t>
            </a:r>
            <a:r>
              <a:rPr lang="es-PR" sz="2400" b="1" dirty="0" smtClean="0">
                <a:solidFill>
                  <a:srgbClr val="0C30B8"/>
                </a:solidFill>
              </a:rPr>
              <a:t>obre </a:t>
            </a:r>
            <a:r>
              <a:rPr lang="es-PR" sz="2400" b="1" dirty="0" err="1" smtClean="0">
                <a:solidFill>
                  <a:srgbClr val="0C30B8"/>
                </a:solidFill>
              </a:rPr>
              <a:t>desenergización</a:t>
            </a:r>
            <a:r>
              <a:rPr lang="es-PR" sz="2400" b="1" dirty="0" smtClean="0">
                <a:solidFill>
                  <a:srgbClr val="0C30B8"/>
                </a:solidFill>
              </a:rPr>
              <a:t> del </a:t>
            </a:r>
            <a:r>
              <a:rPr lang="es-PR" sz="2400" b="1" dirty="0">
                <a:solidFill>
                  <a:srgbClr val="0C30B8"/>
                </a:solidFill>
              </a:rPr>
              <a:t>equipo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b="1" i="1" dirty="0">
              <a:solidFill>
                <a:srgbClr val="0070C0"/>
              </a:solidFill>
            </a:endParaRPr>
          </a:p>
          <a:p>
            <a:endParaRPr lang="en-US" sz="2400" b="1" i="1" dirty="0">
              <a:solidFill>
                <a:srgbClr val="0070C0"/>
              </a:solidFill>
            </a:endParaRPr>
          </a:p>
          <a:p>
            <a:endParaRPr lang="en-US" sz="2400" b="1" dirty="0" smtClean="0">
              <a:solidFill>
                <a:srgbClr val="3333CC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title="Foto - Estudiantes adultos en un aula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674" y="1648818"/>
            <a:ext cx="4118280" cy="398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4029" y="5697139"/>
            <a:ext cx="243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Photo from OSHA </a:t>
            </a:r>
            <a:r>
              <a:rPr lang="en-US" sz="1200" dirty="0">
                <a:latin typeface="+mn-lt"/>
              </a:rPr>
              <a:t>3686-09 2010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6720" y="1853109"/>
            <a:ext cx="3962400" cy="685800"/>
          </a:xfrm>
        </p:spPr>
        <p:txBody>
          <a:bodyPr anchor="t"/>
          <a:lstStyle/>
          <a:p>
            <a:pPr lvl="0"/>
            <a:r>
              <a:rPr lang="es-PR" sz="2800" dirty="0">
                <a:solidFill>
                  <a:srgbClr val="0C30B8"/>
                </a:solidFill>
              </a:rPr>
              <a:t>Ejercicio en clase -  </a:t>
            </a:r>
            <a:r>
              <a:rPr lang="es-PR" sz="2400" dirty="0">
                <a:solidFill>
                  <a:srgbClr val="0C30B8"/>
                </a:solidFill>
              </a:rPr>
              <a:t/>
            </a:r>
            <a:br>
              <a:rPr lang="es-PR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69" y="2645930"/>
            <a:ext cx="7726101" cy="1295392"/>
          </a:xfrm>
        </p:spPr>
        <p:txBody>
          <a:bodyPr/>
          <a:lstStyle/>
          <a:p>
            <a:endParaRPr lang="es-PR" sz="2400" b="1" dirty="0">
              <a:solidFill>
                <a:srgbClr val="0C30B8"/>
              </a:solidFill>
            </a:endParaRPr>
          </a:p>
          <a:p>
            <a:r>
              <a:rPr lang="es-PR" sz="2400" i="1" dirty="0">
                <a:solidFill>
                  <a:schemeClr val="tx1"/>
                </a:solidFill>
              </a:rPr>
              <a:t>Los participantes deberán ser capaces </a:t>
            </a:r>
            <a:r>
              <a:rPr lang="es-PR" sz="2400" i="1" dirty="0" smtClean="0">
                <a:solidFill>
                  <a:schemeClr val="tx1"/>
                </a:solidFill>
              </a:rPr>
              <a:t>de determinar </a:t>
            </a:r>
            <a:r>
              <a:rPr lang="es-PR" sz="2400" i="1" dirty="0">
                <a:solidFill>
                  <a:schemeClr val="tx1"/>
                </a:solidFill>
              </a:rPr>
              <a:t>los medios para </a:t>
            </a:r>
            <a:r>
              <a:rPr lang="es-PR" sz="2400" i="1" dirty="0" err="1" smtClean="0">
                <a:solidFill>
                  <a:schemeClr val="tx1"/>
                </a:solidFill>
              </a:rPr>
              <a:t>desenergizar</a:t>
            </a:r>
            <a:r>
              <a:rPr lang="es-PR" sz="2400" i="1" dirty="0" smtClean="0">
                <a:solidFill>
                  <a:schemeClr val="tx1"/>
                </a:solidFill>
              </a:rPr>
              <a:t> </a:t>
            </a:r>
            <a:r>
              <a:rPr lang="es-PR" sz="2400" i="1" dirty="0">
                <a:solidFill>
                  <a:schemeClr val="tx1"/>
                </a:solidFill>
              </a:rPr>
              <a:t>varios equipos</a:t>
            </a:r>
            <a:endParaRPr lang="en-US" sz="24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781155"/>
            <a:ext cx="6260929" cy="609905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0C30B8"/>
                </a:solidFill>
              </a:rPr>
              <a:t>Objetivos de Aprendizaje en Grupo:</a:t>
            </a:r>
            <a:br>
              <a:rPr lang="es-PR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21" y="2209800"/>
            <a:ext cx="7726101" cy="3038361"/>
          </a:xfrm>
        </p:spPr>
        <p:txBody>
          <a:bodyPr/>
          <a:lstStyle/>
          <a:p>
            <a:endParaRPr lang="en-US" sz="2400" b="1" dirty="0">
              <a:solidFill>
                <a:srgbClr val="3333CC"/>
              </a:solidFill>
            </a:endParaRPr>
          </a:p>
          <a:p>
            <a:r>
              <a:rPr lang="es-PR" sz="2400" i="1" dirty="0">
                <a:solidFill>
                  <a:schemeClr val="tx1"/>
                </a:solidFill>
              </a:rPr>
              <a:t>En grupos de 4-5 deben discutir los cuatro escenarios y</a:t>
            </a:r>
          </a:p>
          <a:p>
            <a:r>
              <a:rPr lang="es-PR" sz="2400" i="1" dirty="0">
                <a:solidFill>
                  <a:schemeClr val="tx1"/>
                </a:solidFill>
              </a:rPr>
              <a:t>determinar el proceso de </a:t>
            </a:r>
            <a:r>
              <a:rPr lang="es-PR" sz="2400" i="1" dirty="0" err="1" smtClean="0">
                <a:solidFill>
                  <a:schemeClr val="tx1"/>
                </a:solidFill>
              </a:rPr>
              <a:t>desenergizar</a:t>
            </a:r>
            <a:r>
              <a:rPr lang="es-PR" sz="2400" i="1" dirty="0" smtClean="0">
                <a:solidFill>
                  <a:schemeClr val="tx1"/>
                </a:solidFill>
              </a:rPr>
              <a:t>  el equipo</a:t>
            </a:r>
            <a:r>
              <a:rPr lang="es-PR" sz="2400" i="1" dirty="0">
                <a:solidFill>
                  <a:schemeClr val="tx1"/>
                </a:solidFill>
              </a:rPr>
              <a:t>.</a:t>
            </a:r>
          </a:p>
          <a:p>
            <a:endParaRPr lang="es-PR" sz="2400" i="1" dirty="0">
              <a:solidFill>
                <a:schemeClr val="tx1"/>
              </a:solidFill>
            </a:endParaRPr>
          </a:p>
          <a:p>
            <a:r>
              <a:rPr lang="es-PR" sz="2400" i="1" dirty="0">
                <a:solidFill>
                  <a:schemeClr val="tx1"/>
                </a:solidFill>
              </a:rPr>
              <a:t>Termine la plantilla</a:t>
            </a:r>
            <a:endParaRPr lang="en-US" sz="2400" i="1" dirty="0" smtClean="0">
              <a:solidFill>
                <a:srgbClr val="3333CC"/>
              </a:solidFill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 title="Text box - En grupos de 4-5 deben discutir los cuatro escenarios y determinar el proceso de desenergizar el equipo. Termine la plantilla"/>
          <p:cNvSpPr/>
          <p:nvPr/>
        </p:nvSpPr>
        <p:spPr>
          <a:xfrm>
            <a:off x="533400" y="2209800"/>
            <a:ext cx="8077200" cy="2133600"/>
          </a:xfrm>
          <a:prstGeom prst="rect">
            <a:avLst/>
          </a:prstGeom>
          <a:noFill/>
          <a:ln w="38100">
            <a:solidFill>
              <a:srgbClr val="582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426720" y="838199"/>
            <a:ext cx="8229600" cy="68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3081" y="1526286"/>
            <a:ext cx="8229600" cy="625680"/>
          </a:xfrm>
        </p:spPr>
        <p:txBody>
          <a:bodyPr anchor="t"/>
          <a:lstStyle/>
          <a:p>
            <a:pPr lvl="0"/>
            <a:r>
              <a:rPr lang="en-US" sz="2400" dirty="0" err="1">
                <a:solidFill>
                  <a:srgbClr val="0C30B8"/>
                </a:solidFill>
              </a:rPr>
              <a:t>Actividad</a:t>
            </a:r>
            <a:r>
              <a:rPr lang="en-US" sz="2400" dirty="0">
                <a:solidFill>
                  <a:srgbClr val="0C30B8"/>
                </a:solidFill>
              </a:rPr>
              <a:t> de </a:t>
            </a:r>
            <a:r>
              <a:rPr lang="en-US" sz="2400" dirty="0" err="1">
                <a:solidFill>
                  <a:srgbClr val="0C30B8"/>
                </a:solidFill>
              </a:rPr>
              <a:t>Aprendizaje</a:t>
            </a:r>
            <a:r>
              <a:rPr lang="en-US" sz="2400" dirty="0">
                <a:solidFill>
                  <a:srgbClr val="0C30B8"/>
                </a:solidFill>
              </a:rPr>
              <a:t> </a:t>
            </a:r>
            <a:r>
              <a:rPr lang="en-US" sz="2400" dirty="0" err="1">
                <a:solidFill>
                  <a:srgbClr val="0C30B8"/>
                </a:solidFill>
              </a:rPr>
              <a:t>en</a:t>
            </a:r>
            <a:r>
              <a:rPr lang="en-US" sz="2400" dirty="0">
                <a:solidFill>
                  <a:srgbClr val="0C30B8"/>
                </a:solidFill>
              </a:rPr>
              <a:t> </a:t>
            </a:r>
            <a:r>
              <a:rPr lang="en-US" sz="2400" dirty="0" err="1">
                <a:solidFill>
                  <a:srgbClr val="0C30B8"/>
                </a:solidFill>
              </a:rPr>
              <a:t>Grupo</a:t>
            </a:r>
            <a:r>
              <a:rPr lang="en-US" sz="2400" dirty="0">
                <a:solidFill>
                  <a:srgbClr val="0C30B8"/>
                </a:solidFill>
              </a:rPr>
              <a:t> Parte A</a:t>
            </a:r>
            <a:br>
              <a:rPr lang="en-US" sz="2400" dirty="0">
                <a:solidFill>
                  <a:srgbClr val="0C30B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21" y="2189763"/>
            <a:ext cx="7726101" cy="1544038"/>
          </a:xfrm>
        </p:spPr>
        <p:txBody>
          <a:bodyPr/>
          <a:lstStyle/>
          <a:p>
            <a:r>
              <a:rPr lang="es-PR" sz="2400" b="1" i="1" dirty="0" smtClean="0">
                <a:solidFill>
                  <a:srgbClr val="3333CC"/>
                </a:solidFill>
              </a:rPr>
              <a:t>  </a:t>
            </a:r>
            <a:endParaRPr lang="es-PR" sz="2400" b="1" i="1" dirty="0" smtClean="0">
              <a:solidFill>
                <a:srgbClr val="3333CC"/>
              </a:solidFill>
            </a:endParaRPr>
          </a:p>
          <a:p>
            <a:r>
              <a:rPr lang="es-PR" sz="2400" dirty="0" smtClean="0">
                <a:solidFill>
                  <a:srgbClr val="2810D6"/>
                </a:solidFill>
              </a:rPr>
              <a:t>  </a:t>
            </a:r>
            <a:r>
              <a:rPr lang="es-PR" sz="2400" i="1" dirty="0" smtClean="0">
                <a:solidFill>
                  <a:schemeClr val="tx1"/>
                </a:solidFill>
              </a:rPr>
              <a:t>Escenarios de hechos </a:t>
            </a:r>
          </a:p>
          <a:p>
            <a:r>
              <a:rPr lang="es-PR" sz="2400" i="1" dirty="0" smtClean="0">
                <a:solidFill>
                  <a:schemeClr val="tx1"/>
                </a:solidFill>
              </a:rPr>
              <a:t>  Plantilla</a:t>
            </a:r>
            <a:r>
              <a:rPr lang="es-PR" sz="2400" i="1" dirty="0" smtClean="0">
                <a:solidFill>
                  <a:srgbClr val="3333CC"/>
                </a:solidFill>
              </a:rPr>
              <a:t> </a:t>
            </a:r>
            <a:r>
              <a:rPr lang="es-PR" sz="2400" i="1" dirty="0" smtClean="0">
                <a:solidFill>
                  <a:schemeClr val="tx1"/>
                </a:solidFill>
              </a:rPr>
              <a:t>de Preguntas y Respuestas</a:t>
            </a:r>
            <a:endParaRPr lang="es-PR" sz="2400" i="1" dirty="0" smtClean="0">
              <a:solidFill>
                <a:srgbClr val="3333CC"/>
              </a:solidFill>
            </a:endParaRPr>
          </a:p>
          <a:p>
            <a:r>
              <a:rPr lang="es-PR" sz="2400" b="1" i="1" dirty="0" smtClean="0">
                <a:solidFill>
                  <a:srgbClr val="3333CC"/>
                </a:solidFill>
              </a:rPr>
              <a:t>  </a:t>
            </a:r>
            <a:endParaRPr lang="es-PR" sz="2400" i="1" dirty="0" smtClean="0">
              <a:solidFill>
                <a:srgbClr val="3333CC"/>
              </a:solidFill>
            </a:endParaRPr>
          </a:p>
          <a:p>
            <a:endParaRPr lang="es-PR" sz="2400" i="1" dirty="0" smtClean="0">
              <a:solidFill>
                <a:srgbClr val="3333CC"/>
              </a:solidFill>
            </a:endParaRPr>
          </a:p>
          <a:p>
            <a:r>
              <a:rPr lang="es-PR" sz="2400" i="1" dirty="0" smtClean="0">
                <a:solidFill>
                  <a:srgbClr val="3333CC"/>
                </a:solidFill>
              </a:rPr>
              <a:t>  </a:t>
            </a:r>
          </a:p>
          <a:p>
            <a:endParaRPr lang="es-P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P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 title="Text box - Escenarios de hechos. Plantilla de Preguntas y Respuestas"/>
          <p:cNvSpPr/>
          <p:nvPr/>
        </p:nvSpPr>
        <p:spPr>
          <a:xfrm>
            <a:off x="533400" y="2217906"/>
            <a:ext cx="8077200" cy="1668294"/>
          </a:xfrm>
          <a:prstGeom prst="rect">
            <a:avLst/>
          </a:prstGeom>
          <a:noFill/>
          <a:ln w="38100">
            <a:solidFill>
              <a:srgbClr val="582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426720" y="952400"/>
            <a:ext cx="8229600" cy="5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0848" y="1524000"/>
            <a:ext cx="8229600" cy="661596"/>
          </a:xfrm>
        </p:spPr>
        <p:txBody>
          <a:bodyPr anchor="t"/>
          <a:lstStyle/>
          <a:p>
            <a:pPr lvl="0"/>
            <a:r>
              <a:rPr lang="es-PR" sz="2400" dirty="0">
                <a:solidFill>
                  <a:srgbClr val="0C30B8"/>
                </a:solidFill>
              </a:rPr>
              <a:t>Materiales para la Actividad Proporcionados</a:t>
            </a:r>
            <a:r>
              <a:rPr lang="es-PR" sz="2400" dirty="0">
                <a:solidFill>
                  <a:srgbClr val="3333CC"/>
                </a:solidFill>
              </a:rPr>
              <a:t/>
            </a:r>
            <a:br>
              <a:rPr lang="es-PR" sz="2400" dirty="0">
                <a:solidFill>
                  <a:srgbClr val="3333C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524000"/>
            <a:ext cx="8382000" cy="53340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C30B8"/>
                </a:solidFill>
              </a:rPr>
              <a:t>Temas</a:t>
            </a:r>
            <a:r>
              <a:rPr lang="en-US" sz="2400" b="1" dirty="0" smtClean="0">
                <a:solidFill>
                  <a:srgbClr val="0C30B8"/>
                </a:solidFill>
              </a:rPr>
              <a:t> </a:t>
            </a:r>
            <a:r>
              <a:rPr lang="en-US" sz="2400" b="1" dirty="0" err="1" smtClean="0">
                <a:solidFill>
                  <a:srgbClr val="0C30B8"/>
                </a:solidFill>
              </a:rPr>
              <a:t>especiales</a:t>
            </a:r>
            <a:r>
              <a:rPr lang="en-US" sz="2400" b="1" dirty="0" smtClean="0">
                <a:solidFill>
                  <a:srgbClr val="0C30B8"/>
                </a:solidFill>
              </a:rPr>
              <a:t> para </a:t>
            </a:r>
            <a:r>
              <a:rPr lang="es-PR" sz="2400" b="1" dirty="0" smtClean="0">
                <a:solidFill>
                  <a:srgbClr val="0C30B8"/>
                </a:solidFill>
              </a:rPr>
              <a:t>compañías que fabrican y suplen</a:t>
            </a:r>
            <a:endParaRPr lang="en-US" sz="2400" b="1" dirty="0">
              <a:solidFill>
                <a:srgbClr val="0C30B8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50" dirty="0"/>
              <a:t>Uso </a:t>
            </a:r>
            <a:r>
              <a:rPr lang="es-PR" sz="2050" dirty="0" smtClean="0"/>
              <a:t>seguro de todas las herramientas y equipos eléctricos del taller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50" dirty="0"/>
              <a:t>El mantenimiento de rutina </a:t>
            </a:r>
            <a:r>
              <a:rPr lang="es-PR" sz="2050" dirty="0" smtClean="0"/>
              <a:t>y los cambios </a:t>
            </a:r>
            <a:r>
              <a:rPr lang="es-PR" sz="2050" dirty="0"/>
              <a:t>de herramientas como </a:t>
            </a:r>
            <a:r>
              <a:rPr lang="es-PR" sz="2050" dirty="0" smtClean="0"/>
              <a:t>brocas o </a:t>
            </a:r>
            <a:r>
              <a:rPr lang="es-PR" sz="2050" dirty="0">
                <a:solidFill>
                  <a:schemeClr val="tx1"/>
                </a:solidFill>
              </a:rPr>
              <a:t>punzones</a:t>
            </a:r>
            <a:r>
              <a:rPr lang="es-PR" sz="2050" dirty="0"/>
              <a:t> del taladro requiere </a:t>
            </a:r>
            <a:r>
              <a:rPr lang="es-PR" sz="2050" dirty="0" err="1" smtClean="0"/>
              <a:t>desenergizar</a:t>
            </a:r>
            <a:r>
              <a:rPr lang="es-PR" sz="2050" dirty="0" smtClean="0"/>
              <a:t> el equipo. </a:t>
            </a:r>
            <a:r>
              <a:rPr lang="es-PR" sz="2050" dirty="0"/>
              <a:t>La compañía deberá </a:t>
            </a:r>
            <a:r>
              <a:rPr lang="es-PR" sz="2050" dirty="0" smtClean="0"/>
              <a:t>tener procedimientos </a:t>
            </a:r>
            <a:r>
              <a:rPr lang="es-PR" sz="2050" dirty="0"/>
              <a:t>para aislar la energía para </a:t>
            </a:r>
            <a:r>
              <a:rPr lang="es-PR" sz="2050" dirty="0" smtClean="0"/>
              <a:t>prácticas de rutina en el taller (cambiando brocas, troqueles y aspas).</a:t>
            </a:r>
            <a:r>
              <a:rPr lang="en-US" sz="2050" dirty="0" smtClean="0"/>
              <a:t> 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50" dirty="0"/>
              <a:t>Cualquier cosa </a:t>
            </a:r>
            <a:r>
              <a:rPr lang="es-PR" sz="2050" dirty="0" smtClean="0"/>
              <a:t>con energía </a:t>
            </a:r>
            <a:r>
              <a:rPr lang="es-PR" sz="2050" dirty="0"/>
              <a:t>potencial </a:t>
            </a:r>
            <a:r>
              <a:rPr lang="es-PR" sz="2050" dirty="0" smtClean="0"/>
              <a:t>necesita </a:t>
            </a:r>
            <a:r>
              <a:rPr lang="es-PR" sz="2050" dirty="0"/>
              <a:t>ser </a:t>
            </a:r>
            <a:r>
              <a:rPr lang="es-PR" sz="2050" dirty="0" smtClean="0"/>
              <a:t>bloqueada </a:t>
            </a:r>
            <a:r>
              <a:rPr lang="es-PR" sz="2050" dirty="0"/>
              <a:t>y </a:t>
            </a:r>
            <a:r>
              <a:rPr lang="es-PR" sz="2050" dirty="0" smtClean="0"/>
              <a:t>etiquetada </a:t>
            </a:r>
            <a:r>
              <a:rPr lang="es-PR" sz="2050" dirty="0"/>
              <a:t>antes de que los </a:t>
            </a:r>
            <a:r>
              <a:rPr lang="es-PR" sz="2050" dirty="0" smtClean="0"/>
              <a:t>resguardo </a:t>
            </a:r>
            <a:r>
              <a:rPr lang="es-PR" sz="2050" dirty="0"/>
              <a:t>puedan ser removidos </a:t>
            </a:r>
            <a:endParaRPr lang="es-PR" sz="2050" dirty="0" smtClean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50" dirty="0"/>
              <a:t>Cuando las partes eléctricas están expuestas </a:t>
            </a:r>
            <a:r>
              <a:rPr lang="es-PR" sz="2050" dirty="0" smtClean="0"/>
              <a:t>la potencia </a:t>
            </a:r>
            <a:r>
              <a:rPr lang="es-PR" sz="2050" dirty="0"/>
              <a:t>tiene que ser </a:t>
            </a:r>
            <a:r>
              <a:rPr lang="es-PR" sz="2050" dirty="0" smtClean="0"/>
              <a:t>eliminada </a:t>
            </a:r>
            <a:r>
              <a:rPr lang="es-PR" sz="2050" dirty="0"/>
              <a:t>y </a:t>
            </a:r>
            <a:r>
              <a:rPr lang="es-PR" sz="2050" dirty="0" smtClean="0"/>
              <a:t>bloqueada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50" dirty="0"/>
              <a:t>Sólo electricistas calificados pueden reparar componentes </a:t>
            </a:r>
            <a:r>
              <a:rPr lang="es-PR" sz="2050" dirty="0" smtClean="0"/>
              <a:t>eléctricos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sz="2050" dirty="0" smtClean="0"/>
              <a:t>Los </a:t>
            </a:r>
            <a:r>
              <a:rPr lang="es-PR" sz="2050" dirty="0" smtClean="0"/>
              <a:t>electricistas deben usar equipo de protección personal</a:t>
            </a:r>
            <a:endParaRPr lang="en-US" sz="2050" dirty="0"/>
          </a:p>
          <a:p>
            <a:r>
              <a:rPr lang="en-US" sz="2400" dirty="0" smtClean="0"/>
              <a:t> </a:t>
            </a:r>
            <a:endParaRPr lang="en-US" sz="24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24000"/>
            <a:ext cx="8648700" cy="5334000"/>
          </a:xfrm>
        </p:spPr>
        <p:txBody>
          <a:bodyPr/>
          <a:lstStyle/>
          <a:p>
            <a:r>
              <a:rPr lang="es-PR" sz="2300" b="1" dirty="0" smtClean="0">
                <a:solidFill>
                  <a:srgbClr val="0C30B8"/>
                </a:solidFill>
              </a:rPr>
              <a:t>Los empleados son responsables por el cumplimiento con:</a:t>
            </a:r>
          </a:p>
          <a:p>
            <a:endParaRPr lang="es-PR" sz="2400" b="1" dirty="0" smtClean="0">
              <a:solidFill>
                <a:srgbClr val="0C30B8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</a:rPr>
              <a:t>OSHA 1910 </a:t>
            </a:r>
            <a:r>
              <a:rPr lang="es-PR" sz="2400" dirty="0" err="1" smtClean="0">
                <a:solidFill>
                  <a:schemeClr val="tx1"/>
                </a:solidFill>
              </a:rPr>
              <a:t>Subparte</a:t>
            </a:r>
            <a:r>
              <a:rPr lang="es-PR" sz="2400" dirty="0" smtClean="0">
                <a:solidFill>
                  <a:schemeClr val="tx1"/>
                </a:solidFill>
              </a:rPr>
              <a:t> E</a:t>
            </a:r>
          </a:p>
          <a:p>
            <a:pPr>
              <a:buClr>
                <a:srgbClr val="0C30B8"/>
              </a:buClr>
            </a:pPr>
            <a:endParaRPr lang="es-PR" sz="2400" dirty="0">
              <a:solidFill>
                <a:schemeClr val="tx1"/>
              </a:solidFill>
            </a:endParaRPr>
          </a:p>
          <a:p>
            <a:pPr>
              <a:buClr>
                <a:srgbClr val="0C30B8"/>
              </a:buClr>
            </a:pPr>
            <a:r>
              <a:rPr lang="es-PR" sz="2400" dirty="0" smtClean="0">
                <a:solidFill>
                  <a:schemeClr val="tx1"/>
                </a:solidFill>
              </a:rPr>
              <a:t>Y ediciones vigentes de:</a:t>
            </a:r>
          </a:p>
          <a:p>
            <a:pPr>
              <a:buClr>
                <a:srgbClr val="0C30B8"/>
              </a:buClr>
            </a:pPr>
            <a:endParaRPr lang="es-PR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</a:rPr>
              <a:t>NFPA 70E</a:t>
            </a:r>
            <a:r>
              <a:rPr lang="es-PR" sz="2400" baseline="30000" dirty="0" smtClean="0">
                <a:solidFill>
                  <a:schemeClr val="tx1"/>
                </a:solidFill>
              </a:rPr>
              <a:t>®</a:t>
            </a:r>
            <a:r>
              <a:rPr lang="es-PR" sz="2400" dirty="0" smtClean="0">
                <a:solidFill>
                  <a:schemeClr val="tx1"/>
                </a:solidFill>
              </a:rPr>
              <a:t> Normas para la Seguridad Eléctrica en el Lugar de Trabajo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</a:rPr>
              <a:t>El Código Eléctrico Nacional (NEC por sus siglas en inglés)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</a:rPr>
              <a:t>NFPA</a:t>
            </a:r>
            <a:r>
              <a:rPr lang="es-PR" sz="2400" baseline="30000" dirty="0" smtClean="0">
                <a:solidFill>
                  <a:schemeClr val="tx1"/>
                </a:solidFill>
              </a:rPr>
              <a:t>®</a:t>
            </a:r>
            <a:r>
              <a:rPr lang="es-PR" sz="2400" dirty="0" smtClean="0">
                <a:solidFill>
                  <a:schemeClr val="tx1"/>
                </a:solidFill>
              </a:rPr>
              <a:t> 70B Mantenimiento de Equipo Eléctrico</a:t>
            </a:r>
            <a:r>
              <a:rPr lang="es-PR" sz="2400" dirty="0" smtClean="0"/>
              <a:t>.</a:t>
            </a:r>
          </a:p>
          <a:p>
            <a:endParaRPr lang="en-US" sz="2400" dirty="0"/>
          </a:p>
          <a:p>
            <a:pPr>
              <a:buClr>
                <a:srgbClr val="0C30B8"/>
              </a:buClr>
            </a:pPr>
            <a:endParaRPr lang="en-US" sz="1200" dirty="0" smtClean="0">
              <a:hlinkClick r:id="rId3"/>
            </a:endParaRPr>
          </a:p>
          <a:p>
            <a:pPr>
              <a:buClr>
                <a:srgbClr val="0C30B8"/>
              </a:buClr>
            </a:pPr>
            <a:endParaRPr lang="en-US" sz="1200" dirty="0">
              <a:hlinkClick r:id="rId3"/>
            </a:endParaRPr>
          </a:p>
          <a:p>
            <a:pPr>
              <a:buClr>
                <a:srgbClr val="0C30B8"/>
              </a:buClr>
            </a:pPr>
            <a:endParaRPr lang="en-US" sz="1200" dirty="0">
              <a:hlinkClick r:id="rId3"/>
            </a:endParaRPr>
          </a:p>
          <a:p>
            <a:pPr>
              <a:buClr>
                <a:srgbClr val="0C30B8"/>
              </a:buClr>
            </a:pPr>
            <a:r>
              <a:rPr lang="en-US" sz="1400" dirty="0" smtClean="0">
                <a:hlinkClick r:id="rId3"/>
              </a:rPr>
              <a:t>Link to Standards for Electrical Safety in the Workplace on NFPA Catalog</a:t>
            </a:r>
            <a:endParaRPr lang="en-US" sz="1400" dirty="0" smtClean="0"/>
          </a:p>
          <a:p>
            <a:pPr>
              <a:buClr>
                <a:srgbClr val="0C30B8"/>
              </a:buClr>
            </a:pPr>
            <a:endParaRPr lang="en-US" sz="1200" dirty="0"/>
          </a:p>
          <a:p>
            <a:r>
              <a:rPr lang="en-US" sz="2400" dirty="0" smtClean="0"/>
              <a:t> </a:t>
            </a:r>
            <a:endParaRPr lang="en-US" sz="24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pPr algn="r"/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s6</a:t>
            </a:r>
            <a:endParaRPr lang="en-US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305800" cy="4510267"/>
          </a:xfrm>
        </p:spPr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¿Qué causa descargas?</a:t>
            </a:r>
          </a:p>
          <a:p>
            <a:endParaRPr lang="es-PR" sz="1200" dirty="0" smtClean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La electricidad viaja en circuitos normalmente a través de un conductor.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A veces el cuerpo de una </a:t>
            </a:r>
            <a:r>
              <a:rPr lang="es-PR" sz="2400" dirty="0"/>
              <a:t>persona por error se convierte parte </a:t>
            </a:r>
            <a:r>
              <a:rPr lang="es-PR" sz="2400" dirty="0" smtClean="0"/>
              <a:t>del circuito causando descargas eléctricas</a:t>
            </a:r>
          </a:p>
          <a:p>
            <a:pPr>
              <a:buClr>
                <a:srgbClr val="3333CC"/>
              </a:buClr>
            </a:pPr>
            <a:endParaRPr lang="es-PR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248400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 smtClean="0">
                <a:latin typeface="Arial" pitchFamily="34" charset="0"/>
                <a:cs typeface="Arial" pitchFamily="34" charset="0"/>
              </a:rPr>
              <a:t>Adapted from SH-20-843-SH0</a:t>
            </a:r>
            <a:endParaRPr lang="en-US" sz="1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s7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47" y="1676399"/>
            <a:ext cx="7726101" cy="4558947"/>
          </a:xfrm>
        </p:spPr>
        <p:txBody>
          <a:bodyPr/>
          <a:lstStyle/>
          <a:p>
            <a:endParaRPr lang="en-US" sz="1200" dirty="0" smtClean="0"/>
          </a:p>
          <a:p>
            <a:r>
              <a:rPr lang="es-PR" sz="2400" dirty="0" smtClean="0"/>
              <a:t>Las descargas eléctricas se </a:t>
            </a:r>
            <a:r>
              <a:rPr lang="es-PR" sz="2400" dirty="0"/>
              <a:t>producen cuando el cuerpo de una persona completa la trayectoria de la corriente con</a:t>
            </a:r>
            <a:r>
              <a:rPr lang="es-PR" sz="2400" dirty="0" smtClean="0"/>
              <a:t>:</a:t>
            </a:r>
          </a:p>
          <a:p>
            <a:endParaRPr lang="en-US" sz="1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“Los </a:t>
            </a:r>
            <a:r>
              <a:rPr lang="es-PR" sz="2400" dirty="0"/>
              <a:t>dos cables de un circuito eléctrico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Un cable de un circuito energizado y </a:t>
            </a:r>
            <a:r>
              <a:rPr lang="es-PR" sz="2400" dirty="0" smtClean="0"/>
              <a:t>la conexión a tierra</a:t>
            </a:r>
            <a:endParaRPr lang="es-PR" sz="2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Una pieza de metal que accidentalmente se energiza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Otro conductor que está llevando la corriente</a:t>
            </a:r>
            <a:r>
              <a:rPr lang="en-US" sz="2400" dirty="0" smtClean="0"/>
              <a:t>”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1400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s-PR" sz="2400" dirty="0"/>
              <a:t>Cuando una persona recibe una descarga eléctrica, la corriente fluye a través del cuerpo y el </a:t>
            </a:r>
            <a:r>
              <a:rPr lang="es-PR" sz="2400" dirty="0" smtClean="0"/>
              <a:t>suelo.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235347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OSHA 3075-2002 (Revised)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2613" y="291735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kern="0" dirty="0" smtClean="0">
                <a:solidFill>
                  <a:srgbClr val="0C30B8"/>
                </a:solidFill>
              </a:rPr>
              <a:t>Seguridad Eléctrica </a:t>
            </a:r>
            <a:r>
              <a:rPr lang="en-US" kern="0" dirty="0" smtClean="0">
                <a:solidFill>
                  <a:srgbClr val="0C30B8"/>
                </a:solidFill>
              </a:rPr>
              <a:t>– </a:t>
            </a:r>
            <a:r>
              <a:rPr lang="es-PR" sz="2400" kern="0" dirty="0" smtClean="0">
                <a:solidFill>
                  <a:srgbClr val="0C30B8"/>
                </a:solidFill>
              </a:rPr>
              <a:t>Módulo </a:t>
            </a:r>
            <a:r>
              <a:rPr lang="en-US" sz="2400" kern="0" dirty="0" smtClean="0">
                <a:solidFill>
                  <a:srgbClr val="0C30B8"/>
                </a:solidFill>
              </a:rPr>
              <a:t>6</a:t>
            </a:r>
            <a:endParaRPr lang="en-US" sz="2400" kern="0" dirty="0">
              <a:solidFill>
                <a:srgbClr val="0C30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0154" y="1468623"/>
            <a:ext cx="3699410" cy="618694"/>
          </a:xfrm>
        </p:spPr>
        <p:txBody>
          <a:bodyPr anchor="t"/>
          <a:lstStyle/>
          <a:p>
            <a:pPr lvl="0"/>
            <a:r>
              <a:rPr lang="en-US" sz="2400" dirty="0">
                <a:solidFill>
                  <a:srgbClr val="0C30B8"/>
                </a:solidFill>
              </a:rPr>
              <a:t>¿</a:t>
            </a:r>
            <a:r>
              <a:rPr lang="en-US" sz="2400" dirty="0" err="1">
                <a:solidFill>
                  <a:srgbClr val="0C30B8"/>
                </a:solidFill>
              </a:rPr>
              <a:t>Qué</a:t>
            </a:r>
            <a:r>
              <a:rPr lang="en-US" sz="2400" dirty="0">
                <a:solidFill>
                  <a:srgbClr val="0C30B8"/>
                </a:solidFill>
              </a:rPr>
              <a:t> causa </a:t>
            </a:r>
            <a:r>
              <a:rPr lang="en-US" sz="2400" dirty="0" err="1">
                <a:solidFill>
                  <a:srgbClr val="0C30B8"/>
                </a:solidFill>
              </a:rPr>
              <a:t>descargas</a:t>
            </a:r>
            <a:r>
              <a:rPr lang="en-US" sz="2400" dirty="0" smtClean="0">
                <a:solidFill>
                  <a:srgbClr val="0C30B8"/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10267"/>
          </a:xfrm>
        </p:spPr>
        <p:txBody>
          <a:bodyPr/>
          <a:lstStyle/>
          <a:p>
            <a:r>
              <a:rPr lang="es-PR" sz="2400" b="1" dirty="0">
                <a:solidFill>
                  <a:srgbClr val="0C30B8"/>
                </a:solidFill>
              </a:rPr>
              <a:t>Factores </a:t>
            </a:r>
            <a:r>
              <a:rPr lang="es-PR" sz="2400" b="1" dirty="0" smtClean="0">
                <a:solidFill>
                  <a:srgbClr val="0C30B8"/>
                </a:solidFill>
              </a:rPr>
              <a:t>que afectan severidad </a:t>
            </a:r>
            <a:r>
              <a:rPr lang="es-PR" sz="2400" b="1" dirty="0">
                <a:solidFill>
                  <a:srgbClr val="0C30B8"/>
                </a:solidFill>
              </a:rPr>
              <a:t>de </a:t>
            </a:r>
            <a:r>
              <a:rPr lang="es-PR" sz="2400" b="1" dirty="0" smtClean="0">
                <a:solidFill>
                  <a:srgbClr val="0C30B8"/>
                </a:solidFill>
              </a:rPr>
              <a:t>una descarga </a:t>
            </a:r>
            <a:r>
              <a:rPr lang="es-PR" sz="2400" b="1" dirty="0" err="1" smtClean="0">
                <a:solidFill>
                  <a:srgbClr val="0C30B8"/>
                </a:solidFill>
              </a:rPr>
              <a:t>electrica</a:t>
            </a:r>
            <a:endParaRPr lang="es-PR" sz="2400" b="1" dirty="0" smtClean="0">
              <a:solidFill>
                <a:srgbClr val="0C30B8"/>
              </a:solidFill>
            </a:endParaRPr>
          </a:p>
          <a:p>
            <a:endParaRPr lang="en-US" sz="1200" dirty="0" smtClean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“</a:t>
            </a:r>
            <a:r>
              <a:rPr lang="es-PR" sz="2400" dirty="0"/>
              <a:t>Cantidad de corriente que fluye a través del cuerpo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La trayectoria de la corriente a través del cuerpo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La longitud de tiempo que el cuerpo permanece en el circuito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La frecuencia </a:t>
            </a:r>
            <a:r>
              <a:rPr lang="es-PR" sz="2400" dirty="0" smtClean="0"/>
              <a:t>de corriente</a:t>
            </a:r>
            <a:r>
              <a:rPr lang="en-US" sz="2400" dirty="0" smtClean="0"/>
              <a:t>”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Calidad de la conexión a tierra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Trabajar en condiciones </a:t>
            </a:r>
            <a:r>
              <a:rPr lang="es-PR" sz="2400" dirty="0" smtClean="0"/>
              <a:t>húmedas</a:t>
            </a:r>
            <a:endParaRPr lang="es-PR" sz="2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Sequedad o humedad de la piel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33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235347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OSHA 3075-2002 (Revised)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000"/>
            <a:ext cx="8229600" cy="1143200"/>
          </a:xfrm>
        </p:spPr>
        <p:txBody>
          <a:bodyPr/>
          <a:lstStyle/>
          <a:p>
            <a:r>
              <a:rPr lang="es-PR" dirty="0" smtClean="0">
                <a:solidFill>
                  <a:srgbClr val="0C30B8"/>
                </a:solidFill>
              </a:rPr>
              <a:t>Seguridad Eléctrica </a:t>
            </a:r>
            <a:r>
              <a:rPr lang="en-US" dirty="0" smtClean="0">
                <a:solidFill>
                  <a:srgbClr val="0C30B8"/>
                </a:solidFill>
              </a:rPr>
              <a:t>– </a:t>
            </a:r>
            <a:r>
              <a:rPr lang="es-PR" sz="2400" dirty="0" smtClean="0">
                <a:solidFill>
                  <a:srgbClr val="0C30B8"/>
                </a:solidFill>
              </a:rPr>
              <a:t>Módulo </a:t>
            </a:r>
            <a:r>
              <a:rPr lang="en-US" sz="2400" dirty="0" smtClean="0">
                <a:solidFill>
                  <a:srgbClr val="0C30B8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s9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3573</Words>
  <Application>Microsoft Office PowerPoint</Application>
  <PresentationFormat>On-screen Show (4:3)</PresentationFormat>
  <Paragraphs>570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Roboto</vt:lpstr>
      <vt:lpstr>Times New Roman</vt:lpstr>
      <vt:lpstr>Wingdings</vt:lpstr>
      <vt:lpstr>2_swiss</vt:lpstr>
      <vt:lpstr>1_swiss</vt:lpstr>
      <vt:lpstr>swiss</vt:lpstr>
      <vt:lpstr>Seguridad Eléctrica – Módulo 6</vt:lpstr>
      <vt:lpstr>Seguridad Eléctrica – Módulo 6 s2</vt:lpstr>
      <vt:lpstr>Seguridad Eléctrica – Módulo 6 s3</vt:lpstr>
      <vt:lpstr>Seguridad Eléctrica – Módulo 6 s4</vt:lpstr>
      <vt:lpstr>Seguridad Eléctrica – Módulo 6 s5</vt:lpstr>
      <vt:lpstr>Seguridad Eléctrica – Módulo 6 s6</vt:lpstr>
      <vt:lpstr>Seguridad Eléctrica – Módulo 6 s7</vt:lpstr>
      <vt:lpstr>¿Qué causa descargas?</vt:lpstr>
      <vt:lpstr>Seguridad Eléctrica – Módulo 6 s9</vt:lpstr>
      <vt:lpstr>Seguridad Eléctrica – Módulo 6 s10</vt:lpstr>
      <vt:lpstr>Seguridad Eléctrica – Módulo 6 s11</vt:lpstr>
      <vt:lpstr>Seguridad Eléctrica – Módulo 6 s12</vt:lpstr>
      <vt:lpstr>Seguridad Eléctrica – Módulo 6 s13</vt:lpstr>
      <vt:lpstr>Seguridad Eléctrica – Módulo 6 s14</vt:lpstr>
      <vt:lpstr>Seguridad Eléctrica – Módulo 6 s15</vt:lpstr>
      <vt:lpstr>Seguridad Eléctrica – Módulo 6 s16</vt:lpstr>
      <vt:lpstr>Seguridad Eléctrica – Módulo 6 s17</vt:lpstr>
      <vt:lpstr>Seguridad Eléctrica – Módulo 6 s18</vt:lpstr>
      <vt:lpstr>Seguridad Eléctrica – Módulo 6 </vt:lpstr>
      <vt:lpstr>¿Qué es un circuito eléctrico?</vt:lpstr>
      <vt:lpstr>Polaridad </vt:lpstr>
      <vt:lpstr>Aislamiento de los conductos </vt:lpstr>
      <vt:lpstr>Tipos de protección a tierra </vt:lpstr>
      <vt:lpstr>La importancia de la protección de conexión a tierra </vt:lpstr>
      <vt:lpstr>Tipos de protección de conexión de tierra </vt:lpstr>
      <vt:lpstr>Interruptor de circuito con descarga o falla a tierra </vt:lpstr>
      <vt:lpstr>Interruptor de circuito con descarga  o falla a tierra </vt:lpstr>
      <vt:lpstr>GFCI</vt:lpstr>
      <vt:lpstr>Herramientas de doble instinto</vt:lpstr>
      <vt:lpstr>Herramientas con doble aislamiento</vt:lpstr>
      <vt:lpstr>Programa de equipos asegurados por conexión a tierra</vt:lpstr>
      <vt:lpstr>Prácticas Seguras - Protección de Conductores </vt:lpstr>
      <vt:lpstr>Prácticas seguras - Utilización de equipos para la conexión a tierra </vt:lpstr>
      <vt:lpstr>Cables de extension - Selección</vt:lpstr>
      <vt:lpstr>Cables de extensión - Selección </vt:lpstr>
      <vt:lpstr>Selección de cables  </vt:lpstr>
      <vt:lpstr>Cable de extensión – Prácticas de uso seguro </vt:lpstr>
      <vt:lpstr>Interrupción energía utilizando Bloqueo / etiquetado  </vt:lpstr>
      <vt:lpstr>Citados Frecuentemente </vt:lpstr>
      <vt:lpstr>Normas de la OSHA </vt:lpstr>
      <vt:lpstr>¿Qué es la energía peligrosa?</vt:lpstr>
      <vt:lpstr>Para obtener más información sobre Bloqueo / Etiquetado visite el Programa de Formación Interactiva de OSHA </vt:lpstr>
      <vt:lpstr>Protección Personal </vt:lpstr>
      <vt:lpstr>Recursos de OSHA </vt:lpstr>
      <vt:lpstr>Deben estar atentos a estas condiciones inseguras</vt:lpstr>
      <vt:lpstr>Ejercicio en clase -   </vt:lpstr>
      <vt:lpstr>Objetivos de Aprendizaje en Grupo: </vt:lpstr>
      <vt:lpstr>Actividad de Aprendizaje en Grupo Parte A </vt:lpstr>
      <vt:lpstr>Materiales para la Actividad Proporcionados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2018-07-25T19:18:09Z</dcterms:created>
  <dcterms:modified xsi:type="dcterms:W3CDTF">2018-07-25T19:51:15Z</dcterms:modified>
</cp:coreProperties>
</file>