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2"/>
  </p:notesMasterIdLst>
  <p:sldIdLst>
    <p:sldId id="257" r:id="rId2"/>
    <p:sldId id="307" r:id="rId3"/>
    <p:sldId id="304" r:id="rId4"/>
    <p:sldId id="308" r:id="rId5"/>
    <p:sldId id="306" r:id="rId6"/>
    <p:sldId id="293" r:id="rId7"/>
    <p:sldId id="288" r:id="rId8"/>
    <p:sldId id="302" r:id="rId9"/>
    <p:sldId id="303" r:id="rId10"/>
    <p:sldId id="289" r:id="rId11"/>
    <p:sldId id="290" r:id="rId12"/>
    <p:sldId id="296" r:id="rId13"/>
    <p:sldId id="291" r:id="rId14"/>
    <p:sldId id="292" r:id="rId15"/>
    <p:sldId id="309" r:id="rId16"/>
    <p:sldId id="259" r:id="rId17"/>
    <p:sldId id="261" r:id="rId18"/>
    <p:sldId id="262" r:id="rId19"/>
    <p:sldId id="267" r:id="rId20"/>
    <p:sldId id="268" r:id="rId21"/>
    <p:sldId id="270" r:id="rId22"/>
    <p:sldId id="274" r:id="rId23"/>
    <p:sldId id="275" r:id="rId24"/>
    <p:sldId id="278" r:id="rId25"/>
    <p:sldId id="279" r:id="rId26"/>
    <p:sldId id="299" r:id="rId27"/>
    <p:sldId id="298" r:id="rId28"/>
    <p:sldId id="300" r:id="rId29"/>
    <p:sldId id="301" r:id="rId30"/>
    <p:sldId id="286" r:id="rId31"/>
  </p:sldIdLst>
  <p:sldSz cx="9144000" cy="6858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30B8"/>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49" autoAdjust="0"/>
    <p:restoredTop sz="86364" autoAdjust="0"/>
  </p:normalViewPr>
  <p:slideViewPr>
    <p:cSldViewPr>
      <p:cViewPr varScale="1">
        <p:scale>
          <a:sx n="99" d="100"/>
          <a:sy n="99" d="100"/>
        </p:scale>
        <p:origin x="930" y="90"/>
      </p:cViewPr>
      <p:guideLst>
        <p:guide orient="horz" pos="2160"/>
        <p:guide pos="2880"/>
      </p:guideLst>
    </p:cSldViewPr>
  </p:slideViewPr>
  <p:outlineViewPr>
    <p:cViewPr>
      <p:scale>
        <a:sx n="33" d="100"/>
        <a:sy n="33" d="100"/>
      </p:scale>
      <p:origin x="0" y="-30806"/>
    </p:cViewPr>
  </p:outlineViewPr>
  <p:notesTextViewPr>
    <p:cViewPr>
      <p:scale>
        <a:sx n="1" d="1"/>
        <a:sy n="1" d="1"/>
      </p:scale>
      <p:origin x="0" y="0"/>
    </p:cViewPr>
  </p:notesTextViewPr>
  <p:sorterViewPr>
    <p:cViewPr>
      <p:scale>
        <a:sx n="100" d="100"/>
        <a:sy n="100" d="100"/>
      </p:scale>
      <p:origin x="0" y="390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B97CFD-8875-434A-B709-029F03A6A91B}" type="datetimeFigureOut">
              <a:rPr lang="en-US" smtClean="0"/>
              <a:t>7/25/2018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6FE3AC-95AC-42BF-B3AB-BA4F809E6833}" type="slidenum">
              <a:rPr lang="en-US" smtClean="0"/>
              <a:t>‹#›</a:t>
            </a:fld>
            <a:endParaRPr lang="en-US"/>
          </a:p>
        </p:txBody>
      </p:sp>
    </p:spTree>
    <p:extLst>
      <p:ext uri="{BB962C8B-B14F-4D97-AF65-F5344CB8AC3E}">
        <p14:creationId xmlns:p14="http://schemas.microsoft.com/office/powerpoint/2010/main" val="2488723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osha.gov/recordkeeping2014/reporting.html"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www.osha.gov/html/RAmap.html" TargetMode="External"/><Relationship Id="rId4" Type="http://schemas.openxmlformats.org/officeDocument/2006/relationships/hyperlink" Target="https://www.osha.gov/recordkeeping2014/reporting.html#reporting_1"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module presents federally protected worker rights in the work place.</a:t>
            </a:r>
            <a:endParaRPr lang="en-US" dirty="0"/>
          </a:p>
        </p:txBody>
      </p:sp>
      <p:sp>
        <p:nvSpPr>
          <p:cNvPr id="4" name="Slide Number Placeholder 3"/>
          <p:cNvSpPr>
            <a:spLocks noGrp="1"/>
          </p:cNvSpPr>
          <p:nvPr>
            <p:ph type="sldNum" sz="quarter" idx="10"/>
          </p:nvPr>
        </p:nvSpPr>
        <p:spPr/>
        <p:txBody>
          <a:bodyPr/>
          <a:lstStyle/>
          <a:p>
            <a:fld id="{876FE3AC-95AC-42BF-B3AB-BA4F809E6833}" type="slidenum">
              <a:rPr lang="en-US" smtClean="0"/>
              <a:t>1</a:t>
            </a:fld>
            <a:endParaRPr lang="en-US"/>
          </a:p>
        </p:txBody>
      </p:sp>
    </p:spTree>
    <p:extLst>
      <p:ext uri="{BB962C8B-B14F-4D97-AF65-F5344CB8AC3E}">
        <p14:creationId xmlns:p14="http://schemas.microsoft.com/office/powerpoint/2010/main" val="1059397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identifies additional rights that workers have under federal law.</a:t>
            </a:r>
            <a:endParaRPr lang="en-US" dirty="0"/>
          </a:p>
        </p:txBody>
      </p:sp>
      <p:sp>
        <p:nvSpPr>
          <p:cNvPr id="4" name="Slide Number Placeholder 3"/>
          <p:cNvSpPr>
            <a:spLocks noGrp="1"/>
          </p:cNvSpPr>
          <p:nvPr>
            <p:ph type="sldNum" sz="quarter" idx="10"/>
          </p:nvPr>
        </p:nvSpPr>
        <p:spPr/>
        <p:txBody>
          <a:bodyPr/>
          <a:lstStyle/>
          <a:p>
            <a:fld id="{876FE3AC-95AC-42BF-B3AB-BA4F809E6833}" type="slidenum">
              <a:rPr lang="en-US" smtClean="0"/>
              <a:t>10</a:t>
            </a:fld>
            <a:endParaRPr lang="en-US"/>
          </a:p>
        </p:txBody>
      </p:sp>
    </p:spTree>
    <p:extLst>
      <p:ext uri="{BB962C8B-B14F-4D97-AF65-F5344CB8AC3E}">
        <p14:creationId xmlns:p14="http://schemas.microsoft.com/office/powerpoint/2010/main" val="94559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emphasizes the right to file a complaint if discriminated against or punished by an employer as the result of requesting an OSHA inspection.</a:t>
            </a:r>
            <a:endParaRPr lang="en-US" dirty="0"/>
          </a:p>
        </p:txBody>
      </p:sp>
      <p:sp>
        <p:nvSpPr>
          <p:cNvPr id="4" name="Slide Number Placeholder 3"/>
          <p:cNvSpPr>
            <a:spLocks noGrp="1"/>
          </p:cNvSpPr>
          <p:nvPr>
            <p:ph type="sldNum" sz="quarter" idx="10"/>
          </p:nvPr>
        </p:nvSpPr>
        <p:spPr/>
        <p:txBody>
          <a:bodyPr/>
          <a:lstStyle/>
          <a:p>
            <a:fld id="{876FE3AC-95AC-42BF-B3AB-BA4F809E6833}" type="slidenum">
              <a:rPr lang="en-US" smtClean="0"/>
              <a:t>11</a:t>
            </a:fld>
            <a:endParaRPr lang="en-US"/>
          </a:p>
        </p:txBody>
      </p:sp>
    </p:spTree>
    <p:extLst>
      <p:ext uri="{BB962C8B-B14F-4D97-AF65-F5344CB8AC3E}">
        <p14:creationId xmlns:p14="http://schemas.microsoft.com/office/powerpoint/2010/main" val="2629894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3" name="Shape 53"/>
          <p:cNvSpPr txBox="1">
            <a:spLocks noGrp="1"/>
          </p:cNvSpPr>
          <p:nvPr>
            <p:ph type="body" idx="1"/>
          </p:nvPr>
        </p:nvSpPr>
        <p:spPr>
          <a:xfrm>
            <a:off x="685802" y="4343400"/>
            <a:ext cx="5486399" cy="4114800"/>
          </a:xfrm>
          <a:prstGeom prst="rect">
            <a:avLst/>
          </a:prstGeom>
        </p:spPr>
        <p:txBody>
          <a:bodyPr lIns="91425" tIns="91425" rIns="91425" bIns="91425" anchor="t" anchorCtr="0">
            <a:noAutofit/>
          </a:bodyPr>
          <a:lstStyle/>
          <a:p>
            <a:pPr>
              <a:spcBef>
                <a:spcPts val="0"/>
              </a:spcBef>
              <a:buNone/>
            </a:pPr>
            <a:r>
              <a:rPr lang="en-US" sz="1200" kern="1200" dirty="0" smtClean="0">
                <a:solidFill>
                  <a:schemeClr val="tx1"/>
                </a:solidFill>
                <a:effectLst/>
                <a:latin typeface="+mn-lt"/>
                <a:ea typeface="+mn-ea"/>
                <a:cs typeface="+mn-cs"/>
              </a:rPr>
              <a:t>This slide further presents rights of employees to file complaints.</a:t>
            </a:r>
            <a:endParaRPr dirty="0"/>
          </a:p>
        </p:txBody>
      </p:sp>
    </p:spTree>
    <p:extLst>
      <p:ext uri="{BB962C8B-B14F-4D97-AF65-F5344CB8AC3E}">
        <p14:creationId xmlns:p14="http://schemas.microsoft.com/office/powerpoint/2010/main" val="2102665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identifies key employer responsibilities for providing a safe workplace.</a:t>
            </a:r>
            <a:endParaRPr lang="en-US" dirty="0"/>
          </a:p>
        </p:txBody>
      </p:sp>
      <p:sp>
        <p:nvSpPr>
          <p:cNvPr id="4" name="Slide Number Placeholder 3"/>
          <p:cNvSpPr>
            <a:spLocks noGrp="1"/>
          </p:cNvSpPr>
          <p:nvPr>
            <p:ph type="sldNum" sz="quarter" idx="10"/>
          </p:nvPr>
        </p:nvSpPr>
        <p:spPr/>
        <p:txBody>
          <a:bodyPr/>
          <a:lstStyle/>
          <a:p>
            <a:fld id="{876FE3AC-95AC-42BF-B3AB-BA4F809E6833}" type="slidenum">
              <a:rPr lang="en-US" smtClean="0"/>
              <a:t>13</a:t>
            </a:fld>
            <a:endParaRPr lang="en-US"/>
          </a:p>
        </p:txBody>
      </p:sp>
    </p:spTree>
    <p:extLst>
      <p:ext uri="{BB962C8B-B14F-4D97-AF65-F5344CB8AC3E}">
        <p14:creationId xmlns:p14="http://schemas.microsoft.com/office/powerpoint/2010/main" val="3373576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further identifies key employer responsibilities for providing a safe workplace.</a:t>
            </a:r>
            <a:endParaRPr lang="en-US" dirty="0"/>
          </a:p>
        </p:txBody>
      </p:sp>
      <p:sp>
        <p:nvSpPr>
          <p:cNvPr id="4" name="Slide Number Placeholder 3"/>
          <p:cNvSpPr>
            <a:spLocks noGrp="1"/>
          </p:cNvSpPr>
          <p:nvPr>
            <p:ph type="sldNum" sz="quarter" idx="10"/>
          </p:nvPr>
        </p:nvSpPr>
        <p:spPr/>
        <p:txBody>
          <a:bodyPr/>
          <a:lstStyle/>
          <a:p>
            <a:fld id="{876FE3AC-95AC-42BF-B3AB-BA4F809E6833}" type="slidenum">
              <a:rPr lang="en-US" smtClean="0"/>
              <a:t>14</a:t>
            </a:fld>
            <a:endParaRPr lang="en-US"/>
          </a:p>
        </p:txBody>
      </p:sp>
    </p:spTree>
    <p:extLst>
      <p:ext uri="{BB962C8B-B14F-4D97-AF65-F5344CB8AC3E}">
        <p14:creationId xmlns:p14="http://schemas.microsoft.com/office/powerpoint/2010/main" val="1252827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slide further identifies key employer responsibilities for providing a safe workplace.</a:t>
            </a: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OSHA recently updated its reporting requirements</a:t>
            </a:r>
            <a:r>
              <a:rPr lang="en-US" sz="1200" baseline="0" dirty="0" smtClean="0"/>
              <a:t> which became effective January 1, 205. The following is extracted from:</a:t>
            </a:r>
            <a:r>
              <a:rPr lang="en-US" sz="1200" dirty="0" smtClean="0"/>
              <a:t> </a:t>
            </a:r>
            <a:r>
              <a:rPr lang="en-US" sz="1200" dirty="0" smtClean="0">
                <a:hlinkClick r:id="rId3"/>
              </a:rPr>
              <a:t>http://www.osha.gov/recordkeeping2014/reporting.html</a:t>
            </a:r>
            <a:endParaRPr lang="en-US" sz="1200" dirty="0" smtClean="0"/>
          </a:p>
          <a:p>
            <a:endParaRPr lang="en-US" dirty="0" smtClean="0">
              <a:hlinkClick r:id="rId4" tooltip="What am I required to report under the new rule as of January 1, 2015?"/>
            </a:endParaRPr>
          </a:p>
          <a:p>
            <a:endParaRPr lang="en-US" dirty="0" smtClean="0">
              <a:hlinkClick r:id="rId4" tooltip="What am I required to report under the new rule as of January 1, 2015?"/>
            </a:endParaRPr>
          </a:p>
          <a:p>
            <a:r>
              <a:rPr lang="en-US" dirty="0" smtClean="0">
                <a:hlinkClick r:id="rId4" tooltip="What am I required to report under the new rule as of January 1, 2015?"/>
              </a:rPr>
              <a:t>“What am I required to report under the new rule as of January 1, 2015?</a:t>
            </a:r>
            <a:r>
              <a:rPr lang="en-US" dirty="0" smtClean="0"/>
              <a:t> </a:t>
            </a:r>
          </a:p>
          <a:p>
            <a:endParaRPr lang="en-US" dirty="0" smtClean="0">
              <a:effectLst/>
            </a:endParaRPr>
          </a:p>
          <a:p>
            <a:r>
              <a:rPr lang="en-US" dirty="0" smtClean="0">
                <a:effectLst/>
              </a:rPr>
              <a:t>Previously, employers had to report the following events to OSHA:</a:t>
            </a:r>
          </a:p>
          <a:p>
            <a:r>
              <a:rPr lang="en-US" dirty="0" smtClean="0">
                <a:effectLst/>
              </a:rPr>
              <a:t>All work-related fatalities</a:t>
            </a:r>
          </a:p>
          <a:p>
            <a:r>
              <a:rPr lang="en-US" dirty="0" smtClean="0">
                <a:effectLst/>
              </a:rPr>
              <a:t>All work-related hospitalizations of three or more employees</a:t>
            </a:r>
          </a:p>
          <a:p>
            <a:r>
              <a:rPr lang="en-US" dirty="0" smtClean="0">
                <a:effectLst/>
              </a:rPr>
              <a:t>Now, employers have to report the following events to OSHA:</a:t>
            </a:r>
          </a:p>
          <a:p>
            <a:r>
              <a:rPr lang="en-US" dirty="0" smtClean="0">
                <a:effectLst/>
              </a:rPr>
              <a:t>All work-related fatalities </a:t>
            </a:r>
          </a:p>
          <a:p>
            <a:r>
              <a:rPr lang="en-US" dirty="0" smtClean="0">
                <a:effectLst/>
              </a:rPr>
              <a:t>All work-related in-patient hospitalizations of one or more employees</a:t>
            </a:r>
          </a:p>
          <a:p>
            <a:r>
              <a:rPr lang="en-US" dirty="0" smtClean="0">
                <a:effectLst/>
              </a:rPr>
              <a:t>All work-related amputations</a:t>
            </a:r>
          </a:p>
          <a:p>
            <a:r>
              <a:rPr lang="en-US" dirty="0" smtClean="0">
                <a:effectLst/>
              </a:rPr>
              <a:t>All work-related losses of an eye</a:t>
            </a:r>
          </a:p>
          <a:p>
            <a:r>
              <a:rPr lang="en-US" dirty="0" smtClean="0">
                <a:effectLst/>
              </a:rPr>
              <a:t>Employers must report work-related fatalities within</a:t>
            </a:r>
            <a:r>
              <a:rPr lang="en-US" b="1" dirty="0" smtClean="0">
                <a:effectLst/>
              </a:rPr>
              <a:t> 8 hours of finding out about it.</a:t>
            </a:r>
            <a:endParaRPr lang="en-US" dirty="0" smtClean="0">
              <a:effectLst/>
            </a:endParaRPr>
          </a:p>
          <a:p>
            <a:r>
              <a:rPr lang="en-US" dirty="0" smtClean="0">
                <a:effectLst/>
              </a:rPr>
              <a:t>For any in-patient hospitalization, amputation, or eye loss </a:t>
            </a:r>
            <a:r>
              <a:rPr lang="en-US" b="1" dirty="0" smtClean="0">
                <a:effectLst/>
              </a:rPr>
              <a:t>employers must report the incident within 24 hours of learning about it.</a:t>
            </a:r>
            <a:endParaRPr lang="en-US" dirty="0" smtClean="0">
              <a:effectLst/>
            </a:endParaRPr>
          </a:p>
          <a:p>
            <a:r>
              <a:rPr lang="en-US" dirty="0" smtClean="0">
                <a:effectLst/>
              </a:rPr>
              <a:t>Only fatalities occurring within 30 days of the work-related incident must be reported to OSHA. Further, for an inpatient hospitalization, amputation or loss of an eye, then incidents must be reported to OSHA only if they occur within 24 hours of the work-related incident.</a:t>
            </a:r>
          </a:p>
          <a:p>
            <a:r>
              <a:rPr lang="en-US" dirty="0" smtClean="0">
                <a:effectLst/>
              </a:rPr>
              <a:t>Employers have three options for reporting the event: </a:t>
            </a:r>
          </a:p>
          <a:p>
            <a:r>
              <a:rPr lang="en-US" dirty="0" smtClean="0">
                <a:effectLst/>
              </a:rPr>
              <a:t>By telephone to the </a:t>
            </a:r>
            <a:r>
              <a:rPr lang="en-US" dirty="0" smtClean="0">
                <a:effectLst/>
                <a:hlinkClick r:id="rId5" tooltip="nearest OSHA Area Office"/>
              </a:rPr>
              <a:t>nearest OSHA Area Office</a:t>
            </a:r>
            <a:r>
              <a:rPr lang="en-US" dirty="0" smtClean="0">
                <a:effectLst/>
              </a:rPr>
              <a:t> during normal business hours.</a:t>
            </a:r>
          </a:p>
          <a:p>
            <a:r>
              <a:rPr lang="en-US" dirty="0" smtClean="0">
                <a:effectLst/>
              </a:rPr>
              <a:t>By telephone to the 24-hour OSHA hotline (1-800-321-OSHA or 1-800-321-6742).</a:t>
            </a:r>
          </a:p>
          <a:p>
            <a:r>
              <a:rPr lang="en-US" dirty="0" smtClean="0">
                <a:effectLst/>
              </a:rPr>
              <a:t>OSHA is developing a new means of reporting events electronically, which will be released soon and accessible on OSHA's website.” </a:t>
            </a:r>
          </a:p>
          <a:p>
            <a:endParaRPr lang="en-US" dirty="0"/>
          </a:p>
        </p:txBody>
      </p:sp>
      <p:sp>
        <p:nvSpPr>
          <p:cNvPr id="4" name="Slide Number Placeholder 3"/>
          <p:cNvSpPr>
            <a:spLocks noGrp="1"/>
          </p:cNvSpPr>
          <p:nvPr>
            <p:ph type="sldNum" sz="quarter" idx="10"/>
          </p:nvPr>
        </p:nvSpPr>
        <p:spPr/>
        <p:txBody>
          <a:bodyPr/>
          <a:lstStyle/>
          <a:p>
            <a:fld id="{876FE3AC-95AC-42BF-B3AB-BA4F809E6833}" type="slidenum">
              <a:rPr lang="en-US" smtClean="0"/>
              <a:t>15</a:t>
            </a:fld>
            <a:endParaRPr lang="en-US"/>
          </a:p>
        </p:txBody>
      </p:sp>
    </p:spTree>
    <p:extLst>
      <p:ext uri="{BB962C8B-B14F-4D97-AF65-F5344CB8AC3E}">
        <p14:creationId xmlns:p14="http://schemas.microsoft.com/office/powerpoint/2010/main" val="1252827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further identifies key employer responsibilities for providing a safe workplace.</a:t>
            </a:r>
            <a:endParaRPr lang="en-US" dirty="0"/>
          </a:p>
        </p:txBody>
      </p:sp>
    </p:spTree>
    <p:extLst>
      <p:ext uri="{BB962C8B-B14F-4D97-AF65-F5344CB8AC3E}">
        <p14:creationId xmlns:p14="http://schemas.microsoft.com/office/powerpoint/2010/main" val="36918168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1" name="Shape 41"/>
          <p:cNvSpPr txBox="1">
            <a:spLocks noGrp="1"/>
          </p:cNvSpPr>
          <p:nvPr>
            <p:ph type="body" idx="1"/>
          </p:nvPr>
        </p:nvSpPr>
        <p:spPr>
          <a:xfrm>
            <a:off x="685802" y="4343400"/>
            <a:ext cx="5486399" cy="4114800"/>
          </a:xfrm>
          <a:prstGeom prst="rect">
            <a:avLst/>
          </a:prstGeom>
        </p:spPr>
        <p:txBody>
          <a:bodyPr lIns="91425" tIns="91425" rIns="91425" bIns="91425" anchor="t" anchorCtr="0">
            <a:noAutofit/>
          </a:bodyPr>
          <a:lstStyle/>
          <a:p>
            <a:pPr>
              <a:spcBef>
                <a:spcPts val="0"/>
              </a:spcBef>
              <a:buNone/>
            </a:pPr>
            <a:r>
              <a:rPr lang="en-US" sz="1200" kern="1200" dirty="0" smtClean="0">
                <a:solidFill>
                  <a:schemeClr val="tx1"/>
                </a:solidFill>
                <a:effectLst/>
                <a:latin typeface="+mn-lt"/>
                <a:ea typeface="+mn-ea"/>
                <a:cs typeface="+mn-cs"/>
              </a:rPr>
              <a:t>This slide identifies worker responsibilities to comply with OSAH standards and identifies the OSHA workplace poster as a source of information.</a:t>
            </a:r>
            <a:endParaRPr lang="en" dirty="0" smtClean="0"/>
          </a:p>
          <a:p>
            <a:pPr>
              <a:spcBef>
                <a:spcPts val="0"/>
              </a:spcBef>
              <a:buNone/>
            </a:pPr>
            <a:endParaRPr lang="en" dirty="0" smtClean="0"/>
          </a:p>
          <a:p>
            <a:pPr>
              <a:spcBef>
                <a:spcPts val="0"/>
              </a:spcBef>
              <a:buNone/>
            </a:pPr>
            <a:endParaRPr lang="en" dirty="0" smtClean="0"/>
          </a:p>
          <a:p>
            <a:pPr>
              <a:spcBef>
                <a:spcPts val="0"/>
              </a:spcBef>
              <a:buNone/>
            </a:pPr>
            <a:r>
              <a:rPr lang="en" dirty="0" smtClean="0"/>
              <a:t>https</a:t>
            </a:r>
            <a:r>
              <a:rPr lang="en" dirty="0"/>
              <a:t>://www.osha.gov/Publications/Mach_SafeGuard/rights.html</a:t>
            </a:r>
          </a:p>
        </p:txBody>
      </p:sp>
    </p:spTree>
    <p:extLst>
      <p:ext uri="{BB962C8B-B14F-4D97-AF65-F5344CB8AC3E}">
        <p14:creationId xmlns:p14="http://schemas.microsoft.com/office/powerpoint/2010/main" val="24479619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lays out other worker responsibilities.</a:t>
            </a:r>
            <a:endParaRPr lang="en-US" dirty="0"/>
          </a:p>
        </p:txBody>
      </p:sp>
      <p:sp>
        <p:nvSpPr>
          <p:cNvPr id="4" name="Slide Number Placeholder 3"/>
          <p:cNvSpPr>
            <a:spLocks noGrp="1"/>
          </p:cNvSpPr>
          <p:nvPr>
            <p:ph type="sldNum" sz="quarter" idx="10"/>
          </p:nvPr>
        </p:nvSpPr>
        <p:spPr/>
        <p:txBody>
          <a:bodyPr/>
          <a:lstStyle/>
          <a:p>
            <a:fld id="{876FE3AC-95AC-42BF-B3AB-BA4F809E6833}" type="slidenum">
              <a:rPr lang="en-US" smtClean="0"/>
              <a:t>18</a:t>
            </a:fld>
            <a:endParaRPr lang="en-US"/>
          </a:p>
        </p:txBody>
      </p:sp>
    </p:spTree>
    <p:extLst>
      <p:ext uri="{BB962C8B-B14F-4D97-AF65-F5344CB8AC3E}">
        <p14:creationId xmlns:p14="http://schemas.microsoft.com/office/powerpoint/2010/main" val="11426513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speaker should emphasize that an employer cannot retaliate if a worker exercises their right to file a complaint or request an inspection.</a:t>
            </a:r>
            <a:endParaRPr lang="en-US" dirty="0"/>
          </a:p>
        </p:txBody>
      </p:sp>
      <p:sp>
        <p:nvSpPr>
          <p:cNvPr id="4" name="Slide Number Placeholder 3"/>
          <p:cNvSpPr>
            <a:spLocks noGrp="1"/>
          </p:cNvSpPr>
          <p:nvPr>
            <p:ph type="sldNum" sz="quarter" idx="10"/>
          </p:nvPr>
        </p:nvSpPr>
        <p:spPr/>
        <p:txBody>
          <a:bodyPr/>
          <a:lstStyle/>
          <a:p>
            <a:fld id="{876FE3AC-95AC-42BF-B3AB-BA4F809E6833}" type="slidenum">
              <a:rPr lang="en-US" smtClean="0"/>
              <a:t>19</a:t>
            </a:fld>
            <a:endParaRPr lang="en-US"/>
          </a:p>
        </p:txBody>
      </p:sp>
    </p:spTree>
    <p:extLst>
      <p:ext uri="{BB962C8B-B14F-4D97-AF65-F5344CB8AC3E}">
        <p14:creationId xmlns:p14="http://schemas.microsoft.com/office/powerpoint/2010/main" val="3030666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speaker should emphasize that workers have rights. </a:t>
            </a:r>
            <a:endParaRPr lang="en-US" dirty="0"/>
          </a:p>
        </p:txBody>
      </p:sp>
      <p:sp>
        <p:nvSpPr>
          <p:cNvPr id="4" name="Slide Number Placeholder 3"/>
          <p:cNvSpPr>
            <a:spLocks noGrp="1"/>
          </p:cNvSpPr>
          <p:nvPr>
            <p:ph type="sldNum" sz="quarter" idx="10"/>
          </p:nvPr>
        </p:nvSpPr>
        <p:spPr/>
        <p:txBody>
          <a:bodyPr/>
          <a:lstStyle/>
          <a:p>
            <a:fld id="{876FE3AC-95AC-42BF-B3AB-BA4F809E6833}" type="slidenum">
              <a:rPr lang="en-US" smtClean="0"/>
              <a:t>2</a:t>
            </a:fld>
            <a:endParaRPr lang="en-US"/>
          </a:p>
        </p:txBody>
      </p:sp>
    </p:spTree>
    <p:extLst>
      <p:ext uri="{BB962C8B-B14F-4D97-AF65-F5344CB8AC3E}">
        <p14:creationId xmlns:p14="http://schemas.microsoft.com/office/powerpoint/2010/main" val="700932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9" name="Shape 59"/>
          <p:cNvSpPr txBox="1">
            <a:spLocks noGrp="1"/>
          </p:cNvSpPr>
          <p:nvPr>
            <p:ph type="body" idx="1"/>
          </p:nvPr>
        </p:nvSpPr>
        <p:spPr>
          <a:xfrm>
            <a:off x="685802" y="4343400"/>
            <a:ext cx="5486399" cy="4114800"/>
          </a:xfrm>
          <a:prstGeom prst="rect">
            <a:avLst/>
          </a:prstGeom>
        </p:spPr>
        <p:txBody>
          <a:bodyPr lIns="91425" tIns="91425" rIns="91425" bIns="91425" anchor="t" anchorCtr="0">
            <a:noAutofit/>
          </a:bodyPr>
          <a:lstStyle/>
          <a:p>
            <a:pPr>
              <a:spcBef>
                <a:spcPts val="0"/>
              </a:spcBef>
              <a:buNone/>
            </a:pPr>
            <a:r>
              <a:rPr lang="en-US" sz="1200" kern="1200" dirty="0" smtClean="0">
                <a:solidFill>
                  <a:schemeClr val="tx1"/>
                </a:solidFill>
                <a:effectLst/>
                <a:latin typeface="+mn-lt"/>
                <a:ea typeface="+mn-ea"/>
                <a:cs typeface="+mn-cs"/>
              </a:rPr>
              <a:t>The speaker should emphasize that the actions that a worker takes in initiating or filing a complaint cannot be used to discriminate or punish the worker.</a:t>
            </a:r>
            <a:endParaRPr lang="en" dirty="0"/>
          </a:p>
        </p:txBody>
      </p:sp>
    </p:spTree>
    <p:extLst>
      <p:ext uri="{BB962C8B-B14F-4D97-AF65-F5344CB8AC3E}">
        <p14:creationId xmlns:p14="http://schemas.microsoft.com/office/powerpoint/2010/main" val="27547566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 name="Shape 65"/>
          <p:cNvSpPr txBox="1">
            <a:spLocks noGrp="1"/>
          </p:cNvSpPr>
          <p:nvPr>
            <p:ph type="body" idx="1"/>
          </p:nvPr>
        </p:nvSpPr>
        <p:spPr>
          <a:xfrm>
            <a:off x="685802" y="4343400"/>
            <a:ext cx="5486399" cy="4114800"/>
          </a:xfrm>
          <a:prstGeom prst="rect">
            <a:avLst/>
          </a:prstGeom>
        </p:spPr>
        <p:txBody>
          <a:bodyPr lIns="91425" tIns="91425" rIns="91425" bIns="91425" anchor="t" anchorCtr="0">
            <a:noAutofit/>
          </a:bodyPr>
          <a:lstStyle/>
          <a:p>
            <a:pPr>
              <a:spcBef>
                <a:spcPts val="0"/>
              </a:spcBef>
              <a:buNone/>
            </a:pPr>
            <a:r>
              <a:rPr lang="en-US" sz="1200" kern="1200" dirty="0" smtClean="0">
                <a:solidFill>
                  <a:schemeClr val="tx1"/>
                </a:solidFill>
                <a:effectLst/>
                <a:latin typeface="+mn-lt"/>
                <a:ea typeface="+mn-ea"/>
                <a:cs typeface="+mn-cs"/>
              </a:rPr>
              <a:t>This slide addresses how to file a complaint.</a:t>
            </a:r>
            <a:endParaRPr dirty="0"/>
          </a:p>
        </p:txBody>
      </p:sp>
    </p:spTree>
    <p:extLst>
      <p:ext uri="{BB962C8B-B14F-4D97-AF65-F5344CB8AC3E}">
        <p14:creationId xmlns:p14="http://schemas.microsoft.com/office/powerpoint/2010/main" val="29940890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7" name="Shape 77"/>
          <p:cNvSpPr txBox="1">
            <a:spLocks noGrp="1"/>
          </p:cNvSpPr>
          <p:nvPr>
            <p:ph type="body" idx="1"/>
          </p:nvPr>
        </p:nvSpPr>
        <p:spPr>
          <a:xfrm>
            <a:off x="685802" y="4343400"/>
            <a:ext cx="5486399" cy="4114800"/>
          </a:xfrm>
          <a:prstGeom prst="rect">
            <a:avLst/>
          </a:prstGeom>
        </p:spPr>
        <p:txBody>
          <a:bodyPr lIns="91425" tIns="91425" rIns="91425" bIns="91425" anchor="t" anchorCtr="0">
            <a:noAutofit/>
          </a:bodyPr>
          <a:lstStyle/>
          <a:p>
            <a:pPr>
              <a:spcBef>
                <a:spcPts val="0"/>
              </a:spcBef>
              <a:buNone/>
            </a:pPr>
            <a:r>
              <a:rPr lang="en-US" sz="1200" kern="1200" dirty="0" smtClean="0">
                <a:solidFill>
                  <a:schemeClr val="tx1"/>
                </a:solidFill>
                <a:effectLst/>
                <a:latin typeface="+mn-lt"/>
                <a:ea typeface="+mn-ea"/>
                <a:cs typeface="+mn-cs"/>
              </a:rPr>
              <a:t>This slide presents information that should be included with a complaint</a:t>
            </a:r>
            <a:endParaRPr lang="en" dirty="0"/>
          </a:p>
        </p:txBody>
      </p:sp>
    </p:spTree>
    <p:extLst>
      <p:ext uri="{BB962C8B-B14F-4D97-AF65-F5344CB8AC3E}">
        <p14:creationId xmlns:p14="http://schemas.microsoft.com/office/powerpoint/2010/main" val="41847520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further presents the information that should be included with a complaint.</a:t>
            </a:r>
            <a:endParaRPr lang="en-US" dirty="0"/>
          </a:p>
        </p:txBody>
      </p:sp>
      <p:sp>
        <p:nvSpPr>
          <p:cNvPr id="4" name="Slide Number Placeholder 3"/>
          <p:cNvSpPr>
            <a:spLocks noGrp="1"/>
          </p:cNvSpPr>
          <p:nvPr>
            <p:ph type="sldNum" sz="quarter" idx="10"/>
          </p:nvPr>
        </p:nvSpPr>
        <p:spPr/>
        <p:txBody>
          <a:bodyPr/>
          <a:lstStyle/>
          <a:p>
            <a:fld id="{876FE3AC-95AC-42BF-B3AB-BA4F809E6833}" type="slidenum">
              <a:rPr lang="en-US" smtClean="0"/>
              <a:t>23</a:t>
            </a:fld>
            <a:endParaRPr lang="en-US"/>
          </a:p>
        </p:txBody>
      </p:sp>
    </p:spTree>
    <p:extLst>
      <p:ext uri="{BB962C8B-B14F-4D97-AF65-F5344CB8AC3E}">
        <p14:creationId xmlns:p14="http://schemas.microsoft.com/office/powerpoint/2010/main" val="17772040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further presents the information that should be included with a complaint.</a:t>
            </a:r>
            <a:endParaRPr lang="en-US" dirty="0"/>
          </a:p>
        </p:txBody>
      </p:sp>
      <p:sp>
        <p:nvSpPr>
          <p:cNvPr id="4" name="Slide Number Placeholder 3"/>
          <p:cNvSpPr>
            <a:spLocks noGrp="1"/>
          </p:cNvSpPr>
          <p:nvPr>
            <p:ph type="sldNum" sz="quarter" idx="10"/>
          </p:nvPr>
        </p:nvSpPr>
        <p:spPr/>
        <p:txBody>
          <a:bodyPr/>
          <a:lstStyle/>
          <a:p>
            <a:fld id="{876FE3AC-95AC-42BF-B3AB-BA4F809E6833}" type="slidenum">
              <a:rPr lang="en-US" smtClean="0"/>
              <a:t>24</a:t>
            </a:fld>
            <a:endParaRPr lang="en-US"/>
          </a:p>
        </p:txBody>
      </p:sp>
    </p:spTree>
    <p:extLst>
      <p:ext uri="{BB962C8B-B14F-4D97-AF65-F5344CB8AC3E}">
        <p14:creationId xmlns:p14="http://schemas.microsoft.com/office/powerpoint/2010/main" val="10963267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emphasizes that an employer cannot retaliate against an employee for filing a complaint.</a:t>
            </a:r>
            <a:endParaRPr lang="en-US" dirty="0"/>
          </a:p>
        </p:txBody>
      </p:sp>
      <p:sp>
        <p:nvSpPr>
          <p:cNvPr id="4" name="Slide Number Placeholder 3"/>
          <p:cNvSpPr>
            <a:spLocks noGrp="1"/>
          </p:cNvSpPr>
          <p:nvPr>
            <p:ph type="sldNum" sz="quarter" idx="10"/>
          </p:nvPr>
        </p:nvSpPr>
        <p:spPr/>
        <p:txBody>
          <a:bodyPr/>
          <a:lstStyle/>
          <a:p>
            <a:fld id="{876FE3AC-95AC-42BF-B3AB-BA4F809E6833}" type="slidenum">
              <a:rPr lang="en-US" smtClean="0"/>
              <a:t>25</a:t>
            </a:fld>
            <a:endParaRPr lang="en-US"/>
          </a:p>
        </p:txBody>
      </p:sp>
    </p:spTree>
    <p:extLst>
      <p:ext uri="{BB962C8B-B14F-4D97-AF65-F5344CB8AC3E}">
        <p14:creationId xmlns:p14="http://schemas.microsoft.com/office/powerpoint/2010/main" val="9233930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introduces “Whistleblower Protection”.</a:t>
            </a:r>
            <a:endParaRPr lang="en-US" dirty="0"/>
          </a:p>
        </p:txBody>
      </p:sp>
      <p:sp>
        <p:nvSpPr>
          <p:cNvPr id="4" name="Slide Number Placeholder 3"/>
          <p:cNvSpPr>
            <a:spLocks noGrp="1"/>
          </p:cNvSpPr>
          <p:nvPr>
            <p:ph type="sldNum" sz="quarter" idx="10"/>
          </p:nvPr>
        </p:nvSpPr>
        <p:spPr/>
        <p:txBody>
          <a:bodyPr/>
          <a:lstStyle/>
          <a:p>
            <a:fld id="{876FE3AC-95AC-42BF-B3AB-BA4F809E6833}" type="slidenum">
              <a:rPr lang="en-US" smtClean="0"/>
              <a:t>26</a:t>
            </a:fld>
            <a:endParaRPr lang="en-US"/>
          </a:p>
        </p:txBody>
      </p:sp>
    </p:spTree>
    <p:extLst>
      <p:ext uri="{BB962C8B-B14F-4D97-AF65-F5344CB8AC3E}">
        <p14:creationId xmlns:p14="http://schemas.microsoft.com/office/powerpoint/2010/main" val="15865856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defines “Whistleblower” and indicates Whistleblowers have protections under a number of federal laws</a:t>
            </a:r>
            <a:endParaRPr lang="en-US" dirty="0"/>
          </a:p>
        </p:txBody>
      </p:sp>
      <p:sp>
        <p:nvSpPr>
          <p:cNvPr id="4" name="Slide Number Placeholder 3"/>
          <p:cNvSpPr>
            <a:spLocks noGrp="1"/>
          </p:cNvSpPr>
          <p:nvPr>
            <p:ph type="sldNum" sz="quarter" idx="10"/>
          </p:nvPr>
        </p:nvSpPr>
        <p:spPr/>
        <p:txBody>
          <a:bodyPr/>
          <a:lstStyle/>
          <a:p>
            <a:fld id="{876FE3AC-95AC-42BF-B3AB-BA4F809E6833}" type="slidenum">
              <a:rPr lang="en-US" smtClean="0"/>
              <a:t>27</a:t>
            </a:fld>
            <a:endParaRPr lang="en-US"/>
          </a:p>
        </p:txBody>
      </p:sp>
    </p:spTree>
    <p:extLst>
      <p:ext uri="{BB962C8B-B14F-4D97-AF65-F5344CB8AC3E}">
        <p14:creationId xmlns:p14="http://schemas.microsoft.com/office/powerpoint/2010/main" val="42804588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0" name="Shape 90"/>
          <p:cNvSpPr txBox="1">
            <a:spLocks noGrp="1"/>
          </p:cNvSpPr>
          <p:nvPr>
            <p:ph type="body" idx="1"/>
          </p:nvPr>
        </p:nvSpPr>
        <p:spPr>
          <a:xfrm>
            <a:off x="685802" y="4343400"/>
            <a:ext cx="5486399" cy="4114800"/>
          </a:xfrm>
          <a:prstGeom prst="rect">
            <a:avLst/>
          </a:prstGeom>
        </p:spPr>
        <p:txBody>
          <a:bodyPr lIns="91425" tIns="91425" rIns="91425" bIns="91425" anchor="t" anchorCtr="0">
            <a:noAutofit/>
          </a:bodyPr>
          <a:lstStyle/>
          <a:p>
            <a:pPr>
              <a:spcBef>
                <a:spcPts val="0"/>
              </a:spcBef>
              <a:buNone/>
            </a:pPr>
            <a:r>
              <a:rPr lang="en" dirty="0">
                <a:solidFill>
                  <a:schemeClr val="dk1"/>
                </a:solidFill>
              </a:rPr>
              <a:t> </a:t>
            </a:r>
            <a:r>
              <a:rPr lang="en-US" sz="1200" kern="1200" dirty="0" smtClean="0">
                <a:solidFill>
                  <a:schemeClr val="tx1"/>
                </a:solidFill>
                <a:effectLst/>
                <a:latin typeface="+mn-lt"/>
                <a:ea typeface="+mn-ea"/>
                <a:cs typeface="+mn-cs"/>
              </a:rPr>
              <a:t>This slide indicates the actions for which an employer cannot retaliate.</a:t>
            </a:r>
            <a:endParaRPr lang="en" dirty="0" smtClean="0">
              <a:solidFill>
                <a:schemeClr val="dk1"/>
              </a:solidFill>
            </a:endParaRPr>
          </a:p>
        </p:txBody>
      </p:sp>
    </p:spTree>
    <p:extLst>
      <p:ext uri="{BB962C8B-B14F-4D97-AF65-F5344CB8AC3E}">
        <p14:creationId xmlns:p14="http://schemas.microsoft.com/office/powerpoint/2010/main" val="24059315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0" name="Shape 90"/>
          <p:cNvSpPr txBox="1">
            <a:spLocks noGrp="1"/>
          </p:cNvSpPr>
          <p:nvPr>
            <p:ph type="body" idx="1"/>
          </p:nvPr>
        </p:nvSpPr>
        <p:spPr>
          <a:xfrm>
            <a:off x="685802" y="4343400"/>
            <a:ext cx="5486399" cy="4114800"/>
          </a:xfrm>
          <a:prstGeom prst="rect">
            <a:avLst/>
          </a:prstGeom>
        </p:spPr>
        <p:txBody>
          <a:bodyPr lIns="91425" tIns="91425" rIns="91425" bIns="91425" anchor="t" anchorCtr="0">
            <a:noAutofit/>
          </a:bodyPr>
          <a:lstStyle/>
          <a:p>
            <a:pPr>
              <a:spcBef>
                <a:spcPts val="0"/>
              </a:spcBef>
              <a:buNone/>
            </a:pPr>
            <a:r>
              <a:rPr lang="en-US" sz="1200" kern="1200" dirty="0" smtClean="0">
                <a:solidFill>
                  <a:schemeClr val="tx1"/>
                </a:solidFill>
                <a:effectLst/>
                <a:latin typeface="+mn-lt"/>
                <a:ea typeface="+mn-ea"/>
                <a:cs typeface="+mn-cs"/>
              </a:rPr>
              <a:t>This slide presents complaint filing procedures if an employee is discriminated against for exercising their worker rights. </a:t>
            </a:r>
            <a:endParaRPr lang="en" dirty="0">
              <a:solidFill>
                <a:schemeClr val="dk1"/>
              </a:solidFill>
            </a:endParaRPr>
          </a:p>
        </p:txBody>
      </p:sp>
    </p:spTree>
    <p:extLst>
      <p:ext uri="{BB962C8B-B14F-4D97-AF65-F5344CB8AC3E}">
        <p14:creationId xmlns:p14="http://schemas.microsoft.com/office/powerpoint/2010/main" val="2405931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4" name="Shape 204"/>
          <p:cNvSpPr txBox="1">
            <a:spLocks noGrp="1"/>
          </p:cNvSpPr>
          <p:nvPr>
            <p:ph type="body" idx="1"/>
          </p:nvPr>
        </p:nvSpPr>
        <p:spPr>
          <a:xfrm>
            <a:off x="685802" y="4343400"/>
            <a:ext cx="5486399" cy="4114800"/>
          </a:xfrm>
          <a:prstGeom prst="rect">
            <a:avLst/>
          </a:prstGeom>
        </p:spPr>
        <p:txBody>
          <a:bodyPr lIns="89715" tIns="89715" rIns="89715" bIns="89715" anchor="t" anchorCtr="0">
            <a:noAutofit/>
          </a:bodyPr>
          <a:lstStyle/>
          <a:p>
            <a:r>
              <a:rPr lang="en-US" sz="1200" kern="1200" dirty="0" smtClean="0">
                <a:solidFill>
                  <a:schemeClr val="tx1"/>
                </a:solidFill>
                <a:effectLst/>
                <a:latin typeface="+mn-lt"/>
                <a:ea typeface="+mn-ea"/>
                <a:cs typeface="+mn-cs"/>
              </a:rPr>
              <a:t>Speaker to provide grant materials acknowledgment.</a:t>
            </a:r>
            <a:endParaRPr dirty="0"/>
          </a:p>
        </p:txBody>
      </p:sp>
    </p:spTree>
    <p:extLst>
      <p:ext uri="{BB962C8B-B14F-4D97-AF65-F5344CB8AC3E}">
        <p14:creationId xmlns:p14="http://schemas.microsoft.com/office/powerpoint/2010/main" val="13847015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0" name="Shape 210"/>
          <p:cNvSpPr txBox="1">
            <a:spLocks noGrp="1"/>
          </p:cNvSpPr>
          <p:nvPr>
            <p:ph type="body" idx="1"/>
          </p:nvPr>
        </p:nvSpPr>
        <p:spPr>
          <a:xfrm>
            <a:off x="685802" y="4343400"/>
            <a:ext cx="5486399" cy="4114800"/>
          </a:xfrm>
          <a:prstGeom prst="rect">
            <a:avLst/>
          </a:prstGeom>
        </p:spPr>
        <p:txBody>
          <a:bodyPr lIns="91425" tIns="91425" rIns="91425" bIns="91425" anchor="t" anchorCtr="0">
            <a:noAutofit/>
          </a:bodyPr>
          <a:lstStyle/>
          <a:p>
            <a:pPr>
              <a:spcBef>
                <a:spcPts val="0"/>
              </a:spcBef>
              <a:buNone/>
            </a:pPr>
            <a:r>
              <a:rPr lang="en-US" sz="1200" kern="1200" dirty="0" smtClean="0">
                <a:solidFill>
                  <a:schemeClr val="tx1"/>
                </a:solidFill>
                <a:effectLst/>
                <a:latin typeface="+mn-lt"/>
                <a:ea typeface="+mn-ea"/>
                <a:cs typeface="+mn-cs"/>
              </a:rPr>
              <a:t>This slide presents available sources of information on worker rights.</a:t>
            </a:r>
            <a:endParaRPr dirty="0"/>
          </a:p>
        </p:txBody>
      </p:sp>
    </p:spTree>
    <p:extLst>
      <p:ext uri="{BB962C8B-B14F-4D97-AF65-F5344CB8AC3E}">
        <p14:creationId xmlns:p14="http://schemas.microsoft.com/office/powerpoint/2010/main" val="912380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4" name="Shape 204"/>
          <p:cNvSpPr txBox="1">
            <a:spLocks noGrp="1"/>
          </p:cNvSpPr>
          <p:nvPr>
            <p:ph type="body" idx="1"/>
          </p:nvPr>
        </p:nvSpPr>
        <p:spPr>
          <a:xfrm>
            <a:off x="685802" y="4343400"/>
            <a:ext cx="5486399" cy="4114800"/>
          </a:xfrm>
          <a:prstGeom prst="rect">
            <a:avLst/>
          </a:prstGeom>
        </p:spPr>
        <p:txBody>
          <a:bodyPr lIns="89715" tIns="89715" rIns="89715" bIns="89715" anchor="t" anchorCtr="0">
            <a:noAutofit/>
          </a:bodyPr>
          <a:lstStyle/>
          <a:p>
            <a:endParaRPr dirty="0"/>
          </a:p>
        </p:txBody>
      </p:sp>
    </p:spTree>
    <p:extLst>
      <p:ext uri="{BB962C8B-B14F-4D97-AF65-F5344CB8AC3E}">
        <p14:creationId xmlns:p14="http://schemas.microsoft.com/office/powerpoint/2010/main" val="3670822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presents the learning objectives of this module on worker rights.</a:t>
            </a:r>
            <a:endParaRPr lang="en-US" dirty="0"/>
          </a:p>
        </p:txBody>
      </p:sp>
      <p:sp>
        <p:nvSpPr>
          <p:cNvPr id="4" name="Slide Number Placeholder 3"/>
          <p:cNvSpPr>
            <a:spLocks noGrp="1"/>
          </p:cNvSpPr>
          <p:nvPr>
            <p:ph type="sldNum" sz="quarter" idx="10"/>
          </p:nvPr>
        </p:nvSpPr>
        <p:spPr/>
        <p:txBody>
          <a:bodyPr/>
          <a:lstStyle/>
          <a:p>
            <a:fld id="{876FE3AC-95AC-42BF-B3AB-BA4F809E6833}" type="slidenum">
              <a:rPr lang="en-US" smtClean="0"/>
              <a:t>5</a:t>
            </a:fld>
            <a:endParaRPr lang="en-US"/>
          </a:p>
        </p:txBody>
      </p:sp>
    </p:spTree>
    <p:extLst>
      <p:ext uri="{BB962C8B-B14F-4D97-AF65-F5344CB8AC3E}">
        <p14:creationId xmlns:p14="http://schemas.microsoft.com/office/powerpoint/2010/main" val="2455161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Emphasize that have a “general duty” to provide a safe workplace.</a:t>
            </a:r>
            <a:endParaRPr lang="en-US" dirty="0"/>
          </a:p>
        </p:txBody>
      </p:sp>
      <p:sp>
        <p:nvSpPr>
          <p:cNvPr id="4" name="Slide Number Placeholder 3"/>
          <p:cNvSpPr>
            <a:spLocks noGrp="1"/>
          </p:cNvSpPr>
          <p:nvPr>
            <p:ph type="sldNum" sz="quarter" idx="10"/>
          </p:nvPr>
        </p:nvSpPr>
        <p:spPr/>
        <p:txBody>
          <a:bodyPr/>
          <a:lstStyle/>
          <a:p>
            <a:fld id="{876FE3AC-95AC-42BF-B3AB-BA4F809E6833}" type="slidenum">
              <a:rPr lang="en-US" smtClean="0"/>
              <a:t>6</a:t>
            </a:fld>
            <a:endParaRPr lang="en-US"/>
          </a:p>
        </p:txBody>
      </p:sp>
    </p:spTree>
    <p:extLst>
      <p:ext uri="{BB962C8B-B14F-4D97-AF65-F5344CB8AC3E}">
        <p14:creationId xmlns:p14="http://schemas.microsoft.com/office/powerpoint/2010/main" val="4282247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identifies OSHA Guide 3021 which provides useful information describing worker rights.</a:t>
            </a:r>
            <a:endParaRPr lang="en-US" dirty="0"/>
          </a:p>
        </p:txBody>
      </p:sp>
      <p:sp>
        <p:nvSpPr>
          <p:cNvPr id="4" name="Slide Number Placeholder 3"/>
          <p:cNvSpPr>
            <a:spLocks noGrp="1"/>
          </p:cNvSpPr>
          <p:nvPr>
            <p:ph type="sldNum" sz="quarter" idx="10"/>
          </p:nvPr>
        </p:nvSpPr>
        <p:spPr/>
        <p:txBody>
          <a:bodyPr/>
          <a:lstStyle/>
          <a:p>
            <a:fld id="{876FE3AC-95AC-42BF-B3AB-BA4F809E6833}" type="slidenum">
              <a:rPr lang="en-US" smtClean="0"/>
              <a:t>7</a:t>
            </a:fld>
            <a:endParaRPr lang="en-US"/>
          </a:p>
        </p:txBody>
      </p:sp>
    </p:spTree>
    <p:extLst>
      <p:ext uri="{BB962C8B-B14F-4D97-AF65-F5344CB8AC3E}">
        <p14:creationId xmlns:p14="http://schemas.microsoft.com/office/powerpoint/2010/main" val="3282699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identifies the rights of workers to receive safety information from employers and to refuse to work in an “imminent danger” situation, under federal law.</a:t>
            </a:r>
            <a:endParaRPr lang="en-US" dirty="0"/>
          </a:p>
        </p:txBody>
      </p:sp>
      <p:sp>
        <p:nvSpPr>
          <p:cNvPr id="4" name="Slide Number Placeholder 3"/>
          <p:cNvSpPr>
            <a:spLocks noGrp="1"/>
          </p:cNvSpPr>
          <p:nvPr>
            <p:ph type="sldNum" sz="quarter" idx="10"/>
          </p:nvPr>
        </p:nvSpPr>
        <p:spPr/>
        <p:txBody>
          <a:bodyPr/>
          <a:lstStyle/>
          <a:p>
            <a:fld id="{876FE3AC-95AC-42BF-B3AB-BA4F809E6833}" type="slidenum">
              <a:rPr lang="en-US" smtClean="0"/>
              <a:t>8</a:t>
            </a:fld>
            <a:endParaRPr lang="en-US"/>
          </a:p>
        </p:txBody>
      </p:sp>
    </p:spTree>
    <p:extLst>
      <p:ext uri="{BB962C8B-B14F-4D97-AF65-F5344CB8AC3E}">
        <p14:creationId xmlns:p14="http://schemas.microsoft.com/office/powerpoint/2010/main" val="4060231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7" name="Shape 47"/>
          <p:cNvSpPr txBox="1">
            <a:spLocks noGrp="1"/>
          </p:cNvSpPr>
          <p:nvPr>
            <p:ph type="body" idx="1"/>
          </p:nvPr>
        </p:nvSpPr>
        <p:spPr>
          <a:xfrm>
            <a:off x="685802" y="4343400"/>
            <a:ext cx="5486399" cy="4114800"/>
          </a:xfrm>
          <a:prstGeom prst="rect">
            <a:avLst/>
          </a:prstGeom>
        </p:spPr>
        <p:txBody>
          <a:bodyPr lIns="91425" tIns="91425" rIns="91425" bIns="91425" anchor="t" anchorCtr="0">
            <a:noAutofit/>
          </a:bodyPr>
          <a:lstStyle/>
          <a:p>
            <a:pPr>
              <a:spcBef>
                <a:spcPts val="0"/>
              </a:spcBef>
              <a:buNone/>
            </a:pPr>
            <a:r>
              <a:rPr lang="en-US" sz="1200" kern="1200" dirty="0" smtClean="0">
                <a:solidFill>
                  <a:schemeClr val="tx1"/>
                </a:solidFill>
                <a:effectLst/>
                <a:latin typeface="+mn-lt"/>
                <a:ea typeface="+mn-ea"/>
                <a:cs typeface="+mn-cs"/>
              </a:rPr>
              <a:t>This slide identifies rights of workers to request OSHA inspections under federal law.</a:t>
            </a:r>
            <a:endParaRPr lang="en" dirty="0" smtClean="0"/>
          </a:p>
          <a:p>
            <a:pPr>
              <a:spcBef>
                <a:spcPts val="0"/>
              </a:spcBef>
              <a:buNone/>
            </a:pPr>
            <a:endParaRPr lang="en" dirty="0" smtClean="0"/>
          </a:p>
          <a:p>
            <a:pPr>
              <a:spcBef>
                <a:spcPts val="0"/>
              </a:spcBef>
              <a:buNone/>
            </a:pPr>
            <a:endParaRPr lang="en" dirty="0" smtClean="0"/>
          </a:p>
          <a:p>
            <a:pPr>
              <a:spcBef>
                <a:spcPts val="0"/>
              </a:spcBef>
              <a:buNone/>
            </a:pPr>
            <a:r>
              <a:rPr lang="en" dirty="0" smtClean="0"/>
              <a:t>https</a:t>
            </a:r>
            <a:r>
              <a:rPr lang="en" dirty="0"/>
              <a:t>://www.osha.gov/Publications/Mach_SafeGuard/rights.html</a:t>
            </a:r>
          </a:p>
        </p:txBody>
      </p:sp>
    </p:spTree>
    <p:extLst>
      <p:ext uri="{BB962C8B-B14F-4D97-AF65-F5344CB8AC3E}">
        <p14:creationId xmlns:p14="http://schemas.microsoft.com/office/powerpoint/2010/main" val="2329097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Body">
    <p:spTree>
      <p:nvGrpSpPr>
        <p:cNvPr id="1" name="Shape 13"/>
        <p:cNvGrpSpPr/>
        <p:nvPr/>
      </p:nvGrpSpPr>
      <p:grpSpPr>
        <a:xfrm>
          <a:off x="0" y="0"/>
          <a:ext cx="0" cy="0"/>
          <a:chOff x="0" y="0"/>
          <a:chExt cx="0" cy="0"/>
        </a:xfrm>
      </p:grpSpPr>
      <p:sp>
        <p:nvSpPr>
          <p:cNvPr id="15" name="Shape 15"/>
          <p:cNvSpPr txBox="1">
            <a:spLocks noGrp="1"/>
          </p:cNvSpPr>
          <p:nvPr>
            <p:ph type="body" idx="1"/>
          </p:nvPr>
        </p:nvSpPr>
        <p:spPr>
          <a:xfrm>
            <a:off x="544011" y="1524001"/>
            <a:ext cx="7726101" cy="3724153"/>
          </a:xfrm>
          <a:prstGeom prst="rect">
            <a:avLst/>
          </a:prstGeom>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dirty="0"/>
          </a:p>
        </p:txBody>
      </p:sp>
      <p:cxnSp>
        <p:nvCxnSpPr>
          <p:cNvPr id="16" name="Shape 16"/>
          <p:cNvCxnSpPr/>
          <p:nvPr/>
        </p:nvCxnSpPr>
        <p:spPr>
          <a:xfrm>
            <a:off x="457200" y="1524000"/>
            <a:ext cx="8229600" cy="0"/>
          </a:xfrm>
          <a:prstGeom prst="straightConnector1">
            <a:avLst/>
          </a:prstGeom>
          <a:noFill/>
          <a:ln w="50800" cap="flat">
            <a:solidFill>
              <a:srgbClr val="1155CC"/>
            </a:solidFill>
            <a:prstDash val="solid"/>
            <a:round/>
            <a:headEnd type="none" w="med" len="med"/>
            <a:tailEnd type="none" w="med" len="med"/>
          </a:ln>
        </p:spPr>
      </p:cxn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Box 3"/>
          <p:cNvSpPr txBox="1"/>
          <p:nvPr userDrawn="1"/>
        </p:nvSpPr>
        <p:spPr>
          <a:xfrm>
            <a:off x="5497975" y="5617580"/>
            <a:ext cx="538223" cy="738664"/>
          </a:xfrm>
          <a:prstGeom prst="rect">
            <a:avLst/>
          </a:prstGeom>
          <a:noFill/>
        </p:spPr>
        <p:txBody>
          <a:bodyPr wrap="square" rtlCol="0">
            <a:spAutoFit/>
          </a:bodyPr>
          <a:lstStyle/>
          <a:p>
            <a:endParaRPr lang="en-US" sz="1400" kern="0" dirty="0">
              <a:solidFill>
                <a:srgbClr val="000000"/>
              </a:solidFill>
              <a:cs typeface="Arial"/>
              <a:sym typeface="Arial"/>
              <a:rtl val="0"/>
            </a:endParaRPr>
          </a:p>
          <a:p>
            <a:endParaRPr lang="en-US" sz="1400" kern="0" dirty="0">
              <a:solidFill>
                <a:srgbClr val="000000"/>
              </a:solidFill>
              <a:cs typeface="Arial"/>
              <a:sym typeface="Arial"/>
              <a:rtl val="0"/>
            </a:endParaRPr>
          </a:p>
          <a:p>
            <a:endParaRPr lang="en-US" sz="1400" kern="0" dirty="0">
              <a:solidFill>
                <a:srgbClr val="000000"/>
              </a:solidFill>
              <a:cs typeface="Arial"/>
              <a:sym typeface="Arial"/>
              <a:rtl val="0"/>
            </a:endParaRPr>
          </a:p>
        </p:txBody>
      </p:sp>
      <p:sp>
        <p:nvSpPr>
          <p:cNvPr id="3" name="Date Placeholder 2"/>
          <p:cNvSpPr>
            <a:spLocks noGrp="1"/>
          </p:cNvSpPr>
          <p:nvPr>
            <p:ph type="dt" sz="half" idx="10"/>
          </p:nvPr>
        </p:nvSpPr>
        <p:spPr/>
        <p:txBody>
          <a:bodyPr/>
          <a:lstStyle/>
          <a:p>
            <a:fld id="{AD7D2FB8-BD36-4FAA-9EC5-9C03DB75EFED}" type="datetime1">
              <a:rPr lang="en-US" smtClean="0">
                <a:solidFill>
                  <a:srgbClr val="000000">
                    <a:tint val="75000"/>
                  </a:srgbClr>
                </a:solidFill>
              </a:rPr>
              <a:t>7/25/2018</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B3F18419-AC6D-4ED2-A892-A000DD3A58AB}"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88637443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200"/>
          </a:xfrm>
          <a:prstGeom prst="rect">
            <a:avLst/>
          </a:prstGeom>
          <a:noFill/>
          <a:ln>
            <a:noFill/>
          </a:ln>
        </p:spPr>
        <p:txBody>
          <a:bodyPr lIns="91425" tIns="91425" rIns="91425" bIns="91425" anchor="b" anchorCtr="0"/>
          <a:lstStyle>
            <a:lvl1pPr rtl="0">
              <a:spcBef>
                <a:spcPts val="0"/>
              </a:spcBef>
              <a:buClr>
                <a:srgbClr val="1155CC"/>
              </a:buClr>
              <a:buSzPct val="100000"/>
              <a:buNone/>
              <a:defRPr sz="3600" b="1">
                <a:solidFill>
                  <a:srgbClr val="1155CC"/>
                </a:solidFill>
              </a:defRPr>
            </a:lvl1pPr>
            <a:lvl2pPr rtl="0">
              <a:spcBef>
                <a:spcPts val="0"/>
              </a:spcBef>
              <a:buClr>
                <a:schemeClr val="accent1"/>
              </a:buClr>
              <a:buSzPct val="100000"/>
              <a:buNone/>
              <a:defRPr sz="3600" b="1">
                <a:solidFill>
                  <a:schemeClr val="accent1"/>
                </a:solidFill>
              </a:defRPr>
            </a:lvl2pPr>
            <a:lvl3pPr rtl="0">
              <a:spcBef>
                <a:spcPts val="0"/>
              </a:spcBef>
              <a:buClr>
                <a:schemeClr val="accent1"/>
              </a:buClr>
              <a:buSzPct val="100000"/>
              <a:buNone/>
              <a:defRPr sz="3600" b="1">
                <a:solidFill>
                  <a:schemeClr val="accent1"/>
                </a:solidFill>
              </a:defRPr>
            </a:lvl3pPr>
            <a:lvl4pPr rtl="0">
              <a:spcBef>
                <a:spcPts val="0"/>
              </a:spcBef>
              <a:buClr>
                <a:schemeClr val="accent1"/>
              </a:buClr>
              <a:buSzPct val="100000"/>
              <a:buNone/>
              <a:defRPr sz="3600" b="1">
                <a:solidFill>
                  <a:schemeClr val="accent1"/>
                </a:solidFill>
              </a:defRPr>
            </a:lvl4pPr>
            <a:lvl5pPr rtl="0">
              <a:spcBef>
                <a:spcPts val="0"/>
              </a:spcBef>
              <a:buClr>
                <a:schemeClr val="accent1"/>
              </a:buClr>
              <a:buSzPct val="100000"/>
              <a:buNone/>
              <a:defRPr sz="3600" b="1">
                <a:solidFill>
                  <a:schemeClr val="accent1"/>
                </a:solidFill>
              </a:defRPr>
            </a:lvl5pPr>
            <a:lvl6pPr rtl="0">
              <a:spcBef>
                <a:spcPts val="0"/>
              </a:spcBef>
              <a:buClr>
                <a:schemeClr val="accent1"/>
              </a:buClr>
              <a:buSzPct val="100000"/>
              <a:buNone/>
              <a:defRPr sz="3600" b="1">
                <a:solidFill>
                  <a:schemeClr val="accent1"/>
                </a:solidFill>
              </a:defRPr>
            </a:lvl6pPr>
            <a:lvl7pPr rtl="0">
              <a:spcBef>
                <a:spcPts val="0"/>
              </a:spcBef>
              <a:buClr>
                <a:schemeClr val="accent1"/>
              </a:buClr>
              <a:buSzPct val="100000"/>
              <a:buNone/>
              <a:defRPr sz="3600" b="1">
                <a:solidFill>
                  <a:schemeClr val="accent1"/>
                </a:solidFill>
              </a:defRPr>
            </a:lvl7pPr>
            <a:lvl8pPr rtl="0">
              <a:spcBef>
                <a:spcPts val="0"/>
              </a:spcBef>
              <a:buClr>
                <a:schemeClr val="accent1"/>
              </a:buClr>
              <a:buSzPct val="100000"/>
              <a:buNone/>
              <a:defRPr sz="3600" b="1">
                <a:solidFill>
                  <a:schemeClr val="accent1"/>
                </a:solidFill>
              </a:defRPr>
            </a:lvl8pPr>
            <a:lvl9pPr rtl="0">
              <a:spcBef>
                <a:spcPts val="0"/>
              </a:spcBef>
              <a:buClr>
                <a:schemeClr val="accent1"/>
              </a:buClr>
              <a:buSzPct val="100000"/>
              <a:buNone/>
              <a:defRPr sz="3600" b="1">
                <a:solidFill>
                  <a:schemeClr val="accent1"/>
                </a:solidFill>
              </a:defRPr>
            </a:lvl9pPr>
          </a:lstStyle>
          <a:p>
            <a:endParaRPr/>
          </a:p>
        </p:txBody>
      </p:sp>
      <p:sp>
        <p:nvSpPr>
          <p:cNvPr id="6" name="Shape 6"/>
          <p:cNvSpPr txBox="1">
            <a:spLocks noGrp="1"/>
          </p:cNvSpPr>
          <p:nvPr>
            <p:ph type="body" idx="1"/>
          </p:nvPr>
        </p:nvSpPr>
        <p:spPr>
          <a:xfrm>
            <a:off x="457200" y="1600201"/>
            <a:ext cx="8229600" cy="4967599"/>
          </a:xfrm>
          <a:prstGeom prst="rect">
            <a:avLst/>
          </a:prstGeom>
          <a:noFill/>
          <a:ln>
            <a:noFill/>
          </a:ln>
        </p:spPr>
        <p:txBody>
          <a:bodyPr lIns="91425" tIns="91425" rIns="91425" bIns="91425" anchor="t" anchorCtr="0"/>
          <a:lstStyle>
            <a:lvl1pPr rtl="0">
              <a:spcBef>
                <a:spcPts val="600"/>
              </a:spcBef>
              <a:buClr>
                <a:schemeClr val="dk1"/>
              </a:buClr>
              <a:buSzPct val="100000"/>
              <a:defRPr sz="3000">
                <a:solidFill>
                  <a:schemeClr val="dk1"/>
                </a:solidFill>
              </a:defRPr>
            </a:lvl1pPr>
            <a:lvl2pPr rtl="0">
              <a:spcBef>
                <a:spcPts val="480"/>
              </a:spcBef>
              <a:buClr>
                <a:schemeClr val="dk1"/>
              </a:buClr>
              <a:buSzPct val="100000"/>
              <a:defRPr sz="2400">
                <a:solidFill>
                  <a:schemeClr val="dk1"/>
                </a:solidFill>
              </a:defRPr>
            </a:lvl2pPr>
            <a:lvl3pPr rtl="0">
              <a:spcBef>
                <a:spcPts val="480"/>
              </a:spcBef>
              <a:buClr>
                <a:schemeClr val="dk1"/>
              </a:buClr>
              <a:buSzPct val="100000"/>
              <a:defRPr sz="2400">
                <a:solidFill>
                  <a:schemeClr val="dk1"/>
                </a:solidFill>
              </a:defRPr>
            </a:lvl3pPr>
            <a:lvl4pPr rtl="0">
              <a:spcBef>
                <a:spcPts val="360"/>
              </a:spcBef>
              <a:buClr>
                <a:schemeClr val="dk1"/>
              </a:buClr>
              <a:buSzPct val="100000"/>
              <a:defRPr sz="1800">
                <a:solidFill>
                  <a:schemeClr val="dk1"/>
                </a:solidFill>
              </a:defRPr>
            </a:lvl4pPr>
            <a:lvl5pPr rtl="0">
              <a:spcBef>
                <a:spcPts val="360"/>
              </a:spcBef>
              <a:buClr>
                <a:schemeClr val="dk1"/>
              </a:buClr>
              <a:buSzPct val="100000"/>
              <a:defRPr sz="1800">
                <a:solidFill>
                  <a:schemeClr val="dk1"/>
                </a:solidFill>
              </a:defRPr>
            </a:lvl5pPr>
            <a:lvl6pPr rtl="0">
              <a:spcBef>
                <a:spcPts val="360"/>
              </a:spcBef>
              <a:buClr>
                <a:schemeClr val="dk1"/>
              </a:buClr>
              <a:buSzPct val="100000"/>
              <a:defRPr sz="1800">
                <a:solidFill>
                  <a:schemeClr val="dk1"/>
                </a:solidFill>
              </a:defRPr>
            </a:lvl6pPr>
            <a:lvl7pPr rtl="0">
              <a:spcBef>
                <a:spcPts val="360"/>
              </a:spcBef>
              <a:buClr>
                <a:schemeClr val="dk1"/>
              </a:buClr>
              <a:buSzPct val="100000"/>
              <a:defRPr sz="1800">
                <a:solidFill>
                  <a:schemeClr val="dk1"/>
                </a:solidFill>
              </a:defRPr>
            </a:lvl7pPr>
            <a:lvl8pPr rtl="0">
              <a:spcBef>
                <a:spcPts val="360"/>
              </a:spcBef>
              <a:buClr>
                <a:schemeClr val="dk1"/>
              </a:buClr>
              <a:buSzPct val="100000"/>
              <a:defRPr sz="1800">
                <a:solidFill>
                  <a:schemeClr val="dk1"/>
                </a:solidFill>
              </a:defRPr>
            </a:lvl8pPr>
            <a:lvl9pPr rtl="0">
              <a:spcBef>
                <a:spcPts val="360"/>
              </a:spcBef>
              <a:buClr>
                <a:schemeClr val="dk1"/>
              </a:buClr>
              <a:buSzPct val="100000"/>
              <a:defRPr sz="1800">
                <a:solidFill>
                  <a:schemeClr val="dk1"/>
                </a:solidFill>
              </a:defRPr>
            </a:lvl9pPr>
          </a:lstStyle>
          <a:p>
            <a:endParaRPr dirty="0"/>
          </a:p>
        </p:txBody>
      </p:sp>
      <p:cxnSp>
        <p:nvCxnSpPr>
          <p:cNvPr id="7" name="Shape 7"/>
          <p:cNvCxnSpPr/>
          <p:nvPr/>
        </p:nvCxnSpPr>
        <p:spPr>
          <a:xfrm>
            <a:off x="457200" y="6697679"/>
            <a:ext cx="8229600" cy="0"/>
          </a:xfrm>
          <a:prstGeom prst="straightConnector1">
            <a:avLst/>
          </a:prstGeom>
          <a:noFill/>
          <a:ln w="50800" cap="flat">
            <a:solidFill>
              <a:schemeClr val="lt2"/>
            </a:solidFill>
            <a:prstDash val="solid"/>
            <a:round/>
            <a:headEnd type="none" w="med" len="med"/>
            <a:tailEnd type="none" w="med" len="med"/>
          </a:ln>
        </p:spPr>
      </p:cxnSp>
      <p:sp>
        <p:nvSpPr>
          <p:cNvPr id="2" name="Footer Placeholder 1"/>
          <p:cNvSpPr>
            <a:spLocks noGrp="1"/>
          </p:cNvSpPr>
          <p:nvPr>
            <p:ph type="ftr" sz="quarter" idx="3"/>
          </p:nvPr>
        </p:nvSpPr>
        <p:spPr>
          <a:xfrm>
            <a:off x="3124200" y="6356351"/>
            <a:ext cx="28956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kern="0">
              <a:solidFill>
                <a:srgbClr val="000000">
                  <a:tint val="75000"/>
                </a:srgbClr>
              </a:solidFill>
              <a:cs typeface="Arial"/>
              <a:sym typeface="Arial"/>
              <a:rtl val="0"/>
            </a:endParaRPr>
          </a:p>
        </p:txBody>
      </p:sp>
      <p:sp>
        <p:nvSpPr>
          <p:cNvPr id="3" name="Slide Number Placeholder 2"/>
          <p:cNvSpPr>
            <a:spLocks noGrp="1"/>
          </p:cNvSpPr>
          <p:nvPr>
            <p:ph type="sldNum" sz="quarter" idx="4"/>
          </p:nvPr>
        </p:nvSpPr>
        <p:spPr>
          <a:xfrm>
            <a:off x="6553200" y="6356351"/>
            <a:ext cx="21336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B3F18419-AC6D-4ED2-A892-A000DD3A58AB}" type="slidenum">
              <a:rPr lang="en-US" kern="0" smtClean="0">
                <a:solidFill>
                  <a:srgbClr val="000000">
                    <a:tint val="75000"/>
                  </a:srgbClr>
                </a:solidFill>
                <a:cs typeface="Arial"/>
                <a:sym typeface="Arial"/>
                <a:rtl val="0"/>
              </a:rPr>
              <a:pPr/>
              <a:t>‹#›</a:t>
            </a:fld>
            <a:endParaRPr lang="en-US" kern="0">
              <a:solidFill>
                <a:srgbClr val="000000">
                  <a:tint val="75000"/>
                </a:srgbClr>
              </a:solidFill>
              <a:cs typeface="Arial"/>
              <a:sym typeface="Arial"/>
              <a:rtl val="0"/>
            </a:endParaRPr>
          </a:p>
        </p:txBody>
      </p:sp>
      <p:sp>
        <p:nvSpPr>
          <p:cNvPr id="4" name="Date Placeholder 3"/>
          <p:cNvSpPr>
            <a:spLocks noGrp="1"/>
          </p:cNvSpPr>
          <p:nvPr>
            <p:ph type="dt" sz="half" idx="2"/>
          </p:nvPr>
        </p:nvSpPr>
        <p:spPr>
          <a:xfrm>
            <a:off x="457200" y="6356351"/>
            <a:ext cx="2133600" cy="366183"/>
          </a:xfrm>
          <a:prstGeom prst="rect">
            <a:avLst/>
          </a:prstGeom>
        </p:spPr>
        <p:txBody>
          <a:bodyPr vert="horz" lIns="91440" tIns="45720" rIns="91440" bIns="45720" rtlCol="0" anchor="ctr"/>
          <a:lstStyle>
            <a:lvl1pPr algn="l">
              <a:defRPr sz="1200">
                <a:solidFill>
                  <a:schemeClr val="tx1">
                    <a:tint val="75000"/>
                  </a:schemeClr>
                </a:solidFill>
              </a:defRPr>
            </a:lvl1pPr>
          </a:lstStyle>
          <a:p>
            <a:fld id="{248237BF-0DE3-4B3C-9BCF-C3FF1B34E2ED}" type="datetime1">
              <a:rPr lang="en-US" kern="0" smtClean="0">
                <a:solidFill>
                  <a:srgbClr val="000000">
                    <a:tint val="75000"/>
                  </a:srgbClr>
                </a:solidFill>
                <a:cs typeface="Arial"/>
                <a:sym typeface="Arial"/>
                <a:rtl val="0"/>
              </a:rPr>
              <a:t>7/25/2018</a:t>
            </a:fld>
            <a:endParaRPr lang="en-US" kern="0">
              <a:solidFill>
                <a:srgbClr val="000000">
                  <a:tint val="75000"/>
                </a:srgbClr>
              </a:solidFill>
              <a:cs typeface="Arial"/>
              <a:sym typeface="Arial"/>
              <a:rtl val="0"/>
            </a:endParaRPr>
          </a:p>
        </p:txBody>
      </p:sp>
    </p:spTree>
    <p:extLst>
      <p:ext uri="{BB962C8B-B14F-4D97-AF65-F5344CB8AC3E}">
        <p14:creationId xmlns:p14="http://schemas.microsoft.com/office/powerpoint/2010/main" val="843619544"/>
      </p:ext>
    </p:extLst>
  </p:cSld>
  <p:clrMap bg1="lt1" tx1="dk1" bg2="lt2" tx2="dk2" accent1="accent1" accent2="accent2" accent3="accent3" accent4="accent4" accent5="accent5" accent6="accent6" hlink="hlink" folHlink="folHlink"/>
  <p:sldLayoutIdLst>
    <p:sldLayoutId id="2147483665" r:id="rId1"/>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www.osha.gov/recordkeeping2014/reporting.html"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hyperlink" Target="https://www.osha.gov/Publications/Mach_SafeGuard/rights.htm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osha.gov/Publications/Mach_SafeGuard/rights.html"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11333"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osha.gov/as/opa/worker/complain.html"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www.osha.gov/as/opa/worker/complain.html"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www.osha.gov/as/opa/worker/complain.html"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www.whistleblowers.gov/"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hyperlink" Target="https://www.osha.gov/OshDoc/data_General_Facts/whistleblower_rights.pdf"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whistleblowers.gov/"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hyperlink" Target="https://www.osha.gov/OshDoc/data_General_Facts/whistleblower_rights.pdf"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osha.gov/Publications/Mach_SafeGuard/rights.html"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osha.gov/Publications/Mach_SafeGuard/rights.html"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7066" y="1524000"/>
            <a:ext cx="3317543" cy="4534443"/>
          </a:xfrm>
        </p:spPr>
        <p:txBody>
          <a:bodyPr/>
          <a:lstStyle/>
          <a:p>
            <a:pPr lvl="0">
              <a:lnSpc>
                <a:spcPct val="134117"/>
              </a:lnSpc>
              <a:buSzPct val="36666"/>
            </a:pPr>
            <a:r>
              <a:rPr lang="es" sz="2800" dirty="0">
                <a:latin typeface="Calibri"/>
                <a:ea typeface="Calibri"/>
                <a:cs typeface="Calibri"/>
                <a:sym typeface="Calibri"/>
              </a:rPr>
              <a:t>Peligros Especiales para Trabajadores de Compañías que Fabrican y/o Suplen Acero Estructural</a:t>
            </a: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1</a:t>
            </a:fld>
            <a:endParaRPr lang="en-US">
              <a:solidFill>
                <a:srgbClr val="000000">
                  <a:tint val="75000"/>
                </a:srgbClr>
              </a:solidFill>
            </a:endParaRPr>
          </a:p>
        </p:txBody>
      </p:sp>
      <p:pic>
        <p:nvPicPr>
          <p:cNvPr id="6" name="Picture 5" title="Photo - OSHA bulletin &quot;Job Safety and Health. It's the Law!&quo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72200" y="1625662"/>
            <a:ext cx="2514600" cy="4730690"/>
          </a:xfrm>
          <a:prstGeom prst="rect">
            <a:avLst/>
          </a:prstGeom>
        </p:spPr>
      </p:pic>
      <p:pic>
        <p:nvPicPr>
          <p:cNvPr id="2050" name="Picture 2" descr="C:\Users\mrozowsk\Desktop\osha3021Workers rights_Page_01.jpg" title="Foto - OSHA bulletin &quot;Workers' Rights&quo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75609" y="1625662"/>
            <a:ext cx="1996591" cy="473068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228600" y="457000"/>
            <a:ext cx="8458200" cy="1143200"/>
          </a:xfrm>
        </p:spPr>
        <p:txBody>
          <a:bodyPr/>
          <a:lstStyle/>
          <a:p>
            <a:r>
              <a:rPr lang="es-PR" dirty="0" smtClean="0">
                <a:solidFill>
                  <a:srgbClr val="0C30B8"/>
                </a:solidFill>
              </a:rPr>
              <a:t>Derecho de los </a:t>
            </a:r>
            <a:r>
              <a:rPr lang="es-PR" dirty="0" smtClean="0">
                <a:solidFill>
                  <a:srgbClr val="0C30B8"/>
                </a:solidFill>
              </a:rPr>
              <a:t>trabajadores </a:t>
            </a:r>
            <a:r>
              <a:rPr lang="es-PR" sz="3200" dirty="0" smtClean="0">
                <a:solidFill>
                  <a:srgbClr val="0C30B8"/>
                </a:solidFill>
              </a:rPr>
              <a:t>- </a:t>
            </a:r>
            <a:r>
              <a:rPr lang="es-PR" sz="2400" dirty="0" smtClean="0">
                <a:solidFill>
                  <a:srgbClr val="0C30B8"/>
                </a:solidFill>
              </a:rPr>
              <a:t>Módulo 8</a:t>
            </a:r>
            <a:endParaRPr lang="es-PR" dirty="0">
              <a:solidFill>
                <a:srgbClr val="0C30B8"/>
              </a:solidFill>
            </a:endParaRPr>
          </a:p>
        </p:txBody>
      </p:sp>
    </p:spTree>
    <p:extLst>
      <p:ext uri="{BB962C8B-B14F-4D97-AF65-F5344CB8AC3E}">
        <p14:creationId xmlns:p14="http://schemas.microsoft.com/office/powerpoint/2010/main" val="3629647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9699" y="1533647"/>
            <a:ext cx="8411901" cy="3724153"/>
          </a:xfrm>
        </p:spPr>
        <p:txBody>
          <a:bodyPr/>
          <a:lstStyle/>
          <a:p>
            <a:pPr marL="139700">
              <a:lnSpc>
                <a:spcPct val="115000"/>
              </a:lnSpc>
            </a:pPr>
            <a:r>
              <a:rPr lang="es-PR" sz="2400" b="1" dirty="0">
                <a:solidFill>
                  <a:srgbClr val="0C30B8"/>
                </a:solidFill>
              </a:rPr>
              <a:t>Derechos de los trabajadores- usted tiene derecho a:</a:t>
            </a:r>
          </a:p>
          <a:p>
            <a:pPr>
              <a:buClr>
                <a:srgbClr val="002060"/>
              </a:buClr>
            </a:pPr>
            <a:endParaRPr lang="en-US" sz="2400" b="1" dirty="0" smtClean="0">
              <a:solidFill>
                <a:srgbClr val="0C30B8"/>
              </a:solidFill>
            </a:endParaRPr>
          </a:p>
          <a:p>
            <a:pPr marL="450850" lvl="0" indent="-450850" eaLnBrk="0" hangingPunct="0">
              <a:buClr>
                <a:srgbClr val="0C30B8"/>
              </a:buClr>
              <a:buFont typeface="Wingdings" panose="05000000000000000000" pitchFamily="2" charset="2"/>
              <a:buChar char="q"/>
            </a:pPr>
            <a:r>
              <a:rPr lang="es-PR" sz="2000" dirty="0"/>
              <a:t>"Presentar una queja confidencial con OSHA a tener su lugar de trabajo inspeccionado.</a:t>
            </a:r>
          </a:p>
          <a:p>
            <a:pPr marL="450850" lvl="0" indent="-450850" eaLnBrk="0" hangingPunct="0">
              <a:buClr>
                <a:srgbClr val="0C30B8"/>
              </a:buClr>
              <a:buFont typeface="Wingdings" panose="05000000000000000000" pitchFamily="2" charset="2"/>
              <a:buChar char="q"/>
            </a:pPr>
            <a:r>
              <a:rPr lang="es-PR" sz="2000" dirty="0"/>
              <a:t>Recibir información y capacitación acerca de los peligros, los métodos para prevenir el daño y las normas de OSHA que se aplican a su lugar de trabajo. La capacitación debe hacerse en un lenguaje y vocabulario trabajadores puede entender.</a:t>
            </a:r>
          </a:p>
          <a:p>
            <a:pPr marL="450850" lvl="0" indent="-450850" eaLnBrk="0" hangingPunct="0">
              <a:buClr>
                <a:srgbClr val="0C30B8"/>
              </a:buClr>
              <a:buFont typeface="Wingdings" panose="05000000000000000000" pitchFamily="2" charset="2"/>
              <a:buChar char="q"/>
            </a:pPr>
            <a:r>
              <a:rPr lang="es-PR" sz="2000" dirty="0"/>
              <a:t>Revise los registros de accidentes de trabajo y enfermedades que se producen en su lugar de trabajo.</a:t>
            </a:r>
          </a:p>
          <a:p>
            <a:pPr marL="450850" lvl="0" indent="-450850" eaLnBrk="0" hangingPunct="0">
              <a:buClr>
                <a:srgbClr val="0C30B8"/>
              </a:buClr>
              <a:buFont typeface="Wingdings" panose="05000000000000000000" pitchFamily="2" charset="2"/>
              <a:buChar char="q"/>
            </a:pPr>
            <a:r>
              <a:rPr lang="es-PR" sz="2000" dirty="0"/>
              <a:t>Recibir copias de los resultados de las pruebas y el seguimiento realizado por encontrar y medir los peligros en el lugar de trabajo.</a:t>
            </a:r>
          </a:p>
          <a:p>
            <a:pPr marL="450850" lvl="0" indent="-450850" eaLnBrk="0" hangingPunct="0">
              <a:buClr>
                <a:srgbClr val="0C30B8"/>
              </a:buClr>
              <a:buFont typeface="Wingdings" panose="05000000000000000000" pitchFamily="2" charset="2"/>
              <a:buChar char="q"/>
            </a:pPr>
            <a:r>
              <a:rPr lang="es-PR" sz="2000" dirty="0"/>
              <a:t>Obtenga copias de sus expedientes médicos del lugar de trabajo.</a:t>
            </a:r>
          </a:p>
          <a:p>
            <a:pPr marL="450850" lvl="0" indent="-450850" eaLnBrk="0" hangingPunct="0">
              <a:buClr>
                <a:srgbClr val="0C30B8"/>
              </a:buClr>
              <a:buFont typeface="Wingdings" panose="05000000000000000000" pitchFamily="2" charset="2"/>
              <a:buChar char="q"/>
            </a:pPr>
            <a:r>
              <a:rPr lang="es-PR" sz="2000" dirty="0"/>
              <a:t>Participar en una inspección de OSHA y hablar en privado con el inspector ".</a:t>
            </a:r>
            <a:endParaRPr lang="en-US" sz="2400" dirty="0" smtClean="0"/>
          </a:p>
          <a:p>
            <a:endParaRPr lang="en-US" sz="2800" dirty="0"/>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10</a:t>
            </a:fld>
            <a:endParaRPr lang="en-US">
              <a:solidFill>
                <a:srgbClr val="000000">
                  <a:tint val="75000"/>
                </a:srgbClr>
              </a:solidFill>
            </a:endParaRPr>
          </a:p>
        </p:txBody>
      </p:sp>
      <p:sp>
        <p:nvSpPr>
          <p:cNvPr id="6" name="Rectangle 5"/>
          <p:cNvSpPr/>
          <p:nvPr/>
        </p:nvSpPr>
        <p:spPr>
          <a:xfrm>
            <a:off x="3291668" y="6261100"/>
            <a:ext cx="2227854" cy="276999"/>
          </a:xfrm>
          <a:prstGeom prst="rect">
            <a:avLst/>
          </a:prstGeom>
        </p:spPr>
        <p:txBody>
          <a:bodyPr wrap="none">
            <a:spAutoFit/>
          </a:bodyPr>
          <a:lstStyle/>
          <a:p>
            <a:pPr eaLnBrk="0" hangingPunct="0"/>
            <a:r>
              <a:rPr lang="en-US" sz="1200" dirty="0" smtClean="0"/>
              <a:t>Source OSHA </a:t>
            </a:r>
            <a:r>
              <a:rPr lang="en-US" sz="1200" dirty="0"/>
              <a:t>3021-09R 2011</a:t>
            </a:r>
          </a:p>
        </p:txBody>
      </p:sp>
      <p:sp>
        <p:nvSpPr>
          <p:cNvPr id="8" name="Title 1"/>
          <p:cNvSpPr>
            <a:spLocks noGrp="1"/>
          </p:cNvSpPr>
          <p:nvPr>
            <p:ph type="title"/>
          </p:nvPr>
        </p:nvSpPr>
        <p:spPr>
          <a:xfrm>
            <a:off x="228600" y="457000"/>
            <a:ext cx="8229600" cy="1143200"/>
          </a:xfrm>
        </p:spPr>
        <p:txBody>
          <a:bodyPr/>
          <a:lstStyle/>
          <a:p>
            <a:r>
              <a:rPr lang="es-PR" dirty="0" smtClean="0">
                <a:solidFill>
                  <a:srgbClr val="0C30B8"/>
                </a:solidFill>
              </a:rPr>
              <a:t>Derecho de los trabajadores</a:t>
            </a:r>
            <a:r>
              <a:rPr lang="es-PR" sz="3200" dirty="0" smtClean="0">
                <a:solidFill>
                  <a:srgbClr val="0C30B8"/>
                </a:solidFill>
              </a:rPr>
              <a:t>- </a:t>
            </a:r>
            <a:r>
              <a:rPr lang="es-PR" sz="2400" dirty="0" smtClean="0">
                <a:solidFill>
                  <a:srgbClr val="0C30B8"/>
                </a:solidFill>
              </a:rPr>
              <a:t>Módulo 8 </a:t>
            </a:r>
            <a:r>
              <a:rPr lang="es-PR" sz="1000" b="1" i="0" u="none" strike="noStrike" cap="none" baseline="0" dirty="0" smtClean="0">
                <a:solidFill>
                  <a:schemeClr val="bg1"/>
                </a:solidFill>
                <a:effectLst/>
                <a:latin typeface="Arial"/>
                <a:ea typeface="Arial"/>
                <a:cs typeface="Arial"/>
                <a:sym typeface="Arial"/>
                <a:rtl val="0"/>
              </a:rPr>
              <a:t>s10</a:t>
            </a:r>
            <a:endParaRPr lang="es-PR" sz="1000" dirty="0">
              <a:solidFill>
                <a:schemeClr val="bg1"/>
              </a:solidFill>
            </a:endParaRPr>
          </a:p>
        </p:txBody>
      </p:sp>
    </p:spTree>
    <p:extLst>
      <p:ext uri="{BB962C8B-B14F-4D97-AF65-F5344CB8AC3E}">
        <p14:creationId xmlns:p14="http://schemas.microsoft.com/office/powerpoint/2010/main" val="27151606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9699" y="1533647"/>
            <a:ext cx="7726101" cy="3724153"/>
          </a:xfrm>
        </p:spPr>
        <p:txBody>
          <a:bodyPr/>
          <a:lstStyle/>
          <a:p>
            <a:pPr>
              <a:buClr>
                <a:srgbClr val="002060"/>
              </a:buClr>
            </a:pPr>
            <a:r>
              <a:rPr lang="es-PR" sz="2400" b="1" dirty="0" smtClean="0">
                <a:solidFill>
                  <a:srgbClr val="0C30B8"/>
                </a:solidFill>
              </a:rPr>
              <a:t>Derechos de los trabajadores, Continuación </a:t>
            </a:r>
          </a:p>
          <a:p>
            <a:pPr>
              <a:buClr>
                <a:srgbClr val="002060"/>
              </a:buClr>
            </a:pPr>
            <a:endParaRPr lang="es-PR" sz="2400" b="1" dirty="0" smtClean="0">
              <a:solidFill>
                <a:srgbClr val="0C30B8"/>
              </a:solidFill>
            </a:endParaRPr>
          </a:p>
          <a:p>
            <a:pPr marL="450850" lvl="0" indent="-450850" eaLnBrk="0" hangingPunct="0">
              <a:buClr>
                <a:srgbClr val="0070C0"/>
              </a:buClr>
              <a:buFont typeface="Wingdings" panose="05000000000000000000" pitchFamily="2" charset="2"/>
              <a:buChar char="q"/>
            </a:pPr>
            <a:r>
              <a:rPr lang="es-PR" sz="2000" dirty="0" smtClean="0"/>
              <a:t>"Presentar una queja ante OSHA si usted ha sido víctima de represalias o discriminado por su empleador como resultado de solicitar una inspección o el uso de otros derechos en virtud de la Ley OSH </a:t>
            </a:r>
            <a:r>
              <a:rPr lang="es-PR" sz="2000" dirty="0" err="1" smtClean="0"/>
              <a:t>Act</a:t>
            </a:r>
            <a:r>
              <a:rPr lang="es-PR" sz="2000" dirty="0" smtClean="0"/>
              <a:t>.</a:t>
            </a:r>
          </a:p>
          <a:p>
            <a:pPr marL="450850" lvl="0" indent="-450850" eaLnBrk="0" hangingPunct="0">
              <a:buClr>
                <a:srgbClr val="0070C0"/>
              </a:buClr>
              <a:buFont typeface="Wingdings" panose="05000000000000000000" pitchFamily="2" charset="2"/>
              <a:buChar char="q"/>
            </a:pPr>
            <a:endParaRPr lang="es-PR" sz="2000" dirty="0" smtClean="0"/>
          </a:p>
          <a:p>
            <a:pPr marL="450850" lvl="0" indent="-450850" eaLnBrk="0" hangingPunct="0">
              <a:buClr>
                <a:srgbClr val="0070C0"/>
              </a:buClr>
              <a:buFont typeface="Wingdings" panose="05000000000000000000" pitchFamily="2" charset="2"/>
              <a:buChar char="q"/>
            </a:pPr>
            <a:r>
              <a:rPr lang="es-PR" sz="2000" dirty="0" smtClean="0"/>
              <a:t>Presentar una queja si ha sido castigado o discriminado por actuar como un "denunciante" bajo el adicional de 21 leyes federales para los cuales OSHA tiene jurisdicción ".</a:t>
            </a:r>
            <a:endParaRPr lang="es-PR" sz="2400" dirty="0" smtClean="0"/>
          </a:p>
          <a:p>
            <a:endParaRPr lang="es-PR" sz="2800" dirty="0"/>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11</a:t>
            </a:fld>
            <a:endParaRPr lang="en-US">
              <a:solidFill>
                <a:srgbClr val="000000">
                  <a:tint val="75000"/>
                </a:srgbClr>
              </a:solidFill>
            </a:endParaRPr>
          </a:p>
        </p:txBody>
      </p:sp>
      <p:sp>
        <p:nvSpPr>
          <p:cNvPr id="6" name="Rectangle 5"/>
          <p:cNvSpPr/>
          <p:nvPr/>
        </p:nvSpPr>
        <p:spPr>
          <a:xfrm>
            <a:off x="3291668" y="6261100"/>
            <a:ext cx="2227854" cy="276999"/>
          </a:xfrm>
          <a:prstGeom prst="rect">
            <a:avLst/>
          </a:prstGeom>
        </p:spPr>
        <p:txBody>
          <a:bodyPr wrap="none">
            <a:spAutoFit/>
          </a:bodyPr>
          <a:lstStyle/>
          <a:p>
            <a:pPr eaLnBrk="0" hangingPunct="0"/>
            <a:r>
              <a:rPr lang="en-US" sz="1200" dirty="0" smtClean="0"/>
              <a:t>Source OSHA </a:t>
            </a:r>
            <a:r>
              <a:rPr lang="en-US" sz="1200" dirty="0"/>
              <a:t>3021-09R 2011</a:t>
            </a:r>
          </a:p>
        </p:txBody>
      </p:sp>
      <p:sp>
        <p:nvSpPr>
          <p:cNvPr id="8" name="Title 1"/>
          <p:cNvSpPr>
            <a:spLocks noGrp="1"/>
          </p:cNvSpPr>
          <p:nvPr>
            <p:ph type="title"/>
          </p:nvPr>
        </p:nvSpPr>
        <p:spPr>
          <a:xfrm>
            <a:off x="228600" y="457000"/>
            <a:ext cx="8229600" cy="1143200"/>
          </a:xfrm>
        </p:spPr>
        <p:txBody>
          <a:bodyPr/>
          <a:lstStyle/>
          <a:p>
            <a:r>
              <a:rPr lang="es-PR" dirty="0" smtClean="0">
                <a:solidFill>
                  <a:srgbClr val="0C30B8"/>
                </a:solidFill>
              </a:rPr>
              <a:t>Derecho de los trabajadores</a:t>
            </a:r>
            <a:r>
              <a:rPr lang="es-PR" sz="3200" dirty="0" smtClean="0">
                <a:solidFill>
                  <a:srgbClr val="0C30B8"/>
                </a:solidFill>
              </a:rPr>
              <a:t>- </a:t>
            </a:r>
            <a:r>
              <a:rPr lang="es-PR" sz="2400" dirty="0" smtClean="0">
                <a:solidFill>
                  <a:srgbClr val="0C30B8"/>
                </a:solidFill>
              </a:rPr>
              <a:t>Módulo 8 </a:t>
            </a:r>
            <a:r>
              <a:rPr lang="es-PR" sz="1050" b="1" i="0" u="none" strike="noStrike" cap="none" baseline="0" dirty="0" smtClean="0">
                <a:solidFill>
                  <a:schemeClr val="bg1"/>
                </a:solidFill>
                <a:effectLst/>
                <a:latin typeface="Arial"/>
                <a:ea typeface="Arial"/>
                <a:cs typeface="Arial"/>
                <a:sym typeface="Arial"/>
                <a:rtl val="0"/>
              </a:rPr>
              <a:t>s11</a:t>
            </a:r>
            <a:endParaRPr lang="es-PR" sz="1050" dirty="0">
              <a:solidFill>
                <a:schemeClr val="bg1"/>
              </a:solidFill>
            </a:endParaRPr>
          </a:p>
        </p:txBody>
      </p:sp>
    </p:spTree>
    <p:extLst>
      <p:ext uri="{BB962C8B-B14F-4D97-AF65-F5344CB8AC3E}">
        <p14:creationId xmlns:p14="http://schemas.microsoft.com/office/powerpoint/2010/main" val="16995277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50" name="Shape 50"/>
          <p:cNvSpPr txBox="1">
            <a:spLocks noGrp="1"/>
          </p:cNvSpPr>
          <p:nvPr>
            <p:ph type="body" idx="1"/>
          </p:nvPr>
        </p:nvSpPr>
        <p:spPr>
          <a:xfrm>
            <a:off x="457200" y="1509401"/>
            <a:ext cx="8229600" cy="4967599"/>
          </a:xfrm>
          <a:prstGeom prst="rect">
            <a:avLst/>
          </a:prstGeom>
        </p:spPr>
        <p:txBody>
          <a:bodyPr lIns="91425" tIns="91425" rIns="91425" bIns="91425" anchor="t" anchorCtr="0">
            <a:noAutofit/>
          </a:bodyPr>
          <a:lstStyle/>
          <a:p>
            <a:pPr marL="139700" lvl="0">
              <a:lnSpc>
                <a:spcPct val="115000"/>
              </a:lnSpc>
            </a:pPr>
            <a:r>
              <a:rPr lang="en" sz="2400" b="1" dirty="0" smtClean="0">
                <a:solidFill>
                  <a:srgbClr val="0C30B8"/>
                </a:solidFill>
              </a:rPr>
              <a:t>Derechos de los trabajadores bajo </a:t>
            </a:r>
            <a:r>
              <a:rPr lang="en" sz="2400" b="1" dirty="0">
                <a:solidFill>
                  <a:srgbClr val="0C30B8"/>
                </a:solidFill>
              </a:rPr>
              <a:t>OSHA</a:t>
            </a:r>
          </a:p>
          <a:p>
            <a:pPr marL="482600" lvl="0" indent="-342900">
              <a:buClr>
                <a:srgbClr val="0070C0"/>
              </a:buClr>
              <a:buFont typeface="Wingdings" panose="05000000000000000000" pitchFamily="2" charset="2"/>
              <a:buChar char="q"/>
            </a:pPr>
            <a:r>
              <a:rPr lang="es-PR" sz="2400" dirty="0"/>
              <a:t>Derecho a presentar una queja si es despedido, degradado o discriminado por ejercer derechos bajo OSHA</a:t>
            </a:r>
          </a:p>
          <a:p>
            <a:pPr marL="482600" lvl="0" indent="-342900">
              <a:buClr>
                <a:srgbClr val="0070C0"/>
              </a:buClr>
              <a:buFont typeface="Wingdings" panose="05000000000000000000" pitchFamily="2" charset="2"/>
              <a:buChar char="q"/>
            </a:pPr>
            <a:endParaRPr lang="es-PR" sz="2400" dirty="0"/>
          </a:p>
          <a:p>
            <a:pPr marL="482600" lvl="0" indent="-342900">
              <a:buClr>
                <a:srgbClr val="0070C0"/>
              </a:buClr>
              <a:buFont typeface="Wingdings" panose="05000000000000000000" pitchFamily="2" charset="2"/>
              <a:buChar char="q"/>
            </a:pPr>
            <a:r>
              <a:rPr lang="es-PR" sz="2400" dirty="0"/>
              <a:t>Presente una queja ante las autoridades federales de OSHA si su agencia estatal no aplican de manera efectiva un programa</a:t>
            </a:r>
          </a:p>
          <a:p>
            <a:pPr marL="482600" lvl="0" indent="-342900">
              <a:buClr>
                <a:srgbClr val="0070C0"/>
              </a:buClr>
              <a:buFont typeface="Wingdings" panose="05000000000000000000" pitchFamily="2" charset="2"/>
              <a:buChar char="q"/>
            </a:pPr>
            <a:endParaRPr lang="es-PR" sz="2400" dirty="0"/>
          </a:p>
          <a:p>
            <a:pPr marL="482600" lvl="0" indent="-342900">
              <a:buClr>
                <a:srgbClr val="0070C0"/>
              </a:buClr>
              <a:buFont typeface="Wingdings" panose="05000000000000000000" pitchFamily="2" charset="2"/>
              <a:buChar char="q"/>
            </a:pPr>
            <a:r>
              <a:rPr lang="es-PR" sz="2400" dirty="0"/>
              <a:t>Ser notificado por su empleador de cualquier citaciones emitidas</a:t>
            </a:r>
            <a:endParaRPr lang="en" sz="2400" dirty="0"/>
          </a:p>
        </p:txBody>
      </p:sp>
      <p:sp>
        <p:nvSpPr>
          <p:cNvPr id="3" name="Slide Number Placeholder 2"/>
          <p:cNvSpPr>
            <a:spLocks noGrp="1"/>
          </p:cNvSpPr>
          <p:nvPr>
            <p:ph type="sldNum" sz="quarter" idx="12"/>
          </p:nvPr>
        </p:nvSpPr>
        <p:spPr/>
        <p:txBody>
          <a:bodyPr/>
          <a:lstStyle/>
          <a:p>
            <a:fld id="{B3F18419-AC6D-4ED2-A892-A000DD3A58AB}" type="slidenum">
              <a:rPr lang="en-US" smtClean="0">
                <a:solidFill>
                  <a:srgbClr val="000000">
                    <a:tint val="75000"/>
                  </a:srgbClr>
                </a:solidFill>
              </a:rPr>
              <a:pPr/>
              <a:t>12</a:t>
            </a:fld>
            <a:endParaRPr lang="en-US">
              <a:solidFill>
                <a:srgbClr val="000000">
                  <a:tint val="75000"/>
                </a:srgbClr>
              </a:solidFill>
            </a:endParaRPr>
          </a:p>
        </p:txBody>
      </p:sp>
      <p:sp>
        <p:nvSpPr>
          <p:cNvPr id="6" name="Rectangle 5"/>
          <p:cNvSpPr/>
          <p:nvPr/>
        </p:nvSpPr>
        <p:spPr>
          <a:xfrm>
            <a:off x="3291668" y="6261100"/>
            <a:ext cx="2227854" cy="276999"/>
          </a:xfrm>
          <a:prstGeom prst="rect">
            <a:avLst/>
          </a:prstGeom>
        </p:spPr>
        <p:txBody>
          <a:bodyPr wrap="none">
            <a:spAutoFit/>
          </a:bodyPr>
          <a:lstStyle/>
          <a:p>
            <a:pPr eaLnBrk="0" hangingPunct="0"/>
            <a:r>
              <a:rPr lang="en-US" sz="1200" dirty="0" smtClean="0"/>
              <a:t>Source OSHA </a:t>
            </a:r>
            <a:r>
              <a:rPr lang="en-US" sz="1200" dirty="0"/>
              <a:t>3021-09R 2011</a:t>
            </a:r>
          </a:p>
        </p:txBody>
      </p:sp>
      <p:sp>
        <p:nvSpPr>
          <p:cNvPr id="8" name="Title 1"/>
          <p:cNvSpPr>
            <a:spLocks noGrp="1"/>
          </p:cNvSpPr>
          <p:nvPr>
            <p:ph type="title"/>
          </p:nvPr>
        </p:nvSpPr>
        <p:spPr>
          <a:xfrm>
            <a:off x="228600" y="457000"/>
            <a:ext cx="8229600" cy="1143200"/>
          </a:xfrm>
        </p:spPr>
        <p:txBody>
          <a:bodyPr/>
          <a:lstStyle/>
          <a:p>
            <a:r>
              <a:rPr lang="es-PR" dirty="0" smtClean="0">
                <a:solidFill>
                  <a:srgbClr val="0C30B8"/>
                </a:solidFill>
              </a:rPr>
              <a:t>Derecho de los trabajadores</a:t>
            </a:r>
            <a:r>
              <a:rPr lang="es-PR" sz="3200" dirty="0" smtClean="0">
                <a:solidFill>
                  <a:srgbClr val="0C30B8"/>
                </a:solidFill>
              </a:rPr>
              <a:t>- </a:t>
            </a:r>
            <a:r>
              <a:rPr lang="es-PR" sz="2400" dirty="0" smtClean="0">
                <a:solidFill>
                  <a:srgbClr val="0C30B8"/>
                </a:solidFill>
              </a:rPr>
              <a:t>Módulo 8 </a:t>
            </a:r>
            <a:r>
              <a:rPr lang="es-PR" sz="1050" dirty="0" smtClean="0">
                <a:solidFill>
                  <a:schemeClr val="bg1"/>
                </a:solidFill>
              </a:rPr>
              <a:t>s12</a:t>
            </a:r>
            <a:endParaRPr lang="es-PR" sz="1400" dirty="0">
              <a:solidFill>
                <a:schemeClr val="bg1"/>
              </a:solidFill>
            </a:endParaRPr>
          </a:p>
        </p:txBody>
      </p:sp>
    </p:spTree>
    <p:extLst>
      <p:ext uri="{BB962C8B-B14F-4D97-AF65-F5344CB8AC3E}">
        <p14:creationId xmlns:p14="http://schemas.microsoft.com/office/powerpoint/2010/main" val="32413726"/>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9699" y="1533647"/>
            <a:ext cx="7726101" cy="3724153"/>
          </a:xfrm>
        </p:spPr>
        <p:txBody>
          <a:bodyPr/>
          <a:lstStyle/>
          <a:p>
            <a:pPr>
              <a:buClr>
                <a:srgbClr val="002060"/>
              </a:buClr>
            </a:pPr>
            <a:r>
              <a:rPr lang="es-PR" sz="2400" b="1" dirty="0" smtClean="0">
                <a:solidFill>
                  <a:srgbClr val="0C30B8"/>
                </a:solidFill>
              </a:rPr>
              <a:t>Responsabilidad del empleador:</a:t>
            </a:r>
          </a:p>
          <a:p>
            <a:pPr>
              <a:buClr>
                <a:srgbClr val="002060"/>
              </a:buClr>
            </a:pPr>
            <a:endParaRPr lang="es-PR" sz="2400" b="1" dirty="0" smtClean="0">
              <a:solidFill>
                <a:srgbClr val="0C30B8"/>
              </a:solidFill>
            </a:endParaRPr>
          </a:p>
          <a:p>
            <a:pPr marL="342900" indent="-342900" eaLnBrk="0" hangingPunct="0">
              <a:buClr>
                <a:srgbClr val="0C30B8"/>
              </a:buClr>
              <a:buFont typeface="Wingdings" panose="05000000000000000000" pitchFamily="2" charset="2"/>
              <a:buChar char="q"/>
            </a:pPr>
            <a:r>
              <a:rPr lang="es-PR" sz="2400" dirty="0"/>
              <a:t>Proporcionar a los trabajadores "un lugar de trabajo que no tenga peligros graves"</a:t>
            </a:r>
          </a:p>
          <a:p>
            <a:pPr marL="342900" indent="-342900" eaLnBrk="0" hangingPunct="0">
              <a:buClr>
                <a:srgbClr val="0C30B8"/>
              </a:buClr>
              <a:buFont typeface="Wingdings" panose="05000000000000000000" pitchFamily="2" charset="2"/>
              <a:buChar char="q"/>
            </a:pPr>
            <a:r>
              <a:rPr lang="es-PR" sz="2400" dirty="0"/>
              <a:t>"</a:t>
            </a:r>
            <a:r>
              <a:rPr lang="es-PR" sz="2400" dirty="0" err="1"/>
              <a:t>Sigir</a:t>
            </a:r>
            <a:r>
              <a:rPr lang="es-PR" sz="2400" dirty="0"/>
              <a:t> todas las normas de seguridad y salud de OSHA"</a:t>
            </a:r>
          </a:p>
          <a:p>
            <a:pPr marL="342900" indent="-342900" eaLnBrk="0" hangingPunct="0">
              <a:buClr>
                <a:srgbClr val="0C30B8"/>
              </a:buClr>
              <a:buFont typeface="Wingdings" panose="05000000000000000000" pitchFamily="2" charset="2"/>
              <a:buChar char="q"/>
            </a:pPr>
            <a:r>
              <a:rPr lang="es-PR" sz="2400" dirty="0"/>
              <a:t>"Buscar y corregir los problemas de seguridad y salud"</a:t>
            </a:r>
          </a:p>
          <a:p>
            <a:pPr marL="342900" indent="-342900" eaLnBrk="0" hangingPunct="0">
              <a:buClr>
                <a:srgbClr val="0C30B8"/>
              </a:buClr>
              <a:buFont typeface="Wingdings" panose="05000000000000000000" pitchFamily="2" charset="2"/>
              <a:buChar char="q"/>
            </a:pPr>
            <a:r>
              <a:rPr lang="es-PR" sz="2400" dirty="0"/>
              <a:t>"Trate de eliminar o reducir los peligros haciendo primero cambios factibles en las condiciones de trabajo."</a:t>
            </a:r>
            <a:endParaRPr lang="es-PR" sz="2000" dirty="0" smtClean="0"/>
          </a:p>
          <a:p>
            <a:pPr eaLnBrk="0" hangingPunct="0"/>
            <a:r>
              <a:rPr lang="es-PR" sz="2000" dirty="0" smtClean="0"/>
              <a:t> </a:t>
            </a:r>
          </a:p>
          <a:p>
            <a:pPr eaLnBrk="0" hangingPunct="0"/>
            <a:endParaRPr lang="es-PR" sz="2000" dirty="0" smtClean="0"/>
          </a:p>
          <a:p>
            <a:pPr marL="171450" lvl="0" indent="-171450" eaLnBrk="0" hangingPunct="0">
              <a:buClr>
                <a:srgbClr val="0070C0"/>
              </a:buClr>
              <a:buFont typeface="Wingdings" panose="05000000000000000000" pitchFamily="2" charset="2"/>
              <a:buChar char="q"/>
            </a:pPr>
            <a:endParaRPr lang="es-PR" sz="2000" dirty="0" smtClean="0"/>
          </a:p>
          <a:p>
            <a:pPr>
              <a:buClr>
                <a:srgbClr val="002060"/>
              </a:buClr>
            </a:pPr>
            <a:endParaRPr lang="es-PR" sz="2400" dirty="0" smtClean="0"/>
          </a:p>
          <a:p>
            <a:endParaRPr lang="es-PR" sz="2800" dirty="0"/>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13</a:t>
            </a:fld>
            <a:endParaRPr lang="en-US">
              <a:solidFill>
                <a:srgbClr val="000000">
                  <a:tint val="75000"/>
                </a:srgbClr>
              </a:solidFill>
            </a:endParaRPr>
          </a:p>
        </p:txBody>
      </p:sp>
      <p:sp>
        <p:nvSpPr>
          <p:cNvPr id="6" name="Rectangle 5"/>
          <p:cNvSpPr/>
          <p:nvPr/>
        </p:nvSpPr>
        <p:spPr>
          <a:xfrm>
            <a:off x="3291668" y="6261100"/>
            <a:ext cx="2227854" cy="276999"/>
          </a:xfrm>
          <a:prstGeom prst="rect">
            <a:avLst/>
          </a:prstGeom>
        </p:spPr>
        <p:txBody>
          <a:bodyPr wrap="none">
            <a:spAutoFit/>
          </a:bodyPr>
          <a:lstStyle/>
          <a:p>
            <a:pPr eaLnBrk="0" hangingPunct="0"/>
            <a:r>
              <a:rPr lang="en-US" sz="1200" dirty="0" smtClean="0"/>
              <a:t>Source OSHA </a:t>
            </a:r>
            <a:r>
              <a:rPr lang="en-US" sz="1200" dirty="0"/>
              <a:t>3021-09R 2011</a:t>
            </a:r>
          </a:p>
        </p:txBody>
      </p:sp>
      <p:sp>
        <p:nvSpPr>
          <p:cNvPr id="8" name="Title 1"/>
          <p:cNvSpPr>
            <a:spLocks noGrp="1"/>
          </p:cNvSpPr>
          <p:nvPr>
            <p:ph type="title"/>
          </p:nvPr>
        </p:nvSpPr>
        <p:spPr>
          <a:xfrm>
            <a:off x="228600" y="457000"/>
            <a:ext cx="8229600" cy="1143200"/>
          </a:xfrm>
        </p:spPr>
        <p:txBody>
          <a:bodyPr/>
          <a:lstStyle/>
          <a:p>
            <a:r>
              <a:rPr lang="es-PR" dirty="0" smtClean="0">
                <a:solidFill>
                  <a:srgbClr val="0C30B8"/>
                </a:solidFill>
              </a:rPr>
              <a:t>Derecho de los trabajadores</a:t>
            </a:r>
            <a:r>
              <a:rPr lang="es-PR" sz="3200" dirty="0" smtClean="0">
                <a:solidFill>
                  <a:srgbClr val="0C30B8"/>
                </a:solidFill>
              </a:rPr>
              <a:t>- </a:t>
            </a:r>
            <a:r>
              <a:rPr lang="es-PR" sz="2400" dirty="0" smtClean="0">
                <a:solidFill>
                  <a:srgbClr val="0C30B8"/>
                </a:solidFill>
              </a:rPr>
              <a:t>Módulo 8 </a:t>
            </a:r>
            <a:r>
              <a:rPr lang="es-PR" sz="1050" dirty="0" smtClean="0">
                <a:solidFill>
                  <a:schemeClr val="bg1"/>
                </a:solidFill>
              </a:rPr>
              <a:t>s13</a:t>
            </a:r>
            <a:endParaRPr lang="es-PR" sz="1400" dirty="0">
              <a:solidFill>
                <a:schemeClr val="bg1"/>
              </a:solidFill>
            </a:endParaRPr>
          </a:p>
        </p:txBody>
      </p:sp>
    </p:spTree>
    <p:extLst>
      <p:ext uri="{BB962C8B-B14F-4D97-AF65-F5344CB8AC3E}">
        <p14:creationId xmlns:p14="http://schemas.microsoft.com/office/powerpoint/2010/main" val="8493179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7949" y="1525756"/>
            <a:ext cx="8382000" cy="5103644"/>
          </a:xfrm>
        </p:spPr>
        <p:txBody>
          <a:bodyPr/>
          <a:lstStyle/>
          <a:p>
            <a:pPr>
              <a:buClr>
                <a:srgbClr val="002060"/>
              </a:buClr>
            </a:pPr>
            <a:r>
              <a:rPr lang="es-PR" sz="2400" b="1" dirty="0" smtClean="0">
                <a:solidFill>
                  <a:srgbClr val="0C30B8"/>
                </a:solidFill>
              </a:rPr>
              <a:t>Responsabilidad del empleador, Continuación:</a:t>
            </a:r>
          </a:p>
          <a:p>
            <a:pPr>
              <a:buClr>
                <a:srgbClr val="002060"/>
              </a:buClr>
            </a:pPr>
            <a:endParaRPr lang="es-PR" sz="1400" dirty="0" smtClean="0">
              <a:solidFill>
                <a:srgbClr val="0C30B8"/>
              </a:solidFill>
            </a:endParaRPr>
          </a:p>
          <a:p>
            <a:pPr marL="342900" lvl="0" indent="-342900" eaLnBrk="0" hangingPunct="0">
              <a:buClr>
                <a:srgbClr val="0C30B8"/>
              </a:buClr>
              <a:buFont typeface="Wingdings" panose="05000000000000000000" pitchFamily="2" charset="2"/>
              <a:buChar char="q"/>
            </a:pPr>
            <a:r>
              <a:rPr lang="es-PR" sz="2200" dirty="0"/>
              <a:t>"Informar a los empleados sobre los peligros a través de capacitación, etiquetas, alarmas, sistemas codificados por colores, hojas de información de químicos y otros métodos.</a:t>
            </a:r>
          </a:p>
          <a:p>
            <a:pPr marL="342900" lvl="0" indent="-342900" eaLnBrk="0" hangingPunct="0">
              <a:buClr>
                <a:srgbClr val="0C30B8"/>
              </a:buClr>
              <a:buFont typeface="Wingdings" panose="05000000000000000000" pitchFamily="2" charset="2"/>
              <a:buChar char="q"/>
            </a:pPr>
            <a:r>
              <a:rPr lang="es-PR" sz="2200" dirty="0"/>
              <a:t>Capacitar a los empleados en un lenguaje y un vocabulario que ellos puedan entender.</a:t>
            </a:r>
          </a:p>
          <a:p>
            <a:pPr marL="342900" lvl="0" indent="-342900" eaLnBrk="0" hangingPunct="0">
              <a:buClr>
                <a:srgbClr val="0C30B8"/>
              </a:buClr>
              <a:buFont typeface="Wingdings" panose="05000000000000000000" pitchFamily="2" charset="2"/>
              <a:buChar char="q"/>
            </a:pPr>
            <a:r>
              <a:rPr lang="es-PR" sz="2200" dirty="0"/>
              <a:t>Mantenga un registro exacto de las lesiones y enfermedades relacionadas con el trabajo.</a:t>
            </a:r>
          </a:p>
          <a:p>
            <a:pPr marL="342900" lvl="0" indent="-342900" eaLnBrk="0" hangingPunct="0">
              <a:buClr>
                <a:srgbClr val="0C30B8"/>
              </a:buClr>
              <a:buFont typeface="Wingdings" panose="05000000000000000000" pitchFamily="2" charset="2"/>
              <a:buChar char="q"/>
            </a:pPr>
            <a:r>
              <a:rPr lang="es-PR" sz="2200" dirty="0"/>
              <a:t>Realizar pruebas en el lugar de trabajo, como el muestreo de aire, requeridas por algunas normas de OSHA.</a:t>
            </a:r>
          </a:p>
          <a:p>
            <a:pPr marL="342900" lvl="0" indent="-342900" eaLnBrk="0" hangingPunct="0">
              <a:buClr>
                <a:srgbClr val="0C30B8"/>
              </a:buClr>
              <a:buFont typeface="Wingdings" panose="05000000000000000000" pitchFamily="2" charset="2"/>
              <a:buChar char="q"/>
            </a:pPr>
            <a:r>
              <a:rPr lang="es-PR" sz="2200" dirty="0"/>
              <a:t>Proporcionar exámenes auditivos u otros exámenes médicos requeridos por las normas de OSHA.</a:t>
            </a:r>
          </a:p>
          <a:p>
            <a:pPr marL="342900" lvl="0" indent="-342900" eaLnBrk="0" hangingPunct="0">
              <a:buClr>
                <a:srgbClr val="0C30B8"/>
              </a:buClr>
              <a:buFont typeface="Wingdings" panose="05000000000000000000" pitchFamily="2" charset="2"/>
              <a:buChar char="q"/>
            </a:pPr>
            <a:r>
              <a:rPr lang="es-PR" sz="2200" dirty="0"/>
              <a:t>Tener datos de citaciones de OSHA, lesiones y enfermedades donde los trabajadores puedan verlos "</a:t>
            </a:r>
            <a:endParaRPr lang="es-PR" sz="2000" dirty="0" smtClean="0"/>
          </a:p>
          <a:p>
            <a:pPr>
              <a:buClr>
                <a:srgbClr val="002060"/>
              </a:buClr>
            </a:pPr>
            <a:endParaRPr lang="es-PR" sz="2400" dirty="0" smtClean="0"/>
          </a:p>
          <a:p>
            <a:endParaRPr lang="es-PR" sz="2800" dirty="0"/>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14</a:t>
            </a:fld>
            <a:endParaRPr lang="en-US">
              <a:solidFill>
                <a:srgbClr val="000000">
                  <a:tint val="75000"/>
                </a:srgbClr>
              </a:solidFill>
            </a:endParaRPr>
          </a:p>
        </p:txBody>
      </p:sp>
      <p:sp>
        <p:nvSpPr>
          <p:cNvPr id="7" name="Title 1"/>
          <p:cNvSpPr>
            <a:spLocks noGrp="1"/>
          </p:cNvSpPr>
          <p:nvPr>
            <p:ph type="title"/>
          </p:nvPr>
        </p:nvSpPr>
        <p:spPr>
          <a:xfrm>
            <a:off x="228600" y="457000"/>
            <a:ext cx="8229600" cy="1143200"/>
          </a:xfrm>
        </p:spPr>
        <p:txBody>
          <a:bodyPr/>
          <a:lstStyle/>
          <a:p>
            <a:r>
              <a:rPr lang="es-PR" dirty="0" smtClean="0">
                <a:solidFill>
                  <a:srgbClr val="0C30B8"/>
                </a:solidFill>
              </a:rPr>
              <a:t>Derecho de los trabajadores</a:t>
            </a:r>
            <a:r>
              <a:rPr lang="es-PR" sz="3200" dirty="0" smtClean="0">
                <a:solidFill>
                  <a:srgbClr val="0C30B8"/>
                </a:solidFill>
              </a:rPr>
              <a:t>- </a:t>
            </a:r>
            <a:r>
              <a:rPr lang="es-PR" sz="2400" dirty="0" smtClean="0">
                <a:solidFill>
                  <a:srgbClr val="0C30B8"/>
                </a:solidFill>
              </a:rPr>
              <a:t>Módulo 8 </a:t>
            </a:r>
            <a:r>
              <a:rPr lang="es-PR" sz="1050" dirty="0" smtClean="0">
                <a:solidFill>
                  <a:schemeClr val="bg1"/>
                </a:solidFill>
              </a:rPr>
              <a:t>s14 </a:t>
            </a:r>
            <a:endParaRPr lang="es-PR" sz="1400" dirty="0">
              <a:solidFill>
                <a:schemeClr val="bg1"/>
              </a:solidFill>
            </a:endParaRPr>
          </a:p>
        </p:txBody>
      </p:sp>
    </p:spTree>
    <p:extLst>
      <p:ext uri="{BB962C8B-B14F-4D97-AF65-F5344CB8AC3E}">
        <p14:creationId xmlns:p14="http://schemas.microsoft.com/office/powerpoint/2010/main" val="28383948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7949" y="1525756"/>
            <a:ext cx="8382000" cy="2284244"/>
          </a:xfrm>
        </p:spPr>
        <p:txBody>
          <a:bodyPr/>
          <a:lstStyle/>
          <a:p>
            <a:pPr>
              <a:buClr>
                <a:srgbClr val="002060"/>
              </a:buClr>
            </a:pPr>
            <a:r>
              <a:rPr lang="es-PR" sz="2400" b="1" dirty="0">
                <a:solidFill>
                  <a:srgbClr val="0C30B8"/>
                </a:solidFill>
              </a:rPr>
              <a:t>Responsabilidad del empleador, Continuación:</a:t>
            </a:r>
          </a:p>
          <a:p>
            <a:pPr>
              <a:buClr>
                <a:srgbClr val="002060"/>
              </a:buClr>
            </a:pPr>
            <a:endParaRPr lang="en-US" sz="2000" dirty="0">
              <a:solidFill>
                <a:srgbClr val="0C30B8"/>
              </a:solidFill>
            </a:endParaRPr>
          </a:p>
          <a:p>
            <a:pPr marL="342900" lvl="0" indent="-342900" eaLnBrk="0" hangingPunct="0">
              <a:buClr>
                <a:srgbClr val="0C30B8"/>
              </a:buClr>
              <a:buFont typeface="Wingdings" panose="05000000000000000000" pitchFamily="2" charset="2"/>
              <a:buChar char="q"/>
            </a:pPr>
            <a:r>
              <a:rPr lang="es-PR" sz="2400" dirty="0"/>
              <a:t>Notifique a OSHA de acuerdo con los requisitos de información recién </a:t>
            </a:r>
            <a:r>
              <a:rPr lang="es-PR" sz="2400" dirty="0" smtClean="0"/>
              <a:t>actualizados </a:t>
            </a:r>
            <a:r>
              <a:rPr lang="es-PR" sz="2400" dirty="0" smtClean="0">
                <a:hlinkClick r:id="rId3" tooltip="OSHA link"/>
              </a:rPr>
              <a:t>http</a:t>
            </a:r>
            <a:r>
              <a:rPr lang="es-PR" sz="2400" dirty="0">
                <a:hlinkClick r:id="rId3" tooltip="OSHA link"/>
              </a:rPr>
              <a:t>://</a:t>
            </a:r>
            <a:r>
              <a:rPr lang="es-PR" sz="2400" dirty="0" smtClean="0">
                <a:hlinkClick r:id="rId3" tooltip="OSHA link"/>
              </a:rPr>
              <a:t>www.osha.gov/recordkeeping2014/reporting.html </a:t>
            </a:r>
            <a:endParaRPr lang="es-PR" sz="2400" dirty="0" smtClean="0"/>
          </a:p>
          <a:p>
            <a:pPr lvl="0" eaLnBrk="0" hangingPunct="0">
              <a:buClr>
                <a:srgbClr val="0C30B8"/>
              </a:buClr>
            </a:pPr>
            <a:r>
              <a:rPr lang="es-PR" sz="2000" dirty="0"/>
              <a:t>	</a:t>
            </a:r>
            <a:r>
              <a:rPr lang="es-PR" sz="1800" dirty="0" smtClean="0"/>
              <a:t>eficaz </a:t>
            </a:r>
            <a:r>
              <a:rPr lang="es-PR" sz="1800" dirty="0"/>
              <a:t>el 1 de enero de </a:t>
            </a:r>
            <a:r>
              <a:rPr lang="es-PR" sz="1800" dirty="0" smtClean="0"/>
              <a:t>2015</a:t>
            </a:r>
            <a:endParaRPr lang="en-US" sz="1800" dirty="0"/>
          </a:p>
          <a:p>
            <a:pPr>
              <a:buClr>
                <a:srgbClr val="002060"/>
              </a:buClr>
            </a:pPr>
            <a:endParaRPr lang="en-US" sz="2400" dirty="0" smtClean="0"/>
          </a:p>
          <a:p>
            <a:endParaRPr lang="en-US" sz="2800" dirty="0"/>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15</a:t>
            </a:fld>
            <a:endParaRPr lang="en-US">
              <a:solidFill>
                <a:srgbClr val="000000">
                  <a:tint val="75000"/>
                </a:srgbClr>
              </a:solidFill>
            </a:endParaRPr>
          </a:p>
        </p:txBody>
      </p:sp>
      <p:sp>
        <p:nvSpPr>
          <p:cNvPr id="7" name="Title 1"/>
          <p:cNvSpPr>
            <a:spLocks noGrp="1"/>
          </p:cNvSpPr>
          <p:nvPr>
            <p:ph type="title"/>
          </p:nvPr>
        </p:nvSpPr>
        <p:spPr>
          <a:xfrm>
            <a:off x="228600" y="457000"/>
            <a:ext cx="8229600" cy="1143200"/>
          </a:xfrm>
        </p:spPr>
        <p:txBody>
          <a:bodyPr/>
          <a:lstStyle/>
          <a:p>
            <a:r>
              <a:rPr lang="es-PR" dirty="0" smtClean="0">
                <a:solidFill>
                  <a:srgbClr val="0C30B8"/>
                </a:solidFill>
              </a:rPr>
              <a:t>Derecho de los trabajadores</a:t>
            </a:r>
            <a:r>
              <a:rPr lang="es-PR" sz="3200" dirty="0" smtClean="0">
                <a:solidFill>
                  <a:srgbClr val="0C30B8"/>
                </a:solidFill>
              </a:rPr>
              <a:t>- </a:t>
            </a:r>
            <a:r>
              <a:rPr lang="es-PR" sz="2400" dirty="0" smtClean="0">
                <a:solidFill>
                  <a:srgbClr val="0C30B8"/>
                </a:solidFill>
              </a:rPr>
              <a:t>Módulo 8 </a:t>
            </a:r>
            <a:r>
              <a:rPr lang="es-PR" sz="1050" dirty="0" smtClean="0">
                <a:solidFill>
                  <a:schemeClr val="bg1"/>
                </a:solidFill>
              </a:rPr>
              <a:t>s15</a:t>
            </a:r>
            <a:endParaRPr lang="es-PR" sz="1400" dirty="0">
              <a:solidFill>
                <a:schemeClr val="bg1"/>
              </a:solidFill>
            </a:endParaRPr>
          </a:p>
        </p:txBody>
      </p:sp>
    </p:spTree>
    <p:extLst>
      <p:ext uri="{BB962C8B-B14F-4D97-AF65-F5344CB8AC3E}">
        <p14:creationId xmlns:p14="http://schemas.microsoft.com/office/powerpoint/2010/main" val="18295708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a:buClr>
                <a:srgbClr val="002060"/>
              </a:buClr>
            </a:pPr>
            <a:r>
              <a:rPr lang="es-PR" sz="2400" b="1" dirty="0">
                <a:solidFill>
                  <a:srgbClr val="0C30B8"/>
                </a:solidFill>
              </a:rPr>
              <a:t>Responsabilidad del empleador, Continuación:</a:t>
            </a:r>
          </a:p>
          <a:p>
            <a:pPr marL="342900" lvl="0" indent="-342900" eaLnBrk="0" hangingPunct="0">
              <a:buClr>
                <a:srgbClr val="0C30B8"/>
              </a:buClr>
              <a:buFont typeface="Wingdings" panose="05000000000000000000" pitchFamily="2" charset="2"/>
              <a:buChar char="q"/>
            </a:pPr>
            <a:endParaRPr lang="en-US" sz="2400" dirty="0"/>
          </a:p>
          <a:p>
            <a:pPr marL="342900" lvl="0" indent="-342900" eaLnBrk="0" hangingPunct="0">
              <a:buClr>
                <a:srgbClr val="0C30B8"/>
              </a:buClr>
              <a:buFont typeface="Wingdings" panose="05000000000000000000" pitchFamily="2" charset="2"/>
              <a:buChar char="q"/>
            </a:pPr>
            <a:r>
              <a:rPr lang="es-PR" sz="2400" dirty="0"/>
              <a:t>Mostrar la Seguridad Laboral de OSHA oficial y el cartel de la salud.</a:t>
            </a:r>
          </a:p>
          <a:p>
            <a:pPr marL="342900" lvl="0" indent="-342900" eaLnBrk="0" hangingPunct="0">
              <a:buClr>
                <a:srgbClr val="0C30B8"/>
              </a:buClr>
              <a:buFont typeface="Wingdings" panose="05000000000000000000" pitchFamily="2" charset="2"/>
              <a:buChar char="q"/>
            </a:pPr>
            <a:endParaRPr lang="es-PR" sz="2400" dirty="0"/>
          </a:p>
          <a:p>
            <a:pPr marL="342900" lvl="0" indent="-342900" eaLnBrk="0" hangingPunct="0">
              <a:buClr>
                <a:srgbClr val="0C30B8"/>
              </a:buClr>
              <a:buFont typeface="Wingdings" panose="05000000000000000000" pitchFamily="2" charset="2"/>
              <a:buChar char="q"/>
            </a:pPr>
            <a:r>
              <a:rPr lang="es-PR" sz="2400" dirty="0"/>
              <a:t>No discriminar a los trabajadores en el uso de sus derechos bajo (Sección 11 (c)) de la Ley OSH</a:t>
            </a:r>
          </a:p>
          <a:p>
            <a:pPr marL="342900" lvl="0" indent="-342900" eaLnBrk="0" hangingPunct="0">
              <a:buClr>
                <a:srgbClr val="0C30B8"/>
              </a:buClr>
              <a:buFont typeface="Wingdings" panose="05000000000000000000" pitchFamily="2" charset="2"/>
              <a:buChar char="q"/>
            </a:pPr>
            <a:endParaRPr lang="es-PR" sz="2400" dirty="0"/>
          </a:p>
          <a:p>
            <a:pPr marL="342900" lvl="0" indent="-342900" eaLnBrk="0" hangingPunct="0">
              <a:buClr>
                <a:srgbClr val="0C30B8"/>
              </a:buClr>
              <a:buFont typeface="Wingdings" panose="05000000000000000000" pitchFamily="2" charset="2"/>
              <a:buChar char="q"/>
            </a:pPr>
            <a:r>
              <a:rPr lang="es-PR" sz="2400" dirty="0"/>
              <a:t>Proporcionar y pagar por el PPE necesario</a:t>
            </a:r>
          </a:p>
          <a:p>
            <a:endParaRPr lang="en-US" dirty="0"/>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16</a:t>
            </a:fld>
            <a:endParaRPr lang="en-US">
              <a:solidFill>
                <a:srgbClr val="000000">
                  <a:tint val="75000"/>
                </a:srgbClr>
              </a:solidFill>
            </a:endParaRPr>
          </a:p>
        </p:txBody>
      </p:sp>
      <p:sp>
        <p:nvSpPr>
          <p:cNvPr id="6" name="Footer Placeholder 5"/>
          <p:cNvSpPr txBox="1">
            <a:spLocks/>
          </p:cNvSpPr>
          <p:nvPr/>
        </p:nvSpPr>
        <p:spPr>
          <a:xfrm>
            <a:off x="3048000" y="6248399"/>
            <a:ext cx="2895600" cy="366183"/>
          </a:xfrm>
          <a:prstGeom prst="rect">
            <a:avLst/>
          </a:prstGeom>
        </p:spPr>
        <p:txBody>
          <a:bodyPr vert="horz" wrap="none" lIns="91440" tIns="45720" rIns="91440" bIns="45720" rtlCol="0" anchor="ctr">
            <a:sp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r>
              <a:rPr lang="en-US" smtClean="0"/>
              <a:t>Source OSHA 3021-09R 2011</a:t>
            </a:r>
            <a:endParaRPr lang="en-US" dirty="0"/>
          </a:p>
        </p:txBody>
      </p:sp>
      <p:sp>
        <p:nvSpPr>
          <p:cNvPr id="8" name="Title 1"/>
          <p:cNvSpPr>
            <a:spLocks noGrp="1"/>
          </p:cNvSpPr>
          <p:nvPr>
            <p:ph type="title"/>
          </p:nvPr>
        </p:nvSpPr>
        <p:spPr>
          <a:xfrm>
            <a:off x="228600" y="457000"/>
            <a:ext cx="8229600" cy="1143200"/>
          </a:xfrm>
        </p:spPr>
        <p:txBody>
          <a:bodyPr/>
          <a:lstStyle/>
          <a:p>
            <a:r>
              <a:rPr lang="es-PR" dirty="0" smtClean="0">
                <a:solidFill>
                  <a:srgbClr val="0C30B8"/>
                </a:solidFill>
              </a:rPr>
              <a:t>Derecho de los trabajadores</a:t>
            </a:r>
            <a:r>
              <a:rPr lang="es-PR" sz="3200" dirty="0" smtClean="0">
                <a:solidFill>
                  <a:srgbClr val="0C30B8"/>
                </a:solidFill>
              </a:rPr>
              <a:t>- </a:t>
            </a:r>
            <a:r>
              <a:rPr lang="es-PR" sz="2400" dirty="0" smtClean="0">
                <a:solidFill>
                  <a:srgbClr val="0C30B8"/>
                </a:solidFill>
              </a:rPr>
              <a:t>Módulo 8 </a:t>
            </a:r>
            <a:r>
              <a:rPr lang="es-PR" sz="1050" dirty="0" smtClean="0">
                <a:solidFill>
                  <a:schemeClr val="bg1"/>
                </a:solidFill>
              </a:rPr>
              <a:t>s16</a:t>
            </a:r>
            <a:endParaRPr lang="es-PR" sz="1400" dirty="0">
              <a:solidFill>
                <a:schemeClr val="bg1"/>
              </a:solidFill>
            </a:endParaRPr>
          </a:p>
        </p:txBody>
      </p:sp>
    </p:spTree>
    <p:extLst>
      <p:ext uri="{BB962C8B-B14F-4D97-AF65-F5344CB8AC3E}">
        <p14:creationId xmlns:p14="http://schemas.microsoft.com/office/powerpoint/2010/main" val="37755461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8" name="Shape 38"/>
          <p:cNvSpPr txBox="1">
            <a:spLocks noGrp="1"/>
          </p:cNvSpPr>
          <p:nvPr>
            <p:ph type="body" idx="1"/>
          </p:nvPr>
        </p:nvSpPr>
        <p:spPr>
          <a:xfrm>
            <a:off x="404586" y="1509401"/>
            <a:ext cx="3938814" cy="4967599"/>
          </a:xfrm>
          <a:prstGeom prst="rect">
            <a:avLst/>
          </a:prstGeom>
        </p:spPr>
        <p:txBody>
          <a:bodyPr lIns="91425" tIns="91425" rIns="91425" bIns="91425" anchor="t" anchorCtr="0">
            <a:noAutofit/>
          </a:bodyPr>
          <a:lstStyle/>
          <a:p>
            <a:pPr marL="139700" lvl="0">
              <a:lnSpc>
                <a:spcPct val="115000"/>
              </a:lnSpc>
              <a:spcAft>
                <a:spcPts val="800"/>
              </a:spcAft>
            </a:pPr>
            <a:r>
              <a:rPr lang="es-PR" sz="2400" b="1" dirty="0" smtClean="0">
                <a:solidFill>
                  <a:srgbClr val="0C30B8"/>
                </a:solidFill>
              </a:rPr>
              <a:t>Responsabilidad de los trabajadores: </a:t>
            </a:r>
          </a:p>
          <a:p>
            <a:pPr marL="482600" lvl="0" indent="-342900">
              <a:buClr>
                <a:srgbClr val="0070C0"/>
              </a:buClr>
              <a:buFont typeface="Wingdings" panose="05000000000000000000" pitchFamily="2" charset="2"/>
              <a:buChar char="q"/>
            </a:pPr>
            <a:r>
              <a:rPr lang="es-PR" sz="2400" dirty="0" smtClean="0"/>
              <a:t>"Leer el cartel de OSHA en el lugar de trabajo</a:t>
            </a:r>
          </a:p>
          <a:p>
            <a:pPr marL="482600" lvl="0" indent="-342900">
              <a:buClr>
                <a:srgbClr val="0070C0"/>
              </a:buClr>
              <a:buFont typeface="Wingdings" panose="05000000000000000000" pitchFamily="2" charset="2"/>
              <a:buChar char="q"/>
            </a:pPr>
            <a:r>
              <a:rPr lang="es-PR" sz="2400" dirty="0" smtClean="0"/>
              <a:t>Cumplir con todas las normas de OSHA, con todos los requisitos de su plan aprobado por el Estado (en su caso), y con las normas de seguridad y salud del empleador "</a:t>
            </a:r>
            <a:endParaRPr lang="es-PR" dirty="0"/>
          </a:p>
        </p:txBody>
      </p:sp>
      <p:pic>
        <p:nvPicPr>
          <p:cNvPr id="2" name="Picture 1" title="Foto - OSHA bulletin &quot;Job Safety and Health. It's the Law!&quo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15000" y="1640049"/>
            <a:ext cx="2960820" cy="4723629"/>
          </a:xfrm>
          <a:prstGeom prst="rect">
            <a:avLst/>
          </a:prstGeom>
        </p:spPr>
      </p:pic>
      <p:sp>
        <p:nvSpPr>
          <p:cNvPr id="4" name="Slide Number Placeholder 3"/>
          <p:cNvSpPr>
            <a:spLocks noGrp="1"/>
          </p:cNvSpPr>
          <p:nvPr>
            <p:ph type="sldNum" sz="quarter" idx="12"/>
          </p:nvPr>
        </p:nvSpPr>
        <p:spPr/>
        <p:txBody>
          <a:bodyPr/>
          <a:lstStyle/>
          <a:p>
            <a:fld id="{B3F18419-AC6D-4ED2-A892-A000DD3A58AB}" type="slidenum">
              <a:rPr lang="en-US" smtClean="0">
                <a:solidFill>
                  <a:srgbClr val="000000">
                    <a:tint val="75000"/>
                  </a:srgbClr>
                </a:solidFill>
              </a:rPr>
              <a:pPr/>
              <a:t>17</a:t>
            </a:fld>
            <a:endParaRPr lang="en-US">
              <a:solidFill>
                <a:srgbClr val="000000">
                  <a:tint val="75000"/>
                </a:srgbClr>
              </a:solidFill>
            </a:endParaRPr>
          </a:p>
        </p:txBody>
      </p:sp>
      <p:sp>
        <p:nvSpPr>
          <p:cNvPr id="8" name="Rectangle 7"/>
          <p:cNvSpPr/>
          <p:nvPr/>
        </p:nvSpPr>
        <p:spPr>
          <a:xfrm>
            <a:off x="533400" y="6334780"/>
            <a:ext cx="7543800" cy="523220"/>
          </a:xfrm>
          <a:prstGeom prst="rect">
            <a:avLst/>
          </a:prstGeom>
        </p:spPr>
        <p:txBody>
          <a:bodyPr wrap="square">
            <a:spAutoFit/>
          </a:bodyPr>
          <a:lstStyle/>
          <a:p>
            <a:pPr>
              <a:spcBef>
                <a:spcPts val="0"/>
              </a:spcBef>
              <a:buNone/>
            </a:pPr>
            <a:r>
              <a:rPr lang="en" sz="1400" dirty="0" smtClean="0"/>
              <a:t>Source: </a:t>
            </a:r>
            <a:r>
              <a:rPr lang="en-US" sz="1400" dirty="0" smtClean="0">
                <a:hlinkClick r:id="rId4"/>
              </a:rPr>
              <a:t>Link to Worker Rights and Responsibilities on OSHA Website</a:t>
            </a:r>
            <a:endParaRPr lang="en" sz="1400" dirty="0" smtClean="0"/>
          </a:p>
          <a:p>
            <a:pPr>
              <a:spcBef>
                <a:spcPts val="0"/>
              </a:spcBef>
              <a:buNone/>
            </a:pPr>
            <a:endParaRPr lang="en" sz="1400" dirty="0"/>
          </a:p>
        </p:txBody>
      </p:sp>
      <p:sp>
        <p:nvSpPr>
          <p:cNvPr id="9" name="Title 1"/>
          <p:cNvSpPr>
            <a:spLocks noGrp="1"/>
          </p:cNvSpPr>
          <p:nvPr>
            <p:ph type="title"/>
          </p:nvPr>
        </p:nvSpPr>
        <p:spPr>
          <a:xfrm>
            <a:off x="228600" y="457000"/>
            <a:ext cx="8229600" cy="1143200"/>
          </a:xfrm>
        </p:spPr>
        <p:txBody>
          <a:bodyPr/>
          <a:lstStyle/>
          <a:p>
            <a:r>
              <a:rPr lang="es-PR" dirty="0" smtClean="0">
                <a:solidFill>
                  <a:srgbClr val="0C30B8"/>
                </a:solidFill>
              </a:rPr>
              <a:t>Derecho de los trabajadores</a:t>
            </a:r>
            <a:r>
              <a:rPr lang="es-PR" sz="3200" dirty="0" smtClean="0">
                <a:solidFill>
                  <a:srgbClr val="0C30B8"/>
                </a:solidFill>
              </a:rPr>
              <a:t>- </a:t>
            </a:r>
            <a:r>
              <a:rPr lang="es-PR" sz="2400" dirty="0" smtClean="0">
                <a:solidFill>
                  <a:srgbClr val="0C30B8"/>
                </a:solidFill>
              </a:rPr>
              <a:t>Módulo 8 </a:t>
            </a:r>
            <a:r>
              <a:rPr lang="es-PR" sz="1050" dirty="0" smtClean="0">
                <a:solidFill>
                  <a:schemeClr val="bg1"/>
                </a:solidFill>
              </a:rPr>
              <a:t>s17</a:t>
            </a:r>
            <a:endParaRPr lang="es-PR" sz="1400" dirty="0">
              <a:solidFill>
                <a:schemeClr val="bg1"/>
              </a:solidFill>
            </a:endParaRPr>
          </a:p>
        </p:txBody>
      </p:sp>
    </p:spTree>
    <p:extLst>
      <p:ext uri="{BB962C8B-B14F-4D97-AF65-F5344CB8AC3E}">
        <p14:creationId xmlns:p14="http://schemas.microsoft.com/office/powerpoint/2010/main" val="2569858087"/>
      </p:ext>
    </p:extLst>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533647"/>
            <a:ext cx="7726101" cy="3724153"/>
          </a:xfrm>
        </p:spPr>
        <p:txBody>
          <a:bodyPr/>
          <a:lstStyle/>
          <a:p>
            <a:pPr marL="139700" lvl="0">
              <a:lnSpc>
                <a:spcPct val="115000"/>
              </a:lnSpc>
              <a:spcAft>
                <a:spcPts val="800"/>
              </a:spcAft>
            </a:pPr>
            <a:r>
              <a:rPr lang="es-PR" sz="2400" b="1" dirty="0" smtClean="0">
                <a:solidFill>
                  <a:srgbClr val="0C30B8"/>
                </a:solidFill>
              </a:rPr>
              <a:t>Responsabilidad de los trabajadores– Continuación:</a:t>
            </a:r>
          </a:p>
          <a:p>
            <a:pPr marL="596900" lvl="0" indent="-457200">
              <a:buClr>
                <a:srgbClr val="0C30B8"/>
              </a:buClr>
              <a:buFont typeface="Wingdings" panose="05000000000000000000" pitchFamily="2" charset="2"/>
              <a:buChar char="q"/>
            </a:pPr>
            <a:r>
              <a:rPr lang="es-PR" sz="2400" dirty="0"/>
              <a:t>"Informar de inmediato sobre cualquier peligro a su supervisor</a:t>
            </a:r>
          </a:p>
          <a:p>
            <a:pPr marL="596900" lvl="0" indent="-457200">
              <a:buClr>
                <a:srgbClr val="0C30B8"/>
              </a:buClr>
              <a:buFont typeface="Wingdings" panose="05000000000000000000" pitchFamily="2" charset="2"/>
              <a:buChar char="q"/>
            </a:pPr>
            <a:r>
              <a:rPr lang="es-PR" sz="2400" dirty="0"/>
              <a:t>Informe a su supervisor cualquier enfermedad o lesiones relacionada con el trabajo </a:t>
            </a:r>
          </a:p>
          <a:p>
            <a:pPr marL="596900" lvl="0" indent="-457200">
              <a:buClr>
                <a:srgbClr val="0C30B8"/>
              </a:buClr>
              <a:buFont typeface="Wingdings" panose="05000000000000000000" pitchFamily="2" charset="2"/>
              <a:buChar char="q"/>
            </a:pPr>
            <a:r>
              <a:rPr lang="es-PR" sz="2400" dirty="0"/>
              <a:t>Cooperar plenamente con el oficial de cumplimiento de OSHA que inspecciona su lugar de trabajo "</a:t>
            </a:r>
            <a:endParaRPr lang="es-PR" dirty="0"/>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18</a:t>
            </a:fld>
            <a:endParaRPr lang="en-US">
              <a:solidFill>
                <a:srgbClr val="000000">
                  <a:tint val="75000"/>
                </a:srgbClr>
              </a:solidFill>
            </a:endParaRPr>
          </a:p>
        </p:txBody>
      </p:sp>
      <p:sp>
        <p:nvSpPr>
          <p:cNvPr id="7" name="Rectangle 6"/>
          <p:cNvSpPr/>
          <p:nvPr/>
        </p:nvSpPr>
        <p:spPr>
          <a:xfrm>
            <a:off x="762000" y="6019094"/>
            <a:ext cx="7543800" cy="523220"/>
          </a:xfrm>
          <a:prstGeom prst="rect">
            <a:avLst/>
          </a:prstGeom>
        </p:spPr>
        <p:txBody>
          <a:bodyPr wrap="square">
            <a:spAutoFit/>
          </a:bodyPr>
          <a:lstStyle/>
          <a:p>
            <a:pPr>
              <a:spcBef>
                <a:spcPts val="0"/>
              </a:spcBef>
              <a:buNone/>
            </a:pPr>
            <a:r>
              <a:rPr lang="en" sz="1400" dirty="0" smtClean="0"/>
              <a:t>Source: </a:t>
            </a:r>
            <a:r>
              <a:rPr lang="en-US" sz="1400" dirty="0" smtClean="0">
                <a:hlinkClick r:id="rId3"/>
              </a:rPr>
              <a:t>Link to Worker Rights and </a:t>
            </a:r>
            <a:r>
              <a:rPr lang="en-US" sz="1400" dirty="0" err="1" smtClean="0">
                <a:hlinkClick r:id="rId3"/>
              </a:rPr>
              <a:t>Responsibilites</a:t>
            </a:r>
            <a:r>
              <a:rPr lang="en-US" sz="1400" dirty="0" smtClean="0">
                <a:hlinkClick r:id="rId3"/>
              </a:rPr>
              <a:t> on OSHA Website</a:t>
            </a:r>
            <a:endParaRPr lang="en" sz="1400" dirty="0" smtClean="0"/>
          </a:p>
          <a:p>
            <a:pPr>
              <a:spcBef>
                <a:spcPts val="0"/>
              </a:spcBef>
              <a:buNone/>
            </a:pPr>
            <a:endParaRPr lang="en" sz="1400" dirty="0"/>
          </a:p>
        </p:txBody>
      </p:sp>
      <p:sp>
        <p:nvSpPr>
          <p:cNvPr id="8" name="Title 1"/>
          <p:cNvSpPr>
            <a:spLocks noGrp="1"/>
          </p:cNvSpPr>
          <p:nvPr>
            <p:ph type="title"/>
          </p:nvPr>
        </p:nvSpPr>
        <p:spPr>
          <a:xfrm>
            <a:off x="228600" y="457000"/>
            <a:ext cx="8229600" cy="1143200"/>
          </a:xfrm>
        </p:spPr>
        <p:txBody>
          <a:bodyPr/>
          <a:lstStyle/>
          <a:p>
            <a:r>
              <a:rPr lang="es-PR" dirty="0" smtClean="0">
                <a:solidFill>
                  <a:srgbClr val="0C30B8"/>
                </a:solidFill>
              </a:rPr>
              <a:t>Derecho de los trabajadores</a:t>
            </a:r>
            <a:r>
              <a:rPr lang="es-PR" sz="3200" dirty="0" smtClean="0">
                <a:solidFill>
                  <a:srgbClr val="0C30B8"/>
                </a:solidFill>
              </a:rPr>
              <a:t>- </a:t>
            </a:r>
            <a:r>
              <a:rPr lang="es-PR" sz="2400" dirty="0" smtClean="0">
                <a:solidFill>
                  <a:srgbClr val="0C30B8"/>
                </a:solidFill>
              </a:rPr>
              <a:t>Módulo 8 </a:t>
            </a:r>
            <a:r>
              <a:rPr lang="es-PR" sz="1050" dirty="0" smtClean="0">
                <a:solidFill>
                  <a:schemeClr val="bg1"/>
                </a:solidFill>
              </a:rPr>
              <a:t>s18</a:t>
            </a:r>
            <a:endParaRPr lang="es-PR" sz="1400" dirty="0">
              <a:solidFill>
                <a:schemeClr val="bg1"/>
              </a:solidFill>
            </a:endParaRPr>
          </a:p>
        </p:txBody>
      </p:sp>
    </p:spTree>
    <p:extLst>
      <p:ext uri="{BB962C8B-B14F-4D97-AF65-F5344CB8AC3E}">
        <p14:creationId xmlns:p14="http://schemas.microsoft.com/office/powerpoint/2010/main" val="29179338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644555"/>
            <a:ext cx="3886200" cy="4967599"/>
          </a:xfrm>
        </p:spPr>
        <p:txBody>
          <a:bodyPr/>
          <a:lstStyle/>
          <a:p>
            <a:pPr lvl="0"/>
            <a:endParaRPr lang="en" sz="3200" dirty="0" smtClean="0"/>
          </a:p>
          <a:p>
            <a:pPr lvl="0"/>
            <a:r>
              <a:rPr lang="es-PR" sz="3200" dirty="0"/>
              <a:t>Un empleador no puede discriminar contra un empleado por el siguiente:</a:t>
            </a:r>
            <a:endParaRPr lang="en-US" dirty="0"/>
          </a:p>
        </p:txBody>
      </p:sp>
      <p:pic>
        <p:nvPicPr>
          <p:cNvPr id="4" name="Picture 3" title="Foto - Un empleador no puede discriminar contra un empleado por el siguiente"/>
          <p:cNvPicPr>
            <a:picLocks noChangeAspect="1"/>
          </p:cNvPicPr>
          <p:nvPr/>
        </p:nvPicPr>
        <p:blipFill rotWithShape="1">
          <a:blip r:embed="rId3" cstate="email">
            <a:extLst>
              <a:ext uri="{28A0092B-C50C-407E-A947-70E740481C1C}">
                <a14:useLocalDpi xmlns:a14="http://schemas.microsoft.com/office/drawing/2010/main"/>
              </a:ext>
            </a:extLst>
          </a:blip>
          <a:srcRect l="54930" t="71745" r="8368" b="9418"/>
          <a:stretch/>
        </p:blipFill>
        <p:spPr>
          <a:xfrm>
            <a:off x="4867706" y="2286000"/>
            <a:ext cx="3706078" cy="3282004"/>
          </a:xfrm>
          <a:prstGeom prst="rect">
            <a:avLst/>
          </a:prstGeom>
        </p:spPr>
      </p:pic>
      <p:sp>
        <p:nvSpPr>
          <p:cNvPr id="6" name="Slide Number Placeholder 5"/>
          <p:cNvSpPr>
            <a:spLocks noGrp="1"/>
          </p:cNvSpPr>
          <p:nvPr>
            <p:ph type="sldNum" sz="quarter" idx="12"/>
          </p:nvPr>
        </p:nvSpPr>
        <p:spPr/>
        <p:txBody>
          <a:bodyPr/>
          <a:lstStyle/>
          <a:p>
            <a:fld id="{B3F18419-AC6D-4ED2-A892-A000DD3A58AB}" type="slidenum">
              <a:rPr lang="en-US" smtClean="0">
                <a:solidFill>
                  <a:srgbClr val="000000">
                    <a:tint val="75000"/>
                  </a:srgbClr>
                </a:solidFill>
              </a:rPr>
              <a:pPr/>
              <a:t>19</a:t>
            </a:fld>
            <a:endParaRPr lang="en-US">
              <a:solidFill>
                <a:srgbClr val="000000">
                  <a:tint val="75000"/>
                </a:srgbClr>
              </a:solidFill>
            </a:endParaRPr>
          </a:p>
        </p:txBody>
      </p:sp>
      <p:sp>
        <p:nvSpPr>
          <p:cNvPr id="7" name="TextBox 6"/>
          <p:cNvSpPr txBox="1"/>
          <p:nvPr/>
        </p:nvSpPr>
        <p:spPr>
          <a:xfrm>
            <a:off x="533400" y="1600200"/>
            <a:ext cx="7696200" cy="461665"/>
          </a:xfrm>
          <a:prstGeom prst="rect">
            <a:avLst/>
          </a:prstGeom>
          <a:noFill/>
        </p:spPr>
        <p:txBody>
          <a:bodyPr wrap="square" rtlCol="0">
            <a:spAutoFit/>
          </a:bodyPr>
          <a:lstStyle/>
          <a:p>
            <a:r>
              <a:rPr lang="es-PR" sz="2400" b="1" dirty="0" smtClean="0">
                <a:solidFill>
                  <a:srgbClr val="0C30B8"/>
                </a:solidFill>
              </a:rPr>
              <a:t>Protección de discriminación</a:t>
            </a:r>
            <a:endParaRPr lang="es-PR" sz="2400" b="1" dirty="0">
              <a:solidFill>
                <a:srgbClr val="0C30B8"/>
              </a:solidFill>
            </a:endParaRPr>
          </a:p>
        </p:txBody>
      </p:sp>
      <p:sp>
        <p:nvSpPr>
          <p:cNvPr id="8" name="Rectangle 7"/>
          <p:cNvSpPr/>
          <p:nvPr/>
        </p:nvSpPr>
        <p:spPr>
          <a:xfrm>
            <a:off x="3378964" y="6261100"/>
            <a:ext cx="2227854" cy="276999"/>
          </a:xfrm>
          <a:prstGeom prst="rect">
            <a:avLst/>
          </a:prstGeom>
        </p:spPr>
        <p:txBody>
          <a:bodyPr wrap="none">
            <a:spAutoFit/>
          </a:bodyPr>
          <a:lstStyle/>
          <a:p>
            <a:pPr eaLnBrk="0" hangingPunct="0"/>
            <a:r>
              <a:rPr lang="en-US" sz="1200" dirty="0" smtClean="0"/>
              <a:t>Source OSHA </a:t>
            </a:r>
            <a:r>
              <a:rPr lang="en-US" sz="1200" dirty="0"/>
              <a:t>3021-09R 2011</a:t>
            </a:r>
          </a:p>
        </p:txBody>
      </p:sp>
      <p:sp>
        <p:nvSpPr>
          <p:cNvPr id="10" name="Title 1"/>
          <p:cNvSpPr>
            <a:spLocks noGrp="1"/>
          </p:cNvSpPr>
          <p:nvPr>
            <p:ph type="title"/>
          </p:nvPr>
        </p:nvSpPr>
        <p:spPr>
          <a:xfrm>
            <a:off x="228600" y="457000"/>
            <a:ext cx="8229600" cy="1143200"/>
          </a:xfrm>
        </p:spPr>
        <p:txBody>
          <a:bodyPr/>
          <a:lstStyle/>
          <a:p>
            <a:r>
              <a:rPr lang="es-PR" dirty="0" smtClean="0">
                <a:solidFill>
                  <a:srgbClr val="0C30B8"/>
                </a:solidFill>
              </a:rPr>
              <a:t>Derecho de los trabajadores</a:t>
            </a:r>
            <a:r>
              <a:rPr lang="es-PR" sz="3200" dirty="0" smtClean="0">
                <a:solidFill>
                  <a:srgbClr val="0C30B8"/>
                </a:solidFill>
              </a:rPr>
              <a:t>- </a:t>
            </a:r>
            <a:r>
              <a:rPr lang="es-PR" sz="2400" dirty="0" smtClean="0">
                <a:solidFill>
                  <a:srgbClr val="0C30B8"/>
                </a:solidFill>
              </a:rPr>
              <a:t>Módulo 8 </a:t>
            </a:r>
            <a:r>
              <a:rPr lang="es-PR" sz="1050" dirty="0" smtClean="0">
                <a:solidFill>
                  <a:schemeClr val="bg1"/>
                </a:solidFill>
              </a:rPr>
              <a:t>s19</a:t>
            </a:r>
            <a:endParaRPr lang="es-PR" sz="1400" dirty="0">
              <a:solidFill>
                <a:schemeClr val="bg1"/>
              </a:solidFill>
            </a:endParaRPr>
          </a:p>
        </p:txBody>
      </p:sp>
    </p:spTree>
    <p:extLst>
      <p:ext uri="{BB962C8B-B14F-4D97-AF65-F5344CB8AC3E}">
        <p14:creationId xmlns:p14="http://schemas.microsoft.com/office/powerpoint/2010/main" val="39222189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2133600"/>
            <a:ext cx="4190999" cy="1445655"/>
          </a:xfrm>
        </p:spPr>
        <p:txBody>
          <a:bodyPr/>
          <a:lstStyle/>
          <a:p>
            <a:pPr>
              <a:buClr>
                <a:srgbClr val="002060"/>
              </a:buClr>
            </a:pPr>
            <a:r>
              <a:rPr lang="es-PR" sz="2800" dirty="0"/>
              <a:t>"Protección de los Trabajadores es </a:t>
            </a:r>
            <a:r>
              <a:rPr lang="es-PR" sz="2800" dirty="0" smtClean="0"/>
              <a:t>ley del país"</a:t>
            </a:r>
            <a:endParaRPr lang="en-US" sz="2800" dirty="0" smtClean="0"/>
          </a:p>
          <a:p>
            <a:endParaRPr lang="en-US" sz="2800" dirty="0"/>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2</a:t>
            </a:fld>
            <a:endParaRPr lang="en-US">
              <a:solidFill>
                <a:srgbClr val="000000">
                  <a:tint val="75000"/>
                </a:srgbClr>
              </a:solidFill>
            </a:endParaRPr>
          </a:p>
        </p:txBody>
      </p:sp>
      <p:pic>
        <p:nvPicPr>
          <p:cNvPr id="1026" name="Picture 2" descr="C:\Users\mrozowsk\AppData\Local\Microsoft\Windows\Temporary Internet Files\Content.IE5\IYIP1JDE\work height or grinder photo.jpg" title="Foto - &quot;Protección de los Trabajadores es ley del país&quot; (Work height or gind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21976" y="1611908"/>
            <a:ext cx="3148902" cy="472445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276600" y="6056698"/>
            <a:ext cx="2157963" cy="276999"/>
          </a:xfrm>
          <a:prstGeom prst="rect">
            <a:avLst/>
          </a:prstGeom>
          <a:noFill/>
        </p:spPr>
        <p:txBody>
          <a:bodyPr wrap="none" rtlCol="0">
            <a:spAutoFit/>
          </a:bodyPr>
          <a:lstStyle/>
          <a:p>
            <a:r>
              <a:rPr lang="en-US" sz="1200" dirty="0" smtClean="0"/>
              <a:t>Photo Courtesy of CIANBRO</a:t>
            </a:r>
            <a:endParaRPr lang="en-US" sz="1200" dirty="0"/>
          </a:p>
        </p:txBody>
      </p:sp>
      <p:sp>
        <p:nvSpPr>
          <p:cNvPr id="9" name="Title 1"/>
          <p:cNvSpPr>
            <a:spLocks noGrp="1"/>
          </p:cNvSpPr>
          <p:nvPr>
            <p:ph type="title"/>
          </p:nvPr>
        </p:nvSpPr>
        <p:spPr>
          <a:xfrm>
            <a:off x="228600" y="457000"/>
            <a:ext cx="8229600" cy="1143200"/>
          </a:xfrm>
        </p:spPr>
        <p:txBody>
          <a:bodyPr/>
          <a:lstStyle/>
          <a:p>
            <a:r>
              <a:rPr lang="es-PR" dirty="0" smtClean="0">
                <a:solidFill>
                  <a:srgbClr val="0C30B8"/>
                </a:solidFill>
              </a:rPr>
              <a:t>Derecho de los trabajadores</a:t>
            </a:r>
            <a:r>
              <a:rPr lang="es-PR" sz="3200" dirty="0" smtClean="0">
                <a:solidFill>
                  <a:srgbClr val="0C30B8"/>
                </a:solidFill>
              </a:rPr>
              <a:t>- </a:t>
            </a:r>
            <a:r>
              <a:rPr lang="es-PR" sz="2400" dirty="0" smtClean="0">
                <a:solidFill>
                  <a:srgbClr val="0C30B8"/>
                </a:solidFill>
              </a:rPr>
              <a:t>Módulo 8 </a:t>
            </a:r>
            <a:r>
              <a:rPr lang="es-PR" sz="1600" dirty="0" smtClean="0">
                <a:solidFill>
                  <a:schemeClr val="bg1"/>
                </a:solidFill>
              </a:rPr>
              <a:t>s2</a:t>
            </a:r>
            <a:endParaRPr lang="es-PR" sz="2400" dirty="0">
              <a:solidFill>
                <a:schemeClr val="bg1"/>
              </a:solidFill>
            </a:endParaRPr>
          </a:p>
        </p:txBody>
      </p:sp>
    </p:spTree>
    <p:extLst>
      <p:ext uri="{BB962C8B-B14F-4D97-AF65-F5344CB8AC3E}">
        <p14:creationId xmlns:p14="http://schemas.microsoft.com/office/powerpoint/2010/main" val="41859555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6" name="Shape 56"/>
          <p:cNvSpPr txBox="1">
            <a:spLocks noGrp="1"/>
          </p:cNvSpPr>
          <p:nvPr>
            <p:ph type="body" idx="1"/>
          </p:nvPr>
        </p:nvSpPr>
        <p:spPr>
          <a:xfrm>
            <a:off x="381000" y="1524000"/>
            <a:ext cx="8229600" cy="4967599"/>
          </a:xfrm>
          <a:prstGeom prst="rect">
            <a:avLst/>
          </a:prstGeom>
        </p:spPr>
        <p:txBody>
          <a:bodyPr lIns="91425" tIns="91425" rIns="91425" bIns="91425" anchor="t" anchorCtr="0">
            <a:noAutofit/>
          </a:bodyPr>
          <a:lstStyle/>
          <a:p>
            <a:pPr marL="139700" lvl="0">
              <a:lnSpc>
                <a:spcPct val="115000"/>
              </a:lnSpc>
            </a:pPr>
            <a:r>
              <a:rPr lang="es-PR" sz="2400" b="1" dirty="0">
                <a:solidFill>
                  <a:srgbClr val="0C30B8"/>
                </a:solidFill>
              </a:rPr>
              <a:t>Protección contra la discriminación si trabajador tiene:</a:t>
            </a:r>
            <a:endParaRPr lang="en" sz="2400" b="1" dirty="0">
              <a:solidFill>
                <a:srgbClr val="0C30B8"/>
              </a:solidFill>
            </a:endParaRPr>
          </a:p>
          <a:p>
            <a:pPr marL="482600" lvl="0" indent="-342900">
              <a:lnSpc>
                <a:spcPct val="115000"/>
              </a:lnSpc>
              <a:buClr>
                <a:srgbClr val="0C30B8"/>
              </a:buClr>
              <a:buFont typeface="Wingdings" panose="05000000000000000000" pitchFamily="2" charset="2"/>
              <a:buChar char="q"/>
            </a:pPr>
            <a:r>
              <a:rPr lang="es-PR" sz="2400" dirty="0"/>
              <a:t>"Presentar una queja bajo o en relacionado con el ley.</a:t>
            </a:r>
          </a:p>
          <a:p>
            <a:pPr marL="482600" lvl="0" indent="-342900">
              <a:lnSpc>
                <a:spcPct val="115000"/>
              </a:lnSpc>
              <a:buClr>
                <a:srgbClr val="0C30B8"/>
              </a:buClr>
              <a:buFont typeface="Wingdings" panose="05000000000000000000" pitchFamily="2" charset="2"/>
              <a:buChar char="q"/>
            </a:pPr>
            <a:r>
              <a:rPr lang="es-PR" sz="2400" dirty="0"/>
              <a:t>Instituido o causado a instituir cualquier procedimiento bajo o relacionado con la Ley </a:t>
            </a:r>
          </a:p>
          <a:p>
            <a:pPr marL="482600" lvl="0" indent="-342900">
              <a:lnSpc>
                <a:spcPct val="115000"/>
              </a:lnSpc>
              <a:buClr>
                <a:srgbClr val="0C30B8"/>
              </a:buClr>
              <a:buFont typeface="Wingdings" panose="05000000000000000000" pitchFamily="2" charset="2"/>
              <a:buChar char="q"/>
            </a:pPr>
            <a:r>
              <a:rPr lang="es-PR" sz="2400" dirty="0"/>
              <a:t>Declaró o está a punto de testificar en cualquier procedimiento bajo o relacionado con la Ley </a:t>
            </a:r>
          </a:p>
          <a:p>
            <a:pPr marL="482600" lvl="0" indent="-342900">
              <a:lnSpc>
                <a:spcPct val="115000"/>
              </a:lnSpc>
              <a:buClr>
                <a:srgbClr val="0C30B8"/>
              </a:buClr>
              <a:buFont typeface="Wingdings" panose="05000000000000000000" pitchFamily="2" charset="2"/>
              <a:buChar char="q"/>
            </a:pPr>
            <a:r>
              <a:rPr lang="es-PR" sz="2400" dirty="0"/>
              <a:t>Ejercido en su propio nombre o en nombre de otras personas los derechos reconocidos por la Ley "</a:t>
            </a:r>
            <a:endParaRPr sz="1400" dirty="0"/>
          </a:p>
        </p:txBody>
      </p:sp>
      <p:sp>
        <p:nvSpPr>
          <p:cNvPr id="3" name="Slide Number Placeholder 2"/>
          <p:cNvSpPr>
            <a:spLocks noGrp="1"/>
          </p:cNvSpPr>
          <p:nvPr>
            <p:ph type="sldNum" sz="quarter" idx="12"/>
          </p:nvPr>
        </p:nvSpPr>
        <p:spPr/>
        <p:txBody>
          <a:bodyPr/>
          <a:lstStyle/>
          <a:p>
            <a:fld id="{B3F18419-AC6D-4ED2-A892-A000DD3A58AB}" type="slidenum">
              <a:rPr lang="en-US" smtClean="0">
                <a:solidFill>
                  <a:srgbClr val="000000">
                    <a:tint val="75000"/>
                  </a:srgbClr>
                </a:solidFill>
              </a:rPr>
              <a:pPr/>
              <a:t>20</a:t>
            </a:fld>
            <a:endParaRPr lang="en-US">
              <a:solidFill>
                <a:srgbClr val="000000">
                  <a:tint val="75000"/>
                </a:srgbClr>
              </a:solidFill>
            </a:endParaRPr>
          </a:p>
        </p:txBody>
      </p:sp>
      <p:sp>
        <p:nvSpPr>
          <p:cNvPr id="6" name="Rectangle 5"/>
          <p:cNvSpPr/>
          <p:nvPr/>
        </p:nvSpPr>
        <p:spPr>
          <a:xfrm>
            <a:off x="388257" y="5654020"/>
            <a:ext cx="8458200" cy="523220"/>
          </a:xfrm>
          <a:prstGeom prst="rect">
            <a:avLst/>
          </a:prstGeom>
        </p:spPr>
        <p:txBody>
          <a:bodyPr wrap="square">
            <a:spAutoFit/>
          </a:bodyPr>
          <a:lstStyle/>
          <a:p>
            <a:pPr>
              <a:spcBef>
                <a:spcPts val="0"/>
              </a:spcBef>
              <a:buNone/>
            </a:pPr>
            <a:r>
              <a:rPr lang="en-US" sz="1400" dirty="0" smtClean="0">
                <a:hlinkClick r:id="rId3"/>
              </a:rPr>
              <a:t>Link to Regulations Standards 29CFR</a:t>
            </a:r>
            <a:endParaRPr lang="en" sz="1400" dirty="0" smtClean="0"/>
          </a:p>
          <a:p>
            <a:pPr>
              <a:spcBef>
                <a:spcPts val="0"/>
              </a:spcBef>
              <a:buNone/>
            </a:pPr>
            <a:endParaRPr lang="en" sz="1400" dirty="0"/>
          </a:p>
        </p:txBody>
      </p:sp>
      <p:sp>
        <p:nvSpPr>
          <p:cNvPr id="8" name="Title 1"/>
          <p:cNvSpPr>
            <a:spLocks noGrp="1"/>
          </p:cNvSpPr>
          <p:nvPr>
            <p:ph type="title"/>
          </p:nvPr>
        </p:nvSpPr>
        <p:spPr>
          <a:xfrm>
            <a:off x="228600" y="457000"/>
            <a:ext cx="8229600" cy="1143200"/>
          </a:xfrm>
        </p:spPr>
        <p:txBody>
          <a:bodyPr/>
          <a:lstStyle/>
          <a:p>
            <a:r>
              <a:rPr lang="es-PR" dirty="0" smtClean="0">
                <a:solidFill>
                  <a:srgbClr val="0C30B8"/>
                </a:solidFill>
              </a:rPr>
              <a:t>Derecho de los trabajadores</a:t>
            </a:r>
            <a:r>
              <a:rPr lang="es-PR" sz="3200" dirty="0" smtClean="0">
                <a:solidFill>
                  <a:srgbClr val="0C30B8"/>
                </a:solidFill>
              </a:rPr>
              <a:t>- </a:t>
            </a:r>
            <a:r>
              <a:rPr lang="es-PR" sz="2400" dirty="0" smtClean="0">
                <a:solidFill>
                  <a:srgbClr val="0C30B8"/>
                </a:solidFill>
              </a:rPr>
              <a:t>Módulo 8 </a:t>
            </a:r>
            <a:r>
              <a:rPr lang="es-PR" sz="1050" dirty="0" smtClean="0">
                <a:solidFill>
                  <a:schemeClr val="bg1"/>
                </a:solidFill>
              </a:rPr>
              <a:t>s20</a:t>
            </a:r>
            <a:endParaRPr lang="es-PR" sz="1400" dirty="0">
              <a:solidFill>
                <a:schemeClr val="bg1"/>
              </a:solidFill>
            </a:endParaRPr>
          </a:p>
        </p:txBody>
      </p:sp>
    </p:spTree>
    <p:extLst>
      <p:ext uri="{BB962C8B-B14F-4D97-AF65-F5344CB8AC3E}">
        <p14:creationId xmlns:p14="http://schemas.microsoft.com/office/powerpoint/2010/main" val="2219594254"/>
      </p:ext>
    </p:extLst>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Shape 62"/>
          <p:cNvSpPr txBox="1">
            <a:spLocks noGrp="1"/>
          </p:cNvSpPr>
          <p:nvPr>
            <p:ph type="body" idx="1"/>
          </p:nvPr>
        </p:nvSpPr>
        <p:spPr>
          <a:xfrm>
            <a:off x="457200" y="1494476"/>
            <a:ext cx="8229600" cy="4967599"/>
          </a:xfrm>
          <a:prstGeom prst="rect">
            <a:avLst/>
          </a:prstGeom>
        </p:spPr>
        <p:txBody>
          <a:bodyPr lIns="91425" tIns="91425" rIns="91425" bIns="91425" anchor="t" anchorCtr="0">
            <a:noAutofit/>
          </a:bodyPr>
          <a:lstStyle/>
          <a:p>
            <a:pPr lvl="0">
              <a:lnSpc>
                <a:spcPct val="115000"/>
              </a:lnSpc>
              <a:buSzPct val="78571"/>
            </a:pPr>
            <a:r>
              <a:rPr lang="es-PR" sz="2400" b="1" dirty="0" smtClean="0">
                <a:solidFill>
                  <a:srgbClr val="0C30B8"/>
                </a:solidFill>
              </a:rPr>
              <a:t>Como presentar una queja</a:t>
            </a:r>
            <a:endParaRPr lang="es-PR" sz="2400" dirty="0" smtClean="0">
              <a:solidFill>
                <a:srgbClr val="0C30B8"/>
              </a:solidFill>
            </a:endParaRPr>
          </a:p>
          <a:p>
            <a:pPr marL="342900" lvl="0" indent="-342900">
              <a:buClr>
                <a:srgbClr val="0C30B8"/>
              </a:buClr>
              <a:buSzPct val="78571"/>
              <a:buFont typeface="Wingdings" panose="05000000000000000000" pitchFamily="2" charset="2"/>
              <a:buChar char="q"/>
            </a:pPr>
            <a:r>
              <a:rPr lang="es-PR" sz="2400" dirty="0" smtClean="0"/>
              <a:t>Opciones para la presentación de una queja de salud y seguridad</a:t>
            </a:r>
            <a:r>
              <a:rPr lang="es-PR" sz="2400" dirty="0" smtClean="0"/>
              <a:t>:</a:t>
            </a:r>
          </a:p>
          <a:p>
            <a:pPr lvl="2">
              <a:buClr>
                <a:srgbClr val="0C30B8"/>
              </a:buClr>
              <a:buSzPct val="78571"/>
            </a:pPr>
            <a:endParaRPr lang="es-PR" sz="1200" dirty="0" smtClean="0"/>
          </a:p>
          <a:p>
            <a:pPr lvl="2">
              <a:buClr>
                <a:srgbClr val="0C30B8"/>
              </a:buClr>
              <a:buSzPct val="78571"/>
            </a:pPr>
            <a:r>
              <a:rPr lang="es-PR" sz="1800" dirty="0" smtClean="0"/>
              <a:t>	- Online</a:t>
            </a:r>
            <a:endParaRPr lang="es-PR" sz="1800" dirty="0" smtClean="0"/>
          </a:p>
          <a:p>
            <a:pPr lvl="2">
              <a:buClr>
                <a:srgbClr val="0C30B8"/>
              </a:buClr>
              <a:buSzPct val="78571"/>
            </a:pPr>
            <a:r>
              <a:rPr lang="es-PR" sz="1800" dirty="0" smtClean="0"/>
              <a:t>	- Fax </a:t>
            </a:r>
            <a:r>
              <a:rPr lang="es-PR" sz="1800" dirty="0" smtClean="0"/>
              <a:t>/ Correo</a:t>
            </a:r>
          </a:p>
          <a:p>
            <a:pPr lvl="2">
              <a:buClr>
                <a:srgbClr val="0C30B8"/>
              </a:buClr>
              <a:buSzPct val="78571"/>
            </a:pPr>
            <a:r>
              <a:rPr lang="es-PR" sz="1800" dirty="0" smtClean="0"/>
              <a:t>	- Teléfono</a:t>
            </a:r>
            <a:endParaRPr lang="es-PR" sz="1800" dirty="0" smtClean="0"/>
          </a:p>
          <a:p>
            <a:pPr marL="342900" lvl="0" indent="-342900">
              <a:buClr>
                <a:srgbClr val="0C30B8"/>
              </a:buClr>
              <a:buSzPct val="78571"/>
              <a:buFont typeface="Wingdings" panose="05000000000000000000" pitchFamily="2" charset="2"/>
              <a:buChar char="q"/>
            </a:pPr>
            <a:endParaRPr lang="es-PR" sz="1200" dirty="0" smtClean="0"/>
          </a:p>
          <a:p>
            <a:pPr marL="342900" lvl="0" indent="-342900">
              <a:buClr>
                <a:srgbClr val="0C30B8"/>
              </a:buClr>
              <a:buSzPct val="78571"/>
              <a:buFont typeface="Wingdings" panose="05000000000000000000" pitchFamily="2" charset="2"/>
              <a:buChar char="q"/>
            </a:pPr>
            <a:r>
              <a:rPr lang="es-PR" sz="2400" dirty="0" smtClean="0"/>
              <a:t>Debe presentar queja dentro de los 30 días de la supuesta discriminación *</a:t>
            </a:r>
          </a:p>
          <a:p>
            <a:pPr marL="342900" lvl="0" indent="-342900">
              <a:buClr>
                <a:srgbClr val="0C30B8"/>
              </a:buClr>
              <a:buSzPct val="78571"/>
              <a:buFont typeface="Wingdings" panose="05000000000000000000" pitchFamily="2" charset="2"/>
              <a:buChar char="q"/>
            </a:pPr>
            <a:r>
              <a:rPr lang="es-PR" sz="2400" dirty="0" smtClean="0"/>
              <a:t>Un empleado también puede tener un representante en su nombre archivar la queja</a:t>
            </a:r>
          </a:p>
          <a:p>
            <a:pPr marL="342900" lvl="0" indent="-342900">
              <a:buClr>
                <a:srgbClr val="0C30B8"/>
              </a:buClr>
              <a:buSzPct val="78571"/>
              <a:buFont typeface="Wingdings" panose="05000000000000000000" pitchFamily="2" charset="2"/>
              <a:buChar char="q"/>
            </a:pPr>
            <a:r>
              <a:rPr lang="es-PR" sz="2400" dirty="0" smtClean="0"/>
              <a:t>Las quejas deben ser presentadas ante la oficina regional o de área de OSHA.</a:t>
            </a:r>
            <a:endParaRPr lang="es-PR" sz="2400" dirty="0"/>
          </a:p>
        </p:txBody>
      </p:sp>
      <p:sp>
        <p:nvSpPr>
          <p:cNvPr id="3" name="Slide Number Placeholder 2"/>
          <p:cNvSpPr>
            <a:spLocks noGrp="1"/>
          </p:cNvSpPr>
          <p:nvPr>
            <p:ph type="sldNum" sz="quarter" idx="12"/>
          </p:nvPr>
        </p:nvSpPr>
        <p:spPr/>
        <p:txBody>
          <a:bodyPr/>
          <a:lstStyle/>
          <a:p>
            <a:fld id="{B3F18419-AC6D-4ED2-A892-A000DD3A58AB}" type="slidenum">
              <a:rPr lang="en-US" smtClean="0">
                <a:solidFill>
                  <a:srgbClr val="000000">
                    <a:tint val="75000"/>
                  </a:srgbClr>
                </a:solidFill>
              </a:rPr>
              <a:pPr/>
              <a:t>21</a:t>
            </a:fld>
            <a:endParaRPr lang="en-US">
              <a:solidFill>
                <a:srgbClr val="000000">
                  <a:tint val="75000"/>
                </a:srgbClr>
              </a:solidFill>
            </a:endParaRPr>
          </a:p>
        </p:txBody>
      </p:sp>
      <p:sp>
        <p:nvSpPr>
          <p:cNvPr id="6" name="Rectangle 5"/>
          <p:cNvSpPr/>
          <p:nvPr/>
        </p:nvSpPr>
        <p:spPr>
          <a:xfrm>
            <a:off x="3291668" y="6261100"/>
            <a:ext cx="2227854" cy="276999"/>
          </a:xfrm>
          <a:prstGeom prst="rect">
            <a:avLst/>
          </a:prstGeom>
        </p:spPr>
        <p:txBody>
          <a:bodyPr wrap="none">
            <a:spAutoFit/>
          </a:bodyPr>
          <a:lstStyle/>
          <a:p>
            <a:pPr eaLnBrk="0" hangingPunct="0"/>
            <a:r>
              <a:rPr lang="en-US" sz="1200" dirty="0" smtClean="0"/>
              <a:t>Source OSHA </a:t>
            </a:r>
            <a:r>
              <a:rPr lang="en-US" sz="1200" dirty="0"/>
              <a:t>3021-09R 2011</a:t>
            </a:r>
          </a:p>
        </p:txBody>
      </p:sp>
      <p:sp>
        <p:nvSpPr>
          <p:cNvPr id="8" name="Title 1"/>
          <p:cNvSpPr>
            <a:spLocks noGrp="1"/>
          </p:cNvSpPr>
          <p:nvPr>
            <p:ph type="title"/>
          </p:nvPr>
        </p:nvSpPr>
        <p:spPr>
          <a:xfrm>
            <a:off x="228600" y="457000"/>
            <a:ext cx="8229600" cy="1143200"/>
          </a:xfrm>
        </p:spPr>
        <p:txBody>
          <a:bodyPr/>
          <a:lstStyle/>
          <a:p>
            <a:r>
              <a:rPr lang="es-PR" dirty="0" smtClean="0">
                <a:solidFill>
                  <a:srgbClr val="0C30B8"/>
                </a:solidFill>
              </a:rPr>
              <a:t>Derecho de los trabajadores</a:t>
            </a:r>
            <a:r>
              <a:rPr lang="es-PR" sz="3200" dirty="0" smtClean="0">
                <a:solidFill>
                  <a:srgbClr val="0C30B8"/>
                </a:solidFill>
              </a:rPr>
              <a:t>- </a:t>
            </a:r>
            <a:r>
              <a:rPr lang="es-PR" sz="2400" dirty="0" smtClean="0">
                <a:solidFill>
                  <a:srgbClr val="0C30B8"/>
                </a:solidFill>
              </a:rPr>
              <a:t>Módulo 8 </a:t>
            </a:r>
            <a:r>
              <a:rPr lang="es-PR" sz="1050" dirty="0" smtClean="0">
                <a:solidFill>
                  <a:schemeClr val="bg1"/>
                </a:solidFill>
              </a:rPr>
              <a:t>s21</a:t>
            </a:r>
            <a:endParaRPr lang="es-PR" sz="1400" dirty="0">
              <a:solidFill>
                <a:schemeClr val="bg1"/>
              </a:solidFill>
            </a:endParaRPr>
          </a:p>
        </p:txBody>
      </p:sp>
    </p:spTree>
    <p:extLst>
      <p:ext uri="{BB962C8B-B14F-4D97-AF65-F5344CB8AC3E}">
        <p14:creationId xmlns:p14="http://schemas.microsoft.com/office/powerpoint/2010/main" val="3351137529"/>
      </p:ext>
    </p:extLst>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4" name="Shape 74"/>
          <p:cNvSpPr txBox="1">
            <a:spLocks noGrp="1"/>
          </p:cNvSpPr>
          <p:nvPr>
            <p:ph type="body" idx="1"/>
          </p:nvPr>
        </p:nvSpPr>
        <p:spPr>
          <a:xfrm>
            <a:off x="381000" y="1593080"/>
            <a:ext cx="8610600" cy="4967599"/>
          </a:xfrm>
          <a:prstGeom prst="rect">
            <a:avLst/>
          </a:prstGeom>
        </p:spPr>
        <p:txBody>
          <a:bodyPr lIns="91425" tIns="91425" rIns="91425" bIns="91425" anchor="t" anchorCtr="0">
            <a:noAutofit/>
          </a:bodyPr>
          <a:lstStyle/>
          <a:p>
            <a:pPr lvl="0">
              <a:lnSpc>
                <a:spcPct val="115000"/>
              </a:lnSpc>
              <a:spcAft>
                <a:spcPts val="800"/>
              </a:spcAft>
            </a:pPr>
            <a:r>
              <a:rPr lang="es-PR" sz="2800" b="1" dirty="0" smtClean="0">
                <a:solidFill>
                  <a:srgbClr val="0C30B8"/>
                </a:solidFill>
              </a:rPr>
              <a:t>¿Qué información se necesita?</a:t>
            </a:r>
            <a:endParaRPr lang="es-PR" sz="2800" dirty="0" smtClean="0"/>
          </a:p>
          <a:p>
            <a:pPr marL="342900" indent="-342900">
              <a:buClr>
                <a:srgbClr val="0C30B8"/>
              </a:buClr>
              <a:buFont typeface="Wingdings" panose="05000000000000000000" pitchFamily="2" charset="2"/>
              <a:buChar char="q"/>
            </a:pPr>
            <a:r>
              <a:rPr lang="es-PR" sz="2400" dirty="0" smtClean="0"/>
              <a:t>"¿Cuántos empleados trabajan en el lugar y cuántos están expuestos al peligro?</a:t>
            </a:r>
          </a:p>
          <a:p>
            <a:pPr marL="342900" indent="-342900">
              <a:buClr>
                <a:srgbClr val="0C30B8"/>
              </a:buClr>
              <a:buFont typeface="Wingdings" panose="05000000000000000000" pitchFamily="2" charset="2"/>
              <a:buChar char="q"/>
            </a:pPr>
            <a:r>
              <a:rPr lang="es-PR" sz="2400" dirty="0" smtClean="0"/>
              <a:t>¿</a:t>
            </a:r>
            <a:r>
              <a:rPr lang="es-PR" sz="2400" dirty="0"/>
              <a:t>Cómo y cuándo están expuestos los trabajadores?</a:t>
            </a:r>
          </a:p>
          <a:p>
            <a:pPr marL="342900" indent="-342900">
              <a:buClr>
                <a:srgbClr val="0C30B8"/>
              </a:buClr>
              <a:buFont typeface="Wingdings" panose="05000000000000000000" pitchFamily="2" charset="2"/>
              <a:buChar char="q"/>
            </a:pPr>
            <a:r>
              <a:rPr lang="es-PR" sz="2400" dirty="0"/>
              <a:t>¿Qué trabajo se realiza en la zona peligrosa o insalubre?</a:t>
            </a:r>
          </a:p>
          <a:p>
            <a:pPr marL="342900" indent="-342900">
              <a:buClr>
                <a:srgbClr val="0C30B8"/>
              </a:buClr>
              <a:buFont typeface="Wingdings" panose="05000000000000000000" pitchFamily="2" charset="2"/>
              <a:buChar char="q"/>
            </a:pPr>
            <a:r>
              <a:rPr lang="es-PR" sz="2400" dirty="0"/>
              <a:t>¿Qué tipo de equipo se utiliza? ¿Está en buenas condiciones?</a:t>
            </a:r>
          </a:p>
          <a:p>
            <a:pPr marL="342900" indent="-342900">
              <a:buClr>
                <a:srgbClr val="0C30B8"/>
              </a:buClr>
              <a:buFont typeface="Wingdings" panose="05000000000000000000" pitchFamily="2" charset="2"/>
              <a:buChar char="q"/>
            </a:pPr>
            <a:r>
              <a:rPr lang="es-PR" sz="2400" dirty="0"/>
              <a:t>¿Qué materiales y / o productos químicos se utilizan?</a:t>
            </a:r>
          </a:p>
          <a:p>
            <a:pPr marL="342900" indent="-342900">
              <a:buClr>
                <a:srgbClr val="0C30B8"/>
              </a:buClr>
              <a:buFont typeface="Wingdings" panose="05000000000000000000" pitchFamily="2" charset="2"/>
              <a:buChar char="q"/>
            </a:pPr>
            <a:r>
              <a:rPr lang="es-PR" sz="2400" dirty="0"/>
              <a:t>Han sido informados o capacitados los empleados con respecto a las condiciones peligrosas?</a:t>
            </a:r>
          </a:p>
          <a:p>
            <a:pPr marL="342900" indent="-342900">
              <a:buClr>
                <a:srgbClr val="0C30B8"/>
              </a:buClr>
              <a:buFont typeface="Wingdings" panose="05000000000000000000" pitchFamily="2" charset="2"/>
              <a:buChar char="q"/>
            </a:pPr>
            <a:r>
              <a:rPr lang="es-PR" sz="2400" dirty="0" smtClean="0"/>
              <a:t>¿Qué proceso y / o la operación está involucrado? "</a:t>
            </a:r>
            <a:endParaRPr sz="2000" dirty="0"/>
          </a:p>
        </p:txBody>
      </p:sp>
      <p:sp>
        <p:nvSpPr>
          <p:cNvPr id="3" name="Slide Number Placeholder 2"/>
          <p:cNvSpPr>
            <a:spLocks noGrp="1"/>
          </p:cNvSpPr>
          <p:nvPr>
            <p:ph type="sldNum" sz="quarter" idx="12"/>
          </p:nvPr>
        </p:nvSpPr>
        <p:spPr/>
        <p:txBody>
          <a:bodyPr/>
          <a:lstStyle/>
          <a:p>
            <a:fld id="{B3F18419-AC6D-4ED2-A892-A000DD3A58AB}" type="slidenum">
              <a:rPr lang="en-US" smtClean="0">
                <a:solidFill>
                  <a:srgbClr val="000000">
                    <a:tint val="75000"/>
                  </a:srgbClr>
                </a:solidFill>
              </a:rPr>
              <a:pPr/>
              <a:t>22</a:t>
            </a:fld>
            <a:endParaRPr lang="en-US">
              <a:solidFill>
                <a:srgbClr val="000000">
                  <a:tint val="75000"/>
                </a:srgbClr>
              </a:solidFill>
            </a:endParaRPr>
          </a:p>
        </p:txBody>
      </p:sp>
      <p:sp>
        <p:nvSpPr>
          <p:cNvPr id="4" name="Rectangle 3"/>
          <p:cNvSpPr/>
          <p:nvPr/>
        </p:nvSpPr>
        <p:spPr>
          <a:xfrm>
            <a:off x="1447800" y="6248400"/>
            <a:ext cx="5867400" cy="646331"/>
          </a:xfrm>
          <a:prstGeom prst="rect">
            <a:avLst/>
          </a:prstGeom>
        </p:spPr>
        <p:txBody>
          <a:bodyPr wrap="square">
            <a:spAutoFit/>
          </a:bodyPr>
          <a:lstStyle/>
          <a:p>
            <a:pPr>
              <a:spcBef>
                <a:spcPts val="0"/>
              </a:spcBef>
              <a:buNone/>
            </a:pPr>
            <a:r>
              <a:rPr lang="en-US" dirty="0" smtClean="0">
                <a:hlinkClick r:id="rId3"/>
              </a:rPr>
              <a:t>Link to Complaint Filing Options on OSHA Website</a:t>
            </a:r>
            <a:endParaRPr lang="en" dirty="0" smtClean="0"/>
          </a:p>
          <a:p>
            <a:pPr>
              <a:spcBef>
                <a:spcPts val="0"/>
              </a:spcBef>
              <a:buNone/>
            </a:pPr>
            <a:endParaRPr lang="en" dirty="0"/>
          </a:p>
        </p:txBody>
      </p:sp>
      <p:sp>
        <p:nvSpPr>
          <p:cNvPr id="7" name="Title 1"/>
          <p:cNvSpPr>
            <a:spLocks noGrp="1"/>
          </p:cNvSpPr>
          <p:nvPr>
            <p:ph type="title"/>
          </p:nvPr>
        </p:nvSpPr>
        <p:spPr>
          <a:xfrm>
            <a:off x="228600" y="457000"/>
            <a:ext cx="8229600" cy="1143200"/>
          </a:xfrm>
        </p:spPr>
        <p:txBody>
          <a:bodyPr/>
          <a:lstStyle/>
          <a:p>
            <a:r>
              <a:rPr lang="es-PR" dirty="0" smtClean="0">
                <a:solidFill>
                  <a:srgbClr val="0C30B8"/>
                </a:solidFill>
              </a:rPr>
              <a:t>Derecho de los trabajadores</a:t>
            </a:r>
            <a:r>
              <a:rPr lang="es-PR" sz="3200" dirty="0" smtClean="0">
                <a:solidFill>
                  <a:srgbClr val="0C30B8"/>
                </a:solidFill>
              </a:rPr>
              <a:t>- </a:t>
            </a:r>
            <a:r>
              <a:rPr lang="es-PR" sz="2400" dirty="0" smtClean="0">
                <a:solidFill>
                  <a:srgbClr val="0C30B8"/>
                </a:solidFill>
              </a:rPr>
              <a:t>Módulo 8 </a:t>
            </a:r>
            <a:r>
              <a:rPr lang="es-PR" sz="1050" dirty="0" smtClean="0">
                <a:solidFill>
                  <a:schemeClr val="bg1"/>
                </a:solidFill>
              </a:rPr>
              <a:t>s22</a:t>
            </a:r>
            <a:endParaRPr lang="es-PR" sz="1400" dirty="0">
              <a:solidFill>
                <a:schemeClr val="bg1"/>
              </a:solidFill>
            </a:endParaRPr>
          </a:p>
        </p:txBody>
      </p:sp>
    </p:spTree>
    <p:extLst>
      <p:ext uri="{BB962C8B-B14F-4D97-AF65-F5344CB8AC3E}">
        <p14:creationId xmlns:p14="http://schemas.microsoft.com/office/powerpoint/2010/main" val="2334554509"/>
      </p:ext>
    </p:extLst>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90795" y="1600200"/>
            <a:ext cx="8548405" cy="4476003"/>
          </a:xfrm>
        </p:spPr>
        <p:txBody>
          <a:bodyPr/>
          <a:lstStyle/>
          <a:p>
            <a:r>
              <a:rPr lang="es-PR" sz="2400" b="1" dirty="0" smtClean="0">
                <a:solidFill>
                  <a:srgbClr val="0C30B8"/>
                </a:solidFill>
              </a:rPr>
              <a:t>¿Qué información se necesita</a:t>
            </a:r>
            <a:r>
              <a:rPr lang="es-PR" sz="2400" b="1" dirty="0" smtClean="0">
                <a:solidFill>
                  <a:srgbClr val="0C30B8"/>
                </a:solidFill>
              </a:rPr>
              <a:t>? </a:t>
            </a:r>
            <a:r>
              <a:rPr lang="es-PR" sz="1800" b="1" dirty="0" smtClean="0">
                <a:solidFill>
                  <a:srgbClr val="0C30B8"/>
                </a:solidFill>
              </a:rPr>
              <a:t>(</a:t>
            </a:r>
            <a:r>
              <a:rPr lang="es-PR" sz="1800" b="1" dirty="0" smtClean="0">
                <a:solidFill>
                  <a:srgbClr val="0C30B8"/>
                </a:solidFill>
              </a:rPr>
              <a:t>Continuación)</a:t>
            </a:r>
          </a:p>
          <a:p>
            <a:pPr marL="342900" indent="-342900">
              <a:buClr>
                <a:srgbClr val="0C30B8"/>
              </a:buClr>
              <a:buFont typeface="Wingdings" panose="05000000000000000000" pitchFamily="2" charset="2"/>
              <a:buChar char="q"/>
            </a:pPr>
            <a:r>
              <a:rPr lang="es-PR" sz="2400" dirty="0" smtClean="0"/>
              <a:t>"¿Qué tipo de trabajo se realizan cerca?</a:t>
            </a:r>
          </a:p>
          <a:p>
            <a:pPr marL="342900" indent="-342900">
              <a:buClr>
                <a:srgbClr val="0C30B8"/>
              </a:buClr>
              <a:buFont typeface="Wingdings" panose="05000000000000000000" pitchFamily="2" charset="2"/>
              <a:buChar char="q"/>
            </a:pPr>
            <a:r>
              <a:rPr lang="es-PR" sz="2400" dirty="0" smtClean="0"/>
              <a:t>¿Con qué frecuencia y por cuánto tiempo trabajan los empleados en la tarea que lleva a su exposición?</a:t>
            </a:r>
          </a:p>
          <a:p>
            <a:pPr marL="342900" indent="-342900">
              <a:buClr>
                <a:srgbClr val="0C30B8"/>
              </a:buClr>
              <a:buFont typeface="Wingdings" panose="05000000000000000000" pitchFamily="2" charset="2"/>
              <a:buChar char="q"/>
            </a:pPr>
            <a:r>
              <a:rPr lang="es-PR" sz="2400" dirty="0" smtClean="0"/>
              <a:t>¿Por cuánto tiempo (a su conocimiento) ha existido la condición?</a:t>
            </a:r>
          </a:p>
          <a:p>
            <a:pPr marL="342900" indent="-342900">
              <a:buClr>
                <a:srgbClr val="0C30B8"/>
              </a:buClr>
              <a:buFont typeface="Wingdings" panose="05000000000000000000" pitchFamily="2" charset="2"/>
              <a:buChar char="q"/>
            </a:pPr>
            <a:r>
              <a:rPr lang="es-PR" sz="2400" dirty="0" smtClean="0"/>
              <a:t>¿Se han hecho todos los intentos para corregir el problema?</a:t>
            </a:r>
          </a:p>
          <a:p>
            <a:pPr marL="342900" indent="-342900">
              <a:buClr>
                <a:srgbClr val="0C30B8"/>
              </a:buClr>
              <a:buFont typeface="Wingdings" panose="05000000000000000000" pitchFamily="2" charset="2"/>
              <a:buChar char="q"/>
            </a:pPr>
            <a:r>
              <a:rPr lang="es-PR" sz="2400" dirty="0" smtClean="0"/>
              <a:t>¿Bajo qué cambios existe el peligro?</a:t>
            </a:r>
          </a:p>
          <a:p>
            <a:pPr marL="342900" indent="-342900">
              <a:buClr>
                <a:srgbClr val="0C30B8"/>
              </a:buClr>
              <a:buFont typeface="Wingdings" panose="05000000000000000000" pitchFamily="2" charset="2"/>
              <a:buChar char="q"/>
            </a:pPr>
            <a:r>
              <a:rPr lang="es-PR" sz="2400" dirty="0" smtClean="0"/>
              <a:t>¿Alguien ha sido lesionado o enfermado como resultado de este problema?</a:t>
            </a:r>
          </a:p>
          <a:p>
            <a:pPr marL="342900" indent="-342900">
              <a:buClr>
                <a:srgbClr val="0C30B8"/>
              </a:buClr>
              <a:buFont typeface="Wingdings" panose="05000000000000000000" pitchFamily="2" charset="2"/>
              <a:buChar char="q"/>
            </a:pPr>
            <a:r>
              <a:rPr lang="es-PR" sz="2400" dirty="0" smtClean="0"/>
              <a:t>¿Ha habido algún "cerca de perdidas " incidentes? "</a:t>
            </a:r>
            <a:endParaRPr lang="es-PR" dirty="0"/>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23</a:t>
            </a:fld>
            <a:endParaRPr lang="en-US">
              <a:solidFill>
                <a:srgbClr val="000000">
                  <a:tint val="75000"/>
                </a:srgbClr>
              </a:solidFill>
            </a:endParaRPr>
          </a:p>
        </p:txBody>
      </p:sp>
      <p:sp>
        <p:nvSpPr>
          <p:cNvPr id="7" name="Rectangle 6"/>
          <p:cNvSpPr/>
          <p:nvPr/>
        </p:nvSpPr>
        <p:spPr>
          <a:xfrm>
            <a:off x="1500924" y="6211669"/>
            <a:ext cx="5867400" cy="646331"/>
          </a:xfrm>
          <a:prstGeom prst="rect">
            <a:avLst/>
          </a:prstGeom>
        </p:spPr>
        <p:txBody>
          <a:bodyPr wrap="square">
            <a:spAutoFit/>
          </a:bodyPr>
          <a:lstStyle/>
          <a:p>
            <a:pPr>
              <a:spcBef>
                <a:spcPts val="0"/>
              </a:spcBef>
              <a:buNone/>
            </a:pPr>
            <a:r>
              <a:rPr lang="en-US" dirty="0" smtClean="0">
                <a:hlinkClick r:id="rId3"/>
              </a:rPr>
              <a:t>Link to </a:t>
            </a:r>
            <a:r>
              <a:rPr lang="en-US" dirty="0" err="1" smtClean="0">
                <a:hlinkClick r:id="rId3"/>
              </a:rPr>
              <a:t>Compaint</a:t>
            </a:r>
            <a:r>
              <a:rPr lang="en-US" dirty="0" smtClean="0">
                <a:hlinkClick r:id="rId3"/>
              </a:rPr>
              <a:t> Filing Options on OSHA Website</a:t>
            </a:r>
            <a:endParaRPr lang="en" dirty="0" smtClean="0"/>
          </a:p>
          <a:p>
            <a:pPr>
              <a:spcBef>
                <a:spcPts val="0"/>
              </a:spcBef>
              <a:buNone/>
            </a:pPr>
            <a:endParaRPr lang="en" dirty="0"/>
          </a:p>
        </p:txBody>
      </p:sp>
      <p:sp>
        <p:nvSpPr>
          <p:cNvPr id="8" name="Title 1"/>
          <p:cNvSpPr>
            <a:spLocks noGrp="1"/>
          </p:cNvSpPr>
          <p:nvPr>
            <p:ph type="title"/>
          </p:nvPr>
        </p:nvSpPr>
        <p:spPr>
          <a:xfrm>
            <a:off x="228600" y="457000"/>
            <a:ext cx="8229600" cy="1143200"/>
          </a:xfrm>
        </p:spPr>
        <p:txBody>
          <a:bodyPr/>
          <a:lstStyle/>
          <a:p>
            <a:r>
              <a:rPr lang="es-PR" dirty="0" smtClean="0">
                <a:solidFill>
                  <a:srgbClr val="0C30B8"/>
                </a:solidFill>
              </a:rPr>
              <a:t>Derecho de los trabajadores</a:t>
            </a:r>
            <a:r>
              <a:rPr lang="es-PR" sz="3200" dirty="0" smtClean="0">
                <a:solidFill>
                  <a:srgbClr val="0C30B8"/>
                </a:solidFill>
              </a:rPr>
              <a:t>- </a:t>
            </a:r>
            <a:r>
              <a:rPr lang="es-PR" sz="2400" dirty="0" smtClean="0">
                <a:solidFill>
                  <a:srgbClr val="0C30B8"/>
                </a:solidFill>
              </a:rPr>
              <a:t>Módulo 8 </a:t>
            </a:r>
            <a:r>
              <a:rPr lang="es-PR" sz="1050" dirty="0" smtClean="0">
                <a:solidFill>
                  <a:schemeClr val="bg1"/>
                </a:solidFill>
              </a:rPr>
              <a:t>s23</a:t>
            </a:r>
            <a:endParaRPr lang="es-PR" sz="1400" dirty="0">
              <a:solidFill>
                <a:schemeClr val="bg1"/>
              </a:solidFill>
            </a:endParaRPr>
          </a:p>
        </p:txBody>
      </p:sp>
    </p:spTree>
    <p:extLst>
      <p:ext uri="{BB962C8B-B14F-4D97-AF65-F5344CB8AC3E}">
        <p14:creationId xmlns:p14="http://schemas.microsoft.com/office/powerpoint/2010/main" val="22224522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7299" y="1524000"/>
            <a:ext cx="7726101" cy="3724153"/>
          </a:xfrm>
        </p:spPr>
        <p:txBody>
          <a:bodyPr/>
          <a:lstStyle/>
          <a:p>
            <a:r>
              <a:rPr lang="es-PR" sz="2800" b="1" dirty="0">
                <a:solidFill>
                  <a:srgbClr val="0C30B8"/>
                </a:solidFill>
              </a:rPr>
              <a:t>¿Qué información se necesita</a:t>
            </a:r>
            <a:r>
              <a:rPr lang="es-PR" sz="2800" b="1" dirty="0" smtClean="0">
                <a:solidFill>
                  <a:srgbClr val="0C30B8"/>
                </a:solidFill>
              </a:rPr>
              <a:t>?</a:t>
            </a:r>
            <a:endParaRPr lang="es-PR" sz="2800" dirty="0" smtClean="0"/>
          </a:p>
          <a:p>
            <a:pPr marL="381000"/>
            <a:endParaRPr lang="en-US" sz="2400" b="1" dirty="0"/>
          </a:p>
          <a:p>
            <a:pPr marL="342900" indent="-342900">
              <a:buClr>
                <a:srgbClr val="0C30B8"/>
              </a:buClr>
              <a:buFont typeface="Wingdings" panose="05000000000000000000" pitchFamily="2" charset="2"/>
              <a:buChar char="q"/>
            </a:pPr>
            <a:r>
              <a:rPr lang="es-PR" sz="2400" dirty="0"/>
              <a:t>No todo lo anterior se deberá suministrar, OSHA sólo necesita lo suficiente para determinar si o no van a investigar, por ejemplo: sólo dos o tres se podría proporcionar *</a:t>
            </a:r>
          </a:p>
          <a:p>
            <a:pPr marL="342900" indent="-342900">
              <a:buClr>
                <a:srgbClr val="0C30B8"/>
              </a:buClr>
              <a:buFont typeface="Wingdings" panose="05000000000000000000" pitchFamily="2" charset="2"/>
              <a:buChar char="q"/>
            </a:pPr>
            <a:endParaRPr lang="es-PR" sz="2400" dirty="0"/>
          </a:p>
          <a:p>
            <a:pPr marL="342900" indent="-342900">
              <a:buClr>
                <a:srgbClr val="0C30B8"/>
              </a:buClr>
              <a:buFont typeface="Wingdings" panose="05000000000000000000" pitchFamily="2" charset="2"/>
              <a:buChar char="q"/>
            </a:pPr>
            <a:r>
              <a:rPr lang="es-PR" sz="2400" dirty="0"/>
              <a:t>Usted no necesita saber qué norma específica se ha violado *</a:t>
            </a:r>
            <a:endParaRPr lang="en-US" dirty="0"/>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24</a:t>
            </a:fld>
            <a:endParaRPr lang="en-US">
              <a:solidFill>
                <a:srgbClr val="000000">
                  <a:tint val="75000"/>
                </a:srgbClr>
              </a:solidFill>
            </a:endParaRPr>
          </a:p>
        </p:txBody>
      </p:sp>
      <p:sp>
        <p:nvSpPr>
          <p:cNvPr id="6" name="Rectangle 5"/>
          <p:cNvSpPr/>
          <p:nvPr/>
        </p:nvSpPr>
        <p:spPr>
          <a:xfrm>
            <a:off x="1500924" y="6211669"/>
            <a:ext cx="5867400" cy="646331"/>
          </a:xfrm>
          <a:prstGeom prst="rect">
            <a:avLst/>
          </a:prstGeom>
        </p:spPr>
        <p:txBody>
          <a:bodyPr wrap="square">
            <a:spAutoFit/>
          </a:bodyPr>
          <a:lstStyle/>
          <a:p>
            <a:pPr>
              <a:spcBef>
                <a:spcPts val="0"/>
              </a:spcBef>
              <a:buNone/>
            </a:pPr>
            <a:r>
              <a:rPr lang="en-US" dirty="0" smtClean="0">
                <a:hlinkClick r:id="rId3"/>
              </a:rPr>
              <a:t>Link to Complaint Filing Options on OSHA Website</a:t>
            </a:r>
            <a:endParaRPr lang="en" dirty="0" smtClean="0"/>
          </a:p>
          <a:p>
            <a:pPr>
              <a:spcBef>
                <a:spcPts val="0"/>
              </a:spcBef>
              <a:buNone/>
            </a:pPr>
            <a:endParaRPr lang="en" dirty="0"/>
          </a:p>
        </p:txBody>
      </p:sp>
      <p:sp>
        <p:nvSpPr>
          <p:cNvPr id="8" name="Title 1"/>
          <p:cNvSpPr>
            <a:spLocks noGrp="1"/>
          </p:cNvSpPr>
          <p:nvPr>
            <p:ph type="title"/>
          </p:nvPr>
        </p:nvSpPr>
        <p:spPr>
          <a:xfrm>
            <a:off x="228600" y="457000"/>
            <a:ext cx="8229600" cy="1143200"/>
          </a:xfrm>
        </p:spPr>
        <p:txBody>
          <a:bodyPr/>
          <a:lstStyle/>
          <a:p>
            <a:r>
              <a:rPr lang="es-PR" dirty="0" smtClean="0">
                <a:solidFill>
                  <a:srgbClr val="0C30B8"/>
                </a:solidFill>
              </a:rPr>
              <a:t>Derecho de los trabajadores</a:t>
            </a:r>
            <a:r>
              <a:rPr lang="es-PR" sz="3200" dirty="0" smtClean="0">
                <a:solidFill>
                  <a:srgbClr val="0C30B8"/>
                </a:solidFill>
              </a:rPr>
              <a:t>- </a:t>
            </a:r>
            <a:r>
              <a:rPr lang="es-PR" sz="2400" dirty="0" smtClean="0">
                <a:solidFill>
                  <a:srgbClr val="0C30B8"/>
                </a:solidFill>
              </a:rPr>
              <a:t>Módulo 8 </a:t>
            </a:r>
            <a:r>
              <a:rPr lang="es-PR" sz="1050" dirty="0" smtClean="0">
                <a:solidFill>
                  <a:schemeClr val="bg1"/>
                </a:solidFill>
              </a:rPr>
              <a:t>s24</a:t>
            </a:r>
            <a:endParaRPr lang="es-PR" sz="1400" dirty="0">
              <a:solidFill>
                <a:schemeClr val="bg1"/>
              </a:solidFill>
            </a:endParaRPr>
          </a:p>
        </p:txBody>
      </p:sp>
    </p:spTree>
    <p:extLst>
      <p:ext uri="{BB962C8B-B14F-4D97-AF65-F5344CB8AC3E}">
        <p14:creationId xmlns:p14="http://schemas.microsoft.com/office/powerpoint/2010/main" val="12811530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lvl="0">
              <a:buSzPct val="91666"/>
            </a:pPr>
            <a:r>
              <a:rPr lang="es-PR" sz="2400" b="1" dirty="0" smtClean="0">
                <a:solidFill>
                  <a:srgbClr val="0C30B8"/>
                </a:solidFill>
              </a:rPr>
              <a:t>¿Puede un empleador tomar represalias contra usted por presentar una queja?</a:t>
            </a:r>
          </a:p>
          <a:p>
            <a:pPr lvl="0">
              <a:buSzPct val="91666"/>
            </a:pPr>
            <a:endParaRPr lang="es-PR" sz="2400" b="1" dirty="0" smtClean="0">
              <a:solidFill>
                <a:srgbClr val="0070C0"/>
              </a:solidFill>
            </a:endParaRPr>
          </a:p>
          <a:p>
            <a:pPr lvl="0">
              <a:buSzPct val="91666"/>
            </a:pPr>
            <a:r>
              <a:rPr lang="es-PR" sz="2400" b="1" dirty="0" smtClean="0">
                <a:solidFill>
                  <a:schemeClr val="tx1"/>
                </a:solidFill>
              </a:rPr>
              <a:t>No, es en contra de la ley.</a:t>
            </a:r>
            <a:endParaRPr lang="es-PR" sz="2400" dirty="0" smtClean="0">
              <a:solidFill>
                <a:schemeClr val="tx1"/>
              </a:solidFill>
            </a:endParaRPr>
          </a:p>
          <a:p>
            <a:pPr lvl="0">
              <a:buSzPct val="91666"/>
            </a:pPr>
            <a:endParaRPr lang="es-PR" sz="2400" dirty="0" smtClean="0"/>
          </a:p>
          <a:p>
            <a:r>
              <a:rPr lang="es-PR" sz="2400" dirty="0" smtClean="0"/>
              <a:t>Protección contra la discriminación significa que un empleador no puede tomar represalias mediante la adopción de "acción adversa" contra los trabajadores.</a:t>
            </a:r>
            <a:endParaRPr lang="es-PR" dirty="0"/>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25</a:t>
            </a:fld>
            <a:endParaRPr lang="en-US">
              <a:solidFill>
                <a:srgbClr val="000000">
                  <a:tint val="75000"/>
                </a:srgbClr>
              </a:solidFill>
            </a:endParaRPr>
          </a:p>
        </p:txBody>
      </p:sp>
      <p:sp>
        <p:nvSpPr>
          <p:cNvPr id="6" name="Rectangle 5"/>
          <p:cNvSpPr/>
          <p:nvPr/>
        </p:nvSpPr>
        <p:spPr>
          <a:xfrm>
            <a:off x="3291668" y="6261100"/>
            <a:ext cx="2227854" cy="276999"/>
          </a:xfrm>
          <a:prstGeom prst="rect">
            <a:avLst/>
          </a:prstGeom>
        </p:spPr>
        <p:txBody>
          <a:bodyPr wrap="none">
            <a:spAutoFit/>
          </a:bodyPr>
          <a:lstStyle/>
          <a:p>
            <a:pPr eaLnBrk="0" hangingPunct="0"/>
            <a:r>
              <a:rPr lang="en-US" sz="1200" dirty="0" smtClean="0"/>
              <a:t>Source OSHA </a:t>
            </a:r>
            <a:r>
              <a:rPr lang="en-US" sz="1200" dirty="0"/>
              <a:t>3021-09R 2011</a:t>
            </a:r>
          </a:p>
        </p:txBody>
      </p:sp>
      <p:sp>
        <p:nvSpPr>
          <p:cNvPr id="8" name="Title 1"/>
          <p:cNvSpPr>
            <a:spLocks noGrp="1"/>
          </p:cNvSpPr>
          <p:nvPr>
            <p:ph type="title"/>
          </p:nvPr>
        </p:nvSpPr>
        <p:spPr>
          <a:xfrm>
            <a:off x="228600" y="457000"/>
            <a:ext cx="8229600" cy="1143200"/>
          </a:xfrm>
        </p:spPr>
        <p:txBody>
          <a:bodyPr/>
          <a:lstStyle/>
          <a:p>
            <a:r>
              <a:rPr lang="es-PR" dirty="0" smtClean="0">
                <a:solidFill>
                  <a:srgbClr val="0C30B8"/>
                </a:solidFill>
              </a:rPr>
              <a:t>Derecho de los trabajadores</a:t>
            </a:r>
            <a:r>
              <a:rPr lang="es-PR" sz="3200" dirty="0" smtClean="0">
                <a:solidFill>
                  <a:srgbClr val="0C30B8"/>
                </a:solidFill>
              </a:rPr>
              <a:t>- </a:t>
            </a:r>
            <a:r>
              <a:rPr lang="es-PR" sz="2400" dirty="0" smtClean="0">
                <a:solidFill>
                  <a:srgbClr val="0C30B8"/>
                </a:solidFill>
              </a:rPr>
              <a:t>Módulo 8 </a:t>
            </a:r>
            <a:r>
              <a:rPr lang="es-PR" sz="1050" dirty="0" smtClean="0">
                <a:solidFill>
                  <a:schemeClr val="bg1"/>
                </a:solidFill>
              </a:rPr>
              <a:t>s25</a:t>
            </a:r>
            <a:endParaRPr lang="es-PR" sz="1400" dirty="0">
              <a:solidFill>
                <a:schemeClr val="bg1"/>
              </a:solidFill>
            </a:endParaRPr>
          </a:p>
        </p:txBody>
      </p:sp>
    </p:spTree>
    <p:extLst>
      <p:ext uri="{BB962C8B-B14F-4D97-AF65-F5344CB8AC3E}">
        <p14:creationId xmlns:p14="http://schemas.microsoft.com/office/powerpoint/2010/main" val="29693020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a:buSzPct val="91666"/>
            </a:pPr>
            <a:r>
              <a:rPr lang="es-PR" sz="3200" b="1" dirty="0">
                <a:solidFill>
                  <a:srgbClr val="0C30B8"/>
                </a:solidFill>
              </a:rPr>
              <a:t>Derecho </a:t>
            </a:r>
            <a:r>
              <a:rPr lang="es-PR" sz="3200" b="1" dirty="0" smtClean="0">
                <a:solidFill>
                  <a:srgbClr val="0C30B8"/>
                </a:solidFill>
              </a:rPr>
              <a:t>para el uso </a:t>
            </a:r>
            <a:r>
              <a:rPr lang="es-PR" sz="3200" b="1" dirty="0">
                <a:solidFill>
                  <a:srgbClr val="0C30B8"/>
                </a:solidFill>
              </a:rPr>
              <a:t>de sus derechos : </a:t>
            </a:r>
            <a:endParaRPr lang="es-PR" sz="3200" b="1" dirty="0" smtClean="0">
              <a:solidFill>
                <a:srgbClr val="0C30B8"/>
              </a:solidFill>
            </a:endParaRPr>
          </a:p>
          <a:p>
            <a:pPr>
              <a:buSzPct val="91666"/>
            </a:pPr>
            <a:endParaRPr lang="es-PR" sz="2400" b="1" i="1" dirty="0" smtClean="0"/>
          </a:p>
          <a:p>
            <a:pPr marL="571500" indent="-571500">
              <a:buClr>
                <a:srgbClr val="0C30B8"/>
              </a:buClr>
              <a:buSzPct val="91666"/>
              <a:buFont typeface="Wingdings" panose="05000000000000000000" pitchFamily="2" charset="2"/>
              <a:buChar char="q"/>
            </a:pPr>
            <a:r>
              <a:rPr lang="es-PR" sz="2800" dirty="0" smtClean="0"/>
              <a:t>Protección de discriminación </a:t>
            </a:r>
          </a:p>
          <a:p>
            <a:pPr marL="571500" indent="-571500">
              <a:buClr>
                <a:srgbClr val="0C30B8"/>
              </a:buClr>
              <a:buSzPct val="91666"/>
              <a:buFont typeface="Wingdings" panose="05000000000000000000" pitchFamily="2" charset="2"/>
              <a:buChar char="q"/>
            </a:pPr>
            <a:r>
              <a:rPr lang="es-PR" sz="2800" dirty="0" smtClean="0"/>
              <a:t>Protección de Denunciantes</a:t>
            </a:r>
            <a:endParaRPr lang="es-PR" sz="2400" dirty="0" smtClean="0"/>
          </a:p>
          <a:p>
            <a:endParaRPr lang="es-PR" dirty="0"/>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26</a:t>
            </a:fld>
            <a:endParaRPr lang="en-US">
              <a:solidFill>
                <a:srgbClr val="000000">
                  <a:tint val="75000"/>
                </a:srgbClr>
              </a:solidFill>
            </a:endParaRPr>
          </a:p>
        </p:txBody>
      </p:sp>
      <p:sp>
        <p:nvSpPr>
          <p:cNvPr id="6" name="Rectangle 5"/>
          <p:cNvSpPr/>
          <p:nvPr/>
        </p:nvSpPr>
        <p:spPr>
          <a:xfrm>
            <a:off x="3291668" y="6261100"/>
            <a:ext cx="2227854" cy="276999"/>
          </a:xfrm>
          <a:prstGeom prst="rect">
            <a:avLst/>
          </a:prstGeom>
        </p:spPr>
        <p:txBody>
          <a:bodyPr wrap="none">
            <a:spAutoFit/>
          </a:bodyPr>
          <a:lstStyle/>
          <a:p>
            <a:pPr eaLnBrk="0" hangingPunct="0"/>
            <a:r>
              <a:rPr lang="en-US" sz="1200" dirty="0" smtClean="0"/>
              <a:t>Source OSHA </a:t>
            </a:r>
            <a:r>
              <a:rPr lang="en-US" sz="1200" dirty="0"/>
              <a:t>3021-09R 2011</a:t>
            </a:r>
          </a:p>
        </p:txBody>
      </p:sp>
      <p:sp>
        <p:nvSpPr>
          <p:cNvPr id="8" name="Title 1"/>
          <p:cNvSpPr>
            <a:spLocks noGrp="1"/>
          </p:cNvSpPr>
          <p:nvPr>
            <p:ph type="title"/>
          </p:nvPr>
        </p:nvSpPr>
        <p:spPr>
          <a:xfrm>
            <a:off x="228600" y="457000"/>
            <a:ext cx="8229600" cy="1143200"/>
          </a:xfrm>
        </p:spPr>
        <p:txBody>
          <a:bodyPr/>
          <a:lstStyle/>
          <a:p>
            <a:r>
              <a:rPr lang="es-PR" dirty="0" smtClean="0">
                <a:solidFill>
                  <a:srgbClr val="0C30B8"/>
                </a:solidFill>
              </a:rPr>
              <a:t>Derecho de los trabajadores</a:t>
            </a:r>
            <a:r>
              <a:rPr lang="es-PR" sz="3200" dirty="0" smtClean="0">
                <a:solidFill>
                  <a:srgbClr val="0C30B8"/>
                </a:solidFill>
              </a:rPr>
              <a:t>- </a:t>
            </a:r>
            <a:r>
              <a:rPr lang="es-PR" sz="2400" dirty="0" smtClean="0">
                <a:solidFill>
                  <a:srgbClr val="0C30B8"/>
                </a:solidFill>
              </a:rPr>
              <a:t>Módulo 8 </a:t>
            </a:r>
            <a:r>
              <a:rPr lang="es-PR" sz="1050" dirty="0" smtClean="0">
                <a:solidFill>
                  <a:schemeClr val="bg1"/>
                </a:solidFill>
              </a:rPr>
              <a:t>s26</a:t>
            </a:r>
            <a:endParaRPr lang="es-PR" sz="1400" dirty="0">
              <a:solidFill>
                <a:schemeClr val="bg1"/>
              </a:solidFill>
            </a:endParaRPr>
          </a:p>
        </p:txBody>
      </p:sp>
    </p:spTree>
    <p:extLst>
      <p:ext uri="{BB962C8B-B14F-4D97-AF65-F5344CB8AC3E}">
        <p14:creationId xmlns:p14="http://schemas.microsoft.com/office/powerpoint/2010/main" val="1575296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lvl="0">
              <a:buSzPct val="91666"/>
            </a:pPr>
            <a:r>
              <a:rPr lang="en-US" sz="2400" b="1" dirty="0" smtClean="0">
                <a:solidFill>
                  <a:srgbClr val="0C30B8"/>
                </a:solidFill>
              </a:rPr>
              <a:t>Whistleblower Protection</a:t>
            </a:r>
            <a:endParaRPr lang="en" sz="2400" b="1" dirty="0" smtClean="0">
              <a:solidFill>
                <a:srgbClr val="0C30B8"/>
              </a:solidFill>
            </a:endParaRPr>
          </a:p>
          <a:p>
            <a:pPr lvl="0">
              <a:buClr>
                <a:srgbClr val="0C30B8"/>
              </a:buClr>
              <a:buSzPct val="91666"/>
            </a:pPr>
            <a:endParaRPr lang="es-PR" sz="2400" dirty="0"/>
          </a:p>
          <a:p>
            <a:pPr marL="342900" lvl="0" indent="-342900">
              <a:buClr>
                <a:srgbClr val="0C30B8"/>
              </a:buClr>
              <a:buSzPct val="91666"/>
              <a:buFont typeface="Wingdings" panose="05000000000000000000" pitchFamily="2" charset="2"/>
              <a:buChar char="q"/>
            </a:pPr>
            <a:r>
              <a:rPr lang="es-PR" sz="2400" dirty="0"/>
              <a:t>"Un denunciante es una persona que expone la mala conducta, supuesta actividad deshonesta o ilegal que ocurre en una organización."</a:t>
            </a:r>
          </a:p>
          <a:p>
            <a:pPr marL="342900" lvl="0" indent="-342900">
              <a:buClr>
                <a:srgbClr val="0C30B8"/>
              </a:buClr>
              <a:buSzPct val="91666"/>
              <a:buFont typeface="Wingdings" panose="05000000000000000000" pitchFamily="2" charset="2"/>
              <a:buChar char="q"/>
            </a:pPr>
            <a:endParaRPr lang="es-PR" sz="2400" dirty="0"/>
          </a:p>
          <a:p>
            <a:pPr marL="342900" lvl="0" indent="-342900">
              <a:buClr>
                <a:srgbClr val="0C30B8"/>
              </a:buClr>
              <a:buSzPct val="91666"/>
              <a:buFont typeface="Wingdings" panose="05000000000000000000" pitchFamily="2" charset="2"/>
              <a:buChar char="q"/>
            </a:pPr>
            <a:r>
              <a:rPr lang="es-PR" sz="2400" dirty="0"/>
              <a:t>Programa de denunciantes  de protección</a:t>
            </a:r>
            <a:r>
              <a:rPr lang="es-PR" sz="2400" dirty="0" smtClean="0"/>
              <a:t>:</a:t>
            </a:r>
            <a:endParaRPr lang="en" sz="2400" dirty="0" smtClean="0"/>
          </a:p>
          <a:p>
            <a:pPr marL="495300" lvl="0" indent="-342900">
              <a:buClr>
                <a:srgbClr val="0C30B8"/>
              </a:buClr>
              <a:buFont typeface="Wingdings" panose="05000000000000000000" pitchFamily="2" charset="2"/>
              <a:buChar char="q"/>
            </a:pPr>
            <a:r>
              <a:rPr lang="es-PR" sz="2400" dirty="0"/>
              <a:t>Hace cumplir las disposiciones de denunciantes de más de 20 leyes que protegen a los empleados que reportan </a:t>
            </a:r>
            <a:r>
              <a:rPr lang="es-PR" sz="2400" dirty="0" err="1"/>
              <a:t>violaciónes</a:t>
            </a:r>
            <a:r>
              <a:rPr lang="es-PR" sz="2400" dirty="0"/>
              <a:t>.</a:t>
            </a:r>
            <a:endParaRPr lang="en-US" dirty="0"/>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27</a:t>
            </a:fld>
            <a:endParaRPr lang="en-US">
              <a:solidFill>
                <a:srgbClr val="000000">
                  <a:tint val="75000"/>
                </a:srgbClr>
              </a:solidFill>
            </a:endParaRPr>
          </a:p>
        </p:txBody>
      </p:sp>
      <p:sp>
        <p:nvSpPr>
          <p:cNvPr id="7" name="TextBox 6"/>
          <p:cNvSpPr txBox="1"/>
          <p:nvPr/>
        </p:nvSpPr>
        <p:spPr>
          <a:xfrm>
            <a:off x="478971" y="6096000"/>
            <a:ext cx="6295634" cy="276999"/>
          </a:xfrm>
          <a:prstGeom prst="rect">
            <a:avLst/>
          </a:prstGeom>
          <a:noFill/>
        </p:spPr>
        <p:txBody>
          <a:bodyPr wrap="none" rtlCol="0">
            <a:spAutoFit/>
          </a:bodyPr>
          <a:lstStyle/>
          <a:p>
            <a:r>
              <a:rPr lang="en-US" sz="1200" u="sng" dirty="0" smtClean="0">
                <a:solidFill>
                  <a:schemeClr val="hlink"/>
                </a:solidFill>
                <a:hlinkClick r:id="rId3"/>
              </a:rPr>
              <a:t>Link to Whistleblower Website</a:t>
            </a:r>
            <a:r>
              <a:rPr lang="en" sz="1200" dirty="0" smtClean="0"/>
              <a:t>, </a:t>
            </a:r>
            <a:r>
              <a:rPr lang="en-US" sz="1200" u="sng" dirty="0" smtClean="0">
                <a:solidFill>
                  <a:schemeClr val="hlink"/>
                </a:solidFill>
                <a:hlinkClick r:id="rId4"/>
              </a:rPr>
              <a:t>Link to OSHA Fact Sheet "Your Rights as a Whistleblower"</a:t>
            </a:r>
            <a:endParaRPr lang="en-US" sz="1200" dirty="0"/>
          </a:p>
        </p:txBody>
      </p:sp>
      <p:sp>
        <p:nvSpPr>
          <p:cNvPr id="8" name="Title 1"/>
          <p:cNvSpPr>
            <a:spLocks noGrp="1"/>
          </p:cNvSpPr>
          <p:nvPr>
            <p:ph type="title"/>
          </p:nvPr>
        </p:nvSpPr>
        <p:spPr>
          <a:xfrm>
            <a:off x="228600" y="457000"/>
            <a:ext cx="8229600" cy="1143200"/>
          </a:xfrm>
        </p:spPr>
        <p:txBody>
          <a:bodyPr/>
          <a:lstStyle/>
          <a:p>
            <a:r>
              <a:rPr lang="es-PR" dirty="0" smtClean="0">
                <a:solidFill>
                  <a:srgbClr val="0C30B8"/>
                </a:solidFill>
              </a:rPr>
              <a:t>Derecho de los trabajadores</a:t>
            </a:r>
            <a:r>
              <a:rPr lang="es-PR" sz="3200" dirty="0" smtClean="0">
                <a:solidFill>
                  <a:srgbClr val="0C30B8"/>
                </a:solidFill>
              </a:rPr>
              <a:t>- </a:t>
            </a:r>
            <a:r>
              <a:rPr lang="es-PR" sz="2400" dirty="0" smtClean="0">
                <a:solidFill>
                  <a:srgbClr val="0C30B8"/>
                </a:solidFill>
              </a:rPr>
              <a:t>Módulo 8 </a:t>
            </a:r>
            <a:r>
              <a:rPr lang="es-PR" sz="1050" dirty="0" smtClean="0">
                <a:solidFill>
                  <a:schemeClr val="bg1"/>
                </a:solidFill>
              </a:rPr>
              <a:t>s27</a:t>
            </a:r>
            <a:endParaRPr lang="es-PR" sz="1400" dirty="0">
              <a:solidFill>
                <a:schemeClr val="bg1"/>
              </a:solidFill>
            </a:endParaRPr>
          </a:p>
        </p:txBody>
      </p:sp>
    </p:spTree>
    <p:extLst>
      <p:ext uri="{BB962C8B-B14F-4D97-AF65-F5344CB8AC3E}">
        <p14:creationId xmlns:p14="http://schemas.microsoft.com/office/powerpoint/2010/main" val="27205805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6" name="Shape 86"/>
          <p:cNvSpPr txBox="1">
            <a:spLocks noGrp="1"/>
          </p:cNvSpPr>
          <p:nvPr>
            <p:ph type="body" idx="1"/>
          </p:nvPr>
        </p:nvSpPr>
        <p:spPr>
          <a:xfrm>
            <a:off x="609600" y="1540169"/>
            <a:ext cx="8229600" cy="4967599"/>
          </a:xfrm>
          <a:prstGeom prst="rect">
            <a:avLst/>
          </a:prstGeom>
        </p:spPr>
        <p:txBody>
          <a:bodyPr lIns="91425" tIns="91425" rIns="91425" bIns="91425" anchor="t" anchorCtr="0">
            <a:noAutofit/>
          </a:bodyPr>
          <a:lstStyle/>
          <a:p>
            <a:pPr lvl="0"/>
            <a:r>
              <a:rPr lang="es-PR" sz="2400" b="1" dirty="0">
                <a:solidFill>
                  <a:srgbClr val="0C30B8"/>
                </a:solidFill>
              </a:rPr>
              <a:t>Si usted presenta una queja es incorrecto que el </a:t>
            </a:r>
            <a:r>
              <a:rPr lang="es-PR" sz="2400" b="1" dirty="0" smtClean="0">
                <a:solidFill>
                  <a:srgbClr val="0C30B8"/>
                </a:solidFill>
              </a:rPr>
              <a:t>empleador </a:t>
            </a:r>
            <a:r>
              <a:rPr lang="es-PR" sz="2400" b="1" dirty="0">
                <a:solidFill>
                  <a:srgbClr val="0C30B8"/>
                </a:solidFill>
              </a:rPr>
              <a:t>a </a:t>
            </a:r>
            <a:r>
              <a:rPr lang="es-PR" sz="2400" b="1" dirty="0" err="1" smtClean="0">
                <a:solidFill>
                  <a:srgbClr val="0C30B8"/>
                </a:solidFill>
              </a:rPr>
              <a:t>retalice</a:t>
            </a:r>
            <a:r>
              <a:rPr lang="es-PR" sz="2400" b="1" dirty="0" smtClean="0">
                <a:solidFill>
                  <a:srgbClr val="0C30B8"/>
                </a:solidFill>
              </a:rPr>
              <a:t> </a:t>
            </a:r>
            <a:r>
              <a:rPr lang="es-PR" sz="2400" b="1" dirty="0">
                <a:solidFill>
                  <a:srgbClr val="0C30B8"/>
                </a:solidFill>
              </a:rPr>
              <a:t>contra usted:</a:t>
            </a:r>
            <a:r>
              <a:rPr lang="en" sz="2400" b="1" dirty="0" smtClean="0">
                <a:solidFill>
                  <a:srgbClr val="0070C0"/>
                </a:solidFill>
              </a:rPr>
              <a:t> </a:t>
            </a:r>
            <a:endParaRPr sz="2400" b="1" dirty="0">
              <a:solidFill>
                <a:srgbClr val="0070C0"/>
              </a:solidFill>
            </a:endParaRPr>
          </a:p>
        </p:txBody>
      </p:sp>
      <p:sp>
        <p:nvSpPr>
          <p:cNvPr id="3" name="Slide Number Placeholder 2"/>
          <p:cNvSpPr>
            <a:spLocks noGrp="1"/>
          </p:cNvSpPr>
          <p:nvPr>
            <p:ph type="sldNum" sz="quarter" idx="12"/>
          </p:nvPr>
        </p:nvSpPr>
        <p:spPr/>
        <p:txBody>
          <a:bodyPr/>
          <a:lstStyle/>
          <a:p>
            <a:fld id="{B3F18419-AC6D-4ED2-A892-A000DD3A58AB}" type="slidenum">
              <a:rPr lang="en-US" smtClean="0">
                <a:solidFill>
                  <a:srgbClr val="000000">
                    <a:tint val="75000"/>
                  </a:srgbClr>
                </a:solidFill>
              </a:rPr>
              <a:pPr/>
              <a:t>28</a:t>
            </a:fld>
            <a:endParaRPr lang="en-US" dirty="0">
              <a:solidFill>
                <a:srgbClr val="000000">
                  <a:tint val="75000"/>
                </a:srgbClr>
              </a:solidFill>
            </a:endParaRPr>
          </a:p>
        </p:txBody>
      </p:sp>
      <p:sp>
        <p:nvSpPr>
          <p:cNvPr id="4" name="Rectangle 3"/>
          <p:cNvSpPr/>
          <p:nvPr/>
        </p:nvSpPr>
        <p:spPr>
          <a:xfrm>
            <a:off x="787400" y="2590800"/>
            <a:ext cx="6781800" cy="3477875"/>
          </a:xfrm>
          <a:prstGeom prst="rect">
            <a:avLst/>
          </a:prstGeom>
        </p:spPr>
        <p:txBody>
          <a:bodyPr wrap="square">
            <a:spAutoFit/>
          </a:bodyPr>
          <a:lstStyle/>
          <a:p>
            <a:pPr marL="342900" lvl="0" indent="-342900" eaLnBrk="0" hangingPunct="0">
              <a:buClr>
                <a:srgbClr val="0C30B8"/>
              </a:buClr>
              <a:buFont typeface="Wingdings" panose="05000000000000000000" pitchFamily="2" charset="2"/>
              <a:buChar char="q"/>
            </a:pPr>
            <a:r>
              <a:rPr lang="es-PR" sz="2000" dirty="0"/>
              <a:t>Despedir o el despido de</a:t>
            </a:r>
          </a:p>
          <a:p>
            <a:pPr marL="342900" lvl="0" indent="-342900" eaLnBrk="0" hangingPunct="0">
              <a:buClr>
                <a:srgbClr val="0C30B8"/>
              </a:buClr>
              <a:buFont typeface="Wingdings" panose="05000000000000000000" pitchFamily="2" charset="2"/>
              <a:buChar char="q"/>
            </a:pPr>
            <a:r>
              <a:rPr lang="es-PR" sz="2000" dirty="0"/>
              <a:t>Lista negra</a:t>
            </a:r>
          </a:p>
          <a:p>
            <a:pPr marL="342900" lvl="0" indent="-342900" eaLnBrk="0" hangingPunct="0">
              <a:buClr>
                <a:srgbClr val="0C30B8"/>
              </a:buClr>
              <a:buFont typeface="Wingdings" panose="05000000000000000000" pitchFamily="2" charset="2"/>
              <a:buChar char="q"/>
            </a:pPr>
            <a:r>
              <a:rPr lang="es-PR" sz="2000" dirty="0" smtClean="0"/>
              <a:t>Degradar</a:t>
            </a:r>
            <a:endParaRPr lang="es-PR" sz="2000" dirty="0"/>
          </a:p>
          <a:p>
            <a:pPr marL="342900" lvl="0" indent="-342900" eaLnBrk="0" hangingPunct="0">
              <a:buClr>
                <a:srgbClr val="0C30B8"/>
              </a:buClr>
              <a:buFont typeface="Wingdings" panose="05000000000000000000" pitchFamily="2" charset="2"/>
              <a:buChar char="q"/>
            </a:pPr>
            <a:r>
              <a:rPr lang="es-PR" sz="2000" dirty="0"/>
              <a:t>Negar las horas extraordinarias o promoción</a:t>
            </a:r>
          </a:p>
          <a:p>
            <a:pPr marL="342900" lvl="0" indent="-342900" eaLnBrk="0" hangingPunct="0">
              <a:buClr>
                <a:srgbClr val="0C30B8"/>
              </a:buClr>
              <a:buFont typeface="Wingdings" panose="05000000000000000000" pitchFamily="2" charset="2"/>
              <a:buChar char="q"/>
            </a:pPr>
            <a:r>
              <a:rPr lang="es-PR" sz="2000" dirty="0" smtClean="0"/>
              <a:t>Disciplinar</a:t>
            </a:r>
            <a:endParaRPr lang="es-PR" sz="2000" dirty="0"/>
          </a:p>
          <a:p>
            <a:pPr marL="342900" lvl="0" indent="-342900" eaLnBrk="0" hangingPunct="0">
              <a:buClr>
                <a:srgbClr val="0C30B8"/>
              </a:buClr>
              <a:buFont typeface="Wingdings" panose="05000000000000000000" pitchFamily="2" charset="2"/>
              <a:buChar char="q"/>
            </a:pPr>
            <a:r>
              <a:rPr lang="es-PR" sz="2000" dirty="0" smtClean="0"/>
              <a:t>Negar </a:t>
            </a:r>
            <a:r>
              <a:rPr lang="es-PR" sz="2000" dirty="0"/>
              <a:t>beneficios</a:t>
            </a:r>
          </a:p>
          <a:p>
            <a:pPr marL="342900" lvl="0" indent="-342900" eaLnBrk="0" hangingPunct="0">
              <a:buClr>
                <a:srgbClr val="0C30B8"/>
              </a:buClr>
              <a:buFont typeface="Wingdings" panose="05000000000000000000" pitchFamily="2" charset="2"/>
              <a:buChar char="q"/>
            </a:pPr>
            <a:r>
              <a:rPr lang="es-PR" sz="2000" dirty="0"/>
              <a:t>El no poder contratar o recontratar</a:t>
            </a:r>
          </a:p>
          <a:p>
            <a:pPr marL="342900" lvl="0" indent="-342900" eaLnBrk="0" hangingPunct="0">
              <a:buClr>
                <a:srgbClr val="0C30B8"/>
              </a:buClr>
              <a:buFont typeface="Wingdings" panose="05000000000000000000" pitchFamily="2" charset="2"/>
              <a:buChar char="q"/>
            </a:pPr>
            <a:r>
              <a:rPr lang="es-PR" sz="2000" dirty="0" smtClean="0"/>
              <a:t>Intimidación</a:t>
            </a:r>
            <a:endParaRPr lang="es-PR" sz="2000" dirty="0"/>
          </a:p>
          <a:p>
            <a:pPr marL="342900" lvl="0" indent="-342900" eaLnBrk="0" hangingPunct="0">
              <a:buClr>
                <a:srgbClr val="0C30B8"/>
              </a:buClr>
              <a:buFont typeface="Wingdings" panose="05000000000000000000" pitchFamily="2" charset="2"/>
              <a:buChar char="q"/>
            </a:pPr>
            <a:r>
              <a:rPr lang="es-PR" sz="2000" dirty="0"/>
              <a:t>Hacer amenazas</a:t>
            </a:r>
          </a:p>
          <a:p>
            <a:pPr marL="342900" lvl="0" indent="-342900" eaLnBrk="0" hangingPunct="0">
              <a:buClr>
                <a:srgbClr val="0C30B8"/>
              </a:buClr>
              <a:buFont typeface="Wingdings" panose="05000000000000000000" pitchFamily="2" charset="2"/>
              <a:buChar char="q"/>
            </a:pPr>
            <a:r>
              <a:rPr lang="es-PR" sz="2000" dirty="0"/>
              <a:t>Reasignación afectando las perspectivas de promoción</a:t>
            </a:r>
          </a:p>
          <a:p>
            <a:pPr marL="342900" lvl="0" indent="-342900" eaLnBrk="0" hangingPunct="0">
              <a:buClr>
                <a:srgbClr val="0C30B8"/>
              </a:buClr>
              <a:buFont typeface="Wingdings" panose="05000000000000000000" pitchFamily="2" charset="2"/>
              <a:buChar char="q"/>
            </a:pPr>
            <a:r>
              <a:rPr lang="es-PR" sz="2000" dirty="0"/>
              <a:t>La reducción de salario o horas</a:t>
            </a:r>
            <a:endParaRPr lang="en-US" sz="2000" dirty="0"/>
          </a:p>
        </p:txBody>
      </p:sp>
      <p:sp>
        <p:nvSpPr>
          <p:cNvPr id="7" name="Rectangle 6"/>
          <p:cNvSpPr/>
          <p:nvPr/>
        </p:nvSpPr>
        <p:spPr>
          <a:xfrm>
            <a:off x="3356101" y="6138315"/>
            <a:ext cx="2304798" cy="276999"/>
          </a:xfrm>
          <a:prstGeom prst="rect">
            <a:avLst/>
          </a:prstGeom>
        </p:spPr>
        <p:txBody>
          <a:bodyPr wrap="none">
            <a:spAutoFit/>
          </a:bodyPr>
          <a:lstStyle/>
          <a:p>
            <a:pPr eaLnBrk="0" hangingPunct="0"/>
            <a:r>
              <a:rPr lang="en-US" sz="1200" dirty="0" smtClean="0"/>
              <a:t>Sources OSHA </a:t>
            </a:r>
            <a:r>
              <a:rPr lang="en-US" sz="1200" dirty="0"/>
              <a:t>3021-09R 2011</a:t>
            </a:r>
          </a:p>
        </p:txBody>
      </p:sp>
      <p:sp>
        <p:nvSpPr>
          <p:cNvPr id="5" name="Rectangle 4"/>
          <p:cNvSpPr/>
          <p:nvPr/>
        </p:nvSpPr>
        <p:spPr>
          <a:xfrm>
            <a:off x="355600" y="6400800"/>
            <a:ext cx="8305800" cy="276999"/>
          </a:xfrm>
          <a:prstGeom prst="rect">
            <a:avLst/>
          </a:prstGeom>
        </p:spPr>
        <p:txBody>
          <a:bodyPr wrap="square">
            <a:spAutoFit/>
          </a:bodyPr>
          <a:lstStyle/>
          <a:p>
            <a:r>
              <a:rPr lang="en-US" sz="1200" u="sng" dirty="0" smtClean="0">
                <a:solidFill>
                  <a:schemeClr val="hlink"/>
                </a:solidFill>
                <a:hlinkClick r:id="rId3"/>
              </a:rPr>
              <a:t>Link to Whistleblower Website</a:t>
            </a:r>
            <a:r>
              <a:rPr lang="en" sz="1200" dirty="0" smtClean="0"/>
              <a:t>, </a:t>
            </a:r>
            <a:r>
              <a:rPr lang="en-US" sz="1200" u="sng" dirty="0" smtClean="0">
                <a:solidFill>
                  <a:schemeClr val="hlink"/>
                </a:solidFill>
                <a:hlinkClick r:id="rId4"/>
              </a:rPr>
              <a:t>Link to OSHA Fact Sheet "Your Rights as a Whistleblower"</a:t>
            </a:r>
            <a:endParaRPr lang="en-US" sz="1200" dirty="0"/>
          </a:p>
        </p:txBody>
      </p:sp>
      <p:sp>
        <p:nvSpPr>
          <p:cNvPr id="10" name="Title 1"/>
          <p:cNvSpPr>
            <a:spLocks noGrp="1"/>
          </p:cNvSpPr>
          <p:nvPr>
            <p:ph type="title"/>
          </p:nvPr>
        </p:nvSpPr>
        <p:spPr>
          <a:xfrm>
            <a:off x="228600" y="457000"/>
            <a:ext cx="8229600" cy="1143200"/>
          </a:xfrm>
        </p:spPr>
        <p:txBody>
          <a:bodyPr/>
          <a:lstStyle/>
          <a:p>
            <a:r>
              <a:rPr lang="es-PR" dirty="0" smtClean="0">
                <a:solidFill>
                  <a:srgbClr val="0C30B8"/>
                </a:solidFill>
              </a:rPr>
              <a:t>Derecho de los trabajadores</a:t>
            </a:r>
            <a:r>
              <a:rPr lang="es-PR" sz="3200" dirty="0" smtClean="0">
                <a:solidFill>
                  <a:srgbClr val="0C30B8"/>
                </a:solidFill>
              </a:rPr>
              <a:t>- </a:t>
            </a:r>
            <a:r>
              <a:rPr lang="es-PR" sz="2400" dirty="0" smtClean="0">
                <a:solidFill>
                  <a:srgbClr val="0C30B8"/>
                </a:solidFill>
              </a:rPr>
              <a:t>Módulo 8 </a:t>
            </a:r>
            <a:r>
              <a:rPr lang="es-PR" sz="1050" dirty="0" smtClean="0">
                <a:solidFill>
                  <a:schemeClr val="bg1"/>
                </a:solidFill>
              </a:rPr>
              <a:t>s28</a:t>
            </a:r>
            <a:endParaRPr lang="es-PR" sz="1400" dirty="0">
              <a:solidFill>
                <a:schemeClr val="bg1"/>
              </a:solidFill>
            </a:endParaRPr>
          </a:p>
        </p:txBody>
      </p:sp>
    </p:spTree>
    <p:extLst>
      <p:ext uri="{BB962C8B-B14F-4D97-AF65-F5344CB8AC3E}">
        <p14:creationId xmlns:p14="http://schemas.microsoft.com/office/powerpoint/2010/main" val="1059266950"/>
      </p:ext>
    </p:extLst>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6" name="Shape 86"/>
          <p:cNvSpPr txBox="1">
            <a:spLocks noGrp="1"/>
          </p:cNvSpPr>
          <p:nvPr>
            <p:ph type="body" idx="1"/>
          </p:nvPr>
        </p:nvSpPr>
        <p:spPr>
          <a:xfrm>
            <a:off x="381000" y="1856068"/>
            <a:ext cx="8305800" cy="4403431"/>
          </a:xfrm>
          <a:prstGeom prst="rect">
            <a:avLst/>
          </a:prstGeom>
        </p:spPr>
        <p:txBody>
          <a:bodyPr lIns="91425" tIns="91425" rIns="91425" bIns="91425" anchor="t" anchorCtr="0">
            <a:noAutofit/>
          </a:bodyPr>
          <a:lstStyle/>
          <a:p>
            <a:pPr marL="342900" indent="-342900" eaLnBrk="0" hangingPunct="0">
              <a:buClr>
                <a:srgbClr val="0C30B8"/>
              </a:buClr>
              <a:buFont typeface="Wingdings" panose="05000000000000000000" pitchFamily="2" charset="2"/>
              <a:buChar char="q"/>
            </a:pPr>
            <a:r>
              <a:rPr lang="es-PR" sz="2400" dirty="0" smtClean="0"/>
              <a:t>"</a:t>
            </a:r>
            <a:r>
              <a:rPr lang="es-PR" sz="2400" dirty="0"/>
              <a:t>Usted puede presentar una queja por discriminación ante la OSHA</a:t>
            </a:r>
          </a:p>
          <a:p>
            <a:pPr marL="342900" indent="-342900" eaLnBrk="0" hangingPunct="0">
              <a:buClr>
                <a:srgbClr val="0C30B8"/>
              </a:buClr>
              <a:buFont typeface="Wingdings" panose="05000000000000000000" pitchFamily="2" charset="2"/>
              <a:buChar char="q"/>
            </a:pPr>
            <a:r>
              <a:rPr lang="es-PR" sz="2400" dirty="0"/>
              <a:t>Debe presentar dentro de los 30 días de la supuesta acción adversa</a:t>
            </a:r>
          </a:p>
          <a:p>
            <a:pPr marL="342900" indent="-342900" eaLnBrk="0" hangingPunct="0">
              <a:buClr>
                <a:srgbClr val="0C30B8"/>
              </a:buClr>
              <a:buFont typeface="Wingdings" panose="05000000000000000000" pitchFamily="2" charset="2"/>
              <a:buChar char="q"/>
            </a:pPr>
            <a:r>
              <a:rPr lang="es-PR" sz="2400" dirty="0"/>
              <a:t>Póngase en contacto con su oficina local de OSHA llamando al 1-800-321- OSHA (6742), o enviar una carta a la oficina regional o el área más cercana</a:t>
            </a:r>
          </a:p>
          <a:p>
            <a:pPr marL="342900" indent="-342900" eaLnBrk="0" hangingPunct="0">
              <a:buClr>
                <a:srgbClr val="0C30B8"/>
              </a:buClr>
              <a:buFont typeface="Wingdings" panose="05000000000000000000" pitchFamily="2" charset="2"/>
              <a:buChar char="q"/>
            </a:pPr>
            <a:r>
              <a:rPr lang="es-PR" sz="2400" dirty="0"/>
              <a:t>No se requiere ninguna forma</a:t>
            </a:r>
          </a:p>
          <a:p>
            <a:pPr marL="342900" indent="-342900" eaLnBrk="0" hangingPunct="0">
              <a:buClr>
                <a:srgbClr val="0C30B8"/>
              </a:buClr>
              <a:buFont typeface="Wingdings" panose="05000000000000000000" pitchFamily="2" charset="2"/>
              <a:buChar char="q"/>
            </a:pPr>
            <a:r>
              <a:rPr lang="es-PR" sz="2400" dirty="0"/>
              <a:t>En estados con planes estatales aprobados, los empleados pueden presentar una queja ante el Estado y OSHA Federal"</a:t>
            </a:r>
            <a:endParaRPr sz="2400" b="1" dirty="0">
              <a:solidFill>
                <a:srgbClr val="0070C0"/>
              </a:solidFill>
            </a:endParaRPr>
          </a:p>
        </p:txBody>
      </p:sp>
      <p:sp>
        <p:nvSpPr>
          <p:cNvPr id="3" name="Slide Number Placeholder 2"/>
          <p:cNvSpPr>
            <a:spLocks noGrp="1"/>
          </p:cNvSpPr>
          <p:nvPr>
            <p:ph type="sldNum" sz="quarter" idx="12"/>
          </p:nvPr>
        </p:nvSpPr>
        <p:spPr/>
        <p:txBody>
          <a:bodyPr/>
          <a:lstStyle/>
          <a:p>
            <a:fld id="{B3F18419-AC6D-4ED2-A892-A000DD3A58AB}" type="slidenum">
              <a:rPr lang="en-US" smtClean="0">
                <a:solidFill>
                  <a:srgbClr val="000000">
                    <a:tint val="75000"/>
                  </a:srgbClr>
                </a:solidFill>
              </a:rPr>
              <a:pPr/>
              <a:t>29</a:t>
            </a:fld>
            <a:endParaRPr lang="en-US">
              <a:solidFill>
                <a:srgbClr val="000000">
                  <a:tint val="75000"/>
                </a:srgbClr>
              </a:solidFill>
            </a:endParaRPr>
          </a:p>
        </p:txBody>
      </p:sp>
      <p:sp>
        <p:nvSpPr>
          <p:cNvPr id="6" name="Rectangle 5"/>
          <p:cNvSpPr/>
          <p:nvPr/>
        </p:nvSpPr>
        <p:spPr>
          <a:xfrm>
            <a:off x="3291668" y="6261100"/>
            <a:ext cx="2227854" cy="276999"/>
          </a:xfrm>
          <a:prstGeom prst="rect">
            <a:avLst/>
          </a:prstGeom>
        </p:spPr>
        <p:txBody>
          <a:bodyPr wrap="none">
            <a:spAutoFit/>
          </a:bodyPr>
          <a:lstStyle/>
          <a:p>
            <a:pPr eaLnBrk="0" hangingPunct="0"/>
            <a:r>
              <a:rPr lang="en-US" sz="1200" dirty="0" smtClean="0"/>
              <a:t>Source OSHA </a:t>
            </a:r>
            <a:r>
              <a:rPr lang="en-US" sz="1200" dirty="0"/>
              <a:t>3021-09R 2011</a:t>
            </a:r>
          </a:p>
        </p:txBody>
      </p:sp>
      <p:sp>
        <p:nvSpPr>
          <p:cNvPr id="8" name="Title 1"/>
          <p:cNvSpPr>
            <a:spLocks noGrp="1"/>
          </p:cNvSpPr>
          <p:nvPr>
            <p:ph type="title"/>
          </p:nvPr>
        </p:nvSpPr>
        <p:spPr>
          <a:xfrm>
            <a:off x="388219" y="854436"/>
            <a:ext cx="8686800" cy="974364"/>
          </a:xfrm>
        </p:spPr>
        <p:txBody>
          <a:bodyPr anchor="t"/>
          <a:lstStyle/>
          <a:p>
            <a:pPr lvl="0">
              <a:buClr>
                <a:srgbClr val="000000"/>
              </a:buClr>
            </a:pPr>
            <a:r>
              <a:rPr lang="es-PR" dirty="0" smtClean="0">
                <a:solidFill>
                  <a:srgbClr val="0C30B8"/>
                </a:solidFill>
              </a:rPr>
              <a:t>Derecho de los trabajadores</a:t>
            </a:r>
            <a:r>
              <a:rPr lang="es-PR" sz="3200" dirty="0" smtClean="0">
                <a:solidFill>
                  <a:srgbClr val="0C30B8"/>
                </a:solidFill>
              </a:rPr>
              <a:t>- </a:t>
            </a:r>
            <a:r>
              <a:rPr lang="es-PR" sz="2400" dirty="0" smtClean="0">
                <a:solidFill>
                  <a:srgbClr val="0C30B8"/>
                </a:solidFill>
              </a:rPr>
              <a:t>Módulo 8 </a:t>
            </a:r>
            <a:r>
              <a:rPr lang="es-PR" sz="2400" dirty="0" smtClean="0">
                <a:solidFill>
                  <a:srgbClr val="0C30B8"/>
                </a:solidFill>
              </a:rPr>
              <a:t/>
            </a:r>
            <a:br>
              <a:rPr lang="es-PR" sz="2400" dirty="0" smtClean="0">
                <a:solidFill>
                  <a:srgbClr val="0C30B8"/>
                </a:solidFill>
              </a:rPr>
            </a:br>
            <a:r>
              <a:rPr lang="es-PR" sz="2400" dirty="0" smtClean="0">
                <a:solidFill>
                  <a:srgbClr val="0C30B8"/>
                </a:solidFill>
              </a:rPr>
              <a:t>Si </a:t>
            </a:r>
            <a:r>
              <a:rPr lang="es-PR" sz="2400" dirty="0">
                <a:solidFill>
                  <a:srgbClr val="0C30B8"/>
                </a:solidFill>
              </a:rPr>
              <a:t>su empleador le ha castigado por presentar una queja:</a:t>
            </a:r>
            <a:br>
              <a:rPr lang="es-PR" sz="2400" dirty="0">
                <a:solidFill>
                  <a:srgbClr val="0C30B8"/>
                </a:solidFill>
              </a:rPr>
            </a:br>
            <a:r>
              <a:rPr lang="es-PR" sz="1050" dirty="0" smtClean="0">
                <a:solidFill>
                  <a:schemeClr val="bg1"/>
                </a:solidFill>
              </a:rPr>
              <a:t>s</a:t>
            </a:r>
            <a:endParaRPr lang="es-PR" sz="1400" dirty="0">
              <a:solidFill>
                <a:schemeClr val="bg1"/>
              </a:solidFill>
            </a:endParaRPr>
          </a:p>
        </p:txBody>
      </p:sp>
    </p:spTree>
    <p:extLst>
      <p:ext uri="{BB962C8B-B14F-4D97-AF65-F5344CB8AC3E}">
        <p14:creationId xmlns:p14="http://schemas.microsoft.com/office/powerpoint/2010/main" val="4302889"/>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Shape 201"/>
          <p:cNvSpPr txBox="1">
            <a:spLocks noGrp="1"/>
          </p:cNvSpPr>
          <p:nvPr>
            <p:ph type="body" idx="1"/>
          </p:nvPr>
        </p:nvSpPr>
        <p:spPr>
          <a:xfrm>
            <a:off x="457200" y="1600201"/>
            <a:ext cx="8229600" cy="4967599"/>
          </a:xfrm>
          <a:prstGeom prst="rect">
            <a:avLst/>
          </a:prstGeom>
        </p:spPr>
        <p:txBody>
          <a:bodyPr lIns="91425" tIns="91425" rIns="91425" bIns="91425" anchor="t" anchorCtr="0">
            <a:noAutofit/>
          </a:bodyPr>
          <a:lstStyle/>
          <a:p>
            <a:pPr lvl="0">
              <a:lnSpc>
                <a:spcPct val="133000"/>
              </a:lnSpc>
              <a:buSzPct val="45833"/>
            </a:pPr>
            <a:r>
              <a:rPr lang="es" sz="2800" b="1" smtClean="0">
                <a:solidFill>
                  <a:srgbClr val="0000FF"/>
                </a:solidFill>
                <a:latin typeface="Calibri"/>
                <a:ea typeface="Calibri"/>
                <a:cs typeface="Calibri"/>
                <a:sym typeface="Calibri"/>
              </a:rPr>
              <a:t>Información​ de la subvenci</a:t>
            </a:r>
            <a:r>
              <a:rPr lang="es-PR" sz="2800" b="1" smtClean="0">
                <a:solidFill>
                  <a:srgbClr val="0000FF"/>
                </a:solidFill>
                <a:latin typeface="Calibri"/>
                <a:ea typeface="Calibri"/>
                <a:cs typeface="Calibri"/>
                <a:sym typeface="Calibri"/>
              </a:rPr>
              <a:t>ó</a:t>
            </a:r>
            <a:r>
              <a:rPr lang="es" sz="2800" b="1" smtClean="0">
                <a:solidFill>
                  <a:srgbClr val="0000FF"/>
                </a:solidFill>
                <a:latin typeface="Calibri"/>
                <a:ea typeface="Calibri"/>
                <a:cs typeface="Calibri"/>
                <a:sym typeface="Calibri"/>
              </a:rPr>
              <a:t>n de OSHA</a:t>
            </a:r>
          </a:p>
          <a:p>
            <a:r>
              <a:rPr lang="en-US" sz="2400" b="1" smtClean="0">
                <a:latin typeface="Calibri" panose="020F0502020204030204" pitchFamily="34" charset="0"/>
              </a:rPr>
              <a:t>Este </a:t>
            </a:r>
            <a:r>
              <a:rPr lang="en-US" sz="2400" b="1" dirty="0">
                <a:latin typeface="Calibri" panose="020F0502020204030204" pitchFamily="34" charset="0"/>
              </a:rPr>
              <a:t>material </a:t>
            </a:r>
            <a:r>
              <a:rPr lang="en-US" sz="2400" b="1" dirty="0" err="1">
                <a:latin typeface="Calibri" panose="020F0502020204030204" pitchFamily="34" charset="0"/>
              </a:rPr>
              <a:t>fue</a:t>
            </a:r>
            <a:r>
              <a:rPr lang="en-US" sz="2400" b="1" dirty="0">
                <a:latin typeface="Calibri" panose="020F0502020204030204" pitchFamily="34" charset="0"/>
              </a:rPr>
              <a:t> </a:t>
            </a:r>
            <a:r>
              <a:rPr lang="en-US" sz="2400" b="1" dirty="0" err="1">
                <a:latin typeface="Calibri" panose="020F0502020204030204" pitchFamily="34" charset="0"/>
              </a:rPr>
              <a:t>producido</a:t>
            </a:r>
            <a:r>
              <a:rPr lang="en-US" sz="2400" b="1" dirty="0">
                <a:latin typeface="Calibri" panose="020F0502020204030204" pitchFamily="34" charset="0"/>
              </a:rPr>
              <a:t> </a:t>
            </a:r>
            <a:r>
              <a:rPr lang="en-US" sz="2400" b="1" dirty="0" err="1">
                <a:latin typeface="Calibri" panose="020F0502020204030204" pitchFamily="34" charset="0"/>
              </a:rPr>
              <a:t>bajo</a:t>
            </a:r>
            <a:r>
              <a:rPr lang="en-US" sz="2400" b="1" dirty="0">
                <a:latin typeface="Calibri" panose="020F0502020204030204" pitchFamily="34" charset="0"/>
              </a:rPr>
              <a:t> el </a:t>
            </a:r>
            <a:r>
              <a:rPr lang="en-US" sz="2400" b="1" dirty="0" err="1">
                <a:latin typeface="Calibri" panose="020F0502020204030204" pitchFamily="34" charset="0"/>
              </a:rPr>
              <a:t>número</a:t>
            </a:r>
            <a:r>
              <a:rPr lang="en-US" sz="2400" b="1" dirty="0">
                <a:latin typeface="Calibri" panose="020F0502020204030204" pitchFamily="34" charset="0"/>
              </a:rPr>
              <a:t> de </a:t>
            </a:r>
            <a:r>
              <a:rPr lang="en-US" sz="2400" b="1" dirty="0" err="1">
                <a:latin typeface="Calibri" panose="020F0502020204030204" pitchFamily="34" charset="0"/>
              </a:rPr>
              <a:t>concesión</a:t>
            </a:r>
            <a:r>
              <a:rPr lang="en-US" sz="2400" b="1" dirty="0">
                <a:latin typeface="Calibri" panose="020F0502020204030204" pitchFamily="34" charset="0"/>
              </a:rPr>
              <a:t> SH-26316-SH4 de la </a:t>
            </a:r>
            <a:r>
              <a:rPr lang="en-US" sz="2400" b="1" dirty="0" err="1">
                <a:latin typeface="Calibri" panose="020F0502020204030204" pitchFamily="34" charset="0"/>
              </a:rPr>
              <a:t>administración</a:t>
            </a:r>
            <a:r>
              <a:rPr lang="en-US" sz="2400" b="1" dirty="0">
                <a:latin typeface="Calibri" panose="020F0502020204030204" pitchFamily="34" charset="0"/>
              </a:rPr>
              <a:t> de </a:t>
            </a:r>
            <a:r>
              <a:rPr lang="en-US" sz="2400" b="1" dirty="0" err="1">
                <a:latin typeface="Calibri" panose="020F0502020204030204" pitchFamily="34" charset="0"/>
              </a:rPr>
              <a:t>seguridad</a:t>
            </a:r>
            <a:r>
              <a:rPr lang="en-US" sz="2400" b="1" dirty="0">
                <a:latin typeface="Calibri" panose="020F0502020204030204" pitchFamily="34" charset="0"/>
              </a:rPr>
              <a:t> y </a:t>
            </a:r>
            <a:r>
              <a:rPr lang="en-US" sz="2400" b="1" dirty="0" err="1">
                <a:latin typeface="Calibri" panose="020F0502020204030204" pitchFamily="34" charset="0"/>
              </a:rPr>
              <a:t>salud</a:t>
            </a:r>
            <a:r>
              <a:rPr lang="en-US" sz="2400" b="1" dirty="0">
                <a:latin typeface="Calibri" panose="020F0502020204030204" pitchFamily="34" charset="0"/>
              </a:rPr>
              <a:t> </a:t>
            </a:r>
            <a:r>
              <a:rPr lang="en-US" sz="2400" b="1" dirty="0" err="1">
                <a:latin typeface="Calibri" panose="020F0502020204030204" pitchFamily="34" charset="0"/>
              </a:rPr>
              <a:t>ocupacional</a:t>
            </a:r>
            <a:r>
              <a:rPr lang="en-US" sz="2400" b="1" dirty="0">
                <a:latin typeface="Calibri" panose="020F0502020204030204" pitchFamily="34" charset="0"/>
              </a:rPr>
              <a:t>, </a:t>
            </a:r>
            <a:r>
              <a:rPr lang="en-US" sz="2400" b="1" dirty="0" err="1">
                <a:latin typeface="Calibri" panose="020F0502020204030204" pitchFamily="34" charset="0"/>
              </a:rPr>
              <a:t>Departamento</a:t>
            </a:r>
            <a:r>
              <a:rPr lang="en-US" sz="2400" b="1" dirty="0">
                <a:latin typeface="Calibri" panose="020F0502020204030204" pitchFamily="34" charset="0"/>
              </a:rPr>
              <a:t> de </a:t>
            </a:r>
            <a:r>
              <a:rPr lang="en-US" sz="2400" b="1" dirty="0" err="1">
                <a:latin typeface="Calibri" panose="020F0502020204030204" pitchFamily="34" charset="0"/>
              </a:rPr>
              <a:t>trabajo</a:t>
            </a:r>
            <a:r>
              <a:rPr lang="en-US" sz="2400" b="1" dirty="0">
                <a:latin typeface="Calibri" panose="020F0502020204030204" pitchFamily="34" charset="0"/>
              </a:rPr>
              <a:t> de </a:t>
            </a:r>
            <a:r>
              <a:rPr lang="en-US" sz="2400" b="1" dirty="0" err="1">
                <a:latin typeface="Calibri" panose="020F0502020204030204" pitchFamily="34" charset="0"/>
              </a:rPr>
              <a:t>los</a:t>
            </a:r>
            <a:r>
              <a:rPr lang="en-US" sz="2400" b="1" dirty="0">
                <a:latin typeface="Calibri" panose="020F0502020204030204" pitchFamily="34" charset="0"/>
              </a:rPr>
              <a:t> </a:t>
            </a:r>
            <a:r>
              <a:rPr lang="en-US" sz="2400" b="1" dirty="0" err="1">
                <a:latin typeface="Calibri" panose="020F0502020204030204" pitchFamily="34" charset="0"/>
              </a:rPr>
              <a:t>Estados</a:t>
            </a:r>
            <a:r>
              <a:rPr lang="en-US" sz="2400" b="1" dirty="0">
                <a:latin typeface="Calibri" panose="020F0502020204030204" pitchFamily="34" charset="0"/>
              </a:rPr>
              <a:t> </a:t>
            </a:r>
            <a:r>
              <a:rPr lang="en-US" sz="2400" b="1" dirty="0" err="1">
                <a:latin typeface="Calibri" panose="020F0502020204030204" pitchFamily="34" charset="0"/>
              </a:rPr>
              <a:t>Unidos</a:t>
            </a:r>
            <a:r>
              <a:rPr lang="en-US" sz="2400" b="1" dirty="0">
                <a:latin typeface="Calibri" panose="020F0502020204030204" pitchFamily="34" charset="0"/>
              </a:rPr>
              <a:t>. No </a:t>
            </a:r>
            <a:r>
              <a:rPr lang="en-US" sz="2400" b="1" dirty="0" err="1">
                <a:latin typeface="Calibri" panose="020F0502020204030204" pitchFamily="34" charset="0"/>
              </a:rPr>
              <a:t>necesariamente</a:t>
            </a:r>
            <a:r>
              <a:rPr lang="en-US" sz="2400" b="1" dirty="0">
                <a:latin typeface="Calibri" panose="020F0502020204030204" pitchFamily="34" charset="0"/>
              </a:rPr>
              <a:t> </a:t>
            </a:r>
            <a:r>
              <a:rPr lang="en-US" sz="2400" b="1" dirty="0" err="1">
                <a:latin typeface="Calibri" panose="020F0502020204030204" pitchFamily="34" charset="0"/>
              </a:rPr>
              <a:t>refleja</a:t>
            </a:r>
            <a:r>
              <a:rPr lang="en-US" sz="2400" b="1" dirty="0">
                <a:latin typeface="Calibri" panose="020F0502020204030204" pitchFamily="34" charset="0"/>
              </a:rPr>
              <a:t> las </a:t>
            </a:r>
            <a:r>
              <a:rPr lang="en-US" sz="2400" b="1" dirty="0" err="1">
                <a:latin typeface="Calibri" panose="020F0502020204030204" pitchFamily="34" charset="0"/>
              </a:rPr>
              <a:t>opiniones</a:t>
            </a:r>
            <a:r>
              <a:rPr lang="en-US" sz="2400" b="1" dirty="0">
                <a:latin typeface="Calibri" panose="020F0502020204030204" pitchFamily="34" charset="0"/>
              </a:rPr>
              <a:t> o </a:t>
            </a:r>
            <a:r>
              <a:rPr lang="en-US" sz="2400" b="1" dirty="0" err="1">
                <a:latin typeface="Calibri" panose="020F0502020204030204" pitchFamily="34" charset="0"/>
              </a:rPr>
              <a:t>políticas</a:t>
            </a:r>
            <a:r>
              <a:rPr lang="en-US" sz="2400" b="1" dirty="0">
                <a:latin typeface="Calibri" panose="020F0502020204030204" pitchFamily="34" charset="0"/>
              </a:rPr>
              <a:t> del </a:t>
            </a:r>
            <a:r>
              <a:rPr lang="en-US" sz="2400" b="1" dirty="0" err="1">
                <a:latin typeface="Calibri" panose="020F0502020204030204" pitchFamily="34" charset="0"/>
              </a:rPr>
              <a:t>Departamento</a:t>
            </a:r>
            <a:r>
              <a:rPr lang="en-US" sz="2400" b="1" dirty="0">
                <a:latin typeface="Calibri" panose="020F0502020204030204" pitchFamily="34" charset="0"/>
              </a:rPr>
              <a:t> de </a:t>
            </a:r>
            <a:r>
              <a:rPr lang="en-US" sz="2400" b="1" dirty="0" err="1">
                <a:latin typeface="Calibri" panose="020F0502020204030204" pitchFamily="34" charset="0"/>
              </a:rPr>
              <a:t>trabajo</a:t>
            </a:r>
            <a:r>
              <a:rPr lang="en-US" sz="2400" b="1" dirty="0">
                <a:latin typeface="Calibri" panose="020F0502020204030204" pitchFamily="34" charset="0"/>
              </a:rPr>
              <a:t> de </a:t>
            </a:r>
            <a:r>
              <a:rPr lang="en-US" sz="2400" b="1" dirty="0" err="1">
                <a:latin typeface="Calibri" panose="020F0502020204030204" pitchFamily="34" charset="0"/>
              </a:rPr>
              <a:t>los</a:t>
            </a:r>
            <a:r>
              <a:rPr lang="en-US" sz="2400" b="1" dirty="0">
                <a:latin typeface="Calibri" panose="020F0502020204030204" pitchFamily="34" charset="0"/>
              </a:rPr>
              <a:t> </a:t>
            </a:r>
            <a:r>
              <a:rPr lang="en-US" sz="2400" b="1" dirty="0" err="1">
                <a:latin typeface="Calibri" panose="020F0502020204030204" pitchFamily="34" charset="0"/>
              </a:rPr>
              <a:t>Estados</a:t>
            </a:r>
            <a:r>
              <a:rPr lang="en-US" sz="2400" b="1" dirty="0">
                <a:latin typeface="Calibri" panose="020F0502020204030204" pitchFamily="34" charset="0"/>
              </a:rPr>
              <a:t> </a:t>
            </a:r>
            <a:r>
              <a:rPr lang="en-US" sz="2400" b="1" dirty="0" err="1">
                <a:latin typeface="Calibri" panose="020F0502020204030204" pitchFamily="34" charset="0"/>
              </a:rPr>
              <a:t>Unidos</a:t>
            </a:r>
            <a:r>
              <a:rPr lang="en-US" sz="2400" b="1" dirty="0">
                <a:latin typeface="Calibri" panose="020F0502020204030204" pitchFamily="34" charset="0"/>
              </a:rPr>
              <a:t>, </a:t>
            </a:r>
            <a:r>
              <a:rPr lang="en-US" sz="2400" b="1" dirty="0" err="1">
                <a:latin typeface="Calibri" panose="020F0502020204030204" pitchFamily="34" charset="0"/>
              </a:rPr>
              <a:t>ni</a:t>
            </a:r>
            <a:r>
              <a:rPr lang="en-US" sz="2400" b="1" dirty="0">
                <a:latin typeface="Calibri" panose="020F0502020204030204" pitchFamily="34" charset="0"/>
              </a:rPr>
              <a:t> la </a:t>
            </a:r>
            <a:r>
              <a:rPr lang="en-US" sz="2400" b="1" dirty="0" err="1">
                <a:latin typeface="Calibri" panose="020F0502020204030204" pitchFamily="34" charset="0"/>
              </a:rPr>
              <a:t>mención</a:t>
            </a:r>
            <a:r>
              <a:rPr lang="en-US" sz="2400" b="1" dirty="0">
                <a:latin typeface="Calibri" panose="020F0502020204030204" pitchFamily="34" charset="0"/>
              </a:rPr>
              <a:t> de </a:t>
            </a:r>
            <a:r>
              <a:rPr lang="en-US" sz="2400" b="1" dirty="0" err="1">
                <a:latin typeface="Calibri" panose="020F0502020204030204" pitchFamily="34" charset="0"/>
              </a:rPr>
              <a:t>nombres</a:t>
            </a:r>
            <a:r>
              <a:rPr lang="en-US" sz="2400" b="1" dirty="0">
                <a:latin typeface="Calibri" panose="020F0502020204030204" pitchFamily="34" charset="0"/>
              </a:rPr>
              <a:t> de </a:t>
            </a:r>
            <a:r>
              <a:rPr lang="en-US" sz="2400" b="1" dirty="0" err="1">
                <a:latin typeface="Calibri" panose="020F0502020204030204" pitchFamily="34" charset="0"/>
              </a:rPr>
              <a:t>oficios</a:t>
            </a:r>
            <a:r>
              <a:rPr lang="en-US" sz="2400" b="1" dirty="0">
                <a:latin typeface="Calibri" panose="020F0502020204030204" pitchFamily="34" charset="0"/>
              </a:rPr>
              <a:t>, </a:t>
            </a:r>
            <a:r>
              <a:rPr lang="en-US" sz="2400" b="1" dirty="0" err="1">
                <a:latin typeface="Calibri" panose="020F0502020204030204" pitchFamily="34" charset="0"/>
              </a:rPr>
              <a:t>productos</a:t>
            </a:r>
            <a:r>
              <a:rPr lang="en-US" sz="2400" b="1" dirty="0">
                <a:latin typeface="Calibri" panose="020F0502020204030204" pitchFamily="34" charset="0"/>
              </a:rPr>
              <a:t> </a:t>
            </a:r>
            <a:r>
              <a:rPr lang="en-US" sz="2400" b="1" dirty="0" err="1">
                <a:latin typeface="Calibri" panose="020F0502020204030204" pitchFamily="34" charset="0"/>
              </a:rPr>
              <a:t>comerciales</a:t>
            </a:r>
            <a:r>
              <a:rPr lang="en-US" sz="2400" b="1" dirty="0">
                <a:latin typeface="Calibri" panose="020F0502020204030204" pitchFamily="34" charset="0"/>
              </a:rPr>
              <a:t> u </a:t>
            </a:r>
            <a:r>
              <a:rPr lang="en-US" sz="2400" b="1" dirty="0" err="1">
                <a:latin typeface="Calibri" panose="020F0502020204030204" pitchFamily="34" charset="0"/>
              </a:rPr>
              <a:t>organizaciones</a:t>
            </a:r>
            <a:r>
              <a:rPr lang="en-US" sz="2400" b="1" dirty="0">
                <a:latin typeface="Calibri" panose="020F0502020204030204" pitchFamily="34" charset="0"/>
              </a:rPr>
              <a:t> </a:t>
            </a:r>
            <a:r>
              <a:rPr lang="en-US" sz="2400" b="1" dirty="0" err="1">
                <a:latin typeface="Calibri" panose="020F0502020204030204" pitchFamily="34" charset="0"/>
              </a:rPr>
              <a:t>implican</a:t>
            </a:r>
            <a:r>
              <a:rPr lang="en-US" sz="2400" b="1" dirty="0">
                <a:latin typeface="Calibri" panose="020F0502020204030204" pitchFamily="34" charset="0"/>
              </a:rPr>
              <a:t> el </a:t>
            </a:r>
            <a:r>
              <a:rPr lang="en-US" sz="2400" b="1" dirty="0" err="1">
                <a:latin typeface="Calibri" panose="020F0502020204030204" pitchFamily="34" charset="0"/>
              </a:rPr>
              <a:t>aval</a:t>
            </a:r>
            <a:r>
              <a:rPr lang="en-US" sz="2400" b="1" dirty="0">
                <a:latin typeface="Calibri" panose="020F0502020204030204" pitchFamily="34" charset="0"/>
              </a:rPr>
              <a:t> del </a:t>
            </a:r>
            <a:r>
              <a:rPr lang="en-US" sz="2400" b="1" dirty="0" err="1">
                <a:latin typeface="Calibri" panose="020F0502020204030204" pitchFamily="34" charset="0"/>
              </a:rPr>
              <a:t>gobierno</a:t>
            </a:r>
            <a:r>
              <a:rPr lang="en-US" sz="2400" b="1" dirty="0">
                <a:latin typeface="Calibri" panose="020F0502020204030204" pitchFamily="34" charset="0"/>
              </a:rPr>
              <a:t> de </a:t>
            </a:r>
            <a:r>
              <a:rPr lang="en-US" sz="2400" b="1" dirty="0" err="1">
                <a:latin typeface="Calibri" panose="020F0502020204030204" pitchFamily="34" charset="0"/>
              </a:rPr>
              <a:t>los</a:t>
            </a:r>
            <a:r>
              <a:rPr lang="en-US" sz="2400" b="1" dirty="0">
                <a:latin typeface="Calibri" panose="020F0502020204030204" pitchFamily="34" charset="0"/>
              </a:rPr>
              <a:t> </a:t>
            </a:r>
            <a:r>
              <a:rPr lang="en-US" sz="2400" b="1" dirty="0" err="1">
                <a:latin typeface="Calibri" panose="020F0502020204030204" pitchFamily="34" charset="0"/>
              </a:rPr>
              <a:t>Estados</a:t>
            </a:r>
            <a:r>
              <a:rPr lang="en-US" sz="2400" b="1" dirty="0">
                <a:latin typeface="Calibri" panose="020F0502020204030204" pitchFamily="34" charset="0"/>
              </a:rPr>
              <a:t> </a:t>
            </a:r>
            <a:r>
              <a:rPr lang="en-US" sz="2400" b="1" dirty="0" err="1">
                <a:latin typeface="Calibri" panose="020F0502020204030204" pitchFamily="34" charset="0"/>
              </a:rPr>
              <a:t>Unidos</a:t>
            </a:r>
            <a:r>
              <a:rPr lang="en-US" sz="2400" b="1" dirty="0">
                <a:latin typeface="Calibri" panose="020F0502020204030204" pitchFamily="34" charset="0"/>
              </a:rPr>
              <a:t>.</a:t>
            </a:r>
          </a:p>
        </p:txBody>
      </p:sp>
      <p:sp>
        <p:nvSpPr>
          <p:cNvPr id="3" name="Slide Number Placeholder 2"/>
          <p:cNvSpPr>
            <a:spLocks noGrp="1"/>
          </p:cNvSpPr>
          <p:nvPr>
            <p:ph type="sldNum" sz="quarter" idx="12"/>
          </p:nvPr>
        </p:nvSpPr>
        <p:spPr/>
        <p:txBody>
          <a:bodyPr/>
          <a:lstStyle/>
          <a:p>
            <a:fld id="{B3F18419-AC6D-4ED2-A892-A000DD3A58AB}" type="slidenum">
              <a:rPr lang="en-US" smtClean="0">
                <a:solidFill>
                  <a:srgbClr val="000000">
                    <a:tint val="75000"/>
                  </a:srgbClr>
                </a:solidFill>
              </a:rPr>
              <a:pPr/>
              <a:t>3</a:t>
            </a:fld>
            <a:endParaRPr lang="en-US" dirty="0">
              <a:solidFill>
                <a:srgbClr val="000000">
                  <a:tint val="75000"/>
                </a:srgbClr>
              </a:solidFill>
            </a:endParaRPr>
          </a:p>
        </p:txBody>
      </p:sp>
      <p:sp>
        <p:nvSpPr>
          <p:cNvPr id="7" name="Title 1"/>
          <p:cNvSpPr>
            <a:spLocks noGrp="1"/>
          </p:cNvSpPr>
          <p:nvPr>
            <p:ph type="title"/>
          </p:nvPr>
        </p:nvSpPr>
        <p:spPr>
          <a:xfrm>
            <a:off x="228600" y="457000"/>
            <a:ext cx="8229600" cy="1143200"/>
          </a:xfrm>
        </p:spPr>
        <p:txBody>
          <a:bodyPr/>
          <a:lstStyle/>
          <a:p>
            <a:r>
              <a:rPr lang="es-PR" dirty="0" smtClean="0">
                <a:solidFill>
                  <a:srgbClr val="0C30B8"/>
                </a:solidFill>
              </a:rPr>
              <a:t>Derecho de los trabajadores</a:t>
            </a:r>
            <a:r>
              <a:rPr lang="es-PR" sz="3200" dirty="0" smtClean="0">
                <a:solidFill>
                  <a:srgbClr val="0C30B8"/>
                </a:solidFill>
              </a:rPr>
              <a:t>- </a:t>
            </a:r>
            <a:r>
              <a:rPr lang="es-PR" sz="2400" dirty="0" smtClean="0">
                <a:solidFill>
                  <a:srgbClr val="0C30B8"/>
                </a:solidFill>
              </a:rPr>
              <a:t>Módulo 8 </a:t>
            </a:r>
            <a:r>
              <a:rPr lang="es-PR" sz="1400" b="1" i="0" u="none" strike="noStrike" cap="none" baseline="0" dirty="0" smtClean="0">
                <a:solidFill>
                  <a:schemeClr val="bg1"/>
                </a:solidFill>
                <a:effectLst/>
                <a:sym typeface="Arial"/>
                <a:rtl val="0"/>
              </a:rPr>
              <a:t>s3</a:t>
            </a:r>
            <a:endParaRPr lang="es-PR" sz="1400" dirty="0">
              <a:solidFill>
                <a:schemeClr val="bg1"/>
              </a:solidFill>
            </a:endParaRPr>
          </a:p>
        </p:txBody>
      </p:sp>
    </p:spTree>
    <p:extLst>
      <p:ext uri="{BB962C8B-B14F-4D97-AF65-F5344CB8AC3E}">
        <p14:creationId xmlns:p14="http://schemas.microsoft.com/office/powerpoint/2010/main" val="793316084"/>
      </p:ext>
    </p:extLst>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7" name="Shape 207"/>
          <p:cNvSpPr txBox="1">
            <a:spLocks noGrp="1"/>
          </p:cNvSpPr>
          <p:nvPr>
            <p:ph type="body" idx="1"/>
          </p:nvPr>
        </p:nvSpPr>
        <p:spPr>
          <a:xfrm>
            <a:off x="457200" y="1600200"/>
            <a:ext cx="8686800" cy="3124200"/>
          </a:xfrm>
          <a:prstGeom prst="rect">
            <a:avLst/>
          </a:prstGeom>
        </p:spPr>
        <p:txBody>
          <a:bodyPr lIns="91425" tIns="91425" rIns="91425" bIns="91425" anchor="t" anchorCtr="0">
            <a:noAutofit/>
          </a:bodyPr>
          <a:lstStyle/>
          <a:p>
            <a:pPr lvl="0">
              <a:lnSpc>
                <a:spcPct val="115000"/>
              </a:lnSpc>
              <a:buSzPct val="78571"/>
            </a:pPr>
            <a:r>
              <a:rPr lang="en" sz="2400" b="1" dirty="0" smtClean="0">
                <a:solidFill>
                  <a:srgbClr val="0C30B8"/>
                </a:solidFill>
              </a:rPr>
              <a:t>Recursos</a:t>
            </a:r>
          </a:p>
          <a:p>
            <a:pPr>
              <a:lnSpc>
                <a:spcPct val="115000"/>
              </a:lnSpc>
              <a:buSzPct val="78571"/>
            </a:pPr>
            <a:r>
              <a:rPr lang="en-US" sz="2000" dirty="0">
                <a:solidFill>
                  <a:srgbClr val="0C30B8"/>
                </a:solidFill>
              </a:rPr>
              <a:t>OSHA 3021-09R </a:t>
            </a:r>
            <a:r>
              <a:rPr lang="en-US" sz="2000" dirty="0" smtClean="0">
                <a:solidFill>
                  <a:srgbClr val="0C30B8"/>
                </a:solidFill>
              </a:rPr>
              <a:t>2011, Workers Rights (2011)</a:t>
            </a:r>
            <a:endParaRPr lang="en-US" sz="2000" dirty="0">
              <a:solidFill>
                <a:srgbClr val="0C30B8"/>
              </a:solidFill>
            </a:endParaRPr>
          </a:p>
          <a:p>
            <a:pPr lvl="0" rtl="0">
              <a:lnSpc>
                <a:spcPct val="115000"/>
              </a:lnSpc>
              <a:spcBef>
                <a:spcPts val="0"/>
              </a:spcBef>
              <a:buClr>
                <a:schemeClr val="dk1"/>
              </a:buClr>
              <a:buSzPct val="78571"/>
              <a:buFont typeface="Arial"/>
              <a:buNone/>
            </a:pPr>
            <a:r>
              <a:rPr lang="en" sz="1400" u="sng" dirty="0" smtClean="0">
                <a:solidFill>
                  <a:srgbClr val="0C30B8"/>
                </a:solidFill>
              </a:rPr>
              <a:t>https</a:t>
            </a:r>
            <a:r>
              <a:rPr lang="en" sz="1400" u="sng" dirty="0">
                <a:solidFill>
                  <a:srgbClr val="0C30B8"/>
                </a:solidFill>
              </a:rPr>
              <a:t>://www.osha.gov/Publications/Mach_SafeGuard/rights.html</a:t>
            </a:r>
          </a:p>
          <a:p>
            <a:pPr lvl="0" rtl="0">
              <a:lnSpc>
                <a:spcPct val="115000"/>
              </a:lnSpc>
              <a:spcBef>
                <a:spcPts val="0"/>
              </a:spcBef>
              <a:buClr>
                <a:schemeClr val="dk1"/>
              </a:buClr>
              <a:buSzPct val="78571"/>
              <a:buFont typeface="Arial"/>
              <a:buNone/>
            </a:pPr>
            <a:r>
              <a:rPr lang="en" sz="1400" u="sng" dirty="0">
                <a:solidFill>
                  <a:srgbClr val="0C30B8"/>
                </a:solidFill>
              </a:rPr>
              <a:t>https://www.osha.gov/pls/oshaweb/owadisp.show_document?p_table=STANDARDS&amp;p_id=11333</a:t>
            </a:r>
            <a:r>
              <a:rPr lang="en" sz="1400" dirty="0">
                <a:solidFill>
                  <a:srgbClr val="0C30B8"/>
                </a:solidFill>
              </a:rPr>
              <a:t> </a:t>
            </a:r>
          </a:p>
          <a:p>
            <a:pPr lvl="0" rtl="0">
              <a:lnSpc>
                <a:spcPct val="115000"/>
              </a:lnSpc>
              <a:spcBef>
                <a:spcPts val="0"/>
              </a:spcBef>
              <a:buClr>
                <a:schemeClr val="dk1"/>
              </a:buClr>
              <a:buSzPct val="78571"/>
              <a:buFont typeface="Arial"/>
              <a:buNone/>
            </a:pPr>
            <a:r>
              <a:rPr lang="en" sz="1400" u="sng" dirty="0">
                <a:solidFill>
                  <a:srgbClr val="0C30B8"/>
                </a:solidFill>
              </a:rPr>
              <a:t>https://www.osha.gov/as/opa/worker/complain.html</a:t>
            </a:r>
            <a:r>
              <a:rPr lang="en" sz="1400" dirty="0">
                <a:solidFill>
                  <a:srgbClr val="0C30B8"/>
                </a:solidFill>
              </a:rPr>
              <a:t> </a:t>
            </a:r>
          </a:p>
          <a:p>
            <a:pPr lvl="0" rtl="0">
              <a:lnSpc>
                <a:spcPct val="115000"/>
              </a:lnSpc>
              <a:spcBef>
                <a:spcPts val="0"/>
              </a:spcBef>
              <a:buClr>
                <a:schemeClr val="dk1"/>
              </a:buClr>
              <a:buSzPct val="78571"/>
              <a:buFont typeface="Arial"/>
              <a:buNone/>
            </a:pPr>
            <a:r>
              <a:rPr lang="en" sz="1400" u="sng" dirty="0">
                <a:solidFill>
                  <a:srgbClr val="0C30B8"/>
                </a:solidFill>
              </a:rPr>
              <a:t>http://www.whistleblowers.gov/</a:t>
            </a:r>
            <a:r>
              <a:rPr lang="en" sz="1400" dirty="0">
                <a:solidFill>
                  <a:srgbClr val="0C30B8"/>
                </a:solidFill>
              </a:rPr>
              <a:t> </a:t>
            </a:r>
          </a:p>
          <a:p>
            <a:pPr lvl="0" rtl="0">
              <a:lnSpc>
                <a:spcPct val="115000"/>
              </a:lnSpc>
              <a:spcBef>
                <a:spcPts val="0"/>
              </a:spcBef>
              <a:buClr>
                <a:schemeClr val="dk1"/>
              </a:buClr>
              <a:buSzPct val="78571"/>
              <a:buFont typeface="Arial"/>
              <a:buNone/>
            </a:pPr>
            <a:r>
              <a:rPr lang="en" sz="1400" u="sng" dirty="0">
                <a:solidFill>
                  <a:srgbClr val="0C30B8"/>
                </a:solidFill>
              </a:rPr>
              <a:t>https://www.osha.gov/OshDoc/data_General_Facts/whistleblower_rights.pdf</a:t>
            </a:r>
            <a:r>
              <a:rPr lang="en" sz="1400" dirty="0">
                <a:solidFill>
                  <a:srgbClr val="0C30B8"/>
                </a:solidFill>
              </a:rPr>
              <a:t>  </a:t>
            </a:r>
          </a:p>
          <a:p>
            <a:pPr lvl="0" rtl="0">
              <a:lnSpc>
                <a:spcPct val="115000"/>
              </a:lnSpc>
              <a:spcBef>
                <a:spcPts val="0"/>
              </a:spcBef>
              <a:buClr>
                <a:schemeClr val="dk1"/>
              </a:buClr>
              <a:buSzPct val="78571"/>
              <a:buFont typeface="Arial"/>
              <a:buNone/>
            </a:pPr>
            <a:r>
              <a:rPr lang="en" sz="1400" u="sng" dirty="0">
                <a:solidFill>
                  <a:srgbClr val="0C30B8"/>
                </a:solidFill>
              </a:rPr>
              <a:t>https://www.osha.gov/dte/sharwood/best-practices-booklet.pdf</a:t>
            </a:r>
            <a:r>
              <a:rPr lang="en" sz="1400" dirty="0">
                <a:solidFill>
                  <a:srgbClr val="0C30B8"/>
                </a:solidFill>
              </a:rPr>
              <a:t> </a:t>
            </a:r>
          </a:p>
          <a:p>
            <a:pPr lvl="0">
              <a:lnSpc>
                <a:spcPct val="115000"/>
              </a:lnSpc>
              <a:spcBef>
                <a:spcPts val="0"/>
              </a:spcBef>
              <a:buClr>
                <a:schemeClr val="dk1"/>
              </a:buClr>
              <a:buSzPct val="78571"/>
              <a:buFont typeface="Arial"/>
              <a:buNone/>
            </a:pPr>
            <a:r>
              <a:rPr lang="en" sz="1400" u="sng" dirty="0">
                <a:solidFill>
                  <a:srgbClr val="0C30B8"/>
                </a:solidFill>
              </a:rPr>
              <a:t>http://www.aisc.org/content.aspx?id=32</a:t>
            </a:r>
            <a:r>
              <a:rPr lang="en" sz="1400" dirty="0">
                <a:solidFill>
                  <a:srgbClr val="0C30B8"/>
                </a:solidFill>
              </a:rPr>
              <a:t> </a:t>
            </a:r>
          </a:p>
        </p:txBody>
      </p:sp>
      <p:sp>
        <p:nvSpPr>
          <p:cNvPr id="3" name="Slide Number Placeholder 2"/>
          <p:cNvSpPr>
            <a:spLocks noGrp="1"/>
          </p:cNvSpPr>
          <p:nvPr>
            <p:ph type="sldNum" sz="quarter" idx="12"/>
          </p:nvPr>
        </p:nvSpPr>
        <p:spPr/>
        <p:txBody>
          <a:bodyPr/>
          <a:lstStyle/>
          <a:p>
            <a:fld id="{B3F18419-AC6D-4ED2-A892-A000DD3A58AB}" type="slidenum">
              <a:rPr lang="en-US" smtClean="0">
                <a:solidFill>
                  <a:srgbClr val="000000">
                    <a:tint val="75000"/>
                  </a:srgbClr>
                </a:solidFill>
              </a:rPr>
              <a:pPr/>
              <a:t>30</a:t>
            </a:fld>
            <a:endParaRPr lang="en-US">
              <a:solidFill>
                <a:srgbClr val="000000">
                  <a:tint val="75000"/>
                </a:srgbClr>
              </a:solidFill>
            </a:endParaRPr>
          </a:p>
        </p:txBody>
      </p:sp>
      <p:sp>
        <p:nvSpPr>
          <p:cNvPr id="7" name="Title 1"/>
          <p:cNvSpPr>
            <a:spLocks noGrp="1"/>
          </p:cNvSpPr>
          <p:nvPr>
            <p:ph type="title"/>
          </p:nvPr>
        </p:nvSpPr>
        <p:spPr>
          <a:xfrm>
            <a:off x="457200" y="457000"/>
            <a:ext cx="8229600" cy="1143200"/>
          </a:xfrm>
        </p:spPr>
        <p:txBody>
          <a:bodyPr/>
          <a:lstStyle/>
          <a:p>
            <a:r>
              <a:rPr lang="es-PR" dirty="0" smtClean="0">
                <a:solidFill>
                  <a:srgbClr val="0C30B8"/>
                </a:solidFill>
              </a:rPr>
              <a:t>Derecho de los </a:t>
            </a:r>
            <a:r>
              <a:rPr lang="es-PR" dirty="0" smtClean="0">
                <a:solidFill>
                  <a:srgbClr val="0C30B8"/>
                </a:solidFill>
              </a:rPr>
              <a:t>trabajadores </a:t>
            </a:r>
            <a:r>
              <a:rPr lang="es-PR" sz="3200" dirty="0" smtClean="0">
                <a:solidFill>
                  <a:srgbClr val="0C30B8"/>
                </a:solidFill>
              </a:rPr>
              <a:t>- </a:t>
            </a:r>
            <a:r>
              <a:rPr lang="es-PR" sz="2400" dirty="0" smtClean="0">
                <a:solidFill>
                  <a:srgbClr val="0C30B8"/>
                </a:solidFill>
              </a:rPr>
              <a:t>Módulo 8 </a:t>
            </a:r>
            <a:r>
              <a:rPr lang="es-PR" sz="1050" dirty="0" smtClean="0">
                <a:solidFill>
                  <a:schemeClr val="bg1"/>
                </a:solidFill>
              </a:rPr>
              <a:t>s30</a:t>
            </a:r>
            <a:endParaRPr lang="es-PR" sz="1400" dirty="0">
              <a:solidFill>
                <a:schemeClr val="bg1"/>
              </a:solidFill>
            </a:endParaRPr>
          </a:p>
        </p:txBody>
      </p:sp>
    </p:spTree>
    <p:extLst>
      <p:ext uri="{BB962C8B-B14F-4D97-AF65-F5344CB8AC3E}">
        <p14:creationId xmlns:p14="http://schemas.microsoft.com/office/powerpoint/2010/main" val="444792496"/>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3F18419-AC6D-4ED2-A892-A000DD3A58AB}" type="slidenum">
              <a:rPr lang="en-US" smtClean="0">
                <a:solidFill>
                  <a:srgbClr val="000000">
                    <a:tint val="75000"/>
                  </a:srgbClr>
                </a:solidFill>
              </a:rPr>
              <a:pPr/>
              <a:t>4</a:t>
            </a:fld>
            <a:endParaRPr lang="en-US" dirty="0">
              <a:solidFill>
                <a:srgbClr val="000000">
                  <a:tint val="75000"/>
                </a:srgbClr>
              </a:solidFill>
            </a:endParaRPr>
          </a:p>
        </p:txBody>
      </p:sp>
      <p:sp>
        <p:nvSpPr>
          <p:cNvPr id="2" name="Rectangle 1"/>
          <p:cNvSpPr/>
          <p:nvPr/>
        </p:nvSpPr>
        <p:spPr>
          <a:xfrm>
            <a:off x="475250" y="1538715"/>
            <a:ext cx="8668750" cy="3724096"/>
          </a:xfrm>
          <a:prstGeom prst="rect">
            <a:avLst/>
          </a:prstGeom>
        </p:spPr>
        <p:txBody>
          <a:bodyPr wrap="square">
            <a:spAutoFit/>
          </a:bodyPr>
          <a:lstStyle/>
          <a:p>
            <a:r>
              <a:rPr lang="es-PR" sz="2400" b="1" dirty="0" smtClean="0">
                <a:solidFill>
                  <a:srgbClr val="0C30B8"/>
                </a:solidFill>
              </a:rPr>
              <a:t>Desarrollo del Programa</a:t>
            </a:r>
          </a:p>
          <a:p>
            <a:endParaRPr lang="es-PR" sz="2400" b="1" dirty="0" smtClean="0">
              <a:solidFill>
                <a:srgbClr val="0C30B8"/>
              </a:solidFill>
            </a:endParaRPr>
          </a:p>
          <a:p>
            <a:r>
              <a:rPr lang="es-PR" sz="2400" dirty="0" smtClean="0">
                <a:solidFill>
                  <a:schemeClr val="dk1"/>
                </a:solidFill>
              </a:rPr>
              <a:t>Este programa fue desarrollado por profesores y estudiantes de la E</a:t>
            </a:r>
            <a:r>
              <a:rPr lang="es-PR" sz="2400" dirty="0" smtClean="0">
                <a:solidFill>
                  <a:srgbClr val="212121"/>
                </a:solidFill>
              </a:rPr>
              <a:t>scuela de Planificación, Diseño y Construcción de </a:t>
            </a:r>
            <a:r>
              <a:rPr lang="es-PR" sz="2400" i="1" dirty="0" smtClean="0">
                <a:solidFill>
                  <a:srgbClr val="212121"/>
                </a:solidFill>
              </a:rPr>
              <a:t>Michigan </a:t>
            </a:r>
            <a:r>
              <a:rPr lang="es-PR" sz="2400" i="1" dirty="0" err="1" smtClean="0">
                <a:solidFill>
                  <a:srgbClr val="212121"/>
                </a:solidFill>
              </a:rPr>
              <a:t>State</a:t>
            </a:r>
            <a:r>
              <a:rPr lang="es-PR" sz="2400" i="1" dirty="0" smtClean="0">
                <a:solidFill>
                  <a:srgbClr val="212121"/>
                </a:solidFill>
              </a:rPr>
              <a:t> </a:t>
            </a:r>
            <a:r>
              <a:rPr lang="es-PR" sz="2400" i="1" dirty="0" err="1" smtClean="0">
                <a:solidFill>
                  <a:srgbClr val="212121"/>
                </a:solidFill>
              </a:rPr>
              <a:t>University</a:t>
            </a:r>
            <a:r>
              <a:rPr lang="es-PR" sz="2400" i="1" dirty="0" smtClean="0">
                <a:solidFill>
                  <a:srgbClr val="212121"/>
                </a:solidFill>
              </a:rPr>
              <a:t> </a:t>
            </a:r>
            <a:r>
              <a:rPr lang="es-PR" sz="2400" dirty="0" smtClean="0">
                <a:solidFill>
                  <a:srgbClr val="212121"/>
                </a:solidFill>
              </a:rPr>
              <a:t>en colaboración con el Comité de Seguridad del Instituto Americano de Construcción en Acero (AISC por sus siglas en inglés) y la Universidad de Puerto Rico en Mayagüez.</a:t>
            </a:r>
          </a:p>
          <a:p>
            <a:endParaRPr lang="es-PR" sz="2400" dirty="0" smtClean="0">
              <a:solidFill>
                <a:srgbClr val="000000"/>
              </a:solidFill>
            </a:endParaRPr>
          </a:p>
          <a:p>
            <a:pPr lvl="0">
              <a:buSzPct val="25000"/>
            </a:pPr>
            <a:r>
              <a:rPr lang="es-PR" sz="2000" dirty="0" smtClean="0">
                <a:solidFill>
                  <a:srgbClr val="000000"/>
                </a:solidFill>
                <a:sym typeface="Arial"/>
              </a:rPr>
              <a:t>D</a:t>
            </a:r>
            <a:r>
              <a:rPr lang="es-PR" sz="2000" dirty="0" smtClean="0"/>
              <a:t>iciembre de</a:t>
            </a:r>
            <a:r>
              <a:rPr lang="es-PR" sz="2000" dirty="0" smtClean="0">
                <a:solidFill>
                  <a:srgbClr val="000000"/>
                </a:solidFill>
                <a:sym typeface="Arial"/>
              </a:rPr>
              <a:t> 2014</a:t>
            </a:r>
            <a:endParaRPr lang="es-PR" sz="2000" dirty="0">
              <a:solidFill>
                <a:srgbClr val="000000"/>
              </a:solidFill>
              <a:sym typeface="Arial"/>
            </a:endParaRPr>
          </a:p>
        </p:txBody>
      </p:sp>
      <p:pic>
        <p:nvPicPr>
          <p:cNvPr id="5" name="Picture 4" title="Michigain State University Log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6774" y="5454262"/>
            <a:ext cx="2237426" cy="743776"/>
          </a:xfrm>
          <a:prstGeom prst="rect">
            <a:avLst/>
          </a:prstGeom>
        </p:spPr>
      </p:pic>
      <p:pic>
        <p:nvPicPr>
          <p:cNvPr id="6" name="Picture 5" title="SPDC - School of Planning, Design and Construction Logo"/>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46259" y="5327828"/>
            <a:ext cx="1450974" cy="896190"/>
          </a:xfrm>
          <a:prstGeom prst="rect">
            <a:avLst/>
          </a:prstGeom>
        </p:spPr>
      </p:pic>
      <p:pic>
        <p:nvPicPr>
          <p:cNvPr id="7" name="Picture 6" title="Universidad de Puerto Rico Log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19292" y="5234787"/>
            <a:ext cx="1201016" cy="1304657"/>
          </a:xfrm>
          <a:prstGeom prst="rect">
            <a:avLst/>
          </a:prstGeom>
        </p:spPr>
      </p:pic>
      <p:pic>
        <p:nvPicPr>
          <p:cNvPr id="9" name="Picture 8" title="American Institute of Steel Construction Logo"/>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42692" y="5112856"/>
            <a:ext cx="1554615" cy="1426588"/>
          </a:xfrm>
          <a:prstGeom prst="rect">
            <a:avLst/>
          </a:prstGeom>
        </p:spPr>
      </p:pic>
      <p:sp>
        <p:nvSpPr>
          <p:cNvPr id="11" name="Title 1"/>
          <p:cNvSpPr>
            <a:spLocks noGrp="1"/>
          </p:cNvSpPr>
          <p:nvPr>
            <p:ph type="title"/>
          </p:nvPr>
        </p:nvSpPr>
        <p:spPr>
          <a:xfrm>
            <a:off x="228600" y="457000"/>
            <a:ext cx="8229600" cy="1143200"/>
          </a:xfrm>
        </p:spPr>
        <p:txBody>
          <a:bodyPr/>
          <a:lstStyle/>
          <a:p>
            <a:r>
              <a:rPr lang="es-PR" dirty="0" smtClean="0">
                <a:solidFill>
                  <a:srgbClr val="0C30B8"/>
                </a:solidFill>
              </a:rPr>
              <a:t>Derecho de los trabajadores</a:t>
            </a:r>
            <a:r>
              <a:rPr lang="es-PR" sz="3200" dirty="0" smtClean="0">
                <a:solidFill>
                  <a:srgbClr val="0C30B8"/>
                </a:solidFill>
              </a:rPr>
              <a:t>- </a:t>
            </a:r>
            <a:r>
              <a:rPr lang="es-PR" sz="2400" dirty="0" smtClean="0">
                <a:solidFill>
                  <a:srgbClr val="0C30B8"/>
                </a:solidFill>
              </a:rPr>
              <a:t>Módulo 8 </a:t>
            </a:r>
            <a:r>
              <a:rPr lang="es-PR" sz="1600" b="1" i="0" u="none" strike="noStrike" cap="none" baseline="0" dirty="0" smtClean="0">
                <a:solidFill>
                  <a:schemeClr val="bg1"/>
                </a:solidFill>
                <a:effectLst/>
                <a:latin typeface="Arial"/>
                <a:ea typeface="Arial"/>
                <a:cs typeface="Arial"/>
                <a:sym typeface="Arial"/>
                <a:rtl val="0"/>
              </a:rPr>
              <a:t>s4</a:t>
            </a:r>
            <a:endParaRPr lang="es-PR" sz="1600" dirty="0">
              <a:solidFill>
                <a:schemeClr val="bg1"/>
              </a:solidFill>
            </a:endParaRPr>
          </a:p>
        </p:txBody>
      </p:sp>
    </p:spTree>
    <p:extLst>
      <p:ext uri="{BB962C8B-B14F-4D97-AF65-F5344CB8AC3E}">
        <p14:creationId xmlns:p14="http://schemas.microsoft.com/office/powerpoint/2010/main" val="3209605674"/>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0349" y="2057400"/>
            <a:ext cx="7726101" cy="3170498"/>
          </a:xfrm>
        </p:spPr>
        <p:txBody>
          <a:bodyPr/>
          <a:lstStyle/>
          <a:p>
            <a:pPr marL="41275">
              <a:buClr>
                <a:srgbClr val="0070C0"/>
              </a:buClr>
              <a:tabLst>
                <a:tab pos="384810" algn="l"/>
              </a:tabLst>
            </a:pPr>
            <a:r>
              <a:rPr lang="es-PR" sz="2400" b="1" spc="-5" dirty="0">
                <a:solidFill>
                  <a:schemeClr val="accent2">
                    <a:lumMod val="50000"/>
                  </a:schemeClr>
                </a:solidFill>
              </a:rPr>
              <a:t>Resultados del aprendizaje: Los participantes deberán ser capaces </a:t>
            </a:r>
            <a:r>
              <a:rPr lang="es-PR" sz="2400" b="1" spc="-5" dirty="0" smtClean="0">
                <a:solidFill>
                  <a:schemeClr val="accent2">
                    <a:lumMod val="50000"/>
                  </a:schemeClr>
                </a:solidFill>
              </a:rPr>
              <a:t>de:</a:t>
            </a:r>
            <a:endParaRPr lang="es-PR" sz="2400" b="1" spc="-5" dirty="0">
              <a:solidFill>
                <a:schemeClr val="accent1"/>
              </a:solidFill>
            </a:endParaRPr>
          </a:p>
          <a:p>
            <a:pPr marL="342900" indent="-342900">
              <a:buClr>
                <a:srgbClr val="0C30B8"/>
              </a:buClr>
              <a:buFont typeface="Wingdings" panose="05000000000000000000" pitchFamily="2" charset="2"/>
              <a:buChar char="q"/>
            </a:pPr>
            <a:r>
              <a:rPr lang="es-PR" sz="2400" dirty="0">
                <a:solidFill>
                  <a:schemeClr val="tx1"/>
                </a:solidFill>
              </a:rPr>
              <a:t>Demostrar comprensión de los derechos de los trabajadores bajo la </a:t>
            </a:r>
            <a:r>
              <a:rPr lang="es-PR" sz="2400" i="1" dirty="0">
                <a:solidFill>
                  <a:schemeClr val="tx1"/>
                </a:solidFill>
              </a:rPr>
              <a:t>Ley </a:t>
            </a:r>
            <a:r>
              <a:rPr lang="es-PR" sz="2400" i="1" dirty="0" smtClean="0">
                <a:solidFill>
                  <a:schemeClr val="tx1"/>
                </a:solidFill>
              </a:rPr>
              <a:t>OSH </a:t>
            </a:r>
            <a:r>
              <a:rPr lang="es-PR" sz="2400" i="1" dirty="0" err="1" smtClean="0">
                <a:solidFill>
                  <a:schemeClr val="tx1"/>
                </a:solidFill>
              </a:rPr>
              <a:t>Act</a:t>
            </a:r>
            <a:endParaRPr lang="es-PR" sz="2400" i="1" dirty="0">
              <a:solidFill>
                <a:schemeClr val="tx1"/>
              </a:solidFill>
            </a:endParaRPr>
          </a:p>
          <a:p>
            <a:pPr marL="342900" indent="-342900">
              <a:buClr>
                <a:srgbClr val="0C30B8"/>
              </a:buClr>
              <a:buFont typeface="Wingdings" panose="05000000000000000000" pitchFamily="2" charset="2"/>
              <a:buChar char="q"/>
            </a:pPr>
            <a:r>
              <a:rPr lang="es-PR" sz="2400" dirty="0">
                <a:solidFill>
                  <a:schemeClr val="tx1"/>
                </a:solidFill>
              </a:rPr>
              <a:t>Demostrar comprensión de los procedimientos para presentar una queja</a:t>
            </a:r>
          </a:p>
          <a:p>
            <a:pPr marL="342900" indent="-342900">
              <a:buClr>
                <a:srgbClr val="0C30B8"/>
              </a:buClr>
              <a:buFont typeface="Wingdings" panose="05000000000000000000" pitchFamily="2" charset="2"/>
              <a:buChar char="q"/>
            </a:pPr>
            <a:r>
              <a:rPr lang="es-PR" sz="2400" dirty="0">
                <a:solidFill>
                  <a:schemeClr val="tx1"/>
                </a:solidFill>
              </a:rPr>
              <a:t>Demostrar comprensión de la protección de denunciantes</a:t>
            </a:r>
            <a:endParaRPr lang="en-US" sz="2400" dirty="0" smtClean="0">
              <a:solidFill>
                <a:schemeClr val="tx1"/>
              </a:solidFill>
            </a:endParaRPr>
          </a:p>
          <a:p>
            <a:pPr>
              <a:buClr>
                <a:srgbClr val="3333CC"/>
              </a:buClr>
            </a:pPr>
            <a:endParaRPr lang="en-US" sz="2400" dirty="0" smtClean="0">
              <a:solidFill>
                <a:schemeClr val="tx1"/>
              </a:solidFill>
            </a:endParaRPr>
          </a:p>
          <a:p>
            <a:endParaRPr lang="en-US" b="1" dirty="0">
              <a:solidFill>
                <a:srgbClr val="3333CC"/>
              </a:solidFill>
            </a:endParaRPr>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5</a:t>
            </a:fld>
            <a:endParaRPr lang="en-US">
              <a:solidFill>
                <a:srgbClr val="000000">
                  <a:tint val="75000"/>
                </a:srgbClr>
              </a:solidFill>
            </a:endParaRPr>
          </a:p>
        </p:txBody>
      </p:sp>
      <p:sp>
        <p:nvSpPr>
          <p:cNvPr id="7" name="Title 1"/>
          <p:cNvSpPr>
            <a:spLocks noGrp="1"/>
          </p:cNvSpPr>
          <p:nvPr>
            <p:ph type="title"/>
          </p:nvPr>
        </p:nvSpPr>
        <p:spPr>
          <a:xfrm>
            <a:off x="228600" y="457200"/>
            <a:ext cx="8229600" cy="1143200"/>
          </a:xfrm>
        </p:spPr>
        <p:txBody>
          <a:bodyPr/>
          <a:lstStyle/>
          <a:p>
            <a:r>
              <a:rPr lang="es-PR" dirty="0" smtClean="0">
                <a:solidFill>
                  <a:srgbClr val="0C30B8"/>
                </a:solidFill>
              </a:rPr>
              <a:t>Derecho de los trabajadores</a:t>
            </a:r>
            <a:r>
              <a:rPr lang="es-PR" sz="3200" dirty="0" smtClean="0">
                <a:solidFill>
                  <a:srgbClr val="0C30B8"/>
                </a:solidFill>
              </a:rPr>
              <a:t>- </a:t>
            </a:r>
            <a:r>
              <a:rPr lang="es-PR" sz="2400" dirty="0" smtClean="0">
                <a:solidFill>
                  <a:srgbClr val="0C30B8"/>
                </a:solidFill>
              </a:rPr>
              <a:t>Módulo 8 </a:t>
            </a:r>
            <a:r>
              <a:rPr lang="es-PR" sz="1600" b="1" i="0" u="none" strike="noStrike" cap="none" baseline="0" dirty="0" smtClean="0">
                <a:solidFill>
                  <a:schemeClr val="bg1"/>
                </a:solidFill>
                <a:effectLst/>
                <a:latin typeface="Arial"/>
                <a:ea typeface="Arial"/>
                <a:cs typeface="Arial"/>
                <a:sym typeface="Arial"/>
                <a:rtl val="0"/>
              </a:rPr>
              <a:t>s5</a:t>
            </a:r>
            <a:endParaRPr lang="es-PR" sz="1600" dirty="0">
              <a:solidFill>
                <a:schemeClr val="bg1"/>
              </a:solidFill>
            </a:endParaRPr>
          </a:p>
        </p:txBody>
      </p:sp>
    </p:spTree>
    <p:extLst>
      <p:ext uri="{BB962C8B-B14F-4D97-AF65-F5344CB8AC3E}">
        <p14:creationId xmlns:p14="http://schemas.microsoft.com/office/powerpoint/2010/main" val="38799014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42544" y="1981200"/>
            <a:ext cx="7726101" cy="3124199"/>
          </a:xfrm>
        </p:spPr>
        <p:txBody>
          <a:bodyPr/>
          <a:lstStyle/>
          <a:p>
            <a:pPr eaLnBrk="0" hangingPunct="0"/>
            <a:r>
              <a:rPr lang="es-PR" sz="2400" b="1" dirty="0">
                <a:solidFill>
                  <a:srgbClr val="0C30B8"/>
                </a:solidFill>
              </a:rPr>
              <a:t>Derecho a un lugar de trabajo seguro y saludable</a:t>
            </a:r>
          </a:p>
          <a:p>
            <a:pPr eaLnBrk="0" hangingPunct="0"/>
            <a:r>
              <a:rPr lang="es-PR" sz="2400" b="1" dirty="0">
                <a:solidFill>
                  <a:srgbClr val="0C30B8"/>
                </a:solidFill>
              </a:rPr>
              <a:t>Empleadores "Deber </a:t>
            </a:r>
            <a:r>
              <a:rPr lang="es-PR" sz="2400" b="1" dirty="0" smtClean="0">
                <a:solidFill>
                  <a:srgbClr val="0C30B8"/>
                </a:solidFill>
              </a:rPr>
              <a:t>general“</a:t>
            </a:r>
          </a:p>
          <a:p>
            <a:pPr eaLnBrk="0" hangingPunct="0"/>
            <a:endParaRPr lang="en-US" sz="2400" dirty="0" smtClean="0"/>
          </a:p>
          <a:p>
            <a:pPr eaLnBrk="0" hangingPunct="0"/>
            <a:r>
              <a:rPr lang="es-PR" sz="2400" dirty="0"/>
              <a:t>"Los empleadores tienen la responsabilidad de proporcionar un lugar de trabajo seguro y saludable, libre de peligros graves reconocidos. Esto se conoce comúnmente como la Cláusula de Deber General de la </a:t>
            </a:r>
            <a:r>
              <a:rPr lang="es-PR" sz="2400" i="1" dirty="0"/>
              <a:t>Ley OSH </a:t>
            </a:r>
            <a:r>
              <a:rPr lang="es-PR" sz="2400" i="1" dirty="0" err="1" smtClean="0"/>
              <a:t>Act</a:t>
            </a:r>
            <a:r>
              <a:rPr lang="es-PR" sz="2400" dirty="0" smtClean="0"/>
              <a:t>.".</a:t>
            </a:r>
            <a:endParaRPr lang="en-US" dirty="0"/>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6</a:t>
            </a:fld>
            <a:endParaRPr lang="en-US">
              <a:solidFill>
                <a:srgbClr val="000000">
                  <a:tint val="75000"/>
                </a:srgbClr>
              </a:solidFill>
            </a:endParaRPr>
          </a:p>
        </p:txBody>
      </p:sp>
      <p:sp>
        <p:nvSpPr>
          <p:cNvPr id="6" name="Rectangle 5"/>
          <p:cNvSpPr/>
          <p:nvPr/>
        </p:nvSpPr>
        <p:spPr>
          <a:xfrm>
            <a:off x="3291668" y="6261100"/>
            <a:ext cx="2227854" cy="276999"/>
          </a:xfrm>
          <a:prstGeom prst="rect">
            <a:avLst/>
          </a:prstGeom>
        </p:spPr>
        <p:txBody>
          <a:bodyPr wrap="none">
            <a:spAutoFit/>
          </a:bodyPr>
          <a:lstStyle/>
          <a:p>
            <a:pPr eaLnBrk="0" hangingPunct="0"/>
            <a:r>
              <a:rPr lang="en-US" sz="1200" dirty="0" smtClean="0"/>
              <a:t>Source OSHA </a:t>
            </a:r>
            <a:r>
              <a:rPr lang="en-US" sz="1200" dirty="0"/>
              <a:t>3021-09R 2011</a:t>
            </a:r>
          </a:p>
        </p:txBody>
      </p:sp>
      <p:sp>
        <p:nvSpPr>
          <p:cNvPr id="8" name="Title 1"/>
          <p:cNvSpPr>
            <a:spLocks noGrp="1"/>
          </p:cNvSpPr>
          <p:nvPr>
            <p:ph type="title"/>
          </p:nvPr>
        </p:nvSpPr>
        <p:spPr>
          <a:xfrm>
            <a:off x="228600" y="457000"/>
            <a:ext cx="8229600" cy="1143200"/>
          </a:xfrm>
        </p:spPr>
        <p:txBody>
          <a:bodyPr/>
          <a:lstStyle/>
          <a:p>
            <a:r>
              <a:rPr lang="es-PR" dirty="0" smtClean="0">
                <a:solidFill>
                  <a:srgbClr val="0C30B8"/>
                </a:solidFill>
              </a:rPr>
              <a:t>Derecho de los trabajadores</a:t>
            </a:r>
            <a:r>
              <a:rPr lang="es-PR" sz="3200" dirty="0" smtClean="0">
                <a:solidFill>
                  <a:srgbClr val="0C30B8"/>
                </a:solidFill>
              </a:rPr>
              <a:t>- </a:t>
            </a:r>
            <a:r>
              <a:rPr lang="es-PR" sz="2400" dirty="0" smtClean="0">
                <a:solidFill>
                  <a:srgbClr val="0C30B8"/>
                </a:solidFill>
              </a:rPr>
              <a:t>Módulo 8 </a:t>
            </a:r>
            <a:r>
              <a:rPr lang="es-PR" sz="1600" b="1" i="0" u="none" strike="noStrike" cap="none" baseline="0" dirty="0" smtClean="0">
                <a:solidFill>
                  <a:schemeClr val="bg1"/>
                </a:solidFill>
                <a:effectLst/>
                <a:latin typeface="Arial"/>
                <a:ea typeface="Arial"/>
                <a:cs typeface="Arial"/>
                <a:sym typeface="Arial"/>
                <a:rtl val="0"/>
              </a:rPr>
              <a:t>s6</a:t>
            </a:r>
            <a:endParaRPr lang="es-PR" sz="1600" dirty="0">
              <a:solidFill>
                <a:schemeClr val="bg1"/>
              </a:solidFill>
            </a:endParaRPr>
          </a:p>
        </p:txBody>
      </p:sp>
    </p:spTree>
    <p:extLst>
      <p:ext uri="{BB962C8B-B14F-4D97-AF65-F5344CB8AC3E}">
        <p14:creationId xmlns:p14="http://schemas.microsoft.com/office/powerpoint/2010/main" val="12650344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1" y="1492249"/>
            <a:ext cx="5468998" cy="4908551"/>
          </a:xfrm>
        </p:spPr>
        <p:txBody>
          <a:bodyPr/>
          <a:lstStyle/>
          <a:p>
            <a:pPr>
              <a:buClr>
                <a:srgbClr val="002060"/>
              </a:buClr>
            </a:pPr>
            <a:r>
              <a:rPr lang="en-US" sz="2400" b="1" dirty="0" smtClean="0">
                <a:solidFill>
                  <a:srgbClr val="0C30B8"/>
                </a:solidFill>
              </a:rPr>
              <a:t>Derechos de </a:t>
            </a:r>
            <a:r>
              <a:rPr lang="en-US" sz="2400" b="1" dirty="0" err="1" smtClean="0">
                <a:solidFill>
                  <a:srgbClr val="0C30B8"/>
                </a:solidFill>
              </a:rPr>
              <a:t>los</a:t>
            </a:r>
            <a:r>
              <a:rPr lang="en-US" sz="2400" b="1" dirty="0" smtClean="0">
                <a:solidFill>
                  <a:srgbClr val="0C30B8"/>
                </a:solidFill>
              </a:rPr>
              <a:t> </a:t>
            </a:r>
            <a:r>
              <a:rPr lang="en-US" sz="2400" b="1" dirty="0" err="1" smtClean="0">
                <a:solidFill>
                  <a:srgbClr val="0C30B8"/>
                </a:solidFill>
              </a:rPr>
              <a:t>trabajadores</a:t>
            </a:r>
            <a:endParaRPr lang="en-US" sz="2400" b="1" dirty="0" smtClean="0">
              <a:solidFill>
                <a:srgbClr val="0C30B8"/>
              </a:solidFill>
            </a:endParaRPr>
          </a:p>
          <a:p>
            <a:pPr>
              <a:buClr>
                <a:srgbClr val="002060"/>
              </a:buClr>
            </a:pPr>
            <a:endParaRPr lang="en-US" sz="1600" b="1" dirty="0" smtClean="0">
              <a:solidFill>
                <a:srgbClr val="0070C0"/>
              </a:solidFill>
            </a:endParaRPr>
          </a:p>
          <a:p>
            <a:pPr marL="457200" indent="-457200">
              <a:buClr>
                <a:srgbClr val="0C30B8"/>
              </a:buClr>
              <a:buFont typeface="Wingdings" panose="05000000000000000000" pitchFamily="2" charset="2"/>
              <a:buChar char="q"/>
            </a:pPr>
            <a:r>
              <a:rPr lang="es-PR" sz="2400" dirty="0"/>
              <a:t>Bajo la Ley OSH usted tiene ciertos </a:t>
            </a:r>
            <a:r>
              <a:rPr lang="es-PR" sz="2400" dirty="0" smtClean="0"/>
              <a:t>derechos</a:t>
            </a:r>
            <a:endParaRPr lang="es-PR" sz="2400" dirty="0"/>
          </a:p>
          <a:p>
            <a:pPr marL="457200" indent="-457200">
              <a:buClr>
                <a:srgbClr val="0C30B8"/>
              </a:buClr>
              <a:buFont typeface="Wingdings" panose="05000000000000000000" pitchFamily="2" charset="2"/>
              <a:buChar char="q"/>
            </a:pPr>
            <a:r>
              <a:rPr lang="es-PR" sz="2400" dirty="0"/>
              <a:t>Guía de OSHA 3021 proporciona una visión general de los derechos de los trabajadores bajo la Ley de Seguridad y Salud Ocupacional (Ley </a:t>
            </a:r>
            <a:r>
              <a:rPr lang="es-PR" sz="2400" dirty="0" smtClean="0"/>
              <a:t>OSH </a:t>
            </a:r>
            <a:r>
              <a:rPr lang="es-PR" sz="2400" dirty="0" err="1" smtClean="0"/>
              <a:t>Act</a:t>
            </a:r>
            <a:r>
              <a:rPr lang="es-PR" sz="2400" dirty="0" smtClean="0"/>
              <a:t>.)</a:t>
            </a:r>
            <a:endParaRPr lang="es-PR" sz="2400" dirty="0"/>
          </a:p>
          <a:p>
            <a:pPr marL="457200" indent="-457200">
              <a:buClr>
                <a:srgbClr val="0C30B8"/>
              </a:buClr>
              <a:buFont typeface="Wingdings" panose="05000000000000000000" pitchFamily="2" charset="2"/>
              <a:buChar char="q"/>
            </a:pPr>
            <a:r>
              <a:rPr lang="es-PR" sz="2400" dirty="0"/>
              <a:t>Está disponible para su descarga gratuita </a:t>
            </a:r>
            <a:r>
              <a:rPr lang="es-PR" sz="2400" dirty="0" smtClean="0"/>
              <a:t>en </a:t>
            </a:r>
            <a:r>
              <a:rPr lang="es-PR" sz="2400" i="1" dirty="0"/>
              <a:t>www.osha.gov</a:t>
            </a:r>
            <a:r>
              <a:rPr lang="es-PR" sz="2400" dirty="0"/>
              <a:t> y está incluido en su paquete </a:t>
            </a:r>
            <a:r>
              <a:rPr lang="es-PR" sz="2400" dirty="0" smtClean="0"/>
              <a:t>de capacitador</a:t>
            </a:r>
            <a:endParaRPr lang="en-US" sz="2800" dirty="0"/>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7</a:t>
            </a:fld>
            <a:endParaRPr lang="en-US">
              <a:solidFill>
                <a:srgbClr val="000000">
                  <a:tint val="75000"/>
                </a:srgbClr>
              </a:solidFill>
            </a:endParaRPr>
          </a:p>
        </p:txBody>
      </p:sp>
      <p:pic>
        <p:nvPicPr>
          <p:cNvPr id="6" name="Picture 2" descr="C:\Users\mrozowsk\Desktop\osha3021Workers rights_Page_01.jpg" title="Foto - OSHA Bulletin &quot;Workers' Rights&quo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0" y="1600200"/>
            <a:ext cx="2344799" cy="5122334"/>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p:nvPr>
        </p:nvSpPr>
        <p:spPr>
          <a:xfrm>
            <a:off x="228600" y="457000"/>
            <a:ext cx="8229600" cy="1143200"/>
          </a:xfrm>
        </p:spPr>
        <p:txBody>
          <a:bodyPr/>
          <a:lstStyle/>
          <a:p>
            <a:r>
              <a:rPr lang="es-PR" dirty="0" smtClean="0">
                <a:solidFill>
                  <a:srgbClr val="0C30B8"/>
                </a:solidFill>
              </a:rPr>
              <a:t>Derecho de los trabajadores</a:t>
            </a:r>
            <a:r>
              <a:rPr lang="es-PR" sz="3200" dirty="0" smtClean="0">
                <a:solidFill>
                  <a:srgbClr val="0C30B8"/>
                </a:solidFill>
              </a:rPr>
              <a:t>- </a:t>
            </a:r>
            <a:r>
              <a:rPr lang="es-PR" sz="2400" dirty="0" smtClean="0">
                <a:solidFill>
                  <a:srgbClr val="0C30B8"/>
                </a:solidFill>
              </a:rPr>
              <a:t>Módulo 8 </a:t>
            </a:r>
            <a:r>
              <a:rPr lang="es-PR" sz="1600" b="1" i="0" u="none" strike="noStrike" cap="none" baseline="0" dirty="0" smtClean="0">
                <a:solidFill>
                  <a:schemeClr val="bg1"/>
                </a:solidFill>
                <a:effectLst/>
                <a:latin typeface="Arial"/>
                <a:ea typeface="Arial"/>
                <a:cs typeface="Arial"/>
                <a:sym typeface="Arial"/>
                <a:rtl val="0"/>
              </a:rPr>
              <a:t>s7</a:t>
            </a:r>
            <a:endParaRPr lang="es-PR" sz="1600" dirty="0">
              <a:solidFill>
                <a:schemeClr val="bg1"/>
              </a:solidFill>
            </a:endParaRPr>
          </a:p>
        </p:txBody>
      </p:sp>
    </p:spTree>
    <p:extLst>
      <p:ext uri="{BB962C8B-B14F-4D97-AF65-F5344CB8AC3E}">
        <p14:creationId xmlns:p14="http://schemas.microsoft.com/office/powerpoint/2010/main" val="23812219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8229600" cy="3724153"/>
          </a:xfrm>
        </p:spPr>
        <p:txBody>
          <a:bodyPr/>
          <a:lstStyle/>
          <a:p>
            <a:pPr marL="139700">
              <a:lnSpc>
                <a:spcPct val="115000"/>
              </a:lnSpc>
            </a:pPr>
            <a:r>
              <a:rPr lang="es-PR" sz="2400" b="1" dirty="0" smtClean="0">
                <a:solidFill>
                  <a:srgbClr val="0C30B8"/>
                </a:solidFill>
              </a:rPr>
              <a:t>Derechos de los trabajadores- usted tiene derecho a:</a:t>
            </a:r>
          </a:p>
          <a:p>
            <a:pPr marL="139700">
              <a:lnSpc>
                <a:spcPct val="115000"/>
              </a:lnSpc>
            </a:pPr>
            <a:endParaRPr lang="es-PR" sz="2400" b="1" dirty="0" smtClean="0">
              <a:solidFill>
                <a:srgbClr val="0C30B8"/>
              </a:solidFill>
            </a:endParaRPr>
          </a:p>
          <a:p>
            <a:pPr marL="482600" lvl="0" indent="-342900">
              <a:lnSpc>
                <a:spcPct val="115000"/>
              </a:lnSpc>
              <a:buClr>
                <a:srgbClr val="0C30B8"/>
              </a:buClr>
              <a:buFont typeface="Wingdings" panose="05000000000000000000" pitchFamily="2" charset="2"/>
              <a:buChar char="q"/>
            </a:pPr>
            <a:r>
              <a:rPr lang="es-PR" sz="2400" dirty="0"/>
              <a:t>Recibir información de su empleador acerca de los peligros y medidas de seguridad en el lugar de trabajo</a:t>
            </a:r>
          </a:p>
          <a:p>
            <a:pPr marL="482600" lvl="0" indent="-342900">
              <a:lnSpc>
                <a:spcPct val="115000"/>
              </a:lnSpc>
              <a:buClr>
                <a:srgbClr val="0C30B8"/>
              </a:buClr>
              <a:buFont typeface="Wingdings" panose="05000000000000000000" pitchFamily="2" charset="2"/>
              <a:buChar char="q"/>
            </a:pPr>
            <a:endParaRPr lang="es-PR" sz="2400" dirty="0"/>
          </a:p>
          <a:p>
            <a:pPr marL="482600" lvl="0" indent="-342900">
              <a:lnSpc>
                <a:spcPct val="115000"/>
              </a:lnSpc>
              <a:buClr>
                <a:srgbClr val="0C30B8"/>
              </a:buClr>
              <a:buFont typeface="Wingdings" panose="05000000000000000000" pitchFamily="2" charset="2"/>
              <a:buChar char="q"/>
            </a:pPr>
            <a:r>
              <a:rPr lang="es-PR" sz="2400" dirty="0"/>
              <a:t>"Negarse a trabajar en una situación de peligro inminente, bajo ciertas condiciones"</a:t>
            </a:r>
            <a:endParaRPr lang="es-PR" dirty="0"/>
          </a:p>
        </p:txBody>
      </p:sp>
      <p:sp>
        <p:nvSpPr>
          <p:cNvPr id="5" name="Slide Number Placeholder 4"/>
          <p:cNvSpPr>
            <a:spLocks noGrp="1"/>
          </p:cNvSpPr>
          <p:nvPr>
            <p:ph type="sldNum" sz="quarter" idx="12"/>
          </p:nvPr>
        </p:nvSpPr>
        <p:spPr/>
        <p:txBody>
          <a:bodyPr/>
          <a:lstStyle/>
          <a:p>
            <a:fld id="{B3F18419-AC6D-4ED2-A892-A000DD3A58AB}" type="slidenum">
              <a:rPr lang="en-US" smtClean="0">
                <a:solidFill>
                  <a:srgbClr val="000000">
                    <a:tint val="75000"/>
                  </a:srgbClr>
                </a:solidFill>
              </a:rPr>
              <a:pPr/>
              <a:t>8</a:t>
            </a:fld>
            <a:endParaRPr lang="en-US">
              <a:solidFill>
                <a:srgbClr val="000000">
                  <a:tint val="75000"/>
                </a:srgbClr>
              </a:solidFill>
            </a:endParaRPr>
          </a:p>
        </p:txBody>
      </p:sp>
      <p:sp>
        <p:nvSpPr>
          <p:cNvPr id="6" name="Rectangle 5"/>
          <p:cNvSpPr/>
          <p:nvPr/>
        </p:nvSpPr>
        <p:spPr>
          <a:xfrm>
            <a:off x="3196771" y="5665373"/>
            <a:ext cx="2227854" cy="276999"/>
          </a:xfrm>
          <a:prstGeom prst="rect">
            <a:avLst/>
          </a:prstGeom>
        </p:spPr>
        <p:txBody>
          <a:bodyPr wrap="none">
            <a:spAutoFit/>
          </a:bodyPr>
          <a:lstStyle/>
          <a:p>
            <a:pPr eaLnBrk="0" hangingPunct="0"/>
            <a:r>
              <a:rPr lang="en-US" sz="1200" dirty="0" smtClean="0"/>
              <a:t>Source OSHA </a:t>
            </a:r>
            <a:r>
              <a:rPr lang="en-US" sz="1200" dirty="0"/>
              <a:t>3021-09R 2011</a:t>
            </a:r>
          </a:p>
        </p:txBody>
      </p:sp>
      <p:sp>
        <p:nvSpPr>
          <p:cNvPr id="7" name="Rectangle 6"/>
          <p:cNvSpPr/>
          <p:nvPr/>
        </p:nvSpPr>
        <p:spPr>
          <a:xfrm>
            <a:off x="990600" y="5943600"/>
            <a:ext cx="7543800" cy="523220"/>
          </a:xfrm>
          <a:prstGeom prst="rect">
            <a:avLst/>
          </a:prstGeom>
        </p:spPr>
        <p:txBody>
          <a:bodyPr wrap="square">
            <a:spAutoFit/>
          </a:bodyPr>
          <a:lstStyle/>
          <a:p>
            <a:pPr>
              <a:spcBef>
                <a:spcPts val="0"/>
              </a:spcBef>
              <a:buNone/>
            </a:pPr>
            <a:r>
              <a:rPr lang="en" sz="1400" dirty="0" smtClean="0"/>
              <a:t>Source</a:t>
            </a:r>
            <a:r>
              <a:rPr lang="en-US" sz="1400" dirty="0" smtClean="0">
                <a:hlinkClick r:id="rId3"/>
              </a:rPr>
              <a:t>Link to Worker Rights and Responsibilities on OSHA Website</a:t>
            </a:r>
            <a:endParaRPr lang="en" sz="1400" dirty="0" smtClean="0"/>
          </a:p>
          <a:p>
            <a:pPr>
              <a:spcBef>
                <a:spcPts val="0"/>
              </a:spcBef>
              <a:buNone/>
            </a:pPr>
            <a:endParaRPr lang="en" sz="1400" dirty="0"/>
          </a:p>
        </p:txBody>
      </p:sp>
      <p:sp>
        <p:nvSpPr>
          <p:cNvPr id="9" name="Title 1"/>
          <p:cNvSpPr>
            <a:spLocks noGrp="1"/>
          </p:cNvSpPr>
          <p:nvPr>
            <p:ph type="title"/>
          </p:nvPr>
        </p:nvSpPr>
        <p:spPr>
          <a:xfrm>
            <a:off x="228600" y="457000"/>
            <a:ext cx="8229600" cy="1143200"/>
          </a:xfrm>
        </p:spPr>
        <p:txBody>
          <a:bodyPr/>
          <a:lstStyle/>
          <a:p>
            <a:r>
              <a:rPr lang="es-PR" dirty="0" smtClean="0">
                <a:solidFill>
                  <a:srgbClr val="0C30B8"/>
                </a:solidFill>
              </a:rPr>
              <a:t>Derecho de los trabajadores</a:t>
            </a:r>
            <a:r>
              <a:rPr lang="es-PR" sz="3200" dirty="0" smtClean="0">
                <a:solidFill>
                  <a:srgbClr val="0C30B8"/>
                </a:solidFill>
              </a:rPr>
              <a:t>- </a:t>
            </a:r>
            <a:r>
              <a:rPr lang="es-PR" sz="2400" dirty="0" smtClean="0">
                <a:solidFill>
                  <a:srgbClr val="0C30B8"/>
                </a:solidFill>
              </a:rPr>
              <a:t>Módulo 8 </a:t>
            </a:r>
            <a:r>
              <a:rPr lang="es-PR" sz="1600" b="1" i="0" u="none" strike="noStrike" cap="none" baseline="0" dirty="0" smtClean="0">
                <a:solidFill>
                  <a:schemeClr val="bg1"/>
                </a:solidFill>
                <a:effectLst/>
                <a:latin typeface="Arial"/>
                <a:ea typeface="Arial"/>
                <a:cs typeface="Arial"/>
                <a:sym typeface="Arial"/>
                <a:rtl val="0"/>
              </a:rPr>
              <a:t>s8</a:t>
            </a:r>
            <a:endParaRPr lang="es-PR" sz="1600" dirty="0">
              <a:solidFill>
                <a:schemeClr val="bg1"/>
              </a:solidFill>
            </a:endParaRPr>
          </a:p>
        </p:txBody>
      </p:sp>
    </p:spTree>
    <p:extLst>
      <p:ext uri="{BB962C8B-B14F-4D97-AF65-F5344CB8AC3E}">
        <p14:creationId xmlns:p14="http://schemas.microsoft.com/office/powerpoint/2010/main" val="30774149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4" name="Shape 44"/>
          <p:cNvSpPr txBox="1">
            <a:spLocks noGrp="1"/>
          </p:cNvSpPr>
          <p:nvPr>
            <p:ph type="body" idx="1"/>
          </p:nvPr>
        </p:nvSpPr>
        <p:spPr>
          <a:xfrm>
            <a:off x="457200" y="1509401"/>
            <a:ext cx="8229600" cy="4967599"/>
          </a:xfrm>
          <a:prstGeom prst="rect">
            <a:avLst/>
          </a:prstGeom>
        </p:spPr>
        <p:txBody>
          <a:bodyPr lIns="91425" tIns="91425" rIns="91425" bIns="91425" anchor="t" anchorCtr="0">
            <a:noAutofit/>
          </a:bodyPr>
          <a:lstStyle/>
          <a:p>
            <a:pPr marL="139700">
              <a:lnSpc>
                <a:spcPct val="115000"/>
              </a:lnSpc>
            </a:pPr>
            <a:r>
              <a:rPr lang="es-PR" sz="2400" b="1" dirty="0">
                <a:solidFill>
                  <a:srgbClr val="0C30B8"/>
                </a:solidFill>
              </a:rPr>
              <a:t>Derechos de los trabajadores- usted tiene derecho a:</a:t>
            </a:r>
          </a:p>
          <a:p>
            <a:pPr marL="139700">
              <a:lnSpc>
                <a:spcPct val="115000"/>
              </a:lnSpc>
            </a:pPr>
            <a:endParaRPr lang="en" sz="2400" b="1" dirty="0">
              <a:solidFill>
                <a:srgbClr val="0C30B8"/>
              </a:solidFill>
            </a:endParaRPr>
          </a:p>
          <a:p>
            <a:pPr marL="482600" lvl="0" indent="-342900">
              <a:buClr>
                <a:srgbClr val="0C30B8"/>
              </a:buClr>
              <a:buFont typeface="Wingdings" panose="05000000000000000000" pitchFamily="2" charset="2"/>
              <a:buChar char="q"/>
            </a:pPr>
            <a:r>
              <a:rPr lang="es-PR" sz="2400" dirty="0"/>
              <a:t>Derecho a solicitar una inspección de OSHA para los peligros, y </a:t>
            </a:r>
            <a:r>
              <a:rPr lang="es-PR" sz="2400" dirty="0" smtClean="0"/>
              <a:t>violaciones </a:t>
            </a:r>
            <a:r>
              <a:rPr lang="es-PR" sz="2400" dirty="0"/>
              <a:t>bajo OSHA (puede permanecer en el anonimato)</a:t>
            </a:r>
          </a:p>
          <a:p>
            <a:pPr marL="482600" lvl="0" indent="-342900">
              <a:buClr>
                <a:srgbClr val="0C30B8"/>
              </a:buClr>
              <a:buFont typeface="Wingdings" panose="05000000000000000000" pitchFamily="2" charset="2"/>
              <a:buChar char="q"/>
            </a:pPr>
            <a:r>
              <a:rPr lang="es-PR" sz="2400" dirty="0"/>
              <a:t> </a:t>
            </a:r>
            <a:r>
              <a:rPr lang="es-PR" sz="2400" dirty="0" smtClean="0"/>
              <a:t>Tener </a:t>
            </a:r>
            <a:r>
              <a:rPr lang="es-PR" sz="2400" dirty="0"/>
              <a:t>un empleado autorizado que representante y acompañe al inspector de OSHA durante la inspección</a:t>
            </a:r>
          </a:p>
          <a:p>
            <a:pPr marL="482600" lvl="0" indent="-342900">
              <a:buClr>
                <a:srgbClr val="0C30B8"/>
              </a:buClr>
              <a:buFont typeface="Wingdings" panose="05000000000000000000" pitchFamily="2" charset="2"/>
              <a:buChar char="q"/>
            </a:pPr>
            <a:r>
              <a:rPr lang="es-PR" sz="2400" dirty="0"/>
              <a:t> Reunirse informalmente con el oficial de la OSHA (puede ser una reunión privada)</a:t>
            </a:r>
          </a:p>
          <a:p>
            <a:pPr marL="482600" lvl="0" indent="-342900">
              <a:buClr>
                <a:srgbClr val="0C30B8"/>
              </a:buClr>
              <a:buFont typeface="Wingdings" panose="05000000000000000000" pitchFamily="2" charset="2"/>
              <a:buChar char="q"/>
            </a:pPr>
            <a:r>
              <a:rPr lang="es-PR" sz="2400" dirty="0"/>
              <a:t> Pregunta a OSHA sobre las pruebas realizadas en el lugar de trabajo o los resultados de las inspecciones</a:t>
            </a:r>
            <a:endParaRPr dirty="0"/>
          </a:p>
        </p:txBody>
      </p:sp>
      <p:sp>
        <p:nvSpPr>
          <p:cNvPr id="3" name="Slide Number Placeholder 2"/>
          <p:cNvSpPr>
            <a:spLocks noGrp="1"/>
          </p:cNvSpPr>
          <p:nvPr>
            <p:ph type="sldNum" sz="quarter" idx="12"/>
          </p:nvPr>
        </p:nvSpPr>
        <p:spPr/>
        <p:txBody>
          <a:bodyPr/>
          <a:lstStyle/>
          <a:p>
            <a:fld id="{B3F18419-AC6D-4ED2-A892-A000DD3A58AB}" type="slidenum">
              <a:rPr lang="en-US" smtClean="0">
                <a:solidFill>
                  <a:srgbClr val="000000">
                    <a:tint val="75000"/>
                  </a:srgbClr>
                </a:solidFill>
              </a:rPr>
              <a:pPr/>
              <a:t>9</a:t>
            </a:fld>
            <a:endParaRPr lang="en-US" dirty="0">
              <a:solidFill>
                <a:srgbClr val="000000">
                  <a:tint val="75000"/>
                </a:srgbClr>
              </a:solidFill>
            </a:endParaRPr>
          </a:p>
        </p:txBody>
      </p:sp>
      <p:sp>
        <p:nvSpPr>
          <p:cNvPr id="4" name="Rectangle 3"/>
          <p:cNvSpPr/>
          <p:nvPr/>
        </p:nvSpPr>
        <p:spPr>
          <a:xfrm>
            <a:off x="1295400" y="6255657"/>
            <a:ext cx="7543800" cy="523220"/>
          </a:xfrm>
          <a:prstGeom prst="rect">
            <a:avLst/>
          </a:prstGeom>
        </p:spPr>
        <p:txBody>
          <a:bodyPr wrap="square">
            <a:spAutoFit/>
          </a:bodyPr>
          <a:lstStyle/>
          <a:p>
            <a:pPr>
              <a:spcBef>
                <a:spcPts val="0"/>
              </a:spcBef>
              <a:buNone/>
            </a:pPr>
            <a:r>
              <a:rPr lang="en" sz="1400" dirty="0" smtClean="0"/>
              <a:t>Source: </a:t>
            </a:r>
            <a:r>
              <a:rPr lang="en-US" sz="1400" dirty="0" smtClean="0">
                <a:hlinkClick r:id="rId3"/>
              </a:rPr>
              <a:t>Link to Worker Rights and Responsibilities on OSHA Website </a:t>
            </a:r>
            <a:endParaRPr lang="en" sz="1400" dirty="0" smtClean="0"/>
          </a:p>
          <a:p>
            <a:pPr>
              <a:spcBef>
                <a:spcPts val="0"/>
              </a:spcBef>
              <a:buNone/>
            </a:pPr>
            <a:endParaRPr lang="en" sz="1400" dirty="0"/>
          </a:p>
        </p:txBody>
      </p:sp>
      <p:sp>
        <p:nvSpPr>
          <p:cNvPr id="7" name="Title 1"/>
          <p:cNvSpPr>
            <a:spLocks noGrp="1"/>
          </p:cNvSpPr>
          <p:nvPr>
            <p:ph type="title"/>
          </p:nvPr>
        </p:nvSpPr>
        <p:spPr>
          <a:xfrm>
            <a:off x="228600" y="457000"/>
            <a:ext cx="8229600" cy="1143200"/>
          </a:xfrm>
        </p:spPr>
        <p:txBody>
          <a:bodyPr/>
          <a:lstStyle/>
          <a:p>
            <a:r>
              <a:rPr lang="es-PR" dirty="0" smtClean="0">
                <a:solidFill>
                  <a:srgbClr val="0C30B8"/>
                </a:solidFill>
              </a:rPr>
              <a:t>Derecho de los trabajadores</a:t>
            </a:r>
            <a:r>
              <a:rPr lang="es-PR" sz="3200" dirty="0" smtClean="0">
                <a:solidFill>
                  <a:srgbClr val="0C30B8"/>
                </a:solidFill>
              </a:rPr>
              <a:t>- </a:t>
            </a:r>
            <a:r>
              <a:rPr lang="es-PR" sz="2400" dirty="0" smtClean="0">
                <a:solidFill>
                  <a:srgbClr val="0C30B8"/>
                </a:solidFill>
              </a:rPr>
              <a:t>Módulo 8 </a:t>
            </a:r>
            <a:r>
              <a:rPr lang="es-PR" sz="1600" b="1" i="0" u="none" strike="noStrike" cap="none" baseline="0" dirty="0" smtClean="0">
                <a:solidFill>
                  <a:schemeClr val="bg1"/>
                </a:solidFill>
                <a:effectLst/>
                <a:latin typeface="Arial"/>
                <a:ea typeface="Arial"/>
                <a:cs typeface="Arial"/>
                <a:sym typeface="Arial"/>
                <a:rtl val="0"/>
              </a:rPr>
              <a:t>s9</a:t>
            </a:r>
            <a:endParaRPr lang="es-PR" sz="1600" dirty="0">
              <a:solidFill>
                <a:schemeClr val="bg1"/>
              </a:solidFill>
            </a:endParaRPr>
          </a:p>
        </p:txBody>
      </p:sp>
    </p:spTree>
    <p:extLst>
      <p:ext uri="{BB962C8B-B14F-4D97-AF65-F5344CB8AC3E}">
        <p14:creationId xmlns:p14="http://schemas.microsoft.com/office/powerpoint/2010/main" val="2581738654"/>
      </p:ext>
    </p:extLst>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swiss">
  <a:themeElements>
    <a:clrScheme name="Custom 218">
      <a:dk1>
        <a:srgbClr val="000000"/>
      </a:dk1>
      <a:lt1>
        <a:srgbClr val="FFFFFF"/>
      </a:lt1>
      <a:dk2>
        <a:srgbClr val="5B595A"/>
      </a:dk2>
      <a:lt2>
        <a:srgbClr val="CFD4D4"/>
      </a:lt2>
      <a:accent1>
        <a:srgbClr val="CC0202"/>
      </a:accent1>
      <a:accent2>
        <a:srgbClr val="228AFF"/>
      </a:accent2>
      <a:accent3>
        <a:srgbClr val="FBC82F"/>
      </a:accent3>
      <a:accent4>
        <a:srgbClr val="253E91"/>
      </a:accent4>
      <a:accent5>
        <a:srgbClr val="F68D0C"/>
      </a:accent5>
      <a:accent6>
        <a:srgbClr val="257E12"/>
      </a:accent6>
      <a:hlink>
        <a:srgbClr val="144C72"/>
      </a:hlink>
      <a:folHlink>
        <a:srgbClr val="8C9D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2726</Words>
  <Application>Microsoft Office PowerPoint</Application>
  <PresentationFormat>Letter Paper (8.5x11 in)</PresentationFormat>
  <Paragraphs>325</Paragraphs>
  <Slides>30</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Wingdings</vt:lpstr>
      <vt:lpstr>swiss</vt:lpstr>
      <vt:lpstr>Derecho de los trabajadores - Módulo 8</vt:lpstr>
      <vt:lpstr>Derecho de los trabajadores- Módulo 8 s2</vt:lpstr>
      <vt:lpstr>Derecho de los trabajadores- Módulo 8 s3</vt:lpstr>
      <vt:lpstr>Derecho de los trabajadores- Módulo 8 s4</vt:lpstr>
      <vt:lpstr>Derecho de los trabajadores- Módulo 8 s5</vt:lpstr>
      <vt:lpstr>Derecho de los trabajadores- Módulo 8 s6</vt:lpstr>
      <vt:lpstr>Derecho de los trabajadores- Módulo 8 s7</vt:lpstr>
      <vt:lpstr>Derecho de los trabajadores- Módulo 8 s8</vt:lpstr>
      <vt:lpstr>Derecho de los trabajadores- Módulo 8 s9</vt:lpstr>
      <vt:lpstr>Derecho de los trabajadores- Módulo 8 s10</vt:lpstr>
      <vt:lpstr>Derecho de los trabajadores- Módulo 8 s11</vt:lpstr>
      <vt:lpstr>Derecho de los trabajadores- Módulo 8 s12</vt:lpstr>
      <vt:lpstr>Derecho de los trabajadores- Módulo 8 s13</vt:lpstr>
      <vt:lpstr>Derecho de los trabajadores- Módulo 8 s14 </vt:lpstr>
      <vt:lpstr>Derecho de los trabajadores- Módulo 8 s15</vt:lpstr>
      <vt:lpstr>Derecho de los trabajadores- Módulo 8 s16</vt:lpstr>
      <vt:lpstr>Derecho de los trabajadores- Módulo 8 s17</vt:lpstr>
      <vt:lpstr>Derecho de los trabajadores- Módulo 8 s18</vt:lpstr>
      <vt:lpstr>Derecho de los trabajadores- Módulo 8 s19</vt:lpstr>
      <vt:lpstr>Derecho de los trabajadores- Módulo 8 s20</vt:lpstr>
      <vt:lpstr>Derecho de los trabajadores- Módulo 8 s21</vt:lpstr>
      <vt:lpstr>Derecho de los trabajadores- Módulo 8 s22</vt:lpstr>
      <vt:lpstr>Derecho de los trabajadores- Módulo 8 s23</vt:lpstr>
      <vt:lpstr>Derecho de los trabajadores- Módulo 8 s24</vt:lpstr>
      <vt:lpstr>Derecho de los trabajadores- Módulo 8 s25</vt:lpstr>
      <vt:lpstr>Derecho de los trabajadores- Módulo 8 s26</vt:lpstr>
      <vt:lpstr>Derecho de los trabajadores- Módulo 8 s27</vt:lpstr>
      <vt:lpstr>Derecho de los trabajadores- Módulo 8 s28</vt:lpstr>
      <vt:lpstr>Derecho de los trabajadores- Módulo 8  Si su empleador le ha castigado por presentar una queja: s</vt:lpstr>
      <vt:lpstr>Derecho de los trabajadores - Módulo 8 s30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2018-07-25T20:47:01Z</dcterms:created>
  <dcterms:modified xsi:type="dcterms:W3CDTF">2018-07-25T21:00:30Z</dcterms:modified>
</cp:coreProperties>
</file>