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tags/tag1.xml" ContentType="application/vnd.openxmlformats-officedocument.presentationml.tags+xml"/>
  <Override PartName="/ppt/notesSlides/notesSlide49.xml" ContentType="application/vnd.openxmlformats-officedocument.presentationml.notesSlide+xml"/>
  <Override PartName="/ppt/notesSlides/notesSlide5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58"/>
  </p:notesMasterIdLst>
  <p:handoutMasterIdLst>
    <p:handoutMasterId r:id="rId59"/>
  </p:handoutMasterIdLst>
  <p:sldIdLst>
    <p:sldId id="256" r:id="rId2"/>
    <p:sldId id="310" r:id="rId3"/>
    <p:sldId id="264" r:id="rId4"/>
    <p:sldId id="265" r:id="rId5"/>
    <p:sldId id="266" r:id="rId6"/>
    <p:sldId id="325" r:id="rId7"/>
    <p:sldId id="311" r:id="rId8"/>
    <p:sldId id="260" r:id="rId9"/>
    <p:sldId id="309" r:id="rId10"/>
    <p:sldId id="313" r:id="rId11"/>
    <p:sldId id="312" r:id="rId12"/>
    <p:sldId id="345" r:id="rId13"/>
    <p:sldId id="347" r:id="rId14"/>
    <p:sldId id="346" r:id="rId15"/>
    <p:sldId id="348" r:id="rId16"/>
    <p:sldId id="349" r:id="rId17"/>
    <p:sldId id="315" r:id="rId18"/>
    <p:sldId id="340" r:id="rId19"/>
    <p:sldId id="319" r:id="rId20"/>
    <p:sldId id="274" r:id="rId21"/>
    <p:sldId id="275" r:id="rId22"/>
    <p:sldId id="320" r:id="rId23"/>
    <p:sldId id="321" r:id="rId24"/>
    <p:sldId id="322" r:id="rId25"/>
    <p:sldId id="323" r:id="rId26"/>
    <p:sldId id="272" r:id="rId27"/>
    <p:sldId id="276" r:id="rId28"/>
    <p:sldId id="277" r:id="rId29"/>
    <p:sldId id="324" r:id="rId30"/>
    <p:sldId id="343" r:id="rId31"/>
    <p:sldId id="344" r:id="rId32"/>
    <p:sldId id="278" r:id="rId33"/>
    <p:sldId id="326" r:id="rId34"/>
    <p:sldId id="279" r:id="rId35"/>
    <p:sldId id="283" r:id="rId36"/>
    <p:sldId id="316" r:id="rId37"/>
    <p:sldId id="332" r:id="rId38"/>
    <p:sldId id="333" r:id="rId39"/>
    <p:sldId id="341" r:id="rId40"/>
    <p:sldId id="334" r:id="rId41"/>
    <p:sldId id="335" r:id="rId42"/>
    <p:sldId id="336" r:id="rId43"/>
    <p:sldId id="342" r:id="rId44"/>
    <p:sldId id="268" r:id="rId45"/>
    <p:sldId id="329" r:id="rId46"/>
    <p:sldId id="337" r:id="rId47"/>
    <p:sldId id="330" r:id="rId48"/>
    <p:sldId id="338" r:id="rId49"/>
    <p:sldId id="331" r:id="rId50"/>
    <p:sldId id="352" r:id="rId51"/>
    <p:sldId id="290" r:id="rId52"/>
    <p:sldId id="304" r:id="rId53"/>
    <p:sldId id="350" r:id="rId54"/>
    <p:sldId id="351" r:id="rId55"/>
    <p:sldId id="327" r:id="rId56"/>
    <p:sldId id="328" r:id="rId57"/>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AEA"/>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520" autoAdjust="0"/>
    <p:restoredTop sz="75626" autoAdjust="0"/>
  </p:normalViewPr>
  <p:slideViewPr>
    <p:cSldViewPr snapToGrid="0">
      <p:cViewPr varScale="1">
        <p:scale>
          <a:sx n="87" d="100"/>
          <a:sy n="87" d="100"/>
        </p:scale>
        <p:origin x="1020" y="84"/>
      </p:cViewPr>
      <p:guideLst>
        <p:guide orient="horz" pos="2160"/>
        <p:guide pos="3840"/>
      </p:guideLst>
    </p:cSldViewPr>
  </p:slideViewPr>
  <p:notesTextViewPr>
    <p:cViewPr>
      <p:scale>
        <a:sx n="1" d="1"/>
        <a:sy n="1" d="1"/>
      </p:scale>
      <p:origin x="0" y="0"/>
    </p:cViewPr>
  </p:notesTextViewPr>
  <p:notesViewPr>
    <p:cSldViewPr snapToGrid="0">
      <p:cViewPr varScale="1">
        <p:scale>
          <a:sx n="67" d="100"/>
          <a:sy n="67" d="100"/>
        </p:scale>
        <p:origin x="3228"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6434"/>
          </a:xfrm>
          <a:prstGeom prst="rect">
            <a:avLst/>
          </a:prstGeom>
        </p:spPr>
        <p:txBody>
          <a:bodyPr vert="horz" lIns="91440" tIns="45720" rIns="91440" bIns="45720" rtlCol="0"/>
          <a:lstStyle>
            <a:lvl1pPr algn="r">
              <a:defRPr sz="1200"/>
            </a:lvl1pPr>
          </a:lstStyle>
          <a:p>
            <a:fld id="{BC72DFB9-25EA-481B-AC13-0D24E14B6CD4}" type="datetimeFigureOut">
              <a:rPr lang="en-US" smtClean="0"/>
              <a:pPr/>
              <a:t>7/5/2018</a:t>
            </a:fld>
            <a:endParaRPr lang="en-US"/>
          </a:p>
        </p:txBody>
      </p:sp>
      <p:sp>
        <p:nvSpPr>
          <p:cNvPr id="4" name="Footer Placeholder 3"/>
          <p:cNvSpPr>
            <a:spLocks noGrp="1"/>
          </p:cNvSpPr>
          <p:nvPr>
            <p:ph type="ftr" sz="quarter" idx="2"/>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6433"/>
          </a:xfrm>
          <a:prstGeom prst="rect">
            <a:avLst/>
          </a:prstGeom>
        </p:spPr>
        <p:txBody>
          <a:bodyPr vert="horz" lIns="91440" tIns="45720" rIns="91440" bIns="45720" rtlCol="0" anchor="b"/>
          <a:lstStyle>
            <a:lvl1pPr algn="r">
              <a:defRPr sz="1200"/>
            </a:lvl1pPr>
          </a:lstStyle>
          <a:p>
            <a:fld id="{13D9EAB4-6C8A-49C6-9625-1F86A18A0DA3}" type="slidenum">
              <a:rPr lang="en-US" smtClean="0"/>
              <a:pPr/>
              <a:t>‹#›</a:t>
            </a:fld>
            <a:endParaRPr lang="en-US"/>
          </a:p>
        </p:txBody>
      </p:sp>
    </p:spTree>
    <p:extLst>
      <p:ext uri="{BB962C8B-B14F-4D97-AF65-F5344CB8AC3E}">
        <p14:creationId xmlns:p14="http://schemas.microsoft.com/office/powerpoint/2010/main" val="45275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E94CFB75-7B0A-4BC3-A72E-8483156C9829}" type="datetimeFigureOut">
              <a:rPr lang="en-US" smtClean="0"/>
              <a:pPr/>
              <a:t>7/5/2018</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6433"/>
          </a:xfrm>
          <a:prstGeom prst="rect">
            <a:avLst/>
          </a:prstGeom>
        </p:spPr>
        <p:txBody>
          <a:bodyPr vert="horz" lIns="91440" tIns="45720" rIns="91440" bIns="45720" rtlCol="0" anchor="b"/>
          <a:lstStyle>
            <a:lvl1pPr algn="r">
              <a:defRPr sz="1200"/>
            </a:lvl1pPr>
          </a:lstStyle>
          <a:p>
            <a:fld id="{555E3A7A-ADED-4964-9B06-3BA5C0D71968}" type="slidenum">
              <a:rPr lang="en-US" smtClean="0"/>
              <a:pPr/>
              <a:t>‹#›</a:t>
            </a:fld>
            <a:endParaRPr lang="en-US"/>
          </a:p>
        </p:txBody>
      </p:sp>
    </p:spTree>
    <p:extLst>
      <p:ext uri="{BB962C8B-B14F-4D97-AF65-F5344CB8AC3E}">
        <p14:creationId xmlns:p14="http://schemas.microsoft.com/office/powerpoint/2010/main" val="1989701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2</a:t>
            </a:fld>
            <a:endParaRPr lang="en-US"/>
          </a:p>
        </p:txBody>
      </p:sp>
    </p:spTree>
    <p:extLst>
      <p:ext uri="{BB962C8B-B14F-4D97-AF65-F5344CB8AC3E}">
        <p14:creationId xmlns:p14="http://schemas.microsoft.com/office/powerpoint/2010/main" val="20262381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Emphasize that there are over 358,000 jobs,</a:t>
            </a:r>
            <a:r>
              <a:rPr lang="en-US" baseline="0" dirty="0" smtClean="0"/>
              <a:t> most of the jobs are either labor intensive or machine intensive, and that this results in hundreds of thousands of workers exposed to hazards.</a:t>
            </a:r>
          </a:p>
          <a:p>
            <a:endParaRPr lang="en-US" baseline="0" dirty="0" smtClean="0"/>
          </a:p>
          <a:p>
            <a:r>
              <a:rPr lang="en-US" baseline="0" dirty="0" smtClean="0"/>
              <a:t>This is the last formal industry slide.  You will be transitioning to discussion of what pallet raking is. </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11</a:t>
            </a:fld>
            <a:endParaRPr lang="en-US" dirty="0"/>
          </a:p>
        </p:txBody>
      </p:sp>
    </p:spTree>
    <p:extLst>
      <p:ext uri="{BB962C8B-B14F-4D97-AF65-F5344CB8AC3E}">
        <p14:creationId xmlns:p14="http://schemas.microsoft.com/office/powerpoint/2010/main" val="28921799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warehouse image downloaded from an image search on www.google.com. </a:t>
            </a:r>
            <a:endParaRPr lang="en-US" dirty="0" smtClean="0"/>
          </a:p>
          <a:p>
            <a:endParaRPr lang="en-US" dirty="0" smtClean="0"/>
          </a:p>
          <a:p>
            <a:r>
              <a:rPr lang="en-US" dirty="0" smtClean="0"/>
              <a:t>Image is to show what pallet</a:t>
            </a:r>
            <a:r>
              <a:rPr lang="en-US" baseline="0" dirty="0" smtClean="0"/>
              <a:t> racks look like.</a:t>
            </a:r>
            <a:endParaRPr lang="en-US" dirty="0" smtClean="0"/>
          </a:p>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12</a:t>
            </a:fld>
            <a:endParaRPr lang="en-US"/>
          </a:p>
        </p:txBody>
      </p:sp>
    </p:spTree>
    <p:extLst>
      <p:ext uri="{BB962C8B-B14F-4D97-AF65-F5344CB8AC3E}">
        <p14:creationId xmlns:p14="http://schemas.microsoft.com/office/powerpoint/2010/main" val="30473495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Warehouse image downloaded from an image search on www.google.com. </a:t>
            </a:r>
            <a:endParaRPr lang="en-US" dirty="0" smtClean="0"/>
          </a:p>
          <a:p>
            <a:endParaRPr lang="en-US" dirty="0" smtClean="0"/>
          </a:p>
          <a:p>
            <a:r>
              <a:rPr lang="en-US" dirty="0" smtClean="0"/>
              <a:t>Image is to highlight how pallet racks make storage</a:t>
            </a:r>
            <a:r>
              <a:rPr lang="en-US" baseline="0" dirty="0" smtClean="0"/>
              <a:t> easy.</a:t>
            </a:r>
            <a:endParaRPr lang="en-US" dirty="0" smtClean="0"/>
          </a:p>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13</a:t>
            </a:fld>
            <a:endParaRPr lang="en-US"/>
          </a:p>
        </p:txBody>
      </p:sp>
    </p:spTree>
    <p:extLst>
      <p:ext uri="{BB962C8B-B14F-4D97-AF65-F5344CB8AC3E}">
        <p14:creationId xmlns:p14="http://schemas.microsoft.com/office/powerpoint/2010/main" val="24502528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is to highlight a potential fall hazard and struck-by hazard near</a:t>
            </a:r>
            <a:r>
              <a:rPr lang="en-US" baseline="0" dirty="0" smtClean="0"/>
              <a:t> docks.</a:t>
            </a:r>
            <a:endParaRPr lang="en-US" dirty="0" smtClean="0"/>
          </a:p>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15</a:t>
            </a:fld>
            <a:endParaRPr lang="en-US" dirty="0"/>
          </a:p>
        </p:txBody>
      </p:sp>
    </p:spTree>
    <p:extLst>
      <p:ext uri="{BB962C8B-B14F-4D97-AF65-F5344CB8AC3E}">
        <p14:creationId xmlns:p14="http://schemas.microsoft.com/office/powerpoint/2010/main" val="30606577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Images downloaded from an image search on www.google.com. </a:t>
            </a:r>
            <a:endParaRPr lang="en-US" dirty="0" smtClean="0"/>
          </a:p>
          <a:p>
            <a:endParaRPr lang="en-US" dirty="0" smtClean="0"/>
          </a:p>
          <a:p>
            <a:r>
              <a:rPr lang="en-US" dirty="0" smtClean="0"/>
              <a:t>Images</a:t>
            </a:r>
            <a:r>
              <a:rPr lang="en-US" baseline="0" dirty="0" smtClean="0"/>
              <a:t> are meant to highlight cut hazards and falling load hazards, particularly when overloading pallet racks.  </a:t>
            </a:r>
            <a:endParaRPr lang="en-US" dirty="0" smtClean="0"/>
          </a:p>
          <a:p>
            <a:endParaRPr lang="en-US" dirty="0" smtClean="0"/>
          </a:p>
          <a:p>
            <a:r>
              <a:rPr lang="en-US" dirty="0" smtClean="0"/>
              <a:t>After going through hazards, ask the students what</a:t>
            </a:r>
            <a:r>
              <a:rPr lang="en-US" baseline="0" dirty="0" smtClean="0"/>
              <a:t> other hazards they can think of.</a:t>
            </a:r>
          </a:p>
          <a:p>
            <a:endParaRPr lang="en-US" baseline="0" dirty="0" smtClean="0"/>
          </a:p>
          <a:p>
            <a:r>
              <a:rPr lang="en-US" baseline="0" dirty="0" smtClean="0"/>
              <a:t>After some discussion, transition into the importance of being aware of rights to protect them in such environments.</a:t>
            </a:r>
          </a:p>
          <a:p>
            <a:endParaRPr lang="en-US" baseline="0" dirty="0" smtClean="0"/>
          </a:p>
        </p:txBody>
      </p:sp>
      <p:sp>
        <p:nvSpPr>
          <p:cNvPr id="4" name="Slide Number Placeholder 3"/>
          <p:cNvSpPr>
            <a:spLocks noGrp="1"/>
          </p:cNvSpPr>
          <p:nvPr>
            <p:ph type="sldNum" sz="quarter" idx="10"/>
          </p:nvPr>
        </p:nvSpPr>
        <p:spPr/>
        <p:txBody>
          <a:bodyPr/>
          <a:lstStyle/>
          <a:p>
            <a:fld id="{555E3A7A-ADED-4964-9B06-3BA5C0D71968}" type="slidenum">
              <a:rPr lang="en-US" smtClean="0"/>
              <a:pPr/>
              <a:t>16</a:t>
            </a:fld>
            <a:endParaRPr lang="en-US" dirty="0"/>
          </a:p>
        </p:txBody>
      </p:sp>
    </p:spTree>
    <p:extLst>
      <p:ext uri="{BB962C8B-B14F-4D97-AF65-F5344CB8AC3E}">
        <p14:creationId xmlns:p14="http://schemas.microsoft.com/office/powerpoint/2010/main" val="31449592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for visual appeal</a:t>
            </a:r>
            <a:r>
              <a:rPr lang="en-US" baseline="0" dirty="0" smtClean="0"/>
              <a:t> only.</a:t>
            </a:r>
            <a:endParaRPr lang="en-US" dirty="0" smtClean="0"/>
          </a:p>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17</a:t>
            </a:fld>
            <a:endParaRPr lang="en-US" dirty="0"/>
          </a:p>
        </p:txBody>
      </p:sp>
    </p:spTree>
    <p:extLst>
      <p:ext uri="{BB962C8B-B14F-4D97-AF65-F5344CB8AC3E}">
        <p14:creationId xmlns:p14="http://schemas.microsoft.com/office/powerpoint/2010/main" val="29647436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for visual appeal</a:t>
            </a:r>
            <a:r>
              <a:rPr lang="en-US" baseline="0" dirty="0" smtClean="0"/>
              <a:t> only.</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is the last overview slide.  From here</a:t>
            </a:r>
            <a:r>
              <a:rPr lang="en-US" baseline="0" dirty="0" smtClean="0"/>
              <a:t>, you transition into worker rights slides.</a:t>
            </a:r>
            <a:endParaRPr lang="en-US" dirty="0" smtClean="0"/>
          </a:p>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18</a:t>
            </a:fld>
            <a:endParaRPr lang="en-US" dirty="0"/>
          </a:p>
        </p:txBody>
      </p:sp>
    </p:spTree>
    <p:extLst>
      <p:ext uri="{BB962C8B-B14F-4D97-AF65-F5344CB8AC3E}">
        <p14:creationId xmlns:p14="http://schemas.microsoft.com/office/powerpoint/2010/main" val="36731066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for visual appeal</a:t>
            </a:r>
            <a:r>
              <a:rPr lang="en-US" baseline="0" dirty="0" smtClean="0"/>
              <a:t> only.</a:t>
            </a:r>
            <a:endParaRPr lang="en-US" dirty="0" smtClean="0"/>
          </a:p>
          <a:p>
            <a:endParaRPr lang="en-US" dirty="0" smtClean="0"/>
          </a:p>
          <a:p>
            <a:r>
              <a:rPr lang="en-US" dirty="0" smtClean="0"/>
              <a:t>The next several slides cover basic OSHA</a:t>
            </a:r>
            <a:r>
              <a:rPr lang="en-US" baseline="0" dirty="0" smtClean="0"/>
              <a:t> information</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19</a:t>
            </a:fld>
            <a:endParaRPr lang="en-US" dirty="0"/>
          </a:p>
        </p:txBody>
      </p:sp>
    </p:spTree>
    <p:extLst>
      <p:ext uri="{BB962C8B-B14F-4D97-AF65-F5344CB8AC3E}">
        <p14:creationId xmlns:p14="http://schemas.microsoft.com/office/powerpoint/2010/main" val="36794013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for visual appeal</a:t>
            </a:r>
            <a:r>
              <a:rPr lang="en-US" baseline="0" dirty="0" smtClean="0"/>
              <a:t> only.</a:t>
            </a:r>
            <a:endParaRPr lang="en-US" dirty="0" smtClean="0"/>
          </a:p>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20</a:t>
            </a:fld>
            <a:endParaRPr lang="en-US" dirty="0"/>
          </a:p>
        </p:txBody>
      </p:sp>
    </p:spTree>
    <p:extLst>
      <p:ext uri="{BB962C8B-B14F-4D97-AF65-F5344CB8AC3E}">
        <p14:creationId xmlns:p14="http://schemas.microsoft.com/office/powerpoint/2010/main" val="14398137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If you have a web connection, take</a:t>
            </a:r>
            <a:r>
              <a:rPr lang="en-US" baseline="0" dirty="0" smtClean="0"/>
              <a:t> a moment to surf the OSHA website at www.osha.gov, particularly the </a:t>
            </a:r>
            <a:r>
              <a:rPr lang="en-US" i="1" baseline="0" dirty="0" smtClean="0"/>
              <a:t>Worker Rights </a:t>
            </a:r>
            <a:r>
              <a:rPr lang="en-US" i="0" baseline="0" dirty="0" smtClean="0"/>
              <a:t>tab.  </a:t>
            </a:r>
            <a:endParaRPr lang="en-US" dirty="0" smtClean="0"/>
          </a:p>
        </p:txBody>
      </p:sp>
      <p:sp>
        <p:nvSpPr>
          <p:cNvPr id="4" name="Slide Number Placeholder 3"/>
          <p:cNvSpPr>
            <a:spLocks noGrp="1"/>
          </p:cNvSpPr>
          <p:nvPr>
            <p:ph type="sldNum" sz="quarter" idx="10"/>
          </p:nvPr>
        </p:nvSpPr>
        <p:spPr/>
        <p:txBody>
          <a:bodyPr/>
          <a:lstStyle/>
          <a:p>
            <a:fld id="{555E3A7A-ADED-4964-9B06-3BA5C0D71968}" type="slidenum">
              <a:rPr lang="en-US" smtClean="0"/>
              <a:pPr/>
              <a:t>21</a:t>
            </a:fld>
            <a:endParaRPr lang="en-US" dirty="0"/>
          </a:p>
        </p:txBody>
      </p:sp>
    </p:spTree>
    <p:extLst>
      <p:ext uri="{BB962C8B-B14F-4D97-AF65-F5344CB8AC3E}">
        <p14:creationId xmlns:p14="http://schemas.microsoft.com/office/powerpoint/2010/main" val="4236391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3</a:t>
            </a:fld>
            <a:endParaRPr lang="en-US" dirty="0"/>
          </a:p>
        </p:txBody>
      </p:sp>
    </p:spTree>
    <p:extLst>
      <p:ext uri="{BB962C8B-B14F-4D97-AF65-F5344CB8AC3E}">
        <p14:creationId xmlns:p14="http://schemas.microsoft.com/office/powerpoint/2010/main" val="28131760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Emphasize that</a:t>
            </a:r>
            <a:r>
              <a:rPr lang="en-US" baseline="0" dirty="0" smtClean="0"/>
              <a:t> theses are NOT covered.</a:t>
            </a:r>
          </a:p>
        </p:txBody>
      </p:sp>
      <p:sp>
        <p:nvSpPr>
          <p:cNvPr id="4" name="Slide Number Placeholder 3"/>
          <p:cNvSpPr>
            <a:spLocks noGrp="1"/>
          </p:cNvSpPr>
          <p:nvPr>
            <p:ph type="sldNum" sz="quarter" idx="10"/>
          </p:nvPr>
        </p:nvSpPr>
        <p:spPr/>
        <p:txBody>
          <a:bodyPr/>
          <a:lstStyle/>
          <a:p>
            <a:fld id="{555E3A7A-ADED-4964-9B06-3BA5C0D71968}" type="slidenum">
              <a:rPr lang="en-US" smtClean="0"/>
              <a:pPr/>
              <a:t>25</a:t>
            </a:fld>
            <a:endParaRPr lang="en-US" dirty="0"/>
          </a:p>
        </p:txBody>
      </p:sp>
    </p:spTree>
    <p:extLst>
      <p:ext uri="{BB962C8B-B14F-4D97-AF65-F5344CB8AC3E}">
        <p14:creationId xmlns:p14="http://schemas.microsoft.com/office/powerpoint/2010/main" val="33959239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for visual appeal</a:t>
            </a:r>
            <a:r>
              <a:rPr lang="en-US" baseline="0" dirty="0" smtClean="0"/>
              <a:t> only.</a:t>
            </a:r>
            <a:endParaRPr lang="en-US" dirty="0" smtClean="0"/>
          </a:p>
          <a:p>
            <a:endParaRPr lang="en-US" dirty="0" smtClean="0"/>
          </a:p>
          <a:p>
            <a:r>
              <a:rPr lang="en-US" dirty="0" smtClean="0"/>
              <a:t>The</a:t>
            </a:r>
            <a:r>
              <a:rPr lang="en-US" baseline="0" dirty="0" smtClean="0"/>
              <a:t> Occupational Safety and Health Administration covers five areas:</a:t>
            </a:r>
          </a:p>
          <a:p>
            <a:pPr marL="228600" indent="-228600">
              <a:buAutoNum type="arabicPeriod"/>
            </a:pPr>
            <a:r>
              <a:rPr lang="en-US" baseline="0" dirty="0" smtClean="0"/>
              <a:t>Employer responsibilities</a:t>
            </a:r>
          </a:p>
          <a:p>
            <a:pPr marL="228600" indent="-228600">
              <a:buAutoNum type="arabicPeriod"/>
            </a:pPr>
            <a:r>
              <a:rPr lang="en-US" baseline="0" dirty="0" smtClean="0"/>
              <a:t>Employee rights</a:t>
            </a:r>
          </a:p>
          <a:p>
            <a:pPr marL="228600" indent="-228600">
              <a:buAutoNum type="arabicPeriod"/>
            </a:pPr>
            <a:r>
              <a:rPr lang="en-US" baseline="0" dirty="0" smtClean="0"/>
              <a:t>OSHA Standards</a:t>
            </a:r>
          </a:p>
          <a:p>
            <a:pPr marL="228600" indent="-228600">
              <a:buAutoNum type="arabicPeriod"/>
            </a:pPr>
            <a:r>
              <a:rPr lang="en-US" baseline="0" dirty="0" smtClean="0"/>
              <a:t>Inspections</a:t>
            </a:r>
          </a:p>
          <a:p>
            <a:pPr marL="228600" indent="-228600">
              <a:buAutoNum type="arabicPeriod"/>
            </a:pPr>
            <a:r>
              <a:rPr lang="en-US" baseline="0" dirty="0" smtClean="0"/>
              <a:t>Help for employers</a:t>
            </a:r>
          </a:p>
          <a:p>
            <a:pPr marL="228600" indent="-228600">
              <a:buAutoNum type="arabicPeriod"/>
            </a:pPr>
            <a:endParaRPr lang="en-US" baseline="0" dirty="0" smtClean="0"/>
          </a:p>
          <a:p>
            <a:pPr marL="0" indent="0">
              <a:buNone/>
            </a:pPr>
            <a:r>
              <a:rPr lang="en-US" baseline="0" dirty="0" smtClean="0"/>
              <a:t>Cover each of these one at time for a better understanding of what OSHA does.</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26</a:t>
            </a:fld>
            <a:endParaRPr lang="en-US" dirty="0"/>
          </a:p>
        </p:txBody>
      </p:sp>
    </p:spTree>
    <p:extLst>
      <p:ext uri="{BB962C8B-B14F-4D97-AF65-F5344CB8AC3E}">
        <p14:creationId xmlns:p14="http://schemas.microsoft.com/office/powerpoint/2010/main" val="12538099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www.osha.gov. </a:t>
            </a:r>
            <a:endParaRPr lang="en-US" dirty="0" smtClean="0"/>
          </a:p>
          <a:p>
            <a:endParaRPr lang="en-US" dirty="0" smtClean="0"/>
          </a:p>
          <a:p>
            <a:r>
              <a:rPr lang="en-US" dirty="0" smtClean="0"/>
              <a:t>Image meant to show what an OSHA poster looks like</a:t>
            </a:r>
            <a:r>
              <a:rPr lang="en-US" baseline="0" dirty="0" smtClean="0"/>
              <a:t>.</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Run through the list on the slide one at a time.</a:t>
            </a:r>
            <a:endParaRPr lang="en-US" dirty="0" smtClean="0"/>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Employers have the responsibility to provide safe workplace. Employers must provide their employees with a workplace that does not have serious hazards and follow all relevant OSHA  safety and health standards. Employers must find and correct safety and health problems. OSHA further requires employers to try to eliminate or reduce hazards first by making changes in  working conditions rather than just relying on masks, gloves, earplugs or other types of personal protective equipment.</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The OSHA poster is referenced in this slide.  Inform students that they can get a copy of the OSHA poster at https://www.osha.gov/Publications/poster.html.  If you have access to the internet, you should take a minute and visit the webpage.</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This would also be a good time to discuss the new recordkeeping/reporting requirements. This information is at https://www.osha.gov/recordkeeping2014/index.html.   </a:t>
            </a:r>
          </a:p>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55E3A7A-ADED-4964-9B06-3BA5C0D71968}" type="slidenum">
              <a:rPr lang="en-US" smtClean="0"/>
              <a:pPr/>
              <a:t>27</a:t>
            </a:fld>
            <a:endParaRPr lang="en-US" dirty="0"/>
          </a:p>
        </p:txBody>
      </p:sp>
    </p:spTree>
    <p:extLst>
      <p:ext uri="{BB962C8B-B14F-4D97-AF65-F5344CB8AC3E}">
        <p14:creationId xmlns:p14="http://schemas.microsoft.com/office/powerpoint/2010/main" val="26608334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Employees have the following rights under OSHA:</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Working conditions that do not pose a risk of serious harm. • Receive information and training (in a language workers can understand) about chemical and other hazards, methods to prevent harm, and OSHA standards that apply to their workplace. • Review records of work-related injuries and illnesses. • Get copies of test results done to find and measure hazards in the workplace. • File a complaint asking OSHA to inspect their workplace if they believe there is a serious hazard or that their employer is not following OSHA rules. When requested, OSHA will keep all identities  confidential. • Use their rights under the law without retaliation. If an employee is fired, demoted, transferred or retaliated against in any way for using their rights under the law, they can file a complaint with OSHA. This complaint must be filed within 30 days of the alleged retaliation.</a:t>
            </a:r>
          </a:p>
          <a:p>
            <a:pPr marL="171450" indent="-171450">
              <a:buFont typeface="Arial" panose="020B0604020202020204" pitchFamily="34" charset="0"/>
              <a:buChar char="•"/>
            </a:pPr>
            <a:endParaRPr lang="en-US" sz="1200" b="0" i="0" u="none" strike="noStrike" kern="1200" baseline="0" dirty="0" smtClean="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The next three slides go into Whistleblower Protection to expand on retaliation protection. </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28</a:t>
            </a:fld>
            <a:endParaRPr lang="en-US" dirty="0"/>
          </a:p>
        </p:txBody>
      </p:sp>
    </p:spTree>
    <p:extLst>
      <p:ext uri="{BB962C8B-B14F-4D97-AF65-F5344CB8AC3E}">
        <p14:creationId xmlns:p14="http://schemas.microsoft.com/office/powerpoint/2010/main" val="14405058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for visual appeal</a:t>
            </a:r>
            <a:r>
              <a:rPr lang="en-US" baseline="0" dirty="0" smtClean="0"/>
              <a:t> only.</a:t>
            </a:r>
            <a:endParaRPr lang="en-US" dirty="0" smtClean="0"/>
          </a:p>
          <a:p>
            <a:endParaRPr lang="en-US" dirty="0" smtClean="0"/>
          </a:p>
          <a:p>
            <a:r>
              <a:rPr lang="en-US" dirty="0" smtClean="0"/>
              <a:t>Inform</a:t>
            </a:r>
            <a:r>
              <a:rPr lang="en-US" baseline="0" dirty="0" smtClean="0"/>
              <a:t> students that they can file a complaint if retaliation occurs related to safety and health.  If you have access to the internet, take some time to review basic Whistleblower information at http://www.whistleblowers.gov/ .</a:t>
            </a:r>
          </a:p>
          <a:p>
            <a:endParaRPr lang="en-US" baseline="0" dirty="0" smtClean="0"/>
          </a:p>
          <a:p>
            <a:r>
              <a:rPr lang="en-US" baseline="0" dirty="0" smtClean="0"/>
              <a:t>At the time of development, there were 22 statutes, including 11(c). </a:t>
            </a:r>
          </a:p>
          <a:p>
            <a:endParaRPr lang="en-US" baseline="0" dirty="0" smtClean="0"/>
          </a:p>
          <a:p>
            <a:r>
              <a:rPr lang="en-US" baseline="0" dirty="0" smtClean="0"/>
              <a:t>Pass out whistleblower factsheet if available.   You can download a copy at https://www.osha.gov/OshDoc/data_General_Facts/whistleblower_rights.pdf  </a:t>
            </a:r>
          </a:p>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29</a:t>
            </a:fld>
            <a:endParaRPr lang="en-US" dirty="0"/>
          </a:p>
        </p:txBody>
      </p:sp>
    </p:spTree>
    <p:extLst>
      <p:ext uri="{BB962C8B-B14F-4D97-AF65-F5344CB8AC3E}">
        <p14:creationId xmlns:p14="http://schemas.microsoft.com/office/powerpoint/2010/main" val="12919846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for visual appeal</a:t>
            </a:r>
            <a:r>
              <a:rPr lang="en-US" baseline="0" dirty="0" smtClean="0"/>
              <a:t> only.</a:t>
            </a:r>
            <a:endParaRPr lang="en-US" dirty="0" smtClean="0"/>
          </a:p>
          <a:p>
            <a:endParaRPr lang="en-US" dirty="0" smtClean="0"/>
          </a:p>
          <a:p>
            <a:r>
              <a:rPr lang="en-US" dirty="0" smtClean="0"/>
              <a:t>Inform</a:t>
            </a:r>
            <a:r>
              <a:rPr lang="en-US" baseline="0" dirty="0" smtClean="0"/>
              <a:t> students that they can file a complaint if retaliation occurs related to safety and health.  If you have access to the internet, take some time to review basic Whistleblower information at http://www.whistleblowers.gov/ .</a:t>
            </a:r>
          </a:p>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30</a:t>
            </a:fld>
            <a:endParaRPr lang="en-US" dirty="0"/>
          </a:p>
        </p:txBody>
      </p:sp>
    </p:spTree>
    <p:extLst>
      <p:ext uri="{BB962C8B-B14F-4D97-AF65-F5344CB8AC3E}">
        <p14:creationId xmlns:p14="http://schemas.microsoft.com/office/powerpoint/2010/main" val="4268970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a:t>
            </a:r>
            <a:r>
              <a:rPr lang="en-US" baseline="0" dirty="0" smtClean="0"/>
              <a:t> -</a:t>
            </a:r>
            <a:r>
              <a:rPr lang="en-US" dirty="0" smtClean="0"/>
              <a:t> You can refuse to do a serious dangerous work, but not walk off the job.  </a:t>
            </a:r>
          </a:p>
          <a:p>
            <a:endParaRPr lang="en-US" dirty="0" smtClean="0"/>
          </a:p>
          <a:p>
            <a:r>
              <a:rPr lang="en-US" smtClean="0"/>
              <a:t>See</a:t>
            </a:r>
            <a:r>
              <a:rPr lang="en-US" baseline="0" smtClean="0"/>
              <a:t> https://www.osha.gov/right-to-refuse.html for details on refusing to do work.  </a:t>
            </a:r>
            <a:endParaRPr lang="en-US" smtClean="0"/>
          </a:p>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31</a:t>
            </a:fld>
            <a:endParaRPr lang="en-US" dirty="0"/>
          </a:p>
        </p:txBody>
      </p:sp>
    </p:spTree>
    <p:extLst>
      <p:ext uri="{BB962C8B-B14F-4D97-AF65-F5344CB8AC3E}">
        <p14:creationId xmlns:p14="http://schemas.microsoft.com/office/powerpoint/2010/main" val="14010223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OSHA standards are rules that describe the methods that employers must use to protect their employees from hazards. There are OSHA standards for Construction work, Agriculture, Maritime operations, and General Industry, which are the standards that apply to most worksites. These standards limit the amount of hazardous chemicals workers can be exposed to, require the use of certain safe practices and equipment, and require employers to monitor hazards and keep records of workplace injuries and illnesses.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As we saw from the slide on Employer responsibilities, these standards limit the amount of hazardous chemicals workers can be exposed to, require the use of certain safe practices and equipment, and require employers to monitor hazards and keep records of workplace injuries and illnesses.</a:t>
            </a:r>
          </a:p>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55E3A7A-ADED-4964-9B06-3BA5C0D71968}" type="slidenum">
              <a:rPr lang="en-US" smtClean="0"/>
              <a:pPr/>
              <a:t>32</a:t>
            </a:fld>
            <a:endParaRPr lang="en-US" dirty="0"/>
          </a:p>
        </p:txBody>
      </p:sp>
    </p:spTree>
    <p:extLst>
      <p:ext uri="{BB962C8B-B14F-4D97-AF65-F5344CB8AC3E}">
        <p14:creationId xmlns:p14="http://schemas.microsoft.com/office/powerpoint/2010/main" val="22348270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Employers must also comply with the General Duty Clause of the OSH Act, which requires employers to keep their workplace free of serious recognized hazards. This clause is generally cited when no OSHA standard applies to the hazard.</a:t>
            </a:r>
            <a:endParaRPr lang="en-US" dirty="0" smtClean="0"/>
          </a:p>
          <a:p>
            <a:endParaRPr lang="en-US" dirty="0" smtClean="0"/>
          </a:p>
          <a:p>
            <a:r>
              <a:rPr lang="en-US" dirty="0" smtClean="0"/>
              <a:t>General Duty Clause </a:t>
            </a:r>
            <a:r>
              <a:rPr lang="en-US" baseline="0" dirty="0" smtClean="0"/>
              <a:t>can be found at the following web addresses</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Section 5(a)(1) https://www.osha.gov/pls/oshaweb/owadisp.show_document?p_table=OSHACT&amp;p_id=3359  </a:t>
            </a:r>
          </a:p>
          <a:p>
            <a:endParaRPr lang="en-US" baseline="0" dirty="0" smtClean="0"/>
          </a:p>
          <a:p>
            <a:endParaRPr lang="en-US" dirty="0" smtClean="0"/>
          </a:p>
          <a:p>
            <a:r>
              <a:rPr lang="en-US" dirty="0" smtClean="0"/>
              <a:t>It is</a:t>
            </a:r>
            <a:r>
              <a:rPr lang="en-US" baseline="0" dirty="0" smtClean="0"/>
              <a:t> recommended that you have a copy of these standards available prior to delivering training.</a:t>
            </a:r>
            <a:endParaRPr lang="en-US" dirty="0"/>
          </a:p>
        </p:txBody>
      </p:sp>
      <p:sp>
        <p:nvSpPr>
          <p:cNvPr id="4" name="Slide Number Placeholder 3"/>
          <p:cNvSpPr>
            <a:spLocks noGrp="1"/>
          </p:cNvSpPr>
          <p:nvPr>
            <p:ph type="sldNum" sz="quarter" idx="10"/>
          </p:nvPr>
        </p:nvSpPr>
        <p:spPr/>
        <p:txBody>
          <a:bodyPr/>
          <a:lstStyle/>
          <a:p>
            <a:fld id="{63097B4B-E6FA-4CFB-9855-5C647ECDD60D}" type="slidenum">
              <a:rPr lang="en-US" smtClean="0"/>
              <a:pPr/>
              <a:t>33</a:t>
            </a:fld>
            <a:endParaRPr lang="en-US" dirty="0"/>
          </a:p>
        </p:txBody>
      </p:sp>
    </p:spTree>
    <p:extLst>
      <p:ext uri="{BB962C8B-B14F-4D97-AF65-F5344CB8AC3E}">
        <p14:creationId xmlns:p14="http://schemas.microsoft.com/office/powerpoint/2010/main" val="16134470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for visual appeal</a:t>
            </a:r>
            <a:r>
              <a:rPr lang="en-US" baseline="0" dirty="0" smtClean="0"/>
              <a:t> only.</a:t>
            </a:r>
            <a:endParaRPr lang="en-US" dirty="0" smtClean="0"/>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Inspections are initiated without advance notice, conducted using on-site inspections, or telephone/facsimile investigations, performed by highly trained compliance officers, and based on the following</a:t>
            </a:r>
          </a:p>
          <a:p>
            <a:r>
              <a:rPr lang="en-US" sz="1200" b="0" i="0" u="none" strike="noStrike" kern="1200" baseline="0" dirty="0" smtClean="0">
                <a:solidFill>
                  <a:schemeClr val="tx1"/>
                </a:solidFill>
                <a:latin typeface="+mn-lt"/>
                <a:ea typeface="+mn-ea"/>
                <a:cs typeface="+mn-cs"/>
              </a:rPr>
              <a:t>priorities: • Imminent danger • Catastrophes – fatalities or hospitalizations •Worker complaints and referrals • Targeted inspections – particular hazards, high injury rates • Follow-up inspections.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When an inspector finds violations of OSHA standards or serious hazards, OSHA may issue citations and fines. A citation includes methods an employer may use to fix a problem and the date by when the corrective actions must be completed.  Employers have the right to contest any part of the citation, including whether a violation actually exists. Workers only have the right to challenge</a:t>
            </a:r>
          </a:p>
          <a:p>
            <a:r>
              <a:rPr lang="en-US" sz="1200" b="0" i="0" u="none" strike="noStrike" kern="1200" baseline="0" dirty="0" smtClean="0">
                <a:solidFill>
                  <a:schemeClr val="tx1"/>
                </a:solidFill>
                <a:latin typeface="+mn-lt"/>
                <a:ea typeface="+mn-ea"/>
                <a:cs typeface="+mn-cs"/>
              </a:rPr>
              <a:t>the deadline for when a problem must be resolved. Appeals of citations are heard by the independent Occupational Safety and Health Review Commission.</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34</a:t>
            </a:fld>
            <a:endParaRPr lang="en-US" dirty="0"/>
          </a:p>
        </p:txBody>
      </p:sp>
    </p:spTree>
    <p:extLst>
      <p:ext uri="{BB962C8B-B14F-4D97-AF65-F5344CB8AC3E}">
        <p14:creationId xmlns:p14="http://schemas.microsoft.com/office/powerpoint/2010/main" val="2470758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4</a:t>
            </a:fld>
            <a:endParaRPr lang="en-US" dirty="0"/>
          </a:p>
        </p:txBody>
      </p:sp>
    </p:spTree>
    <p:extLst>
      <p:ext uri="{BB962C8B-B14F-4D97-AF65-F5344CB8AC3E}">
        <p14:creationId xmlns:p14="http://schemas.microsoft.com/office/powerpoint/2010/main" val="30712675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OSHA offers free confidential advice. Several programs and services help employers identify and correct job hazards as well as improve their injury and illness prevention programs.</a:t>
            </a:r>
          </a:p>
          <a:p>
            <a:endParaRPr lang="en-US" sz="1200" b="0" i="0" u="none" strike="noStrike" kern="1200" baseline="0" dirty="0" smtClean="0">
              <a:solidFill>
                <a:schemeClr val="tx1"/>
              </a:solidFill>
              <a:latin typeface="+mn-lt"/>
              <a:ea typeface="+mn-ea"/>
              <a:cs typeface="+mn-cs"/>
            </a:endParaRPr>
          </a:p>
          <a:p>
            <a:r>
              <a:rPr lang="en-US" dirty="0" smtClean="0"/>
              <a:t>OSHA provides funding to states </a:t>
            </a:r>
            <a:r>
              <a:rPr lang="en-US" baseline="0" dirty="0" smtClean="0"/>
              <a:t>for a </a:t>
            </a:r>
            <a:r>
              <a:rPr lang="en-US" dirty="0" smtClean="0"/>
              <a:t>free service, On-Site Consultation, for small and medium-sized</a:t>
            </a:r>
            <a:r>
              <a:rPr lang="en-US" baseline="0" dirty="0" smtClean="0"/>
              <a:t> businesses.  </a:t>
            </a:r>
            <a:r>
              <a:rPr lang="en-US" dirty="0" smtClean="0"/>
              <a:t>On-site Consultation services are separate from enforcement and do not result in penalties or citations.</a:t>
            </a:r>
          </a:p>
          <a:p>
            <a:endParaRPr lang="en-US" dirty="0" smtClean="0"/>
          </a:p>
          <a:p>
            <a:r>
              <a:rPr lang="en-US" sz="1200" b="0" i="0" u="none" strike="noStrike" kern="1200" baseline="0" dirty="0" smtClean="0">
                <a:solidFill>
                  <a:schemeClr val="tx1"/>
                </a:solidFill>
                <a:latin typeface="+mn-lt"/>
                <a:ea typeface="+mn-ea"/>
                <a:cs typeface="+mn-cs"/>
              </a:rPr>
              <a:t>OSHA has compliance assistance specialists throughout the nation who can provide general information about OSHA standards and compliance assistance resources.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OSHA offers cooperative programs to help prevent fatalities, injuries, and illnesses in the workplace.  </a:t>
            </a:r>
            <a:r>
              <a:rPr lang="en-US" sz="1200" b="0" i="1" u="none" strike="noStrike" kern="1200" baseline="0" dirty="0" smtClean="0">
                <a:solidFill>
                  <a:schemeClr val="tx1"/>
                </a:solidFill>
                <a:latin typeface="+mn-lt"/>
                <a:ea typeface="+mn-ea"/>
                <a:cs typeface="+mn-cs"/>
              </a:rPr>
              <a:t>Alliance Program </a:t>
            </a:r>
            <a:r>
              <a:rPr lang="en-US" sz="1200" b="0" i="0" u="none" strike="noStrike" kern="1200" baseline="0" dirty="0" smtClean="0">
                <a:solidFill>
                  <a:schemeClr val="tx1"/>
                </a:solidFill>
                <a:latin typeface="+mn-lt"/>
                <a:ea typeface="+mn-ea"/>
                <a:cs typeface="+mn-cs"/>
              </a:rPr>
              <a:t>– OSHA works with groups committed to worker safety and health to develop</a:t>
            </a:r>
          </a:p>
          <a:p>
            <a:r>
              <a:rPr lang="en-US" sz="1200" b="0" i="0" u="none" strike="noStrike" kern="1200" baseline="0" dirty="0" smtClean="0">
                <a:solidFill>
                  <a:schemeClr val="tx1"/>
                </a:solidFill>
                <a:latin typeface="+mn-lt"/>
                <a:ea typeface="+mn-ea"/>
                <a:cs typeface="+mn-cs"/>
              </a:rPr>
              <a:t>compliance assistance resources and educate workers and employers. </a:t>
            </a:r>
            <a:r>
              <a:rPr lang="en-US" sz="1200" b="0" i="1" u="none" strike="noStrike" kern="1200" baseline="0" dirty="0" smtClean="0">
                <a:solidFill>
                  <a:schemeClr val="tx1"/>
                </a:solidFill>
                <a:latin typeface="+mn-lt"/>
                <a:ea typeface="+mn-ea"/>
                <a:cs typeface="+mn-cs"/>
              </a:rPr>
              <a:t>OSHA Strategic Partnerships (OSP) </a:t>
            </a:r>
            <a:r>
              <a:rPr lang="en-US" sz="1200" b="0" i="0" u="none" strike="noStrike" kern="1200" baseline="0" dirty="0" smtClean="0">
                <a:solidFill>
                  <a:schemeClr val="tx1"/>
                </a:solidFill>
                <a:latin typeface="+mn-lt"/>
                <a:ea typeface="+mn-ea"/>
                <a:cs typeface="+mn-cs"/>
              </a:rPr>
              <a:t>– Partnerships are formalized through tailored agreements designed to encourage, assist, and recognize partner efforts to eliminate serious hazards and achieve model workplace safety and health practices. </a:t>
            </a:r>
            <a:r>
              <a:rPr lang="en-US" sz="1200" b="0" i="1" u="none" strike="noStrike" kern="1200" baseline="0" dirty="0" smtClean="0">
                <a:solidFill>
                  <a:schemeClr val="tx1"/>
                </a:solidFill>
                <a:latin typeface="+mn-lt"/>
                <a:ea typeface="+mn-ea"/>
                <a:cs typeface="+mn-cs"/>
              </a:rPr>
              <a:t>Voluntary Protection Programs (VPP) </a:t>
            </a:r>
            <a:r>
              <a:rPr lang="en-US" sz="1200" b="0" i="0" u="none" strike="noStrike" kern="1200" baseline="0" dirty="0" smtClean="0">
                <a:solidFill>
                  <a:schemeClr val="tx1"/>
                </a:solidFill>
                <a:latin typeface="+mn-lt"/>
                <a:ea typeface="+mn-ea"/>
                <a:cs typeface="+mn-cs"/>
              </a:rPr>
              <a:t>– The VPP recognize employers and  workers in private industry and federal agencies who have implemented effective safety and health management programs and maintain injury and illness rates below the national average for</a:t>
            </a:r>
          </a:p>
          <a:p>
            <a:r>
              <a:rPr lang="en-US" sz="1200" b="0" i="0" u="none" strike="noStrike" kern="1200" baseline="0" dirty="0" smtClean="0">
                <a:solidFill>
                  <a:schemeClr val="tx1"/>
                </a:solidFill>
                <a:latin typeface="+mn-lt"/>
                <a:ea typeface="+mn-ea"/>
                <a:cs typeface="+mn-cs"/>
              </a:rPr>
              <a:t>their respective industries. In VPP, management, labor, and OSHA work cooperatively and proactively to prevent fatalities, injuries, and illnesses. </a:t>
            </a:r>
          </a:p>
          <a:p>
            <a:endParaRPr lang="en-US" sz="1200" b="0" i="0" u="none" strike="noStrike"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35</a:t>
            </a:fld>
            <a:endParaRPr lang="en-US"/>
          </a:p>
        </p:txBody>
      </p:sp>
    </p:spTree>
    <p:extLst>
      <p:ext uri="{BB962C8B-B14F-4D97-AF65-F5344CB8AC3E}">
        <p14:creationId xmlns:p14="http://schemas.microsoft.com/office/powerpoint/2010/main" val="156264179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for visual appeal</a:t>
            </a:r>
            <a:r>
              <a:rPr lang="en-US" baseline="0" dirty="0" smtClean="0"/>
              <a:t> only.</a:t>
            </a:r>
            <a:endParaRPr lang="en-US" dirty="0" smtClean="0"/>
          </a:p>
          <a:p>
            <a:endParaRPr lang="en-US" dirty="0" smtClean="0"/>
          </a:p>
          <a:p>
            <a:r>
              <a:rPr lang="en-US" dirty="0" smtClean="0"/>
              <a:t>After break, plan</a:t>
            </a:r>
            <a:r>
              <a:rPr lang="en-US" baseline="0" dirty="0" smtClean="0"/>
              <a:t> to discuss regulations more specific to warehouses. </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36</a:t>
            </a:fld>
            <a:endParaRPr lang="en-US"/>
          </a:p>
        </p:txBody>
      </p:sp>
    </p:spTree>
    <p:extLst>
      <p:ext uri="{BB962C8B-B14F-4D97-AF65-F5344CB8AC3E}">
        <p14:creationId xmlns:p14="http://schemas.microsoft.com/office/powerpoint/2010/main" val="26303932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Emphasize</a:t>
            </a:r>
            <a:r>
              <a:rPr lang="en-US" baseline="0" dirty="0" smtClean="0"/>
              <a:t> that simple housekeeping can prevent incidents from both pedestrian traffic and machine traffic.</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37</a:t>
            </a:fld>
            <a:endParaRPr lang="en-US"/>
          </a:p>
        </p:txBody>
      </p:sp>
    </p:spTree>
    <p:extLst>
      <p:ext uri="{BB962C8B-B14F-4D97-AF65-F5344CB8AC3E}">
        <p14:creationId xmlns:p14="http://schemas.microsoft.com/office/powerpoint/2010/main" val="320164265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38</a:t>
            </a:fld>
            <a:endParaRPr lang="en-US"/>
          </a:p>
        </p:txBody>
      </p:sp>
    </p:spTree>
    <p:extLst>
      <p:ext uri="{BB962C8B-B14F-4D97-AF65-F5344CB8AC3E}">
        <p14:creationId xmlns:p14="http://schemas.microsoft.com/office/powerpoint/2010/main" val="226305688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meant</a:t>
            </a:r>
            <a:r>
              <a:rPr lang="en-US" baseline="0" dirty="0" smtClean="0"/>
              <a:t> to highlight common PPE used.</a:t>
            </a:r>
            <a:endParaRPr lang="en-US" dirty="0" smtClean="0"/>
          </a:p>
          <a:p>
            <a:endParaRPr lang="en-US" dirty="0" smtClean="0"/>
          </a:p>
          <a:p>
            <a:r>
              <a:rPr lang="en-US" dirty="0" smtClean="0"/>
              <a:t>Breakout Activity – Have the students break out into small groups. Then have student discuss different types of warehouse storage (i.e. chemical, retail,</a:t>
            </a:r>
            <a:r>
              <a:rPr lang="en-US" baseline="0" dirty="0" smtClean="0"/>
              <a:t> food, construction, etc.)</a:t>
            </a:r>
            <a:r>
              <a:rPr lang="en-US" dirty="0" smtClean="0"/>
              <a:t> they are familiar</a:t>
            </a:r>
            <a:r>
              <a:rPr lang="en-US" baseline="0" dirty="0" smtClean="0"/>
              <a:t> with or have interest in.  Once they identify three to five types of warehouse operations, have the students generate lists of PPE for those environments.   Compare the lists.  As an additional component, have a variety of PPE with you, such as chemical proof gloves, leather gloves, face shields, and safety glasses.  As you pass around this PPE, have the students take note of the type of material the PPE is made out of, the usefulness, and any ANSI or NIOSH specifications.  </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555E3A7A-ADED-4964-9B06-3BA5C0D71968}" type="slidenum">
              <a:rPr lang="en-US" smtClean="0"/>
              <a:pPr/>
              <a:t>39</a:t>
            </a:fld>
            <a:endParaRPr lang="en-US"/>
          </a:p>
        </p:txBody>
      </p:sp>
    </p:spTree>
    <p:extLst>
      <p:ext uri="{BB962C8B-B14F-4D97-AF65-F5344CB8AC3E}">
        <p14:creationId xmlns:p14="http://schemas.microsoft.com/office/powerpoint/2010/main" val="22630568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 Image</a:t>
            </a:r>
            <a:r>
              <a:rPr lang="en-US" baseline="0" dirty="0" smtClean="0"/>
              <a:t> is a Western Nebraska Community College stock photo.</a:t>
            </a:r>
          </a:p>
          <a:p>
            <a:endParaRPr lang="en-US" baseline="0" dirty="0" smtClean="0"/>
          </a:p>
          <a:p>
            <a:r>
              <a:rPr lang="en-US" dirty="0" smtClean="0"/>
              <a:t>Image meant to show</a:t>
            </a:r>
            <a:r>
              <a:rPr lang="en-US" baseline="0" dirty="0" smtClean="0"/>
              <a:t> an example of a Powered Industrial Truck.  The PIT is commonly known as a </a:t>
            </a:r>
            <a:r>
              <a:rPr lang="en-US" baseline="0" dirty="0" err="1" smtClean="0"/>
              <a:t>Walkie</a:t>
            </a:r>
            <a:r>
              <a:rPr lang="en-US" baseline="0" dirty="0" smtClean="0"/>
              <a:t>-Stacker.</a:t>
            </a:r>
            <a:endParaRPr lang="en-US" dirty="0" smtClean="0"/>
          </a:p>
          <a:p>
            <a:endParaRPr lang="en-US" dirty="0" smtClean="0"/>
          </a:p>
          <a:p>
            <a:r>
              <a:rPr lang="en-US" dirty="0" smtClean="0"/>
              <a:t>Discuss</a:t>
            </a:r>
            <a:r>
              <a:rPr lang="en-US" baseline="0" dirty="0" smtClean="0"/>
              <a:t> how material must be loaded and unloaded and how a variety of equipment is used to do so.  </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40</a:t>
            </a:fld>
            <a:endParaRPr lang="en-US"/>
          </a:p>
        </p:txBody>
      </p:sp>
    </p:spTree>
    <p:extLst>
      <p:ext uri="{BB962C8B-B14F-4D97-AF65-F5344CB8AC3E}">
        <p14:creationId xmlns:p14="http://schemas.microsoft.com/office/powerpoint/2010/main" val="210584669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 Image</a:t>
            </a:r>
            <a:r>
              <a:rPr lang="en-US" baseline="0" dirty="0" smtClean="0"/>
              <a:t> is a Western Nebraska Community College stock photo.</a:t>
            </a:r>
          </a:p>
          <a:p>
            <a:endParaRPr lang="en-US" baseline="0" dirty="0" smtClean="0"/>
          </a:p>
          <a:p>
            <a:r>
              <a:rPr lang="en-US" dirty="0" smtClean="0"/>
              <a:t>Image meant to highlight that ladders are used in warehousing.  </a:t>
            </a:r>
          </a:p>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41</a:t>
            </a:fld>
            <a:endParaRPr lang="en-US"/>
          </a:p>
        </p:txBody>
      </p:sp>
    </p:spTree>
    <p:extLst>
      <p:ext uri="{BB962C8B-B14F-4D97-AF65-F5344CB8AC3E}">
        <p14:creationId xmlns:p14="http://schemas.microsoft.com/office/powerpoint/2010/main" val="44309186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meant</a:t>
            </a:r>
            <a:r>
              <a:rPr lang="en-US" baseline="0" dirty="0" smtClean="0"/>
              <a:t> to highlight fire extinguishers as discussion topic.</a:t>
            </a:r>
            <a:endParaRPr lang="en-US" dirty="0" smtClean="0"/>
          </a:p>
          <a:p>
            <a:endParaRPr lang="en-US" dirty="0" smtClean="0"/>
          </a:p>
          <a:p>
            <a:r>
              <a:rPr lang="en-US" dirty="0" smtClean="0"/>
              <a:t>Discuss</a:t>
            </a:r>
            <a:r>
              <a:rPr lang="en-US" baseline="0" dirty="0" smtClean="0"/>
              <a:t> the variety of materials stored in warehouses and how much of what is stored can be combustible or flammable.  </a:t>
            </a:r>
          </a:p>
          <a:p>
            <a:endParaRPr lang="en-US" baseline="0" dirty="0" smtClean="0"/>
          </a:p>
          <a:p>
            <a:r>
              <a:rPr lang="en-US" baseline="0" dirty="0" smtClean="0"/>
              <a:t>29CFR1910.155-165 apply, with 1910.157 is most applicable. </a:t>
            </a:r>
          </a:p>
          <a:p>
            <a:endParaRPr lang="en-US" baseline="0" dirty="0" smtClean="0"/>
          </a:p>
        </p:txBody>
      </p:sp>
      <p:sp>
        <p:nvSpPr>
          <p:cNvPr id="4" name="Slide Number Placeholder 3"/>
          <p:cNvSpPr>
            <a:spLocks noGrp="1"/>
          </p:cNvSpPr>
          <p:nvPr>
            <p:ph type="sldNum" sz="quarter" idx="10"/>
          </p:nvPr>
        </p:nvSpPr>
        <p:spPr/>
        <p:txBody>
          <a:bodyPr/>
          <a:lstStyle/>
          <a:p>
            <a:fld id="{555E3A7A-ADED-4964-9B06-3BA5C0D71968}" type="slidenum">
              <a:rPr lang="en-US" smtClean="0"/>
              <a:pPr/>
              <a:t>42</a:t>
            </a:fld>
            <a:endParaRPr lang="en-US"/>
          </a:p>
        </p:txBody>
      </p:sp>
    </p:spTree>
    <p:extLst>
      <p:ext uri="{BB962C8B-B14F-4D97-AF65-F5344CB8AC3E}">
        <p14:creationId xmlns:p14="http://schemas.microsoft.com/office/powerpoint/2010/main" val="6906041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This is the last regulation slide.  Tell the students that there are literally dozens of other standards that could apply and that these were presented just to get them thinking.  Modules 2 and 3 will dive deeper into specific hazards.</a:t>
            </a:r>
          </a:p>
          <a:p>
            <a:endParaRPr lang="en-US" baseline="0" dirty="0" smtClean="0"/>
          </a:p>
          <a:p>
            <a:r>
              <a:rPr lang="en-US" baseline="0" dirty="0" smtClean="0"/>
              <a:t>Now you will transition to general discussion of hazards in warehouses.</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43</a:t>
            </a:fld>
            <a:endParaRPr lang="en-US"/>
          </a:p>
        </p:txBody>
      </p:sp>
    </p:spTree>
    <p:extLst>
      <p:ext uri="{BB962C8B-B14F-4D97-AF65-F5344CB8AC3E}">
        <p14:creationId xmlns:p14="http://schemas.microsoft.com/office/powerpoint/2010/main" val="235851065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 Image</a:t>
            </a:r>
            <a:r>
              <a:rPr lang="en-US" baseline="0" dirty="0" smtClean="0"/>
              <a:t> is a Western Nebraska Community College stock photo.</a:t>
            </a:r>
          </a:p>
          <a:p>
            <a:endParaRPr lang="en-US" baseline="0" dirty="0" smtClean="0"/>
          </a:p>
          <a:p>
            <a:r>
              <a:rPr lang="en-US" dirty="0" smtClean="0"/>
              <a:t>Image meant to show</a:t>
            </a:r>
            <a:r>
              <a:rPr lang="en-US" baseline="0" dirty="0" smtClean="0"/>
              <a:t> an example of a Powered Industrial Truck.  The PIT is a Class 1 Electric Forklift</a:t>
            </a:r>
            <a:endParaRPr lang="en-US" dirty="0" smtClean="0"/>
          </a:p>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44</a:t>
            </a:fld>
            <a:endParaRPr lang="en-US"/>
          </a:p>
        </p:txBody>
      </p:sp>
    </p:spTree>
    <p:extLst>
      <p:ext uri="{BB962C8B-B14F-4D97-AF65-F5344CB8AC3E}">
        <p14:creationId xmlns:p14="http://schemas.microsoft.com/office/powerpoint/2010/main" val="5269187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Hand</a:t>
            </a:r>
            <a:r>
              <a:rPr lang="en-US" baseline="0" dirty="0" smtClean="0"/>
              <a:t> out pre-test to students.  Plan on 10-15 minutes to complete and review.</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5</a:t>
            </a:fld>
            <a:endParaRPr lang="en-US" dirty="0"/>
          </a:p>
        </p:txBody>
      </p:sp>
    </p:spTree>
    <p:extLst>
      <p:ext uri="{BB962C8B-B14F-4D97-AF65-F5344CB8AC3E}">
        <p14:creationId xmlns:p14="http://schemas.microsoft.com/office/powerpoint/2010/main" val="304542632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meant</a:t>
            </a:r>
            <a:r>
              <a:rPr lang="en-US" baseline="0" dirty="0" smtClean="0"/>
              <a:t> to highlight the </a:t>
            </a:r>
            <a:r>
              <a:rPr lang="en-US" dirty="0" smtClean="0"/>
              <a:t>unsafe use</a:t>
            </a:r>
            <a:r>
              <a:rPr lang="en-US" baseline="0" dirty="0" smtClean="0"/>
              <a:t> of forklift.</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45</a:t>
            </a:fld>
            <a:endParaRPr lang="en-US"/>
          </a:p>
        </p:txBody>
      </p:sp>
    </p:spTree>
    <p:extLst>
      <p:ext uri="{BB962C8B-B14F-4D97-AF65-F5344CB8AC3E}">
        <p14:creationId xmlns:p14="http://schemas.microsoft.com/office/powerpoint/2010/main" val="48645155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Hand out Regional</a:t>
            </a:r>
            <a:r>
              <a:rPr lang="en-US" baseline="0" dirty="0" smtClean="0"/>
              <a:t> </a:t>
            </a:r>
            <a:r>
              <a:rPr lang="en-US" dirty="0" smtClean="0"/>
              <a:t>Fact Sheet entitled </a:t>
            </a:r>
            <a:r>
              <a:rPr lang="en-US" i="1" dirty="0" smtClean="0"/>
              <a:t>Struck</a:t>
            </a:r>
            <a:r>
              <a:rPr lang="en-US" i="1" baseline="0" dirty="0" smtClean="0"/>
              <a:t> By Vehicles</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46</a:t>
            </a:fld>
            <a:endParaRPr lang="en-US"/>
          </a:p>
        </p:txBody>
      </p:sp>
    </p:spTree>
    <p:extLst>
      <p:ext uri="{BB962C8B-B14F-4D97-AF65-F5344CB8AC3E}">
        <p14:creationId xmlns:p14="http://schemas.microsoft.com/office/powerpoint/2010/main" val="350478545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meant</a:t>
            </a:r>
            <a:r>
              <a:rPr lang="en-US" baseline="0" dirty="0" smtClean="0"/>
              <a:t> to highlight the </a:t>
            </a:r>
            <a:r>
              <a:rPr lang="en-US" dirty="0" smtClean="0"/>
              <a:t>poor pallet racking operations.</a:t>
            </a:r>
            <a:r>
              <a:rPr lang="en-US" baseline="0" dirty="0" smtClean="0"/>
              <a:t> </a:t>
            </a:r>
            <a:r>
              <a:rPr lang="en-US" dirty="0" smtClean="0"/>
              <a:t> The next slide has</a:t>
            </a:r>
            <a:r>
              <a:rPr lang="en-US" baseline="0" dirty="0" smtClean="0"/>
              <a:t> actual photos of fallen material to emphasize pallet racking failure.  </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47</a:t>
            </a:fld>
            <a:endParaRPr lang="en-US"/>
          </a:p>
        </p:txBody>
      </p:sp>
    </p:spTree>
    <p:extLst>
      <p:ext uri="{BB962C8B-B14F-4D97-AF65-F5344CB8AC3E}">
        <p14:creationId xmlns:p14="http://schemas.microsoft.com/office/powerpoint/2010/main" val="347519009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Warehouse images downloaded from an image search on www.google.com. </a:t>
            </a:r>
            <a:endParaRPr lang="en-US" dirty="0" smtClean="0"/>
          </a:p>
          <a:p>
            <a:endParaRPr lang="en-US" dirty="0" smtClean="0"/>
          </a:p>
          <a:p>
            <a:r>
              <a:rPr lang="en-US" dirty="0" smtClean="0"/>
              <a:t>Images are meant</a:t>
            </a:r>
            <a:r>
              <a:rPr lang="en-US" baseline="0" dirty="0" smtClean="0"/>
              <a:t> to highlight failures in pallet racking and tipping loads</a:t>
            </a:r>
            <a:r>
              <a:rPr lang="en-US" dirty="0" smtClean="0"/>
              <a:t>.</a:t>
            </a:r>
          </a:p>
          <a:p>
            <a:endParaRPr lang="en-US" dirty="0" smtClean="0"/>
          </a:p>
          <a:p>
            <a:r>
              <a:rPr lang="en-US" dirty="0" smtClean="0"/>
              <a:t>This</a:t>
            </a:r>
            <a:r>
              <a:rPr lang="en-US" baseline="0" dirty="0" smtClean="0"/>
              <a:t> would be a good time to highlight the domino effect warehouse incidents often have.  As the photos show, if one set of racking or shelving fails, often times others can be impacted. </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48</a:t>
            </a:fld>
            <a:endParaRPr lang="en-US"/>
          </a:p>
        </p:txBody>
      </p:sp>
    </p:spTree>
    <p:extLst>
      <p:ext uri="{BB962C8B-B14F-4D97-AF65-F5344CB8AC3E}">
        <p14:creationId xmlns:p14="http://schemas.microsoft.com/office/powerpoint/2010/main" val="287026735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meant</a:t>
            </a:r>
            <a:r>
              <a:rPr lang="en-US" baseline="0" dirty="0" smtClean="0"/>
              <a:t> to highlight proper manual materials handling technique.  </a:t>
            </a:r>
            <a:endParaRPr lang="en-US" dirty="0" smtClean="0"/>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555E3A7A-ADED-4964-9B06-3BA5C0D71968}" type="slidenum">
              <a:rPr lang="en-US" smtClean="0"/>
              <a:pPr/>
              <a:t>49</a:t>
            </a:fld>
            <a:endParaRPr lang="en-US"/>
          </a:p>
        </p:txBody>
      </p:sp>
    </p:spTree>
    <p:extLst>
      <p:ext uri="{BB962C8B-B14F-4D97-AF65-F5344CB8AC3E}">
        <p14:creationId xmlns:p14="http://schemas.microsoft.com/office/powerpoint/2010/main" val="322724476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smtClean="0"/>
          </a:p>
          <a:p>
            <a:r>
              <a:rPr lang="en-US" dirty="0" smtClean="0"/>
              <a:t>Discuss how fires are common accidents in industry.  If you have access to the internet, provide examples of citations like the one found at https://osha.gov/pls/oshaweb/owadisp.show_document?p_table=NEWS_RELEASES&amp;p_id=356 .  This example explains that Dollar</a:t>
            </a:r>
            <a:r>
              <a:rPr lang="en-US" baseline="0" dirty="0" smtClean="0"/>
              <a:t> General was fined $54,000 for safety violations in a warehouse, many of which related to fire safety provisions. </a:t>
            </a:r>
          </a:p>
          <a:p>
            <a:endParaRPr lang="en-US" baseline="0" dirty="0" smtClean="0"/>
          </a:p>
          <a:p>
            <a:r>
              <a:rPr lang="en-US" baseline="0" dirty="0" smtClean="0"/>
              <a:t>It is recommended that you have a hard copy of the news release to pass around.</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50</a:t>
            </a:fld>
            <a:endParaRPr lang="en-US"/>
          </a:p>
        </p:txBody>
      </p:sp>
    </p:spTree>
    <p:extLst>
      <p:ext uri="{BB962C8B-B14F-4D97-AF65-F5344CB8AC3E}">
        <p14:creationId xmlns:p14="http://schemas.microsoft.com/office/powerpoint/2010/main" val="5289206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meant</a:t>
            </a:r>
            <a:r>
              <a:rPr lang="en-US" baseline="0" dirty="0" smtClean="0"/>
              <a:t> to highlight housekeeping issues.</a:t>
            </a:r>
            <a:endParaRPr lang="en-US" dirty="0" smtClean="0"/>
          </a:p>
          <a:p>
            <a:endParaRPr lang="en-US" dirty="0" smtClean="0"/>
          </a:p>
          <a:p>
            <a:r>
              <a:rPr lang="en-US" dirty="0" smtClean="0"/>
              <a:t>Note on the photo the trip hazards</a:t>
            </a:r>
            <a:r>
              <a:rPr lang="en-US" baseline="0" dirty="0" smtClean="0"/>
              <a:t> (see arrows).  These may seem like small issues, but can lead to serious injuries as well as property damage.  </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51</a:t>
            </a:fld>
            <a:endParaRPr lang="en-US"/>
          </a:p>
        </p:txBody>
      </p:sp>
    </p:spTree>
    <p:extLst>
      <p:ext uri="{BB962C8B-B14F-4D97-AF65-F5344CB8AC3E}">
        <p14:creationId xmlns:p14="http://schemas.microsoft.com/office/powerpoint/2010/main" val="296501792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meant</a:t>
            </a:r>
            <a:r>
              <a:rPr lang="en-US" baseline="0" dirty="0" smtClean="0"/>
              <a:t> to highlight high noise considerations.  </a:t>
            </a:r>
            <a:endParaRPr lang="en-US" dirty="0" smtClean="0"/>
          </a:p>
          <a:p>
            <a:endParaRPr lang="en-US" dirty="0" smtClean="0"/>
          </a:p>
          <a:p>
            <a:r>
              <a:rPr lang="en-US" dirty="0" smtClean="0"/>
              <a:t>Discuss how many warehouses are not</a:t>
            </a:r>
            <a:r>
              <a:rPr lang="en-US" baseline="0" dirty="0" smtClean="0"/>
              <a:t> climate controlled.  Also discuss how equipment causes high levels of noise.  These things can potentially lead to a lack of focus and injuries.  </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52</a:t>
            </a:fld>
            <a:endParaRPr lang="en-US"/>
          </a:p>
        </p:txBody>
      </p:sp>
    </p:spTree>
    <p:extLst>
      <p:ext uri="{BB962C8B-B14F-4D97-AF65-F5344CB8AC3E}">
        <p14:creationId xmlns:p14="http://schemas.microsoft.com/office/powerpoint/2010/main" val="96079463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54</a:t>
            </a:fld>
            <a:endParaRPr lang="en-US"/>
          </a:p>
        </p:txBody>
      </p:sp>
    </p:spTree>
    <p:extLst>
      <p:ext uri="{BB962C8B-B14F-4D97-AF65-F5344CB8AC3E}">
        <p14:creationId xmlns:p14="http://schemas.microsoft.com/office/powerpoint/2010/main" val="248180189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097B4B-E6FA-4CFB-9855-5C647ECDD60D}" type="slidenum">
              <a:rPr lang="en-US" smtClean="0"/>
              <a:pPr/>
              <a:t>55</a:t>
            </a:fld>
            <a:endParaRPr lang="en-US"/>
          </a:p>
        </p:txBody>
      </p:sp>
    </p:spTree>
    <p:extLst>
      <p:ext uri="{BB962C8B-B14F-4D97-AF65-F5344CB8AC3E}">
        <p14:creationId xmlns:p14="http://schemas.microsoft.com/office/powerpoint/2010/main" val="13497918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dirty="0" smtClean="0"/>
              <a:t>Much of what is discussed in the video is recapped in several of the following slides.</a:t>
            </a:r>
          </a:p>
          <a:p>
            <a:r>
              <a:rPr lang="en-US" baseline="0" dirty="0" smtClean="0"/>
              <a:t>A </a:t>
            </a:r>
            <a:r>
              <a:rPr lang="en-US" baseline="0" dirty="0" smtClean="0"/>
              <a:t>short clip </a:t>
            </a:r>
            <a:r>
              <a:rPr lang="en-US" baseline="0" dirty="0" smtClean="0"/>
              <a:t>gives </a:t>
            </a:r>
            <a:r>
              <a:rPr lang="en-US" baseline="0" dirty="0" smtClean="0"/>
              <a:t>an overview of how warehousing is classified in the U.S.  The video script is as follows:</a:t>
            </a:r>
          </a:p>
          <a:p>
            <a:endParaRPr lang="en-US" baseline="0" dirty="0" smtClean="0"/>
          </a:p>
          <a:p>
            <a:r>
              <a:rPr lang="en-US" sz="1200" kern="1200" dirty="0" smtClean="0">
                <a:solidFill>
                  <a:schemeClr val="tx1"/>
                </a:solidFill>
                <a:effectLst/>
                <a:latin typeface="+mn-lt"/>
                <a:ea typeface="+mn-ea"/>
                <a:cs typeface="+mn-cs"/>
              </a:rPr>
              <a:t>"Warehousing and storage is a burgeoning industry in the U.S.  As a subsector of transportation and warehousing industries, warehousing and storage operations are primarily engaged in operating facilities for general merchandise, refrigerated items, and other warehouse products. These establishments take responsibility for storing the goods and keeping them secure. They may also provide a range of services, often referred to as logistics services, for distribution. Logistics services can include labeling, breaking down bulk loads, inventory control and management, light assembly, order entry and fulfillment, packaging, pick and pack, price marking and ticketing, and transportation arrangement. Given the range of work in warehousing and storage operations, many hazards exist.  Hazards from semi traffic, forklift traffic, conveyor equipment, manual lifting, extreme temperatures, cuts from sharp edges, and more lead to potential injuries.  These hazards must be controlled to prevent incidents, and awareness is the first step to prevention."  </a:t>
            </a:r>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555E3A7A-ADED-4964-9B06-3BA5C0D71968}" type="slidenum">
              <a:rPr lang="en-US" smtClean="0"/>
              <a:pPr/>
              <a:t>6</a:t>
            </a:fld>
            <a:endParaRPr lang="en-US" dirty="0"/>
          </a:p>
        </p:txBody>
      </p:sp>
    </p:spTree>
    <p:extLst>
      <p:ext uri="{BB962C8B-B14F-4D97-AF65-F5344CB8AC3E}">
        <p14:creationId xmlns:p14="http://schemas.microsoft.com/office/powerpoint/2010/main" val="386015185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Take about 10-15 minutes to c</a:t>
            </a:r>
            <a:r>
              <a:rPr lang="en-US" baseline="0" dirty="0" smtClean="0"/>
              <a:t>o</a:t>
            </a:r>
            <a:r>
              <a:rPr lang="en-US" dirty="0" smtClean="0"/>
              <a:t>mplete and review the post-test</a:t>
            </a:r>
            <a:r>
              <a:rPr lang="en-US" baseline="0" dirty="0" smtClean="0"/>
              <a:t> and complete evaluations.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63097B4B-E6FA-4CFB-9855-5C647ECDD60D}" type="slidenum">
              <a:rPr lang="en-US" smtClean="0"/>
              <a:pPr/>
              <a:t>56</a:t>
            </a:fld>
            <a:endParaRPr lang="en-US"/>
          </a:p>
        </p:txBody>
      </p:sp>
    </p:spTree>
    <p:extLst>
      <p:ext uri="{BB962C8B-B14F-4D97-AF65-F5344CB8AC3E}">
        <p14:creationId xmlns:p14="http://schemas.microsoft.com/office/powerpoint/2010/main" val="190301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After presenting</a:t>
            </a:r>
            <a:r>
              <a:rPr lang="en-US" baseline="0" dirty="0" smtClean="0"/>
              <a:t> the definition, emphasize the complexity and variety of operations.  </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7</a:t>
            </a:fld>
            <a:endParaRPr lang="en-US" dirty="0"/>
          </a:p>
        </p:txBody>
      </p:sp>
    </p:spTree>
    <p:extLst>
      <p:ext uri="{BB962C8B-B14F-4D97-AF65-F5344CB8AC3E}">
        <p14:creationId xmlns:p14="http://schemas.microsoft.com/office/powerpoint/2010/main" val="38601518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warehouse image downloaded from an image search on www.google.com. </a:t>
            </a:r>
            <a:endParaRPr lang="en-US" dirty="0" smtClean="0"/>
          </a:p>
          <a:p>
            <a:endParaRPr lang="en-US" dirty="0" smtClean="0"/>
          </a:p>
          <a:p>
            <a:r>
              <a:rPr lang="en-US" dirty="0" smtClean="0"/>
              <a:t>Image for visual appeal</a:t>
            </a:r>
            <a:r>
              <a:rPr lang="en-US" baseline="0" dirty="0" smtClean="0"/>
              <a:t> only.</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8</a:t>
            </a:fld>
            <a:endParaRPr lang="en-US" dirty="0"/>
          </a:p>
        </p:txBody>
      </p:sp>
    </p:spTree>
    <p:extLst>
      <p:ext uri="{BB962C8B-B14F-4D97-AF65-F5344CB8AC3E}">
        <p14:creationId xmlns:p14="http://schemas.microsoft.com/office/powerpoint/2010/main" val="38601518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9</a:t>
            </a:fld>
            <a:endParaRPr lang="en-US" dirty="0"/>
          </a:p>
        </p:txBody>
      </p:sp>
    </p:spTree>
    <p:extLst>
      <p:ext uri="{BB962C8B-B14F-4D97-AF65-F5344CB8AC3E}">
        <p14:creationId xmlns:p14="http://schemas.microsoft.com/office/powerpoint/2010/main" val="11728793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 Image</a:t>
            </a:r>
            <a:r>
              <a:rPr lang="en-US" baseline="0" dirty="0" smtClean="0"/>
              <a:t> is a Western Nebraska Community College stock photo.</a:t>
            </a:r>
          </a:p>
          <a:p>
            <a:endParaRPr lang="en-US" baseline="0" dirty="0" smtClean="0"/>
          </a:p>
          <a:p>
            <a:r>
              <a:rPr lang="en-US" dirty="0" smtClean="0"/>
              <a:t>Image for visual appeal</a:t>
            </a:r>
            <a:r>
              <a:rPr lang="en-US" baseline="0" dirty="0" smtClean="0"/>
              <a:t> only.  </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10</a:t>
            </a:fld>
            <a:endParaRPr lang="en-US" dirty="0"/>
          </a:p>
        </p:txBody>
      </p:sp>
    </p:spTree>
    <p:extLst>
      <p:ext uri="{BB962C8B-B14F-4D97-AF65-F5344CB8AC3E}">
        <p14:creationId xmlns:p14="http://schemas.microsoft.com/office/powerpoint/2010/main" val="28921799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85EE287-7896-4E76-B133-DE0FC364D444}" type="datetimeFigureOut">
              <a:rPr lang="en-US" smtClean="0"/>
              <a:pPr/>
              <a:t>7/5/2018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1777111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5EE287-7896-4E76-B133-DE0FC364D444}" type="datetimeFigureOut">
              <a:rPr lang="en-US" smtClean="0"/>
              <a:pPr/>
              <a:t>7/5/2018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3038893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5EE287-7896-4E76-B133-DE0FC364D444}" type="datetimeFigureOut">
              <a:rPr lang="en-US" smtClean="0"/>
              <a:pPr/>
              <a:t>7/5/2018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10694052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5EE287-7896-4E76-B133-DE0FC364D444}" type="datetimeFigureOut">
              <a:rPr lang="en-US" smtClean="0"/>
              <a:pPr/>
              <a:t>7/5/2018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230F27E5-2D6B-467B-855D-9652A3101BD5}" type="slidenum">
              <a:rPr lang="en-US" smtClean="0"/>
              <a:pPr/>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5747442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5EE287-7896-4E76-B133-DE0FC364D444}" type="datetimeFigureOut">
              <a:rPr lang="en-US" smtClean="0"/>
              <a:pPr/>
              <a:t>7/5/2018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27725130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285EE287-7896-4E76-B133-DE0FC364D444}" type="datetimeFigureOut">
              <a:rPr lang="en-US" smtClean="0"/>
              <a:pPr/>
              <a:t>7/5/2018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21221724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285EE287-7896-4E76-B133-DE0FC364D444}" type="datetimeFigureOut">
              <a:rPr lang="en-US" smtClean="0"/>
              <a:pPr/>
              <a:t>7/5/2018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35858386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5EE287-7896-4E76-B133-DE0FC364D444}" type="datetimeFigureOut">
              <a:rPr lang="en-US" smtClean="0"/>
              <a:pPr/>
              <a:t>7/5/2018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38640414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285EE287-7896-4E76-B133-DE0FC364D444}" type="datetimeFigureOut">
              <a:rPr lang="en-US" smtClean="0"/>
              <a:pPr/>
              <a:t>7/5/2018</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230F27E5-2D6B-467B-855D-9652A3101BD5}" type="slidenum">
              <a:rPr lang="en-US" smtClean="0"/>
              <a:pPr/>
              <a:t>‹#›</a:t>
            </a:fld>
            <a:endParaRPr lang="en-US"/>
          </a:p>
        </p:txBody>
      </p:sp>
    </p:spTree>
    <p:extLst>
      <p:ext uri="{BB962C8B-B14F-4D97-AF65-F5344CB8AC3E}">
        <p14:creationId xmlns:p14="http://schemas.microsoft.com/office/powerpoint/2010/main" val="659541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5EE287-7896-4E76-B133-DE0FC364D444}" type="datetimeFigureOut">
              <a:rPr lang="en-US" smtClean="0"/>
              <a:pPr/>
              <a:t>7/5/2018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3443568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5EE287-7896-4E76-B133-DE0FC364D444}" type="datetimeFigureOut">
              <a:rPr lang="en-US" smtClean="0"/>
              <a:pPr/>
              <a:t>7/5/2018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1399425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85EE287-7896-4E76-B133-DE0FC364D444}" type="datetimeFigureOut">
              <a:rPr lang="en-US" smtClean="0"/>
              <a:pPr/>
              <a:t>7/5/2018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557056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85EE287-7896-4E76-B133-DE0FC364D444}" type="datetimeFigureOut">
              <a:rPr lang="en-US" smtClean="0"/>
              <a:pPr/>
              <a:t>7/5/2018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1444053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85EE287-7896-4E76-B133-DE0FC364D444}" type="datetimeFigureOut">
              <a:rPr lang="en-US" smtClean="0"/>
              <a:pPr/>
              <a:t>7/5/2018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1687992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285EE287-7896-4E76-B133-DE0FC364D444}" type="datetimeFigureOut">
              <a:rPr lang="en-US" smtClean="0"/>
              <a:pPr/>
              <a:t>7/5/2018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807833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5EE287-7896-4E76-B133-DE0FC364D444}" type="datetimeFigureOut">
              <a:rPr lang="en-US" smtClean="0"/>
              <a:pPr/>
              <a:t>7/5/2018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717961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5EE287-7896-4E76-B133-DE0FC364D444}" type="datetimeFigureOut">
              <a:rPr lang="en-US" smtClean="0"/>
              <a:pPr/>
              <a:t>7/5/2018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1854184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cstate="email">
            <a:alphaModFix amt="1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85EE287-7896-4E76-B133-DE0FC364D444}" type="datetimeFigureOut">
              <a:rPr lang="en-US" smtClean="0"/>
              <a:pPr/>
              <a:t>7/5/2018</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230F27E5-2D6B-467B-855D-9652A3101BD5}" type="slidenum">
              <a:rPr lang="en-US" smtClean="0"/>
              <a:pPr/>
              <a:t>‹#›</a:t>
            </a:fld>
            <a:endParaRPr lang="en-US"/>
          </a:p>
        </p:txBody>
      </p:sp>
    </p:spTree>
    <p:extLst>
      <p:ext uri="{BB962C8B-B14F-4D97-AF65-F5344CB8AC3E}">
        <p14:creationId xmlns:p14="http://schemas.microsoft.com/office/powerpoint/2010/main" val="314234785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bls.gov/"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notesSlide" Target="../notesSlides/notesSlide43.xml"/><Relationship Id="rId1" Type="http://schemas.openxmlformats.org/officeDocument/2006/relationships/slideLayout" Target="../slideLayouts/slideLayout2.xml"/><Relationship Id="rId4" Type="http://schemas.openxmlformats.org/officeDocument/2006/relationships/image" Target="../media/image31.jpeg"/></Relationships>
</file>

<file path=ppt/slides/_rels/slide49.xml.rels><?xml version="1.0" encoding="UTF-8" standalone="yes"?>
<Relationships xmlns="http://schemas.openxmlformats.org/package/2006/relationships"><Relationship Id="rId3" Type="http://schemas.openxmlformats.org/officeDocument/2006/relationships/image" Target="../media/image32.gif"/><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49.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35.gif"/></Relationships>
</file>

<file path=ppt/slides/_rels/slide5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Module 1</a:t>
            </a:r>
            <a:br>
              <a:rPr lang="en-US" dirty="0" smtClean="0"/>
            </a:br>
            <a:r>
              <a:rPr lang="en-US" dirty="0" smtClean="0"/>
              <a:t>The Warehousing Industry</a:t>
            </a:r>
            <a:endParaRPr lang="en-US" dirty="0"/>
          </a:p>
        </p:txBody>
      </p:sp>
      <p:sp>
        <p:nvSpPr>
          <p:cNvPr id="3" name="Subtitle 2"/>
          <p:cNvSpPr>
            <a:spLocks noGrp="1"/>
          </p:cNvSpPr>
          <p:nvPr>
            <p:ph type="subTitle" idx="1"/>
          </p:nvPr>
        </p:nvSpPr>
        <p:spPr/>
        <p:txBody>
          <a:bodyPr/>
          <a:lstStyle/>
          <a:p>
            <a:r>
              <a:rPr lang="en-US" dirty="0" smtClean="0"/>
              <a:t>Industry overview and hazards related to pallet racking operations</a:t>
            </a:r>
            <a:endParaRPr lang="en-US" dirty="0"/>
          </a:p>
        </p:txBody>
      </p:sp>
    </p:spTree>
    <p:extLst>
      <p:ext uri="{BB962C8B-B14F-4D97-AF65-F5344CB8AC3E}">
        <p14:creationId xmlns:p14="http://schemas.microsoft.com/office/powerpoint/2010/main" val="39102836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1" y="753228"/>
            <a:ext cx="9863271" cy="1080938"/>
          </a:xfrm>
        </p:spPr>
        <p:txBody>
          <a:bodyPr/>
          <a:lstStyle/>
          <a:p>
            <a:r>
              <a:rPr lang="en-US" dirty="0" smtClean="0"/>
              <a:t>Warehousing Statistics for 2013 (</a:t>
            </a:r>
            <a:r>
              <a:rPr lang="en-US" dirty="0" smtClean="0">
                <a:hlinkClick r:id="rId3" tooltip="Link to BLS"/>
              </a:rPr>
              <a:t>www.bls.gov</a:t>
            </a:r>
            <a:r>
              <a:rPr lang="en-US" dirty="0" smtClean="0"/>
              <a:t>)  </a:t>
            </a:r>
            <a:endParaRPr lang="en-US" dirty="0"/>
          </a:p>
        </p:txBody>
      </p:sp>
      <p:sp>
        <p:nvSpPr>
          <p:cNvPr id="7" name="Content Placeholder 6"/>
          <p:cNvSpPr>
            <a:spLocks noGrp="1"/>
          </p:cNvSpPr>
          <p:nvPr>
            <p:ph idx="1"/>
          </p:nvPr>
        </p:nvSpPr>
        <p:spPr>
          <a:xfrm>
            <a:off x="680321" y="2336873"/>
            <a:ext cx="6813783" cy="3182923"/>
          </a:xfrm>
          <a:prstGeom prst="rect">
            <a:avLst/>
          </a:prstGeom>
        </p:spPr>
        <p:txBody>
          <a:bodyPr wrap="square">
            <a:spAutoFit/>
          </a:bodyPr>
          <a:lstStyle/>
          <a:p>
            <a:r>
              <a:rPr lang="en-US" sz="3600" dirty="0" smtClean="0"/>
              <a:t>Number of job openings</a:t>
            </a:r>
          </a:p>
          <a:p>
            <a:endParaRPr lang="en-US" dirty="0" smtClean="0"/>
          </a:p>
          <a:p>
            <a:pPr lvl="1"/>
            <a:r>
              <a:rPr lang="en-US" sz="2800" dirty="0" smtClean="0"/>
              <a:t>Industrial truck and tractor operators - 82,130 </a:t>
            </a:r>
          </a:p>
          <a:p>
            <a:pPr lvl="1"/>
            <a:endParaRPr lang="en-US" sz="2800" dirty="0" smtClean="0"/>
          </a:p>
          <a:p>
            <a:pPr lvl="1"/>
            <a:r>
              <a:rPr lang="en-US" sz="2800" dirty="0" smtClean="0"/>
              <a:t>Laborers and freight, stock, and material movers -180,180 </a:t>
            </a:r>
          </a:p>
        </p:txBody>
      </p:sp>
      <p:pic>
        <p:nvPicPr>
          <p:cNvPr id="4" name="Picture 3" title="Picture of a forklift"/>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8064810" y="4015410"/>
            <a:ext cx="4007922" cy="27432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3212975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1" y="753228"/>
            <a:ext cx="9863271" cy="1080938"/>
          </a:xfrm>
        </p:spPr>
        <p:txBody>
          <a:bodyPr/>
          <a:lstStyle/>
          <a:p>
            <a:r>
              <a:rPr lang="en-US" dirty="0" smtClean="0"/>
              <a:t>Warehousing Statistics for 2013 </a:t>
            </a:r>
            <a:r>
              <a:rPr lang="en-US" dirty="0" smtClean="0"/>
              <a:t> (</a:t>
            </a:r>
            <a:r>
              <a:rPr lang="en-US" dirty="0" smtClean="0"/>
              <a:t>www.bls.gov) </a:t>
            </a:r>
            <a:endParaRPr lang="en-US" dirty="0"/>
          </a:p>
        </p:txBody>
      </p:sp>
      <p:sp>
        <p:nvSpPr>
          <p:cNvPr id="7" name="Content Placeholder 6"/>
          <p:cNvSpPr>
            <a:spLocks noGrp="1"/>
          </p:cNvSpPr>
          <p:nvPr>
            <p:ph idx="1"/>
          </p:nvPr>
        </p:nvSpPr>
        <p:spPr>
          <a:xfrm>
            <a:off x="680321" y="2336873"/>
            <a:ext cx="10769557" cy="3302443"/>
          </a:xfrm>
          <a:prstGeom prst="rect">
            <a:avLst/>
          </a:prstGeom>
        </p:spPr>
        <p:txBody>
          <a:bodyPr wrap="square">
            <a:spAutoFit/>
          </a:bodyPr>
          <a:lstStyle/>
          <a:p>
            <a:r>
              <a:rPr lang="en-US" sz="3600" dirty="0" smtClean="0"/>
              <a:t>Number of job openings</a:t>
            </a:r>
          </a:p>
          <a:p>
            <a:pPr lvl="1"/>
            <a:endParaRPr lang="en-US" sz="2800" dirty="0" smtClean="0"/>
          </a:p>
          <a:p>
            <a:pPr lvl="1"/>
            <a:r>
              <a:rPr lang="en-US" sz="2800" dirty="0" smtClean="0"/>
              <a:t>Shipping, receiving, and traffic clerks - 32,750</a:t>
            </a:r>
          </a:p>
          <a:p>
            <a:pPr lvl="1"/>
            <a:endParaRPr lang="en-US" sz="2800" dirty="0" smtClean="0"/>
          </a:p>
          <a:p>
            <a:pPr lvl="1"/>
            <a:r>
              <a:rPr lang="en-US" sz="2800" dirty="0" smtClean="0"/>
              <a:t>Stock clerks and order fillers - 56,310 </a:t>
            </a:r>
          </a:p>
          <a:p>
            <a:pPr lvl="1"/>
            <a:endParaRPr lang="en-US" sz="2800" dirty="0" smtClean="0"/>
          </a:p>
          <a:p>
            <a:pPr lvl="1"/>
            <a:r>
              <a:rPr lang="en-US" sz="2800" dirty="0" smtClean="0"/>
              <a:t>Transportation, storage, and distribution managers - 8,710 </a:t>
            </a:r>
            <a:endParaRPr lang="en-US" sz="2800" dirty="0"/>
          </a:p>
        </p:txBody>
      </p:sp>
    </p:spTree>
    <p:extLst>
      <p:ext uri="{BB962C8B-B14F-4D97-AF65-F5344CB8AC3E}">
        <p14:creationId xmlns:p14="http://schemas.microsoft.com/office/powerpoint/2010/main" val="1321297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Pallet Racking?</a:t>
            </a:r>
            <a:endParaRPr lang="en-US" dirty="0"/>
          </a:p>
        </p:txBody>
      </p:sp>
      <p:sp>
        <p:nvSpPr>
          <p:cNvPr id="3" name="Content Placeholder 2"/>
          <p:cNvSpPr>
            <a:spLocks noGrp="1"/>
          </p:cNvSpPr>
          <p:nvPr>
            <p:ph idx="1"/>
          </p:nvPr>
        </p:nvSpPr>
        <p:spPr>
          <a:xfrm>
            <a:off x="680322" y="2336872"/>
            <a:ext cx="7708304" cy="4113803"/>
          </a:xfrm>
        </p:spPr>
        <p:txBody>
          <a:bodyPr/>
          <a:lstStyle/>
          <a:p>
            <a:r>
              <a:rPr lang="en-US" sz="3600" dirty="0" smtClean="0"/>
              <a:t>A Pallet </a:t>
            </a:r>
            <a:r>
              <a:rPr lang="en-US" sz="3600" dirty="0"/>
              <a:t>R</a:t>
            </a:r>
            <a:r>
              <a:rPr lang="en-US" sz="3600" dirty="0" smtClean="0"/>
              <a:t>ack is…</a:t>
            </a:r>
          </a:p>
          <a:p>
            <a:endParaRPr lang="en-US" sz="3600" dirty="0" smtClean="0"/>
          </a:p>
          <a:p>
            <a:pPr lvl="1"/>
            <a:r>
              <a:rPr lang="en-US" sz="2400" dirty="0" smtClean="0"/>
              <a:t>A common </a:t>
            </a:r>
            <a:r>
              <a:rPr lang="en-US" sz="2400" dirty="0"/>
              <a:t>piece of warehouse </a:t>
            </a:r>
            <a:r>
              <a:rPr lang="en-US" sz="2400" dirty="0" smtClean="0"/>
              <a:t>equipment</a:t>
            </a:r>
          </a:p>
          <a:p>
            <a:pPr lvl="1"/>
            <a:r>
              <a:rPr lang="en-US" sz="2400" dirty="0" smtClean="0"/>
              <a:t>Pallet </a:t>
            </a:r>
            <a:r>
              <a:rPr lang="en-US" sz="2400" dirty="0"/>
              <a:t>racks look like </a:t>
            </a:r>
            <a:r>
              <a:rPr lang="en-US" sz="2400" dirty="0" smtClean="0"/>
              <a:t>scaffolding</a:t>
            </a:r>
          </a:p>
          <a:p>
            <a:pPr lvl="1"/>
            <a:r>
              <a:rPr lang="en-US" sz="2400" dirty="0" smtClean="0"/>
              <a:t>Used to </a:t>
            </a:r>
            <a:r>
              <a:rPr lang="en-US" sz="2400" dirty="0"/>
              <a:t>hold goods stacked on </a:t>
            </a:r>
            <a:r>
              <a:rPr lang="en-US" sz="2400" dirty="0" smtClean="0"/>
              <a:t>pallets</a:t>
            </a:r>
          </a:p>
          <a:p>
            <a:pPr lvl="1"/>
            <a:r>
              <a:rPr lang="en-US" sz="2400" dirty="0" smtClean="0"/>
              <a:t>Often constructed </a:t>
            </a:r>
            <a:r>
              <a:rPr lang="en-US" sz="2400" dirty="0"/>
              <a:t>from steel beams and uprights </a:t>
            </a:r>
            <a:endParaRPr lang="en-US" sz="2400" dirty="0" smtClean="0"/>
          </a:p>
          <a:p>
            <a:pPr lvl="1"/>
            <a:r>
              <a:rPr lang="en-US" sz="2400" dirty="0" smtClean="0"/>
              <a:t>May </a:t>
            </a:r>
            <a:r>
              <a:rPr lang="en-US" sz="2400" dirty="0"/>
              <a:t>be several stories </a:t>
            </a:r>
            <a:r>
              <a:rPr lang="en-US" sz="2400" dirty="0" smtClean="0"/>
              <a:t>high</a:t>
            </a:r>
            <a:endParaRPr lang="en-US" sz="2400" dirty="0"/>
          </a:p>
        </p:txBody>
      </p:sp>
      <p:pic>
        <p:nvPicPr>
          <p:cNvPr id="5" name="Picture 4" title="Picture of pallet racks"/>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8627166" y="2582862"/>
            <a:ext cx="3485322" cy="393720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8477638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Pallet Racking</a:t>
            </a:r>
            <a:r>
              <a:rPr lang="en-US" dirty="0" smtClean="0"/>
              <a:t>? </a:t>
            </a:r>
            <a:endParaRPr lang="en-US" dirty="0"/>
          </a:p>
        </p:txBody>
      </p:sp>
      <p:sp>
        <p:nvSpPr>
          <p:cNvPr id="3" name="Content Placeholder 2"/>
          <p:cNvSpPr>
            <a:spLocks noGrp="1"/>
          </p:cNvSpPr>
          <p:nvPr>
            <p:ph idx="1"/>
          </p:nvPr>
        </p:nvSpPr>
        <p:spPr>
          <a:xfrm>
            <a:off x="680321" y="2336873"/>
            <a:ext cx="7366399" cy="3599316"/>
          </a:xfrm>
        </p:spPr>
        <p:txBody>
          <a:bodyPr>
            <a:normAutofit lnSpcReduction="10000"/>
          </a:bodyPr>
          <a:lstStyle/>
          <a:p>
            <a:r>
              <a:rPr lang="en-US" sz="3600" dirty="0" smtClean="0"/>
              <a:t>Pallet Racks…</a:t>
            </a:r>
          </a:p>
          <a:p>
            <a:endParaRPr lang="en-US" sz="3600" dirty="0" smtClean="0"/>
          </a:p>
          <a:p>
            <a:pPr lvl="1"/>
            <a:r>
              <a:rPr lang="en-US" sz="2400" dirty="0"/>
              <a:t>Are designed to make loading and unloading as efficient as possible</a:t>
            </a:r>
          </a:p>
          <a:p>
            <a:pPr lvl="1"/>
            <a:r>
              <a:rPr lang="en-US" sz="2400" dirty="0" smtClean="0"/>
              <a:t>Store </a:t>
            </a:r>
            <a:r>
              <a:rPr lang="en-US" sz="2400" dirty="0"/>
              <a:t>and </a:t>
            </a:r>
            <a:r>
              <a:rPr lang="en-US" sz="2400" dirty="0" smtClean="0"/>
              <a:t>display items </a:t>
            </a:r>
            <a:r>
              <a:rPr lang="en-US" sz="2400" dirty="0"/>
              <a:t>so that people can organize </a:t>
            </a:r>
            <a:r>
              <a:rPr lang="en-US" sz="2400" dirty="0" smtClean="0"/>
              <a:t>them</a:t>
            </a:r>
          </a:p>
          <a:p>
            <a:pPr lvl="1"/>
            <a:r>
              <a:rPr lang="en-US" sz="2400" dirty="0" smtClean="0"/>
              <a:t>Make packages easy to find and reach </a:t>
            </a:r>
          </a:p>
          <a:p>
            <a:pPr lvl="1"/>
            <a:r>
              <a:rPr lang="en-US" sz="2400" dirty="0" smtClean="0"/>
              <a:t>Are </a:t>
            </a:r>
            <a:r>
              <a:rPr lang="en-US" sz="2400" dirty="0"/>
              <a:t>made so that a forklift or pallet jack can grab the pallet</a:t>
            </a:r>
            <a:endParaRPr lang="en-US" sz="2400" dirty="0" smtClean="0"/>
          </a:p>
        </p:txBody>
      </p:sp>
      <p:pic>
        <p:nvPicPr>
          <p:cNvPr id="4" name="Picture 3" title="Picture of loaded pallet racks"/>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8910388" y="2579925"/>
            <a:ext cx="2767587" cy="36576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3333931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Pallet Racking</a:t>
            </a:r>
            <a:r>
              <a:rPr lang="en-US" dirty="0" smtClean="0"/>
              <a:t>?  </a:t>
            </a:r>
            <a:endParaRPr lang="en-US" dirty="0"/>
          </a:p>
        </p:txBody>
      </p:sp>
      <p:sp>
        <p:nvSpPr>
          <p:cNvPr id="3" name="Content Placeholder 2"/>
          <p:cNvSpPr>
            <a:spLocks noGrp="1"/>
          </p:cNvSpPr>
          <p:nvPr>
            <p:ph idx="1"/>
          </p:nvPr>
        </p:nvSpPr>
        <p:spPr>
          <a:xfrm>
            <a:off x="680321" y="2336872"/>
            <a:ext cx="9910093" cy="4113803"/>
          </a:xfrm>
        </p:spPr>
        <p:txBody>
          <a:bodyPr>
            <a:normAutofit lnSpcReduction="10000"/>
          </a:bodyPr>
          <a:lstStyle/>
          <a:p>
            <a:r>
              <a:rPr lang="en-US" sz="3600" dirty="0" smtClean="0"/>
              <a:t>As a result, </a:t>
            </a:r>
            <a:r>
              <a:rPr lang="en-US" sz="3600" i="1" dirty="0" smtClean="0">
                <a:solidFill>
                  <a:schemeClr val="accent1"/>
                </a:solidFill>
              </a:rPr>
              <a:t>pallet racking </a:t>
            </a:r>
            <a:r>
              <a:rPr lang="en-US" sz="3600" dirty="0" smtClean="0"/>
              <a:t>can be considered all operations related to managing palletized items</a:t>
            </a:r>
          </a:p>
          <a:p>
            <a:endParaRPr lang="en-US" sz="3600" dirty="0"/>
          </a:p>
          <a:p>
            <a:r>
              <a:rPr lang="en-US" sz="3600" dirty="0" smtClean="0"/>
              <a:t>Foundational component to the warehousing industry </a:t>
            </a:r>
          </a:p>
          <a:p>
            <a:endParaRPr lang="en-US" sz="3600" dirty="0" smtClean="0"/>
          </a:p>
          <a:p>
            <a:r>
              <a:rPr lang="en-US" sz="3600" dirty="0" smtClean="0"/>
              <a:t>Operations are </a:t>
            </a:r>
            <a:r>
              <a:rPr lang="en-US" sz="3600" i="1" dirty="0" smtClean="0">
                <a:solidFill>
                  <a:schemeClr val="accent1"/>
                </a:solidFill>
              </a:rPr>
              <a:t>not</a:t>
            </a:r>
            <a:r>
              <a:rPr lang="en-US" sz="3600" dirty="0" smtClean="0"/>
              <a:t> simple</a:t>
            </a:r>
          </a:p>
          <a:p>
            <a:endParaRPr lang="en-US" sz="3600" dirty="0" smtClean="0"/>
          </a:p>
        </p:txBody>
      </p:sp>
    </p:spTree>
    <p:extLst>
      <p:ext uri="{BB962C8B-B14F-4D97-AF65-F5344CB8AC3E}">
        <p14:creationId xmlns:p14="http://schemas.microsoft.com/office/powerpoint/2010/main" val="35776074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Quick Hazard Glance</a:t>
            </a:r>
            <a:endParaRPr lang="en-US" dirty="0"/>
          </a:p>
        </p:txBody>
      </p:sp>
      <p:sp>
        <p:nvSpPr>
          <p:cNvPr id="3" name="Content Placeholder 2"/>
          <p:cNvSpPr>
            <a:spLocks noGrp="1"/>
          </p:cNvSpPr>
          <p:nvPr>
            <p:ph idx="1"/>
          </p:nvPr>
        </p:nvSpPr>
        <p:spPr>
          <a:xfrm>
            <a:off x="680321" y="2336873"/>
            <a:ext cx="9860217" cy="3599316"/>
          </a:xfrm>
        </p:spPr>
        <p:txBody>
          <a:bodyPr>
            <a:normAutofit/>
          </a:bodyPr>
          <a:lstStyle/>
          <a:p>
            <a:r>
              <a:rPr lang="en-US" sz="2800" dirty="0" smtClean="0"/>
              <a:t>Wide Variety of Hazards in Warehousing and Pallet Racking</a:t>
            </a:r>
          </a:p>
          <a:p>
            <a:endParaRPr lang="en-US" sz="2800" dirty="0" smtClean="0"/>
          </a:p>
          <a:p>
            <a:pPr lvl="1"/>
            <a:r>
              <a:rPr lang="en-US" sz="2200" dirty="0" smtClean="0"/>
              <a:t>Struck by hazards</a:t>
            </a:r>
          </a:p>
          <a:p>
            <a:pPr lvl="1"/>
            <a:r>
              <a:rPr lang="en-US" sz="2200" dirty="0" smtClean="0"/>
              <a:t>Falls from heights/docks</a:t>
            </a:r>
          </a:p>
          <a:p>
            <a:pPr lvl="1"/>
            <a:r>
              <a:rPr lang="en-US" sz="2200" dirty="0" smtClean="0"/>
              <a:t>Back injuries from lifting</a:t>
            </a:r>
          </a:p>
          <a:p>
            <a:pPr lvl="1"/>
            <a:r>
              <a:rPr lang="en-US" sz="2200" dirty="0" smtClean="0"/>
              <a:t>Slips, trips, falls</a:t>
            </a:r>
          </a:p>
          <a:p>
            <a:pPr lvl="1"/>
            <a:r>
              <a:rPr lang="en-US" sz="2200" dirty="0" smtClean="0"/>
              <a:t>Protruding packages</a:t>
            </a:r>
          </a:p>
          <a:p>
            <a:pPr lvl="1"/>
            <a:r>
              <a:rPr lang="en-US" sz="2200" dirty="0" smtClean="0"/>
              <a:t>Falling packages</a:t>
            </a:r>
          </a:p>
        </p:txBody>
      </p:sp>
      <p:pic>
        <p:nvPicPr>
          <p:cNvPr id="100354" name="Picture 2" descr="Loading Docks: Design, Build, Service, and Install"/>
          <p:cNvPicPr>
            <a:picLocks noChangeAspect="1" noChangeArrowheads="1"/>
          </p:cNvPicPr>
          <p:nvPr/>
        </p:nvPicPr>
        <p:blipFill>
          <a:blip r:embed="rId3" cstate="print"/>
          <a:srcRect/>
          <a:stretch>
            <a:fillRect/>
          </a:stretch>
        </p:blipFill>
        <p:spPr bwMode="auto">
          <a:xfrm>
            <a:off x="6846963" y="3311718"/>
            <a:ext cx="4163782" cy="310896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Quick Hazard </a:t>
            </a:r>
            <a:r>
              <a:rPr lang="en-US" dirty="0" smtClean="0"/>
              <a:t>Glance </a:t>
            </a:r>
            <a:endParaRPr lang="en-US" dirty="0"/>
          </a:p>
        </p:txBody>
      </p:sp>
      <p:sp>
        <p:nvSpPr>
          <p:cNvPr id="3" name="Content Placeholder 2"/>
          <p:cNvSpPr>
            <a:spLocks noGrp="1"/>
          </p:cNvSpPr>
          <p:nvPr>
            <p:ph idx="1"/>
          </p:nvPr>
        </p:nvSpPr>
        <p:spPr>
          <a:xfrm>
            <a:off x="680321" y="2336873"/>
            <a:ext cx="10985808" cy="3599316"/>
          </a:xfrm>
        </p:spPr>
        <p:txBody>
          <a:bodyPr>
            <a:normAutofit/>
          </a:bodyPr>
          <a:lstStyle/>
          <a:p>
            <a:r>
              <a:rPr lang="en-US" sz="2800" dirty="0"/>
              <a:t>Hazards of Warehousing and Pallet Racking </a:t>
            </a:r>
            <a:r>
              <a:rPr lang="en-US" sz="2800" dirty="0" smtClean="0"/>
              <a:t>Operations (cont.) </a:t>
            </a:r>
          </a:p>
          <a:p>
            <a:endParaRPr lang="en-US" sz="2800" dirty="0"/>
          </a:p>
          <a:p>
            <a:pPr lvl="1"/>
            <a:r>
              <a:rPr lang="en-US" sz="2200" dirty="0" smtClean="0"/>
              <a:t>Cuts </a:t>
            </a:r>
          </a:p>
          <a:p>
            <a:pPr lvl="1"/>
            <a:r>
              <a:rPr lang="en-US" sz="2200" dirty="0" smtClean="0"/>
              <a:t>Falling/tipping loads</a:t>
            </a:r>
          </a:p>
          <a:p>
            <a:pPr lvl="1"/>
            <a:r>
              <a:rPr lang="en-US" sz="2200" dirty="0" smtClean="0"/>
              <a:t>Machinery</a:t>
            </a:r>
          </a:p>
          <a:p>
            <a:pPr lvl="1"/>
            <a:r>
              <a:rPr lang="en-US" sz="2200" dirty="0" smtClean="0"/>
              <a:t>Heat/cold stress</a:t>
            </a:r>
          </a:p>
          <a:p>
            <a:pPr lvl="1"/>
            <a:r>
              <a:rPr lang="en-US" sz="2200" dirty="0" smtClean="0"/>
              <a:t>And many more</a:t>
            </a:r>
            <a:endParaRPr lang="en-US" sz="2200" dirty="0"/>
          </a:p>
        </p:txBody>
      </p:sp>
      <p:pic>
        <p:nvPicPr>
          <p:cNvPr id="100356" name="Picture 4" descr="Warehouse Safety Inspection"/>
          <p:cNvPicPr>
            <a:picLocks noChangeAspect="1" noChangeArrowheads="1"/>
          </p:cNvPicPr>
          <p:nvPr/>
        </p:nvPicPr>
        <p:blipFill>
          <a:blip r:embed="rId3" cstate="print"/>
          <a:srcRect/>
          <a:stretch>
            <a:fillRect/>
          </a:stretch>
        </p:blipFill>
        <p:spPr bwMode="auto">
          <a:xfrm>
            <a:off x="7632011" y="3166097"/>
            <a:ext cx="4034118" cy="3101009"/>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7" name="Picture 2" title="Picture of a box cutter"/>
          <p:cNvPicPr>
            <a:picLocks noChangeAspect="1" noChangeArrowheads="1"/>
          </p:cNvPicPr>
          <p:nvPr/>
        </p:nvPicPr>
        <p:blipFill>
          <a:blip r:embed="rId4" cstate="email">
            <a:extLst>
              <a:ext uri="{28A0092B-C50C-407E-A947-70E740481C1C}">
                <a14:useLocalDpi xmlns:a14="http://schemas.microsoft.com/office/drawing/2010/main"/>
              </a:ext>
            </a:extLst>
          </a:blip>
          <a:srcRect t="17323" b="18677"/>
          <a:stretch>
            <a:fillRect/>
          </a:stretch>
        </p:blipFill>
        <p:spPr bwMode="auto">
          <a:xfrm>
            <a:off x="4213363" y="5152446"/>
            <a:ext cx="2571750" cy="164592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 Proactive</a:t>
            </a:r>
            <a:endParaRPr lang="en-US" dirty="0"/>
          </a:p>
        </p:txBody>
      </p:sp>
      <p:sp>
        <p:nvSpPr>
          <p:cNvPr id="3" name="Content Placeholder 2"/>
          <p:cNvSpPr>
            <a:spLocks noGrp="1"/>
          </p:cNvSpPr>
          <p:nvPr>
            <p:ph idx="1"/>
          </p:nvPr>
        </p:nvSpPr>
        <p:spPr/>
        <p:txBody>
          <a:bodyPr>
            <a:noAutofit/>
          </a:bodyPr>
          <a:lstStyle/>
          <a:p>
            <a:r>
              <a:rPr lang="en-US" sz="4000" dirty="0" smtClean="0"/>
              <a:t>If you are unsure of safe operations</a:t>
            </a:r>
          </a:p>
          <a:p>
            <a:pPr>
              <a:buNone/>
            </a:pPr>
            <a:endParaRPr lang="en-US" sz="3600" dirty="0" smtClean="0"/>
          </a:p>
          <a:p>
            <a:pPr lvl="1"/>
            <a:r>
              <a:rPr lang="en-US" sz="3600" dirty="0" smtClean="0"/>
              <a:t>Stop!</a:t>
            </a:r>
          </a:p>
          <a:p>
            <a:pPr lvl="1"/>
            <a:endParaRPr lang="en-US" sz="3600" dirty="0" smtClean="0"/>
          </a:p>
          <a:p>
            <a:pPr lvl="1"/>
            <a:r>
              <a:rPr lang="en-US" sz="3600" dirty="0" smtClean="0"/>
              <a:t>Ask for clarification and/or help</a:t>
            </a:r>
          </a:p>
          <a:p>
            <a:pPr lvl="1">
              <a:buNone/>
            </a:pPr>
            <a:endParaRPr lang="en-US" sz="3600" dirty="0" smtClean="0"/>
          </a:p>
        </p:txBody>
      </p:sp>
      <p:pic>
        <p:nvPicPr>
          <p:cNvPr id="101380" name="Picture 4" descr="C:\Documents and Settings\WNCC\Local Settings\Temporary Internet Files\Content.IE5\DU4RUW0L\5070012761_4cc9bffdc4_z[1].jpg" title="Picture of a stop sign"/>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115839" y="3120886"/>
            <a:ext cx="2057400" cy="27432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 </a:t>
            </a:r>
            <a:r>
              <a:rPr lang="en-US" dirty="0" smtClean="0"/>
              <a:t>Proactive </a:t>
            </a:r>
            <a:endParaRPr lang="en-US" dirty="0"/>
          </a:p>
        </p:txBody>
      </p:sp>
      <p:sp>
        <p:nvSpPr>
          <p:cNvPr id="3" name="Content Placeholder 2"/>
          <p:cNvSpPr>
            <a:spLocks noGrp="1"/>
          </p:cNvSpPr>
          <p:nvPr>
            <p:ph idx="1"/>
          </p:nvPr>
        </p:nvSpPr>
        <p:spPr/>
        <p:txBody>
          <a:bodyPr>
            <a:noAutofit/>
          </a:bodyPr>
          <a:lstStyle/>
          <a:p>
            <a:pPr lvl="1">
              <a:buNone/>
            </a:pPr>
            <a:endParaRPr lang="en-US" sz="3600" dirty="0" smtClean="0"/>
          </a:p>
          <a:p>
            <a:r>
              <a:rPr lang="en-US" sz="4000" dirty="0" smtClean="0"/>
              <a:t>If you see a hazard</a:t>
            </a:r>
          </a:p>
          <a:p>
            <a:endParaRPr lang="en-US" sz="4000" dirty="0" smtClean="0"/>
          </a:p>
          <a:p>
            <a:pPr lvl="1"/>
            <a:r>
              <a:rPr lang="en-US" sz="3600" dirty="0" smtClean="0"/>
              <a:t>Correct it</a:t>
            </a:r>
          </a:p>
          <a:p>
            <a:pPr lvl="1"/>
            <a:endParaRPr lang="en-US" sz="3600" dirty="0" smtClean="0"/>
          </a:p>
          <a:p>
            <a:pPr lvl="1"/>
            <a:r>
              <a:rPr lang="en-US" sz="3600" dirty="0" smtClean="0"/>
              <a:t>Report it</a:t>
            </a:r>
            <a:endParaRPr lang="en-US" sz="3600" dirty="0"/>
          </a:p>
        </p:txBody>
      </p:sp>
      <p:pic>
        <p:nvPicPr>
          <p:cNvPr id="101378" name="Picture 2" descr="Shout out for Expertise"/>
          <p:cNvPicPr>
            <a:picLocks noChangeAspect="1" noChangeArrowheads="1"/>
          </p:cNvPicPr>
          <p:nvPr/>
        </p:nvPicPr>
        <p:blipFill>
          <a:blip r:embed="rId3" cstate="print"/>
          <a:srcRect/>
          <a:stretch>
            <a:fillRect/>
          </a:stretch>
        </p:blipFill>
        <p:spPr bwMode="auto">
          <a:xfrm>
            <a:off x="7053332" y="3241812"/>
            <a:ext cx="3543849" cy="246888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Know Your Rights!</a:t>
            </a:r>
            <a:endParaRPr lang="en-US" dirty="0"/>
          </a:p>
        </p:txBody>
      </p:sp>
      <p:pic>
        <p:nvPicPr>
          <p:cNvPr id="103426" name="Picture 2" descr="https://sp.yimg.com/ib/th?id=HN.608007407826176754&amp;pid=15.1&amp;P=0"/>
          <p:cNvPicPr>
            <a:picLocks noChangeAspect="1" noChangeArrowheads="1"/>
          </p:cNvPicPr>
          <p:nvPr/>
        </p:nvPicPr>
        <p:blipFill>
          <a:blip r:embed="rId3" cstate="print"/>
          <a:srcRect/>
          <a:stretch>
            <a:fillRect/>
          </a:stretch>
        </p:blipFill>
        <p:spPr bwMode="auto">
          <a:xfrm>
            <a:off x="3379303" y="2325754"/>
            <a:ext cx="4512366" cy="4273827"/>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a:t>
            </a:r>
            <a:endParaRPr lang="en-US" dirty="0"/>
          </a:p>
        </p:txBody>
      </p:sp>
      <p:sp>
        <p:nvSpPr>
          <p:cNvPr id="3" name="Content Placeholder 2"/>
          <p:cNvSpPr>
            <a:spLocks noGrp="1"/>
          </p:cNvSpPr>
          <p:nvPr>
            <p:ph idx="1"/>
          </p:nvPr>
        </p:nvSpPr>
        <p:spPr>
          <a:xfrm>
            <a:off x="1258645" y="2336873"/>
            <a:ext cx="8563087" cy="3599316"/>
          </a:xfrm>
        </p:spPr>
        <p:txBody>
          <a:bodyPr/>
          <a:lstStyle/>
          <a:p>
            <a:endParaRPr lang="en-US" dirty="0" smtClean="0"/>
          </a:p>
          <a:p>
            <a:pPr marL="0" indent="0">
              <a:buNone/>
            </a:pPr>
            <a:r>
              <a:rPr lang="en-US" dirty="0" smtClean="0"/>
              <a:t>This </a:t>
            </a:r>
            <a:r>
              <a:rPr lang="en-US" dirty="0"/>
              <a:t>material was produced under Grant SH-26328-SH4 from the Occupational Safety and Health Administration, U.S. Department of Labor. </a:t>
            </a:r>
            <a:endParaRPr lang="en-US" dirty="0" smtClean="0"/>
          </a:p>
          <a:p>
            <a:pPr marL="0" indent="0">
              <a:buNone/>
            </a:pPr>
            <a:endParaRPr lang="en-US" dirty="0"/>
          </a:p>
          <a:p>
            <a:pPr marL="0" indent="0">
              <a:buNone/>
            </a:pPr>
            <a:r>
              <a:rPr lang="en-US" dirty="0" smtClean="0"/>
              <a:t>It </a:t>
            </a:r>
            <a:r>
              <a:rPr lang="en-US" dirty="0"/>
              <a:t>does not necessarily reflect the views or policies of the U.S. Department of Labor, nor does mention of trade names, commercial products, or organizations imply endorsement by the U.S. Government</a:t>
            </a:r>
            <a:r>
              <a:rPr lang="en-US" dirty="0" smtClean="0"/>
              <a:t>.</a:t>
            </a:r>
            <a:endParaRPr lang="en-US" dirty="0"/>
          </a:p>
        </p:txBody>
      </p:sp>
    </p:spTree>
    <p:extLst>
      <p:ext uri="{BB962C8B-B14F-4D97-AF65-F5344CB8AC3E}">
        <p14:creationId xmlns:p14="http://schemas.microsoft.com/office/powerpoint/2010/main" val="9893825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OSHA Basics</a:t>
            </a:r>
            <a:endParaRPr lang="en-US" dirty="0"/>
          </a:p>
        </p:txBody>
      </p:sp>
      <p:sp>
        <p:nvSpPr>
          <p:cNvPr id="7" name="Content Placeholder 6"/>
          <p:cNvSpPr>
            <a:spLocks noGrp="1"/>
          </p:cNvSpPr>
          <p:nvPr>
            <p:ph idx="1"/>
          </p:nvPr>
        </p:nvSpPr>
        <p:spPr>
          <a:xfrm>
            <a:off x="680322" y="2336873"/>
            <a:ext cx="8006478" cy="4051878"/>
          </a:xfrm>
          <a:prstGeom prst="rect">
            <a:avLst/>
          </a:prstGeom>
        </p:spPr>
        <p:txBody>
          <a:bodyPr wrap="square">
            <a:spAutoFit/>
          </a:bodyPr>
          <a:lstStyle/>
          <a:p>
            <a:r>
              <a:rPr lang="en-US" sz="2800" dirty="0" smtClean="0"/>
              <a:t>Occupational Safety and Health Act of 1970</a:t>
            </a:r>
          </a:p>
          <a:p>
            <a:endParaRPr lang="en-US" dirty="0" smtClean="0"/>
          </a:p>
          <a:p>
            <a:pPr marL="457200" lvl="1" indent="0">
              <a:lnSpc>
                <a:spcPct val="100000"/>
              </a:lnSpc>
              <a:buNone/>
            </a:pPr>
            <a:r>
              <a:rPr lang="en-US" sz="2200" dirty="0"/>
              <a:t>The Occupational Safety and Health Act of 1970 (OSH Act) was passed </a:t>
            </a:r>
            <a:r>
              <a:rPr lang="en-US" sz="2200" dirty="0" smtClean="0"/>
              <a:t>to prevent </a:t>
            </a:r>
            <a:r>
              <a:rPr lang="en-US" sz="2200" dirty="0"/>
              <a:t>workers from being killed or seriously harmed at work. This </a:t>
            </a:r>
            <a:r>
              <a:rPr lang="en-US" sz="2200" dirty="0" smtClean="0"/>
              <a:t>law created </a:t>
            </a:r>
            <a:r>
              <a:rPr lang="en-US" sz="2200" dirty="0"/>
              <a:t>the Occupational Safety and Health Administration (OSHA), </a:t>
            </a:r>
            <a:r>
              <a:rPr lang="en-US" sz="2200" dirty="0" smtClean="0"/>
              <a:t>which sets </a:t>
            </a:r>
            <a:r>
              <a:rPr lang="en-US" sz="2200" dirty="0"/>
              <a:t>and enforces protective workplace safety and health standards. </a:t>
            </a:r>
            <a:r>
              <a:rPr lang="en-US" sz="2200" dirty="0" smtClean="0"/>
              <a:t>OSHA also </a:t>
            </a:r>
            <a:r>
              <a:rPr lang="en-US" sz="2200" dirty="0"/>
              <a:t>provides information, training, and assistance to employers and </a:t>
            </a:r>
            <a:r>
              <a:rPr lang="en-US" sz="2200" dirty="0" smtClean="0"/>
              <a:t>workers. Under </a:t>
            </a:r>
            <a:r>
              <a:rPr lang="en-US" sz="2200" dirty="0"/>
              <a:t>the OSH Act, employers have the responsibility to provide </a:t>
            </a:r>
            <a:r>
              <a:rPr lang="en-US" sz="2200" dirty="0" smtClean="0"/>
              <a:t>a safe </a:t>
            </a:r>
            <a:r>
              <a:rPr lang="en-US" sz="2200" dirty="0"/>
              <a:t>workplace.</a:t>
            </a:r>
          </a:p>
        </p:txBody>
      </p:sp>
      <p:pic>
        <p:nvPicPr>
          <p:cNvPr id="4" name="Picture 3" descr="C:\Documents and Settings\WNCC\Local Settings\Temporary Internet Files\Content.IE5\7BFYJF3P\Law[1].jpg" title="Picture of a law book"/>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937668" y="2739158"/>
            <a:ext cx="2812361" cy="310896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9526744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OSHA </a:t>
            </a:r>
            <a:r>
              <a:rPr lang="en-US" dirty="0" smtClean="0"/>
              <a:t>Basics </a:t>
            </a:r>
            <a:endParaRPr lang="en-US" dirty="0"/>
          </a:p>
        </p:txBody>
      </p:sp>
      <p:sp>
        <p:nvSpPr>
          <p:cNvPr id="7" name="Content Placeholder 6"/>
          <p:cNvSpPr>
            <a:spLocks noGrp="1"/>
          </p:cNvSpPr>
          <p:nvPr>
            <p:ph idx="1"/>
          </p:nvPr>
        </p:nvSpPr>
        <p:spPr>
          <a:xfrm>
            <a:off x="680321" y="2336873"/>
            <a:ext cx="9613861" cy="3774880"/>
          </a:xfrm>
          <a:prstGeom prst="rect">
            <a:avLst/>
          </a:prstGeom>
        </p:spPr>
        <p:txBody>
          <a:bodyPr>
            <a:spAutoFit/>
          </a:bodyPr>
          <a:lstStyle/>
          <a:p>
            <a:r>
              <a:rPr lang="en-US" sz="3200" dirty="0" smtClean="0"/>
              <a:t>Occupational Safety and Health Administration</a:t>
            </a:r>
          </a:p>
          <a:p>
            <a:endParaRPr lang="en-US" dirty="0" smtClean="0"/>
          </a:p>
          <a:p>
            <a:pPr lvl="1"/>
            <a:r>
              <a:rPr lang="en-US" sz="2800" dirty="0"/>
              <a:t>With the </a:t>
            </a:r>
            <a:r>
              <a:rPr lang="en-US" sz="2800" b="1" u="sng" dirty="0"/>
              <a:t>Occupational Safety and Health Act of 1970</a:t>
            </a:r>
            <a:r>
              <a:rPr lang="en-US" sz="2800" dirty="0"/>
              <a:t>, Congress created the </a:t>
            </a:r>
            <a:r>
              <a:rPr lang="en-US" sz="2800" b="1" u="sng" dirty="0"/>
              <a:t>Occupational Safety and Health Administration (OSHA</a:t>
            </a:r>
            <a:r>
              <a:rPr lang="en-US" sz="2800" b="1" u="sng" dirty="0" smtClean="0"/>
              <a:t>) </a:t>
            </a:r>
            <a:r>
              <a:rPr lang="en-US" sz="2800" dirty="0"/>
              <a:t>to assure safe and healthful working conditions for working men and women by setting and enforcing standards and by providing training, outreach, education and assistance.</a:t>
            </a:r>
          </a:p>
        </p:txBody>
      </p:sp>
    </p:spTree>
    <p:extLst>
      <p:ext uri="{BB962C8B-B14F-4D97-AF65-F5344CB8AC3E}">
        <p14:creationId xmlns:p14="http://schemas.microsoft.com/office/powerpoint/2010/main" val="13946201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OSHA Basics – Who Does OSHA Cover?</a:t>
            </a:r>
            <a:endParaRPr lang="en-US" dirty="0"/>
          </a:p>
        </p:txBody>
      </p:sp>
      <p:sp>
        <p:nvSpPr>
          <p:cNvPr id="3" name="Content Placeholder 2"/>
          <p:cNvSpPr>
            <a:spLocks noGrp="1"/>
          </p:cNvSpPr>
          <p:nvPr>
            <p:ph idx="1"/>
          </p:nvPr>
        </p:nvSpPr>
        <p:spPr/>
        <p:txBody>
          <a:bodyPr>
            <a:normAutofit/>
          </a:bodyPr>
          <a:lstStyle/>
          <a:p>
            <a:r>
              <a:rPr lang="en-US" dirty="0" smtClean="0"/>
              <a:t>Private Sector Workers</a:t>
            </a:r>
          </a:p>
          <a:p>
            <a:endParaRPr lang="en-US" dirty="0" smtClean="0"/>
          </a:p>
          <a:p>
            <a:pPr lvl="1"/>
            <a:r>
              <a:rPr lang="en-US" dirty="0" smtClean="0"/>
              <a:t>Most employees in the nation come under OSHA's jurisdiction. OSHA covers private sector employers and employees in all 50 states, the District of Columbia, and other U.S. jurisdictions either directly through Federal OSHA or through an OSHA-approved state program. State-run health and safety programs must be at least as effective as the Federal OSHA program. To find the contact information for the OSHA Federal or State Program office nearest you, see the Regional and Area Offices map.</a:t>
            </a:r>
          </a:p>
          <a:p>
            <a:endParaRPr lang="en-US" dirty="0" smtClean="0"/>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OSHA Basics – Who Does OSHA Cover</a:t>
            </a:r>
            <a:r>
              <a:rPr lang="en-US" dirty="0" smtClean="0"/>
              <a:t>? </a:t>
            </a:r>
            <a:endParaRPr lang="en-US" dirty="0"/>
          </a:p>
        </p:txBody>
      </p:sp>
      <p:sp>
        <p:nvSpPr>
          <p:cNvPr id="3" name="Content Placeholder 2"/>
          <p:cNvSpPr>
            <a:spLocks noGrp="1"/>
          </p:cNvSpPr>
          <p:nvPr>
            <p:ph idx="1"/>
          </p:nvPr>
        </p:nvSpPr>
        <p:spPr/>
        <p:txBody>
          <a:bodyPr>
            <a:normAutofit/>
          </a:bodyPr>
          <a:lstStyle/>
          <a:p>
            <a:r>
              <a:rPr lang="en-US" dirty="0" smtClean="0"/>
              <a:t>State and Local Government Workers</a:t>
            </a:r>
          </a:p>
          <a:p>
            <a:endParaRPr lang="en-US" dirty="0" smtClean="0"/>
          </a:p>
          <a:p>
            <a:pPr lvl="1"/>
            <a:r>
              <a:rPr lang="en-US" dirty="0" smtClean="0"/>
              <a:t>Employees who work for state and local governments are not covered by Federal OSHA, but have OSH Act protections if they work in a state that has an OSHA-approved state program. Four additional states and one U.S. territory have OSHA approved plans that cover public sector employees only. This includes: Connecticut, Illinois, New Jersey, New York, and the Virgin Islands. Private sector workers in these four states and the Virgin Islands are covered by Federal OSHA.</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OSHA Basics – Who Does OSHA Cover</a:t>
            </a:r>
            <a:r>
              <a:rPr lang="en-US" dirty="0" smtClean="0"/>
              <a:t>?  </a:t>
            </a:r>
            <a:endParaRPr lang="en-US" dirty="0"/>
          </a:p>
        </p:txBody>
      </p:sp>
      <p:sp>
        <p:nvSpPr>
          <p:cNvPr id="3" name="Content Placeholder 2"/>
          <p:cNvSpPr>
            <a:spLocks noGrp="1"/>
          </p:cNvSpPr>
          <p:nvPr>
            <p:ph idx="1"/>
          </p:nvPr>
        </p:nvSpPr>
        <p:spPr/>
        <p:txBody>
          <a:bodyPr>
            <a:normAutofit/>
          </a:bodyPr>
          <a:lstStyle/>
          <a:p>
            <a:r>
              <a:rPr lang="en-US" dirty="0" smtClean="0"/>
              <a:t>Federal Government Workers</a:t>
            </a:r>
          </a:p>
          <a:p>
            <a:endParaRPr lang="en-US" dirty="0" smtClean="0"/>
          </a:p>
          <a:p>
            <a:pPr lvl="1"/>
            <a:r>
              <a:rPr lang="en-US" dirty="0" smtClean="0"/>
              <a:t>Federal agencies must have a safety and health program that meet the same standards as private employers. Although OSHA does not fine federal agencies, it does monitor federal agencies and responds to workers' complaints. The United States Postal Service (USPS) is covered by OSHA.</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OSHA Basics – Who is NOT Covered?</a:t>
            </a:r>
            <a:endParaRPr lang="en-US" dirty="0"/>
          </a:p>
        </p:txBody>
      </p:sp>
      <p:sp>
        <p:nvSpPr>
          <p:cNvPr id="3" name="Content Placeholder 2"/>
          <p:cNvSpPr>
            <a:spLocks noGrp="1"/>
          </p:cNvSpPr>
          <p:nvPr>
            <p:ph idx="1"/>
          </p:nvPr>
        </p:nvSpPr>
        <p:spPr/>
        <p:txBody>
          <a:bodyPr>
            <a:normAutofit/>
          </a:bodyPr>
          <a:lstStyle/>
          <a:p>
            <a:r>
              <a:rPr lang="en-US" dirty="0" smtClean="0"/>
              <a:t>Not covered by the OSH Act:</a:t>
            </a:r>
          </a:p>
          <a:p>
            <a:endParaRPr lang="en-US" dirty="0" smtClean="0"/>
          </a:p>
          <a:p>
            <a:pPr lvl="1"/>
            <a:r>
              <a:rPr lang="en-US" dirty="0" smtClean="0"/>
              <a:t>Self-employed as a true Sole Proprietor;</a:t>
            </a:r>
          </a:p>
          <a:p>
            <a:pPr lvl="1"/>
            <a:endParaRPr lang="en-US" dirty="0" smtClean="0"/>
          </a:p>
          <a:p>
            <a:pPr lvl="1"/>
            <a:r>
              <a:rPr lang="en-US" dirty="0" smtClean="0"/>
              <a:t>Immediate family members of farm employers that do not employ outside employees; and</a:t>
            </a:r>
          </a:p>
          <a:p>
            <a:pPr lvl="1"/>
            <a:endParaRPr lang="en-US" dirty="0" smtClean="0"/>
          </a:p>
          <a:p>
            <a:pPr lvl="1"/>
            <a:r>
              <a:rPr lang="en-US" dirty="0" smtClean="0"/>
              <a:t>Workplace hazards regulated by another Federal agency (for example, the Mine Safety and Health Administration, the Federal Aviation Administration, the Coast Guard).</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OSHA </a:t>
            </a:r>
            <a:r>
              <a:rPr lang="en-US" dirty="0" smtClean="0"/>
              <a:t>Basics  </a:t>
            </a:r>
            <a:endParaRPr lang="en-US" dirty="0"/>
          </a:p>
        </p:txBody>
      </p:sp>
      <p:sp>
        <p:nvSpPr>
          <p:cNvPr id="7" name="Content Placeholder 6"/>
          <p:cNvSpPr>
            <a:spLocks noGrp="1"/>
          </p:cNvSpPr>
          <p:nvPr>
            <p:ph idx="1"/>
          </p:nvPr>
        </p:nvSpPr>
        <p:spPr>
          <a:xfrm>
            <a:off x="680321" y="2336873"/>
            <a:ext cx="9613861" cy="3311163"/>
          </a:xfrm>
          <a:prstGeom prst="rect">
            <a:avLst/>
          </a:prstGeom>
        </p:spPr>
        <p:txBody>
          <a:bodyPr>
            <a:spAutoFit/>
          </a:bodyPr>
          <a:lstStyle/>
          <a:p>
            <a:r>
              <a:rPr lang="en-US" sz="3600" dirty="0" smtClean="0"/>
              <a:t>Main Focus</a:t>
            </a:r>
          </a:p>
          <a:p>
            <a:endParaRPr lang="en-US" dirty="0" smtClean="0"/>
          </a:p>
          <a:p>
            <a:pPr lvl="1"/>
            <a:r>
              <a:rPr lang="en-US" sz="2800" dirty="0" smtClean="0"/>
              <a:t>Employer responsibilities</a:t>
            </a:r>
          </a:p>
          <a:p>
            <a:pPr lvl="1"/>
            <a:r>
              <a:rPr lang="en-US" sz="2800" dirty="0" smtClean="0"/>
              <a:t>Employee rights</a:t>
            </a:r>
          </a:p>
          <a:p>
            <a:pPr lvl="1"/>
            <a:r>
              <a:rPr lang="en-US" sz="2800" dirty="0" smtClean="0"/>
              <a:t>OSHA Standards</a:t>
            </a:r>
          </a:p>
          <a:p>
            <a:pPr lvl="1"/>
            <a:r>
              <a:rPr lang="en-US" sz="2800" dirty="0" smtClean="0"/>
              <a:t>Inspections</a:t>
            </a:r>
          </a:p>
          <a:p>
            <a:pPr lvl="1"/>
            <a:r>
              <a:rPr lang="en-US" sz="2800" dirty="0" smtClean="0"/>
              <a:t>Help for employers</a:t>
            </a:r>
            <a:endParaRPr lang="en-US" sz="2800" dirty="0"/>
          </a:p>
        </p:txBody>
      </p:sp>
      <p:pic>
        <p:nvPicPr>
          <p:cNvPr id="57348" name="Picture 4" descr="C:\Documents and Settings\WNCC\Local Settings\Temporary Internet Files\Content.IE5\7BFYJF3P\sharpen-your-focus[1].png" title="Picture of the word focus and a magnifying glass"/>
          <p:cNvPicPr>
            <a:picLocks noChangeAspect="1" noChangeArrowheads="1"/>
          </p:cNvPicPr>
          <p:nvPr/>
        </p:nvPicPr>
        <p:blipFill>
          <a:blip r:embed="rId3" cstate="email">
            <a:duotone>
              <a:schemeClr val="accent1">
                <a:shade val="45000"/>
                <a:satMod val="135000"/>
              </a:schemeClr>
              <a:prstClr val="white"/>
            </a:duotone>
            <a:extLst>
              <a:ext uri="{28A0092B-C50C-407E-A947-70E740481C1C}">
                <a14:useLocalDpi xmlns:a14="http://schemas.microsoft.com/office/drawing/2010/main"/>
              </a:ext>
            </a:extLst>
          </a:blip>
          <a:srcRect/>
          <a:stretch>
            <a:fillRect/>
          </a:stretch>
        </p:blipFill>
        <p:spPr bwMode="auto">
          <a:xfrm>
            <a:off x="6743247" y="3375516"/>
            <a:ext cx="4687701" cy="18288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05850151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1861" y="753228"/>
            <a:ext cx="9732322" cy="1080938"/>
          </a:xfrm>
        </p:spPr>
        <p:txBody>
          <a:bodyPr/>
          <a:lstStyle/>
          <a:p>
            <a:r>
              <a:rPr lang="en-US" dirty="0" smtClean="0"/>
              <a:t> OSHA </a:t>
            </a:r>
            <a:r>
              <a:rPr lang="en-US" dirty="0" smtClean="0"/>
              <a:t>Basics</a:t>
            </a:r>
            <a:endParaRPr lang="en-US" dirty="0"/>
          </a:p>
        </p:txBody>
      </p:sp>
      <p:sp>
        <p:nvSpPr>
          <p:cNvPr id="7" name="Content Placeholder 6"/>
          <p:cNvSpPr>
            <a:spLocks noGrp="1"/>
          </p:cNvSpPr>
          <p:nvPr>
            <p:ph idx="1"/>
          </p:nvPr>
        </p:nvSpPr>
        <p:spPr>
          <a:xfrm>
            <a:off x="680321" y="2336873"/>
            <a:ext cx="10849070" cy="4357090"/>
          </a:xfrm>
          <a:prstGeom prst="rect">
            <a:avLst/>
          </a:prstGeom>
        </p:spPr>
        <p:txBody>
          <a:bodyPr wrap="square">
            <a:spAutoFit/>
          </a:bodyPr>
          <a:lstStyle/>
          <a:p>
            <a:r>
              <a:rPr lang="en-US" dirty="0" smtClean="0"/>
              <a:t>Employer responsibilities – Employers MUST:</a:t>
            </a:r>
          </a:p>
          <a:p>
            <a:endParaRPr lang="en-US" dirty="0" smtClean="0"/>
          </a:p>
          <a:p>
            <a:pPr lvl="1"/>
            <a:r>
              <a:rPr lang="en-US" sz="2100" dirty="0" smtClean="0"/>
              <a:t>Provide employees with a safe workplace</a:t>
            </a:r>
          </a:p>
          <a:p>
            <a:pPr lvl="1"/>
            <a:r>
              <a:rPr lang="en-US" sz="2100" dirty="0" smtClean="0"/>
              <a:t>Follow all relevant OSHA safety and health standards</a:t>
            </a:r>
          </a:p>
          <a:p>
            <a:pPr lvl="1"/>
            <a:r>
              <a:rPr lang="en-US" sz="2100" dirty="0" smtClean="0"/>
              <a:t>Inform employees about hazards through training, labels, alarms, color-coded systems, and other methods</a:t>
            </a:r>
          </a:p>
          <a:p>
            <a:pPr lvl="1"/>
            <a:r>
              <a:rPr lang="en-US" sz="2100" dirty="0" smtClean="0"/>
              <a:t>Keep accurate records of work-related injuries and illnesses</a:t>
            </a:r>
          </a:p>
          <a:p>
            <a:pPr lvl="1"/>
            <a:r>
              <a:rPr lang="en-US" sz="2100" dirty="0" smtClean="0"/>
              <a:t>Perform tests in the workplace as required by some OSHA standards</a:t>
            </a:r>
          </a:p>
          <a:p>
            <a:pPr lvl="1"/>
            <a:r>
              <a:rPr lang="en-US" sz="2100" dirty="0" smtClean="0"/>
              <a:t>Post OSHA citations, injury and illness data, and the OSHA poster</a:t>
            </a:r>
          </a:p>
          <a:p>
            <a:pPr lvl="1"/>
            <a:r>
              <a:rPr lang="en-US" sz="2100" dirty="0" smtClean="0"/>
              <a:t>Notify OSHA about serious accidents and fatalities</a:t>
            </a:r>
          </a:p>
          <a:p>
            <a:pPr lvl="1"/>
            <a:r>
              <a:rPr lang="en-US" sz="2100" dirty="0" smtClean="0"/>
              <a:t>Not discriminate or retaliate against workers for using their rights under the law</a:t>
            </a:r>
          </a:p>
          <a:p>
            <a:pPr lvl="1"/>
            <a:endParaRPr lang="en-US" dirty="0" smtClean="0"/>
          </a:p>
        </p:txBody>
      </p:sp>
      <p:pic>
        <p:nvPicPr>
          <p:cNvPr id="4" name="Picture 2" descr="OSHA's Free Workplace Poste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508484" y="79512"/>
            <a:ext cx="2590431" cy="35661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31988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6777" y="753228"/>
            <a:ext cx="9787406" cy="1080938"/>
          </a:xfrm>
        </p:spPr>
        <p:txBody>
          <a:bodyPr/>
          <a:lstStyle/>
          <a:p>
            <a:r>
              <a:rPr lang="en-US" dirty="0" smtClean="0"/>
              <a:t>  OSHA </a:t>
            </a:r>
            <a:r>
              <a:rPr lang="en-US" dirty="0" smtClean="0"/>
              <a:t>Basics</a:t>
            </a:r>
            <a:endParaRPr lang="en-US" dirty="0"/>
          </a:p>
        </p:txBody>
      </p:sp>
      <p:sp>
        <p:nvSpPr>
          <p:cNvPr id="7" name="Content Placeholder 6"/>
          <p:cNvSpPr>
            <a:spLocks noGrp="1"/>
          </p:cNvSpPr>
          <p:nvPr>
            <p:ph idx="1"/>
          </p:nvPr>
        </p:nvSpPr>
        <p:spPr>
          <a:xfrm>
            <a:off x="680321" y="2336873"/>
            <a:ext cx="9613861" cy="4370940"/>
          </a:xfrm>
          <a:prstGeom prst="rect">
            <a:avLst/>
          </a:prstGeom>
        </p:spPr>
        <p:txBody>
          <a:bodyPr>
            <a:spAutoFit/>
          </a:bodyPr>
          <a:lstStyle/>
          <a:p>
            <a:r>
              <a:rPr lang="en-US" dirty="0" smtClean="0"/>
              <a:t>Employee Rights – Employees Have the Right to:</a:t>
            </a:r>
          </a:p>
          <a:p>
            <a:endParaRPr lang="en-US" dirty="0" smtClean="0"/>
          </a:p>
          <a:p>
            <a:pPr lvl="1"/>
            <a:r>
              <a:rPr lang="en-US" sz="2100" dirty="0" smtClean="0"/>
              <a:t>Working conditions that don’t pose a risk of serious harm</a:t>
            </a:r>
          </a:p>
          <a:p>
            <a:pPr lvl="1"/>
            <a:r>
              <a:rPr lang="en-US" sz="2100" dirty="0" smtClean="0"/>
              <a:t>Information and training about:</a:t>
            </a:r>
          </a:p>
          <a:p>
            <a:pPr lvl="2"/>
            <a:r>
              <a:rPr lang="en-US" sz="2100" dirty="0"/>
              <a:t>C</a:t>
            </a:r>
            <a:r>
              <a:rPr lang="en-US" sz="2100" dirty="0" smtClean="0"/>
              <a:t>hemical and other hazards</a:t>
            </a:r>
          </a:p>
          <a:p>
            <a:pPr lvl="2"/>
            <a:r>
              <a:rPr lang="en-US" sz="2100" dirty="0" smtClean="0"/>
              <a:t>Methods to prevent harm</a:t>
            </a:r>
          </a:p>
          <a:p>
            <a:pPr lvl="2"/>
            <a:r>
              <a:rPr lang="en-US" sz="2100" dirty="0" smtClean="0"/>
              <a:t>OSHA standards that apply to their workplace</a:t>
            </a:r>
          </a:p>
          <a:p>
            <a:pPr lvl="1"/>
            <a:r>
              <a:rPr lang="en-US" sz="2100" dirty="0" smtClean="0"/>
              <a:t>Review records of work-related injuries and illnesses</a:t>
            </a:r>
          </a:p>
          <a:p>
            <a:pPr lvl="1"/>
            <a:r>
              <a:rPr lang="en-US" sz="2100" dirty="0" smtClean="0"/>
              <a:t>Get copies of test results done to find and measure hazards in the workplace</a:t>
            </a:r>
          </a:p>
          <a:p>
            <a:pPr lvl="1"/>
            <a:r>
              <a:rPr lang="en-US" sz="2100" dirty="0" smtClean="0"/>
              <a:t>File a complaint asking OSHA to inspect their workplace</a:t>
            </a:r>
          </a:p>
          <a:p>
            <a:pPr lvl="1"/>
            <a:r>
              <a:rPr lang="en-US" sz="2100" dirty="0" smtClean="0"/>
              <a:t>Use their rights under the law </a:t>
            </a:r>
            <a:r>
              <a:rPr lang="en-US" sz="2100" b="1" i="1" dirty="0" smtClean="0">
                <a:solidFill>
                  <a:schemeClr val="accent1"/>
                </a:solidFill>
              </a:rPr>
              <a:t>without retaliation</a:t>
            </a:r>
          </a:p>
        </p:txBody>
      </p:sp>
    </p:spTree>
    <p:extLst>
      <p:ext uri="{BB962C8B-B14F-4D97-AF65-F5344CB8AC3E}">
        <p14:creationId xmlns:p14="http://schemas.microsoft.com/office/powerpoint/2010/main" val="21274355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Whistleblower Protection</a:t>
            </a:r>
            <a:endParaRPr lang="en-US" dirty="0"/>
          </a:p>
        </p:txBody>
      </p:sp>
      <p:sp>
        <p:nvSpPr>
          <p:cNvPr id="3" name="Content Placeholder 2"/>
          <p:cNvSpPr>
            <a:spLocks noGrp="1"/>
          </p:cNvSpPr>
          <p:nvPr>
            <p:ph idx="1"/>
          </p:nvPr>
        </p:nvSpPr>
        <p:spPr>
          <a:xfrm>
            <a:off x="680321" y="2336873"/>
            <a:ext cx="7668549" cy="3599316"/>
          </a:xfrm>
        </p:spPr>
        <p:txBody>
          <a:bodyPr/>
          <a:lstStyle/>
          <a:p>
            <a:endParaRPr lang="en-US" sz="2800" dirty="0" smtClean="0"/>
          </a:p>
          <a:p>
            <a:r>
              <a:rPr lang="en-US" sz="2800" dirty="0" smtClean="0"/>
              <a:t>Section 11(c) of the OSH Act</a:t>
            </a:r>
          </a:p>
          <a:p>
            <a:endParaRPr lang="en-US" sz="2800" dirty="0" smtClean="0"/>
          </a:p>
          <a:p>
            <a:r>
              <a:rPr lang="en-US" sz="2800" dirty="0" smtClean="0"/>
              <a:t>OSHA's Whistleblower Protection Program enforces the whistleblower provisions of more than twenty whistleblower statutes protecting employees who report violations</a:t>
            </a:r>
          </a:p>
          <a:p>
            <a:endParaRPr lang="en-US" dirty="0"/>
          </a:p>
        </p:txBody>
      </p:sp>
      <p:pic>
        <p:nvPicPr>
          <p:cNvPr id="110594" name="Picture 2" descr="C:\Documents and Settings\WNCC\Local Settings\Temporary Internet Files\Content.IE5\EM09DXH0\whistle[1].jpg" title="Picture of a whistle"/>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545167" y="3015697"/>
            <a:ext cx="2743200" cy="27432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normAutofit/>
          </a:bodyPr>
          <a:lstStyle/>
          <a:p>
            <a:r>
              <a:rPr lang="en-US" sz="2800" dirty="0" smtClean="0"/>
              <a:t>This presentation is meant to:</a:t>
            </a:r>
          </a:p>
          <a:p>
            <a:endParaRPr lang="en-US" dirty="0" smtClean="0"/>
          </a:p>
          <a:p>
            <a:pPr lvl="1"/>
            <a:r>
              <a:rPr lang="en-US" sz="2400" dirty="0" smtClean="0"/>
              <a:t>Introduce students to the warehousing industry and pallet racking operations</a:t>
            </a:r>
          </a:p>
          <a:p>
            <a:pPr lvl="1"/>
            <a:endParaRPr lang="en-US" sz="2400" dirty="0" smtClean="0"/>
          </a:p>
          <a:p>
            <a:pPr lvl="1"/>
            <a:r>
              <a:rPr lang="en-US" sz="2400" dirty="0" smtClean="0"/>
              <a:t>Discuss common OSHA regulations</a:t>
            </a:r>
          </a:p>
          <a:p>
            <a:pPr lvl="1"/>
            <a:endParaRPr lang="en-US" sz="2400" dirty="0" smtClean="0"/>
          </a:p>
          <a:p>
            <a:pPr lvl="1"/>
            <a:r>
              <a:rPr lang="en-US" sz="2400" dirty="0" smtClean="0"/>
              <a:t>Give an overview of related hazards</a:t>
            </a:r>
          </a:p>
          <a:p>
            <a:pPr lvl="1"/>
            <a:endParaRPr lang="en-US" sz="2400" dirty="0" smtClean="0"/>
          </a:p>
          <a:p>
            <a:pPr lvl="1"/>
            <a:endParaRPr lang="en-US" sz="2400" dirty="0" smtClean="0"/>
          </a:p>
          <a:p>
            <a:pPr lvl="1"/>
            <a:endParaRPr lang="en-US" dirty="0"/>
          </a:p>
        </p:txBody>
      </p:sp>
    </p:spTree>
    <p:extLst>
      <p:ext uri="{BB962C8B-B14F-4D97-AF65-F5344CB8AC3E}">
        <p14:creationId xmlns:p14="http://schemas.microsoft.com/office/powerpoint/2010/main" val="266879693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Whistleblower </a:t>
            </a:r>
            <a:r>
              <a:rPr lang="en-US" dirty="0" smtClean="0"/>
              <a:t>Protection </a:t>
            </a:r>
            <a:endParaRPr lang="en-US" dirty="0"/>
          </a:p>
        </p:txBody>
      </p:sp>
      <p:sp>
        <p:nvSpPr>
          <p:cNvPr id="3" name="Content Placeholder 2"/>
          <p:cNvSpPr>
            <a:spLocks noGrp="1"/>
          </p:cNvSpPr>
          <p:nvPr>
            <p:ph idx="1"/>
          </p:nvPr>
        </p:nvSpPr>
        <p:spPr>
          <a:xfrm>
            <a:off x="680321" y="2336873"/>
            <a:ext cx="7668549" cy="3599316"/>
          </a:xfrm>
        </p:spPr>
        <p:txBody>
          <a:bodyPr/>
          <a:lstStyle/>
          <a:p>
            <a:endParaRPr lang="en-US" sz="2800" dirty="0" smtClean="0"/>
          </a:p>
          <a:p>
            <a:r>
              <a:rPr lang="en-US" sz="2800" dirty="0" smtClean="0"/>
              <a:t>An employer may not take an adverse action against an employee because the employee engages in protected activity.</a:t>
            </a:r>
          </a:p>
          <a:p>
            <a:endParaRPr lang="en-US" dirty="0"/>
          </a:p>
        </p:txBody>
      </p:sp>
      <p:pic>
        <p:nvPicPr>
          <p:cNvPr id="4" name="Picture 3" title="Picture of a whistle"/>
          <p:cNvPicPr>
            <a:picLocks noChangeAspect="1"/>
          </p:cNvPicPr>
          <p:nvPr/>
        </p:nvPicPr>
        <p:blipFill rotWithShape="1">
          <a:blip r:embed="rId3" cstate="email">
            <a:duotone>
              <a:prstClr val="black"/>
              <a:schemeClr val="tx2">
                <a:tint val="45000"/>
                <a:satMod val="400000"/>
              </a:schemeClr>
            </a:duotone>
            <a:extLst>
              <a:ext uri="{28A0092B-C50C-407E-A947-70E740481C1C}">
                <a14:useLocalDpi xmlns:a14="http://schemas.microsoft.com/office/drawing/2010/main"/>
              </a:ext>
            </a:extLst>
          </a:blip>
          <a:srcRect/>
          <a:stretch/>
        </p:blipFill>
        <p:spPr>
          <a:xfrm>
            <a:off x="8640733" y="4006735"/>
            <a:ext cx="3261864" cy="201168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301311686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Whistleblower </a:t>
            </a:r>
            <a:r>
              <a:rPr lang="en-US" dirty="0" smtClean="0"/>
              <a:t>Protection  </a:t>
            </a:r>
            <a:endParaRPr lang="en-US" dirty="0"/>
          </a:p>
        </p:txBody>
      </p:sp>
      <p:sp>
        <p:nvSpPr>
          <p:cNvPr id="3" name="Content Placeholder 2"/>
          <p:cNvSpPr>
            <a:spLocks noGrp="1"/>
          </p:cNvSpPr>
          <p:nvPr>
            <p:ph idx="1"/>
          </p:nvPr>
        </p:nvSpPr>
        <p:spPr>
          <a:xfrm>
            <a:off x="680321" y="2336873"/>
            <a:ext cx="9613861" cy="4147054"/>
          </a:xfrm>
        </p:spPr>
        <p:txBody>
          <a:bodyPr>
            <a:normAutofit lnSpcReduction="10000"/>
          </a:bodyPr>
          <a:lstStyle/>
          <a:p>
            <a:endParaRPr lang="en-US" sz="2800" dirty="0" smtClean="0"/>
          </a:p>
          <a:p>
            <a:r>
              <a:rPr lang="en-US" sz="3600" dirty="0" smtClean="0"/>
              <a:t>Protected activities </a:t>
            </a:r>
            <a:r>
              <a:rPr lang="en-US" sz="3600" b="1" i="1" dirty="0" smtClean="0">
                <a:solidFill>
                  <a:schemeClr val="accent1">
                    <a:lumMod val="60000"/>
                    <a:lumOff val="40000"/>
                  </a:schemeClr>
                </a:solidFill>
              </a:rPr>
              <a:t>may</a:t>
            </a:r>
            <a:r>
              <a:rPr lang="en-US" sz="3600" dirty="0" smtClean="0"/>
              <a:t> include:</a:t>
            </a:r>
          </a:p>
          <a:p>
            <a:endParaRPr lang="en-US" sz="3600" dirty="0" smtClean="0"/>
          </a:p>
          <a:p>
            <a:pPr lvl="1"/>
            <a:r>
              <a:rPr lang="en-US" sz="2400" dirty="0" smtClean="0"/>
              <a:t>Making a health and safety complaint to a supervisor</a:t>
            </a:r>
          </a:p>
          <a:p>
            <a:pPr lvl="1"/>
            <a:r>
              <a:rPr lang="en-US" sz="2400" dirty="0" smtClean="0"/>
              <a:t>Making a health and safety complaint to the Government</a:t>
            </a:r>
          </a:p>
          <a:p>
            <a:pPr lvl="1"/>
            <a:r>
              <a:rPr lang="en-US" sz="2400" dirty="0" smtClean="0"/>
              <a:t>Reporting a work-related illness or injury</a:t>
            </a:r>
          </a:p>
          <a:p>
            <a:pPr lvl="1"/>
            <a:r>
              <a:rPr lang="en-US" sz="2400" dirty="0" smtClean="0"/>
              <a:t>Cooperating in an inspection/investigation</a:t>
            </a:r>
          </a:p>
          <a:p>
            <a:pPr lvl="1"/>
            <a:r>
              <a:rPr lang="en-US" sz="2400" dirty="0" smtClean="0"/>
              <a:t>Requesting Safety Data Sheets</a:t>
            </a:r>
          </a:p>
          <a:p>
            <a:pPr lvl="1"/>
            <a:r>
              <a:rPr lang="en-US" sz="2400" dirty="0" smtClean="0"/>
              <a:t>Testifying</a:t>
            </a:r>
          </a:p>
          <a:p>
            <a:pPr lvl="1"/>
            <a:r>
              <a:rPr lang="en-US" sz="2400" dirty="0" smtClean="0"/>
              <a:t>Refusing to do dangerous tasks</a:t>
            </a:r>
          </a:p>
          <a:p>
            <a:pPr lvl="1"/>
            <a:endParaRPr lang="en-US" dirty="0" smtClean="0"/>
          </a:p>
          <a:p>
            <a:endParaRPr lang="en-US" dirty="0"/>
          </a:p>
        </p:txBody>
      </p:sp>
    </p:spTree>
    <p:extLst>
      <p:ext uri="{BB962C8B-B14F-4D97-AF65-F5344CB8AC3E}">
        <p14:creationId xmlns:p14="http://schemas.microsoft.com/office/powerpoint/2010/main" val="20140826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6777" y="753228"/>
            <a:ext cx="9787406" cy="1080938"/>
          </a:xfrm>
        </p:spPr>
        <p:txBody>
          <a:bodyPr/>
          <a:lstStyle/>
          <a:p>
            <a:r>
              <a:rPr lang="en-US" dirty="0" smtClean="0"/>
              <a:t> OSHA Basics </a:t>
            </a:r>
            <a:endParaRPr lang="en-US" dirty="0"/>
          </a:p>
        </p:txBody>
      </p:sp>
      <p:sp>
        <p:nvSpPr>
          <p:cNvPr id="7" name="Content Placeholder 6"/>
          <p:cNvSpPr>
            <a:spLocks noGrp="1"/>
          </p:cNvSpPr>
          <p:nvPr>
            <p:ph idx="1"/>
          </p:nvPr>
        </p:nvSpPr>
        <p:spPr>
          <a:xfrm>
            <a:off x="680321" y="2126972"/>
            <a:ext cx="9613861" cy="4445319"/>
          </a:xfrm>
          <a:prstGeom prst="rect">
            <a:avLst/>
          </a:prstGeom>
        </p:spPr>
        <p:txBody>
          <a:bodyPr wrap="square">
            <a:spAutoFit/>
          </a:bodyPr>
          <a:lstStyle/>
          <a:p>
            <a:r>
              <a:rPr lang="en-US" sz="3200" dirty="0" smtClean="0"/>
              <a:t>OSHA Standards</a:t>
            </a:r>
          </a:p>
          <a:p>
            <a:endParaRPr lang="en-US" dirty="0"/>
          </a:p>
          <a:p>
            <a:pPr lvl="1"/>
            <a:r>
              <a:rPr lang="en-US" sz="2400" dirty="0" smtClean="0"/>
              <a:t>Rules that describe methods that employers MUST use to protect employees</a:t>
            </a:r>
          </a:p>
          <a:p>
            <a:pPr lvl="1"/>
            <a:endParaRPr lang="en-US" sz="2400" dirty="0" smtClean="0"/>
          </a:p>
          <a:p>
            <a:pPr lvl="1"/>
            <a:r>
              <a:rPr lang="en-US" sz="2400" dirty="0" smtClean="0"/>
              <a:t>Standards for:</a:t>
            </a:r>
          </a:p>
          <a:p>
            <a:pPr lvl="2"/>
            <a:r>
              <a:rPr lang="en-US" sz="2400" dirty="0" smtClean="0"/>
              <a:t>Construction</a:t>
            </a:r>
          </a:p>
          <a:p>
            <a:pPr lvl="2"/>
            <a:r>
              <a:rPr lang="en-US" sz="2400" dirty="0" smtClean="0"/>
              <a:t>Agriculture</a:t>
            </a:r>
          </a:p>
          <a:p>
            <a:pPr lvl="2"/>
            <a:r>
              <a:rPr lang="en-US" sz="2400" dirty="0" smtClean="0"/>
              <a:t>Maritime operations</a:t>
            </a:r>
          </a:p>
          <a:p>
            <a:pPr lvl="2"/>
            <a:r>
              <a:rPr lang="en-US" sz="2400" dirty="0" smtClean="0"/>
              <a:t>General industry</a:t>
            </a:r>
          </a:p>
          <a:p>
            <a:pPr lvl="1"/>
            <a:endParaRPr lang="en-US" dirty="0" smtClean="0"/>
          </a:p>
        </p:txBody>
      </p:sp>
    </p:spTree>
    <p:extLst>
      <p:ext uri="{BB962C8B-B14F-4D97-AF65-F5344CB8AC3E}">
        <p14:creationId xmlns:p14="http://schemas.microsoft.com/office/powerpoint/2010/main" val="29512625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01579" y="649705"/>
            <a:ext cx="11107437" cy="1275347"/>
          </a:xfrm>
          <a:noFill/>
          <a:ln/>
        </p:spPr>
        <p:txBody>
          <a:bodyPr/>
          <a:lstStyle/>
          <a:p>
            <a:r>
              <a:rPr lang="en-US" dirty="0" smtClean="0"/>
              <a:t>Common Standards for Warehousing</a:t>
            </a:r>
            <a:endParaRPr lang="en-US" dirty="0"/>
          </a:p>
        </p:txBody>
      </p:sp>
      <p:sp>
        <p:nvSpPr>
          <p:cNvPr id="9219" name="Rectangle 3"/>
          <p:cNvSpPr>
            <a:spLocks noGrp="1" noChangeArrowheads="1"/>
          </p:cNvSpPr>
          <p:nvPr>
            <p:ph type="body" idx="1"/>
          </p:nvPr>
        </p:nvSpPr>
        <p:spPr>
          <a:xfrm>
            <a:off x="1320031" y="1844016"/>
            <a:ext cx="9070878" cy="5340555"/>
          </a:xfrm>
          <a:noFill/>
          <a:ln/>
        </p:spPr>
        <p:txBody>
          <a:bodyPr>
            <a:normAutofit/>
          </a:bodyPr>
          <a:lstStyle/>
          <a:p>
            <a:pPr>
              <a:lnSpc>
                <a:spcPct val="80000"/>
              </a:lnSpc>
            </a:pPr>
            <a:endParaRPr lang="en-US" sz="2800" dirty="0" smtClean="0"/>
          </a:p>
          <a:p>
            <a:pPr>
              <a:lnSpc>
                <a:spcPct val="80000"/>
              </a:lnSpc>
            </a:pPr>
            <a:r>
              <a:rPr lang="en-US" sz="2800" dirty="0" smtClean="0"/>
              <a:t>General Duty Clause</a:t>
            </a:r>
          </a:p>
          <a:p>
            <a:pPr>
              <a:lnSpc>
                <a:spcPct val="80000"/>
              </a:lnSpc>
            </a:pPr>
            <a:endParaRPr lang="en-US" sz="3200" dirty="0" smtClean="0"/>
          </a:p>
          <a:p>
            <a:pPr lvl="1">
              <a:lnSpc>
                <a:spcPct val="80000"/>
              </a:lnSpc>
            </a:pPr>
            <a:r>
              <a:rPr lang="en-US" sz="2600" dirty="0" smtClean="0"/>
              <a:t>Section 5(a)(1) </a:t>
            </a:r>
          </a:p>
          <a:p>
            <a:pPr lvl="1">
              <a:lnSpc>
                <a:spcPct val="80000"/>
              </a:lnSpc>
            </a:pPr>
            <a:endParaRPr lang="en-US" dirty="0" smtClean="0"/>
          </a:p>
          <a:p>
            <a:pPr lvl="2">
              <a:lnSpc>
                <a:spcPct val="80000"/>
              </a:lnSpc>
            </a:pPr>
            <a:r>
              <a:rPr lang="en-US" sz="2200" dirty="0" smtClean="0"/>
              <a:t>(1) shall furnish to each of his employees employment and a place of employment which are free from recognized hazards that are causing or are likely to cause death or serious physical harm to his employees</a:t>
            </a:r>
          </a:p>
          <a:p>
            <a:pPr lvl="1">
              <a:lnSpc>
                <a:spcPct val="80000"/>
              </a:lnSpc>
            </a:pPr>
            <a:endParaRPr lang="en-US" dirty="0"/>
          </a:p>
          <a:p>
            <a:pPr lvl="2">
              <a:lnSpc>
                <a:spcPct val="80000"/>
              </a:lnSpc>
            </a:pPr>
            <a:endParaRPr lang="en-US" dirty="0"/>
          </a:p>
        </p:txBody>
      </p:sp>
      <p:sp>
        <p:nvSpPr>
          <p:cNvPr id="53250" name="AutoShape 2" descr="data:image/png;base64,iVBORw0KGgoAAAANSUhEUgAAAY4AAAB+CAMAAAAEPwbjAAAAwFBMVEUDZaX///8AY6QAYaMAX6IAXaEAWZ8AW6AAZqaiv9gAV55kn8aRu9f4+/2TstB7rM/n7fPq9PkecKvx9vqixd2/1+fS4u2wxNrz+fxPkL1Cf7O5z+KuzeHd5e4qcatLgrSEs9J1ocY6hrjQ3utZi7nd7PQAUpyRrszF3OoATJlposhWkr4xdq6audQOcq0sfbNQirlum8LD0+NVlsGnvtdmk75+pcg/eq9zqs5snsUceLGEpcgygraYwNpnkby9zeAODJlDAAAYxElEQVR4nO1dCVvbOBO2JTlWTJzETmxyQS4MWXIZaEOTQvf//6tPx4zsXBBaYPdbPE+fkjjWNa9mNBpJI8sqqKCCCiqooIIKKqigggoqqKCCDhM5+PH9Mi3oLUR4aIi/Q36MUpEjp5S+Q2Zfj9gq6kZdRVHtj1nI+PdVtRdFvepq6bxH9b4auee2bwM1/xQO967XsH1BIrPJ0H2XCn4xCmeXg9b7wMErIqPW+vJylIjc/GohH79BhHjdd4GjVJEgrBxC1Cc76Rcj+u+Q+y5w0FTmEUxFJnQkP/p37L1q+KXofeDQucQLIRJEwWGvCuvqd+hd4KBpQ+YxJhKOpwKO36d3gcOZqzzGcvJCeHU+n1cfi7Hjd+hd4CDnGRwWcQSxAo3foneBI4w0HIWD5E/pPeAgs0lOOgr6A3oXONKggON96D3goN/9QlltEyHkAC8IOfxc/aL+HoDjeKLtF8wrBo5COiRR1+HL0egp5K6bTYYJLTEiHo82nLnbfd9xuHhOHJfswEHkmyoN3U1jsnVduhjJ5JYr7Sfx3bsCOFjJFfSlRYSwUrvZvUjqQf3iYtytEc8h6rHz0L2/SIIguLiIeu0ccx1e6cb1ev1iXF64pTwcjjOFNMnFfXezDwghpUX5/uKiHojSxt0BL7HH+243UrNAO9DOev6F8SC8nShmtBr1hvLOJjXBDxbWEnwqu66fTIFLhP/QA6/t+3aj52RwkHCYqHfrdc3eqL/jeCJWZ6IEoQGvBL3lo/HRA/nhP8CGfwmR8FzxxS+PXI8+3Sve9Anra9PzPnU8to7VG92Z6uxcT9nsi/LDtHZv38cIB5n1tMoZede8VldgXjnbhdVUYfVq6Hmbcwm+H1Qn95hH4/5vQeUvPIJ4moX2UC6IEsbV1z5bwrwsFNqdsOWF+tYNhXywik4wXjqUOryHfbrJ+LMWro4jZ9YrBWyyyekrQmpKrvy1VIeEac+IXeF8CHkSOXR84ZUO51YzIirp72STKDiqWqVMNTPZD/VSayAUEgdNtdRD9+UE4XDv9ELUuWInWegeP88xl3Z02kgNThbd6Fda30t3AMcXlgtJ5DLRjEixE5fK4lsn1U9jfOoCz0NSigA/T//i3CAcXP/iD/V44d7bWlYy8cC0IxhRSt+gGKuAQ5FTBYbM0JhhUlxSUEFdkBnLS1AEFvDpDFhKRnX94Hmmh+RGW/MfDGD/LjcfAeTwO1vDKP5k4PjCNpU0ksAs6hljhizF1xrwrYaaxm0CbNeAn90BxpGFHlfsyUD/bTzpXxDpbN0CVJ4d4LYE8gRwVL4X0mFJXxH09XLOO7HZbB6A5w/ISgfG78YSzKqGEScP4IjBOgoW+hcGcMxNzqV7eNPAsYBtD/GvAg5B7A66ZzVv/1AXOrp9tguH3QOmJwaOEkqHfxiOnlFAbHwMDr8YOyTRIXD5Zsu4dJpH4UiSY3DAD3YQOkySN9iFg6Mc7cNRK+AQxH4ehKM0PgpHo3EMDiS/MtAU7cBBNvWjcAwKOARRHJi34fDqR+FAOg7HLmVwjIKjcDQLOKyPgcOPtmlQwHEqUZzDvSMc9dyu9q2d7QUcr9Ex6UAOvwWOFsLhbZdh7FzydHzseC7gEMSGB+AgpIR+wX04guAYHOi7qpd2S0EKT7CsvvSs3Mw75jlPxmazQEN3bxpoT8CeDfangcGedBBKKcl9Ow5HMe+QRK+Ah03TLWlbfEXpGODqkQtPWgO0gdEzmDE52pUOwjudzmXGYVw3bBk4RtAbkmJWrigEDnWNz8qRegOcS/Y5Ms6DyXh8DWsU9hRdiBuQlxgUTt2wlMrZRLQwhTk42ccdhnS967N6ccPDf5/Qk5EbCv4WX9Om5lOMuqYEfGt6U+D+MyDF7mBiGPf138YI5YbI4STKOjwJIRd8w0VsR4WyUkSeoNvjeod20Hb6WqnXn/RjCusfrQ11QVv5er8HsVCxxbDeYc/NOTKZSTm3Wo7rHRV4g6JPkRdwaEJvIcoBHUoe9ulA9/myekyI5ltQoxZZwnDT44wQiuIlBMwDuyC6JFnWjXUODjLTotXQi+5sDaCnbgGHJoLuworibmmkBuY+mzUVq4K1S4V9pJdqg4HkFptrrvvd6WKRlv0ExeM7nAqwuyorRx3ZeKb50YCAquuG4g0XJLMxvcZll2DqMfqlhw/Cy7q7T243m1FFC0WfklDD1HoebdpdBUCrxrWozEE+gno9sJNpCHA0xr1E7QESWXE+aspJXy/cYi4hbZ02Pls83eptDHFauzcT+ySqPSz/IU78S8jdRHG21clv1KNbwXfijnr1lnncSJoh2lJOOMEESY+yUG7GkiQA8iqThkkTRGtnt6tTdzCpZ4WJV9yOKlWTzHbwxY89UXe5mv8tt//9XZ6vRqSkDVFSCtfzc7Ut8Nt8ynNbNYWeuZmLx/PqkxiU+Xy+HqVp2q7O567DpnOd6Lw6cg6ctiQOe5p/U7mez1dLl5FZeT4fygwErebzcvqltZUk4jiMC6Ly1FGOG4w5RD/e6bHyCeeO7vzisyJHsl8MGo4j0uj9ty+WJv5Q/VV80MQcZ0+gvia9tlP9wA9vzustbxRUUEEFFVRQQQUVVFBBBRVUUEH/LqKUsRN88JRl9MdlkiyvT/Ru0ndswQeR6yyn1Wq1vdn1oe0QHc2rSDd/2hqSmrzmo0/Dgw6zUi8/q9A3keP0xsrnH8TRqPSShLBb48O346P7vk4kVssyu/20noqL4JLe4uOmjlf6jOBTep0saT405SJiUH7JBUmWt008b/LHcJAnkRkw5uzT4KDt2y4uDJ0epZNYy2ZjMv149yxREciCM5d5KlZi4/tLeoOwEo/fCQ6VWfLZcIixw0sbb4ZDH2dbfXg1XaUy7uVqvadWdcuvRPcpPb8XHFZ2NvIT4RBUqr8RDkL1Xp3kozcckFDBrk6pl9Sa8eTy5SLZ4B3hwE2xnwuHdyIcBAcLQmA5ffTBcDhlO4NDb3/ov2zl/AfgcE+Cgzmzu8oMdr3BaNP+WAuQ8PsMDjaQx3jKr5h//wE4TlFWLl/PYx/6JiG6pzY2HysdZJRkcOhrKl7bIfcfgOMEZeV09aYe2MFOK3pH3Hu0+QXCM6U6wgkx/72U5P8fjhOUlQfGF8BBwmZg+/Hig2erGPlkfno0n/8AHCdIB+ozc76DTOfDDz+0hLGWCjiOvGIC8RD6CT4uUv6KcJygrHal43Poa8LxG8rqc4giHOpkiAz5SphTEsTotn+GMPlQPtqBQx5+kAkclYBgMv2HuiUTRVO86JZKrsw4y/kgHARzyTIxSUT1XFOaSUCpo+ssDRGz82/vA37fhYNYlIlcHcZ00FtyQFnBi6aGMkHJxQSm2TDyK544O2mJSlNyGDloLxFuhXBqYc4I5xYXL47OKnEcT25TToxHgFL+NIjiyY+RRYmTh4NSa3k2kAlqD6GoxGa5kYfkOA+Xoo3WqBd3Uy5rRQl9Onsex83bs02Y7cA8BAfZbJahqBvhIi/Rvode/Pyk6iLvd/tRmcRxVGuHxDSdkuXDYBzHg7Mll5wPNxthrXMSLpb6bMBSFCmfbJY6lN62shIZ8OVtM44rtw8L2WoiN+zCKykVGXHxz7L0P41qOPrRE61u3j6pBHy5gBovucJkeRvFcW3EaTb0iJduZZqodhtysi90JOfgBg5PJ8oZoGxsPxnOIERgB4862Hav42Zw0HDayxK0klpo3rNbXpi2tLGeivZ+72U/+a1mH4yUQ3CE2U78iIdViCu4pDS86mal2UHtkal2ps0gq3TQMy5nSTLIIVlk31vennTQy6tJdqLADip9736XMSa5unijryNPQqvju5l7lr3SFpP5FYb18QePMG+Z6RM4jToc/NhfUaA1wZit4K76W3c1vNEnTyIV/9K5wkOj3V5kJ2sDB11oMCY3w5UOixonPXSZ204Fj0DEPNTXTs1vbn5qZiVDegwOwoffIjwJZnUxu+j6UZ9UGsvSVCzUOJUxbec6bud8vSoDVwN9C5x8RTo1CL8px8jsPTjoYySTJT9vbqo6cGu9bwpFMlwSMklqKohu41ywSTkW/cl0gwGLhTi53+NcwonyspBUId78OX1Kq4pDk72Rl8yurlIo+f7q11VZF/qNO8zh+ixcJAP/XunK+9WZ0EF3QQtDbngLrem6M6F06VCHqa1xPCkfNeJaTdesNpBZJ1O5kR6usEh0dK6DykoUD4+TCzsawvm9yoXuIqGoHmnrn2cU4qvGHfGUrnSq2VUKwc597WNiNMQYbd6usgrVclTQkdv9N3ppqr769QsPylavfv36ddXHk2ghue5poUgt0epQK5hGhYUpQHb2HPgtQYiHjGBJltpPG4ohj7JLWZf7fUNIRguAofzcYx0tA4lSrzTUvfzcITOIjLkSgzIhbmr6vKcD1AVXipUQhTmZMfhdHsNzNpmKsiNPWQIznYEOB3nEsiILLGXl0dJdTpfYamJMICzuBGIWNtTxbwLRbpseI708HAIAjE+4Kx20rdioD/ozfTuW3XMcrMCDqw5kYLRJ7oCiGmo3BobnPXO8CAGYjEqOw5+x184IcRRrMZgok0EYDsBhZYbuuUtgQnivTV5XBxuNUxe63AUcfytBlEB7DMCM9Q8YDrPqIFxy5PFyS6GaNQSAvlCD8zFDlzcQQpkil0miY09QfWDeBy0N8SYc7fKJO5TvwEHP8nDkXIj60LF/pd/TSwx2y6IIxxm4EBGOZYxM1vnC0efG0gQ46c5kWyh/BgFNCXtQ0JiY63IB7xU4SiFGb4SW6ejJ9uqv7ec6eoSkenkLP9rWTelyrJYsEI9YS9LeUOzCOpbga3DI58TK6fIelHZl56mnK0enuktWnZfhyCkrLSg+LIFi4FZOjsBBgC3nYKrimWW7fI2VbDMACsTjO3XLwBlkeiWLr3wEDg9gtqs6N/YAOgXNL7PXw0MeQIX/BlYs9ffkEn5WcVfIkxhXk6QhBkOM5Qhi2FAn7o/BEULmqhOyaoJjs90EODo5LWiSo3/63H0ZjpyyKiUy4n3rahuO0THp+AFjkJk2w1BojzEseIKhYzAk4prCMf8khUYKG8qODl42m8EBytVHcNvAXbTZzFFdrDKQD/FVTH96hB90nFnqhKEbTtvtNobFoafAAdLR0iuTDuEPwH6I7Uwet2oBEZAQji4/WVmRxUO7PX3i2207CgesJbeGeLzWAh0fYIhkYzJhiJ8146BsezMAUS5kHEIjg+MacvOn23CY87omXpCb0z+SqjtwoJjljloTNRxuN+AtcAhja9j6GDh03Xa72lE4oj04gIH2HTCwYkIkGzgojn3dFS8pm+Po6U4DR2Tg0MdD29nBaUXXBo7J9g9VbXsw0wB4vreMpe7dITjK6qDZrygrhAPvPxTaQpdGD8KBY0eZnays8rUj5FU4/KNwVAEOE4wJ45HdMceMfX48aTP3+J5LA8dfULw/fOxIelzvwJFJxw4cZZ2ggxYwhm7eCkRAHEYheCAYzm+SjgyOAZT2fWvsgKGcDdG6O0069LY3whiBuqEZchQO++1wCOlYb022k3Xn6CldAwemCOQVOoH4f7sCx+Fo6AR1THAADuJubqrlng6pCfEKXpaOPTjOj5Smaaw9oNCaiyV5g7Jy+j+/mbr9PhzN7g4cmbIibHua7yeDIyvg+3Aco6Nw7NK+sqLhfD8I7UmW1T4cu5TABRyOUIR0pq1Wob5PhoPyZrLf9N+Ao7cLRyYdFuns8MyfXFuHaB+OZi1PPwyuR+GIfmylqC3huZEOMa+HzKOHkHPQ+r8pHbXlU56WvKpnvPLGJq5qFjw75ETpSAnB6ZbfS0XdNh8Dh0VnvR3d33zZ0P3LON1KTo68FcJ0FI6B52wROkkMHG4TY8+p9QQM9vSmsQOcBLZ95ZA8UcvTNzbZvcqz/ODHNSuba74mHdTCxqxLwryiHwWHRUrp+biRE8Pk4Aa6DA6Y3/gPW4yha/QXHbesdtxNFJ6bOegCw97oxYfZKdKxp6wwvNfVnlXiDGyUvlbQW3Xy3qvX4HDQUxhprv8BHPPjQ7mugRN+X+VWGaqH1l8PGbrZj6L3GXv3FDjUqhvCgdLh4Lx+oL1uJ0nHLhy4xWILDr2IFQbR4vExnU6n6eMM1ntOhcNFlDV7/wSOFywrC2Y2jPFZDfl5fmg52nh0ryt7cPDZbBZiuH17YaZKOXf+Nhw8FCn4Lhx4HSVEqz1NOnaVFYV4XXk45BInFcOkPVehdIQmNNO5PTjwYMruUA5DErgQX4cDdQhuZSccY/HeHYWDWv2rK3A5Ehf9oQcvccycJGCf4g1Tck4VT8bdGTLzycCBGhD+fsNBifYnk0l8h2MHKit3O4ffkw6yAA5mxx3Cau+8u5Rrxftyj3CYvoIBcnfgQI9TAMu0r8KBzM98VhhPL92FIzN0uVCmc3zMwLXYPbBeTjKP7gwKQs+txZ5VKTiNwPuRzFKnDz3lHmumQ2sbBzt6ZQwcuqfSx/xVVqfCYQ4t/TC9RcUKfiKl2G7mN0NsuY1Fu/TT0uQgHBj/E1yIdLQPB9uCYwCG2DluVbjE0y7hcWUlfVZlU0PwYJUPTc2NsnK5cU0iA2TJ8dIDLTHGoQCD9jaAk/ESFYKq0M/ssjdIgMuDOo4pg2iZb7OszAgUo4XnKj3DiXTJ1ma5mwLU7jRcGIx1LeiokYfDOEkc1PxaJ2QBbw0cTXcLjgdIgOsdBKLq2t+uj1tWZLx1+Y2Go3po7MiWnyjEI62DG1j3lHOGJ/haayUFrIODSR183HhFG1GxG5M+wmEsqw3eljQT2t1BQ/9tY4clPeF5lPW9iolncV+GGJxEKs5dFHWbN98ZNXC0BoxR6i7RibdrWaEdHxNZN7xbQMCBr+gExlycprBSDRc/mrNHZvnpiHQkMzQq9Dmqi3BPV4mxEGWiSxlGFe1aqnspN2QwpeQSg45PPca8pRnIGxz60lgFcyTaJ3zuoP6dOqA5jCk2mS42a/zSkJcckmu8ydXbqh2DqOWtkEIm5paBsqc2arnKxStG1HBvTt0op8xEXQ+6t+2H8hjH4OAv5cQFXrddvE3A7rYXm5rxHSwZBlK3a67DHBfntoNrlFJX1oJt9DzAHznXkDi6hnVCDNre9JQ8VDSuhKp9A/56Xzh4GA7Qc/g84iFYxZMnzvlIsi2Q3mK6RBs4qtUiu9VDD3r0AKxN2iLBUtW/vmyjq3UyEppD7Zzpm3V837cDdO40Qx6aS4+TM25OMhDMTJYhX4LdUDrKrd+cyf1Ocsnaf+YWcQ54d5KUclRDqtDGEDtJWcy9zc0EyZIa54vcVNOqQeWjEcdFT3s8qPUqCFRQ24A8d0V9ue7pftTnT5hncMtDqSrCOSqFqdoREVT0bj611t6q7aNBa3Z+T4Btz9aw4Ug7EP1YBySl/DybvSQ1OstS+GO4gFutUvnxbT2XnTC9ulrzro03POi2vbn53c+V77dwfYrHeQ637FtQhiXY1NWKelEgXklupGHrbq+G6bwi0Yl62dfeqJTttfK38RubtjWa6V/BoR92Mn9owtYvuM0uqVoPWy/4jrmxNk/J82rQDFqKsQfOGJL1JIrKmprSn/nohndV0VKpjf24vFqaiLLTeVewzm9NqkIPXE6ipkrTjcrsrtpLJFd9P+mt+l5PaG/IUnyc6PGK0HSQiL7nx9U7TslwEmVlwstl8RHcBsKUj6JeLhNzAIySu2pXr9P6Sfnnk4qx6h30aMpNctVI3ksu3hxyZi2g0mUxvmzlbk3Lom6iafPvDnV7UH3xSziVvJPtirYa1eN0etPT1Wj5k/LPpUvb0RYnmcW7YhTLmlae6x4kk8TPq83BMKFqjVD7fvDcEyNhpy9mLf3+jOcOtYvGiaf9/qXczMilEoI0ckPlY7+fit8eZQxsmQ3JZYmzODKTyWdqosahVL7zsnEBh1AA0fll8yVRWvgoq5eq0uQTYRH68/WtpkEXe/4tswgTTUlT2RArq7SlzK9cqy3ZgFQ2jemisW6E8Y6s9GO4U08LGn0l2SQsOWqRHU5utcHShUi+7jN2SzwsHCfzUxIqo5HvBxyVmi+b9ebTkJ0EuR/JVnJiHu6+cnA5huz8xYxypdGOGNfusyAjpesaXAGh5hsUGHKsXgRzJFnTcq+pFm9VLb/erO60wb3YWbPI7sv4kOqa06Mrs///JF3qfpobFgnTpqv/wYf4CjpAakqabK0cUG2JxweXEwr6UFKb6irbnNczqR+nHx8q6L1I7TEabJvw2iv4SuSIgj6ClHfyeUsQtLKafO2L+f4hYnL6ZXZh6kfSQ4lutII+l9Q2tbz7kc6EcLQqr8YqKOgjSHlk6ylOcglbRMqrVQjHP0J6w2+j4pUcRpnjPsiB4zks0PiHiDh6X89kcHb2Qx44akXpZ0QsLOgIOeG8i/sI/fh8/e8Nx/o1iDDev1PRWO/ulqQQjX+eCGN6a8/XvhuxoIIKKuiD6X+1RxP/GJGyYwAAAABJRU5ErkJgg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321" y="753228"/>
            <a:ext cx="10084862" cy="1080938"/>
          </a:xfrm>
        </p:spPr>
        <p:txBody>
          <a:bodyPr/>
          <a:lstStyle/>
          <a:p>
            <a:r>
              <a:rPr lang="en-US" dirty="0" smtClean="0"/>
              <a:t>  OSHA Basics </a:t>
            </a:r>
            <a:endParaRPr lang="en-US" dirty="0"/>
          </a:p>
        </p:txBody>
      </p:sp>
      <p:sp>
        <p:nvSpPr>
          <p:cNvPr id="7" name="Content Placeholder 6"/>
          <p:cNvSpPr>
            <a:spLocks noGrp="1"/>
          </p:cNvSpPr>
          <p:nvPr>
            <p:ph idx="1"/>
          </p:nvPr>
        </p:nvSpPr>
        <p:spPr>
          <a:xfrm>
            <a:off x="680321" y="2107096"/>
            <a:ext cx="9613861" cy="5763116"/>
          </a:xfrm>
          <a:prstGeom prst="rect">
            <a:avLst/>
          </a:prstGeom>
        </p:spPr>
        <p:txBody>
          <a:bodyPr wrap="square">
            <a:spAutoFit/>
          </a:bodyPr>
          <a:lstStyle/>
          <a:p>
            <a:r>
              <a:rPr lang="en-US" sz="3200" dirty="0" smtClean="0"/>
              <a:t>Inspections</a:t>
            </a:r>
          </a:p>
          <a:p>
            <a:endParaRPr lang="en-US" sz="2000" dirty="0" smtClean="0"/>
          </a:p>
          <a:p>
            <a:pPr lvl="1"/>
            <a:r>
              <a:rPr lang="en-US" sz="2200" dirty="0" smtClean="0"/>
              <a:t>Initiated without any advance notice</a:t>
            </a:r>
          </a:p>
          <a:p>
            <a:pPr lvl="1"/>
            <a:r>
              <a:rPr lang="en-US" sz="2200" dirty="0" smtClean="0"/>
              <a:t>Conducted onsite inspections, or via telephone/fax Investigations</a:t>
            </a:r>
          </a:p>
          <a:p>
            <a:pPr lvl="1"/>
            <a:r>
              <a:rPr lang="en-US" sz="2200" dirty="0" smtClean="0"/>
              <a:t>Performed by highly trained compliance officers</a:t>
            </a:r>
          </a:p>
          <a:p>
            <a:pPr lvl="1"/>
            <a:r>
              <a:rPr lang="en-US" sz="2200" dirty="0" smtClean="0"/>
              <a:t>Based on the following priorities:</a:t>
            </a:r>
          </a:p>
          <a:p>
            <a:pPr lvl="2"/>
            <a:r>
              <a:rPr lang="en-US" sz="2200" dirty="0" smtClean="0"/>
              <a:t>Imminent danger</a:t>
            </a:r>
          </a:p>
          <a:p>
            <a:pPr lvl="2"/>
            <a:r>
              <a:rPr lang="en-US" sz="2200" dirty="0" smtClean="0"/>
              <a:t>Catastrophes</a:t>
            </a:r>
          </a:p>
          <a:p>
            <a:pPr lvl="2"/>
            <a:r>
              <a:rPr lang="en-US" sz="2200" dirty="0" smtClean="0"/>
              <a:t>Worker complaints and referrals</a:t>
            </a:r>
          </a:p>
          <a:p>
            <a:pPr lvl="2"/>
            <a:r>
              <a:rPr lang="en-US" sz="2200" dirty="0" smtClean="0"/>
              <a:t>Targeted inspections – particular hazards or high injury rates</a:t>
            </a:r>
          </a:p>
          <a:p>
            <a:pPr lvl="2"/>
            <a:r>
              <a:rPr lang="en-US" sz="2200" dirty="0" smtClean="0"/>
              <a:t>Follow-up inspections</a:t>
            </a:r>
          </a:p>
          <a:p>
            <a:pPr lvl="1"/>
            <a:r>
              <a:rPr lang="en-US" sz="2200" dirty="0" smtClean="0"/>
              <a:t>Employers can contest citations</a:t>
            </a:r>
          </a:p>
          <a:p>
            <a:pPr lvl="1"/>
            <a:endParaRPr lang="en-US" dirty="0" smtClean="0"/>
          </a:p>
          <a:p>
            <a:pPr lvl="2"/>
            <a:endParaRPr lang="en-US" dirty="0" smtClean="0"/>
          </a:p>
          <a:p>
            <a:pPr lvl="2"/>
            <a:endParaRPr lang="en-US" dirty="0"/>
          </a:p>
        </p:txBody>
      </p:sp>
      <p:pic>
        <p:nvPicPr>
          <p:cNvPr id="1029" name="Picture 5" descr="C:\Documents and Settings\WNCC\Local Settings\Temporary Internet Files\Content.IE5\7BFYJF3P\large-Checklist-icon-0-4201[1].gif" title="Decorative check off picture"/>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981887" y="3557457"/>
            <a:ext cx="2055322" cy="210312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309479377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607" y="753228"/>
            <a:ext cx="9897575" cy="1080938"/>
          </a:xfrm>
        </p:spPr>
        <p:txBody>
          <a:bodyPr/>
          <a:lstStyle/>
          <a:p>
            <a:r>
              <a:rPr lang="en-US" dirty="0" smtClean="0"/>
              <a:t>  OSHA Basics  </a:t>
            </a:r>
            <a:endParaRPr lang="en-US" dirty="0"/>
          </a:p>
        </p:txBody>
      </p:sp>
      <p:sp>
        <p:nvSpPr>
          <p:cNvPr id="7" name="Content Placeholder 6"/>
          <p:cNvSpPr>
            <a:spLocks noGrp="1"/>
          </p:cNvSpPr>
          <p:nvPr>
            <p:ph idx="1"/>
          </p:nvPr>
        </p:nvSpPr>
        <p:spPr>
          <a:xfrm>
            <a:off x="680321" y="2087217"/>
            <a:ext cx="10630409" cy="4653069"/>
          </a:xfrm>
          <a:prstGeom prst="rect">
            <a:avLst/>
          </a:prstGeom>
        </p:spPr>
        <p:txBody>
          <a:bodyPr wrap="square">
            <a:spAutoFit/>
          </a:bodyPr>
          <a:lstStyle/>
          <a:p>
            <a:r>
              <a:rPr lang="en-US" sz="3200" dirty="0" smtClean="0"/>
              <a:t>Help for Employers – OSHA Offers:</a:t>
            </a:r>
          </a:p>
          <a:p>
            <a:endParaRPr lang="en-US" dirty="0" smtClean="0"/>
          </a:p>
          <a:p>
            <a:pPr lvl="1"/>
            <a:r>
              <a:rPr lang="en-US" sz="2300" dirty="0" smtClean="0"/>
              <a:t>Free confidential advice</a:t>
            </a:r>
          </a:p>
          <a:p>
            <a:pPr lvl="1"/>
            <a:r>
              <a:rPr lang="en-US" sz="2300" dirty="0" smtClean="0"/>
              <a:t>Programs and services to help employers identify and correct job hazard and improve injury and illness prevention programs</a:t>
            </a:r>
          </a:p>
          <a:p>
            <a:pPr lvl="1"/>
            <a:r>
              <a:rPr lang="en-US" sz="2300" dirty="0" smtClean="0"/>
              <a:t>Free on-site consultations for small and medium-sized businesses.  These are not enforcement actions and do not result in penalties or citations</a:t>
            </a:r>
          </a:p>
          <a:p>
            <a:pPr lvl="1"/>
            <a:r>
              <a:rPr lang="en-US" sz="2300" dirty="0" smtClean="0"/>
              <a:t>Compliance assistance via specialists</a:t>
            </a:r>
          </a:p>
          <a:p>
            <a:pPr lvl="1"/>
            <a:r>
              <a:rPr lang="en-US" sz="2300" dirty="0" smtClean="0"/>
              <a:t>Cooperative programs</a:t>
            </a:r>
          </a:p>
          <a:p>
            <a:pPr lvl="2"/>
            <a:r>
              <a:rPr lang="en-US" sz="2300" dirty="0" smtClean="0"/>
              <a:t>Alliance Program</a:t>
            </a:r>
          </a:p>
          <a:p>
            <a:pPr lvl="2"/>
            <a:r>
              <a:rPr lang="en-US" sz="2300" dirty="0" smtClean="0"/>
              <a:t>OSHA Strategic Partnerships (OSP)</a:t>
            </a:r>
          </a:p>
          <a:p>
            <a:pPr lvl="1"/>
            <a:endParaRPr lang="en-US" dirty="0"/>
          </a:p>
        </p:txBody>
      </p:sp>
    </p:spTree>
    <p:extLst>
      <p:ext uri="{BB962C8B-B14F-4D97-AF65-F5344CB8AC3E}">
        <p14:creationId xmlns:p14="http://schemas.microsoft.com/office/powerpoint/2010/main" val="37242057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b="1" i="1">
                <a:solidFill>
                  <a:srgbClr val="CCFF33"/>
                </a:solidFill>
              </a:rPr>
              <a:t>Break Time</a:t>
            </a:r>
          </a:p>
        </p:txBody>
      </p:sp>
      <p:pic>
        <p:nvPicPr>
          <p:cNvPr id="73732" name="Picture 4" descr="MCj04258020000[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035712" y="2768601"/>
            <a:ext cx="5302249" cy="2779713"/>
          </a:xfrm>
          <a:prstGeom prst="rect">
            <a:avLst/>
          </a:prstGeom>
          <a:noFill/>
        </p:spPr>
      </p:pic>
    </p:spTree>
    <p:extLst>
      <p:ext uri="{BB962C8B-B14F-4D97-AF65-F5344CB8AC3E}">
        <p14:creationId xmlns:p14="http://schemas.microsoft.com/office/powerpoint/2010/main" val="52247985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OSHA Regulations for Warehousing</a:t>
            </a:r>
            <a:endParaRPr lang="en-US" dirty="0"/>
          </a:p>
        </p:txBody>
      </p:sp>
      <p:sp>
        <p:nvSpPr>
          <p:cNvPr id="7" name="Content Placeholder 6"/>
          <p:cNvSpPr>
            <a:spLocks noGrp="1"/>
          </p:cNvSpPr>
          <p:nvPr>
            <p:ph idx="1"/>
          </p:nvPr>
        </p:nvSpPr>
        <p:spPr>
          <a:xfrm>
            <a:off x="680321" y="2336873"/>
            <a:ext cx="9613861" cy="4309898"/>
          </a:xfrm>
          <a:prstGeom prst="rect">
            <a:avLst/>
          </a:prstGeom>
        </p:spPr>
        <p:txBody>
          <a:bodyPr>
            <a:spAutoFit/>
          </a:bodyPr>
          <a:lstStyle/>
          <a:p>
            <a:r>
              <a:rPr lang="en-US" sz="2800" dirty="0" smtClean="0"/>
              <a:t>Common OSHA Regulations</a:t>
            </a:r>
          </a:p>
          <a:p>
            <a:pPr lvl="1"/>
            <a:r>
              <a:rPr lang="en-US" sz="2400" dirty="0" smtClean="0"/>
              <a:t>The Good Housekeeping Regulations - 29 </a:t>
            </a:r>
            <a:r>
              <a:rPr lang="en-US" sz="2400" dirty="0"/>
              <a:t>CFR 1910.22(a)</a:t>
            </a:r>
          </a:p>
          <a:p>
            <a:pPr lvl="3"/>
            <a:r>
              <a:rPr lang="en-US" sz="2400" dirty="0"/>
              <a:t>Per 29 CFR 1910.22(a)(1) all places of employment, passageways, storerooms and service rooms must be kept clean and orderly and in a sanitary condition.</a:t>
            </a:r>
          </a:p>
          <a:p>
            <a:pPr lvl="3"/>
            <a:r>
              <a:rPr lang="en-US" sz="2400" dirty="0"/>
              <a:t>The floor of every workroom must be maintained in a clean and so far as possible, a dry condition. Where wet processes are used, drainage must be maintained, and false floors, platforms, mats or other dry standing places should be provided where practical. (29 CFR 1910.22(a)(2))</a:t>
            </a:r>
          </a:p>
          <a:p>
            <a:pPr lvl="2"/>
            <a:endParaRPr lang="en-US" dirty="0"/>
          </a:p>
        </p:txBody>
      </p:sp>
    </p:spTree>
    <p:extLst>
      <p:ext uri="{BB962C8B-B14F-4D97-AF65-F5344CB8AC3E}">
        <p14:creationId xmlns:p14="http://schemas.microsoft.com/office/powerpoint/2010/main" val="29619106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OSHA Regulations for Warehousing (Cont.)</a:t>
            </a:r>
            <a:endParaRPr lang="en-US" dirty="0"/>
          </a:p>
        </p:txBody>
      </p:sp>
      <p:sp>
        <p:nvSpPr>
          <p:cNvPr id="7" name="Content Placeholder 6"/>
          <p:cNvSpPr>
            <a:spLocks noGrp="1"/>
          </p:cNvSpPr>
          <p:nvPr>
            <p:ph idx="1"/>
          </p:nvPr>
        </p:nvSpPr>
        <p:spPr>
          <a:xfrm>
            <a:off x="680321" y="2336873"/>
            <a:ext cx="9613861" cy="4706417"/>
          </a:xfrm>
          <a:prstGeom prst="rect">
            <a:avLst/>
          </a:prstGeom>
        </p:spPr>
        <p:txBody>
          <a:bodyPr>
            <a:spAutoFit/>
          </a:bodyPr>
          <a:lstStyle/>
          <a:p>
            <a:r>
              <a:rPr lang="en-US" sz="2800" dirty="0" smtClean="0"/>
              <a:t>Common OSHA Regulations</a:t>
            </a:r>
          </a:p>
          <a:p>
            <a:pPr lvl="1"/>
            <a:r>
              <a:rPr lang="en-US" sz="2400" dirty="0" smtClean="0"/>
              <a:t>The Good Housekeeping Regulations - 29 </a:t>
            </a:r>
            <a:r>
              <a:rPr lang="en-US" sz="2400" dirty="0"/>
              <a:t>CFR 1910.141(a</a:t>
            </a:r>
            <a:r>
              <a:rPr lang="en-US" sz="2400" dirty="0" smtClean="0"/>
              <a:t>)</a:t>
            </a:r>
          </a:p>
          <a:p>
            <a:pPr lvl="1"/>
            <a:endParaRPr lang="en-US" sz="2400" dirty="0"/>
          </a:p>
          <a:p>
            <a:pPr lvl="3"/>
            <a:r>
              <a:rPr lang="en-US" sz="2400" dirty="0"/>
              <a:t>To facilitate cleaning, every floor, working place, and passageway shall be kept free from protruding nails, splinters, loose boards, and unnecessary holes and openings.</a:t>
            </a:r>
          </a:p>
          <a:p>
            <a:pPr lvl="3"/>
            <a:r>
              <a:rPr lang="en-US" sz="2400" dirty="0"/>
              <a:t>All sweepings, solid or liquid wastes, refuse, and garbage shall be removed in such a manner as to avoid creating a menace to health and as often as necessary or appropriate to maintain the place of employment in a sanitary condition</a:t>
            </a:r>
          </a:p>
          <a:p>
            <a:pPr lvl="2"/>
            <a:endParaRPr lang="en-US" dirty="0"/>
          </a:p>
        </p:txBody>
      </p:sp>
    </p:spTree>
    <p:extLst>
      <p:ext uri="{BB962C8B-B14F-4D97-AF65-F5344CB8AC3E}">
        <p14:creationId xmlns:p14="http://schemas.microsoft.com/office/powerpoint/2010/main" val="20792296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811" y="753228"/>
            <a:ext cx="9765372" cy="1080938"/>
          </a:xfrm>
        </p:spPr>
        <p:txBody>
          <a:bodyPr/>
          <a:lstStyle/>
          <a:p>
            <a:r>
              <a:rPr lang="en-US" dirty="0" smtClean="0"/>
              <a:t> OSHA </a:t>
            </a:r>
            <a:r>
              <a:rPr lang="en-US" dirty="0" smtClean="0"/>
              <a:t>Regulations for Warehousing (Cont.)</a:t>
            </a:r>
            <a:endParaRPr lang="en-US" dirty="0"/>
          </a:p>
        </p:txBody>
      </p:sp>
      <p:sp>
        <p:nvSpPr>
          <p:cNvPr id="7" name="Content Placeholder 6"/>
          <p:cNvSpPr>
            <a:spLocks noGrp="1"/>
          </p:cNvSpPr>
          <p:nvPr>
            <p:ph idx="1"/>
          </p:nvPr>
        </p:nvSpPr>
        <p:spPr>
          <a:xfrm>
            <a:off x="680321" y="2336873"/>
            <a:ext cx="9613861" cy="4021101"/>
          </a:xfrm>
          <a:prstGeom prst="rect">
            <a:avLst/>
          </a:prstGeom>
        </p:spPr>
        <p:txBody>
          <a:bodyPr wrap="square">
            <a:spAutoFit/>
          </a:bodyPr>
          <a:lstStyle/>
          <a:p>
            <a:r>
              <a:rPr lang="en-US" sz="3200" dirty="0" smtClean="0"/>
              <a:t>Common OSHA Regulations</a:t>
            </a:r>
          </a:p>
          <a:p>
            <a:pPr lvl="1"/>
            <a:r>
              <a:rPr lang="en-US" sz="2400" dirty="0" smtClean="0"/>
              <a:t>1910 Subpart I - Personal Protective Equipment</a:t>
            </a:r>
          </a:p>
          <a:p>
            <a:pPr lvl="2"/>
            <a:r>
              <a:rPr lang="en-US" sz="2400" dirty="0" smtClean="0"/>
              <a:t>1910.132 - General requirements.</a:t>
            </a:r>
          </a:p>
          <a:p>
            <a:pPr lvl="2"/>
            <a:r>
              <a:rPr lang="en-US" sz="2400" dirty="0" smtClean="0"/>
              <a:t>1910.133 - Eye and face protection.</a:t>
            </a:r>
          </a:p>
          <a:p>
            <a:pPr lvl="2"/>
            <a:r>
              <a:rPr lang="en-US" sz="2400" dirty="0" smtClean="0"/>
              <a:t>1910.134 - Respiratory Protection.</a:t>
            </a:r>
          </a:p>
          <a:p>
            <a:pPr lvl="2"/>
            <a:r>
              <a:rPr lang="en-US" sz="2400" dirty="0" smtClean="0"/>
              <a:t>1910.135 - Head protection.</a:t>
            </a:r>
          </a:p>
          <a:p>
            <a:pPr lvl="2"/>
            <a:r>
              <a:rPr lang="en-US" sz="2400" dirty="0" smtClean="0"/>
              <a:t>1910.136 - Foot protection.</a:t>
            </a:r>
          </a:p>
          <a:p>
            <a:pPr lvl="2"/>
            <a:r>
              <a:rPr lang="en-US" sz="2400" dirty="0" smtClean="0"/>
              <a:t>1910.137 - Electrical protective devices.</a:t>
            </a:r>
          </a:p>
          <a:p>
            <a:pPr lvl="2"/>
            <a:r>
              <a:rPr lang="en-US" sz="2400" dirty="0" smtClean="0"/>
              <a:t>1910.138 - Hand Protection.</a:t>
            </a:r>
          </a:p>
          <a:p>
            <a:pPr lvl="2"/>
            <a:endParaRPr lang="en-US" dirty="0"/>
          </a:p>
        </p:txBody>
      </p:sp>
      <p:pic>
        <p:nvPicPr>
          <p:cNvPr id="4" name="Picture 2" descr="https://sp.yimg.com/ib/th?id=HN.608049816316217884&amp;pid=15.1&amp;P=0"/>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8567532" y="2981739"/>
            <a:ext cx="3525078" cy="320278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9229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Objectives/Outcomes</a:t>
            </a:r>
            <a:endParaRPr lang="en-US" dirty="0"/>
          </a:p>
        </p:txBody>
      </p:sp>
      <p:sp>
        <p:nvSpPr>
          <p:cNvPr id="3" name="Content Placeholder 2"/>
          <p:cNvSpPr>
            <a:spLocks noGrp="1"/>
          </p:cNvSpPr>
          <p:nvPr>
            <p:ph idx="1"/>
          </p:nvPr>
        </p:nvSpPr>
        <p:spPr>
          <a:xfrm>
            <a:off x="680321" y="2336873"/>
            <a:ext cx="11266514" cy="3599316"/>
          </a:xfrm>
        </p:spPr>
        <p:txBody>
          <a:bodyPr/>
          <a:lstStyle/>
          <a:p>
            <a:r>
              <a:rPr lang="en-US" sz="2800" dirty="0" smtClean="0"/>
              <a:t>At the end of the presentation, students will</a:t>
            </a:r>
          </a:p>
          <a:p>
            <a:endParaRPr lang="en-US" dirty="0" smtClean="0"/>
          </a:p>
          <a:p>
            <a:pPr lvl="1"/>
            <a:r>
              <a:rPr lang="en-US" sz="2400" dirty="0" smtClean="0"/>
              <a:t>Understand the size and scope of the warehousing industry</a:t>
            </a:r>
          </a:p>
          <a:p>
            <a:pPr lvl="1"/>
            <a:endParaRPr lang="en-US" sz="2400" dirty="0" smtClean="0"/>
          </a:p>
          <a:p>
            <a:pPr lvl="1"/>
            <a:r>
              <a:rPr lang="en-US" sz="2400" dirty="0" smtClean="0"/>
              <a:t>Be able to identify common OSHA regulations related to the industry</a:t>
            </a:r>
          </a:p>
          <a:p>
            <a:pPr lvl="1"/>
            <a:endParaRPr lang="en-US" sz="2400" dirty="0" smtClean="0"/>
          </a:p>
          <a:p>
            <a:pPr lvl="1"/>
            <a:r>
              <a:rPr lang="en-US" sz="2400" dirty="0" smtClean="0"/>
              <a:t>Have an understanding of the complexity and hazards in the industry </a:t>
            </a:r>
          </a:p>
        </p:txBody>
      </p:sp>
    </p:spTree>
    <p:extLst>
      <p:ext uri="{BB962C8B-B14F-4D97-AF65-F5344CB8AC3E}">
        <p14:creationId xmlns:p14="http://schemas.microsoft.com/office/powerpoint/2010/main" val="375460854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693" y="753228"/>
            <a:ext cx="9842490" cy="1080938"/>
          </a:xfrm>
        </p:spPr>
        <p:txBody>
          <a:bodyPr/>
          <a:lstStyle/>
          <a:p>
            <a:r>
              <a:rPr lang="en-US" dirty="0" smtClean="0"/>
              <a:t> OSHA </a:t>
            </a:r>
            <a:r>
              <a:rPr lang="en-US" dirty="0" smtClean="0"/>
              <a:t>Regulations for Warehousing (Cont</a:t>
            </a:r>
            <a:r>
              <a:rPr lang="en-US" dirty="0" smtClean="0"/>
              <a:t>.) </a:t>
            </a:r>
            <a:endParaRPr lang="en-US" dirty="0"/>
          </a:p>
        </p:txBody>
      </p:sp>
      <p:sp>
        <p:nvSpPr>
          <p:cNvPr id="7" name="Content Placeholder 6"/>
          <p:cNvSpPr>
            <a:spLocks noGrp="1"/>
          </p:cNvSpPr>
          <p:nvPr>
            <p:ph idx="1"/>
          </p:nvPr>
        </p:nvSpPr>
        <p:spPr>
          <a:xfrm>
            <a:off x="680321" y="2336873"/>
            <a:ext cx="9613861" cy="3615862"/>
          </a:xfrm>
          <a:prstGeom prst="rect">
            <a:avLst/>
          </a:prstGeom>
        </p:spPr>
        <p:txBody>
          <a:bodyPr>
            <a:spAutoFit/>
          </a:bodyPr>
          <a:lstStyle/>
          <a:p>
            <a:r>
              <a:rPr lang="en-US" sz="3600" dirty="0" smtClean="0"/>
              <a:t>Common OSHA Regulations</a:t>
            </a:r>
            <a:endParaRPr lang="en-US" sz="2800" dirty="0" smtClean="0"/>
          </a:p>
          <a:p>
            <a:pPr lvl="1"/>
            <a:r>
              <a:rPr lang="en-US" sz="2800" dirty="0" smtClean="0"/>
              <a:t>Forklifts and Handling Materials</a:t>
            </a:r>
          </a:p>
          <a:p>
            <a:pPr lvl="2"/>
            <a:r>
              <a:rPr lang="en-US" sz="2800" dirty="0"/>
              <a:t>1910.176 Handling Materials</a:t>
            </a:r>
          </a:p>
          <a:p>
            <a:pPr lvl="2"/>
            <a:r>
              <a:rPr lang="en-US" sz="2800" dirty="0"/>
              <a:t>1910.178 Powered Industrial Trucks</a:t>
            </a:r>
          </a:p>
          <a:p>
            <a:pPr lvl="2"/>
            <a:r>
              <a:rPr lang="en-US" sz="2800" dirty="0"/>
              <a:t>1910.179 Overhead and Gantry Cranes</a:t>
            </a:r>
          </a:p>
          <a:p>
            <a:pPr lvl="2"/>
            <a:r>
              <a:rPr lang="en-US" sz="2800" dirty="0"/>
              <a:t>1910.180 Crawler Locomotive and Truck Cranes</a:t>
            </a:r>
          </a:p>
          <a:p>
            <a:pPr lvl="2"/>
            <a:r>
              <a:rPr lang="en-US" sz="2800" dirty="0"/>
              <a:t>1910.181 Derricks</a:t>
            </a:r>
          </a:p>
          <a:p>
            <a:pPr lvl="2"/>
            <a:endParaRPr lang="en-US" dirty="0"/>
          </a:p>
        </p:txBody>
      </p:sp>
      <p:pic>
        <p:nvPicPr>
          <p:cNvPr id="4" name="Picture 3" title="Picture of a powered industrial truck"/>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9720470" y="3657600"/>
            <a:ext cx="2471530" cy="32004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355125366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OSHA Regulations for Warehousing (Cont</a:t>
            </a:r>
            <a:r>
              <a:rPr lang="en-US" dirty="0" smtClean="0"/>
              <a:t>.) </a:t>
            </a:r>
            <a:endParaRPr lang="en-US" dirty="0"/>
          </a:p>
        </p:txBody>
      </p:sp>
      <p:sp>
        <p:nvSpPr>
          <p:cNvPr id="7" name="Content Placeholder 6"/>
          <p:cNvSpPr>
            <a:spLocks noGrp="1"/>
          </p:cNvSpPr>
          <p:nvPr>
            <p:ph idx="1"/>
          </p:nvPr>
        </p:nvSpPr>
        <p:spPr>
          <a:xfrm>
            <a:off x="680321" y="2027583"/>
            <a:ext cx="9613861" cy="4758739"/>
          </a:xfrm>
          <a:prstGeom prst="rect">
            <a:avLst/>
          </a:prstGeom>
        </p:spPr>
        <p:txBody>
          <a:bodyPr wrap="square">
            <a:spAutoFit/>
          </a:bodyPr>
          <a:lstStyle/>
          <a:p>
            <a:r>
              <a:rPr lang="en-US" sz="2800" dirty="0" smtClean="0"/>
              <a:t>Common OSHA Regulations</a:t>
            </a:r>
            <a:endParaRPr lang="en-US" sz="1000" dirty="0" smtClean="0"/>
          </a:p>
          <a:p>
            <a:pPr lvl="1"/>
            <a:r>
              <a:rPr lang="en-US" sz="2400" dirty="0" smtClean="0"/>
              <a:t>Ladders</a:t>
            </a:r>
            <a:r>
              <a:rPr lang="en-US" sz="2400" dirty="0"/>
              <a:t>, Walking and Working Surfaces</a:t>
            </a:r>
          </a:p>
          <a:p>
            <a:pPr lvl="2"/>
            <a:r>
              <a:rPr lang="en-US" sz="2400" dirty="0"/>
              <a:t>1910.22 Aisles and passageways and loads on floors</a:t>
            </a:r>
          </a:p>
          <a:p>
            <a:pPr lvl="2"/>
            <a:r>
              <a:rPr lang="en-US" sz="2400" dirty="0"/>
              <a:t>1910.23 Floor openings</a:t>
            </a:r>
          </a:p>
          <a:p>
            <a:pPr lvl="2"/>
            <a:r>
              <a:rPr lang="en-US" sz="2400" dirty="0"/>
              <a:t>1910.24 Fixed industrial stairs</a:t>
            </a:r>
          </a:p>
          <a:p>
            <a:pPr lvl="2"/>
            <a:r>
              <a:rPr lang="en-US" sz="2400" dirty="0"/>
              <a:t>1910.25 Portable wood ladders</a:t>
            </a:r>
          </a:p>
          <a:p>
            <a:pPr lvl="2"/>
            <a:r>
              <a:rPr lang="en-US" sz="2400" dirty="0"/>
              <a:t>1910.26 Portable metal ladders</a:t>
            </a:r>
          </a:p>
          <a:p>
            <a:pPr lvl="2"/>
            <a:r>
              <a:rPr lang="en-US" sz="2400" dirty="0"/>
              <a:t>1910.27 Fixed ladders</a:t>
            </a:r>
          </a:p>
          <a:p>
            <a:pPr lvl="2"/>
            <a:r>
              <a:rPr lang="en-US" sz="2400" dirty="0"/>
              <a:t>1910.28 Safety requirements for scaffolding</a:t>
            </a:r>
          </a:p>
          <a:p>
            <a:pPr lvl="2"/>
            <a:r>
              <a:rPr lang="en-US" sz="2400" dirty="0"/>
              <a:t>1910.29 Manually propelled ladder stands</a:t>
            </a:r>
          </a:p>
          <a:p>
            <a:pPr lvl="2"/>
            <a:r>
              <a:rPr lang="en-US" sz="2400" dirty="0"/>
              <a:t>1910.30 Working surfaces – </a:t>
            </a:r>
            <a:r>
              <a:rPr lang="en-US" sz="2400" dirty="0" err="1"/>
              <a:t>dockboards</a:t>
            </a:r>
            <a:endParaRPr lang="en-US" sz="2400" dirty="0"/>
          </a:p>
          <a:p>
            <a:pPr lvl="2"/>
            <a:endParaRPr lang="en-US" dirty="0"/>
          </a:p>
        </p:txBody>
      </p:sp>
      <p:pic>
        <p:nvPicPr>
          <p:cNvPr id="35841" name="Picture 1" descr="C:\Documents and Settings\WNCC\Local Settings\Temporary Internet Files\Content.IE5\DU4RUW0L\Types of ladders[1].jpg" title="Picture of ladders"/>
          <p:cNvPicPr>
            <a:picLocks noChangeAspect="1" noChangeArrowheads="1"/>
          </p:cNvPicPr>
          <p:nvPr/>
        </p:nvPicPr>
        <p:blipFill>
          <a:blip r:embed="rId3" cstate="print"/>
          <a:srcRect/>
          <a:stretch>
            <a:fillRect/>
          </a:stretch>
        </p:blipFill>
        <p:spPr bwMode="auto">
          <a:xfrm>
            <a:off x="9334500" y="2511287"/>
            <a:ext cx="2857500" cy="38100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37785912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4405" y="753228"/>
            <a:ext cx="10029777" cy="1080938"/>
          </a:xfrm>
        </p:spPr>
        <p:txBody>
          <a:bodyPr/>
          <a:lstStyle/>
          <a:p>
            <a:r>
              <a:rPr lang="en-US" dirty="0" smtClean="0"/>
              <a:t>  OSHA </a:t>
            </a:r>
            <a:r>
              <a:rPr lang="en-US" dirty="0" smtClean="0"/>
              <a:t>Regulations for Warehousing (Cont.)</a:t>
            </a:r>
            <a:endParaRPr lang="en-US" dirty="0"/>
          </a:p>
        </p:txBody>
      </p:sp>
      <p:sp>
        <p:nvSpPr>
          <p:cNvPr id="7" name="Content Placeholder 6"/>
          <p:cNvSpPr>
            <a:spLocks noGrp="1"/>
          </p:cNvSpPr>
          <p:nvPr>
            <p:ph idx="1"/>
          </p:nvPr>
        </p:nvSpPr>
        <p:spPr>
          <a:xfrm>
            <a:off x="680321" y="1834166"/>
            <a:ext cx="11905148" cy="5080878"/>
          </a:xfrm>
          <a:prstGeom prst="rect">
            <a:avLst/>
          </a:prstGeom>
        </p:spPr>
        <p:txBody>
          <a:bodyPr wrap="square">
            <a:spAutoFit/>
          </a:bodyPr>
          <a:lstStyle/>
          <a:p>
            <a:endParaRPr lang="en-US" sz="800" dirty="0" smtClean="0"/>
          </a:p>
          <a:p>
            <a:r>
              <a:rPr lang="en-US" sz="2800" dirty="0" smtClean="0"/>
              <a:t>Common OSHA Regulations - Fire Protection – Subpart L</a:t>
            </a:r>
          </a:p>
          <a:p>
            <a:pPr lvl="2"/>
            <a:r>
              <a:rPr lang="en-US" sz="2400" dirty="0" smtClean="0"/>
              <a:t>1910.155 – Scope and application</a:t>
            </a:r>
          </a:p>
          <a:p>
            <a:pPr lvl="2"/>
            <a:r>
              <a:rPr lang="en-US" sz="2400" dirty="0" smtClean="0"/>
              <a:t>1910.156 </a:t>
            </a:r>
            <a:r>
              <a:rPr lang="en-US" sz="2400" dirty="0"/>
              <a:t>- Fire </a:t>
            </a:r>
            <a:r>
              <a:rPr lang="en-US" sz="2400" dirty="0" smtClean="0"/>
              <a:t>brigades</a:t>
            </a:r>
            <a:endParaRPr lang="en-US" sz="2400" dirty="0"/>
          </a:p>
          <a:p>
            <a:pPr lvl="2"/>
            <a:r>
              <a:rPr lang="en-US" sz="2400" dirty="0"/>
              <a:t>1910.157 - Portable fire </a:t>
            </a:r>
            <a:r>
              <a:rPr lang="en-US" sz="2400" dirty="0" smtClean="0"/>
              <a:t>extinguishers</a:t>
            </a:r>
            <a:endParaRPr lang="en-US" sz="2400" dirty="0"/>
          </a:p>
          <a:p>
            <a:pPr lvl="2"/>
            <a:r>
              <a:rPr lang="en-US" sz="2400" dirty="0"/>
              <a:t>1910.158 - Standpipe and hose </a:t>
            </a:r>
            <a:r>
              <a:rPr lang="en-US" sz="2400" dirty="0" smtClean="0"/>
              <a:t>systems</a:t>
            </a:r>
            <a:endParaRPr lang="en-US" sz="2400" dirty="0"/>
          </a:p>
          <a:p>
            <a:pPr lvl="2"/>
            <a:r>
              <a:rPr lang="en-US" sz="2400" dirty="0"/>
              <a:t>1910.159 - Automatic sprinkler </a:t>
            </a:r>
            <a:r>
              <a:rPr lang="en-US" sz="2400" dirty="0" smtClean="0"/>
              <a:t>systems</a:t>
            </a:r>
            <a:endParaRPr lang="en-US" sz="2400" dirty="0"/>
          </a:p>
          <a:p>
            <a:pPr lvl="2"/>
            <a:r>
              <a:rPr lang="en-US" sz="2400" dirty="0"/>
              <a:t>1910.160 - Fixed extinguishing systems, </a:t>
            </a:r>
            <a:r>
              <a:rPr lang="en-US" sz="2400" dirty="0" smtClean="0"/>
              <a:t>general</a:t>
            </a:r>
            <a:endParaRPr lang="en-US" sz="2400" dirty="0"/>
          </a:p>
          <a:p>
            <a:pPr lvl="2"/>
            <a:r>
              <a:rPr lang="en-US" sz="2400" dirty="0"/>
              <a:t>1910.161 - Fixed extinguishing systems, dry </a:t>
            </a:r>
            <a:r>
              <a:rPr lang="en-US" sz="2400" dirty="0" smtClean="0"/>
              <a:t>chemical</a:t>
            </a:r>
            <a:endParaRPr lang="en-US" sz="2400" dirty="0"/>
          </a:p>
          <a:p>
            <a:pPr lvl="2"/>
            <a:r>
              <a:rPr lang="en-US" sz="2400" dirty="0"/>
              <a:t>1910.162 - Fixed extinguishing systems, gaseous </a:t>
            </a:r>
            <a:r>
              <a:rPr lang="en-US" sz="2400" dirty="0" smtClean="0"/>
              <a:t>agent</a:t>
            </a:r>
            <a:endParaRPr lang="en-US" sz="2400" dirty="0"/>
          </a:p>
          <a:p>
            <a:pPr lvl="2"/>
            <a:r>
              <a:rPr lang="en-US" sz="2400" dirty="0"/>
              <a:t>1910.163 - Fixed extinguishing systems, water spray and foam.</a:t>
            </a:r>
          </a:p>
          <a:p>
            <a:pPr lvl="2"/>
            <a:r>
              <a:rPr lang="en-US" sz="2400" dirty="0"/>
              <a:t>1910.164 - Fire detection </a:t>
            </a:r>
            <a:r>
              <a:rPr lang="en-US" sz="2400" dirty="0" smtClean="0"/>
              <a:t>systems</a:t>
            </a:r>
            <a:endParaRPr lang="en-US" sz="2400" dirty="0"/>
          </a:p>
          <a:p>
            <a:pPr lvl="2"/>
            <a:r>
              <a:rPr lang="en-US" sz="2400" dirty="0"/>
              <a:t>1910.165 - Employee alarm </a:t>
            </a:r>
            <a:r>
              <a:rPr lang="en-US" sz="2400" dirty="0" smtClean="0"/>
              <a:t>systems </a:t>
            </a:r>
            <a:endParaRPr lang="en-US" sz="2400" dirty="0"/>
          </a:p>
        </p:txBody>
      </p:sp>
      <p:pic>
        <p:nvPicPr>
          <p:cNvPr id="33793" name="Picture 1" descr="C:\Documents and Settings\WNCC\Local Settings\Temporary Internet Files\Content.IE5\8KBVBE1F\fire_extinguisher[1].jpg" title="Picture of a fire extinguisher "/>
          <p:cNvPicPr>
            <a:picLocks noChangeAspect="1" noChangeArrowheads="1"/>
          </p:cNvPicPr>
          <p:nvPr/>
        </p:nvPicPr>
        <p:blipFill>
          <a:blip r:embed="rId3" cstate="print"/>
          <a:srcRect/>
          <a:stretch>
            <a:fillRect/>
          </a:stretch>
        </p:blipFill>
        <p:spPr bwMode="auto">
          <a:xfrm>
            <a:off x="9405605" y="2577542"/>
            <a:ext cx="2560320" cy="256032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18113008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Many More….</a:t>
            </a:r>
            <a:endParaRPr lang="en-US" dirty="0"/>
          </a:p>
        </p:txBody>
      </p:sp>
      <p:sp>
        <p:nvSpPr>
          <p:cNvPr id="3" name="Content Placeholder 2"/>
          <p:cNvSpPr>
            <a:spLocks noGrp="1"/>
          </p:cNvSpPr>
          <p:nvPr>
            <p:ph idx="1"/>
          </p:nvPr>
        </p:nvSpPr>
        <p:spPr/>
        <p:txBody>
          <a:bodyPr>
            <a:normAutofit/>
          </a:bodyPr>
          <a:lstStyle/>
          <a:p>
            <a:r>
              <a:rPr lang="en-US" sz="2800" dirty="0" smtClean="0"/>
              <a:t>Easy to see how complex warehouses are</a:t>
            </a:r>
          </a:p>
          <a:p>
            <a:endParaRPr lang="en-US" sz="2800" dirty="0" smtClean="0"/>
          </a:p>
          <a:p>
            <a:r>
              <a:rPr lang="en-US" sz="2800" dirty="0" smtClean="0"/>
              <a:t>Dozens more regulations apply</a:t>
            </a:r>
          </a:p>
          <a:p>
            <a:endParaRPr lang="en-US" sz="2800" dirty="0" smtClean="0"/>
          </a:p>
          <a:p>
            <a:r>
              <a:rPr lang="en-US" sz="2800" dirty="0" smtClean="0"/>
              <a:t>Let’s take a more generalized view of warehouse hazards</a:t>
            </a:r>
            <a:endParaRPr lang="en-US" sz="28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Warehousing Safety Issues</a:t>
            </a:r>
            <a:endParaRPr lang="en-US" dirty="0"/>
          </a:p>
        </p:txBody>
      </p:sp>
      <p:sp>
        <p:nvSpPr>
          <p:cNvPr id="7" name="Content Placeholder 6"/>
          <p:cNvSpPr>
            <a:spLocks noGrp="1"/>
          </p:cNvSpPr>
          <p:nvPr>
            <p:ph idx="1"/>
          </p:nvPr>
        </p:nvSpPr>
        <p:spPr>
          <a:xfrm>
            <a:off x="680321" y="2336873"/>
            <a:ext cx="9613861" cy="2914644"/>
          </a:xfrm>
          <a:prstGeom prst="rect">
            <a:avLst/>
          </a:prstGeom>
        </p:spPr>
        <p:txBody>
          <a:bodyPr wrap="square">
            <a:spAutoFit/>
          </a:bodyPr>
          <a:lstStyle/>
          <a:p>
            <a:r>
              <a:rPr lang="en-US" sz="3600" dirty="0" smtClean="0"/>
              <a:t>Potential Hazards for Workers in Warehouses</a:t>
            </a:r>
          </a:p>
          <a:p>
            <a:endParaRPr lang="en-US" sz="2800" dirty="0" smtClean="0"/>
          </a:p>
          <a:p>
            <a:pPr lvl="1"/>
            <a:endParaRPr lang="en-US" sz="2800" dirty="0" smtClean="0"/>
          </a:p>
          <a:p>
            <a:pPr lvl="1"/>
            <a:r>
              <a:rPr lang="en-US" sz="2800" dirty="0" smtClean="0"/>
              <a:t>Vehicle traffic</a:t>
            </a:r>
          </a:p>
          <a:p>
            <a:pPr lvl="1"/>
            <a:endParaRPr lang="en-US" sz="2800" dirty="0" smtClean="0"/>
          </a:p>
          <a:p>
            <a:pPr lvl="1"/>
            <a:r>
              <a:rPr lang="en-US" sz="2800" dirty="0" smtClean="0"/>
              <a:t>Unsafe use of forklifts</a:t>
            </a:r>
          </a:p>
        </p:txBody>
      </p:sp>
      <p:pic>
        <p:nvPicPr>
          <p:cNvPr id="5" name="Picture 4" title="Picture of a forklift"/>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7235688" y="3755663"/>
            <a:ext cx="4075042" cy="274452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99515909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Example</a:t>
            </a:r>
            <a:endParaRPr lang="en-US" dirty="0"/>
          </a:p>
        </p:txBody>
      </p:sp>
      <p:pic>
        <p:nvPicPr>
          <p:cNvPr id="11266" name="Picture 2" descr="http://www.cutelaughs.com/Funny_Accidents_and_Mishaps_Pictures/Safety%20at%20Work%201.jpg" title="Picture of unsafe forklift use"/>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3476625" y="2325941"/>
            <a:ext cx="5238750" cy="403860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525942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Warehousing Safety </a:t>
            </a:r>
            <a:r>
              <a:rPr lang="en-US" dirty="0" smtClean="0"/>
              <a:t>Issues </a:t>
            </a:r>
            <a:endParaRPr lang="en-US" dirty="0"/>
          </a:p>
        </p:txBody>
      </p:sp>
      <p:sp>
        <p:nvSpPr>
          <p:cNvPr id="7" name="Content Placeholder 6"/>
          <p:cNvSpPr>
            <a:spLocks noGrp="1"/>
          </p:cNvSpPr>
          <p:nvPr>
            <p:ph idx="1"/>
          </p:nvPr>
        </p:nvSpPr>
        <p:spPr>
          <a:xfrm>
            <a:off x="680321" y="2336873"/>
            <a:ext cx="9613861" cy="3735382"/>
          </a:xfrm>
          <a:prstGeom prst="rect">
            <a:avLst/>
          </a:prstGeom>
        </p:spPr>
        <p:txBody>
          <a:bodyPr>
            <a:spAutoFit/>
          </a:bodyPr>
          <a:lstStyle/>
          <a:p>
            <a:pPr lvl="0"/>
            <a:r>
              <a:rPr lang="en-US" sz="3600" dirty="0" smtClean="0"/>
              <a:t>Forklifts</a:t>
            </a:r>
          </a:p>
          <a:p>
            <a:pPr lvl="0"/>
            <a:endParaRPr lang="en-US" sz="3600" dirty="0"/>
          </a:p>
          <a:p>
            <a:pPr lvl="1"/>
            <a:r>
              <a:rPr lang="en-US" sz="2800" dirty="0" smtClean="0"/>
              <a:t>Region 7 (NE, IA, KS, MO) OSHA Statistics</a:t>
            </a:r>
          </a:p>
          <a:p>
            <a:pPr lvl="2"/>
            <a:r>
              <a:rPr lang="en-US" sz="2600" dirty="0" smtClean="0"/>
              <a:t>251 fatal struck-by incidents from 2008 to 2013</a:t>
            </a:r>
          </a:p>
          <a:p>
            <a:pPr lvl="2"/>
            <a:r>
              <a:rPr lang="en-US" sz="2600" dirty="0" smtClean="0"/>
              <a:t>70% were in industrial environments</a:t>
            </a:r>
          </a:p>
          <a:p>
            <a:pPr lvl="2"/>
            <a:r>
              <a:rPr lang="en-US" sz="2800" dirty="0" smtClean="0"/>
              <a:t>18% of the accidents </a:t>
            </a:r>
            <a:r>
              <a:rPr lang="en-US" sz="2800" dirty="0"/>
              <a:t>involved </a:t>
            </a:r>
            <a:r>
              <a:rPr lang="en-US" sz="2800" dirty="0" smtClean="0"/>
              <a:t>forklifts</a:t>
            </a:r>
            <a:endParaRPr lang="en-US" sz="2600" dirty="0" smtClean="0"/>
          </a:p>
          <a:p>
            <a:pPr marL="914400" lvl="2" indent="0">
              <a:buNone/>
            </a:pPr>
            <a:endParaRPr lang="en-US" sz="2600" dirty="0" smtClean="0"/>
          </a:p>
          <a:p>
            <a:pPr lvl="1"/>
            <a:endParaRPr lang="en-US" dirty="0"/>
          </a:p>
        </p:txBody>
      </p:sp>
    </p:spTree>
    <p:extLst>
      <p:ext uri="{BB962C8B-B14F-4D97-AF65-F5344CB8AC3E}">
        <p14:creationId xmlns:p14="http://schemas.microsoft.com/office/powerpoint/2010/main" val="418907244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Warehousing Safety </a:t>
            </a:r>
            <a:r>
              <a:rPr lang="en-US" dirty="0" smtClean="0"/>
              <a:t>Issues  </a:t>
            </a:r>
            <a:endParaRPr lang="en-US" dirty="0"/>
          </a:p>
        </p:txBody>
      </p:sp>
      <p:sp>
        <p:nvSpPr>
          <p:cNvPr id="7" name="Content Placeholder 6"/>
          <p:cNvSpPr>
            <a:spLocks noGrp="1"/>
          </p:cNvSpPr>
          <p:nvPr>
            <p:ph idx="1"/>
          </p:nvPr>
        </p:nvSpPr>
        <p:spPr>
          <a:xfrm>
            <a:off x="680321" y="2336873"/>
            <a:ext cx="9613861" cy="3790781"/>
          </a:xfrm>
          <a:prstGeom prst="rect">
            <a:avLst/>
          </a:prstGeom>
        </p:spPr>
        <p:txBody>
          <a:bodyPr wrap="square">
            <a:spAutoFit/>
          </a:bodyPr>
          <a:lstStyle/>
          <a:p>
            <a:r>
              <a:rPr lang="en-US" sz="3600" dirty="0" smtClean="0"/>
              <a:t>Potential Hazards for Workers in Warehouses</a:t>
            </a:r>
          </a:p>
          <a:p>
            <a:endParaRPr lang="en-US" sz="2800" dirty="0" smtClean="0"/>
          </a:p>
          <a:p>
            <a:pPr lvl="1"/>
            <a:r>
              <a:rPr lang="en-US" sz="2800" dirty="0" smtClean="0"/>
              <a:t>Inadequate lockout/</a:t>
            </a:r>
            <a:r>
              <a:rPr lang="en-US" sz="2800" dirty="0" err="1" smtClean="0"/>
              <a:t>tagout</a:t>
            </a:r>
            <a:r>
              <a:rPr lang="en-US" sz="2800" dirty="0" smtClean="0"/>
              <a:t> procedures</a:t>
            </a:r>
          </a:p>
          <a:p>
            <a:pPr lvl="1"/>
            <a:endParaRPr lang="en-US" sz="2800" dirty="0" smtClean="0"/>
          </a:p>
          <a:p>
            <a:pPr lvl="1"/>
            <a:r>
              <a:rPr lang="en-US" sz="2800" dirty="0" smtClean="0"/>
              <a:t>Improper stacking of products</a:t>
            </a:r>
          </a:p>
          <a:p>
            <a:pPr lvl="2"/>
            <a:r>
              <a:rPr lang="en-US" sz="2600" dirty="0" smtClean="0"/>
              <a:t>Overloading pallet racks</a:t>
            </a:r>
          </a:p>
          <a:p>
            <a:pPr lvl="2"/>
            <a:r>
              <a:rPr lang="en-US" sz="2600" dirty="0" smtClean="0"/>
              <a:t>Tipping Loads</a:t>
            </a:r>
          </a:p>
          <a:p>
            <a:pPr lvl="2"/>
            <a:endParaRPr lang="en-US" sz="2600" dirty="0" smtClean="0"/>
          </a:p>
        </p:txBody>
      </p:sp>
      <p:pic>
        <p:nvPicPr>
          <p:cNvPr id="111618" name="Picture 2" descr="https://sp.yimg.com/ib/th?id=HN.608006458638467101&amp;pid=15.1&amp;P=0"/>
          <p:cNvPicPr>
            <a:picLocks noChangeAspect="1" noChangeArrowheads="1"/>
          </p:cNvPicPr>
          <p:nvPr/>
        </p:nvPicPr>
        <p:blipFill>
          <a:blip r:embed="rId3" cstate="print"/>
          <a:srcRect/>
          <a:stretch>
            <a:fillRect/>
          </a:stretch>
        </p:blipFill>
        <p:spPr bwMode="auto">
          <a:xfrm>
            <a:off x="8257581" y="4715124"/>
            <a:ext cx="3894663" cy="210312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99515909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pic>
        <p:nvPicPr>
          <p:cNvPr id="4" name="Picture 2" descr="http://www.warehousesafetytips.com/screenshots/environmental.jpg" title="Picture of overloaded tipped pallet racks"/>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75230" y="2643736"/>
            <a:ext cx="4876800" cy="36576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5" name="Picture 2" descr="Image result for warehouse mess"/>
          <p:cNvPicPr>
            <a:picLocks noChangeAspect="1" noChangeArrowheads="1"/>
          </p:cNvPicPr>
          <p:nvPr/>
        </p:nvPicPr>
        <p:blipFill>
          <a:blip r:embed="rId4" cstate="print"/>
          <a:srcRect/>
          <a:stretch>
            <a:fillRect/>
          </a:stretch>
        </p:blipFill>
        <p:spPr bwMode="auto">
          <a:xfrm>
            <a:off x="6456979" y="2614334"/>
            <a:ext cx="4883082" cy="36576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334525942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607" y="753228"/>
            <a:ext cx="9897575" cy="1080938"/>
          </a:xfrm>
        </p:spPr>
        <p:txBody>
          <a:bodyPr/>
          <a:lstStyle/>
          <a:p>
            <a:r>
              <a:rPr lang="en-US" dirty="0" smtClean="0"/>
              <a:t> Warehousing </a:t>
            </a:r>
            <a:r>
              <a:rPr lang="en-US" dirty="0" smtClean="0"/>
              <a:t>Safety Issues</a:t>
            </a:r>
            <a:endParaRPr lang="en-US" dirty="0"/>
          </a:p>
        </p:txBody>
      </p:sp>
      <p:sp>
        <p:nvSpPr>
          <p:cNvPr id="7" name="Content Placeholder 6"/>
          <p:cNvSpPr>
            <a:spLocks noGrp="1"/>
          </p:cNvSpPr>
          <p:nvPr>
            <p:ph idx="1"/>
          </p:nvPr>
        </p:nvSpPr>
        <p:spPr>
          <a:xfrm>
            <a:off x="680321" y="2336873"/>
            <a:ext cx="9613861" cy="2462725"/>
          </a:xfrm>
          <a:prstGeom prst="rect">
            <a:avLst/>
          </a:prstGeom>
        </p:spPr>
        <p:txBody>
          <a:bodyPr wrap="square">
            <a:spAutoFit/>
          </a:bodyPr>
          <a:lstStyle/>
          <a:p>
            <a:r>
              <a:rPr lang="en-US" sz="3600" dirty="0" smtClean="0"/>
              <a:t>Potential Hazards for Workers in Warehouses</a:t>
            </a:r>
          </a:p>
          <a:p>
            <a:endParaRPr lang="en-US" sz="2800" dirty="0" smtClean="0"/>
          </a:p>
          <a:p>
            <a:pPr lvl="1"/>
            <a:r>
              <a:rPr lang="en-US" sz="2800" dirty="0" smtClean="0"/>
              <a:t>Repetitive motion injuries</a:t>
            </a:r>
          </a:p>
          <a:p>
            <a:pPr lvl="1"/>
            <a:endParaRPr lang="en-US" sz="2800" dirty="0" smtClean="0"/>
          </a:p>
          <a:p>
            <a:pPr lvl="1"/>
            <a:r>
              <a:rPr lang="en-US" sz="2800" dirty="0" smtClean="0"/>
              <a:t>Back strains/injuries</a:t>
            </a:r>
            <a:endParaRPr lang="en-US" sz="2800" i="1" dirty="0" smtClean="0">
              <a:solidFill>
                <a:schemeClr val="accent1"/>
              </a:solidFill>
            </a:endParaRPr>
          </a:p>
        </p:txBody>
      </p:sp>
      <p:pic>
        <p:nvPicPr>
          <p:cNvPr id="5" name="Picture 2" descr="http://www.vcu.edu/oehs/fire/lifting.gif" title="Picture of proper and improper handling of materials"/>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897881" y="3834898"/>
            <a:ext cx="3835612" cy="22860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51590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Before we begin……….</a:t>
            </a:r>
            <a:endParaRPr lang="en-US" dirty="0"/>
          </a:p>
        </p:txBody>
      </p:sp>
      <p:sp>
        <p:nvSpPr>
          <p:cNvPr id="3" name="Content Placeholder 2"/>
          <p:cNvSpPr>
            <a:spLocks noGrp="1"/>
          </p:cNvSpPr>
          <p:nvPr>
            <p:ph idx="1"/>
          </p:nvPr>
        </p:nvSpPr>
        <p:spPr/>
        <p:txBody>
          <a:bodyPr/>
          <a:lstStyle/>
          <a:p>
            <a:pPr algn="ctr"/>
            <a:r>
              <a:rPr lang="en-US" dirty="0" smtClean="0"/>
              <a:t>Pre-test</a:t>
            </a:r>
          </a:p>
          <a:p>
            <a:pPr algn="ctr"/>
            <a:endParaRPr lang="en-US" dirty="0"/>
          </a:p>
        </p:txBody>
      </p:sp>
      <p:pic>
        <p:nvPicPr>
          <p:cNvPr id="5" name="Picture 4" title="Decorative Pre-test picture"/>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791845" y="3536407"/>
            <a:ext cx="3585650" cy="2377440"/>
          </a:xfrm>
          <a:prstGeom prst="rect">
            <a:avLst/>
          </a:prstGeom>
        </p:spPr>
      </p:pic>
    </p:spTree>
    <p:extLst>
      <p:ext uri="{BB962C8B-B14F-4D97-AF65-F5344CB8AC3E}">
        <p14:creationId xmlns:p14="http://schemas.microsoft.com/office/powerpoint/2010/main" val="102936431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1861" y="753228"/>
            <a:ext cx="9732322" cy="1080938"/>
          </a:xfrm>
        </p:spPr>
        <p:txBody>
          <a:bodyPr/>
          <a:lstStyle/>
          <a:p>
            <a:r>
              <a:rPr lang="en-US" dirty="0" smtClean="0"/>
              <a:t>  Warehousing </a:t>
            </a:r>
            <a:r>
              <a:rPr lang="en-US" dirty="0" smtClean="0"/>
              <a:t>Safety Issues</a:t>
            </a:r>
            <a:endParaRPr lang="en-US" dirty="0"/>
          </a:p>
        </p:txBody>
      </p:sp>
      <p:sp>
        <p:nvSpPr>
          <p:cNvPr id="7" name="Content Placeholder 6"/>
          <p:cNvSpPr>
            <a:spLocks noGrp="1"/>
          </p:cNvSpPr>
          <p:nvPr>
            <p:ph idx="1"/>
          </p:nvPr>
        </p:nvSpPr>
        <p:spPr>
          <a:xfrm>
            <a:off x="680321" y="2336873"/>
            <a:ext cx="9613861" cy="4031360"/>
          </a:xfrm>
          <a:prstGeom prst="rect">
            <a:avLst/>
          </a:prstGeom>
        </p:spPr>
        <p:txBody>
          <a:bodyPr wrap="square">
            <a:spAutoFit/>
          </a:bodyPr>
          <a:lstStyle/>
          <a:p>
            <a:r>
              <a:rPr lang="en-US" sz="3600" dirty="0" smtClean="0"/>
              <a:t>Potential Hazards for Workers in Warehouses</a:t>
            </a:r>
          </a:p>
          <a:p>
            <a:endParaRPr lang="en-US" sz="2800" dirty="0" smtClean="0"/>
          </a:p>
          <a:p>
            <a:pPr lvl="1"/>
            <a:r>
              <a:rPr lang="en-US" sz="2800" dirty="0"/>
              <a:t>Inadequate </a:t>
            </a:r>
            <a:r>
              <a:rPr lang="en-US" sz="2800" i="1" dirty="0">
                <a:solidFill>
                  <a:schemeClr val="accent1"/>
                </a:solidFill>
              </a:rPr>
              <a:t>fire safety provisions </a:t>
            </a:r>
            <a:endParaRPr lang="en-US" sz="2800" i="1" dirty="0" smtClean="0">
              <a:solidFill>
                <a:schemeClr val="accent1"/>
              </a:solidFill>
            </a:endParaRPr>
          </a:p>
          <a:p>
            <a:pPr lvl="1"/>
            <a:endParaRPr lang="en-US" sz="2800" dirty="0" smtClean="0"/>
          </a:p>
          <a:p>
            <a:pPr lvl="1"/>
            <a:r>
              <a:rPr lang="en-US" sz="2800" dirty="0" smtClean="0"/>
              <a:t>Dollar General Warehouse in Alabama fined $25,000</a:t>
            </a:r>
          </a:p>
          <a:p>
            <a:pPr lvl="2"/>
            <a:r>
              <a:rPr lang="en-US" sz="2600" dirty="0" smtClean="0"/>
              <a:t>Repeat violations of blocking emergency exits and fire extinguishers  </a:t>
            </a:r>
            <a:endParaRPr lang="en-US" sz="2600" dirty="0"/>
          </a:p>
          <a:p>
            <a:pPr lvl="2"/>
            <a:r>
              <a:rPr lang="en-US" sz="2600" dirty="0" smtClean="0"/>
              <a:t>Additional fine of $29,000 for other serious hazards in the warehouse environment</a:t>
            </a:r>
            <a:endParaRPr lang="en-US" sz="2800" dirty="0" smtClean="0"/>
          </a:p>
        </p:txBody>
      </p:sp>
    </p:spTree>
    <p:extLst>
      <p:ext uri="{BB962C8B-B14F-4D97-AF65-F5344CB8AC3E}">
        <p14:creationId xmlns:p14="http://schemas.microsoft.com/office/powerpoint/2010/main" val="327954548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Warehousing </a:t>
            </a:r>
            <a:r>
              <a:rPr lang="en-US" dirty="0"/>
              <a:t>Safety </a:t>
            </a:r>
            <a:r>
              <a:rPr lang="en-US" dirty="0" smtClean="0"/>
              <a:t>Issues </a:t>
            </a:r>
            <a:endParaRPr lang="en-US" dirty="0"/>
          </a:p>
        </p:txBody>
      </p:sp>
      <p:sp>
        <p:nvSpPr>
          <p:cNvPr id="7" name="Content Placeholder 6"/>
          <p:cNvSpPr>
            <a:spLocks noGrp="1"/>
          </p:cNvSpPr>
          <p:nvPr>
            <p:ph idx="1"/>
          </p:nvPr>
        </p:nvSpPr>
        <p:spPr>
          <a:xfrm>
            <a:off x="680321" y="2336872"/>
            <a:ext cx="9613861" cy="3882601"/>
          </a:xfrm>
          <a:prstGeom prst="rect">
            <a:avLst/>
          </a:prstGeom>
        </p:spPr>
        <p:txBody>
          <a:bodyPr wrap="square">
            <a:spAutoFit/>
          </a:bodyPr>
          <a:lstStyle/>
          <a:p>
            <a:pPr lvl="1"/>
            <a:endParaRPr lang="en-US" sz="2800" dirty="0" smtClean="0"/>
          </a:p>
          <a:p>
            <a:pPr lvl="0"/>
            <a:r>
              <a:rPr lang="en-US" sz="3600" dirty="0" smtClean="0"/>
              <a:t>Housekeeping Issues</a:t>
            </a:r>
          </a:p>
          <a:p>
            <a:pPr lvl="0"/>
            <a:endParaRPr lang="en-US" sz="3600" dirty="0"/>
          </a:p>
          <a:p>
            <a:pPr lvl="1"/>
            <a:r>
              <a:rPr lang="en-US" sz="2800" dirty="0"/>
              <a:t>Tripping </a:t>
            </a:r>
          </a:p>
          <a:p>
            <a:pPr lvl="1"/>
            <a:r>
              <a:rPr lang="en-US" sz="2800" dirty="0"/>
              <a:t>Slipping</a:t>
            </a:r>
          </a:p>
          <a:p>
            <a:pPr lvl="1"/>
            <a:r>
              <a:rPr lang="en-US" sz="2800" dirty="0"/>
              <a:t>Sharp objects</a:t>
            </a:r>
          </a:p>
          <a:p>
            <a:pPr lvl="1"/>
            <a:r>
              <a:rPr lang="en-US" sz="2800" dirty="0"/>
              <a:t>Trash, water, oil and more</a:t>
            </a:r>
          </a:p>
          <a:p>
            <a:pPr lvl="1"/>
            <a:endParaRPr lang="en-US" dirty="0"/>
          </a:p>
        </p:txBody>
      </p:sp>
      <p:pic>
        <p:nvPicPr>
          <p:cNvPr id="5" name="Picture 2" descr="http://3.bp.blogspot.com/-eJzHtFvtt4o/T-ymhlqspVI/AAAAAAAABDM/c5IsP-gtI1U/s1600/IMG_2994.JPG" title="Picture of housekeeping issues"/>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573873" y="2495897"/>
            <a:ext cx="4876800" cy="36576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cxnSp>
        <p:nvCxnSpPr>
          <p:cNvPr id="4" name="Straight Arrow Connector 3" title="Picture of red arrow pointing to tripping hazards"/>
          <p:cNvCxnSpPr/>
          <p:nvPr/>
        </p:nvCxnSpPr>
        <p:spPr>
          <a:xfrm>
            <a:off x="2975956" y="4289366"/>
            <a:ext cx="5353397" cy="814649"/>
          </a:xfrm>
          <a:prstGeom prst="straightConnector1">
            <a:avLst/>
          </a:prstGeom>
          <a:ln w="38100">
            <a:solidFill>
              <a:srgbClr val="C0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 name="Straight Arrow Connector 8" title="Picture of red arrow pointing to tripping hazards"/>
          <p:cNvCxnSpPr/>
          <p:nvPr/>
        </p:nvCxnSpPr>
        <p:spPr>
          <a:xfrm>
            <a:off x="2975956" y="4305993"/>
            <a:ext cx="4555375" cy="1496291"/>
          </a:xfrm>
          <a:prstGeom prst="straightConnector1">
            <a:avLst/>
          </a:prstGeom>
          <a:ln w="38100">
            <a:solidFill>
              <a:srgbClr val="C00000"/>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233195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Warehousing </a:t>
            </a:r>
            <a:r>
              <a:rPr lang="en-US" dirty="0" smtClean="0"/>
              <a:t>Safety </a:t>
            </a:r>
            <a:r>
              <a:rPr lang="en-US" dirty="0" smtClean="0"/>
              <a:t>Issues  </a:t>
            </a:r>
            <a:endParaRPr lang="en-US" dirty="0"/>
          </a:p>
        </p:txBody>
      </p:sp>
      <p:sp>
        <p:nvSpPr>
          <p:cNvPr id="7" name="Content Placeholder 6"/>
          <p:cNvSpPr>
            <a:spLocks noGrp="1"/>
          </p:cNvSpPr>
          <p:nvPr>
            <p:ph idx="1"/>
          </p:nvPr>
        </p:nvSpPr>
        <p:spPr>
          <a:xfrm>
            <a:off x="680321" y="2336873"/>
            <a:ext cx="9613861" cy="3984681"/>
          </a:xfrm>
          <a:prstGeom prst="rect">
            <a:avLst/>
          </a:prstGeom>
        </p:spPr>
        <p:txBody>
          <a:bodyPr>
            <a:spAutoFit/>
          </a:bodyPr>
          <a:lstStyle/>
          <a:p>
            <a:pPr lvl="0"/>
            <a:r>
              <a:rPr lang="en-US" sz="4000" dirty="0" smtClean="0"/>
              <a:t>General Environmental Concerns</a:t>
            </a:r>
          </a:p>
          <a:p>
            <a:pPr lvl="0"/>
            <a:endParaRPr lang="en-US" dirty="0"/>
          </a:p>
          <a:p>
            <a:pPr lvl="1"/>
            <a:r>
              <a:rPr lang="en-US" sz="3200" dirty="0" smtClean="0"/>
              <a:t>Noise</a:t>
            </a:r>
          </a:p>
          <a:p>
            <a:pPr lvl="1"/>
            <a:endParaRPr lang="en-US" sz="3200" dirty="0"/>
          </a:p>
          <a:p>
            <a:pPr lvl="1"/>
            <a:r>
              <a:rPr lang="en-US" sz="3200" dirty="0"/>
              <a:t>Heat </a:t>
            </a:r>
            <a:r>
              <a:rPr lang="en-US" sz="3200" dirty="0" smtClean="0"/>
              <a:t>stress</a:t>
            </a:r>
          </a:p>
          <a:p>
            <a:pPr lvl="1"/>
            <a:endParaRPr lang="en-US" sz="3200" dirty="0" smtClean="0"/>
          </a:p>
          <a:p>
            <a:pPr lvl="1"/>
            <a:r>
              <a:rPr lang="en-US" sz="3200" dirty="0" smtClean="0"/>
              <a:t>Lighting</a:t>
            </a:r>
            <a:endParaRPr lang="en-US" sz="3200" dirty="0"/>
          </a:p>
          <a:p>
            <a:pPr lvl="1"/>
            <a:endParaRPr lang="en-US" dirty="0"/>
          </a:p>
        </p:txBody>
      </p:sp>
      <p:pic>
        <p:nvPicPr>
          <p:cNvPr id="2054" name="Picture 6" descr="Danger Sign - High Noise Area Wear Ear Protection"/>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908097" y="3756990"/>
            <a:ext cx="3866031" cy="27432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73581826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a:xfrm>
            <a:off x="680321" y="2336873"/>
            <a:ext cx="10531018" cy="3599316"/>
          </a:xfrm>
        </p:spPr>
        <p:txBody>
          <a:bodyPr>
            <a:normAutofit lnSpcReduction="10000"/>
          </a:bodyPr>
          <a:lstStyle/>
          <a:p>
            <a:r>
              <a:rPr lang="en-US" sz="3200" dirty="0" smtClean="0"/>
              <a:t>Warehousing is a huge industry</a:t>
            </a:r>
          </a:p>
          <a:p>
            <a:endParaRPr lang="en-US" sz="3200" dirty="0" smtClean="0"/>
          </a:p>
          <a:p>
            <a:r>
              <a:rPr lang="en-US" sz="3200" dirty="0" smtClean="0"/>
              <a:t>So much more than simple storage</a:t>
            </a:r>
          </a:p>
          <a:p>
            <a:endParaRPr lang="en-US" sz="3200" dirty="0" smtClean="0"/>
          </a:p>
          <a:p>
            <a:r>
              <a:rPr lang="en-US" sz="3200" dirty="0" smtClean="0"/>
              <a:t>Logistics, inventory management, ticketing, and more</a:t>
            </a:r>
          </a:p>
          <a:p>
            <a:pPr>
              <a:buNone/>
            </a:pPr>
            <a:r>
              <a:rPr lang="en-US" sz="3200" dirty="0" smtClean="0"/>
              <a:t> </a:t>
            </a:r>
          </a:p>
          <a:p>
            <a:r>
              <a:rPr lang="en-US" sz="3200" dirty="0" smtClean="0"/>
              <a:t>Pallet racking operations present hazards</a:t>
            </a:r>
          </a:p>
          <a:p>
            <a:endParaRPr lang="en-US" dirty="0" smtClean="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t>
            </a:r>
            <a:endParaRPr lang="en-US" dirty="0"/>
          </a:p>
        </p:txBody>
      </p:sp>
      <p:sp>
        <p:nvSpPr>
          <p:cNvPr id="3" name="Content Placeholder 2"/>
          <p:cNvSpPr>
            <a:spLocks noGrp="1"/>
          </p:cNvSpPr>
          <p:nvPr>
            <p:ph idx="1"/>
          </p:nvPr>
        </p:nvSpPr>
        <p:spPr>
          <a:xfrm>
            <a:off x="680321" y="2336873"/>
            <a:ext cx="10531018" cy="3599316"/>
          </a:xfrm>
        </p:spPr>
        <p:txBody>
          <a:bodyPr>
            <a:normAutofit lnSpcReduction="10000"/>
          </a:bodyPr>
          <a:lstStyle/>
          <a:p>
            <a:r>
              <a:rPr lang="en-US" sz="3200" dirty="0" smtClean="0"/>
              <a:t>Respect the complexity of these environments</a:t>
            </a:r>
          </a:p>
          <a:p>
            <a:endParaRPr lang="en-US" sz="3200" dirty="0" smtClean="0"/>
          </a:p>
          <a:p>
            <a:r>
              <a:rPr lang="en-US" sz="3200" dirty="0" smtClean="0"/>
              <a:t>Be aware of hazards</a:t>
            </a:r>
          </a:p>
          <a:p>
            <a:endParaRPr lang="en-US" sz="3200" dirty="0" smtClean="0"/>
          </a:p>
          <a:p>
            <a:r>
              <a:rPr lang="en-US" sz="3200" dirty="0" smtClean="0"/>
              <a:t>Know your rights</a:t>
            </a:r>
          </a:p>
          <a:p>
            <a:pPr>
              <a:buNone/>
            </a:pPr>
            <a:r>
              <a:rPr lang="en-US" sz="3200" dirty="0" smtClean="0"/>
              <a:t> </a:t>
            </a:r>
          </a:p>
          <a:p>
            <a:r>
              <a:rPr lang="en-US" sz="3200" dirty="0" smtClean="0"/>
              <a:t> </a:t>
            </a:r>
            <a:r>
              <a:rPr lang="en-US" sz="3200" i="1" dirty="0" smtClean="0">
                <a:solidFill>
                  <a:schemeClr val="accent1"/>
                </a:solidFill>
              </a:rPr>
              <a:t>STAY SAFE!</a:t>
            </a:r>
          </a:p>
          <a:p>
            <a:endParaRPr lang="en-US" dirty="0" smtClean="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b="1" i="1">
                <a:solidFill>
                  <a:srgbClr val="CCFF33"/>
                </a:solidFill>
              </a:rPr>
              <a:t>QUESTIONS?</a:t>
            </a:r>
          </a:p>
        </p:txBody>
      </p:sp>
      <p:sp>
        <p:nvSpPr>
          <p:cNvPr id="23555" name="Rectangle 3"/>
          <p:cNvSpPr>
            <a:spLocks noGrp="1" noChangeArrowheads="1"/>
          </p:cNvSpPr>
          <p:nvPr>
            <p:ph type="body" idx="1"/>
          </p:nvPr>
        </p:nvSpPr>
        <p:spPr/>
        <p:txBody>
          <a:bodyPr/>
          <a:lstStyle/>
          <a:p>
            <a:endParaRPr lang="en-US"/>
          </a:p>
        </p:txBody>
      </p:sp>
      <p:pic>
        <p:nvPicPr>
          <p:cNvPr id="23556" name="Picture 4" descr="j0254500"/>
          <p:cNvPicPr>
            <a:picLocks noChangeAspect="1" noChangeArrowheads="1" noCrop="1"/>
          </p:cNvPicPr>
          <p:nvPr/>
        </p:nvPicPr>
        <p:blipFill>
          <a:blip r:embed="rId4" cstate="print"/>
          <a:srcRect/>
          <a:stretch>
            <a:fillRect/>
          </a:stretch>
        </p:blipFill>
        <p:spPr bwMode="auto">
          <a:xfrm>
            <a:off x="3962400" y="2133600"/>
            <a:ext cx="4699000" cy="3524250"/>
          </a:xfrm>
          <a:prstGeom prst="rect">
            <a:avLst/>
          </a:prstGeom>
          <a:noFill/>
        </p:spPr>
      </p:pic>
    </p:spTree>
    <p:custDataLst>
      <p:tags r:id="rId1"/>
    </p:custDataLst>
    <p:extLst>
      <p:ext uri="{BB962C8B-B14F-4D97-AF65-F5344CB8AC3E}">
        <p14:creationId xmlns:p14="http://schemas.microsoft.com/office/powerpoint/2010/main" val="134173260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 Test and Evaluation</a:t>
            </a:r>
            <a:endParaRPr lang="en-US" dirty="0"/>
          </a:p>
        </p:txBody>
      </p:sp>
      <p:pic>
        <p:nvPicPr>
          <p:cNvPr id="5" name="Picture 4" title="Decorative Post-test picture"/>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791845" y="3536407"/>
            <a:ext cx="3585650" cy="237744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0293643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Warehousing?  </a:t>
            </a:r>
            <a:endParaRPr lang="en-US" dirty="0"/>
          </a:p>
        </p:txBody>
      </p:sp>
      <p:sp>
        <p:nvSpPr>
          <p:cNvPr id="3" name="Content Placeholder 2"/>
          <p:cNvSpPr>
            <a:spLocks noGrp="1"/>
          </p:cNvSpPr>
          <p:nvPr>
            <p:ph idx="1"/>
          </p:nvPr>
        </p:nvSpPr>
        <p:spPr>
          <a:xfrm>
            <a:off x="680321" y="2336873"/>
            <a:ext cx="5601209" cy="4107470"/>
          </a:xfrm>
        </p:spPr>
        <p:txBody>
          <a:bodyPr>
            <a:normAutofit/>
          </a:bodyPr>
          <a:lstStyle/>
          <a:p>
            <a:endParaRPr lang="en-US" sz="2800" dirty="0" smtClean="0"/>
          </a:p>
          <a:p>
            <a:r>
              <a:rPr lang="en-US" sz="2800" dirty="0" smtClean="0"/>
              <a:t>Insert </a:t>
            </a:r>
            <a:r>
              <a:rPr lang="en-US" sz="2800" dirty="0" smtClean="0"/>
              <a:t>a warehousing video here</a:t>
            </a:r>
            <a:endParaRPr lang="en-US" sz="2800" dirty="0" smtClean="0"/>
          </a:p>
          <a:p>
            <a:endParaRPr lang="en-US" dirty="0" smtClean="0"/>
          </a:p>
        </p:txBody>
      </p:sp>
    </p:spTree>
    <p:extLst>
      <p:ext uri="{BB962C8B-B14F-4D97-AF65-F5344CB8AC3E}">
        <p14:creationId xmlns:p14="http://schemas.microsoft.com/office/powerpoint/2010/main" val="709399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Warehousing</a:t>
            </a:r>
            <a:r>
              <a:rPr lang="en-US" dirty="0" smtClean="0"/>
              <a:t>?   </a:t>
            </a:r>
            <a:endParaRPr lang="en-US" dirty="0"/>
          </a:p>
        </p:txBody>
      </p:sp>
      <p:sp>
        <p:nvSpPr>
          <p:cNvPr id="3" name="Content Placeholder 2"/>
          <p:cNvSpPr>
            <a:spLocks noGrp="1"/>
          </p:cNvSpPr>
          <p:nvPr>
            <p:ph idx="1"/>
          </p:nvPr>
        </p:nvSpPr>
        <p:spPr>
          <a:xfrm>
            <a:off x="357810" y="2126974"/>
            <a:ext cx="11410120" cy="5168348"/>
          </a:xfrm>
        </p:spPr>
        <p:txBody>
          <a:bodyPr>
            <a:normAutofit fontScale="55000" lnSpcReduction="20000"/>
          </a:bodyPr>
          <a:lstStyle/>
          <a:p>
            <a:r>
              <a:rPr lang="en-US" sz="4000" dirty="0" smtClean="0"/>
              <a:t>According to BLS.gov</a:t>
            </a:r>
          </a:p>
          <a:p>
            <a:pPr lvl="1">
              <a:lnSpc>
                <a:spcPct val="170000"/>
              </a:lnSpc>
            </a:pPr>
            <a:r>
              <a:rPr lang="en-US" sz="3300" dirty="0" smtClean="0"/>
              <a:t>Operating </a:t>
            </a:r>
            <a:r>
              <a:rPr lang="en-US" sz="3300" dirty="0"/>
              <a:t>warehousing and storage facilities for general merchandise, refrigerated goods, and other warehouse products. </a:t>
            </a:r>
            <a:r>
              <a:rPr lang="en-US" sz="3300" dirty="0" smtClean="0"/>
              <a:t>These </a:t>
            </a:r>
            <a:r>
              <a:rPr lang="en-US" sz="3300" dirty="0"/>
              <a:t>establishments provide facilities to store goods. They do not sell the goods they handle. These establishments take responsibility for storing the goods and keeping them secure. They may also provide a range of services, often referred to as logistics services, related to the distribution of goods. Logistics services can include labeling, breaking bulk, inventory control and management, light assembly, order entry and fulfillment, packaging, pick and pack, price marking and ticketing, and transportation arrangement. However, establishments in this industry group always provide warehousing or storage services in addition to any logistic services. Furthermore, the warehousing or storage of goods must be more than incidental to the performance of services, such as price marking</a:t>
            </a:r>
            <a:r>
              <a:rPr lang="en-US" sz="3300" dirty="0" smtClean="0"/>
              <a:t>. </a:t>
            </a:r>
            <a:endParaRPr lang="en-US" sz="3300" dirty="0"/>
          </a:p>
        </p:txBody>
      </p:sp>
    </p:spTree>
    <p:extLst>
      <p:ext uri="{BB962C8B-B14F-4D97-AF65-F5344CB8AC3E}">
        <p14:creationId xmlns:p14="http://schemas.microsoft.com/office/powerpoint/2010/main" val="709399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Warehousing</a:t>
            </a:r>
            <a:r>
              <a:rPr lang="en-US" dirty="0" smtClean="0"/>
              <a:t>?    </a:t>
            </a:r>
            <a:endParaRPr lang="en-US" dirty="0"/>
          </a:p>
        </p:txBody>
      </p:sp>
      <p:sp>
        <p:nvSpPr>
          <p:cNvPr id="3" name="Content Placeholder 2"/>
          <p:cNvSpPr>
            <a:spLocks noGrp="1"/>
          </p:cNvSpPr>
          <p:nvPr>
            <p:ph idx="1"/>
          </p:nvPr>
        </p:nvSpPr>
        <p:spPr>
          <a:xfrm>
            <a:off x="680321" y="2336873"/>
            <a:ext cx="6674636" cy="4107470"/>
          </a:xfrm>
        </p:spPr>
        <p:txBody>
          <a:bodyPr>
            <a:normAutofit fontScale="92500"/>
          </a:bodyPr>
          <a:lstStyle/>
          <a:p>
            <a:endParaRPr lang="en-US" sz="2800" dirty="0" smtClean="0"/>
          </a:p>
          <a:p>
            <a:r>
              <a:rPr lang="en-US" sz="3600" dirty="0" smtClean="0"/>
              <a:t>Warehousing and Storage is a subsector of transportation and warehousing</a:t>
            </a:r>
          </a:p>
          <a:p>
            <a:endParaRPr lang="en-US" sz="3600" dirty="0" smtClean="0"/>
          </a:p>
          <a:p>
            <a:r>
              <a:rPr lang="en-US" sz="3600" dirty="0" smtClean="0"/>
              <a:t>Millions of pounds of materials and goods are managed each day in warehouses</a:t>
            </a:r>
          </a:p>
          <a:p>
            <a:endParaRPr lang="en-US" sz="2800" dirty="0" smtClean="0"/>
          </a:p>
          <a:p>
            <a:endParaRPr lang="en-US" dirty="0" smtClean="0"/>
          </a:p>
        </p:txBody>
      </p:sp>
      <p:pic>
        <p:nvPicPr>
          <p:cNvPr id="72706" name="Picture 2" descr="Warehousing and Distribution Centers"/>
          <p:cNvPicPr>
            <a:picLocks noChangeAspect="1" noChangeArrowheads="1"/>
          </p:cNvPicPr>
          <p:nvPr/>
        </p:nvPicPr>
        <p:blipFill>
          <a:blip r:embed="rId3" cstate="print"/>
          <a:srcRect/>
          <a:stretch>
            <a:fillRect/>
          </a:stretch>
        </p:blipFill>
        <p:spPr bwMode="auto">
          <a:xfrm>
            <a:off x="7629796" y="3649656"/>
            <a:ext cx="4280021" cy="283464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709399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1" y="753228"/>
            <a:ext cx="9863271" cy="1080938"/>
          </a:xfrm>
        </p:spPr>
        <p:txBody>
          <a:bodyPr/>
          <a:lstStyle/>
          <a:p>
            <a:r>
              <a:rPr lang="en-US" dirty="0" smtClean="0"/>
              <a:t>Warehousing Statistics for 2013 (www.bls.gov) </a:t>
            </a:r>
            <a:endParaRPr lang="en-US" dirty="0"/>
          </a:p>
        </p:txBody>
      </p:sp>
      <p:sp>
        <p:nvSpPr>
          <p:cNvPr id="7" name="Content Placeholder 6"/>
          <p:cNvSpPr>
            <a:spLocks noGrp="1"/>
          </p:cNvSpPr>
          <p:nvPr>
            <p:ph idx="1"/>
          </p:nvPr>
        </p:nvSpPr>
        <p:spPr>
          <a:xfrm>
            <a:off x="680321" y="2336873"/>
            <a:ext cx="9613861" cy="4223720"/>
          </a:xfrm>
          <a:prstGeom prst="rect">
            <a:avLst/>
          </a:prstGeom>
        </p:spPr>
        <p:txBody>
          <a:bodyPr wrap="square">
            <a:spAutoFit/>
          </a:bodyPr>
          <a:lstStyle/>
          <a:p>
            <a:pPr lvl="0"/>
            <a:r>
              <a:rPr lang="en-US" sz="3600" dirty="0"/>
              <a:t>Warehousing </a:t>
            </a:r>
            <a:r>
              <a:rPr lang="en-US" sz="3600" dirty="0" smtClean="0"/>
              <a:t>Salaries</a:t>
            </a:r>
          </a:p>
          <a:p>
            <a:pPr lvl="0">
              <a:buNone/>
            </a:pPr>
            <a:endParaRPr lang="en-US" dirty="0"/>
          </a:p>
          <a:p>
            <a:pPr lvl="1"/>
            <a:r>
              <a:rPr lang="en-US" sz="2400" dirty="0"/>
              <a:t>Laborers, freight, stock and materials movers - $</a:t>
            </a:r>
            <a:r>
              <a:rPr lang="en-US" sz="2400" dirty="0" smtClean="0"/>
              <a:t>14.25/hour</a:t>
            </a:r>
          </a:p>
          <a:p>
            <a:pPr lvl="1"/>
            <a:endParaRPr lang="en-US" sz="2400" dirty="0"/>
          </a:p>
          <a:p>
            <a:pPr lvl="1"/>
            <a:r>
              <a:rPr lang="en-US" sz="2400" dirty="0"/>
              <a:t>Shipping, receiving and traffic clerks - $</a:t>
            </a:r>
            <a:r>
              <a:rPr lang="en-US" sz="2400" dirty="0" smtClean="0"/>
              <a:t>15.45/hour</a:t>
            </a:r>
          </a:p>
          <a:p>
            <a:pPr lvl="1"/>
            <a:endParaRPr lang="en-US" sz="2400" dirty="0"/>
          </a:p>
          <a:p>
            <a:pPr lvl="1"/>
            <a:r>
              <a:rPr lang="en-US" sz="2400" dirty="0"/>
              <a:t>Stock clerks and order fillers - $</a:t>
            </a:r>
            <a:r>
              <a:rPr lang="en-US" sz="2400" dirty="0" smtClean="0"/>
              <a:t>15.01/hour</a:t>
            </a:r>
          </a:p>
          <a:p>
            <a:pPr lvl="1"/>
            <a:endParaRPr lang="en-US" sz="2400" dirty="0"/>
          </a:p>
          <a:p>
            <a:pPr lvl="1"/>
            <a:r>
              <a:rPr lang="en-US" sz="2400" dirty="0"/>
              <a:t>Transportation, storage and distribution managers $</a:t>
            </a:r>
            <a:r>
              <a:rPr lang="en-US" sz="2400" dirty="0" smtClean="0"/>
              <a:t>40.13/hour</a:t>
            </a:r>
          </a:p>
          <a:p>
            <a:pPr lvl="1"/>
            <a:endParaRPr lang="en-US" sz="2400" dirty="0"/>
          </a:p>
        </p:txBody>
      </p:sp>
    </p:spTree>
    <p:extLst>
      <p:ext uri="{BB962C8B-B14F-4D97-AF65-F5344CB8AC3E}">
        <p14:creationId xmlns:p14="http://schemas.microsoft.com/office/powerpoint/2010/main" val="250653994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 name="QUESTION" val="1"/>
  <p:tag name="TYPE" val="0"/>
</p:tagLst>
</file>

<file path=ppt/theme/theme1.xml><?xml version="1.0" encoding="utf-8"?>
<a:theme xmlns:a="http://schemas.openxmlformats.org/drawingml/2006/main" name="Berlin">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Berlin</Template>
  <TotalTime>0</TotalTime>
  <Words>4680</Words>
  <Application>Microsoft Office PowerPoint</Application>
  <PresentationFormat>Widescreen</PresentationFormat>
  <Paragraphs>603</Paragraphs>
  <Slides>56</Slides>
  <Notes>50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56</vt:i4>
      </vt:variant>
    </vt:vector>
  </HeadingPairs>
  <TitlesOfParts>
    <vt:vector size="60" baseType="lpstr">
      <vt:lpstr>Arial</vt:lpstr>
      <vt:lpstr>Calibri</vt:lpstr>
      <vt:lpstr>Trebuchet MS</vt:lpstr>
      <vt:lpstr>Berlin</vt:lpstr>
      <vt:lpstr>Module 1 The Warehousing Industry</vt:lpstr>
      <vt:lpstr>Disclaimer</vt:lpstr>
      <vt:lpstr>Purpose</vt:lpstr>
      <vt:lpstr>Objectives/Outcomes</vt:lpstr>
      <vt:lpstr>Before we begin……….</vt:lpstr>
      <vt:lpstr>What is Warehousing?  </vt:lpstr>
      <vt:lpstr>What is Warehousing?   </vt:lpstr>
      <vt:lpstr>What is Warehousing?    </vt:lpstr>
      <vt:lpstr>Warehousing Statistics for 2013 (www.bls.gov) </vt:lpstr>
      <vt:lpstr>Warehousing Statistics for 2013 (www.bls.gov)  </vt:lpstr>
      <vt:lpstr>Warehousing Statistics for 2013  (www.bls.gov) </vt:lpstr>
      <vt:lpstr>What is Pallet Racking?</vt:lpstr>
      <vt:lpstr>What is Pallet Racking? </vt:lpstr>
      <vt:lpstr>What is Pallet Racking?  </vt:lpstr>
      <vt:lpstr>A Quick Hazard Glance</vt:lpstr>
      <vt:lpstr>A Quick Hazard Glance </vt:lpstr>
      <vt:lpstr>Be Proactive</vt:lpstr>
      <vt:lpstr>Be Proactive </vt:lpstr>
      <vt:lpstr>Know Your Rights!</vt:lpstr>
      <vt:lpstr>OSHA Basics</vt:lpstr>
      <vt:lpstr>OSHA Basics </vt:lpstr>
      <vt:lpstr>OSHA Basics – Who Does OSHA Cover?</vt:lpstr>
      <vt:lpstr>OSHA Basics – Who Does OSHA Cover? </vt:lpstr>
      <vt:lpstr>OSHA Basics – Who Does OSHA Cover?  </vt:lpstr>
      <vt:lpstr>OSHA Basics – Who is NOT Covered?</vt:lpstr>
      <vt:lpstr>OSHA Basics  </vt:lpstr>
      <vt:lpstr> OSHA Basics</vt:lpstr>
      <vt:lpstr>  OSHA Basics</vt:lpstr>
      <vt:lpstr>Whistleblower Protection</vt:lpstr>
      <vt:lpstr>Whistleblower Protection </vt:lpstr>
      <vt:lpstr>Whistleblower Protection  </vt:lpstr>
      <vt:lpstr> OSHA Basics </vt:lpstr>
      <vt:lpstr>Common Standards for Warehousing</vt:lpstr>
      <vt:lpstr>  OSHA Basics </vt:lpstr>
      <vt:lpstr>  OSHA Basics  </vt:lpstr>
      <vt:lpstr>Break Time</vt:lpstr>
      <vt:lpstr>OSHA Regulations for Warehousing</vt:lpstr>
      <vt:lpstr>OSHA Regulations for Warehousing (Cont.)</vt:lpstr>
      <vt:lpstr> OSHA Regulations for Warehousing (Cont.)</vt:lpstr>
      <vt:lpstr> OSHA Regulations for Warehousing (Cont.) </vt:lpstr>
      <vt:lpstr>OSHA Regulations for Warehousing (Cont.) </vt:lpstr>
      <vt:lpstr>  OSHA Regulations for Warehousing (Cont.)</vt:lpstr>
      <vt:lpstr>So Many More….</vt:lpstr>
      <vt:lpstr>Warehousing Safety Issues</vt:lpstr>
      <vt:lpstr>An Example</vt:lpstr>
      <vt:lpstr>Warehousing Safety Issues </vt:lpstr>
      <vt:lpstr>Warehousing Safety Issues  </vt:lpstr>
      <vt:lpstr>Examples</vt:lpstr>
      <vt:lpstr> Warehousing Safety Issues</vt:lpstr>
      <vt:lpstr>  Warehousing Safety Issues</vt:lpstr>
      <vt:lpstr> Warehousing Safety Issues </vt:lpstr>
      <vt:lpstr> Warehousing Safety Issues  </vt:lpstr>
      <vt:lpstr>Summary</vt:lpstr>
      <vt:lpstr>Summary </vt:lpstr>
      <vt:lpstr>QUESTIONS?</vt:lpstr>
      <vt:lpstr>Post Test and Evaluation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2018-07-05T15:35:40Z</dcterms:created>
  <dcterms:modified xsi:type="dcterms:W3CDTF">2018-07-05T15:39:15Z</dcterms:modified>
</cp:coreProperties>
</file>