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7"/>
  </p:notesMasterIdLst>
  <p:sldIdLst>
    <p:sldId id="256" r:id="rId2"/>
    <p:sldId id="263" r:id="rId3"/>
    <p:sldId id="264" r:id="rId4"/>
    <p:sldId id="265" r:id="rId5"/>
    <p:sldId id="266" r:id="rId6"/>
    <p:sldId id="459" r:id="rId7"/>
    <p:sldId id="454" r:id="rId8"/>
    <p:sldId id="455" r:id="rId9"/>
    <p:sldId id="456" r:id="rId10"/>
    <p:sldId id="457" r:id="rId11"/>
    <p:sldId id="458" r:id="rId12"/>
    <p:sldId id="460" r:id="rId13"/>
    <p:sldId id="418" r:id="rId14"/>
    <p:sldId id="446" r:id="rId15"/>
    <p:sldId id="448" r:id="rId16"/>
    <p:sldId id="447" r:id="rId17"/>
    <p:sldId id="419" r:id="rId18"/>
    <p:sldId id="450" r:id="rId19"/>
    <p:sldId id="443" r:id="rId20"/>
    <p:sldId id="445" r:id="rId21"/>
    <p:sldId id="444" r:id="rId22"/>
    <p:sldId id="449" r:id="rId23"/>
    <p:sldId id="420" r:id="rId24"/>
    <p:sldId id="451" r:id="rId25"/>
    <p:sldId id="452" r:id="rId26"/>
    <p:sldId id="453" r:id="rId27"/>
    <p:sldId id="462" r:id="rId28"/>
    <p:sldId id="463" r:id="rId29"/>
    <p:sldId id="461" r:id="rId30"/>
    <p:sldId id="271" r:id="rId31"/>
    <p:sldId id="349" r:id="rId32"/>
    <p:sldId id="415" r:id="rId33"/>
    <p:sldId id="396" r:id="rId34"/>
    <p:sldId id="345" r:id="rId35"/>
    <p:sldId id="340" r:id="rId36"/>
    <p:sldId id="408" r:id="rId37"/>
    <p:sldId id="409" r:id="rId38"/>
    <p:sldId id="410" r:id="rId39"/>
    <p:sldId id="411" r:id="rId40"/>
    <p:sldId id="412" r:id="rId41"/>
    <p:sldId id="413" r:id="rId42"/>
    <p:sldId id="417" r:id="rId43"/>
    <p:sldId id="466" r:id="rId44"/>
    <p:sldId id="350" r:id="rId45"/>
    <p:sldId id="341" r:id="rId46"/>
    <p:sldId id="356" r:id="rId47"/>
    <p:sldId id="399" r:id="rId48"/>
    <p:sldId id="400" r:id="rId49"/>
    <p:sldId id="401" r:id="rId50"/>
    <p:sldId id="343" r:id="rId51"/>
    <p:sldId id="347" r:id="rId52"/>
    <p:sldId id="402" r:id="rId53"/>
    <p:sldId id="465" r:id="rId54"/>
    <p:sldId id="388" r:id="rId55"/>
    <p:sldId id="464" r:id="rId5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71119" autoAdjust="0"/>
  </p:normalViewPr>
  <p:slideViewPr>
    <p:cSldViewPr snapToGrid="0">
      <p:cViewPr varScale="1">
        <p:scale>
          <a:sx n="82" d="100"/>
          <a:sy n="82" d="100"/>
        </p:scale>
        <p:origin x="1626" y="84"/>
      </p:cViewPr>
      <p:guideLst>
        <p:guide orient="horz" pos="2160"/>
        <p:guide pos="3840"/>
      </p:guideLst>
    </p:cSldViewPr>
  </p:slideViewPr>
  <p:outlineViewPr>
    <p:cViewPr>
      <p:scale>
        <a:sx n="33" d="100"/>
        <a:sy n="33" d="100"/>
      </p:scale>
      <p:origin x="0" y="372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BC1B79B5-4E78-7B41-B7FA-04B4EE6B6080}" type="datetimeFigureOut">
              <a:rPr lang="en-US"/>
              <a:pPr>
                <a:defRPr/>
              </a:pPr>
              <a:t>7/13/2018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DF1A456E-2220-5643-944F-BCDEA36D1006}" type="slidenum">
              <a:rPr lang="en-US"/>
              <a:pPr>
                <a:defRPr/>
              </a:pPr>
              <a:t>‹#›</a:t>
            </a:fld>
            <a:endParaRPr lang="en-US" dirty="0"/>
          </a:p>
        </p:txBody>
      </p:sp>
    </p:spTree>
    <p:extLst>
      <p:ext uri="{BB962C8B-B14F-4D97-AF65-F5344CB8AC3E}">
        <p14:creationId xmlns:p14="http://schemas.microsoft.com/office/powerpoint/2010/main" val="2261141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pPr defTabSz="931774" eaLnBrk="1" fontAlgn="auto" hangingPunct="1">
              <a:spcBef>
                <a:spcPts val="0"/>
              </a:spcBef>
              <a:spcAft>
                <a:spcPts val="0"/>
              </a:spcAft>
              <a:defRPr/>
            </a:pPr>
            <a:endParaRPr lang="en-US" dirty="0"/>
          </a:p>
          <a:p>
            <a:pPr defTabSz="931774" eaLnBrk="1" fontAlgn="auto" hangingPunct="1">
              <a:spcBef>
                <a:spcPts val="0"/>
              </a:spcBef>
              <a:spcAft>
                <a:spcPts val="0"/>
              </a:spcAft>
              <a:defRPr/>
            </a:pPr>
            <a:r>
              <a:rPr lang="en-US" dirty="0"/>
              <a:t>A much more thorough OSHA Basics presentation is available in Module 1.  The next five slides are presented in case Module 3 is done as a stand alone presentation.  For those who have been through Module 1, this will serve as a quick recap.</a:t>
            </a:r>
          </a:p>
          <a:p>
            <a:pPr defTabSz="931774" eaLnBrk="1" fontAlgn="auto" hangingPunct="1">
              <a:spcBef>
                <a:spcPts val="0"/>
              </a:spcBef>
              <a:spcAft>
                <a:spcPts val="0"/>
              </a:spcAft>
              <a:defRPr/>
            </a:pPr>
            <a:endParaRPr lang="en-US" dirty="0"/>
          </a:p>
          <a:p>
            <a:pPr defTabSz="931774" eaLnBrk="1" fontAlgn="auto" hangingPunct="1">
              <a:spcBef>
                <a:spcPts val="0"/>
              </a:spcBef>
              <a:spcAft>
                <a:spcPts val="0"/>
              </a:spcAft>
              <a:defRPr/>
            </a:pPr>
            <a:r>
              <a:rPr lang="en-US" dirty="0"/>
              <a:t>Run through the list on the slide one at a time.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6</a:t>
            </a:fld>
            <a:endParaRPr lang="en-US" dirty="0"/>
          </a:p>
        </p:txBody>
      </p:sp>
    </p:spTree>
    <p:extLst>
      <p:ext uri="{BB962C8B-B14F-4D97-AF65-F5344CB8AC3E}">
        <p14:creationId xmlns:p14="http://schemas.microsoft.com/office/powerpoint/2010/main" val="252071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78295DD5-3475-9448-BD82-755D1378CFC9}" type="slidenum">
              <a:rPr lang="en-US" sz="1200">
                <a:latin typeface="Calibri" charset="0"/>
              </a:rPr>
              <a:pPr eaLnBrk="1" fontAlgn="base" hangingPunct="1">
                <a:spcBef>
                  <a:spcPct val="0"/>
                </a:spcBef>
                <a:spcAft>
                  <a:spcPct val="0"/>
                </a:spcAft>
              </a:pPr>
              <a:t>15</a:t>
            </a:fld>
            <a:endParaRPr lang="en-US" sz="1200" dirty="0">
              <a:latin typeface="Calibri" charset="0"/>
            </a:endParaRPr>
          </a:p>
        </p:txBody>
      </p:sp>
    </p:spTree>
    <p:extLst>
      <p:ext uri="{BB962C8B-B14F-4D97-AF65-F5344CB8AC3E}">
        <p14:creationId xmlns:p14="http://schemas.microsoft.com/office/powerpoint/2010/main" val="29087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16F8296D-523D-6046-9419-B0F308D8372B}" type="slidenum">
              <a:rPr lang="en-US" sz="1200">
                <a:latin typeface="Calibri" charset="0"/>
              </a:rPr>
              <a:pPr eaLnBrk="1" fontAlgn="base" hangingPunct="1">
                <a:spcBef>
                  <a:spcPct val="0"/>
                </a:spcBef>
                <a:spcAft>
                  <a:spcPct val="0"/>
                </a:spcAft>
              </a:pPr>
              <a:t>16</a:t>
            </a:fld>
            <a:endParaRPr lang="en-US" sz="1200" dirty="0">
              <a:latin typeface="Calibri" charset="0"/>
            </a:endParaRPr>
          </a:p>
        </p:txBody>
      </p:sp>
    </p:spTree>
    <p:extLst>
      <p:ext uri="{BB962C8B-B14F-4D97-AF65-F5344CB8AC3E}">
        <p14:creationId xmlns:p14="http://schemas.microsoft.com/office/powerpoint/2010/main" val="2505129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n-US" dirty="0" smtClean="0"/>
              <a:t>Note</a:t>
            </a:r>
            <a:r>
              <a:rPr lang="en-US" baseline="0" dirty="0" smtClean="0"/>
              <a:t> – Images downloaded from an image search on www.google.com.  </a:t>
            </a:r>
            <a:endParaRPr lang="en-US" dirty="0" smtClean="0"/>
          </a:p>
          <a:p>
            <a:endParaRPr lang="en-US" dirty="0" smtClean="0"/>
          </a:p>
          <a:p>
            <a:r>
              <a:rPr lang="en-US" dirty="0" smtClean="0"/>
              <a:t>Images meant to show common types of conveyor</a:t>
            </a:r>
            <a:r>
              <a:rPr lang="en-US" baseline="0" dirty="0" smtClean="0"/>
              <a:t> systems in warehouses and fixed guards.</a:t>
            </a:r>
          </a:p>
          <a:p>
            <a:endParaRPr lang="en-US" baseline="0" dirty="0" smtClean="0"/>
          </a:p>
          <a:p>
            <a:r>
              <a:rPr lang="en-US" baseline="0" dirty="0" smtClean="0"/>
              <a:t>From a citation standpoint, these are generally cited under 29CFR1910.219 (e) and (f) -  Mechanical power-transmission apparatus.</a:t>
            </a:r>
            <a:endParaRPr lang="en-US" dirty="0">
              <a:latin typeface="Calibri" charset="0"/>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9880071C-4D3D-184B-A0FD-C298223D03B1}" type="slidenum">
              <a:rPr lang="en-US" sz="1200">
                <a:latin typeface="Calibri" charset="0"/>
              </a:rPr>
              <a:pPr eaLnBrk="1" fontAlgn="base" hangingPunct="1">
                <a:spcBef>
                  <a:spcPct val="0"/>
                </a:spcBef>
                <a:spcAft>
                  <a:spcPct val="0"/>
                </a:spcAft>
              </a:pPr>
              <a:t>17</a:t>
            </a:fld>
            <a:endParaRPr lang="en-US" sz="1200" dirty="0">
              <a:latin typeface="Calibri" charset="0"/>
            </a:endParaRPr>
          </a:p>
        </p:txBody>
      </p:sp>
    </p:spTree>
    <p:extLst>
      <p:ext uri="{BB962C8B-B14F-4D97-AF65-F5344CB8AC3E}">
        <p14:creationId xmlns:p14="http://schemas.microsoft.com/office/powerpoint/2010/main" val="220423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for visual appeal</a:t>
            </a:r>
            <a:r>
              <a:rPr lang="en-US" baseline="0" dirty="0" smtClean="0"/>
              <a:t> and to highlight future talking points.</a:t>
            </a:r>
            <a:endParaRPr lang="en-US" dirty="0" smtClean="0"/>
          </a:p>
          <a:p>
            <a:pPr eaLnBrk="1" hangingPunct="1">
              <a:spcBef>
                <a:spcPct val="0"/>
              </a:spcBef>
            </a:pPr>
            <a:endParaRPr lang="en-US" dirty="0">
              <a:latin typeface="Calibri" charset="0"/>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4494400E-720A-084C-BD35-73DF4AA64073}" type="slidenum">
              <a:rPr lang="en-US" sz="1200">
                <a:latin typeface="Calibri" charset="0"/>
              </a:rPr>
              <a:pPr eaLnBrk="1" fontAlgn="base" hangingPunct="1">
                <a:spcBef>
                  <a:spcPct val="0"/>
                </a:spcBef>
                <a:spcAft>
                  <a:spcPct val="0"/>
                </a:spcAft>
              </a:pPr>
              <a:t>18</a:t>
            </a:fld>
            <a:endParaRPr lang="en-US" sz="1200" dirty="0">
              <a:latin typeface="Calibri" charset="0"/>
            </a:endParaRPr>
          </a:p>
        </p:txBody>
      </p:sp>
    </p:spTree>
    <p:extLst>
      <p:ext uri="{BB962C8B-B14F-4D97-AF65-F5344CB8AC3E}">
        <p14:creationId xmlns:p14="http://schemas.microsoft.com/office/powerpoint/2010/main" val="16960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80931F7A-0C33-5748-A6EF-6FF0068AA6A9}" type="slidenum">
              <a:rPr lang="en-US" sz="1200">
                <a:latin typeface="Calibri" charset="0"/>
              </a:rPr>
              <a:pPr eaLnBrk="1" fontAlgn="base" hangingPunct="1">
                <a:spcBef>
                  <a:spcPct val="0"/>
                </a:spcBef>
                <a:spcAft>
                  <a:spcPct val="0"/>
                </a:spcAft>
              </a:pPr>
              <a:t>19</a:t>
            </a:fld>
            <a:endParaRPr lang="en-US" sz="1200" dirty="0">
              <a:latin typeface="Calibri" charset="0"/>
            </a:endParaRPr>
          </a:p>
        </p:txBody>
      </p:sp>
    </p:spTree>
    <p:extLst>
      <p:ext uri="{BB962C8B-B14F-4D97-AF65-F5344CB8AC3E}">
        <p14:creationId xmlns:p14="http://schemas.microsoft.com/office/powerpoint/2010/main" val="114778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Images downloaded from an image search on www.google.com.  </a:t>
            </a:r>
            <a:endParaRPr lang="en-US" dirty="0" smtClean="0"/>
          </a:p>
          <a:p>
            <a:endParaRPr lang="en-US" dirty="0" smtClean="0"/>
          </a:p>
          <a:p>
            <a:r>
              <a:rPr lang="en-US" dirty="0" smtClean="0"/>
              <a:t>Images meant to show nip points.</a:t>
            </a:r>
          </a:p>
          <a:p>
            <a:endParaRPr lang="en-US" dirty="0" smtClean="0"/>
          </a:p>
          <a:p>
            <a:r>
              <a:rPr lang="en-US" dirty="0" smtClean="0"/>
              <a:t>Another thing</a:t>
            </a:r>
            <a:r>
              <a:rPr lang="en-US" baseline="0" dirty="0" smtClean="0"/>
              <a:t> to note is that rotating protrusions must be covered, such as the example in the upper left of the black image with the two gears coming together.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20</a:t>
            </a:fld>
            <a:endParaRPr lang="en-US" dirty="0"/>
          </a:p>
        </p:txBody>
      </p:sp>
    </p:spTree>
    <p:extLst>
      <p:ext uri="{BB962C8B-B14F-4D97-AF65-F5344CB8AC3E}">
        <p14:creationId xmlns:p14="http://schemas.microsoft.com/office/powerpoint/2010/main" val="1749116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n-US" dirty="0" smtClean="0"/>
              <a:t>Note</a:t>
            </a:r>
            <a:r>
              <a:rPr lang="en-US" baseline="0" dirty="0" smtClean="0"/>
              <a:t> – Images downloaded from an image search on www.google.com.  </a:t>
            </a:r>
            <a:endParaRPr lang="en-US" dirty="0" smtClean="0"/>
          </a:p>
          <a:p>
            <a:endParaRPr lang="en-US" dirty="0" smtClean="0"/>
          </a:p>
          <a:p>
            <a:r>
              <a:rPr lang="en-US" dirty="0" smtClean="0"/>
              <a:t>Images meant to highlight walkthrough height and guarding.</a:t>
            </a:r>
          </a:p>
          <a:p>
            <a:pPr eaLnBrk="1" hangingPunct="1">
              <a:spcBef>
                <a:spcPct val="0"/>
              </a:spcBef>
            </a:pPr>
            <a:endParaRPr lang="en-US" dirty="0">
              <a:latin typeface="Calibri" charset="0"/>
            </a:endParaRP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818ACA9D-1734-194B-B407-F3DACA0EFEF0}" type="slidenum">
              <a:rPr lang="en-US" sz="1200">
                <a:latin typeface="Calibri" charset="0"/>
              </a:rPr>
              <a:pPr eaLnBrk="1" fontAlgn="base" hangingPunct="1">
                <a:spcBef>
                  <a:spcPct val="0"/>
                </a:spcBef>
                <a:spcAft>
                  <a:spcPct val="0"/>
                </a:spcAft>
              </a:pPr>
              <a:t>21</a:t>
            </a:fld>
            <a:endParaRPr lang="en-US" sz="1200" dirty="0">
              <a:latin typeface="Calibri" charset="0"/>
            </a:endParaRPr>
          </a:p>
        </p:txBody>
      </p:sp>
    </p:spTree>
    <p:extLst>
      <p:ext uri="{BB962C8B-B14F-4D97-AF65-F5344CB8AC3E}">
        <p14:creationId xmlns:p14="http://schemas.microsoft.com/office/powerpoint/2010/main" val="3828626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Images downloaded from an image search on www.google.com.  </a:t>
            </a:r>
            <a:endParaRPr lang="en-US" dirty="0" smtClean="0"/>
          </a:p>
          <a:p>
            <a:endParaRPr lang="en-US" dirty="0" smtClean="0"/>
          </a:p>
          <a:p>
            <a:r>
              <a:rPr lang="en-US" dirty="0" smtClean="0"/>
              <a:t>Images meant show examples</a:t>
            </a:r>
            <a:r>
              <a:rPr lang="en-US" baseline="0" dirty="0" smtClean="0"/>
              <a:t> of signage. </a:t>
            </a:r>
          </a:p>
          <a:p>
            <a:endParaRPr lang="en-US" baseline="0" dirty="0" smtClean="0"/>
          </a:p>
          <a:p>
            <a:r>
              <a:rPr lang="en-US" baseline="0" dirty="0" smtClean="0"/>
              <a:t>Note - If a switch can be started accidentally by leaning against it, it must also be guarded.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22</a:t>
            </a:fld>
            <a:endParaRPr lang="en-US" dirty="0"/>
          </a:p>
        </p:txBody>
      </p:sp>
    </p:spTree>
    <p:extLst>
      <p:ext uri="{BB962C8B-B14F-4D97-AF65-F5344CB8AC3E}">
        <p14:creationId xmlns:p14="http://schemas.microsoft.com/office/powerpoint/2010/main" val="402446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Images downloaded from an image search on www.google.com.  </a:t>
            </a:r>
            <a:endParaRPr lang="en-US" dirty="0" smtClean="0"/>
          </a:p>
          <a:p>
            <a:endParaRPr lang="en-US" dirty="0" smtClean="0"/>
          </a:p>
          <a:p>
            <a:r>
              <a:rPr lang="en-US" dirty="0" smtClean="0"/>
              <a:t>Images meant to show common types of conveyor</a:t>
            </a:r>
            <a:r>
              <a:rPr lang="en-US" baseline="0" dirty="0" smtClean="0"/>
              <a:t> systems in warehouses.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23</a:t>
            </a:fld>
            <a:endParaRPr lang="en-US" dirty="0"/>
          </a:p>
        </p:txBody>
      </p:sp>
    </p:spTree>
    <p:extLst>
      <p:ext uri="{BB962C8B-B14F-4D97-AF65-F5344CB8AC3E}">
        <p14:creationId xmlns:p14="http://schemas.microsoft.com/office/powerpoint/2010/main" val="2183840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Images downloaded from an image search on www.google.com.  </a:t>
            </a:r>
            <a:endParaRPr lang="en-US" dirty="0" smtClean="0"/>
          </a:p>
          <a:p>
            <a:endParaRPr lang="en-US" dirty="0" smtClean="0"/>
          </a:p>
          <a:p>
            <a:r>
              <a:rPr lang="en-US" dirty="0" smtClean="0"/>
              <a:t>Images meant to show how a compactor makes bales of cardboard.</a:t>
            </a:r>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24</a:t>
            </a:fld>
            <a:endParaRPr lang="en-US" dirty="0"/>
          </a:p>
        </p:txBody>
      </p:sp>
    </p:spTree>
    <p:extLst>
      <p:ext uri="{BB962C8B-B14F-4D97-AF65-F5344CB8AC3E}">
        <p14:creationId xmlns:p14="http://schemas.microsoft.com/office/powerpoint/2010/main" val="1364383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ea"/>
                <a:cs typeface="+mn-cs"/>
              </a:rPr>
              <a:t>Employers have the responsibility to provide safe workplace. Employers must provide their employees with a workplace that does not have serious hazards and follow all relevant OSHA  safety and health standards. Employers must find and correct safety and health problems. OSHA further requires employers to try to eliminate or reduce hazards first by making changes in  working conditions rather than just relying on masks, gloves, earplugs or other types of personal protective equipment.</a:t>
            </a:r>
          </a:p>
          <a:p>
            <a:endParaRPr lang="en-US" dirty="0">
              <a:ea typeface="+mn-ea"/>
              <a:cs typeface="+mn-cs"/>
            </a:endParaRPr>
          </a:p>
          <a:p>
            <a:r>
              <a:rPr lang="en-US" dirty="0">
                <a:ea typeface="+mn-ea"/>
                <a:cs typeface="+mn-cs"/>
              </a:rPr>
              <a:t>The OSHA poster is referenced in this slide.  Inform students that they can get a copy of the OSHA poster at https://www.osha.gov/Publications/poster.html.  If you have access to the internet, you should take a minute and visit the webpage.</a:t>
            </a:r>
          </a:p>
          <a:p>
            <a:endParaRPr lang="en-US" dirty="0">
              <a:ea typeface="+mn-ea"/>
              <a:cs typeface="+mn-cs"/>
            </a:endParaRPr>
          </a:p>
          <a:p>
            <a:r>
              <a:rPr lang="en-US" dirty="0">
                <a:ea typeface="+mn-ea"/>
                <a:cs typeface="+mn-cs"/>
              </a:rPr>
              <a:t>This would also be a good time to discuss the new recordkeeping/reporting requirements. This information is at https://www.osha.gov/recordkeeping2014/index.html.   </a:t>
            </a:r>
          </a:p>
          <a:p>
            <a:endParaRPr lang="en-US" dirty="0">
              <a:ea typeface="+mn-ea"/>
              <a:cs typeface="+mn-cs"/>
            </a:endParaRPr>
          </a:p>
        </p:txBody>
      </p:sp>
      <p:sp>
        <p:nvSpPr>
          <p:cNvPr id="4" name="Slide Number Placeholder 3"/>
          <p:cNvSpPr>
            <a:spLocks noGrp="1"/>
          </p:cNvSpPr>
          <p:nvPr>
            <p:ph type="sldNum" sz="quarter" idx="10"/>
          </p:nvPr>
        </p:nvSpPr>
        <p:spPr/>
        <p:txBody>
          <a:bodyPr/>
          <a:lstStyle/>
          <a:p>
            <a:fld id="{555E3A7A-ADED-4964-9B06-3BA5C0D71968}" type="slidenum">
              <a:rPr lang="en-US" smtClean="0"/>
              <a:pPr/>
              <a:t>7</a:t>
            </a:fld>
            <a:endParaRPr lang="en-US" dirty="0"/>
          </a:p>
        </p:txBody>
      </p:sp>
    </p:spTree>
    <p:extLst>
      <p:ext uri="{BB962C8B-B14F-4D97-AF65-F5344CB8AC3E}">
        <p14:creationId xmlns:p14="http://schemas.microsoft.com/office/powerpoint/2010/main" val="2660833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meant to show what an interlock guard might look like.</a:t>
            </a:r>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26</a:t>
            </a:fld>
            <a:endParaRPr lang="en-US" dirty="0"/>
          </a:p>
        </p:txBody>
      </p:sp>
    </p:spTree>
    <p:extLst>
      <p:ext uri="{BB962C8B-B14F-4D97-AF65-F5344CB8AC3E}">
        <p14:creationId xmlns:p14="http://schemas.microsoft.com/office/powerpoint/2010/main" val="1600296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Images downloaded from an image search on www.google.com.  </a:t>
            </a:r>
            <a:endParaRPr lang="en-US" dirty="0" smtClean="0"/>
          </a:p>
          <a:p>
            <a:endParaRPr lang="en-US" dirty="0" smtClean="0"/>
          </a:p>
          <a:p>
            <a:r>
              <a:rPr lang="en-US" dirty="0" smtClean="0"/>
              <a:t>Images meant to show examples</a:t>
            </a:r>
            <a:r>
              <a:rPr lang="en-US" baseline="0" dirty="0" smtClean="0"/>
              <a:t> of signage and emphasize Department of Labor requirement restricting youth from operating compactors.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27</a:t>
            </a:fld>
            <a:endParaRPr lang="en-US" dirty="0"/>
          </a:p>
        </p:txBody>
      </p:sp>
    </p:spTree>
    <p:extLst>
      <p:ext uri="{BB962C8B-B14F-4D97-AF65-F5344CB8AC3E}">
        <p14:creationId xmlns:p14="http://schemas.microsoft.com/office/powerpoint/2010/main" val="252480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smtClean="0"/>
          </a:p>
          <a:p>
            <a:r>
              <a:rPr lang="en-US" dirty="0" smtClean="0"/>
              <a:t>Take 15 minutes.  After break, we will </a:t>
            </a:r>
            <a:r>
              <a:rPr lang="en-US" baseline="0" dirty="0" smtClean="0"/>
              <a:t>look at lockout/tagout considerations.  </a:t>
            </a:r>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28</a:t>
            </a:fld>
            <a:endParaRPr lang="en-US" dirty="0"/>
          </a:p>
        </p:txBody>
      </p:sp>
    </p:spTree>
    <p:extLst>
      <p:ext uri="{BB962C8B-B14F-4D97-AF65-F5344CB8AC3E}">
        <p14:creationId xmlns:p14="http://schemas.microsoft.com/office/powerpoint/2010/main" val="263039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for visual appeal</a:t>
            </a:r>
            <a:r>
              <a:rPr lang="en-US" baseline="0" dirty="0" smtClean="0"/>
              <a:t> and to highlight future talking points.</a:t>
            </a:r>
          </a:p>
          <a:p>
            <a:endParaRPr lang="en-US" baseline="0" dirty="0" smtClean="0"/>
          </a:p>
          <a:p>
            <a:r>
              <a:rPr lang="en-US" baseline="0" dirty="0" smtClean="0"/>
              <a:t>It is recommended that you have a copy of the LO/TO standard.  It can be found at https://www.osha.gov/pls/oshaweb/owadisp.show_document?p_table=STANDARDS&amp;p_id=9804.   It is also recommended that you have devices, such as hasps, locks, and tags, to distribute as examples.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30</a:t>
            </a:fld>
            <a:endParaRPr lang="en-US" dirty="0"/>
          </a:p>
        </p:txBody>
      </p:sp>
    </p:spTree>
    <p:extLst>
      <p:ext uri="{BB962C8B-B14F-4D97-AF65-F5344CB8AC3E}">
        <p14:creationId xmlns:p14="http://schemas.microsoft.com/office/powerpoint/2010/main" val="889314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Fatality and injury information</a:t>
            </a:r>
            <a:r>
              <a:rPr lang="en-US" baseline="0" dirty="0" smtClean="0"/>
              <a:t> from </a:t>
            </a:r>
            <a:r>
              <a:rPr lang="en-US" dirty="0" smtClean="0"/>
              <a:t>https://www.osha.gov/Publications/3220_Warehouse.pdf.  It is recommended that</a:t>
            </a:r>
            <a:r>
              <a:rPr lang="en-US" baseline="0" dirty="0" smtClean="0"/>
              <a:t> you have copies of these documents to distribute.  </a:t>
            </a:r>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31</a:t>
            </a:fld>
            <a:endParaRPr lang="en-US" dirty="0"/>
          </a:p>
        </p:txBody>
      </p:sp>
    </p:spTree>
    <p:extLst>
      <p:ext uri="{BB962C8B-B14F-4D97-AF65-F5344CB8AC3E}">
        <p14:creationId xmlns:p14="http://schemas.microsoft.com/office/powerpoint/2010/main" val="2924562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for visual appeal</a:t>
            </a:r>
            <a:r>
              <a:rPr lang="en-US" baseline="0" dirty="0" smtClean="0"/>
              <a:t> and to highlight future talking points.</a:t>
            </a:r>
            <a:endParaRPr lang="en-US" dirty="0" smtClean="0"/>
          </a:p>
          <a:p>
            <a:pPr eaLnBrk="1" hangingPunct="1">
              <a:spcBef>
                <a:spcPct val="0"/>
              </a:spcBef>
            </a:pPr>
            <a:endParaRPr lang="en-US" dirty="0">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0F8B229F-2627-7B4E-9491-6A33470BBD3A}" type="slidenum">
              <a:rPr lang="en-US" sz="1200">
                <a:latin typeface="Calibri" charset="0"/>
              </a:rPr>
              <a:pPr eaLnBrk="1" fontAlgn="base" hangingPunct="1">
                <a:spcBef>
                  <a:spcPct val="0"/>
                </a:spcBef>
                <a:spcAft>
                  <a:spcPct val="0"/>
                </a:spcAft>
              </a:pPr>
              <a:t>32</a:t>
            </a:fld>
            <a:endParaRPr lang="en-US" sz="1200" dirty="0">
              <a:latin typeface="Calibri" charset="0"/>
            </a:endParaRPr>
          </a:p>
        </p:txBody>
      </p:sp>
    </p:spTree>
    <p:extLst>
      <p:ext uri="{BB962C8B-B14F-4D97-AF65-F5344CB8AC3E}">
        <p14:creationId xmlns:p14="http://schemas.microsoft.com/office/powerpoint/2010/main" val="2480053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for visual appeal</a:t>
            </a:r>
            <a:r>
              <a:rPr lang="en-US" baseline="0" dirty="0" smtClean="0"/>
              <a:t> and to highlight future talking points.</a:t>
            </a:r>
          </a:p>
          <a:p>
            <a:endParaRPr lang="en-US" baseline="0" dirty="0" smtClean="0"/>
          </a:p>
          <a:p>
            <a:r>
              <a:rPr lang="en-US" baseline="0" dirty="0" smtClean="0"/>
              <a:t>A good question to ask here is “what types of stored energy do you think you face in warehousing.”  Expect electrical, hydraulic, and others to be stated.  Energy sources are discussed on the next slide.</a:t>
            </a:r>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33</a:t>
            </a:fld>
            <a:endParaRPr lang="en-US" dirty="0"/>
          </a:p>
        </p:txBody>
      </p:sp>
    </p:spTree>
    <p:extLst>
      <p:ext uri="{BB962C8B-B14F-4D97-AF65-F5344CB8AC3E}">
        <p14:creationId xmlns:p14="http://schemas.microsoft.com/office/powerpoint/2010/main" val="3431793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34</a:t>
            </a:fld>
            <a:endParaRPr lang="en-US" dirty="0"/>
          </a:p>
        </p:txBody>
      </p:sp>
    </p:spTree>
    <p:extLst>
      <p:ext uri="{BB962C8B-B14F-4D97-AF65-F5344CB8AC3E}">
        <p14:creationId xmlns:p14="http://schemas.microsoft.com/office/powerpoint/2010/main" val="1724916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should be emphasized</a:t>
            </a:r>
            <a:r>
              <a:rPr lang="en-US" baseline="0" dirty="0" smtClean="0"/>
              <a:t> that authorized employees perform LOTO and that an employer’s Energy Control Program will determine who is affected versus authorized.  The next slide transitions into Energy Control Programs.  </a:t>
            </a:r>
          </a:p>
          <a:p>
            <a:endParaRPr lang="en-US" baseline="0" dirty="0" smtClean="0"/>
          </a:p>
          <a:p>
            <a:r>
              <a:rPr lang="en-US" baseline="0" dirty="0" smtClean="0"/>
              <a:t>Also – tags by themselves are greatly frowned upon because they are more of a warning and </a:t>
            </a:r>
            <a:r>
              <a:rPr lang="en-US" u="sng" baseline="0" dirty="0" smtClean="0"/>
              <a:t>not a control measure.  Tags not be </a:t>
            </a:r>
            <a:r>
              <a:rPr lang="en-US" u="sng" baseline="0" smtClean="0"/>
              <a:t>used alone!  </a:t>
            </a:r>
            <a:endParaRPr lang="en-US" u="sng"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35</a:t>
            </a:fld>
            <a:endParaRPr lang="en-US" dirty="0"/>
          </a:p>
        </p:txBody>
      </p:sp>
    </p:spTree>
    <p:extLst>
      <p:ext uri="{BB962C8B-B14F-4D97-AF65-F5344CB8AC3E}">
        <p14:creationId xmlns:p14="http://schemas.microsoft.com/office/powerpoint/2010/main" val="2091603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for visual appeal</a:t>
            </a:r>
            <a:r>
              <a:rPr lang="en-US" baseline="0" dirty="0" smtClean="0"/>
              <a:t> and to highlight future talking points.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36</a:t>
            </a:fld>
            <a:endParaRPr lang="en-US" dirty="0"/>
          </a:p>
        </p:txBody>
      </p:sp>
    </p:spTree>
    <p:extLst>
      <p:ext uri="{BB962C8B-B14F-4D97-AF65-F5344CB8AC3E}">
        <p14:creationId xmlns:p14="http://schemas.microsoft.com/office/powerpoint/2010/main" val="401551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ea"/>
                <a:cs typeface="+mn-cs"/>
              </a:rPr>
              <a:t>Employees have the following rights under OSHA:</a:t>
            </a:r>
          </a:p>
          <a:p>
            <a:pPr marL="174708" indent="-174708">
              <a:buFont typeface="Arial" panose="020B0604020202020204" pitchFamily="34" charset="0"/>
              <a:buChar char="•"/>
            </a:pPr>
            <a:r>
              <a:rPr lang="en-US" dirty="0">
                <a:ea typeface="+mn-ea"/>
                <a:cs typeface="+mn-cs"/>
              </a:rPr>
              <a:t>Working conditions that do not pose a risk of serious harm. • Receive information and training (in a language workers can understand) about chemical and other hazards, methods to prevent harm, and OSHA standards that apply to their workplace. • Review records of work-related injuries and illnesses. • Get copies of test results done to find and measure hazards in the workplace. • File a complaint asking OSHA to inspect their workplace if they believe there is a serious hazard or that their employer is not following OSHA rules. When requested, OSHA will keep all identities  confidential. • Use their rights under the law without retaliation. If an employee is fired, demoted, transferred or retaliated against in any way for using their rights under the law, they can file a complaint with OSHA. This complaint must be filed within 30 days of the alleged retaliation.</a:t>
            </a:r>
          </a:p>
          <a:p>
            <a:pPr marL="174708" indent="-174708">
              <a:buFont typeface="Arial" panose="020B0604020202020204" pitchFamily="34" charset="0"/>
              <a:buChar char="•"/>
            </a:pPr>
            <a:endParaRPr lang="en-US" dirty="0">
              <a:ea typeface="+mn-ea"/>
              <a:cs typeface="+mn-cs"/>
            </a:endParaRPr>
          </a:p>
          <a:p>
            <a:pPr marL="174708" indent="-174708">
              <a:buFont typeface="Arial" panose="020B0604020202020204" pitchFamily="34" charset="0"/>
              <a:buChar char="•"/>
            </a:pPr>
            <a:r>
              <a:rPr lang="en-US" dirty="0">
                <a:ea typeface="+mn-ea"/>
                <a:cs typeface="+mn-cs"/>
              </a:rPr>
              <a:t>The next three slides go into Whistleblower Protection to expand on retaliation protection. </a:t>
            </a:r>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8</a:t>
            </a:fld>
            <a:endParaRPr lang="en-US" dirty="0"/>
          </a:p>
        </p:txBody>
      </p:sp>
    </p:spTree>
    <p:extLst>
      <p:ext uri="{BB962C8B-B14F-4D97-AF65-F5344CB8AC3E}">
        <p14:creationId xmlns:p14="http://schemas.microsoft.com/office/powerpoint/2010/main" val="1440505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for visual appeal</a:t>
            </a:r>
            <a:r>
              <a:rPr lang="en-US" baseline="0" dirty="0" smtClean="0"/>
              <a:t> and to highlight future talking points.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40</a:t>
            </a:fld>
            <a:endParaRPr lang="en-US" dirty="0"/>
          </a:p>
        </p:txBody>
      </p:sp>
    </p:spTree>
    <p:extLst>
      <p:ext uri="{BB962C8B-B14F-4D97-AF65-F5344CB8AC3E}">
        <p14:creationId xmlns:p14="http://schemas.microsoft.com/office/powerpoint/2010/main" val="456467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for visual appeal</a:t>
            </a:r>
            <a:r>
              <a:rPr lang="en-US" baseline="0" dirty="0" smtClean="0"/>
              <a:t> and to highlight future talking points.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41</a:t>
            </a:fld>
            <a:endParaRPr lang="en-US" dirty="0"/>
          </a:p>
        </p:txBody>
      </p:sp>
    </p:spTree>
    <p:extLst>
      <p:ext uri="{BB962C8B-B14F-4D97-AF65-F5344CB8AC3E}">
        <p14:creationId xmlns:p14="http://schemas.microsoft.com/office/powerpoint/2010/main" val="3873300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for visual appeal</a:t>
            </a:r>
            <a:r>
              <a:rPr lang="en-US" baseline="0" dirty="0" smtClean="0"/>
              <a:t> and to highlight future talking points.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43</a:t>
            </a:fld>
            <a:endParaRPr lang="en-US" dirty="0"/>
          </a:p>
        </p:txBody>
      </p:sp>
    </p:spTree>
    <p:extLst>
      <p:ext uri="{BB962C8B-B14F-4D97-AF65-F5344CB8AC3E}">
        <p14:creationId xmlns:p14="http://schemas.microsoft.com/office/powerpoint/2010/main" val="729415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B9156C7A-60F3-6044-8E13-6D4C09B4E36F}" type="slidenum">
              <a:rPr lang="en-US" sz="1200">
                <a:latin typeface="Calibri" charset="0"/>
              </a:rPr>
              <a:pPr eaLnBrk="1" fontAlgn="base" hangingPunct="1">
                <a:spcBef>
                  <a:spcPct val="0"/>
                </a:spcBef>
                <a:spcAft>
                  <a:spcPct val="0"/>
                </a:spcAft>
              </a:pPr>
              <a:t>44</a:t>
            </a:fld>
            <a:endParaRPr lang="en-US" sz="1200" dirty="0">
              <a:latin typeface="Calibri" charset="0"/>
            </a:endParaRPr>
          </a:p>
        </p:txBody>
      </p:sp>
    </p:spTree>
    <p:extLst>
      <p:ext uri="{BB962C8B-B14F-4D97-AF65-F5344CB8AC3E}">
        <p14:creationId xmlns:p14="http://schemas.microsoft.com/office/powerpoint/2010/main" val="1861302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to emphasize</a:t>
            </a:r>
            <a:r>
              <a:rPr lang="en-US" baseline="0" dirty="0" smtClean="0"/>
              <a:t> the second point about devices having holes or loops to apply locks.    </a:t>
            </a:r>
            <a:endParaRPr lang="en-US" dirty="0" smtClean="0"/>
          </a:p>
          <a:p>
            <a:pPr eaLnBrk="1" hangingPunct="1">
              <a:spcBef>
                <a:spcPct val="0"/>
              </a:spcBef>
            </a:pPr>
            <a:endParaRPr lang="en-US" i="1" dirty="0" smtClean="0">
              <a:latin typeface="Calibri" charset="0"/>
            </a:endParaRPr>
          </a:p>
          <a:p>
            <a:pPr eaLnBrk="1" hangingPunct="1">
              <a:spcBef>
                <a:spcPct val="0"/>
              </a:spcBef>
            </a:pPr>
            <a:r>
              <a:rPr lang="en-US" i="1" dirty="0" smtClean="0">
                <a:latin typeface="Calibri" charset="0"/>
              </a:rPr>
              <a:t>Energy </a:t>
            </a:r>
            <a:r>
              <a:rPr lang="en-US" i="1" dirty="0">
                <a:latin typeface="Calibri" charset="0"/>
              </a:rPr>
              <a:t>isolating device</a:t>
            </a:r>
            <a:r>
              <a:rPr lang="en-US" dirty="0">
                <a:latin typeface="Calibri" charset="0"/>
              </a:rPr>
              <a:t>. A mechanical device that physically prevents the transmission or release of energy, including but not limited to the following: A manually operated electrical circuit breaker; a disconnect switch; a manually operated switch by which the conductors of a circuit can be disconnected from all ungrounded supply conductors, and, in addition, no pole can be operated independently; a line valve; a block; and any similar device used to block or isolate energy. Push buttons, selector switches and other control circuit type devices are not energy isolating devices.</a:t>
            </a:r>
          </a:p>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DD972518-73A0-D34A-80C4-7284BFE4DCDD}" type="slidenum">
              <a:rPr lang="en-US" sz="1200">
                <a:latin typeface="Calibri" charset="0"/>
              </a:rPr>
              <a:pPr eaLnBrk="1" fontAlgn="base" hangingPunct="1">
                <a:spcBef>
                  <a:spcPct val="0"/>
                </a:spcBef>
                <a:spcAft>
                  <a:spcPct val="0"/>
                </a:spcAft>
              </a:pPr>
              <a:t>45</a:t>
            </a:fld>
            <a:endParaRPr lang="en-US" sz="1200" dirty="0">
              <a:latin typeface="Calibri" charset="0"/>
            </a:endParaRPr>
          </a:p>
        </p:txBody>
      </p:sp>
    </p:spTree>
    <p:extLst>
      <p:ext uri="{BB962C8B-B14F-4D97-AF65-F5344CB8AC3E}">
        <p14:creationId xmlns:p14="http://schemas.microsoft.com/office/powerpoint/2010/main" val="2531834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n-US" dirty="0" smtClean="0"/>
              <a:t>Note</a:t>
            </a:r>
            <a:r>
              <a:rPr lang="en-US" baseline="0" dirty="0" smtClean="0"/>
              <a:t> – Images downloaded from an image search on www.google.com.  </a:t>
            </a:r>
            <a:endParaRPr lang="en-US" dirty="0" smtClean="0"/>
          </a:p>
          <a:p>
            <a:endParaRPr lang="en-US" dirty="0" smtClean="0"/>
          </a:p>
          <a:p>
            <a:r>
              <a:rPr lang="en-US" dirty="0" smtClean="0"/>
              <a:t>Images show a hasp to help with multiple personnel</a:t>
            </a:r>
            <a:r>
              <a:rPr lang="en-US" baseline="0" dirty="0" smtClean="0"/>
              <a:t> working in the same location and a lock to prevent devices from being put in the on position.      </a:t>
            </a:r>
            <a:endParaRPr lang="en-US" dirty="0" smtClean="0"/>
          </a:p>
          <a:p>
            <a:pPr eaLnBrk="1" hangingPunct="1">
              <a:spcBef>
                <a:spcPct val="0"/>
              </a:spcBef>
            </a:pPr>
            <a:endParaRPr lang="en-US"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99103D40-6FDE-674F-9C4F-F05B624692A8}" type="slidenum">
              <a:rPr lang="en-US" sz="1200">
                <a:latin typeface="Calibri" charset="0"/>
              </a:rPr>
              <a:pPr eaLnBrk="1" fontAlgn="base" hangingPunct="1">
                <a:spcBef>
                  <a:spcPct val="0"/>
                </a:spcBef>
                <a:spcAft>
                  <a:spcPct val="0"/>
                </a:spcAft>
              </a:pPr>
              <a:t>46</a:t>
            </a:fld>
            <a:endParaRPr lang="en-US" sz="1200" dirty="0">
              <a:latin typeface="Calibri" charset="0"/>
            </a:endParaRPr>
          </a:p>
        </p:txBody>
      </p:sp>
    </p:spTree>
    <p:extLst>
      <p:ext uri="{BB962C8B-B14F-4D97-AF65-F5344CB8AC3E}">
        <p14:creationId xmlns:p14="http://schemas.microsoft.com/office/powerpoint/2010/main" val="4162823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for visual appeal</a:t>
            </a:r>
            <a:r>
              <a:rPr lang="en-US" baseline="0" dirty="0" smtClean="0"/>
              <a:t> and to highlight future talking points.</a:t>
            </a:r>
            <a:endParaRPr lang="en-US" dirty="0" smtClean="0"/>
          </a:p>
          <a:p>
            <a:pPr eaLnBrk="1" hangingPunct="1">
              <a:spcBef>
                <a:spcPct val="0"/>
              </a:spcBef>
            </a:pPr>
            <a:endParaRPr lang="en-US" dirty="0">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07451185-BE03-8748-951B-3714563A096E}" type="slidenum">
              <a:rPr lang="en-US" sz="1200">
                <a:latin typeface="Calibri" charset="0"/>
              </a:rPr>
              <a:pPr eaLnBrk="1" fontAlgn="base" hangingPunct="1">
                <a:spcBef>
                  <a:spcPct val="0"/>
                </a:spcBef>
                <a:spcAft>
                  <a:spcPct val="0"/>
                </a:spcAft>
              </a:pPr>
              <a:t>47</a:t>
            </a:fld>
            <a:endParaRPr lang="en-US" sz="1200" dirty="0">
              <a:latin typeface="Calibri" charset="0"/>
            </a:endParaRPr>
          </a:p>
        </p:txBody>
      </p:sp>
    </p:spTree>
    <p:extLst>
      <p:ext uri="{BB962C8B-B14F-4D97-AF65-F5344CB8AC3E}">
        <p14:creationId xmlns:p14="http://schemas.microsoft.com/office/powerpoint/2010/main" val="1469879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for visual appeal</a:t>
            </a:r>
            <a:r>
              <a:rPr lang="en-US" baseline="0" dirty="0" smtClean="0"/>
              <a:t> and to highlight future talking points.</a:t>
            </a:r>
            <a:endParaRPr lang="en-US" dirty="0" smtClean="0"/>
          </a:p>
          <a:p>
            <a:pPr defTabSz="931774" eaLnBrk="1" hangingPunct="1">
              <a:spcBef>
                <a:spcPct val="0"/>
              </a:spcBef>
              <a:defRPr/>
            </a:pPr>
            <a:endParaRPr lang="en-US" dirty="0"/>
          </a:p>
          <a:p>
            <a:pPr defTabSz="931774" eaLnBrk="1" hangingPunct="1">
              <a:spcBef>
                <a:spcPct val="0"/>
              </a:spcBef>
              <a:defRPr/>
            </a:pPr>
            <a:r>
              <a:rPr lang="en-US" dirty="0"/>
              <a:t>This would be a good time to discuss how tags alone may evoke a false sense of security, and their meaning needs to be understood as part of the overall energy control program.</a:t>
            </a:r>
          </a:p>
          <a:p>
            <a:pPr defTabSz="931774" eaLnBrk="1" hangingPunct="1">
              <a:spcBef>
                <a:spcPct val="0"/>
              </a:spcBef>
              <a:defRPr/>
            </a:pPr>
            <a:endParaRPr lang="en-US" dirty="0"/>
          </a:p>
          <a:p>
            <a:pPr defTabSz="931774" eaLnBrk="1" hangingPunct="1">
              <a:spcBef>
                <a:spcPct val="0"/>
              </a:spcBef>
              <a:defRPr/>
            </a:pPr>
            <a:endParaRPr lang="en-US" dirty="0"/>
          </a:p>
          <a:p>
            <a:pPr eaLnBrk="1" hangingPunct="1">
              <a:spcBef>
                <a:spcPct val="0"/>
              </a:spcBef>
            </a:pPr>
            <a:endParaRPr lang="en-US" dirty="0">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5256DF4B-1A50-214C-AE5D-33F6090748BD}" type="slidenum">
              <a:rPr lang="en-US" sz="1200">
                <a:latin typeface="Calibri" charset="0"/>
              </a:rPr>
              <a:pPr eaLnBrk="1" fontAlgn="base" hangingPunct="1">
                <a:spcBef>
                  <a:spcPct val="0"/>
                </a:spcBef>
                <a:spcAft>
                  <a:spcPct val="0"/>
                </a:spcAft>
              </a:pPr>
              <a:t>48</a:t>
            </a:fld>
            <a:endParaRPr lang="en-US" sz="1200" dirty="0">
              <a:latin typeface="Calibri" charset="0"/>
            </a:endParaRPr>
          </a:p>
        </p:txBody>
      </p:sp>
    </p:spTree>
    <p:extLst>
      <p:ext uri="{BB962C8B-B14F-4D97-AF65-F5344CB8AC3E}">
        <p14:creationId xmlns:p14="http://schemas.microsoft.com/office/powerpoint/2010/main" val="3722339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dirty="0"/>
              <a:t>This would be a good time to tie lockout and tagout together by emphasizing that </a:t>
            </a:r>
            <a:r>
              <a:rPr lang="en-US" i="1" dirty="0"/>
              <a:t>ONLY </a:t>
            </a:r>
            <a:r>
              <a:rPr lang="en-US" dirty="0"/>
              <a:t>the authorized individual would use tags and that the authorized individual who placed the lock and tag onto the system is the one who is permitted to remove them. This procedure helps ensure that the system cannot be started up without the authorized individual’s knowledge.</a:t>
            </a:r>
            <a:endParaRPr lang="en-US" sz="1800" dirty="0"/>
          </a:p>
          <a:p>
            <a:pPr eaLnBrk="1" hangingPunct="1">
              <a:spcBef>
                <a:spcPct val="0"/>
              </a:spcBef>
            </a:pPr>
            <a:endParaRPr lang="en-US"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09BC6E6E-6373-534C-93B7-9B6EC76EABF5}" type="slidenum">
              <a:rPr lang="en-US" sz="1200">
                <a:latin typeface="Calibri" charset="0"/>
              </a:rPr>
              <a:pPr eaLnBrk="1" fontAlgn="base" hangingPunct="1">
                <a:spcBef>
                  <a:spcPct val="0"/>
                </a:spcBef>
                <a:spcAft>
                  <a:spcPct val="0"/>
                </a:spcAft>
              </a:pPr>
              <a:t>49</a:t>
            </a:fld>
            <a:endParaRPr lang="en-US" sz="1200" dirty="0">
              <a:latin typeface="Calibri" charset="0"/>
            </a:endParaRPr>
          </a:p>
        </p:txBody>
      </p:sp>
    </p:spTree>
    <p:extLst>
      <p:ext uri="{BB962C8B-B14F-4D97-AF65-F5344CB8AC3E}">
        <p14:creationId xmlns:p14="http://schemas.microsoft.com/office/powerpoint/2010/main" val="756741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Procedure taken</a:t>
            </a:r>
            <a:r>
              <a:rPr lang="en-US" baseline="0" dirty="0" smtClean="0">
                <a:latin typeface="Calibri" charset="0"/>
              </a:rPr>
              <a:t> from https://www.osha.gov/pls/oshaweb/owadisp.show_document?p_table=STANDARDS&amp;p_id=9805 .  This is Appendix A for 29CFR1910.147.  </a:t>
            </a:r>
            <a:endParaRPr lang="en-US" dirty="0">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4E0C5DA7-B4BD-1B48-9160-6A6299A31573}" type="slidenum">
              <a:rPr lang="en-US" sz="1200">
                <a:latin typeface="Calibri" charset="0"/>
              </a:rPr>
              <a:pPr eaLnBrk="1" fontAlgn="base" hangingPunct="1">
                <a:spcBef>
                  <a:spcPct val="0"/>
                </a:spcBef>
                <a:spcAft>
                  <a:spcPct val="0"/>
                </a:spcAft>
              </a:pPr>
              <a:t>50</a:t>
            </a:fld>
            <a:endParaRPr lang="en-US" sz="1200" dirty="0">
              <a:latin typeface="Calibri" charset="0"/>
            </a:endParaRPr>
          </a:p>
        </p:txBody>
      </p:sp>
    </p:spTree>
    <p:extLst>
      <p:ext uri="{BB962C8B-B14F-4D97-AF65-F5344CB8AC3E}">
        <p14:creationId xmlns:p14="http://schemas.microsoft.com/office/powerpoint/2010/main" val="389120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smtClean="0"/>
          </a:p>
          <a:p>
            <a:r>
              <a:rPr lang="en-US" dirty="0" smtClean="0"/>
              <a:t>Inform</a:t>
            </a:r>
            <a:r>
              <a:rPr lang="en-US" baseline="0" dirty="0" smtClean="0"/>
              <a:t> students that they can file a complaint if retaliation occurs related to safety and health.  If you have access to the internet, take some time to review basic Whistleblower information at http://www.whistleblowers.gov/ .</a:t>
            </a:r>
          </a:p>
          <a:p>
            <a:endParaRPr lang="en-US" baseline="0" dirty="0" smtClean="0"/>
          </a:p>
          <a:p>
            <a:r>
              <a:rPr lang="en-US" baseline="0" dirty="0" smtClean="0"/>
              <a:t>At the time of development, there were 22 statutes, including 11(c). </a:t>
            </a:r>
          </a:p>
          <a:p>
            <a:endParaRPr lang="en-US" baseline="0" dirty="0" smtClean="0"/>
          </a:p>
          <a:p>
            <a:r>
              <a:rPr lang="en-US" baseline="0" dirty="0" smtClean="0"/>
              <a:t>Pass out whistleblower factsheet.  This factsheet can be found at https://www.osha.gov/OshDoc/data_General_Facts/whistleblower_rights.pdf. </a:t>
            </a:r>
          </a:p>
          <a:p>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9</a:t>
            </a:fld>
            <a:endParaRPr lang="en-US" dirty="0"/>
          </a:p>
        </p:txBody>
      </p:sp>
    </p:spTree>
    <p:extLst>
      <p:ext uri="{BB962C8B-B14F-4D97-AF65-F5344CB8AC3E}">
        <p14:creationId xmlns:p14="http://schemas.microsoft.com/office/powerpoint/2010/main" val="1291984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AE787461-6467-7543-B0F8-40BB46356899}" type="slidenum">
              <a:rPr lang="en-US" sz="1200">
                <a:latin typeface="Calibri" charset="0"/>
              </a:rPr>
              <a:pPr eaLnBrk="1" fontAlgn="base" hangingPunct="1">
                <a:spcBef>
                  <a:spcPct val="0"/>
                </a:spcBef>
                <a:spcAft>
                  <a:spcPct val="0"/>
                </a:spcAft>
              </a:pPr>
              <a:t>51</a:t>
            </a:fld>
            <a:endParaRPr lang="en-US" sz="1200" dirty="0">
              <a:latin typeface="Calibri" charset="0"/>
            </a:endParaRPr>
          </a:p>
        </p:txBody>
      </p:sp>
    </p:spTree>
    <p:extLst>
      <p:ext uri="{BB962C8B-B14F-4D97-AF65-F5344CB8AC3E}">
        <p14:creationId xmlns:p14="http://schemas.microsoft.com/office/powerpoint/2010/main" val="724464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dirty="0" smtClean="0">
                <a:latin typeface="Calibri" charset="0"/>
              </a:rPr>
              <a:t>Procedure taken</a:t>
            </a:r>
            <a:r>
              <a:rPr lang="en-US" baseline="0" dirty="0" smtClean="0">
                <a:latin typeface="Calibri" charset="0"/>
              </a:rPr>
              <a:t> from https://www.osha.gov/pls/oshaweb/owadisp.show_document?p_table=STANDARDS&amp;p_id=9805 .  This is Appendix A for 29CFR1910.147.  </a:t>
            </a:r>
            <a:endParaRPr lang="en-US" dirty="0" smtClean="0">
              <a:latin typeface="Calibri" charset="0"/>
            </a:endParaRPr>
          </a:p>
          <a:p>
            <a:pPr eaLnBrk="1" hangingPunct="1">
              <a:spcBef>
                <a:spcPct val="0"/>
              </a:spcBef>
            </a:pPr>
            <a:endParaRPr lang="en-US" dirty="0">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AE787461-6467-7543-B0F8-40BB46356899}" type="slidenum">
              <a:rPr lang="en-US" sz="1200">
                <a:latin typeface="Calibri" charset="0"/>
              </a:rPr>
              <a:pPr eaLnBrk="1" fontAlgn="base" hangingPunct="1">
                <a:spcBef>
                  <a:spcPct val="0"/>
                </a:spcBef>
                <a:spcAft>
                  <a:spcPct val="0"/>
                </a:spcAft>
              </a:pPr>
              <a:t>52</a:t>
            </a:fld>
            <a:endParaRPr lang="en-US" sz="1200" dirty="0">
              <a:latin typeface="Calibri" charset="0"/>
            </a:endParaRPr>
          </a:p>
        </p:txBody>
      </p:sp>
    </p:spTree>
    <p:extLst>
      <p:ext uri="{BB962C8B-B14F-4D97-AF65-F5344CB8AC3E}">
        <p14:creationId xmlns:p14="http://schemas.microsoft.com/office/powerpoint/2010/main" val="1521285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is standard clip art.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54</a:t>
            </a:fld>
            <a:endParaRPr lang="en-US" dirty="0"/>
          </a:p>
        </p:txBody>
      </p:sp>
    </p:spTree>
    <p:extLst>
      <p:ext uri="{BB962C8B-B14F-4D97-AF65-F5344CB8AC3E}">
        <p14:creationId xmlns:p14="http://schemas.microsoft.com/office/powerpoint/2010/main" val="2008532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smtClean="0"/>
          </a:p>
          <a:p>
            <a:r>
              <a:rPr lang="en-US" dirty="0" smtClean="0"/>
              <a:t>Take about 10-15 minutes to c</a:t>
            </a:r>
            <a:r>
              <a:rPr lang="en-US" baseline="0" dirty="0" smtClean="0"/>
              <a:t>o</a:t>
            </a:r>
            <a:r>
              <a:rPr lang="en-US" dirty="0" smtClean="0"/>
              <a:t>mplete and review the post-test</a:t>
            </a:r>
            <a:r>
              <a:rPr lang="en-US" baseline="0" dirty="0" smtClean="0"/>
              <a:t> and complete evaluations.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097B4B-E6FA-4CFB-9855-5C647ECDD60D}" type="slidenum">
              <a:rPr lang="en-US" smtClean="0"/>
              <a:pPr/>
              <a:t>55</a:t>
            </a:fld>
            <a:endParaRPr lang="en-US" dirty="0"/>
          </a:p>
        </p:txBody>
      </p:sp>
    </p:spTree>
    <p:extLst>
      <p:ext uri="{BB962C8B-B14F-4D97-AF65-F5344CB8AC3E}">
        <p14:creationId xmlns:p14="http://schemas.microsoft.com/office/powerpoint/2010/main" val="1903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for visual appeal</a:t>
            </a:r>
            <a:r>
              <a:rPr lang="en-US" baseline="0" dirty="0" smtClean="0"/>
              <a:t> only.</a:t>
            </a:r>
            <a:endParaRPr lang="en-US" dirty="0" smtClean="0"/>
          </a:p>
          <a:p>
            <a:endParaRPr lang="en-US" dirty="0" smtClean="0"/>
          </a:p>
          <a:p>
            <a:r>
              <a:rPr lang="en-US" dirty="0" smtClean="0"/>
              <a:t>Inform</a:t>
            </a:r>
            <a:r>
              <a:rPr lang="en-US" baseline="0" dirty="0" smtClean="0"/>
              <a:t> students that they can file a complaint if retaliation occurs related to safety and health.  If you have access to the internet, take some time to review basic Whistleblower information at http://www.whistleblowers.gov/ .</a:t>
            </a:r>
          </a:p>
          <a:p>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10</a:t>
            </a:fld>
            <a:endParaRPr lang="en-US" dirty="0"/>
          </a:p>
        </p:txBody>
      </p:sp>
    </p:spTree>
    <p:extLst>
      <p:ext uri="{BB962C8B-B14F-4D97-AF65-F5344CB8AC3E}">
        <p14:creationId xmlns:p14="http://schemas.microsoft.com/office/powerpoint/2010/main" val="42689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a:t>
            </a:r>
            <a:r>
              <a:rPr lang="en-US" dirty="0" smtClean="0"/>
              <a:t> You can refuse to do a serious dangerous work, but not walk off the job.  </a:t>
            </a:r>
          </a:p>
          <a:p>
            <a:endParaRPr lang="en-US" dirty="0" smtClean="0"/>
          </a:p>
          <a:p>
            <a:r>
              <a:rPr lang="en-US" dirty="0" smtClean="0"/>
              <a:t>See</a:t>
            </a:r>
            <a:r>
              <a:rPr lang="en-US" baseline="0" dirty="0" smtClean="0"/>
              <a:t> https://www.osha.gov/right-to-refuse.html for details on refusing to do work.  </a:t>
            </a:r>
            <a:endParaRPr lang="en-US" dirty="0"/>
          </a:p>
        </p:txBody>
      </p:sp>
      <p:sp>
        <p:nvSpPr>
          <p:cNvPr id="4" name="Slide Number Placeholder 3"/>
          <p:cNvSpPr>
            <a:spLocks noGrp="1"/>
          </p:cNvSpPr>
          <p:nvPr>
            <p:ph type="sldNum" sz="quarter" idx="10"/>
          </p:nvPr>
        </p:nvSpPr>
        <p:spPr/>
        <p:txBody>
          <a:bodyPr/>
          <a:lstStyle/>
          <a:p>
            <a:fld id="{555E3A7A-ADED-4964-9B06-3BA5C0D71968}" type="slidenum">
              <a:rPr lang="en-US" smtClean="0"/>
              <a:pPr/>
              <a:t>11</a:t>
            </a:fld>
            <a:endParaRPr lang="en-US" dirty="0"/>
          </a:p>
        </p:txBody>
      </p:sp>
    </p:spTree>
    <p:extLst>
      <p:ext uri="{BB962C8B-B14F-4D97-AF65-F5344CB8AC3E}">
        <p14:creationId xmlns:p14="http://schemas.microsoft.com/office/powerpoint/2010/main" val="140102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12</a:t>
            </a:fld>
            <a:endParaRPr lang="en-US" dirty="0"/>
          </a:p>
        </p:txBody>
      </p:sp>
    </p:spTree>
    <p:extLst>
      <p:ext uri="{BB962C8B-B14F-4D97-AF65-F5344CB8AC3E}">
        <p14:creationId xmlns:p14="http://schemas.microsoft.com/office/powerpoint/2010/main" val="135863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for visual appeal</a:t>
            </a:r>
            <a:r>
              <a:rPr lang="en-US" baseline="0" dirty="0" smtClean="0"/>
              <a:t> and to highlight future talking points.</a:t>
            </a:r>
          </a:p>
          <a:p>
            <a:endParaRPr lang="en-US" baseline="0" dirty="0" smtClean="0"/>
          </a:p>
          <a:p>
            <a:r>
              <a:rPr lang="en-US" baseline="0" dirty="0" smtClean="0"/>
              <a:t>We will first look at conveyors, then compactors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F1A456E-2220-5643-944F-BCDEA36D1006}" type="slidenum">
              <a:rPr lang="en-US" smtClean="0"/>
              <a:pPr>
                <a:defRPr/>
              </a:pPr>
              <a:t>13</a:t>
            </a:fld>
            <a:endParaRPr lang="en-US" dirty="0"/>
          </a:p>
        </p:txBody>
      </p:sp>
    </p:spTree>
    <p:extLst>
      <p:ext uri="{BB962C8B-B14F-4D97-AF65-F5344CB8AC3E}">
        <p14:creationId xmlns:p14="http://schemas.microsoft.com/office/powerpoint/2010/main" val="224014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931774" eaLnBrk="1" fontAlgn="auto" hangingPunct="1">
              <a:spcBef>
                <a:spcPts val="0"/>
              </a:spcBef>
              <a:spcAft>
                <a:spcPts val="0"/>
              </a:spcAft>
              <a:defRPr/>
            </a:pPr>
            <a:r>
              <a:rPr lang="en-US" dirty="0" smtClean="0"/>
              <a:t>Note</a:t>
            </a:r>
            <a:r>
              <a:rPr lang="en-US" baseline="0" dirty="0" smtClean="0"/>
              <a:t> – Image downloaded from an image search on www.google.com.  </a:t>
            </a:r>
            <a:endParaRPr lang="en-US" dirty="0" smtClean="0"/>
          </a:p>
          <a:p>
            <a:endParaRPr lang="en-US" dirty="0" smtClean="0"/>
          </a:p>
          <a:p>
            <a:r>
              <a:rPr lang="en-US" dirty="0" smtClean="0"/>
              <a:t>Image is for visual appeal</a:t>
            </a:r>
            <a:r>
              <a:rPr lang="en-US" baseline="0" dirty="0" smtClean="0"/>
              <a:t> and to highlight future talking points.</a:t>
            </a:r>
            <a:endParaRPr lang="en-US" dirty="0"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57066" indent="-291179" eaLnBrk="0" hangingPunct="0">
              <a:defRPr sz="2400">
                <a:solidFill>
                  <a:schemeClr val="tx1"/>
                </a:solidFill>
                <a:latin typeface="Trebuchet MS" charset="0"/>
                <a:ea typeface="ＭＳ Ｐゴシック" charset="0"/>
              </a:defRPr>
            </a:lvl2pPr>
            <a:lvl3pPr marL="1164717" indent="-232943" eaLnBrk="0" hangingPunct="0">
              <a:defRPr sz="2400">
                <a:solidFill>
                  <a:schemeClr val="tx1"/>
                </a:solidFill>
                <a:latin typeface="Trebuchet MS" charset="0"/>
                <a:ea typeface="ＭＳ Ｐゴシック" charset="0"/>
              </a:defRPr>
            </a:lvl3pPr>
            <a:lvl4pPr marL="1630604" indent="-232943" eaLnBrk="0" hangingPunct="0">
              <a:defRPr sz="2400">
                <a:solidFill>
                  <a:schemeClr val="tx1"/>
                </a:solidFill>
                <a:latin typeface="Trebuchet MS" charset="0"/>
                <a:ea typeface="ＭＳ Ｐゴシック" charset="0"/>
              </a:defRPr>
            </a:lvl4pPr>
            <a:lvl5pPr marL="2096491" indent="-232943" eaLnBrk="0" hangingPunct="0">
              <a:defRPr sz="2400">
                <a:solidFill>
                  <a:schemeClr val="tx1"/>
                </a:solidFill>
                <a:latin typeface="Trebuchet MS" charset="0"/>
                <a:ea typeface="ＭＳ Ｐゴシック" charset="0"/>
              </a:defRPr>
            </a:lvl5pPr>
            <a:lvl6pPr marL="2562377" indent="-232943" eaLnBrk="0" fontAlgn="base" hangingPunct="0">
              <a:spcBef>
                <a:spcPct val="0"/>
              </a:spcBef>
              <a:spcAft>
                <a:spcPct val="0"/>
              </a:spcAft>
              <a:defRPr sz="2400">
                <a:solidFill>
                  <a:schemeClr val="tx1"/>
                </a:solidFill>
                <a:latin typeface="Trebuchet MS" charset="0"/>
                <a:ea typeface="ＭＳ Ｐゴシック" charset="0"/>
              </a:defRPr>
            </a:lvl6pPr>
            <a:lvl7pPr marL="3028264" indent="-232943" eaLnBrk="0" fontAlgn="base" hangingPunct="0">
              <a:spcBef>
                <a:spcPct val="0"/>
              </a:spcBef>
              <a:spcAft>
                <a:spcPct val="0"/>
              </a:spcAft>
              <a:defRPr sz="2400">
                <a:solidFill>
                  <a:schemeClr val="tx1"/>
                </a:solidFill>
                <a:latin typeface="Trebuchet MS" charset="0"/>
                <a:ea typeface="ＭＳ Ｐゴシック" charset="0"/>
              </a:defRPr>
            </a:lvl7pPr>
            <a:lvl8pPr marL="3494151" indent="-232943" eaLnBrk="0" fontAlgn="base" hangingPunct="0">
              <a:spcBef>
                <a:spcPct val="0"/>
              </a:spcBef>
              <a:spcAft>
                <a:spcPct val="0"/>
              </a:spcAft>
              <a:defRPr sz="2400">
                <a:solidFill>
                  <a:schemeClr val="tx1"/>
                </a:solidFill>
                <a:latin typeface="Trebuchet MS" charset="0"/>
                <a:ea typeface="ＭＳ Ｐゴシック" charset="0"/>
              </a:defRPr>
            </a:lvl8pPr>
            <a:lvl9pPr marL="3960038" indent="-232943"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560A8BD8-D253-3D4A-B1BC-3A82B5F234A1}" type="slidenum">
              <a:rPr lang="en-US" sz="1200">
                <a:latin typeface="Calibri" charset="0"/>
              </a:rPr>
              <a:pPr eaLnBrk="1" fontAlgn="base" hangingPunct="1">
                <a:spcBef>
                  <a:spcPct val="0"/>
                </a:spcBef>
                <a:spcAft>
                  <a:spcPct val="0"/>
                </a:spcAft>
              </a:pPr>
              <a:t>14</a:t>
            </a:fld>
            <a:endParaRPr lang="en-US" sz="1200" dirty="0">
              <a:latin typeface="Calibri" charset="0"/>
            </a:endParaRPr>
          </a:p>
        </p:txBody>
      </p:sp>
    </p:spTree>
    <p:extLst>
      <p:ext uri="{BB962C8B-B14F-4D97-AF65-F5344CB8AC3E}">
        <p14:creationId xmlns:p14="http://schemas.microsoft.com/office/powerpoint/2010/main" val="1630143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43388"/>
            <a:ext cx="8967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2250" y="4243388"/>
            <a:ext cx="307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37D17391-042C-4BAE-A6F4-768DBD9B12D0}" type="datetime1">
              <a:rPr lang="en-US" smtClean="0"/>
              <a:t>7/13/2018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a:xfrm>
            <a:off x="9255125" y="2749550"/>
            <a:ext cx="1171575" cy="1357313"/>
          </a:xfrm>
        </p:spPr>
        <p:txBody>
          <a:bodyPr/>
          <a:lstStyle>
            <a:lvl1pPr>
              <a:defRPr/>
            </a:lvl1pPr>
          </a:lstStyle>
          <a:p>
            <a:pPr>
              <a:defRPr/>
            </a:pPr>
            <a:fld id="{D2182464-270D-E84E-B814-C1168EEB7DA8}" type="slidenum">
              <a:rPr lang="en-US"/>
              <a:pPr>
                <a:defRPr/>
              </a:pPr>
              <a:t>‹#›</a:t>
            </a:fld>
            <a:endParaRPr lang="en-US" dirty="0"/>
          </a:p>
        </p:txBody>
      </p:sp>
    </p:spTree>
    <p:extLst>
      <p:ext uri="{BB962C8B-B14F-4D97-AF65-F5344CB8AC3E}">
        <p14:creationId xmlns:p14="http://schemas.microsoft.com/office/powerpoint/2010/main" val="288588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D26F9FE1-6D89-4F2C-8987-F514BCC75666}" type="datetime1">
              <a:rPr lang="en-US" smtClean="0"/>
              <a:t>7/13/2018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10729913" y="4711700"/>
            <a:ext cx="1154112" cy="1090613"/>
          </a:xfrm>
        </p:spPr>
        <p:txBody>
          <a:bodyPr/>
          <a:lstStyle>
            <a:lvl1pPr>
              <a:defRPr/>
            </a:lvl1pPr>
          </a:lstStyle>
          <a:p>
            <a:pPr>
              <a:defRPr/>
            </a:pPr>
            <a:fld id="{7C1E742B-1E43-BF40-B441-520307C17AD8}" type="slidenum">
              <a:rPr lang="en-US"/>
              <a:pPr>
                <a:defRPr/>
              </a:pPr>
              <a:t>‹#›</a:t>
            </a:fld>
            <a:endParaRPr lang="en-US" dirty="0"/>
          </a:p>
        </p:txBody>
      </p:sp>
    </p:spTree>
    <p:extLst>
      <p:ext uri="{BB962C8B-B14F-4D97-AF65-F5344CB8AC3E}">
        <p14:creationId xmlns:p14="http://schemas.microsoft.com/office/powerpoint/2010/main" val="165551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0BB4A386-4572-45F2-B56F-CC72B3B6FD98}" type="datetime1">
              <a:rPr lang="en-US" smtClean="0"/>
              <a:t>7/13/2018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10729913" y="4711700"/>
            <a:ext cx="1154112" cy="1090613"/>
          </a:xfrm>
        </p:spPr>
        <p:txBody>
          <a:bodyPr/>
          <a:lstStyle>
            <a:lvl1pPr>
              <a:defRPr/>
            </a:lvl1pPr>
          </a:lstStyle>
          <a:p>
            <a:pPr>
              <a:defRPr/>
            </a:pPr>
            <a:fld id="{1B3EF044-9BFB-7547-A658-006A6DC192A6}" type="slidenum">
              <a:rPr lang="en-US"/>
              <a:pPr>
                <a:defRPr/>
              </a:pPr>
              <a:t>‹#›</a:t>
            </a:fld>
            <a:endParaRPr lang="en-US" dirty="0"/>
          </a:p>
        </p:txBody>
      </p:sp>
    </p:spTree>
    <p:extLst>
      <p:ext uri="{BB962C8B-B14F-4D97-AF65-F5344CB8AC3E}">
        <p14:creationId xmlns:p14="http://schemas.microsoft.com/office/powerpoint/2010/main" val="146405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ea typeface="+mn-ea"/>
                <a:cs typeface="+mn-cs"/>
              </a:rPr>
              <a:t>“</a:t>
            </a:r>
          </a:p>
        </p:txBody>
      </p:sp>
      <p:sp>
        <p:nvSpPr>
          <p:cNvPr id="10" name="TextBox 9"/>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ea typeface="+mn-ea"/>
                <a:cs typeface="+mn-cs"/>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pPr>
              <a:defRPr/>
            </a:pPr>
            <a:fld id="{A0CDA63B-7C57-4A33-A767-AA462BAF5510}" type="datetime1">
              <a:rPr lang="en-US" smtClean="0"/>
              <a:t>7/13/2018</a:t>
            </a:fld>
            <a:endParaRPr lang="en-US" dirty="0"/>
          </a:p>
        </p:txBody>
      </p:sp>
      <p:sp>
        <p:nvSpPr>
          <p:cNvPr id="13" name="Footer Placeholder 5"/>
          <p:cNvSpPr>
            <a:spLocks noGrp="1"/>
          </p:cNvSpPr>
          <p:nvPr>
            <p:ph type="ftr" sz="quarter" idx="15"/>
          </p:nvPr>
        </p:nvSpPr>
        <p:spPr/>
        <p:txBody>
          <a:bodyPr/>
          <a:lstStyle>
            <a:lvl1pPr>
              <a:defRPr/>
            </a:lvl1pPr>
          </a:lstStyle>
          <a:p>
            <a:pPr>
              <a:defRPr/>
            </a:pPr>
            <a:endParaRPr lang="en-US" dirty="0"/>
          </a:p>
        </p:txBody>
      </p:sp>
      <p:sp>
        <p:nvSpPr>
          <p:cNvPr id="14" name="Slide Number Placeholder 6"/>
          <p:cNvSpPr>
            <a:spLocks noGrp="1"/>
          </p:cNvSpPr>
          <p:nvPr>
            <p:ph type="sldNum" sz="quarter" idx="16"/>
          </p:nvPr>
        </p:nvSpPr>
        <p:spPr>
          <a:xfrm>
            <a:off x="10729913" y="4710113"/>
            <a:ext cx="1154112" cy="1090612"/>
          </a:xfrm>
        </p:spPr>
        <p:txBody>
          <a:bodyPr/>
          <a:lstStyle>
            <a:lvl1pPr>
              <a:defRPr/>
            </a:lvl1pPr>
          </a:lstStyle>
          <a:p>
            <a:pPr>
              <a:defRPr/>
            </a:pPr>
            <a:fld id="{2626751B-F298-2544-A69A-D47400AF123A}" type="slidenum">
              <a:rPr lang="en-US"/>
              <a:pPr>
                <a:defRPr/>
              </a:pPr>
              <a:t>‹#›</a:t>
            </a:fld>
            <a:endParaRPr lang="en-US" dirty="0"/>
          </a:p>
        </p:txBody>
      </p:sp>
    </p:spTree>
    <p:extLst>
      <p:ext uri="{BB962C8B-B14F-4D97-AF65-F5344CB8AC3E}">
        <p14:creationId xmlns:p14="http://schemas.microsoft.com/office/powerpoint/2010/main" val="322642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B6F44D5E-3AA4-4117-8AF1-6308158808FF}" type="datetime1">
              <a:rPr lang="en-US" smtClean="0"/>
              <a:t>7/13/2018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10729913" y="4710113"/>
            <a:ext cx="1154112" cy="1090612"/>
          </a:xfrm>
        </p:spPr>
        <p:txBody>
          <a:bodyPr/>
          <a:lstStyle>
            <a:lvl1pPr>
              <a:defRPr/>
            </a:lvl1pPr>
          </a:lstStyle>
          <a:p>
            <a:pPr>
              <a:defRPr/>
            </a:pPr>
            <a:fld id="{E63CF0A5-C0EB-1F44-B928-8C940EC7E7A3}" type="slidenum">
              <a:rPr lang="en-US"/>
              <a:pPr>
                <a:defRPr/>
              </a:pPr>
              <a:t>‹#›</a:t>
            </a:fld>
            <a:endParaRPr lang="en-US" dirty="0"/>
          </a:p>
        </p:txBody>
      </p:sp>
    </p:spTree>
    <p:extLst>
      <p:ext uri="{BB962C8B-B14F-4D97-AF65-F5344CB8AC3E}">
        <p14:creationId xmlns:p14="http://schemas.microsoft.com/office/powerpoint/2010/main" val="4204893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2"/>
          <p:cNvSpPr>
            <a:spLocks noGrp="1"/>
          </p:cNvSpPr>
          <p:nvPr>
            <p:ph type="dt" sz="half" idx="18"/>
          </p:nvPr>
        </p:nvSpPr>
        <p:spPr/>
        <p:txBody>
          <a:bodyPr/>
          <a:lstStyle>
            <a:lvl1pPr>
              <a:defRPr/>
            </a:lvl1pPr>
          </a:lstStyle>
          <a:p>
            <a:pPr>
              <a:defRPr/>
            </a:pPr>
            <a:fld id="{479C3256-0317-4CDA-A9E4-B36326B1DA91}" type="datetime1">
              <a:rPr lang="en-US" smtClean="0"/>
              <a:t>7/13/2018</a:t>
            </a:fld>
            <a:endParaRPr lang="en-US" dirty="0"/>
          </a:p>
        </p:txBody>
      </p:sp>
      <p:sp>
        <p:nvSpPr>
          <p:cNvPr id="19" name="Footer Placeholder 3"/>
          <p:cNvSpPr>
            <a:spLocks noGrp="1"/>
          </p:cNvSpPr>
          <p:nvPr>
            <p:ph type="ftr" sz="quarter" idx="19"/>
          </p:nvPr>
        </p:nvSpPr>
        <p:spPr/>
        <p:txBody>
          <a:bodyPr/>
          <a:lstStyle>
            <a:lvl1pPr>
              <a:defRPr/>
            </a:lvl1pPr>
          </a:lstStyle>
          <a:p>
            <a:pPr>
              <a:defRPr/>
            </a:pPr>
            <a:endParaRPr lang="en-US" dirty="0"/>
          </a:p>
        </p:txBody>
      </p:sp>
      <p:sp>
        <p:nvSpPr>
          <p:cNvPr id="20" name="Slide Number Placeholder 4"/>
          <p:cNvSpPr>
            <a:spLocks noGrp="1"/>
          </p:cNvSpPr>
          <p:nvPr>
            <p:ph type="sldNum" sz="quarter" idx="20"/>
          </p:nvPr>
        </p:nvSpPr>
        <p:spPr/>
        <p:txBody>
          <a:bodyPr/>
          <a:lstStyle>
            <a:lvl1pPr>
              <a:defRPr/>
            </a:lvl1pPr>
          </a:lstStyle>
          <a:p>
            <a:pPr>
              <a:defRPr/>
            </a:pPr>
            <a:fld id="{D175CE3A-B219-4F43-B555-4CB62C187F79}" type="slidenum">
              <a:rPr lang="en-US"/>
              <a:pPr>
                <a:defRPr/>
              </a:pPr>
              <a:t>‹#›</a:t>
            </a:fld>
            <a:endParaRPr lang="en-US" dirty="0"/>
          </a:p>
        </p:txBody>
      </p:sp>
    </p:spTree>
    <p:extLst>
      <p:ext uri="{BB962C8B-B14F-4D97-AF65-F5344CB8AC3E}">
        <p14:creationId xmlns:p14="http://schemas.microsoft.com/office/powerpoint/2010/main" val="1446796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2"/>
          <p:cNvSpPr>
            <a:spLocks noGrp="1"/>
          </p:cNvSpPr>
          <p:nvPr>
            <p:ph type="dt" sz="half" idx="23"/>
          </p:nvPr>
        </p:nvSpPr>
        <p:spPr/>
        <p:txBody>
          <a:bodyPr/>
          <a:lstStyle>
            <a:lvl1pPr>
              <a:defRPr/>
            </a:lvl1pPr>
          </a:lstStyle>
          <a:p>
            <a:pPr>
              <a:defRPr/>
            </a:pPr>
            <a:fld id="{BD47C7BA-CB5E-468B-BECB-47FFB1E1749F}" type="datetime1">
              <a:rPr lang="en-US" smtClean="0"/>
              <a:t>7/13/2018</a:t>
            </a:fld>
            <a:endParaRPr lang="en-US" dirty="0"/>
          </a:p>
        </p:txBody>
      </p:sp>
      <p:sp>
        <p:nvSpPr>
          <p:cNvPr id="17" name="Footer Placeholder 3"/>
          <p:cNvSpPr>
            <a:spLocks noGrp="1"/>
          </p:cNvSpPr>
          <p:nvPr>
            <p:ph type="ftr" sz="quarter" idx="24"/>
          </p:nvPr>
        </p:nvSpPr>
        <p:spPr/>
        <p:txBody>
          <a:bodyPr/>
          <a:lstStyle>
            <a:lvl1pPr>
              <a:defRPr/>
            </a:lvl1pPr>
          </a:lstStyle>
          <a:p>
            <a:pPr>
              <a:defRPr/>
            </a:pPr>
            <a:endParaRPr lang="en-US" dirty="0"/>
          </a:p>
        </p:txBody>
      </p:sp>
      <p:sp>
        <p:nvSpPr>
          <p:cNvPr id="18" name="Slide Number Placeholder 4"/>
          <p:cNvSpPr>
            <a:spLocks noGrp="1"/>
          </p:cNvSpPr>
          <p:nvPr>
            <p:ph type="sldNum" sz="quarter" idx="25"/>
          </p:nvPr>
        </p:nvSpPr>
        <p:spPr/>
        <p:txBody>
          <a:bodyPr/>
          <a:lstStyle>
            <a:lvl1pPr>
              <a:defRPr/>
            </a:lvl1pPr>
          </a:lstStyle>
          <a:p>
            <a:pPr>
              <a:defRPr/>
            </a:pPr>
            <a:fld id="{E916C135-F1ED-3048-8E04-576589AD72F9}" type="slidenum">
              <a:rPr lang="en-US"/>
              <a:pPr>
                <a:defRPr/>
              </a:pPr>
              <a:t>‹#›</a:t>
            </a:fld>
            <a:endParaRPr lang="en-US" dirty="0"/>
          </a:p>
        </p:txBody>
      </p:sp>
    </p:spTree>
    <p:extLst>
      <p:ext uri="{BB962C8B-B14F-4D97-AF65-F5344CB8AC3E}">
        <p14:creationId xmlns:p14="http://schemas.microsoft.com/office/powerpoint/2010/main" val="2055282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FC1521C7-4B82-49FE-B558-D0F927F07D63}" type="datetime1">
              <a:rPr lang="en-US" smtClean="0"/>
              <a:t>7/13/2018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2E12E24E-D53E-2449-B7FC-874584A1BB80}" type="slidenum">
              <a:rPr lang="en-US"/>
              <a:pPr>
                <a:defRPr/>
              </a:pPr>
              <a:t>‹#›</a:t>
            </a:fld>
            <a:endParaRPr lang="en-US" dirty="0"/>
          </a:p>
        </p:txBody>
      </p:sp>
    </p:spTree>
    <p:extLst>
      <p:ext uri="{BB962C8B-B14F-4D97-AF65-F5344CB8AC3E}">
        <p14:creationId xmlns:p14="http://schemas.microsoft.com/office/powerpoint/2010/main" val="1553259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6807200" y="5935663"/>
            <a:ext cx="2743200" cy="365125"/>
          </a:xfrm>
        </p:spPr>
        <p:txBody>
          <a:bodyPr/>
          <a:lstStyle>
            <a:lvl1pPr>
              <a:defRPr/>
            </a:lvl1pPr>
          </a:lstStyle>
          <a:p>
            <a:pPr>
              <a:defRPr/>
            </a:pPr>
            <a:fld id="{E1EEC266-59A6-4815-92FC-668EAC85B69A}" type="datetime1">
              <a:rPr lang="en-US" smtClean="0"/>
              <a:t>7/13/2018</a:t>
            </a:fld>
            <a:endParaRPr lang="en-US" dirty="0"/>
          </a:p>
        </p:txBody>
      </p:sp>
      <p:sp>
        <p:nvSpPr>
          <p:cNvPr id="7" name="Footer Placeholder 4"/>
          <p:cNvSpPr>
            <a:spLocks noGrp="1"/>
          </p:cNvSpPr>
          <p:nvPr>
            <p:ph type="ftr" sz="quarter" idx="11"/>
          </p:nvPr>
        </p:nvSpPr>
        <p:spPr>
          <a:xfrm>
            <a:off x="681038" y="5935663"/>
            <a:ext cx="6126162" cy="365125"/>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10098088" y="5399088"/>
            <a:ext cx="1154112" cy="1090612"/>
          </a:xfrm>
        </p:spPr>
        <p:txBody>
          <a:bodyPr anchor="t"/>
          <a:lstStyle>
            <a:lvl1pPr algn="ctr">
              <a:defRPr/>
            </a:lvl1pPr>
          </a:lstStyle>
          <a:p>
            <a:pPr>
              <a:defRPr/>
            </a:pPr>
            <a:fld id="{8057E4EA-1BE1-0345-85CC-03E23279508D}" type="slidenum">
              <a:rPr lang="en-US"/>
              <a:pPr>
                <a:defRPr/>
              </a:pPr>
              <a:t>‹#›</a:t>
            </a:fld>
            <a:endParaRPr lang="en-US" dirty="0"/>
          </a:p>
        </p:txBody>
      </p:sp>
    </p:spTree>
    <p:extLst>
      <p:ext uri="{BB962C8B-B14F-4D97-AF65-F5344CB8AC3E}">
        <p14:creationId xmlns:p14="http://schemas.microsoft.com/office/powerpoint/2010/main" val="384313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E21B0C79-8DEC-4201-B4E5-DFF129C06DBB}" type="datetime1">
              <a:rPr lang="en-US" smtClean="0"/>
              <a:t>7/13/2018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AC3671C0-9255-104D-9902-2A1404D8CBF5}" type="slidenum">
              <a:rPr lang="en-US"/>
              <a:pPr>
                <a:defRPr/>
              </a:pPr>
              <a:t>‹#›</a:t>
            </a:fld>
            <a:endParaRPr lang="en-US" dirty="0"/>
          </a:p>
        </p:txBody>
      </p:sp>
    </p:spTree>
    <p:extLst>
      <p:ext uri="{BB962C8B-B14F-4D97-AF65-F5344CB8AC3E}">
        <p14:creationId xmlns:p14="http://schemas.microsoft.com/office/powerpoint/2010/main" val="271047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86225"/>
            <a:ext cx="1043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40878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050BD144-9234-48D1-9597-1577DABB6ABF}" type="datetime1">
              <a:rPr lang="en-US" smtClean="0"/>
              <a:t>7/13/2018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a:xfrm>
            <a:off x="10729913" y="2870200"/>
            <a:ext cx="1154112" cy="1090613"/>
          </a:xfrm>
        </p:spPr>
        <p:txBody>
          <a:bodyPr/>
          <a:lstStyle>
            <a:lvl1pPr>
              <a:defRPr/>
            </a:lvl1pPr>
          </a:lstStyle>
          <a:p>
            <a:pPr>
              <a:defRPr/>
            </a:pPr>
            <a:fld id="{68B9543D-9699-0649-80B4-AC5E260E027E}" type="slidenum">
              <a:rPr lang="en-US"/>
              <a:pPr>
                <a:defRPr/>
              </a:pPr>
              <a:t>‹#›</a:t>
            </a:fld>
            <a:endParaRPr lang="en-US" dirty="0"/>
          </a:p>
        </p:txBody>
      </p:sp>
    </p:spTree>
    <p:extLst>
      <p:ext uri="{BB962C8B-B14F-4D97-AF65-F5344CB8AC3E}">
        <p14:creationId xmlns:p14="http://schemas.microsoft.com/office/powerpoint/2010/main" val="418077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2662B811-AFED-48CD-8EBF-1E02A4CB76F5}" type="datetime1">
              <a:rPr lang="en-US" smtClean="0"/>
              <a:t>7/13/2018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415A83D8-41F4-E64C-A136-10DEBA966DFC}" type="slidenum">
              <a:rPr lang="en-US"/>
              <a:pPr>
                <a:defRPr/>
              </a:pPr>
              <a:t>‹#›</a:t>
            </a:fld>
            <a:endParaRPr lang="en-US" dirty="0"/>
          </a:p>
        </p:txBody>
      </p:sp>
    </p:spTree>
    <p:extLst>
      <p:ext uri="{BB962C8B-B14F-4D97-AF65-F5344CB8AC3E}">
        <p14:creationId xmlns:p14="http://schemas.microsoft.com/office/powerpoint/2010/main" val="6816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5BB6B2F7-7037-42DA-B288-B8C6EE0ACFAD}" type="datetime1">
              <a:rPr lang="en-US" smtClean="0"/>
              <a:t>7/13/2018</a:t>
            </a:fld>
            <a:endParaRPr lang="en-US" dirty="0"/>
          </a:p>
        </p:txBody>
      </p:sp>
      <p:sp>
        <p:nvSpPr>
          <p:cNvPr id="12" name="Footer Placeholder 7"/>
          <p:cNvSpPr>
            <a:spLocks noGrp="1"/>
          </p:cNvSpPr>
          <p:nvPr>
            <p:ph type="ftr" sz="quarter" idx="11"/>
          </p:nvPr>
        </p:nvSpPr>
        <p:spPr/>
        <p:txBody>
          <a:bodyPr/>
          <a:lstStyle>
            <a:lvl1pPr>
              <a:defRPr/>
            </a:lvl1pPr>
          </a:lstStyle>
          <a:p>
            <a:pPr>
              <a:defRPr/>
            </a:pP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C4A45189-8B4A-D240-B6BA-BECB59D3E3D3}" type="slidenum">
              <a:rPr lang="en-US"/>
              <a:pPr>
                <a:defRPr/>
              </a:pPr>
              <a:t>‹#›</a:t>
            </a:fld>
            <a:endParaRPr lang="en-US" dirty="0"/>
          </a:p>
        </p:txBody>
      </p:sp>
    </p:spTree>
    <p:extLst>
      <p:ext uri="{BB962C8B-B14F-4D97-AF65-F5344CB8AC3E}">
        <p14:creationId xmlns:p14="http://schemas.microsoft.com/office/powerpoint/2010/main" val="38361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61769C42-7F76-49DB-945A-81749798B370}" type="datetime1">
              <a:rPr lang="en-US" smtClean="0"/>
              <a:t>7/13/2018</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8BD36C43-96CE-514A-AA31-94606BC81173}" type="slidenum">
              <a:rPr lang="en-US"/>
              <a:pPr>
                <a:defRPr/>
              </a:pPr>
              <a:t>‹#›</a:t>
            </a:fld>
            <a:endParaRPr lang="en-US" dirty="0"/>
          </a:p>
        </p:txBody>
      </p:sp>
    </p:spTree>
    <p:extLst>
      <p:ext uri="{BB962C8B-B14F-4D97-AF65-F5344CB8AC3E}">
        <p14:creationId xmlns:p14="http://schemas.microsoft.com/office/powerpoint/2010/main" val="29512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9B6F3177-0A2C-436E-A520-D3EBEB2A0689}" type="datetime1">
              <a:rPr lang="en-US" smtClean="0"/>
              <a:t>7/13/2018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3"/>
          <p:cNvSpPr>
            <a:spLocks noGrp="1"/>
          </p:cNvSpPr>
          <p:nvPr>
            <p:ph type="sldNum" sz="quarter" idx="12"/>
          </p:nvPr>
        </p:nvSpPr>
        <p:spPr/>
        <p:txBody>
          <a:bodyPr/>
          <a:lstStyle>
            <a:lvl1pPr>
              <a:defRPr/>
            </a:lvl1pPr>
          </a:lstStyle>
          <a:p>
            <a:pPr>
              <a:defRPr/>
            </a:pPr>
            <a:fld id="{0966BF50-076C-1B46-8DE5-71C4B65C2B4E}" type="slidenum">
              <a:rPr lang="en-US"/>
              <a:pPr>
                <a:defRPr/>
              </a:pPr>
              <a:t>‹#›</a:t>
            </a:fld>
            <a:endParaRPr lang="en-US" dirty="0"/>
          </a:p>
        </p:txBody>
      </p:sp>
    </p:spTree>
    <p:extLst>
      <p:ext uri="{BB962C8B-B14F-4D97-AF65-F5344CB8AC3E}">
        <p14:creationId xmlns:p14="http://schemas.microsoft.com/office/powerpoint/2010/main" val="164475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B8FD4A06-9875-499D-BCD2-00D0F4320C79}" type="datetime1">
              <a:rPr lang="en-US" smtClean="0"/>
              <a:t>7/13/2018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3CF932E8-4538-0141-AB9E-B3914A7DC4C9}" type="slidenum">
              <a:rPr lang="en-US"/>
              <a:pPr>
                <a:defRPr/>
              </a:pPr>
              <a:t>‹#›</a:t>
            </a:fld>
            <a:endParaRPr lang="en-US" dirty="0"/>
          </a:p>
        </p:txBody>
      </p:sp>
    </p:spTree>
    <p:extLst>
      <p:ext uri="{BB962C8B-B14F-4D97-AF65-F5344CB8AC3E}">
        <p14:creationId xmlns:p14="http://schemas.microsoft.com/office/powerpoint/2010/main" val="296856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2A272FE8-9B57-4A57-A169-DC9ED043D973}" type="datetime1">
              <a:rPr lang="en-US" smtClean="0"/>
              <a:t>7/13/2018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302C02A1-C817-EC4C-89D0-4D6576CE1F4E}" type="slidenum">
              <a:rPr lang="en-US"/>
              <a:pPr>
                <a:defRPr/>
              </a:pPr>
              <a:t>‹#›</a:t>
            </a:fld>
            <a:endParaRPr lang="en-US" dirty="0"/>
          </a:p>
        </p:txBody>
      </p:sp>
    </p:spTree>
    <p:extLst>
      <p:ext uri="{BB962C8B-B14F-4D97-AF65-F5344CB8AC3E}">
        <p14:creationId xmlns:p14="http://schemas.microsoft.com/office/powerpoint/2010/main" val="126485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81038" y="752475"/>
            <a:ext cx="9613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81038" y="2336800"/>
            <a:ext cx="96139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ea typeface="+mn-ea"/>
                <a:cs typeface="+mn-cs"/>
              </a:defRPr>
            </a:lvl1pPr>
          </a:lstStyle>
          <a:p>
            <a:pPr>
              <a:defRPr/>
            </a:pPr>
            <a:fld id="{75961BC6-44F8-4AA3-A24C-A7203373398C}" type="datetime1">
              <a:rPr lang="en-US" smtClean="0"/>
              <a:t>7/13/2018</a:t>
            </a:fld>
            <a:endParaRPr lang="en-US" dirty="0"/>
          </a:p>
        </p:txBody>
      </p:sp>
      <p:sp>
        <p:nvSpPr>
          <p:cNvPr id="5" name="Footer Placeholder 4"/>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fontAlgn="auto">
              <a:spcBef>
                <a:spcPts val="0"/>
              </a:spcBef>
              <a:spcAft>
                <a:spcPts val="0"/>
              </a:spcAft>
              <a:defRPr sz="3600">
                <a:solidFill>
                  <a:schemeClr val="tx1">
                    <a:tint val="75000"/>
                  </a:schemeClr>
                </a:solidFill>
                <a:latin typeface="+mn-lt"/>
                <a:ea typeface="+mn-ea"/>
                <a:cs typeface="+mn-cs"/>
              </a:defRPr>
            </a:lvl1pPr>
          </a:lstStyle>
          <a:p>
            <a:pPr>
              <a:defRPr/>
            </a:pPr>
            <a:fld id="{15200992-EFCB-CE49-9A2C-45F851C1B12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sldNum="0" hdr="0" ftr="0" dt="0"/>
  <p:txStyles>
    <p:titleStyle>
      <a:lvl1pPr algn="l" rtl="0" eaLnBrk="0" fontAlgn="base" hangingPunct="0">
        <a:lnSpc>
          <a:spcPct val="90000"/>
        </a:lnSpc>
        <a:spcBef>
          <a:spcPct val="0"/>
        </a:spcBef>
        <a:spcAft>
          <a:spcPct val="0"/>
        </a:spcAft>
        <a:defRPr sz="36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2pPr>
      <a:lvl3pPr algn="l" rtl="0" eaLnBrk="0" fontAlgn="base" hangingPunct="0">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3pPr>
      <a:lvl4pPr algn="l" rtl="0" eaLnBrk="0" fontAlgn="base" hangingPunct="0">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4pPr>
      <a:lvl5pPr algn="l" rtl="0" eaLnBrk="0" fontAlgn="base" hangingPunct="0">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5pPr>
      <a:lvl6pPr marL="457200" algn="l" rtl="0" fontAlgn="base">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6pPr>
      <a:lvl7pPr marL="914400" algn="l" rtl="0" fontAlgn="base">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7pPr>
      <a:lvl8pPr marL="1371600" algn="l" rtl="0" fontAlgn="base">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8pPr>
      <a:lvl9pPr marL="1828800" algn="l" rtl="0" fontAlgn="base">
        <a:lnSpc>
          <a:spcPct val="90000"/>
        </a:lnSpc>
        <a:spcBef>
          <a:spcPct val="0"/>
        </a:spcBef>
        <a:spcAft>
          <a:spcPct val="0"/>
        </a:spcAft>
        <a:defRPr sz="3600">
          <a:solidFill>
            <a:schemeClr val="tx1"/>
          </a:solidFill>
          <a:latin typeface="Trebuchet MS"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681038" y="2738438"/>
            <a:ext cx="8143875" cy="1387475"/>
          </a:xfrm>
        </p:spPr>
        <p:txBody>
          <a:bodyPr/>
          <a:lstStyle/>
          <a:p>
            <a:pPr eaLnBrk="1" hangingPunct="1"/>
            <a:r>
              <a:rPr lang="en-US" dirty="0">
                <a:latin typeface="Trebuchet MS" charset="0"/>
              </a:rPr>
              <a:t>Module 3  </a:t>
            </a:r>
            <a:br>
              <a:rPr lang="en-US" dirty="0">
                <a:latin typeface="Trebuchet MS" charset="0"/>
              </a:rPr>
            </a:br>
            <a:r>
              <a:rPr lang="en-US" sz="3800" dirty="0">
                <a:latin typeface="Trebuchet MS" charset="0"/>
              </a:rPr>
              <a:t>Machine Guarding &amp; Energy Isolation</a:t>
            </a:r>
          </a:p>
        </p:txBody>
      </p:sp>
      <p:sp>
        <p:nvSpPr>
          <p:cNvPr id="20482" name="Subtitle 2"/>
          <p:cNvSpPr>
            <a:spLocks noGrp="1"/>
          </p:cNvSpPr>
          <p:nvPr>
            <p:ph type="subTitle" idx="1"/>
          </p:nvPr>
        </p:nvSpPr>
        <p:spPr>
          <a:xfrm>
            <a:off x="681038" y="4394200"/>
            <a:ext cx="8143875" cy="422275"/>
          </a:xfrm>
        </p:spPr>
        <p:txBody>
          <a:bodyPr/>
          <a:lstStyle/>
          <a:p>
            <a:pPr eaLnBrk="1" hangingPunct="1"/>
            <a:r>
              <a:rPr lang="en-US" dirty="0">
                <a:latin typeface="Trebuchet MS" charset="0"/>
              </a:rPr>
              <a:t>Warehouse Operations &amp; Automated Equipment Considerations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Whistleblower </a:t>
            </a:r>
            <a:r>
              <a:rPr lang="en-US" dirty="0" smtClean="0"/>
              <a:t>Protection </a:t>
            </a:r>
            <a:endParaRPr lang="en-US" dirty="0"/>
          </a:p>
        </p:txBody>
      </p:sp>
      <p:sp>
        <p:nvSpPr>
          <p:cNvPr id="3" name="Content Placeholder 2"/>
          <p:cNvSpPr>
            <a:spLocks noGrp="1"/>
          </p:cNvSpPr>
          <p:nvPr>
            <p:ph idx="1"/>
          </p:nvPr>
        </p:nvSpPr>
        <p:spPr>
          <a:xfrm>
            <a:off x="680321" y="2336873"/>
            <a:ext cx="7668549" cy="3599316"/>
          </a:xfrm>
        </p:spPr>
        <p:txBody>
          <a:bodyPr/>
          <a:lstStyle/>
          <a:p>
            <a:endParaRPr lang="en-US" sz="2800" dirty="0" smtClean="0"/>
          </a:p>
          <a:p>
            <a:r>
              <a:rPr lang="en-US" sz="2800" dirty="0" smtClean="0"/>
              <a:t>An employer may not take an adverse action against an employee because the employee engages in protected activity.</a:t>
            </a:r>
          </a:p>
          <a:p>
            <a:endParaRPr lang="en-US" dirty="0"/>
          </a:p>
        </p:txBody>
      </p:sp>
      <p:pic>
        <p:nvPicPr>
          <p:cNvPr id="4" name="Picture 3" title="Picture of a whistle"/>
          <p:cNvPicPr>
            <a:picLocks noChangeAspect="1"/>
          </p:cNvPicPr>
          <p:nvPr/>
        </p:nvPicPr>
        <p:blipFill rotWithShape="1">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8640733" y="4006735"/>
            <a:ext cx="3261864" cy="2011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13116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Whistleblower </a:t>
            </a:r>
            <a:r>
              <a:rPr lang="en-US" dirty="0" smtClean="0"/>
              <a:t>Protection  </a:t>
            </a:r>
            <a:endParaRPr lang="en-US" dirty="0"/>
          </a:p>
        </p:txBody>
      </p:sp>
      <p:sp>
        <p:nvSpPr>
          <p:cNvPr id="3" name="Content Placeholder 2"/>
          <p:cNvSpPr>
            <a:spLocks noGrp="1"/>
          </p:cNvSpPr>
          <p:nvPr>
            <p:ph idx="1"/>
          </p:nvPr>
        </p:nvSpPr>
        <p:spPr>
          <a:xfrm>
            <a:off x="680321" y="2336873"/>
            <a:ext cx="9613861" cy="4147054"/>
          </a:xfrm>
        </p:spPr>
        <p:txBody>
          <a:bodyPr>
            <a:normAutofit lnSpcReduction="10000"/>
          </a:bodyPr>
          <a:lstStyle/>
          <a:p>
            <a:endParaRPr lang="en-US" sz="2800" dirty="0" smtClean="0"/>
          </a:p>
          <a:p>
            <a:r>
              <a:rPr lang="en-US" sz="3600" dirty="0" smtClean="0"/>
              <a:t>Protected activities </a:t>
            </a:r>
            <a:r>
              <a:rPr lang="en-US" sz="3600" b="1" i="1" dirty="0" smtClean="0">
                <a:solidFill>
                  <a:schemeClr val="accent1">
                    <a:lumMod val="60000"/>
                    <a:lumOff val="40000"/>
                  </a:schemeClr>
                </a:solidFill>
              </a:rPr>
              <a:t>may</a:t>
            </a:r>
            <a:r>
              <a:rPr lang="en-US" sz="3600" dirty="0" smtClean="0"/>
              <a:t> include:</a:t>
            </a:r>
          </a:p>
          <a:p>
            <a:endParaRPr lang="en-US" sz="3600" dirty="0" smtClean="0"/>
          </a:p>
          <a:p>
            <a:pPr lvl="1"/>
            <a:r>
              <a:rPr lang="en-US" sz="2400" dirty="0" smtClean="0"/>
              <a:t>Making a health and safety complaint to a supervisor</a:t>
            </a:r>
          </a:p>
          <a:p>
            <a:pPr lvl="1"/>
            <a:r>
              <a:rPr lang="en-US" sz="2400" dirty="0" smtClean="0"/>
              <a:t>Making a health and safety complaint to the Government</a:t>
            </a:r>
          </a:p>
          <a:p>
            <a:pPr lvl="1"/>
            <a:r>
              <a:rPr lang="en-US" sz="2400" dirty="0" smtClean="0"/>
              <a:t>Reporting a work-related illness or injury</a:t>
            </a:r>
          </a:p>
          <a:p>
            <a:pPr lvl="1"/>
            <a:r>
              <a:rPr lang="en-US" sz="2400" dirty="0" smtClean="0"/>
              <a:t>Cooperating in an inspection/investigation</a:t>
            </a:r>
          </a:p>
          <a:p>
            <a:pPr lvl="1"/>
            <a:r>
              <a:rPr lang="en-US" sz="2400" dirty="0" smtClean="0"/>
              <a:t>Requesting Safety Data Sheets</a:t>
            </a:r>
          </a:p>
          <a:p>
            <a:pPr lvl="1"/>
            <a:r>
              <a:rPr lang="en-US" sz="2400" dirty="0" smtClean="0"/>
              <a:t>Testifying</a:t>
            </a:r>
          </a:p>
          <a:p>
            <a:pPr lvl="1"/>
            <a:r>
              <a:rPr lang="en-US" sz="2400" dirty="0" smtClean="0"/>
              <a:t>Refusing to do dangerous tasks</a:t>
            </a:r>
          </a:p>
          <a:p>
            <a:pPr lvl="1"/>
            <a:endParaRPr lang="en-US" dirty="0" smtClean="0"/>
          </a:p>
          <a:p>
            <a:endParaRPr lang="en-US" dirty="0"/>
          </a:p>
        </p:txBody>
      </p:sp>
    </p:spTree>
    <p:extLst>
      <p:ext uri="{BB962C8B-B14F-4D97-AF65-F5344CB8AC3E}">
        <p14:creationId xmlns:p14="http://schemas.microsoft.com/office/powerpoint/2010/main" val="201408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6600" i="1" dirty="0" smtClean="0">
                <a:solidFill>
                  <a:srgbClr val="FFC000"/>
                </a:solidFill>
                <a:effectLst>
                  <a:outerShdw blurRad="38100" dist="38100" dir="2700000" algn="tl">
                    <a:srgbClr val="000000">
                      <a:alpha val="43137"/>
                    </a:srgbClr>
                  </a:outerShdw>
                </a:effectLst>
              </a:rPr>
              <a:t>Common Machinery Hazards</a:t>
            </a:r>
            <a:endParaRPr lang="en-US" sz="6600" i="1" dirty="0">
              <a:solidFill>
                <a:srgbClr val="FFC000"/>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Machinery Common to Warehousing </a:t>
            </a:r>
            <a:endParaRPr lang="en-US" dirty="0"/>
          </a:p>
        </p:txBody>
      </p:sp>
      <p:sp>
        <p:nvSpPr>
          <p:cNvPr id="3" name="Content Placeholder 2"/>
          <p:cNvSpPr>
            <a:spLocks noGrp="1"/>
          </p:cNvSpPr>
          <p:nvPr>
            <p:ph idx="1"/>
          </p:nvPr>
        </p:nvSpPr>
        <p:spPr/>
        <p:txBody>
          <a:bodyPr/>
          <a:lstStyle/>
          <a:p>
            <a:pPr>
              <a:buNone/>
            </a:pPr>
            <a:r>
              <a:rPr lang="en-US" sz="2800" dirty="0" smtClean="0"/>
              <a:t>	While there are a number of potential machines used in warehouses, a couple are very common.</a:t>
            </a:r>
          </a:p>
          <a:p>
            <a:pPr>
              <a:buNone/>
            </a:pPr>
            <a:endParaRPr lang="en-US" dirty="0" smtClean="0"/>
          </a:p>
          <a:p>
            <a:pPr lvl="1"/>
            <a:r>
              <a:rPr lang="en-US" sz="2400" dirty="0" smtClean="0"/>
              <a:t>Conveyors</a:t>
            </a:r>
          </a:p>
          <a:p>
            <a:pPr lvl="2"/>
            <a:r>
              <a:rPr lang="en-US" sz="2200" dirty="0" smtClean="0"/>
              <a:t>Moving materials and boxes</a:t>
            </a:r>
          </a:p>
          <a:p>
            <a:pPr lvl="2"/>
            <a:endParaRPr lang="en-US" sz="2200" dirty="0" smtClean="0"/>
          </a:p>
          <a:p>
            <a:pPr lvl="1"/>
            <a:r>
              <a:rPr lang="en-US" sz="2400" dirty="0" smtClean="0"/>
              <a:t>Compactors</a:t>
            </a:r>
          </a:p>
          <a:p>
            <a:pPr lvl="2"/>
            <a:r>
              <a:rPr lang="en-US" sz="2200" dirty="0" smtClean="0"/>
              <a:t>Baling cardboard and other material</a:t>
            </a:r>
          </a:p>
          <a:p>
            <a:pPr lvl="2"/>
            <a:endParaRPr lang="en-US" sz="2200" dirty="0" smtClean="0"/>
          </a:p>
          <a:p>
            <a:pPr>
              <a:buNone/>
            </a:pPr>
            <a:r>
              <a:rPr lang="en-US" sz="2800" dirty="0" smtClean="0"/>
              <a:t>	Guarding is necessary to prevent injury. 	</a:t>
            </a:r>
          </a:p>
          <a:p>
            <a:pPr>
              <a:buNone/>
            </a:pPr>
            <a:endParaRPr lang="en-US" sz="2800" dirty="0" smtClean="0"/>
          </a:p>
          <a:p>
            <a:pPr lvl="1"/>
            <a:endParaRPr lang="en-US" sz="2800" dirty="0" smtClean="0"/>
          </a:p>
          <a:p>
            <a:pPr lvl="1">
              <a:buNone/>
            </a:pPr>
            <a:endParaRPr lang="en-US" sz="2400" dirty="0"/>
          </a:p>
        </p:txBody>
      </p:sp>
      <p:pic>
        <p:nvPicPr>
          <p:cNvPr id="49154" name="Picture 2" descr="Material Handling and Conveyor Syste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3421" y="3576398"/>
            <a:ext cx="3597641"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1663" y="649288"/>
            <a:ext cx="11107737" cy="1276350"/>
          </a:xfrm>
        </p:spPr>
        <p:txBody>
          <a:bodyPr/>
          <a:lstStyle/>
          <a:p>
            <a:pPr eaLnBrk="1" hangingPunct="1"/>
            <a:r>
              <a:rPr lang="en-US" dirty="0" smtClean="0">
                <a:latin typeface="Trebuchet MS" charset="0"/>
              </a:rPr>
              <a:t>General Machine Guarding Standard</a:t>
            </a:r>
            <a:endParaRPr lang="en-US" dirty="0">
              <a:latin typeface="Trebuchet MS" charset="0"/>
            </a:endParaRPr>
          </a:p>
        </p:txBody>
      </p:sp>
      <p:sp>
        <p:nvSpPr>
          <p:cNvPr id="9219" name="Rectangle 3"/>
          <p:cNvSpPr>
            <a:spLocks noGrp="1" noChangeArrowheads="1"/>
          </p:cNvSpPr>
          <p:nvPr>
            <p:ph type="body" idx="1"/>
          </p:nvPr>
        </p:nvSpPr>
        <p:spPr>
          <a:xfrm>
            <a:off x="665163" y="2398713"/>
            <a:ext cx="6132512" cy="2797175"/>
          </a:xfrm>
        </p:spPr>
        <p:txBody>
          <a:bodyPr rtlCol="0">
            <a:normAutofit/>
          </a:bodyPr>
          <a:lstStyle/>
          <a:p>
            <a:pPr marL="0" indent="0" eaLnBrk="1" fontAlgn="auto" hangingPunct="1">
              <a:lnSpc>
                <a:spcPct val="80000"/>
              </a:lnSpc>
              <a:spcAft>
                <a:spcPts val="0"/>
              </a:spcAft>
              <a:buFont typeface="Arial" panose="020B0604020202020204" pitchFamily="34" charset="0"/>
              <a:buNone/>
              <a:defRPr/>
            </a:pPr>
            <a:r>
              <a:rPr lang="en-US" sz="2800" dirty="0" smtClean="0">
                <a:ea typeface="+mn-ea"/>
                <a:cs typeface="+mn-cs"/>
              </a:rPr>
              <a:t>General Industry Standard</a:t>
            </a:r>
          </a:p>
          <a:p>
            <a:pPr eaLnBrk="1" fontAlgn="auto" hangingPunct="1">
              <a:lnSpc>
                <a:spcPct val="80000"/>
              </a:lnSpc>
              <a:spcAft>
                <a:spcPts val="0"/>
              </a:spcAft>
              <a:buFont typeface="Arial" panose="020B0604020202020204" pitchFamily="34" charset="0"/>
              <a:buChar char="•"/>
              <a:defRPr/>
            </a:pPr>
            <a:endParaRPr lang="en-US" sz="3200" dirty="0" smtClean="0">
              <a:ea typeface="+mn-ea"/>
              <a:cs typeface="+mn-cs"/>
            </a:endParaRPr>
          </a:p>
          <a:p>
            <a:pPr lvl="1" eaLnBrk="1" fontAlgn="auto" hangingPunct="1">
              <a:lnSpc>
                <a:spcPct val="80000"/>
              </a:lnSpc>
              <a:spcAft>
                <a:spcPts val="0"/>
              </a:spcAft>
              <a:buFont typeface="Arial" panose="020B0604020202020204" pitchFamily="34" charset="0"/>
              <a:buChar char="•"/>
              <a:defRPr/>
            </a:pPr>
            <a:r>
              <a:rPr lang="en-US" dirty="0" smtClean="0">
                <a:ea typeface="+mn-ea"/>
              </a:rPr>
              <a:t>Found in 29CFR1910</a:t>
            </a:r>
          </a:p>
          <a:p>
            <a:pPr lvl="1" eaLnBrk="1" fontAlgn="auto" hangingPunct="1">
              <a:lnSpc>
                <a:spcPct val="80000"/>
              </a:lnSpc>
              <a:spcAft>
                <a:spcPts val="0"/>
              </a:spcAft>
              <a:buFont typeface="Arial" panose="020B0604020202020204" pitchFamily="34" charset="0"/>
              <a:buChar char="•"/>
              <a:defRPr/>
            </a:pPr>
            <a:r>
              <a:rPr lang="en-US" dirty="0" smtClean="0">
                <a:ea typeface="+mn-ea"/>
              </a:rPr>
              <a:t>Subpart O – Machinery and Machine Guarding</a:t>
            </a:r>
          </a:p>
          <a:p>
            <a:pPr lvl="1" eaLnBrk="1" fontAlgn="auto" hangingPunct="1">
              <a:lnSpc>
                <a:spcPct val="80000"/>
              </a:lnSpc>
              <a:spcAft>
                <a:spcPts val="0"/>
              </a:spcAft>
              <a:buFont typeface="Arial" panose="020B0604020202020204" pitchFamily="34" charset="0"/>
              <a:buChar char="•"/>
              <a:defRPr/>
            </a:pPr>
            <a:endParaRPr lang="en-US" dirty="0" smtClean="0">
              <a:ea typeface="+mn-ea"/>
            </a:endParaRPr>
          </a:p>
          <a:p>
            <a:pPr lvl="1" eaLnBrk="1" fontAlgn="auto" hangingPunct="1">
              <a:lnSpc>
                <a:spcPct val="80000"/>
              </a:lnSpc>
              <a:spcAft>
                <a:spcPts val="0"/>
              </a:spcAft>
              <a:buFont typeface="Arial" panose="020B0604020202020204" pitchFamily="34" charset="0"/>
              <a:buChar char="•"/>
              <a:defRPr/>
            </a:pPr>
            <a:r>
              <a:rPr lang="en-US" dirty="0" smtClean="0">
                <a:ea typeface="+mn-ea"/>
              </a:rPr>
              <a:t>29CFR1910.212</a:t>
            </a:r>
          </a:p>
          <a:p>
            <a:pPr lvl="1" eaLnBrk="1" fontAlgn="auto" hangingPunct="1">
              <a:lnSpc>
                <a:spcPct val="80000"/>
              </a:lnSpc>
              <a:spcAft>
                <a:spcPts val="0"/>
              </a:spcAft>
              <a:buFont typeface="Arial" panose="020B0604020202020204" pitchFamily="34" charset="0"/>
              <a:buChar char="•"/>
              <a:defRPr/>
            </a:pPr>
            <a:r>
              <a:rPr lang="en-US" dirty="0" smtClean="0">
                <a:ea typeface="+mn-ea"/>
              </a:rPr>
              <a:t>General requirements for all machines</a:t>
            </a:r>
            <a:endParaRPr lang="en-US" dirty="0">
              <a:ea typeface="+mn-ea"/>
            </a:endParaRPr>
          </a:p>
        </p:txBody>
      </p:sp>
      <p:sp>
        <p:nvSpPr>
          <p:cNvPr id="61444"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61445" name="Picture 1" descr="Machine Guards.png" title="Picture of machine guard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9238" y="3641725"/>
            <a:ext cx="47053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1663" y="649288"/>
            <a:ext cx="11107737" cy="1276350"/>
          </a:xfrm>
        </p:spPr>
        <p:txBody>
          <a:bodyPr/>
          <a:lstStyle/>
          <a:p>
            <a:pPr eaLnBrk="1" hangingPunct="1"/>
            <a:r>
              <a:rPr lang="en-US" dirty="0" smtClean="0">
                <a:latin typeface="Trebuchet MS" charset="0"/>
              </a:rPr>
              <a:t>General Machine Guarding </a:t>
            </a:r>
            <a:r>
              <a:rPr lang="en-US" dirty="0" smtClean="0">
                <a:latin typeface="Trebuchet MS" charset="0"/>
              </a:rPr>
              <a:t>Standard </a:t>
            </a:r>
            <a:endParaRPr lang="en-US" dirty="0">
              <a:latin typeface="Trebuchet MS" charset="0"/>
            </a:endParaRPr>
          </a:p>
        </p:txBody>
      </p:sp>
      <p:sp>
        <p:nvSpPr>
          <p:cNvPr id="63491" name="Rectangle 3"/>
          <p:cNvSpPr>
            <a:spLocks noGrp="1" noChangeArrowheads="1"/>
          </p:cNvSpPr>
          <p:nvPr>
            <p:ph type="body" idx="1"/>
          </p:nvPr>
        </p:nvSpPr>
        <p:spPr>
          <a:xfrm>
            <a:off x="665163" y="2708695"/>
            <a:ext cx="9688512" cy="3685756"/>
          </a:xfrm>
        </p:spPr>
        <p:txBody>
          <a:bodyPr/>
          <a:lstStyle/>
          <a:p>
            <a:pPr marL="0" indent="0" eaLnBrk="1" hangingPunct="1">
              <a:buNone/>
            </a:pPr>
            <a:r>
              <a:rPr lang="en-US" sz="2800" dirty="0" smtClean="0"/>
              <a:t>The standard requires</a:t>
            </a:r>
          </a:p>
          <a:p>
            <a:pPr marL="0" indent="0" eaLnBrk="1" hangingPunct="1">
              <a:buNone/>
            </a:pPr>
            <a:endParaRPr lang="en-US" sz="2800" dirty="0" smtClean="0"/>
          </a:p>
          <a:p>
            <a:pPr marL="457200" lvl="1" indent="0" eaLnBrk="1" hangingPunct="1">
              <a:buNone/>
            </a:pPr>
            <a:r>
              <a:rPr lang="en-US" b="1" i="1" u="sng" dirty="0" smtClean="0">
                <a:solidFill>
                  <a:schemeClr val="accent1"/>
                </a:solidFill>
              </a:rPr>
              <a:t>One or more </a:t>
            </a:r>
            <a:r>
              <a:rPr lang="en-US" dirty="0" smtClean="0"/>
              <a:t>methods of machine guarding shall be provided to protect the operator and other employees in the machine area from hazards such as those created by point of operation, ingoing nip points, rotating parts, flying chips and sparks. Examples of guarding methods are-barrier guards, two-hand tripping devices, electronic safety devices, etc.</a:t>
            </a:r>
            <a:endParaRPr lang="en-US" dirty="0">
              <a:latin typeface="Trebuchet MS" charset="0"/>
            </a:endParaRPr>
          </a:p>
        </p:txBody>
      </p:sp>
      <p:sp>
        <p:nvSpPr>
          <p:cNvPr id="63492"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1663" y="649288"/>
            <a:ext cx="11107737" cy="1276350"/>
          </a:xfrm>
        </p:spPr>
        <p:txBody>
          <a:bodyPr/>
          <a:lstStyle/>
          <a:p>
            <a:pPr eaLnBrk="1" hangingPunct="1"/>
            <a:r>
              <a:rPr lang="en-US" dirty="0">
                <a:latin typeface="Trebuchet MS" charset="0"/>
              </a:rPr>
              <a:t>Machine Guards</a:t>
            </a:r>
          </a:p>
        </p:txBody>
      </p:sp>
      <p:sp>
        <p:nvSpPr>
          <p:cNvPr id="9219" name="Rectangle 3"/>
          <p:cNvSpPr>
            <a:spLocks noGrp="1" noChangeArrowheads="1"/>
          </p:cNvSpPr>
          <p:nvPr>
            <p:ph type="body" idx="1"/>
          </p:nvPr>
        </p:nvSpPr>
        <p:spPr>
          <a:xfrm>
            <a:off x="628650" y="2305050"/>
            <a:ext cx="9688513" cy="4064000"/>
          </a:xfrm>
        </p:spPr>
        <p:txBody>
          <a:bodyPr rtlCol="0">
            <a:normAutofit lnSpcReduction="10000"/>
          </a:bodyPr>
          <a:lstStyle/>
          <a:p>
            <a:pPr marL="0" indent="0" eaLnBrk="1" fontAlgn="auto" hangingPunct="1">
              <a:spcAft>
                <a:spcPts val="1800"/>
              </a:spcAft>
              <a:buFont typeface="Arial" charset="0"/>
              <a:buNone/>
              <a:defRPr/>
            </a:pPr>
            <a:r>
              <a:rPr lang="en-US" sz="2600" b="1" u="sng" dirty="0" smtClean="0">
                <a:ea typeface="+mn-ea"/>
                <a:cs typeface="+mn-cs"/>
              </a:rPr>
              <a:t>Machine Guards</a:t>
            </a:r>
            <a:r>
              <a:rPr lang="en-US" sz="2600" b="1" dirty="0" smtClean="0">
                <a:ea typeface="+mn-ea"/>
                <a:cs typeface="+mn-cs"/>
              </a:rPr>
              <a:t> </a:t>
            </a:r>
            <a:r>
              <a:rPr lang="en-US" sz="2600" dirty="0" smtClean="0">
                <a:ea typeface="+mn-ea"/>
                <a:cs typeface="+mn-cs"/>
              </a:rPr>
              <a:t>prevent </a:t>
            </a:r>
            <a:r>
              <a:rPr lang="en-US" sz="2600" dirty="0">
                <a:ea typeface="+mn-ea"/>
                <a:cs typeface="+mn-cs"/>
              </a:rPr>
              <a:t>exposure to an identified hazard</a:t>
            </a:r>
            <a:r>
              <a:rPr lang="en-US" sz="2800" dirty="0" smtClean="0">
                <a:ea typeface="+mn-ea"/>
                <a:cs typeface="+mn-cs"/>
              </a:rPr>
              <a:t>.</a:t>
            </a:r>
          </a:p>
          <a:p>
            <a:pPr eaLnBrk="1" hangingPunct="1">
              <a:defRPr/>
            </a:pPr>
            <a:r>
              <a:rPr lang="en-US" sz="2000" dirty="0" smtClean="0"/>
              <a:t>Guards are usually preferred to other control methods because they are physical barriers that enclose dangerous machine parts and prevent employee contact with them. </a:t>
            </a:r>
          </a:p>
          <a:p>
            <a:pPr eaLnBrk="1" hangingPunct="1">
              <a:buNone/>
              <a:defRPr/>
            </a:pPr>
            <a:endParaRPr lang="en-US" sz="2000" dirty="0" smtClean="0"/>
          </a:p>
          <a:p>
            <a:pPr eaLnBrk="1" hangingPunct="1">
              <a:defRPr/>
            </a:pPr>
            <a:r>
              <a:rPr lang="en-US" sz="2000" dirty="0" smtClean="0"/>
              <a:t>To be effective, guards must be strong and fastened by any secure method that prevents the guard from being inadvertently dislodged or removed. </a:t>
            </a:r>
          </a:p>
          <a:p>
            <a:pPr eaLnBrk="1" hangingPunct="1">
              <a:buNone/>
              <a:defRPr/>
            </a:pPr>
            <a:endParaRPr lang="en-US" sz="2000" dirty="0" smtClean="0"/>
          </a:p>
          <a:p>
            <a:pPr eaLnBrk="1" hangingPunct="1">
              <a:defRPr/>
            </a:pPr>
            <a:r>
              <a:rPr lang="en-US" sz="2000" dirty="0" smtClean="0"/>
              <a:t>Guards typically are designed with screws, bolts and lock fasteners and usually a tool is necessary to unfasten and remove them. Generally, guards are designed not to obstruct the operator's view or to prevent employees from doing a job.</a:t>
            </a:r>
          </a:p>
          <a:p>
            <a:pPr marL="0" indent="0" eaLnBrk="1" fontAlgn="auto" hangingPunct="1">
              <a:spcAft>
                <a:spcPts val="0"/>
              </a:spcAft>
              <a:buFont typeface="Arial" charset="0"/>
              <a:buNone/>
              <a:defRPr/>
            </a:pPr>
            <a:endParaRPr lang="en-US" dirty="0">
              <a:ea typeface="+mn-ea"/>
              <a:cs typeface="+mn-cs"/>
            </a:endParaRPr>
          </a:p>
        </p:txBody>
      </p:sp>
      <p:sp>
        <p:nvSpPr>
          <p:cNvPr id="69636"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01663" y="649288"/>
            <a:ext cx="11107737" cy="1276350"/>
          </a:xfrm>
        </p:spPr>
        <p:txBody>
          <a:bodyPr/>
          <a:lstStyle/>
          <a:p>
            <a:pPr eaLnBrk="1" hangingPunct="1"/>
            <a:r>
              <a:rPr lang="en-US" dirty="0">
                <a:latin typeface="Trebuchet MS" charset="0"/>
              </a:rPr>
              <a:t>Conveyor Equipment Examples</a:t>
            </a:r>
          </a:p>
        </p:txBody>
      </p:sp>
      <p:sp>
        <p:nvSpPr>
          <p:cNvPr id="98307"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8310" name="TextBox 1"/>
          <p:cNvSpPr txBox="1">
            <a:spLocks noChangeArrowheads="1"/>
          </p:cNvSpPr>
          <p:nvPr/>
        </p:nvSpPr>
        <p:spPr bwMode="auto">
          <a:xfrm>
            <a:off x="26616" y="2290763"/>
            <a:ext cx="4151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US" sz="2200" dirty="0"/>
              <a:t>Belt Conveyor</a:t>
            </a:r>
          </a:p>
        </p:txBody>
      </p:sp>
      <p:sp>
        <p:nvSpPr>
          <p:cNvPr id="98311" name="TextBox 9"/>
          <p:cNvSpPr txBox="1">
            <a:spLocks noChangeArrowheads="1"/>
          </p:cNvSpPr>
          <p:nvPr/>
        </p:nvSpPr>
        <p:spPr bwMode="auto">
          <a:xfrm>
            <a:off x="7925414" y="2273300"/>
            <a:ext cx="45005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US" sz="2200" dirty="0" smtClean="0"/>
              <a:t>Roller </a:t>
            </a:r>
            <a:r>
              <a:rPr lang="en-US" sz="2200" dirty="0"/>
              <a:t>Conveyor</a:t>
            </a:r>
          </a:p>
        </p:txBody>
      </p:sp>
      <p:pic>
        <p:nvPicPr>
          <p:cNvPr id="25602" name="Picture 2" descr="Trough Slider Bed Belt Conveyor"/>
          <p:cNvPicPr>
            <a:picLocks noChangeAspect="1" noChangeArrowheads="1"/>
          </p:cNvPicPr>
          <p:nvPr/>
        </p:nvPicPr>
        <p:blipFill>
          <a:blip r:embed="rId3" cstate="print"/>
          <a:srcRect/>
          <a:stretch>
            <a:fillRect/>
          </a:stretch>
        </p:blipFill>
        <p:spPr bwMode="auto">
          <a:xfrm>
            <a:off x="172513" y="3359330"/>
            <a:ext cx="3701946"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604" name="Picture 4" descr="MESIN ROLLER CONVEY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33442" y="3328423"/>
            <a:ext cx="3709053"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2" descr="Slat Convey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1757" y="3319793"/>
            <a:ext cx="3657298"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
          <p:cNvSpPr txBox="1">
            <a:spLocks noChangeArrowheads="1"/>
          </p:cNvSpPr>
          <p:nvPr/>
        </p:nvSpPr>
        <p:spPr bwMode="auto">
          <a:xfrm>
            <a:off x="3974676" y="2287886"/>
            <a:ext cx="4151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US" sz="2200" dirty="0" smtClean="0"/>
              <a:t>Slat </a:t>
            </a:r>
            <a:r>
              <a:rPr lang="en-US" sz="2200" dirty="0"/>
              <a:t>Conveyor</a:t>
            </a:r>
          </a:p>
        </p:txBody>
      </p:sp>
      <p:sp>
        <p:nvSpPr>
          <p:cNvPr id="10" name="TextBox 9"/>
          <p:cNvSpPr txBox="1"/>
          <p:nvPr/>
        </p:nvSpPr>
        <p:spPr>
          <a:xfrm>
            <a:off x="4295955" y="6228272"/>
            <a:ext cx="3519577" cy="369332"/>
          </a:xfrm>
          <a:prstGeom prst="rect">
            <a:avLst/>
          </a:prstGeom>
          <a:noFill/>
        </p:spPr>
        <p:txBody>
          <a:bodyPr wrap="square" rtlCol="0">
            <a:spAutoFit/>
          </a:bodyPr>
          <a:lstStyle/>
          <a:p>
            <a:pPr algn="ctr"/>
            <a:r>
              <a:rPr lang="en-US" dirty="0" smtClean="0"/>
              <a:t>Fixed Barrier Guards</a:t>
            </a:r>
            <a:endParaRPr lang="en-US" dirty="0"/>
          </a:p>
        </p:txBody>
      </p:sp>
      <p:cxnSp>
        <p:nvCxnSpPr>
          <p:cNvPr id="13" name="Straight Arrow Connector 12" title="Picture of an arrow pointing to a fixed barrier guard"/>
          <p:cNvCxnSpPr/>
          <p:nvPr/>
        </p:nvCxnSpPr>
        <p:spPr>
          <a:xfrm flipH="1" flipV="1">
            <a:off x="1639020" y="5293168"/>
            <a:ext cx="3157267" cy="11248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title="Picture of an arrow pointing to a fixed barrier guard"/>
          <p:cNvCxnSpPr>
            <a:stCxn id="10" idx="0"/>
          </p:cNvCxnSpPr>
          <p:nvPr/>
        </p:nvCxnSpPr>
        <p:spPr>
          <a:xfrm flipH="1" flipV="1">
            <a:off x="6038491" y="4848045"/>
            <a:ext cx="17253" cy="13802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title="Picture of an arrow pointing to a fixed barrier guard"/>
          <p:cNvCxnSpPr>
            <a:stCxn id="10" idx="3"/>
          </p:cNvCxnSpPr>
          <p:nvPr/>
        </p:nvCxnSpPr>
        <p:spPr>
          <a:xfrm flipV="1">
            <a:off x="7815532" y="4744528"/>
            <a:ext cx="2260121" cy="16684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01663" y="649288"/>
            <a:ext cx="11107737" cy="1276350"/>
          </a:xfrm>
        </p:spPr>
        <p:txBody>
          <a:bodyPr/>
          <a:lstStyle/>
          <a:p>
            <a:pPr eaLnBrk="1" hangingPunct="1"/>
            <a:r>
              <a:rPr lang="en-US" dirty="0" smtClean="0">
                <a:latin typeface="Trebuchet MS" charset="0"/>
              </a:rPr>
              <a:t>Hazards Associated with Conveyors</a:t>
            </a:r>
            <a:endParaRPr lang="en-US" dirty="0">
              <a:latin typeface="Trebuchet MS" charset="0"/>
            </a:endParaRPr>
          </a:p>
        </p:txBody>
      </p:sp>
      <p:sp>
        <p:nvSpPr>
          <p:cNvPr id="86019" name="Rectangle 3"/>
          <p:cNvSpPr>
            <a:spLocks noGrp="1" noChangeArrowheads="1"/>
          </p:cNvSpPr>
          <p:nvPr>
            <p:ph type="body" idx="1"/>
          </p:nvPr>
        </p:nvSpPr>
        <p:spPr>
          <a:xfrm>
            <a:off x="596900" y="2271713"/>
            <a:ext cx="9409742" cy="4227512"/>
          </a:xfrm>
        </p:spPr>
        <p:txBody>
          <a:bodyPr/>
          <a:lstStyle/>
          <a:p>
            <a:pPr eaLnBrk="1" hangingPunct="1">
              <a:spcBef>
                <a:spcPts val="1600"/>
              </a:spcBef>
            </a:pPr>
            <a:r>
              <a:rPr lang="en-US" sz="2800" b="1" u="sng" dirty="0">
                <a:latin typeface="Trebuchet MS" charset="0"/>
              </a:rPr>
              <a:t>Moving Parts</a:t>
            </a:r>
            <a:r>
              <a:rPr lang="en-US" sz="2800" b="1" dirty="0">
                <a:latin typeface="Trebuchet MS" charset="0"/>
              </a:rPr>
              <a:t> </a:t>
            </a:r>
            <a:r>
              <a:rPr lang="en-US" sz="2800" dirty="0" smtClean="0">
                <a:latin typeface="Trebuchet MS" charset="0"/>
              </a:rPr>
              <a:t>– Constant motorized motions of components, such as belts and pulleys.</a:t>
            </a:r>
          </a:p>
          <a:p>
            <a:pPr eaLnBrk="1" hangingPunct="1">
              <a:spcBef>
                <a:spcPts val="1600"/>
              </a:spcBef>
            </a:pPr>
            <a:endParaRPr lang="en-US" sz="2800" dirty="0">
              <a:latin typeface="Trebuchet MS" charset="0"/>
            </a:endParaRPr>
          </a:p>
          <a:p>
            <a:pPr eaLnBrk="1" hangingPunct="1">
              <a:spcBef>
                <a:spcPts val="1600"/>
              </a:spcBef>
            </a:pPr>
            <a:r>
              <a:rPr lang="en-US" sz="2800" b="1" u="sng" dirty="0">
                <a:latin typeface="Trebuchet MS" charset="0"/>
              </a:rPr>
              <a:t>Circular motion</a:t>
            </a:r>
            <a:r>
              <a:rPr lang="en-US" sz="2800" b="1" dirty="0">
                <a:latin typeface="Trebuchet MS" charset="0"/>
              </a:rPr>
              <a:t> </a:t>
            </a:r>
            <a:r>
              <a:rPr lang="en-US" sz="2800" dirty="0">
                <a:latin typeface="Trebuchet MS" charset="0"/>
              </a:rPr>
              <a:t>– Rotating </a:t>
            </a:r>
            <a:r>
              <a:rPr lang="en-US" sz="2800" dirty="0" smtClean="0">
                <a:latin typeface="Trebuchet MS" charset="0"/>
              </a:rPr>
              <a:t>parts </a:t>
            </a:r>
            <a:r>
              <a:rPr lang="en-US" sz="2800" dirty="0">
                <a:latin typeface="Trebuchet MS" charset="0"/>
              </a:rPr>
              <a:t>that may grip clothing or otherwise force a body part into a dangerous location. </a:t>
            </a:r>
            <a:endParaRPr lang="en-US" sz="2800" dirty="0" smtClean="0">
              <a:latin typeface="Trebuchet MS" charset="0"/>
            </a:endParaRPr>
          </a:p>
          <a:p>
            <a:pPr eaLnBrk="1" hangingPunct="1">
              <a:spcBef>
                <a:spcPts val="1600"/>
              </a:spcBef>
            </a:pPr>
            <a:endParaRPr lang="en-US" sz="2800" dirty="0">
              <a:latin typeface="Trebuchet MS" charset="0"/>
            </a:endParaRPr>
          </a:p>
          <a:p>
            <a:pPr eaLnBrk="1" hangingPunct="1">
              <a:spcBef>
                <a:spcPts val="1600"/>
              </a:spcBef>
            </a:pPr>
            <a:r>
              <a:rPr lang="en-US" sz="2800" b="1" u="sng" dirty="0">
                <a:latin typeface="Trebuchet MS" charset="0"/>
              </a:rPr>
              <a:t>Projections</a:t>
            </a:r>
            <a:r>
              <a:rPr lang="en-US" sz="2800" dirty="0">
                <a:latin typeface="Trebuchet MS" charset="0"/>
              </a:rPr>
              <a:t> – </a:t>
            </a:r>
            <a:r>
              <a:rPr lang="en-US" sz="2800" dirty="0" smtClean="0">
                <a:latin typeface="Trebuchet MS" charset="0"/>
              </a:rPr>
              <a:t>Screws, burrs, bends, or other sharp edges increase </a:t>
            </a:r>
            <a:r>
              <a:rPr lang="en-US" sz="2800" dirty="0">
                <a:latin typeface="Trebuchet MS" charset="0"/>
              </a:rPr>
              <a:t>the hazard potential. </a:t>
            </a:r>
          </a:p>
        </p:txBody>
      </p:sp>
      <p:sp>
        <p:nvSpPr>
          <p:cNvPr id="86020"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86370" name="Picture 2" descr="https://sp.yimg.com/ib/th?id=HN.608015297724942645&amp;pid=15.1&amp;P=0"/>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22982" y="3283130"/>
            <a:ext cx="2282753" cy="201168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01663" y="649288"/>
            <a:ext cx="11107737" cy="1276350"/>
          </a:xfrm>
        </p:spPr>
        <p:txBody>
          <a:bodyPr/>
          <a:lstStyle/>
          <a:p>
            <a:pPr eaLnBrk="1" hangingPunct="1"/>
            <a:r>
              <a:rPr lang="en-US" dirty="0">
                <a:latin typeface="Trebuchet MS" charset="0"/>
              </a:rPr>
              <a:t>Hazards Associated with </a:t>
            </a:r>
            <a:r>
              <a:rPr lang="en-US" dirty="0" smtClean="0">
                <a:latin typeface="Trebuchet MS" charset="0"/>
              </a:rPr>
              <a:t>Conveyors </a:t>
            </a:r>
            <a:endParaRPr lang="en-US" dirty="0">
              <a:latin typeface="Trebuchet MS" charset="0"/>
            </a:endParaRPr>
          </a:p>
        </p:txBody>
      </p:sp>
      <p:sp>
        <p:nvSpPr>
          <p:cNvPr id="57347" name="Rectangle 3"/>
          <p:cNvSpPr>
            <a:spLocks noGrp="1" noChangeArrowheads="1"/>
          </p:cNvSpPr>
          <p:nvPr>
            <p:ph type="body" idx="1"/>
          </p:nvPr>
        </p:nvSpPr>
        <p:spPr>
          <a:xfrm>
            <a:off x="596900" y="2271713"/>
            <a:ext cx="9861550" cy="4227512"/>
          </a:xfrm>
        </p:spPr>
        <p:txBody>
          <a:bodyPr/>
          <a:lstStyle/>
          <a:p>
            <a:pPr marL="0" indent="0" eaLnBrk="1" hangingPunct="1">
              <a:spcBef>
                <a:spcPts val="2200"/>
              </a:spcBef>
              <a:buFont typeface="Arial" charset="0"/>
              <a:buNone/>
              <a:defRPr/>
            </a:pPr>
            <a:r>
              <a:rPr lang="en-US" dirty="0" smtClean="0">
                <a:latin typeface="Trebuchet MS" charset="0"/>
              </a:rPr>
              <a:t>Conveyors present amputation hazards associated with mechanical motion. </a:t>
            </a:r>
            <a:r>
              <a:rPr lang="en-US" dirty="0" smtClean="0"/>
              <a:t>Conveyor</a:t>
            </a:r>
            <a:r>
              <a:rPr lang="en-US" dirty="0"/>
              <a:t>-related injuries typically involve a employee's hands or fingers becoming caught in nip points </a:t>
            </a:r>
            <a:r>
              <a:rPr lang="en-US" dirty="0" smtClean="0"/>
              <a:t>on </a:t>
            </a:r>
            <a:r>
              <a:rPr lang="en-US" dirty="0"/>
              <a:t>conveyors and may occur in these situations</a:t>
            </a:r>
            <a:r>
              <a:rPr lang="en-US" dirty="0" smtClean="0"/>
              <a:t>:</a:t>
            </a:r>
            <a:endParaRPr lang="en-US" dirty="0" smtClean="0">
              <a:latin typeface="Trebuchet MS" charset="0"/>
            </a:endParaRPr>
          </a:p>
          <a:p>
            <a:pPr eaLnBrk="1" hangingPunct="1">
              <a:spcBef>
                <a:spcPts val="2200"/>
              </a:spcBef>
              <a:defRPr/>
            </a:pPr>
            <a:r>
              <a:rPr lang="en-US" sz="2200" dirty="0" smtClean="0">
                <a:latin typeface="Trebuchet MS" charset="0"/>
              </a:rPr>
              <a:t>Allowing a cleaning cloth or an employee's clothing to get caught in the conveyor and pull the employee's fingers or hands into the conveyor.</a:t>
            </a:r>
          </a:p>
          <a:p>
            <a:pPr eaLnBrk="1" hangingPunct="1">
              <a:spcBef>
                <a:spcPts val="2200"/>
              </a:spcBef>
              <a:defRPr/>
            </a:pPr>
            <a:r>
              <a:rPr lang="en-US" sz="2200" dirty="0" smtClean="0">
                <a:latin typeface="Trebuchet MS" charset="0"/>
              </a:rPr>
              <a:t>Cleaning and maintaining a conveyor, especially when it is still operating.</a:t>
            </a:r>
          </a:p>
          <a:p>
            <a:pPr eaLnBrk="1" hangingPunct="1">
              <a:spcBef>
                <a:spcPts val="2200"/>
              </a:spcBef>
              <a:defRPr/>
            </a:pPr>
            <a:r>
              <a:rPr lang="en-US" sz="2200" dirty="0" smtClean="0">
                <a:latin typeface="Trebuchet MS" charset="0"/>
              </a:rPr>
              <a:t>Reaching into an in-going nip point to remove debris or to free jammed material.</a:t>
            </a:r>
          </a:p>
        </p:txBody>
      </p:sp>
      <p:sp>
        <p:nvSpPr>
          <p:cNvPr id="100356"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a:latin typeface="Trebuchet MS" charset="0"/>
              </a:rPr>
              <a:t>Disclaimer</a:t>
            </a:r>
          </a:p>
        </p:txBody>
      </p:sp>
      <p:sp>
        <p:nvSpPr>
          <p:cNvPr id="21506" name="Content Placeholder 2"/>
          <p:cNvSpPr>
            <a:spLocks noGrp="1"/>
          </p:cNvSpPr>
          <p:nvPr>
            <p:ph idx="1"/>
          </p:nvPr>
        </p:nvSpPr>
        <p:spPr>
          <a:xfrm>
            <a:off x="681038" y="2478088"/>
            <a:ext cx="9767887" cy="3421062"/>
          </a:xfrm>
        </p:spPr>
        <p:txBody>
          <a:bodyPr/>
          <a:lstStyle/>
          <a:p>
            <a:pPr marL="0" indent="0" eaLnBrk="1" hangingPunct="1">
              <a:buFont typeface="Arial" charset="0"/>
              <a:buNone/>
            </a:pPr>
            <a:r>
              <a:rPr lang="en-US" dirty="0">
                <a:latin typeface="Trebuchet MS" charset="0"/>
              </a:rPr>
              <a:t>This material was produced under Grant SH-26328-SH4 from the Occupational Safety and Health Administration, U.S. Department of Labor. </a:t>
            </a:r>
          </a:p>
          <a:p>
            <a:pPr marL="0" indent="0" eaLnBrk="1" hangingPunct="1">
              <a:buFont typeface="Arial" charset="0"/>
              <a:buNone/>
            </a:pPr>
            <a:endParaRPr lang="en-US" dirty="0">
              <a:latin typeface="Trebuchet MS" charset="0"/>
            </a:endParaRPr>
          </a:p>
          <a:p>
            <a:pPr marL="0" indent="0" eaLnBrk="1" hangingPunct="1">
              <a:buFont typeface="Arial" charset="0"/>
              <a:buNone/>
            </a:pPr>
            <a:r>
              <a:rPr lang="en-US" dirty="0">
                <a:latin typeface="Trebuchet MS" charset="0"/>
              </a:rPr>
              <a:t>It does not necessarily reflect the views or policies of the U.S. Department of Labor, nor does mention of trade names, commercial products, or organizations imply endorsement by the U.S. Government.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Nip Point?</a:t>
            </a:r>
            <a:endParaRPr lang="en-US" dirty="0"/>
          </a:p>
        </p:txBody>
      </p:sp>
      <p:sp>
        <p:nvSpPr>
          <p:cNvPr id="3" name="Content Placeholder 2"/>
          <p:cNvSpPr>
            <a:spLocks noGrp="1"/>
          </p:cNvSpPr>
          <p:nvPr>
            <p:ph idx="1"/>
          </p:nvPr>
        </p:nvSpPr>
        <p:spPr>
          <a:xfrm>
            <a:off x="681038" y="2336800"/>
            <a:ext cx="7427792" cy="3598863"/>
          </a:xfrm>
        </p:spPr>
        <p:txBody>
          <a:bodyPr/>
          <a:lstStyle/>
          <a:p>
            <a:r>
              <a:rPr lang="en-US" dirty="0" smtClean="0"/>
              <a:t>Nip points occur whenever machine parts move toward each other or when one part moves past a stationary object.</a:t>
            </a:r>
            <a:endParaRPr lang="en-US" dirty="0"/>
          </a:p>
        </p:txBody>
      </p:sp>
      <p:pic>
        <p:nvPicPr>
          <p:cNvPr id="172034" name="Picture 2" descr="In-running nip point hazards"/>
          <p:cNvPicPr>
            <a:picLocks noChangeAspect="1" noChangeArrowheads="1"/>
          </p:cNvPicPr>
          <p:nvPr/>
        </p:nvPicPr>
        <p:blipFill>
          <a:blip r:embed="rId3" cstate="print"/>
          <a:srcRect/>
          <a:stretch>
            <a:fillRect/>
          </a:stretch>
        </p:blipFill>
        <p:spPr bwMode="auto">
          <a:xfrm>
            <a:off x="8763000" y="2286000"/>
            <a:ext cx="3429000"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Trough Slider Bed Belt Conveyor"/>
          <p:cNvPicPr>
            <a:picLocks noChangeAspect="1" noChangeArrowheads="1"/>
          </p:cNvPicPr>
          <p:nvPr/>
        </p:nvPicPr>
        <p:blipFill>
          <a:blip r:embed="rId4" cstate="print"/>
          <a:srcRect/>
          <a:stretch>
            <a:fillRect/>
          </a:stretch>
        </p:blipFill>
        <p:spPr bwMode="auto">
          <a:xfrm>
            <a:off x="810867" y="3756145"/>
            <a:ext cx="3701946"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4968815" y="4485736"/>
            <a:ext cx="3191774" cy="1754326"/>
          </a:xfrm>
          <a:prstGeom prst="rect">
            <a:avLst/>
          </a:prstGeom>
          <a:noFill/>
        </p:spPr>
        <p:txBody>
          <a:bodyPr wrap="square" rtlCol="0">
            <a:spAutoFit/>
          </a:bodyPr>
          <a:lstStyle/>
          <a:p>
            <a:r>
              <a:rPr lang="en-US" dirty="0" smtClean="0"/>
              <a:t>Possible Nip Point</a:t>
            </a:r>
          </a:p>
          <a:p>
            <a:endParaRPr lang="en-US" dirty="0" smtClean="0"/>
          </a:p>
          <a:p>
            <a:endParaRPr lang="en-US" dirty="0" smtClean="0"/>
          </a:p>
          <a:p>
            <a:endParaRPr lang="en-US" dirty="0" smtClean="0"/>
          </a:p>
          <a:p>
            <a:r>
              <a:rPr lang="en-US" dirty="0" smtClean="0"/>
              <a:t>Possible Nip Point </a:t>
            </a:r>
          </a:p>
          <a:p>
            <a:r>
              <a:rPr lang="en-US" dirty="0" smtClean="0"/>
              <a:t>(when fixed guard removed)</a:t>
            </a:r>
            <a:endParaRPr lang="en-US" dirty="0"/>
          </a:p>
        </p:txBody>
      </p:sp>
      <p:cxnSp>
        <p:nvCxnSpPr>
          <p:cNvPr id="8" name="Straight Arrow Connector 7" title="Picture of an arrow pointing to a possible nip point"/>
          <p:cNvCxnSpPr/>
          <p:nvPr/>
        </p:nvCxnSpPr>
        <p:spPr>
          <a:xfrm flipH="1">
            <a:off x="1639019" y="4744528"/>
            <a:ext cx="3381555" cy="5486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title="Picture of an arrow pointing to a possible nip point"/>
          <p:cNvCxnSpPr/>
          <p:nvPr/>
        </p:nvCxnSpPr>
        <p:spPr>
          <a:xfrm flipH="1" flipV="1">
            <a:off x="2050213" y="5549085"/>
            <a:ext cx="2953108" cy="2823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title="Picture of an arrow pointing to a possible nip point"/>
          <p:cNvCxnSpPr/>
          <p:nvPr/>
        </p:nvCxnSpPr>
        <p:spPr>
          <a:xfrm flipV="1">
            <a:off x="6946490" y="3756145"/>
            <a:ext cx="2536723" cy="8748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Picture of an arrow pointing to a possible nip point"/>
          <p:cNvCxnSpPr/>
          <p:nvPr/>
        </p:nvCxnSpPr>
        <p:spPr>
          <a:xfrm>
            <a:off x="6946490" y="4630994"/>
            <a:ext cx="2802194" cy="9180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title="Picture of an arrow pointing to a possible nip point"/>
          <p:cNvCxnSpPr/>
          <p:nvPr/>
        </p:nvCxnSpPr>
        <p:spPr>
          <a:xfrm>
            <a:off x="6998249" y="4642007"/>
            <a:ext cx="4181028" cy="4922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title="Picture of an arrow pointing to a possible nip point"/>
          <p:cNvCxnSpPr/>
          <p:nvPr/>
        </p:nvCxnSpPr>
        <p:spPr>
          <a:xfrm flipV="1">
            <a:off x="6998249" y="3528875"/>
            <a:ext cx="4181028" cy="11131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01663" y="649288"/>
            <a:ext cx="11107737" cy="1276350"/>
          </a:xfrm>
        </p:spPr>
        <p:txBody>
          <a:bodyPr/>
          <a:lstStyle/>
          <a:p>
            <a:pPr eaLnBrk="1" hangingPunct="1"/>
            <a:r>
              <a:rPr lang="en-US" dirty="0">
                <a:latin typeface="Trebuchet MS" charset="0"/>
              </a:rPr>
              <a:t>Hazards Associated with </a:t>
            </a:r>
            <a:r>
              <a:rPr lang="en-US" dirty="0" smtClean="0">
                <a:latin typeface="Trebuchet MS" charset="0"/>
              </a:rPr>
              <a:t>Conveyors  </a:t>
            </a:r>
            <a:endParaRPr lang="en-US" dirty="0">
              <a:latin typeface="Trebuchet MS" charset="0"/>
            </a:endParaRPr>
          </a:p>
        </p:txBody>
      </p:sp>
      <p:sp>
        <p:nvSpPr>
          <p:cNvPr id="102403" name="Rectangle 3"/>
          <p:cNvSpPr>
            <a:spLocks noGrp="1" noChangeArrowheads="1"/>
          </p:cNvSpPr>
          <p:nvPr>
            <p:ph type="body" idx="1"/>
          </p:nvPr>
        </p:nvSpPr>
        <p:spPr>
          <a:xfrm>
            <a:off x="596900" y="2271713"/>
            <a:ext cx="9861550" cy="4227512"/>
          </a:xfrm>
        </p:spPr>
        <p:txBody>
          <a:bodyPr/>
          <a:lstStyle/>
          <a:p>
            <a:pPr eaLnBrk="1" hangingPunct="1">
              <a:spcBef>
                <a:spcPts val="2200"/>
              </a:spcBef>
            </a:pPr>
            <a:r>
              <a:rPr lang="en-US" sz="2600" dirty="0" smtClean="0">
                <a:latin typeface="Trebuchet MS" charset="0"/>
              </a:rPr>
              <a:t>Elevated/overhead </a:t>
            </a:r>
            <a:r>
              <a:rPr lang="en-US" sz="2600" dirty="0">
                <a:latin typeface="Trebuchet MS" charset="0"/>
              </a:rPr>
              <a:t>conveyors </a:t>
            </a:r>
            <a:r>
              <a:rPr lang="en-US" sz="2600" dirty="0" smtClean="0">
                <a:latin typeface="Trebuchet MS" charset="0"/>
              </a:rPr>
              <a:t>present hazards</a:t>
            </a:r>
          </a:p>
          <a:p>
            <a:pPr lvl="1" eaLnBrk="1" hangingPunct="1">
              <a:spcBef>
                <a:spcPts val="2200"/>
              </a:spcBef>
            </a:pPr>
            <a:r>
              <a:rPr lang="en-US" sz="2400" dirty="0" smtClean="0">
                <a:latin typeface="Trebuchet MS" charset="0"/>
              </a:rPr>
              <a:t>Low bridge areas where workers can strike their heads</a:t>
            </a:r>
          </a:p>
          <a:p>
            <a:pPr lvl="1" eaLnBrk="1" hangingPunct="1">
              <a:spcBef>
                <a:spcPts val="2200"/>
              </a:spcBef>
            </a:pPr>
            <a:r>
              <a:rPr lang="en-US" sz="2400" dirty="0" smtClean="0">
                <a:latin typeface="Trebuchet MS" charset="0"/>
              </a:rPr>
              <a:t>Falling materials and packages</a:t>
            </a:r>
            <a:endParaRPr lang="en-US" sz="2400" dirty="0">
              <a:latin typeface="Trebuchet MS" charset="0"/>
            </a:endParaRPr>
          </a:p>
        </p:txBody>
      </p:sp>
      <p:sp>
        <p:nvSpPr>
          <p:cNvPr id="102404"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74082" name="Picture 2" descr="Inclined overhead belt conveyor."/>
          <p:cNvPicPr>
            <a:picLocks noChangeAspect="1" noChangeArrowheads="1"/>
          </p:cNvPicPr>
          <p:nvPr/>
        </p:nvPicPr>
        <p:blipFill>
          <a:blip r:embed="rId3" cstate="print"/>
          <a:srcRect/>
          <a:stretch>
            <a:fillRect/>
          </a:stretch>
        </p:blipFill>
        <p:spPr bwMode="auto">
          <a:xfrm>
            <a:off x="3847695" y="4095390"/>
            <a:ext cx="3950583" cy="2521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000664" y="4727278"/>
            <a:ext cx="2122098" cy="400110"/>
          </a:xfrm>
          <a:prstGeom prst="rect">
            <a:avLst/>
          </a:prstGeom>
          <a:noFill/>
        </p:spPr>
        <p:txBody>
          <a:bodyPr wrap="square" rtlCol="0">
            <a:spAutoFit/>
          </a:bodyPr>
          <a:lstStyle/>
          <a:p>
            <a:r>
              <a:rPr lang="en-US" sz="2000" dirty="0" smtClean="0"/>
              <a:t>Adequate Height</a:t>
            </a:r>
            <a:endParaRPr lang="en-US" sz="2000" dirty="0"/>
          </a:p>
        </p:txBody>
      </p:sp>
      <p:sp>
        <p:nvSpPr>
          <p:cNvPr id="7" name="Rectangle 6"/>
          <p:cNvSpPr/>
          <p:nvPr/>
        </p:nvSpPr>
        <p:spPr>
          <a:xfrm>
            <a:off x="8002044" y="4676332"/>
            <a:ext cx="3488341" cy="707886"/>
          </a:xfrm>
          <a:prstGeom prst="rect">
            <a:avLst/>
          </a:prstGeom>
        </p:spPr>
        <p:txBody>
          <a:bodyPr wrap="square">
            <a:spAutoFit/>
          </a:bodyPr>
          <a:lstStyle/>
          <a:p>
            <a:r>
              <a:rPr lang="en-US" sz="2000" dirty="0" smtClean="0"/>
              <a:t>Fixed Guarding to Prevent Falling Objects</a:t>
            </a:r>
            <a:endParaRPr lang="en-US" sz="2000" dirty="0"/>
          </a:p>
        </p:txBody>
      </p:sp>
      <p:cxnSp>
        <p:nvCxnSpPr>
          <p:cNvPr id="8" name="Straight Arrow Connector 7" title="Picture of an arrow pointing to a fixed guard to prevent falling objects"/>
          <p:cNvCxnSpPr/>
          <p:nvPr/>
        </p:nvCxnSpPr>
        <p:spPr>
          <a:xfrm flipH="1" flipV="1">
            <a:off x="5400136" y="4416725"/>
            <a:ext cx="2587955" cy="4485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title="Picture of an arrow pointing to a bridge with adequate height"/>
          <p:cNvCxnSpPr/>
          <p:nvPr/>
        </p:nvCxnSpPr>
        <p:spPr>
          <a:xfrm flipV="1">
            <a:off x="3209026" y="4468483"/>
            <a:ext cx="1224951" cy="4658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Considerations Around Conveyors</a:t>
            </a:r>
            <a:endParaRPr lang="en-US" dirty="0"/>
          </a:p>
        </p:txBody>
      </p:sp>
      <p:sp>
        <p:nvSpPr>
          <p:cNvPr id="3" name="Content Placeholder 2"/>
          <p:cNvSpPr>
            <a:spLocks noGrp="1"/>
          </p:cNvSpPr>
          <p:nvPr>
            <p:ph idx="1"/>
          </p:nvPr>
        </p:nvSpPr>
        <p:spPr>
          <a:xfrm>
            <a:off x="681038" y="2156604"/>
            <a:ext cx="9613900" cy="3779059"/>
          </a:xfrm>
        </p:spPr>
        <p:txBody>
          <a:bodyPr/>
          <a:lstStyle/>
          <a:p>
            <a:r>
              <a:rPr lang="en-US" sz="2200" dirty="0" smtClean="0"/>
              <a:t>Assure guarding is in place before beginning work.</a:t>
            </a:r>
          </a:p>
          <a:p>
            <a:r>
              <a:rPr lang="en-US" sz="2200" dirty="0" smtClean="0"/>
              <a:t>Do not wear loose clothing.</a:t>
            </a:r>
          </a:p>
          <a:p>
            <a:r>
              <a:rPr lang="en-US" sz="2200" dirty="0" smtClean="0"/>
              <a:t>Tie back hair. </a:t>
            </a:r>
          </a:p>
          <a:p>
            <a:r>
              <a:rPr lang="en-US" sz="2200" dirty="0" smtClean="0"/>
              <a:t>Do not lean against equipment, as it may start automatically. </a:t>
            </a:r>
          </a:p>
          <a:p>
            <a:r>
              <a:rPr lang="en-US" sz="2200" dirty="0" smtClean="0"/>
              <a:t>Utilize signage to emphasize hazards. </a:t>
            </a:r>
          </a:p>
          <a:p>
            <a:pPr marL="0" indent="0">
              <a:buNone/>
            </a:pPr>
            <a:endParaRPr lang="en-US" sz="2200" dirty="0"/>
          </a:p>
        </p:txBody>
      </p:sp>
      <p:pic>
        <p:nvPicPr>
          <p:cNvPr id="187394" name="Picture 2" descr="THIS MACHINE STARTS AUTOMATICALLY"/>
          <p:cNvPicPr>
            <a:picLocks noChangeAspect="1" noChangeArrowheads="1"/>
          </p:cNvPicPr>
          <p:nvPr/>
        </p:nvPicPr>
        <p:blipFill>
          <a:blip r:embed="rId3" cstate="print"/>
          <a:srcRect/>
          <a:stretch>
            <a:fillRect/>
          </a:stretch>
        </p:blipFill>
        <p:spPr bwMode="auto">
          <a:xfrm>
            <a:off x="4727575" y="4705350"/>
            <a:ext cx="2913133" cy="2194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7396" name="Picture 4" descr="Machine Guarding Signs &amp; Labels"/>
          <p:cNvPicPr>
            <a:picLocks noChangeAspect="1" noChangeArrowheads="1"/>
          </p:cNvPicPr>
          <p:nvPr/>
        </p:nvPicPr>
        <p:blipFill>
          <a:blip r:embed="rId4" cstate="print"/>
          <a:srcRect/>
          <a:stretch>
            <a:fillRect/>
          </a:stretch>
        </p:blipFill>
        <p:spPr bwMode="auto">
          <a:xfrm>
            <a:off x="9690200" y="3355679"/>
            <a:ext cx="2501800" cy="3474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7398" name="Picture 6" descr="DANGER Sign - No Loose Clothing While Operating... - Large"/>
          <p:cNvPicPr>
            <a:picLocks noChangeAspect="1" noChangeArrowheads="1"/>
          </p:cNvPicPr>
          <p:nvPr/>
        </p:nvPicPr>
        <p:blipFill>
          <a:blip r:embed="rId5" cstate="print"/>
          <a:srcRect/>
          <a:stretch>
            <a:fillRect/>
          </a:stretch>
        </p:blipFill>
        <p:spPr bwMode="auto">
          <a:xfrm>
            <a:off x="17252" y="4654847"/>
            <a:ext cx="3062176" cy="2194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Compactors (aka Balers)</a:t>
            </a:r>
            <a:endParaRPr lang="en-US" dirty="0"/>
          </a:p>
        </p:txBody>
      </p:sp>
      <p:pic>
        <p:nvPicPr>
          <p:cNvPr id="153602" name="Picture 2" title="Picture of a vertical compactor"/>
          <p:cNvPicPr>
            <a:picLocks noGrp="1" noChangeAspect="1" noChangeArrowheads="1"/>
          </p:cNvPicPr>
          <p:nvPr>
            <p:ph idx="1"/>
          </p:nvPr>
        </p:nvPicPr>
        <p:blipFill>
          <a:blip r:embed="rId3" cstate="print"/>
          <a:srcRect/>
          <a:stretch>
            <a:fillRect/>
          </a:stretch>
        </p:blipFill>
        <p:spPr bwMode="auto">
          <a:xfrm>
            <a:off x="1954034" y="3069790"/>
            <a:ext cx="367039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3604" name="Picture 4" descr="We offer Stationary Compactors in various sizes from 2 yard to 12 yard ..."/>
          <p:cNvPicPr>
            <a:picLocks noChangeAspect="1" noChangeArrowheads="1"/>
          </p:cNvPicPr>
          <p:nvPr/>
        </p:nvPicPr>
        <p:blipFill>
          <a:blip r:embed="rId4" cstate="print"/>
          <a:srcRect/>
          <a:stretch>
            <a:fillRect/>
          </a:stretch>
        </p:blipFill>
        <p:spPr bwMode="auto">
          <a:xfrm>
            <a:off x="6452856" y="3088256"/>
            <a:ext cx="367826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1"/>
          <p:cNvSpPr txBox="1">
            <a:spLocks noChangeArrowheads="1"/>
          </p:cNvSpPr>
          <p:nvPr/>
        </p:nvSpPr>
        <p:spPr bwMode="auto">
          <a:xfrm>
            <a:off x="1700157" y="2290763"/>
            <a:ext cx="4151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US" sz="2200" dirty="0" smtClean="0"/>
              <a:t>Vertical Compactor</a:t>
            </a:r>
            <a:endParaRPr lang="en-US" sz="2200" dirty="0"/>
          </a:p>
        </p:txBody>
      </p:sp>
      <p:sp>
        <p:nvSpPr>
          <p:cNvPr id="6" name="TextBox 1"/>
          <p:cNvSpPr txBox="1">
            <a:spLocks noChangeArrowheads="1"/>
          </p:cNvSpPr>
          <p:nvPr/>
        </p:nvSpPr>
        <p:spPr bwMode="auto">
          <a:xfrm>
            <a:off x="6165807" y="2287886"/>
            <a:ext cx="4151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US" sz="2200" dirty="0" smtClean="0"/>
              <a:t>Horizontal Compactor</a:t>
            </a:r>
            <a:endParaRPr lang="en-US"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 Associated with Compactors</a:t>
            </a:r>
            <a:endParaRPr lang="en-US" dirty="0"/>
          </a:p>
        </p:txBody>
      </p:sp>
      <p:sp>
        <p:nvSpPr>
          <p:cNvPr id="3" name="Content Placeholder 2"/>
          <p:cNvSpPr>
            <a:spLocks noGrp="1"/>
          </p:cNvSpPr>
          <p:nvPr>
            <p:ph idx="1"/>
          </p:nvPr>
        </p:nvSpPr>
        <p:spPr/>
        <p:txBody>
          <a:bodyPr/>
          <a:lstStyle/>
          <a:p>
            <a:r>
              <a:rPr lang="en-US" dirty="0" smtClean="0"/>
              <a:t>Meant to crush and compact materials, primarily empty boxes.</a:t>
            </a:r>
          </a:p>
          <a:p>
            <a:endParaRPr lang="en-US" dirty="0" smtClean="0"/>
          </a:p>
          <a:p>
            <a:r>
              <a:rPr lang="en-US" dirty="0" smtClean="0"/>
              <a:t>Process can produce thousands of pounds of pressure.</a:t>
            </a:r>
          </a:p>
          <a:p>
            <a:endParaRPr lang="en-US" dirty="0" smtClean="0"/>
          </a:p>
          <a:p>
            <a:r>
              <a:rPr lang="en-US" dirty="0" smtClean="0"/>
              <a:t>Can easily crush a human being. </a:t>
            </a:r>
          </a:p>
          <a:p>
            <a:endParaRPr lang="en-US" dirty="0" smtClean="0"/>
          </a:p>
          <a:p>
            <a:r>
              <a:rPr lang="en-US" dirty="0" smtClean="0"/>
              <a:t>Guarding and awareness is essential to safety.</a:t>
            </a:r>
            <a:endParaRPr lang="en-US" dirty="0"/>
          </a:p>
        </p:txBody>
      </p:sp>
      <p:pic>
        <p:nvPicPr>
          <p:cNvPr id="188420" name="Picture 4" descr="Cardboard Bales Ready to Recycle"/>
          <p:cNvPicPr>
            <a:picLocks noChangeAspect="1" noChangeArrowheads="1"/>
          </p:cNvPicPr>
          <p:nvPr/>
        </p:nvPicPr>
        <p:blipFill>
          <a:blip r:embed="rId3" cstate="print"/>
          <a:srcRect/>
          <a:stretch>
            <a:fillRect/>
          </a:stretch>
        </p:blipFill>
        <p:spPr bwMode="auto">
          <a:xfrm>
            <a:off x="9230561" y="3424686"/>
            <a:ext cx="2702691" cy="3291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Compactor Guarding</a:t>
            </a:r>
            <a:endParaRPr lang="en-US" dirty="0"/>
          </a:p>
        </p:txBody>
      </p:sp>
      <p:sp>
        <p:nvSpPr>
          <p:cNvPr id="3" name="Content Placeholder 2"/>
          <p:cNvSpPr>
            <a:spLocks noGrp="1"/>
          </p:cNvSpPr>
          <p:nvPr>
            <p:ph idx="1"/>
          </p:nvPr>
        </p:nvSpPr>
        <p:spPr>
          <a:xfrm>
            <a:off x="681038" y="2336800"/>
            <a:ext cx="10999128" cy="3598863"/>
          </a:xfrm>
        </p:spPr>
        <p:txBody>
          <a:bodyPr/>
          <a:lstStyle/>
          <a:p>
            <a:pPr>
              <a:buNone/>
            </a:pPr>
            <a:r>
              <a:rPr lang="en-US" dirty="0" smtClean="0"/>
              <a:t>	A common permanent guard on a compactor is an interlock guard. When this type of guard is opened or removed….</a:t>
            </a:r>
          </a:p>
          <a:p>
            <a:pPr>
              <a:buNone/>
            </a:pPr>
            <a:endParaRPr lang="en-US" dirty="0" smtClean="0"/>
          </a:p>
          <a:p>
            <a:pPr lvl="1"/>
            <a:r>
              <a:rPr lang="en-US" dirty="0" smtClean="0"/>
              <a:t>The tripping mechanism and/or power automatically shuts off or disengages.</a:t>
            </a:r>
          </a:p>
          <a:p>
            <a:pPr lvl="1"/>
            <a:endParaRPr lang="en-US" dirty="0" smtClean="0"/>
          </a:p>
          <a:p>
            <a:pPr lvl="1"/>
            <a:r>
              <a:rPr lang="en-US" dirty="0" smtClean="0"/>
              <a:t>The moving parts of the machine are stopped.</a:t>
            </a:r>
          </a:p>
          <a:p>
            <a:pPr lvl="1"/>
            <a:endParaRPr lang="en-US" dirty="0" smtClean="0"/>
          </a:p>
          <a:p>
            <a:pPr lvl="1"/>
            <a:r>
              <a:rPr lang="en-US" dirty="0" smtClean="0"/>
              <a:t>The machine cannot cycle or be started until the guard is back in place.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Compactor </a:t>
            </a:r>
            <a:r>
              <a:rPr lang="en-US" dirty="0" smtClean="0"/>
              <a:t>Guarding </a:t>
            </a:r>
            <a:endParaRPr lang="en-US" dirty="0"/>
          </a:p>
        </p:txBody>
      </p:sp>
      <p:pic>
        <p:nvPicPr>
          <p:cNvPr id="6" name="Picture 2" descr="Handle operated safety switch is wired to guarded equipment to cut off ..."/>
          <p:cNvPicPr>
            <a:picLocks noChangeAspect="1" noChangeArrowheads="1"/>
          </p:cNvPicPr>
          <p:nvPr/>
        </p:nvPicPr>
        <p:blipFill>
          <a:blip r:embed="rId3" cstate="print"/>
          <a:srcRect/>
          <a:stretch>
            <a:fillRect/>
          </a:stretch>
        </p:blipFill>
        <p:spPr bwMode="auto">
          <a:xfrm>
            <a:off x="1155931" y="2758296"/>
            <a:ext cx="3647744"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5572669" y="3157255"/>
            <a:ext cx="4451233" cy="2862322"/>
          </a:xfrm>
          <a:prstGeom prst="rect">
            <a:avLst/>
          </a:prstGeom>
          <a:noFill/>
        </p:spPr>
        <p:txBody>
          <a:bodyPr wrap="square" rtlCol="0">
            <a:spAutoFit/>
          </a:bodyPr>
          <a:lstStyle/>
          <a:p>
            <a:r>
              <a:rPr lang="en-US" sz="2400" dirty="0" smtClean="0"/>
              <a:t>Example of an electrical interlock device.</a:t>
            </a:r>
          </a:p>
          <a:p>
            <a:endParaRPr lang="en-US" sz="2400" dirty="0" smtClean="0"/>
          </a:p>
          <a:p>
            <a:r>
              <a:rPr lang="en-US" sz="2400" dirty="0" smtClean="0"/>
              <a:t>If gate is open, connection is broke, preventing machine from powering on.</a:t>
            </a:r>
          </a:p>
          <a:p>
            <a:endParaRPr lang="en-US" dirty="0" smtClean="0"/>
          </a:p>
          <a:p>
            <a:endParaRPr lang="en-US" dirty="0" smtClean="0"/>
          </a:p>
        </p:txBody>
      </p:sp>
      <p:cxnSp>
        <p:nvCxnSpPr>
          <p:cNvPr id="9" name="Straight Arrow Connector 8" title="Picture of an arrow pointing to an electrical interlock device on a compactor"/>
          <p:cNvCxnSpPr/>
          <p:nvPr/>
        </p:nvCxnSpPr>
        <p:spPr>
          <a:xfrm flipH="1">
            <a:off x="2415396" y="3795623"/>
            <a:ext cx="3140015" cy="8626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Considerations Around Compactors</a:t>
            </a:r>
            <a:endParaRPr lang="en-US" dirty="0"/>
          </a:p>
        </p:txBody>
      </p:sp>
      <p:sp>
        <p:nvSpPr>
          <p:cNvPr id="3" name="Content Placeholder 2"/>
          <p:cNvSpPr>
            <a:spLocks noGrp="1"/>
          </p:cNvSpPr>
          <p:nvPr>
            <p:ph idx="1"/>
          </p:nvPr>
        </p:nvSpPr>
        <p:spPr>
          <a:xfrm>
            <a:off x="681038" y="2001329"/>
            <a:ext cx="8428456" cy="3951588"/>
          </a:xfrm>
        </p:spPr>
        <p:txBody>
          <a:bodyPr/>
          <a:lstStyle/>
          <a:p>
            <a:r>
              <a:rPr lang="en-US" dirty="0" smtClean="0"/>
              <a:t>Never try to operate a compactor while feeding material into it.</a:t>
            </a:r>
          </a:p>
          <a:p>
            <a:r>
              <a:rPr lang="en-US" dirty="0" smtClean="0"/>
              <a:t>Never go into a compactor. It may be considered a confined space.</a:t>
            </a:r>
          </a:p>
          <a:p>
            <a:r>
              <a:rPr lang="en-US" dirty="0" smtClean="0"/>
              <a:t>Never climb on top of a compactor.</a:t>
            </a:r>
          </a:p>
          <a:p>
            <a:r>
              <a:rPr lang="en-US" dirty="0" smtClean="0"/>
              <a:t>Do not load, unload, or operate if younger than 18.</a:t>
            </a:r>
          </a:p>
          <a:p>
            <a:r>
              <a:rPr lang="en-US" dirty="0" smtClean="0"/>
              <a:t>Utilize signage to emphasize hazards. </a:t>
            </a:r>
          </a:p>
          <a:p>
            <a:endParaRPr lang="en-US" dirty="0" smtClean="0"/>
          </a:p>
        </p:txBody>
      </p:sp>
      <p:pic>
        <p:nvPicPr>
          <p:cNvPr id="193538" name="Picture 2" descr="old to load operate or unload this compactor or baler"/>
          <p:cNvPicPr>
            <a:picLocks noChangeAspect="1" noChangeArrowheads="1"/>
          </p:cNvPicPr>
          <p:nvPr/>
        </p:nvPicPr>
        <p:blipFill>
          <a:blip r:embed="rId3" cstate="print"/>
          <a:srcRect/>
          <a:stretch>
            <a:fillRect/>
          </a:stretch>
        </p:blipFill>
        <p:spPr bwMode="auto">
          <a:xfrm>
            <a:off x="9230264" y="2268742"/>
            <a:ext cx="2930112"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3540" name="Picture 4" descr="https://sp.yimg.com/ib/th?id=JN.JVssXcU%2fXYOkfcXvaXZDSg&amp;pid=15.1&amp;P=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023" y="5026686"/>
            <a:ext cx="2563738"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b="1" i="1" dirty="0">
                <a:solidFill>
                  <a:srgbClr val="CCFF33"/>
                </a:solidFill>
              </a:rPr>
              <a:t>Break Time</a:t>
            </a:r>
          </a:p>
        </p:txBody>
      </p:sp>
      <p:pic>
        <p:nvPicPr>
          <p:cNvPr id="73732" name="Picture 4" descr="MCj042580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5712" y="2768601"/>
            <a:ext cx="5302249" cy="2779713"/>
          </a:xfrm>
          <a:prstGeom prst="rect">
            <a:avLst/>
          </a:prstGeom>
          <a:noFill/>
        </p:spPr>
      </p:pic>
    </p:spTree>
    <p:extLst>
      <p:ext uri="{BB962C8B-B14F-4D97-AF65-F5344CB8AC3E}">
        <p14:creationId xmlns:p14="http://schemas.microsoft.com/office/powerpoint/2010/main" val="522479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6600" i="1" dirty="0" smtClean="0">
                <a:solidFill>
                  <a:srgbClr val="FFC000"/>
                </a:solidFill>
                <a:effectLst>
                  <a:outerShdw blurRad="38100" dist="38100" dir="2700000" algn="tl">
                    <a:srgbClr val="000000">
                      <a:alpha val="43137"/>
                    </a:srgbClr>
                  </a:outerShdw>
                </a:effectLst>
              </a:rPr>
              <a:t>Lockout/Tagout</a:t>
            </a:r>
            <a:endParaRPr lang="en-US" sz="6600" i="1" dirty="0">
              <a:solidFill>
                <a:srgbClr val="FFC000"/>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a:latin typeface="Trebuchet MS" charset="0"/>
              </a:rPr>
              <a:t>Purpose</a:t>
            </a:r>
          </a:p>
        </p:txBody>
      </p:sp>
      <p:sp>
        <p:nvSpPr>
          <p:cNvPr id="22530" name="Content Placeholder 2"/>
          <p:cNvSpPr>
            <a:spLocks noGrp="1"/>
          </p:cNvSpPr>
          <p:nvPr>
            <p:ph idx="1"/>
          </p:nvPr>
        </p:nvSpPr>
        <p:spPr>
          <a:xfrm>
            <a:off x="681037" y="2336800"/>
            <a:ext cx="9670661" cy="3598863"/>
          </a:xfrm>
        </p:spPr>
        <p:txBody>
          <a:bodyPr/>
          <a:lstStyle/>
          <a:p>
            <a:pPr eaLnBrk="1" hangingPunct="1"/>
            <a:r>
              <a:rPr lang="en-US" sz="2600" dirty="0">
                <a:latin typeface="Trebuchet MS" charset="0"/>
              </a:rPr>
              <a:t>This presentation is meant to:</a:t>
            </a:r>
          </a:p>
          <a:p>
            <a:pPr eaLnBrk="1" hangingPunct="1"/>
            <a:endParaRPr lang="en-US" dirty="0">
              <a:latin typeface="Trebuchet MS" charset="0"/>
            </a:endParaRPr>
          </a:p>
          <a:p>
            <a:pPr lvl="1" eaLnBrk="1" hangingPunct="1"/>
            <a:endParaRPr lang="en-US" dirty="0">
              <a:latin typeface="Trebuchet MS" charset="0"/>
            </a:endParaRPr>
          </a:p>
          <a:p>
            <a:pPr lvl="1" eaLnBrk="1" hangingPunct="1"/>
            <a:r>
              <a:rPr lang="en-US" sz="2200" dirty="0">
                <a:latin typeface="Trebuchet MS" charset="0"/>
              </a:rPr>
              <a:t>Introduce students to machine guarding </a:t>
            </a:r>
            <a:r>
              <a:rPr lang="en-US" sz="2200" dirty="0" smtClean="0">
                <a:latin typeface="Trebuchet MS" charset="0"/>
              </a:rPr>
              <a:t>requirements common in warehousing.</a:t>
            </a:r>
            <a:endParaRPr lang="en-US" sz="2200" dirty="0">
              <a:latin typeface="Trebuchet MS" charset="0"/>
            </a:endParaRPr>
          </a:p>
          <a:p>
            <a:pPr lvl="1" eaLnBrk="1" hangingPunct="1"/>
            <a:endParaRPr lang="en-US" sz="2200" dirty="0">
              <a:latin typeface="Trebuchet MS" charset="0"/>
            </a:endParaRPr>
          </a:p>
          <a:p>
            <a:pPr lvl="1" eaLnBrk="1" hangingPunct="1"/>
            <a:r>
              <a:rPr lang="en-US" sz="2200" dirty="0">
                <a:latin typeface="Trebuchet MS" charset="0"/>
              </a:rPr>
              <a:t>Introduce students to warehouse </a:t>
            </a:r>
            <a:r>
              <a:rPr lang="en-US" sz="2200" dirty="0" smtClean="0">
                <a:latin typeface="Trebuchet MS" charset="0"/>
              </a:rPr>
              <a:t>equipment, particularly conveyors and compactors.</a:t>
            </a:r>
          </a:p>
          <a:p>
            <a:pPr lvl="1" eaLnBrk="1" hangingPunct="1"/>
            <a:endParaRPr lang="en-US" sz="2200" dirty="0" smtClean="0">
              <a:latin typeface="Trebuchet MS" charset="0"/>
            </a:endParaRPr>
          </a:p>
          <a:p>
            <a:pPr lvl="1" eaLnBrk="1" hangingPunct="1"/>
            <a:r>
              <a:rPr lang="en-US" sz="2200" dirty="0" smtClean="0">
                <a:latin typeface="Trebuchet MS" charset="0"/>
              </a:rPr>
              <a:t>Introduce students to the Lockout/Tagout procedure.</a:t>
            </a:r>
          </a:p>
          <a:p>
            <a:pPr lvl="1" eaLnBrk="1" hangingPunct="1">
              <a:buNone/>
            </a:pPr>
            <a:endParaRPr lang="en-US" dirty="0">
              <a:latin typeface="Trebuchet MS" charset="0"/>
            </a:endParaRPr>
          </a:p>
          <a:p>
            <a:pPr lvl="1" eaLnBrk="1" hangingPunct="1"/>
            <a:endParaRPr lang="en-US" dirty="0">
              <a:latin typeface="Trebuchet MS" charset="0"/>
            </a:endParaRPr>
          </a:p>
          <a:p>
            <a:pPr lvl="1" eaLnBrk="1" hangingPunct="1"/>
            <a:endParaRPr lang="en-US" dirty="0">
              <a:latin typeface="Trebuchet MS" charset="0"/>
            </a:endParaRPr>
          </a:p>
          <a:p>
            <a:pPr lvl="1" eaLnBrk="1" hangingPunct="1"/>
            <a:endParaRPr lang="en-US" dirty="0">
              <a:latin typeface="Trebuchet MS"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1663" y="649288"/>
            <a:ext cx="11107737" cy="1276350"/>
          </a:xfrm>
        </p:spPr>
        <p:txBody>
          <a:bodyPr/>
          <a:lstStyle/>
          <a:p>
            <a:pPr eaLnBrk="1" hangingPunct="1"/>
            <a:r>
              <a:rPr lang="en-US" dirty="0">
                <a:latin typeface="Trebuchet MS" charset="0"/>
              </a:rPr>
              <a:t>Part 1: Lockout/Tagout (LOTO)</a:t>
            </a:r>
          </a:p>
        </p:txBody>
      </p:sp>
      <p:sp>
        <p:nvSpPr>
          <p:cNvPr id="9219" name="Rectangle 3"/>
          <p:cNvSpPr>
            <a:spLocks noGrp="1" noChangeArrowheads="1"/>
          </p:cNvSpPr>
          <p:nvPr>
            <p:ph type="body" idx="1"/>
          </p:nvPr>
        </p:nvSpPr>
        <p:spPr>
          <a:xfrm>
            <a:off x="665163" y="2398713"/>
            <a:ext cx="5956300" cy="2797175"/>
          </a:xfrm>
        </p:spPr>
        <p:txBody>
          <a:bodyPr rtlCol="0">
            <a:normAutofit/>
          </a:bodyPr>
          <a:lstStyle/>
          <a:p>
            <a:pPr marL="0" indent="0" eaLnBrk="1" fontAlgn="auto" hangingPunct="1">
              <a:lnSpc>
                <a:spcPct val="80000"/>
              </a:lnSpc>
              <a:spcAft>
                <a:spcPts val="0"/>
              </a:spcAft>
              <a:buFont typeface="Arial" panose="020B0604020202020204" pitchFamily="34" charset="0"/>
              <a:buNone/>
              <a:defRPr/>
            </a:pPr>
            <a:r>
              <a:rPr lang="en-US" sz="2800" dirty="0" smtClean="0">
                <a:ea typeface="+mn-ea"/>
                <a:cs typeface="+mn-cs"/>
              </a:rPr>
              <a:t>General Industry Standard</a:t>
            </a:r>
          </a:p>
          <a:p>
            <a:pPr eaLnBrk="1" fontAlgn="auto" hangingPunct="1">
              <a:lnSpc>
                <a:spcPct val="80000"/>
              </a:lnSpc>
              <a:spcAft>
                <a:spcPts val="0"/>
              </a:spcAft>
              <a:buFont typeface="Arial" panose="020B0604020202020204" pitchFamily="34" charset="0"/>
              <a:buChar char="•"/>
              <a:defRPr/>
            </a:pPr>
            <a:endParaRPr lang="en-US" sz="3200" dirty="0" smtClean="0">
              <a:ea typeface="+mn-ea"/>
              <a:cs typeface="+mn-cs"/>
            </a:endParaRPr>
          </a:p>
          <a:p>
            <a:pPr lvl="1" eaLnBrk="1" fontAlgn="auto" hangingPunct="1">
              <a:lnSpc>
                <a:spcPct val="80000"/>
              </a:lnSpc>
              <a:spcAft>
                <a:spcPts val="0"/>
              </a:spcAft>
              <a:buFont typeface="Arial" panose="020B0604020202020204" pitchFamily="34" charset="0"/>
              <a:buChar char="•"/>
              <a:defRPr/>
            </a:pPr>
            <a:r>
              <a:rPr lang="en-US" dirty="0" smtClean="0">
                <a:ea typeface="+mn-ea"/>
              </a:rPr>
              <a:t>Found in 29CFR1910</a:t>
            </a:r>
          </a:p>
          <a:p>
            <a:pPr lvl="1" eaLnBrk="1" fontAlgn="auto" hangingPunct="1">
              <a:lnSpc>
                <a:spcPct val="80000"/>
              </a:lnSpc>
              <a:spcAft>
                <a:spcPts val="0"/>
              </a:spcAft>
              <a:buFont typeface="Arial" panose="020B0604020202020204" pitchFamily="34" charset="0"/>
              <a:buChar char="•"/>
              <a:defRPr/>
            </a:pPr>
            <a:r>
              <a:rPr lang="en-US" dirty="0" smtClean="0">
                <a:ea typeface="+mn-ea"/>
              </a:rPr>
              <a:t>Subpart J – General Environmental Controls</a:t>
            </a:r>
          </a:p>
          <a:p>
            <a:pPr lvl="1" eaLnBrk="1" fontAlgn="auto" hangingPunct="1">
              <a:lnSpc>
                <a:spcPct val="80000"/>
              </a:lnSpc>
              <a:spcAft>
                <a:spcPts val="0"/>
              </a:spcAft>
              <a:buFont typeface="Arial" panose="020B0604020202020204" pitchFamily="34" charset="0"/>
              <a:buChar char="•"/>
              <a:defRPr/>
            </a:pPr>
            <a:endParaRPr lang="en-US" dirty="0" smtClean="0">
              <a:ea typeface="+mn-ea"/>
            </a:endParaRPr>
          </a:p>
          <a:p>
            <a:pPr lvl="1" eaLnBrk="1" fontAlgn="auto" hangingPunct="1">
              <a:lnSpc>
                <a:spcPct val="80000"/>
              </a:lnSpc>
              <a:spcAft>
                <a:spcPts val="0"/>
              </a:spcAft>
              <a:buFont typeface="Arial" panose="020B0604020202020204" pitchFamily="34" charset="0"/>
              <a:buChar char="•"/>
              <a:defRPr/>
            </a:pPr>
            <a:r>
              <a:rPr lang="en-US" dirty="0" smtClean="0">
                <a:ea typeface="+mn-ea"/>
              </a:rPr>
              <a:t>29CFR1910.147</a:t>
            </a:r>
          </a:p>
          <a:p>
            <a:pPr lvl="1" eaLnBrk="1" fontAlgn="auto" hangingPunct="1">
              <a:lnSpc>
                <a:spcPct val="80000"/>
              </a:lnSpc>
              <a:spcAft>
                <a:spcPts val="0"/>
              </a:spcAft>
              <a:buFont typeface="Arial" panose="020B0604020202020204" pitchFamily="34" charset="0"/>
              <a:buChar char="•"/>
              <a:defRPr/>
            </a:pPr>
            <a:r>
              <a:rPr lang="en-US" dirty="0" smtClean="0">
                <a:ea typeface="+mn-ea"/>
              </a:rPr>
              <a:t>The Control of Hazardous Energy (LOTO)</a:t>
            </a:r>
            <a:endParaRPr lang="en-US" dirty="0">
              <a:ea typeface="+mn-ea"/>
            </a:endParaRPr>
          </a:p>
        </p:txBody>
      </p:sp>
      <p:sp>
        <p:nvSpPr>
          <p:cNvPr id="26628" name="AutoShape 2" descr="data:image/png;base64,iVBORw0KGgoAAAANSUhEUgAAAY4AAAB+CAMAAAAEPwbjAAAAwFBMVEUDZaX///8AY6QAYaMAX6IAXaEAWZ8AW6AAZqaiv9gAV55kn8aRu9f4+/2TstB7rM/n7fPq9PkecKvx9vqixd2/1+fS4u2wxNrz+fxPkL1Cf7O5z+KuzeHd5e4qcatLgrSEs9J1ocY6hrjQ3utZi7nd7PQAUpyRrszF3OoATJlposhWkr4xdq6audQOcq0sfbNQirlum8LD0+NVlsGnvtdmk75+pcg/eq9zqs5snsUceLGEpcgygraYwNpnkby9zeAODJlDAAAYxElEQVR4nO1dCVvbOBO2JTlWTJzETmxyQS4MWXIZaEOTQvf//6tPx4zsXBBaYPdbPE+fkjjWNa9mNBpJI8sqqKCCCiqooIIKKqigggoqqKCCDhM5+PH9Mi3oLUR4aIi/Q36MUpEjp5S+Q2Zfj9gq6kZdRVHtj1nI+PdVtRdFvepq6bxH9b4auee2bwM1/xQO967XsH1BIrPJ0H2XCn4xCmeXg9b7wMErIqPW+vJylIjc/GohH79BhHjdd4GjVJEgrBxC1Cc76Rcj+u+Q+y5w0FTmEUxFJnQkP/p37L1q+KXofeDQucQLIRJEwWGvCuvqd+hd4KBpQ+YxJhKOpwKO36d3gcOZqzzGcvJCeHU+n1cfi7Hjd+hd4CDnGRwWcQSxAo3foneBI4w0HIWD5E/pPeAgs0lOOgr6A3oXONKggON96D3goN/9QlltEyHkAC8IOfxc/aL+HoDjeKLtF8wrBo5COiRR1+HL0egp5K6bTYYJLTEiHo82nLnbfd9xuHhOHJfswEHkmyoN3U1jsnVduhjJ5JYr7Sfx3bsCOFjJFfSlRYSwUrvZvUjqQf3iYtytEc8h6rHz0L2/SIIguLiIeu0ccx1e6cb1ev1iXF64pTwcjjOFNMnFfXezDwghpUX5/uKiHojSxt0BL7HH+243UrNAO9DOev6F8SC8nShmtBr1hvLOJjXBDxbWEnwqu66fTIFLhP/QA6/t+3aj52RwkHCYqHfrdc3eqL/jeCJWZ6IEoQGvBL3lo/HRA/nhP8CGfwmR8FzxxS+PXI8+3Sve9Anra9PzPnU8to7VG92Z6uxcT9nsi/LDtHZv38cIB5n1tMoZede8VldgXjnbhdVUYfVq6Hmbcwm+H1Qn95hH4/5vQeUvPIJ4moX2UC6IEsbV1z5bwrwsFNqdsOWF+tYNhXywik4wXjqUOryHfbrJ+LMWro4jZ9YrBWyyyekrQmpKrvy1VIeEac+IXeF8CHkSOXR84ZUO51YzIirp72STKDiqWqVMNTPZD/VSayAUEgdNtdRD9+UE4XDv9ELUuWInWegeP88xl3Z02kgNThbd6Fda30t3AMcXlgtJ5DLRjEixE5fK4lsn1U9jfOoCz0NSigA/T//i3CAcXP/iD/V44d7bWlYy8cC0IxhRSt+gGKuAQ5FTBYbM0JhhUlxSUEFdkBnLS1AEFvDpDFhKRnX94Hmmh+RGW/MfDGD/LjcfAeTwO1vDKP5k4PjCNpU0ksAs6hljhizF1xrwrYaaxm0CbNeAn90BxpGFHlfsyUD/bTzpXxDpbN0CVJ4d4LYE8gRwVL4X0mFJXxH09XLOO7HZbB6A5w/ISgfG78YSzKqGEScP4IjBOgoW+hcGcMxNzqV7eNPAsYBtD/GvAg5B7A66ZzVv/1AXOrp9tguH3QOmJwaOEkqHfxiOnlFAbHwMDr8YOyTRIXD5Zsu4dJpH4UiSY3DAD3YQOkySN9iFg6Mc7cNRK+AQxH4ehKM0PgpHo3EMDiS/MtAU7cBBNvWjcAwKOARRHJi34fDqR+FAOg7HLmVwjIKjcDQLOKyPgcOPtmlQwHEqUZzDvSMc9dyu9q2d7QUcr9Ex6UAOvwWOFsLhbZdh7FzydHzseC7gEMSGB+AgpIR+wX04guAYHOi7qpd2S0EKT7CsvvSs3Mw75jlPxmazQEN3bxpoT8CeDfangcGedBBKKcl9Ow5HMe+QRK+Ah03TLWlbfEXpGODqkQtPWgO0gdEzmDE52pUOwjudzmXGYVw3bBk4RtAbkmJWrigEDnWNz8qRegOcS/Y5Ms6DyXh8DWsU9hRdiBuQlxgUTt2wlMrZRLQwhTk42ccdhnS967N6ccPDf5/Qk5EbCv4WX9Om5lOMuqYEfGt6U+D+MyDF7mBiGPf138YI5YbI4STKOjwJIRd8w0VsR4WyUkSeoNvjeod20Hb6WqnXn/RjCusfrQ11QVv5er8HsVCxxbDeYc/NOTKZSTm3Wo7rHRV4g6JPkRdwaEJvIcoBHUoe9ulA9/myekyI5ltQoxZZwnDT44wQiuIlBMwDuyC6JFnWjXUODjLTotXQi+5sDaCnbgGHJoLuworibmmkBuY+mzUVq4K1S4V9pJdqg4HkFptrrvvd6WKRlv0ExeM7nAqwuyorRx3ZeKb50YCAquuG4g0XJLMxvcZll2DqMfqlhw/Cy7q7T243m1FFC0WfklDD1HoebdpdBUCrxrWozEE+gno9sJNpCHA0xr1E7QESWXE+aspJXy/cYi4hbZ02Pls83eptDHFauzcT+ySqPSz/IU78S8jdRHG21clv1KNbwXfijnr1lnncSJoh2lJOOMEESY+yUG7GkiQA8iqThkkTRGtnt6tTdzCpZ4WJV9yOKlWTzHbwxY89UXe5mv8tt//9XZ6vRqSkDVFSCtfzc7Ut8Nt8ynNbNYWeuZmLx/PqkxiU+Xy+HqVp2q7O567DpnOd6Lw6cg6ctiQOe5p/U7mez1dLl5FZeT4fygwErebzcvqltZUk4jiMC6Ly1FGOG4w5RD/e6bHyCeeO7vzisyJHsl8MGo4j0uj9ty+WJv5Q/VV80MQcZ0+gvia9tlP9wA9vzustbxRUUEEFFVRQQQUVVFBBBRVUUEH/LqKUsRN88JRl9MdlkiyvT/Ru0ndswQeR6yyn1Wq1vdn1oe0QHc2rSDd/2hqSmrzmo0/Dgw6zUi8/q9A3keP0xsrnH8TRqPSShLBb48O346P7vk4kVssyu/20noqL4JLe4uOmjlf6jOBTep0saT405SJiUH7JBUmWt008b/LHcJAnkRkw5uzT4KDt2y4uDJ0epZNYy2ZjMv149yxREciCM5d5KlZi4/tLeoOwEo/fCQ6VWfLZcIixw0sbb4ZDH2dbfXg1XaUy7uVqvadWdcuvRPcpPb8XHFZ2NvIT4RBUqr8RDkL1Xp3kozcckFDBrk6pl9Sa8eTy5SLZ4B3hwE2xnwuHdyIcBAcLQmA5ffTBcDhlO4NDb3/ov2zl/AfgcE+Cgzmzu8oMdr3BaNP+WAuQ8PsMDjaQx3jKr5h//wE4TlFWLl/PYx/6JiG6pzY2HysdZJRkcOhrKl7bIfcfgOMEZeV09aYe2MFOK3pH3Hu0+QXCM6U6wgkx/72U5P8fjhOUlQfGF8BBwmZg+/Hig2erGPlkfno0n/8AHCdIB+ozc76DTOfDDz+0hLGWCjiOvGIC8RD6CT4uUv6KcJygrHal43Poa8LxG8rqc4giHOpkiAz5SphTEsTotn+GMPlQPtqBQx5+kAkclYBgMv2HuiUTRVO86JZKrsw4y/kgHARzyTIxSUT1XFOaSUCpo+ssDRGz82/vA37fhYNYlIlcHcZ00FtyQFnBi6aGMkHJxQSm2TDyK544O2mJSlNyGDloLxFuhXBqYc4I5xYXL47OKnEcT25TToxHgFL+NIjiyY+RRYmTh4NSa3k2kAlqD6GoxGa5kYfkOA+Xoo3WqBd3Uy5rRQl9Onsex83bs02Y7cA8BAfZbJahqBvhIi/Rvode/Pyk6iLvd/tRmcRxVGuHxDSdkuXDYBzHg7Mll5wPNxthrXMSLpb6bMBSFCmfbJY6lN62shIZ8OVtM44rtw8L2WoiN+zCKykVGXHxz7L0P41qOPrRE61u3j6pBHy5gBovucJkeRvFcW3EaTb0iJduZZqodhtysi90JOfgBg5PJ8oZoGxsPxnOIERgB4862Hav42Zw0HDayxK0klpo3rNbXpi2tLGeivZ+72U/+a1mH4yUQ3CE2U78iIdViCu4pDS86mal2UHtkal2ps0gq3TQMy5nSTLIIVlk31vennTQy6tJdqLADip9736XMSa5unijryNPQqvju5l7lr3SFpP5FYb18QePMG+Z6RM4jToc/NhfUaA1wZit4K76W3c1vNEnTyIV/9K5wkOj3V5kJ2sDB11oMCY3w5UOixonPXSZ204Fj0DEPNTXTs1vbn5qZiVDegwOwoffIjwJZnUxu+j6UZ9UGsvSVCzUOJUxbec6bud8vSoDVwN9C5x8RTo1CL8px8jsPTjoYySTJT9vbqo6cGu9bwpFMlwSMklqKohu41ywSTkW/cl0gwGLhTi53+NcwonyspBUId78OX1Kq4pDk72Rl8yurlIo+f7q11VZF/qNO8zh+ixcJAP/XunK+9WZ0EF3QQtDbngLrem6M6F06VCHqa1xPCkfNeJaTdesNpBZJ1O5kR6usEh0dK6DykoUD4+TCzsawvm9yoXuIqGoHmnrn2cU4qvGHfGUrnSq2VUKwc597WNiNMQYbd6usgrVclTQkdv9N3ppqr769QsPylavfv36ddXHk2ghue5poUgt0epQK5hGhYUpQHb2HPgtQYiHjGBJltpPG4ohj7JLWZf7fUNIRguAofzcYx0tA4lSrzTUvfzcITOIjLkSgzIhbmr6vKcD1AVXipUQhTmZMfhdHsNzNpmKsiNPWQIznYEOB3nEsiILLGXl0dJdTpfYamJMICzuBGIWNtTxbwLRbpseI708HAIAjE+4Kx20rdioD/ozfTuW3XMcrMCDqw5kYLRJ7oCiGmo3BobnPXO8CAGYjEqOw5+x184IcRRrMZgok0EYDsBhZYbuuUtgQnivTV5XBxuNUxe63AUcfytBlEB7DMCM9Q8YDrPqIFxy5PFyS6GaNQSAvlCD8zFDlzcQQpkil0miY09QfWDeBy0N8SYc7fKJO5TvwEHP8nDkXIj60LF/pd/TSwx2y6IIxxm4EBGOZYxM1vnC0efG0gQ46c5kWyh/BgFNCXtQ0JiY63IB7xU4SiFGb4SW6ejJ9uqv7ec6eoSkenkLP9rWTelyrJYsEI9YS9LeUOzCOpbga3DI58TK6fIelHZl56mnK0enuktWnZfhyCkrLSg+LIFi4FZOjsBBgC3nYKrimWW7fI2VbDMACsTjO3XLwBlkeiWLr3wEDg9gtqs6N/YAOgXNL7PXw0MeQIX/BlYs9ffkEn5WcVfIkxhXk6QhBkOM5Qhi2FAn7o/BEULmqhOyaoJjs90EODo5LWiSo3/63H0ZjpyyKiUy4n3rahuO0THp+AFjkJk2w1BojzEseIKhYzAk4prCMf8khUYKG8qODl42m8EBytVHcNvAXbTZzFFdrDKQD/FVTH96hB90nFnqhKEbTtvtNobFoafAAdLR0iuTDuEPwH6I7Uwet2oBEZAQji4/WVmRxUO7PX3i2207CgesJbeGeLzWAh0fYIhkYzJhiJ8146BsezMAUS5kHEIjg+MacvOn23CY87omXpCb0z+SqjtwoJjljloTNRxuN+AtcAhja9j6GDh03Xa72lE4oj04gIH2HTCwYkIkGzgojn3dFS8pm+Po6U4DR2Tg0MdD29nBaUXXBo7J9g9VbXsw0wB4vreMpe7dITjK6qDZrygrhAPvPxTaQpdGD8KBY0eZnays8rUj5FU4/KNwVAEOE4wJ45HdMceMfX48aTP3+J5LA8dfULw/fOxIelzvwJFJxw4cZZ2ggxYwhm7eCkRAHEYheCAYzm+SjgyOAZT2fWvsgKGcDdG6O0069LY3whiBuqEZchQO++1wCOlYb022k3Xn6CldAwemCOQVOoH4f7sCx+Fo6AR1THAADuJubqrlng6pCfEKXpaOPTjOj5Smaaw9oNCaiyV5g7Jy+j+/mbr9PhzN7g4cmbIibHua7yeDIyvg+3Aco6Nw7NK+sqLhfD8I7UmW1T4cu5TABRyOUIR0pq1Wob5PhoPyZrLf9N+Ao7cLRyYdFuns8MyfXFuHaB+OZi1PPwyuR+GIfmylqC3huZEOMa+HzKOHkHPQ+r8pHbXlU56WvKpnvPLGJq5qFjw75ETpSAnB6ZbfS0XdNh8Dh0VnvR3d33zZ0P3LON1KTo68FcJ0FI6B52wROkkMHG4TY8+p9QQM9vSmsQOcBLZ95ZA8UcvTNzbZvcqz/ODHNSuba74mHdTCxqxLwryiHwWHRUrp+biRE8Pk4Aa6DA6Y3/gPW4yha/QXHbesdtxNFJ6bOegCw97oxYfZKdKxp6wwvNfVnlXiDGyUvlbQW3Xy3qvX4HDQUxhprv8BHPPjQ7mugRN+X+VWGaqH1l8PGbrZj6L3GXv3FDjUqhvCgdLh4Lx+oL1uJ0nHLhy4xWILDr2IFQbR4vExnU6n6eMM1ntOhcNFlDV7/wSOFywrC2Y2jPFZDfl5fmg52nh0ryt7cPDZbBZiuH17YaZKOXf+Nhw8FCn4Lhx4HSVEqz1NOnaVFYV4XXk45BInFcOkPVehdIQmNNO5PTjwYMruUA5DErgQX4cDdQhuZSccY/HeHYWDWv2rK3A5Ehf9oQcvccycJGCf4g1Tck4VT8bdGTLzycCBGhD+fsNBifYnk0l8h2MHKit3O4ffkw6yAA5mxx3Cau+8u5Rrxftyj3CYvoIBcnfgQI9TAMu0r8KBzM98VhhPL92FIzN0uVCmc3zMwLXYPbBeTjKP7gwKQs+txZ5VKTiNwPuRzFKnDz3lHmumQ2sbBzt6ZQwcuqfSx/xVVqfCYQ4t/TC9RcUKfiKl2G7mN0NsuY1Fu/TT0uQgHBj/E1yIdLQPB9uCYwCG2DluVbjE0y7hcWUlfVZlU0PwYJUPTc2NsnK5cU0iA2TJ8dIDLTHGoQCD9jaAk/ESFYKq0M/ssjdIgMuDOo4pg2iZb7OszAgUo4XnKj3DiXTJ1ma5mwLU7jRcGIx1LeiokYfDOEkc1PxaJ2QBbw0cTXcLjgdIgOsdBKLq2t+uj1tWZLx1+Y2Go3po7MiWnyjEI62DG1j3lHOGJ/haayUFrIODSR183HhFG1GxG5M+wmEsqw3eljQT2t1BQ/9tY4clPeF5lPW9iolncV+GGJxEKs5dFHWbN98ZNXC0BoxR6i7RibdrWaEdHxNZN7xbQMCBr+gExlycprBSDRc/mrNHZvnpiHQkMzQq9Dmqi3BPV4mxEGWiSxlGFe1aqnspN2QwpeQSg45PPca8pRnIGxz60lgFcyTaJ3zuoP6dOqA5jCk2mS42a/zSkJcckmu8ydXbqh2DqOWtkEIm5paBsqc2arnKxStG1HBvTt0op8xEXQ+6t+2H8hjH4OAv5cQFXrddvE3A7rYXm5rxHSwZBlK3a67DHBfntoNrlFJX1oJt9DzAHznXkDi6hnVCDNre9JQ8VDSuhKp9A/56Xzh4GA7Qc/g84iFYxZMnzvlIsi2Q3mK6RBs4qtUiu9VDD3r0AKxN2iLBUtW/vmyjq3UyEppD7Zzpm3V837cDdO40Qx6aS4+TM25OMhDMTJYhX4LdUDrKrd+cyf1Ocsnaf+YWcQ54d5KUclRDqtDGEDtJWcy9zc0EyZIa54vcVNOqQeWjEcdFT3s8qPUqCFRQ24A8d0V9ue7pftTnT5hncMtDqSrCOSqFqdoREVT0bj611t6q7aNBa3Z+T4Btz9aw4Ug7EP1YBySl/DybvSQ1OstS+GO4gFutUvnxbT2XnTC9ulrzro03POi2vbn53c+V77dwfYrHeQ637FtQhiXY1NWKelEgXklupGHrbq+G6bwi0Yl62dfeqJTttfK38RubtjWa6V/BoR92Mn9owtYvuM0uqVoPWy/4jrmxNk/J82rQDFqKsQfOGJL1JIrKmprSn/nohndV0VKpjf24vFqaiLLTeVewzm9NqkIPXE6ipkrTjcrsrtpLJFd9P+mt+l5PaG/IUnyc6PGK0HSQiL7nx9U7TslwEmVlwstl8RHcBsKUj6JeLhNzAIySu2pXr9P6Sfnnk4qx6h30aMpNctVI3ksu3hxyZi2g0mUxvmzlbk3Lom6iafPvDnV7UH3xSziVvJPtirYa1eN0etPT1Wj5k/LPpUvb0RYnmcW7YhTLmlae6x4kk8TPq83BMKFqjVD7fvDcEyNhpy9mLf3+jOcOtYvGiaf9/qXczMilEoI0ckPlY7+fit8eZQxsmQ3JZYmzODKTyWdqosahVL7zsnEBh1AA0fll8yVRWvgoq5eq0uQTYRH68/WtpkEXe/4tswgTTUlT2RArq7SlzK9cqy3ZgFQ2jemisW6E8Y6s9GO4U08LGn0l2SQsOWqRHU5utcHShUi+7jN2SzwsHCfzUxIqo5HvBxyVmi+b9ebTkJ0EuR/JVnJiHu6+cnA5huz8xYxypdGOGNfusyAjpesaXAGh5hsUGHKsXgRzJFnTcq+pFm9VLb/erO60wb3YWbPI7sv4kOqa06Mrs///JF3qfpobFgnTpqv/wYf4CjpAakqabK0cUG2JxweXEwr6UFKb6irbnNczqR+nHx8q6L1I7TEabJvw2iv4SuSIgj6ClHfyeUsQtLKafO2L+f4hYnL6ZXZh6kfSQ4lutII+l9Q2tbz7kc6EcLQqr8YqKOgjSHlk6ylOcglbRMqrVQjHP0J6w2+j4pUcRpnjPsiB4zks0PiHiDh6X89kcHb2Qx44akXpZ0QsLOgIOeG8i/sI/fh8/e8Nx/o1iDDev1PRWO/ulqQQjX+eCGN6a8/XvhuxoIIKKuiD6X+1RxP/GJGyYwAAAABJRU5ErkJgg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26629" name="Picture 1" descr="portable-lockout-tagout-kit_584_large_image.jpg" title="Picture of LOTO equipmen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7088" y="2800350"/>
            <a:ext cx="543401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latin typeface="Trebuchet MS" charset="0"/>
              </a:rPr>
              <a:t>Why We Lockout/Tagout</a:t>
            </a:r>
          </a:p>
        </p:txBody>
      </p:sp>
      <p:sp>
        <p:nvSpPr>
          <p:cNvPr id="22531" name="Rectangle 3"/>
          <p:cNvSpPr>
            <a:spLocks noGrp="1" noChangeArrowheads="1"/>
          </p:cNvSpPr>
          <p:nvPr>
            <p:ph type="body" idx="1"/>
          </p:nvPr>
        </p:nvSpPr>
        <p:spPr>
          <a:xfrm>
            <a:off x="681038" y="2413000"/>
            <a:ext cx="10848975" cy="3886200"/>
          </a:xfrm>
        </p:spPr>
        <p:txBody>
          <a:bodyPr rtlCol="0">
            <a:normAutofit/>
          </a:bodyPr>
          <a:lstStyle/>
          <a:p>
            <a:pPr eaLnBrk="1" fontAlgn="auto" hangingPunct="1">
              <a:spcAft>
                <a:spcPts val="0"/>
              </a:spcAft>
              <a:buFont typeface="Arial" panose="020B0604020202020204" pitchFamily="34" charset="0"/>
              <a:buChar char="•"/>
              <a:defRPr/>
            </a:pPr>
            <a:r>
              <a:rPr lang="en-US" dirty="0" smtClean="0">
                <a:ea typeface="+mn-ea"/>
                <a:cs typeface="+mn-cs"/>
              </a:rPr>
              <a:t>Employees servicing or maintaining machines or equipment may be exposed to serious physical harm or death if hazardous energy is not properly controlled.</a:t>
            </a:r>
          </a:p>
          <a:p>
            <a:pPr eaLnBrk="1" fontAlgn="auto" hangingPunct="1">
              <a:spcAft>
                <a:spcPts val="0"/>
              </a:spcAft>
              <a:buFont typeface="Arial" panose="020B0604020202020204" pitchFamily="34" charset="0"/>
              <a:buChar char="•"/>
              <a:defRPr/>
            </a:pPr>
            <a:endParaRPr lang="en-US" dirty="0" smtClean="0">
              <a:ea typeface="+mn-ea"/>
              <a:cs typeface="+mn-cs"/>
            </a:endParaRPr>
          </a:p>
          <a:p>
            <a:pPr eaLnBrk="1" fontAlgn="auto" hangingPunct="1">
              <a:spcAft>
                <a:spcPts val="0"/>
              </a:spcAft>
              <a:buFont typeface="Arial" panose="020B0604020202020204" pitchFamily="34" charset="0"/>
              <a:buChar char="•"/>
              <a:defRPr/>
            </a:pPr>
            <a:r>
              <a:rPr lang="en-US" dirty="0" smtClean="0">
                <a:ea typeface="+mn-ea"/>
                <a:cs typeface="+mn-cs"/>
              </a:rPr>
              <a:t>Compliance </a:t>
            </a:r>
            <a:r>
              <a:rPr lang="en-US" dirty="0">
                <a:ea typeface="+mn-ea"/>
                <a:cs typeface="+mn-cs"/>
              </a:rPr>
              <a:t>with the </a:t>
            </a:r>
            <a:r>
              <a:rPr lang="en-US" dirty="0" smtClean="0">
                <a:ea typeface="+mn-ea"/>
                <a:cs typeface="+mn-cs"/>
              </a:rPr>
              <a:t>LOTO standard </a:t>
            </a:r>
            <a:r>
              <a:rPr lang="en-US" dirty="0">
                <a:ea typeface="+mn-ea"/>
                <a:cs typeface="+mn-cs"/>
              </a:rPr>
              <a:t>prevents an estimated </a:t>
            </a:r>
            <a:r>
              <a:rPr lang="en-US" dirty="0" smtClean="0">
                <a:ea typeface="+mn-ea"/>
                <a:cs typeface="+mn-cs"/>
              </a:rPr>
              <a:t>120 fatalities </a:t>
            </a:r>
            <a:r>
              <a:rPr lang="en-US" dirty="0">
                <a:ea typeface="+mn-ea"/>
                <a:cs typeface="+mn-cs"/>
              </a:rPr>
              <a:t>and 50,000 injuries each </a:t>
            </a:r>
            <a:r>
              <a:rPr lang="en-US" dirty="0" smtClean="0">
                <a:ea typeface="+mn-ea"/>
                <a:cs typeface="+mn-cs"/>
              </a:rPr>
              <a:t>year. </a:t>
            </a:r>
          </a:p>
          <a:p>
            <a:pPr eaLnBrk="1" fontAlgn="auto" hangingPunct="1">
              <a:spcAft>
                <a:spcPts val="0"/>
              </a:spcAft>
              <a:buFont typeface="Arial" panose="020B0604020202020204" pitchFamily="34" charset="0"/>
              <a:buChar char="•"/>
              <a:defRPr/>
            </a:pPr>
            <a:endParaRPr lang="en-US" dirty="0" smtClean="0">
              <a:ea typeface="+mn-ea"/>
              <a:cs typeface="+mn-cs"/>
            </a:endParaRPr>
          </a:p>
          <a:p>
            <a:pPr eaLnBrk="1" fontAlgn="auto" hangingPunct="1">
              <a:spcAft>
                <a:spcPts val="0"/>
              </a:spcAft>
              <a:buFont typeface="Arial" panose="020B0604020202020204" pitchFamily="34" charset="0"/>
              <a:buChar char="•"/>
              <a:defRPr/>
            </a:pPr>
            <a:r>
              <a:rPr lang="en-US" dirty="0" smtClean="0"/>
              <a:t>Specific to warehousing</a:t>
            </a:r>
          </a:p>
          <a:p>
            <a:pPr lvl="1" eaLnBrk="1" fontAlgn="auto" hangingPunct="1">
              <a:spcAft>
                <a:spcPts val="0"/>
              </a:spcAft>
              <a:buFont typeface="Arial" panose="020B0604020202020204" pitchFamily="34" charset="0"/>
              <a:buChar char="•"/>
              <a:defRPr/>
            </a:pPr>
            <a:r>
              <a:rPr lang="en-US" dirty="0" smtClean="0"/>
              <a:t>The fatal injury rate for the warehousing industry is higher than the national average for all industries.  Failing to follow LOTO procedures can result in death.</a:t>
            </a:r>
          </a:p>
          <a:p>
            <a:pPr marL="0" indent="0" eaLnBrk="1" fontAlgn="auto" hangingPunct="1">
              <a:spcAft>
                <a:spcPts val="0"/>
              </a:spcAft>
              <a:buFont typeface="Arial" panose="020B0604020202020204" pitchFamily="34" charset="0"/>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latin typeface="Trebuchet MS" charset="0"/>
              </a:rPr>
              <a:t>Implementing Lockout/Tagout</a:t>
            </a:r>
          </a:p>
        </p:txBody>
      </p:sp>
      <p:sp>
        <p:nvSpPr>
          <p:cNvPr id="22531" name="Rectangle 3"/>
          <p:cNvSpPr>
            <a:spLocks noGrp="1" noChangeArrowheads="1"/>
          </p:cNvSpPr>
          <p:nvPr>
            <p:ph type="body" idx="1"/>
          </p:nvPr>
        </p:nvSpPr>
        <p:spPr>
          <a:xfrm>
            <a:off x="717550" y="2525713"/>
            <a:ext cx="7970838" cy="3611562"/>
          </a:xfrm>
        </p:spPr>
        <p:txBody>
          <a:bodyPr rtlCol="0">
            <a:normAutofit/>
          </a:bodyPr>
          <a:lstStyle/>
          <a:p>
            <a:pPr eaLnBrk="1" fontAlgn="auto" hangingPunct="1">
              <a:spcBef>
                <a:spcPts val="1600"/>
              </a:spcBef>
              <a:spcAft>
                <a:spcPts val="0"/>
              </a:spcAft>
              <a:buFont typeface="Arial" panose="020B0604020202020204" pitchFamily="34" charset="0"/>
              <a:buChar char="•"/>
              <a:defRPr/>
            </a:pPr>
            <a:r>
              <a:rPr lang="en-US" sz="2800" dirty="0" smtClean="0">
                <a:ea typeface="+mn-ea"/>
                <a:cs typeface="+mn-cs"/>
              </a:rPr>
              <a:t>Implement LOTO when an employee removes or bypasses a guard or other safety device.</a:t>
            </a:r>
          </a:p>
          <a:p>
            <a:pPr eaLnBrk="1" fontAlgn="auto" hangingPunct="1">
              <a:spcBef>
                <a:spcPts val="1600"/>
              </a:spcBef>
              <a:spcAft>
                <a:spcPts val="0"/>
              </a:spcAft>
              <a:buFont typeface="Arial" panose="020B0604020202020204" pitchFamily="34" charset="0"/>
              <a:buChar char="•"/>
              <a:defRPr/>
            </a:pPr>
            <a:endParaRPr lang="en-US" sz="2800" dirty="0" smtClean="0">
              <a:ea typeface="+mn-ea"/>
              <a:cs typeface="+mn-cs"/>
            </a:endParaRPr>
          </a:p>
          <a:p>
            <a:pPr eaLnBrk="1" fontAlgn="auto" hangingPunct="1">
              <a:spcBef>
                <a:spcPts val="1600"/>
              </a:spcBef>
              <a:spcAft>
                <a:spcPts val="0"/>
              </a:spcAft>
              <a:buFont typeface="Arial" panose="020B0604020202020204" pitchFamily="34" charset="0"/>
              <a:buChar char="•"/>
              <a:defRPr/>
            </a:pPr>
            <a:r>
              <a:rPr lang="en-US" sz="2800" dirty="0">
                <a:ea typeface="+mn-ea"/>
                <a:cs typeface="+mn-cs"/>
              </a:rPr>
              <a:t>Implement LOTO w</a:t>
            </a:r>
            <a:r>
              <a:rPr lang="en-US" sz="2800" dirty="0" smtClean="0">
                <a:ea typeface="+mn-ea"/>
                <a:cs typeface="+mn-cs"/>
              </a:rPr>
              <a:t>hen an employee places any part of his or her body into an area on a piece of equipment where an associated danger zone exists.</a:t>
            </a:r>
          </a:p>
          <a:p>
            <a:pPr marL="0" indent="0" eaLnBrk="1" fontAlgn="auto" hangingPunct="1">
              <a:spcAft>
                <a:spcPts val="0"/>
              </a:spcAft>
              <a:buFont typeface="Arial" panose="020B0604020202020204" pitchFamily="34" charset="0"/>
              <a:buNone/>
              <a:defRPr/>
            </a:pPr>
            <a:endParaRPr lang="en-US" dirty="0" smtClean="0">
              <a:ea typeface="+mn-ea"/>
              <a:cs typeface="+mn-cs"/>
            </a:endParaRPr>
          </a:p>
          <a:p>
            <a:pPr marL="0" indent="0" eaLnBrk="1" fontAlgn="auto" hangingPunct="1">
              <a:spcAft>
                <a:spcPts val="0"/>
              </a:spcAft>
              <a:buFont typeface="Arial" panose="020B0604020202020204" pitchFamily="34" charset="0"/>
              <a:buNone/>
              <a:defRPr/>
            </a:pPr>
            <a:endParaRPr lang="en-US" dirty="0" smtClean="0">
              <a:ea typeface="+mn-ea"/>
              <a:cs typeface="+mn-cs"/>
            </a:endParaRPr>
          </a:p>
        </p:txBody>
      </p:sp>
      <p:pic>
        <p:nvPicPr>
          <p:cNvPr id="5" name="Picture 4" title="Picture of a caution use lockout device during maintenance or any operator adjustment sig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49617" y="2959083"/>
            <a:ext cx="2953426" cy="2283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57213" y="711200"/>
            <a:ext cx="10580687" cy="1154113"/>
          </a:xfrm>
        </p:spPr>
        <p:txBody>
          <a:bodyPr/>
          <a:lstStyle/>
          <a:p>
            <a:pPr eaLnBrk="1" hangingPunct="1">
              <a:lnSpc>
                <a:spcPct val="80000"/>
              </a:lnSpc>
            </a:pPr>
            <a:r>
              <a:rPr lang="en-US" dirty="0">
                <a:latin typeface="Trebuchet MS" charset="0"/>
              </a:rPr>
              <a:t>Lockout/Tagout</a:t>
            </a:r>
          </a:p>
        </p:txBody>
      </p:sp>
      <p:sp>
        <p:nvSpPr>
          <p:cNvPr id="27651" name="Rectangle 3"/>
          <p:cNvSpPr>
            <a:spLocks noGrp="1" noChangeArrowheads="1"/>
          </p:cNvSpPr>
          <p:nvPr>
            <p:ph type="body" idx="1"/>
          </p:nvPr>
        </p:nvSpPr>
        <p:spPr>
          <a:xfrm>
            <a:off x="614363" y="2274888"/>
            <a:ext cx="8132822" cy="4200525"/>
          </a:xfrm>
        </p:spPr>
        <p:txBody>
          <a:bodyPr/>
          <a:lstStyle/>
          <a:p>
            <a:pPr marL="0" indent="0" eaLnBrk="1" hangingPunct="1">
              <a:spcBef>
                <a:spcPts val="1800"/>
              </a:spcBef>
              <a:buFont typeface="Arial" charset="0"/>
              <a:buNone/>
            </a:pPr>
            <a:r>
              <a:rPr lang="en-US" sz="2800" dirty="0">
                <a:latin typeface="Trebuchet MS" charset="0"/>
              </a:rPr>
              <a:t>Lockout/Tagout (LOTO) is:</a:t>
            </a:r>
            <a:endParaRPr lang="en-US" dirty="0">
              <a:latin typeface="Trebuchet MS" charset="0"/>
            </a:endParaRPr>
          </a:p>
          <a:p>
            <a:pPr lvl="1" eaLnBrk="1" hangingPunct="1">
              <a:spcBef>
                <a:spcPts val="1800"/>
              </a:spcBef>
            </a:pPr>
            <a:r>
              <a:rPr lang="en-US" dirty="0">
                <a:latin typeface="Trebuchet MS" charset="0"/>
              </a:rPr>
              <a:t>The placement of a lock or tag by an </a:t>
            </a:r>
            <a:r>
              <a:rPr lang="en-US" u="sng" dirty="0">
                <a:latin typeface="Trebuchet MS" charset="0"/>
              </a:rPr>
              <a:t>authorized employee</a:t>
            </a:r>
            <a:r>
              <a:rPr lang="en-US" dirty="0">
                <a:latin typeface="Trebuchet MS" charset="0"/>
              </a:rPr>
              <a:t> on an energy-isolating device in accordance with an established procedure, indicating that the energy-isolating device is not to be operated until removal of the lock or tag in accordance with the established procedure</a:t>
            </a:r>
            <a:r>
              <a:rPr lang="en-US" dirty="0" smtClean="0">
                <a:latin typeface="Trebuchet MS" charset="0"/>
              </a:rPr>
              <a:t>.</a:t>
            </a:r>
          </a:p>
          <a:p>
            <a:pPr lvl="1" eaLnBrk="1" hangingPunct="1">
              <a:spcBef>
                <a:spcPts val="1800"/>
              </a:spcBef>
            </a:pPr>
            <a:endParaRPr lang="en-US" dirty="0">
              <a:latin typeface="Trebuchet MS" charset="0"/>
            </a:endParaRPr>
          </a:p>
          <a:p>
            <a:pPr lvl="1" eaLnBrk="1" hangingPunct="1">
              <a:spcBef>
                <a:spcPts val="1800"/>
              </a:spcBef>
            </a:pPr>
            <a:r>
              <a:rPr lang="en-US" dirty="0" smtClean="0">
                <a:latin typeface="Trebuchet MS" charset="0"/>
              </a:rPr>
              <a:t>Implemented </a:t>
            </a:r>
            <a:r>
              <a:rPr lang="en-US" dirty="0">
                <a:latin typeface="Trebuchet MS" charset="0"/>
              </a:rPr>
              <a:t>in any situation where stored energy could harm employees, such as  </a:t>
            </a:r>
            <a:r>
              <a:rPr lang="en-US" dirty="0" smtClean="0">
                <a:latin typeface="Trebuchet MS" charset="0"/>
              </a:rPr>
              <a:t>servicing, maintaining, or unjamming machines </a:t>
            </a:r>
            <a:r>
              <a:rPr lang="en-US" dirty="0">
                <a:latin typeface="Trebuchet MS" charset="0"/>
              </a:rPr>
              <a:t>and equipment with stored energy.</a:t>
            </a:r>
          </a:p>
        </p:txBody>
      </p:sp>
      <p:pic>
        <p:nvPicPr>
          <p:cNvPr id="1026" name="Picture 2" title="Picture of a LOTO lock and tag"/>
          <p:cNvPicPr>
            <a:picLocks noChangeAspect="1" noChangeArrowheads="1"/>
          </p:cNvPicPr>
          <p:nvPr/>
        </p:nvPicPr>
        <p:blipFill>
          <a:blip r:embed="rId3" cstate="print"/>
          <a:srcRect/>
          <a:stretch>
            <a:fillRect/>
          </a:stretch>
        </p:blipFill>
        <p:spPr bwMode="auto">
          <a:xfrm>
            <a:off x="8963205" y="3462158"/>
            <a:ext cx="2857500" cy="2314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7700" y="752475"/>
            <a:ext cx="9613900" cy="1081088"/>
          </a:xfrm>
        </p:spPr>
        <p:txBody>
          <a:bodyPr/>
          <a:lstStyle/>
          <a:p>
            <a:pPr eaLnBrk="1" hangingPunct="1"/>
            <a:r>
              <a:rPr lang="en-US" dirty="0">
                <a:latin typeface="Trebuchet MS" charset="0"/>
              </a:rPr>
              <a:t>Energy Overview</a:t>
            </a:r>
          </a:p>
        </p:txBody>
      </p:sp>
      <p:sp>
        <p:nvSpPr>
          <p:cNvPr id="28675" name="Rectangle 3"/>
          <p:cNvSpPr>
            <a:spLocks noGrp="1" noChangeArrowheads="1"/>
          </p:cNvSpPr>
          <p:nvPr>
            <p:ph type="body" idx="1"/>
          </p:nvPr>
        </p:nvSpPr>
        <p:spPr>
          <a:xfrm>
            <a:off x="677863" y="2233612"/>
            <a:ext cx="11071314" cy="4624387"/>
          </a:xfrm>
        </p:spPr>
        <p:txBody>
          <a:bodyPr/>
          <a:lstStyle/>
          <a:p>
            <a:pPr marL="0" indent="0" eaLnBrk="1" hangingPunct="1">
              <a:spcBef>
                <a:spcPts val="1600"/>
              </a:spcBef>
              <a:buFont typeface="Arial" charset="0"/>
              <a:buNone/>
            </a:pPr>
            <a:r>
              <a:rPr lang="en-US" sz="2000" b="1" u="sng" dirty="0">
                <a:latin typeface="Trebuchet MS" charset="0"/>
              </a:rPr>
              <a:t>Energized</a:t>
            </a:r>
            <a:r>
              <a:rPr lang="en-US" sz="2000" b="1" dirty="0">
                <a:latin typeface="Trebuchet MS" charset="0"/>
              </a:rPr>
              <a:t> - </a:t>
            </a:r>
            <a:r>
              <a:rPr lang="en-US" sz="2000" dirty="0">
                <a:latin typeface="Trebuchet MS" charset="0"/>
              </a:rPr>
              <a:t>Connected to an energy source or containing residual or stored energy. </a:t>
            </a:r>
          </a:p>
          <a:p>
            <a:pPr marL="0" indent="0" eaLnBrk="1" hangingPunct="1">
              <a:spcBef>
                <a:spcPts val="1600"/>
              </a:spcBef>
              <a:buFont typeface="Arial" charset="0"/>
              <a:buNone/>
            </a:pPr>
            <a:r>
              <a:rPr lang="en-US" sz="2000" b="1" u="sng" dirty="0">
                <a:latin typeface="Trebuchet MS" charset="0"/>
              </a:rPr>
              <a:t>Energy Source</a:t>
            </a:r>
            <a:r>
              <a:rPr lang="en-US" sz="2000" dirty="0">
                <a:latin typeface="Trebuchet MS" charset="0"/>
              </a:rPr>
              <a:t> - Any source of electrical, mechanical, hydraulic, pneumatic, chemical, thermal, or other energy. </a:t>
            </a:r>
          </a:p>
          <a:p>
            <a:pPr marL="0" indent="0" eaLnBrk="1" hangingPunct="1">
              <a:spcBef>
                <a:spcPts val="1600"/>
              </a:spcBef>
              <a:buFont typeface="Arial" charset="0"/>
              <a:buNone/>
            </a:pPr>
            <a:r>
              <a:rPr lang="en-US" sz="2000" b="1" u="sng" dirty="0">
                <a:latin typeface="Trebuchet MS" charset="0"/>
              </a:rPr>
              <a:t>Energy Isolating Device</a:t>
            </a:r>
            <a:r>
              <a:rPr lang="en-US" sz="2000" b="1" dirty="0">
                <a:latin typeface="Trebuchet MS" charset="0"/>
              </a:rPr>
              <a:t> - </a:t>
            </a:r>
            <a:r>
              <a:rPr lang="en-US" sz="2000" dirty="0">
                <a:latin typeface="Trebuchet MS" charset="0"/>
              </a:rPr>
              <a:t>A mechanical device that physically prevents the transmission or release of energy, including but not limited to the following: A manually operated electrical circuit breaker; a disconnect switch; a manually operated switch by which the conductors of a circuit can be disconnected from all ungrounded supply conductors, and, in addition, no pole can be operated independently; a line valve; a block; and any similar device used to block or isolate energy. Push buttons, selector switches and other control circuit type devices are not energy isolating devices. </a:t>
            </a:r>
          </a:p>
          <a:p>
            <a:pPr marL="0" indent="0" eaLnBrk="1" hangingPunct="1">
              <a:spcBef>
                <a:spcPts val="1600"/>
              </a:spcBef>
              <a:buFont typeface="Arial" charset="0"/>
              <a:buNone/>
            </a:pPr>
            <a:r>
              <a:rPr lang="en-US" sz="2000" b="1" u="sng" dirty="0">
                <a:latin typeface="Trebuchet MS" charset="0"/>
              </a:rPr>
              <a:t>De-energization</a:t>
            </a:r>
            <a:r>
              <a:rPr lang="en-US" sz="2000" b="1" dirty="0">
                <a:latin typeface="Trebuchet MS" charset="0"/>
              </a:rPr>
              <a:t> –</a:t>
            </a:r>
            <a:r>
              <a:rPr lang="en-US" sz="2000" dirty="0">
                <a:latin typeface="Trebuchet MS" charset="0"/>
              </a:rPr>
              <a:t> The process that is used to disconnect and isolate a system from a source of energy in order to prevent the release of that energy.  By de-energizing the system, you are eliminating the chance that the system could inadvertently, accidentally or unintentionally cause harm to a person through movement, or the release of heat, light, or sound.</a:t>
            </a:r>
          </a:p>
          <a:p>
            <a:pPr marL="0" indent="0" eaLnBrk="1" hangingPunct="1">
              <a:buFont typeface="Arial" charset="0"/>
              <a:buNone/>
            </a:pPr>
            <a:endParaRPr lang="en-US" sz="2000" b="1" u="sng" dirty="0">
              <a:latin typeface="Trebuchet MS" charset="0"/>
            </a:endParaRPr>
          </a:p>
          <a:p>
            <a:pPr marL="0" indent="0" eaLnBrk="1" hangingPunct="1">
              <a:buFont typeface="Arial" charset="0"/>
              <a:buNone/>
            </a:pPr>
            <a:endParaRPr lang="en-US" sz="2000" dirty="0">
              <a:latin typeface="Trebuchet MS" charset="0"/>
            </a:endParaRPr>
          </a:p>
          <a:p>
            <a:pPr marL="0" indent="0" eaLnBrk="1" hangingPunct="1">
              <a:buFont typeface="Arial" charset="0"/>
              <a:buNone/>
            </a:pPr>
            <a:r>
              <a:rPr lang="en-US" sz="2000" dirty="0">
                <a:latin typeface="Trebuchet MS" charset="0"/>
              </a:rPr>
              <a:t/>
            </a:r>
            <a:br>
              <a:rPr lang="en-US" sz="2000" dirty="0">
                <a:latin typeface="Trebuchet MS" charset="0"/>
              </a:rPr>
            </a:br>
            <a:endParaRPr lang="en-US" sz="1800" dirty="0">
              <a:latin typeface="Trebuchet MS"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latin typeface="Trebuchet MS" charset="0"/>
              </a:rPr>
              <a:t>Affected &amp; Authorized Employees</a:t>
            </a:r>
          </a:p>
        </p:txBody>
      </p:sp>
      <p:sp>
        <p:nvSpPr>
          <p:cNvPr id="29699" name="Rectangle 3"/>
          <p:cNvSpPr>
            <a:spLocks noGrp="1" noChangeArrowheads="1"/>
          </p:cNvSpPr>
          <p:nvPr>
            <p:ph type="body" idx="1"/>
          </p:nvPr>
        </p:nvSpPr>
        <p:spPr>
          <a:xfrm>
            <a:off x="677863" y="2397125"/>
            <a:ext cx="10072687" cy="3852863"/>
          </a:xfrm>
        </p:spPr>
        <p:txBody>
          <a:bodyPr/>
          <a:lstStyle/>
          <a:p>
            <a:pPr marL="0" indent="0" eaLnBrk="1" hangingPunct="1">
              <a:buFont typeface="Arial" charset="0"/>
              <a:buNone/>
            </a:pPr>
            <a:r>
              <a:rPr lang="en-US" b="1" u="sng" dirty="0">
                <a:latin typeface="Trebuchet MS" charset="0"/>
              </a:rPr>
              <a:t>Affected Employee </a:t>
            </a:r>
            <a:r>
              <a:rPr lang="en-US" b="1" dirty="0">
                <a:latin typeface="Trebuchet MS" charset="0"/>
              </a:rPr>
              <a:t>- </a:t>
            </a:r>
            <a:r>
              <a:rPr lang="en-US" dirty="0">
                <a:latin typeface="Trebuchet MS" charset="0"/>
              </a:rPr>
              <a:t>An employee whose job requires him/her to operate or use a machine or equipment on which servicing or maintenance is being performed under lockout or tagout, or whose job requires him/her to work in an area in which such servicing or maintenance is being performed. </a:t>
            </a:r>
            <a:br>
              <a:rPr lang="en-US" dirty="0">
                <a:latin typeface="Trebuchet MS" charset="0"/>
              </a:rPr>
            </a:br>
            <a:r>
              <a:rPr lang="en-US" u="sng" dirty="0">
                <a:latin typeface="Trebuchet MS" charset="0"/>
              </a:rPr>
              <a:t/>
            </a:r>
            <a:br>
              <a:rPr lang="en-US" u="sng" dirty="0">
                <a:latin typeface="Trebuchet MS" charset="0"/>
              </a:rPr>
            </a:br>
            <a:r>
              <a:rPr lang="en-US" b="1" u="sng" dirty="0">
                <a:latin typeface="Trebuchet MS" charset="0"/>
              </a:rPr>
              <a:t>Authorized Employee</a:t>
            </a:r>
            <a:r>
              <a:rPr lang="en-US" b="1" dirty="0">
                <a:latin typeface="Trebuchet MS" charset="0"/>
              </a:rPr>
              <a:t> - </a:t>
            </a:r>
            <a:r>
              <a:rPr lang="en-US" dirty="0">
                <a:latin typeface="Trebuchet MS" charset="0"/>
              </a:rPr>
              <a:t>A person who locks out or tags out machines or equipment in order to perform servicing or maintenance on that machine or equipment. An affected employee becomes an authorized employee when that employee's duties include performing servicing or maintenance covered under this section.  </a:t>
            </a:r>
            <a:endParaRPr lang="en-US" sz="3000" dirty="0">
              <a:latin typeface="Trebuchet MS" charset="0"/>
            </a:endParaRPr>
          </a:p>
          <a:p>
            <a:pPr lvl="1" eaLnBrk="1" hangingPunct="1"/>
            <a:endParaRPr lang="en-US" sz="2200" dirty="0">
              <a:latin typeface="Trebuchet MS"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latin typeface="Trebuchet MS" charset="0"/>
              </a:rPr>
              <a:t>Energy Control Program</a:t>
            </a:r>
            <a:endParaRPr lang="en-US" dirty="0">
              <a:latin typeface="Trebuchet MS" charset="0"/>
            </a:endParaRPr>
          </a:p>
        </p:txBody>
      </p:sp>
      <p:sp>
        <p:nvSpPr>
          <p:cNvPr id="54275" name="Rectangle 3"/>
          <p:cNvSpPr>
            <a:spLocks noGrp="1" noChangeArrowheads="1"/>
          </p:cNvSpPr>
          <p:nvPr>
            <p:ph type="body" idx="1"/>
          </p:nvPr>
        </p:nvSpPr>
        <p:spPr>
          <a:xfrm>
            <a:off x="677864" y="2409825"/>
            <a:ext cx="9190755" cy="3852863"/>
          </a:xfrm>
        </p:spPr>
        <p:txBody>
          <a:bodyPr/>
          <a:lstStyle/>
          <a:p>
            <a:pPr eaLnBrk="1" hangingPunct="1">
              <a:spcBef>
                <a:spcPts val="1600"/>
              </a:spcBef>
            </a:pPr>
            <a:r>
              <a:rPr lang="en-US" dirty="0" smtClean="0"/>
              <a:t>An Energy Control Program should include:</a:t>
            </a:r>
          </a:p>
          <a:p>
            <a:pPr eaLnBrk="1" hangingPunct="1">
              <a:spcBef>
                <a:spcPts val="1600"/>
              </a:spcBef>
            </a:pPr>
            <a:endParaRPr lang="en-US" dirty="0" smtClean="0"/>
          </a:p>
          <a:p>
            <a:pPr lvl="1" eaLnBrk="1" hangingPunct="1">
              <a:spcBef>
                <a:spcPts val="1600"/>
              </a:spcBef>
            </a:pPr>
            <a:r>
              <a:rPr lang="en-US" dirty="0" smtClean="0"/>
              <a:t>Energy control procedures for individual pieces of equipment</a:t>
            </a:r>
          </a:p>
          <a:p>
            <a:pPr lvl="1" eaLnBrk="1" hangingPunct="1">
              <a:spcBef>
                <a:spcPts val="1600"/>
              </a:spcBef>
            </a:pPr>
            <a:r>
              <a:rPr lang="en-US" dirty="0" smtClean="0"/>
              <a:t>Identification of materials and hardware (i.e. locks and tags) </a:t>
            </a:r>
          </a:p>
          <a:p>
            <a:pPr lvl="1" eaLnBrk="1" hangingPunct="1">
              <a:spcBef>
                <a:spcPts val="1600"/>
              </a:spcBef>
            </a:pPr>
            <a:r>
              <a:rPr lang="en-US" dirty="0" smtClean="0"/>
              <a:t>When and how periodic inspections be conducted</a:t>
            </a:r>
          </a:p>
          <a:p>
            <a:pPr lvl="1" eaLnBrk="1" hangingPunct="1">
              <a:spcBef>
                <a:spcPts val="1600"/>
              </a:spcBef>
            </a:pPr>
            <a:r>
              <a:rPr lang="en-US" dirty="0" smtClean="0"/>
              <a:t>Proper training and communication</a:t>
            </a:r>
            <a:endParaRPr lang="en-US" dirty="0">
              <a:latin typeface="Trebuchet MS" charset="0"/>
            </a:endParaRPr>
          </a:p>
        </p:txBody>
      </p:sp>
      <p:pic>
        <p:nvPicPr>
          <p:cNvPr id="76802" name="Picture 2" descr="Lockout Safety Procedure Station Kit"/>
          <p:cNvPicPr>
            <a:picLocks noChangeAspect="1" noChangeArrowheads="1"/>
          </p:cNvPicPr>
          <p:nvPr/>
        </p:nvPicPr>
        <p:blipFill>
          <a:blip r:embed="rId3" cstate="print"/>
          <a:srcRect/>
          <a:stretch>
            <a:fillRect/>
          </a:stretch>
        </p:blipFill>
        <p:spPr bwMode="auto">
          <a:xfrm>
            <a:off x="9890185" y="3010618"/>
            <a:ext cx="2194560" cy="3291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Content Placeholder 2"/>
          <p:cNvSpPr>
            <a:spLocks noGrp="1"/>
          </p:cNvSpPr>
          <p:nvPr>
            <p:ph idx="1"/>
          </p:nvPr>
        </p:nvSpPr>
        <p:spPr>
          <a:xfrm>
            <a:off x="681038" y="2122098"/>
            <a:ext cx="10550554" cy="4244196"/>
          </a:xfrm>
        </p:spPr>
        <p:txBody>
          <a:bodyPr/>
          <a:lstStyle/>
          <a:p>
            <a:r>
              <a:rPr lang="en-US" dirty="0" smtClean="0"/>
              <a:t>Procedures shall be developed and utilized for the control of potentially hazardous energy.  Procedures should including the following:</a:t>
            </a:r>
          </a:p>
          <a:p>
            <a:pPr>
              <a:buNone/>
            </a:pPr>
            <a:endParaRPr lang="en-US" sz="1800" dirty="0" smtClean="0"/>
          </a:p>
          <a:p>
            <a:pPr lvl="1"/>
            <a:r>
              <a:rPr lang="en-US" dirty="0" smtClean="0"/>
              <a:t>A specific statement of the intended use of the procedure</a:t>
            </a:r>
          </a:p>
          <a:p>
            <a:endParaRPr lang="en-US" sz="2000" dirty="0" smtClean="0"/>
          </a:p>
          <a:p>
            <a:pPr lvl="1"/>
            <a:r>
              <a:rPr lang="en-US" dirty="0" smtClean="0"/>
              <a:t>Specific procedural steps for shutting down, isolating, blocking, and securing machines or equipment to control hazardous energy</a:t>
            </a:r>
          </a:p>
          <a:p>
            <a:endParaRPr lang="en-US" sz="2000" dirty="0" smtClean="0"/>
          </a:p>
          <a:p>
            <a:pPr lvl="1"/>
            <a:r>
              <a:rPr lang="en-US" dirty="0" smtClean="0"/>
              <a:t>Specific procedural steps for the placement, removal, and transfer LOTO devices</a:t>
            </a:r>
          </a:p>
          <a:p>
            <a:endParaRPr lang="en-US" sz="2000" dirty="0" smtClean="0"/>
          </a:p>
          <a:p>
            <a:pPr lvl="1"/>
            <a:r>
              <a:rPr lang="en-US" dirty="0" smtClean="0"/>
              <a:t>Specific requirements for testing a machine or equipment to verify the effectiveness of LOTO devices, and other energy control measures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Materials and Hardware</a:t>
            </a:r>
            <a:endParaRPr lang="en-US" dirty="0"/>
          </a:p>
        </p:txBody>
      </p:sp>
      <p:sp>
        <p:nvSpPr>
          <p:cNvPr id="3" name="Content Placeholder 2"/>
          <p:cNvSpPr>
            <a:spLocks noGrp="1"/>
          </p:cNvSpPr>
          <p:nvPr>
            <p:ph idx="1"/>
          </p:nvPr>
        </p:nvSpPr>
        <p:spPr>
          <a:xfrm>
            <a:off x="681037" y="2336800"/>
            <a:ext cx="10567807" cy="4202023"/>
          </a:xfrm>
        </p:spPr>
        <p:txBody>
          <a:bodyPr/>
          <a:lstStyle/>
          <a:p>
            <a:r>
              <a:rPr lang="en-US" dirty="0" smtClean="0"/>
              <a:t>Locks, tags, blocks, or other hardware shall be provided by the employer for isolating, securing or blocking of machines or equipment from energy sources.</a:t>
            </a:r>
          </a:p>
          <a:p>
            <a:endParaRPr lang="en-US" dirty="0" smtClean="0"/>
          </a:p>
          <a:p>
            <a:pPr lvl="1"/>
            <a:r>
              <a:rPr lang="en-US" dirty="0" smtClean="0"/>
              <a:t>Durable enough to withstand work conditions (weather, heat, etc.)</a:t>
            </a:r>
          </a:p>
          <a:p>
            <a:pPr lvl="1"/>
            <a:endParaRPr lang="en-US" dirty="0" smtClean="0"/>
          </a:p>
          <a:p>
            <a:pPr lvl="1"/>
            <a:r>
              <a:rPr lang="en-US" dirty="0" smtClean="0"/>
              <a:t>Standardized and not used for other tasks</a:t>
            </a:r>
          </a:p>
          <a:p>
            <a:pPr lvl="1">
              <a:buNone/>
            </a:pPr>
            <a:endParaRPr lang="en-US" dirty="0" smtClean="0"/>
          </a:p>
          <a:p>
            <a:pPr lvl="1"/>
            <a:r>
              <a:rPr lang="en-US" dirty="0" smtClean="0"/>
              <a:t>Substantial enough to prevent unintended removal</a:t>
            </a:r>
          </a:p>
          <a:p>
            <a:pPr lvl="1"/>
            <a:endParaRPr lang="en-US" dirty="0" smtClean="0"/>
          </a:p>
          <a:p>
            <a:pPr lvl="1"/>
            <a:r>
              <a:rPr lang="en-US" dirty="0" smtClean="0"/>
              <a:t>Identify the employee who installed the devices and give adequate warnings</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a:latin typeface="Trebuchet MS" charset="0"/>
              </a:rPr>
              <a:t>Implementing Inspections</a:t>
            </a:r>
          </a:p>
        </p:txBody>
      </p:sp>
      <p:sp>
        <p:nvSpPr>
          <p:cNvPr id="28675" name="Rectangle 3"/>
          <p:cNvSpPr>
            <a:spLocks noGrp="1" noChangeArrowheads="1"/>
          </p:cNvSpPr>
          <p:nvPr>
            <p:ph type="body" idx="1"/>
          </p:nvPr>
        </p:nvSpPr>
        <p:spPr>
          <a:xfrm>
            <a:off x="677863" y="2409825"/>
            <a:ext cx="9871075" cy="3852863"/>
          </a:xfrm>
        </p:spPr>
        <p:txBody>
          <a:bodyPr rtlCol="0">
            <a:noAutofit/>
          </a:bodyPr>
          <a:lstStyle/>
          <a:p>
            <a:pPr marL="0" indent="0" eaLnBrk="1" fontAlgn="auto" hangingPunct="1">
              <a:spcAft>
                <a:spcPts val="0"/>
              </a:spcAft>
              <a:buFont typeface="Arial" panose="020B0604020202020204" pitchFamily="34" charset="0"/>
              <a:buNone/>
              <a:defRPr/>
            </a:pPr>
            <a:r>
              <a:rPr lang="en-US" dirty="0">
                <a:ea typeface="+mn-ea"/>
                <a:cs typeface="+mn-cs"/>
              </a:rPr>
              <a:t>The employer </a:t>
            </a:r>
            <a:r>
              <a:rPr lang="en-US" dirty="0" smtClean="0">
                <a:ea typeface="+mn-ea"/>
                <a:cs typeface="+mn-cs"/>
              </a:rPr>
              <a:t>should </a:t>
            </a:r>
            <a:r>
              <a:rPr lang="en-US" dirty="0">
                <a:ea typeface="+mn-ea"/>
                <a:cs typeface="+mn-cs"/>
              </a:rPr>
              <a:t>conduct a periodic inspection of the energy control procedure </a:t>
            </a:r>
            <a:r>
              <a:rPr lang="en-US" b="1" i="1" u="sng" dirty="0">
                <a:ea typeface="+mn-ea"/>
                <a:cs typeface="+mn-cs"/>
              </a:rPr>
              <a:t>at least </a:t>
            </a:r>
            <a:r>
              <a:rPr lang="en-US" b="1" i="1" u="sng" dirty="0" smtClean="0">
                <a:ea typeface="+mn-ea"/>
                <a:cs typeface="+mn-cs"/>
              </a:rPr>
              <a:t>annually</a:t>
            </a:r>
            <a:r>
              <a:rPr lang="en-US" dirty="0">
                <a:ea typeface="+mn-ea"/>
                <a:cs typeface="+mn-cs"/>
              </a:rPr>
              <a:t>.</a:t>
            </a:r>
            <a:r>
              <a:rPr lang="en-US" dirty="0" smtClean="0">
                <a:ea typeface="+mn-ea"/>
                <a:cs typeface="+mn-cs"/>
              </a:rPr>
              <a:t> </a:t>
            </a:r>
          </a:p>
          <a:p>
            <a:pPr marL="0" indent="0" eaLnBrk="1" fontAlgn="auto" hangingPunct="1">
              <a:spcAft>
                <a:spcPts val="0"/>
              </a:spcAft>
              <a:buFont typeface="Arial" panose="020B0604020202020204" pitchFamily="34" charset="0"/>
              <a:buNone/>
              <a:defRPr/>
            </a:pPr>
            <a:endParaRPr lang="en-US" dirty="0" smtClean="0">
              <a:ea typeface="+mn-ea"/>
              <a:cs typeface="+mn-cs"/>
            </a:endParaRPr>
          </a:p>
          <a:p>
            <a:pPr lvl="1" eaLnBrk="1" fontAlgn="auto" hangingPunct="1">
              <a:spcAft>
                <a:spcPts val="0"/>
              </a:spcAft>
              <a:buFont typeface="Arial" panose="020B0604020202020204" pitchFamily="34" charset="0"/>
              <a:buChar char="•"/>
              <a:defRPr/>
            </a:pPr>
            <a:r>
              <a:rPr lang="en-US" dirty="0">
                <a:ea typeface="+mn-ea"/>
                <a:cs typeface="+mn-cs"/>
              </a:rPr>
              <a:t>I</a:t>
            </a:r>
            <a:r>
              <a:rPr lang="en-US" dirty="0" smtClean="0">
                <a:ea typeface="+mn-ea"/>
                <a:cs typeface="+mn-cs"/>
              </a:rPr>
              <a:t>nspections should </a:t>
            </a:r>
            <a:r>
              <a:rPr lang="en-US" dirty="0">
                <a:ea typeface="+mn-ea"/>
                <a:cs typeface="+mn-cs"/>
              </a:rPr>
              <a:t>be </a:t>
            </a:r>
            <a:r>
              <a:rPr lang="en-US" dirty="0" smtClean="0">
                <a:ea typeface="+mn-ea"/>
                <a:cs typeface="+mn-cs"/>
              </a:rPr>
              <a:t>conducted </a:t>
            </a:r>
            <a:r>
              <a:rPr lang="en-US" dirty="0">
                <a:ea typeface="+mn-ea"/>
                <a:cs typeface="+mn-cs"/>
              </a:rPr>
              <a:t>by an </a:t>
            </a:r>
            <a:r>
              <a:rPr lang="en-US" b="1" i="1" u="sng" dirty="0">
                <a:ea typeface="+mn-ea"/>
                <a:cs typeface="+mn-cs"/>
              </a:rPr>
              <a:t>authorized employee </a:t>
            </a:r>
            <a:r>
              <a:rPr lang="en-US" dirty="0" smtClean="0">
                <a:ea typeface="+mn-ea"/>
                <a:cs typeface="+mn-cs"/>
              </a:rPr>
              <a:t>(but not the same employee utilizing </a:t>
            </a:r>
            <a:r>
              <a:rPr lang="en-US" dirty="0">
                <a:ea typeface="+mn-ea"/>
                <a:cs typeface="+mn-cs"/>
              </a:rPr>
              <a:t>the energy control procedure being </a:t>
            </a:r>
            <a:r>
              <a:rPr lang="en-US" dirty="0" smtClean="0">
                <a:ea typeface="+mn-ea"/>
                <a:cs typeface="+mn-cs"/>
              </a:rPr>
              <a:t>inspected).</a:t>
            </a:r>
          </a:p>
          <a:p>
            <a:pPr lvl="1" eaLnBrk="1" fontAlgn="auto" hangingPunct="1">
              <a:spcAft>
                <a:spcPts val="0"/>
              </a:spcAft>
              <a:buFont typeface="Arial" panose="020B0604020202020204" pitchFamily="34" charset="0"/>
              <a:buChar char="•"/>
              <a:defRPr/>
            </a:pPr>
            <a:endParaRPr lang="en-US" dirty="0">
              <a:ea typeface="+mn-ea"/>
              <a:cs typeface="+mn-cs"/>
            </a:endParaRPr>
          </a:p>
          <a:p>
            <a:pPr lvl="1" eaLnBrk="1" fontAlgn="auto" hangingPunct="1">
              <a:spcAft>
                <a:spcPts val="0"/>
              </a:spcAft>
              <a:buFont typeface="Arial" panose="020B0604020202020204" pitchFamily="34" charset="0"/>
              <a:buChar char="•"/>
              <a:defRPr/>
            </a:pPr>
            <a:r>
              <a:rPr lang="en-US" dirty="0" smtClean="0">
                <a:ea typeface="+mn-ea"/>
                <a:cs typeface="+mn-cs"/>
              </a:rPr>
              <a:t>Inspections should </a:t>
            </a:r>
            <a:r>
              <a:rPr lang="en-US" dirty="0">
                <a:ea typeface="+mn-ea"/>
                <a:cs typeface="+mn-cs"/>
              </a:rPr>
              <a:t>include a </a:t>
            </a:r>
            <a:r>
              <a:rPr lang="en-US" dirty="0" smtClean="0">
                <a:ea typeface="+mn-ea"/>
                <a:cs typeface="+mn-cs"/>
              </a:rPr>
              <a:t>review </a:t>
            </a:r>
            <a:r>
              <a:rPr lang="en-US" dirty="0">
                <a:ea typeface="+mn-ea"/>
                <a:cs typeface="+mn-cs"/>
              </a:rPr>
              <a:t>of that employee's responsibilities under the energy control procedure being inspected</a:t>
            </a:r>
            <a:r>
              <a:rPr lang="en-US" dirty="0" smtClean="0">
                <a:ea typeface="+mn-ea"/>
                <a:cs typeface="+mn-cs"/>
              </a:rPr>
              <a:t>.</a:t>
            </a:r>
          </a:p>
          <a:p>
            <a:pPr lvl="1" eaLnBrk="1" fontAlgn="auto" hangingPunct="1">
              <a:spcAft>
                <a:spcPts val="0"/>
              </a:spcAft>
              <a:buFont typeface="Arial" panose="020B0604020202020204" pitchFamily="34" charset="0"/>
              <a:buChar char="•"/>
              <a:defRPr/>
            </a:pPr>
            <a:endParaRPr lang="en-US" dirty="0">
              <a:ea typeface="+mn-ea"/>
              <a:cs typeface="+mn-cs"/>
            </a:endParaRPr>
          </a:p>
          <a:p>
            <a:pPr lvl="1" eaLnBrk="1" fontAlgn="auto" hangingPunct="1">
              <a:spcBef>
                <a:spcPts val="1600"/>
              </a:spcBef>
              <a:spcAft>
                <a:spcPts val="0"/>
              </a:spcAft>
              <a:buFont typeface="Arial" panose="020B0604020202020204" pitchFamily="34" charset="0"/>
              <a:buChar char="•"/>
              <a:defRPr/>
            </a:pPr>
            <a:r>
              <a:rPr lang="en-US" dirty="0">
                <a:ea typeface="+mn-ea"/>
                <a:cs typeface="+mn-cs"/>
              </a:rPr>
              <a:t>Inspections should correct any deviations or inadequacies identified.</a:t>
            </a:r>
          </a:p>
          <a:p>
            <a:pPr marL="0" indent="0" eaLnBrk="1" fontAlgn="auto" hangingPunct="1">
              <a:spcBef>
                <a:spcPts val="1600"/>
              </a:spcBef>
              <a:spcAft>
                <a:spcPts val="0"/>
              </a:spcAft>
              <a:buFont typeface="Arial" panose="020B0604020202020204" pitchFamily="34" charset="0"/>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a:latin typeface="Trebuchet MS" charset="0"/>
              </a:rPr>
              <a:t>Objectives/Outcomes</a:t>
            </a:r>
          </a:p>
        </p:txBody>
      </p:sp>
      <p:sp>
        <p:nvSpPr>
          <p:cNvPr id="3" name="Content Placeholder 2"/>
          <p:cNvSpPr>
            <a:spLocks noGrp="1"/>
          </p:cNvSpPr>
          <p:nvPr>
            <p:ph idx="1"/>
          </p:nvPr>
        </p:nvSpPr>
        <p:spPr>
          <a:xfrm>
            <a:off x="681037" y="2336800"/>
            <a:ext cx="10895611" cy="4202023"/>
          </a:xfrm>
        </p:spPr>
        <p:txBody>
          <a:bodyPr rtlCol="0">
            <a:normAutofit fontScale="85000" lnSpcReduction="20000"/>
          </a:bodyPr>
          <a:lstStyle/>
          <a:p>
            <a:pPr eaLnBrk="1" fontAlgn="auto" hangingPunct="1">
              <a:spcAft>
                <a:spcPts val="0"/>
              </a:spcAft>
              <a:buFont typeface="Arial" panose="020B0604020202020204" pitchFamily="34" charset="0"/>
              <a:buChar char="•"/>
              <a:defRPr/>
            </a:pPr>
            <a:r>
              <a:rPr lang="en-US" sz="3100" dirty="0" smtClean="0">
                <a:ea typeface="+mn-ea"/>
                <a:cs typeface="+mn-cs"/>
              </a:rPr>
              <a:t>At the end of the presentation, students will:</a:t>
            </a:r>
          </a:p>
          <a:p>
            <a:pPr eaLnBrk="1" fontAlgn="auto" hangingPunct="1">
              <a:spcAft>
                <a:spcPts val="0"/>
              </a:spcAft>
              <a:buFont typeface="Arial" panose="020B0604020202020204" pitchFamily="34" charset="0"/>
              <a:buChar char="•"/>
              <a:defRPr/>
            </a:pPr>
            <a:endParaRPr lang="en-US" sz="2600" dirty="0" smtClean="0">
              <a:ea typeface="+mn-ea"/>
              <a:cs typeface="+mn-cs"/>
            </a:endParaRPr>
          </a:p>
          <a:p>
            <a:pPr lvl="1" eaLnBrk="1" fontAlgn="auto" hangingPunct="1">
              <a:spcAft>
                <a:spcPts val="0"/>
              </a:spcAft>
              <a:buFont typeface="Arial" panose="020B0604020202020204" pitchFamily="34" charset="0"/>
              <a:buChar char="•"/>
              <a:defRPr/>
            </a:pPr>
            <a:r>
              <a:rPr lang="en-US" sz="2600" dirty="0" smtClean="0"/>
              <a:t>Understand the importance of machine guarding and safe practices in warehousing operations.</a:t>
            </a:r>
          </a:p>
          <a:p>
            <a:pPr lvl="1" eaLnBrk="1" fontAlgn="auto" hangingPunct="1">
              <a:spcAft>
                <a:spcPts val="0"/>
              </a:spcAft>
              <a:buFont typeface="Arial" panose="020B0604020202020204" pitchFamily="34" charset="0"/>
              <a:buChar char="•"/>
              <a:defRPr/>
            </a:pPr>
            <a:endParaRPr lang="en-US" sz="2600" dirty="0" smtClean="0"/>
          </a:p>
          <a:p>
            <a:pPr lvl="1" eaLnBrk="1" fontAlgn="auto" hangingPunct="1">
              <a:spcAft>
                <a:spcPts val="0"/>
              </a:spcAft>
              <a:buFont typeface="Arial" panose="020B0604020202020204" pitchFamily="34" charset="0"/>
              <a:buChar char="•"/>
              <a:defRPr/>
            </a:pPr>
            <a:r>
              <a:rPr lang="en-US" sz="2600" dirty="0" smtClean="0"/>
              <a:t>Have an increased awareness of the importance of energy isolation in warehousing operations.</a:t>
            </a:r>
          </a:p>
          <a:p>
            <a:pPr lvl="1" eaLnBrk="1" fontAlgn="auto" hangingPunct="1">
              <a:spcAft>
                <a:spcPts val="0"/>
              </a:spcAft>
              <a:buFont typeface="Arial" panose="020B0604020202020204" pitchFamily="34" charset="0"/>
              <a:buChar char="•"/>
              <a:defRPr/>
            </a:pPr>
            <a:endParaRPr lang="en-US" sz="2600" dirty="0" smtClean="0"/>
          </a:p>
          <a:p>
            <a:pPr lvl="1" eaLnBrk="1" fontAlgn="auto" hangingPunct="1">
              <a:spcAft>
                <a:spcPts val="0"/>
              </a:spcAft>
              <a:buFont typeface="Arial" panose="020B0604020202020204" pitchFamily="34" charset="0"/>
              <a:buChar char="•"/>
              <a:defRPr/>
            </a:pPr>
            <a:r>
              <a:rPr lang="en-US" sz="2600" dirty="0" smtClean="0">
                <a:ea typeface="+mn-ea"/>
              </a:rPr>
              <a:t>Understand </a:t>
            </a:r>
            <a:r>
              <a:rPr lang="en-US" sz="2600" dirty="0">
                <a:ea typeface="+mn-ea"/>
              </a:rPr>
              <a:t>when a situation requires the use of the Lockout/Tagout procedure.</a:t>
            </a:r>
          </a:p>
          <a:p>
            <a:pPr lvl="1" eaLnBrk="1" fontAlgn="auto" hangingPunct="1">
              <a:spcAft>
                <a:spcPts val="0"/>
              </a:spcAft>
              <a:buFont typeface="Arial" panose="020B0604020202020204" pitchFamily="34" charset="0"/>
              <a:buChar char="•"/>
              <a:defRPr/>
            </a:pPr>
            <a:endParaRPr lang="en-US" sz="2600" dirty="0" smtClean="0">
              <a:ea typeface="+mn-ea"/>
            </a:endParaRPr>
          </a:p>
          <a:p>
            <a:pPr lvl="1" eaLnBrk="1" fontAlgn="auto" hangingPunct="1">
              <a:spcAft>
                <a:spcPts val="0"/>
              </a:spcAft>
              <a:buFont typeface="Arial" panose="020B0604020202020204" pitchFamily="34" charset="0"/>
              <a:buChar char="•"/>
              <a:defRPr/>
            </a:pPr>
            <a:r>
              <a:rPr lang="en-US" sz="2600" dirty="0" smtClean="0">
                <a:ea typeface="+mn-ea"/>
              </a:rPr>
              <a:t>Understand the proper implementation of Lockout/Tagout procedures.</a:t>
            </a:r>
          </a:p>
          <a:p>
            <a:pPr lvl="1" eaLnBrk="1" fontAlgn="auto" hangingPunct="1">
              <a:spcAft>
                <a:spcPts val="0"/>
              </a:spcAft>
              <a:buNone/>
              <a:defRPr/>
            </a:pPr>
            <a:endParaRPr lang="en-US" dirty="0" smtClean="0">
              <a:ea typeface="+mn-ea"/>
            </a:endParaRPr>
          </a:p>
          <a:p>
            <a:pPr lvl="1" eaLnBrk="1" fontAlgn="auto" hangingPunct="1">
              <a:spcAft>
                <a:spcPts val="0"/>
              </a:spcAft>
              <a:buFont typeface="Arial" panose="020B0604020202020204" pitchFamily="34" charset="0"/>
              <a:buNone/>
              <a:defRPr/>
            </a:pPr>
            <a:r>
              <a:rPr lang="en-US" dirty="0" smtClean="0">
                <a:ea typeface="+mn-ea"/>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a:latin typeface="Trebuchet MS" charset="0"/>
              </a:rPr>
              <a:t>Lockout/Tagout Training Program</a:t>
            </a:r>
          </a:p>
        </p:txBody>
      </p:sp>
      <p:sp>
        <p:nvSpPr>
          <p:cNvPr id="28675" name="Rectangle 3"/>
          <p:cNvSpPr>
            <a:spLocks noGrp="1" noChangeArrowheads="1"/>
          </p:cNvSpPr>
          <p:nvPr>
            <p:ph type="body" idx="1"/>
          </p:nvPr>
        </p:nvSpPr>
        <p:spPr>
          <a:xfrm>
            <a:off x="715964" y="2492375"/>
            <a:ext cx="8203749" cy="3530600"/>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US" sz="2800" dirty="0" smtClean="0">
                <a:ea typeface="+mn-ea"/>
                <a:cs typeface="+mn-cs"/>
              </a:rPr>
              <a:t>Employers are required to establish a program for appropriate energy isolation to prevent the release of stored energy and injury to employees. </a:t>
            </a:r>
          </a:p>
          <a:p>
            <a:pPr eaLnBrk="1" fontAlgn="auto" hangingPunct="1">
              <a:spcAft>
                <a:spcPts val="0"/>
              </a:spcAft>
              <a:buFont typeface="Arial" panose="020B0604020202020204" pitchFamily="34" charset="0"/>
              <a:buChar char="•"/>
              <a:defRPr/>
            </a:pPr>
            <a:endParaRPr lang="en-US" sz="2600" dirty="0">
              <a:ea typeface="+mn-ea"/>
              <a:cs typeface="+mn-cs"/>
            </a:endParaRPr>
          </a:p>
          <a:p>
            <a:pPr eaLnBrk="1" fontAlgn="auto" hangingPunct="1">
              <a:spcAft>
                <a:spcPts val="0"/>
              </a:spcAft>
              <a:buFont typeface="Arial" panose="020B0604020202020204" pitchFamily="34" charset="0"/>
              <a:buChar char="•"/>
              <a:defRPr/>
            </a:pPr>
            <a:r>
              <a:rPr lang="en-US" sz="2600" dirty="0" smtClean="0">
                <a:ea typeface="+mn-ea"/>
                <a:cs typeface="+mn-cs"/>
              </a:rPr>
              <a:t>This program should consist of a </a:t>
            </a:r>
            <a:r>
              <a:rPr lang="en-US" sz="2600" dirty="0">
                <a:ea typeface="+mn-ea"/>
                <a:cs typeface="+mn-cs"/>
              </a:rPr>
              <a:t>well-defined outline of the scope, purpose, authorization, rules, and techniques to be utilized for the control of hazardous energy, and the means to enforce </a:t>
            </a:r>
            <a:r>
              <a:rPr lang="en-US" sz="2600" dirty="0" smtClean="0">
                <a:ea typeface="+mn-ea"/>
                <a:cs typeface="+mn-cs"/>
              </a:rPr>
              <a:t>compliance.</a:t>
            </a:r>
            <a:endParaRPr lang="en-US" sz="2600" dirty="0">
              <a:ea typeface="+mn-ea"/>
              <a:cs typeface="+mn-cs"/>
            </a:endParaRPr>
          </a:p>
          <a:p>
            <a:pPr eaLnBrk="1" fontAlgn="auto" hangingPunct="1">
              <a:spcAft>
                <a:spcPts val="0"/>
              </a:spcAft>
              <a:buFont typeface="Arial" panose="020B0604020202020204" pitchFamily="34" charset="0"/>
              <a:buChar char="•"/>
              <a:defRPr/>
            </a:pPr>
            <a:endParaRPr lang="en-US" sz="2600" dirty="0" smtClean="0">
              <a:ea typeface="+mn-ea"/>
              <a:cs typeface="+mn-cs"/>
            </a:endParaRPr>
          </a:p>
          <a:p>
            <a:pPr eaLnBrk="1" fontAlgn="auto" hangingPunct="1">
              <a:spcAft>
                <a:spcPts val="0"/>
              </a:spcAft>
              <a:buFont typeface="Arial" panose="020B0604020202020204" pitchFamily="34" charset="0"/>
              <a:buChar char="•"/>
              <a:defRPr/>
            </a:pPr>
            <a:r>
              <a:rPr lang="en-US" sz="2600" dirty="0" smtClean="0">
                <a:ea typeface="+mn-ea"/>
                <a:cs typeface="+mn-cs"/>
              </a:rPr>
              <a:t>Training </a:t>
            </a:r>
            <a:r>
              <a:rPr lang="en-US" sz="2600" dirty="0">
                <a:ea typeface="+mn-ea"/>
                <a:cs typeface="+mn-cs"/>
              </a:rPr>
              <a:t>and evaluation shall be conducted by a person with the knowledge, </a:t>
            </a:r>
            <a:r>
              <a:rPr lang="en-US" sz="2600" dirty="0" smtClean="0">
                <a:ea typeface="+mn-ea"/>
                <a:cs typeface="+mn-cs"/>
              </a:rPr>
              <a:t>training, </a:t>
            </a:r>
            <a:r>
              <a:rPr lang="en-US" sz="2600" dirty="0">
                <a:ea typeface="+mn-ea"/>
                <a:cs typeface="+mn-cs"/>
              </a:rPr>
              <a:t>and experience to train powered industrial truck operators and evaluate their competence.</a:t>
            </a:r>
          </a:p>
          <a:p>
            <a:pPr lvl="1" eaLnBrk="1" fontAlgn="auto" hangingPunct="1">
              <a:spcAft>
                <a:spcPts val="0"/>
              </a:spcAft>
              <a:buFont typeface="Arial" panose="020B0604020202020204" pitchFamily="34" charset="0"/>
              <a:buChar char="•"/>
              <a:defRPr/>
            </a:pPr>
            <a:endParaRPr lang="en-US" sz="2200" dirty="0">
              <a:ea typeface="+mn-ea"/>
            </a:endParaRPr>
          </a:p>
        </p:txBody>
      </p:sp>
      <p:pic>
        <p:nvPicPr>
          <p:cNvPr id="72706" name="Picture 2" descr="https://sp.yimg.com/ib/th?id=HN.608047351067052409&amp;pid=15.1&amp;P=0"/>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26746" y="3036498"/>
            <a:ext cx="2889866" cy="24033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661988"/>
            <a:ext cx="8501063" cy="1179512"/>
          </a:xfrm>
        </p:spPr>
        <p:txBody>
          <a:bodyPr/>
          <a:lstStyle/>
          <a:p>
            <a:pPr eaLnBrk="1" hangingPunct="1"/>
            <a:r>
              <a:rPr lang="en-US" dirty="0">
                <a:latin typeface="Trebuchet MS" charset="0"/>
              </a:rPr>
              <a:t>Lockout/Tagout Training </a:t>
            </a:r>
            <a:r>
              <a:rPr lang="en-US" dirty="0" smtClean="0">
                <a:latin typeface="Trebuchet MS" charset="0"/>
              </a:rPr>
              <a:t>Program </a:t>
            </a:r>
            <a:endParaRPr lang="en-US" dirty="0">
              <a:latin typeface="Trebuchet MS" charset="0"/>
            </a:endParaRPr>
          </a:p>
        </p:txBody>
      </p:sp>
      <p:sp>
        <p:nvSpPr>
          <p:cNvPr id="24579" name="Rectangle 3"/>
          <p:cNvSpPr>
            <a:spLocks noGrp="1" noChangeArrowheads="1"/>
          </p:cNvSpPr>
          <p:nvPr>
            <p:ph type="body" idx="1"/>
          </p:nvPr>
        </p:nvSpPr>
        <p:spPr>
          <a:xfrm>
            <a:off x="692150" y="2405063"/>
            <a:ext cx="7877175" cy="3741737"/>
          </a:xfrm>
        </p:spPr>
        <p:txBody>
          <a:bodyPr rtlCol="0">
            <a:normAutofit/>
          </a:bodyPr>
          <a:lstStyle/>
          <a:p>
            <a:pPr marL="0" indent="0" eaLnBrk="1" fontAlgn="auto" hangingPunct="1">
              <a:spcAft>
                <a:spcPts val="0"/>
              </a:spcAft>
              <a:buFont typeface="Arial" panose="020B0604020202020204" pitchFamily="34" charset="0"/>
              <a:buNone/>
              <a:defRPr/>
            </a:pPr>
            <a:r>
              <a:rPr lang="en-US" sz="2800" dirty="0" smtClean="0">
                <a:ea typeface="+mn-ea"/>
                <a:cs typeface="+mn-cs"/>
              </a:rPr>
              <a:t>Training programs should consist of:</a:t>
            </a:r>
          </a:p>
          <a:p>
            <a:pPr lvl="1" eaLnBrk="1" fontAlgn="auto" hangingPunct="1">
              <a:spcAft>
                <a:spcPts val="0"/>
              </a:spcAft>
              <a:buFont typeface="Arial" panose="020B0604020202020204" pitchFamily="34" charset="0"/>
              <a:buChar char="•"/>
              <a:defRPr/>
            </a:pPr>
            <a:endParaRPr lang="en-US" sz="2400" dirty="0" smtClean="0">
              <a:effectLst>
                <a:outerShdw blurRad="50800" dist="38100" algn="tr" rotWithShape="0">
                  <a:prstClr val="black">
                    <a:alpha val="40000"/>
                  </a:prstClr>
                </a:outerShdw>
              </a:effectLst>
              <a:ea typeface="+mn-ea"/>
            </a:endParaRPr>
          </a:p>
          <a:p>
            <a:pPr lvl="1" eaLnBrk="1" fontAlgn="auto" hangingPunct="1">
              <a:spcAft>
                <a:spcPts val="0"/>
              </a:spcAft>
              <a:buFont typeface="Arial" panose="020B0604020202020204" pitchFamily="34" charset="0"/>
              <a:buChar char="•"/>
              <a:defRPr/>
            </a:pPr>
            <a:r>
              <a:rPr lang="en-US" sz="2400" dirty="0" smtClean="0">
                <a:ea typeface="+mn-ea"/>
              </a:rPr>
              <a:t>Formal instruction (e.g., lecture, discussion, interactive computer learning, written material)</a:t>
            </a:r>
          </a:p>
          <a:p>
            <a:pPr lvl="1" eaLnBrk="1" fontAlgn="auto" hangingPunct="1">
              <a:spcAft>
                <a:spcPts val="0"/>
              </a:spcAft>
              <a:buFont typeface="Arial" panose="020B0604020202020204" pitchFamily="34" charset="0"/>
              <a:buChar char="•"/>
              <a:defRPr/>
            </a:pPr>
            <a:endParaRPr lang="en-US" sz="2400" dirty="0" smtClean="0">
              <a:ea typeface="+mn-ea"/>
            </a:endParaRPr>
          </a:p>
          <a:p>
            <a:pPr lvl="1" eaLnBrk="1" fontAlgn="auto" hangingPunct="1">
              <a:spcAft>
                <a:spcPts val="0"/>
              </a:spcAft>
              <a:buFont typeface="Arial" panose="020B0604020202020204" pitchFamily="34" charset="0"/>
              <a:buChar char="•"/>
              <a:defRPr/>
            </a:pPr>
            <a:r>
              <a:rPr lang="en-US" sz="2400" dirty="0" smtClean="0">
                <a:ea typeface="+mn-ea"/>
              </a:rPr>
              <a:t>Practical training (demonstrations and exercises performed by the trainee) </a:t>
            </a:r>
          </a:p>
          <a:p>
            <a:pPr lvl="1" eaLnBrk="1" fontAlgn="auto" hangingPunct="1">
              <a:spcAft>
                <a:spcPts val="0"/>
              </a:spcAft>
              <a:buFont typeface="Arial" panose="020B0604020202020204" pitchFamily="34" charset="0"/>
              <a:buChar char="•"/>
              <a:defRPr/>
            </a:pPr>
            <a:endParaRPr lang="en-US" sz="2400" dirty="0" smtClean="0">
              <a:ea typeface="+mn-ea"/>
            </a:endParaRPr>
          </a:p>
          <a:p>
            <a:pPr lvl="1" eaLnBrk="1" fontAlgn="auto" hangingPunct="1">
              <a:spcAft>
                <a:spcPts val="0"/>
              </a:spcAft>
              <a:buFont typeface="Arial" panose="020B0604020202020204" pitchFamily="34" charset="0"/>
              <a:buChar char="•"/>
              <a:defRPr/>
            </a:pPr>
            <a:r>
              <a:rPr lang="en-US" sz="2400" dirty="0" smtClean="0">
                <a:ea typeface="+mn-ea"/>
              </a:rPr>
              <a:t>Evaluation of performance </a:t>
            </a:r>
            <a:endParaRPr lang="en-US" sz="2400" dirty="0">
              <a:ea typeface="+mn-ea"/>
            </a:endParaRPr>
          </a:p>
        </p:txBody>
      </p:sp>
      <p:pic>
        <p:nvPicPr>
          <p:cNvPr id="6" name="Picture 2" title="Picture of a LOTO trained sign"/>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643938" y="2874963"/>
            <a:ext cx="2565400" cy="256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Planning is necessary to prevent injury from an uncontrolled release of energy.</a:t>
            </a:r>
          </a:p>
          <a:p>
            <a:endParaRPr lang="en-US" dirty="0" smtClean="0"/>
          </a:p>
          <a:p>
            <a:r>
              <a:rPr lang="en-US" dirty="0" smtClean="0"/>
              <a:t>Be aware of hazards and never try to bypass safe measures.</a:t>
            </a:r>
          </a:p>
          <a:p>
            <a:endParaRPr lang="en-US" dirty="0" smtClean="0"/>
          </a:p>
          <a:p>
            <a:r>
              <a:rPr lang="en-US" dirty="0" smtClean="0"/>
              <a:t>Know your limits!  </a:t>
            </a:r>
          </a:p>
          <a:p>
            <a:endParaRPr lang="en-US" dirty="0" smtClean="0"/>
          </a:p>
          <a:p>
            <a:r>
              <a:rPr lang="en-US" dirty="0" smtClean="0"/>
              <a:t>Are you an affected or authorized employee?</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Lockout and Tagout Together</a:t>
            </a:r>
            <a:endParaRPr lang="en-US" dirty="0"/>
          </a:p>
        </p:txBody>
      </p:sp>
      <p:sp>
        <p:nvSpPr>
          <p:cNvPr id="3" name="Content Placeholder 2"/>
          <p:cNvSpPr>
            <a:spLocks noGrp="1"/>
          </p:cNvSpPr>
          <p:nvPr>
            <p:ph idx="1"/>
          </p:nvPr>
        </p:nvSpPr>
        <p:spPr/>
        <p:txBody>
          <a:bodyPr/>
          <a:lstStyle/>
          <a:p>
            <a:pPr algn="ctr">
              <a:buNone/>
            </a:pPr>
            <a:r>
              <a:rPr lang="en-US" dirty="0" smtClean="0"/>
              <a:t>Definitions and Steps Involved</a:t>
            </a:r>
          </a:p>
          <a:p>
            <a:pPr algn="ctr">
              <a:buNone/>
            </a:pPr>
            <a:endParaRPr lang="en-US" dirty="0"/>
          </a:p>
        </p:txBody>
      </p:sp>
      <p:pic>
        <p:nvPicPr>
          <p:cNvPr id="134148" name="Picture 4" descr="Step2 Evaluation"/>
          <p:cNvPicPr>
            <a:picLocks noChangeAspect="1" noChangeArrowheads="1"/>
          </p:cNvPicPr>
          <p:nvPr/>
        </p:nvPicPr>
        <p:blipFill>
          <a:blip r:embed="rId3" cstate="print"/>
          <a:srcRect/>
          <a:stretch>
            <a:fillRect/>
          </a:stretch>
        </p:blipFill>
        <p:spPr bwMode="auto">
          <a:xfrm>
            <a:off x="3502619" y="3236343"/>
            <a:ext cx="4424519"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a:latin typeface="Trebuchet MS" charset="0"/>
              </a:rPr>
              <a:t>Lockout: By Definition</a:t>
            </a:r>
          </a:p>
        </p:txBody>
      </p:sp>
      <p:sp>
        <p:nvSpPr>
          <p:cNvPr id="8195" name="Rectangle 3"/>
          <p:cNvSpPr>
            <a:spLocks noGrp="1" noChangeArrowheads="1"/>
          </p:cNvSpPr>
          <p:nvPr>
            <p:ph type="body" idx="1"/>
          </p:nvPr>
        </p:nvSpPr>
        <p:spPr>
          <a:xfrm>
            <a:off x="614363" y="2124075"/>
            <a:ext cx="10361612" cy="4113213"/>
          </a:xfrm>
        </p:spPr>
        <p:txBody>
          <a:bodyPr rtlCol="0">
            <a:normAutofit/>
          </a:bodyPr>
          <a:lstStyle/>
          <a:p>
            <a:pPr marL="0" indent="0" eaLnBrk="1" fontAlgn="auto" hangingPunct="1">
              <a:spcAft>
                <a:spcPts val="0"/>
              </a:spcAft>
              <a:buFont typeface="Arial" panose="020B0604020202020204" pitchFamily="34" charset="0"/>
              <a:buNone/>
              <a:defRPr/>
            </a:pPr>
            <a:endParaRPr lang="en-US" sz="2800" dirty="0" smtClean="0">
              <a:ea typeface="+mn-ea"/>
              <a:cs typeface="+mn-cs"/>
            </a:endParaRPr>
          </a:p>
          <a:p>
            <a:pPr eaLnBrk="1" fontAlgn="auto" hangingPunct="1">
              <a:spcAft>
                <a:spcPts val="0"/>
              </a:spcAft>
              <a:buFont typeface="Arial" panose="020B0604020202020204" pitchFamily="34" charset="0"/>
              <a:buChar char="•"/>
              <a:defRPr/>
            </a:pPr>
            <a:r>
              <a:rPr lang="en-US" sz="2800" u="sng" dirty="0" smtClean="0">
                <a:ea typeface="+mn-ea"/>
                <a:cs typeface="+mn-cs"/>
              </a:rPr>
              <a:t>Lockout</a:t>
            </a:r>
            <a:r>
              <a:rPr lang="en-US" dirty="0" smtClean="0">
                <a:ea typeface="+mn-ea"/>
                <a:cs typeface="+mn-cs"/>
              </a:rPr>
              <a:t> -The </a:t>
            </a:r>
            <a:r>
              <a:rPr lang="en-US" dirty="0">
                <a:ea typeface="+mn-ea"/>
                <a:cs typeface="+mn-cs"/>
              </a:rPr>
              <a:t>placement of a lockout device on an energy isolating device, in accordance with an established procedure, ensuring that the energy isolating device and the equipment being controlled cannot be operated until the lockout device is removed</a:t>
            </a:r>
            <a:r>
              <a:rPr lang="en-US" dirty="0" smtClean="0">
                <a:ea typeface="+mn-ea"/>
                <a:cs typeface="+mn-cs"/>
              </a:rPr>
              <a:t>.</a:t>
            </a:r>
          </a:p>
          <a:p>
            <a:pPr eaLnBrk="1" fontAlgn="auto" hangingPunct="1">
              <a:spcAft>
                <a:spcPts val="0"/>
              </a:spcAft>
              <a:buFont typeface="Arial" panose="020B0604020202020204" pitchFamily="34" charset="0"/>
              <a:buChar char="•"/>
              <a:defRPr/>
            </a:pPr>
            <a:endParaRPr lang="en-US" dirty="0" smtClean="0">
              <a:ea typeface="+mn-ea"/>
              <a:cs typeface="+mn-cs"/>
            </a:endParaRPr>
          </a:p>
          <a:p>
            <a:pPr eaLnBrk="1" fontAlgn="auto" hangingPunct="1">
              <a:spcAft>
                <a:spcPts val="0"/>
              </a:spcAft>
              <a:buFont typeface="Arial" panose="020B0604020202020204" pitchFamily="34" charset="0"/>
              <a:buChar char="•"/>
              <a:defRPr/>
            </a:pPr>
            <a:r>
              <a:rPr lang="en-US" sz="2800" u="sng" dirty="0" smtClean="0">
                <a:ea typeface="+mn-ea"/>
                <a:cs typeface="+mn-cs"/>
              </a:rPr>
              <a:t>Lockout Device</a:t>
            </a:r>
            <a:r>
              <a:rPr lang="en-US" sz="2800" dirty="0" smtClean="0">
                <a:ea typeface="+mn-ea"/>
                <a:cs typeface="+mn-cs"/>
              </a:rPr>
              <a:t> </a:t>
            </a:r>
            <a:r>
              <a:rPr lang="en-US" dirty="0" smtClean="0">
                <a:ea typeface="+mn-ea"/>
                <a:cs typeface="+mn-cs"/>
              </a:rPr>
              <a:t>- A device utilizes </a:t>
            </a:r>
            <a:r>
              <a:rPr lang="en-US" dirty="0">
                <a:ea typeface="+mn-ea"/>
                <a:cs typeface="+mn-cs"/>
              </a:rPr>
              <a:t>a positive means such as a lock, either key or combination type, to hold an energy isolating device in the safe position and prevent the energizing of a machine or equipment. </a:t>
            </a:r>
            <a:endParaRPr lang="en-US" dirty="0" smtClean="0">
              <a:ea typeface="+mn-ea"/>
              <a:cs typeface="+mn-cs"/>
            </a:endParaRPr>
          </a:p>
          <a:p>
            <a:pPr eaLnBrk="1" fontAlgn="auto" hangingPunct="1">
              <a:spcAft>
                <a:spcPts val="0"/>
              </a:spcAft>
              <a:buFont typeface="Arial" panose="020B0604020202020204" pitchFamily="34" charset="0"/>
              <a:buChar char="•"/>
              <a:defRPr/>
            </a:pPr>
            <a:endParaRPr lang="en-US" dirty="0">
              <a:ea typeface="+mn-ea"/>
              <a:cs typeface="+mn-cs"/>
            </a:endParaRPr>
          </a:p>
          <a:p>
            <a:pPr eaLnBrk="1" fontAlgn="auto" hangingPunct="1">
              <a:spcAft>
                <a:spcPts val="0"/>
              </a:spcAft>
              <a:buFont typeface="Arial" panose="020B0604020202020204" pitchFamily="34" charset="0"/>
              <a:buChar char="•"/>
              <a:defRPr/>
            </a:pPr>
            <a:endParaRPr lang="en-US" dirty="0" smtClean="0">
              <a:ea typeface="+mn-ea"/>
              <a:cs typeface="+mn-cs"/>
            </a:endParaRPr>
          </a:p>
          <a:p>
            <a:pPr lvl="2" eaLnBrk="1" fontAlgn="auto" hangingPunct="1">
              <a:spcAft>
                <a:spcPts val="0"/>
              </a:spcAft>
              <a:buFont typeface="Arial" panose="020B0604020202020204" pitchFamily="34" charset="0"/>
              <a:buChar char="•"/>
              <a:defRPr/>
            </a:pPr>
            <a:endParaRPr lang="en-US" dirty="0" smtClean="0">
              <a:ea typeface="+mn-ea"/>
            </a:endParaRPr>
          </a:p>
          <a:p>
            <a:pPr lvl="2"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smtClean="0">
                <a:latin typeface="Trebuchet MS" charset="0"/>
              </a:rPr>
              <a:t>Energy Isolation </a:t>
            </a:r>
            <a:endParaRPr lang="en-US" dirty="0">
              <a:latin typeface="Trebuchet MS" charset="0"/>
            </a:endParaRPr>
          </a:p>
        </p:txBody>
      </p:sp>
      <p:sp>
        <p:nvSpPr>
          <p:cNvPr id="8195" name="Rectangle 3"/>
          <p:cNvSpPr>
            <a:spLocks noGrp="1" noChangeArrowheads="1"/>
          </p:cNvSpPr>
          <p:nvPr>
            <p:ph type="body" idx="1"/>
          </p:nvPr>
        </p:nvSpPr>
        <p:spPr>
          <a:xfrm>
            <a:off x="614363" y="2263774"/>
            <a:ext cx="8374362" cy="4594225"/>
          </a:xfrm>
        </p:spPr>
        <p:txBody>
          <a:bodyPr rtlCol="0">
            <a:normAutofit/>
          </a:bodyPr>
          <a:lstStyle/>
          <a:p>
            <a:pPr marL="0" indent="0" eaLnBrk="1" fontAlgn="auto" hangingPunct="1">
              <a:spcAft>
                <a:spcPts val="0"/>
              </a:spcAft>
              <a:buFont typeface="Arial" panose="020B0604020202020204" pitchFamily="34" charset="0"/>
              <a:buNone/>
              <a:defRPr/>
            </a:pPr>
            <a:r>
              <a:rPr lang="en-US" dirty="0" smtClean="0">
                <a:ea typeface="+mn-ea"/>
                <a:cs typeface="+mn-cs"/>
              </a:rPr>
              <a:t>The energy-isolating </a:t>
            </a:r>
            <a:r>
              <a:rPr lang="en-US" dirty="0">
                <a:ea typeface="+mn-ea"/>
                <a:cs typeface="+mn-cs"/>
              </a:rPr>
              <a:t>can </a:t>
            </a:r>
            <a:r>
              <a:rPr lang="en-US" dirty="0" smtClean="0">
                <a:ea typeface="+mn-ea"/>
                <a:cs typeface="+mn-cs"/>
              </a:rPr>
              <a:t>be initiated in several ways, including:</a:t>
            </a:r>
          </a:p>
          <a:p>
            <a:pPr eaLnBrk="1" fontAlgn="auto" hangingPunct="1">
              <a:spcAft>
                <a:spcPts val="0"/>
              </a:spcAft>
              <a:buFont typeface="Arial" panose="020B0604020202020204" pitchFamily="34" charset="0"/>
              <a:buChar char="•"/>
              <a:defRPr/>
            </a:pPr>
            <a:r>
              <a:rPr lang="en-US" sz="2200" dirty="0">
                <a:ea typeface="+mn-ea"/>
                <a:cs typeface="+mn-cs"/>
              </a:rPr>
              <a:t>A</a:t>
            </a:r>
            <a:r>
              <a:rPr lang="en-US" sz="2200" dirty="0" smtClean="0">
                <a:ea typeface="+mn-ea"/>
                <a:cs typeface="+mn-cs"/>
              </a:rPr>
              <a:t> </a:t>
            </a:r>
            <a:r>
              <a:rPr lang="en-US" sz="2200" dirty="0">
                <a:ea typeface="+mn-ea"/>
                <a:cs typeface="+mn-cs"/>
              </a:rPr>
              <a:t>manually operated disconnect </a:t>
            </a:r>
            <a:r>
              <a:rPr lang="en-US" sz="2200" dirty="0" smtClean="0">
                <a:ea typeface="+mn-ea"/>
                <a:cs typeface="+mn-cs"/>
              </a:rPr>
              <a:t>switch</a:t>
            </a:r>
            <a:endParaRPr lang="en-US" sz="2200" dirty="0">
              <a:ea typeface="+mn-ea"/>
              <a:cs typeface="+mn-cs"/>
            </a:endParaRPr>
          </a:p>
          <a:p>
            <a:pPr eaLnBrk="1" fontAlgn="auto" hangingPunct="1">
              <a:spcAft>
                <a:spcPts val="0"/>
              </a:spcAft>
              <a:buFont typeface="Arial" panose="020B0604020202020204" pitchFamily="34" charset="0"/>
              <a:buChar char="•"/>
              <a:defRPr/>
            </a:pPr>
            <a:r>
              <a:rPr lang="en-US" sz="2200" dirty="0">
                <a:ea typeface="+mn-ea"/>
                <a:cs typeface="+mn-cs"/>
              </a:rPr>
              <a:t>A</a:t>
            </a:r>
            <a:r>
              <a:rPr lang="en-US" sz="2200" dirty="0" smtClean="0">
                <a:ea typeface="+mn-ea"/>
                <a:cs typeface="+mn-cs"/>
              </a:rPr>
              <a:t> </a:t>
            </a:r>
            <a:r>
              <a:rPr lang="en-US" sz="2200" dirty="0">
                <a:ea typeface="+mn-ea"/>
                <a:cs typeface="+mn-cs"/>
              </a:rPr>
              <a:t>circuit </a:t>
            </a:r>
            <a:r>
              <a:rPr lang="en-US" sz="2200" dirty="0" smtClean="0">
                <a:ea typeface="+mn-ea"/>
                <a:cs typeface="+mn-cs"/>
              </a:rPr>
              <a:t>breaker</a:t>
            </a:r>
            <a:endParaRPr lang="en-US" sz="2200" dirty="0">
              <a:ea typeface="+mn-ea"/>
              <a:cs typeface="+mn-cs"/>
            </a:endParaRPr>
          </a:p>
          <a:p>
            <a:pPr eaLnBrk="1" fontAlgn="auto" hangingPunct="1">
              <a:spcAft>
                <a:spcPts val="0"/>
              </a:spcAft>
              <a:buFont typeface="Arial" panose="020B0604020202020204" pitchFamily="34" charset="0"/>
              <a:buChar char="•"/>
              <a:defRPr/>
            </a:pPr>
            <a:r>
              <a:rPr lang="en-US" sz="2200" dirty="0">
                <a:ea typeface="+mn-ea"/>
                <a:cs typeface="+mn-cs"/>
              </a:rPr>
              <a:t>A</a:t>
            </a:r>
            <a:r>
              <a:rPr lang="en-US" sz="2200" dirty="0" smtClean="0">
                <a:ea typeface="+mn-ea"/>
                <a:cs typeface="+mn-cs"/>
              </a:rPr>
              <a:t> </a:t>
            </a:r>
            <a:r>
              <a:rPr lang="en-US" sz="2200" dirty="0">
                <a:ea typeface="+mn-ea"/>
                <a:cs typeface="+mn-cs"/>
              </a:rPr>
              <a:t>line </a:t>
            </a:r>
            <a:r>
              <a:rPr lang="en-US" sz="2200" dirty="0" smtClean="0">
                <a:ea typeface="+mn-ea"/>
                <a:cs typeface="+mn-cs"/>
              </a:rPr>
              <a:t>valve</a:t>
            </a:r>
            <a:endParaRPr lang="en-US" sz="2200" dirty="0">
              <a:ea typeface="+mn-ea"/>
              <a:cs typeface="+mn-cs"/>
            </a:endParaRPr>
          </a:p>
          <a:p>
            <a:pPr eaLnBrk="1" fontAlgn="auto" hangingPunct="1">
              <a:spcAft>
                <a:spcPts val="0"/>
              </a:spcAft>
              <a:buFont typeface="Arial" panose="020B0604020202020204" pitchFamily="34" charset="0"/>
              <a:buChar char="•"/>
              <a:defRPr/>
            </a:pPr>
            <a:r>
              <a:rPr lang="en-US" sz="2200" dirty="0" smtClean="0">
                <a:ea typeface="+mn-ea"/>
                <a:cs typeface="+mn-cs"/>
              </a:rPr>
              <a:t>A </a:t>
            </a:r>
            <a:r>
              <a:rPr lang="en-US" sz="2200" dirty="0">
                <a:ea typeface="+mn-ea"/>
                <a:cs typeface="+mn-cs"/>
              </a:rPr>
              <a:t>block </a:t>
            </a:r>
            <a:endParaRPr lang="en-US" sz="2200" dirty="0" smtClean="0">
              <a:ea typeface="+mn-ea"/>
              <a:cs typeface="+mn-cs"/>
            </a:endParaRPr>
          </a:p>
          <a:p>
            <a:pPr marL="0" indent="0" eaLnBrk="1" fontAlgn="auto" hangingPunct="1">
              <a:spcAft>
                <a:spcPts val="0"/>
              </a:spcAft>
              <a:buFont typeface="Arial" panose="020B0604020202020204" pitchFamily="34" charset="0"/>
              <a:buNone/>
              <a:defRPr/>
            </a:pPr>
            <a:r>
              <a:rPr lang="en-US" sz="1900" i="1" dirty="0">
                <a:ea typeface="+mn-ea"/>
                <a:cs typeface="+mn-cs"/>
              </a:rPr>
              <a:t> </a:t>
            </a:r>
            <a:endParaRPr lang="en-US" sz="1900" i="1" dirty="0" smtClean="0">
              <a:ea typeface="+mn-ea"/>
              <a:cs typeface="+mn-cs"/>
            </a:endParaRPr>
          </a:p>
          <a:p>
            <a:pPr marL="0" indent="0" eaLnBrk="1" fontAlgn="auto" hangingPunct="1">
              <a:spcAft>
                <a:spcPts val="0"/>
              </a:spcAft>
              <a:buFont typeface="Arial" panose="020B0604020202020204" pitchFamily="34" charset="0"/>
              <a:buNone/>
              <a:defRPr/>
            </a:pPr>
            <a:r>
              <a:rPr lang="en-US" sz="2200" dirty="0" smtClean="0">
                <a:ea typeface="+mn-ea"/>
                <a:cs typeface="+mn-cs"/>
              </a:rPr>
              <a:t>In </a:t>
            </a:r>
            <a:r>
              <a:rPr lang="en-US" sz="2200" dirty="0">
                <a:ea typeface="+mn-ea"/>
                <a:cs typeface="+mn-cs"/>
              </a:rPr>
              <a:t>most cases, these devices will have loops or tabs which can be locked to a stationary item in a safe position (de-energized position). The locking device (or lockout device) can be any device that has the ability to secure the energy-isolating device in a safe position. </a:t>
            </a:r>
          </a:p>
          <a:p>
            <a:pPr eaLnBrk="1" fontAlgn="auto" hangingPunct="1">
              <a:spcAft>
                <a:spcPts val="0"/>
              </a:spcAft>
              <a:buFont typeface="Arial" panose="020B0604020202020204" pitchFamily="34" charset="0"/>
              <a:buChar char="•"/>
              <a:defRPr/>
            </a:pPr>
            <a:endParaRPr lang="en-US" dirty="0">
              <a:ea typeface="+mn-ea"/>
              <a:cs typeface="+mn-cs"/>
            </a:endParaRPr>
          </a:p>
          <a:p>
            <a:pPr eaLnBrk="1" fontAlgn="auto" hangingPunct="1">
              <a:spcAft>
                <a:spcPts val="0"/>
              </a:spcAft>
              <a:buFont typeface="Arial" panose="020B0604020202020204" pitchFamily="34" charset="0"/>
              <a:buChar char="•"/>
              <a:defRPr/>
            </a:pPr>
            <a:endParaRPr lang="en-US" dirty="0" smtClean="0">
              <a:ea typeface="+mn-ea"/>
              <a:cs typeface="+mn-cs"/>
            </a:endParaRPr>
          </a:p>
          <a:p>
            <a:pPr lvl="2" eaLnBrk="1" fontAlgn="auto" hangingPunct="1">
              <a:spcAft>
                <a:spcPts val="0"/>
              </a:spcAft>
              <a:buFont typeface="Arial" panose="020B0604020202020204" pitchFamily="34" charset="0"/>
              <a:buChar char="•"/>
              <a:defRPr/>
            </a:pPr>
            <a:endParaRPr lang="en-US" dirty="0" smtClean="0">
              <a:ea typeface="+mn-ea"/>
            </a:endParaRPr>
          </a:p>
          <a:p>
            <a:pPr lvl="2"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pic>
        <p:nvPicPr>
          <p:cNvPr id="94214" name="Picture 6" descr="https://sp.yimg.com/ib/th?id=JN.hdH2%2bTMaXcP0HiZEJPPPWw&amp;pid=15.1&amp;P=0"/>
          <p:cNvPicPr>
            <a:picLocks noChangeAspect="1" noChangeArrowheads="1"/>
          </p:cNvPicPr>
          <p:nvPr/>
        </p:nvPicPr>
        <p:blipFill>
          <a:blip r:embed="rId3" cstate="print"/>
          <a:srcRect/>
          <a:stretch>
            <a:fillRect/>
          </a:stretch>
        </p:blipFill>
        <p:spPr bwMode="auto">
          <a:xfrm>
            <a:off x="9403092" y="2751827"/>
            <a:ext cx="234696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a:latin typeface="Trebuchet MS" charset="0"/>
              </a:rPr>
              <a:t>The Lockout Device</a:t>
            </a:r>
          </a:p>
        </p:txBody>
      </p:sp>
      <p:sp>
        <p:nvSpPr>
          <p:cNvPr id="8195" name="Rectangle 3"/>
          <p:cNvSpPr>
            <a:spLocks noGrp="1" noChangeArrowheads="1"/>
          </p:cNvSpPr>
          <p:nvPr>
            <p:ph type="body" idx="1"/>
          </p:nvPr>
        </p:nvSpPr>
        <p:spPr>
          <a:xfrm>
            <a:off x="614363" y="2263775"/>
            <a:ext cx="8736671" cy="4982414"/>
          </a:xfrm>
        </p:spPr>
        <p:txBody>
          <a:bodyPr rtlCol="0">
            <a:normAutofit/>
          </a:bodyPr>
          <a:lstStyle/>
          <a:p>
            <a:pPr marL="0" indent="0" eaLnBrk="1" fontAlgn="auto" hangingPunct="1">
              <a:spcAft>
                <a:spcPts val="0"/>
              </a:spcAft>
              <a:buFont typeface="Arial" panose="020B0604020202020204" pitchFamily="34" charset="0"/>
              <a:buNone/>
              <a:defRPr/>
            </a:pPr>
            <a:r>
              <a:rPr lang="en-US" b="1" dirty="0" smtClean="0">
                <a:ea typeface="+mn-ea"/>
                <a:cs typeface="+mn-cs"/>
              </a:rPr>
              <a:t>Application </a:t>
            </a:r>
          </a:p>
          <a:p>
            <a:pPr eaLnBrk="1" fontAlgn="auto" hangingPunct="1">
              <a:spcAft>
                <a:spcPts val="0"/>
              </a:spcAft>
              <a:buFont typeface="Arial" panose="020B0604020202020204" pitchFamily="34" charset="0"/>
              <a:buChar char="•"/>
              <a:defRPr/>
            </a:pPr>
            <a:r>
              <a:rPr lang="en-US" sz="2000" dirty="0" smtClean="0">
                <a:ea typeface="+mn-ea"/>
                <a:cs typeface="+mn-cs"/>
              </a:rPr>
              <a:t>Each lockout device should always </a:t>
            </a:r>
            <a:r>
              <a:rPr lang="en-US" sz="2000" dirty="0">
                <a:ea typeface="+mn-ea"/>
                <a:cs typeface="+mn-cs"/>
              </a:rPr>
              <a:t>be affixed to each energy isolating device by </a:t>
            </a:r>
            <a:r>
              <a:rPr lang="en-US" sz="2000" dirty="0" smtClean="0">
                <a:ea typeface="+mn-ea"/>
                <a:cs typeface="+mn-cs"/>
              </a:rPr>
              <a:t>an </a:t>
            </a:r>
            <a:r>
              <a:rPr lang="en-US" sz="2000" b="1" dirty="0" smtClean="0">
                <a:ea typeface="+mn-ea"/>
                <a:cs typeface="+mn-cs"/>
              </a:rPr>
              <a:t>authorized employee</a:t>
            </a:r>
            <a:r>
              <a:rPr lang="en-US" sz="2000" dirty="0" smtClean="0">
                <a:ea typeface="+mn-ea"/>
                <a:cs typeface="+mn-cs"/>
              </a:rPr>
              <a:t>.</a:t>
            </a:r>
          </a:p>
          <a:p>
            <a:pPr eaLnBrk="1" fontAlgn="auto" hangingPunct="1">
              <a:spcAft>
                <a:spcPts val="0"/>
              </a:spcAft>
              <a:buFont typeface="Arial" panose="020B0604020202020204" pitchFamily="34" charset="0"/>
              <a:buChar char="•"/>
              <a:defRPr/>
            </a:pPr>
            <a:endParaRPr lang="en-US" sz="2000" dirty="0">
              <a:ea typeface="+mn-ea"/>
              <a:cs typeface="+mn-cs"/>
            </a:endParaRPr>
          </a:p>
          <a:p>
            <a:pPr eaLnBrk="1" fontAlgn="auto" hangingPunct="1">
              <a:spcAft>
                <a:spcPts val="0"/>
              </a:spcAft>
              <a:buFont typeface="Arial" panose="020B0604020202020204" pitchFamily="34" charset="0"/>
              <a:buChar char="•"/>
              <a:defRPr/>
            </a:pPr>
            <a:r>
              <a:rPr lang="en-US" sz="2000" dirty="0">
                <a:ea typeface="+mn-ea"/>
                <a:cs typeface="+mn-cs"/>
              </a:rPr>
              <a:t>Each lockout device </a:t>
            </a:r>
            <a:r>
              <a:rPr lang="en-US" sz="2000" dirty="0" smtClean="0">
                <a:ea typeface="+mn-ea"/>
                <a:cs typeface="+mn-cs"/>
              </a:rPr>
              <a:t>needs to </a:t>
            </a:r>
            <a:r>
              <a:rPr lang="en-US" sz="2000" dirty="0">
                <a:ea typeface="+mn-ea"/>
                <a:cs typeface="+mn-cs"/>
              </a:rPr>
              <a:t>be affixed in a </a:t>
            </a:r>
            <a:r>
              <a:rPr lang="en-US" sz="2000" dirty="0" smtClean="0">
                <a:ea typeface="+mn-ea"/>
                <a:cs typeface="+mn-cs"/>
              </a:rPr>
              <a:t>way </a:t>
            </a:r>
            <a:r>
              <a:rPr lang="en-US" sz="2000" dirty="0">
                <a:ea typeface="+mn-ea"/>
                <a:cs typeface="+mn-cs"/>
              </a:rPr>
              <a:t>that </a:t>
            </a:r>
            <a:r>
              <a:rPr lang="en-US" sz="2000" dirty="0" smtClean="0">
                <a:ea typeface="+mn-ea"/>
                <a:cs typeface="+mn-cs"/>
              </a:rPr>
              <a:t>holds </a:t>
            </a:r>
            <a:r>
              <a:rPr lang="en-US" sz="2000" dirty="0">
                <a:ea typeface="+mn-ea"/>
                <a:cs typeface="+mn-cs"/>
              </a:rPr>
              <a:t>the energy isolating devices in a "safe" or "off" position</a:t>
            </a:r>
            <a:r>
              <a:rPr lang="en-US" sz="2000" dirty="0" smtClean="0">
                <a:ea typeface="+mn-ea"/>
                <a:cs typeface="+mn-cs"/>
              </a:rPr>
              <a:t>.</a:t>
            </a:r>
          </a:p>
          <a:p>
            <a:pPr eaLnBrk="1" fontAlgn="auto" hangingPunct="1">
              <a:spcAft>
                <a:spcPts val="0"/>
              </a:spcAft>
              <a:buFont typeface="Arial" panose="020B0604020202020204" pitchFamily="34" charset="0"/>
              <a:buChar char="•"/>
              <a:defRPr/>
            </a:pPr>
            <a:endParaRPr lang="en-US" sz="2000" dirty="0">
              <a:ea typeface="+mn-ea"/>
              <a:cs typeface="+mn-cs"/>
            </a:endParaRPr>
          </a:p>
          <a:p>
            <a:pPr eaLnBrk="1" fontAlgn="auto" hangingPunct="1">
              <a:spcAft>
                <a:spcPts val="0"/>
              </a:spcAft>
              <a:buFont typeface="Arial" panose="020B0604020202020204" pitchFamily="34" charset="0"/>
              <a:buChar char="•"/>
              <a:defRPr/>
            </a:pPr>
            <a:r>
              <a:rPr lang="en-US" sz="2000" dirty="0">
                <a:ea typeface="+mn-ea"/>
                <a:cs typeface="+mn-cs"/>
              </a:rPr>
              <a:t>Each lockout device </a:t>
            </a:r>
            <a:r>
              <a:rPr lang="en-US" sz="2000" dirty="0" smtClean="0">
                <a:ea typeface="+mn-ea"/>
                <a:cs typeface="+mn-cs"/>
              </a:rPr>
              <a:t>requires an attached tagout device--fastened directly to it--that clearly indicates that the operation or movement of energy isolating devices from the "safe" or "off" position is prohibited.</a:t>
            </a:r>
          </a:p>
          <a:p>
            <a:pPr lvl="1" eaLnBrk="1" fontAlgn="auto" hangingPunct="1">
              <a:spcAft>
                <a:spcPts val="0"/>
              </a:spcAft>
              <a:buFont typeface="Arial" panose="020B0604020202020204" pitchFamily="34" charset="0"/>
              <a:buChar char="•"/>
              <a:defRPr/>
            </a:pPr>
            <a:r>
              <a:rPr lang="en-US" dirty="0" smtClean="0">
                <a:ea typeface="+mn-ea"/>
              </a:rPr>
              <a:t>If </a:t>
            </a:r>
            <a:r>
              <a:rPr lang="en-US" dirty="0">
                <a:ea typeface="+mn-ea"/>
              </a:rPr>
              <a:t>a tag cannot be affixed directly to the energy isolating device, the tag </a:t>
            </a:r>
            <a:r>
              <a:rPr lang="en-US" dirty="0" smtClean="0">
                <a:ea typeface="+mn-ea"/>
              </a:rPr>
              <a:t>should be in </a:t>
            </a:r>
            <a:r>
              <a:rPr lang="en-US" dirty="0">
                <a:ea typeface="+mn-ea"/>
              </a:rPr>
              <a:t>a position that will be immediately obvious to anyone attempting to operate the device.</a:t>
            </a:r>
          </a:p>
          <a:p>
            <a:pPr eaLnBrk="1" fontAlgn="auto" hangingPunct="1">
              <a:spcAft>
                <a:spcPts val="0"/>
              </a:spcAft>
              <a:buFont typeface="Arial" panose="020B0604020202020204" pitchFamily="34" charset="0"/>
              <a:buChar char="•"/>
              <a:defRPr/>
            </a:pPr>
            <a:endParaRPr lang="en-US" dirty="0">
              <a:ea typeface="+mn-ea"/>
              <a:cs typeface="+mn-cs"/>
            </a:endParaRPr>
          </a:p>
          <a:p>
            <a:pPr eaLnBrk="1" fontAlgn="auto" hangingPunct="1">
              <a:spcAft>
                <a:spcPts val="0"/>
              </a:spcAft>
              <a:buFont typeface="Arial" panose="020B0604020202020204" pitchFamily="34" charset="0"/>
              <a:buChar char="•"/>
              <a:defRPr/>
            </a:pPr>
            <a:endParaRPr lang="en-US" dirty="0" smtClean="0">
              <a:ea typeface="+mn-ea"/>
              <a:cs typeface="+mn-cs"/>
            </a:endParaRPr>
          </a:p>
          <a:p>
            <a:pPr lvl="2" eaLnBrk="1" fontAlgn="auto" hangingPunct="1">
              <a:spcAft>
                <a:spcPts val="0"/>
              </a:spcAft>
              <a:buFont typeface="Arial" panose="020B0604020202020204" pitchFamily="34" charset="0"/>
              <a:buChar char="•"/>
              <a:defRPr/>
            </a:pPr>
            <a:endParaRPr lang="en-US" dirty="0" smtClean="0">
              <a:ea typeface="+mn-ea"/>
            </a:endParaRPr>
          </a:p>
          <a:p>
            <a:pPr lvl="2"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pic>
        <p:nvPicPr>
          <p:cNvPr id="93186" name="Picture 2" descr="https://sp.yimg.com/ib/th?id=JN.XoNYTUJHujF%2fdTDOmQFu9Q&amp;pid=15.1&amp;P=0"/>
          <p:cNvPicPr>
            <a:picLocks noChangeAspect="1" noChangeArrowheads="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9584309" y="2327663"/>
            <a:ext cx="2086916" cy="2103120"/>
          </a:xfrm>
          <a:prstGeom prst="rect">
            <a:avLst/>
          </a:prstGeom>
          <a:noFill/>
        </p:spPr>
      </p:pic>
      <p:pic>
        <p:nvPicPr>
          <p:cNvPr id="93188" name="Picture 4" descr="https://sp.yimg.com/ib/th?id=JN.dQkrqCGMgAxPW7tO865xfw&amp;pid=15.1&amp;P=0"/>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575620" y="4572000"/>
            <a:ext cx="2103119" cy="210312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a:latin typeface="Trebuchet MS" charset="0"/>
              </a:rPr>
              <a:t>Tagout: By Definition</a:t>
            </a:r>
          </a:p>
        </p:txBody>
      </p:sp>
      <p:sp>
        <p:nvSpPr>
          <p:cNvPr id="8195" name="Rectangle 3"/>
          <p:cNvSpPr>
            <a:spLocks noGrp="1" noChangeArrowheads="1"/>
          </p:cNvSpPr>
          <p:nvPr>
            <p:ph type="body" idx="1"/>
          </p:nvPr>
        </p:nvSpPr>
        <p:spPr>
          <a:xfrm>
            <a:off x="614363" y="2111375"/>
            <a:ext cx="8689975" cy="4049713"/>
          </a:xfrm>
        </p:spPr>
        <p:txBody>
          <a:bodyPr rtlCol="0">
            <a:normAutofit fontScale="92500"/>
          </a:bodyPr>
          <a:lstStyle/>
          <a:p>
            <a:pPr marL="0" indent="0" eaLnBrk="1" fontAlgn="auto" hangingPunct="1">
              <a:spcAft>
                <a:spcPts val="0"/>
              </a:spcAft>
              <a:buFont typeface="Arial" panose="020B0604020202020204" pitchFamily="34" charset="0"/>
              <a:buNone/>
              <a:defRPr/>
            </a:pPr>
            <a:endParaRPr lang="en-US" sz="2600" dirty="0" smtClean="0">
              <a:ea typeface="+mn-ea"/>
              <a:cs typeface="+mn-cs"/>
            </a:endParaRPr>
          </a:p>
          <a:p>
            <a:pPr eaLnBrk="1" fontAlgn="auto" hangingPunct="1">
              <a:spcAft>
                <a:spcPts val="0"/>
              </a:spcAft>
              <a:buFont typeface="Arial" panose="020B0604020202020204" pitchFamily="34" charset="0"/>
              <a:buChar char="•"/>
              <a:defRPr/>
            </a:pPr>
            <a:r>
              <a:rPr lang="en-US" sz="2600" u="sng" dirty="0" smtClean="0">
                <a:ea typeface="+mn-ea"/>
                <a:cs typeface="+mn-cs"/>
              </a:rPr>
              <a:t>Tagout</a:t>
            </a:r>
            <a:r>
              <a:rPr lang="en-US" sz="2200" dirty="0" smtClean="0">
                <a:ea typeface="+mn-ea"/>
                <a:cs typeface="+mn-cs"/>
              </a:rPr>
              <a:t> -</a:t>
            </a:r>
            <a:r>
              <a:rPr lang="en-US" sz="2200" dirty="0">
                <a:ea typeface="+mn-ea"/>
                <a:cs typeface="+mn-cs"/>
              </a:rPr>
              <a:t>The placement of a t</a:t>
            </a:r>
            <a:r>
              <a:rPr lang="en-US" sz="2200" dirty="0" smtClean="0">
                <a:ea typeface="+mn-ea"/>
                <a:cs typeface="+mn-cs"/>
              </a:rPr>
              <a:t>agout </a:t>
            </a:r>
            <a:r>
              <a:rPr lang="en-US" sz="2200" dirty="0">
                <a:ea typeface="+mn-ea"/>
                <a:cs typeface="+mn-cs"/>
              </a:rPr>
              <a:t>device on an energy isolating </a:t>
            </a:r>
            <a:r>
              <a:rPr lang="en-US" sz="2200" dirty="0" smtClean="0">
                <a:ea typeface="+mn-ea"/>
                <a:cs typeface="+mn-cs"/>
              </a:rPr>
              <a:t>device </a:t>
            </a:r>
            <a:r>
              <a:rPr lang="en-US" sz="2200" dirty="0">
                <a:ea typeface="+mn-ea"/>
                <a:cs typeface="+mn-cs"/>
              </a:rPr>
              <a:t>in accordance with an established procedure, </a:t>
            </a:r>
            <a:r>
              <a:rPr lang="en-US" sz="2200" dirty="0" smtClean="0">
                <a:ea typeface="+mn-ea"/>
                <a:cs typeface="+mn-cs"/>
              </a:rPr>
              <a:t>that indicates </a:t>
            </a:r>
            <a:r>
              <a:rPr lang="en-US" sz="2200" dirty="0">
                <a:ea typeface="+mn-ea"/>
                <a:cs typeface="+mn-cs"/>
              </a:rPr>
              <a:t>that the energy isolating device and the equipment being controlled may not be operated until the tagout device is removed. </a:t>
            </a:r>
          </a:p>
          <a:p>
            <a:pPr eaLnBrk="1" fontAlgn="auto" hangingPunct="1">
              <a:spcAft>
                <a:spcPts val="0"/>
              </a:spcAft>
              <a:buFont typeface="Arial" panose="020B0604020202020204" pitchFamily="34" charset="0"/>
              <a:buChar char="•"/>
              <a:defRPr/>
            </a:pPr>
            <a:endParaRPr lang="en-US" sz="2200" dirty="0" smtClean="0">
              <a:ea typeface="+mn-ea"/>
              <a:cs typeface="+mn-cs"/>
            </a:endParaRPr>
          </a:p>
          <a:p>
            <a:pPr eaLnBrk="1" fontAlgn="auto" hangingPunct="1">
              <a:spcAft>
                <a:spcPts val="0"/>
              </a:spcAft>
              <a:buFont typeface="Arial" panose="020B0604020202020204" pitchFamily="34" charset="0"/>
              <a:buChar char="•"/>
              <a:defRPr/>
            </a:pPr>
            <a:r>
              <a:rPr lang="en-US" sz="2600" u="sng" dirty="0" smtClean="0">
                <a:ea typeface="+mn-ea"/>
                <a:cs typeface="+mn-cs"/>
              </a:rPr>
              <a:t>Tagout Device</a:t>
            </a:r>
            <a:r>
              <a:rPr lang="en-US" sz="2600" dirty="0" smtClean="0">
                <a:ea typeface="+mn-ea"/>
                <a:cs typeface="+mn-cs"/>
              </a:rPr>
              <a:t> </a:t>
            </a:r>
            <a:r>
              <a:rPr lang="en-US" sz="2200" dirty="0" smtClean="0">
                <a:ea typeface="+mn-ea"/>
                <a:cs typeface="+mn-cs"/>
              </a:rPr>
              <a:t>- </a:t>
            </a:r>
            <a:r>
              <a:rPr lang="en-US" sz="2200" dirty="0">
                <a:ea typeface="+mn-ea"/>
                <a:cs typeface="+mn-cs"/>
              </a:rPr>
              <a:t>A prominent warning device, such as a tag and a means of attachment, which can be securely fastened to an energy isolating device in accordance with an established procedure, to indicate that the energy isolating device and the equipment being controlled may not be operated until the tagout device is removed.</a:t>
            </a:r>
          </a:p>
          <a:p>
            <a:pPr eaLnBrk="1" fontAlgn="auto" hangingPunct="1">
              <a:spcAft>
                <a:spcPts val="0"/>
              </a:spcAft>
              <a:buFont typeface="Arial" panose="020B0604020202020204" pitchFamily="34" charset="0"/>
              <a:buChar char="•"/>
              <a:defRPr/>
            </a:pPr>
            <a:endParaRPr lang="en-US" dirty="0" smtClean="0">
              <a:ea typeface="+mn-ea"/>
              <a:cs typeface="+mn-cs"/>
            </a:endParaRPr>
          </a:p>
          <a:p>
            <a:pPr lvl="2"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pic>
        <p:nvPicPr>
          <p:cNvPr id="7" name="Picture 6" descr="Screen Shot 2015-01-13 at 10.48.41 AM.png" title="Picture of a LOTO ta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56780" y="2376644"/>
            <a:ext cx="1760351" cy="34832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a:latin typeface="Trebuchet MS" charset="0"/>
              </a:rPr>
              <a:t>Tagout</a:t>
            </a:r>
          </a:p>
        </p:txBody>
      </p:sp>
      <p:sp>
        <p:nvSpPr>
          <p:cNvPr id="8195" name="Rectangle 3"/>
          <p:cNvSpPr>
            <a:spLocks noGrp="1" noChangeArrowheads="1"/>
          </p:cNvSpPr>
          <p:nvPr>
            <p:ph type="body" idx="1"/>
          </p:nvPr>
        </p:nvSpPr>
        <p:spPr>
          <a:xfrm>
            <a:off x="614363" y="2263775"/>
            <a:ext cx="9633818" cy="4287838"/>
          </a:xfrm>
        </p:spPr>
        <p:txBody>
          <a:bodyPr rtlCol="0">
            <a:normAutofit/>
          </a:bodyPr>
          <a:lstStyle/>
          <a:p>
            <a:pPr marL="0" indent="0" eaLnBrk="1" fontAlgn="auto" hangingPunct="1">
              <a:spcAft>
                <a:spcPts val="0"/>
              </a:spcAft>
              <a:buFont typeface="Arial" panose="020B0604020202020204" pitchFamily="34" charset="0"/>
              <a:buNone/>
              <a:defRPr/>
            </a:pPr>
            <a:r>
              <a:rPr lang="en-US" sz="2200" b="1" dirty="0" smtClean="0">
                <a:ea typeface="+mn-ea"/>
                <a:cs typeface="+mn-cs"/>
              </a:rPr>
              <a:t>“Tags”</a:t>
            </a:r>
            <a:r>
              <a:rPr lang="en-US" sz="2200" dirty="0" smtClean="0">
                <a:ea typeface="+mn-ea"/>
                <a:cs typeface="+mn-cs"/>
              </a:rPr>
              <a:t> </a:t>
            </a:r>
            <a:r>
              <a:rPr lang="en-US" sz="2200" dirty="0">
                <a:ea typeface="+mn-ea"/>
                <a:cs typeface="+mn-cs"/>
              </a:rPr>
              <a:t>are essentially warning devices affixed to energy isolating devices, and do not provide the physical restraint on those devices that is provided by a lock.</a:t>
            </a:r>
          </a:p>
          <a:p>
            <a:pPr eaLnBrk="1" fontAlgn="auto" hangingPunct="1">
              <a:spcAft>
                <a:spcPts val="0"/>
              </a:spcAft>
              <a:buFont typeface="Arial" panose="020B0604020202020204" pitchFamily="34" charset="0"/>
              <a:buChar char="•"/>
              <a:defRPr/>
            </a:pPr>
            <a:r>
              <a:rPr lang="en-US" sz="1900" dirty="0">
                <a:ea typeface="+mn-ea"/>
                <a:cs typeface="+mn-cs"/>
              </a:rPr>
              <a:t>When a tag is attached to an energy isolating </a:t>
            </a:r>
            <a:r>
              <a:rPr lang="en-US" sz="1900" dirty="0" smtClean="0">
                <a:ea typeface="+mn-ea"/>
                <a:cs typeface="+mn-cs"/>
              </a:rPr>
              <a:t>device </a:t>
            </a:r>
            <a:r>
              <a:rPr lang="en-US" sz="1900" dirty="0">
                <a:ea typeface="+mn-ea"/>
                <a:cs typeface="+mn-cs"/>
              </a:rPr>
              <a:t>it is not to be removed without authorization of the </a:t>
            </a:r>
            <a:r>
              <a:rPr lang="en-US" sz="1900" b="1" dirty="0">
                <a:ea typeface="+mn-ea"/>
                <a:cs typeface="+mn-cs"/>
              </a:rPr>
              <a:t>authorized person </a:t>
            </a:r>
            <a:r>
              <a:rPr lang="en-US" sz="1900" dirty="0">
                <a:ea typeface="+mn-ea"/>
                <a:cs typeface="+mn-cs"/>
              </a:rPr>
              <a:t>responsible for it, and</a:t>
            </a:r>
            <a:r>
              <a:rPr lang="en-US" sz="1900" b="1" dirty="0">
                <a:ea typeface="+mn-ea"/>
                <a:cs typeface="+mn-cs"/>
              </a:rPr>
              <a:t> </a:t>
            </a:r>
            <a:r>
              <a:rPr lang="en-US" sz="1900" b="1" u="sng" dirty="0">
                <a:ea typeface="+mn-ea"/>
                <a:cs typeface="+mn-cs"/>
              </a:rPr>
              <a:t>it is never to be </a:t>
            </a:r>
            <a:r>
              <a:rPr lang="en-US" sz="1900" b="1" u="sng" dirty="0" smtClean="0">
                <a:ea typeface="+mn-ea"/>
                <a:cs typeface="+mn-cs"/>
              </a:rPr>
              <a:t>bypassed</a:t>
            </a:r>
            <a:r>
              <a:rPr lang="en-US" sz="1900" b="1" dirty="0" smtClean="0">
                <a:ea typeface="+mn-ea"/>
                <a:cs typeface="+mn-cs"/>
              </a:rPr>
              <a:t>.</a:t>
            </a:r>
            <a:endParaRPr lang="en-US" sz="1900" b="1" dirty="0">
              <a:ea typeface="+mn-ea"/>
              <a:cs typeface="+mn-cs"/>
            </a:endParaRPr>
          </a:p>
          <a:p>
            <a:pPr eaLnBrk="1" fontAlgn="auto" hangingPunct="1">
              <a:spcAft>
                <a:spcPts val="0"/>
              </a:spcAft>
              <a:buFont typeface="Arial" panose="020B0604020202020204" pitchFamily="34" charset="0"/>
              <a:buChar char="•"/>
              <a:defRPr/>
            </a:pPr>
            <a:r>
              <a:rPr lang="en-US" sz="1900" dirty="0">
                <a:ea typeface="+mn-ea"/>
                <a:cs typeface="+mn-cs"/>
              </a:rPr>
              <a:t>Tags must be legible and understandable by all authorized employees, affected employees, and all other employees whose work operations are or may be in the </a:t>
            </a:r>
            <a:r>
              <a:rPr lang="en-US" sz="1900" dirty="0" smtClean="0">
                <a:ea typeface="+mn-ea"/>
                <a:cs typeface="+mn-cs"/>
              </a:rPr>
              <a:t>area.</a:t>
            </a:r>
            <a:endParaRPr lang="en-US" sz="1900" dirty="0">
              <a:ea typeface="+mn-ea"/>
              <a:cs typeface="+mn-cs"/>
            </a:endParaRPr>
          </a:p>
          <a:p>
            <a:pPr eaLnBrk="1" fontAlgn="auto" hangingPunct="1">
              <a:spcAft>
                <a:spcPts val="0"/>
              </a:spcAft>
              <a:buFont typeface="Arial" panose="020B0604020202020204" pitchFamily="34" charset="0"/>
              <a:buChar char="•"/>
              <a:defRPr/>
            </a:pPr>
            <a:r>
              <a:rPr lang="en-US" sz="1900" dirty="0">
                <a:ea typeface="+mn-ea"/>
                <a:cs typeface="+mn-cs"/>
              </a:rPr>
              <a:t>Tags and their means of attachment must be made of materials which will withstand the environmental conditions encountered in the workplace.</a:t>
            </a:r>
          </a:p>
          <a:p>
            <a:pPr eaLnBrk="1" fontAlgn="auto" hangingPunct="1">
              <a:spcAft>
                <a:spcPts val="0"/>
              </a:spcAft>
              <a:buFont typeface="Arial" panose="020B0604020202020204" pitchFamily="34" charset="0"/>
              <a:buChar char="•"/>
              <a:defRPr/>
            </a:pPr>
            <a:r>
              <a:rPr lang="en-US" sz="1900" dirty="0" smtClean="0">
                <a:ea typeface="+mn-ea"/>
                <a:cs typeface="+mn-cs"/>
              </a:rPr>
              <a:t>Tags </a:t>
            </a:r>
            <a:r>
              <a:rPr lang="en-US" sz="1900" dirty="0">
                <a:ea typeface="+mn-ea"/>
                <a:cs typeface="+mn-cs"/>
              </a:rPr>
              <a:t>must be securely attached to energy isolating </a:t>
            </a:r>
            <a:r>
              <a:rPr lang="en-US" sz="1900" dirty="0" smtClean="0">
                <a:ea typeface="+mn-ea"/>
                <a:cs typeface="+mn-cs"/>
              </a:rPr>
              <a:t>devices.</a:t>
            </a:r>
          </a:p>
          <a:p>
            <a:pPr eaLnBrk="1" fontAlgn="auto" hangingPunct="1">
              <a:spcAft>
                <a:spcPts val="0"/>
              </a:spcAft>
              <a:buFont typeface="Arial" panose="020B0604020202020204" pitchFamily="34" charset="0"/>
              <a:buChar char="•"/>
              <a:defRPr/>
            </a:pPr>
            <a:endParaRPr lang="en-US" sz="2200" dirty="0">
              <a:ea typeface="+mn-ea"/>
              <a:cs typeface="+mn-cs"/>
            </a:endParaRPr>
          </a:p>
          <a:p>
            <a:pPr eaLnBrk="1" fontAlgn="auto" hangingPunct="1">
              <a:spcAft>
                <a:spcPts val="0"/>
              </a:spcAft>
              <a:buFont typeface="Arial" panose="020B0604020202020204" pitchFamily="34" charset="0"/>
              <a:buChar char="•"/>
              <a:defRPr/>
            </a:pPr>
            <a:endParaRPr lang="en-US" dirty="0" smtClean="0">
              <a:ea typeface="+mn-ea"/>
              <a:cs typeface="+mn-cs"/>
            </a:endParaRPr>
          </a:p>
          <a:p>
            <a:pPr lvl="2" eaLnBrk="1" fontAlgn="auto" hangingPunct="1">
              <a:spcAft>
                <a:spcPts val="0"/>
              </a:spcAft>
              <a:buFont typeface="Arial" panose="020B0604020202020204" pitchFamily="34" charset="0"/>
              <a:buChar char="•"/>
              <a:defRPr/>
            </a:pPr>
            <a:endParaRPr lang="en-US" dirty="0" smtClean="0">
              <a:ea typeface="+mn-ea"/>
            </a:endParaRPr>
          </a:p>
          <a:p>
            <a:pPr lvl="2"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pic>
        <p:nvPicPr>
          <p:cNvPr id="83970" name="Picture 2" descr="https://sp.yimg.com/ib/th?id=JN.Zrb95wthoCoMPItfac3J2w&amp;pid=15.1&amp;P=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35729" y="3148643"/>
            <a:ext cx="1656271"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a:latin typeface="Trebuchet MS" charset="0"/>
              </a:rPr>
              <a:t>The Tagout Procedure</a:t>
            </a:r>
          </a:p>
        </p:txBody>
      </p:sp>
      <p:sp>
        <p:nvSpPr>
          <p:cNvPr id="8195" name="Rectangle 3"/>
          <p:cNvSpPr>
            <a:spLocks noGrp="1" noChangeArrowheads="1"/>
          </p:cNvSpPr>
          <p:nvPr>
            <p:ph type="body" idx="1"/>
          </p:nvPr>
        </p:nvSpPr>
        <p:spPr>
          <a:xfrm>
            <a:off x="614363" y="2376488"/>
            <a:ext cx="9796462" cy="4149725"/>
          </a:xfrm>
        </p:spPr>
        <p:txBody>
          <a:bodyPr rtlCol="0">
            <a:normAutofit/>
          </a:bodyPr>
          <a:lstStyle/>
          <a:p>
            <a:pPr marL="0" indent="0" eaLnBrk="1" fontAlgn="auto" hangingPunct="1">
              <a:spcAft>
                <a:spcPts val="0"/>
              </a:spcAft>
              <a:buFont typeface="Arial" panose="020B0604020202020204" pitchFamily="34" charset="0"/>
              <a:buNone/>
              <a:defRPr/>
            </a:pPr>
            <a:r>
              <a:rPr lang="en-US" dirty="0" smtClean="0">
                <a:ea typeface="+mn-ea"/>
                <a:cs typeface="+mn-cs"/>
              </a:rPr>
              <a:t>Tagout </a:t>
            </a:r>
            <a:r>
              <a:rPr lang="en-US" dirty="0">
                <a:ea typeface="+mn-ea"/>
                <a:cs typeface="+mn-cs"/>
              </a:rPr>
              <a:t>is a </a:t>
            </a:r>
            <a:r>
              <a:rPr lang="en-US" dirty="0" smtClean="0">
                <a:ea typeface="+mn-ea"/>
                <a:cs typeface="+mn-cs"/>
              </a:rPr>
              <a:t>labeling </a:t>
            </a:r>
            <a:r>
              <a:rPr lang="en-US" dirty="0">
                <a:ea typeface="+mn-ea"/>
                <a:cs typeface="+mn-cs"/>
              </a:rPr>
              <a:t>process that is always used when lockout is </a:t>
            </a:r>
            <a:r>
              <a:rPr lang="en-US" dirty="0" smtClean="0">
                <a:ea typeface="+mn-ea"/>
                <a:cs typeface="+mn-cs"/>
              </a:rPr>
              <a:t>required.</a:t>
            </a:r>
            <a:r>
              <a:rPr lang="en-US" dirty="0">
                <a:ea typeface="+mn-ea"/>
                <a:cs typeface="+mn-cs"/>
              </a:rPr>
              <a:t> </a:t>
            </a:r>
            <a:r>
              <a:rPr lang="en-US" dirty="0" smtClean="0">
                <a:ea typeface="+mn-ea"/>
                <a:cs typeface="+mn-cs"/>
              </a:rPr>
              <a:t>The </a:t>
            </a:r>
            <a:r>
              <a:rPr lang="en-US" dirty="0">
                <a:ea typeface="+mn-ea"/>
                <a:cs typeface="+mn-cs"/>
              </a:rPr>
              <a:t>process of tagging out a system involves attaching or using an indicator </a:t>
            </a:r>
            <a:r>
              <a:rPr lang="en-US" dirty="0" smtClean="0">
                <a:ea typeface="+mn-ea"/>
                <a:cs typeface="+mn-cs"/>
              </a:rPr>
              <a:t>(label) that </a:t>
            </a:r>
            <a:r>
              <a:rPr lang="en-US" dirty="0">
                <a:ea typeface="+mn-ea"/>
                <a:cs typeface="+mn-cs"/>
              </a:rPr>
              <a:t>includes the following information:</a:t>
            </a:r>
            <a:endParaRPr lang="en-US" sz="3600" dirty="0">
              <a:ea typeface="+mn-ea"/>
              <a:cs typeface="+mn-cs"/>
            </a:endParaRPr>
          </a:p>
          <a:p>
            <a:pPr marL="457200" indent="-457200" eaLnBrk="1" fontAlgn="auto" hangingPunct="1">
              <a:spcBef>
                <a:spcPts val="1600"/>
              </a:spcBef>
              <a:spcAft>
                <a:spcPts val="0"/>
              </a:spcAft>
              <a:buFont typeface="+mj-lt"/>
              <a:buAutoNum type="arabicPeriod"/>
              <a:defRPr/>
            </a:pPr>
            <a:r>
              <a:rPr lang="en-US" dirty="0">
                <a:ea typeface="+mn-ea"/>
                <a:cs typeface="+mn-cs"/>
              </a:rPr>
              <a:t>Why the </a:t>
            </a:r>
            <a:r>
              <a:rPr lang="en-US" dirty="0" smtClean="0">
                <a:ea typeface="+mn-ea"/>
                <a:cs typeface="+mn-cs"/>
              </a:rPr>
              <a:t>LOTO procedure was </a:t>
            </a:r>
            <a:r>
              <a:rPr lang="en-US" dirty="0">
                <a:ea typeface="+mn-ea"/>
                <a:cs typeface="+mn-cs"/>
              </a:rPr>
              <a:t>required (repair, maintenance, etc.).</a:t>
            </a:r>
            <a:endParaRPr lang="en-US" sz="3600" dirty="0">
              <a:ea typeface="+mn-ea"/>
              <a:cs typeface="+mn-cs"/>
            </a:endParaRPr>
          </a:p>
          <a:p>
            <a:pPr marL="457200" indent="-457200" eaLnBrk="1" fontAlgn="auto" hangingPunct="1">
              <a:spcBef>
                <a:spcPts val="1600"/>
              </a:spcBef>
              <a:spcAft>
                <a:spcPts val="0"/>
              </a:spcAft>
              <a:buFont typeface="+mj-lt"/>
              <a:buAutoNum type="arabicPeriod"/>
              <a:defRPr/>
            </a:pPr>
            <a:r>
              <a:rPr lang="en-US" dirty="0" smtClean="0">
                <a:ea typeface="+mn-ea"/>
                <a:cs typeface="+mn-cs"/>
              </a:rPr>
              <a:t>The date and time that the lock</a:t>
            </a:r>
            <a:r>
              <a:rPr lang="en-US" dirty="0">
                <a:ea typeface="+mn-ea"/>
                <a:cs typeface="+mn-cs"/>
              </a:rPr>
              <a:t>/</a:t>
            </a:r>
            <a:r>
              <a:rPr lang="en-US" dirty="0" smtClean="0">
                <a:ea typeface="+mn-ea"/>
                <a:cs typeface="+mn-cs"/>
              </a:rPr>
              <a:t>tag was applied.</a:t>
            </a:r>
            <a:endParaRPr lang="en-US" sz="3600" dirty="0">
              <a:ea typeface="+mn-ea"/>
              <a:cs typeface="+mn-cs"/>
            </a:endParaRPr>
          </a:p>
          <a:p>
            <a:pPr marL="457200" indent="-457200" eaLnBrk="1" fontAlgn="auto" hangingPunct="1">
              <a:spcBef>
                <a:spcPts val="1600"/>
              </a:spcBef>
              <a:spcAft>
                <a:spcPts val="0"/>
              </a:spcAft>
              <a:buFont typeface="+mj-lt"/>
              <a:buAutoNum type="arabicPeriod"/>
              <a:defRPr/>
            </a:pPr>
            <a:r>
              <a:rPr lang="en-US" dirty="0">
                <a:ea typeface="+mn-ea"/>
                <a:cs typeface="+mn-cs"/>
              </a:rPr>
              <a:t>The name of the authorized person who attached the tag and lock to the system</a:t>
            </a:r>
            <a:r>
              <a:rPr lang="en-US" dirty="0" smtClean="0">
                <a:ea typeface="+mn-ea"/>
                <a:cs typeface="+mn-cs"/>
              </a:rPr>
              <a:t>.</a:t>
            </a:r>
            <a:endParaRPr lang="en-US" sz="3600" dirty="0">
              <a:ea typeface="+mn-ea"/>
              <a:cs typeface="+mn-cs"/>
            </a:endParaRPr>
          </a:p>
          <a:p>
            <a:pPr lvl="1" eaLnBrk="1" fontAlgn="auto" hangingPunct="1">
              <a:spcAft>
                <a:spcPts val="0"/>
              </a:spcAft>
              <a:buFont typeface="Arial" panose="020B0604020202020204" pitchFamily="34" charset="0"/>
              <a:buChar char="•"/>
              <a:defRPr/>
            </a:pPr>
            <a:endParaRPr lang="en-US" dirty="0">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a:latin typeface="Trebuchet MS" charset="0"/>
              </a:rPr>
              <a:t>Before We Begin</a:t>
            </a:r>
          </a:p>
        </p:txBody>
      </p:sp>
      <p:sp>
        <p:nvSpPr>
          <p:cNvPr id="3" name="Content Placeholder 2"/>
          <p:cNvSpPr>
            <a:spLocks noGrp="1"/>
          </p:cNvSpPr>
          <p:nvPr>
            <p:ph idx="1"/>
          </p:nvPr>
        </p:nvSpPr>
        <p:spPr>
          <a:xfrm>
            <a:off x="1289050" y="2374900"/>
            <a:ext cx="9613900" cy="3598863"/>
          </a:xfrm>
        </p:spPr>
        <p:txBody>
          <a:bodyPr rtlCol="0">
            <a:normAutofit/>
          </a:bodyPr>
          <a:lstStyle/>
          <a:p>
            <a:pPr marL="0" indent="0" algn="ctr" eaLnBrk="1" fontAlgn="auto" hangingPunct="1">
              <a:spcAft>
                <a:spcPts val="0"/>
              </a:spcAft>
              <a:buFont typeface="Arial" panose="020B0604020202020204" pitchFamily="34" charset="0"/>
              <a:buNone/>
              <a:defRPr/>
            </a:pPr>
            <a:r>
              <a:rPr lang="en-US" dirty="0" smtClean="0">
                <a:ea typeface="+mn-ea"/>
                <a:cs typeface="+mn-cs"/>
              </a:rPr>
              <a:t>Pre-Test</a:t>
            </a:r>
          </a:p>
          <a:p>
            <a:pPr algn="ctr" eaLnBrk="1" fontAlgn="auto" hangingPunct="1">
              <a:spcAft>
                <a:spcPts val="0"/>
              </a:spcAft>
              <a:buFont typeface="Arial" panose="020B0604020202020204" pitchFamily="34" charset="0"/>
              <a:buChar char="•"/>
              <a:defRPr/>
            </a:pPr>
            <a:endParaRPr lang="en-US" dirty="0">
              <a:ea typeface="+mn-ea"/>
              <a:cs typeface="+mn-cs"/>
            </a:endParaRPr>
          </a:p>
        </p:txBody>
      </p:sp>
      <p:pic>
        <p:nvPicPr>
          <p:cNvPr id="5" name="Picture 4" title="Decorative Pre-test picture"/>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22561" y="3068263"/>
            <a:ext cx="4746878" cy="3147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a:latin typeface="Trebuchet MS" charset="0"/>
              </a:rPr>
              <a:t>The </a:t>
            </a:r>
            <a:r>
              <a:rPr lang="en-US" dirty="0" smtClean="0">
                <a:latin typeface="Trebuchet MS" charset="0"/>
              </a:rPr>
              <a:t>Lockout/Tagout </a:t>
            </a:r>
            <a:r>
              <a:rPr lang="en-US" dirty="0">
                <a:latin typeface="Trebuchet MS" charset="0"/>
              </a:rPr>
              <a:t>Procedure</a:t>
            </a:r>
          </a:p>
        </p:txBody>
      </p:sp>
      <p:sp>
        <p:nvSpPr>
          <p:cNvPr id="8195" name="Rectangle 3"/>
          <p:cNvSpPr>
            <a:spLocks noGrp="1" noChangeArrowheads="1"/>
          </p:cNvSpPr>
          <p:nvPr>
            <p:ph type="body" idx="1"/>
          </p:nvPr>
        </p:nvSpPr>
        <p:spPr>
          <a:xfrm>
            <a:off x="614363" y="2376488"/>
            <a:ext cx="9834562" cy="4481512"/>
          </a:xfrm>
        </p:spPr>
        <p:txBody>
          <a:bodyPr rtlCol="0">
            <a:normAutofit fontScale="85000" lnSpcReduction="20000"/>
          </a:bodyPr>
          <a:lstStyle/>
          <a:p>
            <a:pPr marL="0" indent="0" eaLnBrk="1" fontAlgn="auto" hangingPunct="1">
              <a:spcBef>
                <a:spcPts val="1600"/>
              </a:spcBef>
              <a:spcAft>
                <a:spcPts val="0"/>
              </a:spcAft>
              <a:buFont typeface="Arial" panose="020B0604020202020204" pitchFamily="34" charset="0"/>
              <a:buNone/>
              <a:defRPr/>
            </a:pPr>
            <a:r>
              <a:rPr lang="en-US" sz="2600" dirty="0" smtClean="0">
                <a:ea typeface="+mn-ea"/>
                <a:cs typeface="+mn-cs"/>
              </a:rPr>
              <a:t>Each warehousing operation is unique and requires its own site-specific program, but at a minimum these programs should:</a:t>
            </a:r>
          </a:p>
          <a:p>
            <a:pPr marL="0" indent="0" eaLnBrk="1" fontAlgn="auto" hangingPunct="1">
              <a:spcBef>
                <a:spcPts val="1600"/>
              </a:spcBef>
              <a:spcAft>
                <a:spcPts val="0"/>
              </a:spcAft>
              <a:buFont typeface="Arial" panose="020B0604020202020204" pitchFamily="34" charset="0"/>
              <a:buNone/>
              <a:defRPr/>
            </a:pPr>
            <a:endParaRPr lang="en-US" sz="2600" dirty="0" smtClean="0">
              <a:ea typeface="+mn-ea"/>
              <a:cs typeface="+mn-cs"/>
            </a:endParaRPr>
          </a:p>
          <a:p>
            <a:pPr marL="457200" indent="-457200" eaLnBrk="1" fontAlgn="auto" hangingPunct="1">
              <a:spcBef>
                <a:spcPts val="1600"/>
              </a:spcBef>
              <a:spcAft>
                <a:spcPts val="0"/>
              </a:spcAft>
              <a:buFont typeface="+mj-lt"/>
              <a:buAutoNum type="arabicPeriod"/>
              <a:defRPr/>
            </a:pPr>
            <a:r>
              <a:rPr lang="en-US" sz="2200" dirty="0">
                <a:ea typeface="+mn-ea"/>
                <a:cs typeface="+mn-cs"/>
              </a:rPr>
              <a:t>Notify all affected employees that servicing or maintenance is required on a machine or equipment and that the machine or equipment must be shut down and locked out to perform the servicing or </a:t>
            </a:r>
            <a:r>
              <a:rPr lang="en-US" sz="2200" dirty="0" smtClean="0">
                <a:ea typeface="+mn-ea"/>
                <a:cs typeface="+mn-cs"/>
              </a:rPr>
              <a:t>maintenance.</a:t>
            </a:r>
            <a:endParaRPr lang="en-US" sz="2200" dirty="0">
              <a:ea typeface="+mn-ea"/>
              <a:cs typeface="+mn-cs"/>
            </a:endParaRPr>
          </a:p>
          <a:p>
            <a:pPr marL="457200" indent="-457200" eaLnBrk="1" fontAlgn="auto" hangingPunct="1">
              <a:spcBef>
                <a:spcPts val="1600"/>
              </a:spcBef>
              <a:spcAft>
                <a:spcPts val="0"/>
              </a:spcAft>
              <a:buFont typeface="+mj-lt"/>
              <a:buAutoNum type="arabicPeriod"/>
              <a:defRPr/>
            </a:pPr>
            <a:r>
              <a:rPr lang="en-US" sz="2200" dirty="0" smtClean="0">
                <a:ea typeface="+mn-ea"/>
                <a:cs typeface="+mn-cs"/>
              </a:rPr>
              <a:t>The </a:t>
            </a:r>
            <a:r>
              <a:rPr lang="en-US" sz="2200" dirty="0">
                <a:ea typeface="+mn-ea"/>
                <a:cs typeface="+mn-cs"/>
              </a:rPr>
              <a:t>authorized employee shall refer to the company procedure to identify the type and magnitude of the energy that the machine or equipment utilizes, shall understand the hazards of the energy, and shall know the methods to control the energy. </a:t>
            </a:r>
          </a:p>
          <a:p>
            <a:pPr marL="457200" indent="-457200" eaLnBrk="1" fontAlgn="auto" hangingPunct="1">
              <a:spcBef>
                <a:spcPts val="1600"/>
              </a:spcBef>
              <a:spcAft>
                <a:spcPts val="0"/>
              </a:spcAft>
              <a:buFont typeface="+mj-lt"/>
              <a:buAutoNum type="arabicPeriod"/>
              <a:defRPr/>
            </a:pPr>
            <a:r>
              <a:rPr lang="en-US" sz="2200" dirty="0" smtClean="0">
                <a:ea typeface="+mn-ea"/>
                <a:cs typeface="+mn-cs"/>
              </a:rPr>
              <a:t>If </a:t>
            </a:r>
            <a:r>
              <a:rPr lang="en-US" sz="2200" dirty="0">
                <a:ea typeface="+mn-ea"/>
                <a:cs typeface="+mn-cs"/>
              </a:rPr>
              <a:t>the machine or equipment is operating, shut it down by the normal stopping procedure (depress the stop button, open switch, close valve, etc.). </a:t>
            </a:r>
            <a:endParaRPr lang="en-US" dirty="0" smtClean="0">
              <a:ea typeface="+mn-ea"/>
              <a:cs typeface="+mn-cs"/>
            </a:endParaRPr>
          </a:p>
          <a:p>
            <a:pPr marL="914400" lvl="2" indent="0" eaLnBrk="1" fontAlgn="auto" hangingPunct="1">
              <a:spcAft>
                <a:spcPts val="0"/>
              </a:spcAft>
              <a:buFont typeface="Arial" panose="020B0604020202020204" pitchFamily="34" charset="0"/>
              <a:buNone/>
              <a:defRPr/>
            </a:pPr>
            <a:endParaRPr lang="en-US" dirty="0" smtClean="0">
              <a:ea typeface="+mn-ea"/>
            </a:endParaRPr>
          </a:p>
          <a:p>
            <a:pPr marL="914400" lvl="2" indent="0" eaLnBrk="1" fontAlgn="auto" hangingPunct="1">
              <a:spcAft>
                <a:spcPts val="0"/>
              </a:spcAft>
              <a:buFont typeface="Arial" panose="020B0604020202020204" pitchFamily="34" charset="0"/>
              <a:buNone/>
              <a:defRPr/>
            </a:pPr>
            <a:endParaRPr lang="en-US" dirty="0" smtClean="0">
              <a:ea typeface="+mn-ea"/>
            </a:endParaRPr>
          </a:p>
          <a:p>
            <a:pPr marL="914400" lvl="2" indent="0" algn="r" eaLnBrk="1" fontAlgn="auto" hangingPunct="1">
              <a:spcAft>
                <a:spcPts val="0"/>
              </a:spcAft>
              <a:buFont typeface="Arial" panose="020B0604020202020204" pitchFamily="34" charset="0"/>
              <a:buNone/>
              <a:defRPr/>
            </a:pPr>
            <a:r>
              <a:rPr lang="en-US" sz="1500" i="1" dirty="0" smtClean="0">
                <a:ea typeface="+mn-ea"/>
              </a:rPr>
              <a:t>Continues on slide 12…</a:t>
            </a:r>
          </a:p>
          <a:p>
            <a:pPr lvl="1" eaLnBrk="1" fontAlgn="auto" hangingPunct="1">
              <a:spcAft>
                <a:spcPts val="0"/>
              </a:spcAft>
              <a:buFont typeface="Arial" panose="020B0604020202020204" pitchFamily="34" charset="0"/>
              <a:buChar char="•"/>
              <a:defRPr/>
            </a:pPr>
            <a:endParaRPr lang="en-US" dirty="0">
              <a:ea typeface="+mn-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a:latin typeface="Trebuchet MS" charset="0"/>
              </a:rPr>
              <a:t>The </a:t>
            </a:r>
            <a:r>
              <a:rPr lang="en-US" dirty="0" smtClean="0">
                <a:latin typeface="Trebuchet MS" charset="0"/>
              </a:rPr>
              <a:t>Lockout/</a:t>
            </a:r>
            <a:r>
              <a:rPr lang="en-US" dirty="0" err="1" smtClean="0">
                <a:latin typeface="Trebuchet MS" charset="0"/>
              </a:rPr>
              <a:t>Tagout</a:t>
            </a:r>
            <a:r>
              <a:rPr lang="en-US" smtClean="0">
                <a:latin typeface="Trebuchet MS" charset="0"/>
              </a:rPr>
              <a:t> </a:t>
            </a:r>
            <a:r>
              <a:rPr lang="en-US" smtClean="0">
                <a:latin typeface="Trebuchet MS" charset="0"/>
              </a:rPr>
              <a:t>Procedure </a:t>
            </a:r>
            <a:endParaRPr lang="en-US" dirty="0">
              <a:latin typeface="Trebuchet MS" charset="0"/>
            </a:endParaRPr>
          </a:p>
        </p:txBody>
      </p:sp>
      <p:sp>
        <p:nvSpPr>
          <p:cNvPr id="8195" name="Rectangle 3"/>
          <p:cNvSpPr>
            <a:spLocks noGrp="1" noChangeArrowheads="1"/>
          </p:cNvSpPr>
          <p:nvPr>
            <p:ph type="body" idx="1"/>
          </p:nvPr>
        </p:nvSpPr>
        <p:spPr>
          <a:xfrm>
            <a:off x="614363" y="2351088"/>
            <a:ext cx="9809162" cy="4149725"/>
          </a:xfrm>
        </p:spPr>
        <p:txBody>
          <a:bodyPr rtlCol="0">
            <a:normAutofit fontScale="85000" lnSpcReduction="20000"/>
          </a:bodyPr>
          <a:lstStyle/>
          <a:p>
            <a:pPr marL="457200" indent="-457200" eaLnBrk="1" fontAlgn="auto" hangingPunct="1">
              <a:spcBef>
                <a:spcPts val="2200"/>
              </a:spcBef>
              <a:spcAft>
                <a:spcPts val="0"/>
              </a:spcAft>
              <a:buAutoNum type="arabicPeriod" startAt="4"/>
              <a:defRPr/>
            </a:pPr>
            <a:r>
              <a:rPr lang="en-US" dirty="0" smtClean="0">
                <a:ea typeface="+mn-ea"/>
                <a:cs typeface="+mn-cs"/>
              </a:rPr>
              <a:t>De-activate </a:t>
            </a:r>
            <a:r>
              <a:rPr lang="en-US" dirty="0">
                <a:ea typeface="+mn-ea"/>
                <a:cs typeface="+mn-cs"/>
              </a:rPr>
              <a:t>the energy isolating </a:t>
            </a:r>
            <a:r>
              <a:rPr lang="en-US" dirty="0" smtClean="0">
                <a:ea typeface="+mn-ea"/>
                <a:cs typeface="+mn-cs"/>
              </a:rPr>
              <a:t>device </a:t>
            </a:r>
            <a:r>
              <a:rPr lang="en-US" dirty="0">
                <a:ea typeface="+mn-ea"/>
                <a:cs typeface="+mn-cs"/>
              </a:rPr>
              <a:t>so that the machine or equipment is isolated from the energy </a:t>
            </a:r>
            <a:r>
              <a:rPr lang="en-US" dirty="0" smtClean="0">
                <a:ea typeface="+mn-ea"/>
                <a:cs typeface="+mn-cs"/>
              </a:rPr>
              <a:t>source.</a:t>
            </a:r>
          </a:p>
          <a:p>
            <a:pPr marL="457200" indent="-457200" eaLnBrk="1" fontAlgn="auto" hangingPunct="1">
              <a:spcBef>
                <a:spcPts val="2200"/>
              </a:spcBef>
              <a:spcAft>
                <a:spcPts val="0"/>
              </a:spcAft>
              <a:buAutoNum type="arabicPeriod" startAt="4"/>
              <a:defRPr/>
            </a:pPr>
            <a:r>
              <a:rPr lang="en-US" dirty="0" smtClean="0">
                <a:ea typeface="+mn-ea"/>
                <a:cs typeface="+mn-cs"/>
              </a:rPr>
              <a:t>Lock </a:t>
            </a:r>
            <a:r>
              <a:rPr lang="en-US" dirty="0">
                <a:ea typeface="+mn-ea"/>
                <a:cs typeface="+mn-cs"/>
              </a:rPr>
              <a:t>out the energy isolating </a:t>
            </a:r>
            <a:r>
              <a:rPr lang="en-US" dirty="0" smtClean="0">
                <a:ea typeface="+mn-ea"/>
                <a:cs typeface="+mn-cs"/>
              </a:rPr>
              <a:t>device </a:t>
            </a:r>
            <a:r>
              <a:rPr lang="en-US" dirty="0">
                <a:ea typeface="+mn-ea"/>
                <a:cs typeface="+mn-cs"/>
              </a:rPr>
              <a:t>with assigned individual </a:t>
            </a:r>
            <a:r>
              <a:rPr lang="en-US" dirty="0" smtClean="0">
                <a:ea typeface="+mn-ea"/>
                <a:cs typeface="+mn-cs"/>
              </a:rPr>
              <a:t>lock.</a:t>
            </a:r>
            <a:r>
              <a:rPr lang="en-US" dirty="0">
                <a:ea typeface="+mn-ea"/>
                <a:cs typeface="+mn-cs"/>
              </a:rPr>
              <a:t> </a:t>
            </a:r>
            <a:endParaRPr lang="en-US" dirty="0" smtClean="0">
              <a:ea typeface="+mn-ea"/>
              <a:cs typeface="+mn-cs"/>
            </a:endParaRPr>
          </a:p>
          <a:p>
            <a:pPr marL="457200" indent="-457200" eaLnBrk="1" fontAlgn="auto" hangingPunct="1">
              <a:spcBef>
                <a:spcPts val="2200"/>
              </a:spcBef>
              <a:spcAft>
                <a:spcPts val="0"/>
              </a:spcAft>
              <a:buAutoNum type="arabicPeriod" startAt="4"/>
              <a:defRPr/>
            </a:pPr>
            <a:r>
              <a:rPr lang="en-US" dirty="0" smtClean="0">
                <a:ea typeface="+mn-ea"/>
                <a:cs typeface="+mn-cs"/>
              </a:rPr>
              <a:t>Stored </a:t>
            </a:r>
            <a:r>
              <a:rPr lang="en-US" dirty="0">
                <a:ea typeface="+mn-ea"/>
                <a:cs typeface="+mn-cs"/>
              </a:rPr>
              <a:t>or residual energy (such as that in capacitors, springs, elevated machine members, rotating flywheels, hydraulic systems, and air, gas, steam, or water pressure, etc.) must be dissipated or restrained by methods such as grounding, repositioning, blocking, bleeding down, etc. </a:t>
            </a:r>
            <a:endParaRPr lang="en-US" dirty="0" smtClean="0">
              <a:ea typeface="+mn-ea"/>
              <a:cs typeface="+mn-cs"/>
            </a:endParaRPr>
          </a:p>
          <a:p>
            <a:pPr marL="457200" indent="-457200" eaLnBrk="1" fontAlgn="auto" hangingPunct="1">
              <a:spcBef>
                <a:spcPts val="2200"/>
              </a:spcBef>
              <a:spcAft>
                <a:spcPts val="0"/>
              </a:spcAft>
              <a:buAutoNum type="arabicPeriod" startAt="4"/>
              <a:defRPr/>
            </a:pPr>
            <a:r>
              <a:rPr lang="en-US" dirty="0" smtClean="0">
                <a:ea typeface="+mn-ea"/>
                <a:cs typeface="+mn-cs"/>
              </a:rPr>
              <a:t>Ensure </a:t>
            </a:r>
            <a:r>
              <a:rPr lang="en-US" dirty="0">
                <a:ea typeface="+mn-ea"/>
                <a:cs typeface="+mn-cs"/>
              </a:rPr>
              <a:t>that the equipment is disconnected from the energy source(s) by first checking that no personnel are exposed, then verify the isolation of the equipment by operating the push button or other normal operating control(s) or by testing to make certain the equipment will not operate.   </a:t>
            </a:r>
            <a:endParaRPr lang="en-US" dirty="0" smtClean="0">
              <a:ea typeface="+mn-ea"/>
              <a:cs typeface="+mn-cs"/>
            </a:endParaRPr>
          </a:p>
          <a:p>
            <a:pPr marL="0" indent="0" eaLnBrk="1" fontAlgn="auto" hangingPunct="1">
              <a:spcAft>
                <a:spcPts val="0"/>
              </a:spcAft>
              <a:buFont typeface="Arial" panose="020B0604020202020204" pitchFamily="34" charset="0"/>
              <a:buNone/>
              <a:defRPr/>
            </a:pPr>
            <a:endParaRPr lang="en-US" dirty="0" smtClean="0">
              <a:ea typeface="+mn-ea"/>
              <a:cs typeface="+mn-cs"/>
            </a:endParaRPr>
          </a:p>
          <a:p>
            <a:pPr marL="0" indent="0" eaLnBrk="1" fontAlgn="auto" hangingPunct="1">
              <a:spcAft>
                <a:spcPts val="0"/>
              </a:spcAft>
              <a:buFont typeface="Arial" panose="020B0604020202020204" pitchFamily="34" charset="0"/>
              <a:buNone/>
              <a:defRPr/>
            </a:pPr>
            <a:r>
              <a:rPr lang="en-US" sz="1700" dirty="0" smtClean="0">
                <a:ea typeface="+mn-ea"/>
                <a:cs typeface="+mn-cs"/>
              </a:rPr>
              <a:t>***More than one energy source may need to be locked out.</a:t>
            </a:r>
          </a:p>
          <a:p>
            <a:pPr lvl="2" eaLnBrk="1" fontAlgn="auto" hangingPunct="1">
              <a:spcAft>
                <a:spcPts val="0"/>
              </a:spcAft>
              <a:buFont typeface="Arial" panose="020B0604020202020204" pitchFamily="34" charset="0"/>
              <a:buChar char="•"/>
              <a:defRPr/>
            </a:pP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4363" y="722313"/>
            <a:ext cx="10580687" cy="1154112"/>
          </a:xfrm>
        </p:spPr>
        <p:txBody>
          <a:bodyPr/>
          <a:lstStyle/>
          <a:p>
            <a:pPr eaLnBrk="1" hangingPunct="1">
              <a:lnSpc>
                <a:spcPct val="80000"/>
              </a:lnSpc>
            </a:pPr>
            <a:r>
              <a:rPr lang="en-US" dirty="0" smtClean="0">
                <a:latin typeface="Trebuchet MS" charset="0"/>
              </a:rPr>
              <a:t>Restoring to Service</a:t>
            </a:r>
            <a:endParaRPr lang="en-US" dirty="0">
              <a:latin typeface="Trebuchet MS" charset="0"/>
            </a:endParaRPr>
          </a:p>
        </p:txBody>
      </p:sp>
      <p:sp>
        <p:nvSpPr>
          <p:cNvPr id="8195" name="Rectangle 3"/>
          <p:cNvSpPr>
            <a:spLocks noGrp="1" noChangeArrowheads="1"/>
          </p:cNvSpPr>
          <p:nvPr>
            <p:ph type="body" idx="1"/>
          </p:nvPr>
        </p:nvSpPr>
        <p:spPr>
          <a:xfrm>
            <a:off x="614363" y="2351088"/>
            <a:ext cx="9809162" cy="4149725"/>
          </a:xfrm>
        </p:spPr>
        <p:txBody>
          <a:bodyPr rtlCol="0">
            <a:normAutofit fontScale="92500"/>
          </a:bodyPr>
          <a:lstStyle/>
          <a:p>
            <a:pPr marL="457200" indent="-457200" eaLnBrk="1" fontAlgn="auto" hangingPunct="1">
              <a:spcBef>
                <a:spcPts val="2200"/>
              </a:spcBef>
              <a:spcAft>
                <a:spcPts val="0"/>
              </a:spcAft>
              <a:buAutoNum type="arabicParenBoth"/>
              <a:defRPr/>
            </a:pPr>
            <a:r>
              <a:rPr lang="en-US" dirty="0" smtClean="0"/>
              <a:t>Check the machine or equipment and the immediate area around the machine to ensure that nonessential items have been removed and that the machine or equipment components are operationally intact. </a:t>
            </a:r>
          </a:p>
          <a:p>
            <a:pPr marL="457200" indent="-457200" eaLnBrk="1" fontAlgn="auto" hangingPunct="1">
              <a:spcBef>
                <a:spcPts val="2200"/>
              </a:spcBef>
              <a:spcAft>
                <a:spcPts val="0"/>
              </a:spcAft>
              <a:buAutoNum type="arabicParenBoth"/>
              <a:defRPr/>
            </a:pPr>
            <a:r>
              <a:rPr lang="en-US" dirty="0" smtClean="0"/>
              <a:t>Check the work area to ensure that all employees have been safely positioned or removed from the area. </a:t>
            </a:r>
          </a:p>
          <a:p>
            <a:pPr marL="457200" indent="-457200" eaLnBrk="1" fontAlgn="auto" hangingPunct="1">
              <a:spcBef>
                <a:spcPts val="2200"/>
              </a:spcBef>
              <a:spcAft>
                <a:spcPts val="0"/>
              </a:spcAft>
              <a:buAutoNum type="arabicParenBoth"/>
              <a:defRPr/>
            </a:pPr>
            <a:r>
              <a:rPr lang="en-US" dirty="0" smtClean="0"/>
              <a:t>Verify that the controls are in neutral.</a:t>
            </a:r>
          </a:p>
          <a:p>
            <a:pPr marL="457200" indent="-457200" eaLnBrk="1" fontAlgn="auto" hangingPunct="1">
              <a:spcBef>
                <a:spcPts val="2200"/>
              </a:spcBef>
              <a:spcAft>
                <a:spcPts val="0"/>
              </a:spcAft>
              <a:buAutoNum type="arabicParenBoth"/>
              <a:defRPr/>
            </a:pPr>
            <a:r>
              <a:rPr lang="en-US" dirty="0" smtClean="0"/>
              <a:t> Remove the lockout devices and reenergize the machine or equipment. </a:t>
            </a:r>
          </a:p>
          <a:p>
            <a:pPr marL="457200" indent="-457200" eaLnBrk="1" fontAlgn="auto" hangingPunct="1">
              <a:spcBef>
                <a:spcPts val="2200"/>
              </a:spcBef>
              <a:spcAft>
                <a:spcPts val="0"/>
              </a:spcAft>
              <a:buAutoNum type="arabicParenBoth"/>
              <a:defRPr/>
            </a:pPr>
            <a:r>
              <a:rPr lang="en-US" dirty="0" smtClean="0"/>
              <a:t>Notify affected employees that the servicing or maintenance is completed and the machine or equipment is ready for use.</a:t>
            </a:r>
            <a:endParaRPr lang="en-US" dirty="0" smtClean="0">
              <a:ea typeface="+mn-ea"/>
            </a:endParaRPr>
          </a:p>
          <a:p>
            <a:pPr lvl="1" eaLnBrk="1" fontAlgn="auto" hangingPunct="1">
              <a:spcAft>
                <a:spcPts val="0"/>
              </a:spcAft>
              <a:buFont typeface="Arial" panose="020B0604020202020204" pitchFamily="34" charset="0"/>
              <a:buChar char="•"/>
              <a:defRPr/>
            </a:pPr>
            <a:endParaRPr lang="en-US" dirty="0">
              <a:ea typeface="+mn-e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681038" y="2336800"/>
            <a:ext cx="10119234" cy="3598863"/>
          </a:xfrm>
        </p:spPr>
        <p:txBody>
          <a:bodyPr/>
          <a:lstStyle/>
          <a:p>
            <a:r>
              <a:rPr lang="en-US" dirty="0" smtClean="0"/>
              <a:t>Warehousing facilities rely on machinery everyday.</a:t>
            </a:r>
          </a:p>
          <a:p>
            <a:endParaRPr lang="en-US" dirty="0" smtClean="0"/>
          </a:p>
          <a:p>
            <a:r>
              <a:rPr lang="en-US" dirty="0" smtClean="0"/>
              <a:t>Machinery is essential to operations, but present hazards.</a:t>
            </a:r>
          </a:p>
          <a:p>
            <a:endParaRPr lang="en-US" dirty="0" smtClean="0"/>
          </a:p>
          <a:p>
            <a:r>
              <a:rPr lang="en-US" dirty="0" smtClean="0"/>
              <a:t>Guarding and safe practices is essential during operations.</a:t>
            </a:r>
          </a:p>
          <a:p>
            <a:endParaRPr lang="en-US" dirty="0" smtClean="0"/>
          </a:p>
          <a:p>
            <a:r>
              <a:rPr lang="en-US" dirty="0" smtClean="0"/>
              <a:t>If machinery is in need of service, repair, or unjamming lockout/</a:t>
            </a:r>
            <a:r>
              <a:rPr lang="en-US" dirty="0" err="1" smtClean="0"/>
              <a:t>tagout</a:t>
            </a:r>
            <a:r>
              <a:rPr lang="en-US" dirty="0" smtClean="0"/>
              <a:t> applies.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pPr eaLnBrk="1" hangingPunct="1"/>
            <a:r>
              <a:rPr lang="en-US" dirty="0" smtClean="0">
                <a:latin typeface="Trebuchet MS" charset="0"/>
              </a:rPr>
              <a:t>Questions</a:t>
            </a:r>
            <a:endParaRPr lang="en-US" dirty="0">
              <a:latin typeface="Trebuchet MS" charset="0"/>
            </a:endParaRPr>
          </a:p>
        </p:txBody>
      </p:sp>
      <p:sp>
        <p:nvSpPr>
          <p:cNvPr id="3" name="Content Placeholder 2"/>
          <p:cNvSpPr>
            <a:spLocks noGrp="1"/>
          </p:cNvSpPr>
          <p:nvPr>
            <p:ph idx="1"/>
          </p:nvPr>
        </p:nvSpPr>
        <p:spPr>
          <a:xfrm>
            <a:off x="1252538" y="2338388"/>
            <a:ext cx="9613900" cy="3598862"/>
          </a:xfrm>
        </p:spPr>
        <p:txBody>
          <a:bodyPr rtlCol="0" anchor="ctr">
            <a:normAutofit/>
          </a:bodyPr>
          <a:lstStyle/>
          <a:p>
            <a:pPr marL="0" indent="0" algn="ctr" eaLnBrk="1" fontAlgn="auto" hangingPunct="1">
              <a:spcAft>
                <a:spcPts val="0"/>
              </a:spcAft>
              <a:buFont typeface="Arial" panose="020B0604020202020204" pitchFamily="34" charset="0"/>
              <a:buNone/>
              <a:defRPr/>
            </a:pPr>
            <a:endParaRPr lang="en-US" sz="8000" dirty="0">
              <a:ea typeface="+mn-ea"/>
              <a:cs typeface="+mn-cs"/>
            </a:endParaRPr>
          </a:p>
        </p:txBody>
      </p:sp>
      <p:pic>
        <p:nvPicPr>
          <p:cNvPr id="5" name="Picture 4" descr="j0254500"/>
          <p:cNvPicPr>
            <a:picLocks noChangeAspect="1" noChangeArrowheads="1" noCrop="1"/>
          </p:cNvPicPr>
          <p:nvPr/>
        </p:nvPicPr>
        <p:blipFill>
          <a:blip r:embed="rId3" cstate="print"/>
          <a:srcRect/>
          <a:stretch>
            <a:fillRect/>
          </a:stretch>
        </p:blipFill>
        <p:spPr bwMode="auto">
          <a:xfrm>
            <a:off x="3962400" y="2133600"/>
            <a:ext cx="4699000" cy="352425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Test and Evaluation</a:t>
            </a:r>
            <a:endParaRPr lang="en-US" dirty="0"/>
          </a:p>
        </p:txBody>
      </p:sp>
      <p:sp>
        <p:nvSpPr>
          <p:cNvPr id="3" name="Content Placeholder 2"/>
          <p:cNvSpPr>
            <a:spLocks noGrp="1"/>
          </p:cNvSpPr>
          <p:nvPr>
            <p:ph idx="1"/>
          </p:nvPr>
        </p:nvSpPr>
        <p:spPr/>
        <p:txBody>
          <a:bodyPr/>
          <a:lstStyle/>
          <a:p>
            <a:pPr algn="ctr"/>
            <a:endParaRPr lang="en-US" dirty="0"/>
          </a:p>
        </p:txBody>
      </p:sp>
      <p:pic>
        <p:nvPicPr>
          <p:cNvPr id="5" name="Picture 4" title="Decorative Post-test pictur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91845" y="3536407"/>
            <a:ext cx="3585650" cy="2377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29364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Know Your Rights</a:t>
            </a:r>
            <a:endParaRPr lang="en-US" dirty="0"/>
          </a:p>
        </p:txBody>
      </p:sp>
      <p:sp>
        <p:nvSpPr>
          <p:cNvPr id="3" name="Content Placeholder 2"/>
          <p:cNvSpPr>
            <a:spLocks noGrp="1"/>
          </p:cNvSpPr>
          <p:nvPr>
            <p:ph idx="1"/>
          </p:nvPr>
        </p:nvSpPr>
        <p:spPr/>
        <p:txBody>
          <a:bodyPr/>
          <a:lstStyle/>
          <a:p>
            <a:r>
              <a:rPr lang="en-US" dirty="0" smtClean="0"/>
              <a:t>There are many hazards related to machinery in warehouses.</a:t>
            </a:r>
          </a:p>
          <a:p>
            <a:endParaRPr lang="en-US" dirty="0" smtClean="0"/>
          </a:p>
          <a:p>
            <a:r>
              <a:rPr lang="en-US" dirty="0" smtClean="0"/>
              <a:t>As a result, you have rights that protect your safety.</a:t>
            </a:r>
          </a:p>
          <a:p>
            <a:endParaRPr lang="en-US" dirty="0" smtClean="0"/>
          </a:p>
          <a:p>
            <a:r>
              <a:rPr lang="en-US" dirty="0" smtClean="0"/>
              <a:t>Let’s review some basic rules and regulations</a:t>
            </a:r>
            <a:endParaRPr lang="en-US" dirty="0"/>
          </a:p>
        </p:txBody>
      </p:sp>
      <p:pic>
        <p:nvPicPr>
          <p:cNvPr id="4" name="Picture 3" descr="C:\Documents and Settings\WNCC\Local Settings\Temporary Internet Files\Content.IE5\7BFYJF3P\Law[1].jpg" title=" Picture of a law boo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37668" y="3325754"/>
            <a:ext cx="2812361" cy="3108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Basics</a:t>
            </a:r>
            <a:endParaRPr lang="en-US" dirty="0"/>
          </a:p>
        </p:txBody>
      </p:sp>
      <p:sp>
        <p:nvSpPr>
          <p:cNvPr id="7" name="Content Placeholder 6"/>
          <p:cNvSpPr>
            <a:spLocks noGrp="1"/>
          </p:cNvSpPr>
          <p:nvPr>
            <p:ph idx="1"/>
          </p:nvPr>
        </p:nvSpPr>
        <p:spPr>
          <a:xfrm>
            <a:off x="680321" y="2336873"/>
            <a:ext cx="10849070" cy="4357090"/>
          </a:xfrm>
          <a:prstGeom prst="rect">
            <a:avLst/>
          </a:prstGeom>
        </p:spPr>
        <p:txBody>
          <a:bodyPr wrap="square">
            <a:spAutoFit/>
          </a:bodyPr>
          <a:lstStyle/>
          <a:p>
            <a:r>
              <a:rPr lang="en-US" dirty="0" smtClean="0"/>
              <a:t>Employer responsibilities – Employers MUST:</a:t>
            </a:r>
          </a:p>
          <a:p>
            <a:endParaRPr lang="en-US" dirty="0" smtClean="0"/>
          </a:p>
          <a:p>
            <a:pPr lvl="1"/>
            <a:r>
              <a:rPr lang="en-US" sz="2100" dirty="0" smtClean="0"/>
              <a:t>Provide employees with a safe workplace</a:t>
            </a:r>
          </a:p>
          <a:p>
            <a:pPr lvl="1"/>
            <a:r>
              <a:rPr lang="en-US" sz="2100" dirty="0" smtClean="0"/>
              <a:t>Follow all relevant OSHA safety and health standards</a:t>
            </a:r>
          </a:p>
          <a:p>
            <a:pPr lvl="1"/>
            <a:r>
              <a:rPr lang="en-US" sz="2100" dirty="0" smtClean="0"/>
              <a:t>Inform employees about hazards through training, labels, alarms, color-coded systems, and other methods</a:t>
            </a:r>
          </a:p>
          <a:p>
            <a:pPr lvl="1"/>
            <a:r>
              <a:rPr lang="en-US" sz="2100" dirty="0" smtClean="0"/>
              <a:t>Keep accurate records of work-related injuries and illnesses</a:t>
            </a:r>
          </a:p>
          <a:p>
            <a:pPr lvl="1"/>
            <a:r>
              <a:rPr lang="en-US" sz="2100" dirty="0" smtClean="0"/>
              <a:t>Perform tests in the workplace as required by some OSHA standards</a:t>
            </a:r>
          </a:p>
          <a:p>
            <a:pPr lvl="1"/>
            <a:r>
              <a:rPr lang="en-US" sz="2100" dirty="0" smtClean="0"/>
              <a:t>Post OSHA citations, injury and illness data, and the OSHA poster</a:t>
            </a:r>
          </a:p>
          <a:p>
            <a:pPr lvl="1"/>
            <a:r>
              <a:rPr lang="en-US" sz="2100" dirty="0" smtClean="0"/>
              <a:t>Notify OSHA about serious accidents and fatalities</a:t>
            </a:r>
          </a:p>
          <a:p>
            <a:pPr lvl="1"/>
            <a:r>
              <a:rPr lang="en-US" sz="2100" dirty="0" smtClean="0"/>
              <a:t>Not discriminate or retaliate against workers for using their rights under the law</a:t>
            </a:r>
          </a:p>
          <a:p>
            <a:pPr lvl="1"/>
            <a:endParaRPr lang="en-US" dirty="0" smtClean="0"/>
          </a:p>
        </p:txBody>
      </p:sp>
      <p:pic>
        <p:nvPicPr>
          <p:cNvPr id="4" name="Picture 2" descr="OSHA's Free Workplace Pos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08484" y="79512"/>
            <a:ext cx="2590431"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19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a:t>
            </a:r>
            <a:r>
              <a:rPr lang="en-US" dirty="0" smtClean="0"/>
              <a:t>Basics </a:t>
            </a:r>
            <a:endParaRPr lang="en-US" dirty="0"/>
          </a:p>
        </p:txBody>
      </p:sp>
      <p:sp>
        <p:nvSpPr>
          <p:cNvPr id="7" name="Content Placeholder 6"/>
          <p:cNvSpPr>
            <a:spLocks noGrp="1"/>
          </p:cNvSpPr>
          <p:nvPr>
            <p:ph idx="1"/>
          </p:nvPr>
        </p:nvSpPr>
        <p:spPr>
          <a:xfrm>
            <a:off x="680321" y="2336873"/>
            <a:ext cx="9613861" cy="4370940"/>
          </a:xfrm>
          <a:prstGeom prst="rect">
            <a:avLst/>
          </a:prstGeom>
        </p:spPr>
        <p:txBody>
          <a:bodyPr>
            <a:spAutoFit/>
          </a:bodyPr>
          <a:lstStyle/>
          <a:p>
            <a:r>
              <a:rPr lang="en-US" dirty="0" smtClean="0"/>
              <a:t>Employee Rights – Employees Have the Right to:</a:t>
            </a:r>
          </a:p>
          <a:p>
            <a:endParaRPr lang="en-US" dirty="0" smtClean="0"/>
          </a:p>
          <a:p>
            <a:pPr lvl="1"/>
            <a:r>
              <a:rPr lang="en-US" sz="2100" dirty="0" smtClean="0"/>
              <a:t>Working conditions that don’t pose a risk of serious harm</a:t>
            </a:r>
          </a:p>
          <a:p>
            <a:pPr lvl="1"/>
            <a:r>
              <a:rPr lang="en-US" sz="2100" dirty="0" smtClean="0"/>
              <a:t>Information and training about:</a:t>
            </a:r>
          </a:p>
          <a:p>
            <a:pPr lvl="2"/>
            <a:r>
              <a:rPr lang="en-US" sz="2100" dirty="0"/>
              <a:t>C</a:t>
            </a:r>
            <a:r>
              <a:rPr lang="en-US" sz="2100" dirty="0" smtClean="0"/>
              <a:t>hemical and other hazards</a:t>
            </a:r>
          </a:p>
          <a:p>
            <a:pPr lvl="2"/>
            <a:r>
              <a:rPr lang="en-US" sz="2100" dirty="0" smtClean="0"/>
              <a:t>Methods to prevent harm</a:t>
            </a:r>
          </a:p>
          <a:p>
            <a:pPr lvl="2"/>
            <a:r>
              <a:rPr lang="en-US" sz="2100" dirty="0" smtClean="0"/>
              <a:t>OSHA standards that apply to their workplace</a:t>
            </a:r>
          </a:p>
          <a:p>
            <a:pPr lvl="1"/>
            <a:r>
              <a:rPr lang="en-US" sz="2100" dirty="0" smtClean="0"/>
              <a:t>Review records of work-related injuries and illnesses</a:t>
            </a:r>
          </a:p>
          <a:p>
            <a:pPr lvl="1"/>
            <a:r>
              <a:rPr lang="en-US" sz="2100" dirty="0" smtClean="0"/>
              <a:t>Get copies of test results done to find and measure hazards in the workplace</a:t>
            </a:r>
          </a:p>
          <a:p>
            <a:pPr lvl="1"/>
            <a:r>
              <a:rPr lang="en-US" sz="2100" dirty="0" smtClean="0"/>
              <a:t>File a complaint asking OSHA to inspect their workplace</a:t>
            </a:r>
          </a:p>
          <a:p>
            <a:pPr lvl="1"/>
            <a:r>
              <a:rPr lang="en-US" sz="2100" dirty="0" smtClean="0"/>
              <a:t>Use their rights under the law </a:t>
            </a:r>
            <a:r>
              <a:rPr lang="en-US" sz="2100" b="1" i="1" dirty="0" smtClean="0">
                <a:solidFill>
                  <a:srgbClr val="FFC000"/>
                </a:solidFill>
              </a:rPr>
              <a:t>without retaliation</a:t>
            </a:r>
          </a:p>
        </p:txBody>
      </p:sp>
    </p:spTree>
    <p:extLst>
      <p:ext uri="{BB962C8B-B14F-4D97-AF65-F5344CB8AC3E}">
        <p14:creationId xmlns:p14="http://schemas.microsoft.com/office/powerpoint/2010/main" val="212743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Whistleblower Protection</a:t>
            </a:r>
            <a:endParaRPr lang="en-US" dirty="0"/>
          </a:p>
        </p:txBody>
      </p:sp>
      <p:sp>
        <p:nvSpPr>
          <p:cNvPr id="3" name="Content Placeholder 2"/>
          <p:cNvSpPr>
            <a:spLocks noGrp="1"/>
          </p:cNvSpPr>
          <p:nvPr>
            <p:ph idx="1"/>
          </p:nvPr>
        </p:nvSpPr>
        <p:spPr>
          <a:xfrm>
            <a:off x="680321" y="2336873"/>
            <a:ext cx="7668549" cy="3599316"/>
          </a:xfrm>
        </p:spPr>
        <p:txBody>
          <a:bodyPr/>
          <a:lstStyle/>
          <a:p>
            <a:endParaRPr lang="en-US" sz="2800" dirty="0" smtClean="0"/>
          </a:p>
          <a:p>
            <a:r>
              <a:rPr lang="en-US" sz="2800" dirty="0" smtClean="0"/>
              <a:t>Section 11(c) of the OSH Act</a:t>
            </a:r>
          </a:p>
          <a:p>
            <a:endParaRPr lang="en-US" sz="2800" dirty="0" smtClean="0"/>
          </a:p>
          <a:p>
            <a:r>
              <a:rPr lang="en-US" sz="2800" dirty="0" smtClean="0"/>
              <a:t>OSHA's Whistleblower Protection Program enforces the whistleblower provisions of more than twenty whistleblower statutes protecting employees who report violations</a:t>
            </a:r>
          </a:p>
          <a:p>
            <a:endParaRPr lang="en-US" dirty="0"/>
          </a:p>
        </p:txBody>
      </p:sp>
      <p:pic>
        <p:nvPicPr>
          <p:cNvPr id="110594" name="Picture 2" descr="C:\Documents and Settings\WNCC\Local Settings\Temporary Internet Files\Content.IE5\EM09DXH0\whistle[1].jpg" title="Picture of a whist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45167" y="3015697"/>
            <a:ext cx="27432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Custom 10">
      <a:dk1>
        <a:sysClr val="windowText" lastClr="000000"/>
      </a:dk1>
      <a:lt1>
        <a:sysClr val="window" lastClr="FFFFFF"/>
      </a:lt1>
      <a:dk2>
        <a:srgbClr val="99330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4262</Words>
  <Application>Microsoft Office PowerPoint</Application>
  <PresentationFormat>Widescreen</PresentationFormat>
  <Paragraphs>537</Paragraphs>
  <Slides>55</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ＭＳ Ｐゴシック</vt:lpstr>
      <vt:lpstr>Arial</vt:lpstr>
      <vt:lpstr>Calibri</vt:lpstr>
      <vt:lpstr>Trebuchet MS</vt:lpstr>
      <vt:lpstr>Berlin</vt:lpstr>
      <vt:lpstr>Module 3   Machine Guarding &amp; Energy Isolation</vt:lpstr>
      <vt:lpstr>Disclaimer</vt:lpstr>
      <vt:lpstr>Purpose</vt:lpstr>
      <vt:lpstr>Objectives/Outcomes</vt:lpstr>
      <vt:lpstr>Before We Begin</vt:lpstr>
      <vt:lpstr>First, Know Your Rights</vt:lpstr>
      <vt:lpstr>OSHA Basics</vt:lpstr>
      <vt:lpstr>OSHA Basics </vt:lpstr>
      <vt:lpstr>Whistleblower Protection</vt:lpstr>
      <vt:lpstr>Whistleblower Protection </vt:lpstr>
      <vt:lpstr>Whistleblower Protection  </vt:lpstr>
      <vt:lpstr>Part 1</vt:lpstr>
      <vt:lpstr>Machinery Common to Warehousing </vt:lpstr>
      <vt:lpstr>General Machine Guarding Standard</vt:lpstr>
      <vt:lpstr>General Machine Guarding Standard </vt:lpstr>
      <vt:lpstr>Machine Guards</vt:lpstr>
      <vt:lpstr>Conveyor Equipment Examples</vt:lpstr>
      <vt:lpstr>Hazards Associated with Conveyors</vt:lpstr>
      <vt:lpstr>Hazards Associated with Conveyors </vt:lpstr>
      <vt:lpstr>What is a Nip Point?</vt:lpstr>
      <vt:lpstr>Hazards Associated with Conveyors  </vt:lpstr>
      <vt:lpstr>Safe Considerations Around Conveyors</vt:lpstr>
      <vt:lpstr>Compactors (aka Balers)</vt:lpstr>
      <vt:lpstr>Hazards Associated with Compactors</vt:lpstr>
      <vt:lpstr>Compactor Guarding</vt:lpstr>
      <vt:lpstr>Compactor Guarding </vt:lpstr>
      <vt:lpstr>Safe Considerations Around Compactors</vt:lpstr>
      <vt:lpstr>Break Time</vt:lpstr>
      <vt:lpstr>Part 2</vt:lpstr>
      <vt:lpstr>Part 1: Lockout/Tagout (LOTO)</vt:lpstr>
      <vt:lpstr>Why We Lockout/Tagout</vt:lpstr>
      <vt:lpstr>Implementing Lockout/Tagout</vt:lpstr>
      <vt:lpstr>Lockout/Tagout</vt:lpstr>
      <vt:lpstr>Energy Overview</vt:lpstr>
      <vt:lpstr>Affected &amp; Authorized Employees</vt:lpstr>
      <vt:lpstr>Energy Control Program</vt:lpstr>
      <vt:lpstr>Procedures</vt:lpstr>
      <vt:lpstr>Protective Materials and Hardware</vt:lpstr>
      <vt:lpstr>Implementing Inspections</vt:lpstr>
      <vt:lpstr>Lockout/Tagout Training Program</vt:lpstr>
      <vt:lpstr>Lockout/Tagout Training Program </vt:lpstr>
      <vt:lpstr>Remember!</vt:lpstr>
      <vt:lpstr>Bringing Lockout and Tagout Together</vt:lpstr>
      <vt:lpstr>Lockout: By Definition</vt:lpstr>
      <vt:lpstr>Energy Isolation </vt:lpstr>
      <vt:lpstr>The Lockout Device</vt:lpstr>
      <vt:lpstr>Tagout: By Definition</vt:lpstr>
      <vt:lpstr>Tagout</vt:lpstr>
      <vt:lpstr>The Tagout Procedure</vt:lpstr>
      <vt:lpstr>The Lockout/Tagout Procedure</vt:lpstr>
      <vt:lpstr>The Lockout/Tagout Procedure </vt:lpstr>
      <vt:lpstr>Restoring to Service</vt:lpstr>
      <vt:lpstr>Summary</vt:lpstr>
      <vt:lpstr>Questions</vt:lpstr>
      <vt:lpstr>Post Test and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2018-07-13T18:30:55Z</dcterms:created>
  <dcterms:modified xsi:type="dcterms:W3CDTF">2018-07-13T18:31:55Z</dcterms:modified>
</cp:coreProperties>
</file>