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1.xml" ContentType="application/vnd.openxmlformats-officedocument.presentationml.tags+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310" r:id="rId3"/>
    <p:sldId id="385" r:id="rId4"/>
    <p:sldId id="384" r:id="rId5"/>
    <p:sldId id="388" r:id="rId6"/>
    <p:sldId id="387" r:id="rId7"/>
    <p:sldId id="389" r:id="rId8"/>
    <p:sldId id="391" r:id="rId9"/>
    <p:sldId id="392" r:id="rId10"/>
    <p:sldId id="395" r:id="rId11"/>
    <p:sldId id="400" r:id="rId12"/>
    <p:sldId id="401" r:id="rId13"/>
    <p:sldId id="397" r:id="rId14"/>
    <p:sldId id="393" r:id="rId15"/>
    <p:sldId id="394" r:id="rId16"/>
    <p:sldId id="399" r:id="rId17"/>
    <p:sldId id="396" r:id="rId18"/>
    <p:sldId id="402" r:id="rId19"/>
    <p:sldId id="403" r:id="rId20"/>
    <p:sldId id="406" r:id="rId21"/>
    <p:sldId id="405" r:id="rId22"/>
    <p:sldId id="404" r:id="rId23"/>
    <p:sldId id="407" r:id="rId24"/>
    <p:sldId id="327" r:id="rId25"/>
    <p:sldId id="328" r:id="rId26"/>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62891" autoAdjust="0"/>
  </p:normalViewPr>
  <p:slideViewPr>
    <p:cSldViewPr snapToGrid="0">
      <p:cViewPr varScale="1">
        <p:scale>
          <a:sx n="46" d="100"/>
          <a:sy n="46" d="100"/>
        </p:scale>
        <p:origin x="-1578" y="-90"/>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322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304D9D4B-D596-4B3B-80FC-2FD3F9830A06}" type="datetimeFigureOut">
              <a:rPr lang="en-US" smtClean="0"/>
              <a:t>6/26/2017</a:t>
            </a:fld>
            <a:endParaRPr lang="en-US"/>
          </a:p>
        </p:txBody>
      </p:sp>
      <p:sp>
        <p:nvSpPr>
          <p:cNvPr id="4" name="Footer Placeholder 3"/>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8E404DC7-323D-4B21-881D-4B3E91279B60}" type="slidenum">
              <a:rPr lang="en-US" smtClean="0"/>
              <a:t>‹#›</a:t>
            </a:fld>
            <a:endParaRPr lang="en-US"/>
          </a:p>
        </p:txBody>
      </p:sp>
    </p:spTree>
    <p:extLst>
      <p:ext uri="{BB962C8B-B14F-4D97-AF65-F5344CB8AC3E}">
        <p14:creationId xmlns:p14="http://schemas.microsoft.com/office/powerpoint/2010/main" val="2965336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94CFB75-7B0A-4BC3-A72E-8483156C9829}" type="datetimeFigureOut">
              <a:rPr lang="en-US" smtClean="0"/>
              <a:pPr/>
              <a:t>6/26/2017</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555E3A7A-ADED-4964-9B06-3BA5C0D71968}" type="slidenum">
              <a:rPr lang="en-US" smtClean="0"/>
              <a:pPr/>
              <a:t>‹#›</a:t>
            </a:fld>
            <a:endParaRPr lang="en-US"/>
          </a:p>
        </p:txBody>
      </p:sp>
    </p:spTree>
    <p:extLst>
      <p:ext uri="{BB962C8B-B14F-4D97-AF65-F5344CB8AC3E}">
        <p14:creationId xmlns:p14="http://schemas.microsoft.com/office/powerpoint/2010/main" val="1989701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Times are approximate and will ebb and flow depending</a:t>
            </a:r>
            <a:r>
              <a:rPr lang="en-US" baseline="0" dirty="0" smtClean="0"/>
              <a:t> on the size of the group.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4</a:t>
            </a:fld>
            <a:endParaRPr lang="en-US"/>
          </a:p>
        </p:txBody>
      </p:sp>
    </p:spTree>
    <p:extLst>
      <p:ext uri="{BB962C8B-B14F-4D97-AF65-F5344CB8AC3E}">
        <p14:creationId xmlns:p14="http://schemas.microsoft.com/office/powerpoint/2010/main" val="23190665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endParaRPr lang="en-US" dirty="0" smtClean="0"/>
          </a:p>
          <a:p>
            <a:r>
              <a:rPr lang="en-US" dirty="0" smtClean="0"/>
              <a:t>[Read the quote]</a:t>
            </a:r>
          </a:p>
          <a:p>
            <a:endParaRPr lang="en-US" dirty="0"/>
          </a:p>
          <a:p>
            <a:r>
              <a:rPr lang="en-US" dirty="0" smtClean="0"/>
              <a:t>Let’s discuss how to prepare to facilitate a training session.  </a:t>
            </a:r>
          </a:p>
          <a:p>
            <a:endParaRPr lang="en-US" dirty="0"/>
          </a:p>
        </p:txBody>
      </p:sp>
      <p:sp>
        <p:nvSpPr>
          <p:cNvPr id="4" name="Slide Number Placeholder 3"/>
          <p:cNvSpPr>
            <a:spLocks noGrp="1"/>
          </p:cNvSpPr>
          <p:nvPr>
            <p:ph type="sldNum" sz="quarter" idx="10"/>
          </p:nvPr>
        </p:nvSpPr>
        <p:spPr/>
        <p:txBody>
          <a:bodyPr/>
          <a:lstStyle/>
          <a:p>
            <a:fld id="{530BFF3B-5A84-416A-BB76-29F672B000FD}" type="slidenum">
              <a:rPr lang="en-US" smtClean="0"/>
              <a:pPr/>
              <a:t>13</a:t>
            </a:fld>
            <a:endParaRPr lang="en-US"/>
          </a:p>
        </p:txBody>
      </p:sp>
    </p:spTree>
    <p:extLst>
      <p:ext uri="{BB962C8B-B14F-4D97-AF65-F5344CB8AC3E}">
        <p14:creationId xmlns:p14="http://schemas.microsoft.com/office/powerpoint/2010/main" val="1196572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endParaRPr lang="en-US" dirty="0" smtClean="0"/>
          </a:p>
          <a:p>
            <a:r>
              <a:rPr lang="en-US" dirty="0" smtClean="0"/>
              <a:t>Until you get proficient, expect to put in a</a:t>
            </a:r>
            <a:r>
              <a:rPr lang="en-US" baseline="0" dirty="0" smtClean="0"/>
              <a:t> significant amount of practicing and preparing.  Training and facilitation is not easy.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14</a:t>
            </a:fld>
            <a:endParaRPr lang="en-US"/>
          </a:p>
        </p:txBody>
      </p:sp>
    </p:spTree>
    <p:extLst>
      <p:ext uri="{BB962C8B-B14F-4D97-AF65-F5344CB8AC3E}">
        <p14:creationId xmlns:p14="http://schemas.microsoft.com/office/powerpoint/2010/main" val="32733008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Do</a:t>
            </a:r>
            <a:r>
              <a:rPr lang="en-US" baseline="0" dirty="0" smtClean="0"/>
              <a:t> not skimp on materials.  Cover what must be covered and have extra ideas to present.  It is easier to cut than stretch.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15</a:t>
            </a:fld>
            <a:endParaRPr lang="en-US"/>
          </a:p>
        </p:txBody>
      </p:sp>
    </p:spTree>
    <p:extLst>
      <p:ext uri="{BB962C8B-B14F-4D97-AF65-F5344CB8AC3E}">
        <p14:creationId xmlns:p14="http://schemas.microsoft.com/office/powerpoint/2010/main" val="243470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16</a:t>
            </a:fld>
            <a:endParaRPr lang="en-US"/>
          </a:p>
        </p:txBody>
      </p:sp>
    </p:spTree>
    <p:extLst>
      <p:ext uri="{BB962C8B-B14F-4D97-AF65-F5344CB8AC3E}">
        <p14:creationId xmlns:p14="http://schemas.microsoft.com/office/powerpoint/2010/main" val="2068449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are some basic rules:</a:t>
            </a:r>
          </a:p>
          <a:p>
            <a:pPr marL="224325" indent="-224325">
              <a:buFont typeface="+mj-lt"/>
              <a:buAutoNum type="arabicPeriod"/>
            </a:pPr>
            <a:r>
              <a:rPr lang="en-US" dirty="0" smtClean="0"/>
              <a:t>This is</a:t>
            </a:r>
            <a:r>
              <a:rPr lang="en-US" baseline="0" dirty="0" smtClean="0"/>
              <a:t> a safe environment.  It’s okay to be wrong, it’s okay to try something new, its okay to discuss concerns.  </a:t>
            </a:r>
          </a:p>
          <a:p>
            <a:pPr marL="224325" indent="-224325">
              <a:buFont typeface="+mj-lt"/>
              <a:buAutoNum type="arabicPeriod"/>
            </a:pPr>
            <a:r>
              <a:rPr lang="en-US" baseline="0" dirty="0" smtClean="0"/>
              <a:t>Everyone has to contribute.  The more you contribute, the better the class will be.</a:t>
            </a:r>
          </a:p>
          <a:p>
            <a:pPr marL="224325" indent="-224325">
              <a:buFont typeface="+mj-lt"/>
              <a:buAutoNum type="arabicPeriod"/>
            </a:pPr>
            <a:r>
              <a:rPr lang="en-US" baseline="0" dirty="0" smtClean="0"/>
              <a:t>Respect!  This could be anything from language to cell phone use.  </a:t>
            </a:r>
          </a:p>
          <a:p>
            <a:pPr marL="224325" indent="-224325">
              <a:buFont typeface="+mj-lt"/>
              <a:buAutoNum type="arabicPeriod"/>
            </a:pPr>
            <a:r>
              <a:rPr lang="en-US" baseline="0" dirty="0" smtClean="0"/>
              <a:t>Have fun!  One of the best ways to learn is by enjoying what you’re doing.  It helps lock ideas and knowledge in to our memory.  </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17</a:t>
            </a:fld>
            <a:endParaRPr lang="en-US"/>
          </a:p>
        </p:txBody>
      </p:sp>
    </p:spTree>
    <p:extLst>
      <p:ext uri="{BB962C8B-B14F-4D97-AF65-F5344CB8AC3E}">
        <p14:creationId xmlns:p14="http://schemas.microsoft.com/office/powerpoint/2010/main" val="1853650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Introductions are a great way to get people</a:t>
            </a:r>
            <a:r>
              <a:rPr lang="en-US" baseline="0" dirty="0" smtClean="0"/>
              <a:t> talking.  It also allows you to gauge the experience of those in the room so you can modify discussions as appropriate.  </a:t>
            </a:r>
          </a:p>
          <a:p>
            <a:endParaRPr lang="en-US" dirty="0" smtClean="0"/>
          </a:p>
          <a:p>
            <a:r>
              <a:rPr lang="en-US" dirty="0" smtClean="0"/>
              <a:t>A good way to get people to relax is by using an</a:t>
            </a:r>
            <a:r>
              <a:rPr lang="en-US" baseline="0" dirty="0" smtClean="0"/>
              <a:t> ice breaker.  This can be something related to a sports team, favorite vacation, or hobby.  Develop two or three questions to get the group talking.</a:t>
            </a:r>
          </a:p>
          <a:p>
            <a:endParaRPr lang="en-US" baseline="0" dirty="0" smtClean="0"/>
          </a:p>
          <a:p>
            <a:r>
              <a:rPr lang="en-US" baseline="0" dirty="0" smtClean="0"/>
              <a:t>The best way to have a productive session is to make people feel comfortable talking.  </a:t>
            </a:r>
          </a:p>
          <a:p>
            <a:endParaRPr lang="en-US" baseline="0" dirty="0" smtClean="0"/>
          </a:p>
        </p:txBody>
      </p:sp>
      <p:sp>
        <p:nvSpPr>
          <p:cNvPr id="4" name="Slide Number Placeholder 3"/>
          <p:cNvSpPr>
            <a:spLocks noGrp="1"/>
          </p:cNvSpPr>
          <p:nvPr>
            <p:ph type="sldNum" sz="quarter" idx="10"/>
          </p:nvPr>
        </p:nvSpPr>
        <p:spPr/>
        <p:txBody>
          <a:bodyPr/>
          <a:lstStyle/>
          <a:p>
            <a:fld id="{555E3A7A-ADED-4964-9B06-3BA5C0D71968}" type="slidenum">
              <a:rPr lang="en-US" smtClean="0"/>
              <a:pPr/>
              <a:t>18</a:t>
            </a:fld>
            <a:endParaRPr lang="en-US"/>
          </a:p>
        </p:txBody>
      </p:sp>
    </p:spTree>
    <p:extLst>
      <p:ext uri="{BB962C8B-B14F-4D97-AF65-F5344CB8AC3E}">
        <p14:creationId xmlns:p14="http://schemas.microsoft.com/office/powerpoint/2010/main" val="934309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19</a:t>
            </a:fld>
            <a:endParaRPr lang="en-US"/>
          </a:p>
        </p:txBody>
      </p:sp>
    </p:spTree>
    <p:extLst>
      <p:ext uri="{BB962C8B-B14F-4D97-AF65-F5344CB8AC3E}">
        <p14:creationId xmlns:p14="http://schemas.microsoft.com/office/powerpoint/2010/main" val="2942591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Module 1 materials listed.</a:t>
            </a:r>
            <a:endParaRPr lang="en-US" dirty="0" smtClean="0"/>
          </a:p>
          <a:p>
            <a:endParaRPr lang="en-US" dirty="0" smtClean="0"/>
          </a:p>
          <a:p>
            <a:r>
              <a:rPr lang="en-US" dirty="0" smtClean="0"/>
              <a:t>The demonstration is par</a:t>
            </a:r>
            <a:r>
              <a:rPr lang="en-US" baseline="0" dirty="0" smtClean="0"/>
              <a:t>t of the following breakout activity on slide 39.</a:t>
            </a:r>
          </a:p>
          <a:p>
            <a:endParaRPr lang="en-US" baseline="0" dirty="0" smtClean="0"/>
          </a:p>
          <a:p>
            <a:r>
              <a:rPr lang="en-US" dirty="0" smtClean="0"/>
              <a:t>Breakout Activity – Have the students break out into small groups. Then have student discuss different types of warehouse storage (i.e. chemical, retail,</a:t>
            </a:r>
            <a:r>
              <a:rPr lang="en-US" baseline="0" dirty="0" smtClean="0"/>
              <a:t> food, construction, etc.)</a:t>
            </a:r>
            <a:r>
              <a:rPr lang="en-US" dirty="0" smtClean="0"/>
              <a:t> they are familiar</a:t>
            </a:r>
            <a:r>
              <a:rPr lang="en-US" baseline="0" dirty="0" smtClean="0"/>
              <a:t> with or have interest in.  Once they identify three to five types of warehouse operations, have the students generate lists of PPE for those environments.   Compare the lists.  As an additional component, have a variety of PPE with you, such as chemical proof gloves, leather gloves, face shields, and safety glasses.  As you pass around this PPE, have the students take note of the type of material the PPE is made out of, the usefulness, and any ANSI or NIOSH specifications.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20</a:t>
            </a:fld>
            <a:endParaRPr lang="en-US"/>
          </a:p>
        </p:txBody>
      </p:sp>
    </p:spTree>
    <p:extLst>
      <p:ext uri="{BB962C8B-B14F-4D97-AF65-F5344CB8AC3E}">
        <p14:creationId xmlns:p14="http://schemas.microsoft.com/office/powerpoint/2010/main" val="36868366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p>
          <a:p>
            <a:endParaRPr lang="en-US" baseline="0" dirty="0" smtClean="0"/>
          </a:p>
          <a:p>
            <a:r>
              <a:rPr lang="en-US" baseline="0" dirty="0" smtClean="0"/>
              <a:t>Module 2 materials listed.</a:t>
            </a:r>
            <a:endParaRPr lang="en-US" dirty="0" smtClean="0"/>
          </a:p>
          <a:p>
            <a:endParaRPr lang="en-US" dirty="0" smtClean="0"/>
          </a:p>
          <a:p>
            <a:r>
              <a:rPr lang="en-US" dirty="0" smtClean="0"/>
              <a:t>Demonstrations</a:t>
            </a:r>
            <a:r>
              <a:rPr lang="en-US" baseline="0" dirty="0" smtClean="0"/>
              <a:t> are part of slides 27 to 31 of Module 2.  It is recommended that you have different forms or safety utility knives and de-banding devices, as well as traditional ones.  Allow a few minutes to let students use the tools on boxes or other props.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21</a:t>
            </a:fld>
            <a:endParaRPr lang="en-US"/>
          </a:p>
        </p:txBody>
      </p:sp>
    </p:spTree>
    <p:extLst>
      <p:ext uri="{BB962C8B-B14F-4D97-AF65-F5344CB8AC3E}">
        <p14:creationId xmlns:p14="http://schemas.microsoft.com/office/powerpoint/2010/main" val="1624802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Module 3 materials listed.</a:t>
            </a:r>
            <a:endParaRPr lang="en-US" dirty="0" smtClean="0"/>
          </a:p>
          <a:p>
            <a:endParaRPr lang="en-US" dirty="0" smtClean="0"/>
          </a:p>
          <a:p>
            <a:r>
              <a:rPr lang="en-US" dirty="0" smtClean="0"/>
              <a:t>In</a:t>
            </a:r>
            <a:r>
              <a:rPr lang="en-US" baseline="0" dirty="0" smtClean="0"/>
              <a:t> slides 46 to 49 of Module 3, lockout devices and tags are discussed.  It is recommended that you have some samples of hasps, locks, and tags that meet the standard to pass around.  Demonstrate the sturdy nature of a tag and how hasps or similar devices allow for multiple persons to work on a process by being able to install individual locks and tags.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22</a:t>
            </a:fld>
            <a:endParaRPr lang="en-US"/>
          </a:p>
        </p:txBody>
      </p:sp>
    </p:spTree>
    <p:extLst>
      <p:ext uri="{BB962C8B-B14F-4D97-AF65-F5344CB8AC3E}">
        <p14:creationId xmlns:p14="http://schemas.microsoft.com/office/powerpoint/2010/main" val="4260679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r>
              <a:rPr lang="en-US" dirty="0" smtClean="0"/>
              <a:t>Hand</a:t>
            </a:r>
            <a:r>
              <a:rPr lang="en-US" baseline="0" dirty="0" smtClean="0"/>
              <a:t> out pre-test to students.  Plan on 10-15 minutes to complete and review.</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5</a:t>
            </a:fld>
            <a:endParaRPr lang="en-US" dirty="0"/>
          </a:p>
        </p:txBody>
      </p:sp>
    </p:spTree>
    <p:extLst>
      <p:ext uri="{BB962C8B-B14F-4D97-AF65-F5344CB8AC3E}">
        <p14:creationId xmlns:p14="http://schemas.microsoft.com/office/powerpoint/2010/main" val="30454263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a:t>
            </a:r>
            <a:r>
              <a:rPr lang="en-US" baseline="0" dirty="0" smtClean="0"/>
              <a:t> reviewing that modules, allow the students 15-30 minutes to prepare a short teach-back for a segment of their choice.  Length of the teach-back will depend on the size of the group, but limit time to 5-10 minutes.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23</a:t>
            </a:fld>
            <a:endParaRPr lang="en-US"/>
          </a:p>
        </p:txBody>
      </p:sp>
    </p:spTree>
    <p:extLst>
      <p:ext uri="{BB962C8B-B14F-4D97-AF65-F5344CB8AC3E}">
        <p14:creationId xmlns:p14="http://schemas.microsoft.com/office/powerpoint/2010/main" val="621597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a:p>
        </p:txBody>
      </p:sp>
      <p:sp>
        <p:nvSpPr>
          <p:cNvPr id="4" name="Slide Number Placeholder 3"/>
          <p:cNvSpPr>
            <a:spLocks noGrp="1"/>
          </p:cNvSpPr>
          <p:nvPr>
            <p:ph type="sldNum" sz="quarter" idx="10"/>
          </p:nvPr>
        </p:nvSpPr>
        <p:spPr/>
        <p:txBody>
          <a:bodyPr/>
          <a:lstStyle/>
          <a:p>
            <a:fld id="{63097B4B-E6FA-4CFB-9855-5C647ECDD60D}" type="slidenum">
              <a:rPr lang="en-US" smtClean="0"/>
              <a:pPr/>
              <a:t>24</a:t>
            </a:fld>
            <a:endParaRPr lang="en-US"/>
          </a:p>
        </p:txBody>
      </p:sp>
    </p:spTree>
    <p:extLst>
      <p:ext uri="{BB962C8B-B14F-4D97-AF65-F5344CB8AC3E}">
        <p14:creationId xmlns:p14="http://schemas.microsoft.com/office/powerpoint/2010/main" val="13497918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endParaRPr lang="en-US" dirty="0" smtClean="0"/>
          </a:p>
          <a:p>
            <a:r>
              <a:rPr lang="en-US" dirty="0" smtClean="0"/>
              <a:t>Take about 10-15 minutes to c</a:t>
            </a:r>
            <a:r>
              <a:rPr lang="en-US" baseline="0" dirty="0" smtClean="0"/>
              <a:t>o</a:t>
            </a:r>
            <a:r>
              <a:rPr lang="en-US" dirty="0" smtClean="0"/>
              <a:t>mplete and review the post-test</a:t>
            </a:r>
            <a:r>
              <a:rPr lang="en-US" baseline="0" dirty="0" smtClean="0"/>
              <a:t> and complete evaluations.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3097B4B-E6FA-4CFB-9855-5C647ECDD60D}" type="slidenum">
              <a:rPr lang="en-US" smtClean="0"/>
              <a:pPr/>
              <a:t>25</a:t>
            </a:fld>
            <a:endParaRPr lang="en-US"/>
          </a:p>
        </p:txBody>
      </p:sp>
    </p:spTree>
    <p:extLst>
      <p:ext uri="{BB962C8B-B14F-4D97-AF65-F5344CB8AC3E}">
        <p14:creationId xmlns:p14="http://schemas.microsoft.com/office/powerpoint/2010/main" val="19030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r>
              <a:rPr lang="en-US" dirty="0" smtClean="0"/>
              <a:t>The most</a:t>
            </a:r>
            <a:r>
              <a:rPr lang="en-US" baseline="0" dirty="0" smtClean="0"/>
              <a:t> likely audience for these courses are adult learners.  How people learn changes over time.  </a:t>
            </a:r>
            <a:r>
              <a:rPr lang="en-US" dirty="0" smtClean="0"/>
              <a:t>A</a:t>
            </a:r>
            <a:r>
              <a:rPr lang="en-US" baseline="0" dirty="0" smtClean="0"/>
              <a:t> point to emphasize here is that learning styles move from explanation by others to actual experiences.  As a result, the more interactive you can make your training (via hands-on tasks and/or giving real-world scenarios), the better.  </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6</a:t>
            </a:fld>
            <a:endParaRPr lang="en-US"/>
          </a:p>
        </p:txBody>
      </p:sp>
    </p:spTree>
    <p:extLst>
      <p:ext uri="{BB962C8B-B14F-4D97-AF65-F5344CB8AC3E}">
        <p14:creationId xmlns:p14="http://schemas.microsoft.com/office/powerpoint/2010/main" val="243693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smtClean="0"/>
          </a:p>
          <a:p>
            <a:endParaRPr lang="en-US" dirty="0" smtClean="0"/>
          </a:p>
          <a:p>
            <a:r>
              <a:rPr lang="en-US" dirty="0" smtClean="0"/>
              <a:t>The above are things to consider regarding adult learners.</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7</a:t>
            </a:fld>
            <a:endParaRPr lang="en-US"/>
          </a:p>
        </p:txBody>
      </p:sp>
    </p:spTree>
    <p:extLst>
      <p:ext uri="{BB962C8B-B14F-4D97-AF65-F5344CB8AC3E}">
        <p14:creationId xmlns:p14="http://schemas.microsoft.com/office/powerpoint/2010/main" val="68156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pPr marL="228587" indent="-228587">
              <a:buAutoNum type="arabicPeriod"/>
            </a:pPr>
            <a:r>
              <a:rPr lang="en-US" dirty="0" smtClean="0"/>
              <a:t>Telling me doesn’t train me. There are people that love to talk and love to lecture.  Very few are good at it.  Even worse, it doesn’t help us learn as their audience.  I might enjoy their lecture, but will it change my behavior and stick with me?</a:t>
            </a:r>
          </a:p>
          <a:p>
            <a:pPr marL="228587" indent="-228587">
              <a:buAutoNum type="arabicPeriod"/>
            </a:pPr>
            <a:r>
              <a:rPr lang="en-US" dirty="0" smtClean="0"/>
              <a:t>Chunks are the way to go!  And by that I mean you have to break material up in to chunks'.  We simply learn better in small groupings of key info and with 10-15 minute intervals.</a:t>
            </a:r>
          </a:p>
          <a:p>
            <a:pPr marL="228587" indent="-228587">
              <a:buAutoNum type="arabicPeriod"/>
            </a:pPr>
            <a:r>
              <a:rPr lang="en-US" dirty="0" smtClean="0"/>
              <a:t>Add as many senses as you can.  Right now you are hearing me.  Earlier you were writing and talking.  That’s three!  You also had to think, so I’m calling that four.  If I could make you smell learning basics, I would, but I have no idea how!</a:t>
            </a:r>
          </a:p>
          <a:p>
            <a:pPr marL="228587" indent="-228587">
              <a:buAutoNum type="arabicPeriod"/>
            </a:pPr>
            <a:r>
              <a:rPr lang="en-US" dirty="0" smtClean="0"/>
              <a:t>Practice: There is a saying – “See one, do one, teach one.”</a:t>
            </a:r>
          </a:p>
          <a:p>
            <a:pPr marL="228587" indent="-228587">
              <a:buAutoNum type="arabicPeriod"/>
            </a:pPr>
            <a:r>
              <a:rPr lang="en-US" dirty="0" smtClean="0"/>
              <a:t>Engage people – adults that truly learn from these sessions are involved.  </a:t>
            </a:r>
          </a:p>
          <a:p>
            <a:pPr marL="228587" indent="-228587">
              <a:buAutoNum type="arabicPeriod"/>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8</a:t>
            </a:fld>
            <a:endParaRPr lang="en-US"/>
          </a:p>
        </p:txBody>
      </p:sp>
    </p:spTree>
    <p:extLst>
      <p:ext uri="{BB962C8B-B14F-4D97-AF65-F5344CB8AC3E}">
        <p14:creationId xmlns:p14="http://schemas.microsoft.com/office/powerpoint/2010/main" val="3747690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a:t>
            </a:r>
            <a:r>
              <a:rPr lang="en-US" baseline="0" dirty="0" smtClean="0"/>
              <a:t> – Image downloaded from an image search on www.google.com. </a:t>
            </a:r>
            <a:endParaRPr lang="en-US" dirty="0" smtClean="0"/>
          </a:p>
          <a:p>
            <a:endParaRPr lang="en-US" dirty="0" smtClean="0"/>
          </a:p>
          <a:p>
            <a:r>
              <a:rPr lang="en-US" dirty="0" smtClean="0"/>
              <a:t>Image for visual appeal</a:t>
            </a:r>
            <a:r>
              <a:rPr lang="en-US" baseline="0" dirty="0" smtClean="0"/>
              <a:t> only.</a:t>
            </a:r>
            <a:endParaRPr lang="en-US"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9</a:t>
            </a:fld>
            <a:endParaRPr lang="en-US"/>
          </a:p>
        </p:txBody>
      </p:sp>
    </p:spTree>
    <p:extLst>
      <p:ext uri="{BB962C8B-B14F-4D97-AF65-F5344CB8AC3E}">
        <p14:creationId xmlns:p14="http://schemas.microsoft.com/office/powerpoint/2010/main" val="1644799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Your role as a trainer</a:t>
            </a:r>
            <a:r>
              <a:rPr lang="en-US" baseline="0" dirty="0" smtClean="0"/>
              <a:t> is not simply to lecture.  In fact, you will likely have the opportunity to learn a great deal from the participants.</a:t>
            </a:r>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10</a:t>
            </a:fld>
            <a:endParaRPr lang="en-US"/>
          </a:p>
        </p:txBody>
      </p:sp>
    </p:spTree>
    <p:extLst>
      <p:ext uri="{BB962C8B-B14F-4D97-AF65-F5344CB8AC3E}">
        <p14:creationId xmlns:p14="http://schemas.microsoft.com/office/powerpoint/2010/main" val="3978122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Keep information relevant.</a:t>
            </a:r>
            <a:r>
              <a:rPr lang="en-US" baseline="0" dirty="0" smtClean="0"/>
              <a:t>  Do not take a negative stance related to material you prepare.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Checking your text messages, not paying attention to others,</a:t>
            </a:r>
            <a:r>
              <a:rPr lang="en-US" baseline="0" dirty="0" smtClean="0"/>
              <a:t> etc. sends a poor message and takes away the value of your participant’s experiences.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55E3A7A-ADED-4964-9B06-3BA5C0D71968}" type="slidenum">
              <a:rPr lang="en-US" smtClean="0"/>
              <a:pPr/>
              <a:t>11</a:t>
            </a:fld>
            <a:endParaRPr lang="en-US"/>
          </a:p>
        </p:txBody>
      </p:sp>
    </p:spTree>
    <p:extLst>
      <p:ext uri="{BB962C8B-B14F-4D97-AF65-F5344CB8AC3E}">
        <p14:creationId xmlns:p14="http://schemas.microsoft.com/office/powerpoint/2010/main" val="2520399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Divide up into at least two groups.  In each group, have one person take notes and another agree to present </a:t>
            </a:r>
            <a:r>
              <a:rPr lang="en-US" dirty="0" err="1" smtClean="0"/>
              <a:t>infromation</a:t>
            </a:r>
            <a:r>
              <a:rPr lang="en-US" dirty="0" smtClean="0"/>
              <a:t>.  </a:t>
            </a:r>
          </a:p>
          <a:p>
            <a:endParaRPr lang="en-US" dirty="0" smtClean="0"/>
          </a:p>
          <a:p>
            <a:r>
              <a:rPr lang="en-US" dirty="0" smtClean="0"/>
              <a:t>Give the</a:t>
            </a:r>
            <a:r>
              <a:rPr lang="en-US" baseline="0" dirty="0" smtClean="0"/>
              <a:t> groups </a:t>
            </a:r>
            <a:r>
              <a:rPr lang="en-US" dirty="0" smtClean="0"/>
              <a:t>about 5 minutes to create two lists shown on the slide.  Then, the person not taking notes, will be the presenter and will report your ideas to the class.</a:t>
            </a:r>
          </a:p>
          <a:p>
            <a:endParaRPr lang="en-US" dirty="0"/>
          </a:p>
          <a:p>
            <a:r>
              <a:rPr lang="en-US" dirty="0" smtClean="0"/>
              <a:t>Have the groups share their results.</a:t>
            </a:r>
            <a:r>
              <a:rPr lang="en-US" baseline="0" dirty="0" smtClean="0"/>
              <a:t>  </a:t>
            </a:r>
          </a:p>
          <a:p>
            <a:endParaRPr lang="en-US" baseline="0" dirty="0" smtClean="0"/>
          </a:p>
          <a:p>
            <a:r>
              <a:rPr lang="en-US" baseline="0" dirty="0" smtClean="0"/>
              <a:t>After results are shared, highlight the importance of preparation to assure they will be at their best.  The following slides discuss the importance of preparation.  </a:t>
            </a:r>
            <a:endParaRPr lang="en-US" dirty="0" smtClean="0"/>
          </a:p>
          <a:p>
            <a:endParaRPr lang="en-US" dirty="0"/>
          </a:p>
        </p:txBody>
      </p:sp>
      <p:sp>
        <p:nvSpPr>
          <p:cNvPr id="4" name="Slide Number Placeholder 3"/>
          <p:cNvSpPr>
            <a:spLocks noGrp="1"/>
          </p:cNvSpPr>
          <p:nvPr>
            <p:ph type="sldNum" sz="quarter" idx="10"/>
          </p:nvPr>
        </p:nvSpPr>
        <p:spPr/>
        <p:txBody>
          <a:bodyPr/>
          <a:lstStyle/>
          <a:p>
            <a:fld id="{530BFF3B-5A84-416A-BB76-29F672B000FD}" type="slidenum">
              <a:rPr lang="en-US" smtClean="0"/>
              <a:pPr/>
              <a:t>12</a:t>
            </a:fld>
            <a:endParaRPr lang="en-US"/>
          </a:p>
        </p:txBody>
      </p:sp>
    </p:spTree>
    <p:extLst>
      <p:ext uri="{BB962C8B-B14F-4D97-AF65-F5344CB8AC3E}">
        <p14:creationId xmlns:p14="http://schemas.microsoft.com/office/powerpoint/2010/main" val="15610921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777111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03889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069405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230F27E5-2D6B-467B-855D-9652A3101BD5}" type="slidenum">
              <a:rPr lang="en-US" smtClean="0"/>
              <a:pPr/>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5747442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2772513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85EE287-7896-4E76-B133-DE0FC364D444}" type="datetimeFigureOut">
              <a:rPr lang="en-US" smtClean="0"/>
              <a:pPr/>
              <a:t>6/26/2017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2122172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85EE287-7896-4E76-B133-DE0FC364D444}" type="datetimeFigureOut">
              <a:rPr lang="en-US" smtClean="0"/>
              <a:pPr/>
              <a:t>6/26/2017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585838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864041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285EE287-7896-4E76-B133-DE0FC364D444}" type="datetimeFigureOut">
              <a:rPr lang="en-US" smtClean="0"/>
              <a:pPr/>
              <a:t>6/26/2017</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230F27E5-2D6B-467B-855D-9652A3101BD5}" type="slidenum">
              <a:rPr lang="en-US" smtClean="0"/>
              <a:pPr/>
              <a:t>‹#›</a:t>
            </a:fld>
            <a:endParaRPr lang="en-US"/>
          </a:p>
        </p:txBody>
      </p:sp>
    </p:spTree>
    <p:extLst>
      <p:ext uri="{BB962C8B-B14F-4D97-AF65-F5344CB8AC3E}">
        <p14:creationId xmlns:p14="http://schemas.microsoft.com/office/powerpoint/2010/main" val="659541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5EE287-7896-4E76-B133-DE0FC364D444}" type="datetimeFigureOut">
              <a:rPr lang="en-US" smtClean="0"/>
              <a:pPr/>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344356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5EE287-7896-4E76-B133-DE0FC364D444}" type="datetimeFigureOut">
              <a:rPr lang="en-US" smtClean="0"/>
              <a:pPr/>
              <a:t>6/26/2017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399425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557056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5EE287-7896-4E76-B133-DE0FC364D444}" type="datetimeFigureOut">
              <a:rPr lang="en-US" smtClean="0"/>
              <a:pPr/>
              <a:t>6/26/2017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444053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5EE287-7896-4E76-B133-DE0FC364D444}" type="datetimeFigureOut">
              <a:rPr lang="en-US" smtClean="0"/>
              <a:pPr/>
              <a:t>6/26/2017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68799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85EE287-7896-4E76-B133-DE0FC364D444}" type="datetimeFigureOut">
              <a:rPr lang="en-US" smtClean="0"/>
              <a:pPr/>
              <a:t>6/26/2017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807833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717961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E287-7896-4E76-B133-DE0FC364D444}" type="datetimeFigureOut">
              <a:rPr lang="en-US" smtClean="0"/>
              <a:pPr/>
              <a:t>6/26/2017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F27E5-2D6B-467B-855D-9652A3101BD5}" type="slidenum">
              <a:rPr lang="en-US" smtClean="0"/>
              <a:pPr/>
              <a:t>‹#›</a:t>
            </a:fld>
            <a:endParaRPr lang="en-US"/>
          </a:p>
        </p:txBody>
      </p:sp>
    </p:spTree>
    <p:extLst>
      <p:ext uri="{BB962C8B-B14F-4D97-AF65-F5344CB8AC3E}">
        <p14:creationId xmlns:p14="http://schemas.microsoft.com/office/powerpoint/2010/main" val="1854184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cstate="email">
            <a:alphaModFix amt="1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85EE287-7896-4E76-B133-DE0FC364D444}" type="datetimeFigureOut">
              <a:rPr lang="en-US" smtClean="0"/>
              <a:pPr/>
              <a:t>6/26/2017</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230F27E5-2D6B-467B-855D-9652A3101BD5}" type="slidenum">
              <a:rPr lang="en-US" smtClean="0"/>
              <a:pPr/>
              <a:t>‹#›</a:t>
            </a:fld>
            <a:endParaRPr lang="en-US"/>
          </a:p>
        </p:txBody>
      </p:sp>
    </p:spTree>
    <p:extLst>
      <p:ext uri="{BB962C8B-B14F-4D97-AF65-F5344CB8AC3E}">
        <p14:creationId xmlns:p14="http://schemas.microsoft.com/office/powerpoint/2010/main" val="31423478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3.gif"/></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 4</a:t>
            </a:r>
            <a:br>
              <a:rPr lang="en-US" dirty="0" smtClean="0"/>
            </a:br>
            <a:r>
              <a:rPr lang="en-US" dirty="0" smtClean="0"/>
              <a:t>Train-the-Trainer</a:t>
            </a:r>
            <a:endParaRPr lang="en-US" dirty="0"/>
          </a:p>
        </p:txBody>
      </p:sp>
      <p:sp>
        <p:nvSpPr>
          <p:cNvPr id="3" name="Subtitle 2"/>
          <p:cNvSpPr>
            <a:spLocks noGrp="1"/>
          </p:cNvSpPr>
          <p:nvPr>
            <p:ph type="subTitle" idx="1"/>
          </p:nvPr>
        </p:nvSpPr>
        <p:spPr/>
        <p:txBody>
          <a:bodyPr/>
          <a:lstStyle/>
          <a:p>
            <a:r>
              <a:rPr lang="en-US" dirty="0" smtClean="0"/>
              <a:t>A Guide to Facilitating Warehouse Safety Training</a:t>
            </a:r>
            <a:endParaRPr lang="en-US" dirty="0"/>
          </a:p>
        </p:txBody>
      </p:sp>
    </p:spTree>
    <p:extLst>
      <p:ext uri="{BB962C8B-B14F-4D97-AF65-F5344CB8AC3E}">
        <p14:creationId xmlns:p14="http://schemas.microsoft.com/office/powerpoint/2010/main" val="3910283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a Trainer…</a:t>
            </a:r>
            <a:endParaRPr lang="en-US" dirty="0"/>
          </a:p>
        </p:txBody>
      </p:sp>
      <p:sp>
        <p:nvSpPr>
          <p:cNvPr id="3" name="Content Placeholder 2"/>
          <p:cNvSpPr>
            <a:spLocks noGrp="1"/>
          </p:cNvSpPr>
          <p:nvPr>
            <p:ph idx="1"/>
          </p:nvPr>
        </p:nvSpPr>
        <p:spPr>
          <a:xfrm>
            <a:off x="680321" y="2336872"/>
            <a:ext cx="9613861" cy="4183197"/>
          </a:xfrm>
        </p:spPr>
        <p:txBody>
          <a:bodyPr/>
          <a:lstStyle/>
          <a:p>
            <a:r>
              <a:rPr lang="en-US" dirty="0" smtClean="0"/>
              <a:t>You are an instructor AND a facilitator</a:t>
            </a:r>
          </a:p>
          <a:p>
            <a:endParaRPr lang="en-US" dirty="0" smtClean="0"/>
          </a:p>
          <a:p>
            <a:r>
              <a:rPr lang="en-US" dirty="0" smtClean="0"/>
              <a:t>You direct learning AND respond with needed support</a:t>
            </a:r>
          </a:p>
          <a:p>
            <a:endParaRPr lang="en-US" dirty="0" smtClean="0"/>
          </a:p>
          <a:p>
            <a:r>
              <a:rPr lang="en-US" dirty="0" smtClean="0"/>
              <a:t>You give examples AND draw out experience of your trainees</a:t>
            </a:r>
          </a:p>
          <a:p>
            <a:endParaRPr lang="en-US" dirty="0" smtClean="0"/>
          </a:p>
          <a:p>
            <a:r>
              <a:rPr lang="en-US" dirty="0" smtClean="0"/>
              <a:t>You are a role model AND a learning participant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a Trainer…</a:t>
            </a:r>
            <a:endParaRPr lang="en-US" dirty="0"/>
          </a:p>
        </p:txBody>
      </p:sp>
      <p:sp>
        <p:nvSpPr>
          <p:cNvPr id="3" name="Content Placeholder 2"/>
          <p:cNvSpPr>
            <a:spLocks noGrp="1"/>
          </p:cNvSpPr>
          <p:nvPr>
            <p:ph idx="1"/>
          </p:nvPr>
        </p:nvSpPr>
        <p:spPr/>
        <p:txBody>
          <a:bodyPr>
            <a:normAutofit/>
          </a:bodyPr>
          <a:lstStyle/>
          <a:p>
            <a:r>
              <a:rPr lang="en-US" sz="3600" dirty="0" smtClean="0"/>
              <a:t>Stay away from side-bars and subjectivity</a:t>
            </a:r>
          </a:p>
          <a:p>
            <a:endParaRPr lang="en-US" sz="3600" dirty="0" smtClean="0"/>
          </a:p>
          <a:p>
            <a:r>
              <a:rPr lang="en-US" sz="3600" dirty="0" smtClean="0"/>
              <a:t>Non-verbal message speaks loudly!</a:t>
            </a:r>
          </a:p>
          <a:p>
            <a:endParaRPr lang="en-US" sz="3600" dirty="0" smtClean="0"/>
          </a:p>
          <a:p>
            <a:r>
              <a:rPr lang="en-US" sz="3600" dirty="0" smtClean="0"/>
              <a:t>Remember, their time is just as important than your time</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24000" y="664028"/>
            <a:ext cx="9144000" cy="552994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dirty="0" smtClean="0">
                <a:cs typeface="Arial" panose="020B0604020202020204" pitchFamily="34" charset="0"/>
              </a:rPr>
              <a:t>Group Exercise</a:t>
            </a:r>
          </a:p>
          <a:p>
            <a:endParaRPr lang="en-US" sz="4800" dirty="0" smtClean="0">
              <a:latin typeface="Arial" panose="020B0604020202020204" pitchFamily="34" charset="0"/>
              <a:cs typeface="Arial" panose="020B0604020202020204" pitchFamily="34" charset="0"/>
            </a:endParaRPr>
          </a:p>
          <a:p>
            <a:pPr marL="914400" indent="-914400">
              <a:buFont typeface="+mj-lt"/>
              <a:buAutoNum type="arabicPeriod"/>
            </a:pPr>
            <a:r>
              <a:rPr lang="en-US" dirty="0" smtClean="0">
                <a:latin typeface="+mn-lt"/>
                <a:cs typeface="Arial" panose="020B0604020202020204" pitchFamily="34" charset="0"/>
              </a:rPr>
              <a:t>List the characteristics of the </a:t>
            </a:r>
            <a:r>
              <a:rPr lang="en-US" b="1" u="sng" dirty="0" smtClean="0">
                <a:latin typeface="+mn-lt"/>
                <a:cs typeface="Arial" panose="020B0604020202020204" pitchFamily="34" charset="0"/>
              </a:rPr>
              <a:t>worst</a:t>
            </a:r>
            <a:r>
              <a:rPr lang="en-US" dirty="0" smtClean="0">
                <a:latin typeface="+mn-lt"/>
                <a:cs typeface="Arial" panose="020B0604020202020204" pitchFamily="34" charset="0"/>
              </a:rPr>
              <a:t> training session you’ve attended.</a:t>
            </a:r>
          </a:p>
          <a:p>
            <a:pPr marL="914400" indent="-914400">
              <a:buFont typeface="+mj-lt"/>
              <a:buAutoNum type="arabicPeriod"/>
            </a:pPr>
            <a:endParaRPr lang="en-US" dirty="0" smtClean="0">
              <a:latin typeface="+mn-lt"/>
              <a:cs typeface="Arial" panose="020B0604020202020204" pitchFamily="34" charset="0"/>
            </a:endParaRPr>
          </a:p>
          <a:p>
            <a:pPr marL="914400" indent="-914400">
              <a:buFont typeface="+mj-lt"/>
              <a:buAutoNum type="arabicPeriod"/>
            </a:pPr>
            <a:r>
              <a:rPr lang="en-US" dirty="0" smtClean="0">
                <a:latin typeface="+mn-lt"/>
                <a:cs typeface="Arial" panose="020B0604020202020204" pitchFamily="34" charset="0"/>
              </a:rPr>
              <a:t>List the characteristics of the </a:t>
            </a:r>
            <a:r>
              <a:rPr lang="en-US" b="1" u="sng" dirty="0" smtClean="0">
                <a:latin typeface="+mn-lt"/>
                <a:cs typeface="Arial" panose="020B0604020202020204" pitchFamily="34" charset="0"/>
              </a:rPr>
              <a:t>best</a:t>
            </a:r>
            <a:r>
              <a:rPr lang="en-US" dirty="0" smtClean="0">
                <a:latin typeface="+mn-lt"/>
                <a:cs typeface="Arial" panose="020B0604020202020204" pitchFamily="34" charset="0"/>
              </a:rPr>
              <a:t> training you’ve attended</a:t>
            </a:r>
            <a:r>
              <a:rPr lang="en-US" sz="4800" dirty="0" smtClean="0">
                <a:latin typeface="+mn-lt"/>
                <a:cs typeface="Arial" panose="020B0604020202020204" pitchFamily="34" charset="0"/>
              </a:rPr>
              <a:t>. </a:t>
            </a:r>
          </a:p>
          <a:p>
            <a:pPr marL="914400" indent="-914400">
              <a:buFont typeface="+mj-lt"/>
              <a:buAutoNum type="arabicPeriod"/>
            </a:pPr>
            <a:endParaRPr lang="en-US" sz="4800" dirty="0"/>
          </a:p>
        </p:txBody>
      </p:sp>
      <p:sp>
        <p:nvSpPr>
          <p:cNvPr id="3" name="Title 2" hidden="1"/>
          <p:cNvSpPr>
            <a:spLocks noGrp="1"/>
          </p:cNvSpPr>
          <p:nvPr>
            <p:ph type="title"/>
          </p:nvPr>
        </p:nvSpPr>
        <p:spPr/>
        <p:txBody>
          <a:bodyPr/>
          <a:lstStyle/>
          <a:p>
            <a:r>
              <a:rPr lang="en-US" dirty="0" smtClean="0"/>
              <a:t>Group Exercise</a:t>
            </a:r>
            <a:endParaRPr lang="en-US" dirty="0"/>
          </a:p>
        </p:txBody>
      </p:sp>
    </p:spTree>
    <p:extLst>
      <p:ext uri="{BB962C8B-B14F-4D97-AF65-F5344CB8AC3E}">
        <p14:creationId xmlns:p14="http://schemas.microsoft.com/office/powerpoint/2010/main" val="2665150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284515" y="2061936"/>
            <a:ext cx="9622971" cy="273412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6000" dirty="0" smtClean="0">
                <a:latin typeface="+mn-lt"/>
                <a:cs typeface="Arial" panose="020B0604020202020204" pitchFamily="34" charset="0"/>
              </a:rPr>
              <a:t>By failing to prepare, you are preparing to fail. – </a:t>
            </a:r>
            <a:r>
              <a:rPr lang="en-US" sz="4000" dirty="0" smtClean="0">
                <a:latin typeface="+mn-lt"/>
                <a:cs typeface="Arial" panose="020B0604020202020204" pitchFamily="34" charset="0"/>
              </a:rPr>
              <a:t>Ben Franklin</a:t>
            </a:r>
          </a:p>
          <a:p>
            <a:endParaRPr lang="en-US" sz="4800" dirty="0" smtClean="0">
              <a:solidFill>
                <a:srgbClr val="002060"/>
              </a:solidFill>
            </a:endParaRPr>
          </a:p>
        </p:txBody>
      </p:sp>
      <p:pic>
        <p:nvPicPr>
          <p:cNvPr id="197634" name="Picture 2" title="Picture of Ben Franklin"/>
          <p:cNvPicPr>
            <a:picLocks noChangeAspect="1" noChangeArrowheads="1"/>
          </p:cNvPicPr>
          <p:nvPr/>
        </p:nvPicPr>
        <p:blipFill>
          <a:blip r:embed="rId3" cstate="print"/>
          <a:srcRect/>
          <a:stretch>
            <a:fillRect/>
          </a:stretch>
        </p:blipFill>
        <p:spPr bwMode="auto">
          <a:xfrm>
            <a:off x="9174025" y="4201561"/>
            <a:ext cx="1914525" cy="23907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 name="Title 2" hidden="1"/>
          <p:cNvSpPr>
            <a:spLocks noGrp="1"/>
          </p:cNvSpPr>
          <p:nvPr>
            <p:ph type="title"/>
          </p:nvPr>
        </p:nvSpPr>
        <p:spPr/>
        <p:txBody>
          <a:bodyPr/>
          <a:lstStyle/>
          <a:p>
            <a:r>
              <a:rPr lang="en-US" dirty="0" smtClean="0"/>
              <a:t>Statement by Ben Franklin</a:t>
            </a:r>
            <a:endParaRPr lang="en-US" dirty="0"/>
          </a:p>
        </p:txBody>
      </p:sp>
    </p:spTree>
    <p:extLst>
      <p:ext uri="{BB962C8B-B14F-4D97-AF65-F5344CB8AC3E}">
        <p14:creationId xmlns:p14="http://schemas.microsoft.com/office/powerpoint/2010/main" val="38296138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is Key to Success</a:t>
            </a:r>
            <a:endParaRPr lang="en-US" dirty="0"/>
          </a:p>
        </p:txBody>
      </p:sp>
      <p:sp>
        <p:nvSpPr>
          <p:cNvPr id="3" name="Content Placeholder 2"/>
          <p:cNvSpPr>
            <a:spLocks noGrp="1"/>
          </p:cNvSpPr>
          <p:nvPr>
            <p:ph idx="1"/>
          </p:nvPr>
        </p:nvSpPr>
        <p:spPr>
          <a:xfrm>
            <a:off x="680321" y="2336873"/>
            <a:ext cx="10451505" cy="3599316"/>
          </a:xfrm>
        </p:spPr>
        <p:txBody>
          <a:bodyPr>
            <a:noAutofit/>
          </a:bodyPr>
          <a:lstStyle/>
          <a:p>
            <a:r>
              <a:rPr lang="en-US" sz="3200" dirty="0" smtClean="0"/>
              <a:t>Never underestimate the importance of preparation</a:t>
            </a:r>
          </a:p>
          <a:p>
            <a:endParaRPr lang="en-US" sz="3200" dirty="0" smtClean="0"/>
          </a:p>
          <a:p>
            <a:r>
              <a:rPr lang="en-US" sz="3200" dirty="0" smtClean="0"/>
              <a:t>Ratio of preparation to presentation can easily be 4:1</a:t>
            </a:r>
          </a:p>
          <a:p>
            <a:endParaRPr lang="en-US" sz="3200" dirty="0" smtClean="0"/>
          </a:p>
          <a:p>
            <a:r>
              <a:rPr lang="en-US" sz="3200" dirty="0" smtClean="0"/>
              <a:t>Practice BEFORE you present!</a:t>
            </a:r>
            <a:endParaRPr lang="en-US" sz="3200" dirty="0"/>
          </a:p>
        </p:txBody>
      </p:sp>
      <p:pic>
        <p:nvPicPr>
          <p:cNvPr id="4" name="Picture 3" title="Picture of a key with the word success on it"/>
          <p:cNvPicPr>
            <a:picLocks noChangeAspect="1" noChangeArrowheads="1"/>
          </p:cNvPicPr>
          <p:nvPr/>
        </p:nvPicPr>
        <p:blipFill>
          <a:blip r:embed="rId3" cstate="print"/>
          <a:srcRect/>
          <a:stretch>
            <a:fillRect/>
          </a:stretch>
        </p:blipFill>
        <p:spPr bwMode="auto">
          <a:xfrm>
            <a:off x="7239828" y="4851123"/>
            <a:ext cx="3238500" cy="1409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a:t>
            </a:r>
            <a:endParaRPr lang="en-US" dirty="0"/>
          </a:p>
        </p:txBody>
      </p:sp>
      <p:sp>
        <p:nvSpPr>
          <p:cNvPr id="3" name="Content Placeholder 2"/>
          <p:cNvSpPr>
            <a:spLocks noGrp="1"/>
          </p:cNvSpPr>
          <p:nvPr>
            <p:ph idx="1"/>
          </p:nvPr>
        </p:nvSpPr>
        <p:spPr>
          <a:xfrm>
            <a:off x="680322" y="2336873"/>
            <a:ext cx="8821488" cy="3599316"/>
          </a:xfrm>
        </p:spPr>
        <p:txBody>
          <a:bodyPr>
            <a:noAutofit/>
          </a:bodyPr>
          <a:lstStyle/>
          <a:p>
            <a:r>
              <a:rPr lang="en-US" sz="2800" dirty="0" smtClean="0"/>
              <a:t>Outline an agenda</a:t>
            </a:r>
          </a:p>
          <a:p>
            <a:endParaRPr lang="en-US" sz="2800" dirty="0" smtClean="0"/>
          </a:p>
          <a:p>
            <a:r>
              <a:rPr lang="en-US" sz="2800" dirty="0" smtClean="0"/>
              <a:t>Identify high points that </a:t>
            </a:r>
            <a:r>
              <a:rPr lang="en-US" sz="2800" b="1" i="1" u="sng" dirty="0" smtClean="0">
                <a:effectLst>
                  <a:outerShdw blurRad="38100" dist="38100" dir="2700000" algn="tl">
                    <a:srgbClr val="000000">
                      <a:alpha val="43137"/>
                    </a:srgbClr>
                  </a:outerShdw>
                </a:effectLst>
              </a:rPr>
              <a:t>must</a:t>
            </a:r>
            <a:r>
              <a:rPr lang="en-US" sz="2800" dirty="0" smtClean="0"/>
              <a:t> be covered</a:t>
            </a:r>
          </a:p>
          <a:p>
            <a:endParaRPr lang="en-US" sz="2800" dirty="0" smtClean="0"/>
          </a:p>
          <a:p>
            <a:r>
              <a:rPr lang="en-US" sz="2800" dirty="0" smtClean="0"/>
              <a:t>Have more prepared than you think you will need</a:t>
            </a:r>
          </a:p>
          <a:p>
            <a:endParaRPr lang="en-US" sz="2800" dirty="0" smtClean="0"/>
          </a:p>
          <a:p>
            <a:r>
              <a:rPr lang="en-US" sz="2800" dirty="0" smtClean="0"/>
              <a:t>It is easier to cut than stretch a presentation, BUT ALWAYS HIT HIGH POINTS</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Best Practices</a:t>
            </a:r>
            <a:endParaRPr lang="en-US" dirty="0"/>
          </a:p>
        </p:txBody>
      </p:sp>
      <p:sp>
        <p:nvSpPr>
          <p:cNvPr id="3" name="Content Placeholder 2"/>
          <p:cNvSpPr>
            <a:spLocks noGrp="1"/>
          </p:cNvSpPr>
          <p:nvPr>
            <p:ph idx="1"/>
          </p:nvPr>
        </p:nvSpPr>
        <p:spPr>
          <a:xfrm>
            <a:off x="1312089" y="2336873"/>
            <a:ext cx="9613861" cy="4346560"/>
          </a:xfrm>
        </p:spPr>
        <p:txBody>
          <a:bodyPr>
            <a:normAutofit fontScale="85000" lnSpcReduction="20000"/>
          </a:bodyPr>
          <a:lstStyle/>
          <a:p>
            <a:pPr marL="1143000" indent="-1143000" algn="ctr">
              <a:buNone/>
            </a:pPr>
            <a:endParaRPr lang="en-US" sz="3200" dirty="0" smtClean="0">
              <a:cs typeface="Arial" panose="020B0604020202020204" pitchFamily="34" charset="0"/>
            </a:endParaRPr>
          </a:p>
          <a:p>
            <a:pPr marL="1143000" indent="-1143000" algn="ctr">
              <a:buNone/>
            </a:pPr>
            <a:r>
              <a:rPr lang="en-US" sz="3200" dirty="0" smtClean="0">
                <a:cs typeface="Arial" panose="020B0604020202020204" pitchFamily="34" charset="0"/>
              </a:rPr>
              <a:t>Memorization is not the answer</a:t>
            </a:r>
          </a:p>
          <a:p>
            <a:pPr marL="1143000" indent="-1143000" algn="ctr">
              <a:buNone/>
            </a:pPr>
            <a:endParaRPr lang="en-US" sz="3200" dirty="0" smtClean="0">
              <a:cs typeface="Arial" panose="020B0604020202020204" pitchFamily="34" charset="0"/>
            </a:endParaRPr>
          </a:p>
          <a:p>
            <a:pPr marL="1143000" indent="-1143000" algn="ctr">
              <a:buNone/>
            </a:pPr>
            <a:r>
              <a:rPr lang="en-US" sz="3200" dirty="0" smtClean="0">
                <a:cs typeface="Arial" panose="020B0604020202020204" pitchFamily="34" charset="0"/>
              </a:rPr>
              <a:t>Find your own way to practice</a:t>
            </a:r>
          </a:p>
          <a:p>
            <a:pPr marL="1143000" indent="-1143000" algn="ctr">
              <a:buNone/>
            </a:pPr>
            <a:endParaRPr lang="en-US" sz="3200" dirty="0" smtClean="0">
              <a:cs typeface="Arial" panose="020B0604020202020204" pitchFamily="34" charset="0"/>
            </a:endParaRPr>
          </a:p>
          <a:p>
            <a:pPr marL="1143000" indent="-1143000" algn="ctr">
              <a:buNone/>
            </a:pPr>
            <a:r>
              <a:rPr lang="en-US" sz="3200" dirty="0" smtClean="0">
                <a:cs typeface="Arial" panose="020B0604020202020204" pitchFamily="34" charset="0"/>
              </a:rPr>
              <a:t>Know the handouts/exercises</a:t>
            </a:r>
          </a:p>
          <a:p>
            <a:pPr marL="1143000" indent="-1143000" algn="ctr">
              <a:buNone/>
            </a:pPr>
            <a:endParaRPr lang="en-US" sz="3200" dirty="0" smtClean="0">
              <a:cs typeface="Arial" panose="020B0604020202020204" pitchFamily="34" charset="0"/>
            </a:endParaRPr>
          </a:p>
          <a:p>
            <a:pPr marL="1143000" indent="-1143000" algn="ctr">
              <a:buNone/>
            </a:pPr>
            <a:r>
              <a:rPr lang="en-US" sz="3200" dirty="0" smtClean="0">
                <a:cs typeface="Arial" panose="020B0604020202020204" pitchFamily="34" charset="0"/>
              </a:rPr>
              <a:t>Know the room and technology</a:t>
            </a:r>
          </a:p>
          <a:p>
            <a:pPr marL="1143000" indent="-1143000" algn="ctr">
              <a:buNone/>
            </a:pPr>
            <a:endParaRPr lang="en-US" sz="3200" dirty="0" smtClean="0">
              <a:cs typeface="Arial" panose="020B0604020202020204" pitchFamily="34" charset="0"/>
            </a:endParaRPr>
          </a:p>
          <a:p>
            <a:pPr marL="1143000" indent="-1143000" algn="ctr">
              <a:buNone/>
            </a:pPr>
            <a:r>
              <a:rPr lang="en-US" sz="3200" dirty="0" smtClean="0">
                <a:cs typeface="Arial" panose="020B0604020202020204" pitchFamily="34" charset="0"/>
              </a:rPr>
              <a:t>HAVE THE RIGHT ATTITUDE!!!</a:t>
            </a:r>
          </a:p>
          <a:p>
            <a:pPr algn="ct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 You Begin Your Presentation</a:t>
            </a:r>
            <a:endParaRPr lang="en-US" dirty="0"/>
          </a:p>
        </p:txBody>
      </p:sp>
      <p:sp>
        <p:nvSpPr>
          <p:cNvPr id="3" name="Content Placeholder 2"/>
          <p:cNvSpPr>
            <a:spLocks noGrp="1"/>
          </p:cNvSpPr>
          <p:nvPr>
            <p:ph idx="1"/>
          </p:nvPr>
        </p:nvSpPr>
        <p:spPr>
          <a:xfrm>
            <a:off x="680321" y="2336873"/>
            <a:ext cx="9613861" cy="4282588"/>
          </a:xfrm>
        </p:spPr>
        <p:txBody>
          <a:bodyPr>
            <a:normAutofit/>
          </a:bodyPr>
          <a:lstStyle/>
          <a:p>
            <a:r>
              <a:rPr lang="en-US" sz="2800" dirty="0" smtClean="0"/>
              <a:t>Safety first!</a:t>
            </a:r>
          </a:p>
          <a:p>
            <a:pPr lvl="1"/>
            <a:r>
              <a:rPr lang="en-US" sz="2400" dirty="0" smtClean="0"/>
              <a:t>Facility Logistics and Emergency Procedures</a:t>
            </a:r>
          </a:p>
          <a:p>
            <a:pPr lvl="1"/>
            <a:endParaRPr lang="en-US" sz="2800" dirty="0" smtClean="0"/>
          </a:p>
          <a:p>
            <a:r>
              <a:rPr lang="en-US" sz="2800" dirty="0" smtClean="0"/>
              <a:t>Set the tone by giving ground rules</a:t>
            </a:r>
          </a:p>
          <a:p>
            <a:pPr marL="224325" indent="-224325">
              <a:buNone/>
            </a:pPr>
            <a:r>
              <a:rPr lang="en-US" sz="2800" dirty="0" smtClean="0"/>
              <a:t>		</a:t>
            </a:r>
            <a:r>
              <a:rPr lang="en-US" dirty="0" smtClean="0"/>
              <a:t>- This is a safe environment  </a:t>
            </a:r>
          </a:p>
          <a:p>
            <a:pPr marL="224325" indent="-224325">
              <a:buNone/>
            </a:pPr>
            <a:r>
              <a:rPr lang="en-US" dirty="0" smtClean="0"/>
              <a:t>		- Everyone has to contribute</a:t>
            </a:r>
          </a:p>
          <a:p>
            <a:pPr marL="224325" indent="-224325">
              <a:buNone/>
            </a:pPr>
            <a:r>
              <a:rPr lang="en-US" dirty="0" smtClean="0"/>
              <a:t>		- Respect! </a:t>
            </a:r>
          </a:p>
          <a:p>
            <a:pPr marL="224325" indent="-224325">
              <a:buNone/>
            </a:pPr>
            <a:r>
              <a:rPr lang="en-US" dirty="0" smtClean="0"/>
              <a:t>		- Have fun!</a:t>
            </a:r>
          </a:p>
          <a:p>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Your Audience</a:t>
            </a:r>
            <a:endParaRPr lang="en-US" dirty="0"/>
          </a:p>
        </p:txBody>
      </p:sp>
      <p:sp>
        <p:nvSpPr>
          <p:cNvPr id="3" name="Content Placeholder 2"/>
          <p:cNvSpPr>
            <a:spLocks noGrp="1"/>
          </p:cNvSpPr>
          <p:nvPr>
            <p:ph idx="1"/>
          </p:nvPr>
        </p:nvSpPr>
        <p:spPr>
          <a:xfrm>
            <a:off x="680321" y="2336872"/>
            <a:ext cx="9613861" cy="4203075"/>
          </a:xfrm>
        </p:spPr>
        <p:txBody>
          <a:bodyPr>
            <a:normAutofit/>
          </a:bodyPr>
          <a:lstStyle/>
          <a:p>
            <a:r>
              <a:rPr lang="en-US" sz="2800" dirty="0" smtClean="0"/>
              <a:t>Introduction </a:t>
            </a:r>
          </a:p>
          <a:p>
            <a:pPr lvl="1"/>
            <a:r>
              <a:rPr lang="en-US" sz="2400" dirty="0" smtClean="0"/>
              <a:t>Yourself – the real you</a:t>
            </a:r>
          </a:p>
          <a:p>
            <a:pPr lvl="1"/>
            <a:r>
              <a:rPr lang="en-US" sz="2400" dirty="0" smtClean="0"/>
              <a:t>Them – name, years experience, hope for the class</a:t>
            </a:r>
          </a:p>
          <a:p>
            <a:endParaRPr lang="en-US" sz="2800" dirty="0" smtClean="0"/>
          </a:p>
          <a:p>
            <a:r>
              <a:rPr lang="en-US" sz="2800" dirty="0" smtClean="0"/>
              <a:t>Ice Breaker</a:t>
            </a:r>
          </a:p>
          <a:p>
            <a:pPr lvl="1"/>
            <a:r>
              <a:rPr lang="en-US" sz="2400" dirty="0" smtClean="0"/>
              <a:t>Something unrelated to training</a:t>
            </a:r>
          </a:p>
          <a:p>
            <a:pPr lvl="1"/>
            <a:endParaRPr lang="en-US" sz="2800" dirty="0" smtClean="0"/>
          </a:p>
          <a:p>
            <a:r>
              <a:rPr lang="en-US" sz="2800" dirty="0" smtClean="0"/>
              <a:t>Ultimately you want an informative and productive session</a:t>
            </a:r>
          </a:p>
          <a:p>
            <a:endParaRPr lang="en-US" dirty="0" smtClean="0"/>
          </a:p>
          <a:p>
            <a:pPr lvl="1"/>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Materials</a:t>
            </a:r>
            <a:endParaRPr lang="en-US" dirty="0"/>
          </a:p>
        </p:txBody>
      </p:sp>
      <p:sp>
        <p:nvSpPr>
          <p:cNvPr id="3" name="Content Placeholder 2"/>
          <p:cNvSpPr>
            <a:spLocks noGrp="1"/>
          </p:cNvSpPr>
          <p:nvPr>
            <p:ph idx="1"/>
          </p:nvPr>
        </p:nvSpPr>
        <p:spPr>
          <a:xfrm>
            <a:off x="680321" y="2336873"/>
            <a:ext cx="9613861" cy="4163680"/>
          </a:xfrm>
        </p:spPr>
        <p:txBody>
          <a:bodyPr>
            <a:normAutofit/>
          </a:bodyPr>
          <a:lstStyle/>
          <a:p>
            <a:r>
              <a:rPr lang="en-US" dirty="0" smtClean="0"/>
              <a:t>All Modules Will Have</a:t>
            </a:r>
          </a:p>
          <a:p>
            <a:endParaRPr lang="en-US" dirty="0" smtClean="0"/>
          </a:p>
          <a:p>
            <a:pPr lvl="1"/>
            <a:r>
              <a:rPr lang="en-US" dirty="0" smtClean="0"/>
              <a:t>PowerPoints</a:t>
            </a:r>
            <a:endParaRPr lang="en-US" dirty="0"/>
          </a:p>
          <a:p>
            <a:pPr lvl="1"/>
            <a:r>
              <a:rPr lang="en-US" dirty="0" smtClean="0"/>
              <a:t>Training Rosters</a:t>
            </a:r>
            <a:endParaRPr lang="en-US" dirty="0"/>
          </a:p>
          <a:p>
            <a:pPr lvl="1"/>
            <a:r>
              <a:rPr lang="en-US" dirty="0" smtClean="0"/>
              <a:t>Pre-Post Tests</a:t>
            </a:r>
          </a:p>
          <a:p>
            <a:pPr lvl="1"/>
            <a:r>
              <a:rPr lang="en-US" dirty="0" smtClean="0"/>
              <a:t>Evaluations</a:t>
            </a:r>
            <a:endParaRPr lang="en-US" dirty="0"/>
          </a:p>
          <a:p>
            <a:pPr lvl="1"/>
            <a:r>
              <a:rPr lang="en-US" dirty="0" smtClean="0"/>
              <a:t>Handouts</a:t>
            </a:r>
          </a:p>
          <a:p>
            <a:pPr lvl="1"/>
            <a:r>
              <a:rPr lang="en-US" dirty="0" smtClean="0"/>
              <a:t>Demonstrations</a:t>
            </a:r>
          </a:p>
          <a:p>
            <a:pPr lvl="1"/>
            <a:endParaRPr lang="en-US" dirty="0"/>
          </a:p>
          <a:p>
            <a:pPr lvl="1"/>
            <a:endParaRPr lang="en-US" dirty="0" smtClean="0"/>
          </a:p>
          <a:p>
            <a:pPr lvl="1"/>
            <a:endParaRPr lang="en-US" dirty="0" smtClean="0"/>
          </a:p>
          <a:p>
            <a:pPr lvl="1"/>
            <a:endParaRPr lang="en-US" dirty="0"/>
          </a:p>
        </p:txBody>
      </p:sp>
      <p:pic>
        <p:nvPicPr>
          <p:cNvPr id="4" name="Picture 3" title="Picture of books"/>
          <p:cNvPicPr>
            <a:picLocks noChangeAspect="1"/>
          </p:cNvPicPr>
          <p:nvPr/>
        </p:nvPicPr>
        <p:blipFill>
          <a:blip r:embed="rId3" cstate="print"/>
          <a:stretch>
            <a:fillRect/>
          </a:stretch>
        </p:blipFill>
        <p:spPr>
          <a:xfrm>
            <a:off x="8681949" y="2902091"/>
            <a:ext cx="2639541" cy="24688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a:xfrm>
            <a:off x="1258645" y="2336873"/>
            <a:ext cx="8563087" cy="3599316"/>
          </a:xfrm>
        </p:spPr>
        <p:txBody>
          <a:bodyPr/>
          <a:lstStyle/>
          <a:p>
            <a:endParaRPr lang="en-US" dirty="0" smtClean="0"/>
          </a:p>
          <a:p>
            <a:pPr marL="0" indent="0">
              <a:buNone/>
            </a:pPr>
            <a:r>
              <a:rPr lang="en-US" dirty="0" smtClean="0"/>
              <a:t>This </a:t>
            </a:r>
            <a:r>
              <a:rPr lang="en-US" dirty="0"/>
              <a:t>material was produced under Grant SH-26328-SH4 from the Occupational Safety and Health Administration, U.S. Department of Labor. </a:t>
            </a:r>
            <a:endParaRPr lang="en-US" dirty="0" smtClean="0"/>
          </a:p>
          <a:p>
            <a:pPr marL="0" indent="0">
              <a:buNone/>
            </a:pPr>
            <a:endParaRPr lang="en-US" dirty="0"/>
          </a:p>
          <a:p>
            <a:pPr marL="0" indent="0">
              <a:buNone/>
            </a:pPr>
            <a:r>
              <a:rPr lang="en-US" dirty="0" smtClean="0"/>
              <a:t>It </a:t>
            </a:r>
            <a:r>
              <a:rPr lang="en-US" dirty="0"/>
              <a:t>does not necessarily reflect the views or policies of the U.S. Department of Labor, nor does mention of trade names, commercial products, or organizations imply endorsement by the U.S. Government</a:t>
            </a:r>
            <a:r>
              <a:rPr lang="en-US" dirty="0" smtClean="0"/>
              <a:t>.</a:t>
            </a:r>
            <a:endParaRPr lang="en-US" dirty="0"/>
          </a:p>
        </p:txBody>
      </p:sp>
    </p:spTree>
    <p:extLst>
      <p:ext uri="{BB962C8B-B14F-4D97-AF65-F5344CB8AC3E}">
        <p14:creationId xmlns:p14="http://schemas.microsoft.com/office/powerpoint/2010/main" val="9893825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Materials</a:t>
            </a:r>
            <a:endParaRPr lang="en-US" dirty="0"/>
          </a:p>
        </p:txBody>
      </p:sp>
      <p:sp>
        <p:nvSpPr>
          <p:cNvPr id="3" name="Content Placeholder 2"/>
          <p:cNvSpPr>
            <a:spLocks noGrp="1"/>
          </p:cNvSpPr>
          <p:nvPr>
            <p:ph idx="1"/>
          </p:nvPr>
        </p:nvSpPr>
        <p:spPr>
          <a:xfrm>
            <a:off x="680321" y="2336873"/>
            <a:ext cx="9613861" cy="4163680"/>
          </a:xfrm>
        </p:spPr>
        <p:txBody>
          <a:bodyPr>
            <a:normAutofit/>
          </a:bodyPr>
          <a:lstStyle/>
          <a:p>
            <a:r>
              <a:rPr lang="en-US" dirty="0" smtClean="0"/>
              <a:t>Module 1</a:t>
            </a:r>
          </a:p>
          <a:p>
            <a:endParaRPr lang="en-US" dirty="0" smtClean="0"/>
          </a:p>
          <a:p>
            <a:pPr lvl="1"/>
            <a:r>
              <a:rPr lang="en-US" dirty="0" smtClean="0"/>
              <a:t>PowerPoint</a:t>
            </a:r>
          </a:p>
          <a:p>
            <a:pPr lvl="1"/>
            <a:r>
              <a:rPr lang="en-US" dirty="0" smtClean="0"/>
              <a:t>Pre-Post Tests</a:t>
            </a:r>
          </a:p>
          <a:p>
            <a:pPr lvl="1"/>
            <a:r>
              <a:rPr lang="en-US" dirty="0" smtClean="0"/>
              <a:t>Pre-Post Tests Answer Key</a:t>
            </a:r>
          </a:p>
          <a:p>
            <a:pPr lvl="1"/>
            <a:r>
              <a:rPr lang="en-US" dirty="0" smtClean="0"/>
              <a:t>Introduction Video</a:t>
            </a:r>
          </a:p>
          <a:p>
            <a:pPr lvl="1"/>
            <a:r>
              <a:rPr lang="en-US" dirty="0" smtClean="0"/>
              <a:t>Handouts – OSHA Poster, Whistleblower, Struck By Vehicles </a:t>
            </a:r>
          </a:p>
          <a:p>
            <a:pPr lvl="1"/>
            <a:r>
              <a:rPr lang="en-US" dirty="0" smtClean="0"/>
              <a:t>PPE Demonstration</a:t>
            </a:r>
          </a:p>
        </p:txBody>
      </p:sp>
      <p:pic>
        <p:nvPicPr>
          <p:cNvPr id="4" name="Picture 3" title="Picture of books"/>
          <p:cNvPicPr>
            <a:picLocks noChangeAspect="1"/>
          </p:cNvPicPr>
          <p:nvPr/>
        </p:nvPicPr>
        <p:blipFill>
          <a:blip r:embed="rId3" cstate="print"/>
          <a:stretch>
            <a:fillRect/>
          </a:stretch>
        </p:blipFill>
        <p:spPr>
          <a:xfrm>
            <a:off x="8681949" y="2902091"/>
            <a:ext cx="2639541" cy="24688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778297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Materials</a:t>
            </a:r>
            <a:endParaRPr lang="en-US" dirty="0"/>
          </a:p>
        </p:txBody>
      </p:sp>
      <p:sp>
        <p:nvSpPr>
          <p:cNvPr id="3" name="Content Placeholder 2"/>
          <p:cNvSpPr>
            <a:spLocks noGrp="1"/>
          </p:cNvSpPr>
          <p:nvPr>
            <p:ph idx="1"/>
          </p:nvPr>
        </p:nvSpPr>
        <p:spPr>
          <a:xfrm>
            <a:off x="680321" y="2336873"/>
            <a:ext cx="7432901" cy="3599316"/>
          </a:xfrm>
        </p:spPr>
        <p:txBody>
          <a:bodyPr>
            <a:normAutofit/>
          </a:bodyPr>
          <a:lstStyle/>
          <a:p>
            <a:r>
              <a:rPr lang="en-US" dirty="0" smtClean="0"/>
              <a:t>Module 2</a:t>
            </a:r>
          </a:p>
          <a:p>
            <a:endParaRPr lang="en-US" dirty="0" smtClean="0"/>
          </a:p>
          <a:p>
            <a:pPr lvl="1"/>
            <a:r>
              <a:rPr lang="en-US" dirty="0" smtClean="0"/>
              <a:t>PowerPoint</a:t>
            </a:r>
          </a:p>
          <a:p>
            <a:pPr lvl="1"/>
            <a:r>
              <a:rPr lang="en-US" dirty="0" smtClean="0"/>
              <a:t>Pre-Post Tests</a:t>
            </a:r>
          </a:p>
          <a:p>
            <a:pPr lvl="1"/>
            <a:r>
              <a:rPr lang="en-US" dirty="0" smtClean="0"/>
              <a:t>Pre-Post Tests Answer Key</a:t>
            </a:r>
          </a:p>
          <a:p>
            <a:pPr lvl="1"/>
            <a:r>
              <a:rPr lang="en-US" dirty="0" smtClean="0"/>
              <a:t>Box Cutter Video, De-Banding Video, and Struck-by Video</a:t>
            </a:r>
          </a:p>
          <a:p>
            <a:pPr lvl="1"/>
            <a:r>
              <a:rPr lang="en-US" dirty="0" smtClean="0"/>
              <a:t>Handouts – EYES Information, Fatal Fact, Hazard Communication</a:t>
            </a:r>
          </a:p>
          <a:p>
            <a:pPr lvl="1"/>
            <a:r>
              <a:rPr lang="en-US" dirty="0" smtClean="0"/>
              <a:t>Safety Cutters and De-banding Demonstrations</a:t>
            </a:r>
          </a:p>
        </p:txBody>
      </p:sp>
      <p:pic>
        <p:nvPicPr>
          <p:cNvPr id="4" name="Picture 3" title="Picture of books"/>
          <p:cNvPicPr>
            <a:picLocks noChangeAspect="1"/>
          </p:cNvPicPr>
          <p:nvPr/>
        </p:nvPicPr>
        <p:blipFill>
          <a:blip r:embed="rId3" cstate="print"/>
          <a:stretch>
            <a:fillRect/>
          </a:stretch>
        </p:blipFill>
        <p:spPr>
          <a:xfrm>
            <a:off x="8681949" y="2902091"/>
            <a:ext cx="2639541" cy="24688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7948978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Materials</a:t>
            </a:r>
            <a:endParaRPr lang="en-US" dirty="0"/>
          </a:p>
        </p:txBody>
      </p:sp>
      <p:sp>
        <p:nvSpPr>
          <p:cNvPr id="3" name="Content Placeholder 2"/>
          <p:cNvSpPr>
            <a:spLocks noGrp="1"/>
          </p:cNvSpPr>
          <p:nvPr>
            <p:ph idx="1"/>
          </p:nvPr>
        </p:nvSpPr>
        <p:spPr/>
        <p:txBody>
          <a:bodyPr>
            <a:normAutofit/>
          </a:bodyPr>
          <a:lstStyle/>
          <a:p>
            <a:r>
              <a:rPr lang="en-US" dirty="0" smtClean="0"/>
              <a:t>Module </a:t>
            </a:r>
            <a:r>
              <a:rPr lang="en-US" dirty="0"/>
              <a:t>3</a:t>
            </a:r>
            <a:endParaRPr lang="en-US" dirty="0" smtClean="0"/>
          </a:p>
          <a:p>
            <a:endParaRPr lang="en-US" dirty="0" smtClean="0"/>
          </a:p>
          <a:p>
            <a:pPr lvl="1"/>
            <a:r>
              <a:rPr lang="en-US" dirty="0" smtClean="0"/>
              <a:t>PowerPoint</a:t>
            </a:r>
          </a:p>
          <a:p>
            <a:pPr lvl="1"/>
            <a:r>
              <a:rPr lang="en-US" dirty="0" smtClean="0"/>
              <a:t>Pre-Post Tests</a:t>
            </a:r>
          </a:p>
          <a:p>
            <a:pPr lvl="1"/>
            <a:r>
              <a:rPr lang="en-US" dirty="0" smtClean="0"/>
              <a:t>Pre-Post Tests Answer Key</a:t>
            </a:r>
          </a:p>
          <a:p>
            <a:pPr lvl="1"/>
            <a:r>
              <a:rPr lang="en-US" dirty="0" smtClean="0"/>
              <a:t>Handouts – Lockout/</a:t>
            </a:r>
            <a:r>
              <a:rPr lang="en-US" dirty="0" err="1" smtClean="0"/>
              <a:t>Tagout</a:t>
            </a:r>
            <a:endParaRPr lang="en-US" dirty="0" smtClean="0"/>
          </a:p>
          <a:p>
            <a:pPr lvl="1"/>
            <a:r>
              <a:rPr lang="en-US" dirty="0" smtClean="0"/>
              <a:t>Lockout/</a:t>
            </a:r>
            <a:r>
              <a:rPr lang="en-US" dirty="0" err="1" smtClean="0"/>
              <a:t>Tagout</a:t>
            </a:r>
            <a:r>
              <a:rPr lang="en-US" dirty="0" smtClean="0"/>
              <a:t> Device Demonstrations</a:t>
            </a:r>
          </a:p>
        </p:txBody>
      </p:sp>
      <p:pic>
        <p:nvPicPr>
          <p:cNvPr id="4" name="Picture 3" title="Picture of books"/>
          <p:cNvPicPr>
            <a:picLocks noChangeAspect="1"/>
          </p:cNvPicPr>
          <p:nvPr/>
        </p:nvPicPr>
        <p:blipFill>
          <a:blip r:embed="rId3" cstate="print"/>
          <a:stretch>
            <a:fillRect/>
          </a:stretch>
        </p:blipFill>
        <p:spPr>
          <a:xfrm>
            <a:off x="8681949" y="2902091"/>
            <a:ext cx="2639541" cy="246888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072210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Turn!</a:t>
            </a:r>
            <a:endParaRPr lang="en-US" dirty="0"/>
          </a:p>
        </p:txBody>
      </p:sp>
      <p:pic>
        <p:nvPicPr>
          <p:cNvPr id="4" name="Picture 3" title="Picture of a teacher teaching a class"/>
          <p:cNvPicPr>
            <a:picLocks noChangeAspect="1"/>
          </p:cNvPicPr>
          <p:nvPr/>
        </p:nvPicPr>
        <p:blipFill>
          <a:blip r:embed="rId3" cstate="print"/>
          <a:stretch>
            <a:fillRect/>
          </a:stretch>
        </p:blipFill>
        <p:spPr>
          <a:xfrm>
            <a:off x="3731982" y="2505074"/>
            <a:ext cx="4883085"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320658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b="1" i="1">
                <a:solidFill>
                  <a:srgbClr val="CCFF33"/>
                </a:solidFill>
              </a:rPr>
              <a:t>QUESTIONS?</a:t>
            </a:r>
          </a:p>
        </p:txBody>
      </p:sp>
      <p:sp>
        <p:nvSpPr>
          <p:cNvPr id="23555" name="Rectangle 3"/>
          <p:cNvSpPr>
            <a:spLocks noGrp="1" noChangeArrowheads="1"/>
          </p:cNvSpPr>
          <p:nvPr>
            <p:ph type="body" idx="1"/>
          </p:nvPr>
        </p:nvSpPr>
        <p:spPr/>
        <p:txBody>
          <a:bodyPr/>
          <a:lstStyle/>
          <a:p>
            <a:endParaRPr lang="en-US"/>
          </a:p>
        </p:txBody>
      </p:sp>
      <p:pic>
        <p:nvPicPr>
          <p:cNvPr id="23556" name="Picture 4" descr="j0254500"/>
          <p:cNvPicPr>
            <a:picLocks noChangeAspect="1" noChangeArrowheads="1" noCrop="1"/>
          </p:cNvPicPr>
          <p:nvPr/>
        </p:nvPicPr>
        <p:blipFill>
          <a:blip r:embed="rId4" cstate="print"/>
          <a:srcRect/>
          <a:stretch>
            <a:fillRect/>
          </a:stretch>
        </p:blipFill>
        <p:spPr bwMode="auto">
          <a:xfrm>
            <a:off x="3962400" y="2133600"/>
            <a:ext cx="4699000" cy="3524250"/>
          </a:xfrm>
          <a:prstGeom prst="rect">
            <a:avLst/>
          </a:prstGeom>
          <a:noFill/>
        </p:spPr>
      </p:pic>
    </p:spTree>
    <p:custDataLst>
      <p:tags r:id="rId1"/>
    </p:custDataLst>
    <p:extLst>
      <p:ext uri="{BB962C8B-B14F-4D97-AF65-F5344CB8AC3E}">
        <p14:creationId xmlns:p14="http://schemas.microsoft.com/office/powerpoint/2010/main" val="13417326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Test and Evaluation</a:t>
            </a:r>
            <a:endParaRPr lang="en-US" dirty="0"/>
          </a:p>
        </p:txBody>
      </p:sp>
      <p:pic>
        <p:nvPicPr>
          <p:cNvPr id="5" name="Picture 4" title="Decorative Post-test picture"/>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791845" y="3536407"/>
            <a:ext cx="3585650" cy="23774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29364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680321" y="2336873"/>
            <a:ext cx="9613861" cy="4143440"/>
          </a:xfrm>
        </p:spPr>
        <p:txBody>
          <a:bodyPr>
            <a:normAutofit fontScale="92500" lnSpcReduction="10000"/>
          </a:bodyPr>
          <a:lstStyle/>
          <a:p>
            <a:pPr marL="1192213" indent="-514350">
              <a:lnSpc>
                <a:spcPct val="107000"/>
              </a:lnSpc>
              <a:spcBef>
                <a:spcPts val="0"/>
              </a:spcBef>
            </a:pPr>
            <a:r>
              <a:rPr lang="en-US" sz="2800" dirty="0" smtClean="0">
                <a:latin typeface="+mj-lt"/>
                <a:ea typeface="Calibri" panose="020F0502020204030204" pitchFamily="34" charset="0"/>
                <a:cs typeface="Times New Roman" panose="02020603050405020304" pitchFamily="18" charset="0"/>
              </a:rPr>
              <a:t>Review foundational information related to adult learning</a:t>
            </a:r>
          </a:p>
          <a:p>
            <a:pPr marL="1192213" indent="-514350">
              <a:lnSpc>
                <a:spcPct val="107000"/>
              </a:lnSpc>
              <a:spcBef>
                <a:spcPts val="0"/>
              </a:spcBef>
            </a:pPr>
            <a:endParaRPr lang="en-US" sz="2800" dirty="0" smtClean="0">
              <a:latin typeface="+mj-lt"/>
              <a:ea typeface="Calibri" panose="020F0502020204030204" pitchFamily="34" charset="0"/>
              <a:cs typeface="Times New Roman" panose="02020603050405020304" pitchFamily="18" charset="0"/>
            </a:endParaRPr>
          </a:p>
          <a:p>
            <a:pPr marL="1192213" indent="-514350">
              <a:lnSpc>
                <a:spcPct val="107000"/>
              </a:lnSpc>
              <a:spcBef>
                <a:spcPts val="0"/>
              </a:spcBef>
            </a:pPr>
            <a:r>
              <a:rPr lang="en-US" sz="2800" dirty="0" smtClean="0">
                <a:latin typeface="+mj-lt"/>
                <a:ea typeface="Calibri" panose="020F0502020204030204" pitchFamily="34" charset="0"/>
                <a:cs typeface="Times New Roman" panose="02020603050405020304" pitchFamily="18" charset="0"/>
              </a:rPr>
              <a:t>Understand the role of a facilitator</a:t>
            </a:r>
          </a:p>
          <a:p>
            <a:pPr marL="1649413" lvl="1" indent="-514350">
              <a:lnSpc>
                <a:spcPct val="107000"/>
              </a:lnSpc>
              <a:spcBef>
                <a:spcPts val="0"/>
              </a:spcBef>
            </a:pPr>
            <a:r>
              <a:rPr lang="en-US" sz="2600" dirty="0" smtClean="0">
                <a:latin typeface="+mj-lt"/>
                <a:ea typeface="Calibri" panose="020F0502020204030204" pitchFamily="34" charset="0"/>
                <a:cs typeface="Times New Roman" panose="02020603050405020304" pitchFamily="18" charset="0"/>
              </a:rPr>
              <a:t>Preparation</a:t>
            </a:r>
          </a:p>
          <a:p>
            <a:pPr marL="1649413" lvl="1" indent="-514350">
              <a:lnSpc>
                <a:spcPct val="107000"/>
              </a:lnSpc>
              <a:spcBef>
                <a:spcPts val="0"/>
              </a:spcBef>
            </a:pPr>
            <a:r>
              <a:rPr lang="en-US" sz="2600" dirty="0" smtClean="0">
                <a:latin typeface="+mj-lt"/>
                <a:ea typeface="Calibri" panose="020F0502020204030204" pitchFamily="34" charset="0"/>
                <a:cs typeface="Times New Roman" panose="02020603050405020304" pitchFamily="18" charset="0"/>
              </a:rPr>
              <a:t>Session Management</a:t>
            </a:r>
          </a:p>
          <a:p>
            <a:pPr marL="1649413" lvl="1" indent="-514350">
              <a:lnSpc>
                <a:spcPct val="107000"/>
              </a:lnSpc>
              <a:spcBef>
                <a:spcPts val="0"/>
              </a:spcBef>
            </a:pPr>
            <a:r>
              <a:rPr lang="en-US" sz="2600" dirty="0" smtClean="0">
                <a:latin typeface="+mj-lt"/>
                <a:ea typeface="Calibri" panose="020F0502020204030204" pitchFamily="34" charset="0"/>
                <a:cs typeface="Times New Roman" panose="02020603050405020304" pitchFamily="18" charset="0"/>
              </a:rPr>
              <a:t>Attitude</a:t>
            </a:r>
          </a:p>
          <a:p>
            <a:pPr marL="1649413" lvl="1" indent="-514350">
              <a:lnSpc>
                <a:spcPct val="107000"/>
              </a:lnSpc>
              <a:spcBef>
                <a:spcPts val="0"/>
              </a:spcBef>
            </a:pPr>
            <a:r>
              <a:rPr lang="en-US" sz="2600" dirty="0" smtClean="0">
                <a:latin typeface="+mj-lt"/>
                <a:ea typeface="Calibri" panose="020F0502020204030204" pitchFamily="34" charset="0"/>
                <a:cs typeface="Times New Roman" panose="02020603050405020304" pitchFamily="18" charset="0"/>
              </a:rPr>
              <a:t>Verbal and Non-Verbal Communication</a:t>
            </a:r>
          </a:p>
          <a:p>
            <a:pPr marL="1649413" lvl="1" indent="-514350">
              <a:lnSpc>
                <a:spcPct val="107000"/>
              </a:lnSpc>
              <a:spcBef>
                <a:spcPts val="0"/>
              </a:spcBef>
            </a:pPr>
            <a:endParaRPr lang="en-US" sz="2800" dirty="0" smtClean="0">
              <a:latin typeface="+mj-lt"/>
              <a:ea typeface="Calibri" panose="020F0502020204030204" pitchFamily="34" charset="0"/>
              <a:cs typeface="Times New Roman" panose="02020603050405020304" pitchFamily="18" charset="0"/>
            </a:endParaRPr>
          </a:p>
          <a:p>
            <a:pPr marL="1192213" lvl="0" indent="-514350">
              <a:lnSpc>
                <a:spcPct val="107000"/>
              </a:lnSpc>
              <a:spcBef>
                <a:spcPts val="0"/>
              </a:spcBef>
            </a:pPr>
            <a:r>
              <a:rPr lang="en-US" sz="2800" dirty="0" smtClean="0">
                <a:latin typeface="+mj-lt"/>
                <a:ea typeface="Calibri" panose="020F0502020204030204" pitchFamily="34" charset="0"/>
                <a:cs typeface="Times New Roman" panose="02020603050405020304" pitchFamily="18" charset="0"/>
              </a:rPr>
              <a:t>Review Materials for Delivery</a:t>
            </a:r>
          </a:p>
          <a:p>
            <a:pPr marL="1192213" lvl="0" indent="-514350">
              <a:lnSpc>
                <a:spcPct val="107000"/>
              </a:lnSpc>
              <a:spcBef>
                <a:spcPts val="0"/>
              </a:spcBef>
            </a:pPr>
            <a:endParaRPr lang="en-US" dirty="0" smtClean="0">
              <a:latin typeface="+mj-lt"/>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Expect</a:t>
            </a:r>
            <a:endParaRPr lang="en-US" dirty="0"/>
          </a:p>
        </p:txBody>
      </p:sp>
      <p:sp>
        <p:nvSpPr>
          <p:cNvPr id="3" name="Content Placeholder 2"/>
          <p:cNvSpPr>
            <a:spLocks noGrp="1"/>
          </p:cNvSpPr>
          <p:nvPr>
            <p:ph idx="1"/>
          </p:nvPr>
        </p:nvSpPr>
        <p:spPr/>
        <p:txBody>
          <a:bodyPr/>
          <a:lstStyle/>
          <a:p>
            <a:r>
              <a:rPr lang="en-US" dirty="0" smtClean="0"/>
              <a:t>Adult Learning Foundations (30 minutes)</a:t>
            </a:r>
          </a:p>
          <a:p>
            <a:endParaRPr lang="en-US" dirty="0" smtClean="0"/>
          </a:p>
          <a:p>
            <a:r>
              <a:rPr lang="en-US" dirty="0" smtClean="0"/>
              <a:t>Discuss Necessities for Successful Facilitation (30 minutes)</a:t>
            </a:r>
          </a:p>
          <a:p>
            <a:endParaRPr lang="en-US" dirty="0" smtClean="0"/>
          </a:p>
          <a:p>
            <a:r>
              <a:rPr lang="en-US" dirty="0" smtClean="0"/>
              <a:t>Review of Warehouse Safety Module 1, 2, and 3 (90 minutes)</a:t>
            </a:r>
          </a:p>
          <a:p>
            <a:endParaRPr lang="en-US" dirty="0" smtClean="0"/>
          </a:p>
          <a:p>
            <a:r>
              <a:rPr lang="en-US" dirty="0" smtClean="0"/>
              <a:t>Practice, Practice, Practice (90 minutes)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begin……….</a:t>
            </a:r>
            <a:endParaRPr lang="en-US" dirty="0"/>
          </a:p>
        </p:txBody>
      </p:sp>
      <p:sp>
        <p:nvSpPr>
          <p:cNvPr id="3" name="Content Placeholder 2"/>
          <p:cNvSpPr>
            <a:spLocks noGrp="1"/>
          </p:cNvSpPr>
          <p:nvPr>
            <p:ph idx="1"/>
          </p:nvPr>
        </p:nvSpPr>
        <p:spPr/>
        <p:txBody>
          <a:bodyPr/>
          <a:lstStyle/>
          <a:p>
            <a:pPr algn="ctr"/>
            <a:r>
              <a:rPr lang="en-US" dirty="0" smtClean="0"/>
              <a:t>Pre-test</a:t>
            </a:r>
          </a:p>
          <a:p>
            <a:pPr algn="ctr"/>
            <a:endParaRPr lang="en-US" dirty="0"/>
          </a:p>
        </p:txBody>
      </p:sp>
      <p:pic>
        <p:nvPicPr>
          <p:cNvPr id="5" name="Picture 4" title="Decorative Pre-test picture"/>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791845" y="3536407"/>
            <a:ext cx="3585650" cy="23774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029364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Are…..</a:t>
            </a:r>
            <a:endParaRPr lang="en-US" dirty="0"/>
          </a:p>
        </p:txBody>
      </p:sp>
      <p:sp>
        <p:nvSpPr>
          <p:cNvPr id="3" name="Content Placeholder 2"/>
          <p:cNvSpPr>
            <a:spLocks noGrp="1"/>
          </p:cNvSpPr>
          <p:nvPr>
            <p:ph idx="1"/>
          </p:nvPr>
        </p:nvSpPr>
        <p:spPr/>
        <p:txBody>
          <a:bodyPr/>
          <a:lstStyle/>
          <a:p>
            <a:pPr>
              <a:defRPr/>
            </a:pPr>
            <a:r>
              <a:rPr lang="en-US" dirty="0" smtClean="0"/>
              <a:t>A product of their life experiences </a:t>
            </a:r>
          </a:p>
          <a:p>
            <a:pPr>
              <a:defRPr/>
            </a:pPr>
            <a:endParaRPr lang="en-US" dirty="0" smtClean="0"/>
          </a:p>
          <a:p>
            <a:pPr>
              <a:defRPr/>
            </a:pPr>
            <a:r>
              <a:rPr lang="en-US" dirty="0" smtClean="0"/>
              <a:t>Going to have differing learning styles</a:t>
            </a:r>
          </a:p>
          <a:p>
            <a:pPr lvl="1">
              <a:defRPr/>
            </a:pPr>
            <a:r>
              <a:rPr lang="en-US" dirty="0" smtClean="0"/>
              <a:t>Auditory, visual, reading and writing, kinesthetic </a:t>
            </a:r>
          </a:p>
          <a:p>
            <a:pPr lvl="1">
              <a:defRPr/>
            </a:pPr>
            <a:endParaRPr lang="en-US" dirty="0" smtClean="0"/>
          </a:p>
          <a:p>
            <a:pPr>
              <a:defRPr/>
            </a:pPr>
            <a:r>
              <a:rPr lang="en-US" dirty="0" smtClean="0"/>
              <a:t>Going to change their learning style with age</a:t>
            </a:r>
          </a:p>
          <a:p>
            <a:pPr lvl="1">
              <a:defRPr/>
            </a:pPr>
            <a:r>
              <a:rPr lang="en-US" dirty="0" smtClean="0"/>
              <a:t>Young adults (18-24)</a:t>
            </a:r>
          </a:p>
          <a:p>
            <a:pPr lvl="1">
              <a:defRPr/>
            </a:pPr>
            <a:r>
              <a:rPr lang="en-US" dirty="0" smtClean="0"/>
              <a:t>Working-age adults (25-64)</a:t>
            </a:r>
          </a:p>
          <a:p>
            <a:pPr lvl="1">
              <a:defRPr/>
            </a:pPr>
            <a:r>
              <a:rPr lang="en-US" dirty="0" smtClean="0"/>
              <a:t>Older adults (65+)</a:t>
            </a:r>
          </a:p>
        </p:txBody>
      </p:sp>
      <p:pic>
        <p:nvPicPr>
          <p:cNvPr id="1026" name="Picture 2" descr="http://rowntreemontessori.com/wp-content/uploads/2014/04/Learning-Styles.png" title="Picture of auditory, visual, reading and writing, and kinesthetic learning styles"/>
          <p:cNvPicPr>
            <a:picLocks noChangeAspect="1" noChangeArrowheads="1"/>
          </p:cNvPicPr>
          <p:nvPr/>
        </p:nvPicPr>
        <p:blipFill>
          <a:blip r:embed="rId3" cstate="print"/>
          <a:srcRect/>
          <a:stretch>
            <a:fillRect/>
          </a:stretch>
        </p:blipFill>
        <p:spPr bwMode="auto">
          <a:xfrm>
            <a:off x="8921888" y="3658566"/>
            <a:ext cx="2834640" cy="28346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Adult Learner Considerations</a:t>
            </a:r>
            <a:endParaRPr lang="en-US" dirty="0"/>
          </a:p>
        </p:txBody>
      </p:sp>
      <p:sp>
        <p:nvSpPr>
          <p:cNvPr id="3" name="Content Placeholder 2"/>
          <p:cNvSpPr>
            <a:spLocks noGrp="1"/>
          </p:cNvSpPr>
          <p:nvPr>
            <p:ph idx="1"/>
          </p:nvPr>
        </p:nvSpPr>
        <p:spPr>
          <a:xfrm>
            <a:off x="680321" y="2336873"/>
            <a:ext cx="8463679" cy="3599316"/>
          </a:xfrm>
        </p:spPr>
        <p:txBody>
          <a:bodyPr>
            <a:normAutofit fontScale="92500" lnSpcReduction="10000"/>
          </a:bodyPr>
          <a:lstStyle/>
          <a:p>
            <a:pPr marL="381000" indent="-381000">
              <a:lnSpc>
                <a:spcPct val="80000"/>
              </a:lnSpc>
              <a:defRPr/>
            </a:pPr>
            <a:r>
              <a:rPr lang="en-US" dirty="0" smtClean="0"/>
              <a:t>Adults need thorough explanations</a:t>
            </a:r>
          </a:p>
          <a:p>
            <a:pPr marL="838200" lvl="1" indent="-381000">
              <a:lnSpc>
                <a:spcPct val="80000"/>
              </a:lnSpc>
              <a:defRPr/>
            </a:pPr>
            <a:r>
              <a:rPr lang="en-US" dirty="0" smtClean="0"/>
              <a:t>Who, What, Where, When, Why, How</a:t>
            </a:r>
          </a:p>
          <a:p>
            <a:pPr marL="381000" indent="-381000">
              <a:lnSpc>
                <a:spcPct val="80000"/>
              </a:lnSpc>
              <a:defRPr/>
            </a:pPr>
            <a:endParaRPr lang="en-US" dirty="0" smtClean="0"/>
          </a:p>
          <a:p>
            <a:pPr marL="381000" indent="-381000">
              <a:lnSpc>
                <a:spcPct val="80000"/>
              </a:lnSpc>
              <a:defRPr/>
            </a:pPr>
            <a:r>
              <a:rPr lang="en-US" dirty="0" smtClean="0"/>
              <a:t>Adults often learn better experientially</a:t>
            </a:r>
          </a:p>
          <a:p>
            <a:pPr marL="381000" indent="-381000">
              <a:lnSpc>
                <a:spcPct val="80000"/>
              </a:lnSpc>
              <a:defRPr/>
            </a:pPr>
            <a:endParaRPr lang="en-US" dirty="0" smtClean="0"/>
          </a:p>
          <a:p>
            <a:pPr marL="381000" indent="-381000">
              <a:lnSpc>
                <a:spcPct val="80000"/>
              </a:lnSpc>
              <a:defRPr/>
            </a:pPr>
            <a:r>
              <a:rPr lang="en-US" dirty="0" smtClean="0"/>
              <a:t>Adults approach learning as problem-solving </a:t>
            </a:r>
          </a:p>
          <a:p>
            <a:pPr marL="381000" indent="-381000">
              <a:lnSpc>
                <a:spcPct val="80000"/>
              </a:lnSpc>
              <a:defRPr/>
            </a:pPr>
            <a:endParaRPr lang="en-US" dirty="0" smtClean="0"/>
          </a:p>
          <a:p>
            <a:pPr marL="381000" indent="-381000">
              <a:lnSpc>
                <a:spcPct val="80000"/>
              </a:lnSpc>
              <a:defRPr/>
            </a:pPr>
            <a:r>
              <a:rPr lang="en-US" dirty="0" smtClean="0"/>
              <a:t>Adults want immediate value and application</a:t>
            </a:r>
          </a:p>
          <a:p>
            <a:pPr marL="381000" indent="-381000">
              <a:lnSpc>
                <a:spcPct val="80000"/>
              </a:lnSpc>
              <a:defRPr/>
            </a:pPr>
            <a:endParaRPr lang="en-US" dirty="0" smtClean="0"/>
          </a:p>
          <a:p>
            <a:pPr marL="381000" indent="-381000">
              <a:lnSpc>
                <a:spcPct val="80000"/>
              </a:lnSpc>
              <a:defRPr/>
            </a:pPr>
            <a:r>
              <a:rPr lang="en-US" dirty="0" smtClean="0"/>
              <a:t>Adults view learning as an active process</a:t>
            </a:r>
          </a:p>
          <a:p>
            <a:endParaRPr lang="en-US" dirty="0"/>
          </a:p>
        </p:txBody>
      </p:sp>
      <p:sp>
        <p:nvSpPr>
          <p:cNvPr id="188418" name="AutoShape 2" descr="Image result for wh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8419" name="Picture 3" title="Picture of the word why with question marks surrounding it"/>
          <p:cNvPicPr>
            <a:picLocks noChangeAspect="1" noChangeArrowheads="1"/>
          </p:cNvPicPr>
          <p:nvPr/>
        </p:nvPicPr>
        <p:blipFill>
          <a:blip r:embed="rId3" cstate="print"/>
          <a:srcRect/>
          <a:stretch>
            <a:fillRect/>
          </a:stretch>
        </p:blipFill>
        <p:spPr bwMode="auto">
          <a:xfrm>
            <a:off x="9104240" y="2862884"/>
            <a:ext cx="2683565" cy="22855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Working With Adults, Remember…..</a:t>
            </a:r>
            <a:endParaRPr lang="en-US" dirty="0"/>
          </a:p>
        </p:txBody>
      </p:sp>
      <p:sp>
        <p:nvSpPr>
          <p:cNvPr id="3" name="Content Placeholder 2"/>
          <p:cNvSpPr>
            <a:spLocks noGrp="1"/>
          </p:cNvSpPr>
          <p:nvPr>
            <p:ph idx="1"/>
          </p:nvPr>
        </p:nvSpPr>
        <p:spPr>
          <a:xfrm>
            <a:off x="680321" y="2336872"/>
            <a:ext cx="9613861" cy="4083805"/>
          </a:xfrm>
        </p:spPr>
        <p:txBody>
          <a:bodyPr>
            <a:normAutofit fontScale="92500" lnSpcReduction="20000"/>
          </a:bodyPr>
          <a:lstStyle/>
          <a:p>
            <a:r>
              <a:rPr lang="en-US" sz="3000" dirty="0" smtClean="0"/>
              <a:t>Telling me does not mean you trained me</a:t>
            </a:r>
          </a:p>
          <a:p>
            <a:endParaRPr lang="en-US" sz="3000" dirty="0" smtClean="0"/>
          </a:p>
          <a:p>
            <a:r>
              <a:rPr lang="en-US" sz="3000" dirty="0" smtClean="0"/>
              <a:t>Chunky is better than smooth!</a:t>
            </a:r>
          </a:p>
          <a:p>
            <a:endParaRPr lang="en-US" sz="3000" dirty="0" smtClean="0"/>
          </a:p>
          <a:p>
            <a:r>
              <a:rPr lang="en-US" sz="3000" dirty="0" smtClean="0"/>
              <a:t>Use as many senses as possible</a:t>
            </a:r>
          </a:p>
          <a:p>
            <a:endParaRPr lang="en-US" sz="3000" dirty="0" smtClean="0"/>
          </a:p>
          <a:p>
            <a:r>
              <a:rPr lang="en-US" sz="3000" dirty="0" smtClean="0"/>
              <a:t>Practice makes perfect</a:t>
            </a:r>
          </a:p>
          <a:p>
            <a:endParaRPr lang="en-US" sz="3000" dirty="0" smtClean="0"/>
          </a:p>
          <a:p>
            <a:r>
              <a:rPr lang="en-US" sz="3000" dirty="0" smtClean="0"/>
              <a:t>ENGAGEMENT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and Facilitation</a:t>
            </a:r>
            <a:endParaRPr lang="en-US" dirty="0"/>
          </a:p>
        </p:txBody>
      </p:sp>
      <p:sp>
        <p:nvSpPr>
          <p:cNvPr id="193540" name="AutoShape 4" descr="Image result for training facilit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3541" name="Picture 5" title="Picture of teacher and students looking at a line graph"/>
          <p:cNvPicPr>
            <a:picLocks noChangeAspect="1" noChangeArrowheads="1"/>
          </p:cNvPicPr>
          <p:nvPr/>
        </p:nvPicPr>
        <p:blipFill>
          <a:blip r:embed="rId3" cstate="print"/>
          <a:srcRect/>
          <a:stretch>
            <a:fillRect/>
          </a:stretch>
        </p:blipFill>
        <p:spPr bwMode="auto">
          <a:xfrm>
            <a:off x="3737113" y="2708205"/>
            <a:ext cx="4929809" cy="3657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 name="QUESTION" val="1"/>
  <p:tag name="TYPE" val="0"/>
</p:tagLst>
</file>

<file path=ppt/theme/theme1.xml><?xml version="1.0" encoding="utf-8"?>
<a:theme xmlns:a="http://schemas.openxmlformats.org/drawingml/2006/main" name="Berli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35489</TotalTime>
  <Words>1868</Words>
  <Application>Microsoft Office PowerPoint</Application>
  <PresentationFormat>Custom</PresentationFormat>
  <Paragraphs>291</Paragraphs>
  <Slides>25</Slides>
  <Notes>22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Berlin</vt:lpstr>
      <vt:lpstr>Module 4 Train-the-Trainer</vt:lpstr>
      <vt:lpstr>Disclaimer</vt:lpstr>
      <vt:lpstr>Objectives</vt:lpstr>
      <vt:lpstr>What to Expect</vt:lpstr>
      <vt:lpstr>Before we begin……….</vt:lpstr>
      <vt:lpstr>People Are…..</vt:lpstr>
      <vt:lpstr>Adult Learner Considerations</vt:lpstr>
      <vt:lpstr>When Working With Adults, Remember…..</vt:lpstr>
      <vt:lpstr>Training and Facilitation</vt:lpstr>
      <vt:lpstr>As a Trainer…</vt:lpstr>
      <vt:lpstr>As a Trainer…</vt:lpstr>
      <vt:lpstr>Group Exercise</vt:lpstr>
      <vt:lpstr>Statement by Ben Franklin</vt:lpstr>
      <vt:lpstr>Preparation is Key to Success</vt:lpstr>
      <vt:lpstr>Preparation</vt:lpstr>
      <vt:lpstr>Preparation Best Practices</vt:lpstr>
      <vt:lpstr>As You Begin Your Presentation</vt:lpstr>
      <vt:lpstr>Get to Know Your Audience</vt:lpstr>
      <vt:lpstr>The Materials</vt:lpstr>
      <vt:lpstr>The Materials</vt:lpstr>
      <vt:lpstr>The Materials</vt:lpstr>
      <vt:lpstr>The Materials</vt:lpstr>
      <vt:lpstr>Your Turn!</vt:lpstr>
      <vt:lpstr>QUESTIONS?</vt:lpstr>
      <vt:lpstr>Post Test and Evaluation</vt:lpstr>
    </vt:vector>
  </TitlesOfParts>
  <Company>WNCC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Warehousing Safety</dc:title>
  <dc:creator>Jason Stratman</dc:creator>
  <cp:lastModifiedBy>Chavez, Jacob E. - OSHA</cp:lastModifiedBy>
  <cp:revision>73</cp:revision>
  <cp:lastPrinted>2015-06-19T21:33:07Z</cp:lastPrinted>
  <dcterms:created xsi:type="dcterms:W3CDTF">2014-12-08T17:12:15Z</dcterms:created>
  <dcterms:modified xsi:type="dcterms:W3CDTF">2017-06-26T13:24:54Z</dcterms:modified>
</cp:coreProperties>
</file>