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tags/tag1.xml" ContentType="application/vnd.openxmlformats-officedocument.presentationml.tags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58"/>
  </p:notesMasterIdLst>
  <p:handoutMasterIdLst>
    <p:handoutMasterId r:id="rId59"/>
  </p:handoutMasterIdLst>
  <p:sldIdLst>
    <p:sldId id="256" r:id="rId2"/>
    <p:sldId id="310" r:id="rId3"/>
    <p:sldId id="264" r:id="rId4"/>
    <p:sldId id="265" r:id="rId5"/>
    <p:sldId id="266" r:id="rId6"/>
    <p:sldId id="325" r:id="rId7"/>
    <p:sldId id="311" r:id="rId8"/>
    <p:sldId id="260" r:id="rId9"/>
    <p:sldId id="309" r:id="rId10"/>
    <p:sldId id="313" r:id="rId11"/>
    <p:sldId id="312" r:id="rId12"/>
    <p:sldId id="345" r:id="rId13"/>
    <p:sldId id="347" r:id="rId14"/>
    <p:sldId id="346" r:id="rId15"/>
    <p:sldId id="348" r:id="rId16"/>
    <p:sldId id="349" r:id="rId17"/>
    <p:sldId id="315" r:id="rId18"/>
    <p:sldId id="340" r:id="rId19"/>
    <p:sldId id="319" r:id="rId20"/>
    <p:sldId id="274" r:id="rId21"/>
    <p:sldId id="275" r:id="rId22"/>
    <p:sldId id="320" r:id="rId23"/>
    <p:sldId id="321" r:id="rId24"/>
    <p:sldId id="322" r:id="rId25"/>
    <p:sldId id="323" r:id="rId26"/>
    <p:sldId id="272" r:id="rId27"/>
    <p:sldId id="276" r:id="rId28"/>
    <p:sldId id="277" r:id="rId29"/>
    <p:sldId id="324" r:id="rId30"/>
    <p:sldId id="343" r:id="rId31"/>
    <p:sldId id="344" r:id="rId32"/>
    <p:sldId id="278" r:id="rId33"/>
    <p:sldId id="326" r:id="rId34"/>
    <p:sldId id="279" r:id="rId35"/>
    <p:sldId id="283" r:id="rId36"/>
    <p:sldId id="316" r:id="rId37"/>
    <p:sldId id="332" r:id="rId38"/>
    <p:sldId id="333" r:id="rId39"/>
    <p:sldId id="341" r:id="rId40"/>
    <p:sldId id="334" r:id="rId41"/>
    <p:sldId id="335" r:id="rId42"/>
    <p:sldId id="336" r:id="rId43"/>
    <p:sldId id="342" r:id="rId44"/>
    <p:sldId id="268" r:id="rId45"/>
    <p:sldId id="329" r:id="rId46"/>
    <p:sldId id="337" r:id="rId47"/>
    <p:sldId id="330" r:id="rId48"/>
    <p:sldId id="338" r:id="rId49"/>
    <p:sldId id="331" r:id="rId50"/>
    <p:sldId id="352" r:id="rId51"/>
    <p:sldId id="290" r:id="rId52"/>
    <p:sldId id="304" r:id="rId53"/>
    <p:sldId id="350" r:id="rId54"/>
    <p:sldId id="351" r:id="rId55"/>
    <p:sldId id="327" r:id="rId56"/>
    <p:sldId id="328" r:id="rId57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0B17"/>
    <a:srgbClr val="EAEAEA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84" autoAdjust="0"/>
    <p:restoredTop sz="72454" autoAdjust="0"/>
  </p:normalViewPr>
  <p:slideViewPr>
    <p:cSldViewPr snapToGrid="0">
      <p:cViewPr varScale="1">
        <p:scale>
          <a:sx n="83" d="100"/>
          <a:sy n="83" d="100"/>
        </p:scale>
        <p:origin x="105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322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72DFB9-25EA-481B-AC13-0D24E14B6CD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D9EAB4-6C8A-49C6-9625-1F86A18A0D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5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CFB75-7B0A-4BC3-A72E-8483156C982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5E3A7A-ADED-4964-9B06-3BA5C0D719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701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5070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hincapié</a:t>
            </a:r>
            <a:r>
              <a:rPr lang="en-US" dirty="0" smtClean="0"/>
              <a:t> en </a:t>
            </a:r>
            <a:r>
              <a:rPr lang="en-US" dirty="0" err="1" smtClean="0"/>
              <a:t>que</a:t>
            </a:r>
            <a:r>
              <a:rPr lang="en-US" dirty="0" smtClean="0"/>
              <a:t> hay </a:t>
            </a:r>
            <a:r>
              <a:rPr lang="en-US" dirty="0" err="1" smtClean="0"/>
              <a:t>más</a:t>
            </a:r>
            <a:r>
              <a:rPr lang="en-US" dirty="0" smtClean="0"/>
              <a:t> de 358,000 </a:t>
            </a:r>
            <a:r>
              <a:rPr lang="en-US" dirty="0" err="1" smtClean="0"/>
              <a:t>puestos</a:t>
            </a:r>
            <a:r>
              <a:rPr lang="en-US" dirty="0" smtClean="0"/>
              <a:t> de </a:t>
            </a:r>
            <a:r>
              <a:rPr lang="en-US" dirty="0" err="1" smtClean="0"/>
              <a:t>trabajo</a:t>
            </a:r>
            <a:r>
              <a:rPr lang="en-US" dirty="0" smtClean="0"/>
              <a:t>, la mayor parte de los </a:t>
            </a:r>
            <a:r>
              <a:rPr lang="en-US" dirty="0" err="1" smtClean="0"/>
              <a:t>puestos</a:t>
            </a:r>
            <a:r>
              <a:rPr lang="en-US" dirty="0" smtClean="0"/>
              <a:t> de </a:t>
            </a:r>
            <a:r>
              <a:rPr lang="en-US" dirty="0" err="1" smtClean="0"/>
              <a:t>trabajo</a:t>
            </a:r>
            <a:r>
              <a:rPr lang="en-US" dirty="0" smtClean="0"/>
              <a:t> son o </a:t>
            </a:r>
            <a:r>
              <a:rPr lang="en-US" dirty="0" err="1" smtClean="0"/>
              <a:t>mano</a:t>
            </a:r>
            <a:r>
              <a:rPr lang="en-US" dirty="0" smtClean="0"/>
              <a:t> de </a:t>
            </a:r>
            <a:r>
              <a:rPr lang="en-US" dirty="0" err="1" smtClean="0"/>
              <a:t>obra</a:t>
            </a:r>
            <a:r>
              <a:rPr lang="en-US" dirty="0" smtClean="0"/>
              <a:t> </a:t>
            </a:r>
            <a:r>
              <a:rPr lang="en-US" dirty="0" err="1" smtClean="0"/>
              <a:t>intensiva</a:t>
            </a:r>
            <a:r>
              <a:rPr lang="en-US" dirty="0" smtClean="0"/>
              <a:t> o de la </a:t>
            </a:r>
            <a:r>
              <a:rPr lang="en-US" dirty="0" err="1" smtClean="0"/>
              <a:t>máquina</a:t>
            </a:r>
            <a:r>
              <a:rPr lang="en-US" dirty="0" smtClean="0"/>
              <a:t>, y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esto</a:t>
            </a:r>
            <a:r>
              <a:rPr lang="en-US" dirty="0" smtClean="0"/>
              <a:t> se traduce en </a:t>
            </a:r>
            <a:r>
              <a:rPr lang="en-US" dirty="0" err="1" smtClean="0"/>
              <a:t>cientos</a:t>
            </a:r>
            <a:r>
              <a:rPr lang="en-US" dirty="0" smtClean="0"/>
              <a:t> de miles de </a:t>
            </a:r>
            <a:r>
              <a:rPr lang="en-US" dirty="0" err="1" smtClean="0"/>
              <a:t>trabajadores</a:t>
            </a:r>
            <a:r>
              <a:rPr lang="en-US" dirty="0" smtClean="0"/>
              <a:t> </a:t>
            </a:r>
            <a:r>
              <a:rPr lang="en-US" dirty="0" err="1" smtClean="0"/>
              <a:t>expuestos</a:t>
            </a:r>
            <a:r>
              <a:rPr lang="en-US" dirty="0" smtClean="0"/>
              <a:t> a </a:t>
            </a:r>
            <a:r>
              <a:rPr lang="en-US" dirty="0" err="1" smtClean="0"/>
              <a:t>riesgos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la 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diapositiva</a:t>
            </a:r>
            <a:r>
              <a:rPr lang="en-US" dirty="0" smtClean="0"/>
              <a:t> sector formal. </a:t>
            </a:r>
            <a:r>
              <a:rPr lang="en-US" dirty="0" err="1" smtClean="0"/>
              <a:t>Usted</a:t>
            </a:r>
            <a:r>
              <a:rPr lang="en-US" dirty="0" smtClean="0"/>
              <a:t> </a:t>
            </a:r>
            <a:r>
              <a:rPr lang="en-US" dirty="0" err="1" smtClean="0"/>
              <a:t>será</a:t>
            </a:r>
            <a:r>
              <a:rPr lang="en-US" dirty="0" smtClean="0"/>
              <a:t> la </a:t>
            </a:r>
            <a:r>
              <a:rPr lang="en-US" dirty="0" err="1" smtClean="0"/>
              <a:t>transición</a:t>
            </a:r>
            <a:r>
              <a:rPr lang="en-US" dirty="0" smtClean="0"/>
              <a:t> a la </a:t>
            </a:r>
            <a:r>
              <a:rPr lang="en-US" dirty="0" err="1" smtClean="0"/>
              <a:t>discusión</a:t>
            </a:r>
            <a:r>
              <a:rPr lang="en-US" dirty="0" smtClean="0"/>
              <a:t> de lo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rastrillado</a:t>
            </a:r>
            <a:r>
              <a:rPr lang="en-US" dirty="0" smtClean="0"/>
              <a:t> </a:t>
            </a:r>
            <a:r>
              <a:rPr lang="en-US" dirty="0" err="1" smtClean="0"/>
              <a:t>palet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1799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Almacén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La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mostrar</a:t>
            </a:r>
            <a:r>
              <a:rPr lang="en-US" dirty="0" smtClean="0"/>
              <a:t> lo </a:t>
            </a:r>
            <a:r>
              <a:rPr lang="en-US" dirty="0" err="1" smtClean="0"/>
              <a:t>palet</a:t>
            </a:r>
            <a:r>
              <a:rPr lang="en-US" dirty="0" smtClean="0"/>
              <a:t> </a:t>
            </a:r>
            <a:r>
              <a:rPr lang="en-US" dirty="0" err="1" smtClean="0"/>
              <a:t>ven</a:t>
            </a:r>
            <a:r>
              <a:rPr lang="en-US" dirty="0" smtClean="0"/>
              <a:t> </a:t>
            </a:r>
            <a:r>
              <a:rPr lang="en-US" dirty="0" err="1" smtClean="0"/>
              <a:t>bastidores</a:t>
            </a:r>
            <a:r>
              <a:rPr lang="en-US" dirty="0" smtClean="0"/>
              <a:t> </a:t>
            </a:r>
            <a:r>
              <a:rPr lang="en-US" dirty="0" err="1" smtClean="0"/>
              <a:t>similares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495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Almacén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La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destacar</a:t>
            </a:r>
            <a:r>
              <a:rPr lang="en-US" dirty="0" smtClean="0"/>
              <a:t> 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bastidores</a:t>
            </a:r>
            <a:r>
              <a:rPr lang="en-US" dirty="0" smtClean="0"/>
              <a:t> </a:t>
            </a:r>
            <a:r>
              <a:rPr lang="en-US" dirty="0" err="1" smtClean="0"/>
              <a:t>paleta</a:t>
            </a:r>
            <a:r>
              <a:rPr lang="en-US" dirty="0" smtClean="0"/>
              <a:t> </a:t>
            </a:r>
            <a:r>
              <a:rPr lang="en-US" dirty="0" err="1" smtClean="0"/>
              <a:t>hacen</a:t>
            </a:r>
            <a:r>
              <a:rPr lang="en-US" dirty="0" smtClean="0"/>
              <a:t> </a:t>
            </a:r>
            <a:r>
              <a:rPr lang="en-US" dirty="0" err="1" smtClean="0"/>
              <a:t>fácil</a:t>
            </a:r>
            <a:r>
              <a:rPr lang="en-US" dirty="0" smtClean="0"/>
              <a:t> </a:t>
            </a:r>
            <a:r>
              <a:rPr lang="en-US" dirty="0" err="1" smtClean="0"/>
              <a:t>almacenamiento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2528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La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resaltar</a:t>
            </a:r>
            <a:r>
              <a:rPr lang="en-US" dirty="0" smtClean="0"/>
              <a:t> un </a:t>
            </a:r>
            <a:r>
              <a:rPr lang="en-US" dirty="0" err="1" smtClean="0"/>
              <a:t>riesgo</a:t>
            </a:r>
            <a:r>
              <a:rPr lang="en-US" dirty="0" smtClean="0"/>
              <a:t> de </a:t>
            </a:r>
            <a:r>
              <a:rPr lang="en-US" dirty="0" err="1" smtClean="0"/>
              <a:t>caída</a:t>
            </a:r>
            <a:r>
              <a:rPr lang="en-US" dirty="0" smtClean="0"/>
              <a:t> </a:t>
            </a:r>
            <a:r>
              <a:rPr lang="en-US" dirty="0" err="1" smtClean="0"/>
              <a:t>potencial</a:t>
            </a:r>
            <a:r>
              <a:rPr lang="en-US" dirty="0" smtClean="0"/>
              <a:t> y </a:t>
            </a:r>
            <a:r>
              <a:rPr lang="en-US" dirty="0" err="1" smtClean="0"/>
              <a:t>peligro</a:t>
            </a:r>
            <a:r>
              <a:rPr lang="en-US" dirty="0" smtClean="0"/>
              <a:t> de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golpeado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cerca</a:t>
            </a:r>
            <a:r>
              <a:rPr lang="en-US" dirty="0" smtClean="0"/>
              <a:t> de los </a:t>
            </a:r>
            <a:r>
              <a:rPr lang="en-US" dirty="0" err="1" smtClean="0"/>
              <a:t>muelles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6577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Imágenes</a:t>
            </a:r>
            <a:r>
              <a:rPr lang="en-US" dirty="0" smtClean="0"/>
              <a:t> </a:t>
            </a:r>
            <a:r>
              <a:rPr lang="en-US" dirty="0" err="1" smtClean="0"/>
              <a:t>descargados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Las </a:t>
            </a:r>
            <a:r>
              <a:rPr lang="en-US" dirty="0" err="1" smtClean="0"/>
              <a:t>imágenes</a:t>
            </a:r>
            <a:r>
              <a:rPr lang="en-US" dirty="0" smtClean="0"/>
              <a:t> se </a:t>
            </a:r>
            <a:r>
              <a:rPr lang="en-US" dirty="0" err="1" smtClean="0"/>
              <a:t>pretenden</a:t>
            </a:r>
            <a:r>
              <a:rPr lang="en-US" dirty="0" smtClean="0"/>
              <a:t> </a:t>
            </a:r>
            <a:r>
              <a:rPr lang="en-US" dirty="0" err="1" smtClean="0"/>
              <a:t>resaltar</a:t>
            </a:r>
            <a:r>
              <a:rPr lang="en-US" dirty="0" smtClean="0"/>
              <a:t> los </a:t>
            </a:r>
            <a:r>
              <a:rPr lang="en-US" dirty="0" err="1" smtClean="0"/>
              <a:t>peligros</a:t>
            </a:r>
            <a:r>
              <a:rPr lang="en-US" dirty="0" smtClean="0"/>
              <a:t> y </a:t>
            </a:r>
            <a:r>
              <a:rPr lang="en-US" dirty="0" err="1" smtClean="0"/>
              <a:t>riesgos</a:t>
            </a:r>
            <a:r>
              <a:rPr lang="en-US" dirty="0" smtClean="0"/>
              <a:t> de </a:t>
            </a:r>
            <a:r>
              <a:rPr lang="en-US" dirty="0" err="1" smtClean="0"/>
              <a:t>corte</a:t>
            </a:r>
            <a:r>
              <a:rPr lang="en-US" dirty="0" smtClean="0"/>
              <a:t> de </a:t>
            </a:r>
            <a:r>
              <a:rPr lang="en-US" dirty="0" err="1" smtClean="0"/>
              <a:t>carga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caen</a:t>
            </a:r>
            <a:r>
              <a:rPr lang="en-US" dirty="0" smtClean="0"/>
              <a:t>,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todo</a:t>
            </a:r>
            <a:r>
              <a:rPr lang="en-US" dirty="0" smtClean="0"/>
              <a:t> </a:t>
            </a:r>
            <a:r>
              <a:rPr lang="en-US" dirty="0" err="1" smtClean="0"/>
              <a:t>cuando</a:t>
            </a:r>
            <a:r>
              <a:rPr lang="en-US" dirty="0" smtClean="0"/>
              <a:t> la </a:t>
            </a:r>
            <a:r>
              <a:rPr lang="en-US" dirty="0" err="1" smtClean="0"/>
              <a:t>sobrecarga</a:t>
            </a:r>
            <a:r>
              <a:rPr lang="en-US" dirty="0" smtClean="0"/>
              <a:t> de </a:t>
            </a:r>
            <a:r>
              <a:rPr lang="en-US" dirty="0" err="1" smtClean="0"/>
              <a:t>bastidores</a:t>
            </a:r>
            <a:r>
              <a:rPr lang="en-US" dirty="0" smtClean="0"/>
              <a:t> de </a:t>
            </a:r>
            <a:r>
              <a:rPr lang="en-US" dirty="0" err="1" smtClean="0"/>
              <a:t>paletas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Después</a:t>
            </a:r>
            <a:r>
              <a:rPr lang="en-US" dirty="0" smtClean="0"/>
              <a:t> de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los </a:t>
            </a:r>
            <a:r>
              <a:rPr lang="en-US" dirty="0" err="1" smtClean="0"/>
              <a:t>peligros</a:t>
            </a:r>
            <a:r>
              <a:rPr lang="en-US" dirty="0" smtClean="0"/>
              <a:t>, </a:t>
            </a:r>
            <a:r>
              <a:rPr lang="en-US" dirty="0" err="1" smtClean="0"/>
              <a:t>pregunte</a:t>
            </a:r>
            <a:r>
              <a:rPr lang="en-US" dirty="0" smtClean="0"/>
              <a:t> a los </a:t>
            </a:r>
            <a:r>
              <a:rPr lang="en-US" dirty="0" err="1" smtClean="0"/>
              <a:t>estudiantes</a:t>
            </a:r>
            <a:r>
              <a:rPr lang="en-US" dirty="0" smtClean="0"/>
              <a:t> 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otros</a:t>
            </a:r>
            <a:r>
              <a:rPr lang="en-US" dirty="0" smtClean="0"/>
              <a:t> </a:t>
            </a:r>
            <a:r>
              <a:rPr lang="en-US" dirty="0" err="1" smtClean="0"/>
              <a:t>peligros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se les </a:t>
            </a:r>
            <a:r>
              <a:rPr lang="en-US" dirty="0" err="1" smtClean="0"/>
              <a:t>ocurra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Tras</a:t>
            </a:r>
            <a:r>
              <a:rPr lang="en-US" dirty="0" smtClean="0"/>
              <a:t> un </a:t>
            </a:r>
            <a:r>
              <a:rPr lang="en-US" dirty="0" err="1" smtClean="0"/>
              <a:t>breve</a:t>
            </a:r>
            <a:r>
              <a:rPr lang="en-US" dirty="0" smtClean="0"/>
              <a:t> debate, la </a:t>
            </a:r>
            <a:r>
              <a:rPr lang="en-US" dirty="0" err="1" smtClean="0"/>
              <a:t>transición</a:t>
            </a:r>
            <a:r>
              <a:rPr lang="en-US" dirty="0" smtClean="0"/>
              <a:t> a la </a:t>
            </a:r>
            <a:r>
              <a:rPr lang="en-US" dirty="0" err="1" smtClean="0"/>
              <a:t>importancia</a:t>
            </a:r>
            <a:r>
              <a:rPr lang="en-US" dirty="0" smtClean="0"/>
              <a:t> de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conscientes</a:t>
            </a:r>
            <a:r>
              <a:rPr lang="en-US" dirty="0" smtClean="0"/>
              <a:t> de los </a:t>
            </a:r>
            <a:r>
              <a:rPr lang="en-US" dirty="0" err="1" smtClean="0"/>
              <a:t>derechos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protegerlos</a:t>
            </a:r>
            <a:r>
              <a:rPr lang="en-US" dirty="0" smtClean="0"/>
              <a:t> en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de </a:t>
            </a:r>
            <a:r>
              <a:rPr lang="en-US" dirty="0" err="1" smtClean="0"/>
              <a:t>entornos</a:t>
            </a:r>
            <a:r>
              <a:rPr lang="en-US" dirty="0" smtClean="0"/>
              <a:t>.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9592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solo </a:t>
            </a:r>
            <a:r>
              <a:rPr lang="en-US" dirty="0" err="1" smtClean="0"/>
              <a:t>atractivo</a:t>
            </a:r>
            <a:r>
              <a:rPr lang="en-US" dirty="0" smtClean="0"/>
              <a:t> visual.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7436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solo </a:t>
            </a:r>
            <a:r>
              <a:rPr lang="en-US" dirty="0" err="1" smtClean="0"/>
              <a:t>atractivo</a:t>
            </a:r>
            <a:r>
              <a:rPr lang="en-US" dirty="0" smtClean="0"/>
              <a:t> visual.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la 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diapositiva</a:t>
            </a:r>
            <a:r>
              <a:rPr lang="en-US" dirty="0" smtClean="0"/>
              <a:t> de </a:t>
            </a:r>
            <a:r>
              <a:rPr lang="en-US" dirty="0" err="1" smtClean="0"/>
              <a:t>resumen</a:t>
            </a:r>
            <a:r>
              <a:rPr lang="en-US" dirty="0" smtClean="0"/>
              <a:t>. </a:t>
            </a:r>
            <a:r>
              <a:rPr lang="en-US" dirty="0" err="1" smtClean="0"/>
              <a:t>Desde</a:t>
            </a:r>
            <a:r>
              <a:rPr lang="en-US" dirty="0" smtClean="0"/>
              <a:t> </a:t>
            </a:r>
            <a:r>
              <a:rPr lang="en-US" dirty="0" err="1" smtClean="0"/>
              <a:t>aquí</a:t>
            </a:r>
            <a:r>
              <a:rPr lang="en-US" dirty="0" smtClean="0"/>
              <a:t>, la </a:t>
            </a:r>
            <a:r>
              <a:rPr lang="en-US" dirty="0" err="1" smtClean="0"/>
              <a:t>transición</a:t>
            </a:r>
            <a:r>
              <a:rPr lang="en-US" dirty="0" smtClean="0"/>
              <a:t> a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diapositivas</a:t>
            </a:r>
            <a:r>
              <a:rPr lang="en-US" dirty="0" smtClean="0"/>
              <a:t> de los </a:t>
            </a:r>
            <a:r>
              <a:rPr lang="en-US" dirty="0" err="1" smtClean="0"/>
              <a:t>derechos</a:t>
            </a:r>
            <a:r>
              <a:rPr lang="en-US" dirty="0" smtClean="0"/>
              <a:t> de los </a:t>
            </a:r>
            <a:r>
              <a:rPr lang="en-US" dirty="0" err="1" smtClean="0"/>
              <a:t>trabajadores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1066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solo </a:t>
            </a:r>
            <a:r>
              <a:rPr lang="en-US" dirty="0" err="1" smtClean="0"/>
              <a:t>atractivo</a:t>
            </a:r>
            <a:r>
              <a:rPr lang="en-US" dirty="0" smtClean="0"/>
              <a:t> visual.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Las </a:t>
            </a:r>
            <a:r>
              <a:rPr lang="en-US" dirty="0" err="1" smtClean="0"/>
              <a:t>siguientes</a:t>
            </a:r>
            <a:r>
              <a:rPr lang="en-US" dirty="0" smtClean="0"/>
              <a:t> </a:t>
            </a:r>
            <a:r>
              <a:rPr lang="en-US" dirty="0" err="1" smtClean="0"/>
              <a:t>diapositivas</a:t>
            </a:r>
            <a:r>
              <a:rPr lang="en-US" dirty="0" smtClean="0"/>
              <a:t> </a:t>
            </a:r>
            <a:r>
              <a:rPr lang="en-US" dirty="0" err="1" smtClean="0"/>
              <a:t>cubren</a:t>
            </a:r>
            <a:r>
              <a:rPr lang="en-US" dirty="0" smtClean="0"/>
              <a:t> </a:t>
            </a:r>
            <a:r>
              <a:rPr lang="en-US" dirty="0" err="1" smtClean="0"/>
              <a:t>información</a:t>
            </a:r>
            <a:r>
              <a:rPr lang="en-US" dirty="0" smtClean="0"/>
              <a:t> </a:t>
            </a:r>
            <a:r>
              <a:rPr lang="en-US" dirty="0" err="1" smtClean="0"/>
              <a:t>básica</a:t>
            </a:r>
            <a:r>
              <a:rPr lang="en-US" dirty="0" smtClean="0"/>
              <a:t> OSHA.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4013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solo </a:t>
            </a:r>
            <a:r>
              <a:rPr lang="en-US" dirty="0" err="1" smtClean="0"/>
              <a:t>atractivo</a:t>
            </a:r>
            <a:r>
              <a:rPr lang="en-US" dirty="0" smtClean="0"/>
              <a:t> visual.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8137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Si </a:t>
            </a:r>
            <a:r>
              <a:rPr lang="en-US" dirty="0" err="1" smtClean="0"/>
              <a:t>usted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conexión</a:t>
            </a:r>
            <a:r>
              <a:rPr lang="en-US" dirty="0" smtClean="0"/>
              <a:t> a Internet, tome un </a:t>
            </a:r>
            <a:r>
              <a:rPr lang="en-US" dirty="0" err="1" smtClean="0"/>
              <a:t>momento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navegar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la </a:t>
            </a:r>
            <a:r>
              <a:rPr lang="en-US" dirty="0" err="1" smtClean="0"/>
              <a:t>página</a:t>
            </a:r>
            <a:r>
              <a:rPr lang="en-US" dirty="0" smtClean="0"/>
              <a:t> web de OSHA en </a:t>
            </a:r>
            <a:r>
              <a:rPr lang="en-US" dirty="0" err="1" smtClean="0"/>
              <a:t>www.osha.gov</a:t>
            </a:r>
            <a:r>
              <a:rPr lang="en-US" dirty="0" smtClean="0"/>
              <a:t>,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todo</a:t>
            </a:r>
            <a:r>
              <a:rPr lang="en-US" dirty="0" smtClean="0"/>
              <a:t> en la </a:t>
            </a:r>
            <a:r>
              <a:rPr lang="en-US" dirty="0" err="1" smtClean="0"/>
              <a:t>pestaña</a:t>
            </a:r>
            <a:r>
              <a:rPr lang="en-US" dirty="0" smtClean="0"/>
              <a:t> </a:t>
            </a:r>
            <a:r>
              <a:rPr lang="en-US" dirty="0" err="1" smtClean="0"/>
              <a:t>Derechos</a:t>
            </a:r>
            <a:r>
              <a:rPr lang="en-US" dirty="0" smtClean="0"/>
              <a:t> de los </a:t>
            </a:r>
            <a:r>
              <a:rPr lang="en-US" dirty="0" err="1" smtClean="0"/>
              <a:t>Trabajadores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91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1760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5965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5804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hincapié</a:t>
            </a:r>
            <a:r>
              <a:rPr lang="en-US" dirty="0" smtClean="0"/>
              <a:t> en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tesis</a:t>
            </a:r>
            <a:r>
              <a:rPr lang="en-US" dirty="0" smtClean="0"/>
              <a:t> no </a:t>
            </a:r>
            <a:r>
              <a:rPr lang="en-US" dirty="0" err="1" smtClean="0"/>
              <a:t>están</a:t>
            </a:r>
            <a:r>
              <a:rPr lang="en-US" dirty="0" smtClean="0"/>
              <a:t> </a:t>
            </a:r>
            <a:r>
              <a:rPr lang="en-US" dirty="0" err="1" smtClean="0"/>
              <a:t>cubiertos</a:t>
            </a:r>
            <a:r>
              <a:rPr lang="en-US" dirty="0" smtClean="0"/>
              <a:t>.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9239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solo </a:t>
            </a:r>
            <a:r>
              <a:rPr lang="en-US" dirty="0" err="1" smtClean="0"/>
              <a:t>atractivo</a:t>
            </a:r>
            <a:r>
              <a:rPr lang="en-US" dirty="0" smtClean="0"/>
              <a:t> visual.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La </a:t>
            </a:r>
            <a:r>
              <a:rPr lang="en-US" dirty="0" err="1" smtClean="0"/>
              <a:t>Administración</a:t>
            </a:r>
            <a:r>
              <a:rPr lang="en-US" dirty="0" smtClean="0"/>
              <a:t> de </a:t>
            </a:r>
            <a:r>
              <a:rPr lang="en-US" dirty="0" err="1" smtClean="0"/>
              <a:t>Seguridad</a:t>
            </a:r>
            <a:r>
              <a:rPr lang="en-US" dirty="0" smtClean="0"/>
              <a:t> y </a:t>
            </a:r>
            <a:r>
              <a:rPr lang="en-US" dirty="0" err="1" smtClean="0"/>
              <a:t>Salud</a:t>
            </a:r>
            <a:r>
              <a:rPr lang="en-US" dirty="0" smtClean="0"/>
              <a:t> </a:t>
            </a:r>
            <a:r>
              <a:rPr lang="en-US" dirty="0" err="1" smtClean="0"/>
              <a:t>Ocupacional</a:t>
            </a:r>
            <a:r>
              <a:rPr lang="en-US" dirty="0" smtClean="0"/>
              <a:t> </a:t>
            </a:r>
            <a:r>
              <a:rPr lang="en-US" dirty="0" err="1" smtClean="0"/>
              <a:t>cubre</a:t>
            </a:r>
            <a:r>
              <a:rPr lang="en-US" dirty="0" smtClean="0"/>
              <a:t> </a:t>
            </a:r>
            <a:r>
              <a:rPr lang="en-US" dirty="0" err="1" smtClean="0"/>
              <a:t>cinco</a:t>
            </a:r>
            <a:r>
              <a:rPr lang="en-US" dirty="0" smtClean="0"/>
              <a:t> </a:t>
            </a:r>
            <a:r>
              <a:rPr lang="en-US" dirty="0" err="1" smtClean="0"/>
              <a:t>áreas</a:t>
            </a:r>
            <a:r>
              <a:rPr lang="en-US" dirty="0" smtClean="0"/>
              <a:t>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 err="1" smtClean="0"/>
              <a:t>Responsabilidades</a:t>
            </a:r>
            <a:r>
              <a:rPr lang="en-US" dirty="0" smtClean="0"/>
              <a:t> de los </a:t>
            </a:r>
            <a:r>
              <a:rPr lang="en-US" dirty="0" err="1" smtClean="0"/>
              <a:t>empleadores</a:t>
            </a:r>
            <a:endParaRPr lang="en-US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 smtClean="0"/>
              <a:t>Los </a:t>
            </a:r>
            <a:r>
              <a:rPr lang="en-US" dirty="0" err="1" smtClean="0"/>
              <a:t>derechos</a:t>
            </a:r>
            <a:r>
              <a:rPr lang="en-US" dirty="0" smtClean="0"/>
              <a:t> del </a:t>
            </a:r>
            <a:r>
              <a:rPr lang="en-US" dirty="0" err="1" smtClean="0"/>
              <a:t>empleado</a:t>
            </a:r>
            <a:endParaRPr lang="en-US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 err="1" smtClean="0"/>
              <a:t>Normas</a:t>
            </a:r>
            <a:r>
              <a:rPr lang="en-US" dirty="0" smtClean="0"/>
              <a:t> de OSHA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 err="1" smtClean="0"/>
              <a:t>Inspecciones</a:t>
            </a:r>
            <a:endParaRPr lang="en-US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 err="1" smtClean="0"/>
              <a:t>Ayuda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los </a:t>
            </a:r>
            <a:r>
              <a:rPr lang="en-US" dirty="0" err="1" smtClean="0"/>
              <a:t>empleadores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Cubra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uno</a:t>
            </a:r>
            <a:r>
              <a:rPr lang="en-US" dirty="0" smtClean="0"/>
              <a:t> de </a:t>
            </a:r>
            <a:r>
              <a:rPr lang="en-US" dirty="0" err="1" smtClean="0"/>
              <a:t>éstos</a:t>
            </a:r>
            <a:r>
              <a:rPr lang="en-US" dirty="0" smtClean="0"/>
              <a:t> </a:t>
            </a:r>
            <a:r>
              <a:rPr lang="en-US" dirty="0" err="1" smtClean="0"/>
              <a:t>uno</a:t>
            </a:r>
            <a:r>
              <a:rPr lang="en-US" dirty="0" smtClean="0"/>
              <a:t> a </a:t>
            </a:r>
            <a:r>
              <a:rPr lang="en-US" dirty="0" err="1" smtClean="0"/>
              <a:t>tiempo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mejor</a:t>
            </a:r>
            <a:r>
              <a:rPr lang="en-US" dirty="0" smtClean="0"/>
              <a:t> </a:t>
            </a:r>
            <a:r>
              <a:rPr lang="en-US" dirty="0" err="1" smtClean="0"/>
              <a:t>comprensión</a:t>
            </a:r>
            <a:r>
              <a:rPr lang="en-US" dirty="0" smtClean="0"/>
              <a:t> de lo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hace</a:t>
            </a:r>
            <a:r>
              <a:rPr lang="en-US" dirty="0" smtClean="0"/>
              <a:t> OSHA.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8099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www.osha.gov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Imagen</a:t>
            </a:r>
            <a:r>
              <a:rPr lang="en-US" dirty="0" smtClean="0"/>
              <a:t> de la </a:t>
            </a:r>
            <a:r>
              <a:rPr lang="en-US" dirty="0" err="1" smtClean="0"/>
              <a:t>intención</a:t>
            </a:r>
            <a:r>
              <a:rPr lang="en-US" dirty="0" smtClean="0"/>
              <a:t> de </a:t>
            </a:r>
            <a:r>
              <a:rPr lang="en-US" dirty="0" err="1" smtClean="0"/>
              <a:t>mostrar</a:t>
            </a:r>
            <a:r>
              <a:rPr lang="en-US" dirty="0" smtClean="0"/>
              <a:t> lo </a:t>
            </a:r>
            <a:r>
              <a:rPr lang="en-US" dirty="0" err="1" smtClean="0"/>
              <a:t>que</a:t>
            </a:r>
            <a:r>
              <a:rPr lang="en-US" dirty="0" smtClean="0"/>
              <a:t> un cartel de OSHA se </a:t>
            </a:r>
            <a:r>
              <a:rPr lang="en-US" dirty="0" err="1" smtClean="0"/>
              <a:t>parece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Ejecutar</a:t>
            </a:r>
            <a:r>
              <a:rPr lang="en-US" dirty="0" smtClean="0"/>
              <a:t> a </a:t>
            </a:r>
            <a:r>
              <a:rPr lang="en-US" dirty="0" err="1" smtClean="0"/>
              <a:t>través</a:t>
            </a:r>
            <a:r>
              <a:rPr lang="en-US" dirty="0" smtClean="0"/>
              <a:t> de la </a:t>
            </a:r>
            <a:r>
              <a:rPr lang="en-US" dirty="0" err="1" smtClean="0"/>
              <a:t>lista</a:t>
            </a:r>
            <a:r>
              <a:rPr lang="en-US" dirty="0" smtClean="0"/>
              <a:t> en la </a:t>
            </a:r>
            <a:r>
              <a:rPr lang="en-US" dirty="0" err="1" smtClean="0"/>
              <a:t>diapositiva</a:t>
            </a:r>
            <a:r>
              <a:rPr lang="en-US" dirty="0" smtClean="0"/>
              <a:t> </a:t>
            </a:r>
            <a:r>
              <a:rPr lang="en-US" dirty="0" err="1" smtClean="0"/>
              <a:t>uno</a:t>
            </a:r>
            <a:r>
              <a:rPr lang="en-US" dirty="0" smtClean="0"/>
              <a:t> a la </a:t>
            </a:r>
            <a:r>
              <a:rPr lang="en-US" dirty="0" err="1" smtClean="0"/>
              <a:t>vez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Los </a:t>
            </a:r>
            <a:r>
              <a:rPr lang="en-US" dirty="0" err="1" smtClean="0"/>
              <a:t>empleadores</a:t>
            </a:r>
            <a:r>
              <a:rPr lang="en-US" dirty="0" smtClean="0"/>
              <a:t> </a:t>
            </a:r>
            <a:r>
              <a:rPr lang="en-US" dirty="0" err="1" smtClean="0"/>
              <a:t>tienen</a:t>
            </a:r>
            <a:r>
              <a:rPr lang="en-US" dirty="0" smtClean="0"/>
              <a:t> la </a:t>
            </a:r>
            <a:r>
              <a:rPr lang="en-US" dirty="0" err="1" smtClean="0"/>
              <a:t>responsabilidad</a:t>
            </a:r>
            <a:r>
              <a:rPr lang="en-US" dirty="0" smtClean="0"/>
              <a:t> de </a:t>
            </a:r>
            <a:r>
              <a:rPr lang="en-US" dirty="0" err="1" smtClean="0"/>
              <a:t>proporcionar</a:t>
            </a:r>
            <a:r>
              <a:rPr lang="en-US" dirty="0" smtClean="0"/>
              <a:t> </a:t>
            </a:r>
            <a:r>
              <a:rPr lang="en-US" dirty="0" err="1" smtClean="0"/>
              <a:t>lugar</a:t>
            </a:r>
            <a:r>
              <a:rPr lang="en-US" dirty="0" smtClean="0"/>
              <a:t> de </a:t>
            </a:r>
            <a:r>
              <a:rPr lang="en-US" dirty="0" err="1" smtClean="0"/>
              <a:t>trabajo</a:t>
            </a:r>
            <a:r>
              <a:rPr lang="en-US" dirty="0" smtClean="0"/>
              <a:t> </a:t>
            </a:r>
            <a:r>
              <a:rPr lang="en-US" dirty="0" err="1" smtClean="0"/>
              <a:t>seguro</a:t>
            </a:r>
            <a:r>
              <a:rPr lang="en-US" dirty="0" smtClean="0"/>
              <a:t>. Los </a:t>
            </a:r>
            <a:r>
              <a:rPr lang="en-US" dirty="0" err="1" smtClean="0"/>
              <a:t>empleadores</a:t>
            </a:r>
            <a:r>
              <a:rPr lang="en-US" dirty="0" smtClean="0"/>
              <a:t> </a:t>
            </a:r>
            <a:r>
              <a:rPr lang="en-US" dirty="0" err="1" smtClean="0"/>
              <a:t>deben</a:t>
            </a:r>
            <a:r>
              <a:rPr lang="en-US" dirty="0" smtClean="0"/>
              <a:t> </a:t>
            </a:r>
            <a:r>
              <a:rPr lang="en-US" dirty="0" err="1" smtClean="0"/>
              <a:t>proporcionar</a:t>
            </a:r>
            <a:r>
              <a:rPr lang="en-US" dirty="0" smtClean="0"/>
              <a:t> a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empleados</a:t>
            </a:r>
            <a:r>
              <a:rPr lang="en-US" dirty="0" smtClean="0"/>
              <a:t> un </a:t>
            </a:r>
            <a:r>
              <a:rPr lang="en-US" dirty="0" err="1" smtClean="0"/>
              <a:t>lugar</a:t>
            </a:r>
            <a:r>
              <a:rPr lang="en-US" dirty="0" smtClean="0"/>
              <a:t> de </a:t>
            </a:r>
            <a:r>
              <a:rPr lang="en-US" dirty="0" err="1" smtClean="0"/>
              <a:t>trabajo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no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riesgos</a:t>
            </a:r>
            <a:r>
              <a:rPr lang="en-US" dirty="0" smtClean="0"/>
              <a:t> graves y </a:t>
            </a:r>
            <a:r>
              <a:rPr lang="en-US" dirty="0" err="1" smtClean="0"/>
              <a:t>siga</a:t>
            </a:r>
            <a:r>
              <a:rPr lang="en-US" dirty="0" smtClean="0"/>
              <a:t> </a:t>
            </a:r>
            <a:r>
              <a:rPr lang="en-US" dirty="0" err="1" smtClean="0"/>
              <a:t>todas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normas</a:t>
            </a:r>
            <a:r>
              <a:rPr lang="en-US" dirty="0" smtClean="0"/>
              <a:t> </a:t>
            </a:r>
            <a:r>
              <a:rPr lang="en-US" dirty="0" err="1" smtClean="0"/>
              <a:t>pertinentes</a:t>
            </a:r>
            <a:r>
              <a:rPr lang="en-US" dirty="0" smtClean="0"/>
              <a:t> de </a:t>
            </a:r>
            <a:r>
              <a:rPr lang="en-US" dirty="0" err="1" smtClean="0"/>
              <a:t>seguridad</a:t>
            </a:r>
            <a:r>
              <a:rPr lang="en-US" dirty="0" smtClean="0"/>
              <a:t> y </a:t>
            </a:r>
            <a:r>
              <a:rPr lang="en-US" dirty="0" err="1" smtClean="0"/>
              <a:t>salud</a:t>
            </a:r>
            <a:r>
              <a:rPr lang="en-US" dirty="0" smtClean="0"/>
              <a:t> de OSHA. Los </a:t>
            </a:r>
            <a:r>
              <a:rPr lang="en-US" dirty="0" err="1" smtClean="0"/>
              <a:t>empleadores</a:t>
            </a:r>
            <a:r>
              <a:rPr lang="en-US" dirty="0" smtClean="0"/>
              <a:t> </a:t>
            </a:r>
            <a:r>
              <a:rPr lang="en-US" dirty="0" err="1" smtClean="0"/>
              <a:t>deben</a:t>
            </a:r>
            <a:r>
              <a:rPr lang="en-US" dirty="0" smtClean="0"/>
              <a:t> </a:t>
            </a:r>
            <a:r>
              <a:rPr lang="en-US" dirty="0" err="1" smtClean="0"/>
              <a:t>encontrar</a:t>
            </a:r>
            <a:r>
              <a:rPr lang="en-US" dirty="0" smtClean="0"/>
              <a:t> y </a:t>
            </a:r>
            <a:r>
              <a:rPr lang="en-US" dirty="0" err="1" smtClean="0"/>
              <a:t>problemas</a:t>
            </a:r>
            <a:r>
              <a:rPr lang="en-US" dirty="0" smtClean="0"/>
              <a:t> de </a:t>
            </a:r>
            <a:r>
              <a:rPr lang="en-US" dirty="0" err="1" smtClean="0"/>
              <a:t>seguridad</a:t>
            </a:r>
            <a:r>
              <a:rPr lang="en-US" dirty="0" smtClean="0"/>
              <a:t> e </a:t>
            </a:r>
            <a:r>
              <a:rPr lang="en-US" dirty="0" err="1" smtClean="0"/>
              <a:t>higiene</a:t>
            </a:r>
            <a:r>
              <a:rPr lang="en-US" dirty="0" smtClean="0"/>
              <a:t> </a:t>
            </a:r>
            <a:r>
              <a:rPr lang="en-US" dirty="0" err="1" smtClean="0"/>
              <a:t>adecuadas</a:t>
            </a:r>
            <a:r>
              <a:rPr lang="en-US" dirty="0" smtClean="0"/>
              <a:t>. OSHA </a:t>
            </a:r>
            <a:r>
              <a:rPr lang="en-US" dirty="0" err="1" smtClean="0"/>
              <a:t>requiere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empleadores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tratar</a:t>
            </a:r>
            <a:r>
              <a:rPr lang="en-US" dirty="0" smtClean="0"/>
              <a:t> de </a:t>
            </a:r>
            <a:r>
              <a:rPr lang="en-US" dirty="0" err="1" smtClean="0"/>
              <a:t>eliminar</a:t>
            </a:r>
            <a:r>
              <a:rPr lang="en-US" dirty="0" smtClean="0"/>
              <a:t> o </a:t>
            </a:r>
            <a:r>
              <a:rPr lang="en-US" dirty="0" err="1" smtClean="0"/>
              <a:t>reducir</a:t>
            </a:r>
            <a:r>
              <a:rPr lang="en-US" dirty="0" smtClean="0"/>
              <a:t> los </a:t>
            </a:r>
            <a:r>
              <a:rPr lang="en-US" dirty="0" err="1" smtClean="0"/>
              <a:t>peligros</a:t>
            </a:r>
            <a:r>
              <a:rPr lang="en-US" dirty="0" smtClean="0"/>
              <a:t> </a:t>
            </a:r>
            <a:r>
              <a:rPr lang="en-US" dirty="0" err="1" smtClean="0"/>
              <a:t>primero</a:t>
            </a:r>
            <a:r>
              <a:rPr lang="en-US" dirty="0" smtClean="0"/>
              <a:t> </a:t>
            </a:r>
            <a:r>
              <a:rPr lang="en-US" dirty="0" err="1" smtClean="0"/>
              <a:t>haciendo</a:t>
            </a:r>
            <a:r>
              <a:rPr lang="en-US" dirty="0" smtClean="0"/>
              <a:t> </a:t>
            </a:r>
            <a:r>
              <a:rPr lang="en-US" dirty="0" err="1" smtClean="0"/>
              <a:t>cambios</a:t>
            </a:r>
            <a:r>
              <a:rPr lang="en-US" dirty="0" smtClean="0"/>
              <a:t> en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condiciones</a:t>
            </a:r>
            <a:r>
              <a:rPr lang="en-US" dirty="0" smtClean="0"/>
              <a:t> de </a:t>
            </a:r>
            <a:r>
              <a:rPr lang="en-US" dirty="0" err="1" smtClean="0"/>
              <a:t>trabajo</a:t>
            </a:r>
            <a:r>
              <a:rPr lang="en-US" dirty="0" smtClean="0"/>
              <a:t> en </a:t>
            </a:r>
            <a:r>
              <a:rPr lang="en-US" dirty="0" err="1" smtClean="0"/>
              <a:t>lugar</a:t>
            </a:r>
            <a:r>
              <a:rPr lang="en-US" dirty="0" smtClean="0"/>
              <a:t> de </a:t>
            </a:r>
            <a:r>
              <a:rPr lang="en-US" dirty="0" err="1" smtClean="0"/>
              <a:t>depender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máscaras</a:t>
            </a:r>
            <a:r>
              <a:rPr lang="en-US" dirty="0" smtClean="0"/>
              <a:t>, </a:t>
            </a:r>
            <a:r>
              <a:rPr lang="en-US" dirty="0" err="1" smtClean="0"/>
              <a:t>guantes</a:t>
            </a:r>
            <a:r>
              <a:rPr lang="en-US" dirty="0" smtClean="0"/>
              <a:t>, </a:t>
            </a:r>
            <a:r>
              <a:rPr lang="en-US" dirty="0" err="1" smtClean="0"/>
              <a:t>tapones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los </a:t>
            </a:r>
            <a:r>
              <a:rPr lang="en-US" dirty="0" err="1" smtClean="0"/>
              <a:t>oídos</a:t>
            </a:r>
            <a:r>
              <a:rPr lang="en-US" dirty="0" smtClean="0"/>
              <a:t> u </a:t>
            </a:r>
            <a:r>
              <a:rPr lang="en-US" dirty="0" err="1" smtClean="0"/>
              <a:t>otros</a:t>
            </a:r>
            <a:r>
              <a:rPr lang="en-US" dirty="0" smtClean="0"/>
              <a:t> </a:t>
            </a:r>
            <a:r>
              <a:rPr lang="en-US" dirty="0" err="1" smtClean="0"/>
              <a:t>tipos</a:t>
            </a:r>
            <a:r>
              <a:rPr lang="en-US" dirty="0" smtClean="0"/>
              <a:t> de </a:t>
            </a:r>
            <a:r>
              <a:rPr lang="en-US" dirty="0" err="1" smtClean="0"/>
              <a:t>equipo</a:t>
            </a:r>
            <a:r>
              <a:rPr lang="en-US" dirty="0" smtClean="0"/>
              <a:t> de </a:t>
            </a:r>
            <a:r>
              <a:rPr lang="en-US" dirty="0" err="1" smtClean="0"/>
              <a:t>protección</a:t>
            </a:r>
            <a:r>
              <a:rPr lang="en-US" dirty="0" smtClean="0"/>
              <a:t> personal.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El cartel de la OSHA se </a:t>
            </a:r>
            <a:r>
              <a:rPr lang="en-US" dirty="0" err="1" smtClean="0"/>
              <a:t>hace</a:t>
            </a:r>
            <a:r>
              <a:rPr lang="en-US" dirty="0" smtClean="0"/>
              <a:t> </a:t>
            </a:r>
            <a:r>
              <a:rPr lang="en-US" dirty="0" err="1" smtClean="0"/>
              <a:t>referencia</a:t>
            </a:r>
            <a:r>
              <a:rPr lang="en-US" dirty="0" smtClean="0"/>
              <a:t> en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diapositiva</a:t>
            </a:r>
            <a:r>
              <a:rPr lang="en-US" dirty="0" smtClean="0"/>
              <a:t>. </a:t>
            </a:r>
            <a:r>
              <a:rPr lang="en-US" dirty="0" err="1" smtClean="0"/>
              <a:t>Informar</a:t>
            </a:r>
            <a:r>
              <a:rPr lang="en-US" dirty="0" smtClean="0"/>
              <a:t> a los </a:t>
            </a:r>
            <a:r>
              <a:rPr lang="en-US" dirty="0" err="1" smtClean="0"/>
              <a:t>estudiantes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dirty="0" err="1" smtClean="0"/>
              <a:t>obtener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copia</a:t>
            </a:r>
            <a:r>
              <a:rPr lang="en-US" dirty="0" smtClean="0"/>
              <a:t> del cartel de OSHA en https://</a:t>
            </a:r>
            <a:r>
              <a:rPr lang="en-US" dirty="0" err="1" smtClean="0"/>
              <a:t>www.osha.gov</a:t>
            </a:r>
            <a:r>
              <a:rPr lang="en-US" dirty="0" smtClean="0"/>
              <a:t>/Publications/</a:t>
            </a:r>
            <a:r>
              <a:rPr lang="en-US" dirty="0" err="1" smtClean="0"/>
              <a:t>poster.html</a:t>
            </a:r>
            <a:r>
              <a:rPr lang="en-US" dirty="0" smtClean="0"/>
              <a:t>. Si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acceso</a:t>
            </a:r>
            <a:r>
              <a:rPr lang="en-US" dirty="0" smtClean="0"/>
              <a:t> a Internet, </a:t>
            </a:r>
            <a:r>
              <a:rPr lang="en-US" dirty="0" err="1" smtClean="0"/>
              <a:t>usted</a:t>
            </a:r>
            <a:r>
              <a:rPr lang="en-US" dirty="0" smtClean="0"/>
              <a:t> </a:t>
            </a:r>
            <a:r>
              <a:rPr lang="en-US" dirty="0" err="1" smtClean="0"/>
              <a:t>debe</a:t>
            </a:r>
            <a:r>
              <a:rPr lang="en-US" dirty="0" smtClean="0"/>
              <a:t> </a:t>
            </a:r>
            <a:r>
              <a:rPr lang="en-US" dirty="0" err="1" smtClean="0"/>
              <a:t>tomar</a:t>
            </a:r>
            <a:r>
              <a:rPr lang="en-US" dirty="0" smtClean="0"/>
              <a:t> un </a:t>
            </a:r>
            <a:r>
              <a:rPr lang="en-US" dirty="0" err="1" smtClean="0"/>
              <a:t>minuto</a:t>
            </a:r>
            <a:r>
              <a:rPr lang="en-US" dirty="0" smtClean="0"/>
              <a:t> y </a:t>
            </a:r>
            <a:r>
              <a:rPr lang="en-US" dirty="0" err="1" smtClean="0"/>
              <a:t>visita</a:t>
            </a:r>
            <a:r>
              <a:rPr lang="en-US" dirty="0" smtClean="0"/>
              <a:t> la </a:t>
            </a:r>
            <a:r>
              <a:rPr lang="en-US" dirty="0" err="1" smtClean="0"/>
              <a:t>página</a:t>
            </a:r>
            <a:r>
              <a:rPr lang="en-US" dirty="0" smtClean="0"/>
              <a:t> web.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 smtClean="0"/>
              <a:t>también</a:t>
            </a:r>
            <a:r>
              <a:rPr lang="en-US" dirty="0" smtClean="0"/>
              <a:t> </a:t>
            </a:r>
            <a:r>
              <a:rPr lang="en-US" dirty="0" err="1" smtClean="0"/>
              <a:t>sería</a:t>
            </a:r>
            <a:r>
              <a:rPr lang="en-US" dirty="0" smtClean="0"/>
              <a:t> un </a:t>
            </a:r>
            <a:r>
              <a:rPr lang="en-US" dirty="0" err="1" smtClean="0"/>
              <a:t>buen</a:t>
            </a:r>
            <a:r>
              <a:rPr lang="en-US" dirty="0" smtClean="0"/>
              <a:t> </a:t>
            </a:r>
            <a:r>
              <a:rPr lang="en-US" dirty="0" err="1" smtClean="0"/>
              <a:t>momento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discutir</a:t>
            </a:r>
            <a:r>
              <a:rPr lang="en-US" dirty="0" smtClean="0"/>
              <a:t> los </a:t>
            </a:r>
            <a:r>
              <a:rPr lang="en-US" dirty="0" err="1" smtClean="0"/>
              <a:t>nuevos</a:t>
            </a:r>
            <a:r>
              <a:rPr lang="en-US" dirty="0" smtClean="0"/>
              <a:t> </a:t>
            </a:r>
            <a:r>
              <a:rPr lang="en-US" dirty="0" err="1" smtClean="0"/>
              <a:t>requisitos</a:t>
            </a:r>
            <a:r>
              <a:rPr lang="en-US" dirty="0" smtClean="0"/>
              <a:t> de </a:t>
            </a:r>
            <a:r>
              <a:rPr lang="en-US" dirty="0" err="1" smtClean="0"/>
              <a:t>registros</a:t>
            </a:r>
            <a:r>
              <a:rPr lang="en-US" dirty="0" smtClean="0"/>
              <a:t> / </a:t>
            </a:r>
            <a:r>
              <a:rPr lang="en-US" dirty="0" err="1" smtClean="0"/>
              <a:t>informes</a:t>
            </a:r>
            <a:r>
              <a:rPr lang="en-US" dirty="0" smtClean="0"/>
              <a:t>.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información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en https://</a:t>
            </a:r>
            <a:r>
              <a:rPr lang="en-US" dirty="0" err="1" smtClean="0"/>
              <a:t>www.osha.gov</a:t>
            </a:r>
            <a:r>
              <a:rPr lang="en-US" dirty="0" smtClean="0"/>
              <a:t>/recordkeeping2014/</a:t>
            </a:r>
            <a:r>
              <a:rPr lang="en-US" dirty="0" err="1" smtClean="0"/>
              <a:t>index.html</a:t>
            </a:r>
            <a:r>
              <a:rPr lang="en-US" dirty="0" smtClean="0"/>
              <a:t>.</a:t>
            </a: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8334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empleados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tienen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siguientes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derechos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bajo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OSHA: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Condiciones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no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suponen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riesgo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daño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grave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Trabajando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•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Recibir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información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formación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(en un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idioma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trabajadores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pueden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entender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sobre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peligros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químicos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otros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métodos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evitar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daños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y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normas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OSHA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aplican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lugar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trabajo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•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Revisar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registros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lesiones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enfermedades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relacionadas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con el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trabajo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•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Obtener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copias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resultados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pruebas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realizadas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encontrar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riesgos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 el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lugar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trabajo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•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Presentar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queja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pidiendo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OSHA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inspeccionar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lugar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trabajo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existe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peligro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grave o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empleador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no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está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siguiendo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reglas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OSHA.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Cuando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solicite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OSHA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mantendrá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todas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identidades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confidencial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• Use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derechos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bajo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la ley sin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represalias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Si un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empleado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despedido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degradado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transferencia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represalias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ninguna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manera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el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derechos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bajo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la ley,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pueden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presentar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queja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ante la OSHA.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queja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debe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presentarse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dentro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los 30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días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la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supuesta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represalia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siguientes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diapositivas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entran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Protección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Denunciantes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ampliar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protección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represalias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5058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solo </a:t>
            </a:r>
            <a:r>
              <a:rPr lang="en-US" dirty="0" err="1" smtClean="0"/>
              <a:t>atractivo</a:t>
            </a:r>
            <a:r>
              <a:rPr lang="en-US" dirty="0" smtClean="0"/>
              <a:t> visual.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Informar</a:t>
            </a:r>
            <a:r>
              <a:rPr lang="en-US" dirty="0" smtClean="0"/>
              <a:t> a los </a:t>
            </a:r>
            <a:r>
              <a:rPr lang="en-US" dirty="0" err="1" smtClean="0"/>
              <a:t>estudiantes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dirty="0" err="1" smtClean="0"/>
              <a:t>presentar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queja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la </a:t>
            </a:r>
            <a:r>
              <a:rPr lang="en-US" dirty="0" err="1" smtClean="0"/>
              <a:t>represalia</a:t>
            </a:r>
            <a:r>
              <a:rPr lang="en-US" dirty="0" smtClean="0"/>
              <a:t> se produce en </a:t>
            </a:r>
            <a:r>
              <a:rPr lang="en-US" dirty="0" err="1" smtClean="0"/>
              <a:t>relación</a:t>
            </a:r>
            <a:r>
              <a:rPr lang="en-US" dirty="0" smtClean="0"/>
              <a:t> con la </a:t>
            </a:r>
            <a:r>
              <a:rPr lang="en-US" dirty="0" err="1" smtClean="0"/>
              <a:t>seguridad</a:t>
            </a:r>
            <a:r>
              <a:rPr lang="en-US" dirty="0" smtClean="0"/>
              <a:t> y la </a:t>
            </a:r>
            <a:r>
              <a:rPr lang="en-US" dirty="0" err="1" smtClean="0"/>
              <a:t>salud</a:t>
            </a:r>
            <a:r>
              <a:rPr lang="en-US" dirty="0" smtClean="0"/>
              <a:t>. Si </a:t>
            </a:r>
            <a:r>
              <a:rPr lang="en-US" dirty="0" err="1" smtClean="0"/>
              <a:t>usted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acceso</a:t>
            </a:r>
            <a:r>
              <a:rPr lang="en-US" dirty="0" smtClean="0"/>
              <a:t> a internet, </a:t>
            </a:r>
            <a:r>
              <a:rPr lang="en-US" dirty="0" err="1" smtClean="0"/>
              <a:t>tomar</a:t>
            </a:r>
            <a:r>
              <a:rPr lang="en-US" dirty="0" smtClean="0"/>
              <a:t> </a:t>
            </a:r>
            <a:r>
              <a:rPr lang="en-US" dirty="0" err="1" smtClean="0"/>
              <a:t>algún</a:t>
            </a:r>
            <a:r>
              <a:rPr lang="en-US" dirty="0" smtClean="0"/>
              <a:t> </a:t>
            </a:r>
            <a:r>
              <a:rPr lang="en-US" dirty="0" err="1" smtClean="0"/>
              <a:t>tiempo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revisar</a:t>
            </a:r>
            <a:r>
              <a:rPr lang="en-US" dirty="0" smtClean="0"/>
              <a:t> la </a:t>
            </a:r>
            <a:r>
              <a:rPr lang="en-US" dirty="0" err="1" smtClean="0"/>
              <a:t>información</a:t>
            </a:r>
            <a:r>
              <a:rPr lang="en-US" dirty="0" smtClean="0"/>
              <a:t> </a:t>
            </a:r>
            <a:r>
              <a:rPr lang="en-US" dirty="0" err="1" smtClean="0"/>
              <a:t>básica</a:t>
            </a:r>
            <a:r>
              <a:rPr lang="en-US" dirty="0" smtClean="0"/>
              <a:t> en </a:t>
            </a:r>
            <a:r>
              <a:rPr lang="en-US" dirty="0" err="1" smtClean="0"/>
              <a:t>Denunciantes</a:t>
            </a:r>
            <a:r>
              <a:rPr lang="en-US" dirty="0" smtClean="0"/>
              <a:t> http://</a:t>
            </a:r>
            <a:r>
              <a:rPr lang="en-US" dirty="0" err="1" smtClean="0"/>
              <a:t>www.whistleblowers.gov</a:t>
            </a:r>
            <a:r>
              <a:rPr lang="en-US" dirty="0" smtClean="0"/>
              <a:t>/.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En el </a:t>
            </a:r>
            <a:r>
              <a:rPr lang="en-US" dirty="0" err="1" smtClean="0"/>
              <a:t>momento</a:t>
            </a:r>
            <a:r>
              <a:rPr lang="en-US" dirty="0" smtClean="0"/>
              <a:t> de </a:t>
            </a:r>
            <a:r>
              <a:rPr lang="en-US" dirty="0" err="1" smtClean="0"/>
              <a:t>desarrollo</a:t>
            </a:r>
            <a:r>
              <a:rPr lang="en-US" dirty="0" smtClean="0"/>
              <a:t>, </a:t>
            </a:r>
            <a:r>
              <a:rPr lang="en-US" dirty="0" err="1" smtClean="0"/>
              <a:t>había</a:t>
            </a:r>
            <a:r>
              <a:rPr lang="en-US" dirty="0" smtClean="0"/>
              <a:t> 22 </a:t>
            </a:r>
            <a:r>
              <a:rPr lang="en-US" dirty="0" err="1" smtClean="0"/>
              <a:t>estatutos</a:t>
            </a:r>
            <a:r>
              <a:rPr lang="en-US" dirty="0" smtClean="0"/>
              <a:t>, </a:t>
            </a:r>
            <a:r>
              <a:rPr lang="en-US" dirty="0" err="1" smtClean="0"/>
              <a:t>incluyendo</a:t>
            </a:r>
            <a:r>
              <a:rPr lang="en-US" dirty="0" smtClean="0"/>
              <a:t> 11 (c).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Reparta</a:t>
            </a:r>
            <a:r>
              <a:rPr lang="en-US" dirty="0" smtClean="0"/>
              <a:t> </a:t>
            </a:r>
            <a:r>
              <a:rPr lang="en-US" dirty="0" err="1" smtClean="0"/>
              <a:t>denunciante</a:t>
            </a:r>
            <a:r>
              <a:rPr lang="en-US" dirty="0" smtClean="0"/>
              <a:t> </a:t>
            </a:r>
            <a:r>
              <a:rPr lang="en-US" dirty="0" err="1" smtClean="0"/>
              <a:t>informativa</a:t>
            </a:r>
            <a:r>
              <a:rPr lang="en-US" dirty="0" smtClean="0"/>
              <a:t> de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disponible</a:t>
            </a:r>
            <a:r>
              <a:rPr lang="en-US" dirty="0" smtClean="0"/>
              <a:t>.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descargar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copia</a:t>
            </a:r>
            <a:r>
              <a:rPr lang="en-US" dirty="0" smtClean="0"/>
              <a:t> en https://</a:t>
            </a:r>
            <a:r>
              <a:rPr lang="en-US" dirty="0" err="1" smtClean="0"/>
              <a:t>www.osha.gov</a:t>
            </a:r>
            <a:r>
              <a:rPr lang="en-US" dirty="0" smtClean="0"/>
              <a:t>/</a:t>
            </a:r>
            <a:r>
              <a:rPr lang="en-US" dirty="0" err="1" smtClean="0"/>
              <a:t>OshDoc</a:t>
            </a:r>
            <a:r>
              <a:rPr lang="en-US" dirty="0" smtClean="0"/>
              <a:t>/</a:t>
            </a:r>
            <a:r>
              <a:rPr lang="en-US" dirty="0" err="1" smtClean="0"/>
              <a:t>data_General_Facts</a:t>
            </a:r>
            <a:r>
              <a:rPr lang="en-US" dirty="0" smtClean="0"/>
              <a:t>/w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9846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solo </a:t>
            </a:r>
            <a:r>
              <a:rPr lang="en-US" dirty="0" err="1" smtClean="0"/>
              <a:t>atractivo</a:t>
            </a:r>
            <a:r>
              <a:rPr lang="en-US" dirty="0" smtClean="0"/>
              <a:t> visual.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Informar</a:t>
            </a:r>
            <a:r>
              <a:rPr lang="en-US" dirty="0" smtClean="0"/>
              <a:t> a los </a:t>
            </a:r>
            <a:r>
              <a:rPr lang="en-US" dirty="0" err="1" smtClean="0"/>
              <a:t>estudiantes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dirty="0" err="1" smtClean="0"/>
              <a:t>presentar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queja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la </a:t>
            </a:r>
            <a:r>
              <a:rPr lang="en-US" dirty="0" err="1" smtClean="0"/>
              <a:t>represalia</a:t>
            </a:r>
            <a:r>
              <a:rPr lang="en-US" dirty="0" smtClean="0"/>
              <a:t> se produce en </a:t>
            </a:r>
            <a:r>
              <a:rPr lang="en-US" dirty="0" err="1" smtClean="0"/>
              <a:t>relación</a:t>
            </a:r>
            <a:r>
              <a:rPr lang="en-US" dirty="0" smtClean="0"/>
              <a:t> con la </a:t>
            </a:r>
            <a:r>
              <a:rPr lang="en-US" dirty="0" err="1" smtClean="0"/>
              <a:t>seguridad</a:t>
            </a:r>
            <a:r>
              <a:rPr lang="en-US" dirty="0" smtClean="0"/>
              <a:t> y la </a:t>
            </a:r>
            <a:r>
              <a:rPr lang="en-US" dirty="0" err="1" smtClean="0"/>
              <a:t>salud</a:t>
            </a:r>
            <a:r>
              <a:rPr lang="en-US" dirty="0" smtClean="0"/>
              <a:t>. Si </a:t>
            </a:r>
            <a:r>
              <a:rPr lang="en-US" dirty="0" err="1" smtClean="0"/>
              <a:t>usted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acceso</a:t>
            </a:r>
            <a:r>
              <a:rPr lang="en-US" dirty="0" smtClean="0"/>
              <a:t> a internet, </a:t>
            </a:r>
            <a:r>
              <a:rPr lang="en-US" dirty="0" err="1" smtClean="0"/>
              <a:t>tomar</a:t>
            </a:r>
            <a:r>
              <a:rPr lang="en-US" dirty="0" smtClean="0"/>
              <a:t> </a:t>
            </a:r>
            <a:r>
              <a:rPr lang="en-US" dirty="0" err="1" smtClean="0"/>
              <a:t>algún</a:t>
            </a:r>
            <a:r>
              <a:rPr lang="en-US" dirty="0" smtClean="0"/>
              <a:t> </a:t>
            </a:r>
            <a:r>
              <a:rPr lang="en-US" dirty="0" err="1" smtClean="0"/>
              <a:t>tiempo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revisar</a:t>
            </a:r>
            <a:r>
              <a:rPr lang="en-US" dirty="0" smtClean="0"/>
              <a:t> la </a:t>
            </a:r>
            <a:r>
              <a:rPr lang="en-US" dirty="0" err="1" smtClean="0"/>
              <a:t>información</a:t>
            </a:r>
            <a:r>
              <a:rPr lang="en-US" dirty="0" smtClean="0"/>
              <a:t> </a:t>
            </a:r>
            <a:r>
              <a:rPr lang="en-US" dirty="0" err="1" smtClean="0"/>
              <a:t>básica</a:t>
            </a:r>
            <a:r>
              <a:rPr lang="en-US" dirty="0" smtClean="0"/>
              <a:t> en </a:t>
            </a:r>
            <a:r>
              <a:rPr lang="en-US" dirty="0" err="1" smtClean="0"/>
              <a:t>Denunciantes</a:t>
            </a:r>
            <a:r>
              <a:rPr lang="en-US" dirty="0" smtClean="0"/>
              <a:t> http://</a:t>
            </a:r>
            <a:r>
              <a:rPr lang="en-US" dirty="0" err="1" smtClean="0"/>
              <a:t>www.whistleblowers.gov</a:t>
            </a:r>
            <a:r>
              <a:rPr lang="en-US" dirty="0" smtClean="0"/>
              <a:t>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970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02233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normas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OSHA son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normas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describen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métodos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empleadores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deben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utilizar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proteger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empleados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riesgos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Existen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normas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OSHA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el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trabajo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la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construcción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la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agricultura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operaciones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marítimas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y la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industria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 general,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son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normas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aplican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la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mayoría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lugares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trabajo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normas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limitan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cantidad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productos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químicos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peligrosos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trabajadores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pueden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expuestos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requieren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el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ciertas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prácticas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 el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equipo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seguridad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y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requieren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empleadores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monitorear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peligros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mantener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registros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lesiones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enfermedades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laborales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Como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vimos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desde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diapositiva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sobre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responsabilidades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del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empleador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normas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limitan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cantidad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productos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químicos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peligrosos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trabajadores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pueden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expuestos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requieren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el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ciertas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prácticas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 el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equipo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seguridad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y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requieren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empleadores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monitorear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peligros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mantener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registros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lesiones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enfermedades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laborales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827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6757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empleadores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también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deben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cumplir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con la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Cláusula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Deber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General de la Ley OSH,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obliga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los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empleadores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mantener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lugar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trabajo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libre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peligros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graves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reconocidos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cláusula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generalmente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citado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cuando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no hay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norma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OSHA se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aplica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peligro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Cláusula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Deber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General se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puede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encontrar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en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siguientes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direcciones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Internet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Sección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5 (a) (1) https://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www.osha.gov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oshaweb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owadisp.show_document?p_table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OSHACT&amp;p_id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=3359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recomienda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usted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tiene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copia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normas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disponibles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antes de la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entrega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la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formación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97B4B-E6FA-4CFB-9855-5C647ECDD60D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44708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solo </a:t>
            </a:r>
            <a:r>
              <a:rPr lang="en-US" dirty="0" err="1" smtClean="0"/>
              <a:t>atractivo</a:t>
            </a:r>
            <a:r>
              <a:rPr lang="en-US" dirty="0" smtClean="0"/>
              <a:t> visual.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Las </a:t>
            </a:r>
            <a:r>
              <a:rPr lang="en-US" dirty="0" err="1" smtClean="0"/>
              <a:t>inspecciones</a:t>
            </a:r>
            <a:r>
              <a:rPr lang="en-US" dirty="0" smtClean="0"/>
              <a:t> se </a:t>
            </a:r>
            <a:r>
              <a:rPr lang="en-US" dirty="0" err="1" smtClean="0"/>
              <a:t>iniciaron</a:t>
            </a:r>
            <a:r>
              <a:rPr lang="en-US" dirty="0" smtClean="0"/>
              <a:t> sin </a:t>
            </a:r>
            <a:r>
              <a:rPr lang="en-US" dirty="0" err="1" smtClean="0"/>
              <a:t>previo</a:t>
            </a:r>
            <a:r>
              <a:rPr lang="en-US" dirty="0" smtClean="0"/>
              <a:t> </a:t>
            </a:r>
            <a:r>
              <a:rPr lang="en-US" dirty="0" err="1" smtClean="0"/>
              <a:t>aviso</a:t>
            </a:r>
            <a:r>
              <a:rPr lang="en-US" dirty="0" smtClean="0"/>
              <a:t>, </a:t>
            </a:r>
            <a:r>
              <a:rPr lang="en-US" dirty="0" err="1" smtClean="0"/>
              <a:t>llevó</a:t>
            </a:r>
            <a:r>
              <a:rPr lang="en-US" dirty="0" smtClean="0"/>
              <a:t> a </a:t>
            </a:r>
            <a:r>
              <a:rPr lang="en-US" dirty="0" err="1" smtClean="0"/>
              <a:t>cabo</a:t>
            </a:r>
            <a:r>
              <a:rPr lang="en-US" dirty="0" smtClean="0"/>
              <a:t> </a:t>
            </a:r>
            <a:r>
              <a:rPr lang="en-US" dirty="0" err="1" smtClean="0"/>
              <a:t>utilizando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inspecciones</a:t>
            </a:r>
            <a:r>
              <a:rPr lang="en-US" dirty="0" smtClean="0"/>
              <a:t> in situ o </a:t>
            </a:r>
            <a:r>
              <a:rPr lang="en-US" dirty="0" err="1" smtClean="0"/>
              <a:t>investigaciones</a:t>
            </a:r>
            <a:r>
              <a:rPr lang="en-US" dirty="0" smtClean="0"/>
              <a:t> de </a:t>
            </a:r>
            <a:r>
              <a:rPr lang="en-US" dirty="0" err="1" smtClean="0"/>
              <a:t>teléfono</a:t>
            </a:r>
            <a:r>
              <a:rPr lang="en-US" dirty="0" smtClean="0"/>
              <a:t> / fax, </a:t>
            </a:r>
            <a:r>
              <a:rPr lang="en-US" dirty="0" err="1" smtClean="0"/>
              <a:t>realizadas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los </a:t>
            </a:r>
            <a:r>
              <a:rPr lang="en-US" dirty="0" err="1" smtClean="0"/>
              <a:t>oficiales</a:t>
            </a:r>
            <a:r>
              <a:rPr lang="en-US" dirty="0" smtClean="0"/>
              <a:t> de </a:t>
            </a:r>
            <a:r>
              <a:rPr lang="en-US" dirty="0" err="1" smtClean="0"/>
              <a:t>cumplimiento</a:t>
            </a:r>
            <a:r>
              <a:rPr lang="en-US" dirty="0" smtClean="0"/>
              <a:t> </a:t>
            </a:r>
            <a:r>
              <a:rPr lang="en-US" dirty="0" err="1" smtClean="0"/>
              <a:t>altamente</a:t>
            </a:r>
            <a:r>
              <a:rPr lang="en-US" dirty="0" smtClean="0"/>
              <a:t> </a:t>
            </a:r>
            <a:r>
              <a:rPr lang="en-US" dirty="0" err="1" smtClean="0"/>
              <a:t>capacitados</a:t>
            </a:r>
            <a:r>
              <a:rPr lang="en-US" dirty="0" smtClean="0"/>
              <a:t>, y en base a la </a:t>
            </a:r>
            <a:r>
              <a:rPr lang="en-US" dirty="0" err="1" smtClean="0"/>
              <a:t>siguiente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prioridades</a:t>
            </a:r>
            <a:r>
              <a:rPr lang="en-US" dirty="0" smtClean="0"/>
              <a:t>: • </a:t>
            </a:r>
            <a:r>
              <a:rPr lang="en-US" dirty="0" err="1" smtClean="0"/>
              <a:t>Peligro</a:t>
            </a:r>
            <a:r>
              <a:rPr lang="en-US" dirty="0" smtClean="0"/>
              <a:t> </a:t>
            </a:r>
            <a:r>
              <a:rPr lang="en-US" dirty="0" err="1" smtClean="0"/>
              <a:t>inminente</a:t>
            </a:r>
            <a:r>
              <a:rPr lang="en-US" dirty="0" smtClean="0"/>
              <a:t> • </a:t>
            </a:r>
            <a:r>
              <a:rPr lang="en-US" dirty="0" err="1" smtClean="0"/>
              <a:t>Catástrofes</a:t>
            </a:r>
            <a:r>
              <a:rPr lang="en-US" dirty="0" smtClean="0"/>
              <a:t> - </a:t>
            </a:r>
            <a:r>
              <a:rPr lang="en-US" dirty="0" err="1" smtClean="0"/>
              <a:t>muertes</a:t>
            </a:r>
            <a:r>
              <a:rPr lang="en-US" dirty="0" smtClean="0"/>
              <a:t> u </a:t>
            </a:r>
            <a:r>
              <a:rPr lang="en-US" dirty="0" err="1" smtClean="0"/>
              <a:t>hospitalizaciones</a:t>
            </a:r>
            <a:r>
              <a:rPr lang="en-US" dirty="0" smtClean="0"/>
              <a:t> • </a:t>
            </a:r>
            <a:r>
              <a:rPr lang="en-US" dirty="0" err="1" smtClean="0"/>
              <a:t>quejas</a:t>
            </a:r>
            <a:r>
              <a:rPr lang="en-US" dirty="0" smtClean="0"/>
              <a:t> de los </a:t>
            </a:r>
            <a:r>
              <a:rPr lang="en-US" dirty="0" err="1" smtClean="0"/>
              <a:t>trabajadores</a:t>
            </a:r>
            <a:r>
              <a:rPr lang="en-US" dirty="0" smtClean="0"/>
              <a:t> y </a:t>
            </a:r>
            <a:r>
              <a:rPr lang="en-US" dirty="0" err="1" smtClean="0"/>
              <a:t>referencias</a:t>
            </a:r>
            <a:r>
              <a:rPr lang="en-US" dirty="0" smtClean="0"/>
              <a:t> • Targeted </a:t>
            </a:r>
            <a:r>
              <a:rPr lang="en-US" dirty="0" err="1" smtClean="0"/>
              <a:t>inspecciones</a:t>
            </a:r>
            <a:r>
              <a:rPr lang="en-US" dirty="0" smtClean="0"/>
              <a:t> - </a:t>
            </a:r>
            <a:r>
              <a:rPr lang="en-US" dirty="0" err="1" smtClean="0"/>
              <a:t>Peligros</a:t>
            </a:r>
            <a:r>
              <a:rPr lang="en-US" dirty="0" smtClean="0"/>
              <a:t> </a:t>
            </a:r>
            <a:r>
              <a:rPr lang="en-US" dirty="0" err="1" smtClean="0"/>
              <a:t>particulares</a:t>
            </a:r>
            <a:r>
              <a:rPr lang="en-US" dirty="0" smtClean="0"/>
              <a:t>,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altas</a:t>
            </a:r>
            <a:r>
              <a:rPr lang="en-US" dirty="0" smtClean="0"/>
              <a:t> </a:t>
            </a:r>
            <a:r>
              <a:rPr lang="en-US" dirty="0" err="1" smtClean="0"/>
              <a:t>tasas</a:t>
            </a:r>
            <a:r>
              <a:rPr lang="en-US" dirty="0" smtClean="0"/>
              <a:t> de </a:t>
            </a:r>
            <a:r>
              <a:rPr lang="en-US" dirty="0" err="1" smtClean="0"/>
              <a:t>lesiones</a:t>
            </a:r>
            <a:r>
              <a:rPr lang="en-US" dirty="0" smtClean="0"/>
              <a:t> • </a:t>
            </a:r>
            <a:r>
              <a:rPr lang="en-US" dirty="0" err="1" smtClean="0"/>
              <a:t>inspecciones</a:t>
            </a:r>
            <a:r>
              <a:rPr lang="en-US" dirty="0" smtClean="0"/>
              <a:t> de </a:t>
            </a:r>
            <a:r>
              <a:rPr lang="en-US" dirty="0" err="1" smtClean="0"/>
              <a:t>seguimiento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Cuando</a:t>
            </a:r>
            <a:r>
              <a:rPr lang="en-US" dirty="0" smtClean="0"/>
              <a:t> un inspector </a:t>
            </a:r>
            <a:r>
              <a:rPr lang="en-US" dirty="0" err="1" smtClean="0"/>
              <a:t>encuentra</a:t>
            </a:r>
            <a:r>
              <a:rPr lang="en-US" dirty="0" smtClean="0"/>
              <a:t> </a:t>
            </a:r>
            <a:r>
              <a:rPr lang="en-US" dirty="0" err="1" smtClean="0"/>
              <a:t>violaciónes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normas</a:t>
            </a:r>
            <a:r>
              <a:rPr lang="en-US" dirty="0" smtClean="0"/>
              <a:t> de OSHA o </a:t>
            </a:r>
            <a:r>
              <a:rPr lang="en-US" dirty="0" err="1" smtClean="0"/>
              <a:t>riesgos</a:t>
            </a:r>
            <a:r>
              <a:rPr lang="en-US" dirty="0" smtClean="0"/>
              <a:t> graves, OSHA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emitir</a:t>
            </a:r>
            <a:r>
              <a:rPr lang="en-US" dirty="0" smtClean="0"/>
              <a:t> </a:t>
            </a:r>
            <a:r>
              <a:rPr lang="en-US" dirty="0" err="1" smtClean="0"/>
              <a:t>citaciones</a:t>
            </a:r>
            <a:r>
              <a:rPr lang="en-US" dirty="0" smtClean="0"/>
              <a:t> y </a:t>
            </a:r>
            <a:r>
              <a:rPr lang="en-US" dirty="0" err="1" smtClean="0"/>
              <a:t>multas</a:t>
            </a:r>
            <a:r>
              <a:rPr lang="en-US" dirty="0" smtClean="0"/>
              <a:t>.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cita</a:t>
            </a:r>
            <a:r>
              <a:rPr lang="en-US" dirty="0" smtClean="0"/>
              <a:t> </a:t>
            </a:r>
            <a:r>
              <a:rPr lang="en-US" dirty="0" err="1" smtClean="0"/>
              <a:t>incluye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de un </a:t>
            </a:r>
            <a:r>
              <a:rPr lang="en-US" dirty="0" err="1" smtClean="0"/>
              <a:t>empleador</a:t>
            </a:r>
            <a:r>
              <a:rPr lang="en-US" dirty="0" smtClean="0"/>
              <a:t>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utilizar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solucionar</a:t>
            </a:r>
            <a:r>
              <a:rPr lang="en-US" dirty="0" smtClean="0"/>
              <a:t> un </a:t>
            </a:r>
            <a:r>
              <a:rPr lang="en-US" dirty="0" err="1" smtClean="0"/>
              <a:t>problema</a:t>
            </a:r>
            <a:r>
              <a:rPr lang="en-US" dirty="0" smtClean="0"/>
              <a:t> y la </a:t>
            </a:r>
            <a:r>
              <a:rPr lang="en-US" dirty="0" err="1" smtClean="0"/>
              <a:t>fecha</a:t>
            </a:r>
            <a:r>
              <a:rPr lang="en-US" dirty="0" smtClean="0"/>
              <a:t> en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acciones</a:t>
            </a:r>
            <a:r>
              <a:rPr lang="en-US" dirty="0" smtClean="0"/>
              <a:t> </a:t>
            </a:r>
            <a:r>
              <a:rPr lang="en-US" dirty="0" err="1" smtClean="0"/>
              <a:t>correctivas</a:t>
            </a:r>
            <a:r>
              <a:rPr lang="en-US" dirty="0" smtClean="0"/>
              <a:t> </a:t>
            </a:r>
            <a:r>
              <a:rPr lang="en-US" dirty="0" err="1" smtClean="0"/>
              <a:t>deben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completados</a:t>
            </a:r>
            <a:r>
              <a:rPr lang="en-US" dirty="0" smtClean="0"/>
              <a:t>. Los </a:t>
            </a:r>
            <a:r>
              <a:rPr lang="en-US" dirty="0" err="1" smtClean="0"/>
              <a:t>empleadores</a:t>
            </a:r>
            <a:r>
              <a:rPr lang="en-US" dirty="0" smtClean="0"/>
              <a:t> </a:t>
            </a:r>
            <a:r>
              <a:rPr lang="en-US" dirty="0" err="1" smtClean="0"/>
              <a:t>tienen</a:t>
            </a:r>
            <a:r>
              <a:rPr lang="en-US" dirty="0" smtClean="0"/>
              <a:t> el </a:t>
            </a:r>
            <a:r>
              <a:rPr lang="en-US" dirty="0" err="1" smtClean="0"/>
              <a:t>derecho</a:t>
            </a:r>
            <a:r>
              <a:rPr lang="en-US" dirty="0" smtClean="0"/>
              <a:t> de </a:t>
            </a:r>
            <a:r>
              <a:rPr lang="en-US" dirty="0" err="1" smtClean="0"/>
              <a:t>impugnar</a:t>
            </a:r>
            <a:r>
              <a:rPr lang="en-US" dirty="0" smtClean="0"/>
              <a:t> </a:t>
            </a:r>
            <a:r>
              <a:rPr lang="en-US" dirty="0" err="1" smtClean="0"/>
              <a:t>cualquier</a:t>
            </a:r>
            <a:r>
              <a:rPr lang="en-US" dirty="0" smtClean="0"/>
              <a:t> parte de la </a:t>
            </a:r>
            <a:r>
              <a:rPr lang="en-US" dirty="0" err="1" smtClean="0"/>
              <a:t>citación</a:t>
            </a:r>
            <a:r>
              <a:rPr lang="en-US" dirty="0" smtClean="0"/>
              <a:t>, </a:t>
            </a:r>
            <a:r>
              <a:rPr lang="en-US" dirty="0" err="1" smtClean="0"/>
              <a:t>incluyendo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existe</a:t>
            </a:r>
            <a:r>
              <a:rPr lang="en-US" dirty="0" smtClean="0"/>
              <a:t> </a:t>
            </a:r>
            <a:r>
              <a:rPr lang="en-US" dirty="0" err="1" smtClean="0"/>
              <a:t>realmente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violación</a:t>
            </a:r>
            <a:r>
              <a:rPr lang="en-US" dirty="0" smtClean="0"/>
              <a:t>. Los </a:t>
            </a:r>
            <a:r>
              <a:rPr lang="en-US" dirty="0" err="1" smtClean="0"/>
              <a:t>trabajadores</a:t>
            </a:r>
            <a:r>
              <a:rPr lang="en-US" dirty="0" smtClean="0"/>
              <a:t> </a:t>
            </a:r>
            <a:r>
              <a:rPr lang="en-US" dirty="0" err="1" smtClean="0"/>
              <a:t>sólo</a:t>
            </a:r>
            <a:r>
              <a:rPr lang="en-US" dirty="0" smtClean="0"/>
              <a:t> </a:t>
            </a:r>
            <a:r>
              <a:rPr lang="en-US" dirty="0" err="1" smtClean="0"/>
              <a:t>tienen</a:t>
            </a:r>
            <a:r>
              <a:rPr lang="en-US" dirty="0" smtClean="0"/>
              <a:t> </a:t>
            </a:r>
            <a:r>
              <a:rPr lang="en-US" dirty="0" err="1" smtClean="0"/>
              <a:t>derecho</a:t>
            </a:r>
            <a:r>
              <a:rPr lang="en-US" dirty="0" smtClean="0"/>
              <a:t> a </a:t>
            </a:r>
            <a:r>
              <a:rPr lang="en-US" dirty="0" err="1" smtClean="0"/>
              <a:t>impugnar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la </a:t>
            </a:r>
            <a:r>
              <a:rPr lang="en-US" dirty="0" err="1" smtClean="0"/>
              <a:t>fecha</a:t>
            </a:r>
            <a:r>
              <a:rPr lang="en-US" dirty="0" smtClean="0"/>
              <a:t> </a:t>
            </a:r>
            <a:r>
              <a:rPr lang="en-US" dirty="0" err="1" smtClean="0"/>
              <a:t>límite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cuando</a:t>
            </a:r>
            <a:r>
              <a:rPr lang="en-US" dirty="0" smtClean="0"/>
              <a:t> un </a:t>
            </a:r>
            <a:r>
              <a:rPr lang="en-US" dirty="0" err="1" smtClean="0"/>
              <a:t>problema</a:t>
            </a:r>
            <a:r>
              <a:rPr lang="en-US" dirty="0" smtClean="0"/>
              <a:t> se </a:t>
            </a:r>
            <a:r>
              <a:rPr lang="en-US" dirty="0" err="1" smtClean="0"/>
              <a:t>debe</a:t>
            </a:r>
            <a:r>
              <a:rPr lang="en-US" dirty="0" smtClean="0"/>
              <a:t> resolver. Las </a:t>
            </a:r>
            <a:r>
              <a:rPr lang="en-US" dirty="0" err="1" smtClean="0"/>
              <a:t>apelaciones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citas</a:t>
            </a:r>
            <a:r>
              <a:rPr lang="en-US" dirty="0" smtClean="0"/>
              <a:t> son </a:t>
            </a:r>
            <a:r>
              <a:rPr lang="en-US" dirty="0" err="1" smtClean="0"/>
              <a:t>escuchadas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la </a:t>
            </a:r>
            <a:r>
              <a:rPr lang="en-US" dirty="0" err="1" smtClean="0"/>
              <a:t>Comisión</a:t>
            </a:r>
            <a:r>
              <a:rPr lang="en-US" dirty="0" smtClean="0"/>
              <a:t> de </a:t>
            </a:r>
            <a:r>
              <a:rPr lang="en-US" dirty="0" err="1" smtClean="0"/>
              <a:t>Seguridad</a:t>
            </a:r>
            <a:r>
              <a:rPr lang="en-US" dirty="0" smtClean="0"/>
              <a:t> y </a:t>
            </a:r>
            <a:r>
              <a:rPr lang="en-US" dirty="0" err="1" smtClean="0"/>
              <a:t>Salud</a:t>
            </a:r>
            <a:r>
              <a:rPr lang="en-US" dirty="0" smtClean="0"/>
              <a:t> de la </a:t>
            </a:r>
            <a:r>
              <a:rPr lang="en-US" dirty="0" err="1" smtClean="0"/>
              <a:t>opinión</a:t>
            </a:r>
            <a:r>
              <a:rPr lang="en-US" dirty="0" smtClean="0"/>
              <a:t> </a:t>
            </a:r>
            <a:r>
              <a:rPr lang="en-US" dirty="0" err="1" smtClean="0"/>
              <a:t>independiente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75866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OSHA ofrece asesoría confidencial gratuita. Ayuda programas y servicios varios empleadores identifican y corregir peligros de empleo así como mejora sus programas de prevención de lesiones y enfermedades.</a:t>
            </a:r>
          </a:p>
          <a:p>
            <a:endParaRPr lang="es-E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OSHA proporciona fondos a los Estados para un servicio gratuito, consulta in situ, para pequeñas y medianas empresas.  Servicios de consulta en el sitio son independientes de la aplicación y no den lugar a sanciones o citas.</a:t>
            </a:r>
          </a:p>
          <a:p>
            <a:endParaRPr lang="es-E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OSHA cuenta con especialistas de asistencia de cumplimiento en toda la nación que puede proporcionar información general sobre las normas OSHA y recursos de asistencia de cumplimiento.</a:t>
            </a:r>
          </a:p>
          <a:p>
            <a:endParaRPr lang="es-E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OSHA ofrece programas cooperativos para ayudar a prevenir muertes, lesiones y enfermedades en el lugar de trabajo.  Programa de la Alianza – OSHA trabaja con grupos comprometidos con la salud y seguridad de los trabajadores para desarrollar recursos de asistencia de cumplimiento y educar a los trabajadores y los empleadores. Las asociaciones estratégicas de OSHA (OSP) – asociaciones se formalizan mediante convenios destinados a fomentar, ayudar y reconocer esfuerzos de socios para eliminar peligros graves y lograr prácticas de seguridad y salud de trabajo de modelo a la medida. Programas de protección voluntaristas (VPP), el VPP reconocer los empleadores y los trabajadores de la industria privada y las agencias federales que han implementado programas de gestión de salud y seguridad eficaz y mantienen las tasas de lesiones y enfermedades por debajo de las respectivas industrias de dedicación promedio nacional. En VPP, gestión, mano de obra y OSHA trabajan cooperativamente y proactiva para prevenir fatalidades, lesiones y enfermedades.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64179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solo </a:t>
            </a:r>
            <a:r>
              <a:rPr lang="en-US" dirty="0" err="1" smtClean="0"/>
              <a:t>atractivo</a:t>
            </a:r>
            <a:r>
              <a:rPr lang="en-US" dirty="0" smtClean="0"/>
              <a:t> visual.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Después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vacaciones</a:t>
            </a:r>
            <a:r>
              <a:rPr lang="en-US" dirty="0" smtClean="0"/>
              <a:t>, el plan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discutir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regulaciones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específicas</a:t>
            </a:r>
            <a:r>
              <a:rPr lang="en-US" dirty="0" smtClean="0"/>
              <a:t> a los </a:t>
            </a:r>
            <a:r>
              <a:rPr lang="en-US" dirty="0" err="1" smtClean="0"/>
              <a:t>almacenes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3932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hincapié</a:t>
            </a:r>
            <a:r>
              <a:rPr lang="en-US" dirty="0" smtClean="0"/>
              <a:t> en </a:t>
            </a:r>
            <a:r>
              <a:rPr lang="en-US" dirty="0" err="1" smtClean="0"/>
              <a:t>que</a:t>
            </a:r>
            <a:r>
              <a:rPr lang="en-US" dirty="0" smtClean="0"/>
              <a:t> el </a:t>
            </a:r>
            <a:r>
              <a:rPr lang="en-US" dirty="0" err="1" smtClean="0"/>
              <a:t>servicio</a:t>
            </a:r>
            <a:r>
              <a:rPr lang="en-US" dirty="0" smtClean="0"/>
              <a:t> de </a:t>
            </a:r>
            <a:r>
              <a:rPr lang="en-US" dirty="0" err="1" smtClean="0"/>
              <a:t>limpieza</a:t>
            </a:r>
            <a:r>
              <a:rPr lang="en-US" dirty="0" smtClean="0"/>
              <a:t> </a:t>
            </a:r>
            <a:r>
              <a:rPr lang="en-US" dirty="0" err="1" smtClean="0"/>
              <a:t>sencilla</a:t>
            </a:r>
            <a:r>
              <a:rPr lang="en-US" dirty="0" smtClean="0"/>
              <a:t>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prevenir</a:t>
            </a:r>
            <a:r>
              <a:rPr lang="en-US" dirty="0" smtClean="0"/>
              <a:t> </a:t>
            </a:r>
            <a:r>
              <a:rPr lang="en-US" dirty="0" err="1" smtClean="0"/>
              <a:t>incidentes</a:t>
            </a:r>
            <a:r>
              <a:rPr lang="en-US" dirty="0" smtClean="0"/>
              <a:t> de </a:t>
            </a:r>
            <a:r>
              <a:rPr lang="en-US" dirty="0" err="1" smtClean="0"/>
              <a:t>tráfico</a:t>
            </a:r>
            <a:r>
              <a:rPr lang="en-US" dirty="0" smtClean="0"/>
              <a:t> </a:t>
            </a:r>
            <a:r>
              <a:rPr lang="en-US" dirty="0" err="1" smtClean="0"/>
              <a:t>tanto</a:t>
            </a:r>
            <a:r>
              <a:rPr lang="en-US" dirty="0" smtClean="0"/>
              <a:t> </a:t>
            </a:r>
            <a:r>
              <a:rPr lang="en-US" dirty="0" err="1" smtClean="0"/>
              <a:t>peatonal</a:t>
            </a:r>
            <a:r>
              <a:rPr lang="en-US" dirty="0" smtClean="0"/>
              <a:t> y el </a:t>
            </a:r>
            <a:r>
              <a:rPr lang="en-US" dirty="0" err="1" smtClean="0"/>
              <a:t>tráfico</a:t>
            </a:r>
            <a:r>
              <a:rPr lang="en-US" dirty="0" smtClean="0"/>
              <a:t> de la </a:t>
            </a:r>
            <a:r>
              <a:rPr lang="en-US" dirty="0" err="1" smtClean="0"/>
              <a:t>máquina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4265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05688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Image </a:t>
            </a:r>
            <a:r>
              <a:rPr lang="en-US" dirty="0" err="1" smtClean="0"/>
              <a:t>destinado</a:t>
            </a:r>
            <a:r>
              <a:rPr lang="en-US" dirty="0" smtClean="0"/>
              <a:t> a </a:t>
            </a:r>
            <a:r>
              <a:rPr lang="en-US" dirty="0" err="1" smtClean="0"/>
              <a:t>destacar</a:t>
            </a:r>
            <a:r>
              <a:rPr lang="en-US" dirty="0" smtClean="0"/>
              <a:t> PPE </a:t>
            </a:r>
            <a:r>
              <a:rPr lang="en-US" dirty="0" err="1" smtClean="0"/>
              <a:t>común</a:t>
            </a:r>
            <a:r>
              <a:rPr lang="en-US" dirty="0" smtClean="0"/>
              <a:t> </a:t>
            </a:r>
            <a:r>
              <a:rPr lang="en-US" dirty="0" err="1" smtClean="0"/>
              <a:t>utilizado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Actividad</a:t>
            </a:r>
            <a:r>
              <a:rPr lang="en-US" dirty="0" smtClean="0"/>
              <a:t> Breakout - </a:t>
            </a:r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los </a:t>
            </a:r>
            <a:r>
              <a:rPr lang="en-US" dirty="0" err="1" smtClean="0"/>
              <a:t>estudiantes</a:t>
            </a:r>
            <a:r>
              <a:rPr lang="en-US" dirty="0" smtClean="0"/>
              <a:t> </a:t>
            </a:r>
            <a:r>
              <a:rPr lang="en-US" dirty="0" err="1" smtClean="0"/>
              <a:t>estallan</a:t>
            </a:r>
            <a:r>
              <a:rPr lang="en-US" dirty="0" smtClean="0"/>
              <a:t> en </a:t>
            </a:r>
            <a:r>
              <a:rPr lang="en-US" dirty="0" err="1" smtClean="0"/>
              <a:t>pequeños</a:t>
            </a:r>
            <a:r>
              <a:rPr lang="en-US" dirty="0" smtClean="0"/>
              <a:t> </a:t>
            </a:r>
            <a:r>
              <a:rPr lang="en-US" dirty="0" err="1" smtClean="0"/>
              <a:t>grupos</a:t>
            </a:r>
            <a:r>
              <a:rPr lang="en-US" dirty="0" smtClean="0"/>
              <a:t>. </a:t>
            </a:r>
            <a:r>
              <a:rPr lang="en-US" dirty="0" err="1" smtClean="0"/>
              <a:t>Entonces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estudiante</a:t>
            </a:r>
            <a:r>
              <a:rPr lang="en-US" dirty="0" smtClean="0"/>
              <a:t> </a:t>
            </a:r>
            <a:r>
              <a:rPr lang="en-US" dirty="0" err="1" smtClean="0"/>
              <a:t>discutir</a:t>
            </a:r>
            <a:r>
              <a:rPr lang="en-US" dirty="0" smtClean="0"/>
              <a:t> </a:t>
            </a:r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tipos</a:t>
            </a:r>
            <a:r>
              <a:rPr lang="en-US" dirty="0" smtClean="0"/>
              <a:t> de </a:t>
            </a:r>
            <a:r>
              <a:rPr lang="en-US" dirty="0" err="1" smtClean="0"/>
              <a:t>almacenamiento</a:t>
            </a:r>
            <a:r>
              <a:rPr lang="en-US" dirty="0" smtClean="0"/>
              <a:t> de </a:t>
            </a:r>
            <a:r>
              <a:rPr lang="en-US" dirty="0" err="1" smtClean="0"/>
              <a:t>almacén</a:t>
            </a:r>
            <a:r>
              <a:rPr lang="en-US" dirty="0" smtClean="0"/>
              <a:t> (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decir</a:t>
            </a:r>
            <a:r>
              <a:rPr lang="en-US" dirty="0" smtClean="0"/>
              <a:t>, </a:t>
            </a:r>
            <a:r>
              <a:rPr lang="en-US" dirty="0" err="1" smtClean="0"/>
              <a:t>química</a:t>
            </a:r>
            <a:r>
              <a:rPr lang="en-US" dirty="0" smtClean="0"/>
              <a:t>, </a:t>
            </a:r>
            <a:r>
              <a:rPr lang="en-US" dirty="0" err="1" smtClean="0"/>
              <a:t>comercio</a:t>
            </a:r>
            <a:r>
              <a:rPr lang="en-US" dirty="0" smtClean="0"/>
              <a:t> </a:t>
            </a:r>
            <a:r>
              <a:rPr lang="en-US" dirty="0" err="1" smtClean="0"/>
              <a:t>minorista</a:t>
            </a:r>
            <a:r>
              <a:rPr lang="en-US" dirty="0" smtClean="0"/>
              <a:t>, </a:t>
            </a:r>
            <a:r>
              <a:rPr lang="en-US" dirty="0" err="1" smtClean="0"/>
              <a:t>alimentación</a:t>
            </a:r>
            <a:r>
              <a:rPr lang="en-US" dirty="0" smtClean="0"/>
              <a:t>, </a:t>
            </a:r>
            <a:r>
              <a:rPr lang="en-US" dirty="0" err="1" smtClean="0"/>
              <a:t>construcción</a:t>
            </a:r>
            <a:r>
              <a:rPr lang="en-US" dirty="0" smtClean="0"/>
              <a:t>, etc.)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están</a:t>
            </a:r>
            <a:r>
              <a:rPr lang="en-US" dirty="0" smtClean="0"/>
              <a:t> </a:t>
            </a:r>
            <a:r>
              <a:rPr lang="en-US" dirty="0" err="1" smtClean="0"/>
              <a:t>familiarizados</a:t>
            </a:r>
            <a:r>
              <a:rPr lang="en-US" dirty="0" smtClean="0"/>
              <a:t> con o </a:t>
            </a:r>
            <a:r>
              <a:rPr lang="en-US" dirty="0" err="1" smtClean="0"/>
              <a:t>tienen</a:t>
            </a:r>
            <a:r>
              <a:rPr lang="en-US" dirty="0" smtClean="0"/>
              <a:t> </a:t>
            </a:r>
            <a:r>
              <a:rPr lang="en-US" dirty="0" err="1" smtClean="0"/>
              <a:t>interés</a:t>
            </a:r>
            <a:r>
              <a:rPr lang="en-US" dirty="0" smtClean="0"/>
              <a:t> en.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identificar</a:t>
            </a:r>
            <a:r>
              <a:rPr lang="en-US" dirty="0" smtClean="0"/>
              <a:t> </a:t>
            </a:r>
            <a:r>
              <a:rPr lang="en-US" dirty="0" err="1" smtClean="0"/>
              <a:t>cuatro</a:t>
            </a:r>
            <a:r>
              <a:rPr lang="en-US" dirty="0" smtClean="0"/>
              <a:t> y </a:t>
            </a:r>
            <a:r>
              <a:rPr lang="en-US" dirty="0" err="1" smtClean="0"/>
              <a:t>cincuenta</a:t>
            </a:r>
            <a:r>
              <a:rPr lang="en-US" dirty="0" smtClean="0"/>
              <a:t> y </a:t>
            </a:r>
            <a:r>
              <a:rPr lang="en-US" dirty="0" err="1" smtClean="0"/>
              <a:t>siete</a:t>
            </a:r>
            <a:r>
              <a:rPr lang="en-US" dirty="0" smtClean="0"/>
              <a:t> </a:t>
            </a:r>
            <a:r>
              <a:rPr lang="en-US" dirty="0" err="1" smtClean="0"/>
              <a:t>tipos</a:t>
            </a:r>
            <a:r>
              <a:rPr lang="en-US" dirty="0" smtClean="0"/>
              <a:t> de </a:t>
            </a:r>
            <a:r>
              <a:rPr lang="en-US" dirty="0" err="1" smtClean="0"/>
              <a:t>operaciones</a:t>
            </a:r>
            <a:r>
              <a:rPr lang="en-US" dirty="0" smtClean="0"/>
              <a:t> de </a:t>
            </a:r>
            <a:r>
              <a:rPr lang="en-US" dirty="0" err="1" smtClean="0"/>
              <a:t>almacén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los </a:t>
            </a:r>
            <a:r>
              <a:rPr lang="en-US" dirty="0" err="1" smtClean="0"/>
              <a:t>estudiantes</a:t>
            </a:r>
            <a:r>
              <a:rPr lang="en-US" dirty="0" smtClean="0"/>
              <a:t> </a:t>
            </a:r>
            <a:r>
              <a:rPr lang="en-US" dirty="0" err="1" smtClean="0"/>
              <a:t>generan</a:t>
            </a:r>
            <a:r>
              <a:rPr lang="en-US" dirty="0" smtClean="0"/>
              <a:t> </a:t>
            </a:r>
            <a:r>
              <a:rPr lang="en-US" dirty="0" err="1" smtClean="0"/>
              <a:t>listas</a:t>
            </a:r>
            <a:r>
              <a:rPr lang="en-US" dirty="0" smtClean="0"/>
              <a:t> de PPE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esos</a:t>
            </a:r>
            <a:r>
              <a:rPr lang="en-US" dirty="0" smtClean="0"/>
              <a:t> </a:t>
            </a:r>
            <a:r>
              <a:rPr lang="en-US" dirty="0" err="1" smtClean="0"/>
              <a:t>ambientes</a:t>
            </a:r>
            <a:r>
              <a:rPr lang="en-US" dirty="0" smtClean="0"/>
              <a:t>. Compare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listas</a:t>
            </a:r>
            <a:r>
              <a:rPr lang="en-US" dirty="0" smtClean="0"/>
              <a:t>. Como un </a:t>
            </a:r>
            <a:r>
              <a:rPr lang="en-US" dirty="0" err="1" smtClean="0"/>
              <a:t>componente</a:t>
            </a:r>
            <a:r>
              <a:rPr lang="en-US" dirty="0" smtClean="0"/>
              <a:t> </a:t>
            </a:r>
            <a:r>
              <a:rPr lang="en-US" dirty="0" err="1" smtClean="0"/>
              <a:t>adicional</a:t>
            </a:r>
            <a:r>
              <a:rPr lang="en-US" dirty="0" smtClean="0"/>
              <a:t>, </a:t>
            </a:r>
            <a:r>
              <a:rPr lang="en-US" dirty="0" err="1" smtClean="0"/>
              <a:t>tener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variedad</a:t>
            </a:r>
            <a:r>
              <a:rPr lang="en-US" dirty="0" smtClean="0"/>
              <a:t> de PPE con </a:t>
            </a:r>
            <a:r>
              <a:rPr lang="en-US" dirty="0" err="1" smtClean="0"/>
              <a:t>usted</a:t>
            </a:r>
            <a:r>
              <a:rPr lang="en-US" dirty="0" smtClean="0"/>
              <a:t>, tales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guantes</a:t>
            </a:r>
            <a:r>
              <a:rPr lang="en-US" dirty="0" smtClean="0"/>
              <a:t> a </a:t>
            </a:r>
            <a:r>
              <a:rPr lang="en-US" dirty="0" err="1" smtClean="0"/>
              <a:t>prueba</a:t>
            </a:r>
            <a:r>
              <a:rPr lang="en-US" dirty="0" smtClean="0"/>
              <a:t> de </a:t>
            </a:r>
            <a:r>
              <a:rPr lang="en-US" dirty="0" err="1" smtClean="0"/>
              <a:t>químicos</a:t>
            </a:r>
            <a:r>
              <a:rPr lang="en-US" dirty="0" smtClean="0"/>
              <a:t>, </a:t>
            </a:r>
            <a:r>
              <a:rPr lang="en-US" dirty="0" err="1" smtClean="0"/>
              <a:t>guantes</a:t>
            </a:r>
            <a:r>
              <a:rPr lang="en-US" dirty="0" smtClean="0"/>
              <a:t> de </a:t>
            </a:r>
            <a:r>
              <a:rPr lang="en-US" dirty="0" err="1" smtClean="0"/>
              <a:t>cuero</a:t>
            </a:r>
            <a:r>
              <a:rPr lang="en-US" dirty="0" smtClean="0"/>
              <a:t>, </a:t>
            </a:r>
            <a:r>
              <a:rPr lang="en-US" dirty="0" err="1" smtClean="0"/>
              <a:t>protectores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la </a:t>
            </a:r>
            <a:r>
              <a:rPr lang="en-US" dirty="0" err="1" smtClean="0"/>
              <a:t>cara</a:t>
            </a:r>
            <a:r>
              <a:rPr lang="en-US" dirty="0" smtClean="0"/>
              <a:t> y </a:t>
            </a:r>
            <a:r>
              <a:rPr lang="en-US" dirty="0" err="1" smtClean="0"/>
              <a:t>gafas</a:t>
            </a:r>
            <a:r>
              <a:rPr lang="en-US" dirty="0" smtClean="0"/>
              <a:t> de </a:t>
            </a:r>
            <a:r>
              <a:rPr lang="en-US" dirty="0" err="1" smtClean="0"/>
              <a:t>seguridad</a:t>
            </a:r>
            <a:r>
              <a:rPr lang="en-US" dirty="0" smtClean="0"/>
              <a:t>. Al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esta</a:t>
            </a:r>
            <a:r>
              <a:rPr lang="en-US" dirty="0" smtClean="0"/>
              <a:t> PPE, </a:t>
            </a:r>
            <a:r>
              <a:rPr lang="en-US" dirty="0" err="1" smtClean="0"/>
              <a:t>que</a:t>
            </a:r>
            <a:r>
              <a:rPr lang="en-US" dirty="0" smtClean="0"/>
              <a:t> los </a:t>
            </a:r>
            <a:r>
              <a:rPr lang="en-US" dirty="0" err="1" smtClean="0"/>
              <a:t>estudiantes</a:t>
            </a:r>
            <a:r>
              <a:rPr lang="en-US" dirty="0" smtClean="0"/>
              <a:t> </a:t>
            </a:r>
            <a:r>
              <a:rPr lang="en-US" dirty="0" err="1" smtClean="0"/>
              <a:t>toman</a:t>
            </a:r>
            <a:r>
              <a:rPr lang="en-US" dirty="0" smtClean="0"/>
              <a:t> nota del </a:t>
            </a:r>
            <a:r>
              <a:rPr lang="en-US" dirty="0" err="1" smtClean="0"/>
              <a:t>tipo</a:t>
            </a:r>
            <a:r>
              <a:rPr lang="en-US" dirty="0" smtClean="0"/>
              <a:t> de material del PPE se </a:t>
            </a:r>
            <a:r>
              <a:rPr lang="en-US" dirty="0" err="1" smtClean="0"/>
              <a:t>hace</a:t>
            </a:r>
            <a:r>
              <a:rPr lang="en-US" dirty="0" smtClean="0"/>
              <a:t> </a:t>
            </a:r>
            <a:r>
              <a:rPr lang="en-US" dirty="0" err="1" smtClean="0"/>
              <a:t>fuera</a:t>
            </a:r>
            <a:r>
              <a:rPr lang="en-US" dirty="0" smtClean="0"/>
              <a:t> de la </a:t>
            </a:r>
            <a:r>
              <a:rPr lang="en-US" dirty="0" err="1" smtClean="0"/>
              <a:t>utilidad</a:t>
            </a:r>
            <a:r>
              <a:rPr lang="en-US" dirty="0" smtClean="0"/>
              <a:t>, y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especificaciones</a:t>
            </a:r>
            <a:r>
              <a:rPr lang="en-US" dirty="0" smtClean="0"/>
              <a:t> de ANSI o NIOSH.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05688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Nota - La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un Western Nebraska Community College de la </a:t>
            </a:r>
            <a:r>
              <a:rPr lang="en-US" dirty="0" err="1" smtClean="0"/>
              <a:t>foto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Imagen</a:t>
            </a:r>
            <a:r>
              <a:rPr lang="en-US" dirty="0" smtClean="0"/>
              <a:t> de la </a:t>
            </a:r>
            <a:r>
              <a:rPr lang="en-US" dirty="0" err="1" smtClean="0"/>
              <a:t>intención</a:t>
            </a:r>
            <a:r>
              <a:rPr lang="en-US" dirty="0" smtClean="0"/>
              <a:t> de </a:t>
            </a:r>
            <a:r>
              <a:rPr lang="en-US" dirty="0" err="1" smtClean="0"/>
              <a:t>mostrar</a:t>
            </a:r>
            <a:r>
              <a:rPr lang="en-US" dirty="0" smtClean="0"/>
              <a:t> un </a:t>
            </a:r>
            <a:r>
              <a:rPr lang="en-US" dirty="0" err="1" smtClean="0"/>
              <a:t>ejemplo</a:t>
            </a:r>
            <a:r>
              <a:rPr lang="en-US" dirty="0" smtClean="0"/>
              <a:t> de un </a:t>
            </a:r>
            <a:r>
              <a:rPr lang="en-US" dirty="0" err="1" smtClean="0"/>
              <a:t>vehículo</a:t>
            </a:r>
            <a:r>
              <a:rPr lang="en-US" dirty="0" smtClean="0"/>
              <a:t> industrial </a:t>
            </a:r>
            <a:r>
              <a:rPr lang="en-US" dirty="0" err="1" smtClean="0"/>
              <a:t>motorizado</a:t>
            </a:r>
            <a:r>
              <a:rPr lang="en-US" dirty="0" smtClean="0"/>
              <a:t>. El PIT se </a:t>
            </a:r>
            <a:r>
              <a:rPr lang="en-US" dirty="0" err="1" smtClean="0"/>
              <a:t>conoce</a:t>
            </a:r>
            <a:r>
              <a:rPr lang="en-US" dirty="0" smtClean="0"/>
              <a:t> </a:t>
            </a:r>
            <a:r>
              <a:rPr lang="en-US" dirty="0" err="1" smtClean="0"/>
              <a:t>comúnmente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un </a:t>
            </a:r>
            <a:r>
              <a:rPr lang="en-US" dirty="0" err="1" smtClean="0"/>
              <a:t>walkie</a:t>
            </a:r>
            <a:r>
              <a:rPr lang="en-US" dirty="0" smtClean="0"/>
              <a:t>-Stacker.</a:t>
            </a:r>
          </a:p>
          <a:p>
            <a:endParaRPr lang="en-US" dirty="0" smtClean="0"/>
          </a:p>
          <a:p>
            <a:r>
              <a:rPr lang="en-US" dirty="0" err="1" smtClean="0"/>
              <a:t>Discutir</a:t>
            </a:r>
            <a:r>
              <a:rPr lang="en-US" dirty="0" smtClean="0"/>
              <a:t> </a:t>
            </a:r>
            <a:r>
              <a:rPr lang="en-US" dirty="0" err="1" smtClean="0"/>
              <a:t>cómo</a:t>
            </a:r>
            <a:r>
              <a:rPr lang="en-US" dirty="0" smtClean="0"/>
              <a:t> material </a:t>
            </a:r>
            <a:r>
              <a:rPr lang="en-US" dirty="0" err="1" smtClean="0"/>
              <a:t>debe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cargado</a:t>
            </a:r>
            <a:r>
              <a:rPr lang="en-US" dirty="0" smtClean="0"/>
              <a:t> y </a:t>
            </a:r>
            <a:r>
              <a:rPr lang="en-US" dirty="0" err="1" smtClean="0"/>
              <a:t>descargado</a:t>
            </a:r>
            <a:r>
              <a:rPr lang="en-US" dirty="0" smtClean="0"/>
              <a:t> y </a:t>
            </a:r>
            <a:r>
              <a:rPr lang="en-US" dirty="0" err="1" smtClean="0"/>
              <a:t>cómo</a:t>
            </a:r>
            <a:r>
              <a:rPr lang="en-US" dirty="0" smtClean="0"/>
              <a:t> se </a:t>
            </a:r>
            <a:r>
              <a:rPr lang="en-US" dirty="0" err="1" smtClean="0"/>
              <a:t>utiliza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variedad</a:t>
            </a:r>
            <a:r>
              <a:rPr lang="en-US" dirty="0" smtClean="0"/>
              <a:t> de </a:t>
            </a:r>
            <a:r>
              <a:rPr lang="en-US" dirty="0" err="1" smtClean="0"/>
              <a:t>equipo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hacerlo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84669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Nota - La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un Western Nebraska Community College de la </a:t>
            </a:r>
            <a:r>
              <a:rPr lang="en-US" dirty="0" err="1" smtClean="0"/>
              <a:t>foto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Imagen</a:t>
            </a:r>
            <a:r>
              <a:rPr lang="en-US" dirty="0" smtClean="0"/>
              <a:t> de la </a:t>
            </a:r>
            <a:r>
              <a:rPr lang="en-US" dirty="0" err="1" smtClean="0"/>
              <a:t>intención</a:t>
            </a:r>
            <a:r>
              <a:rPr lang="en-US" dirty="0" smtClean="0"/>
              <a:t> de </a:t>
            </a:r>
            <a:r>
              <a:rPr lang="en-US" dirty="0" err="1" smtClean="0"/>
              <a:t>destacar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escalas</a:t>
            </a:r>
            <a:r>
              <a:rPr lang="en-US" dirty="0" smtClean="0"/>
              <a:t> se </a:t>
            </a:r>
            <a:r>
              <a:rPr lang="en-US" dirty="0" err="1" smtClean="0"/>
              <a:t>utilizan</a:t>
            </a:r>
            <a:r>
              <a:rPr lang="en-US" dirty="0" smtClean="0"/>
              <a:t> en el </a:t>
            </a:r>
            <a:r>
              <a:rPr lang="en-US" dirty="0" err="1" smtClean="0"/>
              <a:t>almacenamiento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09186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Imagen</a:t>
            </a:r>
            <a:r>
              <a:rPr lang="en-US" dirty="0" smtClean="0"/>
              <a:t> de la </a:t>
            </a:r>
            <a:r>
              <a:rPr lang="en-US" dirty="0" err="1" smtClean="0"/>
              <a:t>intención</a:t>
            </a:r>
            <a:r>
              <a:rPr lang="en-US" dirty="0" smtClean="0"/>
              <a:t> de </a:t>
            </a:r>
            <a:r>
              <a:rPr lang="en-US" dirty="0" err="1" smtClean="0"/>
              <a:t>resaltar</a:t>
            </a:r>
            <a:r>
              <a:rPr lang="en-US" dirty="0" smtClean="0"/>
              <a:t> los </a:t>
            </a:r>
            <a:r>
              <a:rPr lang="en-US" dirty="0" err="1" smtClean="0"/>
              <a:t>extintores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de </a:t>
            </a:r>
            <a:r>
              <a:rPr lang="en-US" dirty="0" err="1" smtClean="0"/>
              <a:t>discusión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Discutir</a:t>
            </a:r>
            <a:r>
              <a:rPr lang="en-US" dirty="0" smtClean="0"/>
              <a:t> la </a:t>
            </a:r>
            <a:r>
              <a:rPr lang="en-US" dirty="0" err="1" smtClean="0"/>
              <a:t>variedad</a:t>
            </a:r>
            <a:r>
              <a:rPr lang="en-US" dirty="0" smtClean="0"/>
              <a:t> de los </a:t>
            </a:r>
            <a:r>
              <a:rPr lang="en-US" dirty="0" err="1" smtClean="0"/>
              <a:t>materiales</a:t>
            </a:r>
            <a:r>
              <a:rPr lang="en-US" dirty="0" smtClean="0"/>
              <a:t> en los </a:t>
            </a:r>
            <a:r>
              <a:rPr lang="en-US" dirty="0" err="1" smtClean="0"/>
              <a:t>almacenes</a:t>
            </a:r>
            <a:r>
              <a:rPr lang="en-US" dirty="0" smtClean="0"/>
              <a:t> y </a:t>
            </a:r>
            <a:r>
              <a:rPr lang="en-US" dirty="0" err="1" smtClean="0"/>
              <a:t>cuánto</a:t>
            </a:r>
            <a:r>
              <a:rPr lang="en-US" dirty="0" smtClean="0"/>
              <a:t> de lo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almacenado</a:t>
            </a:r>
            <a:r>
              <a:rPr lang="en-US" dirty="0" smtClean="0"/>
              <a:t>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combustibles o </a:t>
            </a:r>
            <a:r>
              <a:rPr lang="en-US" dirty="0" err="1" smtClean="0"/>
              <a:t>inflamables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29CFR1910.155-165 </a:t>
            </a:r>
            <a:r>
              <a:rPr lang="en-US" dirty="0" err="1" smtClean="0"/>
              <a:t>aplican</a:t>
            </a:r>
            <a:r>
              <a:rPr lang="en-US" dirty="0" smtClean="0"/>
              <a:t>, con 1.910,157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aplicable</a:t>
            </a:r>
            <a:r>
              <a:rPr lang="en-US" dirty="0" smtClean="0"/>
              <a:t>.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60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Reparta</a:t>
            </a:r>
            <a:r>
              <a:rPr lang="en-US" dirty="0" smtClean="0"/>
              <a:t> pre-test a los </a:t>
            </a:r>
            <a:r>
              <a:rPr lang="en-US" dirty="0" err="1" smtClean="0"/>
              <a:t>estudiantes</a:t>
            </a:r>
            <a:r>
              <a:rPr lang="en-US" dirty="0" smtClean="0"/>
              <a:t>. </a:t>
            </a:r>
            <a:r>
              <a:rPr lang="en-US" dirty="0" err="1" smtClean="0"/>
              <a:t>Planee</a:t>
            </a:r>
            <a:r>
              <a:rPr lang="en-US" dirty="0" smtClean="0"/>
              <a:t> en 10-15 </a:t>
            </a:r>
            <a:r>
              <a:rPr lang="en-US" dirty="0" err="1" smtClean="0"/>
              <a:t>minutos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completar</a:t>
            </a:r>
            <a:r>
              <a:rPr lang="en-US" dirty="0" smtClean="0"/>
              <a:t> y </a:t>
            </a:r>
            <a:r>
              <a:rPr lang="en-US" dirty="0" err="1" smtClean="0"/>
              <a:t>revisar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42632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err="1" smtClean="0"/>
              <a:t>Esta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última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diapositiva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regulación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Diga</a:t>
            </a:r>
            <a:r>
              <a:rPr lang="en-US" baseline="0" dirty="0" smtClean="0"/>
              <a:t> a los </a:t>
            </a:r>
            <a:r>
              <a:rPr lang="en-US" baseline="0" dirty="0" err="1" smtClean="0"/>
              <a:t>estudiantes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hay </a:t>
            </a:r>
            <a:r>
              <a:rPr lang="en-US" baseline="0" dirty="0" err="1" smtClean="0"/>
              <a:t>literalmente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docenas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otras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normas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podrían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aplicarse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éstos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presentaron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sólo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hacerles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pensar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Módulos</a:t>
            </a:r>
            <a:r>
              <a:rPr lang="en-US" baseline="0" dirty="0" smtClean="0"/>
              <a:t> 2 y 3 </a:t>
            </a:r>
            <a:r>
              <a:rPr lang="en-US" baseline="0" dirty="0" err="1" smtClean="0"/>
              <a:t>serán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adentrarte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peligros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específicos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Ahora</a:t>
            </a:r>
            <a:r>
              <a:rPr lang="en-US" baseline="0" dirty="0" smtClean="0"/>
              <a:t> vas a la </a:t>
            </a:r>
            <a:r>
              <a:rPr lang="en-US" baseline="0" dirty="0" err="1" smtClean="0"/>
              <a:t>transición</a:t>
            </a:r>
            <a:r>
              <a:rPr lang="en-US" baseline="0" dirty="0" smtClean="0"/>
              <a:t> a la </a:t>
            </a:r>
            <a:r>
              <a:rPr lang="en-US" baseline="0" dirty="0" err="1" smtClean="0"/>
              <a:t>discusión</a:t>
            </a:r>
            <a:r>
              <a:rPr lang="en-US" baseline="0" dirty="0" smtClean="0"/>
              <a:t> general de los </a:t>
            </a:r>
            <a:r>
              <a:rPr lang="en-US" baseline="0" dirty="0" err="1" smtClean="0"/>
              <a:t>riesgos</a:t>
            </a:r>
            <a:r>
              <a:rPr lang="en-US" baseline="0" dirty="0" smtClean="0"/>
              <a:t> en los </a:t>
            </a:r>
            <a:r>
              <a:rPr lang="en-US" baseline="0" dirty="0" err="1" smtClean="0"/>
              <a:t>almacenes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1065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Nota - La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un Western Nebraska Community College de la </a:t>
            </a:r>
            <a:r>
              <a:rPr lang="en-US" dirty="0" err="1" smtClean="0"/>
              <a:t>foto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Imagen</a:t>
            </a:r>
            <a:r>
              <a:rPr lang="en-US" dirty="0" smtClean="0"/>
              <a:t> de la </a:t>
            </a:r>
            <a:r>
              <a:rPr lang="en-US" dirty="0" err="1" smtClean="0"/>
              <a:t>intención</a:t>
            </a:r>
            <a:r>
              <a:rPr lang="en-US" dirty="0" smtClean="0"/>
              <a:t> de </a:t>
            </a:r>
            <a:r>
              <a:rPr lang="en-US" dirty="0" err="1" smtClean="0"/>
              <a:t>mostrar</a:t>
            </a:r>
            <a:r>
              <a:rPr lang="en-US" dirty="0" smtClean="0"/>
              <a:t> un </a:t>
            </a:r>
            <a:r>
              <a:rPr lang="en-US" dirty="0" err="1" smtClean="0"/>
              <a:t>ejemplo</a:t>
            </a:r>
            <a:r>
              <a:rPr lang="en-US" dirty="0" smtClean="0"/>
              <a:t> de un </a:t>
            </a:r>
            <a:r>
              <a:rPr lang="en-US" dirty="0" err="1" smtClean="0"/>
              <a:t>vehículo</a:t>
            </a:r>
            <a:r>
              <a:rPr lang="en-US" dirty="0" smtClean="0"/>
              <a:t> industrial </a:t>
            </a:r>
            <a:r>
              <a:rPr lang="en-US" dirty="0" err="1" smtClean="0"/>
              <a:t>motorizado</a:t>
            </a:r>
            <a:r>
              <a:rPr lang="en-US" dirty="0" smtClean="0"/>
              <a:t>. El PIT </a:t>
            </a:r>
            <a:r>
              <a:rPr lang="en-US" dirty="0" err="1" smtClean="0"/>
              <a:t>es</a:t>
            </a:r>
            <a:r>
              <a:rPr lang="en-US" dirty="0" smtClean="0"/>
              <a:t> un </a:t>
            </a:r>
            <a:r>
              <a:rPr lang="en-US" dirty="0" err="1" smtClean="0"/>
              <a:t>Clase</a:t>
            </a:r>
            <a:r>
              <a:rPr lang="en-US" dirty="0" smtClean="0"/>
              <a:t> 1 </a:t>
            </a:r>
            <a:r>
              <a:rPr lang="en-US" dirty="0" err="1" smtClean="0"/>
              <a:t>Carretilla</a:t>
            </a:r>
            <a:r>
              <a:rPr lang="en-US" dirty="0" smtClean="0"/>
              <a:t> </a:t>
            </a:r>
            <a:r>
              <a:rPr lang="en-US" dirty="0" err="1" smtClean="0"/>
              <a:t>elevadora</a:t>
            </a:r>
            <a:r>
              <a:rPr lang="en-US" dirty="0" smtClean="0"/>
              <a:t> </a:t>
            </a:r>
            <a:r>
              <a:rPr lang="en-US" dirty="0" err="1" smtClean="0"/>
              <a:t>eléctrica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1875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Imagen</a:t>
            </a:r>
            <a:r>
              <a:rPr lang="en-US" dirty="0" smtClean="0"/>
              <a:t> de la </a:t>
            </a:r>
            <a:r>
              <a:rPr lang="en-US" dirty="0" err="1" smtClean="0"/>
              <a:t>intención</a:t>
            </a:r>
            <a:r>
              <a:rPr lang="en-US" dirty="0" smtClean="0"/>
              <a:t> de </a:t>
            </a:r>
            <a:r>
              <a:rPr lang="en-US" dirty="0" err="1" smtClean="0"/>
              <a:t>resaltar</a:t>
            </a:r>
            <a:r>
              <a:rPr lang="en-US" dirty="0" smtClean="0"/>
              <a:t> el </a:t>
            </a:r>
            <a:r>
              <a:rPr lang="en-US" dirty="0" err="1" smtClean="0"/>
              <a:t>uso</a:t>
            </a:r>
            <a:r>
              <a:rPr lang="en-US" dirty="0" smtClean="0"/>
              <a:t> </a:t>
            </a:r>
            <a:r>
              <a:rPr lang="en-US" dirty="0" err="1" smtClean="0"/>
              <a:t>inseguro</a:t>
            </a:r>
            <a:r>
              <a:rPr lang="en-US" dirty="0" smtClean="0"/>
              <a:t> de </a:t>
            </a:r>
            <a:r>
              <a:rPr lang="en-US" dirty="0" err="1" smtClean="0"/>
              <a:t>montacargas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515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Entregar</a:t>
            </a:r>
            <a:r>
              <a:rPr lang="en-US" dirty="0" smtClean="0"/>
              <a:t> la </a:t>
            </a:r>
            <a:r>
              <a:rPr lang="en-US" dirty="0" err="1" smtClean="0"/>
              <a:t>Hoja</a:t>
            </a:r>
            <a:r>
              <a:rPr lang="en-US" dirty="0" smtClean="0"/>
              <a:t> </a:t>
            </a:r>
            <a:r>
              <a:rPr lang="en-US" dirty="0" err="1" smtClean="0"/>
              <a:t>Informativa</a:t>
            </a:r>
            <a:r>
              <a:rPr lang="en-US" dirty="0" smtClean="0"/>
              <a:t> regional </a:t>
            </a:r>
            <a:r>
              <a:rPr lang="en-US" dirty="0" err="1" smtClean="0"/>
              <a:t>titulado</a:t>
            </a:r>
            <a:r>
              <a:rPr lang="en-US" dirty="0" smtClean="0"/>
              <a:t> Struck By </a:t>
            </a:r>
            <a:r>
              <a:rPr lang="en-US" dirty="0" err="1" smtClean="0"/>
              <a:t>Vehículos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8545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Imagen</a:t>
            </a:r>
            <a:r>
              <a:rPr lang="en-US" dirty="0" smtClean="0"/>
              <a:t> de la </a:t>
            </a:r>
            <a:r>
              <a:rPr lang="en-US" dirty="0" err="1" smtClean="0"/>
              <a:t>intención</a:t>
            </a:r>
            <a:r>
              <a:rPr lang="en-US" dirty="0" smtClean="0"/>
              <a:t> de </a:t>
            </a:r>
            <a:r>
              <a:rPr lang="en-US" dirty="0" err="1" smtClean="0"/>
              <a:t>poner</a:t>
            </a:r>
            <a:r>
              <a:rPr lang="en-US" dirty="0" smtClean="0"/>
              <a:t> de relieve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operaciones</a:t>
            </a:r>
            <a:r>
              <a:rPr lang="en-US" dirty="0" smtClean="0"/>
              <a:t> </a:t>
            </a:r>
            <a:r>
              <a:rPr lang="en-US" dirty="0" err="1" smtClean="0"/>
              <a:t>pobres</a:t>
            </a:r>
            <a:r>
              <a:rPr lang="en-US" dirty="0" smtClean="0"/>
              <a:t> de </a:t>
            </a:r>
            <a:r>
              <a:rPr lang="en-US" dirty="0" err="1" smtClean="0"/>
              <a:t>paletización</a:t>
            </a:r>
            <a:r>
              <a:rPr lang="en-US" dirty="0" smtClean="0"/>
              <a:t>. La </a:t>
            </a:r>
            <a:r>
              <a:rPr lang="en-US" dirty="0" err="1" smtClean="0"/>
              <a:t>siguiente</a:t>
            </a:r>
            <a:r>
              <a:rPr lang="en-US" dirty="0" smtClean="0"/>
              <a:t> </a:t>
            </a:r>
            <a:r>
              <a:rPr lang="en-US" dirty="0" err="1" smtClean="0"/>
              <a:t>diapositiva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fotos</a:t>
            </a:r>
            <a:r>
              <a:rPr lang="en-US" dirty="0" smtClean="0"/>
              <a:t> </a:t>
            </a:r>
            <a:r>
              <a:rPr lang="en-US" dirty="0" err="1" smtClean="0"/>
              <a:t>reales</a:t>
            </a:r>
            <a:r>
              <a:rPr lang="en-US" dirty="0" smtClean="0"/>
              <a:t> de material </a:t>
            </a:r>
            <a:r>
              <a:rPr lang="en-US" dirty="0" err="1" smtClean="0"/>
              <a:t>caído</a:t>
            </a:r>
            <a:r>
              <a:rPr lang="en-US" dirty="0" smtClean="0"/>
              <a:t> a </a:t>
            </a:r>
            <a:r>
              <a:rPr lang="en-US" dirty="0" err="1" smtClean="0"/>
              <a:t>destacar</a:t>
            </a:r>
            <a:r>
              <a:rPr lang="en-US" dirty="0" smtClean="0"/>
              <a:t> la </a:t>
            </a:r>
            <a:r>
              <a:rPr lang="en-US" dirty="0" err="1" smtClean="0"/>
              <a:t>insuficiencia</a:t>
            </a:r>
            <a:r>
              <a:rPr lang="en-US" dirty="0" smtClean="0"/>
              <a:t> de </a:t>
            </a:r>
            <a:r>
              <a:rPr lang="en-US" dirty="0" err="1" smtClean="0"/>
              <a:t>paletización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19009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smtClean="0"/>
              <a:t>Nota – almacén de imágenes descargadas de una búsqueda en www.google.com.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smtClean="0"/>
              <a:t>Imágenes sirven para resaltar fallas en la plataforma del tormento y vuelco de cargas.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smtClean="0"/>
              <a:t>Esto sería un buen momento para destacar el almacén de efecto dominó incidentes tienen a menudo.  Como las fotos Mostrar, si no un sistema de trasiego o estantería, a menudo veces otros puede ser afectada.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6735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Imagen</a:t>
            </a:r>
            <a:r>
              <a:rPr lang="en-US" dirty="0" smtClean="0"/>
              <a:t> de la </a:t>
            </a:r>
            <a:r>
              <a:rPr lang="en-US" dirty="0" err="1" smtClean="0"/>
              <a:t>intención</a:t>
            </a:r>
            <a:r>
              <a:rPr lang="en-US" dirty="0" smtClean="0"/>
              <a:t> de </a:t>
            </a:r>
            <a:r>
              <a:rPr lang="en-US" dirty="0" err="1" smtClean="0"/>
              <a:t>resaltar</a:t>
            </a:r>
            <a:r>
              <a:rPr lang="en-US" dirty="0" smtClean="0"/>
              <a:t> manual de </a:t>
            </a:r>
            <a:r>
              <a:rPr lang="en-US" dirty="0" err="1" smtClean="0"/>
              <a:t>materiales</a:t>
            </a:r>
            <a:r>
              <a:rPr lang="en-US" dirty="0" smtClean="0"/>
              <a:t> </a:t>
            </a:r>
            <a:r>
              <a:rPr lang="en-US" dirty="0" err="1" smtClean="0"/>
              <a:t>adecuados</a:t>
            </a:r>
            <a:r>
              <a:rPr lang="en-US" dirty="0" smtClean="0"/>
              <a:t> de </a:t>
            </a:r>
            <a:r>
              <a:rPr lang="en-US" dirty="0" err="1" smtClean="0"/>
              <a:t>manipulación</a:t>
            </a:r>
            <a:r>
              <a:rPr lang="en-US" dirty="0" smtClean="0"/>
              <a:t> </a:t>
            </a:r>
            <a:r>
              <a:rPr lang="en-US" dirty="0" err="1" smtClean="0"/>
              <a:t>técnica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24476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Discuta</a:t>
            </a:r>
            <a:r>
              <a:rPr lang="en-US" dirty="0" smtClean="0"/>
              <a:t> </a:t>
            </a:r>
            <a:r>
              <a:rPr lang="en-US" dirty="0" err="1" smtClean="0"/>
              <a:t>cómo</a:t>
            </a:r>
            <a:r>
              <a:rPr lang="en-US" dirty="0" smtClean="0"/>
              <a:t> los </a:t>
            </a:r>
            <a:r>
              <a:rPr lang="en-US" dirty="0" err="1" smtClean="0"/>
              <a:t>incendios</a:t>
            </a:r>
            <a:r>
              <a:rPr lang="en-US" dirty="0" smtClean="0"/>
              <a:t> son </a:t>
            </a:r>
            <a:r>
              <a:rPr lang="en-US" dirty="0" err="1" smtClean="0"/>
              <a:t>accidentes</a:t>
            </a:r>
            <a:r>
              <a:rPr lang="en-US" dirty="0" smtClean="0"/>
              <a:t> </a:t>
            </a:r>
            <a:r>
              <a:rPr lang="en-US" dirty="0" err="1" smtClean="0"/>
              <a:t>comunes</a:t>
            </a:r>
            <a:r>
              <a:rPr lang="en-US" dirty="0" smtClean="0"/>
              <a:t> en la </a:t>
            </a:r>
            <a:r>
              <a:rPr lang="en-US" dirty="0" err="1" smtClean="0"/>
              <a:t>industria</a:t>
            </a:r>
            <a:r>
              <a:rPr lang="en-US" dirty="0" smtClean="0"/>
              <a:t>. Si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acceso</a:t>
            </a:r>
            <a:r>
              <a:rPr lang="en-US" dirty="0" smtClean="0"/>
              <a:t> a Internet, </a:t>
            </a:r>
            <a:r>
              <a:rPr lang="en-US" dirty="0" err="1" smtClean="0"/>
              <a:t>proporcionar</a:t>
            </a:r>
            <a:r>
              <a:rPr lang="en-US" dirty="0" smtClean="0"/>
              <a:t> </a:t>
            </a:r>
            <a:r>
              <a:rPr lang="en-US" dirty="0" err="1" smtClean="0"/>
              <a:t>ejemplos</a:t>
            </a:r>
            <a:r>
              <a:rPr lang="en-US" dirty="0" smtClean="0"/>
              <a:t> de </a:t>
            </a:r>
            <a:r>
              <a:rPr lang="en-US" dirty="0" err="1" smtClean="0"/>
              <a:t>citas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la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encuentra</a:t>
            </a:r>
            <a:r>
              <a:rPr lang="en-US" dirty="0" smtClean="0"/>
              <a:t> en https://</a:t>
            </a:r>
            <a:r>
              <a:rPr lang="en-US" dirty="0" err="1" smtClean="0"/>
              <a:t>osha.gov</a:t>
            </a:r>
            <a:r>
              <a:rPr lang="en-US" dirty="0" smtClean="0"/>
              <a:t>/</a:t>
            </a:r>
            <a:r>
              <a:rPr lang="en-US" dirty="0" err="1" smtClean="0"/>
              <a:t>pls</a:t>
            </a:r>
            <a:r>
              <a:rPr lang="en-US" dirty="0" smtClean="0"/>
              <a:t>/</a:t>
            </a:r>
            <a:r>
              <a:rPr lang="en-US" dirty="0" err="1" smtClean="0"/>
              <a:t>oshaweb</a:t>
            </a:r>
            <a:r>
              <a:rPr lang="en-US" dirty="0" smtClean="0"/>
              <a:t>/</a:t>
            </a:r>
            <a:r>
              <a:rPr lang="en-US" dirty="0" err="1" smtClean="0"/>
              <a:t>owadisp.show_document?p_table</a:t>
            </a:r>
            <a:r>
              <a:rPr lang="en-US" dirty="0" smtClean="0"/>
              <a:t>=</a:t>
            </a:r>
            <a:r>
              <a:rPr lang="en-US" dirty="0" err="1" smtClean="0"/>
              <a:t>NEWS_RELEASES&amp;p_id</a:t>
            </a:r>
            <a:r>
              <a:rPr lang="en-US" dirty="0" smtClean="0"/>
              <a:t>=356. Este </a:t>
            </a:r>
            <a:r>
              <a:rPr lang="en-US" dirty="0" err="1" smtClean="0"/>
              <a:t>ejemplo</a:t>
            </a:r>
            <a:r>
              <a:rPr lang="en-US" dirty="0" smtClean="0"/>
              <a:t> </a:t>
            </a:r>
            <a:r>
              <a:rPr lang="en-US" dirty="0" err="1" smtClean="0"/>
              <a:t>explica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Dollar General </a:t>
            </a:r>
            <a:r>
              <a:rPr lang="en-US" dirty="0" err="1" smtClean="0"/>
              <a:t>fue</a:t>
            </a:r>
            <a:r>
              <a:rPr lang="en-US" dirty="0" smtClean="0"/>
              <a:t> </a:t>
            </a:r>
            <a:r>
              <a:rPr lang="en-US" dirty="0" err="1" smtClean="0"/>
              <a:t>multado</a:t>
            </a:r>
            <a:r>
              <a:rPr lang="en-US" dirty="0" smtClean="0"/>
              <a:t> con 54.000 </a:t>
            </a:r>
            <a:r>
              <a:rPr lang="en-US" dirty="0" err="1" smtClean="0"/>
              <a:t>dólares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violaciónes</a:t>
            </a:r>
            <a:r>
              <a:rPr lang="en-US" dirty="0" smtClean="0"/>
              <a:t> de </a:t>
            </a:r>
            <a:r>
              <a:rPr lang="en-US" dirty="0" err="1" smtClean="0"/>
              <a:t>seguridad</a:t>
            </a:r>
            <a:r>
              <a:rPr lang="en-US" dirty="0" smtClean="0"/>
              <a:t> en un </a:t>
            </a:r>
            <a:r>
              <a:rPr lang="en-US" dirty="0" err="1" smtClean="0"/>
              <a:t>almacén</a:t>
            </a:r>
            <a:r>
              <a:rPr lang="en-US" dirty="0" smtClean="0"/>
              <a:t>, </a:t>
            </a:r>
            <a:r>
              <a:rPr lang="en-US" dirty="0" err="1" smtClean="0"/>
              <a:t>muchas</a:t>
            </a:r>
            <a:r>
              <a:rPr lang="en-US" dirty="0" smtClean="0"/>
              <a:t> de </a:t>
            </a:r>
            <a:r>
              <a:rPr lang="en-US" dirty="0" err="1" smtClean="0"/>
              <a:t>ellas</a:t>
            </a:r>
            <a:r>
              <a:rPr lang="en-US" dirty="0" smtClean="0"/>
              <a:t> </a:t>
            </a:r>
            <a:r>
              <a:rPr lang="en-US" dirty="0" err="1" smtClean="0"/>
              <a:t>relacionadas</a:t>
            </a:r>
            <a:r>
              <a:rPr lang="en-US" dirty="0" smtClean="0"/>
              <a:t> con el </a:t>
            </a:r>
            <a:r>
              <a:rPr lang="en-US" dirty="0" err="1" smtClean="0"/>
              <a:t>fuego</a:t>
            </a:r>
            <a:r>
              <a:rPr lang="en-US" dirty="0" smtClean="0"/>
              <a:t> </a:t>
            </a:r>
            <a:r>
              <a:rPr lang="en-US" dirty="0" err="1" smtClean="0"/>
              <a:t>disposiciones</a:t>
            </a:r>
            <a:r>
              <a:rPr lang="en-US" dirty="0" smtClean="0"/>
              <a:t> de </a:t>
            </a:r>
            <a:r>
              <a:rPr lang="en-US" dirty="0" err="1" smtClean="0"/>
              <a:t>seguridad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Se </a:t>
            </a:r>
            <a:r>
              <a:rPr lang="en-US" dirty="0" err="1" smtClean="0"/>
              <a:t>recomienda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usted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copia</a:t>
            </a:r>
            <a:r>
              <a:rPr lang="en-US" dirty="0" smtClean="0"/>
              <a:t> de la nota de </a:t>
            </a:r>
            <a:r>
              <a:rPr lang="en-US" dirty="0" err="1" smtClean="0"/>
              <a:t>prensa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pase</a:t>
            </a:r>
            <a:r>
              <a:rPr lang="en-US" dirty="0" smtClean="0"/>
              <a:t> </a:t>
            </a:r>
            <a:r>
              <a:rPr lang="en-US" dirty="0" err="1" smtClean="0"/>
              <a:t>alrededor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9206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destinado</a:t>
            </a:r>
            <a:r>
              <a:rPr lang="en-US" dirty="0" smtClean="0"/>
              <a:t> a </a:t>
            </a:r>
            <a:r>
              <a:rPr lang="en-US" dirty="0" err="1" smtClean="0"/>
              <a:t>resaltar</a:t>
            </a:r>
            <a:r>
              <a:rPr lang="en-US" dirty="0" smtClean="0"/>
              <a:t> </a:t>
            </a:r>
            <a:r>
              <a:rPr lang="en-US" dirty="0" err="1" smtClean="0"/>
              <a:t>problemas</a:t>
            </a:r>
            <a:r>
              <a:rPr lang="en-US" dirty="0" smtClean="0"/>
              <a:t> de </a:t>
            </a:r>
            <a:r>
              <a:rPr lang="en-US" dirty="0" err="1" smtClean="0"/>
              <a:t>limpieza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en la </a:t>
            </a:r>
            <a:r>
              <a:rPr lang="en-US" dirty="0" err="1" smtClean="0"/>
              <a:t>foto</a:t>
            </a:r>
            <a:r>
              <a:rPr lang="en-US" dirty="0" smtClean="0"/>
              <a:t> los </a:t>
            </a:r>
            <a:r>
              <a:rPr lang="en-US" dirty="0" err="1" smtClean="0"/>
              <a:t>peligros</a:t>
            </a:r>
            <a:r>
              <a:rPr lang="en-US" dirty="0" smtClean="0"/>
              <a:t> del </a:t>
            </a:r>
            <a:r>
              <a:rPr lang="en-US" dirty="0" err="1" smtClean="0"/>
              <a:t>viaje</a:t>
            </a:r>
            <a:r>
              <a:rPr lang="en-US" dirty="0" smtClean="0"/>
              <a:t> (</a:t>
            </a:r>
            <a:r>
              <a:rPr lang="en-US" dirty="0" err="1" smtClean="0"/>
              <a:t>ver</a:t>
            </a:r>
            <a:r>
              <a:rPr lang="en-US" dirty="0" smtClean="0"/>
              <a:t> </a:t>
            </a:r>
            <a:r>
              <a:rPr lang="en-US" dirty="0" err="1" smtClean="0"/>
              <a:t>flechas</a:t>
            </a:r>
            <a:r>
              <a:rPr lang="en-US" dirty="0" smtClean="0"/>
              <a:t>). </a:t>
            </a:r>
            <a:r>
              <a:rPr lang="en-US" dirty="0" err="1" smtClean="0"/>
              <a:t>Estos</a:t>
            </a:r>
            <a:r>
              <a:rPr lang="en-US" dirty="0" smtClean="0"/>
              <a:t> </a:t>
            </a: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dirty="0" err="1" smtClean="0"/>
              <a:t>parecer</a:t>
            </a:r>
            <a:r>
              <a:rPr lang="en-US" dirty="0" smtClean="0"/>
              <a:t> </a:t>
            </a:r>
            <a:r>
              <a:rPr lang="en-US" dirty="0" err="1" smtClean="0"/>
              <a:t>pequeños</a:t>
            </a:r>
            <a:r>
              <a:rPr lang="en-US" dirty="0" smtClean="0"/>
              <a:t> </a:t>
            </a:r>
            <a:r>
              <a:rPr lang="en-US" dirty="0" err="1" smtClean="0"/>
              <a:t>problemas</a:t>
            </a:r>
            <a:r>
              <a:rPr lang="en-US" dirty="0" smtClean="0"/>
              <a:t>, </a:t>
            </a:r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lugar</a:t>
            </a:r>
            <a:r>
              <a:rPr lang="en-US" dirty="0" smtClean="0"/>
              <a:t> a </a:t>
            </a:r>
            <a:r>
              <a:rPr lang="en-US" dirty="0" err="1" smtClean="0"/>
              <a:t>lesiones</a:t>
            </a:r>
            <a:r>
              <a:rPr lang="en-US" dirty="0" smtClean="0"/>
              <a:t> graves, </a:t>
            </a:r>
            <a:r>
              <a:rPr lang="en-US" dirty="0" err="1" smtClean="0"/>
              <a:t>así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daños</a:t>
            </a:r>
            <a:r>
              <a:rPr lang="en-US" dirty="0" smtClean="0"/>
              <a:t> a la </a:t>
            </a:r>
            <a:r>
              <a:rPr lang="en-US" dirty="0" err="1" smtClean="0"/>
              <a:t>propiedad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1792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Imagen</a:t>
            </a:r>
            <a:r>
              <a:rPr lang="en-US" dirty="0" smtClean="0"/>
              <a:t> de la </a:t>
            </a:r>
            <a:r>
              <a:rPr lang="en-US" dirty="0" err="1" smtClean="0"/>
              <a:t>intención</a:t>
            </a:r>
            <a:r>
              <a:rPr lang="en-US" dirty="0" smtClean="0"/>
              <a:t> de </a:t>
            </a:r>
            <a:r>
              <a:rPr lang="en-US" dirty="0" err="1" smtClean="0"/>
              <a:t>resaltar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consideraciones</a:t>
            </a:r>
            <a:r>
              <a:rPr lang="en-US" dirty="0" smtClean="0"/>
              <a:t> de </a:t>
            </a:r>
            <a:r>
              <a:rPr lang="en-US" dirty="0" err="1" smtClean="0"/>
              <a:t>ruido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Discuta</a:t>
            </a:r>
            <a:r>
              <a:rPr lang="en-US" dirty="0" smtClean="0"/>
              <a:t> </a:t>
            </a:r>
            <a:r>
              <a:rPr lang="en-US" dirty="0" err="1" smtClean="0"/>
              <a:t>cuántos</a:t>
            </a:r>
            <a:r>
              <a:rPr lang="en-US" dirty="0" smtClean="0"/>
              <a:t> </a:t>
            </a:r>
            <a:r>
              <a:rPr lang="en-US" dirty="0" err="1" smtClean="0"/>
              <a:t>almacenes</a:t>
            </a:r>
            <a:r>
              <a:rPr lang="en-US" dirty="0" smtClean="0"/>
              <a:t> no son </a:t>
            </a:r>
            <a:r>
              <a:rPr lang="en-US" dirty="0" err="1" smtClean="0"/>
              <a:t>clima</a:t>
            </a:r>
            <a:r>
              <a:rPr lang="en-US" dirty="0" smtClean="0"/>
              <a:t> </a:t>
            </a:r>
            <a:r>
              <a:rPr lang="en-US" dirty="0" err="1" smtClean="0"/>
              <a:t>controlado</a:t>
            </a:r>
            <a:r>
              <a:rPr lang="en-US" dirty="0" smtClean="0"/>
              <a:t>. </a:t>
            </a:r>
            <a:r>
              <a:rPr lang="en-US" dirty="0" err="1" smtClean="0"/>
              <a:t>También</a:t>
            </a:r>
            <a:r>
              <a:rPr lang="en-US" dirty="0" smtClean="0"/>
              <a:t> </a:t>
            </a:r>
            <a:r>
              <a:rPr lang="en-US" dirty="0" err="1" smtClean="0"/>
              <a:t>discutir</a:t>
            </a:r>
            <a:r>
              <a:rPr lang="en-US" dirty="0" smtClean="0"/>
              <a:t> </a:t>
            </a:r>
            <a:r>
              <a:rPr lang="en-US" dirty="0" err="1" smtClean="0"/>
              <a:t>cómo</a:t>
            </a:r>
            <a:r>
              <a:rPr lang="en-US" dirty="0" smtClean="0"/>
              <a:t> el </a:t>
            </a:r>
            <a:r>
              <a:rPr lang="en-US" dirty="0" err="1" smtClean="0"/>
              <a:t>equipo</a:t>
            </a:r>
            <a:r>
              <a:rPr lang="en-US" dirty="0" smtClean="0"/>
              <a:t> </a:t>
            </a:r>
            <a:r>
              <a:rPr lang="en-US" dirty="0" err="1" smtClean="0"/>
              <a:t>provoca</a:t>
            </a:r>
            <a:r>
              <a:rPr lang="en-US" dirty="0" smtClean="0"/>
              <a:t> altos </a:t>
            </a:r>
            <a:r>
              <a:rPr lang="en-US" dirty="0" err="1" smtClean="0"/>
              <a:t>niveles</a:t>
            </a:r>
            <a:r>
              <a:rPr lang="en-US" dirty="0" smtClean="0"/>
              <a:t> de </a:t>
            </a:r>
            <a:r>
              <a:rPr lang="en-US" dirty="0" err="1" smtClean="0"/>
              <a:t>ruido</a:t>
            </a:r>
            <a:r>
              <a:rPr lang="en-US" dirty="0" smtClean="0"/>
              <a:t>. </a:t>
            </a:r>
            <a:r>
              <a:rPr lang="en-US" dirty="0" err="1" smtClean="0"/>
              <a:t>Estas</a:t>
            </a:r>
            <a:r>
              <a:rPr lang="en-US" dirty="0" smtClean="0"/>
              <a:t> </a:t>
            </a:r>
            <a:r>
              <a:rPr lang="en-US" dirty="0" err="1" smtClean="0"/>
              <a:t>cosas</a:t>
            </a:r>
            <a:r>
              <a:rPr lang="en-US" dirty="0" smtClean="0"/>
              <a:t> </a:t>
            </a: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dirty="0" err="1" smtClean="0"/>
              <a:t>potencialmente</a:t>
            </a:r>
            <a:r>
              <a:rPr lang="en-US" dirty="0" smtClean="0"/>
              <a:t> </a:t>
            </a:r>
            <a:r>
              <a:rPr lang="en-US" dirty="0" err="1" smtClean="0"/>
              <a:t>conducir</a:t>
            </a:r>
            <a:r>
              <a:rPr lang="en-US" dirty="0" smtClean="0"/>
              <a:t> a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falta</a:t>
            </a:r>
            <a:r>
              <a:rPr lang="en-US" dirty="0" smtClean="0"/>
              <a:t> de </a:t>
            </a:r>
            <a:r>
              <a:rPr lang="en-US" dirty="0" err="1" smtClean="0"/>
              <a:t>concentración</a:t>
            </a:r>
            <a:r>
              <a:rPr lang="en-US" dirty="0" smtClean="0"/>
              <a:t> y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lesiones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94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Este </a:t>
            </a:r>
            <a:r>
              <a:rPr lang="en-US" baseline="0" dirty="0" err="1" smtClean="0"/>
              <a:t>vídeo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un clip </a:t>
            </a:r>
            <a:r>
              <a:rPr lang="en-US" baseline="0" dirty="0" err="1" smtClean="0"/>
              <a:t>corto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ofrece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visión</a:t>
            </a:r>
            <a:r>
              <a:rPr lang="en-US" baseline="0" dirty="0" smtClean="0"/>
              <a:t> general de </a:t>
            </a:r>
            <a:r>
              <a:rPr lang="en-US" baseline="0" dirty="0" err="1" smtClean="0"/>
              <a:t>cómo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clasifica</a:t>
            </a:r>
            <a:r>
              <a:rPr lang="en-US" baseline="0" dirty="0" smtClean="0"/>
              <a:t> el </a:t>
            </a:r>
            <a:r>
              <a:rPr lang="en-US" baseline="0" dirty="0" err="1" smtClean="0"/>
              <a:t>almacenamiento</a:t>
            </a:r>
            <a:r>
              <a:rPr lang="en-US" baseline="0" dirty="0" smtClean="0"/>
              <a:t> en los EE.UU. El </a:t>
            </a:r>
            <a:r>
              <a:rPr lang="en-US" baseline="0" dirty="0" err="1" smtClean="0"/>
              <a:t>guión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vídeo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el </a:t>
            </a:r>
            <a:r>
              <a:rPr lang="en-US" baseline="0" dirty="0" err="1" smtClean="0"/>
              <a:t>siguiente</a:t>
            </a:r>
            <a:r>
              <a:rPr lang="en-US" baseline="0" dirty="0" smtClean="0"/>
              <a:t>:</a:t>
            </a:r>
          </a:p>
          <a:p>
            <a:endParaRPr lang="en-US" baseline="0" dirty="0" smtClean="0"/>
          </a:p>
          <a:p>
            <a:r>
              <a:rPr lang="en-US" baseline="0" dirty="0" smtClean="0"/>
              <a:t>"</a:t>
            </a:r>
            <a:r>
              <a:rPr lang="en-US" baseline="0" dirty="0" err="1" smtClean="0"/>
              <a:t>Depósito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almacenamiento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industria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floreciente</a:t>
            </a:r>
            <a:r>
              <a:rPr lang="en-US" baseline="0" dirty="0" smtClean="0"/>
              <a:t> en los EE.UU. </a:t>
            </a:r>
            <a:r>
              <a:rPr lang="en-US" baseline="0" dirty="0" err="1" smtClean="0"/>
              <a:t>como</a:t>
            </a:r>
            <a:r>
              <a:rPr lang="en-US" baseline="0" dirty="0" smtClean="0"/>
              <a:t> un subsector del </a:t>
            </a:r>
            <a:r>
              <a:rPr lang="en-US" baseline="0" dirty="0" err="1" smtClean="0"/>
              <a:t>transporte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almacenamiento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industrias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las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operaciones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depósito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almacenamiento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dedican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principalmente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instalaciones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operativas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mercancías</a:t>
            </a:r>
            <a:r>
              <a:rPr lang="en-US" baseline="0" dirty="0" smtClean="0"/>
              <a:t> en general, </a:t>
            </a:r>
            <a:r>
              <a:rPr lang="en-US" baseline="0" dirty="0" err="1" smtClean="0"/>
              <a:t>alimentos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refrigerados</a:t>
            </a:r>
            <a:r>
              <a:rPr lang="en-US" baseline="0" dirty="0" smtClean="0"/>
              <a:t>, y </a:t>
            </a:r>
            <a:r>
              <a:rPr lang="en-US" baseline="0" dirty="0" err="1" smtClean="0"/>
              <a:t>otros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productos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almacén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Estos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establecimientos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asuman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responsabilidad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almacenar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mercancía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mantenerlos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seguros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También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pueden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proporcionar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gama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servicios</a:t>
            </a:r>
            <a:r>
              <a:rPr lang="en-US" baseline="0" dirty="0" smtClean="0"/>
              <a:t>, a menudo </a:t>
            </a:r>
            <a:r>
              <a:rPr lang="en-US" baseline="0" dirty="0" err="1" smtClean="0"/>
              <a:t>referido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como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servicios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logística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distribución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Servicios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logística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pueden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incluir</a:t>
            </a:r>
            <a:r>
              <a:rPr lang="en-US" baseline="0" dirty="0" smtClean="0"/>
              <a:t> el </a:t>
            </a:r>
            <a:r>
              <a:rPr lang="en-US" baseline="0" dirty="0" err="1" smtClean="0"/>
              <a:t>etiquetado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rompiendo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cargas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granel</a:t>
            </a:r>
            <a:r>
              <a:rPr lang="en-US" baseline="0" dirty="0" smtClean="0"/>
              <a:t>, control de </a:t>
            </a:r>
            <a:r>
              <a:rPr lang="en-US" baseline="0" dirty="0" err="1" smtClean="0"/>
              <a:t>inventario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gestión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montaje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luz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entrada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pedidos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cumplimiento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embalaje</a:t>
            </a:r>
            <a:r>
              <a:rPr lang="en-US" baseline="0" dirty="0" smtClean="0"/>
              <a:t>, picking y </a:t>
            </a:r>
            <a:r>
              <a:rPr lang="en-US" baseline="0" dirty="0" err="1" smtClean="0"/>
              <a:t>embalaje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marcado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precios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venta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entradas</a:t>
            </a:r>
            <a:r>
              <a:rPr lang="en-US" baseline="0" dirty="0" smtClean="0"/>
              <a:t> y el </a:t>
            </a:r>
            <a:r>
              <a:rPr lang="en-US" baseline="0" dirty="0" err="1" smtClean="0"/>
              <a:t>transporte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arreglo</a:t>
            </a:r>
            <a:r>
              <a:rPr lang="en-US" baseline="0" dirty="0" smtClean="0"/>
              <a:t>. Dada la </a:t>
            </a:r>
            <a:r>
              <a:rPr lang="en-US" baseline="0" dirty="0" err="1" smtClean="0"/>
              <a:t>variedad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trabajo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las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operaciones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depósito</a:t>
            </a:r>
            <a:r>
              <a:rPr lang="en-US" baseline="0" dirty="0" smtClean="0"/>
              <a:t> y </a:t>
            </a:r>
            <a:r>
              <a:rPr lang="en-US" baseline="0" dirty="0" err="1" smtClean="0"/>
              <a:t>almacenamiento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existen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muchos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riesgos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Riesgos</a:t>
            </a:r>
            <a:r>
              <a:rPr lang="en-US" baseline="0" dirty="0" smtClean="0"/>
              <a:t> del </a:t>
            </a:r>
            <a:r>
              <a:rPr lang="en-US" baseline="0" dirty="0" err="1" smtClean="0"/>
              <a:t>tráfico</a:t>
            </a:r>
            <a:r>
              <a:rPr lang="en-US" baseline="0" dirty="0" smtClean="0"/>
              <a:t> semi, </a:t>
            </a:r>
            <a:r>
              <a:rPr lang="en-US" baseline="0" dirty="0" err="1" smtClean="0"/>
              <a:t>tráfico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montacargas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equipos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transporte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elevación</a:t>
            </a:r>
            <a:r>
              <a:rPr lang="en-US" baseline="0" dirty="0" smtClean="0"/>
              <a:t> manual, </a:t>
            </a:r>
            <a:r>
              <a:rPr lang="en-US" baseline="0" dirty="0" err="1" smtClean="0"/>
              <a:t>temperaturas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extremas</a:t>
            </a:r>
            <a:r>
              <a:rPr lang="en-US" baseline="0" dirty="0" smtClean="0"/>
              <a:t>, los </a:t>
            </a:r>
            <a:r>
              <a:rPr lang="en-US" baseline="0" dirty="0" err="1" smtClean="0"/>
              <a:t>recortes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bordes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afilados</a:t>
            </a:r>
            <a:r>
              <a:rPr lang="en-US" baseline="0" dirty="0" smtClean="0"/>
              <a:t>, y </a:t>
            </a:r>
            <a:r>
              <a:rPr lang="en-US" baseline="0" dirty="0" err="1" smtClean="0"/>
              <a:t>más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ventaja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posibles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lesiones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Estos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peligros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deben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controlados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evitar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incidentes</a:t>
            </a:r>
            <a:r>
              <a:rPr lang="en-US" baseline="0" dirty="0" smtClean="0"/>
              <a:t>, y la </a:t>
            </a:r>
            <a:r>
              <a:rPr lang="en-US" baseline="0" dirty="0" err="1" smtClean="0"/>
              <a:t>conciencia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el primer </a:t>
            </a:r>
            <a:r>
              <a:rPr lang="en-US" baseline="0" dirty="0" err="1" smtClean="0"/>
              <a:t>paso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para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prevención</a:t>
            </a:r>
            <a:r>
              <a:rPr lang="en-US" baseline="0" dirty="0" smtClean="0"/>
              <a:t> ".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Si </a:t>
            </a:r>
            <a:r>
              <a:rPr lang="en-US" baseline="0" dirty="0" err="1" smtClean="0"/>
              <a:t>tiene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problemas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reproducir</a:t>
            </a:r>
            <a:r>
              <a:rPr lang="en-US" baseline="0" dirty="0" smtClean="0"/>
              <a:t> el video, </a:t>
            </a:r>
            <a:r>
              <a:rPr lang="en-US" baseline="0" dirty="0" err="1" smtClean="0"/>
              <a:t>eliminar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diapositiva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como</a:t>
            </a:r>
            <a:r>
              <a:rPr lang="en-US" baseline="0" dirty="0" smtClean="0"/>
              <a:t> gran parte de lo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discute</a:t>
            </a:r>
            <a:r>
              <a:rPr lang="en-US" baseline="0" dirty="0" smtClean="0"/>
              <a:t> en el video se </a:t>
            </a:r>
            <a:r>
              <a:rPr lang="en-US" baseline="0" dirty="0" err="1" smtClean="0"/>
              <a:t>resumió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varias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las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siguientes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diapositivas</a:t>
            </a:r>
            <a:r>
              <a:rPr lang="en-US" baseline="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15185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6452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97B4B-E6FA-4CFB-9855-5C647ECDD60D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79184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Tome </a:t>
            </a:r>
            <a:r>
              <a:rPr lang="en-US" dirty="0" err="1" smtClean="0"/>
              <a:t>unos</a:t>
            </a:r>
            <a:r>
              <a:rPr lang="en-US" dirty="0" smtClean="0"/>
              <a:t> 10-15 </a:t>
            </a:r>
            <a:r>
              <a:rPr lang="en-US" dirty="0" err="1" smtClean="0"/>
              <a:t>minutos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completar</a:t>
            </a:r>
            <a:r>
              <a:rPr lang="en-US" dirty="0" smtClean="0"/>
              <a:t> y </a:t>
            </a:r>
            <a:r>
              <a:rPr lang="en-US" dirty="0" err="1" smtClean="0"/>
              <a:t>revisar</a:t>
            </a:r>
            <a:r>
              <a:rPr lang="en-US" dirty="0" smtClean="0"/>
              <a:t> el post-test y </a:t>
            </a:r>
            <a:r>
              <a:rPr lang="en-US" dirty="0" err="1" smtClean="0"/>
              <a:t>evaluaciones</a:t>
            </a:r>
            <a:r>
              <a:rPr lang="en-US" dirty="0" smtClean="0"/>
              <a:t> </a:t>
            </a:r>
            <a:r>
              <a:rPr lang="en-US" dirty="0" err="1" smtClean="0"/>
              <a:t>completas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97B4B-E6FA-4CFB-9855-5C647ECDD60D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1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Después</a:t>
            </a:r>
            <a:r>
              <a:rPr lang="en-US" dirty="0" smtClean="0"/>
              <a:t> de </a:t>
            </a:r>
            <a:r>
              <a:rPr lang="en-US" dirty="0" err="1" smtClean="0"/>
              <a:t>presentar</a:t>
            </a:r>
            <a:r>
              <a:rPr lang="en-US" dirty="0" smtClean="0"/>
              <a:t> la </a:t>
            </a:r>
            <a:r>
              <a:rPr lang="en-US" dirty="0" err="1" smtClean="0"/>
              <a:t>definición</a:t>
            </a:r>
            <a:r>
              <a:rPr lang="en-US" dirty="0" smtClean="0"/>
              <a:t>, </a:t>
            </a:r>
            <a:r>
              <a:rPr lang="en-US" dirty="0" err="1" smtClean="0"/>
              <a:t>hacen</a:t>
            </a:r>
            <a:r>
              <a:rPr lang="en-US" dirty="0" smtClean="0"/>
              <a:t> </a:t>
            </a:r>
            <a:r>
              <a:rPr lang="en-US" dirty="0" err="1" smtClean="0"/>
              <a:t>hincapié</a:t>
            </a:r>
            <a:r>
              <a:rPr lang="en-US" dirty="0" smtClean="0"/>
              <a:t> en la </a:t>
            </a:r>
            <a:r>
              <a:rPr lang="en-US" dirty="0" err="1" smtClean="0"/>
              <a:t>complejidad</a:t>
            </a:r>
            <a:r>
              <a:rPr lang="en-US" dirty="0" smtClean="0"/>
              <a:t> y </a:t>
            </a:r>
            <a:r>
              <a:rPr lang="en-US" dirty="0" err="1" smtClean="0"/>
              <a:t>variedad</a:t>
            </a:r>
            <a:r>
              <a:rPr lang="en-US" dirty="0" smtClean="0"/>
              <a:t> de </a:t>
            </a:r>
            <a:r>
              <a:rPr lang="en-US" dirty="0" err="1" smtClean="0"/>
              <a:t>operaciones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1518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Nota -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Almacén</a:t>
            </a:r>
            <a:r>
              <a:rPr lang="en-US" dirty="0" smtClean="0"/>
              <a:t> </a:t>
            </a:r>
            <a:r>
              <a:rPr lang="en-US" dirty="0" err="1" smtClean="0"/>
              <a:t>descargado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búsqueda</a:t>
            </a:r>
            <a:r>
              <a:rPr lang="en-US" dirty="0" smtClean="0"/>
              <a:t> de </a:t>
            </a:r>
            <a:r>
              <a:rPr lang="en-US" dirty="0" err="1" smtClean="0"/>
              <a:t>imágenes</a:t>
            </a:r>
            <a:r>
              <a:rPr lang="en-US" dirty="0" smtClean="0"/>
              <a:t> en </a:t>
            </a:r>
            <a:r>
              <a:rPr lang="en-US" dirty="0" err="1" smtClean="0"/>
              <a:t>www.google.com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solo </a:t>
            </a:r>
            <a:r>
              <a:rPr lang="en-US" dirty="0" err="1" smtClean="0"/>
              <a:t>atractivo</a:t>
            </a:r>
            <a:r>
              <a:rPr lang="en-US" dirty="0" smtClean="0"/>
              <a:t> visual.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151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8793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Nota - La </a:t>
            </a:r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un Western Nebraska Community College de la </a:t>
            </a:r>
            <a:r>
              <a:rPr lang="en-US" dirty="0" err="1" smtClean="0"/>
              <a:t>foto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Imagen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solo </a:t>
            </a:r>
            <a:r>
              <a:rPr lang="en-US" dirty="0" err="1" smtClean="0"/>
              <a:t>atractivo</a:t>
            </a:r>
            <a:r>
              <a:rPr lang="en-US" dirty="0" smtClean="0"/>
              <a:t> visual.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3A7A-ADED-4964-9B06-3BA5C0D7196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179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111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93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05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4744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130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172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38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041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541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568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25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56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53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99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33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961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184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 cstate="email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EE287-7896-4E76-B133-DE0FC364D444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F27E5-2D6B-467B-855D-9652A3101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3478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35.gif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022" y="2733709"/>
            <a:ext cx="8671434" cy="1373070"/>
          </a:xfrm>
        </p:spPr>
        <p:txBody>
          <a:bodyPr/>
          <a:lstStyle/>
          <a:p>
            <a:r>
              <a:rPr lang="en-US" dirty="0" err="1"/>
              <a:t>Módulo</a:t>
            </a:r>
            <a:r>
              <a:rPr lang="en-US" dirty="0"/>
              <a:t> </a:t>
            </a:r>
            <a:r>
              <a:rPr lang="en-US" dirty="0" smtClean="0"/>
              <a:t>1</a:t>
            </a:r>
            <a:r>
              <a:rPr lang="en-US" dirty="0"/>
              <a:t/>
            </a:r>
            <a:br>
              <a:rPr lang="en-US" dirty="0"/>
            </a:br>
            <a:r>
              <a:rPr lang="en-US" sz="4600" dirty="0"/>
              <a:t>La </a:t>
            </a:r>
            <a:r>
              <a:rPr lang="en-US" sz="4600" dirty="0" err="1"/>
              <a:t>Industria</a:t>
            </a:r>
            <a:r>
              <a:rPr lang="en-US" sz="4600" dirty="0"/>
              <a:t> de </a:t>
            </a:r>
            <a:r>
              <a:rPr lang="en-US" sz="4600" dirty="0" err="1"/>
              <a:t>Almacenamiento</a:t>
            </a:r>
            <a:endParaRPr lang="en-US" sz="4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4528" y="4394039"/>
            <a:ext cx="5809928" cy="1117687"/>
          </a:xfrm>
        </p:spPr>
        <p:txBody>
          <a:bodyPr/>
          <a:lstStyle/>
          <a:p>
            <a:r>
              <a:rPr lang="en-US" dirty="0" err="1"/>
              <a:t>Visión</a:t>
            </a:r>
            <a:r>
              <a:rPr lang="en-US" dirty="0"/>
              <a:t> general de </a:t>
            </a:r>
            <a:r>
              <a:rPr lang="en-US" dirty="0" err="1" smtClean="0"/>
              <a:t>industria</a:t>
            </a:r>
            <a:r>
              <a:rPr lang="en-US" dirty="0" smtClean="0"/>
              <a:t> </a:t>
            </a:r>
            <a:r>
              <a:rPr lang="en-US" dirty="0"/>
              <a:t>y </a:t>
            </a:r>
            <a:r>
              <a:rPr lang="en-US" dirty="0" err="1"/>
              <a:t>riesgos</a:t>
            </a:r>
            <a:r>
              <a:rPr lang="en-US" dirty="0"/>
              <a:t> </a:t>
            </a:r>
            <a:r>
              <a:rPr lang="en-US" dirty="0" err="1"/>
              <a:t>relacionados</a:t>
            </a:r>
            <a:r>
              <a:rPr lang="en-US" dirty="0"/>
              <a:t> con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operaciones</a:t>
            </a:r>
            <a:r>
              <a:rPr lang="en-US" dirty="0"/>
              <a:t> de </a:t>
            </a:r>
            <a:r>
              <a:rPr lang="en-US" dirty="0" err="1"/>
              <a:t>trasiego</a:t>
            </a:r>
            <a:r>
              <a:rPr lang="en-US" dirty="0"/>
              <a:t> pallet</a:t>
            </a:r>
          </a:p>
        </p:txBody>
      </p:sp>
    </p:spTree>
    <p:extLst>
      <p:ext uri="{BB962C8B-B14F-4D97-AF65-F5344CB8AC3E}">
        <p14:creationId xmlns:p14="http://schemas.microsoft.com/office/powerpoint/2010/main" val="391028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863271" cy="1080938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Estadísticas</a:t>
            </a:r>
            <a:r>
              <a:rPr lang="en-US" dirty="0" smtClean="0"/>
              <a:t> </a:t>
            </a:r>
            <a:r>
              <a:rPr lang="en-US" dirty="0" err="1"/>
              <a:t>Almacenamiento</a:t>
            </a:r>
            <a:r>
              <a:rPr lang="en-US" dirty="0"/>
              <a:t> para 2013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336873"/>
            <a:ext cx="6813783" cy="4580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en-US" sz="3200" dirty="0" err="1"/>
              <a:t>Número</a:t>
            </a:r>
            <a:r>
              <a:rPr lang="en-US" sz="3200" dirty="0"/>
              <a:t> de </a:t>
            </a:r>
            <a:r>
              <a:rPr lang="en-US" sz="3200" dirty="0" err="1"/>
              <a:t>ofertas</a:t>
            </a:r>
            <a:r>
              <a:rPr lang="en-US" sz="3200" dirty="0"/>
              <a:t> de </a:t>
            </a:r>
            <a:r>
              <a:rPr lang="en-US" sz="3200" dirty="0" err="1" smtClean="0"/>
              <a:t>trabajo</a:t>
            </a:r>
            <a:r>
              <a:rPr lang="en-US" sz="3200" dirty="0" smtClean="0"/>
              <a:t>:</a:t>
            </a:r>
            <a:endParaRPr lang="en-US" sz="3200" dirty="0"/>
          </a:p>
          <a:p>
            <a:pPr>
              <a:lnSpc>
                <a:spcPct val="130000"/>
              </a:lnSpc>
            </a:pPr>
            <a:r>
              <a:rPr lang="en-US" sz="3200" dirty="0" err="1"/>
              <a:t>Camiones</a:t>
            </a:r>
            <a:r>
              <a:rPr lang="en-US" sz="3200" dirty="0"/>
              <a:t> y </a:t>
            </a:r>
            <a:r>
              <a:rPr lang="en-US" sz="3200" dirty="0" err="1"/>
              <a:t>tractores</a:t>
            </a:r>
            <a:r>
              <a:rPr lang="en-US" sz="3200" dirty="0"/>
              <a:t> </a:t>
            </a:r>
            <a:r>
              <a:rPr lang="en-US" sz="3200" dirty="0" err="1"/>
              <a:t>operadores</a:t>
            </a:r>
            <a:r>
              <a:rPr lang="en-US" sz="3200" dirty="0"/>
              <a:t> </a:t>
            </a:r>
            <a:r>
              <a:rPr lang="en-US" sz="3200" dirty="0" err="1" smtClean="0"/>
              <a:t>industriales</a:t>
            </a:r>
            <a:r>
              <a:rPr lang="en-US" sz="3200" dirty="0" smtClean="0"/>
              <a:t>: 82,130.</a:t>
            </a:r>
            <a:endParaRPr lang="en-US" sz="3200" dirty="0"/>
          </a:p>
          <a:p>
            <a:pPr>
              <a:lnSpc>
                <a:spcPct val="130000"/>
              </a:lnSpc>
            </a:pPr>
            <a:r>
              <a:rPr lang="en-US" sz="3200" dirty="0" err="1"/>
              <a:t>Obreros</a:t>
            </a:r>
            <a:r>
              <a:rPr lang="en-US" sz="3200" dirty="0"/>
              <a:t> y </a:t>
            </a:r>
            <a:r>
              <a:rPr lang="en-US" sz="3200" dirty="0" err="1"/>
              <a:t>mercancías</a:t>
            </a:r>
            <a:r>
              <a:rPr lang="en-US" sz="3200" dirty="0"/>
              <a:t>, capital y </a:t>
            </a:r>
            <a:r>
              <a:rPr lang="en-US" sz="3200" dirty="0" err="1"/>
              <a:t>motores</a:t>
            </a:r>
            <a:r>
              <a:rPr lang="en-US" sz="3200" dirty="0"/>
              <a:t> </a:t>
            </a:r>
            <a:r>
              <a:rPr lang="en-US" sz="3200" dirty="0" err="1" smtClean="0"/>
              <a:t>materiales</a:t>
            </a:r>
            <a:r>
              <a:rPr lang="en-US" sz="3200" dirty="0" smtClean="0"/>
              <a:t>: 180,180.</a:t>
            </a:r>
            <a:endParaRPr lang="en-US" dirty="0"/>
          </a:p>
          <a:p>
            <a:pPr marL="457200" lvl="1" indent="0" algn="r">
              <a:buNone/>
            </a:pPr>
            <a:endParaRPr lang="en-US" sz="1600" i="1" dirty="0" smtClean="0">
              <a:solidFill>
                <a:prstClr val="white">
                  <a:lumMod val="75000"/>
                </a:prstClr>
              </a:solidFill>
            </a:endParaRPr>
          </a:p>
          <a:p>
            <a:pPr marL="457200" lvl="1" indent="0" algn="r">
              <a:buNone/>
            </a:pPr>
            <a:r>
              <a:rPr lang="en-US" sz="1600" i="1" dirty="0" smtClean="0">
                <a:solidFill>
                  <a:prstClr val="white">
                    <a:lumMod val="75000"/>
                  </a:prstClr>
                </a:solidFill>
              </a:rPr>
              <a:t>(</a:t>
            </a:r>
            <a:r>
              <a:rPr lang="en-US" sz="1600" i="1" dirty="0" err="1">
                <a:solidFill>
                  <a:prstClr val="white">
                    <a:lumMod val="75000"/>
                  </a:prstClr>
                </a:solidFill>
              </a:rPr>
              <a:t>www.bls.gov</a:t>
            </a:r>
            <a:r>
              <a:rPr lang="en-US" sz="1600" i="1" dirty="0">
                <a:solidFill>
                  <a:prstClr val="white">
                    <a:lumMod val="75000"/>
                  </a:prstClr>
                </a:solidFill>
              </a:rPr>
              <a:t>) </a:t>
            </a:r>
          </a:p>
          <a:p>
            <a:pPr marL="457200" lvl="1" indent="0">
              <a:buNone/>
            </a:pPr>
            <a:endParaRPr lang="en-US" sz="2800" dirty="0" smtClean="0"/>
          </a:p>
        </p:txBody>
      </p:sp>
      <p:pic>
        <p:nvPicPr>
          <p:cNvPr id="4" name="Picture 3" title="Picture of a forklift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64810" y="4015410"/>
            <a:ext cx="4007922" cy="2743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32129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863271" cy="1080938"/>
          </a:xfrm>
        </p:spPr>
        <p:txBody>
          <a:bodyPr/>
          <a:lstStyle/>
          <a:p>
            <a:r>
              <a:rPr lang="en-US" dirty="0" err="1"/>
              <a:t>Estadísticas</a:t>
            </a:r>
            <a:r>
              <a:rPr lang="en-US" dirty="0"/>
              <a:t> </a:t>
            </a:r>
            <a:r>
              <a:rPr lang="en-US" dirty="0" err="1"/>
              <a:t>Almacenamiento</a:t>
            </a:r>
            <a:r>
              <a:rPr lang="en-US" dirty="0"/>
              <a:t> para </a:t>
            </a:r>
            <a:r>
              <a:rPr lang="en-US" dirty="0" smtClean="0"/>
              <a:t>2013 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336873"/>
            <a:ext cx="9740453" cy="4550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en-US" sz="3600" dirty="0" err="1"/>
              <a:t>Número</a:t>
            </a:r>
            <a:r>
              <a:rPr lang="en-US" sz="3600" dirty="0"/>
              <a:t> de </a:t>
            </a:r>
            <a:r>
              <a:rPr lang="en-US" sz="3600" dirty="0" err="1"/>
              <a:t>ofertas</a:t>
            </a:r>
            <a:r>
              <a:rPr lang="en-US" sz="3600" dirty="0"/>
              <a:t> de </a:t>
            </a:r>
            <a:r>
              <a:rPr lang="en-US" sz="3600" dirty="0" err="1"/>
              <a:t>trabajo</a:t>
            </a:r>
            <a:r>
              <a:rPr lang="en-US" sz="3600" dirty="0" smtClean="0"/>
              <a:t>:</a:t>
            </a:r>
            <a:endParaRPr lang="en-US" sz="2800" dirty="0" smtClean="0"/>
          </a:p>
          <a:p>
            <a:pPr lvl="1">
              <a:lnSpc>
                <a:spcPct val="130000"/>
              </a:lnSpc>
            </a:pPr>
            <a:r>
              <a:rPr lang="en-US" sz="2800" dirty="0" err="1"/>
              <a:t>Envío</a:t>
            </a:r>
            <a:r>
              <a:rPr lang="en-US" sz="2800" dirty="0"/>
              <a:t>, </a:t>
            </a:r>
            <a:r>
              <a:rPr lang="en-US" sz="2800" dirty="0" err="1"/>
              <a:t>recepción</a:t>
            </a:r>
            <a:r>
              <a:rPr lang="en-US" sz="2800" dirty="0"/>
              <a:t> y </a:t>
            </a:r>
            <a:r>
              <a:rPr lang="en-US" sz="2800" dirty="0" err="1"/>
              <a:t>tránsito</a:t>
            </a:r>
            <a:r>
              <a:rPr lang="en-US" sz="2800" dirty="0"/>
              <a:t> </a:t>
            </a:r>
            <a:r>
              <a:rPr lang="en-US" sz="2800" dirty="0" err="1" smtClean="0"/>
              <a:t>empleados</a:t>
            </a:r>
            <a:r>
              <a:rPr lang="en-US" sz="2800" dirty="0" smtClean="0"/>
              <a:t>: 32,750.</a:t>
            </a:r>
            <a:endParaRPr lang="en-US" sz="2800" dirty="0"/>
          </a:p>
          <a:p>
            <a:pPr lvl="1">
              <a:lnSpc>
                <a:spcPct val="130000"/>
              </a:lnSpc>
            </a:pPr>
            <a:r>
              <a:rPr lang="en-US" sz="2800" dirty="0" err="1"/>
              <a:t>Empleados</a:t>
            </a:r>
            <a:r>
              <a:rPr lang="en-US" sz="2800" dirty="0"/>
              <a:t> de </a:t>
            </a:r>
            <a:r>
              <a:rPr lang="en-US" sz="2800" dirty="0" err="1"/>
              <a:t>almacén</a:t>
            </a:r>
            <a:r>
              <a:rPr lang="en-US" sz="2800" dirty="0"/>
              <a:t> y </a:t>
            </a:r>
            <a:r>
              <a:rPr lang="en-US" sz="2800" dirty="0" err="1"/>
              <a:t>materiales</a:t>
            </a:r>
            <a:r>
              <a:rPr lang="en-US" sz="2800" dirty="0"/>
              <a:t> de </a:t>
            </a:r>
            <a:r>
              <a:rPr lang="en-US" sz="2800" dirty="0" err="1"/>
              <a:t>carga</a:t>
            </a:r>
            <a:r>
              <a:rPr lang="en-US" sz="2800" dirty="0"/>
              <a:t> de </a:t>
            </a:r>
            <a:r>
              <a:rPr lang="en-US" sz="2800" dirty="0" err="1" smtClean="0"/>
              <a:t>pedidos</a:t>
            </a:r>
            <a:r>
              <a:rPr lang="en-US" sz="2800" dirty="0" smtClean="0"/>
              <a:t>: 56,310.</a:t>
            </a:r>
            <a:endParaRPr lang="en-US" sz="2800" dirty="0"/>
          </a:p>
          <a:p>
            <a:pPr lvl="1">
              <a:lnSpc>
                <a:spcPct val="130000"/>
              </a:lnSpc>
            </a:pPr>
            <a:r>
              <a:rPr lang="en-US" sz="2800" dirty="0" err="1"/>
              <a:t>Transporte</a:t>
            </a:r>
            <a:r>
              <a:rPr lang="en-US" sz="2800" dirty="0"/>
              <a:t>, </a:t>
            </a:r>
            <a:r>
              <a:rPr lang="en-US" sz="2800" dirty="0" err="1"/>
              <a:t>almacenamiento</a:t>
            </a:r>
            <a:r>
              <a:rPr lang="en-US" sz="2800" dirty="0"/>
              <a:t> y </a:t>
            </a:r>
            <a:r>
              <a:rPr lang="en-US" sz="2800" dirty="0" err="1"/>
              <a:t>distribución</a:t>
            </a:r>
            <a:r>
              <a:rPr lang="en-US" sz="2800" dirty="0"/>
              <a:t> de los </a:t>
            </a:r>
            <a:r>
              <a:rPr lang="en-US" sz="2800" dirty="0" err="1" smtClean="0"/>
              <a:t>administradores</a:t>
            </a:r>
            <a:r>
              <a:rPr lang="en-US" sz="2800" dirty="0" smtClean="0"/>
              <a:t>: 87,10.</a:t>
            </a:r>
            <a:endParaRPr lang="en-US" sz="2800" i="1" dirty="0">
              <a:solidFill>
                <a:prstClr val="white">
                  <a:lumMod val="75000"/>
                </a:prstClr>
              </a:solidFill>
            </a:endParaRPr>
          </a:p>
          <a:p>
            <a:pPr marL="457200" lvl="1" indent="0" algn="r">
              <a:buNone/>
            </a:pPr>
            <a:r>
              <a:rPr lang="en-US" sz="1600" i="1" dirty="0" smtClean="0">
                <a:solidFill>
                  <a:prstClr val="white">
                    <a:lumMod val="75000"/>
                  </a:prstClr>
                </a:solidFill>
              </a:rPr>
              <a:t>(</a:t>
            </a:r>
            <a:r>
              <a:rPr lang="en-US" sz="1600" i="1" dirty="0" err="1">
                <a:solidFill>
                  <a:prstClr val="white">
                    <a:lumMod val="75000"/>
                  </a:prstClr>
                </a:solidFill>
              </a:rPr>
              <a:t>www.bls.gov</a:t>
            </a:r>
            <a:r>
              <a:rPr lang="en-US" sz="1600" i="1" dirty="0">
                <a:solidFill>
                  <a:prstClr val="white">
                    <a:lumMod val="75000"/>
                  </a:prstClr>
                </a:solidFill>
              </a:rPr>
              <a:t>) </a:t>
            </a:r>
          </a:p>
          <a:p>
            <a:pPr marL="457200" lvl="1" indent="0">
              <a:buNone/>
            </a:pP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21297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Cuál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Paletización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2" y="2336872"/>
            <a:ext cx="7708304" cy="411380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dirty="0"/>
              <a:t>Un </a:t>
            </a:r>
            <a:r>
              <a:rPr lang="en-US" dirty="0" err="1"/>
              <a:t>estante</a:t>
            </a:r>
            <a:r>
              <a:rPr lang="en-US" dirty="0"/>
              <a:t> de la </a:t>
            </a:r>
            <a:r>
              <a:rPr lang="en-US" dirty="0" err="1"/>
              <a:t>plataforma</a:t>
            </a:r>
            <a:r>
              <a:rPr lang="en-US" dirty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:</a:t>
            </a:r>
            <a:endParaRPr lang="en-US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dirty="0"/>
              <a:t>Un </a:t>
            </a:r>
            <a:r>
              <a:rPr lang="en-US" dirty="0" err="1"/>
              <a:t>pedazo</a:t>
            </a:r>
            <a:r>
              <a:rPr lang="en-US" dirty="0"/>
              <a:t> </a:t>
            </a:r>
            <a:r>
              <a:rPr lang="en-US" dirty="0" err="1"/>
              <a:t>común</a:t>
            </a:r>
            <a:r>
              <a:rPr lang="en-US" dirty="0"/>
              <a:t> de </a:t>
            </a:r>
            <a:r>
              <a:rPr lang="en-US" dirty="0" err="1"/>
              <a:t>equipo</a:t>
            </a:r>
            <a:r>
              <a:rPr lang="en-US" dirty="0"/>
              <a:t> de </a:t>
            </a:r>
            <a:r>
              <a:rPr lang="en-US" dirty="0" err="1" smtClean="0"/>
              <a:t>depósitos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dirty="0" err="1"/>
              <a:t>Bastidores</a:t>
            </a:r>
            <a:r>
              <a:rPr lang="en-US" dirty="0"/>
              <a:t> de </a:t>
            </a:r>
            <a:r>
              <a:rPr lang="en-US" dirty="0" err="1"/>
              <a:t>paletas</a:t>
            </a:r>
            <a:r>
              <a:rPr lang="en-US" dirty="0"/>
              <a:t> </a:t>
            </a:r>
            <a:r>
              <a:rPr lang="en-US" dirty="0" err="1"/>
              <a:t>parecen</a:t>
            </a:r>
            <a:r>
              <a:rPr lang="en-US" dirty="0"/>
              <a:t> </a:t>
            </a:r>
            <a:r>
              <a:rPr lang="en-US" dirty="0" err="1" smtClean="0"/>
              <a:t>andamios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dirty="0"/>
              <a:t>Se </a:t>
            </a:r>
            <a:r>
              <a:rPr lang="en-US" dirty="0" err="1"/>
              <a:t>utiliza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mantener</a:t>
            </a:r>
            <a:r>
              <a:rPr lang="en-US" dirty="0"/>
              <a:t> los </a:t>
            </a:r>
            <a:r>
              <a:rPr lang="en-US" dirty="0" err="1"/>
              <a:t>bienes</a:t>
            </a:r>
            <a:r>
              <a:rPr lang="en-US" dirty="0"/>
              <a:t> </a:t>
            </a:r>
            <a:r>
              <a:rPr lang="en-US" dirty="0" err="1"/>
              <a:t>apilados</a:t>
            </a:r>
            <a:r>
              <a:rPr lang="en-US" dirty="0"/>
              <a:t> en </a:t>
            </a:r>
            <a:r>
              <a:rPr lang="en-US" dirty="0" err="1" smtClean="0"/>
              <a:t>palets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dirty="0"/>
              <a:t>A menudo, </a:t>
            </a:r>
            <a:r>
              <a:rPr lang="en-US" dirty="0" err="1"/>
              <a:t>construido</a:t>
            </a:r>
            <a:r>
              <a:rPr lang="en-US" dirty="0"/>
              <a:t> a </a:t>
            </a:r>
            <a:r>
              <a:rPr lang="en-US" dirty="0" err="1"/>
              <a:t>partir</a:t>
            </a:r>
            <a:r>
              <a:rPr lang="en-US" dirty="0"/>
              <a:t> de </a:t>
            </a:r>
            <a:r>
              <a:rPr lang="en-US" dirty="0" err="1"/>
              <a:t>vigas</a:t>
            </a:r>
            <a:r>
              <a:rPr lang="en-US" dirty="0"/>
              <a:t> y </a:t>
            </a:r>
            <a:r>
              <a:rPr lang="en-US" dirty="0" err="1"/>
              <a:t>columnas</a:t>
            </a:r>
            <a:r>
              <a:rPr lang="en-US" dirty="0"/>
              <a:t> de </a:t>
            </a:r>
            <a:r>
              <a:rPr lang="en-US" dirty="0" err="1" smtClean="0"/>
              <a:t>acero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haber</a:t>
            </a:r>
            <a:r>
              <a:rPr lang="en-US" dirty="0"/>
              <a:t> </a:t>
            </a:r>
            <a:r>
              <a:rPr lang="en-US" dirty="0" err="1"/>
              <a:t>varios</a:t>
            </a:r>
            <a:r>
              <a:rPr lang="en-US" dirty="0"/>
              <a:t> </a:t>
            </a:r>
            <a:r>
              <a:rPr lang="en-US" dirty="0" err="1"/>
              <a:t>pisos</a:t>
            </a:r>
            <a:r>
              <a:rPr lang="en-US" dirty="0"/>
              <a:t> de </a:t>
            </a:r>
            <a:r>
              <a:rPr lang="en-US" dirty="0" err="1" smtClean="0"/>
              <a:t>altura</a:t>
            </a:r>
            <a:r>
              <a:rPr lang="en-US" dirty="0" smtClean="0"/>
              <a:t>.</a:t>
            </a:r>
            <a:endParaRPr lang="en-US" sz="1600" dirty="0"/>
          </a:p>
        </p:txBody>
      </p:sp>
      <p:pic>
        <p:nvPicPr>
          <p:cNvPr id="5" name="Picture 4" title="Picture of pallet rack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27166" y="2582862"/>
            <a:ext cx="3485322" cy="39372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84776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¿</a:t>
            </a:r>
            <a:r>
              <a:rPr lang="en-US" dirty="0" err="1"/>
              <a:t>Cuál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Paletización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8072517" cy="401241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err="1"/>
              <a:t>Paletas</a:t>
            </a:r>
            <a:r>
              <a:rPr lang="en-US" dirty="0"/>
              <a:t> </a:t>
            </a:r>
            <a:r>
              <a:rPr lang="en-US" dirty="0" err="1" smtClean="0"/>
              <a:t>Bastidores</a:t>
            </a:r>
            <a:r>
              <a:rPr lang="en-US" dirty="0" smtClean="0"/>
              <a:t>: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err="1"/>
              <a:t>Están</a:t>
            </a:r>
            <a:r>
              <a:rPr lang="en-US" dirty="0"/>
              <a:t> </a:t>
            </a:r>
            <a:r>
              <a:rPr lang="en-US" dirty="0" err="1"/>
              <a:t>diseñados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hacer</a:t>
            </a:r>
            <a:r>
              <a:rPr lang="en-US" dirty="0"/>
              <a:t> la </a:t>
            </a:r>
            <a:r>
              <a:rPr lang="en-US" dirty="0" err="1"/>
              <a:t>carga</a:t>
            </a:r>
            <a:r>
              <a:rPr lang="en-US" dirty="0"/>
              <a:t> y </a:t>
            </a:r>
            <a:r>
              <a:rPr lang="en-US" dirty="0" err="1"/>
              <a:t>descarga</a:t>
            </a:r>
            <a:r>
              <a:rPr lang="en-US" dirty="0"/>
              <a:t> lo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eficiente</a:t>
            </a:r>
            <a:r>
              <a:rPr lang="en-US" dirty="0"/>
              <a:t> </a:t>
            </a:r>
            <a:r>
              <a:rPr lang="en-US" dirty="0" err="1" smtClean="0"/>
              <a:t>posible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err="1"/>
              <a:t>Almacenar</a:t>
            </a:r>
            <a:r>
              <a:rPr lang="en-US" dirty="0"/>
              <a:t> y </a:t>
            </a:r>
            <a:r>
              <a:rPr lang="en-US" dirty="0" err="1"/>
              <a:t>mostrar</a:t>
            </a:r>
            <a:r>
              <a:rPr lang="en-US" dirty="0"/>
              <a:t> </a:t>
            </a:r>
            <a:r>
              <a:rPr lang="en-US" dirty="0" err="1"/>
              <a:t>elementos</a:t>
            </a:r>
            <a:r>
              <a:rPr lang="en-US" dirty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/>
              <a:t>que</a:t>
            </a:r>
            <a:r>
              <a:rPr lang="en-US" dirty="0"/>
              <a:t> la </a:t>
            </a:r>
            <a:r>
              <a:rPr lang="en-US" dirty="0" err="1"/>
              <a:t>gente</a:t>
            </a:r>
            <a:r>
              <a:rPr lang="en-US" dirty="0"/>
              <a:t> </a:t>
            </a:r>
            <a:r>
              <a:rPr lang="en-US" dirty="0" err="1"/>
              <a:t>pueda</a:t>
            </a:r>
            <a:r>
              <a:rPr lang="en-US" dirty="0"/>
              <a:t> </a:t>
            </a:r>
            <a:r>
              <a:rPr lang="en-US" dirty="0" err="1" smtClean="0"/>
              <a:t>organizarlas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 err="1"/>
              <a:t>Hacer</a:t>
            </a:r>
            <a:r>
              <a:rPr lang="en-US" dirty="0"/>
              <a:t> </a:t>
            </a:r>
            <a:r>
              <a:rPr lang="en-US" dirty="0" err="1"/>
              <a:t>paquetes</a:t>
            </a:r>
            <a:r>
              <a:rPr lang="en-US" dirty="0"/>
              <a:t> </a:t>
            </a:r>
            <a:r>
              <a:rPr lang="en-US" dirty="0" err="1"/>
              <a:t>fácil</a:t>
            </a:r>
            <a:r>
              <a:rPr lang="en-US" dirty="0"/>
              <a:t> de </a:t>
            </a:r>
            <a:r>
              <a:rPr lang="en-US" dirty="0" err="1"/>
              <a:t>encontrar</a:t>
            </a:r>
            <a:r>
              <a:rPr lang="en-US" dirty="0"/>
              <a:t> y </a:t>
            </a:r>
            <a:r>
              <a:rPr lang="en-US" dirty="0" err="1"/>
              <a:t>llegar</a:t>
            </a:r>
            <a:r>
              <a:rPr lang="en-US" dirty="0"/>
              <a:t> </a:t>
            </a:r>
            <a:r>
              <a:rPr lang="en-US" dirty="0" smtClean="0"/>
              <a:t>a.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Se </a:t>
            </a:r>
            <a:r>
              <a:rPr lang="en-US" dirty="0" err="1"/>
              <a:t>hacen</a:t>
            </a:r>
            <a:r>
              <a:rPr lang="en-US" dirty="0"/>
              <a:t> de </a:t>
            </a:r>
            <a:r>
              <a:rPr lang="en-US" dirty="0" err="1"/>
              <a:t>manera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un </a:t>
            </a:r>
            <a:r>
              <a:rPr lang="en-US" dirty="0" err="1"/>
              <a:t>gato</a:t>
            </a:r>
            <a:r>
              <a:rPr lang="en-US" dirty="0"/>
              <a:t> </a:t>
            </a:r>
            <a:r>
              <a:rPr lang="en-US" dirty="0" err="1"/>
              <a:t>montacargas</a:t>
            </a:r>
            <a:r>
              <a:rPr lang="en-US" dirty="0"/>
              <a:t> o </a:t>
            </a:r>
            <a:r>
              <a:rPr lang="en-US" dirty="0" err="1"/>
              <a:t>palet</a:t>
            </a:r>
            <a:r>
              <a:rPr lang="en-US" dirty="0"/>
              <a:t>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agarrar</a:t>
            </a:r>
            <a:r>
              <a:rPr lang="en-US" dirty="0"/>
              <a:t> la </a:t>
            </a:r>
            <a:r>
              <a:rPr lang="en-US" dirty="0" err="1" smtClean="0"/>
              <a:t>paleta</a:t>
            </a:r>
            <a:r>
              <a:rPr lang="en-US" dirty="0" smtClean="0"/>
              <a:t>.</a:t>
            </a:r>
            <a:endParaRPr lang="en-US" sz="1600" dirty="0" smtClean="0"/>
          </a:p>
        </p:txBody>
      </p:sp>
      <p:pic>
        <p:nvPicPr>
          <p:cNvPr id="4" name="Picture 3" title="Picture of loaded pallet rack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0388" y="2579925"/>
            <a:ext cx="2767587" cy="3657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3339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Cuál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Paletización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910093" cy="4113803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As Como </a:t>
            </a:r>
            <a:r>
              <a:rPr lang="en-US" sz="3600" dirty="0" err="1"/>
              <a:t>resultado</a:t>
            </a:r>
            <a:r>
              <a:rPr lang="en-US" sz="3600" dirty="0"/>
              <a:t>, </a:t>
            </a:r>
            <a:r>
              <a:rPr lang="en-US" sz="3600" dirty="0">
                <a:solidFill>
                  <a:srgbClr val="F0AD00"/>
                </a:solidFill>
              </a:rPr>
              <a:t>la </a:t>
            </a:r>
            <a:r>
              <a:rPr lang="en-US" sz="3600" dirty="0" err="1">
                <a:solidFill>
                  <a:srgbClr val="F0AD00"/>
                </a:solidFill>
              </a:rPr>
              <a:t>paletización</a:t>
            </a:r>
            <a:r>
              <a:rPr lang="en-US" sz="3600" dirty="0">
                <a:solidFill>
                  <a:srgbClr val="F0AD00"/>
                </a:solidFill>
              </a:rPr>
              <a:t> </a:t>
            </a:r>
            <a:r>
              <a:rPr lang="en-US" sz="3600" dirty="0"/>
              <a:t>se </a:t>
            </a:r>
            <a:r>
              <a:rPr lang="en-US" sz="3600" dirty="0" err="1"/>
              <a:t>puede</a:t>
            </a:r>
            <a:r>
              <a:rPr lang="en-US" sz="3600" dirty="0"/>
              <a:t> </a:t>
            </a:r>
            <a:r>
              <a:rPr lang="en-US" sz="3600" dirty="0" err="1"/>
              <a:t>considerar</a:t>
            </a:r>
            <a:r>
              <a:rPr lang="en-US" sz="3600" dirty="0"/>
              <a:t> </a:t>
            </a:r>
            <a:r>
              <a:rPr lang="en-US" sz="3600" dirty="0" err="1"/>
              <a:t>todas</a:t>
            </a:r>
            <a:r>
              <a:rPr lang="en-US" sz="3600" dirty="0"/>
              <a:t> </a:t>
            </a:r>
            <a:r>
              <a:rPr lang="en-US" sz="3600" dirty="0" err="1"/>
              <a:t>las</a:t>
            </a:r>
            <a:r>
              <a:rPr lang="en-US" sz="3600" dirty="0"/>
              <a:t> </a:t>
            </a:r>
            <a:r>
              <a:rPr lang="en-US" sz="3600" dirty="0" err="1"/>
              <a:t>operaciones</a:t>
            </a:r>
            <a:r>
              <a:rPr lang="en-US" sz="3600" dirty="0"/>
              <a:t> </a:t>
            </a:r>
            <a:r>
              <a:rPr lang="en-US" sz="3600" dirty="0" err="1"/>
              <a:t>relacionadas</a:t>
            </a:r>
            <a:r>
              <a:rPr lang="en-US" sz="3600" dirty="0"/>
              <a:t> con la </a:t>
            </a:r>
            <a:r>
              <a:rPr lang="en-US" sz="3600" dirty="0" err="1"/>
              <a:t>gestión</a:t>
            </a:r>
            <a:r>
              <a:rPr lang="en-US" sz="3600" dirty="0"/>
              <a:t> de </a:t>
            </a:r>
            <a:r>
              <a:rPr lang="en-US" sz="3600" dirty="0" err="1"/>
              <a:t>artículos</a:t>
            </a:r>
            <a:r>
              <a:rPr lang="en-US" sz="3600" dirty="0"/>
              <a:t> </a:t>
            </a:r>
            <a:r>
              <a:rPr lang="en-US" sz="3600" dirty="0" err="1" smtClean="0"/>
              <a:t>paletizados</a:t>
            </a:r>
            <a:r>
              <a:rPr lang="en-US" sz="3600" dirty="0" smtClean="0"/>
              <a:t>.</a:t>
            </a:r>
            <a:endParaRPr lang="en-US" sz="3600" dirty="0"/>
          </a:p>
          <a:p>
            <a:endParaRPr lang="en-US" sz="3600" dirty="0"/>
          </a:p>
          <a:p>
            <a:r>
              <a:rPr lang="en-US" sz="3600" dirty="0" err="1"/>
              <a:t>Componente</a:t>
            </a:r>
            <a:r>
              <a:rPr lang="en-US" sz="3600" dirty="0"/>
              <a:t> fundamental </a:t>
            </a:r>
            <a:r>
              <a:rPr lang="en-US" sz="3600" dirty="0" err="1"/>
              <a:t>para</a:t>
            </a:r>
            <a:r>
              <a:rPr lang="en-US" sz="3600" dirty="0"/>
              <a:t> la </a:t>
            </a:r>
            <a:r>
              <a:rPr lang="en-US" sz="3600" dirty="0" err="1"/>
              <a:t>industria</a:t>
            </a:r>
            <a:r>
              <a:rPr lang="en-US" sz="3600" dirty="0"/>
              <a:t> de </a:t>
            </a:r>
            <a:r>
              <a:rPr lang="en-US" sz="3600" dirty="0" err="1" smtClean="0"/>
              <a:t>almacenamiento</a:t>
            </a:r>
            <a:r>
              <a:rPr lang="en-US" sz="3600" dirty="0" smtClean="0"/>
              <a:t>.</a:t>
            </a:r>
            <a:endParaRPr lang="en-US" sz="3600" dirty="0"/>
          </a:p>
          <a:p>
            <a:endParaRPr lang="en-US" sz="3600" dirty="0"/>
          </a:p>
          <a:p>
            <a:r>
              <a:rPr lang="en-US" sz="3600" dirty="0"/>
              <a:t>Las </a:t>
            </a:r>
            <a:r>
              <a:rPr lang="en-US" sz="3600" dirty="0" err="1"/>
              <a:t>operaciones</a:t>
            </a:r>
            <a:r>
              <a:rPr lang="en-US" sz="3600" dirty="0"/>
              <a:t> </a:t>
            </a:r>
            <a:r>
              <a:rPr lang="en-US" sz="3600" dirty="0">
                <a:solidFill>
                  <a:schemeClr val="accent1"/>
                </a:solidFill>
              </a:rPr>
              <a:t>no</a:t>
            </a:r>
            <a:r>
              <a:rPr lang="en-US" sz="3600" dirty="0"/>
              <a:t> son </a:t>
            </a:r>
            <a:r>
              <a:rPr lang="en-US" sz="3600" dirty="0" smtClean="0"/>
              <a:t>simples.</a:t>
            </a:r>
          </a:p>
        </p:txBody>
      </p:sp>
    </p:spTree>
    <p:extLst>
      <p:ext uri="{BB962C8B-B14F-4D97-AF65-F5344CB8AC3E}">
        <p14:creationId xmlns:p14="http://schemas.microsoft.com/office/powerpoint/2010/main" val="357760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 </a:t>
            </a:r>
            <a:r>
              <a:rPr lang="en-US" dirty="0" err="1"/>
              <a:t>Vistazo</a:t>
            </a:r>
            <a:r>
              <a:rPr lang="en-US" dirty="0"/>
              <a:t> </a:t>
            </a:r>
            <a:r>
              <a:rPr lang="en-US" dirty="0" err="1"/>
              <a:t>Rápido</a:t>
            </a:r>
            <a:r>
              <a:rPr lang="en-US" dirty="0"/>
              <a:t> Hazard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860217" cy="35993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 err="1"/>
              <a:t>Amplia</a:t>
            </a:r>
            <a:r>
              <a:rPr lang="en-US" sz="2800" dirty="0"/>
              <a:t> </a:t>
            </a:r>
            <a:r>
              <a:rPr lang="en-US" sz="2800" dirty="0" err="1"/>
              <a:t>variedad</a:t>
            </a:r>
            <a:r>
              <a:rPr lang="en-US" sz="2800" dirty="0"/>
              <a:t> de </a:t>
            </a:r>
            <a:r>
              <a:rPr lang="en-US" sz="2800" dirty="0" err="1"/>
              <a:t>Riesgos</a:t>
            </a:r>
            <a:r>
              <a:rPr lang="en-US" sz="2800" dirty="0"/>
              <a:t> en </a:t>
            </a:r>
            <a:r>
              <a:rPr lang="en-US" sz="2800" dirty="0" err="1"/>
              <a:t>Almacenamiento</a:t>
            </a:r>
            <a:r>
              <a:rPr lang="en-US" sz="2800" dirty="0"/>
              <a:t> y </a:t>
            </a:r>
            <a:r>
              <a:rPr lang="en-US" sz="2800" dirty="0" err="1" smtClean="0"/>
              <a:t>Paletización</a:t>
            </a:r>
            <a:r>
              <a:rPr lang="en-US" sz="2800" dirty="0" smtClean="0"/>
              <a:t>: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 err="1"/>
              <a:t>Golpeado</a:t>
            </a:r>
            <a:r>
              <a:rPr lang="en-US" sz="2800" dirty="0"/>
              <a:t> </a:t>
            </a:r>
            <a:r>
              <a:rPr lang="en-US" sz="2800" dirty="0" err="1"/>
              <a:t>por</a:t>
            </a:r>
            <a:r>
              <a:rPr lang="en-US" sz="2800" dirty="0"/>
              <a:t> </a:t>
            </a:r>
            <a:r>
              <a:rPr lang="en-US" sz="2800" dirty="0" err="1"/>
              <a:t>riesgos</a:t>
            </a:r>
            <a:endParaRPr lang="en-US" sz="2800" dirty="0"/>
          </a:p>
          <a:p>
            <a:r>
              <a:rPr lang="en-US" sz="2800" dirty="0"/>
              <a:t>Las </a:t>
            </a:r>
            <a:r>
              <a:rPr lang="en-US" sz="2800" dirty="0" err="1"/>
              <a:t>caídas</a:t>
            </a:r>
            <a:r>
              <a:rPr lang="en-US" sz="2800" dirty="0"/>
              <a:t> </a:t>
            </a:r>
            <a:r>
              <a:rPr lang="en-US" sz="2800" dirty="0" err="1"/>
              <a:t>desde</a:t>
            </a:r>
            <a:r>
              <a:rPr lang="en-US" sz="2800" dirty="0"/>
              <a:t> </a:t>
            </a:r>
            <a:r>
              <a:rPr lang="en-US" sz="2800" dirty="0" err="1"/>
              <a:t>alturas</a:t>
            </a:r>
            <a:r>
              <a:rPr lang="en-US" sz="2800" dirty="0"/>
              <a:t> / bases</a:t>
            </a:r>
          </a:p>
          <a:p>
            <a:r>
              <a:rPr lang="en-US" sz="2800" dirty="0" err="1"/>
              <a:t>Lesiones</a:t>
            </a:r>
            <a:r>
              <a:rPr lang="en-US" sz="2800" dirty="0"/>
              <a:t> en la </a:t>
            </a:r>
            <a:r>
              <a:rPr lang="en-US" sz="2800" dirty="0" err="1"/>
              <a:t>espalda</a:t>
            </a:r>
            <a:r>
              <a:rPr lang="en-US" sz="2800" dirty="0"/>
              <a:t> de </a:t>
            </a:r>
            <a:r>
              <a:rPr lang="en-US" sz="2800" dirty="0" err="1"/>
              <a:t>levantar</a:t>
            </a:r>
            <a:endParaRPr lang="en-US" sz="2800" dirty="0"/>
          </a:p>
          <a:p>
            <a:r>
              <a:rPr lang="en-US" sz="2800" dirty="0" err="1"/>
              <a:t>Resbalones</a:t>
            </a:r>
            <a:r>
              <a:rPr lang="en-US" sz="2800" dirty="0"/>
              <a:t>, </a:t>
            </a:r>
            <a:r>
              <a:rPr lang="en-US" sz="2800" dirty="0" err="1"/>
              <a:t>viajes</a:t>
            </a:r>
            <a:r>
              <a:rPr lang="en-US" sz="2800" dirty="0"/>
              <a:t>, </a:t>
            </a:r>
            <a:r>
              <a:rPr lang="en-US" sz="2800" dirty="0" err="1"/>
              <a:t>caídas</a:t>
            </a:r>
            <a:endParaRPr lang="en-US" sz="2800" dirty="0"/>
          </a:p>
          <a:p>
            <a:r>
              <a:rPr lang="en-US" sz="2800" dirty="0" err="1"/>
              <a:t>sobresaliendo</a:t>
            </a:r>
            <a:r>
              <a:rPr lang="en-US" sz="2800" dirty="0"/>
              <a:t> </a:t>
            </a:r>
            <a:r>
              <a:rPr lang="en-US" sz="2800" dirty="0" err="1"/>
              <a:t>paquetes</a:t>
            </a:r>
            <a:endParaRPr lang="en-US" sz="2800" dirty="0"/>
          </a:p>
          <a:p>
            <a:r>
              <a:rPr lang="en-US" sz="2800" dirty="0"/>
              <a:t>La </a:t>
            </a:r>
            <a:r>
              <a:rPr lang="en-US" sz="2800" dirty="0" err="1"/>
              <a:t>caída</a:t>
            </a:r>
            <a:r>
              <a:rPr lang="en-US" sz="2800" dirty="0"/>
              <a:t> de los </a:t>
            </a:r>
            <a:r>
              <a:rPr lang="en-US" sz="2800" dirty="0" err="1"/>
              <a:t>paquetes</a:t>
            </a:r>
            <a:endParaRPr lang="en-US" sz="2200" dirty="0" smtClean="0"/>
          </a:p>
        </p:txBody>
      </p:sp>
      <p:pic>
        <p:nvPicPr>
          <p:cNvPr id="100354" name="Picture 2" descr="Loading Docks: Design, Build, Service, and Inst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6963" y="3311718"/>
            <a:ext cx="4163782" cy="310896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Un </a:t>
            </a:r>
            <a:r>
              <a:rPr lang="en-US" dirty="0" err="1"/>
              <a:t>Vistazo</a:t>
            </a:r>
            <a:r>
              <a:rPr lang="en-US" dirty="0"/>
              <a:t> </a:t>
            </a:r>
            <a:r>
              <a:rPr lang="en-US" dirty="0" err="1"/>
              <a:t>Rápido</a:t>
            </a:r>
            <a:r>
              <a:rPr lang="en-US" dirty="0"/>
              <a:t> Hazard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985808" cy="35993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err="1"/>
              <a:t>Peligros</a:t>
            </a:r>
            <a:r>
              <a:rPr lang="en-US" sz="2800" dirty="0"/>
              <a:t> de </a:t>
            </a:r>
            <a:r>
              <a:rPr lang="en-US" sz="2800" dirty="0" err="1"/>
              <a:t>Almacenaje</a:t>
            </a:r>
            <a:r>
              <a:rPr lang="en-US" sz="2800" dirty="0"/>
              <a:t> y </a:t>
            </a:r>
            <a:r>
              <a:rPr lang="en-US" sz="2800" dirty="0" err="1"/>
              <a:t>Paletización</a:t>
            </a:r>
            <a:r>
              <a:rPr lang="en-US" sz="2800" dirty="0"/>
              <a:t> </a:t>
            </a:r>
            <a:r>
              <a:rPr lang="en-US" sz="2800" dirty="0" err="1"/>
              <a:t>Operaciones</a:t>
            </a:r>
            <a:r>
              <a:rPr lang="en-US" sz="2800" dirty="0"/>
              <a:t> </a:t>
            </a:r>
            <a:r>
              <a:rPr lang="en-US" sz="2800" dirty="0" err="1" smtClean="0"/>
              <a:t>Continuado</a:t>
            </a:r>
            <a:r>
              <a:rPr lang="en-US" sz="2800" dirty="0" smtClean="0"/>
              <a:t>:</a:t>
            </a:r>
            <a:endParaRPr lang="en-US" sz="2800" dirty="0"/>
          </a:p>
          <a:p>
            <a:pPr>
              <a:spcBef>
                <a:spcPts val="2200"/>
              </a:spcBef>
            </a:pPr>
            <a:r>
              <a:rPr lang="en-US" sz="2800" dirty="0" smtClean="0"/>
              <a:t>Cortes</a:t>
            </a:r>
            <a:endParaRPr lang="en-US" sz="2800" dirty="0"/>
          </a:p>
          <a:p>
            <a:pPr>
              <a:spcBef>
                <a:spcPts val="2200"/>
              </a:spcBef>
            </a:pPr>
            <a:r>
              <a:rPr lang="en-US" sz="2800" dirty="0" err="1"/>
              <a:t>Caer</a:t>
            </a:r>
            <a:r>
              <a:rPr lang="en-US" sz="2800" dirty="0"/>
              <a:t> / </a:t>
            </a:r>
            <a:r>
              <a:rPr lang="en-US" sz="2800" dirty="0" err="1"/>
              <a:t>cargas</a:t>
            </a:r>
            <a:r>
              <a:rPr lang="en-US" sz="2800" dirty="0"/>
              <a:t> </a:t>
            </a:r>
            <a:r>
              <a:rPr lang="en-US" sz="2800" dirty="0" err="1" smtClean="0"/>
              <a:t>inflexión</a:t>
            </a:r>
            <a:endParaRPr lang="en-US" sz="2800" dirty="0"/>
          </a:p>
          <a:p>
            <a:pPr>
              <a:spcBef>
                <a:spcPts val="2200"/>
              </a:spcBef>
            </a:pPr>
            <a:r>
              <a:rPr lang="en-US" sz="2800" dirty="0" err="1" smtClean="0"/>
              <a:t>Maquinaria</a:t>
            </a:r>
            <a:endParaRPr lang="en-US" sz="2800" dirty="0"/>
          </a:p>
          <a:p>
            <a:pPr>
              <a:spcBef>
                <a:spcPts val="2200"/>
              </a:spcBef>
            </a:pPr>
            <a:r>
              <a:rPr lang="en-US" sz="2800" dirty="0" err="1"/>
              <a:t>Calor</a:t>
            </a:r>
            <a:r>
              <a:rPr lang="en-US" sz="2800" dirty="0"/>
              <a:t> / </a:t>
            </a:r>
            <a:r>
              <a:rPr lang="en-US" sz="2800" dirty="0" err="1"/>
              <a:t>frío</a:t>
            </a:r>
            <a:r>
              <a:rPr lang="en-US" sz="2800" dirty="0"/>
              <a:t> </a:t>
            </a:r>
            <a:r>
              <a:rPr lang="en-US" sz="2800" dirty="0" err="1" smtClean="0"/>
              <a:t>estrés</a:t>
            </a:r>
            <a:endParaRPr lang="en-US" sz="2800" dirty="0"/>
          </a:p>
          <a:p>
            <a:pPr>
              <a:spcBef>
                <a:spcPts val="2200"/>
              </a:spcBef>
            </a:pPr>
            <a:r>
              <a:rPr lang="en-US" sz="2800" dirty="0"/>
              <a:t>Y </a:t>
            </a:r>
            <a:r>
              <a:rPr lang="en-US" sz="2800" dirty="0" err="1"/>
              <a:t>muchos</a:t>
            </a:r>
            <a:r>
              <a:rPr lang="en-US" sz="2800" dirty="0"/>
              <a:t> </a:t>
            </a:r>
            <a:r>
              <a:rPr lang="en-US" sz="2800" dirty="0" err="1" smtClean="0"/>
              <a:t>más</a:t>
            </a:r>
            <a:endParaRPr lang="en-US" sz="2200" dirty="0"/>
          </a:p>
        </p:txBody>
      </p:sp>
      <p:pic>
        <p:nvPicPr>
          <p:cNvPr id="100356" name="Picture 4" descr="Warehouse Safety Inspec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2011" y="3166097"/>
            <a:ext cx="4034118" cy="310100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Picture 2" title="Picture of a box cutter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7323" b="18677"/>
          <a:stretch>
            <a:fillRect/>
          </a:stretch>
        </p:blipFill>
        <p:spPr bwMode="auto">
          <a:xfrm>
            <a:off x="4768245" y="4622300"/>
            <a:ext cx="2571750" cy="16459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Proactivo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Si no </a:t>
            </a:r>
            <a:r>
              <a:rPr lang="en-US" sz="4000" dirty="0" err="1"/>
              <a:t>está</a:t>
            </a:r>
            <a:r>
              <a:rPr lang="en-US" sz="4000" dirty="0"/>
              <a:t> </a:t>
            </a:r>
            <a:r>
              <a:rPr lang="en-US" sz="4000" dirty="0" err="1"/>
              <a:t>seguro</a:t>
            </a:r>
            <a:r>
              <a:rPr lang="en-US" sz="4000" dirty="0"/>
              <a:t> de la </a:t>
            </a:r>
            <a:r>
              <a:rPr lang="en-US" sz="4000" dirty="0" err="1"/>
              <a:t>seguridad</a:t>
            </a:r>
            <a:r>
              <a:rPr lang="en-US" sz="4000" dirty="0"/>
              <a:t> de </a:t>
            </a:r>
            <a:r>
              <a:rPr lang="en-US" sz="4000" dirty="0" err="1"/>
              <a:t>las</a:t>
            </a:r>
            <a:r>
              <a:rPr lang="en-US" sz="4000" dirty="0"/>
              <a:t> </a:t>
            </a:r>
            <a:r>
              <a:rPr lang="en-US" sz="4000" dirty="0" err="1" smtClean="0"/>
              <a:t>operaciones</a:t>
            </a:r>
            <a:r>
              <a:rPr lang="en-US" sz="4000" dirty="0" smtClean="0"/>
              <a:t>:</a:t>
            </a:r>
            <a:endParaRPr lang="en-US" sz="4000" dirty="0"/>
          </a:p>
          <a:p>
            <a:endParaRPr lang="en-US" sz="4000" dirty="0"/>
          </a:p>
          <a:p>
            <a:r>
              <a:rPr lang="en-US" sz="4000" dirty="0"/>
              <a:t>¡</a:t>
            </a:r>
            <a:r>
              <a:rPr lang="en-US" sz="4000" dirty="0" err="1" smtClean="0"/>
              <a:t>Deténgase</a:t>
            </a:r>
            <a:r>
              <a:rPr lang="en-US" sz="4000" dirty="0"/>
              <a:t>!</a:t>
            </a:r>
          </a:p>
          <a:p>
            <a:endParaRPr lang="en-US" sz="4000" dirty="0"/>
          </a:p>
          <a:p>
            <a:r>
              <a:rPr lang="en-US" sz="4000" dirty="0" err="1"/>
              <a:t>Pida</a:t>
            </a:r>
            <a:r>
              <a:rPr lang="en-US" sz="4000" dirty="0"/>
              <a:t> </a:t>
            </a:r>
            <a:r>
              <a:rPr lang="en-US" sz="4000" dirty="0" err="1"/>
              <a:t>una</a:t>
            </a:r>
            <a:r>
              <a:rPr lang="en-US" sz="4000" dirty="0"/>
              <a:t> </a:t>
            </a:r>
            <a:r>
              <a:rPr lang="en-US" sz="4000" dirty="0" err="1"/>
              <a:t>aclaración</a:t>
            </a:r>
            <a:r>
              <a:rPr lang="en-US" sz="4000" dirty="0"/>
              <a:t> y / o </a:t>
            </a:r>
            <a:r>
              <a:rPr lang="en-US" sz="4000" dirty="0" err="1"/>
              <a:t>ayuda</a:t>
            </a:r>
            <a:endParaRPr lang="en-US" sz="3600" dirty="0" smtClean="0"/>
          </a:p>
        </p:txBody>
      </p:sp>
      <p:pic>
        <p:nvPicPr>
          <p:cNvPr id="101380" name="Picture 4" descr="C:\Documents and Settings\WNCC\Local Settings\Temporary Internet Files\Content.IE5\DU4RUW0L\5070012761_4cc9bffdc4_z[1].jpg" title="Picture of a stop sign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15839" y="3120886"/>
            <a:ext cx="2057400" cy="2743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 smtClean="0"/>
              <a:t>Proactivo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509117"/>
            <a:ext cx="9613861" cy="34270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/>
              <a:t>Si </a:t>
            </a:r>
            <a:r>
              <a:rPr lang="en-US" sz="4000" dirty="0" err="1"/>
              <a:t>usted</a:t>
            </a:r>
            <a:r>
              <a:rPr lang="en-US" sz="4000" dirty="0"/>
              <a:t> </a:t>
            </a:r>
            <a:r>
              <a:rPr lang="en-US" sz="4000" dirty="0" err="1"/>
              <a:t>ve</a:t>
            </a:r>
            <a:r>
              <a:rPr lang="en-US" sz="4000" dirty="0"/>
              <a:t> un </a:t>
            </a:r>
            <a:r>
              <a:rPr lang="en-US" sz="4000" dirty="0" err="1" smtClean="0"/>
              <a:t>peligro</a:t>
            </a:r>
            <a:r>
              <a:rPr lang="en-US" sz="4000" dirty="0" smtClean="0"/>
              <a:t>:</a:t>
            </a:r>
          </a:p>
          <a:p>
            <a:pPr marL="0" indent="0">
              <a:buNone/>
            </a:pPr>
            <a:endParaRPr lang="en-US" sz="4000" dirty="0"/>
          </a:p>
          <a:p>
            <a:r>
              <a:rPr lang="en-US" sz="4000" dirty="0" err="1" smtClean="0"/>
              <a:t>Corrígelo</a:t>
            </a:r>
            <a:r>
              <a:rPr lang="en-US" sz="4000" dirty="0" smtClean="0"/>
              <a:t>.</a:t>
            </a:r>
            <a:endParaRPr lang="en-US" sz="4000" dirty="0"/>
          </a:p>
          <a:p>
            <a:endParaRPr lang="en-US" sz="4000" dirty="0"/>
          </a:p>
          <a:p>
            <a:r>
              <a:rPr lang="en-US" sz="4000" dirty="0" err="1" smtClean="0"/>
              <a:t>Reportelo</a:t>
            </a:r>
            <a:r>
              <a:rPr lang="en-US" sz="4000" dirty="0" smtClean="0"/>
              <a:t>.</a:t>
            </a:r>
            <a:endParaRPr lang="en-US" sz="3600" dirty="0"/>
          </a:p>
        </p:txBody>
      </p:sp>
      <p:pic>
        <p:nvPicPr>
          <p:cNvPr id="101378" name="Picture 2" descr="Shout out for Experti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53332" y="3241812"/>
            <a:ext cx="3543849" cy="24688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¡</a:t>
            </a:r>
            <a:r>
              <a:rPr lang="en-US" dirty="0" err="1" smtClean="0"/>
              <a:t>Conozca</a:t>
            </a:r>
            <a:r>
              <a:rPr lang="en-US" dirty="0" smtClean="0"/>
              <a:t> </a:t>
            </a:r>
            <a:r>
              <a:rPr lang="en-US" dirty="0" err="1"/>
              <a:t>sus</a:t>
            </a:r>
            <a:r>
              <a:rPr lang="en-US" dirty="0"/>
              <a:t> </a:t>
            </a:r>
            <a:r>
              <a:rPr lang="en-US" dirty="0" err="1"/>
              <a:t>derechos</a:t>
            </a:r>
            <a:r>
              <a:rPr lang="en-US" dirty="0"/>
              <a:t>!</a:t>
            </a:r>
          </a:p>
        </p:txBody>
      </p:sp>
      <p:pic>
        <p:nvPicPr>
          <p:cNvPr id="103426" name="Picture 2" descr="https://sp.yimg.com/ib/th?id=HN.608007407826176754&amp;pid=15.1&amp;P=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79303" y="2325754"/>
            <a:ext cx="4512366" cy="42738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Renuncia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8645" y="2336873"/>
            <a:ext cx="8563087" cy="359931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Este material </a:t>
            </a:r>
            <a:r>
              <a:rPr lang="en-US" dirty="0" err="1"/>
              <a:t>fue</a:t>
            </a:r>
            <a:r>
              <a:rPr lang="en-US" dirty="0"/>
              <a:t> </a:t>
            </a:r>
            <a:r>
              <a:rPr lang="en-US" dirty="0" err="1"/>
              <a:t>producido</a:t>
            </a:r>
            <a:r>
              <a:rPr lang="en-US" dirty="0"/>
              <a:t> </a:t>
            </a:r>
            <a:r>
              <a:rPr lang="en-US" dirty="0" err="1"/>
              <a:t>bajo</a:t>
            </a:r>
            <a:r>
              <a:rPr lang="en-US" dirty="0"/>
              <a:t> la </a:t>
            </a:r>
            <a:r>
              <a:rPr lang="en-US" dirty="0" err="1"/>
              <a:t>Concesión</a:t>
            </a:r>
            <a:r>
              <a:rPr lang="en-US" dirty="0"/>
              <a:t> SH-26328-SH4 de la </a:t>
            </a:r>
            <a:r>
              <a:rPr lang="en-US" dirty="0" err="1"/>
              <a:t>Administración</a:t>
            </a:r>
            <a:r>
              <a:rPr lang="en-US" dirty="0"/>
              <a:t> de </a:t>
            </a:r>
            <a:r>
              <a:rPr lang="en-US" dirty="0" err="1"/>
              <a:t>Seguridad</a:t>
            </a:r>
            <a:r>
              <a:rPr lang="en-US" dirty="0"/>
              <a:t> y </a:t>
            </a:r>
            <a:r>
              <a:rPr lang="en-US" dirty="0" err="1"/>
              <a:t>Salud</a:t>
            </a:r>
            <a:r>
              <a:rPr lang="en-US" dirty="0"/>
              <a:t>, </a:t>
            </a:r>
            <a:r>
              <a:rPr lang="en-US" dirty="0" err="1"/>
              <a:t>Departamento</a:t>
            </a:r>
            <a:r>
              <a:rPr lang="en-US" dirty="0"/>
              <a:t> de </a:t>
            </a:r>
            <a:r>
              <a:rPr lang="en-US" dirty="0" err="1"/>
              <a:t>Trabajo</a:t>
            </a:r>
            <a:r>
              <a:rPr lang="en-US" dirty="0"/>
              <a:t> de </a:t>
            </a:r>
            <a:r>
              <a:rPr lang="en-US" dirty="0" err="1"/>
              <a:t>Estados</a:t>
            </a:r>
            <a:r>
              <a:rPr lang="en-US" dirty="0"/>
              <a:t> </a:t>
            </a:r>
            <a:r>
              <a:rPr lang="en-US" dirty="0" err="1"/>
              <a:t>Unidos</a:t>
            </a:r>
            <a:r>
              <a:rPr lang="en-US" dirty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No </a:t>
            </a:r>
            <a:r>
              <a:rPr lang="en-US" dirty="0" err="1"/>
              <a:t>refleja</a:t>
            </a:r>
            <a:r>
              <a:rPr lang="en-US" dirty="0"/>
              <a:t> </a:t>
            </a:r>
            <a:r>
              <a:rPr lang="en-US" dirty="0" err="1"/>
              <a:t>necesariamente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opiniones</a:t>
            </a:r>
            <a:r>
              <a:rPr lang="en-US" dirty="0"/>
              <a:t> o </a:t>
            </a:r>
            <a:r>
              <a:rPr lang="en-US" dirty="0" err="1"/>
              <a:t>políticas</a:t>
            </a:r>
            <a:r>
              <a:rPr lang="en-US" dirty="0"/>
              <a:t> del </a:t>
            </a:r>
            <a:r>
              <a:rPr lang="en-US" dirty="0" err="1"/>
              <a:t>Departamento</a:t>
            </a:r>
            <a:r>
              <a:rPr lang="en-US" dirty="0"/>
              <a:t> de </a:t>
            </a:r>
            <a:r>
              <a:rPr lang="en-US" dirty="0" err="1"/>
              <a:t>Trabajo</a:t>
            </a:r>
            <a:r>
              <a:rPr lang="en-US" dirty="0"/>
              <a:t> de EE.UU., </a:t>
            </a:r>
            <a:r>
              <a:rPr lang="en-US" dirty="0" err="1"/>
              <a:t>ni</a:t>
            </a:r>
            <a:r>
              <a:rPr lang="en-US" dirty="0"/>
              <a:t> la </a:t>
            </a:r>
            <a:r>
              <a:rPr lang="en-US" dirty="0" err="1"/>
              <a:t>mención</a:t>
            </a:r>
            <a:r>
              <a:rPr lang="en-US" dirty="0"/>
              <a:t> de </a:t>
            </a:r>
            <a:r>
              <a:rPr lang="en-US" dirty="0" err="1"/>
              <a:t>nombres</a:t>
            </a:r>
            <a:r>
              <a:rPr lang="en-US" dirty="0"/>
              <a:t> </a:t>
            </a:r>
            <a:r>
              <a:rPr lang="en-US" dirty="0" err="1"/>
              <a:t>comerciales</a:t>
            </a:r>
            <a:r>
              <a:rPr lang="en-US" dirty="0"/>
              <a:t>, </a:t>
            </a:r>
            <a:r>
              <a:rPr lang="en-US" dirty="0" err="1"/>
              <a:t>productos</a:t>
            </a:r>
            <a:r>
              <a:rPr lang="en-US" dirty="0"/>
              <a:t> </a:t>
            </a:r>
            <a:r>
              <a:rPr lang="en-US" dirty="0" err="1"/>
              <a:t>comerciales</a:t>
            </a:r>
            <a:r>
              <a:rPr lang="en-US" dirty="0"/>
              <a:t>, u </a:t>
            </a:r>
            <a:r>
              <a:rPr lang="en-US" dirty="0" err="1"/>
              <a:t>organizaciones</a:t>
            </a:r>
            <a:r>
              <a:rPr lang="en-US" dirty="0"/>
              <a:t> </a:t>
            </a:r>
            <a:r>
              <a:rPr lang="en-US" dirty="0" err="1"/>
              <a:t>implica</a:t>
            </a:r>
            <a:r>
              <a:rPr lang="en-US" dirty="0"/>
              <a:t> la </a:t>
            </a:r>
            <a:r>
              <a:rPr lang="en-US" dirty="0" err="1"/>
              <a:t>aprobación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el </a:t>
            </a:r>
            <a:r>
              <a:rPr lang="en-US" dirty="0" err="1"/>
              <a:t>Gobierno</a:t>
            </a:r>
            <a:r>
              <a:rPr lang="en-US" dirty="0"/>
              <a:t> de </a:t>
            </a:r>
            <a:r>
              <a:rPr lang="en-US" dirty="0" err="1"/>
              <a:t>Estados</a:t>
            </a:r>
            <a:r>
              <a:rPr lang="en-US" dirty="0"/>
              <a:t> </a:t>
            </a:r>
            <a:r>
              <a:rPr lang="en-US" dirty="0" err="1"/>
              <a:t>Unidos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938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Esencial</a:t>
            </a:r>
            <a:r>
              <a:rPr lang="en-US" dirty="0" smtClean="0"/>
              <a:t> OSHA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2" y="2336873"/>
            <a:ext cx="8006478" cy="3938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Ley de </a:t>
            </a:r>
            <a:r>
              <a:rPr lang="en-US" sz="2800" dirty="0" err="1"/>
              <a:t>salud</a:t>
            </a:r>
            <a:r>
              <a:rPr lang="en-US" sz="2800" dirty="0"/>
              <a:t> de 1970 y </a:t>
            </a:r>
            <a:r>
              <a:rPr lang="en-US" sz="2800" dirty="0" err="1"/>
              <a:t>Seguridad</a:t>
            </a:r>
            <a:r>
              <a:rPr lang="en-US" sz="2800" dirty="0"/>
              <a:t> </a:t>
            </a:r>
            <a:r>
              <a:rPr lang="en-US" sz="2800" dirty="0" err="1" smtClean="0"/>
              <a:t>Ocupacional</a:t>
            </a:r>
            <a:r>
              <a:rPr lang="en-US" sz="2800" dirty="0" smtClean="0"/>
              <a:t>:</a:t>
            </a:r>
            <a:endParaRPr lang="en-US" sz="2800" dirty="0"/>
          </a:p>
          <a:p>
            <a:r>
              <a:rPr lang="en-US" dirty="0"/>
              <a:t>La Ley de </a:t>
            </a:r>
            <a:r>
              <a:rPr lang="en-US" dirty="0" err="1"/>
              <a:t>Seguridad</a:t>
            </a:r>
            <a:r>
              <a:rPr lang="en-US" dirty="0"/>
              <a:t> y </a:t>
            </a:r>
            <a:r>
              <a:rPr lang="en-US" dirty="0" err="1"/>
              <a:t>Salud</a:t>
            </a:r>
            <a:r>
              <a:rPr lang="en-US" dirty="0"/>
              <a:t> </a:t>
            </a:r>
            <a:r>
              <a:rPr lang="en-US" dirty="0" err="1"/>
              <a:t>Ocupacional</a:t>
            </a:r>
            <a:r>
              <a:rPr lang="en-US" dirty="0"/>
              <a:t> de 1970 (Ley OSH) </a:t>
            </a:r>
            <a:r>
              <a:rPr lang="en-US" dirty="0" err="1"/>
              <a:t>fue</a:t>
            </a:r>
            <a:r>
              <a:rPr lang="en-US" dirty="0"/>
              <a:t> </a:t>
            </a:r>
            <a:r>
              <a:rPr lang="en-US" dirty="0" err="1"/>
              <a:t>aprobada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evitar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los </a:t>
            </a:r>
            <a:r>
              <a:rPr lang="en-US" dirty="0" err="1"/>
              <a:t>trabajadores</a:t>
            </a:r>
            <a:r>
              <a:rPr lang="en-US" dirty="0"/>
              <a:t> de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matado</a:t>
            </a:r>
            <a:r>
              <a:rPr lang="en-US" dirty="0"/>
              <a:t> o </a:t>
            </a:r>
            <a:r>
              <a:rPr lang="en-US" dirty="0" err="1"/>
              <a:t>seriamente</a:t>
            </a:r>
            <a:r>
              <a:rPr lang="en-US" dirty="0"/>
              <a:t> </a:t>
            </a:r>
            <a:r>
              <a:rPr lang="en-US" dirty="0" err="1"/>
              <a:t>dañado</a:t>
            </a:r>
            <a:r>
              <a:rPr lang="en-US" dirty="0"/>
              <a:t> en el </a:t>
            </a:r>
            <a:r>
              <a:rPr lang="en-US" dirty="0" err="1"/>
              <a:t>trabajo</a:t>
            </a:r>
            <a:r>
              <a:rPr lang="en-US" dirty="0"/>
              <a:t>. </a:t>
            </a:r>
            <a:r>
              <a:rPr lang="en-US" dirty="0" err="1"/>
              <a:t>Esta</a:t>
            </a:r>
            <a:r>
              <a:rPr lang="en-US" dirty="0"/>
              <a:t> ley </a:t>
            </a:r>
            <a:r>
              <a:rPr lang="en-US" dirty="0" err="1"/>
              <a:t>creó</a:t>
            </a:r>
            <a:r>
              <a:rPr lang="en-US" dirty="0"/>
              <a:t> la </a:t>
            </a:r>
            <a:r>
              <a:rPr lang="en-US" dirty="0" err="1"/>
              <a:t>Administración</a:t>
            </a:r>
            <a:r>
              <a:rPr lang="en-US" dirty="0"/>
              <a:t> de </a:t>
            </a:r>
            <a:r>
              <a:rPr lang="en-US" dirty="0" err="1"/>
              <a:t>Seguridad</a:t>
            </a:r>
            <a:r>
              <a:rPr lang="en-US" dirty="0"/>
              <a:t> y </a:t>
            </a:r>
            <a:r>
              <a:rPr lang="en-US" dirty="0" err="1"/>
              <a:t>Salud</a:t>
            </a:r>
            <a:r>
              <a:rPr lang="en-US" dirty="0"/>
              <a:t> </a:t>
            </a:r>
            <a:r>
              <a:rPr lang="en-US" dirty="0" err="1"/>
              <a:t>Ocupacional</a:t>
            </a:r>
            <a:r>
              <a:rPr lang="en-US" dirty="0"/>
              <a:t> (OSHA),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establece</a:t>
            </a:r>
            <a:r>
              <a:rPr lang="en-US" dirty="0"/>
              <a:t> y </a:t>
            </a:r>
            <a:r>
              <a:rPr lang="en-US" dirty="0" err="1"/>
              <a:t>hace</a:t>
            </a:r>
            <a:r>
              <a:rPr lang="en-US" dirty="0"/>
              <a:t> </a:t>
            </a:r>
            <a:r>
              <a:rPr lang="en-US" dirty="0" err="1"/>
              <a:t>cumplir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normas</a:t>
            </a:r>
            <a:r>
              <a:rPr lang="en-US" dirty="0"/>
              <a:t> de </a:t>
            </a:r>
            <a:r>
              <a:rPr lang="en-US" dirty="0" err="1"/>
              <a:t>protección</a:t>
            </a:r>
            <a:r>
              <a:rPr lang="en-US" dirty="0"/>
              <a:t> de </a:t>
            </a:r>
            <a:r>
              <a:rPr lang="en-US" dirty="0" err="1"/>
              <a:t>seguridad</a:t>
            </a:r>
            <a:r>
              <a:rPr lang="en-US" dirty="0"/>
              <a:t> y </a:t>
            </a:r>
            <a:r>
              <a:rPr lang="en-US" dirty="0" err="1"/>
              <a:t>salud</a:t>
            </a:r>
            <a:r>
              <a:rPr lang="en-US" dirty="0"/>
              <a:t> </a:t>
            </a:r>
            <a:r>
              <a:rPr lang="en-US" dirty="0" err="1"/>
              <a:t>laboral</a:t>
            </a:r>
            <a:r>
              <a:rPr lang="en-US" dirty="0"/>
              <a:t>. OSHA </a:t>
            </a:r>
            <a:r>
              <a:rPr lang="en-US" dirty="0" err="1"/>
              <a:t>también</a:t>
            </a:r>
            <a:r>
              <a:rPr lang="en-US" dirty="0"/>
              <a:t> </a:t>
            </a:r>
            <a:r>
              <a:rPr lang="en-US" dirty="0" err="1"/>
              <a:t>proporciona</a:t>
            </a:r>
            <a:r>
              <a:rPr lang="en-US" dirty="0"/>
              <a:t> </a:t>
            </a:r>
            <a:r>
              <a:rPr lang="en-US" dirty="0" err="1"/>
              <a:t>información</a:t>
            </a:r>
            <a:r>
              <a:rPr lang="en-US" dirty="0"/>
              <a:t>, </a:t>
            </a:r>
            <a:r>
              <a:rPr lang="en-US" dirty="0" err="1"/>
              <a:t>capacitación</a:t>
            </a:r>
            <a:r>
              <a:rPr lang="en-US" dirty="0"/>
              <a:t> y </a:t>
            </a:r>
            <a:r>
              <a:rPr lang="en-US" dirty="0" err="1"/>
              <a:t>asistencia</a:t>
            </a:r>
            <a:r>
              <a:rPr lang="en-US" dirty="0"/>
              <a:t> a los </a:t>
            </a:r>
            <a:r>
              <a:rPr lang="en-US" dirty="0" err="1"/>
              <a:t>empleadores</a:t>
            </a:r>
            <a:r>
              <a:rPr lang="en-US" dirty="0"/>
              <a:t> y </a:t>
            </a:r>
            <a:r>
              <a:rPr lang="en-US" dirty="0" err="1"/>
              <a:t>trabajadores</a:t>
            </a:r>
            <a:r>
              <a:rPr lang="en-US" dirty="0"/>
              <a:t>. </a:t>
            </a:r>
            <a:r>
              <a:rPr lang="en-US" dirty="0" err="1"/>
              <a:t>Bajo</a:t>
            </a:r>
            <a:r>
              <a:rPr lang="en-US" dirty="0"/>
              <a:t> la Ley OSH, los </a:t>
            </a:r>
            <a:r>
              <a:rPr lang="en-US" dirty="0" err="1"/>
              <a:t>empleadores</a:t>
            </a:r>
            <a:r>
              <a:rPr lang="en-US" dirty="0"/>
              <a:t> </a:t>
            </a:r>
            <a:r>
              <a:rPr lang="en-US" dirty="0" err="1"/>
              <a:t>tienen</a:t>
            </a:r>
            <a:r>
              <a:rPr lang="en-US" dirty="0"/>
              <a:t> la </a:t>
            </a:r>
            <a:r>
              <a:rPr lang="en-US" dirty="0" err="1"/>
              <a:t>responsabilidad</a:t>
            </a:r>
            <a:r>
              <a:rPr lang="en-US" dirty="0"/>
              <a:t> de </a:t>
            </a:r>
            <a:r>
              <a:rPr lang="en-US" dirty="0" err="1"/>
              <a:t>proporcionar</a:t>
            </a:r>
            <a:r>
              <a:rPr lang="en-US" dirty="0"/>
              <a:t> un </a:t>
            </a:r>
            <a:r>
              <a:rPr lang="en-US" dirty="0" err="1"/>
              <a:t>lugar</a:t>
            </a:r>
            <a:r>
              <a:rPr lang="en-US" dirty="0"/>
              <a:t> de </a:t>
            </a:r>
            <a:r>
              <a:rPr lang="en-US" dirty="0" err="1"/>
              <a:t>trabajo</a:t>
            </a:r>
            <a:r>
              <a:rPr lang="en-US" dirty="0"/>
              <a:t> </a:t>
            </a:r>
            <a:r>
              <a:rPr lang="en-US" dirty="0" err="1"/>
              <a:t>seguro</a:t>
            </a:r>
            <a:r>
              <a:rPr lang="en-US" dirty="0"/>
              <a:t>.</a:t>
            </a:r>
            <a:endParaRPr lang="en-US" sz="2000" dirty="0"/>
          </a:p>
        </p:txBody>
      </p:sp>
      <p:pic>
        <p:nvPicPr>
          <p:cNvPr id="4" name="Picture 3" descr="C:\Documents and Settings\WNCC\Local Settings\Temporary Internet Files\Content.IE5\7BFYJF3P\Law[1].jpg" title="Picture of a law bo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37668" y="2739158"/>
            <a:ext cx="2812361" cy="310896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95267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Esencial</a:t>
            </a:r>
            <a:r>
              <a:rPr lang="en-US" dirty="0" smtClean="0"/>
              <a:t> </a:t>
            </a:r>
            <a:r>
              <a:rPr lang="en-US" dirty="0"/>
              <a:t>OSHA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2175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dirty="0" err="1"/>
              <a:t>Administración</a:t>
            </a:r>
            <a:r>
              <a:rPr lang="en-US" sz="3200" dirty="0"/>
              <a:t> de </a:t>
            </a:r>
            <a:r>
              <a:rPr lang="en-US" sz="3200" dirty="0" err="1"/>
              <a:t>Seguridad</a:t>
            </a:r>
            <a:r>
              <a:rPr lang="en-US" sz="3200" dirty="0"/>
              <a:t> y </a:t>
            </a:r>
            <a:r>
              <a:rPr lang="en-US" sz="3200" dirty="0" err="1" smtClean="0"/>
              <a:t>Salud</a:t>
            </a:r>
            <a:endParaRPr lang="en-US" sz="3200" dirty="0"/>
          </a:p>
          <a:p>
            <a:r>
              <a:rPr lang="en-US" sz="3200" dirty="0"/>
              <a:t>Con la </a:t>
            </a:r>
            <a:r>
              <a:rPr lang="en-US" sz="3200" b="1" dirty="0"/>
              <a:t>Ley de </a:t>
            </a:r>
            <a:r>
              <a:rPr lang="en-US" sz="3200" b="1" dirty="0" err="1"/>
              <a:t>Seguridad</a:t>
            </a:r>
            <a:r>
              <a:rPr lang="en-US" sz="3200" b="1" dirty="0"/>
              <a:t> y </a:t>
            </a:r>
            <a:r>
              <a:rPr lang="en-US" sz="3200" b="1" dirty="0" err="1"/>
              <a:t>Salud</a:t>
            </a:r>
            <a:r>
              <a:rPr lang="en-US" sz="3200" b="1" dirty="0"/>
              <a:t> </a:t>
            </a:r>
            <a:r>
              <a:rPr lang="en-US" sz="3200" b="1" dirty="0" err="1"/>
              <a:t>Ocupacional</a:t>
            </a:r>
            <a:r>
              <a:rPr lang="en-US" sz="3200" b="1" dirty="0"/>
              <a:t> de 1970</a:t>
            </a:r>
            <a:r>
              <a:rPr lang="en-US" sz="3200" dirty="0"/>
              <a:t>, el </a:t>
            </a:r>
            <a:r>
              <a:rPr lang="en-US" sz="3200" dirty="0" err="1"/>
              <a:t>Congreso</a:t>
            </a:r>
            <a:r>
              <a:rPr lang="en-US" sz="3200" dirty="0"/>
              <a:t> </a:t>
            </a:r>
            <a:r>
              <a:rPr lang="en-US" sz="3200" dirty="0" err="1"/>
              <a:t>creó</a:t>
            </a:r>
            <a:r>
              <a:rPr lang="en-US" sz="3200" dirty="0"/>
              <a:t> la </a:t>
            </a:r>
            <a:r>
              <a:rPr lang="en-US" sz="3200" b="1" dirty="0" err="1"/>
              <a:t>Administración</a:t>
            </a:r>
            <a:r>
              <a:rPr lang="en-US" sz="3200" b="1" dirty="0"/>
              <a:t> de </a:t>
            </a:r>
            <a:r>
              <a:rPr lang="en-US" sz="3200" b="1" dirty="0" err="1"/>
              <a:t>Seguridad</a:t>
            </a:r>
            <a:r>
              <a:rPr lang="en-US" sz="3200" b="1" dirty="0"/>
              <a:t> y </a:t>
            </a:r>
            <a:r>
              <a:rPr lang="en-US" sz="3200" b="1" dirty="0" err="1"/>
              <a:t>Salud</a:t>
            </a:r>
            <a:r>
              <a:rPr lang="en-US" sz="3200" b="1" dirty="0"/>
              <a:t> </a:t>
            </a:r>
            <a:r>
              <a:rPr lang="en-US" sz="3200" b="1" dirty="0" err="1"/>
              <a:t>Ocupacional</a:t>
            </a:r>
            <a:r>
              <a:rPr lang="en-US" sz="3200" b="1" dirty="0"/>
              <a:t> </a:t>
            </a:r>
            <a:r>
              <a:rPr lang="en-US" sz="3200" dirty="0"/>
              <a:t>(OSHA) </a:t>
            </a:r>
            <a:r>
              <a:rPr lang="en-US" sz="3200" dirty="0" err="1"/>
              <a:t>para</a:t>
            </a:r>
            <a:r>
              <a:rPr lang="en-US" sz="3200" dirty="0"/>
              <a:t> </a:t>
            </a:r>
            <a:r>
              <a:rPr lang="en-US" sz="3200" dirty="0" err="1"/>
              <a:t>asegurar</a:t>
            </a:r>
            <a:r>
              <a:rPr lang="en-US" sz="3200" dirty="0"/>
              <a:t> </a:t>
            </a:r>
            <a:r>
              <a:rPr lang="en-US" sz="3200" dirty="0" err="1"/>
              <a:t>condiciones</a:t>
            </a:r>
            <a:r>
              <a:rPr lang="en-US" sz="3200" dirty="0"/>
              <a:t> de </a:t>
            </a:r>
            <a:r>
              <a:rPr lang="en-US" sz="3200" dirty="0" err="1"/>
              <a:t>trabajo</a:t>
            </a:r>
            <a:r>
              <a:rPr lang="en-US" sz="3200" dirty="0"/>
              <a:t> </a:t>
            </a:r>
            <a:r>
              <a:rPr lang="en-US" sz="3200" dirty="0" err="1"/>
              <a:t>seguras</a:t>
            </a:r>
            <a:r>
              <a:rPr lang="en-US" sz="3200" dirty="0"/>
              <a:t> y </a:t>
            </a:r>
            <a:r>
              <a:rPr lang="en-US" sz="3200" dirty="0" err="1"/>
              <a:t>saludables</a:t>
            </a:r>
            <a:r>
              <a:rPr lang="en-US" sz="3200" dirty="0"/>
              <a:t> </a:t>
            </a:r>
            <a:r>
              <a:rPr lang="en-US" sz="3200" dirty="0" err="1"/>
              <a:t>para</a:t>
            </a:r>
            <a:r>
              <a:rPr lang="en-US" sz="3200" dirty="0"/>
              <a:t> los hombres y </a:t>
            </a:r>
            <a:r>
              <a:rPr lang="en-US" sz="3200" dirty="0" err="1"/>
              <a:t>mujeres</a:t>
            </a:r>
            <a:r>
              <a:rPr lang="en-US" sz="3200" dirty="0"/>
              <a:t> de </a:t>
            </a:r>
            <a:r>
              <a:rPr lang="en-US" sz="3200" dirty="0" err="1"/>
              <a:t>trabajo</a:t>
            </a:r>
            <a:r>
              <a:rPr lang="en-US" sz="3200" dirty="0"/>
              <a:t> </a:t>
            </a:r>
            <a:r>
              <a:rPr lang="en-US" sz="3200" dirty="0" err="1"/>
              <a:t>mediante</a:t>
            </a:r>
            <a:r>
              <a:rPr lang="en-US" sz="3200" dirty="0"/>
              <a:t> el </a:t>
            </a:r>
            <a:r>
              <a:rPr lang="en-US" sz="3200" dirty="0" err="1"/>
              <a:t>establecimiento</a:t>
            </a:r>
            <a:r>
              <a:rPr lang="en-US" sz="3200" dirty="0"/>
              <a:t> y </a:t>
            </a:r>
            <a:r>
              <a:rPr lang="en-US" sz="3200" dirty="0" err="1"/>
              <a:t>aplicación</a:t>
            </a:r>
            <a:r>
              <a:rPr lang="en-US" sz="3200" dirty="0"/>
              <a:t> de </a:t>
            </a:r>
            <a:r>
              <a:rPr lang="en-US" sz="3200" dirty="0" err="1"/>
              <a:t>normas</a:t>
            </a:r>
            <a:r>
              <a:rPr lang="en-US" sz="3200" dirty="0"/>
              <a:t> y </a:t>
            </a:r>
            <a:r>
              <a:rPr lang="en-US" sz="3200" dirty="0" err="1"/>
              <a:t>mediante</a:t>
            </a:r>
            <a:r>
              <a:rPr lang="en-US" sz="3200" dirty="0"/>
              <a:t> la </a:t>
            </a:r>
            <a:r>
              <a:rPr lang="en-US" sz="3200" dirty="0" err="1"/>
              <a:t>capacitación</a:t>
            </a:r>
            <a:r>
              <a:rPr lang="en-US" sz="3200" dirty="0"/>
              <a:t>, </a:t>
            </a:r>
            <a:r>
              <a:rPr lang="en-US" sz="3200" dirty="0" err="1"/>
              <a:t>divulgación</a:t>
            </a:r>
            <a:r>
              <a:rPr lang="en-US" sz="3200" dirty="0"/>
              <a:t>, </a:t>
            </a:r>
            <a:r>
              <a:rPr lang="en-US" sz="3200" dirty="0" err="1"/>
              <a:t>educación</a:t>
            </a:r>
            <a:r>
              <a:rPr lang="en-US" sz="3200" dirty="0"/>
              <a:t> y </a:t>
            </a:r>
            <a:r>
              <a:rPr lang="en-US" sz="3200" dirty="0" err="1"/>
              <a:t>asistencia</a:t>
            </a:r>
            <a:r>
              <a:rPr lang="en-US" sz="32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946201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Esencial</a:t>
            </a:r>
            <a:r>
              <a:rPr lang="en-US" sz="3200" dirty="0"/>
              <a:t> </a:t>
            </a:r>
            <a:r>
              <a:rPr lang="en-US" sz="3200" dirty="0" smtClean="0"/>
              <a:t>OSHA</a:t>
            </a:r>
            <a:r>
              <a:rPr lang="en-US" sz="3200" dirty="0"/>
              <a:t>: ¿</a:t>
            </a:r>
            <a:r>
              <a:rPr lang="en-US" sz="3200" dirty="0" err="1"/>
              <a:t>Quién</a:t>
            </a:r>
            <a:r>
              <a:rPr lang="en-US" sz="3200" dirty="0"/>
              <a:t> </a:t>
            </a:r>
            <a:r>
              <a:rPr lang="en-US" sz="3200" dirty="0" err="1"/>
              <a:t>hace</a:t>
            </a:r>
            <a:r>
              <a:rPr lang="en-US" sz="3200" dirty="0"/>
              <a:t> la </a:t>
            </a:r>
            <a:r>
              <a:rPr lang="en-US" sz="3200" dirty="0" err="1"/>
              <a:t>cubierta</a:t>
            </a:r>
            <a:r>
              <a:rPr lang="en-US" sz="3200" dirty="0"/>
              <a:t> de OSHA?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294925"/>
            <a:ext cx="9613861" cy="4406255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2800" dirty="0" err="1"/>
              <a:t>Trabajadores</a:t>
            </a:r>
            <a:r>
              <a:rPr lang="en-US" sz="2800" dirty="0"/>
              <a:t> del Sector </a:t>
            </a:r>
            <a:r>
              <a:rPr lang="en-US" sz="2800" dirty="0" err="1" smtClean="0"/>
              <a:t>Privado</a:t>
            </a:r>
            <a:r>
              <a:rPr lang="en-US" sz="2800" dirty="0" smtClean="0"/>
              <a:t>:</a:t>
            </a:r>
            <a:endParaRPr lang="en-US" sz="2800" dirty="0"/>
          </a:p>
          <a:p>
            <a:pPr>
              <a:lnSpc>
                <a:spcPct val="110000"/>
              </a:lnSpc>
            </a:pPr>
            <a:r>
              <a:rPr lang="en-US" sz="2800" dirty="0"/>
              <a:t>La </a:t>
            </a:r>
            <a:r>
              <a:rPr lang="en-US" sz="2800" dirty="0" err="1"/>
              <a:t>mayoría</a:t>
            </a:r>
            <a:r>
              <a:rPr lang="en-US" sz="2800" dirty="0"/>
              <a:t> de los </a:t>
            </a:r>
            <a:r>
              <a:rPr lang="en-US" sz="2800" dirty="0" err="1"/>
              <a:t>empleados</a:t>
            </a:r>
            <a:r>
              <a:rPr lang="en-US" sz="2800" dirty="0"/>
              <a:t> en la </a:t>
            </a:r>
            <a:r>
              <a:rPr lang="en-US" sz="2800" dirty="0" err="1"/>
              <a:t>nación</a:t>
            </a:r>
            <a:r>
              <a:rPr lang="en-US" sz="2800" dirty="0"/>
              <a:t> </a:t>
            </a:r>
            <a:r>
              <a:rPr lang="en-US" sz="2800" dirty="0" err="1"/>
              <a:t>están</a:t>
            </a:r>
            <a:r>
              <a:rPr lang="en-US" sz="2800" dirty="0"/>
              <a:t> </a:t>
            </a:r>
            <a:r>
              <a:rPr lang="en-US" sz="2800" dirty="0" err="1"/>
              <a:t>bajo</a:t>
            </a:r>
            <a:r>
              <a:rPr lang="en-US" sz="2800" dirty="0"/>
              <a:t> la </a:t>
            </a:r>
            <a:r>
              <a:rPr lang="en-US" sz="2800" dirty="0" err="1"/>
              <a:t>jurisdicción</a:t>
            </a:r>
            <a:r>
              <a:rPr lang="en-US" sz="2800" dirty="0"/>
              <a:t> de OSHA. OSHA </a:t>
            </a:r>
            <a:r>
              <a:rPr lang="en-US" sz="2800" dirty="0" err="1"/>
              <a:t>cubre</a:t>
            </a:r>
            <a:r>
              <a:rPr lang="en-US" sz="2800" dirty="0"/>
              <a:t> los </a:t>
            </a:r>
            <a:r>
              <a:rPr lang="en-US" sz="2800" dirty="0" err="1"/>
              <a:t>empleadores</a:t>
            </a:r>
            <a:r>
              <a:rPr lang="en-US" sz="2800" dirty="0"/>
              <a:t> y los </a:t>
            </a:r>
            <a:r>
              <a:rPr lang="en-US" sz="2800" dirty="0" err="1"/>
              <a:t>empleados</a:t>
            </a:r>
            <a:r>
              <a:rPr lang="en-US" sz="2800" dirty="0"/>
              <a:t> del sector </a:t>
            </a:r>
            <a:r>
              <a:rPr lang="en-US" sz="2800" dirty="0" err="1"/>
              <a:t>privado</a:t>
            </a:r>
            <a:r>
              <a:rPr lang="en-US" sz="2800" dirty="0"/>
              <a:t> en los 50 </a:t>
            </a:r>
            <a:r>
              <a:rPr lang="en-US" sz="2800" dirty="0" err="1"/>
              <a:t>estados</a:t>
            </a:r>
            <a:r>
              <a:rPr lang="en-US" sz="2800" dirty="0"/>
              <a:t>, el Distrito de Columbia y </a:t>
            </a:r>
            <a:r>
              <a:rPr lang="en-US" sz="2800" dirty="0" err="1"/>
              <a:t>otras</a:t>
            </a:r>
            <a:r>
              <a:rPr lang="en-US" sz="2800" dirty="0"/>
              <a:t> </a:t>
            </a:r>
            <a:r>
              <a:rPr lang="en-US" sz="2800" dirty="0" err="1"/>
              <a:t>jurisdicciones</a:t>
            </a:r>
            <a:r>
              <a:rPr lang="en-US" sz="2800" dirty="0"/>
              <a:t> de </a:t>
            </a:r>
            <a:r>
              <a:rPr lang="en-US" sz="2800" dirty="0" err="1"/>
              <a:t>Estados</a:t>
            </a:r>
            <a:r>
              <a:rPr lang="en-US" sz="2800" dirty="0"/>
              <a:t> </a:t>
            </a:r>
            <a:r>
              <a:rPr lang="en-US" sz="2800" dirty="0" err="1"/>
              <a:t>Unidos</a:t>
            </a:r>
            <a:r>
              <a:rPr lang="en-US" sz="2800" dirty="0"/>
              <a:t>, </a:t>
            </a:r>
            <a:r>
              <a:rPr lang="en-US" sz="2800" dirty="0" err="1"/>
              <a:t>ya</a:t>
            </a:r>
            <a:r>
              <a:rPr lang="en-US" sz="2800" dirty="0"/>
              <a:t> sea </a:t>
            </a:r>
            <a:r>
              <a:rPr lang="en-US" sz="2800" dirty="0" err="1"/>
              <a:t>directamente</a:t>
            </a:r>
            <a:r>
              <a:rPr lang="en-US" sz="2800" dirty="0"/>
              <a:t> a </a:t>
            </a:r>
            <a:r>
              <a:rPr lang="en-US" sz="2800" dirty="0" err="1"/>
              <a:t>través</a:t>
            </a:r>
            <a:r>
              <a:rPr lang="en-US" sz="2800" dirty="0"/>
              <a:t> de OSHA federal </a:t>
            </a:r>
            <a:r>
              <a:rPr lang="en-US" sz="2800" dirty="0" err="1"/>
              <a:t>oa</a:t>
            </a:r>
            <a:r>
              <a:rPr lang="en-US" sz="2800" dirty="0"/>
              <a:t> </a:t>
            </a:r>
            <a:r>
              <a:rPr lang="en-US" sz="2800" dirty="0" err="1"/>
              <a:t>través</a:t>
            </a:r>
            <a:r>
              <a:rPr lang="en-US" sz="2800" dirty="0"/>
              <a:t> de un </a:t>
            </a:r>
            <a:r>
              <a:rPr lang="en-US" sz="2800" dirty="0" err="1"/>
              <a:t>programa</a:t>
            </a:r>
            <a:r>
              <a:rPr lang="en-US" sz="2800" dirty="0"/>
              <a:t> </a:t>
            </a:r>
            <a:r>
              <a:rPr lang="en-US" sz="2800" dirty="0" err="1"/>
              <a:t>estatal</a:t>
            </a:r>
            <a:r>
              <a:rPr lang="en-US" sz="2800" dirty="0"/>
              <a:t> </a:t>
            </a:r>
            <a:r>
              <a:rPr lang="en-US" sz="2800" dirty="0" err="1"/>
              <a:t>aprobado</a:t>
            </a:r>
            <a:r>
              <a:rPr lang="en-US" sz="2800" dirty="0"/>
              <a:t> </a:t>
            </a:r>
            <a:r>
              <a:rPr lang="en-US" sz="2800" dirty="0" err="1"/>
              <a:t>por</a:t>
            </a:r>
            <a:r>
              <a:rPr lang="en-US" sz="2800" dirty="0"/>
              <a:t> OSHA. </a:t>
            </a:r>
            <a:r>
              <a:rPr lang="en-US" sz="2800" dirty="0" err="1"/>
              <a:t>Programas</a:t>
            </a:r>
            <a:r>
              <a:rPr lang="en-US" sz="2800" dirty="0"/>
              <a:t> de </a:t>
            </a:r>
            <a:r>
              <a:rPr lang="en-US" sz="2800" dirty="0" err="1"/>
              <a:t>salud</a:t>
            </a:r>
            <a:r>
              <a:rPr lang="en-US" sz="2800" dirty="0"/>
              <a:t> y </a:t>
            </a:r>
            <a:r>
              <a:rPr lang="en-US" sz="2800" dirty="0" err="1"/>
              <a:t>seguridad</a:t>
            </a:r>
            <a:r>
              <a:rPr lang="en-US" sz="2800" dirty="0"/>
              <a:t> </a:t>
            </a:r>
            <a:r>
              <a:rPr lang="en-US" sz="2800" dirty="0" err="1"/>
              <a:t>estatales</a:t>
            </a:r>
            <a:r>
              <a:rPr lang="en-US" sz="2800" dirty="0"/>
              <a:t> </a:t>
            </a:r>
            <a:r>
              <a:rPr lang="en-US" sz="2800" dirty="0" err="1"/>
              <a:t>deben</a:t>
            </a:r>
            <a:r>
              <a:rPr lang="en-US" sz="2800" dirty="0"/>
              <a:t> </a:t>
            </a:r>
            <a:r>
              <a:rPr lang="en-US" sz="2800" dirty="0" err="1"/>
              <a:t>ser</a:t>
            </a:r>
            <a:r>
              <a:rPr lang="en-US" sz="2800" dirty="0"/>
              <a:t> al </a:t>
            </a:r>
            <a:r>
              <a:rPr lang="en-US" sz="2800" dirty="0" err="1"/>
              <a:t>menos</a:t>
            </a:r>
            <a:r>
              <a:rPr lang="en-US" sz="2800" dirty="0"/>
              <a:t> tan </a:t>
            </a:r>
            <a:r>
              <a:rPr lang="en-US" sz="2800" dirty="0" err="1"/>
              <a:t>eficaz</a:t>
            </a:r>
            <a:r>
              <a:rPr lang="en-US" sz="2800" dirty="0"/>
              <a:t> </a:t>
            </a:r>
            <a:r>
              <a:rPr lang="en-US" sz="2800" dirty="0" err="1"/>
              <a:t>como</a:t>
            </a:r>
            <a:r>
              <a:rPr lang="en-US" sz="2800" dirty="0"/>
              <a:t> el </a:t>
            </a:r>
            <a:r>
              <a:rPr lang="en-US" sz="2800" dirty="0" err="1"/>
              <a:t>programa</a:t>
            </a:r>
            <a:r>
              <a:rPr lang="en-US" sz="2800" dirty="0"/>
              <a:t> federal de la OSHA. Para </a:t>
            </a:r>
            <a:r>
              <a:rPr lang="en-US" sz="2800" dirty="0" err="1"/>
              <a:t>encontrar</a:t>
            </a:r>
            <a:r>
              <a:rPr lang="en-US" sz="2800" dirty="0"/>
              <a:t> la </a:t>
            </a:r>
            <a:r>
              <a:rPr lang="en-US" sz="2800" dirty="0" err="1"/>
              <a:t>información</a:t>
            </a:r>
            <a:r>
              <a:rPr lang="en-US" sz="2800" dirty="0"/>
              <a:t> de </a:t>
            </a:r>
            <a:r>
              <a:rPr lang="en-US" sz="2800" dirty="0" err="1"/>
              <a:t>contacto</a:t>
            </a:r>
            <a:r>
              <a:rPr lang="en-US" sz="2800" dirty="0"/>
              <a:t> de la </a:t>
            </a:r>
            <a:r>
              <a:rPr lang="en-US" sz="2800" dirty="0" err="1"/>
              <a:t>oficina</a:t>
            </a:r>
            <a:r>
              <a:rPr lang="en-US" sz="2800" dirty="0"/>
              <a:t> del </a:t>
            </a:r>
            <a:r>
              <a:rPr lang="en-US" sz="2800" dirty="0" err="1"/>
              <a:t>Programa</a:t>
            </a:r>
            <a:r>
              <a:rPr lang="en-US" sz="2800" dirty="0"/>
              <a:t> Federal o </a:t>
            </a:r>
            <a:r>
              <a:rPr lang="en-US" sz="2800" dirty="0" err="1"/>
              <a:t>Estatal</a:t>
            </a:r>
            <a:r>
              <a:rPr lang="en-US" sz="2800" dirty="0"/>
              <a:t> OSHA </a:t>
            </a:r>
            <a:r>
              <a:rPr lang="en-US" sz="2800" dirty="0" err="1"/>
              <a:t>más</a:t>
            </a:r>
            <a:r>
              <a:rPr lang="en-US" sz="2800" dirty="0"/>
              <a:t> </a:t>
            </a:r>
            <a:r>
              <a:rPr lang="en-US" sz="2800" dirty="0" err="1"/>
              <a:t>cercana</a:t>
            </a:r>
            <a:r>
              <a:rPr lang="en-US" sz="2800" dirty="0"/>
              <a:t> a </a:t>
            </a:r>
            <a:r>
              <a:rPr lang="en-US" sz="2800" dirty="0" err="1"/>
              <a:t>usted</a:t>
            </a:r>
            <a:r>
              <a:rPr lang="en-US" sz="2800" dirty="0"/>
              <a:t>, </a:t>
            </a:r>
            <a:r>
              <a:rPr lang="en-US" sz="2800" dirty="0" err="1"/>
              <a:t>ver</a:t>
            </a:r>
            <a:r>
              <a:rPr lang="en-US" sz="2800" dirty="0"/>
              <a:t> el </a:t>
            </a:r>
            <a:r>
              <a:rPr lang="en-US" sz="2800" dirty="0" err="1"/>
              <a:t>mapa</a:t>
            </a:r>
            <a:r>
              <a:rPr lang="en-US" sz="2800" dirty="0"/>
              <a:t> de la </a:t>
            </a:r>
            <a:r>
              <a:rPr lang="en-US" sz="2800" dirty="0" err="1"/>
              <a:t>zona</a:t>
            </a:r>
            <a:r>
              <a:rPr lang="en-US" sz="2800" dirty="0"/>
              <a:t> </a:t>
            </a:r>
            <a:r>
              <a:rPr lang="en-US" sz="2800" dirty="0" err="1"/>
              <a:t>Oficinas</a:t>
            </a:r>
            <a:r>
              <a:rPr lang="en-US" sz="2800" dirty="0"/>
              <a:t> </a:t>
            </a:r>
            <a:r>
              <a:rPr lang="en-US" sz="2800" dirty="0" err="1" smtClean="0"/>
              <a:t>Regionales</a:t>
            </a:r>
            <a:r>
              <a:rPr lang="en-US" sz="28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prstClr val="white"/>
                </a:solidFill>
              </a:rPr>
              <a:t> </a:t>
            </a:r>
            <a:r>
              <a:rPr lang="en-US" sz="3200" dirty="0" err="1" smtClean="0">
                <a:solidFill>
                  <a:prstClr val="white"/>
                </a:solidFill>
              </a:rPr>
              <a:t>Esencial</a:t>
            </a:r>
            <a:r>
              <a:rPr lang="en-US" sz="3200" dirty="0" smtClean="0">
                <a:solidFill>
                  <a:prstClr val="white"/>
                </a:solidFill>
              </a:rPr>
              <a:t> </a:t>
            </a:r>
            <a:r>
              <a:rPr lang="en-US" sz="3200" dirty="0">
                <a:solidFill>
                  <a:prstClr val="white"/>
                </a:solidFill>
              </a:rPr>
              <a:t>OSHA: ¿</a:t>
            </a:r>
            <a:r>
              <a:rPr lang="en-US" sz="3200" dirty="0" err="1">
                <a:solidFill>
                  <a:prstClr val="white"/>
                </a:solidFill>
              </a:rPr>
              <a:t>Quién</a:t>
            </a:r>
            <a:r>
              <a:rPr lang="en-US" sz="3200" dirty="0">
                <a:solidFill>
                  <a:prstClr val="white"/>
                </a:solidFill>
              </a:rPr>
              <a:t> </a:t>
            </a:r>
            <a:r>
              <a:rPr lang="en-US" sz="3200" dirty="0" err="1">
                <a:solidFill>
                  <a:prstClr val="white"/>
                </a:solidFill>
              </a:rPr>
              <a:t>hace</a:t>
            </a:r>
            <a:r>
              <a:rPr lang="en-US" sz="3200" dirty="0">
                <a:solidFill>
                  <a:prstClr val="white"/>
                </a:solidFill>
              </a:rPr>
              <a:t> la </a:t>
            </a:r>
            <a:r>
              <a:rPr lang="en-US" sz="3200" dirty="0" err="1">
                <a:solidFill>
                  <a:prstClr val="white"/>
                </a:solidFill>
              </a:rPr>
              <a:t>cubierta</a:t>
            </a:r>
            <a:r>
              <a:rPr lang="en-US" sz="3200" dirty="0">
                <a:solidFill>
                  <a:prstClr val="white"/>
                </a:solidFill>
              </a:rPr>
              <a:t> de OSHA?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257211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 err="1"/>
              <a:t>Trabajadores</a:t>
            </a:r>
            <a:r>
              <a:rPr lang="en-US" dirty="0"/>
              <a:t> del </a:t>
            </a:r>
            <a:r>
              <a:rPr lang="en-US" dirty="0" err="1"/>
              <a:t>Gobierno</a:t>
            </a:r>
            <a:r>
              <a:rPr lang="en-US" dirty="0"/>
              <a:t> </a:t>
            </a:r>
            <a:r>
              <a:rPr lang="en-US" dirty="0" err="1"/>
              <a:t>Estatal</a:t>
            </a:r>
            <a:r>
              <a:rPr lang="en-US" dirty="0"/>
              <a:t> y </a:t>
            </a:r>
            <a:r>
              <a:rPr lang="en-US" dirty="0" smtClean="0"/>
              <a:t>Local: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US" dirty="0"/>
              <a:t>Los </a:t>
            </a:r>
            <a:r>
              <a:rPr lang="en-US" dirty="0" err="1"/>
              <a:t>empleados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trabajan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los </a:t>
            </a:r>
            <a:r>
              <a:rPr lang="en-US" dirty="0" err="1"/>
              <a:t>gobiernos</a:t>
            </a:r>
            <a:r>
              <a:rPr lang="en-US" dirty="0"/>
              <a:t> </a:t>
            </a:r>
            <a:r>
              <a:rPr lang="en-US" dirty="0" err="1"/>
              <a:t>estatales</a:t>
            </a:r>
            <a:r>
              <a:rPr lang="en-US" dirty="0"/>
              <a:t> y locales no </a:t>
            </a:r>
            <a:r>
              <a:rPr lang="en-US" dirty="0" err="1"/>
              <a:t>están</a:t>
            </a:r>
            <a:r>
              <a:rPr lang="en-US" dirty="0"/>
              <a:t> </a:t>
            </a:r>
            <a:r>
              <a:rPr lang="en-US" dirty="0" err="1"/>
              <a:t>cubiertos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OSHA federal, </a:t>
            </a:r>
            <a:r>
              <a:rPr lang="en-US" dirty="0" err="1"/>
              <a:t>pero</a:t>
            </a:r>
            <a:r>
              <a:rPr lang="en-US" dirty="0"/>
              <a:t> </a:t>
            </a:r>
            <a:r>
              <a:rPr lang="en-US" dirty="0" err="1"/>
              <a:t>tienen</a:t>
            </a:r>
            <a:r>
              <a:rPr lang="en-US" dirty="0"/>
              <a:t> </a:t>
            </a:r>
            <a:r>
              <a:rPr lang="en-US" dirty="0" err="1"/>
              <a:t>protecciones</a:t>
            </a:r>
            <a:r>
              <a:rPr lang="en-US" dirty="0"/>
              <a:t> de la Ley de SST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trabajan</a:t>
            </a:r>
            <a:r>
              <a:rPr lang="en-US" dirty="0"/>
              <a:t> en un </a:t>
            </a:r>
            <a:r>
              <a:rPr lang="en-US" dirty="0" err="1"/>
              <a:t>estado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tiene</a:t>
            </a:r>
            <a:r>
              <a:rPr lang="en-US" dirty="0"/>
              <a:t> un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estatal</a:t>
            </a:r>
            <a:r>
              <a:rPr lang="en-US" dirty="0"/>
              <a:t> </a:t>
            </a:r>
            <a:r>
              <a:rPr lang="en-US" dirty="0" err="1"/>
              <a:t>aprobado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OSHA. </a:t>
            </a:r>
            <a:r>
              <a:rPr lang="en-US" dirty="0" err="1"/>
              <a:t>Cuatro</a:t>
            </a:r>
            <a:r>
              <a:rPr lang="en-US" dirty="0"/>
              <a:t> </a:t>
            </a:r>
            <a:r>
              <a:rPr lang="en-US" dirty="0" err="1"/>
              <a:t>estados</a:t>
            </a:r>
            <a:r>
              <a:rPr lang="en-US" dirty="0"/>
              <a:t> </a:t>
            </a:r>
            <a:r>
              <a:rPr lang="en-US" dirty="0" err="1"/>
              <a:t>adicionales</a:t>
            </a:r>
            <a:r>
              <a:rPr lang="en-US" dirty="0"/>
              <a:t> y un </a:t>
            </a:r>
            <a:r>
              <a:rPr lang="en-US" dirty="0" err="1"/>
              <a:t>territorio</a:t>
            </a:r>
            <a:r>
              <a:rPr lang="en-US" dirty="0"/>
              <a:t> de </a:t>
            </a:r>
            <a:r>
              <a:rPr lang="en-US" dirty="0" err="1"/>
              <a:t>Estados</a:t>
            </a:r>
            <a:r>
              <a:rPr lang="en-US" dirty="0"/>
              <a:t> </a:t>
            </a:r>
            <a:r>
              <a:rPr lang="en-US" dirty="0" err="1"/>
              <a:t>Unidos</a:t>
            </a:r>
            <a:r>
              <a:rPr lang="en-US" dirty="0"/>
              <a:t> </a:t>
            </a:r>
            <a:r>
              <a:rPr lang="en-US" dirty="0" err="1"/>
              <a:t>tienen</a:t>
            </a:r>
            <a:r>
              <a:rPr lang="en-US" dirty="0"/>
              <a:t> OSHA </a:t>
            </a:r>
            <a:r>
              <a:rPr lang="en-US" dirty="0" err="1"/>
              <a:t>aprobó</a:t>
            </a:r>
            <a:r>
              <a:rPr lang="en-US" dirty="0"/>
              <a:t> los planes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cubren</a:t>
            </a:r>
            <a:r>
              <a:rPr lang="en-US" dirty="0"/>
              <a:t> los </a:t>
            </a:r>
            <a:r>
              <a:rPr lang="en-US" dirty="0" err="1"/>
              <a:t>empleados</a:t>
            </a:r>
            <a:r>
              <a:rPr lang="en-US" dirty="0"/>
              <a:t> del sector </a:t>
            </a:r>
            <a:r>
              <a:rPr lang="en-US" dirty="0" err="1"/>
              <a:t>público</a:t>
            </a:r>
            <a:r>
              <a:rPr lang="en-US" dirty="0"/>
              <a:t> </a:t>
            </a:r>
            <a:r>
              <a:rPr lang="en-US" dirty="0" err="1"/>
              <a:t>solamente</a:t>
            </a:r>
            <a:r>
              <a:rPr lang="en-US" dirty="0"/>
              <a:t>. </a:t>
            </a:r>
            <a:r>
              <a:rPr lang="en-US" dirty="0" err="1"/>
              <a:t>Esto</a:t>
            </a:r>
            <a:r>
              <a:rPr lang="en-US" dirty="0"/>
              <a:t> </a:t>
            </a:r>
            <a:r>
              <a:rPr lang="en-US" dirty="0" err="1"/>
              <a:t>incluye</a:t>
            </a:r>
            <a:r>
              <a:rPr lang="en-US" dirty="0"/>
              <a:t>: Connecticut, Illinois, Nueva Jersey, Nueva York, y </a:t>
            </a:r>
            <a:r>
              <a:rPr lang="en-US" dirty="0" err="1"/>
              <a:t>las</a:t>
            </a:r>
            <a:r>
              <a:rPr lang="en-US" dirty="0"/>
              <a:t> Islas </a:t>
            </a:r>
            <a:r>
              <a:rPr lang="en-US" dirty="0" err="1"/>
              <a:t>Vírgenes</a:t>
            </a:r>
            <a:r>
              <a:rPr lang="en-US" dirty="0"/>
              <a:t>. Los </a:t>
            </a:r>
            <a:r>
              <a:rPr lang="en-US" dirty="0" err="1"/>
              <a:t>trabajadores</a:t>
            </a:r>
            <a:r>
              <a:rPr lang="en-US" dirty="0"/>
              <a:t> del sector </a:t>
            </a:r>
            <a:r>
              <a:rPr lang="en-US" dirty="0" err="1"/>
              <a:t>privado</a:t>
            </a:r>
            <a:r>
              <a:rPr lang="en-US" dirty="0"/>
              <a:t> en </a:t>
            </a:r>
            <a:r>
              <a:rPr lang="en-US" dirty="0" err="1"/>
              <a:t>estos</a:t>
            </a:r>
            <a:r>
              <a:rPr lang="en-US" dirty="0"/>
              <a:t> </a:t>
            </a:r>
            <a:r>
              <a:rPr lang="en-US" dirty="0" err="1"/>
              <a:t>cuatro</a:t>
            </a:r>
            <a:r>
              <a:rPr lang="en-US" dirty="0"/>
              <a:t> </a:t>
            </a:r>
            <a:r>
              <a:rPr lang="en-US" dirty="0" err="1"/>
              <a:t>estados</a:t>
            </a:r>
            <a:r>
              <a:rPr lang="en-US" dirty="0"/>
              <a:t> y </a:t>
            </a:r>
            <a:r>
              <a:rPr lang="en-US" dirty="0" err="1"/>
              <a:t>las</a:t>
            </a:r>
            <a:r>
              <a:rPr lang="en-US" dirty="0"/>
              <a:t> Islas </a:t>
            </a:r>
            <a:r>
              <a:rPr lang="en-US" dirty="0" err="1"/>
              <a:t>Vírgenes</a:t>
            </a:r>
            <a:r>
              <a:rPr lang="en-US" dirty="0"/>
              <a:t> </a:t>
            </a:r>
            <a:r>
              <a:rPr lang="en-US" dirty="0" err="1"/>
              <a:t>están</a:t>
            </a:r>
            <a:r>
              <a:rPr lang="en-US" dirty="0"/>
              <a:t> </a:t>
            </a:r>
            <a:r>
              <a:rPr lang="en-US" dirty="0" err="1"/>
              <a:t>cubiertos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OSHA federal.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>
                <a:solidFill>
                  <a:prstClr val="white"/>
                </a:solidFill>
              </a:rPr>
              <a:t>Esencial</a:t>
            </a:r>
            <a:r>
              <a:rPr lang="en-US" sz="3200" dirty="0">
                <a:solidFill>
                  <a:prstClr val="white"/>
                </a:solidFill>
              </a:rPr>
              <a:t> OSHA: ¿</a:t>
            </a:r>
            <a:r>
              <a:rPr lang="en-US" sz="3200" dirty="0" err="1">
                <a:solidFill>
                  <a:prstClr val="white"/>
                </a:solidFill>
              </a:rPr>
              <a:t>Quién</a:t>
            </a:r>
            <a:r>
              <a:rPr lang="en-US" sz="3200" dirty="0">
                <a:solidFill>
                  <a:prstClr val="white"/>
                </a:solidFill>
              </a:rPr>
              <a:t> </a:t>
            </a:r>
            <a:r>
              <a:rPr lang="en-US" sz="3200" dirty="0" err="1">
                <a:solidFill>
                  <a:prstClr val="white"/>
                </a:solidFill>
              </a:rPr>
              <a:t>hace</a:t>
            </a:r>
            <a:r>
              <a:rPr lang="en-US" sz="3200" dirty="0">
                <a:solidFill>
                  <a:prstClr val="white"/>
                </a:solidFill>
              </a:rPr>
              <a:t> la </a:t>
            </a:r>
            <a:r>
              <a:rPr lang="en-US" sz="3200" dirty="0" err="1">
                <a:solidFill>
                  <a:prstClr val="white"/>
                </a:solidFill>
              </a:rPr>
              <a:t>cubierta</a:t>
            </a:r>
            <a:r>
              <a:rPr lang="en-US" sz="3200" dirty="0">
                <a:solidFill>
                  <a:prstClr val="white"/>
                </a:solidFill>
              </a:rPr>
              <a:t> de OSHA</a:t>
            </a:r>
            <a:r>
              <a:rPr lang="en-US" sz="3200" dirty="0" smtClean="0">
                <a:solidFill>
                  <a:prstClr val="white"/>
                </a:solidFill>
              </a:rPr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0421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800" dirty="0" err="1"/>
              <a:t>Trabajadores</a:t>
            </a:r>
            <a:r>
              <a:rPr lang="en-US" sz="2800" dirty="0"/>
              <a:t> del </a:t>
            </a:r>
            <a:r>
              <a:rPr lang="en-US" sz="2800" dirty="0" err="1"/>
              <a:t>Gobierno</a:t>
            </a:r>
            <a:r>
              <a:rPr lang="en-US" sz="2800" dirty="0"/>
              <a:t> </a:t>
            </a:r>
            <a:r>
              <a:rPr lang="en-US" sz="2800" dirty="0" smtClean="0"/>
              <a:t>Federal:</a:t>
            </a:r>
            <a:endParaRPr lang="en-US" sz="2800" dirty="0"/>
          </a:p>
          <a:p>
            <a:pPr>
              <a:lnSpc>
                <a:spcPct val="100000"/>
              </a:lnSpc>
            </a:pPr>
            <a:r>
              <a:rPr lang="en-US" sz="2800" dirty="0"/>
              <a:t>Las </a:t>
            </a:r>
            <a:r>
              <a:rPr lang="en-US" sz="2800" dirty="0" err="1"/>
              <a:t>agencias</a:t>
            </a:r>
            <a:r>
              <a:rPr lang="en-US" sz="2800" dirty="0"/>
              <a:t> </a:t>
            </a:r>
            <a:r>
              <a:rPr lang="en-US" sz="2800" dirty="0" err="1"/>
              <a:t>federales</a:t>
            </a:r>
            <a:r>
              <a:rPr lang="en-US" sz="2800" dirty="0"/>
              <a:t> </a:t>
            </a:r>
            <a:r>
              <a:rPr lang="en-US" sz="2800" dirty="0" err="1"/>
              <a:t>deben</a:t>
            </a:r>
            <a:r>
              <a:rPr lang="en-US" sz="2800" dirty="0"/>
              <a:t> </a:t>
            </a:r>
            <a:r>
              <a:rPr lang="en-US" sz="2800" dirty="0" err="1"/>
              <a:t>tener</a:t>
            </a:r>
            <a:r>
              <a:rPr lang="en-US" sz="2800" dirty="0"/>
              <a:t> un </a:t>
            </a:r>
            <a:r>
              <a:rPr lang="en-US" sz="2800" dirty="0" err="1"/>
              <a:t>programa</a:t>
            </a:r>
            <a:r>
              <a:rPr lang="en-US" sz="2800" dirty="0"/>
              <a:t> de </a:t>
            </a:r>
            <a:r>
              <a:rPr lang="en-US" sz="2800" dirty="0" err="1"/>
              <a:t>seguridad</a:t>
            </a:r>
            <a:r>
              <a:rPr lang="en-US" sz="2800" dirty="0"/>
              <a:t> y </a:t>
            </a:r>
            <a:r>
              <a:rPr lang="en-US" sz="2800" dirty="0" err="1"/>
              <a:t>salud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</a:t>
            </a:r>
            <a:r>
              <a:rPr lang="en-US" sz="2800" dirty="0" err="1"/>
              <a:t>cumplen</a:t>
            </a:r>
            <a:r>
              <a:rPr lang="en-US" sz="2800" dirty="0"/>
              <a:t> con </a:t>
            </a:r>
            <a:r>
              <a:rPr lang="en-US" sz="2800" dirty="0" err="1"/>
              <a:t>las</a:t>
            </a:r>
            <a:r>
              <a:rPr lang="en-US" sz="2800" dirty="0"/>
              <a:t> </a:t>
            </a:r>
            <a:r>
              <a:rPr lang="en-US" sz="2800" dirty="0" err="1"/>
              <a:t>mismas</a:t>
            </a:r>
            <a:r>
              <a:rPr lang="en-US" sz="2800" dirty="0"/>
              <a:t> </a:t>
            </a:r>
            <a:r>
              <a:rPr lang="en-US" sz="2800" dirty="0" err="1"/>
              <a:t>normas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los </a:t>
            </a:r>
            <a:r>
              <a:rPr lang="en-US" sz="2800" dirty="0" err="1"/>
              <a:t>empleadores</a:t>
            </a:r>
            <a:r>
              <a:rPr lang="en-US" sz="2800" dirty="0"/>
              <a:t> </a:t>
            </a:r>
            <a:r>
              <a:rPr lang="en-US" sz="2800" dirty="0" err="1"/>
              <a:t>privados</a:t>
            </a:r>
            <a:r>
              <a:rPr lang="en-US" sz="2800" dirty="0"/>
              <a:t>. </a:t>
            </a:r>
            <a:r>
              <a:rPr lang="en-US" sz="2800" dirty="0" err="1"/>
              <a:t>Aunque</a:t>
            </a:r>
            <a:r>
              <a:rPr lang="en-US" sz="2800" dirty="0"/>
              <a:t> OSHA </a:t>
            </a:r>
            <a:r>
              <a:rPr lang="en-US" sz="2800" dirty="0" err="1"/>
              <a:t>hace</a:t>
            </a:r>
            <a:r>
              <a:rPr lang="en-US" sz="2800" dirty="0"/>
              <a:t> </a:t>
            </a:r>
            <a:r>
              <a:rPr lang="en-US" sz="2800" dirty="0" err="1"/>
              <a:t>agencias</a:t>
            </a:r>
            <a:r>
              <a:rPr lang="en-US" sz="2800" dirty="0"/>
              <a:t> </a:t>
            </a:r>
            <a:r>
              <a:rPr lang="en-US" sz="2800" dirty="0" err="1"/>
              <a:t>federales</a:t>
            </a:r>
            <a:r>
              <a:rPr lang="en-US" sz="2800" dirty="0"/>
              <a:t> no </a:t>
            </a:r>
            <a:r>
              <a:rPr lang="en-US" sz="2800" dirty="0" err="1"/>
              <a:t>finas</a:t>
            </a:r>
            <a:r>
              <a:rPr lang="en-US" sz="2800" dirty="0"/>
              <a:t>, </a:t>
            </a:r>
            <a:r>
              <a:rPr lang="en-US" sz="2800" dirty="0" err="1"/>
              <a:t>que</a:t>
            </a:r>
            <a:r>
              <a:rPr lang="en-US" sz="2800" dirty="0"/>
              <a:t> </a:t>
            </a:r>
            <a:r>
              <a:rPr lang="en-US" sz="2800" dirty="0" err="1"/>
              <a:t>hace</a:t>
            </a:r>
            <a:r>
              <a:rPr lang="en-US" sz="2800" dirty="0"/>
              <a:t> un </a:t>
            </a:r>
            <a:r>
              <a:rPr lang="en-US" sz="2800" dirty="0" err="1"/>
              <a:t>seguimiento</a:t>
            </a:r>
            <a:r>
              <a:rPr lang="en-US" sz="2800" dirty="0"/>
              <a:t> </a:t>
            </a:r>
            <a:r>
              <a:rPr lang="en-US" sz="2800" dirty="0" err="1"/>
              <a:t>agencias</a:t>
            </a:r>
            <a:r>
              <a:rPr lang="en-US" sz="2800" dirty="0"/>
              <a:t> </a:t>
            </a:r>
            <a:r>
              <a:rPr lang="en-US" sz="2800" dirty="0" err="1"/>
              <a:t>federales</a:t>
            </a:r>
            <a:r>
              <a:rPr lang="en-US" sz="2800" dirty="0"/>
              <a:t> y </a:t>
            </a:r>
            <a:r>
              <a:rPr lang="en-US" sz="2800" dirty="0" err="1"/>
              <a:t>responde</a:t>
            </a:r>
            <a:r>
              <a:rPr lang="en-US" sz="2800" dirty="0"/>
              <a:t> a </a:t>
            </a:r>
            <a:r>
              <a:rPr lang="en-US" sz="2800" dirty="0" err="1"/>
              <a:t>las</a:t>
            </a:r>
            <a:r>
              <a:rPr lang="en-US" sz="2800" dirty="0"/>
              <a:t> </a:t>
            </a:r>
            <a:r>
              <a:rPr lang="en-US" sz="2800" dirty="0" err="1"/>
              <a:t>quejas</a:t>
            </a:r>
            <a:r>
              <a:rPr lang="en-US" sz="2800" dirty="0"/>
              <a:t> de los </a:t>
            </a:r>
            <a:r>
              <a:rPr lang="en-US" sz="2800" dirty="0" err="1"/>
              <a:t>trabajadores</a:t>
            </a:r>
            <a:r>
              <a:rPr lang="en-US" sz="2800" dirty="0"/>
              <a:t>. El </a:t>
            </a:r>
            <a:r>
              <a:rPr lang="en-US" sz="2800" dirty="0" err="1"/>
              <a:t>Servicio</a:t>
            </a:r>
            <a:r>
              <a:rPr lang="en-US" sz="2800" dirty="0"/>
              <a:t> Postal de </a:t>
            </a:r>
            <a:r>
              <a:rPr lang="en-US" sz="2800" dirty="0" err="1"/>
              <a:t>Estados</a:t>
            </a:r>
            <a:r>
              <a:rPr lang="en-US" sz="2800" dirty="0"/>
              <a:t> </a:t>
            </a:r>
            <a:r>
              <a:rPr lang="en-US" sz="2800" dirty="0" err="1"/>
              <a:t>Unidos</a:t>
            </a:r>
            <a:r>
              <a:rPr lang="en-US" sz="2800" dirty="0"/>
              <a:t> (USPS) </a:t>
            </a:r>
            <a:r>
              <a:rPr lang="en-US" sz="2800" dirty="0" err="1"/>
              <a:t>está</a:t>
            </a:r>
            <a:r>
              <a:rPr lang="en-US" sz="2800" dirty="0"/>
              <a:t> </a:t>
            </a:r>
            <a:r>
              <a:rPr lang="en-US" sz="2800" dirty="0" err="1"/>
              <a:t>cubierto</a:t>
            </a:r>
            <a:r>
              <a:rPr lang="en-US" sz="2800" dirty="0"/>
              <a:t> </a:t>
            </a:r>
            <a:r>
              <a:rPr lang="en-US" sz="2800" dirty="0" err="1"/>
              <a:t>por</a:t>
            </a:r>
            <a:r>
              <a:rPr lang="en-US" sz="2800" dirty="0"/>
              <a:t> la OSHA.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solidFill>
                  <a:prstClr val="white"/>
                </a:solidFill>
              </a:rPr>
              <a:t>Esencial</a:t>
            </a:r>
            <a:r>
              <a:rPr lang="en-US" sz="2800" dirty="0">
                <a:solidFill>
                  <a:prstClr val="white"/>
                </a:solidFill>
              </a:rPr>
              <a:t> OSHA: ¿</a:t>
            </a:r>
            <a:r>
              <a:rPr lang="en-US" sz="2800" dirty="0" err="1">
                <a:solidFill>
                  <a:prstClr val="white"/>
                </a:solidFill>
              </a:rPr>
              <a:t>Quién</a:t>
            </a:r>
            <a:r>
              <a:rPr lang="en-US" sz="2800" dirty="0">
                <a:solidFill>
                  <a:prstClr val="white"/>
                </a:solidFill>
              </a:rPr>
              <a:t> </a:t>
            </a:r>
            <a:r>
              <a:rPr lang="en-US" sz="2800" dirty="0" err="1">
                <a:solidFill>
                  <a:prstClr val="white"/>
                </a:solidFill>
              </a:rPr>
              <a:t>hace</a:t>
            </a:r>
            <a:r>
              <a:rPr lang="en-US" sz="2800" dirty="0">
                <a:solidFill>
                  <a:prstClr val="white"/>
                </a:solidFill>
              </a:rPr>
              <a:t> </a:t>
            </a:r>
            <a:r>
              <a:rPr lang="en-US" sz="2800" dirty="0" smtClean="0">
                <a:solidFill>
                  <a:prstClr val="white"/>
                </a:solidFill>
              </a:rPr>
              <a:t>no </a:t>
            </a:r>
            <a:r>
              <a:rPr lang="en-US" sz="2800" dirty="0" err="1" smtClean="0">
                <a:solidFill>
                  <a:prstClr val="white"/>
                </a:solidFill>
              </a:rPr>
              <a:t>está</a:t>
            </a:r>
            <a:r>
              <a:rPr lang="en-US" sz="2800" dirty="0" smtClean="0">
                <a:solidFill>
                  <a:prstClr val="white"/>
                </a:solidFill>
              </a:rPr>
              <a:t> </a:t>
            </a:r>
            <a:r>
              <a:rPr lang="en-US" sz="2800" dirty="0" err="1" smtClean="0">
                <a:solidFill>
                  <a:prstClr val="white"/>
                </a:solidFill>
              </a:rPr>
              <a:t>cubierta</a:t>
            </a:r>
            <a:r>
              <a:rPr lang="en-US" sz="2800" dirty="0" smtClean="0">
                <a:solidFill>
                  <a:prstClr val="white"/>
                </a:solidFill>
              </a:rPr>
              <a:t> </a:t>
            </a:r>
            <a:r>
              <a:rPr lang="en-US" sz="2800" dirty="0">
                <a:solidFill>
                  <a:prstClr val="white"/>
                </a:solidFill>
              </a:rPr>
              <a:t>de OSHA?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0421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200"/>
              </a:spcBef>
              <a:buNone/>
            </a:pPr>
            <a:r>
              <a:rPr lang="en-US" dirty="0"/>
              <a:t>No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cubierto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la Ley </a:t>
            </a:r>
            <a:r>
              <a:rPr lang="en-US" dirty="0" smtClean="0"/>
              <a:t>OSH:</a:t>
            </a:r>
            <a:endParaRPr lang="en-US" dirty="0"/>
          </a:p>
          <a:p>
            <a:pPr>
              <a:lnSpc>
                <a:spcPct val="100000"/>
              </a:lnSpc>
              <a:spcBef>
                <a:spcPts val="2200"/>
              </a:spcBef>
            </a:pPr>
            <a:r>
              <a:rPr lang="en-US" dirty="0" err="1"/>
              <a:t>Trabajadores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cuenta</a:t>
            </a:r>
            <a:r>
              <a:rPr lang="en-US" dirty="0"/>
              <a:t> </a:t>
            </a:r>
            <a:r>
              <a:rPr lang="en-US" dirty="0" err="1"/>
              <a:t>propia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un </a:t>
            </a:r>
            <a:r>
              <a:rPr lang="en-US" dirty="0" err="1"/>
              <a:t>verdadero</a:t>
            </a:r>
            <a:r>
              <a:rPr lang="en-US" dirty="0"/>
              <a:t> </a:t>
            </a:r>
            <a:r>
              <a:rPr lang="en-US" dirty="0" err="1"/>
              <a:t>empresario</a:t>
            </a:r>
            <a:r>
              <a:rPr lang="en-US" dirty="0"/>
              <a:t> individual</a:t>
            </a:r>
            <a:r>
              <a:rPr lang="en-US" dirty="0" smtClean="0"/>
              <a:t>;</a:t>
            </a:r>
            <a:endParaRPr lang="en-US" dirty="0"/>
          </a:p>
          <a:p>
            <a:pPr>
              <a:lnSpc>
                <a:spcPct val="100000"/>
              </a:lnSpc>
              <a:spcBef>
                <a:spcPts val="2200"/>
              </a:spcBef>
            </a:pPr>
            <a:r>
              <a:rPr lang="en-US" dirty="0"/>
              <a:t>Los </a:t>
            </a:r>
            <a:r>
              <a:rPr lang="en-US" dirty="0" err="1"/>
              <a:t>familiares</a:t>
            </a:r>
            <a:r>
              <a:rPr lang="en-US" dirty="0"/>
              <a:t> </a:t>
            </a:r>
            <a:r>
              <a:rPr lang="en-US" dirty="0" err="1"/>
              <a:t>inmediatos</a:t>
            </a:r>
            <a:r>
              <a:rPr lang="en-US" dirty="0"/>
              <a:t> de los </a:t>
            </a:r>
            <a:r>
              <a:rPr lang="en-US" dirty="0" err="1"/>
              <a:t>empresarios</a:t>
            </a:r>
            <a:r>
              <a:rPr lang="en-US" dirty="0"/>
              <a:t> </a:t>
            </a:r>
            <a:r>
              <a:rPr lang="en-US" dirty="0" err="1"/>
              <a:t>agrícolas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no </a:t>
            </a:r>
            <a:r>
              <a:rPr lang="en-US" dirty="0" err="1"/>
              <a:t>emplean</a:t>
            </a:r>
            <a:r>
              <a:rPr lang="en-US" dirty="0"/>
              <a:t> </a:t>
            </a:r>
            <a:r>
              <a:rPr lang="en-US" dirty="0" err="1"/>
              <a:t>empleados</a:t>
            </a:r>
            <a:r>
              <a:rPr lang="en-US" dirty="0"/>
              <a:t> </a:t>
            </a:r>
            <a:r>
              <a:rPr lang="en-US" dirty="0" err="1"/>
              <a:t>fuera</a:t>
            </a:r>
            <a:r>
              <a:rPr lang="en-US" dirty="0"/>
              <a:t>; </a:t>
            </a:r>
            <a:r>
              <a:rPr lang="en-US" dirty="0" smtClean="0"/>
              <a:t>y</a:t>
            </a:r>
            <a:endParaRPr lang="en-US" dirty="0"/>
          </a:p>
          <a:p>
            <a:pPr>
              <a:lnSpc>
                <a:spcPct val="100000"/>
              </a:lnSpc>
              <a:spcBef>
                <a:spcPts val="2200"/>
              </a:spcBef>
            </a:pPr>
            <a:r>
              <a:rPr lang="en-US" dirty="0" err="1"/>
              <a:t>Riesgos</a:t>
            </a:r>
            <a:r>
              <a:rPr lang="en-US" dirty="0"/>
              <a:t> </a:t>
            </a:r>
            <a:r>
              <a:rPr lang="en-US" dirty="0" err="1"/>
              <a:t>laborales</a:t>
            </a:r>
            <a:r>
              <a:rPr lang="en-US" dirty="0"/>
              <a:t> </a:t>
            </a:r>
            <a:r>
              <a:rPr lang="en-US" dirty="0" err="1"/>
              <a:t>reguladas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otra</a:t>
            </a:r>
            <a:r>
              <a:rPr lang="en-US" dirty="0"/>
              <a:t> </a:t>
            </a:r>
            <a:r>
              <a:rPr lang="en-US" dirty="0" err="1"/>
              <a:t>agencia</a:t>
            </a:r>
            <a:r>
              <a:rPr lang="en-US" dirty="0"/>
              <a:t> federal (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ejemplo</a:t>
            </a:r>
            <a:r>
              <a:rPr lang="en-US" dirty="0"/>
              <a:t>, la </a:t>
            </a:r>
            <a:r>
              <a:rPr lang="en-US" dirty="0" err="1"/>
              <a:t>Administración</a:t>
            </a:r>
            <a:r>
              <a:rPr lang="en-US" dirty="0"/>
              <a:t> de </a:t>
            </a:r>
            <a:r>
              <a:rPr lang="en-US" dirty="0" err="1"/>
              <a:t>Salud</a:t>
            </a:r>
            <a:r>
              <a:rPr lang="en-US" dirty="0"/>
              <a:t> y </a:t>
            </a:r>
            <a:r>
              <a:rPr lang="en-US" dirty="0" err="1"/>
              <a:t>Seguridad</a:t>
            </a:r>
            <a:r>
              <a:rPr lang="en-US" dirty="0"/>
              <a:t> de Minas, la </a:t>
            </a:r>
            <a:r>
              <a:rPr lang="en-US" dirty="0" err="1"/>
              <a:t>Administración</a:t>
            </a:r>
            <a:r>
              <a:rPr lang="en-US" dirty="0"/>
              <a:t> Federal de </a:t>
            </a:r>
            <a:r>
              <a:rPr lang="en-US" dirty="0" err="1"/>
              <a:t>Aviación</a:t>
            </a:r>
            <a:r>
              <a:rPr lang="en-US" dirty="0"/>
              <a:t>, la Guardia </a:t>
            </a:r>
            <a:r>
              <a:rPr lang="en-US" dirty="0" err="1"/>
              <a:t>Costera</a:t>
            </a:r>
            <a:r>
              <a:rPr lang="en-US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Esencial</a:t>
            </a:r>
            <a:r>
              <a:rPr lang="en-US" dirty="0"/>
              <a:t> </a:t>
            </a:r>
            <a:r>
              <a:rPr lang="en-US" dirty="0" smtClean="0"/>
              <a:t>OSHA 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05752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600" dirty="0" err="1"/>
              <a:t>Enfoque</a:t>
            </a:r>
            <a:r>
              <a:rPr lang="en-US" sz="3600" dirty="0"/>
              <a:t> </a:t>
            </a:r>
            <a:r>
              <a:rPr lang="en-US" sz="3600" dirty="0" smtClean="0"/>
              <a:t>Principal:</a:t>
            </a:r>
            <a:endParaRPr lang="en-US" sz="3600" dirty="0"/>
          </a:p>
          <a:p>
            <a:pPr>
              <a:lnSpc>
                <a:spcPct val="100000"/>
              </a:lnSpc>
            </a:pPr>
            <a:r>
              <a:rPr lang="en-US" sz="3600" dirty="0" err="1" smtClean="0"/>
              <a:t>Responsabilidades</a:t>
            </a:r>
            <a:r>
              <a:rPr lang="en-US" sz="3600" dirty="0" smtClean="0"/>
              <a:t> </a:t>
            </a:r>
            <a:r>
              <a:rPr lang="en-US" sz="3600" dirty="0"/>
              <a:t>de los </a:t>
            </a:r>
            <a:r>
              <a:rPr lang="en-US" sz="3600" dirty="0" err="1"/>
              <a:t>empleadores</a:t>
            </a:r>
            <a:endParaRPr lang="en-US" sz="3600" dirty="0"/>
          </a:p>
          <a:p>
            <a:pPr>
              <a:lnSpc>
                <a:spcPct val="100000"/>
              </a:lnSpc>
            </a:pPr>
            <a:r>
              <a:rPr lang="en-US" sz="3600" dirty="0"/>
              <a:t>Los </a:t>
            </a:r>
            <a:r>
              <a:rPr lang="en-US" sz="3600" dirty="0" err="1"/>
              <a:t>derechos</a:t>
            </a:r>
            <a:r>
              <a:rPr lang="en-US" sz="3600" dirty="0"/>
              <a:t> del </a:t>
            </a:r>
            <a:r>
              <a:rPr lang="en-US" sz="3600" dirty="0" err="1"/>
              <a:t>empleado</a:t>
            </a:r>
            <a:endParaRPr lang="en-US" sz="3600" dirty="0"/>
          </a:p>
          <a:p>
            <a:pPr>
              <a:lnSpc>
                <a:spcPct val="100000"/>
              </a:lnSpc>
            </a:pPr>
            <a:r>
              <a:rPr lang="en-US" sz="3600" dirty="0" err="1"/>
              <a:t>Normas</a:t>
            </a:r>
            <a:r>
              <a:rPr lang="en-US" sz="3600" dirty="0"/>
              <a:t> de OSHA</a:t>
            </a:r>
          </a:p>
          <a:p>
            <a:pPr>
              <a:lnSpc>
                <a:spcPct val="100000"/>
              </a:lnSpc>
            </a:pPr>
            <a:r>
              <a:rPr lang="en-US" sz="3600" dirty="0" err="1"/>
              <a:t>Inspecciones</a:t>
            </a:r>
            <a:endParaRPr lang="en-US" sz="3600" dirty="0"/>
          </a:p>
          <a:p>
            <a:pPr>
              <a:lnSpc>
                <a:spcPct val="100000"/>
              </a:lnSpc>
            </a:pPr>
            <a:r>
              <a:rPr lang="en-US" sz="3600" dirty="0" err="1"/>
              <a:t>Ayuda</a:t>
            </a:r>
            <a:r>
              <a:rPr lang="en-US" sz="3600" dirty="0"/>
              <a:t> </a:t>
            </a:r>
            <a:r>
              <a:rPr lang="en-US" sz="3600" dirty="0" err="1"/>
              <a:t>para</a:t>
            </a:r>
            <a:r>
              <a:rPr lang="en-US" sz="3600" dirty="0"/>
              <a:t> los </a:t>
            </a:r>
            <a:r>
              <a:rPr lang="en-US" sz="3600" dirty="0" err="1"/>
              <a:t>empleadores</a:t>
            </a:r>
            <a:endParaRPr lang="en-US" sz="2800" dirty="0"/>
          </a:p>
        </p:txBody>
      </p:sp>
      <p:pic>
        <p:nvPicPr>
          <p:cNvPr id="57348" name="Picture 4" descr="C:\Documents and Settings\WNCC\Local Settings\Temporary Internet Files\Content.IE5\7BFYJF3P\sharpen-your-focus[1].png" title="Picture of the word focus and a magnifying glass"/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43247" y="3375516"/>
            <a:ext cx="4687701" cy="1828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05850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263" y="753228"/>
            <a:ext cx="9865919" cy="1080938"/>
          </a:xfrm>
        </p:spPr>
        <p:txBody>
          <a:bodyPr/>
          <a:lstStyle/>
          <a:p>
            <a:r>
              <a:rPr lang="en-US" dirty="0" smtClean="0"/>
              <a:t>   </a:t>
            </a:r>
            <a:r>
              <a:rPr lang="en-US" dirty="0" err="1" smtClean="0"/>
              <a:t>Esencial</a:t>
            </a:r>
            <a:r>
              <a:rPr lang="en-US" dirty="0" smtClean="0"/>
              <a:t> </a:t>
            </a:r>
            <a:r>
              <a:rPr lang="en-US" dirty="0"/>
              <a:t>OSHA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336873"/>
            <a:ext cx="10849070" cy="4170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 err="1"/>
              <a:t>Responsabilidades</a:t>
            </a:r>
            <a:r>
              <a:rPr lang="en-US" sz="2000" dirty="0"/>
              <a:t> del </a:t>
            </a:r>
            <a:r>
              <a:rPr lang="en-US" sz="2000" dirty="0" err="1"/>
              <a:t>empleador</a:t>
            </a:r>
            <a:r>
              <a:rPr lang="en-US" sz="2000" dirty="0"/>
              <a:t> - Los </a:t>
            </a:r>
            <a:r>
              <a:rPr lang="en-US" sz="2000" dirty="0" err="1"/>
              <a:t>empleadores</a:t>
            </a:r>
            <a:r>
              <a:rPr lang="en-US" sz="2000" dirty="0"/>
              <a:t> </a:t>
            </a:r>
            <a:r>
              <a:rPr lang="en-US" sz="2000" dirty="0" err="1" smtClean="0"/>
              <a:t>deben</a:t>
            </a:r>
            <a:r>
              <a:rPr lang="en-US" sz="2000" dirty="0"/>
              <a:t>:</a:t>
            </a:r>
          </a:p>
          <a:p>
            <a:r>
              <a:rPr lang="en-US" sz="2000" dirty="0" err="1"/>
              <a:t>Proporcionar</a:t>
            </a:r>
            <a:r>
              <a:rPr lang="en-US" sz="2000" dirty="0"/>
              <a:t> a los </a:t>
            </a:r>
            <a:r>
              <a:rPr lang="en-US" sz="2000" dirty="0" err="1"/>
              <a:t>empleados</a:t>
            </a:r>
            <a:r>
              <a:rPr lang="en-US" sz="2000" dirty="0"/>
              <a:t> un </a:t>
            </a:r>
            <a:r>
              <a:rPr lang="en-US" sz="2000" dirty="0" err="1"/>
              <a:t>lugar</a:t>
            </a:r>
            <a:r>
              <a:rPr lang="en-US" sz="2000" dirty="0"/>
              <a:t> de </a:t>
            </a:r>
            <a:r>
              <a:rPr lang="en-US" sz="2000" dirty="0" err="1"/>
              <a:t>trabajo</a:t>
            </a:r>
            <a:r>
              <a:rPr lang="en-US" sz="2000" dirty="0"/>
              <a:t> </a:t>
            </a:r>
            <a:r>
              <a:rPr lang="en-US" sz="2000" dirty="0" err="1" smtClean="0"/>
              <a:t>seguro</a:t>
            </a:r>
            <a:r>
              <a:rPr lang="en-US" sz="2000" dirty="0" smtClean="0"/>
              <a:t>.</a:t>
            </a:r>
            <a:endParaRPr lang="en-US" sz="2000" dirty="0"/>
          </a:p>
          <a:p>
            <a:r>
              <a:rPr lang="en-US" sz="2000" dirty="0" err="1"/>
              <a:t>Siga</a:t>
            </a:r>
            <a:r>
              <a:rPr lang="en-US" sz="2000" dirty="0"/>
              <a:t> </a:t>
            </a:r>
            <a:r>
              <a:rPr lang="en-US" sz="2000" dirty="0" err="1"/>
              <a:t>todas</a:t>
            </a:r>
            <a:r>
              <a:rPr lang="en-US" sz="2000" dirty="0"/>
              <a:t> </a:t>
            </a:r>
            <a:r>
              <a:rPr lang="en-US" sz="2000" dirty="0" err="1"/>
              <a:t>las</a:t>
            </a:r>
            <a:r>
              <a:rPr lang="en-US" sz="2000" dirty="0"/>
              <a:t> </a:t>
            </a:r>
            <a:r>
              <a:rPr lang="en-US" sz="2000" dirty="0" err="1"/>
              <a:t>normas</a:t>
            </a:r>
            <a:r>
              <a:rPr lang="en-US" sz="2000" dirty="0"/>
              <a:t> </a:t>
            </a:r>
            <a:r>
              <a:rPr lang="en-US" sz="2000" dirty="0" err="1"/>
              <a:t>pertinentes</a:t>
            </a:r>
            <a:r>
              <a:rPr lang="en-US" sz="2000" dirty="0"/>
              <a:t> de </a:t>
            </a:r>
            <a:r>
              <a:rPr lang="en-US" sz="2000" dirty="0" err="1"/>
              <a:t>seguridad</a:t>
            </a:r>
            <a:r>
              <a:rPr lang="en-US" sz="2000" dirty="0"/>
              <a:t> y </a:t>
            </a:r>
            <a:r>
              <a:rPr lang="en-US" sz="2000" dirty="0" err="1"/>
              <a:t>salud</a:t>
            </a:r>
            <a:r>
              <a:rPr lang="en-US" sz="2000" dirty="0"/>
              <a:t> de </a:t>
            </a:r>
            <a:r>
              <a:rPr lang="en-US" sz="2000" dirty="0" smtClean="0"/>
              <a:t>OSHA.</a:t>
            </a:r>
            <a:endParaRPr lang="en-US" sz="2000" dirty="0"/>
          </a:p>
          <a:p>
            <a:r>
              <a:rPr lang="en-US" sz="2000" dirty="0" err="1"/>
              <a:t>Informar</a:t>
            </a:r>
            <a:r>
              <a:rPr lang="en-US" sz="2000" dirty="0"/>
              <a:t> a los </a:t>
            </a:r>
            <a:r>
              <a:rPr lang="en-US" sz="2000" dirty="0" err="1"/>
              <a:t>empleados</a:t>
            </a:r>
            <a:r>
              <a:rPr lang="en-US" sz="2000" dirty="0"/>
              <a:t> </a:t>
            </a:r>
            <a:r>
              <a:rPr lang="en-US" sz="2000" dirty="0" err="1"/>
              <a:t>sobre</a:t>
            </a:r>
            <a:r>
              <a:rPr lang="en-US" sz="2000" dirty="0"/>
              <a:t> los </a:t>
            </a:r>
            <a:r>
              <a:rPr lang="en-US" sz="2000" dirty="0" err="1"/>
              <a:t>peligros</a:t>
            </a:r>
            <a:r>
              <a:rPr lang="en-US" sz="2000" dirty="0"/>
              <a:t> a </a:t>
            </a:r>
            <a:r>
              <a:rPr lang="en-US" sz="2000" dirty="0" err="1"/>
              <a:t>través</a:t>
            </a:r>
            <a:r>
              <a:rPr lang="en-US" sz="2000" dirty="0"/>
              <a:t> de </a:t>
            </a:r>
            <a:r>
              <a:rPr lang="en-US" sz="2000" dirty="0" err="1"/>
              <a:t>capacitación</a:t>
            </a:r>
            <a:r>
              <a:rPr lang="en-US" sz="2000" dirty="0"/>
              <a:t>, </a:t>
            </a:r>
            <a:r>
              <a:rPr lang="en-US" sz="2000" dirty="0" err="1"/>
              <a:t>etiquetas</a:t>
            </a:r>
            <a:r>
              <a:rPr lang="en-US" sz="2000" dirty="0"/>
              <a:t>, </a:t>
            </a:r>
            <a:r>
              <a:rPr lang="en-US" sz="2000" dirty="0" err="1"/>
              <a:t>alarmas</a:t>
            </a:r>
            <a:r>
              <a:rPr lang="en-US" sz="2000" dirty="0"/>
              <a:t>, </a:t>
            </a:r>
            <a:r>
              <a:rPr lang="en-US" sz="2000" dirty="0" err="1"/>
              <a:t>sistemas</a:t>
            </a:r>
            <a:r>
              <a:rPr lang="en-US" sz="2000" dirty="0"/>
              <a:t> </a:t>
            </a:r>
            <a:r>
              <a:rPr lang="en-US" sz="2000" dirty="0" err="1"/>
              <a:t>codificados</a:t>
            </a:r>
            <a:r>
              <a:rPr lang="en-US" sz="2000" dirty="0"/>
              <a:t> </a:t>
            </a:r>
            <a:r>
              <a:rPr lang="en-US" sz="2000" dirty="0" err="1"/>
              <a:t>por</a:t>
            </a:r>
            <a:r>
              <a:rPr lang="en-US" sz="2000" dirty="0"/>
              <a:t> </a:t>
            </a:r>
            <a:r>
              <a:rPr lang="en-US" sz="2000" dirty="0" err="1"/>
              <a:t>colores</a:t>
            </a:r>
            <a:r>
              <a:rPr lang="en-US" sz="2000" dirty="0"/>
              <a:t>, y </a:t>
            </a:r>
            <a:r>
              <a:rPr lang="en-US" sz="2000" dirty="0" err="1"/>
              <a:t>otros</a:t>
            </a:r>
            <a:r>
              <a:rPr lang="en-US" sz="2000" dirty="0"/>
              <a:t> </a:t>
            </a:r>
            <a:r>
              <a:rPr lang="en-US" sz="2000" dirty="0" err="1" smtClean="0"/>
              <a:t>métodos</a:t>
            </a:r>
            <a:r>
              <a:rPr lang="en-US" sz="2000" dirty="0" smtClean="0"/>
              <a:t>.</a:t>
            </a:r>
            <a:endParaRPr lang="en-US" sz="2000" dirty="0"/>
          </a:p>
          <a:p>
            <a:r>
              <a:rPr lang="en-US" sz="2000" dirty="0" err="1"/>
              <a:t>Mantenga</a:t>
            </a:r>
            <a:r>
              <a:rPr lang="en-US" sz="2000" dirty="0"/>
              <a:t> un </a:t>
            </a:r>
            <a:r>
              <a:rPr lang="en-US" sz="2000" dirty="0" err="1"/>
              <a:t>registro</a:t>
            </a:r>
            <a:r>
              <a:rPr lang="en-US" sz="2000" dirty="0"/>
              <a:t> </a:t>
            </a:r>
            <a:r>
              <a:rPr lang="en-US" sz="2000" dirty="0" err="1"/>
              <a:t>exacto</a:t>
            </a:r>
            <a:r>
              <a:rPr lang="en-US" sz="2000" dirty="0"/>
              <a:t> de </a:t>
            </a:r>
            <a:r>
              <a:rPr lang="en-US" sz="2000" dirty="0" err="1"/>
              <a:t>las</a:t>
            </a:r>
            <a:r>
              <a:rPr lang="en-US" sz="2000" dirty="0"/>
              <a:t> </a:t>
            </a:r>
            <a:r>
              <a:rPr lang="en-US" sz="2000" dirty="0" err="1"/>
              <a:t>lesiones</a:t>
            </a:r>
            <a:r>
              <a:rPr lang="en-US" sz="2000" dirty="0"/>
              <a:t> y </a:t>
            </a:r>
            <a:r>
              <a:rPr lang="en-US" sz="2000" dirty="0" err="1"/>
              <a:t>enfermedades</a:t>
            </a:r>
            <a:r>
              <a:rPr lang="en-US" sz="2000" dirty="0"/>
              <a:t> </a:t>
            </a:r>
            <a:r>
              <a:rPr lang="en-US" sz="2000" dirty="0" err="1"/>
              <a:t>relacionadas</a:t>
            </a:r>
            <a:r>
              <a:rPr lang="en-US" sz="2000" dirty="0"/>
              <a:t> con el </a:t>
            </a:r>
            <a:r>
              <a:rPr lang="en-US" sz="2000" dirty="0" err="1" smtClean="0"/>
              <a:t>trabajo</a:t>
            </a:r>
            <a:r>
              <a:rPr lang="en-US" sz="2000" dirty="0" smtClean="0"/>
              <a:t>.</a:t>
            </a:r>
            <a:endParaRPr lang="en-US" sz="2000" dirty="0"/>
          </a:p>
          <a:p>
            <a:r>
              <a:rPr lang="en-US" sz="2000" dirty="0" err="1"/>
              <a:t>Realizar</a:t>
            </a:r>
            <a:r>
              <a:rPr lang="en-US" sz="2000" dirty="0"/>
              <a:t> </a:t>
            </a:r>
            <a:r>
              <a:rPr lang="en-US" sz="2000" dirty="0" err="1"/>
              <a:t>pruebas</a:t>
            </a:r>
            <a:r>
              <a:rPr lang="en-US" sz="2000" dirty="0"/>
              <a:t> en el </a:t>
            </a:r>
            <a:r>
              <a:rPr lang="en-US" sz="2000" dirty="0" err="1"/>
              <a:t>lugar</a:t>
            </a:r>
            <a:r>
              <a:rPr lang="en-US" sz="2000" dirty="0"/>
              <a:t> de </a:t>
            </a:r>
            <a:r>
              <a:rPr lang="en-US" sz="2000" dirty="0" err="1"/>
              <a:t>trabajo</a:t>
            </a:r>
            <a:r>
              <a:rPr lang="en-US" sz="2000" dirty="0"/>
              <a:t> </a:t>
            </a:r>
            <a:r>
              <a:rPr lang="en-US" sz="2000" dirty="0" err="1"/>
              <a:t>como</a:t>
            </a:r>
            <a:r>
              <a:rPr lang="en-US" sz="2000" dirty="0"/>
              <a:t> </a:t>
            </a:r>
            <a:r>
              <a:rPr lang="en-US" sz="2000" dirty="0" err="1"/>
              <a:t>es</a:t>
            </a:r>
            <a:r>
              <a:rPr lang="en-US" sz="2000" dirty="0"/>
              <a:t> </a:t>
            </a:r>
            <a:r>
              <a:rPr lang="en-US" sz="2000" dirty="0" err="1"/>
              <a:t>requerido</a:t>
            </a:r>
            <a:r>
              <a:rPr lang="en-US" sz="2000" dirty="0"/>
              <a:t> </a:t>
            </a:r>
            <a:r>
              <a:rPr lang="en-US" sz="2000" dirty="0" err="1"/>
              <a:t>por</a:t>
            </a:r>
            <a:r>
              <a:rPr lang="en-US" sz="2000" dirty="0"/>
              <a:t> </a:t>
            </a:r>
            <a:r>
              <a:rPr lang="en-US" sz="2000" dirty="0" err="1"/>
              <a:t>algunas</a:t>
            </a:r>
            <a:r>
              <a:rPr lang="en-US" sz="2000" dirty="0"/>
              <a:t> </a:t>
            </a:r>
            <a:r>
              <a:rPr lang="en-US" sz="2000" dirty="0" err="1"/>
              <a:t>normas</a:t>
            </a:r>
            <a:r>
              <a:rPr lang="en-US" sz="2000" dirty="0"/>
              <a:t> de </a:t>
            </a:r>
            <a:r>
              <a:rPr lang="en-US" sz="2000" dirty="0" smtClean="0"/>
              <a:t>OSHA.</a:t>
            </a:r>
            <a:endParaRPr lang="en-US" sz="2000" dirty="0"/>
          </a:p>
          <a:p>
            <a:r>
              <a:rPr lang="en-US" sz="2000" dirty="0" err="1"/>
              <a:t>Publicar</a:t>
            </a:r>
            <a:r>
              <a:rPr lang="en-US" sz="2000" dirty="0"/>
              <a:t> OSHA </a:t>
            </a:r>
            <a:r>
              <a:rPr lang="en-US" sz="2000" dirty="0" err="1"/>
              <a:t>citas</a:t>
            </a:r>
            <a:r>
              <a:rPr lang="en-US" sz="2000" dirty="0"/>
              <a:t>, </a:t>
            </a:r>
            <a:r>
              <a:rPr lang="en-US" sz="2000" dirty="0" err="1"/>
              <a:t>las</a:t>
            </a:r>
            <a:r>
              <a:rPr lang="en-US" sz="2000" dirty="0"/>
              <a:t> </a:t>
            </a:r>
            <a:r>
              <a:rPr lang="en-US" sz="2000" dirty="0" err="1"/>
              <a:t>lesiones</a:t>
            </a:r>
            <a:r>
              <a:rPr lang="en-US" sz="2000" dirty="0"/>
              <a:t> y los </a:t>
            </a:r>
            <a:r>
              <a:rPr lang="en-US" sz="2000" dirty="0" err="1"/>
              <a:t>datos</a:t>
            </a:r>
            <a:r>
              <a:rPr lang="en-US" sz="2000" dirty="0"/>
              <a:t> de la </a:t>
            </a:r>
            <a:r>
              <a:rPr lang="en-US" sz="2000" dirty="0" err="1"/>
              <a:t>enfermedad</a:t>
            </a:r>
            <a:r>
              <a:rPr lang="en-US" sz="2000" dirty="0"/>
              <a:t>, y el cartel de </a:t>
            </a:r>
            <a:r>
              <a:rPr lang="en-US" sz="2000" dirty="0" smtClean="0"/>
              <a:t>OSHA.</a:t>
            </a:r>
            <a:endParaRPr lang="en-US" sz="2000" dirty="0"/>
          </a:p>
          <a:p>
            <a:r>
              <a:rPr lang="en-US" sz="2000" dirty="0" err="1"/>
              <a:t>Notifique</a:t>
            </a:r>
            <a:r>
              <a:rPr lang="en-US" sz="2000" dirty="0"/>
              <a:t> a OSHA a los </a:t>
            </a:r>
            <a:r>
              <a:rPr lang="en-US" sz="2000" dirty="0" err="1"/>
              <a:t>accidentes</a:t>
            </a:r>
            <a:r>
              <a:rPr lang="en-US" sz="2000" dirty="0"/>
              <a:t> graves y </a:t>
            </a:r>
            <a:r>
              <a:rPr lang="en-US" sz="2000" dirty="0" err="1" smtClean="0"/>
              <a:t>muertes</a:t>
            </a:r>
            <a:r>
              <a:rPr lang="en-US" sz="2000" dirty="0" smtClean="0"/>
              <a:t>.</a:t>
            </a:r>
            <a:endParaRPr lang="en-US" sz="2000" dirty="0"/>
          </a:p>
          <a:p>
            <a:r>
              <a:rPr lang="en-US" sz="2000" dirty="0"/>
              <a:t>No </a:t>
            </a:r>
            <a:r>
              <a:rPr lang="en-US" sz="2000" dirty="0" err="1"/>
              <a:t>discriminar</a:t>
            </a:r>
            <a:r>
              <a:rPr lang="en-US" sz="2000" dirty="0"/>
              <a:t> o </a:t>
            </a:r>
            <a:r>
              <a:rPr lang="en-US" sz="2000" dirty="0" err="1"/>
              <a:t>tomar</a:t>
            </a:r>
            <a:r>
              <a:rPr lang="en-US" sz="2000" dirty="0"/>
              <a:t> </a:t>
            </a:r>
            <a:r>
              <a:rPr lang="en-US" sz="2000" dirty="0" err="1"/>
              <a:t>represalias</a:t>
            </a:r>
            <a:r>
              <a:rPr lang="en-US" sz="2000" dirty="0"/>
              <a:t> contra los </a:t>
            </a:r>
            <a:r>
              <a:rPr lang="en-US" sz="2000" dirty="0" err="1"/>
              <a:t>trabajadores</a:t>
            </a:r>
            <a:r>
              <a:rPr lang="en-US" sz="2000" dirty="0"/>
              <a:t> </a:t>
            </a:r>
            <a:r>
              <a:rPr lang="en-US" sz="2000" dirty="0" err="1"/>
              <a:t>para</a:t>
            </a:r>
            <a:r>
              <a:rPr lang="en-US" sz="2000" dirty="0"/>
              <a:t> el </a:t>
            </a:r>
            <a:r>
              <a:rPr lang="en-US" sz="2000" dirty="0" err="1"/>
              <a:t>uso</a:t>
            </a:r>
            <a:r>
              <a:rPr lang="en-US" sz="2000" dirty="0"/>
              <a:t> de </a:t>
            </a:r>
            <a:r>
              <a:rPr lang="en-US" sz="2000" dirty="0" err="1"/>
              <a:t>sus</a:t>
            </a:r>
            <a:r>
              <a:rPr lang="en-US" sz="2000" dirty="0"/>
              <a:t> </a:t>
            </a:r>
            <a:r>
              <a:rPr lang="en-US" sz="2000" dirty="0" err="1"/>
              <a:t>derechos</a:t>
            </a:r>
            <a:r>
              <a:rPr lang="en-US" sz="2000" dirty="0"/>
              <a:t> </a:t>
            </a:r>
            <a:r>
              <a:rPr lang="en-US" sz="2000" dirty="0" err="1"/>
              <a:t>bajo</a:t>
            </a:r>
            <a:r>
              <a:rPr lang="en-US" sz="2000" dirty="0"/>
              <a:t> la </a:t>
            </a:r>
            <a:r>
              <a:rPr lang="en-US" sz="2000" dirty="0" smtClean="0"/>
              <a:t>le.</a:t>
            </a:r>
          </a:p>
        </p:txBody>
      </p:sp>
      <p:pic>
        <p:nvPicPr>
          <p:cNvPr id="4" name="Picture 2" descr="OSHA's Free Workplace Poster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08484" y="79512"/>
            <a:ext cx="2590431" cy="356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31988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Esencial</a:t>
            </a:r>
            <a:r>
              <a:rPr lang="en-US" dirty="0" smtClean="0"/>
              <a:t> OSHA 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2933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dirty="0" err="1"/>
              <a:t>Derechos</a:t>
            </a:r>
            <a:r>
              <a:rPr lang="en-US" sz="2000" dirty="0"/>
              <a:t> de los </a:t>
            </a:r>
            <a:r>
              <a:rPr lang="en-US" sz="2000" dirty="0" err="1"/>
              <a:t>empleados</a:t>
            </a:r>
            <a:r>
              <a:rPr lang="en-US" sz="2000" dirty="0"/>
              <a:t> - Los </a:t>
            </a:r>
            <a:r>
              <a:rPr lang="en-US" sz="2000" dirty="0" err="1"/>
              <a:t>empleados</a:t>
            </a:r>
            <a:r>
              <a:rPr lang="en-US" sz="2000" dirty="0"/>
              <a:t> </a:t>
            </a:r>
            <a:r>
              <a:rPr lang="en-US" sz="2000" dirty="0" err="1"/>
              <a:t>tienen</a:t>
            </a:r>
            <a:r>
              <a:rPr lang="en-US" sz="2000" dirty="0"/>
              <a:t> el </a:t>
            </a:r>
            <a:r>
              <a:rPr lang="en-US" sz="2000" dirty="0" err="1"/>
              <a:t>derecho</a:t>
            </a:r>
            <a:r>
              <a:rPr lang="en-US" sz="2000" dirty="0"/>
              <a:t> </a:t>
            </a:r>
            <a:r>
              <a:rPr lang="en-US" sz="2000" dirty="0" smtClean="0"/>
              <a:t>a </a:t>
            </a:r>
            <a:r>
              <a:rPr lang="en-US" sz="2000" dirty="0" err="1" smtClean="0"/>
              <a:t>condiciones</a:t>
            </a:r>
            <a:r>
              <a:rPr lang="en-US" sz="2000" dirty="0" smtClean="0"/>
              <a:t> </a:t>
            </a:r>
            <a:r>
              <a:rPr lang="en-US" sz="2000" dirty="0" err="1"/>
              <a:t>que</a:t>
            </a:r>
            <a:r>
              <a:rPr lang="en-US" sz="2000" dirty="0"/>
              <a:t> no </a:t>
            </a:r>
            <a:r>
              <a:rPr lang="en-US" sz="2000" dirty="0" err="1"/>
              <a:t>suponen</a:t>
            </a:r>
            <a:r>
              <a:rPr lang="en-US" sz="2000" dirty="0"/>
              <a:t> un </a:t>
            </a:r>
            <a:r>
              <a:rPr lang="en-US" sz="2000" dirty="0" err="1"/>
              <a:t>riesgo</a:t>
            </a:r>
            <a:r>
              <a:rPr lang="en-US" sz="2000" dirty="0"/>
              <a:t> de </a:t>
            </a:r>
            <a:r>
              <a:rPr lang="en-US" sz="2000" dirty="0" err="1"/>
              <a:t>daño</a:t>
            </a:r>
            <a:r>
              <a:rPr lang="en-US" sz="2000" dirty="0"/>
              <a:t> grave </a:t>
            </a:r>
            <a:r>
              <a:rPr lang="en-US" sz="2000" dirty="0" err="1" smtClean="0"/>
              <a:t>Trabajando</a:t>
            </a:r>
            <a:r>
              <a:rPr lang="en-US" sz="2000" dirty="0" smtClean="0"/>
              <a:t> y </a:t>
            </a:r>
            <a:r>
              <a:rPr lang="en-US" sz="2000" dirty="0" err="1" smtClean="0"/>
              <a:t>información</a:t>
            </a:r>
            <a:r>
              <a:rPr lang="en-US" sz="2000" dirty="0" smtClean="0"/>
              <a:t> </a:t>
            </a:r>
            <a:r>
              <a:rPr lang="en-US" sz="2000" dirty="0"/>
              <a:t>y </a:t>
            </a:r>
            <a:r>
              <a:rPr lang="en-US" sz="2000" dirty="0" err="1"/>
              <a:t>formación</a:t>
            </a:r>
            <a:r>
              <a:rPr lang="en-US" sz="2000" dirty="0"/>
              <a:t> </a:t>
            </a:r>
            <a:r>
              <a:rPr lang="en-US" sz="2000" dirty="0" err="1"/>
              <a:t>sobre</a:t>
            </a:r>
            <a:r>
              <a:rPr lang="en-US" sz="2000" dirty="0"/>
              <a:t>:</a:t>
            </a:r>
          </a:p>
          <a:p>
            <a:pPr>
              <a:lnSpc>
                <a:spcPct val="100000"/>
              </a:lnSpc>
            </a:pPr>
            <a:r>
              <a:rPr lang="en-US" sz="2000" dirty="0" err="1"/>
              <a:t>Química</a:t>
            </a:r>
            <a:r>
              <a:rPr lang="en-US" sz="2000" dirty="0"/>
              <a:t> y </a:t>
            </a:r>
            <a:r>
              <a:rPr lang="en-US" sz="2000" dirty="0" err="1"/>
              <a:t>otros</a:t>
            </a:r>
            <a:r>
              <a:rPr lang="en-US" sz="2000" dirty="0"/>
              <a:t> </a:t>
            </a:r>
            <a:r>
              <a:rPr lang="en-US" sz="2000" dirty="0" err="1" smtClean="0"/>
              <a:t>peligros</a:t>
            </a:r>
            <a:r>
              <a:rPr lang="en-US" sz="2000" dirty="0" smtClean="0"/>
              <a:t>.</a:t>
            </a: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000" dirty="0" err="1"/>
              <a:t>Métodos</a:t>
            </a:r>
            <a:r>
              <a:rPr lang="en-US" sz="2000" dirty="0"/>
              <a:t> </a:t>
            </a:r>
            <a:r>
              <a:rPr lang="en-US" sz="2000" dirty="0" err="1"/>
              <a:t>para</a:t>
            </a:r>
            <a:r>
              <a:rPr lang="en-US" sz="2000" dirty="0"/>
              <a:t> </a:t>
            </a:r>
            <a:r>
              <a:rPr lang="en-US" sz="2000" dirty="0" err="1"/>
              <a:t>evitar</a:t>
            </a:r>
            <a:r>
              <a:rPr lang="en-US" sz="2000" dirty="0"/>
              <a:t> </a:t>
            </a:r>
            <a:r>
              <a:rPr lang="en-US" sz="2000" dirty="0" err="1" smtClean="0"/>
              <a:t>daños</a:t>
            </a:r>
            <a:r>
              <a:rPr lang="en-US" sz="2000" dirty="0" smtClean="0"/>
              <a:t>.</a:t>
            </a: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000" dirty="0"/>
              <a:t>Las </a:t>
            </a:r>
            <a:r>
              <a:rPr lang="en-US" sz="2000" dirty="0" err="1"/>
              <a:t>normas</a:t>
            </a:r>
            <a:r>
              <a:rPr lang="en-US" sz="2000" dirty="0"/>
              <a:t> de OSHA </a:t>
            </a:r>
            <a:r>
              <a:rPr lang="en-US" sz="2000" dirty="0" err="1"/>
              <a:t>que</a:t>
            </a:r>
            <a:r>
              <a:rPr lang="en-US" sz="2000" dirty="0"/>
              <a:t> se </a:t>
            </a:r>
            <a:r>
              <a:rPr lang="en-US" sz="2000" dirty="0" err="1"/>
              <a:t>aplican</a:t>
            </a:r>
            <a:r>
              <a:rPr lang="en-US" sz="2000" dirty="0"/>
              <a:t> a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lugar</a:t>
            </a:r>
            <a:r>
              <a:rPr lang="en-US" sz="2000" dirty="0"/>
              <a:t> de </a:t>
            </a:r>
            <a:r>
              <a:rPr lang="en-US" sz="2000" dirty="0" err="1" smtClean="0"/>
              <a:t>trabajo</a:t>
            </a:r>
            <a:r>
              <a:rPr lang="en-US" sz="2000" dirty="0" smtClean="0"/>
              <a:t>.</a:t>
            </a: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000" dirty="0"/>
              <a:t>Revise los </a:t>
            </a:r>
            <a:r>
              <a:rPr lang="en-US" sz="2000" dirty="0" err="1"/>
              <a:t>registros</a:t>
            </a:r>
            <a:r>
              <a:rPr lang="en-US" sz="2000" dirty="0"/>
              <a:t> de </a:t>
            </a:r>
            <a:r>
              <a:rPr lang="en-US" sz="2000" dirty="0" err="1"/>
              <a:t>lesiones</a:t>
            </a:r>
            <a:r>
              <a:rPr lang="en-US" sz="2000" dirty="0"/>
              <a:t> y </a:t>
            </a:r>
            <a:r>
              <a:rPr lang="en-US" sz="2000" dirty="0" err="1"/>
              <a:t>enfermedades</a:t>
            </a:r>
            <a:r>
              <a:rPr lang="en-US" sz="2000" dirty="0"/>
              <a:t> </a:t>
            </a:r>
            <a:r>
              <a:rPr lang="en-US" sz="2000" dirty="0" err="1"/>
              <a:t>relacionadas</a:t>
            </a:r>
            <a:r>
              <a:rPr lang="en-US" sz="2000" dirty="0"/>
              <a:t> con el </a:t>
            </a:r>
            <a:r>
              <a:rPr lang="en-US" sz="2000" dirty="0" err="1" smtClean="0"/>
              <a:t>trabajo</a:t>
            </a:r>
            <a:r>
              <a:rPr lang="en-US" sz="2000" dirty="0" smtClean="0"/>
              <a:t>.</a:t>
            </a: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000" dirty="0" err="1"/>
              <a:t>Obtenga</a:t>
            </a:r>
            <a:r>
              <a:rPr lang="en-US" sz="2000" dirty="0"/>
              <a:t> </a:t>
            </a:r>
            <a:r>
              <a:rPr lang="en-US" sz="2000" dirty="0" err="1"/>
              <a:t>copias</a:t>
            </a:r>
            <a:r>
              <a:rPr lang="en-US" sz="2000" dirty="0"/>
              <a:t> de los </a:t>
            </a:r>
            <a:r>
              <a:rPr lang="en-US" sz="2000" dirty="0" err="1"/>
              <a:t>resultados</a:t>
            </a:r>
            <a:r>
              <a:rPr lang="en-US" sz="2000" dirty="0"/>
              <a:t> de </a:t>
            </a:r>
            <a:r>
              <a:rPr lang="en-US" sz="2000" dirty="0" err="1"/>
              <a:t>pruebas</a:t>
            </a:r>
            <a:r>
              <a:rPr lang="en-US" sz="2000" dirty="0"/>
              <a:t> </a:t>
            </a:r>
            <a:r>
              <a:rPr lang="en-US" sz="2000" dirty="0" err="1"/>
              <a:t>realizadas</a:t>
            </a:r>
            <a:r>
              <a:rPr lang="en-US" sz="2000" dirty="0"/>
              <a:t> </a:t>
            </a:r>
            <a:r>
              <a:rPr lang="en-US" sz="2000" dirty="0" err="1"/>
              <a:t>para</a:t>
            </a:r>
            <a:r>
              <a:rPr lang="en-US" sz="2000" dirty="0"/>
              <a:t> </a:t>
            </a:r>
            <a:r>
              <a:rPr lang="en-US" sz="2000" dirty="0" err="1"/>
              <a:t>encontrar</a:t>
            </a:r>
            <a:r>
              <a:rPr lang="en-US" sz="2000" dirty="0"/>
              <a:t> y </a:t>
            </a:r>
            <a:r>
              <a:rPr lang="en-US" sz="2000" dirty="0" err="1" smtClean="0"/>
              <a:t>medir</a:t>
            </a:r>
            <a:r>
              <a:rPr lang="en-US" sz="2000" dirty="0" smtClean="0"/>
              <a:t> los </a:t>
            </a:r>
            <a:r>
              <a:rPr lang="en-US" sz="2000" dirty="0" err="1"/>
              <a:t>riesgos</a:t>
            </a:r>
            <a:r>
              <a:rPr lang="en-US" sz="2000" dirty="0"/>
              <a:t> en el </a:t>
            </a:r>
            <a:r>
              <a:rPr lang="en-US" sz="2000" dirty="0" err="1"/>
              <a:t>lugar</a:t>
            </a:r>
            <a:r>
              <a:rPr lang="en-US" sz="2000" dirty="0"/>
              <a:t> de </a:t>
            </a:r>
            <a:r>
              <a:rPr lang="en-US" sz="2000" dirty="0" err="1" smtClean="0"/>
              <a:t>trabajo</a:t>
            </a:r>
            <a:r>
              <a:rPr lang="en-US" sz="2000" dirty="0" smtClean="0"/>
              <a:t>.</a:t>
            </a: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000" dirty="0" err="1"/>
              <a:t>Presentar</a:t>
            </a:r>
            <a:r>
              <a:rPr lang="en-US" sz="2000" dirty="0"/>
              <a:t> </a:t>
            </a:r>
            <a:r>
              <a:rPr lang="en-US" sz="2000" dirty="0" err="1"/>
              <a:t>una</a:t>
            </a:r>
            <a:r>
              <a:rPr lang="en-US" sz="2000" dirty="0"/>
              <a:t> </a:t>
            </a:r>
            <a:r>
              <a:rPr lang="en-US" sz="2000" dirty="0" err="1"/>
              <a:t>queja</a:t>
            </a:r>
            <a:r>
              <a:rPr lang="en-US" sz="2000" dirty="0"/>
              <a:t> </a:t>
            </a:r>
            <a:r>
              <a:rPr lang="en-US" sz="2000" dirty="0" err="1"/>
              <a:t>pidiendo</a:t>
            </a:r>
            <a:r>
              <a:rPr lang="en-US" sz="2000" dirty="0"/>
              <a:t> OSHA </a:t>
            </a:r>
            <a:r>
              <a:rPr lang="en-US" sz="2000" dirty="0" err="1"/>
              <a:t>para</a:t>
            </a:r>
            <a:r>
              <a:rPr lang="en-US" sz="2000" dirty="0"/>
              <a:t> </a:t>
            </a:r>
            <a:r>
              <a:rPr lang="en-US" sz="2000" dirty="0" err="1"/>
              <a:t>inspeccionar</a:t>
            </a:r>
            <a:r>
              <a:rPr lang="en-US" sz="2000" dirty="0"/>
              <a:t> el </a:t>
            </a:r>
            <a:r>
              <a:rPr lang="en-US" sz="2000" dirty="0" err="1"/>
              <a:t>lugar</a:t>
            </a:r>
            <a:r>
              <a:rPr lang="en-US" sz="2000" dirty="0"/>
              <a:t> de </a:t>
            </a:r>
            <a:r>
              <a:rPr lang="en-US" sz="2000" dirty="0" err="1" smtClean="0"/>
              <a:t>trabajo</a:t>
            </a:r>
            <a:r>
              <a:rPr lang="en-US" sz="2000" dirty="0" smtClean="0"/>
              <a:t>.</a:t>
            </a: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000" dirty="0" err="1"/>
              <a:t>Utilice</a:t>
            </a:r>
            <a:r>
              <a:rPr lang="en-US" sz="2000" dirty="0"/>
              <a:t> </a:t>
            </a:r>
            <a:r>
              <a:rPr lang="en-US" sz="2000" dirty="0" err="1"/>
              <a:t>sus</a:t>
            </a:r>
            <a:r>
              <a:rPr lang="en-US" sz="2000" dirty="0"/>
              <a:t> </a:t>
            </a:r>
            <a:r>
              <a:rPr lang="en-US" sz="2000" dirty="0" err="1"/>
              <a:t>derechos</a:t>
            </a:r>
            <a:r>
              <a:rPr lang="en-US" sz="2000" dirty="0"/>
              <a:t> </a:t>
            </a:r>
            <a:r>
              <a:rPr lang="en-US" sz="2000" dirty="0" err="1"/>
              <a:t>bajo</a:t>
            </a:r>
            <a:r>
              <a:rPr lang="en-US" sz="2000" dirty="0"/>
              <a:t> la ley </a:t>
            </a:r>
            <a:r>
              <a:rPr lang="en-US" sz="2000" i="1" dirty="0">
                <a:solidFill>
                  <a:schemeClr val="accent1"/>
                </a:solidFill>
              </a:rPr>
              <a:t>sin </a:t>
            </a:r>
            <a:r>
              <a:rPr lang="en-US" sz="2000" i="1" dirty="0" err="1" smtClean="0">
                <a:solidFill>
                  <a:schemeClr val="accent1"/>
                </a:solidFill>
              </a:rPr>
              <a:t>represalias</a:t>
            </a:r>
            <a:r>
              <a:rPr lang="en-US" sz="2000" i="1" dirty="0" smtClean="0">
                <a:solidFill>
                  <a:schemeClr val="accent1"/>
                </a:solidFill>
              </a:rPr>
              <a:t>.</a:t>
            </a:r>
            <a:endParaRPr lang="en-US" sz="2000" b="1" i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4355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Protección</a:t>
            </a:r>
            <a:r>
              <a:rPr lang="en-US" dirty="0"/>
              <a:t> de </a:t>
            </a:r>
            <a:r>
              <a:rPr lang="en-US" dirty="0" err="1"/>
              <a:t>Denunciantes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7668549" cy="359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err="1" smtClean="0"/>
              <a:t>Sección</a:t>
            </a:r>
            <a:r>
              <a:rPr lang="en-US" sz="3200" dirty="0" smtClean="0"/>
              <a:t> </a:t>
            </a:r>
            <a:r>
              <a:rPr lang="en-US" sz="3200" dirty="0"/>
              <a:t>11 (c) de la Ley </a:t>
            </a:r>
            <a:r>
              <a:rPr lang="en-US" sz="3200" dirty="0" smtClean="0"/>
              <a:t>OSH: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 err="1"/>
              <a:t>Programa</a:t>
            </a:r>
            <a:r>
              <a:rPr lang="en-US" sz="3200" dirty="0"/>
              <a:t> de </a:t>
            </a:r>
            <a:r>
              <a:rPr lang="en-US" sz="3200" dirty="0" err="1"/>
              <a:t>Protección</a:t>
            </a:r>
            <a:r>
              <a:rPr lang="en-US" sz="3200" dirty="0"/>
              <a:t> de </a:t>
            </a:r>
            <a:r>
              <a:rPr lang="en-US" sz="3200" dirty="0" err="1"/>
              <a:t>Denunciantes</a:t>
            </a:r>
            <a:r>
              <a:rPr lang="en-US" sz="3200" dirty="0"/>
              <a:t> de OSHA </a:t>
            </a:r>
            <a:r>
              <a:rPr lang="en-US" sz="3200" dirty="0" err="1"/>
              <a:t>hace</a:t>
            </a:r>
            <a:r>
              <a:rPr lang="en-US" sz="3200" dirty="0"/>
              <a:t> </a:t>
            </a:r>
            <a:r>
              <a:rPr lang="en-US" sz="3200" dirty="0" err="1"/>
              <a:t>cumplir</a:t>
            </a:r>
            <a:r>
              <a:rPr lang="en-US" sz="3200" dirty="0"/>
              <a:t> </a:t>
            </a:r>
            <a:r>
              <a:rPr lang="en-US" sz="3200" dirty="0" err="1"/>
              <a:t>las</a:t>
            </a:r>
            <a:r>
              <a:rPr lang="en-US" sz="3200" dirty="0"/>
              <a:t> </a:t>
            </a:r>
            <a:r>
              <a:rPr lang="en-US" sz="3200" dirty="0" err="1"/>
              <a:t>disposiciones</a:t>
            </a:r>
            <a:r>
              <a:rPr lang="en-US" sz="3200" dirty="0"/>
              <a:t> de </a:t>
            </a:r>
            <a:r>
              <a:rPr lang="en-US" sz="3200" dirty="0" err="1"/>
              <a:t>denunciantes</a:t>
            </a:r>
            <a:r>
              <a:rPr lang="en-US" sz="3200" dirty="0"/>
              <a:t> de </a:t>
            </a:r>
            <a:r>
              <a:rPr lang="en-US" sz="3200" dirty="0" err="1"/>
              <a:t>más</a:t>
            </a:r>
            <a:r>
              <a:rPr lang="en-US" sz="3200" dirty="0"/>
              <a:t> de </a:t>
            </a:r>
            <a:r>
              <a:rPr lang="en-US" sz="3200" dirty="0" err="1"/>
              <a:t>una</a:t>
            </a:r>
            <a:r>
              <a:rPr lang="en-US" sz="3200" dirty="0"/>
              <a:t> </a:t>
            </a:r>
            <a:r>
              <a:rPr lang="en-US" sz="3200" dirty="0" err="1"/>
              <a:t>veintena</a:t>
            </a:r>
            <a:r>
              <a:rPr lang="en-US" sz="3200" dirty="0"/>
              <a:t> de </a:t>
            </a:r>
            <a:r>
              <a:rPr lang="en-US" sz="3200" dirty="0" err="1"/>
              <a:t>leyes</a:t>
            </a:r>
            <a:r>
              <a:rPr lang="en-US" sz="3200" dirty="0"/>
              <a:t> </a:t>
            </a:r>
            <a:r>
              <a:rPr lang="en-US" sz="3200" dirty="0" err="1"/>
              <a:t>que</a:t>
            </a:r>
            <a:r>
              <a:rPr lang="en-US" sz="3200" dirty="0"/>
              <a:t> </a:t>
            </a:r>
            <a:r>
              <a:rPr lang="en-US" sz="3200" dirty="0" err="1"/>
              <a:t>protegen</a:t>
            </a:r>
            <a:r>
              <a:rPr lang="en-US" sz="3200" dirty="0"/>
              <a:t> a </a:t>
            </a:r>
            <a:r>
              <a:rPr lang="en-US" sz="3200" dirty="0" err="1"/>
              <a:t>denunciantes</a:t>
            </a:r>
            <a:r>
              <a:rPr lang="en-US" sz="3200" dirty="0"/>
              <a:t> </a:t>
            </a:r>
            <a:r>
              <a:rPr lang="en-US" sz="3200" dirty="0" err="1"/>
              <a:t>empleados</a:t>
            </a:r>
            <a:r>
              <a:rPr lang="en-US" sz="3200" dirty="0"/>
              <a:t> </a:t>
            </a:r>
            <a:r>
              <a:rPr lang="en-US" sz="3200" dirty="0" err="1"/>
              <a:t>que</a:t>
            </a:r>
            <a:r>
              <a:rPr lang="en-US" sz="3200" dirty="0"/>
              <a:t> </a:t>
            </a:r>
            <a:r>
              <a:rPr lang="en-US" sz="3200" dirty="0" err="1"/>
              <a:t>reportan</a:t>
            </a:r>
            <a:r>
              <a:rPr lang="en-US" sz="3200" dirty="0"/>
              <a:t> </a:t>
            </a:r>
            <a:r>
              <a:rPr lang="en-US" sz="3200" dirty="0" err="1" smtClean="0"/>
              <a:t>violaciónes</a:t>
            </a:r>
            <a:r>
              <a:rPr lang="en-US" sz="3200" dirty="0" smtClean="0"/>
              <a:t>.</a:t>
            </a:r>
            <a:endParaRPr lang="en-US" sz="2800" dirty="0"/>
          </a:p>
        </p:txBody>
      </p:sp>
      <p:pic>
        <p:nvPicPr>
          <p:cNvPr id="110594" name="Picture 2" descr="C:\Documents and Settings\WNCC\Local Settings\Temporary Internet Files\Content.IE5\EM09DXH0\whistle[1].jpg" title="Picture of a whist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45167" y="3015697"/>
            <a:ext cx="2743200" cy="2743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Propósito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err="1"/>
              <a:t>Esta</a:t>
            </a:r>
            <a:r>
              <a:rPr lang="en-US" sz="2800" dirty="0"/>
              <a:t> </a:t>
            </a:r>
            <a:r>
              <a:rPr lang="en-US" sz="2800" dirty="0" err="1"/>
              <a:t>presentación</a:t>
            </a:r>
            <a:r>
              <a:rPr lang="en-US" sz="2800" dirty="0"/>
              <a:t> </a:t>
            </a:r>
            <a:r>
              <a:rPr lang="en-US" sz="2800" dirty="0" err="1"/>
              <a:t>tiene</a:t>
            </a:r>
            <a:r>
              <a:rPr lang="en-US" sz="2800" dirty="0"/>
              <a:t> </a:t>
            </a:r>
            <a:r>
              <a:rPr lang="en-US" sz="2800" dirty="0" err="1"/>
              <a:t>por</a:t>
            </a:r>
            <a:r>
              <a:rPr lang="en-US" sz="2800" dirty="0"/>
              <a:t> </a:t>
            </a:r>
            <a:r>
              <a:rPr lang="en-US" sz="2800" dirty="0" err="1"/>
              <a:t>objeto</a:t>
            </a:r>
            <a:r>
              <a:rPr lang="en-US" sz="2800" dirty="0"/>
              <a:t>:</a:t>
            </a:r>
          </a:p>
          <a:p>
            <a:endParaRPr lang="en-US" sz="2800" dirty="0"/>
          </a:p>
          <a:p>
            <a:r>
              <a:rPr lang="en-US" sz="2800" dirty="0" err="1"/>
              <a:t>Introducir</a:t>
            </a:r>
            <a:r>
              <a:rPr lang="en-US" sz="2800" dirty="0"/>
              <a:t> al </a:t>
            </a:r>
            <a:r>
              <a:rPr lang="en-US" sz="2800" dirty="0" err="1"/>
              <a:t>alumno</a:t>
            </a:r>
            <a:r>
              <a:rPr lang="en-US" sz="2800" dirty="0"/>
              <a:t> en la </a:t>
            </a:r>
            <a:r>
              <a:rPr lang="en-US" sz="2800" dirty="0" err="1"/>
              <a:t>industria</a:t>
            </a:r>
            <a:r>
              <a:rPr lang="en-US" sz="2800" dirty="0"/>
              <a:t> de </a:t>
            </a:r>
            <a:r>
              <a:rPr lang="en-US" sz="2800" dirty="0" err="1"/>
              <a:t>almacenamiento</a:t>
            </a:r>
            <a:r>
              <a:rPr lang="en-US" sz="2800" dirty="0"/>
              <a:t> y </a:t>
            </a:r>
            <a:r>
              <a:rPr lang="en-US" sz="2800" dirty="0" err="1"/>
              <a:t>operaciones</a:t>
            </a:r>
            <a:r>
              <a:rPr lang="en-US" sz="2800" dirty="0"/>
              <a:t> pallet </a:t>
            </a:r>
            <a:r>
              <a:rPr lang="en-US" sz="2800" dirty="0" err="1" smtClean="0"/>
              <a:t>trasiego</a:t>
            </a:r>
            <a:r>
              <a:rPr lang="en-US" sz="2800" dirty="0" smtClean="0"/>
              <a:t>.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 err="1"/>
              <a:t>Discuta</a:t>
            </a:r>
            <a:r>
              <a:rPr lang="en-US" sz="2800" dirty="0"/>
              <a:t> </a:t>
            </a:r>
            <a:r>
              <a:rPr lang="en-US" sz="2800" dirty="0" err="1"/>
              <a:t>regulaciones</a:t>
            </a:r>
            <a:r>
              <a:rPr lang="en-US" sz="2800" dirty="0"/>
              <a:t> </a:t>
            </a:r>
            <a:r>
              <a:rPr lang="en-US" sz="2800" dirty="0" err="1"/>
              <a:t>comunes</a:t>
            </a:r>
            <a:r>
              <a:rPr lang="en-US" sz="2800" dirty="0"/>
              <a:t> de </a:t>
            </a:r>
            <a:r>
              <a:rPr lang="en-US" sz="2800" dirty="0" smtClean="0"/>
              <a:t>OSHA.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Dar </a:t>
            </a:r>
            <a:r>
              <a:rPr lang="en-US" sz="2800" dirty="0" err="1"/>
              <a:t>una</a:t>
            </a:r>
            <a:r>
              <a:rPr lang="en-US" sz="2800" dirty="0"/>
              <a:t> </a:t>
            </a:r>
            <a:r>
              <a:rPr lang="en-US" sz="2800" dirty="0" err="1"/>
              <a:t>visión</a:t>
            </a:r>
            <a:r>
              <a:rPr lang="en-US" sz="2800" dirty="0"/>
              <a:t> general de los </a:t>
            </a:r>
            <a:r>
              <a:rPr lang="en-US" sz="2800" dirty="0" err="1"/>
              <a:t>peligros</a:t>
            </a:r>
            <a:r>
              <a:rPr lang="en-US" sz="2800" dirty="0"/>
              <a:t> </a:t>
            </a:r>
            <a:r>
              <a:rPr lang="en-US" sz="2800" dirty="0" err="1" smtClean="0"/>
              <a:t>relacionados</a:t>
            </a:r>
            <a:r>
              <a:rPr lang="en-US" sz="2800" dirty="0" smtClean="0"/>
              <a:t>.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79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Protección</a:t>
            </a:r>
            <a:r>
              <a:rPr lang="en-US" dirty="0"/>
              <a:t> de </a:t>
            </a:r>
            <a:r>
              <a:rPr lang="en-US" dirty="0" err="1" smtClean="0"/>
              <a:t>Denunciantes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628531"/>
            <a:ext cx="7668549" cy="33076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Un </a:t>
            </a:r>
            <a:r>
              <a:rPr lang="en-US" sz="3600" dirty="0" err="1"/>
              <a:t>empleador</a:t>
            </a:r>
            <a:r>
              <a:rPr lang="en-US" sz="3600" dirty="0"/>
              <a:t> no </a:t>
            </a:r>
            <a:r>
              <a:rPr lang="en-US" sz="3600" dirty="0" err="1"/>
              <a:t>puede</a:t>
            </a:r>
            <a:r>
              <a:rPr lang="en-US" sz="3600" dirty="0"/>
              <a:t> </a:t>
            </a:r>
            <a:r>
              <a:rPr lang="en-US" sz="3600" dirty="0" err="1"/>
              <a:t>tomar</a:t>
            </a:r>
            <a:r>
              <a:rPr lang="en-US" sz="3600" dirty="0"/>
              <a:t> </a:t>
            </a:r>
            <a:r>
              <a:rPr lang="en-US" sz="3600" dirty="0" err="1"/>
              <a:t>una</a:t>
            </a:r>
            <a:r>
              <a:rPr lang="en-US" sz="3600" dirty="0"/>
              <a:t> </a:t>
            </a:r>
            <a:r>
              <a:rPr lang="en-US" sz="3600" dirty="0" err="1"/>
              <a:t>acción</a:t>
            </a:r>
            <a:r>
              <a:rPr lang="en-US" sz="3600" dirty="0"/>
              <a:t> </a:t>
            </a:r>
            <a:r>
              <a:rPr lang="en-US" sz="3600" dirty="0" err="1"/>
              <a:t>adversa</a:t>
            </a:r>
            <a:r>
              <a:rPr lang="en-US" sz="3600" dirty="0"/>
              <a:t> contra un </a:t>
            </a:r>
            <a:r>
              <a:rPr lang="en-US" sz="3600" dirty="0" err="1"/>
              <a:t>empleado</a:t>
            </a:r>
            <a:r>
              <a:rPr lang="en-US" sz="3600" dirty="0"/>
              <a:t> </a:t>
            </a:r>
            <a:r>
              <a:rPr lang="en-US" sz="3600" dirty="0" err="1"/>
              <a:t>porque</a:t>
            </a:r>
            <a:r>
              <a:rPr lang="en-US" sz="3600" dirty="0"/>
              <a:t> el </a:t>
            </a:r>
            <a:r>
              <a:rPr lang="en-US" sz="3600" dirty="0" err="1"/>
              <a:t>empleado</a:t>
            </a:r>
            <a:r>
              <a:rPr lang="en-US" sz="3600" dirty="0"/>
              <a:t> se </a:t>
            </a:r>
            <a:r>
              <a:rPr lang="en-US" sz="3600" dirty="0" err="1"/>
              <a:t>involucra</a:t>
            </a:r>
            <a:r>
              <a:rPr lang="en-US" sz="3600" dirty="0"/>
              <a:t> en </a:t>
            </a:r>
            <a:r>
              <a:rPr lang="en-US" sz="3600" dirty="0" err="1"/>
              <a:t>una</a:t>
            </a:r>
            <a:r>
              <a:rPr lang="en-US" sz="3600" dirty="0"/>
              <a:t> </a:t>
            </a:r>
            <a:r>
              <a:rPr lang="en-US" sz="3600" dirty="0" err="1"/>
              <a:t>actividad</a:t>
            </a:r>
            <a:r>
              <a:rPr lang="en-US" sz="3600" dirty="0"/>
              <a:t> </a:t>
            </a:r>
            <a:r>
              <a:rPr lang="en-US" sz="3600" dirty="0" err="1"/>
              <a:t>protegida</a:t>
            </a:r>
            <a:r>
              <a:rPr lang="en-US" sz="3600" dirty="0"/>
              <a:t>.</a:t>
            </a:r>
            <a:endParaRPr lang="en-US" sz="3200" dirty="0"/>
          </a:p>
        </p:txBody>
      </p:sp>
      <p:pic>
        <p:nvPicPr>
          <p:cNvPr id="4" name="Picture 3" title="Picture of a whistle"/>
          <p:cNvPicPr>
            <a:picLocks noChangeAspect="1"/>
          </p:cNvPicPr>
          <p:nvPr/>
        </p:nvPicPr>
        <p:blipFill rotWithShape="1">
          <a:blip r:embed="rId3" cstate="email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40733" y="4006735"/>
            <a:ext cx="3261864" cy="20116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01311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39" y="753228"/>
            <a:ext cx="9854344" cy="1080938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Protección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Denunciantes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47054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5100" dirty="0" err="1" smtClean="0"/>
              <a:t>Actividades</a:t>
            </a:r>
            <a:r>
              <a:rPr lang="en-US" sz="5100" dirty="0" smtClean="0"/>
              <a:t> </a:t>
            </a:r>
            <a:r>
              <a:rPr lang="en-US" sz="5100" dirty="0" err="1"/>
              <a:t>protegidas</a:t>
            </a:r>
            <a:r>
              <a:rPr lang="en-US" sz="5100" dirty="0"/>
              <a:t> </a:t>
            </a:r>
            <a:r>
              <a:rPr lang="en-US" sz="5100" dirty="0" err="1">
                <a:solidFill>
                  <a:srgbClr val="F0AD00"/>
                </a:solidFill>
              </a:rPr>
              <a:t>pueden</a:t>
            </a:r>
            <a:r>
              <a:rPr lang="en-US" sz="5100" dirty="0"/>
              <a:t> </a:t>
            </a:r>
            <a:r>
              <a:rPr lang="en-US" sz="5100" dirty="0" err="1"/>
              <a:t>incluir</a:t>
            </a:r>
            <a:r>
              <a:rPr lang="en-US" sz="5100" dirty="0" smtClean="0"/>
              <a:t>:</a:t>
            </a:r>
            <a:endParaRPr lang="en-US" sz="5100" dirty="0"/>
          </a:p>
          <a:p>
            <a:pPr>
              <a:lnSpc>
                <a:spcPct val="120000"/>
              </a:lnSpc>
            </a:pPr>
            <a:r>
              <a:rPr lang="en-US" sz="5100" dirty="0" err="1"/>
              <a:t>Cómo</a:t>
            </a:r>
            <a:r>
              <a:rPr lang="en-US" sz="5100" dirty="0"/>
              <a:t> </a:t>
            </a:r>
            <a:r>
              <a:rPr lang="en-US" sz="5100" dirty="0" err="1"/>
              <a:t>presentar</a:t>
            </a:r>
            <a:r>
              <a:rPr lang="en-US" sz="5100" dirty="0"/>
              <a:t> </a:t>
            </a:r>
            <a:r>
              <a:rPr lang="en-US" sz="5100" dirty="0" err="1"/>
              <a:t>una</a:t>
            </a:r>
            <a:r>
              <a:rPr lang="en-US" sz="5100" dirty="0"/>
              <a:t> </a:t>
            </a:r>
            <a:r>
              <a:rPr lang="en-US" sz="5100" dirty="0" err="1"/>
              <a:t>queja</a:t>
            </a:r>
            <a:r>
              <a:rPr lang="en-US" sz="5100" dirty="0"/>
              <a:t> de </a:t>
            </a:r>
            <a:r>
              <a:rPr lang="en-US" sz="5100" dirty="0" err="1"/>
              <a:t>salud</a:t>
            </a:r>
            <a:r>
              <a:rPr lang="en-US" sz="5100" dirty="0"/>
              <a:t> y </a:t>
            </a:r>
            <a:r>
              <a:rPr lang="en-US" sz="5100" dirty="0" err="1"/>
              <a:t>seguridad</a:t>
            </a:r>
            <a:r>
              <a:rPr lang="en-US" sz="5100" dirty="0"/>
              <a:t> a un </a:t>
            </a:r>
            <a:r>
              <a:rPr lang="en-US" sz="5100" dirty="0" smtClean="0"/>
              <a:t>supervisor.</a:t>
            </a:r>
            <a:endParaRPr lang="en-US" sz="5100" dirty="0"/>
          </a:p>
          <a:p>
            <a:pPr>
              <a:lnSpc>
                <a:spcPct val="120000"/>
              </a:lnSpc>
            </a:pPr>
            <a:r>
              <a:rPr lang="en-US" sz="5100" dirty="0" err="1"/>
              <a:t>Cómo</a:t>
            </a:r>
            <a:r>
              <a:rPr lang="en-US" sz="5100" dirty="0"/>
              <a:t> </a:t>
            </a:r>
            <a:r>
              <a:rPr lang="en-US" sz="5100" dirty="0" err="1"/>
              <a:t>presentar</a:t>
            </a:r>
            <a:r>
              <a:rPr lang="en-US" sz="5100" dirty="0"/>
              <a:t> </a:t>
            </a:r>
            <a:r>
              <a:rPr lang="en-US" sz="5100" dirty="0" err="1"/>
              <a:t>una</a:t>
            </a:r>
            <a:r>
              <a:rPr lang="en-US" sz="5100" dirty="0"/>
              <a:t> </a:t>
            </a:r>
            <a:r>
              <a:rPr lang="en-US" sz="5100" dirty="0" err="1"/>
              <a:t>queja</a:t>
            </a:r>
            <a:r>
              <a:rPr lang="en-US" sz="5100" dirty="0"/>
              <a:t> de </a:t>
            </a:r>
            <a:r>
              <a:rPr lang="en-US" sz="5100" dirty="0" err="1"/>
              <a:t>salud</a:t>
            </a:r>
            <a:r>
              <a:rPr lang="en-US" sz="5100" dirty="0"/>
              <a:t> y </a:t>
            </a:r>
            <a:r>
              <a:rPr lang="en-US" sz="5100" dirty="0" err="1"/>
              <a:t>seguridad</a:t>
            </a:r>
            <a:r>
              <a:rPr lang="en-US" sz="5100" dirty="0"/>
              <a:t> </a:t>
            </a:r>
            <a:r>
              <a:rPr lang="en-US" sz="5100" dirty="0" err="1"/>
              <a:t>para</a:t>
            </a:r>
            <a:r>
              <a:rPr lang="en-US" sz="5100" dirty="0"/>
              <a:t> el </a:t>
            </a:r>
            <a:r>
              <a:rPr lang="en-US" sz="5100" dirty="0" err="1"/>
              <a:t>g</a:t>
            </a:r>
            <a:r>
              <a:rPr lang="en-US" sz="5100" dirty="0" err="1" smtClean="0"/>
              <a:t>obierno</a:t>
            </a:r>
            <a:r>
              <a:rPr lang="en-US" sz="5100" dirty="0" smtClean="0"/>
              <a:t>.</a:t>
            </a:r>
            <a:endParaRPr lang="en-US" sz="5100" dirty="0"/>
          </a:p>
          <a:p>
            <a:pPr>
              <a:lnSpc>
                <a:spcPct val="120000"/>
              </a:lnSpc>
            </a:pPr>
            <a:r>
              <a:rPr lang="en-US" sz="5100" dirty="0" err="1"/>
              <a:t>Reporte</a:t>
            </a:r>
            <a:r>
              <a:rPr lang="en-US" sz="5100" dirty="0"/>
              <a:t> </a:t>
            </a:r>
            <a:r>
              <a:rPr lang="en-US" sz="5100" dirty="0" err="1"/>
              <a:t>una</a:t>
            </a:r>
            <a:r>
              <a:rPr lang="en-US" sz="5100" dirty="0"/>
              <a:t> </a:t>
            </a:r>
            <a:r>
              <a:rPr lang="en-US" sz="5100" dirty="0" err="1"/>
              <a:t>enfermedad</a:t>
            </a:r>
            <a:r>
              <a:rPr lang="en-US" sz="5100" dirty="0"/>
              <a:t> o </a:t>
            </a:r>
            <a:r>
              <a:rPr lang="en-US" sz="5100" dirty="0" err="1"/>
              <a:t>lesión</a:t>
            </a:r>
            <a:r>
              <a:rPr lang="en-US" sz="5100" dirty="0"/>
              <a:t> </a:t>
            </a:r>
            <a:r>
              <a:rPr lang="en-US" sz="5100" dirty="0" err="1"/>
              <a:t>relacionada</a:t>
            </a:r>
            <a:r>
              <a:rPr lang="en-US" sz="5100" dirty="0"/>
              <a:t> con el </a:t>
            </a:r>
            <a:r>
              <a:rPr lang="en-US" sz="5100" dirty="0" err="1" smtClean="0"/>
              <a:t>trabajo</a:t>
            </a:r>
            <a:r>
              <a:rPr lang="en-US" sz="5100" dirty="0" smtClean="0"/>
              <a:t>.</a:t>
            </a:r>
            <a:endParaRPr lang="en-US" sz="5100" dirty="0"/>
          </a:p>
          <a:p>
            <a:pPr>
              <a:lnSpc>
                <a:spcPct val="120000"/>
              </a:lnSpc>
            </a:pPr>
            <a:r>
              <a:rPr lang="en-US" sz="5100" dirty="0" err="1"/>
              <a:t>Cooperar</a:t>
            </a:r>
            <a:r>
              <a:rPr lang="en-US" sz="5100" dirty="0"/>
              <a:t> en </a:t>
            </a:r>
            <a:r>
              <a:rPr lang="en-US" sz="5100" dirty="0" err="1"/>
              <a:t>una</a:t>
            </a:r>
            <a:r>
              <a:rPr lang="en-US" sz="5100" dirty="0"/>
              <a:t> </a:t>
            </a:r>
            <a:r>
              <a:rPr lang="en-US" sz="5100" dirty="0" err="1" smtClean="0"/>
              <a:t>inspección</a:t>
            </a:r>
            <a:r>
              <a:rPr lang="en-US" sz="5100" dirty="0" smtClean="0"/>
              <a:t>/</a:t>
            </a:r>
            <a:r>
              <a:rPr lang="en-US" sz="5100" dirty="0" err="1" smtClean="0"/>
              <a:t>investigación</a:t>
            </a:r>
            <a:r>
              <a:rPr lang="en-US" sz="5100" dirty="0" smtClean="0"/>
              <a:t>.</a:t>
            </a:r>
            <a:endParaRPr lang="en-US" sz="5100" dirty="0"/>
          </a:p>
          <a:p>
            <a:pPr>
              <a:lnSpc>
                <a:spcPct val="120000"/>
              </a:lnSpc>
            </a:pPr>
            <a:r>
              <a:rPr lang="en-US" sz="5100" dirty="0" err="1"/>
              <a:t>Solicitud</a:t>
            </a:r>
            <a:r>
              <a:rPr lang="en-US" sz="5100" dirty="0"/>
              <a:t> de </a:t>
            </a:r>
            <a:r>
              <a:rPr lang="en-US" sz="5100" dirty="0" err="1"/>
              <a:t>Hojas</a:t>
            </a:r>
            <a:r>
              <a:rPr lang="en-US" sz="5100" dirty="0"/>
              <a:t> de </a:t>
            </a:r>
            <a:r>
              <a:rPr lang="en-US" sz="5100" dirty="0" err="1" smtClean="0"/>
              <a:t>Seguridad</a:t>
            </a:r>
            <a:r>
              <a:rPr lang="en-US" sz="5100" dirty="0" smtClean="0"/>
              <a:t>.</a:t>
            </a:r>
            <a:endParaRPr lang="en-US" sz="5100" dirty="0"/>
          </a:p>
          <a:p>
            <a:pPr>
              <a:lnSpc>
                <a:spcPct val="120000"/>
              </a:lnSpc>
            </a:pPr>
            <a:r>
              <a:rPr lang="en-US" sz="5100" dirty="0"/>
              <a:t>Al </a:t>
            </a:r>
            <a:r>
              <a:rPr lang="en-US" sz="5100" dirty="0" err="1" smtClean="0"/>
              <a:t>testificar</a:t>
            </a:r>
            <a:r>
              <a:rPr lang="en-US" sz="5100" dirty="0" smtClean="0"/>
              <a:t>.</a:t>
            </a:r>
            <a:endParaRPr lang="en-US" sz="5100" dirty="0"/>
          </a:p>
          <a:p>
            <a:pPr>
              <a:lnSpc>
                <a:spcPct val="120000"/>
              </a:lnSpc>
            </a:pPr>
            <a:r>
              <a:rPr lang="en-US" sz="5100" dirty="0" err="1"/>
              <a:t>Negarse</a:t>
            </a:r>
            <a:r>
              <a:rPr lang="en-US" sz="5100" dirty="0"/>
              <a:t> a </a:t>
            </a:r>
            <a:r>
              <a:rPr lang="en-US" sz="5100" dirty="0" err="1"/>
              <a:t>realizar</a:t>
            </a:r>
            <a:r>
              <a:rPr lang="en-US" sz="5100" dirty="0"/>
              <a:t> </a:t>
            </a:r>
            <a:r>
              <a:rPr lang="en-US" sz="5100" dirty="0" err="1"/>
              <a:t>tareas</a:t>
            </a:r>
            <a:r>
              <a:rPr lang="en-US" sz="5100" dirty="0"/>
              <a:t> </a:t>
            </a:r>
            <a:r>
              <a:rPr lang="en-US" sz="5100" dirty="0" err="1" smtClean="0"/>
              <a:t>peligrosas</a:t>
            </a:r>
            <a:r>
              <a:rPr lang="en-US" sz="5100" dirty="0" smtClean="0"/>
              <a:t>.</a:t>
            </a:r>
            <a:endParaRPr lang="en-US" sz="3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0826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495" y="753228"/>
            <a:ext cx="10062688" cy="1080938"/>
          </a:xfrm>
        </p:spPr>
        <p:txBody>
          <a:bodyPr/>
          <a:lstStyle/>
          <a:p>
            <a:r>
              <a:rPr lang="en-US" dirty="0" smtClean="0"/>
              <a:t>  </a:t>
            </a:r>
            <a:r>
              <a:rPr lang="en-US" dirty="0" err="1" smtClean="0"/>
              <a:t>Esencial</a:t>
            </a:r>
            <a:r>
              <a:rPr lang="en-US" dirty="0" smtClean="0"/>
              <a:t> OSHA 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126972"/>
            <a:ext cx="9613861" cy="43591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 err="1"/>
              <a:t>Normas</a:t>
            </a:r>
            <a:r>
              <a:rPr lang="en-US" sz="2800" dirty="0"/>
              <a:t> de </a:t>
            </a:r>
            <a:r>
              <a:rPr lang="en-US" sz="2800" dirty="0" smtClean="0"/>
              <a:t>OSHA -</a:t>
            </a:r>
            <a:r>
              <a:rPr lang="en-US" sz="2800" dirty="0"/>
              <a:t> </a:t>
            </a:r>
            <a:r>
              <a:rPr lang="en-US" sz="2800" dirty="0" err="1" smtClean="0"/>
              <a:t>reglas</a:t>
            </a:r>
            <a:r>
              <a:rPr lang="en-US" sz="2800" dirty="0" smtClean="0"/>
              <a:t> </a:t>
            </a:r>
            <a:r>
              <a:rPr lang="en-US" sz="2800" dirty="0" err="1"/>
              <a:t>que</a:t>
            </a:r>
            <a:r>
              <a:rPr lang="en-US" sz="2800" dirty="0"/>
              <a:t> </a:t>
            </a:r>
            <a:r>
              <a:rPr lang="en-US" sz="2800" dirty="0" err="1"/>
              <a:t>describen</a:t>
            </a:r>
            <a:r>
              <a:rPr lang="en-US" sz="2800" dirty="0"/>
              <a:t> los </a:t>
            </a:r>
            <a:r>
              <a:rPr lang="en-US" sz="2800" dirty="0" err="1"/>
              <a:t>métodos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los </a:t>
            </a:r>
            <a:r>
              <a:rPr lang="en-US" sz="2800" dirty="0" err="1"/>
              <a:t>empleadores</a:t>
            </a:r>
            <a:r>
              <a:rPr lang="en-US" sz="2800" dirty="0"/>
              <a:t> </a:t>
            </a:r>
            <a:r>
              <a:rPr lang="en-US" sz="2800" dirty="0" err="1"/>
              <a:t>deben</a:t>
            </a:r>
            <a:r>
              <a:rPr lang="en-US" sz="2800" dirty="0"/>
              <a:t> </a:t>
            </a:r>
            <a:r>
              <a:rPr lang="en-US" sz="2800" dirty="0" err="1"/>
              <a:t>utilizar</a:t>
            </a:r>
            <a:r>
              <a:rPr lang="en-US" sz="2800" dirty="0"/>
              <a:t> </a:t>
            </a:r>
            <a:r>
              <a:rPr lang="en-US" sz="2800" dirty="0" err="1"/>
              <a:t>para</a:t>
            </a:r>
            <a:r>
              <a:rPr lang="en-US" sz="2800" dirty="0"/>
              <a:t> </a:t>
            </a:r>
            <a:r>
              <a:rPr lang="en-US" sz="2800" dirty="0" err="1"/>
              <a:t>proteger</a:t>
            </a:r>
            <a:r>
              <a:rPr lang="en-US" sz="2800" dirty="0"/>
              <a:t> a los </a:t>
            </a:r>
            <a:r>
              <a:rPr lang="en-US" sz="2800" dirty="0" err="1" smtClean="0"/>
              <a:t>empleados</a:t>
            </a:r>
            <a:r>
              <a:rPr lang="en-US" sz="2800" dirty="0" smtClean="0"/>
              <a:t>.</a:t>
            </a: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err="1" smtClean="0"/>
              <a:t>Normas</a:t>
            </a:r>
            <a:r>
              <a:rPr lang="en-US" sz="2800" dirty="0" smtClean="0"/>
              <a:t> </a:t>
            </a:r>
            <a:r>
              <a:rPr lang="en-US" sz="2800" dirty="0" err="1"/>
              <a:t>para</a:t>
            </a:r>
            <a:r>
              <a:rPr lang="en-US" sz="2800" dirty="0"/>
              <a:t>:</a:t>
            </a:r>
          </a:p>
          <a:p>
            <a:r>
              <a:rPr lang="en-US" sz="2800" dirty="0" err="1" smtClean="0"/>
              <a:t>Construcción</a:t>
            </a:r>
            <a:endParaRPr lang="en-US" sz="2800" dirty="0"/>
          </a:p>
          <a:p>
            <a:r>
              <a:rPr lang="en-US" sz="2800" dirty="0" err="1" smtClean="0"/>
              <a:t>Agricultura</a:t>
            </a:r>
            <a:endParaRPr lang="en-US" sz="2800" dirty="0"/>
          </a:p>
          <a:p>
            <a:r>
              <a:rPr lang="en-US" sz="2800" dirty="0" err="1" smtClean="0"/>
              <a:t>Operaciones</a:t>
            </a:r>
            <a:r>
              <a:rPr lang="en-US" sz="2800" dirty="0" smtClean="0"/>
              <a:t> </a:t>
            </a:r>
            <a:r>
              <a:rPr lang="en-US" sz="2800" dirty="0" err="1"/>
              <a:t>marítimas</a:t>
            </a:r>
            <a:endParaRPr lang="en-US" sz="2800" dirty="0"/>
          </a:p>
          <a:p>
            <a:r>
              <a:rPr lang="en-US" sz="2800" dirty="0" err="1" smtClean="0"/>
              <a:t>Industria</a:t>
            </a:r>
            <a:r>
              <a:rPr lang="en-US" sz="2800" dirty="0" smtClean="0"/>
              <a:t> </a:t>
            </a:r>
            <a:r>
              <a:rPr lang="en-US" sz="2800" dirty="0"/>
              <a:t>general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9512625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1579" y="649705"/>
            <a:ext cx="11107437" cy="1275347"/>
          </a:xfrm>
          <a:noFill/>
          <a:ln/>
        </p:spPr>
        <p:txBody>
          <a:bodyPr/>
          <a:lstStyle/>
          <a:p>
            <a:r>
              <a:rPr lang="en-US" dirty="0" err="1"/>
              <a:t>Normas</a:t>
            </a:r>
            <a:r>
              <a:rPr lang="en-US" dirty="0"/>
              <a:t> </a:t>
            </a:r>
            <a:r>
              <a:rPr lang="en-US" dirty="0" err="1"/>
              <a:t>comunes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Almacenamiento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49482" y="2152221"/>
            <a:ext cx="9070878" cy="4273780"/>
          </a:xfrm>
          <a:noFill/>
          <a:ln/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endParaRPr lang="en-US" sz="28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sz="2800" dirty="0" err="1"/>
              <a:t>Cláusula</a:t>
            </a:r>
            <a:r>
              <a:rPr lang="en-US" sz="2800" dirty="0"/>
              <a:t> de </a:t>
            </a:r>
            <a:r>
              <a:rPr lang="en-US" sz="2800" dirty="0" err="1"/>
              <a:t>Deber</a:t>
            </a:r>
            <a:r>
              <a:rPr lang="en-US" sz="2800" dirty="0"/>
              <a:t> </a:t>
            </a:r>
            <a:r>
              <a:rPr lang="en-US" sz="2800" dirty="0" smtClean="0"/>
              <a:t>General:</a:t>
            </a:r>
            <a:endParaRPr lang="en-US" sz="2800" dirty="0"/>
          </a:p>
          <a:p>
            <a:pPr>
              <a:lnSpc>
                <a:spcPct val="100000"/>
              </a:lnSpc>
            </a:pPr>
            <a:endParaRPr lang="en-US" sz="28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800" dirty="0" err="1"/>
              <a:t>Sección</a:t>
            </a:r>
            <a:r>
              <a:rPr lang="en-US" sz="2800" dirty="0"/>
              <a:t> 5 (a) (1</a:t>
            </a:r>
            <a:r>
              <a:rPr lang="en-US" sz="2800" dirty="0" smtClean="0"/>
              <a:t>): </a:t>
            </a:r>
            <a:r>
              <a:rPr lang="en-US" sz="2800" dirty="0" err="1"/>
              <a:t>deberá</a:t>
            </a:r>
            <a:r>
              <a:rPr lang="en-US" sz="2800" dirty="0"/>
              <a:t> </a:t>
            </a:r>
            <a:r>
              <a:rPr lang="en-US" sz="2800" dirty="0" err="1"/>
              <a:t>proporcionar</a:t>
            </a:r>
            <a:r>
              <a:rPr lang="en-US" sz="2800" dirty="0"/>
              <a:t> a </a:t>
            </a:r>
            <a:r>
              <a:rPr lang="en-US" sz="2800" dirty="0" err="1"/>
              <a:t>cada</a:t>
            </a:r>
            <a:r>
              <a:rPr lang="en-US" sz="2800" dirty="0"/>
              <a:t> </a:t>
            </a:r>
            <a:r>
              <a:rPr lang="en-US" sz="2800" dirty="0" err="1"/>
              <a:t>uno</a:t>
            </a:r>
            <a:r>
              <a:rPr lang="en-US" sz="2800" dirty="0"/>
              <a:t> de </a:t>
            </a:r>
            <a:r>
              <a:rPr lang="en-US" sz="2800" dirty="0" err="1"/>
              <a:t>sus</a:t>
            </a:r>
            <a:r>
              <a:rPr lang="en-US" sz="2800" dirty="0"/>
              <a:t> </a:t>
            </a:r>
            <a:r>
              <a:rPr lang="en-US" sz="2800" dirty="0" err="1"/>
              <a:t>empleados</a:t>
            </a:r>
            <a:r>
              <a:rPr lang="en-US" sz="2800" dirty="0"/>
              <a:t> </a:t>
            </a:r>
            <a:r>
              <a:rPr lang="en-US" sz="2800" dirty="0" err="1"/>
              <a:t>empleo</a:t>
            </a:r>
            <a:r>
              <a:rPr lang="en-US" sz="2800" dirty="0"/>
              <a:t> y un </a:t>
            </a:r>
            <a:r>
              <a:rPr lang="en-US" sz="2800" dirty="0" err="1"/>
              <a:t>lugar</a:t>
            </a:r>
            <a:r>
              <a:rPr lang="en-US" sz="2800" dirty="0"/>
              <a:t> de </a:t>
            </a:r>
            <a:r>
              <a:rPr lang="en-US" sz="2800" dirty="0" err="1"/>
              <a:t>empleo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</a:t>
            </a:r>
            <a:r>
              <a:rPr lang="en-US" sz="2800" dirty="0" err="1"/>
              <a:t>están</a:t>
            </a:r>
            <a:r>
              <a:rPr lang="en-US" sz="2800" dirty="0"/>
              <a:t> </a:t>
            </a:r>
            <a:r>
              <a:rPr lang="en-US" sz="2800" dirty="0" err="1"/>
              <a:t>libres</a:t>
            </a:r>
            <a:r>
              <a:rPr lang="en-US" sz="2800" dirty="0"/>
              <a:t> de </a:t>
            </a:r>
            <a:r>
              <a:rPr lang="en-US" sz="2800" dirty="0" err="1"/>
              <a:t>riesgos</a:t>
            </a:r>
            <a:r>
              <a:rPr lang="en-US" sz="2800" dirty="0"/>
              <a:t> </a:t>
            </a:r>
            <a:r>
              <a:rPr lang="en-US" sz="2800" dirty="0" err="1"/>
              <a:t>reconocidos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</a:t>
            </a:r>
            <a:r>
              <a:rPr lang="en-US" sz="2800" dirty="0" err="1"/>
              <a:t>causen</a:t>
            </a:r>
            <a:r>
              <a:rPr lang="en-US" sz="2800" dirty="0"/>
              <a:t> o </a:t>
            </a:r>
            <a:r>
              <a:rPr lang="en-US" sz="2800" dirty="0" err="1"/>
              <a:t>puedan</a:t>
            </a:r>
            <a:r>
              <a:rPr lang="en-US" sz="2800" dirty="0"/>
              <a:t> </a:t>
            </a:r>
            <a:r>
              <a:rPr lang="en-US" sz="2800" dirty="0" err="1"/>
              <a:t>causar</a:t>
            </a:r>
            <a:r>
              <a:rPr lang="en-US" sz="2800" dirty="0"/>
              <a:t> la </a:t>
            </a:r>
            <a:r>
              <a:rPr lang="en-US" sz="2800" dirty="0" err="1"/>
              <a:t>muerte</a:t>
            </a:r>
            <a:r>
              <a:rPr lang="en-US" sz="2800" dirty="0"/>
              <a:t> o </a:t>
            </a:r>
            <a:r>
              <a:rPr lang="en-US" sz="2800" dirty="0" err="1"/>
              <a:t>daño</a:t>
            </a:r>
            <a:r>
              <a:rPr lang="en-US" sz="2800" dirty="0"/>
              <a:t> </a:t>
            </a:r>
            <a:r>
              <a:rPr lang="en-US" sz="2800" dirty="0" err="1"/>
              <a:t>físico</a:t>
            </a:r>
            <a:r>
              <a:rPr lang="en-US" sz="2800" dirty="0"/>
              <a:t> grave a </a:t>
            </a:r>
            <a:r>
              <a:rPr lang="en-US" sz="2800" dirty="0" err="1"/>
              <a:t>sus</a:t>
            </a:r>
            <a:r>
              <a:rPr lang="en-US" sz="2800" dirty="0"/>
              <a:t> </a:t>
            </a:r>
            <a:r>
              <a:rPr lang="en-US" sz="2800" dirty="0" err="1" smtClean="0"/>
              <a:t>empleados</a:t>
            </a:r>
            <a:r>
              <a:rPr lang="en-US" sz="2800" dirty="0" smtClean="0"/>
              <a:t>.</a:t>
            </a:r>
            <a:endParaRPr lang="en-US" dirty="0"/>
          </a:p>
          <a:p>
            <a:pPr lvl="2">
              <a:lnSpc>
                <a:spcPct val="80000"/>
              </a:lnSpc>
            </a:pPr>
            <a:endParaRPr lang="en-US" dirty="0"/>
          </a:p>
        </p:txBody>
      </p:sp>
      <p:sp>
        <p:nvSpPr>
          <p:cNvPr id="53250" name="AutoShape 2" descr="data:image/png;base64,iVBORw0KGgoAAAANSUhEUgAAAY4AAAB+CAMAAAAEPwbjAAAAwFBMVEUDZaX///8AY6QAYaMAX6IAXaEAWZ8AW6AAZqaiv9gAV55kn8aRu9f4+/2TstB7rM/n7fPq9PkecKvx9vqixd2/1+fS4u2wxNrz+fxPkL1Cf7O5z+KuzeHd5e4qcatLgrSEs9J1ocY6hrjQ3utZi7nd7PQAUpyRrszF3OoATJlposhWkr4xdq6audQOcq0sfbNQirlum8LD0+NVlsGnvtdmk75+pcg/eq9zqs5snsUceLGEpcgygraYwNpnkby9zeAODJlDAAAYxElEQVR4nO1dCVvbOBO2JTlWTJzETmxyQS4MWXIZaEOTQvf//6tPx4zsXBBaYPdbPE+fkjjWNa9mNBpJI8sqqKCCCiqooIIKKqigggoqqKCCDhM5+PH9Mi3oLUR4aIi/Q36MUpEjp5S+Q2Zfj9gq6kZdRVHtj1nI+PdVtRdFvepq6bxH9b4auee2bwM1/xQO967XsH1BIrPJ0H2XCn4xCmeXg9b7wMErIqPW+vJylIjc/GohH79BhHjdd4GjVJEgrBxC1Cc76Rcj+u+Q+y5w0FTmEUxFJnQkP/p37L1q+KXofeDQucQLIRJEwWGvCuvqd+hd4KBpQ+YxJhKOpwKO36d3gcOZqzzGcvJCeHU+n1cfi7Hjd+hd4CDnGRwWcQSxAo3foneBI4w0HIWD5E/pPeAgs0lOOgr6A3oXONKggON96D3goN/9QlltEyHkAC8IOfxc/aL+HoDjeKLtF8wrBo5COiRR1+HL0egp5K6bTYYJLTEiHo82nLnbfd9xuHhOHJfswEHkmyoN3U1jsnVduhjJ5JYr7Sfx3bsCOFjJFfSlRYSwUrvZvUjqQf3iYtytEc8h6rHz0L2/SIIguLiIeu0ccx1e6cb1ev1iXF64pTwcjjOFNMnFfXezDwghpUX5/uKiHojSxt0BL7HH+243UrNAO9DOev6F8SC8nShmtBr1hvLOJjXBDxbWEnwqu66fTIFLhP/QA6/t+3aj52RwkHCYqHfrdc3eqL/jeCJWZ6IEoQGvBL3lo/HRA/nhP8CGfwmR8FzxxS+PXI8+3Sve9Anra9PzPnU8to7VG92Z6uxcT9nsi/LDtHZv38cIB5n1tMoZede8VldgXjnbhdVUYfVq6Hmbcwm+H1Qn95hH4/5vQeUvPIJ4moX2UC6IEsbV1z5bwrwsFNqdsOWF+tYNhXywik4wXjqUOryHfbrJ+LMWro4jZ9YrBWyyyekrQmpKrvy1VIeEac+IXeF8CHkSOXR84ZUO51YzIirp72STKDiqWqVMNTPZD/VSayAUEgdNtdRD9+UE4XDv9ELUuWInWegeP88xl3Z02kgNThbd6Fda30t3AMcXlgtJ5DLRjEixE5fK4lsn1U9jfOoCz0NSigA/T//i3CAcXP/iD/V44d7bWlYy8cC0IxhRSt+gGKuAQ5FTBYbM0JhhUlxSUEFdkBnLS1AEFvDpDFhKRnX94Hmmh+RGW/MfDGD/LjcfAeTwO1vDKP5k4PjCNpU0ksAs6hljhizF1xrwrYaaxm0CbNeAn90BxpGFHlfsyUD/bTzpXxDpbN0CVJ4d4LYE8gRwVL4X0mFJXxH09XLOO7HZbB6A5w/ISgfG78YSzKqGEScP4IjBOgoW+hcGcMxNzqV7eNPAsYBtD/GvAg5B7A66ZzVv/1AXOrp9tguH3QOmJwaOEkqHfxiOnlFAbHwMDr8YOyTRIXD5Zsu4dJpH4UiSY3DAD3YQOkySN9iFg6Mc7cNRK+AQxH4ehKM0PgpHo3EMDiS/MtAU7cBBNvWjcAwKOARRHJi34fDqR+FAOg7HLmVwjIKjcDQLOKyPgcOPtmlQwHEqUZzDvSMc9dyu9q2d7QUcr9Ex6UAOvwWOFsLhbZdh7FzydHzseC7gEMSGB+AgpIR+wX04guAYHOi7qpd2S0EKT7CsvvSs3Mw75jlPxmazQEN3bxpoT8CeDfangcGedBBKKcl9Ow5HMe+QRK+Ah03TLWlbfEXpGODqkQtPWgO0gdEzmDE52pUOwjudzmXGYVw3bBk4RtAbkmJWrigEDnWNz8qRegOcS/Y5Ms6DyXh8DWsU9hRdiBuQlxgUTt2wlMrZRLQwhTk42ccdhnS967N6ccPDf5/Qk5EbCv4WX9Om5lOMuqYEfGt6U+D+MyDF7mBiGPf138YI5YbI4STKOjwJIRd8w0VsR4WyUkSeoNvjeod20Hb6WqnXn/RjCusfrQ11QVv5er8HsVCxxbDeYc/NOTKZSTm3Wo7rHRV4g6JPkRdwaEJvIcoBHUoe9ulA9/myekyI5ltQoxZZwnDT44wQiuIlBMwDuyC6JFnWjXUODjLTotXQi+5sDaCnbgGHJoLuworibmmkBuY+mzUVq4K1S4V9pJdqg4HkFptrrvvd6WKRlv0ExeM7nAqwuyorRx3ZeKb50YCAquuG4g0XJLMxvcZll2DqMfqlhw/Cy7q7T243m1FFC0WfklDD1HoebdpdBUCrxrWozEE+gno9sJNpCHA0xr1E7QESWXE+aspJXy/cYi4hbZ02Pls83eptDHFauzcT+ySqPSz/IU78S8jdRHG21clv1KNbwXfijnr1lnncSJoh2lJOOMEESY+yUG7GkiQA8iqThkkTRGtnt6tTdzCpZ4WJV9yOKlWTzHbwxY89UXe5mv8tt//9XZ6vRqSkDVFSCtfzc7Ut8Nt8ynNbNYWeuZmLx/PqkxiU+Xy+HqVp2q7O567DpnOd6Lw6cg6ctiQOe5p/U7mez1dLl5FZeT4fygwErebzcvqltZUk4jiMC6Ly1FGOG4w5RD/e6bHyCeeO7vzisyJHsl8MGo4j0uj9ty+WJv5Q/VV80MQcZ0+gvia9tlP9wA9vzustbxRUUEEFFVRQQQUVVFBBBRVUUEH/LqKUsRN88JRl9MdlkiyvT/Ru0ndswQeR6yyn1Wq1vdn1oe0QHc2rSDd/2hqSmrzmo0/Dgw6zUi8/q9A3keP0xsrnH8TRqPSShLBb48O346P7vk4kVssyu/20noqL4JLe4uOmjlf6jOBTep0saT405SJiUH7JBUmWt008b/LHcJAnkRkw5uzT4KDt2y4uDJ0epZNYy2ZjMv149yxREciCM5d5KlZi4/tLeoOwEo/fCQ6VWfLZcIixw0sbb4ZDH2dbfXg1XaUy7uVqvadWdcuvRPcpPb8XHFZ2NvIT4RBUqr8RDkL1Xp3kozcckFDBrk6pl9Sa8eTy5SLZ4B3hwE2xnwuHdyIcBAcLQmA5ffTBcDhlO4NDb3/ov2zl/AfgcE+Cgzmzu8oMdr3BaNP+WAuQ8PsMDjaQx3jKr5h//wE4TlFWLl/PYx/6JiG6pzY2HysdZJRkcOhrKl7bIfcfgOMEZeV09aYe2MFOK3pH3Hu0+QXCM6U6wgkx/72U5P8fjhOUlQfGF8BBwmZg+/Hig2erGPlkfno0n/8AHCdIB+ozc76DTOfDDz+0hLGWCjiOvGIC8RD6CT4uUv6KcJygrHal43Poa8LxG8rqc4giHOpkiAz5SphTEsTotn+GMPlQPtqBQx5+kAkclYBgMv2HuiUTRVO86JZKrsw4y/kgHARzyTIxSUT1XFOaSUCpo+ssDRGz82/vA37fhYNYlIlcHcZ00FtyQFnBi6aGMkHJxQSm2TDyK544O2mJSlNyGDloLxFuhXBqYc4I5xYXL47OKnEcT25TToxHgFL+NIjiyY+RRYmTh4NSa3k2kAlqD6GoxGa5kYfkOA+Xoo3WqBd3Uy5rRQl9Onsex83bs02Y7cA8BAfZbJahqBvhIi/Rvode/Pyk6iLvd/tRmcRxVGuHxDSdkuXDYBzHg7Mll5wPNxthrXMSLpb6bMBSFCmfbJY6lN62shIZ8OVtM44rtw8L2WoiN+zCKykVGXHxz7L0P41qOPrRE61u3j6pBHy5gBovucJkeRvFcW3EaTb0iJduZZqodhtysi90JOfgBg5PJ8oZoGxsPxnOIERgB4862Hav42Zw0HDayxK0klpo3rNbXpi2tLGeivZ+72U/+a1mH4yUQ3CE2U78iIdViCu4pDS86mal2UHtkal2ps0gq3TQMy5nSTLIIVlk31vennTQy6tJdqLADip9736XMSa5unijryNPQqvju5l7lr3SFpP5FYb18QePMG+Z6RM4jToc/NhfUaA1wZit4K76W3c1vNEnTyIV/9K5wkOj3V5kJ2sDB11oMCY3w5UOixonPXSZ204Fj0DEPNTXTs1vbn5qZiVDegwOwoffIjwJZnUxu+j6UZ9UGsvSVCzUOJUxbec6bud8vSoDVwN9C5x8RTo1CL8px8jsPTjoYySTJT9vbqo6cGu9bwpFMlwSMklqKohu41ywSTkW/cl0gwGLhTi53+NcwonyspBUId78OX1Kq4pDk72Rl8yurlIo+f7q11VZF/qNO8zh+ixcJAP/XunK+9WZ0EF3QQtDbngLrem6M6F06VCHqa1xPCkfNeJaTdesNpBZJ1O5kR6usEh0dK6DykoUD4+TCzsawvm9yoXuIqGoHmnrn2cU4qvGHfGUrnSq2VUKwc597WNiNMQYbd6usgrVclTQkdv9N3ppqr769QsPylavfv36ddXHk2ghue5poUgt0epQK5hGhYUpQHb2HPgtQYiHjGBJltpPG4ohj7JLWZf7fUNIRguAofzcYx0tA4lSrzTUvfzcITOIjLkSgzIhbmr6vKcD1AVXipUQhTmZMfhdHsNzNpmKsiNPWQIznYEOB3nEsiILLGXl0dJdTpfYamJMICzuBGIWNtTxbwLRbpseI708HAIAjE+4Kx20rdioD/ozfTuW3XMcrMCDqw5kYLRJ7oCiGmo3BobnPXO8CAGYjEqOw5+x184IcRRrMZgok0EYDsBhZYbuuUtgQnivTV5XBxuNUxe63AUcfytBlEB7DMCM9Q8YDrPqIFxy5PFyS6GaNQSAvlCD8zFDlzcQQpkil0miY09QfWDeBy0N8SYc7fKJO5TvwEHP8nDkXIj60LF/pd/TSwx2y6IIxxm4EBGOZYxM1vnC0efG0gQ46c5kWyh/BgFNCXtQ0JiY63IB7xU4SiFGb4SW6ejJ9uqv7ec6eoSkenkLP9rWTelyrJYsEI9YS9LeUOzCOpbga3DI58TK6fIelHZl56mnK0enuktWnZfhyCkrLSg+LIFi4FZOjsBBgC3nYKrimWW7fI2VbDMACsTjO3XLwBlkeiWLr3wEDg9gtqs6N/YAOgXNL7PXw0MeQIX/BlYs9ffkEn5WcVfIkxhXk6QhBkOM5Qhi2FAn7o/BEULmqhOyaoJjs90EODo5LWiSo3/63H0ZjpyyKiUy4n3rahuO0THp+AFjkJk2w1BojzEseIKhYzAk4prCMf8khUYKG8qODl42m8EBytVHcNvAXbTZzFFdrDKQD/FVTH96hB90nFnqhKEbTtvtNobFoafAAdLR0iuTDuEPwH6I7Uwet2oBEZAQji4/WVmRxUO7PX3i2207CgesJbeGeLzWAh0fYIhkYzJhiJ8146BsezMAUS5kHEIjg+MacvOn23CY87omXpCb0z+SqjtwoJjljloTNRxuN+AtcAhja9j6GDh03Xa72lE4oj04gIH2HTCwYkIkGzgojn3dFS8pm+Po6U4DR2Tg0MdD29nBaUXXBo7J9g9VbXsw0wB4vreMpe7dITjK6qDZrygrhAPvPxTaQpdGD8KBY0eZnays8rUj5FU4/KNwVAEOE4wJ45HdMceMfX48aTP3+J5LA8dfULw/fOxIelzvwJFJxw4cZZ2ggxYwhm7eCkRAHEYheCAYzm+SjgyOAZT2fWvsgKGcDdG6O0069LY3whiBuqEZchQO++1wCOlYb022k3Xn6CldAwemCOQVOoH4f7sCx+Fo6AR1THAADuJubqrlng6pCfEKXpaOPTjOj5Smaaw9oNCaiyV5g7Jy+j+/mbr9PhzN7g4cmbIibHua7yeDIyvg+3Aco6Nw7NK+sqLhfD8I7UmW1T4cu5TABRyOUIR0pq1Wob5PhoPyZrLf9N+Ao7cLRyYdFuns8MyfXFuHaB+OZi1PPwyuR+GIfmylqC3huZEOMa+HzKOHkHPQ+r8pHbXlU56WvKpnvPLGJq5qFjw75ETpSAnB6ZbfS0XdNh8Dh0VnvR3d33zZ0P3LON1KTo68FcJ0FI6B52wROkkMHG4TY8+p9QQM9vSmsQOcBLZ95ZA8UcvTNzbZvcqz/ODHNSuba74mHdTCxqxLwryiHwWHRUrp+biRE8Pk4Aa6DA6Y3/gPW4yha/QXHbesdtxNFJ6bOegCw97oxYfZKdKxp6wwvNfVnlXiDGyUvlbQW3Xy3qvX4HDQUxhprv8BHPPjQ7mugRN+X+VWGaqH1l8PGbrZj6L3GXv3FDjUqhvCgdLh4Lx+oL1uJ0nHLhy4xWILDr2IFQbR4vExnU6n6eMM1ntOhcNFlDV7/wSOFywrC2Y2jPFZDfl5fmg52nh0ryt7cPDZbBZiuH17YaZKOXf+Nhw8FCn4Lhx4HSVEqz1NOnaVFYV4XXk45BInFcOkPVehdIQmNNO5PTjwYMruUA5DErgQX4cDdQhuZSccY/HeHYWDWv2rK3A5Ehf9oQcvccycJGCf4g1Tck4VT8bdGTLzycCBGhD+fsNBifYnk0l8h2MHKit3O4ffkw6yAA5mxx3Cau+8u5Rrxftyj3CYvoIBcnfgQI9TAMu0r8KBzM98VhhPL92FIzN0uVCmc3zMwLXYPbBeTjKP7gwKQs+txZ5VKTiNwPuRzFKnDz3lHmumQ2sbBzt6ZQwcuqfSx/xVVqfCYQ4t/TC9RcUKfiKl2G7mN0NsuY1Fu/TT0uQgHBj/E1yIdLQPB9uCYwCG2DluVbjE0y7hcWUlfVZlU0PwYJUPTc2NsnK5cU0iA2TJ8dIDLTHGoQCD9jaAk/ESFYKq0M/ssjdIgMuDOo4pg2iZb7OszAgUo4XnKj3DiXTJ1ma5mwLU7jRcGIx1LeiokYfDOEkc1PxaJ2QBbw0cTXcLjgdIgOsdBKLq2t+uj1tWZLx1+Y2Go3po7MiWnyjEI62DG1j3lHOGJ/haayUFrIODSR183HhFG1GxG5M+wmEsqw3eljQT2t1BQ/9tY4clPeF5lPW9iolncV+GGJxEKs5dFHWbN98ZNXC0BoxR6i7RibdrWaEdHxNZN7xbQMCBr+gExlycprBSDRc/mrNHZvnpiHQkMzQq9Dmqi3BPV4mxEGWiSxlGFe1aqnspN2QwpeQSg45PPca8pRnIGxz60lgFcyTaJ3zuoP6dOqA5jCk2mS42a/zSkJcckmu8ydXbqh2DqOWtkEIm5paBsqc2arnKxStG1HBvTt0op8xEXQ+6t+2H8hjH4OAv5cQFXrddvE3A7rYXm5rxHSwZBlK3a67DHBfntoNrlFJX1oJt9DzAHznXkDi6hnVCDNre9JQ8VDSuhKp9A/56Xzh4GA7Qc/g84iFYxZMnzvlIsi2Q3mK6RBs4qtUiu9VDD3r0AKxN2iLBUtW/vmyjq3UyEppD7Zzpm3V837cDdO40Qx6aS4+TM25OMhDMTJYhX4LdUDrKrd+cyf1Ocsnaf+YWcQ54d5KUclRDqtDGEDtJWcy9zc0EyZIa54vcVNOqQeWjEcdFT3s8qPUqCFRQ24A8d0V9ue7pftTnT5hncMtDqSrCOSqFqdoREVT0bj611t6q7aNBa3Z+T4Btz9aw4Ug7EP1YBySl/DybvSQ1OstS+GO4gFutUvnxbT2XnTC9ulrzro03POi2vbn53c+V77dwfYrHeQ637FtQhiXY1NWKelEgXklupGHrbq+G6bwi0Yl62dfeqJTttfK38RubtjWa6V/BoR92Mn9owtYvuM0uqVoPWy/4jrmxNk/J82rQDFqKsQfOGJL1JIrKmprSn/nohndV0VKpjf24vFqaiLLTeVewzm9NqkIPXE6ipkrTjcrsrtpLJFd9P+mt+l5PaG/IUnyc6PGK0HSQiL7nx9U7TslwEmVlwstl8RHcBsKUj6JeLhNzAIySu2pXr9P6Sfnnk4qx6h30aMpNctVI3ksu3hxyZi2g0mUxvmzlbk3Lom6iafPvDnV7UH3xSziVvJPtirYa1eN0etPT1Wj5k/LPpUvb0RYnmcW7YhTLmlae6x4kk8TPq83BMKFqjVD7fvDcEyNhpy9mLf3+jOcOtYvGiaf9/qXczMilEoI0ckPlY7+fit8eZQxsmQ3JZYmzODKTyWdqosahVL7zsnEBh1AA0fll8yVRWvgoq5eq0uQTYRH68/WtpkEXe/4tswgTTUlT2RArq7SlzK9cqy3ZgFQ2jemisW6E8Y6s9GO4U08LGn0l2SQsOWqRHU5utcHShUi+7jN2SzwsHCfzUxIqo5HvBxyVmi+b9ebTkJ0EuR/JVnJiHu6+cnA5huz8xYxypdGOGNfusyAjpesaXAGh5hsUGHKsXgRzJFnTcq+pFm9VLb/erO60wb3YWbPI7sv4kOqa06Mrs///JF3qfpobFgnTpqv/wYf4CjpAakqabK0cUG2JxweXEwr6UFKb6irbnNczqR+nHx8q6L1I7TEabJvw2iv4SuSIgj6ClHfyeUsQtLKafO2L+f4hYnL6ZXZh6kfSQ4lutII+l9Q2tbz7kc6EcLQqr8YqKOgjSHlk6ylOcglbRMqrVQjHP0J6w2+j4pUcRpnjPsiB4zks0PiHiDh6X89kcHb2Qx44akXpZ0QsLOgIOeG8i/sI/fh8/e8Nx/o1iDDev1PRWO/ulqQQjX+eCGN6a8/XvhuxoIIKKuiD6X+1RxP/GJGyYw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Esencial</a:t>
            </a:r>
            <a:r>
              <a:rPr lang="en-US" dirty="0"/>
              <a:t> OSHA 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7408" y="2001250"/>
            <a:ext cx="10590113" cy="4827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 err="1" smtClean="0"/>
              <a:t>Inspecciones</a:t>
            </a:r>
            <a:r>
              <a:rPr lang="en-US" dirty="0" smtClean="0"/>
              <a:t>:</a:t>
            </a:r>
            <a:endParaRPr lang="en-US" sz="2000" dirty="0"/>
          </a:p>
          <a:p>
            <a:r>
              <a:rPr lang="en-US" dirty="0" err="1"/>
              <a:t>Iniciada</a:t>
            </a:r>
            <a:r>
              <a:rPr lang="en-US" dirty="0"/>
              <a:t> sin </a:t>
            </a:r>
            <a:r>
              <a:rPr lang="en-US" dirty="0" err="1"/>
              <a:t>previo</a:t>
            </a:r>
            <a:r>
              <a:rPr lang="en-US" dirty="0"/>
              <a:t> </a:t>
            </a:r>
            <a:r>
              <a:rPr lang="en-US" dirty="0" err="1"/>
              <a:t>aviso</a:t>
            </a:r>
            <a:endParaRPr lang="en-US" dirty="0"/>
          </a:p>
          <a:p>
            <a:r>
              <a:rPr lang="en-US" dirty="0" err="1"/>
              <a:t>Llevó</a:t>
            </a:r>
            <a:r>
              <a:rPr lang="en-US" dirty="0"/>
              <a:t> a </a:t>
            </a:r>
            <a:r>
              <a:rPr lang="en-US" dirty="0" err="1"/>
              <a:t>cabo</a:t>
            </a:r>
            <a:r>
              <a:rPr lang="en-US" dirty="0"/>
              <a:t> </a:t>
            </a:r>
            <a:r>
              <a:rPr lang="en-US" dirty="0" err="1"/>
              <a:t>inspecciones</a:t>
            </a:r>
            <a:r>
              <a:rPr lang="en-US" dirty="0"/>
              <a:t> in situ, o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medio</a:t>
            </a:r>
            <a:r>
              <a:rPr lang="en-US" dirty="0"/>
              <a:t> de </a:t>
            </a:r>
            <a:r>
              <a:rPr lang="en-US" dirty="0" err="1" smtClean="0"/>
              <a:t>teléfono</a:t>
            </a:r>
            <a:r>
              <a:rPr lang="en-US" dirty="0" smtClean="0"/>
              <a:t>/fax </a:t>
            </a:r>
            <a:r>
              <a:rPr lang="en-US" dirty="0" err="1" smtClean="0"/>
              <a:t>investigaciones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Interpretada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los </a:t>
            </a:r>
            <a:r>
              <a:rPr lang="en-US" dirty="0" err="1"/>
              <a:t>oficiales</a:t>
            </a:r>
            <a:r>
              <a:rPr lang="en-US" dirty="0"/>
              <a:t> de </a:t>
            </a:r>
            <a:r>
              <a:rPr lang="en-US" dirty="0" err="1"/>
              <a:t>cumplimiento</a:t>
            </a:r>
            <a:r>
              <a:rPr lang="en-US" dirty="0"/>
              <a:t> </a:t>
            </a:r>
            <a:r>
              <a:rPr lang="en-US" dirty="0" err="1"/>
              <a:t>altamente</a:t>
            </a:r>
            <a:r>
              <a:rPr lang="en-US" dirty="0"/>
              <a:t> </a:t>
            </a:r>
            <a:r>
              <a:rPr lang="en-US" dirty="0" err="1" smtClean="0"/>
              <a:t>capacitados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En base a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siguientes</a:t>
            </a:r>
            <a:r>
              <a:rPr lang="en-US" dirty="0"/>
              <a:t> </a:t>
            </a:r>
            <a:r>
              <a:rPr lang="en-US" dirty="0" err="1"/>
              <a:t>prioridades</a:t>
            </a:r>
            <a:r>
              <a:rPr lang="en-US" dirty="0"/>
              <a:t>:</a:t>
            </a:r>
          </a:p>
          <a:p>
            <a:pPr lvl="1"/>
            <a:r>
              <a:rPr lang="en-US" dirty="0" err="1" smtClean="0"/>
              <a:t>Peligro</a:t>
            </a:r>
            <a:r>
              <a:rPr lang="en-US" dirty="0" smtClean="0"/>
              <a:t> </a:t>
            </a:r>
            <a:r>
              <a:rPr lang="en-US" dirty="0" err="1" smtClean="0"/>
              <a:t>inminente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err="1" smtClean="0"/>
              <a:t>Catástrofes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err="1"/>
              <a:t>Quejas</a:t>
            </a:r>
            <a:r>
              <a:rPr lang="en-US" dirty="0"/>
              <a:t> de los </a:t>
            </a:r>
            <a:r>
              <a:rPr lang="en-US" dirty="0" err="1"/>
              <a:t>trabajadores</a:t>
            </a:r>
            <a:r>
              <a:rPr lang="en-US" dirty="0"/>
              <a:t> y </a:t>
            </a:r>
            <a:r>
              <a:rPr lang="en-US" dirty="0" err="1" smtClean="0"/>
              <a:t>referencias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err="1"/>
              <a:t>Inspecciones</a:t>
            </a:r>
            <a:r>
              <a:rPr lang="en-US" dirty="0"/>
              <a:t> </a:t>
            </a:r>
            <a:r>
              <a:rPr lang="en-US" dirty="0" err="1"/>
              <a:t>selectivas</a:t>
            </a:r>
            <a:r>
              <a:rPr lang="en-US" dirty="0"/>
              <a:t> - </a:t>
            </a:r>
            <a:r>
              <a:rPr lang="en-US" dirty="0" err="1"/>
              <a:t>riesgos</a:t>
            </a:r>
            <a:r>
              <a:rPr lang="en-US" dirty="0"/>
              <a:t> </a:t>
            </a:r>
            <a:r>
              <a:rPr lang="en-US" dirty="0" err="1"/>
              <a:t>particulares</a:t>
            </a:r>
            <a:r>
              <a:rPr lang="en-US" dirty="0"/>
              <a:t> o </a:t>
            </a:r>
            <a:r>
              <a:rPr lang="en-US" dirty="0" err="1"/>
              <a:t>altas</a:t>
            </a:r>
            <a:r>
              <a:rPr lang="en-US" dirty="0"/>
              <a:t> </a:t>
            </a:r>
            <a:r>
              <a:rPr lang="en-US" dirty="0" err="1"/>
              <a:t>tasas</a:t>
            </a:r>
            <a:r>
              <a:rPr lang="en-US" dirty="0"/>
              <a:t> de </a:t>
            </a:r>
            <a:r>
              <a:rPr lang="en-US" dirty="0" err="1" smtClean="0"/>
              <a:t>lesiones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err="1"/>
              <a:t>Seguimiento</a:t>
            </a:r>
            <a:r>
              <a:rPr lang="en-US" dirty="0"/>
              <a:t> de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 smtClean="0"/>
              <a:t>inspecciones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Los </a:t>
            </a:r>
            <a:r>
              <a:rPr lang="en-US" dirty="0" err="1"/>
              <a:t>empleadores</a:t>
            </a:r>
            <a:r>
              <a:rPr lang="en-US" dirty="0"/>
              <a:t> </a:t>
            </a:r>
            <a:r>
              <a:rPr lang="en-US" dirty="0" err="1"/>
              <a:t>pueden</a:t>
            </a:r>
            <a:r>
              <a:rPr lang="en-US" dirty="0"/>
              <a:t> </a:t>
            </a:r>
            <a:r>
              <a:rPr lang="en-US" dirty="0" err="1"/>
              <a:t>impugnar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 smtClean="0"/>
              <a:t>citaciones</a:t>
            </a:r>
            <a:r>
              <a:rPr lang="en-US" dirty="0" smtClean="0"/>
              <a:t>.</a:t>
            </a:r>
            <a:endParaRPr lang="en-US" sz="1800" dirty="0" smtClean="0"/>
          </a:p>
        </p:txBody>
      </p:sp>
      <p:pic>
        <p:nvPicPr>
          <p:cNvPr id="1029" name="Picture 5" descr="C:\Documents and Settings\WNCC\Local Settings\Temporary Internet Files\Content.IE5\7BFYJF3P\large-Checklist-icon-0-4201[1].gif" title="Decorative check off pictur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818" t="8086" r="8896" b="8738"/>
          <a:stretch>
            <a:fillRect/>
          </a:stretch>
        </p:blipFill>
        <p:spPr bwMode="auto">
          <a:xfrm>
            <a:off x="9981887" y="4615917"/>
            <a:ext cx="2055322" cy="21031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09479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61" cy="1573283"/>
          </a:xfrm>
        </p:spPr>
        <p:txBody>
          <a:bodyPr/>
          <a:lstStyle/>
          <a:p>
            <a:r>
              <a:rPr lang="en-US" dirty="0" err="1"/>
              <a:t>Esencial</a:t>
            </a:r>
            <a:r>
              <a:rPr lang="en-US" dirty="0"/>
              <a:t> </a:t>
            </a:r>
            <a:r>
              <a:rPr lang="en-US" dirty="0" smtClean="0"/>
              <a:t>OSHA</a:t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087217"/>
            <a:ext cx="10630409" cy="4411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 err="1"/>
              <a:t>Ayuda</a:t>
            </a:r>
            <a:r>
              <a:rPr lang="en-US" sz="2800" dirty="0"/>
              <a:t> </a:t>
            </a:r>
            <a:r>
              <a:rPr lang="en-US" sz="2800" dirty="0" err="1"/>
              <a:t>para</a:t>
            </a:r>
            <a:r>
              <a:rPr lang="en-US" sz="2800" dirty="0"/>
              <a:t> </a:t>
            </a:r>
            <a:r>
              <a:rPr lang="en-US" sz="2800" dirty="0" err="1"/>
              <a:t>Empleadores</a:t>
            </a:r>
            <a:r>
              <a:rPr lang="en-US" sz="2800" dirty="0"/>
              <a:t> - OSHA </a:t>
            </a:r>
            <a:r>
              <a:rPr lang="en-US" sz="2800" dirty="0" err="1"/>
              <a:t>Ofertas</a:t>
            </a:r>
            <a:r>
              <a:rPr lang="en-US" sz="2800" dirty="0" smtClean="0"/>
              <a:t>:</a:t>
            </a:r>
            <a:endParaRPr lang="en-US" sz="2800" dirty="0"/>
          </a:p>
          <a:p>
            <a:r>
              <a:rPr lang="en-US" dirty="0" err="1"/>
              <a:t>Asesoramiento</a:t>
            </a:r>
            <a:r>
              <a:rPr lang="en-US" dirty="0"/>
              <a:t> </a:t>
            </a:r>
            <a:r>
              <a:rPr lang="en-US" dirty="0" err="1"/>
              <a:t>confidencial</a:t>
            </a:r>
            <a:r>
              <a:rPr lang="en-US" dirty="0"/>
              <a:t> </a:t>
            </a:r>
            <a:r>
              <a:rPr lang="en-US" dirty="0" err="1" smtClean="0"/>
              <a:t>gratuito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Los </a:t>
            </a:r>
            <a:r>
              <a:rPr lang="en-US" dirty="0" err="1"/>
              <a:t>programas</a:t>
            </a:r>
            <a:r>
              <a:rPr lang="en-US" dirty="0"/>
              <a:t> y </a:t>
            </a:r>
            <a:r>
              <a:rPr lang="en-US" dirty="0" err="1"/>
              <a:t>servicios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ayudar</a:t>
            </a:r>
            <a:r>
              <a:rPr lang="en-US" dirty="0"/>
              <a:t> a los </a:t>
            </a:r>
            <a:r>
              <a:rPr lang="en-US" dirty="0" err="1"/>
              <a:t>empresarios</a:t>
            </a:r>
            <a:r>
              <a:rPr lang="en-US" dirty="0"/>
              <a:t> a </a:t>
            </a:r>
            <a:r>
              <a:rPr lang="en-US" dirty="0" err="1"/>
              <a:t>identificar</a:t>
            </a:r>
            <a:r>
              <a:rPr lang="en-US" dirty="0"/>
              <a:t> y </a:t>
            </a:r>
            <a:r>
              <a:rPr lang="en-US" dirty="0" err="1"/>
              <a:t>riesgos</a:t>
            </a:r>
            <a:r>
              <a:rPr lang="en-US" dirty="0"/>
              <a:t> del </a:t>
            </a:r>
            <a:r>
              <a:rPr lang="en-US" dirty="0" err="1"/>
              <a:t>trabajo</a:t>
            </a:r>
            <a:r>
              <a:rPr lang="en-US" dirty="0"/>
              <a:t> </a:t>
            </a:r>
            <a:r>
              <a:rPr lang="en-US" dirty="0" err="1"/>
              <a:t>correcto</a:t>
            </a:r>
            <a:r>
              <a:rPr lang="en-US" dirty="0"/>
              <a:t> y </a:t>
            </a:r>
            <a:r>
              <a:rPr lang="en-US" dirty="0" err="1"/>
              <a:t>mejorar</a:t>
            </a:r>
            <a:r>
              <a:rPr lang="en-US" dirty="0"/>
              <a:t> los </a:t>
            </a:r>
            <a:r>
              <a:rPr lang="en-US" dirty="0" err="1"/>
              <a:t>programas</a:t>
            </a:r>
            <a:r>
              <a:rPr lang="en-US" dirty="0"/>
              <a:t> de </a:t>
            </a:r>
            <a:r>
              <a:rPr lang="en-US" dirty="0" err="1"/>
              <a:t>prevención</a:t>
            </a:r>
            <a:r>
              <a:rPr lang="en-US" dirty="0"/>
              <a:t> de </a:t>
            </a:r>
            <a:r>
              <a:rPr lang="en-US" dirty="0" err="1"/>
              <a:t>lesiones</a:t>
            </a:r>
            <a:r>
              <a:rPr lang="en-US" dirty="0"/>
              <a:t> y </a:t>
            </a:r>
            <a:r>
              <a:rPr lang="en-US" dirty="0" err="1" smtClean="0"/>
              <a:t>enfermedades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Gratis </a:t>
            </a:r>
            <a:r>
              <a:rPr lang="en-US" dirty="0" err="1"/>
              <a:t>consultas</a:t>
            </a:r>
            <a:r>
              <a:rPr lang="en-US" dirty="0"/>
              <a:t> in situ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pequeñas</a:t>
            </a:r>
            <a:r>
              <a:rPr lang="en-US" dirty="0"/>
              <a:t> y </a:t>
            </a:r>
            <a:r>
              <a:rPr lang="en-US" dirty="0" err="1"/>
              <a:t>medianas</a:t>
            </a:r>
            <a:r>
              <a:rPr lang="en-US" dirty="0"/>
              <a:t> </a:t>
            </a:r>
            <a:r>
              <a:rPr lang="en-US" dirty="0" err="1"/>
              <a:t>empresas</a:t>
            </a:r>
            <a:r>
              <a:rPr lang="en-US" dirty="0"/>
              <a:t>. No se </a:t>
            </a:r>
            <a:r>
              <a:rPr lang="en-US" dirty="0" err="1"/>
              <a:t>trata</a:t>
            </a:r>
            <a:r>
              <a:rPr lang="en-US" dirty="0"/>
              <a:t> de </a:t>
            </a:r>
            <a:r>
              <a:rPr lang="en-US" dirty="0" err="1"/>
              <a:t>acciones</a:t>
            </a:r>
            <a:r>
              <a:rPr lang="en-US" dirty="0"/>
              <a:t> de </a:t>
            </a:r>
            <a:r>
              <a:rPr lang="en-US" dirty="0" err="1"/>
              <a:t>ejecución</a:t>
            </a:r>
            <a:r>
              <a:rPr lang="en-US" dirty="0"/>
              <a:t> y no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lugar</a:t>
            </a:r>
            <a:r>
              <a:rPr lang="en-US" dirty="0"/>
              <a:t> a </a:t>
            </a:r>
            <a:r>
              <a:rPr lang="en-US" dirty="0" err="1"/>
              <a:t>sanciones</a:t>
            </a:r>
            <a:r>
              <a:rPr lang="en-US" dirty="0"/>
              <a:t> o </a:t>
            </a:r>
            <a:r>
              <a:rPr lang="en-US" dirty="0" err="1" smtClean="0"/>
              <a:t>citas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Asistencia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el </a:t>
            </a:r>
            <a:r>
              <a:rPr lang="en-US" dirty="0" err="1"/>
              <a:t>cumplimiento</a:t>
            </a:r>
            <a:r>
              <a:rPr lang="en-US" dirty="0"/>
              <a:t> a </a:t>
            </a:r>
            <a:r>
              <a:rPr lang="en-US" dirty="0" err="1"/>
              <a:t>través</a:t>
            </a:r>
            <a:r>
              <a:rPr lang="en-US" dirty="0"/>
              <a:t> de </a:t>
            </a:r>
            <a:r>
              <a:rPr lang="en-US" dirty="0" err="1" smtClean="0"/>
              <a:t>especialistas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Programas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 smtClean="0"/>
              <a:t>cooperación</a:t>
            </a:r>
            <a:r>
              <a:rPr lang="en-US" dirty="0"/>
              <a:t>:</a:t>
            </a:r>
          </a:p>
          <a:p>
            <a:pPr lvl="1"/>
            <a:r>
              <a:rPr lang="en-US" sz="1800" dirty="0" err="1"/>
              <a:t>Programa</a:t>
            </a:r>
            <a:r>
              <a:rPr lang="en-US" sz="1800" dirty="0"/>
              <a:t> </a:t>
            </a:r>
            <a:r>
              <a:rPr lang="en-US" sz="1800" dirty="0" err="1" smtClean="0"/>
              <a:t>Alianza</a:t>
            </a:r>
            <a:r>
              <a:rPr lang="en-US" sz="1800" dirty="0" smtClean="0"/>
              <a:t>.</a:t>
            </a:r>
            <a:endParaRPr lang="en-US" sz="1800" dirty="0"/>
          </a:p>
          <a:p>
            <a:pPr lvl="1"/>
            <a:r>
              <a:rPr lang="en-US" sz="1800" dirty="0" err="1"/>
              <a:t>Asociaciones</a:t>
            </a:r>
            <a:r>
              <a:rPr lang="en-US" sz="1800" dirty="0"/>
              <a:t> </a:t>
            </a:r>
            <a:r>
              <a:rPr lang="en-US" sz="1800" dirty="0" err="1"/>
              <a:t>estratégicas</a:t>
            </a:r>
            <a:r>
              <a:rPr lang="en-US" sz="1800" dirty="0"/>
              <a:t> de OSHA (OSP</a:t>
            </a:r>
            <a:r>
              <a:rPr lang="en-US" sz="1800" dirty="0" smtClean="0"/>
              <a:t>).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242057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>
                <a:solidFill>
                  <a:srgbClr val="CCFF33"/>
                </a:solidFill>
              </a:rPr>
              <a:t>Descanso</a:t>
            </a:r>
            <a:endParaRPr lang="en-US" b="1" i="1" dirty="0">
              <a:solidFill>
                <a:srgbClr val="CCFF33"/>
              </a:solidFill>
            </a:endParaRPr>
          </a:p>
        </p:txBody>
      </p:sp>
      <p:pic>
        <p:nvPicPr>
          <p:cNvPr id="73732" name="Picture 4" descr="MCj04258020000[1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97227" y="2515114"/>
            <a:ext cx="5302249" cy="35260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2247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Regulaciones</a:t>
            </a:r>
            <a:r>
              <a:rPr lang="en-US" dirty="0"/>
              <a:t> de OSHA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Almacenamiento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225912"/>
            <a:ext cx="10098515" cy="4401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 err="1"/>
              <a:t>Reglamento</a:t>
            </a:r>
            <a:r>
              <a:rPr lang="en-US" dirty="0"/>
              <a:t> </a:t>
            </a:r>
            <a:r>
              <a:rPr lang="en-US" dirty="0" err="1"/>
              <a:t>Común</a:t>
            </a:r>
            <a:r>
              <a:rPr lang="en-US" dirty="0"/>
              <a:t> </a:t>
            </a:r>
            <a:r>
              <a:rPr lang="en-US" dirty="0" smtClean="0"/>
              <a:t>OSHA:</a:t>
            </a:r>
            <a:endParaRPr lang="en-US" dirty="0"/>
          </a:p>
          <a:p>
            <a:r>
              <a:rPr lang="en-US" dirty="0"/>
              <a:t>The Good Housekeeping - </a:t>
            </a:r>
            <a:r>
              <a:rPr lang="en-US" dirty="0" err="1"/>
              <a:t>Regulaciones</a:t>
            </a:r>
            <a:r>
              <a:rPr lang="en-US" dirty="0"/>
              <a:t> 29 CFR 1910.22 (a)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/>
              <a:t>Para </a:t>
            </a:r>
            <a:r>
              <a:rPr lang="en-US" sz="2400" dirty="0"/>
              <a:t>29 CFR 1910.22 (a) (1) </a:t>
            </a:r>
            <a:r>
              <a:rPr lang="en-US" sz="2400" dirty="0" err="1"/>
              <a:t>todos</a:t>
            </a:r>
            <a:r>
              <a:rPr lang="en-US" sz="2400" dirty="0"/>
              <a:t> los </a:t>
            </a:r>
            <a:r>
              <a:rPr lang="en-US" sz="2400" dirty="0" err="1"/>
              <a:t>lugares</a:t>
            </a:r>
            <a:r>
              <a:rPr lang="en-US" sz="2400" dirty="0"/>
              <a:t> de </a:t>
            </a:r>
            <a:r>
              <a:rPr lang="en-US" sz="2400" dirty="0" err="1"/>
              <a:t>trabajo</a:t>
            </a:r>
            <a:r>
              <a:rPr lang="en-US" sz="2400" dirty="0"/>
              <a:t>, </a:t>
            </a:r>
            <a:r>
              <a:rPr lang="en-US" sz="2400" dirty="0" err="1"/>
              <a:t>pasillos</a:t>
            </a:r>
            <a:r>
              <a:rPr lang="en-US" sz="2400" dirty="0"/>
              <a:t>, </a:t>
            </a:r>
            <a:r>
              <a:rPr lang="en-US" sz="2400" dirty="0" err="1"/>
              <a:t>almacenes</a:t>
            </a:r>
            <a:r>
              <a:rPr lang="en-US" sz="2400" dirty="0"/>
              <a:t> y </a:t>
            </a:r>
            <a:r>
              <a:rPr lang="en-US" sz="2400" dirty="0" err="1"/>
              <a:t>cuartos</a:t>
            </a:r>
            <a:r>
              <a:rPr lang="en-US" sz="2400" dirty="0"/>
              <a:t> de </a:t>
            </a:r>
            <a:r>
              <a:rPr lang="en-US" sz="2400" dirty="0" err="1"/>
              <a:t>servicio</a:t>
            </a:r>
            <a:r>
              <a:rPr lang="en-US" sz="2400" dirty="0"/>
              <a:t> </a:t>
            </a:r>
            <a:r>
              <a:rPr lang="en-US" sz="2400" dirty="0" err="1"/>
              <a:t>deben</a:t>
            </a:r>
            <a:r>
              <a:rPr lang="en-US" sz="2400" dirty="0"/>
              <a:t> </a:t>
            </a:r>
            <a:r>
              <a:rPr lang="en-US" sz="2400" dirty="0" err="1"/>
              <a:t>mantenerse</a:t>
            </a:r>
            <a:r>
              <a:rPr lang="en-US" sz="2400" dirty="0"/>
              <a:t> </a:t>
            </a:r>
            <a:r>
              <a:rPr lang="en-US" sz="2400" dirty="0" err="1"/>
              <a:t>limpios</a:t>
            </a:r>
            <a:r>
              <a:rPr lang="en-US" sz="2400" dirty="0"/>
              <a:t> y en </a:t>
            </a:r>
            <a:r>
              <a:rPr lang="en-US" sz="2400" dirty="0" err="1"/>
              <a:t>orden</a:t>
            </a:r>
            <a:r>
              <a:rPr lang="en-US" sz="2400" dirty="0"/>
              <a:t> y en </a:t>
            </a:r>
            <a:r>
              <a:rPr lang="en-US" sz="2400" dirty="0" err="1"/>
              <a:t>condiciones</a:t>
            </a:r>
            <a:r>
              <a:rPr lang="en-US" sz="2400" dirty="0"/>
              <a:t> </a:t>
            </a:r>
            <a:r>
              <a:rPr lang="en-US" sz="2400" dirty="0" err="1"/>
              <a:t>sanitarias</a:t>
            </a:r>
            <a:r>
              <a:rPr lang="en-US" sz="2400" dirty="0" smtClean="0"/>
              <a:t>.</a:t>
            </a:r>
          </a:p>
          <a:p>
            <a:pPr lvl="1">
              <a:lnSpc>
                <a:spcPct val="100000"/>
              </a:lnSpc>
            </a:pPr>
            <a:endParaRPr lang="en-US" sz="2400" dirty="0"/>
          </a:p>
          <a:p>
            <a:pPr lvl="1">
              <a:lnSpc>
                <a:spcPct val="100000"/>
              </a:lnSpc>
            </a:pPr>
            <a:r>
              <a:rPr lang="en-US" sz="2400" dirty="0"/>
              <a:t>El </a:t>
            </a:r>
            <a:r>
              <a:rPr lang="en-US" sz="2400" dirty="0" err="1"/>
              <a:t>suelo</a:t>
            </a:r>
            <a:r>
              <a:rPr lang="en-US" sz="2400" dirty="0"/>
              <a:t> de </a:t>
            </a:r>
            <a:r>
              <a:rPr lang="en-US" sz="2400" dirty="0" err="1"/>
              <a:t>cada</a:t>
            </a:r>
            <a:r>
              <a:rPr lang="en-US" sz="2400" dirty="0"/>
              <a:t> </a:t>
            </a:r>
            <a:r>
              <a:rPr lang="en-US" sz="2400" dirty="0" err="1"/>
              <a:t>cuarto</a:t>
            </a:r>
            <a:r>
              <a:rPr lang="en-US" sz="2400" dirty="0"/>
              <a:t> de </a:t>
            </a:r>
            <a:r>
              <a:rPr lang="en-US" sz="2400" dirty="0" err="1"/>
              <a:t>trabajo</a:t>
            </a:r>
            <a:r>
              <a:rPr lang="en-US" sz="2400" dirty="0"/>
              <a:t> </a:t>
            </a:r>
            <a:r>
              <a:rPr lang="en-US" sz="2400" dirty="0" err="1"/>
              <a:t>debe</a:t>
            </a:r>
            <a:r>
              <a:rPr lang="en-US" sz="2400" dirty="0"/>
              <a:t> </a:t>
            </a:r>
            <a:r>
              <a:rPr lang="en-US" sz="2400" dirty="0" err="1"/>
              <a:t>mantenerse</a:t>
            </a:r>
            <a:r>
              <a:rPr lang="en-US" sz="2400" dirty="0"/>
              <a:t> en un </a:t>
            </a:r>
            <a:r>
              <a:rPr lang="en-US" sz="2400" dirty="0" err="1"/>
              <a:t>lugar</a:t>
            </a:r>
            <a:r>
              <a:rPr lang="en-US" sz="2400" dirty="0"/>
              <a:t> </a:t>
            </a:r>
            <a:r>
              <a:rPr lang="en-US" sz="2400" dirty="0" err="1"/>
              <a:t>limpio</a:t>
            </a:r>
            <a:r>
              <a:rPr lang="en-US" sz="2400" dirty="0"/>
              <a:t> y tan </a:t>
            </a:r>
            <a:r>
              <a:rPr lang="en-US" sz="2400" dirty="0" err="1"/>
              <a:t>lejos</a:t>
            </a:r>
            <a:r>
              <a:rPr lang="en-US" sz="2400" dirty="0"/>
              <a:t> </a:t>
            </a:r>
            <a:r>
              <a:rPr lang="en-US" sz="2400" dirty="0" err="1"/>
              <a:t>como</a:t>
            </a:r>
            <a:r>
              <a:rPr lang="en-US" sz="2400" dirty="0"/>
              <a:t> sea </a:t>
            </a:r>
            <a:r>
              <a:rPr lang="en-US" sz="2400" dirty="0" err="1"/>
              <a:t>posible</a:t>
            </a:r>
            <a:r>
              <a:rPr lang="en-US" sz="2400" dirty="0"/>
              <a:t>, </a:t>
            </a:r>
            <a:r>
              <a:rPr lang="en-US" sz="2400" dirty="0" err="1"/>
              <a:t>una</a:t>
            </a:r>
            <a:r>
              <a:rPr lang="en-US" sz="2400" dirty="0"/>
              <a:t> </a:t>
            </a:r>
            <a:r>
              <a:rPr lang="en-US" sz="2400" dirty="0" err="1"/>
              <a:t>condición</a:t>
            </a:r>
            <a:r>
              <a:rPr lang="en-US" sz="2400" dirty="0"/>
              <a:t> </a:t>
            </a:r>
            <a:r>
              <a:rPr lang="en-US" sz="2400" dirty="0" err="1"/>
              <a:t>seca</a:t>
            </a:r>
            <a:r>
              <a:rPr lang="en-US" sz="2400" dirty="0"/>
              <a:t>. </a:t>
            </a:r>
            <a:r>
              <a:rPr lang="en-US" sz="2400" dirty="0" err="1"/>
              <a:t>Cuando</a:t>
            </a:r>
            <a:r>
              <a:rPr lang="en-US" sz="2400" dirty="0"/>
              <a:t> se </a:t>
            </a:r>
            <a:r>
              <a:rPr lang="en-US" sz="2400" dirty="0" err="1"/>
              <a:t>utilizan</a:t>
            </a:r>
            <a:r>
              <a:rPr lang="en-US" sz="2400" dirty="0"/>
              <a:t> </a:t>
            </a:r>
            <a:r>
              <a:rPr lang="en-US" sz="2400" dirty="0" err="1"/>
              <a:t>procesos</a:t>
            </a:r>
            <a:r>
              <a:rPr lang="en-US" sz="2400" dirty="0"/>
              <a:t> </a:t>
            </a:r>
            <a:r>
              <a:rPr lang="en-US" sz="2400" dirty="0" err="1"/>
              <a:t>húmedos</a:t>
            </a:r>
            <a:r>
              <a:rPr lang="en-US" sz="2400" dirty="0"/>
              <a:t>, el </a:t>
            </a:r>
            <a:r>
              <a:rPr lang="en-US" sz="2400" dirty="0" err="1"/>
              <a:t>drenaje</a:t>
            </a:r>
            <a:r>
              <a:rPr lang="en-US" sz="2400" dirty="0"/>
              <a:t> </a:t>
            </a:r>
            <a:r>
              <a:rPr lang="en-US" sz="2400" dirty="0" err="1"/>
              <a:t>debe</a:t>
            </a:r>
            <a:r>
              <a:rPr lang="en-US" sz="2400" dirty="0"/>
              <a:t> </a:t>
            </a:r>
            <a:r>
              <a:rPr lang="en-US" sz="2400" dirty="0" err="1"/>
              <a:t>mantenerse</a:t>
            </a:r>
            <a:r>
              <a:rPr lang="en-US" sz="2400" dirty="0"/>
              <a:t> y </a:t>
            </a:r>
            <a:r>
              <a:rPr lang="en-US" sz="2400" dirty="0" err="1"/>
              <a:t>pisos</a:t>
            </a:r>
            <a:r>
              <a:rPr lang="en-US" sz="2400" dirty="0"/>
              <a:t> </a:t>
            </a:r>
            <a:r>
              <a:rPr lang="en-US" sz="2400" dirty="0" err="1"/>
              <a:t>falsos</a:t>
            </a:r>
            <a:r>
              <a:rPr lang="en-US" sz="2400" dirty="0"/>
              <a:t>, </a:t>
            </a:r>
            <a:r>
              <a:rPr lang="en-US" sz="2400" dirty="0" err="1"/>
              <a:t>plataformas</a:t>
            </a:r>
            <a:r>
              <a:rPr lang="en-US" sz="2400" dirty="0"/>
              <a:t>, </a:t>
            </a:r>
            <a:r>
              <a:rPr lang="en-US" sz="2400" dirty="0" err="1"/>
              <a:t>tapetes</a:t>
            </a:r>
            <a:r>
              <a:rPr lang="en-US" sz="2400" dirty="0"/>
              <a:t> u </a:t>
            </a:r>
            <a:r>
              <a:rPr lang="en-US" sz="2400" dirty="0" err="1"/>
              <a:t>otros</a:t>
            </a:r>
            <a:r>
              <a:rPr lang="en-US" sz="2400" dirty="0"/>
              <a:t> </a:t>
            </a:r>
            <a:r>
              <a:rPr lang="en-US" sz="2400" dirty="0" err="1"/>
              <a:t>lugares</a:t>
            </a:r>
            <a:r>
              <a:rPr lang="en-US" sz="2400" dirty="0"/>
              <a:t> de pie </a:t>
            </a:r>
            <a:r>
              <a:rPr lang="en-US" sz="2400" dirty="0" err="1"/>
              <a:t>seco</a:t>
            </a:r>
            <a:r>
              <a:rPr lang="en-US" sz="2400" dirty="0"/>
              <a:t> </a:t>
            </a:r>
            <a:r>
              <a:rPr lang="en-US" sz="2400" dirty="0" err="1"/>
              <a:t>debe</a:t>
            </a:r>
            <a:r>
              <a:rPr lang="en-US" sz="2400" dirty="0"/>
              <a:t> </a:t>
            </a:r>
            <a:r>
              <a:rPr lang="en-US" sz="2400" dirty="0" err="1"/>
              <a:t>ser</a:t>
            </a:r>
            <a:r>
              <a:rPr lang="en-US" sz="2400" dirty="0"/>
              <a:t> </a:t>
            </a:r>
            <a:r>
              <a:rPr lang="en-US" sz="2400" dirty="0" err="1"/>
              <a:t>proporcionada</a:t>
            </a:r>
            <a:r>
              <a:rPr lang="en-US" sz="2400" dirty="0"/>
              <a:t> </a:t>
            </a:r>
            <a:r>
              <a:rPr lang="en-US" sz="2400" dirty="0" err="1"/>
              <a:t>cuando</a:t>
            </a:r>
            <a:r>
              <a:rPr lang="en-US" sz="2400" dirty="0"/>
              <a:t> sea </a:t>
            </a:r>
            <a:r>
              <a:rPr lang="en-US" sz="2400" dirty="0" err="1"/>
              <a:t>práctico</a:t>
            </a:r>
            <a:r>
              <a:rPr lang="en-US" sz="2400" dirty="0"/>
              <a:t>. (29 CFR 1910.22 (a) (2)</a:t>
            </a:r>
            <a:r>
              <a:rPr lang="en-US" sz="2400" dirty="0" smtClean="0"/>
              <a:t>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619106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237" y="753228"/>
            <a:ext cx="9839915" cy="1080938"/>
          </a:xfrm>
        </p:spPr>
        <p:txBody>
          <a:bodyPr>
            <a:normAutofit/>
          </a:bodyPr>
          <a:lstStyle/>
          <a:p>
            <a:r>
              <a:rPr lang="en-US" sz="3000" dirty="0" err="1"/>
              <a:t>Regulaciones</a:t>
            </a:r>
            <a:r>
              <a:rPr lang="en-US" sz="3000" dirty="0"/>
              <a:t> de OSHA </a:t>
            </a:r>
            <a:r>
              <a:rPr lang="en-US" sz="3000" dirty="0" err="1"/>
              <a:t>para</a:t>
            </a:r>
            <a:r>
              <a:rPr lang="en-US" sz="3000" dirty="0"/>
              <a:t> </a:t>
            </a:r>
            <a:r>
              <a:rPr lang="en-US" sz="3000" dirty="0" err="1" smtClean="0"/>
              <a:t>Almacenamiento</a:t>
            </a:r>
            <a:r>
              <a:rPr lang="en-US" sz="3000" dirty="0"/>
              <a:t> </a:t>
            </a:r>
            <a:r>
              <a:rPr lang="en-US" sz="3000" dirty="0" err="1" smtClean="0"/>
              <a:t>Continuado</a:t>
            </a:r>
            <a:endParaRPr lang="en-US" sz="3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062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 err="1"/>
              <a:t>Reglamento</a:t>
            </a:r>
            <a:r>
              <a:rPr lang="en-US" dirty="0"/>
              <a:t> </a:t>
            </a:r>
            <a:r>
              <a:rPr lang="en-US" dirty="0" err="1"/>
              <a:t>Común</a:t>
            </a:r>
            <a:r>
              <a:rPr lang="en-US" dirty="0"/>
              <a:t> OSHA: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The Good Housekeeping - </a:t>
            </a:r>
            <a:r>
              <a:rPr lang="en-US" dirty="0" err="1" smtClean="0"/>
              <a:t>Regulaciones</a:t>
            </a:r>
            <a:r>
              <a:rPr lang="en-US" dirty="0" smtClean="0"/>
              <a:t> 29 CFR 1910.141 (a)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s-ES" sz="2400" dirty="0" smtClean="0"/>
              <a:t>Para facilitar la limpieza, cada planta, lugar y zona de paso de trabajo se mantendrá libre del que sobresalen clavos, astillas, tablas sueltas y los agujeros innecesarios y aperturas.</a:t>
            </a:r>
          </a:p>
          <a:p>
            <a:pPr lvl="1">
              <a:lnSpc>
                <a:spcPct val="100000"/>
              </a:lnSpc>
            </a:pPr>
            <a:endParaRPr lang="es-ES" sz="2400" dirty="0" smtClean="0"/>
          </a:p>
          <a:p>
            <a:pPr lvl="1">
              <a:lnSpc>
                <a:spcPct val="100000"/>
              </a:lnSpc>
            </a:pPr>
            <a:r>
              <a:rPr lang="es-ES" sz="2400" dirty="0" smtClean="0"/>
              <a:t>Todos basura, desperdicios sólidos o líquidos, basura, y basura debe ser quitada de tal manera que se evite la creación de una amenaza a la salud y con la frecuencia necesaria o apropiada para mantener el lugar de empleo en un estado higiénico.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792296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99" y="753228"/>
            <a:ext cx="9973583" cy="1080938"/>
          </a:xfrm>
        </p:spPr>
        <p:txBody>
          <a:bodyPr/>
          <a:lstStyle/>
          <a:p>
            <a:r>
              <a:rPr lang="en-US" sz="3000" dirty="0" smtClean="0">
                <a:solidFill>
                  <a:prstClr val="white"/>
                </a:solidFill>
              </a:rPr>
              <a:t> </a:t>
            </a:r>
            <a:r>
              <a:rPr lang="en-US" sz="3000" dirty="0" err="1" smtClean="0">
                <a:solidFill>
                  <a:prstClr val="white"/>
                </a:solidFill>
              </a:rPr>
              <a:t>Regulaciones</a:t>
            </a:r>
            <a:r>
              <a:rPr lang="en-US" sz="3000" dirty="0" smtClean="0">
                <a:solidFill>
                  <a:prstClr val="white"/>
                </a:solidFill>
              </a:rPr>
              <a:t> </a:t>
            </a:r>
            <a:r>
              <a:rPr lang="en-US" sz="3000" dirty="0">
                <a:solidFill>
                  <a:prstClr val="white"/>
                </a:solidFill>
              </a:rPr>
              <a:t>de OSHA para </a:t>
            </a:r>
            <a:r>
              <a:rPr lang="en-US" sz="3000" dirty="0" err="1">
                <a:solidFill>
                  <a:prstClr val="white"/>
                </a:solidFill>
              </a:rPr>
              <a:t>Almacenamiento</a:t>
            </a:r>
            <a:r>
              <a:rPr lang="en-US" sz="3000" dirty="0">
                <a:solidFill>
                  <a:prstClr val="white"/>
                </a:solidFill>
              </a:rPr>
              <a:t> </a:t>
            </a:r>
            <a:r>
              <a:rPr lang="en-US" sz="3000" dirty="0" err="1">
                <a:solidFill>
                  <a:prstClr val="white"/>
                </a:solidFill>
              </a:rPr>
              <a:t>Continuado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286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 err="1"/>
              <a:t>Reglamento</a:t>
            </a:r>
            <a:r>
              <a:rPr lang="en-US" sz="3200" dirty="0"/>
              <a:t> </a:t>
            </a:r>
            <a:r>
              <a:rPr lang="en-US" sz="3200" dirty="0" err="1"/>
              <a:t>Común</a:t>
            </a:r>
            <a:r>
              <a:rPr lang="en-US" sz="3200" dirty="0"/>
              <a:t> </a:t>
            </a:r>
            <a:r>
              <a:rPr lang="en-US" sz="3200" dirty="0" smtClean="0"/>
              <a:t>OSHA:</a:t>
            </a:r>
            <a:endParaRPr lang="en-US" sz="3200" dirty="0"/>
          </a:p>
          <a:p>
            <a:pPr lvl="1"/>
            <a:r>
              <a:rPr lang="en-US" sz="2800" dirty="0"/>
              <a:t>1910 </a:t>
            </a:r>
            <a:r>
              <a:rPr lang="en-US" sz="2800" dirty="0" err="1"/>
              <a:t>Subparte</a:t>
            </a:r>
            <a:r>
              <a:rPr lang="en-US" sz="2800" dirty="0"/>
              <a:t> I - </a:t>
            </a:r>
            <a:r>
              <a:rPr lang="en-US" sz="2800" dirty="0" err="1"/>
              <a:t>Equipo</a:t>
            </a:r>
            <a:r>
              <a:rPr lang="en-US" sz="2800" dirty="0"/>
              <a:t> de </a:t>
            </a:r>
            <a:r>
              <a:rPr lang="en-US" sz="2800" dirty="0" err="1"/>
              <a:t>Protección</a:t>
            </a:r>
            <a:r>
              <a:rPr lang="en-US" sz="2800" dirty="0"/>
              <a:t> Personal</a:t>
            </a:r>
          </a:p>
          <a:p>
            <a:pPr lvl="1"/>
            <a:r>
              <a:rPr lang="en-US" sz="2800" dirty="0"/>
              <a:t>1910.132 - </a:t>
            </a:r>
            <a:r>
              <a:rPr lang="en-US" sz="2800" dirty="0" err="1"/>
              <a:t>Requisitos</a:t>
            </a:r>
            <a:r>
              <a:rPr lang="en-US" sz="2800" dirty="0"/>
              <a:t> </a:t>
            </a:r>
            <a:r>
              <a:rPr lang="en-US" sz="2800" dirty="0" err="1"/>
              <a:t>generales</a:t>
            </a:r>
            <a:r>
              <a:rPr lang="en-US" sz="2800" dirty="0"/>
              <a:t>.</a:t>
            </a:r>
          </a:p>
          <a:p>
            <a:pPr lvl="1"/>
            <a:r>
              <a:rPr lang="en-US" sz="2800" dirty="0"/>
              <a:t>1910.133 - </a:t>
            </a:r>
            <a:r>
              <a:rPr lang="en-US" sz="2800" dirty="0" err="1"/>
              <a:t>Protección</a:t>
            </a:r>
            <a:r>
              <a:rPr lang="en-US" sz="2800" dirty="0"/>
              <a:t> de </a:t>
            </a:r>
            <a:r>
              <a:rPr lang="en-US" sz="2800" dirty="0" err="1"/>
              <a:t>ojos</a:t>
            </a:r>
            <a:r>
              <a:rPr lang="en-US" sz="2800" dirty="0"/>
              <a:t> y </a:t>
            </a:r>
            <a:r>
              <a:rPr lang="en-US" sz="2800" dirty="0" err="1"/>
              <a:t>cara</a:t>
            </a:r>
            <a:r>
              <a:rPr lang="en-US" sz="2800" dirty="0"/>
              <a:t>.</a:t>
            </a:r>
          </a:p>
          <a:p>
            <a:pPr lvl="1"/>
            <a:r>
              <a:rPr lang="en-US" sz="2800" dirty="0"/>
              <a:t>1910.134 - </a:t>
            </a:r>
            <a:r>
              <a:rPr lang="en-US" sz="2800" dirty="0" err="1"/>
              <a:t>Protección</a:t>
            </a:r>
            <a:r>
              <a:rPr lang="en-US" sz="2800" dirty="0"/>
              <a:t> </a:t>
            </a:r>
            <a:r>
              <a:rPr lang="en-US" sz="2800" dirty="0" err="1"/>
              <a:t>Respiratoria</a:t>
            </a:r>
            <a:r>
              <a:rPr lang="en-US" sz="2800" dirty="0"/>
              <a:t>.</a:t>
            </a:r>
          </a:p>
          <a:p>
            <a:pPr lvl="1"/>
            <a:r>
              <a:rPr lang="en-US" sz="2800" dirty="0"/>
              <a:t>1910.135 - </a:t>
            </a:r>
            <a:r>
              <a:rPr lang="en-US" sz="2800" dirty="0" err="1"/>
              <a:t>Protección</a:t>
            </a:r>
            <a:r>
              <a:rPr lang="en-US" sz="2800" dirty="0"/>
              <a:t> de la </a:t>
            </a:r>
            <a:r>
              <a:rPr lang="en-US" sz="2800" dirty="0" err="1"/>
              <a:t>cabeza</a:t>
            </a:r>
            <a:r>
              <a:rPr lang="en-US" sz="2800" dirty="0"/>
              <a:t>.</a:t>
            </a:r>
          </a:p>
          <a:p>
            <a:pPr lvl="1"/>
            <a:r>
              <a:rPr lang="en-US" sz="2800" dirty="0"/>
              <a:t>1910.136 - </a:t>
            </a:r>
            <a:r>
              <a:rPr lang="en-US" sz="2800" dirty="0" err="1"/>
              <a:t>Protección</a:t>
            </a:r>
            <a:r>
              <a:rPr lang="en-US" sz="2800" dirty="0"/>
              <a:t> </a:t>
            </a:r>
            <a:r>
              <a:rPr lang="en-US" sz="2800" dirty="0" err="1"/>
              <a:t>para</a:t>
            </a:r>
            <a:r>
              <a:rPr lang="en-US" sz="2800" dirty="0"/>
              <a:t> los pies.</a:t>
            </a:r>
          </a:p>
          <a:p>
            <a:pPr lvl="1"/>
            <a:r>
              <a:rPr lang="en-US" sz="2800" dirty="0"/>
              <a:t>1910.137 - </a:t>
            </a:r>
            <a:r>
              <a:rPr lang="en-US" sz="2800" dirty="0" err="1" smtClean="0"/>
              <a:t>Dispositivos</a:t>
            </a:r>
            <a:r>
              <a:rPr lang="en-US" sz="2800" dirty="0" smtClean="0"/>
              <a:t> </a:t>
            </a:r>
            <a:r>
              <a:rPr lang="en-US" sz="2800" dirty="0"/>
              <a:t>de </a:t>
            </a:r>
            <a:r>
              <a:rPr lang="en-US" sz="2800" dirty="0" err="1"/>
              <a:t>protección</a:t>
            </a:r>
            <a:r>
              <a:rPr lang="en-US" sz="2800" dirty="0"/>
              <a:t> </a:t>
            </a:r>
            <a:r>
              <a:rPr lang="en-US" sz="2800" dirty="0" err="1"/>
              <a:t>eléctrica</a:t>
            </a:r>
            <a:r>
              <a:rPr lang="en-US" sz="2800" dirty="0"/>
              <a:t>.</a:t>
            </a:r>
          </a:p>
          <a:p>
            <a:pPr lvl="1"/>
            <a:r>
              <a:rPr lang="en-US" sz="2800" dirty="0"/>
              <a:t>1910.138 - </a:t>
            </a:r>
            <a:r>
              <a:rPr lang="en-US" sz="2800" dirty="0" err="1"/>
              <a:t>Protección</a:t>
            </a:r>
            <a:r>
              <a:rPr lang="en-US" sz="2800" dirty="0"/>
              <a:t> de </a:t>
            </a:r>
            <a:r>
              <a:rPr lang="en-US" sz="2800" dirty="0" err="1"/>
              <a:t>las</a:t>
            </a:r>
            <a:r>
              <a:rPr lang="en-US" sz="2800" dirty="0"/>
              <a:t> </a:t>
            </a:r>
            <a:r>
              <a:rPr lang="en-US" sz="2800" dirty="0" err="1"/>
              <a:t>manos</a:t>
            </a:r>
            <a:r>
              <a:rPr lang="en-US" sz="2800" dirty="0"/>
              <a:t>.</a:t>
            </a:r>
            <a:endParaRPr lang="en-US" dirty="0"/>
          </a:p>
        </p:txBody>
      </p:sp>
      <p:pic>
        <p:nvPicPr>
          <p:cNvPr id="4" name="Picture 2" descr="https://sp.yimg.com/ib/th?id=HN.608049816316217884&amp;pid=15.1&amp;P=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94292" y="3365813"/>
            <a:ext cx="3525078" cy="212828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9229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Objetivos</a:t>
            </a:r>
            <a:r>
              <a:rPr lang="en-US" dirty="0" smtClean="0"/>
              <a:t>/</a:t>
            </a:r>
            <a:r>
              <a:rPr lang="en-US" dirty="0" err="1" smtClean="0"/>
              <a:t>Resultados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1266514" cy="35993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/>
              <a:t>Al final de la </a:t>
            </a:r>
            <a:r>
              <a:rPr lang="en-US" sz="2800" dirty="0" err="1"/>
              <a:t>presentación</a:t>
            </a:r>
            <a:r>
              <a:rPr lang="en-US" sz="2800" dirty="0"/>
              <a:t>, los </a:t>
            </a:r>
            <a:r>
              <a:rPr lang="en-US" sz="2800" dirty="0" err="1" smtClean="0"/>
              <a:t>estudiantes</a:t>
            </a:r>
            <a:r>
              <a:rPr lang="en-US" sz="2800" dirty="0" smtClean="0"/>
              <a:t>: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 err="1"/>
              <a:t>Comprender</a:t>
            </a:r>
            <a:r>
              <a:rPr lang="en-US" sz="2800" dirty="0"/>
              <a:t> el </a:t>
            </a:r>
            <a:r>
              <a:rPr lang="en-US" sz="2800" dirty="0" err="1"/>
              <a:t>tamaño</a:t>
            </a:r>
            <a:r>
              <a:rPr lang="en-US" sz="2800" dirty="0"/>
              <a:t> y el </a:t>
            </a:r>
            <a:r>
              <a:rPr lang="en-US" sz="2800" dirty="0" err="1"/>
              <a:t>alcance</a:t>
            </a:r>
            <a:r>
              <a:rPr lang="en-US" sz="2800" dirty="0"/>
              <a:t> de la </a:t>
            </a:r>
            <a:r>
              <a:rPr lang="en-US" sz="2800" dirty="0" err="1"/>
              <a:t>industria</a:t>
            </a:r>
            <a:r>
              <a:rPr lang="en-US" sz="2800" dirty="0"/>
              <a:t> de </a:t>
            </a:r>
            <a:r>
              <a:rPr lang="en-US" sz="2800" dirty="0" err="1" smtClean="0"/>
              <a:t>almacenamiento</a:t>
            </a:r>
            <a:r>
              <a:rPr lang="en-US" sz="2800" dirty="0" smtClean="0"/>
              <a:t>.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err="1"/>
              <a:t>Ser</a:t>
            </a:r>
            <a:r>
              <a:rPr lang="en-US" sz="2800" dirty="0"/>
              <a:t> </a:t>
            </a:r>
            <a:r>
              <a:rPr lang="en-US" sz="2800" dirty="0" err="1"/>
              <a:t>capaz</a:t>
            </a:r>
            <a:r>
              <a:rPr lang="en-US" sz="2800" dirty="0"/>
              <a:t> de </a:t>
            </a:r>
            <a:r>
              <a:rPr lang="en-US" sz="2800" dirty="0" err="1"/>
              <a:t>identificar</a:t>
            </a:r>
            <a:r>
              <a:rPr lang="en-US" sz="2800" dirty="0"/>
              <a:t> </a:t>
            </a:r>
            <a:r>
              <a:rPr lang="en-US" sz="2800" dirty="0" err="1"/>
              <a:t>las</a:t>
            </a:r>
            <a:r>
              <a:rPr lang="en-US" sz="2800" dirty="0"/>
              <a:t> </a:t>
            </a:r>
            <a:r>
              <a:rPr lang="en-US" sz="2800" dirty="0" err="1"/>
              <a:t>regulaciones</a:t>
            </a:r>
            <a:r>
              <a:rPr lang="en-US" sz="2800" dirty="0"/>
              <a:t> de OSHA </a:t>
            </a:r>
            <a:r>
              <a:rPr lang="en-US" sz="2800" dirty="0" err="1"/>
              <a:t>comunes</a:t>
            </a:r>
            <a:r>
              <a:rPr lang="en-US" sz="2800" dirty="0"/>
              <a:t> </a:t>
            </a:r>
            <a:r>
              <a:rPr lang="en-US" sz="2800" dirty="0" err="1"/>
              <a:t>relacionadas</a:t>
            </a:r>
            <a:r>
              <a:rPr lang="en-US" sz="2800" dirty="0"/>
              <a:t> con la </a:t>
            </a:r>
            <a:r>
              <a:rPr lang="en-US" sz="2800" dirty="0" err="1" smtClean="0"/>
              <a:t>industria</a:t>
            </a:r>
            <a:r>
              <a:rPr lang="en-US" sz="2800" dirty="0" smtClean="0"/>
              <a:t>.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 err="1"/>
              <a:t>Tener</a:t>
            </a:r>
            <a:r>
              <a:rPr lang="en-US" sz="2800" dirty="0"/>
              <a:t> </a:t>
            </a:r>
            <a:r>
              <a:rPr lang="en-US" sz="2800" dirty="0" err="1"/>
              <a:t>una</a:t>
            </a:r>
            <a:r>
              <a:rPr lang="en-US" sz="2800" dirty="0"/>
              <a:t> </a:t>
            </a:r>
            <a:r>
              <a:rPr lang="en-US" sz="2800" dirty="0" err="1"/>
              <a:t>comprensión</a:t>
            </a:r>
            <a:r>
              <a:rPr lang="en-US" sz="2800" dirty="0"/>
              <a:t> de la </a:t>
            </a:r>
            <a:r>
              <a:rPr lang="en-US" sz="2800" dirty="0" err="1"/>
              <a:t>complejidad</a:t>
            </a:r>
            <a:r>
              <a:rPr lang="en-US" sz="2800" dirty="0"/>
              <a:t> y los </a:t>
            </a:r>
            <a:r>
              <a:rPr lang="en-US" sz="2800" dirty="0" err="1"/>
              <a:t>riesgos</a:t>
            </a:r>
            <a:r>
              <a:rPr lang="en-US" sz="2800" dirty="0"/>
              <a:t> en la </a:t>
            </a:r>
            <a:r>
              <a:rPr lang="en-US" sz="2800" dirty="0" err="1" smtClean="0"/>
              <a:t>industria</a:t>
            </a:r>
            <a:r>
              <a:rPr lang="en-US" sz="2800" dirty="0" smtClean="0"/>
              <a:t>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75460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915" y="753228"/>
            <a:ext cx="10033450" cy="1080938"/>
          </a:xfrm>
        </p:spPr>
        <p:txBody>
          <a:bodyPr>
            <a:normAutofit/>
          </a:bodyPr>
          <a:lstStyle/>
          <a:p>
            <a:r>
              <a:rPr lang="en-US" sz="3000" dirty="0" smtClean="0"/>
              <a:t> </a:t>
            </a:r>
            <a:r>
              <a:rPr lang="en-US" sz="3000" dirty="0" err="1" smtClean="0"/>
              <a:t>Regulaciones</a:t>
            </a:r>
            <a:r>
              <a:rPr lang="en-US" sz="3000" dirty="0" smtClean="0"/>
              <a:t> </a:t>
            </a:r>
            <a:r>
              <a:rPr lang="en-US" sz="3000" dirty="0"/>
              <a:t>de OSHA para </a:t>
            </a:r>
            <a:r>
              <a:rPr lang="en-US" sz="3000" dirty="0" err="1"/>
              <a:t>Almacenamiento</a:t>
            </a:r>
            <a:r>
              <a:rPr lang="en-US" sz="3000" dirty="0"/>
              <a:t> </a:t>
            </a:r>
            <a:r>
              <a:rPr lang="en-US" sz="3000" dirty="0" err="1" smtClean="0"/>
              <a:t>Continuado</a:t>
            </a:r>
            <a:r>
              <a:rPr lang="en-US" sz="3000" dirty="0" smtClean="0"/>
              <a:t> </a:t>
            </a:r>
            <a:endParaRPr lang="en-US" sz="3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6866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dirty="0" err="1"/>
              <a:t>Reglamento</a:t>
            </a:r>
            <a:r>
              <a:rPr lang="en-US" sz="3200" dirty="0"/>
              <a:t> </a:t>
            </a:r>
            <a:r>
              <a:rPr lang="en-US" sz="3200" dirty="0" err="1"/>
              <a:t>Común</a:t>
            </a:r>
            <a:r>
              <a:rPr lang="en-US" sz="3200" dirty="0"/>
              <a:t> </a:t>
            </a:r>
            <a:r>
              <a:rPr lang="en-US" sz="3200" dirty="0" smtClean="0"/>
              <a:t>OSHA:</a:t>
            </a:r>
            <a:endParaRPr lang="en-US" sz="3200" dirty="0"/>
          </a:p>
          <a:p>
            <a:pPr>
              <a:lnSpc>
                <a:spcPct val="100000"/>
              </a:lnSpc>
            </a:pPr>
            <a:r>
              <a:rPr lang="en-US" sz="3200" dirty="0" err="1"/>
              <a:t>Elevadores</a:t>
            </a:r>
            <a:r>
              <a:rPr lang="en-US" sz="3200" dirty="0"/>
              <a:t> y </a:t>
            </a:r>
            <a:r>
              <a:rPr lang="en-US" sz="3200" dirty="0" err="1"/>
              <a:t>manipulación</a:t>
            </a:r>
            <a:r>
              <a:rPr lang="en-US" sz="3200" dirty="0"/>
              <a:t> de </a:t>
            </a:r>
            <a:r>
              <a:rPr lang="en-US" sz="3200" dirty="0" err="1" smtClean="0"/>
              <a:t>materiales</a:t>
            </a:r>
            <a:r>
              <a:rPr lang="en-US" sz="3200" dirty="0" smtClean="0"/>
              <a:t>:</a:t>
            </a:r>
            <a:endParaRPr lang="en-US" sz="3200" dirty="0"/>
          </a:p>
          <a:p>
            <a:pPr lvl="1">
              <a:lnSpc>
                <a:spcPct val="100000"/>
              </a:lnSpc>
            </a:pPr>
            <a:r>
              <a:rPr lang="en-US" sz="2800" dirty="0"/>
              <a:t>1910.176 </a:t>
            </a:r>
            <a:r>
              <a:rPr lang="en-US" sz="2800" dirty="0" err="1" smtClean="0"/>
              <a:t>Manipulación</a:t>
            </a:r>
            <a:r>
              <a:rPr lang="en-US" sz="2800" dirty="0" smtClean="0"/>
              <a:t> </a:t>
            </a:r>
            <a:r>
              <a:rPr lang="en-US" sz="2800" dirty="0"/>
              <a:t>de </a:t>
            </a:r>
            <a:r>
              <a:rPr lang="en-US" sz="2800" dirty="0" err="1"/>
              <a:t>materiales</a:t>
            </a:r>
            <a:endParaRPr lang="en-US" sz="2800" dirty="0"/>
          </a:p>
          <a:p>
            <a:pPr lvl="1">
              <a:lnSpc>
                <a:spcPct val="100000"/>
              </a:lnSpc>
            </a:pPr>
            <a:r>
              <a:rPr lang="en-US" sz="2800" dirty="0"/>
              <a:t>1910.178 Powered </a:t>
            </a:r>
            <a:r>
              <a:rPr lang="en-US" sz="2800" dirty="0" err="1"/>
              <a:t>Camiones</a:t>
            </a:r>
            <a:r>
              <a:rPr lang="en-US" sz="2800" dirty="0"/>
              <a:t> </a:t>
            </a:r>
            <a:r>
              <a:rPr lang="en-US" sz="2800" dirty="0" err="1"/>
              <a:t>Industriales</a:t>
            </a:r>
            <a:endParaRPr lang="en-US" sz="2800" dirty="0"/>
          </a:p>
          <a:p>
            <a:pPr lvl="1">
              <a:lnSpc>
                <a:spcPct val="100000"/>
              </a:lnSpc>
            </a:pPr>
            <a:r>
              <a:rPr lang="en-US" sz="2800" dirty="0"/>
              <a:t>1910.179 </a:t>
            </a:r>
            <a:r>
              <a:rPr lang="en-US" sz="2800" dirty="0" smtClean="0"/>
              <a:t>Arriba </a:t>
            </a:r>
            <a:r>
              <a:rPr lang="en-US" sz="2800" dirty="0"/>
              <a:t>y </a:t>
            </a:r>
            <a:r>
              <a:rPr lang="en-US" sz="2800" dirty="0" err="1"/>
              <a:t>grúas</a:t>
            </a:r>
            <a:r>
              <a:rPr lang="en-US" sz="2800" dirty="0"/>
              <a:t> de </a:t>
            </a:r>
            <a:r>
              <a:rPr lang="en-US" sz="2800" dirty="0" err="1"/>
              <a:t>pórtico</a:t>
            </a:r>
            <a:endParaRPr lang="en-US" sz="2800" dirty="0"/>
          </a:p>
          <a:p>
            <a:pPr lvl="1">
              <a:lnSpc>
                <a:spcPct val="100000"/>
              </a:lnSpc>
            </a:pPr>
            <a:r>
              <a:rPr lang="en-US" sz="2800" dirty="0"/>
              <a:t>1910.180 </a:t>
            </a:r>
            <a:r>
              <a:rPr lang="en-US" sz="2800" dirty="0" err="1" smtClean="0"/>
              <a:t>Orugas</a:t>
            </a:r>
            <a:r>
              <a:rPr lang="en-US" sz="2800" dirty="0" smtClean="0"/>
              <a:t> </a:t>
            </a:r>
            <a:r>
              <a:rPr lang="en-US" sz="2800" dirty="0"/>
              <a:t>de </a:t>
            </a:r>
            <a:r>
              <a:rPr lang="en-US" sz="2800" dirty="0" err="1"/>
              <a:t>locomotoras</a:t>
            </a:r>
            <a:r>
              <a:rPr lang="en-US" sz="2800" dirty="0"/>
              <a:t> y </a:t>
            </a:r>
            <a:r>
              <a:rPr lang="en-US" sz="2800" dirty="0" err="1"/>
              <a:t>Camiones</a:t>
            </a:r>
            <a:r>
              <a:rPr lang="en-US" sz="2800" dirty="0"/>
              <a:t> </a:t>
            </a:r>
            <a:r>
              <a:rPr lang="en-US" sz="2800" dirty="0" err="1"/>
              <a:t>Grúas</a:t>
            </a:r>
            <a:endParaRPr lang="en-US" sz="2800" dirty="0"/>
          </a:p>
          <a:p>
            <a:pPr lvl="1">
              <a:lnSpc>
                <a:spcPct val="100000"/>
              </a:lnSpc>
            </a:pPr>
            <a:r>
              <a:rPr lang="en-US" sz="2800" dirty="0"/>
              <a:t>1910.181 Derricks</a:t>
            </a:r>
            <a:endParaRPr lang="en-US" sz="1800" dirty="0"/>
          </a:p>
        </p:txBody>
      </p:sp>
      <p:pic>
        <p:nvPicPr>
          <p:cNvPr id="4" name="Picture 3" title="Picture of a powered industrial truck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20470" y="3657600"/>
            <a:ext cx="2471530" cy="3200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55125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252" y="753228"/>
            <a:ext cx="10278031" cy="1080938"/>
          </a:xfrm>
        </p:spPr>
        <p:txBody>
          <a:bodyPr/>
          <a:lstStyle/>
          <a:p>
            <a:r>
              <a:rPr lang="en-US" sz="3000" dirty="0" smtClean="0">
                <a:solidFill>
                  <a:prstClr val="white"/>
                </a:solidFill>
              </a:rPr>
              <a:t> </a:t>
            </a:r>
            <a:r>
              <a:rPr lang="en-US" sz="3000" dirty="0" err="1" smtClean="0">
                <a:solidFill>
                  <a:prstClr val="white"/>
                </a:solidFill>
              </a:rPr>
              <a:t>Regulaciones</a:t>
            </a:r>
            <a:r>
              <a:rPr lang="en-US" sz="3000" dirty="0" smtClean="0">
                <a:solidFill>
                  <a:prstClr val="white"/>
                </a:solidFill>
              </a:rPr>
              <a:t> </a:t>
            </a:r>
            <a:r>
              <a:rPr lang="en-US" sz="3000" dirty="0">
                <a:solidFill>
                  <a:prstClr val="white"/>
                </a:solidFill>
              </a:rPr>
              <a:t>de OSHA para </a:t>
            </a:r>
            <a:r>
              <a:rPr lang="en-US" sz="3000" dirty="0" err="1">
                <a:solidFill>
                  <a:prstClr val="white"/>
                </a:solidFill>
              </a:rPr>
              <a:t>Almacenamiento</a:t>
            </a:r>
            <a:r>
              <a:rPr lang="en-US" sz="3000" dirty="0">
                <a:solidFill>
                  <a:prstClr val="white"/>
                </a:solidFill>
              </a:rPr>
              <a:t> </a:t>
            </a:r>
            <a:r>
              <a:rPr lang="en-US" sz="3000" dirty="0" err="1" smtClean="0">
                <a:solidFill>
                  <a:prstClr val="white"/>
                </a:solidFill>
              </a:rPr>
              <a:t>Continuado</a:t>
            </a:r>
            <a:r>
              <a:rPr lang="en-US" sz="3000" dirty="0" smtClean="0">
                <a:solidFill>
                  <a:prstClr val="white"/>
                </a:solidFill>
              </a:rPr>
              <a:t> 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027583"/>
            <a:ext cx="9613861" cy="4460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 err="1"/>
              <a:t>Reglamento</a:t>
            </a:r>
            <a:r>
              <a:rPr lang="en-US" dirty="0"/>
              <a:t> </a:t>
            </a:r>
            <a:r>
              <a:rPr lang="en-US" dirty="0" err="1"/>
              <a:t>Común</a:t>
            </a:r>
            <a:r>
              <a:rPr lang="en-US" dirty="0"/>
              <a:t> </a:t>
            </a:r>
            <a:r>
              <a:rPr lang="en-US" dirty="0" smtClean="0"/>
              <a:t>OSHA:</a:t>
            </a:r>
            <a:endParaRPr lang="en-US" dirty="0"/>
          </a:p>
          <a:p>
            <a:r>
              <a:rPr lang="en-US" dirty="0"/>
              <a:t>Las </a:t>
            </a:r>
            <a:r>
              <a:rPr lang="en-US" dirty="0" err="1"/>
              <a:t>escaleras</a:t>
            </a:r>
            <a:r>
              <a:rPr lang="en-US" dirty="0"/>
              <a:t>, </a:t>
            </a:r>
            <a:r>
              <a:rPr lang="en-US" dirty="0" err="1"/>
              <a:t>caminar</a:t>
            </a:r>
            <a:r>
              <a:rPr lang="en-US" dirty="0"/>
              <a:t> y Superficies de </a:t>
            </a:r>
            <a:r>
              <a:rPr lang="en-US" dirty="0" err="1" smtClean="0"/>
              <a:t>Trabajo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sz="2400" dirty="0"/>
              <a:t>1910.22 Los </a:t>
            </a:r>
            <a:r>
              <a:rPr lang="en-US" sz="2400" dirty="0" err="1"/>
              <a:t>pasillos</a:t>
            </a:r>
            <a:r>
              <a:rPr lang="en-US" sz="2400" dirty="0"/>
              <a:t> y </a:t>
            </a:r>
            <a:r>
              <a:rPr lang="en-US" sz="2400" dirty="0" err="1"/>
              <a:t>pasadizos</a:t>
            </a:r>
            <a:r>
              <a:rPr lang="en-US" sz="2400" dirty="0"/>
              <a:t> y </a:t>
            </a:r>
            <a:r>
              <a:rPr lang="en-US" sz="2400" dirty="0" err="1"/>
              <a:t>las</a:t>
            </a:r>
            <a:r>
              <a:rPr lang="en-US" sz="2400" dirty="0"/>
              <a:t> </a:t>
            </a:r>
            <a:r>
              <a:rPr lang="en-US" sz="2400" dirty="0" err="1"/>
              <a:t>cargas</a:t>
            </a:r>
            <a:r>
              <a:rPr lang="en-US" sz="2400" dirty="0"/>
              <a:t> de los </a:t>
            </a:r>
            <a:r>
              <a:rPr lang="en-US" sz="2400" dirty="0" err="1"/>
              <a:t>pisos</a:t>
            </a:r>
            <a:endParaRPr lang="en-US" sz="2400" dirty="0"/>
          </a:p>
          <a:p>
            <a:pPr lvl="1"/>
            <a:r>
              <a:rPr lang="en-US" sz="2400" dirty="0"/>
              <a:t>1910.23 </a:t>
            </a:r>
            <a:r>
              <a:rPr lang="en-US" sz="2400" dirty="0" err="1"/>
              <a:t>aberturas</a:t>
            </a:r>
            <a:r>
              <a:rPr lang="en-US" sz="2400" dirty="0"/>
              <a:t> de </a:t>
            </a:r>
            <a:r>
              <a:rPr lang="en-US" sz="2400" dirty="0" err="1"/>
              <a:t>suelo</a:t>
            </a:r>
            <a:endParaRPr lang="en-US" sz="2400" dirty="0"/>
          </a:p>
          <a:p>
            <a:pPr lvl="1"/>
            <a:r>
              <a:rPr lang="en-US" sz="2400" dirty="0"/>
              <a:t>1910.24 </a:t>
            </a:r>
            <a:r>
              <a:rPr lang="en-US" sz="2400" dirty="0" err="1"/>
              <a:t>escaleras</a:t>
            </a:r>
            <a:r>
              <a:rPr lang="en-US" sz="2400" dirty="0"/>
              <a:t> </a:t>
            </a:r>
            <a:r>
              <a:rPr lang="en-US" sz="2400" dirty="0" err="1"/>
              <a:t>industriales</a:t>
            </a:r>
            <a:r>
              <a:rPr lang="en-US" sz="2400" dirty="0"/>
              <a:t> </a:t>
            </a:r>
            <a:r>
              <a:rPr lang="en-US" sz="2400" dirty="0" err="1"/>
              <a:t>fijas</a:t>
            </a:r>
            <a:endParaRPr lang="en-US" sz="2400" dirty="0"/>
          </a:p>
          <a:p>
            <a:pPr lvl="1"/>
            <a:r>
              <a:rPr lang="en-US" sz="2400" dirty="0"/>
              <a:t>1910.25 </a:t>
            </a:r>
            <a:r>
              <a:rPr lang="en-US" sz="2400" dirty="0" err="1"/>
              <a:t>escaleras</a:t>
            </a:r>
            <a:r>
              <a:rPr lang="en-US" sz="2400" dirty="0"/>
              <a:t> de </a:t>
            </a:r>
            <a:r>
              <a:rPr lang="en-US" sz="2400" dirty="0" err="1"/>
              <a:t>madera</a:t>
            </a:r>
            <a:r>
              <a:rPr lang="en-US" sz="2400" dirty="0"/>
              <a:t> </a:t>
            </a:r>
            <a:r>
              <a:rPr lang="en-US" sz="2400" dirty="0" err="1"/>
              <a:t>portátiles</a:t>
            </a:r>
            <a:endParaRPr lang="en-US" sz="2400" dirty="0"/>
          </a:p>
          <a:p>
            <a:pPr lvl="1"/>
            <a:r>
              <a:rPr lang="en-US" sz="2400" dirty="0"/>
              <a:t>1910.26 </a:t>
            </a:r>
            <a:r>
              <a:rPr lang="en-US" sz="2400" dirty="0" err="1"/>
              <a:t>escaleras</a:t>
            </a:r>
            <a:r>
              <a:rPr lang="en-US" sz="2400" dirty="0"/>
              <a:t> </a:t>
            </a:r>
            <a:r>
              <a:rPr lang="en-US" sz="2400" dirty="0" err="1"/>
              <a:t>metálicas</a:t>
            </a:r>
            <a:r>
              <a:rPr lang="en-US" sz="2400" dirty="0"/>
              <a:t> </a:t>
            </a:r>
            <a:r>
              <a:rPr lang="en-US" sz="2400" dirty="0" err="1"/>
              <a:t>portátiles</a:t>
            </a:r>
            <a:endParaRPr lang="en-US" sz="2400" dirty="0"/>
          </a:p>
          <a:p>
            <a:pPr lvl="1"/>
            <a:r>
              <a:rPr lang="en-US" sz="2400" dirty="0"/>
              <a:t>1910.27 Las </a:t>
            </a:r>
            <a:r>
              <a:rPr lang="en-US" sz="2400" dirty="0" err="1"/>
              <a:t>escaleras</a:t>
            </a:r>
            <a:r>
              <a:rPr lang="en-US" sz="2400" dirty="0"/>
              <a:t> </a:t>
            </a:r>
            <a:r>
              <a:rPr lang="en-US" sz="2400" dirty="0" err="1"/>
              <a:t>fijas</a:t>
            </a:r>
            <a:endParaRPr lang="en-US" sz="2400" dirty="0"/>
          </a:p>
          <a:p>
            <a:pPr lvl="1"/>
            <a:r>
              <a:rPr lang="en-US" sz="2400" dirty="0"/>
              <a:t>1910.28 </a:t>
            </a:r>
            <a:r>
              <a:rPr lang="en-US" sz="2400" dirty="0" err="1"/>
              <a:t>Requisitos</a:t>
            </a:r>
            <a:r>
              <a:rPr lang="en-US" sz="2400" dirty="0"/>
              <a:t> de </a:t>
            </a:r>
            <a:r>
              <a:rPr lang="en-US" sz="2400" dirty="0" err="1"/>
              <a:t>seguridad</a:t>
            </a:r>
            <a:r>
              <a:rPr lang="en-US" sz="2400" dirty="0"/>
              <a:t> </a:t>
            </a:r>
            <a:r>
              <a:rPr lang="en-US" sz="2400" dirty="0" err="1"/>
              <a:t>para</a:t>
            </a:r>
            <a:r>
              <a:rPr lang="en-US" sz="2400" dirty="0"/>
              <a:t> </a:t>
            </a:r>
            <a:r>
              <a:rPr lang="en-US" sz="2400" dirty="0" err="1"/>
              <a:t>andamios</a:t>
            </a:r>
            <a:endParaRPr lang="en-US" sz="2400" dirty="0"/>
          </a:p>
          <a:p>
            <a:pPr lvl="1"/>
            <a:r>
              <a:rPr lang="en-US" sz="2400" dirty="0"/>
              <a:t>1910.29 </a:t>
            </a:r>
            <a:r>
              <a:rPr lang="en-US" sz="2400" dirty="0" err="1"/>
              <a:t>gradas</a:t>
            </a:r>
            <a:r>
              <a:rPr lang="en-US" sz="2400" dirty="0"/>
              <a:t> de </a:t>
            </a:r>
            <a:r>
              <a:rPr lang="en-US" sz="2400" dirty="0" err="1"/>
              <a:t>escalera</a:t>
            </a:r>
            <a:r>
              <a:rPr lang="en-US" sz="2400" dirty="0"/>
              <a:t> </a:t>
            </a:r>
            <a:r>
              <a:rPr lang="en-US" sz="2400" dirty="0" err="1"/>
              <a:t>propulsados</a:t>
            </a:r>
            <a:r>
              <a:rPr lang="en-US" sz="2400" dirty="0"/>
              <a:t> </a:t>
            </a:r>
            <a:r>
              <a:rPr lang="en-US" sz="2400" dirty="0" err="1"/>
              <a:t>manualmente</a:t>
            </a:r>
            <a:endParaRPr lang="en-US" sz="2400" dirty="0"/>
          </a:p>
          <a:p>
            <a:pPr lvl="1"/>
            <a:r>
              <a:rPr lang="en-US" sz="2400" dirty="0"/>
              <a:t>1910.30 superficies de </a:t>
            </a:r>
            <a:r>
              <a:rPr lang="en-US" sz="2400" dirty="0" err="1"/>
              <a:t>trabajo</a:t>
            </a:r>
            <a:r>
              <a:rPr lang="en-US" sz="2400" dirty="0"/>
              <a:t> - </a:t>
            </a:r>
            <a:r>
              <a:rPr lang="en-US" sz="2400" dirty="0" err="1"/>
              <a:t>dockboards</a:t>
            </a:r>
            <a:endParaRPr lang="en-US" sz="2400" dirty="0"/>
          </a:p>
        </p:txBody>
      </p:sp>
      <p:pic>
        <p:nvPicPr>
          <p:cNvPr id="35841" name="Picture 1" descr="C:\Documents and Settings\WNCC\Local Settings\Temporary Internet Files\Content.IE5\DU4RUW0L\Types of ladders[1].jpg" title="Picture of ladder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34500" y="2511287"/>
            <a:ext cx="2857500" cy="381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7785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46" y="753228"/>
            <a:ext cx="10132137" cy="1080938"/>
          </a:xfrm>
        </p:spPr>
        <p:txBody>
          <a:bodyPr/>
          <a:lstStyle/>
          <a:p>
            <a:r>
              <a:rPr lang="en-US" sz="3000" dirty="0" smtClean="0">
                <a:solidFill>
                  <a:prstClr val="white"/>
                </a:solidFill>
              </a:rPr>
              <a:t>  </a:t>
            </a:r>
            <a:r>
              <a:rPr lang="en-US" sz="3000" dirty="0" err="1" smtClean="0">
                <a:solidFill>
                  <a:prstClr val="white"/>
                </a:solidFill>
              </a:rPr>
              <a:t>Regulaciones</a:t>
            </a:r>
            <a:r>
              <a:rPr lang="en-US" sz="3000" dirty="0" smtClean="0">
                <a:solidFill>
                  <a:prstClr val="white"/>
                </a:solidFill>
              </a:rPr>
              <a:t> </a:t>
            </a:r>
            <a:r>
              <a:rPr lang="en-US" sz="3000" dirty="0">
                <a:solidFill>
                  <a:prstClr val="white"/>
                </a:solidFill>
              </a:rPr>
              <a:t>de OSHA para </a:t>
            </a:r>
            <a:r>
              <a:rPr lang="en-US" sz="3000" dirty="0" err="1">
                <a:solidFill>
                  <a:prstClr val="white"/>
                </a:solidFill>
              </a:rPr>
              <a:t>Almacenamiento</a:t>
            </a:r>
            <a:r>
              <a:rPr lang="en-US" sz="3000" dirty="0">
                <a:solidFill>
                  <a:prstClr val="white"/>
                </a:solidFill>
              </a:rPr>
              <a:t> </a:t>
            </a:r>
            <a:r>
              <a:rPr lang="en-US" sz="3000" dirty="0" err="1">
                <a:solidFill>
                  <a:prstClr val="white"/>
                </a:solidFill>
              </a:rPr>
              <a:t>Continuado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54889" y="1982115"/>
            <a:ext cx="11146972" cy="48265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8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n-US" dirty="0" err="1"/>
              <a:t>Común</a:t>
            </a:r>
            <a:r>
              <a:rPr lang="en-US" dirty="0"/>
              <a:t> OSHA </a:t>
            </a:r>
            <a:r>
              <a:rPr lang="en-US" dirty="0" err="1"/>
              <a:t>Reglamentos</a:t>
            </a:r>
            <a:r>
              <a:rPr lang="en-US" dirty="0"/>
              <a:t> - </a:t>
            </a:r>
            <a:r>
              <a:rPr lang="en-US" dirty="0" err="1"/>
              <a:t>Protección</a:t>
            </a:r>
            <a:r>
              <a:rPr lang="en-US" dirty="0"/>
              <a:t> contra </a:t>
            </a:r>
            <a:r>
              <a:rPr lang="en-US" dirty="0" err="1"/>
              <a:t>incendios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subparte</a:t>
            </a:r>
            <a:r>
              <a:rPr lang="en-US" dirty="0" smtClean="0"/>
              <a:t> L):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sz="2000" dirty="0"/>
              <a:t>1910.155 - </a:t>
            </a:r>
            <a:r>
              <a:rPr lang="en-US" sz="2000" dirty="0" err="1"/>
              <a:t>Alcance</a:t>
            </a:r>
            <a:r>
              <a:rPr lang="en-US" sz="2000" dirty="0"/>
              <a:t> y </a:t>
            </a:r>
            <a:r>
              <a:rPr lang="en-US" sz="2000" dirty="0" err="1"/>
              <a:t>aplicación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1910.156 - Las </a:t>
            </a:r>
            <a:r>
              <a:rPr lang="en-US" sz="2000" dirty="0" err="1"/>
              <a:t>brigadas</a:t>
            </a:r>
            <a:r>
              <a:rPr lang="en-US" sz="2000" dirty="0"/>
              <a:t> contra </a:t>
            </a:r>
            <a:r>
              <a:rPr lang="en-US" sz="2000" dirty="0" err="1"/>
              <a:t>incendios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1910.157 </a:t>
            </a:r>
            <a:r>
              <a:rPr lang="en-US" sz="2000" dirty="0" smtClean="0"/>
              <a:t>– </a:t>
            </a:r>
            <a:r>
              <a:rPr lang="en-US" sz="2000" dirty="0" err="1" smtClean="0"/>
              <a:t>Extintores</a:t>
            </a:r>
            <a:r>
              <a:rPr lang="en-US" sz="2000" dirty="0" smtClean="0"/>
              <a:t> </a:t>
            </a:r>
            <a:r>
              <a:rPr lang="en-US" sz="2000" dirty="0" err="1"/>
              <a:t>portátiles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1910.158 - </a:t>
            </a:r>
            <a:r>
              <a:rPr lang="en-US" sz="2000" dirty="0" err="1"/>
              <a:t>Sistemas</a:t>
            </a:r>
            <a:r>
              <a:rPr lang="en-US" sz="2000" dirty="0"/>
              <a:t> de </a:t>
            </a:r>
            <a:r>
              <a:rPr lang="en-US" sz="2000" dirty="0" err="1"/>
              <a:t>tuberías</a:t>
            </a:r>
            <a:r>
              <a:rPr lang="en-US" sz="2000" dirty="0"/>
              <a:t> </a:t>
            </a:r>
            <a:r>
              <a:rPr lang="en-US" sz="2000" dirty="0" err="1"/>
              <a:t>verticales</a:t>
            </a:r>
            <a:r>
              <a:rPr lang="en-US" sz="2000" dirty="0"/>
              <a:t> y </a:t>
            </a:r>
            <a:r>
              <a:rPr lang="en-US" sz="2000" dirty="0" err="1"/>
              <a:t>mangueras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1910.159 - </a:t>
            </a:r>
            <a:r>
              <a:rPr lang="en-US" sz="2000" dirty="0" err="1"/>
              <a:t>sistemas</a:t>
            </a:r>
            <a:r>
              <a:rPr lang="en-US" sz="2000" dirty="0"/>
              <a:t> de </a:t>
            </a:r>
            <a:r>
              <a:rPr lang="en-US" sz="2000" dirty="0" err="1"/>
              <a:t>riego</a:t>
            </a:r>
            <a:r>
              <a:rPr lang="en-US" sz="2000" dirty="0"/>
              <a:t> </a:t>
            </a:r>
            <a:r>
              <a:rPr lang="en-US" sz="2000" dirty="0" err="1"/>
              <a:t>automático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1910.160 - </a:t>
            </a:r>
            <a:r>
              <a:rPr lang="en-US" sz="2000" dirty="0" err="1"/>
              <a:t>Sistemas</a:t>
            </a:r>
            <a:r>
              <a:rPr lang="en-US" sz="2000" dirty="0"/>
              <a:t> de </a:t>
            </a:r>
            <a:r>
              <a:rPr lang="en-US" sz="2000" dirty="0" err="1"/>
              <a:t>extinción</a:t>
            </a:r>
            <a:r>
              <a:rPr lang="en-US" sz="2000" dirty="0"/>
              <a:t> </a:t>
            </a:r>
            <a:r>
              <a:rPr lang="en-US" sz="2000" dirty="0" err="1"/>
              <a:t>fijos</a:t>
            </a:r>
            <a:r>
              <a:rPr lang="en-US" sz="2000" dirty="0"/>
              <a:t>, </a:t>
            </a:r>
            <a:r>
              <a:rPr lang="en-US" sz="2000" dirty="0" err="1"/>
              <a:t>generales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1910.161 - </a:t>
            </a:r>
            <a:r>
              <a:rPr lang="en-US" sz="2000" dirty="0" err="1" smtClean="0"/>
              <a:t>Sistemas</a:t>
            </a:r>
            <a:r>
              <a:rPr lang="en-US" sz="2000" dirty="0" smtClean="0"/>
              <a:t> </a:t>
            </a:r>
            <a:r>
              <a:rPr lang="en-US" sz="2000" dirty="0"/>
              <a:t>de </a:t>
            </a:r>
            <a:r>
              <a:rPr lang="en-US" sz="2000" dirty="0" err="1"/>
              <a:t>extinción</a:t>
            </a:r>
            <a:r>
              <a:rPr lang="en-US" sz="2000" dirty="0"/>
              <a:t> </a:t>
            </a:r>
            <a:r>
              <a:rPr lang="en-US" sz="2000" dirty="0" err="1"/>
              <a:t>fijos</a:t>
            </a:r>
            <a:r>
              <a:rPr lang="en-US" sz="2000" dirty="0"/>
              <a:t>, </a:t>
            </a:r>
            <a:r>
              <a:rPr lang="en-US" sz="2000" dirty="0" err="1"/>
              <a:t>productos</a:t>
            </a:r>
            <a:r>
              <a:rPr lang="en-US" sz="2000" dirty="0"/>
              <a:t> </a:t>
            </a:r>
            <a:r>
              <a:rPr lang="en-US" sz="2000" dirty="0" err="1"/>
              <a:t>químicos</a:t>
            </a:r>
            <a:r>
              <a:rPr lang="en-US" sz="2000" dirty="0"/>
              <a:t> </a:t>
            </a:r>
            <a:r>
              <a:rPr lang="en-US" sz="2000" dirty="0" err="1"/>
              <a:t>secos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1910.162 - </a:t>
            </a:r>
            <a:r>
              <a:rPr lang="en-US" sz="2000" dirty="0" err="1" smtClean="0"/>
              <a:t>Sistemas</a:t>
            </a:r>
            <a:r>
              <a:rPr lang="en-US" sz="2000" dirty="0" smtClean="0"/>
              <a:t> </a:t>
            </a:r>
            <a:r>
              <a:rPr lang="en-US" sz="2000" dirty="0"/>
              <a:t>de </a:t>
            </a:r>
            <a:r>
              <a:rPr lang="en-US" sz="2000" dirty="0" err="1"/>
              <a:t>extinción</a:t>
            </a:r>
            <a:r>
              <a:rPr lang="en-US" sz="2000" dirty="0"/>
              <a:t> </a:t>
            </a:r>
            <a:r>
              <a:rPr lang="en-US" sz="2000" dirty="0" err="1"/>
              <a:t>fijos</a:t>
            </a:r>
            <a:r>
              <a:rPr lang="en-US" sz="2000" dirty="0"/>
              <a:t>, </a:t>
            </a:r>
            <a:r>
              <a:rPr lang="en-US" sz="2000" dirty="0" err="1"/>
              <a:t>agente</a:t>
            </a:r>
            <a:r>
              <a:rPr lang="en-US" sz="2000" dirty="0"/>
              <a:t> </a:t>
            </a:r>
            <a:r>
              <a:rPr lang="en-US" sz="2000" dirty="0" err="1"/>
              <a:t>gaseoso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1910.163 - </a:t>
            </a:r>
            <a:r>
              <a:rPr lang="en-US" sz="2000" dirty="0" err="1"/>
              <a:t>Corregido</a:t>
            </a:r>
            <a:r>
              <a:rPr lang="en-US" sz="2000" dirty="0"/>
              <a:t> </a:t>
            </a:r>
            <a:r>
              <a:rPr lang="en-US" sz="2000" dirty="0" err="1"/>
              <a:t>sistemas</a:t>
            </a:r>
            <a:r>
              <a:rPr lang="en-US" sz="2000" dirty="0"/>
              <a:t> de </a:t>
            </a:r>
            <a:r>
              <a:rPr lang="en-US" sz="2000" dirty="0" err="1"/>
              <a:t>pulverización</a:t>
            </a:r>
            <a:r>
              <a:rPr lang="en-US" sz="2000" dirty="0"/>
              <a:t> de </a:t>
            </a:r>
            <a:r>
              <a:rPr lang="en-US" sz="2000" dirty="0" err="1"/>
              <a:t>agua</a:t>
            </a:r>
            <a:r>
              <a:rPr lang="en-US" sz="2000" dirty="0"/>
              <a:t> y espuma de </a:t>
            </a:r>
            <a:r>
              <a:rPr lang="en-US" sz="2000" dirty="0" err="1"/>
              <a:t>extinción</a:t>
            </a:r>
            <a:r>
              <a:rPr lang="en-US" sz="2000" dirty="0"/>
              <a:t>.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1910.164 - </a:t>
            </a:r>
            <a:r>
              <a:rPr lang="en-US" sz="2000" dirty="0" err="1"/>
              <a:t>Sistemas</a:t>
            </a:r>
            <a:r>
              <a:rPr lang="en-US" sz="2000" dirty="0"/>
              <a:t> de </a:t>
            </a:r>
            <a:r>
              <a:rPr lang="en-US" sz="2000" dirty="0" err="1"/>
              <a:t>detección</a:t>
            </a:r>
            <a:r>
              <a:rPr lang="en-US" sz="2000" dirty="0"/>
              <a:t> de </a:t>
            </a:r>
            <a:r>
              <a:rPr lang="en-US" sz="2000" dirty="0" err="1"/>
              <a:t>incendios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1910.165 - </a:t>
            </a:r>
            <a:r>
              <a:rPr lang="en-US" sz="2000" dirty="0" err="1" smtClean="0"/>
              <a:t>Sistemas</a:t>
            </a:r>
            <a:r>
              <a:rPr lang="en-US" sz="2000" dirty="0" smtClean="0"/>
              <a:t> </a:t>
            </a:r>
            <a:r>
              <a:rPr lang="en-US" sz="2000" dirty="0"/>
              <a:t>de </a:t>
            </a:r>
            <a:r>
              <a:rPr lang="en-US" sz="2000" dirty="0" err="1"/>
              <a:t>alarma</a:t>
            </a:r>
            <a:r>
              <a:rPr lang="en-US" sz="2000" dirty="0"/>
              <a:t> del </a:t>
            </a:r>
            <a:r>
              <a:rPr lang="en-US" sz="2000" dirty="0" err="1"/>
              <a:t>Empleado</a:t>
            </a:r>
            <a:endParaRPr lang="en-US" sz="1800" dirty="0"/>
          </a:p>
        </p:txBody>
      </p:sp>
      <p:pic>
        <p:nvPicPr>
          <p:cNvPr id="33793" name="Picture 1" descr="C:\Documents and Settings\WNCC\Local Settings\Temporary Internet Files\Content.IE5\8KBVBE1F\fire_extinguisher[1].jpg" title="Picture of a fire extinguisher 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05605" y="2848780"/>
            <a:ext cx="2560320" cy="25603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18113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Así</a:t>
            </a:r>
            <a:r>
              <a:rPr lang="en-US" dirty="0"/>
              <a:t> </a:t>
            </a:r>
            <a:r>
              <a:rPr lang="en-US" dirty="0" err="1"/>
              <a:t>Muchos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....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Fácil</a:t>
            </a:r>
            <a:r>
              <a:rPr lang="en-US" sz="2800" dirty="0"/>
              <a:t> de </a:t>
            </a:r>
            <a:r>
              <a:rPr lang="en-US" sz="2800" dirty="0" err="1"/>
              <a:t>ver</a:t>
            </a:r>
            <a:r>
              <a:rPr lang="en-US" sz="2800" dirty="0"/>
              <a:t> </a:t>
            </a:r>
            <a:r>
              <a:rPr lang="en-US" sz="2800" dirty="0" err="1"/>
              <a:t>cómo</a:t>
            </a:r>
            <a:r>
              <a:rPr lang="en-US" sz="2800" dirty="0"/>
              <a:t> los </a:t>
            </a:r>
            <a:r>
              <a:rPr lang="en-US" sz="2800" dirty="0" err="1"/>
              <a:t>almacenes</a:t>
            </a:r>
            <a:r>
              <a:rPr lang="en-US" sz="2800" dirty="0"/>
              <a:t> </a:t>
            </a:r>
            <a:r>
              <a:rPr lang="en-US" sz="2800" dirty="0" err="1"/>
              <a:t>complejo</a:t>
            </a:r>
            <a:r>
              <a:rPr lang="en-US" sz="2800" dirty="0"/>
              <a:t> </a:t>
            </a:r>
            <a:r>
              <a:rPr lang="en-US" sz="2800" dirty="0" smtClean="0"/>
              <a:t>son.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 err="1"/>
              <a:t>Decenas</a:t>
            </a:r>
            <a:r>
              <a:rPr lang="en-US" sz="2800" dirty="0"/>
              <a:t> </a:t>
            </a:r>
            <a:r>
              <a:rPr lang="en-US" sz="2800" dirty="0" err="1"/>
              <a:t>más</a:t>
            </a:r>
            <a:r>
              <a:rPr lang="en-US" sz="2800" dirty="0"/>
              <a:t> se </a:t>
            </a:r>
            <a:r>
              <a:rPr lang="en-US" sz="2800" dirty="0" err="1"/>
              <a:t>aplica</a:t>
            </a:r>
            <a:r>
              <a:rPr lang="en-US" sz="2800" dirty="0"/>
              <a:t> la </a:t>
            </a:r>
            <a:r>
              <a:rPr lang="en-US" sz="2800" dirty="0" err="1" smtClean="0"/>
              <a:t>legislación</a:t>
            </a:r>
            <a:r>
              <a:rPr lang="en-US" sz="2800" dirty="0" smtClean="0"/>
              <a:t>.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 err="1"/>
              <a:t>Vamos</a:t>
            </a:r>
            <a:r>
              <a:rPr lang="en-US" sz="2800" dirty="0"/>
              <a:t> a </a:t>
            </a:r>
            <a:r>
              <a:rPr lang="en-US" sz="2800" dirty="0" err="1"/>
              <a:t>tomar</a:t>
            </a:r>
            <a:r>
              <a:rPr lang="en-US" sz="2800" dirty="0"/>
              <a:t> </a:t>
            </a:r>
            <a:r>
              <a:rPr lang="en-US" sz="2800" dirty="0" err="1"/>
              <a:t>una</a:t>
            </a:r>
            <a:r>
              <a:rPr lang="en-US" sz="2800" dirty="0"/>
              <a:t> </a:t>
            </a:r>
            <a:r>
              <a:rPr lang="en-US" sz="2800" dirty="0" err="1"/>
              <a:t>visión</a:t>
            </a:r>
            <a:r>
              <a:rPr lang="en-US" sz="2800" dirty="0"/>
              <a:t> </a:t>
            </a:r>
            <a:r>
              <a:rPr lang="en-US" sz="2800" dirty="0" err="1"/>
              <a:t>más</a:t>
            </a:r>
            <a:r>
              <a:rPr lang="en-US" sz="2800" dirty="0"/>
              <a:t> </a:t>
            </a:r>
            <a:r>
              <a:rPr lang="en-US" sz="2800" dirty="0" err="1"/>
              <a:t>generalizada</a:t>
            </a:r>
            <a:r>
              <a:rPr lang="en-US" sz="2800" dirty="0"/>
              <a:t> de los </a:t>
            </a:r>
            <a:r>
              <a:rPr lang="en-US" sz="2800" dirty="0" err="1"/>
              <a:t>riesgos</a:t>
            </a:r>
            <a:r>
              <a:rPr lang="en-US" sz="2800" dirty="0"/>
              <a:t> de </a:t>
            </a:r>
            <a:r>
              <a:rPr lang="en-US" sz="2800" dirty="0" err="1" smtClean="0"/>
              <a:t>almacén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Almacenamiento</a:t>
            </a:r>
            <a:r>
              <a:rPr lang="en-US" dirty="0"/>
              <a:t> </a:t>
            </a:r>
            <a:r>
              <a:rPr lang="en-US" dirty="0" err="1"/>
              <a:t>Cuestiones</a:t>
            </a:r>
            <a:r>
              <a:rPr lang="en-US" dirty="0"/>
              <a:t> de </a:t>
            </a:r>
            <a:r>
              <a:rPr lang="en-US" dirty="0" err="1"/>
              <a:t>Seguridad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050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 err="1"/>
              <a:t>Posibles</a:t>
            </a:r>
            <a:r>
              <a:rPr lang="en-US" sz="3200" dirty="0"/>
              <a:t> </a:t>
            </a:r>
            <a:r>
              <a:rPr lang="en-US" sz="3200" dirty="0" err="1"/>
              <a:t>peligros</a:t>
            </a:r>
            <a:r>
              <a:rPr lang="en-US" sz="3200" dirty="0"/>
              <a:t> </a:t>
            </a:r>
            <a:r>
              <a:rPr lang="en-US" sz="3200" dirty="0" err="1"/>
              <a:t>para</a:t>
            </a:r>
            <a:r>
              <a:rPr lang="en-US" sz="3200" dirty="0"/>
              <a:t> los </a:t>
            </a:r>
            <a:r>
              <a:rPr lang="en-US" sz="3200" dirty="0" err="1"/>
              <a:t>trabajadores</a:t>
            </a:r>
            <a:r>
              <a:rPr lang="en-US" sz="3200" dirty="0"/>
              <a:t> de </a:t>
            </a:r>
            <a:r>
              <a:rPr lang="en-US" sz="3200" dirty="0" err="1"/>
              <a:t>a</a:t>
            </a:r>
            <a:r>
              <a:rPr lang="en-US" sz="3200" dirty="0" err="1" smtClean="0"/>
              <a:t>lmacenes</a:t>
            </a:r>
            <a:r>
              <a:rPr lang="en-US" sz="3200" dirty="0" smtClean="0"/>
              <a:t>:</a:t>
            </a:r>
            <a:endParaRPr lang="en-US" sz="3200" dirty="0"/>
          </a:p>
          <a:p>
            <a:endParaRPr lang="en-US" sz="2800" dirty="0"/>
          </a:p>
          <a:p>
            <a:r>
              <a:rPr lang="en-US" sz="2800" dirty="0"/>
              <a:t>El </a:t>
            </a:r>
            <a:r>
              <a:rPr lang="en-US" sz="2800" dirty="0" err="1"/>
              <a:t>tráfico</a:t>
            </a:r>
            <a:r>
              <a:rPr lang="en-US" sz="2800" dirty="0"/>
              <a:t> de </a:t>
            </a:r>
            <a:r>
              <a:rPr lang="en-US" sz="2800" dirty="0" err="1"/>
              <a:t>vehículos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 err="1"/>
              <a:t>Uso</a:t>
            </a:r>
            <a:r>
              <a:rPr lang="en-US" sz="2800" dirty="0"/>
              <a:t> </a:t>
            </a:r>
            <a:r>
              <a:rPr lang="en-US" sz="2800" dirty="0" err="1"/>
              <a:t>inseguro</a:t>
            </a:r>
            <a:r>
              <a:rPr lang="en-US" sz="2800" dirty="0"/>
              <a:t> de </a:t>
            </a:r>
            <a:r>
              <a:rPr lang="en-US" sz="2800" dirty="0" err="1"/>
              <a:t>carretillas</a:t>
            </a:r>
            <a:r>
              <a:rPr lang="en-US" sz="2800" dirty="0"/>
              <a:t> </a:t>
            </a:r>
            <a:r>
              <a:rPr lang="en-US" sz="2800" dirty="0" err="1"/>
              <a:t>elevadoras</a:t>
            </a:r>
            <a:endParaRPr lang="en-US" sz="2000" dirty="0" smtClean="0"/>
          </a:p>
        </p:txBody>
      </p:sp>
      <p:pic>
        <p:nvPicPr>
          <p:cNvPr id="5" name="Picture 4" title="Picture of a forklift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43963" y="3509083"/>
            <a:ext cx="4075042" cy="27445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99515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Ejemplo</a:t>
            </a:r>
            <a:endParaRPr lang="en-US" dirty="0"/>
          </a:p>
        </p:txBody>
      </p:sp>
      <p:pic>
        <p:nvPicPr>
          <p:cNvPr id="11266" name="Picture 2" descr="http://www.cutelaughs.com/Funny_Accidents_and_Mishaps_Pictures/Safety%20at%20Work%201.jpg" title="Picture of unsafe forklift us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76625" y="2325941"/>
            <a:ext cx="5238750" cy="403860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525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Almacenamiento</a:t>
            </a:r>
            <a:r>
              <a:rPr lang="en-US" dirty="0"/>
              <a:t> </a:t>
            </a:r>
            <a:r>
              <a:rPr lang="en-US" dirty="0" err="1"/>
              <a:t>Cuestiones</a:t>
            </a:r>
            <a:r>
              <a:rPr lang="en-US" dirty="0"/>
              <a:t> de </a:t>
            </a:r>
            <a:r>
              <a:rPr lang="en-US" dirty="0" err="1" smtClean="0"/>
              <a:t>Seguridad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20371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US" sz="3600" dirty="0" err="1" smtClean="0"/>
              <a:t>Elevadores</a:t>
            </a:r>
            <a:endParaRPr lang="en-US" sz="3600" dirty="0"/>
          </a:p>
          <a:p>
            <a:pPr lvl="1">
              <a:lnSpc>
                <a:spcPct val="100000"/>
              </a:lnSpc>
            </a:pPr>
            <a:r>
              <a:rPr lang="en-US" sz="3200" dirty="0" err="1"/>
              <a:t>Región</a:t>
            </a:r>
            <a:r>
              <a:rPr lang="en-US" sz="3200" dirty="0"/>
              <a:t> 7 (NE, IA, KS, MO) </a:t>
            </a:r>
            <a:r>
              <a:rPr lang="en-US" sz="3200" dirty="0" err="1"/>
              <a:t>Estadísticas</a:t>
            </a:r>
            <a:r>
              <a:rPr lang="en-US" sz="3200" dirty="0"/>
              <a:t> de </a:t>
            </a:r>
            <a:r>
              <a:rPr lang="en-US" sz="3200" dirty="0" smtClean="0"/>
              <a:t>OSHA:</a:t>
            </a:r>
            <a:endParaRPr lang="en-US" sz="3200" dirty="0"/>
          </a:p>
          <a:p>
            <a:pPr lvl="2">
              <a:lnSpc>
                <a:spcPct val="100000"/>
              </a:lnSpc>
            </a:pPr>
            <a:r>
              <a:rPr lang="en-US" sz="3200" dirty="0"/>
              <a:t>251 fatales </a:t>
            </a:r>
            <a:r>
              <a:rPr lang="en-US" sz="3200" dirty="0" err="1"/>
              <a:t>incidentes</a:t>
            </a:r>
            <a:r>
              <a:rPr lang="en-US" sz="3200" dirty="0"/>
              <a:t> </a:t>
            </a:r>
            <a:r>
              <a:rPr lang="en-US" sz="3200" dirty="0" err="1"/>
              <a:t>Golpeado</a:t>
            </a:r>
            <a:r>
              <a:rPr lang="en-US" sz="3200" dirty="0"/>
              <a:t> </a:t>
            </a:r>
            <a:r>
              <a:rPr lang="en-US" sz="3200" dirty="0" err="1"/>
              <a:t>por</a:t>
            </a:r>
            <a:r>
              <a:rPr lang="en-US" sz="3200" dirty="0"/>
              <a:t> 2008-</a:t>
            </a:r>
            <a:r>
              <a:rPr lang="en-US" sz="3200" dirty="0" smtClean="0"/>
              <a:t>2013.</a:t>
            </a:r>
            <a:endParaRPr lang="en-US" sz="3200" dirty="0"/>
          </a:p>
          <a:p>
            <a:pPr lvl="2">
              <a:lnSpc>
                <a:spcPct val="100000"/>
              </a:lnSpc>
            </a:pPr>
            <a:r>
              <a:rPr lang="en-US" sz="3200" dirty="0"/>
              <a:t>70% se </a:t>
            </a:r>
            <a:r>
              <a:rPr lang="en-US" sz="3200" dirty="0" err="1"/>
              <a:t>encontraban</a:t>
            </a:r>
            <a:r>
              <a:rPr lang="en-US" sz="3200" dirty="0"/>
              <a:t> en </a:t>
            </a:r>
            <a:r>
              <a:rPr lang="en-US" sz="3200" dirty="0" err="1"/>
              <a:t>entornos</a:t>
            </a:r>
            <a:r>
              <a:rPr lang="en-US" sz="3200" dirty="0"/>
              <a:t> </a:t>
            </a:r>
            <a:r>
              <a:rPr lang="en-US" sz="3200" dirty="0" err="1"/>
              <a:t>industriales</a:t>
            </a:r>
            <a:endParaRPr lang="en-US" sz="3200" dirty="0"/>
          </a:p>
          <a:p>
            <a:pPr lvl="2">
              <a:lnSpc>
                <a:spcPct val="100000"/>
              </a:lnSpc>
            </a:pPr>
            <a:r>
              <a:rPr lang="en-US" sz="3200" dirty="0"/>
              <a:t>18% de los </a:t>
            </a:r>
            <a:r>
              <a:rPr lang="en-US" sz="3200" dirty="0" err="1"/>
              <a:t>accidentes</a:t>
            </a:r>
            <a:r>
              <a:rPr lang="en-US" sz="3200" dirty="0"/>
              <a:t> de </a:t>
            </a:r>
            <a:r>
              <a:rPr lang="en-US" sz="3200" dirty="0" err="1"/>
              <a:t>carretillas</a:t>
            </a:r>
            <a:r>
              <a:rPr lang="en-US" sz="3200" dirty="0"/>
              <a:t> </a:t>
            </a:r>
            <a:r>
              <a:rPr lang="en-US" sz="3200" dirty="0" err="1"/>
              <a:t>elevadoras</a:t>
            </a:r>
            <a:r>
              <a:rPr lang="en-US" sz="3200" dirty="0"/>
              <a:t> </a:t>
            </a:r>
            <a:r>
              <a:rPr lang="en-US" sz="3200" dirty="0" err="1" smtClean="0"/>
              <a:t>involucradas</a:t>
            </a:r>
            <a:r>
              <a:rPr lang="en-US" sz="3200" dirty="0" smtClean="0"/>
              <a:t>.</a:t>
            </a:r>
            <a:endParaRPr lang="en-US" sz="20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0724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Almacenamiento</a:t>
            </a:r>
            <a:r>
              <a:rPr lang="en-US" dirty="0"/>
              <a:t> </a:t>
            </a:r>
            <a:r>
              <a:rPr lang="en-US" dirty="0" err="1"/>
              <a:t>Cuestiones</a:t>
            </a:r>
            <a:r>
              <a:rPr lang="en-US" dirty="0"/>
              <a:t> de </a:t>
            </a:r>
            <a:r>
              <a:rPr lang="en-US" dirty="0" err="1" smtClean="0"/>
              <a:t>Seguridad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436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dirty="0" err="1"/>
              <a:t>Posibles</a:t>
            </a:r>
            <a:r>
              <a:rPr lang="en-US" sz="3200" dirty="0"/>
              <a:t> </a:t>
            </a:r>
            <a:r>
              <a:rPr lang="en-US" sz="3200" dirty="0" err="1"/>
              <a:t>peligros</a:t>
            </a:r>
            <a:r>
              <a:rPr lang="en-US" sz="3200" dirty="0"/>
              <a:t> </a:t>
            </a:r>
            <a:r>
              <a:rPr lang="en-US" sz="3200" dirty="0" err="1"/>
              <a:t>para</a:t>
            </a:r>
            <a:r>
              <a:rPr lang="en-US" sz="3200" dirty="0"/>
              <a:t> los </a:t>
            </a:r>
            <a:r>
              <a:rPr lang="en-US" sz="3200" dirty="0" err="1"/>
              <a:t>trabajadores</a:t>
            </a:r>
            <a:r>
              <a:rPr lang="en-US" sz="3200" dirty="0"/>
              <a:t> de </a:t>
            </a:r>
            <a:r>
              <a:rPr lang="en-US" sz="3200" dirty="0" err="1"/>
              <a:t>a</a:t>
            </a:r>
            <a:r>
              <a:rPr lang="en-US" sz="3200" dirty="0" err="1" smtClean="0"/>
              <a:t>lmacenes</a:t>
            </a:r>
            <a:r>
              <a:rPr lang="en-US" sz="3200" dirty="0" smtClean="0"/>
              <a:t>:</a:t>
            </a:r>
          </a:p>
          <a:p>
            <a:pPr>
              <a:lnSpc>
                <a:spcPct val="100000"/>
              </a:lnSpc>
            </a:pPr>
            <a:r>
              <a:rPr lang="en-US" sz="3000" dirty="0" err="1" smtClean="0"/>
              <a:t>Procedimientos</a:t>
            </a:r>
            <a:r>
              <a:rPr lang="en-US" sz="3000" dirty="0" smtClean="0"/>
              <a:t> </a:t>
            </a:r>
            <a:r>
              <a:rPr lang="en-US" sz="3000" dirty="0" err="1"/>
              <a:t>inadecuados</a:t>
            </a:r>
            <a:r>
              <a:rPr lang="en-US" sz="3000" dirty="0"/>
              <a:t> de </a:t>
            </a:r>
            <a:r>
              <a:rPr lang="en-US" sz="3000" dirty="0" err="1" smtClean="0"/>
              <a:t>bloqueo</a:t>
            </a:r>
            <a:r>
              <a:rPr lang="en-US" sz="3000" dirty="0" smtClean="0"/>
              <a:t>/</a:t>
            </a:r>
            <a:r>
              <a:rPr lang="en-US" sz="3000" dirty="0" err="1" smtClean="0"/>
              <a:t>etiquetado</a:t>
            </a:r>
            <a:r>
              <a:rPr lang="en-US" sz="3000" dirty="0" smtClean="0"/>
              <a:t>.</a:t>
            </a:r>
            <a:endParaRPr lang="en-US" sz="3000" dirty="0"/>
          </a:p>
          <a:p>
            <a:pPr>
              <a:lnSpc>
                <a:spcPct val="100000"/>
              </a:lnSpc>
            </a:pPr>
            <a:r>
              <a:rPr lang="en-US" sz="3000" dirty="0" err="1"/>
              <a:t>Apilamiento</a:t>
            </a:r>
            <a:r>
              <a:rPr lang="en-US" sz="3000" dirty="0"/>
              <a:t> </a:t>
            </a:r>
            <a:r>
              <a:rPr lang="en-US" sz="3000" dirty="0" err="1"/>
              <a:t>inapropiado</a:t>
            </a:r>
            <a:r>
              <a:rPr lang="en-US" sz="3000" dirty="0"/>
              <a:t> de </a:t>
            </a:r>
            <a:r>
              <a:rPr lang="en-US" sz="3000" dirty="0" err="1"/>
              <a:t>productos</a:t>
            </a:r>
            <a:endParaRPr lang="en-US" sz="3000" dirty="0"/>
          </a:p>
          <a:p>
            <a:pPr>
              <a:lnSpc>
                <a:spcPct val="100000"/>
              </a:lnSpc>
            </a:pPr>
            <a:r>
              <a:rPr lang="en-US" sz="3000" dirty="0" err="1"/>
              <a:t>Sobrecarga</a:t>
            </a:r>
            <a:r>
              <a:rPr lang="en-US" sz="3000" dirty="0"/>
              <a:t> </a:t>
            </a:r>
            <a:r>
              <a:rPr lang="en-US" sz="3000" dirty="0" err="1"/>
              <a:t>bastidores</a:t>
            </a:r>
            <a:r>
              <a:rPr lang="en-US" sz="3000" dirty="0"/>
              <a:t> de </a:t>
            </a:r>
            <a:r>
              <a:rPr lang="en-US" sz="3000" dirty="0" err="1"/>
              <a:t>paletas</a:t>
            </a:r>
            <a:endParaRPr lang="en-US" sz="3000" dirty="0"/>
          </a:p>
          <a:p>
            <a:pPr>
              <a:lnSpc>
                <a:spcPct val="100000"/>
              </a:lnSpc>
            </a:pPr>
            <a:r>
              <a:rPr lang="en-US" sz="3000" dirty="0" err="1"/>
              <a:t>Cargas</a:t>
            </a:r>
            <a:r>
              <a:rPr lang="en-US" sz="3000" dirty="0"/>
              <a:t> de </a:t>
            </a:r>
            <a:r>
              <a:rPr lang="en-US" sz="3000" dirty="0" err="1" smtClean="0"/>
              <a:t>Inflexión</a:t>
            </a:r>
            <a:r>
              <a:rPr lang="en-US" sz="3000" dirty="0" smtClean="0"/>
              <a:t>.</a:t>
            </a:r>
          </a:p>
        </p:txBody>
      </p:sp>
      <p:pic>
        <p:nvPicPr>
          <p:cNvPr id="111618" name="Picture 2" descr="https://sp.yimg.com/ib/th?id=HN.608006458638467101&amp;pid=15.1&amp;P=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7959" y="4493202"/>
            <a:ext cx="3894663" cy="21031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99515909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Ejemplo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2" descr="http://www.warehousesafetytips.com/screenshots/environmental.jpg" title="Picture of overloaded tipped pallet rack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5230" y="2643736"/>
            <a:ext cx="4876800" cy="3657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warehouse mes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56979" y="2614334"/>
            <a:ext cx="4883082" cy="3657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34525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Almacenamiento</a:t>
            </a:r>
            <a:r>
              <a:rPr lang="en-US" dirty="0" smtClean="0"/>
              <a:t> </a:t>
            </a:r>
            <a:r>
              <a:rPr lang="en-US" dirty="0" err="1" smtClean="0"/>
              <a:t>Cuestiones</a:t>
            </a:r>
            <a:r>
              <a:rPr lang="en-US" dirty="0" smtClean="0"/>
              <a:t> de </a:t>
            </a:r>
            <a:r>
              <a:rPr lang="en-US" dirty="0" err="1" smtClean="0"/>
              <a:t>Seguridad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073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en-US" sz="3200" dirty="0" err="1"/>
              <a:t>Posibles</a:t>
            </a:r>
            <a:r>
              <a:rPr lang="en-US" sz="3200" dirty="0"/>
              <a:t> </a:t>
            </a:r>
            <a:r>
              <a:rPr lang="en-US" sz="3200" dirty="0" err="1"/>
              <a:t>peligros</a:t>
            </a:r>
            <a:r>
              <a:rPr lang="en-US" sz="3200" dirty="0"/>
              <a:t> </a:t>
            </a:r>
            <a:r>
              <a:rPr lang="en-US" sz="3200" dirty="0" err="1"/>
              <a:t>para</a:t>
            </a:r>
            <a:r>
              <a:rPr lang="en-US" sz="3200" dirty="0"/>
              <a:t> los </a:t>
            </a:r>
            <a:r>
              <a:rPr lang="en-US" sz="3200" dirty="0" err="1"/>
              <a:t>trabajadores</a:t>
            </a:r>
            <a:r>
              <a:rPr lang="en-US" sz="3200" dirty="0"/>
              <a:t> de </a:t>
            </a:r>
            <a:r>
              <a:rPr lang="en-US" sz="3200" dirty="0" err="1"/>
              <a:t>a</a:t>
            </a:r>
            <a:r>
              <a:rPr lang="en-US" sz="3200" dirty="0" err="1" smtClean="0"/>
              <a:t>lmacenes</a:t>
            </a:r>
            <a:r>
              <a:rPr lang="en-US" sz="3200" dirty="0" smtClean="0"/>
              <a:t>:</a:t>
            </a:r>
            <a:endParaRPr lang="en-US" sz="3200" dirty="0"/>
          </a:p>
          <a:p>
            <a:pPr>
              <a:lnSpc>
                <a:spcPct val="140000"/>
              </a:lnSpc>
            </a:pPr>
            <a:r>
              <a:rPr lang="en-US" sz="3200" dirty="0" err="1"/>
              <a:t>Lesiones</a:t>
            </a:r>
            <a:r>
              <a:rPr lang="en-US" sz="3200" dirty="0"/>
              <a:t> </a:t>
            </a:r>
            <a:r>
              <a:rPr lang="en-US" sz="3200" dirty="0" err="1"/>
              <a:t>por</a:t>
            </a:r>
            <a:r>
              <a:rPr lang="en-US" sz="3200" dirty="0"/>
              <a:t> </a:t>
            </a:r>
            <a:r>
              <a:rPr lang="en-US" sz="3200" dirty="0" err="1"/>
              <a:t>movimientos</a:t>
            </a:r>
            <a:r>
              <a:rPr lang="en-US" sz="3200" dirty="0"/>
              <a:t> </a:t>
            </a:r>
            <a:r>
              <a:rPr lang="en-US" sz="3200" dirty="0" err="1" smtClean="0"/>
              <a:t>repetitivos</a:t>
            </a:r>
            <a:r>
              <a:rPr lang="en-US" sz="3200" dirty="0" smtClean="0"/>
              <a:t>.</a:t>
            </a:r>
            <a:endParaRPr lang="en-US" sz="3200" dirty="0"/>
          </a:p>
          <a:p>
            <a:pPr>
              <a:lnSpc>
                <a:spcPct val="140000"/>
              </a:lnSpc>
            </a:pPr>
            <a:r>
              <a:rPr lang="en-US" sz="3200" dirty="0" err="1"/>
              <a:t>Volver</a:t>
            </a:r>
            <a:r>
              <a:rPr lang="en-US" sz="3200" dirty="0"/>
              <a:t> </a:t>
            </a:r>
            <a:r>
              <a:rPr lang="en-US" sz="3200" dirty="0" err="1" smtClean="0"/>
              <a:t>cepas</a:t>
            </a:r>
            <a:r>
              <a:rPr lang="en-US" sz="3200" dirty="0" smtClean="0"/>
              <a:t>/</a:t>
            </a:r>
            <a:r>
              <a:rPr lang="en-US" sz="3200" dirty="0" err="1" smtClean="0"/>
              <a:t>lesiones</a:t>
            </a:r>
            <a:r>
              <a:rPr lang="en-US" sz="3200" dirty="0" smtClean="0"/>
              <a:t>.</a:t>
            </a:r>
            <a:endParaRPr lang="en-US" i="1" dirty="0" smtClean="0">
              <a:solidFill>
                <a:schemeClr val="accent1"/>
              </a:solidFill>
            </a:endParaRPr>
          </a:p>
        </p:txBody>
      </p:sp>
      <p:pic>
        <p:nvPicPr>
          <p:cNvPr id="5" name="Picture 2" descr="http://www.vcu.edu/oehs/fire/lifting.gif" title="Picture of proper and improper handling of material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70511" y="4291070"/>
            <a:ext cx="3835612" cy="2286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515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Antes de </a:t>
            </a:r>
            <a:r>
              <a:rPr lang="en-US" dirty="0" err="1"/>
              <a:t>comenzar</a:t>
            </a:r>
            <a:r>
              <a:rPr lang="en-US" dirty="0"/>
              <a:t>…</a:t>
            </a:r>
            <a:r>
              <a:rPr lang="en-US" dirty="0" smtClean="0"/>
              <a:t>…….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Pre-test</a:t>
            </a:r>
          </a:p>
          <a:p>
            <a:pPr algn="ctr"/>
            <a:endParaRPr lang="en-US" dirty="0"/>
          </a:p>
        </p:txBody>
      </p:sp>
      <p:pic>
        <p:nvPicPr>
          <p:cNvPr id="5" name="Picture 4" title="Decorative Pre-test pictur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91845" y="3536407"/>
            <a:ext cx="3585650" cy="237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36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965" y="753228"/>
            <a:ext cx="9912217" cy="1080938"/>
          </a:xfrm>
        </p:spPr>
        <p:txBody>
          <a:bodyPr/>
          <a:lstStyle/>
          <a:p>
            <a:r>
              <a:rPr lang="en-US" dirty="0" smtClean="0"/>
              <a:t>  </a:t>
            </a:r>
            <a:r>
              <a:rPr lang="en-US" dirty="0" err="1" smtClean="0"/>
              <a:t>Almacenamiento</a:t>
            </a:r>
            <a:r>
              <a:rPr lang="en-US" dirty="0" smtClean="0"/>
              <a:t> </a:t>
            </a:r>
            <a:r>
              <a:rPr lang="en-US" dirty="0" err="1"/>
              <a:t>Cuestiones</a:t>
            </a:r>
            <a:r>
              <a:rPr lang="en-US" dirty="0"/>
              <a:t> de </a:t>
            </a:r>
            <a:r>
              <a:rPr lang="en-US" dirty="0" err="1" smtClean="0"/>
              <a:t>Seguridad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714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 err="1"/>
              <a:t>Posibles</a:t>
            </a:r>
            <a:r>
              <a:rPr lang="en-US" sz="2800" dirty="0"/>
              <a:t> </a:t>
            </a:r>
            <a:r>
              <a:rPr lang="en-US" sz="2800" dirty="0" err="1"/>
              <a:t>peligros</a:t>
            </a:r>
            <a:r>
              <a:rPr lang="en-US" sz="2800" dirty="0"/>
              <a:t> </a:t>
            </a:r>
            <a:r>
              <a:rPr lang="en-US" sz="2800" dirty="0" err="1"/>
              <a:t>para</a:t>
            </a:r>
            <a:r>
              <a:rPr lang="en-US" sz="2800" dirty="0"/>
              <a:t> los </a:t>
            </a:r>
            <a:r>
              <a:rPr lang="en-US" sz="2800" dirty="0" err="1"/>
              <a:t>trabajadores</a:t>
            </a:r>
            <a:r>
              <a:rPr lang="en-US" sz="2800" dirty="0"/>
              <a:t> de </a:t>
            </a:r>
            <a:r>
              <a:rPr lang="en-US" sz="2800" dirty="0" err="1" smtClean="0"/>
              <a:t>almacenes</a:t>
            </a:r>
            <a:r>
              <a:rPr lang="en-US" sz="2800" dirty="0" smtClean="0"/>
              <a:t>:</a:t>
            </a:r>
            <a:endParaRPr lang="en-US" sz="2800" dirty="0"/>
          </a:p>
          <a:p>
            <a:pPr marL="0" indent="0">
              <a:buNone/>
            </a:pPr>
            <a:r>
              <a:rPr lang="en-US" sz="2800" i="1" dirty="0" err="1">
                <a:solidFill>
                  <a:srgbClr val="F0AD00"/>
                </a:solidFill>
              </a:rPr>
              <a:t>Disposiciones</a:t>
            </a:r>
            <a:r>
              <a:rPr lang="en-US" sz="2800" i="1" dirty="0">
                <a:solidFill>
                  <a:srgbClr val="F0AD00"/>
                </a:solidFill>
              </a:rPr>
              <a:t> de </a:t>
            </a:r>
            <a:r>
              <a:rPr lang="en-US" sz="2800" i="1" dirty="0" err="1">
                <a:solidFill>
                  <a:srgbClr val="F0AD00"/>
                </a:solidFill>
              </a:rPr>
              <a:t>seguridad</a:t>
            </a:r>
            <a:r>
              <a:rPr lang="en-US" sz="2800" i="1" dirty="0">
                <a:solidFill>
                  <a:srgbClr val="F0AD00"/>
                </a:solidFill>
              </a:rPr>
              <a:t> contra </a:t>
            </a:r>
            <a:r>
              <a:rPr lang="en-US" sz="2800" i="1" dirty="0" err="1">
                <a:solidFill>
                  <a:srgbClr val="F0AD00"/>
                </a:solidFill>
              </a:rPr>
              <a:t>incendios</a:t>
            </a:r>
            <a:r>
              <a:rPr lang="en-US" sz="2800" i="1" dirty="0">
                <a:solidFill>
                  <a:srgbClr val="F0AD00"/>
                </a:solidFill>
              </a:rPr>
              <a:t> </a:t>
            </a:r>
            <a:r>
              <a:rPr lang="en-US" sz="2800" i="1" dirty="0" err="1" smtClean="0">
                <a:solidFill>
                  <a:srgbClr val="F0AD00"/>
                </a:solidFill>
              </a:rPr>
              <a:t>inadecuados</a:t>
            </a:r>
            <a:r>
              <a:rPr lang="en-US" sz="2800" i="1" dirty="0">
                <a:solidFill>
                  <a:srgbClr val="F0AD00"/>
                </a:solidFill>
              </a:rPr>
              <a:t>:</a:t>
            </a:r>
          </a:p>
          <a:p>
            <a:r>
              <a:rPr lang="en-US" sz="2800" dirty="0"/>
              <a:t>Dollar General </a:t>
            </a:r>
            <a:r>
              <a:rPr lang="en-US" sz="2800" dirty="0" err="1"/>
              <a:t>Almacén</a:t>
            </a:r>
            <a:r>
              <a:rPr lang="en-US" sz="2800" dirty="0"/>
              <a:t> en Alabama </a:t>
            </a:r>
            <a:r>
              <a:rPr lang="en-US" sz="2800" dirty="0" err="1"/>
              <a:t>multado</a:t>
            </a:r>
            <a:r>
              <a:rPr lang="en-US" sz="2800" dirty="0"/>
              <a:t> con 25.000 </a:t>
            </a:r>
            <a:r>
              <a:rPr lang="en-US" sz="2800" dirty="0" err="1" smtClean="0"/>
              <a:t>dólares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dirty="0" err="1"/>
              <a:t>Repetir</a:t>
            </a:r>
            <a:r>
              <a:rPr lang="en-US" sz="2800" dirty="0"/>
              <a:t> </a:t>
            </a:r>
            <a:r>
              <a:rPr lang="en-US" sz="2800" dirty="0" err="1"/>
              <a:t>las</a:t>
            </a:r>
            <a:r>
              <a:rPr lang="en-US" sz="2800" dirty="0"/>
              <a:t> </a:t>
            </a:r>
            <a:r>
              <a:rPr lang="en-US" sz="2800" dirty="0" err="1"/>
              <a:t>violaciónes</a:t>
            </a:r>
            <a:r>
              <a:rPr lang="en-US" sz="2800" dirty="0"/>
              <a:t> de </a:t>
            </a:r>
            <a:r>
              <a:rPr lang="en-US" sz="2800" dirty="0" err="1"/>
              <a:t>bloquear</a:t>
            </a:r>
            <a:r>
              <a:rPr lang="en-US" sz="2800" dirty="0"/>
              <a:t> </a:t>
            </a:r>
            <a:r>
              <a:rPr lang="en-US" sz="2800" dirty="0" err="1"/>
              <a:t>las</a:t>
            </a:r>
            <a:r>
              <a:rPr lang="en-US" sz="2800" dirty="0"/>
              <a:t> </a:t>
            </a:r>
            <a:r>
              <a:rPr lang="en-US" sz="2800" dirty="0" err="1"/>
              <a:t>salidas</a:t>
            </a:r>
            <a:r>
              <a:rPr lang="en-US" sz="2800" dirty="0"/>
              <a:t> de </a:t>
            </a:r>
            <a:r>
              <a:rPr lang="en-US" sz="2800" dirty="0" err="1"/>
              <a:t>emergencia</a:t>
            </a:r>
            <a:r>
              <a:rPr lang="en-US" sz="2800" dirty="0"/>
              <a:t> y </a:t>
            </a:r>
            <a:r>
              <a:rPr lang="en-US" sz="2800" dirty="0" err="1" smtClean="0"/>
              <a:t>extintores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dirty="0" err="1"/>
              <a:t>Multa</a:t>
            </a:r>
            <a:r>
              <a:rPr lang="en-US" sz="2800" dirty="0"/>
              <a:t> </a:t>
            </a:r>
            <a:r>
              <a:rPr lang="en-US" sz="2800" dirty="0" err="1"/>
              <a:t>adicional</a:t>
            </a:r>
            <a:r>
              <a:rPr lang="en-US" sz="2800" dirty="0"/>
              <a:t> de 29.000 </a:t>
            </a:r>
            <a:r>
              <a:rPr lang="en-US" sz="2800" dirty="0" err="1"/>
              <a:t>dólares</a:t>
            </a:r>
            <a:r>
              <a:rPr lang="en-US" sz="2800" dirty="0"/>
              <a:t> </a:t>
            </a:r>
            <a:r>
              <a:rPr lang="en-US" sz="2800" dirty="0" err="1"/>
              <a:t>para</a:t>
            </a:r>
            <a:r>
              <a:rPr lang="en-US" sz="2800" dirty="0"/>
              <a:t> </a:t>
            </a:r>
            <a:r>
              <a:rPr lang="en-US" sz="2800" dirty="0" err="1"/>
              <a:t>otros</a:t>
            </a:r>
            <a:r>
              <a:rPr lang="en-US" sz="2800" dirty="0"/>
              <a:t> </a:t>
            </a:r>
            <a:r>
              <a:rPr lang="en-US" sz="2800" dirty="0" err="1"/>
              <a:t>peligros</a:t>
            </a:r>
            <a:r>
              <a:rPr lang="en-US" sz="2800" dirty="0"/>
              <a:t> graves en el </a:t>
            </a:r>
            <a:r>
              <a:rPr lang="en-US" sz="2800" dirty="0" err="1"/>
              <a:t>entorno</a:t>
            </a:r>
            <a:r>
              <a:rPr lang="en-US" sz="2800" dirty="0"/>
              <a:t> de </a:t>
            </a:r>
            <a:r>
              <a:rPr lang="en-US" sz="2800" dirty="0" err="1" smtClean="0"/>
              <a:t>almacén</a:t>
            </a:r>
            <a:r>
              <a:rPr lang="en-US" sz="2800" dirty="0" smtClean="0"/>
              <a:t>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27954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689" y="753228"/>
            <a:ext cx="9877493" cy="1080938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Almacenamiento</a:t>
            </a:r>
            <a:r>
              <a:rPr lang="en-US" dirty="0" smtClean="0"/>
              <a:t> </a:t>
            </a:r>
            <a:r>
              <a:rPr lang="en-US" dirty="0" err="1"/>
              <a:t>Cuestiones</a:t>
            </a:r>
            <a:r>
              <a:rPr lang="en-US" dirty="0"/>
              <a:t> de </a:t>
            </a:r>
            <a:r>
              <a:rPr lang="en-US" dirty="0" err="1" smtClean="0"/>
              <a:t>Seguridad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734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>
              <a:buNone/>
            </a:pPr>
            <a:r>
              <a:rPr lang="en-US" sz="3600" dirty="0" err="1" smtClean="0"/>
              <a:t>Problemas</a:t>
            </a:r>
            <a:r>
              <a:rPr lang="en-US" sz="3600" dirty="0" smtClean="0"/>
              <a:t> </a:t>
            </a:r>
            <a:r>
              <a:rPr lang="en-US" sz="3600" dirty="0"/>
              <a:t>de </a:t>
            </a:r>
            <a:r>
              <a:rPr lang="en-US" sz="3600" dirty="0" err="1" smtClean="0"/>
              <a:t>limpieza</a:t>
            </a:r>
            <a:r>
              <a:rPr lang="en-US" sz="3600" dirty="0" smtClean="0"/>
              <a:t>:</a:t>
            </a:r>
            <a:endParaRPr lang="en-US" sz="3600" dirty="0"/>
          </a:p>
          <a:p>
            <a:pPr lvl="0"/>
            <a:endParaRPr lang="en-US" sz="3600" dirty="0"/>
          </a:p>
          <a:p>
            <a:pPr lvl="0"/>
            <a:r>
              <a:rPr lang="en-US" sz="3600" dirty="0"/>
              <a:t>Tripping</a:t>
            </a:r>
          </a:p>
          <a:p>
            <a:pPr lvl="0"/>
            <a:r>
              <a:rPr lang="en-US" sz="3600" dirty="0" err="1"/>
              <a:t>Deslizándose</a:t>
            </a:r>
            <a:endParaRPr lang="en-US" sz="3600" dirty="0"/>
          </a:p>
          <a:p>
            <a:pPr lvl="0"/>
            <a:r>
              <a:rPr lang="en-US" sz="3600" dirty="0"/>
              <a:t>Los </a:t>
            </a:r>
            <a:r>
              <a:rPr lang="en-US" sz="3600" dirty="0" err="1"/>
              <a:t>objetos</a:t>
            </a:r>
            <a:r>
              <a:rPr lang="en-US" sz="3600" dirty="0"/>
              <a:t> </a:t>
            </a:r>
            <a:r>
              <a:rPr lang="en-US" sz="3600" dirty="0" err="1"/>
              <a:t>afilados</a:t>
            </a:r>
            <a:endParaRPr lang="en-US" sz="3600" dirty="0"/>
          </a:p>
          <a:p>
            <a:pPr lvl="0"/>
            <a:r>
              <a:rPr lang="en-US" sz="3600" dirty="0" err="1"/>
              <a:t>Basura</a:t>
            </a:r>
            <a:r>
              <a:rPr lang="en-US" sz="3600" dirty="0"/>
              <a:t>, </a:t>
            </a:r>
            <a:r>
              <a:rPr lang="en-US" sz="3600" dirty="0" err="1"/>
              <a:t>agua</a:t>
            </a:r>
            <a:r>
              <a:rPr lang="en-US" sz="3600" dirty="0"/>
              <a:t>, </a:t>
            </a:r>
            <a:r>
              <a:rPr lang="en-US" sz="3600" dirty="0" err="1"/>
              <a:t>aceite</a:t>
            </a:r>
            <a:r>
              <a:rPr lang="en-US" sz="3600" dirty="0"/>
              <a:t> y </a:t>
            </a:r>
            <a:r>
              <a:rPr lang="en-US" sz="3600" dirty="0" err="1"/>
              <a:t>más</a:t>
            </a:r>
            <a:endParaRPr lang="en-US" dirty="0"/>
          </a:p>
        </p:txBody>
      </p:sp>
      <p:pic>
        <p:nvPicPr>
          <p:cNvPr id="5" name="Picture 2" descr="http://3.bp.blogspot.com/-eJzHtFvtt4o/T-ymhlqspVI/AAAAAAAABDM/c5IsP-gtI1U/s1600/IMG_2994.JPG" title="Picture of housekeeping issue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95831" y="2643845"/>
            <a:ext cx="4876800" cy="3657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 title="Picture of red arrow pointing to tripping hazards"/>
          <p:cNvCxnSpPr/>
          <p:nvPr/>
        </p:nvCxnSpPr>
        <p:spPr>
          <a:xfrm>
            <a:off x="2823735" y="3895960"/>
            <a:ext cx="5721454" cy="1319202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 title="Picture of red arrow pointing to tripping hazards"/>
          <p:cNvCxnSpPr/>
          <p:nvPr/>
        </p:nvCxnSpPr>
        <p:spPr>
          <a:xfrm>
            <a:off x="2799074" y="3895960"/>
            <a:ext cx="4993941" cy="186167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233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496804"/>
          </a:xfrm>
        </p:spPr>
        <p:txBody>
          <a:bodyPr/>
          <a:lstStyle/>
          <a:p>
            <a:r>
              <a:rPr lang="en-US" dirty="0" err="1"/>
              <a:t>Almacenamiento</a:t>
            </a:r>
            <a:r>
              <a:rPr lang="en-US" dirty="0"/>
              <a:t> </a:t>
            </a:r>
            <a:r>
              <a:rPr lang="en-US" dirty="0" err="1"/>
              <a:t>Cuestiones</a:t>
            </a:r>
            <a:r>
              <a:rPr lang="en-US" dirty="0"/>
              <a:t> de </a:t>
            </a:r>
            <a:r>
              <a:rPr lang="en-US" dirty="0" err="1" smtClean="0"/>
              <a:t>Seguridad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6471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0" indent="0">
              <a:lnSpc>
                <a:spcPct val="130000"/>
              </a:lnSpc>
              <a:buNone/>
            </a:pPr>
            <a:r>
              <a:rPr lang="en-US" sz="4000" dirty="0" err="1"/>
              <a:t>Problemas</a:t>
            </a:r>
            <a:r>
              <a:rPr lang="en-US" sz="4000" dirty="0"/>
              <a:t> </a:t>
            </a:r>
            <a:r>
              <a:rPr lang="en-US" sz="4000" dirty="0" err="1"/>
              <a:t>Ambientales</a:t>
            </a:r>
            <a:r>
              <a:rPr lang="en-US" sz="4000" dirty="0"/>
              <a:t> </a:t>
            </a:r>
            <a:r>
              <a:rPr lang="en-US" sz="4000" dirty="0" err="1" smtClean="0"/>
              <a:t>Generales</a:t>
            </a:r>
            <a:r>
              <a:rPr lang="en-US" sz="4000" dirty="0" smtClean="0"/>
              <a:t>:</a:t>
            </a:r>
            <a:endParaRPr lang="en-US" sz="4000" dirty="0"/>
          </a:p>
          <a:p>
            <a:pPr lvl="0">
              <a:lnSpc>
                <a:spcPct val="130000"/>
              </a:lnSpc>
            </a:pPr>
            <a:r>
              <a:rPr lang="en-US" sz="4000" dirty="0" err="1"/>
              <a:t>R</a:t>
            </a:r>
            <a:r>
              <a:rPr lang="en-US" sz="4000" dirty="0" err="1" smtClean="0"/>
              <a:t>uido</a:t>
            </a:r>
            <a:endParaRPr lang="en-US" sz="4000" dirty="0"/>
          </a:p>
          <a:p>
            <a:pPr lvl="0">
              <a:lnSpc>
                <a:spcPct val="130000"/>
              </a:lnSpc>
            </a:pPr>
            <a:r>
              <a:rPr lang="en-US" sz="4000" dirty="0"/>
              <a:t>El </a:t>
            </a:r>
            <a:r>
              <a:rPr lang="en-US" sz="4000" dirty="0" err="1"/>
              <a:t>estrés</a:t>
            </a:r>
            <a:r>
              <a:rPr lang="en-US" sz="4000" dirty="0"/>
              <a:t> </a:t>
            </a:r>
            <a:r>
              <a:rPr lang="en-US" sz="4000" dirty="0" err="1"/>
              <a:t>por</a:t>
            </a:r>
            <a:r>
              <a:rPr lang="en-US" sz="4000" dirty="0"/>
              <a:t> </a:t>
            </a:r>
            <a:r>
              <a:rPr lang="en-US" sz="4000" dirty="0" err="1" smtClean="0"/>
              <a:t>calor</a:t>
            </a:r>
            <a:endParaRPr lang="en-US" sz="4000" dirty="0"/>
          </a:p>
          <a:p>
            <a:pPr lvl="0">
              <a:lnSpc>
                <a:spcPct val="130000"/>
              </a:lnSpc>
            </a:pPr>
            <a:r>
              <a:rPr lang="en-US" sz="4000" dirty="0" err="1" smtClean="0"/>
              <a:t>Iluminación</a:t>
            </a:r>
            <a:endParaRPr lang="en-US" dirty="0"/>
          </a:p>
        </p:txBody>
      </p:sp>
      <p:pic>
        <p:nvPicPr>
          <p:cNvPr id="2054" name="Picture 6" descr="Danger Sign - High Noise Area Wear Ear Protection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08097" y="3756990"/>
            <a:ext cx="3866031" cy="2743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8014969" y="4500081"/>
            <a:ext cx="1812616" cy="178510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ALTA ÁREA DE RUIDO PROTECCIÓN AUDITIVA WEAR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38273" y="4043908"/>
            <a:ext cx="1516682" cy="369332"/>
          </a:xfrm>
          <a:prstGeom prst="rect">
            <a:avLst/>
          </a:prstGeom>
          <a:solidFill>
            <a:srgbClr val="F00B17"/>
          </a:solidFill>
        </p:spPr>
        <p:txBody>
          <a:bodyPr wrap="square" tIns="0" bIns="0" rtlCol="0">
            <a:spAutoFit/>
          </a:bodyPr>
          <a:lstStyle/>
          <a:p>
            <a:pPr algn="ctr"/>
            <a:r>
              <a:rPr lang="en-US" sz="2400" b="1" dirty="0" smtClean="0"/>
              <a:t>PELIGRO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3581826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Resumen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531018" cy="390159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sz="3200" dirty="0" err="1"/>
              <a:t>Almacenamiento</a:t>
            </a:r>
            <a:r>
              <a:rPr lang="en-US" sz="3200" dirty="0"/>
              <a:t> </a:t>
            </a:r>
            <a:r>
              <a:rPr lang="en-US" sz="3200" dirty="0" err="1"/>
              <a:t>es</a:t>
            </a:r>
            <a:r>
              <a:rPr lang="en-US" sz="3200" dirty="0"/>
              <a:t> </a:t>
            </a:r>
            <a:r>
              <a:rPr lang="en-US" sz="3200" dirty="0" err="1"/>
              <a:t>una</a:t>
            </a:r>
            <a:r>
              <a:rPr lang="en-US" sz="3200" dirty="0"/>
              <a:t> gran </a:t>
            </a:r>
            <a:r>
              <a:rPr lang="en-US" sz="3200" dirty="0" err="1" smtClean="0"/>
              <a:t>industria</a:t>
            </a:r>
            <a:r>
              <a:rPr lang="en-US" sz="3200" dirty="0" smtClean="0"/>
              <a:t>.</a:t>
            </a:r>
            <a:endParaRPr lang="en-US" sz="3200" dirty="0"/>
          </a:p>
          <a:p>
            <a:pPr>
              <a:lnSpc>
                <a:spcPct val="200000"/>
              </a:lnSpc>
            </a:pPr>
            <a:r>
              <a:rPr lang="en-US" sz="3200" dirty="0"/>
              <a:t>Mucho </a:t>
            </a:r>
            <a:r>
              <a:rPr lang="en-US" sz="3200" dirty="0" err="1"/>
              <a:t>más</a:t>
            </a:r>
            <a:r>
              <a:rPr lang="en-US" sz="3200" dirty="0"/>
              <a:t> </a:t>
            </a:r>
            <a:r>
              <a:rPr lang="en-US" sz="3200" dirty="0" err="1"/>
              <a:t>que</a:t>
            </a:r>
            <a:r>
              <a:rPr lang="en-US" sz="3200" dirty="0"/>
              <a:t> simple </a:t>
            </a:r>
            <a:r>
              <a:rPr lang="en-US" sz="3200" dirty="0" err="1" smtClean="0"/>
              <a:t>almacenamiento</a:t>
            </a:r>
            <a:r>
              <a:rPr lang="en-US" sz="3200" dirty="0" smtClean="0"/>
              <a:t>.</a:t>
            </a:r>
            <a:endParaRPr lang="en-US" sz="3200" dirty="0"/>
          </a:p>
          <a:p>
            <a:pPr>
              <a:lnSpc>
                <a:spcPct val="200000"/>
              </a:lnSpc>
            </a:pPr>
            <a:r>
              <a:rPr lang="en-US" sz="3200" dirty="0" err="1"/>
              <a:t>Logística</a:t>
            </a:r>
            <a:r>
              <a:rPr lang="en-US" sz="3200" dirty="0"/>
              <a:t>, </a:t>
            </a:r>
            <a:r>
              <a:rPr lang="en-US" sz="3200" dirty="0" err="1"/>
              <a:t>gestión</a:t>
            </a:r>
            <a:r>
              <a:rPr lang="en-US" sz="3200" dirty="0"/>
              <a:t> de </a:t>
            </a:r>
            <a:r>
              <a:rPr lang="en-US" sz="3200" dirty="0" err="1"/>
              <a:t>inventario</a:t>
            </a:r>
            <a:r>
              <a:rPr lang="en-US" sz="3200" dirty="0"/>
              <a:t>, </a:t>
            </a:r>
            <a:r>
              <a:rPr lang="en-US" sz="3200" dirty="0" err="1"/>
              <a:t>venta</a:t>
            </a:r>
            <a:r>
              <a:rPr lang="en-US" sz="3200" dirty="0"/>
              <a:t> de </a:t>
            </a:r>
            <a:r>
              <a:rPr lang="en-US" sz="3200" dirty="0" err="1"/>
              <a:t>entradas</a:t>
            </a:r>
            <a:r>
              <a:rPr lang="en-US" sz="3200" dirty="0"/>
              <a:t>, y </a:t>
            </a:r>
            <a:r>
              <a:rPr lang="en-US" sz="3200" dirty="0" err="1" smtClean="0"/>
              <a:t>más</a:t>
            </a:r>
            <a:r>
              <a:rPr lang="en-US" sz="3200" dirty="0" smtClean="0"/>
              <a:t>.</a:t>
            </a:r>
            <a:endParaRPr lang="en-US" sz="3200" dirty="0"/>
          </a:p>
          <a:p>
            <a:pPr>
              <a:lnSpc>
                <a:spcPct val="200000"/>
              </a:lnSpc>
            </a:pPr>
            <a:r>
              <a:rPr lang="en-US" sz="3200" dirty="0" err="1"/>
              <a:t>Operaciones</a:t>
            </a:r>
            <a:r>
              <a:rPr lang="en-US" sz="3200" dirty="0"/>
              <a:t> de </a:t>
            </a:r>
            <a:r>
              <a:rPr lang="en-US" sz="3200" dirty="0" err="1"/>
              <a:t>paletización</a:t>
            </a:r>
            <a:r>
              <a:rPr lang="en-US" sz="3200" dirty="0"/>
              <a:t> </a:t>
            </a:r>
            <a:r>
              <a:rPr lang="en-US" sz="3200" dirty="0" err="1"/>
              <a:t>presentan</a:t>
            </a:r>
            <a:r>
              <a:rPr lang="en-US" sz="3200" dirty="0"/>
              <a:t> </a:t>
            </a:r>
            <a:r>
              <a:rPr lang="en-US" sz="3200" dirty="0" err="1" smtClean="0"/>
              <a:t>riesgos</a:t>
            </a:r>
            <a:r>
              <a:rPr lang="en-US" sz="3200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Resumen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10531018" cy="401255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sz="3200" dirty="0" err="1"/>
              <a:t>Respetar</a:t>
            </a:r>
            <a:r>
              <a:rPr lang="en-US" sz="3200" dirty="0"/>
              <a:t> la </a:t>
            </a:r>
            <a:r>
              <a:rPr lang="en-US" sz="3200" dirty="0" err="1"/>
              <a:t>complejidad</a:t>
            </a:r>
            <a:r>
              <a:rPr lang="en-US" sz="3200" dirty="0"/>
              <a:t> de </a:t>
            </a:r>
            <a:r>
              <a:rPr lang="en-US" sz="3200" dirty="0" err="1"/>
              <a:t>estos</a:t>
            </a:r>
            <a:r>
              <a:rPr lang="en-US" sz="3200" dirty="0"/>
              <a:t> </a:t>
            </a:r>
            <a:r>
              <a:rPr lang="en-US" sz="3200" dirty="0" err="1" smtClean="0"/>
              <a:t>entornos</a:t>
            </a:r>
            <a:endParaRPr lang="en-US" sz="3200" dirty="0"/>
          </a:p>
          <a:p>
            <a:pPr>
              <a:lnSpc>
                <a:spcPct val="200000"/>
              </a:lnSpc>
            </a:pPr>
            <a:r>
              <a:rPr lang="en-US" sz="3200" dirty="0"/>
              <a:t>Sea </a:t>
            </a:r>
            <a:r>
              <a:rPr lang="en-US" sz="3200" dirty="0" err="1"/>
              <a:t>consciente</a:t>
            </a:r>
            <a:r>
              <a:rPr lang="en-US" sz="3200" dirty="0"/>
              <a:t> de los </a:t>
            </a:r>
            <a:r>
              <a:rPr lang="en-US" sz="3200" dirty="0" err="1" smtClean="0"/>
              <a:t>peligros</a:t>
            </a:r>
            <a:endParaRPr lang="en-US" sz="3200" dirty="0"/>
          </a:p>
          <a:p>
            <a:pPr>
              <a:lnSpc>
                <a:spcPct val="200000"/>
              </a:lnSpc>
            </a:pPr>
            <a:r>
              <a:rPr lang="en-US" sz="3200" dirty="0" err="1"/>
              <a:t>Conozca</a:t>
            </a:r>
            <a:r>
              <a:rPr lang="en-US" sz="3200" dirty="0"/>
              <a:t> </a:t>
            </a:r>
            <a:r>
              <a:rPr lang="en-US" sz="3200" dirty="0" err="1"/>
              <a:t>sus</a:t>
            </a:r>
            <a:r>
              <a:rPr lang="en-US" sz="3200" dirty="0"/>
              <a:t> </a:t>
            </a:r>
            <a:r>
              <a:rPr lang="en-US" sz="3200" dirty="0" err="1" smtClean="0"/>
              <a:t>derechos</a:t>
            </a:r>
            <a:endParaRPr lang="en-US" sz="3200" dirty="0"/>
          </a:p>
          <a:p>
            <a:pPr>
              <a:lnSpc>
                <a:spcPct val="20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¡MANTENERSE </a:t>
            </a:r>
            <a:r>
              <a:rPr lang="en-US" sz="3200" dirty="0">
                <a:solidFill>
                  <a:schemeClr val="accent1"/>
                </a:solidFill>
              </a:rPr>
              <a:t>A SALVO!</a:t>
            </a:r>
            <a:endParaRPr lang="en-US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CCFF33"/>
                </a:solidFill>
              </a:rPr>
              <a:t>PREGUNTAS?</a:t>
            </a:r>
          </a:p>
        </p:txBody>
      </p:sp>
      <p:pic>
        <p:nvPicPr>
          <p:cNvPr id="23556" name="Picture 4" descr="j0254500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2133599"/>
            <a:ext cx="4699000" cy="4339119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4173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Test y </a:t>
            </a:r>
            <a:r>
              <a:rPr lang="en-US" dirty="0" err="1"/>
              <a:t>Evaluación</a:t>
            </a:r>
            <a:endParaRPr lang="en-US" dirty="0"/>
          </a:p>
        </p:txBody>
      </p:sp>
      <p:pic>
        <p:nvPicPr>
          <p:cNvPr id="5" name="Picture 4" title="Decorative Post-test pictur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91845" y="3536407"/>
            <a:ext cx="3585650" cy="23774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02936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el </a:t>
            </a:r>
            <a:r>
              <a:rPr lang="en-US" dirty="0" err="1"/>
              <a:t>almacenamiento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5601209" cy="4107470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err="1"/>
              <a:t>Inserte</a:t>
            </a:r>
            <a:r>
              <a:rPr lang="en-US" sz="2800" dirty="0"/>
              <a:t> Intro video </a:t>
            </a:r>
            <a:r>
              <a:rPr lang="en-US" sz="2800" dirty="0" err="1" smtClean="0"/>
              <a:t>aquí</a:t>
            </a:r>
            <a:r>
              <a:rPr lang="en-US" sz="2800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093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el </a:t>
            </a:r>
            <a:r>
              <a:rPr lang="en-US" dirty="0" err="1"/>
              <a:t>almacenamiento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810" y="2126974"/>
            <a:ext cx="11410120" cy="516834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dirty="0" err="1"/>
              <a:t>Según</a:t>
            </a:r>
            <a:r>
              <a:rPr lang="en-US" sz="2000" dirty="0"/>
              <a:t> </a:t>
            </a:r>
            <a:r>
              <a:rPr lang="en-US" sz="2000" dirty="0" err="1" smtClean="0"/>
              <a:t>BLS.gov</a:t>
            </a:r>
            <a:r>
              <a:rPr lang="en-US" sz="2000" dirty="0" smtClean="0"/>
              <a:t>:</a:t>
            </a:r>
            <a:endParaRPr lang="en-US" sz="2000" dirty="0"/>
          </a:p>
          <a:p>
            <a:pPr marL="457200" lvl="1" indent="0">
              <a:lnSpc>
                <a:spcPct val="100000"/>
              </a:lnSpc>
              <a:buNone/>
            </a:pPr>
            <a:r>
              <a:rPr lang="en-US" dirty="0" err="1"/>
              <a:t>Operar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instalaciones</a:t>
            </a:r>
            <a:r>
              <a:rPr lang="en-US" dirty="0"/>
              <a:t> de </a:t>
            </a:r>
            <a:r>
              <a:rPr lang="en-US" dirty="0" err="1"/>
              <a:t>depósito</a:t>
            </a:r>
            <a:r>
              <a:rPr lang="en-US" dirty="0"/>
              <a:t> y </a:t>
            </a:r>
            <a:r>
              <a:rPr lang="en-US" dirty="0" err="1"/>
              <a:t>almacenamiento</a:t>
            </a:r>
            <a:r>
              <a:rPr lang="en-US" dirty="0"/>
              <a:t> de </a:t>
            </a:r>
            <a:r>
              <a:rPr lang="en-US" dirty="0" err="1"/>
              <a:t>mercancías</a:t>
            </a:r>
            <a:r>
              <a:rPr lang="en-US" dirty="0"/>
              <a:t> </a:t>
            </a:r>
            <a:r>
              <a:rPr lang="en-US" dirty="0" err="1"/>
              <a:t>generales</a:t>
            </a:r>
            <a:r>
              <a:rPr lang="en-US" dirty="0"/>
              <a:t>, </a:t>
            </a:r>
            <a:r>
              <a:rPr lang="en-US" dirty="0" err="1"/>
              <a:t>productos</a:t>
            </a:r>
            <a:r>
              <a:rPr lang="en-US" dirty="0"/>
              <a:t> </a:t>
            </a:r>
            <a:r>
              <a:rPr lang="en-US" dirty="0" err="1"/>
              <a:t>refrigerados</a:t>
            </a:r>
            <a:r>
              <a:rPr lang="en-US" dirty="0"/>
              <a:t>, y </a:t>
            </a:r>
            <a:r>
              <a:rPr lang="en-US" dirty="0" err="1"/>
              <a:t>otros</a:t>
            </a:r>
            <a:r>
              <a:rPr lang="en-US" dirty="0"/>
              <a:t> </a:t>
            </a:r>
            <a:r>
              <a:rPr lang="en-US" dirty="0" err="1"/>
              <a:t>productos</a:t>
            </a:r>
            <a:r>
              <a:rPr lang="en-US" dirty="0"/>
              <a:t> de </a:t>
            </a:r>
            <a:r>
              <a:rPr lang="en-US" dirty="0" err="1"/>
              <a:t>almacén</a:t>
            </a:r>
            <a:r>
              <a:rPr lang="en-US" dirty="0"/>
              <a:t>. </a:t>
            </a:r>
            <a:r>
              <a:rPr lang="en-US" dirty="0" err="1"/>
              <a:t>Estos</a:t>
            </a:r>
            <a:r>
              <a:rPr lang="en-US" dirty="0"/>
              <a:t> </a:t>
            </a:r>
            <a:r>
              <a:rPr lang="en-US" dirty="0" err="1"/>
              <a:t>establecimientos</a:t>
            </a:r>
            <a:r>
              <a:rPr lang="en-US" dirty="0"/>
              <a:t> </a:t>
            </a:r>
            <a:r>
              <a:rPr lang="en-US" dirty="0" err="1"/>
              <a:t>ofrecen</a:t>
            </a:r>
            <a:r>
              <a:rPr lang="en-US" dirty="0"/>
              <a:t> </a:t>
            </a:r>
            <a:r>
              <a:rPr lang="en-US" dirty="0" err="1"/>
              <a:t>instalaciones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almacenar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mercancías</a:t>
            </a:r>
            <a:r>
              <a:rPr lang="en-US" dirty="0"/>
              <a:t>. No </a:t>
            </a:r>
            <a:r>
              <a:rPr lang="en-US" dirty="0" err="1"/>
              <a:t>venden</a:t>
            </a:r>
            <a:r>
              <a:rPr lang="en-US" dirty="0"/>
              <a:t> los </a:t>
            </a:r>
            <a:r>
              <a:rPr lang="en-US" dirty="0" err="1"/>
              <a:t>productos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manejan</a:t>
            </a:r>
            <a:r>
              <a:rPr lang="en-US" dirty="0"/>
              <a:t>. </a:t>
            </a:r>
            <a:r>
              <a:rPr lang="en-US" dirty="0" err="1"/>
              <a:t>Estos</a:t>
            </a:r>
            <a:r>
              <a:rPr lang="en-US" dirty="0"/>
              <a:t> </a:t>
            </a:r>
            <a:r>
              <a:rPr lang="en-US" dirty="0" err="1"/>
              <a:t>establecimientos</a:t>
            </a:r>
            <a:r>
              <a:rPr lang="en-US" dirty="0"/>
              <a:t> </a:t>
            </a:r>
            <a:r>
              <a:rPr lang="en-US" dirty="0" err="1"/>
              <a:t>tienen</a:t>
            </a:r>
            <a:r>
              <a:rPr lang="en-US" dirty="0"/>
              <a:t> la </a:t>
            </a:r>
            <a:r>
              <a:rPr lang="en-US" dirty="0" err="1"/>
              <a:t>responsabilidad</a:t>
            </a:r>
            <a:r>
              <a:rPr lang="en-US" dirty="0"/>
              <a:t> de </a:t>
            </a:r>
            <a:r>
              <a:rPr lang="en-US" dirty="0" err="1"/>
              <a:t>almacenar</a:t>
            </a:r>
            <a:r>
              <a:rPr lang="en-US" dirty="0"/>
              <a:t> la </a:t>
            </a:r>
            <a:r>
              <a:rPr lang="en-US" dirty="0" err="1"/>
              <a:t>mercancía</a:t>
            </a:r>
            <a:r>
              <a:rPr lang="en-US" dirty="0"/>
              <a:t> y </a:t>
            </a:r>
            <a:r>
              <a:rPr lang="en-US" dirty="0" err="1"/>
              <a:t>mantenerlos</a:t>
            </a:r>
            <a:r>
              <a:rPr lang="en-US" dirty="0"/>
              <a:t> </a:t>
            </a:r>
            <a:r>
              <a:rPr lang="en-US" dirty="0" err="1"/>
              <a:t>seguros</a:t>
            </a:r>
            <a:r>
              <a:rPr lang="en-US" dirty="0"/>
              <a:t>. </a:t>
            </a:r>
            <a:r>
              <a:rPr lang="en-US" dirty="0" err="1"/>
              <a:t>También</a:t>
            </a:r>
            <a:r>
              <a:rPr lang="en-US" dirty="0"/>
              <a:t> </a:t>
            </a:r>
            <a:r>
              <a:rPr lang="en-US" dirty="0" err="1"/>
              <a:t>pueden</a:t>
            </a:r>
            <a:r>
              <a:rPr lang="en-US" dirty="0"/>
              <a:t> </a:t>
            </a:r>
            <a:r>
              <a:rPr lang="en-US" dirty="0" err="1"/>
              <a:t>proporcionar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gama</a:t>
            </a:r>
            <a:r>
              <a:rPr lang="en-US" dirty="0"/>
              <a:t> de </a:t>
            </a:r>
            <a:r>
              <a:rPr lang="en-US" dirty="0" err="1"/>
              <a:t>servicios</a:t>
            </a:r>
            <a:r>
              <a:rPr lang="en-US" dirty="0"/>
              <a:t>, a menudo </a:t>
            </a:r>
            <a:r>
              <a:rPr lang="en-US" dirty="0" err="1"/>
              <a:t>referido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servicios</a:t>
            </a:r>
            <a:r>
              <a:rPr lang="en-US" dirty="0"/>
              <a:t> de </a:t>
            </a:r>
            <a:r>
              <a:rPr lang="en-US" dirty="0" err="1"/>
              <a:t>logística</a:t>
            </a:r>
            <a:r>
              <a:rPr lang="en-US" dirty="0"/>
              <a:t>, </a:t>
            </a:r>
            <a:r>
              <a:rPr lang="en-US" dirty="0" err="1"/>
              <a:t>relacionada</a:t>
            </a:r>
            <a:r>
              <a:rPr lang="en-US" dirty="0"/>
              <a:t> con la </a:t>
            </a:r>
            <a:r>
              <a:rPr lang="en-US" dirty="0" err="1"/>
              <a:t>distribución</a:t>
            </a:r>
            <a:r>
              <a:rPr lang="en-US" dirty="0"/>
              <a:t> de los </a:t>
            </a:r>
            <a:r>
              <a:rPr lang="en-US" dirty="0" err="1"/>
              <a:t>bienes</a:t>
            </a:r>
            <a:r>
              <a:rPr lang="en-US" dirty="0"/>
              <a:t>. </a:t>
            </a:r>
            <a:r>
              <a:rPr lang="en-US" dirty="0" err="1"/>
              <a:t>Servicios</a:t>
            </a:r>
            <a:r>
              <a:rPr lang="en-US" dirty="0"/>
              <a:t> </a:t>
            </a:r>
            <a:r>
              <a:rPr lang="en-US" dirty="0" err="1"/>
              <a:t>logísticos</a:t>
            </a:r>
            <a:r>
              <a:rPr lang="en-US" dirty="0"/>
              <a:t> </a:t>
            </a:r>
            <a:r>
              <a:rPr lang="en-US" dirty="0" err="1"/>
              <a:t>pueden</a:t>
            </a:r>
            <a:r>
              <a:rPr lang="en-US" dirty="0"/>
              <a:t> </a:t>
            </a:r>
            <a:r>
              <a:rPr lang="en-US" dirty="0" err="1"/>
              <a:t>incluir</a:t>
            </a:r>
            <a:r>
              <a:rPr lang="en-US" dirty="0"/>
              <a:t> el </a:t>
            </a:r>
            <a:r>
              <a:rPr lang="en-US" dirty="0" err="1"/>
              <a:t>etiquetado</a:t>
            </a:r>
            <a:r>
              <a:rPr lang="en-US" dirty="0"/>
              <a:t>, la </a:t>
            </a:r>
            <a:r>
              <a:rPr lang="en-US" dirty="0" err="1"/>
              <a:t>ruptura</a:t>
            </a:r>
            <a:r>
              <a:rPr lang="en-US" dirty="0"/>
              <a:t> de </a:t>
            </a:r>
            <a:r>
              <a:rPr lang="en-US" dirty="0" err="1"/>
              <a:t>carga</a:t>
            </a:r>
            <a:r>
              <a:rPr lang="en-US" dirty="0"/>
              <a:t>, control de </a:t>
            </a:r>
            <a:r>
              <a:rPr lang="en-US" dirty="0" err="1"/>
              <a:t>inventario</a:t>
            </a:r>
            <a:r>
              <a:rPr lang="en-US" dirty="0"/>
              <a:t> y </a:t>
            </a:r>
            <a:r>
              <a:rPr lang="en-US" dirty="0" err="1"/>
              <a:t>gestión</a:t>
            </a:r>
            <a:r>
              <a:rPr lang="en-US" dirty="0"/>
              <a:t>, </a:t>
            </a:r>
            <a:r>
              <a:rPr lang="en-US" dirty="0" err="1"/>
              <a:t>conjunto</a:t>
            </a:r>
            <a:r>
              <a:rPr lang="en-US" dirty="0"/>
              <a:t> de la </a:t>
            </a:r>
            <a:r>
              <a:rPr lang="en-US" dirty="0" err="1"/>
              <a:t>luz</a:t>
            </a:r>
            <a:r>
              <a:rPr lang="en-US" dirty="0"/>
              <a:t>, la </a:t>
            </a:r>
            <a:r>
              <a:rPr lang="en-US" dirty="0" err="1"/>
              <a:t>entrada</a:t>
            </a:r>
            <a:r>
              <a:rPr lang="en-US" dirty="0"/>
              <a:t> de </a:t>
            </a:r>
            <a:r>
              <a:rPr lang="en-US" dirty="0" err="1"/>
              <a:t>pedidos</a:t>
            </a:r>
            <a:r>
              <a:rPr lang="en-US" dirty="0"/>
              <a:t> y el </a:t>
            </a:r>
            <a:r>
              <a:rPr lang="en-US" dirty="0" err="1"/>
              <a:t>cumplimiento</a:t>
            </a:r>
            <a:r>
              <a:rPr lang="en-US" dirty="0"/>
              <a:t>, el </a:t>
            </a:r>
            <a:r>
              <a:rPr lang="en-US" dirty="0" err="1"/>
              <a:t>envasado</a:t>
            </a:r>
            <a:r>
              <a:rPr lang="en-US" dirty="0"/>
              <a:t>, </a:t>
            </a:r>
            <a:r>
              <a:rPr lang="en-US" dirty="0" err="1"/>
              <a:t>recoger</a:t>
            </a:r>
            <a:r>
              <a:rPr lang="en-US" dirty="0"/>
              <a:t> y </a:t>
            </a:r>
            <a:r>
              <a:rPr lang="en-US" dirty="0" err="1"/>
              <a:t>empacar</a:t>
            </a:r>
            <a:r>
              <a:rPr lang="en-US" dirty="0"/>
              <a:t>, </a:t>
            </a:r>
            <a:r>
              <a:rPr lang="en-US" dirty="0" err="1"/>
              <a:t>marcando</a:t>
            </a:r>
            <a:r>
              <a:rPr lang="en-US" dirty="0"/>
              <a:t> el </a:t>
            </a:r>
            <a:r>
              <a:rPr lang="en-US" dirty="0" err="1"/>
              <a:t>precio</a:t>
            </a:r>
            <a:r>
              <a:rPr lang="en-US" dirty="0"/>
              <a:t> y la </a:t>
            </a:r>
            <a:r>
              <a:rPr lang="en-US" dirty="0" err="1"/>
              <a:t>venta</a:t>
            </a:r>
            <a:r>
              <a:rPr lang="en-US" dirty="0"/>
              <a:t> de </a:t>
            </a:r>
            <a:r>
              <a:rPr lang="en-US" dirty="0" err="1"/>
              <a:t>entradas</a:t>
            </a:r>
            <a:r>
              <a:rPr lang="en-US" dirty="0"/>
              <a:t>, y la </a:t>
            </a:r>
            <a:r>
              <a:rPr lang="en-US" dirty="0" err="1"/>
              <a:t>disposición</a:t>
            </a:r>
            <a:r>
              <a:rPr lang="en-US" dirty="0"/>
              <a:t> de </a:t>
            </a:r>
            <a:r>
              <a:rPr lang="en-US" dirty="0" err="1"/>
              <a:t>transporte</a:t>
            </a:r>
            <a:r>
              <a:rPr lang="en-US" dirty="0"/>
              <a:t>. Sin embargo, los </a:t>
            </a:r>
            <a:r>
              <a:rPr lang="en-US" dirty="0" err="1"/>
              <a:t>establecimientos</a:t>
            </a:r>
            <a:r>
              <a:rPr lang="en-US" dirty="0"/>
              <a:t> de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grupo</a:t>
            </a:r>
            <a:r>
              <a:rPr lang="en-US" dirty="0"/>
              <a:t> de la </a:t>
            </a:r>
            <a:r>
              <a:rPr lang="en-US" dirty="0" err="1"/>
              <a:t>industria</a:t>
            </a:r>
            <a:r>
              <a:rPr lang="en-US" dirty="0"/>
              <a:t> </a:t>
            </a:r>
            <a:r>
              <a:rPr lang="en-US" dirty="0" err="1"/>
              <a:t>siempre</a:t>
            </a:r>
            <a:r>
              <a:rPr lang="en-US" dirty="0"/>
              <a:t> </a:t>
            </a:r>
            <a:r>
              <a:rPr lang="en-US" dirty="0" err="1"/>
              <a:t>ofrecen</a:t>
            </a:r>
            <a:r>
              <a:rPr lang="en-US" dirty="0"/>
              <a:t> </a:t>
            </a:r>
            <a:r>
              <a:rPr lang="en-US" dirty="0" err="1"/>
              <a:t>servicios</a:t>
            </a:r>
            <a:r>
              <a:rPr lang="en-US" dirty="0"/>
              <a:t> de </a:t>
            </a:r>
            <a:r>
              <a:rPr lang="en-US" dirty="0" err="1"/>
              <a:t>almacenamiento</a:t>
            </a:r>
            <a:r>
              <a:rPr lang="en-US" dirty="0"/>
              <a:t> o de </a:t>
            </a:r>
            <a:r>
              <a:rPr lang="en-US" dirty="0" err="1"/>
              <a:t>almacenamiento</a:t>
            </a:r>
            <a:r>
              <a:rPr lang="en-US" dirty="0"/>
              <a:t>, </a:t>
            </a:r>
            <a:r>
              <a:rPr lang="en-US" dirty="0" err="1"/>
              <a:t>además</a:t>
            </a:r>
            <a:r>
              <a:rPr lang="en-US" dirty="0"/>
              <a:t> de </a:t>
            </a:r>
            <a:r>
              <a:rPr lang="en-US" dirty="0" err="1"/>
              <a:t>cualquiera</a:t>
            </a:r>
            <a:r>
              <a:rPr lang="en-US" dirty="0"/>
              <a:t> de los </a:t>
            </a:r>
            <a:r>
              <a:rPr lang="en-US" dirty="0" err="1"/>
              <a:t>servicios</a:t>
            </a:r>
            <a:r>
              <a:rPr lang="en-US" dirty="0"/>
              <a:t> </a:t>
            </a:r>
            <a:r>
              <a:rPr lang="en-US" dirty="0" err="1"/>
              <a:t>logísticos</a:t>
            </a:r>
            <a:r>
              <a:rPr lang="en-US" dirty="0"/>
              <a:t>. </a:t>
            </a:r>
            <a:r>
              <a:rPr lang="en-US" dirty="0" err="1"/>
              <a:t>Además</a:t>
            </a:r>
            <a:r>
              <a:rPr lang="en-US" dirty="0"/>
              <a:t>, el </a:t>
            </a:r>
            <a:r>
              <a:rPr lang="en-US" dirty="0" err="1"/>
              <a:t>almacenamiento</a:t>
            </a:r>
            <a:r>
              <a:rPr lang="en-US" dirty="0"/>
              <a:t> o el </a:t>
            </a:r>
            <a:r>
              <a:rPr lang="en-US" dirty="0" err="1"/>
              <a:t>almacenamiento</a:t>
            </a:r>
            <a:r>
              <a:rPr lang="en-US" dirty="0"/>
              <a:t> de </a:t>
            </a:r>
            <a:r>
              <a:rPr lang="en-US" dirty="0" err="1"/>
              <a:t>mercancías</a:t>
            </a:r>
            <a:r>
              <a:rPr lang="en-US" dirty="0"/>
              <a:t> </a:t>
            </a:r>
            <a:r>
              <a:rPr lang="en-US" dirty="0" err="1"/>
              <a:t>deben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incidentales</a:t>
            </a:r>
            <a:r>
              <a:rPr lang="en-US" dirty="0"/>
              <a:t> a la </a:t>
            </a:r>
            <a:r>
              <a:rPr lang="en-US" dirty="0" err="1"/>
              <a:t>prestación</a:t>
            </a:r>
            <a:r>
              <a:rPr lang="en-US" dirty="0"/>
              <a:t> de </a:t>
            </a:r>
            <a:r>
              <a:rPr lang="en-US" dirty="0" err="1"/>
              <a:t>servicios</a:t>
            </a:r>
            <a:r>
              <a:rPr lang="en-US" dirty="0"/>
              <a:t>, tales </a:t>
            </a:r>
            <a:r>
              <a:rPr lang="en-US" dirty="0" err="1"/>
              <a:t>como</a:t>
            </a:r>
            <a:r>
              <a:rPr lang="en-US" dirty="0"/>
              <a:t> el </a:t>
            </a:r>
            <a:r>
              <a:rPr lang="en-US" dirty="0" err="1"/>
              <a:t>marcado</a:t>
            </a:r>
            <a:r>
              <a:rPr lang="en-US" dirty="0"/>
              <a:t> de </a:t>
            </a:r>
            <a:r>
              <a:rPr lang="en-US" dirty="0" err="1"/>
              <a:t>precios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93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el </a:t>
            </a:r>
            <a:r>
              <a:rPr lang="en-US" dirty="0" err="1"/>
              <a:t>almacenamiento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6674636" cy="4107470"/>
          </a:xfrm>
        </p:spPr>
        <p:txBody>
          <a:bodyPr>
            <a:normAutofit lnSpcReduction="10000"/>
          </a:bodyPr>
          <a:lstStyle/>
          <a:p>
            <a:r>
              <a:rPr lang="en-US" sz="3600" dirty="0" err="1"/>
              <a:t>Depósito</a:t>
            </a:r>
            <a:r>
              <a:rPr lang="en-US" sz="3600" dirty="0"/>
              <a:t> y </a:t>
            </a:r>
            <a:r>
              <a:rPr lang="en-US" sz="3600" dirty="0" err="1"/>
              <a:t>almacenamiento</a:t>
            </a:r>
            <a:r>
              <a:rPr lang="en-US" sz="3600" dirty="0"/>
              <a:t> </a:t>
            </a:r>
            <a:r>
              <a:rPr lang="en-US" sz="3600" dirty="0" err="1"/>
              <a:t>es</a:t>
            </a:r>
            <a:r>
              <a:rPr lang="en-US" sz="3600" dirty="0"/>
              <a:t> un subsector de </a:t>
            </a:r>
            <a:r>
              <a:rPr lang="en-US" sz="3600" dirty="0" err="1"/>
              <a:t>transporte</a:t>
            </a:r>
            <a:r>
              <a:rPr lang="en-US" sz="3600" dirty="0"/>
              <a:t> y </a:t>
            </a:r>
            <a:r>
              <a:rPr lang="en-US" sz="3600" dirty="0" err="1" smtClean="0"/>
              <a:t>almacenamiento</a:t>
            </a:r>
            <a:r>
              <a:rPr lang="en-US" sz="3600" dirty="0" smtClean="0"/>
              <a:t>.</a:t>
            </a:r>
            <a:endParaRPr lang="en-US" sz="3600" dirty="0"/>
          </a:p>
          <a:p>
            <a:endParaRPr lang="en-US" sz="3600" dirty="0"/>
          </a:p>
          <a:p>
            <a:r>
              <a:rPr lang="en-US" sz="3600" dirty="0" err="1"/>
              <a:t>Millones</a:t>
            </a:r>
            <a:r>
              <a:rPr lang="en-US" sz="3600" dirty="0"/>
              <a:t> de </a:t>
            </a:r>
            <a:r>
              <a:rPr lang="en-US" sz="3600" dirty="0" err="1"/>
              <a:t>libras</a:t>
            </a:r>
            <a:r>
              <a:rPr lang="en-US" sz="3600" dirty="0"/>
              <a:t> de </a:t>
            </a:r>
            <a:r>
              <a:rPr lang="en-US" sz="3600" dirty="0" err="1"/>
              <a:t>materiales</a:t>
            </a:r>
            <a:r>
              <a:rPr lang="en-US" sz="3600" dirty="0"/>
              <a:t> y </a:t>
            </a:r>
            <a:r>
              <a:rPr lang="en-US" sz="3600" dirty="0" err="1"/>
              <a:t>mercancías</a:t>
            </a:r>
            <a:r>
              <a:rPr lang="en-US" sz="3600" dirty="0"/>
              <a:t> se </a:t>
            </a:r>
            <a:r>
              <a:rPr lang="en-US" sz="3600" dirty="0" err="1"/>
              <a:t>gestionan</a:t>
            </a:r>
            <a:r>
              <a:rPr lang="en-US" sz="3600" dirty="0"/>
              <a:t> </a:t>
            </a:r>
            <a:r>
              <a:rPr lang="en-US" sz="3600" dirty="0" err="1"/>
              <a:t>cada</a:t>
            </a:r>
            <a:r>
              <a:rPr lang="en-US" sz="3600" dirty="0"/>
              <a:t> </a:t>
            </a:r>
            <a:r>
              <a:rPr lang="en-US" sz="3600" dirty="0" err="1"/>
              <a:t>día</a:t>
            </a:r>
            <a:r>
              <a:rPr lang="en-US" sz="3600" dirty="0"/>
              <a:t> en los </a:t>
            </a:r>
            <a:r>
              <a:rPr lang="en-US" sz="3600" dirty="0" err="1" smtClean="0"/>
              <a:t>almacenes</a:t>
            </a:r>
            <a:r>
              <a:rPr lang="en-US" sz="3600" dirty="0" smtClean="0"/>
              <a:t>.</a:t>
            </a:r>
            <a:endParaRPr lang="en-US" sz="2800" dirty="0" smtClean="0"/>
          </a:p>
          <a:p>
            <a:endParaRPr lang="en-US" dirty="0" smtClean="0"/>
          </a:p>
        </p:txBody>
      </p:sp>
      <p:pic>
        <p:nvPicPr>
          <p:cNvPr id="72706" name="Picture 2" descr="Warehousing and Distribution Center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9796" y="3649656"/>
            <a:ext cx="4280021" cy="28346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7093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863271" cy="1080938"/>
          </a:xfrm>
        </p:spPr>
        <p:txBody>
          <a:bodyPr/>
          <a:lstStyle/>
          <a:p>
            <a:r>
              <a:rPr lang="en-US" dirty="0" err="1"/>
              <a:t>Estadísticas</a:t>
            </a:r>
            <a:r>
              <a:rPr lang="en-US" dirty="0"/>
              <a:t> </a:t>
            </a:r>
            <a:r>
              <a:rPr lang="en-US" dirty="0" err="1"/>
              <a:t>Almacenamiento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2013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525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en-US" sz="2500" dirty="0" err="1"/>
              <a:t>Salarios</a:t>
            </a:r>
            <a:r>
              <a:rPr lang="en-US" sz="2500" dirty="0"/>
              <a:t> </a:t>
            </a:r>
            <a:r>
              <a:rPr lang="en-US" sz="2500" dirty="0" smtClean="0"/>
              <a:t>warehousing:</a:t>
            </a:r>
            <a:endParaRPr lang="en-US" sz="2500" dirty="0"/>
          </a:p>
          <a:p>
            <a:pPr lvl="0">
              <a:lnSpc>
                <a:spcPct val="120000"/>
              </a:lnSpc>
            </a:pPr>
            <a:r>
              <a:rPr lang="en-US" sz="2500" dirty="0" err="1"/>
              <a:t>Obreros</a:t>
            </a:r>
            <a:r>
              <a:rPr lang="en-US" sz="2500" dirty="0"/>
              <a:t>, </a:t>
            </a:r>
            <a:r>
              <a:rPr lang="en-US" sz="2500" dirty="0" err="1"/>
              <a:t>carga</a:t>
            </a:r>
            <a:r>
              <a:rPr lang="en-US" sz="2500" dirty="0"/>
              <a:t>, </a:t>
            </a:r>
            <a:r>
              <a:rPr lang="en-US" sz="2500" dirty="0" err="1"/>
              <a:t>existencias</a:t>
            </a:r>
            <a:r>
              <a:rPr lang="en-US" sz="2500" dirty="0"/>
              <a:t> y </a:t>
            </a:r>
            <a:r>
              <a:rPr lang="en-US" sz="2500" dirty="0" err="1"/>
              <a:t>materiales</a:t>
            </a:r>
            <a:r>
              <a:rPr lang="en-US" sz="2500" dirty="0"/>
              <a:t> </a:t>
            </a:r>
            <a:r>
              <a:rPr lang="en-US" sz="2500" dirty="0" err="1" smtClean="0"/>
              <a:t>motores</a:t>
            </a:r>
            <a:r>
              <a:rPr lang="en-US" sz="2500" dirty="0"/>
              <a:t>:</a:t>
            </a:r>
            <a:r>
              <a:rPr lang="en-US" sz="2500" dirty="0" smtClean="0"/>
              <a:t> $14.25/</a:t>
            </a:r>
            <a:r>
              <a:rPr lang="en-US" sz="2500" dirty="0" err="1" smtClean="0"/>
              <a:t>hora</a:t>
            </a:r>
            <a:r>
              <a:rPr lang="en-US" sz="2500" dirty="0" smtClean="0"/>
              <a:t>.</a:t>
            </a:r>
            <a:endParaRPr lang="en-US" sz="2500" dirty="0"/>
          </a:p>
          <a:p>
            <a:pPr lvl="0">
              <a:lnSpc>
                <a:spcPct val="120000"/>
              </a:lnSpc>
            </a:pPr>
            <a:r>
              <a:rPr lang="en-US" sz="2500" dirty="0" err="1"/>
              <a:t>Envío</a:t>
            </a:r>
            <a:r>
              <a:rPr lang="en-US" sz="2500" dirty="0"/>
              <a:t>, </a:t>
            </a:r>
            <a:r>
              <a:rPr lang="en-US" sz="2500" dirty="0" err="1"/>
              <a:t>recepción</a:t>
            </a:r>
            <a:r>
              <a:rPr lang="en-US" sz="2500" dirty="0"/>
              <a:t> y </a:t>
            </a:r>
            <a:r>
              <a:rPr lang="en-US" sz="2500" dirty="0" err="1"/>
              <a:t>tránsito</a:t>
            </a:r>
            <a:r>
              <a:rPr lang="en-US" sz="2500" dirty="0"/>
              <a:t> </a:t>
            </a:r>
            <a:r>
              <a:rPr lang="en-US" sz="2500" dirty="0" err="1" smtClean="0"/>
              <a:t>empleados</a:t>
            </a:r>
            <a:r>
              <a:rPr lang="en-US" sz="2500" dirty="0" smtClean="0"/>
              <a:t>: $15.45/</a:t>
            </a:r>
            <a:r>
              <a:rPr lang="en-US" sz="2500" dirty="0" err="1" smtClean="0"/>
              <a:t>hora</a:t>
            </a:r>
            <a:r>
              <a:rPr lang="en-US" sz="2500" dirty="0" smtClean="0"/>
              <a:t>.</a:t>
            </a:r>
            <a:endParaRPr lang="en-US" sz="2500" dirty="0"/>
          </a:p>
          <a:p>
            <a:pPr lvl="0">
              <a:lnSpc>
                <a:spcPct val="120000"/>
              </a:lnSpc>
            </a:pPr>
            <a:r>
              <a:rPr lang="en-US" sz="2500" dirty="0" err="1"/>
              <a:t>Empleados</a:t>
            </a:r>
            <a:r>
              <a:rPr lang="en-US" sz="2500" dirty="0"/>
              <a:t> de </a:t>
            </a:r>
            <a:r>
              <a:rPr lang="en-US" sz="2500" dirty="0" err="1"/>
              <a:t>almacén</a:t>
            </a:r>
            <a:r>
              <a:rPr lang="en-US" sz="2500" dirty="0"/>
              <a:t> y </a:t>
            </a:r>
            <a:r>
              <a:rPr lang="en-US" sz="2500" dirty="0" err="1"/>
              <a:t>materiales</a:t>
            </a:r>
            <a:r>
              <a:rPr lang="en-US" sz="2500" dirty="0"/>
              <a:t> de </a:t>
            </a:r>
            <a:r>
              <a:rPr lang="en-US" sz="2500" dirty="0" err="1"/>
              <a:t>carga</a:t>
            </a:r>
            <a:r>
              <a:rPr lang="en-US" sz="2500" dirty="0"/>
              <a:t> de </a:t>
            </a:r>
            <a:r>
              <a:rPr lang="en-US" sz="2500" dirty="0" err="1" smtClean="0"/>
              <a:t>pedidos</a:t>
            </a:r>
            <a:r>
              <a:rPr lang="en-US" sz="2500" dirty="0" smtClean="0"/>
              <a:t>: $15.01/</a:t>
            </a:r>
            <a:r>
              <a:rPr lang="en-US" sz="2500" dirty="0" err="1" smtClean="0"/>
              <a:t>hora</a:t>
            </a:r>
            <a:r>
              <a:rPr lang="en-US" sz="2500" dirty="0" smtClean="0"/>
              <a:t>.</a:t>
            </a:r>
            <a:endParaRPr lang="en-US" sz="2500" dirty="0"/>
          </a:p>
          <a:p>
            <a:pPr lvl="0">
              <a:lnSpc>
                <a:spcPct val="120000"/>
              </a:lnSpc>
            </a:pPr>
            <a:r>
              <a:rPr lang="en-US" sz="2500" dirty="0" err="1"/>
              <a:t>Transporte</a:t>
            </a:r>
            <a:r>
              <a:rPr lang="en-US" sz="2500" dirty="0"/>
              <a:t>, </a:t>
            </a:r>
            <a:r>
              <a:rPr lang="en-US" sz="2500" dirty="0" err="1"/>
              <a:t>almacenamiento</a:t>
            </a:r>
            <a:r>
              <a:rPr lang="en-US" sz="2500" dirty="0"/>
              <a:t> y </a:t>
            </a:r>
            <a:r>
              <a:rPr lang="en-US" sz="2500" dirty="0" err="1"/>
              <a:t>distribución</a:t>
            </a:r>
            <a:r>
              <a:rPr lang="en-US" sz="2500" dirty="0"/>
              <a:t> de los </a:t>
            </a:r>
            <a:r>
              <a:rPr lang="en-US" sz="2500" dirty="0" err="1"/>
              <a:t>administradores</a:t>
            </a:r>
            <a:r>
              <a:rPr lang="en-US" sz="2500" dirty="0"/>
              <a:t> </a:t>
            </a:r>
            <a:r>
              <a:rPr lang="en-US" sz="2500" dirty="0" smtClean="0"/>
              <a:t>de: $40.13/</a:t>
            </a:r>
            <a:r>
              <a:rPr lang="en-US" sz="2500" dirty="0" err="1" smtClean="0"/>
              <a:t>hora</a:t>
            </a:r>
            <a:r>
              <a:rPr lang="en-US" sz="2500" dirty="0" smtClean="0"/>
              <a:t>.</a:t>
            </a:r>
            <a:endParaRPr lang="en-US" sz="2500" i="1" dirty="0" smtClean="0">
              <a:solidFill>
                <a:schemeClr val="tx1">
                  <a:lumMod val="75000"/>
                </a:schemeClr>
              </a:solidFill>
            </a:endParaRPr>
          </a:p>
          <a:p>
            <a:pPr marL="457200" lvl="1" indent="0" algn="r">
              <a:buNone/>
            </a:pPr>
            <a:r>
              <a:rPr lang="en-US" sz="1600" i="1" dirty="0" smtClean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en-US" sz="1600" i="1" dirty="0" err="1">
                <a:solidFill>
                  <a:schemeClr val="tx1">
                    <a:lumMod val="75000"/>
                  </a:schemeClr>
                </a:solidFill>
              </a:rPr>
              <a:t>www.bls.gov</a:t>
            </a:r>
            <a:r>
              <a:rPr lang="en-US" sz="1600" i="1" dirty="0">
                <a:solidFill>
                  <a:schemeClr val="tx1">
                    <a:lumMod val="75000"/>
                  </a:schemeClr>
                </a:solidFill>
              </a:rPr>
              <a:t>) </a:t>
            </a:r>
            <a:endParaRPr lang="en-US" sz="1600" i="1" dirty="0" smtClean="0">
              <a:solidFill>
                <a:schemeClr val="tx1">
                  <a:lumMod val="75000"/>
                </a:schemeClr>
              </a:solidFill>
            </a:endParaRP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653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  <p:tag name="QUESTION" val="1"/>
  <p:tag name="TYPE" val="0"/>
</p:tagLst>
</file>

<file path=ppt/theme/theme1.xml><?xml version="1.0" encoding="utf-8"?>
<a:theme xmlns:a="http://schemas.openxmlformats.org/drawingml/2006/main" name="Berli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0</TotalTime>
  <Words>5726</Words>
  <Application>Microsoft Office PowerPoint</Application>
  <PresentationFormat>Widescreen</PresentationFormat>
  <Paragraphs>550</Paragraphs>
  <Slides>56</Slides>
  <Notes>52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0" baseType="lpstr">
      <vt:lpstr>Arial</vt:lpstr>
      <vt:lpstr>Calibri</vt:lpstr>
      <vt:lpstr>Trebuchet MS</vt:lpstr>
      <vt:lpstr>Berlin</vt:lpstr>
      <vt:lpstr>Módulo 1 La Industria de Almacenamiento</vt:lpstr>
      <vt:lpstr>Renuncia</vt:lpstr>
      <vt:lpstr>Propósito</vt:lpstr>
      <vt:lpstr>Objetivos/Resultados</vt:lpstr>
      <vt:lpstr>Antes de comenzar……….</vt:lpstr>
      <vt:lpstr>¿Qué es el almacenamiento?</vt:lpstr>
      <vt:lpstr> ¿Qué es el almacenamiento?</vt:lpstr>
      <vt:lpstr>¿Qué es el almacenamiento? </vt:lpstr>
      <vt:lpstr>Estadísticas Almacenamiento para 2013 </vt:lpstr>
      <vt:lpstr> Estadísticas Almacenamiento para 2013 </vt:lpstr>
      <vt:lpstr>Estadísticas Almacenamiento para 2013  </vt:lpstr>
      <vt:lpstr>¿Cuál es Paletización?</vt:lpstr>
      <vt:lpstr> ¿Cuál es Paletización?</vt:lpstr>
      <vt:lpstr>¿Cuál es Paletización? </vt:lpstr>
      <vt:lpstr>Un Vistazo Rápido Hazard</vt:lpstr>
      <vt:lpstr> Un Vistazo Rápido Hazard</vt:lpstr>
      <vt:lpstr>Ser Proactivo</vt:lpstr>
      <vt:lpstr>Ser Proactivo </vt:lpstr>
      <vt:lpstr>¡Conozca sus derechos!</vt:lpstr>
      <vt:lpstr>Esencial OSHA </vt:lpstr>
      <vt:lpstr> Esencial OSHA </vt:lpstr>
      <vt:lpstr>Esencial OSHA: ¿Quién hace la cubierta de OSHA?</vt:lpstr>
      <vt:lpstr> Esencial OSHA: ¿Quién hace la cubierta de OSHA?</vt:lpstr>
      <vt:lpstr>Esencial OSHA: ¿Quién hace la cubierta de OSHA? </vt:lpstr>
      <vt:lpstr>Esencial OSHA: ¿Quién hace no está cubierta de OSHA?</vt:lpstr>
      <vt:lpstr>Esencial OSHA  </vt:lpstr>
      <vt:lpstr>   Esencial OSHA </vt:lpstr>
      <vt:lpstr> Esencial OSHA  </vt:lpstr>
      <vt:lpstr>Protección de Denunciantes</vt:lpstr>
      <vt:lpstr>Protección de Denunciantes </vt:lpstr>
      <vt:lpstr> Protección de Denunciantes</vt:lpstr>
      <vt:lpstr>  Esencial OSHA  </vt:lpstr>
      <vt:lpstr>Normas comunes para Almacenamiento</vt:lpstr>
      <vt:lpstr>Esencial OSHA   </vt:lpstr>
      <vt:lpstr>Esencial OSHA  </vt:lpstr>
      <vt:lpstr>Descanso</vt:lpstr>
      <vt:lpstr>Regulaciones de OSHA para Almacenamiento</vt:lpstr>
      <vt:lpstr>Regulaciones de OSHA para Almacenamiento Continuado</vt:lpstr>
      <vt:lpstr> Regulaciones de OSHA para Almacenamiento Continuado</vt:lpstr>
      <vt:lpstr> Regulaciones de OSHA para Almacenamiento Continuado </vt:lpstr>
      <vt:lpstr> Regulaciones de OSHA para Almacenamiento Continuado  </vt:lpstr>
      <vt:lpstr>  Regulaciones de OSHA para Almacenamiento Continuado</vt:lpstr>
      <vt:lpstr>Así Muchos más ....</vt:lpstr>
      <vt:lpstr>Almacenamiento Cuestiones de Seguridad</vt:lpstr>
      <vt:lpstr>Ejemplo</vt:lpstr>
      <vt:lpstr>Almacenamiento Cuestiones de Seguridad </vt:lpstr>
      <vt:lpstr>Almacenamiento Cuestiones de Seguridad  </vt:lpstr>
      <vt:lpstr>Ejemplo </vt:lpstr>
      <vt:lpstr>Almacenamiento Cuestiones de Seguridad   </vt:lpstr>
      <vt:lpstr>  Almacenamiento Cuestiones de Seguridad   </vt:lpstr>
      <vt:lpstr> Almacenamiento Cuestiones de Seguridad   </vt:lpstr>
      <vt:lpstr>Almacenamiento Cuestiones de Seguridad </vt:lpstr>
      <vt:lpstr>Resumen</vt:lpstr>
      <vt:lpstr>Resumen </vt:lpstr>
      <vt:lpstr>PREGUNTAS?</vt:lpstr>
      <vt:lpstr>Post Test y Evaluación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2018-07-13T17:19:23Z</dcterms:created>
  <dcterms:modified xsi:type="dcterms:W3CDTF">2018-07-13T17:50:52Z</dcterms:modified>
</cp:coreProperties>
</file>