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335" r:id="rId3"/>
    <p:sldId id="322" r:id="rId4"/>
    <p:sldId id="308" r:id="rId5"/>
    <p:sldId id="309" r:id="rId6"/>
    <p:sldId id="310" r:id="rId7"/>
    <p:sldId id="311" r:id="rId8"/>
    <p:sldId id="312" r:id="rId9"/>
    <p:sldId id="315" r:id="rId10"/>
    <p:sldId id="316" r:id="rId11"/>
    <p:sldId id="317" r:id="rId12"/>
    <p:sldId id="257" r:id="rId13"/>
    <p:sldId id="323" r:id="rId14"/>
    <p:sldId id="324" r:id="rId15"/>
    <p:sldId id="325" r:id="rId16"/>
    <p:sldId id="326" r:id="rId17"/>
    <p:sldId id="327" r:id="rId18"/>
    <p:sldId id="328" r:id="rId19"/>
    <p:sldId id="329" r:id="rId20"/>
    <p:sldId id="258" r:id="rId21"/>
    <p:sldId id="259" r:id="rId22"/>
    <p:sldId id="260" r:id="rId23"/>
    <p:sldId id="330" r:id="rId24"/>
    <p:sldId id="318" r:id="rId25"/>
    <p:sldId id="320" r:id="rId26"/>
    <p:sldId id="261" r:id="rId27"/>
    <p:sldId id="263" r:id="rId28"/>
    <p:sldId id="331" r:id="rId29"/>
    <p:sldId id="264" r:id="rId30"/>
    <p:sldId id="265" r:id="rId31"/>
    <p:sldId id="266" r:id="rId32"/>
    <p:sldId id="267" r:id="rId33"/>
    <p:sldId id="268" r:id="rId34"/>
    <p:sldId id="270" r:id="rId35"/>
    <p:sldId id="332" r:id="rId36"/>
    <p:sldId id="333" r:id="rId37"/>
    <p:sldId id="273" r:id="rId38"/>
    <p:sldId id="274" r:id="rId39"/>
    <p:sldId id="275" r:id="rId40"/>
    <p:sldId id="276" r:id="rId41"/>
    <p:sldId id="287" r:id="rId42"/>
    <p:sldId id="278" r:id="rId43"/>
    <p:sldId id="279" r:id="rId44"/>
    <p:sldId id="334" r:id="rId45"/>
    <p:sldId id="281" r:id="rId46"/>
    <p:sldId id="321" r:id="rId47"/>
    <p:sldId id="282" r:id="rId48"/>
    <p:sldId id="283" r:id="rId49"/>
    <p:sldId id="285" r:id="rId50"/>
    <p:sldId id="286" r:id="rId51"/>
    <p:sldId id="288" r:id="rId52"/>
    <p:sldId id="289" r:id="rId53"/>
    <p:sldId id="290" r:id="rId54"/>
    <p:sldId id="291" r:id="rId55"/>
    <p:sldId id="292" r:id="rId56"/>
    <p:sldId id="293" r:id="rId57"/>
    <p:sldId id="294" r:id="rId58"/>
    <p:sldId id="295" r:id="rId59"/>
    <p:sldId id="296" r:id="rId60"/>
    <p:sldId id="297" r:id="rId61"/>
    <p:sldId id="298" r:id="rId62"/>
    <p:sldId id="299" r:id="rId63"/>
    <p:sldId id="300" r:id="rId64"/>
    <p:sldId id="301" r:id="rId65"/>
    <p:sldId id="302" r:id="rId66"/>
    <p:sldId id="303" r:id="rId67"/>
    <p:sldId id="304" r:id="rId68"/>
    <p:sldId id="305" r:id="rId69"/>
    <p:sldId id="306" r:id="rId70"/>
    <p:sldId id="307" r:id="rId7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98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88868D1-8B96-4B0D-A21E-2D54952B6CCB}" type="datetimeFigureOut">
              <a:rPr lang="en-US" smtClean="0"/>
              <a:t>7/23/2018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D0B5C49-5FEB-40A6-8AC8-970740EFF7ED}"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8868D1-8B96-4B0D-A21E-2D54952B6CCB}" type="datetimeFigureOut">
              <a:rPr lang="en-US" smtClean="0"/>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88868D1-8B96-4B0D-A21E-2D54952B6CCB}" type="datetimeFigureOut">
              <a:rPr lang="en-US" smtClean="0"/>
              <a:t>7/23/2018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5D0B5C49-5FEB-40A6-8AC8-970740EFF7E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8868D1-8B96-4B0D-A21E-2D54952B6CCB}" type="datetimeFigureOut">
              <a:rPr lang="en-US" smtClean="0"/>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8868D1-8B96-4B0D-A21E-2D54952B6CCB}" type="datetimeFigureOut">
              <a:rPr lang="en-US" smtClean="0"/>
              <a:t>7/23/2018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8868D1-8B96-4B0D-A21E-2D54952B6CCB}" type="datetimeFigureOut">
              <a:rPr lang="en-US" smtClean="0"/>
              <a:t>7/23/2018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8868D1-8B96-4B0D-A21E-2D54952B6CCB}" type="datetimeFigureOut">
              <a:rPr lang="en-US" smtClean="0"/>
              <a:t>7/23/2018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8868D1-8B96-4B0D-A21E-2D54952B6CCB}" type="datetimeFigureOut">
              <a:rPr lang="en-US" smtClean="0"/>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8868D1-8B96-4B0D-A21E-2D54952B6CCB}" type="datetimeFigureOut">
              <a:rPr lang="en-US" smtClean="0"/>
              <a:t>7/23/2018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0B5C49-5FEB-40A6-8AC8-970740EFF7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88868D1-8B96-4B0D-A21E-2D54952B6CCB}" type="datetimeFigureOut">
              <a:rPr lang="en-US" smtClean="0"/>
              <a:t>7/23/2018</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D0B5C49-5FEB-40A6-8AC8-970740EFF7E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14.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www.osha.gov/ergonomics/guidelines/nursinghome/index.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2.xml"/><Relationship Id="rId5" Type="http://schemas.openxmlformats.org/officeDocument/2006/relationships/image" Target="../media/image26.jpeg"/><Relationship Id="rId4" Type="http://schemas.openxmlformats.org/officeDocument/2006/relationships/image" Target="../media/image25.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s://www.osha.gov/ergonomics/guidelines/nursinghome/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osha.gov/SLTC/etools/hospital/hazards/ergo/ergoequipment/ergoequip.html#ShowerChair"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 Id="rId4" Type="http://schemas.openxmlformats.org/officeDocument/2006/relationships/image" Target="../media/image29.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www.osha.gov/SLTC/etools/hospital/hazards/ergo/ergoequipment/ergoequip.html#repositioning_devices" TargetMode="External"/><Relationship Id="rId2" Type="http://schemas.openxmlformats.org/officeDocument/2006/relationships/hyperlink" Target="https://www.osha.gov/SLTC/etools/hospital/hazards/ergo/ergoequipment/ergoequip.html#SlidingBoards"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31.jpeg"/><Relationship Id="rId1" Type="http://schemas.openxmlformats.org/officeDocument/2006/relationships/slideLayout" Target="../slideLayouts/slideLayout2.xml"/><Relationship Id="rId4" Type="http://schemas.openxmlformats.org/officeDocument/2006/relationships/image" Target="../media/image33.jpeg"/></Relationships>
</file>

<file path=ppt/slides/_rels/slide57.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hyperlink" Target="https://www.osha.gov/SLTC/etools/hospital/hazards/ergo/ergoequipment/ergoequip.html#GaitBelt" TargetMode="External"/><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58.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39.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40.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42.jpeg"/><Relationship Id="rId2" Type="http://schemas.openxmlformats.org/officeDocument/2006/relationships/image" Target="../media/image41.jpe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3.jpe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46.jpeg"/><Relationship Id="rId2" Type="http://schemas.openxmlformats.org/officeDocument/2006/relationships/image" Target="../media/image4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Safe patient handling in healthcare</a:t>
            </a:r>
            <a:endParaRPr lang="en-US" dirty="0"/>
          </a:p>
        </p:txBody>
      </p:sp>
    </p:spTree>
    <p:extLst>
      <p:ext uri="{BB962C8B-B14F-4D97-AF65-F5344CB8AC3E}">
        <p14:creationId xmlns:p14="http://schemas.microsoft.com/office/powerpoint/2010/main" val="3284799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Filing a Complaint</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altLang="en-US" dirty="0" smtClean="0"/>
              <a:t>Workers may bring up safety and health concerns in the workplace to their employers without fear of discharge or discrimination, as long as the complaint is made in good faith. </a:t>
            </a:r>
          </a:p>
          <a:p>
            <a:pPr>
              <a:buFont typeface="Wingdings" panose="05000000000000000000" pitchFamily="2" charset="2"/>
              <a:buChar char="v"/>
            </a:pPr>
            <a:r>
              <a:rPr lang="en-US" altLang="en-US" dirty="0" smtClean="0"/>
              <a:t>OSHA regulations [29CFR 1977.9(c)] protect workers who complain to their employer about unsafe or unhealthful conditions in the workplace. </a:t>
            </a:r>
          </a:p>
          <a:p>
            <a:pPr>
              <a:buFont typeface="Wingdings" panose="05000000000000000000" pitchFamily="2" charset="2"/>
              <a:buChar char="v"/>
            </a:pPr>
            <a:r>
              <a:rPr lang="en-US" altLang="en-US" dirty="0" smtClean="0"/>
              <a:t>Department of Labor 800-321-OSHA (6742)</a:t>
            </a:r>
          </a:p>
          <a:p>
            <a:endParaRPr lang="en-US" dirty="0"/>
          </a:p>
        </p:txBody>
      </p:sp>
    </p:spTree>
    <p:extLst>
      <p:ext uri="{BB962C8B-B14F-4D97-AF65-F5344CB8AC3E}">
        <p14:creationId xmlns:p14="http://schemas.microsoft.com/office/powerpoint/2010/main" val="41515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Record Keeping</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17" name="Content Placeholder 16"/>
          <p:cNvSpPr>
            <a:spLocks noGrp="1"/>
          </p:cNvSpPr>
          <p:nvPr>
            <p:ph idx="1"/>
          </p:nvPr>
        </p:nvSpPr>
        <p:spPr/>
        <p:txBody>
          <a:bodyPr/>
          <a:lstStyle/>
          <a:p>
            <a:pPr>
              <a:buFont typeface="Wingdings" panose="05000000000000000000" pitchFamily="2" charset="2"/>
              <a:buChar char="v"/>
            </a:pPr>
            <a:r>
              <a:rPr lang="en-US" dirty="0" smtClean="0"/>
              <a:t>Medical records during employment </a:t>
            </a:r>
          </a:p>
          <a:p>
            <a:pPr>
              <a:buFont typeface="Wingdings" panose="05000000000000000000" pitchFamily="2" charset="2"/>
              <a:buChar char="v"/>
            </a:pPr>
            <a:r>
              <a:rPr lang="en-US" dirty="0" smtClean="0"/>
              <a:t>Injury Log </a:t>
            </a:r>
          </a:p>
          <a:p>
            <a:pPr>
              <a:buFont typeface="Wingdings" panose="05000000000000000000" pitchFamily="2" charset="2"/>
              <a:buChar char="v"/>
            </a:pPr>
            <a:r>
              <a:rPr lang="en-US" dirty="0" smtClean="0"/>
              <a:t>Sharps Injury Log  must be kept for 5 years</a:t>
            </a:r>
          </a:p>
          <a:p>
            <a:pPr>
              <a:buFont typeface="Wingdings" panose="05000000000000000000" pitchFamily="2" charset="2"/>
              <a:buChar char="v"/>
            </a:pPr>
            <a:r>
              <a:rPr lang="en-US" dirty="0" smtClean="0"/>
              <a:t>Training Records must be kept for 3 years</a:t>
            </a:r>
            <a:endParaRPr lang="en-US" dirty="0"/>
          </a:p>
        </p:txBody>
      </p:sp>
    </p:spTree>
    <p:extLst>
      <p:ext uri="{BB962C8B-B14F-4D97-AF65-F5344CB8AC3E}">
        <p14:creationId xmlns:p14="http://schemas.microsoft.com/office/powerpoint/2010/main" val="2085269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Safe Patient Handling</a:t>
            </a:r>
            <a:br>
              <a:rPr lang="en-US" dirty="0" smtClean="0"/>
            </a:br>
            <a:endParaRPr lang="en-US" sz="1100" dirty="0"/>
          </a:p>
        </p:txBody>
      </p:sp>
      <p:sp>
        <p:nvSpPr>
          <p:cNvPr id="3" name="Content Placeholder 2"/>
          <p:cNvSpPr>
            <a:spLocks noGrp="1"/>
          </p:cNvSpPr>
          <p:nvPr>
            <p:ph idx="1"/>
          </p:nvPr>
        </p:nvSpPr>
        <p:spPr/>
        <p:txBody>
          <a:bodyPr>
            <a:normAutofit fontScale="92500" lnSpcReduction="10000"/>
          </a:bodyPr>
          <a:lstStyle/>
          <a:p>
            <a:r>
              <a:rPr lang="en-US" dirty="0"/>
              <a:t>One major source of injury to healthcare workers is musculoskeletal disorders (MSDs).</a:t>
            </a:r>
            <a:r>
              <a:rPr lang="en-US" b="1" dirty="0"/>
              <a:t> </a:t>
            </a:r>
            <a:r>
              <a:rPr lang="en-US" dirty="0"/>
              <a:t>In 2010, nursing aides, orderlies, and attendants had the highest rates of MSDs. There were 27,020 cases, which equates to an incidence rate (IR) of 249 per 10,000 workers, more than seven times the average for all industries. </a:t>
            </a:r>
            <a:endParaRPr lang="en-US" dirty="0" smtClean="0"/>
          </a:p>
          <a:p>
            <a:r>
              <a:rPr lang="en-US" dirty="0" smtClean="0"/>
              <a:t>In </a:t>
            </a:r>
            <a:r>
              <a:rPr lang="en-US" dirty="0"/>
              <a:t>2010, the average incidence rate for musculoskeletal disorder (MSD) cases with days away from work increased 4 percent, while the MSD incidence rate for nursing aides, orderlies, and attendants increased 10 percent. </a:t>
            </a:r>
          </a:p>
        </p:txBody>
      </p:sp>
    </p:spTree>
    <p:extLst>
      <p:ext uri="{BB962C8B-B14F-4D97-AF65-F5344CB8AC3E}">
        <p14:creationId xmlns:p14="http://schemas.microsoft.com/office/powerpoint/2010/main" val="31935694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Did you know?</a:t>
            </a:r>
            <a:endParaRPr lang="en-US" sz="1000" dirty="0"/>
          </a:p>
        </p:txBody>
      </p:sp>
      <p:sp>
        <p:nvSpPr>
          <p:cNvPr id="3" name="Content Placeholder 2"/>
          <p:cNvSpPr>
            <a:spLocks noGrp="1"/>
          </p:cNvSpPr>
          <p:nvPr>
            <p:ph idx="1"/>
          </p:nvPr>
        </p:nvSpPr>
        <p:spPr/>
        <p:txBody>
          <a:bodyPr/>
          <a:lstStyle/>
          <a:p>
            <a:pPr marL="137160" indent="0">
              <a:buNone/>
            </a:pPr>
            <a:r>
              <a:rPr lang="en-US" dirty="0" smtClean="0"/>
              <a:t>Did </a:t>
            </a:r>
            <a:r>
              <a:rPr lang="en-US" dirty="0"/>
              <a:t>you know that a hospital is one of the most hazardous places to </a:t>
            </a:r>
            <a:r>
              <a:rPr lang="en-US" dirty="0" smtClean="0"/>
              <a:t>work?</a:t>
            </a:r>
          </a:p>
          <a:p>
            <a:pPr marL="137160" indent="0">
              <a:buNone/>
            </a:pPr>
            <a:r>
              <a:rPr lang="en-US" dirty="0" smtClean="0"/>
              <a:t>On average</a:t>
            </a:r>
            <a:r>
              <a:rPr lang="en-US" dirty="0"/>
              <a:t>, U.S. hospitals recorded 6.8 work-related injuries and illnesses for every </a:t>
            </a:r>
            <a:r>
              <a:rPr lang="en-US" dirty="0" smtClean="0"/>
              <a:t>100 </a:t>
            </a:r>
            <a:r>
              <a:rPr lang="en-US" dirty="0"/>
              <a:t>full-time employees in 2011. That is almost twice the rate for private industry </a:t>
            </a:r>
            <a:r>
              <a:rPr lang="en-US" dirty="0" smtClean="0"/>
              <a:t>as </a:t>
            </a:r>
            <a:r>
              <a:rPr lang="en-US" dirty="0"/>
              <a:t>a whole.</a:t>
            </a:r>
          </a:p>
          <a:p>
            <a:pPr marL="137160" indent="0">
              <a:buNone/>
            </a:pPr>
            <a:endParaRPr lang="en-US" dirty="0"/>
          </a:p>
        </p:txBody>
      </p:sp>
    </p:spTree>
    <p:extLst>
      <p:ext uri="{BB962C8B-B14F-4D97-AF65-F5344CB8AC3E}">
        <p14:creationId xmlns:p14="http://schemas.microsoft.com/office/powerpoint/2010/main" val="1381795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7543800" cy="1143000"/>
          </a:xfrm>
        </p:spPr>
        <p:txBody>
          <a:bodyPr>
            <a:normAutofit fontScale="90000"/>
          </a:bodyPr>
          <a:lstStyle/>
          <a:p>
            <a:r>
              <a:rPr lang="en-US" sz="1000" dirty="0" smtClean="0">
                <a:solidFill>
                  <a:srgbClr val="000000"/>
                </a:solidFill>
                <a:latin typeface="Baskerville Old Face" pitchFamily="18" charset="0"/>
              </a:rPr>
              <a:t/>
            </a:r>
            <a:br>
              <a:rPr lang="en-US" sz="1000" dirty="0" smtClean="0">
                <a:solidFill>
                  <a:srgbClr val="000000"/>
                </a:solidFill>
                <a:latin typeface="Baskerville Old Face" pitchFamily="18" charset="0"/>
              </a:rPr>
            </a:br>
            <a:r>
              <a:rPr lang="en-US"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effectLst>
                  <a:outerShdw blurRad="38100" dist="38100" dir="2700000" algn="tl">
                    <a:srgbClr val="000000">
                      <a:alpha val="43137"/>
                    </a:srgbClr>
                  </a:outerShdw>
                </a:effectLst>
              </a:rPr>
              <a:t>Hospital Injuries and Illnesses </a:t>
            </a:r>
            <a:r>
              <a:rPr lang="en-US" sz="1000" dirty="0" smtClean="0">
                <a:solidFill>
                  <a:srgbClr val="000000"/>
                </a:solidFill>
                <a:latin typeface="Baskerville Old Face" pitchFamily="18" charset="0"/>
              </a:rPr>
              <a:t>SH-26274-SH4</a:t>
            </a:r>
            <a:endParaRPr lang="en-US" sz="1000" dirty="0"/>
          </a:p>
        </p:txBody>
      </p:sp>
      <p:sp>
        <p:nvSpPr>
          <p:cNvPr id="3" name="Content Placeholder 2"/>
          <p:cNvSpPr>
            <a:spLocks noGrp="1"/>
          </p:cNvSpPr>
          <p:nvPr>
            <p:ph idx="1"/>
          </p:nvPr>
        </p:nvSpPr>
        <p:spPr/>
        <p:txBody>
          <a:bodyPr>
            <a:normAutofit lnSpcReduction="10000"/>
          </a:bodyPr>
          <a:lstStyle/>
          <a:p>
            <a:pPr marL="137160" indent="0">
              <a:buNone/>
            </a:pPr>
            <a:r>
              <a:rPr lang="en-US" dirty="0"/>
              <a:t>In </a:t>
            </a:r>
            <a:r>
              <a:rPr lang="en-US" dirty="0" smtClean="0"/>
              <a:t>2011, U.S</a:t>
            </a:r>
            <a:r>
              <a:rPr lang="en-US" dirty="0"/>
              <a:t>. hospitals recorded 58,860 work-related injuries and illnesses that caused </a:t>
            </a:r>
            <a:r>
              <a:rPr lang="en-US" dirty="0" smtClean="0"/>
              <a:t>employees </a:t>
            </a:r>
            <a:r>
              <a:rPr lang="en-US" dirty="0"/>
              <a:t>to miss work.</a:t>
            </a:r>
          </a:p>
          <a:p>
            <a:pPr marL="137160" indent="0">
              <a:buNone/>
            </a:pPr>
            <a:r>
              <a:rPr lang="en-US" dirty="0" smtClean="0"/>
              <a:t>In </a:t>
            </a:r>
            <a:r>
              <a:rPr lang="en-US" dirty="0"/>
              <a:t>terms of lost-time case rates, it is more hazardous to work </a:t>
            </a:r>
            <a:r>
              <a:rPr lang="en-US" dirty="0" smtClean="0"/>
              <a:t>in </a:t>
            </a:r>
            <a:r>
              <a:rPr lang="en-US" dirty="0"/>
              <a:t>a hospital than in construction or manufacturing. “Days away from work” include </a:t>
            </a:r>
          </a:p>
          <a:p>
            <a:pPr marL="137160" indent="0">
              <a:buNone/>
            </a:pPr>
            <a:r>
              <a:rPr lang="en-US" dirty="0"/>
              <a:t>only the more severe injuries, and they do not account for injuries where an employee </a:t>
            </a:r>
            <a:r>
              <a:rPr lang="en-US" dirty="0" smtClean="0"/>
              <a:t>continues </a:t>
            </a:r>
            <a:r>
              <a:rPr lang="en-US" dirty="0"/>
              <a:t>to work, but on modified duty. Thus, the problem is even larger than the graph </a:t>
            </a:r>
            <a:r>
              <a:rPr lang="en-US" dirty="0" smtClean="0"/>
              <a:t>below </a:t>
            </a:r>
            <a:r>
              <a:rPr lang="en-US" dirty="0"/>
              <a:t>suggests</a:t>
            </a:r>
          </a:p>
          <a:p>
            <a:pPr marL="137160" indent="0">
              <a:buNone/>
            </a:pPr>
            <a:endParaRPr lang="en-US" dirty="0"/>
          </a:p>
        </p:txBody>
      </p:sp>
    </p:spTree>
    <p:extLst>
      <p:ext uri="{BB962C8B-B14F-4D97-AF65-F5344CB8AC3E}">
        <p14:creationId xmlns:p14="http://schemas.microsoft.com/office/powerpoint/2010/main" val="25885994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32238"/>
            <a:ext cx="8229600" cy="334962"/>
          </a:xfrm>
        </p:spPr>
        <p:txBody>
          <a:bodyPr>
            <a:noAutofit/>
          </a:bodyPr>
          <a:lstStyle/>
          <a:p>
            <a:r>
              <a:rPr lang="en-US" sz="2000" dirty="0" smtClean="0"/>
              <a:t>Bar Chart on Injuries</a:t>
            </a:r>
            <a:endParaRPr lang="en-US" sz="2000" dirty="0"/>
          </a:p>
        </p:txBody>
      </p:sp>
      <p:pic>
        <p:nvPicPr>
          <p:cNvPr id="1026" name="Picture 2" title="Bar Chart"/>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52400" y="387715"/>
            <a:ext cx="8801770" cy="617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27416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t>
            </a:r>
            <a:r>
              <a:rPr lang="en-US" dirty="0"/>
              <a:t>makes hospitals such hazardous workplaces?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smtClean="0"/>
              <a:t>Unique </a:t>
            </a:r>
            <a:r>
              <a:rPr lang="en-US" dirty="0"/>
              <a:t>risks: </a:t>
            </a:r>
          </a:p>
          <a:p>
            <a:pPr marL="137160" indent="0">
              <a:buNone/>
            </a:pPr>
            <a:r>
              <a:rPr lang="en-US" dirty="0"/>
              <a:t>Hospital workers lift, reposition, and transfer patients who have limited mobility. Other unique risks include needlesticks and violence. </a:t>
            </a:r>
          </a:p>
          <a:p>
            <a:pPr marL="137160" indent="0">
              <a:buNone/>
            </a:pPr>
            <a:endParaRPr lang="en-US" dirty="0"/>
          </a:p>
        </p:txBody>
      </p:sp>
      <p:pic>
        <p:nvPicPr>
          <p:cNvPr id="4" name="Picture 5" descr="C:\Users\Danielle\Desktop\images.jpg" title="Image of lifting a patient"/>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62000" y="4191000"/>
            <a:ext cx="276744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Users\Danielle\Desktop\images1.jpg" title="Picture showing a needle stick"/>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810000" y="4225636"/>
            <a:ext cx="246697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Danielle\Desktop\images2.jpg" title="Image of a person protecting themselves"/>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6553200" y="4225636"/>
            <a:ext cx="2209800" cy="20989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86593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dirty="0" smtClean="0"/>
              <a:t>Unique Culture:</a:t>
            </a:r>
            <a:endParaRPr lang="en-US" sz="2800" dirty="0"/>
          </a:p>
        </p:txBody>
      </p:sp>
      <p:sp>
        <p:nvSpPr>
          <p:cNvPr id="3" name="Content Placeholder 2"/>
          <p:cNvSpPr>
            <a:spLocks noGrp="1"/>
          </p:cNvSpPr>
          <p:nvPr>
            <p:ph idx="1"/>
          </p:nvPr>
        </p:nvSpPr>
        <p:spPr/>
        <p:txBody>
          <a:bodyPr/>
          <a:lstStyle/>
          <a:p>
            <a:pPr marL="137160" indent="0">
              <a:buNone/>
            </a:pPr>
            <a:r>
              <a:rPr lang="en-US" dirty="0" smtClean="0"/>
              <a:t>Caregivers </a:t>
            </a:r>
            <a:r>
              <a:rPr lang="en-US" dirty="0"/>
              <a:t>feel an ethical duty to “do no harm” to patients. Some will put their own safety and health at risk to help a patient. </a:t>
            </a:r>
          </a:p>
        </p:txBody>
      </p:sp>
      <p:pic>
        <p:nvPicPr>
          <p:cNvPr id="3074" name="Picture 2" descr="C:\Users\Danielle\Desktop\images3.jpg" title="Image a hospital workers in a hurry pushing a gurney "/>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295400" y="3962400"/>
            <a:ext cx="2590800" cy="19431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Danielle\Desktop\images4.jpg" title="Picture of hospital workers unloading an ambulanc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800600" y="3955473"/>
            <a:ext cx="2505075"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4333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Unpredictable events</a:t>
            </a:r>
            <a:endParaRPr lang="en-US" sz="2800" dirty="0"/>
          </a:p>
        </p:txBody>
      </p:sp>
      <p:sp>
        <p:nvSpPr>
          <p:cNvPr id="3" name="Content Placeholder 2"/>
          <p:cNvSpPr>
            <a:spLocks noGrp="1"/>
          </p:cNvSpPr>
          <p:nvPr>
            <p:ph idx="1"/>
          </p:nvPr>
        </p:nvSpPr>
        <p:spPr/>
        <p:txBody>
          <a:bodyPr/>
          <a:lstStyle/>
          <a:p>
            <a:pPr marL="137160" indent="0">
              <a:buNone/>
            </a:pPr>
            <a:r>
              <a:rPr lang="en-US" dirty="0" smtClean="0"/>
              <a:t>They </a:t>
            </a:r>
            <a:r>
              <a:rPr lang="en-US" dirty="0"/>
              <a:t>are not assembly lines: </a:t>
            </a:r>
          </a:p>
          <a:p>
            <a:pPr marL="137160" indent="0">
              <a:buNone/>
            </a:pPr>
            <a:r>
              <a:rPr lang="en-US" dirty="0"/>
              <a:t>Employees must react to unpredictable events with split-second decisions. </a:t>
            </a:r>
          </a:p>
        </p:txBody>
      </p:sp>
      <p:pic>
        <p:nvPicPr>
          <p:cNvPr id="4098" name="Picture 2" descr="C:\Users\Danielle\Desktop\images6.jpg" title="Image of a worker in a factory"/>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09600" y="3276600"/>
            <a:ext cx="3352800" cy="231457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7.jpg" title="Image of a hospital worker taking care of an injured patient"/>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181600" y="2986087"/>
            <a:ext cx="2581275"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7840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rmAutofit fontScale="90000"/>
          </a:bodyPr>
          <a:lstStyle/>
          <a:p>
            <a:r>
              <a:rPr lang="en-US" dirty="0"/>
              <a:t>Most injuries result from a few well-known hazards. </a:t>
            </a:r>
            <a:r>
              <a:rPr lang="en-US" smtClean="0"/>
              <a:t/>
            </a:r>
            <a:br>
              <a:rPr lang="en-US" smtClean="0"/>
            </a:br>
            <a:endParaRPr lang="en-US" sz="1100" dirty="0"/>
          </a:p>
        </p:txBody>
      </p:sp>
      <p:sp>
        <p:nvSpPr>
          <p:cNvPr id="3" name="Content Placeholder 2"/>
          <p:cNvSpPr>
            <a:spLocks noGrp="1"/>
          </p:cNvSpPr>
          <p:nvPr>
            <p:ph idx="1"/>
          </p:nvPr>
        </p:nvSpPr>
        <p:spPr/>
        <p:txBody>
          <a:bodyPr/>
          <a:lstStyle/>
          <a:p>
            <a:endParaRPr lang="en-US" dirty="0"/>
          </a:p>
        </p:txBody>
      </p:sp>
      <p:pic>
        <p:nvPicPr>
          <p:cNvPr id="5122" name="Picture 2" title="Pie chart of hazard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57201" y="1676400"/>
            <a:ext cx="8153400" cy="457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46851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1371600"/>
            <a:ext cx="8001000" cy="4407360"/>
          </a:xfrm>
          <a:prstGeom prst="rect">
            <a:avLst/>
          </a:prstGeom>
          <a:noFill/>
        </p:spPr>
        <p:txBody>
          <a:bodyPr wrap="square" rtlCol="0">
            <a:spAutoFit/>
          </a:bodyPr>
          <a:lstStyle/>
          <a:p>
            <a:pPr fontAlgn="base">
              <a:spcBef>
                <a:spcPct val="20000"/>
              </a:spcBef>
              <a:spcAft>
                <a:spcPct val="0"/>
              </a:spcAft>
              <a:buClr>
                <a:srgbClr val="669999"/>
              </a:buClr>
              <a:buSzPct val="70000"/>
              <a:buFont typeface="Wingdings" pitchFamily="2" charset="2"/>
              <a:buChar char="l"/>
            </a:pPr>
            <a:r>
              <a:rPr lang="en-US" sz="1400" b="1" dirty="0">
                <a:solidFill>
                  <a:srgbClr val="000000"/>
                </a:solidFill>
                <a:latin typeface="Baskerville Old Face" pitchFamily="18" charset="0"/>
              </a:rPr>
              <a:t>DISCLAIMER:</a:t>
            </a:r>
            <a:r>
              <a:rPr lang="en-US" sz="1400" dirty="0">
                <a:solidFill>
                  <a:srgbClr val="000000"/>
                </a:solidFill>
                <a:latin typeface="Baskerville Old Face" pitchFamily="18" charset="0"/>
              </a:rPr>
              <a:t> This material was produced under grant number </a:t>
            </a:r>
            <a:r>
              <a:rPr lang="en-US" sz="1400" b="1" dirty="0" smtClean="0">
                <a:solidFill>
                  <a:srgbClr val="000000"/>
                </a:solidFill>
                <a:latin typeface="Baskerville Old Face" pitchFamily="18" charset="0"/>
              </a:rPr>
              <a:t>SH-26274-SH4 </a:t>
            </a:r>
            <a:r>
              <a:rPr lang="en-US" sz="1400" dirty="0" smtClean="0">
                <a:solidFill>
                  <a:srgbClr val="000000"/>
                </a:solidFill>
                <a:latin typeface="Baskerville Old Face" pitchFamily="18" charset="0"/>
              </a:rPr>
              <a:t>from </a:t>
            </a:r>
            <a:r>
              <a:rPr lang="en-US" sz="1400" dirty="0">
                <a:solidFill>
                  <a:srgbClr val="000000"/>
                </a:solidFill>
                <a:latin typeface="Baskerville Old Face" pitchFamily="18" charset="0"/>
              </a:rPr>
              <a:t>the Occupational Safety and Health Administration, U.S. Department of Labor. It does not necessarily reflect the views or policies of the U. S. Department of Labor, nor does mention of trade names, commercial products, or organizations imply endorsement by the U. S. Government. The U.S. Government does not warrant or assume any legal liability or responsibility for the accuracy, completeness, or usefulness of any information, apparatus, product, or process disclosed. </a:t>
            </a:r>
            <a:br>
              <a:rPr lang="en-US" sz="1400" dirty="0">
                <a:solidFill>
                  <a:srgbClr val="000000"/>
                </a:solidFill>
                <a:latin typeface="Baskerville Old Face" pitchFamily="18" charset="0"/>
              </a:rPr>
            </a:br>
            <a:r>
              <a:rPr lang="en-US" sz="1400" dirty="0">
                <a:solidFill>
                  <a:srgbClr val="000000"/>
                </a:solidFill>
                <a:latin typeface="Baskerville Old Face" pitchFamily="18" charset="0"/>
              </a:rPr>
              <a:t/>
            </a:r>
            <a:br>
              <a:rPr lang="en-US" sz="1400" dirty="0">
                <a:solidFill>
                  <a:srgbClr val="000000"/>
                </a:solidFill>
                <a:latin typeface="Baskerville Old Face" pitchFamily="18" charset="0"/>
              </a:rPr>
            </a:br>
            <a:r>
              <a:rPr lang="en-US" sz="1400" b="1" dirty="0">
                <a:solidFill>
                  <a:srgbClr val="000000"/>
                </a:solidFill>
                <a:latin typeface="Baskerville Old Face" pitchFamily="18" charset="0"/>
              </a:rPr>
              <a:t>COPYRIGHT INFORMATION:</a:t>
            </a:r>
            <a:r>
              <a:rPr lang="en-US" sz="1400" dirty="0">
                <a:solidFill>
                  <a:srgbClr val="000000"/>
                </a:solidFill>
                <a:latin typeface="Baskerville Old Face" pitchFamily="18" charset="0"/>
              </a:rPr>
              <a:t> This material is the copyrighted property of </a:t>
            </a:r>
            <a:r>
              <a:rPr lang="en-US" sz="1400" b="1" dirty="0">
                <a:solidFill>
                  <a:srgbClr val="000000"/>
                </a:solidFill>
                <a:latin typeface="Baskerville Old Face" pitchFamily="18" charset="0"/>
              </a:rPr>
              <a:t>Miami Dade College</a:t>
            </a:r>
            <a:r>
              <a:rPr lang="en-US" sz="1400" dirty="0">
                <a:solidFill>
                  <a:srgbClr val="000000"/>
                </a:solidFill>
                <a:latin typeface="Baskerville Old Face" pitchFamily="18" charset="0"/>
              </a:rPr>
              <a:t>. By federal regulation, OSHA reserves a license to use and disseminate such material for the purpose of promoting safety and health in the workplace.  </a:t>
            </a:r>
            <a:r>
              <a:rPr lang="en-US" sz="1400" b="1" dirty="0">
                <a:solidFill>
                  <a:srgbClr val="000000"/>
                </a:solidFill>
                <a:latin typeface="Baskerville Old Face" pitchFamily="18" charset="0"/>
              </a:rPr>
              <a:t>Miami Dade College</a:t>
            </a:r>
            <a:r>
              <a:rPr lang="en-US" sz="1400" dirty="0">
                <a:solidFill>
                  <a:srgbClr val="000000"/>
                </a:solidFill>
                <a:latin typeface="Baskerville Old Face" pitchFamily="18" charset="0"/>
              </a:rPr>
              <a:t> hereby authorizes employers and workplace safety and health professionals to use this material, distributed by or through OSHA, in their workplaces or practices in accordance with the guidance contained in the material. </a:t>
            </a:r>
            <a:br>
              <a:rPr lang="en-US" sz="1400" dirty="0">
                <a:solidFill>
                  <a:srgbClr val="000000"/>
                </a:solidFill>
                <a:latin typeface="Baskerville Old Face" pitchFamily="18" charset="0"/>
              </a:rPr>
            </a:br>
            <a:r>
              <a:rPr lang="en-US" sz="1400" dirty="0">
                <a:solidFill>
                  <a:srgbClr val="000000"/>
                </a:solidFill>
                <a:latin typeface="Baskerville Old Face" pitchFamily="18" charset="0"/>
              </a:rPr>
              <a:t/>
            </a:r>
            <a:br>
              <a:rPr lang="en-US" sz="1400" dirty="0">
                <a:solidFill>
                  <a:srgbClr val="000000"/>
                </a:solidFill>
                <a:latin typeface="Baskerville Old Face" pitchFamily="18" charset="0"/>
              </a:rPr>
            </a:br>
            <a:r>
              <a:rPr lang="en-US" sz="1400" dirty="0">
                <a:solidFill>
                  <a:srgbClr val="000000"/>
                </a:solidFill>
                <a:latin typeface="Baskerville Old Face" pitchFamily="18" charset="0"/>
              </a:rPr>
              <a:t>To this end, permission is granted to use such copyrighted material solely for non-commercial, instructional, personal, or scholarly purposes. The material may be used and incorporated into other workplace safety and health programs on the condition that no fee may be charged for the subsequent use of the material. Use of the material for any other purpose, particularly commercial use, without the prior, express written permission of the copyright owner/s is prohibited. Furthermore, any modification to the material is prohibited without the prior, express written permission of the copyright owners</a:t>
            </a:r>
            <a:r>
              <a:rPr lang="en-US" sz="1200" dirty="0">
                <a:solidFill>
                  <a:srgbClr val="000000"/>
                </a:solidFill>
                <a:latin typeface="Baskerville Old Face" pitchFamily="18" charset="0"/>
              </a:rPr>
              <a:t>.</a:t>
            </a:r>
          </a:p>
          <a:p>
            <a:pPr fontAlgn="base">
              <a:spcBef>
                <a:spcPct val="20000"/>
              </a:spcBef>
              <a:spcAft>
                <a:spcPct val="0"/>
              </a:spcAft>
              <a:buClr>
                <a:srgbClr val="669999"/>
              </a:buClr>
              <a:buSzPct val="70000"/>
              <a:buFont typeface="Wingdings" pitchFamily="2" charset="2"/>
              <a:buNone/>
            </a:pPr>
            <a:endParaRPr lang="en-US" sz="1200" dirty="0">
              <a:solidFill>
                <a:srgbClr val="000000"/>
              </a:solidFill>
              <a:latin typeface="Baskerville Old Face" pitchFamily="18" charset="0"/>
            </a:endParaRPr>
          </a:p>
        </p:txBody>
      </p:sp>
      <p:sp>
        <p:nvSpPr>
          <p:cNvPr id="6" name="TextBox 5"/>
          <p:cNvSpPr txBox="1"/>
          <p:nvPr/>
        </p:nvSpPr>
        <p:spPr>
          <a:xfrm>
            <a:off x="0" y="6324600"/>
            <a:ext cx="9144000" cy="369332"/>
          </a:xfrm>
          <a:prstGeom prst="rect">
            <a:avLst/>
          </a:prstGeom>
          <a:noFill/>
        </p:spPr>
        <p:txBody>
          <a:bodyPr wrap="square" rtlCol="0">
            <a:spAutoFit/>
          </a:bodyPr>
          <a:lstStyle/>
          <a:p>
            <a:pPr algn="ctr" fontAlgn="base">
              <a:spcBef>
                <a:spcPct val="20000"/>
              </a:spcBef>
              <a:spcAft>
                <a:spcPct val="0"/>
              </a:spcAft>
              <a:buClr>
                <a:srgbClr val="669999"/>
              </a:buClr>
              <a:buSzPct val="70000"/>
              <a:buFont typeface="Wingdings" pitchFamily="2" charset="2"/>
              <a:buNone/>
            </a:pPr>
            <a:r>
              <a:rPr lang="en-US" dirty="0">
                <a:solidFill>
                  <a:srgbClr val="000000">
                    <a:lumMod val="65000"/>
                    <a:lumOff val="35000"/>
                  </a:srgbClr>
                </a:solidFill>
                <a:latin typeface="Baskerville Old Face" pitchFamily="18" charset="0"/>
                <a:cs typeface="Calibri" pitchFamily="34" charset="0"/>
              </a:rPr>
              <a:t>OSHA - Susan Harwood Training Grant</a:t>
            </a:r>
          </a:p>
        </p:txBody>
      </p:sp>
      <p:sp>
        <p:nvSpPr>
          <p:cNvPr id="2" name="Title 1"/>
          <p:cNvSpPr>
            <a:spLocks noGrp="1"/>
          </p:cNvSpPr>
          <p:nvPr>
            <p:ph type="title"/>
          </p:nvPr>
        </p:nvSpPr>
        <p:spPr>
          <a:xfrm>
            <a:off x="457200" y="274639"/>
            <a:ext cx="8229600" cy="868362"/>
          </a:xfrm>
        </p:spPr>
        <p:txBody>
          <a:bodyPr/>
          <a:lstStyle/>
          <a:p>
            <a:r>
              <a:rPr lang="en-US" dirty="0" smtClean="0"/>
              <a:t>OSHA Disclaimer</a:t>
            </a:r>
            <a:endParaRPr lang="en-US" dirty="0"/>
          </a:p>
        </p:txBody>
      </p:sp>
    </p:spTree>
    <p:extLst>
      <p:ext uri="{BB962C8B-B14F-4D97-AF65-F5344CB8AC3E}">
        <p14:creationId xmlns:p14="http://schemas.microsoft.com/office/powerpoint/2010/main" val="28770536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 Patient </a:t>
            </a:r>
            <a:r>
              <a:rPr lang="en-US" dirty="0" smtClean="0"/>
              <a:t>Handling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endParaRPr lang="en-US" dirty="0" smtClean="0"/>
          </a:p>
          <a:p>
            <a:pPr marL="137160" indent="0">
              <a:buNone/>
            </a:pPr>
            <a:r>
              <a:rPr lang="en-US" dirty="0" smtClean="0"/>
              <a:t>These </a:t>
            </a:r>
            <a:r>
              <a:rPr lang="en-US" dirty="0"/>
              <a:t>injuries are due in large part to overexertion related to repeated manual patient handling activities, often involving heavy manual lifting associated with transferring, and repositioning patients and working in extremely awkward postures.</a:t>
            </a:r>
          </a:p>
        </p:txBody>
      </p:sp>
    </p:spTree>
    <p:extLst>
      <p:ext uri="{BB962C8B-B14F-4D97-AF65-F5344CB8AC3E}">
        <p14:creationId xmlns:p14="http://schemas.microsoft.com/office/powerpoint/2010/main" val="28363052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Safe Patient </a:t>
            </a:r>
            <a:r>
              <a:rPr lang="en-US" dirty="0" smtClean="0"/>
              <a:t>Handling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Some examples of patient handling tasks that may be identified as high-risk include: </a:t>
            </a:r>
            <a:endParaRPr lang="en-US" dirty="0" smtClean="0"/>
          </a:p>
          <a:p>
            <a:pPr>
              <a:buFont typeface="Wingdings" panose="05000000000000000000" pitchFamily="2" charset="2"/>
              <a:buChar char="v"/>
            </a:pPr>
            <a:r>
              <a:rPr lang="en-US" dirty="0" smtClean="0"/>
              <a:t>transferring </a:t>
            </a:r>
            <a:r>
              <a:rPr lang="en-US" dirty="0"/>
              <a:t>from toilet to </a:t>
            </a:r>
            <a:r>
              <a:rPr lang="en-US" dirty="0" smtClean="0"/>
              <a:t>chair</a:t>
            </a:r>
          </a:p>
          <a:p>
            <a:pPr>
              <a:buFont typeface="Wingdings" panose="05000000000000000000" pitchFamily="2" charset="2"/>
              <a:buChar char="v"/>
            </a:pPr>
            <a:r>
              <a:rPr lang="en-US" dirty="0" smtClean="0"/>
              <a:t>transferring </a:t>
            </a:r>
            <a:r>
              <a:rPr lang="en-US" dirty="0"/>
              <a:t>from chair to </a:t>
            </a:r>
            <a:r>
              <a:rPr lang="en-US" dirty="0" smtClean="0"/>
              <a:t>bed</a:t>
            </a:r>
          </a:p>
          <a:p>
            <a:pPr>
              <a:buFont typeface="Wingdings" panose="05000000000000000000" pitchFamily="2" charset="2"/>
              <a:buChar char="v"/>
            </a:pPr>
            <a:r>
              <a:rPr lang="en-US" dirty="0" smtClean="0"/>
              <a:t>transferring </a:t>
            </a:r>
            <a:r>
              <a:rPr lang="en-US" dirty="0"/>
              <a:t>from bathtub to </a:t>
            </a:r>
            <a:r>
              <a:rPr lang="en-US" dirty="0" smtClean="0"/>
              <a:t>chair</a:t>
            </a:r>
          </a:p>
          <a:p>
            <a:pPr>
              <a:buFont typeface="Wingdings" panose="05000000000000000000" pitchFamily="2" charset="2"/>
              <a:buChar char="v"/>
            </a:pPr>
            <a:r>
              <a:rPr lang="en-US" dirty="0" smtClean="0"/>
              <a:t>repositioning </a:t>
            </a:r>
            <a:r>
              <a:rPr lang="en-US" dirty="0"/>
              <a:t>from side to side in </a:t>
            </a:r>
            <a:r>
              <a:rPr lang="en-US" dirty="0" smtClean="0"/>
              <a:t>bed</a:t>
            </a:r>
          </a:p>
          <a:p>
            <a:pPr>
              <a:buFont typeface="Wingdings" panose="05000000000000000000" pitchFamily="2" charset="2"/>
              <a:buChar char="v"/>
            </a:pPr>
            <a:r>
              <a:rPr lang="en-US" dirty="0" smtClean="0"/>
              <a:t>lifting </a:t>
            </a:r>
            <a:r>
              <a:rPr lang="en-US" dirty="0"/>
              <a:t>a patient in </a:t>
            </a:r>
            <a:r>
              <a:rPr lang="en-US" dirty="0" smtClean="0"/>
              <a:t>bed</a:t>
            </a:r>
          </a:p>
          <a:p>
            <a:pPr>
              <a:buFont typeface="Wingdings" panose="05000000000000000000" pitchFamily="2" charset="2"/>
              <a:buChar char="v"/>
            </a:pPr>
            <a:r>
              <a:rPr lang="en-US" dirty="0" smtClean="0"/>
              <a:t>repositioning </a:t>
            </a:r>
            <a:r>
              <a:rPr lang="en-US" dirty="0"/>
              <a:t>a patient in </a:t>
            </a:r>
            <a:r>
              <a:rPr lang="en-US" dirty="0" smtClean="0"/>
              <a:t>chair</a:t>
            </a:r>
          </a:p>
          <a:p>
            <a:pPr>
              <a:buFont typeface="Wingdings" panose="05000000000000000000" pitchFamily="2" charset="2"/>
              <a:buChar char="v"/>
            </a:pPr>
            <a:r>
              <a:rPr lang="en-US" dirty="0" smtClean="0"/>
              <a:t>making </a:t>
            </a:r>
            <a:r>
              <a:rPr lang="en-US" dirty="0"/>
              <a:t>a bed with a patient in </a:t>
            </a:r>
            <a:r>
              <a:rPr lang="en-US" dirty="0" smtClean="0"/>
              <a:t>it</a:t>
            </a:r>
            <a:endParaRPr lang="en-US" dirty="0"/>
          </a:p>
        </p:txBody>
      </p:sp>
    </p:spTree>
    <p:extLst>
      <p:ext uri="{BB962C8B-B14F-4D97-AF65-F5344CB8AC3E}">
        <p14:creationId xmlns:p14="http://schemas.microsoft.com/office/powerpoint/2010/main" val="6365305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Back injuries</a:t>
            </a:r>
            <a:endParaRPr lang="en-US" sz="3200" dirty="0"/>
          </a:p>
        </p:txBody>
      </p:sp>
      <p:pic>
        <p:nvPicPr>
          <p:cNvPr id="1026" name="Picture 2" descr="C:\Users\Danielle\Desktop\images1.jpg" title="Sore lower back"/>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1143000" y="3810000"/>
            <a:ext cx="2557982" cy="25146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Danielle\Desktop\images3.jpg" title="Fall risk arm band"/>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57200" y="1447800"/>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anielle\Desktop\images2.jpg" title="Hospital workers lifting a person on a blanket"/>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3962400" y="1905000"/>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Danielle\Desktop\images.jpg" title="Cartoon showing two people lifting another person"/>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5538354" y="3962400"/>
            <a:ext cx="2767445" cy="213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32949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Sprains and Strains</a:t>
            </a:r>
            <a:endParaRPr lang="en-US" sz="4000" dirty="0"/>
          </a:p>
        </p:txBody>
      </p:sp>
      <p:sp>
        <p:nvSpPr>
          <p:cNvPr id="3" name="Content Placeholder 2"/>
          <p:cNvSpPr>
            <a:spLocks noGrp="1"/>
          </p:cNvSpPr>
          <p:nvPr>
            <p:ph idx="1"/>
          </p:nvPr>
        </p:nvSpPr>
        <p:spPr/>
        <p:txBody>
          <a:bodyPr>
            <a:normAutofit fontScale="92500" lnSpcReduction="20000"/>
          </a:bodyPr>
          <a:lstStyle/>
          <a:p>
            <a:pPr marL="137160" indent="0">
              <a:buNone/>
            </a:pPr>
            <a:r>
              <a:rPr lang="en-US" dirty="0"/>
              <a:t>Sprains and strains account for 54 percent of injuries that result in days away from </a:t>
            </a:r>
            <a:r>
              <a:rPr lang="en-US" dirty="0" smtClean="0"/>
              <a:t>work.</a:t>
            </a:r>
            <a:endParaRPr lang="en-US" dirty="0"/>
          </a:p>
          <a:p>
            <a:pPr marL="137160" indent="0">
              <a:buNone/>
            </a:pPr>
            <a:r>
              <a:rPr lang="en-US" dirty="0"/>
              <a:t>Strains also account for the largest share of workers’ compensation claim costs </a:t>
            </a:r>
            <a:r>
              <a:rPr lang="en-US" dirty="0" smtClean="0"/>
              <a:t>for </a:t>
            </a:r>
            <a:r>
              <a:rPr lang="en-US" dirty="0"/>
              <a:t>hospitals.</a:t>
            </a:r>
          </a:p>
          <a:p>
            <a:pPr marL="137160" indent="0">
              <a:buNone/>
            </a:pPr>
            <a:r>
              <a:rPr lang="en-US" dirty="0" smtClean="0"/>
              <a:t>In </a:t>
            </a:r>
            <a:r>
              <a:rPr lang="en-US" dirty="0"/>
              <a:t>2011, U.S. hospitals reported 16,680 cases in which workers missed </a:t>
            </a:r>
            <a:r>
              <a:rPr lang="en-US" dirty="0" smtClean="0"/>
              <a:t>work </a:t>
            </a:r>
            <a:r>
              <a:rPr lang="en-US" dirty="0"/>
              <a:t>due to a musculoskeletal injury associated with patient interactions.</a:t>
            </a:r>
          </a:p>
          <a:p>
            <a:pPr marL="137160" indent="0">
              <a:buNone/>
            </a:pPr>
            <a:r>
              <a:rPr lang="en-US" dirty="0" smtClean="0"/>
              <a:t>Nurses </a:t>
            </a:r>
            <a:r>
              <a:rPr lang="en-US" dirty="0"/>
              <a:t>and </a:t>
            </a:r>
            <a:r>
              <a:rPr lang="en-US" dirty="0" smtClean="0"/>
              <a:t>nursing </a:t>
            </a:r>
            <a:r>
              <a:rPr lang="en-US" dirty="0"/>
              <a:t>assistants each accounted for a substantial share of the total. Because </a:t>
            </a:r>
            <a:r>
              <a:rPr lang="en-US" dirty="0" smtClean="0"/>
              <a:t>most musculoskeletal </a:t>
            </a:r>
            <a:r>
              <a:rPr lang="en-US" dirty="0"/>
              <a:t>injuries in the hospital setting are cumulative, any steps to minimize </a:t>
            </a:r>
            <a:r>
              <a:rPr lang="en-US" dirty="0" smtClean="0"/>
              <a:t>risks </a:t>
            </a:r>
            <a:r>
              <a:rPr lang="en-US" dirty="0"/>
              <a:t>during patient handling tasks will offer substantial benefits for hospital </a:t>
            </a:r>
            <a:r>
              <a:rPr lang="en-US" dirty="0" smtClean="0"/>
              <a:t>caregiver.</a:t>
            </a:r>
            <a:endParaRPr lang="en-US" dirty="0"/>
          </a:p>
          <a:p>
            <a:endParaRPr lang="en-US" dirty="0"/>
          </a:p>
        </p:txBody>
      </p:sp>
    </p:spTree>
    <p:extLst>
      <p:ext uri="{BB962C8B-B14F-4D97-AF65-F5344CB8AC3E}">
        <p14:creationId xmlns:p14="http://schemas.microsoft.com/office/powerpoint/2010/main" val="3313322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dirty="0" smtClean="0"/>
              <a:t>What is a Sprain?</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marL="585216" lvl="1" indent="0">
              <a:buNone/>
            </a:pPr>
            <a:r>
              <a:rPr lang="en-US" dirty="0" smtClean="0"/>
              <a:t>A </a:t>
            </a:r>
            <a:r>
              <a:rPr lang="en-US" dirty="0"/>
              <a:t>sprain is an injury involving the stretching or tearing of a ligament </a:t>
            </a:r>
            <a:endParaRPr lang="en-US" dirty="0" smtClean="0"/>
          </a:p>
          <a:p>
            <a:pPr marL="585216" lvl="1" indent="0">
              <a:buNone/>
            </a:pPr>
            <a:r>
              <a:rPr lang="en-US" dirty="0" smtClean="0"/>
              <a:t>Symptoms </a:t>
            </a:r>
            <a:r>
              <a:rPr lang="en-US" dirty="0"/>
              <a:t>may include pain, inflammation, and in some cases, the inability to move a limb (arm, leg, foot). </a:t>
            </a:r>
            <a:endParaRPr lang="en-US" dirty="0" smtClean="0"/>
          </a:p>
          <a:p>
            <a:pPr marL="585216" lvl="1" indent="0">
              <a:buNone/>
            </a:pPr>
            <a:r>
              <a:rPr lang="en-US" dirty="0" smtClean="0"/>
              <a:t>Sprains </a:t>
            </a:r>
            <a:r>
              <a:rPr lang="en-US" dirty="0"/>
              <a:t>occur when a joint is forced beyond its normal range of motion, such as turning or rolling your ankle.</a:t>
            </a:r>
          </a:p>
        </p:txBody>
      </p:sp>
      <p:pic>
        <p:nvPicPr>
          <p:cNvPr id="4" name="Picture 4" descr="C:\Users\Danielle\Desktop\Understanding_sprains_and_Strains.jpg" title="Drawing of an ankle"/>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4400" y="4343400"/>
            <a:ext cx="2667000" cy="23431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Danielle\Desktop\sprained-ankel.jpg" title="Drawing of damage to ankles"/>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4648200" y="4343400"/>
            <a:ext cx="30480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9343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a Strain?</a:t>
            </a:r>
            <a:br>
              <a:rPr lang="en-US" dirty="0" smtClean="0"/>
            </a:br>
            <a:endParaRPr lang="en-US" sz="1100" dirty="0"/>
          </a:p>
        </p:txBody>
      </p:sp>
      <p:sp>
        <p:nvSpPr>
          <p:cNvPr id="3" name="Content Placeholder 2"/>
          <p:cNvSpPr>
            <a:spLocks noGrp="1"/>
          </p:cNvSpPr>
          <p:nvPr>
            <p:ph idx="1"/>
          </p:nvPr>
        </p:nvSpPr>
        <p:spPr/>
        <p:txBody>
          <a:bodyPr>
            <a:normAutofit/>
          </a:bodyPr>
          <a:lstStyle/>
          <a:p>
            <a:pPr marL="137160" indent="0">
              <a:buNone/>
            </a:pPr>
            <a:r>
              <a:rPr lang="en-US" dirty="0"/>
              <a:t>Strains are injuries that involve the stretching or tearing of a musculo-tendinous (muscle and tendon) structure. </a:t>
            </a:r>
            <a:endParaRPr lang="en-US" dirty="0" smtClean="0"/>
          </a:p>
          <a:p>
            <a:pPr marL="137160" indent="0">
              <a:buNone/>
            </a:pPr>
            <a:r>
              <a:rPr lang="en-US" dirty="0" smtClean="0"/>
              <a:t>Symptoms </a:t>
            </a:r>
            <a:r>
              <a:rPr lang="en-US" dirty="0"/>
              <a:t>for an acute muscle strain may include </a:t>
            </a:r>
            <a:r>
              <a:rPr lang="en-US" dirty="0" smtClean="0"/>
              <a:t>pain</a:t>
            </a:r>
            <a:r>
              <a:rPr lang="en-US" dirty="0"/>
              <a:t>, muscle spasm, loss of strength, and limited range of motion. </a:t>
            </a:r>
            <a:br>
              <a:rPr lang="en-US" dirty="0"/>
            </a:br>
            <a:r>
              <a:rPr lang="en-US" dirty="0" smtClean="0"/>
              <a:t>Chronic </a:t>
            </a:r>
            <a:r>
              <a:rPr lang="en-US" dirty="0"/>
              <a:t>(long-lasting) strains are injuries that gradually build up from overuse or repetitive stress, resulting in tendinitis (inflammation of a tendon). </a:t>
            </a:r>
          </a:p>
        </p:txBody>
      </p:sp>
      <p:pic>
        <p:nvPicPr>
          <p:cNvPr id="3074" name="Picture 2" descr="C:\Users\Danielle\Desktop\images1.jpg" title="Picture of a man's back"/>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086600" y="76200"/>
            <a:ext cx="18669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25681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Sprains and </a:t>
            </a:r>
            <a:r>
              <a:rPr lang="en-US" sz="4000"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Strains </a:t>
            </a:r>
            <a:endParaRPr lang="en-US" sz="1000" dirty="0"/>
          </a:p>
        </p:txBody>
      </p:sp>
      <p:sp>
        <p:nvSpPr>
          <p:cNvPr id="3" name="Content Placeholder 2"/>
          <p:cNvSpPr>
            <a:spLocks noGrp="1"/>
          </p:cNvSpPr>
          <p:nvPr>
            <p:ph idx="1"/>
          </p:nvPr>
        </p:nvSpPr>
        <p:spPr/>
        <p:txBody>
          <a:bodyPr/>
          <a:lstStyle/>
          <a:p>
            <a:pPr marL="137160" indent="0">
              <a:buNone/>
            </a:pPr>
            <a:r>
              <a:rPr lang="en-US" dirty="0"/>
              <a:t>Sprains and strains are the most often reported nature of injuries, and the shoulders and low back are the most affected body parts. </a:t>
            </a:r>
            <a:endParaRPr lang="en-US" dirty="0" smtClean="0"/>
          </a:p>
          <a:p>
            <a:pPr marL="137160" indent="0">
              <a:buNone/>
            </a:pPr>
            <a:r>
              <a:rPr lang="en-US" dirty="0" smtClean="0"/>
              <a:t>The </a:t>
            </a:r>
            <a:r>
              <a:rPr lang="en-US" dirty="0"/>
              <a:t>problem of lifting patients is compounded by the increasing weight of patients to be lifted due to the obesity epidemic in the United States and the rapidly increasing number of older people who require assistance with the activities of daily living.</a:t>
            </a:r>
          </a:p>
        </p:txBody>
      </p:sp>
    </p:spTree>
    <p:extLst>
      <p:ext uri="{BB962C8B-B14F-4D97-AF65-F5344CB8AC3E}">
        <p14:creationId xmlns:p14="http://schemas.microsoft.com/office/powerpoint/2010/main" val="204802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Dangers of Pain and Fatigue</a:t>
            </a:r>
            <a:endParaRPr lang="en-US" sz="3200" dirty="0"/>
          </a:p>
        </p:txBody>
      </p:sp>
      <p:sp>
        <p:nvSpPr>
          <p:cNvPr id="3" name="Content Placeholder 2"/>
          <p:cNvSpPr>
            <a:spLocks noGrp="1"/>
          </p:cNvSpPr>
          <p:nvPr>
            <p:ph idx="1"/>
          </p:nvPr>
        </p:nvSpPr>
        <p:spPr/>
        <p:txBody>
          <a:bodyPr/>
          <a:lstStyle/>
          <a:p>
            <a:pPr marL="137160" indent="0">
              <a:buNone/>
            </a:pPr>
            <a:r>
              <a:rPr lang="en-US" dirty="0"/>
              <a:t>In addition, healthcare employees, who experience pain and fatigue, may be less productive, less attentive, more susceptible to further injury, and may be more likely to affect the health and safety of others.</a:t>
            </a:r>
          </a:p>
          <a:p>
            <a:pPr marL="137160" indent="0">
              <a:buNone/>
            </a:pPr>
            <a:endParaRPr lang="en-US" dirty="0"/>
          </a:p>
        </p:txBody>
      </p:sp>
      <p:pic>
        <p:nvPicPr>
          <p:cNvPr id="2050" name="Picture 2" descr="C:\Users\Danielle\Desktop\images5.jpg" title="Image of hospital worker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90600" y="3886200"/>
            <a:ext cx="6705600" cy="236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87028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smtClean="0">
                <a:effectLst/>
              </a:rPr>
              <a:t/>
            </a:r>
            <a:br>
              <a:rPr lang="en-US" dirty="0" smtClean="0">
                <a:effectLst/>
              </a:rPr>
            </a:br>
            <a:r>
              <a:rPr lang="en-US" dirty="0" smtClean="0">
                <a:effectLst/>
              </a:rPr>
              <a:t>Safer </a:t>
            </a:r>
            <a:r>
              <a:rPr lang="en-US" dirty="0">
                <a:effectLst/>
              </a:rPr>
              <a:t>workplaces </a:t>
            </a:r>
            <a:br>
              <a:rPr lang="en-US" dirty="0">
                <a:effectLst/>
              </a:rPr>
            </a:br>
            <a:r>
              <a:rPr lang="en-US" dirty="0">
                <a:effectLst/>
              </a:rPr>
              <a:t>mean safer </a:t>
            </a:r>
            <a:r>
              <a:rPr lang="en-US" dirty="0" smtClean="0">
                <a:effectLst/>
              </a:rPr>
              <a:t>care</a:t>
            </a:r>
            <a:br>
              <a:rPr lang="en-US" dirty="0" smtClean="0">
                <a:effectLst/>
              </a:rPr>
            </a:br>
            <a:r>
              <a:rPr lang="en-US" sz="1100" dirty="0">
                <a:effectLst/>
              </a:rPr>
              <a:t/>
            </a:r>
            <a:br>
              <a:rPr lang="en-US" sz="1100" dirty="0">
                <a:effectLst/>
              </a:rPr>
            </a:br>
            <a:endParaRPr lang="en-US" sz="1100" dirty="0"/>
          </a:p>
        </p:txBody>
      </p:sp>
      <p:sp>
        <p:nvSpPr>
          <p:cNvPr id="3" name="Content Placeholder 2"/>
          <p:cNvSpPr>
            <a:spLocks noGrp="1"/>
          </p:cNvSpPr>
          <p:nvPr>
            <p:ph idx="1"/>
          </p:nvPr>
        </p:nvSpPr>
        <p:spPr>
          <a:xfrm>
            <a:off x="457200" y="1447800"/>
            <a:ext cx="8229600" cy="4861560"/>
          </a:xfrm>
        </p:spPr>
        <p:txBody>
          <a:bodyPr>
            <a:normAutofit fontScale="77500" lnSpcReduction="20000"/>
          </a:bodyPr>
          <a:lstStyle/>
          <a:p>
            <a:pPr marL="137160" indent="0">
              <a:buNone/>
            </a:pPr>
            <a:endParaRPr lang="en-US" sz="3400" dirty="0" smtClean="0"/>
          </a:p>
          <a:p>
            <a:pPr marL="137160" indent="0">
              <a:buNone/>
            </a:pPr>
            <a:r>
              <a:rPr lang="en-US" sz="3400" dirty="0" smtClean="0"/>
              <a:t>Caregiver </a:t>
            </a:r>
            <a:r>
              <a:rPr lang="en-US" sz="3400" dirty="0"/>
              <a:t>fatigue, injury, and </a:t>
            </a:r>
            <a:r>
              <a:rPr lang="en-US" sz="3400" dirty="0" smtClean="0"/>
              <a:t>stress </a:t>
            </a:r>
            <a:r>
              <a:rPr lang="en-US" sz="3400" dirty="0"/>
              <a:t>are tied to a higher risk </a:t>
            </a:r>
            <a:r>
              <a:rPr lang="en-US" sz="3400" dirty="0" smtClean="0"/>
              <a:t>of </a:t>
            </a:r>
            <a:r>
              <a:rPr lang="en-US" sz="3400" dirty="0"/>
              <a:t>medication errors and patient </a:t>
            </a:r>
            <a:r>
              <a:rPr lang="en-US" sz="3400" dirty="0" smtClean="0"/>
              <a:t>infections.</a:t>
            </a:r>
            <a:endParaRPr lang="en-US" sz="3400" dirty="0"/>
          </a:p>
          <a:p>
            <a:pPr marL="137160" indent="0">
              <a:buNone/>
            </a:pPr>
            <a:r>
              <a:rPr lang="en-US" sz="3400" dirty="0"/>
              <a:t>Caregivers and patients face </a:t>
            </a:r>
            <a:r>
              <a:rPr lang="en-US" sz="3400" dirty="0" smtClean="0"/>
              <a:t>many </a:t>
            </a:r>
            <a:r>
              <a:rPr lang="en-US" sz="3400" dirty="0"/>
              <a:t>related hazards. For </a:t>
            </a:r>
            <a:r>
              <a:rPr lang="en-US" sz="3400" dirty="0" smtClean="0"/>
              <a:t>example</a:t>
            </a:r>
            <a:r>
              <a:rPr lang="en-US" sz="3400" dirty="0"/>
              <a:t>, manual lifting can cause </a:t>
            </a:r>
            <a:r>
              <a:rPr lang="en-US" sz="3400" dirty="0" smtClean="0"/>
              <a:t>caregiver </a:t>
            </a:r>
            <a:r>
              <a:rPr lang="en-US" sz="3400" dirty="0"/>
              <a:t>injury and also put </a:t>
            </a:r>
            <a:r>
              <a:rPr lang="en-US" sz="3400" dirty="0" smtClean="0"/>
              <a:t>patients </a:t>
            </a:r>
            <a:r>
              <a:rPr lang="en-US" sz="3400" dirty="0"/>
              <a:t>at risk of falls, fractures, </a:t>
            </a:r>
            <a:r>
              <a:rPr lang="en-US" sz="3400" dirty="0" smtClean="0"/>
              <a:t>bruises</a:t>
            </a:r>
            <a:r>
              <a:rPr lang="en-US" sz="3400" dirty="0"/>
              <a:t>, and skin tears. Fear or </a:t>
            </a:r>
            <a:r>
              <a:rPr lang="en-US" sz="3400" dirty="0" smtClean="0"/>
              <a:t>reluctance </a:t>
            </a:r>
            <a:r>
              <a:rPr lang="en-US" sz="3400" dirty="0"/>
              <a:t>to move patients can </a:t>
            </a:r>
            <a:r>
              <a:rPr lang="en-US" sz="3400" dirty="0" smtClean="0"/>
              <a:t>lead </a:t>
            </a:r>
            <a:r>
              <a:rPr lang="en-US" sz="3400" dirty="0"/>
              <a:t>to pressure ulcers</a:t>
            </a:r>
            <a:r>
              <a:rPr lang="en-US" sz="3400" dirty="0" smtClean="0"/>
              <a:t>.</a:t>
            </a:r>
            <a:endParaRPr lang="en-US" sz="3400" dirty="0"/>
          </a:p>
          <a:p>
            <a:pPr marL="137160" indent="0">
              <a:buNone/>
            </a:pPr>
            <a:r>
              <a:rPr lang="en-US" sz="3400" dirty="0"/>
              <a:t>Strategies to improve patient </a:t>
            </a:r>
            <a:r>
              <a:rPr lang="en-US" sz="3400" dirty="0" smtClean="0"/>
              <a:t>safety </a:t>
            </a:r>
            <a:r>
              <a:rPr lang="en-US" sz="3400" dirty="0"/>
              <a:t>and employee safety can </a:t>
            </a:r>
            <a:r>
              <a:rPr lang="en-US" sz="3400" dirty="0" smtClean="0"/>
              <a:t>go </a:t>
            </a:r>
            <a:r>
              <a:rPr lang="en-US" sz="3400" dirty="0"/>
              <a:t>hand-in-hand—from high </a:t>
            </a:r>
            <a:r>
              <a:rPr lang="en-US" sz="3400" dirty="0" smtClean="0"/>
              <a:t>reliability </a:t>
            </a:r>
            <a:r>
              <a:rPr lang="en-US" sz="3400" dirty="0"/>
              <a:t>management systems </a:t>
            </a:r>
            <a:r>
              <a:rPr lang="en-US" sz="3400" dirty="0" smtClean="0"/>
              <a:t>to </a:t>
            </a:r>
            <a:r>
              <a:rPr lang="en-US" sz="3400" dirty="0"/>
              <a:t>specific steps like reducing </a:t>
            </a:r>
          </a:p>
          <a:p>
            <a:pPr marL="137160" indent="0">
              <a:buNone/>
            </a:pPr>
            <a:r>
              <a:rPr lang="en-US" sz="3400" dirty="0"/>
              <a:t>slippery </a:t>
            </a:r>
            <a:r>
              <a:rPr lang="en-US" sz="3400" dirty="0" smtClean="0"/>
              <a:t>floors.</a:t>
            </a:r>
            <a:endParaRPr lang="en-US" sz="3400" dirty="0"/>
          </a:p>
          <a:p>
            <a:endParaRPr lang="en-US" dirty="0"/>
          </a:p>
        </p:txBody>
      </p:sp>
    </p:spTree>
    <p:extLst>
      <p:ext uri="{BB962C8B-B14F-4D97-AF65-F5344CB8AC3E}">
        <p14:creationId xmlns:p14="http://schemas.microsoft.com/office/powerpoint/2010/main" val="1881617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Industries for Patient Handling Tasks</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smtClean="0"/>
              <a:t>Long-Term </a:t>
            </a:r>
            <a:r>
              <a:rPr lang="en-US" dirty="0"/>
              <a:t>Care (includes facilities that provide skilled or non-skilled nursing care);</a:t>
            </a:r>
          </a:p>
          <a:p>
            <a:pPr marL="137160" indent="0">
              <a:buNone/>
            </a:pPr>
            <a:r>
              <a:rPr lang="en-US" dirty="0"/>
              <a:t>Acute Care - (includes hospitals, out-patient surgical centers, and clinics); </a:t>
            </a:r>
          </a:p>
          <a:p>
            <a:pPr marL="137160" indent="0">
              <a:buNone/>
            </a:pPr>
            <a:r>
              <a:rPr lang="en-US" dirty="0"/>
              <a:t>Home Healthcare workers; and</a:t>
            </a:r>
          </a:p>
          <a:p>
            <a:pPr marL="137160" indent="0">
              <a:buNone/>
            </a:pPr>
            <a:r>
              <a:rPr lang="en-US" dirty="0"/>
              <a:t>Others - such as physical therapists, radiologists, sonographers, etc.</a:t>
            </a:r>
          </a:p>
        </p:txBody>
      </p:sp>
    </p:spTree>
    <p:extLst>
      <p:ext uri="{BB962C8B-B14F-4D97-AF65-F5344CB8AC3E}">
        <p14:creationId xmlns:p14="http://schemas.microsoft.com/office/powerpoint/2010/main" val="38104400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82562"/>
          </a:xfrm>
        </p:spPr>
        <p:txBody>
          <a:bodyPr>
            <a:normAutofit fontScale="90000"/>
          </a:bodyPr>
          <a:lstStyle/>
          <a:p>
            <a:r>
              <a:rPr lang="en-US" sz="1000" dirty="0" smtClean="0"/>
              <a:t>What is OSHA?</a:t>
            </a:r>
            <a:endParaRPr lang="en-US" sz="1000" dirty="0"/>
          </a:p>
        </p:txBody>
      </p:sp>
      <p:pic>
        <p:nvPicPr>
          <p:cNvPr id="1026" name="Picture 2" descr="C:\Users\Danielle\Desktop\images.jpg" title="Image of a professor and a chalkboard"/>
          <p:cNvPicPr>
            <a:picLocks noGrp="1" noChangeAspect="1" noChangeArrowheads="1"/>
          </p:cNvPicPr>
          <p:nvPr>
            <p:ph idx="4294967295"/>
          </p:nvPr>
        </p:nvPicPr>
        <p:blipFill>
          <a:blip r:embed="rId2">
            <a:extLst>
              <a:ext uri="{28A0092B-C50C-407E-A947-70E740481C1C}">
                <a14:useLocalDpi xmlns:a14="http://schemas.microsoft.com/office/drawing/2010/main"/>
              </a:ext>
            </a:extLst>
          </a:blip>
          <a:srcRect/>
          <a:stretch>
            <a:fillRect/>
          </a:stretch>
        </p:blipFill>
        <p:spPr bwMode="auto">
          <a:xfrm>
            <a:off x="0" y="457200"/>
            <a:ext cx="8077200" cy="609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707248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Technology for Patient Handling</a:t>
            </a:r>
            <a:endParaRPr lang="en-US" sz="3200" dirty="0"/>
          </a:p>
        </p:txBody>
      </p:sp>
      <p:sp>
        <p:nvSpPr>
          <p:cNvPr id="3" name="Content Placeholder 2"/>
          <p:cNvSpPr>
            <a:spLocks noGrp="1"/>
          </p:cNvSpPr>
          <p:nvPr>
            <p:ph idx="1"/>
          </p:nvPr>
        </p:nvSpPr>
        <p:spPr/>
        <p:txBody>
          <a:bodyPr/>
          <a:lstStyle/>
          <a:p>
            <a:pPr marL="137160" indent="0">
              <a:buNone/>
            </a:pPr>
            <a:r>
              <a:rPr lang="en-US" dirty="0"/>
              <a:t>Given the increasingly hazardous biomechanical demands on caregivers today, it is clear the healthcare industry must rely on technology to make patient handling and movement safe. </a:t>
            </a:r>
            <a:endParaRPr lang="en-US" dirty="0" smtClean="0"/>
          </a:p>
          <a:p>
            <a:pPr marL="137160" indent="0">
              <a:buNone/>
            </a:pPr>
            <a:r>
              <a:rPr lang="en-US" dirty="0" smtClean="0"/>
              <a:t>Patient </a:t>
            </a:r>
            <a:r>
              <a:rPr lang="en-US" dirty="0"/>
              <a:t>transfer and lifting devices are key components of an effective program to control the risk of injury to patients and staff associated with lifting, transferring, repositioning or movement of patients. </a:t>
            </a:r>
          </a:p>
        </p:txBody>
      </p:sp>
    </p:spTree>
    <p:extLst>
      <p:ext uri="{BB962C8B-B14F-4D97-AF65-F5344CB8AC3E}">
        <p14:creationId xmlns:p14="http://schemas.microsoft.com/office/powerpoint/2010/main" val="184399966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Safe Patient </a:t>
            </a:r>
            <a:r>
              <a:rPr lang="en-US" dirty="0" smtClean="0"/>
              <a:t>Handling   </a:t>
            </a:r>
            <a:r>
              <a:rPr lang="en-US" dirty="0" smtClean="0"/>
              <a:t/>
            </a:r>
            <a:br>
              <a:rPr lang="en-US" dirty="0" smtClean="0"/>
            </a:br>
            <a:endParaRPr lang="en-US" sz="1100" dirty="0"/>
          </a:p>
        </p:txBody>
      </p:sp>
      <p:pic>
        <p:nvPicPr>
          <p:cNvPr id="3074" name="Picture 2" descr="C:\Users\Danielle\Desktop\index1.jpg" title="Image showing a patient in a lift"/>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6477000" y="1828800"/>
            <a:ext cx="2209800" cy="31242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Danielle\Desktop\index3.jpg" title="Image showing moving a patient from the bath to the bed"/>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438400" y="1752600"/>
            <a:ext cx="388620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Danielle\Desktop\index.jpg" title="Image of a patient in a lift"/>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457200" y="1752600"/>
            <a:ext cx="165735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13476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Equipment and Devices</a:t>
            </a:r>
            <a:endParaRPr lang="en-US" sz="3200" dirty="0"/>
          </a:p>
        </p:txBody>
      </p:sp>
      <p:sp>
        <p:nvSpPr>
          <p:cNvPr id="3" name="Content Placeholder 2"/>
          <p:cNvSpPr>
            <a:spLocks noGrp="1"/>
          </p:cNvSpPr>
          <p:nvPr>
            <p:ph idx="1"/>
          </p:nvPr>
        </p:nvSpPr>
        <p:spPr/>
        <p:txBody>
          <a:bodyPr/>
          <a:lstStyle/>
          <a:p>
            <a:pPr marL="137160" indent="0">
              <a:buNone/>
            </a:pPr>
            <a:r>
              <a:rPr lang="en-US" dirty="0"/>
              <a:t>The use of assistive patient handling equipment and devices is beneficial not only for healthcare staff, but also for patients. </a:t>
            </a:r>
            <a:endParaRPr lang="en-US" dirty="0" smtClean="0"/>
          </a:p>
          <a:p>
            <a:pPr marL="137160" indent="0">
              <a:buNone/>
            </a:pPr>
            <a:r>
              <a:rPr lang="en-US" dirty="0" smtClean="0"/>
              <a:t>Explaining </a:t>
            </a:r>
            <a:r>
              <a:rPr lang="en-US" dirty="0"/>
              <a:t>planned lifting procedures to patients prior to lifting and enlisting their cooperation and engagement can increase patient safety and comfort, and enhance their sense of dignity.</a:t>
            </a:r>
          </a:p>
        </p:txBody>
      </p:sp>
    </p:spTree>
    <p:extLst>
      <p:ext uri="{BB962C8B-B14F-4D97-AF65-F5344CB8AC3E}">
        <p14:creationId xmlns:p14="http://schemas.microsoft.com/office/powerpoint/2010/main" val="374857315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Ergonomics</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n-US" b="1" dirty="0"/>
              <a:t>Ergonomics</a:t>
            </a:r>
            <a:r>
              <a:rPr lang="en-US" dirty="0"/>
              <a:t> is the science of fitting the job to the worker. When there is a mismatch between the physical requirements of the job and the physical capacity of the worker, work-related musculoskeletal disorders (MSDs) can result. </a:t>
            </a:r>
            <a:endParaRPr lang="en-US" dirty="0" smtClean="0"/>
          </a:p>
          <a:p>
            <a:pPr marL="137160" indent="0">
              <a:buNone/>
            </a:pPr>
            <a:r>
              <a:rPr lang="en-US" dirty="0" smtClean="0"/>
              <a:t>Ergonomics </a:t>
            </a:r>
            <a:r>
              <a:rPr lang="en-US" dirty="0"/>
              <a:t>is the practice of designing equipment and work tasks to conform to the capability of the worker, it provides a means for adjusting the work environment and work practices to prevent injuries before they occur. </a:t>
            </a:r>
            <a:endParaRPr lang="en-US" dirty="0" smtClean="0"/>
          </a:p>
          <a:p>
            <a:pPr marL="137160" indent="0">
              <a:buNone/>
            </a:pPr>
            <a:r>
              <a:rPr lang="en-US" dirty="0" smtClean="0"/>
              <a:t>Health </a:t>
            </a:r>
            <a:r>
              <a:rPr lang="en-US" dirty="0"/>
              <a:t>care facilities especially nursing homes have been identified as an environment where ergonomic stressors exist.</a:t>
            </a:r>
          </a:p>
        </p:txBody>
      </p:sp>
    </p:spTree>
    <p:extLst>
      <p:ext uri="{BB962C8B-B14F-4D97-AF65-F5344CB8AC3E}">
        <p14:creationId xmlns:p14="http://schemas.microsoft.com/office/powerpoint/2010/main" val="148569032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Minimize Manual Lifting</a:t>
            </a:r>
            <a:endParaRPr lang="en-US" sz="3600" dirty="0"/>
          </a:p>
        </p:txBody>
      </p:sp>
      <p:sp>
        <p:nvSpPr>
          <p:cNvPr id="3" name="Content Placeholder 2"/>
          <p:cNvSpPr>
            <a:spLocks noGrp="1"/>
          </p:cNvSpPr>
          <p:nvPr>
            <p:ph idx="1"/>
          </p:nvPr>
        </p:nvSpPr>
        <p:spPr>
          <a:xfrm>
            <a:off x="1447800" y="2133600"/>
            <a:ext cx="6172200" cy="4175760"/>
          </a:xfrm>
        </p:spPr>
        <p:txBody>
          <a:bodyPr>
            <a:normAutofit/>
          </a:bodyPr>
          <a:lstStyle/>
          <a:p>
            <a:pPr marL="137160" indent="0">
              <a:buNone/>
            </a:pPr>
            <a:r>
              <a:rPr lang="en-US" sz="3200" dirty="0">
                <a:solidFill>
                  <a:schemeClr val="bg1"/>
                </a:solidFill>
                <a:hlinkClick r:id="rId2" tooltip="OSHA recommends minimizing manual lifting of patients/residents in all cases and eliminating lifting when possible"/>
              </a:rPr>
              <a:t>OSHA recommends minimizing manual lifting of patients/residents in all cases and eliminating lifting when possible</a:t>
            </a:r>
            <a:r>
              <a:rPr lang="en-US" sz="3200" dirty="0">
                <a:solidFill>
                  <a:schemeClr val="bg1"/>
                </a:solidFill>
              </a:rPr>
              <a:t>.</a:t>
            </a:r>
            <a:br>
              <a:rPr lang="en-US" sz="3200" dirty="0">
                <a:solidFill>
                  <a:schemeClr val="bg1"/>
                </a:solidFill>
              </a:rPr>
            </a:br>
            <a:endParaRPr lang="en-US" sz="3200" dirty="0">
              <a:solidFill>
                <a:schemeClr val="bg1"/>
              </a:solidFill>
            </a:endParaRPr>
          </a:p>
        </p:txBody>
      </p:sp>
    </p:spTree>
    <p:extLst>
      <p:ext uri="{BB962C8B-B14F-4D97-AF65-F5344CB8AC3E}">
        <p14:creationId xmlns:p14="http://schemas.microsoft.com/office/powerpoint/2010/main" val="257593668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Safety and Health </a:t>
            </a:r>
            <a:br>
              <a:rPr lang="en-US" sz="3600" dirty="0" smtClean="0"/>
            </a:br>
            <a:r>
              <a:rPr lang="en-US" sz="3600" dirty="0" smtClean="0"/>
              <a:t>Management System</a:t>
            </a:r>
            <a:endParaRPr lang="en-US" sz="3600" dirty="0"/>
          </a:p>
        </p:txBody>
      </p:sp>
      <p:sp>
        <p:nvSpPr>
          <p:cNvPr id="3" name="Content Placeholder 2"/>
          <p:cNvSpPr>
            <a:spLocks noGrp="1"/>
          </p:cNvSpPr>
          <p:nvPr>
            <p:ph idx="1"/>
          </p:nvPr>
        </p:nvSpPr>
        <p:spPr>
          <a:xfrm>
            <a:off x="533400" y="2209800"/>
            <a:ext cx="8229600" cy="3276600"/>
          </a:xfrm>
        </p:spPr>
        <p:txBody>
          <a:bodyPr/>
          <a:lstStyle/>
          <a:p>
            <a:pPr marL="137160" indent="0">
              <a:buNone/>
            </a:pPr>
            <a:r>
              <a:rPr lang="en-US" dirty="0"/>
              <a:t>A safety and health management system (also known as an injury </a:t>
            </a:r>
            <a:r>
              <a:rPr lang="en-US" dirty="0" smtClean="0"/>
              <a:t>and </a:t>
            </a:r>
            <a:r>
              <a:rPr lang="en-US" dirty="0"/>
              <a:t>illness prevention program) is a proactive, collaborative process </a:t>
            </a:r>
          </a:p>
          <a:p>
            <a:pPr marL="137160" indent="0">
              <a:buNone/>
            </a:pPr>
            <a:r>
              <a:rPr lang="en-US" dirty="0"/>
              <a:t>to find and fix workplace hazards before employees are injured or </a:t>
            </a:r>
            <a:r>
              <a:rPr lang="en-US" dirty="0" smtClean="0"/>
              <a:t>become </a:t>
            </a:r>
            <a:r>
              <a:rPr lang="en-US" dirty="0"/>
              <a:t>ill. Almost all successful systems include six core elements:</a:t>
            </a:r>
          </a:p>
          <a:p>
            <a:endParaRPr lang="en-US" dirty="0"/>
          </a:p>
        </p:txBody>
      </p:sp>
    </p:spTree>
    <p:extLst>
      <p:ext uri="{BB962C8B-B14F-4D97-AF65-F5344CB8AC3E}">
        <p14:creationId xmlns:p14="http://schemas.microsoft.com/office/powerpoint/2010/main" val="10334790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Safety and Health </a:t>
            </a:r>
            <a:br>
              <a:rPr lang="en-US"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br>
            <a:r>
              <a:rPr lang="en-US" sz="3200" dirty="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Management </a:t>
            </a:r>
            <a:r>
              <a:rPr lang="en-US" sz="3200" dirty="0" smtClean="0">
                <a:gradFill>
                  <a:gsLst>
                    <a:gs pos="0">
                      <a:srgbClr val="CEB966">
                        <a:tint val="73000"/>
                        <a:satMod val="145000"/>
                      </a:srgbClr>
                    </a:gs>
                    <a:gs pos="73000">
                      <a:srgbClr val="CEB966">
                        <a:tint val="73000"/>
                        <a:satMod val="145000"/>
                      </a:srgbClr>
                    </a:gs>
                    <a:gs pos="100000">
                      <a:srgbClr val="CEB966">
                        <a:tint val="83000"/>
                        <a:satMod val="143000"/>
                      </a:srgbClr>
                    </a:gs>
                  </a:gsLst>
                  <a:lin ang="4800000" scaled="1"/>
                </a:gradFill>
              </a:rPr>
              <a:t>System </a:t>
            </a:r>
            <a:endParaRPr lang="en-US" sz="1000" dirty="0"/>
          </a:p>
        </p:txBody>
      </p:sp>
      <p:sp>
        <p:nvSpPr>
          <p:cNvPr id="3" name="Content Placeholder 2"/>
          <p:cNvSpPr>
            <a:spLocks noGrp="1"/>
          </p:cNvSpPr>
          <p:nvPr>
            <p:ph idx="1"/>
          </p:nvPr>
        </p:nvSpPr>
        <p:spPr/>
        <p:txBody>
          <a:bodyPr>
            <a:normAutofit fontScale="85000" lnSpcReduction="20000"/>
          </a:bodyPr>
          <a:lstStyle/>
          <a:p>
            <a:endParaRPr lang="en-US" dirty="0"/>
          </a:p>
          <a:p>
            <a:pPr>
              <a:buFont typeface="Wingdings" panose="05000000000000000000" pitchFamily="2" charset="2"/>
              <a:buChar char="v"/>
            </a:pPr>
            <a:r>
              <a:rPr lang="en-US" dirty="0"/>
              <a:t>Management leadership</a:t>
            </a:r>
          </a:p>
          <a:p>
            <a:pPr>
              <a:buFont typeface="Wingdings" panose="05000000000000000000" pitchFamily="2" charset="2"/>
              <a:buChar char="v"/>
            </a:pPr>
            <a:endParaRPr lang="en-US" dirty="0"/>
          </a:p>
          <a:p>
            <a:pPr>
              <a:buFont typeface="Wingdings" panose="05000000000000000000" pitchFamily="2" charset="2"/>
              <a:buChar char="v"/>
            </a:pPr>
            <a:r>
              <a:rPr lang="en-US" dirty="0"/>
              <a:t>Employee participation</a:t>
            </a:r>
          </a:p>
          <a:p>
            <a:pPr>
              <a:buFont typeface="Wingdings" panose="05000000000000000000" pitchFamily="2" charset="2"/>
              <a:buChar char="v"/>
            </a:pPr>
            <a:endParaRPr lang="en-US" dirty="0"/>
          </a:p>
          <a:p>
            <a:pPr>
              <a:buFont typeface="Wingdings" panose="05000000000000000000" pitchFamily="2" charset="2"/>
              <a:buChar char="v"/>
            </a:pPr>
            <a:r>
              <a:rPr lang="en-US" dirty="0"/>
              <a:t>Hazard identification and assessment</a:t>
            </a:r>
          </a:p>
          <a:p>
            <a:pPr>
              <a:buFont typeface="Wingdings" panose="05000000000000000000" pitchFamily="2" charset="2"/>
              <a:buChar char="v"/>
            </a:pPr>
            <a:endParaRPr lang="en-US" dirty="0"/>
          </a:p>
          <a:p>
            <a:pPr>
              <a:buFont typeface="Wingdings" panose="05000000000000000000" pitchFamily="2" charset="2"/>
              <a:buChar char="v"/>
            </a:pPr>
            <a:r>
              <a:rPr lang="en-US" dirty="0"/>
              <a:t>Hazard prevention and control</a:t>
            </a:r>
          </a:p>
          <a:p>
            <a:pPr>
              <a:buFont typeface="Wingdings" panose="05000000000000000000" pitchFamily="2" charset="2"/>
              <a:buChar char="v"/>
            </a:pPr>
            <a:endParaRPr lang="en-US" dirty="0"/>
          </a:p>
          <a:p>
            <a:pPr>
              <a:buFont typeface="Wingdings" panose="05000000000000000000" pitchFamily="2" charset="2"/>
              <a:buChar char="v"/>
            </a:pPr>
            <a:r>
              <a:rPr lang="en-US" dirty="0"/>
              <a:t>Education and training</a:t>
            </a:r>
          </a:p>
          <a:p>
            <a:pPr>
              <a:buFont typeface="Wingdings" panose="05000000000000000000" pitchFamily="2" charset="2"/>
              <a:buChar char="v"/>
            </a:pPr>
            <a:endParaRPr lang="en-US" dirty="0"/>
          </a:p>
          <a:p>
            <a:pPr>
              <a:buFont typeface="Wingdings" panose="05000000000000000000" pitchFamily="2" charset="2"/>
              <a:buChar char="v"/>
            </a:pPr>
            <a:r>
              <a:rPr lang="en-US" dirty="0"/>
              <a:t>Program evaluation and improvement</a:t>
            </a:r>
          </a:p>
          <a:p>
            <a:endParaRPr lang="en-US" dirty="0"/>
          </a:p>
        </p:txBody>
      </p:sp>
    </p:spTree>
    <p:extLst>
      <p:ext uri="{BB962C8B-B14F-4D97-AF65-F5344CB8AC3E}">
        <p14:creationId xmlns:p14="http://schemas.microsoft.com/office/powerpoint/2010/main" val="41530575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Management </a:t>
            </a:r>
            <a:r>
              <a:rPr lang="en-US" dirty="0" smtClean="0"/>
              <a:t>Leadership</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n-US" dirty="0"/>
              <a:t>D</a:t>
            </a:r>
            <a:r>
              <a:rPr lang="en-US" dirty="0" smtClean="0"/>
              <a:t>emonstrate </a:t>
            </a:r>
            <a:r>
              <a:rPr lang="en-US" dirty="0"/>
              <a:t>a commitment to reduce or eliminate patient/residents handling hazards through establishing a written program that addresses issues, such as: </a:t>
            </a:r>
            <a:br>
              <a:rPr lang="en-US" dirty="0"/>
            </a:br>
            <a:r>
              <a:rPr lang="en-US" dirty="0"/>
              <a:t/>
            </a:r>
            <a:br>
              <a:rPr lang="en-US" dirty="0"/>
            </a:br>
            <a:r>
              <a:rPr lang="en-US" dirty="0"/>
              <a:t>Continued training of employees in injury prevention.</a:t>
            </a:r>
            <a:br>
              <a:rPr lang="en-US" dirty="0"/>
            </a:br>
            <a:r>
              <a:rPr lang="en-US" dirty="0"/>
              <a:t/>
            </a:r>
            <a:br>
              <a:rPr lang="en-US" dirty="0"/>
            </a:br>
            <a:r>
              <a:rPr lang="en-US" dirty="0"/>
              <a:t>Methods of transfer and lifting to be used by all staff.</a:t>
            </a:r>
            <a:br>
              <a:rPr lang="en-US" dirty="0"/>
            </a:br>
            <a:r>
              <a:rPr lang="en-US" dirty="0"/>
              <a:t/>
            </a:r>
            <a:br>
              <a:rPr lang="en-US" dirty="0"/>
            </a:br>
            <a:r>
              <a:rPr lang="en-US" dirty="0" smtClean="0"/>
              <a:t>Compliance </a:t>
            </a:r>
            <a:r>
              <a:rPr lang="en-US" dirty="0"/>
              <a:t>with transfer and lift procedures</a:t>
            </a:r>
            <a:r>
              <a:rPr lang="en-US" dirty="0" smtClean="0"/>
              <a:t>.</a:t>
            </a:r>
          </a:p>
          <a:p>
            <a:pPr marL="137160" indent="0">
              <a:buNone/>
            </a:pPr>
            <a:endParaRPr lang="en-US" dirty="0"/>
          </a:p>
          <a:p>
            <a:pPr marL="137160" indent="0">
              <a:buNone/>
            </a:pPr>
            <a:r>
              <a:rPr lang="en-US" dirty="0"/>
              <a:t>Procedures for reporting early signs and symptoms of back pain and other musculoskeletal injuries.</a:t>
            </a:r>
          </a:p>
          <a:p>
            <a:pPr marL="137160" indent="0">
              <a:buNone/>
            </a:pPr>
            <a:endParaRPr lang="en-US" dirty="0"/>
          </a:p>
        </p:txBody>
      </p:sp>
    </p:spTree>
    <p:extLst>
      <p:ext uri="{BB962C8B-B14F-4D97-AF65-F5344CB8AC3E}">
        <p14:creationId xmlns:p14="http://schemas.microsoft.com/office/powerpoint/2010/main" val="241427032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Employee </a:t>
            </a:r>
            <a:r>
              <a:rPr lang="en-US" dirty="0" smtClean="0"/>
              <a:t>Participation</a:t>
            </a:r>
            <a:br>
              <a:rPr lang="en-US" dirty="0" smtClean="0"/>
            </a:br>
            <a:endParaRPr lang="en-US" sz="1100" dirty="0"/>
          </a:p>
        </p:txBody>
      </p:sp>
      <p:sp>
        <p:nvSpPr>
          <p:cNvPr id="3" name="Content Placeholder 2"/>
          <p:cNvSpPr>
            <a:spLocks noGrp="1"/>
          </p:cNvSpPr>
          <p:nvPr>
            <p:ph idx="1"/>
          </p:nvPr>
        </p:nvSpPr>
        <p:spPr/>
        <p:txBody>
          <a:bodyPr>
            <a:normAutofit fontScale="40000" lnSpcReduction="20000"/>
          </a:bodyPr>
          <a:lstStyle/>
          <a:p>
            <a:pPr marL="137160" indent="0">
              <a:buNone/>
            </a:pPr>
            <a:r>
              <a:rPr lang="en-US" dirty="0"/>
              <a:t/>
            </a:r>
            <a:br>
              <a:rPr lang="en-US" dirty="0"/>
            </a:br>
            <a:r>
              <a:rPr lang="en-US" sz="5000" dirty="0" smtClean="0"/>
              <a:t>Complaint/suggestion </a:t>
            </a:r>
            <a:r>
              <a:rPr lang="en-US" sz="5000" dirty="0"/>
              <a:t>program which includes employee reports of unsafe working conditions.</a:t>
            </a:r>
            <a:br>
              <a:rPr lang="en-US" sz="5000" dirty="0"/>
            </a:br>
            <a:r>
              <a:rPr lang="en-US" sz="5000" dirty="0"/>
              <a:t/>
            </a:r>
            <a:br>
              <a:rPr lang="en-US" sz="5000" dirty="0"/>
            </a:br>
            <a:r>
              <a:rPr lang="en-US" sz="5000" dirty="0"/>
              <a:t>Prompt reporting of signs and symptoms as well as injuries.</a:t>
            </a:r>
          </a:p>
          <a:p>
            <a:endParaRPr lang="en-US" sz="5000" dirty="0"/>
          </a:p>
          <a:p>
            <a:pPr marL="137160" indent="0">
              <a:buNone/>
            </a:pPr>
            <a:r>
              <a:rPr lang="en-US" sz="5000" dirty="0"/>
              <a:t>Consult with workers in developing and </a:t>
            </a:r>
            <a:r>
              <a:rPr lang="en-US" sz="5000" dirty="0" smtClean="0"/>
              <a:t>implementing </a:t>
            </a:r>
            <a:r>
              <a:rPr lang="en-US" sz="5000" dirty="0"/>
              <a:t>the program and involve them </a:t>
            </a:r>
            <a:r>
              <a:rPr lang="en-US" sz="5000" dirty="0" smtClean="0"/>
              <a:t>in </a:t>
            </a:r>
            <a:r>
              <a:rPr lang="en-US" sz="5000" dirty="0"/>
              <a:t>updating and evaluating the program.</a:t>
            </a:r>
          </a:p>
          <a:p>
            <a:pPr marL="137160" indent="0">
              <a:buNone/>
            </a:pPr>
            <a:endParaRPr lang="en-US" sz="5000" dirty="0"/>
          </a:p>
          <a:p>
            <a:pPr marL="137160" indent="0">
              <a:buNone/>
            </a:pPr>
            <a:r>
              <a:rPr lang="en-US" sz="5000" dirty="0"/>
              <a:t>Include workers in workplace inspections and </a:t>
            </a:r>
            <a:r>
              <a:rPr lang="en-US" sz="5000" dirty="0" smtClean="0"/>
              <a:t>incident </a:t>
            </a:r>
            <a:r>
              <a:rPr lang="en-US" sz="5000" dirty="0"/>
              <a:t>investigations.</a:t>
            </a:r>
          </a:p>
          <a:p>
            <a:pPr marL="137160" indent="0">
              <a:buNone/>
            </a:pPr>
            <a:endParaRPr lang="en-US" sz="5000" dirty="0"/>
          </a:p>
          <a:p>
            <a:pPr marL="137160" indent="0">
              <a:buNone/>
            </a:pPr>
            <a:r>
              <a:rPr lang="en-US" sz="5000" dirty="0"/>
              <a:t>Encourage workers to report concerns, such </a:t>
            </a:r>
            <a:r>
              <a:rPr lang="en-US" sz="5000" dirty="0" smtClean="0"/>
              <a:t>as </a:t>
            </a:r>
            <a:r>
              <a:rPr lang="en-US" sz="5000" dirty="0"/>
              <a:t>hazards, injuries, illnesses and near misses.</a:t>
            </a:r>
          </a:p>
          <a:p>
            <a:pPr marL="137160" indent="0">
              <a:buNone/>
            </a:pPr>
            <a:endParaRPr lang="en-US" sz="5000" dirty="0"/>
          </a:p>
          <a:p>
            <a:pPr marL="137160" indent="0">
              <a:buNone/>
            </a:pPr>
            <a:r>
              <a:rPr lang="en-US" sz="5000" dirty="0"/>
              <a:t>Protect the rights of workers who participate </a:t>
            </a:r>
            <a:r>
              <a:rPr lang="en-US" sz="5000" dirty="0" smtClean="0"/>
              <a:t>in </a:t>
            </a:r>
            <a:r>
              <a:rPr lang="en-US" sz="5000" dirty="0"/>
              <a:t>the </a:t>
            </a:r>
            <a:r>
              <a:rPr lang="en-US" sz="5000" dirty="0" smtClean="0"/>
              <a:t>program.</a:t>
            </a:r>
            <a:endParaRPr lang="en-US" sz="5000" dirty="0"/>
          </a:p>
          <a:p>
            <a:endParaRPr lang="en-US" sz="3700" dirty="0"/>
          </a:p>
        </p:txBody>
      </p:sp>
    </p:spTree>
    <p:extLst>
      <p:ext uri="{BB962C8B-B14F-4D97-AF65-F5344CB8AC3E}">
        <p14:creationId xmlns:p14="http://schemas.microsoft.com/office/powerpoint/2010/main" val="14098874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Hazard Identification and Assessment</a:t>
            </a:r>
            <a:br>
              <a:rPr lang="en-US" dirty="0" smtClean="0"/>
            </a:br>
            <a:endParaRPr lang="en-US" sz="1100" dirty="0"/>
          </a:p>
        </p:txBody>
      </p:sp>
      <p:sp>
        <p:nvSpPr>
          <p:cNvPr id="3" name="Content Placeholder 2"/>
          <p:cNvSpPr>
            <a:spLocks noGrp="1"/>
          </p:cNvSpPr>
          <p:nvPr>
            <p:ph idx="1"/>
          </p:nvPr>
        </p:nvSpPr>
        <p:spPr/>
        <p:txBody>
          <a:bodyPr>
            <a:normAutofit/>
          </a:bodyPr>
          <a:lstStyle/>
          <a:p>
            <a:pPr marL="137160" indent="0">
              <a:buNone/>
            </a:pPr>
            <a:r>
              <a:rPr lang="en-US" dirty="0" smtClean="0"/>
              <a:t>Identify</a:t>
            </a:r>
            <a:r>
              <a:rPr lang="en-US" dirty="0"/>
              <a:t>, assess and document workplace </a:t>
            </a:r>
            <a:r>
              <a:rPr lang="en-US" dirty="0" smtClean="0"/>
              <a:t>hazards </a:t>
            </a:r>
            <a:r>
              <a:rPr lang="en-US" dirty="0"/>
              <a:t>by soliciting input from workers, </a:t>
            </a:r>
            <a:r>
              <a:rPr lang="en-US" dirty="0" smtClean="0"/>
              <a:t>inspecting the workplace </a:t>
            </a:r>
            <a:r>
              <a:rPr lang="en-US" dirty="0"/>
              <a:t>and reviewing </a:t>
            </a:r>
            <a:r>
              <a:rPr lang="en-US" dirty="0" smtClean="0"/>
              <a:t>available </a:t>
            </a:r>
            <a:r>
              <a:rPr lang="en-US" dirty="0"/>
              <a:t>information on </a:t>
            </a:r>
            <a:r>
              <a:rPr lang="en-US" dirty="0" smtClean="0"/>
              <a:t>hazards.</a:t>
            </a:r>
          </a:p>
          <a:p>
            <a:pPr marL="137160" indent="0">
              <a:buNone/>
            </a:pPr>
            <a:endParaRPr lang="en-US" dirty="0"/>
          </a:p>
          <a:p>
            <a:pPr marL="137160" indent="0">
              <a:buNone/>
            </a:pPr>
            <a:r>
              <a:rPr lang="en-US" dirty="0"/>
              <a:t>Investigate injuries and illnesses to identify </a:t>
            </a:r>
            <a:r>
              <a:rPr lang="en-US" dirty="0" smtClean="0"/>
              <a:t>hazards </a:t>
            </a:r>
            <a:r>
              <a:rPr lang="en-US" dirty="0"/>
              <a:t>that may have caused them</a:t>
            </a:r>
            <a:r>
              <a:rPr lang="en-US" dirty="0" smtClean="0"/>
              <a:t>.</a:t>
            </a:r>
          </a:p>
          <a:p>
            <a:pPr marL="137160" indent="0">
              <a:buNone/>
            </a:pPr>
            <a:endParaRPr lang="en-US" dirty="0"/>
          </a:p>
          <a:p>
            <a:pPr marL="137160" indent="0">
              <a:buNone/>
            </a:pPr>
            <a:r>
              <a:rPr lang="en-US" dirty="0"/>
              <a:t>Inform workers of the hazards in the </a:t>
            </a:r>
            <a:r>
              <a:rPr lang="en-US" dirty="0" smtClean="0"/>
              <a:t>workplace</a:t>
            </a:r>
            <a:r>
              <a:rPr lang="en-US" dirty="0"/>
              <a:t>. </a:t>
            </a:r>
          </a:p>
        </p:txBody>
      </p:sp>
    </p:spTree>
    <p:extLst>
      <p:ext uri="{BB962C8B-B14F-4D97-AF65-F5344CB8AC3E}">
        <p14:creationId xmlns:p14="http://schemas.microsoft.com/office/powerpoint/2010/main" val="8261061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smtClean="0">
                <a:ln>
                  <a:noFill/>
                </a:ln>
                <a:solidFill>
                  <a:schemeClr val="tx1"/>
                </a:solidFill>
                <a:effectLst/>
                <a:latin typeface="Arial" charset="0"/>
                <a:cs typeface="Arial" charset="0"/>
              </a:rPr>
              <a:t>R</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6" name="Rectangle 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 name="Rectangle 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 name="Rectangle 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 name="Rectangle 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 name="Rectangle 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 name="Rectangle 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 name="Rectangle 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 name="Rectangle 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 name="Rectangle 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 name="Rectangle 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 name="Rectangle 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 name="Rectangle 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 name="Rectangle 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 name="Rectangle 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 name="Rectangle 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 name="Rectangle 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 name="Rectangle 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 name="Rectangle 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 name="Rectangle 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 name="Rectangle 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 name="Rectangle 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 name="Rectangle 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 name="Rectangle 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 name="Rectangle 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 name="Rectangle 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 name="Rectangle 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 name="Rectangle 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 name="Rectangle 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 name="Rectangle 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 name="Rectangle 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 name="Rectangle 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 name="Rectangle 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 name="Rectangle 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 name="Rectangle 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 name="Rectangle 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 name="Rectangle 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 name="Rectangle 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 name="Rectangle 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 name="Rectangle 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 name="Rectangle 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 name="Rectangle 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 name="Rectangle 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 name="Rectangle 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 name="Rectangle 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 name="Rectangle 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 name="Rectangle 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 name="Rectangle 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 name="Rectangle 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 name="Rectangle 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 name="Rectangle 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 name="Rectangle 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 name="Rectangle 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 name="Rectangle 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 name="Rectangle 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 name="Rectangle 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 name="Rectangle 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 name="Rectangle 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 name="Rectangle 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 name="Rectangle 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 name="Rectangle 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 name="Rectangle 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 name="Rectangle 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 name="Rectangle 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 name="Rectangle 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 name="Rectangle 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 name="Rectangle 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 name="Rectangle 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 name="Rectangle 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 name="Rectangle 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 name="Rectangle 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 name="Rectangle 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 name="Rectangle 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 name="Rectangle 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 name="Rectangle 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 name="Rectangle 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 name="Rectangle 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 name="Rectangle 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 name="Rectangle 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 name="Rectangle 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 name="Rectangle 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 name="Rectangle 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 name="Rectangle 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 name="Rectangle 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 name="Rectangle 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 name="Rectangle 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 name="Rectangle 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 name="Rectangle 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 name="Rectangle 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 name="Rectangle 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 name="Rectangle 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 name="Rectangle 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 name="Rectangle 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 name="Rectangle 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 name="Rectangle 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 name="Rectangle 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 name="Rectangle 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 name="Rectangle 1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 name="Rectangle 1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 name="Rectangle 1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 name="Rectangle 1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 name="Rectangle 1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 name="Rectangle 1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 name="Rectangle 1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 name="Rectangle 1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 name="Rectangle 1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 name="Rectangle 1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 name="Rectangle 1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 name="Rectangle 1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 name="Rectangle 1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 name="Rectangle 1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 name="Rectangle 1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 name="Rectangle 1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 name="Rectangle 1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 name="Rectangle 1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 name="Rectangle 1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 name="Rectangle 1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 name="Rectangle 1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 name="Rectangle 1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 name="Rectangle 1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 name="Rectangle 1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 name="Rectangle 1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 name="Rectangle 1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 name="Rectangle 1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 name="Rectangle 1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 name="Rectangle 1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 name="Rectangle 1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 name="Rectangle 1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 name="Rectangle 1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 name="Rectangle 1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 name="Rectangle 1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 name="Rectangle 1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 name="Rectangle 1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 name="Rectangle 1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 name="Rectangle 1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 name="Rectangle 1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 name="Rectangle 1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 name="Rectangle 1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 name="Rectangle 1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 name="Rectangle 1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 name="Rectangle 1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 name="Rectangle 1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 name="Rectangle 1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 name="Rectangle 1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 name="Rectangle 1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 name="Rectangle 1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2" name="Rectangle 1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3" name="Rectangle 1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4" name="Rectangle 1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5" name="Rectangle 1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6" name="Rectangle 1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7" name="Rectangle 1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8" name="Rectangle 1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9" name="Rectangle 1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0" name="Rectangle 1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1" name="Rectangle 1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2" name="Rectangle 1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3" name="Rectangle 1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4" name="Rectangle 1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5" name="Rectangle 1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6" name="Rectangle 1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7" name="Rectangle 1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8" name="Rectangle 1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69" name="Rectangle 1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0" name="Rectangle 1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1" name="Rectangle 1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2" name="Rectangle 1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3" name="Rectangle 1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4" name="Rectangle 1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5" name="Rectangle 1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6" name="Rectangle 1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7" name="Rectangle 1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8" name="Rectangle 1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79" name="Rectangle 1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0" name="Rectangle 1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1" name="Rectangle 1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2" name="Rectangle 1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3" name="Rectangle 1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4" name="Rectangle 1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5" name="Rectangle 1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6" name="Rectangle 1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7" name="Rectangle 1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8" name="Rectangle 1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89" name="Rectangle 1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0" name="Rectangle 1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1" name="Rectangle 1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2" name="Rectangle 1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3" name="Rectangle 1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4" name="Rectangle 1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5" name="Rectangle 1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6" name="Rectangle 1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7" name="Rectangle 1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8" name="Rectangle 1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99" name="Rectangle 1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0" name="Rectangle 1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1" name="Rectangle 1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2" name="Rectangle 1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3" name="Rectangle 2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4" name="Rectangle 2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5" name="Rectangle 2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6" name="Rectangle 2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7" name="Rectangle 2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8" name="Rectangle 2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09" name="Rectangle 2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0" name="Rectangle 2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1" name="Rectangle 2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2" name="Rectangle 2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3" name="Rectangle 2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4" name="Rectangle 2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5" name="Rectangle 2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6" name="Rectangle 2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7" name="Rectangle 2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8" name="Rectangle 2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19" name="Rectangle 2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0" name="Rectangle 2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1" name="Rectangle 2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2" name="Rectangle 2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3" name="Rectangle 2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4" name="Rectangle 2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5" name="Rectangle 2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6" name="Rectangle 2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7" name="Rectangle 2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8" name="Rectangle 2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29" name="Rectangle 2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0" name="Rectangle 2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1" name="Rectangle 2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2" name="Rectangle 2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3" name="Rectangle 2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4" name="Rectangle 2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5" name="Rectangle 2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6" name="Rectangle 2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7" name="Rectangle 2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8" name="Rectangle 2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39" name="Rectangle 2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0" name="Rectangle 2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1" name="Rectangle 2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2" name="Rectangle 2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3" name="Rectangle 2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4" name="Rectangle 2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5" name="Rectangle 2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6" name="Rectangle 2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7" name="Rectangle 2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8" name="Rectangle 2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49" name="Rectangle 2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0" name="Rectangle 2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1" name="Rectangle 2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2" name="Rectangle 2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3" name="Rectangle 2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4" name="Rectangle 2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5" name="Rectangle 2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6" name="Rectangle 2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7" name="Rectangle 2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8" name="Rectangle 2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59" name="Rectangle 2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0" name="Rectangle 2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1" name="Rectangle 2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2" name="Rectangle 2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3" name="Rectangle 2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4" name="Rectangle 2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5" name="Rectangle 2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6" name="Rectangle 2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7" name="Rectangle 2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8" name="Rectangle 2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69" name="Rectangle 2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0" name="Rectangle 2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1" name="Rectangle 2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2" name="Rectangle 2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8</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3" name="Rectangle 2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4" name="Rectangle 2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5" name="Rectangle 2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6" name="Rectangle 2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7" name="Rectangle 2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8" name="Rectangle 2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79" name="Rectangle 2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0" name="Rectangle 2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1" name="Rectangle 2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2" name="Rectangle 2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3" name="Rectangle 2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4" name="Rectangle 2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5" name="Rectangle 2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6" name="Rectangle 2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7" name="Rectangle 2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8" name="Rectangle 2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89" name="Rectangle 2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0" name="Rectangle 2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1" name="Rectangle 2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2" name="Rectangle 2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3" name="Rectangle 2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4" name="Rectangle 2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5" name="Rectangle 2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6" name="Rectangle 2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7" name="Rectangle 2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8" name="Rectangle 2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99" name="Rectangle 2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0" name="Rectangle 2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1" name="Rectangle 2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2" name="Rectangle 2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3" name="Rectangle 3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4" name="Rectangle 3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5" name="Rectangle 3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6" name="Rectangle 3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7" name="Rectangle 3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8" name="Rectangle 3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09" name="Rectangle 3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0" name="Rectangle 3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1" name="Rectangle 3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2" name="Rectangle 3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3" name="Rectangle 3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4" name="Rectangle 3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5" name="Rectangle 3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6" name="Rectangle 3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7" name="Rectangle 3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8" name="Rectangle 3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19" name="Rectangle 3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0" name="Rectangle 3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1" name="Rectangle 3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2" name="Rectangle 3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3" name="Rectangle 3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4" name="Rectangle 3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5" name="Rectangle 3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6" name="Rectangle 3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7" name="Rectangle 3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8" name="Rectangle 3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29" name="Rectangle 3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0" name="Rectangle 3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1" name="Rectangle 3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2" name="Rectangle 3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3" name="Rectangle 3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4" name="Rectangle 3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5" name="Rectangle 3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6" name="Rectangle 3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7" name="Rectangle 3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8" name="Rectangle 3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1</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39" name="Rectangle 3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0" name="Rectangle 3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8</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1" name="Rectangle 3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2" name="Rectangle 3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3" name="Rectangle 3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4" name="Rectangle 3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3</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5" name="Rectangle 3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2</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6" name="Rectangle 3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1</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7" name="Rectangle 3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8" name="Rectangle 3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49" name="Rectangle 3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0" name="Rectangle 3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1" name="Rectangle 3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2" name="Rectangle 3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3" name="Rectangle 3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6</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4" name="Rectangle 3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7</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5" name="Rectangle 3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4</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6" name="Rectangle 3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2</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7" name="Rectangle 3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8" name="Rectangle 3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59" name="Rectangle 3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0" name="Rectangle 3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1" name="Rectangle 3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2" name="Rectangle 3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3" name="Rectangle 3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4" name="Rectangle 3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5" name="Rectangle 3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6" name="Rectangle 3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7" name="Rectangle 3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8" name="Rectangle 3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69" name="Rectangle 3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0" name="Rectangle 3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1" name="Rectangle 3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2" name="Rectangle 3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3" name="Rectangle 3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4" name="Rectangle 3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5" name="Rectangle 3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6" name="Rectangle 3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7" name="Rectangle 3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8" name="Rectangle 3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79" name="Rectangle 3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0" name="Rectangle 3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1" name="Rectangle 3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2" name="Rectangle 3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3" name="Rectangle 3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4" name="Rectangle 3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5" name="Rectangle 3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6" name="Rectangle 3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7" name="Rectangle 3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8" name="Rectangle 3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89" name="Rectangle 3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0" name="Rectangle 3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1" name="Rectangle 3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2" name="Rectangle 3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3" name="Rectangle 3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4" name="Rectangle 3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5" name="Rectangle 3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6" name="Rectangle 3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7" name="Rectangle 3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8" name="Rectangle 3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399" name="Rectangle 3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0" name="Rectangle 3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1" name="Rectangle 3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2" name="Rectangle 3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3" name="Rectangle 4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4" name="Rectangle 4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5" name="Rectangle 4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6" name="Rectangle 4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7" name="Rectangle 4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8" name="Rectangle 4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09" name="Rectangle 4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0" name="Rectangle 4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1" name="Rectangle 4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2" name="Rectangle 4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3" name="Rectangle 4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4" name="Rectangle 4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5" name="Rectangle 4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6" name="Rectangle 4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7" name="Rectangle 4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8" name="Rectangle 4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19" name="Rectangle 4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0" name="Rectangle 4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1" name="Rectangle 4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2" name="Rectangle 4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3" name="Rectangle 4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4" name="Rectangle 4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5" name="Rectangle 4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6" name="Rectangle 4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7" name="Rectangle 4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8" name="Rectangle 4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29" name="Rectangle 4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0" name="Rectangle 4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1" name="Rectangle 4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2" name="Rectangle 4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3" name="Rectangle 4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4" name="Rectangle 4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5" name="Rectangle 4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6" name="Rectangle 4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7" name="Rectangle 4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8" name="Rectangle 4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39" name="Rectangle 4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0" name="Rectangle 4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1" name="Rectangle 4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2" name="Rectangle 4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3" name="Rectangle 4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4" name="Rectangle 4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5" name="Rectangle 4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6" name="Rectangle 4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7" name="Rectangle 4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8" name="Rectangle 4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49" name="Rectangle 4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0" name="Rectangle 4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1" name="Rectangle 4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2" name="Rectangle 4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3" name="Rectangle 4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4" name="Rectangle 4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5" name="Rectangle 4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6" name="Rectangle 4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7" name="Rectangle 4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8" name="Rectangle 4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59" name="Rectangle 4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0" name="Rectangle 4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1" name="Rectangle 4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2" name="Rectangle 4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3" name="Rectangle 4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4" name="Rectangle 4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5" name="Rectangle 4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6" name="Rectangle 4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7" name="Rectangle 4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8" name="Rectangle 4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69" name="Rectangle 4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0" name="Rectangle 4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1" name="Rectangle 4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2" name="Rectangle 4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3" name="Rectangle 4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4" name="Rectangle 4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5" name="Rectangle 4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6" name="Rectangle 4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7" name="Rectangle 4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8" name="Rectangle 4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79" name="Rectangle 4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0" name="Rectangle 4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1" name="Rectangle 4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2" name="Rectangle 4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3" name="Rectangle 4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4" name="Rectangle 4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5" name="Rectangle 4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6" name="Rectangle 4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7" name="Rectangle 4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8" name="Rectangle 4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89" name="Rectangle 4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0" name="Rectangle 4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1" name="Rectangle 4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2" name="Rectangle 4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3" name="Rectangle 4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4" name="Rectangle 4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5" name="Rectangle 4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6" name="Rectangle 4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7" name="Rectangle 4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8" name="Rectangle 4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499" name="Rectangle 4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0" name="Rectangle 4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1" name="Rectangle 4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2" name="Rectangle 4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3" name="Rectangle 5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4" name="Rectangle 5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5" name="Rectangle 5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6" name="Rectangle 5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7" name="Rectangle 5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8" name="Rectangle 5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09" name="Rectangle 5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0" name="Rectangle 5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1" name="Rectangle 5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2" name="Rectangle 5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3" name="Rectangle 5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4" name="Rectangle 5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5" name="Rectangle 5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6" name="Rectangle 5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7" name="Rectangle 5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8" name="Rectangle 5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19" name="Rectangle 5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0" name="Rectangle 5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1" name="Rectangle 5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2" name="Rectangle 5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3" name="Rectangle 5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4" name="Rectangle 5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5" name="Rectangle 5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6" name="Rectangle 5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7" name="Rectangle 5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8" name="Rectangle 5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29" name="Rectangle 5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0" name="Rectangle 5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1" name="Rectangle 5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2" name="Rectangle 5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3" name="Rectangle 5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4" name="Rectangle 5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5" name="Rectangle 5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6" name="Rectangle 5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7" name="Rectangle 5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8" name="Rectangle 5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39" name="Rectangle 5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0" name="Rectangle 5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1" name="Rectangle 5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2" name="Rectangle 5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3" name="Rectangle 5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4" name="Rectangle 5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5" name="Rectangle 5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6" name="Rectangle 5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7" name="Rectangle 5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8" name="Rectangle 5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49" name="Rectangle 5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0" name="Rectangle 5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1" name="Rectangle 5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2" name="Rectangle 5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3" name="Rectangle 5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4" name="Rectangle 5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5" name="Rectangle 5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6" name="Rectangle 5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7" name="Rectangle 5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8" name="Rectangle 5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59" name="Rectangle 5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0" name="Rectangle 5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1" name="Rectangle 5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2" name="Rectangle 5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3" name="Rectangle 5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4" name="Rectangle 5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5" name="Rectangle 5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6" name="Rectangle 5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7" name="Rectangle 5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8" name="Rectangle 5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69" name="Rectangle 5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0" name="Rectangle 5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1" name="Rectangle 5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2" name="Rectangle 5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3" name="Rectangle 5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4" name="Rectangle 5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5" name="Rectangle 5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6" name="Rectangle 5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7" name="Rectangle 5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8" name="Rectangle 5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79" name="Rectangle 5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0" name="Rectangle 5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1" name="Rectangle 5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2" name="Rectangle 5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3" name="Rectangle 5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4" name="Rectangle 5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5" name="Rectangle 5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6" name="Rectangle 5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7" name="Rectangle 5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8" name="Rectangle 5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89" name="Rectangle 5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0" name="Rectangle 5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1" name="Rectangle 5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2" name="Rectangle 5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3" name="Rectangle 5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4" name="Rectangle 5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5" name="Rectangle 5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6" name="Rectangle 5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7" name="Rectangle 5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8" name="Rectangle 5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599" name="Rectangle 5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0" name="Rectangle 5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1" name="Rectangle 5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2" name="Rectangle 5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3" name="Rectangle 6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4" name="Rectangle 6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5" name="Rectangle 6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6" name="Rectangle 6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7" name="Rectangle 6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8" name="Rectangle 6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09" name="Rectangle 6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0" name="Rectangle 6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1" name="Rectangle 6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2" name="Rectangle 6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3" name="Rectangle 6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4" name="Rectangle 6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5" name="Rectangle 6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6" name="Rectangle 6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7" name="Rectangle 6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8" name="Rectangle 6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19" name="Rectangle 6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0" name="Rectangle 6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1" name="Rectangle 6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2" name="Rectangle 6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3" name="Rectangle 6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4" name="Rectangle 6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5" name="Rectangle 6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6" name="Rectangle 6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7" name="Rectangle 6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8" name="Rectangle 6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29" name="Rectangle 6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0" name="Rectangle 6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1" name="Rectangle 6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2" name="Rectangle 6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3" name="Rectangle 6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4" name="Rectangle 6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5" name="Rectangle 6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6" name="Rectangle 6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7" name="Rectangle 6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8" name="Rectangle 6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39" name="Rectangle 6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0" name="Rectangle 6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1" name="Rectangle 6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2" name="Rectangle 6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3" name="Rectangle 6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4" name="Rectangle 6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5" name="Rectangle 6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6" name="Rectangle 6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7" name="Rectangle 6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8" name="Rectangle 6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49" name="Rectangle 6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0" name="Rectangle 6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1" name="Rectangle 6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2" name="Rectangle 6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3" name="Rectangle 6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4" name="Rectangle 6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5" name="Rectangle 6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6" name="Rectangle 6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7" name="Rectangle 6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8" name="Rectangle 6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59" name="Rectangle 6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0" name="Rectangle 6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1" name="Rectangle 6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2" name="Rectangle 6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3" name="Rectangle 6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4" name="Rectangle 6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5" name="Rectangle 6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6" name="Rectangle 6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7" name="Rectangle 6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8" name="Rectangle 6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69" name="Rectangle 6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0" name="Rectangle 6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1" name="Rectangle 6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2" name="Rectangle 6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3" name="Rectangle 6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4" name="Rectangle 6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5" name="Rectangle 6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6" name="Rectangle 6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7" name="Rectangle 6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8" name="Rectangle 6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79" name="Rectangle 6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0" name="Rectangle 6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1" name="Rectangle 6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2" name="Rectangle 6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3" name="Rectangle 6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4" name="Rectangle 6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5" name="Rectangle 6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6" name="Rectangle 6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7" name="Rectangle 6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8" name="Rectangle 6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89" name="Rectangle 6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0" name="Rectangle 6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1" name="Rectangle 6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2" name="Rectangle 6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3" name="Rectangle 6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4" name="Rectangle 6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5" name="Rectangle 6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6" name="Rectangle 6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7" name="Rectangle 6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8" name="Rectangle 6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699" name="Rectangle 6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0" name="Rectangle 6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1" name="Rectangle 6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2" name="Rectangle 6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3" name="Rectangle 7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4" name="Rectangle 7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5" name="Rectangle 7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6" name="Rectangle 7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7" name="Rectangle 7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8" name="Rectangle 7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09" name="Rectangle 7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0" name="Rectangle 7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1" name="Rectangle 7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2" name="Rectangle 7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3" name="Rectangle 7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4" name="Rectangle 7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5" name="Rectangle 7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6" name="Rectangle 7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7" name="Rectangle 7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8" name="Rectangle 7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19" name="Rectangle 7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0" name="Rectangle 7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1" name="Rectangle 7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2" name="Rectangle 7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3" name="Rectangle 7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4" name="Rectangle 7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5" name="Rectangle 7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6" name="Rectangle 7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7" name="Rectangle 7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8" name="Rectangle 7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29" name="Rectangle 7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0" name="Rectangle 7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1" name="Rectangle 7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2" name="Rectangle 7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3" name="Rectangle 7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4" name="Rectangle 7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5" name="Rectangle 7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6" name="Rectangle 7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7" name="Rectangle 7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8" name="Rectangle 7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39" name="Rectangle 7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0" name="Rectangle 7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1" name="Rectangle 7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2" name="Rectangle 7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3" name="Rectangle 7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4" name="Rectangle 7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5" name="Rectangle 7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6" name="Rectangle 7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7" name="Rectangle 7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8" name="Rectangle 7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49" name="Rectangle 7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0" name="Rectangle 7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1" name="Rectangle 7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2" name="Rectangle 7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3" name="Rectangle 7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4" name="Rectangle 7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5" name="Rectangle 7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6" name="Rectangle 7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7" name="Rectangle 7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8" name="Rectangle 7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59" name="Rectangle 7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0" name="Rectangle 7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1" name="Rectangle 7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2" name="Rectangle 7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3" name="Rectangle 7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4" name="Rectangle 7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5" name="Rectangle 7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6" name="Rectangle 7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7" name="Rectangle 7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8" name="Rectangle 7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69" name="Rectangle 7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0" name="Rectangle 7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1" name="Rectangle 7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2" name="Rectangle 7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3" name="Rectangle 7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5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4" name="Rectangle 7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5" name="Rectangle 7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6" name="Rectangle 7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7" name="Rectangle 7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8" name="Rectangle 7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79" name="Rectangle 7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0" name="Rectangle 7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1" name="Rectangle 7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2" name="Rectangle 7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3" name="Rectangle 7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4" name="Rectangle 7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5" name="Rectangle 7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6" name="Rectangle 7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7" name="Rectangle 7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8" name="Rectangle 7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89" name="Rectangle 7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0" name="Rectangle 7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1" name="Rectangle 7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2" name="Rectangle 7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3" name="Rectangle 7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4" name="Rectangle 7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5" name="Rectangle 7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6" name="Rectangle 7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7" name="Rectangle 7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8" name="Rectangle 7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799" name="Rectangle 7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0" name="Rectangle 7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1" name="Rectangle 7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2" name="Rectangle 7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3" name="Rectangle 8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4" name="Rectangle 8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5" name="Rectangle 8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6" name="Rectangle 8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7" name="Rectangle 8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8" name="Rectangle 8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09" name="Rectangle 8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0" name="Rectangle 8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1" name="Rectangle 8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2" name="Rectangle 8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3" name="Rectangle 8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4" name="Rectangle 8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5" name="Rectangle 8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6" name="Rectangle 8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7" name="Rectangle 8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8" name="Rectangle 8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19" name="Rectangle 8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0" name="Rectangle 8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1" name="Rectangle 8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2" name="Rectangle 8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3" name="Rectangle 8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4" name="Rectangle 8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5" name="Rectangle 8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6" name="Rectangle 8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7" name="Rectangle 8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8" name="Rectangle 8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29" name="Rectangle 8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0" name="Rectangle 8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1" name="Rectangle 8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2" name="Rectangle 8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3" name="Rectangle 8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4" name="Rectangle 8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5" name="Rectangle 8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6" name="Rectangle 8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7" name="Rectangle 8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8" name="Rectangle 8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39" name="Rectangle 8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0" name="Rectangle 8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1" name="Rectangle 8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2" name="Rectangle 8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3" name="Rectangle 8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4" name="Rectangle 8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5" name="Rectangle 8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6" name="Rectangle 8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7" name="Rectangle 8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8" name="Rectangle 8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49" name="Rectangle 8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0" name="Rectangle 8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1" name="Rectangle 8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2" name="Rectangle 8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3" name="Rectangle 8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4" name="Rectangle 8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5" name="Rectangle 8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6" name="Rectangle 8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7" name="Rectangle 8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8" name="Rectangle 8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59" name="Rectangle 8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0" name="Rectangle 8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1" name="Rectangle 8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2" name="Rectangle 8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3" name="Rectangle 8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4" name="Rectangle 8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5" name="Rectangle 8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6" name="Rectangle 8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7" name="Rectangle 8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8" name="Rectangle 8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69" name="Rectangle 8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0" name="Rectangle 8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1" name="Rectangle 8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2" name="Rectangle 8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3" name="Rectangle 8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4" name="Rectangle 8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5" name="Rectangle 8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6" name="Rectangle 8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7" name="Rectangle 8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8" name="Rectangle 8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79" name="Rectangle 8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0" name="Rectangle 8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1" name="Rectangle 8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2" name="Rectangle 8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3" name="Rectangle 8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4" name="Rectangle 8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5" name="Rectangle 8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6" name="Rectangle 8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7" name="Rectangle 8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8" name="Rectangle 8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89" name="Rectangle 8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0" name="Rectangle 8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1" name="Rectangle 8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2" name="Rectangle 8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3" name="Rectangle 8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4" name="Rectangle 8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5" name="Rectangle 8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6" name="Rectangle 8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7" name="Rectangle 8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8" name="Rectangle 8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899" name="Rectangle 8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0" name="Rectangle 8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1" name="Rectangle 8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2" name="Rectangle 8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3" name="Rectangle 9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4" name="Rectangle 9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5" name="Rectangle 9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6" name="Rectangle 9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7" name="Rectangle 9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8" name="Rectangle 9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09" name="Rectangle 9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0" name="Rectangle 9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1" name="Rectangle 9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2" name="Rectangle 9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3" name="Rectangle 9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4" name="Rectangle 9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5" name="Rectangle 9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6" name="Rectangle 9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7" name="Rectangle 9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8" name="Rectangle 9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19" name="Rectangle 9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0" name="Rectangle 9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1" name="Rectangle 9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2" name="Rectangle 9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3" name="Rectangle 9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4" name="Rectangle 9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5" name="Rectangle 9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6" name="Rectangle 9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7" name="Rectangle 9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8" name="Rectangle 9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29" name="Rectangle 9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0" name="Rectangle 9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1" name="Rectangle 9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2" name="Rectangle 9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3" name="Rectangle 9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4" name="Rectangle 9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5" name="Rectangle 9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6" name="Rectangle 9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7" name="Rectangle 9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8" name="Rectangle 9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39" name="Rectangle 9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0" name="Rectangle 9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1" name="Rectangle 9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2" name="Rectangle 9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3" name="Rectangle 9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4" name="Rectangle 9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5" name="Rectangle 9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6" name="Rectangle 9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7" name="Rectangle 9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8" name="Rectangle 9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49" name="Rectangle 9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0" name="Rectangle 9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1" name="Rectangle 9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2" name="Rectangle 9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3" name="Rectangle 9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4" name="Rectangle 9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5" name="Rectangle 9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6" name="Rectangle 9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7" name="Rectangle 9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8" name="Rectangle 9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59" name="Rectangle 9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0" name="Rectangle 9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1" name="Rectangle 9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2" name="Rectangle 9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3" name="Rectangle 9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4" name="Rectangle 9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5" name="Rectangle 9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6" name="Rectangle 9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7" name="Rectangle 9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8" name="Rectangle 9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69" name="Rectangle 9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0" name="Rectangle 9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1" name="Rectangle 9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2" name="Rectangle 9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3" name="Rectangle 9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4" name="Rectangle 9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5" name="Rectangle 9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6" name="Rectangle 9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7" name="Rectangle 9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8" name="Rectangle 9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79" name="Rectangle 9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0" name="Rectangle 9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1" name="Rectangle 9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2" name="Rectangle 9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3" name="Rectangle 9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4" name="Rectangle 9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5" name="Rectangle 9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6" name="Rectangle 9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7" name="Rectangle 9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8" name="Rectangle 9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89" name="Rectangle 9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0" name="Rectangle 9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1" name="Rectangle 9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2" name="Rectangle 9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3" name="Rectangle 9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4" name="Rectangle 9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5" name="Rectangle 9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6" name="Rectangle 9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7" name="Rectangle 9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8" name="Rectangle 9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999" name="Rectangle 9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0" name="Rectangle 9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1" name="Rectangle 9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2" name="Rectangle 9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3" name="Rectangle 10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4" name="Rectangle 10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5" name="Rectangle 10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6" name="Rectangle 10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7" name="Rectangle 10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8" name="Rectangle 10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09" name="Rectangle 10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j</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0" name="Rectangle 10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1" name="Rectangle 10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2" name="Rectangle 10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3" name="Rectangle 10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4" name="Rectangle 10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5" name="Rectangle 10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6" name="Rectangle 10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7" name="Rectangle 10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8" name="Rectangle 10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19" name="Rectangle 10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0" name="Rectangle 10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1" name="Rectangle 10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2" name="Rectangle 10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3" name="Rectangle 10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4" name="Rectangle 10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5" name="Rectangle 10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6" name="Rectangle 10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7" name="Rectangle 10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8" name="Rectangle 10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29" name="Rectangle 10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0" name="Rectangle 10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1" name="Rectangle 10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2" name="Rectangle 10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3" name="Rectangle 10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4" name="Rectangle 10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5" name="Rectangle 10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6" name="Rectangle 10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7" name="Rectangle 10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8" name="Rectangle 10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39" name="Rectangle 10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0" name="Rectangle 10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1" name="Rectangle 10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2" name="Rectangle 10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3" name="Rectangle 10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4" name="Rectangle 10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5" name="Rectangle 10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6" name="Rectangle 10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7" name="Rectangle 10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8" name="Rectangle 10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49" name="Rectangle 10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0" name="Rectangle 10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1" name="Rectangle 10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2" name="Rectangle 10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3" name="Rectangle 10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4" name="Rectangle 10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5" name="Rectangle 10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6" name="Rectangle 10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7" name="Rectangle 10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8" name="Rectangle 10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59" name="Rectangle 10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0" name="Rectangle 10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1" name="Rectangle 10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2" name="Rectangle 10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3" name="Rectangle 10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4" name="Rectangle 10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5" name="Rectangle 10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6" name="Rectangle 10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7" name="Rectangle 10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8" name="Rectangle 10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69" name="Rectangle 10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0" name="Rectangle 10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1" name="Rectangle 10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2" name="Rectangle 10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3" name="Rectangle 10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4" name="Rectangle 10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5" name="Rectangle 10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6" name="Rectangle 10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7" name="Rectangle 10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8" name="Rectangle 10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79" name="Rectangle 10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0" name="Rectangle 10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1" name="Rectangle 10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2" name="Rectangle 10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3" name="Rectangle 10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4" name="Rectangle 10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5" name="Rectangle 10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6" name="Rectangle 10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7" name="Rectangle 10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8" name="Rectangle 10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89" name="Rectangle 10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0" name="Rectangle 10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1" name="Rectangle 10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2" name="Rectangle 10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3" name="Rectangle 10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4" name="Rectangle 10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5" name="Rectangle 10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6" name="Rectangle 10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7" name="Rectangle 10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8" name="Rectangle 10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099" name="Rectangle 10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0" name="Rectangle 10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1" name="Rectangle 10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2" name="Rectangle 10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3" name="Rectangle 11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4" name="Rectangle 11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5" name="Rectangle 11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6" name="Rectangle 11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7" name="Rectangle 11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8" name="Rectangle 11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09" name="Rectangle 11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0" name="Rectangle 11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1" name="Rectangle 11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2" name="Rectangle 11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3" name="Rectangle 11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4" name="Rectangle 11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5" name="Rectangle 11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6" name="Rectangle 11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7" name="Rectangle 11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8" name="Rectangle 11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19" name="Rectangle 11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0" name="Rectangle 11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1" name="Rectangle 11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2" name="Rectangle 11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3" name="Rectangle 11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4" name="Rectangle 11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5" name="Rectangle 11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6" name="Rectangle 11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7" name="Rectangle 11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8" name="Rectangle 11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29" name="Rectangle 11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0" name="Rectangle 11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1" name="Rectangle 11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2" name="Rectangle 11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3" name="Rectangle 11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4" name="Rectangle 11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5" name="Rectangle 11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6" name="Rectangle 11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7" name="Rectangle 11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8" name="Rectangle 11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39" name="Rectangle 11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0" name="Rectangle 11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1" name="Rectangle 11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2" name="Rectangle 11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3" name="Rectangle 11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4" name="Rectangle 11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5" name="Rectangle 11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6" name="Rectangle 11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7" name="Rectangle 11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8" name="Rectangle 11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49" name="Rectangle 11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0" name="Rectangle 11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1" name="Rectangle 11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2" name="Rectangle 11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v</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3" name="Rectangle 11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4" name="Rectangle 11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5" name="Rectangle 11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6" name="Rectangle 11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7" name="Rectangle 11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8" name="Rectangle 11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59" name="Rectangle 11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0" name="Rectangle 11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1" name="Rectangle 11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2" name="Rectangle 11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3" name="Rectangle 11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4" name="Rectangle 11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5" name="Rectangle 11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6" name="Rectangle 11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7" name="Rectangle 11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8" name="Rectangle 11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69" name="Rectangle 11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0" name="Rectangle 11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1" name="Rectangle 11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z</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2" name="Rectangle 11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3" name="Rectangle 11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4" name="Rectangle 11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5" name="Rectangle 11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6" name="Rectangle 11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7" name="Rectangle 11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8" name="Rectangle 11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79" name="Rectangle 11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0" name="Rectangle 11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1" name="Rectangle 11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2" name="Rectangle 11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3" name="Rectangle 11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4" name="Rectangle 11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5" name="Rectangle 11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6" name="Rectangle 11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7" name="Rectangle 11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8" name="Rectangle 11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89" name="Rectangle 11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0" name="Rectangle 11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1" name="Rectangle 11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2" name="Rectangle 11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3" name="Rectangle 11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4" name="Rectangle 11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5" name="Rectangle 11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6" name="Rectangle 11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7" name="Rectangle 11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8" name="Rectangle 11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199" name="Rectangle 11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0" name="Rectangle 11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1" name="Rectangle 11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2" name="Rectangle 11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3" name="Rectangle 12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4" name="Rectangle 12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5" name="Rectangle 12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6" name="Rectangle 12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7" name="Rectangle 12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8" name="Rectangle 12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09" name="Rectangle 12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0" name="Rectangle 12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1" name="Rectangle 12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2" name="Rectangle 12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3" name="Rectangle 12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4" name="Rectangle 12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5" name="Rectangle 12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6" name="Rectangle 12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7" name="Rectangle 12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18" name="Rectangle 1215"/>
          <p:cNvSpPr>
            <a:spLocks noChangeArrowheads="1"/>
          </p:cNvSpPr>
          <p:nvPr/>
        </p:nvSpPr>
        <p:spPr bwMode="auto">
          <a:xfrm>
            <a:off x="152400" y="4572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W</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219" name="Rectangle 12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0" name="Rectangle 12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1" name="Rectangle 12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2" name="Rectangle 12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3" name="Rectangle 12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4" name="Rectangle 12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q</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5" name="Rectangle 12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6" name="Rectangle 12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7" name="Rectangle 12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8" name="Rectangle 12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29" name="Rectangle 12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0" name="Rectangle 12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1" name="Rectangle 12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2" name="Rectangle 12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3" name="Rectangle 12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4" name="Rectangle 12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5" name="Rectangle 12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6" name="Rectangle 12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7" name="Rectangle 12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8" name="Rectangle 12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39" name="Rectangle 12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0" name="Rectangle 12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k</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1" name="Rectangle 12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2" name="Rectangle 12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3" name="Rectangle 12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4" name="Rectangle 12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5" name="Rectangle 12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6" name="Rectangle 12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7" name="Rectangle 12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8" name="Rectangle 12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49" name="Rectangle 12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0" name="Rectangle 12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1" name="Rectangle 12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2" name="Rectangle 12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3" name="Rectangle 12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4" name="Rectangle 12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5" name="Rectangle 12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6" name="Rectangle 12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7" name="Rectangle 12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8" name="Rectangle 12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59" name="Rectangle 12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0" name="Rectangle 12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1" name="Rectangle 12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2" name="Rectangle 12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3" name="Rectangle 12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4" name="Rectangle 12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5" name="Rectangle 12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6" name="Rectangle 12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7" name="Rectangle 12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8" name="Rectangle 12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69" name="Rectangle 12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0" name="Rectangle 12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1" name="Rectangle 12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2" name="Rectangle 12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3" name="Rectangle 12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4" name="Rectangle 12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5" name="Rectangle 12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6" name="Rectangle 12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7" name="Rectangle 12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8" name="Rectangle 12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79" name="Rectangle 12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0" name="Rectangle 12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1" name="Rectangle 12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2" name="Rectangle 12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3" name="Rectangle 12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4" name="Rectangle 12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5" name="Rectangle 12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6" name="Rectangle 12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7" name="Rectangle 12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8" name="Rectangle 12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89" name="Rectangle 12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0" name="Rectangle 12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1" name="Rectangle 12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2" name="Rectangle 12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3" name="Rectangle 12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4" name="Rectangle 12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5" name="Rectangle 12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6" name="Rectangle 12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7" name="Rectangle 12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8" name="Rectangle 12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299" name="Rectangle 12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0" name="Rectangle 12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1" name="Rectangle 12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2" name="Rectangle 12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3" name="Rectangle 13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4" name="Rectangle 13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5" name="Rectangle 13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6" name="Rectangle 13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7" name="Rectangle 13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8" name="Rectangle 13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09" name="Rectangle 13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0" name="Rectangle 13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1" name="Rectangle 13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2" name="Rectangle 13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3" name="Rectangle 13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4" name="Rectangle 13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5" name="Rectangle 13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6" name="Rectangle 13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7" name="Rectangle 13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8" name="Rectangle 13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19" name="Rectangle 13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0" name="Rectangle 13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1" name="Rectangle 13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2" name="Rectangle 13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3" name="Rectangle 13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4" name="Rectangle 13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5" name="Rectangle 13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6" name="Rectangle 13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7" name="Rectangle 13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8" name="Rectangle 13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29" name="Rectangle 13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0" name="Rectangle 13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1" name="Rectangle 13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2" name="Rectangle 13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3" name="Rectangle 13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4" name="Rectangle 13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5" name="Rectangle 13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6" name="Rectangle 13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7" name="Rectangle 13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8" name="Rectangle 13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39" name="Rectangle 13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0" name="Rectangle 13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1" name="Rectangle 13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2" name="Rectangle 13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3" name="Rectangle 13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4" name="Rectangle 13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5" name="Rectangle 13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6" name="Rectangle 13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7" name="Rectangle 13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8" name="Rectangle 13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49" name="Rectangle 13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0" name="Rectangle 13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1" name="Rectangle 13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2" name="Rectangle 13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3" name="Rectangle 13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4" name="Rectangle 13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5" name="Rectangle 13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6" name="Rectangle 13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7" name="Rectangle 13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8" name="Rectangle 13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59" name="Rectangle 13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0" name="Rectangle 13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1" name="Rectangle 13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2" name="Rectangle 13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3" name="Rectangle 13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4" name="Rectangle 13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5" name="Rectangle 13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6" name="Rectangle 13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7" name="Rectangle 13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8" name="Rectangle 13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69" name="Rectangle 13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0" name="Rectangle 13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1" name="Rectangle 13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2" name="Rectangle 13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3" name="Rectangle 13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4" name="Rectangle 13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5" name="Rectangle 13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6" name="Rectangle 13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7" name="Rectangle 13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8" name="Rectangle 13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79" name="Rectangle 13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0" name="Rectangle 13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1" name="Rectangle 13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2" name="Rectangle 13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3" name="Rectangle 13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4" name="Rectangle 13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5" name="Rectangle 138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6" name="Rectangle 13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7" name="Rectangle 13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8" name="Rectangle 13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89" name="Rectangle 13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0" name="Rectangle 13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1" name="Rectangle 13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2" name="Rectangle 13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3" name="Rectangle 13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4" name="Rectangle 13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5" name="Rectangle 13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6" name="Rectangle 13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7" name="Rectangle 13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8" name="Rectangle 13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399" name="Rectangle 13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0" name="Rectangle 13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1" name="Rectangle 13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2" name="Rectangle 13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3" name="Rectangle 14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4" name="Rectangle 14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5" name="Rectangle 14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6" name="Rectangle 14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7" name="Rectangle 14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8" name="Rectangle 14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09" name="Rectangle 14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0" name="Rectangle 14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1" name="Rectangle 14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2" name="Rectangle 14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3" name="Rectangle 14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4" name="Rectangle 14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5" name="Rectangle 141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6" name="Rectangle 14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7" name="Rectangle 14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8" name="Rectangle 14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19" name="Rectangle 14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0" name="Rectangle 14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1" name="Rectangle 141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2" name="Rectangle 141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3" name="Rectangle 142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4" name="Rectangle 142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5" name="Rectangle 142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6" name="Rectangle 142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7" name="Rectangle 142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8" name="Rectangle 142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29" name="Rectangle 142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0" name="Rectangle 142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1" name="Rectangle 142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2" name="Rectangle 142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3" name="Rectangle 143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4" name="Rectangle 143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5" name="Rectangle 143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6" name="Rectangle 143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7" name="Rectangle 143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8" name="Rectangle 143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39" name="Rectangle 143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0" name="Rectangle 143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1" name="Rectangle 143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2" name="Rectangle 143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3" name="Rectangle 144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4" name="Rectangle 144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5" name="Rectangle 144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6" name="Rectangle 144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7" name="Rectangle 144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8" name="Rectangle 144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49" name="Rectangle 144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0" name="Rectangle 144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1" name="Rectangle 144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2" name="Rectangle 144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w</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3" name="Rectangle 145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4" name="Rectangle 145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5" name="Rectangle 145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6" name="Rectangle 145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7" name="Rectangle 145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8" name="Rectangle 145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59" name="Rectangle 145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0" name="Rectangle 145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1" name="Rectangle 145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2" name="Rectangle 145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3" name="Rectangle 146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4" name="Rectangle 146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5" name="Rectangle 146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6" name="Rectangle 146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7" name="Rectangle 146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m</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8" name="Rectangle 146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p</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69" name="Rectangle 146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0" name="Rectangle 146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1" name="Rectangle 146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2" name="Rectangle 146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3" name="Rectangle 147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4" name="Rectangle 147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m</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475" name="Rectangle 147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u</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6" name="Rectangle 147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7" name="Rectangle 147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8" name="Rectangle 147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b</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79" name="Rectangle 147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0" name="Rectangle 147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1" name="Rectangle 147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2" name="Rectangle 147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3" name="Rectangle 148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4" name="Rectangle 148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6" name="Rectangle 148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7" name="Rectangle 148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8" name="Rectangle 148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89" name="Rectangle 148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0" name="Rectangle 148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1" name="Rectangle 148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3</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2" name="Rectangle 148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0</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3" name="Rectangle 149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4" name="Rectangle 149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5" name="Rectangle 149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y</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6" name="Rectangle 149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7" name="Rectangle 149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o</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8" name="Rectangle 149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f</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499" name="Rectangle 149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0" name="Rectangle 149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h</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1" name="Rectangle 149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2" name="Rectangle 149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a</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3" name="Rectangle 150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4" name="Rectangle 150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l</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5" name="Rectangle 1502"/>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6" name="Rectangle 150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g</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7" name="Rectangle 150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e</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8" name="Rectangle 150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09" name="Rectangle 150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d</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0" name="Rectangle 150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1" name="Rectangle 1508"/>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s</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2" name="Rectangle 1509"/>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c</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3" name="Rectangle 1510"/>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r</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4" name="Rectangle 1511"/>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6" name="Rectangle 1513"/>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7" name="Rectangle 1514"/>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n</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18" name="Rectangle 1515"/>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Arial" charset="0"/>
                <a:cs typeface="Arial" charset="0"/>
              </a:rPr>
              <a:t>a</a:t>
            </a:r>
            <a:endParaRPr kumimoji="0" lang="en-US" altLang="en-US" sz="800" b="0" i="0" u="none" strike="noStrike" cap="none" normalizeH="0" baseline="0" dirty="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charset="0"/>
              <a:cs typeface="Arial" charset="0"/>
            </a:endParaRPr>
          </a:p>
        </p:txBody>
      </p:sp>
      <p:sp>
        <p:nvSpPr>
          <p:cNvPr id="1519" name="Rectangle 1516"/>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t</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1520" name="Rectangle 1517"/>
          <p:cNvSpPr>
            <a:spLocks noChangeArrowheads="1"/>
          </p:cNvSpPr>
          <p:nvPr/>
        </p:nvSpPr>
        <p:spPr bwMode="auto">
          <a:xfrm>
            <a:off x="152400" y="152400"/>
            <a:ext cx="54625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Arial" charset="0"/>
                <a:cs typeface="Arial" charset="0"/>
              </a:rPr>
              <a:t>i</a:t>
            </a:r>
            <a:endParaRPr kumimoji="0" lang="en-US" altLang="en-US" sz="800" b="0" i="0" u="none" strike="noStrike" cap="none" normalizeH="0" baseline="0" smtClean="0">
              <a:ln>
                <a:noFill/>
              </a:ln>
              <a:solidFill>
                <a:schemeClr val="tx1"/>
              </a:solidFill>
              <a:effectLst/>
              <a:latin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charset="0"/>
              <a:cs typeface="Arial" charset="0"/>
            </a:endParaRPr>
          </a:p>
        </p:txBody>
      </p:sp>
      <p:sp>
        <p:nvSpPr>
          <p:cNvPr id="2" name="Title 1"/>
          <p:cNvSpPr>
            <a:spLocks noGrp="1"/>
          </p:cNvSpPr>
          <p:nvPr>
            <p:ph type="title"/>
          </p:nvPr>
        </p:nvSpPr>
        <p:spPr/>
        <p:txBody>
          <a:bodyPr>
            <a:normAutofit/>
          </a:bodyPr>
          <a:lstStyle/>
          <a:p>
            <a:r>
              <a:rPr lang="en-US" sz="3600" dirty="0" smtClean="0"/>
              <a:t>OSHA</a:t>
            </a:r>
            <a:endParaRPr lang="en-US" sz="3600" dirty="0"/>
          </a:p>
        </p:txBody>
      </p:sp>
      <p:sp>
        <p:nvSpPr>
          <p:cNvPr id="1527" name="Content Placeholder 1526"/>
          <p:cNvSpPr>
            <a:spLocks noGrp="1"/>
          </p:cNvSpPr>
          <p:nvPr>
            <p:ph idx="1"/>
          </p:nvPr>
        </p:nvSpPr>
        <p:spPr/>
        <p:txBody>
          <a:bodyPr>
            <a:normAutofit/>
          </a:bodyPr>
          <a:lstStyle/>
          <a:p>
            <a:pPr marL="137160" indent="0">
              <a:buNone/>
            </a:pPr>
            <a:r>
              <a:rPr lang="en-US" dirty="0" smtClean="0"/>
              <a:t>The Occupation Safety and Health Act of 1970 was passed to prevent workers from being killed or seriously harmed at work. This law created the OSH Act, which sets and enforces protective workplace safety and health standards. </a:t>
            </a:r>
          </a:p>
          <a:p>
            <a:pPr marL="137160" indent="0">
              <a:buNone/>
            </a:pPr>
            <a:r>
              <a:rPr lang="en-US" dirty="0" smtClean="0"/>
              <a:t>OSHA also provides information, training, and assistance to employers and workers.</a:t>
            </a:r>
          </a:p>
          <a:p>
            <a:pPr marL="137160" indent="0">
              <a:buNone/>
            </a:pPr>
            <a:r>
              <a:rPr lang="en-US" dirty="0" smtClean="0"/>
              <a:t>Under the OSH Act, employers have the responsibility to provide a  safe workplace.</a:t>
            </a:r>
            <a:endParaRPr lang="en-US" dirty="0"/>
          </a:p>
        </p:txBody>
      </p:sp>
    </p:spTree>
    <p:extLst>
      <p:ext uri="{BB962C8B-B14F-4D97-AF65-F5344CB8AC3E}">
        <p14:creationId xmlns:p14="http://schemas.microsoft.com/office/powerpoint/2010/main" val="1062189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Accident and Record </a:t>
            </a:r>
            <a:r>
              <a:rPr lang="en-US" dirty="0" smtClean="0"/>
              <a:t>Analysis</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smtClean="0"/>
              <a:t>Records </a:t>
            </a:r>
            <a:r>
              <a:rPr lang="en-US" dirty="0"/>
              <a:t>of injuries and illnesses should be analyzed to identify patterns of injury that occur over time, enabling the hazards to be addressed and prevented. </a:t>
            </a:r>
            <a:endParaRPr lang="en-US" dirty="0" smtClean="0"/>
          </a:p>
          <a:p>
            <a:pPr marL="137160" indent="0">
              <a:buNone/>
            </a:pPr>
            <a:r>
              <a:rPr lang="en-US" dirty="0" smtClean="0"/>
              <a:t>This </a:t>
            </a:r>
            <a:r>
              <a:rPr lang="en-US" dirty="0"/>
              <a:t>includes reviewing </a:t>
            </a:r>
            <a:endParaRPr lang="en-US" dirty="0" smtClean="0"/>
          </a:p>
          <a:p>
            <a:pPr marL="137160" indent="0">
              <a:buNone/>
            </a:pPr>
            <a:r>
              <a:rPr lang="en-US" dirty="0" smtClean="0"/>
              <a:t>OSHA </a:t>
            </a:r>
            <a:r>
              <a:rPr lang="en-US" dirty="0"/>
              <a:t>300 logs, </a:t>
            </a:r>
            <a:endParaRPr lang="en-US" dirty="0" smtClean="0"/>
          </a:p>
          <a:p>
            <a:pPr marL="137160" indent="0">
              <a:buNone/>
            </a:pPr>
            <a:r>
              <a:rPr lang="en-US" dirty="0" smtClean="0"/>
              <a:t>OSHA </a:t>
            </a:r>
            <a:r>
              <a:rPr lang="en-US" dirty="0"/>
              <a:t>301 forms and </a:t>
            </a:r>
            <a:endParaRPr lang="en-US" dirty="0" smtClean="0"/>
          </a:p>
          <a:p>
            <a:pPr marL="137160" indent="0">
              <a:buNone/>
            </a:pPr>
            <a:r>
              <a:rPr lang="en-US" dirty="0" smtClean="0"/>
              <a:t>Workers</a:t>
            </a:r>
            <a:r>
              <a:rPr lang="en-US" dirty="0"/>
              <a:t>' Compensation reports. </a:t>
            </a:r>
          </a:p>
        </p:txBody>
      </p:sp>
    </p:spTree>
    <p:extLst>
      <p:ext uri="{BB962C8B-B14F-4D97-AF65-F5344CB8AC3E}">
        <p14:creationId xmlns:p14="http://schemas.microsoft.com/office/powerpoint/2010/main" val="31226903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Hazard Prevention and </a:t>
            </a:r>
            <a:r>
              <a:rPr lang="en-US" dirty="0" smtClean="0"/>
              <a:t>Control</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a:xfrm>
            <a:off x="457200" y="1600200"/>
            <a:ext cx="8229600" cy="3429000"/>
          </a:xfrm>
        </p:spPr>
        <p:txBody>
          <a:bodyPr>
            <a:normAutofit lnSpcReduction="10000"/>
          </a:bodyPr>
          <a:lstStyle/>
          <a:p>
            <a:pPr marL="137160" indent="0">
              <a:buNone/>
            </a:pPr>
            <a:r>
              <a:rPr lang="en-US" dirty="0" smtClean="0"/>
              <a:t>Administrative </a:t>
            </a:r>
            <a:r>
              <a:rPr lang="en-US" dirty="0"/>
              <a:t>controls: Provide for adequate staffing, assessment of patient/residents needs, and restricted admittance policies. </a:t>
            </a:r>
            <a:br>
              <a:rPr lang="en-US" dirty="0"/>
            </a:br>
            <a:r>
              <a:rPr lang="en-US" dirty="0"/>
              <a:t/>
            </a:r>
            <a:br>
              <a:rPr lang="en-US" dirty="0"/>
            </a:br>
            <a:r>
              <a:rPr lang="en-US" dirty="0"/>
              <a:t>Engineering controls: Help to isolate or remove the hazards from the workplace, for example providing proper selection, training, and use of assist devices or equipment </a:t>
            </a:r>
          </a:p>
        </p:txBody>
      </p:sp>
      <p:pic>
        <p:nvPicPr>
          <p:cNvPr id="4" name="Picture 5" descr="C:\Users\Danielle\Desktop\images.jpg" title="Drawing of two women lifting another person"/>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21927" y="4710545"/>
            <a:ext cx="2767445" cy="161405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Danielle\Desktop\index.jpg" title="Picture of a patient in a lift"/>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81000" y="5029200"/>
            <a:ext cx="165735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735431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Medical </a:t>
            </a:r>
            <a:r>
              <a:rPr lang="en-US" dirty="0" smtClean="0"/>
              <a:t>Management</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n-US" dirty="0" smtClean="0"/>
              <a:t>Accurate </a:t>
            </a:r>
            <a:r>
              <a:rPr lang="en-US" dirty="0"/>
              <a:t>injury and illness recording.</a:t>
            </a:r>
            <a:br>
              <a:rPr lang="en-US" dirty="0"/>
            </a:br>
            <a:r>
              <a:rPr lang="en-US" dirty="0"/>
              <a:t/>
            </a:r>
            <a:br>
              <a:rPr lang="en-US" dirty="0"/>
            </a:br>
            <a:r>
              <a:rPr lang="en-US" dirty="0"/>
              <a:t>Early identification and treatment of injured employees.</a:t>
            </a:r>
            <a:br>
              <a:rPr lang="en-US" dirty="0"/>
            </a:br>
            <a:r>
              <a:rPr lang="en-US" dirty="0"/>
              <a:t/>
            </a:r>
            <a:br>
              <a:rPr lang="en-US" dirty="0"/>
            </a:br>
            <a:r>
              <a:rPr lang="en-US" dirty="0"/>
              <a:t>"Light duty" or "no lifting" work restrictions during recovery periods.</a:t>
            </a:r>
            <a:br>
              <a:rPr lang="en-US" dirty="0"/>
            </a:br>
            <a:r>
              <a:rPr lang="en-US" dirty="0"/>
              <a:t/>
            </a:r>
            <a:br>
              <a:rPr lang="en-US" dirty="0"/>
            </a:br>
            <a:r>
              <a:rPr lang="en-US" dirty="0"/>
              <a:t>Systematic monitoring of injured employees to identify when they are ready to return to regular duty.</a:t>
            </a:r>
          </a:p>
          <a:p>
            <a:pPr marL="137160" indent="0">
              <a:buNone/>
            </a:pPr>
            <a:endParaRPr lang="en-US" dirty="0"/>
          </a:p>
        </p:txBody>
      </p:sp>
    </p:spTree>
    <p:extLst>
      <p:ext uri="{BB962C8B-B14F-4D97-AF65-F5344CB8AC3E}">
        <p14:creationId xmlns:p14="http://schemas.microsoft.com/office/powerpoint/2010/main" val="368892147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Education and Training</a:t>
            </a:r>
            <a:br>
              <a:rPr lang="en-US" dirty="0" smtClean="0"/>
            </a:br>
            <a:endParaRPr lang="en-US" sz="1100" dirty="0"/>
          </a:p>
        </p:txBody>
      </p:sp>
      <p:sp>
        <p:nvSpPr>
          <p:cNvPr id="3" name="Content Placeholder 2"/>
          <p:cNvSpPr>
            <a:spLocks noGrp="1"/>
          </p:cNvSpPr>
          <p:nvPr>
            <p:ph idx="1"/>
          </p:nvPr>
        </p:nvSpPr>
        <p:spPr/>
        <p:txBody>
          <a:bodyPr>
            <a:normAutofit fontScale="62500" lnSpcReduction="20000"/>
          </a:bodyPr>
          <a:lstStyle/>
          <a:p>
            <a:endParaRPr lang="en-US" dirty="0"/>
          </a:p>
          <a:p>
            <a:pPr marL="137160" indent="0">
              <a:buNone/>
            </a:pPr>
            <a:r>
              <a:rPr lang="en-US" dirty="0"/>
              <a:t>Provide education and training to workers in a </a:t>
            </a:r>
            <a:r>
              <a:rPr lang="en-US" dirty="0" smtClean="0"/>
              <a:t>language </a:t>
            </a:r>
            <a:r>
              <a:rPr lang="en-US" dirty="0"/>
              <a:t>and vocabulary they can understand </a:t>
            </a:r>
            <a:r>
              <a:rPr lang="en-US" dirty="0" smtClean="0"/>
              <a:t>to </a:t>
            </a:r>
            <a:r>
              <a:rPr lang="en-US" dirty="0"/>
              <a:t>ensure that they know: </a:t>
            </a:r>
          </a:p>
          <a:p>
            <a:pPr marL="137160" indent="0">
              <a:buNone/>
            </a:pPr>
            <a:endParaRPr lang="en-US" dirty="0"/>
          </a:p>
          <a:p>
            <a:pPr marL="137160" indent="0">
              <a:buNone/>
            </a:pPr>
            <a:r>
              <a:rPr lang="en-US" dirty="0"/>
              <a:t>Procedures for reporting injuries, illnesses </a:t>
            </a:r>
            <a:r>
              <a:rPr lang="en-US" dirty="0" smtClean="0"/>
              <a:t>and </a:t>
            </a:r>
            <a:r>
              <a:rPr lang="en-US" dirty="0"/>
              <a:t>safety and health concerns.</a:t>
            </a:r>
          </a:p>
          <a:p>
            <a:pPr marL="137160" indent="0">
              <a:buNone/>
            </a:pPr>
            <a:endParaRPr lang="en-US" dirty="0"/>
          </a:p>
          <a:p>
            <a:pPr marL="137160" indent="0">
              <a:buNone/>
            </a:pPr>
            <a:r>
              <a:rPr lang="en-US" dirty="0"/>
              <a:t>How to recognize hazards.</a:t>
            </a:r>
          </a:p>
          <a:p>
            <a:pPr marL="137160" indent="0">
              <a:buNone/>
            </a:pPr>
            <a:endParaRPr lang="en-US" dirty="0"/>
          </a:p>
          <a:p>
            <a:pPr marL="137160" indent="0">
              <a:buNone/>
            </a:pPr>
            <a:r>
              <a:rPr lang="en-US" dirty="0"/>
              <a:t>Ways to eliminate, control or reduce hazards.</a:t>
            </a:r>
          </a:p>
          <a:p>
            <a:pPr marL="137160" indent="0">
              <a:buNone/>
            </a:pPr>
            <a:endParaRPr lang="en-US" dirty="0"/>
          </a:p>
          <a:p>
            <a:pPr marL="137160" indent="0">
              <a:buNone/>
            </a:pPr>
            <a:r>
              <a:rPr lang="en-US" dirty="0"/>
              <a:t>Elements of the program.</a:t>
            </a:r>
          </a:p>
          <a:p>
            <a:pPr marL="137160" indent="0">
              <a:buNone/>
            </a:pPr>
            <a:endParaRPr lang="en-US" dirty="0"/>
          </a:p>
          <a:p>
            <a:pPr marL="137160" indent="0">
              <a:buNone/>
            </a:pPr>
            <a:r>
              <a:rPr lang="en-US" dirty="0"/>
              <a:t>How to participate in the program.</a:t>
            </a:r>
          </a:p>
          <a:p>
            <a:pPr marL="137160" indent="0">
              <a:buNone/>
            </a:pPr>
            <a:endParaRPr lang="en-US" dirty="0"/>
          </a:p>
          <a:p>
            <a:pPr marL="137160" indent="0">
              <a:buNone/>
            </a:pPr>
            <a:r>
              <a:rPr lang="en-US" dirty="0"/>
              <a:t>Conduct refresher education and training </a:t>
            </a:r>
            <a:r>
              <a:rPr lang="en-US" dirty="0" smtClean="0"/>
              <a:t>programs </a:t>
            </a:r>
            <a:r>
              <a:rPr lang="en-US" dirty="0"/>
              <a:t>periodically.</a:t>
            </a:r>
          </a:p>
        </p:txBody>
      </p:sp>
    </p:spTree>
    <p:extLst>
      <p:ext uri="{BB962C8B-B14F-4D97-AF65-F5344CB8AC3E}">
        <p14:creationId xmlns:p14="http://schemas.microsoft.com/office/powerpoint/2010/main" val="14521509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Program Evaluation and Improvement</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Conduct </a:t>
            </a:r>
            <a:r>
              <a:rPr lang="en-US" dirty="0"/>
              <a:t>a periodic review of the program </a:t>
            </a:r>
            <a:r>
              <a:rPr lang="en-US" dirty="0" smtClean="0"/>
              <a:t>to </a:t>
            </a:r>
            <a:r>
              <a:rPr lang="en-US" dirty="0"/>
              <a:t>determine if it has been implemented as </a:t>
            </a:r>
            <a:r>
              <a:rPr lang="en-US" dirty="0" smtClean="0"/>
              <a:t>designed </a:t>
            </a:r>
            <a:r>
              <a:rPr lang="en-US" dirty="0"/>
              <a:t>and is making progress towards </a:t>
            </a:r>
            <a:r>
              <a:rPr lang="en-US" dirty="0" smtClean="0"/>
              <a:t>achieving </a:t>
            </a:r>
            <a:r>
              <a:rPr lang="en-US" dirty="0"/>
              <a:t>its goals. </a:t>
            </a:r>
          </a:p>
          <a:p>
            <a:r>
              <a:rPr lang="en-US" dirty="0" smtClean="0"/>
              <a:t>Modify </a:t>
            </a:r>
            <a:r>
              <a:rPr lang="en-US" dirty="0"/>
              <a:t>the program, as necessary, to correct </a:t>
            </a:r>
          </a:p>
          <a:p>
            <a:pPr marL="137160" indent="0">
              <a:buNone/>
            </a:pPr>
            <a:r>
              <a:rPr lang="en-US" dirty="0"/>
              <a:t>deficiencies.</a:t>
            </a:r>
          </a:p>
          <a:p>
            <a:r>
              <a:rPr lang="en-US" dirty="0" smtClean="0"/>
              <a:t>Continuously </a:t>
            </a:r>
            <a:r>
              <a:rPr lang="en-US" dirty="0"/>
              <a:t>look for ways to improve the </a:t>
            </a:r>
          </a:p>
          <a:p>
            <a:pPr marL="137160" indent="0">
              <a:buNone/>
            </a:pPr>
            <a:r>
              <a:rPr lang="en-US" dirty="0" smtClean="0"/>
              <a:t>Program.</a:t>
            </a:r>
            <a:endParaRPr lang="en-US" dirty="0"/>
          </a:p>
          <a:p>
            <a:endParaRPr lang="en-US" dirty="0"/>
          </a:p>
        </p:txBody>
      </p:sp>
    </p:spTree>
    <p:extLst>
      <p:ext uri="{BB962C8B-B14F-4D97-AF65-F5344CB8AC3E}">
        <p14:creationId xmlns:p14="http://schemas.microsoft.com/office/powerpoint/2010/main" val="27978579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a:t>Lifting </a:t>
            </a:r>
            <a:r>
              <a:rPr lang="en-US" sz="4400" dirty="0" smtClean="0"/>
              <a:t>Guidelines</a:t>
            </a:r>
            <a:br>
              <a:rPr lang="en-US" sz="4400" dirty="0" smtClean="0"/>
            </a:br>
            <a:endParaRPr lang="en-US" sz="1100" dirty="0"/>
          </a:p>
        </p:txBody>
      </p:sp>
      <p:sp>
        <p:nvSpPr>
          <p:cNvPr id="3" name="Content Placeholder 2"/>
          <p:cNvSpPr>
            <a:spLocks noGrp="1"/>
          </p:cNvSpPr>
          <p:nvPr>
            <p:ph idx="1"/>
          </p:nvPr>
        </p:nvSpPr>
        <p:spPr/>
        <p:txBody>
          <a:bodyPr>
            <a:noAutofit/>
          </a:bodyPr>
          <a:lstStyle/>
          <a:p>
            <a:pPr marL="137160" indent="0">
              <a:buNone/>
            </a:pPr>
            <a:r>
              <a:rPr lang="en-US" sz="2400" dirty="0" smtClean="0"/>
              <a:t>Never </a:t>
            </a:r>
            <a:r>
              <a:rPr lang="en-US" sz="2400" dirty="0"/>
              <a:t>transfer patients/residents when off balance.</a:t>
            </a:r>
            <a:br>
              <a:rPr lang="en-US" sz="2400" dirty="0"/>
            </a:br>
            <a:endParaRPr lang="en-US" sz="2400" dirty="0" smtClean="0"/>
          </a:p>
          <a:p>
            <a:pPr marL="137160" indent="0">
              <a:buNone/>
            </a:pPr>
            <a:r>
              <a:rPr lang="en-US" sz="2400" dirty="0" smtClean="0"/>
              <a:t>Lift </a:t>
            </a:r>
            <a:r>
              <a:rPr lang="en-US" sz="2400" dirty="0"/>
              <a:t>loads close to the body.</a:t>
            </a:r>
            <a:br>
              <a:rPr lang="en-US" sz="2400" dirty="0"/>
            </a:br>
            <a:endParaRPr lang="en-US" sz="2400" dirty="0"/>
          </a:p>
          <a:p>
            <a:pPr marL="137160" indent="0">
              <a:buNone/>
            </a:pPr>
            <a:r>
              <a:rPr lang="en-US" sz="2400" dirty="0" smtClean="0"/>
              <a:t>Never </a:t>
            </a:r>
            <a:r>
              <a:rPr lang="en-US" sz="2400" dirty="0"/>
              <a:t>lift alone, particularly fallen patients/residents, use team lifts or use mechanical assistance.</a:t>
            </a:r>
            <a:br>
              <a:rPr lang="en-US" sz="2400" dirty="0"/>
            </a:br>
            <a:endParaRPr lang="en-US" sz="2400" dirty="0"/>
          </a:p>
          <a:p>
            <a:pPr marL="137160" indent="0">
              <a:buNone/>
            </a:pPr>
            <a:r>
              <a:rPr lang="en-US" sz="2400" dirty="0" smtClean="0"/>
              <a:t>Limit </a:t>
            </a:r>
            <a:r>
              <a:rPr lang="en-US" sz="2400" dirty="0"/>
              <a:t>the number of allowed lifts per worker per day.</a:t>
            </a:r>
            <a:br>
              <a:rPr lang="en-US" sz="2400" dirty="0"/>
            </a:br>
            <a:endParaRPr lang="en-US" sz="2400" dirty="0"/>
          </a:p>
          <a:p>
            <a:pPr marL="137160" indent="0">
              <a:buNone/>
            </a:pPr>
            <a:r>
              <a:rPr lang="en-US" sz="2400" dirty="0" smtClean="0"/>
              <a:t>Avoid </a:t>
            </a:r>
            <a:r>
              <a:rPr lang="en-US" sz="2400" dirty="0"/>
              <a:t>heavy lifting especially with spine rotated.</a:t>
            </a:r>
            <a:br>
              <a:rPr lang="en-US" sz="2400" dirty="0"/>
            </a:br>
            <a:r>
              <a:rPr lang="en-US" sz="2400" dirty="0"/>
              <a:t/>
            </a:r>
            <a:br>
              <a:rPr lang="en-US" sz="2400" dirty="0"/>
            </a:br>
            <a:r>
              <a:rPr lang="en-US" sz="2400" dirty="0"/>
              <a:t>Training in when and how to use mechanical assistance.</a:t>
            </a:r>
          </a:p>
          <a:p>
            <a:endParaRPr lang="en-US" sz="2000" dirty="0"/>
          </a:p>
        </p:txBody>
      </p:sp>
    </p:spTree>
    <p:extLst>
      <p:ext uri="{BB962C8B-B14F-4D97-AF65-F5344CB8AC3E}">
        <p14:creationId xmlns:p14="http://schemas.microsoft.com/office/powerpoint/2010/main" val="29313368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Lifting </a:t>
            </a:r>
            <a:r>
              <a:rPr lang="en-US" sz="4000" dirty="0" smtClean="0"/>
              <a:t>guidelines </a:t>
            </a:r>
            <a:r>
              <a:rPr lang="en-US" sz="4000" dirty="0" smtClean="0"/>
              <a:t/>
            </a:r>
            <a:br>
              <a:rPr lang="en-US" sz="4000" dirty="0" smtClean="0"/>
            </a:br>
            <a:endParaRPr lang="en-US" sz="1100" dirty="0"/>
          </a:p>
        </p:txBody>
      </p:sp>
      <p:pic>
        <p:nvPicPr>
          <p:cNvPr id="10242" name="Picture 2" descr="C:\Users\Danielle\Desktop\images.jpg" title="Lifting from a squat position"/>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609600" y="3962400"/>
            <a:ext cx="3810000" cy="1706880"/>
          </a:xfrm>
          <a:prstGeom prst="rect">
            <a:avLst/>
          </a:prstGeom>
          <a:noFill/>
          <a:extLst>
            <a:ext uri="{909E8E84-426E-40DD-AFC4-6F175D3DCCD1}">
              <a14:hiddenFill xmlns:a14="http://schemas.microsoft.com/office/drawing/2010/main">
                <a:solidFill>
                  <a:srgbClr val="FFFFFF"/>
                </a:solidFill>
              </a14:hiddenFill>
            </a:ext>
          </a:extLst>
        </p:spPr>
      </p:pic>
      <p:pic>
        <p:nvPicPr>
          <p:cNvPr id="10243" name="Picture 3" descr="C:\Users\Danielle\Desktop\images3.jpg" title="Lifting from kneeling on one kne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334000" y="1227247"/>
            <a:ext cx="2838450" cy="2125553"/>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C:\Users\Danielle\Desktop\images1.jpg" title="Assisting a patient from the bed to standing"/>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990600" y="1627296"/>
            <a:ext cx="2895600" cy="1877904"/>
          </a:xfrm>
          <a:prstGeom prst="rect">
            <a:avLst/>
          </a:prstGeom>
          <a:noFill/>
          <a:extLst>
            <a:ext uri="{909E8E84-426E-40DD-AFC4-6F175D3DCCD1}">
              <a14:hiddenFill xmlns:a14="http://schemas.microsoft.com/office/drawing/2010/main">
                <a:solidFill>
                  <a:srgbClr val="FFFFFF"/>
                </a:solidFill>
              </a14:hiddenFill>
            </a:ext>
          </a:extLst>
        </p:spPr>
      </p:pic>
      <p:pic>
        <p:nvPicPr>
          <p:cNvPr id="10245" name="Picture 5" descr="C:\Users\Danielle\Desktop\images5.jpg" title="Two people lifting a patient uisng a sit to stand device"/>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5334000" y="3505200"/>
            <a:ext cx="35814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602525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Patient handling tasks pose increased ergonomic risks if they are:</a:t>
            </a:r>
            <a:br>
              <a:rPr lang="en-US" dirty="0" smtClean="0"/>
            </a:br>
            <a:endParaRPr lang="en-US" sz="1100" dirty="0"/>
          </a:p>
        </p:txBody>
      </p:sp>
      <p:sp>
        <p:nvSpPr>
          <p:cNvPr id="3" name="Content Placeholder 2"/>
          <p:cNvSpPr>
            <a:spLocks noGrp="1"/>
          </p:cNvSpPr>
          <p:nvPr>
            <p:ph idx="1"/>
          </p:nvPr>
        </p:nvSpPr>
        <p:spPr>
          <a:xfrm>
            <a:off x="457200" y="1676400"/>
            <a:ext cx="8229600" cy="4709160"/>
          </a:xfrm>
        </p:spPr>
        <p:txBody>
          <a:bodyPr>
            <a:normAutofit fontScale="92500"/>
          </a:bodyPr>
          <a:lstStyle/>
          <a:p>
            <a:pPr marL="137160" indent="0">
              <a:buNone/>
            </a:pPr>
            <a:r>
              <a:rPr lang="en-US" dirty="0"/>
              <a:t>repetitive (e.g., repeatedly cranking manual adjustments for beds),</a:t>
            </a:r>
            <a:br>
              <a:rPr lang="en-US" dirty="0"/>
            </a:br>
            <a:r>
              <a:rPr lang="en-US" dirty="0"/>
              <a:t/>
            </a:r>
            <a:br>
              <a:rPr lang="en-US" dirty="0"/>
            </a:br>
            <a:r>
              <a:rPr lang="en-US" dirty="0"/>
              <a:t>done in awkward postures (e.g., reaching across beds to lift patients/residents)</a:t>
            </a:r>
            <a:br>
              <a:rPr lang="en-US" dirty="0"/>
            </a:br>
            <a:r>
              <a:rPr lang="en-US" dirty="0"/>
              <a:t/>
            </a:r>
            <a:br>
              <a:rPr lang="en-US" dirty="0"/>
            </a:br>
            <a:r>
              <a:rPr lang="en-US" dirty="0"/>
              <a:t>done using a great deal of force (e.g., pushing chairs or gurneys across elevation changes or up ramps),</a:t>
            </a:r>
            <a:br>
              <a:rPr lang="en-US" dirty="0"/>
            </a:br>
            <a:r>
              <a:rPr lang="en-US" dirty="0"/>
              <a:t/>
            </a:r>
            <a:br>
              <a:rPr lang="en-US" dirty="0"/>
            </a:br>
            <a:r>
              <a:rPr lang="en-US" dirty="0"/>
              <a:t>lifting heavy objects (e.g., manually lifting immobile patients/residents alone) </a:t>
            </a:r>
            <a:r>
              <a:rPr lang="en-US" dirty="0" smtClean="0"/>
              <a:t>or</a:t>
            </a:r>
            <a:r>
              <a:rPr lang="en-US" dirty="0"/>
              <a:t> </a:t>
            </a:r>
            <a:r>
              <a:rPr lang="en-US" dirty="0" smtClean="0"/>
              <a:t>combining </a:t>
            </a:r>
            <a:r>
              <a:rPr lang="en-US" dirty="0"/>
              <a:t>these factors. </a:t>
            </a:r>
          </a:p>
        </p:txBody>
      </p:sp>
    </p:spTree>
    <p:extLst>
      <p:ext uri="{BB962C8B-B14F-4D97-AF65-F5344CB8AC3E}">
        <p14:creationId xmlns:p14="http://schemas.microsoft.com/office/powerpoint/2010/main" val="273333242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Other hazards include</a:t>
            </a:r>
            <a:r>
              <a:rPr lang="en-US" dirty="0" smtClean="0"/>
              <a:t>:</a:t>
            </a:r>
            <a:br>
              <a:rPr lang="en-US" dirty="0" smtClean="0"/>
            </a:br>
            <a:endParaRPr lang="en-US" sz="1100" dirty="0"/>
          </a:p>
        </p:txBody>
      </p:sp>
      <p:sp>
        <p:nvSpPr>
          <p:cNvPr id="3" name="Content Placeholder 2"/>
          <p:cNvSpPr>
            <a:spLocks noGrp="1"/>
          </p:cNvSpPr>
          <p:nvPr>
            <p:ph idx="1"/>
          </p:nvPr>
        </p:nvSpPr>
        <p:spPr/>
        <p:txBody>
          <a:bodyPr>
            <a:normAutofit fontScale="92500" lnSpcReduction="20000"/>
          </a:bodyPr>
          <a:lstStyle/>
          <a:p>
            <a:pPr marL="137160" indent="0">
              <a:buNone/>
            </a:pPr>
            <a:r>
              <a:rPr lang="en-US" dirty="0"/>
              <a:t>Overexertion; trying to stop a patient/residents from falling or picking patient/residents up from floor or bed.</a:t>
            </a:r>
            <a:br>
              <a:rPr lang="en-US" dirty="0"/>
            </a:br>
            <a:r>
              <a:rPr lang="en-US" dirty="0"/>
              <a:t/>
            </a:r>
            <a:br>
              <a:rPr lang="en-US" dirty="0"/>
            </a:br>
            <a:r>
              <a:rPr lang="en-US" dirty="0"/>
              <a:t>Multiple lifts per shift (more than 20). </a:t>
            </a:r>
            <a:br>
              <a:rPr lang="en-US" dirty="0"/>
            </a:br>
            <a:r>
              <a:rPr lang="en-US" dirty="0"/>
              <a:t/>
            </a:r>
            <a:br>
              <a:rPr lang="en-US" dirty="0"/>
            </a:br>
            <a:r>
              <a:rPr lang="en-US" dirty="0"/>
              <a:t>Lifting alone, no available staff to help.</a:t>
            </a:r>
            <a:br>
              <a:rPr lang="en-US" dirty="0"/>
            </a:br>
            <a:r>
              <a:rPr lang="en-US" dirty="0"/>
              <a:t/>
            </a:r>
            <a:br>
              <a:rPr lang="en-US" dirty="0"/>
            </a:br>
            <a:r>
              <a:rPr lang="en-US" dirty="0"/>
              <a:t>Lifting un-cooperative, confused patients/residents.</a:t>
            </a:r>
            <a:br>
              <a:rPr lang="en-US" dirty="0"/>
            </a:br>
            <a:r>
              <a:rPr lang="en-US" dirty="0"/>
              <a:t/>
            </a:r>
            <a:br>
              <a:rPr lang="en-US" dirty="0"/>
            </a:br>
            <a:r>
              <a:rPr lang="en-US" dirty="0"/>
              <a:t>Lifting patients/residents that cannot support their own weight.</a:t>
            </a:r>
            <a:br>
              <a:rPr lang="en-US" dirty="0"/>
            </a:br>
            <a:endParaRPr lang="en-US" dirty="0"/>
          </a:p>
        </p:txBody>
      </p:sp>
    </p:spTree>
    <p:extLst>
      <p:ext uri="{BB962C8B-B14F-4D97-AF65-F5344CB8AC3E}">
        <p14:creationId xmlns:p14="http://schemas.microsoft.com/office/powerpoint/2010/main" val="9535028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Possible Solutions</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Good work practice includes continually identifying the most hazardous tasks and implementing engineering and work practice controls to help reduce or prevent injuries in those tasks. Remember </a:t>
            </a:r>
            <a:r>
              <a:rPr lang="en-US" dirty="0">
                <a:hlinkClick r:id="rId2" tooltip="OSHA recommends minimizing manual lifting of patients in all cases and eliminating lifting when possible"/>
              </a:rPr>
              <a:t>OSHA recommends minimizing manual lifting of patients in all cases and eliminating lifting when possible</a:t>
            </a:r>
            <a:r>
              <a:rPr lang="en-US" dirty="0"/>
              <a:t>.</a:t>
            </a:r>
          </a:p>
        </p:txBody>
      </p:sp>
    </p:spTree>
    <p:extLst>
      <p:ext uri="{BB962C8B-B14F-4D97-AF65-F5344CB8AC3E}">
        <p14:creationId xmlns:p14="http://schemas.microsoft.com/office/powerpoint/2010/main" val="16849672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effectLst>
                  <a:outerShdw blurRad="38100" dist="38100" dir="2700000" algn="tl">
                    <a:srgbClr val="000000">
                      <a:alpha val="43137"/>
                    </a:srgbClr>
                  </a:outerShdw>
                </a:effectLst>
              </a:rPr>
              <a:t>Why is OSHA important to you?</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buFont typeface="Wingdings" panose="05000000000000000000" pitchFamily="2" charset="2"/>
              <a:buChar char="v"/>
            </a:pPr>
            <a:r>
              <a:rPr lang="en-US" altLang="en-US" dirty="0" smtClean="0"/>
              <a:t>OSHA began because, until 1970, there were no national laws for safety and health hazards.</a:t>
            </a:r>
          </a:p>
          <a:p>
            <a:pPr>
              <a:buFont typeface="Wingdings" panose="05000000000000000000" pitchFamily="2" charset="2"/>
              <a:buChar char="v"/>
            </a:pPr>
            <a:r>
              <a:rPr lang="en-US" altLang="en-US" dirty="0" smtClean="0"/>
              <a:t>On average, 15 workers die every day from job injuries.</a:t>
            </a:r>
          </a:p>
          <a:p>
            <a:pPr>
              <a:buFont typeface="Wingdings" panose="05000000000000000000" pitchFamily="2" charset="2"/>
              <a:buChar char="v"/>
            </a:pPr>
            <a:r>
              <a:rPr lang="en-US" altLang="en-US" dirty="0" smtClean="0"/>
              <a:t>Over 5,600 Americans die from workplace injuries annually.</a:t>
            </a:r>
          </a:p>
          <a:p>
            <a:pPr>
              <a:buFont typeface="Wingdings" panose="05000000000000000000" pitchFamily="2" charset="2"/>
              <a:buChar char="v"/>
            </a:pPr>
            <a:r>
              <a:rPr lang="en-US" altLang="en-US" dirty="0" smtClean="0"/>
              <a:t>Over 4 million non-fatal workplace injuries and illnesses are reported.</a:t>
            </a:r>
          </a:p>
          <a:p>
            <a:pPr marL="137160" indent="0">
              <a:buNone/>
            </a:pPr>
            <a:endParaRPr lang="en-US" dirty="0"/>
          </a:p>
        </p:txBody>
      </p:sp>
    </p:spTree>
    <p:extLst>
      <p:ext uri="{BB962C8B-B14F-4D97-AF65-F5344CB8AC3E}">
        <p14:creationId xmlns:p14="http://schemas.microsoft.com/office/powerpoint/2010/main" val="601839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Possible </a:t>
            </a:r>
            <a:r>
              <a:rPr lang="en-US" dirty="0" smtClean="0"/>
              <a:t>Solutions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Provide employees with proper assist devices and equipment to reduce excessive lifting hazards. </a:t>
            </a:r>
            <a:br>
              <a:rPr lang="en-US" dirty="0"/>
            </a:br>
            <a:r>
              <a:rPr lang="en-US" dirty="0"/>
              <a:t/>
            </a:r>
            <a:br>
              <a:rPr lang="en-US" dirty="0"/>
            </a:br>
            <a:r>
              <a:rPr lang="en-US" dirty="0"/>
              <a:t>Proper equipment selection depends on the specific needs of the facility, patients/residents, staff, and management.</a:t>
            </a:r>
          </a:p>
          <a:p>
            <a:endParaRPr lang="en-US" dirty="0"/>
          </a:p>
        </p:txBody>
      </p:sp>
    </p:spTree>
    <p:extLst>
      <p:ext uri="{BB962C8B-B14F-4D97-AF65-F5344CB8AC3E}">
        <p14:creationId xmlns:p14="http://schemas.microsoft.com/office/powerpoint/2010/main" val="19290731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a:t>
            </a:r>
            <a:br>
              <a:rPr lang="en-US" dirty="0" smtClean="0"/>
            </a:b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n-US" b="1" dirty="0">
                <a:hlinkClick r:id="rId2" tooltip="shower chairs"/>
              </a:rPr>
              <a:t>S</a:t>
            </a:r>
            <a:r>
              <a:rPr lang="en-US" b="1" dirty="0" smtClean="0">
                <a:hlinkClick r:id="rId2" tooltip="shower chairs"/>
              </a:rPr>
              <a:t>hower </a:t>
            </a:r>
            <a:r>
              <a:rPr lang="en-US" b="1" dirty="0">
                <a:hlinkClick r:id="rId2" tooltip="shower chairs"/>
              </a:rPr>
              <a:t>chairs</a:t>
            </a:r>
            <a:r>
              <a:rPr lang="en-US" dirty="0"/>
              <a:t> that fit over the toilet, using this device can eliminate multiple transfers, saving health care workers multiple lifts. A patient/residents can be moved to the shower chair, toileted, showered, and transferred back to the wheelchair.</a:t>
            </a:r>
            <a:br>
              <a:rPr lang="en-US" dirty="0"/>
            </a:br>
            <a:r>
              <a:rPr lang="en-US" dirty="0"/>
              <a:t/>
            </a:r>
            <a:br>
              <a:rPr lang="en-US" dirty="0"/>
            </a:br>
            <a:r>
              <a:rPr lang="en-US" b="1" dirty="0"/>
              <a:t>Shower stalls</a:t>
            </a:r>
            <a:r>
              <a:rPr lang="en-US" dirty="0"/>
              <a:t> that allow for shower chairs to be pushed in and out on level floor surfaces. This is a standard shower without the front lip to allow for easy access.</a:t>
            </a:r>
          </a:p>
        </p:txBody>
      </p:sp>
    </p:spTree>
    <p:extLst>
      <p:ext uri="{BB962C8B-B14F-4D97-AF65-F5344CB8AC3E}">
        <p14:creationId xmlns:p14="http://schemas.microsoft.com/office/powerpoint/2010/main" val="134842318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a:t>
            </a:r>
            <a:br>
              <a:rPr lang="en-US" dirty="0" smtClean="0"/>
            </a:br>
            <a:r>
              <a:rPr lang="en-US" sz="1100" dirty="0" smtClean="0">
                <a:solidFill>
                  <a:srgbClr val="000000"/>
                </a:solidFill>
                <a:latin typeface="Baskerville Old Face" pitchFamily="18" charset="0"/>
              </a:rPr>
              <a:t>SH-26274-SH4</a:t>
            </a:r>
            <a:endParaRPr lang="en-US" sz="1100" dirty="0"/>
          </a:p>
        </p:txBody>
      </p:sp>
      <p:pic>
        <p:nvPicPr>
          <p:cNvPr id="4098" name="Picture 2" descr="C:\Users\Danielle\Desktop\images3.jpg" title="Chair cart"/>
          <p:cNvPicPr>
            <a:picLocks noGrp="1" noChangeAspect="1" noChangeArrowheads="1"/>
          </p:cNvPicPr>
          <p:nvPr>
            <p:ph idx="1"/>
          </p:nvPr>
        </p:nvPicPr>
        <p:blipFill>
          <a:blip r:embed="rId2">
            <a:extLst>
              <a:ext uri="{28A0092B-C50C-407E-A947-70E740481C1C}">
                <a14:useLocalDpi xmlns:a14="http://schemas.microsoft.com/office/drawing/2010/main"/>
              </a:ext>
            </a:extLst>
          </a:blip>
          <a:stretch>
            <a:fillRect/>
          </a:stretch>
        </p:blipFill>
        <p:spPr bwMode="auto">
          <a:xfrm>
            <a:off x="3467100" y="2921000"/>
            <a:ext cx="2209800" cy="2066925"/>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1.jpg" title="Picture of a patient in a shower chai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248400" y="1981200"/>
            <a:ext cx="2667000" cy="281940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Danielle\Desktop\images.jpg" title="Bath chai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28600" y="1752600"/>
            <a:ext cx="2771775"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360411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 </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normAutofit/>
          </a:bodyPr>
          <a:lstStyle/>
          <a:p>
            <a:pPr marL="137160" indent="0">
              <a:buNone/>
            </a:pPr>
            <a:r>
              <a:rPr lang="en-US" b="1" dirty="0"/>
              <a:t>Toilet seat risers: </a:t>
            </a:r>
            <a:r>
              <a:rPr lang="en-US" dirty="0"/>
              <a:t>Use toilet seat risers on toilets to equalize the height of wheelchair and toilet seat, making it a lateral transfer rather than a lift up and back into wheelchair.</a:t>
            </a:r>
            <a:br>
              <a:rPr lang="en-US" dirty="0"/>
            </a:br>
            <a:r>
              <a:rPr lang="en-US" dirty="0"/>
              <a:t/>
            </a:r>
            <a:br>
              <a:rPr lang="en-US" dirty="0"/>
            </a:br>
            <a:r>
              <a:rPr lang="en-US" b="1" dirty="0"/>
              <a:t>Mechanical lift equipment</a:t>
            </a:r>
            <a:r>
              <a:rPr lang="en-US" dirty="0"/>
              <a:t> to help lift patients/residents who cannot support their own weight. Choose a lift that does not require manual pumping to avoid possible repetitive motion disorders to workers' arms or </a:t>
            </a:r>
            <a:r>
              <a:rPr lang="en-US" dirty="0" smtClean="0"/>
              <a:t>shoulders.</a:t>
            </a:r>
            <a:endParaRPr lang="en-US" dirty="0"/>
          </a:p>
        </p:txBody>
      </p:sp>
    </p:spTree>
    <p:extLst>
      <p:ext uri="{BB962C8B-B14F-4D97-AF65-F5344CB8AC3E}">
        <p14:creationId xmlns:p14="http://schemas.microsoft.com/office/powerpoint/2010/main" val="136661279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a:t>
            </a:r>
            <a:br>
              <a:rPr lang="en-US" dirty="0" smtClean="0"/>
            </a:br>
            <a:r>
              <a:rPr lang="en-US" sz="1100" dirty="0" smtClean="0">
                <a:solidFill>
                  <a:srgbClr val="000000"/>
                </a:solidFill>
                <a:latin typeface="Baskerville Old Face" pitchFamily="18" charset="0"/>
              </a:rPr>
              <a:t>SH-2627-SH4</a:t>
            </a:r>
            <a:endParaRPr lang="en-US" sz="1100" dirty="0"/>
          </a:p>
        </p:txBody>
      </p:sp>
      <p:pic>
        <p:nvPicPr>
          <p:cNvPr id="5122" name="Picture 2" descr="C:\Users\Danielle\Desktop\index.jpg" title="Patient in a lift swing"/>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4876800" y="1752600"/>
            <a:ext cx="274320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Danielle\Desktop\images2.jpg" title="Picture of a oilet seat rise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09600" y="1752600"/>
            <a:ext cx="3124200"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397993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  </a:t>
            </a:r>
            <a:r>
              <a:rPr lang="en-US" dirty="0" smtClean="0"/>
              <a:t/>
            </a:r>
            <a:br>
              <a:rPr lang="en-US" dirty="0" smtClean="0"/>
            </a:br>
            <a:r>
              <a:rPr lang="en-US" sz="1100" dirty="0" smtClean="0">
                <a:solidFill>
                  <a:srgbClr val="000000"/>
                </a:solidFill>
                <a:latin typeface="Baskerville Old Face" pitchFamily="18" charset="0"/>
              </a:rPr>
              <a:t>SH-26274-SH4</a:t>
            </a:r>
            <a:endParaRPr lang="en-US" sz="1100" dirty="0"/>
          </a:p>
        </p:txBody>
      </p:sp>
      <p:sp>
        <p:nvSpPr>
          <p:cNvPr id="3" name="Content Placeholder 2"/>
          <p:cNvSpPr>
            <a:spLocks noGrp="1"/>
          </p:cNvSpPr>
          <p:nvPr>
            <p:ph idx="1"/>
          </p:nvPr>
        </p:nvSpPr>
        <p:spPr/>
        <p:txBody>
          <a:bodyPr/>
          <a:lstStyle/>
          <a:p>
            <a:pPr marL="137160" indent="0">
              <a:buNone/>
            </a:pPr>
            <a:r>
              <a:rPr lang="en-US" b="1" dirty="0">
                <a:hlinkClick r:id="rId2" tooltip="Sliding boards"/>
              </a:rPr>
              <a:t>Sliding boards</a:t>
            </a:r>
            <a:r>
              <a:rPr lang="en-US" b="1" dirty="0"/>
              <a:t>:</a:t>
            </a:r>
            <a:r>
              <a:rPr lang="en-US" dirty="0"/>
              <a:t> A slick board used under patients/residents to help reduce the need for lifting during transfer of patient/residents from bed to chair, or chair to car. Patients/residents are slid rather than </a:t>
            </a:r>
            <a:r>
              <a:rPr lang="en-US" dirty="0" smtClean="0"/>
              <a:t>lifted</a:t>
            </a:r>
          </a:p>
          <a:p>
            <a:pPr marL="137160" indent="0">
              <a:buNone/>
            </a:pPr>
            <a:r>
              <a:rPr lang="en-US" b="1" dirty="0">
                <a:hlinkClick r:id="rId3" tooltip="Repositioning Devices"/>
              </a:rPr>
              <a:t>Repositioning Devices</a:t>
            </a:r>
            <a:r>
              <a:rPr lang="en-US" b="1" dirty="0"/>
              <a:t>:</a:t>
            </a:r>
            <a:r>
              <a:rPr lang="en-US" dirty="0"/>
              <a:t> Mechanically pulls patient/residents up in bed eliminating manual maneuvering by staff.</a:t>
            </a:r>
          </a:p>
        </p:txBody>
      </p:sp>
    </p:spTree>
    <p:extLst>
      <p:ext uri="{BB962C8B-B14F-4D97-AF65-F5344CB8AC3E}">
        <p14:creationId xmlns:p14="http://schemas.microsoft.com/office/powerpoint/2010/main" val="123040979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a:t>
            </a:r>
            <a:br>
              <a:rPr lang="en-US" dirty="0" smtClean="0"/>
            </a:br>
            <a:r>
              <a:rPr lang="en-US" sz="1100" dirty="0" smtClean="0">
                <a:solidFill>
                  <a:srgbClr val="000000"/>
                </a:solidFill>
                <a:latin typeface="Baskerville Old Face" pitchFamily="18" charset="0"/>
              </a:rPr>
              <a:t>SH-26274-SH4 </a:t>
            </a:r>
            <a:endParaRPr lang="en-US" sz="1100" dirty="0"/>
          </a:p>
        </p:txBody>
      </p:sp>
      <p:pic>
        <p:nvPicPr>
          <p:cNvPr id="6146" name="Picture 2" descr="C:\Users\Danielle\Desktop\1.jpg" title="Device used to lift a patient out of a wheel chair"/>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381000" y="1691986"/>
            <a:ext cx="2590800" cy="251460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Danielle\Desktop\4.jpg" title="Repositioning devic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429000" y="4038600"/>
            <a:ext cx="3657600" cy="260032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C:\Users\Danielle\Desktop\5.jpg" title="Slide board"/>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5410200" y="1955222"/>
            <a:ext cx="2765280" cy="19292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0343905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Devices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b="1" dirty="0">
                <a:hlinkClick r:id="rId2" tooltip="Walking belts or gait belts"/>
              </a:rPr>
              <a:t>Walking belts or gait belts</a:t>
            </a:r>
            <a:r>
              <a:rPr lang="en-US" b="1" dirty="0"/>
              <a:t> (with handles)</a:t>
            </a:r>
            <a:r>
              <a:rPr lang="en-US" dirty="0"/>
              <a:t> that provide stabilization for ambulatory patients/residents by allowing workers to hold onto the belt and support patients/residents when walking. Not designed for lifting patients/residents</a:t>
            </a:r>
            <a:r>
              <a:rPr lang="en-US" dirty="0" smtClean="0"/>
              <a:t>.</a:t>
            </a:r>
          </a:p>
          <a:p>
            <a:endParaRPr lang="en-US" dirty="0"/>
          </a:p>
        </p:txBody>
      </p:sp>
      <p:pic>
        <p:nvPicPr>
          <p:cNvPr id="7170" name="Picture 2" descr="C:\Users\Danielle\Desktop\1.jpg" title="Drawing of using a walking belt to help a person stand from a siting position"/>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914400" y="4191000"/>
            <a:ext cx="2362200" cy="1952625"/>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Danielle\Desktop\3.jpg" title="Image of using a walking belt to help a person walk"/>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4572000" y="4190999"/>
            <a:ext cx="2895600" cy="195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441369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Slips/trips and falls from spills or environmental hazards.</a:t>
            </a:r>
            <a:br>
              <a:rPr lang="en-US" dirty="0" smtClean="0"/>
            </a:br>
            <a:r>
              <a:rPr lang="en-US" sz="1100" dirty="0" smtClean="0"/>
              <a:t/>
            </a:r>
            <a:br>
              <a:rPr lang="en-US" sz="1100" dirty="0" smtClean="0"/>
            </a:br>
            <a:endParaRPr lang="en-US" sz="1100" dirty="0"/>
          </a:p>
        </p:txBody>
      </p:sp>
      <p:sp>
        <p:nvSpPr>
          <p:cNvPr id="3" name="Content Placeholder 2"/>
          <p:cNvSpPr>
            <a:spLocks noGrp="1"/>
          </p:cNvSpPr>
          <p:nvPr>
            <p:ph idx="1"/>
          </p:nvPr>
        </p:nvSpPr>
        <p:spPr/>
        <p:txBody>
          <a:bodyPr>
            <a:normAutofit/>
          </a:bodyPr>
          <a:lstStyle/>
          <a:p>
            <a:pPr marL="137160" indent="0">
              <a:buNone/>
            </a:pPr>
            <a:r>
              <a:rPr lang="en-US" dirty="0"/>
              <a:t/>
            </a:r>
            <a:br>
              <a:rPr lang="en-US" dirty="0"/>
            </a:br>
            <a:r>
              <a:rPr lang="en-US" dirty="0"/>
              <a:t>Slippery or wet floors.</a:t>
            </a:r>
            <a:br>
              <a:rPr lang="en-US" dirty="0"/>
            </a:br>
            <a:r>
              <a:rPr lang="en-US" dirty="0"/>
              <a:t/>
            </a:r>
            <a:br>
              <a:rPr lang="en-US" dirty="0"/>
            </a:br>
            <a:r>
              <a:rPr lang="en-US" dirty="0"/>
              <a:t>Uneven floor surfaces.</a:t>
            </a:r>
            <a:br>
              <a:rPr lang="en-US" dirty="0"/>
            </a:br>
            <a:r>
              <a:rPr lang="en-US" dirty="0"/>
              <a:t/>
            </a:r>
            <a:br>
              <a:rPr lang="en-US" dirty="0"/>
            </a:br>
            <a:r>
              <a:rPr lang="en-US" dirty="0"/>
              <a:t>Lifting in confined spaces.</a:t>
            </a:r>
            <a:br>
              <a:rPr lang="en-US" dirty="0"/>
            </a:br>
            <a:r>
              <a:rPr lang="en-US" dirty="0"/>
              <a:t/>
            </a:r>
            <a:br>
              <a:rPr lang="en-US" dirty="0"/>
            </a:br>
            <a:r>
              <a:rPr lang="en-US" dirty="0"/>
              <a:t>Cluttered or obstructed work areas/passageways.</a:t>
            </a:r>
          </a:p>
          <a:p>
            <a:pPr marL="137160" indent="0">
              <a:buNone/>
            </a:pPr>
            <a:endParaRPr lang="en-US" dirty="0"/>
          </a:p>
        </p:txBody>
      </p:sp>
      <p:pic>
        <p:nvPicPr>
          <p:cNvPr id="6146" name="Picture 2" descr="C:\Users\Danielle\Desktop\index.jpg" title="Sign - Caution Wet Floo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91200" y="2362200"/>
            <a:ext cx="2533650" cy="1800225"/>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Danielle\Desktop\index1.jpg" title="Image of an obstructed walkway"/>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019800" y="5086349"/>
            <a:ext cx="26289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542709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Environmental Hazards</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Poorly maintained walkway or broken equipment.</a:t>
            </a:r>
            <a:br>
              <a:rPr lang="en-US" dirty="0"/>
            </a:br>
            <a:r>
              <a:rPr lang="en-US" dirty="0"/>
              <a:t/>
            </a:r>
            <a:br>
              <a:rPr lang="en-US" dirty="0"/>
            </a:br>
            <a:r>
              <a:rPr lang="en-US" dirty="0"/>
              <a:t>Inadequate staffing levels to deal with the workload, leading to single person lifts and greater chances of falls.</a:t>
            </a:r>
            <a:br>
              <a:rPr lang="en-US" dirty="0"/>
            </a:br>
            <a:r>
              <a:rPr lang="en-US" dirty="0"/>
              <a:t/>
            </a:r>
            <a:br>
              <a:rPr lang="en-US" dirty="0"/>
            </a:br>
            <a:r>
              <a:rPr lang="en-US" dirty="0"/>
              <a:t>Inadequate lighting, especially during evening shifts. </a:t>
            </a:r>
          </a:p>
        </p:txBody>
      </p:sp>
      <p:pic>
        <p:nvPicPr>
          <p:cNvPr id="7170" name="Picture 2" descr="C:\Users\Danielle\Desktop\index.jpg" title="Patients lined up on gurneys in a hall"/>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572000" y="5029200"/>
            <a:ext cx="2809875" cy="1628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9637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OSHA History</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137160" indent="0">
              <a:buNone/>
            </a:pPr>
            <a:r>
              <a:rPr lang="en-US" altLang="en-US" dirty="0" smtClean="0"/>
              <a:t>OSHA stands for the Occupational Safety and Health Administration, an agency of the U.S. Department of Labor </a:t>
            </a:r>
          </a:p>
          <a:p>
            <a:pPr marL="137160" indent="0">
              <a:buNone/>
            </a:pPr>
            <a:r>
              <a:rPr lang="en-US" altLang="en-US" dirty="0" smtClean="0"/>
              <a:t>OSHA’s responsibility is worker safety and health protection</a:t>
            </a:r>
          </a:p>
          <a:p>
            <a:pPr marL="365125" indent="-255588">
              <a:spcBef>
                <a:spcPts val="400"/>
              </a:spcBef>
              <a:buClr>
                <a:schemeClr val="accent1"/>
              </a:buClr>
              <a:buSzPct val="68000"/>
              <a:buFont typeface="Wingdings 3" pitchFamily="18" charset="2"/>
              <a:buChar char=""/>
              <a:defRPr/>
            </a:pPr>
            <a:r>
              <a:rPr lang="en-US" dirty="0"/>
              <a:t>On December 29, 1970, President Nixon signed the OSH Act</a:t>
            </a:r>
          </a:p>
          <a:p>
            <a:pPr marL="365125" indent="-255588">
              <a:spcBef>
                <a:spcPts val="400"/>
              </a:spcBef>
              <a:buClr>
                <a:schemeClr val="accent1"/>
              </a:buClr>
              <a:buSzPct val="68000"/>
              <a:buFont typeface="Wingdings 3" pitchFamily="18" charset="2"/>
              <a:buChar char=""/>
              <a:defRPr/>
            </a:pPr>
            <a:r>
              <a:rPr lang="en-US" dirty="0"/>
              <a:t>This Act created OSHA, the agency, which formally came into being on April 28, 1971</a:t>
            </a:r>
          </a:p>
          <a:p>
            <a:pPr>
              <a:defRPr/>
            </a:pPr>
            <a:endParaRPr lang="en-US" dirty="0"/>
          </a:p>
          <a:p>
            <a:endParaRPr lang="en-US" dirty="0"/>
          </a:p>
        </p:txBody>
      </p:sp>
    </p:spTree>
    <p:extLst>
      <p:ext uri="{BB962C8B-B14F-4D97-AF65-F5344CB8AC3E}">
        <p14:creationId xmlns:p14="http://schemas.microsoft.com/office/powerpoint/2010/main" val="3476201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Possible </a:t>
            </a:r>
            <a:r>
              <a:rPr lang="en-US" dirty="0" smtClean="0"/>
              <a:t>Solutions  </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a:bodyPr>
          <a:lstStyle/>
          <a:p>
            <a:pPr marL="137160" indent="0">
              <a:buNone/>
            </a:pPr>
            <a:endParaRPr lang="en-US" dirty="0"/>
          </a:p>
          <a:p>
            <a:pPr marL="137160" indent="0">
              <a:buNone/>
            </a:pPr>
            <a:r>
              <a:rPr lang="en-US" dirty="0"/>
              <a:t>Eliminate uneven floor surfaces.</a:t>
            </a:r>
            <a:br>
              <a:rPr lang="en-US" dirty="0"/>
            </a:br>
            <a:r>
              <a:rPr lang="en-US" dirty="0"/>
              <a:t/>
            </a:r>
            <a:br>
              <a:rPr lang="en-US" dirty="0"/>
            </a:br>
            <a:r>
              <a:rPr lang="en-US" dirty="0"/>
              <a:t>Create non slip surfaces in toilet/shower areas.</a:t>
            </a:r>
            <a:br>
              <a:rPr lang="en-US" dirty="0"/>
            </a:br>
            <a:r>
              <a:rPr lang="en-US" dirty="0"/>
              <a:t/>
            </a:r>
            <a:br>
              <a:rPr lang="en-US" dirty="0"/>
            </a:br>
            <a:r>
              <a:rPr lang="en-US" dirty="0"/>
              <a:t>Immediate clean-up of fluids spilled on floor.</a:t>
            </a:r>
            <a:br>
              <a:rPr lang="en-US" dirty="0"/>
            </a:br>
            <a:endParaRPr lang="en-US" dirty="0"/>
          </a:p>
          <a:p>
            <a:endParaRPr lang="en-US" dirty="0"/>
          </a:p>
        </p:txBody>
      </p:sp>
      <p:pic>
        <p:nvPicPr>
          <p:cNvPr id="8195" name="Picture 3" descr="C:\Users\Danielle\Desktop\images.jpg" title="Image of a housekeeping crew"/>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05000" y="4572000"/>
            <a:ext cx="4114800" cy="1704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35781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Eliminate Obstructions</a:t>
            </a:r>
            <a:endParaRPr lang="en-US" sz="4000" dirty="0"/>
          </a:p>
        </p:txBody>
      </p:sp>
      <p:sp>
        <p:nvSpPr>
          <p:cNvPr id="3" name="Content Placeholder 2"/>
          <p:cNvSpPr>
            <a:spLocks noGrp="1"/>
          </p:cNvSpPr>
          <p:nvPr>
            <p:ph idx="1"/>
          </p:nvPr>
        </p:nvSpPr>
        <p:spPr/>
        <p:txBody>
          <a:bodyPr/>
          <a:lstStyle/>
          <a:p>
            <a:pPr marL="137160" indent="0">
              <a:buNone/>
            </a:pPr>
            <a:r>
              <a:rPr lang="en-US" dirty="0"/>
              <a:t>Safely working in cramped working spaces-avoiding awkward positions, using equipment that makes lifts less awkward.</a:t>
            </a:r>
            <a:br>
              <a:rPr lang="en-US" dirty="0"/>
            </a:br>
            <a:r>
              <a:rPr lang="en-US" dirty="0"/>
              <a:t/>
            </a:r>
            <a:br>
              <a:rPr lang="en-US" dirty="0"/>
            </a:br>
            <a:r>
              <a:rPr lang="en-US" dirty="0"/>
              <a:t>Eliminate cluttered or obstructed work areas.</a:t>
            </a:r>
            <a:br>
              <a:rPr lang="en-US" dirty="0"/>
            </a:br>
            <a:r>
              <a:rPr lang="en-US" dirty="0"/>
              <a:t/>
            </a:r>
            <a:br>
              <a:rPr lang="en-US" dirty="0"/>
            </a:br>
            <a:r>
              <a:rPr lang="en-US" dirty="0"/>
              <a:t>Provide adequate staffing levels to deal with the workload.</a:t>
            </a:r>
          </a:p>
        </p:txBody>
      </p:sp>
      <p:pic>
        <p:nvPicPr>
          <p:cNvPr id="4" name="Picture 2" descr="C:\Users\Danielle\Desktop\images1.jpg" title="Picture of a clean hall"/>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276600" y="4876800"/>
            <a:ext cx="3429000" cy="1476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925070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Awkward </a:t>
            </a:r>
            <a:r>
              <a:rPr lang="en-US" dirty="0" smtClean="0"/>
              <a:t>Postures</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Awkward postures occur with twisted, hyper-extended or flexed back positions. </a:t>
            </a:r>
            <a:endParaRPr lang="en-US" dirty="0" smtClean="0"/>
          </a:p>
          <a:p>
            <a:pPr marL="137160" indent="0">
              <a:buNone/>
            </a:pPr>
            <a:r>
              <a:rPr lang="en-US" dirty="0" smtClean="0"/>
              <a:t>They </a:t>
            </a:r>
            <a:r>
              <a:rPr lang="en-US" dirty="0"/>
              <a:t>are unsafe back </a:t>
            </a:r>
            <a:r>
              <a:rPr lang="en-US" dirty="0" smtClean="0"/>
              <a:t>postures for patient/residents lifting.</a:t>
            </a:r>
          </a:p>
          <a:p>
            <a:endParaRPr lang="en-US" dirty="0"/>
          </a:p>
        </p:txBody>
      </p:sp>
      <p:pic>
        <p:nvPicPr>
          <p:cNvPr id="4098" name="Picture 2" descr="C:\Users\Danielle\Desktop\images.jpg" title="Image showing upper back pain"/>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096000" y="2667000"/>
            <a:ext cx="2505075" cy="1828800"/>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Danielle\Desktop\images2.jpg" title="Image showing lower back pain"/>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24000" y="4038600"/>
            <a:ext cx="26670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8901568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Awkward </a:t>
            </a:r>
            <a:r>
              <a:rPr lang="en-US" dirty="0" smtClean="0"/>
              <a:t>Postures </a:t>
            </a:r>
            <a:r>
              <a:rPr lang="en-US" dirty="0" smtClean="0"/>
              <a:t/>
            </a:r>
            <a:br>
              <a:rPr lang="en-US" dirty="0" smtClean="0"/>
            </a:br>
            <a:endParaRPr lang="en-US" sz="1100" dirty="0"/>
          </a:p>
        </p:txBody>
      </p:sp>
      <p:sp>
        <p:nvSpPr>
          <p:cNvPr id="3" name="Content Placeholder 2"/>
          <p:cNvSpPr>
            <a:spLocks noGrp="1"/>
          </p:cNvSpPr>
          <p:nvPr>
            <p:ph idx="1"/>
          </p:nvPr>
        </p:nvSpPr>
        <p:spPr>
          <a:xfrm>
            <a:off x="457200" y="1447800"/>
            <a:ext cx="8229600" cy="4709160"/>
          </a:xfrm>
        </p:spPr>
        <p:txBody>
          <a:bodyPr>
            <a:normAutofit/>
          </a:bodyPr>
          <a:lstStyle/>
          <a:p>
            <a:pPr marL="137160" indent="0">
              <a:buNone/>
            </a:pPr>
            <a:r>
              <a:rPr lang="en-US" dirty="0" smtClean="0"/>
              <a:t>Awkward </a:t>
            </a:r>
            <a:r>
              <a:rPr lang="en-US" dirty="0"/>
              <a:t>postures include</a:t>
            </a:r>
            <a:r>
              <a:rPr lang="en-US" dirty="0" smtClean="0"/>
              <a:t>:</a:t>
            </a:r>
          </a:p>
          <a:p>
            <a:pPr marL="137160" indent="0">
              <a:buNone/>
            </a:pPr>
            <a:endParaRPr lang="en-US" dirty="0"/>
          </a:p>
          <a:p>
            <a:pPr marL="137160" indent="0">
              <a:buNone/>
            </a:pPr>
            <a:r>
              <a:rPr lang="en-US" dirty="0"/>
              <a:t>Twisting while lifting.</a:t>
            </a:r>
            <a:br>
              <a:rPr lang="en-US" dirty="0"/>
            </a:br>
            <a:endParaRPr lang="en-US" dirty="0"/>
          </a:p>
          <a:p>
            <a:pPr marL="137160" indent="0">
              <a:buNone/>
            </a:pPr>
            <a:r>
              <a:rPr lang="en-US" dirty="0" smtClean="0"/>
              <a:t>Bending </a:t>
            </a:r>
            <a:r>
              <a:rPr lang="en-US" dirty="0"/>
              <a:t>over to lift.</a:t>
            </a:r>
            <a:br>
              <a:rPr lang="en-US" dirty="0"/>
            </a:br>
            <a:endParaRPr lang="en-US" dirty="0"/>
          </a:p>
          <a:p>
            <a:pPr marL="137160" indent="0">
              <a:buNone/>
            </a:pPr>
            <a:r>
              <a:rPr lang="en-US" dirty="0" smtClean="0"/>
              <a:t>Lateral </a:t>
            </a:r>
            <a:r>
              <a:rPr lang="en-US" dirty="0"/>
              <a:t>or side bending.</a:t>
            </a:r>
            <a:br>
              <a:rPr lang="en-US" dirty="0"/>
            </a:br>
            <a:endParaRPr lang="en-US" dirty="0"/>
          </a:p>
          <a:p>
            <a:pPr marL="137160" indent="0">
              <a:buNone/>
            </a:pPr>
            <a:r>
              <a:rPr lang="en-US" dirty="0" smtClean="0"/>
              <a:t>Back </a:t>
            </a:r>
            <a:r>
              <a:rPr lang="en-US" dirty="0"/>
              <a:t>hyperextension or flexion.</a:t>
            </a:r>
          </a:p>
          <a:p>
            <a:endParaRPr lang="en-US" dirty="0"/>
          </a:p>
        </p:txBody>
      </p:sp>
      <p:pic>
        <p:nvPicPr>
          <p:cNvPr id="9218" name="Picture 2" descr="C:\Users\Danielle\Desktop\images.jpg" title="Images of awkward working positoin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4419599" y="1953491"/>
            <a:ext cx="4559437" cy="3405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985872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Awkward </a:t>
            </a:r>
            <a:r>
              <a:rPr lang="en-US" dirty="0" smtClean="0"/>
              <a:t>Postures  </a:t>
            </a:r>
            <a:r>
              <a:rPr lang="en-US" dirty="0" smtClean="0"/>
              <a:t/>
            </a:r>
            <a:br>
              <a:rPr lang="en-US" dirty="0" smtClean="0"/>
            </a:br>
            <a:endParaRPr lang="en-US" sz="1100" dirty="0"/>
          </a:p>
        </p:txBody>
      </p:sp>
      <p:sp>
        <p:nvSpPr>
          <p:cNvPr id="3" name="Content Placeholder 2"/>
          <p:cNvSpPr>
            <a:spLocks noGrp="1"/>
          </p:cNvSpPr>
          <p:nvPr>
            <p:ph idx="1"/>
          </p:nvPr>
        </p:nvSpPr>
        <p:spPr/>
        <p:txBody>
          <a:bodyPr/>
          <a:lstStyle/>
          <a:p>
            <a:pPr marL="137160" indent="0">
              <a:buNone/>
            </a:pPr>
            <a:r>
              <a:rPr lang="en-US" dirty="0"/>
              <a:t>Forces on the spine increase when lifting, lowering or handling objects with the back bent or twisted. This occurs because the muscles must handle your body weight in addition to the weight of the patient/residents being lifted.</a:t>
            </a:r>
            <a:br>
              <a:rPr lang="en-US" dirty="0"/>
            </a:br>
            <a:r>
              <a:rPr lang="en-US" dirty="0"/>
              <a:t/>
            </a:r>
            <a:br>
              <a:rPr lang="en-US" dirty="0"/>
            </a:br>
            <a:r>
              <a:rPr lang="en-US" dirty="0"/>
              <a:t>More muscular force is required when awkward postures are used because muscles cannot perform efficiently.</a:t>
            </a:r>
            <a:br>
              <a:rPr lang="en-US" dirty="0"/>
            </a:br>
            <a:endParaRPr lang="en-US" dirty="0"/>
          </a:p>
        </p:txBody>
      </p:sp>
    </p:spTree>
    <p:extLst>
      <p:ext uri="{BB962C8B-B14F-4D97-AF65-F5344CB8AC3E}">
        <p14:creationId xmlns:p14="http://schemas.microsoft.com/office/powerpoint/2010/main" val="15268426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Awkward </a:t>
            </a:r>
            <a:r>
              <a:rPr lang="en-US" dirty="0" smtClean="0"/>
              <a:t>Postures   </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n-US" dirty="0"/>
              <a:t>Fixed awkward postures (i.e., holding the arm out straight for several minutes) contribute to muscle and tendon fatigue, and joint soreness.</a:t>
            </a:r>
            <a:br>
              <a:rPr lang="en-US" dirty="0"/>
            </a:br>
            <a:endParaRPr lang="en-US" dirty="0" smtClean="0"/>
          </a:p>
          <a:p>
            <a:pPr marL="137160" indent="0">
              <a:buNone/>
            </a:pPr>
            <a:r>
              <a:rPr lang="en-US" dirty="0" smtClean="0"/>
              <a:t>To </a:t>
            </a:r>
            <a:r>
              <a:rPr lang="en-US" dirty="0"/>
              <a:t>be considered a risk factor, awkward postures need to last more than 1 hour continuously or for several hours in the work shift</a:t>
            </a:r>
            <a:r>
              <a:rPr lang="en-US" dirty="0" smtClean="0"/>
              <a:t>.</a:t>
            </a:r>
          </a:p>
          <a:p>
            <a:pPr marL="137160" indent="0">
              <a:buNone/>
            </a:pPr>
            <a:endParaRPr lang="en-US" dirty="0" smtClean="0"/>
          </a:p>
          <a:p>
            <a:pPr marL="137160" indent="0">
              <a:buNone/>
            </a:pPr>
            <a:r>
              <a:rPr lang="en-US" dirty="0"/>
              <a:t>Reaching forward or twisting to support a patient/residents from behind to assist them in walking.</a:t>
            </a:r>
          </a:p>
        </p:txBody>
      </p:sp>
    </p:spTree>
    <p:extLst>
      <p:ext uri="{BB962C8B-B14F-4D97-AF65-F5344CB8AC3E}">
        <p14:creationId xmlns:p14="http://schemas.microsoft.com/office/powerpoint/2010/main" val="303652111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Possible </a:t>
            </a:r>
            <a:r>
              <a:rPr lang="en-US" dirty="0" smtClean="0"/>
              <a:t>Solutions   </a:t>
            </a:r>
            <a:r>
              <a:rPr lang="en-US" dirty="0" smtClean="0"/>
              <a:t/>
            </a:r>
            <a:br>
              <a:rPr lang="en-US" dirty="0" smtClean="0"/>
            </a:b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n-US" dirty="0"/>
              <a:t>Good work practice recommends avoiding awkward postures while lifting or moving patients/residents</a:t>
            </a:r>
            <a:r>
              <a:rPr lang="en-US" dirty="0" smtClean="0"/>
              <a:t>.</a:t>
            </a:r>
          </a:p>
          <a:p>
            <a:pPr marL="137160" indent="0">
              <a:buNone/>
            </a:pPr>
            <a:endParaRPr lang="en-US" dirty="0"/>
          </a:p>
          <a:p>
            <a:pPr marL="137160" indent="0">
              <a:buNone/>
            </a:pPr>
            <a:r>
              <a:rPr lang="en-US" dirty="0"/>
              <a:t>Educate and train employees about safer lifting techniques. </a:t>
            </a:r>
            <a:br>
              <a:rPr lang="en-US" dirty="0"/>
            </a:br>
            <a:endParaRPr lang="en-US" dirty="0"/>
          </a:p>
          <a:p>
            <a:pPr marL="137160" indent="0">
              <a:buNone/>
            </a:pPr>
            <a:r>
              <a:rPr lang="en-US" dirty="0" smtClean="0"/>
              <a:t>Use </a:t>
            </a:r>
            <a:r>
              <a:rPr lang="en-US" dirty="0"/>
              <a:t>assist devices or other equipment whenever possible. </a:t>
            </a:r>
            <a:br>
              <a:rPr lang="en-US" dirty="0"/>
            </a:br>
            <a:endParaRPr lang="en-US" dirty="0"/>
          </a:p>
          <a:p>
            <a:pPr marL="137160" indent="0">
              <a:buNone/>
            </a:pPr>
            <a:r>
              <a:rPr lang="en-US" dirty="0" smtClean="0"/>
              <a:t>Team </a:t>
            </a:r>
            <a:r>
              <a:rPr lang="en-US" dirty="0"/>
              <a:t>lifting based on assessment.</a:t>
            </a:r>
          </a:p>
          <a:p>
            <a:pPr marL="137160" indent="0">
              <a:buNone/>
            </a:pPr>
            <a:endParaRPr lang="en-US" dirty="0"/>
          </a:p>
        </p:txBody>
      </p:sp>
    </p:spTree>
    <p:extLst>
      <p:ext uri="{BB962C8B-B14F-4D97-AF65-F5344CB8AC3E}">
        <p14:creationId xmlns:p14="http://schemas.microsoft.com/office/powerpoint/2010/main" val="247245108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Recordkeeping</a:t>
            </a:r>
            <a:endParaRPr lang="en-US" dirty="0"/>
          </a:p>
        </p:txBody>
      </p:sp>
      <p:sp>
        <p:nvSpPr>
          <p:cNvPr id="3" name="Content Placeholder 2"/>
          <p:cNvSpPr>
            <a:spLocks noGrp="1"/>
          </p:cNvSpPr>
          <p:nvPr>
            <p:ph idx="1"/>
          </p:nvPr>
        </p:nvSpPr>
        <p:spPr/>
        <p:txBody>
          <a:bodyPr/>
          <a:lstStyle/>
          <a:p>
            <a:pPr marL="137160" indent="0">
              <a:buNone/>
            </a:pPr>
            <a:r>
              <a:rPr lang="en-US" dirty="0"/>
              <a:t>Without proper recordkeeping, illness and injury trends would go unreported and unstudied and valuable information about causes and possible prevention of injuries would be lost.</a:t>
            </a:r>
          </a:p>
        </p:txBody>
      </p:sp>
      <p:pic>
        <p:nvPicPr>
          <p:cNvPr id="5122" name="Picture 2" descr="C:\Users\Danielle\Desktop\index.jpg" title="Image of a file drawe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286000" y="3429000"/>
            <a:ext cx="4191000" cy="2778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063070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Recordkeeping</a:t>
            </a:r>
            <a:br>
              <a:rPr lang="en-US" dirty="0" smtClean="0"/>
            </a:br>
            <a:endParaRPr lang="en-US" sz="1100" dirty="0"/>
          </a:p>
        </p:txBody>
      </p:sp>
      <p:sp>
        <p:nvSpPr>
          <p:cNvPr id="3" name="Content Placeholder 2"/>
          <p:cNvSpPr>
            <a:spLocks noGrp="1"/>
          </p:cNvSpPr>
          <p:nvPr>
            <p:ph idx="1"/>
          </p:nvPr>
        </p:nvSpPr>
        <p:spPr/>
        <p:txBody>
          <a:bodyPr>
            <a:normAutofit lnSpcReduction="10000"/>
          </a:bodyPr>
          <a:lstStyle/>
          <a:p>
            <a:pPr marL="137160" indent="0">
              <a:buNone/>
            </a:pPr>
            <a:r>
              <a:rPr lang="en-US" dirty="0"/>
              <a:t>Exposure to ergonomic stressors in healthcare workplaces can result in a variety of disorders in affected workers referred to as musculoskeletal disorders (MSDs). </a:t>
            </a:r>
            <a:endParaRPr lang="en-US" dirty="0" smtClean="0"/>
          </a:p>
          <a:p>
            <a:pPr marL="137160" indent="0">
              <a:buNone/>
            </a:pPr>
            <a:r>
              <a:rPr lang="en-US" dirty="0" smtClean="0"/>
              <a:t>MSDs </a:t>
            </a:r>
            <a:r>
              <a:rPr lang="en-US" dirty="0"/>
              <a:t>may develop gradually over time or may result from instantaneous events such as a single heavy lift. These conditions will be classified on recordkeeping forms as either injuries or illnesses. It is critical for recording keeping data to be kept accurately and that employers do not under report these events. </a:t>
            </a:r>
          </a:p>
        </p:txBody>
      </p:sp>
    </p:spTree>
    <p:extLst>
      <p:ext uri="{BB962C8B-B14F-4D97-AF65-F5344CB8AC3E}">
        <p14:creationId xmlns:p14="http://schemas.microsoft.com/office/powerpoint/2010/main" val="323444224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a:t>
            </a:r>
            <a:br>
              <a:rPr lang="en-US" dirty="0" smtClean="0"/>
            </a:br>
            <a:r>
              <a:rPr lang="en-US" smtClean="0"/>
              <a:t> </a:t>
            </a:r>
            <a:endParaRPr lang="en-US" sz="1100" dirty="0"/>
          </a:p>
        </p:txBody>
      </p:sp>
      <p:pic>
        <p:nvPicPr>
          <p:cNvPr id="8194" name="Picture 2" descr="C:\Users\Danielle\Desktop\1.jpg" title="OSHA logo"/>
          <p:cNvPicPr>
            <a:picLocks noGrp="1" noChangeAspect="1" noChangeArrowheads="1"/>
          </p:cNvPicPr>
          <p:nvPr>
            <p:ph idx="1"/>
          </p:nvPr>
        </p:nvPicPr>
        <p:blipFill>
          <a:blip r:embed="rId2">
            <a:extLst>
              <a:ext uri="{28A0092B-C50C-407E-A947-70E740481C1C}">
                <a14:useLocalDpi xmlns:a14="http://schemas.microsoft.com/office/drawing/2010/main"/>
              </a:ext>
            </a:extLst>
          </a:blip>
          <a:srcRect/>
          <a:stretch>
            <a:fillRect/>
          </a:stretch>
        </p:blipFill>
        <p:spPr bwMode="auto">
          <a:xfrm>
            <a:off x="1181100" y="3200400"/>
            <a:ext cx="6629400" cy="1208088"/>
          </a:xfrm>
          <a:prstGeom prst="rect">
            <a:avLst/>
          </a:prstGeom>
          <a:noFill/>
          <a:extLst>
            <a:ext uri="{909E8E84-426E-40DD-AFC4-6F175D3DCCD1}">
              <a14:hiddenFill xmlns:a14="http://schemas.microsoft.com/office/drawing/2010/main">
                <a:solidFill>
                  <a:srgbClr val="FFFFFF"/>
                </a:solidFill>
              </a14:hiddenFill>
            </a:ext>
          </a:extLst>
        </p:spPr>
      </p:pic>
      <p:pic>
        <p:nvPicPr>
          <p:cNvPr id="8195" name="Picture 3" descr="C:\Users\Danielle\Desktop\index.jpg" title="US DOL Logo"/>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676400" y="1600200"/>
            <a:ext cx="5638800" cy="13716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2209800" y="4572000"/>
            <a:ext cx="4572000" cy="1477328"/>
          </a:xfrm>
          <a:prstGeom prst="rect">
            <a:avLst/>
          </a:prstGeom>
        </p:spPr>
        <p:txBody>
          <a:bodyPr>
            <a:spAutoFit/>
          </a:bodyPr>
          <a:lstStyle/>
          <a:p>
            <a:r>
              <a:rPr lang="en-US" dirty="0"/>
              <a:t>For more information, visit the Injury and Illness </a:t>
            </a:r>
            <a:r>
              <a:rPr lang="en-US" dirty="0" smtClean="0"/>
              <a:t>Prevention </a:t>
            </a:r>
            <a:r>
              <a:rPr lang="en-US" dirty="0"/>
              <a:t>Program page on OSHA’s website at: </a:t>
            </a:r>
          </a:p>
          <a:p>
            <a:r>
              <a:rPr lang="en-US" dirty="0"/>
              <a:t>www.osha.gov/dsg/topics/safetyhealth</a:t>
            </a:r>
          </a:p>
          <a:p>
            <a:r>
              <a:rPr lang="en-US" dirty="0"/>
              <a:t>. </a:t>
            </a:r>
          </a:p>
        </p:txBody>
      </p:sp>
    </p:spTree>
    <p:extLst>
      <p:ext uri="{BB962C8B-B14F-4D97-AF65-F5344CB8AC3E}">
        <p14:creationId xmlns:p14="http://schemas.microsoft.com/office/powerpoint/2010/main" val="32821740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OSHA’S Mission</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137160" indent="0">
              <a:buNone/>
            </a:pPr>
            <a:r>
              <a:rPr lang="en-US" altLang="en-US" dirty="0" smtClean="0"/>
              <a:t>The mission of OSHA is to save lives, prevent injuries and protect the health of America’s workers. </a:t>
            </a:r>
          </a:p>
          <a:p>
            <a:pPr marL="137160" indent="0">
              <a:buNone/>
            </a:pPr>
            <a:r>
              <a:rPr lang="en-US" altLang="en-US" dirty="0" smtClean="0"/>
              <a:t>Some of the things OSHA does to carry out its mission are: </a:t>
            </a:r>
          </a:p>
          <a:p>
            <a:pPr lvl="1">
              <a:buFont typeface="Wingdings" panose="05000000000000000000" pitchFamily="2" charset="2"/>
              <a:buChar char="v"/>
            </a:pPr>
            <a:r>
              <a:rPr lang="en-US" altLang="en-US" sz="2200" dirty="0" smtClean="0"/>
              <a:t>developing job safety and health standards and enforcing them through worksite inspections,</a:t>
            </a:r>
          </a:p>
          <a:p>
            <a:pPr lvl="1">
              <a:buFont typeface="Wingdings" panose="05000000000000000000" pitchFamily="2" charset="2"/>
              <a:buChar char="v"/>
            </a:pPr>
            <a:r>
              <a:rPr lang="en-US" altLang="en-US" sz="2200" dirty="0" smtClean="0"/>
              <a:t>maintaining a reporting and recordkeeping system to keep track of job-related injuries and illnesses, and</a:t>
            </a:r>
          </a:p>
          <a:p>
            <a:pPr lvl="1">
              <a:buFont typeface="Wingdings" panose="05000000000000000000" pitchFamily="2" charset="2"/>
              <a:buChar char="v"/>
            </a:pPr>
            <a:r>
              <a:rPr lang="en-US" altLang="en-US" sz="2200" dirty="0" smtClean="0"/>
              <a:t>providing training programs to increase knowledge about occupational safety and health.</a:t>
            </a:r>
            <a:endParaRPr lang="en-US" altLang="en-US" dirty="0" smtClean="0"/>
          </a:p>
          <a:p>
            <a:endParaRPr lang="en-US" dirty="0"/>
          </a:p>
        </p:txBody>
      </p:sp>
    </p:spTree>
    <p:extLst>
      <p:ext uri="{BB962C8B-B14F-4D97-AF65-F5344CB8AC3E}">
        <p14:creationId xmlns:p14="http://schemas.microsoft.com/office/powerpoint/2010/main" val="829213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1200" dirty="0" smtClean="0"/>
              <a:t>Thank you</a:t>
            </a:r>
            <a:endParaRPr lang="en-US" sz="1200" dirty="0"/>
          </a:p>
        </p:txBody>
      </p:sp>
      <p:pic>
        <p:nvPicPr>
          <p:cNvPr id="9218" name="Picture 2" descr="C:\Users\Danielle\AppData\Local\Microsoft\Windows\Temporary Internet Files\Content.IE5\NUX20Z03\MC900105218[1].wmf" title="Thank you Clip art"/>
          <p:cNvPicPr>
            <a:picLocks noChangeAspect="1" noChangeArrowheads="1"/>
          </p:cNvPicPr>
          <p:nvPr/>
        </p:nvPicPr>
        <p:blipFill>
          <a:blip r:embed="rId2" cstate="print">
            <a:extLst>
              <a:ext uri="{28A0092B-C50C-407E-A947-70E740481C1C}">
                <a14:useLocalDpi xmlns:a14="http://schemas.microsoft.com/office/drawing/2010/main"/>
              </a:ext>
            </a:extLst>
          </a:blip>
          <a:srcRect/>
          <a:stretch>
            <a:fillRect/>
          </a:stretch>
        </p:blipFill>
        <p:spPr bwMode="auto">
          <a:xfrm>
            <a:off x="1524000" y="2513228"/>
            <a:ext cx="6248399" cy="2744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707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Your Rights under OSHA</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lnSpcReduction="10000"/>
          </a:bodyPr>
          <a:lstStyle/>
          <a:p>
            <a:pPr marL="137160" indent="0">
              <a:buNone/>
            </a:pPr>
            <a:r>
              <a:rPr lang="en-US" altLang="en-US" dirty="0" smtClean="0"/>
              <a:t>	You have the right to:</a:t>
            </a:r>
          </a:p>
          <a:p>
            <a:pPr lvl="1">
              <a:buFont typeface="Wingdings" panose="05000000000000000000" pitchFamily="2" charset="2"/>
              <a:buChar char="v"/>
            </a:pPr>
            <a:r>
              <a:rPr lang="en-US" altLang="en-US" sz="2200" dirty="0" smtClean="0"/>
              <a:t>A safe and healthful workplace </a:t>
            </a:r>
            <a:endParaRPr lang="en-US" altLang="en-US" sz="2200" b="1" dirty="0" smtClean="0"/>
          </a:p>
          <a:p>
            <a:pPr lvl="1">
              <a:buFont typeface="Wingdings" panose="05000000000000000000" pitchFamily="2" charset="2"/>
              <a:buChar char="v"/>
            </a:pPr>
            <a:r>
              <a:rPr lang="en-US" altLang="en-US" sz="2200" dirty="0" smtClean="0"/>
              <a:t>Know about hazardous chemicals</a:t>
            </a:r>
            <a:endParaRPr lang="en-US" altLang="en-US" sz="2200" b="1" dirty="0" smtClean="0"/>
          </a:p>
          <a:p>
            <a:pPr lvl="1">
              <a:buFont typeface="Wingdings" panose="05000000000000000000" pitchFamily="2" charset="2"/>
              <a:buChar char="v"/>
            </a:pPr>
            <a:r>
              <a:rPr lang="en-US" altLang="en-US" sz="2200" dirty="0" smtClean="0"/>
              <a:t>Information about injuries and illnesses in your workplace </a:t>
            </a:r>
            <a:endParaRPr lang="en-US" altLang="en-US" sz="2200" b="1" dirty="0" smtClean="0"/>
          </a:p>
          <a:p>
            <a:pPr lvl="1">
              <a:buFont typeface="Wingdings" panose="05000000000000000000" pitchFamily="2" charset="2"/>
              <a:buChar char="v"/>
            </a:pPr>
            <a:r>
              <a:rPr lang="en-US" altLang="en-US" sz="2200" dirty="0" smtClean="0"/>
              <a:t>Complain or request hazard correction from employer </a:t>
            </a:r>
            <a:endParaRPr lang="en-US" altLang="en-US" sz="2200" b="1" dirty="0" smtClean="0"/>
          </a:p>
          <a:p>
            <a:pPr lvl="1">
              <a:buFont typeface="Wingdings" panose="05000000000000000000" pitchFamily="2" charset="2"/>
              <a:buChar char="v"/>
            </a:pPr>
            <a:r>
              <a:rPr lang="en-US" altLang="en-US" sz="2200" dirty="0" smtClean="0"/>
              <a:t>Training</a:t>
            </a:r>
            <a:endParaRPr lang="en-US" altLang="en-US" sz="2200" b="1" dirty="0" smtClean="0"/>
          </a:p>
          <a:p>
            <a:pPr lvl="1">
              <a:buFont typeface="Wingdings" panose="05000000000000000000" pitchFamily="2" charset="2"/>
              <a:buChar char="v"/>
            </a:pPr>
            <a:r>
              <a:rPr lang="en-US" altLang="en-US" sz="2200" dirty="0" smtClean="0"/>
              <a:t>Hazard exposure and medical records</a:t>
            </a:r>
            <a:endParaRPr lang="en-US" altLang="en-US" sz="2200" b="1" dirty="0" smtClean="0"/>
          </a:p>
          <a:p>
            <a:pPr lvl="1">
              <a:buFont typeface="Wingdings" panose="05000000000000000000" pitchFamily="2" charset="2"/>
              <a:buChar char="v"/>
            </a:pPr>
            <a:r>
              <a:rPr lang="en-US" altLang="en-US" sz="2200" dirty="0" smtClean="0"/>
              <a:t>File a complaint with OSHA</a:t>
            </a:r>
            <a:endParaRPr lang="en-US" altLang="en-US" sz="2200" b="1" dirty="0" smtClean="0"/>
          </a:p>
          <a:p>
            <a:pPr lvl="1">
              <a:buFont typeface="Wingdings" panose="05000000000000000000" pitchFamily="2" charset="2"/>
              <a:buChar char="v"/>
            </a:pPr>
            <a:r>
              <a:rPr lang="en-US" altLang="en-US" sz="2200" dirty="0" smtClean="0"/>
              <a:t>Participate in an OSHA inspection</a:t>
            </a:r>
            <a:endParaRPr lang="en-US" altLang="en-US" sz="2200" b="1" dirty="0" smtClean="0"/>
          </a:p>
          <a:p>
            <a:pPr lvl="1">
              <a:buFont typeface="Wingdings" panose="05000000000000000000" pitchFamily="2" charset="2"/>
              <a:buChar char="v"/>
            </a:pPr>
            <a:r>
              <a:rPr lang="en-US" altLang="en-US" sz="2200" dirty="0" smtClean="0"/>
              <a:t>Be free from retaliation for exercising safety and health rights</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952841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outerShdw blurRad="38100" dist="38100" dir="2700000" algn="tl">
                    <a:srgbClr val="000000">
                      <a:alpha val="43137"/>
                    </a:srgbClr>
                  </a:outerShdw>
                </a:effectLst>
              </a:rPr>
              <a:t>OSHA Training</a:t>
            </a:r>
            <a:br>
              <a:rPr lang="en-US" b="1" dirty="0" smtClean="0">
                <a:effectLst>
                  <a:outerShdw blurRad="38100" dist="38100" dir="2700000" algn="tl">
                    <a:srgbClr val="000000">
                      <a:alpha val="43137"/>
                    </a:srgbClr>
                  </a:outerShdw>
                </a:effectLst>
              </a:rPr>
            </a:br>
            <a:endParaRPr lang="en-US" sz="1100"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dirty="0"/>
              <a:t>Must be done annually for returning employees and new hires</a:t>
            </a:r>
          </a:p>
          <a:p>
            <a:pPr>
              <a:buFont typeface="Wingdings" panose="05000000000000000000" pitchFamily="2" charset="2"/>
              <a:buChar char="v"/>
            </a:pPr>
            <a:r>
              <a:rPr lang="en-US" dirty="0"/>
              <a:t>Attendance sheet must be kept on file for 3 years</a:t>
            </a:r>
          </a:p>
          <a:p>
            <a:pPr>
              <a:buFont typeface="Wingdings" panose="05000000000000000000" pitchFamily="2" charset="2"/>
              <a:buChar char="v"/>
            </a:pPr>
            <a:r>
              <a:rPr lang="en-US" dirty="0"/>
              <a:t>All employees who are assigned to tasks where occupational exposure may take place must be provided with information and training at the time of initial assignment</a:t>
            </a:r>
          </a:p>
          <a:p>
            <a:pPr>
              <a:buFont typeface="Wingdings" panose="05000000000000000000" pitchFamily="2" charset="2"/>
              <a:buChar char="v"/>
            </a:pPr>
            <a:r>
              <a:rPr lang="en-US" dirty="0"/>
              <a:t>Training must include Q&amp;A</a:t>
            </a:r>
          </a:p>
          <a:p>
            <a:endParaRPr lang="en-US" dirty="0"/>
          </a:p>
        </p:txBody>
      </p:sp>
    </p:spTree>
    <p:extLst>
      <p:ext uri="{BB962C8B-B14F-4D97-AF65-F5344CB8AC3E}">
        <p14:creationId xmlns:p14="http://schemas.microsoft.com/office/powerpoint/2010/main" val="116301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4109</Words>
  <Application>Microsoft Office PowerPoint</Application>
  <PresentationFormat>On-screen Show (4:3)</PresentationFormat>
  <Paragraphs>1773</Paragraphs>
  <Slides>70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70</vt:i4>
      </vt:variant>
    </vt:vector>
  </HeadingPairs>
  <TitlesOfParts>
    <vt:vector size="79" baseType="lpstr">
      <vt:lpstr>Arial</vt:lpstr>
      <vt:lpstr>Baskerville Old Face</vt:lpstr>
      <vt:lpstr>Book Antiqua</vt:lpstr>
      <vt:lpstr>Calibri</vt:lpstr>
      <vt:lpstr>Lucida Sans</vt:lpstr>
      <vt:lpstr>Wingdings</vt:lpstr>
      <vt:lpstr>Wingdings 2</vt:lpstr>
      <vt:lpstr>Wingdings 3</vt:lpstr>
      <vt:lpstr>Apex</vt:lpstr>
      <vt:lpstr>Safe patient handling in healthcare</vt:lpstr>
      <vt:lpstr>OSHA Disclaimer</vt:lpstr>
      <vt:lpstr>What is OSHA?</vt:lpstr>
      <vt:lpstr>OSHA</vt:lpstr>
      <vt:lpstr>Why is OSHA important to you? </vt:lpstr>
      <vt:lpstr>OSHA History </vt:lpstr>
      <vt:lpstr>OSHA’S Mission </vt:lpstr>
      <vt:lpstr>Your Rights under OSHA </vt:lpstr>
      <vt:lpstr>OSHA Training </vt:lpstr>
      <vt:lpstr>Filing a Complaint </vt:lpstr>
      <vt:lpstr>Record Keeping </vt:lpstr>
      <vt:lpstr>Safe Patient Handling </vt:lpstr>
      <vt:lpstr>Did you know?</vt:lpstr>
      <vt:lpstr> Hospital Injuries and Illnesses SH-26274-SH4</vt:lpstr>
      <vt:lpstr>Bar Chart on Injuries</vt:lpstr>
      <vt:lpstr>What makes hospitals such hazardous workplaces?  </vt:lpstr>
      <vt:lpstr>Unique Culture:</vt:lpstr>
      <vt:lpstr>Unpredictable events</vt:lpstr>
      <vt:lpstr>Most injuries result from a few well-known hazards.  </vt:lpstr>
      <vt:lpstr>Safe Patient Handling  </vt:lpstr>
      <vt:lpstr>Safe Patient Handling   </vt:lpstr>
      <vt:lpstr>Back injuries</vt:lpstr>
      <vt:lpstr>Sprains and Strains</vt:lpstr>
      <vt:lpstr>What is a Sprain?  </vt:lpstr>
      <vt:lpstr>What is a Strain? </vt:lpstr>
      <vt:lpstr>Sprains and Strains </vt:lpstr>
      <vt:lpstr>Dangers of Pain and Fatigue</vt:lpstr>
      <vt:lpstr> Safer workplaces  mean safer care  </vt:lpstr>
      <vt:lpstr>Industries for Patient Handling Tasks </vt:lpstr>
      <vt:lpstr>Technology for Patient Handling</vt:lpstr>
      <vt:lpstr>Safe Patient Handling    </vt:lpstr>
      <vt:lpstr>Equipment and Devices</vt:lpstr>
      <vt:lpstr>Ergonomics </vt:lpstr>
      <vt:lpstr>Minimize Manual Lifting</vt:lpstr>
      <vt:lpstr>Safety and Health  Management System</vt:lpstr>
      <vt:lpstr>Safety and Health  Management System </vt:lpstr>
      <vt:lpstr>Management Leadership </vt:lpstr>
      <vt:lpstr>Employee Participation </vt:lpstr>
      <vt:lpstr>Hazard Identification and Assessment </vt:lpstr>
      <vt:lpstr>Accident and Record Analysis </vt:lpstr>
      <vt:lpstr>Hazard Prevention and Control SH-26274-SH4</vt:lpstr>
      <vt:lpstr>Medical Management SH-26274-SH4</vt:lpstr>
      <vt:lpstr>Education and Training </vt:lpstr>
      <vt:lpstr>Program Evaluation and Improvement </vt:lpstr>
      <vt:lpstr>Lifting Guidelines </vt:lpstr>
      <vt:lpstr>Lifting guidelines  </vt:lpstr>
      <vt:lpstr>Patient handling tasks pose increased ergonomic risks if they are: </vt:lpstr>
      <vt:lpstr>Other hazards include: </vt:lpstr>
      <vt:lpstr>Possible Solutions </vt:lpstr>
      <vt:lpstr>Possible Solutions  </vt:lpstr>
      <vt:lpstr>Devices </vt:lpstr>
      <vt:lpstr>Devices SH-26274-SH4</vt:lpstr>
      <vt:lpstr>Devices  SH-26274-SH4</vt:lpstr>
      <vt:lpstr>Devices SH-2627-SH4</vt:lpstr>
      <vt:lpstr>Devices   SH-26274-SH4</vt:lpstr>
      <vt:lpstr>Devices SH-26274-SH4 </vt:lpstr>
      <vt:lpstr>Devices  </vt:lpstr>
      <vt:lpstr>Slips/trips and falls from spills or environmental hazards.  </vt:lpstr>
      <vt:lpstr>Environmental Hazards </vt:lpstr>
      <vt:lpstr>Possible Solutions   </vt:lpstr>
      <vt:lpstr>Eliminate Obstructions</vt:lpstr>
      <vt:lpstr>Awkward Postures </vt:lpstr>
      <vt:lpstr>Awkward Postures  </vt:lpstr>
      <vt:lpstr>Awkward Postures   </vt:lpstr>
      <vt:lpstr>Awkward Postures    </vt:lpstr>
      <vt:lpstr>Possible Solutions    </vt:lpstr>
      <vt:lpstr>Recordkeeping</vt:lpstr>
      <vt:lpstr>Recordkeeping </vt:lpstr>
      <vt:lpstr>Reference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2018-07-23T16:21:31Z</dcterms:created>
  <dcterms:modified xsi:type="dcterms:W3CDTF">2018-07-23T17:12:08Z</dcterms:modified>
</cp:coreProperties>
</file>