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embeddings/oleObject2.bin" ContentType="application/vnd.openxmlformats-officedocument.oleObject"/>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3"/>
  </p:notesMasterIdLst>
  <p:sldIdLst>
    <p:sldId id="256"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274" r:id="rId64"/>
    <p:sldId id="275" r:id="rId65"/>
    <p:sldId id="276" r:id="rId66"/>
    <p:sldId id="277" r:id="rId67"/>
    <p:sldId id="278" r:id="rId68"/>
    <p:sldId id="448" r:id="rId69"/>
    <p:sldId id="447" r:id="rId70"/>
    <p:sldId id="280" r:id="rId71"/>
    <p:sldId id="282" r:id="rId72"/>
    <p:sldId id="446"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442" r:id="rId87"/>
    <p:sldId id="296" r:id="rId88"/>
    <p:sldId id="441" r:id="rId89"/>
    <p:sldId id="298" r:id="rId90"/>
    <p:sldId id="299" r:id="rId91"/>
    <p:sldId id="300" r:id="rId92"/>
    <p:sldId id="301" r:id="rId93"/>
    <p:sldId id="302" r:id="rId94"/>
    <p:sldId id="303" r:id="rId95"/>
    <p:sldId id="304" r:id="rId96"/>
    <p:sldId id="305" r:id="rId97"/>
    <p:sldId id="306" r:id="rId98"/>
    <p:sldId id="307" r:id="rId99"/>
    <p:sldId id="308" r:id="rId100"/>
    <p:sldId id="309" r:id="rId101"/>
    <p:sldId id="310" r:id="rId102"/>
    <p:sldId id="311" r:id="rId103"/>
    <p:sldId id="312" r:id="rId104"/>
    <p:sldId id="313" r:id="rId105"/>
    <p:sldId id="314" r:id="rId106"/>
    <p:sldId id="315" r:id="rId107"/>
    <p:sldId id="316" r:id="rId108"/>
    <p:sldId id="317" r:id="rId109"/>
    <p:sldId id="318" r:id="rId110"/>
    <p:sldId id="319" r:id="rId111"/>
    <p:sldId id="443" r:id="rId112"/>
    <p:sldId id="444" r:id="rId113"/>
    <p:sldId id="445" r:id="rId114"/>
    <p:sldId id="320" r:id="rId115"/>
    <p:sldId id="321" r:id="rId116"/>
    <p:sldId id="322" r:id="rId117"/>
    <p:sldId id="323" r:id="rId118"/>
    <p:sldId id="324" r:id="rId119"/>
    <p:sldId id="325" r:id="rId120"/>
    <p:sldId id="326" r:id="rId121"/>
    <p:sldId id="327" r:id="rId122"/>
    <p:sldId id="328" r:id="rId123"/>
    <p:sldId id="329" r:id="rId124"/>
    <p:sldId id="330" r:id="rId125"/>
    <p:sldId id="331" r:id="rId126"/>
    <p:sldId id="332" r:id="rId127"/>
    <p:sldId id="333" r:id="rId128"/>
    <p:sldId id="334" r:id="rId129"/>
    <p:sldId id="335" r:id="rId130"/>
    <p:sldId id="336" r:id="rId131"/>
    <p:sldId id="337" r:id="rId132"/>
    <p:sldId id="338" r:id="rId133"/>
    <p:sldId id="339" r:id="rId134"/>
    <p:sldId id="340" r:id="rId135"/>
    <p:sldId id="341" r:id="rId136"/>
    <p:sldId id="342" r:id="rId137"/>
    <p:sldId id="343" r:id="rId138"/>
    <p:sldId id="344" r:id="rId139"/>
    <p:sldId id="345" r:id="rId140"/>
    <p:sldId id="346" r:id="rId141"/>
    <p:sldId id="347" r:id="rId142"/>
    <p:sldId id="348" r:id="rId143"/>
    <p:sldId id="349" r:id="rId144"/>
    <p:sldId id="350" r:id="rId145"/>
    <p:sldId id="418" r:id="rId146"/>
    <p:sldId id="419" r:id="rId147"/>
    <p:sldId id="420" r:id="rId148"/>
    <p:sldId id="421" r:id="rId149"/>
    <p:sldId id="422" r:id="rId150"/>
    <p:sldId id="423" r:id="rId151"/>
    <p:sldId id="424" r:id="rId152"/>
    <p:sldId id="425" r:id="rId153"/>
    <p:sldId id="426" r:id="rId154"/>
    <p:sldId id="427" r:id="rId155"/>
    <p:sldId id="428" r:id="rId156"/>
    <p:sldId id="429" r:id="rId157"/>
    <p:sldId id="430" r:id="rId158"/>
    <p:sldId id="431" r:id="rId159"/>
    <p:sldId id="432" r:id="rId160"/>
    <p:sldId id="433" r:id="rId161"/>
    <p:sldId id="434" r:id="rId162"/>
    <p:sldId id="435" r:id="rId163"/>
    <p:sldId id="436" r:id="rId164"/>
    <p:sldId id="437" r:id="rId165"/>
    <p:sldId id="438" r:id="rId166"/>
    <p:sldId id="439" r:id="rId167"/>
    <p:sldId id="440" r:id="rId168"/>
    <p:sldId id="351" r:id="rId169"/>
    <p:sldId id="352" r:id="rId170"/>
    <p:sldId id="353" r:id="rId171"/>
    <p:sldId id="354" r:id="rId1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3" d="100"/>
          <a:sy n="73" d="100"/>
        </p:scale>
        <p:origin x="-2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notesMaster" Target="notesMasters/notesMaster1.xml"/><Relationship Id="rId174" Type="http://schemas.openxmlformats.org/officeDocument/2006/relationships/printerSettings" Target="printerSettings/printerSettings1.bin"/><Relationship Id="rId175" Type="http://schemas.openxmlformats.org/officeDocument/2006/relationships/presProps" Target="presProps.xml"/><Relationship Id="rId176" Type="http://schemas.openxmlformats.org/officeDocument/2006/relationships/viewProps" Target="viewProps.xml"/><Relationship Id="rId177" Type="http://schemas.openxmlformats.org/officeDocument/2006/relationships/theme" Target="theme/theme1.xml"/><Relationship Id="rId178"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B1AB8-86B8-9E4B-9612-B7D20776B63A}" type="datetimeFigureOut">
              <a:rPr lang="en-US" smtClean="0"/>
              <a:pPr/>
              <a:t>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37639-D0FA-9D45-BBBB-09ECC53209F8}" type="slidenum">
              <a:rPr lang="en-US" smtClean="0"/>
              <a:pPr/>
              <a:t>‹#›</a:t>
            </a:fld>
            <a:endParaRPr lang="en-US"/>
          </a:p>
        </p:txBody>
      </p:sp>
    </p:spTree>
    <p:extLst>
      <p:ext uri="{BB962C8B-B14F-4D97-AF65-F5344CB8AC3E}">
        <p14:creationId xmlns:p14="http://schemas.microsoft.com/office/powerpoint/2010/main" val="1025890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 Id="rId3" Type="http://schemas.openxmlformats.org/officeDocument/2006/relationships/hyperlink" Target="http://www.osha.gov/pls/oshaweb/owalink.query_links?src_doc_type=STANDARDS&amp;src_unique_file=1926_0502&amp;src_anchor_name=1926.502(d)(14)" TargetMode="Externa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2&amp;src_anchor_name=1926.502(d)(16)(iii)" TargetMode="External"/><Relationship Id="rId4" Type="http://schemas.openxmlformats.org/officeDocument/2006/relationships/hyperlink" Target="http://www.osha.gov/pls/oshaweb/owalink.query_links?src_doc_type=STANDARDS&amp;src_unique_file=1926_0502&amp;src_anchor_name=1926.502(d)(16)(iv)" TargetMode="External"/><Relationship Id="rId5" Type="http://schemas.openxmlformats.org/officeDocument/2006/relationships/hyperlink" Target="http://www.osha.gov/pls/oshaweb/owalink.query_links?src_doc_type=STANDARDS&amp;src_unique_file=1926_0502&amp;src_anchor_name=1926.502(d)(16)(v)" TargetMode="External"/><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p>
            <a:fld id="{D5541B39-BA7E-4FE1-A34E-835F0591FC5E}" type="slidenum">
              <a:rPr lang="pt-BR" smtClean="0"/>
              <a:pPr/>
              <a:t>2</a:t>
            </a:fld>
            <a:endParaRPr lang="pt-BR" smtClean="0"/>
          </a:p>
        </p:txBody>
      </p:sp>
      <p:sp>
        <p:nvSpPr>
          <p:cNvPr id="634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63492"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p>
            <a:fld id="{2B204A8F-0FE3-48CF-88B7-EDA5BB8CA821}" type="slidenum">
              <a:rPr lang="pt-BR" smtClean="0"/>
              <a:pPr/>
              <a:t>12</a:t>
            </a:fld>
            <a:endParaRPr lang="pt-BR" smtClean="0"/>
          </a:p>
        </p:txBody>
      </p:sp>
      <p:sp>
        <p:nvSpPr>
          <p:cNvPr id="7270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72708"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E3FBF13-5AF0-5243-9DA8-1FB599991E3F}" type="slidenum">
              <a:rPr lang="en-US"/>
              <a:pPr/>
              <a:t>102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Next, the Full Body Harness – Here we see Personal Fall Arrest System in use during roofing and re-roofing operations.</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8FDEBBF-0601-6445-8B87-14893A1728B8}" type="slidenum">
              <a:rPr lang="en-US"/>
              <a:pPr/>
              <a:t>103</a:t>
            </a:fld>
            <a:endParaRPr lang="en-US"/>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xfrm>
            <a:off x="914711" y="4344025"/>
            <a:ext cx="5028579" cy="4114488"/>
          </a:xfrm>
          <a:noFill/>
          <a:ln/>
        </p:spPr>
        <p:txBody>
          <a:bodyPr/>
          <a:lstStyle/>
          <a:p>
            <a:pPr eaLnBrk="1" hangingPunct="1"/>
            <a:r>
              <a:rPr lang="en-US">
                <a:latin typeface="Arial" pitchFamily="-109" charset="0"/>
                <a:ea typeface="ＭＳ Ｐゴシック" pitchFamily="-109" charset="-128"/>
                <a:cs typeface="ＭＳ Ｐゴシック" pitchFamily="-109" charset="-128"/>
              </a:rPr>
              <a:t>A full body harness is designed to minimize the impact on the body during a fall by distributing the force of the fall over the entire torso.</a:t>
            </a:r>
          </a:p>
          <a:p>
            <a:pPr eaLnBrk="1" hangingPunct="1"/>
            <a:r>
              <a:rPr lang="en-US">
                <a:latin typeface="Arial" pitchFamily="-109" charset="0"/>
                <a:ea typeface="ＭＳ Ｐゴシック" pitchFamily="-109" charset="-128"/>
                <a:cs typeface="ＭＳ Ｐゴシック" pitchFamily="-109" charset="-128"/>
              </a:rPr>
              <a:t>And remember, body belts have not been allowed as part of an arrest system since Jan 1998.  They can still be used as part of a fall restraint system and we’ll cover that in just a few moments.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0897D22-AD19-1C49-A361-C5AADBE45D79}" type="slidenum">
              <a:rPr lang="en-US"/>
              <a:pPr/>
              <a:t>104</a:t>
            </a:fld>
            <a:endParaRPr lang="en-US"/>
          </a:p>
        </p:txBody>
      </p:sp>
      <p:sp>
        <p:nvSpPr>
          <p:cNvPr id="102403" name="Rectangle 2"/>
          <p:cNvSpPr>
            <a:spLocks noGrp="1" noRot="1" noChangeAspect="1" noChangeArrowheads="1" noTextEdit="1"/>
          </p:cNvSpPr>
          <p:nvPr>
            <p:ph type="sldImg"/>
          </p:nvPr>
        </p:nvSpPr>
        <p:spPr>
          <a:xfrm>
            <a:off x="1144588" y="685800"/>
            <a:ext cx="4572000" cy="3429000"/>
          </a:xfrm>
          <a:ln/>
        </p:spPr>
      </p:sp>
      <p:sp>
        <p:nvSpPr>
          <p:cNvPr id="102404" name="Rectangle 3"/>
          <p:cNvSpPr>
            <a:spLocks noGrp="1" noChangeArrowheads="1"/>
          </p:cNvSpPr>
          <p:nvPr>
            <p:ph type="body" idx="1"/>
          </p:nvPr>
        </p:nvSpPr>
        <p:spPr>
          <a:xfrm>
            <a:off x="914711" y="4344025"/>
            <a:ext cx="5028579" cy="4114488"/>
          </a:xfrm>
          <a:noFill/>
          <a:ln/>
        </p:spPr>
        <p:txBody>
          <a:bodyPr/>
          <a:lstStyle/>
          <a:p>
            <a:pPr eaLnBrk="1" hangingPunct="1"/>
            <a:r>
              <a:rPr lang="en-US">
                <a:latin typeface="Arial" pitchFamily="-109" charset="0"/>
                <a:ea typeface="ＭＳ Ｐゴシック" pitchFamily="-109" charset="-128"/>
                <a:cs typeface="ＭＳ Ｐゴシック" pitchFamily="-109" charset="-128"/>
              </a:rPr>
              <a:t>Workers must be trained in the proper wear and use of the body harness.  They are not a one size fits all component.  Proper sizing is critical to preventing injuries.  The harness must fit snugly across the chest and around the thighs and the D-ring must be positioned in the center of the back between the shoulder blades.  </a:t>
            </a:r>
          </a:p>
          <a:p>
            <a:pPr eaLnBrk="1" hangingPunct="1"/>
            <a:r>
              <a:rPr lang="en-US">
                <a:latin typeface="Arial" pitchFamily="-109" charset="0"/>
                <a:ea typeface="ＭＳ Ｐゴシック" pitchFamily="-109" charset="-128"/>
                <a:cs typeface="ＭＳ Ｐゴシック" pitchFamily="-109" charset="-128"/>
              </a:rPr>
              <a:t>Employers must ensure workers use a size that fits properly.</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82281D7-4CFF-0E4B-B836-3292FE79C3C5}" type="slidenum">
              <a:rPr lang="en-US"/>
              <a:pPr/>
              <a:t>105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Which one of these workers is wearing his harness correctly?  The one on left … or the one on the right?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257D443-B260-974D-95C2-BC7E60F9564E}" type="slidenum">
              <a:rPr lang="en-US"/>
              <a:pPr/>
              <a:t>106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The worker on the right is the correct answer. </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503E2B8-83E3-5344-822B-48F28BCCE029}" type="slidenum">
              <a:rPr lang="en-US"/>
              <a:pPr/>
              <a:t>107</a:t>
            </a:fld>
            <a:endParaRPr lang="en-US"/>
          </a:p>
        </p:txBody>
      </p:sp>
      <p:sp>
        <p:nvSpPr>
          <p:cNvPr id="108547" name="Rectangle 2"/>
          <p:cNvSpPr>
            <a:spLocks noGrp="1" noRot="1" noChangeAspect="1" noChangeArrowheads="1" noTextEdit="1"/>
          </p:cNvSpPr>
          <p:nvPr>
            <p:ph type="sldImg"/>
          </p:nvPr>
        </p:nvSpPr>
        <p:spPr>
          <a:xfrm>
            <a:off x="1143000" y="687388"/>
            <a:ext cx="4572000" cy="3429000"/>
          </a:xfrm>
          <a:ln/>
        </p:spPr>
      </p:sp>
      <p:sp>
        <p:nvSpPr>
          <p:cNvPr id="108548" name="Rectangle 4"/>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Now for the device that ties the anchorage and the body harness together … the connector or lanyard.</a:t>
            </a:r>
          </a:p>
          <a:p>
            <a:pPr lvl="1" indent="-224325">
              <a:buFontTx/>
              <a:buChar char="•"/>
            </a:pPr>
            <a:r>
              <a:rPr lang="en-US" dirty="0">
                <a:latin typeface="Arial" pitchFamily="-109" charset="0"/>
              </a:rPr>
              <a:t>Dee-rings and snap hooks shall have a minimum tensile strength of 5,000 pounds.</a:t>
            </a:r>
          </a:p>
          <a:p>
            <a:pPr lvl="1" indent="-224325">
              <a:buFontTx/>
              <a:buChar char="•"/>
            </a:pPr>
            <a:r>
              <a:rPr lang="en-US" dirty="0">
                <a:latin typeface="Arial" pitchFamily="-109" charset="0"/>
              </a:rPr>
              <a:t>Snap hooks must be size compatible with the connection point to prevent unintentional disengagement, or shall be a locking type snap hook.</a:t>
            </a:r>
          </a:p>
          <a:p>
            <a:pPr eaLnBrk="1" hangingPunct="1"/>
            <a:r>
              <a:rPr lang="en-US" dirty="0">
                <a:latin typeface="Arial" pitchFamily="-109" charset="0"/>
                <a:ea typeface="ＭＳ Ｐゴシック" pitchFamily="-109" charset="-128"/>
                <a:cs typeface="ＭＳ Ｐゴシック" pitchFamily="-109" charset="-128"/>
              </a:rPr>
              <a:t>Unless the snap hook is a locking type and designed for the following connections, snap hooks shall not be engaged:</a:t>
            </a:r>
          </a:p>
          <a:p>
            <a:pPr lvl="1" indent="-224325">
              <a:buFontTx/>
              <a:buChar char="•"/>
            </a:pPr>
            <a:r>
              <a:rPr lang="en-US" dirty="0">
                <a:latin typeface="Arial" pitchFamily="-109" charset="0"/>
              </a:rPr>
              <a:t>Directly to webbing, rope or wire rope;  (1926.502(d)(6)(i))</a:t>
            </a:r>
          </a:p>
          <a:p>
            <a:pPr lvl="1" indent="-224325">
              <a:buFontTx/>
              <a:buChar char="•"/>
            </a:pPr>
            <a:r>
              <a:rPr lang="en-US" dirty="0">
                <a:latin typeface="Arial" pitchFamily="-109" charset="0"/>
              </a:rPr>
              <a:t>To each other;  (1926.502(d)(6)(ii))</a:t>
            </a:r>
          </a:p>
          <a:p>
            <a:pPr lvl="1" indent="-224325">
              <a:buFontTx/>
              <a:buChar char="•"/>
            </a:pPr>
            <a:r>
              <a:rPr lang="en-US" dirty="0">
                <a:latin typeface="Arial" pitchFamily="-109" charset="0"/>
              </a:rPr>
              <a:t>To a Dee-ring to which another snap hook or other connector is attached;  (1926.502(d)(6)(iii))</a:t>
            </a:r>
          </a:p>
          <a:p>
            <a:pPr lvl="1" indent="-224325">
              <a:buFontTx/>
              <a:buChar char="•"/>
            </a:pPr>
            <a:r>
              <a:rPr lang="en-US" dirty="0">
                <a:latin typeface="Arial" pitchFamily="-109" charset="0"/>
              </a:rPr>
              <a:t>To a horizontal lifeline; (1926.502(d)(6)(iv)) or,</a:t>
            </a:r>
          </a:p>
          <a:p>
            <a:pPr lvl="1" indent="-224325">
              <a:buFontTx/>
              <a:buChar char="•"/>
            </a:pPr>
            <a:r>
              <a:rPr lang="en-US" dirty="0">
                <a:latin typeface="Arial" pitchFamily="-109" charset="0"/>
              </a:rPr>
              <a:t>To any object which is incompatibly shaped or dimensioned in relation to the snap hook such that unintentional disengagement could occur by the connected object being able to depress the snap hook keeper and release itself.  (1926.502(d)(6)(v))</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5D5DBC1-9DD7-304C-BAED-84A823A4D8FE}" type="slidenum">
              <a:rPr lang="en-US"/>
              <a:pPr/>
              <a:t>108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Lanyards shall have a minimum breaking strength of 5,000 pounds.  (1926.502(d)(9))</a:t>
            </a:r>
          </a:p>
          <a:p>
            <a:pPr eaLnBrk="1" hangingPunct="1"/>
            <a:r>
              <a:rPr lang="en-US">
                <a:latin typeface="Arial" pitchFamily="-109" charset="0"/>
                <a:ea typeface="ＭＳ Ｐゴシック" pitchFamily="-109" charset="-128"/>
                <a:cs typeface="ＭＳ Ｐゴシック" pitchFamily="-109" charset="-128"/>
              </a:rPr>
              <a:t>Self-retracting lifelines and lanyards which automatically limit free fall distance to 2 feet (0.61 m) or less shall be capable of sustaining a minimum tensile load of 3,000 pounds applied to the device with the lifeline or lanyard in the fully extended position.  (1926.502(d)(12))</a:t>
            </a:r>
          </a:p>
          <a:p>
            <a:pPr eaLnBrk="1" hangingPunct="1"/>
            <a:r>
              <a:rPr lang="en-US">
                <a:latin typeface="Arial" pitchFamily="-109" charset="0"/>
                <a:ea typeface="ＭＳ Ｐゴシック" pitchFamily="-109" charset="-128"/>
                <a:cs typeface="ＭＳ Ｐゴシック" pitchFamily="-109" charset="-128"/>
              </a:rPr>
              <a:t>Self-retracting lifelines and lanyards which do not limit free fall distance to 2 feet (0.61 m) or less, rip stitch lanyards, and tearing and deforming lanyards shall be capable of sustaining a minimum tensile load of 5,000 pounds applied to the device with the lifeline or lanyard in the fully extended position.  (1926.502(d)(13))</a:t>
            </a:r>
          </a:p>
          <a:p>
            <a:pPr eaLnBrk="1" hangingPunct="1"/>
            <a:r>
              <a:rPr lang="en-US">
                <a:latin typeface="Arial" pitchFamily="-109" charset="0"/>
                <a:ea typeface="ＭＳ Ｐゴシック" pitchFamily="-109" charset="-128"/>
                <a:cs typeface="ＭＳ Ｐゴシック" pitchFamily="-109" charset="-128"/>
              </a:rPr>
              <a:t>Ropes and straps (webbing) used in lanyards, lifelines, and strength components of body belts and body harnesses shall be made from synthetic fibers.  (</a:t>
            </a:r>
            <a:r>
              <a:rPr lang="en-US">
                <a:latin typeface="Arial" pitchFamily="-109" charset="0"/>
                <a:ea typeface="ＭＳ Ｐゴシック" pitchFamily="-109" charset="-128"/>
                <a:cs typeface="ＭＳ Ｐゴシック" pitchFamily="-109" charset="-128"/>
                <a:hlinkClick r:id="rId3"/>
              </a:rPr>
              <a:t>1926.502(d)(14)</a:t>
            </a:r>
            <a:r>
              <a:rPr lang="en-US">
                <a:latin typeface="Arial" pitchFamily="-109" charset="0"/>
                <a:ea typeface="ＭＳ Ｐゴシック" pitchFamily="-109" charset="-128"/>
                <a:cs typeface="ＭＳ Ｐゴシック" pitchFamily="-109" charset="-128"/>
              </a:rPr>
              <a: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E7E718D-503F-0F4A-ABF0-E217A7207617}" type="slidenum">
              <a:rPr lang="en-US"/>
              <a:pPr/>
              <a:t>109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Although the standard does not mention personal fall restraint systems, OSHA has previously stated that it accepts a properly utilized fall restraint system in lieu of a personal fall arrest system when the restraint system is rigged in such a way that the worker cannot get to the fall hazard.</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2CE2148-89B2-2647-9A4B-021F5FE28928}" type="slidenum">
              <a:rPr lang="en-US"/>
              <a:pPr/>
              <a:t>110</a:t>
            </a:fld>
            <a:endParaRPr lang="en-US"/>
          </a:p>
        </p:txBody>
      </p:sp>
      <p:sp>
        <p:nvSpPr>
          <p:cNvPr id="114691" name="Rectangle 2"/>
          <p:cNvSpPr>
            <a:spLocks noGrp="1" noRot="1" noChangeAspect="1" noChangeArrowheads="1" noTextEdit="1"/>
          </p:cNvSpPr>
          <p:nvPr>
            <p:ph type="sldImg"/>
          </p:nvPr>
        </p:nvSpPr>
        <p:spPr>
          <a:xfrm>
            <a:off x="1144588" y="685800"/>
            <a:ext cx="4572000" cy="3429000"/>
          </a:xfrm>
          <a:ln/>
        </p:spPr>
      </p:sp>
      <p:sp>
        <p:nvSpPr>
          <p:cNvPr id="114692" name="Rectangle 4"/>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Personal fall restraint is used mainly for edge work.  It can sometimes be difficult to keep the proper slack, and is not used for most residential roofing work.</a:t>
            </a:r>
          </a:p>
          <a:p>
            <a:pPr lvl="1" indent="-224325">
              <a:buFontTx/>
              <a:buChar char="•"/>
            </a:pPr>
            <a:r>
              <a:rPr lang="en-US" dirty="0">
                <a:latin typeface="Arial" pitchFamily="-109" charset="0"/>
              </a:rPr>
              <a:t>Fall restraint can be a body belt or full body harness.</a:t>
            </a:r>
          </a:p>
          <a:p>
            <a:pPr lvl="1" indent="-224325">
              <a:buFontTx/>
              <a:buChar char="•"/>
            </a:pPr>
            <a:r>
              <a:rPr lang="en-US" dirty="0">
                <a:latin typeface="Arial" pitchFamily="-109" charset="0"/>
              </a:rPr>
              <a:t>Must be designed so that the worker can not go past the leading edge, no matter where the work is being done.</a:t>
            </a:r>
          </a:p>
          <a:p>
            <a:pPr lvl="1" indent="-224325">
              <a:buFontTx/>
              <a:buChar char="•"/>
            </a:pPr>
            <a:r>
              <a:rPr lang="en-US" dirty="0">
                <a:latin typeface="Arial" pitchFamily="-109" charset="0"/>
              </a:rPr>
              <a:t>The lanyard should be adjustable to take up slack when workers move around to perform their jobs.</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A93AA073-09D0-7441-AB54-7D8CDC5F1C38}" type="slidenum">
              <a:rPr lang="en-US"/>
              <a:pPr/>
              <a:t>111</a:t>
            </a:fld>
            <a:endParaRPr lang="en-US"/>
          </a:p>
        </p:txBody>
      </p:sp>
      <p:sp>
        <p:nvSpPr>
          <p:cNvPr id="242691" name="Rectangle 2"/>
          <p:cNvSpPr>
            <a:spLocks noGrp="1" noRot="1" noChangeAspect="1" noChangeArrowheads="1" noTextEdit="1"/>
          </p:cNvSpPr>
          <p:nvPr>
            <p:ph type="sldImg"/>
          </p:nvPr>
        </p:nvSpPr>
        <p:spPr>
          <a:xfrm>
            <a:off x="1158530" y="687050"/>
            <a:ext cx="4545600" cy="3427439"/>
          </a:xfrm>
          <a:ln/>
        </p:spPr>
      </p:sp>
      <p:sp>
        <p:nvSpPr>
          <p:cNvPr id="242692" name="Rectangle 3"/>
          <p:cNvSpPr>
            <a:spLocks noGrp="1" noChangeArrowheads="1"/>
          </p:cNvSpPr>
          <p:nvPr>
            <p:ph type="body" idx="1"/>
          </p:nvPr>
        </p:nvSpPr>
        <p:spPr>
          <a:xfrm>
            <a:off x="686421" y="4344025"/>
            <a:ext cx="5485158" cy="4112926"/>
          </a:xfrm>
          <a:noFill/>
          <a:ln/>
        </p:spPr>
        <p:txBody>
          <a:bodyPr/>
          <a:lstStyle/>
          <a:p>
            <a:r>
              <a:rPr lang="en-US" b="1" dirty="0">
                <a:latin typeface="Arial" pitchFamily="-109" charset="0"/>
                <a:ea typeface="ＭＳ Ｐゴシック" pitchFamily="-109" charset="-128"/>
                <a:cs typeface="ＭＳ Ｐゴシック" pitchFamily="-109" charset="-128"/>
              </a:rPr>
              <a:t>Trainer’s Notes:</a:t>
            </a:r>
          </a:p>
          <a:p>
            <a:endParaRPr lang="en-US" b="1" dirty="0">
              <a:latin typeface="Arial" pitchFamily="-109" charset="0"/>
              <a:ea typeface="ＭＳ Ｐゴシック" pitchFamily="-109" charset="-128"/>
              <a:cs typeface="ＭＳ Ｐゴシック" pitchFamily="-109" charset="-128"/>
            </a:endParaRPr>
          </a:p>
          <a:p>
            <a:r>
              <a:rPr lang="en-US" sz="1400" i="1" dirty="0">
                <a:latin typeface="Arial" pitchFamily="-109" charset="0"/>
                <a:ea typeface="ＭＳ Ｐゴシック" pitchFamily="-109" charset="-128"/>
                <a:cs typeface="ＭＳ Ｐゴシック" pitchFamily="-109" charset="-128"/>
              </a:rPr>
              <a:t>Very important for the participants to understand that both have their place, depending upon circumstances, but preventing the vertical is always better if possible.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p>
            <a:fld id="{65573B37-5013-45E8-A0BA-899375F3939C}" type="slidenum">
              <a:rPr lang="pt-BR" smtClean="0"/>
              <a:pPr/>
              <a:t>13</a:t>
            </a:fld>
            <a:endParaRPr lang="pt-BR" smtClean="0"/>
          </a:p>
        </p:txBody>
      </p:sp>
      <p:sp>
        <p:nvSpPr>
          <p:cNvPr id="73731" name="Rectangle 1"/>
          <p:cNvSpPr>
            <a:spLocks noGrp="1" noRot="1" noChangeAspect="1" noChangeArrowheads="1" noTextEdit="1"/>
          </p:cNvSpPr>
          <p:nvPr>
            <p:ph type="sldImg"/>
          </p:nvPr>
        </p:nvSpPr>
        <p:spPr>
          <a:xfrm>
            <a:off x="1143000" y="685800"/>
            <a:ext cx="4572000" cy="3429000"/>
          </a:xfrm>
          <a:ln/>
        </p:spPr>
      </p:sp>
      <p:sp>
        <p:nvSpPr>
          <p:cNvPr id="73732"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Peel</a:t>
            </a:r>
            <a:r>
              <a:rPr lang="pt-BR" baseline="0" dirty="0" smtClean="0"/>
              <a:t> </a:t>
            </a:r>
            <a:r>
              <a:rPr lang="pt-BR" baseline="0" dirty="0" err="1" smtClean="0"/>
              <a:t>the</a:t>
            </a:r>
            <a:r>
              <a:rPr lang="pt-BR" baseline="0" dirty="0" smtClean="0"/>
              <a:t> </a:t>
            </a:r>
            <a:r>
              <a:rPr lang="pt-BR" baseline="0" dirty="0" err="1" smtClean="0"/>
              <a:t>pineapple</a:t>
            </a:r>
            <a:r>
              <a:rPr lang="pt-BR" baseline="0" dirty="0" smtClean="0"/>
              <a:t> = Brazilian idiom for </a:t>
            </a:r>
            <a:r>
              <a:rPr lang="pt-BR" baseline="0" dirty="0" err="1" smtClean="0"/>
              <a:t>something</a:t>
            </a:r>
            <a:r>
              <a:rPr lang="pt-BR" baseline="0" dirty="0" smtClean="0"/>
              <a:t> </a:t>
            </a:r>
            <a:r>
              <a:rPr lang="pt-BR" baseline="0" dirty="0" err="1" smtClean="0"/>
              <a:t>that</a:t>
            </a:r>
            <a:r>
              <a:rPr lang="pt-BR" baseline="0" dirty="0" smtClean="0"/>
              <a:t> is </a:t>
            </a:r>
            <a:r>
              <a:rPr lang="pt-BR" baseline="0" dirty="0" err="1" smtClean="0"/>
              <a:t>arduous</a:t>
            </a:r>
            <a:r>
              <a:rPr lang="pt-BR" baseline="0" dirty="0" smtClean="0"/>
              <a:t>  and </a:t>
            </a:r>
            <a:r>
              <a:rPr lang="pt-BR" baseline="0" dirty="0" err="1" smtClean="0"/>
              <a:t>difficult</a:t>
            </a:r>
            <a:r>
              <a:rPr lang="pt-BR" baseline="0" dirty="0" smtClean="0"/>
              <a:t> to do.</a:t>
            </a:r>
            <a:endParaRPr lang="pt-BR"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C899DA83-4777-F44C-A68E-01D6D28CBDD8}" type="slidenum">
              <a:rPr lang="en-US"/>
              <a:pPr/>
              <a:t>112</a:t>
            </a:fld>
            <a:endParaRPr lang="en-US"/>
          </a:p>
        </p:txBody>
      </p:sp>
      <p:sp>
        <p:nvSpPr>
          <p:cNvPr id="244739" name="Rectangle 2"/>
          <p:cNvSpPr>
            <a:spLocks noGrp="1" noRot="1" noChangeAspect="1" noChangeArrowheads="1" noTextEdit="1"/>
          </p:cNvSpPr>
          <p:nvPr>
            <p:ph type="sldImg"/>
          </p:nvPr>
        </p:nvSpPr>
        <p:spPr>
          <a:xfrm>
            <a:off x="1158530" y="687050"/>
            <a:ext cx="4545600" cy="3427439"/>
          </a:xfrm>
          <a:ln/>
        </p:spPr>
      </p:sp>
      <p:sp>
        <p:nvSpPr>
          <p:cNvPr id="244740" name="Rectangle 3"/>
          <p:cNvSpPr>
            <a:spLocks noGrp="1" noChangeArrowheads="1"/>
          </p:cNvSpPr>
          <p:nvPr>
            <p:ph type="body" idx="1"/>
          </p:nvPr>
        </p:nvSpPr>
        <p:spPr>
          <a:xfrm>
            <a:off x="686421" y="4344025"/>
            <a:ext cx="5485158" cy="4112926"/>
          </a:xfrm>
          <a:noFill/>
          <a:ln/>
        </p:spPr>
        <p:txBody>
          <a:bodyPr/>
          <a:lstStyle/>
          <a:p>
            <a:r>
              <a:rPr lang="en-US" b="1" dirty="0">
                <a:latin typeface="Arial" pitchFamily="-109" charset="0"/>
                <a:ea typeface="ＭＳ Ｐゴシック" pitchFamily="-109" charset="-128"/>
                <a:cs typeface="ＭＳ Ｐゴシック" pitchFamily="-109" charset="-128"/>
              </a:rPr>
              <a:t>Trainer’s Notes:</a:t>
            </a:r>
          </a:p>
          <a:p>
            <a:endParaRPr lang="en-US" b="1" dirty="0">
              <a:latin typeface="Arial" pitchFamily="-109" charset="0"/>
              <a:ea typeface="ＭＳ Ｐゴシック" pitchFamily="-109" charset="-128"/>
              <a:cs typeface="ＭＳ Ｐゴシック" pitchFamily="-109" charset="-128"/>
            </a:endParaRPr>
          </a:p>
          <a:p>
            <a:r>
              <a:rPr lang="en-US" sz="1400" i="1" dirty="0">
                <a:latin typeface="Arial" pitchFamily="-109" charset="0"/>
                <a:ea typeface="ＭＳ Ｐゴシック" pitchFamily="-109" charset="-128"/>
                <a:cs typeface="ＭＳ Ｐゴシック" pitchFamily="-109" charset="-128"/>
              </a:rPr>
              <a:t>Very important for the participants to understand that both have their place, depending upon circumstances, but preventing the vertical is always better if possible.</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C577A314-405F-BB48-9DA2-34DC574DAA7F}" type="slidenum">
              <a:rPr lang="en-US"/>
              <a:pPr/>
              <a:t>113</a:t>
            </a:fld>
            <a:endParaRPr lang="en-US"/>
          </a:p>
        </p:txBody>
      </p:sp>
      <p:sp>
        <p:nvSpPr>
          <p:cNvPr id="246787" name="Rectangle 2"/>
          <p:cNvSpPr>
            <a:spLocks noGrp="1" noRot="1" noChangeAspect="1" noChangeArrowheads="1" noTextEdit="1"/>
          </p:cNvSpPr>
          <p:nvPr>
            <p:ph type="sldImg"/>
          </p:nvPr>
        </p:nvSpPr>
        <p:spPr>
          <a:xfrm>
            <a:off x="1158530" y="687050"/>
            <a:ext cx="4545600" cy="3427439"/>
          </a:xfrm>
          <a:ln/>
        </p:spPr>
      </p:sp>
      <p:sp>
        <p:nvSpPr>
          <p:cNvPr id="246788" name="Rectangle 3"/>
          <p:cNvSpPr>
            <a:spLocks noGrp="1" noChangeArrowheads="1"/>
          </p:cNvSpPr>
          <p:nvPr>
            <p:ph type="body" idx="1"/>
          </p:nvPr>
        </p:nvSpPr>
        <p:spPr>
          <a:xfrm>
            <a:off x="686421" y="4344025"/>
            <a:ext cx="5485158" cy="4112926"/>
          </a:xfrm>
          <a:noFill/>
          <a:ln/>
        </p:spPr>
        <p:txBody>
          <a:bodyPr/>
          <a:lstStyle/>
          <a:p>
            <a:r>
              <a:rPr lang="en-US" b="1" dirty="0">
                <a:latin typeface="Arial" pitchFamily="-109" charset="0"/>
                <a:ea typeface="ＭＳ Ｐゴシック" pitchFamily="-109" charset="-128"/>
                <a:cs typeface="ＭＳ Ｐゴシック" pitchFamily="-109" charset="-128"/>
              </a:rPr>
              <a:t>Trainer’s Notes:</a:t>
            </a:r>
          </a:p>
          <a:p>
            <a:endParaRPr lang="en-US" b="1" dirty="0">
              <a:latin typeface="Arial" pitchFamily="-109" charset="0"/>
              <a:ea typeface="ＭＳ Ｐゴシック" pitchFamily="-109" charset="-128"/>
              <a:cs typeface="ＭＳ Ｐゴシック" pitchFamily="-109" charset="-128"/>
            </a:endParaRPr>
          </a:p>
          <a:p>
            <a:r>
              <a:rPr lang="en-US" sz="1400" i="1" dirty="0">
                <a:latin typeface="Arial" pitchFamily="-109" charset="0"/>
                <a:ea typeface="ＭＳ Ｐゴシック" pitchFamily="-109" charset="-128"/>
                <a:cs typeface="ＭＳ Ｐゴシック" pitchFamily="-109" charset="-128"/>
              </a:rPr>
              <a:t>Very important for the participants to understand that both have their place, depending upon circumstances, but preventing the vertical is always better if possible.</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30AF741-14CD-3946-923E-15F87A1F276B}" type="slidenum">
              <a:rPr lang="en-US"/>
              <a:pPr/>
              <a:t>114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Now we’ll take a look at some of the other systems and processes that some contractors are using throughout the country to meet the fall protection challenges in residential construction.</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37653F6-0156-2D4D-8842-C30A6FBDC475}" type="slidenum">
              <a:rPr lang="en-US"/>
              <a:pPr/>
              <a:t>115</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Now we all know the first principle of mishap prevention is to “eliminate” the hazard whenever possible.  If you can’t eliminate it, you then have to minimize its effect.  We cannot eliminate working at heights in construction, but using ladders, scaffolds and aerial lifts can help employers eliminate some falls from six feet or higher.</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4289F0F-8D19-194F-BEE7-A1C9802192C4}" type="slidenum">
              <a:rPr lang="en-US"/>
              <a:pPr/>
              <a:t>116</a:t>
            </a:fld>
            <a:endParaRPr lang="en-US"/>
          </a:p>
        </p:txBody>
      </p:sp>
      <p:sp>
        <p:nvSpPr>
          <p:cNvPr id="120835" name="Rectangle 2"/>
          <p:cNvSpPr>
            <a:spLocks noGrp="1" noRot="1" noChangeAspect="1" noChangeArrowheads="1" noTextEdit="1"/>
          </p:cNvSpPr>
          <p:nvPr>
            <p:ph type="sldImg"/>
          </p:nvPr>
        </p:nvSpPr>
        <p:spPr>
          <a:ln/>
        </p:spPr>
      </p:sp>
      <p:sp>
        <p:nvSpPr>
          <p:cNvPr id="120836"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Platform ladders are becoming more and more prevalent in the industry.  These industry best practices, provide workers with a stable work base and allows more flexibility while maneuvering and positioning things like floor joists and trusses.</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D90C22B-9579-934B-A7B8-2278B08E0A03}" type="slidenum">
              <a:rPr lang="en-US"/>
              <a:pPr/>
              <a:t>117</a:t>
            </a:fld>
            <a:endParaRPr lang="en-US"/>
          </a:p>
        </p:txBody>
      </p:sp>
      <p:sp>
        <p:nvSpPr>
          <p:cNvPr id="122883" name="Rectangle 2"/>
          <p:cNvSpPr>
            <a:spLocks noGrp="1" noRot="1" noChangeAspect="1" noChangeArrowheads="1" noTextEdit="1"/>
          </p:cNvSpPr>
          <p:nvPr>
            <p:ph type="sldImg"/>
          </p:nvPr>
        </p:nvSpPr>
        <p:spPr>
          <a:ln/>
        </p:spPr>
      </p:sp>
      <p:sp>
        <p:nvSpPr>
          <p:cNvPr id="12288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These scaffold systems are primarily used on the interior of buildings and can provide stable work platforms while framing, hanging board, and rolling trusses.</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C204D51-892E-8B41-873A-F809735063C8}" type="slidenum">
              <a:rPr lang="en-US"/>
              <a:pPr/>
              <a:t>118</a:t>
            </a:fld>
            <a:endParaRPr lang="en-US"/>
          </a:p>
        </p:txBody>
      </p:sp>
      <p:sp>
        <p:nvSpPr>
          <p:cNvPr id="124931" name="Rectangle 2"/>
          <p:cNvSpPr>
            <a:spLocks noGrp="1" noRot="1" noChangeAspect="1" noChangeArrowheads="1" noTextEdit="1"/>
          </p:cNvSpPr>
          <p:nvPr>
            <p:ph type="sldImg"/>
          </p:nvPr>
        </p:nvSpPr>
        <p:spPr>
          <a:xfrm>
            <a:off x="1166813" y="674688"/>
            <a:ext cx="4597400" cy="3448050"/>
          </a:xfrm>
          <a:ln/>
        </p:spPr>
      </p:sp>
      <p:sp>
        <p:nvSpPr>
          <p:cNvPr id="124932"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are examples of wall bracket, or top plate scaffold systems. (pause)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B81D7DB-918E-184D-A73A-770AB57B7FE6}" type="slidenum">
              <a:rPr lang="en-US"/>
              <a:pPr/>
              <a:t>119</a:t>
            </a:fld>
            <a:endParaRPr lang="en-US"/>
          </a:p>
        </p:txBody>
      </p:sp>
      <p:sp>
        <p:nvSpPr>
          <p:cNvPr id="126979" name="Rectangle 2"/>
          <p:cNvSpPr>
            <a:spLocks noGrp="1" noRot="1" noChangeAspect="1" noChangeArrowheads="1" noTextEdit="1"/>
          </p:cNvSpPr>
          <p:nvPr>
            <p:ph type="sldImg"/>
          </p:nvPr>
        </p:nvSpPr>
        <p:spPr>
          <a:ln/>
        </p:spPr>
      </p:sp>
      <p:sp>
        <p:nvSpPr>
          <p:cNvPr id="126980"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Some contractors are using these systems for rolling trusses and cutting rafter tails. </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8633075-BB80-8049-A6EA-1933FF442EEC}" type="slidenum">
              <a:rPr lang="en-US"/>
              <a:pPr/>
              <a:t>120</a:t>
            </a:fld>
            <a:endParaRPr lang="en-US"/>
          </a:p>
        </p:txBody>
      </p:sp>
      <p:sp>
        <p:nvSpPr>
          <p:cNvPr id="129027" name="Rectangle 2"/>
          <p:cNvSpPr>
            <a:spLocks noGrp="1" noRot="1" noChangeAspect="1" noChangeArrowheads="1" noTextEdit="1"/>
          </p:cNvSpPr>
          <p:nvPr>
            <p:ph type="sldImg"/>
          </p:nvPr>
        </p:nvSpPr>
        <p:spPr>
          <a:ln/>
        </p:spPr>
      </p:sp>
      <p:sp>
        <p:nvSpPr>
          <p:cNvPr id="129028"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The positioning of this guard rail system allows easy access for sheathing, roofing and utility installation.</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7E9AD23-030A-2947-B173-5D6F4B57281A}" type="slidenum">
              <a:rPr lang="en-US"/>
              <a:pPr/>
              <a:t>121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we see a building completely enclosed with a scaffold system.  Falls to the exterior have been eliminated entirely.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p>
            <a:fld id="{DEFDA8B3-8405-40CD-9C38-9E03F309F7BB}" type="slidenum">
              <a:rPr lang="pt-BR" smtClean="0"/>
              <a:pPr/>
              <a:t>14</a:t>
            </a:fld>
            <a:endParaRPr lang="pt-BR" smtClean="0"/>
          </a:p>
        </p:txBody>
      </p:sp>
      <p:sp>
        <p:nvSpPr>
          <p:cNvPr id="747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74756"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677919A-0492-C648-8E6E-97D25E81AE33}" type="slidenum">
              <a:rPr lang="en-US"/>
              <a:pPr/>
              <a:t>122</a:t>
            </a:fld>
            <a:endParaRPr lang="en-US"/>
          </a:p>
        </p:txBody>
      </p:sp>
      <p:sp>
        <p:nvSpPr>
          <p:cNvPr id="133123" name="Rectangle 2"/>
          <p:cNvSpPr>
            <a:spLocks noGrp="1" noRot="1" noChangeAspect="1" noChangeArrowheads="1" noTextEdit="1"/>
          </p:cNvSpPr>
          <p:nvPr>
            <p:ph type="sldImg"/>
          </p:nvPr>
        </p:nvSpPr>
        <p:spPr>
          <a:xfrm>
            <a:off x="1166813" y="674688"/>
            <a:ext cx="4597400" cy="3448050"/>
          </a:xfrm>
          <a:ln/>
        </p:spPr>
      </p:sp>
      <p:sp>
        <p:nvSpPr>
          <p:cNvPr id="13312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Pump jacks are a popular system used by many contractors to install building wrap and siding.  Some contractors have used different variations of the pump jack that allow them to jack it up to just under the fascia and be used as catch platforms.  There the system can be used as perimeter protection while sheathing and roofing operations are performed.</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5D718D8B-682B-154B-924F-A708DE801A8D}" type="slidenum">
              <a:rPr lang="en-US"/>
              <a:pPr/>
              <a:t>123</a:t>
            </a:fld>
            <a:endParaRPr lang="en-US"/>
          </a:p>
        </p:txBody>
      </p:sp>
      <p:sp>
        <p:nvSpPr>
          <p:cNvPr id="135171" name="Rectangle 2"/>
          <p:cNvSpPr>
            <a:spLocks noGrp="1" noRot="1" noChangeAspect="1" noChangeArrowheads="1" noTextEdit="1"/>
          </p:cNvSpPr>
          <p:nvPr>
            <p:ph type="sldImg"/>
          </p:nvPr>
        </p:nvSpPr>
        <p:spPr>
          <a:xfrm>
            <a:off x="1166813" y="674688"/>
            <a:ext cx="4597400" cy="3448050"/>
          </a:xfrm>
          <a:ln/>
        </p:spPr>
      </p:sp>
      <p:sp>
        <p:nvSpPr>
          <p:cNvPr id="135172" name="Rectangle 3"/>
          <p:cNvSpPr>
            <a:spLocks noGrp="1" noChangeArrowheads="1"/>
          </p:cNvSpPr>
          <p:nvPr>
            <p:ph type="body" idx="1"/>
          </p:nvPr>
        </p:nvSpPr>
        <p:spPr>
          <a:xfrm>
            <a:off x="375824" y="4422099"/>
            <a:ext cx="6024045" cy="4219107"/>
          </a:xfrm>
          <a:noFill/>
          <a:ln/>
        </p:spPr>
        <p:txBody>
          <a:bodyPr/>
          <a:lstStyle/>
          <a:p>
            <a:pPr marL="112163" indent="-112163">
              <a:buFontTx/>
              <a:buChar char="•"/>
            </a:pPr>
            <a:r>
              <a:rPr lang="en-US" dirty="0">
                <a:latin typeface="Arial" pitchFamily="-109" charset="0"/>
                <a:ea typeface="ＭＳ Ｐゴシック" pitchFamily="-109" charset="-128"/>
                <a:cs typeface="ＭＳ Ｐゴシック" pitchFamily="-109" charset="-128"/>
              </a:rPr>
              <a:t>An Aerial lift is a good alternative for reaching heights if properly used.  They can also be used to install and remove guardrail and safety net systems. </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E47AAC8-A825-DF4A-8938-D8A33C604806}" type="slidenum">
              <a:rPr lang="en-US"/>
              <a:pPr/>
              <a:t>124</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PFAS or fall restraint must be worn and lanyard attached to the boom or basket when working from an aerial lift.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C466503-8868-3C4E-93C7-CCBDE3D21F58}" type="slidenum">
              <a:rPr lang="en-US"/>
              <a:pPr/>
              <a:t>125</a:t>
            </a:fld>
            <a:endParaRPr lang="en-US"/>
          </a:p>
        </p:txBody>
      </p:sp>
      <p:sp>
        <p:nvSpPr>
          <p:cNvPr id="139267" name="Rectangle 2"/>
          <p:cNvSpPr>
            <a:spLocks noGrp="1" noRot="1" noChangeAspect="1" noChangeArrowheads="1" noTextEdit="1"/>
          </p:cNvSpPr>
          <p:nvPr>
            <p:ph type="sldImg"/>
          </p:nvPr>
        </p:nvSpPr>
        <p:spPr>
          <a:xfrm>
            <a:off x="1166813" y="674688"/>
            <a:ext cx="4597400" cy="3448050"/>
          </a:xfrm>
          <a:ln/>
        </p:spPr>
      </p:sp>
      <p:sp>
        <p:nvSpPr>
          <p:cNvPr id="139268"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is a properly installed guardrail using a “safety boot” system to position the uprights installed during framing.</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5C77688-05E5-3048-9DED-D4BA1E155AD0}" type="slidenum">
              <a:rPr lang="en-US"/>
              <a:pPr/>
              <a:t>126</a:t>
            </a:fld>
            <a:endParaRPr lang="en-US"/>
          </a:p>
        </p:txBody>
      </p:sp>
      <p:sp>
        <p:nvSpPr>
          <p:cNvPr id="141315" name="Rectangle 2"/>
          <p:cNvSpPr>
            <a:spLocks noGrp="1" noRot="1" noChangeAspect="1" noChangeArrowheads="1" noTextEdit="1"/>
          </p:cNvSpPr>
          <p:nvPr>
            <p:ph type="sldImg"/>
          </p:nvPr>
        </p:nvSpPr>
        <p:spPr>
          <a:xfrm>
            <a:off x="1166813" y="674688"/>
            <a:ext cx="4597400" cy="3448050"/>
          </a:xfrm>
          <a:ln/>
        </p:spPr>
      </p:sp>
      <p:sp>
        <p:nvSpPr>
          <p:cNvPr id="141316"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is the same system still in place through Mechanical, Electrical, Plumbing installation and dry wall. </a:t>
            </a:r>
          </a:p>
          <a:p>
            <a:pPr eaLnBrk="1" hangingPunct="1"/>
            <a:r>
              <a:rPr lang="en-US">
                <a:latin typeface="Arial" pitchFamily="-109" charset="0"/>
                <a:ea typeface="ＭＳ Ｐゴシック" pitchFamily="-109" charset="-128"/>
                <a:cs typeface="ＭＳ Ｐゴシック" pitchFamily="-109" charset="-128"/>
              </a:rPr>
              <a:t>Priming and painting can be done before installing the permanent handrail and removal of the guardrail.</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EEC255E-9035-B54D-87D2-3DE65EE86D68}" type="slidenum">
              <a:rPr lang="en-US"/>
              <a:pPr/>
              <a:t>127</a:t>
            </a:fld>
            <a:endParaRPr lang="en-US"/>
          </a:p>
        </p:txBody>
      </p:sp>
      <p:sp>
        <p:nvSpPr>
          <p:cNvPr id="143363" name="Rectangle 2"/>
          <p:cNvSpPr>
            <a:spLocks noGrp="1" noRot="1" noChangeAspect="1" noChangeArrowheads="1" noTextEdit="1"/>
          </p:cNvSpPr>
          <p:nvPr>
            <p:ph type="sldImg"/>
          </p:nvPr>
        </p:nvSpPr>
        <p:spPr>
          <a:ln/>
        </p:spPr>
      </p:sp>
      <p:sp>
        <p:nvSpPr>
          <p:cNvPr id="14336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As we stated previously, working at heights cannot be eliminated, but there are ways to minimize exposure. </a:t>
            </a:r>
          </a:p>
          <a:p>
            <a:pPr eaLnBrk="1" hangingPunct="1"/>
            <a:r>
              <a:rPr lang="en-US">
                <a:latin typeface="Arial" pitchFamily="-109" charset="0"/>
                <a:ea typeface="ＭＳ Ｐゴシック" pitchFamily="-109" charset="-128"/>
                <a:cs typeface="ＭＳ Ｐゴシック" pitchFamily="-109" charset="-128"/>
              </a:rPr>
              <a:t>By assembling as many parts of the structure as possible on the ground we can reduce worker frequency and duration of exposure to falls. </a:t>
            </a:r>
          </a:p>
          <a:p>
            <a:pPr eaLnBrk="1" hangingPunct="1"/>
            <a:r>
              <a:rPr lang="en-US">
                <a:latin typeface="Arial" pitchFamily="-109" charset="0"/>
                <a:ea typeface="ＭＳ Ｐゴシック" pitchFamily="-109" charset="-128"/>
                <a:cs typeface="ＭＳ Ｐゴシック" pitchFamily="-109" charset="-128"/>
              </a:rPr>
              <a:t>Properly assembled and braced systems, erected in accordance with the Building Component Safety Information booklet, can be hoisted …</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EC53498-BFBC-1F4A-89B1-B09C5CB9F9A2}" type="slidenum">
              <a:rPr lang="en-US"/>
              <a:pPr/>
              <a:t>128</a:t>
            </a:fld>
            <a:endParaRPr lang="en-US"/>
          </a:p>
        </p:txBody>
      </p:sp>
      <p:sp>
        <p:nvSpPr>
          <p:cNvPr id="145411" name="Rectangle 2"/>
          <p:cNvSpPr>
            <a:spLocks noGrp="1" noRot="1" noChangeAspect="1" noChangeArrowheads="1" noTextEdit="1"/>
          </p:cNvSpPr>
          <p:nvPr>
            <p:ph type="sldImg"/>
          </p:nvPr>
        </p:nvSpPr>
        <p:spPr>
          <a:ln/>
        </p:spPr>
      </p:sp>
      <p:sp>
        <p:nvSpPr>
          <p:cNvPr id="145412"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 and flown into place. This minimizes worker exposure to fall hazards.  </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09CB74E-953F-D04C-AA50-A7508C38D9FD}" type="slidenum">
              <a:rPr lang="en-US"/>
              <a:pPr/>
              <a:t>129</a:t>
            </a:fld>
            <a:endParaRPr lang="en-US"/>
          </a:p>
        </p:txBody>
      </p:sp>
      <p:sp>
        <p:nvSpPr>
          <p:cNvPr id="147459" name="Rectangle 2"/>
          <p:cNvSpPr>
            <a:spLocks noGrp="1" noRot="1" noChangeAspect="1" noChangeArrowheads="1" noTextEdit="1"/>
          </p:cNvSpPr>
          <p:nvPr>
            <p:ph type="sldImg"/>
          </p:nvPr>
        </p:nvSpPr>
        <p:spPr>
          <a:ln/>
        </p:spPr>
      </p:sp>
      <p:sp>
        <p:nvSpPr>
          <p:cNvPr id="147460"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 Do as many things on the ground as possible.  Here a contractor has installed the building wrap.</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C5C28A72-887F-8842-98FC-CA4A62167198}" type="slidenum">
              <a:rPr lang="en-US"/>
              <a:pPr/>
              <a:t>130</a:t>
            </a:fld>
            <a:endParaRPr lang="en-US"/>
          </a:p>
        </p:txBody>
      </p:sp>
      <p:sp>
        <p:nvSpPr>
          <p:cNvPr id="149507" name="Rectangle 2"/>
          <p:cNvSpPr>
            <a:spLocks noGrp="1" noRot="1" noChangeAspect="1" noChangeArrowheads="1" noTextEdit="1"/>
          </p:cNvSpPr>
          <p:nvPr>
            <p:ph type="sldImg"/>
          </p:nvPr>
        </p:nvSpPr>
        <p:spPr>
          <a:ln/>
        </p:spPr>
      </p:sp>
      <p:sp>
        <p:nvSpPr>
          <p:cNvPr id="149508"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And here another has pre-positioned portions of the guardrail system on the ground … </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1E9FE2B8-6063-3041-B63E-C6639EF2BC9A}" type="slidenum">
              <a:rPr lang="en-US"/>
              <a:pPr/>
              <a:t>131</a:t>
            </a:fld>
            <a:endParaRPr lang="en-US"/>
          </a:p>
        </p:txBody>
      </p:sp>
      <p:sp>
        <p:nvSpPr>
          <p:cNvPr id="151555" name="Rectangle 2"/>
          <p:cNvSpPr>
            <a:spLocks noGrp="1" noRot="1" noChangeAspect="1" noChangeArrowheads="1" noTextEdit="1"/>
          </p:cNvSpPr>
          <p:nvPr>
            <p:ph type="sldImg"/>
          </p:nvPr>
        </p:nvSpPr>
        <p:spPr>
          <a:ln/>
        </p:spPr>
      </p:sp>
      <p:sp>
        <p:nvSpPr>
          <p:cNvPr id="151556"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 and flown into place … what a concept.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p>
            <a:fld id="{92848AEE-DAFA-4597-B7AA-B47ADE5D3D09}" type="slidenum">
              <a:rPr lang="pt-BR" smtClean="0"/>
              <a:pPr/>
              <a:t>15</a:t>
            </a:fld>
            <a:endParaRPr lang="pt-BR" smtClean="0"/>
          </a:p>
        </p:txBody>
      </p:sp>
      <p:sp>
        <p:nvSpPr>
          <p:cNvPr id="75779" name="Rectangle 1"/>
          <p:cNvSpPr>
            <a:spLocks noGrp="1" noRot="1" noChangeAspect="1" noChangeArrowheads="1" noTextEdit="1"/>
          </p:cNvSpPr>
          <p:nvPr>
            <p:ph type="sldImg"/>
          </p:nvPr>
        </p:nvSpPr>
        <p:spPr>
          <a:xfrm>
            <a:off x="1143000" y="685800"/>
            <a:ext cx="4572000" cy="3429000"/>
          </a:xfrm>
          <a:ln/>
        </p:spPr>
      </p:sp>
      <p:sp>
        <p:nvSpPr>
          <p:cNvPr id="75780"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Like</a:t>
            </a:r>
            <a:r>
              <a:rPr lang="pt-BR" dirty="0" smtClean="0"/>
              <a:t> “</a:t>
            </a:r>
            <a:r>
              <a:rPr lang="pt-BR" dirty="0" err="1" smtClean="0"/>
              <a:t>swallowing</a:t>
            </a:r>
            <a:r>
              <a:rPr lang="pt-BR" baseline="0" dirty="0" smtClean="0"/>
              <a:t> </a:t>
            </a:r>
            <a:r>
              <a:rPr lang="pt-BR" baseline="0" dirty="0" err="1" smtClean="0"/>
              <a:t>frogs</a:t>
            </a:r>
            <a:r>
              <a:rPr lang="pt-BR" baseline="0" dirty="0" smtClean="0"/>
              <a:t>” = Brazilian idiom for </a:t>
            </a:r>
            <a:r>
              <a:rPr lang="pt-BR" baseline="0" dirty="0" err="1" smtClean="0"/>
              <a:t>having</a:t>
            </a:r>
            <a:r>
              <a:rPr lang="pt-BR" baseline="0" dirty="0" smtClean="0"/>
              <a:t> to do </a:t>
            </a:r>
            <a:r>
              <a:rPr lang="pt-BR" baseline="0" dirty="0" err="1" smtClean="0"/>
              <a:t>something</a:t>
            </a:r>
            <a:r>
              <a:rPr lang="pt-BR" baseline="0" dirty="0" smtClean="0"/>
              <a:t> </a:t>
            </a:r>
            <a:r>
              <a:rPr lang="pt-BR" baseline="0" dirty="0" err="1" smtClean="0"/>
              <a:t>that</a:t>
            </a:r>
            <a:r>
              <a:rPr lang="pt-BR" baseline="0" dirty="0" smtClean="0"/>
              <a:t> is </a:t>
            </a:r>
            <a:r>
              <a:rPr lang="pt-BR" baseline="0" dirty="0" err="1" smtClean="0"/>
              <a:t>difficult</a:t>
            </a:r>
            <a:r>
              <a:rPr lang="pt-BR" baseline="0" dirty="0" smtClean="0"/>
              <a:t> and </a:t>
            </a:r>
            <a:r>
              <a:rPr lang="pt-BR" baseline="0" dirty="0" err="1" smtClean="0"/>
              <a:t>humbling</a:t>
            </a:r>
            <a:endParaRPr lang="pt-BR"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328C9C3-BAA9-C448-88CE-86A01405EB38}" type="slidenum">
              <a:rPr lang="en-US"/>
              <a:pPr/>
              <a:t>132</a:t>
            </a:fld>
            <a:endParaRPr lang="en-US"/>
          </a:p>
        </p:txBody>
      </p:sp>
      <p:sp>
        <p:nvSpPr>
          <p:cNvPr id="153603" name="Rectangle 2"/>
          <p:cNvSpPr>
            <a:spLocks noGrp="1" noRot="1" noChangeAspect="1" noChangeArrowheads="1" noTextEdit="1"/>
          </p:cNvSpPr>
          <p:nvPr>
            <p:ph type="sldImg"/>
          </p:nvPr>
        </p:nvSpPr>
        <p:spPr>
          <a:xfrm>
            <a:off x="1166813" y="674688"/>
            <a:ext cx="4597400" cy="3448050"/>
          </a:xfrm>
          <a:ln/>
        </p:spPr>
      </p:sp>
      <p:sp>
        <p:nvSpPr>
          <p:cNvPr id="15360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Today, there’s no reason for this worker to work like this …</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E3D1B2F-22BE-5A4E-B6EC-B1E0568BA1A3}" type="slidenum">
              <a:rPr lang="en-US"/>
              <a:pPr/>
              <a:t>133</a:t>
            </a:fld>
            <a:endParaRPr lang="en-US"/>
          </a:p>
        </p:txBody>
      </p:sp>
      <p:sp>
        <p:nvSpPr>
          <p:cNvPr id="155651" name="Rectangle 2"/>
          <p:cNvSpPr>
            <a:spLocks noGrp="1" noRot="1" noChangeAspect="1" noChangeArrowheads="1" noTextEdit="1"/>
          </p:cNvSpPr>
          <p:nvPr>
            <p:ph type="sldImg"/>
          </p:nvPr>
        </p:nvSpPr>
        <p:spPr>
          <a:ln/>
        </p:spPr>
      </p:sp>
      <p:sp>
        <p:nvSpPr>
          <p:cNvPr id="155652"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 when there are systems available to protect them from falling and hitting the ground.</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0857BD6E-0DD8-3248-A8C3-65FE2AD373B4}" type="slidenum">
              <a:rPr lang="en-US"/>
              <a:pPr/>
              <a:t>134</a:t>
            </a:fld>
            <a:endParaRPr lang="en-US"/>
          </a:p>
        </p:txBody>
      </p:sp>
      <p:sp>
        <p:nvSpPr>
          <p:cNvPr id="157699" name="Rectangle 2"/>
          <p:cNvSpPr>
            <a:spLocks noGrp="1" noRot="1" noChangeAspect="1" noChangeArrowheads="1" noTextEdit="1"/>
          </p:cNvSpPr>
          <p:nvPr>
            <p:ph type="sldImg"/>
          </p:nvPr>
        </p:nvSpPr>
        <p:spPr>
          <a:xfrm>
            <a:off x="1166813" y="674688"/>
            <a:ext cx="4597400" cy="3448050"/>
          </a:xfrm>
          <a:ln/>
        </p:spPr>
      </p:sp>
      <p:sp>
        <p:nvSpPr>
          <p:cNvPr id="157700"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Falling from roofs is not the only area where fatalities have occurred.  Open sides like this must be protected.</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D443058-B4C6-4F4B-9F36-5931CE03A070}" type="slidenum">
              <a:rPr lang="en-US"/>
              <a:pPr/>
              <a:t>135</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Like this!</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B6B164EB-394D-8B4E-AE3F-9793EE66B989}" type="slidenum">
              <a:rPr lang="en-US"/>
              <a:pPr/>
              <a:t>136</a:t>
            </a:fld>
            <a:endParaRPr lang="en-US"/>
          </a:p>
        </p:txBody>
      </p:sp>
      <p:sp>
        <p:nvSpPr>
          <p:cNvPr id="161795" name="Rectangle 2"/>
          <p:cNvSpPr>
            <a:spLocks noGrp="1" noRot="1" noChangeAspect="1" noChangeArrowheads="1" noTextEdit="1"/>
          </p:cNvSpPr>
          <p:nvPr>
            <p:ph type="sldImg"/>
          </p:nvPr>
        </p:nvSpPr>
        <p:spPr>
          <a:xfrm>
            <a:off x="1166813" y="674688"/>
            <a:ext cx="4597400" cy="3448050"/>
          </a:xfrm>
          <a:ln/>
        </p:spPr>
      </p:sp>
      <p:sp>
        <p:nvSpPr>
          <p:cNvPr id="161796"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And, this open-sided stairwell opening must be protected.</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78C1C4DE-6CDE-7946-9CFA-C5C991F5D7F2}" type="slidenum">
              <a:rPr lang="en-US"/>
              <a:pPr/>
              <a:t>137</a:t>
            </a:fld>
            <a:endParaRPr lang="en-US"/>
          </a:p>
        </p:txBody>
      </p:sp>
      <p:sp>
        <p:nvSpPr>
          <p:cNvPr id="163843" name="Rectangle 2"/>
          <p:cNvSpPr>
            <a:spLocks noGrp="1" noRot="1" noChangeAspect="1" noChangeArrowheads="1" noTextEdit="1"/>
          </p:cNvSpPr>
          <p:nvPr>
            <p:ph type="sldImg"/>
          </p:nvPr>
        </p:nvSpPr>
        <p:spPr>
          <a:xfrm>
            <a:off x="1166813" y="674688"/>
            <a:ext cx="4597400" cy="3448050"/>
          </a:xfrm>
          <a:ln/>
        </p:spPr>
      </p:sp>
      <p:sp>
        <p:nvSpPr>
          <p:cNvPr id="16384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Like this!</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10E5A85B-2A4E-7344-9A86-F30EF78EFE87}" type="slidenum">
              <a:rPr lang="en-US"/>
              <a:pPr/>
              <a:t>138</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Hopefully we shared several ways workers can be protected while exposed to potential fall hazards.  But, if employers can still demonstrate that using conventional fall protection is infeasible or presents a greater hazard to their employees, they must develop and implement a fall protection plan.</a:t>
            </a:r>
          </a:p>
          <a:p>
            <a:pPr eaLnBrk="1" hangingPunct="1"/>
            <a:r>
              <a:rPr lang="en-US">
                <a:latin typeface="Arial" pitchFamily="-109" charset="0"/>
                <a:ea typeface="ＭＳ Ｐゴシック" pitchFamily="-109" charset="-128"/>
                <a:cs typeface="ＭＳ Ｐゴシック" pitchFamily="-109" charset="-128"/>
              </a:rPr>
              <a:t>Employers bear the burden of proving that a fall protection plan is needed for a particular workplace situation.</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342B5E8F-183B-1F4A-B13F-4945E3341A3E}" type="slidenum">
              <a:rPr lang="en-US"/>
              <a:pPr/>
              <a:t>139</a:t>
            </a:fld>
            <a:endParaRPr lang="en-US"/>
          </a:p>
        </p:txBody>
      </p:sp>
      <p:sp>
        <p:nvSpPr>
          <p:cNvPr id="167939" name="Rectangle 2"/>
          <p:cNvSpPr>
            <a:spLocks noGrp="1" noRot="1" noChangeAspect="1" noChangeArrowheads="1" noTextEdit="1"/>
          </p:cNvSpPr>
          <p:nvPr>
            <p:ph type="sldImg"/>
          </p:nvPr>
        </p:nvSpPr>
        <p:spPr>
          <a:xfrm>
            <a:off x="1138238" y="685800"/>
            <a:ext cx="4581525" cy="3436938"/>
          </a:xfrm>
          <a:ln/>
        </p:spPr>
      </p:sp>
      <p:sp>
        <p:nvSpPr>
          <p:cNvPr id="167940" name="Rectangle 4"/>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Employers must ensure the plan meets the requirements of 29 CFR 1926.501(b)(13) and 1926.502(k).</a:t>
            </a:r>
          </a:p>
          <a:p>
            <a:pPr eaLnBrk="1" hangingPunct="1"/>
            <a:r>
              <a:rPr lang="en-US" dirty="0">
                <a:latin typeface="Arial" pitchFamily="-109" charset="0"/>
                <a:ea typeface="ＭＳ Ｐゴシック" pitchFamily="-109" charset="-128"/>
                <a:cs typeface="ＭＳ Ｐゴシック" pitchFamily="-109" charset="-128"/>
              </a:rPr>
              <a:t>Under 1926.502(k) the plan:</a:t>
            </a:r>
          </a:p>
          <a:p>
            <a:pPr lvl="1" indent="-224325">
              <a:buFontTx/>
              <a:buChar char="•"/>
            </a:pPr>
            <a:r>
              <a:rPr lang="en-US" dirty="0">
                <a:latin typeface="Arial" pitchFamily="-109" charset="0"/>
              </a:rPr>
              <a:t>Must be written and be site specific.</a:t>
            </a:r>
          </a:p>
          <a:p>
            <a:pPr lvl="1" indent="-224325">
              <a:buFontTx/>
              <a:buChar char="•"/>
            </a:pPr>
            <a:r>
              <a:rPr lang="en-US" dirty="0">
                <a:latin typeface="Arial" pitchFamily="-109" charset="0"/>
              </a:rPr>
              <a:t>A Plan developed for repetitive use with a particular style home, must be reviewed to ensure it fully addresses all issues related to fall protection on each site it is used on. </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22E7321-93B8-D14A-BBAA-8F2D38BB97E0}" type="slidenum">
              <a:rPr lang="en-US"/>
              <a:pPr/>
              <a:t>140</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lvl="1" indent="-224325">
              <a:buFontTx/>
              <a:buChar char="•"/>
            </a:pPr>
            <a:r>
              <a:rPr lang="en-US" dirty="0">
                <a:latin typeface="Arial" pitchFamily="-109" charset="0"/>
              </a:rPr>
              <a:t>The plan must be prepared by a “qualified person – ("Qualified” means one who, by possession of a recognized degree, certificate, or professional standing, or who by extensive knowledge, training, and experience, has successfully demonstrated his ability to solve or resolve problems relating to the subject matter, the work, or the project); and,</a:t>
            </a:r>
          </a:p>
          <a:p>
            <a:pPr lvl="1" indent="-224325">
              <a:buFontTx/>
              <a:buChar char="•"/>
            </a:pPr>
            <a:r>
              <a:rPr lang="en-US" dirty="0">
                <a:latin typeface="Arial" pitchFamily="-109" charset="0"/>
              </a:rPr>
              <a:t>All changes to the plan must be approved by a qualified person.</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0DCADD1-93E8-C247-BBFA-FCDF2B241DC6}" type="slidenum">
              <a:rPr lang="en-US"/>
              <a:pPr/>
              <a:t>141</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lvl="1" indent="-224325">
              <a:buFontTx/>
              <a:buChar char="•"/>
            </a:pPr>
            <a:r>
              <a:rPr lang="en-US" dirty="0">
                <a:latin typeface="Arial" pitchFamily="-109" charset="0"/>
              </a:rPr>
              <a:t>Must be maintained on the site;  … and be </a:t>
            </a:r>
          </a:p>
          <a:p>
            <a:pPr lvl="1" indent="-224325">
              <a:buFontTx/>
              <a:buChar char="•"/>
            </a:pPr>
            <a:r>
              <a:rPr lang="en-US" dirty="0">
                <a:latin typeface="Arial" pitchFamily="-109" charset="0"/>
              </a:rPr>
              <a:t>Implemented under the supervision of a competent person – ("Competent person" means one who is capable of identifying existing and predictable hazards in the surroundings or working conditions which are unsanitary, hazardous, or dangerous to employees, and who has authorization to take prompt corrective measures to eliminate them).</a:t>
            </a:r>
          </a:p>
          <a:p>
            <a:pPr lvl="1" indent="-224325">
              <a:buFontTx/>
              <a:buChar char="•"/>
            </a:pPr>
            <a:r>
              <a:rPr lang="en-US" dirty="0">
                <a:latin typeface="Arial" pitchFamily="-109" charset="0"/>
              </a:rPr>
              <a:t>The plan must also document why conventional systems are infeasible or create a greater hazard.</a:t>
            </a:r>
          </a:p>
          <a:p>
            <a:pPr lvl="1" indent="-224325">
              <a:buFontTx/>
              <a:buChar char="•"/>
            </a:pPr>
            <a:r>
              <a:rPr lang="en-US" dirty="0">
                <a:latin typeface="Arial" pitchFamily="-109" charset="0"/>
              </a:rPr>
              <a:t>and it must include a written discussion of the alternative work practices that eliminate or reduce the possibility of a fall.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p>
            <a:fld id="{DFE15C44-F62E-45C0-8AFA-4287013D17A8}" type="slidenum">
              <a:rPr lang="pt-BR" smtClean="0"/>
              <a:pPr/>
              <a:t>16</a:t>
            </a:fld>
            <a:endParaRPr lang="pt-BR" smtClean="0"/>
          </a:p>
        </p:txBody>
      </p:sp>
      <p:sp>
        <p:nvSpPr>
          <p:cNvPr id="768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76804"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CF9E645-03A8-B548-8864-863F2B8EC324}" type="slidenum">
              <a:rPr lang="en-US"/>
              <a:pPr/>
              <a:t>142</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lvl="1" indent="-224325">
              <a:buFontTx/>
              <a:buChar char="•"/>
            </a:pPr>
            <a:r>
              <a:rPr lang="en-US" dirty="0">
                <a:latin typeface="Arial" pitchFamily="-109" charset="0"/>
              </a:rPr>
              <a:t>All locations where conventional systems cannot be used must be identified and be designated in the plan as controlled access zones.</a:t>
            </a:r>
          </a:p>
          <a:p>
            <a:pPr lvl="1" indent="-224325">
              <a:buFontTx/>
              <a:buChar char="•"/>
            </a:pPr>
            <a:r>
              <a:rPr lang="en-US" dirty="0">
                <a:latin typeface="Arial" pitchFamily="-109" charset="0"/>
              </a:rPr>
              <a:t>Must identify all workers authorized to work in the controlled access zones.</a:t>
            </a:r>
          </a:p>
          <a:p>
            <a:pPr lvl="1" indent="-224325">
              <a:buFontTx/>
              <a:buChar char="•"/>
            </a:pPr>
            <a:r>
              <a:rPr lang="en-US" dirty="0">
                <a:latin typeface="Arial" pitchFamily="-109" charset="0"/>
              </a:rPr>
              <a:t>and it must be reviewed if a fall, or near miss, occurs.</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7FA65E3D-2A67-0D4B-BB94-8E829DAE9E7B}" type="slidenum">
              <a:rPr lang="en-US"/>
              <a:pPr/>
              <a:t>143</a:t>
            </a:fld>
            <a:endParaRPr lang="en-US"/>
          </a:p>
        </p:txBody>
      </p:sp>
      <p:sp>
        <p:nvSpPr>
          <p:cNvPr id="176131" name="Rectangle 2"/>
          <p:cNvSpPr>
            <a:spLocks noGrp="1" noRot="1" noChangeAspect="1" noChangeArrowheads="1" noTextEdit="1"/>
          </p:cNvSpPr>
          <p:nvPr>
            <p:ph type="sldImg"/>
          </p:nvPr>
        </p:nvSpPr>
        <p:spPr>
          <a:xfrm>
            <a:off x="1144588" y="685800"/>
            <a:ext cx="4572000" cy="3429000"/>
          </a:xfrm>
          <a:ln/>
        </p:spPr>
      </p:sp>
      <p:sp>
        <p:nvSpPr>
          <p:cNvPr id="176132" name="Rectangle 4"/>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The safety monitor’s sole purpose is to monitor the workers who are exposed to a potential fall hazard.</a:t>
            </a:r>
          </a:p>
          <a:p>
            <a:pPr eaLnBrk="1" hangingPunct="1"/>
            <a:r>
              <a:rPr lang="en-US" dirty="0">
                <a:latin typeface="Arial" pitchFamily="-109" charset="0"/>
                <a:ea typeface="ＭＳ Ｐゴシック" pitchFamily="-109" charset="-128"/>
                <a:cs typeface="ＭＳ Ｐゴシック" pitchFamily="-109" charset="-128"/>
              </a:rPr>
              <a:t>The safety monitor:</a:t>
            </a:r>
          </a:p>
          <a:p>
            <a:pPr lvl="1" indent="-224325">
              <a:buFontTx/>
              <a:buChar char="•"/>
            </a:pPr>
            <a:r>
              <a:rPr lang="en-US" dirty="0">
                <a:latin typeface="Arial" pitchFamily="-109" charset="0"/>
              </a:rPr>
              <a:t>Cannot have any other job which would distract them from monitoring.</a:t>
            </a:r>
          </a:p>
          <a:p>
            <a:pPr lvl="1" indent="-224325">
              <a:buFontTx/>
              <a:buChar char="•"/>
            </a:pPr>
            <a:r>
              <a:rPr lang="en-US" dirty="0">
                <a:latin typeface="Arial" pitchFamily="-109" charset="0"/>
              </a:rPr>
              <a:t>Must be a competent person.</a:t>
            </a:r>
          </a:p>
          <a:p>
            <a:pPr lvl="1" indent="-224325">
              <a:buFontTx/>
              <a:buChar char="•"/>
            </a:pPr>
            <a:r>
              <a:rPr lang="en-US" dirty="0">
                <a:latin typeface="Arial" pitchFamily="-109" charset="0"/>
              </a:rPr>
              <a:t>Must have the authority to stop other worker activities</a:t>
            </a:r>
          </a:p>
          <a:p>
            <a:pPr lvl="1" indent="-224325">
              <a:buFontTx/>
              <a:buChar char="•"/>
            </a:pPr>
            <a:r>
              <a:rPr lang="en-US" dirty="0">
                <a:latin typeface="Arial" pitchFamily="-109" charset="0"/>
              </a:rPr>
              <a:t>All workers in the CAZ must be directed to comply with the fall hazard warnings of the safety monitor.</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D2726ED0-A17B-D343-B426-B7447655E2B7}" type="slidenum">
              <a:rPr lang="en-US"/>
              <a:pPr/>
              <a:t>144</a:t>
            </a:fld>
            <a:endParaRPr lang="en-US"/>
          </a:p>
        </p:txBody>
      </p:sp>
      <p:sp>
        <p:nvSpPr>
          <p:cNvPr id="178179" name="Rectangle 2"/>
          <p:cNvSpPr>
            <a:spLocks noGrp="1" noRot="1" noChangeAspect="1" noChangeArrowheads="1" noTextEdit="1"/>
          </p:cNvSpPr>
          <p:nvPr>
            <p:ph type="sldImg"/>
          </p:nvPr>
        </p:nvSpPr>
        <p:spPr>
          <a:ln/>
        </p:spPr>
      </p:sp>
      <p:sp>
        <p:nvSpPr>
          <p:cNvPr id="178180"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OSHA included Appendix E in Subpart M to show employers and employees what a compliant fall protection plan might look like.</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Espaço Reservado para Imagem de Slide 1"/>
          <p:cNvSpPr>
            <a:spLocks noGrp="1" noRot="1" noChangeAspect="1" noTextEdit="1"/>
          </p:cNvSpPr>
          <p:nvPr>
            <p:ph type="sldImg"/>
          </p:nvPr>
        </p:nvSpPr>
        <p:spPr>
          <a:ln/>
        </p:spPr>
      </p:sp>
      <p:sp>
        <p:nvSpPr>
          <p:cNvPr id="313347"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3348" name="Espaço Reservado para Número de Slide 3"/>
          <p:cNvSpPr>
            <a:spLocks noGrp="1"/>
          </p:cNvSpPr>
          <p:nvPr>
            <p:ph type="sldNum" sz="quarter" idx="5"/>
          </p:nvPr>
        </p:nvSpPr>
        <p:spPr>
          <a:noFill/>
        </p:spPr>
        <p:txBody>
          <a:bodyPr/>
          <a:lstStyle/>
          <a:p>
            <a:fld id="{B7D49A4E-51D8-FA48-9C07-FC5029F75D7D}" type="slidenum">
              <a:rPr lang="pt-BR"/>
              <a:pPr/>
              <a:t>146</a:t>
            </a:fld>
            <a:endParaRPr lang="pt-B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Espaço Reservado para Imagem de Slide 1"/>
          <p:cNvSpPr>
            <a:spLocks noGrp="1" noRot="1" noChangeAspect="1" noTextEdit="1"/>
          </p:cNvSpPr>
          <p:nvPr>
            <p:ph type="sldImg"/>
          </p:nvPr>
        </p:nvSpPr>
        <p:spPr>
          <a:ln/>
        </p:spPr>
      </p:sp>
      <p:sp>
        <p:nvSpPr>
          <p:cNvPr id="315395"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5396" name="Espaço Reservado para Número de Slide 3"/>
          <p:cNvSpPr>
            <a:spLocks noGrp="1"/>
          </p:cNvSpPr>
          <p:nvPr>
            <p:ph type="sldNum" sz="quarter" idx="5"/>
          </p:nvPr>
        </p:nvSpPr>
        <p:spPr>
          <a:noFill/>
        </p:spPr>
        <p:txBody>
          <a:bodyPr/>
          <a:lstStyle/>
          <a:p>
            <a:fld id="{DB3B0A96-E440-C542-AE7D-6D38574CB0D1}" type="slidenum">
              <a:rPr lang="pt-BR"/>
              <a:pPr/>
              <a:t>147</a:t>
            </a:fld>
            <a:endParaRPr lang="pt-B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Espaço Reservado para Imagem de Slide 1"/>
          <p:cNvSpPr>
            <a:spLocks noGrp="1" noRot="1" noChangeAspect="1" noTextEdit="1"/>
          </p:cNvSpPr>
          <p:nvPr>
            <p:ph type="sldImg"/>
          </p:nvPr>
        </p:nvSpPr>
        <p:spPr>
          <a:ln/>
        </p:spPr>
      </p:sp>
      <p:sp>
        <p:nvSpPr>
          <p:cNvPr id="31744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7444" name="Espaço Reservado para Número de Slide 3"/>
          <p:cNvSpPr>
            <a:spLocks noGrp="1"/>
          </p:cNvSpPr>
          <p:nvPr>
            <p:ph type="sldNum" sz="quarter" idx="5"/>
          </p:nvPr>
        </p:nvSpPr>
        <p:spPr>
          <a:noFill/>
        </p:spPr>
        <p:txBody>
          <a:bodyPr/>
          <a:lstStyle/>
          <a:p>
            <a:fld id="{E4887641-6654-2C42-A1C5-D84354D810FA}" type="slidenum">
              <a:rPr lang="pt-BR"/>
              <a:pPr/>
              <a:t>148</a:t>
            </a:fld>
            <a:endParaRPr lang="pt-B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Espaço Reservado para Imagem de Slide 1"/>
          <p:cNvSpPr>
            <a:spLocks noGrp="1" noRot="1" noChangeAspect="1" noTextEdit="1"/>
          </p:cNvSpPr>
          <p:nvPr>
            <p:ph type="sldImg"/>
          </p:nvPr>
        </p:nvSpPr>
        <p:spPr>
          <a:ln/>
        </p:spPr>
      </p:sp>
      <p:sp>
        <p:nvSpPr>
          <p:cNvPr id="31949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9492" name="Espaço Reservado para Número de Slide 3"/>
          <p:cNvSpPr>
            <a:spLocks noGrp="1"/>
          </p:cNvSpPr>
          <p:nvPr>
            <p:ph type="sldNum" sz="quarter" idx="5"/>
          </p:nvPr>
        </p:nvSpPr>
        <p:spPr>
          <a:noFill/>
        </p:spPr>
        <p:txBody>
          <a:bodyPr/>
          <a:lstStyle/>
          <a:p>
            <a:fld id="{5165E47A-60AA-834B-987E-EE79AA62F6CC}" type="slidenum">
              <a:rPr lang="pt-BR"/>
              <a:pPr/>
              <a:t>149</a:t>
            </a:fld>
            <a:endParaRPr lang="pt-B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65A1909D-7CE1-8C45-8DB6-BA8A116AB438}" type="slidenum">
              <a:rPr lang="en-US"/>
              <a:pPr/>
              <a:t>151</a:t>
            </a:fld>
            <a:endParaRPr lang="en-US"/>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Trainer's Notes:</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107F0591-A4B5-FA42-8A1E-6AD0356BE7B1}" type="slidenum">
              <a:rPr lang="en-US"/>
              <a:pPr/>
              <a:t>153</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Trainer's Notes:</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Espaço Reservado para Imagem de Slide 1"/>
          <p:cNvSpPr>
            <a:spLocks noGrp="1" noRot="1" noChangeAspect="1" noTextEdit="1"/>
          </p:cNvSpPr>
          <p:nvPr>
            <p:ph type="sldImg"/>
          </p:nvPr>
        </p:nvSpPr>
        <p:spPr>
          <a:ln/>
        </p:spPr>
      </p:sp>
      <p:sp>
        <p:nvSpPr>
          <p:cNvPr id="32768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27684" name="Espaço Reservado para Número de Slide 3"/>
          <p:cNvSpPr>
            <a:spLocks noGrp="1"/>
          </p:cNvSpPr>
          <p:nvPr>
            <p:ph type="sldNum" sz="quarter" idx="5"/>
          </p:nvPr>
        </p:nvSpPr>
        <p:spPr>
          <a:noFill/>
        </p:spPr>
        <p:txBody>
          <a:bodyPr/>
          <a:lstStyle/>
          <a:p>
            <a:fld id="{AE704F8D-096E-B14E-B5CE-0A551B07B295}" type="slidenum">
              <a:rPr lang="pt-BR"/>
              <a:pPr/>
              <a:t>154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p>
            <a:fld id="{3D2BDC73-CBA0-46F1-8AEB-3B2CA09E6462}" type="slidenum">
              <a:rPr lang="pt-BR" smtClean="0"/>
              <a:pPr/>
              <a:t>17</a:t>
            </a:fld>
            <a:endParaRPr lang="pt-BR" smtClean="0"/>
          </a:p>
        </p:txBody>
      </p:sp>
      <p:sp>
        <p:nvSpPr>
          <p:cNvPr id="77827" name="Rectangle 1"/>
          <p:cNvSpPr>
            <a:spLocks noGrp="1" noRot="1" noChangeAspect="1" noChangeArrowheads="1" noTextEdit="1"/>
          </p:cNvSpPr>
          <p:nvPr>
            <p:ph type="sldImg"/>
          </p:nvPr>
        </p:nvSpPr>
        <p:spPr>
          <a:xfrm>
            <a:off x="1143000" y="685800"/>
            <a:ext cx="4572000" cy="3429000"/>
          </a:xfrm>
          <a:ln/>
        </p:spPr>
      </p:sp>
      <p:sp>
        <p:nvSpPr>
          <p:cNvPr id="77828"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Don’t</a:t>
            </a:r>
            <a:r>
              <a:rPr lang="pt-BR" dirty="0" smtClean="0"/>
              <a:t> </a:t>
            </a:r>
            <a:r>
              <a:rPr lang="pt-BR" dirty="0" err="1" smtClean="0"/>
              <a:t>cry</a:t>
            </a:r>
            <a:r>
              <a:rPr lang="pt-BR" baseline="0" dirty="0" smtClean="0"/>
              <a:t> over </a:t>
            </a:r>
            <a:r>
              <a:rPr lang="pt-BR" baseline="0" dirty="0" err="1" smtClean="0"/>
              <a:t>spilled</a:t>
            </a:r>
            <a:r>
              <a:rPr lang="pt-BR" baseline="0" dirty="0" smtClean="0"/>
              <a:t> </a:t>
            </a:r>
            <a:r>
              <a:rPr lang="pt-BR" baseline="0" dirty="0" err="1" smtClean="0"/>
              <a:t>milk</a:t>
            </a:r>
            <a:r>
              <a:rPr lang="pt-BR" baseline="0" dirty="0" smtClean="0"/>
              <a:t>....</a:t>
            </a:r>
            <a:endParaRPr lang="pt-BR"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Espaço Reservado para Imagem de Slide 1"/>
          <p:cNvSpPr>
            <a:spLocks noGrp="1" noRot="1" noChangeAspect="1" noTextEdit="1"/>
          </p:cNvSpPr>
          <p:nvPr>
            <p:ph type="sldImg"/>
          </p:nvPr>
        </p:nvSpPr>
        <p:spPr>
          <a:ln/>
        </p:spPr>
      </p:sp>
      <p:sp>
        <p:nvSpPr>
          <p:cNvPr id="32973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29732" name="Espaço Reservado para Número de Slide 3"/>
          <p:cNvSpPr>
            <a:spLocks noGrp="1"/>
          </p:cNvSpPr>
          <p:nvPr>
            <p:ph type="sldNum" sz="quarter" idx="5"/>
          </p:nvPr>
        </p:nvSpPr>
        <p:spPr>
          <a:noFill/>
        </p:spPr>
        <p:txBody>
          <a:bodyPr/>
          <a:lstStyle/>
          <a:p>
            <a:fld id="{6C7C036C-6D00-C64F-A54C-7239388B8B22}" type="slidenum">
              <a:rPr lang="en-US"/>
              <a:pPr/>
              <a:t>155</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Espaço Reservado para Imagem de Slide 1"/>
          <p:cNvSpPr>
            <a:spLocks noGrp="1" noRot="1" noChangeAspect="1" noTextEdit="1"/>
          </p:cNvSpPr>
          <p:nvPr>
            <p:ph type="sldImg"/>
          </p:nvPr>
        </p:nvSpPr>
        <p:spPr>
          <a:ln/>
        </p:spPr>
      </p:sp>
      <p:sp>
        <p:nvSpPr>
          <p:cNvPr id="331779"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1780" name="Espaço Reservado para Número de Slide 3"/>
          <p:cNvSpPr>
            <a:spLocks noGrp="1"/>
          </p:cNvSpPr>
          <p:nvPr>
            <p:ph type="sldNum" sz="quarter" idx="5"/>
          </p:nvPr>
        </p:nvSpPr>
        <p:spPr>
          <a:noFill/>
        </p:spPr>
        <p:txBody>
          <a:bodyPr/>
          <a:lstStyle/>
          <a:p>
            <a:fld id="{AF72CC0B-257D-D84B-B558-2698AD87CF70}" type="slidenum">
              <a:rPr lang="en-US"/>
              <a:pPr/>
              <a:t>156</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Espaço Reservado para Imagem de Slide 1"/>
          <p:cNvSpPr>
            <a:spLocks noGrp="1" noRot="1" noChangeAspect="1" noTextEdit="1"/>
          </p:cNvSpPr>
          <p:nvPr>
            <p:ph type="sldImg"/>
          </p:nvPr>
        </p:nvSpPr>
        <p:spPr>
          <a:ln/>
        </p:spPr>
      </p:sp>
      <p:sp>
        <p:nvSpPr>
          <p:cNvPr id="333827"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3828" name="Espaço Reservado para Número de Slide 3"/>
          <p:cNvSpPr>
            <a:spLocks noGrp="1"/>
          </p:cNvSpPr>
          <p:nvPr>
            <p:ph type="sldNum" sz="quarter" idx="5"/>
          </p:nvPr>
        </p:nvSpPr>
        <p:spPr>
          <a:noFill/>
        </p:spPr>
        <p:txBody>
          <a:bodyPr/>
          <a:lstStyle/>
          <a:p>
            <a:fld id="{B707EB97-9C80-2440-B5F4-76BDEF57E68A}" type="slidenum">
              <a:rPr lang="pt-BR"/>
              <a:pPr/>
              <a:t>157</a:t>
            </a:fld>
            <a:endParaRPr lang="pt-B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Espaço Reservado para Imagem de Slide 1"/>
          <p:cNvSpPr>
            <a:spLocks noGrp="1" noRot="1" noChangeAspect="1" noTextEdit="1"/>
          </p:cNvSpPr>
          <p:nvPr>
            <p:ph type="sldImg"/>
          </p:nvPr>
        </p:nvSpPr>
        <p:spPr>
          <a:ln/>
        </p:spPr>
      </p:sp>
      <p:sp>
        <p:nvSpPr>
          <p:cNvPr id="335875"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5876" name="Espaço Reservado para Número de Slide 3"/>
          <p:cNvSpPr>
            <a:spLocks noGrp="1"/>
          </p:cNvSpPr>
          <p:nvPr>
            <p:ph type="sldNum" sz="quarter" idx="5"/>
          </p:nvPr>
        </p:nvSpPr>
        <p:spPr>
          <a:noFill/>
        </p:spPr>
        <p:txBody>
          <a:bodyPr/>
          <a:lstStyle/>
          <a:p>
            <a:fld id="{2A6ACC03-4D45-E241-AA89-650870180AAE}" type="slidenum">
              <a:rPr lang="pt-BR"/>
              <a:pPr/>
              <a:t>158</a:t>
            </a:fld>
            <a:endParaRPr lang="pt-B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ço Reservado para Imagem de Slide 1"/>
          <p:cNvSpPr>
            <a:spLocks noGrp="1" noRot="1" noChangeAspect="1" noTextEdit="1"/>
          </p:cNvSpPr>
          <p:nvPr>
            <p:ph type="sldImg"/>
          </p:nvPr>
        </p:nvSpPr>
        <p:spPr>
          <a:ln/>
        </p:spPr>
      </p:sp>
      <p:sp>
        <p:nvSpPr>
          <p:cNvPr id="33792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7924" name="Espaço Reservado para Número de Slide 3"/>
          <p:cNvSpPr>
            <a:spLocks noGrp="1"/>
          </p:cNvSpPr>
          <p:nvPr>
            <p:ph type="sldNum" sz="quarter" idx="5"/>
          </p:nvPr>
        </p:nvSpPr>
        <p:spPr>
          <a:noFill/>
        </p:spPr>
        <p:txBody>
          <a:bodyPr/>
          <a:lstStyle/>
          <a:p>
            <a:fld id="{BBC9B8AD-8B7D-1C41-8B01-83D8CC1F9FC1}" type="slidenum">
              <a:rPr lang="pt-BR"/>
              <a:pPr/>
              <a:t>159</a:t>
            </a:fld>
            <a:endParaRPr lang="pt-B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Espaço Reservado para Imagem de Slide 1"/>
          <p:cNvSpPr>
            <a:spLocks noGrp="1" noRot="1" noChangeAspect="1" noTextEdit="1"/>
          </p:cNvSpPr>
          <p:nvPr>
            <p:ph type="sldImg"/>
          </p:nvPr>
        </p:nvSpPr>
        <p:spPr>
          <a:ln/>
        </p:spPr>
      </p:sp>
      <p:sp>
        <p:nvSpPr>
          <p:cNvPr id="33997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9972" name="Espaço Reservado para Número de Slide 3"/>
          <p:cNvSpPr>
            <a:spLocks noGrp="1"/>
          </p:cNvSpPr>
          <p:nvPr>
            <p:ph type="sldNum" sz="quarter" idx="5"/>
          </p:nvPr>
        </p:nvSpPr>
        <p:spPr>
          <a:noFill/>
        </p:spPr>
        <p:txBody>
          <a:bodyPr/>
          <a:lstStyle/>
          <a:p>
            <a:fld id="{17AC29F1-F2FA-4843-B627-0A743DA533AD}" type="slidenum">
              <a:rPr lang="pt-BR"/>
              <a:pPr/>
              <a:t>160</a:t>
            </a:fld>
            <a:endParaRPr lang="pt-B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Espaço Reservado para Imagem de Slide 1"/>
          <p:cNvSpPr>
            <a:spLocks noGrp="1" noRot="1" noChangeAspect="1" noTextEdit="1"/>
          </p:cNvSpPr>
          <p:nvPr>
            <p:ph type="sldImg"/>
          </p:nvPr>
        </p:nvSpPr>
        <p:spPr>
          <a:ln/>
        </p:spPr>
      </p:sp>
      <p:sp>
        <p:nvSpPr>
          <p:cNvPr id="342019"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42020" name="Espaço Reservado para Número de Slide 3"/>
          <p:cNvSpPr>
            <a:spLocks noGrp="1"/>
          </p:cNvSpPr>
          <p:nvPr>
            <p:ph type="sldNum" sz="quarter" idx="5"/>
          </p:nvPr>
        </p:nvSpPr>
        <p:spPr>
          <a:noFill/>
        </p:spPr>
        <p:txBody>
          <a:bodyPr/>
          <a:lstStyle/>
          <a:p>
            <a:fld id="{DB92D0E5-F2B1-254D-B709-92B1EB126C18}" type="slidenum">
              <a:rPr lang="pt-BR"/>
              <a:pPr/>
              <a:t>161</a:t>
            </a:fld>
            <a:endParaRPr lang="pt-B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Espaço Reservado para Imagem de Slide 1"/>
          <p:cNvSpPr>
            <a:spLocks noGrp="1" noRot="1" noChangeAspect="1" noTextEdit="1"/>
          </p:cNvSpPr>
          <p:nvPr>
            <p:ph type="sldImg"/>
          </p:nvPr>
        </p:nvSpPr>
        <p:spPr>
          <a:ln/>
        </p:spPr>
      </p:sp>
      <p:sp>
        <p:nvSpPr>
          <p:cNvPr id="344067"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44068" name="Espaço Reservado para Número de Slide 3"/>
          <p:cNvSpPr>
            <a:spLocks noGrp="1"/>
          </p:cNvSpPr>
          <p:nvPr>
            <p:ph type="sldNum" sz="quarter" idx="5"/>
          </p:nvPr>
        </p:nvSpPr>
        <p:spPr>
          <a:noFill/>
        </p:spPr>
        <p:txBody>
          <a:bodyPr/>
          <a:lstStyle/>
          <a:p>
            <a:fld id="{8BA34E87-DE16-DE4E-9E60-EC24644E598B}" type="slidenum">
              <a:rPr lang="pt-BR"/>
              <a:pPr/>
              <a:t>162</a:t>
            </a:fld>
            <a:endParaRPr lang="pt-B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Espaço Reservado para Imagem de Slide 1"/>
          <p:cNvSpPr>
            <a:spLocks noGrp="1" noRot="1" noChangeAspect="1" noTextEdit="1"/>
          </p:cNvSpPr>
          <p:nvPr>
            <p:ph type="sldImg"/>
          </p:nvPr>
        </p:nvSpPr>
        <p:spPr>
          <a:ln/>
        </p:spPr>
      </p:sp>
      <p:sp>
        <p:nvSpPr>
          <p:cNvPr id="346115"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46116" name="Espaço Reservado para Número de Slide 3"/>
          <p:cNvSpPr>
            <a:spLocks noGrp="1"/>
          </p:cNvSpPr>
          <p:nvPr>
            <p:ph type="sldNum" sz="quarter" idx="5"/>
          </p:nvPr>
        </p:nvSpPr>
        <p:spPr>
          <a:noFill/>
        </p:spPr>
        <p:txBody>
          <a:bodyPr/>
          <a:lstStyle/>
          <a:p>
            <a:fld id="{379D3EA8-4360-B54D-B2E9-28DA3807725C}" type="slidenum">
              <a:rPr lang="pt-BR"/>
              <a:pPr/>
              <a:t>163</a:t>
            </a:fld>
            <a:endParaRPr lang="pt-B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6AE5A594-59AA-7440-BC36-E4A25B14A49F}" type="slidenum">
              <a:rPr lang="en-US"/>
              <a:pPr/>
              <a:t>168</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In closing:</a:t>
            </a:r>
          </a:p>
          <a:p>
            <a:pPr lvl="1" indent="-224325">
              <a:buFontTx/>
              <a:buChar char="•"/>
            </a:pPr>
            <a:r>
              <a:rPr lang="en-US" dirty="0">
                <a:latin typeface="Arial" pitchFamily="-109" charset="0"/>
              </a:rPr>
              <a:t>We believe that in most cases it </a:t>
            </a:r>
            <a:r>
              <a:rPr lang="en-US" b="1" u="sng" dirty="0">
                <a:latin typeface="Arial" pitchFamily="-109" charset="0"/>
              </a:rPr>
              <a:t>IS FEASIBLE</a:t>
            </a:r>
            <a:r>
              <a:rPr lang="en-US" dirty="0">
                <a:latin typeface="Arial" pitchFamily="-109" charset="0"/>
              </a:rPr>
              <a:t> and </a:t>
            </a:r>
            <a:r>
              <a:rPr lang="en-US" b="1" u="sng" dirty="0">
                <a:latin typeface="Arial" pitchFamily="-109" charset="0"/>
              </a:rPr>
              <a:t>WILL NOT CREATE A GREATER HAZARD</a:t>
            </a:r>
            <a:r>
              <a:rPr lang="en-US" dirty="0">
                <a:latin typeface="Arial" pitchFamily="-109" charset="0"/>
              </a:rPr>
              <a:t> to implement conventional fall protection systems for residential construction work.</a:t>
            </a:r>
          </a:p>
          <a:p>
            <a:pPr lvl="1" indent="-224325">
              <a:buFontTx/>
              <a:buChar char="•"/>
            </a:pPr>
            <a:r>
              <a:rPr lang="en-US" dirty="0">
                <a:latin typeface="Arial" pitchFamily="-109" charset="0"/>
              </a:rPr>
              <a:t>There have been considerable advances in the types and capability of commercially available fall protection equipment.</a:t>
            </a:r>
          </a:p>
          <a:p>
            <a:pPr lvl="1" indent="-224325">
              <a:buFontTx/>
              <a:buChar char="•"/>
            </a:pPr>
            <a:r>
              <a:rPr lang="en-US" dirty="0">
                <a:latin typeface="Arial" pitchFamily="-109" charset="0"/>
              </a:rPr>
              <a:t>We cannot let workers get killed when effective means are readily available to prevent those deaths.</a:t>
            </a:r>
          </a:p>
          <a:p>
            <a:pPr lvl="1" indent="-224325">
              <a:buFontTx/>
              <a:buChar char="•"/>
            </a:pPr>
            <a:r>
              <a:rPr lang="en-US" dirty="0">
                <a:latin typeface="Arial" pitchFamily="-109" charset="0"/>
              </a:rPr>
              <a:t>The new directive will help us get there.</a:t>
            </a:r>
          </a:p>
          <a:p>
            <a:pPr lvl="1" indent="-224325">
              <a:buFontTx/>
              <a:buChar char="•"/>
            </a:pPr>
            <a:r>
              <a:rPr lang="en-US" dirty="0">
                <a:latin typeface="Arial" pitchFamily="-109" charset="0"/>
              </a:rPr>
              <a:t>Companies that had been operating in accordance with the old directive have until June 16, 2011 to come into compliance with 1926.501(b)(13) as written.</a:t>
            </a:r>
          </a:p>
          <a:p>
            <a:pPr lvl="1" indent="-224325">
              <a:buFontTx/>
              <a:buChar char="•"/>
            </a:pPr>
            <a:r>
              <a:rPr lang="en-US" dirty="0">
                <a:latin typeface="Arial" pitchFamily="-109" charset="0"/>
              </a:rPr>
              <a:t>All workers have a right to return safely home to their families every day.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fld id="{04821829-7826-4631-A6D5-E46DA2D4D050}" type="slidenum">
              <a:rPr lang="pt-BR" smtClean="0"/>
              <a:pPr/>
              <a:t>18</a:t>
            </a:fld>
            <a:endParaRPr lang="pt-BR" smtClean="0"/>
          </a:p>
        </p:txBody>
      </p:sp>
      <p:sp>
        <p:nvSpPr>
          <p:cNvPr id="7885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78852"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r>
              <a:rPr lang="pt-BR" dirty="0" err="1" smtClean="0"/>
              <a:t>Photo</a:t>
            </a:r>
            <a:r>
              <a:rPr lang="pt-BR" dirty="0" smtClean="0"/>
              <a:t> shows short </a:t>
            </a:r>
            <a:r>
              <a:rPr lang="pt-BR" dirty="0" err="1" smtClean="0"/>
              <a:t>pants</a:t>
            </a:r>
            <a:r>
              <a:rPr lang="pt-BR" dirty="0" smtClean="0"/>
              <a:t>.</a:t>
            </a:r>
            <a:r>
              <a:rPr lang="pt-BR" baseline="0" dirty="0" smtClean="0"/>
              <a:t> In </a:t>
            </a:r>
            <a:r>
              <a:rPr lang="pt-BR" baseline="0" dirty="0" err="1" smtClean="0"/>
              <a:t>Brazil</a:t>
            </a:r>
            <a:r>
              <a:rPr lang="pt-BR" baseline="0" dirty="0" smtClean="0"/>
              <a:t>, </a:t>
            </a:r>
            <a:r>
              <a:rPr lang="pt-BR" baseline="0" dirty="0" err="1" smtClean="0"/>
              <a:t>the</a:t>
            </a:r>
            <a:r>
              <a:rPr lang="pt-BR" baseline="0" dirty="0" smtClean="0"/>
              <a:t> idiom is “</a:t>
            </a:r>
            <a:r>
              <a:rPr lang="pt-BR" baseline="0" dirty="0" err="1" smtClean="0"/>
              <a:t>caught</a:t>
            </a:r>
            <a:r>
              <a:rPr lang="pt-BR" baseline="0" dirty="0" smtClean="0"/>
              <a:t> </a:t>
            </a:r>
            <a:r>
              <a:rPr lang="pt-BR" baseline="0" dirty="0" err="1" smtClean="0"/>
              <a:t>with</a:t>
            </a:r>
            <a:r>
              <a:rPr lang="pt-BR" baseline="0" dirty="0" smtClean="0"/>
              <a:t> short </a:t>
            </a:r>
            <a:r>
              <a:rPr lang="pt-BR" baseline="0" dirty="0" err="1" smtClean="0"/>
              <a:t>pants</a:t>
            </a:r>
            <a:r>
              <a:rPr lang="pt-BR" baseline="0" dirty="0" smtClean="0"/>
              <a:t>” = </a:t>
            </a:r>
            <a:r>
              <a:rPr lang="pt-BR" baseline="0" dirty="0" err="1" smtClean="0"/>
              <a:t>caught</a:t>
            </a:r>
            <a:r>
              <a:rPr lang="pt-BR" baseline="0" dirty="0" smtClean="0"/>
              <a:t> </a:t>
            </a:r>
            <a:r>
              <a:rPr lang="pt-BR" baseline="0" dirty="0" err="1" smtClean="0"/>
              <a:t>with</a:t>
            </a:r>
            <a:r>
              <a:rPr lang="pt-BR" baseline="0" dirty="0" smtClean="0"/>
              <a:t> </a:t>
            </a:r>
            <a:r>
              <a:rPr lang="pt-BR" baseline="0" dirty="0" err="1" smtClean="0"/>
              <a:t>your</a:t>
            </a:r>
            <a:r>
              <a:rPr lang="pt-BR" baseline="0" dirty="0" smtClean="0"/>
              <a:t> </a:t>
            </a:r>
            <a:r>
              <a:rPr lang="pt-BR" baseline="0" dirty="0" err="1" smtClean="0"/>
              <a:t>pants</a:t>
            </a:r>
            <a:r>
              <a:rPr lang="pt-BR" baseline="0" dirty="0" smtClean="0"/>
              <a:t> </a:t>
            </a:r>
            <a:r>
              <a:rPr lang="pt-BR" baseline="0" dirty="0" err="1" smtClean="0"/>
              <a:t>down</a:t>
            </a:r>
            <a:endParaRPr lang="pt-BR" dirty="0"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Só leia</a:t>
            </a:r>
            <a:r>
              <a:rPr lang="pt-BR" baseline="0" dirty="0" smtClean="0"/>
              <a:t> isto e explica</a:t>
            </a:r>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169</a:t>
            </a:fld>
            <a:endParaRPr lang="pt-B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C2471A26-8FFE-B542-AAFD-99083DADC356}" type="slidenum">
              <a:rPr lang="en-US"/>
              <a:pPr/>
              <a:t>171</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Thank you and please contact your local OSHA office if you have any questions.  You can also contact your state “On-Site Consultation Program” office for assistance.  These professional can come out to your jobsite and provide free consultation services.  And lastly, you can also contact us directly by using one of the methods shown on this slide.  Again, thank you and be safe.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fld id="{FEA0239F-F97A-42ED-8A33-1B4190E3836E}" type="slidenum">
              <a:rPr lang="pt-BR" smtClean="0"/>
              <a:pPr/>
              <a:t>19</a:t>
            </a:fld>
            <a:endParaRPr lang="pt-BR" smtClean="0"/>
          </a:p>
        </p:txBody>
      </p:sp>
      <p:sp>
        <p:nvSpPr>
          <p:cNvPr id="79875" name="Rectangle 1"/>
          <p:cNvSpPr>
            <a:spLocks noGrp="1" noRot="1" noChangeAspect="1" noChangeArrowheads="1" noTextEdit="1"/>
          </p:cNvSpPr>
          <p:nvPr>
            <p:ph type="sldImg"/>
          </p:nvPr>
        </p:nvSpPr>
        <p:spPr>
          <a:xfrm>
            <a:off x="1143000" y="685800"/>
            <a:ext cx="4572000" cy="3429000"/>
          </a:xfrm>
          <a:ln/>
        </p:spPr>
      </p:sp>
      <p:sp>
        <p:nvSpPr>
          <p:cNvPr id="79876" name="Rectangle 2"/>
          <p:cNvSpPr>
            <a:spLocks noGrp="1" noChangeArrowheads="1"/>
          </p:cNvSpPr>
          <p:nvPr>
            <p:ph type="body" idx="1"/>
          </p:nvPr>
        </p:nvSpPr>
        <p:spPr>
          <a:xfrm>
            <a:off x="914400" y="4343401"/>
            <a:ext cx="5029200" cy="4208463"/>
          </a:xfrm>
          <a:noFill/>
          <a:ln/>
        </p:spPr>
        <p:txBody>
          <a:bodyPr wrap="none" anchor="ctr"/>
          <a:lstStyle/>
          <a:p>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p>
            <a:fld id="{ADDD94F0-0E43-4C24-9EFF-0339A570A0AB}" type="slidenum">
              <a:rPr lang="pt-BR" smtClean="0"/>
              <a:pPr/>
              <a:t>20</a:t>
            </a:fld>
            <a:endParaRPr lang="pt-BR" smtClean="0"/>
          </a:p>
        </p:txBody>
      </p:sp>
      <p:sp>
        <p:nvSpPr>
          <p:cNvPr id="8089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80900"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fld id="{EC1AEBD1-B44F-429B-9630-90EE1A2D3F64}" type="slidenum">
              <a:rPr lang="pt-BR" smtClean="0"/>
              <a:pPr/>
              <a:t>21</a:t>
            </a:fld>
            <a:endParaRPr lang="pt-BR" smtClean="0"/>
          </a:p>
        </p:txBody>
      </p:sp>
      <p:sp>
        <p:nvSpPr>
          <p:cNvPr id="81923" name="Rectangle 1"/>
          <p:cNvSpPr>
            <a:spLocks noGrp="1" noRot="1" noChangeAspect="1" noChangeArrowheads="1" noTextEdit="1"/>
          </p:cNvSpPr>
          <p:nvPr>
            <p:ph type="sldImg"/>
          </p:nvPr>
        </p:nvSpPr>
        <p:spPr>
          <a:xfrm>
            <a:off x="1143000" y="685800"/>
            <a:ext cx="4572000" cy="3429000"/>
          </a:xfrm>
          <a:ln/>
        </p:spPr>
      </p:sp>
      <p:sp>
        <p:nvSpPr>
          <p:cNvPr id="81924" name="Rectangle 2"/>
          <p:cNvSpPr>
            <a:spLocks noGrp="1" noChangeArrowheads="1"/>
          </p:cNvSpPr>
          <p:nvPr>
            <p:ph type="body" idx="1"/>
          </p:nvPr>
        </p:nvSpPr>
        <p:spPr>
          <a:xfrm>
            <a:off x="914400" y="4343401"/>
            <a:ext cx="5029200" cy="4208463"/>
          </a:xfrm>
          <a:noFill/>
          <a:ln/>
        </p:spPr>
        <p:txBody>
          <a:bodyPr wrap="none" anchor="ct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p>
            <a:fld id="{28AA3F89-8CAE-46D4-9176-8E1D9625CC0F}" type="slidenum">
              <a:rPr lang="pt-BR" smtClean="0"/>
              <a:pPr/>
              <a:t>3</a:t>
            </a:fld>
            <a:endParaRPr lang="pt-BR" dirty="0" smtClean="0"/>
          </a:p>
        </p:txBody>
      </p:sp>
      <p:sp>
        <p:nvSpPr>
          <p:cNvPr id="6451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dirty="0"/>
          </a:p>
        </p:txBody>
      </p:sp>
      <p:sp>
        <p:nvSpPr>
          <p:cNvPr id="64516"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p>
            <a:fld id="{68917C1E-14B7-48CC-AC68-29DB3D33E07E}" type="slidenum">
              <a:rPr lang="pt-BR" smtClean="0"/>
              <a:pPr/>
              <a:t>22</a:t>
            </a:fld>
            <a:endParaRPr lang="pt-BR" smtClean="0"/>
          </a:p>
        </p:txBody>
      </p:sp>
      <p:sp>
        <p:nvSpPr>
          <p:cNvPr id="8294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82948"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p>
            <a:fld id="{9D7F503A-E3D3-4A26-8645-85862B6B2741}" type="slidenum">
              <a:rPr lang="pt-BR" smtClean="0"/>
              <a:pPr/>
              <a:t>23</a:t>
            </a:fld>
            <a:endParaRPr lang="pt-BR" smtClean="0"/>
          </a:p>
        </p:txBody>
      </p:sp>
      <p:sp>
        <p:nvSpPr>
          <p:cNvPr id="83971" name="Rectangle 1"/>
          <p:cNvSpPr>
            <a:spLocks noGrp="1" noRot="1" noChangeAspect="1" noChangeArrowheads="1" noTextEdit="1"/>
          </p:cNvSpPr>
          <p:nvPr>
            <p:ph type="sldImg"/>
          </p:nvPr>
        </p:nvSpPr>
        <p:spPr>
          <a:xfrm>
            <a:off x="1155424" y="685488"/>
            <a:ext cx="4547152" cy="3429000"/>
          </a:xfrm>
          <a:ln/>
        </p:spPr>
      </p:sp>
      <p:sp>
        <p:nvSpPr>
          <p:cNvPr id="83972" name="Rectangle 2"/>
          <p:cNvSpPr>
            <a:spLocks noGrp="1" noChangeArrowheads="1"/>
          </p:cNvSpPr>
          <p:nvPr>
            <p:ph type="body" idx="1"/>
          </p:nvPr>
        </p:nvSpPr>
        <p:spPr>
          <a:xfrm>
            <a:off x="914400" y="4343401"/>
            <a:ext cx="5029200" cy="4208463"/>
          </a:xfrm>
          <a:noFill/>
          <a:ln/>
        </p:spPr>
        <p:txBody>
          <a:bodyPr wrap="none" anchor="ctr"/>
          <a:lstStyle/>
          <a:p>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p>
            <a:fld id="{EE5F5C1E-31B3-44E7-B32F-E5FFED3ED6F5}" type="slidenum">
              <a:rPr lang="pt-BR" smtClean="0"/>
              <a:pPr/>
              <a:t>24</a:t>
            </a:fld>
            <a:endParaRPr lang="pt-BR" smtClean="0"/>
          </a:p>
        </p:txBody>
      </p:sp>
      <p:sp>
        <p:nvSpPr>
          <p:cNvPr id="849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84996"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r>
              <a:rPr lang="pt-BR" dirty="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fld id="{AAD083C2-B565-4877-BF34-A02724A03BA9}" type="slidenum">
              <a:rPr lang="pt-BR" smtClean="0"/>
              <a:pPr/>
              <a:t>25</a:t>
            </a:fld>
            <a:endParaRPr lang="pt-BR" smtClean="0"/>
          </a:p>
        </p:txBody>
      </p:sp>
      <p:sp>
        <p:nvSpPr>
          <p:cNvPr id="86019" name="Rectangle 1"/>
          <p:cNvSpPr>
            <a:spLocks noGrp="1" noRot="1" noChangeAspect="1" noChangeArrowheads="1" noTextEdit="1"/>
          </p:cNvSpPr>
          <p:nvPr>
            <p:ph type="sldImg"/>
          </p:nvPr>
        </p:nvSpPr>
        <p:spPr>
          <a:xfrm>
            <a:off x="1143000" y="685800"/>
            <a:ext cx="4572000" cy="3429000"/>
          </a:xfrm>
          <a:ln/>
        </p:spPr>
      </p:sp>
      <p:sp>
        <p:nvSpPr>
          <p:cNvPr id="86020"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Look</a:t>
            </a:r>
            <a:r>
              <a:rPr lang="pt-BR" baseline="0" dirty="0" smtClean="0"/>
              <a:t> for </a:t>
            </a:r>
            <a:r>
              <a:rPr lang="pt-BR" dirty="0" err="1" smtClean="0"/>
              <a:t>hair</a:t>
            </a:r>
            <a:r>
              <a:rPr lang="pt-BR" dirty="0" smtClean="0"/>
              <a:t> </a:t>
            </a:r>
            <a:r>
              <a:rPr lang="pt-BR" dirty="0" err="1" smtClean="0"/>
              <a:t>on</a:t>
            </a:r>
            <a:r>
              <a:rPr lang="pt-BR" dirty="0" smtClean="0"/>
              <a:t> </a:t>
            </a:r>
            <a:r>
              <a:rPr lang="pt-BR" dirty="0" err="1" smtClean="0"/>
              <a:t>an</a:t>
            </a:r>
            <a:r>
              <a:rPr lang="pt-BR" dirty="0" smtClean="0"/>
              <a:t> </a:t>
            </a:r>
            <a:r>
              <a:rPr lang="pt-BR" dirty="0" err="1" smtClean="0"/>
              <a:t>egg</a:t>
            </a:r>
            <a:r>
              <a:rPr lang="pt-BR" dirty="0" smtClean="0"/>
              <a:t> = Brazilian idiom for </a:t>
            </a:r>
            <a:r>
              <a:rPr lang="pt-BR" dirty="0" err="1" smtClean="0"/>
              <a:t>doing</a:t>
            </a:r>
            <a:r>
              <a:rPr lang="pt-BR" dirty="0" smtClean="0"/>
              <a:t> </a:t>
            </a:r>
            <a:r>
              <a:rPr lang="pt-BR" dirty="0" err="1" smtClean="0"/>
              <a:t>something</a:t>
            </a:r>
            <a:r>
              <a:rPr lang="pt-BR" dirty="0" smtClean="0"/>
              <a:t> </a:t>
            </a:r>
            <a:r>
              <a:rPr lang="pt-BR" dirty="0" err="1" smtClean="0"/>
              <a:t>that’s</a:t>
            </a:r>
            <a:r>
              <a:rPr lang="pt-BR" dirty="0" smtClean="0"/>
              <a:t> </a:t>
            </a:r>
            <a:r>
              <a:rPr lang="pt-BR" dirty="0" err="1" smtClean="0"/>
              <a:t>impossible</a:t>
            </a:r>
            <a:endParaRPr lang="pt-B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p>
            <a:fld id="{6D8FBA82-93CC-48D3-937E-C89565A3A336}" type="slidenum">
              <a:rPr lang="pt-BR" smtClean="0"/>
              <a:pPr/>
              <a:t>26</a:t>
            </a:fld>
            <a:endParaRPr lang="pt-BR" smtClean="0"/>
          </a:p>
        </p:txBody>
      </p:sp>
      <p:sp>
        <p:nvSpPr>
          <p:cNvPr id="870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87044"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p>
            <a:fld id="{39CCFEB6-0B05-45EE-8DA1-D8BCA2BB660A}" type="slidenum">
              <a:rPr lang="pt-BR" smtClean="0"/>
              <a:pPr/>
              <a:t>27</a:t>
            </a:fld>
            <a:endParaRPr lang="pt-BR" smtClean="0"/>
          </a:p>
        </p:txBody>
      </p:sp>
      <p:sp>
        <p:nvSpPr>
          <p:cNvPr id="88067" name="Rectangle 1"/>
          <p:cNvSpPr>
            <a:spLocks noGrp="1" noRot="1" noChangeAspect="1" noChangeArrowheads="1" noTextEdit="1"/>
          </p:cNvSpPr>
          <p:nvPr>
            <p:ph type="sldImg"/>
          </p:nvPr>
        </p:nvSpPr>
        <p:spPr>
          <a:xfrm>
            <a:off x="1143000" y="685800"/>
            <a:ext cx="4572000" cy="3429000"/>
          </a:xfrm>
          <a:ln/>
        </p:spPr>
      </p:sp>
      <p:sp>
        <p:nvSpPr>
          <p:cNvPr id="88068"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Create</a:t>
            </a:r>
            <a:r>
              <a:rPr lang="pt-BR" dirty="0" smtClean="0"/>
              <a:t> a </a:t>
            </a:r>
            <a:r>
              <a:rPr lang="pt-BR" dirty="0" err="1" smtClean="0"/>
              <a:t>storm</a:t>
            </a:r>
            <a:r>
              <a:rPr lang="pt-BR" baseline="0" dirty="0" smtClean="0"/>
              <a:t> in a </a:t>
            </a:r>
            <a:r>
              <a:rPr lang="pt-BR" baseline="0" dirty="0" err="1" smtClean="0"/>
              <a:t>glass</a:t>
            </a:r>
            <a:r>
              <a:rPr lang="pt-BR" baseline="0" dirty="0" smtClean="0"/>
              <a:t> </a:t>
            </a:r>
            <a:r>
              <a:rPr lang="pt-BR" baseline="0" dirty="0" err="1" smtClean="0"/>
              <a:t>of</a:t>
            </a:r>
            <a:r>
              <a:rPr lang="pt-BR" baseline="0" dirty="0" smtClean="0"/>
              <a:t> </a:t>
            </a:r>
            <a:r>
              <a:rPr lang="pt-BR" baseline="0" dirty="0" err="1" smtClean="0"/>
              <a:t>water</a:t>
            </a:r>
            <a:r>
              <a:rPr lang="pt-BR" baseline="0" dirty="0" smtClean="0"/>
              <a:t> = Brazilian idiom for </a:t>
            </a:r>
            <a:r>
              <a:rPr lang="pt-BR" baseline="0" dirty="0" err="1" smtClean="0"/>
              <a:t>overdramatizing</a:t>
            </a:r>
            <a:r>
              <a:rPr lang="pt-BR" baseline="0" dirty="0" smtClean="0"/>
              <a:t> </a:t>
            </a:r>
            <a:r>
              <a:rPr lang="pt-BR" baseline="0" dirty="0" err="1" smtClean="0"/>
              <a:t>something</a:t>
            </a:r>
            <a:r>
              <a:rPr lang="pt-BR" baseline="0" dirty="0" smtClean="0"/>
              <a:t> (as in, </a:t>
            </a:r>
            <a:r>
              <a:rPr lang="pt-BR" baseline="0" dirty="0" err="1" smtClean="0"/>
              <a:t>creating</a:t>
            </a:r>
            <a:r>
              <a:rPr lang="pt-BR" baseline="0" dirty="0" smtClean="0"/>
              <a:t> a “</a:t>
            </a:r>
            <a:r>
              <a:rPr lang="pt-BR" baseline="0" dirty="0" err="1" smtClean="0"/>
              <a:t>tempest</a:t>
            </a:r>
            <a:r>
              <a:rPr lang="pt-BR" baseline="0" dirty="0" smtClean="0"/>
              <a:t> in a </a:t>
            </a:r>
            <a:r>
              <a:rPr lang="pt-BR" baseline="0" dirty="0" err="1" smtClean="0"/>
              <a:t>teapot</a:t>
            </a:r>
            <a:r>
              <a:rPr lang="pt-BR" baseline="0" dirty="0" smtClean="0"/>
              <a:t>”)</a:t>
            </a:r>
            <a:endParaRPr lang="pt-B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p>
            <a:fld id="{77BC2BCF-8431-421A-9A23-FF2B816F490E}" type="slidenum">
              <a:rPr lang="pt-BR" smtClean="0"/>
              <a:pPr/>
              <a:t>28</a:t>
            </a:fld>
            <a:endParaRPr lang="pt-BR" smtClean="0"/>
          </a:p>
        </p:txBody>
      </p:sp>
      <p:sp>
        <p:nvSpPr>
          <p:cNvPr id="890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89092"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p>
            <a:fld id="{8EFAF91B-AB49-4086-9E1B-B4A3757C38DC}" type="slidenum">
              <a:rPr lang="pt-BR" smtClean="0"/>
              <a:pPr/>
              <a:t>29</a:t>
            </a:fld>
            <a:endParaRPr lang="pt-BR" smtClean="0"/>
          </a:p>
        </p:txBody>
      </p:sp>
      <p:sp>
        <p:nvSpPr>
          <p:cNvPr id="90115" name="Rectangle 1"/>
          <p:cNvSpPr>
            <a:spLocks noGrp="1" noRot="1" noChangeAspect="1" noChangeArrowheads="1" noTextEdit="1"/>
          </p:cNvSpPr>
          <p:nvPr>
            <p:ph type="sldImg"/>
          </p:nvPr>
        </p:nvSpPr>
        <p:spPr>
          <a:xfrm>
            <a:off x="1143000" y="685800"/>
            <a:ext cx="4572000" cy="3429000"/>
          </a:xfrm>
          <a:ln/>
        </p:spPr>
      </p:sp>
      <p:sp>
        <p:nvSpPr>
          <p:cNvPr id="90116"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Suitcase</a:t>
            </a:r>
            <a:r>
              <a:rPr lang="pt-BR" baseline="0" dirty="0" smtClean="0"/>
              <a:t> </a:t>
            </a:r>
            <a:r>
              <a:rPr lang="pt-BR" baseline="0" dirty="0" err="1" smtClean="0"/>
              <a:t>without</a:t>
            </a:r>
            <a:r>
              <a:rPr lang="pt-BR" baseline="0" dirty="0" smtClean="0"/>
              <a:t> </a:t>
            </a:r>
            <a:r>
              <a:rPr lang="pt-BR" baseline="0" dirty="0" err="1" smtClean="0"/>
              <a:t>handles</a:t>
            </a:r>
            <a:r>
              <a:rPr lang="pt-BR" baseline="0" dirty="0" smtClean="0"/>
              <a:t> = Brazilian idiom for </a:t>
            </a:r>
            <a:r>
              <a:rPr lang="pt-BR" baseline="0" dirty="0" err="1" smtClean="0"/>
              <a:t>something</a:t>
            </a:r>
            <a:r>
              <a:rPr lang="pt-BR" baseline="0" dirty="0" smtClean="0"/>
              <a:t> </a:t>
            </a:r>
            <a:r>
              <a:rPr lang="pt-BR" baseline="0" dirty="0" err="1" smtClean="0"/>
              <a:t>that</a:t>
            </a:r>
            <a:r>
              <a:rPr lang="pt-BR" baseline="0" dirty="0" smtClean="0"/>
              <a:t> is </a:t>
            </a:r>
            <a:r>
              <a:rPr lang="pt-BR" baseline="0" dirty="0" err="1" smtClean="0"/>
              <a:t>hard</a:t>
            </a:r>
            <a:r>
              <a:rPr lang="pt-BR" baseline="0" dirty="0" smtClean="0"/>
              <a:t> to </a:t>
            </a:r>
            <a:r>
              <a:rPr lang="pt-BR" baseline="0" dirty="0" err="1" smtClean="0"/>
              <a:t>handle</a:t>
            </a:r>
            <a:endParaRPr lang="pt-B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p>
            <a:fld id="{0F1E2871-7D2B-419F-BE27-78F99543DC03}" type="slidenum">
              <a:rPr lang="pt-BR" smtClean="0"/>
              <a:pPr/>
              <a:t>30</a:t>
            </a:fld>
            <a:endParaRPr lang="pt-BR" smtClean="0"/>
          </a:p>
        </p:txBody>
      </p:sp>
      <p:sp>
        <p:nvSpPr>
          <p:cNvPr id="911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91140"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p>
            <a:fld id="{211D1DF9-34CA-41B9-9793-A4DB7D34ACB6}" type="slidenum">
              <a:rPr lang="pt-BR" smtClean="0"/>
              <a:pPr/>
              <a:t>31</a:t>
            </a:fld>
            <a:endParaRPr lang="pt-BR" smtClean="0"/>
          </a:p>
        </p:txBody>
      </p:sp>
      <p:sp>
        <p:nvSpPr>
          <p:cNvPr id="92163" name="Rectangle 1"/>
          <p:cNvSpPr>
            <a:spLocks noGrp="1" noRot="1" noChangeAspect="1" noChangeArrowheads="1" noTextEdit="1"/>
          </p:cNvSpPr>
          <p:nvPr>
            <p:ph type="sldImg"/>
          </p:nvPr>
        </p:nvSpPr>
        <p:spPr>
          <a:xfrm>
            <a:off x="1143000" y="685800"/>
            <a:ext cx="4572000" cy="3429000"/>
          </a:xfrm>
          <a:ln/>
        </p:spPr>
      </p:sp>
      <p:sp>
        <p:nvSpPr>
          <p:cNvPr id="92164" name="Rectangle 2"/>
          <p:cNvSpPr>
            <a:spLocks noGrp="1" noChangeArrowheads="1"/>
          </p:cNvSpPr>
          <p:nvPr>
            <p:ph type="body" idx="1"/>
          </p:nvPr>
        </p:nvSpPr>
        <p:spPr>
          <a:xfrm>
            <a:off x="914400" y="4343401"/>
            <a:ext cx="5029200" cy="4208463"/>
          </a:xfrm>
          <a:noFill/>
          <a:ln/>
        </p:spPr>
        <p:txBody>
          <a:bodyPr wrap="none" anchor="ctr"/>
          <a:lstStyle/>
          <a:p>
            <a:r>
              <a:rPr lang="pt-BR" dirty="0" smtClean="0"/>
              <a:t>John </a:t>
            </a:r>
            <a:r>
              <a:rPr lang="pt-BR" dirty="0" err="1" smtClean="0"/>
              <a:t>without</a:t>
            </a:r>
            <a:r>
              <a:rPr lang="pt-BR" baseline="0" dirty="0" smtClean="0"/>
              <a:t> </a:t>
            </a:r>
            <a:r>
              <a:rPr lang="pt-BR" baseline="0" dirty="0" err="1" smtClean="0"/>
              <a:t>arms</a:t>
            </a:r>
            <a:r>
              <a:rPr lang="pt-BR" baseline="0" dirty="0" smtClean="0"/>
              <a:t> = Brazilian idiom for </a:t>
            </a:r>
            <a:r>
              <a:rPr lang="pt-BR" baseline="0" dirty="0" err="1" smtClean="0"/>
              <a:t>someone</a:t>
            </a:r>
            <a:r>
              <a:rPr lang="pt-BR" baseline="0" dirty="0" smtClean="0"/>
              <a:t> </a:t>
            </a:r>
            <a:r>
              <a:rPr lang="pt-BR" baseline="0" dirty="0" err="1" smtClean="0"/>
              <a:t>who</a:t>
            </a:r>
            <a:r>
              <a:rPr lang="pt-BR" baseline="0" dirty="0" smtClean="0"/>
              <a:t> plays </a:t>
            </a:r>
            <a:r>
              <a:rPr lang="pt-BR" baseline="0" dirty="0" err="1" smtClean="0"/>
              <a:t>dumb</a:t>
            </a:r>
            <a:r>
              <a:rPr lang="pt-BR" baseline="0" dirty="0" smtClean="0"/>
              <a:t>, </a:t>
            </a:r>
            <a:r>
              <a:rPr lang="pt-BR" baseline="0" dirty="0" err="1" smtClean="0"/>
              <a:t>pretending</a:t>
            </a:r>
            <a:r>
              <a:rPr lang="pt-BR" baseline="0" dirty="0" smtClean="0"/>
              <a:t> </a:t>
            </a:r>
            <a:r>
              <a:rPr lang="pt-BR" baseline="0" dirty="0" err="1" smtClean="0"/>
              <a:t>they</a:t>
            </a:r>
            <a:r>
              <a:rPr lang="pt-BR" baseline="0" dirty="0" smtClean="0"/>
              <a:t> </a:t>
            </a:r>
            <a:r>
              <a:rPr lang="pt-BR" baseline="0" dirty="0" err="1" smtClean="0"/>
              <a:t>don’t</a:t>
            </a:r>
            <a:r>
              <a:rPr lang="pt-BR" baseline="0" dirty="0" smtClean="0"/>
              <a:t> </a:t>
            </a:r>
            <a:r>
              <a:rPr lang="pt-BR" baseline="0" dirty="0" err="1" smtClean="0"/>
              <a:t>know</a:t>
            </a:r>
            <a:r>
              <a:rPr lang="pt-BR" baseline="0" dirty="0" smtClean="0"/>
              <a:t> </a:t>
            </a:r>
            <a:r>
              <a:rPr lang="pt-BR" baseline="0" dirty="0" err="1" smtClean="0"/>
              <a:t>they</a:t>
            </a:r>
            <a:r>
              <a:rPr lang="pt-BR" baseline="0" dirty="0" smtClean="0"/>
              <a:t> </a:t>
            </a:r>
            <a:r>
              <a:rPr lang="pt-BR" baseline="0" dirty="0" err="1" smtClean="0"/>
              <a:t>broke</a:t>
            </a:r>
            <a:r>
              <a:rPr lang="pt-BR" baseline="0" dirty="0" smtClean="0"/>
              <a:t> </a:t>
            </a:r>
            <a:r>
              <a:rPr lang="pt-BR" baseline="0" dirty="0" err="1" smtClean="0"/>
              <a:t>the</a:t>
            </a:r>
            <a:r>
              <a:rPr lang="pt-BR" baseline="0" dirty="0" smtClean="0"/>
              <a:t> </a:t>
            </a:r>
            <a:r>
              <a:rPr lang="pt-BR" baseline="0" dirty="0" err="1" smtClean="0"/>
              <a:t>rule</a:t>
            </a:r>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p>
            <a:fld id="{58AFD5A2-1DA7-4B6A-9668-254E16FBCAB8}" type="slidenum">
              <a:rPr lang="pt-BR" smtClean="0"/>
              <a:pPr/>
              <a:t>4</a:t>
            </a:fld>
            <a:endParaRPr lang="pt-BR" dirty="0" smtClean="0"/>
          </a:p>
        </p:txBody>
      </p:sp>
      <p:sp>
        <p:nvSpPr>
          <p:cNvPr id="65539" name="Rectangle 1"/>
          <p:cNvSpPr>
            <a:spLocks noGrp="1" noRot="1" noChangeAspect="1" noChangeArrowheads="1" noTextEdit="1"/>
          </p:cNvSpPr>
          <p:nvPr>
            <p:ph type="sldImg"/>
          </p:nvPr>
        </p:nvSpPr>
        <p:spPr>
          <a:xfrm>
            <a:off x="1143000" y="685800"/>
            <a:ext cx="4572000" cy="3429000"/>
          </a:xfrm>
          <a:ln/>
        </p:spPr>
      </p:sp>
      <p:sp>
        <p:nvSpPr>
          <p:cNvPr id="65540" name="Rectangle 2"/>
          <p:cNvSpPr>
            <a:spLocks noGrp="1" noChangeArrowheads="1"/>
          </p:cNvSpPr>
          <p:nvPr>
            <p:ph type="body" idx="1"/>
          </p:nvPr>
        </p:nvSpPr>
        <p:spPr>
          <a:xfrm>
            <a:off x="914400" y="4343401"/>
            <a:ext cx="5029200" cy="4208463"/>
          </a:xfrm>
          <a:noFill/>
          <a:ln/>
        </p:spPr>
        <p:txBody>
          <a:bodyPr wrap="none" anchor="ctr"/>
          <a:lstStyle/>
          <a:p>
            <a:r>
              <a:rPr lang="pt-BR" dirty="0" smtClean="0"/>
              <a:t>Cha</a:t>
            </a:r>
            <a:r>
              <a:rPr lang="pt-BR" baseline="0" dirty="0" smtClean="0"/>
              <a:t> de cadeiras = “</a:t>
            </a:r>
            <a:r>
              <a:rPr lang="pt-BR" baseline="0" dirty="0" err="1" smtClean="0"/>
              <a:t>Tea</a:t>
            </a:r>
            <a:r>
              <a:rPr lang="pt-BR" baseline="0" dirty="0" smtClean="0"/>
              <a:t> </a:t>
            </a:r>
            <a:r>
              <a:rPr lang="pt-BR" baseline="0" dirty="0" err="1" smtClean="0"/>
              <a:t>with</a:t>
            </a:r>
            <a:r>
              <a:rPr lang="pt-BR" baseline="0" dirty="0" smtClean="0"/>
              <a:t> </a:t>
            </a:r>
            <a:r>
              <a:rPr lang="pt-BR" baseline="0" dirty="0" err="1" smtClean="0"/>
              <a:t>chairs</a:t>
            </a:r>
            <a:r>
              <a:rPr lang="pt-BR" baseline="0" dirty="0" smtClean="0"/>
              <a:t>” -  Brazilian idiom for being stuck somewhere for a long time, like in a training, and </a:t>
            </a:r>
            <a:r>
              <a:rPr lang="pt-BR" baseline="0" dirty="0" err="1" smtClean="0"/>
              <a:t>having</a:t>
            </a:r>
            <a:r>
              <a:rPr lang="pt-BR" baseline="0" dirty="0" smtClean="0"/>
              <a:t> to </a:t>
            </a:r>
            <a:r>
              <a:rPr lang="pt-BR" baseline="0" dirty="0" err="1" smtClean="0"/>
              <a:t>listen</a:t>
            </a:r>
            <a:r>
              <a:rPr lang="pt-BR" baseline="0" dirty="0" smtClean="0"/>
              <a:t> </a:t>
            </a:r>
            <a:r>
              <a:rPr lang="pt-BR" baseline="0" dirty="0" err="1" smtClean="0"/>
              <a:t>passively</a:t>
            </a:r>
            <a:r>
              <a:rPr lang="pt-BR" baseline="0" dirty="0" smtClean="0"/>
              <a:t> for a long time.</a:t>
            </a:r>
            <a:endParaRPr lang="pt-B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p>
            <a:fld id="{768A296E-B560-4BB0-B789-229248AC3104}" type="slidenum">
              <a:rPr lang="pt-BR" smtClean="0"/>
              <a:pPr/>
              <a:t>32</a:t>
            </a:fld>
            <a:endParaRPr lang="pt-BR" smtClean="0"/>
          </a:p>
        </p:txBody>
      </p:sp>
      <p:sp>
        <p:nvSpPr>
          <p:cNvPr id="931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93188"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fld id="{E78F7C40-E28E-4CB1-BC89-AFBC69859A5A}" type="slidenum">
              <a:rPr lang="pt-BR" smtClean="0"/>
              <a:pPr/>
              <a:t>33</a:t>
            </a:fld>
            <a:endParaRPr lang="pt-BR" smtClean="0"/>
          </a:p>
        </p:txBody>
      </p:sp>
      <p:sp>
        <p:nvSpPr>
          <p:cNvPr id="94211" name="Rectangle 1"/>
          <p:cNvSpPr>
            <a:spLocks noGrp="1" noRot="1" noChangeAspect="1" noChangeArrowheads="1" noTextEdit="1"/>
          </p:cNvSpPr>
          <p:nvPr>
            <p:ph type="sldImg"/>
          </p:nvPr>
        </p:nvSpPr>
        <p:spPr>
          <a:xfrm>
            <a:off x="1143000" y="685800"/>
            <a:ext cx="4572000" cy="3429000"/>
          </a:xfrm>
          <a:ln/>
        </p:spPr>
      </p:sp>
      <p:sp>
        <p:nvSpPr>
          <p:cNvPr id="94212"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Worms</a:t>
            </a:r>
            <a:r>
              <a:rPr lang="pt-BR" dirty="0" smtClean="0"/>
              <a:t> in </a:t>
            </a:r>
            <a:r>
              <a:rPr lang="pt-BR" dirty="0" err="1" smtClean="0"/>
              <a:t>someone’s</a:t>
            </a:r>
            <a:r>
              <a:rPr lang="pt-BR" dirty="0" smtClean="0"/>
              <a:t> </a:t>
            </a:r>
            <a:r>
              <a:rPr lang="pt-BR" dirty="0" err="1" smtClean="0"/>
              <a:t>head</a:t>
            </a:r>
            <a:r>
              <a:rPr lang="pt-BR" dirty="0" smtClean="0"/>
              <a:t> = Brazilian</a:t>
            </a:r>
            <a:r>
              <a:rPr lang="pt-BR" baseline="0" dirty="0" smtClean="0"/>
              <a:t> idiom for </a:t>
            </a:r>
            <a:r>
              <a:rPr lang="pt-BR" baseline="0" dirty="0" err="1" smtClean="0"/>
              <a:t>trying</a:t>
            </a:r>
            <a:r>
              <a:rPr lang="pt-BR" baseline="0" dirty="0" smtClean="0"/>
              <a:t> to </a:t>
            </a:r>
            <a:r>
              <a:rPr lang="pt-BR" baseline="0" dirty="0" err="1" smtClean="0"/>
              <a:t>put</a:t>
            </a:r>
            <a:r>
              <a:rPr lang="pt-BR" baseline="0" dirty="0" smtClean="0"/>
              <a:t> </a:t>
            </a:r>
            <a:r>
              <a:rPr lang="pt-BR" baseline="0" dirty="0" err="1" smtClean="0"/>
              <a:t>incorrect</a:t>
            </a:r>
            <a:r>
              <a:rPr lang="pt-BR" baseline="0" dirty="0" smtClean="0"/>
              <a:t> </a:t>
            </a:r>
            <a:r>
              <a:rPr lang="pt-BR" baseline="0" dirty="0" err="1" smtClean="0"/>
              <a:t>ideas</a:t>
            </a:r>
            <a:r>
              <a:rPr lang="pt-BR" baseline="0" dirty="0" smtClean="0"/>
              <a:t> in </a:t>
            </a:r>
            <a:r>
              <a:rPr lang="pt-BR" baseline="0" dirty="0" err="1" smtClean="0"/>
              <a:t>people’s</a:t>
            </a:r>
            <a:r>
              <a:rPr lang="pt-BR" baseline="0" dirty="0" smtClean="0"/>
              <a:t> </a:t>
            </a:r>
            <a:r>
              <a:rPr lang="pt-BR" baseline="0" dirty="0" err="1" smtClean="0"/>
              <a:t>heads</a:t>
            </a:r>
            <a:r>
              <a:rPr lang="pt-BR" baseline="0" dirty="0" smtClean="0"/>
              <a:t>, </a:t>
            </a:r>
            <a:r>
              <a:rPr lang="pt-BR" baseline="0" dirty="0" err="1" smtClean="0"/>
              <a:t>usually</a:t>
            </a:r>
            <a:r>
              <a:rPr lang="pt-BR" baseline="0" dirty="0" smtClean="0"/>
              <a:t> </a:t>
            </a:r>
            <a:r>
              <a:rPr lang="pt-BR" baseline="0" dirty="0" err="1" smtClean="0"/>
              <a:t>done</a:t>
            </a:r>
            <a:r>
              <a:rPr lang="pt-BR" baseline="0" dirty="0" smtClean="0"/>
              <a:t> </a:t>
            </a:r>
            <a:r>
              <a:rPr lang="pt-BR" baseline="0" dirty="0" err="1" smtClean="0"/>
              <a:t>with</a:t>
            </a:r>
            <a:r>
              <a:rPr lang="pt-BR" baseline="0" dirty="0" smtClean="0"/>
              <a:t> </a:t>
            </a:r>
            <a:r>
              <a:rPr lang="pt-BR" baseline="0" dirty="0" err="1" smtClean="0"/>
              <a:t>bad</a:t>
            </a:r>
            <a:r>
              <a:rPr lang="pt-BR" baseline="0" dirty="0" smtClean="0"/>
              <a:t> </a:t>
            </a:r>
            <a:r>
              <a:rPr lang="pt-BR" baseline="0" dirty="0" err="1" smtClean="0"/>
              <a:t>intentions</a:t>
            </a:r>
            <a:endParaRPr lang="pt-B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p:spPr>
        <p:txBody>
          <a:bodyPr/>
          <a:lstStyle/>
          <a:p>
            <a:fld id="{FAE75674-58C2-4926-8FC6-3DDF428D79CD}" type="slidenum">
              <a:rPr lang="pt-BR" smtClean="0"/>
              <a:pPr/>
              <a:t>34</a:t>
            </a:fld>
            <a:endParaRPr lang="pt-BR" smtClean="0"/>
          </a:p>
        </p:txBody>
      </p:sp>
      <p:sp>
        <p:nvSpPr>
          <p:cNvPr id="9523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95236"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p>
            <a:fld id="{96627963-3829-45E5-A393-C8A8C1CBB73F}" type="slidenum">
              <a:rPr lang="pt-BR" smtClean="0"/>
              <a:pPr/>
              <a:t>35</a:t>
            </a:fld>
            <a:endParaRPr lang="pt-BR" smtClean="0"/>
          </a:p>
        </p:txBody>
      </p:sp>
      <p:sp>
        <p:nvSpPr>
          <p:cNvPr id="96259" name="Rectangle 1"/>
          <p:cNvSpPr>
            <a:spLocks noGrp="1" noRot="1" noChangeAspect="1" noChangeArrowheads="1" noTextEdit="1"/>
          </p:cNvSpPr>
          <p:nvPr>
            <p:ph type="sldImg"/>
          </p:nvPr>
        </p:nvSpPr>
        <p:spPr>
          <a:xfrm>
            <a:off x="1143000" y="685800"/>
            <a:ext cx="4572000" cy="3429000"/>
          </a:xfrm>
          <a:ln/>
        </p:spPr>
      </p:sp>
      <p:sp>
        <p:nvSpPr>
          <p:cNvPr id="96260"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Make</a:t>
            </a:r>
            <a:r>
              <a:rPr lang="pt-BR" dirty="0" smtClean="0"/>
              <a:t> you </a:t>
            </a:r>
            <a:r>
              <a:rPr lang="pt-BR" dirty="0" err="1" smtClean="0"/>
              <a:t>become</a:t>
            </a:r>
            <a:r>
              <a:rPr lang="pt-BR" dirty="0" smtClean="0"/>
              <a:t> a </a:t>
            </a:r>
            <a:r>
              <a:rPr lang="pt-BR" dirty="0" err="1" smtClean="0"/>
              <a:t>target</a:t>
            </a:r>
            <a:r>
              <a:rPr lang="pt-BR" dirty="0" smtClean="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p>
            <a:fld id="{A64DF4C8-DE05-4F90-BFE0-828588701581}" type="slidenum">
              <a:rPr lang="pt-BR" smtClean="0"/>
              <a:pPr/>
              <a:t>36</a:t>
            </a:fld>
            <a:endParaRPr lang="pt-BR" smtClean="0"/>
          </a:p>
        </p:txBody>
      </p:sp>
      <p:sp>
        <p:nvSpPr>
          <p:cNvPr id="972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97284"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p>
            <a:fld id="{82991DA3-51F7-4047-BCE3-53AEEA84EEBD}" type="slidenum">
              <a:rPr lang="pt-BR" smtClean="0"/>
              <a:pPr/>
              <a:t>37</a:t>
            </a:fld>
            <a:endParaRPr lang="pt-BR" smtClean="0"/>
          </a:p>
        </p:txBody>
      </p:sp>
      <p:sp>
        <p:nvSpPr>
          <p:cNvPr id="98307" name="Rectangle 1"/>
          <p:cNvSpPr>
            <a:spLocks noGrp="1" noRot="1" noChangeAspect="1" noChangeArrowheads="1" noTextEdit="1"/>
          </p:cNvSpPr>
          <p:nvPr>
            <p:ph type="sldImg"/>
          </p:nvPr>
        </p:nvSpPr>
        <p:spPr>
          <a:xfrm>
            <a:off x="1143000" y="685800"/>
            <a:ext cx="4572000" cy="3429000"/>
          </a:xfrm>
          <a:ln/>
        </p:spPr>
      </p:sp>
      <p:sp>
        <p:nvSpPr>
          <p:cNvPr id="98308"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Kicking</a:t>
            </a:r>
            <a:r>
              <a:rPr lang="pt-BR" dirty="0" smtClean="0"/>
              <a:t> </a:t>
            </a:r>
            <a:r>
              <a:rPr lang="pt-BR" dirty="0" err="1" smtClean="0"/>
              <a:t>the</a:t>
            </a:r>
            <a:r>
              <a:rPr lang="pt-BR" dirty="0" smtClean="0"/>
              <a:t> </a:t>
            </a:r>
            <a:r>
              <a:rPr lang="pt-BR" dirty="0" err="1" smtClean="0"/>
              <a:t>bucket</a:t>
            </a:r>
            <a:r>
              <a:rPr lang="pt-BR" dirty="0" smtClean="0"/>
              <a:t> = Brazilian</a:t>
            </a:r>
            <a:r>
              <a:rPr lang="pt-BR" baseline="0" dirty="0" smtClean="0"/>
              <a:t> idiom for </a:t>
            </a:r>
            <a:r>
              <a:rPr lang="pt-BR" baseline="0" dirty="0" err="1" smtClean="0"/>
              <a:t>not</a:t>
            </a:r>
            <a:r>
              <a:rPr lang="pt-BR" baseline="0" dirty="0" smtClean="0"/>
              <a:t> </a:t>
            </a:r>
            <a:r>
              <a:rPr lang="pt-BR" baseline="0" dirty="0" err="1" smtClean="0"/>
              <a:t>taking</a:t>
            </a:r>
            <a:r>
              <a:rPr lang="pt-BR" baseline="0" dirty="0" smtClean="0"/>
              <a:t> </a:t>
            </a:r>
            <a:r>
              <a:rPr lang="pt-BR" baseline="0" dirty="0" err="1" smtClean="0"/>
              <a:t>your</a:t>
            </a:r>
            <a:r>
              <a:rPr lang="pt-BR" baseline="0" dirty="0" smtClean="0"/>
              <a:t> time to remove </a:t>
            </a:r>
            <a:r>
              <a:rPr lang="pt-BR" baseline="0" dirty="0" err="1" smtClean="0"/>
              <a:t>obstacles</a:t>
            </a:r>
            <a:r>
              <a:rPr lang="pt-BR" baseline="0" dirty="0" smtClean="0"/>
              <a:t> [It </a:t>
            </a:r>
            <a:r>
              <a:rPr lang="pt-BR" baseline="0" dirty="0" err="1" smtClean="0"/>
              <a:t>doesn’t</a:t>
            </a:r>
            <a:r>
              <a:rPr lang="pt-BR" baseline="0" dirty="0" smtClean="0"/>
              <a:t> </a:t>
            </a:r>
            <a:r>
              <a:rPr lang="pt-BR" baseline="0" dirty="0" err="1" smtClean="0"/>
              <a:t>mean</a:t>
            </a:r>
            <a:r>
              <a:rPr lang="pt-BR" baseline="0" dirty="0" smtClean="0"/>
              <a:t> to </a:t>
            </a:r>
            <a:r>
              <a:rPr lang="pt-BR" baseline="0" dirty="0" err="1" smtClean="0"/>
              <a:t>die</a:t>
            </a:r>
            <a:r>
              <a:rPr lang="pt-BR" baseline="0" dirty="0" smtClean="0"/>
              <a:t>, as in </a:t>
            </a:r>
            <a:r>
              <a:rPr lang="pt-BR" baseline="0" dirty="0" err="1" smtClean="0"/>
              <a:t>English</a:t>
            </a:r>
            <a:r>
              <a:rPr lang="pt-BR" baseline="0" dirty="0" smtClean="0"/>
              <a:t>]</a:t>
            </a:r>
            <a:endParaRPr lang="pt-B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noFill/>
        </p:spPr>
        <p:txBody>
          <a:bodyPr/>
          <a:lstStyle/>
          <a:p>
            <a:fld id="{FF26423F-4CF4-453E-BF28-79079529CEB8}" type="slidenum">
              <a:rPr lang="pt-BR" smtClean="0"/>
              <a:pPr/>
              <a:t>38</a:t>
            </a:fld>
            <a:endParaRPr lang="pt-BR" smtClean="0"/>
          </a:p>
        </p:txBody>
      </p:sp>
      <p:sp>
        <p:nvSpPr>
          <p:cNvPr id="9933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99332"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p>
            <a:fld id="{43F9A19F-FA67-4551-A7A1-71BC1AFED075}" type="slidenum">
              <a:rPr lang="pt-BR" smtClean="0"/>
              <a:pPr/>
              <a:t>39</a:t>
            </a:fld>
            <a:endParaRPr lang="pt-BR" smtClean="0"/>
          </a:p>
        </p:txBody>
      </p:sp>
      <p:sp>
        <p:nvSpPr>
          <p:cNvPr id="100355" name="Rectangle 1"/>
          <p:cNvSpPr>
            <a:spLocks noGrp="1" noRot="1" noChangeAspect="1" noChangeArrowheads="1" noTextEdit="1"/>
          </p:cNvSpPr>
          <p:nvPr>
            <p:ph type="sldImg"/>
          </p:nvPr>
        </p:nvSpPr>
        <p:spPr>
          <a:xfrm>
            <a:off x="1143000" y="685800"/>
            <a:ext cx="4572000" cy="3429000"/>
          </a:xfrm>
          <a:ln/>
        </p:spPr>
      </p:sp>
      <p:sp>
        <p:nvSpPr>
          <p:cNvPr id="100356" name="Rectangle 2"/>
          <p:cNvSpPr>
            <a:spLocks noGrp="1" noChangeArrowheads="1"/>
          </p:cNvSpPr>
          <p:nvPr>
            <p:ph type="body" idx="1"/>
          </p:nvPr>
        </p:nvSpPr>
        <p:spPr>
          <a:xfrm>
            <a:off x="914400" y="4343401"/>
            <a:ext cx="5029200" cy="4208463"/>
          </a:xfrm>
          <a:noFill/>
          <a:ln/>
        </p:spPr>
        <p:txBody>
          <a:bodyPr wrap="none" anchor="ctr"/>
          <a:lstStyle/>
          <a:p>
            <a:r>
              <a:rPr lang="pt-BR" dirty="0" smtClean="0"/>
              <a:t>Rock in </a:t>
            </a:r>
            <a:r>
              <a:rPr lang="pt-BR" dirty="0" err="1" smtClean="0"/>
              <a:t>your</a:t>
            </a:r>
            <a:r>
              <a:rPr lang="pt-BR" baseline="0" dirty="0" smtClean="0"/>
              <a:t> </a:t>
            </a:r>
            <a:r>
              <a:rPr lang="pt-BR" baseline="0" dirty="0" err="1" smtClean="0"/>
              <a:t>shoe</a:t>
            </a:r>
            <a:r>
              <a:rPr lang="pt-BR" baseline="0" dirty="0" smtClean="0"/>
              <a:t> == Brazilian idiom for </a:t>
            </a:r>
            <a:r>
              <a:rPr lang="pt-BR" baseline="0" dirty="0" err="1" smtClean="0"/>
              <a:t>something</a:t>
            </a:r>
            <a:r>
              <a:rPr lang="pt-BR" baseline="0" dirty="0" smtClean="0"/>
              <a:t> </a:t>
            </a:r>
            <a:r>
              <a:rPr lang="pt-BR" baseline="0" dirty="0" err="1" smtClean="0"/>
              <a:t>annoying</a:t>
            </a:r>
            <a:r>
              <a:rPr lang="pt-BR" baseline="0" dirty="0" smtClean="0"/>
              <a:t> </a:t>
            </a:r>
            <a:r>
              <a:rPr lang="pt-BR" baseline="0" dirty="0" err="1" smtClean="0"/>
              <a:t>or</a:t>
            </a:r>
            <a:r>
              <a:rPr lang="pt-BR" baseline="0" dirty="0" smtClean="0"/>
              <a:t> </a:t>
            </a:r>
            <a:r>
              <a:rPr lang="pt-BR" baseline="0" dirty="0" err="1" smtClean="0"/>
              <a:t>bothersome</a:t>
            </a:r>
            <a:endParaRPr lang="pt-B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p>
            <a:fld id="{A0AE6C9A-CD41-463B-A6E4-7A08AC908717}" type="slidenum">
              <a:rPr lang="pt-BR" smtClean="0"/>
              <a:pPr/>
              <a:t>40</a:t>
            </a:fld>
            <a:endParaRPr lang="pt-BR" smtClean="0"/>
          </a:p>
        </p:txBody>
      </p:sp>
      <p:sp>
        <p:nvSpPr>
          <p:cNvPr id="1013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01380"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p>
            <a:fld id="{FE0AE7D9-9141-4B19-98E2-333D3CD5489A}" type="slidenum">
              <a:rPr lang="pt-BR" smtClean="0"/>
              <a:pPr/>
              <a:t>41</a:t>
            </a:fld>
            <a:endParaRPr lang="pt-BR" smtClean="0"/>
          </a:p>
        </p:txBody>
      </p:sp>
      <p:sp>
        <p:nvSpPr>
          <p:cNvPr id="102403" name="Rectangle 1"/>
          <p:cNvSpPr>
            <a:spLocks noGrp="1" noRot="1" noChangeAspect="1" noChangeArrowheads="1" noTextEdit="1"/>
          </p:cNvSpPr>
          <p:nvPr>
            <p:ph type="sldImg"/>
          </p:nvPr>
        </p:nvSpPr>
        <p:spPr>
          <a:xfrm>
            <a:off x="1155424" y="685488"/>
            <a:ext cx="4547152" cy="3429000"/>
          </a:xfrm>
          <a:ln/>
        </p:spPr>
      </p:sp>
      <p:sp>
        <p:nvSpPr>
          <p:cNvPr id="102404"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Putting</a:t>
            </a:r>
            <a:r>
              <a:rPr lang="pt-BR" dirty="0" smtClean="0"/>
              <a:t> </a:t>
            </a:r>
            <a:r>
              <a:rPr lang="pt-BR" dirty="0" err="1" smtClean="0"/>
              <a:t>foot</a:t>
            </a:r>
            <a:r>
              <a:rPr lang="pt-BR" dirty="0" smtClean="0"/>
              <a:t> </a:t>
            </a:r>
            <a:r>
              <a:rPr lang="pt-BR" dirty="0" err="1" smtClean="0"/>
              <a:t>behind</a:t>
            </a:r>
            <a:r>
              <a:rPr lang="pt-BR" dirty="0" smtClean="0"/>
              <a:t> = </a:t>
            </a:r>
            <a:r>
              <a:rPr lang="pt-BR" dirty="0" err="1" smtClean="0"/>
              <a:t>Stepping</a:t>
            </a:r>
            <a:r>
              <a:rPr lang="pt-BR" dirty="0" smtClean="0"/>
              <a:t> </a:t>
            </a:r>
            <a:r>
              <a:rPr lang="pt-BR" dirty="0" err="1" smtClean="0"/>
              <a:t>back</a:t>
            </a:r>
            <a:r>
              <a:rPr lang="pt-BR" dirty="0" smtClean="0"/>
              <a:t> = Brazilian idiom</a:t>
            </a:r>
            <a:r>
              <a:rPr lang="pt-BR" baseline="0" dirty="0" smtClean="0"/>
              <a:t> for </a:t>
            </a:r>
            <a:r>
              <a:rPr lang="pt-BR" baseline="0" dirty="0" err="1" smtClean="0"/>
              <a:t>refusing</a:t>
            </a:r>
            <a:r>
              <a:rPr lang="pt-BR" baseline="0" dirty="0" smtClean="0"/>
              <a:t> to </a:t>
            </a:r>
            <a:r>
              <a:rPr lang="pt-BR" baseline="0" dirty="0" err="1" smtClean="0"/>
              <a:t>believe</a:t>
            </a:r>
            <a:r>
              <a:rPr lang="pt-BR"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p>
            <a:fld id="{6603CB4B-6371-4F72-81A7-7B7C50B0466E}" type="slidenum">
              <a:rPr lang="pt-BR" smtClean="0"/>
              <a:pPr/>
              <a:t>6</a:t>
            </a:fld>
            <a:endParaRPr lang="pt-BR" smtClean="0"/>
          </a:p>
        </p:txBody>
      </p:sp>
      <p:sp>
        <p:nvSpPr>
          <p:cNvPr id="665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66564"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p>
            <a:fld id="{66A9BE5F-C0D7-4530-BED4-ED31398C4C12}" type="slidenum">
              <a:rPr lang="pt-BR" smtClean="0"/>
              <a:pPr/>
              <a:t>42</a:t>
            </a:fld>
            <a:endParaRPr lang="pt-BR" smtClean="0"/>
          </a:p>
        </p:txBody>
      </p:sp>
      <p:sp>
        <p:nvSpPr>
          <p:cNvPr id="10342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03428"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p:spPr>
        <p:txBody>
          <a:bodyPr/>
          <a:lstStyle/>
          <a:p>
            <a:fld id="{C5DA9197-3750-45A9-A569-841AEF50FEFA}" type="slidenum">
              <a:rPr lang="pt-BR" smtClean="0"/>
              <a:pPr/>
              <a:t>43</a:t>
            </a:fld>
            <a:endParaRPr lang="pt-BR" smtClean="0"/>
          </a:p>
        </p:txBody>
      </p:sp>
      <p:sp>
        <p:nvSpPr>
          <p:cNvPr id="104451" name="Rectangle 1"/>
          <p:cNvSpPr>
            <a:spLocks noGrp="1" noRot="1" noChangeAspect="1" noChangeArrowheads="1" noTextEdit="1"/>
          </p:cNvSpPr>
          <p:nvPr>
            <p:ph type="sldImg"/>
          </p:nvPr>
        </p:nvSpPr>
        <p:spPr>
          <a:xfrm>
            <a:off x="1143000" y="685800"/>
            <a:ext cx="4572000" cy="3429000"/>
          </a:xfrm>
          <a:ln/>
        </p:spPr>
      </p:sp>
      <p:sp>
        <p:nvSpPr>
          <p:cNvPr id="104452" name="Rectangle 2"/>
          <p:cNvSpPr>
            <a:spLocks noGrp="1" noChangeArrowheads="1"/>
          </p:cNvSpPr>
          <p:nvPr>
            <p:ph type="body" idx="1"/>
          </p:nvPr>
        </p:nvSpPr>
        <p:spPr>
          <a:xfrm>
            <a:off x="914400" y="4343401"/>
            <a:ext cx="5029200" cy="4208463"/>
          </a:xfrm>
          <a:noFill/>
          <a:ln/>
        </p:spPr>
        <p:txBody>
          <a:bodyPr wrap="none" anchor="ctr"/>
          <a:lstStyle/>
          <a:p>
            <a:r>
              <a:rPr lang="pt-BR" dirty="0" smtClean="0"/>
              <a:t>To</a:t>
            </a:r>
            <a:r>
              <a:rPr lang="pt-BR" baseline="0" dirty="0" smtClean="0"/>
              <a:t> </a:t>
            </a:r>
            <a:r>
              <a:rPr lang="pt-BR" baseline="0" dirty="0" err="1" smtClean="0"/>
              <a:t>have</a:t>
            </a:r>
            <a:r>
              <a:rPr lang="pt-BR" baseline="0" dirty="0" smtClean="0"/>
              <a:t> a </a:t>
            </a:r>
            <a:r>
              <a:rPr lang="pt-BR" baseline="0" dirty="0" err="1" smtClean="0"/>
              <a:t>knife</a:t>
            </a:r>
            <a:r>
              <a:rPr lang="pt-BR" baseline="0" dirty="0" smtClean="0"/>
              <a:t> </a:t>
            </a:r>
            <a:r>
              <a:rPr lang="pt-BR" baseline="0" dirty="0" err="1" smtClean="0"/>
              <a:t>and</a:t>
            </a:r>
            <a:r>
              <a:rPr lang="pt-BR" baseline="0" dirty="0" smtClean="0"/>
              <a:t> a </a:t>
            </a:r>
            <a:r>
              <a:rPr lang="pt-BR" baseline="0" dirty="0" err="1" smtClean="0"/>
              <a:t>wheel</a:t>
            </a:r>
            <a:r>
              <a:rPr lang="pt-BR" baseline="0" dirty="0" smtClean="0"/>
              <a:t> </a:t>
            </a:r>
            <a:r>
              <a:rPr lang="pt-BR" baseline="0" dirty="0" err="1" smtClean="0"/>
              <a:t>of</a:t>
            </a:r>
            <a:r>
              <a:rPr lang="pt-BR" baseline="0" dirty="0" smtClean="0"/>
              <a:t> </a:t>
            </a:r>
            <a:r>
              <a:rPr lang="pt-BR" baseline="0" dirty="0" err="1" smtClean="0"/>
              <a:t>cheese</a:t>
            </a:r>
            <a:r>
              <a:rPr lang="pt-BR" baseline="0" dirty="0" smtClean="0"/>
              <a:t> </a:t>
            </a:r>
            <a:r>
              <a:rPr lang="pt-BR" baseline="0" dirty="0" err="1" smtClean="0"/>
              <a:t>both</a:t>
            </a:r>
            <a:r>
              <a:rPr lang="pt-BR" baseline="0" dirty="0" smtClean="0"/>
              <a:t> in </a:t>
            </a:r>
            <a:r>
              <a:rPr lang="pt-BR" baseline="0" dirty="0" err="1" smtClean="0"/>
              <a:t>your</a:t>
            </a:r>
            <a:r>
              <a:rPr lang="pt-BR" baseline="0" dirty="0" smtClean="0"/>
              <a:t> </a:t>
            </a:r>
            <a:r>
              <a:rPr lang="pt-BR" baseline="0" dirty="0" err="1" smtClean="0"/>
              <a:t>hand</a:t>
            </a:r>
            <a:r>
              <a:rPr lang="pt-BR" baseline="0" dirty="0" smtClean="0"/>
              <a:t> </a:t>
            </a:r>
            <a:r>
              <a:rPr lang="pt-BR" baseline="0" dirty="0" err="1" smtClean="0"/>
              <a:t>means</a:t>
            </a:r>
            <a:r>
              <a:rPr lang="pt-BR" baseline="0" dirty="0" smtClean="0"/>
              <a:t>, in a </a:t>
            </a:r>
            <a:r>
              <a:rPr lang="pt-BR" baseline="0" dirty="0" err="1" smtClean="0"/>
              <a:t>Brazilian</a:t>
            </a:r>
            <a:r>
              <a:rPr lang="pt-BR" baseline="0" dirty="0" smtClean="0"/>
              <a:t> </a:t>
            </a:r>
            <a:r>
              <a:rPr lang="pt-BR" baseline="0" dirty="0" err="1" smtClean="0"/>
              <a:t>idiom</a:t>
            </a:r>
            <a:r>
              <a:rPr lang="pt-BR" baseline="0" dirty="0" smtClean="0"/>
              <a:t>, </a:t>
            </a:r>
            <a:r>
              <a:rPr lang="pt-BR" baseline="0" dirty="0" err="1" smtClean="0"/>
              <a:t>that</a:t>
            </a:r>
            <a:r>
              <a:rPr lang="pt-BR" baseline="0" dirty="0" smtClean="0"/>
              <a:t> </a:t>
            </a:r>
            <a:r>
              <a:rPr lang="pt-BR" baseline="0" dirty="0" err="1" smtClean="0"/>
              <a:t>you</a:t>
            </a:r>
            <a:r>
              <a:rPr lang="pt-BR" baseline="0" dirty="0" smtClean="0"/>
              <a:t> </a:t>
            </a:r>
            <a:r>
              <a:rPr lang="pt-BR" baseline="0" dirty="0" err="1" smtClean="0"/>
              <a:t>can</a:t>
            </a:r>
            <a:r>
              <a:rPr lang="pt-BR" baseline="0" dirty="0" smtClean="0"/>
              <a:t> do </a:t>
            </a:r>
            <a:r>
              <a:rPr lang="pt-BR" baseline="0" dirty="0" err="1" smtClean="0"/>
              <a:t>the</a:t>
            </a:r>
            <a:r>
              <a:rPr lang="pt-BR" baseline="0" dirty="0" smtClean="0"/>
              <a:t> </a:t>
            </a:r>
            <a:r>
              <a:rPr lang="pt-BR" baseline="0" dirty="0" err="1" smtClean="0"/>
              <a:t>job</a:t>
            </a:r>
            <a:r>
              <a:rPr lang="pt-BR" baseline="0" dirty="0" smtClean="0"/>
              <a:t> </a:t>
            </a:r>
            <a:r>
              <a:rPr lang="pt-BR" baseline="0" dirty="0" err="1" smtClean="0"/>
              <a:t>easily</a:t>
            </a:r>
            <a:endParaRPr lang="pt-B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p:spPr>
        <p:txBody>
          <a:bodyPr/>
          <a:lstStyle/>
          <a:p>
            <a:fld id="{D18B07A3-CE9D-4DD8-96AE-006A99F74826}" type="slidenum">
              <a:rPr lang="pt-BR" smtClean="0"/>
              <a:pPr/>
              <a:t>44</a:t>
            </a:fld>
            <a:endParaRPr lang="pt-BR" smtClean="0"/>
          </a:p>
        </p:txBody>
      </p:sp>
      <p:sp>
        <p:nvSpPr>
          <p:cNvPr id="1054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05476"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p>
            <a:fld id="{50BBD4F5-A8ED-4804-A1FE-48266B26C689}" type="slidenum">
              <a:rPr lang="pt-BR" smtClean="0"/>
              <a:pPr/>
              <a:t>45</a:t>
            </a:fld>
            <a:endParaRPr lang="pt-BR" smtClean="0"/>
          </a:p>
        </p:txBody>
      </p:sp>
      <p:sp>
        <p:nvSpPr>
          <p:cNvPr id="106499" name="Rectangle 1"/>
          <p:cNvSpPr>
            <a:spLocks noGrp="1" noRot="1" noChangeAspect="1" noChangeArrowheads="1" noTextEdit="1"/>
          </p:cNvSpPr>
          <p:nvPr>
            <p:ph type="sldImg"/>
          </p:nvPr>
        </p:nvSpPr>
        <p:spPr>
          <a:xfrm>
            <a:off x="1143000" y="685800"/>
            <a:ext cx="4572000" cy="3429000"/>
          </a:xfrm>
          <a:ln/>
        </p:spPr>
      </p:sp>
      <p:sp>
        <p:nvSpPr>
          <p:cNvPr id="106500" name="Rectangle 2"/>
          <p:cNvSpPr>
            <a:spLocks noGrp="1" noChangeArrowheads="1"/>
          </p:cNvSpPr>
          <p:nvPr>
            <p:ph type="body" idx="1"/>
          </p:nvPr>
        </p:nvSpPr>
        <p:spPr>
          <a:xfrm>
            <a:off x="914400" y="4343401"/>
            <a:ext cx="5029200" cy="4208463"/>
          </a:xfrm>
          <a:noFill/>
          <a:ln/>
        </p:spPr>
        <p:txBody>
          <a:bodyPr wrap="none" anchor="ctr"/>
          <a:lstStyle/>
          <a:p>
            <a:r>
              <a:rPr lang="pt-BR" dirty="0" smtClean="0"/>
              <a:t>Exchange </a:t>
            </a:r>
            <a:r>
              <a:rPr lang="pt-BR" dirty="0" err="1" smtClean="0"/>
              <a:t>balls</a:t>
            </a:r>
            <a:r>
              <a:rPr lang="pt-BR" dirty="0" smtClean="0"/>
              <a:t> = Brazilian idiom for “</a:t>
            </a:r>
            <a:r>
              <a:rPr lang="pt-BR" dirty="0" err="1" smtClean="0"/>
              <a:t>not</a:t>
            </a:r>
            <a:r>
              <a:rPr lang="pt-BR" baseline="0" dirty="0" smtClean="0"/>
              <a:t> </a:t>
            </a:r>
            <a:r>
              <a:rPr lang="pt-BR" baseline="0" dirty="0" err="1" smtClean="0"/>
              <a:t>paying</a:t>
            </a:r>
            <a:r>
              <a:rPr lang="pt-BR" baseline="0" dirty="0" smtClean="0"/>
              <a:t> </a:t>
            </a:r>
            <a:r>
              <a:rPr lang="pt-BR" baseline="0" dirty="0" err="1" smtClean="0"/>
              <a:t>attention</a:t>
            </a:r>
            <a:r>
              <a:rPr lang="pt-BR" baseline="0" dirty="0" smtClean="0"/>
              <a:t> to </a:t>
            </a:r>
            <a:r>
              <a:rPr lang="pt-BR" baseline="0" dirty="0" err="1" smtClean="0"/>
              <a:t>the</a:t>
            </a:r>
            <a:r>
              <a:rPr lang="pt-BR" baseline="0" dirty="0" smtClean="0"/>
              <a:t> </a:t>
            </a:r>
            <a:r>
              <a:rPr lang="pt-BR" baseline="0" dirty="0" err="1" smtClean="0"/>
              <a:t>simple</a:t>
            </a:r>
            <a:r>
              <a:rPr lang="pt-BR" baseline="0" dirty="0" smtClean="0"/>
              <a:t> </a:t>
            </a:r>
            <a:r>
              <a:rPr lang="pt-BR" baseline="0" dirty="0" err="1" smtClean="0"/>
              <a:t>rules</a:t>
            </a:r>
            <a:r>
              <a:rPr lang="pt-BR" baseline="0" dirty="0" smtClean="0"/>
              <a:t>, </a:t>
            </a:r>
            <a:r>
              <a:rPr lang="pt-BR" baseline="0" dirty="0" err="1" smtClean="0"/>
              <a:t>and</a:t>
            </a:r>
            <a:r>
              <a:rPr lang="pt-BR" baseline="0" dirty="0" smtClean="0"/>
              <a:t> </a:t>
            </a:r>
            <a:r>
              <a:rPr lang="pt-BR" baseline="0" dirty="0" err="1" smtClean="0"/>
              <a:t>causing</a:t>
            </a:r>
            <a:r>
              <a:rPr lang="pt-BR" baseline="0" dirty="0" smtClean="0"/>
              <a:t> a </a:t>
            </a:r>
            <a:r>
              <a:rPr lang="pt-BR" baseline="0" dirty="0" err="1" smtClean="0"/>
              <a:t>problem</a:t>
            </a:r>
            <a:r>
              <a:rPr lang="pt-BR" baseline="0" dirty="0" smtClean="0"/>
              <a:t> as a result.</a:t>
            </a:r>
            <a:r>
              <a:rPr lang="pt-BR" dirty="0" smtClean="0"/>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p:spPr>
        <p:txBody>
          <a:bodyPr/>
          <a:lstStyle/>
          <a:p>
            <a:fld id="{0B527705-D417-436B-84FA-94C95727594E}" type="slidenum">
              <a:rPr lang="pt-BR" smtClean="0"/>
              <a:pPr/>
              <a:t>46</a:t>
            </a:fld>
            <a:endParaRPr lang="pt-BR" smtClean="0"/>
          </a:p>
        </p:txBody>
      </p:sp>
      <p:sp>
        <p:nvSpPr>
          <p:cNvPr id="1075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07524"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p:spPr>
        <p:txBody>
          <a:bodyPr/>
          <a:lstStyle/>
          <a:p>
            <a:fld id="{89C47BF6-EF7D-484C-83DE-548A6AC3FF26}" type="slidenum">
              <a:rPr lang="pt-BR" smtClean="0"/>
              <a:pPr/>
              <a:t>47</a:t>
            </a:fld>
            <a:endParaRPr lang="pt-BR" smtClean="0"/>
          </a:p>
        </p:txBody>
      </p:sp>
      <p:sp>
        <p:nvSpPr>
          <p:cNvPr id="108547" name="Rectangle 1"/>
          <p:cNvSpPr>
            <a:spLocks noGrp="1" noRot="1" noChangeAspect="1" noChangeArrowheads="1" noTextEdit="1"/>
          </p:cNvSpPr>
          <p:nvPr>
            <p:ph type="sldImg"/>
          </p:nvPr>
        </p:nvSpPr>
        <p:spPr>
          <a:xfrm>
            <a:off x="1143000" y="685800"/>
            <a:ext cx="4572000" cy="3429000"/>
          </a:xfrm>
          <a:ln/>
        </p:spPr>
      </p:sp>
      <p:sp>
        <p:nvSpPr>
          <p:cNvPr id="108548" name="Rectangle 2"/>
          <p:cNvSpPr>
            <a:spLocks noGrp="1" noChangeArrowheads="1"/>
          </p:cNvSpPr>
          <p:nvPr>
            <p:ph type="body" idx="1"/>
          </p:nvPr>
        </p:nvSpPr>
        <p:spPr>
          <a:xfrm>
            <a:off x="914400" y="4343401"/>
            <a:ext cx="5029200" cy="4208463"/>
          </a:xfrm>
          <a:noFill/>
          <a:ln/>
        </p:spPr>
        <p:txBody>
          <a:bodyPr wrap="none" anchor="ctr"/>
          <a:lstStyle/>
          <a:p>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p:spPr>
        <p:txBody>
          <a:bodyPr/>
          <a:lstStyle/>
          <a:p>
            <a:fld id="{76AA5187-6130-45AB-8D4F-C16B245CBF71}" type="slidenum">
              <a:rPr lang="pt-BR" smtClean="0"/>
              <a:pPr/>
              <a:t>48</a:t>
            </a:fld>
            <a:endParaRPr lang="pt-BR" smtClean="0"/>
          </a:p>
        </p:txBody>
      </p:sp>
      <p:sp>
        <p:nvSpPr>
          <p:cNvPr id="1095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09572"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p:nvPr>
        </p:nvSpPr>
        <p:spPr>
          <a:noFill/>
        </p:spPr>
        <p:txBody>
          <a:bodyPr/>
          <a:lstStyle/>
          <a:p>
            <a:fld id="{E486979B-5E69-4528-A74E-88AD5C42DF77}" type="slidenum">
              <a:rPr lang="pt-BR" smtClean="0"/>
              <a:pPr/>
              <a:t>49</a:t>
            </a:fld>
            <a:endParaRPr lang="pt-BR" smtClean="0"/>
          </a:p>
        </p:txBody>
      </p:sp>
      <p:sp>
        <p:nvSpPr>
          <p:cNvPr id="110595" name="Rectangle 1"/>
          <p:cNvSpPr>
            <a:spLocks noGrp="1" noRot="1" noChangeAspect="1" noChangeArrowheads="1" noTextEdit="1"/>
          </p:cNvSpPr>
          <p:nvPr>
            <p:ph type="sldImg"/>
          </p:nvPr>
        </p:nvSpPr>
        <p:spPr>
          <a:xfrm>
            <a:off x="1143000" y="685800"/>
            <a:ext cx="4572000" cy="3429000"/>
          </a:xfrm>
          <a:ln/>
        </p:spPr>
      </p:sp>
      <p:sp>
        <p:nvSpPr>
          <p:cNvPr id="110596" name="Rectangle 2"/>
          <p:cNvSpPr>
            <a:spLocks noGrp="1" noChangeArrowheads="1"/>
          </p:cNvSpPr>
          <p:nvPr>
            <p:ph type="body" idx="1"/>
          </p:nvPr>
        </p:nvSpPr>
        <p:spPr>
          <a:xfrm>
            <a:off x="914400" y="4343401"/>
            <a:ext cx="5029200" cy="4208463"/>
          </a:xfrm>
          <a:noFill/>
          <a:ln/>
        </p:spPr>
        <p:txBody>
          <a:bodyPr wrap="none" anchor="ctr"/>
          <a:lstStyle/>
          <a:p>
            <a:r>
              <a:rPr lang="pt-BR" dirty="0" smtClean="0"/>
              <a:t>“</a:t>
            </a:r>
            <a:r>
              <a:rPr lang="pt-BR" dirty="0" err="1" smtClean="0"/>
              <a:t>Stepping</a:t>
            </a:r>
            <a:r>
              <a:rPr lang="pt-BR" dirty="0" smtClean="0"/>
              <a:t> </a:t>
            </a:r>
            <a:r>
              <a:rPr lang="pt-BR" dirty="0" err="1" smtClean="0"/>
              <a:t>on</a:t>
            </a:r>
            <a:r>
              <a:rPr lang="pt-BR" dirty="0" smtClean="0"/>
              <a:t> a </a:t>
            </a:r>
            <a:r>
              <a:rPr lang="pt-BR" dirty="0" err="1" smtClean="0"/>
              <a:t>ball</a:t>
            </a:r>
            <a:r>
              <a:rPr lang="pt-BR" dirty="0" smtClean="0"/>
              <a:t>” is </a:t>
            </a:r>
            <a:r>
              <a:rPr lang="pt-BR" dirty="0" err="1" smtClean="0"/>
              <a:t>an</a:t>
            </a:r>
            <a:r>
              <a:rPr lang="pt-BR" dirty="0" smtClean="0"/>
              <a:t> </a:t>
            </a:r>
            <a:r>
              <a:rPr lang="pt-BR" dirty="0" err="1" smtClean="0"/>
              <a:t>idiom</a:t>
            </a:r>
            <a:r>
              <a:rPr lang="pt-BR" baseline="0" dirty="0" smtClean="0"/>
              <a:t> in </a:t>
            </a:r>
            <a:r>
              <a:rPr lang="pt-BR" baseline="0" dirty="0" err="1" smtClean="0"/>
              <a:t>Brazilian</a:t>
            </a:r>
            <a:r>
              <a:rPr lang="pt-BR" baseline="0" dirty="0" smtClean="0"/>
              <a:t> </a:t>
            </a:r>
            <a:r>
              <a:rPr lang="pt-BR" baseline="0" dirty="0" err="1" smtClean="0"/>
              <a:t>Portuguese</a:t>
            </a:r>
            <a:r>
              <a:rPr lang="pt-BR" baseline="0" dirty="0" smtClean="0"/>
              <a:t> for “</a:t>
            </a:r>
            <a:r>
              <a:rPr lang="pt-BR" baseline="0" dirty="0" err="1" smtClean="0"/>
              <a:t>messing</a:t>
            </a:r>
            <a:r>
              <a:rPr lang="pt-BR" baseline="0" dirty="0" smtClean="0"/>
              <a:t> </a:t>
            </a:r>
            <a:r>
              <a:rPr lang="pt-BR" baseline="0" dirty="0" err="1" smtClean="0"/>
              <a:t>up</a:t>
            </a:r>
            <a:r>
              <a:rPr lang="pt-BR" baseline="0" dirty="0" smtClean="0"/>
              <a:t>,” </a:t>
            </a:r>
            <a:r>
              <a:rPr lang="pt-BR" baseline="0" dirty="0" err="1" smtClean="0"/>
              <a:t>or</a:t>
            </a:r>
            <a:r>
              <a:rPr lang="pt-BR" baseline="0" dirty="0" smtClean="0"/>
              <a:t> “</a:t>
            </a:r>
            <a:r>
              <a:rPr lang="pt-BR" baseline="0" dirty="0" err="1" smtClean="0"/>
              <a:t>making</a:t>
            </a:r>
            <a:r>
              <a:rPr lang="pt-BR" baseline="0" dirty="0" smtClean="0"/>
              <a:t> a </a:t>
            </a:r>
            <a:r>
              <a:rPr lang="pt-BR" baseline="0" dirty="0" err="1" smtClean="0"/>
              <a:t>mistake</a:t>
            </a:r>
            <a:r>
              <a:rPr lang="pt-BR" baseline="0" dirty="0" smtClean="0"/>
              <a:t>”</a:t>
            </a:r>
            <a:endParaRPr lang="pt-BR"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p:nvPr>
        </p:nvSpPr>
        <p:spPr>
          <a:noFill/>
        </p:spPr>
        <p:txBody>
          <a:bodyPr/>
          <a:lstStyle/>
          <a:p>
            <a:fld id="{39900CC9-228B-4523-B597-0856A30A9B5C}" type="slidenum">
              <a:rPr lang="pt-BR" smtClean="0"/>
              <a:pPr/>
              <a:t>50</a:t>
            </a:fld>
            <a:endParaRPr lang="pt-BR" smtClean="0"/>
          </a:p>
        </p:txBody>
      </p:sp>
      <p:sp>
        <p:nvSpPr>
          <p:cNvPr id="11161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11620"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p:nvPr>
        </p:nvSpPr>
        <p:spPr>
          <a:noFill/>
        </p:spPr>
        <p:txBody>
          <a:bodyPr/>
          <a:lstStyle/>
          <a:p>
            <a:fld id="{4CC31A3B-1DD6-41A1-8201-B26A9C002D02}" type="slidenum">
              <a:rPr lang="pt-BR" smtClean="0"/>
              <a:pPr/>
              <a:t>51</a:t>
            </a:fld>
            <a:endParaRPr lang="pt-BR" smtClean="0"/>
          </a:p>
        </p:txBody>
      </p:sp>
      <p:sp>
        <p:nvSpPr>
          <p:cNvPr id="112643" name="Rectangle 1"/>
          <p:cNvSpPr>
            <a:spLocks noGrp="1" noRot="1" noChangeAspect="1" noChangeArrowheads="1" noTextEdit="1"/>
          </p:cNvSpPr>
          <p:nvPr>
            <p:ph type="sldImg"/>
          </p:nvPr>
        </p:nvSpPr>
        <p:spPr>
          <a:xfrm>
            <a:off x="1143000" y="685800"/>
            <a:ext cx="4572000" cy="3429000"/>
          </a:xfrm>
          <a:ln/>
        </p:spPr>
      </p:sp>
      <p:sp>
        <p:nvSpPr>
          <p:cNvPr id="112644" name="Rectangle 2"/>
          <p:cNvSpPr>
            <a:spLocks noGrp="1" noChangeArrowheads="1"/>
          </p:cNvSpPr>
          <p:nvPr>
            <p:ph type="body" idx="1"/>
          </p:nvPr>
        </p:nvSpPr>
        <p:spPr>
          <a:xfrm>
            <a:off x="914400" y="4343401"/>
            <a:ext cx="5029200" cy="4208463"/>
          </a:xfrm>
          <a:noFill/>
          <a:ln/>
        </p:spPr>
        <p:txBody>
          <a:bodyPr wrap="none" anchor="ct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p>
            <a:fld id="{65BB1773-772D-4053-8222-2AB64AFFB25D}" type="slidenum">
              <a:rPr lang="pt-BR" smtClean="0"/>
              <a:pPr/>
              <a:t>7</a:t>
            </a:fld>
            <a:endParaRPr lang="pt-BR" smtClean="0"/>
          </a:p>
        </p:txBody>
      </p:sp>
      <p:sp>
        <p:nvSpPr>
          <p:cNvPr id="67587" name="Rectangle 1"/>
          <p:cNvSpPr>
            <a:spLocks noGrp="1" noRot="1" noChangeAspect="1" noChangeArrowheads="1" noTextEdit="1"/>
          </p:cNvSpPr>
          <p:nvPr>
            <p:ph type="sldImg"/>
          </p:nvPr>
        </p:nvSpPr>
        <p:spPr>
          <a:xfrm>
            <a:off x="1143000" y="685800"/>
            <a:ext cx="4572000" cy="3429000"/>
          </a:xfrm>
          <a:ln/>
        </p:spPr>
      </p:sp>
      <p:sp>
        <p:nvSpPr>
          <p:cNvPr id="67588"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Get</a:t>
            </a:r>
            <a:r>
              <a:rPr lang="pt-BR" dirty="0" smtClean="0"/>
              <a:t> stuck</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p:spPr>
        <p:txBody>
          <a:bodyPr/>
          <a:lstStyle/>
          <a:p>
            <a:fld id="{8F09C980-F707-4DA8-93DE-B3E9BCF070F2}" type="slidenum">
              <a:rPr lang="pt-BR" smtClean="0"/>
              <a:pPr/>
              <a:t>52</a:t>
            </a:fld>
            <a:endParaRPr lang="pt-BR" smtClean="0"/>
          </a:p>
        </p:txBody>
      </p:sp>
      <p:sp>
        <p:nvSpPr>
          <p:cNvPr id="1136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13668"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p:nvPr>
        </p:nvSpPr>
        <p:spPr>
          <a:noFill/>
        </p:spPr>
        <p:txBody>
          <a:bodyPr/>
          <a:lstStyle/>
          <a:p>
            <a:fld id="{8ABF5FAB-D143-4F4B-8DA1-62F816527854}" type="slidenum">
              <a:rPr lang="pt-BR" smtClean="0"/>
              <a:pPr/>
              <a:t>53</a:t>
            </a:fld>
            <a:endParaRPr lang="pt-BR" smtClean="0"/>
          </a:p>
        </p:txBody>
      </p:sp>
      <p:sp>
        <p:nvSpPr>
          <p:cNvPr id="114691" name="Rectangle 1"/>
          <p:cNvSpPr>
            <a:spLocks noGrp="1" noRot="1" noChangeAspect="1" noChangeArrowheads="1" noTextEdit="1"/>
          </p:cNvSpPr>
          <p:nvPr>
            <p:ph type="sldImg"/>
          </p:nvPr>
        </p:nvSpPr>
        <p:spPr>
          <a:xfrm>
            <a:off x="1143000" y="685800"/>
            <a:ext cx="4572000" cy="3429000"/>
          </a:xfrm>
          <a:ln/>
        </p:spPr>
      </p:sp>
      <p:sp>
        <p:nvSpPr>
          <p:cNvPr id="114692" name="Rectangle 2"/>
          <p:cNvSpPr>
            <a:spLocks noGrp="1" noChangeArrowheads="1"/>
          </p:cNvSpPr>
          <p:nvPr>
            <p:ph type="body" idx="1"/>
          </p:nvPr>
        </p:nvSpPr>
        <p:spPr>
          <a:xfrm>
            <a:off x="914400" y="4343401"/>
            <a:ext cx="5029200" cy="4208463"/>
          </a:xfrm>
          <a:noFill/>
          <a:ln/>
        </p:spPr>
        <p:txBody>
          <a:bodyPr wrap="none" anchor="ctr"/>
          <a:lstStyle/>
          <a:p>
            <a:endParaRPr lang="pt-B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p:spPr>
        <p:txBody>
          <a:bodyPr/>
          <a:lstStyle/>
          <a:p>
            <a:fld id="{79E72719-F126-4B69-984D-6D89A1257BEA}" type="slidenum">
              <a:rPr lang="pt-BR" smtClean="0"/>
              <a:pPr/>
              <a:t>54</a:t>
            </a:fld>
            <a:endParaRPr lang="pt-BR" smtClean="0"/>
          </a:p>
        </p:txBody>
      </p:sp>
      <p:sp>
        <p:nvSpPr>
          <p:cNvPr id="11571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15716"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p:nvPr>
        </p:nvSpPr>
        <p:spPr>
          <a:noFill/>
        </p:spPr>
        <p:txBody>
          <a:bodyPr/>
          <a:lstStyle/>
          <a:p>
            <a:fld id="{41E81B6A-B6D8-48F2-8C05-42742823DB5D}" type="slidenum">
              <a:rPr lang="pt-BR" smtClean="0"/>
              <a:pPr/>
              <a:t>55</a:t>
            </a:fld>
            <a:endParaRPr lang="pt-BR" smtClean="0"/>
          </a:p>
        </p:txBody>
      </p:sp>
      <p:sp>
        <p:nvSpPr>
          <p:cNvPr id="116739" name="Rectangle 1"/>
          <p:cNvSpPr>
            <a:spLocks noGrp="1" noRot="1" noChangeAspect="1" noChangeArrowheads="1" noTextEdit="1"/>
          </p:cNvSpPr>
          <p:nvPr>
            <p:ph type="sldImg"/>
          </p:nvPr>
        </p:nvSpPr>
        <p:spPr>
          <a:xfrm>
            <a:off x="1143000" y="685800"/>
            <a:ext cx="4572000" cy="3429000"/>
          </a:xfrm>
          <a:ln/>
        </p:spPr>
      </p:sp>
      <p:sp>
        <p:nvSpPr>
          <p:cNvPr id="116740"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Photo</a:t>
            </a:r>
            <a:r>
              <a:rPr lang="pt-BR" baseline="0" dirty="0" smtClean="0"/>
              <a:t> =  “ </a:t>
            </a:r>
            <a:r>
              <a:rPr lang="pt-BR" baseline="0" dirty="0" err="1" smtClean="0"/>
              <a:t>You</a:t>
            </a:r>
            <a:r>
              <a:rPr lang="pt-BR" baseline="0" dirty="0" smtClean="0"/>
              <a:t> </a:t>
            </a:r>
            <a:r>
              <a:rPr lang="pt-BR" baseline="0" dirty="0" err="1" smtClean="0"/>
              <a:t>have</a:t>
            </a:r>
            <a:r>
              <a:rPr lang="pt-BR" baseline="0" dirty="0" smtClean="0"/>
              <a:t> to </a:t>
            </a:r>
            <a:r>
              <a:rPr lang="pt-BR" baseline="0" dirty="0" err="1" smtClean="0"/>
              <a:t>buy</a:t>
            </a:r>
            <a:r>
              <a:rPr lang="pt-BR" baseline="0" dirty="0" smtClean="0"/>
              <a:t> </a:t>
            </a:r>
            <a:r>
              <a:rPr lang="pt-BR" baseline="0" dirty="0" err="1" smtClean="0"/>
              <a:t>the</a:t>
            </a:r>
            <a:r>
              <a:rPr lang="pt-BR" baseline="0" dirty="0" smtClean="0"/>
              <a:t> </a:t>
            </a:r>
            <a:r>
              <a:rPr lang="pt-BR" baseline="0" dirty="0" err="1" smtClean="0"/>
              <a:t>duck</a:t>
            </a:r>
            <a:r>
              <a:rPr lang="pt-BR" baseline="0" dirty="0" smtClean="0"/>
              <a:t>” </a:t>
            </a:r>
            <a:r>
              <a:rPr lang="pt-BR" baseline="0" dirty="0" err="1" smtClean="0"/>
              <a:t>means</a:t>
            </a:r>
            <a:r>
              <a:rPr lang="pt-BR" baseline="0" dirty="0" smtClean="0"/>
              <a:t> in </a:t>
            </a:r>
            <a:r>
              <a:rPr lang="pt-BR" baseline="0" dirty="0" err="1" smtClean="0"/>
              <a:t>English</a:t>
            </a:r>
            <a:r>
              <a:rPr lang="pt-BR" baseline="0" dirty="0" smtClean="0"/>
              <a:t> “</a:t>
            </a:r>
            <a:r>
              <a:rPr lang="pt-BR" baseline="0" dirty="0" err="1" smtClean="0"/>
              <a:t>You’ll</a:t>
            </a:r>
            <a:r>
              <a:rPr lang="pt-BR" baseline="0" dirty="0" smtClean="0"/>
              <a:t> </a:t>
            </a:r>
            <a:r>
              <a:rPr lang="pt-BR" baseline="0" dirty="0" err="1" smtClean="0"/>
              <a:t>have</a:t>
            </a:r>
            <a:r>
              <a:rPr lang="pt-BR" baseline="0" dirty="0" smtClean="0"/>
              <a:t> to </a:t>
            </a:r>
            <a:r>
              <a:rPr lang="pt-BR" baseline="0" dirty="0" err="1" smtClean="0"/>
              <a:t>pay</a:t>
            </a:r>
            <a:r>
              <a:rPr lang="pt-BR" baseline="0" dirty="0" smtClean="0"/>
              <a:t> </a:t>
            </a:r>
            <a:r>
              <a:rPr lang="pt-BR" baseline="0" dirty="0" err="1" smtClean="0"/>
              <a:t>the</a:t>
            </a:r>
            <a:r>
              <a:rPr lang="pt-BR" baseline="0" dirty="0" smtClean="0"/>
              <a:t> </a:t>
            </a:r>
            <a:r>
              <a:rPr lang="pt-BR" baseline="0" dirty="0" err="1" smtClean="0"/>
              <a:t>price</a:t>
            </a:r>
            <a:r>
              <a:rPr lang="pt-BR" baseline="0" dirty="0" smtClean="0"/>
              <a:t>.”</a:t>
            </a:r>
            <a:endParaRPr lang="pt-BR"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p:spPr>
        <p:txBody>
          <a:bodyPr/>
          <a:lstStyle/>
          <a:p>
            <a:fld id="{C6C8C2D9-3F4E-402C-BB34-FB74BBACA998}" type="slidenum">
              <a:rPr lang="pt-BR" smtClean="0"/>
              <a:pPr/>
              <a:t>56</a:t>
            </a:fld>
            <a:endParaRPr lang="pt-BR" smtClean="0"/>
          </a:p>
        </p:txBody>
      </p:sp>
      <p:sp>
        <p:nvSpPr>
          <p:cNvPr id="1177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17764"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p:spPr>
        <p:txBody>
          <a:bodyPr/>
          <a:lstStyle/>
          <a:p>
            <a:fld id="{45A836EE-6A40-44DA-AAC7-AD46AD09E245}" type="slidenum">
              <a:rPr lang="pt-BR" smtClean="0"/>
              <a:pPr/>
              <a:t>57</a:t>
            </a:fld>
            <a:endParaRPr lang="pt-BR" smtClean="0"/>
          </a:p>
        </p:txBody>
      </p:sp>
      <p:sp>
        <p:nvSpPr>
          <p:cNvPr id="118787" name="Rectangle 1"/>
          <p:cNvSpPr>
            <a:spLocks noGrp="1" noRot="1" noChangeAspect="1" noChangeArrowheads="1" noTextEdit="1"/>
          </p:cNvSpPr>
          <p:nvPr>
            <p:ph type="sldImg"/>
          </p:nvPr>
        </p:nvSpPr>
        <p:spPr>
          <a:xfrm>
            <a:off x="1143000" y="685800"/>
            <a:ext cx="4572000" cy="3429000"/>
          </a:xfrm>
          <a:ln/>
        </p:spPr>
      </p:sp>
      <p:sp>
        <p:nvSpPr>
          <p:cNvPr id="118788" name="Rectangle 2"/>
          <p:cNvSpPr>
            <a:spLocks noGrp="1" noChangeArrowheads="1"/>
          </p:cNvSpPr>
          <p:nvPr>
            <p:ph type="body" idx="1"/>
          </p:nvPr>
        </p:nvSpPr>
        <p:spPr>
          <a:xfrm>
            <a:off x="914400" y="4343401"/>
            <a:ext cx="5029200" cy="4208463"/>
          </a:xfrm>
          <a:noFill/>
          <a:ln/>
        </p:spPr>
        <p:txBody>
          <a:bodyPr wrap="none" anchor="ctr"/>
          <a:lstStyle/>
          <a:p>
            <a:r>
              <a:rPr lang="pt-BR" dirty="0" smtClean="0"/>
              <a:t>“</a:t>
            </a:r>
            <a:r>
              <a:rPr lang="pt-BR" dirty="0" err="1" smtClean="0"/>
              <a:t>Hang</a:t>
            </a:r>
            <a:r>
              <a:rPr lang="pt-BR" dirty="0" smtClean="0"/>
              <a:t> </a:t>
            </a:r>
            <a:r>
              <a:rPr lang="pt-BR" dirty="0" err="1" smtClean="0"/>
              <a:t>up</a:t>
            </a:r>
            <a:r>
              <a:rPr lang="pt-BR" dirty="0" smtClean="0"/>
              <a:t> </a:t>
            </a:r>
            <a:r>
              <a:rPr lang="pt-BR" dirty="0" err="1" smtClean="0"/>
              <a:t>your</a:t>
            </a:r>
            <a:r>
              <a:rPr lang="pt-BR" dirty="0" smtClean="0"/>
              <a:t> </a:t>
            </a:r>
            <a:r>
              <a:rPr lang="pt-BR" dirty="0" err="1" smtClean="0"/>
              <a:t>shoes</a:t>
            </a:r>
            <a:r>
              <a:rPr lang="pt-BR" dirty="0" smtClean="0"/>
              <a:t>” </a:t>
            </a:r>
            <a:r>
              <a:rPr lang="pt-BR" dirty="0" err="1" smtClean="0"/>
              <a:t>means</a:t>
            </a:r>
            <a:r>
              <a:rPr lang="pt-BR" dirty="0" smtClean="0"/>
              <a:t> to</a:t>
            </a:r>
            <a:r>
              <a:rPr lang="pt-BR" baseline="0" dirty="0" smtClean="0"/>
              <a:t> </a:t>
            </a:r>
            <a:r>
              <a:rPr lang="pt-BR" baseline="0" dirty="0" err="1" smtClean="0"/>
              <a:t>be</a:t>
            </a:r>
            <a:r>
              <a:rPr lang="pt-BR" baseline="0" dirty="0" smtClean="0"/>
              <a:t> “</a:t>
            </a:r>
            <a:r>
              <a:rPr lang="pt-BR" baseline="0" dirty="0" err="1" smtClean="0"/>
              <a:t>put</a:t>
            </a:r>
            <a:r>
              <a:rPr lang="pt-BR" baseline="0" dirty="0" smtClean="0"/>
              <a:t> out </a:t>
            </a:r>
            <a:r>
              <a:rPr lang="pt-BR" baseline="0" dirty="0" err="1" smtClean="0"/>
              <a:t>of</a:t>
            </a:r>
            <a:r>
              <a:rPr lang="pt-BR" baseline="0" dirty="0" smtClean="0"/>
              <a:t> work.”</a:t>
            </a:r>
            <a:endParaRPr lang="pt-BR"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p:nvPr>
        </p:nvSpPr>
        <p:spPr>
          <a:noFill/>
        </p:spPr>
        <p:txBody>
          <a:bodyPr/>
          <a:lstStyle/>
          <a:p>
            <a:fld id="{F9E95F63-ECAC-4B3F-BEE5-FE08672E7BB4}" type="slidenum">
              <a:rPr lang="pt-BR" smtClean="0"/>
              <a:pPr/>
              <a:t>58</a:t>
            </a:fld>
            <a:endParaRPr lang="pt-BR" smtClean="0"/>
          </a:p>
        </p:txBody>
      </p:sp>
      <p:sp>
        <p:nvSpPr>
          <p:cNvPr id="1198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19812"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r>
              <a:rPr lang="pt-BR" dirty="0" err="1" smtClean="0"/>
              <a:t>Photo</a:t>
            </a:r>
            <a:r>
              <a:rPr lang="pt-BR" baseline="0" dirty="0" smtClean="0"/>
              <a:t> = “bater as botas” [</a:t>
            </a:r>
            <a:r>
              <a:rPr lang="pt-BR" baseline="0" dirty="0" err="1" smtClean="0"/>
              <a:t>beat</a:t>
            </a:r>
            <a:r>
              <a:rPr lang="pt-BR" baseline="0" dirty="0" smtClean="0"/>
              <a:t> </a:t>
            </a:r>
            <a:r>
              <a:rPr lang="pt-BR" baseline="0" dirty="0" err="1" smtClean="0"/>
              <a:t>your</a:t>
            </a:r>
            <a:r>
              <a:rPr lang="pt-BR" baseline="0" dirty="0" smtClean="0"/>
              <a:t> </a:t>
            </a:r>
            <a:r>
              <a:rPr lang="pt-BR" baseline="0" dirty="0" err="1" smtClean="0"/>
              <a:t>shoes</a:t>
            </a:r>
            <a:r>
              <a:rPr lang="pt-BR" baseline="0" dirty="0" smtClean="0"/>
              <a:t>] = DIE</a:t>
            </a:r>
            <a:endParaRPr lang="pt-BR"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p:spPr>
        <p:txBody>
          <a:bodyPr/>
          <a:lstStyle/>
          <a:p>
            <a:fld id="{BF9479F7-DCBD-4D14-8D3D-F96360985340}" type="slidenum">
              <a:rPr lang="pt-BR" smtClean="0"/>
              <a:pPr/>
              <a:t>59</a:t>
            </a:fld>
            <a:endParaRPr lang="pt-BR" smtClean="0"/>
          </a:p>
        </p:txBody>
      </p:sp>
      <p:sp>
        <p:nvSpPr>
          <p:cNvPr id="120835" name="Rectangle 1"/>
          <p:cNvSpPr>
            <a:spLocks noGrp="1" noRot="1" noChangeAspect="1" noChangeArrowheads="1" noTextEdit="1"/>
          </p:cNvSpPr>
          <p:nvPr>
            <p:ph type="sldImg"/>
          </p:nvPr>
        </p:nvSpPr>
        <p:spPr>
          <a:xfrm>
            <a:off x="1143000" y="685800"/>
            <a:ext cx="4572000" cy="3429000"/>
          </a:xfrm>
          <a:ln/>
        </p:spPr>
      </p:sp>
      <p:sp>
        <p:nvSpPr>
          <p:cNvPr id="120836" name="Rectangle 2"/>
          <p:cNvSpPr>
            <a:spLocks noGrp="1" noChangeArrowheads="1"/>
          </p:cNvSpPr>
          <p:nvPr>
            <p:ph type="body" idx="1"/>
          </p:nvPr>
        </p:nvSpPr>
        <p:spPr>
          <a:xfrm>
            <a:off x="914400" y="4343401"/>
            <a:ext cx="5029200" cy="4208463"/>
          </a:xfrm>
          <a:noFill/>
          <a:ln/>
        </p:spPr>
        <p:txBody>
          <a:bodyPr wrap="none" anchor="ctr"/>
          <a:lstStyle/>
          <a:p>
            <a:r>
              <a:rPr lang="pt-BR" dirty="0" smtClean="0"/>
              <a:t>“</a:t>
            </a:r>
            <a:r>
              <a:rPr lang="pt-BR" dirty="0" err="1" smtClean="0"/>
              <a:t>Beating</a:t>
            </a:r>
            <a:r>
              <a:rPr lang="pt-BR" baseline="0" dirty="0" smtClean="0"/>
              <a:t> </a:t>
            </a:r>
            <a:r>
              <a:rPr lang="pt-BR" baseline="0" dirty="0" err="1" smtClean="0"/>
              <a:t>the</a:t>
            </a:r>
            <a:r>
              <a:rPr lang="pt-BR" baseline="0" dirty="0" smtClean="0"/>
              <a:t> boots </a:t>
            </a:r>
            <a:r>
              <a:rPr lang="pt-BR" baseline="0" dirty="0" err="1" smtClean="0"/>
              <a:t>together</a:t>
            </a:r>
            <a:r>
              <a:rPr lang="pt-BR" baseline="0" dirty="0" smtClean="0"/>
              <a:t>” </a:t>
            </a:r>
            <a:r>
              <a:rPr lang="pt-BR" baseline="0" dirty="0" err="1" smtClean="0"/>
              <a:t>means</a:t>
            </a:r>
            <a:r>
              <a:rPr lang="pt-BR" baseline="0" dirty="0" smtClean="0"/>
              <a:t> to </a:t>
            </a:r>
            <a:r>
              <a:rPr lang="pt-BR" baseline="0" dirty="0" err="1" smtClean="0"/>
              <a:t>die</a:t>
            </a:r>
            <a:r>
              <a:rPr lang="pt-BR" baseline="0" dirty="0" smtClean="0"/>
              <a:t>.</a:t>
            </a:r>
            <a:endParaRPr lang="pt-BR"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p:nvPr>
        </p:nvSpPr>
        <p:spPr>
          <a:noFill/>
        </p:spPr>
        <p:txBody>
          <a:bodyPr/>
          <a:lstStyle/>
          <a:p>
            <a:fld id="{440B1D35-2E74-4A5A-9B09-87724C324A1F}" type="slidenum">
              <a:rPr lang="pt-BR" smtClean="0"/>
              <a:pPr/>
              <a:t>60</a:t>
            </a:fld>
            <a:endParaRPr lang="pt-BR" smtClean="0"/>
          </a:p>
        </p:txBody>
      </p:sp>
      <p:sp>
        <p:nvSpPr>
          <p:cNvPr id="12185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121860"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Ask</a:t>
            </a:r>
            <a:r>
              <a:rPr lang="pt-BR" dirty="0" smtClean="0"/>
              <a:t> </a:t>
            </a:r>
            <a:r>
              <a:rPr lang="pt-BR" dirty="0" err="1" smtClean="0"/>
              <a:t>the</a:t>
            </a:r>
            <a:r>
              <a:rPr lang="pt-BR" dirty="0" smtClean="0"/>
              <a:t> </a:t>
            </a:r>
            <a:r>
              <a:rPr lang="pt-BR" dirty="0" err="1" smtClean="0"/>
              <a:t>audience</a:t>
            </a:r>
            <a:r>
              <a:rPr lang="pt-BR" dirty="0" smtClean="0"/>
              <a:t> </a:t>
            </a:r>
            <a:r>
              <a:rPr lang="pt-BR" dirty="0" err="1" smtClean="0"/>
              <a:t>if</a:t>
            </a:r>
            <a:r>
              <a:rPr lang="pt-BR" dirty="0" smtClean="0"/>
              <a:t> </a:t>
            </a:r>
            <a:r>
              <a:rPr lang="pt-BR" dirty="0" err="1" smtClean="0"/>
              <a:t>anyone</a:t>
            </a:r>
            <a:r>
              <a:rPr lang="pt-BR" dirty="0" smtClean="0"/>
              <a:t> </a:t>
            </a:r>
            <a:r>
              <a:rPr lang="pt-BR" dirty="0" err="1" smtClean="0"/>
              <a:t>has</a:t>
            </a:r>
            <a:r>
              <a:rPr lang="pt-BR" dirty="0" smtClean="0"/>
              <a:t> </a:t>
            </a:r>
            <a:r>
              <a:rPr lang="pt-BR" dirty="0" err="1" smtClean="0"/>
              <a:t>already</a:t>
            </a:r>
            <a:r>
              <a:rPr lang="pt-BR" dirty="0" smtClean="0"/>
              <a:t> </a:t>
            </a:r>
            <a:r>
              <a:rPr lang="pt-BR" dirty="0" err="1" smtClean="0"/>
              <a:t>had</a:t>
            </a:r>
            <a:r>
              <a:rPr lang="pt-BR" dirty="0" smtClean="0"/>
              <a:t> </a:t>
            </a:r>
            <a:r>
              <a:rPr lang="pt-BR" dirty="0" err="1" smtClean="0"/>
              <a:t>this</a:t>
            </a:r>
            <a:r>
              <a:rPr lang="pt-BR" dirty="0" smtClean="0"/>
              <a:t> </a:t>
            </a:r>
            <a:r>
              <a:rPr lang="pt-BR" dirty="0" err="1" smtClean="0"/>
              <a:t>happen</a:t>
            </a:r>
            <a:r>
              <a:rPr lang="pt-BR" dirty="0" smtClean="0"/>
              <a:t> to </a:t>
            </a:r>
            <a:r>
              <a:rPr lang="pt-BR" dirty="0" err="1" smtClean="0"/>
              <a:t>them</a:t>
            </a:r>
            <a:r>
              <a:rPr lang="pt-BR" dirty="0" smtClean="0"/>
              <a:t>, </a:t>
            </a:r>
            <a:r>
              <a:rPr lang="pt-BR" dirty="0" err="1" smtClean="0"/>
              <a:t>or</a:t>
            </a:r>
            <a:r>
              <a:rPr lang="pt-BR" baseline="0" dirty="0" smtClean="0"/>
              <a:t> </a:t>
            </a:r>
            <a:r>
              <a:rPr lang="pt-BR" baseline="0" dirty="0" err="1" smtClean="0"/>
              <a:t>seen</a:t>
            </a:r>
            <a:r>
              <a:rPr lang="pt-BR" baseline="0" dirty="0" smtClean="0"/>
              <a:t> </a:t>
            </a:r>
            <a:r>
              <a:rPr lang="pt-BR" baseline="0" dirty="0" err="1" smtClean="0"/>
              <a:t>this</a:t>
            </a:r>
            <a:r>
              <a:rPr lang="pt-BR" baseline="0" dirty="0" smtClean="0"/>
              <a:t> </a:t>
            </a:r>
            <a:r>
              <a:rPr lang="pt-BR" baseline="0" dirty="0" err="1" smtClean="0"/>
              <a:t>kind</a:t>
            </a:r>
            <a:r>
              <a:rPr lang="pt-BR" baseline="0" dirty="0" smtClean="0"/>
              <a:t> </a:t>
            </a:r>
            <a:r>
              <a:rPr lang="pt-BR" baseline="0" dirty="0" err="1" smtClean="0"/>
              <a:t>of</a:t>
            </a:r>
            <a:r>
              <a:rPr lang="pt-BR" baseline="0" dirty="0" smtClean="0"/>
              <a:t> </a:t>
            </a:r>
            <a:r>
              <a:rPr lang="pt-BR" baseline="0" dirty="0" err="1" smtClean="0"/>
              <a:t>thing</a:t>
            </a:r>
            <a:r>
              <a:rPr lang="pt-BR" baseline="0" dirty="0" smtClean="0"/>
              <a:t> </a:t>
            </a:r>
            <a:r>
              <a:rPr lang="pt-BR" baseline="0" dirty="0" err="1" smtClean="0"/>
              <a:t>happen</a:t>
            </a:r>
            <a:r>
              <a:rPr lang="pt-BR" baseline="0" dirty="0" smtClean="0"/>
              <a:t> in </a:t>
            </a:r>
            <a:r>
              <a:rPr lang="pt-BR" baseline="0" dirty="0" err="1" smtClean="0"/>
              <a:t>their</a:t>
            </a:r>
            <a:r>
              <a:rPr lang="pt-BR" baseline="0" dirty="0" smtClean="0"/>
              <a:t> workplace.   </a:t>
            </a:r>
            <a:r>
              <a:rPr lang="pt-BR" baseline="0" dirty="0" err="1" smtClean="0"/>
              <a:t>If</a:t>
            </a:r>
            <a:r>
              <a:rPr lang="pt-BR" baseline="0" dirty="0" smtClean="0"/>
              <a:t> </a:t>
            </a:r>
            <a:r>
              <a:rPr lang="pt-BR" baseline="0" dirty="0" err="1" smtClean="0"/>
              <a:t>anyone</a:t>
            </a:r>
            <a:r>
              <a:rPr lang="pt-BR" baseline="0" dirty="0" smtClean="0"/>
              <a:t> </a:t>
            </a:r>
            <a:r>
              <a:rPr lang="pt-BR" baseline="0" dirty="0" err="1" smtClean="0"/>
              <a:t>has</a:t>
            </a:r>
            <a:r>
              <a:rPr lang="pt-BR" baseline="0" dirty="0" smtClean="0"/>
              <a:t> </a:t>
            </a:r>
            <a:r>
              <a:rPr lang="pt-BR" baseline="0" dirty="0" err="1" smtClean="0"/>
              <a:t>experienced</a:t>
            </a:r>
            <a:r>
              <a:rPr lang="pt-BR" baseline="0" dirty="0" smtClean="0"/>
              <a:t> </a:t>
            </a:r>
            <a:r>
              <a:rPr lang="pt-BR" baseline="0" dirty="0" err="1" smtClean="0"/>
              <a:t>or</a:t>
            </a:r>
            <a:r>
              <a:rPr lang="pt-BR" baseline="0" dirty="0" smtClean="0"/>
              <a:t> </a:t>
            </a:r>
            <a:r>
              <a:rPr lang="pt-BR" baseline="0" dirty="0" err="1" smtClean="0"/>
              <a:t>seen</a:t>
            </a:r>
            <a:r>
              <a:rPr lang="pt-BR" baseline="0" dirty="0" smtClean="0"/>
              <a:t> </a:t>
            </a:r>
            <a:r>
              <a:rPr lang="pt-BR" baseline="0" dirty="0" err="1" smtClean="0"/>
              <a:t>this</a:t>
            </a:r>
            <a:r>
              <a:rPr lang="pt-BR" baseline="0" dirty="0" smtClean="0"/>
              <a:t> </a:t>
            </a:r>
            <a:r>
              <a:rPr lang="pt-BR" baseline="0" dirty="0" err="1" smtClean="0"/>
              <a:t>situation</a:t>
            </a:r>
            <a:r>
              <a:rPr lang="pt-BR" baseline="0" dirty="0" smtClean="0"/>
              <a:t> </a:t>
            </a:r>
            <a:r>
              <a:rPr lang="pt-BR" baseline="0" dirty="0" err="1" smtClean="0"/>
              <a:t>at</a:t>
            </a:r>
            <a:r>
              <a:rPr lang="pt-BR" baseline="0" dirty="0" smtClean="0"/>
              <a:t> work, </a:t>
            </a:r>
            <a:r>
              <a:rPr lang="pt-BR" baseline="0" dirty="0" err="1" smtClean="0"/>
              <a:t>let</a:t>
            </a:r>
            <a:r>
              <a:rPr lang="pt-BR" baseline="0" dirty="0" smtClean="0"/>
              <a:t> </a:t>
            </a:r>
            <a:r>
              <a:rPr lang="pt-BR" baseline="0" dirty="0" err="1" smtClean="0"/>
              <a:t>them</a:t>
            </a:r>
            <a:r>
              <a:rPr lang="pt-BR" baseline="0" dirty="0" smtClean="0"/>
              <a:t> </a:t>
            </a:r>
            <a:r>
              <a:rPr lang="pt-BR" baseline="0" dirty="0" err="1" smtClean="0"/>
              <a:t>tell</a:t>
            </a:r>
            <a:r>
              <a:rPr lang="pt-BR" baseline="0" dirty="0" smtClean="0"/>
              <a:t> </a:t>
            </a:r>
            <a:r>
              <a:rPr lang="pt-BR" baseline="0" dirty="0" err="1" smtClean="0"/>
              <a:t>the</a:t>
            </a:r>
            <a:r>
              <a:rPr lang="pt-BR" baseline="0" dirty="0" smtClean="0"/>
              <a:t> </a:t>
            </a:r>
            <a:r>
              <a:rPr lang="pt-BR" baseline="0" dirty="0" err="1" smtClean="0"/>
              <a:t>story</a:t>
            </a:r>
            <a:r>
              <a:rPr lang="pt-BR" baseline="0" dirty="0" smtClean="0"/>
              <a:t> to </a:t>
            </a:r>
            <a:r>
              <a:rPr lang="pt-BR" baseline="0" dirty="0" err="1" smtClean="0"/>
              <a:t>the</a:t>
            </a:r>
            <a:r>
              <a:rPr lang="pt-BR" baseline="0" dirty="0" smtClean="0"/>
              <a:t> </a:t>
            </a:r>
            <a:r>
              <a:rPr lang="pt-BR" baseline="0" dirty="0" err="1" smtClean="0"/>
              <a:t>class</a:t>
            </a:r>
            <a:r>
              <a:rPr lang="pt-BR" baseline="0" dirty="0" smtClean="0"/>
              <a:t>.  </a:t>
            </a:r>
            <a:r>
              <a:rPr lang="pt-BR" dirty="0" smtClean="0"/>
              <a:t> </a:t>
            </a:r>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61</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fld id="{DFBEAB6C-EB9F-470B-86C4-766804355655}" type="slidenum">
              <a:rPr lang="pt-BR" smtClean="0"/>
              <a:pPr/>
              <a:t>8</a:t>
            </a:fld>
            <a:endParaRPr lang="pt-BR" smtClean="0"/>
          </a:p>
        </p:txBody>
      </p:sp>
      <p:sp>
        <p:nvSpPr>
          <p:cNvPr id="686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68612"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62</a:t>
            </a:fld>
            <a:endParaRPr 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887248D-1754-7E46-A931-4FDFFB1D1433}" type="slidenum">
              <a:rPr lang="en-US"/>
              <a:pPr/>
              <a:t>63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Good Morning/Afternoon and welcome to the Occupational Safety and Health Administration Residential Fall Protection Program update.  </a:t>
            </a:r>
          </a:p>
          <a:p>
            <a:pPr eaLnBrk="1" hangingPunct="1"/>
            <a:r>
              <a:rPr lang="en-US" dirty="0">
                <a:latin typeface="Arial" pitchFamily="-109" charset="0"/>
                <a:ea typeface="ＭＳ Ｐゴシック" pitchFamily="-109" charset="-128"/>
                <a:cs typeface="ＭＳ Ｐゴシック" pitchFamily="-109" charset="-128"/>
              </a:rPr>
              <a:t>My name is ____________ and I am a Safety and Health Specialist in OSHA's Directorate of Construction, Office of Construction Services, and I am your facilitator for today's presentation.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70642F9-7E0D-C141-90A5-18924EB0C3B0}" type="slidenum">
              <a:rPr lang="en-US"/>
              <a:pPr/>
              <a:t>64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presentation is designed solely to provide information about policy changes in OSHA’s Residential Construction Fall Protection enforcement policy.  </a:t>
            </a:r>
          </a:p>
          <a:p>
            <a:pPr eaLnBrk="1" hangingPunct="1"/>
            <a:r>
              <a:rPr lang="en-US">
                <a:latin typeface="Arial" pitchFamily="-109" charset="0"/>
                <a:ea typeface="ＭＳ Ｐゴシック" pitchFamily="-109" charset="-128"/>
                <a:cs typeface="ＭＳ Ｐゴシック" pitchFamily="-109" charset="-128"/>
              </a:rPr>
              <a:t>This presentation is not itself a standard or regulation, and it neither creates new legal obligations nor alters existing obligations created by OSHA standards or the Occupational Safety and Health Act. </a:t>
            </a:r>
          </a:p>
          <a:p>
            <a:pPr eaLnBrk="1" hangingPunct="1"/>
            <a:r>
              <a:rPr lang="en-US">
                <a:latin typeface="Arial" pitchFamily="-109" charset="0"/>
                <a:ea typeface="ＭＳ Ｐゴシック" pitchFamily="-109" charset="-128"/>
                <a:cs typeface="ＭＳ Ｐゴシック" pitchFamily="-109" charset="-128"/>
              </a:rPr>
              <a:t>The examples of fall protection shown in the photographs contained in this presentation do not represent all possible work methods that can be used in residential construction.  Moreover, employers should be aware that the examples of fall protection shown in the photographs contained in this presentation may not be suitable in all situations.  Employers are responsible for ensuring compliance with applicable OSHA requirements.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0CC4580-EA10-D743-90F0-AB6DD406E653}" type="slidenum">
              <a:rPr lang="en-US"/>
              <a:pPr/>
              <a:t>65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On December 16, 2010, OSHA rescinded policy directive STD 03-00-001, the Plain Language Revision of OSHA Instruction STD 3.1, Interim Fall Protection Compliance Guidelines for Residential Construction, dated June 18, 1999.  </a:t>
            </a:r>
          </a:p>
          <a:p>
            <a:pPr eaLnBrk="1" hangingPunct="1"/>
            <a:r>
              <a:rPr lang="en-US">
                <a:latin typeface="Arial" pitchFamily="-109" charset="0"/>
                <a:ea typeface="ＭＳ Ｐゴシック" pitchFamily="-109" charset="-128"/>
                <a:cs typeface="ＭＳ Ｐゴシック" pitchFamily="-109" charset="-128"/>
              </a:rPr>
              <a:t>The old guidance, which allowed employers engaged in certain residential construction activities to use specified alternative methods of fall protection, was replaced by STD 03-11-002, Compliance Guidance for Residential Construction.  </a:t>
            </a:r>
          </a:p>
          <a:p>
            <a:pPr eaLnBrk="1" hangingPunct="1"/>
            <a:r>
              <a:rPr lang="en-US">
                <a:latin typeface="Arial" pitchFamily="-109" charset="0"/>
                <a:ea typeface="ＭＳ Ｐゴシック" pitchFamily="-109" charset="-128"/>
                <a:cs typeface="ＭＳ Ｐゴシック" pitchFamily="-109" charset="-128"/>
              </a:rPr>
              <a:t>The Agency is also reviewing all letters of interpretation that referenced the cancelled directive and will  either revise, or withdraw, them as needed.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3C151B5-C3D3-2A4C-810A-AFA3462FEB15}" type="slidenum">
              <a:rPr lang="en-US"/>
              <a:pPr/>
              <a:t>66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Enforcement of the new directive will begin on June 16, 2011.</a:t>
            </a:r>
          </a:p>
          <a:p>
            <a:pPr eaLnBrk="1" hangingPunct="1"/>
            <a:r>
              <a:rPr lang="en-US">
                <a:latin typeface="Arial" pitchFamily="-109" charset="0"/>
                <a:ea typeface="ＭＳ Ｐゴシック" pitchFamily="-109" charset="-128"/>
                <a:cs typeface="ＭＳ Ｐゴシック" pitchFamily="-109" charset="-128"/>
              </a:rPr>
              <a:t>OSHA and State Compliance Safety and Health Officers have attended training, such as this one, to help ensure consistency in enforcement throughout the country.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ADFF877-F37E-6F41-B46F-9E30E07F1004}" type="slidenum">
              <a:rPr lang="en-US"/>
              <a:pPr/>
              <a:t>67</a:t>
            </a:fld>
            <a:endParaRPr lang="en-US"/>
          </a:p>
        </p:txBody>
      </p:sp>
      <p:sp>
        <p:nvSpPr>
          <p:cNvPr id="32771" name="Rectangle 2"/>
          <p:cNvSpPr>
            <a:spLocks noGrp="1" noRot="1" noChangeAspect="1" noChangeArrowheads="1" noTextEdit="1"/>
          </p:cNvSpPr>
          <p:nvPr>
            <p:ph type="sldImg"/>
          </p:nvPr>
        </p:nvSpPr>
        <p:spPr>
          <a:ln/>
        </p:spPr>
      </p:sp>
      <p:sp>
        <p:nvSpPr>
          <p:cNvPr id="32772"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So, why did OSHA rescind the old directive?  Well, the truth is … it hasn't been working that well.  Statistics still show that fatalities from falls are consistently high for residential construction activities.</a:t>
            </a:r>
          </a:p>
          <a:p>
            <a:pPr eaLnBrk="1" hangingPunct="1"/>
            <a:r>
              <a:rPr lang="en-US">
                <a:latin typeface="Arial" pitchFamily="-109" charset="0"/>
                <a:ea typeface="ＭＳ Ｐゴシック" pitchFamily="-109" charset="-128"/>
                <a:cs typeface="ＭＳ Ｐゴシック" pitchFamily="-109" charset="-128"/>
              </a:rPr>
              <a:t>And, the Agency never intended the old directive to be a permanent policy.  All along, OSHA stated that the guidance would remain in effect until further notice or until completion of a new formal rulemaking effort.</a:t>
            </a:r>
          </a:p>
          <a:p>
            <a:pPr eaLnBrk="1" hangingPunct="1"/>
            <a:r>
              <a:rPr lang="en-US">
                <a:latin typeface="Arial" pitchFamily="-109" charset="0"/>
                <a:ea typeface="ＭＳ Ｐゴシック" pitchFamily="-109" charset="-128"/>
                <a:cs typeface="ＭＳ Ｐゴシック" pitchFamily="-109" charset="-128"/>
              </a:rPr>
              <a:t>And since that time, there have been significant advances in the types and capability of commercially available fall protection equipment available for use in residential construction.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8B312C2-3A7D-6B4C-8A1D-83A45F145BFD}" type="slidenum">
              <a:rPr lang="en-US"/>
              <a:pPr/>
              <a:t>68</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Here are the stats for the fatalities, and the fatality rates, in the construction industry during the period between 2005 and </a:t>
            </a:r>
            <a:r>
              <a:rPr lang="en-US" dirty="0" smtClean="0">
                <a:latin typeface="Arial" pitchFamily="-109" charset="0"/>
                <a:ea typeface="ＭＳ Ｐゴシック" pitchFamily="-109" charset="-128"/>
                <a:cs typeface="ＭＳ Ｐゴシック" pitchFamily="-109" charset="-128"/>
              </a:rPr>
              <a:t>2011</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A8F4DFC-11FA-0546-A79C-0FF4DC1877A7}" type="slidenum">
              <a:rPr lang="en-US"/>
              <a:pPr/>
              <a:t>69</a:t>
            </a:fld>
            <a:endParaRPr lang="en-US"/>
          </a:p>
        </p:txBody>
      </p:sp>
      <p:sp>
        <p:nvSpPr>
          <p:cNvPr id="160771" name="Rectangle 2"/>
          <p:cNvSpPr>
            <a:spLocks noGrp="1" noRot="1" noChangeAspect="1" noChangeArrowheads="1" noTextEdit="1"/>
          </p:cNvSpPr>
          <p:nvPr>
            <p:ph type="sldImg"/>
          </p:nvPr>
        </p:nvSpPr>
        <p:spPr>
          <a:ln/>
        </p:spPr>
      </p:sp>
      <p:sp>
        <p:nvSpPr>
          <p:cNvPr id="160772" name="Rectangle 51"/>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we see the statistics for the Focus Four construction hazards.  They continue to account for the greatest number of preventable fatalities that occur in the construction industry.  And as you can see, falls accounted for more deaths than any of the other focus four hazards.</a:t>
            </a:r>
          </a:p>
          <a:p>
            <a:pPr eaLnBrk="1" hangingPunct="1"/>
            <a:r>
              <a:rPr lang="en-US">
                <a:latin typeface="Arial" pitchFamily="-109" charset="0"/>
                <a:ea typeface="ＭＳ Ｐゴシック" pitchFamily="-109" charset="-128"/>
                <a:cs typeface="ＭＳ Ｐゴシック" pitchFamily="-109" charset="-128"/>
              </a:rPr>
              <a:t>Falls accounted for 34% of the construction fatalities in 2008 and 2009 … and 35% of the fatalities since 2005.</a:t>
            </a:r>
          </a:p>
          <a:p>
            <a:pPr eaLnBrk="1" hangingPunct="1"/>
            <a:r>
              <a:rPr lang="en-US">
                <a:latin typeface="Arial" pitchFamily="-109" charset="0"/>
                <a:ea typeface="ＭＳ Ｐゴシック" pitchFamily="-109" charset="-128"/>
                <a:cs typeface="ＭＳ Ｐゴシック" pitchFamily="-109" charset="-128"/>
              </a:rPr>
              <a:t>And when we drill down further into the stats we find that there were 1,883 fall fatalities between 2005 and 2009.  That equated to roughly 1 worker dying in a fall related incident everyday over a 5- year period.  That's everyday ... a parent ... a brother ... a sister ... a child ... a friend, or a coworker did not go home to their family because they fell from heights and died while at work.  </a:t>
            </a:r>
          </a:p>
          <a:p>
            <a:pPr eaLnBrk="1" hangingPunct="1"/>
            <a:r>
              <a:rPr lang="en-US">
                <a:latin typeface="Arial" pitchFamily="-109" charset="0"/>
                <a:ea typeface="ＭＳ Ｐゴシック" pitchFamily="-109" charset="-128"/>
                <a:cs typeface="ＭＳ Ｐゴシック" pitchFamily="-109" charset="-128"/>
              </a:rPr>
              <a:t>We can, and we must, reverse this undesirable trend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7B98527-154A-D845-AB91-C2B430BCA0E3}" type="slidenum">
              <a:rPr lang="en-US"/>
              <a:pPr/>
              <a:t>70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Workers should not have to pay with their lives trying to make a living.</a:t>
            </a:r>
          </a:p>
          <a:p>
            <a:pPr eaLnBrk="1" hangingPunct="1"/>
            <a:r>
              <a:rPr lang="en-US">
                <a:latin typeface="Arial" pitchFamily="-109" charset="0"/>
                <a:ea typeface="ＭＳ Ｐゴシック" pitchFamily="-109" charset="-128"/>
                <a:cs typeface="ＭＳ Ｐゴシック" pitchFamily="-109" charset="-128"/>
              </a:rPr>
              <a:t>Especially when we know that the means to protect them from falls are readily available.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218E817-FD11-4247-92A0-3DF785187B56}" type="slidenum">
              <a:rPr lang="en-US"/>
              <a:pPr/>
              <a:t>71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Here's what the residential falls fatality picture looked like during that same period.  </a:t>
            </a:r>
          </a:p>
          <a:p>
            <a:pPr eaLnBrk="1" hangingPunct="1"/>
            <a:r>
              <a:rPr lang="en-US" dirty="0">
                <a:latin typeface="Arial" pitchFamily="-109" charset="0"/>
                <a:ea typeface="ＭＳ Ｐゴシック" pitchFamily="-109" charset="-128"/>
                <a:cs typeface="ＭＳ Ｐゴシック" pitchFamily="-109" charset="-128"/>
              </a:rPr>
              <a:t>Residential falls accounted for roughly 14 percent of all construction fall fatalities and fall from roofs accounted for nearly 34 % of those.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p>
            <a:fld id="{F8ADFF47-E328-4C42-9FB6-0C06420251FA}" type="slidenum">
              <a:rPr lang="pt-BR" smtClean="0"/>
              <a:pPr/>
              <a:t>9</a:t>
            </a:fld>
            <a:endParaRPr lang="pt-BR" smtClean="0"/>
          </a:p>
        </p:txBody>
      </p:sp>
      <p:sp>
        <p:nvSpPr>
          <p:cNvPr id="69635" name="Rectangle 1"/>
          <p:cNvSpPr>
            <a:spLocks noGrp="1" noRot="1" noChangeAspect="1" noChangeArrowheads="1" noTextEdit="1"/>
          </p:cNvSpPr>
          <p:nvPr>
            <p:ph type="sldImg"/>
          </p:nvPr>
        </p:nvSpPr>
        <p:spPr>
          <a:xfrm>
            <a:off x="1143000" y="685800"/>
            <a:ext cx="4572000" cy="3429000"/>
          </a:xfrm>
          <a:ln/>
        </p:spPr>
      </p:sp>
      <p:sp>
        <p:nvSpPr>
          <p:cNvPr id="69636"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Hand</a:t>
            </a:r>
            <a:r>
              <a:rPr lang="pt-BR" baseline="0" dirty="0" smtClean="0"/>
              <a:t> </a:t>
            </a:r>
            <a:r>
              <a:rPr lang="pt-BR" baseline="0" dirty="0" err="1" smtClean="0"/>
              <a:t>on</a:t>
            </a:r>
            <a:r>
              <a:rPr lang="pt-BR" baseline="0" dirty="0" smtClean="0"/>
              <a:t> </a:t>
            </a:r>
            <a:r>
              <a:rPr lang="pt-BR" baseline="0" dirty="0" err="1" smtClean="0"/>
              <a:t>the</a:t>
            </a:r>
            <a:r>
              <a:rPr lang="pt-BR" baseline="0" dirty="0" smtClean="0"/>
              <a:t> </a:t>
            </a:r>
            <a:r>
              <a:rPr lang="pt-BR" baseline="0" dirty="0" err="1" smtClean="0"/>
              <a:t>wheel</a:t>
            </a:r>
            <a:r>
              <a:rPr lang="pt-BR" baseline="0" dirty="0" smtClean="0"/>
              <a:t> = Brazilian idiom for “</a:t>
            </a:r>
            <a:r>
              <a:rPr lang="pt-BR" baseline="0" dirty="0" err="1" smtClean="0"/>
              <a:t>Something</a:t>
            </a:r>
            <a:r>
              <a:rPr lang="pt-BR" baseline="0" dirty="0" smtClean="0"/>
              <a:t> </a:t>
            </a:r>
            <a:r>
              <a:rPr lang="pt-BR" baseline="0" dirty="0" err="1" smtClean="0"/>
              <a:t>that’s</a:t>
            </a:r>
            <a:r>
              <a:rPr lang="pt-BR" baseline="0" dirty="0" smtClean="0"/>
              <a:t> </a:t>
            </a:r>
            <a:r>
              <a:rPr lang="pt-BR" baseline="0" dirty="0" err="1" smtClean="0"/>
              <a:t>very</a:t>
            </a:r>
            <a:r>
              <a:rPr lang="pt-BR" baseline="0" dirty="0" smtClean="0"/>
              <a:t> </a:t>
            </a:r>
            <a:r>
              <a:rPr lang="pt-BR" baseline="0" dirty="0" err="1" smtClean="0"/>
              <a:t>helpful</a:t>
            </a:r>
            <a:r>
              <a:rPr lang="pt-BR" baseline="0" dirty="0" smtClean="0"/>
              <a:t> to you”</a:t>
            </a:r>
            <a:endParaRPr lang="pt-BR"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D77BED6-2065-5F43-B859-5BD9681BE322}" type="slidenum">
              <a:rPr lang="en-US"/>
              <a:pPr/>
              <a:t>72</a:t>
            </a:fld>
            <a:endParaRPr lang="en-US"/>
          </a:p>
        </p:txBody>
      </p:sp>
      <p:sp>
        <p:nvSpPr>
          <p:cNvPr id="162819" name="Rectangle 2"/>
          <p:cNvSpPr>
            <a:spLocks noGrp="1" noRot="1" noChangeAspect="1" noChangeArrowheads="1" noTextEdit="1"/>
          </p:cNvSpPr>
          <p:nvPr>
            <p:ph type="sldImg"/>
          </p:nvPr>
        </p:nvSpPr>
        <p:spPr>
          <a:ln/>
        </p:spPr>
      </p:sp>
      <p:sp>
        <p:nvSpPr>
          <p:cNvPr id="162820" name="Rectangle 51"/>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Here we see the statistics for the Focus Four construction hazards.  They continue to account for the greatest number of preventable fatalities that occur in the construction industry.  And as you can see, falls accounted for more deaths than any of the other focus four hazards.</a:t>
            </a:r>
          </a:p>
          <a:p>
            <a:pPr eaLnBrk="1" hangingPunct="1"/>
            <a:r>
              <a:rPr lang="en-US" dirty="0">
                <a:latin typeface="Arial" pitchFamily="-109" charset="0"/>
                <a:ea typeface="ＭＳ Ｐゴシック" pitchFamily="-109" charset="-128"/>
                <a:cs typeface="ＭＳ Ｐゴシック" pitchFamily="-109" charset="-128"/>
              </a:rPr>
              <a:t>Falls accounted for 34% of the construction fatalities in 2008 and 2009 … and 35% of the fatalities since 2005.</a:t>
            </a:r>
          </a:p>
          <a:p>
            <a:pPr eaLnBrk="1" hangingPunct="1"/>
            <a:r>
              <a:rPr lang="en-US" dirty="0">
                <a:latin typeface="Arial" pitchFamily="-109" charset="0"/>
                <a:ea typeface="ＭＳ Ｐゴシック" pitchFamily="-109" charset="-128"/>
                <a:cs typeface="ＭＳ Ｐゴシック" pitchFamily="-109" charset="-128"/>
              </a:rPr>
              <a:t>And when we drill down further into the stats we find that there were 1,883 fall fatalities between 2005 and 2009.  That equated to roughly 1 worker dying in a fall related incident everyday over a 5- year period.  That's everyday ... a parent ... a brother ... a sister ... a child ... a friend, or a coworker did not go home to their family because they fell from heights and died while at work.  </a:t>
            </a:r>
          </a:p>
          <a:p>
            <a:pPr eaLnBrk="1" hangingPunct="1"/>
            <a:r>
              <a:rPr lang="en-US" dirty="0">
                <a:latin typeface="Arial" pitchFamily="-109" charset="0"/>
                <a:ea typeface="ＭＳ Ｐゴシック" pitchFamily="-109" charset="-128"/>
                <a:cs typeface="ＭＳ Ｐゴシック" pitchFamily="-109" charset="-128"/>
              </a:rPr>
              <a:t>We can, and we must, reverse this undesirable trend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2CE6B29-DC86-4CA0-AEB8-94347C4B24F3}" type="slidenum">
              <a:rPr lang="en-US" smtClean="0"/>
              <a:pPr/>
              <a:t>73</a:t>
            </a:fld>
            <a:endParaRPr lang="en-US" smtClean="0"/>
          </a:p>
        </p:txBody>
      </p:sp>
      <p:sp>
        <p:nvSpPr>
          <p:cNvPr id="73731" name="Rectangle 2"/>
          <p:cNvSpPr>
            <a:spLocks noGrp="1" noRot="1" noChangeAspect="1" noChangeArrowheads="1" noTextEdit="1"/>
          </p:cNvSpPr>
          <p:nvPr>
            <p:ph type="sldImg"/>
          </p:nvPr>
        </p:nvSpPr>
        <p:spPr>
          <a:xfrm>
            <a:off x="1146176" y="687388"/>
            <a:ext cx="4570413" cy="3427412"/>
          </a:xfrm>
          <a:ln/>
        </p:spPr>
      </p:sp>
      <p:sp>
        <p:nvSpPr>
          <p:cNvPr id="73732" name="Rectangle 3"/>
          <p:cNvSpPr>
            <a:spLocks noGrp="1" noChangeArrowheads="1"/>
          </p:cNvSpPr>
          <p:nvPr>
            <p:ph type="body" idx="1"/>
          </p:nvPr>
        </p:nvSpPr>
        <p:spPr>
          <a:xfrm>
            <a:off x="685800" y="4344025"/>
            <a:ext cx="5486400" cy="4112926"/>
          </a:xfrm>
          <a:noFill/>
          <a:ln/>
        </p:spPr>
        <p:txBody>
          <a:bodyPr/>
          <a:lstStyle/>
          <a:p>
            <a:r>
              <a:rPr lang="en-US" b="1" dirty="0" smtClean="0"/>
              <a:t>Trainer’s Notes:</a:t>
            </a:r>
          </a:p>
          <a:p>
            <a:endParaRPr lang="en-US" b="1" dirty="0" smtClean="0"/>
          </a:p>
          <a:p>
            <a:r>
              <a:rPr lang="en-US" sz="1400" i="1" dirty="0"/>
              <a:t>There are a lot of ways to address the physics of falls.  You may want to use miles per hour at impact, or weight of worker times distance divided by deceleration distance or any other calculations to stress the injury potential of falls of whatever nature.  Whether its impact with a surface or force on the body in fall arrest – falling hurts.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2D6282F-AE45-C547-86C0-82AB20FE26B0}" type="slidenum">
              <a:rPr lang="en-US"/>
              <a:pPr/>
              <a:t>74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Basically, the new directives simply states that all employers must protect their workers who are engaged in residential construction 6 feet or more, above lower levels  by conventional fall protection systems (guardrail systems, safety net system, or personal fall arrest system).</a:t>
            </a:r>
          </a:p>
          <a:p>
            <a:pPr eaLnBrk="1" hangingPunct="1"/>
            <a:r>
              <a:rPr lang="en-US" dirty="0">
                <a:latin typeface="Arial" pitchFamily="-109" charset="0"/>
                <a:ea typeface="ＭＳ Ｐゴシック" pitchFamily="-109" charset="-128"/>
                <a:cs typeface="ＭＳ Ｐゴシック" pitchFamily="-109" charset="-128"/>
              </a:rPr>
              <a:t>… or, by other fall protection measures allowed under 1926.501(b) for particular types of work.</a:t>
            </a:r>
          </a:p>
          <a:p>
            <a:pPr eaLnBrk="1" hangingPunct="1"/>
            <a:r>
              <a:rPr lang="en-US" dirty="0">
                <a:latin typeface="Arial" pitchFamily="-109" charset="0"/>
                <a:ea typeface="ＭＳ Ｐゴシック" pitchFamily="-109" charset="-128"/>
                <a:cs typeface="ＭＳ Ｐゴシック" pitchFamily="-109" charset="-128"/>
              </a:rPr>
              <a:t>Gone are the special alternative procedures allowed under the old directive for certain residential construction activities.</a:t>
            </a:r>
          </a:p>
          <a:p>
            <a:pPr lvl="1" indent="-224325">
              <a:buFontTx/>
              <a:buChar char="•"/>
            </a:pPr>
            <a:r>
              <a:rPr lang="en-US" dirty="0">
                <a:latin typeface="Arial" pitchFamily="-109" charset="0"/>
              </a:rPr>
              <a:t>Slide guards or safety monitor systems were allowed in lieu of conventional fall protection without first demonstrating infeasibility or the creation of a greater hazard.</a:t>
            </a:r>
          </a:p>
          <a:p>
            <a:pPr eaLnBrk="1" hangingPunct="1"/>
            <a:r>
              <a:rPr lang="en-US" dirty="0">
                <a:latin typeface="Arial" pitchFamily="-109" charset="0"/>
                <a:ea typeface="ＭＳ Ｐゴシック" pitchFamily="-109" charset="-128"/>
                <a:cs typeface="ＭＳ Ｐゴシック" pitchFamily="-109" charset="-128"/>
              </a:rPr>
              <a:t>The new directive has not outlawed the use of slide guards or safety monitors.</a:t>
            </a:r>
          </a:p>
          <a:p>
            <a:pPr lvl="1" indent="-224325">
              <a:buFontTx/>
              <a:buChar char="•"/>
            </a:pPr>
            <a:r>
              <a:rPr lang="en-US" dirty="0">
                <a:latin typeface="Arial" pitchFamily="-109" charset="0"/>
              </a:rPr>
              <a:t>Now, employers must first demonstrate that it is infeasible to comply with the provisions of the standard, or that it creates a greater hazard.</a:t>
            </a:r>
          </a:p>
          <a:p>
            <a:pPr lvl="1" indent="-224325">
              <a:buFontTx/>
              <a:buChar char="•"/>
            </a:pPr>
            <a:r>
              <a:rPr lang="en-US" dirty="0">
                <a:latin typeface="Arial" pitchFamily="-109" charset="0"/>
              </a:rPr>
              <a:t>Then they can use those systems as part of a written, site-specific fall protection plan that meets the requirements of 1926.502(k).</a:t>
            </a:r>
          </a:p>
          <a:p>
            <a:pPr eaLnBrk="1" hangingPunct="1"/>
            <a:r>
              <a:rPr lang="en-US" dirty="0">
                <a:latin typeface="Arial" pitchFamily="-109" charset="0"/>
                <a:ea typeface="ＭＳ Ｐゴシック" pitchFamily="-109" charset="-128"/>
                <a:cs typeface="ＭＳ Ｐゴシック" pitchFamily="-109" charset="-128"/>
              </a:rPr>
              <a:t>More simply put, all employers doing residential construction must now comply with 29 CFR 1926.501(b)(13).</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5AB087E-E89F-8D40-8815-08AAEFA9D39E}" type="slidenum">
              <a:rPr lang="en-US"/>
              <a:pPr/>
              <a:t>75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are some of the other fall protection measures allowed under 1926.501(b) for particular types of work.   (</a:t>
            </a:r>
            <a:r>
              <a:rPr lang="en-US" i="1">
                <a:latin typeface="Arial" pitchFamily="-109" charset="0"/>
                <a:ea typeface="ＭＳ Ｐゴシック" pitchFamily="-109" charset="-128"/>
                <a:cs typeface="ＭＳ Ｐゴシック" pitchFamily="-109" charset="-128"/>
              </a:rPr>
              <a:t>pause</a:t>
            </a:r>
            <a:r>
              <a:rPr lang="en-US">
                <a:latin typeface="Arial" pitchFamily="-109" charset="0"/>
                <a:ea typeface="ＭＳ Ｐゴシック" pitchFamily="-109" charset="-128"/>
                <a:cs typeface="ＭＳ Ｐゴシック" pitchFamily="-109" charset="-128"/>
              </a:rPr>
              <a:t>)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74E38B3-F528-0842-996D-1C2464000C5C}" type="slidenum">
              <a:rPr lang="en-US"/>
              <a:pPr/>
              <a:t>76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If an employer can use one of these methods for the specified process, they can do so without developing a site specific fall protection plan. (pause)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C786C28-62D9-DA43-AC75-6B6ED4078ECB}" type="slidenum">
              <a:rPr lang="en-US"/>
              <a:pPr/>
              <a:t>77</a:t>
            </a:fld>
            <a:endParaRPr lang="en-US"/>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The Agency has never been convinced that there are significant safety or feasibility problems with the use of conventional fall protection equipment for the vast majority of residential construction activities.</a:t>
            </a:r>
          </a:p>
          <a:p>
            <a:pPr eaLnBrk="1" hangingPunct="1"/>
            <a:r>
              <a:rPr lang="en-US">
                <a:latin typeface="Arial" pitchFamily="-109" charset="0"/>
                <a:ea typeface="ＭＳ Ｐゴシック" pitchFamily="-109" charset="-128"/>
                <a:cs typeface="ＭＳ Ｐゴシック" pitchFamily="-109" charset="-128"/>
              </a:rPr>
              <a:t>But, we also acknowledge that there may be isolated situations where it may be infeasible or create a greater hazard to use conventional fall protection in residential construction.  We believe that 29 CFR 1926.501(b)(13) provides sufficient flexibility to accommodate employers in those rare situations.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5365DFA-5AE9-7C4F-B263-A59557EB5C27}" type="slidenum">
              <a:rPr lang="en-US"/>
              <a:pPr/>
              <a:t>78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The new directive also provides an interpretation for the term “residential construction.”  In order to be classified as residential, two important elements must be met: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10229D4-1F30-404D-BD9A-1C5E6EA8874A}" type="slidenum">
              <a:rPr lang="en-US"/>
              <a:pPr/>
              <a:t>79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The end- use of the structure being built must be as a home, i.e., a dwelling … and,</a:t>
            </a:r>
          </a:p>
          <a:p>
            <a:pPr eaLnBrk="1" hangingPunct="1"/>
            <a:r>
              <a:rPr lang="en-US">
                <a:latin typeface="Arial" pitchFamily="-109" charset="0"/>
                <a:ea typeface="ＭＳ Ｐゴシック" pitchFamily="-109" charset="-128"/>
                <a:cs typeface="ＭＳ Ｐゴシック" pitchFamily="-109" charset="-128"/>
              </a:rPr>
              <a:t>The structure must be constructed using traditional wood frame construction materials and methods.  </a:t>
            </a:r>
          </a:p>
          <a:p>
            <a:pPr eaLnBrk="1" hangingPunct="1"/>
            <a:r>
              <a:rPr lang="en-US">
                <a:latin typeface="Arial" pitchFamily="-109" charset="0"/>
                <a:ea typeface="ＭＳ Ｐゴシック" pitchFamily="-109" charset="-128"/>
                <a:cs typeface="ＭＳ Ｐゴシック" pitchFamily="-109" charset="-128"/>
              </a:rPr>
              <a:t>The limited use of steel I-beams to help support wood framing does not disqualify a structure from being considered residential construction.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7AAF284-E863-EA47-8B4D-73961B66F862}" type="slidenum">
              <a:rPr lang="en-US"/>
              <a:pPr/>
              <a:t>80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Homes built using cold-formed or light-gauge steel metal studs will be considered within the bounds of “traditional” wood frame construction materials and methods.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92E7824-8C29-A842-942B-7AC24CB9FC10}" type="slidenum">
              <a:rPr lang="en-US"/>
              <a:pPr/>
              <a:t>81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Also, homes built with masonry </a:t>
            </a:r>
            <a:r>
              <a:rPr lang="en-US" b="1" u="sng">
                <a:latin typeface="Arial" pitchFamily="-109" charset="0"/>
                <a:ea typeface="ＭＳ Ｐゴシック" pitchFamily="-109" charset="-128"/>
                <a:cs typeface="ＭＳ Ｐゴシック" pitchFamily="-109" charset="-128"/>
              </a:rPr>
              <a:t>brick or block exterior walls,</a:t>
            </a:r>
            <a:r>
              <a:rPr lang="en-US">
                <a:latin typeface="Arial" pitchFamily="-109" charset="0"/>
                <a:ea typeface="ＭＳ Ｐゴシック" pitchFamily="-109" charset="-128"/>
                <a:cs typeface="ＭＳ Ｐゴシック" pitchFamily="-109" charset="-128"/>
              </a:rPr>
              <a:t> will also be considered to meet the Residential Construction definition.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p>
            <a:fld id="{2245F03F-E559-4874-9790-37DABA92406F}" type="slidenum">
              <a:rPr lang="pt-BR" smtClean="0"/>
              <a:pPr/>
              <a:t>10</a:t>
            </a:fld>
            <a:endParaRPr lang="pt-BR" smtClean="0"/>
          </a:p>
        </p:txBody>
      </p:sp>
      <p:sp>
        <p:nvSpPr>
          <p:cNvPr id="7065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pt-BR"/>
          </a:p>
        </p:txBody>
      </p:sp>
      <p:sp>
        <p:nvSpPr>
          <p:cNvPr id="70660" name="Rectangle 2"/>
          <p:cNvSpPr>
            <a:spLocks noGrp="1" noChangeArrowheads="1"/>
          </p:cNvSpPr>
          <p:nvPr>
            <p:ph type="body"/>
          </p:nvPr>
        </p:nvSpPr>
        <p:spPr>
          <a:xfrm>
            <a:off x="914400" y="4343400"/>
            <a:ext cx="5029200" cy="4124325"/>
          </a:xfrm>
          <a:solidFill>
            <a:srgbClr val="FFFFFF"/>
          </a:solidFill>
          <a:ln w="9360">
            <a:solidFill>
              <a:srgbClr val="000000"/>
            </a:solidFill>
            <a:miter lim="800000"/>
          </a:ln>
        </p:spPr>
        <p:txBody>
          <a:bodyPr wrap="none" anchor="ctr"/>
          <a:lstStyle/>
          <a:p>
            <a:endParaRPr lang="pt-B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05EAD1-0435-9A48-9CD8-3A7CF5ADFCF2}" type="slidenum">
              <a:rPr lang="en-US"/>
              <a:pPr/>
              <a:t>82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However, construction activities that involve the use of precast concrete and steel I- beams beyond the typical use to support wood framing, will not normally qualify as residential construction.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0B39AC3-4E15-4142-BA42-7DE1EFF99166}" type="slidenum">
              <a:rPr lang="en-US"/>
              <a:pPr/>
              <a:t>83</a:t>
            </a:fld>
            <a:endParaRPr lang="en-US"/>
          </a:p>
        </p:txBody>
      </p:sp>
      <p:sp>
        <p:nvSpPr>
          <p:cNvPr id="61443" name="Rectangle 2"/>
          <p:cNvSpPr>
            <a:spLocks noGrp="1" noRot="1" noChangeAspect="1" noChangeArrowheads="1" noTextEdit="1"/>
          </p:cNvSpPr>
          <p:nvPr>
            <p:ph type="sldImg"/>
          </p:nvPr>
        </p:nvSpPr>
        <p:spPr>
          <a:ln/>
        </p:spPr>
      </p:sp>
      <p:sp>
        <p:nvSpPr>
          <p:cNvPr id="6144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Training is an important component of any fall protection program.</a:t>
            </a:r>
          </a:p>
          <a:p>
            <a:pPr eaLnBrk="1" hangingPunct="1"/>
            <a:r>
              <a:rPr lang="en-US">
                <a:latin typeface="Arial" pitchFamily="-109" charset="0"/>
                <a:ea typeface="ＭＳ Ｐゴシック" pitchFamily="-109" charset="-128"/>
                <a:cs typeface="ＭＳ Ｐゴシック" pitchFamily="-109" charset="-128"/>
              </a:rPr>
              <a:t>The workers who actually wear and use the equipment must be thoroughly trained.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E6F781B-001B-1341-9B68-85F0CB8B1B1E}" type="slidenum">
              <a:rPr lang="en-US"/>
              <a:pPr/>
              <a:t>84</a:t>
            </a:fld>
            <a:endParaRPr lang="en-US"/>
          </a:p>
        </p:txBody>
      </p:sp>
      <p:sp>
        <p:nvSpPr>
          <p:cNvPr id="63491" name="Rectangle 2"/>
          <p:cNvSpPr>
            <a:spLocks noGrp="1" noRot="1" noChangeAspect="1" noChangeArrowheads="1" noTextEdit="1"/>
          </p:cNvSpPr>
          <p:nvPr>
            <p:ph type="sldImg"/>
          </p:nvPr>
        </p:nvSpPr>
        <p:spPr>
          <a:ln/>
        </p:spPr>
      </p:sp>
      <p:sp>
        <p:nvSpPr>
          <p:cNvPr id="63492" name="Rectangle 4"/>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1926.21(b)(2) requires employers to train their workers how to recognize and avoid unsafe conditions; and, the applicable regulations to control or eliminate hazards in the work place.</a:t>
            </a:r>
          </a:p>
          <a:p>
            <a:pPr eaLnBrk="1" hangingPunct="1"/>
            <a:r>
              <a:rPr lang="en-US" dirty="0">
                <a:latin typeface="Arial" pitchFamily="-109" charset="0"/>
                <a:ea typeface="ＭＳ Ｐゴシック" pitchFamily="-109" charset="-128"/>
                <a:cs typeface="ＭＳ Ｐゴシック" pitchFamily="-109" charset="-128"/>
              </a:rPr>
              <a:t>Fall protection training must cover:</a:t>
            </a:r>
          </a:p>
          <a:p>
            <a:pPr marL="616894" lvl="1" indent="-168244">
              <a:buFontTx/>
              <a:buChar char="•"/>
            </a:pPr>
            <a:r>
              <a:rPr lang="en-US" dirty="0">
                <a:latin typeface="Arial" pitchFamily="-109" charset="0"/>
              </a:rPr>
              <a:t>How to recognize and minimize fall hazards.</a:t>
            </a:r>
          </a:p>
          <a:p>
            <a:pPr marL="616894" lvl="1" indent="-168244">
              <a:buFontTx/>
              <a:buChar char="•"/>
            </a:pPr>
            <a:r>
              <a:rPr lang="en-US" dirty="0">
                <a:latin typeface="Arial" pitchFamily="-109" charset="0"/>
              </a:rPr>
              <a:t>How to use fall protection systems.</a:t>
            </a:r>
          </a:p>
          <a:p>
            <a:pPr marL="616894" lvl="1" indent="-168244">
              <a:buFontTx/>
              <a:buChar char="•"/>
            </a:pPr>
            <a:r>
              <a:rPr lang="en-US" dirty="0">
                <a:latin typeface="Arial" pitchFamily="-109" charset="0"/>
              </a:rPr>
              <a:t>How to inspect the systems.</a:t>
            </a:r>
          </a:p>
          <a:p>
            <a:pPr marL="616894" lvl="1" indent="-168244">
              <a:buFontTx/>
              <a:buChar char="•"/>
            </a:pPr>
            <a:r>
              <a:rPr lang="en-US" dirty="0">
                <a:latin typeface="Arial" pitchFamily="-109" charset="0"/>
              </a:rPr>
              <a:t>Training must be documented and the most current certification must be available.</a:t>
            </a:r>
          </a:p>
          <a:p>
            <a:pPr eaLnBrk="1" hangingPunct="1"/>
            <a:r>
              <a:rPr lang="en-US" dirty="0">
                <a:latin typeface="Arial" pitchFamily="-109" charset="0"/>
                <a:ea typeface="ＭＳ Ｐゴシック" pitchFamily="-109" charset="-128"/>
                <a:cs typeface="ＭＳ Ｐゴシック" pitchFamily="-109" charset="-128"/>
              </a:rPr>
              <a:t>Also, provisions to conduct retraining must be established to correct less than satisfactory fall protection performance by workers.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F543494-E566-4F46-9150-E5C953D8A336}" type="slidenum">
              <a:rPr lang="en-US"/>
              <a:pPr/>
              <a:t>85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Now we’ll take a look at the conventional fall protection systems and some examples of them being used in residential construction.</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2DDDD7A2-86A6-E144-845B-FC65DB54F093}" type="slidenum">
              <a:rPr lang="en-US"/>
              <a:pPr/>
              <a:t>86</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r>
              <a:rPr lang="en-US" b="1" dirty="0">
                <a:latin typeface="Arial" pitchFamily="-109" charset="0"/>
                <a:ea typeface="ＭＳ Ｐゴシック" pitchFamily="-109" charset="-128"/>
                <a:cs typeface="ＭＳ Ｐゴシック" pitchFamily="-109" charset="-128"/>
              </a:rPr>
              <a:t>Trainer’s Notes:</a:t>
            </a:r>
          </a:p>
          <a:p>
            <a:endParaRPr lang="en-US" b="1" dirty="0">
              <a:latin typeface="Arial" pitchFamily="-109" charset="0"/>
              <a:ea typeface="ＭＳ Ｐゴシック" pitchFamily="-109" charset="-128"/>
              <a:cs typeface="ＭＳ Ｐゴシック" pitchFamily="-109" charset="-128"/>
            </a:endParaRPr>
          </a:p>
          <a:p>
            <a:r>
              <a:rPr lang="en-US" sz="1400" i="1" dirty="0">
                <a:latin typeface="Arial" pitchFamily="-109" charset="0"/>
                <a:ea typeface="ＭＳ Ｐゴシック" pitchFamily="-109" charset="-128"/>
                <a:cs typeface="ＭＳ Ｐゴシック" pitchFamily="-109" charset="-128"/>
              </a:rPr>
              <a:t>Explain that these are methods of conventional fall protection but that OSHA allows alternative methods for some construction activities including some roofing work that will be discussed later.</a:t>
            </a:r>
          </a:p>
          <a:p>
            <a:endParaRPr lang="en-US" sz="1400" i="1" dirty="0">
              <a:latin typeface="Arial" pitchFamily="-109" charset="0"/>
              <a:ea typeface="ＭＳ Ｐゴシック" pitchFamily="-109" charset="-128"/>
              <a:cs typeface="ＭＳ Ｐゴシック" pitchFamily="-109" charset="-128"/>
            </a:endParaRPr>
          </a:p>
          <a:p>
            <a:r>
              <a:rPr lang="en-US" sz="1400" i="1" dirty="0">
                <a:latin typeface="Arial" pitchFamily="-109" charset="0"/>
                <a:ea typeface="ＭＳ Ｐゴシック" pitchFamily="-109" charset="-128"/>
                <a:cs typeface="ＭＳ Ｐゴシック" pitchFamily="-109" charset="-128"/>
              </a:rPr>
              <a:t>Mention that canopies are a method of catching objects from falling to the surface below. They are not designed to catch workers.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0E74F3C-D860-CE45-BDB7-13E3FF92663A}" type="slidenum">
              <a:rPr lang="en-US"/>
              <a:pPr/>
              <a:t>87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First we’ll look at guardrail systems as defined in 1926.502(b).</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4B27921C-65B1-DC44-8522-354872261DB6}" type="slidenum">
              <a:rPr lang="en-US"/>
              <a:pPr/>
              <a:t>88</a:t>
            </a:fld>
            <a:endParaRPr lang="en-US"/>
          </a:p>
        </p:txBody>
      </p:sp>
      <p:sp>
        <p:nvSpPr>
          <p:cNvPr id="195587" name="Rectangle 2"/>
          <p:cNvSpPr>
            <a:spLocks noGrp="1" noRot="1" noChangeAspect="1" noChangeArrowheads="1" noTextEdit="1"/>
          </p:cNvSpPr>
          <p:nvPr>
            <p:ph type="sldImg"/>
          </p:nvPr>
        </p:nvSpPr>
        <p:spPr>
          <a:xfrm>
            <a:off x="1166813" y="674688"/>
            <a:ext cx="4597400" cy="3448050"/>
          </a:xfrm>
          <a:ln/>
        </p:spPr>
      </p:sp>
      <p:sp>
        <p:nvSpPr>
          <p:cNvPr id="195588"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Guardrail systems are designed to prevent workers from falling.  Once properly installed, guardrails are sometimes referred to as “passive fall protection.”  That means it requires no action by the worker to be safe as long as the system is properly maintained.  </a:t>
            </a:r>
          </a:p>
          <a:p>
            <a:pPr eaLnBrk="1" hangingPunct="1"/>
            <a:r>
              <a:rPr lang="en-US">
                <a:latin typeface="Arial" pitchFamily="-109" charset="0"/>
                <a:ea typeface="ＭＳ Ｐゴシック" pitchFamily="-109" charset="-128"/>
                <a:cs typeface="ＭＳ Ｐゴシック" pitchFamily="-109" charset="-128"/>
              </a:rPr>
              <a:t>And remember, whenever there’s a possibility for objects to fall on workers below, you must install toe boards.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AB12820-D45B-634B-B90B-827C910B682B}" type="slidenum">
              <a:rPr lang="en-US"/>
              <a:pPr/>
              <a:t>89</a:t>
            </a:fld>
            <a:endParaRPr lang="en-US"/>
          </a:p>
        </p:txBody>
      </p:sp>
      <p:sp>
        <p:nvSpPr>
          <p:cNvPr id="71683" name="Rectangle 2"/>
          <p:cNvSpPr>
            <a:spLocks noGrp="1" noRot="1" noChangeAspect="1" noChangeArrowheads="1" noTextEdit="1"/>
          </p:cNvSpPr>
          <p:nvPr>
            <p:ph type="sldImg"/>
          </p:nvPr>
        </p:nvSpPr>
        <p:spPr>
          <a:ln/>
        </p:spPr>
      </p:sp>
      <p:sp>
        <p:nvSpPr>
          <p:cNvPr id="7168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we see a 2nd floor perimeter completely protected by a guard rail system.</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7702E20-4362-DB41-9C02-C5AF92313135}" type="slidenum">
              <a:rPr lang="en-US"/>
              <a:pPr/>
              <a:t>90</a:t>
            </a:fld>
            <a:endParaRPr lang="en-US"/>
          </a:p>
        </p:txBody>
      </p:sp>
      <p:sp>
        <p:nvSpPr>
          <p:cNvPr id="73731" name="Rectangle 2"/>
          <p:cNvSpPr>
            <a:spLocks noGrp="1" noRot="1" noChangeAspect="1" noChangeArrowheads="1" noTextEdit="1"/>
          </p:cNvSpPr>
          <p:nvPr>
            <p:ph type="sldImg"/>
          </p:nvPr>
        </p:nvSpPr>
        <p:spPr>
          <a:ln/>
        </p:spPr>
      </p:sp>
      <p:sp>
        <p:nvSpPr>
          <p:cNvPr id="73732"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And from this angle we can see a pre-fabricated wall panel in position to be installed from within a fully protected area.  The potential for a fall to the exterior in this instance has been eliminated.</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1877C-694E-6847-ABFE-16BF5FFE5659}" type="slidenum">
              <a:rPr lang="en-US"/>
              <a:pPr/>
              <a:t>91</a:t>
            </a:fld>
            <a:endParaRPr lang="en-US"/>
          </a:p>
        </p:txBody>
      </p:sp>
      <p:sp>
        <p:nvSpPr>
          <p:cNvPr id="75779" name="Rectangle 2"/>
          <p:cNvSpPr>
            <a:spLocks noGrp="1" noRot="1" noChangeAspect="1" noChangeArrowheads="1" noTextEdit="1"/>
          </p:cNvSpPr>
          <p:nvPr>
            <p:ph type="sldImg"/>
          </p:nvPr>
        </p:nvSpPr>
        <p:spPr>
          <a:ln/>
        </p:spPr>
      </p:sp>
      <p:sp>
        <p:nvSpPr>
          <p:cNvPr id="75780"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The ability to be either side mounted or deck mounted allows flexibility to employers when using the engineered guardrail systems we just observed.</a:t>
            </a:r>
          </a:p>
          <a:p>
            <a:pPr eaLnBrk="1" hangingPunct="1"/>
            <a:r>
              <a:rPr lang="en-US">
                <a:latin typeface="Arial" pitchFamily="-109" charset="0"/>
                <a:ea typeface="ＭＳ Ｐゴシック" pitchFamily="-109" charset="-128"/>
                <a:cs typeface="ＭＳ Ｐゴシック" pitchFamily="-109" charset="-128"/>
              </a:rPr>
              <a:t>Either way, consult the manufacturer’s instructions or a registered professional engineer to ensure proper installation.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p>
            <a:fld id="{C6BAF304-629B-46F6-9F56-88F32FA67236}" type="slidenum">
              <a:rPr lang="pt-BR" smtClean="0"/>
              <a:pPr/>
              <a:t>11</a:t>
            </a:fld>
            <a:endParaRPr lang="pt-BR" smtClean="0"/>
          </a:p>
        </p:txBody>
      </p:sp>
      <p:sp>
        <p:nvSpPr>
          <p:cNvPr id="71683" name="Rectangle 1"/>
          <p:cNvSpPr>
            <a:spLocks noGrp="1" noRot="1" noChangeAspect="1" noChangeArrowheads="1" noTextEdit="1"/>
          </p:cNvSpPr>
          <p:nvPr>
            <p:ph type="sldImg"/>
          </p:nvPr>
        </p:nvSpPr>
        <p:spPr>
          <a:xfrm>
            <a:off x="1143000" y="685800"/>
            <a:ext cx="4572000" cy="3429000"/>
          </a:xfrm>
          <a:ln/>
        </p:spPr>
      </p:sp>
      <p:sp>
        <p:nvSpPr>
          <p:cNvPr id="71684" name="Rectangle 2"/>
          <p:cNvSpPr>
            <a:spLocks noGrp="1" noChangeArrowheads="1"/>
          </p:cNvSpPr>
          <p:nvPr>
            <p:ph type="body" idx="1"/>
          </p:nvPr>
        </p:nvSpPr>
        <p:spPr>
          <a:xfrm>
            <a:off x="914400" y="4343401"/>
            <a:ext cx="5029200" cy="4208463"/>
          </a:xfrm>
          <a:noFill/>
          <a:ln/>
        </p:spPr>
        <p:txBody>
          <a:bodyPr wrap="none" anchor="ctr"/>
          <a:lstStyle/>
          <a:p>
            <a:r>
              <a:rPr lang="pt-BR" dirty="0" err="1" smtClean="0"/>
              <a:t>Filling</a:t>
            </a:r>
            <a:r>
              <a:rPr lang="pt-BR" dirty="0" smtClean="0"/>
              <a:t> </a:t>
            </a:r>
            <a:r>
              <a:rPr lang="pt-BR" dirty="0" err="1" smtClean="0"/>
              <a:t>sausages</a:t>
            </a:r>
            <a:r>
              <a:rPr lang="pt-BR" baseline="0" dirty="0" smtClean="0"/>
              <a:t> = Brazilian idiom for </a:t>
            </a:r>
            <a:r>
              <a:rPr lang="pt-BR" baseline="0" dirty="0" err="1" smtClean="0"/>
              <a:t>something</a:t>
            </a:r>
            <a:r>
              <a:rPr lang="pt-BR" baseline="0" dirty="0" smtClean="0"/>
              <a:t> </a:t>
            </a:r>
            <a:r>
              <a:rPr lang="pt-BR" baseline="0" dirty="0" err="1" smtClean="0"/>
              <a:t>that’s</a:t>
            </a:r>
            <a:r>
              <a:rPr lang="pt-BR" baseline="0" dirty="0" smtClean="0"/>
              <a:t> </a:t>
            </a:r>
            <a:r>
              <a:rPr lang="pt-BR" baseline="0" dirty="0" err="1" smtClean="0"/>
              <a:t>simple</a:t>
            </a:r>
            <a:r>
              <a:rPr lang="pt-BR" baseline="0" dirty="0" smtClean="0"/>
              <a:t> and </a:t>
            </a:r>
            <a:r>
              <a:rPr lang="pt-BR" baseline="0" dirty="0" err="1" smtClean="0"/>
              <a:t>mindless</a:t>
            </a:r>
            <a:r>
              <a:rPr lang="pt-BR" baseline="0" dirty="0" smtClean="0"/>
              <a:t> to do</a:t>
            </a:r>
            <a:endParaRPr lang="pt-BR"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41A1D89-C4F2-B342-854F-02257A45A009}" type="slidenum">
              <a:rPr lang="en-US"/>
              <a:pPr/>
              <a:t>92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In this slide we see re-roofing activities being performed behind guardrails.</a:t>
            </a:r>
          </a:p>
          <a:p>
            <a:pPr eaLnBrk="1" hangingPunct="1"/>
            <a:r>
              <a:rPr lang="en-US">
                <a:latin typeface="Arial" pitchFamily="-109" charset="0"/>
                <a:ea typeface="ＭＳ Ｐゴシック" pitchFamily="-109" charset="-128"/>
                <a:cs typeface="ＭＳ Ｐゴシック" pitchFamily="-109" charset="-128"/>
              </a:rPr>
              <a:t>The picture on the right lacks protection for the rake edge so another means of protecting this worker (safety nets or Personal Fall Arrest System) must be used.</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53337B-45D6-DF4B-8375-938AA38CB13F}" type="slidenum">
              <a:rPr lang="en-US"/>
              <a:pPr/>
              <a:t>93</a:t>
            </a:fld>
            <a:endParaRPr lang="en-US"/>
          </a:p>
        </p:txBody>
      </p:sp>
      <p:sp>
        <p:nvSpPr>
          <p:cNvPr id="79875" name="Rectangle 2"/>
          <p:cNvSpPr>
            <a:spLocks noGrp="1" noRot="1" noChangeAspect="1" noChangeArrowheads="1" noTextEdit="1"/>
          </p:cNvSpPr>
          <p:nvPr>
            <p:ph type="sldImg"/>
          </p:nvPr>
        </p:nvSpPr>
        <p:spPr>
          <a:ln/>
        </p:spPr>
      </p:sp>
      <p:sp>
        <p:nvSpPr>
          <p:cNvPr id="79876"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are guardrails that were either positioned prior to, or after, sheathing and left in place for the follow along trades to do their job.  </a:t>
            </a:r>
          </a:p>
          <a:p>
            <a:pPr eaLnBrk="1" hangingPunct="1"/>
            <a:r>
              <a:rPr lang="en-US">
                <a:latin typeface="Arial" pitchFamily="-109" charset="0"/>
                <a:ea typeface="ＭＳ Ｐゴシック" pitchFamily="-109" charset="-128"/>
                <a:cs typeface="ＭＳ Ｐゴシック" pitchFamily="-109" charset="-128"/>
              </a:rPr>
              <a:t>Proper coordination can lead to one system serving the needs of several trades.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08E09C5-8F9B-C84C-9CEE-621097E5A471}" type="slidenum">
              <a:rPr lang="en-US"/>
              <a:pPr/>
              <a:t>94</a:t>
            </a:fld>
            <a:endParaRPr lang="en-US"/>
          </a:p>
        </p:txBody>
      </p:sp>
      <p:sp>
        <p:nvSpPr>
          <p:cNvPr id="81923" name="Rectangle 2"/>
          <p:cNvSpPr>
            <a:spLocks noGrp="1" noRot="1" noChangeAspect="1" noChangeArrowheads="1" noTextEdit="1"/>
          </p:cNvSpPr>
          <p:nvPr>
            <p:ph type="sldImg"/>
          </p:nvPr>
        </p:nvSpPr>
        <p:spPr>
          <a:ln/>
        </p:spPr>
      </p:sp>
      <p:sp>
        <p:nvSpPr>
          <p:cNvPr id="81924"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Next we’ll take a look at Safety Nets.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246DE41-E181-C641-B8A2-7CC1F74267CA}" type="slidenum">
              <a:rPr lang="en-US"/>
              <a:pPr/>
              <a:t>95</a:t>
            </a:fld>
            <a:endParaRPr lang="en-US"/>
          </a:p>
        </p:txBody>
      </p:sp>
      <p:sp>
        <p:nvSpPr>
          <p:cNvPr id="83971" name="Rectangle 2"/>
          <p:cNvSpPr>
            <a:spLocks noGrp="1" noRot="1" noChangeAspect="1" noChangeArrowheads="1" noTextEdit="1"/>
          </p:cNvSpPr>
          <p:nvPr>
            <p:ph type="sldImg"/>
          </p:nvPr>
        </p:nvSpPr>
        <p:spPr>
          <a:ln/>
        </p:spPr>
      </p:sp>
      <p:sp>
        <p:nvSpPr>
          <p:cNvPr id="83972" name="Rectangle 4"/>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Although not frequently used in residential construction, safety nets are another means of arresting falls.  These systems also fall under that passive system umbrella because when they are properly installed and maintained, the workers do not have to do anything with the system to be safe.  </a:t>
            </a:r>
          </a:p>
          <a:p>
            <a:pPr eaLnBrk="1" hangingPunct="1"/>
            <a:r>
              <a:rPr lang="en-US" dirty="0">
                <a:latin typeface="Arial" pitchFamily="-109" charset="0"/>
                <a:ea typeface="ＭＳ Ｐゴシック" pitchFamily="-109" charset="-128"/>
                <a:cs typeface="ＭＳ Ｐゴシック" pitchFamily="-109" charset="-128"/>
              </a:rPr>
              <a:t>Installation, adjustments, and maintenance of the netting should only be made by properly trained personnel.</a:t>
            </a:r>
          </a:p>
          <a:p>
            <a:pPr eaLnBrk="1" hangingPunct="1"/>
            <a:r>
              <a:rPr lang="en-US" dirty="0">
                <a:latin typeface="Arial" pitchFamily="-109" charset="0"/>
                <a:ea typeface="ＭＳ Ｐゴシック" pitchFamily="-109" charset="-128"/>
                <a:cs typeface="ＭＳ Ｐゴシック" pitchFamily="-109" charset="-128"/>
              </a:rPr>
              <a:t>However, when safety nets are used, they must be:</a:t>
            </a:r>
          </a:p>
          <a:p>
            <a:pPr lvl="1" indent="-224325">
              <a:buFontTx/>
              <a:buChar char="•"/>
            </a:pPr>
            <a:r>
              <a:rPr lang="en-US" dirty="0">
                <a:latin typeface="Arial" pitchFamily="-109" charset="0"/>
              </a:rPr>
              <a:t>Positioned as close as practicable under the walking/working surface on which employees are working.</a:t>
            </a:r>
          </a:p>
          <a:p>
            <a:pPr lvl="1" indent="-224325">
              <a:buFontTx/>
              <a:buChar char="•"/>
            </a:pPr>
            <a:r>
              <a:rPr lang="en-US" dirty="0">
                <a:latin typeface="Arial" pitchFamily="-109" charset="0"/>
              </a:rPr>
              <a:t>Installed with sufficient clearance under them to prevent contact with the surface or structures below.</a:t>
            </a:r>
          </a:p>
          <a:p>
            <a:pPr lvl="1" indent="-224325">
              <a:buFontTx/>
              <a:buChar char="•"/>
            </a:pPr>
            <a:r>
              <a:rPr lang="en-US" dirty="0">
                <a:latin typeface="Arial" pitchFamily="-109" charset="0"/>
              </a:rPr>
              <a:t>Drop tested or certified.</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410D9DD-CFBE-604D-8BDE-0FA4941B8FA4}" type="slidenum">
              <a:rPr lang="en-US"/>
              <a:pPr/>
              <a:t>96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chart shows the vertical and horizontal characteristics of netting if used.</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9823033-25A9-A542-A47E-CE3BE8260468}" type="slidenum">
              <a:rPr lang="en-US"/>
              <a:pPr/>
              <a:t>97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slide shows safety nets in place and positioned to prevent a worker from contacting the lower surface.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7CFE28-18F3-4A40-9C57-61ECB57C83DD}" type="slidenum">
              <a:rPr lang="en-US"/>
              <a:pPr/>
              <a:t>98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Lastly we’ll take a look at what may be the most widely used form of fall protection used in residential construction … “Personal Fall Arrest Systems.</a:t>
            </a:r>
          </a:p>
          <a:p>
            <a:pPr eaLnBrk="1" hangingPunct="1"/>
            <a:r>
              <a:rPr lang="en-US" dirty="0">
                <a:latin typeface="Arial" pitchFamily="-109" charset="0"/>
                <a:ea typeface="ＭＳ Ｐゴシック" pitchFamily="-109" charset="-128"/>
                <a:cs typeface="ＭＳ Ｐゴシック" pitchFamily="-109" charset="-128"/>
              </a:rPr>
              <a:t>”Personal Fall Arrest System must:</a:t>
            </a:r>
          </a:p>
          <a:p>
            <a:pPr lvl="1" indent="-224325">
              <a:buFontTx/>
              <a:buChar char="•"/>
            </a:pPr>
            <a:r>
              <a:rPr lang="en-US" dirty="0">
                <a:latin typeface="Arial" pitchFamily="-109" charset="0"/>
              </a:rPr>
              <a:t>Be designed so an employee can neither free fall more than 6 feet, nor contact any lower levels.  </a:t>
            </a:r>
            <a:r>
              <a:rPr lang="en-US" dirty="0">
                <a:latin typeface="Arial" pitchFamily="-109" charset="0"/>
                <a:hlinkClick r:id="rId3"/>
              </a:rPr>
              <a:t>1926.502(d)(16)(iii)</a:t>
            </a:r>
            <a:endParaRPr lang="en-US" dirty="0">
              <a:latin typeface="Arial" pitchFamily="-109" charset="0"/>
            </a:endParaRPr>
          </a:p>
          <a:p>
            <a:pPr lvl="1" indent="-224325">
              <a:buFontTx/>
              <a:buChar char="•"/>
            </a:pPr>
            <a:r>
              <a:rPr lang="en-US" dirty="0">
                <a:latin typeface="Arial" pitchFamily="-109" charset="0"/>
              </a:rPr>
              <a:t>Bring an employee to a complete stop and limit maximum deceleration distance an employee travels to 3.5 feet .  </a:t>
            </a:r>
            <a:r>
              <a:rPr lang="en-US" dirty="0">
                <a:latin typeface="Arial" pitchFamily="-109" charset="0"/>
                <a:hlinkClick r:id="rId4"/>
              </a:rPr>
              <a:t>1926.502(d)(16)(iv)</a:t>
            </a:r>
            <a:endParaRPr lang="en-US" dirty="0">
              <a:latin typeface="Arial" pitchFamily="-109" charset="0"/>
            </a:endParaRPr>
          </a:p>
          <a:p>
            <a:pPr lvl="1" indent="-224325">
              <a:buFontTx/>
              <a:buChar char="•"/>
            </a:pPr>
            <a:r>
              <a:rPr lang="en-US" dirty="0">
                <a:latin typeface="Arial" pitchFamily="-109" charset="0"/>
              </a:rPr>
              <a:t>And, have sufficient strength to withstand twice the potential impact energy of an employee free-falling a distance of 6 feet, or the free fall distance permitted by the system, whichever is less.  </a:t>
            </a:r>
            <a:r>
              <a:rPr lang="en-US" dirty="0">
                <a:latin typeface="Arial" pitchFamily="-109" charset="0"/>
                <a:hlinkClick r:id="rId5"/>
              </a:rPr>
              <a:t>1926.502(d)(16)(v)</a:t>
            </a:r>
            <a:endParaRPr lang="en-US" dirty="0">
              <a:latin typeface="Arial" pitchFamily="-109"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075899F-9539-CB40-99B5-4BB449D974BE}" type="slidenum">
              <a:rPr lang="en-US"/>
              <a:pPr/>
              <a:t>99</a:t>
            </a:fld>
            <a:endParaRPr lang="en-US"/>
          </a:p>
        </p:txBody>
      </p:sp>
      <p:sp>
        <p:nvSpPr>
          <p:cNvPr id="92163" name="Rectangle 2"/>
          <p:cNvSpPr>
            <a:spLocks noGrp="1" noRot="1" noChangeAspect="1" noChangeArrowheads="1" noTextEdit="1"/>
          </p:cNvSpPr>
          <p:nvPr>
            <p:ph type="sldImg"/>
          </p:nvPr>
        </p:nvSpPr>
        <p:spPr>
          <a:xfrm>
            <a:off x="1166813" y="674688"/>
            <a:ext cx="4597400" cy="3448050"/>
          </a:xfrm>
          <a:ln/>
        </p:spPr>
      </p:sp>
      <p:sp>
        <p:nvSpPr>
          <p:cNvPr id="92164" name="Rectangle 3"/>
          <p:cNvSpPr>
            <a:spLocks noGrp="1" noChangeArrowheads="1"/>
          </p:cNvSpPr>
          <p:nvPr>
            <p:ph type="body" idx="1"/>
          </p:nvPr>
        </p:nvSpPr>
        <p:spPr>
          <a:xfrm>
            <a:off x="375824" y="4757816"/>
            <a:ext cx="6024045" cy="4219107"/>
          </a:xfrm>
          <a:noFill/>
          <a:ln/>
        </p:spPr>
        <p:txBody>
          <a:bodyPr/>
          <a:lstStyle/>
          <a:p>
            <a:pPr eaLnBrk="1" hangingPunct="1"/>
            <a:r>
              <a:rPr lang="en-US" dirty="0">
                <a:latin typeface="Arial" pitchFamily="-109" charset="0"/>
                <a:ea typeface="ＭＳ Ｐゴシック" pitchFamily="-109" charset="-128"/>
                <a:cs typeface="ＭＳ Ｐゴシック" pitchFamily="-109" charset="-128"/>
              </a:rPr>
              <a:t>There are three primary components to a Personal Fall Arrest System.  </a:t>
            </a:r>
          </a:p>
          <a:p>
            <a:pPr eaLnBrk="1" hangingPunct="1"/>
            <a:r>
              <a:rPr lang="en-US" dirty="0">
                <a:latin typeface="Arial" pitchFamily="-109" charset="0"/>
                <a:ea typeface="ＭＳ Ｐゴシック" pitchFamily="-109" charset="-128"/>
                <a:cs typeface="ＭＳ Ｐゴシック" pitchFamily="-109" charset="-128"/>
              </a:rPr>
              <a:t>We have:</a:t>
            </a:r>
          </a:p>
          <a:p>
            <a:pPr lvl="1" indent="-224325">
              <a:buFontTx/>
              <a:buChar char="•"/>
            </a:pPr>
            <a:r>
              <a:rPr lang="en-US" dirty="0">
                <a:latin typeface="Arial" pitchFamily="-109" charset="0"/>
              </a:rPr>
              <a:t>The anchorage point</a:t>
            </a:r>
          </a:p>
          <a:p>
            <a:pPr lvl="1" indent="-224325">
              <a:buFontTx/>
              <a:buChar char="•"/>
            </a:pPr>
            <a:r>
              <a:rPr lang="en-US" dirty="0">
                <a:latin typeface="Arial" pitchFamily="-109" charset="0"/>
              </a:rPr>
              <a:t>The body harness, and </a:t>
            </a:r>
          </a:p>
          <a:p>
            <a:pPr lvl="1" indent="-224325">
              <a:buFontTx/>
              <a:buChar char="•"/>
            </a:pPr>
            <a:r>
              <a:rPr lang="en-US" dirty="0">
                <a:latin typeface="Arial" pitchFamily="-109" charset="0"/>
              </a:rPr>
              <a:t>The connector or lanyard</a:t>
            </a:r>
          </a:p>
          <a:p>
            <a:pPr eaLnBrk="1" hangingPunct="1"/>
            <a:r>
              <a:rPr lang="en-US" dirty="0">
                <a:latin typeface="Arial" pitchFamily="-109" charset="0"/>
                <a:ea typeface="ＭＳ Ｐゴシック" pitchFamily="-109" charset="-128"/>
                <a:cs typeface="ＭＳ Ｐゴシック" pitchFamily="-109" charset="-128"/>
              </a:rPr>
              <a:t>These three components are commonly referred to as the ABC’s of fall protection.  We’ll take a detailed look at each of these components.</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A690B5D-B621-2A42-8819-DD4E13F18A66}" type="slidenum">
              <a:rPr lang="en-US"/>
              <a:pPr/>
              <a:t>100</a:t>
            </a:fld>
            <a:endParaRPr lang="en-US"/>
          </a:p>
        </p:txBody>
      </p:sp>
      <p:sp>
        <p:nvSpPr>
          <p:cNvPr id="94211" name="Rectangle 2"/>
          <p:cNvSpPr>
            <a:spLocks noGrp="1" noRot="1" noChangeAspect="1" noChangeArrowheads="1" noTextEdit="1"/>
          </p:cNvSpPr>
          <p:nvPr>
            <p:ph type="sldImg"/>
          </p:nvPr>
        </p:nvSpPr>
        <p:spPr>
          <a:xfrm>
            <a:off x="1166813" y="674688"/>
            <a:ext cx="4597400" cy="3448050"/>
          </a:xfrm>
          <a:ln/>
        </p:spPr>
      </p:sp>
      <p:sp>
        <p:nvSpPr>
          <p:cNvPr id="94212" name="Rectangle 3"/>
          <p:cNvSpPr>
            <a:spLocks noGrp="1" noChangeArrowheads="1"/>
          </p:cNvSpPr>
          <p:nvPr>
            <p:ph type="body" idx="1"/>
          </p:nvPr>
        </p:nvSpPr>
        <p:spPr>
          <a:xfrm>
            <a:off x="375824" y="4757816"/>
            <a:ext cx="6024045" cy="4219107"/>
          </a:xfrm>
          <a:noFill/>
          <a:ln/>
        </p:spPr>
        <p:txBody>
          <a:bodyPr/>
          <a:lstStyle/>
          <a:p>
            <a:pPr eaLnBrk="1" hangingPunct="1"/>
            <a:r>
              <a:rPr lang="en-US">
                <a:latin typeface="Arial" pitchFamily="-109" charset="0"/>
                <a:ea typeface="ＭＳ Ｐゴシック" pitchFamily="-109" charset="-128"/>
                <a:cs typeface="ＭＳ Ｐゴシック" pitchFamily="-109" charset="-128"/>
              </a:rPr>
              <a:t>Proper installation of the Anchorage point is critical to the success of this system.  It must be designed and installed to support the amount of force that would be applied to it if a worker fell.  Consulting the manufacturer’s instructions or a registered professional engineer will ensure this critical component is properly installed and maintained. </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E56DD7E-C268-2F48-87E1-8011D3AB587D}" type="slidenum">
              <a:rPr lang="en-US"/>
              <a:pPr/>
              <a:t>101</a:t>
            </a:fld>
            <a:endParaRPr lang="en-US"/>
          </a:p>
        </p:txBody>
      </p:sp>
      <p:sp>
        <p:nvSpPr>
          <p:cNvPr id="96259" name="Rectangle 2"/>
          <p:cNvSpPr>
            <a:spLocks noGrp="1" noRot="1" noChangeAspect="1" noChangeArrowheads="1" noTextEdit="1"/>
          </p:cNvSpPr>
          <p:nvPr>
            <p:ph type="sldImg"/>
          </p:nvPr>
        </p:nvSpPr>
        <p:spPr>
          <a:ln/>
        </p:spPr>
      </p:sp>
      <p:sp>
        <p:nvSpPr>
          <p:cNvPr id="96260" name="Rectangle 4"/>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 are examples of various anchorage devices.  All anchorage points must be capable of supporting at least 5,000 pounds per employee attached, or must be designed and used under the supervision of a qualified person and maintain a safety factor of at least two.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BE677-F10C-D743-AB9A-5701C819363B}"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BE677-F10C-D743-AB9A-5701C819363B}"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BE677-F10C-D743-AB9A-5701C819363B}"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936625" y="1425575"/>
            <a:ext cx="7770813" cy="1141413"/>
          </a:xfrm>
        </p:spPr>
        <p:txBody>
          <a:bodyPr/>
          <a:lstStyle/>
          <a:p>
            <a:r>
              <a:rPr lang="pt-BR" smtClean="0"/>
              <a:t>Clique para editar o estilo do título mestre</a:t>
            </a:r>
            <a:endParaRPr lang="pt-BR"/>
          </a:p>
        </p:txBody>
      </p:sp>
      <p:sp>
        <p:nvSpPr>
          <p:cNvPr id="3" name="Rectangle 6"/>
          <p:cNvSpPr>
            <a:spLocks noGrp="1" noChangeArrowheads="1"/>
          </p:cNvSpPr>
          <p:nvPr>
            <p:ph type="dt" idx="10"/>
          </p:nvPr>
        </p:nvSpPr>
        <p:spPr>
          <a:xfrm>
            <a:off x="2667000" y="6550025"/>
            <a:ext cx="1903413" cy="304800"/>
          </a:xfrm>
          <a:prstGeom prst="rect">
            <a:avLst/>
          </a:prstGeom>
          <a:ln/>
        </p:spPr>
        <p:txBody>
          <a:bodyPr/>
          <a:lstStyle>
            <a:lvl1pPr>
              <a:defRPr/>
            </a:lvl1pPr>
          </a:lstStyle>
          <a:p>
            <a:pPr>
              <a:defRPr/>
            </a:pPr>
            <a:endParaRPr lang="pt-BR"/>
          </a:p>
        </p:txBody>
      </p:sp>
      <p:sp>
        <p:nvSpPr>
          <p:cNvPr id="4" name="Rectangle 7"/>
          <p:cNvSpPr>
            <a:spLocks noGrp="1" noChangeArrowheads="1"/>
          </p:cNvSpPr>
          <p:nvPr>
            <p:ph type="ftr" idx="11"/>
          </p:nvPr>
        </p:nvSpPr>
        <p:spPr>
          <a:xfrm>
            <a:off x="5195888" y="6550025"/>
            <a:ext cx="3278187" cy="304800"/>
          </a:xfrm>
          <a:prstGeom prst="rect">
            <a:avLst/>
          </a:prstGeom>
          <a:ln/>
        </p:spPr>
        <p:txBody>
          <a:bodyPr/>
          <a:lstStyle>
            <a:lvl1pPr>
              <a:defRPr/>
            </a:lvl1pPr>
          </a:lstStyle>
          <a:p>
            <a:pPr>
              <a:defRPr/>
            </a:pPr>
            <a:endParaRPr lang="pt-BR"/>
          </a:p>
        </p:txBody>
      </p:sp>
      <p:sp>
        <p:nvSpPr>
          <p:cNvPr id="5" name="Rectangle 8"/>
          <p:cNvSpPr>
            <a:spLocks noGrp="1" noChangeArrowheads="1"/>
          </p:cNvSpPr>
          <p:nvPr>
            <p:ph type="sldNum" idx="12"/>
          </p:nvPr>
        </p:nvSpPr>
        <p:spPr>
          <a:ln/>
        </p:spPr>
        <p:txBody>
          <a:bodyPr/>
          <a:lstStyle>
            <a:lvl1pPr>
              <a:defRPr/>
            </a:lvl1pPr>
          </a:lstStyle>
          <a:p>
            <a:pPr>
              <a:defRPr/>
            </a:pPr>
            <a:fld id="{B2D54F42-FA45-4E43-A88E-EE771B6D81D0}" type="slidenum">
              <a:rPr lang="pt-BR"/>
              <a:pPr>
                <a:defRPr/>
              </a:pPr>
              <a:t>‹#›</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fld id="{C0923E0F-A97A-6042-831D-83CB264D22F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fld id="{3CA20AC5-23C4-8245-9114-63281347BA3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86200"/>
            <a:ext cx="8229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fld id="{A38725AC-5238-F548-B6D2-FDBB0C721FD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19600"/>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fld id="{AE017DF6-5372-E14F-BE0D-4F90383E660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19600"/>
          </a:xfrm>
        </p:spPr>
        <p:txBody>
          <a:bodyPr/>
          <a:lstStyle/>
          <a:p>
            <a:pPr lvl="0"/>
            <a:endParaRPr lang="en-US" noProof="0" smtClean="0"/>
          </a:p>
        </p:txBody>
      </p:sp>
      <p:sp>
        <p:nvSpPr>
          <p:cNvPr id="5" name="Rectangle 9"/>
          <p:cNvSpPr>
            <a:spLocks noGrp="1" noChangeArrowheads="1"/>
          </p:cNvSpPr>
          <p:nvPr>
            <p:ph type="sldNum" sz="quarter" idx="10"/>
          </p:nvPr>
        </p:nvSpPr>
        <p:spPr>
          <a:ln/>
        </p:spPr>
        <p:txBody>
          <a:bodyPr/>
          <a:lstStyle>
            <a:lvl1pPr>
              <a:defRPr/>
            </a:lvl1pPr>
          </a:lstStyle>
          <a:p>
            <a:fld id="{CDBB7068-08F0-A342-8D43-D795A7D0092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745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fld id="{3B654EB0-89DB-834F-A562-8D7120BFA39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9125" y="577850"/>
            <a:ext cx="77724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219200" y="1752600"/>
            <a:ext cx="3657600" cy="4343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5029200" y="1752600"/>
            <a:ext cx="3657600" cy="20955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5029200" y="4000500"/>
            <a:ext cx="3657600" cy="20955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Espaço Reservado para Rodapé 6"/>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Espaço Reservado para Número de Slide 7"/>
          <p:cNvSpPr>
            <a:spLocks noGrp="1"/>
          </p:cNvSpPr>
          <p:nvPr>
            <p:ph type="sldNum" sz="quarter" idx="12"/>
          </p:nvPr>
        </p:nvSpPr>
        <p:spPr>
          <a:xfrm>
            <a:off x="6553200" y="6248400"/>
            <a:ext cx="1905000" cy="457200"/>
          </a:xfrm>
        </p:spPr>
        <p:txBody>
          <a:bodyPr/>
          <a:lstStyle>
            <a:lvl1pPr>
              <a:defRPr/>
            </a:lvl1pPr>
          </a:lstStyle>
          <a:p>
            <a:pPr>
              <a:defRPr/>
            </a:pPr>
            <a:fld id="{5D69A32F-C240-814A-AFE7-29D1CBC699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BE677-F10C-D743-AB9A-5701C819363B}"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BE677-F10C-D743-AB9A-5701C819363B}"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BE677-F10C-D743-AB9A-5701C819363B}" type="datetimeFigureOut">
              <a:rPr lang="en-US" smtClean="0"/>
              <a:pPr/>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BE677-F10C-D743-AB9A-5701C819363B}" type="datetimeFigureOut">
              <a:rPr lang="en-US" smtClean="0"/>
              <a:pPr/>
              <a:t>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BE677-F10C-D743-AB9A-5701C819363B}" type="datetimeFigureOut">
              <a:rPr lang="en-US" smtClean="0"/>
              <a:pPr/>
              <a:t>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BE677-F10C-D743-AB9A-5701C819363B}" type="datetimeFigureOut">
              <a:rPr lang="en-US" smtClean="0"/>
              <a:pPr/>
              <a:t>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BE677-F10C-D743-AB9A-5701C819363B}" type="datetimeFigureOut">
              <a:rPr lang="en-US" smtClean="0"/>
              <a:pPr/>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BE677-F10C-D743-AB9A-5701C819363B}" type="datetimeFigureOut">
              <a:rPr lang="en-US" smtClean="0"/>
              <a:pPr/>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C0B73-462B-DC4A-A70E-314F4F9CA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BE677-F10C-D743-AB9A-5701C819363B}" type="datetimeFigureOut">
              <a:rPr lang="en-US" smtClean="0"/>
              <a:pPr/>
              <a:t>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C0B73-462B-DC4A-A70E-314F4F9CA1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8.xml"/><Relationship Id="rId3" Type="http://schemas.openxmlformats.org/officeDocument/2006/relationships/image" Target="../media/image49.jpeg"/></Relationships>
</file>

<file path=ppt/slides/_rels/slide10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image" Target="../media/image56.jpeg"/><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_rels/slide102.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59.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60.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3.xml"/><Relationship Id="rId3" Type="http://schemas.openxmlformats.org/officeDocument/2006/relationships/image" Target="../media/image61.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4.xml"/><Relationship Id="rId4" Type="http://schemas.openxmlformats.org/officeDocument/2006/relationships/oleObject" Target="../embeddings/oleObject2.bin"/><Relationship Id="rId5" Type="http://schemas.openxmlformats.org/officeDocument/2006/relationships/image" Target="../media/image62.wmf"/><Relationship Id="rId6" Type="http://schemas.openxmlformats.org/officeDocument/2006/relationships/image" Target="../media/image61.jpeg"/><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6.xml"/><Relationship Id="rId3" Type="http://schemas.openxmlformats.org/officeDocument/2006/relationships/image" Target="../media/image6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0.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19.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6.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jpeg"/><Relationship Id="rId1" Type="http://schemas.openxmlformats.org/officeDocument/2006/relationships/slideLayout" Target="../slideLayouts/slideLayout6.xml"/><Relationship Id="rId2" Type="http://schemas.openxmlformats.org/officeDocument/2006/relationships/notesSlide" Target="../notesSlides/notesSlide114.xml"/></Relationships>
</file>

<file path=ppt/slides/_rels/slide117.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6.xml"/><Relationship Id="rId2" Type="http://schemas.openxmlformats.org/officeDocument/2006/relationships/notesSlide" Target="../notesSlides/notesSlide1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6.xml"/><Relationship Id="rId3" Type="http://schemas.openxmlformats.org/officeDocument/2006/relationships/image" Target="../media/image78.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 Id="rId3" Type="http://schemas.openxmlformats.org/officeDocument/2006/relationships/image" Target="../media/image7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8.xml"/><Relationship Id="rId3" Type="http://schemas.openxmlformats.org/officeDocument/2006/relationships/image" Target="../media/image80.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 Id="rId3" Type="http://schemas.openxmlformats.org/officeDocument/2006/relationships/image" Target="../media/image81.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0.xml"/><Relationship Id="rId3" Type="http://schemas.openxmlformats.org/officeDocument/2006/relationships/image" Target="../media/image82.jpeg"/></Relationships>
</file>

<file path=ppt/slides/_rels/slide123.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jpeg"/><Relationship Id="rId1" Type="http://schemas.openxmlformats.org/officeDocument/2006/relationships/slideLayout" Target="../slideLayouts/slideLayout6.xml"/><Relationship Id="rId2" Type="http://schemas.openxmlformats.org/officeDocument/2006/relationships/notesSlide" Target="../notesSlides/notesSlide12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3.xml"/><Relationship Id="rId3" Type="http://schemas.openxmlformats.org/officeDocument/2006/relationships/image" Target="../media/image85.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4.xml"/><Relationship Id="rId3" Type="http://schemas.openxmlformats.org/officeDocument/2006/relationships/image" Target="../media/image86.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5.xml"/><Relationship Id="rId3" Type="http://schemas.openxmlformats.org/officeDocument/2006/relationships/image" Target="../media/image87.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6.xml"/><Relationship Id="rId3" Type="http://schemas.openxmlformats.org/officeDocument/2006/relationships/image" Target="../media/image88.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7.xml"/><Relationship Id="rId3" Type="http://schemas.openxmlformats.org/officeDocument/2006/relationships/image" Target="../media/image8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8.xml"/><Relationship Id="rId3" Type="http://schemas.openxmlformats.org/officeDocument/2006/relationships/image" Target="../media/image90.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9.xml"/><Relationship Id="rId3" Type="http://schemas.openxmlformats.org/officeDocument/2006/relationships/image" Target="../media/image91.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0.xml"/><Relationship Id="rId3" Type="http://schemas.openxmlformats.org/officeDocument/2006/relationships/image" Target="../media/image92.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1.xml"/><Relationship Id="rId3" Type="http://schemas.openxmlformats.org/officeDocument/2006/relationships/image" Target="../media/image93.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2.xml"/><Relationship Id="rId3" Type="http://schemas.openxmlformats.org/officeDocument/2006/relationships/image" Target="../media/image94.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3.xml"/><Relationship Id="rId3" Type="http://schemas.openxmlformats.org/officeDocument/2006/relationships/image" Target="../media/image95.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4.xml"/><Relationship Id="rId3" Type="http://schemas.openxmlformats.org/officeDocument/2006/relationships/image" Target="../media/image96.jpeg"/></Relationships>
</file>

<file path=ppt/slides/_rels/slide137.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1" Type="http://schemas.openxmlformats.org/officeDocument/2006/relationships/slideLayout" Target="../slideLayouts/slideLayout6.xml"/><Relationship Id="rId2" Type="http://schemas.openxmlformats.org/officeDocument/2006/relationships/notesSlide" Target="../notesSlides/notesSlide1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 Id="rId3" Type="http://schemas.openxmlformats.org/officeDocument/2006/relationships/image" Target="../media/image99.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 Id="rId3" Type="http://schemas.openxmlformats.org/officeDocument/2006/relationships/image" Target="../media/image100.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5.xml"/><Relationship Id="rId3" Type="http://schemas.openxmlformats.org/officeDocument/2006/relationships/image" Target="../media/image101.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6.xml"/><Relationship Id="rId3" Type="http://schemas.openxmlformats.org/officeDocument/2006/relationships/image" Target="../media/image10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3.jpeg"/><Relationship Id="rId3" Type="http://schemas.openxmlformats.org/officeDocument/2006/relationships/image" Target="../media/image104.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jpeg"/><Relationship Id="rId1" Type="http://schemas.openxmlformats.org/officeDocument/2006/relationships/slideLayout" Target="../slideLayouts/slideLayout7.xml"/><Relationship Id="rId2" Type="http://schemas.openxmlformats.org/officeDocument/2006/relationships/notesSlide" Target="../notesSlides/notesSlide148.xml"/></Relationships>
</file>

<file path=ppt/slides/_rels/slide154.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image" Target="../media/image108.jpeg"/><Relationship Id="rId5" Type="http://schemas.openxmlformats.org/officeDocument/2006/relationships/image" Target="../media/image109.jpeg"/><Relationship Id="rId6" Type="http://schemas.openxmlformats.org/officeDocument/2006/relationships/image" Target="../media/image110.jpeg"/><Relationship Id="rId1" Type="http://schemas.openxmlformats.org/officeDocument/2006/relationships/slideLayout" Target="../slideLayouts/slideLayout7.xml"/><Relationship Id="rId2" Type="http://schemas.openxmlformats.org/officeDocument/2006/relationships/notesSlide" Target="../notesSlides/notesSlide14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image" Target="../media/image111.jpe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1.xml"/><Relationship Id="rId3" Type="http://schemas.openxmlformats.org/officeDocument/2006/relationships/image" Target="../media/image112.jpe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2.xml"/><Relationship Id="rId3" Type="http://schemas.openxmlformats.org/officeDocument/2006/relationships/image" Target="../media/image113.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3.xml"/><Relationship Id="rId3" Type="http://schemas.openxmlformats.org/officeDocument/2006/relationships/image" Target="../media/image114.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4.xml"/><Relationship Id="rId3" Type="http://schemas.openxmlformats.org/officeDocument/2006/relationships/image" Target="../media/image1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5.xml"/><Relationship Id="rId3" Type="http://schemas.openxmlformats.org/officeDocument/2006/relationships/image" Target="../media/image116.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6.xml"/><Relationship Id="rId3" Type="http://schemas.openxmlformats.org/officeDocument/2006/relationships/image" Target="../media/image117.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7.xml"/><Relationship Id="rId3" Type="http://schemas.openxmlformats.org/officeDocument/2006/relationships/image" Target="../media/image32.jpe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8.xml"/><Relationship Id="rId3" Type="http://schemas.openxmlformats.org/officeDocument/2006/relationships/image" Target="../media/image33.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hyperlink" Target="http://www.osha.gov/doc/residential_fall_protection.html" TargetMode="External"/><Relationship Id="rId4" Type="http://schemas.openxmlformats.org/officeDocument/2006/relationships/hyperlink" Target="http://www.osha.gov/dcsp/osp/statestandards.html" TargetMode="External"/><Relationship Id="rId1" Type="http://schemas.openxmlformats.org/officeDocument/2006/relationships/slideLayout" Target="../slideLayouts/slideLayout7.xml"/><Relationship Id="rId2" Type="http://schemas.openxmlformats.org/officeDocument/2006/relationships/notesSlide" Target="../notesSlides/notesSlide15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8.png"/></Relationships>
</file>

<file path=ppt/slides/_rels/slide171.xml.rels><?xml version="1.0" encoding="UTF-8" standalone="yes"?>
<Relationships xmlns="http://schemas.openxmlformats.org/package/2006/relationships"><Relationship Id="rId3" Type="http://schemas.openxmlformats.org/officeDocument/2006/relationships/hyperlink" Target="http://www.osha.gov/dcsp/smallbusiness/consult.html" TargetMode="External"/><Relationship Id="rId4" Type="http://schemas.openxmlformats.org/officeDocument/2006/relationships/hyperlink" Target="http://www.osha.gov/ecor_form.html" TargetMode="External"/><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12.emf"/><Relationship Id="rId6" Type="http://schemas.openxmlformats.org/officeDocument/2006/relationships/image" Target="../media/image1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3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3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3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3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 Id="rId3" Type="http://schemas.openxmlformats.org/officeDocument/2006/relationships/image" Target="../media/image3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41.jpeg"/></Relationships>
</file>

<file path=ppt/slides/_rels/slide9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 Id="rId3" Type="http://schemas.openxmlformats.org/officeDocument/2006/relationships/image" Target="../media/image46.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831975"/>
          </a:xfrm>
        </p:spPr>
        <p:txBody>
          <a:bodyPr>
            <a:noAutofit/>
            <a:scene3d>
              <a:camera prst="orthographicFront"/>
              <a:lightRig rig="threePt" dir="t"/>
            </a:scene3d>
            <a:sp3d>
              <a:bevelT w="31750" h="69850"/>
              <a:bevelB w="25400" h="69850"/>
            </a:sp3d>
          </a:bodyPr>
          <a:lstStyle/>
          <a:p>
            <a:r>
              <a:rPr lang="en-US" sz="3200" b="1" dirty="0" smtClean="0">
                <a:solidFill>
                  <a:srgbClr val="000090"/>
                </a:solidFill>
              </a:rPr>
              <a:t>Brazilian Immigrant Center</a:t>
            </a:r>
            <a:br>
              <a:rPr lang="en-US" sz="3200" b="1" dirty="0" smtClean="0">
                <a:solidFill>
                  <a:srgbClr val="000090"/>
                </a:solidFill>
              </a:rPr>
            </a:br>
            <a:r>
              <a:rPr lang="en-US" sz="3200" b="1" dirty="0" smtClean="0">
                <a:solidFill>
                  <a:srgbClr val="000090"/>
                </a:solidFill>
              </a:rPr>
              <a:t>5-Hour Course in Fall Protection</a:t>
            </a:r>
            <a:br>
              <a:rPr lang="en-US" sz="3200" b="1" dirty="0" smtClean="0">
                <a:solidFill>
                  <a:srgbClr val="000090"/>
                </a:solidFill>
              </a:rPr>
            </a:br>
            <a:r>
              <a:rPr lang="en-US" sz="3200" b="1" dirty="0" smtClean="0">
                <a:solidFill>
                  <a:srgbClr val="000090"/>
                </a:solidFill>
              </a:rPr>
              <a:t>for Residential Construction</a:t>
            </a:r>
            <a:endParaRPr lang="en-US" sz="3200" b="1" dirty="0">
              <a:solidFill>
                <a:srgbClr val="000090"/>
              </a:solidFill>
            </a:endParaRPr>
          </a:p>
        </p:txBody>
      </p:sp>
      <p:sp>
        <p:nvSpPr>
          <p:cNvPr id="3" name="Subtitle 2"/>
          <p:cNvSpPr>
            <a:spLocks noGrp="1"/>
          </p:cNvSpPr>
          <p:nvPr>
            <p:ph type="subTitle" idx="1"/>
          </p:nvPr>
        </p:nvSpPr>
        <p:spPr>
          <a:xfrm>
            <a:off x="381000" y="4343400"/>
            <a:ext cx="8610600" cy="2286000"/>
          </a:xfrm>
        </p:spPr>
        <p:txBody>
          <a:bodyPr>
            <a:noAutofit/>
          </a:bodyPr>
          <a:lstStyle/>
          <a:p>
            <a:pPr algn="l"/>
            <a:endParaRPr lang="en-US" sz="1400" i="1" dirty="0" smtClean="0">
              <a:solidFill>
                <a:schemeClr val="tx1"/>
              </a:solidFill>
            </a:endParaRPr>
          </a:p>
          <a:p>
            <a:pPr algn="l"/>
            <a:r>
              <a:rPr lang="en-US" sz="1400" i="1" dirty="0" smtClean="0">
                <a:solidFill>
                  <a:schemeClr val="tx1"/>
                </a:solidFill>
              </a:rPr>
              <a:t>This </a:t>
            </a:r>
            <a:r>
              <a:rPr lang="en-US" sz="1400" i="1" dirty="0">
                <a:solidFill>
                  <a:schemeClr val="tx1"/>
                </a:solidFill>
              </a:rPr>
              <a:t>material was produced under grant number </a:t>
            </a:r>
            <a:r>
              <a:rPr lang="en-US" sz="1400" dirty="0" smtClean="0">
                <a:solidFill>
                  <a:schemeClr val="tx1"/>
                </a:solidFill>
              </a:rPr>
              <a:t>SH-26299-SH4 </a:t>
            </a:r>
            <a:r>
              <a:rPr lang="en-US" sz="1400" i="1" dirty="0" smtClean="0">
                <a:solidFill>
                  <a:schemeClr val="tx1"/>
                </a:solidFill>
              </a:rPr>
              <a:t> </a:t>
            </a:r>
            <a:r>
              <a:rPr lang="en-US" sz="1400" i="1" dirty="0">
                <a:solidFill>
                  <a:schemeClr val="tx1"/>
                </a:solidFill>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400" dirty="0">
              <a:solidFill>
                <a:schemeClr val="tx1"/>
              </a:solidFill>
            </a:endParaRPr>
          </a:p>
          <a:p>
            <a:pPr algn="l"/>
            <a:r>
              <a:rPr lang="en-US" sz="1400" dirty="0" smtClean="0">
                <a:solidFill>
                  <a:schemeClr val="tx1"/>
                </a:solidFill>
              </a:rPr>
              <a:t>  </a:t>
            </a:r>
            <a:endParaRPr lang="en-US" sz="1400" dirty="0">
              <a:solidFill>
                <a:schemeClr val="tx1"/>
              </a:solidFill>
            </a:endParaRPr>
          </a:p>
        </p:txBody>
      </p:sp>
      <p:pic>
        <p:nvPicPr>
          <p:cNvPr id="5" name="Picture 4"/>
          <p:cNvPicPr>
            <a:picLocks noChangeAspect="1"/>
          </p:cNvPicPr>
          <p:nvPr/>
        </p:nvPicPr>
        <p:blipFill>
          <a:blip r:embed="rId2"/>
          <a:stretch>
            <a:fillRect/>
          </a:stretch>
        </p:blipFill>
        <p:spPr>
          <a:xfrm>
            <a:off x="2743200" y="380999"/>
            <a:ext cx="3276600" cy="1749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0" y="1447800"/>
            <a:ext cx="9144000" cy="26670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dirty="0" err="1" smtClean="0">
                <a:solidFill>
                  <a:srgbClr val="003300"/>
                </a:solidFill>
              </a:rPr>
              <a:t>And</a:t>
            </a:r>
            <a:r>
              <a:rPr lang="pt-BR" sz="11500" dirty="0" smtClean="0">
                <a:solidFill>
                  <a:srgbClr val="003300"/>
                </a:solidFill>
              </a:rPr>
              <a:t> </a:t>
            </a:r>
            <a:r>
              <a:rPr lang="pt-BR" sz="11500" dirty="0" err="1" smtClean="0">
                <a:solidFill>
                  <a:srgbClr val="003300"/>
                </a:solidFill>
              </a:rPr>
              <a:t>doesn’t</a:t>
            </a:r>
            <a:r>
              <a:rPr lang="pt-BR" sz="11500" dirty="0" smtClean="0">
                <a:solidFill>
                  <a:srgbClr val="003300"/>
                </a:solidFill>
              </a:rPr>
              <a:t> </a:t>
            </a:r>
            <a:r>
              <a:rPr lang="pt-BR" sz="11500" dirty="0" err="1" smtClean="0">
                <a:solidFill>
                  <a:srgbClr val="003300"/>
                </a:solidFill>
              </a:rPr>
              <a:t>happen</a:t>
            </a:r>
            <a:r>
              <a:rPr lang="pt-BR" sz="11500" dirty="0" smtClean="0">
                <a:solidFill>
                  <a:srgbClr val="003300"/>
                </a:solidFill>
              </a:rPr>
              <a:t> as </a:t>
            </a:r>
            <a:r>
              <a:rPr lang="pt-BR" sz="11500" dirty="0" err="1" smtClean="0">
                <a:solidFill>
                  <a:srgbClr val="003300"/>
                </a:solidFill>
              </a:rPr>
              <a:t>simply</a:t>
            </a:r>
            <a:r>
              <a:rPr lang="pt-BR" sz="11500" dirty="0" smtClean="0">
                <a:solidFill>
                  <a:srgbClr val="003300"/>
                </a:solidFill>
              </a:rPr>
              <a:t> as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0"/>
          </p:nvPr>
        </p:nvSpPr>
        <p:spPr>
          <a:noFill/>
        </p:spPr>
        <p:txBody>
          <a:bodyPr/>
          <a:lstStyle/>
          <a:p>
            <a:fld id="{5556979D-B599-FA49-A624-BA31D36672C9}" type="slidenum">
              <a:rPr lang="en-US"/>
              <a:pPr/>
              <a:t>100</a:t>
            </a:fld>
            <a:endParaRPr lang="en-US"/>
          </a:p>
        </p:txBody>
      </p:sp>
      <p:sp>
        <p:nvSpPr>
          <p:cNvPr id="93187" name="Rectangle 2"/>
          <p:cNvSpPr>
            <a:spLocks noGrp="1" noChangeArrowheads="1"/>
          </p:cNvSpPr>
          <p:nvPr>
            <p:ph type="body" sz="half" idx="1"/>
          </p:nvPr>
        </p:nvSpPr>
        <p:spPr>
          <a:xfrm>
            <a:off x="228600" y="1600200"/>
            <a:ext cx="5867400" cy="4419600"/>
          </a:xfrm>
        </p:spPr>
        <p:txBody>
          <a:bodyPr/>
          <a:lstStyle/>
          <a:p>
            <a:pPr eaLnBrk="1" hangingPunct="1">
              <a:lnSpc>
                <a:spcPct val="90000"/>
              </a:lnSpc>
            </a:pPr>
            <a:r>
              <a:rPr lang="en-US" sz="2000">
                <a:ea typeface="ＭＳ Ｐゴシック" pitchFamily="-109" charset="-128"/>
                <a:cs typeface="ＭＳ Ｐゴシック" pitchFamily="-109" charset="-128"/>
              </a:rPr>
              <a:t>1926.502(d)(15):  Anchorages used for attachment of Personal Fall Arrest equipment must be capable of supporting at least 5,000 pounds per employee attached, or must be designed and used as follows:</a:t>
            </a:r>
          </a:p>
          <a:p>
            <a:pPr marL="801688" lvl="1" indent="-336550" eaLnBrk="1" hangingPunct="1">
              <a:lnSpc>
                <a:spcPct val="90000"/>
              </a:lnSpc>
            </a:pPr>
            <a:r>
              <a:rPr lang="en-US" sz="2000"/>
              <a:t>As part of a complete personal fall arrest system which maintains a safety factor of at least two.  </a:t>
            </a:r>
          </a:p>
          <a:p>
            <a:pPr marL="801688" lvl="1" indent="-336550" eaLnBrk="1" hangingPunct="1">
              <a:lnSpc>
                <a:spcPct val="90000"/>
              </a:lnSpc>
            </a:pPr>
            <a:r>
              <a:rPr lang="en-US" sz="2000"/>
              <a:t>Under the supervision of a qualified person.</a:t>
            </a:r>
          </a:p>
          <a:p>
            <a:pPr eaLnBrk="1" hangingPunct="1">
              <a:lnSpc>
                <a:spcPct val="90000"/>
              </a:lnSpc>
            </a:pPr>
            <a:r>
              <a:rPr lang="en-US" sz="2000">
                <a:ea typeface="ＭＳ Ｐゴシック" pitchFamily="-109" charset="-128"/>
                <a:cs typeface="ＭＳ Ｐゴシック" pitchFamily="-109" charset="-128"/>
              </a:rPr>
              <a:t>Employer should look to the manufacturer’s instructions or the recommendations of a registered professional engineer for proper installation.</a:t>
            </a:r>
          </a:p>
        </p:txBody>
      </p:sp>
      <p:sp>
        <p:nvSpPr>
          <p:cNvPr id="93188"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Anchor Point</a:t>
            </a:r>
          </a:p>
        </p:txBody>
      </p:sp>
      <p:pic>
        <p:nvPicPr>
          <p:cNvPr id="93189" name="Picture 8"/>
          <p:cNvPicPr>
            <a:picLocks noChangeAspect="1" noChangeArrowheads="1"/>
          </p:cNvPicPr>
          <p:nvPr/>
        </p:nvPicPr>
        <p:blipFill>
          <a:blip r:embed="rId3"/>
          <a:srcRect/>
          <a:stretch>
            <a:fillRect/>
          </a:stretch>
        </p:blipFill>
        <p:spPr bwMode="auto">
          <a:xfrm>
            <a:off x="6172200" y="2112963"/>
            <a:ext cx="2743200" cy="257651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2"/>
          <p:cNvSpPr>
            <a:spLocks noGrp="1"/>
          </p:cNvSpPr>
          <p:nvPr>
            <p:ph type="sldNum" sz="quarter" idx="10"/>
          </p:nvPr>
        </p:nvSpPr>
        <p:spPr>
          <a:noFill/>
        </p:spPr>
        <p:txBody>
          <a:bodyPr/>
          <a:lstStyle/>
          <a:p>
            <a:fld id="{07844888-FFFC-814A-A820-F481694EA3BD}" type="slidenum">
              <a:rPr lang="en-US"/>
              <a:pPr/>
              <a:t>101</a:t>
            </a:fld>
            <a:endParaRPr lang="en-US"/>
          </a:p>
        </p:txBody>
      </p:sp>
      <p:sp>
        <p:nvSpPr>
          <p:cNvPr id="95235" name="Rectangle 6"/>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Anchor Point</a:t>
            </a:r>
          </a:p>
        </p:txBody>
      </p:sp>
      <p:grpSp>
        <p:nvGrpSpPr>
          <p:cNvPr id="2" name="Group 19"/>
          <p:cNvGrpSpPr>
            <a:grpSpLocks/>
          </p:cNvGrpSpPr>
          <p:nvPr/>
        </p:nvGrpSpPr>
        <p:grpSpPr bwMode="auto">
          <a:xfrm>
            <a:off x="1462088" y="1371600"/>
            <a:ext cx="5980112" cy="4098925"/>
            <a:chOff x="921" y="864"/>
            <a:chExt cx="3767" cy="2582"/>
          </a:xfrm>
        </p:grpSpPr>
        <p:pic>
          <p:nvPicPr>
            <p:cNvPr id="95237" name="Picture 12"/>
            <p:cNvPicPr>
              <a:picLocks noChangeAspect="1" noChangeArrowheads="1"/>
            </p:cNvPicPr>
            <p:nvPr/>
          </p:nvPicPr>
          <p:blipFill>
            <a:blip r:embed="rId3"/>
            <a:srcRect/>
            <a:stretch>
              <a:fillRect/>
            </a:stretch>
          </p:blipFill>
          <p:spPr bwMode="auto">
            <a:xfrm>
              <a:off x="1832" y="873"/>
              <a:ext cx="1048" cy="1104"/>
            </a:xfrm>
            <a:prstGeom prst="rect">
              <a:avLst/>
            </a:prstGeom>
            <a:noFill/>
            <a:ln w="9525">
              <a:noFill/>
              <a:miter lim="800000"/>
              <a:headEnd/>
              <a:tailEnd/>
            </a:ln>
          </p:spPr>
        </p:pic>
        <p:pic>
          <p:nvPicPr>
            <p:cNvPr id="95238" name="Picture 13" descr="images"/>
            <p:cNvPicPr>
              <a:picLocks noChangeAspect="1" noChangeArrowheads="1"/>
            </p:cNvPicPr>
            <p:nvPr/>
          </p:nvPicPr>
          <p:blipFill>
            <a:blip r:embed="rId4"/>
            <a:srcRect/>
            <a:stretch>
              <a:fillRect/>
            </a:stretch>
          </p:blipFill>
          <p:spPr bwMode="auto">
            <a:xfrm>
              <a:off x="2376" y="2448"/>
              <a:ext cx="998" cy="998"/>
            </a:xfrm>
            <a:prstGeom prst="rect">
              <a:avLst/>
            </a:prstGeom>
            <a:noFill/>
            <a:ln w="9525">
              <a:noFill/>
              <a:miter lim="800000"/>
              <a:headEnd/>
              <a:tailEnd/>
            </a:ln>
          </p:spPr>
        </p:pic>
        <p:pic>
          <p:nvPicPr>
            <p:cNvPr id="95239" name="Picture 14" descr="AnchorPoint - close up"/>
            <p:cNvPicPr>
              <a:picLocks noChangeAspect="1" noChangeArrowheads="1"/>
            </p:cNvPicPr>
            <p:nvPr/>
          </p:nvPicPr>
          <p:blipFill>
            <a:blip r:embed="rId5"/>
            <a:srcRect/>
            <a:stretch>
              <a:fillRect/>
            </a:stretch>
          </p:blipFill>
          <p:spPr bwMode="auto">
            <a:xfrm>
              <a:off x="2880" y="864"/>
              <a:ext cx="1011" cy="1584"/>
            </a:xfrm>
            <a:prstGeom prst="rect">
              <a:avLst/>
            </a:prstGeom>
            <a:noFill/>
            <a:ln w="9525">
              <a:noFill/>
              <a:miter lim="800000"/>
              <a:headEnd/>
              <a:tailEnd/>
            </a:ln>
          </p:spPr>
        </p:pic>
        <p:pic>
          <p:nvPicPr>
            <p:cNvPr id="95240" name="Picture 15" descr="Sala detachable roof anchor"/>
            <p:cNvPicPr>
              <a:picLocks noChangeAspect="1" noChangeArrowheads="1"/>
            </p:cNvPicPr>
            <p:nvPr/>
          </p:nvPicPr>
          <p:blipFill>
            <a:blip r:embed="rId6"/>
            <a:srcRect/>
            <a:stretch>
              <a:fillRect/>
            </a:stretch>
          </p:blipFill>
          <p:spPr bwMode="auto">
            <a:xfrm>
              <a:off x="975" y="1980"/>
              <a:ext cx="1124" cy="1361"/>
            </a:xfrm>
            <a:prstGeom prst="rect">
              <a:avLst/>
            </a:prstGeom>
            <a:noFill/>
            <a:ln w="9525">
              <a:noFill/>
              <a:miter lim="800000"/>
              <a:headEnd/>
              <a:tailEnd/>
            </a:ln>
          </p:spPr>
        </p:pic>
        <p:pic>
          <p:nvPicPr>
            <p:cNvPr id="95241" name="Picture 16" descr="Sala single point roof anchor"/>
            <p:cNvPicPr>
              <a:picLocks noChangeAspect="1" noChangeArrowheads="1"/>
            </p:cNvPicPr>
            <p:nvPr/>
          </p:nvPicPr>
          <p:blipFill>
            <a:blip r:embed="rId7"/>
            <a:srcRect/>
            <a:stretch>
              <a:fillRect/>
            </a:stretch>
          </p:blipFill>
          <p:spPr bwMode="auto">
            <a:xfrm>
              <a:off x="3888" y="1824"/>
              <a:ext cx="785" cy="1126"/>
            </a:xfrm>
            <a:prstGeom prst="rect">
              <a:avLst/>
            </a:prstGeom>
            <a:noFill/>
            <a:ln w="9525">
              <a:noFill/>
              <a:miter lim="800000"/>
              <a:headEnd/>
              <a:tailEnd/>
            </a:ln>
          </p:spPr>
        </p:pic>
        <p:pic>
          <p:nvPicPr>
            <p:cNvPr id="95242" name="Picture 17"/>
            <p:cNvPicPr>
              <a:picLocks noChangeAspect="1" noChangeArrowheads="1"/>
            </p:cNvPicPr>
            <p:nvPr/>
          </p:nvPicPr>
          <p:blipFill>
            <a:blip r:embed="rId8"/>
            <a:srcRect/>
            <a:stretch>
              <a:fillRect/>
            </a:stretch>
          </p:blipFill>
          <p:spPr bwMode="auto">
            <a:xfrm>
              <a:off x="3888" y="864"/>
              <a:ext cx="800" cy="952"/>
            </a:xfrm>
            <a:prstGeom prst="rect">
              <a:avLst/>
            </a:prstGeom>
            <a:noFill/>
            <a:ln w="9525">
              <a:noFill/>
              <a:miter lim="800000"/>
              <a:headEnd/>
              <a:tailEnd/>
            </a:ln>
          </p:spPr>
        </p:pic>
        <p:pic>
          <p:nvPicPr>
            <p:cNvPr id="95243" name="Picture 18"/>
            <p:cNvPicPr>
              <a:picLocks noChangeAspect="1" noChangeArrowheads="1"/>
            </p:cNvPicPr>
            <p:nvPr/>
          </p:nvPicPr>
          <p:blipFill>
            <a:blip r:embed="rId9"/>
            <a:srcRect/>
            <a:stretch>
              <a:fillRect/>
            </a:stretch>
          </p:blipFill>
          <p:spPr bwMode="auto">
            <a:xfrm>
              <a:off x="921" y="873"/>
              <a:ext cx="904" cy="92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p:cNvSpPr>
            <a:spLocks noGrp="1"/>
          </p:cNvSpPr>
          <p:nvPr>
            <p:ph type="sldNum" sz="quarter" idx="10"/>
          </p:nvPr>
        </p:nvSpPr>
        <p:spPr>
          <a:noFill/>
        </p:spPr>
        <p:txBody>
          <a:bodyPr/>
          <a:lstStyle/>
          <a:p>
            <a:fld id="{A268201E-A199-B14D-AE85-0099B1A3A119}" type="slidenum">
              <a:rPr lang="en-US"/>
              <a:pPr/>
              <a:t>102</a:t>
            </a:fld>
            <a:endParaRPr lang="en-US"/>
          </a:p>
        </p:txBody>
      </p:sp>
      <p:pic>
        <p:nvPicPr>
          <p:cNvPr id="97283" name="Picture 2" descr="Harness3"/>
          <p:cNvPicPr>
            <a:picLocks noChangeAspect="1" noChangeArrowheads="1"/>
          </p:cNvPicPr>
          <p:nvPr/>
        </p:nvPicPr>
        <p:blipFill>
          <a:blip r:embed="rId3"/>
          <a:srcRect/>
          <a:stretch>
            <a:fillRect/>
          </a:stretch>
        </p:blipFill>
        <p:spPr bwMode="auto">
          <a:xfrm>
            <a:off x="1784350" y="1570038"/>
            <a:ext cx="2787650" cy="3716337"/>
          </a:xfrm>
          <a:prstGeom prst="rect">
            <a:avLst/>
          </a:prstGeom>
          <a:noFill/>
          <a:ln w="9525">
            <a:noFill/>
            <a:miter lim="800000"/>
            <a:headEnd/>
            <a:tailEnd/>
          </a:ln>
        </p:spPr>
      </p:pic>
      <p:sp>
        <p:nvSpPr>
          <p:cNvPr id="97284"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Full Body Harness</a:t>
            </a:r>
          </a:p>
        </p:txBody>
      </p:sp>
      <p:pic>
        <p:nvPicPr>
          <p:cNvPr id="97285" name="Picture 4" descr="Residential_Rooftop_1"/>
          <p:cNvPicPr>
            <a:picLocks noChangeAspect="1" noChangeArrowheads="1"/>
          </p:cNvPicPr>
          <p:nvPr/>
        </p:nvPicPr>
        <p:blipFill>
          <a:blip r:embed="rId4"/>
          <a:srcRect/>
          <a:stretch>
            <a:fillRect/>
          </a:stretch>
        </p:blipFill>
        <p:spPr bwMode="auto">
          <a:xfrm>
            <a:off x="4572000" y="1568450"/>
            <a:ext cx="2514600" cy="3719513"/>
          </a:xfrm>
          <a:prstGeom prst="rect">
            <a:avLst/>
          </a:prstGeom>
          <a:noFill/>
          <a:ln w="38100">
            <a:solidFill>
              <a:schemeClr val="accent2"/>
            </a:solidFill>
            <a:miter lim="800000"/>
            <a:headEnd/>
            <a:tailEnd/>
          </a:ln>
        </p:spPr>
      </p:pic>
      <p:sp>
        <p:nvSpPr>
          <p:cNvPr id="97286" name="Text Box 5"/>
          <p:cNvSpPr txBox="1">
            <a:spLocks noChangeArrowheads="1"/>
          </p:cNvSpPr>
          <p:nvPr/>
        </p:nvSpPr>
        <p:spPr bwMode="auto">
          <a:xfrm>
            <a:off x="1857375" y="5370513"/>
            <a:ext cx="5403850" cy="366712"/>
          </a:xfrm>
          <a:prstGeom prst="rect">
            <a:avLst/>
          </a:prstGeom>
          <a:noFill/>
          <a:ln w="9525">
            <a:noFill/>
            <a:miter lim="800000"/>
            <a:headEnd/>
            <a:tailEnd/>
          </a:ln>
        </p:spPr>
        <p:txBody>
          <a:bodyPr wrap="none">
            <a:prstTxWarp prst="textNoShape">
              <a:avLst/>
            </a:prstTxWarp>
            <a:spAutoFit/>
          </a:bodyPr>
          <a:lstStyle/>
          <a:p>
            <a:pPr algn="l"/>
            <a:r>
              <a:rPr lang="en-US"/>
              <a:t>PFAS in use during roofing and re-roofing activities.</a:t>
            </a: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p:spPr>
        <p:txBody>
          <a:bodyPr/>
          <a:lstStyle/>
          <a:p>
            <a:fld id="{9BBD00CA-01F6-0C4A-86A3-C369E05E71D1}" type="slidenum">
              <a:rPr lang="en-US"/>
              <a:pPr/>
              <a:t>103</a:t>
            </a:fld>
            <a:endParaRPr lang="en-US"/>
          </a:p>
        </p:txBody>
      </p:sp>
      <p:pic>
        <p:nvPicPr>
          <p:cNvPr id="99331" name="Picture 2" descr="Full body harness"/>
          <p:cNvPicPr>
            <a:picLocks noChangeAspect="1" noChangeArrowheads="1"/>
          </p:cNvPicPr>
          <p:nvPr/>
        </p:nvPicPr>
        <p:blipFill>
          <a:blip r:embed="rId3">
            <a:lum bright="-12000"/>
          </a:blip>
          <a:srcRect/>
          <a:stretch>
            <a:fillRect/>
          </a:stretch>
        </p:blipFill>
        <p:spPr bwMode="auto">
          <a:xfrm>
            <a:off x="6400800" y="1800225"/>
            <a:ext cx="2471738" cy="3762375"/>
          </a:xfrm>
          <a:prstGeom prst="rect">
            <a:avLst/>
          </a:prstGeom>
          <a:noFill/>
          <a:ln w="9525">
            <a:noFill/>
            <a:miter lim="800000"/>
            <a:headEnd/>
            <a:tailEnd/>
          </a:ln>
        </p:spPr>
      </p:pic>
      <p:sp>
        <p:nvSpPr>
          <p:cNvPr id="99332"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Full Body Harness</a:t>
            </a:r>
          </a:p>
        </p:txBody>
      </p:sp>
      <p:sp>
        <p:nvSpPr>
          <p:cNvPr id="99333" name="Rectangle 5"/>
          <p:cNvSpPr>
            <a:spLocks noGrp="1" noChangeArrowheads="1"/>
          </p:cNvSpPr>
          <p:nvPr>
            <p:ph type="body" idx="1"/>
          </p:nvPr>
        </p:nvSpPr>
        <p:spPr>
          <a:xfrm>
            <a:off x="457200" y="1905000"/>
            <a:ext cx="5867400" cy="3581400"/>
          </a:xfrm>
        </p:spPr>
        <p:txBody>
          <a:bodyPr/>
          <a:lstStyle/>
          <a:p>
            <a:pPr eaLnBrk="1" hangingPunct="1">
              <a:lnSpc>
                <a:spcPct val="90000"/>
              </a:lnSpc>
              <a:spcBef>
                <a:spcPct val="50000"/>
              </a:spcBef>
            </a:pPr>
            <a:r>
              <a:rPr lang="en-US" sz="2400">
                <a:ea typeface="ＭＳ Ｐゴシック" pitchFamily="-109" charset="-128"/>
                <a:cs typeface="ＭＳ Ｐゴシック" pitchFamily="-109" charset="-128"/>
              </a:rPr>
              <a:t>A full body harness distributes the force of the fall over the thighs, pelvis, waist, chest and shoulders</a:t>
            </a:r>
          </a:p>
          <a:p>
            <a:pPr eaLnBrk="1" hangingPunct="1">
              <a:lnSpc>
                <a:spcPct val="90000"/>
              </a:lnSpc>
              <a:spcBef>
                <a:spcPct val="50000"/>
              </a:spcBef>
            </a:pPr>
            <a:r>
              <a:rPr lang="en-US" sz="2400">
                <a:ea typeface="ＭＳ Ｐゴシック" pitchFamily="-109" charset="-128"/>
                <a:cs typeface="ＭＳ Ｐゴシック" pitchFamily="-109" charset="-128"/>
              </a:rPr>
              <a:t>Body belts have not been allowed as part of an arrest system since January 1998. </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p:spPr>
        <p:txBody>
          <a:bodyPr/>
          <a:lstStyle/>
          <a:p>
            <a:fld id="{95B70523-E1CE-194E-AA58-9856E4755EF8}" type="slidenum">
              <a:rPr lang="en-US"/>
              <a:pPr/>
              <a:t>104</a:t>
            </a:fld>
            <a:endParaRPr lang="en-US"/>
          </a:p>
        </p:txBody>
      </p:sp>
      <p:pic>
        <p:nvPicPr>
          <p:cNvPr id="101379" name="Picture 7"/>
          <p:cNvPicPr>
            <a:picLocks noChangeAspect="1" noChangeArrowheads="1"/>
          </p:cNvPicPr>
          <p:nvPr/>
        </p:nvPicPr>
        <p:blipFill>
          <a:blip r:embed="rId3"/>
          <a:srcRect/>
          <a:stretch>
            <a:fillRect/>
          </a:stretch>
        </p:blipFill>
        <p:spPr bwMode="auto">
          <a:xfrm>
            <a:off x="6019800" y="1676400"/>
            <a:ext cx="2393950" cy="3836988"/>
          </a:xfrm>
          <a:prstGeom prst="rect">
            <a:avLst/>
          </a:prstGeom>
          <a:noFill/>
          <a:ln w="9525">
            <a:noFill/>
            <a:miter lim="800000"/>
            <a:headEnd/>
            <a:tailEnd/>
          </a:ln>
        </p:spPr>
      </p:pic>
      <p:sp>
        <p:nvSpPr>
          <p:cNvPr id="101380" name="Line 3"/>
          <p:cNvSpPr>
            <a:spLocks noChangeShapeType="1"/>
          </p:cNvSpPr>
          <p:nvPr/>
        </p:nvSpPr>
        <p:spPr bwMode="auto">
          <a:xfrm>
            <a:off x="4572000" y="2743200"/>
            <a:ext cx="2303463" cy="163513"/>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101381" name="Rectangle 5"/>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Full Body Harness</a:t>
            </a:r>
          </a:p>
        </p:txBody>
      </p:sp>
      <p:sp>
        <p:nvSpPr>
          <p:cNvPr id="101382" name="Rectangle 6"/>
          <p:cNvSpPr>
            <a:spLocks noGrp="1" noChangeArrowheads="1"/>
          </p:cNvSpPr>
          <p:nvPr>
            <p:ph type="body" idx="1"/>
          </p:nvPr>
        </p:nvSpPr>
        <p:spPr>
          <a:xfrm>
            <a:off x="457200" y="1752600"/>
            <a:ext cx="5257800" cy="3810000"/>
          </a:xfrm>
        </p:spPr>
        <p:txBody>
          <a:bodyPr/>
          <a:lstStyle/>
          <a:p>
            <a:pPr eaLnBrk="1" hangingPunct="1">
              <a:spcBef>
                <a:spcPct val="50000"/>
              </a:spcBef>
            </a:pPr>
            <a:r>
              <a:rPr lang="en-US" sz="2400">
                <a:solidFill>
                  <a:schemeClr val="tx2"/>
                </a:solidFill>
                <a:ea typeface="ＭＳ Ｐゴシック" pitchFamily="-109" charset="-128"/>
                <a:cs typeface="ＭＳ Ｐゴシック" pitchFamily="-109" charset="-128"/>
              </a:rPr>
              <a:t>The attachment point on a </a:t>
            </a:r>
            <a:br>
              <a:rPr lang="en-US" sz="2400">
                <a:solidFill>
                  <a:schemeClr val="tx2"/>
                </a:solidFill>
                <a:ea typeface="ＭＳ Ｐゴシック" pitchFamily="-109" charset="-128"/>
                <a:cs typeface="ＭＳ Ｐゴシック" pitchFamily="-109" charset="-128"/>
              </a:rPr>
            </a:br>
            <a:r>
              <a:rPr lang="en-US" sz="2400">
                <a:solidFill>
                  <a:schemeClr val="tx2"/>
                </a:solidFill>
                <a:ea typeface="ＭＳ Ｐゴシック" pitchFamily="-109" charset="-128"/>
                <a:cs typeface="ＭＳ Ｐゴシック" pitchFamily="-109" charset="-128"/>
              </a:rPr>
              <a:t>full body harness is a D-ring in the center of your upper back.</a:t>
            </a:r>
          </a:p>
          <a:p>
            <a:pPr eaLnBrk="1" hangingPunct="1">
              <a:spcBef>
                <a:spcPct val="50000"/>
              </a:spcBef>
            </a:pPr>
            <a:r>
              <a:rPr lang="en-US" sz="2400">
                <a:solidFill>
                  <a:schemeClr val="tx2"/>
                </a:solidFill>
                <a:ea typeface="ＭＳ Ｐゴシック" pitchFamily="-109" charset="-128"/>
                <a:cs typeface="ＭＳ Ｐゴシック" pitchFamily="-109" charset="-128"/>
              </a:rPr>
              <a:t>Be sure to use a size that fits </a:t>
            </a:r>
            <a:br>
              <a:rPr lang="en-US" sz="2400">
                <a:solidFill>
                  <a:schemeClr val="tx2"/>
                </a:solidFill>
                <a:ea typeface="ＭＳ Ｐゴシック" pitchFamily="-109" charset="-128"/>
                <a:cs typeface="ＭＳ Ｐゴシック" pitchFamily="-109" charset="-128"/>
              </a:rPr>
            </a:br>
            <a:r>
              <a:rPr lang="en-US" sz="2400">
                <a:solidFill>
                  <a:schemeClr val="tx2"/>
                </a:solidFill>
                <a:ea typeface="ＭＳ Ｐゴシック" pitchFamily="-109" charset="-128"/>
                <a:cs typeface="ＭＳ Ｐゴシック" pitchFamily="-109" charset="-128"/>
              </a:rPr>
              <a:t>properly.</a:t>
            </a:r>
          </a:p>
          <a:p>
            <a:pPr eaLnBrk="1" hangingPunct="1">
              <a:spcBef>
                <a:spcPct val="50000"/>
              </a:spcBef>
            </a:pPr>
            <a:r>
              <a:rPr lang="en-US" sz="2400">
                <a:ea typeface="ＭＳ Ｐゴシック" pitchFamily="-109" charset="-128"/>
                <a:cs typeface="ＭＳ Ｐゴシック" pitchFamily="-109" charset="-128"/>
              </a:rPr>
              <a:t>Use with compatible equipment. </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0"/>
          </p:nvPr>
        </p:nvSpPr>
        <p:spPr>
          <a:noFill/>
        </p:spPr>
        <p:txBody>
          <a:bodyPr/>
          <a:lstStyle/>
          <a:p>
            <a:fld id="{8F6B3FD4-B5C1-3A48-B131-13FFE52DD768}" type="slidenum">
              <a:rPr lang="en-US"/>
              <a:pPr/>
              <a:t>105</a:t>
            </a:fld>
            <a:endParaRPr lang="en-US"/>
          </a:p>
        </p:txBody>
      </p:sp>
      <p:pic>
        <p:nvPicPr>
          <p:cNvPr id="103427" name="Picture 2"/>
          <p:cNvPicPr preferRelativeResize="0">
            <a:picLocks noChangeArrowheads="1"/>
          </p:cNvPicPr>
          <p:nvPr/>
        </p:nvPicPr>
        <p:blipFill>
          <a:blip r:embed="rId3"/>
          <a:srcRect/>
          <a:stretch>
            <a:fillRect/>
          </a:stretch>
        </p:blipFill>
        <p:spPr bwMode="auto">
          <a:xfrm>
            <a:off x="1628775" y="1533525"/>
            <a:ext cx="5838825" cy="4276725"/>
          </a:xfrm>
          <a:prstGeom prst="rect">
            <a:avLst/>
          </a:prstGeom>
          <a:noFill/>
          <a:ln w="9525">
            <a:noFill/>
            <a:miter lim="800000"/>
            <a:headEnd/>
            <a:tailEnd/>
          </a:ln>
        </p:spPr>
      </p:pic>
      <p:sp>
        <p:nvSpPr>
          <p:cNvPr id="103428"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Full Body Harness</a:t>
            </a:r>
          </a:p>
        </p:txBody>
      </p:sp>
      <p:sp>
        <p:nvSpPr>
          <p:cNvPr id="103429" name="Text Box 4"/>
          <p:cNvSpPr txBox="1">
            <a:spLocks noChangeArrowheads="1"/>
          </p:cNvSpPr>
          <p:nvPr/>
        </p:nvSpPr>
        <p:spPr bwMode="auto">
          <a:xfrm>
            <a:off x="1905000" y="5903913"/>
            <a:ext cx="4972050" cy="366712"/>
          </a:xfrm>
          <a:prstGeom prst="rect">
            <a:avLst/>
          </a:prstGeom>
          <a:noFill/>
          <a:ln w="9525">
            <a:noFill/>
            <a:miter lim="800000"/>
            <a:headEnd/>
            <a:tailEnd/>
          </a:ln>
        </p:spPr>
        <p:txBody>
          <a:bodyPr wrap="none">
            <a:prstTxWarp prst="textNoShape">
              <a:avLst/>
            </a:prstTxWarp>
            <a:spAutoFit/>
          </a:bodyPr>
          <a:lstStyle/>
          <a:p>
            <a:r>
              <a:rPr lang="en-US"/>
              <a:t>Which worker is wearing the harness correctly?</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lide Number Placeholder 2"/>
          <p:cNvSpPr>
            <a:spLocks noGrp="1"/>
          </p:cNvSpPr>
          <p:nvPr>
            <p:ph type="sldNum" sz="quarter" idx="10"/>
          </p:nvPr>
        </p:nvSpPr>
        <p:spPr>
          <a:noFill/>
        </p:spPr>
        <p:txBody>
          <a:bodyPr/>
          <a:lstStyle/>
          <a:p>
            <a:fld id="{64467158-F64F-8B47-B761-7EC89A36F4A7}" type="slidenum">
              <a:rPr lang="en-US"/>
              <a:pPr/>
              <a:t>106</a:t>
            </a:fld>
            <a:endParaRPr lang="en-US"/>
          </a:p>
        </p:txBody>
      </p:sp>
      <p:sp>
        <p:nvSpPr>
          <p:cNvPr id="105476"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Full Body Harness</a:t>
            </a:r>
          </a:p>
        </p:txBody>
      </p:sp>
      <p:grpSp>
        <p:nvGrpSpPr>
          <p:cNvPr id="2" name="Group 12"/>
          <p:cNvGrpSpPr>
            <a:grpSpLocks/>
          </p:cNvGrpSpPr>
          <p:nvPr/>
        </p:nvGrpSpPr>
        <p:grpSpPr bwMode="auto">
          <a:xfrm>
            <a:off x="1524000" y="1116013"/>
            <a:ext cx="6096000" cy="4889500"/>
            <a:chOff x="960" y="703"/>
            <a:chExt cx="3840" cy="3080"/>
          </a:xfrm>
        </p:grpSpPr>
        <p:sp>
          <p:nvSpPr>
            <p:cNvPr id="105478" name="Text Box 4"/>
            <p:cNvSpPr txBox="1">
              <a:spLocks noChangeArrowheads="1"/>
            </p:cNvSpPr>
            <p:nvPr/>
          </p:nvSpPr>
          <p:spPr bwMode="auto">
            <a:xfrm>
              <a:off x="1017" y="3552"/>
              <a:ext cx="3700" cy="231"/>
            </a:xfrm>
            <a:prstGeom prst="rect">
              <a:avLst/>
            </a:prstGeom>
            <a:noFill/>
            <a:ln w="9525">
              <a:noFill/>
              <a:miter lim="800000"/>
              <a:headEnd/>
              <a:tailEnd/>
            </a:ln>
          </p:spPr>
          <p:txBody>
            <a:bodyPr wrap="none">
              <a:prstTxWarp prst="textNoShape">
                <a:avLst/>
              </a:prstTxWarp>
              <a:spAutoFit/>
            </a:bodyPr>
            <a:lstStyle/>
            <a:p>
              <a:r>
                <a:rPr lang="en-US"/>
                <a:t>The worker on the right is wearing the harness correctly.</a:t>
              </a:r>
            </a:p>
          </p:txBody>
        </p:sp>
        <p:graphicFrame>
          <p:nvGraphicFramePr>
            <p:cNvPr id="105474" name="Object 5"/>
            <p:cNvGraphicFramePr>
              <a:graphicFrameLocks noChangeAspect="1"/>
            </p:cNvGraphicFramePr>
            <p:nvPr/>
          </p:nvGraphicFramePr>
          <p:xfrm>
            <a:off x="960" y="703"/>
            <a:ext cx="3840" cy="2560"/>
          </p:xfrm>
          <a:graphic>
            <a:graphicData uri="http://schemas.openxmlformats.org/presentationml/2006/ole">
              <mc:AlternateContent xmlns:mc="http://schemas.openxmlformats.org/markup-compatibility/2006">
                <mc:Choice xmlns:v="urn:schemas-microsoft-com:vml" Requires="v">
                  <p:oleObj spid="_x0000_s140295" name="Picture" r:id="rId4" imgW="3098800" imgH="2070100" progId="Word.Picture.8">
                    <p:embed/>
                  </p:oleObj>
                </mc:Choice>
                <mc:Fallback>
                  <p:oleObj name="Picture" r:id="rId4" imgW="3098800" imgH="20701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703"/>
                          <a:ext cx="3840" cy="2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1"/>
            <p:cNvGrpSpPr>
              <a:grpSpLocks/>
            </p:cNvGrpSpPr>
            <p:nvPr/>
          </p:nvGrpSpPr>
          <p:grpSpPr bwMode="auto">
            <a:xfrm>
              <a:off x="1026" y="816"/>
              <a:ext cx="3678" cy="2694"/>
              <a:chOff x="1026" y="966"/>
              <a:chExt cx="3678" cy="2694"/>
            </a:xfrm>
          </p:grpSpPr>
          <p:pic>
            <p:nvPicPr>
              <p:cNvPr id="105480" name="Picture 2"/>
              <p:cNvPicPr preferRelativeResize="0">
                <a:picLocks noChangeArrowheads="1"/>
              </p:cNvPicPr>
              <p:nvPr/>
            </p:nvPicPr>
            <p:blipFill>
              <a:blip r:embed="rId6"/>
              <a:srcRect/>
              <a:stretch>
                <a:fillRect/>
              </a:stretch>
            </p:blipFill>
            <p:spPr bwMode="auto">
              <a:xfrm>
                <a:off x="1026" y="966"/>
                <a:ext cx="3678" cy="2694"/>
              </a:xfrm>
              <a:prstGeom prst="rect">
                <a:avLst/>
              </a:prstGeom>
              <a:noFill/>
              <a:ln w="9525">
                <a:noFill/>
                <a:miter lim="800000"/>
                <a:headEnd/>
                <a:tailEnd/>
              </a:ln>
            </p:spPr>
          </p:pic>
          <p:grpSp>
            <p:nvGrpSpPr>
              <p:cNvPr id="4" name="Group 10"/>
              <p:cNvGrpSpPr>
                <a:grpSpLocks/>
              </p:cNvGrpSpPr>
              <p:nvPr/>
            </p:nvGrpSpPr>
            <p:grpSpPr bwMode="auto">
              <a:xfrm>
                <a:off x="1440" y="2016"/>
                <a:ext cx="1152" cy="1200"/>
                <a:chOff x="1296" y="1584"/>
                <a:chExt cx="1152" cy="1200"/>
              </a:xfrm>
            </p:grpSpPr>
            <p:sp>
              <p:nvSpPr>
                <p:cNvPr id="105482" name="Oval 7"/>
                <p:cNvSpPr>
                  <a:spLocks noChangeArrowheads="1"/>
                </p:cNvSpPr>
                <p:nvPr/>
              </p:nvSpPr>
              <p:spPr bwMode="auto">
                <a:xfrm>
                  <a:off x="1296" y="1584"/>
                  <a:ext cx="1152" cy="1200"/>
                </a:xfrm>
                <a:prstGeom prst="ellipse">
                  <a:avLst/>
                </a:prstGeom>
                <a:noFill/>
                <a:ln w="76200">
                  <a:solidFill>
                    <a:srgbClr val="FF3300"/>
                  </a:solidFill>
                  <a:round/>
                  <a:headEnd/>
                  <a:tailEnd/>
                </a:ln>
              </p:spPr>
              <p:txBody>
                <a:bodyPr wrap="none" anchor="ctr">
                  <a:prstTxWarp prst="textNoShape">
                    <a:avLst/>
                  </a:prstTxWarp>
                </a:bodyPr>
                <a:lstStyle/>
                <a:p>
                  <a:endParaRPr lang="en-US"/>
                </a:p>
              </p:txBody>
            </p:sp>
            <p:sp>
              <p:nvSpPr>
                <p:cNvPr id="105483" name="Line 8"/>
                <p:cNvSpPr>
                  <a:spLocks noChangeShapeType="1"/>
                </p:cNvSpPr>
                <p:nvPr/>
              </p:nvSpPr>
              <p:spPr bwMode="auto">
                <a:xfrm flipH="1">
                  <a:off x="1488" y="1776"/>
                  <a:ext cx="816" cy="816"/>
                </a:xfrm>
                <a:prstGeom prst="line">
                  <a:avLst/>
                </a:prstGeom>
                <a:noFill/>
                <a:ln w="76200">
                  <a:solidFill>
                    <a:srgbClr val="FF3300"/>
                  </a:solidFill>
                  <a:round/>
                  <a:headEnd/>
                  <a:tailEnd/>
                </a:ln>
              </p:spPr>
              <p:txBody>
                <a:bodyPr>
                  <a:prstTxWarp prst="textNoShape">
                    <a:avLst/>
                  </a:prstTxWarp>
                </a:bodyPr>
                <a:lstStyle/>
                <a:p>
                  <a:endParaRPr lang="en-US"/>
                </a:p>
              </p:txBody>
            </p:sp>
            <p:sp>
              <p:nvSpPr>
                <p:cNvPr id="105484" name="Line 9"/>
                <p:cNvSpPr>
                  <a:spLocks noChangeShapeType="1"/>
                </p:cNvSpPr>
                <p:nvPr/>
              </p:nvSpPr>
              <p:spPr bwMode="auto">
                <a:xfrm>
                  <a:off x="1488" y="1728"/>
                  <a:ext cx="816" cy="864"/>
                </a:xfrm>
                <a:prstGeom prst="line">
                  <a:avLst/>
                </a:prstGeom>
                <a:noFill/>
                <a:ln w="76200">
                  <a:solidFill>
                    <a:srgbClr val="FF3300"/>
                  </a:solidFill>
                  <a:round/>
                  <a:headEnd/>
                  <a:tailEnd/>
                </a:ln>
              </p:spPr>
              <p:txBody>
                <a:bodyPr>
                  <a:prstTxWarp prst="textNoShape">
                    <a:avLst/>
                  </a:prstTxWarp>
                </a:bodyPr>
                <a:lstStyle/>
                <a:p>
                  <a:endParaRPr lang="en-US"/>
                </a:p>
              </p:txBody>
            </p:sp>
          </p:grpSp>
        </p:grpSp>
      </p:gr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p:spPr>
        <p:txBody>
          <a:bodyPr/>
          <a:lstStyle/>
          <a:p>
            <a:fld id="{4E96BA07-1B13-5A46-9755-DA20B1741A7E}" type="slidenum">
              <a:rPr lang="en-US"/>
              <a:pPr/>
              <a:t>107</a:t>
            </a:fld>
            <a:endParaRPr lang="en-US"/>
          </a:p>
        </p:txBody>
      </p:sp>
      <p:sp>
        <p:nvSpPr>
          <p:cNvPr id="107523" name="Text Box 4"/>
          <p:cNvSpPr txBox="1">
            <a:spLocks noChangeArrowheads="1"/>
          </p:cNvSpPr>
          <p:nvPr/>
        </p:nvSpPr>
        <p:spPr bwMode="auto">
          <a:xfrm>
            <a:off x="457200" y="1905000"/>
            <a:ext cx="8229600" cy="1370013"/>
          </a:xfrm>
          <a:prstGeom prst="rect">
            <a:avLst/>
          </a:prstGeom>
          <a:noFill/>
          <a:ln w="9525">
            <a:noFill/>
            <a:miter lim="800000"/>
            <a:headEnd/>
            <a:tailEnd/>
          </a:ln>
        </p:spPr>
        <p:txBody>
          <a:bodyPr>
            <a:prstTxWarp prst="textNoShape">
              <a:avLst/>
            </a:prstTxWarp>
            <a:spAutoFit/>
          </a:bodyPr>
          <a:lstStyle/>
          <a:p>
            <a:pPr algn="l">
              <a:spcBef>
                <a:spcPct val="50000"/>
              </a:spcBef>
            </a:pPr>
            <a:r>
              <a:rPr lang="en-US" sz="2400"/>
              <a:t>Snaphooks must be locking type – 1926.502(d)(5).</a:t>
            </a:r>
          </a:p>
          <a:p>
            <a:pPr algn="l">
              <a:spcBef>
                <a:spcPct val="50000"/>
              </a:spcBef>
            </a:pPr>
            <a:r>
              <a:rPr lang="en-US" sz="2400"/>
              <a:t>Never hook two snaphooks together unless designed for that purpose – 1926.502(d)(6). </a:t>
            </a:r>
          </a:p>
        </p:txBody>
      </p:sp>
      <p:sp>
        <p:nvSpPr>
          <p:cNvPr id="107524" name="Rectangle 5"/>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Connector/Lanyard</a:t>
            </a:r>
          </a:p>
        </p:txBody>
      </p:sp>
      <p:pic>
        <p:nvPicPr>
          <p:cNvPr id="107525" name="Picture 6"/>
          <p:cNvPicPr>
            <a:picLocks noChangeAspect="1" noChangeArrowheads="1"/>
          </p:cNvPicPr>
          <p:nvPr/>
        </p:nvPicPr>
        <p:blipFill>
          <a:blip r:embed="rId3"/>
          <a:srcRect/>
          <a:stretch>
            <a:fillRect/>
          </a:stretch>
        </p:blipFill>
        <p:spPr bwMode="auto">
          <a:xfrm>
            <a:off x="1997075" y="3429000"/>
            <a:ext cx="2651125" cy="2359025"/>
          </a:xfrm>
          <a:prstGeom prst="rect">
            <a:avLst/>
          </a:prstGeom>
          <a:noFill/>
          <a:ln w="9525">
            <a:noFill/>
            <a:miter lim="800000"/>
            <a:headEnd/>
            <a:tailEnd/>
          </a:ln>
        </p:spPr>
      </p:pic>
      <p:pic>
        <p:nvPicPr>
          <p:cNvPr id="107526" name="Picture 7"/>
          <p:cNvPicPr>
            <a:picLocks noChangeAspect="1" noChangeArrowheads="1"/>
          </p:cNvPicPr>
          <p:nvPr/>
        </p:nvPicPr>
        <p:blipFill>
          <a:blip r:embed="rId4"/>
          <a:srcRect/>
          <a:stretch>
            <a:fillRect/>
          </a:stretch>
        </p:blipFill>
        <p:spPr bwMode="auto">
          <a:xfrm>
            <a:off x="4572000" y="3429000"/>
            <a:ext cx="2541588" cy="23574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0"/>
          </p:nvPr>
        </p:nvSpPr>
        <p:spPr>
          <a:noFill/>
        </p:spPr>
        <p:txBody>
          <a:bodyPr/>
          <a:lstStyle/>
          <a:p>
            <a:fld id="{B5970068-30EA-FB4D-BEBB-E5F1C9C50EE3}" type="slidenum">
              <a:rPr lang="en-US"/>
              <a:pPr/>
              <a:t>108</a:t>
            </a:fld>
            <a:endParaRPr lang="en-US"/>
          </a:p>
        </p:txBody>
      </p:sp>
      <p:sp>
        <p:nvSpPr>
          <p:cNvPr id="109571" name="Rectangle 6"/>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br>
              <a:rPr lang="en-US" sz="4000" b="1">
                <a:solidFill>
                  <a:schemeClr val="accent2"/>
                </a:solidFill>
              </a:rPr>
            </a:br>
            <a:r>
              <a:rPr lang="en-US" sz="4000" b="1">
                <a:solidFill>
                  <a:schemeClr val="accent2"/>
                </a:solidFill>
              </a:rPr>
              <a:t>Connector/Lanyard</a:t>
            </a:r>
          </a:p>
        </p:txBody>
      </p:sp>
      <p:pic>
        <p:nvPicPr>
          <p:cNvPr id="109572" name="Picture 13"/>
          <p:cNvPicPr>
            <a:picLocks noChangeAspect="1" noChangeArrowheads="1"/>
          </p:cNvPicPr>
          <p:nvPr/>
        </p:nvPicPr>
        <p:blipFill>
          <a:blip r:embed="rId3"/>
          <a:srcRect/>
          <a:stretch>
            <a:fillRect/>
          </a:stretch>
        </p:blipFill>
        <p:spPr bwMode="auto">
          <a:xfrm>
            <a:off x="523875" y="1295400"/>
            <a:ext cx="8053388" cy="46910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0"/>
          </p:nvPr>
        </p:nvSpPr>
        <p:spPr>
          <a:noFill/>
        </p:spPr>
        <p:txBody>
          <a:bodyPr/>
          <a:lstStyle/>
          <a:p>
            <a:fld id="{605E0590-0E70-1348-A564-E919E28DD53B}" type="slidenum">
              <a:rPr lang="en-US"/>
              <a:pPr/>
              <a:t>109</a:t>
            </a:fld>
            <a:endParaRPr lang="en-US"/>
          </a:p>
        </p:txBody>
      </p:sp>
      <p:sp>
        <p:nvSpPr>
          <p:cNvPr id="111619" name="Rectangle 2"/>
          <p:cNvSpPr>
            <a:spLocks noGrp="1" noChangeArrowheads="1"/>
          </p:cNvSpPr>
          <p:nvPr>
            <p:ph type="body" idx="1"/>
          </p:nvPr>
        </p:nvSpPr>
        <p:spPr/>
        <p:txBody>
          <a:bodyPr/>
          <a:lstStyle/>
          <a:p>
            <a:pPr eaLnBrk="1" hangingPunct="1">
              <a:buFontTx/>
              <a:buNone/>
            </a:pPr>
            <a:r>
              <a:rPr lang="en-US" sz="2400">
                <a:ea typeface="ＭＳ Ｐゴシック" pitchFamily="-109" charset="-128"/>
                <a:cs typeface="ＭＳ Ｐゴシック" pitchFamily="-109" charset="-128"/>
              </a:rPr>
              <a:t>	Although the standard does not mention personal fall restraint systems, OSHA has previously stated that it accepts a properly utilized fall restraint system in lieu of a personal fall arrest system when the restraint system is rigged in such a way that prevents the worker from being exposed to the fall hazard.</a:t>
            </a:r>
          </a:p>
        </p:txBody>
      </p:sp>
      <p:sp>
        <p:nvSpPr>
          <p:cNvPr id="111620"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Restraint System</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p:spPr>
        <p:txBody>
          <a:bodyPr/>
          <a:lstStyle/>
          <a:p>
            <a:fld id="{8B9842D5-611A-7B4E-96D9-9142159FF2CA}" type="slidenum">
              <a:rPr lang="en-US"/>
              <a:pPr/>
              <a:t>110</a:t>
            </a:fld>
            <a:endParaRPr lang="en-US"/>
          </a:p>
        </p:txBody>
      </p:sp>
      <p:sp>
        <p:nvSpPr>
          <p:cNvPr id="113667" name="Text Box 2"/>
          <p:cNvSpPr txBox="1">
            <a:spLocks noChangeArrowheads="1"/>
          </p:cNvSpPr>
          <p:nvPr/>
        </p:nvSpPr>
        <p:spPr bwMode="auto">
          <a:xfrm>
            <a:off x="381000" y="1752600"/>
            <a:ext cx="3690938" cy="1096963"/>
          </a:xfrm>
          <a:prstGeom prst="rect">
            <a:avLst/>
          </a:prstGeom>
          <a:noFill/>
          <a:ln w="9525">
            <a:noFill/>
            <a:miter lim="800000"/>
            <a:headEnd/>
            <a:tailEnd/>
          </a:ln>
        </p:spPr>
        <p:txBody>
          <a:bodyPr>
            <a:prstTxWarp prst="textNoShape">
              <a:avLst/>
            </a:prstTxWarp>
            <a:spAutoFit/>
          </a:bodyPr>
          <a:lstStyle/>
          <a:p>
            <a:pPr algn="l">
              <a:spcBef>
                <a:spcPct val="50000"/>
              </a:spcBef>
            </a:pPr>
            <a:r>
              <a:rPr lang="en-US" sz="2200" b="1"/>
              <a:t>Fall restraint can be a body belt or full body harness.</a:t>
            </a:r>
          </a:p>
        </p:txBody>
      </p:sp>
      <p:pic>
        <p:nvPicPr>
          <p:cNvPr id="113668" name="Picture 4" descr="Full body harness"/>
          <p:cNvPicPr>
            <a:picLocks noChangeAspect="1" noChangeArrowheads="1"/>
          </p:cNvPicPr>
          <p:nvPr/>
        </p:nvPicPr>
        <p:blipFill>
          <a:blip r:embed="rId3"/>
          <a:srcRect/>
          <a:stretch>
            <a:fillRect/>
          </a:stretch>
        </p:blipFill>
        <p:spPr bwMode="auto">
          <a:xfrm>
            <a:off x="6934200" y="1524000"/>
            <a:ext cx="1827213" cy="2781300"/>
          </a:xfrm>
          <a:prstGeom prst="rect">
            <a:avLst/>
          </a:prstGeom>
          <a:noFill/>
          <a:ln w="9525">
            <a:noFill/>
            <a:miter lim="800000"/>
            <a:headEnd/>
            <a:tailEnd/>
          </a:ln>
        </p:spPr>
      </p:pic>
      <p:sp>
        <p:nvSpPr>
          <p:cNvPr id="113669" name="Text Box 5"/>
          <p:cNvSpPr txBox="1">
            <a:spLocks noChangeArrowheads="1"/>
          </p:cNvSpPr>
          <p:nvPr/>
        </p:nvSpPr>
        <p:spPr bwMode="auto">
          <a:xfrm>
            <a:off x="415925" y="3200400"/>
            <a:ext cx="4765675" cy="1766888"/>
          </a:xfrm>
          <a:prstGeom prst="rect">
            <a:avLst/>
          </a:prstGeom>
          <a:noFill/>
          <a:ln w="9525">
            <a:noFill/>
            <a:miter lim="800000"/>
            <a:headEnd/>
            <a:tailEnd/>
          </a:ln>
        </p:spPr>
        <p:txBody>
          <a:bodyPr>
            <a:prstTxWarp prst="textNoShape">
              <a:avLst/>
            </a:prstTxWarp>
            <a:spAutoFit/>
          </a:bodyPr>
          <a:lstStyle/>
          <a:p>
            <a:pPr algn="l">
              <a:spcBef>
                <a:spcPct val="50000"/>
              </a:spcBef>
            </a:pPr>
            <a:r>
              <a:rPr lang="en-US" sz="2200" b="1"/>
              <a:t>Must be tied off so that the worker cannot go past the unprotected side or edge, no matter where the work is on the walking/working surface.</a:t>
            </a:r>
          </a:p>
        </p:txBody>
      </p:sp>
      <p:sp>
        <p:nvSpPr>
          <p:cNvPr id="113670" name="Text Box 6"/>
          <p:cNvSpPr txBox="1">
            <a:spLocks noChangeArrowheads="1"/>
          </p:cNvSpPr>
          <p:nvPr/>
        </p:nvSpPr>
        <p:spPr bwMode="auto">
          <a:xfrm>
            <a:off x="422275" y="5257800"/>
            <a:ext cx="4606925" cy="1096963"/>
          </a:xfrm>
          <a:prstGeom prst="rect">
            <a:avLst/>
          </a:prstGeom>
          <a:noFill/>
          <a:ln w="9525">
            <a:noFill/>
            <a:miter lim="800000"/>
            <a:headEnd/>
            <a:tailEnd/>
          </a:ln>
        </p:spPr>
        <p:txBody>
          <a:bodyPr>
            <a:prstTxWarp prst="textNoShape">
              <a:avLst/>
            </a:prstTxWarp>
            <a:spAutoFit/>
          </a:bodyPr>
          <a:lstStyle/>
          <a:p>
            <a:pPr algn="l">
              <a:spcBef>
                <a:spcPct val="50000"/>
              </a:spcBef>
            </a:pPr>
            <a:r>
              <a:rPr lang="en-US" sz="2200" b="1"/>
              <a:t>Lanyards should be adjustable to take up slack when workers move about.</a:t>
            </a:r>
            <a:r>
              <a:rPr lang="en-US" sz="2200"/>
              <a:t> </a:t>
            </a:r>
          </a:p>
        </p:txBody>
      </p:sp>
      <p:sp>
        <p:nvSpPr>
          <p:cNvPr id="113671" name="Rectangle 7"/>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Restraint System</a:t>
            </a:r>
          </a:p>
        </p:txBody>
      </p:sp>
      <p:pic>
        <p:nvPicPr>
          <p:cNvPr id="113672" name="Picture 9"/>
          <p:cNvPicPr>
            <a:picLocks noChangeAspect="1" noChangeArrowheads="1"/>
          </p:cNvPicPr>
          <p:nvPr/>
        </p:nvPicPr>
        <p:blipFill>
          <a:blip r:embed="rId4"/>
          <a:srcRect/>
          <a:stretch>
            <a:fillRect/>
          </a:stretch>
        </p:blipFill>
        <p:spPr bwMode="auto">
          <a:xfrm>
            <a:off x="4114800" y="1371600"/>
            <a:ext cx="2652713" cy="1784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577850"/>
            <a:ext cx="9144000" cy="1631950"/>
          </a:xfrm>
        </p:spPr>
        <p:txBody>
          <a:bodyPr/>
          <a:lstStyle/>
          <a:p>
            <a:pPr eaLnBrk="1" hangingPunct="1"/>
            <a:r>
              <a:rPr lang="en-US" sz="4400">
                <a:ea typeface="ＭＳ Ｐゴシック" pitchFamily="-109" charset="-128"/>
                <a:cs typeface="ＭＳ Ｐゴシック" pitchFamily="-109" charset="-128"/>
              </a:rPr>
              <a:t>When is fall protection necessary?</a:t>
            </a:r>
          </a:p>
        </p:txBody>
      </p:sp>
      <p:pic>
        <p:nvPicPr>
          <p:cNvPr id="241667" name="Picture 7" descr="Slide11"/>
          <p:cNvPicPr>
            <a:picLocks noGrp="1" noChangeAspect="1" noChangeArrowheads="1"/>
          </p:cNvPicPr>
          <p:nvPr>
            <p:ph sz="half" idx="1"/>
          </p:nvPr>
        </p:nvPicPr>
        <p:blipFill>
          <a:blip r:embed="rId3"/>
          <a:srcRect/>
          <a:stretch>
            <a:fillRect/>
          </a:stretch>
        </p:blipFill>
        <p:spPr>
          <a:xfrm>
            <a:off x="0" y="2286000"/>
            <a:ext cx="4214813" cy="4572000"/>
          </a:xfrm>
          <a:ln>
            <a:solidFill>
              <a:schemeClr val="accent2"/>
            </a:solidFill>
          </a:ln>
        </p:spPr>
      </p:pic>
      <p:pic>
        <p:nvPicPr>
          <p:cNvPr id="241668" name="Picture 9" descr="No fall prot-EE per concrete oper04"/>
          <p:cNvPicPr>
            <a:picLocks noGrp="1" noChangeAspect="1" noChangeArrowheads="1"/>
          </p:cNvPicPr>
          <p:nvPr>
            <p:ph sz="quarter" idx="2"/>
          </p:nvPr>
        </p:nvPicPr>
        <p:blipFill>
          <a:blip r:embed="rId4"/>
          <a:srcRect/>
          <a:stretch>
            <a:fillRect/>
          </a:stretch>
        </p:blipFill>
        <p:spPr>
          <a:xfrm>
            <a:off x="4516438" y="2286000"/>
            <a:ext cx="4627562" cy="4572000"/>
          </a:xfrm>
          <a:ln>
            <a:solidFill>
              <a:schemeClr val="accent2"/>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0" y="549275"/>
            <a:ext cx="9144000" cy="1295400"/>
          </a:xfrm>
        </p:spPr>
        <p:txBody>
          <a:bodyPr/>
          <a:lstStyle/>
          <a:p>
            <a:pPr eaLnBrk="1" hangingPunct="1"/>
            <a:r>
              <a:rPr lang="en-US" sz="3600">
                <a:ea typeface="ＭＳ Ｐゴシック" pitchFamily="-109" charset="-128"/>
                <a:cs typeface="ＭＳ Ｐゴシック" pitchFamily="-109" charset="-128"/>
              </a:rPr>
              <a:t>When is fall protection necessary?</a:t>
            </a:r>
          </a:p>
        </p:txBody>
      </p:sp>
      <p:pic>
        <p:nvPicPr>
          <p:cNvPr id="16387" name="Picture 9" descr="No fall prot-EE per concrete oper"/>
          <p:cNvPicPr>
            <a:picLocks noGrp="1" noChangeAspect="1" noChangeArrowheads="1"/>
          </p:cNvPicPr>
          <p:nvPr>
            <p:ph sz="half" idx="1"/>
          </p:nvPr>
        </p:nvPicPr>
        <p:blipFill>
          <a:blip r:embed="rId3"/>
          <a:srcRect/>
          <a:stretch>
            <a:fillRect/>
          </a:stretch>
        </p:blipFill>
        <p:spPr>
          <a:xfrm>
            <a:off x="0" y="1785938"/>
            <a:ext cx="4357688" cy="5072062"/>
          </a:xfrm>
          <a:ln>
            <a:solidFill>
              <a:schemeClr val="accent2"/>
            </a:solidFill>
          </a:ln>
        </p:spPr>
      </p:pic>
      <p:pic>
        <p:nvPicPr>
          <p:cNvPr id="16388" name="Picture 10" descr="Slide17"/>
          <p:cNvPicPr>
            <a:picLocks noGrp="1" noChangeAspect="1" noChangeArrowheads="1"/>
          </p:cNvPicPr>
          <p:nvPr>
            <p:ph sz="half" idx="2"/>
          </p:nvPr>
        </p:nvPicPr>
        <p:blipFill>
          <a:blip r:embed="rId4"/>
          <a:srcRect/>
          <a:stretch>
            <a:fillRect/>
          </a:stretch>
        </p:blipFill>
        <p:spPr>
          <a:xfrm>
            <a:off x="4643438" y="1785938"/>
            <a:ext cx="4500562" cy="5072062"/>
          </a:xfrm>
          <a:ln>
            <a:solidFill>
              <a:schemeClr val="accent2"/>
            </a:solidFill>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ox(in)">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457200"/>
            <a:ext cx="9144000" cy="1143000"/>
          </a:xfrm>
        </p:spPr>
        <p:txBody>
          <a:bodyPr/>
          <a:lstStyle/>
          <a:p>
            <a:pPr eaLnBrk="1" hangingPunct="1"/>
            <a:r>
              <a:rPr lang="en-US">
                <a:ea typeface="ＭＳ Ｐゴシック" pitchFamily="-109" charset="-128"/>
                <a:cs typeface="ＭＳ Ｐゴシック" pitchFamily="-109" charset="-128"/>
              </a:rPr>
              <a:t>When is fall protection necessary?</a:t>
            </a:r>
          </a:p>
        </p:txBody>
      </p:sp>
      <p:pic>
        <p:nvPicPr>
          <p:cNvPr id="245763" name="Picture 9" descr="form-work"/>
          <p:cNvPicPr>
            <a:picLocks noGrp="1" noChangeAspect="1" noChangeArrowheads="1"/>
          </p:cNvPicPr>
          <p:nvPr>
            <p:ph sz="half" idx="1"/>
          </p:nvPr>
        </p:nvPicPr>
        <p:blipFill>
          <a:blip r:embed="rId3"/>
          <a:srcRect/>
          <a:stretch>
            <a:fillRect/>
          </a:stretch>
        </p:blipFill>
        <p:spPr>
          <a:xfrm>
            <a:off x="0" y="1857375"/>
            <a:ext cx="4265613" cy="5000625"/>
          </a:xfrm>
        </p:spPr>
      </p:pic>
      <p:pic>
        <p:nvPicPr>
          <p:cNvPr id="245764" name="Picture 10" descr="Excavation oper - Improper shoring"/>
          <p:cNvPicPr>
            <a:picLocks noGrp="1" noChangeAspect="1" noChangeArrowheads="1"/>
          </p:cNvPicPr>
          <p:nvPr>
            <p:ph sz="half" idx="2"/>
          </p:nvPr>
        </p:nvPicPr>
        <p:blipFill>
          <a:blip r:embed="rId4"/>
          <a:srcRect/>
          <a:stretch>
            <a:fillRect/>
          </a:stretch>
        </p:blipFill>
        <p:spPr>
          <a:xfrm>
            <a:off x="4429125" y="1933575"/>
            <a:ext cx="4714875" cy="5000625"/>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p:spPr>
        <p:txBody>
          <a:bodyPr/>
          <a:lstStyle/>
          <a:p>
            <a:fld id="{61DEC634-78C8-FA4D-957E-DA9883C3DA60}" type="slidenum">
              <a:rPr lang="en-US"/>
              <a:pPr/>
              <a:t>114</a:t>
            </a:fld>
            <a:endParaRPr lang="en-US"/>
          </a:p>
        </p:txBody>
      </p:sp>
      <p:sp>
        <p:nvSpPr>
          <p:cNvPr id="115715" name="Rectangle 2"/>
          <p:cNvSpPr>
            <a:spLocks noGrp="1" noChangeArrowheads="1"/>
          </p:cNvSpPr>
          <p:nvPr>
            <p:ph type="body" idx="1"/>
          </p:nvPr>
        </p:nvSpPr>
        <p:spPr/>
        <p:txBody>
          <a:bodyPr/>
          <a:lstStyle/>
          <a:p>
            <a:pPr marL="458788" lvl="1" indent="-7938" eaLnBrk="1" hangingPunct="1">
              <a:buFontTx/>
              <a:buNone/>
            </a:pPr>
            <a:endParaRPr lang="en-US"/>
          </a:p>
          <a:p>
            <a:pPr marL="458788" lvl="1" indent="-7938" eaLnBrk="1" hangingPunct="1">
              <a:buFontTx/>
              <a:buNone/>
            </a:pPr>
            <a:endParaRPr lang="en-US"/>
          </a:p>
          <a:p>
            <a:pPr marL="458788" lvl="1" indent="-7938" eaLnBrk="1" hangingPunct="1">
              <a:buFontTx/>
              <a:buNone/>
            </a:pPr>
            <a:endParaRPr lang="en-US"/>
          </a:p>
          <a:p>
            <a:pPr marL="458788" lvl="1" indent="-7938" algn="ctr" eaLnBrk="1" hangingPunct="1">
              <a:buFontTx/>
              <a:buNone/>
            </a:pPr>
            <a:r>
              <a:rPr lang="en-US"/>
              <a:t>Other Work Methods</a:t>
            </a:r>
          </a:p>
        </p:txBody>
      </p:sp>
      <p:sp>
        <p:nvSpPr>
          <p:cNvPr id="115716"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a:solidFill>
                  <a:schemeClr val="accent2"/>
                </a:solidFill>
              </a:rPr>
              <a:t>Residential Fall Protection Program</a:t>
            </a:r>
            <a:endParaRPr lang="en-US" sz="4000" b="1">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0"/>
          </p:nvPr>
        </p:nvSpPr>
        <p:spPr>
          <a:noFill/>
        </p:spPr>
        <p:txBody>
          <a:bodyPr/>
          <a:lstStyle/>
          <a:p>
            <a:fld id="{8FDE9D79-B47B-1E49-A1A7-66626B4ABEF6}" type="slidenum">
              <a:rPr lang="en-US"/>
              <a:pPr/>
              <a:t>115</a:t>
            </a:fld>
            <a:endParaRPr lang="en-US"/>
          </a:p>
        </p:txBody>
      </p:sp>
      <p:sp>
        <p:nvSpPr>
          <p:cNvPr id="117763" name="Rectangle 2"/>
          <p:cNvSpPr>
            <a:spLocks noGrp="1" noChangeArrowheads="1"/>
          </p:cNvSpPr>
          <p:nvPr>
            <p:ph type="body" idx="1"/>
          </p:nvPr>
        </p:nvSpPr>
        <p:spPr/>
        <p:txBody>
          <a:bodyPr/>
          <a:lstStyle/>
          <a:p>
            <a:pPr eaLnBrk="1" hangingPunct="1">
              <a:buFontTx/>
              <a:buNone/>
            </a:pPr>
            <a:r>
              <a:rPr lang="en-US" sz="2800">
                <a:ea typeface="ＭＳ Ｐゴシック" pitchFamily="-109" charset="-128"/>
                <a:cs typeface="ＭＳ Ｐゴシック" pitchFamily="-109" charset="-128"/>
              </a:rPr>
              <a:t>	Employers also have the option of having workers work from </a:t>
            </a:r>
            <a:r>
              <a:rPr lang="en-US" sz="2800" u="sng">
                <a:ea typeface="ＭＳ Ｐゴシック" pitchFamily="-109" charset="-128"/>
                <a:cs typeface="ＭＳ Ｐゴシック" pitchFamily="-109" charset="-128"/>
              </a:rPr>
              <a:t>scaffolds</a:t>
            </a:r>
            <a:r>
              <a:rPr lang="en-US" sz="2800">
                <a:ea typeface="ＭＳ Ｐゴシック" pitchFamily="-109" charset="-128"/>
                <a:cs typeface="ＭＳ Ｐゴシック" pitchFamily="-109" charset="-128"/>
              </a:rPr>
              <a:t> (in compliance with Subpart L), </a:t>
            </a:r>
            <a:r>
              <a:rPr lang="en-US" sz="2800" u="sng">
                <a:ea typeface="ＭＳ Ｐゴシック" pitchFamily="-109" charset="-128"/>
                <a:cs typeface="ＭＳ Ｐゴシック" pitchFamily="-109" charset="-128"/>
              </a:rPr>
              <a:t>ladders</a:t>
            </a:r>
            <a:r>
              <a:rPr lang="en-US" sz="2800">
                <a:ea typeface="ＭＳ Ｐゴシック" pitchFamily="-109" charset="-128"/>
                <a:cs typeface="ＭＳ Ｐゴシック" pitchFamily="-109" charset="-128"/>
              </a:rPr>
              <a:t> (in compliance with Subpart X) or </a:t>
            </a:r>
            <a:r>
              <a:rPr lang="en-US" sz="2800" u="sng">
                <a:ea typeface="ＭＳ Ｐゴシック" pitchFamily="-109" charset="-128"/>
                <a:cs typeface="ＭＳ Ｐゴシック" pitchFamily="-109" charset="-128"/>
              </a:rPr>
              <a:t>aerial lifts</a:t>
            </a:r>
            <a:r>
              <a:rPr lang="en-US" sz="2800">
                <a:ea typeface="ＭＳ Ｐゴシック" pitchFamily="-109" charset="-128"/>
                <a:cs typeface="ＭＳ Ｐゴシック" pitchFamily="-109" charset="-128"/>
              </a:rPr>
              <a:t> (in compliance with 29 CFR 1926.453) instead of complying with 1926.501(b)(13). </a:t>
            </a:r>
          </a:p>
        </p:txBody>
      </p:sp>
      <p:sp>
        <p:nvSpPr>
          <p:cNvPr id="117764"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2"/>
          <p:cNvSpPr>
            <a:spLocks noGrp="1"/>
          </p:cNvSpPr>
          <p:nvPr>
            <p:ph type="sldNum" sz="quarter" idx="10"/>
          </p:nvPr>
        </p:nvSpPr>
        <p:spPr>
          <a:noFill/>
        </p:spPr>
        <p:txBody>
          <a:bodyPr/>
          <a:lstStyle/>
          <a:p>
            <a:fld id="{1710835F-8D25-514D-A833-64D96D7B8A48}" type="slidenum">
              <a:rPr lang="en-US"/>
              <a:pPr/>
              <a:t>116</a:t>
            </a:fld>
            <a:endParaRPr lang="en-US"/>
          </a:p>
        </p:txBody>
      </p:sp>
      <p:sp>
        <p:nvSpPr>
          <p:cNvPr id="119811" name="Text Box 2"/>
          <p:cNvSpPr txBox="1">
            <a:spLocks noChangeArrowheads="1"/>
          </p:cNvSpPr>
          <p:nvPr/>
        </p:nvSpPr>
        <p:spPr bwMode="auto">
          <a:xfrm>
            <a:off x="2114550" y="5562600"/>
            <a:ext cx="1924050" cy="366713"/>
          </a:xfrm>
          <a:prstGeom prst="rect">
            <a:avLst/>
          </a:prstGeom>
          <a:noFill/>
          <a:ln w="9525">
            <a:noFill/>
            <a:miter lim="800000"/>
            <a:headEnd/>
            <a:tailEnd/>
          </a:ln>
        </p:spPr>
        <p:txBody>
          <a:bodyPr wrap="none">
            <a:prstTxWarp prst="textNoShape">
              <a:avLst/>
            </a:prstTxWarp>
            <a:spAutoFit/>
          </a:bodyPr>
          <a:lstStyle/>
          <a:p>
            <a:pPr algn="l"/>
            <a:r>
              <a:rPr lang="en-US"/>
              <a:t>Platform Ladders</a:t>
            </a:r>
          </a:p>
        </p:txBody>
      </p:sp>
      <p:sp>
        <p:nvSpPr>
          <p:cNvPr id="119812" name="Rectangle 19"/>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pic>
        <p:nvPicPr>
          <p:cNvPr id="119813" name="Picture 20"/>
          <p:cNvPicPr>
            <a:picLocks noChangeAspect="1" noChangeArrowheads="1"/>
          </p:cNvPicPr>
          <p:nvPr/>
        </p:nvPicPr>
        <p:blipFill>
          <a:blip r:embed="rId3"/>
          <a:srcRect/>
          <a:stretch>
            <a:fillRect/>
          </a:stretch>
        </p:blipFill>
        <p:spPr bwMode="auto">
          <a:xfrm>
            <a:off x="954088" y="1524000"/>
            <a:ext cx="2017712" cy="3810000"/>
          </a:xfrm>
          <a:prstGeom prst="rect">
            <a:avLst/>
          </a:prstGeom>
          <a:noFill/>
          <a:ln w="9525">
            <a:noFill/>
            <a:miter lim="800000"/>
            <a:headEnd/>
            <a:tailEnd/>
          </a:ln>
        </p:spPr>
      </p:pic>
      <p:pic>
        <p:nvPicPr>
          <p:cNvPr id="119814" name="Picture 22"/>
          <p:cNvPicPr>
            <a:picLocks noChangeAspect="1" noChangeArrowheads="1"/>
          </p:cNvPicPr>
          <p:nvPr/>
        </p:nvPicPr>
        <p:blipFill>
          <a:blip r:embed="rId4"/>
          <a:srcRect/>
          <a:stretch>
            <a:fillRect/>
          </a:stretch>
        </p:blipFill>
        <p:spPr bwMode="auto">
          <a:xfrm>
            <a:off x="3144838" y="1511300"/>
            <a:ext cx="2036762" cy="3833813"/>
          </a:xfrm>
          <a:prstGeom prst="rect">
            <a:avLst/>
          </a:prstGeom>
          <a:noFill/>
          <a:ln w="9525">
            <a:noFill/>
            <a:miter lim="800000"/>
            <a:headEnd/>
            <a:tailEnd/>
          </a:ln>
        </p:spPr>
      </p:pic>
      <p:pic>
        <p:nvPicPr>
          <p:cNvPr id="119815" name="Picture 24" descr="Land Truss StepLddr-2"/>
          <p:cNvPicPr>
            <a:picLocks noChangeAspect="1" noChangeArrowheads="1"/>
          </p:cNvPicPr>
          <p:nvPr/>
        </p:nvPicPr>
        <p:blipFill>
          <a:blip r:embed="rId5"/>
          <a:srcRect/>
          <a:stretch>
            <a:fillRect/>
          </a:stretch>
        </p:blipFill>
        <p:spPr bwMode="auto">
          <a:xfrm>
            <a:off x="5486400" y="1714500"/>
            <a:ext cx="2741613" cy="3400425"/>
          </a:xfrm>
          <a:prstGeom prst="rect">
            <a:avLst/>
          </a:prstGeom>
          <a:noFill/>
          <a:ln w="9525">
            <a:noFill/>
            <a:miter lim="800000"/>
            <a:headEnd/>
            <a:tailEnd/>
          </a:ln>
        </p:spPr>
      </p:pic>
      <p:sp>
        <p:nvSpPr>
          <p:cNvPr id="119816" name="Text Box 25"/>
          <p:cNvSpPr txBox="1">
            <a:spLocks noChangeArrowheads="1"/>
          </p:cNvSpPr>
          <p:nvPr/>
        </p:nvSpPr>
        <p:spPr bwMode="auto">
          <a:xfrm>
            <a:off x="6219825" y="5500688"/>
            <a:ext cx="1428750" cy="366712"/>
          </a:xfrm>
          <a:prstGeom prst="rect">
            <a:avLst/>
          </a:prstGeom>
          <a:noFill/>
          <a:ln w="9525">
            <a:noFill/>
            <a:miter lim="800000"/>
            <a:headEnd/>
            <a:tailEnd/>
          </a:ln>
        </p:spPr>
        <p:txBody>
          <a:bodyPr wrap="none">
            <a:prstTxWarp prst="textNoShape">
              <a:avLst/>
            </a:prstTxWarp>
            <a:spAutoFit/>
          </a:bodyPr>
          <a:lstStyle/>
          <a:p>
            <a:r>
              <a:rPr lang="en-US"/>
              <a:t>Step Ladder</a:t>
            </a: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2"/>
          <p:cNvSpPr>
            <a:spLocks noGrp="1"/>
          </p:cNvSpPr>
          <p:nvPr>
            <p:ph type="sldNum" sz="quarter" idx="10"/>
          </p:nvPr>
        </p:nvSpPr>
        <p:spPr>
          <a:noFill/>
        </p:spPr>
        <p:txBody>
          <a:bodyPr/>
          <a:lstStyle/>
          <a:p>
            <a:fld id="{253FE1FF-31F8-F348-9433-1227E1BB4CC2}" type="slidenum">
              <a:rPr lang="en-US"/>
              <a:pPr/>
              <a:t>117</a:t>
            </a:fld>
            <a:endParaRPr lang="en-US"/>
          </a:p>
        </p:txBody>
      </p:sp>
      <p:pic>
        <p:nvPicPr>
          <p:cNvPr id="121859" name="Picture 3" descr="two_scaffolds"/>
          <p:cNvPicPr>
            <a:picLocks noChangeAspect="1" noChangeArrowheads="1"/>
          </p:cNvPicPr>
          <p:nvPr/>
        </p:nvPicPr>
        <p:blipFill>
          <a:blip r:embed="rId3"/>
          <a:srcRect/>
          <a:stretch>
            <a:fillRect/>
          </a:stretch>
        </p:blipFill>
        <p:spPr bwMode="auto">
          <a:xfrm>
            <a:off x="1906588" y="1785938"/>
            <a:ext cx="2632075" cy="3565525"/>
          </a:xfrm>
          <a:prstGeom prst="rect">
            <a:avLst/>
          </a:prstGeom>
          <a:noFill/>
          <a:ln w="9525">
            <a:noFill/>
            <a:miter lim="800000"/>
            <a:headEnd/>
            <a:tailEnd/>
          </a:ln>
        </p:spPr>
      </p:pic>
      <p:sp>
        <p:nvSpPr>
          <p:cNvPr id="121860" name="Text Box 5"/>
          <p:cNvSpPr txBox="1">
            <a:spLocks noChangeArrowheads="1"/>
          </p:cNvSpPr>
          <p:nvPr/>
        </p:nvSpPr>
        <p:spPr bwMode="auto">
          <a:xfrm>
            <a:off x="3243263" y="5715000"/>
            <a:ext cx="2635250" cy="366713"/>
          </a:xfrm>
          <a:prstGeom prst="rect">
            <a:avLst/>
          </a:prstGeom>
          <a:noFill/>
          <a:ln w="9525">
            <a:noFill/>
            <a:miter lim="800000"/>
            <a:headEnd/>
            <a:tailEnd/>
          </a:ln>
        </p:spPr>
        <p:txBody>
          <a:bodyPr wrap="none">
            <a:prstTxWarp prst="textNoShape">
              <a:avLst/>
            </a:prstTxWarp>
            <a:spAutoFit/>
          </a:bodyPr>
          <a:lstStyle/>
          <a:p>
            <a:pPr algn="l"/>
            <a:r>
              <a:rPr lang="en-US"/>
              <a:t>Bakers / Perry Scaffolds</a:t>
            </a:r>
          </a:p>
        </p:txBody>
      </p:sp>
      <p:sp>
        <p:nvSpPr>
          <p:cNvPr id="121861" name="Rectangle 6"/>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pic>
        <p:nvPicPr>
          <p:cNvPr id="121862" name="Picture 7" descr="Floor Beam-Truss mobile scffld"/>
          <p:cNvPicPr>
            <a:picLocks noChangeAspect="1" noChangeArrowheads="1"/>
          </p:cNvPicPr>
          <p:nvPr/>
        </p:nvPicPr>
        <p:blipFill>
          <a:blip r:embed="rId4"/>
          <a:srcRect/>
          <a:stretch>
            <a:fillRect/>
          </a:stretch>
        </p:blipFill>
        <p:spPr bwMode="auto">
          <a:xfrm>
            <a:off x="4572000" y="1785938"/>
            <a:ext cx="2816225" cy="3568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2"/>
          <p:cNvSpPr>
            <a:spLocks noGrp="1"/>
          </p:cNvSpPr>
          <p:nvPr>
            <p:ph type="sldNum" sz="quarter" idx="10"/>
          </p:nvPr>
        </p:nvSpPr>
        <p:spPr>
          <a:noFill/>
        </p:spPr>
        <p:txBody>
          <a:bodyPr/>
          <a:lstStyle/>
          <a:p>
            <a:fld id="{CD6336C3-7032-604F-9F0B-03371315AFA0}" type="slidenum">
              <a:rPr lang="en-US"/>
              <a:pPr/>
              <a:t>118</a:t>
            </a:fld>
            <a:endParaRPr lang="en-US"/>
          </a:p>
        </p:txBody>
      </p:sp>
      <p:pic>
        <p:nvPicPr>
          <p:cNvPr id="123907" name="Picture 2" descr="DCP_04701022003JPG"/>
          <p:cNvPicPr>
            <a:picLocks noChangeAspect="1" noChangeArrowheads="1"/>
          </p:cNvPicPr>
          <p:nvPr/>
        </p:nvPicPr>
        <p:blipFill>
          <a:blip r:embed="rId3"/>
          <a:srcRect/>
          <a:stretch>
            <a:fillRect/>
          </a:stretch>
        </p:blipFill>
        <p:spPr bwMode="auto">
          <a:xfrm>
            <a:off x="2425700" y="1585913"/>
            <a:ext cx="4251325" cy="3189287"/>
          </a:xfrm>
          <a:prstGeom prst="rect">
            <a:avLst/>
          </a:prstGeom>
          <a:noFill/>
          <a:ln w="9525">
            <a:noFill/>
            <a:miter lim="800000"/>
            <a:headEnd/>
            <a:tailEnd/>
          </a:ln>
        </p:spPr>
      </p:pic>
      <p:sp>
        <p:nvSpPr>
          <p:cNvPr id="123908" name="Text Box 3"/>
          <p:cNvSpPr txBox="1">
            <a:spLocks noChangeArrowheads="1"/>
          </p:cNvSpPr>
          <p:nvPr/>
        </p:nvSpPr>
        <p:spPr bwMode="auto">
          <a:xfrm>
            <a:off x="685800" y="4989513"/>
            <a:ext cx="7712075" cy="915987"/>
          </a:xfrm>
          <a:prstGeom prst="rect">
            <a:avLst/>
          </a:prstGeom>
          <a:noFill/>
          <a:ln w="9525">
            <a:noFill/>
            <a:miter lim="800000"/>
            <a:headEnd/>
            <a:tailEnd/>
          </a:ln>
        </p:spPr>
        <p:txBody>
          <a:bodyPr>
            <a:prstTxWarp prst="textNoShape">
              <a:avLst/>
            </a:prstTxWarp>
            <a:spAutoFit/>
          </a:bodyPr>
          <a:lstStyle/>
          <a:p>
            <a:pPr algn="l"/>
            <a:r>
              <a:rPr lang="en-US"/>
              <a:t>Here is an example of a wall bracket, or top plate, scaffold system.  Some contractors are using these systems for rolling trusses, cutting rafter tails and hanging fascia.</a:t>
            </a:r>
          </a:p>
        </p:txBody>
      </p:sp>
      <p:sp>
        <p:nvSpPr>
          <p:cNvPr id="123909"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2"/>
          <p:cNvSpPr>
            <a:spLocks noGrp="1"/>
          </p:cNvSpPr>
          <p:nvPr>
            <p:ph type="sldNum" sz="quarter" idx="10"/>
          </p:nvPr>
        </p:nvSpPr>
        <p:spPr>
          <a:noFill/>
        </p:spPr>
        <p:txBody>
          <a:bodyPr/>
          <a:lstStyle/>
          <a:p>
            <a:fld id="{ED91989E-6DDC-444C-8DD0-C9F0F22E53C4}" type="slidenum">
              <a:rPr lang="en-US"/>
              <a:pPr/>
              <a:t>119</a:t>
            </a:fld>
            <a:endParaRPr lang="en-US"/>
          </a:p>
        </p:txBody>
      </p:sp>
      <p:sp>
        <p:nvSpPr>
          <p:cNvPr id="125955" name="Text Box 3"/>
          <p:cNvSpPr txBox="1">
            <a:spLocks noChangeArrowheads="1"/>
          </p:cNvSpPr>
          <p:nvPr/>
        </p:nvSpPr>
        <p:spPr bwMode="auto">
          <a:xfrm>
            <a:off x="547688" y="4857750"/>
            <a:ext cx="8001000" cy="915988"/>
          </a:xfrm>
          <a:prstGeom prst="rect">
            <a:avLst/>
          </a:prstGeom>
          <a:noFill/>
          <a:ln w="9525">
            <a:noFill/>
            <a:miter lim="800000"/>
            <a:headEnd/>
            <a:tailEnd/>
          </a:ln>
        </p:spPr>
        <p:txBody>
          <a:bodyPr>
            <a:prstTxWarp prst="textNoShape">
              <a:avLst/>
            </a:prstTxWarp>
            <a:spAutoFit/>
          </a:bodyPr>
          <a:lstStyle/>
          <a:p>
            <a:pPr algn="l">
              <a:spcBef>
                <a:spcPct val="30000"/>
              </a:spcBef>
            </a:pPr>
            <a:r>
              <a:rPr lang="en-US"/>
              <a:t>This contractor is working with trusses from this wall bracket/top plate scaffold system.</a:t>
            </a:r>
          </a:p>
          <a:p>
            <a:pPr algn="l"/>
            <a:endParaRPr lang="en-US"/>
          </a:p>
        </p:txBody>
      </p:sp>
      <p:sp>
        <p:nvSpPr>
          <p:cNvPr id="125956"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pic>
        <p:nvPicPr>
          <p:cNvPr id="125957" name="Picture 6"/>
          <p:cNvPicPr>
            <a:picLocks noChangeAspect="1" noChangeArrowheads="1"/>
          </p:cNvPicPr>
          <p:nvPr/>
        </p:nvPicPr>
        <p:blipFill>
          <a:blip r:embed="rId3"/>
          <a:srcRect/>
          <a:stretch>
            <a:fillRect/>
          </a:stretch>
        </p:blipFill>
        <p:spPr bwMode="auto">
          <a:xfrm>
            <a:off x="2576513" y="1219200"/>
            <a:ext cx="3976687" cy="3479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0" y="838200"/>
            <a:ext cx="9144000" cy="43434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7200" dirty="0" err="1" smtClean="0">
                <a:solidFill>
                  <a:srgbClr val="003300"/>
                </a:solidFill>
              </a:rPr>
              <a:t>Every</a:t>
            </a:r>
            <a:r>
              <a:rPr lang="pt-BR" sz="7200" dirty="0" smtClean="0">
                <a:solidFill>
                  <a:srgbClr val="003300"/>
                </a:solidFill>
              </a:rPr>
              <a:t> </a:t>
            </a:r>
            <a:r>
              <a:rPr lang="pt-BR" sz="7200" dirty="0" err="1" smtClean="0">
                <a:solidFill>
                  <a:srgbClr val="003300"/>
                </a:solidFill>
              </a:rPr>
              <a:t>day</a:t>
            </a:r>
            <a:r>
              <a:rPr lang="pt-BR" sz="7200" dirty="0" smtClean="0">
                <a:solidFill>
                  <a:srgbClr val="003300"/>
                </a:solidFill>
              </a:rPr>
              <a:t> </a:t>
            </a:r>
            <a:r>
              <a:rPr lang="pt-BR" sz="7200" dirty="0" err="1" smtClean="0">
                <a:solidFill>
                  <a:srgbClr val="003300"/>
                </a:solidFill>
              </a:rPr>
              <a:t>problems</a:t>
            </a:r>
            <a:r>
              <a:rPr lang="pt-BR" sz="7200" dirty="0" smtClean="0">
                <a:solidFill>
                  <a:srgbClr val="003300"/>
                </a:solidFill>
              </a:rPr>
              <a:t> </a:t>
            </a:r>
            <a:r>
              <a:rPr lang="pt-BR" sz="7200" dirty="0" err="1" smtClean="0">
                <a:solidFill>
                  <a:srgbClr val="003300"/>
                </a:solidFill>
              </a:rPr>
              <a:t>arise</a:t>
            </a:r>
            <a:r>
              <a:rPr lang="pt-BR" sz="7200" dirty="0" smtClean="0">
                <a:solidFill>
                  <a:srgbClr val="003300"/>
                </a:solidFill>
              </a:rPr>
              <a:t>, and </a:t>
            </a:r>
            <a:r>
              <a:rPr lang="pt-BR" sz="7200" dirty="0" err="1" smtClean="0">
                <a:solidFill>
                  <a:srgbClr val="003300"/>
                </a:solidFill>
              </a:rPr>
              <a:t>we</a:t>
            </a:r>
            <a:r>
              <a:rPr lang="pt-BR" sz="7200" dirty="0" smtClean="0">
                <a:solidFill>
                  <a:srgbClr val="003300"/>
                </a:solidFill>
              </a:rPr>
              <a:t> </a:t>
            </a:r>
            <a:r>
              <a:rPr lang="pt-BR" sz="7200" dirty="0" err="1" smtClean="0">
                <a:solidFill>
                  <a:srgbClr val="003300"/>
                </a:solidFill>
              </a:rPr>
              <a:t>have</a:t>
            </a:r>
            <a:r>
              <a:rPr lang="pt-BR" sz="7200" dirty="0" smtClean="0">
                <a:solidFill>
                  <a:srgbClr val="003300"/>
                </a:solidFill>
              </a:rPr>
              <a:t> to...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2"/>
          <p:cNvSpPr>
            <a:spLocks noGrp="1"/>
          </p:cNvSpPr>
          <p:nvPr>
            <p:ph type="sldNum" sz="quarter" idx="10"/>
          </p:nvPr>
        </p:nvSpPr>
        <p:spPr>
          <a:noFill/>
        </p:spPr>
        <p:txBody>
          <a:bodyPr/>
          <a:lstStyle/>
          <a:p>
            <a:fld id="{144CD10D-DCCE-C048-8DA9-FE4A676178D5}" type="slidenum">
              <a:rPr lang="en-US"/>
              <a:pPr/>
              <a:t>120</a:t>
            </a:fld>
            <a:endParaRPr lang="en-US"/>
          </a:p>
        </p:txBody>
      </p:sp>
      <p:pic>
        <p:nvPicPr>
          <p:cNvPr id="128003" name="Picture 2"/>
          <p:cNvPicPr>
            <a:picLocks noChangeAspect="1" noChangeArrowheads="1"/>
          </p:cNvPicPr>
          <p:nvPr/>
        </p:nvPicPr>
        <p:blipFill>
          <a:blip r:embed="rId3"/>
          <a:srcRect/>
          <a:stretch>
            <a:fillRect/>
          </a:stretch>
        </p:blipFill>
        <p:spPr bwMode="auto">
          <a:xfrm>
            <a:off x="2057400" y="1577975"/>
            <a:ext cx="5000625" cy="3189288"/>
          </a:xfrm>
          <a:prstGeom prst="rect">
            <a:avLst/>
          </a:prstGeom>
          <a:noFill/>
          <a:ln w="9525">
            <a:noFill/>
            <a:miter lim="800000"/>
            <a:headEnd/>
            <a:tailEnd/>
          </a:ln>
        </p:spPr>
      </p:pic>
      <p:sp>
        <p:nvSpPr>
          <p:cNvPr id="128004" name="Text Box 3"/>
          <p:cNvSpPr txBox="1">
            <a:spLocks noChangeArrowheads="1"/>
          </p:cNvSpPr>
          <p:nvPr/>
        </p:nvSpPr>
        <p:spPr bwMode="auto">
          <a:xfrm>
            <a:off x="396875" y="4881563"/>
            <a:ext cx="8308975" cy="915987"/>
          </a:xfrm>
          <a:prstGeom prst="rect">
            <a:avLst/>
          </a:prstGeom>
          <a:noFill/>
          <a:ln w="9525">
            <a:noFill/>
            <a:miter lim="800000"/>
            <a:headEnd/>
            <a:tailEnd/>
          </a:ln>
        </p:spPr>
        <p:txBody>
          <a:bodyPr>
            <a:prstTxWarp prst="textNoShape">
              <a:avLst/>
            </a:prstTxWarp>
            <a:spAutoFit/>
          </a:bodyPr>
          <a:lstStyle/>
          <a:p>
            <a:pPr algn="l">
              <a:spcBef>
                <a:spcPct val="30000"/>
              </a:spcBef>
            </a:pPr>
            <a:r>
              <a:rPr lang="en-US"/>
              <a:t>The positioning of an engineered guardrail system allows easy access for sheathing, roofing and utility installation.  Multiple trades can be protected by these kinds of systems.</a:t>
            </a:r>
          </a:p>
        </p:txBody>
      </p:sp>
      <p:sp>
        <p:nvSpPr>
          <p:cNvPr id="128005"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2"/>
          <p:cNvSpPr>
            <a:spLocks noGrp="1"/>
          </p:cNvSpPr>
          <p:nvPr>
            <p:ph type="sldNum" sz="quarter" idx="10"/>
          </p:nvPr>
        </p:nvSpPr>
        <p:spPr>
          <a:noFill/>
        </p:spPr>
        <p:txBody>
          <a:bodyPr/>
          <a:lstStyle/>
          <a:p>
            <a:fld id="{F7E2265F-65EB-554A-BBDF-EC7988515487}" type="slidenum">
              <a:rPr lang="en-US"/>
              <a:pPr/>
              <a:t>121</a:t>
            </a:fld>
            <a:endParaRPr lang="en-US"/>
          </a:p>
        </p:txBody>
      </p:sp>
      <p:pic>
        <p:nvPicPr>
          <p:cNvPr id="130051" name="Picture 2"/>
          <p:cNvPicPr>
            <a:picLocks noChangeAspect="1" noChangeArrowheads="1"/>
          </p:cNvPicPr>
          <p:nvPr/>
        </p:nvPicPr>
        <p:blipFill>
          <a:blip r:embed="rId3"/>
          <a:srcRect/>
          <a:stretch>
            <a:fillRect/>
          </a:stretch>
        </p:blipFill>
        <p:spPr bwMode="auto">
          <a:xfrm>
            <a:off x="2439988" y="1592263"/>
            <a:ext cx="4232275" cy="3184525"/>
          </a:xfrm>
          <a:prstGeom prst="rect">
            <a:avLst/>
          </a:prstGeom>
          <a:noFill/>
          <a:ln w="9525">
            <a:noFill/>
            <a:miter lim="800000"/>
            <a:headEnd/>
            <a:tailEnd/>
          </a:ln>
        </p:spPr>
      </p:pic>
      <p:sp>
        <p:nvSpPr>
          <p:cNvPr id="130052" name="Text Box 3"/>
          <p:cNvSpPr txBox="1">
            <a:spLocks noChangeArrowheads="1"/>
          </p:cNvSpPr>
          <p:nvPr/>
        </p:nvSpPr>
        <p:spPr bwMode="auto">
          <a:xfrm>
            <a:off x="3614738" y="4989513"/>
            <a:ext cx="1898650" cy="366712"/>
          </a:xfrm>
          <a:prstGeom prst="rect">
            <a:avLst/>
          </a:prstGeom>
          <a:noFill/>
          <a:ln w="9525">
            <a:noFill/>
            <a:miter lim="800000"/>
            <a:headEnd/>
            <a:tailEnd/>
          </a:ln>
        </p:spPr>
        <p:txBody>
          <a:bodyPr wrap="none">
            <a:prstTxWarp prst="textNoShape">
              <a:avLst/>
            </a:prstTxWarp>
            <a:spAutoFit/>
          </a:bodyPr>
          <a:lstStyle/>
          <a:p>
            <a:pPr algn="l"/>
            <a:r>
              <a:rPr lang="en-US"/>
              <a:t>Scaffold System </a:t>
            </a:r>
          </a:p>
        </p:txBody>
      </p:sp>
      <p:sp>
        <p:nvSpPr>
          <p:cNvPr id="130053"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2"/>
          <p:cNvSpPr>
            <a:spLocks noGrp="1"/>
          </p:cNvSpPr>
          <p:nvPr>
            <p:ph type="sldNum" sz="quarter" idx="10"/>
          </p:nvPr>
        </p:nvSpPr>
        <p:spPr>
          <a:noFill/>
        </p:spPr>
        <p:txBody>
          <a:bodyPr/>
          <a:lstStyle/>
          <a:p>
            <a:fld id="{8F5B386C-9AC5-094F-9D72-0C0819358276}" type="slidenum">
              <a:rPr lang="en-US"/>
              <a:pPr/>
              <a:t>122</a:t>
            </a:fld>
            <a:endParaRPr lang="en-US"/>
          </a:p>
        </p:txBody>
      </p:sp>
      <p:pic>
        <p:nvPicPr>
          <p:cNvPr id="132099" name="Picture 2" descr="P1000172"/>
          <p:cNvPicPr preferRelativeResize="0">
            <a:picLocks noChangeAspect="1" noChangeArrowheads="1"/>
          </p:cNvPicPr>
          <p:nvPr/>
        </p:nvPicPr>
        <p:blipFill>
          <a:blip r:embed="rId3"/>
          <a:srcRect/>
          <a:stretch>
            <a:fillRect/>
          </a:stretch>
        </p:blipFill>
        <p:spPr bwMode="auto">
          <a:xfrm>
            <a:off x="2536825" y="1581150"/>
            <a:ext cx="4049713" cy="3189288"/>
          </a:xfrm>
          <a:prstGeom prst="rect">
            <a:avLst/>
          </a:prstGeom>
          <a:noFill/>
          <a:ln w="9525">
            <a:noFill/>
            <a:miter lim="800000"/>
            <a:headEnd/>
            <a:tailEnd/>
          </a:ln>
        </p:spPr>
      </p:pic>
      <p:sp>
        <p:nvSpPr>
          <p:cNvPr id="132100" name="Text Box 3"/>
          <p:cNvSpPr txBox="1">
            <a:spLocks noChangeArrowheads="1"/>
          </p:cNvSpPr>
          <p:nvPr/>
        </p:nvSpPr>
        <p:spPr bwMode="auto">
          <a:xfrm>
            <a:off x="3494088" y="4918075"/>
            <a:ext cx="2152650" cy="366713"/>
          </a:xfrm>
          <a:prstGeom prst="rect">
            <a:avLst/>
          </a:prstGeom>
          <a:noFill/>
          <a:ln w="9525">
            <a:noFill/>
            <a:miter lim="800000"/>
            <a:headEnd/>
            <a:tailEnd/>
          </a:ln>
        </p:spPr>
        <p:txBody>
          <a:bodyPr wrap="none">
            <a:prstTxWarp prst="textNoShape">
              <a:avLst/>
            </a:prstTxWarp>
            <a:spAutoFit/>
          </a:bodyPr>
          <a:lstStyle/>
          <a:p>
            <a:pPr algn="l">
              <a:spcBef>
                <a:spcPct val="30000"/>
              </a:spcBef>
            </a:pPr>
            <a:r>
              <a:rPr lang="en-US"/>
              <a:t>Pump-jack Scaffold</a:t>
            </a:r>
          </a:p>
        </p:txBody>
      </p:sp>
      <p:sp>
        <p:nvSpPr>
          <p:cNvPr id="132101"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2"/>
          <p:cNvSpPr>
            <a:spLocks noGrp="1"/>
          </p:cNvSpPr>
          <p:nvPr>
            <p:ph type="sldNum" sz="quarter" idx="10"/>
          </p:nvPr>
        </p:nvSpPr>
        <p:spPr>
          <a:noFill/>
        </p:spPr>
        <p:txBody>
          <a:bodyPr/>
          <a:lstStyle/>
          <a:p>
            <a:fld id="{5B02E0D3-A30E-4643-B09F-1E01E0EAE665}" type="slidenum">
              <a:rPr lang="en-US"/>
              <a:pPr/>
              <a:t>123</a:t>
            </a:fld>
            <a:endParaRPr lang="en-US"/>
          </a:p>
        </p:txBody>
      </p:sp>
      <p:sp>
        <p:nvSpPr>
          <p:cNvPr id="134147" name="Text Box 6"/>
          <p:cNvSpPr txBox="1">
            <a:spLocks noChangeArrowheads="1"/>
          </p:cNvSpPr>
          <p:nvPr/>
        </p:nvSpPr>
        <p:spPr bwMode="auto">
          <a:xfrm>
            <a:off x="838200" y="5029200"/>
            <a:ext cx="2990850" cy="366713"/>
          </a:xfrm>
          <a:prstGeom prst="rect">
            <a:avLst/>
          </a:prstGeom>
          <a:noFill/>
          <a:ln w="9525">
            <a:noFill/>
            <a:miter lim="800000"/>
            <a:headEnd/>
            <a:tailEnd/>
          </a:ln>
        </p:spPr>
        <p:txBody>
          <a:bodyPr>
            <a:prstTxWarp prst="textNoShape">
              <a:avLst/>
            </a:prstTxWarp>
            <a:spAutoFit/>
          </a:bodyPr>
          <a:lstStyle/>
          <a:p>
            <a:pPr marL="231775" indent="-231775" algn="l">
              <a:spcBef>
                <a:spcPct val="30000"/>
              </a:spcBef>
            </a:pPr>
            <a:r>
              <a:rPr lang="en-US"/>
              <a:t>Extensible Boom Aerial Lift</a:t>
            </a:r>
          </a:p>
        </p:txBody>
      </p:sp>
      <p:sp>
        <p:nvSpPr>
          <p:cNvPr id="134148" name="Rectangle 7"/>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grpSp>
        <p:nvGrpSpPr>
          <p:cNvPr id="2" name="Group 12"/>
          <p:cNvGrpSpPr>
            <a:grpSpLocks/>
          </p:cNvGrpSpPr>
          <p:nvPr/>
        </p:nvGrpSpPr>
        <p:grpSpPr bwMode="auto">
          <a:xfrm>
            <a:off x="228600" y="1143000"/>
            <a:ext cx="4343400" cy="3810000"/>
            <a:chOff x="1248" y="1056"/>
            <a:chExt cx="3236" cy="2027"/>
          </a:xfrm>
        </p:grpSpPr>
        <p:pic>
          <p:nvPicPr>
            <p:cNvPr id="134152" name="Picture 3"/>
            <p:cNvPicPr>
              <a:picLocks noChangeAspect="1"/>
            </p:cNvPicPr>
            <p:nvPr/>
          </p:nvPicPr>
          <p:blipFill>
            <a:blip r:embed="rId3"/>
            <a:srcRect b="24899"/>
            <a:stretch>
              <a:fillRect/>
            </a:stretch>
          </p:blipFill>
          <p:spPr bwMode="auto">
            <a:xfrm>
              <a:off x="1248" y="1056"/>
              <a:ext cx="3236" cy="2027"/>
            </a:xfrm>
            <a:prstGeom prst="rect">
              <a:avLst/>
            </a:prstGeom>
            <a:noFill/>
            <a:ln w="9525">
              <a:noFill/>
              <a:miter lim="800000"/>
              <a:headEnd/>
              <a:tailEnd/>
            </a:ln>
          </p:spPr>
        </p:pic>
        <p:sp>
          <p:nvSpPr>
            <p:cNvPr id="134153" name="Rectangle 11"/>
            <p:cNvSpPr>
              <a:spLocks noChangeArrowheads="1"/>
            </p:cNvSpPr>
            <p:nvPr/>
          </p:nvSpPr>
          <p:spPr bwMode="auto">
            <a:xfrm rot="470730">
              <a:off x="1488" y="2592"/>
              <a:ext cx="480" cy="192"/>
            </a:xfrm>
            <a:prstGeom prst="rect">
              <a:avLst/>
            </a:prstGeom>
            <a:solidFill>
              <a:srgbClr val="CAA55D"/>
            </a:solidFill>
            <a:ln w="9525">
              <a:noFill/>
              <a:miter lim="800000"/>
              <a:headEnd/>
              <a:tailEnd/>
            </a:ln>
          </p:spPr>
          <p:txBody>
            <a:bodyPr wrap="none" anchor="ctr">
              <a:prstTxWarp prst="textNoShape">
                <a:avLst/>
              </a:prstTxWarp>
            </a:bodyPr>
            <a:lstStyle/>
            <a:p>
              <a:endParaRPr lang="en-US"/>
            </a:p>
          </p:txBody>
        </p:sp>
      </p:grpSp>
      <p:pic>
        <p:nvPicPr>
          <p:cNvPr id="134150" name="Picture 13"/>
          <p:cNvPicPr>
            <a:picLocks noChangeAspect="1" noChangeArrowheads="1"/>
          </p:cNvPicPr>
          <p:nvPr/>
        </p:nvPicPr>
        <p:blipFill>
          <a:blip r:embed="rId4"/>
          <a:srcRect/>
          <a:stretch>
            <a:fillRect/>
          </a:stretch>
        </p:blipFill>
        <p:spPr bwMode="auto">
          <a:xfrm>
            <a:off x="4572000" y="1176338"/>
            <a:ext cx="3810000" cy="3792537"/>
          </a:xfrm>
          <a:prstGeom prst="rect">
            <a:avLst/>
          </a:prstGeom>
          <a:noFill/>
          <a:ln w="9525">
            <a:noFill/>
            <a:miter lim="800000"/>
            <a:headEnd/>
            <a:tailEnd/>
          </a:ln>
        </p:spPr>
      </p:pic>
      <p:sp>
        <p:nvSpPr>
          <p:cNvPr id="134151" name="Text Box 14"/>
          <p:cNvSpPr txBox="1">
            <a:spLocks noChangeArrowheads="1"/>
          </p:cNvSpPr>
          <p:nvPr/>
        </p:nvSpPr>
        <p:spPr bwMode="auto">
          <a:xfrm>
            <a:off x="4502150" y="5043488"/>
            <a:ext cx="4375150" cy="366712"/>
          </a:xfrm>
          <a:prstGeom prst="rect">
            <a:avLst/>
          </a:prstGeom>
          <a:noFill/>
          <a:ln w="9525">
            <a:noFill/>
            <a:miter lim="800000"/>
            <a:headEnd/>
            <a:tailEnd/>
          </a:ln>
        </p:spPr>
        <p:txBody>
          <a:bodyPr wrap="none">
            <a:prstTxWarp prst="textNoShape">
              <a:avLst/>
            </a:prstTxWarp>
            <a:spAutoFit/>
          </a:bodyPr>
          <a:lstStyle/>
          <a:p>
            <a:r>
              <a:rPr lang="en-US"/>
              <a:t>All-terrain Forklift with basket attachment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0"/>
          </p:nvPr>
        </p:nvSpPr>
        <p:spPr>
          <a:noFill/>
        </p:spPr>
        <p:txBody>
          <a:bodyPr/>
          <a:lstStyle/>
          <a:p>
            <a:fld id="{F6F2E64A-D297-5D40-A5DA-AB7E807969F4}" type="slidenum">
              <a:rPr lang="en-US"/>
              <a:pPr/>
              <a:t>124</a:t>
            </a:fld>
            <a:endParaRPr lang="en-US"/>
          </a:p>
        </p:txBody>
      </p:sp>
      <p:sp>
        <p:nvSpPr>
          <p:cNvPr id="136195" name="Rectangle 2"/>
          <p:cNvSpPr>
            <a:spLocks noGrp="1" noChangeArrowheads="1"/>
          </p:cNvSpPr>
          <p:nvPr>
            <p:ph type="body" idx="1"/>
          </p:nvPr>
        </p:nvSpPr>
        <p:spPr/>
        <p:txBody>
          <a:bodyPr/>
          <a:lstStyle/>
          <a:p>
            <a:pPr eaLnBrk="1" hangingPunct="1"/>
            <a:r>
              <a:rPr lang="en-US" sz="2400">
                <a:ea typeface="ＭＳ Ｐゴシック" pitchFamily="-109" charset="-128"/>
                <a:cs typeface="ＭＳ Ｐゴシック" pitchFamily="-109" charset="-128"/>
              </a:rPr>
              <a:t>Extensible Boom Aerial Lift</a:t>
            </a:r>
          </a:p>
          <a:p>
            <a:pPr lvl="1" eaLnBrk="1" hangingPunct="1"/>
            <a:r>
              <a:rPr lang="en-US" sz="2400"/>
              <a:t>Alternative for reaching heights if properly used.</a:t>
            </a:r>
          </a:p>
          <a:p>
            <a:pPr lvl="1" eaLnBrk="1" hangingPunct="1"/>
            <a:r>
              <a:rPr lang="en-US" sz="2400"/>
              <a:t>PFAS or fall restraint must be worn and lanyard attached to boom or basket when working from an aerial lift - 1926.453(b)(2)(v).</a:t>
            </a:r>
          </a:p>
          <a:p>
            <a:pPr eaLnBrk="1" hangingPunct="1"/>
            <a:endParaRPr lang="en-US" sz="2400">
              <a:ea typeface="ＭＳ Ｐゴシック" pitchFamily="-109" charset="-128"/>
              <a:cs typeface="ＭＳ Ｐゴシック" pitchFamily="-109" charset="-128"/>
            </a:endParaRPr>
          </a:p>
        </p:txBody>
      </p:sp>
      <p:sp>
        <p:nvSpPr>
          <p:cNvPr id="136196"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1"/>
          <p:cNvSpPr>
            <a:spLocks noGrp="1"/>
          </p:cNvSpPr>
          <p:nvPr>
            <p:ph type="sldNum" sz="quarter" idx="10"/>
          </p:nvPr>
        </p:nvSpPr>
        <p:spPr>
          <a:noFill/>
        </p:spPr>
        <p:txBody>
          <a:bodyPr/>
          <a:lstStyle/>
          <a:p>
            <a:fld id="{96380FE7-1D45-754B-AB83-8E650D12AB80}" type="slidenum">
              <a:rPr lang="en-US"/>
              <a:pPr/>
              <a:t>125</a:t>
            </a:fld>
            <a:endParaRPr lang="en-US"/>
          </a:p>
        </p:txBody>
      </p:sp>
      <p:sp>
        <p:nvSpPr>
          <p:cNvPr id="138243" name="Text Box 2"/>
          <p:cNvSpPr txBox="1">
            <a:spLocks noChangeArrowheads="1"/>
          </p:cNvSpPr>
          <p:nvPr/>
        </p:nvSpPr>
        <p:spPr bwMode="auto">
          <a:xfrm>
            <a:off x="665163" y="4884738"/>
            <a:ext cx="7778750" cy="641350"/>
          </a:xfrm>
          <a:prstGeom prst="rect">
            <a:avLst/>
          </a:prstGeom>
          <a:noFill/>
          <a:ln w="9525">
            <a:noFill/>
            <a:miter lim="800000"/>
            <a:headEnd/>
            <a:tailEnd/>
          </a:ln>
        </p:spPr>
        <p:txBody>
          <a:bodyPr>
            <a:prstTxWarp prst="textNoShape">
              <a:avLst/>
            </a:prstTxWarp>
            <a:spAutoFit/>
          </a:bodyPr>
          <a:lstStyle/>
          <a:p>
            <a:pPr algn="l"/>
            <a:r>
              <a:rPr lang="en-US"/>
              <a:t>Here are properly installed guard/hand rails using a “safety boot” system to position the uprights installed during framing.</a:t>
            </a:r>
          </a:p>
        </p:txBody>
      </p:sp>
      <p:sp>
        <p:nvSpPr>
          <p:cNvPr id="138244"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pic>
        <p:nvPicPr>
          <p:cNvPr id="138245" name="Picture 7"/>
          <p:cNvPicPr>
            <a:picLocks noChangeAspect="1" noChangeArrowheads="1"/>
          </p:cNvPicPr>
          <p:nvPr/>
        </p:nvPicPr>
        <p:blipFill>
          <a:blip r:embed="rId3"/>
          <a:srcRect/>
          <a:stretch>
            <a:fillRect/>
          </a:stretch>
        </p:blipFill>
        <p:spPr bwMode="auto">
          <a:xfrm>
            <a:off x="2419350" y="1517650"/>
            <a:ext cx="4251325" cy="318928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1"/>
          <p:cNvSpPr>
            <a:spLocks noGrp="1"/>
          </p:cNvSpPr>
          <p:nvPr>
            <p:ph type="sldNum" sz="quarter" idx="10"/>
          </p:nvPr>
        </p:nvSpPr>
        <p:spPr>
          <a:noFill/>
        </p:spPr>
        <p:txBody>
          <a:bodyPr/>
          <a:lstStyle/>
          <a:p>
            <a:fld id="{94B7B7CD-D5BB-B148-9F5B-A0F851874FD5}" type="slidenum">
              <a:rPr lang="en-US"/>
              <a:pPr/>
              <a:t>126</a:t>
            </a:fld>
            <a:endParaRPr lang="en-US"/>
          </a:p>
        </p:txBody>
      </p:sp>
      <p:sp>
        <p:nvSpPr>
          <p:cNvPr id="140291" name="Text Box 3"/>
          <p:cNvSpPr txBox="1">
            <a:spLocks noChangeArrowheads="1"/>
          </p:cNvSpPr>
          <p:nvPr/>
        </p:nvSpPr>
        <p:spPr bwMode="auto">
          <a:xfrm>
            <a:off x="488950" y="4857750"/>
            <a:ext cx="8135938" cy="1190625"/>
          </a:xfrm>
          <a:prstGeom prst="rect">
            <a:avLst/>
          </a:prstGeom>
          <a:noFill/>
          <a:ln w="9525">
            <a:noFill/>
            <a:miter lim="800000"/>
            <a:headEnd/>
            <a:tailEnd/>
          </a:ln>
        </p:spPr>
        <p:txBody>
          <a:bodyPr>
            <a:prstTxWarp prst="textNoShape">
              <a:avLst/>
            </a:prstTxWarp>
            <a:spAutoFit/>
          </a:bodyPr>
          <a:lstStyle/>
          <a:p>
            <a:pPr algn="l">
              <a:spcBef>
                <a:spcPct val="30000"/>
              </a:spcBef>
            </a:pPr>
            <a:r>
              <a:rPr lang="en-US"/>
              <a:t>Here is the same system still in place through MEP installation and dry wall. Priming and painting can be done before installing the permanent handrail and removing the guardrail.</a:t>
            </a:r>
          </a:p>
          <a:p>
            <a:pPr algn="l"/>
            <a:endParaRPr lang="en-US"/>
          </a:p>
        </p:txBody>
      </p:sp>
      <p:sp>
        <p:nvSpPr>
          <p:cNvPr id="140292"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pic>
        <p:nvPicPr>
          <p:cNvPr id="140293" name="Picture 5"/>
          <p:cNvPicPr>
            <a:picLocks noChangeAspect="1" noChangeArrowheads="1"/>
          </p:cNvPicPr>
          <p:nvPr/>
        </p:nvPicPr>
        <p:blipFill>
          <a:blip r:embed="rId3"/>
          <a:srcRect/>
          <a:stretch>
            <a:fillRect/>
          </a:stretch>
        </p:blipFill>
        <p:spPr bwMode="auto">
          <a:xfrm>
            <a:off x="2419350" y="1538288"/>
            <a:ext cx="4251325" cy="318928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2"/>
          <p:cNvSpPr>
            <a:spLocks noGrp="1"/>
          </p:cNvSpPr>
          <p:nvPr>
            <p:ph type="sldNum" sz="quarter" idx="10"/>
          </p:nvPr>
        </p:nvSpPr>
        <p:spPr>
          <a:noFill/>
        </p:spPr>
        <p:txBody>
          <a:bodyPr/>
          <a:lstStyle/>
          <a:p>
            <a:fld id="{F2603062-03C7-644B-A539-F32B82245EF3}" type="slidenum">
              <a:rPr lang="en-US"/>
              <a:pPr/>
              <a:t>127</a:t>
            </a:fld>
            <a:endParaRPr lang="en-US"/>
          </a:p>
        </p:txBody>
      </p:sp>
      <p:pic>
        <p:nvPicPr>
          <p:cNvPr id="142339" name="Picture 2"/>
          <p:cNvPicPr>
            <a:picLocks noChangeAspect="1" noChangeArrowheads="1"/>
          </p:cNvPicPr>
          <p:nvPr/>
        </p:nvPicPr>
        <p:blipFill>
          <a:blip r:embed="rId3"/>
          <a:srcRect/>
          <a:stretch>
            <a:fillRect/>
          </a:stretch>
        </p:blipFill>
        <p:spPr bwMode="auto">
          <a:xfrm>
            <a:off x="2782888" y="1585913"/>
            <a:ext cx="3546475" cy="3186112"/>
          </a:xfrm>
          <a:prstGeom prst="rect">
            <a:avLst/>
          </a:prstGeom>
          <a:noFill/>
          <a:ln w="9525">
            <a:noFill/>
            <a:miter lim="800000"/>
            <a:headEnd/>
            <a:tailEnd/>
          </a:ln>
        </p:spPr>
      </p:pic>
      <p:sp>
        <p:nvSpPr>
          <p:cNvPr id="142340" name="Text Box 3"/>
          <p:cNvSpPr txBox="1">
            <a:spLocks noChangeArrowheads="1"/>
          </p:cNvSpPr>
          <p:nvPr/>
        </p:nvSpPr>
        <p:spPr bwMode="auto">
          <a:xfrm>
            <a:off x="620713" y="4876800"/>
            <a:ext cx="7902575" cy="915988"/>
          </a:xfrm>
          <a:prstGeom prst="rect">
            <a:avLst/>
          </a:prstGeom>
          <a:noFill/>
          <a:ln w="9525">
            <a:noFill/>
            <a:miter lim="800000"/>
            <a:headEnd/>
            <a:tailEnd/>
          </a:ln>
        </p:spPr>
        <p:txBody>
          <a:bodyPr>
            <a:prstTxWarp prst="textNoShape">
              <a:avLst/>
            </a:prstTxWarp>
            <a:spAutoFit/>
          </a:bodyPr>
          <a:lstStyle/>
          <a:p>
            <a:pPr algn="l"/>
            <a:r>
              <a:rPr lang="en-US"/>
              <a:t>Working at heights cannot be eliminated, but there are ways to minimize exposure to falls.  Assemble as many parts of the building as possible on the ground.</a:t>
            </a:r>
          </a:p>
        </p:txBody>
      </p:sp>
      <p:sp>
        <p:nvSpPr>
          <p:cNvPr id="142341"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
        <p:nvSpPr>
          <p:cNvPr id="142342" name="Text Box 6"/>
          <p:cNvSpPr txBox="1">
            <a:spLocks noChangeArrowheads="1"/>
          </p:cNvSpPr>
          <p:nvPr/>
        </p:nvSpPr>
        <p:spPr bwMode="auto">
          <a:xfrm>
            <a:off x="2514600" y="5715000"/>
            <a:ext cx="6056313" cy="274638"/>
          </a:xfrm>
          <a:prstGeom prst="rect">
            <a:avLst/>
          </a:prstGeom>
          <a:noFill/>
          <a:ln w="9525">
            <a:noFill/>
            <a:miter lim="800000"/>
            <a:headEnd/>
            <a:tailEnd/>
          </a:ln>
        </p:spPr>
        <p:txBody>
          <a:bodyPr wrap="none">
            <a:prstTxWarp prst="textNoShape">
              <a:avLst/>
            </a:prstTxWarp>
            <a:spAutoFit/>
          </a:bodyPr>
          <a:lstStyle/>
          <a:p>
            <a:r>
              <a:rPr lang="en-US" sz="1200"/>
              <a:t>Properly assembled and braced IAW the manufacturer’s instruction and the BCSI guide</a:t>
            </a: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2"/>
          <p:cNvSpPr>
            <a:spLocks noGrp="1"/>
          </p:cNvSpPr>
          <p:nvPr>
            <p:ph type="sldNum" sz="quarter" idx="10"/>
          </p:nvPr>
        </p:nvSpPr>
        <p:spPr>
          <a:noFill/>
        </p:spPr>
        <p:txBody>
          <a:bodyPr/>
          <a:lstStyle/>
          <a:p>
            <a:fld id="{E6BFAC09-24E4-884A-8EC8-3190E8C57982}" type="slidenum">
              <a:rPr lang="en-US"/>
              <a:pPr/>
              <a:t>128</a:t>
            </a:fld>
            <a:endParaRPr lang="en-US"/>
          </a:p>
        </p:txBody>
      </p:sp>
      <p:pic>
        <p:nvPicPr>
          <p:cNvPr id="144387" name="Picture 2"/>
          <p:cNvPicPr>
            <a:picLocks noChangeAspect="1" noChangeArrowheads="1"/>
          </p:cNvPicPr>
          <p:nvPr/>
        </p:nvPicPr>
        <p:blipFill>
          <a:blip r:embed="rId3"/>
          <a:srcRect/>
          <a:stretch>
            <a:fillRect/>
          </a:stretch>
        </p:blipFill>
        <p:spPr bwMode="auto">
          <a:xfrm>
            <a:off x="3014663" y="1566863"/>
            <a:ext cx="3052762" cy="3187700"/>
          </a:xfrm>
          <a:prstGeom prst="rect">
            <a:avLst/>
          </a:prstGeom>
          <a:noFill/>
          <a:ln w="9525">
            <a:noFill/>
            <a:miter lim="800000"/>
            <a:headEnd/>
            <a:tailEnd/>
          </a:ln>
        </p:spPr>
      </p:pic>
      <p:sp>
        <p:nvSpPr>
          <p:cNvPr id="144388" name="Text Box 3"/>
          <p:cNvSpPr txBox="1">
            <a:spLocks noChangeArrowheads="1"/>
          </p:cNvSpPr>
          <p:nvPr/>
        </p:nvSpPr>
        <p:spPr bwMode="auto">
          <a:xfrm>
            <a:off x="708025" y="5065713"/>
            <a:ext cx="7575550" cy="641350"/>
          </a:xfrm>
          <a:prstGeom prst="rect">
            <a:avLst/>
          </a:prstGeom>
          <a:noFill/>
          <a:ln w="9525">
            <a:noFill/>
            <a:miter lim="800000"/>
            <a:headEnd/>
            <a:tailEnd/>
          </a:ln>
        </p:spPr>
        <p:txBody>
          <a:bodyPr wrap="none">
            <a:prstTxWarp prst="textNoShape">
              <a:avLst/>
            </a:prstTxWarp>
            <a:spAutoFit/>
          </a:bodyPr>
          <a:lstStyle/>
          <a:p>
            <a:pPr algn="l"/>
            <a:r>
              <a:rPr lang="en-US"/>
              <a:t>Flying pre-assembled structures into place will minimize worker exposure</a:t>
            </a:r>
          </a:p>
          <a:p>
            <a:pPr algn="l"/>
            <a:r>
              <a:rPr lang="en-US"/>
              <a:t>to fall hazards.</a:t>
            </a:r>
          </a:p>
        </p:txBody>
      </p:sp>
      <p:sp>
        <p:nvSpPr>
          <p:cNvPr id="144389"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
        <p:nvSpPr>
          <p:cNvPr id="144390" name="Text Box 8"/>
          <p:cNvSpPr txBox="1">
            <a:spLocks noChangeArrowheads="1"/>
          </p:cNvSpPr>
          <p:nvPr/>
        </p:nvSpPr>
        <p:spPr bwMode="auto">
          <a:xfrm>
            <a:off x="2514600" y="5715000"/>
            <a:ext cx="6056313" cy="274638"/>
          </a:xfrm>
          <a:prstGeom prst="rect">
            <a:avLst/>
          </a:prstGeom>
          <a:noFill/>
          <a:ln w="9525">
            <a:noFill/>
            <a:miter lim="800000"/>
            <a:headEnd/>
            <a:tailEnd/>
          </a:ln>
        </p:spPr>
        <p:txBody>
          <a:bodyPr wrap="none">
            <a:prstTxWarp prst="textNoShape">
              <a:avLst/>
            </a:prstTxWarp>
            <a:spAutoFit/>
          </a:bodyPr>
          <a:lstStyle/>
          <a:p>
            <a:r>
              <a:rPr lang="en-US" sz="1200"/>
              <a:t>Properly assembled and braced IAW the manufacturer’s instruction and the BCSI guide</a:t>
            </a:r>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2"/>
          <p:cNvSpPr>
            <a:spLocks noGrp="1"/>
          </p:cNvSpPr>
          <p:nvPr>
            <p:ph type="sldNum" sz="quarter" idx="10"/>
          </p:nvPr>
        </p:nvSpPr>
        <p:spPr>
          <a:noFill/>
        </p:spPr>
        <p:txBody>
          <a:bodyPr/>
          <a:lstStyle/>
          <a:p>
            <a:fld id="{E39C82A0-E972-6B4E-BA4F-9B41A3C8BEC3}" type="slidenum">
              <a:rPr lang="en-US"/>
              <a:pPr/>
              <a:t>129</a:t>
            </a:fld>
            <a:endParaRPr lang="en-US"/>
          </a:p>
        </p:txBody>
      </p:sp>
      <p:pic>
        <p:nvPicPr>
          <p:cNvPr id="146435" name="Picture 2"/>
          <p:cNvPicPr>
            <a:picLocks noChangeAspect="1" noChangeArrowheads="1"/>
          </p:cNvPicPr>
          <p:nvPr/>
        </p:nvPicPr>
        <p:blipFill>
          <a:blip r:embed="rId3"/>
          <a:srcRect/>
          <a:stretch>
            <a:fillRect/>
          </a:stretch>
        </p:blipFill>
        <p:spPr bwMode="auto">
          <a:xfrm>
            <a:off x="2136775" y="1584325"/>
            <a:ext cx="4835525" cy="3187700"/>
          </a:xfrm>
          <a:prstGeom prst="rect">
            <a:avLst/>
          </a:prstGeom>
          <a:noFill/>
          <a:ln w="9525">
            <a:noFill/>
            <a:miter lim="800000"/>
            <a:headEnd/>
            <a:tailEnd/>
          </a:ln>
        </p:spPr>
      </p:pic>
      <p:sp>
        <p:nvSpPr>
          <p:cNvPr id="146436" name="Text Box 3"/>
          <p:cNvSpPr txBox="1">
            <a:spLocks noChangeArrowheads="1"/>
          </p:cNvSpPr>
          <p:nvPr/>
        </p:nvSpPr>
        <p:spPr bwMode="auto">
          <a:xfrm>
            <a:off x="561975" y="4876800"/>
            <a:ext cx="8001000" cy="641350"/>
          </a:xfrm>
          <a:prstGeom prst="rect">
            <a:avLst/>
          </a:prstGeom>
          <a:noFill/>
          <a:ln w="9525">
            <a:noFill/>
            <a:miter lim="800000"/>
            <a:headEnd/>
            <a:tailEnd/>
          </a:ln>
        </p:spPr>
        <p:txBody>
          <a:bodyPr>
            <a:prstTxWarp prst="textNoShape">
              <a:avLst/>
            </a:prstTxWarp>
            <a:spAutoFit/>
          </a:bodyPr>
          <a:lstStyle/>
          <a:p>
            <a:pPr algn="l">
              <a:spcBef>
                <a:spcPct val="30000"/>
              </a:spcBef>
            </a:pPr>
            <a:r>
              <a:rPr lang="en-US"/>
              <a:t>Do as many things on the ground as possible.  Here a contractor installed the building wrap prior to flying this section into place.</a:t>
            </a:r>
          </a:p>
        </p:txBody>
      </p:sp>
      <p:sp>
        <p:nvSpPr>
          <p:cNvPr id="146437"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
        <p:nvSpPr>
          <p:cNvPr id="146438" name="Text Box 8"/>
          <p:cNvSpPr txBox="1">
            <a:spLocks noChangeArrowheads="1"/>
          </p:cNvSpPr>
          <p:nvPr/>
        </p:nvSpPr>
        <p:spPr bwMode="auto">
          <a:xfrm>
            <a:off x="2514600" y="5715000"/>
            <a:ext cx="6056313" cy="274638"/>
          </a:xfrm>
          <a:prstGeom prst="rect">
            <a:avLst/>
          </a:prstGeom>
          <a:noFill/>
          <a:ln w="9525">
            <a:noFill/>
            <a:miter lim="800000"/>
            <a:headEnd/>
            <a:tailEnd/>
          </a:ln>
        </p:spPr>
        <p:txBody>
          <a:bodyPr wrap="none">
            <a:prstTxWarp prst="textNoShape">
              <a:avLst/>
            </a:prstTxWarp>
            <a:spAutoFit/>
          </a:bodyPr>
          <a:lstStyle/>
          <a:p>
            <a:r>
              <a:rPr lang="en-US" sz="1200"/>
              <a:t>Properly assembled and braced IAW the manufacturer’s instruction and the BCSI guide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2"/>
          <p:cNvSpPr>
            <a:spLocks noGrp="1"/>
          </p:cNvSpPr>
          <p:nvPr>
            <p:ph type="sldNum" sz="quarter" idx="10"/>
          </p:nvPr>
        </p:nvSpPr>
        <p:spPr>
          <a:noFill/>
        </p:spPr>
        <p:txBody>
          <a:bodyPr/>
          <a:lstStyle/>
          <a:p>
            <a:fld id="{6ED5C9F0-C52E-7840-87E7-E4D919B6844E}" type="slidenum">
              <a:rPr lang="en-US"/>
              <a:pPr/>
              <a:t>130</a:t>
            </a:fld>
            <a:endParaRPr lang="en-US"/>
          </a:p>
        </p:txBody>
      </p:sp>
      <p:pic>
        <p:nvPicPr>
          <p:cNvPr id="148483" name="Picture 2"/>
          <p:cNvPicPr>
            <a:picLocks noChangeAspect="1" noChangeArrowheads="1"/>
          </p:cNvPicPr>
          <p:nvPr/>
        </p:nvPicPr>
        <p:blipFill>
          <a:blip r:embed="rId3"/>
          <a:srcRect/>
          <a:stretch>
            <a:fillRect/>
          </a:stretch>
        </p:blipFill>
        <p:spPr bwMode="auto">
          <a:xfrm>
            <a:off x="2435225" y="1582738"/>
            <a:ext cx="4251325" cy="3189287"/>
          </a:xfrm>
          <a:prstGeom prst="rect">
            <a:avLst/>
          </a:prstGeom>
          <a:noFill/>
          <a:ln w="9525">
            <a:noFill/>
            <a:miter lim="800000"/>
            <a:headEnd/>
            <a:tailEnd/>
          </a:ln>
        </p:spPr>
      </p:pic>
      <p:sp>
        <p:nvSpPr>
          <p:cNvPr id="148484" name="Text Box 3"/>
          <p:cNvSpPr txBox="1">
            <a:spLocks noChangeArrowheads="1"/>
          </p:cNvSpPr>
          <p:nvPr/>
        </p:nvSpPr>
        <p:spPr bwMode="auto">
          <a:xfrm>
            <a:off x="700088" y="4876800"/>
            <a:ext cx="7689850" cy="641350"/>
          </a:xfrm>
          <a:prstGeom prst="rect">
            <a:avLst/>
          </a:prstGeom>
          <a:noFill/>
          <a:ln w="9525">
            <a:noFill/>
            <a:miter lim="800000"/>
            <a:headEnd/>
            <a:tailEnd/>
          </a:ln>
        </p:spPr>
        <p:txBody>
          <a:bodyPr>
            <a:prstTxWarp prst="textNoShape">
              <a:avLst/>
            </a:prstTxWarp>
            <a:spAutoFit/>
          </a:bodyPr>
          <a:lstStyle/>
          <a:p>
            <a:pPr algn="l"/>
            <a:r>
              <a:rPr lang="en-US"/>
              <a:t>Some contractors are even pre-positioning portions of the guardrail system on the ground.</a:t>
            </a:r>
          </a:p>
        </p:txBody>
      </p:sp>
      <p:sp>
        <p:nvSpPr>
          <p:cNvPr id="148485"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2"/>
          <p:cNvSpPr>
            <a:spLocks noGrp="1"/>
          </p:cNvSpPr>
          <p:nvPr>
            <p:ph type="sldNum" sz="quarter" idx="10"/>
          </p:nvPr>
        </p:nvSpPr>
        <p:spPr>
          <a:noFill/>
        </p:spPr>
        <p:txBody>
          <a:bodyPr/>
          <a:lstStyle/>
          <a:p>
            <a:fld id="{779E12C9-C1AD-BA40-B4E0-104EE0218DB6}" type="slidenum">
              <a:rPr lang="en-US"/>
              <a:pPr/>
              <a:t>131</a:t>
            </a:fld>
            <a:endParaRPr lang="en-US"/>
          </a:p>
        </p:txBody>
      </p:sp>
      <p:pic>
        <p:nvPicPr>
          <p:cNvPr id="150531" name="Picture 2"/>
          <p:cNvPicPr>
            <a:picLocks noChangeAspect="1" noChangeArrowheads="1"/>
          </p:cNvPicPr>
          <p:nvPr/>
        </p:nvPicPr>
        <p:blipFill>
          <a:blip r:embed="rId3"/>
          <a:srcRect/>
          <a:stretch>
            <a:fillRect/>
          </a:stretch>
        </p:blipFill>
        <p:spPr bwMode="auto">
          <a:xfrm>
            <a:off x="2435225" y="1566863"/>
            <a:ext cx="4251325" cy="3189287"/>
          </a:xfrm>
          <a:prstGeom prst="rect">
            <a:avLst/>
          </a:prstGeom>
          <a:noFill/>
          <a:ln w="9525">
            <a:noFill/>
            <a:miter lim="800000"/>
            <a:headEnd/>
            <a:tailEnd/>
          </a:ln>
        </p:spPr>
      </p:pic>
      <p:sp>
        <p:nvSpPr>
          <p:cNvPr id="150532" name="Text Box 3"/>
          <p:cNvSpPr txBox="1">
            <a:spLocks noChangeArrowheads="1"/>
          </p:cNvSpPr>
          <p:nvPr/>
        </p:nvSpPr>
        <p:spPr bwMode="auto">
          <a:xfrm>
            <a:off x="3143250" y="4895850"/>
            <a:ext cx="2876550" cy="366713"/>
          </a:xfrm>
          <a:prstGeom prst="rect">
            <a:avLst/>
          </a:prstGeom>
          <a:noFill/>
          <a:ln w="9525">
            <a:noFill/>
            <a:miter lim="800000"/>
            <a:headEnd/>
            <a:tailEnd/>
          </a:ln>
        </p:spPr>
        <p:txBody>
          <a:bodyPr wrap="none">
            <a:prstTxWarp prst="textNoShape">
              <a:avLst/>
            </a:prstTxWarp>
            <a:spAutoFit/>
          </a:bodyPr>
          <a:lstStyle/>
          <a:p>
            <a:pPr algn="l"/>
            <a:r>
              <a:rPr lang="en-US"/>
              <a:t>Pre-installed fall protection</a:t>
            </a:r>
          </a:p>
        </p:txBody>
      </p:sp>
      <p:sp>
        <p:nvSpPr>
          <p:cNvPr id="150533"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Work Methods</a:t>
            </a:r>
          </a:p>
        </p:txBody>
      </p:sp>
      <p:sp>
        <p:nvSpPr>
          <p:cNvPr id="150534" name="Text Box 8"/>
          <p:cNvSpPr txBox="1">
            <a:spLocks noChangeArrowheads="1"/>
          </p:cNvSpPr>
          <p:nvPr/>
        </p:nvSpPr>
        <p:spPr bwMode="auto">
          <a:xfrm>
            <a:off x="2514600" y="5715000"/>
            <a:ext cx="6056313" cy="274638"/>
          </a:xfrm>
          <a:prstGeom prst="rect">
            <a:avLst/>
          </a:prstGeom>
          <a:noFill/>
          <a:ln w="9525">
            <a:noFill/>
            <a:miter lim="800000"/>
            <a:headEnd/>
            <a:tailEnd/>
          </a:ln>
        </p:spPr>
        <p:txBody>
          <a:bodyPr wrap="none">
            <a:prstTxWarp prst="textNoShape">
              <a:avLst/>
            </a:prstTxWarp>
            <a:spAutoFit/>
          </a:bodyPr>
          <a:lstStyle/>
          <a:p>
            <a:r>
              <a:rPr lang="en-US" sz="1200"/>
              <a:t>Properly assembled and braced IAW the manufacturer’s instruction and the BCSI guide</a:t>
            </a:r>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2"/>
          <p:cNvSpPr>
            <a:spLocks noGrp="1"/>
          </p:cNvSpPr>
          <p:nvPr>
            <p:ph type="sldNum" sz="quarter" idx="10"/>
          </p:nvPr>
        </p:nvSpPr>
        <p:spPr>
          <a:noFill/>
        </p:spPr>
        <p:txBody>
          <a:bodyPr/>
          <a:lstStyle/>
          <a:p>
            <a:fld id="{C2F5A8EC-6C09-0848-9D14-300BD2FB53FF}" type="slidenum">
              <a:rPr lang="en-US"/>
              <a:pPr/>
              <a:t>132</a:t>
            </a:fld>
            <a:endParaRPr lang="en-US"/>
          </a:p>
        </p:txBody>
      </p:sp>
      <p:sp>
        <p:nvSpPr>
          <p:cNvPr id="152579" name="Rectangle 2"/>
          <p:cNvSpPr>
            <a:spLocks noGrp="1" noChangeArrowheads="1"/>
          </p:cNvSpPr>
          <p:nvPr>
            <p:ph type="title"/>
          </p:nvPr>
        </p:nvSpPr>
        <p:spPr/>
        <p:txBody>
          <a:bodyPr/>
          <a:lstStyle/>
          <a:p>
            <a:pPr eaLnBrk="1" hangingPunct="1"/>
            <a:r>
              <a:rPr lang="en-US" sz="4800" i="1">
                <a:ea typeface="ＭＳ Ｐゴシック" pitchFamily="-109" charset="-128"/>
                <a:cs typeface="ＭＳ Ｐゴシック" pitchFamily="-109" charset="-128"/>
              </a:rPr>
              <a:t> </a:t>
            </a:r>
            <a:r>
              <a:rPr lang="en-US" sz="4800">
                <a:ea typeface="ＭＳ Ｐゴシック" pitchFamily="-109" charset="-128"/>
                <a:cs typeface="ＭＳ Ｐゴシック" pitchFamily="-109" charset="-128"/>
              </a:rPr>
              <a:t>FALL HAZARDS</a:t>
            </a:r>
          </a:p>
        </p:txBody>
      </p:sp>
      <p:sp>
        <p:nvSpPr>
          <p:cNvPr id="152580" name="Text Box 8"/>
          <p:cNvSpPr txBox="1">
            <a:spLocks noChangeArrowheads="1"/>
          </p:cNvSpPr>
          <p:nvPr/>
        </p:nvSpPr>
        <p:spPr bwMode="auto">
          <a:xfrm>
            <a:off x="304800" y="4648200"/>
            <a:ext cx="8534400" cy="1190625"/>
          </a:xfrm>
          <a:prstGeom prst="rect">
            <a:avLst/>
          </a:prstGeom>
          <a:noFill/>
          <a:ln w="9525">
            <a:noFill/>
            <a:miter lim="800000"/>
            <a:headEnd/>
            <a:tailEnd/>
          </a:ln>
        </p:spPr>
        <p:txBody>
          <a:bodyPr>
            <a:prstTxWarp prst="textNoShape">
              <a:avLst/>
            </a:prstTxWarp>
            <a:spAutoFit/>
          </a:bodyPr>
          <a:lstStyle/>
          <a:p>
            <a:pPr algn="l"/>
            <a:r>
              <a:rPr lang="en-US"/>
              <a:t>All sites have unprotected sides and edges, wall openings, or floor holes at some point during construction. </a:t>
            </a:r>
          </a:p>
          <a:p>
            <a:pPr algn="l"/>
            <a:r>
              <a:rPr lang="en-US"/>
              <a:t>If these sides and openings are not protected, injuries from falls can happen. </a:t>
            </a:r>
          </a:p>
          <a:p>
            <a:pPr algn="l"/>
            <a:r>
              <a:rPr lang="en-US"/>
              <a:t>There’s no reason to work like this …</a:t>
            </a:r>
          </a:p>
        </p:txBody>
      </p:sp>
      <p:pic>
        <p:nvPicPr>
          <p:cNvPr id="152581" name="Picture 9"/>
          <p:cNvPicPr>
            <a:picLocks noChangeAspect="1" noChangeArrowheads="1"/>
          </p:cNvPicPr>
          <p:nvPr/>
        </p:nvPicPr>
        <p:blipFill>
          <a:blip r:embed="rId3"/>
          <a:srcRect/>
          <a:stretch>
            <a:fillRect/>
          </a:stretch>
        </p:blipFill>
        <p:spPr bwMode="auto">
          <a:xfrm>
            <a:off x="1963738" y="1363663"/>
            <a:ext cx="5164137" cy="31908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2"/>
          <p:cNvSpPr>
            <a:spLocks noGrp="1"/>
          </p:cNvSpPr>
          <p:nvPr>
            <p:ph type="sldNum" sz="quarter" idx="10"/>
          </p:nvPr>
        </p:nvSpPr>
        <p:spPr>
          <a:noFill/>
        </p:spPr>
        <p:txBody>
          <a:bodyPr/>
          <a:lstStyle/>
          <a:p>
            <a:fld id="{A0564ED9-A82E-584A-B494-B125D8E61832}" type="slidenum">
              <a:rPr lang="en-US"/>
              <a:pPr/>
              <a:t>133</a:t>
            </a:fld>
            <a:endParaRPr lang="en-US"/>
          </a:p>
        </p:txBody>
      </p:sp>
      <p:sp>
        <p:nvSpPr>
          <p:cNvPr id="15462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PFAS</a:t>
            </a:r>
          </a:p>
        </p:txBody>
      </p:sp>
      <p:sp>
        <p:nvSpPr>
          <p:cNvPr id="154628" name="Text Box 4"/>
          <p:cNvSpPr txBox="1">
            <a:spLocks noChangeArrowheads="1"/>
          </p:cNvSpPr>
          <p:nvPr/>
        </p:nvSpPr>
        <p:spPr bwMode="auto">
          <a:xfrm>
            <a:off x="877888" y="5029200"/>
            <a:ext cx="7473950" cy="915988"/>
          </a:xfrm>
          <a:prstGeom prst="rect">
            <a:avLst/>
          </a:prstGeom>
          <a:noFill/>
          <a:ln w="9525">
            <a:noFill/>
            <a:miter lim="800000"/>
            <a:headEnd/>
            <a:tailEnd/>
          </a:ln>
        </p:spPr>
        <p:txBody>
          <a:bodyPr wrap="none">
            <a:prstTxWarp prst="textNoShape">
              <a:avLst/>
            </a:prstTxWarp>
            <a:spAutoFit/>
          </a:bodyPr>
          <a:lstStyle/>
          <a:p>
            <a:pPr algn="l"/>
            <a:r>
              <a:rPr lang="en-US"/>
              <a:t>… when at minimum, you can work like this.</a:t>
            </a:r>
          </a:p>
          <a:p>
            <a:pPr algn="l"/>
            <a:r>
              <a:rPr lang="en-US"/>
              <a:t>If this worker should slip and fall, he will not hit the ground. PFAS works!</a:t>
            </a:r>
          </a:p>
          <a:p>
            <a:pPr algn="l"/>
            <a:endParaRPr lang="en-US"/>
          </a:p>
        </p:txBody>
      </p:sp>
      <p:pic>
        <p:nvPicPr>
          <p:cNvPr id="154629" name="Picture 5"/>
          <p:cNvPicPr>
            <a:picLocks noChangeAspect="1" noChangeArrowheads="1"/>
          </p:cNvPicPr>
          <p:nvPr/>
        </p:nvPicPr>
        <p:blipFill>
          <a:blip r:embed="rId3"/>
          <a:srcRect/>
          <a:stretch>
            <a:fillRect/>
          </a:stretch>
        </p:blipFill>
        <p:spPr bwMode="auto">
          <a:xfrm>
            <a:off x="2554288" y="1477963"/>
            <a:ext cx="4040187" cy="3324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2"/>
          <p:cNvSpPr>
            <a:spLocks noGrp="1"/>
          </p:cNvSpPr>
          <p:nvPr>
            <p:ph type="sldNum" sz="quarter" idx="10"/>
          </p:nvPr>
        </p:nvSpPr>
        <p:spPr>
          <a:noFill/>
        </p:spPr>
        <p:txBody>
          <a:bodyPr/>
          <a:lstStyle/>
          <a:p>
            <a:fld id="{CF3493BC-CE5D-DB43-B3F3-5EC8AA390211}" type="slidenum">
              <a:rPr lang="en-US"/>
              <a:pPr/>
              <a:t>134</a:t>
            </a:fld>
            <a:endParaRPr lang="en-US"/>
          </a:p>
        </p:txBody>
      </p:sp>
      <p:sp>
        <p:nvSpPr>
          <p:cNvPr id="15667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Fall Hazard</a:t>
            </a:r>
          </a:p>
        </p:txBody>
      </p:sp>
      <p:sp>
        <p:nvSpPr>
          <p:cNvPr id="156676" name="Text Box 8"/>
          <p:cNvSpPr txBox="1">
            <a:spLocks noChangeArrowheads="1"/>
          </p:cNvSpPr>
          <p:nvPr/>
        </p:nvSpPr>
        <p:spPr bwMode="auto">
          <a:xfrm>
            <a:off x="304800" y="4972050"/>
            <a:ext cx="8534400" cy="1190625"/>
          </a:xfrm>
          <a:prstGeom prst="rect">
            <a:avLst/>
          </a:prstGeom>
          <a:noFill/>
          <a:ln w="9525">
            <a:noFill/>
            <a:miter lim="800000"/>
            <a:headEnd/>
            <a:tailEnd/>
          </a:ln>
        </p:spPr>
        <p:txBody>
          <a:bodyPr>
            <a:prstTxWarp prst="textNoShape">
              <a:avLst/>
            </a:prstTxWarp>
            <a:spAutoFit/>
          </a:bodyPr>
          <a:lstStyle/>
          <a:p>
            <a:pPr algn="l"/>
            <a:r>
              <a:rPr lang="en-US"/>
              <a:t>Some builders use 24” OC studs for non-load bearing walls.  Prior to installation of drywall, temporary guardrail systems must be installed to prevent workers from falling through the studs.</a:t>
            </a:r>
          </a:p>
          <a:p>
            <a:pPr algn="l"/>
            <a:endParaRPr lang="en-US"/>
          </a:p>
        </p:txBody>
      </p:sp>
      <p:pic>
        <p:nvPicPr>
          <p:cNvPr id="156677" name="Picture 9"/>
          <p:cNvPicPr>
            <a:picLocks noChangeAspect="1" noChangeArrowheads="1"/>
          </p:cNvPicPr>
          <p:nvPr/>
        </p:nvPicPr>
        <p:blipFill>
          <a:blip r:embed="rId3"/>
          <a:srcRect/>
          <a:stretch>
            <a:fillRect/>
          </a:stretch>
        </p:blipFill>
        <p:spPr bwMode="auto">
          <a:xfrm>
            <a:off x="2422525" y="1662113"/>
            <a:ext cx="4251325" cy="318928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2"/>
          <p:cNvSpPr>
            <a:spLocks noGrp="1"/>
          </p:cNvSpPr>
          <p:nvPr>
            <p:ph type="sldNum" sz="quarter" idx="10"/>
          </p:nvPr>
        </p:nvSpPr>
        <p:spPr>
          <a:noFill/>
        </p:spPr>
        <p:txBody>
          <a:bodyPr/>
          <a:lstStyle/>
          <a:p>
            <a:fld id="{2DECE391-1A55-EF40-8297-102FD4802ED3}" type="slidenum">
              <a:rPr lang="en-US"/>
              <a:pPr/>
              <a:t>135</a:t>
            </a:fld>
            <a:endParaRPr lang="en-US"/>
          </a:p>
        </p:txBody>
      </p:sp>
      <p:sp>
        <p:nvSpPr>
          <p:cNvPr id="15872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Guardrail System</a:t>
            </a:r>
          </a:p>
        </p:txBody>
      </p:sp>
      <p:sp>
        <p:nvSpPr>
          <p:cNvPr id="158724" name="Rectangle 8"/>
          <p:cNvSpPr>
            <a:spLocks noChangeArrowheads="1"/>
          </p:cNvSpPr>
          <p:nvPr/>
        </p:nvSpPr>
        <p:spPr bwMode="auto">
          <a:xfrm>
            <a:off x="4019550" y="4953000"/>
            <a:ext cx="1085850" cy="366713"/>
          </a:xfrm>
          <a:prstGeom prst="rect">
            <a:avLst/>
          </a:prstGeom>
          <a:noFill/>
          <a:ln w="9525">
            <a:noFill/>
            <a:miter lim="800000"/>
            <a:headEnd/>
            <a:tailEnd/>
          </a:ln>
        </p:spPr>
        <p:txBody>
          <a:bodyPr wrap="none">
            <a:prstTxWarp prst="textNoShape">
              <a:avLst/>
            </a:prstTxWarp>
            <a:spAutoFit/>
          </a:bodyPr>
          <a:lstStyle/>
          <a:p>
            <a:pPr algn="l">
              <a:spcBef>
                <a:spcPct val="30000"/>
              </a:spcBef>
            </a:pPr>
            <a:r>
              <a:rPr lang="en-US"/>
              <a:t>Like this!</a:t>
            </a:r>
          </a:p>
        </p:txBody>
      </p:sp>
      <p:pic>
        <p:nvPicPr>
          <p:cNvPr id="158725" name="Picture 17"/>
          <p:cNvPicPr>
            <a:picLocks noChangeAspect="1" noChangeArrowheads="1"/>
          </p:cNvPicPr>
          <p:nvPr/>
        </p:nvPicPr>
        <p:blipFill>
          <a:blip r:embed="rId3"/>
          <a:srcRect/>
          <a:stretch>
            <a:fillRect/>
          </a:stretch>
        </p:blipFill>
        <p:spPr bwMode="auto">
          <a:xfrm>
            <a:off x="2143125" y="1371600"/>
            <a:ext cx="4857750" cy="33766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2"/>
          <p:cNvSpPr>
            <a:spLocks noGrp="1"/>
          </p:cNvSpPr>
          <p:nvPr>
            <p:ph type="sldNum" sz="quarter" idx="10"/>
          </p:nvPr>
        </p:nvSpPr>
        <p:spPr>
          <a:noFill/>
        </p:spPr>
        <p:txBody>
          <a:bodyPr/>
          <a:lstStyle/>
          <a:p>
            <a:fld id="{56EA24E1-2E8A-3D4C-9E04-BD5AD37F4F04}" type="slidenum">
              <a:rPr lang="en-US"/>
              <a:pPr/>
              <a:t>136</a:t>
            </a:fld>
            <a:endParaRPr lang="en-US"/>
          </a:p>
        </p:txBody>
      </p:sp>
      <p:sp>
        <p:nvSpPr>
          <p:cNvPr id="160771" name="Text Box 7"/>
          <p:cNvSpPr txBox="1">
            <a:spLocks noChangeArrowheads="1"/>
          </p:cNvSpPr>
          <p:nvPr/>
        </p:nvSpPr>
        <p:spPr bwMode="auto">
          <a:xfrm>
            <a:off x="500063" y="4989513"/>
            <a:ext cx="8121650" cy="1219200"/>
          </a:xfrm>
          <a:prstGeom prst="rect">
            <a:avLst/>
          </a:prstGeom>
          <a:noFill/>
          <a:ln w="9525">
            <a:noFill/>
            <a:miter lim="800000"/>
            <a:headEnd/>
            <a:tailEnd/>
          </a:ln>
        </p:spPr>
        <p:txBody>
          <a:bodyPr>
            <a:prstTxWarp prst="textNoShape">
              <a:avLst/>
            </a:prstTxWarp>
            <a:spAutoFit/>
          </a:bodyPr>
          <a:lstStyle/>
          <a:p>
            <a:pPr algn="l">
              <a:spcBef>
                <a:spcPct val="30000"/>
              </a:spcBef>
            </a:pPr>
            <a:r>
              <a:rPr lang="en-US" sz="1400"/>
              <a:t>Each employee on walking/working surfaces shall be protected from falling through holes (including skylights) more than 6 feet (1.8 m) above lower levels, by personal fall arrest systems, covers, or guardrail systems erected around such holes (1926.501(b)(4)).</a:t>
            </a:r>
          </a:p>
          <a:p>
            <a:pPr algn="l">
              <a:spcBef>
                <a:spcPct val="30000"/>
              </a:spcBef>
            </a:pPr>
            <a:r>
              <a:rPr lang="en-US" sz="1400"/>
              <a:t>This open-sided stairwell opening can be protected by a guardrail system (and handrail system – 1926.1052(c)).</a:t>
            </a:r>
          </a:p>
        </p:txBody>
      </p:sp>
      <p:pic>
        <p:nvPicPr>
          <p:cNvPr id="160772" name="Picture 8"/>
          <p:cNvPicPr>
            <a:picLocks noChangeAspect="1" noChangeArrowheads="1"/>
          </p:cNvPicPr>
          <p:nvPr/>
        </p:nvPicPr>
        <p:blipFill>
          <a:blip r:embed="rId3"/>
          <a:srcRect/>
          <a:stretch>
            <a:fillRect/>
          </a:stretch>
        </p:blipFill>
        <p:spPr bwMode="auto">
          <a:xfrm>
            <a:off x="2419350" y="1535113"/>
            <a:ext cx="4251325" cy="3189287"/>
          </a:xfrm>
          <a:prstGeom prst="rect">
            <a:avLst/>
          </a:prstGeom>
          <a:noFill/>
          <a:ln w="9525">
            <a:noFill/>
            <a:miter lim="800000"/>
            <a:headEnd/>
            <a:tailEnd/>
          </a:ln>
        </p:spPr>
      </p:pic>
      <p:sp>
        <p:nvSpPr>
          <p:cNvPr id="160773" name="Rectangle 9"/>
          <p:cNvSpPr>
            <a:spLocks noGrp="1" noChangeArrowheads="1"/>
          </p:cNvSpPr>
          <p:nvPr>
            <p:ph type="title"/>
          </p:nvPr>
        </p:nvSpPr>
        <p:spPr>
          <a:noFill/>
        </p:spPr>
        <p:txBody>
          <a:bodyPr/>
          <a:lstStyle/>
          <a:p>
            <a:pPr eaLnBrk="1" hangingPunct="1"/>
            <a:r>
              <a:rPr lang="en-US">
                <a:ea typeface="ＭＳ Ｐゴシック" pitchFamily="-109" charset="-128"/>
                <a:cs typeface="ＭＳ Ｐゴシック" pitchFamily="-109" charset="-128"/>
              </a:rPr>
              <a:t>Fall Hazard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2"/>
          <p:cNvSpPr>
            <a:spLocks noGrp="1"/>
          </p:cNvSpPr>
          <p:nvPr>
            <p:ph type="sldNum" sz="quarter" idx="10"/>
          </p:nvPr>
        </p:nvSpPr>
        <p:spPr>
          <a:noFill/>
        </p:spPr>
        <p:txBody>
          <a:bodyPr/>
          <a:lstStyle/>
          <a:p>
            <a:fld id="{F66812AA-810E-8B4D-AB19-18AC78D633B7}" type="slidenum">
              <a:rPr lang="en-US"/>
              <a:pPr/>
              <a:t>137</a:t>
            </a:fld>
            <a:endParaRPr lang="en-US"/>
          </a:p>
        </p:txBody>
      </p:sp>
      <p:sp>
        <p:nvSpPr>
          <p:cNvPr id="16281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Guardrail System</a:t>
            </a:r>
          </a:p>
        </p:txBody>
      </p:sp>
      <p:sp>
        <p:nvSpPr>
          <p:cNvPr id="162820" name="Text Box 5"/>
          <p:cNvSpPr txBox="1">
            <a:spLocks noChangeArrowheads="1"/>
          </p:cNvSpPr>
          <p:nvPr/>
        </p:nvSpPr>
        <p:spPr bwMode="auto">
          <a:xfrm>
            <a:off x="4010025" y="4891088"/>
            <a:ext cx="1085850" cy="366712"/>
          </a:xfrm>
          <a:prstGeom prst="rect">
            <a:avLst/>
          </a:prstGeom>
          <a:noFill/>
          <a:ln w="9525">
            <a:noFill/>
            <a:miter lim="800000"/>
            <a:headEnd/>
            <a:tailEnd/>
          </a:ln>
        </p:spPr>
        <p:txBody>
          <a:bodyPr wrap="none">
            <a:prstTxWarp prst="textNoShape">
              <a:avLst/>
            </a:prstTxWarp>
            <a:spAutoFit/>
          </a:bodyPr>
          <a:lstStyle/>
          <a:p>
            <a:pPr algn="l">
              <a:spcBef>
                <a:spcPct val="30000"/>
              </a:spcBef>
            </a:pPr>
            <a:r>
              <a:rPr lang="en-US"/>
              <a:t>Like this!</a:t>
            </a:r>
          </a:p>
        </p:txBody>
      </p:sp>
      <p:pic>
        <p:nvPicPr>
          <p:cNvPr id="162821" name="Picture 6"/>
          <p:cNvPicPr>
            <a:picLocks noChangeAspect="1" noChangeArrowheads="1"/>
          </p:cNvPicPr>
          <p:nvPr/>
        </p:nvPicPr>
        <p:blipFill>
          <a:blip r:embed="rId3"/>
          <a:srcRect/>
          <a:stretch>
            <a:fillRect/>
          </a:stretch>
        </p:blipFill>
        <p:spPr bwMode="auto">
          <a:xfrm>
            <a:off x="2427288" y="1585913"/>
            <a:ext cx="2090737" cy="3194050"/>
          </a:xfrm>
          <a:prstGeom prst="rect">
            <a:avLst/>
          </a:prstGeom>
          <a:noFill/>
          <a:ln w="9525">
            <a:noFill/>
            <a:miter lim="800000"/>
            <a:headEnd/>
            <a:tailEnd/>
          </a:ln>
        </p:spPr>
      </p:pic>
      <p:pic>
        <p:nvPicPr>
          <p:cNvPr id="162822" name="Picture 8"/>
          <p:cNvPicPr>
            <a:picLocks noChangeAspect="1" noChangeArrowheads="1"/>
          </p:cNvPicPr>
          <p:nvPr/>
        </p:nvPicPr>
        <p:blipFill>
          <a:blip r:embed="rId4"/>
          <a:srcRect/>
          <a:stretch>
            <a:fillRect/>
          </a:stretch>
        </p:blipFill>
        <p:spPr bwMode="auto">
          <a:xfrm>
            <a:off x="4554538" y="1582738"/>
            <a:ext cx="1905000" cy="3200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3"/>
          <p:cNvSpPr>
            <a:spLocks noGrp="1"/>
          </p:cNvSpPr>
          <p:nvPr>
            <p:ph type="sldNum" sz="quarter" idx="10"/>
          </p:nvPr>
        </p:nvSpPr>
        <p:spPr>
          <a:noFill/>
        </p:spPr>
        <p:txBody>
          <a:bodyPr/>
          <a:lstStyle/>
          <a:p>
            <a:fld id="{86EF9626-36C4-DD46-980B-4C5975DDEDA3}" type="slidenum">
              <a:rPr lang="en-US"/>
              <a:pPr/>
              <a:t>138</a:t>
            </a:fld>
            <a:endParaRPr lang="en-US"/>
          </a:p>
        </p:txBody>
      </p:sp>
      <p:sp>
        <p:nvSpPr>
          <p:cNvPr id="164867" name="Rectangle 2"/>
          <p:cNvSpPr>
            <a:spLocks noGrp="1" noChangeArrowheads="1"/>
          </p:cNvSpPr>
          <p:nvPr>
            <p:ph type="body" idx="1"/>
          </p:nvPr>
        </p:nvSpPr>
        <p:spPr>
          <a:xfrm>
            <a:off x="457200" y="1920875"/>
            <a:ext cx="8229600" cy="3794125"/>
          </a:xfrm>
        </p:spPr>
        <p:txBody>
          <a:bodyPr/>
          <a:lstStyle/>
          <a:p>
            <a:pPr eaLnBrk="1" hangingPunct="1">
              <a:lnSpc>
                <a:spcPct val="90000"/>
              </a:lnSpc>
            </a:pPr>
            <a:r>
              <a:rPr lang="en-US" sz="2800">
                <a:ea typeface="ＭＳ Ｐゴシック" pitchFamily="-109" charset="-128"/>
                <a:cs typeface="ＭＳ Ｐゴシック" pitchFamily="-109" charset="-128"/>
              </a:rPr>
              <a:t>If an employer can demonstrate that conventional fall protection is infeasible or presents a greater hazard, the employer shall develop and implement a fall protection plan that complies with 1926.502(k).</a:t>
            </a:r>
          </a:p>
          <a:p>
            <a:pPr eaLnBrk="1" hangingPunct="1">
              <a:lnSpc>
                <a:spcPct val="90000"/>
              </a:lnSpc>
            </a:pPr>
            <a:r>
              <a:rPr lang="en-US" sz="2800">
                <a:ea typeface="ＭＳ Ｐゴシック" pitchFamily="-109" charset="-128"/>
                <a:cs typeface="ＭＳ Ｐゴシック" pitchFamily="-109" charset="-128"/>
              </a:rPr>
              <a:t>The employer bears the burden of establishing that it is appropriate to implement a fall protection plan for a particular workplace situation.</a:t>
            </a:r>
          </a:p>
        </p:txBody>
      </p:sp>
      <p:sp>
        <p:nvSpPr>
          <p:cNvPr id="164868"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3600" b="1">
                <a:solidFill>
                  <a:schemeClr val="accent2"/>
                </a:solidFill>
              </a:rPr>
              <a:t>Fall Protection Plan</a:t>
            </a:r>
            <a:br>
              <a:rPr lang="en-US" sz="3600" b="1">
                <a:solidFill>
                  <a:schemeClr val="accent2"/>
                </a:solidFill>
              </a:rPr>
            </a:br>
            <a:r>
              <a:rPr lang="en-US" sz="3600" b="1">
                <a:solidFill>
                  <a:schemeClr val="accent2"/>
                </a:solidFill>
              </a:rPr>
              <a:t>1926.502(k)</a:t>
            </a:r>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3"/>
          <p:cNvSpPr>
            <a:spLocks noGrp="1"/>
          </p:cNvSpPr>
          <p:nvPr>
            <p:ph type="sldNum" sz="quarter" idx="10"/>
          </p:nvPr>
        </p:nvSpPr>
        <p:spPr>
          <a:noFill/>
        </p:spPr>
        <p:txBody>
          <a:bodyPr/>
          <a:lstStyle/>
          <a:p>
            <a:fld id="{19A9501D-33FC-8147-AC22-4D8A8D1EE9D8}" type="slidenum">
              <a:rPr lang="en-US"/>
              <a:pPr/>
              <a:t>139</a:t>
            </a:fld>
            <a:endParaRPr lang="en-US"/>
          </a:p>
        </p:txBody>
      </p:sp>
      <p:sp>
        <p:nvSpPr>
          <p:cNvPr id="166915" name="Rectangle 2"/>
          <p:cNvSpPr>
            <a:spLocks noGrp="1" noChangeArrowheads="1"/>
          </p:cNvSpPr>
          <p:nvPr>
            <p:ph type="body" idx="1"/>
          </p:nvPr>
        </p:nvSpPr>
        <p:spPr>
          <a:xfrm>
            <a:off x="457200" y="1828800"/>
            <a:ext cx="8229600" cy="4038600"/>
          </a:xfrm>
        </p:spPr>
        <p:txBody>
          <a:bodyPr/>
          <a:lstStyle/>
          <a:p>
            <a:pPr eaLnBrk="1" hangingPunct="1"/>
            <a:r>
              <a:rPr lang="en-US" sz="2400">
                <a:ea typeface="ＭＳ Ｐゴシック" pitchFamily="-109" charset="-128"/>
                <a:cs typeface="ＭＳ Ｐゴシック" pitchFamily="-109" charset="-128"/>
              </a:rPr>
              <a:t>Under 1926.502(k) the fall protection plan: </a:t>
            </a:r>
          </a:p>
          <a:p>
            <a:pPr marL="798513" lvl="1" indent="-341313" eaLnBrk="1" hangingPunct="1"/>
            <a:r>
              <a:rPr lang="en-US" sz="2400"/>
              <a:t>Must be written.</a:t>
            </a:r>
          </a:p>
          <a:p>
            <a:pPr marL="798513" lvl="1" indent="-341313" eaLnBrk="1" hangingPunct="1">
              <a:spcBef>
                <a:spcPct val="10000"/>
              </a:spcBef>
            </a:pPr>
            <a:r>
              <a:rPr lang="en-US" sz="2400"/>
              <a:t>Must be site-specific.</a:t>
            </a:r>
          </a:p>
          <a:p>
            <a:pPr marL="1262063" lvl="2" indent="-346075" eaLnBrk="1" hangingPunct="1">
              <a:spcBef>
                <a:spcPct val="10000"/>
              </a:spcBef>
            </a:pPr>
            <a:r>
              <a:rPr lang="en-US" sz="2200">
                <a:ea typeface="ＭＳ Ｐゴシック" pitchFamily="-109" charset="-128"/>
              </a:rPr>
              <a:t>A written fall protection plan developed for repetitive use, e.g., for a particular style or model of home, will be considered site-specific with respect to a particular site only if it fully addresses all issues related to fall protection at that site. Therefore, a standardized plan will have to be reviewed, and revised as necessary, on a site by site basis. </a:t>
            </a:r>
          </a:p>
        </p:txBody>
      </p:sp>
      <p:sp>
        <p:nvSpPr>
          <p:cNvPr id="166916"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3600" b="1">
                <a:solidFill>
                  <a:schemeClr val="accent2"/>
                </a:solidFill>
              </a:rPr>
              <a:t>Significant Changes in the Residential Fall Protection Policy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990600" y="1371600"/>
            <a:ext cx="7772400" cy="25908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800" dirty="0" err="1" smtClean="0">
                <a:solidFill>
                  <a:srgbClr val="003300"/>
                </a:solidFill>
              </a:rPr>
              <a:t>Or</a:t>
            </a:r>
            <a:r>
              <a:rPr lang="pt-BR" sz="13800" dirty="0" smtClean="0">
                <a:solidFill>
                  <a:srgbClr val="003300"/>
                </a:solidFill>
              </a:rPr>
              <a:t> </a:t>
            </a:r>
            <a:r>
              <a:rPr lang="pt-BR" sz="13800" dirty="0" err="1" smtClean="0">
                <a:solidFill>
                  <a:srgbClr val="003300"/>
                </a:solidFill>
              </a:rPr>
              <a:t>even</a:t>
            </a:r>
            <a:r>
              <a:rPr lang="pt-BR" sz="138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3"/>
          <p:cNvSpPr>
            <a:spLocks noGrp="1"/>
          </p:cNvSpPr>
          <p:nvPr>
            <p:ph type="sldNum" sz="quarter" idx="10"/>
          </p:nvPr>
        </p:nvSpPr>
        <p:spPr>
          <a:noFill/>
        </p:spPr>
        <p:txBody>
          <a:bodyPr/>
          <a:lstStyle/>
          <a:p>
            <a:fld id="{9C2C73BC-2BA7-1E42-8819-C3ACBD7BE57C}" type="slidenum">
              <a:rPr lang="en-US"/>
              <a:pPr/>
              <a:t>140</a:t>
            </a:fld>
            <a:endParaRPr lang="en-US"/>
          </a:p>
        </p:txBody>
      </p:sp>
      <p:sp>
        <p:nvSpPr>
          <p:cNvPr id="168963"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Fall Protection Plan</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1926.502(k)</a:t>
            </a:r>
          </a:p>
        </p:txBody>
      </p:sp>
      <p:sp>
        <p:nvSpPr>
          <p:cNvPr id="168964" name="Rectangle 3"/>
          <p:cNvSpPr>
            <a:spLocks noGrp="1" noChangeArrowheads="1"/>
          </p:cNvSpPr>
          <p:nvPr>
            <p:ph type="body" idx="1"/>
          </p:nvPr>
        </p:nvSpPr>
        <p:spPr>
          <a:xfrm>
            <a:off x="457200" y="1524000"/>
            <a:ext cx="8229600" cy="4419600"/>
          </a:xfrm>
        </p:spPr>
        <p:txBody>
          <a:bodyPr/>
          <a:lstStyle/>
          <a:p>
            <a:pPr eaLnBrk="1" hangingPunct="1">
              <a:lnSpc>
                <a:spcPct val="80000"/>
              </a:lnSpc>
            </a:pPr>
            <a:r>
              <a:rPr lang="en-US" sz="2400">
                <a:ea typeface="ＭＳ Ｐゴシック" pitchFamily="-109" charset="-128"/>
                <a:cs typeface="ＭＳ Ｐゴシック" pitchFamily="-109" charset="-128"/>
              </a:rPr>
              <a:t>The plan must be prepared by a “qualified person”  - 1926.502(k)(1).</a:t>
            </a:r>
          </a:p>
          <a:p>
            <a:pPr marL="801688" lvl="1" indent="-336550" eaLnBrk="1" hangingPunct="1">
              <a:lnSpc>
                <a:spcPct val="80000"/>
              </a:lnSpc>
            </a:pPr>
            <a:r>
              <a:rPr lang="en-US" sz="2000"/>
              <a:t>"Qualified” means one who, by possession of a recognized degree, certificate, or professional standing, or who by extensive knowledge, training, and experience, has successfully demonstrated his ability to solve or resolve problems relating to the subject matter, the work, or the project - 1926.32(m).  (This could be the owner, supervisor, etc.).</a:t>
            </a:r>
          </a:p>
          <a:p>
            <a:pPr eaLnBrk="1" hangingPunct="1">
              <a:lnSpc>
                <a:spcPct val="80000"/>
              </a:lnSpc>
            </a:pPr>
            <a:r>
              <a:rPr lang="en-US" sz="2400">
                <a:ea typeface="ＭＳ Ｐゴシック" pitchFamily="-109" charset="-128"/>
                <a:cs typeface="ＭＳ Ｐゴシック" pitchFamily="-109" charset="-128"/>
              </a:rPr>
              <a:t>Be developed specifically for the site where the residential construction work is being performed – 1926.502(k)(1).</a:t>
            </a:r>
          </a:p>
          <a:p>
            <a:pPr eaLnBrk="1" hangingPunct="1">
              <a:lnSpc>
                <a:spcPct val="80000"/>
              </a:lnSpc>
            </a:pPr>
            <a:r>
              <a:rPr lang="en-US" sz="2400">
                <a:ea typeface="ＭＳ Ｐゴシック" pitchFamily="-109" charset="-128"/>
                <a:cs typeface="ＭＳ Ｐゴシック" pitchFamily="-109" charset="-128"/>
              </a:rPr>
              <a:t>Must be maintained up to date – 1926.502(k)(1). </a:t>
            </a:r>
          </a:p>
          <a:p>
            <a:pPr eaLnBrk="1" hangingPunct="1">
              <a:lnSpc>
                <a:spcPct val="80000"/>
              </a:lnSpc>
            </a:pPr>
            <a:r>
              <a:rPr lang="en-US" sz="2400">
                <a:ea typeface="ＭＳ Ｐゴシック" pitchFamily="-109" charset="-128"/>
                <a:cs typeface="ＭＳ Ｐゴシック" pitchFamily="-109" charset="-128"/>
              </a:rPr>
              <a:t>All changes shall be approved by a qualified person – 1926.502(k)(2).</a:t>
            </a:r>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3"/>
          <p:cNvSpPr>
            <a:spLocks noGrp="1"/>
          </p:cNvSpPr>
          <p:nvPr>
            <p:ph type="sldNum" sz="quarter" idx="10"/>
          </p:nvPr>
        </p:nvSpPr>
        <p:spPr>
          <a:noFill/>
        </p:spPr>
        <p:txBody>
          <a:bodyPr/>
          <a:lstStyle/>
          <a:p>
            <a:fld id="{DEC0EF97-2776-D549-BB9A-FD2C60EB0A59}" type="slidenum">
              <a:rPr lang="en-US"/>
              <a:pPr/>
              <a:t>141</a:t>
            </a:fld>
            <a:endParaRPr lang="en-US"/>
          </a:p>
        </p:txBody>
      </p:sp>
      <p:sp>
        <p:nvSpPr>
          <p:cNvPr id="17101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Fall Protection Plan</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1926.502(k)</a:t>
            </a:r>
          </a:p>
        </p:txBody>
      </p:sp>
      <p:sp>
        <p:nvSpPr>
          <p:cNvPr id="171012" name="Rectangle 3"/>
          <p:cNvSpPr>
            <a:spLocks noGrp="1" noChangeArrowheads="1"/>
          </p:cNvSpPr>
          <p:nvPr>
            <p:ph type="body" idx="1"/>
          </p:nvPr>
        </p:nvSpPr>
        <p:spPr>
          <a:xfrm>
            <a:off x="457200" y="1524000"/>
            <a:ext cx="8229600" cy="4191000"/>
          </a:xfrm>
        </p:spPr>
        <p:txBody>
          <a:bodyPr>
            <a:normAutofit lnSpcReduction="10000"/>
          </a:bodyPr>
          <a:lstStyle/>
          <a:p>
            <a:pPr eaLnBrk="1" hangingPunct="1">
              <a:lnSpc>
                <a:spcPct val="80000"/>
              </a:lnSpc>
            </a:pPr>
            <a:r>
              <a:rPr lang="en-US" sz="2200">
                <a:ea typeface="ＭＳ Ｐゴシック" pitchFamily="-109" charset="-128"/>
                <a:cs typeface="ＭＳ Ｐゴシック" pitchFamily="-109" charset="-128"/>
              </a:rPr>
              <a:t>Shall be maintained on the site – 1926.502(k)(3).</a:t>
            </a:r>
          </a:p>
          <a:p>
            <a:pPr eaLnBrk="1" hangingPunct="1">
              <a:lnSpc>
                <a:spcPct val="80000"/>
              </a:lnSpc>
            </a:pPr>
            <a:r>
              <a:rPr lang="en-US" sz="2200">
                <a:ea typeface="ＭＳ Ｐゴシック" pitchFamily="-109" charset="-128"/>
                <a:cs typeface="ＭＳ Ｐゴシック" pitchFamily="-109" charset="-128"/>
              </a:rPr>
              <a:t>Shall be implemented under the supervision of a competent person – 1926.502(k)(4).</a:t>
            </a:r>
          </a:p>
          <a:p>
            <a:pPr marL="801688" lvl="1" indent="-336550" eaLnBrk="1" hangingPunct="1">
              <a:lnSpc>
                <a:spcPct val="80000"/>
              </a:lnSpc>
            </a:pPr>
            <a:r>
              <a:rPr lang="en-US" sz="2000"/>
              <a:t>“Competent Person” means one who is capable of identifying existing and predictable hazards in the surroundings or working conditions which are unsanitary, hazardous, or dangerous to employees, and who has authorization to take prompt corrective measures to eliminate them – 1926.32(f).  (This could be the owner, supervisor, etc.).</a:t>
            </a:r>
          </a:p>
          <a:p>
            <a:pPr eaLnBrk="1" hangingPunct="1">
              <a:lnSpc>
                <a:spcPct val="80000"/>
              </a:lnSpc>
            </a:pPr>
            <a:r>
              <a:rPr lang="en-US" sz="2200">
                <a:ea typeface="ＭＳ Ｐゴシック" pitchFamily="-109" charset="-128"/>
                <a:cs typeface="ＭＳ Ｐゴシック" pitchFamily="-109" charset="-128"/>
              </a:rPr>
              <a:t>Shall include documentation of reasons why conventional fall protection systems are infeasible or create a greater hazard – 1926.502(k)(5).</a:t>
            </a:r>
          </a:p>
          <a:p>
            <a:pPr eaLnBrk="1" hangingPunct="1">
              <a:lnSpc>
                <a:spcPct val="80000"/>
              </a:lnSpc>
            </a:pPr>
            <a:r>
              <a:rPr lang="en-US" sz="2200">
                <a:ea typeface="ＭＳ Ｐゴシック" pitchFamily="-109" charset="-128"/>
                <a:cs typeface="ＭＳ Ｐゴシック" pitchFamily="-109" charset="-128"/>
              </a:rPr>
              <a:t>Shall include a written discussion of the alternative work practices to be used that will eliminate or reduce the possibility of a fall – 1926.502(k)(6).</a:t>
            </a:r>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3"/>
          <p:cNvSpPr>
            <a:spLocks noGrp="1"/>
          </p:cNvSpPr>
          <p:nvPr>
            <p:ph type="sldNum" sz="quarter" idx="10"/>
          </p:nvPr>
        </p:nvSpPr>
        <p:spPr>
          <a:noFill/>
        </p:spPr>
        <p:txBody>
          <a:bodyPr/>
          <a:lstStyle/>
          <a:p>
            <a:fld id="{BA526DA0-0FF1-5E48-BD82-8109EC37EBB2}" type="slidenum">
              <a:rPr lang="en-US"/>
              <a:pPr/>
              <a:t>142</a:t>
            </a:fld>
            <a:endParaRPr lang="en-US"/>
          </a:p>
        </p:txBody>
      </p:sp>
      <p:sp>
        <p:nvSpPr>
          <p:cNvPr id="173059"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Fall Protection Plan</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1926.502(k)</a:t>
            </a:r>
          </a:p>
        </p:txBody>
      </p:sp>
      <p:sp>
        <p:nvSpPr>
          <p:cNvPr id="173060" name="Rectangle 3"/>
          <p:cNvSpPr>
            <a:spLocks noGrp="1" noChangeArrowheads="1"/>
          </p:cNvSpPr>
          <p:nvPr>
            <p:ph type="body" idx="1"/>
          </p:nvPr>
        </p:nvSpPr>
        <p:spPr>
          <a:xfrm>
            <a:off x="457200" y="1447800"/>
            <a:ext cx="8229600" cy="4419600"/>
          </a:xfrm>
        </p:spPr>
        <p:txBody>
          <a:bodyPr/>
          <a:lstStyle/>
          <a:p>
            <a:pPr eaLnBrk="1" hangingPunct="1"/>
            <a:r>
              <a:rPr lang="en-US" sz="2400">
                <a:ea typeface="ＭＳ Ｐゴシック" pitchFamily="-109" charset="-128"/>
                <a:cs typeface="ＭＳ Ｐゴシック" pitchFamily="-109" charset="-128"/>
              </a:rPr>
              <a:t>Shall identify each location where conventional fall protection systems cannot be used and designate them Controlled Access Zones (CAZ) – 1926.502(k)(7).</a:t>
            </a:r>
          </a:p>
          <a:p>
            <a:pPr eaLnBrk="1" hangingPunct="1"/>
            <a:r>
              <a:rPr lang="en-US" sz="2400">
                <a:ea typeface="ＭＳ Ｐゴシック" pitchFamily="-109" charset="-128"/>
                <a:cs typeface="ＭＳ Ｐゴシック" pitchFamily="-109" charset="-128"/>
              </a:rPr>
              <a:t>Implement a safety monitoring system in conformance with 1926.502(h) where no other alternative measure has been implemented – 1926.502(k)(8).</a:t>
            </a:r>
          </a:p>
          <a:p>
            <a:pPr eaLnBrk="1" hangingPunct="1"/>
            <a:r>
              <a:rPr lang="en-US" sz="2400">
                <a:ea typeface="ＭＳ Ｐゴシック" pitchFamily="-109" charset="-128"/>
                <a:cs typeface="ＭＳ Ｐゴシック" pitchFamily="-109" charset="-128"/>
              </a:rPr>
              <a:t>Shall identify all workers designated to work in the CAZ – 1926.502(k)(9).</a:t>
            </a:r>
          </a:p>
          <a:p>
            <a:pPr eaLnBrk="1" hangingPunct="1"/>
            <a:r>
              <a:rPr lang="en-US" sz="2400">
                <a:ea typeface="ＭＳ Ｐゴシック" pitchFamily="-109" charset="-128"/>
                <a:cs typeface="ＭＳ Ｐゴシック" pitchFamily="-109" charset="-128"/>
              </a:rPr>
              <a:t>Shall be reviewed and updated as appropriate if a fall, or near miss, occurs – 1926.502(k)(10).</a:t>
            </a: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3"/>
          <p:cNvSpPr>
            <a:spLocks noGrp="1"/>
          </p:cNvSpPr>
          <p:nvPr>
            <p:ph type="sldNum" sz="quarter" idx="10"/>
          </p:nvPr>
        </p:nvSpPr>
        <p:spPr>
          <a:noFill/>
        </p:spPr>
        <p:txBody>
          <a:bodyPr/>
          <a:lstStyle/>
          <a:p>
            <a:fld id="{F557988A-6620-F84C-BBCE-E4B6E4A1F4F7}" type="slidenum">
              <a:rPr lang="en-US"/>
              <a:pPr/>
              <a:t>143</a:t>
            </a:fld>
            <a:endParaRPr lang="en-US"/>
          </a:p>
        </p:txBody>
      </p:sp>
      <p:sp>
        <p:nvSpPr>
          <p:cNvPr id="175107" name="Text Box 2"/>
          <p:cNvSpPr txBox="1">
            <a:spLocks noChangeArrowheads="1"/>
          </p:cNvSpPr>
          <p:nvPr/>
        </p:nvSpPr>
        <p:spPr bwMode="auto">
          <a:xfrm>
            <a:off x="914400" y="1676400"/>
            <a:ext cx="7391400" cy="3743325"/>
          </a:xfrm>
          <a:prstGeom prst="rect">
            <a:avLst/>
          </a:prstGeom>
          <a:noFill/>
          <a:ln w="9525">
            <a:noFill/>
            <a:miter lim="800000"/>
            <a:headEnd/>
            <a:tailEnd/>
          </a:ln>
        </p:spPr>
        <p:txBody>
          <a:bodyPr>
            <a:prstTxWarp prst="textNoShape">
              <a:avLst/>
            </a:prstTxWarp>
            <a:spAutoFit/>
          </a:bodyPr>
          <a:lstStyle/>
          <a:p>
            <a:pPr marL="342900" indent="-342900" algn="l">
              <a:spcBef>
                <a:spcPct val="20000"/>
              </a:spcBef>
              <a:buFontTx/>
              <a:buChar char="•"/>
            </a:pPr>
            <a:r>
              <a:rPr lang="en-US" sz="2400"/>
              <a:t>For a safety monitoring system under 1926.502(h) the monitor must:</a:t>
            </a:r>
            <a:endParaRPr lang="en-US" sz="2400" b="1"/>
          </a:p>
          <a:p>
            <a:pPr marL="800100" lvl="1" indent="-342900" algn="l">
              <a:spcBef>
                <a:spcPct val="20000"/>
              </a:spcBef>
              <a:buFontTx/>
              <a:buChar char="•"/>
            </a:pPr>
            <a:r>
              <a:rPr lang="en-US" sz="2400"/>
              <a:t>Be a competent person.</a:t>
            </a:r>
          </a:p>
          <a:p>
            <a:pPr marL="800100" lvl="1" indent="-342900" algn="l">
              <a:spcBef>
                <a:spcPct val="20000"/>
              </a:spcBef>
              <a:buFontTx/>
              <a:buChar char="•"/>
            </a:pPr>
            <a:r>
              <a:rPr lang="en-US" sz="2400"/>
              <a:t>Warn workers of fall dangers.</a:t>
            </a:r>
          </a:p>
          <a:p>
            <a:pPr marL="800100" lvl="1" indent="-342900" algn="l">
              <a:spcBef>
                <a:spcPct val="20000"/>
              </a:spcBef>
              <a:buFontTx/>
              <a:buChar char="•"/>
            </a:pPr>
            <a:r>
              <a:rPr lang="en-US" sz="2400"/>
              <a:t>Be on same working level and </a:t>
            </a:r>
            <a:br>
              <a:rPr lang="en-US" sz="2400"/>
            </a:br>
            <a:r>
              <a:rPr lang="en-US" sz="2400"/>
              <a:t>within visual sighting.</a:t>
            </a:r>
          </a:p>
          <a:p>
            <a:pPr marL="800100" lvl="1" indent="-342900" algn="l">
              <a:spcBef>
                <a:spcPct val="20000"/>
              </a:spcBef>
              <a:buFontTx/>
              <a:buChar char="•"/>
            </a:pPr>
            <a:r>
              <a:rPr lang="en-US" sz="2400"/>
              <a:t>Be close enough to communicate orally.</a:t>
            </a:r>
          </a:p>
          <a:p>
            <a:pPr marL="800100" lvl="1" indent="-342900" algn="l">
              <a:spcBef>
                <a:spcPct val="20000"/>
              </a:spcBef>
              <a:buFontTx/>
              <a:buChar char="•"/>
            </a:pPr>
            <a:r>
              <a:rPr lang="en-US" sz="2400"/>
              <a:t>Not have responsibilities which take attention away from monitoring.</a:t>
            </a:r>
          </a:p>
        </p:txBody>
      </p:sp>
      <p:sp>
        <p:nvSpPr>
          <p:cNvPr id="175108"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Fall Protection Plan</a:t>
            </a:r>
            <a:br>
              <a:rPr lang="en-US" sz="4000" b="1">
                <a:solidFill>
                  <a:schemeClr val="accent2"/>
                </a:solidFill>
              </a:rPr>
            </a:br>
            <a:r>
              <a:rPr lang="en-US" sz="4000" b="1">
                <a:solidFill>
                  <a:schemeClr val="accent2"/>
                </a:solidFill>
              </a:rPr>
              <a:t>Safety Monitor Duties</a:t>
            </a:r>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3"/>
          <p:cNvSpPr>
            <a:spLocks noGrp="1"/>
          </p:cNvSpPr>
          <p:nvPr>
            <p:ph type="sldNum" sz="quarter" idx="10"/>
          </p:nvPr>
        </p:nvSpPr>
        <p:spPr>
          <a:noFill/>
        </p:spPr>
        <p:txBody>
          <a:bodyPr/>
          <a:lstStyle/>
          <a:p>
            <a:fld id="{863D577E-8438-9843-A56A-19AD0DCDFBD6}" type="slidenum">
              <a:rPr lang="en-US"/>
              <a:pPr/>
              <a:t>144</a:t>
            </a:fld>
            <a:endParaRPr lang="en-US"/>
          </a:p>
        </p:txBody>
      </p:sp>
      <p:sp>
        <p:nvSpPr>
          <p:cNvPr id="177155" name="Rectangle 2"/>
          <p:cNvSpPr>
            <a:spLocks noGrp="1" noChangeArrowheads="1"/>
          </p:cNvSpPr>
          <p:nvPr>
            <p:ph type="body" idx="1"/>
          </p:nvPr>
        </p:nvSpPr>
        <p:spPr/>
        <p:txBody>
          <a:bodyPr/>
          <a:lstStyle/>
          <a:p>
            <a:pPr marL="0" indent="0" eaLnBrk="1" hangingPunct="1">
              <a:buFontTx/>
              <a:buNone/>
            </a:pPr>
            <a:r>
              <a:rPr lang="en-US">
                <a:ea typeface="ＭＳ Ｐゴシック" pitchFamily="-109" charset="-128"/>
                <a:cs typeface="ＭＳ Ｐゴシック" pitchFamily="-109" charset="-128"/>
              </a:rPr>
              <a:t>   </a:t>
            </a:r>
          </a:p>
          <a:p>
            <a:pPr marL="0" indent="0" eaLnBrk="1" hangingPunct="1">
              <a:buFontTx/>
              <a:buNone/>
            </a:pPr>
            <a:r>
              <a:rPr lang="en-US" sz="2800">
                <a:ea typeface="ＭＳ Ｐゴシック" pitchFamily="-109" charset="-128"/>
                <a:cs typeface="ＭＳ Ｐゴシック" pitchFamily="-109" charset="-128"/>
              </a:rPr>
              <a:t>A sample plan is in Appendix E to Subpart M and can be reviewed @ </a:t>
            </a:r>
          </a:p>
          <a:p>
            <a:pPr marL="0" indent="0" eaLnBrk="1" hangingPunct="1">
              <a:buFontTx/>
              <a:buNone/>
            </a:pPr>
            <a:r>
              <a:rPr lang="en-US" sz="2800">
                <a:ea typeface="ＭＳ Ｐゴシック" pitchFamily="-109" charset="-128"/>
                <a:cs typeface="ＭＳ Ｐゴシック" pitchFamily="-109" charset="-128"/>
              </a:rPr>
              <a:t> https://www.osha.gov/pls/oshaweb/owadisp.show_document?p_table=STANDARDS&amp;p_id=10927</a:t>
            </a:r>
          </a:p>
        </p:txBody>
      </p:sp>
      <p:sp>
        <p:nvSpPr>
          <p:cNvPr id="177156"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Fall Protection Plan</a:t>
            </a:r>
            <a:br>
              <a:rPr lang="en-US" sz="4000" b="1">
                <a:solidFill>
                  <a:schemeClr val="accent2"/>
                </a:solidFill>
              </a:rPr>
            </a:br>
            <a:r>
              <a:rPr lang="en-US" sz="4000" b="1">
                <a:solidFill>
                  <a:schemeClr val="accent2"/>
                </a:solidFill>
              </a:rPr>
              <a:t>1926.502(k)</a:t>
            </a: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ítulo 1"/>
          <p:cNvSpPr>
            <a:spLocks noGrp="1"/>
          </p:cNvSpPr>
          <p:nvPr>
            <p:ph type="title"/>
          </p:nvPr>
        </p:nvSpPr>
        <p:spPr>
          <a:xfrm>
            <a:off x="609600" y="2590800"/>
            <a:ext cx="8229600" cy="1143000"/>
          </a:xfrm>
        </p:spPr>
        <p:txBody>
          <a:bodyPr/>
          <a:lstStyle/>
          <a:p>
            <a:r>
              <a:rPr lang="pt-BR">
                <a:ea typeface="ＭＳ Ｐゴシック" pitchFamily="-109" charset="-128"/>
                <a:cs typeface="ＭＳ Ｐゴシック" pitchFamily="-109" charset="-128"/>
              </a:rPr>
              <a:t>Ladders</a:t>
            </a:r>
          </a:p>
        </p:txBody>
      </p:sp>
      <p:sp>
        <p:nvSpPr>
          <p:cNvPr id="311299" name="Espaço Reservado para Número de Slide 3"/>
          <p:cNvSpPr>
            <a:spLocks noGrp="1"/>
          </p:cNvSpPr>
          <p:nvPr>
            <p:ph type="sldNum" sz="quarter" idx="10"/>
          </p:nvPr>
        </p:nvSpPr>
        <p:spPr>
          <a:noFill/>
        </p:spPr>
        <p:txBody>
          <a:bodyPr/>
          <a:lstStyle/>
          <a:p>
            <a:fld id="{D4C1D043-C996-1B48-8DB9-C2488D58CC37}" type="slidenum">
              <a:rPr lang="en-US"/>
              <a:pPr/>
              <a:t>145</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12323" name="Espaço Reservado para Texto 2"/>
          <p:cNvSpPr>
            <a:spLocks noGrp="1"/>
          </p:cNvSpPr>
          <p:nvPr>
            <p:ph type="body" sz="half" idx="1"/>
          </p:nvPr>
        </p:nvSpPr>
        <p:spPr/>
        <p:txBody>
          <a:bodyPr/>
          <a:lstStyle/>
          <a:p>
            <a:endParaRPr lang="pt-BR">
              <a:ea typeface="ＭＳ Ｐゴシック" pitchFamily="-109" charset="-128"/>
              <a:cs typeface="ＭＳ Ｐゴシック" pitchFamily="-109" charset="-128"/>
            </a:endParaRPr>
          </a:p>
        </p:txBody>
      </p:sp>
      <p:sp>
        <p:nvSpPr>
          <p:cNvPr id="312324" name="Espaço Reservado para Conteúdo 3"/>
          <p:cNvSpPr>
            <a:spLocks noGrp="1"/>
          </p:cNvSpPr>
          <p:nvPr>
            <p:ph sz="half" idx="2"/>
          </p:nvPr>
        </p:nvSpPr>
        <p:spPr/>
        <p:txBody>
          <a:bodyPr/>
          <a:lstStyle/>
          <a:p>
            <a:endParaRPr lang="pt-BR">
              <a:ea typeface="ＭＳ Ｐゴシック" pitchFamily="-109" charset="-128"/>
              <a:cs typeface="ＭＳ Ｐゴシック" pitchFamily="-109" charset="-128"/>
            </a:endParaRPr>
          </a:p>
        </p:txBody>
      </p:sp>
      <p:pic>
        <p:nvPicPr>
          <p:cNvPr id="312325" name="Picture 2" descr="C:\Documents and Settings\Computer_Owner\Desktop\Cópia de Nova pasta\20030901_Using_Tools_page002img002.jpg"/>
          <p:cNvPicPr>
            <a:picLocks noChangeAspect="1" noChangeArrowheads="1"/>
          </p:cNvPicPr>
          <p:nvPr/>
        </p:nvPicPr>
        <p:blipFill>
          <a:blip r:embed="rId3"/>
          <a:srcRect/>
          <a:stretch>
            <a:fillRect/>
          </a:stretch>
        </p:blipFill>
        <p:spPr bwMode="auto">
          <a:xfrm>
            <a:off x="0" y="0"/>
            <a:ext cx="9144000" cy="68468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14371" name="Espaço Reservado para Texto 2"/>
          <p:cNvSpPr>
            <a:spLocks noGrp="1"/>
          </p:cNvSpPr>
          <p:nvPr>
            <p:ph type="body" sz="half" idx="1"/>
          </p:nvPr>
        </p:nvSpPr>
        <p:spPr/>
        <p:txBody>
          <a:bodyPr/>
          <a:lstStyle/>
          <a:p>
            <a:endParaRPr lang="pt-BR">
              <a:ea typeface="ＭＳ Ｐゴシック" pitchFamily="-109" charset="-128"/>
              <a:cs typeface="ＭＳ Ｐゴシック" pitchFamily="-109" charset="-128"/>
            </a:endParaRPr>
          </a:p>
        </p:txBody>
      </p:sp>
      <p:sp>
        <p:nvSpPr>
          <p:cNvPr id="314372" name="Espaço Reservado para Conteúdo 3"/>
          <p:cNvSpPr>
            <a:spLocks noGrp="1"/>
          </p:cNvSpPr>
          <p:nvPr>
            <p:ph sz="half" idx="2"/>
          </p:nvPr>
        </p:nvSpPr>
        <p:spPr/>
        <p:txBody>
          <a:bodyPr/>
          <a:lstStyle/>
          <a:p>
            <a:endParaRPr lang="pt-BR">
              <a:ea typeface="ＭＳ Ｐゴシック" pitchFamily="-109" charset="-128"/>
              <a:cs typeface="ＭＳ Ｐゴシック" pitchFamily="-109" charset="-128"/>
            </a:endParaRPr>
          </a:p>
        </p:txBody>
      </p:sp>
      <p:pic>
        <p:nvPicPr>
          <p:cNvPr id="314373" name="Picture 2" descr="C:\Documents and Settings\Computer_Owner\Desktop\Cópia de Nova pasta\20030901_Using_Tools_page003img00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16419" name="Espaço Reservado para Texto 2"/>
          <p:cNvSpPr>
            <a:spLocks noGrp="1"/>
          </p:cNvSpPr>
          <p:nvPr>
            <p:ph type="body" sz="half" idx="1"/>
          </p:nvPr>
        </p:nvSpPr>
        <p:spPr/>
        <p:txBody>
          <a:bodyPr/>
          <a:lstStyle/>
          <a:p>
            <a:endParaRPr lang="pt-BR">
              <a:ea typeface="ＭＳ Ｐゴシック" pitchFamily="-109" charset="-128"/>
              <a:cs typeface="ＭＳ Ｐゴシック" pitchFamily="-109" charset="-128"/>
            </a:endParaRPr>
          </a:p>
        </p:txBody>
      </p:sp>
      <p:sp>
        <p:nvSpPr>
          <p:cNvPr id="316420" name="Espaço Reservado para Conteúdo 3"/>
          <p:cNvSpPr>
            <a:spLocks noGrp="1"/>
          </p:cNvSpPr>
          <p:nvPr>
            <p:ph sz="half" idx="2"/>
          </p:nvPr>
        </p:nvSpPr>
        <p:spPr/>
        <p:txBody>
          <a:bodyPr/>
          <a:lstStyle/>
          <a:p>
            <a:endParaRPr lang="pt-BR">
              <a:ea typeface="ＭＳ Ｐゴシック" pitchFamily="-109" charset="-128"/>
              <a:cs typeface="ＭＳ Ｐゴシック" pitchFamily="-109" charset="-128"/>
            </a:endParaRPr>
          </a:p>
        </p:txBody>
      </p:sp>
      <p:pic>
        <p:nvPicPr>
          <p:cNvPr id="316421" name="Picture 2" descr="C:\Documents and Settings\Computer_Owner\Desktop\Cópia de Nova pasta\20030901_Using_Tools_page003img002.jpg"/>
          <p:cNvPicPr>
            <a:picLocks noChangeAspect="1" noChangeArrowheads="1"/>
          </p:cNvPicPr>
          <p:nvPr/>
        </p:nvPicPr>
        <p:blipFill>
          <a:blip r:embed="rId3"/>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18467" name="Espaço Reservado para Texto 2"/>
          <p:cNvSpPr>
            <a:spLocks noGrp="1"/>
          </p:cNvSpPr>
          <p:nvPr>
            <p:ph type="body" sz="half" idx="1"/>
          </p:nvPr>
        </p:nvSpPr>
        <p:spPr/>
        <p:txBody>
          <a:bodyPr/>
          <a:lstStyle/>
          <a:p>
            <a:endParaRPr lang="pt-BR">
              <a:ea typeface="ＭＳ Ｐゴシック" pitchFamily="-109" charset="-128"/>
              <a:cs typeface="ＭＳ Ｐゴシック" pitchFamily="-109" charset="-128"/>
            </a:endParaRPr>
          </a:p>
        </p:txBody>
      </p:sp>
      <p:sp>
        <p:nvSpPr>
          <p:cNvPr id="318468" name="Espaço Reservado para Conteúdo 3"/>
          <p:cNvSpPr>
            <a:spLocks noGrp="1"/>
          </p:cNvSpPr>
          <p:nvPr>
            <p:ph sz="half" idx="2"/>
          </p:nvPr>
        </p:nvSpPr>
        <p:spPr/>
        <p:txBody>
          <a:bodyPr/>
          <a:lstStyle/>
          <a:p>
            <a:endParaRPr lang="pt-BR">
              <a:ea typeface="ＭＳ Ｐゴシック" pitchFamily="-109" charset="-128"/>
              <a:cs typeface="ＭＳ Ｐゴシック" pitchFamily="-109" charset="-128"/>
            </a:endParaRPr>
          </a:p>
        </p:txBody>
      </p:sp>
      <p:pic>
        <p:nvPicPr>
          <p:cNvPr id="318469" name="Picture 2" descr="C:\Documents and Settings\Computer_Owner\Desktop\Cópia de Nova pasta\20030901_Using_Tools_page003img00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20515" name="Espaço Reservado para Texto 2"/>
          <p:cNvSpPr>
            <a:spLocks noGrp="1"/>
          </p:cNvSpPr>
          <p:nvPr>
            <p:ph type="body" sz="half" idx="1"/>
          </p:nvPr>
        </p:nvSpPr>
        <p:spPr/>
        <p:txBody>
          <a:bodyPr/>
          <a:lstStyle/>
          <a:p>
            <a:endParaRPr lang="pt-BR">
              <a:ea typeface="ＭＳ Ｐゴシック" pitchFamily="-109" charset="-128"/>
              <a:cs typeface="ＭＳ Ｐゴシック" pitchFamily="-109" charset="-128"/>
            </a:endParaRPr>
          </a:p>
        </p:txBody>
      </p:sp>
      <p:sp>
        <p:nvSpPr>
          <p:cNvPr id="320516" name="Espaço Reservado para Conteúdo 3"/>
          <p:cNvSpPr>
            <a:spLocks noGrp="1"/>
          </p:cNvSpPr>
          <p:nvPr>
            <p:ph sz="half" idx="2"/>
          </p:nvPr>
        </p:nvSpPr>
        <p:spPr/>
        <p:txBody>
          <a:bodyPr/>
          <a:lstStyle/>
          <a:p>
            <a:endParaRPr lang="pt-BR">
              <a:ea typeface="ＭＳ Ｐゴシック" pitchFamily="-109" charset="-128"/>
              <a:cs typeface="ＭＳ Ｐゴシック" pitchFamily="-109" charset="-128"/>
            </a:endParaRPr>
          </a:p>
        </p:txBody>
      </p:sp>
      <p:sp>
        <p:nvSpPr>
          <p:cNvPr id="320517" name="Espaço Reservado para Número de Slide 4"/>
          <p:cNvSpPr>
            <a:spLocks noGrp="1"/>
          </p:cNvSpPr>
          <p:nvPr>
            <p:ph type="sldNum" sz="quarter" idx="10"/>
          </p:nvPr>
        </p:nvSpPr>
        <p:spPr>
          <a:noFill/>
        </p:spPr>
        <p:txBody>
          <a:bodyPr/>
          <a:lstStyle/>
          <a:p>
            <a:fld id="{91FA8E39-DAD8-7947-85EF-2EB63F46B9FE}" type="slidenum">
              <a:rPr lang="en-US"/>
              <a:pPr/>
              <a:t>150</a:t>
            </a:fld>
            <a:endParaRPr lang="en-US"/>
          </a:p>
        </p:txBody>
      </p:sp>
      <p:pic>
        <p:nvPicPr>
          <p:cNvPr id="320518" name="Picture 2" descr="C:\Users\Rony Jabour\Desktop\Franklin-windows-048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20519" name="Picture 2" descr="C:\Documents and Settings\Computer_Owner\Desktop\Safe-Extension-Ladder-01-ss.jpg"/>
          <p:cNvPicPr>
            <a:picLocks noChangeAspect="1" noChangeArrowheads="1"/>
          </p:cNvPicPr>
          <p:nvPr/>
        </p:nvPicPr>
        <p:blipFill>
          <a:blip r:embed="rId3"/>
          <a:srcRect/>
          <a:stretch>
            <a:fillRect/>
          </a:stretch>
        </p:blipFill>
        <p:spPr bwMode="auto">
          <a:xfrm>
            <a:off x="0" y="0"/>
            <a:ext cx="9144000" cy="6753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762000"/>
            <a:ext cx="8229600" cy="838200"/>
          </a:xfrm>
        </p:spPr>
        <p:txBody>
          <a:bodyPr/>
          <a:lstStyle/>
          <a:p>
            <a:pPr eaLnBrk="1" hangingPunct="1"/>
            <a:r>
              <a:rPr lang="en-US">
                <a:ea typeface="ＭＳ Ｐゴシック" pitchFamily="-109" charset="-128"/>
                <a:cs typeface="ＭＳ Ｐゴシック" pitchFamily="-109" charset="-128"/>
              </a:rPr>
              <a:t>Basic use of a ladder </a:t>
            </a:r>
          </a:p>
        </p:txBody>
      </p:sp>
      <p:sp>
        <p:nvSpPr>
          <p:cNvPr id="11267" name="Rectangle 3"/>
          <p:cNvSpPr>
            <a:spLocks noGrp="1" noChangeArrowheads="1"/>
          </p:cNvSpPr>
          <p:nvPr>
            <p:ph idx="1"/>
          </p:nvPr>
        </p:nvSpPr>
        <p:spPr>
          <a:xfrm>
            <a:off x="457200" y="1676400"/>
            <a:ext cx="8686800" cy="4800600"/>
          </a:xfrm>
        </p:spPr>
        <p:txBody>
          <a:bodyPr/>
          <a:lstStyle/>
          <a:p>
            <a:pPr eaLnBrk="1" hangingPunct="1"/>
            <a:r>
              <a:rPr lang="en-US" b="1">
                <a:ea typeface="ＭＳ Ｐゴシック" pitchFamily="-109" charset="-128"/>
                <a:cs typeface="ＭＳ Ｐゴシック" pitchFamily="-109" charset="-128"/>
              </a:rPr>
              <a:t>Don´t move the ladder while it has been used.</a:t>
            </a:r>
          </a:p>
          <a:p>
            <a:pPr eaLnBrk="1" hangingPunct="1"/>
            <a:r>
              <a:rPr lang="en-US" b="1">
                <a:ea typeface="ＭＳ Ｐゴシック" pitchFamily="-109" charset="-128"/>
                <a:cs typeface="ＭＳ Ｐゴシック" pitchFamily="-109" charset="-128"/>
              </a:rPr>
              <a:t>Don´t overload the ladder.</a:t>
            </a:r>
          </a:p>
          <a:p>
            <a:pPr eaLnBrk="1" hangingPunct="1"/>
            <a:r>
              <a:rPr lang="en-US" b="1">
                <a:ea typeface="ＭＳ Ｐゴシック" pitchFamily="-109" charset="-128"/>
                <a:cs typeface="ＭＳ Ｐゴシック" pitchFamily="-109" charset="-128"/>
              </a:rPr>
              <a:t>Do inspections and maintenance of the ladders.</a:t>
            </a:r>
          </a:p>
          <a:p>
            <a:pPr eaLnBrk="1" hangingPunct="1"/>
            <a:r>
              <a:rPr lang="en-US" b="1">
                <a:ea typeface="ＭＳ Ｐゴシック" pitchFamily="-109" charset="-128"/>
                <a:cs typeface="ＭＳ Ｐゴシック" pitchFamily="-109" charset="-128"/>
              </a:rPr>
              <a:t>Don´t use ladders on a slippery surface.</a:t>
            </a:r>
          </a:p>
          <a:p>
            <a:pPr eaLnBrk="1" hangingPunct="1"/>
            <a:r>
              <a:rPr lang="en-US" b="1">
                <a:ea typeface="ＭＳ Ｐゴシック" pitchFamily="-109" charset="-128"/>
                <a:cs typeface="ＭＳ Ｐゴシック" pitchFamily="-109" charset="-128"/>
              </a:rPr>
              <a:t>Use non conductive ladders when working close to electricity.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ox(in)">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ox(in)">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ítulo 1"/>
          <p:cNvSpPr>
            <a:spLocks noGrp="1"/>
          </p:cNvSpPr>
          <p:nvPr>
            <p:ph type="title"/>
          </p:nvPr>
        </p:nvSpPr>
        <p:spPr>
          <a:xfrm>
            <a:off x="533400" y="2057400"/>
            <a:ext cx="8229600" cy="1143000"/>
          </a:xfrm>
        </p:spPr>
        <p:txBody>
          <a:bodyPr/>
          <a:lstStyle/>
          <a:p>
            <a:r>
              <a:rPr lang="pt-BR" dirty="0" err="1">
                <a:ea typeface="ＭＳ Ｐゴシック" pitchFamily="-109" charset="-128"/>
                <a:cs typeface="ＭＳ Ｐゴシック" pitchFamily="-109" charset="-128"/>
              </a:rPr>
              <a:t>What</a:t>
            </a:r>
            <a:r>
              <a:rPr lang="pt-BR" dirty="0">
                <a:ea typeface="ＭＳ Ｐゴシック" pitchFamily="-109" charset="-128"/>
                <a:cs typeface="ＭＳ Ｐゴシック" pitchFamily="-109" charset="-128"/>
              </a:rPr>
              <a:t> is </a:t>
            </a:r>
            <a:r>
              <a:rPr lang="pt-BR" dirty="0" err="1">
                <a:ea typeface="ＭＳ Ｐゴシック" pitchFamily="-109" charset="-128"/>
                <a:cs typeface="ＭＳ Ｐゴシック" pitchFamily="-109" charset="-128"/>
              </a:rPr>
              <a:t>wrong</a:t>
            </a:r>
            <a:r>
              <a:rPr lang="pt-BR" dirty="0">
                <a:ea typeface="ＭＳ Ｐゴシック" pitchFamily="-109" charset="-128"/>
                <a:cs typeface="ＭＳ Ｐゴシック" pitchFamily="-109" charset="-128"/>
              </a:rPr>
              <a:t>?</a:t>
            </a:r>
          </a:p>
        </p:txBody>
      </p:sp>
      <p:sp>
        <p:nvSpPr>
          <p:cNvPr id="323587" name="Espaço Reservado para Número de Slide 3"/>
          <p:cNvSpPr>
            <a:spLocks noGrp="1"/>
          </p:cNvSpPr>
          <p:nvPr>
            <p:ph type="sldNum" sz="quarter" idx="10"/>
          </p:nvPr>
        </p:nvSpPr>
        <p:spPr>
          <a:noFill/>
        </p:spPr>
        <p:txBody>
          <a:bodyPr/>
          <a:lstStyle/>
          <a:p>
            <a:fld id="{BE9EC639-E7D1-0241-869E-A2962E3DDACF}" type="slidenum">
              <a:rPr lang="en-US"/>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OnPkp"/>
          <p:cNvPicPr>
            <a:picLocks noChangeAspect="1" noChangeArrowheads="1"/>
          </p:cNvPicPr>
          <p:nvPr/>
        </p:nvPicPr>
        <p:blipFill>
          <a:blip r:embed="rId3"/>
          <a:srcRect/>
          <a:stretch>
            <a:fillRect/>
          </a:stretch>
        </p:blipFill>
        <p:spPr bwMode="auto">
          <a:xfrm>
            <a:off x="0" y="0"/>
            <a:ext cx="4286250" cy="6858000"/>
          </a:xfrm>
          <a:prstGeom prst="rect">
            <a:avLst/>
          </a:prstGeom>
          <a:noFill/>
          <a:ln w="9525">
            <a:noFill/>
            <a:miter lim="800000"/>
            <a:headEnd/>
            <a:tailEnd/>
          </a:ln>
        </p:spPr>
      </p:pic>
      <p:pic>
        <p:nvPicPr>
          <p:cNvPr id="15364" name="Picture 4" descr="OlveroStpldr"/>
          <p:cNvPicPr>
            <a:picLocks noChangeAspect="1" noChangeArrowheads="1"/>
          </p:cNvPicPr>
          <p:nvPr/>
        </p:nvPicPr>
        <p:blipFill>
          <a:blip r:embed="rId4"/>
          <a:srcRect/>
          <a:stretch>
            <a:fillRect/>
          </a:stretch>
        </p:blipFill>
        <p:spPr bwMode="auto">
          <a:xfrm>
            <a:off x="4643438" y="0"/>
            <a:ext cx="4500562" cy="6858000"/>
          </a:xfrm>
          <a:prstGeom prst="rect">
            <a:avLst/>
          </a:prstGeom>
          <a:noFill/>
          <a:ln w="9525">
            <a:noFill/>
            <a:miter lim="800000"/>
            <a:headEnd/>
            <a:tailEnd/>
          </a:ln>
        </p:spPr>
      </p:pic>
      <p:sp>
        <p:nvSpPr>
          <p:cNvPr id="8" name="Seta para baixo 7"/>
          <p:cNvSpPr/>
          <p:nvPr/>
        </p:nvSpPr>
        <p:spPr>
          <a:xfrm rot="2432393">
            <a:off x="3473450" y="3338513"/>
            <a:ext cx="714375" cy="150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9" name="Seta para a direita 8"/>
          <p:cNvSpPr/>
          <p:nvPr/>
        </p:nvSpPr>
        <p:spPr>
          <a:xfrm rot="7192013">
            <a:off x="1267619" y="1635919"/>
            <a:ext cx="1428750"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10" name="Seta para baixo 9"/>
          <p:cNvSpPr/>
          <p:nvPr/>
        </p:nvSpPr>
        <p:spPr>
          <a:xfrm rot="3510218">
            <a:off x="6969919" y="3090069"/>
            <a:ext cx="714375" cy="150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11" name="Seta para baixo 10"/>
          <p:cNvSpPr/>
          <p:nvPr/>
        </p:nvSpPr>
        <p:spPr>
          <a:xfrm>
            <a:off x="7429500" y="4500563"/>
            <a:ext cx="42862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pic>
        <p:nvPicPr>
          <p:cNvPr id="12" name="Picture 4" descr="OlveroStpldr"/>
          <p:cNvPicPr>
            <a:picLocks noChangeAspect="1" noChangeArrowheads="1"/>
          </p:cNvPicPr>
          <p:nvPr/>
        </p:nvPicPr>
        <p:blipFill>
          <a:blip r:embed="rId4"/>
          <a:srcRect/>
          <a:stretch>
            <a:fillRect/>
          </a:stretch>
        </p:blipFill>
        <p:spPr bwMode="auto">
          <a:xfrm>
            <a:off x="4795838" y="152400"/>
            <a:ext cx="4500562"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box(in)">
                                      <p:cBhvr>
                                        <p:cTn id="22" dur="500"/>
                                        <p:tgtEl>
                                          <p:spTgt spid="1536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5" descr="photo230"/>
          <p:cNvPicPr>
            <a:picLocks noChangeAspect="1" noChangeArrowheads="1"/>
          </p:cNvPicPr>
          <p:nvPr/>
        </p:nvPicPr>
        <p:blipFill>
          <a:blip r:embed="rId3"/>
          <a:srcRect/>
          <a:stretch>
            <a:fillRect/>
          </a:stretch>
        </p:blipFill>
        <p:spPr bwMode="auto">
          <a:xfrm>
            <a:off x="0" y="6350"/>
            <a:ext cx="9144000" cy="6892925"/>
          </a:xfrm>
          <a:prstGeom prst="rect">
            <a:avLst/>
          </a:prstGeom>
          <a:noFill/>
          <a:ln w="9525">
            <a:noFill/>
            <a:miter lim="800000"/>
            <a:headEnd/>
            <a:tailEnd/>
          </a:ln>
        </p:spPr>
      </p:pic>
      <p:sp>
        <p:nvSpPr>
          <p:cNvPr id="326659" name="Retângulo 2"/>
          <p:cNvSpPr>
            <a:spLocks noChangeArrowheads="1"/>
          </p:cNvSpPr>
          <p:nvPr/>
        </p:nvSpPr>
        <p:spPr bwMode="auto">
          <a:xfrm>
            <a:off x="3200400" y="3581400"/>
            <a:ext cx="533400" cy="3048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326660" name="Picture 3" descr="C:\Documents and Settings\Computer_Owner\Desktop\Cópia de Nova pasta\OgAAAEEhkhhggQct_bHKCrPW-mRx9zEJfDHNRmnzmBM9USqKluHrxM2x1MLTM9gN9FDR9ZJBPJ9JmaRB6P_LualtYRIAm1T1UL3-PUpFR_EOlIZMdqYvgfQA4o5T.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26661" name="Picture 5" descr="photo266"/>
          <p:cNvPicPr>
            <a:picLocks noChangeAspect="1" noChangeArrowheads="1"/>
          </p:cNvPicPr>
          <p:nvPr/>
        </p:nvPicPr>
        <p:blipFill>
          <a:blip r:embed="rId5"/>
          <a:srcRect/>
          <a:stretch>
            <a:fillRect/>
          </a:stretch>
        </p:blipFill>
        <p:spPr bwMode="auto">
          <a:xfrm>
            <a:off x="0" y="17463"/>
            <a:ext cx="9144000" cy="6823075"/>
          </a:xfrm>
          <a:prstGeom prst="rect">
            <a:avLst/>
          </a:prstGeom>
          <a:noFill/>
          <a:ln w="9525">
            <a:noFill/>
            <a:miter lim="800000"/>
            <a:headEnd/>
            <a:tailEnd/>
          </a:ln>
        </p:spPr>
      </p:pic>
      <p:pic>
        <p:nvPicPr>
          <p:cNvPr id="326662" name="Picture 2" descr="C:\Documents and Settings\Computer_Owner\Desktop\Construcao\DSC00178.JPG"/>
          <p:cNvPicPr>
            <a:picLocks noChangeAspect="1" noChangeArrowheads="1"/>
          </p:cNvPicPr>
          <p:nvPr/>
        </p:nvPicPr>
        <p:blipFill>
          <a:blip r:embed="rId6"/>
          <a:srcRect/>
          <a:stretch>
            <a:fillRect/>
          </a:stretch>
        </p:blipFill>
        <p:spPr bwMode="auto">
          <a:xfrm>
            <a:off x="152400" y="15240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4" descr="IMG_0815"/>
          <p:cNvPicPr>
            <a:picLocks noGrp="1" noChangeAspect="1" noChangeArrowheads="1"/>
          </p:cNvPicPr>
          <p:nvPr>
            <p:ph idx="1"/>
          </p:nvPr>
        </p:nvPicPr>
        <p:blipFill>
          <a:blip r:embed="rId3"/>
          <a:srcRect/>
          <a:stretch>
            <a:fillRect/>
          </a:stretch>
        </p:blipFill>
        <p:spPr>
          <a:xfrm>
            <a:off x="0" y="0"/>
            <a:ext cx="9144000" cy="6858000"/>
          </a:xfrm>
        </p:spPr>
      </p:pic>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Espaço Reservado para Conteúdo 2"/>
          <p:cNvSpPr>
            <a:spLocks noGrp="1"/>
          </p:cNvSpPr>
          <p:nvPr>
            <p:ph sz="half" idx="1"/>
          </p:nvPr>
        </p:nvSpPr>
        <p:spPr/>
        <p:txBody>
          <a:bodyPr/>
          <a:lstStyle/>
          <a:p>
            <a:endParaRPr lang="pt-BR">
              <a:ea typeface="ＭＳ Ｐゴシック" pitchFamily="-109" charset="-128"/>
              <a:cs typeface="ＭＳ Ｐゴシック" pitchFamily="-109" charset="-128"/>
            </a:endParaRPr>
          </a:p>
        </p:txBody>
      </p:sp>
      <p:sp>
        <p:nvSpPr>
          <p:cNvPr id="330755"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sp>
        <p:nvSpPr>
          <p:cNvPr id="330756" name="Espaço Reservado para Conteúdo 4"/>
          <p:cNvSpPr>
            <a:spLocks noGrp="1"/>
          </p:cNvSpPr>
          <p:nvPr>
            <p:ph sz="quarter" idx="3"/>
          </p:nvPr>
        </p:nvSpPr>
        <p:spPr/>
        <p:txBody>
          <a:bodyPr/>
          <a:lstStyle/>
          <a:p>
            <a:endParaRPr lang="pt-BR">
              <a:ea typeface="ＭＳ Ｐゴシック" pitchFamily="-109" charset="-128"/>
              <a:cs typeface="ＭＳ Ｐゴシック" pitchFamily="-109" charset="-128"/>
            </a:endParaRPr>
          </a:p>
        </p:txBody>
      </p:sp>
      <p:pic>
        <p:nvPicPr>
          <p:cNvPr id="330757" name="Picture 2" descr="C:\Documents and Settings\Computer_Owner\Desktop\oshafotos\querda.JPG"/>
          <p:cNvPicPr>
            <a:picLocks noChangeAspect="1" noChangeArrowheads="1"/>
          </p:cNvPicPr>
          <p:nvPr/>
        </p:nvPicPr>
        <p:blipFill>
          <a:blip r:embed="rId3"/>
          <a:srcRect/>
          <a:stretch>
            <a:fillRect/>
          </a:stretch>
        </p:blipFill>
        <p:spPr bwMode="auto">
          <a:xfrm>
            <a:off x="0" y="762000"/>
            <a:ext cx="9185275" cy="6096000"/>
          </a:xfrm>
          <a:prstGeom prst="rect">
            <a:avLst/>
          </a:prstGeom>
          <a:noFill/>
          <a:ln w="9525">
            <a:noFill/>
            <a:miter lim="800000"/>
            <a:headEnd/>
            <a:tailEnd/>
          </a:ln>
        </p:spPr>
      </p:pic>
      <p:sp>
        <p:nvSpPr>
          <p:cNvPr id="8" name="Título 1"/>
          <p:cNvSpPr txBox="1">
            <a:spLocks/>
          </p:cNvSpPr>
          <p:nvPr/>
        </p:nvSpPr>
        <p:spPr>
          <a:xfrm>
            <a:off x="0" y="836613"/>
            <a:ext cx="9144000" cy="838200"/>
          </a:xfrm>
          <a:prstGeom prst="rect">
            <a:avLst/>
          </a:prstGeom>
        </p:spPr>
        <p:txBody>
          <a:bodyPr anchor="ctr">
            <a:prstTxWarp prst="textNoShape">
              <a:avLst/>
            </a:prstTxWarp>
          </a:bodyPr>
          <a:lstStyle/>
          <a:p>
            <a:pPr>
              <a:defRPr/>
            </a:pPr>
            <a:r>
              <a:rPr lang="pt-BR" sz="6600" b="1" u="sng">
                <a:effectLst>
                  <a:outerShdw blurRad="38100" dist="38100" dir="2700000" algn="tl">
                    <a:srgbClr val="DDDDDD"/>
                  </a:outerShdw>
                </a:effectLst>
              </a:rPr>
              <a:t>Why protection is necessary?</a:t>
            </a:r>
          </a:p>
        </p:txBody>
      </p:sp>
      <p:sp>
        <p:nvSpPr>
          <p:cNvPr id="330759" name="Retângulo 6"/>
          <p:cNvSpPr>
            <a:spLocks noChangeArrowheads="1"/>
          </p:cNvSpPr>
          <p:nvPr/>
        </p:nvSpPr>
        <p:spPr bwMode="auto">
          <a:xfrm>
            <a:off x="6705600" y="3886200"/>
            <a:ext cx="381000" cy="8382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32803" name="Espaço Reservado para Conteúdo 2"/>
          <p:cNvSpPr>
            <a:spLocks noGrp="1"/>
          </p:cNvSpPr>
          <p:nvPr>
            <p:ph sz="half" idx="1"/>
          </p:nvPr>
        </p:nvSpPr>
        <p:spPr/>
        <p:txBody>
          <a:bodyPr/>
          <a:lstStyle/>
          <a:p>
            <a:endParaRPr lang="pt-BR">
              <a:ea typeface="ＭＳ Ｐゴシック" pitchFamily="-109" charset="-128"/>
              <a:cs typeface="ＭＳ Ｐゴシック" pitchFamily="-109" charset="-128"/>
            </a:endParaRPr>
          </a:p>
        </p:txBody>
      </p:sp>
      <p:sp>
        <p:nvSpPr>
          <p:cNvPr id="332804"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sp>
        <p:nvSpPr>
          <p:cNvPr id="332805" name="Espaço Reservado para Conteúdo 4"/>
          <p:cNvSpPr>
            <a:spLocks noGrp="1"/>
          </p:cNvSpPr>
          <p:nvPr>
            <p:ph sz="quarter" idx="3"/>
          </p:nvPr>
        </p:nvSpPr>
        <p:spPr/>
        <p:txBody>
          <a:bodyPr/>
          <a:lstStyle/>
          <a:p>
            <a:endParaRPr lang="pt-BR">
              <a:ea typeface="ＭＳ Ｐゴシック" pitchFamily="-109" charset="-128"/>
              <a:cs typeface="ＭＳ Ｐゴシック" pitchFamily="-109" charset="-128"/>
            </a:endParaRPr>
          </a:p>
        </p:txBody>
      </p:sp>
      <p:pic>
        <p:nvPicPr>
          <p:cNvPr id="332806" name="Picture 2" descr="C:\Documents and Settings\Computer_Owner\Desktop\Nova pasta (2)\foto+acidente.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2807" name="Retângulo 6"/>
          <p:cNvSpPr>
            <a:spLocks noChangeArrowheads="1"/>
          </p:cNvSpPr>
          <p:nvPr/>
        </p:nvSpPr>
        <p:spPr bwMode="auto">
          <a:xfrm>
            <a:off x="3886200" y="3276600"/>
            <a:ext cx="609600" cy="11430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34851" name="Espaço Reservado para Conteúdo 2"/>
          <p:cNvSpPr>
            <a:spLocks noGrp="1"/>
          </p:cNvSpPr>
          <p:nvPr>
            <p:ph sz="half" idx="1"/>
          </p:nvPr>
        </p:nvSpPr>
        <p:spPr/>
        <p:txBody>
          <a:bodyPr/>
          <a:lstStyle/>
          <a:p>
            <a:endParaRPr lang="pt-BR">
              <a:ea typeface="ＭＳ Ｐゴシック" pitchFamily="-109" charset="-128"/>
              <a:cs typeface="ＭＳ Ｐゴシック" pitchFamily="-109" charset="-128"/>
            </a:endParaRPr>
          </a:p>
        </p:txBody>
      </p:sp>
      <p:sp>
        <p:nvSpPr>
          <p:cNvPr id="334852"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sp>
        <p:nvSpPr>
          <p:cNvPr id="334853" name="Espaço Reservado para Conteúdo 4"/>
          <p:cNvSpPr>
            <a:spLocks noGrp="1"/>
          </p:cNvSpPr>
          <p:nvPr>
            <p:ph sz="quarter" idx="3"/>
          </p:nvPr>
        </p:nvSpPr>
        <p:spPr/>
        <p:txBody>
          <a:bodyPr/>
          <a:lstStyle/>
          <a:p>
            <a:endParaRPr lang="pt-BR">
              <a:ea typeface="ＭＳ Ｐゴシック" pitchFamily="-109" charset="-128"/>
              <a:cs typeface="ＭＳ Ｐゴシック" pitchFamily="-109" charset="-128"/>
            </a:endParaRPr>
          </a:p>
        </p:txBody>
      </p:sp>
      <p:pic>
        <p:nvPicPr>
          <p:cNvPr id="334854" name="Picture 3" descr="C:\Documents and Settings\Computer_Owner\Desktop\Cópia de Nova pasta\OgAAANpalCOPc9eeAtGwG3xJJ4EID0nhyyfn9GTfRUmqbNWq5jILuNHbQYiYDDpLCdUxRKeCtQdLCHvDK9MB6TwNlCEAm1T1ULkTAMVyd1Hvogk8iC8s6ioEghcN.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4855" name="Retângulo 6"/>
          <p:cNvSpPr>
            <a:spLocks noChangeArrowheads="1"/>
          </p:cNvSpPr>
          <p:nvPr/>
        </p:nvSpPr>
        <p:spPr bwMode="auto">
          <a:xfrm>
            <a:off x="6934200" y="2209800"/>
            <a:ext cx="609600" cy="9906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36899" name="Espaço Reservado para Conteúdo 2"/>
          <p:cNvSpPr>
            <a:spLocks noGrp="1"/>
          </p:cNvSpPr>
          <p:nvPr>
            <p:ph sz="half" idx="1"/>
          </p:nvPr>
        </p:nvSpPr>
        <p:spPr/>
        <p:txBody>
          <a:bodyPr/>
          <a:lstStyle/>
          <a:p>
            <a:endParaRPr lang="pt-BR">
              <a:ea typeface="ＭＳ Ｐゴシック" pitchFamily="-109" charset="-128"/>
              <a:cs typeface="ＭＳ Ｐゴシック" pitchFamily="-109" charset="-128"/>
            </a:endParaRPr>
          </a:p>
        </p:txBody>
      </p:sp>
      <p:sp>
        <p:nvSpPr>
          <p:cNvPr id="336900"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sp>
        <p:nvSpPr>
          <p:cNvPr id="336901" name="Espaço Reservado para Conteúdo 4"/>
          <p:cNvSpPr>
            <a:spLocks noGrp="1"/>
          </p:cNvSpPr>
          <p:nvPr>
            <p:ph sz="quarter" idx="3"/>
          </p:nvPr>
        </p:nvSpPr>
        <p:spPr/>
        <p:txBody>
          <a:bodyPr/>
          <a:lstStyle/>
          <a:p>
            <a:endParaRPr lang="pt-BR">
              <a:ea typeface="ＭＳ Ｐゴシック" pitchFamily="-109" charset="-128"/>
              <a:cs typeface="ＭＳ Ｐゴシック" pitchFamily="-109" charset="-128"/>
            </a:endParaRPr>
          </a:p>
        </p:txBody>
      </p:sp>
      <p:pic>
        <p:nvPicPr>
          <p:cNvPr id="336902" name="Picture 2" descr="C:\Documents and Settings\Computer_Owner\Desktop\Cópia de Nova pasta\OgAAAA0qBcn1miXomh36VDh5PBNupXk_i6h24-atCErNcM39EAdTzNhDYWZY1iT1I6i_qcNijXFzSsk4uXbu9BUh3dkAm1T1UKurNtBvFKxs9_Cz9_71Lmok6VyG.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6903" name="Retângulo 6"/>
          <p:cNvSpPr>
            <a:spLocks noChangeArrowheads="1"/>
          </p:cNvSpPr>
          <p:nvPr/>
        </p:nvSpPr>
        <p:spPr bwMode="auto">
          <a:xfrm>
            <a:off x="7086600" y="1905000"/>
            <a:ext cx="838200" cy="12954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990600" y="1447800"/>
            <a:ext cx="7772400" cy="40386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dirty="0" err="1" smtClean="0">
                <a:solidFill>
                  <a:srgbClr val="003300"/>
                </a:solidFill>
              </a:rPr>
              <a:t>But</a:t>
            </a:r>
            <a:r>
              <a:rPr lang="pt-BR" sz="11500" dirty="0" smtClean="0">
                <a:solidFill>
                  <a:srgbClr val="003300"/>
                </a:solidFill>
              </a:rPr>
              <a:t> </a:t>
            </a:r>
            <a:r>
              <a:rPr lang="pt-BR" sz="11500" dirty="0" err="1" smtClean="0">
                <a:solidFill>
                  <a:srgbClr val="003300"/>
                </a:solidFill>
              </a:rPr>
              <a:t>before</a:t>
            </a:r>
            <a:r>
              <a:rPr lang="pt-BR" sz="11500" dirty="0" smtClean="0">
                <a:solidFill>
                  <a:srgbClr val="003300"/>
                </a:solidFill>
              </a:rPr>
              <a:t> </a:t>
            </a:r>
            <a:r>
              <a:rPr lang="pt-BR" sz="11500" dirty="0" err="1" smtClean="0">
                <a:solidFill>
                  <a:srgbClr val="003300"/>
                </a:solidFill>
              </a:rPr>
              <a:t>that</a:t>
            </a:r>
            <a:r>
              <a:rPr lang="pt-BR" sz="115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38947" name="Espaço Reservado para Conteúdo 2"/>
          <p:cNvSpPr>
            <a:spLocks noGrp="1"/>
          </p:cNvSpPr>
          <p:nvPr>
            <p:ph sz="half" idx="1"/>
          </p:nvPr>
        </p:nvSpPr>
        <p:spPr/>
        <p:txBody>
          <a:bodyPr/>
          <a:lstStyle/>
          <a:p>
            <a:endParaRPr lang="pt-BR">
              <a:ea typeface="ＭＳ Ｐゴシック" pitchFamily="-109" charset="-128"/>
              <a:cs typeface="ＭＳ Ｐゴシック" pitchFamily="-109" charset="-128"/>
            </a:endParaRPr>
          </a:p>
        </p:txBody>
      </p:sp>
      <p:sp>
        <p:nvSpPr>
          <p:cNvPr id="338948"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sp>
        <p:nvSpPr>
          <p:cNvPr id="338949" name="Espaço Reservado para Conteúdo 4"/>
          <p:cNvSpPr>
            <a:spLocks noGrp="1"/>
          </p:cNvSpPr>
          <p:nvPr>
            <p:ph sz="quarter" idx="3"/>
          </p:nvPr>
        </p:nvSpPr>
        <p:spPr/>
        <p:txBody>
          <a:bodyPr/>
          <a:lstStyle/>
          <a:p>
            <a:endParaRPr lang="pt-BR">
              <a:ea typeface="ＭＳ Ｐゴシック" pitchFamily="-109" charset="-128"/>
              <a:cs typeface="ＭＳ Ｐゴシック" pitchFamily="-109" charset="-128"/>
            </a:endParaRPr>
          </a:p>
        </p:txBody>
      </p:sp>
      <p:pic>
        <p:nvPicPr>
          <p:cNvPr id="338950" name="Picture 2" descr="C:\Documents and Settings\Computer_Owner\Desktop\Cópia de Nova pasta\OgAAALwoOL-qsROZ0bj6c0ynJaTCIAdFjPOd6nHmpeidmYOLUGAQ3z99BLcXJRqLZ8JoG6iBXOlD29XjCUW32Inh4jMAm1T1UAF_vK24pbRlIwIOrcs3GEc6REk7.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8951" name="Retângulo 6"/>
          <p:cNvSpPr>
            <a:spLocks noChangeArrowheads="1"/>
          </p:cNvSpPr>
          <p:nvPr/>
        </p:nvSpPr>
        <p:spPr bwMode="auto">
          <a:xfrm>
            <a:off x="2971800" y="381000"/>
            <a:ext cx="1905000" cy="9906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40995" name="Espaço Reservado para Conteúdo 2"/>
          <p:cNvSpPr>
            <a:spLocks noGrp="1"/>
          </p:cNvSpPr>
          <p:nvPr>
            <p:ph sz="half" idx="1"/>
          </p:nvPr>
        </p:nvSpPr>
        <p:spPr/>
        <p:txBody>
          <a:bodyPr/>
          <a:lstStyle/>
          <a:p>
            <a:endParaRPr lang="pt-BR">
              <a:ea typeface="ＭＳ Ｐゴシック" pitchFamily="-109" charset="-128"/>
              <a:cs typeface="ＭＳ Ｐゴシック" pitchFamily="-109" charset="-128"/>
            </a:endParaRPr>
          </a:p>
        </p:txBody>
      </p:sp>
      <p:sp>
        <p:nvSpPr>
          <p:cNvPr id="340996"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sp>
        <p:nvSpPr>
          <p:cNvPr id="340997" name="Espaço Reservado para Conteúdo 4"/>
          <p:cNvSpPr>
            <a:spLocks noGrp="1"/>
          </p:cNvSpPr>
          <p:nvPr>
            <p:ph sz="quarter" idx="3"/>
          </p:nvPr>
        </p:nvSpPr>
        <p:spPr/>
        <p:txBody>
          <a:bodyPr/>
          <a:lstStyle/>
          <a:p>
            <a:endParaRPr lang="pt-BR">
              <a:ea typeface="ＭＳ Ｐゴシック" pitchFamily="-109" charset="-128"/>
              <a:cs typeface="ＭＳ Ｐゴシック" pitchFamily="-109" charset="-128"/>
            </a:endParaRPr>
          </a:p>
        </p:txBody>
      </p:sp>
      <p:pic>
        <p:nvPicPr>
          <p:cNvPr id="340998" name="Picture 2" descr="H:\fotos\funcionário da prefeitura -acidente de trabalho fatal 18-2.JPG"/>
          <p:cNvPicPr>
            <a:picLocks noChangeAspect="1" noChangeArrowheads="1"/>
          </p:cNvPicPr>
          <p:nvPr/>
        </p:nvPicPr>
        <p:blipFill>
          <a:blip r:embed="rId3"/>
          <a:srcRect/>
          <a:stretch>
            <a:fillRect/>
          </a:stretch>
        </p:blipFill>
        <p:spPr bwMode="auto">
          <a:xfrm>
            <a:off x="0" y="0"/>
            <a:ext cx="9144000" cy="6919913"/>
          </a:xfrm>
          <a:prstGeom prst="rect">
            <a:avLst/>
          </a:prstGeom>
          <a:noFill/>
          <a:ln w="9525">
            <a:noFill/>
            <a:miter lim="800000"/>
            <a:headEnd/>
            <a:tailEnd/>
          </a:ln>
        </p:spPr>
      </p:pic>
      <p:sp>
        <p:nvSpPr>
          <p:cNvPr id="340999" name="Retângulo 6"/>
          <p:cNvSpPr>
            <a:spLocks noChangeArrowheads="1"/>
          </p:cNvSpPr>
          <p:nvPr/>
        </p:nvSpPr>
        <p:spPr bwMode="auto">
          <a:xfrm>
            <a:off x="1371600" y="457200"/>
            <a:ext cx="1066800" cy="4572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43043" name="Espaço Reservado para Conteúdo 2"/>
          <p:cNvSpPr>
            <a:spLocks noGrp="1"/>
          </p:cNvSpPr>
          <p:nvPr>
            <p:ph sz="half" idx="1"/>
          </p:nvPr>
        </p:nvSpPr>
        <p:spPr/>
        <p:txBody>
          <a:bodyPr/>
          <a:lstStyle/>
          <a:p>
            <a:endParaRPr lang="pt-BR">
              <a:ea typeface="ＭＳ Ｐゴシック" pitchFamily="-109" charset="-128"/>
              <a:cs typeface="ＭＳ Ｐゴシック" pitchFamily="-109" charset="-128"/>
            </a:endParaRPr>
          </a:p>
        </p:txBody>
      </p:sp>
      <p:sp>
        <p:nvSpPr>
          <p:cNvPr id="343044"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sp>
        <p:nvSpPr>
          <p:cNvPr id="343045" name="Espaço Reservado para Conteúdo 4"/>
          <p:cNvSpPr>
            <a:spLocks noGrp="1"/>
          </p:cNvSpPr>
          <p:nvPr>
            <p:ph sz="quarter" idx="3"/>
          </p:nvPr>
        </p:nvSpPr>
        <p:spPr/>
        <p:txBody>
          <a:bodyPr/>
          <a:lstStyle/>
          <a:p>
            <a:endParaRPr lang="pt-BR">
              <a:ea typeface="ＭＳ Ｐゴシック" pitchFamily="-109" charset="-128"/>
              <a:cs typeface="ＭＳ Ｐゴシック" pitchFamily="-109" charset="-128"/>
            </a:endParaRPr>
          </a:p>
        </p:txBody>
      </p:sp>
      <p:pic>
        <p:nvPicPr>
          <p:cNvPr id="343046" name="Picture 2" descr="H:\fotos\acidente.jpg"/>
          <p:cNvPicPr>
            <a:picLocks noChangeAspect="1" noChangeArrowheads="1"/>
          </p:cNvPicPr>
          <p:nvPr/>
        </p:nvPicPr>
        <p:blipFill>
          <a:blip r:embed="rId3"/>
          <a:srcRect/>
          <a:stretch>
            <a:fillRect/>
          </a:stretch>
        </p:blipFill>
        <p:spPr bwMode="auto">
          <a:xfrm>
            <a:off x="0" y="0"/>
            <a:ext cx="9144000" cy="6884988"/>
          </a:xfrm>
          <a:prstGeom prst="rect">
            <a:avLst/>
          </a:prstGeom>
          <a:noFill/>
          <a:ln w="9525">
            <a:noFill/>
            <a:miter lim="800000"/>
            <a:headEnd/>
            <a:tailEnd/>
          </a:ln>
        </p:spPr>
      </p:pic>
      <p:sp>
        <p:nvSpPr>
          <p:cNvPr id="343047" name="Retângulo 6"/>
          <p:cNvSpPr>
            <a:spLocks noChangeArrowheads="1"/>
          </p:cNvSpPr>
          <p:nvPr/>
        </p:nvSpPr>
        <p:spPr bwMode="auto">
          <a:xfrm>
            <a:off x="4724400" y="2057400"/>
            <a:ext cx="914400" cy="5334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pic>
        <p:nvPicPr>
          <p:cNvPr id="345091" name="Picture 2" descr="C:\Documents and Settings\Computer_Owner\Desktop\Nova pasta (2)\17_MHG_cie_resgate3.jpg"/>
          <p:cNvPicPr>
            <a:picLocks noChangeAspect="1" noChangeArrowheads="1"/>
          </p:cNvPicPr>
          <p:nvPr/>
        </p:nvPicPr>
        <p:blipFill>
          <a:blip r:embed="rId3"/>
          <a:srcRect/>
          <a:stretch>
            <a:fillRect/>
          </a:stretch>
        </p:blipFill>
        <p:spPr bwMode="auto">
          <a:xfrm>
            <a:off x="0" y="0"/>
            <a:ext cx="9170988"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ítulo 1"/>
          <p:cNvSpPr>
            <a:spLocks noGrp="1"/>
          </p:cNvSpPr>
          <p:nvPr>
            <p:ph type="title"/>
          </p:nvPr>
        </p:nvSpPr>
        <p:spPr>
          <a:xfrm>
            <a:off x="609600" y="1981200"/>
            <a:ext cx="8229600" cy="1143000"/>
          </a:xfrm>
        </p:spPr>
        <p:txBody>
          <a:bodyPr>
            <a:normAutofit fontScale="90000"/>
          </a:bodyPr>
          <a:lstStyle/>
          <a:p>
            <a:r>
              <a:rPr lang="pt-BR" dirty="0" err="1">
                <a:ea typeface="ＭＳ Ｐゴシック" pitchFamily="-109" charset="-128"/>
                <a:cs typeface="ＭＳ Ｐゴシック" pitchFamily="-109" charset="-128"/>
              </a:rPr>
              <a:t>True</a:t>
            </a:r>
            <a:r>
              <a:rPr lang="pt-BR" dirty="0">
                <a:ea typeface="ＭＳ Ｐゴシック" pitchFamily="-109" charset="-128"/>
                <a:cs typeface="ＭＳ Ｐゴシック" pitchFamily="-109" charset="-128"/>
              </a:rPr>
              <a:t> </a:t>
            </a:r>
            <a:r>
              <a:rPr lang="pt-BR" dirty="0" err="1">
                <a:ea typeface="ＭＳ Ｐゴシック" pitchFamily="-109" charset="-128"/>
                <a:cs typeface="ＭＳ Ｐゴシック" pitchFamily="-109" charset="-128"/>
              </a:rPr>
              <a:t>or</a:t>
            </a:r>
            <a:r>
              <a:rPr lang="pt-BR" dirty="0">
                <a:ea typeface="ＭＳ Ｐゴシック" pitchFamily="-109" charset="-128"/>
                <a:cs typeface="ＭＳ Ｐゴシック" pitchFamily="-109" charset="-128"/>
              </a:rPr>
              <a:t> </a:t>
            </a:r>
            <a:r>
              <a:rPr lang="pt-BR" dirty="0" err="1">
                <a:ea typeface="ＭＳ Ｐゴシック" pitchFamily="-109" charset="-128"/>
                <a:cs typeface="ＭＳ Ｐゴシック" pitchFamily="-109" charset="-128"/>
              </a:rPr>
              <a:t>False</a:t>
            </a:r>
            <a:r>
              <a:rPr lang="pt-BR" dirty="0">
                <a:ea typeface="ＭＳ Ｐゴシック" pitchFamily="-109" charset="-128"/>
                <a:cs typeface="ＭＳ Ｐゴシック" pitchFamily="-109" charset="-128"/>
              </a:rPr>
              <a:t/>
            </a:r>
            <a:br>
              <a:rPr lang="pt-BR" dirty="0">
                <a:ea typeface="ＭＳ Ｐゴシック" pitchFamily="-109" charset="-128"/>
                <a:cs typeface="ＭＳ Ｐゴシック" pitchFamily="-109" charset="-128"/>
              </a:rPr>
            </a:br>
            <a:r>
              <a:rPr lang="pt-BR" dirty="0" err="1">
                <a:ea typeface="ＭＳ Ｐゴシック" pitchFamily="-109" charset="-128"/>
                <a:cs typeface="ＭＳ Ｐゴシック" pitchFamily="-109" charset="-128"/>
              </a:rPr>
              <a:t>Questions</a:t>
            </a:r>
            <a:endParaRPr lang="pt-BR" dirty="0">
              <a:ea typeface="ＭＳ Ｐゴシック" pitchFamily="-109" charset="-128"/>
              <a:cs typeface="ＭＳ Ｐゴシック" pitchFamily="-109" charset="-128"/>
            </a:endParaRPr>
          </a:p>
        </p:txBody>
      </p:sp>
      <p:sp>
        <p:nvSpPr>
          <p:cNvPr id="347139" name="Espaço Reservado para Número de Slide 2"/>
          <p:cNvSpPr>
            <a:spLocks noGrp="1"/>
          </p:cNvSpPr>
          <p:nvPr>
            <p:ph type="sldNum" sz="quarter" idx="10"/>
          </p:nvPr>
        </p:nvSpPr>
        <p:spPr>
          <a:noFill/>
        </p:spPr>
        <p:txBody>
          <a:bodyPr/>
          <a:lstStyle/>
          <a:p>
            <a:fld id="{34AD4ED7-48D2-194D-BFA0-E6A3C461FD90}" type="slidenum">
              <a:rPr lang="en-US"/>
              <a:pPr/>
              <a:t>164</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Espaço Reservado para Número de Slide 2"/>
          <p:cNvSpPr>
            <a:spLocks noGrp="1"/>
          </p:cNvSpPr>
          <p:nvPr>
            <p:ph type="sldNum" sz="quarter" idx="10"/>
          </p:nvPr>
        </p:nvSpPr>
        <p:spPr>
          <a:noFill/>
        </p:spPr>
        <p:txBody>
          <a:bodyPr/>
          <a:lstStyle/>
          <a:p>
            <a:fld id="{0C82BDB1-7706-E441-B8E6-4272F49771EA}" type="slidenum">
              <a:rPr lang="en-US"/>
              <a:pPr/>
              <a:t>165</a:t>
            </a:fld>
            <a:endParaRPr lang="en-US"/>
          </a:p>
        </p:txBody>
      </p:sp>
      <p:sp>
        <p:nvSpPr>
          <p:cNvPr id="348163" name="Rectangle 1"/>
          <p:cNvSpPr>
            <a:spLocks noChangeArrowheads="1"/>
          </p:cNvSpPr>
          <p:nvPr/>
        </p:nvSpPr>
        <p:spPr bwMode="auto">
          <a:xfrm>
            <a:off x="304800" y="465138"/>
            <a:ext cx="8458200" cy="5048250"/>
          </a:xfrm>
          <a:prstGeom prst="rect">
            <a:avLst/>
          </a:prstGeom>
          <a:noFill/>
          <a:ln w="9525">
            <a:noFill/>
            <a:miter lim="800000"/>
            <a:headEnd/>
            <a:tailEnd/>
          </a:ln>
        </p:spPr>
        <p:txBody>
          <a:bodyPr anchor="ctr">
            <a:prstTxWarp prst="textNoShape">
              <a:avLst/>
            </a:prstTxWarp>
            <a:spAutoFit/>
          </a:bodyPr>
          <a:lstStyle/>
          <a:p>
            <a:pPr algn="just" eaLnBrk="0" hangingPunct="0"/>
            <a:r>
              <a:rPr lang="en-US" sz="2800" b="1" dirty="0">
                <a:solidFill>
                  <a:schemeClr val="accent2"/>
                </a:solidFill>
                <a:latin typeface="Calibri" pitchFamily="-109" charset="0"/>
                <a:ea typeface="Times New Roman" pitchFamily="-109" charset="0"/>
                <a:cs typeface="Times New Roman" pitchFamily="-109" charset="0"/>
              </a:rPr>
              <a:t>1) Construction is </a:t>
            </a:r>
            <a:r>
              <a:rPr lang="en-US" sz="2800" b="1" u="sng" dirty="0">
                <a:solidFill>
                  <a:schemeClr val="accent2"/>
                </a:solidFill>
                <a:latin typeface="Calibri" pitchFamily="-109" charset="0"/>
                <a:ea typeface="Times New Roman" pitchFamily="-109" charset="0"/>
                <a:cs typeface="Times New Roman" pitchFamily="-109" charset="0"/>
              </a:rPr>
              <a:t>one of</a:t>
            </a:r>
            <a:r>
              <a:rPr lang="en-US" sz="2800" b="1" dirty="0">
                <a:solidFill>
                  <a:schemeClr val="accent2"/>
                </a:solidFill>
                <a:latin typeface="Calibri" pitchFamily="-109" charset="0"/>
                <a:ea typeface="Times New Roman" pitchFamily="-109" charset="0"/>
                <a:cs typeface="Times New Roman" pitchFamily="-109" charset="0"/>
              </a:rPr>
              <a:t> the industries that more frequently </a:t>
            </a:r>
            <a:r>
              <a:rPr lang="en-US" sz="2800" b="1" dirty="0" smtClean="0">
                <a:solidFill>
                  <a:schemeClr val="accent2"/>
                </a:solidFill>
                <a:latin typeface="Calibri" pitchFamily="-109" charset="0"/>
                <a:ea typeface="Times New Roman" pitchFamily="-109" charset="0"/>
                <a:cs typeface="Times New Roman" pitchFamily="-109" charset="0"/>
              </a:rPr>
              <a:t>causes </a:t>
            </a:r>
            <a:r>
              <a:rPr lang="en-US" sz="2800" b="1" dirty="0">
                <a:solidFill>
                  <a:schemeClr val="accent2"/>
                </a:solidFill>
                <a:latin typeface="Calibri" pitchFamily="-109" charset="0"/>
                <a:ea typeface="Times New Roman" pitchFamily="-109" charset="0"/>
                <a:cs typeface="Times New Roman" pitchFamily="-109" charset="0"/>
              </a:rPr>
              <a:t>fatalities and injuries among workers.</a:t>
            </a:r>
            <a:endParaRPr lang="pt-BR" sz="1400" b="1" dirty="0">
              <a:solidFill>
                <a:schemeClr val="accent2"/>
              </a:solidFill>
            </a:endParaRPr>
          </a:p>
          <a:p>
            <a:pPr algn="just" eaLnBrk="0" hangingPunct="0"/>
            <a:r>
              <a:rPr lang="en-US" sz="2800" b="1" dirty="0">
                <a:solidFill>
                  <a:schemeClr val="accent2"/>
                </a:solidFill>
                <a:latin typeface="Calibri" pitchFamily="-109" charset="0"/>
                <a:ea typeface="Times New Roman" pitchFamily="-109" charset="0"/>
                <a:cs typeface="Times New Roman" pitchFamily="-109" charset="0"/>
              </a:rPr>
              <a:t>___True    ___False</a:t>
            </a:r>
          </a:p>
          <a:p>
            <a:pPr algn="just" eaLnBrk="0" hangingPunct="0"/>
            <a:endParaRPr lang="pt-BR" sz="1400" b="1" dirty="0">
              <a:solidFill>
                <a:schemeClr val="accent2"/>
              </a:solidFill>
            </a:endParaRPr>
          </a:p>
          <a:p>
            <a:pPr algn="just" eaLnBrk="0" hangingPunct="0"/>
            <a:endParaRPr lang="pt-BR" sz="1400" b="1" dirty="0">
              <a:solidFill>
                <a:schemeClr val="accent2"/>
              </a:solidFill>
            </a:endParaRPr>
          </a:p>
          <a:p>
            <a:pPr algn="just" eaLnBrk="0" hangingPunct="0"/>
            <a:r>
              <a:rPr lang="en-US" sz="2800" b="1" dirty="0">
                <a:solidFill>
                  <a:schemeClr val="accent2"/>
                </a:solidFill>
                <a:latin typeface="Calibri" pitchFamily="-109" charset="0"/>
                <a:ea typeface="Times New Roman" pitchFamily="-109" charset="0"/>
                <a:cs typeface="Times New Roman" pitchFamily="-109" charset="0"/>
              </a:rPr>
              <a:t>2) </a:t>
            </a:r>
            <a:r>
              <a:rPr lang="en-US" sz="2800" b="1" u="sng" dirty="0">
                <a:solidFill>
                  <a:schemeClr val="accent2"/>
                </a:solidFill>
                <a:latin typeface="Calibri" pitchFamily="-109" charset="0"/>
                <a:ea typeface="Times New Roman" pitchFamily="-109" charset="0"/>
                <a:cs typeface="Times New Roman" pitchFamily="-109" charset="0"/>
              </a:rPr>
              <a:t>The main</a:t>
            </a:r>
            <a:r>
              <a:rPr lang="en-US" sz="2800" b="1" dirty="0">
                <a:solidFill>
                  <a:schemeClr val="accent2"/>
                </a:solidFill>
                <a:latin typeface="Calibri" pitchFamily="-109" charset="0"/>
                <a:ea typeface="Times New Roman" pitchFamily="-109" charset="0"/>
                <a:cs typeface="Times New Roman" pitchFamily="-109" charset="0"/>
              </a:rPr>
              <a:t> cause of deaths in construction is </a:t>
            </a:r>
            <a:r>
              <a:rPr lang="en-US" sz="2800" b="1" dirty="0" smtClean="0">
                <a:solidFill>
                  <a:schemeClr val="accent2"/>
                </a:solidFill>
                <a:latin typeface="Calibri" pitchFamily="-109" charset="0"/>
                <a:ea typeface="Times New Roman" pitchFamily="-109" charset="0"/>
                <a:cs typeface="Times New Roman" pitchFamily="-109" charset="0"/>
              </a:rPr>
              <a:t>electrocution.</a:t>
            </a:r>
            <a:endParaRPr lang="pt-BR" sz="1400" b="1" dirty="0" smtClean="0">
              <a:solidFill>
                <a:schemeClr val="accent2"/>
              </a:solidFill>
            </a:endParaRPr>
          </a:p>
          <a:p>
            <a:pPr algn="just" eaLnBrk="0" hangingPunct="0"/>
            <a:r>
              <a:rPr lang="en-US" sz="2800" b="1" dirty="0">
                <a:solidFill>
                  <a:schemeClr val="accent2"/>
                </a:solidFill>
                <a:latin typeface="Calibri" pitchFamily="-109" charset="0"/>
                <a:ea typeface="Times New Roman" pitchFamily="-109" charset="0"/>
                <a:cs typeface="Times New Roman" pitchFamily="-109" charset="0"/>
              </a:rPr>
              <a:t>___True    ___False</a:t>
            </a:r>
          </a:p>
          <a:p>
            <a:pPr algn="just" eaLnBrk="0" hangingPunct="0"/>
            <a:endParaRPr lang="en-US" sz="2800" b="1" dirty="0">
              <a:solidFill>
                <a:schemeClr val="accent2"/>
              </a:solidFill>
              <a:latin typeface="Calibri" pitchFamily="-109" charset="0"/>
              <a:ea typeface="Times New Roman" pitchFamily="-109" charset="0"/>
              <a:cs typeface="Times New Roman" pitchFamily="-109" charset="0"/>
            </a:endParaRPr>
          </a:p>
          <a:p>
            <a:pPr algn="just" eaLnBrk="0" hangingPunct="0"/>
            <a:endParaRPr lang="pt-BR" sz="1400" b="1" dirty="0">
              <a:solidFill>
                <a:schemeClr val="accent2"/>
              </a:solidFill>
            </a:endParaRPr>
          </a:p>
          <a:p>
            <a:pPr algn="just" eaLnBrk="0" hangingPunct="0"/>
            <a:r>
              <a:rPr lang="en-US" sz="2800" b="1" dirty="0">
                <a:solidFill>
                  <a:schemeClr val="accent2"/>
                </a:solidFill>
                <a:latin typeface="Calibri" pitchFamily="-109" charset="0"/>
                <a:ea typeface="Times New Roman" pitchFamily="-109" charset="0"/>
                <a:cs typeface="Times New Roman" pitchFamily="-109" charset="0"/>
              </a:rPr>
              <a:t>3) It’s possible to decrease costs for employers if workers do their jobs in a safe </a:t>
            </a:r>
            <a:r>
              <a:rPr lang="en-US" sz="2800" b="1" dirty="0" smtClean="0">
                <a:solidFill>
                  <a:schemeClr val="accent2"/>
                </a:solidFill>
                <a:latin typeface="Calibri" pitchFamily="-109" charset="0"/>
                <a:ea typeface="Times New Roman" pitchFamily="-109" charset="0"/>
                <a:cs typeface="Times New Roman" pitchFamily="-109" charset="0"/>
              </a:rPr>
              <a:t>manner.</a:t>
            </a:r>
            <a:endParaRPr lang="pt-BR" sz="1400" b="1" dirty="0" smtClean="0">
              <a:solidFill>
                <a:schemeClr val="accent2"/>
              </a:solidFill>
            </a:endParaRPr>
          </a:p>
          <a:p>
            <a:pPr algn="just" eaLnBrk="0" hangingPunct="0"/>
            <a:r>
              <a:rPr lang="en-US" sz="2800" b="1" dirty="0">
                <a:solidFill>
                  <a:schemeClr val="accent2"/>
                </a:solidFill>
                <a:latin typeface="Calibri" pitchFamily="-109" charset="0"/>
                <a:ea typeface="Times New Roman" pitchFamily="-109" charset="0"/>
                <a:cs typeface="Times New Roman" pitchFamily="-109" charset="0"/>
              </a:rPr>
              <a:t>___True    ___False</a:t>
            </a:r>
            <a:endParaRPr lang="pt-BR" sz="1400" b="1" dirty="0">
              <a:solidFill>
                <a:schemeClr val="accent2"/>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Espaço Reservado para Número de Slide 2"/>
          <p:cNvSpPr>
            <a:spLocks noGrp="1"/>
          </p:cNvSpPr>
          <p:nvPr>
            <p:ph type="sldNum" sz="quarter" idx="10"/>
          </p:nvPr>
        </p:nvSpPr>
        <p:spPr>
          <a:noFill/>
        </p:spPr>
        <p:txBody>
          <a:bodyPr/>
          <a:lstStyle/>
          <a:p>
            <a:fld id="{33562B36-0AF6-0244-8335-6C8C788ED8F5}" type="slidenum">
              <a:rPr lang="en-US"/>
              <a:pPr/>
              <a:t>166</a:t>
            </a:fld>
            <a:endParaRPr lang="en-US"/>
          </a:p>
        </p:txBody>
      </p:sp>
      <p:sp>
        <p:nvSpPr>
          <p:cNvPr id="349187" name="Retângulo 3"/>
          <p:cNvSpPr>
            <a:spLocks noChangeArrowheads="1"/>
          </p:cNvSpPr>
          <p:nvPr/>
        </p:nvSpPr>
        <p:spPr bwMode="auto">
          <a:xfrm>
            <a:off x="457200" y="381000"/>
            <a:ext cx="8153400" cy="5693866"/>
          </a:xfrm>
          <a:prstGeom prst="rect">
            <a:avLst/>
          </a:prstGeom>
          <a:noFill/>
          <a:ln w="9525">
            <a:noFill/>
            <a:miter lim="800000"/>
            <a:headEnd/>
            <a:tailEnd/>
          </a:ln>
        </p:spPr>
        <p:txBody>
          <a:bodyPr>
            <a:prstTxWarp prst="textNoShape">
              <a:avLst/>
            </a:prstTxWarp>
            <a:spAutoFit/>
          </a:bodyPr>
          <a:lstStyle/>
          <a:p>
            <a:pPr algn="just" eaLnBrk="0" hangingPunct="0"/>
            <a:r>
              <a:rPr lang="en-US" sz="2800" b="1" dirty="0">
                <a:solidFill>
                  <a:schemeClr val="accent2"/>
                </a:solidFill>
                <a:ea typeface="Times New Roman" pitchFamily="-109" charset="0"/>
                <a:cs typeface="Times New Roman" pitchFamily="-109" charset="0"/>
              </a:rPr>
              <a:t>4) OSHA will ask about your </a:t>
            </a:r>
            <a:r>
              <a:rPr lang="en-US" sz="2800" b="1" dirty="0" smtClean="0">
                <a:solidFill>
                  <a:schemeClr val="accent2"/>
                </a:solidFill>
                <a:ea typeface="Times New Roman" pitchFamily="-109" charset="0"/>
                <a:cs typeface="Times New Roman" pitchFamily="-109" charset="0"/>
              </a:rPr>
              <a:t>immigration status.</a:t>
            </a:r>
            <a:endParaRPr lang="pt-BR" sz="1400" b="1" dirty="0" smtClean="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___True    ___False</a:t>
            </a:r>
          </a:p>
          <a:p>
            <a:pPr algn="just" eaLnBrk="0" hangingPunct="0"/>
            <a:endParaRPr lang="en-US" sz="2800" b="1" dirty="0">
              <a:solidFill>
                <a:schemeClr val="accent2"/>
              </a:solidFill>
              <a:ea typeface="Times New Roman" pitchFamily="-109" charset="0"/>
              <a:cs typeface="Times New Roman" pitchFamily="-109" charset="0"/>
            </a:endParaRPr>
          </a:p>
          <a:p>
            <a:pPr algn="just" eaLnBrk="0" hangingPunct="0"/>
            <a:r>
              <a:rPr lang="en-US" sz="2800" b="1" dirty="0">
                <a:solidFill>
                  <a:schemeClr val="accent2"/>
                </a:solidFill>
                <a:ea typeface="Times New Roman" pitchFamily="-109" charset="0"/>
                <a:cs typeface="Times New Roman" pitchFamily="-109" charset="0"/>
              </a:rPr>
              <a:t>5) OSHA </a:t>
            </a:r>
            <a:r>
              <a:rPr lang="en-US" sz="2800" b="1" u="sng" dirty="0">
                <a:solidFill>
                  <a:schemeClr val="accent2"/>
                </a:solidFill>
                <a:ea typeface="Times New Roman" pitchFamily="-109" charset="0"/>
                <a:cs typeface="Times New Roman" pitchFamily="-109" charset="0"/>
              </a:rPr>
              <a:t>only</a:t>
            </a:r>
            <a:r>
              <a:rPr lang="en-US" sz="2800" b="1" dirty="0">
                <a:solidFill>
                  <a:schemeClr val="accent2"/>
                </a:solidFill>
                <a:ea typeface="Times New Roman" pitchFamily="-109" charset="0"/>
                <a:cs typeface="Times New Roman" pitchFamily="-109" charset="0"/>
              </a:rPr>
              <a:t> does worksite inspection in case of workers’ </a:t>
            </a:r>
            <a:r>
              <a:rPr lang="en-US" sz="2800" b="1" dirty="0" smtClean="0">
                <a:solidFill>
                  <a:schemeClr val="accent2"/>
                </a:solidFill>
                <a:ea typeface="Times New Roman" pitchFamily="-109" charset="0"/>
                <a:cs typeface="Times New Roman" pitchFamily="-109" charset="0"/>
              </a:rPr>
              <a:t>complaints.</a:t>
            </a:r>
            <a:endParaRPr lang="pt-BR" sz="1400" b="1" dirty="0" smtClean="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___True    ___False</a:t>
            </a:r>
          </a:p>
          <a:p>
            <a:pPr algn="just" eaLnBrk="0" hangingPunct="0"/>
            <a:endParaRPr lang="pt-BR" sz="1400" b="1" dirty="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6) Construction workers </a:t>
            </a:r>
            <a:r>
              <a:rPr lang="en-US" sz="2800" b="1" u="sng" dirty="0">
                <a:solidFill>
                  <a:schemeClr val="accent2"/>
                </a:solidFill>
                <a:ea typeface="Times New Roman" pitchFamily="-109" charset="0"/>
                <a:cs typeface="Times New Roman" pitchFamily="-109" charset="0"/>
              </a:rPr>
              <a:t>don’t</a:t>
            </a:r>
            <a:r>
              <a:rPr lang="en-US" sz="2800" b="1" dirty="0">
                <a:solidFill>
                  <a:schemeClr val="accent2"/>
                </a:solidFill>
                <a:ea typeface="Times New Roman" pitchFamily="-109" charset="0"/>
                <a:cs typeface="Times New Roman" pitchFamily="-109" charset="0"/>
              </a:rPr>
              <a:t> need training because they are very experienced.</a:t>
            </a:r>
            <a:endParaRPr lang="pt-BR" sz="1400" b="1" dirty="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___True    ___False</a:t>
            </a:r>
          </a:p>
          <a:p>
            <a:pPr algn="just" eaLnBrk="0" hangingPunct="0"/>
            <a:endParaRPr lang="pt-BR" sz="1400" b="1" dirty="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7) Workers </a:t>
            </a:r>
            <a:r>
              <a:rPr lang="en-US" sz="2800" b="1" u="sng" dirty="0">
                <a:solidFill>
                  <a:schemeClr val="accent2"/>
                </a:solidFill>
                <a:ea typeface="Times New Roman" pitchFamily="-109" charset="0"/>
                <a:cs typeface="Times New Roman" pitchFamily="-109" charset="0"/>
              </a:rPr>
              <a:t>only</a:t>
            </a:r>
            <a:r>
              <a:rPr lang="en-US" sz="2800" b="1" dirty="0">
                <a:solidFill>
                  <a:schemeClr val="accent2"/>
                </a:solidFill>
                <a:ea typeface="Times New Roman" pitchFamily="-109" charset="0"/>
                <a:cs typeface="Times New Roman" pitchFamily="-109" charset="0"/>
              </a:rPr>
              <a:t> can be the “Competent Person” if they have an occupational safety </a:t>
            </a:r>
            <a:r>
              <a:rPr lang="en-US" sz="2800" b="1" dirty="0" smtClean="0">
                <a:solidFill>
                  <a:schemeClr val="accent2"/>
                </a:solidFill>
                <a:ea typeface="Times New Roman" pitchFamily="-109" charset="0"/>
                <a:cs typeface="Times New Roman" pitchFamily="-109" charset="0"/>
              </a:rPr>
              <a:t>degree.</a:t>
            </a:r>
            <a:endParaRPr lang="pt-BR" sz="1400" b="1" dirty="0" smtClean="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___True    ___False</a:t>
            </a:r>
            <a:endParaRPr lang="pt-BR" sz="1400" b="1" dirty="0">
              <a:solidFill>
                <a:schemeClr val="accent2"/>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Espaço Reservado para Número de Slide 2"/>
          <p:cNvSpPr>
            <a:spLocks noGrp="1"/>
          </p:cNvSpPr>
          <p:nvPr>
            <p:ph type="sldNum" sz="quarter" idx="10"/>
          </p:nvPr>
        </p:nvSpPr>
        <p:spPr>
          <a:noFill/>
        </p:spPr>
        <p:txBody>
          <a:bodyPr/>
          <a:lstStyle/>
          <a:p>
            <a:fld id="{8990F534-6BF8-7C46-AAA1-E16B9E0C6B53}" type="slidenum">
              <a:rPr lang="en-US"/>
              <a:pPr/>
              <a:t>167</a:t>
            </a:fld>
            <a:endParaRPr lang="en-US"/>
          </a:p>
        </p:txBody>
      </p:sp>
      <p:sp>
        <p:nvSpPr>
          <p:cNvPr id="350211" name="Retângulo 3"/>
          <p:cNvSpPr>
            <a:spLocks noChangeArrowheads="1"/>
          </p:cNvSpPr>
          <p:nvPr/>
        </p:nvSpPr>
        <p:spPr bwMode="auto">
          <a:xfrm>
            <a:off x="304800" y="457200"/>
            <a:ext cx="8229600" cy="5047536"/>
          </a:xfrm>
          <a:prstGeom prst="rect">
            <a:avLst/>
          </a:prstGeom>
          <a:noFill/>
          <a:ln w="9525">
            <a:noFill/>
            <a:miter lim="800000"/>
            <a:headEnd/>
            <a:tailEnd/>
          </a:ln>
        </p:spPr>
        <p:txBody>
          <a:bodyPr>
            <a:prstTxWarp prst="textNoShape">
              <a:avLst/>
            </a:prstTxWarp>
            <a:spAutoFit/>
          </a:bodyPr>
          <a:lstStyle/>
          <a:p>
            <a:pPr algn="l" eaLnBrk="0" hangingPunct="0"/>
            <a:r>
              <a:rPr lang="en-US" sz="2800" b="1" dirty="0">
                <a:solidFill>
                  <a:schemeClr val="accent2"/>
                </a:solidFill>
                <a:ea typeface="Times New Roman" pitchFamily="-109" charset="0"/>
                <a:cs typeface="Times New Roman" pitchFamily="-109" charset="0"/>
              </a:rPr>
              <a:t>8) Having an inspection program helps to keep the workplace environment </a:t>
            </a:r>
            <a:r>
              <a:rPr lang="en-US" sz="2800" b="1" dirty="0" smtClean="0">
                <a:solidFill>
                  <a:schemeClr val="accent2"/>
                </a:solidFill>
                <a:ea typeface="Times New Roman" pitchFamily="-109" charset="0"/>
                <a:cs typeface="Times New Roman" pitchFamily="-109" charset="0"/>
              </a:rPr>
              <a:t>safe.</a:t>
            </a:r>
            <a:endParaRPr lang="pt-BR" sz="1400" b="1" dirty="0" smtClean="0">
              <a:solidFill>
                <a:schemeClr val="accent2"/>
              </a:solidFill>
            </a:endParaRPr>
          </a:p>
          <a:p>
            <a:pPr algn="l" eaLnBrk="0" hangingPunct="0"/>
            <a:r>
              <a:rPr lang="en-US" sz="2800" b="1" dirty="0">
                <a:solidFill>
                  <a:schemeClr val="accent2"/>
                </a:solidFill>
                <a:ea typeface="Times New Roman" pitchFamily="-109" charset="0"/>
                <a:cs typeface="Times New Roman" pitchFamily="-109" charset="0"/>
              </a:rPr>
              <a:t>___True    ___False</a:t>
            </a:r>
          </a:p>
          <a:p>
            <a:pPr algn="l" eaLnBrk="0" hangingPunct="0"/>
            <a:endParaRPr lang="pt-BR" sz="1400" b="1" dirty="0">
              <a:solidFill>
                <a:schemeClr val="accent2"/>
              </a:solidFill>
            </a:endParaRPr>
          </a:p>
          <a:p>
            <a:pPr algn="l" eaLnBrk="0" hangingPunct="0"/>
            <a:r>
              <a:rPr lang="en-US" sz="2800" b="1" dirty="0">
                <a:solidFill>
                  <a:schemeClr val="accent2"/>
                </a:solidFill>
                <a:ea typeface="Times New Roman" pitchFamily="-109" charset="0"/>
                <a:cs typeface="Times New Roman" pitchFamily="-109" charset="0"/>
              </a:rPr>
              <a:t>9) Fall protection systems are required if the workers do their jobs</a:t>
            </a:r>
            <a:r>
              <a:rPr lang="en-US" sz="2800" b="1" dirty="0" smtClean="0">
                <a:solidFill>
                  <a:schemeClr val="accent2"/>
                </a:solidFill>
                <a:ea typeface="Times New Roman" pitchFamily="-109" charset="0"/>
                <a:cs typeface="Times New Roman" pitchFamily="-109" charset="0"/>
              </a:rPr>
              <a:t> at </a:t>
            </a:r>
            <a:r>
              <a:rPr lang="en-US" sz="2800" b="1" dirty="0">
                <a:solidFill>
                  <a:schemeClr val="accent2"/>
                </a:solidFill>
                <a:ea typeface="Times New Roman" pitchFamily="-109" charset="0"/>
                <a:cs typeface="Times New Roman" pitchFamily="-109" charset="0"/>
              </a:rPr>
              <a:t>a height of six feet or more. </a:t>
            </a:r>
            <a:endParaRPr lang="pt-BR" sz="1400" b="1" dirty="0">
              <a:solidFill>
                <a:schemeClr val="accent2"/>
              </a:solidFill>
            </a:endParaRPr>
          </a:p>
          <a:p>
            <a:pPr algn="l" eaLnBrk="0" hangingPunct="0"/>
            <a:r>
              <a:rPr lang="en-US" sz="2800" b="1" dirty="0">
                <a:solidFill>
                  <a:schemeClr val="accent2"/>
                </a:solidFill>
                <a:ea typeface="Times New Roman" pitchFamily="-109" charset="0"/>
                <a:cs typeface="Times New Roman" pitchFamily="-109" charset="0"/>
              </a:rPr>
              <a:t>___True    ___False</a:t>
            </a:r>
          </a:p>
          <a:p>
            <a:pPr algn="l" eaLnBrk="0" hangingPunct="0"/>
            <a:endParaRPr lang="en-US" sz="2800" b="1" dirty="0">
              <a:solidFill>
                <a:schemeClr val="accent2"/>
              </a:solidFill>
              <a:ea typeface="Times New Roman" pitchFamily="-109" charset="0"/>
              <a:cs typeface="Times New Roman" pitchFamily="-109" charset="0"/>
            </a:endParaRPr>
          </a:p>
          <a:p>
            <a:pPr algn="l" eaLnBrk="0" hangingPunct="0"/>
            <a:r>
              <a:rPr lang="en-US" sz="2800" b="1" dirty="0">
                <a:solidFill>
                  <a:schemeClr val="accent2"/>
                </a:solidFill>
                <a:ea typeface="Times New Roman" pitchFamily="-109" charset="0"/>
                <a:cs typeface="Times New Roman" pitchFamily="-109" charset="0"/>
              </a:rPr>
              <a:t>10) A Personal Fall Arrest System must include the following components: Anchorage, Body Harness, and Connector/Lanyard .</a:t>
            </a:r>
            <a:endParaRPr lang="pt-BR" sz="1400" b="1" dirty="0">
              <a:solidFill>
                <a:schemeClr val="accent2"/>
              </a:solidFill>
            </a:endParaRPr>
          </a:p>
          <a:p>
            <a:pPr algn="l" eaLnBrk="0" hangingPunct="0"/>
            <a:r>
              <a:rPr lang="en-US" sz="2800" b="1" dirty="0">
                <a:solidFill>
                  <a:schemeClr val="accent2"/>
                </a:solidFill>
                <a:ea typeface="Times New Roman" pitchFamily="-109" charset="0"/>
                <a:cs typeface="Times New Roman" pitchFamily="-109" charset="0"/>
              </a:rPr>
              <a:t>___True    ___False</a:t>
            </a:r>
            <a:endParaRPr lang="en-US" sz="4800" b="1" dirty="0">
              <a:solidFill>
                <a:schemeClr val="accent2"/>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1"/>
          <p:cNvSpPr>
            <a:spLocks noGrp="1"/>
          </p:cNvSpPr>
          <p:nvPr>
            <p:ph type="sldNum" sz="quarter" idx="10"/>
          </p:nvPr>
        </p:nvSpPr>
        <p:spPr>
          <a:noFill/>
        </p:spPr>
        <p:txBody>
          <a:bodyPr/>
          <a:lstStyle/>
          <a:p>
            <a:fld id="{927345D4-4378-2246-86D7-ABF818F37F5C}" type="slidenum">
              <a:rPr lang="en-US"/>
              <a:pPr/>
              <a:t>168</a:t>
            </a:fld>
            <a:endParaRPr lang="en-US"/>
          </a:p>
        </p:txBody>
      </p:sp>
      <p:sp>
        <p:nvSpPr>
          <p:cNvPr id="179203" name="Title 1"/>
          <p:cNvSpPr>
            <a:spLocks noGrp="1"/>
          </p:cNvSpPr>
          <p:nvPr>
            <p:ph type="title" idx="4294967295"/>
          </p:nvPr>
        </p:nvSpPr>
        <p:spPr/>
        <p:txBody>
          <a:bodyPr/>
          <a:lstStyle/>
          <a:p>
            <a:pPr eaLnBrk="1" hangingPunct="1"/>
            <a:r>
              <a:rPr lang="en-US">
                <a:ea typeface="ＭＳ Ｐゴシック" pitchFamily="-109" charset="-128"/>
                <a:cs typeface="ＭＳ Ｐゴシック" pitchFamily="-109" charset="-128"/>
              </a:rPr>
              <a:t>In Closing</a:t>
            </a:r>
          </a:p>
        </p:txBody>
      </p:sp>
      <p:sp>
        <p:nvSpPr>
          <p:cNvPr id="179204" name="Content Placeholder 2"/>
          <p:cNvSpPr>
            <a:spLocks noGrp="1"/>
          </p:cNvSpPr>
          <p:nvPr>
            <p:ph idx="4294967295"/>
          </p:nvPr>
        </p:nvSpPr>
        <p:spPr>
          <a:xfrm>
            <a:off x="457200" y="1371600"/>
            <a:ext cx="8229600" cy="4419600"/>
          </a:xfrm>
        </p:spPr>
        <p:txBody>
          <a:bodyPr/>
          <a:lstStyle/>
          <a:p>
            <a:pPr eaLnBrk="1" hangingPunct="1"/>
            <a:r>
              <a:rPr lang="en-US" sz="2200">
                <a:ea typeface="ＭＳ Ｐゴシック" pitchFamily="-109" charset="-128"/>
                <a:cs typeface="ＭＳ Ｐゴシック" pitchFamily="-109" charset="-128"/>
              </a:rPr>
              <a:t>All workers should return safely home to their families every day.</a:t>
            </a:r>
          </a:p>
          <a:p>
            <a:pPr eaLnBrk="1" hangingPunct="1"/>
            <a:r>
              <a:rPr lang="en-US" sz="2200">
                <a:ea typeface="ＭＳ Ｐゴシック" pitchFamily="-109" charset="-128"/>
                <a:cs typeface="ＭＳ Ｐゴシック" pitchFamily="-109" charset="-128"/>
              </a:rPr>
              <a:t>Employers must provide workers a place of employment free from recognized hazards.</a:t>
            </a:r>
          </a:p>
          <a:p>
            <a:pPr eaLnBrk="1" hangingPunct="1"/>
            <a:r>
              <a:rPr lang="en-US" sz="2200">
                <a:ea typeface="ＭＳ Ｐゴシック" pitchFamily="-109" charset="-128"/>
                <a:cs typeface="ＭＳ Ｐゴシック" pitchFamily="-109" charset="-128"/>
              </a:rPr>
              <a:t>Visit the OSHA Construction webpage for additional residential fall protection compliance assistance and guidance materials:</a:t>
            </a:r>
          </a:p>
          <a:p>
            <a:pPr algn="ctr" eaLnBrk="1" hangingPunct="1">
              <a:buFontTx/>
              <a:buNone/>
            </a:pPr>
            <a:r>
              <a:rPr lang="en-US" sz="2200">
                <a:ea typeface="ＭＳ Ｐゴシック" pitchFamily="-109" charset="-128"/>
                <a:cs typeface="ＭＳ Ｐゴシック" pitchFamily="-109" charset="-128"/>
              </a:rPr>
              <a:t> </a:t>
            </a:r>
            <a:r>
              <a:rPr lang="en-US" sz="2200">
                <a:ea typeface="ＭＳ Ｐゴシック" pitchFamily="-109" charset="-128"/>
                <a:cs typeface="ＭＳ Ｐゴシック" pitchFamily="-109" charset="-128"/>
                <a:hlinkClick r:id="rId3"/>
              </a:rPr>
              <a:t>www.osha.gov/doc/residential_fall_protection.html</a:t>
            </a:r>
            <a:r>
              <a:rPr lang="en-US" sz="2200">
                <a:ea typeface="ＭＳ Ｐゴシック" pitchFamily="-109" charset="-128"/>
                <a:cs typeface="ＭＳ Ｐゴシック" pitchFamily="-109" charset="-128"/>
              </a:rPr>
              <a:t> </a:t>
            </a:r>
          </a:p>
          <a:p>
            <a:pPr eaLnBrk="1" hangingPunct="1"/>
            <a:r>
              <a:rPr lang="en-US" sz="2200">
                <a:ea typeface="ＭＳ Ｐゴシック" pitchFamily="-109" charset="-128"/>
                <a:cs typeface="ＭＳ Ｐゴシック" pitchFamily="-109" charset="-128"/>
              </a:rPr>
              <a:t>For Fall Protection Standards for States with OSHA-approved State Plans, please visit:</a:t>
            </a:r>
          </a:p>
          <a:p>
            <a:pPr algn="ctr" eaLnBrk="1" hangingPunct="1">
              <a:buFontTx/>
              <a:buNone/>
            </a:pPr>
            <a:r>
              <a:rPr lang="en-US" sz="2200">
                <a:ea typeface="ＭＳ Ｐゴシック" pitchFamily="-109" charset="-128"/>
                <a:cs typeface="ＭＳ Ｐゴシック" pitchFamily="-109" charset="-128"/>
                <a:hlinkClick r:id="rId4"/>
              </a:rPr>
              <a:t>http://www.osha.gov/dcsp/osp/statestandards.html</a:t>
            </a:r>
            <a:endParaRPr lang="en-US" sz="2200">
              <a:ea typeface="ＭＳ Ｐゴシック" pitchFamily="-109" charset="-128"/>
              <a:cs typeface="ＭＳ Ｐゴシック" pitchFamily="-109" charset="-128"/>
            </a:endParaRPr>
          </a:p>
          <a:p>
            <a:pPr eaLnBrk="1" hangingPunct="1"/>
            <a:r>
              <a:rPr lang="en-US" sz="2200">
                <a:ea typeface="ＭＳ Ｐゴシック" pitchFamily="-109" charset="-128"/>
                <a:cs typeface="ＭＳ Ｐゴシック" pitchFamily="-109" charset="-128"/>
              </a:rPr>
              <a:t>The enforcement date for the new directive is June 16, 2011.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304800"/>
            <a:ext cx="9144000" cy="6001642"/>
          </a:xfrm>
          <a:prstGeom prst="rect">
            <a:avLst/>
          </a:prstGeom>
        </p:spPr>
        <p:txBody>
          <a:bodyPr wrap="square">
            <a:spAutoFit/>
          </a:bodyPr>
          <a:lstStyle/>
          <a:p>
            <a:pPr algn="ctr"/>
            <a:r>
              <a:rPr lang="pt-BR" sz="2400" b="1" dirty="0" smtClean="0"/>
              <a:t>Work </a:t>
            </a:r>
            <a:r>
              <a:rPr lang="pt-BR" sz="2400" b="1" dirty="0" err="1" smtClean="0"/>
              <a:t>Accidents</a:t>
            </a:r>
            <a:r>
              <a:rPr lang="pt-BR" sz="2400" b="1" dirty="0" smtClean="0"/>
              <a:t> </a:t>
            </a:r>
            <a:r>
              <a:rPr lang="pt-BR" sz="2400" b="1" dirty="0" err="1" smtClean="0"/>
              <a:t>Have</a:t>
            </a:r>
            <a:r>
              <a:rPr lang="pt-BR" sz="2400" b="1" dirty="0" smtClean="0"/>
              <a:t> </a:t>
            </a:r>
            <a:r>
              <a:rPr lang="pt-BR" sz="2400" b="1" dirty="0" err="1" smtClean="0"/>
              <a:t>Enormous</a:t>
            </a:r>
            <a:r>
              <a:rPr lang="pt-BR" sz="2400" b="1" dirty="0" smtClean="0"/>
              <a:t> </a:t>
            </a:r>
            <a:r>
              <a:rPr lang="pt-BR" sz="2400" b="1" dirty="0" err="1" smtClean="0"/>
              <a:t>Costs</a:t>
            </a:r>
            <a:r>
              <a:rPr lang="pt-BR" sz="2400" b="1" dirty="0" smtClean="0"/>
              <a:t> for:</a:t>
            </a:r>
          </a:p>
          <a:p>
            <a:pPr algn="l"/>
            <a:r>
              <a:rPr lang="pt-BR" sz="2400" b="1" dirty="0" smtClean="0"/>
              <a:t/>
            </a:r>
            <a:br>
              <a:rPr lang="pt-BR" sz="2400" b="1" dirty="0" smtClean="0"/>
            </a:br>
            <a:r>
              <a:rPr lang="pt-BR" sz="2400" b="1" dirty="0" smtClean="0"/>
              <a:t>          *</a:t>
            </a:r>
            <a:r>
              <a:rPr lang="pt-BR" sz="2400" dirty="0" smtClean="0"/>
              <a:t> The </a:t>
            </a:r>
            <a:r>
              <a:rPr lang="pt-BR" sz="2400" b="1" dirty="0" smtClean="0"/>
              <a:t>Worker</a:t>
            </a:r>
            <a:r>
              <a:rPr lang="pt-BR" sz="2400" dirty="0" smtClean="0"/>
              <a:t>, who can have serious health problems, including becoming an invalid.</a:t>
            </a:r>
          </a:p>
          <a:p>
            <a:pPr algn="l"/>
            <a:r>
              <a:rPr lang="pt-BR" sz="2400" dirty="0" smtClean="0"/>
              <a:t/>
            </a:r>
            <a:br>
              <a:rPr lang="pt-BR" sz="2400" dirty="0" smtClean="0"/>
            </a:br>
            <a:r>
              <a:rPr lang="pt-BR" sz="2400" b="1" dirty="0" smtClean="0"/>
              <a:t>          *</a:t>
            </a:r>
            <a:r>
              <a:rPr lang="pt-BR" sz="2400" dirty="0" smtClean="0"/>
              <a:t>The </a:t>
            </a:r>
            <a:r>
              <a:rPr lang="pt-BR" sz="2400" b="1" dirty="0" smtClean="0"/>
              <a:t>Family</a:t>
            </a:r>
            <a:r>
              <a:rPr lang="pt-BR" sz="2400" dirty="0" smtClean="0"/>
              <a:t>, who have their quality of life reduced due to the loss of earnings.  </a:t>
            </a:r>
          </a:p>
          <a:p>
            <a:pPr algn="l"/>
            <a:r>
              <a:rPr lang="pt-BR" sz="2400" dirty="0" smtClean="0"/>
              <a:t/>
            </a:r>
            <a:br>
              <a:rPr lang="pt-BR" sz="2400" dirty="0" smtClean="0"/>
            </a:br>
            <a:r>
              <a:rPr lang="pt-BR" sz="2400" b="1" dirty="0" smtClean="0"/>
              <a:t>          *</a:t>
            </a:r>
            <a:r>
              <a:rPr lang="pt-BR" sz="2400" dirty="0" smtClean="0"/>
              <a:t> The </a:t>
            </a:r>
            <a:r>
              <a:rPr lang="pt-BR" sz="2400" b="1" dirty="0" smtClean="0"/>
              <a:t>Employer</a:t>
            </a:r>
            <a:r>
              <a:rPr lang="pt-BR" sz="2400" dirty="0" smtClean="0"/>
              <a:t>, who apart from losing trained workers, has to pay high compensation costs.</a:t>
            </a:r>
          </a:p>
          <a:p>
            <a:pPr algn="l"/>
            <a:r>
              <a:rPr lang="pt-BR" sz="2400" dirty="0" smtClean="0"/>
              <a:t/>
            </a:r>
            <a:br>
              <a:rPr lang="pt-BR" sz="2400" dirty="0" smtClean="0"/>
            </a:br>
            <a:r>
              <a:rPr lang="pt-BR" sz="2400" b="1" dirty="0" smtClean="0"/>
              <a:t>          *</a:t>
            </a:r>
            <a:r>
              <a:rPr lang="pt-BR" sz="2400" dirty="0" smtClean="0"/>
              <a:t> The </a:t>
            </a:r>
            <a:r>
              <a:rPr lang="pt-BR" sz="2400" b="1" dirty="0" smtClean="0"/>
              <a:t>Society</a:t>
            </a:r>
            <a:r>
              <a:rPr lang="pt-BR" sz="2400" dirty="0" smtClean="0"/>
              <a:t>, that has to support and sustain invalids and their dependents through social welfare.</a:t>
            </a:r>
          </a:p>
          <a:p>
            <a:pPr algn="l"/>
            <a:endParaRPr lang="pt-BR" sz="2400" dirty="0" smtClean="0"/>
          </a:p>
          <a:p>
            <a:pPr algn="l"/>
            <a:r>
              <a:rPr lang="pt-BR" sz="2400" dirty="0" smtClean="0"/>
              <a:t>For </a:t>
            </a:r>
            <a:r>
              <a:rPr lang="pt-BR" sz="2400" dirty="0" err="1" smtClean="0"/>
              <a:t>this</a:t>
            </a:r>
            <a:r>
              <a:rPr lang="pt-BR" sz="2400" dirty="0" smtClean="0"/>
              <a:t> </a:t>
            </a:r>
            <a:r>
              <a:rPr lang="pt-BR" sz="2400" dirty="0" err="1" smtClean="0"/>
              <a:t>reason</a:t>
            </a:r>
            <a:r>
              <a:rPr lang="pt-BR" sz="2400" dirty="0" smtClean="0"/>
              <a:t>, Workplace </a:t>
            </a:r>
            <a:r>
              <a:rPr lang="pt-BR" sz="2400" dirty="0" err="1" smtClean="0"/>
              <a:t>Safety</a:t>
            </a:r>
            <a:r>
              <a:rPr lang="pt-BR" sz="2400" dirty="0" smtClean="0"/>
              <a:t> is a </a:t>
            </a:r>
            <a:r>
              <a:rPr lang="pt-BR" sz="2400" dirty="0" err="1" smtClean="0"/>
              <a:t>field</a:t>
            </a:r>
            <a:r>
              <a:rPr lang="pt-BR" sz="2400" dirty="0" smtClean="0"/>
              <a:t> </a:t>
            </a:r>
            <a:r>
              <a:rPr lang="pt-BR" sz="2400" dirty="0" err="1" smtClean="0"/>
              <a:t>that</a:t>
            </a:r>
            <a:r>
              <a:rPr lang="pt-BR" sz="2400" dirty="0" smtClean="0"/>
              <a:t> </a:t>
            </a:r>
            <a:r>
              <a:rPr lang="pt-BR" sz="2400" dirty="0" err="1" smtClean="0"/>
              <a:t>grows</a:t>
            </a:r>
            <a:r>
              <a:rPr lang="pt-BR" sz="2400" dirty="0" smtClean="0"/>
              <a:t> </a:t>
            </a:r>
            <a:r>
              <a:rPr lang="pt-BR" sz="2400" dirty="0" err="1" smtClean="0"/>
              <a:t>and</a:t>
            </a:r>
            <a:r>
              <a:rPr lang="pt-BR" sz="2400" dirty="0" smtClean="0"/>
              <a:t> </a:t>
            </a:r>
            <a:r>
              <a:rPr lang="pt-BR" sz="2400" dirty="0" err="1" smtClean="0"/>
              <a:t>employs</a:t>
            </a:r>
            <a:r>
              <a:rPr lang="pt-BR" sz="2400" dirty="0" smtClean="0"/>
              <a:t> more </a:t>
            </a:r>
            <a:r>
              <a:rPr lang="pt-BR" sz="2400" dirty="0" err="1" smtClean="0"/>
              <a:t>people</a:t>
            </a:r>
            <a:r>
              <a:rPr lang="pt-BR" sz="2400" dirty="0" smtClean="0"/>
              <a:t> </a:t>
            </a:r>
            <a:r>
              <a:rPr lang="pt-BR" sz="2400" dirty="0" err="1" smtClean="0"/>
              <a:t>every</a:t>
            </a:r>
            <a:r>
              <a:rPr lang="pt-BR" sz="2400" dirty="0" smtClean="0"/>
              <a:t> </a:t>
            </a:r>
            <a:r>
              <a:rPr lang="pt-BR" sz="2400" dirty="0" err="1" smtClean="0"/>
              <a:t>year</a:t>
            </a:r>
            <a:r>
              <a:rPr lang="pt-BR" sz="2400" dirty="0" smtClean="0"/>
              <a:t>.   </a:t>
            </a:r>
            <a:endParaRPr lang="pt-BR" sz="2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5162550" cy="1143000"/>
          </a:xfrm>
        </p:spPr>
        <p:txBody>
          <a:bodyPr/>
          <a:lstStyle/>
          <a:p>
            <a:r>
              <a:rPr lang="en-US" dirty="0" smtClean="0"/>
              <a:t>               </a:t>
            </a:r>
            <a:r>
              <a:rPr lang="en-US" b="1" i="1" dirty="0" smtClean="0"/>
              <a:t>Remember!!</a:t>
            </a:r>
            <a:endParaRPr lang="en-US" b="1" i="1" dirty="0"/>
          </a:p>
        </p:txBody>
      </p:sp>
      <p:pic>
        <p:nvPicPr>
          <p:cNvPr id="3" name="Picture 2"/>
          <p:cNvPicPr>
            <a:picLocks noChangeAspect="1"/>
          </p:cNvPicPr>
          <p:nvPr/>
        </p:nvPicPr>
        <p:blipFill>
          <a:blip r:embed="rId2"/>
          <a:stretch>
            <a:fillRect/>
          </a:stretch>
        </p:blipFill>
        <p:spPr>
          <a:xfrm>
            <a:off x="4933950" y="990600"/>
            <a:ext cx="3143250" cy="3804596"/>
          </a:xfrm>
          <a:prstGeom prst="rect">
            <a:avLst/>
          </a:prstGeom>
        </p:spPr>
      </p:pic>
      <p:sp>
        <p:nvSpPr>
          <p:cNvPr id="4" name="TextBox 3"/>
          <p:cNvSpPr txBox="1"/>
          <p:nvPr/>
        </p:nvSpPr>
        <p:spPr>
          <a:xfrm>
            <a:off x="1219200" y="4800600"/>
            <a:ext cx="7086600" cy="1754327"/>
          </a:xfrm>
          <a:prstGeom prst="rect">
            <a:avLst/>
          </a:prstGeom>
          <a:noFill/>
        </p:spPr>
        <p:txBody>
          <a:bodyPr wrap="square" rtlCol="0">
            <a:spAutoFit/>
          </a:bodyPr>
          <a:lstStyle/>
          <a:p>
            <a:r>
              <a:rPr lang="en-US" sz="3600" dirty="0" smtClean="0">
                <a:latin typeface="Times New Roman"/>
                <a:cs typeface="Times New Roman"/>
              </a:rPr>
              <a:t>There is no service so important, or job so urgent, that you can’t take the time to be safe in what you do</a:t>
            </a:r>
            <a:endParaRPr lang="en-US" sz="3600" dirty="0">
              <a:latin typeface="Times New Roman"/>
              <a:cs typeface="Times New Roman"/>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3"/>
          <p:cNvSpPr>
            <a:spLocks noGrp="1"/>
          </p:cNvSpPr>
          <p:nvPr>
            <p:ph type="sldNum" sz="quarter" idx="10"/>
          </p:nvPr>
        </p:nvSpPr>
        <p:spPr>
          <a:noFill/>
        </p:spPr>
        <p:txBody>
          <a:bodyPr/>
          <a:lstStyle/>
          <a:p>
            <a:fld id="{92ABCE68-99ED-614A-A8D1-12F7210A9593}" type="slidenum">
              <a:rPr lang="en-US"/>
              <a:pPr/>
              <a:t>171</a:t>
            </a:fld>
            <a:endParaRPr lang="en-US"/>
          </a:p>
        </p:txBody>
      </p:sp>
      <p:sp>
        <p:nvSpPr>
          <p:cNvPr id="18125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QUESTIONS</a:t>
            </a:r>
          </a:p>
        </p:txBody>
      </p:sp>
      <p:sp>
        <p:nvSpPr>
          <p:cNvPr id="181252"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09" charset="-128"/>
                <a:cs typeface="ＭＳ Ｐゴシック" pitchFamily="-109" charset="-128"/>
              </a:rPr>
              <a:t>On-site Consultation</a:t>
            </a:r>
          </a:p>
          <a:p>
            <a:pPr lvl="1" eaLnBrk="1" hangingPunct="1">
              <a:lnSpc>
                <a:spcPct val="80000"/>
              </a:lnSpc>
            </a:pPr>
            <a:r>
              <a:rPr lang="en-US" sz="2400" dirty="0">
                <a:hlinkClick r:id="rId3"/>
              </a:rPr>
              <a:t>http://www.osha.gov/dcsp/smallbusiness/consult.html</a:t>
            </a:r>
            <a:endParaRPr lang="en-US" sz="2400" dirty="0"/>
          </a:p>
          <a:p>
            <a:pPr eaLnBrk="1" hangingPunct="1">
              <a:lnSpc>
                <a:spcPct val="80000"/>
              </a:lnSpc>
            </a:pPr>
            <a:r>
              <a:rPr lang="en-US" sz="2400" dirty="0">
                <a:ea typeface="ＭＳ Ｐゴシック" pitchFamily="-109" charset="-128"/>
                <a:cs typeface="ＭＳ Ｐゴシック" pitchFamily="-109" charset="-128"/>
              </a:rPr>
              <a:t>To submit an information inquiry by Electronic Mail Form:</a:t>
            </a:r>
            <a:endParaRPr lang="en-US" sz="2400" dirty="0">
              <a:ea typeface="ＭＳ Ｐゴシック" pitchFamily="-109" charset="-128"/>
              <a:cs typeface="ＭＳ Ｐゴシック" pitchFamily="-109" charset="-128"/>
              <a:hlinkClick r:id="rId4"/>
            </a:endParaRPr>
          </a:p>
          <a:p>
            <a:pPr lvl="1" eaLnBrk="1" hangingPunct="1">
              <a:lnSpc>
                <a:spcPct val="80000"/>
              </a:lnSpc>
            </a:pPr>
            <a:r>
              <a:rPr lang="en-US" sz="2400" dirty="0">
                <a:hlinkClick r:id="rId4"/>
              </a:rPr>
              <a:t>http://www.osha.gov/ecor_form.html</a:t>
            </a:r>
            <a:endParaRPr lang="en-US" sz="2400" dirty="0"/>
          </a:p>
          <a:p>
            <a:pPr eaLnBrk="1" hangingPunct="1">
              <a:lnSpc>
                <a:spcPct val="80000"/>
              </a:lnSpc>
            </a:pPr>
            <a:r>
              <a:rPr lang="en-US" sz="2400" dirty="0">
                <a:ea typeface="ＭＳ Ｐゴシック" pitchFamily="-109" charset="-128"/>
                <a:cs typeface="ＭＳ Ｐゴシック" pitchFamily="-109" charset="-128"/>
              </a:rPr>
              <a:t>By Phone</a:t>
            </a:r>
          </a:p>
          <a:p>
            <a:pPr lvl="1" eaLnBrk="1" hangingPunct="1">
              <a:lnSpc>
                <a:spcPct val="80000"/>
              </a:lnSpc>
            </a:pPr>
            <a:r>
              <a:rPr lang="en-US" sz="2400" dirty="0"/>
              <a:t>1-800-321-OSHA (6742) Toll Free U.S.</a:t>
            </a:r>
            <a:endParaRPr lang="en-US" sz="2400" b="1" dirty="0"/>
          </a:p>
          <a:p>
            <a:pPr eaLnBrk="1" hangingPunct="1">
              <a:lnSpc>
                <a:spcPct val="80000"/>
              </a:lnSpc>
            </a:pPr>
            <a:r>
              <a:rPr lang="en-US" sz="2400" dirty="0">
                <a:ea typeface="ＭＳ Ｐゴシック" pitchFamily="-109" charset="-128"/>
                <a:cs typeface="ＭＳ Ｐゴシック" pitchFamily="-109" charset="-128"/>
              </a:rPr>
              <a:t>Write To:</a:t>
            </a:r>
          </a:p>
          <a:p>
            <a:pPr lvl="1" eaLnBrk="1" hangingPunct="1">
              <a:lnSpc>
                <a:spcPct val="80000"/>
              </a:lnSpc>
            </a:pPr>
            <a:r>
              <a:rPr lang="en-US" sz="2400" dirty="0"/>
              <a:t>U.S. Department of Labor</a:t>
            </a:r>
            <a:br>
              <a:rPr lang="en-US" sz="2400" dirty="0"/>
            </a:br>
            <a:r>
              <a:rPr lang="en-US" sz="2400" dirty="0"/>
              <a:t>Occupational Safety &amp; Health Administration</a:t>
            </a:r>
            <a:br>
              <a:rPr lang="en-US" sz="2400" dirty="0"/>
            </a:br>
            <a:r>
              <a:rPr lang="en-US" sz="2400" dirty="0"/>
              <a:t>Directorate of Construction – Room N-3468</a:t>
            </a:r>
            <a:br>
              <a:rPr lang="en-US" sz="2400" dirty="0"/>
            </a:br>
            <a:r>
              <a:rPr lang="en-US" sz="2400" dirty="0"/>
              <a:t>200 Constitution Avenue</a:t>
            </a:r>
            <a:br>
              <a:rPr lang="en-US" sz="2400" dirty="0"/>
            </a:br>
            <a:r>
              <a:rPr lang="en-US" sz="2400" dirty="0"/>
              <a:t>Washington, D.C. 20210</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990600" y="990600"/>
            <a:ext cx="7772400" cy="48768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800" dirty="0" err="1" smtClean="0">
                <a:solidFill>
                  <a:srgbClr val="003300"/>
                </a:solidFill>
              </a:rPr>
              <a:t>So</a:t>
            </a:r>
            <a:r>
              <a:rPr lang="pt-BR" sz="4800" dirty="0" smtClean="0">
                <a:solidFill>
                  <a:srgbClr val="003300"/>
                </a:solidFill>
              </a:rPr>
              <a:t> </a:t>
            </a:r>
            <a:r>
              <a:rPr lang="pt-BR" sz="4800" dirty="0" err="1" smtClean="0">
                <a:solidFill>
                  <a:srgbClr val="003300"/>
                </a:solidFill>
              </a:rPr>
              <a:t>that</a:t>
            </a:r>
            <a:r>
              <a:rPr lang="pt-BR" sz="4800" dirty="0" smtClean="0">
                <a:solidFill>
                  <a:srgbClr val="003300"/>
                </a:solidFill>
              </a:rPr>
              <a:t> you </a:t>
            </a:r>
            <a:r>
              <a:rPr lang="pt-BR" sz="4800" dirty="0" err="1" smtClean="0">
                <a:solidFill>
                  <a:srgbClr val="003300"/>
                </a:solidFill>
              </a:rPr>
              <a:t>don’t</a:t>
            </a:r>
            <a:r>
              <a:rPr lang="pt-BR" sz="4800" dirty="0" smtClean="0">
                <a:solidFill>
                  <a:srgbClr val="003300"/>
                </a:solidFill>
              </a:rPr>
              <a:t> </a:t>
            </a:r>
            <a:r>
              <a:rPr lang="pt-BR" sz="4800" dirty="0" err="1" smtClean="0">
                <a:solidFill>
                  <a:srgbClr val="003300"/>
                </a:solidFill>
              </a:rPr>
              <a:t>get</a:t>
            </a:r>
            <a:r>
              <a:rPr lang="pt-BR" sz="4800" dirty="0" smtClean="0">
                <a:solidFill>
                  <a:srgbClr val="003300"/>
                </a:solidFill>
              </a:rPr>
              <a:t> </a:t>
            </a:r>
            <a:r>
              <a:rPr lang="pt-BR" sz="4800" dirty="0" err="1" smtClean="0">
                <a:solidFill>
                  <a:srgbClr val="003300"/>
                </a:solidFill>
              </a:rPr>
              <a:t>caught</a:t>
            </a:r>
            <a:r>
              <a:rPr lang="pt-BR" sz="4800" dirty="0" smtClean="0">
                <a:solidFill>
                  <a:srgbClr val="003300"/>
                </a:solidFill>
              </a:rPr>
              <a:t> </a:t>
            </a:r>
            <a:r>
              <a:rPr lang="pt-BR" sz="4800" dirty="0" err="1" smtClean="0">
                <a:solidFill>
                  <a:srgbClr val="003300"/>
                </a:solidFill>
              </a:rPr>
              <a:t>with</a:t>
            </a:r>
            <a:r>
              <a:rPr lang="pt-BR" sz="4800" dirty="0" smtClean="0">
                <a:solidFill>
                  <a:srgbClr val="003300"/>
                </a:solidFill>
              </a:rPr>
              <a:t> </a:t>
            </a:r>
            <a:r>
              <a:rPr lang="pt-BR" sz="4800" dirty="0" err="1" smtClean="0">
                <a:solidFill>
                  <a:srgbClr val="003300"/>
                </a:solidFill>
              </a:rPr>
              <a:t>your</a:t>
            </a:r>
            <a:r>
              <a:rPr lang="pt-BR" sz="4800" dirty="0" smtClean="0">
                <a:solidFill>
                  <a:srgbClr val="003300"/>
                </a:solidFill>
              </a:rPr>
              <a:t> </a:t>
            </a:r>
            <a:r>
              <a:rPr lang="pt-BR" sz="4800" dirty="0" err="1" smtClean="0">
                <a:solidFill>
                  <a:srgbClr val="003300"/>
                </a:solidFill>
              </a:rPr>
              <a:t>pants</a:t>
            </a:r>
            <a:r>
              <a:rPr lang="pt-BR" sz="4800" dirty="0" smtClean="0">
                <a:solidFill>
                  <a:srgbClr val="003300"/>
                </a:solidFill>
              </a:rPr>
              <a:t> </a:t>
            </a:r>
            <a:r>
              <a:rPr lang="pt-BR" sz="4800" dirty="0" err="1" smtClean="0">
                <a:solidFill>
                  <a:srgbClr val="003300"/>
                </a:solidFill>
              </a:rPr>
              <a:t>too</a:t>
            </a:r>
            <a:r>
              <a:rPr lang="pt-BR" sz="4800" dirty="0" smtClean="0">
                <a:solidFill>
                  <a:srgbClr val="003300"/>
                </a:solidFill>
              </a:rPr>
              <a:t> short</a:t>
            </a:r>
            <a:r>
              <a:rPr lang="pt-BR" sz="96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0" y="914400"/>
            <a:ext cx="9144000" cy="4572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5400" dirty="0" err="1" smtClean="0">
                <a:solidFill>
                  <a:srgbClr val="003300"/>
                </a:solidFill>
              </a:rPr>
              <a:t>Safety</a:t>
            </a:r>
            <a:r>
              <a:rPr lang="pt-BR" sz="5400" dirty="0" smtClean="0">
                <a:solidFill>
                  <a:srgbClr val="003300"/>
                </a:solidFill>
              </a:rPr>
              <a:t> </a:t>
            </a:r>
            <a:r>
              <a:rPr lang="pt-BR" sz="5400" dirty="0" err="1" smtClean="0">
                <a:solidFill>
                  <a:srgbClr val="003300"/>
                </a:solidFill>
              </a:rPr>
              <a:t>Message</a:t>
            </a:r>
            <a:r>
              <a:rPr lang="pt-BR" sz="5400" dirty="0" smtClean="0">
                <a:solidFill>
                  <a:srgbClr val="003300"/>
                </a:solidFill>
              </a:rPr>
              <a:t> to </a:t>
            </a:r>
            <a:r>
              <a:rPr lang="pt-BR" sz="5400" dirty="0" err="1" smtClean="0">
                <a:solidFill>
                  <a:srgbClr val="003300"/>
                </a:solidFill>
              </a:rPr>
              <a:t>our</a:t>
            </a:r>
            <a:r>
              <a:rPr lang="pt-BR" sz="5400" dirty="0" smtClean="0">
                <a:solidFill>
                  <a:srgbClr val="003300"/>
                </a:solidFill>
              </a:rPr>
              <a:t> </a:t>
            </a:r>
            <a:r>
              <a:rPr lang="pt-BR" sz="5400" dirty="0" err="1" smtClean="0">
                <a:solidFill>
                  <a:srgbClr val="003300"/>
                </a:solidFill>
              </a:rPr>
              <a:t>fellow</a:t>
            </a:r>
            <a:r>
              <a:rPr lang="pt-BR" sz="5400" dirty="0" smtClean="0">
                <a:solidFill>
                  <a:srgbClr val="003300"/>
                </a:solidFill>
              </a:rPr>
              <a:t> </a:t>
            </a:r>
            <a:r>
              <a:rPr lang="pt-BR" sz="5400" dirty="0" err="1" smtClean="0">
                <a:solidFill>
                  <a:srgbClr val="003300"/>
                </a:solidFill>
              </a:rPr>
              <a:t>workers</a:t>
            </a:r>
            <a:endParaRPr lang="pt-BR" sz="5400" dirty="0" smtClean="0">
              <a:solidFill>
                <a:srgbClr val="0033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066800" y="1295400"/>
            <a:ext cx="7772400" cy="41148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dirty="0" err="1" smtClean="0">
                <a:solidFill>
                  <a:srgbClr val="003300"/>
                </a:solidFill>
              </a:rPr>
              <a:t>Or</a:t>
            </a:r>
            <a:r>
              <a:rPr lang="pt-BR" sz="11500" dirty="0" smtClean="0">
                <a:solidFill>
                  <a:srgbClr val="003300"/>
                </a:solidFill>
              </a:rPr>
              <a:t> </a:t>
            </a:r>
            <a:r>
              <a:rPr lang="pt-BR" sz="11500" dirty="0" err="1" smtClean="0">
                <a:solidFill>
                  <a:srgbClr val="003300"/>
                </a:solidFill>
              </a:rPr>
              <a:t>better</a:t>
            </a:r>
            <a:r>
              <a:rPr lang="pt-BR" sz="11500" dirty="0" smtClean="0">
                <a:solidFill>
                  <a:srgbClr val="003300"/>
                </a:solidFill>
              </a:rPr>
              <a:t> </a:t>
            </a:r>
            <a:r>
              <a:rPr lang="pt-BR" sz="11500" dirty="0" err="1" smtClean="0">
                <a:solidFill>
                  <a:srgbClr val="003300"/>
                </a:solidFill>
              </a:rPr>
              <a:t>yet</a:t>
            </a:r>
            <a:r>
              <a:rPr lang="pt-BR" sz="11500" dirty="0" smtClean="0">
                <a:solidFill>
                  <a:srgbClr val="003300"/>
                </a:solidFill>
              </a:rPr>
              <a:t>, </a:t>
            </a:r>
            <a:r>
              <a:rPr lang="pt-BR" sz="11500" dirty="0" err="1" smtClean="0">
                <a:solidFill>
                  <a:srgbClr val="003300"/>
                </a:solidFill>
              </a:rPr>
              <a:t>it’s</a:t>
            </a:r>
            <a:r>
              <a:rPr lang="pt-BR" sz="11500" dirty="0" smtClean="0">
                <a:solidFill>
                  <a:srgbClr val="003300"/>
                </a:solidFill>
              </a:rPr>
              <a:t> like...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228600" y="609600"/>
            <a:ext cx="8610600" cy="52578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7200" dirty="0" err="1" smtClean="0">
                <a:solidFill>
                  <a:srgbClr val="003300"/>
                </a:solidFill>
              </a:rPr>
              <a:t>Avoid</a:t>
            </a:r>
            <a:r>
              <a:rPr lang="pt-BR" sz="7200" dirty="0" smtClean="0">
                <a:solidFill>
                  <a:srgbClr val="003300"/>
                </a:solidFill>
              </a:rPr>
              <a:t> </a:t>
            </a:r>
            <a:r>
              <a:rPr lang="pt-BR" sz="7200" dirty="0" err="1" smtClean="0">
                <a:solidFill>
                  <a:srgbClr val="003300"/>
                </a:solidFill>
              </a:rPr>
              <a:t>having</a:t>
            </a:r>
            <a:r>
              <a:rPr lang="pt-BR" sz="7200" dirty="0" smtClean="0">
                <a:solidFill>
                  <a:srgbClr val="003300"/>
                </a:solidFill>
              </a:rPr>
              <a:t> to </a:t>
            </a:r>
            <a:r>
              <a:rPr lang="pt-BR" sz="7200" dirty="0" err="1" smtClean="0">
                <a:solidFill>
                  <a:srgbClr val="003300"/>
                </a:solidFill>
              </a:rPr>
              <a:t>walk</a:t>
            </a:r>
            <a:r>
              <a:rPr lang="pt-BR" sz="7200" dirty="0" smtClean="0">
                <a:solidFill>
                  <a:srgbClr val="003300"/>
                </a:solidFill>
              </a:rPr>
              <a:t> a </a:t>
            </a:r>
            <a:r>
              <a:rPr lang="pt-BR" sz="7200" dirty="0" err="1" smtClean="0">
                <a:solidFill>
                  <a:srgbClr val="003300"/>
                </a:solidFill>
              </a:rPr>
              <a:t>tightrope</a:t>
            </a:r>
            <a:r>
              <a:rPr lang="pt-BR" sz="7200" dirty="0" smtClean="0">
                <a:solidFill>
                  <a:srgbClr val="003300"/>
                </a:solidFill>
              </a:rPr>
              <a:t>, and </a:t>
            </a:r>
            <a:r>
              <a:rPr lang="pt-BR" sz="7200" dirty="0" err="1" smtClean="0">
                <a:solidFill>
                  <a:srgbClr val="003300"/>
                </a:solidFill>
              </a:rPr>
              <a:t>having</a:t>
            </a:r>
            <a:r>
              <a:rPr lang="pt-BR" sz="7200" dirty="0" smtClean="0">
                <a:solidFill>
                  <a:srgbClr val="003300"/>
                </a:solidFill>
              </a:rPr>
              <a:t> to hit a </a:t>
            </a:r>
            <a:r>
              <a:rPr lang="pt-BR" sz="7200" dirty="0" err="1" smtClean="0">
                <a:solidFill>
                  <a:srgbClr val="003300"/>
                </a:solidFill>
              </a:rPr>
              <a:t>hard</a:t>
            </a:r>
            <a:r>
              <a:rPr lang="pt-BR" sz="7200" dirty="0" smtClean="0">
                <a:solidFill>
                  <a:srgbClr val="003300"/>
                </a:solidFill>
              </a:rPr>
              <a:t> </a:t>
            </a:r>
            <a:r>
              <a:rPr lang="pt-BR" sz="7200" dirty="0" err="1" smtClean="0">
                <a:solidFill>
                  <a:srgbClr val="003300"/>
                </a:solidFill>
              </a:rPr>
              <a:t>target</a:t>
            </a:r>
            <a:r>
              <a:rPr lang="pt-BR" sz="72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914400" y="3044825"/>
          <a:ext cx="3925888" cy="2366963"/>
        </p:xfrm>
        <a:graphic>
          <a:graphicData uri="http://schemas.openxmlformats.org/presentationml/2006/ole">
            <mc:AlternateContent xmlns:mc="http://schemas.openxmlformats.org/markup-compatibility/2006">
              <mc:Choice xmlns:v="urn:schemas-microsoft-com:vml" Requires="v">
                <p:oleObj spid="_x0000_s266247" name="Chart" r:id="rId4" imgW="12357100" imgH="8788400" progId="MSGraph.Chart.8">
                  <p:embed/>
                </p:oleObj>
              </mc:Choice>
              <mc:Fallback>
                <p:oleObj name="Chart" r:id="rId4" imgW="12357100" imgH="8788400" progId="MSGraph.Char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44825"/>
                        <a:ext cx="3925888" cy="2366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1027" name="Picture 2"/>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914400" y="1371600"/>
            <a:ext cx="7772400" cy="42672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dirty="0" smtClean="0">
                <a:solidFill>
                  <a:srgbClr val="003300"/>
                </a:solidFill>
              </a:rPr>
              <a:t>Work </a:t>
            </a:r>
            <a:r>
              <a:rPr lang="pt-BR" sz="9600" dirty="0" err="1" smtClean="0">
                <a:solidFill>
                  <a:srgbClr val="003300"/>
                </a:solidFill>
              </a:rPr>
              <a:t>without</a:t>
            </a:r>
            <a:r>
              <a:rPr lang="pt-BR" sz="9600" dirty="0" smtClean="0">
                <a:solidFill>
                  <a:srgbClr val="003300"/>
                </a:solidFill>
              </a:rPr>
              <a:t> </a:t>
            </a:r>
            <a:r>
              <a:rPr lang="pt-BR" sz="9600" dirty="0" err="1" smtClean="0">
                <a:solidFill>
                  <a:srgbClr val="003300"/>
                </a:solidFill>
              </a:rPr>
              <a:t>having</a:t>
            </a:r>
            <a:r>
              <a:rPr lang="pt-BR" sz="9600" dirty="0" smtClean="0">
                <a:solidFill>
                  <a:srgbClr val="003300"/>
                </a:solidFill>
              </a:rPr>
              <a:t> to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990600" y="1447800"/>
            <a:ext cx="7772400" cy="32766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800" dirty="0" err="1" smtClean="0">
                <a:solidFill>
                  <a:srgbClr val="003300"/>
                </a:solidFill>
              </a:rPr>
              <a:t>Or</a:t>
            </a:r>
            <a:r>
              <a:rPr lang="pt-BR" sz="4800" dirty="0" smtClean="0">
                <a:solidFill>
                  <a:srgbClr val="003300"/>
                </a:solidFill>
              </a:rPr>
              <a:t> </a:t>
            </a:r>
            <a:r>
              <a:rPr lang="pt-BR" sz="4800" dirty="0" err="1" smtClean="0">
                <a:solidFill>
                  <a:srgbClr val="003300"/>
                </a:solidFill>
              </a:rPr>
              <a:t>without</a:t>
            </a:r>
            <a:r>
              <a:rPr lang="pt-BR" sz="4800" dirty="0" smtClean="0">
                <a:solidFill>
                  <a:srgbClr val="003300"/>
                </a:solidFill>
              </a:rPr>
              <a:t> </a:t>
            </a:r>
            <a:r>
              <a:rPr lang="pt-BR" sz="4800" dirty="0" err="1" smtClean="0">
                <a:solidFill>
                  <a:srgbClr val="003300"/>
                </a:solidFill>
              </a:rPr>
              <a:t>having</a:t>
            </a:r>
            <a:r>
              <a:rPr lang="pt-BR" sz="4800" dirty="0" smtClean="0">
                <a:solidFill>
                  <a:srgbClr val="003300"/>
                </a:solidFill>
              </a:rPr>
              <a:t> to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1066800" y="1447800"/>
            <a:ext cx="7772400" cy="31242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000" dirty="0" err="1" smtClean="0">
                <a:solidFill>
                  <a:srgbClr val="003300"/>
                </a:solidFill>
              </a:rPr>
              <a:t>At</a:t>
            </a:r>
            <a:r>
              <a:rPr lang="pt-BR" sz="8000" dirty="0" smtClean="0">
                <a:solidFill>
                  <a:srgbClr val="003300"/>
                </a:solidFill>
              </a:rPr>
              <a:t> times you </a:t>
            </a:r>
            <a:r>
              <a:rPr lang="pt-BR" sz="8000" dirty="0" err="1" smtClean="0">
                <a:solidFill>
                  <a:srgbClr val="003300"/>
                </a:solidFill>
              </a:rPr>
              <a:t>encounter</a:t>
            </a:r>
            <a:r>
              <a:rPr lang="pt-BR" sz="8000" dirty="0" smtClean="0">
                <a:solidFill>
                  <a:srgbClr val="003300"/>
                </a:solidFill>
              </a:rPr>
              <a:t> a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990600" y="914400"/>
            <a:ext cx="7772400" cy="54864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dirty="0" smtClean="0">
                <a:solidFill>
                  <a:srgbClr val="003300"/>
                </a:solidFill>
              </a:rPr>
              <a:t>We are giving you a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304800" y="1447800"/>
            <a:ext cx="8839200" cy="32766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dirty="0" err="1" smtClean="0">
                <a:solidFill>
                  <a:srgbClr val="003300"/>
                </a:solidFill>
              </a:rPr>
              <a:t>Making</a:t>
            </a:r>
            <a:r>
              <a:rPr lang="pt-BR" sz="11500" dirty="0" smtClean="0">
                <a:solidFill>
                  <a:srgbClr val="003300"/>
                </a:solidFill>
              </a:rPr>
              <a:t> you </a:t>
            </a:r>
            <a:r>
              <a:rPr lang="pt-BR" sz="11500" dirty="0" err="1" smtClean="0">
                <a:solidFill>
                  <a:srgbClr val="003300"/>
                </a:solidFill>
              </a:rPr>
              <a:t>into</a:t>
            </a:r>
            <a:r>
              <a:rPr lang="pt-BR" sz="11500" dirty="0" smtClean="0">
                <a:solidFill>
                  <a:srgbClr val="003300"/>
                </a:solidFill>
              </a:rPr>
              <a:t> 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14400" y="1447800"/>
            <a:ext cx="7772400" cy="23622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dirty="0" err="1" smtClean="0">
                <a:solidFill>
                  <a:srgbClr val="003300"/>
                </a:solidFill>
              </a:rPr>
              <a:t>Trying</a:t>
            </a:r>
            <a:r>
              <a:rPr lang="pt-BR" sz="9600" dirty="0" smtClean="0">
                <a:solidFill>
                  <a:srgbClr val="003300"/>
                </a:solidFill>
              </a:rPr>
              <a:t> to </a:t>
            </a:r>
            <a:r>
              <a:rPr lang="pt-BR" sz="9600" dirty="0" err="1" smtClean="0">
                <a:solidFill>
                  <a:srgbClr val="003300"/>
                </a:solidFill>
              </a:rPr>
              <a:t>put</a:t>
            </a:r>
            <a:r>
              <a:rPr lang="pt-BR" sz="96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066800" y="1295400"/>
            <a:ext cx="7772400" cy="32004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dirty="0" err="1" smtClean="0">
                <a:solidFill>
                  <a:srgbClr val="003300"/>
                </a:solidFill>
              </a:rPr>
              <a:t>But</a:t>
            </a:r>
            <a:r>
              <a:rPr lang="pt-BR" sz="9600" dirty="0" smtClean="0">
                <a:solidFill>
                  <a:srgbClr val="003300"/>
                </a:solidFill>
              </a:rPr>
              <a:t> </a:t>
            </a:r>
            <a:r>
              <a:rPr lang="pt-BR" sz="9600" dirty="0" err="1" smtClean="0">
                <a:solidFill>
                  <a:srgbClr val="003300"/>
                </a:solidFill>
              </a:rPr>
              <a:t>don’t</a:t>
            </a:r>
            <a:r>
              <a:rPr lang="pt-BR" sz="9600" dirty="0" smtClean="0">
                <a:solidFill>
                  <a:srgbClr val="003300"/>
                </a:solidFill>
              </a:rPr>
              <a:t> </a:t>
            </a:r>
            <a:r>
              <a:rPr lang="pt-BR" sz="9600" dirty="0" err="1" smtClean="0">
                <a:solidFill>
                  <a:srgbClr val="003300"/>
                </a:solidFill>
              </a:rPr>
              <a:t>let</a:t>
            </a:r>
            <a:r>
              <a:rPr lang="pt-BR" sz="9600" dirty="0" smtClean="0">
                <a:solidFill>
                  <a:srgbClr val="003300"/>
                </a:solidFill>
              </a:rPr>
              <a:t> it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90600" y="1447800"/>
            <a:ext cx="7772400" cy="44196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dirty="0" smtClean="0">
                <a:solidFill>
                  <a:srgbClr val="003300"/>
                </a:solidFill>
              </a:rPr>
              <a:t>Work </a:t>
            </a:r>
            <a:r>
              <a:rPr lang="pt-BR" sz="8800" dirty="0" err="1" smtClean="0">
                <a:solidFill>
                  <a:srgbClr val="003300"/>
                </a:solidFill>
              </a:rPr>
              <a:t>with</a:t>
            </a:r>
            <a:r>
              <a:rPr lang="pt-BR" sz="8800" dirty="0" smtClean="0">
                <a:solidFill>
                  <a:srgbClr val="003300"/>
                </a:solidFill>
              </a:rPr>
              <a:t> </a:t>
            </a:r>
            <a:r>
              <a:rPr lang="pt-BR" sz="8800" dirty="0" err="1" smtClean="0">
                <a:solidFill>
                  <a:srgbClr val="003300"/>
                </a:solidFill>
              </a:rPr>
              <a:t>safety</a:t>
            </a:r>
            <a:r>
              <a:rPr lang="pt-BR" sz="8800" dirty="0" smtClean="0">
                <a:solidFill>
                  <a:srgbClr val="003300"/>
                </a:solidFill>
              </a:rPr>
              <a:t> </a:t>
            </a:r>
            <a:r>
              <a:rPr lang="pt-BR" sz="8800" dirty="0" err="1" smtClean="0">
                <a:solidFill>
                  <a:srgbClr val="003300"/>
                </a:solidFill>
              </a:rPr>
              <a:t>without</a:t>
            </a:r>
            <a:r>
              <a:rPr lang="pt-BR" sz="88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990600" y="1447800"/>
            <a:ext cx="7772400" cy="35052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000" dirty="0" err="1" smtClean="0">
                <a:solidFill>
                  <a:srgbClr val="003300"/>
                </a:solidFill>
              </a:rPr>
              <a:t>Sometimes</a:t>
            </a:r>
            <a:r>
              <a:rPr lang="pt-BR" sz="8000" dirty="0" smtClean="0">
                <a:solidFill>
                  <a:srgbClr val="003300"/>
                </a:solidFill>
              </a:rPr>
              <a:t> you </a:t>
            </a:r>
            <a:r>
              <a:rPr lang="pt-BR" sz="8000" dirty="0" err="1" smtClean="0">
                <a:solidFill>
                  <a:srgbClr val="003300"/>
                </a:solidFill>
              </a:rPr>
              <a:t>think</a:t>
            </a:r>
            <a:r>
              <a:rPr lang="pt-BR" sz="8000" dirty="0" smtClean="0">
                <a:solidFill>
                  <a:srgbClr val="003300"/>
                </a:solidFill>
              </a:rPr>
              <a:t> </a:t>
            </a:r>
            <a:r>
              <a:rPr lang="pt-BR" sz="8000" dirty="0" err="1" smtClean="0">
                <a:solidFill>
                  <a:srgbClr val="003300"/>
                </a:solidFill>
              </a:rPr>
              <a:t>that</a:t>
            </a:r>
            <a:r>
              <a:rPr lang="pt-BR" sz="8000" dirty="0" smtClean="0">
                <a:solidFill>
                  <a:srgbClr val="003300"/>
                </a:solidFill>
              </a:rPr>
              <a:t> OSHA is </a:t>
            </a:r>
            <a:r>
              <a:rPr lang="pt-BR" sz="8000" dirty="0" err="1" smtClean="0">
                <a:solidFill>
                  <a:srgbClr val="003300"/>
                </a:solidFill>
              </a:rPr>
              <a:t>just</a:t>
            </a:r>
            <a:r>
              <a:rPr lang="pt-BR" sz="8000" dirty="0" smtClean="0">
                <a:solidFill>
                  <a:srgbClr val="003300"/>
                </a:solidFill>
              </a:rPr>
              <a:t> 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990600" y="1295400"/>
            <a:ext cx="7772400" cy="37338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dirty="0" err="1" smtClean="0">
                <a:solidFill>
                  <a:srgbClr val="003300"/>
                </a:solidFill>
              </a:rPr>
              <a:t>But</a:t>
            </a:r>
            <a:r>
              <a:rPr lang="pt-BR" sz="9600" dirty="0" smtClean="0">
                <a:solidFill>
                  <a:srgbClr val="003300"/>
                </a:solidFill>
              </a:rPr>
              <a:t> </a:t>
            </a:r>
            <a:r>
              <a:rPr lang="pt-BR" sz="9600" dirty="0" err="1" smtClean="0">
                <a:solidFill>
                  <a:srgbClr val="003300"/>
                </a:solidFill>
              </a:rPr>
              <a:t>don’t</a:t>
            </a:r>
            <a:r>
              <a:rPr lang="pt-BR" sz="9600" dirty="0" smtClean="0">
                <a:solidFill>
                  <a:srgbClr val="003300"/>
                </a:solidFill>
              </a:rPr>
              <a:t> </a:t>
            </a:r>
            <a:r>
              <a:rPr lang="pt-BR" sz="9600" dirty="0" err="1" smtClean="0">
                <a:solidFill>
                  <a:srgbClr val="003300"/>
                </a:solidFill>
              </a:rPr>
              <a:t>hesitate</a:t>
            </a:r>
            <a:r>
              <a:rPr lang="pt-BR" sz="9600" dirty="0" smtClean="0">
                <a:solidFill>
                  <a:srgbClr val="003300"/>
                </a:solidFill>
              </a:rPr>
              <a:t> </a:t>
            </a:r>
            <a:r>
              <a:rPr lang="pt-BR" sz="9600" dirty="0" err="1" smtClean="0">
                <a:solidFill>
                  <a:srgbClr val="003300"/>
                </a:solidFill>
              </a:rPr>
              <a:t>by</a:t>
            </a:r>
            <a:r>
              <a:rPr lang="pt-BR" sz="9600" dirty="0" smtClean="0">
                <a:solidFill>
                  <a:srgbClr val="003300"/>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srcRect/>
          <a:stretch>
            <a:fillRect/>
          </a:stretch>
        </p:blipFill>
        <p:spPr bwMode="auto">
          <a:xfrm>
            <a:off x="0" y="-15240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762000" y="914400"/>
            <a:ext cx="8001000" cy="46482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800" dirty="0" err="1" smtClean="0">
                <a:solidFill>
                  <a:srgbClr val="003300"/>
                </a:solidFill>
              </a:rPr>
              <a:t>Because</a:t>
            </a:r>
            <a:r>
              <a:rPr lang="pt-BR" sz="4800" dirty="0" smtClean="0">
                <a:solidFill>
                  <a:srgbClr val="003300"/>
                </a:solidFill>
              </a:rPr>
              <a:t> </a:t>
            </a:r>
            <a:r>
              <a:rPr lang="pt-BR" sz="4800" dirty="0" err="1" smtClean="0">
                <a:solidFill>
                  <a:srgbClr val="003300"/>
                </a:solidFill>
              </a:rPr>
              <a:t>when</a:t>
            </a:r>
            <a:r>
              <a:rPr lang="pt-BR" sz="4800" dirty="0" smtClean="0">
                <a:solidFill>
                  <a:srgbClr val="003300"/>
                </a:solidFill>
              </a:rPr>
              <a:t> it comes to </a:t>
            </a:r>
            <a:r>
              <a:rPr lang="pt-BR" sz="4800" dirty="0" err="1" smtClean="0">
                <a:solidFill>
                  <a:srgbClr val="003300"/>
                </a:solidFill>
              </a:rPr>
              <a:t>safety</a:t>
            </a:r>
            <a:r>
              <a:rPr lang="pt-BR" sz="4800" dirty="0" smtClean="0">
                <a:solidFill>
                  <a:srgbClr val="003300"/>
                </a:solidFill>
              </a:rPr>
              <a:t> and </a:t>
            </a:r>
            <a:r>
              <a:rPr lang="pt-BR" sz="4800" dirty="0" err="1" smtClean="0">
                <a:solidFill>
                  <a:srgbClr val="003300"/>
                </a:solidFill>
              </a:rPr>
              <a:t>health</a:t>
            </a:r>
            <a:r>
              <a:rPr lang="pt-BR" sz="4800" dirty="0" smtClean="0">
                <a:solidFill>
                  <a:srgbClr val="003300"/>
                </a:solidFill>
              </a:rPr>
              <a:t>, you are </a:t>
            </a:r>
            <a:r>
              <a:rPr lang="pt-BR" sz="4800" dirty="0" err="1" smtClean="0">
                <a:solidFill>
                  <a:srgbClr val="003300"/>
                </a:solidFill>
              </a:rPr>
              <a:t>the</a:t>
            </a:r>
            <a:r>
              <a:rPr lang="pt-BR" sz="4800" dirty="0" smtClean="0">
                <a:solidFill>
                  <a:srgbClr val="003300"/>
                </a:solidFill>
              </a:rPr>
              <a:t> </a:t>
            </a:r>
            <a:r>
              <a:rPr lang="pt-BR" sz="4800" dirty="0" err="1" smtClean="0">
                <a:solidFill>
                  <a:srgbClr val="003300"/>
                </a:solidFill>
              </a:rPr>
              <a:t>one</a:t>
            </a:r>
            <a:r>
              <a:rPr lang="pt-BR" sz="4800" dirty="0" smtClean="0">
                <a:solidFill>
                  <a:srgbClr val="003300"/>
                </a:solidFill>
              </a:rPr>
              <a:t> </a:t>
            </a:r>
            <a:r>
              <a:rPr lang="pt-BR" sz="4800" dirty="0" err="1" smtClean="0">
                <a:solidFill>
                  <a:srgbClr val="003300"/>
                </a:solidFill>
              </a:rPr>
              <a:t>who</a:t>
            </a:r>
            <a:r>
              <a:rPr lang="pt-BR" sz="4800" dirty="0" smtClean="0">
                <a:solidFill>
                  <a:srgbClr val="003300"/>
                </a:solidFill>
              </a:rPr>
              <a:t> </a:t>
            </a:r>
            <a:r>
              <a:rPr lang="pt-BR" sz="4800" dirty="0" err="1" smtClean="0">
                <a:solidFill>
                  <a:srgbClr val="003300"/>
                </a:solidFill>
              </a:rPr>
              <a:t>has</a:t>
            </a:r>
            <a:r>
              <a:rPr lang="pt-BR" sz="4800" dirty="0" smtClean="0">
                <a:solidFill>
                  <a:srgbClr val="003300"/>
                </a:solidFill>
              </a:rPr>
              <a:t> to decide </a:t>
            </a:r>
            <a:r>
              <a:rPr lang="pt-BR" sz="4800" dirty="0" err="1" smtClean="0">
                <a:solidFill>
                  <a:srgbClr val="003300"/>
                </a:solidFill>
              </a:rPr>
              <a:t>what</a:t>
            </a:r>
            <a:r>
              <a:rPr lang="pt-BR" sz="4800" dirty="0" smtClean="0">
                <a:solidFill>
                  <a:srgbClr val="003300"/>
                </a:solidFill>
              </a:rPr>
              <a:t> to do, </a:t>
            </a:r>
            <a:r>
              <a:rPr lang="pt-BR" sz="4800" dirty="0" err="1" smtClean="0">
                <a:solidFill>
                  <a:srgbClr val="003300"/>
                </a:solidFill>
              </a:rPr>
              <a:t>and</a:t>
            </a:r>
            <a:r>
              <a:rPr lang="pt-BR" sz="4800" dirty="0" smtClean="0">
                <a:solidFill>
                  <a:srgbClr val="003300"/>
                </a:solidFill>
              </a:rPr>
              <a:t> </a:t>
            </a:r>
            <a:r>
              <a:rPr lang="pt-BR" sz="4800" dirty="0" err="1" smtClean="0">
                <a:solidFill>
                  <a:srgbClr val="003300"/>
                </a:solidFill>
              </a:rPr>
              <a:t>who</a:t>
            </a:r>
            <a:r>
              <a:rPr lang="pt-BR" sz="4800" dirty="0" smtClean="0">
                <a:solidFill>
                  <a:srgbClr val="003300"/>
                </a:solidFill>
              </a:rPr>
              <a:t> </a:t>
            </a:r>
            <a:r>
              <a:rPr lang="pt-BR" sz="4800" dirty="0" err="1" smtClean="0">
                <a:solidFill>
                  <a:srgbClr val="003300"/>
                </a:solidFill>
              </a:rPr>
              <a:t>can</a:t>
            </a:r>
            <a:r>
              <a:rPr lang="pt-BR" sz="4800" dirty="0" smtClean="0">
                <a:solidFill>
                  <a:srgbClr val="003300"/>
                </a:solidFill>
              </a:rPr>
              <a:t> </a:t>
            </a:r>
            <a:r>
              <a:rPr lang="pt-BR" sz="4800" dirty="0" err="1" smtClean="0">
                <a:solidFill>
                  <a:srgbClr val="003300"/>
                </a:solidFill>
              </a:rPr>
              <a:t>have</a:t>
            </a:r>
            <a:r>
              <a:rPr lang="pt-BR" sz="4800" dirty="0" smtClean="0">
                <a:solidFill>
                  <a:srgbClr val="003300"/>
                </a:solidFill>
              </a:rPr>
              <a:t> </a:t>
            </a:r>
            <a:r>
              <a:rPr lang="pt-BR" sz="4800" dirty="0" err="1" smtClean="0">
                <a:solidFill>
                  <a:srgbClr val="003300"/>
                </a:solidFill>
              </a:rPr>
              <a:t>everything</a:t>
            </a:r>
            <a:r>
              <a:rPr lang="pt-BR" sz="4800" dirty="0" smtClean="0">
                <a:solidFill>
                  <a:srgbClr val="003300"/>
                </a:solidFill>
              </a:rPr>
              <a:t> </a:t>
            </a:r>
            <a:r>
              <a:rPr lang="pt-BR" sz="4800" dirty="0" err="1" smtClean="0">
                <a:solidFill>
                  <a:srgbClr val="003300"/>
                </a:solidFill>
              </a:rPr>
              <a:t>at</a:t>
            </a:r>
            <a:r>
              <a:rPr lang="pt-BR" sz="4800" dirty="0" smtClean="0">
                <a:solidFill>
                  <a:srgbClr val="003300"/>
                </a:solidFill>
              </a:rPr>
              <a:t> </a:t>
            </a:r>
            <a:r>
              <a:rPr lang="pt-BR" sz="4800" dirty="0" err="1" smtClean="0">
                <a:solidFill>
                  <a:srgbClr val="003300"/>
                </a:solidFill>
              </a:rPr>
              <a:t>hand</a:t>
            </a:r>
            <a:r>
              <a:rPr lang="pt-BR" sz="4800" dirty="0" smtClean="0">
                <a:solidFill>
                  <a:srgbClr val="003300"/>
                </a:solidFill>
              </a:rPr>
              <a:t> </a:t>
            </a:r>
            <a:r>
              <a:rPr lang="pt-BR" sz="4800" dirty="0" err="1" smtClean="0">
                <a:solidFill>
                  <a:srgbClr val="003300"/>
                </a:solidFill>
              </a:rPr>
              <a:t>that</a:t>
            </a:r>
            <a:r>
              <a:rPr lang="pt-BR" sz="4800" dirty="0" smtClean="0">
                <a:solidFill>
                  <a:srgbClr val="003300"/>
                </a:solidFill>
              </a:rPr>
              <a:t> </a:t>
            </a:r>
            <a:r>
              <a:rPr lang="pt-BR" sz="4800" dirty="0" err="1" smtClean="0">
                <a:solidFill>
                  <a:srgbClr val="003300"/>
                </a:solidFill>
              </a:rPr>
              <a:t>you</a:t>
            </a:r>
            <a:r>
              <a:rPr lang="pt-BR" sz="4800" dirty="0" smtClean="0">
                <a:solidFill>
                  <a:srgbClr val="003300"/>
                </a:solidFill>
              </a:rPr>
              <a:t> </a:t>
            </a:r>
            <a:r>
              <a:rPr lang="pt-BR" sz="4800" dirty="0" err="1" smtClean="0">
                <a:solidFill>
                  <a:srgbClr val="003300"/>
                </a:solidFill>
              </a:rPr>
              <a:t>need</a:t>
            </a:r>
            <a:r>
              <a:rPr lang="pt-BR" sz="4800" dirty="0" smtClean="0">
                <a:solidFill>
                  <a:srgbClr val="003300"/>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1066800" y="838200"/>
            <a:ext cx="7772400" cy="46482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dirty="0" err="1" smtClean="0">
                <a:solidFill>
                  <a:srgbClr val="003300"/>
                </a:solidFill>
              </a:rPr>
              <a:t>And</a:t>
            </a:r>
            <a:r>
              <a:rPr lang="pt-BR" sz="9600" dirty="0" smtClean="0">
                <a:solidFill>
                  <a:srgbClr val="003300"/>
                </a:solidFill>
              </a:rPr>
              <a:t> </a:t>
            </a:r>
            <a:r>
              <a:rPr lang="pt-BR" sz="9600" dirty="0" err="1" smtClean="0">
                <a:solidFill>
                  <a:srgbClr val="003300"/>
                </a:solidFill>
              </a:rPr>
              <a:t>so</a:t>
            </a:r>
            <a:r>
              <a:rPr lang="pt-BR" sz="9600" dirty="0" smtClean="0">
                <a:solidFill>
                  <a:srgbClr val="003300"/>
                </a:solidFill>
              </a:rPr>
              <a:t> </a:t>
            </a:r>
            <a:r>
              <a:rPr lang="pt-BR" sz="9600" dirty="0" err="1" smtClean="0">
                <a:solidFill>
                  <a:srgbClr val="003300"/>
                </a:solidFill>
              </a:rPr>
              <a:t>take</a:t>
            </a:r>
            <a:r>
              <a:rPr lang="pt-BR" sz="9600" dirty="0" smtClean="0">
                <a:solidFill>
                  <a:srgbClr val="003300"/>
                </a:solidFill>
              </a:rPr>
              <a:t> </a:t>
            </a:r>
            <a:r>
              <a:rPr lang="pt-BR" sz="9600" dirty="0" err="1" smtClean="0">
                <a:solidFill>
                  <a:srgbClr val="003300"/>
                </a:solidFill>
              </a:rPr>
              <a:t>special</a:t>
            </a:r>
            <a:r>
              <a:rPr lang="pt-BR" sz="9600" dirty="0" smtClean="0">
                <a:solidFill>
                  <a:srgbClr val="003300"/>
                </a:solidFill>
              </a:rPr>
              <a:t> </a:t>
            </a:r>
            <a:r>
              <a:rPr lang="pt-BR" sz="9600" dirty="0" err="1" smtClean="0">
                <a:solidFill>
                  <a:srgbClr val="003300"/>
                </a:solidFill>
              </a:rPr>
              <a:t>care</a:t>
            </a:r>
            <a:r>
              <a:rPr lang="pt-BR" sz="9600" dirty="0" smtClean="0">
                <a:solidFill>
                  <a:srgbClr val="003300"/>
                </a:solidFill>
              </a:rPr>
              <a:t> </a:t>
            </a:r>
            <a:r>
              <a:rPr lang="pt-BR" sz="9600" dirty="0" err="1" smtClean="0">
                <a:solidFill>
                  <a:srgbClr val="003300"/>
                </a:solidFill>
              </a:rPr>
              <a:t>not</a:t>
            </a:r>
            <a:r>
              <a:rPr lang="pt-BR" sz="9600" dirty="0" smtClean="0">
                <a:solidFill>
                  <a:srgbClr val="003300"/>
                </a:solidFill>
              </a:rPr>
              <a:t> to...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1066800" y="1371600"/>
            <a:ext cx="7772400" cy="31242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dirty="0" err="1" smtClean="0">
                <a:solidFill>
                  <a:srgbClr val="003300"/>
                </a:solidFill>
              </a:rPr>
              <a:t>And</a:t>
            </a:r>
            <a:r>
              <a:rPr lang="pt-BR" sz="8800" dirty="0" smtClean="0">
                <a:solidFill>
                  <a:srgbClr val="003300"/>
                </a:solidFill>
              </a:rPr>
              <a:t> do </a:t>
            </a:r>
            <a:r>
              <a:rPr lang="pt-BR" sz="8800" dirty="0" err="1" smtClean="0">
                <a:solidFill>
                  <a:srgbClr val="003300"/>
                </a:solidFill>
              </a:rPr>
              <a:t>not</a:t>
            </a:r>
            <a:r>
              <a:rPr lang="pt-BR" sz="8800" dirty="0" smtClean="0">
                <a:solidFill>
                  <a:srgbClr val="003300"/>
                </a:solidFill>
              </a:rPr>
              <a:t> </a:t>
            </a:r>
            <a:r>
              <a:rPr lang="pt-BR" sz="8800" dirty="0" err="1" smtClean="0">
                <a:solidFill>
                  <a:srgbClr val="003300"/>
                </a:solidFill>
              </a:rPr>
              <a:t>break</a:t>
            </a:r>
            <a:r>
              <a:rPr lang="pt-BR" sz="8800" dirty="0" smtClean="0">
                <a:solidFill>
                  <a:srgbClr val="003300"/>
                </a:solidFill>
              </a:rPr>
              <a:t> </a:t>
            </a:r>
            <a:r>
              <a:rPr lang="pt-BR" sz="8800" dirty="0" err="1" smtClean="0">
                <a:solidFill>
                  <a:srgbClr val="003300"/>
                </a:solidFill>
              </a:rPr>
              <a:t>the</a:t>
            </a:r>
            <a:r>
              <a:rPr lang="pt-BR" sz="8800" dirty="0" smtClean="0">
                <a:solidFill>
                  <a:srgbClr val="003300"/>
                </a:solidFill>
              </a:rPr>
              <a:t> </a:t>
            </a:r>
            <a:r>
              <a:rPr lang="pt-BR" sz="8800" dirty="0" err="1" smtClean="0">
                <a:solidFill>
                  <a:srgbClr val="003300"/>
                </a:solidFill>
              </a:rPr>
              <a:t>rules</a:t>
            </a:r>
            <a:r>
              <a:rPr lang="pt-BR" sz="8800" dirty="0" smtClean="0">
                <a:solidFill>
                  <a:srgbClr val="003300"/>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990600" y="1524000"/>
            <a:ext cx="7772400" cy="25146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dirty="0" err="1" smtClean="0">
                <a:solidFill>
                  <a:srgbClr val="003300"/>
                </a:solidFill>
              </a:rPr>
              <a:t>Because</a:t>
            </a:r>
            <a:r>
              <a:rPr lang="pt-BR" sz="8800" dirty="0" smtClean="0">
                <a:solidFill>
                  <a:srgbClr val="003300"/>
                </a:solidFill>
              </a:rPr>
              <a:t> you </a:t>
            </a:r>
            <a:r>
              <a:rPr lang="pt-BR" sz="8800" dirty="0" err="1" smtClean="0">
                <a:solidFill>
                  <a:srgbClr val="003300"/>
                </a:solidFill>
              </a:rPr>
              <a:t>can</a:t>
            </a:r>
            <a:r>
              <a:rPr lang="pt-BR" sz="8800" dirty="0" smtClean="0">
                <a:solidFill>
                  <a:srgbClr val="003300"/>
                </a:solidFill>
              </a:rPr>
              <a:t> </a:t>
            </a:r>
            <a:r>
              <a:rPr lang="pt-BR" sz="8800" dirty="0" err="1" smtClean="0">
                <a:solidFill>
                  <a:srgbClr val="003300"/>
                </a:solidFill>
              </a:rPr>
              <a:t>mess</a:t>
            </a:r>
            <a:r>
              <a:rPr lang="pt-BR" sz="8800" dirty="0" smtClean="0">
                <a:solidFill>
                  <a:srgbClr val="003300"/>
                </a:solidFill>
              </a:rPr>
              <a:t> </a:t>
            </a:r>
            <a:r>
              <a:rPr lang="pt-BR" sz="8800" dirty="0" err="1" smtClean="0">
                <a:solidFill>
                  <a:srgbClr val="003300"/>
                </a:solidFill>
              </a:rPr>
              <a:t>up</a:t>
            </a:r>
            <a:r>
              <a:rPr lang="pt-BR" sz="88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fld id="{195D09D4-92CA-42CC-B675-E19D3B075B5D}" type="slidenum">
              <a:rPr lang="en-US" smtClean="0"/>
              <a:pPr/>
              <a:t>5</a:t>
            </a:fld>
            <a:endParaRPr lang="en-US"/>
          </a:p>
        </p:txBody>
      </p:sp>
      <p:pic>
        <p:nvPicPr>
          <p:cNvPr id="75778" name="Picture 2" descr="C:\Users\Rony Jabour\Desktop\cha-de-cadeira.jpg"/>
          <p:cNvPicPr>
            <a:picLocks noChangeAspect="1" noChangeArrowheads="1"/>
          </p:cNvPicPr>
          <p:nvPr/>
        </p:nvPicPr>
        <p:blipFill>
          <a:blip r:embed="rId2" cstate="print"/>
          <a:srcRect/>
          <a:stretch>
            <a:fillRect/>
          </a:stretch>
        </p:blipFill>
        <p:spPr bwMode="auto">
          <a:xfrm>
            <a:off x="1066800" y="0"/>
            <a:ext cx="7315200" cy="5943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0" y="1295400"/>
            <a:ext cx="9144000" cy="40386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800" dirty="0" err="1" smtClean="0">
                <a:solidFill>
                  <a:srgbClr val="003300"/>
                </a:solidFill>
              </a:rPr>
              <a:t>So</a:t>
            </a:r>
            <a:r>
              <a:rPr lang="pt-BR" sz="4800" dirty="0" smtClean="0">
                <a:solidFill>
                  <a:srgbClr val="003300"/>
                </a:solidFill>
              </a:rPr>
              <a:t> </a:t>
            </a:r>
            <a:r>
              <a:rPr lang="pt-BR" sz="4800" dirty="0" err="1" smtClean="0">
                <a:solidFill>
                  <a:srgbClr val="003300"/>
                </a:solidFill>
              </a:rPr>
              <a:t>afterward</a:t>
            </a:r>
            <a:r>
              <a:rPr lang="pt-BR" sz="4800" dirty="0" smtClean="0">
                <a:solidFill>
                  <a:srgbClr val="003300"/>
                </a:solidFill>
              </a:rPr>
              <a:t> you </a:t>
            </a:r>
            <a:r>
              <a:rPr lang="pt-BR" sz="4800" dirty="0" err="1" smtClean="0">
                <a:solidFill>
                  <a:srgbClr val="003300"/>
                </a:solidFill>
              </a:rPr>
              <a:t>will</a:t>
            </a:r>
            <a:r>
              <a:rPr lang="pt-BR" sz="4800" dirty="0" smtClean="0">
                <a:solidFill>
                  <a:srgbClr val="003300"/>
                </a:solidFill>
              </a:rPr>
              <a:t> </a:t>
            </a:r>
            <a:r>
              <a:rPr lang="pt-BR" sz="4800" dirty="0" err="1" smtClean="0">
                <a:solidFill>
                  <a:srgbClr val="003300"/>
                </a:solidFill>
              </a:rPr>
              <a:t>feel</a:t>
            </a:r>
            <a:r>
              <a:rPr lang="pt-BR" sz="4800" dirty="0" smtClean="0">
                <a:solidFill>
                  <a:srgbClr val="003300"/>
                </a:solidFill>
              </a:rPr>
              <a:t> like you </a:t>
            </a:r>
            <a:r>
              <a:rPr lang="pt-BR" sz="4800" dirty="0" err="1" smtClean="0">
                <a:solidFill>
                  <a:srgbClr val="003300"/>
                </a:solidFill>
              </a:rPr>
              <a:t>have</a:t>
            </a:r>
            <a:r>
              <a:rPr lang="pt-BR" sz="4800" dirty="0" smtClean="0">
                <a:solidFill>
                  <a:srgbClr val="003300"/>
                </a:solidFill>
              </a:rPr>
              <a:t> a </a:t>
            </a:r>
            <a:r>
              <a:rPr lang="pt-BR" sz="4800" dirty="0" err="1" smtClean="0">
                <a:solidFill>
                  <a:srgbClr val="003300"/>
                </a:solidFill>
              </a:rPr>
              <a:t>rope</a:t>
            </a:r>
            <a:r>
              <a:rPr lang="pt-BR" sz="4800" dirty="0" smtClean="0">
                <a:solidFill>
                  <a:srgbClr val="003300"/>
                </a:solidFill>
              </a:rPr>
              <a:t> </a:t>
            </a:r>
            <a:r>
              <a:rPr lang="pt-BR" sz="4800" dirty="0" err="1" smtClean="0">
                <a:solidFill>
                  <a:srgbClr val="003300"/>
                </a:solidFill>
              </a:rPr>
              <a:t>around</a:t>
            </a:r>
            <a:r>
              <a:rPr lang="pt-BR" sz="4800" dirty="0" smtClean="0">
                <a:solidFill>
                  <a:srgbClr val="003300"/>
                </a:solidFill>
              </a:rPr>
              <a:t> </a:t>
            </a:r>
            <a:r>
              <a:rPr lang="pt-BR" sz="4800" dirty="0" err="1" smtClean="0">
                <a:solidFill>
                  <a:srgbClr val="003300"/>
                </a:solidFill>
              </a:rPr>
              <a:t>your</a:t>
            </a:r>
            <a:r>
              <a:rPr lang="pt-BR" sz="4800" dirty="0" smtClean="0">
                <a:solidFill>
                  <a:srgbClr val="003300"/>
                </a:solidFill>
              </a:rPr>
              <a:t> </a:t>
            </a:r>
            <a:r>
              <a:rPr lang="pt-BR" sz="4800" dirty="0" err="1" smtClean="0">
                <a:solidFill>
                  <a:srgbClr val="003300"/>
                </a:solidFill>
              </a:rPr>
              <a:t>neck</a:t>
            </a:r>
            <a:r>
              <a:rPr lang="pt-BR" sz="4800" dirty="0" smtClean="0">
                <a:solidFill>
                  <a:srgbClr val="003300"/>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990600" y="1447800"/>
            <a:ext cx="7772400" cy="27432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dirty="0" err="1" smtClean="0">
                <a:solidFill>
                  <a:srgbClr val="003300"/>
                </a:solidFill>
              </a:rPr>
              <a:t>And</a:t>
            </a:r>
            <a:r>
              <a:rPr lang="pt-BR" sz="9600" dirty="0" smtClean="0">
                <a:solidFill>
                  <a:srgbClr val="003300"/>
                </a:solidFill>
              </a:rPr>
              <a:t> </a:t>
            </a:r>
            <a:r>
              <a:rPr lang="pt-BR" sz="9600" dirty="0" err="1" smtClean="0">
                <a:solidFill>
                  <a:srgbClr val="003300"/>
                </a:solidFill>
              </a:rPr>
              <a:t>then</a:t>
            </a:r>
            <a:r>
              <a:rPr lang="pt-BR" sz="9600" dirty="0" smtClean="0">
                <a:solidFill>
                  <a:srgbClr val="003300"/>
                </a:solidFill>
              </a:rPr>
              <a:t> </a:t>
            </a:r>
            <a:r>
              <a:rPr lang="pt-BR" sz="9600" dirty="0" err="1" smtClean="0">
                <a:solidFill>
                  <a:srgbClr val="003300"/>
                </a:solidFill>
              </a:rPr>
              <a:t>feel</a:t>
            </a:r>
            <a:r>
              <a:rPr lang="pt-BR" sz="9600" dirty="0" smtClean="0">
                <a:solidFill>
                  <a:srgbClr val="003300"/>
                </a:solidFill>
              </a:rPr>
              <a:t> like </a:t>
            </a:r>
            <a:r>
              <a:rPr lang="pt-BR" sz="9600" dirty="0" err="1" smtClean="0">
                <a:solidFill>
                  <a:srgbClr val="003300"/>
                </a:solidFill>
              </a:rPr>
              <a:t>an</a:t>
            </a:r>
            <a:r>
              <a:rPr lang="pt-BR" sz="9600" dirty="0" smtClean="0">
                <a:solidFill>
                  <a:srgbClr val="003300"/>
                </a:solidFill>
              </a:rPr>
              <a:t> </a:t>
            </a:r>
            <a:r>
              <a:rPr lang="pt-BR" sz="9600" dirty="0" err="1" smtClean="0">
                <a:solidFill>
                  <a:srgbClr val="003300"/>
                </a:solidFill>
              </a:rPr>
              <a:t>outlier</a:t>
            </a:r>
            <a:r>
              <a:rPr lang="pt-BR" sz="96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0" y="533400"/>
            <a:ext cx="9144000" cy="54864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800" dirty="0" err="1" smtClean="0">
                <a:solidFill>
                  <a:srgbClr val="003300"/>
                </a:solidFill>
              </a:rPr>
              <a:t>And</a:t>
            </a:r>
            <a:r>
              <a:rPr lang="pt-BR" sz="4800" dirty="0" smtClean="0">
                <a:solidFill>
                  <a:srgbClr val="003300"/>
                </a:solidFill>
              </a:rPr>
              <a:t> </a:t>
            </a:r>
            <a:r>
              <a:rPr lang="pt-BR" sz="4800" dirty="0" err="1" smtClean="0">
                <a:solidFill>
                  <a:srgbClr val="003300"/>
                </a:solidFill>
              </a:rPr>
              <a:t>then</a:t>
            </a:r>
            <a:r>
              <a:rPr lang="pt-BR" sz="4800" dirty="0" smtClean="0">
                <a:solidFill>
                  <a:srgbClr val="003300"/>
                </a:solidFill>
              </a:rPr>
              <a:t> </a:t>
            </a:r>
            <a:r>
              <a:rPr lang="pt-BR" sz="4800" dirty="0" err="1" smtClean="0">
                <a:solidFill>
                  <a:srgbClr val="003300"/>
                </a:solidFill>
              </a:rPr>
              <a:t>if</a:t>
            </a:r>
            <a:r>
              <a:rPr lang="pt-BR" sz="4800" dirty="0" smtClean="0">
                <a:solidFill>
                  <a:srgbClr val="003300"/>
                </a:solidFill>
              </a:rPr>
              <a:t> </a:t>
            </a:r>
            <a:r>
              <a:rPr lang="pt-BR" sz="4800" dirty="0" err="1" smtClean="0">
                <a:solidFill>
                  <a:srgbClr val="003300"/>
                </a:solidFill>
              </a:rPr>
              <a:t>an</a:t>
            </a:r>
            <a:r>
              <a:rPr lang="pt-BR" sz="4800" dirty="0" smtClean="0">
                <a:solidFill>
                  <a:srgbClr val="003300"/>
                </a:solidFill>
              </a:rPr>
              <a:t> </a:t>
            </a:r>
            <a:r>
              <a:rPr lang="pt-BR" sz="4800" dirty="0" err="1" smtClean="0">
                <a:solidFill>
                  <a:srgbClr val="003300"/>
                </a:solidFill>
              </a:rPr>
              <a:t>accident</a:t>
            </a:r>
            <a:r>
              <a:rPr lang="pt-BR" sz="4800" dirty="0" smtClean="0">
                <a:solidFill>
                  <a:srgbClr val="003300"/>
                </a:solidFill>
              </a:rPr>
              <a:t> </a:t>
            </a:r>
            <a:r>
              <a:rPr lang="pt-BR" sz="4800" dirty="0" err="1" smtClean="0">
                <a:solidFill>
                  <a:srgbClr val="003300"/>
                </a:solidFill>
              </a:rPr>
              <a:t>happens</a:t>
            </a:r>
            <a:r>
              <a:rPr lang="pt-BR" sz="4800" dirty="0" smtClean="0">
                <a:solidFill>
                  <a:srgbClr val="003300"/>
                </a:solidFill>
              </a:rPr>
              <a:t> </a:t>
            </a:r>
            <a:r>
              <a:rPr lang="pt-BR" sz="4800" dirty="0" err="1" smtClean="0">
                <a:solidFill>
                  <a:srgbClr val="003300"/>
                </a:solidFill>
              </a:rPr>
              <a:t>at</a:t>
            </a:r>
            <a:r>
              <a:rPr lang="pt-BR" sz="4800" dirty="0" smtClean="0">
                <a:solidFill>
                  <a:srgbClr val="003300"/>
                </a:solidFill>
              </a:rPr>
              <a:t> </a:t>
            </a:r>
            <a:r>
              <a:rPr lang="pt-BR" sz="4800" dirty="0" err="1" smtClean="0">
                <a:solidFill>
                  <a:srgbClr val="003300"/>
                </a:solidFill>
              </a:rPr>
              <a:t>the</a:t>
            </a:r>
            <a:r>
              <a:rPr lang="pt-BR" sz="4800" dirty="0" smtClean="0">
                <a:solidFill>
                  <a:srgbClr val="003300"/>
                </a:solidFill>
              </a:rPr>
              <a:t> workplace </a:t>
            </a:r>
            <a:r>
              <a:rPr lang="pt-BR" sz="4800" dirty="0" err="1" smtClean="0">
                <a:solidFill>
                  <a:srgbClr val="003300"/>
                </a:solidFill>
              </a:rPr>
              <a:t>because</a:t>
            </a:r>
            <a:r>
              <a:rPr lang="pt-BR" sz="4800" dirty="0" smtClean="0">
                <a:solidFill>
                  <a:srgbClr val="003300"/>
                </a:solidFill>
              </a:rPr>
              <a:t> </a:t>
            </a:r>
            <a:r>
              <a:rPr lang="pt-BR" sz="4800" dirty="0" err="1" smtClean="0">
                <a:solidFill>
                  <a:srgbClr val="003300"/>
                </a:solidFill>
              </a:rPr>
              <a:t>you’re</a:t>
            </a:r>
            <a:r>
              <a:rPr lang="pt-BR" sz="4800" dirty="0" smtClean="0">
                <a:solidFill>
                  <a:srgbClr val="003300"/>
                </a:solidFill>
              </a:rPr>
              <a:t> </a:t>
            </a:r>
            <a:r>
              <a:rPr lang="pt-BR" sz="4800" dirty="0" err="1" smtClean="0">
                <a:solidFill>
                  <a:srgbClr val="003300"/>
                </a:solidFill>
              </a:rPr>
              <a:t>not</a:t>
            </a:r>
            <a:r>
              <a:rPr lang="pt-BR" sz="4800" dirty="0" smtClean="0">
                <a:solidFill>
                  <a:srgbClr val="003300"/>
                </a:solidFill>
              </a:rPr>
              <a:t> </a:t>
            </a:r>
            <a:r>
              <a:rPr lang="pt-BR" sz="4800" dirty="0" err="1" smtClean="0">
                <a:solidFill>
                  <a:srgbClr val="003300"/>
                </a:solidFill>
              </a:rPr>
              <a:t>careful</a:t>
            </a:r>
            <a:r>
              <a:rPr lang="pt-BR" sz="6600" dirty="0" smtClean="0">
                <a:solidFill>
                  <a:srgbClr val="003300"/>
                </a:solidFill>
              </a:rPr>
              <a:t> </a:t>
            </a:r>
            <a:br>
              <a:rPr lang="pt-BR" sz="6600" dirty="0" smtClean="0">
                <a:solidFill>
                  <a:srgbClr val="003300"/>
                </a:solidFill>
              </a:rPr>
            </a:br>
            <a:r>
              <a:rPr lang="pt-BR" sz="1400" dirty="0" smtClean="0">
                <a:solidFill>
                  <a:srgbClr val="003300"/>
                </a:solidFill>
              </a:rPr>
              <a:t/>
            </a:r>
            <a:br>
              <a:rPr lang="pt-BR" sz="1400" dirty="0" smtClean="0">
                <a:solidFill>
                  <a:srgbClr val="003300"/>
                </a:solidFill>
              </a:rPr>
            </a:br>
            <a:r>
              <a:rPr lang="pt-BR" sz="6600" dirty="0" smtClean="0">
                <a:solidFill>
                  <a:srgbClr val="003300"/>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152400" y="1371600"/>
            <a:ext cx="9296400" cy="2895600"/>
          </a:xfrm>
        </p:spPr>
        <p:txBody>
          <a:bodyPr>
            <a:normAutofit fontScale="90000"/>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7200" dirty="0" err="1" smtClean="0">
                <a:solidFill>
                  <a:srgbClr val="003300"/>
                </a:solidFill>
              </a:rPr>
              <a:t>And</a:t>
            </a:r>
            <a:r>
              <a:rPr lang="pt-BR" sz="7200" dirty="0" smtClean="0">
                <a:solidFill>
                  <a:srgbClr val="003300"/>
                </a:solidFill>
              </a:rPr>
              <a:t> </a:t>
            </a:r>
            <a:r>
              <a:rPr lang="pt-BR" sz="7200" dirty="0" err="1" smtClean="0">
                <a:solidFill>
                  <a:srgbClr val="003300"/>
                </a:solidFill>
              </a:rPr>
              <a:t>with</a:t>
            </a:r>
            <a:r>
              <a:rPr lang="pt-BR" sz="7200" dirty="0" smtClean="0">
                <a:solidFill>
                  <a:srgbClr val="003300"/>
                </a:solidFill>
              </a:rPr>
              <a:t> </a:t>
            </a:r>
            <a:r>
              <a:rPr lang="pt-BR" sz="7200" dirty="0" err="1" smtClean="0">
                <a:solidFill>
                  <a:srgbClr val="003300"/>
                </a:solidFill>
              </a:rPr>
              <a:t>an</a:t>
            </a:r>
            <a:r>
              <a:rPr lang="pt-BR" sz="7200" dirty="0" smtClean="0">
                <a:solidFill>
                  <a:srgbClr val="003300"/>
                </a:solidFill>
              </a:rPr>
              <a:t> </a:t>
            </a:r>
            <a:r>
              <a:rPr lang="pt-BR" sz="7200" dirty="0" err="1" smtClean="0">
                <a:solidFill>
                  <a:srgbClr val="003300"/>
                </a:solidFill>
              </a:rPr>
              <a:t>injury</a:t>
            </a:r>
            <a:r>
              <a:rPr lang="pt-BR" sz="7200" dirty="0" smtClean="0">
                <a:solidFill>
                  <a:srgbClr val="003300"/>
                </a:solidFill>
              </a:rPr>
              <a:t>, </a:t>
            </a:r>
            <a:r>
              <a:rPr lang="pt-BR" sz="7200" dirty="0" err="1" smtClean="0">
                <a:solidFill>
                  <a:srgbClr val="003300"/>
                </a:solidFill>
              </a:rPr>
              <a:t>you’ll</a:t>
            </a:r>
            <a:r>
              <a:rPr lang="pt-BR" sz="7200" dirty="0" smtClean="0">
                <a:solidFill>
                  <a:srgbClr val="003300"/>
                </a:solidFill>
              </a:rPr>
              <a:t> </a:t>
            </a:r>
            <a:r>
              <a:rPr lang="pt-BR" sz="7200" dirty="0" err="1" smtClean="0">
                <a:solidFill>
                  <a:srgbClr val="003300"/>
                </a:solidFill>
              </a:rPr>
              <a:t>be</a:t>
            </a:r>
            <a:r>
              <a:rPr lang="pt-BR" sz="7200" dirty="0" smtClean="0">
                <a:solidFill>
                  <a:srgbClr val="003300"/>
                </a:solidFill>
              </a:rPr>
              <a:t> </a:t>
            </a:r>
            <a:r>
              <a:rPr lang="pt-BR" sz="7200" dirty="0" err="1" smtClean="0">
                <a:solidFill>
                  <a:srgbClr val="003300"/>
                </a:solidFill>
              </a:rPr>
              <a:t>put</a:t>
            </a:r>
            <a:r>
              <a:rPr lang="pt-BR" sz="7200" dirty="0" smtClean="0">
                <a:solidFill>
                  <a:srgbClr val="003300"/>
                </a:solidFill>
              </a:rPr>
              <a:t> out </a:t>
            </a:r>
            <a:r>
              <a:rPr lang="pt-BR" sz="7200" dirty="0" err="1" smtClean="0">
                <a:solidFill>
                  <a:srgbClr val="003300"/>
                </a:solidFill>
              </a:rPr>
              <a:t>of</a:t>
            </a:r>
            <a:r>
              <a:rPr lang="pt-BR" sz="7200" dirty="0" smtClean="0">
                <a:solidFill>
                  <a:srgbClr val="003300"/>
                </a:solidFill>
              </a:rPr>
              <a:t> work</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914400" y="1295400"/>
            <a:ext cx="7772400" cy="40386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dirty="0" err="1" smtClean="0">
                <a:solidFill>
                  <a:srgbClr val="003300"/>
                </a:solidFill>
              </a:rPr>
              <a:t>Or</a:t>
            </a:r>
            <a:r>
              <a:rPr lang="pt-BR" sz="11500" dirty="0" smtClean="0">
                <a:solidFill>
                  <a:srgbClr val="003300"/>
                </a:solidFill>
              </a:rPr>
              <a:t> </a:t>
            </a:r>
            <a:r>
              <a:rPr lang="pt-BR" sz="11500" dirty="0" err="1" smtClean="0">
                <a:solidFill>
                  <a:srgbClr val="003300"/>
                </a:solidFill>
              </a:rPr>
              <a:t>even</a:t>
            </a:r>
            <a:r>
              <a:rPr lang="pt-BR" sz="115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990600" y="1447800"/>
            <a:ext cx="7772400" cy="3810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dirty="0" err="1" smtClean="0">
                <a:solidFill>
                  <a:srgbClr val="003300"/>
                </a:solidFill>
              </a:rPr>
              <a:t>So</a:t>
            </a:r>
            <a:r>
              <a:rPr lang="pt-BR" sz="11500" dirty="0" smtClean="0">
                <a:solidFill>
                  <a:srgbClr val="003300"/>
                </a:solidFill>
              </a:rPr>
              <a:t> </a:t>
            </a:r>
            <a:r>
              <a:rPr lang="pt-BR" sz="11500" dirty="0" err="1" smtClean="0">
                <a:solidFill>
                  <a:srgbClr val="003300"/>
                </a:solidFill>
              </a:rPr>
              <a:t>that</a:t>
            </a:r>
            <a:r>
              <a:rPr lang="pt-BR" sz="11500" dirty="0" smtClean="0">
                <a:solidFill>
                  <a:srgbClr val="003300"/>
                </a:solidFill>
              </a:rPr>
              <a:t> you </a:t>
            </a:r>
            <a:r>
              <a:rPr lang="pt-BR" sz="11500" dirty="0" err="1" smtClean="0">
                <a:solidFill>
                  <a:srgbClr val="003300"/>
                </a:solidFill>
              </a:rPr>
              <a:t>won’t</a:t>
            </a:r>
            <a:r>
              <a:rPr lang="pt-BR" sz="11500" dirty="0" smtClean="0">
                <a:solidFill>
                  <a:srgbClr val="0033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0" y="457200"/>
            <a:ext cx="9144000" cy="55626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800" dirty="0" err="1" smtClean="0">
                <a:solidFill>
                  <a:srgbClr val="003300"/>
                </a:solidFill>
              </a:rPr>
              <a:t>You</a:t>
            </a:r>
            <a:r>
              <a:rPr lang="pt-BR" sz="4800" dirty="0" smtClean="0">
                <a:solidFill>
                  <a:srgbClr val="003300"/>
                </a:solidFill>
              </a:rPr>
              <a:t> </a:t>
            </a:r>
            <a:r>
              <a:rPr lang="pt-BR" sz="4800" dirty="0" err="1" smtClean="0">
                <a:solidFill>
                  <a:srgbClr val="003300"/>
                </a:solidFill>
              </a:rPr>
              <a:t>can</a:t>
            </a:r>
            <a:r>
              <a:rPr lang="pt-BR" sz="4800" dirty="0" smtClean="0">
                <a:solidFill>
                  <a:srgbClr val="003300"/>
                </a:solidFill>
              </a:rPr>
              <a:t> </a:t>
            </a:r>
            <a:r>
              <a:rPr lang="pt-BR" sz="4800" dirty="0" err="1" smtClean="0">
                <a:solidFill>
                  <a:srgbClr val="003300"/>
                </a:solidFill>
              </a:rPr>
              <a:t>always</a:t>
            </a:r>
            <a:r>
              <a:rPr lang="pt-BR" sz="4800" dirty="0" smtClean="0">
                <a:solidFill>
                  <a:srgbClr val="003300"/>
                </a:solidFill>
              </a:rPr>
              <a:t> </a:t>
            </a:r>
            <a:r>
              <a:rPr lang="pt-BR" sz="4800" dirty="0" err="1" smtClean="0">
                <a:solidFill>
                  <a:srgbClr val="003300"/>
                </a:solidFill>
              </a:rPr>
              <a:t>count</a:t>
            </a:r>
            <a:r>
              <a:rPr lang="pt-BR" sz="4800" dirty="0" smtClean="0">
                <a:solidFill>
                  <a:srgbClr val="003300"/>
                </a:solidFill>
              </a:rPr>
              <a:t> </a:t>
            </a:r>
            <a:r>
              <a:rPr lang="pt-BR" sz="4800" dirty="0" err="1" smtClean="0">
                <a:solidFill>
                  <a:srgbClr val="003300"/>
                </a:solidFill>
              </a:rPr>
              <a:t>on</a:t>
            </a:r>
            <a:r>
              <a:rPr lang="pt-BR" sz="4800" dirty="0" smtClean="0">
                <a:solidFill>
                  <a:srgbClr val="003300"/>
                </a:solidFill>
              </a:rPr>
              <a:t> OSHA to </a:t>
            </a:r>
            <a:r>
              <a:rPr lang="pt-BR" sz="4800" dirty="0" err="1" smtClean="0">
                <a:solidFill>
                  <a:srgbClr val="003300"/>
                </a:solidFill>
              </a:rPr>
              <a:t>improve</a:t>
            </a:r>
            <a:r>
              <a:rPr lang="pt-BR" sz="4800" dirty="0" smtClean="0">
                <a:solidFill>
                  <a:srgbClr val="003300"/>
                </a:solidFill>
              </a:rPr>
              <a:t> </a:t>
            </a:r>
            <a:r>
              <a:rPr lang="pt-BR" sz="4800" dirty="0" err="1" smtClean="0">
                <a:solidFill>
                  <a:srgbClr val="003300"/>
                </a:solidFill>
              </a:rPr>
              <a:t>the</a:t>
            </a:r>
            <a:r>
              <a:rPr lang="pt-BR" sz="4800" dirty="0" smtClean="0">
                <a:solidFill>
                  <a:srgbClr val="003300"/>
                </a:solidFill>
              </a:rPr>
              <a:t> </a:t>
            </a:r>
            <a:r>
              <a:rPr lang="pt-BR" sz="4800" dirty="0" err="1" smtClean="0">
                <a:solidFill>
                  <a:srgbClr val="003300"/>
                </a:solidFill>
              </a:rPr>
              <a:t>safety</a:t>
            </a:r>
            <a:r>
              <a:rPr lang="pt-BR" sz="4800" dirty="0" smtClean="0">
                <a:solidFill>
                  <a:srgbClr val="003300"/>
                </a:solidFill>
              </a:rPr>
              <a:t> </a:t>
            </a:r>
            <a:r>
              <a:rPr lang="pt-BR" sz="4800" dirty="0" err="1" smtClean="0">
                <a:solidFill>
                  <a:srgbClr val="003300"/>
                </a:solidFill>
              </a:rPr>
              <a:t>conditions</a:t>
            </a:r>
            <a:r>
              <a:rPr lang="pt-BR" sz="4800" dirty="0" smtClean="0">
                <a:solidFill>
                  <a:srgbClr val="003300"/>
                </a:solidFill>
              </a:rPr>
              <a:t> in </a:t>
            </a:r>
            <a:r>
              <a:rPr lang="pt-BR" sz="4800" dirty="0" err="1" smtClean="0">
                <a:solidFill>
                  <a:srgbClr val="003300"/>
                </a:solidFill>
              </a:rPr>
              <a:t>your</a:t>
            </a:r>
            <a:r>
              <a:rPr lang="pt-BR" sz="4800" dirty="0" smtClean="0">
                <a:solidFill>
                  <a:srgbClr val="003300"/>
                </a:solidFill>
              </a:rPr>
              <a:t> workplace, </a:t>
            </a:r>
            <a:r>
              <a:rPr lang="pt-BR" sz="4800" dirty="0" err="1" smtClean="0">
                <a:solidFill>
                  <a:srgbClr val="003300"/>
                </a:solidFill>
              </a:rPr>
              <a:t>so</a:t>
            </a:r>
            <a:r>
              <a:rPr lang="pt-BR" sz="4800" dirty="0" smtClean="0">
                <a:solidFill>
                  <a:srgbClr val="003300"/>
                </a:solidFill>
              </a:rPr>
              <a:t> </a:t>
            </a:r>
            <a:r>
              <a:rPr lang="pt-BR" sz="4800" dirty="0" err="1" smtClean="0">
                <a:solidFill>
                  <a:srgbClr val="003300"/>
                </a:solidFill>
              </a:rPr>
              <a:t>don’t</a:t>
            </a:r>
            <a:r>
              <a:rPr lang="pt-BR" sz="4800" dirty="0" smtClean="0">
                <a:solidFill>
                  <a:srgbClr val="003300"/>
                </a:solidFill>
              </a:rPr>
              <a:t> </a:t>
            </a:r>
            <a:r>
              <a:rPr lang="pt-BR" sz="4800" dirty="0" err="1" smtClean="0">
                <a:solidFill>
                  <a:srgbClr val="003300"/>
                </a:solidFill>
              </a:rPr>
              <a:t>let</a:t>
            </a:r>
            <a:r>
              <a:rPr lang="pt-BR" sz="4800" dirty="0" smtClean="0">
                <a:solidFill>
                  <a:srgbClr val="003300"/>
                </a:solidFill>
              </a:rPr>
              <a:t> </a:t>
            </a:r>
            <a:r>
              <a:rPr lang="pt-BR" sz="4800" dirty="0" err="1" smtClean="0">
                <a:solidFill>
                  <a:srgbClr val="003300"/>
                </a:solidFill>
              </a:rPr>
              <a:t>yourself</a:t>
            </a:r>
            <a:r>
              <a:rPr lang="pt-BR" sz="4800" dirty="0" smtClean="0">
                <a:solidFill>
                  <a:srgbClr val="003300"/>
                </a:solidFill>
              </a:rPr>
              <a:t> </a:t>
            </a:r>
            <a:r>
              <a:rPr lang="pt-BR" sz="4800" dirty="0" err="1" smtClean="0">
                <a:solidFill>
                  <a:srgbClr val="003300"/>
                </a:solidFill>
              </a:rPr>
              <a:t>become</a:t>
            </a:r>
            <a:r>
              <a:rPr lang="pt-BR" sz="4800" dirty="0" smtClean="0">
                <a:solidFill>
                  <a:srgbClr val="003300"/>
                </a:solidFill>
              </a:rPr>
              <a:t> a </a:t>
            </a:r>
            <a:r>
              <a:rPr lang="pt-BR" sz="4800" dirty="0" err="1" smtClean="0">
                <a:solidFill>
                  <a:srgbClr val="003300"/>
                </a:solidFill>
              </a:rPr>
              <a:t>statistic</a:t>
            </a:r>
            <a:endParaRPr lang="pt-BR" sz="4800" dirty="0" smtClean="0">
              <a:solidFill>
                <a:srgbClr val="0033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90818" name="Picture 2" descr="C:\Documents and Settings\Computer_Owner\Desktop\Nova pasta (2)\acidente.jpg"/>
          <p:cNvPicPr>
            <a:picLocks noChangeAspect="1" noChangeArrowheads="1"/>
          </p:cNvPicPr>
          <p:nvPr/>
        </p:nvPicPr>
        <p:blipFill>
          <a:blip r:embed="rId3" cstate="print"/>
          <a:srcRect/>
          <a:stretch>
            <a:fillRect/>
          </a:stretch>
        </p:blipFill>
        <p:spPr bwMode="auto">
          <a:xfrm>
            <a:off x="0" y="-1"/>
            <a:ext cx="9144000" cy="68847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89794" name="Picture 2" descr="C:\Documents and Settings\Computer_Owner\Desktop\Nova pasta (2)\17_MHG_cie_resgate3.jpg"/>
          <p:cNvPicPr>
            <a:picLocks noChangeAspect="1" noChangeArrowheads="1"/>
          </p:cNvPicPr>
          <p:nvPr/>
        </p:nvPicPr>
        <p:blipFill>
          <a:blip r:embed="rId3" cstate="print"/>
          <a:srcRect/>
          <a:stretch>
            <a:fillRect/>
          </a:stretch>
        </p:blipFill>
        <p:spPr bwMode="auto">
          <a:xfrm>
            <a:off x="0" y="0"/>
            <a:ext cx="91712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BD25D07F-C406-E341-8B2A-C794BBE56195}" type="slidenum">
              <a:rPr lang="en-US"/>
              <a:pPr/>
              <a:t>63</a:t>
            </a:fld>
            <a:endParaRPr lang="en-US"/>
          </a:p>
        </p:txBody>
      </p:sp>
      <p:sp>
        <p:nvSpPr>
          <p:cNvPr id="23555" name="Rectangle 2"/>
          <p:cNvSpPr>
            <a:spLocks noGrp="1" noChangeArrowheads="1"/>
          </p:cNvSpPr>
          <p:nvPr>
            <p:ph type="body" idx="1"/>
          </p:nvPr>
        </p:nvSpPr>
        <p:spPr>
          <a:xfrm>
            <a:off x="457200" y="3214688"/>
            <a:ext cx="8229600" cy="395287"/>
          </a:xfrm>
          <a:noFill/>
        </p:spPr>
        <p:txBody>
          <a:bodyPr>
            <a:normAutofit lnSpcReduction="10000"/>
          </a:bodyPr>
          <a:lstStyle/>
          <a:p>
            <a:pPr marL="0" indent="4763" eaLnBrk="1" hangingPunct="1">
              <a:lnSpc>
                <a:spcPct val="80000"/>
              </a:lnSpc>
              <a:buFontTx/>
              <a:buNone/>
            </a:pPr>
            <a:r>
              <a:rPr lang="en-US" sz="2800">
                <a:ea typeface="ＭＳ Ｐゴシック" pitchFamily="-109" charset="-128"/>
                <a:cs typeface="ＭＳ Ｐゴシック" pitchFamily="-109" charset="-128"/>
              </a:rPr>
              <a:t>Residential Fall Protection Program Update</a:t>
            </a:r>
          </a:p>
        </p:txBody>
      </p:sp>
      <p:sp>
        <p:nvSpPr>
          <p:cNvPr id="23556" name="Text Box 3"/>
          <p:cNvSpPr txBox="1">
            <a:spLocks noChangeArrowheads="1"/>
          </p:cNvSpPr>
          <p:nvPr/>
        </p:nvSpPr>
        <p:spPr bwMode="auto">
          <a:xfrm>
            <a:off x="1038225" y="5029200"/>
            <a:ext cx="7010400" cy="311150"/>
          </a:xfrm>
          <a:prstGeom prst="rect">
            <a:avLst/>
          </a:prstGeom>
          <a:noFill/>
          <a:ln w="9525">
            <a:noFill/>
            <a:miter lim="800000"/>
            <a:headEnd/>
            <a:tailEnd/>
          </a:ln>
        </p:spPr>
        <p:txBody>
          <a:bodyPr>
            <a:prstTxWarp prst="textNoShape">
              <a:avLst/>
            </a:prstTxWarp>
            <a:spAutoFit/>
          </a:bodyPr>
          <a:lstStyle/>
          <a:p>
            <a:pPr algn="l">
              <a:lnSpc>
                <a:spcPct val="80000"/>
              </a:lnSpc>
              <a:spcBef>
                <a:spcPct val="20000"/>
              </a:spcBef>
            </a:pPr>
            <a:r>
              <a:rPr lang="en-US"/>
              <a:t>Directorate of Construction - Office of Construction Services</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18C6ED7A-5D6A-1E42-A9A0-BAD31C2CD181}" type="slidenum">
              <a:rPr lang="en-US"/>
              <a:pPr/>
              <a:t>64</a:t>
            </a:fld>
            <a:endParaRPr lang="en-US"/>
          </a:p>
        </p:txBody>
      </p:sp>
      <p:sp>
        <p:nvSpPr>
          <p:cNvPr id="25603" name="Rectangle 2"/>
          <p:cNvSpPr>
            <a:spLocks noGrp="1" noChangeArrowheads="1"/>
          </p:cNvSpPr>
          <p:nvPr>
            <p:ph type="body" idx="1"/>
          </p:nvPr>
        </p:nvSpPr>
        <p:spPr>
          <a:xfrm>
            <a:off x="457200" y="1066800"/>
            <a:ext cx="8229600" cy="4876800"/>
          </a:xfrm>
          <a:noFill/>
        </p:spPr>
        <p:txBody>
          <a:bodyPr/>
          <a:lstStyle/>
          <a:p>
            <a:pPr marL="0" indent="4763" eaLnBrk="1" hangingPunct="1">
              <a:lnSpc>
                <a:spcPct val="80000"/>
              </a:lnSpc>
              <a:buFontTx/>
              <a:buNone/>
            </a:pPr>
            <a:r>
              <a:rPr lang="en-US" sz="2200">
                <a:ea typeface="ＭＳ Ｐゴシック" pitchFamily="-109" charset="-128"/>
                <a:cs typeface="ＭＳ Ｐゴシック" pitchFamily="-109" charset="-128"/>
              </a:rPr>
              <a:t>This presentation is intended to provide information about STD 03-11-002,  Compliance Guidance for Residential Construction.  The Occupational Safety and Health Act requires employers to comply with safety and health standards promulgated by OSHA or by a state with an OSHA-approved state plan.  However, this presentation is not itself a standard or regulation, and it neither creates new legal obligations nor alters existing obligations created by OSHA standards or the Occupational Safety and Health Act.</a:t>
            </a:r>
          </a:p>
          <a:p>
            <a:pPr marL="0" indent="4763" eaLnBrk="1" hangingPunct="1">
              <a:lnSpc>
                <a:spcPct val="80000"/>
              </a:lnSpc>
              <a:buFontTx/>
              <a:buNone/>
            </a:pPr>
            <a:r>
              <a:rPr lang="en-US" sz="2200">
                <a:ea typeface="ＭＳ Ｐゴシック" pitchFamily="-109" charset="-128"/>
                <a:cs typeface="ＭＳ Ｐゴシック" pitchFamily="-109" charset="-128"/>
              </a:rPr>
              <a:t>The examples of fall protection shown in the photographs contained in this presentation do not represent all possible work methods that can be used in residential construction.  Moreover, employers should be aware that the examples of fall protection shown in the photographs contained in this presentation may not be suitable in all situations.  Employers are responsible for ensuring compliance with applicable OSHA requirements.</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63FF4B9F-711B-0D44-AF0D-DC13DB43B8D5}" type="slidenum">
              <a:rPr lang="en-US"/>
              <a:pPr/>
              <a:t>65</a:t>
            </a:fld>
            <a:endParaRPr lang="en-US"/>
          </a:p>
        </p:txBody>
      </p:sp>
      <p:sp>
        <p:nvSpPr>
          <p:cNvPr id="27651" name="Rectangle 2"/>
          <p:cNvSpPr>
            <a:spLocks noGrp="1" noChangeArrowheads="1"/>
          </p:cNvSpPr>
          <p:nvPr>
            <p:ph type="body" idx="1"/>
          </p:nvPr>
        </p:nvSpPr>
        <p:spPr>
          <a:xfrm>
            <a:off x="457200" y="2433638"/>
            <a:ext cx="8229600" cy="3281362"/>
          </a:xfrm>
        </p:spPr>
        <p:txBody>
          <a:bodyPr>
            <a:normAutofit lnSpcReduction="10000"/>
          </a:bodyPr>
          <a:lstStyle/>
          <a:p>
            <a:pPr eaLnBrk="1" hangingPunct="1">
              <a:lnSpc>
                <a:spcPct val="80000"/>
              </a:lnSpc>
            </a:pPr>
            <a:r>
              <a:rPr lang="en-US" sz="2400">
                <a:ea typeface="ＭＳ Ｐゴシック" pitchFamily="-109" charset="-128"/>
                <a:cs typeface="ＭＳ Ｐゴシック" pitchFamily="-109" charset="-128"/>
              </a:rPr>
              <a:t>STD 03-11-002, Compliance Guidance for Residential Construction was issued December 16, 2010.</a:t>
            </a:r>
          </a:p>
          <a:p>
            <a:pPr eaLnBrk="1" hangingPunct="1">
              <a:lnSpc>
                <a:spcPct val="80000"/>
              </a:lnSpc>
            </a:pPr>
            <a:endParaRPr lang="en-US" sz="2400">
              <a:ea typeface="ＭＳ Ｐゴシック" pitchFamily="-109" charset="-128"/>
              <a:cs typeface="ＭＳ Ｐゴシック" pitchFamily="-109" charset="-128"/>
            </a:endParaRPr>
          </a:p>
          <a:p>
            <a:pPr eaLnBrk="1" hangingPunct="1">
              <a:lnSpc>
                <a:spcPct val="80000"/>
              </a:lnSpc>
            </a:pPr>
            <a:r>
              <a:rPr lang="en-US" sz="2400">
                <a:ea typeface="ＭＳ Ｐゴシック" pitchFamily="-109" charset="-128"/>
                <a:cs typeface="ＭＳ Ｐゴシック" pitchFamily="-109" charset="-128"/>
              </a:rPr>
              <a:t>STD 03-11-002 rescinds STD 03-00-001, dated June 18, 1999, Interim Fall Protection Compliance Guidelines for Residential Construction.</a:t>
            </a:r>
          </a:p>
          <a:p>
            <a:pPr eaLnBrk="1" hangingPunct="1">
              <a:lnSpc>
                <a:spcPct val="80000"/>
              </a:lnSpc>
            </a:pPr>
            <a:endParaRPr lang="en-US" sz="2400">
              <a:ea typeface="ＭＳ Ｐゴシック" pitchFamily="-109" charset="-128"/>
              <a:cs typeface="ＭＳ Ｐゴシック" pitchFamily="-109" charset="-128"/>
            </a:endParaRPr>
          </a:p>
          <a:p>
            <a:pPr lvl="1" eaLnBrk="1" hangingPunct="1">
              <a:lnSpc>
                <a:spcPct val="80000"/>
              </a:lnSpc>
            </a:pPr>
            <a:r>
              <a:rPr lang="en-US" sz="2400"/>
              <a:t>All letters that reference the canceled directive will be revised or withdrawn, as appropriate. </a:t>
            </a:r>
            <a:br>
              <a:rPr lang="en-US" sz="2400"/>
            </a:br>
            <a:endParaRPr lang="en-US" sz="2400"/>
          </a:p>
        </p:txBody>
      </p:sp>
      <p:sp>
        <p:nvSpPr>
          <p:cNvPr id="27652"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a:solidFill>
                  <a:schemeClr val="accent2"/>
                </a:solidFill>
              </a:rPr>
              <a:t>Residential Fall Protection Program Update</a:t>
            </a:r>
            <a:endParaRPr lang="en-US" sz="4000" b="1">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1404ACFA-DABD-6242-9087-D10592EEA04E}" type="slidenum">
              <a:rPr lang="en-US"/>
              <a:pPr/>
              <a:t>66</a:t>
            </a:fld>
            <a:endParaRPr lang="en-US"/>
          </a:p>
        </p:txBody>
      </p:sp>
      <p:sp>
        <p:nvSpPr>
          <p:cNvPr id="29699" name="Rectangle 2"/>
          <p:cNvSpPr>
            <a:spLocks noGrp="1" noChangeArrowheads="1"/>
          </p:cNvSpPr>
          <p:nvPr>
            <p:ph type="body" idx="1"/>
          </p:nvPr>
        </p:nvSpPr>
        <p:spPr>
          <a:xfrm>
            <a:off x="609600" y="2390775"/>
            <a:ext cx="8001000" cy="3505200"/>
          </a:xfrm>
        </p:spPr>
        <p:txBody>
          <a:bodyPr/>
          <a:lstStyle/>
          <a:p>
            <a:pPr marL="0" indent="4763" eaLnBrk="1" hangingPunct="1">
              <a:buFontTx/>
              <a:buNone/>
            </a:pPr>
            <a:r>
              <a:rPr lang="en-US" sz="2400">
                <a:ea typeface="ＭＳ Ｐゴシック" pitchFamily="-109" charset="-128"/>
                <a:cs typeface="ＭＳ Ｐゴシック" pitchFamily="-109" charset="-128"/>
              </a:rPr>
              <a:t>Effective June 16, 2011, employers utilizing alternative fall protection found in the rescinded 1999 Interim Fall Protection Compliance Guidelines for Residential Construction will be subject to OSHA citations if they fail to comply with 29 CFR 1926.501(b)(13). </a:t>
            </a:r>
          </a:p>
        </p:txBody>
      </p:sp>
      <p:sp>
        <p:nvSpPr>
          <p:cNvPr id="29700"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a:solidFill>
                  <a:schemeClr val="accent2"/>
                </a:solidFill>
              </a:rPr>
              <a:t>Residential Fall Protection Program Update</a:t>
            </a:r>
            <a:endParaRPr lang="en-US" sz="4000" b="1">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0BDE8FF2-3051-E646-8C17-14B08EEC563E}" type="slidenum">
              <a:rPr lang="en-US"/>
              <a:pPr/>
              <a:t>67</a:t>
            </a:fld>
            <a:endParaRPr lang="en-US"/>
          </a:p>
        </p:txBody>
      </p:sp>
      <p:sp>
        <p:nvSpPr>
          <p:cNvPr id="31747" name="Rectangle 2"/>
          <p:cNvSpPr>
            <a:spLocks noGrp="1" noChangeArrowheads="1"/>
          </p:cNvSpPr>
          <p:nvPr>
            <p:ph type="body" idx="1"/>
          </p:nvPr>
        </p:nvSpPr>
        <p:spPr/>
        <p:txBody>
          <a:bodyPr/>
          <a:lstStyle/>
          <a:p>
            <a:pPr marL="231775" indent="-231775" defTabSz="855663" eaLnBrk="1" hangingPunct="1">
              <a:lnSpc>
                <a:spcPct val="90000"/>
              </a:lnSpc>
            </a:pPr>
            <a:r>
              <a:rPr lang="en-US" sz="2400" dirty="0">
                <a:ea typeface="ＭＳ Ｐゴシック" pitchFamily="-109" charset="-128"/>
                <a:cs typeface="ＭＳ Ｐゴシック" pitchFamily="-109" charset="-128"/>
              </a:rPr>
              <a:t>Why the rescission?</a:t>
            </a:r>
          </a:p>
          <a:p>
            <a:pPr marL="231775" indent="-231775" defTabSz="855663" eaLnBrk="1" hangingPunct="1">
              <a:lnSpc>
                <a:spcPct val="90000"/>
              </a:lnSpc>
            </a:pPr>
            <a:endParaRPr lang="en-US" sz="2400" dirty="0">
              <a:ea typeface="ＭＳ Ｐゴシック" pitchFamily="-109" charset="-128"/>
              <a:cs typeface="ＭＳ Ｐゴシック" pitchFamily="-109" charset="-128"/>
            </a:endParaRPr>
          </a:p>
          <a:p>
            <a:pPr marL="914400" lvl="1" indent="-347663" defTabSz="855663" eaLnBrk="1" hangingPunct="1">
              <a:lnSpc>
                <a:spcPct val="90000"/>
              </a:lnSpc>
            </a:pPr>
            <a:r>
              <a:rPr lang="en-US" sz="2400" dirty="0"/>
              <a:t>Never intended to be a permanent resolution.</a:t>
            </a:r>
          </a:p>
          <a:p>
            <a:pPr marL="914400" lvl="1" indent="-347663" defTabSz="855663" eaLnBrk="1" hangingPunct="1">
              <a:lnSpc>
                <a:spcPct val="90000"/>
              </a:lnSpc>
            </a:pPr>
            <a:r>
              <a:rPr lang="en-US" sz="2400" dirty="0"/>
              <a:t>Fall protection is safe and feasible for the vast majority of residential construction activities.</a:t>
            </a:r>
          </a:p>
          <a:p>
            <a:pPr marL="914400" lvl="1" indent="-347663" defTabSz="855663" eaLnBrk="1" hangingPunct="1">
              <a:lnSpc>
                <a:spcPct val="90000"/>
              </a:lnSpc>
            </a:pPr>
            <a:r>
              <a:rPr lang="en-US" sz="2400" dirty="0"/>
              <a:t>OSHA received recommendations to rescind the interim directive.</a:t>
            </a:r>
          </a:p>
          <a:p>
            <a:pPr marL="914400" lvl="1" indent="-347663" defTabSz="855663" eaLnBrk="1" hangingPunct="1">
              <a:lnSpc>
                <a:spcPct val="90000"/>
              </a:lnSpc>
            </a:pPr>
            <a:r>
              <a:rPr lang="en-US" sz="2400" dirty="0"/>
              <a:t>The residential fall protection requirements have always been established in Subpart M at 29 CFR 1926.501(b)(13).  The new policy directive implements the standard as originally intended. </a:t>
            </a:r>
          </a:p>
        </p:txBody>
      </p:sp>
      <p:sp>
        <p:nvSpPr>
          <p:cNvPr id="31748"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dirty="0">
                <a:solidFill>
                  <a:schemeClr val="accent2"/>
                </a:solidFill>
              </a:rPr>
              <a:t>Residential Fall Protection Program Update</a:t>
            </a:r>
            <a:endParaRPr lang="en-US" sz="4000"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1"/>
          <p:cNvSpPr>
            <a:spLocks noGrp="1"/>
          </p:cNvSpPr>
          <p:nvPr>
            <p:ph type="sldNum" sz="quarter" idx="10"/>
          </p:nvPr>
        </p:nvSpPr>
        <p:spPr>
          <a:xfrm>
            <a:off x="381000" y="6248400"/>
            <a:ext cx="457200" cy="304800"/>
          </a:xfrm>
          <a:noFill/>
        </p:spPr>
        <p:txBody>
          <a:bodyPr/>
          <a:lstStyle/>
          <a:p>
            <a:fld id="{3CD1586F-E434-1E46-B2BF-2DB9ABFE92DB}" type="slidenum">
              <a:rPr lang="en-US"/>
              <a:pPr/>
              <a:t>68</a:t>
            </a:fld>
            <a:endParaRPr lang="en-US"/>
          </a:p>
        </p:txBody>
      </p:sp>
      <p:graphicFrame>
        <p:nvGraphicFramePr>
          <p:cNvPr id="164866" name="Group 2"/>
          <p:cNvGraphicFramePr>
            <a:graphicFrameLocks noGrp="1"/>
          </p:cNvGraphicFramePr>
          <p:nvPr/>
        </p:nvGraphicFramePr>
        <p:xfrm>
          <a:off x="609600" y="1587500"/>
          <a:ext cx="7620000" cy="3916553"/>
        </p:xfrm>
        <a:graphic>
          <a:graphicData uri="http://schemas.openxmlformats.org/drawingml/2006/table">
            <a:tbl>
              <a:tblPr/>
              <a:tblGrid>
                <a:gridCol w="1568450"/>
                <a:gridCol w="862013"/>
                <a:gridCol w="862012"/>
                <a:gridCol w="898525"/>
                <a:gridCol w="762000"/>
                <a:gridCol w="889000"/>
                <a:gridCol w="889000"/>
                <a:gridCol w="889000"/>
              </a:tblGrid>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Fatalities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Employment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10.7M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11.4M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9.5M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8.3M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5.5M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5.5M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Fatalities per 100,000 workers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5698" name="Text Box 44"/>
          <p:cNvSpPr txBox="1">
            <a:spLocks noChangeArrowheads="1"/>
          </p:cNvSpPr>
          <p:nvPr/>
        </p:nvSpPr>
        <p:spPr bwMode="auto">
          <a:xfrm>
            <a:off x="185738" y="152400"/>
            <a:ext cx="8805862" cy="1311275"/>
          </a:xfrm>
          <a:prstGeom prst="rect">
            <a:avLst/>
          </a:prstGeom>
          <a:noFill/>
          <a:ln w="9525">
            <a:noFill/>
            <a:miter lim="800000"/>
            <a:headEnd/>
            <a:tailEnd/>
          </a:ln>
        </p:spPr>
        <p:txBody>
          <a:bodyPr>
            <a:prstTxWarp prst="textNoShape">
              <a:avLst/>
            </a:prstTxWarp>
            <a:spAutoFit/>
          </a:bodyPr>
          <a:lstStyle/>
          <a:p>
            <a:r>
              <a:rPr lang="en-US" sz="4000"/>
              <a:t>Fatalities and Fatality Rates </a:t>
            </a:r>
          </a:p>
          <a:p>
            <a:r>
              <a:rPr lang="en-US" sz="4000"/>
              <a:t>in Construction</a:t>
            </a:r>
          </a:p>
        </p:txBody>
      </p:sp>
      <p:sp>
        <p:nvSpPr>
          <p:cNvPr id="155699" name="Text Box 45"/>
          <p:cNvSpPr txBox="1">
            <a:spLocks noChangeArrowheads="1"/>
          </p:cNvSpPr>
          <p:nvPr/>
        </p:nvSpPr>
        <p:spPr bwMode="auto">
          <a:xfrm rot="10799762" flipV="1">
            <a:off x="990600" y="5918200"/>
            <a:ext cx="1793875" cy="600075"/>
          </a:xfrm>
          <a:prstGeom prst="rect">
            <a:avLst/>
          </a:prstGeom>
          <a:noFill/>
          <a:ln w="9525">
            <a:noFill/>
            <a:miter lim="800000"/>
            <a:headEnd/>
            <a:tailEnd/>
          </a:ln>
        </p:spPr>
        <p:txBody>
          <a:bodyPr>
            <a:prstTxWarp prst="textNoShape">
              <a:avLst/>
            </a:prstTxWarp>
            <a:spAutoFit/>
          </a:bodyPr>
          <a:lstStyle/>
          <a:p>
            <a:pPr algn="l"/>
            <a:r>
              <a:rPr lang="en-US" sz="1100" i="1"/>
              <a:t>Source:  BLS CFOI Data</a:t>
            </a:r>
          </a:p>
          <a:p>
            <a:pPr algn="l"/>
            <a:r>
              <a:rPr lang="en-US" sz="1100" i="1"/>
              <a:t>* Preliminary Data</a:t>
            </a:r>
          </a:p>
          <a:p>
            <a:pPr algn="l"/>
            <a:endParaRPr lang="en-US" sz="1100" i="1"/>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3"/>
          <p:cNvSpPr>
            <a:spLocks noGrp="1"/>
          </p:cNvSpPr>
          <p:nvPr>
            <p:ph type="sldNum" sz="quarter" idx="10"/>
          </p:nvPr>
        </p:nvSpPr>
        <p:spPr>
          <a:noFill/>
        </p:spPr>
        <p:txBody>
          <a:bodyPr/>
          <a:lstStyle/>
          <a:p>
            <a:fld id="{40EAFA13-B997-1948-AC9B-74BC94DE3F54}" type="slidenum">
              <a:rPr lang="en-US"/>
              <a:pPr/>
              <a:t>69</a:t>
            </a:fld>
            <a:endParaRPr lang="en-US"/>
          </a:p>
        </p:txBody>
      </p:sp>
      <p:sp>
        <p:nvSpPr>
          <p:cNvPr id="159747" name="Rectangle 2"/>
          <p:cNvSpPr>
            <a:spLocks noGrp="1" noChangeArrowheads="1"/>
          </p:cNvSpPr>
          <p:nvPr>
            <p:ph type="title"/>
          </p:nvPr>
        </p:nvSpPr>
        <p:spPr>
          <a:xfrm>
            <a:off x="381000" y="76200"/>
            <a:ext cx="8229600" cy="1143000"/>
          </a:xfrm>
        </p:spPr>
        <p:txBody>
          <a:bodyPr/>
          <a:lstStyle/>
          <a:p>
            <a:pPr eaLnBrk="1" hangingPunct="1"/>
            <a:r>
              <a:rPr lang="en-US" sz="3200" b="0">
                <a:solidFill>
                  <a:schemeClr val="tx1"/>
                </a:solidFill>
                <a:ea typeface="ＭＳ Ｐゴシック" pitchFamily="-109" charset="-128"/>
                <a:cs typeface="ＭＳ Ｐゴシック" pitchFamily="-109" charset="-128"/>
              </a:rPr>
              <a:t>The BLS Released Statistics Showing the Leading Causes of Construction Fatalities</a:t>
            </a:r>
          </a:p>
        </p:txBody>
      </p:sp>
      <p:graphicFrame>
        <p:nvGraphicFramePr>
          <p:cNvPr id="168963" name="Group 3"/>
          <p:cNvGraphicFramePr>
            <a:graphicFrameLocks noGrp="1"/>
          </p:cNvGraphicFramePr>
          <p:nvPr>
            <p:ph idx="4294967295"/>
          </p:nvPr>
        </p:nvGraphicFramePr>
        <p:xfrm>
          <a:off x="304800" y="2057400"/>
          <a:ext cx="8534400" cy="3686176"/>
        </p:xfrm>
        <a:graphic>
          <a:graphicData uri="http://schemas.openxmlformats.org/drawingml/2006/table">
            <a:tbl>
              <a:tblPr/>
              <a:tblGrid>
                <a:gridCol w="1905000"/>
                <a:gridCol w="914400"/>
                <a:gridCol w="914400"/>
                <a:gridCol w="922338"/>
                <a:gridCol w="969962"/>
                <a:gridCol w="968375"/>
                <a:gridCol w="969963"/>
                <a:gridCol w="969962"/>
              </a:tblGrid>
              <a:tr h="958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FATALITIES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FALLS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394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433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447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332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STRUCK BY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ELECTROCUTIONS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CAUGHT IN/BETWEEN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804" name="Text Box 47"/>
          <p:cNvSpPr txBox="1">
            <a:spLocks noChangeArrowheads="1"/>
          </p:cNvSpPr>
          <p:nvPr/>
        </p:nvSpPr>
        <p:spPr bwMode="auto">
          <a:xfrm>
            <a:off x="457200" y="6096000"/>
            <a:ext cx="1809750" cy="274638"/>
          </a:xfrm>
          <a:prstGeom prst="rect">
            <a:avLst/>
          </a:prstGeom>
          <a:noFill/>
          <a:ln w="9525">
            <a:noFill/>
            <a:miter lim="800000"/>
            <a:headEnd/>
            <a:tailEnd/>
          </a:ln>
        </p:spPr>
        <p:txBody>
          <a:bodyPr wrap="none">
            <a:prstTxWarp prst="textNoShape">
              <a:avLst/>
            </a:prstTxWarp>
            <a:spAutoFit/>
          </a:bodyPr>
          <a:lstStyle/>
          <a:p>
            <a:pPr algn="l"/>
            <a:r>
              <a:rPr lang="en-US" sz="1200"/>
              <a:t>Source: BLS CFOI Data</a:t>
            </a:r>
          </a:p>
        </p:txBody>
      </p:sp>
      <p:sp>
        <p:nvSpPr>
          <p:cNvPr id="159805" name="Oval 48"/>
          <p:cNvSpPr>
            <a:spLocks noChangeArrowheads="1"/>
          </p:cNvSpPr>
          <p:nvPr/>
        </p:nvSpPr>
        <p:spPr bwMode="auto">
          <a:xfrm>
            <a:off x="609600" y="3048000"/>
            <a:ext cx="8305800" cy="609600"/>
          </a:xfrm>
          <a:prstGeom prst="ellipse">
            <a:avLst/>
          </a:prstGeom>
          <a:noFill/>
          <a:ln w="57150">
            <a:solidFill>
              <a:srgbClr val="FF3300"/>
            </a:solidFill>
            <a:round/>
            <a:headEnd/>
            <a:tailEnd/>
          </a:ln>
        </p:spPr>
        <p:txBody>
          <a:bodyPr wrap="none" anchor="ctr">
            <a:prstTxWarp prst="textNoShape">
              <a:avLst/>
            </a:prstTxWarp>
          </a:bodyPr>
          <a:lstStyle/>
          <a:p>
            <a:endParaRPr lang="pt-B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E80BE1E3-7D22-9749-8069-4C972A819FFC}" type="slidenum">
              <a:rPr lang="en-US"/>
              <a:pPr/>
              <a:t>70</a:t>
            </a:fld>
            <a:endParaRPr lang="en-US"/>
          </a:p>
        </p:txBody>
      </p:sp>
      <p:sp>
        <p:nvSpPr>
          <p:cNvPr id="35843" name="Rectangle 2"/>
          <p:cNvSpPr>
            <a:spLocks noGrp="1" noChangeArrowheads="1"/>
          </p:cNvSpPr>
          <p:nvPr>
            <p:ph type="body" idx="1"/>
          </p:nvPr>
        </p:nvSpPr>
        <p:spPr>
          <a:xfrm>
            <a:off x="457200" y="1905000"/>
            <a:ext cx="8229600" cy="2432050"/>
          </a:xfrm>
        </p:spPr>
        <p:txBody>
          <a:bodyPr/>
          <a:lstStyle/>
          <a:p>
            <a:pPr marL="0" indent="0" eaLnBrk="1" hangingPunct="1">
              <a:lnSpc>
                <a:spcPct val="80000"/>
              </a:lnSpc>
              <a:buFontTx/>
              <a:buNone/>
            </a:pPr>
            <a:r>
              <a:rPr lang="en-US" sz="2400">
                <a:ea typeface="ＭＳ Ｐゴシック" pitchFamily="-109" charset="-128"/>
                <a:cs typeface="ＭＳ Ｐゴシック" pitchFamily="-109" charset="-128"/>
              </a:rPr>
              <a:t>“We cannot tolerate workers getting killed in residential construction when effective means are readily available to prevent those deaths.” </a:t>
            </a:r>
          </a:p>
          <a:p>
            <a:pPr marL="0" indent="0" eaLnBrk="1" hangingPunct="1">
              <a:lnSpc>
                <a:spcPct val="80000"/>
              </a:lnSpc>
              <a:buFontTx/>
              <a:buNone/>
            </a:pPr>
            <a:r>
              <a:rPr lang="en-US" sz="2400">
                <a:ea typeface="ＭＳ Ｐゴシック" pitchFamily="-109" charset="-128"/>
                <a:cs typeface="ＭＳ Ｐゴシック" pitchFamily="-109" charset="-128"/>
              </a:rPr>
              <a:t>	</a:t>
            </a:r>
          </a:p>
          <a:p>
            <a:pPr marL="0" indent="0" eaLnBrk="1" hangingPunct="1">
              <a:lnSpc>
                <a:spcPct val="80000"/>
              </a:lnSpc>
              <a:buFontTx/>
              <a:buNone/>
            </a:pPr>
            <a:r>
              <a:rPr lang="en-US" sz="2400">
                <a:ea typeface="ＭＳ Ｐゴシック" pitchFamily="-109" charset="-128"/>
                <a:cs typeface="ＭＳ Ｐゴシック" pitchFamily="-109" charset="-128"/>
              </a:rPr>
              <a:t>“Fatalities from falls are the number one cause of workplace deaths in construction.” </a:t>
            </a:r>
          </a:p>
        </p:txBody>
      </p:sp>
      <p:sp>
        <p:nvSpPr>
          <p:cNvPr id="35844" name="Text Box 6"/>
          <p:cNvSpPr txBox="1">
            <a:spLocks noChangeArrowheads="1"/>
          </p:cNvSpPr>
          <p:nvPr/>
        </p:nvSpPr>
        <p:spPr bwMode="auto">
          <a:xfrm>
            <a:off x="679450" y="4943475"/>
            <a:ext cx="6864350" cy="311150"/>
          </a:xfrm>
          <a:prstGeom prst="rect">
            <a:avLst/>
          </a:prstGeom>
          <a:noFill/>
          <a:ln w="9525">
            <a:noFill/>
            <a:miter lim="800000"/>
            <a:headEnd/>
            <a:tailEnd/>
          </a:ln>
        </p:spPr>
        <p:txBody>
          <a:bodyPr>
            <a:prstTxWarp prst="textNoShape">
              <a:avLst/>
            </a:prstTxWarp>
            <a:spAutoFit/>
          </a:bodyPr>
          <a:lstStyle/>
          <a:p>
            <a:pPr algn="l">
              <a:lnSpc>
                <a:spcPct val="80000"/>
              </a:lnSpc>
              <a:spcBef>
                <a:spcPct val="20000"/>
              </a:spcBef>
            </a:pPr>
            <a:r>
              <a:rPr lang="en-US"/>
              <a:t>Dr. David Michaels, Assistant Secretary of Labor for OSHA</a:t>
            </a:r>
            <a:endParaRPr lang="en-US" i="1">
              <a:ea typeface="ＭＳ Ｐゴシック" pitchFamily="-109" charset="-128"/>
              <a:cs typeface="ＭＳ Ｐゴシック" pitchFamily="-109" charset="-128"/>
            </a:endParaRPr>
          </a:p>
        </p:txBody>
      </p:sp>
      <p:sp>
        <p:nvSpPr>
          <p:cNvPr id="35845"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a:solidFill>
                  <a:schemeClr val="accent2"/>
                </a:solidFill>
              </a:rPr>
              <a:t>Residential Fall Protection Program Update</a:t>
            </a:r>
            <a:endParaRPr lang="en-US" sz="4000" b="1">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F079226A-2FB3-6B4F-86DC-1F1EBE5130A1}" type="slidenum">
              <a:rPr lang="en-US"/>
              <a:pPr/>
              <a:t>71</a:t>
            </a:fld>
            <a:endParaRPr lang="en-US"/>
          </a:p>
        </p:txBody>
      </p:sp>
      <p:sp>
        <p:nvSpPr>
          <p:cNvPr id="39939" name="Rectangle 2"/>
          <p:cNvSpPr>
            <a:spLocks noGrp="1" noChangeArrowheads="1"/>
          </p:cNvSpPr>
          <p:nvPr>
            <p:ph type="title"/>
          </p:nvPr>
        </p:nvSpPr>
        <p:spPr>
          <a:xfrm>
            <a:off x="381000" y="76200"/>
            <a:ext cx="8229600" cy="1143000"/>
          </a:xfrm>
        </p:spPr>
        <p:txBody>
          <a:bodyPr/>
          <a:lstStyle/>
          <a:p>
            <a:pPr eaLnBrk="1" hangingPunct="1"/>
            <a:r>
              <a:rPr lang="en-US" sz="3200" b="0">
                <a:solidFill>
                  <a:schemeClr val="tx1"/>
                </a:solidFill>
                <a:ea typeface="ＭＳ Ｐゴシック" pitchFamily="-109" charset="-128"/>
                <a:cs typeface="ＭＳ Ｐゴシック" pitchFamily="-109" charset="-128"/>
              </a:rPr>
              <a:t>The BLS Released Statistics Showing the Fall Fatalities in Residential Construction</a:t>
            </a:r>
          </a:p>
        </p:txBody>
      </p:sp>
      <p:graphicFrame>
        <p:nvGraphicFramePr>
          <p:cNvPr id="312384" name="Group 64"/>
          <p:cNvGraphicFramePr>
            <a:graphicFrameLocks noGrp="1"/>
          </p:cNvGraphicFramePr>
          <p:nvPr>
            <p:ph idx="4294967295"/>
          </p:nvPr>
        </p:nvGraphicFramePr>
        <p:xfrm>
          <a:off x="630238" y="2057400"/>
          <a:ext cx="7881937" cy="3352801"/>
        </p:xfrm>
        <a:graphic>
          <a:graphicData uri="http://schemas.openxmlformats.org/drawingml/2006/table">
            <a:tbl>
              <a:tblPr/>
              <a:tblGrid>
                <a:gridCol w="2087562"/>
                <a:gridCol w="1158875"/>
                <a:gridCol w="1158875"/>
                <a:gridCol w="1158875"/>
                <a:gridCol w="1158875"/>
                <a:gridCol w="1158875"/>
              </a:tblGrid>
              <a:tr h="1385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109" charset="0"/>
                        </a:rPr>
                        <a:t>FATALITIES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2007</a:t>
                      </a:r>
                      <a:endParaRPr kumimoji="0" lang="en-US" sz="1600" b="1" i="0" u="none" strike="noStrike" cap="none" normalizeH="0" baseline="0" dirty="0" smtClean="0">
                        <a:ln>
                          <a:noFill/>
                        </a:ln>
                        <a:solidFill>
                          <a:schemeClr val="tx1"/>
                        </a:solidFill>
                        <a:effectLst/>
                        <a:latin typeface="Arial" pitchFamily="-109"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2009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82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TOTAL FALLS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109" charset="0"/>
                          <a:ea typeface="ＭＳ Ｐゴシック" pitchFamily="-109" charset="-128"/>
                          <a:cs typeface="ＭＳ Ｐゴシック" pitchFamily="-109" charset="-128"/>
                        </a:rPr>
                        <a:t>62</a:t>
                      </a:r>
                      <a:endParaRPr kumimoji="0" lang="en-US" sz="1600" b="1" i="0" u="none" strike="noStrike" cap="none" normalizeH="0" baseline="0" dirty="0" smtClean="0">
                        <a:ln>
                          <a:noFill/>
                        </a:ln>
                        <a:solidFill>
                          <a:schemeClr val="tx1"/>
                        </a:solidFill>
                        <a:effectLst/>
                        <a:latin typeface="Arial" pitchFamily="-109"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42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FALLS FROM ROOFS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109"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109"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109" charset="0"/>
                        </a:rPr>
                        <a:t>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70" name="Text Box 47"/>
          <p:cNvSpPr txBox="1">
            <a:spLocks noChangeArrowheads="1"/>
          </p:cNvSpPr>
          <p:nvPr/>
        </p:nvSpPr>
        <p:spPr bwMode="auto">
          <a:xfrm>
            <a:off x="457200" y="6096000"/>
            <a:ext cx="1809750" cy="274638"/>
          </a:xfrm>
          <a:prstGeom prst="rect">
            <a:avLst/>
          </a:prstGeom>
          <a:noFill/>
          <a:ln w="9525">
            <a:noFill/>
            <a:miter lim="800000"/>
            <a:headEnd/>
            <a:tailEnd/>
          </a:ln>
        </p:spPr>
        <p:txBody>
          <a:bodyPr wrap="none">
            <a:prstTxWarp prst="textNoShape">
              <a:avLst/>
            </a:prstTxWarp>
            <a:spAutoFit/>
          </a:bodyPr>
          <a:lstStyle/>
          <a:p>
            <a:pPr algn="l"/>
            <a:r>
              <a:rPr lang="en-US" sz="1200">
                <a:ea typeface="ＭＳ Ｐゴシック" pitchFamily="-109" charset="-128"/>
                <a:cs typeface="ＭＳ Ｐゴシック" pitchFamily="-109" charset="-128"/>
              </a:rPr>
              <a:t>Source: BLS CFOI Data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3"/>
          <p:cNvSpPr>
            <a:spLocks noGrp="1"/>
          </p:cNvSpPr>
          <p:nvPr>
            <p:ph type="sldNum" sz="quarter" idx="10"/>
          </p:nvPr>
        </p:nvSpPr>
        <p:spPr>
          <a:noFill/>
        </p:spPr>
        <p:txBody>
          <a:bodyPr/>
          <a:lstStyle/>
          <a:p>
            <a:fld id="{70E176C8-EF4D-4449-BF02-EAAEEB948478}" type="slidenum">
              <a:rPr lang="en-US"/>
              <a:pPr/>
              <a:t>72</a:t>
            </a:fld>
            <a:endParaRPr lang="en-US"/>
          </a:p>
        </p:txBody>
      </p:sp>
      <p:sp>
        <p:nvSpPr>
          <p:cNvPr id="161795" name="Rectangle 2"/>
          <p:cNvSpPr>
            <a:spLocks noGrp="1" noChangeArrowheads="1"/>
          </p:cNvSpPr>
          <p:nvPr>
            <p:ph type="title"/>
          </p:nvPr>
        </p:nvSpPr>
        <p:spPr>
          <a:xfrm>
            <a:off x="381000" y="76200"/>
            <a:ext cx="8229600" cy="1143000"/>
          </a:xfrm>
        </p:spPr>
        <p:txBody>
          <a:bodyPr/>
          <a:lstStyle/>
          <a:p>
            <a:r>
              <a:rPr lang="pt-BR" sz="3200">
                <a:ea typeface="ＭＳ Ｐゴシック" pitchFamily="-109" charset="-128"/>
                <a:cs typeface="ＭＳ Ｐゴシック" pitchFamily="-109" charset="-128"/>
              </a:rPr>
              <a:t>Roofers are among the o</a:t>
            </a:r>
            <a:r>
              <a:rPr lang="en-US" sz="3200">
                <a:ea typeface="ＭＳ Ｐゴシック" pitchFamily="-109" charset="-128"/>
                <a:cs typeface="ＭＳ Ｐゴシック" pitchFamily="-109" charset="-128"/>
              </a:rPr>
              <a:t>ccupations with high fatal work injury rates, 2011* </a:t>
            </a:r>
            <a:endParaRPr lang="en-US" sz="3200" b="0">
              <a:solidFill>
                <a:schemeClr val="tx1"/>
              </a:solidFill>
              <a:ea typeface="ＭＳ Ｐゴシック" pitchFamily="-109" charset="-128"/>
              <a:cs typeface="ＭＳ Ｐゴシック" pitchFamily="-109" charset="-128"/>
            </a:endParaRPr>
          </a:p>
        </p:txBody>
      </p:sp>
      <p:sp>
        <p:nvSpPr>
          <p:cNvPr id="161796" name="Text Box 47"/>
          <p:cNvSpPr txBox="1">
            <a:spLocks noChangeArrowheads="1"/>
          </p:cNvSpPr>
          <p:nvPr/>
        </p:nvSpPr>
        <p:spPr bwMode="auto">
          <a:xfrm>
            <a:off x="990600" y="6172200"/>
            <a:ext cx="5372100" cy="276225"/>
          </a:xfrm>
          <a:prstGeom prst="rect">
            <a:avLst/>
          </a:prstGeom>
          <a:noFill/>
          <a:ln w="9525">
            <a:noFill/>
            <a:miter lim="800000"/>
            <a:headEnd/>
            <a:tailEnd/>
          </a:ln>
        </p:spPr>
        <p:txBody>
          <a:bodyPr wrap="none">
            <a:prstTxWarp prst="textNoShape">
              <a:avLst/>
            </a:prstTxWarp>
            <a:spAutoFit/>
          </a:bodyPr>
          <a:lstStyle/>
          <a:p>
            <a:r>
              <a:rPr lang="en-US" sz="1200"/>
              <a:t>SOURCE: U.S. Bureau of Labor Statistics, U.S. Department of Labor, 2012. </a:t>
            </a:r>
          </a:p>
        </p:txBody>
      </p:sp>
      <p:sp>
        <p:nvSpPr>
          <p:cNvPr id="161797" name="Retângulo 6"/>
          <p:cNvSpPr>
            <a:spLocks noChangeArrowheads="1"/>
          </p:cNvSpPr>
          <p:nvPr/>
        </p:nvSpPr>
        <p:spPr bwMode="auto">
          <a:xfrm>
            <a:off x="381000" y="5486400"/>
            <a:ext cx="4572000" cy="646113"/>
          </a:xfrm>
          <a:prstGeom prst="rect">
            <a:avLst/>
          </a:prstGeom>
          <a:noFill/>
          <a:ln w="9525">
            <a:noFill/>
            <a:miter lim="800000"/>
            <a:headEnd/>
            <a:tailEnd/>
          </a:ln>
        </p:spPr>
        <p:txBody>
          <a:bodyPr>
            <a:prstTxWarp prst="textNoShape">
              <a:avLst/>
            </a:prstTxWarp>
            <a:spAutoFit/>
          </a:bodyPr>
          <a:lstStyle/>
          <a:p>
            <a:endParaRPr lang="pt-BR"/>
          </a:p>
          <a:p>
            <a:r>
              <a:rPr lang="en-US"/>
              <a:t>*Data for 2011 are preliminary. </a:t>
            </a:r>
            <a:endParaRPr lang="pt-BR"/>
          </a:p>
        </p:txBody>
      </p:sp>
      <p:sp>
        <p:nvSpPr>
          <p:cNvPr id="8" name="Retângulo 7"/>
          <p:cNvSpPr/>
          <p:nvPr/>
        </p:nvSpPr>
        <p:spPr>
          <a:xfrm>
            <a:off x="1828800" y="1676400"/>
            <a:ext cx="5638800" cy="830263"/>
          </a:xfrm>
          <a:prstGeom prst="rect">
            <a:avLst/>
          </a:prstGeom>
        </p:spPr>
        <p:style>
          <a:lnRef idx="2">
            <a:schemeClr val="dk1"/>
          </a:lnRef>
          <a:fillRef idx="1">
            <a:schemeClr val="lt1"/>
          </a:fillRef>
          <a:effectRef idx="0">
            <a:schemeClr val="dk1"/>
          </a:effectRef>
          <a:fontRef idx="minor">
            <a:schemeClr val="dk1"/>
          </a:fontRef>
        </p:style>
        <p:txBody>
          <a:bodyPr>
            <a:prstTxWarp prst="textNoShape">
              <a:avLst/>
            </a:prstTxWarp>
            <a:spAutoFit/>
          </a:bodyPr>
          <a:lstStyle/>
          <a:p>
            <a:pPr>
              <a:defRPr/>
            </a:pPr>
            <a:r>
              <a:rPr lang="pt-BR" sz="2800" b="1">
                <a:solidFill>
                  <a:srgbClr val="000000"/>
                </a:solidFill>
                <a:ea typeface="ＭＳ Ｐゴシック" pitchFamily="-109" charset="-128"/>
                <a:cs typeface="ＭＳ Ｐゴシック" pitchFamily="-109" charset="-128"/>
              </a:rPr>
              <a:t>Fatal work injury rate </a:t>
            </a:r>
          </a:p>
          <a:p>
            <a:pPr>
              <a:defRPr/>
            </a:pPr>
            <a:r>
              <a:rPr lang="en-US" sz="2000">
                <a:solidFill>
                  <a:srgbClr val="000000"/>
                </a:solidFill>
                <a:ea typeface="ＭＳ Ｐゴシック" pitchFamily="-109" charset="-128"/>
                <a:cs typeface="ＭＳ Ｐゴシック" pitchFamily="-109" charset="-128"/>
              </a:rPr>
              <a:t>(per 100,000 full-time equivalent workers) </a:t>
            </a:r>
            <a:endParaRPr lang="pt-BR" sz="2000">
              <a:solidFill>
                <a:srgbClr val="000000"/>
              </a:solidFill>
              <a:ea typeface="ＭＳ Ｐゴシック" pitchFamily="-109" charset="-128"/>
              <a:cs typeface="ＭＳ Ｐゴシック" pitchFamily="-109" charset="-128"/>
            </a:endParaRPr>
          </a:p>
        </p:txBody>
      </p:sp>
      <p:sp>
        <p:nvSpPr>
          <p:cNvPr id="9" name="Retângulo 8"/>
          <p:cNvSpPr/>
          <p:nvPr/>
        </p:nvSpPr>
        <p:spPr>
          <a:xfrm>
            <a:off x="1066800" y="2667000"/>
            <a:ext cx="7086600" cy="2554288"/>
          </a:xfrm>
          <a:prstGeom prst="rect">
            <a:avLst/>
          </a:prstGeom>
        </p:spPr>
        <p:style>
          <a:lnRef idx="2">
            <a:schemeClr val="accent2"/>
          </a:lnRef>
          <a:fillRef idx="1">
            <a:schemeClr val="lt1"/>
          </a:fillRef>
          <a:effectRef idx="0">
            <a:schemeClr val="accent2"/>
          </a:effectRef>
          <a:fontRef idx="minor">
            <a:schemeClr val="dk1"/>
          </a:fontRef>
        </p:style>
        <p:txBody>
          <a:bodyPr>
            <a:prstTxWarp prst="textNoShape">
              <a:avLst/>
            </a:prstTxWarp>
            <a:spAutoFit/>
          </a:bodyPr>
          <a:lstStyle/>
          <a:p>
            <a:pPr>
              <a:defRPr/>
            </a:pPr>
            <a:endParaRPr lang="en-US" sz="3200" b="1" u="sng">
              <a:solidFill>
                <a:srgbClr val="000000"/>
              </a:solidFill>
              <a:ea typeface="ＭＳ Ｐゴシック" pitchFamily="-109" charset="-128"/>
              <a:cs typeface="ＭＳ Ｐゴシック" pitchFamily="-109" charset="-128"/>
            </a:endParaRPr>
          </a:p>
          <a:p>
            <a:pPr>
              <a:defRPr/>
            </a:pPr>
            <a:r>
              <a:rPr lang="en-US" sz="3200" b="1" u="sng">
                <a:solidFill>
                  <a:srgbClr val="000000"/>
                </a:solidFill>
                <a:ea typeface="ＭＳ Ｐゴシック" pitchFamily="-109" charset="-128"/>
                <a:cs typeface="ＭＳ Ｐゴシック" pitchFamily="-109" charset="-128"/>
              </a:rPr>
              <a:t>All-worker fatal injury rate = 3.5</a:t>
            </a:r>
          </a:p>
          <a:p>
            <a:pPr>
              <a:defRPr/>
            </a:pPr>
            <a:endParaRPr lang="en-US" sz="3200" u="sng">
              <a:solidFill>
                <a:srgbClr val="000000"/>
              </a:solidFill>
              <a:ea typeface="ＭＳ Ｐゴシック" pitchFamily="-109" charset="-128"/>
              <a:cs typeface="ＭＳ Ｐゴシック" pitchFamily="-109" charset="-128"/>
            </a:endParaRPr>
          </a:p>
          <a:p>
            <a:pPr>
              <a:defRPr/>
            </a:pPr>
            <a:r>
              <a:rPr lang="en-US" sz="3200" b="1" u="sng">
                <a:solidFill>
                  <a:srgbClr val="FF0000"/>
                </a:solidFill>
                <a:ea typeface="ＭＳ Ｐゴシック" pitchFamily="-109" charset="-128"/>
                <a:cs typeface="ＭＳ Ｐゴシック" pitchFamily="-109" charset="-128"/>
              </a:rPr>
              <a:t>Roofers = 31.8</a:t>
            </a:r>
          </a:p>
          <a:p>
            <a:pPr>
              <a:defRPr/>
            </a:pPr>
            <a:r>
              <a:rPr lang="en-US" sz="3200" u="sng">
                <a:solidFill>
                  <a:srgbClr val="FF0000"/>
                </a:solidFill>
                <a:ea typeface="ＭＳ Ｐゴシック" pitchFamily="-109" charset="-128"/>
                <a:cs typeface="ＭＳ Ｐゴシック" pitchFamily="-109" charset="-128"/>
              </a:rPr>
              <a:t> </a:t>
            </a:r>
            <a:endParaRPr lang="pt-BR" sz="3200" u="sng">
              <a:solidFill>
                <a:srgbClr val="FF0000"/>
              </a:solidFill>
              <a:ea typeface="ＭＳ Ｐゴシック" pitchFamily="-109" charset="-128"/>
              <a:cs typeface="ＭＳ Ｐゴシック" pitchFamily="-109"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1556792"/>
            <a:ext cx="9144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FF0000"/>
                </a:solidFill>
                <a:latin typeface="Zurich Cn BT" pitchFamily="34" charset="0"/>
              </a:rPr>
              <a:t> 200 lb. Worker falling 6 feet = 9,000+ lbs. of energy.</a:t>
            </a:r>
            <a:endParaRPr lang="en-US" sz="3200" b="1" dirty="0">
              <a:solidFill>
                <a:srgbClr val="FF0000"/>
              </a:solidFill>
              <a:latin typeface="Zurich Cn BT" pitchFamily="34" charset="0"/>
            </a:endParaRPr>
          </a:p>
        </p:txBody>
      </p:sp>
      <p:pic>
        <p:nvPicPr>
          <p:cNvPr id="12291" name="Picture 5" descr="5"/>
          <p:cNvPicPr>
            <a:picLocks noChangeAspect="1" noChangeArrowheads="1"/>
          </p:cNvPicPr>
          <p:nvPr/>
        </p:nvPicPr>
        <p:blipFill>
          <a:blip r:embed="rId3" cstate="print"/>
          <a:srcRect/>
          <a:stretch>
            <a:fillRect/>
          </a:stretch>
        </p:blipFill>
        <p:spPr bwMode="auto">
          <a:xfrm>
            <a:off x="323528" y="2060848"/>
            <a:ext cx="8305800" cy="4346575"/>
          </a:xfrm>
          <a:prstGeom prst="rect">
            <a:avLst/>
          </a:prstGeom>
          <a:noFill/>
          <a:ln w="9525">
            <a:noFill/>
            <a:miter lim="800000"/>
            <a:headEnd/>
            <a:tailEnd/>
          </a:ln>
        </p:spPr>
      </p:pic>
      <p:sp>
        <p:nvSpPr>
          <p:cNvPr id="9220" name="Rectangle 7"/>
          <p:cNvSpPr>
            <a:spLocks noGrp="1" noChangeArrowheads="1"/>
          </p:cNvSpPr>
          <p:nvPr>
            <p:ph type="title" idx="4294967295"/>
          </p:nvPr>
        </p:nvSpPr>
        <p:spPr>
          <a:xfrm>
            <a:off x="0" y="764704"/>
            <a:ext cx="9144000" cy="914400"/>
          </a:xfrm>
        </p:spPr>
        <p:txBody>
          <a:bodyPr>
            <a:normAutofit/>
          </a:bodyPr>
          <a:lstStyle/>
          <a:p>
            <a:pPr algn="ctr" eaLnBrk="1" fontAlgn="auto" hangingPunct="1">
              <a:spcAft>
                <a:spcPts val="0"/>
              </a:spcAft>
              <a:defRPr/>
            </a:pPr>
            <a:r>
              <a:rPr lang="en-US" dirty="0" smtClean="0"/>
              <a:t> A fall from 6 feet high: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ox(in)">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7977515-EDA5-A04A-BCB9-01B7E43A71B4}" type="slidenum">
              <a:rPr lang="en-US"/>
              <a:pPr/>
              <a:t>74</a:t>
            </a:fld>
            <a:endParaRPr lang="en-US"/>
          </a:p>
        </p:txBody>
      </p:sp>
      <p:sp>
        <p:nvSpPr>
          <p:cNvPr id="41987"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Significant Changes in the Residential Fall Protection Policy</a:t>
            </a:r>
          </a:p>
        </p:txBody>
      </p:sp>
      <p:sp>
        <p:nvSpPr>
          <p:cNvPr id="41988" name="Rectangle 3"/>
          <p:cNvSpPr>
            <a:spLocks noGrp="1" noChangeArrowheads="1"/>
          </p:cNvSpPr>
          <p:nvPr>
            <p:ph type="body" idx="1"/>
          </p:nvPr>
        </p:nvSpPr>
        <p:spPr/>
        <p:txBody>
          <a:bodyPr/>
          <a:lstStyle/>
          <a:p>
            <a:pPr eaLnBrk="1" hangingPunct="1">
              <a:lnSpc>
                <a:spcPct val="90000"/>
              </a:lnSpc>
            </a:pPr>
            <a:r>
              <a:rPr lang="en-US" sz="2400">
                <a:ea typeface="ＭＳ Ｐゴシック" pitchFamily="-109" charset="-128"/>
                <a:cs typeface="ＭＳ Ｐゴシック" pitchFamily="-109" charset="-128"/>
              </a:rPr>
              <a:t>Under the new directive employers must follow 1926.501(b)(13).</a:t>
            </a:r>
          </a:p>
          <a:p>
            <a:pPr eaLnBrk="1" hangingPunct="1">
              <a:lnSpc>
                <a:spcPct val="90000"/>
              </a:lnSpc>
            </a:pPr>
            <a:endParaRPr lang="en-US" sz="2400">
              <a:ea typeface="ＭＳ Ｐゴシック" pitchFamily="-109" charset="-128"/>
              <a:cs typeface="ＭＳ Ｐゴシック" pitchFamily="-109" charset="-128"/>
            </a:endParaRPr>
          </a:p>
          <a:p>
            <a:pPr eaLnBrk="1" hangingPunct="1">
              <a:lnSpc>
                <a:spcPct val="90000"/>
              </a:lnSpc>
            </a:pPr>
            <a:r>
              <a:rPr lang="en-US" sz="2400">
                <a:ea typeface="ＭＳ Ｐゴシック" pitchFamily="-109" charset="-128"/>
                <a:cs typeface="ＭＳ Ｐゴシック" pitchFamily="-109" charset="-128"/>
              </a:rPr>
              <a:t>1926.501(b)(13) states … workers “engaged in residential construction activities 6 feet (1.8 m) or more above lower levels shall be protected by guardrail systems, safety net system, or personal fall arrest system.”</a:t>
            </a:r>
          </a:p>
          <a:p>
            <a:pPr eaLnBrk="1" hangingPunct="1">
              <a:lnSpc>
                <a:spcPct val="90000"/>
              </a:lnSpc>
            </a:pPr>
            <a:endParaRPr lang="en-US" sz="2400">
              <a:ea typeface="ＭＳ Ｐゴシック" pitchFamily="-109" charset="-128"/>
              <a:cs typeface="ＭＳ Ｐゴシック" pitchFamily="-109" charset="-128"/>
            </a:endParaRPr>
          </a:p>
          <a:p>
            <a:pPr eaLnBrk="1" hangingPunct="1">
              <a:lnSpc>
                <a:spcPct val="90000"/>
              </a:lnSpc>
            </a:pPr>
            <a:r>
              <a:rPr lang="en-US" sz="2400">
                <a:ea typeface="ＭＳ Ｐゴシック" pitchFamily="-109" charset="-128"/>
                <a:cs typeface="ＭＳ Ｐゴシック" pitchFamily="-109" charset="-128"/>
              </a:rPr>
              <a:t>… or, by alternative fall protection measures allowed under 1926.501(b) for particular types of work.</a:t>
            </a:r>
          </a:p>
          <a:p>
            <a:pPr eaLnBrk="1" hangingPunct="1">
              <a:lnSpc>
                <a:spcPct val="90000"/>
              </a:lnSpc>
            </a:pPr>
            <a:endParaRPr lang="en-US" sz="2400">
              <a:ea typeface="ＭＳ Ｐゴシック" pitchFamily="-109" charset="-128"/>
              <a:cs typeface="ＭＳ Ｐゴシック" pitchFamily="-109" charset="-128"/>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5C1F505E-8343-6B42-A725-6D0BCF088D46}" type="slidenum">
              <a:rPr lang="en-US"/>
              <a:pPr/>
              <a:t>75</a:t>
            </a:fld>
            <a:endParaRPr lang="en-US"/>
          </a:p>
        </p:txBody>
      </p:sp>
      <p:sp>
        <p:nvSpPr>
          <p:cNvPr id="44035" name="Rectangle 2"/>
          <p:cNvSpPr>
            <a:spLocks noGrp="1" noChangeArrowheads="1"/>
          </p:cNvSpPr>
          <p:nvPr>
            <p:ph type="body" idx="1"/>
          </p:nvPr>
        </p:nvSpPr>
        <p:spPr/>
        <p:txBody>
          <a:bodyPr/>
          <a:lstStyle/>
          <a:p>
            <a:pPr marL="406400" indent="-406400" eaLnBrk="1" hangingPunct="1">
              <a:lnSpc>
                <a:spcPct val="80000"/>
              </a:lnSpc>
            </a:pPr>
            <a:r>
              <a:rPr lang="en-US" sz="2800">
                <a:ea typeface="ＭＳ Ｐゴシック" pitchFamily="-109" charset="-128"/>
                <a:cs typeface="ＭＳ Ｐゴシック" pitchFamily="-109" charset="-128"/>
              </a:rPr>
              <a:t>1926.501(b)(2)(ii) - </a:t>
            </a:r>
            <a:r>
              <a:rPr lang="en-US" sz="2800" b="1" u="sng">
                <a:ea typeface="ＭＳ Ｐゴシック" pitchFamily="-109" charset="-128"/>
                <a:cs typeface="ＭＳ Ｐゴシック" pitchFamily="-109" charset="-128"/>
              </a:rPr>
              <a:t>Controlled access zones and control lines</a:t>
            </a:r>
            <a:r>
              <a:rPr lang="en-US" sz="2800">
                <a:ea typeface="ＭＳ Ｐゴシック" pitchFamily="-109" charset="-128"/>
                <a:cs typeface="ＭＳ Ｐゴシック" pitchFamily="-109" charset="-128"/>
              </a:rPr>
              <a:t> can be used for some leading edge applications. </a:t>
            </a:r>
          </a:p>
          <a:p>
            <a:pPr marL="406400" indent="-406400" eaLnBrk="1" hangingPunct="1">
              <a:lnSpc>
                <a:spcPct val="80000"/>
              </a:lnSpc>
            </a:pPr>
            <a:r>
              <a:rPr lang="en-US" sz="2800">
                <a:ea typeface="ＭＳ Ｐゴシック" pitchFamily="-109" charset="-128"/>
                <a:cs typeface="ＭＳ Ｐゴシック" pitchFamily="-109" charset="-128"/>
              </a:rPr>
              <a:t>1926.501(b)(4)(i) and (ii) - </a:t>
            </a:r>
            <a:r>
              <a:rPr lang="en-US" sz="2800" b="1" u="sng">
                <a:ea typeface="ＭＳ Ｐゴシック" pitchFamily="-109" charset="-128"/>
                <a:cs typeface="ＭＳ Ｐゴシック" pitchFamily="-109" charset="-128"/>
              </a:rPr>
              <a:t>Covers</a:t>
            </a:r>
            <a:r>
              <a:rPr lang="en-US" sz="2800">
                <a:ea typeface="ＭＳ Ｐゴシック" pitchFamily="-109" charset="-128"/>
                <a:cs typeface="ＭＳ Ｐゴシック" pitchFamily="-109" charset="-128"/>
              </a:rPr>
              <a:t> can be used to prevent workers from falling through holes.</a:t>
            </a:r>
          </a:p>
          <a:p>
            <a:pPr marL="406400" indent="-406400" eaLnBrk="1" hangingPunct="1">
              <a:lnSpc>
                <a:spcPct val="80000"/>
              </a:lnSpc>
            </a:pPr>
            <a:r>
              <a:rPr lang="en-US" sz="2800">
                <a:ea typeface="ＭＳ Ｐゴシック" pitchFamily="-109" charset="-128"/>
                <a:cs typeface="ＭＳ Ｐゴシック" pitchFamily="-109" charset="-128"/>
              </a:rPr>
              <a:t>1926.501(b)(5) - </a:t>
            </a:r>
            <a:r>
              <a:rPr lang="en-US" sz="2800" b="1" u="sng">
                <a:ea typeface="ＭＳ Ｐゴシック" pitchFamily="-109" charset="-128"/>
                <a:cs typeface="ＭＳ Ｐゴシック" pitchFamily="-109" charset="-128"/>
              </a:rPr>
              <a:t>Positioning devices</a:t>
            </a:r>
            <a:r>
              <a:rPr lang="en-US" sz="2800">
                <a:ea typeface="ＭＳ Ｐゴシック" pitchFamily="-109" charset="-128"/>
                <a:cs typeface="ＭＳ Ｐゴシック" pitchFamily="-109" charset="-128"/>
              </a:rPr>
              <a:t> can be used while working on the face of formwork or reinforcing steel.</a:t>
            </a:r>
          </a:p>
          <a:p>
            <a:pPr marL="406400" indent="-406400" eaLnBrk="1" hangingPunct="1">
              <a:lnSpc>
                <a:spcPct val="80000"/>
              </a:lnSpc>
            </a:pPr>
            <a:r>
              <a:rPr lang="en-US" sz="2800">
                <a:ea typeface="ＭＳ Ｐゴシック" pitchFamily="-109" charset="-128"/>
                <a:cs typeface="ＭＳ Ｐゴシック" pitchFamily="-109" charset="-128"/>
              </a:rPr>
              <a:t>1926.501(b)(7)(i) and (ii) - </a:t>
            </a:r>
            <a:r>
              <a:rPr lang="en-US" sz="2800" b="1" u="sng">
                <a:ea typeface="ＭＳ Ｐゴシック" pitchFamily="-109" charset="-128"/>
                <a:cs typeface="ＭＳ Ｐゴシック" pitchFamily="-109" charset="-128"/>
              </a:rPr>
              <a:t>Barricades, fences and covers</a:t>
            </a:r>
            <a:r>
              <a:rPr lang="en-US" sz="2800">
                <a:ea typeface="ＭＳ Ｐゴシック" pitchFamily="-109" charset="-128"/>
                <a:cs typeface="ＭＳ Ｐゴシック" pitchFamily="-109" charset="-128"/>
              </a:rPr>
              <a:t> can be used to prevent workers from falling into excavations.</a:t>
            </a:r>
            <a:endParaRPr lang="en-US" sz="2400">
              <a:ea typeface="ＭＳ Ｐゴシック" pitchFamily="-109" charset="-128"/>
              <a:cs typeface="ＭＳ Ｐゴシック" pitchFamily="-109" charset="-128"/>
            </a:endParaRPr>
          </a:p>
        </p:txBody>
      </p:sp>
      <p:sp>
        <p:nvSpPr>
          <p:cNvPr id="44036"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Other Methods Allowed Under 1926.501(b)</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F99CA63A-D93F-5044-8D31-6BDA78D78DDD}" type="slidenum">
              <a:rPr lang="en-US"/>
              <a:pPr/>
              <a:t>76</a:t>
            </a:fld>
            <a:endParaRPr lang="en-US"/>
          </a:p>
        </p:txBody>
      </p:sp>
      <p:sp>
        <p:nvSpPr>
          <p:cNvPr id="46083" name="Rectangle 2"/>
          <p:cNvSpPr>
            <a:spLocks noGrp="1" noChangeArrowheads="1"/>
          </p:cNvSpPr>
          <p:nvPr>
            <p:ph type="body" idx="1"/>
          </p:nvPr>
        </p:nvSpPr>
        <p:spPr/>
        <p:txBody>
          <a:bodyPr/>
          <a:lstStyle/>
          <a:p>
            <a:pPr marL="406400" indent="-406400" eaLnBrk="1" hangingPunct="1">
              <a:lnSpc>
                <a:spcPct val="90000"/>
              </a:lnSpc>
            </a:pPr>
            <a:r>
              <a:rPr lang="en-US" sz="2800">
                <a:ea typeface="ＭＳ Ｐゴシック" pitchFamily="-109" charset="-128"/>
                <a:cs typeface="ＭＳ Ｐゴシック" pitchFamily="-109" charset="-128"/>
              </a:rPr>
              <a:t>1926.501(b)(8)(i) - </a:t>
            </a:r>
            <a:r>
              <a:rPr lang="en-US" sz="2800" b="1" u="sng">
                <a:ea typeface="ＭＳ Ｐゴシック" pitchFamily="-109" charset="-128"/>
                <a:cs typeface="ＭＳ Ｐゴシック" pitchFamily="-109" charset="-128"/>
              </a:rPr>
              <a:t>Equipment guards</a:t>
            </a:r>
            <a:r>
              <a:rPr lang="en-US" sz="2800">
                <a:ea typeface="ＭＳ Ｐゴシック" pitchFamily="-109" charset="-128"/>
                <a:cs typeface="ＭＳ Ｐゴシック" pitchFamily="-109" charset="-128"/>
              </a:rPr>
              <a:t> can be used to prevent workers from falling into dangerous equipment.</a:t>
            </a:r>
          </a:p>
          <a:p>
            <a:pPr marL="406400" indent="-406400" eaLnBrk="1" hangingPunct="1">
              <a:lnSpc>
                <a:spcPct val="90000"/>
              </a:lnSpc>
            </a:pPr>
            <a:r>
              <a:rPr lang="en-US" sz="2800">
                <a:ea typeface="ＭＳ Ｐゴシック" pitchFamily="-109" charset="-128"/>
                <a:cs typeface="ＭＳ Ｐゴシック" pitchFamily="-109" charset="-128"/>
              </a:rPr>
              <a:t>1926.501(b)(10) - A combination of a </a:t>
            </a:r>
            <a:r>
              <a:rPr lang="en-US" sz="2800" b="1" u="sng">
                <a:ea typeface="ＭＳ Ｐゴシック" pitchFamily="-109" charset="-128"/>
                <a:cs typeface="ＭＳ Ｐゴシック" pitchFamily="-109" charset="-128"/>
              </a:rPr>
              <a:t>warning line system and safety monitoring system</a:t>
            </a:r>
            <a:r>
              <a:rPr lang="en-US" sz="2800">
                <a:ea typeface="ＭＳ Ｐゴシック" pitchFamily="-109" charset="-128"/>
                <a:cs typeface="ＭＳ Ｐゴシック" pitchFamily="-109" charset="-128"/>
              </a:rPr>
              <a:t> can be used for roofing work on low-slope (4:12 or less) roofs.  Or, on roofs 50-feet (15.25 m) or less in width, the use of a safety monitoring system without a warning line system is permitted. </a:t>
            </a:r>
          </a:p>
        </p:txBody>
      </p:sp>
      <p:sp>
        <p:nvSpPr>
          <p:cNvPr id="46084"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Alternative Methods Allowed Under 1926.501(b)</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BB5B608A-4123-EC4C-8200-6B3956D72572}" type="slidenum">
              <a:rPr lang="en-US"/>
              <a:pPr/>
              <a:t>77</a:t>
            </a:fld>
            <a:endParaRPr lang="en-US"/>
          </a:p>
        </p:txBody>
      </p:sp>
      <p:sp>
        <p:nvSpPr>
          <p:cNvPr id="48131" name="Rectangle 2"/>
          <p:cNvSpPr>
            <a:spLocks noGrp="1" noChangeArrowheads="1"/>
          </p:cNvSpPr>
          <p:nvPr>
            <p:ph type="body" idx="1"/>
          </p:nvPr>
        </p:nvSpPr>
        <p:spPr>
          <a:xfrm>
            <a:off x="457200" y="1143000"/>
            <a:ext cx="8229600" cy="4419600"/>
          </a:xfrm>
        </p:spPr>
        <p:txBody>
          <a:bodyPr>
            <a:normAutofit lnSpcReduction="10000"/>
          </a:bodyPr>
          <a:lstStyle/>
          <a:p>
            <a:pPr eaLnBrk="1" hangingPunct="1">
              <a:lnSpc>
                <a:spcPct val="80000"/>
              </a:lnSpc>
              <a:spcBef>
                <a:spcPct val="0"/>
              </a:spcBef>
            </a:pPr>
            <a:r>
              <a:rPr lang="en-US" sz="2400">
                <a:ea typeface="ＭＳ Ｐゴシック" pitchFamily="-109" charset="-128"/>
                <a:cs typeface="ＭＳ Ｐゴシック" pitchFamily="-109" charset="-128"/>
              </a:rPr>
              <a:t>If the employer can demonstrate that it is infeasible or creates a greater hazard to use the required fall protection systems, the employer must instead develop and implement a written site specific fall protection plan in accordance with 29 CFR 1926.502(k).</a:t>
            </a:r>
          </a:p>
          <a:p>
            <a:pPr lvl="1" eaLnBrk="1" hangingPunct="1">
              <a:lnSpc>
                <a:spcPct val="80000"/>
              </a:lnSpc>
              <a:spcBef>
                <a:spcPct val="0"/>
              </a:spcBef>
            </a:pPr>
            <a:endParaRPr lang="en-US" sz="2000"/>
          </a:p>
          <a:p>
            <a:pPr lvl="1" eaLnBrk="1" hangingPunct="1">
              <a:lnSpc>
                <a:spcPct val="80000"/>
              </a:lnSpc>
              <a:spcBef>
                <a:spcPct val="0"/>
              </a:spcBef>
            </a:pPr>
            <a:r>
              <a:rPr lang="en-US" sz="2000"/>
              <a:t>The Agency does not consider "economic infeasibility" to be a basis for failing to provide conventional fall protection. </a:t>
            </a:r>
          </a:p>
          <a:p>
            <a:pPr eaLnBrk="1" hangingPunct="1">
              <a:lnSpc>
                <a:spcPct val="80000"/>
              </a:lnSpc>
              <a:spcBef>
                <a:spcPct val="0"/>
              </a:spcBef>
            </a:pPr>
            <a:endParaRPr lang="en-US" sz="2400">
              <a:ea typeface="ＭＳ Ｐゴシック" pitchFamily="-109" charset="-128"/>
              <a:cs typeface="ＭＳ Ｐゴシック" pitchFamily="-109" charset="-128"/>
            </a:endParaRPr>
          </a:p>
          <a:p>
            <a:pPr eaLnBrk="1" hangingPunct="1">
              <a:lnSpc>
                <a:spcPct val="80000"/>
              </a:lnSpc>
              <a:spcBef>
                <a:spcPct val="0"/>
              </a:spcBef>
            </a:pPr>
            <a:r>
              <a:rPr lang="en-US" sz="2400">
                <a:ea typeface="ＭＳ Ｐゴシック" pitchFamily="-109" charset="-128"/>
                <a:cs typeface="ＭＳ Ｐゴシック" pitchFamily="-109" charset="-128"/>
              </a:rPr>
              <a:t>Note: There is a presumption that it is feasible and will not create a greater hazard to implement at least one of the fall protection systems listed in 29 CFR 1926.501(b)(13).</a:t>
            </a:r>
          </a:p>
          <a:p>
            <a:pPr lvl="1" eaLnBrk="1" hangingPunct="1">
              <a:lnSpc>
                <a:spcPct val="80000"/>
              </a:lnSpc>
              <a:spcBef>
                <a:spcPct val="0"/>
              </a:spcBef>
            </a:pPr>
            <a:endParaRPr lang="en-US" sz="2000"/>
          </a:p>
          <a:p>
            <a:pPr lvl="1" eaLnBrk="1" hangingPunct="1">
              <a:lnSpc>
                <a:spcPct val="80000"/>
              </a:lnSpc>
              <a:spcBef>
                <a:spcPct val="0"/>
              </a:spcBef>
            </a:pPr>
            <a:r>
              <a:rPr lang="en-US" sz="2000"/>
              <a:t>OSHA expects that the fall protection methods listed in 1926.501(b)(13) can be used without significant safety or feasibility problems for the vast majority of residential construction activities. </a:t>
            </a:r>
          </a:p>
          <a:p>
            <a:pPr lvl="1" eaLnBrk="1" hangingPunct="1">
              <a:lnSpc>
                <a:spcPct val="80000"/>
              </a:lnSpc>
              <a:buFontTx/>
              <a:buNone/>
            </a:pPr>
            <a:endParaRPr lang="en-US" sz="2400"/>
          </a:p>
        </p:txBody>
      </p:sp>
      <p:sp>
        <p:nvSpPr>
          <p:cNvPr id="48132"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29 CFR 1926.501(b)(13)</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82EC1B96-B6E6-C047-A1D6-6189A9DDA1A5}" type="slidenum">
              <a:rPr lang="en-US"/>
              <a:pPr/>
              <a:t>78</a:t>
            </a:fld>
            <a:endParaRPr lang="en-US"/>
          </a:p>
        </p:txBody>
      </p:sp>
      <p:sp>
        <p:nvSpPr>
          <p:cNvPr id="50179" name="Rectangle 2"/>
          <p:cNvSpPr>
            <a:spLocks noGrp="1" noChangeArrowheads="1"/>
          </p:cNvSpPr>
          <p:nvPr>
            <p:ph type="body" idx="1"/>
          </p:nvPr>
        </p:nvSpPr>
        <p:spPr>
          <a:xfrm>
            <a:off x="457200" y="2147888"/>
            <a:ext cx="8229600" cy="2514600"/>
          </a:xfrm>
          <a:noFill/>
        </p:spPr>
        <p:txBody>
          <a:bodyPr/>
          <a:lstStyle/>
          <a:p>
            <a:pPr marL="0" indent="4763" eaLnBrk="1" hangingPunct="1">
              <a:lnSpc>
                <a:spcPct val="90000"/>
              </a:lnSpc>
              <a:buFontTx/>
              <a:buNone/>
            </a:pPr>
            <a:r>
              <a:rPr lang="en-US" sz="2800">
                <a:ea typeface="ＭＳ Ｐゴシック" pitchFamily="-109" charset="-128"/>
                <a:cs typeface="ＭＳ Ｐゴシック" pitchFamily="-109" charset="-128"/>
              </a:rPr>
              <a:t>OSHA did not define residential construction in 1926.501(b)(13).  STD 03-11-002 includes an interpretation for the term “residential construction” for purposes of the standard.</a:t>
            </a:r>
          </a:p>
        </p:txBody>
      </p:sp>
      <p:sp>
        <p:nvSpPr>
          <p:cNvPr id="50180"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3600" b="1">
                <a:solidFill>
                  <a:schemeClr val="accent2"/>
                </a:solidFill>
              </a:rPr>
              <a:t>Significant Changes in the Residential Fall Protection Policy</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3A5394D5-A56C-564D-AD7E-B84D2E9B3934}" type="slidenum">
              <a:rPr lang="en-US"/>
              <a:pPr/>
              <a:t>79</a:t>
            </a:fld>
            <a:endParaRPr lang="en-US"/>
          </a:p>
        </p:txBody>
      </p:sp>
      <p:sp>
        <p:nvSpPr>
          <p:cNvPr id="52227" name="Rectangle 2"/>
          <p:cNvSpPr>
            <a:spLocks noGrp="1" noChangeArrowheads="1"/>
          </p:cNvSpPr>
          <p:nvPr>
            <p:ph type="body" idx="1"/>
          </p:nvPr>
        </p:nvSpPr>
        <p:spPr>
          <a:xfrm>
            <a:off x="457200" y="1538288"/>
            <a:ext cx="8458200" cy="3871912"/>
          </a:xfrm>
          <a:noFill/>
        </p:spPr>
        <p:txBody>
          <a:bodyPr/>
          <a:lstStyle/>
          <a:p>
            <a:pPr marL="457200" indent="-457200" eaLnBrk="1" hangingPunct="1">
              <a:lnSpc>
                <a:spcPct val="90000"/>
              </a:lnSpc>
            </a:pPr>
            <a:r>
              <a:rPr lang="en-US" sz="2400">
                <a:ea typeface="ＭＳ Ｐゴシック" pitchFamily="-109" charset="-128"/>
                <a:cs typeface="ＭＳ Ｐゴシック" pitchFamily="-109" charset="-128"/>
              </a:rPr>
              <a:t>In order to be classified as residential construction, two elements must be met: </a:t>
            </a:r>
          </a:p>
          <a:p>
            <a:pPr marL="838200" lvl="1" indent="-381000" eaLnBrk="1" hangingPunct="1">
              <a:lnSpc>
                <a:spcPct val="90000"/>
              </a:lnSpc>
            </a:pPr>
            <a:r>
              <a:rPr lang="en-US" sz="2400"/>
              <a:t>The end-use of the structure being built must be as a home, i.e., a dwelling; and </a:t>
            </a:r>
          </a:p>
          <a:p>
            <a:pPr marL="838200" lvl="1" indent="-381000" eaLnBrk="1" hangingPunct="1">
              <a:spcBef>
                <a:spcPct val="0"/>
              </a:spcBef>
            </a:pPr>
            <a:r>
              <a:rPr lang="en-US" sz="2400"/>
              <a:t>The structure being built must be constructed using traditional wood frame construction materials and methods.</a:t>
            </a:r>
          </a:p>
          <a:p>
            <a:pPr marL="1257300" lvl="2" indent="-342900" eaLnBrk="1" hangingPunct="1">
              <a:spcBef>
                <a:spcPct val="0"/>
              </a:spcBef>
            </a:pPr>
            <a:r>
              <a:rPr lang="en-US">
                <a:ea typeface="ＭＳ Ｐゴシック" pitchFamily="-109" charset="-128"/>
              </a:rPr>
              <a:t>The limited use of steel I-beams to help support wood framing does not disqualify a structure from being considered residential construction.</a:t>
            </a:r>
          </a:p>
        </p:txBody>
      </p:sp>
      <p:sp>
        <p:nvSpPr>
          <p:cNvPr id="52228"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Definition of Residential Construction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0" y="1447800"/>
            <a:ext cx="9144000" cy="39624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dirty="0" err="1" smtClean="0">
                <a:solidFill>
                  <a:srgbClr val="003300"/>
                </a:solidFill>
              </a:rPr>
              <a:t>This</a:t>
            </a:r>
            <a:r>
              <a:rPr lang="pt-BR" sz="8800" dirty="0" smtClean="0">
                <a:solidFill>
                  <a:srgbClr val="003300"/>
                </a:solidFill>
              </a:rPr>
              <a:t> </a:t>
            </a:r>
            <a:r>
              <a:rPr lang="pt-BR" sz="8800" dirty="0" err="1" smtClean="0">
                <a:solidFill>
                  <a:srgbClr val="003300"/>
                </a:solidFill>
              </a:rPr>
              <a:t>message</a:t>
            </a:r>
            <a:r>
              <a:rPr lang="pt-BR" sz="8800" dirty="0" smtClean="0">
                <a:solidFill>
                  <a:srgbClr val="003300"/>
                </a:solidFill>
              </a:rPr>
              <a:t> is 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0"/>
          </p:nvPr>
        </p:nvSpPr>
        <p:spPr>
          <a:noFill/>
        </p:spPr>
        <p:txBody>
          <a:bodyPr/>
          <a:lstStyle/>
          <a:p>
            <a:fld id="{BA6F98AF-953A-E94D-9991-706EE62695B2}" type="slidenum">
              <a:rPr lang="en-US"/>
              <a:pPr/>
              <a:t>80</a:t>
            </a:fld>
            <a:endParaRPr lang="en-US"/>
          </a:p>
        </p:txBody>
      </p:sp>
      <p:sp>
        <p:nvSpPr>
          <p:cNvPr id="54275" name="Rectangle 2"/>
          <p:cNvSpPr>
            <a:spLocks noGrp="1" noChangeArrowheads="1"/>
          </p:cNvSpPr>
          <p:nvPr>
            <p:ph type="body" sz="half" idx="1"/>
          </p:nvPr>
        </p:nvSpPr>
        <p:spPr>
          <a:xfrm>
            <a:off x="838200" y="1933575"/>
            <a:ext cx="3810000" cy="3552825"/>
          </a:xfrm>
        </p:spPr>
        <p:txBody>
          <a:bodyPr/>
          <a:lstStyle/>
          <a:p>
            <a:pPr marL="6350" indent="-6350" eaLnBrk="1" hangingPunct="1">
              <a:buFontTx/>
              <a:buNone/>
            </a:pPr>
            <a:r>
              <a:rPr lang="en-US" sz="2800" b="1" u="sng">
                <a:ea typeface="ＭＳ Ｐゴシック" pitchFamily="-109" charset="-128"/>
                <a:cs typeface="ＭＳ Ｐゴシック" pitchFamily="-109" charset="-128"/>
              </a:rPr>
              <a:t>Cold-formed metal studs</a:t>
            </a:r>
            <a:r>
              <a:rPr lang="en-US" sz="2800">
                <a:ea typeface="ＭＳ Ｐゴシック" pitchFamily="-109" charset="-128"/>
                <a:cs typeface="ＭＳ Ｐゴシック" pitchFamily="-109" charset="-128"/>
              </a:rPr>
              <a:t> will be considered within the bounds of traditional wood frame construction materials and methods.</a:t>
            </a:r>
          </a:p>
          <a:p>
            <a:pPr marL="6350" indent="-6350" eaLnBrk="1" hangingPunct="1"/>
            <a:endParaRPr lang="en-US" sz="2800">
              <a:ea typeface="ＭＳ Ｐゴシック" pitchFamily="-109" charset="-128"/>
              <a:cs typeface="ＭＳ Ｐゴシック" pitchFamily="-109" charset="-128"/>
            </a:endParaRPr>
          </a:p>
        </p:txBody>
      </p:sp>
      <p:sp>
        <p:nvSpPr>
          <p:cNvPr id="54276"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Residential Construction</a:t>
            </a:r>
          </a:p>
        </p:txBody>
      </p:sp>
      <p:pic>
        <p:nvPicPr>
          <p:cNvPr id="54277" name="Picture 6"/>
          <p:cNvPicPr>
            <a:picLocks noChangeAspect="1" noChangeArrowheads="1"/>
          </p:cNvPicPr>
          <p:nvPr/>
        </p:nvPicPr>
        <p:blipFill>
          <a:blip r:embed="rId3"/>
          <a:srcRect/>
          <a:stretch>
            <a:fillRect/>
          </a:stretch>
        </p:blipFill>
        <p:spPr bwMode="auto">
          <a:xfrm>
            <a:off x="4781550" y="1600200"/>
            <a:ext cx="3676650" cy="3749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0"/>
          </p:nvPr>
        </p:nvSpPr>
        <p:spPr>
          <a:noFill/>
        </p:spPr>
        <p:txBody>
          <a:bodyPr/>
          <a:lstStyle/>
          <a:p>
            <a:fld id="{B9DC876D-4632-9A44-BB9C-88C9329C1ACF}" type="slidenum">
              <a:rPr lang="en-US"/>
              <a:pPr/>
              <a:t>81</a:t>
            </a:fld>
            <a:endParaRPr lang="en-US"/>
          </a:p>
        </p:txBody>
      </p:sp>
      <p:sp>
        <p:nvSpPr>
          <p:cNvPr id="56323" name="Rectangle 2"/>
          <p:cNvSpPr>
            <a:spLocks noGrp="1" noChangeArrowheads="1"/>
          </p:cNvSpPr>
          <p:nvPr>
            <p:ph type="body" sz="half" idx="2"/>
          </p:nvPr>
        </p:nvSpPr>
        <p:spPr>
          <a:xfrm>
            <a:off x="4648200" y="1933575"/>
            <a:ext cx="4191000" cy="3933825"/>
          </a:xfrm>
        </p:spPr>
        <p:txBody>
          <a:bodyPr/>
          <a:lstStyle/>
          <a:p>
            <a:pPr marL="0" indent="0" eaLnBrk="1" hangingPunct="1">
              <a:buFontTx/>
              <a:buNone/>
            </a:pPr>
            <a:r>
              <a:rPr lang="en-US" sz="2800">
                <a:ea typeface="ＭＳ Ｐゴシック" pitchFamily="-109" charset="-128"/>
                <a:cs typeface="ＭＳ Ｐゴシック" pitchFamily="-109" charset="-128"/>
              </a:rPr>
              <a:t>The use of masonry </a:t>
            </a:r>
            <a:r>
              <a:rPr lang="en-US" sz="2800" b="1" u="sng">
                <a:ea typeface="ＭＳ Ｐゴシック" pitchFamily="-109" charset="-128"/>
                <a:cs typeface="ＭＳ Ｐゴシック" pitchFamily="-109" charset="-128"/>
              </a:rPr>
              <a:t>brick or block </a:t>
            </a:r>
            <a:r>
              <a:rPr lang="en-US" sz="2800">
                <a:ea typeface="ＭＳ Ｐゴシック" pitchFamily="-109" charset="-128"/>
                <a:cs typeface="ＭＳ Ｐゴシック" pitchFamily="-109" charset="-128"/>
              </a:rPr>
              <a:t>in exterior walls will be treated as falling within the scope of traditional wood frame construction materials and methods.</a:t>
            </a:r>
          </a:p>
        </p:txBody>
      </p:sp>
      <p:sp>
        <p:nvSpPr>
          <p:cNvPr id="56324" name="Rectangle 4"/>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Residential Construction</a:t>
            </a:r>
          </a:p>
        </p:txBody>
      </p:sp>
      <p:pic>
        <p:nvPicPr>
          <p:cNvPr id="56325" name="Picture 5"/>
          <p:cNvPicPr>
            <a:picLocks noChangeAspect="1" noChangeArrowheads="1"/>
          </p:cNvPicPr>
          <p:nvPr/>
        </p:nvPicPr>
        <p:blipFill>
          <a:blip r:embed="rId3"/>
          <a:srcRect/>
          <a:stretch>
            <a:fillRect/>
          </a:stretch>
        </p:blipFill>
        <p:spPr bwMode="auto">
          <a:xfrm>
            <a:off x="969963" y="1905000"/>
            <a:ext cx="3373437" cy="3749675"/>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585B47D7-4D56-2A48-B081-828A91B66CB3}" type="slidenum">
              <a:rPr lang="en-US"/>
              <a:pPr/>
              <a:t>82</a:t>
            </a:fld>
            <a:endParaRPr lang="en-US"/>
          </a:p>
        </p:txBody>
      </p:sp>
      <p:sp>
        <p:nvSpPr>
          <p:cNvPr id="58371" name="Rectangle 2"/>
          <p:cNvSpPr>
            <a:spLocks noGrp="1" noChangeArrowheads="1"/>
          </p:cNvSpPr>
          <p:nvPr>
            <p:ph type="body" idx="1"/>
          </p:nvPr>
        </p:nvSpPr>
        <p:spPr>
          <a:xfrm>
            <a:off x="457200" y="1476375"/>
            <a:ext cx="8229600" cy="3962400"/>
          </a:xfrm>
        </p:spPr>
        <p:txBody>
          <a:bodyPr/>
          <a:lstStyle/>
          <a:p>
            <a:pPr eaLnBrk="1" hangingPunct="1"/>
            <a:r>
              <a:rPr lang="en-US" sz="2400">
                <a:ea typeface="ＭＳ Ｐゴシック" pitchFamily="-109" charset="-128"/>
                <a:cs typeface="ＭＳ Ｐゴシック" pitchFamily="-109" charset="-128"/>
              </a:rPr>
              <a:t>These methods will not be considered “Residential Construction” as the term is interpreted in this directive.</a:t>
            </a:r>
          </a:p>
          <a:p>
            <a:pPr marL="793750" lvl="1" indent="-336550" eaLnBrk="1" hangingPunct="1"/>
            <a:r>
              <a:rPr lang="en-US" sz="2400"/>
              <a:t>Precast concrete  </a:t>
            </a:r>
          </a:p>
          <a:p>
            <a:pPr marL="793750" lvl="1" indent="-336550" eaLnBrk="1" hangingPunct="1"/>
            <a:r>
              <a:rPr lang="en-US" sz="2400"/>
              <a:t>Steel I beams beyond the limited use of beams to support wood framing.</a:t>
            </a:r>
          </a:p>
        </p:txBody>
      </p:sp>
      <p:sp>
        <p:nvSpPr>
          <p:cNvPr id="58372"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Non-Residential Construction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fld id="{D7499177-6FE2-E449-9471-D29538B8CC4F}" type="slidenum">
              <a:rPr lang="en-US"/>
              <a:pPr/>
              <a:t>83</a:t>
            </a:fld>
            <a:endParaRPr lang="en-US"/>
          </a:p>
        </p:txBody>
      </p:sp>
      <p:sp>
        <p:nvSpPr>
          <p:cNvPr id="60419" name="Rectangle 2"/>
          <p:cNvSpPr>
            <a:spLocks noGrp="1" noChangeArrowheads="1"/>
          </p:cNvSpPr>
          <p:nvPr>
            <p:ph type="body" idx="1"/>
          </p:nvPr>
        </p:nvSpPr>
        <p:spPr/>
        <p:txBody>
          <a:bodyPr/>
          <a:lstStyle/>
          <a:p>
            <a:pPr eaLnBrk="1" hangingPunct="1">
              <a:buFontTx/>
              <a:buNone/>
            </a:pPr>
            <a:r>
              <a:rPr lang="en-US" sz="2800">
                <a:ea typeface="ＭＳ Ｐゴシック" pitchFamily="-109" charset="-128"/>
                <a:cs typeface="ＭＳ Ｐゴシック" pitchFamily="-109" charset="-128"/>
              </a:rPr>
              <a:t>	Under 29 CFR 1926.503, workers exposed to fall hazards must be trained to recognize potential fall hazards and in the procedures to be followed to minimize those hazards. </a:t>
            </a:r>
          </a:p>
        </p:txBody>
      </p:sp>
      <p:sp>
        <p:nvSpPr>
          <p:cNvPr id="60420"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Training Requirements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p:spPr>
        <p:txBody>
          <a:bodyPr/>
          <a:lstStyle/>
          <a:p>
            <a:fld id="{F68D6832-02C3-E949-A02E-5212F1C72C9D}" type="slidenum">
              <a:rPr lang="en-US"/>
              <a:pPr/>
              <a:t>84</a:t>
            </a:fld>
            <a:endParaRPr lang="en-US"/>
          </a:p>
        </p:txBody>
      </p:sp>
      <p:sp>
        <p:nvSpPr>
          <p:cNvPr id="62467" name="Rectangle 3"/>
          <p:cNvSpPr>
            <a:spLocks noGrp="1" noChangeArrowheads="1"/>
          </p:cNvSpPr>
          <p:nvPr>
            <p:ph type="body" idx="4294967295"/>
          </p:nvPr>
        </p:nvSpPr>
        <p:spPr>
          <a:xfrm>
            <a:off x="457200" y="1295400"/>
            <a:ext cx="8229600" cy="4419600"/>
          </a:xfrm>
          <a:noFill/>
        </p:spPr>
        <p:txBody>
          <a:bodyPr lIns="92075" tIns="46038" rIns="92075" bIns="46038"/>
          <a:lstStyle/>
          <a:p>
            <a:pPr eaLnBrk="1" hangingPunct="1">
              <a:lnSpc>
                <a:spcPct val="80000"/>
              </a:lnSpc>
            </a:pPr>
            <a:r>
              <a:rPr lang="en-US" sz="2400" dirty="0">
                <a:ea typeface="ＭＳ Ｐゴシック" pitchFamily="-109" charset="-128"/>
                <a:cs typeface="ＭＳ Ｐゴシック" pitchFamily="-109" charset="-128"/>
              </a:rPr>
              <a:t>Training must cover among other subjects: </a:t>
            </a:r>
          </a:p>
          <a:p>
            <a:pPr marL="801688" lvl="1" indent="-336550" eaLnBrk="1" hangingPunct="1">
              <a:lnSpc>
                <a:spcPct val="80000"/>
              </a:lnSpc>
            </a:pPr>
            <a:r>
              <a:rPr lang="en-US" sz="2000" dirty="0"/>
              <a:t>The nature of fall hazards in the work area.</a:t>
            </a:r>
          </a:p>
          <a:p>
            <a:pPr marL="801688" lvl="1" indent="-336550" eaLnBrk="1" hangingPunct="1">
              <a:lnSpc>
                <a:spcPct val="80000"/>
              </a:lnSpc>
            </a:pPr>
            <a:r>
              <a:rPr lang="en-US" sz="2000" dirty="0"/>
              <a:t>How to erect, maintain, disassemble, and inspect the fall protection systems to be used.</a:t>
            </a:r>
          </a:p>
          <a:p>
            <a:pPr marL="801688" lvl="1" indent="-336550" eaLnBrk="1" hangingPunct="1">
              <a:lnSpc>
                <a:spcPct val="80000"/>
              </a:lnSpc>
            </a:pPr>
            <a:r>
              <a:rPr lang="en-US" sz="2000" dirty="0"/>
              <a:t>How to use and operate the fall protection systems to be used.</a:t>
            </a:r>
          </a:p>
          <a:p>
            <a:pPr marL="801688" lvl="1" indent="-336550" eaLnBrk="1" hangingPunct="1">
              <a:lnSpc>
                <a:spcPct val="80000"/>
              </a:lnSpc>
            </a:pPr>
            <a:r>
              <a:rPr lang="en-US" sz="2000" dirty="0"/>
              <a:t>Subpart M requirements</a:t>
            </a:r>
          </a:p>
          <a:p>
            <a:pPr eaLnBrk="1" hangingPunct="1">
              <a:lnSpc>
                <a:spcPct val="80000"/>
              </a:lnSpc>
            </a:pPr>
            <a:r>
              <a:rPr lang="en-US" sz="2400" dirty="0">
                <a:ea typeface="ＭＳ Ｐゴシック" pitchFamily="-109" charset="-128"/>
                <a:cs typeface="ＭＳ Ｐゴシック" pitchFamily="-109" charset="-128"/>
              </a:rPr>
              <a:t>Supplements 1926.21</a:t>
            </a:r>
          </a:p>
          <a:p>
            <a:pPr eaLnBrk="1" hangingPunct="1">
              <a:lnSpc>
                <a:spcPct val="80000"/>
              </a:lnSpc>
            </a:pPr>
            <a:r>
              <a:rPr lang="en-US" sz="2400" dirty="0">
                <a:ea typeface="ＭＳ Ｐゴシック" pitchFamily="-109" charset="-128"/>
                <a:cs typeface="ＭＳ Ｐゴシック" pitchFamily="-109" charset="-128"/>
              </a:rPr>
              <a:t>Prepare training certification.</a:t>
            </a:r>
          </a:p>
          <a:p>
            <a:pPr marL="801688" lvl="1" indent="-336550" eaLnBrk="1" hangingPunct="1">
              <a:lnSpc>
                <a:spcPct val="80000"/>
              </a:lnSpc>
            </a:pPr>
            <a:r>
              <a:rPr lang="en-US" sz="2000" dirty="0"/>
              <a:t>Documentation of the latest training certification must be maintained.</a:t>
            </a:r>
          </a:p>
          <a:p>
            <a:pPr eaLnBrk="1" hangingPunct="1">
              <a:lnSpc>
                <a:spcPct val="80000"/>
              </a:lnSpc>
            </a:pPr>
            <a:r>
              <a:rPr lang="en-US" sz="2400" dirty="0">
                <a:ea typeface="ＭＳ Ｐゴシック" pitchFamily="-109" charset="-128"/>
                <a:cs typeface="ＭＳ Ｐゴシック" pitchFamily="-109" charset="-128"/>
              </a:rPr>
              <a:t>Retraining for:</a:t>
            </a:r>
          </a:p>
          <a:p>
            <a:pPr marL="801688" lvl="1" indent="-336550" eaLnBrk="1" hangingPunct="1">
              <a:lnSpc>
                <a:spcPct val="80000"/>
              </a:lnSpc>
            </a:pPr>
            <a:r>
              <a:rPr lang="en-US" sz="2000" dirty="0"/>
              <a:t>Changes in the fall protection systems to be used or to the workplace.</a:t>
            </a:r>
          </a:p>
          <a:p>
            <a:pPr marL="801688" lvl="1" indent="-336550" eaLnBrk="1" hangingPunct="1">
              <a:lnSpc>
                <a:spcPct val="80000"/>
              </a:lnSpc>
            </a:pPr>
            <a:r>
              <a:rPr lang="en-US" sz="2000" dirty="0"/>
              <a:t>Inadequacies in employee’s knowledge or use of fall protection indicates that retraining is necessary</a:t>
            </a:r>
          </a:p>
        </p:txBody>
      </p:sp>
      <p:sp>
        <p:nvSpPr>
          <p:cNvPr id="62468"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Training Requirements </a:t>
            </a:r>
            <a:br>
              <a:rPr lang="en-US" sz="4000" b="1">
                <a:solidFill>
                  <a:schemeClr val="accent2"/>
                </a:solidFill>
              </a:rPr>
            </a:br>
            <a:r>
              <a:rPr lang="en-US" sz="4000" b="1">
                <a:solidFill>
                  <a:schemeClr val="accent2"/>
                </a:solidFill>
              </a:rPr>
              <a:t>1926.503</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53F00F4C-ADE9-A142-A67E-E0DE34C4F9A6}" type="slidenum">
              <a:rPr lang="en-US"/>
              <a:pPr/>
              <a:t>85</a:t>
            </a:fld>
            <a:endParaRPr lang="en-US"/>
          </a:p>
        </p:txBody>
      </p:sp>
      <p:sp>
        <p:nvSpPr>
          <p:cNvPr id="64515" name="Rectangle 2"/>
          <p:cNvSpPr>
            <a:spLocks noGrp="1" noChangeArrowheads="1"/>
          </p:cNvSpPr>
          <p:nvPr>
            <p:ph type="body" idx="1"/>
          </p:nvPr>
        </p:nvSpPr>
        <p:spPr>
          <a:xfrm>
            <a:off x="457200" y="1898650"/>
            <a:ext cx="8229600" cy="3962400"/>
          </a:xfrm>
        </p:spPr>
        <p:txBody>
          <a:bodyPr/>
          <a:lstStyle/>
          <a:p>
            <a:pPr eaLnBrk="1" hangingPunct="1"/>
            <a:r>
              <a:rPr lang="en-US" sz="2800">
                <a:ea typeface="ＭＳ Ｐゴシック" pitchFamily="-109" charset="-128"/>
                <a:cs typeface="ＭＳ Ｐゴシック" pitchFamily="-109" charset="-128"/>
              </a:rPr>
              <a:t>Guardrail Systems</a:t>
            </a:r>
          </a:p>
          <a:p>
            <a:pPr eaLnBrk="1" hangingPunct="1"/>
            <a:r>
              <a:rPr lang="en-US" sz="2800">
                <a:ea typeface="ＭＳ Ｐゴシック" pitchFamily="-109" charset="-128"/>
                <a:cs typeface="ＭＳ Ｐゴシック" pitchFamily="-109" charset="-128"/>
              </a:rPr>
              <a:t>Safety Net Systems</a:t>
            </a:r>
          </a:p>
          <a:p>
            <a:pPr eaLnBrk="1" hangingPunct="1"/>
            <a:r>
              <a:rPr lang="en-US" sz="2800">
                <a:ea typeface="ＭＳ Ｐゴシック" pitchFamily="-109" charset="-128"/>
                <a:cs typeface="ＭＳ Ｐゴシック" pitchFamily="-109" charset="-128"/>
              </a:rPr>
              <a:t>Personal Fall Arrest Systems </a:t>
            </a:r>
          </a:p>
        </p:txBody>
      </p:sp>
      <p:sp>
        <p:nvSpPr>
          <p:cNvPr id="64516"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400" b="1">
                <a:solidFill>
                  <a:schemeClr val="accent2"/>
                </a:solidFill>
              </a:rPr>
              <a:t>Conventional Fall Protection Systems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0" y="685800"/>
            <a:ext cx="9144000" cy="701675"/>
          </a:xfrm>
          <a:prstGeom prst="rect">
            <a:avLst/>
          </a:prstGeom>
          <a:noFill/>
          <a:ln w="9525">
            <a:noFill/>
            <a:miter lim="800000"/>
            <a:headEnd/>
            <a:tailEnd/>
          </a:ln>
        </p:spPr>
        <p:txBody>
          <a:bodyPr>
            <a:prstTxWarp prst="textNoShape">
              <a:avLst/>
            </a:prstTxWarp>
            <a:spAutoFit/>
          </a:bodyPr>
          <a:lstStyle/>
          <a:p>
            <a:pPr eaLnBrk="0" hangingPunct="0"/>
            <a:endParaRPr lang="pt-BR" sz="4000"/>
          </a:p>
        </p:txBody>
      </p:sp>
      <p:sp>
        <p:nvSpPr>
          <p:cNvPr id="192515" name="Text Box 3"/>
          <p:cNvSpPr txBox="1">
            <a:spLocks noChangeArrowheads="1"/>
          </p:cNvSpPr>
          <p:nvPr/>
        </p:nvSpPr>
        <p:spPr bwMode="auto">
          <a:xfrm>
            <a:off x="685800" y="2057400"/>
            <a:ext cx="71628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pt-BR" sz="3200" i="1"/>
          </a:p>
        </p:txBody>
      </p:sp>
      <p:pic>
        <p:nvPicPr>
          <p:cNvPr id="20484" name="Picture 5" descr="Slide4"/>
          <p:cNvPicPr>
            <a:picLocks noChangeAspect="1" noChangeArrowheads="1"/>
          </p:cNvPicPr>
          <p:nvPr/>
        </p:nvPicPr>
        <p:blipFill>
          <a:blip r:embed="rId3"/>
          <a:srcRect/>
          <a:stretch>
            <a:fillRect/>
          </a:stretch>
        </p:blipFill>
        <p:spPr bwMode="auto">
          <a:xfrm>
            <a:off x="228600" y="1752600"/>
            <a:ext cx="2435225" cy="3305175"/>
          </a:xfrm>
          <a:prstGeom prst="rect">
            <a:avLst/>
          </a:prstGeom>
          <a:noFill/>
          <a:ln w="9525">
            <a:solidFill>
              <a:schemeClr val="accent2"/>
            </a:solidFill>
            <a:miter lim="800000"/>
            <a:headEnd/>
            <a:tailEnd/>
          </a:ln>
        </p:spPr>
      </p:pic>
      <p:pic>
        <p:nvPicPr>
          <p:cNvPr id="20485" name="Picture 6" descr="Slide6"/>
          <p:cNvPicPr>
            <a:picLocks noChangeAspect="1" noChangeArrowheads="1"/>
          </p:cNvPicPr>
          <p:nvPr/>
        </p:nvPicPr>
        <p:blipFill>
          <a:blip r:embed="rId4"/>
          <a:srcRect/>
          <a:stretch>
            <a:fillRect/>
          </a:stretch>
        </p:blipFill>
        <p:spPr bwMode="auto">
          <a:xfrm>
            <a:off x="6324600" y="1752600"/>
            <a:ext cx="2586038" cy="3305175"/>
          </a:xfrm>
          <a:prstGeom prst="rect">
            <a:avLst/>
          </a:prstGeom>
          <a:noFill/>
          <a:ln w="9525">
            <a:solidFill>
              <a:schemeClr val="accent2"/>
            </a:solidFill>
            <a:miter lim="800000"/>
            <a:headEnd/>
            <a:tailEnd/>
          </a:ln>
        </p:spPr>
      </p:pic>
      <p:pic>
        <p:nvPicPr>
          <p:cNvPr id="20486" name="Picture 7" descr="Slide15"/>
          <p:cNvPicPr>
            <a:picLocks noChangeAspect="1" noChangeArrowheads="1"/>
          </p:cNvPicPr>
          <p:nvPr/>
        </p:nvPicPr>
        <p:blipFill>
          <a:blip r:embed="rId5"/>
          <a:srcRect/>
          <a:stretch>
            <a:fillRect/>
          </a:stretch>
        </p:blipFill>
        <p:spPr bwMode="auto">
          <a:xfrm>
            <a:off x="2743200" y="1752600"/>
            <a:ext cx="3505200" cy="3305175"/>
          </a:xfrm>
          <a:prstGeom prst="rect">
            <a:avLst/>
          </a:prstGeom>
          <a:noFill/>
          <a:ln w="9525">
            <a:solidFill>
              <a:schemeClr val="accent2"/>
            </a:solidFill>
            <a:miter lim="800000"/>
            <a:headEnd/>
            <a:tailEnd/>
          </a:ln>
        </p:spPr>
      </p:pic>
      <p:sp>
        <p:nvSpPr>
          <p:cNvPr id="192519" name="Rectangle 8"/>
          <p:cNvSpPr>
            <a:spLocks noChangeArrowheads="1"/>
          </p:cNvSpPr>
          <p:nvPr/>
        </p:nvSpPr>
        <p:spPr bwMode="auto">
          <a:xfrm>
            <a:off x="539750" y="620713"/>
            <a:ext cx="8229600" cy="1143000"/>
          </a:xfrm>
          <a:prstGeom prst="rect">
            <a:avLst/>
          </a:prstGeom>
          <a:noFill/>
          <a:ln w="9525">
            <a:noFill/>
            <a:miter lim="800000"/>
            <a:headEnd/>
            <a:tailEnd/>
          </a:ln>
        </p:spPr>
        <p:txBody>
          <a:bodyPr anchor="ctr">
            <a:prstTxWarp prst="textNoShape">
              <a:avLst/>
            </a:prstTxWarp>
          </a:bodyPr>
          <a:lstStyle/>
          <a:p>
            <a:r>
              <a:rPr lang="en-US" sz="4000" b="1" u="sng">
                <a:solidFill>
                  <a:schemeClr val="tx2"/>
                </a:solidFill>
              </a:rPr>
              <a:t>Fall protection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box(in)">
                                      <p:cBhvr>
                                        <p:cTn id="1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p>
            <a:fld id="{B7B3E88C-4D99-C749-8CC5-7A2B4C452AA0}" type="slidenum">
              <a:rPr lang="en-US"/>
              <a:pPr/>
              <a:t>87</a:t>
            </a:fld>
            <a:endParaRPr lang="en-US"/>
          </a:p>
        </p:txBody>
      </p:sp>
      <p:sp>
        <p:nvSpPr>
          <p:cNvPr id="66563" name="Rectangle 2"/>
          <p:cNvSpPr>
            <a:spLocks noGrp="1" noChangeArrowheads="1"/>
          </p:cNvSpPr>
          <p:nvPr>
            <p:ph type="body" idx="1"/>
          </p:nvPr>
        </p:nvSpPr>
        <p:spPr>
          <a:xfrm>
            <a:off x="457200" y="1898650"/>
            <a:ext cx="8229600" cy="3962400"/>
          </a:xfrm>
        </p:spPr>
        <p:txBody>
          <a:bodyPr/>
          <a:lstStyle/>
          <a:p>
            <a:pPr eaLnBrk="1" hangingPunct="1"/>
            <a:endParaRPr lang="en-US" sz="2800">
              <a:ea typeface="ＭＳ Ｐゴシック" pitchFamily="-109" charset="-128"/>
              <a:cs typeface="ＭＳ Ｐゴシック" pitchFamily="-109" charset="-128"/>
            </a:endParaRPr>
          </a:p>
          <a:p>
            <a:pPr eaLnBrk="1" hangingPunct="1"/>
            <a:endParaRPr lang="en-US" sz="2800">
              <a:ea typeface="ＭＳ Ｐゴシック" pitchFamily="-109" charset="-128"/>
              <a:cs typeface="ＭＳ Ｐゴシック" pitchFamily="-109" charset="-128"/>
            </a:endParaRPr>
          </a:p>
          <a:p>
            <a:pPr algn="ctr" eaLnBrk="1" hangingPunct="1">
              <a:buFontTx/>
              <a:buNone/>
            </a:pPr>
            <a:r>
              <a:rPr lang="en-US" sz="2800">
                <a:ea typeface="ＭＳ Ｐゴシック" pitchFamily="-109" charset="-128"/>
                <a:cs typeface="ＭＳ Ｐゴシック" pitchFamily="-109" charset="-128"/>
              </a:rPr>
              <a:t>Guardrail Systems</a:t>
            </a:r>
          </a:p>
          <a:p>
            <a:pPr algn="ctr" eaLnBrk="1" hangingPunct="1">
              <a:buFontTx/>
              <a:buNone/>
            </a:pPr>
            <a:r>
              <a:rPr lang="en-US" sz="2800">
                <a:ea typeface="ＭＳ Ｐゴシック" pitchFamily="-109" charset="-128"/>
                <a:cs typeface="ＭＳ Ｐゴシック" pitchFamily="-109" charset="-128"/>
              </a:rPr>
              <a:t>1926.502(b)</a:t>
            </a:r>
          </a:p>
        </p:txBody>
      </p:sp>
      <p:sp>
        <p:nvSpPr>
          <p:cNvPr id="66564"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400" b="1">
                <a:solidFill>
                  <a:schemeClr val="accent2"/>
                </a:solidFill>
              </a:rPr>
              <a:t>Conventional Fall Protection Systems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3"/>
          <p:cNvSpPr>
            <a:spLocks noGrp="1"/>
          </p:cNvSpPr>
          <p:nvPr>
            <p:ph type="sldNum" sz="quarter" idx="10"/>
          </p:nvPr>
        </p:nvSpPr>
        <p:spPr>
          <a:noFill/>
        </p:spPr>
        <p:txBody>
          <a:bodyPr/>
          <a:lstStyle/>
          <a:p>
            <a:fld id="{D45F4295-7C9C-4341-B7B6-E87224B93FF0}" type="slidenum">
              <a:rPr lang="en-US"/>
              <a:pPr/>
              <a:t>88</a:t>
            </a:fld>
            <a:endParaRPr lang="en-US"/>
          </a:p>
        </p:txBody>
      </p:sp>
      <p:sp>
        <p:nvSpPr>
          <p:cNvPr id="194563" name="Rectangle 2"/>
          <p:cNvSpPr>
            <a:spLocks noGrp="1" noChangeArrowheads="1"/>
          </p:cNvSpPr>
          <p:nvPr>
            <p:ph type="body" idx="1"/>
          </p:nvPr>
        </p:nvSpPr>
        <p:spPr>
          <a:xfrm>
            <a:off x="457200" y="1600200"/>
            <a:ext cx="8382000" cy="4419600"/>
          </a:xfrm>
        </p:spPr>
        <p:txBody>
          <a:bodyPr/>
          <a:lstStyle/>
          <a:p>
            <a:pPr eaLnBrk="1" hangingPunct="1"/>
            <a:r>
              <a:rPr lang="en-US" sz="2400">
                <a:ea typeface="ＭＳ Ｐゴシック" pitchFamily="-109" charset="-128"/>
                <a:cs typeface="ＭＳ Ｐゴシック" pitchFamily="-109" charset="-128"/>
              </a:rPr>
              <a:t>Requirements for guardrail systems include:</a:t>
            </a:r>
          </a:p>
          <a:p>
            <a:pPr marL="801688" lvl="1" indent="-336550" eaLnBrk="1" hangingPunct="1"/>
            <a:r>
              <a:rPr lang="en-US" sz="2400"/>
              <a:t>Top rails 42” +/- 3”</a:t>
            </a:r>
          </a:p>
          <a:p>
            <a:pPr marL="1144588" lvl="2" eaLnBrk="1" hangingPunct="1"/>
            <a:r>
              <a:rPr lang="en-US">
                <a:ea typeface="ＭＳ Ｐゴシック" pitchFamily="-109" charset="-128"/>
              </a:rPr>
              <a:t>Must withstand 200 pounds – 1926.502(b)(1) &amp; 1926.502(b)(3)</a:t>
            </a:r>
          </a:p>
          <a:p>
            <a:pPr marL="801688" lvl="1" indent="-336550" eaLnBrk="1" hangingPunct="1"/>
            <a:r>
              <a:rPr lang="en-US" sz="2400"/>
              <a:t>Mid rails halfway</a:t>
            </a:r>
          </a:p>
          <a:p>
            <a:pPr marL="1144588" lvl="2" eaLnBrk="1" hangingPunct="1"/>
            <a:r>
              <a:rPr lang="en-US">
                <a:ea typeface="ＭＳ Ｐゴシック" pitchFamily="-109" charset="-128"/>
              </a:rPr>
              <a:t>Must withstand 150 pounds – 1926.502(b)(2)(i) &amp; 1926.502(b)(5)</a:t>
            </a:r>
          </a:p>
          <a:p>
            <a:pPr marL="801688" lvl="1" indent="-336550" eaLnBrk="1" hangingPunct="1"/>
            <a:r>
              <a:rPr lang="en-US" sz="2400"/>
              <a:t>Surface the guardrail to prevent punctures, lacerations and the snagging of clothing – 1926.502(b)(6)</a:t>
            </a:r>
          </a:p>
          <a:p>
            <a:pPr marL="801688" lvl="1" indent="-336550" eaLnBrk="1" hangingPunct="1"/>
            <a:r>
              <a:rPr lang="en-US" sz="2400"/>
              <a:t>No steel or plastic banding – 1926.502(b)(8)</a:t>
            </a:r>
          </a:p>
        </p:txBody>
      </p:sp>
      <p:sp>
        <p:nvSpPr>
          <p:cNvPr id="194564"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Guardrail Systems</a:t>
            </a:r>
            <a:br>
              <a:rPr lang="en-US" sz="4000" b="1">
                <a:solidFill>
                  <a:schemeClr val="accent2"/>
                </a:solidFill>
              </a:rPr>
            </a:br>
            <a:r>
              <a:rPr lang="en-US" sz="4000" b="1">
                <a:solidFill>
                  <a:schemeClr val="accent2"/>
                </a:solidFill>
              </a:rPr>
              <a:t>1926.502(b)</a:t>
            </a:r>
          </a:p>
        </p:txBody>
      </p:sp>
    </p:spTree>
  </p:cSld>
  <p:clrMapOvr>
    <a:masterClrMapping/>
  </p:clrMapOvr>
  <p:transition xmlns:p14="http://schemas.microsoft.com/office/powerpoint/2010/mai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p>
            <a:fld id="{7F55CB6E-3D21-DA42-997D-F27DFE51E9B7}" type="slidenum">
              <a:rPr lang="en-US"/>
              <a:pPr/>
              <a:t>89</a:t>
            </a:fld>
            <a:endParaRPr lang="en-US"/>
          </a:p>
        </p:txBody>
      </p:sp>
      <p:pic>
        <p:nvPicPr>
          <p:cNvPr id="70659" name="Picture 2"/>
          <p:cNvPicPr>
            <a:picLocks noChangeAspect="1" noChangeArrowheads="1"/>
          </p:cNvPicPr>
          <p:nvPr/>
        </p:nvPicPr>
        <p:blipFill>
          <a:blip r:embed="rId3"/>
          <a:srcRect/>
          <a:stretch>
            <a:fillRect/>
          </a:stretch>
        </p:blipFill>
        <p:spPr bwMode="auto">
          <a:xfrm>
            <a:off x="1714500" y="1574800"/>
            <a:ext cx="5676900" cy="3729038"/>
          </a:xfrm>
          <a:prstGeom prst="rect">
            <a:avLst/>
          </a:prstGeom>
          <a:noFill/>
          <a:ln w="9525">
            <a:noFill/>
            <a:miter lim="800000"/>
            <a:headEnd/>
            <a:tailEnd/>
          </a:ln>
        </p:spPr>
      </p:pic>
      <p:sp>
        <p:nvSpPr>
          <p:cNvPr id="70660"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Guardrail Systems</a:t>
            </a:r>
          </a:p>
        </p:txBody>
      </p:sp>
      <p:sp>
        <p:nvSpPr>
          <p:cNvPr id="70661" name="Text Box 4"/>
          <p:cNvSpPr txBox="1">
            <a:spLocks noChangeArrowheads="1"/>
          </p:cNvSpPr>
          <p:nvPr/>
        </p:nvSpPr>
        <p:spPr bwMode="auto">
          <a:xfrm>
            <a:off x="471488" y="5454650"/>
            <a:ext cx="8108950" cy="641350"/>
          </a:xfrm>
          <a:prstGeom prst="rect">
            <a:avLst/>
          </a:prstGeom>
          <a:noFill/>
          <a:ln w="9525">
            <a:noFill/>
            <a:miter lim="800000"/>
            <a:headEnd/>
            <a:tailEnd/>
          </a:ln>
        </p:spPr>
        <p:txBody>
          <a:bodyPr wrap="none">
            <a:prstTxWarp prst="textNoShape">
              <a:avLst/>
            </a:prstTxWarp>
            <a:spAutoFit/>
          </a:bodyPr>
          <a:lstStyle/>
          <a:p>
            <a:pPr algn="l">
              <a:spcBef>
                <a:spcPct val="30000"/>
              </a:spcBef>
            </a:pPr>
            <a:r>
              <a:rPr lang="en-US"/>
              <a:t>Here we see a 2nd floor perimeter completely protected by a guardrail system.</a:t>
            </a:r>
          </a:p>
          <a:p>
            <a:pPr algn="l"/>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fld id="{45EFD139-D3BD-6D46-A39C-929327BAA74D}" type="slidenum">
              <a:rPr lang="en-US"/>
              <a:pPr/>
              <a:t>90</a:t>
            </a:fld>
            <a:endParaRPr lang="en-US"/>
          </a:p>
        </p:txBody>
      </p:sp>
      <p:pic>
        <p:nvPicPr>
          <p:cNvPr id="72707" name="Picture 2"/>
          <p:cNvPicPr>
            <a:picLocks noChangeAspect="1" noChangeArrowheads="1"/>
          </p:cNvPicPr>
          <p:nvPr/>
        </p:nvPicPr>
        <p:blipFill>
          <a:blip r:embed="rId3"/>
          <a:srcRect/>
          <a:stretch>
            <a:fillRect/>
          </a:stretch>
        </p:blipFill>
        <p:spPr bwMode="auto">
          <a:xfrm>
            <a:off x="2039938" y="1581150"/>
            <a:ext cx="5046662" cy="3189288"/>
          </a:xfrm>
          <a:prstGeom prst="rect">
            <a:avLst/>
          </a:prstGeom>
          <a:noFill/>
          <a:ln w="9525">
            <a:noFill/>
            <a:miter lim="800000"/>
            <a:headEnd/>
            <a:tailEnd/>
          </a:ln>
        </p:spPr>
      </p:pic>
      <p:sp>
        <p:nvSpPr>
          <p:cNvPr id="72708"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Guardrail Systems</a:t>
            </a:r>
          </a:p>
        </p:txBody>
      </p:sp>
      <p:sp>
        <p:nvSpPr>
          <p:cNvPr id="72709" name="Text Box 4"/>
          <p:cNvSpPr txBox="1">
            <a:spLocks noChangeArrowheads="1"/>
          </p:cNvSpPr>
          <p:nvPr/>
        </p:nvSpPr>
        <p:spPr bwMode="auto">
          <a:xfrm>
            <a:off x="228600" y="4876800"/>
            <a:ext cx="8534400" cy="915988"/>
          </a:xfrm>
          <a:prstGeom prst="rect">
            <a:avLst/>
          </a:prstGeom>
          <a:noFill/>
          <a:ln w="9525">
            <a:noFill/>
            <a:miter lim="800000"/>
            <a:headEnd/>
            <a:tailEnd/>
          </a:ln>
        </p:spPr>
        <p:txBody>
          <a:bodyPr>
            <a:prstTxWarp prst="textNoShape">
              <a:avLst/>
            </a:prstTxWarp>
            <a:spAutoFit/>
          </a:bodyPr>
          <a:lstStyle/>
          <a:p>
            <a:pPr marL="231775" indent="-231775" algn="l">
              <a:buFontTx/>
              <a:buChar char="•"/>
            </a:pPr>
            <a:r>
              <a:rPr lang="en-US"/>
              <a:t>A pre-fabricated wall panel positioned for installation behind a fully protected area -- potential fall to the exterior of the structure has been eliminated. </a:t>
            </a:r>
          </a:p>
          <a:p>
            <a:pPr marL="231775" indent="-231775" algn="l">
              <a:buFontTx/>
              <a:buChar char="•"/>
            </a:pPr>
            <a:r>
              <a:rPr lang="en-US"/>
              <a:t>Stairwell is also protected by guardrails -- eliminating falls to the interior also.</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2"/>
          <p:cNvSpPr>
            <a:spLocks noGrp="1"/>
          </p:cNvSpPr>
          <p:nvPr>
            <p:ph type="sldNum" sz="quarter" idx="10"/>
          </p:nvPr>
        </p:nvSpPr>
        <p:spPr>
          <a:noFill/>
        </p:spPr>
        <p:txBody>
          <a:bodyPr/>
          <a:lstStyle/>
          <a:p>
            <a:fld id="{3EC0693D-9B7E-124E-85A1-4D3BE39F1006}" type="slidenum">
              <a:rPr lang="en-US"/>
              <a:pPr/>
              <a:t>91</a:t>
            </a:fld>
            <a:endParaRPr lang="en-US"/>
          </a:p>
        </p:txBody>
      </p:sp>
      <p:sp>
        <p:nvSpPr>
          <p:cNvPr id="74755"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Guardrail Systems</a:t>
            </a:r>
          </a:p>
        </p:txBody>
      </p:sp>
      <p:sp>
        <p:nvSpPr>
          <p:cNvPr id="74756" name="Text Box 7"/>
          <p:cNvSpPr txBox="1">
            <a:spLocks noChangeArrowheads="1"/>
          </p:cNvSpPr>
          <p:nvPr/>
        </p:nvSpPr>
        <p:spPr bwMode="auto">
          <a:xfrm>
            <a:off x="280988" y="4724400"/>
            <a:ext cx="8553450" cy="1273175"/>
          </a:xfrm>
          <a:prstGeom prst="rect">
            <a:avLst/>
          </a:prstGeom>
          <a:noFill/>
          <a:ln w="9525">
            <a:noFill/>
            <a:miter lim="800000"/>
            <a:headEnd/>
            <a:tailEnd/>
          </a:ln>
        </p:spPr>
        <p:txBody>
          <a:bodyPr>
            <a:prstTxWarp prst="textNoShape">
              <a:avLst/>
            </a:prstTxWarp>
            <a:spAutoFit/>
          </a:bodyPr>
          <a:lstStyle/>
          <a:p>
            <a:pPr algn="l">
              <a:spcBef>
                <a:spcPct val="30000"/>
              </a:spcBef>
            </a:pPr>
            <a:r>
              <a:rPr lang="en-US"/>
              <a:t>Brackets for engineered guardrail systems can either be side mounted or deck mounted.  Either way, employers should look to the manufacturer instructions or the recommendations of a registered professional engineer for proper installation.</a:t>
            </a:r>
          </a:p>
          <a:p>
            <a:pPr algn="l">
              <a:spcBef>
                <a:spcPct val="30000"/>
              </a:spcBef>
            </a:pPr>
            <a:r>
              <a:rPr lang="en-US"/>
              <a:t>. </a:t>
            </a:r>
          </a:p>
        </p:txBody>
      </p:sp>
      <p:pic>
        <p:nvPicPr>
          <p:cNvPr id="74757" name="Picture 8"/>
          <p:cNvPicPr>
            <a:picLocks noChangeAspect="1" noChangeArrowheads="1"/>
          </p:cNvPicPr>
          <p:nvPr/>
        </p:nvPicPr>
        <p:blipFill>
          <a:blip r:embed="rId3"/>
          <a:srcRect/>
          <a:stretch>
            <a:fillRect/>
          </a:stretch>
        </p:blipFill>
        <p:spPr bwMode="auto">
          <a:xfrm>
            <a:off x="2193925" y="1565275"/>
            <a:ext cx="2366963" cy="3181350"/>
          </a:xfrm>
          <a:prstGeom prst="rect">
            <a:avLst/>
          </a:prstGeom>
          <a:noFill/>
          <a:ln w="9525">
            <a:noFill/>
            <a:miter lim="800000"/>
            <a:headEnd/>
            <a:tailEnd/>
          </a:ln>
        </p:spPr>
      </p:pic>
      <p:pic>
        <p:nvPicPr>
          <p:cNvPr id="74758" name="Picture 9"/>
          <p:cNvPicPr>
            <a:picLocks noChangeAspect="1" noChangeArrowheads="1"/>
          </p:cNvPicPr>
          <p:nvPr/>
        </p:nvPicPr>
        <p:blipFill>
          <a:blip r:embed="rId4"/>
          <a:srcRect/>
          <a:stretch>
            <a:fillRect/>
          </a:stretch>
        </p:blipFill>
        <p:spPr bwMode="auto">
          <a:xfrm>
            <a:off x="4560888" y="1579563"/>
            <a:ext cx="2830512" cy="3171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2"/>
          <p:cNvSpPr>
            <a:spLocks noGrp="1"/>
          </p:cNvSpPr>
          <p:nvPr>
            <p:ph type="sldNum" sz="quarter" idx="10"/>
          </p:nvPr>
        </p:nvSpPr>
        <p:spPr>
          <a:noFill/>
        </p:spPr>
        <p:txBody>
          <a:bodyPr/>
          <a:lstStyle/>
          <a:p>
            <a:fld id="{74A9F1B0-F5D2-5C4E-A7F3-8B49265DB87D}" type="slidenum">
              <a:rPr lang="en-US"/>
              <a:pPr/>
              <a:t>92</a:t>
            </a:fld>
            <a:endParaRPr lang="en-US"/>
          </a:p>
        </p:txBody>
      </p:sp>
      <p:sp>
        <p:nvSpPr>
          <p:cNvPr id="76803" name="Rectangle 2"/>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Guardrail Systems</a:t>
            </a:r>
          </a:p>
        </p:txBody>
      </p:sp>
      <p:sp>
        <p:nvSpPr>
          <p:cNvPr id="76804" name="Arc 3"/>
          <p:cNvSpPr>
            <a:spLocks/>
          </p:cNvSpPr>
          <p:nvPr/>
        </p:nvSpPr>
        <p:spPr bwMode="auto">
          <a:xfrm rot="12092563" flipH="1">
            <a:off x="2336800" y="2786063"/>
            <a:ext cx="304800" cy="76200"/>
          </a:xfrm>
          <a:custGeom>
            <a:avLst/>
            <a:gdLst>
              <a:gd name="T0" fmla="*/ 0 w 21600"/>
              <a:gd name="T1" fmla="*/ 0 h 21600"/>
              <a:gd name="T2" fmla="*/ 60692834 w 21600"/>
              <a:gd name="T3" fmla="*/ 948327 h 21600"/>
              <a:gd name="T4" fmla="*/ 0 w 21600"/>
              <a:gd name="T5" fmla="*/ 9483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2"/>
            </a:solidFill>
            <a:round/>
            <a:headEnd/>
            <a:tailEnd/>
          </a:ln>
        </p:spPr>
        <p:txBody>
          <a:bodyPr rot="10800000" wrap="none" anchor="ctr">
            <a:prstTxWarp prst="textNoShape">
              <a:avLst/>
            </a:prstTxWarp>
          </a:bodyPr>
          <a:lstStyle/>
          <a:p>
            <a:endParaRPr lang="en-US"/>
          </a:p>
        </p:txBody>
      </p:sp>
      <p:sp>
        <p:nvSpPr>
          <p:cNvPr id="76805" name="Text Box 4"/>
          <p:cNvSpPr txBox="1">
            <a:spLocks noChangeArrowheads="1"/>
          </p:cNvSpPr>
          <p:nvPr/>
        </p:nvSpPr>
        <p:spPr bwMode="auto">
          <a:xfrm>
            <a:off x="1143000" y="5257800"/>
            <a:ext cx="7239000" cy="1006475"/>
          </a:xfrm>
          <a:prstGeom prst="rect">
            <a:avLst/>
          </a:prstGeom>
          <a:noFill/>
          <a:ln w="9525">
            <a:noFill/>
            <a:miter lim="800000"/>
            <a:headEnd/>
            <a:tailEnd/>
          </a:ln>
        </p:spPr>
        <p:txBody>
          <a:bodyPr>
            <a:prstTxWarp prst="textNoShape">
              <a:avLst/>
            </a:prstTxWarp>
            <a:spAutoFit/>
          </a:bodyPr>
          <a:lstStyle/>
          <a:p>
            <a:r>
              <a:rPr lang="en-US"/>
              <a:t>Guardrails in place during re-roofing activities.</a:t>
            </a:r>
          </a:p>
          <a:p>
            <a:pPr algn="l"/>
            <a:endParaRPr lang="en-US"/>
          </a:p>
          <a:p>
            <a:pPr algn="l"/>
            <a:r>
              <a:rPr lang="en-US" sz="1200"/>
              <a:t>Note:  The picture on the right lacks protection for the rake edge so some means of protecting this worker (guardrail, safety nets or PFAS) must be used. </a:t>
            </a:r>
          </a:p>
        </p:txBody>
      </p:sp>
      <p:pic>
        <p:nvPicPr>
          <p:cNvPr id="76806" name="Picture 5"/>
          <p:cNvPicPr>
            <a:picLocks noChangeAspect="1" noChangeArrowheads="1"/>
          </p:cNvPicPr>
          <p:nvPr/>
        </p:nvPicPr>
        <p:blipFill>
          <a:blip r:embed="rId3"/>
          <a:srcRect/>
          <a:stretch>
            <a:fillRect/>
          </a:stretch>
        </p:blipFill>
        <p:spPr bwMode="auto">
          <a:xfrm>
            <a:off x="915988" y="1600200"/>
            <a:ext cx="3656012" cy="3614738"/>
          </a:xfrm>
          <a:prstGeom prst="rect">
            <a:avLst/>
          </a:prstGeom>
          <a:noFill/>
          <a:ln w="9525">
            <a:noFill/>
            <a:miter lim="800000"/>
            <a:headEnd/>
            <a:tailEnd/>
          </a:ln>
        </p:spPr>
      </p:pic>
      <p:pic>
        <p:nvPicPr>
          <p:cNvPr id="76807" name="Picture 6"/>
          <p:cNvPicPr>
            <a:picLocks noChangeAspect="1" noChangeArrowheads="1"/>
          </p:cNvPicPr>
          <p:nvPr/>
        </p:nvPicPr>
        <p:blipFill>
          <a:blip r:embed="rId4"/>
          <a:srcRect/>
          <a:stretch>
            <a:fillRect/>
          </a:stretch>
        </p:blipFill>
        <p:spPr bwMode="auto">
          <a:xfrm>
            <a:off x="4572000" y="1600200"/>
            <a:ext cx="3838575" cy="3605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2"/>
          <p:cNvSpPr>
            <a:spLocks noGrp="1"/>
          </p:cNvSpPr>
          <p:nvPr>
            <p:ph type="sldNum" sz="quarter" idx="10"/>
          </p:nvPr>
        </p:nvSpPr>
        <p:spPr>
          <a:noFill/>
        </p:spPr>
        <p:txBody>
          <a:bodyPr/>
          <a:lstStyle/>
          <a:p>
            <a:fld id="{CEC0D8F1-6F94-E04A-9FDB-770B73DB1B45}" type="slidenum">
              <a:rPr lang="en-US"/>
              <a:pPr/>
              <a:t>93</a:t>
            </a:fld>
            <a:endParaRPr lang="en-US"/>
          </a:p>
        </p:txBody>
      </p:sp>
      <p:pic>
        <p:nvPicPr>
          <p:cNvPr id="78851" name="Picture 2"/>
          <p:cNvPicPr>
            <a:picLocks noChangeAspect="1" noChangeArrowheads="1"/>
          </p:cNvPicPr>
          <p:nvPr/>
        </p:nvPicPr>
        <p:blipFill>
          <a:blip r:embed="rId3"/>
          <a:srcRect/>
          <a:stretch>
            <a:fillRect/>
          </a:stretch>
        </p:blipFill>
        <p:spPr bwMode="auto">
          <a:xfrm>
            <a:off x="2425700" y="1577975"/>
            <a:ext cx="4251325" cy="3189288"/>
          </a:xfrm>
          <a:prstGeom prst="rect">
            <a:avLst/>
          </a:prstGeom>
          <a:noFill/>
          <a:ln w="9525">
            <a:noFill/>
            <a:miter lim="800000"/>
            <a:headEnd/>
            <a:tailEnd/>
          </a:ln>
        </p:spPr>
      </p:pic>
      <p:sp>
        <p:nvSpPr>
          <p:cNvPr id="78852"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Guardrail Systems</a:t>
            </a:r>
          </a:p>
        </p:txBody>
      </p:sp>
      <p:sp>
        <p:nvSpPr>
          <p:cNvPr id="78853" name="Text Box 4"/>
          <p:cNvSpPr txBox="1">
            <a:spLocks noChangeArrowheads="1"/>
          </p:cNvSpPr>
          <p:nvPr/>
        </p:nvSpPr>
        <p:spPr bwMode="auto">
          <a:xfrm>
            <a:off x="2025650" y="4876800"/>
            <a:ext cx="5060950" cy="366713"/>
          </a:xfrm>
          <a:prstGeom prst="rect">
            <a:avLst/>
          </a:prstGeom>
          <a:noFill/>
          <a:ln w="9525">
            <a:noFill/>
            <a:miter lim="800000"/>
            <a:headEnd/>
            <a:tailEnd/>
          </a:ln>
        </p:spPr>
        <p:txBody>
          <a:bodyPr wrap="none">
            <a:prstTxWarp prst="textNoShape">
              <a:avLst/>
            </a:prstTxWarp>
            <a:spAutoFit/>
          </a:bodyPr>
          <a:lstStyle/>
          <a:p>
            <a:pPr algn="l">
              <a:spcBef>
                <a:spcPct val="30000"/>
              </a:spcBef>
            </a:pPr>
            <a:r>
              <a:rPr lang="en-US"/>
              <a:t>Here we see a fully guardrailed roof ready to go.</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fld id="{CF063534-B025-9543-8F82-66AF5D20BDD8}" type="slidenum">
              <a:rPr lang="en-US"/>
              <a:pPr/>
              <a:t>94</a:t>
            </a:fld>
            <a:endParaRPr lang="en-US"/>
          </a:p>
        </p:txBody>
      </p:sp>
      <p:sp>
        <p:nvSpPr>
          <p:cNvPr id="80899" name="Rectangle 2"/>
          <p:cNvSpPr>
            <a:spLocks noGrp="1" noChangeArrowheads="1"/>
          </p:cNvSpPr>
          <p:nvPr>
            <p:ph type="body" idx="1"/>
          </p:nvPr>
        </p:nvSpPr>
        <p:spPr>
          <a:xfrm>
            <a:off x="457200" y="1898650"/>
            <a:ext cx="8229600" cy="3962400"/>
          </a:xfrm>
        </p:spPr>
        <p:txBody>
          <a:bodyPr/>
          <a:lstStyle/>
          <a:p>
            <a:pPr algn="ctr" eaLnBrk="1" hangingPunct="1">
              <a:buFontTx/>
              <a:buNone/>
            </a:pPr>
            <a:endParaRPr lang="en-US" sz="2800">
              <a:ea typeface="ＭＳ Ｐゴシック" pitchFamily="-109" charset="-128"/>
              <a:cs typeface="ＭＳ Ｐゴシック" pitchFamily="-109" charset="-128"/>
            </a:endParaRPr>
          </a:p>
          <a:p>
            <a:pPr algn="ctr" eaLnBrk="1" hangingPunct="1">
              <a:buFontTx/>
              <a:buNone/>
            </a:pPr>
            <a:endParaRPr lang="en-US" sz="2800">
              <a:ea typeface="ＭＳ Ｐゴシック" pitchFamily="-109" charset="-128"/>
              <a:cs typeface="ＭＳ Ｐゴシック" pitchFamily="-109" charset="-128"/>
            </a:endParaRPr>
          </a:p>
          <a:p>
            <a:pPr algn="ctr" eaLnBrk="1" hangingPunct="1">
              <a:buFontTx/>
              <a:buNone/>
            </a:pPr>
            <a:r>
              <a:rPr lang="en-US" sz="2800">
                <a:ea typeface="ＭＳ Ｐゴシック" pitchFamily="-109" charset="-128"/>
                <a:cs typeface="ＭＳ Ｐゴシック" pitchFamily="-109" charset="-128"/>
              </a:rPr>
              <a:t>Safety Net Systems</a:t>
            </a:r>
          </a:p>
          <a:p>
            <a:pPr algn="ctr" eaLnBrk="1" hangingPunct="1">
              <a:buFontTx/>
              <a:buNone/>
            </a:pPr>
            <a:r>
              <a:rPr lang="en-US" sz="2800">
                <a:ea typeface="ＭＳ Ｐゴシック" pitchFamily="-109" charset="-128"/>
                <a:cs typeface="ＭＳ Ｐゴシック" pitchFamily="-109" charset="-128"/>
              </a:rPr>
              <a:t>1926.502(c)</a:t>
            </a:r>
          </a:p>
        </p:txBody>
      </p:sp>
      <p:sp>
        <p:nvSpPr>
          <p:cNvPr id="80900"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400" b="1">
                <a:solidFill>
                  <a:schemeClr val="accent2"/>
                </a:solidFill>
              </a:rPr>
              <a:t>Conventional Fall Protection Systems</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0"/>
          </p:nvPr>
        </p:nvSpPr>
        <p:spPr>
          <a:noFill/>
        </p:spPr>
        <p:txBody>
          <a:bodyPr/>
          <a:lstStyle/>
          <a:p>
            <a:fld id="{961E97B2-A744-AF48-857C-58249823F3A5}" type="slidenum">
              <a:rPr lang="en-US"/>
              <a:pPr/>
              <a:t>95</a:t>
            </a:fld>
            <a:endParaRPr lang="en-US"/>
          </a:p>
        </p:txBody>
      </p:sp>
      <p:sp>
        <p:nvSpPr>
          <p:cNvPr id="82947" name="Rectangle 2"/>
          <p:cNvSpPr>
            <a:spLocks noGrp="1" noChangeArrowheads="1"/>
          </p:cNvSpPr>
          <p:nvPr>
            <p:ph type="body" sz="half" idx="1"/>
          </p:nvPr>
        </p:nvSpPr>
        <p:spPr>
          <a:xfrm>
            <a:off x="457200" y="1676400"/>
            <a:ext cx="8229600" cy="3657600"/>
          </a:xfrm>
          <a:noFill/>
        </p:spPr>
        <p:txBody>
          <a:bodyPr lIns="92075" tIns="46038" rIns="92075" bIns="46038"/>
          <a:lstStyle/>
          <a:p>
            <a:pPr eaLnBrk="1" hangingPunct="1"/>
            <a:r>
              <a:rPr lang="en-US" sz="2400">
                <a:ea typeface="ＭＳ Ｐゴシック" pitchFamily="-109" charset="-128"/>
                <a:cs typeface="ＭＳ Ｐゴシック" pitchFamily="-109" charset="-128"/>
              </a:rPr>
              <a:t>Requirements for safety net systems include:</a:t>
            </a:r>
          </a:p>
          <a:p>
            <a:pPr lvl="1" eaLnBrk="1" hangingPunct="1"/>
            <a:r>
              <a:rPr lang="en-US" sz="2400"/>
              <a:t>As close as practicable, no more than 30’ below – 1926.502(c)(1)</a:t>
            </a:r>
          </a:p>
          <a:p>
            <a:pPr lvl="1" eaLnBrk="1" hangingPunct="1"/>
            <a:r>
              <a:rPr lang="en-US" sz="2400"/>
              <a:t>Sufficient clearance to prevent contact with surface or structures below – 1926.502(c)(3)</a:t>
            </a:r>
          </a:p>
          <a:p>
            <a:pPr lvl="1" eaLnBrk="1" hangingPunct="1"/>
            <a:r>
              <a:rPr lang="en-US" sz="2400"/>
              <a:t>Drop tested or certified – 1926.502(c)(4)													</a:t>
            </a:r>
          </a:p>
        </p:txBody>
      </p:sp>
      <p:sp>
        <p:nvSpPr>
          <p:cNvPr id="82948"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400" b="1">
                <a:solidFill>
                  <a:schemeClr val="accent2"/>
                </a:solidFill>
              </a:rPr>
              <a:t>Safety Net Systems</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p:spPr>
        <p:txBody>
          <a:bodyPr/>
          <a:lstStyle/>
          <a:p>
            <a:fld id="{DAFDE333-6868-AC4D-8BA5-B18272664872}" type="slidenum">
              <a:rPr lang="en-US"/>
              <a:pPr/>
              <a:t>96</a:t>
            </a:fld>
            <a:endParaRPr lang="en-US"/>
          </a:p>
        </p:txBody>
      </p:sp>
      <p:sp>
        <p:nvSpPr>
          <p:cNvPr id="84995" name="Rectangle 2"/>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400" b="1">
                <a:solidFill>
                  <a:schemeClr val="accent2"/>
                </a:solidFill>
              </a:rPr>
              <a:t>Safety Net Systems</a:t>
            </a:r>
          </a:p>
        </p:txBody>
      </p:sp>
      <p:graphicFrame>
        <p:nvGraphicFramePr>
          <p:cNvPr id="214019" name="Group 3"/>
          <p:cNvGraphicFramePr>
            <a:graphicFrameLocks noGrp="1"/>
          </p:cNvGraphicFramePr>
          <p:nvPr>
            <p:ph idx="1"/>
          </p:nvPr>
        </p:nvGraphicFramePr>
        <p:xfrm>
          <a:off x="457200" y="1600200"/>
          <a:ext cx="8229600" cy="3565526"/>
        </p:xfrm>
        <a:graphic>
          <a:graphicData uri="http://schemas.openxmlformats.org/drawingml/2006/table">
            <a:tbl>
              <a:tblPr/>
              <a:tblGrid>
                <a:gridCol w="4114800"/>
                <a:gridCol w="4114800"/>
              </a:tblGrid>
              <a:tr h="167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109" charset="0"/>
                        </a:rPr>
                        <a:t>Vertical distance</a:t>
                      </a:r>
                      <a:br>
                        <a:rPr kumimoji="0" lang="en-US" sz="2400" b="0" i="0" u="none" strike="noStrike" cap="none" normalizeH="0" baseline="0" smtClean="0">
                          <a:ln>
                            <a:noFill/>
                          </a:ln>
                          <a:solidFill>
                            <a:schemeClr val="tx1"/>
                          </a:solidFill>
                          <a:effectLst/>
                          <a:latin typeface="Arial" pitchFamily="-109" charset="0"/>
                        </a:rPr>
                      </a:br>
                      <a:r>
                        <a:rPr kumimoji="0" lang="en-US" sz="2400" b="0" i="0" u="none" strike="noStrike" cap="none" normalizeH="0" baseline="0" smtClean="0">
                          <a:ln>
                            <a:noFill/>
                          </a:ln>
                          <a:solidFill>
                            <a:schemeClr val="tx1"/>
                          </a:solidFill>
                          <a:effectLst/>
                          <a:latin typeface="Arial" pitchFamily="-109" charset="0"/>
                        </a:rPr>
                        <a:t>from working level to</a:t>
                      </a:r>
                      <a:br>
                        <a:rPr kumimoji="0" lang="en-US" sz="2400" b="0" i="0" u="none" strike="noStrike" cap="none" normalizeH="0" baseline="0" smtClean="0">
                          <a:ln>
                            <a:noFill/>
                          </a:ln>
                          <a:solidFill>
                            <a:schemeClr val="tx1"/>
                          </a:solidFill>
                          <a:effectLst/>
                          <a:latin typeface="Arial" pitchFamily="-109" charset="0"/>
                        </a:rPr>
                      </a:br>
                      <a:r>
                        <a:rPr kumimoji="0" lang="en-US" sz="2400" b="0" i="0" u="none" strike="noStrike" cap="none" normalizeH="0" baseline="0" smtClean="0">
                          <a:ln>
                            <a:noFill/>
                          </a:ln>
                          <a:solidFill>
                            <a:schemeClr val="tx1"/>
                          </a:solidFill>
                          <a:effectLst/>
                          <a:latin typeface="Arial" pitchFamily="-109" charset="0"/>
                        </a:rPr>
                        <a:t>horizontal plane of net</a:t>
                      </a:r>
                      <a:r>
                        <a:rPr kumimoji="0" lang="en-US" sz="2800" b="0" i="0" u="none" strike="noStrike" cap="none" normalizeH="0" baseline="0" smtClean="0">
                          <a:ln>
                            <a:noFill/>
                          </a:ln>
                          <a:solidFill>
                            <a:schemeClr val="tx1"/>
                          </a:solidFill>
                          <a:effectLst/>
                          <a:latin typeface="Arial" pitchFamily="-109"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109" charset="0"/>
                        </a:rPr>
                        <a:t>Minimum required horizontal distance of outer edge of net from the edge of the working surface</a:t>
                      </a:r>
                      <a:r>
                        <a:rPr kumimoji="0" lang="en-US" sz="2800" b="0" i="0" u="none" strike="noStrike" cap="none" normalizeH="0" baseline="0" smtClean="0">
                          <a:ln>
                            <a:noFill/>
                          </a:ln>
                          <a:solidFill>
                            <a:schemeClr val="tx1"/>
                          </a:solidFill>
                          <a:effectLst/>
                          <a:latin typeface="Arial" pitchFamily="-109"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9" charset="0"/>
                        </a:rPr>
                        <a:t>Up to 5 feet</a:t>
                      </a:r>
                      <a:r>
                        <a:rPr kumimoji="0" lang="en-US" sz="2800" b="0" i="0" u="none" strike="noStrike" cap="none" normalizeH="0" baseline="0" smtClean="0">
                          <a:ln>
                            <a:noFill/>
                          </a:ln>
                          <a:solidFill>
                            <a:schemeClr val="tx1"/>
                          </a:solidFill>
                          <a:effectLst/>
                          <a:latin typeface="Arial" pitchFamily="-109" charset="0"/>
                        </a:rPr>
                        <a: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9" charset="0"/>
                        </a:rPr>
                        <a:t>8 feet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9" charset="0"/>
                        </a:rPr>
                        <a:t>5 to 10 feet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9" charset="0"/>
                        </a:rPr>
                        <a:t>10 feet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9" charset="0"/>
                        </a:rPr>
                        <a:t>More than 10 feet</a:t>
                      </a:r>
                      <a:r>
                        <a:rPr kumimoji="0" lang="en-US" sz="2800" b="0" i="0" u="none" strike="noStrike" cap="none" normalizeH="0" baseline="0" smtClean="0">
                          <a:ln>
                            <a:noFill/>
                          </a:ln>
                          <a:solidFill>
                            <a:schemeClr val="tx1"/>
                          </a:solidFill>
                          <a:effectLst/>
                          <a:latin typeface="Arial" pitchFamily="-109" charset="0"/>
                        </a:rPr>
                        <a: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9" charset="0"/>
                        </a:rPr>
                        <a:t>13 feet</a:t>
                      </a:r>
                      <a:r>
                        <a:rPr kumimoji="0" lang="en-US" sz="2800" b="0" i="0" u="none" strike="noStrike" cap="none" normalizeH="0" baseline="0" smtClean="0">
                          <a:ln>
                            <a:noFill/>
                          </a:ln>
                          <a:solidFill>
                            <a:schemeClr val="tx1"/>
                          </a:solidFill>
                          <a:effectLst/>
                          <a:latin typeface="Arial" pitchFamily="-109" charset="0"/>
                        </a:rPr>
                        <a:t>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13" name="Text Box 20"/>
          <p:cNvSpPr txBox="1">
            <a:spLocks noChangeArrowheads="1"/>
          </p:cNvSpPr>
          <p:nvPr/>
        </p:nvSpPr>
        <p:spPr bwMode="auto">
          <a:xfrm>
            <a:off x="614363" y="5421313"/>
            <a:ext cx="2509837" cy="396875"/>
          </a:xfrm>
          <a:prstGeom prst="rect">
            <a:avLst/>
          </a:prstGeom>
          <a:noFill/>
          <a:ln w="9525">
            <a:noFill/>
            <a:miter lim="800000"/>
            <a:headEnd/>
            <a:tailEnd/>
          </a:ln>
        </p:spPr>
        <p:txBody>
          <a:bodyPr wrap="none">
            <a:prstTxWarp prst="textNoShape">
              <a:avLst/>
            </a:prstTxWarp>
            <a:spAutoFit/>
          </a:bodyPr>
          <a:lstStyle/>
          <a:p>
            <a:r>
              <a:rPr lang="en-US" sz="2000"/>
              <a:t>From 1926.502(c)(2)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2"/>
          <p:cNvSpPr>
            <a:spLocks noGrp="1"/>
          </p:cNvSpPr>
          <p:nvPr>
            <p:ph type="sldNum" sz="quarter" idx="10"/>
          </p:nvPr>
        </p:nvSpPr>
        <p:spPr>
          <a:noFill/>
        </p:spPr>
        <p:txBody>
          <a:bodyPr/>
          <a:lstStyle/>
          <a:p>
            <a:fld id="{C653DBA5-9B4C-5B4B-9CCC-45A55F41220F}" type="slidenum">
              <a:rPr lang="en-US"/>
              <a:pPr/>
              <a:t>97</a:t>
            </a:fld>
            <a:endParaRPr lang="en-US"/>
          </a:p>
        </p:txBody>
      </p:sp>
      <p:pic>
        <p:nvPicPr>
          <p:cNvPr id="87043" name="Picture 2" descr="The Interior Residential Contractor's Safety Net System will keep your workers safe."/>
          <p:cNvPicPr>
            <a:picLocks noChangeAspect="1" noChangeArrowheads="1"/>
          </p:cNvPicPr>
          <p:nvPr/>
        </p:nvPicPr>
        <p:blipFill>
          <a:blip r:embed="rId3"/>
          <a:srcRect/>
          <a:stretch>
            <a:fillRect/>
          </a:stretch>
        </p:blipFill>
        <p:spPr bwMode="auto">
          <a:xfrm>
            <a:off x="685800" y="1676400"/>
            <a:ext cx="3886200" cy="3324225"/>
          </a:xfrm>
          <a:prstGeom prst="rect">
            <a:avLst/>
          </a:prstGeom>
          <a:noFill/>
          <a:ln w="9525">
            <a:noFill/>
            <a:miter lim="800000"/>
            <a:headEnd/>
            <a:tailEnd/>
          </a:ln>
        </p:spPr>
      </p:pic>
      <p:sp>
        <p:nvSpPr>
          <p:cNvPr id="87044"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400" b="1">
                <a:solidFill>
                  <a:schemeClr val="accent2"/>
                </a:solidFill>
              </a:rPr>
              <a:t>Safety Net Systems</a:t>
            </a:r>
          </a:p>
        </p:txBody>
      </p:sp>
      <p:pic>
        <p:nvPicPr>
          <p:cNvPr id="87045" name="Picture 4"/>
          <p:cNvPicPr>
            <a:picLocks noChangeAspect="1" noChangeArrowheads="1"/>
          </p:cNvPicPr>
          <p:nvPr/>
        </p:nvPicPr>
        <p:blipFill>
          <a:blip r:embed="rId4"/>
          <a:srcRect/>
          <a:stretch>
            <a:fillRect/>
          </a:stretch>
        </p:blipFill>
        <p:spPr bwMode="auto">
          <a:xfrm>
            <a:off x="4572000" y="1681163"/>
            <a:ext cx="3886200" cy="3325812"/>
          </a:xfrm>
          <a:prstGeom prst="rect">
            <a:avLst/>
          </a:prstGeom>
          <a:noFill/>
          <a:ln w="9525">
            <a:noFill/>
            <a:miter lim="800000"/>
            <a:headEnd/>
            <a:tailEnd/>
          </a:ln>
        </p:spPr>
      </p:pic>
      <p:sp>
        <p:nvSpPr>
          <p:cNvPr id="87046" name="Text Box 5"/>
          <p:cNvSpPr txBox="1">
            <a:spLocks noChangeArrowheads="1"/>
          </p:cNvSpPr>
          <p:nvPr/>
        </p:nvSpPr>
        <p:spPr bwMode="auto">
          <a:xfrm>
            <a:off x="1114425" y="5121275"/>
            <a:ext cx="6913563" cy="822325"/>
          </a:xfrm>
          <a:prstGeom prst="rect">
            <a:avLst/>
          </a:prstGeom>
          <a:noFill/>
          <a:ln w="9525">
            <a:noFill/>
            <a:miter lim="800000"/>
            <a:headEnd/>
            <a:tailEnd/>
          </a:ln>
        </p:spPr>
        <p:txBody>
          <a:bodyPr>
            <a:prstTxWarp prst="textNoShape">
              <a:avLst/>
            </a:prstTxWarp>
            <a:spAutoFit/>
          </a:bodyPr>
          <a:lstStyle/>
          <a:p>
            <a:pPr algn="l"/>
            <a:r>
              <a:rPr lang="en-US" sz="1200"/>
              <a:t>These nets have been positioned to prevent falls to the interior of the building.  Employers should consult the manufacturer’s instructions and/or a registered professional engineer to ensure proper installation of the net and bracing of the stud walls.  Give due consideration to the potential impact load on the net and lateral load on the stud walls in the event of a fall.</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p:spPr>
        <p:txBody>
          <a:bodyPr/>
          <a:lstStyle/>
          <a:p>
            <a:fld id="{38EA95FF-531C-4F4F-A0DE-08AAB25F9A34}" type="slidenum">
              <a:rPr lang="en-US"/>
              <a:pPr/>
              <a:t>98</a:t>
            </a:fld>
            <a:endParaRPr lang="en-US"/>
          </a:p>
        </p:txBody>
      </p:sp>
      <p:sp>
        <p:nvSpPr>
          <p:cNvPr id="89091" name="Rectangle 2"/>
          <p:cNvSpPr>
            <a:spLocks noGrp="1" noChangeArrowheads="1"/>
          </p:cNvSpPr>
          <p:nvPr>
            <p:ph type="body" idx="1"/>
          </p:nvPr>
        </p:nvSpPr>
        <p:spPr>
          <a:xfrm>
            <a:off x="457200" y="1898650"/>
            <a:ext cx="8229600" cy="3962400"/>
          </a:xfrm>
        </p:spPr>
        <p:txBody>
          <a:bodyPr/>
          <a:lstStyle/>
          <a:p>
            <a:pPr algn="ctr" eaLnBrk="1" hangingPunct="1">
              <a:buFontTx/>
              <a:buNone/>
            </a:pPr>
            <a:endParaRPr lang="en-US" sz="2800">
              <a:ea typeface="ＭＳ Ｐゴシック" pitchFamily="-109" charset="-128"/>
              <a:cs typeface="ＭＳ Ｐゴシック" pitchFamily="-109" charset="-128"/>
            </a:endParaRPr>
          </a:p>
          <a:p>
            <a:pPr algn="ctr" eaLnBrk="1" hangingPunct="1">
              <a:buFontTx/>
              <a:buNone/>
            </a:pPr>
            <a:endParaRPr lang="en-US" sz="2800">
              <a:ea typeface="ＭＳ Ｐゴシック" pitchFamily="-109" charset="-128"/>
              <a:cs typeface="ＭＳ Ｐゴシック" pitchFamily="-109" charset="-128"/>
            </a:endParaRPr>
          </a:p>
          <a:p>
            <a:pPr algn="ctr" eaLnBrk="1" hangingPunct="1">
              <a:buFontTx/>
              <a:buNone/>
            </a:pPr>
            <a:r>
              <a:rPr lang="en-US" sz="2800">
                <a:ea typeface="ＭＳ Ｐゴシック" pitchFamily="-109" charset="-128"/>
                <a:cs typeface="ＭＳ Ｐゴシック" pitchFamily="-109" charset="-128"/>
              </a:rPr>
              <a:t>Personal Fall Arrest Systems </a:t>
            </a:r>
          </a:p>
          <a:p>
            <a:pPr algn="ctr" eaLnBrk="1" hangingPunct="1">
              <a:buFontTx/>
              <a:buNone/>
            </a:pPr>
            <a:r>
              <a:rPr lang="en-US" sz="2800">
                <a:ea typeface="ＭＳ Ｐゴシック" pitchFamily="-109" charset="-128"/>
                <a:cs typeface="ＭＳ Ｐゴシック" pitchFamily="-109" charset="-128"/>
              </a:rPr>
              <a:t>1926.502(d)</a:t>
            </a:r>
          </a:p>
        </p:txBody>
      </p:sp>
      <p:sp>
        <p:nvSpPr>
          <p:cNvPr id="89092"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400" b="1">
                <a:solidFill>
                  <a:schemeClr val="accent2"/>
                </a:solidFill>
              </a:rPr>
              <a:t>Conventional Fall Protection Systems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0"/>
          </p:nvPr>
        </p:nvSpPr>
        <p:spPr>
          <a:noFill/>
        </p:spPr>
        <p:txBody>
          <a:bodyPr/>
          <a:lstStyle/>
          <a:p>
            <a:fld id="{450E84C0-4735-E943-8592-E5201B09B4CE}" type="slidenum">
              <a:rPr lang="en-US"/>
              <a:pPr/>
              <a:t>99</a:t>
            </a:fld>
            <a:endParaRPr lang="en-US"/>
          </a:p>
        </p:txBody>
      </p:sp>
      <p:sp>
        <p:nvSpPr>
          <p:cNvPr id="91139" name="Rectangle 2"/>
          <p:cNvSpPr>
            <a:spLocks noGrp="1" noChangeArrowheads="1"/>
          </p:cNvSpPr>
          <p:nvPr>
            <p:ph type="body" sz="half" idx="1"/>
          </p:nvPr>
        </p:nvSpPr>
        <p:spPr>
          <a:xfrm>
            <a:off x="457200" y="2133600"/>
            <a:ext cx="7620000" cy="3810000"/>
          </a:xfrm>
        </p:spPr>
        <p:txBody>
          <a:bodyPr/>
          <a:lstStyle/>
          <a:p>
            <a:pPr eaLnBrk="1" hangingPunct="1"/>
            <a:r>
              <a:rPr lang="en-US" sz="2400" dirty="0">
                <a:ea typeface="ＭＳ Ｐゴシック" pitchFamily="-109" charset="-128"/>
                <a:cs typeface="ＭＳ Ｐゴシック" pitchFamily="-109" charset="-128"/>
              </a:rPr>
              <a:t>A Personal Fall Arrest System (PFAS) must include the following components:</a:t>
            </a:r>
          </a:p>
          <a:p>
            <a:pPr marL="801688" lvl="1" indent="-336550" eaLnBrk="1" hangingPunct="1"/>
            <a:r>
              <a:rPr lang="en-US" sz="2400" dirty="0"/>
              <a:t>Anchorage </a:t>
            </a:r>
          </a:p>
          <a:p>
            <a:pPr marL="801688" lvl="1" indent="-336550" eaLnBrk="1" hangingPunct="1"/>
            <a:r>
              <a:rPr lang="en-US" sz="2400" dirty="0"/>
              <a:t>Body Harness</a:t>
            </a:r>
          </a:p>
          <a:p>
            <a:pPr marL="801688" lvl="1" indent="-336550" eaLnBrk="1" hangingPunct="1"/>
            <a:r>
              <a:rPr lang="en-US" sz="2400" dirty="0"/>
              <a:t>Connector/Lanyard</a:t>
            </a:r>
          </a:p>
          <a:p>
            <a:pPr eaLnBrk="1" hangingPunct="1"/>
            <a:r>
              <a:rPr lang="en-US" sz="2400" dirty="0">
                <a:ea typeface="ＭＳ Ｐゴシック" pitchFamily="-109" charset="-128"/>
                <a:cs typeface="ＭＳ Ｐゴシック" pitchFamily="-109" charset="-128"/>
              </a:rPr>
              <a:t>A PFAS may also include a lanyard, deceleration device, or lifeline. </a:t>
            </a:r>
          </a:p>
          <a:p>
            <a:pPr marL="801688" lvl="1" indent="-336550" eaLnBrk="1" hangingPunct="1"/>
            <a:endParaRPr lang="en-US" sz="2400" dirty="0"/>
          </a:p>
        </p:txBody>
      </p:sp>
      <p:sp>
        <p:nvSpPr>
          <p:cNvPr id="91140" name="Rectangle 3"/>
          <p:cNvSpPr>
            <a:spLocks noChangeArrowheads="1"/>
          </p:cNvSpPr>
          <p:nvPr/>
        </p:nvSpPr>
        <p:spPr bwMode="auto">
          <a:xfrm>
            <a:off x="457200" y="228600"/>
            <a:ext cx="8229600" cy="838200"/>
          </a:xfrm>
          <a:prstGeom prst="rect">
            <a:avLst/>
          </a:prstGeom>
          <a:noFill/>
          <a:ln w="9525">
            <a:noFill/>
            <a:miter lim="800000"/>
            <a:headEnd/>
            <a:tailEnd/>
          </a:ln>
        </p:spPr>
        <p:txBody>
          <a:bodyPr anchor="ctr">
            <a:prstTxWarp prst="textNoShape">
              <a:avLst/>
            </a:prstTxWarp>
          </a:bodyPr>
          <a:lstStyle/>
          <a:p>
            <a:r>
              <a:rPr lang="en-US" sz="4000" b="1">
                <a:solidFill>
                  <a:schemeClr val="accent2"/>
                </a:solidFill>
              </a:rPr>
              <a:t>Personal Fall Arrest System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11783</TotalTime>
  <Words>9271</Words>
  <Application>Microsoft Macintosh PowerPoint</Application>
  <PresentationFormat>On-screen Show (4:3)</PresentationFormat>
  <Paragraphs>969</Paragraphs>
  <Slides>171</Slides>
  <Notes>161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171</vt:i4>
      </vt:variant>
    </vt:vector>
  </HeadingPairs>
  <TitlesOfParts>
    <vt:vector size="174" baseType="lpstr">
      <vt:lpstr>Office Theme</vt:lpstr>
      <vt:lpstr>Chart</vt:lpstr>
      <vt:lpstr>Picture</vt:lpstr>
      <vt:lpstr>Brazilian Immigrant Center 5-Hour Course in Fall Protection for Residential Construction</vt:lpstr>
      <vt:lpstr>Safety Message to our fellow workers</vt:lpstr>
      <vt:lpstr>We are giving you a ...</vt:lpstr>
      <vt:lpstr>PowerPoint Presentation</vt:lpstr>
      <vt:lpstr>PowerPoint Presentation</vt:lpstr>
      <vt:lpstr>So that you won’t...</vt:lpstr>
      <vt:lpstr>PowerPoint Presentation</vt:lpstr>
      <vt:lpstr>This message is a....</vt:lpstr>
      <vt:lpstr>PowerPoint Presentation</vt:lpstr>
      <vt:lpstr>And doesn’t happen as simply as ...</vt:lpstr>
      <vt:lpstr>PowerPoint Presentation</vt:lpstr>
      <vt:lpstr>Every day problems arise, and we have to...</vt:lpstr>
      <vt:lpstr>PowerPoint Presentation</vt:lpstr>
      <vt:lpstr>Or even...</vt:lpstr>
      <vt:lpstr>PowerPoint Presentation</vt:lpstr>
      <vt:lpstr>But before that...</vt:lpstr>
      <vt:lpstr>PowerPoint Presentation</vt:lpstr>
      <vt:lpstr>So that you don’t get caught with your pants too short...</vt:lpstr>
      <vt:lpstr>PowerPoint Presentation</vt:lpstr>
      <vt:lpstr>Or better yet, it’s like...</vt:lpstr>
      <vt:lpstr>PowerPoint Presentation</vt:lpstr>
      <vt:lpstr>Avoid having to walk a tightrope, and having to hit a hard target..</vt:lpstr>
      <vt:lpstr>PowerPoint Presentation</vt:lpstr>
      <vt:lpstr>Work without having to ...</vt:lpstr>
      <vt:lpstr>PowerPoint Presentation</vt:lpstr>
      <vt:lpstr>Or without having to ...</vt:lpstr>
      <vt:lpstr>PowerPoint Presentation</vt:lpstr>
      <vt:lpstr>At times you encounter a ...</vt:lpstr>
      <vt:lpstr>PowerPoint Presentation</vt:lpstr>
      <vt:lpstr>Making you into a</vt:lpstr>
      <vt:lpstr>PowerPoint Presentation</vt:lpstr>
      <vt:lpstr>Trying to put...</vt:lpstr>
      <vt:lpstr>PowerPoint Presentation</vt:lpstr>
      <vt:lpstr>But don’t let it ...</vt:lpstr>
      <vt:lpstr>PowerPoint Presentation</vt:lpstr>
      <vt:lpstr>Work with safety without...</vt:lpstr>
      <vt:lpstr>PowerPoint Presentation</vt:lpstr>
      <vt:lpstr>Sometimes you think that OSHA is just a...</vt:lpstr>
      <vt:lpstr>PowerPoint Presentation</vt:lpstr>
      <vt:lpstr>But don’t hesitate by ...</vt:lpstr>
      <vt:lpstr>PowerPoint Presentation</vt:lpstr>
      <vt:lpstr>Because when it comes to safety and health, you are the one who has to decide what to do, and who can have everything at hand that you need ...</vt:lpstr>
      <vt:lpstr>PowerPoint Presentation</vt:lpstr>
      <vt:lpstr>And so take special care not to...</vt:lpstr>
      <vt:lpstr>PowerPoint Presentation</vt:lpstr>
      <vt:lpstr>And do not break the rules ...</vt:lpstr>
      <vt:lpstr>PowerPoint Presentation</vt:lpstr>
      <vt:lpstr>Because you can mess up...</vt:lpstr>
      <vt:lpstr>PowerPoint Presentation</vt:lpstr>
      <vt:lpstr>So afterward you will feel like you have a rope around your neck ...</vt:lpstr>
      <vt:lpstr>PowerPoint Presentation</vt:lpstr>
      <vt:lpstr>And then feel like an outlier...</vt:lpstr>
      <vt:lpstr>PowerPoint Presentation</vt:lpstr>
      <vt:lpstr>And then if an accident happens at the workplace because you’re not careful    ..</vt:lpstr>
      <vt:lpstr>PowerPoint Presentation</vt:lpstr>
      <vt:lpstr>And with an injury, you’ll be put out of work</vt:lpstr>
      <vt:lpstr>PowerPoint Presentation</vt:lpstr>
      <vt:lpstr>Or even...</vt:lpstr>
      <vt:lpstr>PowerPoint Presentation</vt:lpstr>
      <vt:lpstr>You can always count on OSHA to improve the safety conditions in your workplace, so don’t let yourself become a statistic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BLS Released Statistics Showing the Leading Causes of Construction Fatalities</vt:lpstr>
      <vt:lpstr>PowerPoint Presentation</vt:lpstr>
      <vt:lpstr>The BLS Released Statistics Showing the Fall Fatalities in Residential Construction</vt:lpstr>
      <vt:lpstr>Roofers are among the occupations with high fatal work injury rates, 2011* </vt:lpstr>
      <vt:lpstr> A fall from 6 feet high:</vt:lpstr>
      <vt:lpstr>Significant Changes in the Residential Fall Protection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is fall protection necessary?</vt:lpstr>
      <vt:lpstr>When is fall protection necessary?</vt:lpstr>
      <vt:lpstr>When is fall protection necessary?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FALL HAZARDS</vt:lpstr>
      <vt:lpstr>PFAS</vt:lpstr>
      <vt:lpstr>Fall Hazard</vt:lpstr>
      <vt:lpstr>Guardrail System</vt:lpstr>
      <vt:lpstr>Fall Hazard</vt:lpstr>
      <vt:lpstr>Guardrail System</vt:lpstr>
      <vt:lpstr>PowerPoint Presentation</vt:lpstr>
      <vt:lpstr>PowerPoint Presentation</vt:lpstr>
      <vt:lpstr>Fall Protection Plan 1926.502(k)</vt:lpstr>
      <vt:lpstr>Fall Protection Plan 1926.502(k)</vt:lpstr>
      <vt:lpstr>Fall Protection Plan 1926.502(k)</vt:lpstr>
      <vt:lpstr>PowerPoint Presentation</vt:lpstr>
      <vt:lpstr>PowerPoint Presentation</vt:lpstr>
      <vt:lpstr>Ladders</vt:lpstr>
      <vt:lpstr>PowerPoint Presentation</vt:lpstr>
      <vt:lpstr>PowerPoint Presentation</vt:lpstr>
      <vt:lpstr>PowerPoint Presentation</vt:lpstr>
      <vt:lpstr>PowerPoint Presentation</vt:lpstr>
      <vt:lpstr>PowerPoint Presentation</vt:lpstr>
      <vt:lpstr>Basic use of a ladder </vt:lpstr>
      <vt:lpstr>What is wrong?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or False Questions</vt:lpstr>
      <vt:lpstr>PowerPoint Presentation</vt:lpstr>
      <vt:lpstr>PowerPoint Presentation</vt:lpstr>
      <vt:lpstr>PowerPoint Presentation</vt:lpstr>
      <vt:lpstr>In Closing</vt:lpstr>
      <vt:lpstr>PowerPoint Presentation</vt:lpstr>
      <vt:lpstr>               Remember!!</vt:lpstr>
      <vt:lpstr>QUESTIONS</vt:lpstr>
    </vt:vector>
  </TitlesOfParts>
  <Company>University of Massachusetts Boston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5-Hour Course in Fall Protection for Residential Construction</dc:title>
  <dc:creator>Timothy Sieber</dc:creator>
  <cp:lastModifiedBy>Natalicia Tracy</cp:lastModifiedBy>
  <cp:revision>107</cp:revision>
  <dcterms:created xsi:type="dcterms:W3CDTF">2013-01-17T02:43:14Z</dcterms:created>
  <dcterms:modified xsi:type="dcterms:W3CDTF">2016-01-06T04:58:14Z</dcterms:modified>
</cp:coreProperties>
</file>