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16"/>
  </p:notesMasterIdLst>
  <p:handoutMasterIdLst>
    <p:handoutMasterId r:id="rId117"/>
  </p:handoutMasterIdLst>
  <p:sldIdLst>
    <p:sldId id="257" r:id="rId2"/>
    <p:sldId id="432" r:id="rId3"/>
    <p:sldId id="337" r:id="rId4"/>
    <p:sldId id="397" r:id="rId5"/>
    <p:sldId id="398" r:id="rId6"/>
    <p:sldId id="258" r:id="rId7"/>
    <p:sldId id="259" r:id="rId8"/>
    <p:sldId id="260" r:id="rId9"/>
    <p:sldId id="261" r:id="rId10"/>
    <p:sldId id="262" r:id="rId11"/>
    <p:sldId id="400" r:id="rId12"/>
    <p:sldId id="263" r:id="rId13"/>
    <p:sldId id="264" r:id="rId14"/>
    <p:sldId id="265" r:id="rId15"/>
    <p:sldId id="401" r:id="rId16"/>
    <p:sldId id="402"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403"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404" r:id="rId55"/>
    <p:sldId id="405" r:id="rId56"/>
    <p:sldId id="406"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407" r:id="rId89"/>
    <p:sldId id="408" r:id="rId90"/>
    <p:sldId id="409" r:id="rId91"/>
    <p:sldId id="410" r:id="rId92"/>
    <p:sldId id="411" r:id="rId93"/>
    <p:sldId id="412" r:id="rId94"/>
    <p:sldId id="413" r:id="rId95"/>
    <p:sldId id="414" r:id="rId96"/>
    <p:sldId id="415" r:id="rId97"/>
    <p:sldId id="416" r:id="rId98"/>
    <p:sldId id="417" r:id="rId99"/>
    <p:sldId id="418" r:id="rId100"/>
    <p:sldId id="419" r:id="rId101"/>
    <p:sldId id="420" r:id="rId102"/>
    <p:sldId id="421" r:id="rId103"/>
    <p:sldId id="422" r:id="rId104"/>
    <p:sldId id="423" r:id="rId105"/>
    <p:sldId id="426" r:id="rId106"/>
    <p:sldId id="427" r:id="rId107"/>
    <p:sldId id="428" r:id="rId108"/>
    <p:sldId id="429" r:id="rId109"/>
    <p:sldId id="333" r:id="rId110"/>
    <p:sldId id="430" r:id="rId111"/>
    <p:sldId id="431" r:id="rId112"/>
    <p:sldId id="334" r:id="rId113"/>
    <p:sldId id="335" r:id="rId114"/>
    <p:sldId id="336" r:id="rId1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04" autoAdjust="0"/>
  </p:normalViewPr>
  <p:slideViewPr>
    <p:cSldViewPr snapToGrid="0" snapToObjects="1">
      <p:cViewPr>
        <p:scale>
          <a:sx n="85" d="100"/>
          <a:sy n="85" d="100"/>
        </p:scale>
        <p:origin x="-8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viewProps" Target="viewProps.xml"/><Relationship Id="rId121" Type="http://schemas.openxmlformats.org/officeDocument/2006/relationships/theme" Target="theme/theme1.xml"/><Relationship Id="rId122"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notesMaster" Target="notesMasters/notesMaster1.xml"/><Relationship Id="rId117" Type="http://schemas.openxmlformats.org/officeDocument/2006/relationships/handoutMaster" Target="handoutMasters/handoutMaster1.xml"/><Relationship Id="rId118" Type="http://schemas.openxmlformats.org/officeDocument/2006/relationships/printerSettings" Target="printerSettings/printerSettings1.bin"/><Relationship Id="rId119" Type="http://schemas.openxmlformats.org/officeDocument/2006/relationships/presProps" Target="presProp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5483B3A-2D61-4D8D-955A-380DA045C34A}" type="datetimeFigureOut">
              <a:rPr lang="en-US" smtClean="0"/>
              <a:t>1/5/16</a:t>
            </a:fld>
            <a:endParaRPr lang="en-US"/>
          </a:p>
        </p:txBody>
      </p:sp>
      <p:sp>
        <p:nvSpPr>
          <p:cNvPr id="4" name="Espaço Reservado para Rodapé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9CF4BDE-42BA-420B-AED5-E02B59F5A63E}" type="slidenum">
              <a:rPr lang="en-US" smtClean="0"/>
              <a:t>‹#›</a:t>
            </a:fld>
            <a:endParaRPr lang="en-US"/>
          </a:p>
        </p:txBody>
      </p:sp>
    </p:spTree>
    <p:extLst>
      <p:ext uri="{BB962C8B-B14F-4D97-AF65-F5344CB8AC3E}">
        <p14:creationId xmlns:p14="http://schemas.microsoft.com/office/powerpoint/2010/main" val="136934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788EF6E-0156-A848-90DF-E59BD402E43A}" type="datetimeFigureOut">
              <a:rPr lang="en-US" smtClean="0"/>
              <a:pPr/>
              <a:t>1/5/16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389C3EE-B07C-7A49-8453-EE6BAE95467A}" type="slidenum">
              <a:rPr lang="en-US" smtClean="0"/>
              <a:pPr/>
              <a:t>‹#›</a:t>
            </a:fld>
            <a:endParaRPr lang="en-US"/>
          </a:p>
        </p:txBody>
      </p:sp>
    </p:spTree>
    <p:extLst>
      <p:ext uri="{BB962C8B-B14F-4D97-AF65-F5344CB8AC3E}">
        <p14:creationId xmlns:p14="http://schemas.microsoft.com/office/powerpoint/2010/main" val="23234706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BDC9598-4FDF-4327-A4CB-385E6E8AD891}" type="slidenum">
              <a:rPr lang="en-US"/>
              <a:pPr/>
              <a:t>1</a:t>
            </a:fld>
            <a:endParaRPr lang="en-US"/>
          </a:p>
        </p:txBody>
      </p:sp>
      <p:sp>
        <p:nvSpPr>
          <p:cNvPr id="315394" name="Rectangle 2"/>
          <p:cNvSpPr>
            <a:spLocks noGrp="1" noRot="1" noChangeAspect="1" noChangeArrowheads="1" noTextEdit="1"/>
          </p:cNvSpPr>
          <p:nvPr>
            <p:ph type="sldImg"/>
          </p:nvPr>
        </p:nvSpPr>
        <p:spPr>
          <a:xfrm>
            <a:off x="1512888" y="1077913"/>
            <a:ext cx="3946525" cy="2960687"/>
          </a:xfrm>
          <a:ln/>
        </p:spPr>
      </p:sp>
      <p:sp>
        <p:nvSpPr>
          <p:cNvPr id="315395" name="Rectangle 3"/>
          <p:cNvSpPr>
            <a:spLocks noGrp="1" noChangeArrowheads="1"/>
          </p:cNvSpPr>
          <p:nvPr>
            <p:ph type="body" idx="1"/>
          </p:nvPr>
        </p:nvSpPr>
        <p:spPr>
          <a:xfrm>
            <a:off x="701676" y="4191001"/>
            <a:ext cx="5775325" cy="4724400"/>
          </a:xfrm>
        </p:spPr>
        <p:txBody>
          <a:bodyPr/>
          <a:lstStyle/>
          <a:p>
            <a:endParaRPr lang="en-US" sz="11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18B312C2-3A7D-6B4C-8A1D-83A45F145BFD}" type="slidenum">
              <a:rPr lang="en-US"/>
              <a:pPr/>
              <a:t>11</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Espaço Reservado para Imagem de Slide 1"/>
          <p:cNvSpPr>
            <a:spLocks noGrp="1" noRot="1" noChangeAspect="1" noTextEdit="1"/>
          </p:cNvSpPr>
          <p:nvPr>
            <p:ph type="sldImg"/>
          </p:nvPr>
        </p:nvSpPr>
        <p:spPr>
          <a:ln/>
        </p:spPr>
      </p:sp>
      <p:sp>
        <p:nvSpPr>
          <p:cNvPr id="342019"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42020" name="Espaço Reservado para Número de Slide 3"/>
          <p:cNvSpPr>
            <a:spLocks noGrp="1"/>
          </p:cNvSpPr>
          <p:nvPr>
            <p:ph type="sldNum" sz="quarter" idx="5"/>
          </p:nvPr>
        </p:nvSpPr>
        <p:spPr>
          <a:noFill/>
        </p:spPr>
        <p:txBody>
          <a:bodyPr/>
          <a:lstStyle/>
          <a:p>
            <a:fld id="{DB92D0E5-F2B1-254D-B709-92B1EB126C18}" type="slidenum">
              <a:rPr lang="pt-BR"/>
              <a:pPr/>
              <a:t>104</a:t>
            </a:fld>
            <a:endParaRPr lang="pt-B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89C2A9E-F915-4D46-9367-7C5CA3500729}" type="slidenum">
              <a:rPr lang="en-US"/>
              <a:pPr/>
              <a:t>109</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pt-BR" dirty="0">
                <a:latin typeface="Arial" pitchFamily="34" charset="0"/>
              </a:rPr>
              <a:t> </a:t>
            </a:r>
            <a:endParaRPr lang="en-US" dirty="0">
              <a:latin typeface="Arial" pitchFamily="34" charset="0"/>
            </a:endParaRPr>
          </a:p>
          <a:p>
            <a:pPr>
              <a:lnSpc>
                <a:spcPct val="80000"/>
              </a:lnSpc>
            </a:pPr>
            <a:r>
              <a:rPr lang="es-ES" dirty="0" smtClean="0"/>
              <a:t>Creemos que en la mayoría de los casos es factible y no causar</a:t>
            </a:r>
            <a:r>
              <a:rPr lang="en-US" dirty="0" smtClean="0">
                <a:cs typeface="Arial" charset="0"/>
              </a:rPr>
              <a:t>á</a:t>
            </a:r>
            <a:r>
              <a:rPr lang="es-ES" dirty="0" smtClean="0"/>
              <a:t> un mayor peligro implementar los sistemas convencionales de protección contra caídas para trabajos de construcción residencial.</a:t>
            </a:r>
            <a:br>
              <a:rPr lang="es-ES" dirty="0" smtClean="0"/>
            </a:br>
            <a:r>
              <a:rPr lang="es-ES" dirty="0" smtClean="0"/>
              <a:t>• Se han producido avances considerables en el tipo y capacidad comercial de tener disponibles los equipos de protección contra caídas .</a:t>
            </a:r>
          </a:p>
          <a:p>
            <a:pPr>
              <a:lnSpc>
                <a:spcPct val="80000"/>
              </a:lnSpc>
              <a:buFont typeface="Arial" pitchFamily="34" charset="0"/>
              <a:buChar char="•"/>
            </a:pPr>
            <a:r>
              <a:rPr lang="es-ES" dirty="0" smtClean="0"/>
              <a:t>  No podemos permitir que los trabajadores sean asesinados cuando los medios efectivos están disponibles para prevenir esas muertes.</a:t>
            </a:r>
            <a:br>
              <a:rPr lang="es-ES" dirty="0" smtClean="0"/>
            </a:br>
            <a:r>
              <a:rPr lang="es-ES" dirty="0" smtClean="0"/>
              <a:t>• El nuevo reglamento nos ayudará a llegar allí.</a:t>
            </a:r>
            <a:br>
              <a:rPr lang="es-ES" dirty="0" smtClean="0"/>
            </a:br>
            <a:r>
              <a:rPr lang="es-ES" dirty="0" smtClean="0"/>
              <a:t>• Las empresas que habían estado operando de acuerdo con el reglamento tienen hasta el 16 de junio 2011 para entrar en cumplimiento con 1926.501 (b) (13) como está escrito.</a:t>
            </a:r>
            <a:br>
              <a:rPr lang="es-ES" dirty="0" smtClean="0"/>
            </a:br>
            <a:r>
              <a:rPr lang="es-ES" dirty="0" smtClean="0"/>
              <a:t>• Todos los trabajadores tienen derecho a regresar a salvo a casa con sus familias todos los días.</a:t>
            </a:r>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E987903-A734-4875-BE0D-1E42BE5B8AA1}" type="slidenum">
              <a:rPr lang="pt-BR" smtClean="0"/>
              <a:pPr/>
              <a:t>110</a:t>
            </a:fld>
            <a:endParaRPr lang="pt-B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5108429-8173-4EA8-8098-0ADFC964735E}" type="slidenum">
              <a:rPr lang="en-US"/>
              <a:pPr/>
              <a:t>112</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5108429-8173-4EA8-8098-0ADFC964735E}" type="slidenum">
              <a:rPr lang="en-US"/>
              <a:pPr/>
              <a:t>113</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078DB66-316B-4B83-894D-E57154B9C718}" type="slidenum">
              <a:rPr lang="en-US"/>
              <a:pPr/>
              <a:t>114</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BB82C53-F0A5-4E1D-856E-810F6659DDDB}" type="slidenum">
              <a:rPr lang="en-US"/>
              <a:pPr/>
              <a:t>12</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pPr defTabSz="914350" fontAlgn="base">
              <a:spcBef>
                <a:spcPct val="30000"/>
              </a:spcBef>
              <a:spcAft>
                <a:spcPct val="0"/>
              </a:spcAft>
              <a:defRPr/>
            </a:pPr>
            <a:r>
              <a:rPr lang="en-US" dirty="0" err="1" smtClean="0"/>
              <a:t>Aqui</a:t>
            </a:r>
            <a:r>
              <a:rPr lang="en-US" dirty="0" smtClean="0"/>
              <a:t> </a:t>
            </a:r>
            <a:r>
              <a:rPr lang="en-US" dirty="0" err="1" smtClean="0"/>
              <a:t>tenemos</a:t>
            </a:r>
            <a:r>
              <a:rPr lang="en-US" dirty="0" smtClean="0"/>
              <a:t>  </a:t>
            </a:r>
            <a:r>
              <a:rPr lang="en-US" dirty="0" err="1" smtClean="0"/>
              <a:t>las</a:t>
            </a:r>
            <a:r>
              <a:rPr lang="en-US" dirty="0" smtClean="0"/>
              <a:t> </a:t>
            </a:r>
            <a:r>
              <a:rPr lang="en-US" dirty="0" err="1" smtClean="0"/>
              <a:t>estadísticas</a:t>
            </a:r>
            <a:r>
              <a:rPr lang="en-US" dirty="0" smtClean="0"/>
              <a:t> de los </a:t>
            </a:r>
            <a:r>
              <a:rPr lang="en-US" dirty="0" err="1" smtClean="0"/>
              <a:t>accidentes</a:t>
            </a:r>
            <a:r>
              <a:rPr lang="en-US" dirty="0" smtClean="0"/>
              <a:t> </a:t>
            </a:r>
            <a:r>
              <a:rPr lang="en-US" dirty="0" err="1" smtClean="0"/>
              <a:t>mortales</a:t>
            </a:r>
            <a:r>
              <a:rPr lang="en-US" dirty="0" smtClean="0"/>
              <a:t> y </a:t>
            </a:r>
            <a:r>
              <a:rPr lang="en-US" dirty="0" err="1" smtClean="0"/>
              <a:t>las</a:t>
            </a:r>
            <a:r>
              <a:rPr lang="en-US" dirty="0" smtClean="0"/>
              <a:t> </a:t>
            </a:r>
            <a:r>
              <a:rPr lang="en-US" dirty="0" err="1" smtClean="0"/>
              <a:t>tasas</a:t>
            </a:r>
            <a:r>
              <a:rPr lang="en-US" dirty="0" smtClean="0"/>
              <a:t> de </a:t>
            </a:r>
            <a:r>
              <a:rPr lang="en-US" dirty="0" err="1" smtClean="0"/>
              <a:t>mortalidad</a:t>
            </a:r>
            <a:r>
              <a:rPr lang="en-US" dirty="0" smtClean="0"/>
              <a:t> en la </a:t>
            </a:r>
            <a:r>
              <a:rPr lang="en-US" dirty="0" err="1" smtClean="0"/>
              <a:t>industria</a:t>
            </a:r>
            <a:r>
              <a:rPr lang="en-US" dirty="0" smtClean="0"/>
              <a:t> de la </a:t>
            </a:r>
            <a:r>
              <a:rPr lang="en-US" dirty="0" err="1" smtClean="0"/>
              <a:t>construcción</a:t>
            </a:r>
            <a:r>
              <a:rPr lang="en-US" dirty="0" smtClean="0"/>
              <a:t> </a:t>
            </a:r>
            <a:r>
              <a:rPr lang="en-US" dirty="0" err="1" smtClean="0"/>
              <a:t>durante</a:t>
            </a:r>
            <a:r>
              <a:rPr lang="en-US" dirty="0" smtClean="0"/>
              <a:t> el </a:t>
            </a:r>
            <a:r>
              <a:rPr lang="en-US" dirty="0" err="1" smtClean="0"/>
              <a:t>periodo</a:t>
            </a:r>
            <a:r>
              <a:rPr lang="en-US" dirty="0" smtClean="0"/>
              <a:t> de 2005 a 2011</a:t>
            </a:r>
          </a:p>
          <a:p>
            <a:pPr defTabSz="914350" fontAlgn="base">
              <a:spcBef>
                <a:spcPct val="30000"/>
              </a:spcBef>
              <a:spcAft>
                <a:spcPct val="0"/>
              </a:spcAft>
              <a:defRPr/>
            </a:pPr>
            <a:endParaRPr lang="en-US" b="1" dirty="0">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B097E23-2A9C-4A0C-9D26-FC8BE5F3002A}" type="slidenum">
              <a:rPr lang="en-US"/>
              <a:pPr/>
              <a:t>13</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0DC7FDE-32D3-4665-B4E9-B1C19E486853}" type="slidenum">
              <a:rPr lang="en-US"/>
              <a:pPr/>
              <a:t>14</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r>
              <a:rPr lang="en-US" dirty="0" err="1" smtClean="0"/>
              <a:t>Aqui</a:t>
            </a:r>
            <a:r>
              <a:rPr lang="en-US" dirty="0" smtClean="0"/>
              <a:t> </a:t>
            </a:r>
            <a:r>
              <a:rPr lang="en-US" dirty="0" err="1" smtClean="0"/>
              <a:t>vemos</a:t>
            </a:r>
            <a:r>
              <a:rPr lang="en-US" dirty="0" smtClean="0"/>
              <a:t> el panorama de los </a:t>
            </a:r>
            <a:r>
              <a:rPr lang="en-US" dirty="0" err="1" smtClean="0"/>
              <a:t>accidentes</a:t>
            </a:r>
            <a:r>
              <a:rPr lang="en-US" dirty="0" smtClean="0"/>
              <a:t> fatales </a:t>
            </a:r>
            <a:r>
              <a:rPr lang="en-US" dirty="0" err="1" smtClean="0"/>
              <a:t>por</a:t>
            </a:r>
            <a:r>
              <a:rPr lang="en-US" dirty="0" smtClean="0"/>
              <a:t> </a:t>
            </a:r>
            <a:r>
              <a:rPr lang="en-US" dirty="0" err="1" smtClean="0"/>
              <a:t>ca</a:t>
            </a:r>
            <a:r>
              <a:rPr lang="en-US" dirty="0" err="1" smtClean="0">
                <a:cs typeface="Arial" charset="0"/>
              </a:rPr>
              <a:t>í</a:t>
            </a:r>
            <a:r>
              <a:rPr lang="en-US" dirty="0" err="1" smtClean="0"/>
              <a:t>das</a:t>
            </a:r>
            <a:r>
              <a:rPr lang="en-US" dirty="0" smtClean="0"/>
              <a:t> </a:t>
            </a:r>
            <a:r>
              <a:rPr lang="en-US" dirty="0" err="1" smtClean="0"/>
              <a:t>residenciales</a:t>
            </a:r>
            <a:r>
              <a:rPr lang="en-US" dirty="0" smtClean="0"/>
              <a:t>  </a:t>
            </a:r>
            <a:r>
              <a:rPr lang="en-US" dirty="0" err="1" smtClean="0"/>
              <a:t>durante</a:t>
            </a:r>
            <a:r>
              <a:rPr lang="en-US" dirty="0" smtClean="0"/>
              <a:t> el </a:t>
            </a:r>
            <a:r>
              <a:rPr lang="en-US" dirty="0" err="1" smtClean="0"/>
              <a:t>mismo</a:t>
            </a:r>
            <a:r>
              <a:rPr lang="en-US" dirty="0" smtClean="0"/>
              <a:t> </a:t>
            </a:r>
            <a:r>
              <a:rPr lang="en-US" dirty="0" err="1" smtClean="0"/>
              <a:t>periodo</a:t>
            </a:r>
            <a:r>
              <a:rPr lang="en-US" dirty="0" smtClean="0"/>
              <a:t>. </a:t>
            </a:r>
          </a:p>
          <a:p>
            <a:r>
              <a:rPr lang="en-US" dirty="0" err="1" smtClean="0"/>
              <a:t>Caídas</a:t>
            </a:r>
            <a:r>
              <a:rPr lang="en-US" dirty="0" smtClean="0"/>
              <a:t> </a:t>
            </a:r>
            <a:r>
              <a:rPr lang="en-US" dirty="0" err="1" smtClean="0"/>
              <a:t>residenciales</a:t>
            </a:r>
            <a:r>
              <a:rPr lang="en-US" dirty="0" smtClean="0"/>
              <a:t> </a:t>
            </a:r>
            <a:r>
              <a:rPr lang="en-US" dirty="0" err="1" smtClean="0"/>
              <a:t>representaran</a:t>
            </a:r>
            <a:r>
              <a:rPr lang="en-US" dirty="0" smtClean="0"/>
              <a:t> </a:t>
            </a:r>
            <a:r>
              <a:rPr lang="en-US" dirty="0" err="1" smtClean="0"/>
              <a:t>aproximadamente</a:t>
            </a:r>
            <a:r>
              <a:rPr lang="en-US" dirty="0" smtClean="0"/>
              <a:t> el 29 </a:t>
            </a:r>
            <a:r>
              <a:rPr lang="en-US" dirty="0" err="1" smtClean="0"/>
              <a:t>porciento</a:t>
            </a:r>
            <a:r>
              <a:rPr lang="en-US" dirty="0" smtClean="0"/>
              <a:t> de </a:t>
            </a:r>
            <a:r>
              <a:rPr lang="en-US" dirty="0" err="1" smtClean="0"/>
              <a:t>todas</a:t>
            </a:r>
            <a:r>
              <a:rPr lang="en-US" dirty="0" smtClean="0"/>
              <a:t> los </a:t>
            </a:r>
            <a:r>
              <a:rPr lang="en-US" dirty="0" err="1" smtClean="0"/>
              <a:t>accidentes</a:t>
            </a:r>
            <a:r>
              <a:rPr lang="en-US" dirty="0" smtClean="0"/>
              <a:t> fatales </a:t>
            </a:r>
            <a:r>
              <a:rPr lang="en-US" dirty="0" err="1" smtClean="0"/>
              <a:t>por</a:t>
            </a:r>
            <a:r>
              <a:rPr lang="en-US" dirty="0" smtClean="0"/>
              <a:t> </a:t>
            </a:r>
            <a:r>
              <a:rPr lang="en-US" dirty="0" err="1" smtClean="0"/>
              <a:t>caídas</a:t>
            </a:r>
            <a:r>
              <a:rPr lang="en-US" dirty="0" smtClean="0"/>
              <a:t> en la </a:t>
            </a:r>
            <a:r>
              <a:rPr lang="en-US" dirty="0" err="1" smtClean="0"/>
              <a:t>construcción</a:t>
            </a:r>
            <a:r>
              <a:rPr lang="en-US" dirty="0" smtClean="0"/>
              <a:t> y </a:t>
            </a:r>
            <a:r>
              <a:rPr lang="en-US" dirty="0" err="1" smtClean="0"/>
              <a:t>las</a:t>
            </a:r>
            <a:r>
              <a:rPr lang="en-US" dirty="0" smtClean="0"/>
              <a:t> </a:t>
            </a:r>
            <a:r>
              <a:rPr lang="en-US" dirty="0" err="1" smtClean="0"/>
              <a:t>caidas</a:t>
            </a:r>
            <a:r>
              <a:rPr lang="en-US" dirty="0" smtClean="0"/>
              <a:t> del </a:t>
            </a:r>
            <a:r>
              <a:rPr lang="en-US" dirty="0" err="1" smtClean="0"/>
              <a:t>techo</a:t>
            </a:r>
            <a:r>
              <a:rPr lang="en-US" dirty="0" smtClean="0"/>
              <a:t> </a:t>
            </a:r>
            <a:r>
              <a:rPr lang="en-US" dirty="0" err="1" smtClean="0"/>
              <a:t>representaron</a:t>
            </a:r>
            <a:r>
              <a:rPr lang="en-US" dirty="0" smtClean="0"/>
              <a:t> </a:t>
            </a:r>
            <a:r>
              <a:rPr lang="en-US" dirty="0" err="1" smtClean="0"/>
              <a:t>casi</a:t>
            </a:r>
            <a:r>
              <a:rPr lang="en-US" dirty="0" smtClean="0"/>
              <a:t> 35% de </a:t>
            </a:r>
            <a:r>
              <a:rPr lang="en-US" dirty="0" err="1" smtClean="0"/>
              <a:t>ellos</a:t>
            </a:r>
            <a:r>
              <a:rPr lang="en-US" dirty="0" smtClean="0"/>
              <a:t>.</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BD77BED6-2065-5F43-B859-5BD9681BE322}" type="slidenum">
              <a:rPr lang="en-US"/>
              <a:pPr/>
              <a:t>15</a:t>
            </a:fld>
            <a:endParaRPr lang="en-US"/>
          </a:p>
        </p:txBody>
      </p:sp>
      <p:sp>
        <p:nvSpPr>
          <p:cNvPr id="162819" name="Rectangle 2"/>
          <p:cNvSpPr>
            <a:spLocks noGrp="1" noRot="1" noChangeAspect="1" noChangeArrowheads="1" noTextEdit="1"/>
          </p:cNvSpPr>
          <p:nvPr>
            <p:ph type="sldImg"/>
          </p:nvPr>
        </p:nvSpPr>
        <p:spPr>
          <a:ln/>
        </p:spPr>
      </p:sp>
      <p:sp>
        <p:nvSpPr>
          <p:cNvPr id="162820" name="Rectangle 51"/>
          <p:cNvSpPr>
            <a:spLocks noGrp="1" noChangeArrowheads="1"/>
          </p:cNvSpPr>
          <p:nvPr>
            <p:ph type="body" idx="1"/>
          </p:nvPr>
        </p:nvSpPr>
        <p:spPr>
          <a:noFill/>
          <a:ln/>
        </p:spPr>
        <p:txBody>
          <a:bodyPr/>
          <a:lstStyle/>
          <a:p>
            <a:pPr>
              <a:lnSpc>
                <a:spcPct val="80000"/>
              </a:lnSpc>
            </a:pPr>
            <a:r>
              <a:rPr lang="en-US" dirty="0" err="1" smtClean="0"/>
              <a:t>Aqui</a:t>
            </a:r>
            <a:r>
              <a:rPr lang="en-US" dirty="0" smtClean="0"/>
              <a:t> </a:t>
            </a:r>
            <a:r>
              <a:rPr lang="en-US" dirty="0" err="1" smtClean="0"/>
              <a:t>observamos</a:t>
            </a:r>
            <a:r>
              <a:rPr lang="en-US" dirty="0" smtClean="0"/>
              <a:t> </a:t>
            </a:r>
            <a:r>
              <a:rPr lang="en-US" dirty="0" err="1" smtClean="0"/>
              <a:t>las</a:t>
            </a:r>
            <a:r>
              <a:rPr lang="en-US" dirty="0" smtClean="0"/>
              <a:t> </a:t>
            </a:r>
            <a:r>
              <a:rPr lang="en-US" dirty="0" err="1" smtClean="0"/>
              <a:t>estadísticas</a:t>
            </a:r>
            <a:r>
              <a:rPr lang="en-US" dirty="0" smtClean="0"/>
              <a:t> de los </a:t>
            </a:r>
            <a:r>
              <a:rPr lang="en-US" dirty="0" err="1" smtClean="0"/>
              <a:t>Cuatro</a:t>
            </a:r>
            <a:r>
              <a:rPr lang="en-US" dirty="0" smtClean="0"/>
              <a:t> </a:t>
            </a:r>
            <a:r>
              <a:rPr lang="en-US" dirty="0" err="1" smtClean="0"/>
              <a:t>Puntos</a:t>
            </a:r>
            <a:r>
              <a:rPr lang="en-US" dirty="0" smtClean="0"/>
              <a:t> </a:t>
            </a:r>
            <a:r>
              <a:rPr lang="en-US" dirty="0" err="1" smtClean="0"/>
              <a:t>más</a:t>
            </a:r>
            <a:r>
              <a:rPr lang="en-US" dirty="0" smtClean="0"/>
              <a:t> </a:t>
            </a:r>
            <a:r>
              <a:rPr lang="en-US" dirty="0" err="1" smtClean="0"/>
              <a:t>Peligrosos</a:t>
            </a:r>
            <a:r>
              <a:rPr lang="en-US" dirty="0" smtClean="0"/>
              <a:t> de la </a:t>
            </a:r>
            <a:r>
              <a:rPr lang="en-US" dirty="0" err="1" smtClean="0"/>
              <a:t>construcción</a:t>
            </a:r>
            <a:r>
              <a:rPr lang="en-US" dirty="0" smtClean="0"/>
              <a:t>, </a:t>
            </a:r>
            <a:r>
              <a:rPr lang="en-US" dirty="0" err="1" smtClean="0"/>
              <a:t>conocido</a:t>
            </a:r>
            <a:r>
              <a:rPr lang="en-US" dirty="0" smtClean="0"/>
              <a:t> en </a:t>
            </a:r>
            <a:r>
              <a:rPr lang="en-US" dirty="0" err="1" smtClean="0"/>
              <a:t>Inglés</a:t>
            </a:r>
            <a:r>
              <a:rPr lang="en-US" dirty="0" smtClean="0"/>
              <a:t> </a:t>
            </a:r>
            <a:r>
              <a:rPr lang="en-US" dirty="0" err="1" smtClean="0"/>
              <a:t>como</a:t>
            </a:r>
            <a:r>
              <a:rPr lang="en-US" dirty="0" smtClean="0"/>
              <a:t> “the Focus Four construction hazards”. </a:t>
            </a:r>
            <a:r>
              <a:rPr lang="en-US" dirty="0" err="1" smtClean="0"/>
              <a:t>Ellos</a:t>
            </a:r>
            <a:r>
              <a:rPr lang="en-US" dirty="0" smtClean="0"/>
              <a:t> </a:t>
            </a:r>
            <a:r>
              <a:rPr lang="en-US" dirty="0" err="1" smtClean="0"/>
              <a:t>siguen</a:t>
            </a:r>
            <a:r>
              <a:rPr lang="en-US" dirty="0" smtClean="0"/>
              <a:t> </a:t>
            </a:r>
            <a:r>
              <a:rPr lang="en-US" dirty="0" err="1" smtClean="0"/>
              <a:t>representando</a:t>
            </a:r>
            <a:r>
              <a:rPr lang="en-US" dirty="0" smtClean="0"/>
              <a:t> el mayor </a:t>
            </a:r>
            <a:r>
              <a:rPr lang="en-US" dirty="0" err="1" smtClean="0"/>
              <a:t>número</a:t>
            </a:r>
            <a:r>
              <a:rPr lang="en-US" dirty="0" smtClean="0"/>
              <a:t> de </a:t>
            </a:r>
            <a:r>
              <a:rPr lang="en-US" dirty="0" err="1" smtClean="0"/>
              <a:t>accidentes</a:t>
            </a:r>
            <a:r>
              <a:rPr lang="en-US" dirty="0" smtClean="0"/>
              <a:t> </a:t>
            </a:r>
            <a:r>
              <a:rPr lang="en-US" dirty="0" err="1" smtClean="0"/>
              <a:t>mortales</a:t>
            </a:r>
            <a:r>
              <a:rPr lang="en-US" dirty="0" smtClean="0"/>
              <a:t> </a:t>
            </a:r>
            <a:r>
              <a:rPr lang="en-US" dirty="0" err="1" smtClean="0"/>
              <a:t>evitables</a:t>
            </a:r>
            <a:r>
              <a:rPr lang="en-US" dirty="0" smtClean="0"/>
              <a:t> </a:t>
            </a:r>
            <a:r>
              <a:rPr lang="en-US" dirty="0" err="1" smtClean="0"/>
              <a:t>que</a:t>
            </a:r>
            <a:r>
              <a:rPr lang="en-US" dirty="0" smtClean="0"/>
              <a:t> se </a:t>
            </a:r>
            <a:r>
              <a:rPr lang="en-US" dirty="0" err="1" smtClean="0"/>
              <a:t>producen</a:t>
            </a:r>
            <a:r>
              <a:rPr lang="en-US" dirty="0" smtClean="0"/>
              <a:t> en la </a:t>
            </a:r>
            <a:r>
              <a:rPr lang="en-US" dirty="0" err="1" smtClean="0"/>
              <a:t>industria</a:t>
            </a:r>
            <a:r>
              <a:rPr lang="en-US" dirty="0" smtClean="0"/>
              <a:t> de la </a:t>
            </a:r>
            <a:r>
              <a:rPr lang="en-US" dirty="0" err="1" smtClean="0"/>
              <a:t>construcción</a:t>
            </a:r>
            <a:r>
              <a:rPr lang="en-US" dirty="0" smtClean="0"/>
              <a:t>. Y </a:t>
            </a:r>
            <a:r>
              <a:rPr lang="en-US" dirty="0" err="1" smtClean="0"/>
              <a:t>como</a:t>
            </a:r>
            <a:r>
              <a:rPr lang="en-US" dirty="0" smtClean="0"/>
              <a:t> </a:t>
            </a:r>
            <a:r>
              <a:rPr lang="en-US" dirty="0" err="1" smtClean="0"/>
              <a:t>usted</a:t>
            </a:r>
            <a:r>
              <a:rPr lang="en-US" dirty="0" smtClean="0"/>
              <a:t>  </a:t>
            </a:r>
            <a:r>
              <a:rPr lang="en-US" dirty="0" err="1" smtClean="0"/>
              <a:t>puede</a:t>
            </a:r>
            <a:r>
              <a:rPr lang="en-US" dirty="0" smtClean="0"/>
              <a:t> </a:t>
            </a:r>
            <a:r>
              <a:rPr lang="en-US" dirty="0" err="1" smtClean="0"/>
              <a:t>observar</a:t>
            </a:r>
            <a:r>
              <a:rPr lang="en-US" dirty="0" smtClean="0"/>
              <a:t>, </a:t>
            </a:r>
            <a:r>
              <a:rPr lang="en-US" dirty="0" err="1" smtClean="0"/>
              <a:t>las</a:t>
            </a:r>
            <a:r>
              <a:rPr lang="en-US" dirty="0" smtClean="0"/>
              <a:t> </a:t>
            </a:r>
            <a:r>
              <a:rPr lang="en-US" dirty="0" err="1" smtClean="0"/>
              <a:t>ca</a:t>
            </a:r>
            <a:r>
              <a:rPr lang="en-US" dirty="0" err="1" smtClean="0">
                <a:cs typeface="Arial" charset="0"/>
              </a:rPr>
              <a:t>í</a:t>
            </a:r>
            <a:r>
              <a:rPr lang="en-US" dirty="0" err="1" smtClean="0"/>
              <a:t>das</a:t>
            </a:r>
            <a:r>
              <a:rPr lang="en-US" dirty="0" smtClean="0"/>
              <a:t> </a:t>
            </a:r>
            <a:r>
              <a:rPr lang="en-US" dirty="0" err="1" smtClean="0"/>
              <a:t>fueron</a:t>
            </a:r>
            <a:r>
              <a:rPr lang="en-US" dirty="0" smtClean="0"/>
              <a:t> </a:t>
            </a:r>
            <a:r>
              <a:rPr lang="en-US" dirty="0" err="1" smtClean="0"/>
              <a:t>responsables</a:t>
            </a:r>
            <a:r>
              <a:rPr lang="en-US" dirty="0" smtClean="0"/>
              <a:t> </a:t>
            </a:r>
            <a:r>
              <a:rPr lang="en-US" dirty="0" err="1" smtClean="0"/>
              <a:t>por</a:t>
            </a:r>
            <a:r>
              <a:rPr lang="en-US" dirty="0" smtClean="0"/>
              <a:t> </a:t>
            </a:r>
            <a:r>
              <a:rPr lang="en-US" dirty="0" err="1" smtClean="0"/>
              <a:t>m</a:t>
            </a:r>
            <a:r>
              <a:rPr lang="en-US" dirty="0" err="1" smtClean="0">
                <a:cs typeface="Arial" charset="0"/>
              </a:rPr>
              <a:t>á</a:t>
            </a:r>
            <a:r>
              <a:rPr lang="en-US" dirty="0" err="1" smtClean="0"/>
              <a:t>s</a:t>
            </a:r>
            <a:r>
              <a:rPr lang="en-US" dirty="0" smtClean="0"/>
              <a:t> </a:t>
            </a:r>
            <a:r>
              <a:rPr lang="en-US" dirty="0" err="1" smtClean="0"/>
              <a:t>muertes</a:t>
            </a:r>
            <a:r>
              <a:rPr lang="en-US" dirty="0" smtClean="0"/>
              <a:t> de </a:t>
            </a:r>
            <a:r>
              <a:rPr lang="en-US" dirty="0" err="1" smtClean="0"/>
              <a:t>que</a:t>
            </a:r>
            <a:r>
              <a:rPr lang="en-US" dirty="0" smtClean="0"/>
              <a:t> </a:t>
            </a:r>
            <a:r>
              <a:rPr lang="en-US" dirty="0" err="1" smtClean="0"/>
              <a:t>cualquiera</a:t>
            </a:r>
            <a:r>
              <a:rPr lang="en-US" dirty="0" smtClean="0"/>
              <a:t> de los </a:t>
            </a:r>
            <a:r>
              <a:rPr lang="en-US" dirty="0" err="1" smtClean="0"/>
              <a:t>otros</a:t>
            </a:r>
            <a:r>
              <a:rPr lang="en-US" dirty="0" smtClean="0"/>
              <a:t> </a:t>
            </a:r>
            <a:r>
              <a:rPr lang="en-US" dirty="0" err="1" smtClean="0"/>
              <a:t>peligros</a:t>
            </a:r>
            <a:r>
              <a:rPr lang="en-US" dirty="0" smtClean="0"/>
              <a:t>.</a:t>
            </a:r>
          </a:p>
          <a:p>
            <a:pPr>
              <a:lnSpc>
                <a:spcPct val="80000"/>
              </a:lnSpc>
            </a:pPr>
            <a:endParaRPr lang="en-US" dirty="0" smtClean="0"/>
          </a:p>
          <a:p>
            <a:pPr>
              <a:lnSpc>
                <a:spcPct val="80000"/>
              </a:lnSpc>
            </a:pPr>
            <a:r>
              <a:rPr lang="en-US" dirty="0" smtClean="0"/>
              <a:t>Las </a:t>
            </a:r>
            <a:r>
              <a:rPr lang="en-US" dirty="0" err="1" smtClean="0"/>
              <a:t>ca</a:t>
            </a:r>
            <a:r>
              <a:rPr lang="en-US" dirty="0" err="1" smtClean="0">
                <a:cs typeface="Arial" charset="0"/>
              </a:rPr>
              <a:t>í</a:t>
            </a:r>
            <a:r>
              <a:rPr lang="en-US" dirty="0" err="1" smtClean="0"/>
              <a:t>das</a:t>
            </a:r>
            <a:r>
              <a:rPr lang="en-US" dirty="0" smtClean="0"/>
              <a:t> </a:t>
            </a:r>
            <a:r>
              <a:rPr lang="en-US" dirty="0" err="1" smtClean="0"/>
              <a:t>representaron</a:t>
            </a:r>
            <a:r>
              <a:rPr lang="en-US" dirty="0" smtClean="0"/>
              <a:t> el 34% de los </a:t>
            </a:r>
            <a:r>
              <a:rPr lang="en-US" dirty="0" err="1" smtClean="0"/>
              <a:t>accidentes</a:t>
            </a:r>
            <a:r>
              <a:rPr lang="en-US" dirty="0" smtClean="0"/>
              <a:t> </a:t>
            </a:r>
            <a:r>
              <a:rPr lang="en-US" dirty="0" err="1" smtClean="0"/>
              <a:t>mortales</a:t>
            </a:r>
            <a:r>
              <a:rPr lang="en-US" dirty="0" smtClean="0"/>
              <a:t> de la </a:t>
            </a:r>
            <a:r>
              <a:rPr lang="en-US" dirty="0" err="1" smtClean="0"/>
              <a:t>construcci</a:t>
            </a:r>
            <a:r>
              <a:rPr lang="en-US" dirty="0" err="1" smtClean="0">
                <a:cs typeface="Arial" charset="0"/>
              </a:rPr>
              <a:t>ó</a:t>
            </a:r>
            <a:r>
              <a:rPr lang="en-US" dirty="0" err="1" smtClean="0"/>
              <a:t>n</a:t>
            </a:r>
            <a:r>
              <a:rPr lang="en-US" dirty="0" smtClean="0"/>
              <a:t> entre 2008 a 2009 y el 35 % de los </a:t>
            </a:r>
            <a:r>
              <a:rPr lang="en-US" dirty="0" err="1" smtClean="0"/>
              <a:t>accidentes</a:t>
            </a:r>
            <a:r>
              <a:rPr lang="en-US" dirty="0" smtClean="0"/>
              <a:t> </a:t>
            </a:r>
            <a:r>
              <a:rPr lang="en-US" dirty="0" err="1" smtClean="0"/>
              <a:t>mortales</a:t>
            </a:r>
            <a:r>
              <a:rPr lang="en-US" dirty="0" smtClean="0"/>
              <a:t> </a:t>
            </a:r>
            <a:r>
              <a:rPr lang="en-US" dirty="0" err="1" smtClean="0"/>
              <a:t>desde</a:t>
            </a:r>
            <a:r>
              <a:rPr lang="en-US" dirty="0" smtClean="0"/>
              <a:t> el 2005.</a:t>
            </a:r>
          </a:p>
          <a:p>
            <a:pPr>
              <a:lnSpc>
                <a:spcPct val="90000"/>
              </a:lnSpc>
            </a:pPr>
            <a:r>
              <a:rPr lang="en-US" dirty="0" smtClean="0"/>
              <a:t>Y </a:t>
            </a:r>
            <a:r>
              <a:rPr lang="en-US" dirty="0" err="1" smtClean="0"/>
              <a:t>cuanto</a:t>
            </a:r>
            <a:r>
              <a:rPr lang="en-US" dirty="0" smtClean="0"/>
              <a:t> </a:t>
            </a:r>
            <a:r>
              <a:rPr lang="en-US" dirty="0" err="1" smtClean="0"/>
              <a:t>más</a:t>
            </a:r>
            <a:r>
              <a:rPr lang="en-US" dirty="0" smtClean="0"/>
              <a:t> se </a:t>
            </a:r>
            <a:r>
              <a:rPr lang="en-US" dirty="0" err="1" smtClean="0"/>
              <a:t>profundiza</a:t>
            </a:r>
            <a:r>
              <a:rPr lang="en-US" dirty="0" smtClean="0"/>
              <a:t> en </a:t>
            </a:r>
            <a:r>
              <a:rPr lang="en-US" dirty="0" err="1" smtClean="0"/>
              <a:t>las</a:t>
            </a:r>
            <a:r>
              <a:rPr lang="en-US" dirty="0" smtClean="0"/>
              <a:t> </a:t>
            </a:r>
            <a:r>
              <a:rPr lang="en-US" dirty="0" err="1" smtClean="0"/>
              <a:t>estadísticas</a:t>
            </a:r>
            <a:r>
              <a:rPr lang="en-US" dirty="0" smtClean="0"/>
              <a:t> </a:t>
            </a:r>
            <a:r>
              <a:rPr lang="en-US" dirty="0" err="1" smtClean="0"/>
              <a:t>encontramos</a:t>
            </a:r>
            <a:r>
              <a:rPr lang="en-US" dirty="0" smtClean="0"/>
              <a:t> </a:t>
            </a:r>
            <a:r>
              <a:rPr lang="en-US" dirty="0" err="1" smtClean="0"/>
              <a:t>que</a:t>
            </a:r>
            <a:r>
              <a:rPr lang="en-US" dirty="0" smtClean="0"/>
              <a:t> </a:t>
            </a:r>
            <a:r>
              <a:rPr lang="en-US" dirty="0" err="1" smtClean="0"/>
              <a:t>hubo</a:t>
            </a:r>
            <a:r>
              <a:rPr lang="en-US" dirty="0" smtClean="0"/>
              <a:t> 1,883 </a:t>
            </a:r>
            <a:r>
              <a:rPr lang="en-US" dirty="0" err="1" smtClean="0"/>
              <a:t>accidentes</a:t>
            </a:r>
            <a:r>
              <a:rPr lang="en-US" dirty="0" smtClean="0"/>
              <a:t> </a:t>
            </a:r>
            <a:r>
              <a:rPr lang="en-US" dirty="0" err="1" smtClean="0"/>
              <a:t>mortales</a:t>
            </a:r>
            <a:r>
              <a:rPr lang="en-US" dirty="0" smtClean="0"/>
              <a:t> </a:t>
            </a:r>
            <a:r>
              <a:rPr lang="en-US" dirty="0" err="1" smtClean="0"/>
              <a:t>por</a:t>
            </a:r>
            <a:r>
              <a:rPr lang="en-US" dirty="0" smtClean="0"/>
              <a:t> </a:t>
            </a:r>
            <a:r>
              <a:rPr lang="en-US" dirty="0" err="1" smtClean="0"/>
              <a:t>ca</a:t>
            </a:r>
            <a:r>
              <a:rPr lang="en-US" dirty="0" err="1" smtClean="0">
                <a:cs typeface="Arial" charset="0"/>
              </a:rPr>
              <a:t>í</a:t>
            </a:r>
            <a:r>
              <a:rPr lang="en-US" dirty="0" err="1" smtClean="0"/>
              <a:t>das</a:t>
            </a:r>
            <a:r>
              <a:rPr lang="en-US" dirty="0" smtClean="0"/>
              <a:t> entre 2005 a 2009. </a:t>
            </a:r>
            <a:r>
              <a:rPr lang="en-US" dirty="0" err="1" smtClean="0"/>
              <a:t>Eso</a:t>
            </a:r>
            <a:r>
              <a:rPr lang="en-US" dirty="0" smtClean="0"/>
              <a:t> </a:t>
            </a:r>
            <a:r>
              <a:rPr lang="en-US" dirty="0" err="1" smtClean="0"/>
              <a:t>equivale</a:t>
            </a:r>
            <a:r>
              <a:rPr lang="en-US" dirty="0" smtClean="0"/>
              <a:t> </a:t>
            </a:r>
            <a:r>
              <a:rPr lang="en-US" dirty="0" err="1" smtClean="0"/>
              <a:t>aproximadamente</a:t>
            </a:r>
            <a:r>
              <a:rPr lang="en-US" dirty="0" smtClean="0"/>
              <a:t> a um </a:t>
            </a:r>
            <a:r>
              <a:rPr lang="en-US" dirty="0" err="1" smtClean="0"/>
              <a:t>trabajador</a:t>
            </a:r>
            <a:r>
              <a:rPr lang="en-US" dirty="0" smtClean="0"/>
              <a:t> </a:t>
            </a:r>
            <a:r>
              <a:rPr lang="en-US" dirty="0" err="1" smtClean="0"/>
              <a:t>muriendo</a:t>
            </a:r>
            <a:r>
              <a:rPr lang="en-US" dirty="0" smtClean="0"/>
              <a:t> </a:t>
            </a:r>
            <a:r>
              <a:rPr lang="en-US" dirty="0" err="1" smtClean="0"/>
              <a:t>diariamente</a:t>
            </a:r>
            <a:r>
              <a:rPr lang="en-US" dirty="0" smtClean="0"/>
              <a:t> </a:t>
            </a:r>
            <a:r>
              <a:rPr lang="en-US" dirty="0" err="1" smtClean="0"/>
              <a:t>por</a:t>
            </a:r>
            <a:r>
              <a:rPr lang="en-US" dirty="0" smtClean="0"/>
              <a:t> un </a:t>
            </a:r>
            <a:r>
              <a:rPr lang="en-US" dirty="0" err="1" smtClean="0"/>
              <a:t>incidente</a:t>
            </a:r>
            <a:r>
              <a:rPr lang="en-US" dirty="0" smtClean="0"/>
              <a:t> </a:t>
            </a:r>
            <a:r>
              <a:rPr lang="en-US" dirty="0" err="1" smtClean="0"/>
              <a:t>relacionado</a:t>
            </a:r>
            <a:r>
              <a:rPr lang="en-US" dirty="0" smtClean="0"/>
              <a:t> con </a:t>
            </a:r>
            <a:r>
              <a:rPr lang="en-US" dirty="0" err="1" smtClean="0"/>
              <a:t>una</a:t>
            </a:r>
            <a:r>
              <a:rPr lang="en-US" dirty="0" smtClean="0"/>
              <a:t> </a:t>
            </a:r>
            <a:r>
              <a:rPr lang="en-US" dirty="0" err="1" smtClean="0"/>
              <a:t>ca</a:t>
            </a:r>
            <a:r>
              <a:rPr lang="en-US" dirty="0" err="1" smtClean="0">
                <a:cs typeface="Arial" charset="0"/>
              </a:rPr>
              <a:t>í</a:t>
            </a:r>
            <a:r>
              <a:rPr lang="en-US" dirty="0" err="1" smtClean="0"/>
              <a:t>da</a:t>
            </a:r>
            <a:r>
              <a:rPr lang="en-US" dirty="0" smtClean="0"/>
              <a:t> </a:t>
            </a:r>
            <a:r>
              <a:rPr lang="en-US" dirty="0" err="1" smtClean="0"/>
              <a:t>por</a:t>
            </a:r>
            <a:r>
              <a:rPr lang="en-US" dirty="0" smtClean="0"/>
              <a:t> un </a:t>
            </a:r>
            <a:r>
              <a:rPr lang="en-US" dirty="0" err="1" smtClean="0"/>
              <a:t>periodo</a:t>
            </a:r>
            <a:r>
              <a:rPr lang="en-US" dirty="0" smtClean="0"/>
              <a:t> de 5 </a:t>
            </a:r>
            <a:r>
              <a:rPr lang="en-US" dirty="0" err="1" smtClean="0"/>
              <a:t>años</a:t>
            </a:r>
            <a:r>
              <a:rPr lang="en-US" dirty="0" smtClean="0"/>
              <a:t>.</a:t>
            </a:r>
          </a:p>
          <a:p>
            <a:pPr>
              <a:lnSpc>
                <a:spcPct val="90000"/>
              </a:lnSpc>
            </a:pPr>
            <a:r>
              <a:rPr lang="en-US" dirty="0" err="1" smtClean="0"/>
              <a:t>Esto</a:t>
            </a:r>
            <a:r>
              <a:rPr lang="en-US" dirty="0" smtClean="0"/>
              <a:t> </a:t>
            </a:r>
            <a:r>
              <a:rPr lang="en-US" dirty="0" err="1" smtClean="0"/>
              <a:t>es</a:t>
            </a:r>
            <a:r>
              <a:rPr lang="en-US" dirty="0" smtClean="0"/>
              <a:t> a </a:t>
            </a:r>
            <a:r>
              <a:rPr lang="en-US" dirty="0" err="1" smtClean="0"/>
              <a:t>cada</a:t>
            </a:r>
            <a:r>
              <a:rPr lang="en-US" dirty="0" smtClean="0"/>
              <a:t> </a:t>
            </a:r>
            <a:r>
              <a:rPr lang="en-US" dirty="0" err="1" smtClean="0"/>
              <a:t>dia</a:t>
            </a:r>
            <a:r>
              <a:rPr lang="en-US" dirty="0" smtClean="0"/>
              <a:t>….un padre…un </a:t>
            </a:r>
            <a:r>
              <a:rPr lang="en-US" dirty="0" err="1" smtClean="0"/>
              <a:t>hermano</a:t>
            </a:r>
            <a:r>
              <a:rPr lang="en-US" dirty="0" smtClean="0"/>
              <a:t>…</a:t>
            </a:r>
            <a:r>
              <a:rPr lang="en-US" dirty="0" err="1" smtClean="0"/>
              <a:t>una</a:t>
            </a:r>
            <a:r>
              <a:rPr lang="en-US" dirty="0" smtClean="0"/>
              <a:t> </a:t>
            </a:r>
            <a:r>
              <a:rPr lang="en-US" dirty="0" err="1" smtClean="0"/>
              <a:t>hermana</a:t>
            </a:r>
            <a:r>
              <a:rPr lang="en-US" dirty="0" smtClean="0"/>
              <a:t>…un </a:t>
            </a:r>
            <a:r>
              <a:rPr lang="en-US" dirty="0" err="1" smtClean="0"/>
              <a:t>niño</a:t>
            </a:r>
            <a:r>
              <a:rPr lang="en-US" dirty="0" smtClean="0"/>
              <a:t>.. un </a:t>
            </a:r>
            <a:r>
              <a:rPr lang="en-US" dirty="0" err="1" smtClean="0"/>
              <a:t>compañero</a:t>
            </a:r>
            <a:r>
              <a:rPr lang="en-US" dirty="0" smtClean="0"/>
              <a:t> </a:t>
            </a:r>
            <a:r>
              <a:rPr lang="en-US" dirty="0" err="1" smtClean="0"/>
              <a:t>que</a:t>
            </a:r>
            <a:r>
              <a:rPr lang="en-US" dirty="0" smtClean="0"/>
              <a:t> no </a:t>
            </a:r>
            <a:r>
              <a:rPr lang="en-US" dirty="0" err="1" smtClean="0"/>
              <a:t>regresa</a:t>
            </a:r>
            <a:r>
              <a:rPr lang="en-US" dirty="0" smtClean="0"/>
              <a:t> a </a:t>
            </a:r>
            <a:r>
              <a:rPr lang="en-US" dirty="0" err="1" smtClean="0"/>
              <a:t>su</a:t>
            </a:r>
            <a:r>
              <a:rPr lang="en-US" dirty="0" smtClean="0"/>
              <a:t> casa, a </a:t>
            </a:r>
            <a:r>
              <a:rPr lang="en-US" dirty="0" err="1" smtClean="0"/>
              <a:t>su</a:t>
            </a:r>
            <a:r>
              <a:rPr lang="en-US" dirty="0" smtClean="0"/>
              <a:t> </a:t>
            </a:r>
            <a:r>
              <a:rPr lang="en-US" dirty="0" err="1" smtClean="0"/>
              <a:t>familia</a:t>
            </a:r>
            <a:r>
              <a:rPr lang="en-US" dirty="0" smtClean="0"/>
              <a:t> </a:t>
            </a:r>
            <a:r>
              <a:rPr lang="en-US" dirty="0" err="1" smtClean="0"/>
              <a:t>porque</a:t>
            </a:r>
            <a:r>
              <a:rPr lang="en-US" dirty="0" smtClean="0"/>
              <a:t> </a:t>
            </a:r>
            <a:r>
              <a:rPr lang="en-US" dirty="0" err="1" smtClean="0"/>
              <a:t>ellos</a:t>
            </a:r>
            <a:r>
              <a:rPr lang="en-US" dirty="0" smtClean="0"/>
              <a:t> </a:t>
            </a:r>
            <a:r>
              <a:rPr lang="en-US" dirty="0" err="1" smtClean="0"/>
              <a:t>cayeron</a:t>
            </a:r>
            <a:r>
              <a:rPr lang="en-US" dirty="0" smtClean="0"/>
              <a:t> de la </a:t>
            </a:r>
            <a:r>
              <a:rPr lang="en-US" dirty="0" err="1" smtClean="0"/>
              <a:t>altura</a:t>
            </a:r>
            <a:r>
              <a:rPr lang="en-US" dirty="0" smtClean="0"/>
              <a:t> y </a:t>
            </a:r>
            <a:r>
              <a:rPr lang="en-US" dirty="0" err="1" smtClean="0"/>
              <a:t>murieron</a:t>
            </a:r>
            <a:r>
              <a:rPr lang="en-US" dirty="0" smtClean="0"/>
              <a:t> en </a:t>
            </a:r>
            <a:r>
              <a:rPr lang="en-US" dirty="0" err="1" smtClean="0"/>
              <a:t>cuanto</a:t>
            </a:r>
            <a:r>
              <a:rPr lang="en-US" dirty="0" smtClean="0"/>
              <a:t> </a:t>
            </a:r>
            <a:r>
              <a:rPr lang="en-US" dirty="0" err="1" smtClean="0"/>
              <a:t>trabajaban</a:t>
            </a:r>
            <a:r>
              <a:rPr lang="en-US" dirty="0" smtClean="0"/>
              <a:t>.</a:t>
            </a:r>
          </a:p>
          <a:p>
            <a:pPr>
              <a:lnSpc>
                <a:spcPct val="90000"/>
              </a:lnSpc>
            </a:pPr>
            <a:r>
              <a:rPr lang="en-US" dirty="0" err="1" smtClean="0"/>
              <a:t>Podemos</a:t>
            </a:r>
            <a:r>
              <a:rPr lang="en-US" dirty="0" smtClean="0"/>
              <a:t> y </a:t>
            </a:r>
            <a:r>
              <a:rPr lang="en-US" dirty="0" err="1" smtClean="0"/>
              <a:t>debemos</a:t>
            </a:r>
            <a:r>
              <a:rPr lang="en-US" dirty="0" smtClean="0"/>
              <a:t> </a:t>
            </a:r>
            <a:r>
              <a:rPr lang="en-US" dirty="0" err="1" smtClean="0"/>
              <a:t>revertir</a:t>
            </a:r>
            <a:r>
              <a:rPr lang="en-US" dirty="0" smtClean="0"/>
              <a:t> </a:t>
            </a:r>
            <a:r>
              <a:rPr lang="en-US" dirty="0" err="1" smtClean="0"/>
              <a:t>esta</a:t>
            </a:r>
            <a:r>
              <a:rPr lang="en-US" dirty="0" smtClean="0"/>
              <a:t> </a:t>
            </a:r>
            <a:r>
              <a:rPr lang="en-US" dirty="0" err="1" smtClean="0"/>
              <a:t>tendencia</a:t>
            </a:r>
            <a:r>
              <a:rPr lang="en-US" dirty="0" smtClean="0"/>
              <a:t> </a:t>
            </a:r>
            <a:r>
              <a:rPr lang="en-US" dirty="0" err="1" smtClean="0"/>
              <a:t>indeseable</a:t>
            </a:r>
            <a:endParaRPr lang="en-US" dirty="0" smtClean="0"/>
          </a:p>
          <a:p>
            <a:pPr>
              <a:lnSpc>
                <a:spcPct val="80000"/>
              </a:lnSpc>
            </a:pPr>
            <a:endParaRPr lang="en-US" dirty="0" smtClean="0"/>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2CE6B29-DC86-4CA0-AEB8-94347C4B24F3}" type="slidenum">
              <a:rPr lang="en-US" smtClean="0"/>
              <a:pPr/>
              <a:t>16</a:t>
            </a:fld>
            <a:endParaRPr lang="en-US" smtClean="0"/>
          </a:p>
        </p:txBody>
      </p:sp>
      <p:sp>
        <p:nvSpPr>
          <p:cNvPr id="73731" name="Rectangle 2"/>
          <p:cNvSpPr>
            <a:spLocks noGrp="1" noRot="1" noChangeAspect="1" noChangeArrowheads="1" noTextEdit="1"/>
          </p:cNvSpPr>
          <p:nvPr>
            <p:ph type="sldImg"/>
          </p:nvPr>
        </p:nvSpPr>
        <p:spPr>
          <a:xfrm>
            <a:off x="1184275" y="698500"/>
            <a:ext cx="4646613" cy="3484563"/>
          </a:xfrm>
          <a:ln/>
        </p:spPr>
      </p:sp>
      <p:sp>
        <p:nvSpPr>
          <p:cNvPr id="73732" name="Rectangle 3"/>
          <p:cNvSpPr>
            <a:spLocks noGrp="1" noChangeArrowheads="1"/>
          </p:cNvSpPr>
          <p:nvPr>
            <p:ph type="body" idx="1"/>
          </p:nvPr>
        </p:nvSpPr>
        <p:spPr>
          <a:xfrm>
            <a:off x="701040" y="4416425"/>
            <a:ext cx="5608320" cy="4181475"/>
          </a:xfrm>
          <a:noFill/>
          <a:ln/>
        </p:spPr>
        <p:txBody>
          <a:bodyPr/>
          <a:lstStyle/>
          <a:p>
            <a:r>
              <a:rPr lang="en-US" b="1" dirty="0" err="1" smtClean="0"/>
              <a:t>Notas</a:t>
            </a:r>
            <a:r>
              <a:rPr lang="en-US" b="1" dirty="0" smtClean="0"/>
              <a:t> del </a:t>
            </a:r>
            <a:r>
              <a:rPr lang="en-US" b="1" dirty="0" err="1" smtClean="0"/>
              <a:t>Capacitador</a:t>
            </a:r>
            <a:r>
              <a:rPr lang="en-US" b="1" dirty="0" smtClean="0"/>
              <a:t>:</a:t>
            </a:r>
            <a:endParaRPr lang="en-US" i="1" dirty="0" smtClean="0"/>
          </a:p>
          <a:p>
            <a:r>
              <a:rPr lang="en-US" i="1" dirty="0" smtClean="0"/>
              <a:t>Hay un </a:t>
            </a:r>
            <a:r>
              <a:rPr lang="en-US" i="1" dirty="0" err="1" smtClean="0"/>
              <a:t>montón</a:t>
            </a:r>
            <a:r>
              <a:rPr lang="en-US" i="1" dirty="0" smtClean="0"/>
              <a:t> de </a:t>
            </a:r>
            <a:r>
              <a:rPr lang="en-US" i="1" dirty="0" err="1" smtClean="0"/>
              <a:t>maneras</a:t>
            </a:r>
            <a:r>
              <a:rPr lang="en-US" i="1" dirty="0" smtClean="0"/>
              <a:t> de </a:t>
            </a:r>
            <a:r>
              <a:rPr lang="en-US" i="1" dirty="0" err="1" smtClean="0"/>
              <a:t>abordar</a:t>
            </a:r>
            <a:r>
              <a:rPr lang="en-US" i="1" dirty="0" smtClean="0"/>
              <a:t> la </a:t>
            </a:r>
            <a:r>
              <a:rPr lang="en-US" i="1" dirty="0" err="1" smtClean="0"/>
              <a:t>física</a:t>
            </a:r>
            <a:r>
              <a:rPr lang="en-US" i="1" dirty="0" smtClean="0"/>
              <a:t> de </a:t>
            </a:r>
            <a:r>
              <a:rPr lang="en-US" i="1" dirty="0" err="1" smtClean="0"/>
              <a:t>las</a:t>
            </a:r>
            <a:r>
              <a:rPr lang="en-US" i="1" dirty="0" smtClean="0"/>
              <a:t> </a:t>
            </a:r>
            <a:r>
              <a:rPr lang="en-US" i="1" dirty="0" err="1" smtClean="0"/>
              <a:t>caídas</a:t>
            </a:r>
            <a:r>
              <a:rPr lang="en-US" i="1" dirty="0" smtClean="0"/>
              <a:t>. </a:t>
            </a:r>
            <a:r>
              <a:rPr lang="en-US" i="1" dirty="0" err="1" smtClean="0"/>
              <a:t>Talvez</a:t>
            </a:r>
            <a:r>
              <a:rPr lang="en-US" i="1" dirty="0" smtClean="0"/>
              <a:t> </a:t>
            </a:r>
            <a:r>
              <a:rPr lang="en-US" i="1" dirty="0" err="1" smtClean="0"/>
              <a:t>usted</a:t>
            </a:r>
            <a:r>
              <a:rPr lang="en-US" i="1" dirty="0" smtClean="0"/>
              <a:t> </a:t>
            </a:r>
            <a:r>
              <a:rPr lang="en-US" i="1" dirty="0" err="1" smtClean="0"/>
              <a:t>desee</a:t>
            </a:r>
            <a:r>
              <a:rPr lang="en-US" i="1" dirty="0" smtClean="0"/>
              <a:t> </a:t>
            </a:r>
            <a:r>
              <a:rPr lang="en-US" i="1" dirty="0" err="1" smtClean="0"/>
              <a:t>utilizar</a:t>
            </a:r>
            <a:r>
              <a:rPr lang="en-US" i="1" dirty="0" smtClean="0"/>
              <a:t> </a:t>
            </a:r>
            <a:r>
              <a:rPr lang="en-US" i="1" dirty="0" err="1" smtClean="0"/>
              <a:t>millas</a:t>
            </a:r>
            <a:r>
              <a:rPr lang="en-US" i="1" dirty="0" smtClean="0"/>
              <a:t> </a:t>
            </a:r>
            <a:r>
              <a:rPr lang="en-US" i="1" dirty="0" err="1" smtClean="0"/>
              <a:t>por</a:t>
            </a:r>
            <a:r>
              <a:rPr lang="en-US" i="1" dirty="0" smtClean="0"/>
              <a:t> </a:t>
            </a:r>
            <a:r>
              <a:rPr lang="en-US" i="1" dirty="0" err="1" smtClean="0"/>
              <a:t>hora</a:t>
            </a:r>
            <a:r>
              <a:rPr lang="en-US" i="1" dirty="0" smtClean="0"/>
              <a:t> al </a:t>
            </a:r>
            <a:r>
              <a:rPr lang="en-US" i="1" dirty="0" err="1" smtClean="0"/>
              <a:t>momento</a:t>
            </a:r>
            <a:r>
              <a:rPr lang="en-US" i="1" dirty="0" smtClean="0"/>
              <a:t> del </a:t>
            </a:r>
            <a:r>
              <a:rPr lang="en-US" i="1" dirty="0" err="1" smtClean="0"/>
              <a:t>impacto</a:t>
            </a:r>
            <a:r>
              <a:rPr lang="en-US" i="1" dirty="0" smtClean="0"/>
              <a:t> o el peso del </a:t>
            </a:r>
            <a:r>
              <a:rPr lang="en-US" i="1" dirty="0" err="1" smtClean="0"/>
              <a:t>trabajador</a:t>
            </a:r>
            <a:r>
              <a:rPr lang="en-US" i="1" dirty="0" smtClean="0"/>
              <a:t> </a:t>
            </a:r>
            <a:r>
              <a:rPr lang="en-US" i="1" dirty="0" err="1" smtClean="0"/>
              <a:t>multiplicado</a:t>
            </a:r>
            <a:r>
              <a:rPr lang="en-US" i="1" dirty="0" smtClean="0"/>
              <a:t> </a:t>
            </a:r>
            <a:r>
              <a:rPr lang="en-US" i="1" dirty="0" err="1" smtClean="0"/>
              <a:t>por</a:t>
            </a:r>
            <a:r>
              <a:rPr lang="en-US" i="1" dirty="0" smtClean="0"/>
              <a:t> la </a:t>
            </a:r>
            <a:r>
              <a:rPr lang="en-US" i="1" dirty="0" err="1" smtClean="0"/>
              <a:t>distancia</a:t>
            </a:r>
            <a:r>
              <a:rPr lang="en-US" i="1" dirty="0" smtClean="0"/>
              <a:t> y </a:t>
            </a:r>
            <a:r>
              <a:rPr lang="en-US" i="1" dirty="0" err="1" smtClean="0"/>
              <a:t>dividido</a:t>
            </a:r>
            <a:r>
              <a:rPr lang="en-US" i="1" dirty="0" smtClean="0"/>
              <a:t> </a:t>
            </a:r>
            <a:r>
              <a:rPr lang="en-US" i="1" dirty="0" err="1" smtClean="0"/>
              <a:t>por</a:t>
            </a:r>
            <a:r>
              <a:rPr lang="en-US" i="1" dirty="0" smtClean="0"/>
              <a:t> la </a:t>
            </a:r>
            <a:r>
              <a:rPr lang="en-US" i="1" dirty="0" err="1" smtClean="0"/>
              <a:t>distancia</a:t>
            </a:r>
            <a:r>
              <a:rPr lang="en-US" i="1" dirty="0" smtClean="0"/>
              <a:t> de </a:t>
            </a:r>
            <a:r>
              <a:rPr lang="en-US" i="1" dirty="0" err="1" smtClean="0"/>
              <a:t>deceleración</a:t>
            </a:r>
            <a:r>
              <a:rPr lang="en-US" i="1" dirty="0" smtClean="0"/>
              <a:t> o </a:t>
            </a:r>
            <a:r>
              <a:rPr lang="en-US" i="1" dirty="0" err="1" smtClean="0"/>
              <a:t>cualquier</a:t>
            </a:r>
            <a:r>
              <a:rPr lang="en-US" i="1" dirty="0" smtClean="0"/>
              <a:t> </a:t>
            </a:r>
            <a:r>
              <a:rPr lang="en-US" i="1" dirty="0" err="1" smtClean="0"/>
              <a:t>otro</a:t>
            </a:r>
            <a:r>
              <a:rPr lang="en-US" i="1" dirty="0" smtClean="0"/>
              <a:t> </a:t>
            </a:r>
            <a:r>
              <a:rPr lang="en-US" i="1" dirty="0" err="1" smtClean="0"/>
              <a:t>cálculo</a:t>
            </a:r>
            <a:r>
              <a:rPr lang="en-US" i="1" dirty="0" smtClean="0"/>
              <a:t> </a:t>
            </a:r>
            <a:r>
              <a:rPr lang="en-US" i="1" dirty="0" err="1" smtClean="0"/>
              <a:t>para</a:t>
            </a:r>
            <a:r>
              <a:rPr lang="en-US" i="1" dirty="0" smtClean="0"/>
              <a:t> </a:t>
            </a:r>
            <a:r>
              <a:rPr lang="en-US" i="1" dirty="0" err="1" smtClean="0"/>
              <a:t>subrayar</a:t>
            </a:r>
            <a:r>
              <a:rPr lang="en-US" i="1" dirty="0" smtClean="0"/>
              <a:t> el </a:t>
            </a:r>
            <a:r>
              <a:rPr lang="en-US" i="1" dirty="0" err="1" smtClean="0"/>
              <a:t>potencial</a:t>
            </a:r>
            <a:r>
              <a:rPr lang="en-US" i="1" dirty="0" smtClean="0"/>
              <a:t> de </a:t>
            </a:r>
            <a:r>
              <a:rPr lang="en-US" i="1" dirty="0" err="1" smtClean="0"/>
              <a:t>daño</a:t>
            </a:r>
            <a:r>
              <a:rPr lang="en-US" i="1" dirty="0" smtClean="0"/>
              <a:t> de </a:t>
            </a:r>
            <a:r>
              <a:rPr lang="en-US" i="1" dirty="0" err="1" smtClean="0"/>
              <a:t>las</a:t>
            </a:r>
            <a:r>
              <a:rPr lang="en-US" i="1" dirty="0" smtClean="0"/>
              <a:t> </a:t>
            </a:r>
            <a:r>
              <a:rPr lang="en-US" i="1" dirty="0" err="1" smtClean="0"/>
              <a:t>caidas</a:t>
            </a:r>
            <a:r>
              <a:rPr lang="en-US" i="1" dirty="0" smtClean="0"/>
              <a:t> de </a:t>
            </a:r>
            <a:r>
              <a:rPr lang="en-US" i="1" dirty="0" err="1" smtClean="0"/>
              <a:t>cualquier</a:t>
            </a:r>
            <a:r>
              <a:rPr lang="en-US" i="1" dirty="0" smtClean="0"/>
              <a:t> </a:t>
            </a:r>
            <a:r>
              <a:rPr lang="en-US" i="1" dirty="0" err="1" smtClean="0"/>
              <a:t>naturaleza</a:t>
            </a:r>
            <a:r>
              <a:rPr lang="en-US" i="1" dirty="0" smtClean="0"/>
              <a:t>. </a:t>
            </a:r>
            <a:r>
              <a:rPr lang="en-US" i="1" dirty="0" err="1" smtClean="0"/>
              <a:t>Ya</a:t>
            </a:r>
            <a:r>
              <a:rPr lang="en-US" i="1" dirty="0" smtClean="0"/>
              <a:t> sea el </a:t>
            </a:r>
            <a:r>
              <a:rPr lang="en-US" i="1" dirty="0" err="1" smtClean="0"/>
              <a:t>impacto</a:t>
            </a:r>
            <a:r>
              <a:rPr lang="en-US" i="1" dirty="0" smtClean="0"/>
              <a:t> con </a:t>
            </a:r>
            <a:r>
              <a:rPr lang="en-US" i="1" dirty="0" err="1" smtClean="0"/>
              <a:t>una</a:t>
            </a:r>
            <a:r>
              <a:rPr lang="en-US" i="1" dirty="0" smtClean="0"/>
              <a:t> </a:t>
            </a:r>
            <a:r>
              <a:rPr lang="en-US" i="1" dirty="0" err="1" smtClean="0"/>
              <a:t>superficie</a:t>
            </a:r>
            <a:r>
              <a:rPr lang="en-US" i="1" dirty="0" smtClean="0"/>
              <a:t> o la </a:t>
            </a:r>
            <a:r>
              <a:rPr lang="en-US" i="1" dirty="0" err="1" smtClean="0"/>
              <a:t>fuerza</a:t>
            </a:r>
            <a:r>
              <a:rPr lang="en-US" i="1" dirty="0" smtClean="0"/>
              <a:t> </a:t>
            </a:r>
            <a:r>
              <a:rPr lang="en-US" i="1" dirty="0" err="1" smtClean="0"/>
              <a:t>sobre</a:t>
            </a:r>
            <a:r>
              <a:rPr lang="en-US" i="1" dirty="0" smtClean="0"/>
              <a:t> el </a:t>
            </a:r>
            <a:r>
              <a:rPr lang="en-US" i="1" dirty="0" err="1" smtClean="0"/>
              <a:t>cuerpo</a:t>
            </a:r>
            <a:r>
              <a:rPr lang="en-US" i="1" dirty="0" smtClean="0"/>
              <a:t> en la </a:t>
            </a:r>
            <a:r>
              <a:rPr lang="en-US" i="1" dirty="0" err="1" smtClean="0"/>
              <a:t>detención</a:t>
            </a:r>
            <a:r>
              <a:rPr lang="en-US" i="1" dirty="0" smtClean="0"/>
              <a:t> de la </a:t>
            </a:r>
            <a:r>
              <a:rPr lang="en-US" i="1" dirty="0" err="1" smtClean="0"/>
              <a:t>caída-caída</a:t>
            </a:r>
            <a:r>
              <a:rPr lang="en-US" i="1" dirty="0" smtClean="0"/>
              <a:t> </a:t>
            </a:r>
            <a:r>
              <a:rPr lang="en-US" i="1" dirty="0" err="1" smtClean="0"/>
              <a:t>duele</a:t>
            </a:r>
            <a:endParaRPr lang="en-US" i="1" dirty="0" smtClean="0"/>
          </a:p>
          <a:p>
            <a:endParaRPr lang="en-US" dirty="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5463586-95FE-4064-805B-D0877B07150D}" type="slidenum">
              <a:rPr lang="en-US"/>
              <a:pPr/>
              <a:t>17</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D38C845-3B03-4C1D-8944-CFC2FB516D1E}" type="slidenum">
              <a:rPr lang="en-US"/>
              <a:pPr/>
              <a:t>18</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D09E60A-076E-420C-8D95-4FBEE4DE907C}" type="slidenum">
              <a:rPr lang="en-US"/>
              <a:pPr/>
              <a:t>19</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C2CCA34-979D-4603-90F4-4CBF91265CAA}" type="slidenum">
              <a:rPr lang="en-US"/>
              <a:pPr/>
              <a:t>20</a:t>
            </a:fld>
            <a:endParaRPr lang="en-US"/>
          </a:p>
        </p:txBody>
      </p:sp>
      <p:sp>
        <p:nvSpPr>
          <p:cNvPr id="178178" name="Rectangle 2"/>
          <p:cNvSpPr>
            <a:spLocks noGrp="1" noRot="1" noChangeAspect="1" noChangeArrowheads="1" noTextEdit="1"/>
          </p:cNvSpPr>
          <p:nvPr>
            <p:ph type="sldImg"/>
          </p:nvPr>
        </p:nvSpPr>
        <p:spPr>
          <a:ln/>
        </p:spPr>
      </p:sp>
      <p:sp>
        <p:nvSpPr>
          <p:cNvPr id="178180"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A574FD1-E2F9-1E45-9BD8-E20119D918FB}" type="slidenum">
              <a:rPr lang="pt-BR"/>
              <a:pPr/>
              <a:t>3</a:t>
            </a:fld>
            <a:endParaRPr lang="pt-BR"/>
          </a:p>
        </p:txBody>
      </p:sp>
      <p:sp>
        <p:nvSpPr>
          <p:cNvPr id="23555"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2" tIns="46587" rIns="93172" bIns="46587" anchor="ctr">
            <a:prstTxWarp prst="textNoShape">
              <a:avLst/>
            </a:prstTxWarp>
          </a:bodyPr>
          <a:lstStyle/>
          <a:p>
            <a:endParaRPr lang="pt-BR"/>
          </a:p>
        </p:txBody>
      </p:sp>
      <p:sp>
        <p:nvSpPr>
          <p:cNvPr id="23556" name="Rectangle 2"/>
          <p:cNvSpPr>
            <a:spLocks noGrp="1" noChangeArrowheads="1"/>
          </p:cNvSpPr>
          <p:nvPr>
            <p:ph type="body"/>
          </p:nvPr>
        </p:nvSpPr>
        <p:spPr>
          <a:xfrm>
            <a:off x="935039" y="4416426"/>
            <a:ext cx="5140325" cy="4192588"/>
          </a:xfrm>
          <a:solidFill>
            <a:srgbClr val="FFFFFF"/>
          </a:solidFill>
          <a:ln w="9360">
            <a:solidFill>
              <a:srgbClr val="000000"/>
            </a:solidFill>
          </a:ln>
        </p:spPr>
        <p:txBody>
          <a:bodyPr wrap="none" anchor="ctr"/>
          <a:lstStyle/>
          <a:p>
            <a:endParaRPr lang="pt-B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D926733-493C-46B5-9FD4-4E1CB7FD21EC}" type="slidenum">
              <a:rPr lang="en-US"/>
              <a:pPr/>
              <a:t>21</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pt-BR" dirty="0" smtClean="0"/>
          </a:p>
          <a:p>
            <a:endParaRPr lang="pt-BR" dirty="0" smtClean="0"/>
          </a:p>
          <a:p>
            <a:endParaRPr lang="pt-BR" dirty="0" smtClean="0"/>
          </a:p>
          <a:p>
            <a:endParaRPr lang="pt-BR" dirty="0" smtClean="0"/>
          </a:p>
          <a:p>
            <a:endParaRPr lang="pt-BR" dirty="0" smtClean="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8EADAB7-F862-43CC-ABC6-7C415B8CA79B}" type="slidenum">
              <a:rPr lang="en-US"/>
              <a:pPr/>
              <a:t>22</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34A9EA8-7F08-4141-8337-68F78617798B}" type="slidenum">
              <a:rPr lang="en-US"/>
              <a:pPr/>
              <a:t>23</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4A077A3-18B7-45FA-940D-CCFA51D83CF7}" type="slidenum">
              <a:rPr lang="en-US"/>
              <a:pPr/>
              <a:t>24</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51B68A4-E1E4-4E5D-8000-57500C199CEF}" type="slidenum">
              <a:rPr lang="en-US"/>
              <a:pPr/>
              <a:t>25</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640928C-1D19-40C1-AA0D-C0ECC50FB003}" type="slidenum">
              <a:rPr lang="en-US"/>
              <a:pPr/>
              <a:t>26</a:t>
            </a:fld>
            <a:endParaRPr lang="en-US"/>
          </a:p>
        </p:txBody>
      </p:sp>
      <p:sp>
        <p:nvSpPr>
          <p:cNvPr id="190466" name="Rectangle 2"/>
          <p:cNvSpPr>
            <a:spLocks noGrp="1" noRot="1" noChangeAspect="1" noChangeArrowheads="1" noTextEdit="1"/>
          </p:cNvSpPr>
          <p:nvPr>
            <p:ph type="sldImg"/>
          </p:nvPr>
        </p:nvSpPr>
        <p:spPr>
          <a:ln/>
        </p:spPr>
      </p:sp>
      <p:sp>
        <p:nvSpPr>
          <p:cNvPr id="190468"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401F60E-A507-48E9-9424-2D68108E8FB1}" type="slidenum">
              <a:rPr lang="en-US"/>
              <a:pPr/>
              <a:t>27</a:t>
            </a:fld>
            <a:endParaRPr lang="en-US"/>
          </a:p>
        </p:txBody>
      </p:sp>
      <p:sp>
        <p:nvSpPr>
          <p:cNvPr id="192514" name="Rectangle 2"/>
          <p:cNvSpPr>
            <a:spLocks noGrp="1" noRot="1" noChangeAspect="1" noChangeArrowheads="1" noTextEdit="1"/>
          </p:cNvSpPr>
          <p:nvPr>
            <p:ph type="sldImg"/>
          </p:nvPr>
        </p:nvSpPr>
        <p:spPr>
          <a:ln/>
        </p:spPr>
      </p:sp>
      <p:sp>
        <p:nvSpPr>
          <p:cNvPr id="192516"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C7DD852-D2C7-42E9-8A53-4F8D43A8159A}" type="slidenum">
              <a:rPr lang="en-US"/>
              <a:pPr/>
              <a:t>28</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2DDDD7A2-86A6-E144-845B-FC65DB54F093}" type="slidenum">
              <a:rPr lang="en-US"/>
              <a:pPr/>
              <a:t>29</a:t>
            </a:fld>
            <a:endParaRPr lang="en-US"/>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r>
              <a:rPr lang="en-US" b="1" dirty="0" err="1" smtClean="0"/>
              <a:t>Notas</a:t>
            </a:r>
            <a:r>
              <a:rPr lang="en-US" b="1" dirty="0" smtClean="0"/>
              <a:t> del </a:t>
            </a:r>
            <a:r>
              <a:rPr lang="en-US" b="1" dirty="0" err="1" smtClean="0"/>
              <a:t>Capacitador</a:t>
            </a:r>
            <a:r>
              <a:rPr lang="en-US" b="1" dirty="0" smtClean="0"/>
              <a:t>:</a:t>
            </a:r>
            <a:endParaRPr lang="en-US" i="1" dirty="0" smtClean="0"/>
          </a:p>
          <a:p>
            <a:r>
              <a:rPr lang="en-US" i="1" dirty="0" err="1" smtClean="0"/>
              <a:t>Explique</a:t>
            </a:r>
            <a:r>
              <a:rPr lang="en-US" i="1" dirty="0" smtClean="0"/>
              <a:t> </a:t>
            </a:r>
            <a:r>
              <a:rPr lang="en-US" i="1" dirty="0" err="1" smtClean="0"/>
              <a:t>que</a:t>
            </a:r>
            <a:r>
              <a:rPr lang="en-US" i="1" dirty="0" smtClean="0"/>
              <a:t> </a:t>
            </a:r>
            <a:r>
              <a:rPr lang="en-US" i="1" dirty="0" err="1" smtClean="0"/>
              <a:t>estos</a:t>
            </a:r>
            <a:r>
              <a:rPr lang="en-US" i="1" dirty="0" smtClean="0"/>
              <a:t> son los </a:t>
            </a:r>
            <a:r>
              <a:rPr lang="en-US" i="1" dirty="0" err="1" smtClean="0"/>
              <a:t>métodos</a:t>
            </a:r>
            <a:r>
              <a:rPr lang="en-US" i="1" dirty="0" smtClean="0"/>
              <a:t> de </a:t>
            </a:r>
            <a:r>
              <a:rPr lang="en-US" i="1" dirty="0" err="1" smtClean="0"/>
              <a:t>protección</a:t>
            </a:r>
            <a:r>
              <a:rPr lang="en-US" i="1" dirty="0" smtClean="0"/>
              <a:t> </a:t>
            </a:r>
            <a:r>
              <a:rPr lang="en-US" i="1" dirty="0" err="1" smtClean="0"/>
              <a:t>convencional</a:t>
            </a:r>
            <a:r>
              <a:rPr lang="en-US" i="1" dirty="0" smtClean="0"/>
              <a:t> de </a:t>
            </a:r>
            <a:r>
              <a:rPr lang="en-US" i="1" dirty="0" err="1" smtClean="0"/>
              <a:t>caídas</a:t>
            </a:r>
            <a:r>
              <a:rPr lang="en-US" i="1" dirty="0" smtClean="0"/>
              <a:t> </a:t>
            </a:r>
            <a:r>
              <a:rPr lang="en-US" i="1" dirty="0" err="1" smtClean="0"/>
              <a:t>pero</a:t>
            </a:r>
            <a:r>
              <a:rPr lang="en-US" i="1" dirty="0" smtClean="0"/>
              <a:t> </a:t>
            </a:r>
            <a:r>
              <a:rPr lang="en-US" i="1" dirty="0" err="1" smtClean="0"/>
              <a:t>que</a:t>
            </a:r>
            <a:r>
              <a:rPr lang="en-US" i="1" dirty="0" smtClean="0"/>
              <a:t> la OSHA </a:t>
            </a:r>
            <a:r>
              <a:rPr lang="en-US" i="1" dirty="0" err="1" smtClean="0"/>
              <a:t>permite</a:t>
            </a:r>
            <a:r>
              <a:rPr lang="en-US" i="1" dirty="0" smtClean="0"/>
              <a:t> </a:t>
            </a:r>
            <a:r>
              <a:rPr lang="en-US" i="1" dirty="0" err="1" smtClean="0"/>
              <a:t>que</a:t>
            </a:r>
            <a:r>
              <a:rPr lang="en-US" i="1" dirty="0" smtClean="0"/>
              <a:t> </a:t>
            </a:r>
            <a:r>
              <a:rPr lang="en-US" i="1" dirty="0" err="1" smtClean="0"/>
              <a:t>métodos</a:t>
            </a:r>
            <a:r>
              <a:rPr lang="en-US" i="1" dirty="0" smtClean="0"/>
              <a:t> </a:t>
            </a:r>
            <a:r>
              <a:rPr lang="en-US" i="1" dirty="0" err="1" smtClean="0"/>
              <a:t>alternativos</a:t>
            </a:r>
            <a:r>
              <a:rPr lang="en-US" i="1" dirty="0" smtClean="0"/>
              <a:t> </a:t>
            </a:r>
            <a:r>
              <a:rPr lang="en-US" i="1" dirty="0" err="1" smtClean="0"/>
              <a:t>para</a:t>
            </a:r>
            <a:r>
              <a:rPr lang="en-US" i="1" dirty="0" smtClean="0"/>
              <a:t> </a:t>
            </a:r>
            <a:r>
              <a:rPr lang="en-US" i="1" dirty="0" err="1" smtClean="0"/>
              <a:t>algunas</a:t>
            </a:r>
            <a:r>
              <a:rPr lang="en-US" i="1" dirty="0" smtClean="0"/>
              <a:t> </a:t>
            </a:r>
            <a:r>
              <a:rPr lang="en-US" i="1" dirty="0" err="1" smtClean="0"/>
              <a:t>actividades</a:t>
            </a:r>
            <a:r>
              <a:rPr lang="en-US" i="1" dirty="0" smtClean="0"/>
              <a:t> de </a:t>
            </a:r>
            <a:r>
              <a:rPr lang="en-US" i="1" dirty="0" err="1" smtClean="0"/>
              <a:t>construcción</a:t>
            </a:r>
            <a:r>
              <a:rPr lang="en-US" i="1" dirty="0" smtClean="0"/>
              <a:t> </a:t>
            </a:r>
            <a:r>
              <a:rPr lang="en-US" i="1" dirty="0" err="1" smtClean="0"/>
              <a:t>incluyendo</a:t>
            </a:r>
            <a:r>
              <a:rPr lang="en-US" i="1" dirty="0" smtClean="0"/>
              <a:t> </a:t>
            </a:r>
            <a:r>
              <a:rPr lang="en-US" i="1" dirty="0" err="1" smtClean="0"/>
              <a:t>algunos</a:t>
            </a:r>
            <a:r>
              <a:rPr lang="en-US" i="1" dirty="0" smtClean="0"/>
              <a:t> </a:t>
            </a:r>
            <a:r>
              <a:rPr lang="en-US" i="1" dirty="0" err="1" smtClean="0"/>
              <a:t>trabajos</a:t>
            </a:r>
            <a:r>
              <a:rPr lang="en-US" i="1" dirty="0" smtClean="0"/>
              <a:t> de </a:t>
            </a:r>
            <a:r>
              <a:rPr lang="en-US" i="1" dirty="0" err="1" smtClean="0"/>
              <a:t>techados</a:t>
            </a:r>
            <a:r>
              <a:rPr lang="en-US" i="1" dirty="0" smtClean="0"/>
              <a:t> </a:t>
            </a:r>
            <a:r>
              <a:rPr lang="en-US" i="1" dirty="0" err="1" smtClean="0"/>
              <a:t>que</a:t>
            </a:r>
            <a:r>
              <a:rPr lang="en-US" i="1" dirty="0" smtClean="0"/>
              <a:t> se </a:t>
            </a:r>
            <a:r>
              <a:rPr lang="en-US" i="1" dirty="0" err="1" smtClean="0"/>
              <a:t>discutirán</a:t>
            </a:r>
            <a:r>
              <a:rPr lang="en-US" i="1" dirty="0" smtClean="0"/>
              <a:t> </a:t>
            </a:r>
            <a:r>
              <a:rPr lang="en-US" i="1" dirty="0" err="1" smtClean="0"/>
              <a:t>más</a:t>
            </a:r>
            <a:r>
              <a:rPr lang="en-US" i="1" dirty="0" smtClean="0"/>
              <a:t> </a:t>
            </a:r>
            <a:r>
              <a:rPr lang="en-US" i="1" dirty="0" err="1" smtClean="0"/>
              <a:t>tarde</a:t>
            </a:r>
            <a:r>
              <a:rPr lang="en-US" i="1" dirty="0" smtClean="0"/>
              <a:t>.</a:t>
            </a:r>
          </a:p>
          <a:p>
            <a:r>
              <a:rPr lang="en-US" i="1" dirty="0" err="1" smtClean="0"/>
              <a:t>Mencionar</a:t>
            </a:r>
            <a:r>
              <a:rPr lang="en-US" i="1" dirty="0" smtClean="0"/>
              <a:t> </a:t>
            </a:r>
            <a:r>
              <a:rPr lang="en-US" i="1" dirty="0" err="1" smtClean="0"/>
              <a:t>que</a:t>
            </a:r>
            <a:r>
              <a:rPr lang="en-US" i="1" dirty="0" smtClean="0"/>
              <a:t> los </a:t>
            </a:r>
            <a:r>
              <a:rPr lang="en-US" i="1" dirty="0" err="1" smtClean="0"/>
              <a:t>toldos</a:t>
            </a:r>
            <a:r>
              <a:rPr lang="en-US" i="1" dirty="0" smtClean="0"/>
              <a:t> son un </a:t>
            </a:r>
            <a:r>
              <a:rPr lang="en-US" i="1" dirty="0" err="1" smtClean="0"/>
              <a:t>método</a:t>
            </a:r>
            <a:r>
              <a:rPr lang="en-US" i="1" dirty="0" smtClean="0"/>
              <a:t> de </a:t>
            </a:r>
            <a:r>
              <a:rPr lang="en-US" i="1" dirty="0" err="1" smtClean="0"/>
              <a:t>retención</a:t>
            </a:r>
            <a:r>
              <a:rPr lang="en-US" i="1" dirty="0" smtClean="0"/>
              <a:t> de los </a:t>
            </a:r>
            <a:r>
              <a:rPr lang="en-US" i="1" dirty="0" err="1" smtClean="0"/>
              <a:t>objetos</a:t>
            </a:r>
            <a:r>
              <a:rPr lang="en-US" i="1" dirty="0" smtClean="0"/>
              <a:t> </a:t>
            </a:r>
            <a:r>
              <a:rPr lang="en-US" i="1" dirty="0" err="1" smtClean="0"/>
              <a:t>que</a:t>
            </a:r>
            <a:r>
              <a:rPr lang="en-US" i="1" dirty="0" smtClean="0"/>
              <a:t> </a:t>
            </a:r>
          </a:p>
          <a:p>
            <a:r>
              <a:rPr lang="en-US" i="1" dirty="0" err="1" smtClean="0"/>
              <a:t>que</a:t>
            </a:r>
            <a:r>
              <a:rPr lang="en-US" i="1" dirty="0" smtClean="0"/>
              <a:t> </a:t>
            </a:r>
            <a:r>
              <a:rPr lang="en-US" i="1" dirty="0" err="1" smtClean="0"/>
              <a:t>caygan</a:t>
            </a:r>
            <a:r>
              <a:rPr lang="en-US" i="1" dirty="0" smtClean="0"/>
              <a:t> de la </a:t>
            </a:r>
            <a:r>
              <a:rPr lang="en-US" i="1" dirty="0" err="1" smtClean="0"/>
              <a:t>superficie</a:t>
            </a:r>
            <a:r>
              <a:rPr lang="en-US" i="1" dirty="0" smtClean="0"/>
              <a:t> </a:t>
            </a:r>
            <a:r>
              <a:rPr lang="en-US" i="1" dirty="0" err="1" smtClean="0"/>
              <a:t>hacia</a:t>
            </a:r>
            <a:r>
              <a:rPr lang="en-US" i="1" dirty="0" smtClean="0"/>
              <a:t> </a:t>
            </a:r>
            <a:r>
              <a:rPr lang="en-US" i="1" dirty="0" err="1" smtClean="0"/>
              <a:t>abajo</a:t>
            </a:r>
            <a:r>
              <a:rPr lang="en-US" i="1" dirty="0" smtClean="0"/>
              <a:t>. </a:t>
            </a:r>
            <a:r>
              <a:rPr lang="en-US" i="1" dirty="0" err="1" smtClean="0"/>
              <a:t>Ellos</a:t>
            </a:r>
            <a:r>
              <a:rPr lang="en-US" i="1" dirty="0" smtClean="0"/>
              <a:t> no son </a:t>
            </a:r>
            <a:r>
              <a:rPr lang="en-US" i="1" dirty="0" err="1" smtClean="0"/>
              <a:t>diseñados</a:t>
            </a:r>
            <a:r>
              <a:rPr lang="en-US" i="1" dirty="0" smtClean="0"/>
              <a:t> </a:t>
            </a:r>
            <a:r>
              <a:rPr lang="en-US" i="1" dirty="0" err="1" smtClean="0"/>
              <a:t>para</a:t>
            </a:r>
            <a:r>
              <a:rPr lang="en-US" i="1" dirty="0" smtClean="0"/>
              <a:t> </a:t>
            </a:r>
            <a:r>
              <a:rPr lang="en-US" i="1" dirty="0" err="1" smtClean="0"/>
              <a:t>retener</a:t>
            </a:r>
            <a:r>
              <a:rPr lang="en-US" i="1" dirty="0" smtClean="0"/>
              <a:t> a los </a:t>
            </a:r>
            <a:r>
              <a:rPr lang="en-US" i="1" dirty="0" err="1" smtClean="0"/>
              <a:t>trabajadores</a:t>
            </a:r>
            <a:r>
              <a:rPr lang="en-US" dirty="0" smtClean="0"/>
              <a:t> </a:t>
            </a:r>
          </a:p>
          <a:p>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758B47B-30E1-4070-BA2A-3E7CA5C019E9}" type="slidenum">
              <a:rPr lang="en-US"/>
              <a:pPr/>
              <a:t>30</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pt-BR" dirty="0" smtClean="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E987903-A734-4875-BE0D-1E42BE5B8AA1}" type="slidenum">
              <a:rPr lang="pt-BR" smtClean="0"/>
              <a:pPr/>
              <a:t>4</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54C2B26-EDD5-4FBC-83FA-49324DDEBA8B}" type="slidenum">
              <a:rPr lang="en-US"/>
              <a:pPr/>
              <a:t>31</a:t>
            </a:fld>
            <a:endParaRPr lang="en-US"/>
          </a:p>
        </p:txBody>
      </p:sp>
      <p:sp>
        <p:nvSpPr>
          <p:cNvPr id="198658" name="Rectangle 2"/>
          <p:cNvSpPr>
            <a:spLocks noGrp="1" noRot="1" noChangeAspect="1" noChangeArrowheads="1" noTextEdit="1"/>
          </p:cNvSpPr>
          <p:nvPr>
            <p:ph type="sldImg"/>
          </p:nvPr>
        </p:nvSpPr>
        <p:spPr>
          <a:xfrm>
            <a:off x="1204913" y="685800"/>
            <a:ext cx="4675187" cy="3505200"/>
          </a:xfrm>
          <a:ln/>
        </p:spPr>
      </p:sp>
      <p:sp>
        <p:nvSpPr>
          <p:cNvPr id="198660" name="Rectangle 4"/>
          <p:cNvSpPr>
            <a:spLocks noGrp="1" noChangeArrowheads="1"/>
          </p:cNvSpPr>
          <p:nvPr>
            <p:ph type="body" idx="1"/>
          </p:nvPr>
        </p:nvSpPr>
        <p:spPr/>
        <p:txBody>
          <a:bodyPr/>
          <a:lstStyle/>
          <a:p>
            <a:r>
              <a:rPr lang="pt-BR" dirty="0">
                <a:latin typeface="Arial" pitchFamily="34" charset="0"/>
              </a:rPr>
              <a:t> </a:t>
            </a:r>
            <a:endParaRPr lang="en-US" dirty="0">
              <a:latin typeface="Arial" pitchFamily="34" charset="0"/>
            </a:endParaRP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6F64EFE-28DC-4701-A328-0C35B0A702DC}" type="slidenum">
              <a:rPr lang="en-US"/>
              <a:pPr/>
              <a:t>32</a:t>
            </a:fld>
            <a:endParaRPr lang="en-US"/>
          </a:p>
        </p:txBody>
      </p:sp>
      <p:sp>
        <p:nvSpPr>
          <p:cNvPr id="200706" name="Rectangle 2"/>
          <p:cNvSpPr>
            <a:spLocks noGrp="1" noRot="1" noChangeAspect="1" noChangeArrowheads="1" noTextEdit="1"/>
          </p:cNvSpPr>
          <p:nvPr>
            <p:ph type="sldImg"/>
          </p:nvPr>
        </p:nvSpPr>
        <p:spPr>
          <a:ln/>
        </p:spPr>
      </p:sp>
      <p:sp>
        <p:nvSpPr>
          <p:cNvPr id="200708"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F9B29D8-B222-4E78-BB85-E783E1C3AFF1}" type="slidenum">
              <a:rPr lang="en-US"/>
              <a:pPr/>
              <a:t>33</a:t>
            </a:fld>
            <a:endParaRPr lang="en-US"/>
          </a:p>
        </p:txBody>
      </p:sp>
      <p:sp>
        <p:nvSpPr>
          <p:cNvPr id="202754" name="Rectangle 2"/>
          <p:cNvSpPr>
            <a:spLocks noGrp="1" noRot="1" noChangeAspect="1" noChangeArrowheads="1" noTextEdit="1"/>
          </p:cNvSpPr>
          <p:nvPr>
            <p:ph type="sldImg"/>
          </p:nvPr>
        </p:nvSpPr>
        <p:spPr>
          <a:ln/>
        </p:spPr>
      </p:sp>
      <p:sp>
        <p:nvSpPr>
          <p:cNvPr id="202756"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44626D7-6074-4614-B503-E060E88E1204}" type="slidenum">
              <a:rPr lang="en-US"/>
              <a:pPr/>
              <a:t>34</a:t>
            </a:fld>
            <a:endParaRPr lang="en-US"/>
          </a:p>
        </p:txBody>
      </p:sp>
      <p:sp>
        <p:nvSpPr>
          <p:cNvPr id="204802" name="Rectangle 2"/>
          <p:cNvSpPr>
            <a:spLocks noGrp="1" noRot="1" noChangeAspect="1" noChangeArrowheads="1" noTextEdit="1"/>
          </p:cNvSpPr>
          <p:nvPr>
            <p:ph type="sldImg"/>
          </p:nvPr>
        </p:nvSpPr>
        <p:spPr>
          <a:ln/>
        </p:spPr>
      </p:sp>
      <p:sp>
        <p:nvSpPr>
          <p:cNvPr id="204804"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73BAA54-8C67-4A54-8954-6AFCE1FD08FD}" type="slidenum">
              <a:rPr lang="en-US"/>
              <a:pPr/>
              <a:t>35</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dirty="0">
              <a:latin typeface="Arial" pitchFamily="34" charset="0"/>
            </a:endParaRP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2C755DF-8708-49AF-9CA2-102B15318547}" type="slidenum">
              <a:rPr lang="en-US"/>
              <a:pPr/>
              <a:t>36</a:t>
            </a:fld>
            <a:endParaRPr lang="en-US"/>
          </a:p>
        </p:txBody>
      </p:sp>
      <p:sp>
        <p:nvSpPr>
          <p:cNvPr id="208898" name="Rectangle 2"/>
          <p:cNvSpPr>
            <a:spLocks noGrp="1" noRot="1" noChangeAspect="1" noChangeArrowheads="1" noTextEdit="1"/>
          </p:cNvSpPr>
          <p:nvPr>
            <p:ph type="sldImg"/>
          </p:nvPr>
        </p:nvSpPr>
        <p:spPr>
          <a:ln/>
        </p:spPr>
      </p:sp>
      <p:sp>
        <p:nvSpPr>
          <p:cNvPr id="208900"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CC38BED-C6BA-4DFB-8F42-8352C82949EF}" type="slidenum">
              <a:rPr lang="en-US"/>
              <a:pPr/>
              <a:t>37</a:t>
            </a:fld>
            <a:endParaRPr lang="en-US"/>
          </a:p>
        </p:txBody>
      </p:sp>
      <p:sp>
        <p:nvSpPr>
          <p:cNvPr id="210946" name="Rectangle 2"/>
          <p:cNvSpPr>
            <a:spLocks noGrp="1" noRot="1" noChangeAspect="1" noChangeArrowheads="1" noTextEdit="1"/>
          </p:cNvSpPr>
          <p:nvPr>
            <p:ph type="sldImg"/>
          </p:nvPr>
        </p:nvSpPr>
        <p:spPr>
          <a:ln/>
        </p:spPr>
      </p:sp>
      <p:sp>
        <p:nvSpPr>
          <p:cNvPr id="210948"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3F188D7-6505-4790-9371-AE89FF86C156}" type="slidenum">
              <a:rPr lang="en-US"/>
              <a:pPr/>
              <a:t>38</a:t>
            </a:fld>
            <a:endParaRPr lang="en-US"/>
          </a:p>
        </p:txBody>
      </p:sp>
      <p:sp>
        <p:nvSpPr>
          <p:cNvPr id="212994" name="Rectangle 2"/>
          <p:cNvSpPr>
            <a:spLocks noGrp="1" noRot="1" noChangeAspect="1" noChangeArrowheads="1" noTextEdit="1"/>
          </p:cNvSpPr>
          <p:nvPr>
            <p:ph type="sldImg"/>
          </p:nvPr>
        </p:nvSpPr>
        <p:spPr>
          <a:ln/>
        </p:spPr>
      </p:sp>
      <p:sp>
        <p:nvSpPr>
          <p:cNvPr id="212996" name="Rectangle 4"/>
          <p:cNvSpPr>
            <a:spLocks noGrp="1" noChangeArrowheads="1"/>
          </p:cNvSpPr>
          <p:nvPr>
            <p:ph type="body" idx="1"/>
          </p:nvPr>
        </p:nvSpPr>
        <p:spPr/>
        <p:txBody>
          <a:bodyPr/>
          <a:lstStyle/>
          <a:p>
            <a:pPr lvl="1" indent="-228587"/>
            <a:r>
              <a:rPr lang="pt-PT" dirty="0">
                <a:latin typeface="Arial" pitchFamily="34" charset="0"/>
              </a:rPr>
              <a:t/>
            </a:r>
            <a:br>
              <a:rPr lang="pt-PT" dirty="0">
                <a:latin typeface="Arial" pitchFamily="34" charset="0"/>
              </a:rPr>
            </a:b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9128769-BDEF-47C7-8377-687B9442D843}" type="slidenum">
              <a:rPr lang="en-US"/>
              <a:pPr/>
              <a:t>39</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96998C7-5664-40EA-A58A-74BCD565E8B7}" type="slidenum">
              <a:rPr lang="en-US"/>
              <a:pPr/>
              <a:t>40</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987903-A734-4875-BE0D-1E42BE5B8AA1}" type="slidenum">
              <a:rPr lang="pt-BR" smtClean="0"/>
              <a:pPr/>
              <a:t>5</a:t>
            </a:fld>
            <a:endParaRPr lang="pt-B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A79EFA3-594C-42E0-8B83-E3F4FFA84F4B}" type="slidenum">
              <a:rPr lang="en-US"/>
              <a:pPr/>
              <a:t>41</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pPr lvl="1" indent="-228587"/>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7EDE95B-73FA-403D-830F-7C1AD6F29945}" type="slidenum">
              <a:rPr lang="en-US"/>
              <a:pPr/>
              <a:t>42</a:t>
            </a:fld>
            <a:endParaRPr lang="en-US"/>
          </a:p>
        </p:txBody>
      </p:sp>
      <p:sp>
        <p:nvSpPr>
          <p:cNvPr id="221186" name="Rectangle 2"/>
          <p:cNvSpPr>
            <a:spLocks noGrp="1" noRot="1" noChangeAspect="1" noChangeArrowheads="1" noTextEdit="1"/>
          </p:cNvSpPr>
          <p:nvPr>
            <p:ph type="sldImg"/>
          </p:nvPr>
        </p:nvSpPr>
        <p:spPr>
          <a:xfrm>
            <a:off x="1204913" y="685800"/>
            <a:ext cx="4675187" cy="3505200"/>
          </a:xfrm>
          <a:ln/>
        </p:spPr>
      </p:sp>
      <p:sp>
        <p:nvSpPr>
          <p:cNvPr id="221187" name="Rectangle 3"/>
          <p:cNvSpPr>
            <a:spLocks noGrp="1" noChangeArrowheads="1"/>
          </p:cNvSpPr>
          <p:nvPr>
            <p:ph type="body" idx="1"/>
          </p:nvPr>
        </p:nvSpPr>
        <p:spPr>
          <a:xfrm>
            <a:off x="384176" y="4837114"/>
            <a:ext cx="6157913" cy="4289425"/>
          </a:xfrm>
        </p:spPr>
        <p:txBody>
          <a:bodyPr/>
          <a:lstStyle/>
          <a:p>
            <a:pPr lvl="1" indent="-228587"/>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E1D5B2B-7810-458C-B548-1FD0E95B4443}" type="slidenum">
              <a:rPr lang="en-US"/>
              <a:pPr/>
              <a:t>43</a:t>
            </a:fld>
            <a:endParaRPr lang="en-US"/>
          </a:p>
        </p:txBody>
      </p:sp>
      <p:sp>
        <p:nvSpPr>
          <p:cNvPr id="223234" name="Rectangle 2"/>
          <p:cNvSpPr>
            <a:spLocks noGrp="1" noRot="1" noChangeAspect="1" noChangeArrowheads="1" noTextEdit="1"/>
          </p:cNvSpPr>
          <p:nvPr>
            <p:ph type="sldImg"/>
          </p:nvPr>
        </p:nvSpPr>
        <p:spPr>
          <a:xfrm>
            <a:off x="1204913" y="685800"/>
            <a:ext cx="4675187" cy="3505200"/>
          </a:xfrm>
          <a:ln/>
        </p:spPr>
      </p:sp>
      <p:sp>
        <p:nvSpPr>
          <p:cNvPr id="223235" name="Rectangle 3"/>
          <p:cNvSpPr>
            <a:spLocks noGrp="1" noChangeArrowheads="1"/>
          </p:cNvSpPr>
          <p:nvPr>
            <p:ph type="body" idx="1"/>
          </p:nvPr>
        </p:nvSpPr>
        <p:spPr>
          <a:xfrm>
            <a:off x="384176" y="4837114"/>
            <a:ext cx="6157913" cy="4289425"/>
          </a:xfrm>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F723F21-0B5A-4C1E-9955-23629C27B924}" type="slidenum">
              <a:rPr lang="en-US"/>
              <a:pPr/>
              <a:t>44</a:t>
            </a:fld>
            <a:endParaRPr lang="en-US"/>
          </a:p>
        </p:txBody>
      </p:sp>
      <p:sp>
        <p:nvSpPr>
          <p:cNvPr id="225282" name="Rectangle 2"/>
          <p:cNvSpPr>
            <a:spLocks noGrp="1" noRot="1" noChangeAspect="1" noChangeArrowheads="1" noTextEdit="1"/>
          </p:cNvSpPr>
          <p:nvPr>
            <p:ph type="sldImg"/>
          </p:nvPr>
        </p:nvSpPr>
        <p:spPr>
          <a:ln/>
        </p:spPr>
      </p:sp>
      <p:sp>
        <p:nvSpPr>
          <p:cNvPr id="225284"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62CC154-6CBA-4D85-9B87-2C85CBE12C97}" type="slidenum">
              <a:rPr lang="en-US"/>
              <a:pPr/>
              <a:t>45</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2C97C15-1069-4B65-8150-AAF8C48FCFD1}" type="slidenum">
              <a:rPr lang="en-US"/>
              <a:pPr/>
              <a:t>46</a:t>
            </a:fld>
            <a:endParaRPr lang="en-US"/>
          </a:p>
        </p:txBody>
      </p:sp>
      <p:sp>
        <p:nvSpPr>
          <p:cNvPr id="229378" name="Rectangle 2"/>
          <p:cNvSpPr>
            <a:spLocks noGrp="1" noRot="1" noChangeAspect="1" noChangeArrowheads="1" noTextEdit="1"/>
          </p:cNvSpPr>
          <p:nvPr>
            <p:ph type="sldImg"/>
          </p:nvPr>
        </p:nvSpPr>
        <p:spPr>
          <a:xfrm>
            <a:off x="1182688" y="696913"/>
            <a:ext cx="4648200" cy="3486150"/>
          </a:xfrm>
          <a:ln/>
        </p:spPr>
      </p:sp>
      <p:sp>
        <p:nvSpPr>
          <p:cNvPr id="229379" name="Rectangle 3"/>
          <p:cNvSpPr>
            <a:spLocks noGrp="1" noChangeArrowheads="1"/>
          </p:cNvSpPr>
          <p:nvPr>
            <p:ph type="body" idx="1"/>
          </p:nvPr>
        </p:nvSpPr>
        <p:spPr>
          <a:xfrm>
            <a:off x="935039" y="4416425"/>
            <a:ext cx="5140325" cy="4183063"/>
          </a:xfrm>
        </p:spPr>
        <p:txBody>
          <a:bodyPr/>
          <a:lstStyle/>
          <a:p>
            <a:endParaRPr lang="pt-BR" dirty="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6A87D2B-9209-4662-AAFF-9177A9E1636D}" type="slidenum">
              <a:rPr lang="en-US"/>
              <a:pPr/>
              <a:t>47</a:t>
            </a:fld>
            <a:endParaRPr lang="en-US"/>
          </a:p>
        </p:txBody>
      </p:sp>
      <p:sp>
        <p:nvSpPr>
          <p:cNvPr id="231426" name="Rectangle 2"/>
          <p:cNvSpPr>
            <a:spLocks noGrp="1" noRot="1" noChangeAspect="1" noChangeArrowheads="1" noTextEdit="1"/>
          </p:cNvSpPr>
          <p:nvPr>
            <p:ph type="sldImg"/>
          </p:nvPr>
        </p:nvSpPr>
        <p:spPr>
          <a:xfrm>
            <a:off x="1182688" y="696913"/>
            <a:ext cx="4648200" cy="3486150"/>
          </a:xfrm>
          <a:ln/>
        </p:spPr>
      </p:sp>
      <p:sp>
        <p:nvSpPr>
          <p:cNvPr id="231427" name="Rectangle 3"/>
          <p:cNvSpPr>
            <a:spLocks noGrp="1" noChangeArrowheads="1"/>
          </p:cNvSpPr>
          <p:nvPr>
            <p:ph type="body" idx="1"/>
          </p:nvPr>
        </p:nvSpPr>
        <p:spPr>
          <a:xfrm>
            <a:off x="935039" y="4416425"/>
            <a:ext cx="5140325" cy="4183063"/>
          </a:xfrm>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92C3BAB-2F59-4B06-9061-1401DC9C574E}" type="slidenum">
              <a:rPr lang="en-US"/>
              <a:pPr/>
              <a:t>48</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pt-BR" baseline="0"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87C210E-A118-479B-BA62-8849AB782B43}" type="slidenum">
              <a:rPr lang="en-US"/>
              <a:pPr/>
              <a:t>49</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1EB49DE-F587-4F08-9809-F82EE4983B07}" type="slidenum">
              <a:rPr lang="en-US"/>
              <a:pPr/>
              <a:t>50</a:t>
            </a:fld>
            <a:endParaRPr lang="en-US"/>
          </a:p>
        </p:txBody>
      </p:sp>
      <p:sp>
        <p:nvSpPr>
          <p:cNvPr id="235522" name="Rectangle 2"/>
          <p:cNvSpPr>
            <a:spLocks noGrp="1" noRot="1" noChangeAspect="1" noChangeArrowheads="1" noTextEdit="1"/>
          </p:cNvSpPr>
          <p:nvPr>
            <p:ph type="sldImg"/>
          </p:nvPr>
        </p:nvSpPr>
        <p:spPr>
          <a:xfrm>
            <a:off x="1181100" y="698500"/>
            <a:ext cx="4648200" cy="3486150"/>
          </a:xfrm>
          <a:ln/>
        </p:spPr>
      </p:sp>
      <p:sp>
        <p:nvSpPr>
          <p:cNvPr id="235524"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EE45FE8-AC9F-4A74-BAF0-916367948A58}" type="slidenum">
              <a:rPr lang="en-US"/>
              <a:pPr/>
              <a:t>6</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63E3E24-283C-4822-8E8C-89564ED05CB5}" type="slidenum">
              <a:rPr lang="en-US"/>
              <a:pPr/>
              <a:t>51</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D0EF21C-3D9A-43A7-AF72-58234750A573}" type="slidenum">
              <a:rPr lang="en-US"/>
              <a:pPr/>
              <a:t>52</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A94B02D-ADEB-4770-8343-064EBF632529}" type="slidenum">
              <a:rPr lang="en-US"/>
              <a:pPr/>
              <a:t>53</a:t>
            </a:fld>
            <a:endParaRPr lang="en-US"/>
          </a:p>
        </p:txBody>
      </p:sp>
      <p:sp>
        <p:nvSpPr>
          <p:cNvPr id="241666" name="Rectangle 2"/>
          <p:cNvSpPr>
            <a:spLocks noGrp="1" noRot="1" noChangeAspect="1" noChangeArrowheads="1" noTextEdit="1"/>
          </p:cNvSpPr>
          <p:nvPr>
            <p:ph type="sldImg"/>
          </p:nvPr>
        </p:nvSpPr>
        <p:spPr>
          <a:xfrm>
            <a:off x="1182688" y="696913"/>
            <a:ext cx="4648200" cy="3486150"/>
          </a:xfrm>
          <a:ln/>
        </p:spPr>
      </p:sp>
      <p:sp>
        <p:nvSpPr>
          <p:cNvPr id="241668"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A93AA073-09D0-7441-AB54-7D8CDC5F1C38}" type="slidenum">
              <a:rPr lang="en-US"/>
              <a:pPr/>
              <a:t>54</a:t>
            </a:fld>
            <a:endParaRPr lang="en-US"/>
          </a:p>
        </p:txBody>
      </p:sp>
      <p:sp>
        <p:nvSpPr>
          <p:cNvPr id="242691" name="Rectangle 2"/>
          <p:cNvSpPr>
            <a:spLocks noGrp="1" noRot="1" noChangeAspect="1" noChangeArrowheads="1" noTextEdit="1"/>
          </p:cNvSpPr>
          <p:nvPr>
            <p:ph type="sldImg"/>
          </p:nvPr>
        </p:nvSpPr>
        <p:spPr>
          <a:xfrm>
            <a:off x="1184275" y="698500"/>
            <a:ext cx="4646613" cy="3484563"/>
          </a:xfrm>
          <a:ln/>
        </p:spPr>
      </p:sp>
      <p:sp>
        <p:nvSpPr>
          <p:cNvPr id="242692" name="Rectangle 3"/>
          <p:cNvSpPr>
            <a:spLocks noGrp="1" noChangeArrowheads="1"/>
          </p:cNvSpPr>
          <p:nvPr>
            <p:ph type="body" idx="1"/>
          </p:nvPr>
        </p:nvSpPr>
        <p:spPr>
          <a:xfrm>
            <a:off x="701675" y="4416425"/>
            <a:ext cx="5607050" cy="4181475"/>
          </a:xfrm>
          <a:noFill/>
          <a:ln/>
        </p:spPr>
        <p:txBody>
          <a:bodyPr/>
          <a:lstStyle/>
          <a:p>
            <a:pPr>
              <a:buFontTx/>
              <a:buNone/>
            </a:pPr>
            <a:r>
              <a:rPr lang="en-US" b="1" dirty="0" err="1" smtClean="0"/>
              <a:t>Notas</a:t>
            </a:r>
            <a:r>
              <a:rPr lang="en-US" b="1" dirty="0" smtClean="0"/>
              <a:t> del </a:t>
            </a:r>
            <a:r>
              <a:rPr lang="en-US" b="1" dirty="0" err="1" smtClean="0"/>
              <a:t>Capacitador</a:t>
            </a:r>
            <a:r>
              <a:rPr lang="en-US" b="1" dirty="0" smtClean="0"/>
              <a:t>:</a:t>
            </a:r>
            <a:endParaRPr lang="en-US" i="1" dirty="0" smtClean="0"/>
          </a:p>
          <a:p>
            <a:r>
              <a:rPr lang="en-US" i="1" dirty="0" smtClean="0"/>
              <a:t>Es </a:t>
            </a:r>
            <a:r>
              <a:rPr lang="en-US" i="1" dirty="0" err="1" smtClean="0"/>
              <a:t>muy</a:t>
            </a:r>
            <a:r>
              <a:rPr lang="en-US" i="1" dirty="0" smtClean="0"/>
              <a:t> </a:t>
            </a:r>
            <a:r>
              <a:rPr lang="en-US" i="1" dirty="0" err="1" smtClean="0"/>
              <a:t>importante</a:t>
            </a:r>
            <a:r>
              <a:rPr lang="en-US" i="1" dirty="0" smtClean="0"/>
              <a:t> </a:t>
            </a:r>
            <a:r>
              <a:rPr lang="en-US" i="1" dirty="0" err="1" smtClean="0"/>
              <a:t>para</a:t>
            </a:r>
            <a:r>
              <a:rPr lang="en-US" i="1" dirty="0" smtClean="0"/>
              <a:t> los </a:t>
            </a:r>
            <a:r>
              <a:rPr lang="en-US" i="1" dirty="0" err="1" smtClean="0"/>
              <a:t>participantes</a:t>
            </a:r>
            <a:r>
              <a:rPr lang="en-US" i="1" dirty="0" smtClean="0"/>
              <a:t> </a:t>
            </a:r>
            <a:r>
              <a:rPr lang="en-US" i="1" dirty="0" err="1" smtClean="0"/>
              <a:t>entender</a:t>
            </a:r>
            <a:r>
              <a:rPr lang="en-US" i="1" dirty="0" smtClean="0"/>
              <a:t> </a:t>
            </a:r>
            <a:r>
              <a:rPr lang="en-US" i="1" dirty="0" err="1" smtClean="0"/>
              <a:t>que</a:t>
            </a:r>
            <a:r>
              <a:rPr lang="en-US" i="1" dirty="0" smtClean="0"/>
              <a:t> ambos </a:t>
            </a:r>
            <a:r>
              <a:rPr lang="en-US" i="1" dirty="0" err="1" smtClean="0"/>
              <a:t>tienen</a:t>
            </a:r>
            <a:r>
              <a:rPr lang="en-US" i="1" dirty="0" smtClean="0"/>
              <a:t> </a:t>
            </a:r>
            <a:r>
              <a:rPr lang="en-US" i="1" dirty="0" err="1" smtClean="0"/>
              <a:t>su</a:t>
            </a:r>
            <a:r>
              <a:rPr lang="en-US" i="1" dirty="0" smtClean="0"/>
              <a:t> </a:t>
            </a:r>
            <a:r>
              <a:rPr lang="en-US" i="1" dirty="0" err="1" smtClean="0"/>
              <a:t>lugar</a:t>
            </a:r>
            <a:r>
              <a:rPr lang="en-US" i="1" dirty="0" smtClean="0"/>
              <a:t>, </a:t>
            </a:r>
            <a:r>
              <a:rPr lang="en-US" i="1" dirty="0" err="1" smtClean="0"/>
              <a:t>dependiendo</a:t>
            </a:r>
            <a:r>
              <a:rPr lang="en-US" i="1" dirty="0" smtClean="0"/>
              <a:t> de </a:t>
            </a:r>
            <a:r>
              <a:rPr lang="en-US" i="1" dirty="0" err="1" smtClean="0"/>
              <a:t>las</a:t>
            </a:r>
            <a:r>
              <a:rPr lang="en-US" i="1" dirty="0" smtClean="0"/>
              <a:t> </a:t>
            </a:r>
            <a:r>
              <a:rPr lang="en-US" i="1" dirty="0" err="1" smtClean="0"/>
              <a:t>circunstancias</a:t>
            </a:r>
            <a:r>
              <a:rPr lang="en-US" i="1" dirty="0" smtClean="0"/>
              <a:t> </a:t>
            </a:r>
            <a:r>
              <a:rPr lang="en-US" i="1" dirty="0" err="1" smtClean="0"/>
              <a:t>pero</a:t>
            </a:r>
            <a:r>
              <a:rPr lang="en-US" i="1" dirty="0" smtClean="0"/>
              <a:t> </a:t>
            </a:r>
            <a:r>
              <a:rPr lang="en-US" i="1" dirty="0" err="1" smtClean="0"/>
              <a:t>preveniendo</a:t>
            </a:r>
            <a:r>
              <a:rPr lang="en-US" i="1" dirty="0" smtClean="0"/>
              <a:t> la vertical </a:t>
            </a:r>
            <a:r>
              <a:rPr lang="en-US" i="1" dirty="0" err="1" smtClean="0"/>
              <a:t>es</a:t>
            </a:r>
            <a:r>
              <a:rPr lang="en-US" i="1" dirty="0" smtClean="0"/>
              <a:t> </a:t>
            </a:r>
            <a:r>
              <a:rPr lang="en-US" i="1" dirty="0" err="1" smtClean="0"/>
              <a:t>siempre</a:t>
            </a:r>
            <a:r>
              <a:rPr lang="en-US" i="1" dirty="0" smtClean="0"/>
              <a:t> </a:t>
            </a:r>
            <a:r>
              <a:rPr lang="en-US" i="1" dirty="0" err="1" smtClean="0"/>
              <a:t>mejor</a:t>
            </a:r>
            <a:r>
              <a:rPr lang="en-US" i="1" dirty="0" smtClean="0"/>
              <a:t>, </a:t>
            </a:r>
            <a:r>
              <a:rPr lang="en-US" i="1" dirty="0" err="1" smtClean="0"/>
              <a:t>si</a:t>
            </a:r>
            <a:r>
              <a:rPr lang="en-US" i="1" dirty="0" smtClean="0"/>
              <a:t> </a:t>
            </a:r>
            <a:r>
              <a:rPr lang="en-US" i="1" dirty="0" err="1" smtClean="0"/>
              <a:t>posible</a:t>
            </a:r>
            <a:r>
              <a:rPr lang="en-US" i="1" dirty="0" smtClean="0"/>
              <a:t>.</a:t>
            </a:r>
          </a:p>
          <a:p>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C899DA83-4777-F44C-A68E-01D6D28CBDD8}" type="slidenum">
              <a:rPr lang="en-US"/>
              <a:pPr/>
              <a:t>55</a:t>
            </a:fld>
            <a:endParaRPr lang="en-US"/>
          </a:p>
        </p:txBody>
      </p:sp>
      <p:sp>
        <p:nvSpPr>
          <p:cNvPr id="244739" name="Rectangle 2"/>
          <p:cNvSpPr>
            <a:spLocks noGrp="1" noRot="1" noChangeAspect="1" noChangeArrowheads="1" noTextEdit="1"/>
          </p:cNvSpPr>
          <p:nvPr>
            <p:ph type="sldImg"/>
          </p:nvPr>
        </p:nvSpPr>
        <p:spPr>
          <a:xfrm>
            <a:off x="1184275" y="698500"/>
            <a:ext cx="4646613" cy="3484563"/>
          </a:xfrm>
          <a:ln/>
        </p:spPr>
      </p:sp>
      <p:sp>
        <p:nvSpPr>
          <p:cNvPr id="244740" name="Rectangle 3"/>
          <p:cNvSpPr>
            <a:spLocks noGrp="1" noChangeArrowheads="1"/>
          </p:cNvSpPr>
          <p:nvPr>
            <p:ph type="body" idx="1"/>
          </p:nvPr>
        </p:nvSpPr>
        <p:spPr>
          <a:xfrm>
            <a:off x="701675" y="4416425"/>
            <a:ext cx="5607050" cy="4181475"/>
          </a:xfrm>
          <a:noFill/>
          <a:ln/>
        </p:spPr>
        <p:txBody>
          <a:bodyPr/>
          <a:lstStyle/>
          <a:p>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C577A314-405F-BB48-9DA2-34DC574DAA7F}" type="slidenum">
              <a:rPr lang="en-US"/>
              <a:pPr/>
              <a:t>56</a:t>
            </a:fld>
            <a:endParaRPr lang="en-US"/>
          </a:p>
        </p:txBody>
      </p:sp>
      <p:sp>
        <p:nvSpPr>
          <p:cNvPr id="246787" name="Rectangle 2"/>
          <p:cNvSpPr>
            <a:spLocks noGrp="1" noRot="1" noChangeAspect="1" noChangeArrowheads="1" noTextEdit="1"/>
          </p:cNvSpPr>
          <p:nvPr>
            <p:ph type="sldImg"/>
          </p:nvPr>
        </p:nvSpPr>
        <p:spPr>
          <a:xfrm>
            <a:off x="1184275" y="698500"/>
            <a:ext cx="4646613" cy="3484563"/>
          </a:xfrm>
          <a:ln/>
        </p:spPr>
      </p:sp>
      <p:sp>
        <p:nvSpPr>
          <p:cNvPr id="246788" name="Rectangle 3"/>
          <p:cNvSpPr>
            <a:spLocks noGrp="1" noChangeArrowheads="1"/>
          </p:cNvSpPr>
          <p:nvPr>
            <p:ph type="body" idx="1"/>
          </p:nvPr>
        </p:nvSpPr>
        <p:spPr>
          <a:xfrm>
            <a:off x="701675" y="4416425"/>
            <a:ext cx="5607050" cy="4181475"/>
          </a:xfrm>
          <a:noFill/>
          <a:ln/>
        </p:spPr>
        <p:txBody>
          <a:bodyPr/>
          <a:lstStyle/>
          <a:p>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5568F1C-511C-4065-823A-73A6492C7E11}" type="slidenum">
              <a:rPr lang="en-US"/>
              <a:pPr/>
              <a:t>57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BB6F776-ED86-4379-9BF2-94EBEC591900}" type="slidenum">
              <a:rPr lang="en-US"/>
              <a:pPr/>
              <a:t>58</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A06F27E-C5DD-426E-95AC-474EBAE864E5}" type="slidenum">
              <a:rPr lang="en-US"/>
              <a:pPr/>
              <a:t>59</a:t>
            </a:fld>
            <a:endParaRPr lang="en-US"/>
          </a:p>
        </p:txBody>
      </p:sp>
      <p:sp>
        <p:nvSpPr>
          <p:cNvPr id="247810" name="Rectangle 2"/>
          <p:cNvSpPr>
            <a:spLocks noGrp="1" noRot="1" noChangeAspect="1" noChangeArrowheads="1" noTextEdit="1"/>
          </p:cNvSpPr>
          <p:nvPr>
            <p:ph type="sldImg"/>
          </p:nvPr>
        </p:nvSpPr>
        <p:spPr>
          <a:ln/>
        </p:spPr>
      </p:sp>
      <p:sp>
        <p:nvSpPr>
          <p:cNvPr id="247812"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D37B840-1E7D-4A9D-9D1E-0CB216D43B5A}" type="slidenum">
              <a:rPr lang="en-US"/>
              <a:pPr/>
              <a:t>60</a:t>
            </a:fld>
            <a:endParaRPr lang="en-US"/>
          </a:p>
        </p:txBody>
      </p:sp>
      <p:sp>
        <p:nvSpPr>
          <p:cNvPr id="249858" name="Rectangle 2"/>
          <p:cNvSpPr>
            <a:spLocks noGrp="1" noRot="1" noChangeAspect="1" noChangeArrowheads="1" noTextEdit="1"/>
          </p:cNvSpPr>
          <p:nvPr>
            <p:ph type="sldImg"/>
          </p:nvPr>
        </p:nvSpPr>
        <p:spPr>
          <a:ln/>
        </p:spPr>
      </p:sp>
      <p:sp>
        <p:nvSpPr>
          <p:cNvPr id="249860"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A7D176A-8E3A-4ABA-87FB-043F061BAF0B}" type="slidenum">
              <a:rPr lang="en-US"/>
              <a:pPr/>
              <a:t>7</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13A3AE0-4DD2-4F87-96C3-009AD42A874B}" type="slidenum">
              <a:rPr lang="en-US"/>
              <a:pPr/>
              <a:t>61</a:t>
            </a:fld>
            <a:endParaRPr lang="en-US"/>
          </a:p>
        </p:txBody>
      </p:sp>
      <p:sp>
        <p:nvSpPr>
          <p:cNvPr id="251906" name="Rectangle 2"/>
          <p:cNvSpPr>
            <a:spLocks noGrp="1" noRot="1" noChangeAspect="1" noChangeArrowheads="1" noTextEdit="1"/>
          </p:cNvSpPr>
          <p:nvPr>
            <p:ph type="sldImg"/>
          </p:nvPr>
        </p:nvSpPr>
        <p:spPr>
          <a:xfrm>
            <a:off x="1204913" y="685800"/>
            <a:ext cx="4675187" cy="3505200"/>
          </a:xfrm>
          <a:ln/>
        </p:spPr>
      </p:sp>
      <p:sp>
        <p:nvSpPr>
          <p:cNvPr id="251908"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2ECEDAE-BF87-4E50-97A6-CDA57F3081A1}" type="slidenum">
              <a:rPr lang="en-US"/>
              <a:pPr/>
              <a:t>62</a:t>
            </a:fld>
            <a:endParaRPr lang="en-US"/>
          </a:p>
        </p:txBody>
      </p:sp>
      <p:sp>
        <p:nvSpPr>
          <p:cNvPr id="253954" name="Rectangle 2"/>
          <p:cNvSpPr>
            <a:spLocks noGrp="1" noRot="1" noChangeAspect="1" noChangeArrowheads="1" noTextEdit="1"/>
          </p:cNvSpPr>
          <p:nvPr>
            <p:ph type="sldImg"/>
          </p:nvPr>
        </p:nvSpPr>
        <p:spPr>
          <a:ln/>
        </p:spPr>
      </p:sp>
      <p:sp>
        <p:nvSpPr>
          <p:cNvPr id="253956"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DF5417A-1311-43EE-9004-CB9C7B1547DC}" type="slidenum">
              <a:rPr lang="en-US"/>
              <a:pPr/>
              <a:t>63</a:t>
            </a:fld>
            <a:endParaRPr lang="en-US"/>
          </a:p>
        </p:txBody>
      </p:sp>
      <p:sp>
        <p:nvSpPr>
          <p:cNvPr id="256002" name="Rectangle 2"/>
          <p:cNvSpPr>
            <a:spLocks noGrp="1" noRot="1" noChangeAspect="1" noChangeArrowheads="1" noTextEdit="1"/>
          </p:cNvSpPr>
          <p:nvPr>
            <p:ph type="sldImg"/>
          </p:nvPr>
        </p:nvSpPr>
        <p:spPr>
          <a:ln/>
        </p:spPr>
      </p:sp>
      <p:sp>
        <p:nvSpPr>
          <p:cNvPr id="256004"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D6E4B86-A625-4743-A18E-740A19F599CA}" type="slidenum">
              <a:rPr lang="en-US"/>
              <a:pPr/>
              <a:t>64</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27FBF55-64D0-4E7B-A67C-7D7B6893EF01}" type="slidenum">
              <a:rPr lang="en-US"/>
              <a:pPr/>
              <a:t>65</a:t>
            </a:fld>
            <a:endParaRPr lang="en-US"/>
          </a:p>
        </p:txBody>
      </p:sp>
      <p:sp>
        <p:nvSpPr>
          <p:cNvPr id="260098" name="Rectangle 2"/>
          <p:cNvSpPr>
            <a:spLocks noGrp="1" noRot="1" noChangeAspect="1" noChangeArrowheads="1" noTextEdit="1"/>
          </p:cNvSpPr>
          <p:nvPr>
            <p:ph type="sldImg"/>
          </p:nvPr>
        </p:nvSpPr>
        <p:spPr>
          <a:xfrm>
            <a:off x="1204913" y="685800"/>
            <a:ext cx="4675187" cy="3505200"/>
          </a:xfrm>
          <a:ln/>
        </p:spPr>
      </p:sp>
      <p:sp>
        <p:nvSpPr>
          <p:cNvPr id="260100"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F8E1A7F-63BF-45E9-B6DA-8A0E7E9DB18B}" type="slidenum">
              <a:rPr lang="en-US"/>
              <a:pPr/>
              <a:t>66</a:t>
            </a:fld>
            <a:endParaRPr lang="en-US"/>
          </a:p>
        </p:txBody>
      </p:sp>
      <p:sp>
        <p:nvSpPr>
          <p:cNvPr id="262146" name="Rectangle 2"/>
          <p:cNvSpPr>
            <a:spLocks noGrp="1" noRot="1" noChangeAspect="1" noChangeArrowheads="1" noTextEdit="1"/>
          </p:cNvSpPr>
          <p:nvPr>
            <p:ph type="sldImg"/>
          </p:nvPr>
        </p:nvSpPr>
        <p:spPr>
          <a:xfrm>
            <a:off x="1204913" y="685800"/>
            <a:ext cx="4675187" cy="3505200"/>
          </a:xfrm>
          <a:ln/>
        </p:spPr>
      </p:sp>
      <p:sp>
        <p:nvSpPr>
          <p:cNvPr id="262147" name="Rectangle 3"/>
          <p:cNvSpPr>
            <a:spLocks noGrp="1" noChangeArrowheads="1"/>
          </p:cNvSpPr>
          <p:nvPr>
            <p:ph type="body" idx="1"/>
          </p:nvPr>
        </p:nvSpPr>
        <p:spPr>
          <a:xfrm>
            <a:off x="384176" y="4495801"/>
            <a:ext cx="6157913" cy="4289425"/>
          </a:xfrm>
        </p:spPr>
        <p:txBody>
          <a:bodyPr/>
          <a:lstStyle/>
          <a:p>
            <a:pPr marL="114294" indent="-114294"/>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C3BB477-BA8A-4AFD-85A6-2FB47E4BE893}" type="slidenum">
              <a:rPr lang="en-US"/>
              <a:pPr/>
              <a:t>67</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F0A5F94-D751-41E6-A078-80251886ED27}" type="slidenum">
              <a:rPr lang="en-US"/>
              <a:pPr/>
              <a:t>68</a:t>
            </a:fld>
            <a:endParaRPr lang="en-US"/>
          </a:p>
        </p:txBody>
      </p:sp>
      <p:sp>
        <p:nvSpPr>
          <p:cNvPr id="266242" name="Rectangle 2"/>
          <p:cNvSpPr>
            <a:spLocks noGrp="1" noRot="1" noChangeAspect="1" noChangeArrowheads="1" noTextEdit="1"/>
          </p:cNvSpPr>
          <p:nvPr>
            <p:ph type="sldImg"/>
          </p:nvPr>
        </p:nvSpPr>
        <p:spPr>
          <a:xfrm>
            <a:off x="1204913" y="685800"/>
            <a:ext cx="4675187" cy="3505200"/>
          </a:xfrm>
          <a:ln/>
        </p:spPr>
      </p:sp>
      <p:sp>
        <p:nvSpPr>
          <p:cNvPr id="266244"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29F0F68-303F-452B-BB16-C0FB11046685}" type="slidenum">
              <a:rPr lang="en-US"/>
              <a:pPr/>
              <a:t>69</a:t>
            </a:fld>
            <a:endParaRPr lang="en-US"/>
          </a:p>
        </p:txBody>
      </p:sp>
      <p:sp>
        <p:nvSpPr>
          <p:cNvPr id="268290" name="Rectangle 2"/>
          <p:cNvSpPr>
            <a:spLocks noGrp="1" noRot="1" noChangeAspect="1" noChangeArrowheads="1" noTextEdit="1"/>
          </p:cNvSpPr>
          <p:nvPr>
            <p:ph type="sldImg"/>
          </p:nvPr>
        </p:nvSpPr>
        <p:spPr>
          <a:xfrm>
            <a:off x="1204913" y="685800"/>
            <a:ext cx="4675187" cy="3505200"/>
          </a:xfrm>
          <a:ln/>
        </p:spPr>
      </p:sp>
      <p:sp>
        <p:nvSpPr>
          <p:cNvPr id="268292"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CCC088D-2C9C-4F37-88A3-7BF681656B13}" type="slidenum">
              <a:rPr lang="en-US"/>
              <a:pPr/>
              <a:t>70</a:t>
            </a:fld>
            <a:endParaRPr lang="en-US"/>
          </a:p>
        </p:txBody>
      </p:sp>
      <p:sp>
        <p:nvSpPr>
          <p:cNvPr id="270338" name="Rectangle 2"/>
          <p:cNvSpPr>
            <a:spLocks noGrp="1" noRot="1" noChangeAspect="1" noChangeArrowheads="1" noTextEdit="1"/>
          </p:cNvSpPr>
          <p:nvPr>
            <p:ph type="sldImg"/>
          </p:nvPr>
        </p:nvSpPr>
        <p:spPr>
          <a:ln/>
        </p:spPr>
      </p:sp>
      <p:sp>
        <p:nvSpPr>
          <p:cNvPr id="270340"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1D2D38E-C11B-42DE-ABAA-829DCC689B6A}" type="slidenum">
              <a:rPr lang="en-US"/>
              <a:pPr/>
              <a:t>8</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71105CF-36E0-4FBB-AE5B-37347691438D}" type="slidenum">
              <a:rPr lang="en-US"/>
              <a:pPr/>
              <a:t>71</a:t>
            </a:fld>
            <a:endParaRPr lang="en-US"/>
          </a:p>
        </p:txBody>
      </p:sp>
      <p:sp>
        <p:nvSpPr>
          <p:cNvPr id="272386" name="Rectangle 2"/>
          <p:cNvSpPr>
            <a:spLocks noGrp="1" noRot="1" noChangeAspect="1" noChangeArrowheads="1" noTextEdit="1"/>
          </p:cNvSpPr>
          <p:nvPr>
            <p:ph type="sldImg"/>
          </p:nvPr>
        </p:nvSpPr>
        <p:spPr>
          <a:ln/>
        </p:spPr>
      </p:sp>
      <p:sp>
        <p:nvSpPr>
          <p:cNvPr id="272388"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2EE335E-B19C-4BB9-BB32-24A912F4A710}" type="slidenum">
              <a:rPr lang="en-US"/>
              <a:pPr/>
              <a:t>72</a:t>
            </a:fld>
            <a:endParaRPr lang="en-US"/>
          </a:p>
        </p:txBody>
      </p:sp>
      <p:sp>
        <p:nvSpPr>
          <p:cNvPr id="274434" name="Rectangle 2"/>
          <p:cNvSpPr>
            <a:spLocks noGrp="1" noRot="1" noChangeAspect="1" noChangeArrowheads="1" noTextEdit="1"/>
          </p:cNvSpPr>
          <p:nvPr>
            <p:ph type="sldImg"/>
          </p:nvPr>
        </p:nvSpPr>
        <p:spPr>
          <a:ln/>
        </p:spPr>
      </p:sp>
      <p:sp>
        <p:nvSpPr>
          <p:cNvPr id="274436"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D2E9429-98F6-4AA7-93DB-FD9A8A66DB4D}" type="slidenum">
              <a:rPr lang="en-US"/>
              <a:pPr/>
              <a:t>73</a:t>
            </a:fld>
            <a:endParaRPr lang="en-US"/>
          </a:p>
        </p:txBody>
      </p:sp>
      <p:sp>
        <p:nvSpPr>
          <p:cNvPr id="276482" name="Rectangle 2"/>
          <p:cNvSpPr>
            <a:spLocks noGrp="1" noRot="1" noChangeAspect="1" noChangeArrowheads="1" noTextEdit="1"/>
          </p:cNvSpPr>
          <p:nvPr>
            <p:ph type="sldImg"/>
          </p:nvPr>
        </p:nvSpPr>
        <p:spPr>
          <a:ln/>
        </p:spPr>
      </p:sp>
      <p:sp>
        <p:nvSpPr>
          <p:cNvPr id="276484"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FD66461-24D2-4D88-A374-34897A8978C2}" type="slidenum">
              <a:rPr lang="en-US"/>
              <a:pPr/>
              <a:t>74</a:t>
            </a:fld>
            <a:endParaRPr lang="en-US"/>
          </a:p>
        </p:txBody>
      </p:sp>
      <p:sp>
        <p:nvSpPr>
          <p:cNvPr id="278530" name="Rectangle 2"/>
          <p:cNvSpPr>
            <a:spLocks noGrp="1" noRot="1" noChangeAspect="1" noChangeArrowheads="1" noTextEdit="1"/>
          </p:cNvSpPr>
          <p:nvPr>
            <p:ph type="sldImg"/>
          </p:nvPr>
        </p:nvSpPr>
        <p:spPr>
          <a:ln/>
        </p:spPr>
      </p:sp>
      <p:sp>
        <p:nvSpPr>
          <p:cNvPr id="278532" name="Rectangle 4"/>
          <p:cNvSpPr>
            <a:spLocks noGrp="1" noChangeArrowheads="1"/>
          </p:cNvSpPr>
          <p:nvPr>
            <p:ph type="body" idx="1"/>
          </p:nvPr>
        </p:nvSpPr>
        <p:spPr/>
        <p:txBody>
          <a:bodyPr/>
          <a:lstStyle/>
          <a:p>
            <a:endParaRPr lang="pt-BR"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5DD3C09-E251-4DF9-8D65-00D7E2312FDD}" type="slidenum">
              <a:rPr lang="en-US"/>
              <a:pPr/>
              <a:t>75</a:t>
            </a:fld>
            <a:endParaRPr lang="en-US"/>
          </a:p>
        </p:txBody>
      </p:sp>
      <p:sp>
        <p:nvSpPr>
          <p:cNvPr id="280578" name="Rectangle 2"/>
          <p:cNvSpPr>
            <a:spLocks noGrp="1" noRot="1" noChangeAspect="1" noChangeArrowheads="1" noTextEdit="1"/>
          </p:cNvSpPr>
          <p:nvPr>
            <p:ph type="sldImg"/>
          </p:nvPr>
        </p:nvSpPr>
        <p:spPr>
          <a:xfrm>
            <a:off x="1204913" y="685800"/>
            <a:ext cx="4675187" cy="3505200"/>
          </a:xfrm>
          <a:ln/>
        </p:spPr>
      </p:sp>
      <p:sp>
        <p:nvSpPr>
          <p:cNvPr id="280580"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07BE918-0F50-4E8D-BD6B-A7C9E839DB78}" type="slidenum">
              <a:rPr lang="en-US"/>
              <a:pPr/>
              <a:t>76</a:t>
            </a:fld>
            <a:endParaRPr lang="en-US"/>
          </a:p>
        </p:txBody>
      </p:sp>
      <p:sp>
        <p:nvSpPr>
          <p:cNvPr id="282626" name="Rectangle 2"/>
          <p:cNvSpPr>
            <a:spLocks noGrp="1" noRot="1" noChangeAspect="1" noChangeArrowheads="1" noTextEdit="1"/>
          </p:cNvSpPr>
          <p:nvPr>
            <p:ph type="sldImg"/>
          </p:nvPr>
        </p:nvSpPr>
        <p:spPr>
          <a:ln/>
        </p:spPr>
      </p:sp>
      <p:sp>
        <p:nvSpPr>
          <p:cNvPr id="282628"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7A46249-A068-414B-AB19-B54ABAB44484}" type="slidenum">
              <a:rPr lang="en-US"/>
              <a:pPr/>
              <a:t>77</a:t>
            </a:fld>
            <a:endParaRPr lang="en-US"/>
          </a:p>
        </p:txBody>
      </p:sp>
      <p:sp>
        <p:nvSpPr>
          <p:cNvPr id="284674" name="Rectangle 2"/>
          <p:cNvSpPr>
            <a:spLocks noGrp="1" noRot="1" noChangeAspect="1" noChangeArrowheads="1" noTextEdit="1"/>
          </p:cNvSpPr>
          <p:nvPr>
            <p:ph type="sldImg"/>
          </p:nvPr>
        </p:nvSpPr>
        <p:spPr>
          <a:xfrm>
            <a:off x="1204913" y="685800"/>
            <a:ext cx="4675187" cy="3505200"/>
          </a:xfrm>
          <a:ln/>
        </p:spPr>
      </p:sp>
      <p:sp>
        <p:nvSpPr>
          <p:cNvPr id="284676"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9810AEA-B057-49CE-A661-FC7050CDE567}" type="slidenum">
              <a:rPr lang="en-US"/>
              <a:pPr/>
              <a:t>78</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C3BAD74-3232-4C98-BB93-064291AE0ED0}" type="slidenum">
              <a:rPr lang="en-US"/>
              <a:pPr/>
              <a:t>79</a:t>
            </a:fld>
            <a:endParaRPr lang="en-US"/>
          </a:p>
        </p:txBody>
      </p:sp>
      <p:sp>
        <p:nvSpPr>
          <p:cNvPr id="288770" name="Rectangle 2"/>
          <p:cNvSpPr>
            <a:spLocks noGrp="1" noRot="1" noChangeAspect="1" noChangeArrowheads="1" noTextEdit="1"/>
          </p:cNvSpPr>
          <p:nvPr>
            <p:ph type="sldImg"/>
          </p:nvPr>
        </p:nvSpPr>
        <p:spPr>
          <a:xfrm>
            <a:off x="1204913" y="685800"/>
            <a:ext cx="4675187" cy="3505200"/>
          </a:xfrm>
          <a:ln/>
        </p:spPr>
      </p:sp>
      <p:sp>
        <p:nvSpPr>
          <p:cNvPr id="288772"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963B80E-2C08-4E4D-8938-A1FBA9FD4B22}" type="slidenum">
              <a:rPr lang="en-US"/>
              <a:pPr/>
              <a:t>80</a:t>
            </a:fld>
            <a:endParaRPr lang="en-US"/>
          </a:p>
        </p:txBody>
      </p:sp>
      <p:sp>
        <p:nvSpPr>
          <p:cNvPr id="290818" name="Rectangle 2"/>
          <p:cNvSpPr>
            <a:spLocks noGrp="1" noRot="1" noChangeAspect="1" noChangeArrowheads="1" noTextEdit="1"/>
          </p:cNvSpPr>
          <p:nvPr>
            <p:ph type="sldImg"/>
          </p:nvPr>
        </p:nvSpPr>
        <p:spPr>
          <a:xfrm>
            <a:off x="1204913" y="685800"/>
            <a:ext cx="4675187" cy="3505200"/>
          </a:xfrm>
          <a:ln/>
        </p:spPr>
      </p:sp>
      <p:sp>
        <p:nvSpPr>
          <p:cNvPr id="290820"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7935D75-7C78-4B11-A8DF-5A6DD99B584A}" type="slidenum">
              <a:rPr lang="en-US"/>
              <a:pPr/>
              <a:t>9</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CADD4AE-8004-4208-9ED9-A71EBAED3A5F}" type="slidenum">
              <a:rPr lang="en-US"/>
              <a:pPr/>
              <a:t>81</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CB1E42D-9089-48B1-91C0-6FE9EDD773C1}" type="slidenum">
              <a:rPr lang="en-US"/>
              <a:pPr/>
              <a:t>82</a:t>
            </a:fld>
            <a:endParaRPr lang="en-US"/>
          </a:p>
        </p:txBody>
      </p:sp>
      <p:sp>
        <p:nvSpPr>
          <p:cNvPr id="294914" name="Rectangle 2"/>
          <p:cNvSpPr>
            <a:spLocks noGrp="1" noRot="1" noChangeAspect="1" noChangeArrowheads="1" noTextEdit="1"/>
          </p:cNvSpPr>
          <p:nvPr>
            <p:ph type="sldImg"/>
          </p:nvPr>
        </p:nvSpPr>
        <p:spPr>
          <a:xfrm>
            <a:off x="1176338" y="696913"/>
            <a:ext cx="4657725" cy="3494087"/>
          </a:xfrm>
          <a:ln/>
        </p:spPr>
      </p:sp>
      <p:sp>
        <p:nvSpPr>
          <p:cNvPr id="294916" name="Rectangle 4"/>
          <p:cNvSpPr>
            <a:spLocks noGrp="1" noChangeArrowheads="1"/>
          </p:cNvSpPr>
          <p:nvPr>
            <p:ph type="body" idx="1"/>
          </p:nvPr>
        </p:nvSpPr>
        <p:spPr/>
        <p:txBody>
          <a:bodyPr/>
          <a:lstStyle/>
          <a:p>
            <a:pPr defTabSz="914350" fontAlgn="base">
              <a:spcBef>
                <a:spcPct val="30000"/>
              </a:spcBef>
              <a:spcAft>
                <a:spcPct val="0"/>
              </a:spcAft>
              <a:defRPr/>
            </a:pPr>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E0C826F-5607-44CD-8490-BF575580631F}" type="slidenum">
              <a:rPr lang="en-US"/>
              <a:pPr/>
              <a:t>83</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pPr lvl="1" indent="-228587"/>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ACC0DDE-E232-4D9A-BC06-F72DA1F34FB3}" type="slidenum">
              <a:rPr lang="en-US"/>
              <a:pPr/>
              <a:t>84</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pPr lvl="1" indent="-228587"/>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D3D4734-F0F3-4E53-A4A2-A8CE3786F690}" type="slidenum">
              <a:rPr lang="en-US"/>
              <a:pPr/>
              <a:t>85</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pPr lvl="1" indent="-228587"/>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539CB9A-9078-4D47-8BED-3887FBE5CB83}" type="slidenum">
              <a:rPr lang="en-US"/>
              <a:pPr/>
              <a:t>86</a:t>
            </a:fld>
            <a:endParaRPr lang="en-US"/>
          </a:p>
        </p:txBody>
      </p:sp>
      <p:sp>
        <p:nvSpPr>
          <p:cNvPr id="305154" name="Rectangle 2"/>
          <p:cNvSpPr>
            <a:spLocks noGrp="1" noRot="1" noChangeAspect="1" noChangeArrowheads="1" noTextEdit="1"/>
          </p:cNvSpPr>
          <p:nvPr>
            <p:ph type="sldImg"/>
          </p:nvPr>
        </p:nvSpPr>
        <p:spPr>
          <a:xfrm>
            <a:off x="1182688" y="696913"/>
            <a:ext cx="4648200" cy="3486150"/>
          </a:xfrm>
          <a:ln/>
        </p:spPr>
      </p:sp>
      <p:sp>
        <p:nvSpPr>
          <p:cNvPr id="305156" name="Rectangle 4"/>
          <p:cNvSpPr>
            <a:spLocks noGrp="1" noChangeArrowheads="1"/>
          </p:cNvSpPr>
          <p:nvPr>
            <p:ph type="body" idx="1"/>
          </p:nvPr>
        </p:nvSpPr>
        <p:spPr/>
        <p:txBody>
          <a:bodyPr/>
          <a:lstStyle/>
          <a:p>
            <a:pPr lvl="1" indent="-228587"/>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A6F8998-212A-4307-BBF7-E1FE3792A48D}" type="slidenum">
              <a:rPr lang="en-US"/>
              <a:pPr/>
              <a:t>87</a:t>
            </a:fld>
            <a:endParaRPr lang="en-US"/>
          </a:p>
        </p:txBody>
      </p:sp>
      <p:sp>
        <p:nvSpPr>
          <p:cNvPr id="307202" name="Rectangle 2"/>
          <p:cNvSpPr>
            <a:spLocks noGrp="1" noRot="1" noChangeAspect="1" noChangeArrowheads="1" noTextEdit="1"/>
          </p:cNvSpPr>
          <p:nvPr>
            <p:ph type="sldImg"/>
          </p:nvPr>
        </p:nvSpPr>
        <p:spPr>
          <a:ln/>
        </p:spPr>
      </p:sp>
      <p:sp>
        <p:nvSpPr>
          <p:cNvPr id="307204" name="Rectangle 4"/>
          <p:cNvSpPr>
            <a:spLocks noGrp="1" noChangeArrowheads="1"/>
          </p:cNvSpPr>
          <p:nvPr>
            <p:ph type="body" idx="1"/>
          </p:nvPr>
        </p:nvSpPr>
        <p:spPr/>
        <p:txBody>
          <a:bodyPr/>
          <a:lstStyle/>
          <a:p>
            <a:r>
              <a:rPr lang="pt-BR" dirty="0" smtClean="0"/>
              <a:t>A OSHA incluiu um Apêndice E na</a:t>
            </a:r>
            <a:r>
              <a:rPr lang="pt-BR" baseline="0" dirty="0" smtClean="0"/>
              <a:t> </a:t>
            </a:r>
            <a:r>
              <a:rPr lang="pt-BR" baseline="0" dirty="0" err="1" smtClean="0"/>
              <a:t>Suparte</a:t>
            </a:r>
            <a:r>
              <a:rPr lang="pt-BR" baseline="0" dirty="0" smtClean="0"/>
              <a:t> M para mostrar aos empregadores e trabalhadores um exemplar do plano de proteção contra quedas. </a:t>
            </a:r>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Espaço Reservado para Imagem de Slide 1"/>
          <p:cNvSpPr>
            <a:spLocks noGrp="1" noRot="1" noChangeAspect="1" noTextEdit="1"/>
          </p:cNvSpPr>
          <p:nvPr>
            <p:ph type="sldImg"/>
          </p:nvPr>
        </p:nvSpPr>
        <p:spPr>
          <a:ln/>
        </p:spPr>
      </p:sp>
      <p:sp>
        <p:nvSpPr>
          <p:cNvPr id="313347"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13348" name="Espaço Reservado para Número de Slide 3"/>
          <p:cNvSpPr>
            <a:spLocks noGrp="1"/>
          </p:cNvSpPr>
          <p:nvPr>
            <p:ph type="sldNum" sz="quarter" idx="5"/>
          </p:nvPr>
        </p:nvSpPr>
        <p:spPr>
          <a:noFill/>
        </p:spPr>
        <p:txBody>
          <a:bodyPr/>
          <a:lstStyle/>
          <a:p>
            <a:fld id="{B7D49A4E-51D8-FA48-9C07-FC5029F75D7D}" type="slidenum">
              <a:rPr lang="pt-BR"/>
              <a:pPr/>
              <a:t>89</a:t>
            </a:fld>
            <a:endParaRPr lang="pt-B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Espaço Reservado para Imagem de Slide 1"/>
          <p:cNvSpPr>
            <a:spLocks noGrp="1" noRot="1" noChangeAspect="1" noTextEdit="1"/>
          </p:cNvSpPr>
          <p:nvPr>
            <p:ph type="sldImg"/>
          </p:nvPr>
        </p:nvSpPr>
        <p:spPr>
          <a:ln/>
        </p:spPr>
      </p:sp>
      <p:sp>
        <p:nvSpPr>
          <p:cNvPr id="315395"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15396" name="Espaço Reservado para Número de Slide 3"/>
          <p:cNvSpPr>
            <a:spLocks noGrp="1"/>
          </p:cNvSpPr>
          <p:nvPr>
            <p:ph type="sldNum" sz="quarter" idx="5"/>
          </p:nvPr>
        </p:nvSpPr>
        <p:spPr>
          <a:noFill/>
        </p:spPr>
        <p:txBody>
          <a:bodyPr/>
          <a:lstStyle/>
          <a:p>
            <a:fld id="{DB3B0A96-E440-C542-AE7D-6D38574CB0D1}" type="slidenum">
              <a:rPr lang="pt-BR"/>
              <a:pPr/>
              <a:t>90</a:t>
            </a:fld>
            <a:endParaRPr lang="pt-B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Espaço Reservado para Imagem de Slide 1"/>
          <p:cNvSpPr>
            <a:spLocks noGrp="1" noRot="1" noChangeAspect="1" noTextEdit="1"/>
          </p:cNvSpPr>
          <p:nvPr>
            <p:ph type="sldImg"/>
          </p:nvPr>
        </p:nvSpPr>
        <p:spPr>
          <a:ln/>
        </p:spPr>
      </p:sp>
      <p:sp>
        <p:nvSpPr>
          <p:cNvPr id="317443"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17444" name="Espaço Reservado para Número de Slide 3"/>
          <p:cNvSpPr>
            <a:spLocks noGrp="1"/>
          </p:cNvSpPr>
          <p:nvPr>
            <p:ph type="sldNum" sz="quarter" idx="5"/>
          </p:nvPr>
        </p:nvSpPr>
        <p:spPr>
          <a:noFill/>
        </p:spPr>
        <p:txBody>
          <a:bodyPr/>
          <a:lstStyle/>
          <a:p>
            <a:fld id="{E4887641-6654-2C42-A1C5-D84354D810FA}" type="slidenum">
              <a:rPr lang="pt-BR"/>
              <a:pPr/>
              <a:t>91</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8A8C563-E145-44D7-A954-24C4A55B3D8D}" type="slidenum">
              <a:rPr lang="en-US"/>
              <a:pPr/>
              <a:t>10</a:t>
            </a:fld>
            <a:endParaRPr lang="en-US"/>
          </a:p>
        </p:txBody>
      </p:sp>
      <p:sp>
        <p:nvSpPr>
          <p:cNvPr id="163842" name="Rectangle 2"/>
          <p:cNvSpPr>
            <a:spLocks noGrp="1" noRot="1" noChangeAspect="1" noChangeArrowheads="1" noTextEdit="1"/>
          </p:cNvSpPr>
          <p:nvPr>
            <p:ph type="sldImg"/>
          </p:nvPr>
        </p:nvSpPr>
        <p:spPr>
          <a:ln/>
        </p:spPr>
      </p:sp>
      <p:sp>
        <p:nvSpPr>
          <p:cNvPr id="163844"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Espaço Reservado para Imagem de Slide 1"/>
          <p:cNvSpPr>
            <a:spLocks noGrp="1" noRot="1" noChangeAspect="1" noTextEdit="1"/>
          </p:cNvSpPr>
          <p:nvPr>
            <p:ph type="sldImg"/>
          </p:nvPr>
        </p:nvSpPr>
        <p:spPr>
          <a:ln/>
        </p:spPr>
      </p:sp>
      <p:sp>
        <p:nvSpPr>
          <p:cNvPr id="319491"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19492" name="Espaço Reservado para Número de Slide 3"/>
          <p:cNvSpPr>
            <a:spLocks noGrp="1"/>
          </p:cNvSpPr>
          <p:nvPr>
            <p:ph type="sldNum" sz="quarter" idx="5"/>
          </p:nvPr>
        </p:nvSpPr>
        <p:spPr>
          <a:noFill/>
        </p:spPr>
        <p:txBody>
          <a:bodyPr/>
          <a:lstStyle/>
          <a:p>
            <a:fld id="{5165E47A-60AA-834B-987E-EE79AA62F6CC}" type="slidenum">
              <a:rPr lang="pt-BR"/>
              <a:pPr/>
              <a:t>92</a:t>
            </a:fld>
            <a:endParaRPr lang="pt-B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65A1909D-7CE1-8C45-8DB6-BA8A116AB438}" type="slidenum">
              <a:rPr lang="en-US"/>
              <a:pPr/>
              <a:t>94</a:t>
            </a:fld>
            <a:endParaRPr lang="en-US"/>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pPr eaLnBrk="1" hangingPunct="1"/>
            <a:r>
              <a:rPr lang="en-US" dirty="0" err="1" smtClean="0">
                <a:latin typeface="Arial" pitchFamily="-109" charset="0"/>
                <a:ea typeface="ＭＳ Ｐゴシック" pitchFamily="-109" charset="-128"/>
                <a:cs typeface="ＭＳ Ｐゴシック" pitchFamily="-109" charset="-128"/>
              </a:rPr>
              <a:t>Notas</a:t>
            </a:r>
            <a:r>
              <a:rPr lang="en-US" baseline="0" dirty="0" smtClean="0">
                <a:latin typeface="Arial" pitchFamily="-109" charset="0"/>
                <a:ea typeface="ＭＳ Ｐゴシック" pitchFamily="-109" charset="-128"/>
                <a:cs typeface="ＭＳ Ｐゴシック" pitchFamily="-109" charset="-128"/>
              </a:rPr>
              <a:t> </a:t>
            </a:r>
            <a:r>
              <a:rPr lang="en-US" baseline="0" dirty="0" err="1" smtClean="0">
                <a:latin typeface="Arial" pitchFamily="-109" charset="0"/>
                <a:ea typeface="ＭＳ Ｐゴシック" pitchFamily="-109" charset="-128"/>
                <a:cs typeface="ＭＳ Ｐゴシック" pitchFamily="-109" charset="-128"/>
              </a:rPr>
              <a:t>para</a:t>
            </a:r>
            <a:r>
              <a:rPr lang="en-US" baseline="0" dirty="0" smtClean="0">
                <a:latin typeface="Arial" pitchFamily="-109" charset="0"/>
                <a:ea typeface="ＭＳ Ｐゴシック" pitchFamily="-109" charset="-128"/>
                <a:cs typeface="ＭＳ Ｐゴシック" pitchFamily="-109" charset="-128"/>
              </a:rPr>
              <a:t> o </a:t>
            </a:r>
            <a:r>
              <a:rPr lang="en-US" baseline="0" dirty="0" err="1" smtClean="0">
                <a:latin typeface="Arial" pitchFamily="-109" charset="0"/>
                <a:ea typeface="ＭＳ Ｐゴシック" pitchFamily="-109" charset="-128"/>
                <a:cs typeface="ＭＳ Ｐゴシック" pitchFamily="-109" charset="-128"/>
              </a:rPr>
              <a:t>treinador</a:t>
            </a:r>
            <a:r>
              <a:rPr lang="en-US" dirty="0" smtClean="0">
                <a:latin typeface="Arial" pitchFamily="-109" charset="0"/>
                <a:ea typeface="ＭＳ Ｐゴシック" pitchFamily="-109" charset="-128"/>
                <a:cs typeface="ＭＳ Ｐゴシック" pitchFamily="-109" charset="-128"/>
              </a:rPr>
              <a:t>:</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107F0591-A4B5-FA42-8A1E-6AD0356BE7B1}" type="slidenum">
              <a:rPr lang="en-US"/>
              <a:pPr/>
              <a:t>96</a:t>
            </a:fld>
            <a:endParaRPr lang="en-US"/>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Espaço Reservado para Imagem de Slide 1"/>
          <p:cNvSpPr>
            <a:spLocks noGrp="1" noRot="1" noChangeAspect="1" noTextEdit="1"/>
          </p:cNvSpPr>
          <p:nvPr>
            <p:ph type="sldImg"/>
          </p:nvPr>
        </p:nvSpPr>
        <p:spPr>
          <a:ln/>
        </p:spPr>
      </p:sp>
      <p:sp>
        <p:nvSpPr>
          <p:cNvPr id="327683"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27684" name="Espaço Reservado para Número de Slide 3"/>
          <p:cNvSpPr>
            <a:spLocks noGrp="1"/>
          </p:cNvSpPr>
          <p:nvPr>
            <p:ph type="sldNum" sz="quarter" idx="5"/>
          </p:nvPr>
        </p:nvSpPr>
        <p:spPr>
          <a:noFill/>
        </p:spPr>
        <p:txBody>
          <a:bodyPr/>
          <a:lstStyle/>
          <a:p>
            <a:fld id="{AE704F8D-096E-B14E-B5CE-0A551B07B295}" type="slidenum">
              <a:rPr lang="pt-BR"/>
              <a:pPr/>
              <a:t>97</a:t>
            </a:fld>
            <a:endParaRPr lang="pt-B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Espaço Reservado para Imagem de Slide 1"/>
          <p:cNvSpPr>
            <a:spLocks noGrp="1" noRot="1" noChangeAspect="1" noTextEdit="1"/>
          </p:cNvSpPr>
          <p:nvPr>
            <p:ph type="sldImg"/>
          </p:nvPr>
        </p:nvSpPr>
        <p:spPr>
          <a:ln/>
        </p:spPr>
      </p:sp>
      <p:sp>
        <p:nvSpPr>
          <p:cNvPr id="329731"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29732" name="Espaço Reservado para Número de Slide 3"/>
          <p:cNvSpPr>
            <a:spLocks noGrp="1"/>
          </p:cNvSpPr>
          <p:nvPr>
            <p:ph type="sldNum" sz="quarter" idx="5"/>
          </p:nvPr>
        </p:nvSpPr>
        <p:spPr>
          <a:noFill/>
        </p:spPr>
        <p:txBody>
          <a:bodyPr/>
          <a:lstStyle/>
          <a:p>
            <a:fld id="{6C7C036C-6D00-C64F-A54C-7239388B8B22}" type="slidenum">
              <a:rPr lang="en-US"/>
              <a:pPr/>
              <a:t>98</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Espaço Reservado para Imagem de Slide 1"/>
          <p:cNvSpPr>
            <a:spLocks noGrp="1" noRot="1" noChangeAspect="1" noTextEdit="1"/>
          </p:cNvSpPr>
          <p:nvPr>
            <p:ph type="sldImg"/>
          </p:nvPr>
        </p:nvSpPr>
        <p:spPr>
          <a:ln/>
        </p:spPr>
      </p:sp>
      <p:sp>
        <p:nvSpPr>
          <p:cNvPr id="331779"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31780" name="Espaço Reservado para Número de Slide 3"/>
          <p:cNvSpPr>
            <a:spLocks noGrp="1"/>
          </p:cNvSpPr>
          <p:nvPr>
            <p:ph type="sldNum" sz="quarter" idx="5"/>
          </p:nvPr>
        </p:nvSpPr>
        <p:spPr>
          <a:noFill/>
        </p:spPr>
        <p:txBody>
          <a:bodyPr/>
          <a:lstStyle/>
          <a:p>
            <a:fld id="{AF72CC0B-257D-D84B-B558-2698AD87CF70}" type="slidenum">
              <a:rPr lang="en-US"/>
              <a:pPr/>
              <a:t>99</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Espaço Reservado para Imagem de Slide 1"/>
          <p:cNvSpPr>
            <a:spLocks noGrp="1" noRot="1" noChangeAspect="1" noTextEdit="1"/>
          </p:cNvSpPr>
          <p:nvPr>
            <p:ph type="sldImg"/>
          </p:nvPr>
        </p:nvSpPr>
        <p:spPr>
          <a:ln/>
        </p:spPr>
      </p:sp>
      <p:sp>
        <p:nvSpPr>
          <p:cNvPr id="333827"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33828" name="Espaço Reservado para Número de Slide 3"/>
          <p:cNvSpPr>
            <a:spLocks noGrp="1"/>
          </p:cNvSpPr>
          <p:nvPr>
            <p:ph type="sldNum" sz="quarter" idx="5"/>
          </p:nvPr>
        </p:nvSpPr>
        <p:spPr>
          <a:noFill/>
        </p:spPr>
        <p:txBody>
          <a:bodyPr/>
          <a:lstStyle/>
          <a:p>
            <a:fld id="{B707EB97-9C80-2440-B5F4-76BDEF57E68A}" type="slidenum">
              <a:rPr lang="pt-BR"/>
              <a:pPr/>
              <a:t>100</a:t>
            </a:fld>
            <a:endParaRPr lang="pt-B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Espaço Reservado para Imagem de Slide 1"/>
          <p:cNvSpPr>
            <a:spLocks noGrp="1" noRot="1" noChangeAspect="1" noTextEdit="1"/>
          </p:cNvSpPr>
          <p:nvPr>
            <p:ph type="sldImg"/>
          </p:nvPr>
        </p:nvSpPr>
        <p:spPr>
          <a:ln/>
        </p:spPr>
      </p:sp>
      <p:sp>
        <p:nvSpPr>
          <p:cNvPr id="335875"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35876" name="Espaço Reservado para Número de Slide 3"/>
          <p:cNvSpPr>
            <a:spLocks noGrp="1"/>
          </p:cNvSpPr>
          <p:nvPr>
            <p:ph type="sldNum" sz="quarter" idx="5"/>
          </p:nvPr>
        </p:nvSpPr>
        <p:spPr>
          <a:noFill/>
        </p:spPr>
        <p:txBody>
          <a:bodyPr/>
          <a:lstStyle/>
          <a:p>
            <a:fld id="{2A6ACC03-4D45-E241-AA89-650870180AAE}" type="slidenum">
              <a:rPr lang="pt-BR"/>
              <a:pPr/>
              <a:t>101</a:t>
            </a:fld>
            <a:endParaRPr lang="pt-B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Espaço Reservado para Imagem de Slide 1"/>
          <p:cNvSpPr>
            <a:spLocks noGrp="1" noRot="1" noChangeAspect="1" noTextEdit="1"/>
          </p:cNvSpPr>
          <p:nvPr>
            <p:ph type="sldImg"/>
          </p:nvPr>
        </p:nvSpPr>
        <p:spPr>
          <a:ln/>
        </p:spPr>
      </p:sp>
      <p:sp>
        <p:nvSpPr>
          <p:cNvPr id="337923"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37924" name="Espaço Reservado para Número de Slide 3"/>
          <p:cNvSpPr>
            <a:spLocks noGrp="1"/>
          </p:cNvSpPr>
          <p:nvPr>
            <p:ph type="sldNum" sz="quarter" idx="5"/>
          </p:nvPr>
        </p:nvSpPr>
        <p:spPr>
          <a:noFill/>
        </p:spPr>
        <p:txBody>
          <a:bodyPr/>
          <a:lstStyle/>
          <a:p>
            <a:fld id="{BBC9B8AD-8B7D-1C41-8B01-83D8CC1F9FC1}" type="slidenum">
              <a:rPr lang="pt-BR"/>
              <a:pPr/>
              <a:t>102</a:t>
            </a:fld>
            <a:endParaRPr lang="pt-B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Espaço Reservado para Imagem de Slide 1"/>
          <p:cNvSpPr>
            <a:spLocks noGrp="1" noRot="1" noChangeAspect="1" noTextEdit="1"/>
          </p:cNvSpPr>
          <p:nvPr>
            <p:ph type="sldImg"/>
          </p:nvPr>
        </p:nvSpPr>
        <p:spPr>
          <a:ln/>
        </p:spPr>
      </p:sp>
      <p:sp>
        <p:nvSpPr>
          <p:cNvPr id="339971" name="Espaço Reservado para Anotações 2"/>
          <p:cNvSpPr>
            <a:spLocks noGrp="1"/>
          </p:cNvSpPr>
          <p:nvPr>
            <p:ph type="body" idx="1"/>
          </p:nvPr>
        </p:nvSpPr>
        <p:spPr>
          <a:noFill/>
          <a:ln/>
        </p:spPr>
        <p:txBody>
          <a:bodyPr/>
          <a:lstStyle/>
          <a:p>
            <a:endParaRPr lang="pt-BR">
              <a:latin typeface="Arial" pitchFamily="-109" charset="0"/>
              <a:ea typeface="ＭＳ Ｐゴシック" pitchFamily="-109" charset="-128"/>
              <a:cs typeface="ＭＳ Ｐゴシック" pitchFamily="-109" charset="-128"/>
            </a:endParaRPr>
          </a:p>
        </p:txBody>
      </p:sp>
      <p:sp>
        <p:nvSpPr>
          <p:cNvPr id="339972" name="Espaço Reservado para Número de Slide 3"/>
          <p:cNvSpPr>
            <a:spLocks noGrp="1"/>
          </p:cNvSpPr>
          <p:nvPr>
            <p:ph type="sldNum" sz="quarter" idx="5"/>
          </p:nvPr>
        </p:nvSpPr>
        <p:spPr>
          <a:noFill/>
        </p:spPr>
        <p:txBody>
          <a:bodyPr/>
          <a:lstStyle/>
          <a:p>
            <a:fld id="{17AC29F1-F2FA-4843-B627-0A743DA533AD}" type="slidenum">
              <a:rPr lang="pt-BR"/>
              <a:pPr/>
              <a:t>103</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1FD251-67E8-B34C-AF09-51841FBD5DFE}" type="datetimeFigureOut">
              <a:rPr lang="en-US" smtClean="0"/>
              <a:pPr/>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FD251-67E8-B34C-AF09-51841FBD5DFE}" type="datetimeFigureOut">
              <a:rPr lang="en-US" smtClean="0"/>
              <a:pPr/>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FD251-67E8-B34C-AF09-51841FBD5DFE}" type="datetimeFigureOut">
              <a:rPr lang="en-US" smtClean="0"/>
              <a:pPr/>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4038600" cy="4419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419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Número de Slide 4"/>
          <p:cNvSpPr>
            <a:spLocks noGrp="1"/>
          </p:cNvSpPr>
          <p:nvPr>
            <p:ph type="sldNum" sz="quarter" idx="10"/>
          </p:nvPr>
        </p:nvSpPr>
        <p:spPr>
          <a:xfrm>
            <a:off x="381000" y="6172200"/>
            <a:ext cx="457200" cy="304800"/>
          </a:xfrm>
        </p:spPr>
        <p:txBody>
          <a:bodyPr/>
          <a:lstStyle>
            <a:lvl1pPr>
              <a:defRPr/>
            </a:lvl1pPr>
          </a:lstStyle>
          <a:p>
            <a:fld id="{229F753A-38BE-41FB-82A6-B7777DA9D4F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ítulo, conteúdo e tex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419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648200" y="1600200"/>
            <a:ext cx="4038600" cy="4419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Número de Slide 4"/>
          <p:cNvSpPr>
            <a:spLocks noGrp="1"/>
          </p:cNvSpPr>
          <p:nvPr>
            <p:ph type="sldNum" sz="quarter" idx="10"/>
          </p:nvPr>
        </p:nvSpPr>
        <p:spPr>
          <a:xfrm>
            <a:off x="381000" y="6172200"/>
            <a:ext cx="457200" cy="304800"/>
          </a:xfrm>
        </p:spPr>
        <p:txBody>
          <a:bodyPr/>
          <a:lstStyle>
            <a:lvl1pPr>
              <a:defRPr/>
            </a:lvl1pPr>
          </a:lstStyle>
          <a:p>
            <a:fld id="{08D1DF66-F2ED-42A9-BC4A-9F758B64727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ítulo e texto em cima do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8229600" cy="2133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57200" y="3886200"/>
            <a:ext cx="8229600" cy="2133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Número de Slide 4"/>
          <p:cNvSpPr>
            <a:spLocks noGrp="1"/>
          </p:cNvSpPr>
          <p:nvPr>
            <p:ph type="sldNum" sz="quarter" idx="10"/>
          </p:nvPr>
        </p:nvSpPr>
        <p:spPr>
          <a:xfrm>
            <a:off x="381000" y="6172200"/>
            <a:ext cx="457200" cy="304800"/>
          </a:xfrm>
        </p:spPr>
        <p:txBody>
          <a:bodyPr/>
          <a:lstStyle>
            <a:lvl1pPr>
              <a:defRPr/>
            </a:lvl1pPr>
          </a:lstStyle>
          <a:p>
            <a:fld id="{1BE8C4A8-6AA6-40E0-9A8E-4C0377B63DE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457200" y="1600200"/>
            <a:ext cx="8229600" cy="4419600"/>
          </a:xfrm>
        </p:spPr>
        <p:txBody>
          <a:bodyPr/>
          <a:lstStyle/>
          <a:p>
            <a:endParaRPr lang="pt-BR"/>
          </a:p>
        </p:txBody>
      </p:sp>
      <p:sp>
        <p:nvSpPr>
          <p:cNvPr id="4" name="Espaço Reservado para Número de Slide 3"/>
          <p:cNvSpPr>
            <a:spLocks noGrp="1"/>
          </p:cNvSpPr>
          <p:nvPr>
            <p:ph type="sldNum" sz="quarter" idx="10"/>
          </p:nvPr>
        </p:nvSpPr>
        <p:spPr>
          <a:xfrm>
            <a:off x="381000" y="6172200"/>
            <a:ext cx="457200" cy="304800"/>
          </a:xfrm>
        </p:spPr>
        <p:txBody>
          <a:bodyPr/>
          <a:lstStyle>
            <a:lvl1pPr>
              <a:defRPr/>
            </a:lvl1pPr>
          </a:lstStyle>
          <a:p>
            <a:fld id="{90F650EF-06CE-416D-BF2A-CC29CB882A9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ítulo, texto e clip-art">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4038600" cy="4419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lip-art 3"/>
          <p:cNvSpPr>
            <a:spLocks noGrp="1"/>
          </p:cNvSpPr>
          <p:nvPr>
            <p:ph type="clipArt" sz="half" idx="2"/>
          </p:nvPr>
        </p:nvSpPr>
        <p:spPr>
          <a:xfrm>
            <a:off x="4648200" y="1600200"/>
            <a:ext cx="4038600" cy="4419600"/>
          </a:xfrm>
        </p:spPr>
        <p:txBody>
          <a:bodyPr/>
          <a:lstStyle/>
          <a:p>
            <a:endParaRPr lang="pt-BR"/>
          </a:p>
        </p:txBody>
      </p:sp>
      <p:sp>
        <p:nvSpPr>
          <p:cNvPr id="5" name="Espaço Reservado para Número de Slide 4"/>
          <p:cNvSpPr>
            <a:spLocks noGrp="1"/>
          </p:cNvSpPr>
          <p:nvPr>
            <p:ph type="sldNum" sz="quarter" idx="10"/>
          </p:nvPr>
        </p:nvSpPr>
        <p:spPr>
          <a:xfrm>
            <a:off x="381000" y="6172200"/>
            <a:ext cx="457200" cy="304800"/>
          </a:xfrm>
        </p:spPr>
        <p:txBody>
          <a:bodyPr/>
          <a:lstStyle>
            <a:lvl1pPr>
              <a:defRPr/>
            </a:lvl1pPr>
          </a:lstStyle>
          <a:p>
            <a:fld id="{6DE787F8-3B61-4E21-8DC3-851D333D7E6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936625" y="1425575"/>
            <a:ext cx="7770813" cy="1141413"/>
          </a:xfrm>
        </p:spPr>
        <p:txBody>
          <a:bodyPr/>
          <a:lstStyle/>
          <a:p>
            <a:r>
              <a:rPr lang="pt-BR" smtClean="0"/>
              <a:t>Clique para editar o estilo do título mestre</a:t>
            </a:r>
            <a:endParaRPr lang="pt-BR"/>
          </a:p>
        </p:txBody>
      </p:sp>
      <p:sp>
        <p:nvSpPr>
          <p:cNvPr id="3" name="Rectangle 6"/>
          <p:cNvSpPr>
            <a:spLocks noGrp="1" noChangeArrowheads="1"/>
          </p:cNvSpPr>
          <p:nvPr>
            <p:ph type="dt" idx="10"/>
          </p:nvPr>
        </p:nvSpPr>
        <p:spPr>
          <a:xfrm>
            <a:off x="2667000" y="6550025"/>
            <a:ext cx="1903413" cy="3048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pt-BR"/>
          </a:p>
        </p:txBody>
      </p:sp>
      <p:sp>
        <p:nvSpPr>
          <p:cNvPr id="4" name="Rectangle 7"/>
          <p:cNvSpPr>
            <a:spLocks noGrp="1" noChangeArrowheads="1"/>
          </p:cNvSpPr>
          <p:nvPr>
            <p:ph type="ftr" idx="11"/>
          </p:nvPr>
        </p:nvSpPr>
        <p:spPr>
          <a:xfrm>
            <a:off x="5195888" y="6550025"/>
            <a:ext cx="3278187" cy="3048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pt-BR"/>
          </a:p>
        </p:txBody>
      </p:sp>
      <p:sp>
        <p:nvSpPr>
          <p:cNvPr id="5" name="Rectangle 8"/>
          <p:cNvSpPr>
            <a:spLocks noGrp="1" noChangeArrowheads="1"/>
          </p:cNvSpPr>
          <p:nvPr>
            <p:ph type="sldNum" idx="12"/>
          </p:nvPr>
        </p:nvSpPr>
        <p:spPr/>
        <p:txBody>
          <a:bodyPr/>
          <a:lstStyle>
            <a:lvl1pPr>
              <a:defRPr/>
            </a:lvl1pPr>
          </a:lstStyle>
          <a:p>
            <a:pPr>
              <a:defRPr/>
            </a:pPr>
            <a:fld id="{4F21B59A-2AE4-254E-ABBA-6BD5ABB453FA}" type="slidenum">
              <a:rPr lang="pt-BR"/>
              <a:pPr>
                <a:defRPr/>
              </a:pPr>
              <a:t>‹#›</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9125" y="577850"/>
            <a:ext cx="7772400" cy="1143000"/>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1219200" y="1752600"/>
            <a:ext cx="3657600" cy="4343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5029200" y="1752600"/>
            <a:ext cx="3657600" cy="20955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5029200" y="4000500"/>
            <a:ext cx="3657600" cy="20955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Data 5"/>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Espaço Reservado para Rodapé 6"/>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8" name="Espaço Reservado para Número de Slide 7"/>
          <p:cNvSpPr>
            <a:spLocks noGrp="1"/>
          </p:cNvSpPr>
          <p:nvPr>
            <p:ph type="sldNum" sz="quarter" idx="12"/>
          </p:nvPr>
        </p:nvSpPr>
        <p:spPr>
          <a:xfrm>
            <a:off x="6553200" y="6248400"/>
            <a:ext cx="1905000" cy="457200"/>
          </a:xfrm>
        </p:spPr>
        <p:txBody>
          <a:bodyPr/>
          <a:lstStyle>
            <a:lvl1pPr>
              <a:defRPr/>
            </a:lvl1pPr>
          </a:lstStyle>
          <a:p>
            <a:pPr>
              <a:defRPr/>
            </a:pPr>
            <a:fld id="{5D69A32F-C240-814A-AFE7-29D1CBC699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FD251-67E8-B34C-AF09-51841FBD5DFE}" type="datetimeFigureOut">
              <a:rPr lang="en-US" smtClean="0"/>
              <a:pPr/>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1FD251-67E8-B34C-AF09-51841FBD5DFE}" type="datetimeFigureOut">
              <a:rPr lang="en-US" smtClean="0"/>
              <a:pPr/>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1FD251-67E8-B34C-AF09-51841FBD5DFE}" type="datetimeFigureOut">
              <a:rPr lang="en-US" smtClean="0"/>
              <a:pPr/>
              <a:t>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1FD251-67E8-B34C-AF09-51841FBD5DFE}" type="datetimeFigureOut">
              <a:rPr lang="en-US" smtClean="0"/>
              <a:pPr/>
              <a:t>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1FD251-67E8-B34C-AF09-51841FBD5DFE}" type="datetimeFigureOut">
              <a:rPr lang="en-US" smtClean="0"/>
              <a:pPr/>
              <a:t>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FD251-67E8-B34C-AF09-51841FBD5DFE}" type="datetimeFigureOut">
              <a:rPr lang="en-US" smtClean="0"/>
              <a:pPr/>
              <a:t>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FD251-67E8-B34C-AF09-51841FBD5DFE}" type="datetimeFigureOut">
              <a:rPr lang="en-US" smtClean="0"/>
              <a:pPr/>
              <a:t>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FD251-67E8-B34C-AF09-51841FBD5DFE}" type="datetimeFigureOut">
              <a:rPr lang="en-US" smtClean="0"/>
              <a:pPr/>
              <a:t>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A1387-03B2-5E4D-923A-40331176BF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FD251-67E8-B34C-AF09-51841FBD5DFE}" type="datetimeFigureOut">
              <a:rPr lang="en-US" smtClean="0"/>
              <a:pPr/>
              <a:t>1/5/16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A1387-03B2-5E4D-923A-40331176BF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100.xml.rels><?xml version="1.0" encoding="UTF-8" standalone="yes"?>
<Relationships xmlns="http://schemas.openxmlformats.org/package/2006/relationships"><Relationship Id="rId3" Type="http://schemas.openxmlformats.org/officeDocument/2006/relationships/image" Target="../media/image79.jpeg"/><Relationship Id="rId4" Type="http://schemas.openxmlformats.org/officeDocument/2006/relationships/image" Target="../media/image2.jpeg"/><Relationship Id="rId1" Type="http://schemas.openxmlformats.org/officeDocument/2006/relationships/slideLayout" Target="../slideLayouts/slideLayout18.xml"/><Relationship Id="rId2" Type="http://schemas.openxmlformats.org/officeDocument/2006/relationships/notesSlide" Target="../notesSlides/notesSlide96.xml"/></Relationships>
</file>

<file path=ppt/slides/_rels/slide101.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image" Target="../media/image2.jpeg"/><Relationship Id="rId1" Type="http://schemas.openxmlformats.org/officeDocument/2006/relationships/slideLayout" Target="../slideLayouts/slideLayout18.xml"/><Relationship Id="rId2" Type="http://schemas.openxmlformats.org/officeDocument/2006/relationships/notesSlide" Target="../notesSlides/notesSlide97.xml"/></Relationships>
</file>

<file path=ppt/slides/_rels/slide102.xml.rels><?xml version="1.0" encoding="UTF-8" standalone="yes"?>
<Relationships xmlns="http://schemas.openxmlformats.org/package/2006/relationships"><Relationship Id="rId3" Type="http://schemas.openxmlformats.org/officeDocument/2006/relationships/image" Target="../media/image81.jpeg"/><Relationship Id="rId4" Type="http://schemas.openxmlformats.org/officeDocument/2006/relationships/image" Target="../media/image2.jpeg"/><Relationship Id="rId1" Type="http://schemas.openxmlformats.org/officeDocument/2006/relationships/slideLayout" Target="../slideLayouts/slideLayout18.xml"/><Relationship Id="rId2" Type="http://schemas.openxmlformats.org/officeDocument/2006/relationships/notesSlide" Target="../notesSlides/notesSlide98.xml"/></Relationships>
</file>

<file path=ppt/slides/_rels/slide103.xml.rels><?xml version="1.0" encoding="UTF-8" standalone="yes"?>
<Relationships xmlns="http://schemas.openxmlformats.org/package/2006/relationships"><Relationship Id="rId3" Type="http://schemas.openxmlformats.org/officeDocument/2006/relationships/image" Target="../media/image82.jpeg"/><Relationship Id="rId4" Type="http://schemas.openxmlformats.org/officeDocument/2006/relationships/image" Target="../media/image2.jpeg"/><Relationship Id="rId1" Type="http://schemas.openxmlformats.org/officeDocument/2006/relationships/slideLayout" Target="../slideLayouts/slideLayout18.xml"/><Relationship Id="rId2" Type="http://schemas.openxmlformats.org/officeDocument/2006/relationships/notesSlide" Target="../notesSlides/notesSlide99.xml"/></Relationships>
</file>

<file path=ppt/slides/_rels/slide104.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image" Target="../media/image2.jpeg"/><Relationship Id="rId1" Type="http://schemas.openxmlformats.org/officeDocument/2006/relationships/slideLayout" Target="../slideLayouts/slideLayout18.xml"/><Relationship Id="rId2" Type="http://schemas.openxmlformats.org/officeDocument/2006/relationships/notesSlide" Target="../notesSlides/notesSlide10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09.xml.rels><?xml version="1.0" encoding="UTF-8" standalone="yes"?>
<Relationships xmlns="http://schemas.openxmlformats.org/package/2006/relationships"><Relationship Id="rId3" Type="http://schemas.openxmlformats.org/officeDocument/2006/relationships/hyperlink" Target="http://www.osha.gov/dov/residential%20fall%20protection.html" TargetMode="External"/><Relationship Id="rId4" Type="http://schemas.openxmlformats.org/officeDocument/2006/relationships/hyperlink" Target="http://www.osha.gov/dcsp/osp/statestandards.html" TargetMode="External"/><Relationship Id="rId5"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2.xml"/><Relationship Id="rId3" Type="http://schemas.openxmlformats.org/officeDocument/2006/relationships/image" Target="../media/image2.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4.png"/><Relationship Id="rId3" Type="http://schemas.openxmlformats.org/officeDocument/2006/relationships/image" Target="../media/image2.jpeg"/></Relationships>
</file>

<file path=ppt/slides/_rels/slide112.xml.rels><?xml version="1.0" encoding="UTF-8" standalone="yes"?>
<Relationships xmlns="http://schemas.openxmlformats.org/package/2006/relationships"><Relationship Id="rId3" Type="http://schemas.openxmlformats.org/officeDocument/2006/relationships/hyperlink" Target="http://ww.osha.gov/dcsp/smallbusiness/consult.html" TargetMode="External"/><Relationship Id="rId4" Type="http://schemas.openxmlformats.org/officeDocument/2006/relationships/hyperlink" Target="http://www.osha.gov/ecor_form.html" TargetMode="External"/><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2.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http://www.incord.com/Portals/Incord/residential/interiorrescontractor.jpg" TargetMode="External"/><Relationship Id="rId5" Type="http://schemas.openxmlformats.org/officeDocument/2006/relationships/image" Target="../media/image19.jpeg"/><Relationship Id="rId6"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1.xml"/><Relationship Id="rId3"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jpeg"/><Relationship Id="rId1" Type="http://schemas.openxmlformats.org/officeDocument/2006/relationships/slideLayout" Target="../slideLayouts/slideLayout16.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9" Type="http://schemas.openxmlformats.org/officeDocument/2006/relationships/image" Target="../media/image27.jpeg"/><Relationship Id="rId10"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6.jpe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2.jpeg"/><Relationship Id="rId1" Type="http://schemas.openxmlformats.org/officeDocument/2006/relationships/slideLayout" Target="../slideLayouts/slideLayout18.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2.jpeg"/><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2.jpeg"/><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73.xml"/></Relationships>
</file>

<file path=ppt/slides/_rels/slide75.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74.xml"/></Relationships>
</file>

<file path=ppt/slides/_rels/slide76.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75.xml"/></Relationships>
</file>

<file path=ppt/slides/_rels/slide77.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76.xml"/></Relationships>
</file>

<file path=ppt/slides/_rels/slide78.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77.xml"/></Relationships>
</file>

<file path=ppt/slides/_rels/slide79.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5"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7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2.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2.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2.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2.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2.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2.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2.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9.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90.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88.xml"/></Relationships>
</file>

<file path=ppt/slides/_rels/slide91.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89.xml"/></Relationships>
</file>

<file path=ppt/slides/_rels/slide92.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9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3.jpeg"/><Relationship Id="rId3" Type="http://schemas.openxmlformats.org/officeDocument/2006/relationships/image" Target="../media/image2.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2.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6.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image" Target="../media/image75.jpeg"/><Relationship Id="rId5"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92.xml"/></Relationships>
</file>

<file path=ppt/slides/_rels/slide97.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93.xml"/></Relationships>
</file>

<file path=ppt/slides/_rels/slide98.xml.rels><?xml version="1.0" encoding="UTF-8" standalone="yes"?>
<Relationships xmlns="http://schemas.openxmlformats.org/package/2006/relationships"><Relationship Id="rId3" Type="http://schemas.openxmlformats.org/officeDocument/2006/relationships/image" Target="../media/image77.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9.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image" Target="../media/image2.jpeg"/><Relationship Id="rId1" Type="http://schemas.openxmlformats.org/officeDocument/2006/relationships/slideLayout" Target="../slideLayouts/slideLayout18.xml"/><Relationship Id="rId2" Type="http://schemas.openxmlformats.org/officeDocument/2006/relationships/notesSlide" Target="../notesSlides/notesSlide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43200" y="326572"/>
            <a:ext cx="2480231" cy="1326536"/>
          </a:xfrm>
          <a:prstGeom prst="rect">
            <a:avLst/>
          </a:prstGeom>
        </p:spPr>
      </p:pic>
      <p:sp>
        <p:nvSpPr>
          <p:cNvPr id="6" name="Rectangle 5"/>
          <p:cNvSpPr/>
          <p:nvPr/>
        </p:nvSpPr>
        <p:spPr>
          <a:xfrm>
            <a:off x="407333" y="1651263"/>
            <a:ext cx="8475410" cy="2062103"/>
          </a:xfrm>
          <a:prstGeom prst="rect">
            <a:avLst/>
          </a:prstGeom>
        </p:spPr>
        <p:txBody>
          <a:bodyPr wrap="square">
            <a:spAutoFit/>
          </a:bodyPr>
          <a:lstStyle/>
          <a:p>
            <a:pPr algn="ctr"/>
            <a:r>
              <a:rPr lang="en-US" sz="3200" b="1" dirty="0" smtClean="0">
                <a:solidFill>
                  <a:srgbClr val="002060"/>
                </a:solidFill>
                <a:latin typeface="+mj-lt"/>
              </a:rPr>
              <a:t>Centro de </a:t>
            </a:r>
            <a:r>
              <a:rPr lang="en-US" sz="3200" b="1" dirty="0" err="1" smtClean="0">
                <a:solidFill>
                  <a:srgbClr val="002060"/>
                </a:solidFill>
                <a:latin typeface="+mj-lt"/>
              </a:rPr>
              <a:t>Inmigrante</a:t>
            </a:r>
            <a:r>
              <a:rPr lang="en-US" sz="3200" b="1" dirty="0" smtClean="0">
                <a:solidFill>
                  <a:srgbClr val="002060"/>
                </a:solidFill>
                <a:latin typeface="+mj-lt"/>
              </a:rPr>
              <a:t> Bras</a:t>
            </a:r>
            <a:r>
              <a:rPr lang="es-ES" sz="3200" b="1" dirty="0" err="1" smtClean="0">
                <a:solidFill>
                  <a:srgbClr val="002060"/>
                </a:solidFill>
              </a:rPr>
              <a:t>ileño</a:t>
            </a:r>
            <a:endParaRPr lang="en-US" sz="3200" b="1" dirty="0" smtClean="0">
              <a:solidFill>
                <a:srgbClr val="002060"/>
              </a:solidFill>
              <a:latin typeface="+mj-lt"/>
            </a:endParaRPr>
          </a:p>
          <a:p>
            <a:pPr algn="ctr"/>
            <a:r>
              <a:rPr lang="es-ES" sz="3200" b="1" dirty="0" err="1">
                <a:solidFill>
                  <a:srgbClr val="002060"/>
                </a:solidFill>
              </a:rPr>
              <a:t>Susan</a:t>
            </a:r>
            <a:r>
              <a:rPr lang="es-ES" sz="3200" b="1" dirty="0">
                <a:solidFill>
                  <a:srgbClr val="002060"/>
                </a:solidFill>
              </a:rPr>
              <a:t> Harwood SH-</a:t>
            </a:r>
            <a:r>
              <a:rPr lang="es-ES" sz="3200" b="1" dirty="0" smtClean="0">
                <a:solidFill>
                  <a:srgbClr val="002060"/>
                </a:solidFill>
              </a:rPr>
              <a:t>26299-SH4</a:t>
            </a:r>
            <a:endParaRPr lang="en-US" sz="3200" b="1" dirty="0">
              <a:solidFill>
                <a:srgbClr val="002060"/>
              </a:solidFill>
            </a:endParaRPr>
          </a:p>
          <a:p>
            <a:pPr algn="ctr"/>
            <a:r>
              <a:rPr lang="es-ES" sz="3200" b="1" dirty="0" err="1">
                <a:solidFill>
                  <a:srgbClr val="002060"/>
                </a:solidFill>
              </a:rPr>
              <a:t>Trenamiento</a:t>
            </a:r>
            <a:r>
              <a:rPr lang="es-ES" sz="3200" b="1" dirty="0">
                <a:solidFill>
                  <a:srgbClr val="002060"/>
                </a:solidFill>
              </a:rPr>
              <a:t> </a:t>
            </a:r>
            <a:r>
              <a:rPr lang="pt-BR" sz="3200" b="1" dirty="0" smtClean="0">
                <a:solidFill>
                  <a:srgbClr val="002060"/>
                </a:solidFill>
                <a:latin typeface="+mj-lt"/>
              </a:rPr>
              <a:t>5 Horas de Curso de </a:t>
            </a:r>
            <a:r>
              <a:rPr lang="pt-BR" sz="3200" b="1" dirty="0" err="1" smtClean="0">
                <a:solidFill>
                  <a:srgbClr val="002060"/>
                </a:solidFill>
                <a:latin typeface="+mj-lt"/>
              </a:rPr>
              <a:t>Proteccíon</a:t>
            </a:r>
            <a:r>
              <a:rPr lang="pt-BR" sz="3200" b="1" dirty="0" smtClean="0">
                <a:solidFill>
                  <a:srgbClr val="002060"/>
                </a:solidFill>
                <a:latin typeface="+mj-lt"/>
              </a:rPr>
              <a:t> contra Caídas </a:t>
            </a:r>
            <a:r>
              <a:rPr lang="pt-BR" sz="3200" b="1" dirty="0" err="1" smtClean="0">
                <a:solidFill>
                  <a:srgbClr val="002060"/>
                </a:solidFill>
                <a:latin typeface="+mj-lt"/>
              </a:rPr>
              <a:t>en</a:t>
            </a:r>
            <a:r>
              <a:rPr lang="pt-BR" sz="3200" b="1" dirty="0" smtClean="0">
                <a:solidFill>
                  <a:srgbClr val="002060"/>
                </a:solidFill>
                <a:latin typeface="+mj-lt"/>
              </a:rPr>
              <a:t> </a:t>
            </a:r>
            <a:r>
              <a:rPr lang="pt-BR" sz="3200" b="1" dirty="0" err="1" smtClean="0">
                <a:solidFill>
                  <a:srgbClr val="002060"/>
                </a:solidFill>
                <a:latin typeface="+mj-lt"/>
              </a:rPr>
              <a:t>la</a:t>
            </a:r>
            <a:r>
              <a:rPr lang="pt-BR" sz="3200" b="1" dirty="0" smtClean="0">
                <a:solidFill>
                  <a:srgbClr val="002060"/>
                </a:solidFill>
                <a:latin typeface="+mj-lt"/>
              </a:rPr>
              <a:t> </a:t>
            </a:r>
            <a:r>
              <a:rPr lang="pt-BR" sz="3200" b="1" dirty="0" err="1" smtClean="0">
                <a:solidFill>
                  <a:srgbClr val="002060"/>
                </a:solidFill>
                <a:latin typeface="+mj-lt"/>
              </a:rPr>
              <a:t>Construcción</a:t>
            </a:r>
            <a:r>
              <a:rPr lang="pt-BR" sz="3200" b="1" dirty="0" smtClean="0">
                <a:solidFill>
                  <a:srgbClr val="002060"/>
                </a:solidFill>
                <a:latin typeface="+mj-lt"/>
              </a:rPr>
              <a:t> Residencial</a:t>
            </a:r>
            <a:endParaRPr lang="en-US" sz="3200" b="1" dirty="0" smtClean="0">
              <a:solidFill>
                <a:srgbClr val="002060"/>
              </a:solidFill>
              <a:latin typeface="+mj-lt"/>
            </a:endParaRPr>
          </a:p>
        </p:txBody>
      </p:sp>
      <p:sp>
        <p:nvSpPr>
          <p:cNvPr id="13" name="Rectangle 12"/>
          <p:cNvSpPr/>
          <p:nvPr/>
        </p:nvSpPr>
        <p:spPr>
          <a:xfrm>
            <a:off x="195943" y="4301564"/>
            <a:ext cx="8686800" cy="2677656"/>
          </a:xfrm>
          <a:prstGeom prst="rect">
            <a:avLst/>
          </a:prstGeom>
        </p:spPr>
        <p:txBody>
          <a:bodyPr wrap="square">
            <a:spAutoFit/>
          </a:bodyPr>
          <a:lstStyle/>
          <a:p>
            <a:pPr algn="ctr"/>
            <a:r>
              <a:rPr lang="es-ES" sz="1600" i="1" dirty="0" smtClean="0"/>
              <a:t>Este material </a:t>
            </a:r>
            <a:r>
              <a:rPr lang="es-ES" sz="1600" i="1" dirty="0" err="1" smtClean="0"/>
              <a:t>fué</a:t>
            </a:r>
            <a:r>
              <a:rPr lang="es-ES" sz="1600" i="1" dirty="0" smtClean="0"/>
              <a:t> producido a través del </a:t>
            </a:r>
            <a:r>
              <a:rPr lang="es-ES" sz="1600" i="1" dirty="0" err="1" smtClean="0"/>
              <a:t>subsídio</a:t>
            </a:r>
            <a:r>
              <a:rPr lang="es-ES" sz="1600" i="1" dirty="0" smtClean="0"/>
              <a:t> número SH-26299-SH4  de la Administración de Seguridad y Salud Ocupacional del Departamento de Trabajo de los Estados Unidos (</a:t>
            </a:r>
            <a:r>
              <a:rPr lang="es-ES" sz="1600" i="1" dirty="0" err="1" smtClean="0"/>
              <a:t>Occupational</a:t>
            </a:r>
            <a:r>
              <a:rPr lang="es-ES" sz="1600" i="1" dirty="0" smtClean="0"/>
              <a:t> Safety and </a:t>
            </a:r>
            <a:r>
              <a:rPr lang="es-ES" sz="1600" i="1" dirty="0" err="1" smtClean="0"/>
              <a:t>Health</a:t>
            </a:r>
            <a:r>
              <a:rPr lang="es-ES" sz="1600" i="1" dirty="0" smtClean="0"/>
              <a:t> </a:t>
            </a:r>
            <a:r>
              <a:rPr lang="es-ES" sz="1600" i="1" dirty="0" err="1" smtClean="0"/>
              <a:t>Administration</a:t>
            </a:r>
            <a:r>
              <a:rPr lang="es-ES" sz="1600" i="1" dirty="0" smtClean="0"/>
              <a:t> US, </a:t>
            </a:r>
            <a:r>
              <a:rPr lang="es-ES" sz="1600" i="1" dirty="0" err="1" smtClean="0"/>
              <a:t>Department</a:t>
            </a:r>
            <a:r>
              <a:rPr lang="es-ES" sz="1600" i="1" dirty="0" smtClean="0"/>
              <a:t> of Labor).  Esto no refleja necesariamente  los puntos de vista o planes del Departamento de Trabajo de los Estados Unidos,  ni la mención de nombres ó productos comerciales u organizaciones implica en la aprobación por parte del gobierno de los Estados Unidos de América</a:t>
            </a:r>
            <a:r>
              <a:rPr lang="es-ES" sz="1400" i="1" dirty="0" smtClean="0"/>
              <a:t>.</a:t>
            </a:r>
          </a:p>
          <a:p>
            <a:r>
              <a:rPr lang="es-ES" dirty="0" smtClean="0"/>
              <a:t/>
            </a:r>
            <a:br>
              <a:rPr lang="es-ES" dirty="0" smtClean="0"/>
            </a:br>
            <a:r>
              <a:rPr lang="es-ES" dirty="0" smtClean="0"/>
              <a:t/>
            </a:r>
            <a:br>
              <a:rPr lang="es-ES" dirty="0" smtClean="0"/>
            </a:br>
            <a:r>
              <a:rPr lang="es-ES" dirty="0" smtClean="0"/>
              <a:t/>
            </a:r>
            <a:br>
              <a:rPr lang="es-ES" dirty="0" smtClean="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idx="1"/>
          </p:nvPr>
        </p:nvSpPr>
        <p:spPr>
          <a:xfrm>
            <a:off x="228600" y="1828800"/>
            <a:ext cx="8915400" cy="4191000"/>
          </a:xfrm>
        </p:spPr>
        <p:txBody>
          <a:bodyPr>
            <a:normAutofit/>
          </a:bodyPr>
          <a:lstStyle/>
          <a:p>
            <a:pPr marL="231775" indent="-231775" defTabSz="855663">
              <a:lnSpc>
                <a:spcPct val="80000"/>
              </a:lnSpc>
            </a:pPr>
            <a:r>
              <a:rPr lang="es-GT" sz="2800" dirty="0" smtClean="0"/>
              <a:t>¿Por qué la rescisión?</a:t>
            </a:r>
          </a:p>
          <a:p>
            <a:pPr marL="914400" lvl="1" indent="-347663" defTabSz="855663">
              <a:lnSpc>
                <a:spcPct val="80000"/>
              </a:lnSpc>
            </a:pPr>
            <a:r>
              <a:rPr lang="es-GT" sz="2400" dirty="0" smtClean="0"/>
              <a:t>Nunca ha pretendido ser una resolución permanente.</a:t>
            </a:r>
          </a:p>
          <a:p>
            <a:pPr marL="914400" lvl="1" indent="-347663" defTabSz="855663">
              <a:lnSpc>
                <a:spcPct val="80000"/>
              </a:lnSpc>
            </a:pPr>
            <a:r>
              <a:rPr lang="es-GT" sz="2400" dirty="0" smtClean="0"/>
              <a:t> La protección contra caídas es segura y factible para la gran mayoría de las actividades de la construcción residencial.  </a:t>
            </a:r>
          </a:p>
          <a:p>
            <a:pPr marL="914400" lvl="1" indent="-347663" defTabSz="855663">
              <a:lnSpc>
                <a:spcPct val="80000"/>
              </a:lnSpc>
            </a:pPr>
            <a:r>
              <a:rPr lang="es-GT" sz="2400" dirty="0" smtClean="0"/>
              <a:t> OSHA recibió recomendaciones para rescindir la directiva provisional.</a:t>
            </a:r>
          </a:p>
          <a:p>
            <a:pPr marL="914400" lvl="1" indent="-347663" defTabSz="855663">
              <a:lnSpc>
                <a:spcPct val="80000"/>
              </a:lnSpc>
            </a:pPr>
            <a:r>
              <a:rPr lang="es-GT" sz="2400" dirty="0" smtClean="0"/>
              <a:t>Los requerimientos de protección residencial para caídas siempre han sido establecidos en la </a:t>
            </a:r>
            <a:r>
              <a:rPr lang="es-GT" sz="2400" dirty="0" err="1" smtClean="0"/>
              <a:t>subparte</a:t>
            </a:r>
            <a:r>
              <a:rPr lang="es-GT" sz="2400" dirty="0" smtClean="0"/>
              <a:t> M en 29 CFR 1926.501 (b) (13).  La directiva de la nueva política pone en práctica la norma como estaba previsto originalmente.</a:t>
            </a:r>
            <a:r>
              <a:rPr lang="es-GT" dirty="0" smtClean="0"/>
              <a:t> </a:t>
            </a:r>
            <a:endParaRPr lang="en-US" dirty="0" smtClean="0"/>
          </a:p>
          <a:p>
            <a:pPr marL="914400" lvl="1" indent="-347663" defTabSz="855663">
              <a:lnSpc>
                <a:spcPct val="90000"/>
              </a:lnSpc>
            </a:pPr>
            <a:endParaRPr lang="en-US" sz="2400" dirty="0"/>
          </a:p>
        </p:txBody>
      </p:sp>
      <p:sp>
        <p:nvSpPr>
          <p:cNvPr id="4" name="Espaço Reservado para Número de Slide 3"/>
          <p:cNvSpPr>
            <a:spLocks noGrp="1"/>
          </p:cNvSpPr>
          <p:nvPr>
            <p:ph type="sldNum" sz="quarter" idx="12"/>
          </p:nvPr>
        </p:nvSpPr>
        <p:spPr/>
        <p:txBody>
          <a:bodyPr/>
          <a:lstStyle/>
          <a:p>
            <a:fld id="{22C56C0C-C80C-46EF-9FCD-EC271A06C1D9}" type="slidenum">
              <a:rPr lang="en-US"/>
              <a:pPr/>
              <a:t>10</a:t>
            </a:fld>
            <a:endParaRPr lang="en-US"/>
          </a:p>
        </p:txBody>
      </p:sp>
      <p:sp>
        <p:nvSpPr>
          <p:cNvPr id="162819" name="Rectangle 3"/>
          <p:cNvSpPr>
            <a:spLocks noChangeArrowheads="1"/>
          </p:cNvSpPr>
          <p:nvPr/>
        </p:nvSpPr>
        <p:spPr bwMode="auto">
          <a:xfrm>
            <a:off x="457200" y="228600"/>
            <a:ext cx="8229600" cy="1322614"/>
          </a:xfrm>
          <a:prstGeom prst="rect">
            <a:avLst/>
          </a:prstGeom>
          <a:noFill/>
          <a:ln w="9525">
            <a:noFill/>
            <a:miter lim="800000"/>
            <a:headEnd/>
            <a:tailEnd/>
          </a:ln>
          <a:effectLst/>
        </p:spPr>
        <p:txBody>
          <a:bodyPr anchor="ctr"/>
          <a:lstStyle/>
          <a:p>
            <a:pPr algn="ctr"/>
            <a:r>
              <a:rPr lang="es-GT" sz="3200" dirty="0" smtClean="0">
                <a:solidFill>
                  <a:schemeClr val="accent2"/>
                </a:solidFill>
              </a:rPr>
              <a:t>Actualización del Programa Residencial de Protección contra Caídas</a:t>
            </a:r>
            <a:endParaRPr lang="en-US" sz="3200" dirty="0" smtClean="0">
              <a:solidFill>
                <a:schemeClr val="accent2"/>
              </a:solidFill>
            </a:endParaRPr>
          </a:p>
          <a:p>
            <a:pPr algn="ctr"/>
            <a:endParaRPr lang="en-US" sz="34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553200" y="5638800"/>
            <a:ext cx="2346304"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6" name="Picture 2" descr="C:\Documents and Settings\Computer_Owner\Desktop\Nova pasta (2)\foto+acidente.jpg"/>
          <p:cNvPicPr>
            <a:picLocks noChangeAspect="1" noChangeArrowheads="1"/>
          </p:cNvPicPr>
          <p:nvPr/>
        </p:nvPicPr>
        <p:blipFill>
          <a:blip r:embed="rId3"/>
          <a:srcRect/>
          <a:stretch>
            <a:fillRect/>
          </a:stretch>
        </p:blipFill>
        <p:spPr bwMode="auto">
          <a:xfrm>
            <a:off x="619125" y="281354"/>
            <a:ext cx="7772400" cy="5591138"/>
          </a:xfrm>
          <a:prstGeom prst="rect">
            <a:avLst/>
          </a:prstGeom>
          <a:noFill/>
          <a:ln w="9525">
            <a:noFill/>
            <a:miter lim="800000"/>
            <a:headEnd/>
            <a:tailEnd/>
          </a:ln>
        </p:spPr>
      </p:pic>
      <p:sp>
        <p:nvSpPr>
          <p:cNvPr id="332807" name="Retângulo 6"/>
          <p:cNvSpPr>
            <a:spLocks noChangeArrowheads="1"/>
          </p:cNvSpPr>
          <p:nvPr/>
        </p:nvSpPr>
        <p:spPr bwMode="auto">
          <a:xfrm>
            <a:off x="3886200" y="2857500"/>
            <a:ext cx="609600" cy="11430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pic>
        <p:nvPicPr>
          <p:cNvPr id="8" name="Picture 7" descr="BIC Logo.jpg"/>
          <p:cNvPicPr>
            <a:picLocks noChangeAspect="1"/>
          </p:cNvPicPr>
          <p:nvPr/>
        </p:nvPicPr>
        <p:blipFill>
          <a:blip r:embed="rId4"/>
          <a:stretch>
            <a:fillRect/>
          </a:stretch>
        </p:blipFill>
        <p:spPr>
          <a:xfrm>
            <a:off x="6858000" y="5872492"/>
            <a:ext cx="1752600" cy="780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4" name="Picture 3" descr="C:\Documents and Settings\Computer_Owner\Desktop\Cópia de Nova pasta\OgAAANpalCOPc9eeAtGwG3xJJ4EID0nhyyfn9GTfRUmqbNWq5jILuNHbQYiYDDpLCdUxRKeCtQdLCHvDK9MB6TwNlCEAm1T1ULkTAMVyd1Hvogk8iC8s6ioEghcN.jpg"/>
          <p:cNvPicPr>
            <a:picLocks noChangeAspect="1" noChangeArrowheads="1"/>
          </p:cNvPicPr>
          <p:nvPr/>
        </p:nvPicPr>
        <p:blipFill>
          <a:blip r:embed="rId3"/>
          <a:srcRect/>
          <a:stretch>
            <a:fillRect/>
          </a:stretch>
        </p:blipFill>
        <p:spPr bwMode="auto">
          <a:xfrm>
            <a:off x="619126" y="225083"/>
            <a:ext cx="7772400" cy="5518052"/>
          </a:xfrm>
          <a:prstGeom prst="rect">
            <a:avLst/>
          </a:prstGeom>
          <a:noFill/>
          <a:ln w="9525">
            <a:noFill/>
            <a:miter lim="800000"/>
            <a:headEnd/>
            <a:tailEnd/>
          </a:ln>
        </p:spPr>
      </p:pic>
      <p:sp>
        <p:nvSpPr>
          <p:cNvPr id="334855" name="Retângulo 6"/>
          <p:cNvSpPr>
            <a:spLocks noChangeArrowheads="1"/>
          </p:cNvSpPr>
          <p:nvPr/>
        </p:nvSpPr>
        <p:spPr bwMode="auto">
          <a:xfrm>
            <a:off x="6324600" y="1970649"/>
            <a:ext cx="609600" cy="9906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pic>
        <p:nvPicPr>
          <p:cNvPr id="8" name="Picture 7" descr="BIC Logo.jpg"/>
          <p:cNvPicPr>
            <a:picLocks noChangeAspect="1"/>
          </p:cNvPicPr>
          <p:nvPr/>
        </p:nvPicPr>
        <p:blipFill>
          <a:blip r:embed="rId4"/>
          <a:stretch>
            <a:fillRect/>
          </a:stretch>
        </p:blipFill>
        <p:spPr>
          <a:xfrm>
            <a:off x="6858000" y="5791200"/>
            <a:ext cx="1752600" cy="780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ítulo 1"/>
          <p:cNvSpPr>
            <a:spLocks noGrp="1"/>
          </p:cNvSpPr>
          <p:nvPr>
            <p:ph type="title"/>
          </p:nvPr>
        </p:nvSpPr>
        <p:spPr/>
        <p:txBody>
          <a:bodyPr/>
          <a:lstStyle/>
          <a:p>
            <a:endParaRPr lang="pt-BR">
              <a:ea typeface="ＭＳ Ｐゴシック" pitchFamily="-109" charset="-128"/>
              <a:cs typeface="ＭＳ Ｐゴシック" pitchFamily="-109" charset="-128"/>
            </a:endParaRPr>
          </a:p>
        </p:txBody>
      </p:sp>
      <p:pic>
        <p:nvPicPr>
          <p:cNvPr id="336902" name="Picture 2" descr="C:\Documents and Settings\Computer_Owner\Desktop\Cópia de Nova pasta\OgAAAA0qBcn1miXomh36VDh5PBNupXk_i6h24-atCErNcM39EAdTzNhDYWZY1iT1I6i_qcNijXFzSsk4uXbu9BUh3dkAm1T1UKurNtBvFKxs9_Cz9_71Lmok6VyG.jpg"/>
          <p:cNvPicPr>
            <a:picLocks noChangeAspect="1" noChangeArrowheads="1"/>
          </p:cNvPicPr>
          <p:nvPr/>
        </p:nvPicPr>
        <p:blipFill>
          <a:blip r:embed="rId3"/>
          <a:srcRect/>
          <a:stretch>
            <a:fillRect/>
          </a:stretch>
        </p:blipFill>
        <p:spPr bwMode="auto">
          <a:xfrm>
            <a:off x="323850" y="253218"/>
            <a:ext cx="8362950" cy="5507501"/>
          </a:xfrm>
          <a:prstGeom prst="rect">
            <a:avLst/>
          </a:prstGeom>
          <a:noFill/>
          <a:ln w="9525">
            <a:noFill/>
            <a:miter lim="800000"/>
            <a:headEnd/>
            <a:tailEnd/>
          </a:ln>
        </p:spPr>
      </p:pic>
      <p:sp>
        <p:nvSpPr>
          <p:cNvPr id="336903" name="Retângulo 6"/>
          <p:cNvSpPr>
            <a:spLocks noChangeArrowheads="1"/>
          </p:cNvSpPr>
          <p:nvPr/>
        </p:nvSpPr>
        <p:spPr bwMode="auto">
          <a:xfrm>
            <a:off x="6667500" y="1752600"/>
            <a:ext cx="838200" cy="12954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pic>
        <p:nvPicPr>
          <p:cNvPr id="8" name="Picture 7" descr="BIC Logo.jpg"/>
          <p:cNvPicPr>
            <a:picLocks noChangeAspect="1"/>
          </p:cNvPicPr>
          <p:nvPr/>
        </p:nvPicPr>
        <p:blipFill>
          <a:blip r:embed="rId4"/>
          <a:stretch>
            <a:fillRect/>
          </a:stretch>
        </p:blipFill>
        <p:spPr>
          <a:xfrm>
            <a:off x="6858000" y="5791200"/>
            <a:ext cx="1752600" cy="780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ítulo 1"/>
          <p:cNvSpPr>
            <a:spLocks noGrp="1"/>
          </p:cNvSpPr>
          <p:nvPr>
            <p:ph type="title"/>
          </p:nvPr>
        </p:nvSpPr>
        <p:spPr/>
        <p:txBody>
          <a:bodyPr/>
          <a:lstStyle/>
          <a:p>
            <a:endParaRPr lang="pt-BR">
              <a:ea typeface="ＭＳ Ｐゴシック" pitchFamily="-109" charset="-128"/>
              <a:cs typeface="ＭＳ Ｐゴシック" pitchFamily="-109" charset="-128"/>
            </a:endParaRPr>
          </a:p>
        </p:txBody>
      </p:sp>
      <p:sp>
        <p:nvSpPr>
          <p:cNvPr id="338948" name="Espaço Reservado para Conteúdo 3"/>
          <p:cNvSpPr>
            <a:spLocks noGrp="1"/>
          </p:cNvSpPr>
          <p:nvPr>
            <p:ph sz="quarter" idx="2"/>
          </p:nvPr>
        </p:nvSpPr>
        <p:spPr/>
        <p:txBody>
          <a:bodyPr/>
          <a:lstStyle/>
          <a:p>
            <a:endParaRPr lang="pt-BR">
              <a:ea typeface="ＭＳ Ｐゴシック" pitchFamily="-109" charset="-128"/>
              <a:cs typeface="ＭＳ Ｐゴシック" pitchFamily="-109" charset="-128"/>
            </a:endParaRPr>
          </a:p>
        </p:txBody>
      </p:sp>
      <p:pic>
        <p:nvPicPr>
          <p:cNvPr id="338950" name="Picture 2" descr="C:\Documents and Settings\Computer_Owner\Desktop\Cópia de Nova pasta\OgAAALwoOL-qsROZ0bj6c0ynJaTCIAdFjPOd6nHmpeidmYOLUGAQ3z99BLcXJRqLZ8JoG6iBXOlD29XjCUW32Inh4jMAm1T1UAF_vK24pbRlIwIOrcs3GEc6REk7.jpg"/>
          <p:cNvPicPr>
            <a:picLocks noChangeAspect="1" noChangeArrowheads="1"/>
          </p:cNvPicPr>
          <p:nvPr/>
        </p:nvPicPr>
        <p:blipFill>
          <a:blip r:embed="rId3"/>
          <a:srcRect/>
          <a:stretch>
            <a:fillRect/>
          </a:stretch>
        </p:blipFill>
        <p:spPr bwMode="auto">
          <a:xfrm>
            <a:off x="619125" y="230820"/>
            <a:ext cx="7991475" cy="5478320"/>
          </a:xfrm>
          <a:prstGeom prst="rect">
            <a:avLst/>
          </a:prstGeom>
          <a:noFill/>
          <a:ln w="9525">
            <a:noFill/>
            <a:miter lim="800000"/>
            <a:headEnd/>
            <a:tailEnd/>
          </a:ln>
        </p:spPr>
      </p:pic>
      <p:sp>
        <p:nvSpPr>
          <p:cNvPr id="338951" name="Retângulo 6"/>
          <p:cNvSpPr>
            <a:spLocks noChangeArrowheads="1"/>
          </p:cNvSpPr>
          <p:nvPr/>
        </p:nvSpPr>
        <p:spPr bwMode="auto">
          <a:xfrm>
            <a:off x="2971800" y="577850"/>
            <a:ext cx="1905000" cy="9906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pic>
        <p:nvPicPr>
          <p:cNvPr id="8" name="Picture 7" descr="BIC Logo.jpg"/>
          <p:cNvPicPr>
            <a:picLocks noChangeAspect="1"/>
          </p:cNvPicPr>
          <p:nvPr/>
        </p:nvPicPr>
        <p:blipFill>
          <a:blip r:embed="rId4"/>
          <a:stretch>
            <a:fillRect/>
          </a:stretch>
        </p:blipFill>
        <p:spPr>
          <a:xfrm>
            <a:off x="6858000" y="5791200"/>
            <a:ext cx="1752600" cy="780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ítulo 1"/>
          <p:cNvSpPr>
            <a:spLocks noGrp="1"/>
          </p:cNvSpPr>
          <p:nvPr>
            <p:ph type="title"/>
          </p:nvPr>
        </p:nvSpPr>
        <p:spPr/>
        <p:txBody>
          <a:bodyPr/>
          <a:lstStyle/>
          <a:p>
            <a:endParaRPr lang="pt-BR">
              <a:ea typeface="ＭＳ Ｐゴシック" pitchFamily="-109" charset="-128"/>
              <a:cs typeface="ＭＳ Ｐゴシック" pitchFamily="-109" charset="-128"/>
            </a:endParaRPr>
          </a:p>
        </p:txBody>
      </p:sp>
      <p:pic>
        <p:nvPicPr>
          <p:cNvPr id="340998" name="Picture 2" descr="H:\fotos\funcionário da prefeitura -acidente de trabalho fatal 18-2.JPG"/>
          <p:cNvPicPr>
            <a:picLocks noChangeAspect="1" noChangeArrowheads="1"/>
          </p:cNvPicPr>
          <p:nvPr/>
        </p:nvPicPr>
        <p:blipFill>
          <a:blip r:embed="rId3"/>
          <a:srcRect/>
          <a:stretch>
            <a:fillRect/>
          </a:stretch>
        </p:blipFill>
        <p:spPr bwMode="auto">
          <a:xfrm>
            <a:off x="407963" y="191306"/>
            <a:ext cx="8278837" cy="5717124"/>
          </a:xfrm>
          <a:prstGeom prst="rect">
            <a:avLst/>
          </a:prstGeom>
          <a:noFill/>
          <a:ln w="9525">
            <a:noFill/>
            <a:miter lim="800000"/>
            <a:headEnd/>
            <a:tailEnd/>
          </a:ln>
        </p:spPr>
      </p:pic>
      <p:sp>
        <p:nvSpPr>
          <p:cNvPr id="340999" name="Retângulo 6"/>
          <p:cNvSpPr>
            <a:spLocks noChangeArrowheads="1"/>
          </p:cNvSpPr>
          <p:nvPr/>
        </p:nvSpPr>
        <p:spPr bwMode="auto">
          <a:xfrm>
            <a:off x="1905000" y="577850"/>
            <a:ext cx="1066800" cy="4572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pic>
        <p:nvPicPr>
          <p:cNvPr id="8" name="Picture 7" descr="BIC Logo.jpg"/>
          <p:cNvPicPr>
            <a:picLocks noChangeAspect="1"/>
          </p:cNvPicPr>
          <p:nvPr/>
        </p:nvPicPr>
        <p:blipFill>
          <a:blip r:embed="rId4"/>
          <a:stretch>
            <a:fillRect/>
          </a:stretch>
        </p:blipFill>
        <p:spPr>
          <a:xfrm>
            <a:off x="6858000" y="5908430"/>
            <a:ext cx="1752600" cy="780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ítulo 1"/>
          <p:cNvSpPr>
            <a:spLocks noGrp="1"/>
          </p:cNvSpPr>
          <p:nvPr>
            <p:ph type="title"/>
          </p:nvPr>
        </p:nvSpPr>
        <p:spPr>
          <a:xfrm>
            <a:off x="609600" y="1981200"/>
            <a:ext cx="8229600" cy="1143000"/>
          </a:xfrm>
        </p:spPr>
        <p:txBody>
          <a:bodyPr>
            <a:normAutofit fontScale="90000"/>
          </a:bodyPr>
          <a:lstStyle/>
          <a:p>
            <a:r>
              <a:rPr lang="en-US" dirty="0" err="1" smtClean="0"/>
              <a:t>Preguntas</a:t>
            </a:r>
            <a:r>
              <a:rPr lang="en-US" dirty="0" smtClean="0"/>
              <a:t/>
            </a:r>
            <a:br>
              <a:rPr lang="en-US" dirty="0" smtClean="0"/>
            </a:br>
            <a:r>
              <a:rPr lang="en-US" dirty="0" err="1" smtClean="0"/>
              <a:t>Verdadera</a:t>
            </a:r>
            <a:r>
              <a:rPr lang="en-US" dirty="0" smtClean="0"/>
              <a:t> o </a:t>
            </a:r>
            <a:r>
              <a:rPr lang="en-US" dirty="0" err="1" smtClean="0"/>
              <a:t>Falsa</a:t>
            </a:r>
            <a:endParaRPr lang="en-US" dirty="0"/>
          </a:p>
        </p:txBody>
      </p:sp>
      <p:pic>
        <p:nvPicPr>
          <p:cNvPr id="4" name="Picture 3" descr="BIC Logo.jpg"/>
          <p:cNvPicPr>
            <a:picLocks noChangeAspect="1"/>
          </p:cNvPicPr>
          <p:nvPr/>
        </p:nvPicPr>
        <p:blipFill>
          <a:blip r:embed="rId2"/>
          <a:stretch>
            <a:fillRect/>
          </a:stretch>
        </p:blipFill>
        <p:spPr>
          <a:xfrm>
            <a:off x="6858000" y="5791200"/>
            <a:ext cx="1752600" cy="78050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1"/>
          <p:cNvSpPr>
            <a:spLocks noChangeArrowheads="1"/>
          </p:cNvSpPr>
          <p:nvPr/>
        </p:nvSpPr>
        <p:spPr bwMode="auto">
          <a:xfrm>
            <a:off x="304800" y="778265"/>
            <a:ext cx="8458200" cy="4573560"/>
          </a:xfrm>
          <a:prstGeom prst="rect">
            <a:avLst/>
          </a:prstGeom>
          <a:noFill/>
          <a:ln w="9525">
            <a:noFill/>
            <a:miter lim="800000"/>
            <a:headEnd/>
            <a:tailEnd/>
          </a:ln>
        </p:spPr>
        <p:txBody>
          <a:bodyPr wrap="square" anchor="ctr">
            <a:prstTxWarp prst="textNoShape">
              <a:avLst/>
            </a:prstTxWarp>
            <a:spAutoFit/>
          </a:bodyPr>
          <a:lstStyle/>
          <a:p>
            <a:pPr marL="609600" indent="-609600">
              <a:lnSpc>
                <a:spcPct val="80000"/>
              </a:lnSpc>
              <a:buFontTx/>
              <a:buAutoNum type="arabicPeriod"/>
            </a:pPr>
            <a:r>
              <a:rPr lang="en-US" sz="2800" b="1" dirty="0" smtClean="0">
                <a:solidFill>
                  <a:schemeClr val="accent2"/>
                </a:solidFill>
              </a:rPr>
              <a:t>La </a:t>
            </a:r>
            <a:r>
              <a:rPr lang="en-US" sz="2800" b="1" dirty="0" err="1" smtClean="0">
                <a:solidFill>
                  <a:schemeClr val="accent2"/>
                </a:solidFill>
              </a:rPr>
              <a:t>construcci</a:t>
            </a:r>
            <a:r>
              <a:rPr lang="en-US" sz="2800" b="1" dirty="0" err="1" smtClean="0">
                <a:solidFill>
                  <a:schemeClr val="accent2"/>
                </a:solidFill>
                <a:cs typeface="Arial" charset="0"/>
              </a:rPr>
              <a:t>ó</a:t>
            </a:r>
            <a:r>
              <a:rPr lang="en-US" sz="2800" b="1" dirty="0" err="1" smtClean="0">
                <a:solidFill>
                  <a:schemeClr val="accent2"/>
                </a:solidFill>
              </a:rPr>
              <a:t>n</a:t>
            </a:r>
            <a:r>
              <a:rPr lang="en-US" sz="2800" b="1" dirty="0" smtClean="0">
                <a:solidFill>
                  <a:schemeClr val="accent2"/>
                </a:solidFill>
              </a:rPr>
              <a:t> </a:t>
            </a:r>
            <a:r>
              <a:rPr lang="en-US" sz="2800" b="1" dirty="0" err="1" smtClean="0">
                <a:solidFill>
                  <a:schemeClr val="accent2"/>
                </a:solidFill>
              </a:rPr>
              <a:t>es</a:t>
            </a:r>
            <a:r>
              <a:rPr lang="en-US" sz="2800" b="1" dirty="0" smtClean="0">
                <a:solidFill>
                  <a:schemeClr val="accent2"/>
                </a:solidFill>
              </a:rPr>
              <a:t> </a:t>
            </a:r>
            <a:r>
              <a:rPr lang="en-US" sz="2800" b="1" u="sng" dirty="0" err="1" smtClean="0">
                <a:solidFill>
                  <a:schemeClr val="accent2"/>
                </a:solidFill>
              </a:rPr>
              <a:t>una</a:t>
            </a:r>
            <a:r>
              <a:rPr lang="en-US" sz="2800" b="1" dirty="0" smtClean="0">
                <a:solidFill>
                  <a:schemeClr val="accent2"/>
                </a:solidFill>
              </a:rPr>
              <a:t> de </a:t>
            </a:r>
            <a:r>
              <a:rPr lang="en-US" sz="2800" b="1" dirty="0" err="1" smtClean="0">
                <a:solidFill>
                  <a:schemeClr val="accent2"/>
                </a:solidFill>
              </a:rPr>
              <a:t>las</a:t>
            </a:r>
            <a:r>
              <a:rPr lang="en-US" sz="2800" b="1" dirty="0" smtClean="0">
                <a:solidFill>
                  <a:schemeClr val="accent2"/>
                </a:solidFill>
              </a:rPr>
              <a:t> </a:t>
            </a:r>
            <a:r>
              <a:rPr lang="en-US" sz="2800" b="1" dirty="0" err="1" smtClean="0">
                <a:solidFill>
                  <a:schemeClr val="accent2"/>
                </a:solidFill>
              </a:rPr>
              <a:t>industrias</a:t>
            </a:r>
            <a:r>
              <a:rPr lang="en-US" sz="2800" b="1" dirty="0" smtClean="0">
                <a:solidFill>
                  <a:schemeClr val="accent2"/>
                </a:solidFill>
              </a:rPr>
              <a:t> </a:t>
            </a:r>
            <a:r>
              <a:rPr lang="en-US" sz="2800" b="1" dirty="0" err="1" smtClean="0">
                <a:solidFill>
                  <a:schemeClr val="accent2"/>
                </a:solidFill>
              </a:rPr>
              <a:t>que</a:t>
            </a:r>
            <a:r>
              <a:rPr lang="en-US" sz="2800" b="1" dirty="0" smtClean="0">
                <a:solidFill>
                  <a:schemeClr val="accent2"/>
                </a:solidFill>
              </a:rPr>
              <a:t> </a:t>
            </a:r>
            <a:r>
              <a:rPr lang="en-US" sz="2800" b="1" dirty="0" err="1" smtClean="0">
                <a:solidFill>
                  <a:schemeClr val="accent2"/>
                </a:solidFill>
              </a:rPr>
              <a:t>mas</a:t>
            </a:r>
            <a:r>
              <a:rPr lang="en-US" sz="2800" b="1" dirty="0" smtClean="0">
                <a:solidFill>
                  <a:schemeClr val="accent2"/>
                </a:solidFill>
              </a:rPr>
              <a:t> </a:t>
            </a:r>
            <a:r>
              <a:rPr lang="en-US" sz="2800" b="1" dirty="0" err="1" smtClean="0">
                <a:solidFill>
                  <a:schemeClr val="accent2"/>
                </a:solidFill>
              </a:rPr>
              <a:t>frecuentemente</a:t>
            </a:r>
            <a:r>
              <a:rPr lang="en-US" sz="2800" b="1" dirty="0" smtClean="0">
                <a:solidFill>
                  <a:schemeClr val="accent2"/>
                </a:solidFill>
              </a:rPr>
              <a:t> </a:t>
            </a:r>
            <a:r>
              <a:rPr lang="en-US" sz="2800" b="1" dirty="0" err="1" smtClean="0">
                <a:solidFill>
                  <a:schemeClr val="accent2"/>
                </a:solidFill>
              </a:rPr>
              <a:t>causan</a:t>
            </a:r>
            <a:r>
              <a:rPr lang="en-US" sz="2800" b="1" dirty="0" smtClean="0">
                <a:solidFill>
                  <a:schemeClr val="accent2"/>
                </a:solidFill>
              </a:rPr>
              <a:t> </a:t>
            </a:r>
            <a:r>
              <a:rPr lang="en-US" sz="2800" b="1" dirty="0" err="1" smtClean="0">
                <a:solidFill>
                  <a:schemeClr val="accent2"/>
                </a:solidFill>
              </a:rPr>
              <a:t>muertes</a:t>
            </a:r>
            <a:r>
              <a:rPr lang="en-US" sz="2800" b="1" dirty="0" smtClean="0">
                <a:solidFill>
                  <a:schemeClr val="accent2"/>
                </a:solidFill>
              </a:rPr>
              <a:t> y </a:t>
            </a:r>
            <a:r>
              <a:rPr lang="en-US" sz="2800" b="1" dirty="0" err="1" smtClean="0">
                <a:solidFill>
                  <a:schemeClr val="accent2"/>
                </a:solidFill>
              </a:rPr>
              <a:t>heridas</a:t>
            </a:r>
            <a:r>
              <a:rPr lang="en-US" sz="2800" b="1" dirty="0" smtClean="0">
                <a:solidFill>
                  <a:schemeClr val="accent2"/>
                </a:solidFill>
              </a:rPr>
              <a:t> entre los </a:t>
            </a:r>
            <a:r>
              <a:rPr lang="en-US" sz="2800" b="1" dirty="0" err="1" smtClean="0">
                <a:solidFill>
                  <a:schemeClr val="accent2"/>
                </a:solidFill>
              </a:rPr>
              <a:t>trabajadores</a:t>
            </a:r>
            <a:endParaRPr lang="en-US" sz="2800" b="1" dirty="0" smtClean="0">
              <a:solidFill>
                <a:schemeClr val="accent2"/>
              </a:solidFill>
            </a:endParaRPr>
          </a:p>
          <a:p>
            <a:pPr marL="609600" indent="-609600">
              <a:lnSpc>
                <a:spcPct val="80000"/>
              </a:lnSpc>
              <a:buFontTx/>
              <a:buNone/>
            </a:pPr>
            <a:r>
              <a:rPr lang="en-US" sz="2800" b="1" dirty="0" smtClean="0">
                <a:solidFill>
                  <a:schemeClr val="accent2"/>
                </a:solidFill>
              </a:rPr>
              <a:t>        ______  </a:t>
            </a:r>
            <a:r>
              <a:rPr lang="en-US" sz="2800" b="1" dirty="0" err="1" smtClean="0">
                <a:solidFill>
                  <a:schemeClr val="accent2"/>
                </a:solidFill>
              </a:rPr>
              <a:t>Verdadera</a:t>
            </a:r>
            <a:r>
              <a:rPr lang="en-US" sz="2800" b="1" dirty="0" smtClean="0">
                <a:solidFill>
                  <a:schemeClr val="accent2"/>
                </a:solidFill>
              </a:rPr>
              <a:t>  _______  </a:t>
            </a:r>
            <a:r>
              <a:rPr lang="en-US" sz="2800" b="1" dirty="0" err="1" smtClean="0">
                <a:solidFill>
                  <a:schemeClr val="accent2"/>
                </a:solidFill>
              </a:rPr>
              <a:t>Falsa</a:t>
            </a:r>
            <a:endParaRPr lang="en-US" sz="2800" b="1" dirty="0" smtClean="0">
              <a:solidFill>
                <a:schemeClr val="accent2"/>
              </a:solidFill>
            </a:endParaRPr>
          </a:p>
          <a:p>
            <a:pPr marL="609600" indent="-609600">
              <a:lnSpc>
                <a:spcPct val="80000"/>
              </a:lnSpc>
              <a:buFontTx/>
              <a:buNone/>
            </a:pPr>
            <a:endParaRPr lang="en-US" sz="2800" b="1" dirty="0" smtClean="0">
              <a:solidFill>
                <a:schemeClr val="accent2"/>
              </a:solidFill>
            </a:endParaRPr>
          </a:p>
          <a:p>
            <a:pPr marL="609600" indent="-609600">
              <a:lnSpc>
                <a:spcPct val="80000"/>
              </a:lnSpc>
              <a:buFontTx/>
              <a:buAutoNum type="arabicPeriod" startAt="2"/>
            </a:pPr>
            <a:r>
              <a:rPr lang="en-US" sz="2800" b="1" dirty="0" smtClean="0">
                <a:solidFill>
                  <a:schemeClr val="accent2"/>
                </a:solidFill>
              </a:rPr>
              <a:t>La </a:t>
            </a:r>
            <a:r>
              <a:rPr lang="en-US" sz="2800" b="1" dirty="0" err="1" smtClean="0">
                <a:solidFill>
                  <a:schemeClr val="accent2"/>
                </a:solidFill>
              </a:rPr>
              <a:t>causa</a:t>
            </a:r>
            <a:r>
              <a:rPr lang="en-US" sz="2800" b="1" dirty="0" smtClean="0">
                <a:solidFill>
                  <a:schemeClr val="accent2"/>
                </a:solidFill>
              </a:rPr>
              <a:t> </a:t>
            </a:r>
            <a:r>
              <a:rPr lang="en-US" sz="2800" b="1" dirty="0" err="1" smtClean="0">
                <a:solidFill>
                  <a:schemeClr val="accent2"/>
                </a:solidFill>
              </a:rPr>
              <a:t>mas</a:t>
            </a:r>
            <a:r>
              <a:rPr lang="en-US" sz="2800" b="1" dirty="0" smtClean="0">
                <a:solidFill>
                  <a:schemeClr val="accent2"/>
                </a:solidFill>
              </a:rPr>
              <a:t> </a:t>
            </a:r>
            <a:r>
              <a:rPr lang="en-US" sz="2800" b="1" dirty="0" err="1" smtClean="0">
                <a:solidFill>
                  <a:schemeClr val="accent2"/>
                </a:solidFill>
              </a:rPr>
              <a:t>comun</a:t>
            </a:r>
            <a:r>
              <a:rPr lang="en-US" sz="2800" b="1" dirty="0" smtClean="0">
                <a:solidFill>
                  <a:schemeClr val="accent2"/>
                </a:solidFill>
              </a:rPr>
              <a:t> de </a:t>
            </a:r>
            <a:r>
              <a:rPr lang="en-US" sz="2800" b="1" dirty="0" err="1" smtClean="0">
                <a:solidFill>
                  <a:schemeClr val="accent2"/>
                </a:solidFill>
              </a:rPr>
              <a:t>muertes</a:t>
            </a:r>
            <a:r>
              <a:rPr lang="en-US" sz="2800" b="1" dirty="0" smtClean="0">
                <a:solidFill>
                  <a:schemeClr val="accent2"/>
                </a:solidFill>
              </a:rPr>
              <a:t> en la </a:t>
            </a:r>
            <a:r>
              <a:rPr lang="en-US" sz="2800" b="1" dirty="0" err="1" smtClean="0">
                <a:solidFill>
                  <a:schemeClr val="accent2"/>
                </a:solidFill>
              </a:rPr>
              <a:t>construcci</a:t>
            </a:r>
            <a:r>
              <a:rPr lang="en-US" sz="2800" b="1" dirty="0" err="1" smtClean="0">
                <a:solidFill>
                  <a:schemeClr val="accent2"/>
                </a:solidFill>
                <a:cs typeface="Arial" charset="0"/>
              </a:rPr>
              <a:t>ó</a:t>
            </a:r>
            <a:r>
              <a:rPr lang="en-US" sz="2800" b="1" dirty="0" err="1" smtClean="0">
                <a:solidFill>
                  <a:schemeClr val="accent2"/>
                </a:solidFill>
              </a:rPr>
              <a:t>n</a:t>
            </a:r>
            <a:r>
              <a:rPr lang="en-US" sz="2800" b="1" dirty="0" smtClean="0">
                <a:solidFill>
                  <a:schemeClr val="accent2"/>
                </a:solidFill>
              </a:rPr>
              <a:t> </a:t>
            </a:r>
            <a:r>
              <a:rPr lang="en-US" sz="2800" b="1" dirty="0" err="1" smtClean="0">
                <a:solidFill>
                  <a:schemeClr val="accent2"/>
                </a:solidFill>
              </a:rPr>
              <a:t>es</a:t>
            </a:r>
            <a:r>
              <a:rPr lang="en-US" sz="2800" b="1" dirty="0" smtClean="0">
                <a:solidFill>
                  <a:schemeClr val="accent2"/>
                </a:solidFill>
              </a:rPr>
              <a:t> la </a:t>
            </a:r>
            <a:r>
              <a:rPr lang="en-US" sz="2800" b="1" dirty="0" err="1" smtClean="0">
                <a:solidFill>
                  <a:schemeClr val="accent2"/>
                </a:solidFill>
              </a:rPr>
              <a:t>electrocucion</a:t>
            </a:r>
            <a:r>
              <a:rPr lang="en-US" sz="2800" b="1" dirty="0" smtClean="0">
                <a:solidFill>
                  <a:schemeClr val="accent2"/>
                </a:solidFill>
              </a:rPr>
              <a:t> </a:t>
            </a:r>
          </a:p>
          <a:p>
            <a:pPr marL="609600" indent="-609600">
              <a:lnSpc>
                <a:spcPct val="80000"/>
              </a:lnSpc>
              <a:buFontTx/>
              <a:buNone/>
            </a:pPr>
            <a:r>
              <a:rPr lang="en-US" sz="2800" b="1" dirty="0" smtClean="0">
                <a:solidFill>
                  <a:schemeClr val="accent2"/>
                </a:solidFill>
              </a:rPr>
              <a:t>        ______  </a:t>
            </a:r>
            <a:r>
              <a:rPr lang="en-US" sz="2800" b="1" dirty="0" err="1" smtClean="0">
                <a:solidFill>
                  <a:schemeClr val="accent2"/>
                </a:solidFill>
              </a:rPr>
              <a:t>Verdadera</a:t>
            </a:r>
            <a:r>
              <a:rPr lang="en-US" sz="2800" b="1" dirty="0" smtClean="0">
                <a:solidFill>
                  <a:schemeClr val="accent2"/>
                </a:solidFill>
              </a:rPr>
              <a:t>  _______  </a:t>
            </a:r>
            <a:r>
              <a:rPr lang="en-US" sz="2800" b="1" dirty="0" err="1" smtClean="0">
                <a:solidFill>
                  <a:schemeClr val="accent2"/>
                </a:solidFill>
              </a:rPr>
              <a:t>Falsa</a:t>
            </a:r>
            <a:endParaRPr lang="en-US" sz="2800" b="1" dirty="0" smtClean="0">
              <a:solidFill>
                <a:schemeClr val="accent2"/>
              </a:solidFill>
            </a:endParaRPr>
          </a:p>
          <a:p>
            <a:pPr marL="609600" indent="-609600">
              <a:lnSpc>
                <a:spcPct val="80000"/>
              </a:lnSpc>
              <a:buFontTx/>
              <a:buNone/>
            </a:pPr>
            <a:endParaRPr lang="en-US" sz="2800" b="1" dirty="0" smtClean="0">
              <a:solidFill>
                <a:schemeClr val="accent2"/>
              </a:solidFill>
            </a:endParaRPr>
          </a:p>
          <a:p>
            <a:pPr marL="609600" indent="-609600">
              <a:lnSpc>
                <a:spcPct val="80000"/>
              </a:lnSpc>
              <a:buFontTx/>
              <a:buAutoNum type="arabicPeriod" startAt="3"/>
            </a:pPr>
            <a:r>
              <a:rPr lang="en-US" sz="2800" b="1" dirty="0" smtClean="0">
                <a:solidFill>
                  <a:schemeClr val="accent2"/>
                </a:solidFill>
              </a:rPr>
              <a:t>Es </a:t>
            </a:r>
            <a:r>
              <a:rPr lang="en-US" sz="2800" b="1" dirty="0" err="1" smtClean="0">
                <a:solidFill>
                  <a:schemeClr val="accent2"/>
                </a:solidFill>
              </a:rPr>
              <a:t>posible</a:t>
            </a:r>
            <a:r>
              <a:rPr lang="en-US" sz="2800" b="1" dirty="0" smtClean="0">
                <a:solidFill>
                  <a:schemeClr val="accent2"/>
                </a:solidFill>
              </a:rPr>
              <a:t> </a:t>
            </a:r>
            <a:r>
              <a:rPr lang="en-US" sz="2800" b="1" dirty="0" err="1" smtClean="0">
                <a:solidFill>
                  <a:schemeClr val="accent2"/>
                </a:solidFill>
              </a:rPr>
              <a:t>disminuir</a:t>
            </a:r>
            <a:r>
              <a:rPr lang="en-US" sz="2800" b="1" dirty="0" smtClean="0">
                <a:solidFill>
                  <a:schemeClr val="accent2"/>
                </a:solidFill>
              </a:rPr>
              <a:t> los </a:t>
            </a:r>
            <a:r>
              <a:rPr lang="en-US" sz="2800" b="1" dirty="0" err="1" smtClean="0">
                <a:solidFill>
                  <a:schemeClr val="accent2"/>
                </a:solidFill>
              </a:rPr>
              <a:t>costos</a:t>
            </a:r>
            <a:r>
              <a:rPr lang="en-US" sz="2800" b="1" dirty="0" smtClean="0">
                <a:solidFill>
                  <a:schemeClr val="accent2"/>
                </a:solidFill>
              </a:rPr>
              <a:t> </a:t>
            </a:r>
            <a:r>
              <a:rPr lang="en-US" sz="2800" b="1" dirty="0" err="1" smtClean="0">
                <a:solidFill>
                  <a:schemeClr val="accent2"/>
                </a:solidFill>
              </a:rPr>
              <a:t>para</a:t>
            </a:r>
            <a:r>
              <a:rPr lang="en-US" sz="2800" b="1" dirty="0" smtClean="0">
                <a:solidFill>
                  <a:schemeClr val="accent2"/>
                </a:solidFill>
              </a:rPr>
              <a:t> los </a:t>
            </a:r>
            <a:r>
              <a:rPr lang="en-US" sz="2800" b="1" dirty="0" err="1" smtClean="0">
                <a:solidFill>
                  <a:schemeClr val="accent2"/>
                </a:solidFill>
              </a:rPr>
              <a:t>empleadores</a:t>
            </a:r>
            <a:r>
              <a:rPr lang="en-US" sz="2800" b="1" dirty="0" smtClean="0">
                <a:solidFill>
                  <a:schemeClr val="accent2"/>
                </a:solidFill>
              </a:rPr>
              <a:t> </a:t>
            </a:r>
            <a:r>
              <a:rPr lang="en-US" sz="2800" b="1" dirty="0" err="1" smtClean="0">
                <a:solidFill>
                  <a:schemeClr val="accent2"/>
                </a:solidFill>
              </a:rPr>
              <a:t>si</a:t>
            </a:r>
            <a:r>
              <a:rPr lang="en-US" sz="2800" b="1" dirty="0" smtClean="0">
                <a:solidFill>
                  <a:schemeClr val="accent2"/>
                </a:solidFill>
              </a:rPr>
              <a:t> los </a:t>
            </a:r>
            <a:r>
              <a:rPr lang="en-US" sz="2800" b="1" dirty="0" err="1" smtClean="0">
                <a:solidFill>
                  <a:schemeClr val="accent2"/>
                </a:solidFill>
              </a:rPr>
              <a:t>trabajadores</a:t>
            </a:r>
            <a:r>
              <a:rPr lang="en-US" sz="2800" b="1" dirty="0" smtClean="0">
                <a:solidFill>
                  <a:schemeClr val="accent2"/>
                </a:solidFill>
              </a:rPr>
              <a:t> </a:t>
            </a:r>
            <a:r>
              <a:rPr lang="en-US" sz="2800" b="1" dirty="0" err="1" smtClean="0">
                <a:solidFill>
                  <a:schemeClr val="accent2"/>
                </a:solidFill>
              </a:rPr>
              <a:t>hacen</a:t>
            </a:r>
            <a:r>
              <a:rPr lang="en-US" sz="2800" b="1" dirty="0" smtClean="0">
                <a:solidFill>
                  <a:schemeClr val="accent2"/>
                </a:solidFill>
              </a:rPr>
              <a:t> </a:t>
            </a:r>
            <a:r>
              <a:rPr lang="en-US" sz="2800" b="1" dirty="0" err="1" smtClean="0">
                <a:solidFill>
                  <a:schemeClr val="accent2"/>
                </a:solidFill>
              </a:rPr>
              <a:t>sus</a:t>
            </a:r>
            <a:r>
              <a:rPr lang="en-US" sz="2800" b="1" dirty="0" smtClean="0">
                <a:solidFill>
                  <a:schemeClr val="accent2"/>
                </a:solidFill>
              </a:rPr>
              <a:t> </a:t>
            </a:r>
            <a:r>
              <a:rPr lang="en-US" sz="2800" b="1" dirty="0" err="1" smtClean="0">
                <a:solidFill>
                  <a:schemeClr val="accent2"/>
                </a:solidFill>
              </a:rPr>
              <a:t>trabajos</a:t>
            </a:r>
            <a:r>
              <a:rPr lang="en-US" sz="2800" b="1" dirty="0" smtClean="0">
                <a:solidFill>
                  <a:schemeClr val="accent2"/>
                </a:solidFill>
              </a:rPr>
              <a:t> de </a:t>
            </a:r>
            <a:r>
              <a:rPr lang="en-US" sz="2800" b="1" dirty="0" err="1" smtClean="0">
                <a:solidFill>
                  <a:schemeClr val="accent2"/>
                </a:solidFill>
              </a:rPr>
              <a:t>una</a:t>
            </a:r>
            <a:r>
              <a:rPr lang="en-US" sz="2800" b="1" dirty="0" smtClean="0">
                <a:solidFill>
                  <a:schemeClr val="accent2"/>
                </a:solidFill>
              </a:rPr>
              <a:t> </a:t>
            </a:r>
            <a:r>
              <a:rPr lang="en-US" sz="2800" b="1" dirty="0" err="1" smtClean="0">
                <a:solidFill>
                  <a:schemeClr val="accent2"/>
                </a:solidFill>
              </a:rPr>
              <a:t>manera</a:t>
            </a:r>
            <a:r>
              <a:rPr lang="en-US" sz="2800" b="1" dirty="0" smtClean="0">
                <a:solidFill>
                  <a:schemeClr val="accent2"/>
                </a:solidFill>
              </a:rPr>
              <a:t> </a:t>
            </a:r>
            <a:r>
              <a:rPr lang="en-US" sz="2800" b="1" dirty="0" err="1" smtClean="0">
                <a:solidFill>
                  <a:schemeClr val="accent2"/>
                </a:solidFill>
              </a:rPr>
              <a:t>segura</a:t>
            </a:r>
            <a:endParaRPr lang="en-US" sz="2800" b="1" dirty="0" smtClean="0">
              <a:solidFill>
                <a:schemeClr val="accent2"/>
              </a:solidFill>
            </a:endParaRPr>
          </a:p>
          <a:p>
            <a:pPr marL="609600" indent="-609600">
              <a:lnSpc>
                <a:spcPct val="80000"/>
              </a:lnSpc>
            </a:pPr>
            <a:r>
              <a:rPr lang="en-US" sz="2800" b="1" dirty="0" smtClean="0">
                <a:solidFill>
                  <a:schemeClr val="accent2"/>
                </a:solidFill>
              </a:rPr>
              <a:t>	______  </a:t>
            </a:r>
            <a:r>
              <a:rPr lang="en-US" sz="2800" b="1" dirty="0" err="1" smtClean="0">
                <a:solidFill>
                  <a:schemeClr val="accent2"/>
                </a:solidFill>
              </a:rPr>
              <a:t>Verdadera</a:t>
            </a:r>
            <a:r>
              <a:rPr lang="en-US" sz="2800" b="1" dirty="0" smtClean="0">
                <a:solidFill>
                  <a:schemeClr val="accent2"/>
                </a:solidFill>
              </a:rPr>
              <a:t>  _______  </a:t>
            </a:r>
            <a:r>
              <a:rPr lang="en-US" sz="2800" b="1" dirty="0" err="1" smtClean="0">
                <a:solidFill>
                  <a:schemeClr val="accent2"/>
                </a:solidFill>
              </a:rPr>
              <a:t>Falsa</a:t>
            </a:r>
            <a:endParaRPr lang="en-US" sz="2800" b="1" dirty="0" smtClean="0">
              <a:solidFill>
                <a:schemeClr val="accent2"/>
              </a:solidFill>
            </a:endParaRPr>
          </a:p>
        </p:txBody>
      </p:sp>
      <p:pic>
        <p:nvPicPr>
          <p:cNvPr id="4" name="Picture 3" descr="BIC Logo.jpg"/>
          <p:cNvPicPr>
            <a:picLocks noChangeAspect="1"/>
          </p:cNvPicPr>
          <p:nvPr/>
        </p:nvPicPr>
        <p:blipFill>
          <a:blip r:embed="rId2"/>
          <a:stretch>
            <a:fillRect/>
          </a:stretch>
        </p:blipFill>
        <p:spPr>
          <a:xfrm>
            <a:off x="6858000" y="5638800"/>
            <a:ext cx="1905000" cy="932900"/>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Retângulo 3"/>
          <p:cNvSpPr>
            <a:spLocks noChangeArrowheads="1"/>
          </p:cNvSpPr>
          <p:nvPr/>
        </p:nvSpPr>
        <p:spPr bwMode="auto">
          <a:xfrm>
            <a:off x="457200" y="381000"/>
            <a:ext cx="8153400" cy="4918269"/>
          </a:xfrm>
          <a:prstGeom prst="rect">
            <a:avLst/>
          </a:prstGeom>
          <a:noFill/>
          <a:ln w="9525">
            <a:noFill/>
            <a:miter lim="800000"/>
            <a:headEnd/>
            <a:tailEnd/>
          </a:ln>
        </p:spPr>
        <p:txBody>
          <a:bodyPr wrap="square">
            <a:prstTxWarp prst="textNoShape">
              <a:avLst/>
            </a:prstTxWarp>
            <a:spAutoFit/>
          </a:bodyPr>
          <a:lstStyle/>
          <a:p>
            <a:pPr marL="609600" indent="-609600">
              <a:lnSpc>
                <a:spcPct val="80000"/>
              </a:lnSpc>
            </a:pPr>
            <a:r>
              <a:rPr lang="en-US" sz="2800" b="1" dirty="0" smtClean="0">
                <a:solidFill>
                  <a:schemeClr val="accent2"/>
                </a:solidFill>
                <a:ea typeface="Times New Roman" pitchFamily="-109" charset="0"/>
                <a:cs typeface="Times New Roman" pitchFamily="-109" charset="0"/>
              </a:rPr>
              <a:t>4.   </a:t>
            </a:r>
            <a:r>
              <a:rPr lang="en-US" sz="2800" b="1" dirty="0" smtClean="0">
                <a:solidFill>
                  <a:schemeClr val="accent2"/>
                </a:solidFill>
              </a:rPr>
              <a:t>OSHA le </a:t>
            </a:r>
            <a:r>
              <a:rPr lang="en-US" sz="2800" b="1" dirty="0" err="1" smtClean="0">
                <a:solidFill>
                  <a:schemeClr val="accent2"/>
                </a:solidFill>
              </a:rPr>
              <a:t>preguntara</a:t>
            </a:r>
            <a:r>
              <a:rPr lang="en-US" sz="2800" b="1" dirty="0" smtClean="0">
                <a:solidFill>
                  <a:schemeClr val="accent2"/>
                </a:solidFill>
              </a:rPr>
              <a:t> </a:t>
            </a:r>
            <a:r>
              <a:rPr lang="en-US" sz="2800" b="1" dirty="0" err="1" smtClean="0">
                <a:solidFill>
                  <a:schemeClr val="accent2"/>
                </a:solidFill>
              </a:rPr>
              <a:t>sobre</a:t>
            </a:r>
            <a:r>
              <a:rPr lang="en-US" sz="2800" b="1" dirty="0" smtClean="0">
                <a:solidFill>
                  <a:schemeClr val="accent2"/>
                </a:solidFill>
              </a:rPr>
              <a:t> </a:t>
            </a:r>
            <a:r>
              <a:rPr lang="en-US" sz="2800" b="1" dirty="0" err="1" smtClean="0">
                <a:solidFill>
                  <a:schemeClr val="accent2"/>
                </a:solidFill>
              </a:rPr>
              <a:t>su</a:t>
            </a:r>
            <a:r>
              <a:rPr lang="en-US" sz="2800" b="1" dirty="0" smtClean="0">
                <a:solidFill>
                  <a:schemeClr val="accent2"/>
                </a:solidFill>
              </a:rPr>
              <a:t> </a:t>
            </a:r>
            <a:r>
              <a:rPr lang="en-US" sz="2800" b="1" dirty="0" err="1" smtClean="0">
                <a:solidFill>
                  <a:schemeClr val="accent2"/>
                </a:solidFill>
              </a:rPr>
              <a:t>situacion</a:t>
            </a:r>
            <a:r>
              <a:rPr lang="en-US" sz="2800" b="1" dirty="0" smtClean="0">
                <a:solidFill>
                  <a:schemeClr val="accent2"/>
                </a:solidFill>
              </a:rPr>
              <a:t> </a:t>
            </a:r>
            <a:r>
              <a:rPr lang="en-US" sz="2800" b="1" dirty="0" err="1" smtClean="0">
                <a:solidFill>
                  <a:schemeClr val="accent2"/>
                </a:solidFill>
              </a:rPr>
              <a:t>migrat</a:t>
            </a:r>
            <a:r>
              <a:rPr lang="en-US" sz="2800" b="1" dirty="0" err="1" smtClean="0">
                <a:solidFill>
                  <a:schemeClr val="accent2"/>
                </a:solidFill>
                <a:cs typeface="Arial" charset="0"/>
              </a:rPr>
              <a:t>ó</a:t>
            </a:r>
            <a:r>
              <a:rPr lang="en-US" sz="2800" b="1" dirty="0" err="1" smtClean="0">
                <a:solidFill>
                  <a:schemeClr val="accent2"/>
                </a:solidFill>
              </a:rPr>
              <a:t>ria</a:t>
            </a:r>
            <a:endParaRPr lang="en-US" sz="2800" b="1" dirty="0" smtClean="0">
              <a:solidFill>
                <a:schemeClr val="accent2"/>
              </a:solidFill>
            </a:endParaRPr>
          </a:p>
          <a:p>
            <a:pPr marL="609600" indent="-609600">
              <a:lnSpc>
                <a:spcPct val="80000"/>
              </a:lnSpc>
              <a:buFontTx/>
              <a:buNone/>
            </a:pPr>
            <a:r>
              <a:rPr lang="en-US" sz="2800" b="1" dirty="0" smtClean="0">
                <a:solidFill>
                  <a:schemeClr val="accent2"/>
                </a:solidFill>
              </a:rPr>
              <a:t>       ______  </a:t>
            </a:r>
            <a:r>
              <a:rPr lang="en-US" sz="2800" b="1" dirty="0" err="1" smtClean="0">
                <a:solidFill>
                  <a:schemeClr val="accent2"/>
                </a:solidFill>
              </a:rPr>
              <a:t>Verdadera</a:t>
            </a:r>
            <a:r>
              <a:rPr lang="en-US" sz="2800" b="1" dirty="0" smtClean="0">
                <a:solidFill>
                  <a:schemeClr val="accent2"/>
                </a:solidFill>
              </a:rPr>
              <a:t>  _______  </a:t>
            </a:r>
            <a:r>
              <a:rPr lang="en-US" sz="2800" b="1" dirty="0" err="1" smtClean="0">
                <a:solidFill>
                  <a:schemeClr val="accent2"/>
                </a:solidFill>
              </a:rPr>
              <a:t>Falsa</a:t>
            </a:r>
            <a:endParaRPr lang="pt-BR" sz="2800" b="1" dirty="0" smtClean="0">
              <a:solidFill>
                <a:schemeClr val="accent2"/>
              </a:solidFill>
            </a:endParaRPr>
          </a:p>
          <a:p>
            <a:pPr marL="609600" indent="-609600">
              <a:lnSpc>
                <a:spcPct val="80000"/>
              </a:lnSpc>
            </a:pPr>
            <a:endParaRPr lang="en-US" sz="2800" b="1" dirty="0" smtClean="0">
              <a:solidFill>
                <a:schemeClr val="accent2"/>
              </a:solidFill>
            </a:endParaRPr>
          </a:p>
          <a:p>
            <a:pPr marL="609600" indent="-609600">
              <a:lnSpc>
                <a:spcPct val="80000"/>
              </a:lnSpc>
              <a:buFontTx/>
              <a:buAutoNum type="arabicPeriod" startAt="5"/>
            </a:pPr>
            <a:r>
              <a:rPr lang="en-US" sz="2800" b="1" dirty="0" smtClean="0">
                <a:solidFill>
                  <a:schemeClr val="accent2"/>
                </a:solidFill>
              </a:rPr>
              <a:t>OSHA </a:t>
            </a:r>
            <a:r>
              <a:rPr lang="en-US" sz="2800" b="1" dirty="0" err="1" smtClean="0">
                <a:solidFill>
                  <a:schemeClr val="accent2"/>
                </a:solidFill>
              </a:rPr>
              <a:t>solamante</a:t>
            </a:r>
            <a:r>
              <a:rPr lang="en-US" sz="2800" b="1" dirty="0" smtClean="0">
                <a:solidFill>
                  <a:schemeClr val="accent2"/>
                </a:solidFill>
              </a:rPr>
              <a:t> </a:t>
            </a:r>
            <a:r>
              <a:rPr lang="en-US" sz="2800" b="1" dirty="0" err="1" smtClean="0">
                <a:solidFill>
                  <a:schemeClr val="accent2"/>
                </a:solidFill>
              </a:rPr>
              <a:t>inspeciona</a:t>
            </a:r>
            <a:r>
              <a:rPr lang="en-US" sz="2800" b="1" dirty="0" smtClean="0">
                <a:solidFill>
                  <a:schemeClr val="accent2"/>
                </a:solidFill>
              </a:rPr>
              <a:t> el </a:t>
            </a:r>
            <a:r>
              <a:rPr lang="en-US" sz="2800" b="1" dirty="0" err="1" smtClean="0">
                <a:solidFill>
                  <a:schemeClr val="accent2"/>
                </a:solidFill>
              </a:rPr>
              <a:t>lugar</a:t>
            </a:r>
            <a:r>
              <a:rPr lang="en-US" sz="2800" b="1" dirty="0" smtClean="0">
                <a:solidFill>
                  <a:schemeClr val="accent2"/>
                </a:solidFill>
              </a:rPr>
              <a:t> de </a:t>
            </a:r>
            <a:r>
              <a:rPr lang="en-US" sz="2800" b="1" dirty="0" err="1" smtClean="0">
                <a:solidFill>
                  <a:schemeClr val="accent2"/>
                </a:solidFill>
              </a:rPr>
              <a:t>trabajo</a:t>
            </a:r>
            <a:r>
              <a:rPr lang="en-US" sz="2800" b="1" dirty="0" smtClean="0">
                <a:solidFill>
                  <a:schemeClr val="accent2"/>
                </a:solidFill>
              </a:rPr>
              <a:t> en </a:t>
            </a:r>
            <a:r>
              <a:rPr lang="en-US" sz="2800" b="1" dirty="0" err="1" smtClean="0">
                <a:solidFill>
                  <a:schemeClr val="accent2"/>
                </a:solidFill>
              </a:rPr>
              <a:t>caso</a:t>
            </a:r>
            <a:r>
              <a:rPr lang="en-US" sz="2800" b="1" dirty="0" smtClean="0">
                <a:solidFill>
                  <a:schemeClr val="accent2"/>
                </a:solidFill>
              </a:rPr>
              <a:t> de </a:t>
            </a:r>
            <a:r>
              <a:rPr lang="en-US" sz="2800" b="1" dirty="0" err="1" smtClean="0">
                <a:solidFill>
                  <a:schemeClr val="accent2"/>
                </a:solidFill>
              </a:rPr>
              <a:t>queja</a:t>
            </a:r>
            <a:r>
              <a:rPr lang="en-US" sz="2800" b="1" dirty="0" smtClean="0">
                <a:solidFill>
                  <a:schemeClr val="accent2"/>
                </a:solidFill>
              </a:rPr>
              <a:t> de los </a:t>
            </a:r>
            <a:r>
              <a:rPr lang="en-US" sz="2800" b="1" dirty="0" err="1" smtClean="0">
                <a:solidFill>
                  <a:schemeClr val="accent2"/>
                </a:solidFill>
              </a:rPr>
              <a:t>trabajadores</a:t>
            </a:r>
            <a:endParaRPr lang="en-US" sz="2800" b="1" dirty="0" smtClean="0">
              <a:solidFill>
                <a:schemeClr val="accent2"/>
              </a:solidFill>
            </a:endParaRPr>
          </a:p>
          <a:p>
            <a:pPr marL="609600" indent="-609600">
              <a:lnSpc>
                <a:spcPct val="80000"/>
              </a:lnSpc>
              <a:buFontTx/>
              <a:buNone/>
            </a:pPr>
            <a:r>
              <a:rPr lang="en-US" sz="2800" b="1" dirty="0" smtClean="0">
                <a:solidFill>
                  <a:schemeClr val="accent2"/>
                </a:solidFill>
              </a:rPr>
              <a:t>	 ______  </a:t>
            </a:r>
            <a:r>
              <a:rPr lang="en-US" sz="2800" b="1" dirty="0" err="1" smtClean="0">
                <a:solidFill>
                  <a:schemeClr val="accent2"/>
                </a:solidFill>
              </a:rPr>
              <a:t>Verdadera</a:t>
            </a:r>
            <a:r>
              <a:rPr lang="en-US" sz="2800" b="1" dirty="0" smtClean="0">
                <a:solidFill>
                  <a:schemeClr val="accent2"/>
                </a:solidFill>
              </a:rPr>
              <a:t>  _______  </a:t>
            </a:r>
            <a:r>
              <a:rPr lang="en-US" sz="2800" b="1" dirty="0" err="1" smtClean="0">
                <a:solidFill>
                  <a:schemeClr val="accent2"/>
                </a:solidFill>
              </a:rPr>
              <a:t>Falsa</a:t>
            </a:r>
            <a:endParaRPr lang="en-US" sz="2800" b="1" dirty="0" smtClean="0">
              <a:solidFill>
                <a:schemeClr val="accent2"/>
              </a:solidFill>
            </a:endParaRPr>
          </a:p>
          <a:p>
            <a:pPr marL="609600" indent="-609600">
              <a:lnSpc>
                <a:spcPct val="80000"/>
              </a:lnSpc>
              <a:buFontTx/>
              <a:buNone/>
            </a:pPr>
            <a:endParaRPr lang="en-US" sz="2800" b="1" dirty="0" smtClean="0">
              <a:solidFill>
                <a:schemeClr val="accent2"/>
              </a:solidFill>
            </a:endParaRPr>
          </a:p>
          <a:p>
            <a:pPr marL="609600" indent="-609600">
              <a:lnSpc>
                <a:spcPct val="80000"/>
              </a:lnSpc>
              <a:buFontTx/>
              <a:buAutoNum type="arabicPeriod" startAt="6"/>
            </a:pPr>
            <a:r>
              <a:rPr lang="en-US" sz="2800" b="1" dirty="0" err="1" smtClean="0">
                <a:solidFill>
                  <a:schemeClr val="accent2"/>
                </a:solidFill>
              </a:rPr>
              <a:t>Trabajadores</a:t>
            </a:r>
            <a:r>
              <a:rPr lang="en-US" sz="2800" b="1" dirty="0" smtClean="0">
                <a:solidFill>
                  <a:schemeClr val="accent2"/>
                </a:solidFill>
              </a:rPr>
              <a:t> de </a:t>
            </a:r>
            <a:r>
              <a:rPr lang="en-US" sz="2800" b="1" dirty="0" err="1" smtClean="0">
                <a:solidFill>
                  <a:schemeClr val="accent2"/>
                </a:solidFill>
              </a:rPr>
              <a:t>construcci</a:t>
            </a:r>
            <a:r>
              <a:rPr lang="en-US" sz="2800" b="1" dirty="0" err="1" smtClean="0">
                <a:solidFill>
                  <a:schemeClr val="accent2"/>
                </a:solidFill>
                <a:cs typeface="Arial" charset="0"/>
              </a:rPr>
              <a:t>ó</a:t>
            </a:r>
            <a:r>
              <a:rPr lang="en-US" sz="2800" b="1" dirty="0" err="1" smtClean="0">
                <a:solidFill>
                  <a:schemeClr val="accent2"/>
                </a:solidFill>
              </a:rPr>
              <a:t>n</a:t>
            </a:r>
            <a:r>
              <a:rPr lang="en-US" sz="2800" b="1" dirty="0" smtClean="0">
                <a:solidFill>
                  <a:schemeClr val="accent2"/>
                </a:solidFill>
              </a:rPr>
              <a:t> </a:t>
            </a:r>
            <a:r>
              <a:rPr lang="en-US" sz="2800" b="1" u="sng" dirty="0" smtClean="0">
                <a:solidFill>
                  <a:schemeClr val="accent2"/>
                </a:solidFill>
              </a:rPr>
              <a:t>no</a:t>
            </a:r>
            <a:r>
              <a:rPr lang="en-US" sz="2800" b="1" dirty="0" smtClean="0">
                <a:solidFill>
                  <a:schemeClr val="accent2"/>
                </a:solidFill>
              </a:rPr>
              <a:t> </a:t>
            </a:r>
            <a:r>
              <a:rPr lang="en-US" sz="2800" b="1" dirty="0" err="1" smtClean="0">
                <a:solidFill>
                  <a:schemeClr val="accent2"/>
                </a:solidFill>
              </a:rPr>
              <a:t>necesitan</a:t>
            </a:r>
            <a:r>
              <a:rPr lang="en-US" sz="2800" b="1" dirty="0" smtClean="0">
                <a:solidFill>
                  <a:schemeClr val="accent2"/>
                </a:solidFill>
              </a:rPr>
              <a:t> </a:t>
            </a:r>
            <a:r>
              <a:rPr lang="en-US" sz="2800" b="1" dirty="0" err="1" smtClean="0">
                <a:solidFill>
                  <a:schemeClr val="accent2"/>
                </a:solidFill>
              </a:rPr>
              <a:t>entrenamiento</a:t>
            </a:r>
            <a:r>
              <a:rPr lang="en-US" sz="2800" b="1" dirty="0" smtClean="0">
                <a:solidFill>
                  <a:schemeClr val="accent2"/>
                </a:solidFill>
              </a:rPr>
              <a:t> </a:t>
            </a:r>
            <a:r>
              <a:rPr lang="en-US" sz="2800" b="1" dirty="0" err="1" smtClean="0">
                <a:solidFill>
                  <a:schemeClr val="accent2"/>
                </a:solidFill>
              </a:rPr>
              <a:t>porque</a:t>
            </a:r>
            <a:r>
              <a:rPr lang="en-US" sz="2800" b="1" dirty="0" smtClean="0">
                <a:solidFill>
                  <a:schemeClr val="accent2"/>
                </a:solidFill>
              </a:rPr>
              <a:t> </a:t>
            </a:r>
            <a:r>
              <a:rPr lang="en-US" sz="2800" b="1" dirty="0" err="1" smtClean="0">
                <a:solidFill>
                  <a:schemeClr val="accent2"/>
                </a:solidFill>
              </a:rPr>
              <a:t>tienen</a:t>
            </a:r>
            <a:r>
              <a:rPr lang="en-US" sz="2800" b="1" dirty="0" smtClean="0">
                <a:solidFill>
                  <a:schemeClr val="accent2"/>
                </a:solidFill>
              </a:rPr>
              <a:t> </a:t>
            </a:r>
            <a:r>
              <a:rPr lang="en-US" sz="2800" b="1" dirty="0" err="1" smtClean="0">
                <a:solidFill>
                  <a:schemeClr val="accent2"/>
                </a:solidFill>
              </a:rPr>
              <a:t>mucha</a:t>
            </a:r>
            <a:r>
              <a:rPr lang="en-US" sz="2800" b="1" dirty="0" smtClean="0">
                <a:solidFill>
                  <a:schemeClr val="accent2"/>
                </a:solidFill>
              </a:rPr>
              <a:t> </a:t>
            </a:r>
            <a:r>
              <a:rPr lang="en-US" sz="2800" b="1" dirty="0" err="1" smtClean="0">
                <a:solidFill>
                  <a:schemeClr val="accent2"/>
                </a:solidFill>
              </a:rPr>
              <a:t>experiencia</a:t>
            </a:r>
            <a:endParaRPr lang="en-US" sz="2800" b="1" dirty="0" smtClean="0">
              <a:solidFill>
                <a:schemeClr val="accent2"/>
              </a:solidFill>
            </a:endParaRPr>
          </a:p>
          <a:p>
            <a:pPr marL="609600" indent="-609600">
              <a:lnSpc>
                <a:spcPct val="80000"/>
              </a:lnSpc>
              <a:buFontTx/>
              <a:buNone/>
            </a:pPr>
            <a:r>
              <a:rPr lang="en-US" sz="2800" b="1" dirty="0" smtClean="0">
                <a:solidFill>
                  <a:schemeClr val="accent2"/>
                </a:solidFill>
              </a:rPr>
              <a:t>	 ______  </a:t>
            </a:r>
            <a:r>
              <a:rPr lang="en-US" sz="2800" b="1" dirty="0" err="1" smtClean="0">
                <a:solidFill>
                  <a:schemeClr val="accent2"/>
                </a:solidFill>
              </a:rPr>
              <a:t>Verdadera</a:t>
            </a:r>
            <a:r>
              <a:rPr lang="en-US" sz="2800" b="1" dirty="0" smtClean="0">
                <a:solidFill>
                  <a:schemeClr val="accent2"/>
                </a:solidFill>
              </a:rPr>
              <a:t>  _______  </a:t>
            </a:r>
            <a:r>
              <a:rPr lang="en-US" sz="2800" b="1" dirty="0" err="1" smtClean="0">
                <a:solidFill>
                  <a:schemeClr val="accent2"/>
                </a:solidFill>
              </a:rPr>
              <a:t>Falsa</a:t>
            </a:r>
            <a:endParaRPr lang="en-US" sz="2800" b="1" dirty="0" smtClean="0">
              <a:solidFill>
                <a:schemeClr val="accent2"/>
              </a:solidFill>
            </a:endParaRPr>
          </a:p>
          <a:p>
            <a:pPr marL="609600" indent="-609600">
              <a:lnSpc>
                <a:spcPct val="80000"/>
              </a:lnSpc>
              <a:buFontTx/>
              <a:buNone/>
            </a:pPr>
            <a:endParaRPr lang="en-US" sz="2800" b="1" dirty="0" smtClean="0">
              <a:solidFill>
                <a:schemeClr val="accent2"/>
              </a:solidFill>
            </a:endParaRPr>
          </a:p>
          <a:p>
            <a:pPr marL="609600" indent="-609600">
              <a:lnSpc>
                <a:spcPct val="80000"/>
              </a:lnSpc>
              <a:buFontTx/>
              <a:buAutoNum type="arabicPeriod" startAt="7"/>
            </a:pPr>
            <a:r>
              <a:rPr lang="en-US" sz="2800" b="1" dirty="0" smtClean="0">
                <a:solidFill>
                  <a:schemeClr val="accent2"/>
                </a:solidFill>
              </a:rPr>
              <a:t> </a:t>
            </a:r>
            <a:r>
              <a:rPr lang="en-US" sz="2800" b="1" dirty="0" err="1" smtClean="0">
                <a:solidFill>
                  <a:schemeClr val="accent2"/>
                </a:solidFill>
              </a:rPr>
              <a:t>Trabajadores</a:t>
            </a:r>
            <a:r>
              <a:rPr lang="en-US" sz="2800" b="1" dirty="0" smtClean="0">
                <a:solidFill>
                  <a:schemeClr val="accent2"/>
                </a:solidFill>
              </a:rPr>
              <a:t> </a:t>
            </a:r>
            <a:r>
              <a:rPr lang="en-US" sz="2800" b="1" u="sng" dirty="0" err="1" smtClean="0">
                <a:solidFill>
                  <a:schemeClr val="accent2"/>
                </a:solidFill>
              </a:rPr>
              <a:t>solamente</a:t>
            </a:r>
            <a:r>
              <a:rPr lang="en-US" sz="2800" b="1" dirty="0" smtClean="0">
                <a:solidFill>
                  <a:schemeClr val="accent2"/>
                </a:solidFill>
              </a:rPr>
              <a:t> </a:t>
            </a:r>
            <a:r>
              <a:rPr lang="en-US" sz="2800" b="1" dirty="0" err="1" smtClean="0">
                <a:solidFill>
                  <a:schemeClr val="accent2"/>
                </a:solidFill>
              </a:rPr>
              <a:t>pueden</a:t>
            </a:r>
            <a:r>
              <a:rPr lang="en-US" sz="2800" b="1" dirty="0" smtClean="0">
                <a:solidFill>
                  <a:schemeClr val="accent2"/>
                </a:solidFill>
              </a:rPr>
              <a:t> ser “personas </a:t>
            </a:r>
            <a:r>
              <a:rPr lang="en-US" sz="2800" b="1" dirty="0" err="1" smtClean="0">
                <a:solidFill>
                  <a:schemeClr val="accent2"/>
                </a:solidFill>
              </a:rPr>
              <a:t>aptas</a:t>
            </a:r>
            <a:r>
              <a:rPr lang="en-US" sz="2800" b="1" dirty="0" smtClean="0">
                <a:solidFill>
                  <a:schemeClr val="accent2"/>
                </a:solidFill>
              </a:rPr>
              <a:t>” </a:t>
            </a:r>
            <a:r>
              <a:rPr lang="en-US" sz="2800" b="1" dirty="0" err="1" smtClean="0">
                <a:solidFill>
                  <a:schemeClr val="accent2"/>
                </a:solidFill>
              </a:rPr>
              <a:t>si</a:t>
            </a:r>
            <a:r>
              <a:rPr lang="en-US" sz="2800" b="1" dirty="0" smtClean="0">
                <a:solidFill>
                  <a:schemeClr val="accent2"/>
                </a:solidFill>
              </a:rPr>
              <a:t> </a:t>
            </a:r>
            <a:r>
              <a:rPr lang="en-US" sz="2800" b="1" dirty="0" err="1" smtClean="0">
                <a:solidFill>
                  <a:schemeClr val="accent2"/>
                </a:solidFill>
              </a:rPr>
              <a:t>tienen</a:t>
            </a:r>
            <a:r>
              <a:rPr lang="en-US" sz="2800" b="1" dirty="0" smtClean="0">
                <a:solidFill>
                  <a:schemeClr val="accent2"/>
                </a:solidFill>
              </a:rPr>
              <a:t> un </a:t>
            </a:r>
            <a:r>
              <a:rPr lang="en-US" sz="2800" b="1" dirty="0" err="1" smtClean="0">
                <a:solidFill>
                  <a:schemeClr val="accent2"/>
                </a:solidFill>
              </a:rPr>
              <a:t>grado</a:t>
            </a:r>
            <a:r>
              <a:rPr lang="en-US" sz="2800" b="1" dirty="0" smtClean="0">
                <a:solidFill>
                  <a:schemeClr val="accent2"/>
                </a:solidFill>
              </a:rPr>
              <a:t> de </a:t>
            </a:r>
            <a:r>
              <a:rPr lang="en-US" sz="2800" b="1" dirty="0" err="1" smtClean="0">
                <a:solidFill>
                  <a:schemeClr val="accent2"/>
                </a:solidFill>
              </a:rPr>
              <a:t>salud</a:t>
            </a:r>
            <a:r>
              <a:rPr lang="en-US" sz="2800" b="1" dirty="0" smtClean="0">
                <a:solidFill>
                  <a:schemeClr val="accent2"/>
                </a:solidFill>
              </a:rPr>
              <a:t> </a:t>
            </a:r>
            <a:r>
              <a:rPr lang="en-US" sz="2800" b="1" dirty="0" err="1" smtClean="0">
                <a:solidFill>
                  <a:schemeClr val="accent2"/>
                </a:solidFill>
              </a:rPr>
              <a:t>ocupacional</a:t>
            </a:r>
            <a:endParaRPr lang="en-US" sz="2800" b="1" dirty="0" smtClean="0">
              <a:solidFill>
                <a:schemeClr val="accent2"/>
              </a:solidFill>
            </a:endParaRPr>
          </a:p>
          <a:p>
            <a:pPr marL="609600" indent="-609600">
              <a:lnSpc>
                <a:spcPct val="80000"/>
              </a:lnSpc>
              <a:buFontTx/>
              <a:buNone/>
            </a:pPr>
            <a:r>
              <a:rPr lang="en-US" sz="2800" b="1" dirty="0" smtClean="0">
                <a:solidFill>
                  <a:schemeClr val="accent2"/>
                </a:solidFill>
              </a:rPr>
              <a:t>	 ______  </a:t>
            </a:r>
            <a:r>
              <a:rPr lang="en-US" sz="2800" b="1" dirty="0" err="1" smtClean="0">
                <a:solidFill>
                  <a:schemeClr val="accent2"/>
                </a:solidFill>
              </a:rPr>
              <a:t>Verdadera</a:t>
            </a:r>
            <a:r>
              <a:rPr lang="en-US" sz="2800" b="1" dirty="0" smtClean="0">
                <a:solidFill>
                  <a:schemeClr val="accent2"/>
                </a:solidFill>
              </a:rPr>
              <a:t>  _______  </a:t>
            </a:r>
            <a:r>
              <a:rPr lang="en-US" sz="2800" b="1" dirty="0" err="1" smtClean="0">
                <a:solidFill>
                  <a:schemeClr val="accent2"/>
                </a:solidFill>
              </a:rPr>
              <a:t>Falsa</a:t>
            </a:r>
            <a:endParaRPr lang="en-US" sz="2800" b="1" dirty="0">
              <a:solidFill>
                <a:schemeClr val="accent2"/>
              </a:solidFill>
            </a:endParaRPr>
          </a:p>
        </p:txBody>
      </p:sp>
      <p:pic>
        <p:nvPicPr>
          <p:cNvPr id="4" name="Picture 3" descr="BIC Logo.jpg"/>
          <p:cNvPicPr>
            <a:picLocks noChangeAspect="1"/>
          </p:cNvPicPr>
          <p:nvPr/>
        </p:nvPicPr>
        <p:blipFill>
          <a:blip r:embed="rId2"/>
          <a:stretch>
            <a:fillRect/>
          </a:stretch>
        </p:blipFill>
        <p:spPr>
          <a:xfrm>
            <a:off x="6858000" y="5638800"/>
            <a:ext cx="1905000" cy="932900"/>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1" name="Retângulo 3"/>
          <p:cNvSpPr>
            <a:spLocks noChangeArrowheads="1"/>
          </p:cNvSpPr>
          <p:nvPr/>
        </p:nvSpPr>
        <p:spPr bwMode="auto">
          <a:xfrm>
            <a:off x="304800" y="457200"/>
            <a:ext cx="8229600" cy="5952399"/>
          </a:xfrm>
          <a:prstGeom prst="rect">
            <a:avLst/>
          </a:prstGeom>
          <a:noFill/>
          <a:ln w="9525">
            <a:noFill/>
            <a:miter lim="800000"/>
            <a:headEnd/>
            <a:tailEnd/>
          </a:ln>
        </p:spPr>
        <p:txBody>
          <a:bodyPr>
            <a:prstTxWarp prst="textNoShape">
              <a:avLst/>
            </a:prstTxWarp>
            <a:spAutoFit/>
          </a:bodyPr>
          <a:lstStyle/>
          <a:p>
            <a:pPr marL="609600" indent="-609600">
              <a:lnSpc>
                <a:spcPct val="80000"/>
              </a:lnSpc>
              <a:buFontTx/>
              <a:buNone/>
            </a:pPr>
            <a:r>
              <a:rPr lang="en-US" sz="2800" b="1" dirty="0" smtClean="0">
                <a:solidFill>
                  <a:schemeClr val="accent2"/>
                </a:solidFill>
                <a:ea typeface="Times New Roman" pitchFamily="-109" charset="0"/>
                <a:cs typeface="Times New Roman" pitchFamily="-109" charset="0"/>
              </a:rPr>
              <a:t>8.    </a:t>
            </a:r>
            <a:r>
              <a:rPr lang="en-US" sz="2800" b="1" dirty="0" err="1" smtClean="0">
                <a:solidFill>
                  <a:schemeClr val="accent2"/>
                </a:solidFill>
              </a:rPr>
              <a:t>Tener</a:t>
            </a:r>
            <a:r>
              <a:rPr lang="en-US" sz="2800" b="1" dirty="0" smtClean="0">
                <a:solidFill>
                  <a:schemeClr val="accent2"/>
                </a:solidFill>
              </a:rPr>
              <a:t> un </a:t>
            </a:r>
            <a:r>
              <a:rPr lang="en-US" sz="2800" b="1" dirty="0" err="1" smtClean="0">
                <a:solidFill>
                  <a:schemeClr val="accent2"/>
                </a:solidFill>
              </a:rPr>
              <a:t>programa</a:t>
            </a:r>
            <a:r>
              <a:rPr lang="en-US" sz="2800" b="1" dirty="0" smtClean="0">
                <a:solidFill>
                  <a:schemeClr val="accent2"/>
                </a:solidFill>
              </a:rPr>
              <a:t> de </a:t>
            </a:r>
            <a:r>
              <a:rPr lang="en-US" sz="2800" b="1" dirty="0" err="1" smtClean="0">
                <a:solidFill>
                  <a:schemeClr val="accent2"/>
                </a:solidFill>
              </a:rPr>
              <a:t>inspecci</a:t>
            </a:r>
            <a:r>
              <a:rPr lang="en-US" sz="2800" b="1" dirty="0" err="1" smtClean="0">
                <a:solidFill>
                  <a:schemeClr val="accent2"/>
                </a:solidFill>
                <a:cs typeface="Arial" charset="0"/>
              </a:rPr>
              <a:t>ó</a:t>
            </a:r>
            <a:r>
              <a:rPr lang="en-US" sz="2800" b="1" dirty="0" err="1" smtClean="0">
                <a:solidFill>
                  <a:schemeClr val="accent2"/>
                </a:solidFill>
              </a:rPr>
              <a:t>n</a:t>
            </a:r>
            <a:r>
              <a:rPr lang="en-US" sz="2800" b="1" dirty="0" smtClean="0">
                <a:solidFill>
                  <a:schemeClr val="accent2"/>
                </a:solidFill>
              </a:rPr>
              <a:t> </a:t>
            </a:r>
            <a:r>
              <a:rPr lang="en-US" sz="2800" b="1" dirty="0" err="1" smtClean="0">
                <a:solidFill>
                  <a:schemeClr val="accent2"/>
                </a:solidFill>
              </a:rPr>
              <a:t>ayuda</a:t>
            </a:r>
            <a:r>
              <a:rPr lang="en-US" sz="2800" b="1" dirty="0" smtClean="0">
                <a:solidFill>
                  <a:schemeClr val="accent2"/>
                </a:solidFill>
              </a:rPr>
              <a:t> a </a:t>
            </a:r>
            <a:r>
              <a:rPr lang="en-US" sz="2800" b="1" dirty="0" err="1" smtClean="0">
                <a:solidFill>
                  <a:schemeClr val="accent2"/>
                </a:solidFill>
              </a:rPr>
              <a:t>mantener</a:t>
            </a:r>
            <a:r>
              <a:rPr lang="en-US" sz="2800" b="1" dirty="0" smtClean="0">
                <a:solidFill>
                  <a:schemeClr val="accent2"/>
                </a:solidFill>
              </a:rPr>
              <a:t> un </a:t>
            </a:r>
            <a:r>
              <a:rPr lang="en-US" sz="2800" b="1" dirty="0" err="1" smtClean="0">
                <a:solidFill>
                  <a:schemeClr val="accent2"/>
                </a:solidFill>
              </a:rPr>
              <a:t>ambiente</a:t>
            </a:r>
            <a:r>
              <a:rPr lang="en-US" sz="2800" b="1" dirty="0" smtClean="0">
                <a:solidFill>
                  <a:schemeClr val="accent2"/>
                </a:solidFill>
              </a:rPr>
              <a:t> de </a:t>
            </a:r>
            <a:r>
              <a:rPr lang="en-US" sz="2800" b="1" dirty="0" err="1" smtClean="0">
                <a:solidFill>
                  <a:schemeClr val="accent2"/>
                </a:solidFill>
              </a:rPr>
              <a:t>trabajo</a:t>
            </a:r>
            <a:r>
              <a:rPr lang="en-US" sz="2800" b="1" dirty="0" smtClean="0">
                <a:solidFill>
                  <a:schemeClr val="accent2"/>
                </a:solidFill>
              </a:rPr>
              <a:t> </a:t>
            </a:r>
            <a:r>
              <a:rPr lang="en-US" sz="2800" b="1" dirty="0" err="1" smtClean="0">
                <a:solidFill>
                  <a:schemeClr val="accent2"/>
                </a:solidFill>
              </a:rPr>
              <a:t>seguro</a:t>
            </a:r>
            <a:r>
              <a:rPr lang="en-US" sz="2800" b="1" dirty="0" smtClean="0">
                <a:solidFill>
                  <a:schemeClr val="accent2"/>
                </a:solidFill>
              </a:rPr>
              <a:t> </a:t>
            </a:r>
          </a:p>
          <a:p>
            <a:pPr marL="609600" indent="-609600">
              <a:lnSpc>
                <a:spcPct val="80000"/>
              </a:lnSpc>
              <a:buFontTx/>
              <a:buNone/>
            </a:pPr>
            <a:r>
              <a:rPr lang="en-US" sz="2800" b="1" dirty="0" smtClean="0">
                <a:solidFill>
                  <a:schemeClr val="accent2"/>
                </a:solidFill>
              </a:rPr>
              <a:t>	 ______  </a:t>
            </a:r>
            <a:r>
              <a:rPr lang="en-US" sz="2800" b="1" dirty="0" err="1" smtClean="0">
                <a:solidFill>
                  <a:schemeClr val="accent2"/>
                </a:solidFill>
              </a:rPr>
              <a:t>Verdadera</a:t>
            </a:r>
            <a:r>
              <a:rPr lang="en-US" sz="2800" b="1" dirty="0" smtClean="0">
                <a:solidFill>
                  <a:schemeClr val="accent2"/>
                </a:solidFill>
              </a:rPr>
              <a:t>  _______  </a:t>
            </a:r>
            <a:r>
              <a:rPr lang="en-US" sz="2800" b="1" dirty="0" err="1" smtClean="0">
                <a:solidFill>
                  <a:schemeClr val="accent2"/>
                </a:solidFill>
              </a:rPr>
              <a:t>Falsa</a:t>
            </a:r>
            <a:endParaRPr lang="en-US" sz="2800" b="1" dirty="0" smtClean="0">
              <a:solidFill>
                <a:schemeClr val="accent2"/>
              </a:solidFill>
            </a:endParaRPr>
          </a:p>
          <a:p>
            <a:pPr marL="609600" indent="-609600">
              <a:lnSpc>
                <a:spcPct val="80000"/>
              </a:lnSpc>
              <a:buFontTx/>
              <a:buNone/>
            </a:pPr>
            <a:endParaRPr lang="en-US" sz="2800" b="1" dirty="0" smtClean="0">
              <a:solidFill>
                <a:schemeClr val="accent2"/>
              </a:solidFill>
            </a:endParaRPr>
          </a:p>
          <a:p>
            <a:pPr marL="609600" indent="-609600">
              <a:lnSpc>
                <a:spcPct val="80000"/>
              </a:lnSpc>
              <a:buFontTx/>
              <a:buAutoNum type="arabicPeriod" startAt="9"/>
            </a:pPr>
            <a:r>
              <a:rPr lang="en-US" sz="2800" b="1" dirty="0" err="1" smtClean="0">
                <a:solidFill>
                  <a:schemeClr val="accent2"/>
                </a:solidFill>
              </a:rPr>
              <a:t>Sistemas</a:t>
            </a:r>
            <a:r>
              <a:rPr lang="en-US" sz="2800" b="1" dirty="0" smtClean="0">
                <a:solidFill>
                  <a:schemeClr val="accent2"/>
                </a:solidFill>
              </a:rPr>
              <a:t> de </a:t>
            </a:r>
            <a:r>
              <a:rPr lang="en-US" sz="2800" b="1" dirty="0" err="1" smtClean="0">
                <a:solidFill>
                  <a:schemeClr val="accent2"/>
                </a:solidFill>
              </a:rPr>
              <a:t>protecci</a:t>
            </a:r>
            <a:r>
              <a:rPr lang="en-US" sz="2800" b="1" dirty="0" err="1" smtClean="0">
                <a:solidFill>
                  <a:schemeClr val="accent2"/>
                </a:solidFill>
                <a:cs typeface="Arial" charset="0"/>
              </a:rPr>
              <a:t>ó</a:t>
            </a:r>
            <a:r>
              <a:rPr lang="en-US" sz="2800" b="1" dirty="0" err="1" smtClean="0">
                <a:solidFill>
                  <a:schemeClr val="accent2"/>
                </a:solidFill>
              </a:rPr>
              <a:t>n</a:t>
            </a:r>
            <a:r>
              <a:rPr lang="en-US" sz="2800" b="1" dirty="0" smtClean="0">
                <a:solidFill>
                  <a:schemeClr val="accent2"/>
                </a:solidFill>
              </a:rPr>
              <a:t> de </a:t>
            </a:r>
            <a:r>
              <a:rPr lang="en-US" sz="2800" b="1" dirty="0" err="1" smtClean="0">
                <a:solidFill>
                  <a:schemeClr val="accent2"/>
                </a:solidFill>
              </a:rPr>
              <a:t>ca</a:t>
            </a:r>
            <a:r>
              <a:rPr lang="en-US" sz="2800" b="1" dirty="0" err="1" smtClean="0">
                <a:solidFill>
                  <a:schemeClr val="accent2"/>
                </a:solidFill>
                <a:cs typeface="Arial" charset="0"/>
              </a:rPr>
              <a:t>í</a:t>
            </a:r>
            <a:r>
              <a:rPr lang="en-US" sz="2800" b="1" dirty="0" err="1" smtClean="0">
                <a:solidFill>
                  <a:schemeClr val="accent2"/>
                </a:solidFill>
              </a:rPr>
              <a:t>das</a:t>
            </a:r>
            <a:r>
              <a:rPr lang="en-US" sz="2800" b="1" dirty="0" smtClean="0">
                <a:solidFill>
                  <a:schemeClr val="accent2"/>
                </a:solidFill>
              </a:rPr>
              <a:t> son </a:t>
            </a:r>
            <a:r>
              <a:rPr lang="en-US" sz="2800" b="1" dirty="0" err="1" smtClean="0">
                <a:solidFill>
                  <a:schemeClr val="accent2"/>
                </a:solidFill>
              </a:rPr>
              <a:t>requeridas</a:t>
            </a:r>
            <a:r>
              <a:rPr lang="en-US" sz="2800" b="1" dirty="0" smtClean="0">
                <a:solidFill>
                  <a:schemeClr val="accent2"/>
                </a:solidFill>
              </a:rPr>
              <a:t> </a:t>
            </a:r>
            <a:r>
              <a:rPr lang="en-US" sz="2800" b="1" dirty="0" err="1" smtClean="0">
                <a:solidFill>
                  <a:schemeClr val="accent2"/>
                </a:solidFill>
              </a:rPr>
              <a:t>si</a:t>
            </a:r>
            <a:r>
              <a:rPr lang="en-US" sz="2800" b="1" dirty="0" smtClean="0">
                <a:solidFill>
                  <a:schemeClr val="accent2"/>
                </a:solidFill>
              </a:rPr>
              <a:t> los </a:t>
            </a:r>
            <a:r>
              <a:rPr lang="en-US" sz="2800" b="1" dirty="0" err="1" smtClean="0">
                <a:solidFill>
                  <a:schemeClr val="accent2"/>
                </a:solidFill>
              </a:rPr>
              <a:t>trabajadores</a:t>
            </a:r>
            <a:r>
              <a:rPr lang="en-US" sz="2800" b="1" dirty="0" smtClean="0">
                <a:solidFill>
                  <a:schemeClr val="accent2"/>
                </a:solidFill>
              </a:rPr>
              <a:t> </a:t>
            </a:r>
            <a:r>
              <a:rPr lang="en-US" sz="2800" b="1" dirty="0" err="1" smtClean="0">
                <a:solidFill>
                  <a:schemeClr val="accent2"/>
                </a:solidFill>
              </a:rPr>
              <a:t>hacen</a:t>
            </a:r>
            <a:r>
              <a:rPr lang="en-US" sz="2800" b="1" dirty="0" smtClean="0">
                <a:solidFill>
                  <a:schemeClr val="accent2"/>
                </a:solidFill>
              </a:rPr>
              <a:t> </a:t>
            </a:r>
            <a:r>
              <a:rPr lang="en-US" sz="2800" b="1" dirty="0" err="1" smtClean="0">
                <a:solidFill>
                  <a:schemeClr val="accent2"/>
                </a:solidFill>
              </a:rPr>
              <a:t>sus</a:t>
            </a:r>
            <a:r>
              <a:rPr lang="en-US" sz="2800" b="1" dirty="0" smtClean="0">
                <a:solidFill>
                  <a:schemeClr val="accent2"/>
                </a:solidFill>
              </a:rPr>
              <a:t> </a:t>
            </a:r>
            <a:r>
              <a:rPr lang="en-US" sz="2800" b="1" dirty="0" err="1" smtClean="0">
                <a:solidFill>
                  <a:schemeClr val="accent2"/>
                </a:solidFill>
              </a:rPr>
              <a:t>trabajos</a:t>
            </a:r>
            <a:r>
              <a:rPr lang="en-US" sz="2800" b="1" dirty="0" smtClean="0">
                <a:solidFill>
                  <a:schemeClr val="accent2"/>
                </a:solidFill>
              </a:rPr>
              <a:t> a </a:t>
            </a:r>
            <a:r>
              <a:rPr lang="en-US" sz="2800" b="1" dirty="0" err="1" smtClean="0">
                <a:solidFill>
                  <a:schemeClr val="accent2"/>
                </a:solidFill>
              </a:rPr>
              <a:t>una</a:t>
            </a:r>
            <a:r>
              <a:rPr lang="en-US" sz="2800" b="1" dirty="0" smtClean="0">
                <a:solidFill>
                  <a:schemeClr val="accent2"/>
                </a:solidFill>
              </a:rPr>
              <a:t> </a:t>
            </a:r>
            <a:r>
              <a:rPr lang="en-US" sz="2800" b="1" dirty="0" err="1" smtClean="0">
                <a:solidFill>
                  <a:schemeClr val="accent2"/>
                </a:solidFill>
              </a:rPr>
              <a:t>altura</a:t>
            </a:r>
            <a:r>
              <a:rPr lang="en-US" sz="2800" b="1" dirty="0" smtClean="0">
                <a:solidFill>
                  <a:schemeClr val="accent2"/>
                </a:solidFill>
              </a:rPr>
              <a:t> de 6 pies o </a:t>
            </a:r>
            <a:r>
              <a:rPr lang="en-US" sz="2800" b="1" dirty="0" err="1" smtClean="0">
                <a:solidFill>
                  <a:schemeClr val="accent2"/>
                </a:solidFill>
              </a:rPr>
              <a:t>m</a:t>
            </a:r>
            <a:r>
              <a:rPr lang="en-US" sz="2800" b="1" dirty="0" err="1" smtClean="0">
                <a:solidFill>
                  <a:schemeClr val="accent2"/>
                </a:solidFill>
                <a:cs typeface="Arial" charset="0"/>
              </a:rPr>
              <a:t>á</a:t>
            </a:r>
            <a:r>
              <a:rPr lang="en-US" sz="2800" b="1" dirty="0" err="1" smtClean="0">
                <a:solidFill>
                  <a:schemeClr val="accent2"/>
                </a:solidFill>
              </a:rPr>
              <a:t>s</a:t>
            </a:r>
            <a:endParaRPr lang="en-US" sz="2800" b="1" dirty="0" smtClean="0">
              <a:solidFill>
                <a:schemeClr val="accent2"/>
              </a:solidFill>
            </a:endParaRPr>
          </a:p>
          <a:p>
            <a:pPr marL="609600" indent="-609600">
              <a:lnSpc>
                <a:spcPct val="80000"/>
              </a:lnSpc>
              <a:buFontTx/>
              <a:buNone/>
            </a:pPr>
            <a:r>
              <a:rPr lang="en-US" sz="2800" b="1" dirty="0" smtClean="0">
                <a:solidFill>
                  <a:schemeClr val="accent2"/>
                </a:solidFill>
              </a:rPr>
              <a:t>	 ______  </a:t>
            </a:r>
            <a:r>
              <a:rPr lang="en-US" sz="2800" b="1" dirty="0" err="1" smtClean="0">
                <a:solidFill>
                  <a:schemeClr val="accent2"/>
                </a:solidFill>
              </a:rPr>
              <a:t>Verdadera</a:t>
            </a:r>
            <a:r>
              <a:rPr lang="en-US" sz="2800" b="1" dirty="0" smtClean="0">
                <a:solidFill>
                  <a:schemeClr val="accent2"/>
                </a:solidFill>
              </a:rPr>
              <a:t>  _______  </a:t>
            </a:r>
            <a:r>
              <a:rPr lang="en-US" sz="2800" b="1" dirty="0" err="1" smtClean="0">
                <a:solidFill>
                  <a:schemeClr val="accent2"/>
                </a:solidFill>
              </a:rPr>
              <a:t>Falsa</a:t>
            </a:r>
            <a:endParaRPr lang="en-US" sz="2800" b="1" dirty="0" smtClean="0">
              <a:solidFill>
                <a:schemeClr val="accent2"/>
              </a:solidFill>
            </a:endParaRPr>
          </a:p>
          <a:p>
            <a:pPr marL="609600" indent="-609600">
              <a:lnSpc>
                <a:spcPct val="80000"/>
              </a:lnSpc>
              <a:buFontTx/>
              <a:buNone/>
            </a:pPr>
            <a:endParaRPr lang="pt-BR" sz="2800" dirty="0" smtClean="0">
              <a:solidFill>
                <a:schemeClr val="accent2"/>
              </a:solidFill>
            </a:endParaRPr>
          </a:p>
          <a:p>
            <a:pPr marL="609600" indent="-609600">
              <a:lnSpc>
                <a:spcPct val="80000"/>
              </a:lnSpc>
              <a:buFontTx/>
              <a:buNone/>
            </a:pPr>
            <a:r>
              <a:rPr lang="pt-BR" sz="2800" b="1" dirty="0" smtClean="0">
                <a:solidFill>
                  <a:schemeClr val="accent2"/>
                </a:solidFill>
              </a:rPr>
              <a:t>10. </a:t>
            </a:r>
            <a:r>
              <a:rPr lang="es-ES" sz="2800" b="1" dirty="0" smtClean="0">
                <a:solidFill>
                  <a:schemeClr val="accent2"/>
                </a:solidFill>
              </a:rPr>
              <a:t>El sistema de protección personal contra caídas debe incluir los siguientes componentes: punto de anclaje, arnés y mosquetón / cinta.</a:t>
            </a:r>
            <a:r>
              <a:rPr lang="en-US" sz="2800" b="1" dirty="0" smtClean="0">
                <a:solidFill>
                  <a:schemeClr val="accent2"/>
                </a:solidFill>
              </a:rPr>
              <a:t> </a:t>
            </a:r>
          </a:p>
          <a:p>
            <a:pPr marL="609600" indent="-609600">
              <a:lnSpc>
                <a:spcPct val="80000"/>
              </a:lnSpc>
              <a:buFontTx/>
              <a:buNone/>
            </a:pPr>
            <a:r>
              <a:rPr lang="en-US" sz="2800" b="1" dirty="0" smtClean="0">
                <a:solidFill>
                  <a:schemeClr val="accent2"/>
                </a:solidFill>
              </a:rPr>
              <a:t>	______  </a:t>
            </a:r>
            <a:r>
              <a:rPr lang="en-US" sz="2800" b="1" dirty="0" err="1" smtClean="0">
                <a:solidFill>
                  <a:schemeClr val="accent2"/>
                </a:solidFill>
              </a:rPr>
              <a:t>Verdadera</a:t>
            </a:r>
            <a:r>
              <a:rPr lang="en-US" sz="2800" b="1" dirty="0" smtClean="0">
                <a:solidFill>
                  <a:schemeClr val="accent2"/>
                </a:solidFill>
              </a:rPr>
              <a:t>  _______  </a:t>
            </a:r>
            <a:r>
              <a:rPr lang="en-US" sz="2800" b="1" dirty="0" err="1" smtClean="0">
                <a:solidFill>
                  <a:schemeClr val="accent2"/>
                </a:solidFill>
              </a:rPr>
              <a:t>Falsa</a:t>
            </a:r>
            <a:endParaRPr lang="es-ES" sz="2800" b="1" dirty="0" smtClean="0">
              <a:solidFill>
                <a:schemeClr val="accent2"/>
              </a:solidFill>
            </a:endParaRPr>
          </a:p>
          <a:p>
            <a:pPr marL="609600" indent="-609600">
              <a:lnSpc>
                <a:spcPct val="80000"/>
              </a:lnSpc>
              <a:buFontTx/>
              <a:buNone/>
            </a:pPr>
            <a:r>
              <a:rPr lang="es-ES" sz="2800" b="1" dirty="0" smtClean="0">
                <a:solidFill>
                  <a:schemeClr val="accent2"/>
                </a:solidFill>
              </a:rPr>
              <a:t>	</a:t>
            </a:r>
            <a:r>
              <a:rPr lang="es-ES" sz="2800" dirty="0" smtClean="0"/>
              <a:t/>
            </a:r>
            <a:br>
              <a:rPr lang="es-ES" sz="2800" dirty="0" smtClean="0"/>
            </a:br>
            <a:endParaRPr lang="en-US" sz="2800" b="1" dirty="0" smtClean="0">
              <a:solidFill>
                <a:schemeClr val="accent2"/>
              </a:solidFill>
            </a:endParaRPr>
          </a:p>
          <a:p>
            <a:pPr marL="609600" indent="-609600">
              <a:lnSpc>
                <a:spcPct val="80000"/>
              </a:lnSpc>
              <a:buFontTx/>
              <a:buNone/>
            </a:pPr>
            <a:endParaRPr lang="pt-BR" sz="2800" b="1" dirty="0" smtClean="0">
              <a:solidFill>
                <a:schemeClr val="accent2"/>
              </a:solidFill>
            </a:endParaRPr>
          </a:p>
          <a:p>
            <a:pPr marL="609600" indent="-609600">
              <a:lnSpc>
                <a:spcPct val="80000"/>
              </a:lnSpc>
              <a:buFontTx/>
              <a:buNone/>
            </a:pPr>
            <a:endParaRPr lang="en-US" sz="2800" b="1" dirty="0">
              <a:solidFill>
                <a:schemeClr val="accent2"/>
              </a:solidFill>
            </a:endParaRPr>
          </a:p>
        </p:txBody>
      </p:sp>
      <p:pic>
        <p:nvPicPr>
          <p:cNvPr id="4" name="Picture 3" descr="BIC Logo.jpg"/>
          <p:cNvPicPr>
            <a:picLocks noChangeAspect="1"/>
          </p:cNvPicPr>
          <p:nvPr/>
        </p:nvPicPr>
        <p:blipFill>
          <a:blip r:embed="rId2"/>
          <a:stretch>
            <a:fillRect/>
          </a:stretch>
        </p:blipFill>
        <p:spPr>
          <a:xfrm>
            <a:off x="6858000" y="5624732"/>
            <a:ext cx="1905000" cy="93290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1"/>
          <p:cNvSpPr>
            <a:spLocks noGrp="1"/>
          </p:cNvSpPr>
          <p:nvPr>
            <p:ph type="sldNum" sz="quarter" idx="12"/>
          </p:nvPr>
        </p:nvSpPr>
        <p:spPr/>
        <p:txBody>
          <a:bodyPr/>
          <a:lstStyle/>
          <a:p>
            <a:fld id="{ADD9596E-33A1-40E7-A693-6763EB142101}" type="slidenum">
              <a:rPr lang="en-US"/>
              <a:pPr/>
              <a:t>109</a:t>
            </a:fld>
            <a:endParaRPr lang="en-US"/>
          </a:p>
        </p:txBody>
      </p:sp>
      <p:sp>
        <p:nvSpPr>
          <p:cNvPr id="308226" name="Title 1"/>
          <p:cNvSpPr>
            <a:spLocks noGrp="1"/>
          </p:cNvSpPr>
          <p:nvPr>
            <p:ph type="title" idx="4294967295"/>
          </p:nvPr>
        </p:nvSpPr>
        <p:spPr>
          <a:xfrm>
            <a:off x="0" y="0"/>
            <a:ext cx="8229600" cy="1143000"/>
          </a:xfrm>
        </p:spPr>
        <p:txBody>
          <a:bodyPr/>
          <a:lstStyle/>
          <a:p>
            <a:r>
              <a:rPr lang="es-GT" b="1" dirty="0" smtClean="0"/>
              <a:t>Conclusiones</a:t>
            </a:r>
            <a:endParaRPr lang="en-US" b="1" dirty="0"/>
          </a:p>
        </p:txBody>
      </p:sp>
      <p:sp>
        <p:nvSpPr>
          <p:cNvPr id="308227" name="Content Placeholder 2"/>
          <p:cNvSpPr>
            <a:spLocks noGrp="1"/>
          </p:cNvSpPr>
          <p:nvPr>
            <p:ph idx="4294967295"/>
          </p:nvPr>
        </p:nvSpPr>
        <p:spPr>
          <a:xfrm>
            <a:off x="0" y="1371600"/>
            <a:ext cx="7543800" cy="4419600"/>
          </a:xfrm>
        </p:spPr>
        <p:txBody>
          <a:bodyPr>
            <a:normAutofit/>
          </a:bodyPr>
          <a:lstStyle/>
          <a:p>
            <a:r>
              <a:rPr lang="es-GT" sz="2000" dirty="0" smtClean="0"/>
              <a:t>Todos los trabajadores deberán regresar a salvo a su hogar todos los días.</a:t>
            </a:r>
          </a:p>
          <a:p>
            <a:r>
              <a:rPr lang="es-GT" sz="2000" dirty="0" smtClean="0"/>
              <a:t> Los empleadores deben proporcionar a los trabajadores un lugar de trabajo libre de riesgos reconocidos.</a:t>
            </a:r>
          </a:p>
          <a:p>
            <a:r>
              <a:rPr lang="es-GT" sz="2000" dirty="0" smtClean="0"/>
              <a:t>Visite la página web de Construcción de OSHA para obtener asistencia adicional en cuanto al cumplimiento de protección residencial contra caídas y materiales de orientación: </a:t>
            </a:r>
            <a:r>
              <a:rPr lang="es-GT" sz="2000" dirty="0" smtClean="0">
                <a:hlinkClick r:id="rId3"/>
              </a:rPr>
              <a:t>www.osha.gov/dov/residential </a:t>
            </a:r>
            <a:r>
              <a:rPr lang="es-GT" sz="2000" dirty="0" err="1" smtClean="0">
                <a:hlinkClick r:id="rId3"/>
              </a:rPr>
              <a:t>fall</a:t>
            </a:r>
            <a:r>
              <a:rPr lang="es-GT" sz="2000" dirty="0" smtClean="0">
                <a:hlinkClick r:id="rId3"/>
              </a:rPr>
              <a:t> protection.html</a:t>
            </a:r>
            <a:endParaRPr lang="es-GT" sz="2000" dirty="0" smtClean="0"/>
          </a:p>
          <a:p>
            <a:r>
              <a:rPr lang="es-GT" sz="2000" dirty="0" smtClean="0"/>
              <a:t>Para los Estándares de Protección contra Caídas para los Estados con Programas Estatales Aprobados por OSHA, por favor visite:                  </a:t>
            </a:r>
            <a:r>
              <a:rPr lang="es-GT" sz="2000" dirty="0" smtClean="0">
                <a:hlinkClick r:id="rId4"/>
              </a:rPr>
              <a:t>http://www.osha.gov/dcsp/osp/statestandards.html</a:t>
            </a:r>
            <a:endParaRPr lang="es-GT" sz="2000" dirty="0" smtClean="0"/>
          </a:p>
          <a:p>
            <a:r>
              <a:rPr lang="es-GT" sz="2000" dirty="0" smtClean="0"/>
              <a:t>La fecha de imposición de la nueva directiva es 16 de junio 2011.</a:t>
            </a:r>
            <a:r>
              <a:rPr lang="en-US" sz="2200" dirty="0" smtClean="0"/>
              <a:t>  </a:t>
            </a:r>
          </a:p>
          <a:p>
            <a:pPr>
              <a:buNone/>
            </a:pPr>
            <a:endParaRPr lang="en-US" sz="2200" dirty="0"/>
          </a:p>
        </p:txBody>
      </p:sp>
      <p:pic>
        <p:nvPicPr>
          <p:cNvPr id="5" name="Picture 4" descr="BIC Logo.jpg"/>
          <p:cNvPicPr>
            <a:picLocks noChangeAspect="1"/>
          </p:cNvPicPr>
          <p:nvPr/>
        </p:nvPicPr>
        <p:blipFill>
          <a:blip r:embed="rId5"/>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1"/>
          <p:cNvSpPr>
            <a:spLocks noGrp="1"/>
          </p:cNvSpPr>
          <p:nvPr>
            <p:ph type="sldNum" sz="quarter" idx="10"/>
          </p:nvPr>
        </p:nvSpPr>
        <p:spPr>
          <a:xfrm>
            <a:off x="381000" y="6248400"/>
            <a:ext cx="457200" cy="304800"/>
          </a:xfrm>
          <a:noFill/>
        </p:spPr>
        <p:txBody>
          <a:bodyPr/>
          <a:lstStyle/>
          <a:p>
            <a:fld id="{3CD1586F-E434-1E46-B2BF-2DB9ABFE92DB}" type="slidenum">
              <a:rPr lang="en-US"/>
              <a:pPr/>
              <a:t>11</a:t>
            </a:fld>
            <a:endParaRPr lang="en-US"/>
          </a:p>
        </p:txBody>
      </p:sp>
      <p:graphicFrame>
        <p:nvGraphicFramePr>
          <p:cNvPr id="164866" name="Group 2"/>
          <p:cNvGraphicFramePr>
            <a:graphicFrameLocks noGrp="1"/>
          </p:cNvGraphicFramePr>
          <p:nvPr/>
        </p:nvGraphicFramePr>
        <p:xfrm>
          <a:off x="609600" y="1587500"/>
          <a:ext cx="7620000" cy="3916553"/>
        </p:xfrm>
        <a:graphic>
          <a:graphicData uri="http://schemas.openxmlformats.org/drawingml/2006/table">
            <a:tbl>
              <a:tblPr/>
              <a:tblGrid>
                <a:gridCol w="1568450"/>
                <a:gridCol w="862013"/>
                <a:gridCol w="862012"/>
                <a:gridCol w="898525"/>
                <a:gridCol w="762000"/>
                <a:gridCol w="889000"/>
                <a:gridCol w="889000"/>
                <a:gridCol w="889000"/>
              </a:tblGrid>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2011*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err="1" smtClean="0">
                          <a:ln>
                            <a:noFill/>
                          </a:ln>
                          <a:solidFill>
                            <a:schemeClr val="tx1"/>
                          </a:solidFill>
                          <a:effectLst/>
                          <a:latin typeface="Arial" charset="0"/>
                        </a:rPr>
                        <a:t>Muertes</a:t>
                      </a:r>
                      <a:endParaRPr kumimoji="0" lang="en-US" sz="18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1239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1204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969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816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774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721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err="1" smtClean="0">
                          <a:ln>
                            <a:noFill/>
                          </a:ln>
                          <a:solidFill>
                            <a:schemeClr val="tx1"/>
                          </a:solidFill>
                          <a:effectLst/>
                          <a:latin typeface="Arial" charset="0"/>
                        </a:rPr>
                        <a:t>Empleados</a:t>
                      </a:r>
                      <a:endParaRPr kumimoji="0" lang="en-US" sz="18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10.7M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11.3M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11.4M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9.5M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8.3M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5.5M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5.5M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906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err="1" smtClean="0">
                          <a:ln>
                            <a:noFill/>
                          </a:ln>
                          <a:solidFill>
                            <a:schemeClr val="tx1"/>
                          </a:solidFill>
                          <a:effectLst/>
                          <a:latin typeface="Arial" charset="0"/>
                        </a:rPr>
                        <a:t>Muertes</a:t>
                      </a:r>
                      <a:r>
                        <a:rPr kumimoji="0" lang="en-US" sz="1800" b="1" i="0" u="none" strike="noStrike" cap="none" normalizeH="0" baseline="0" dirty="0" smtClean="0">
                          <a:ln>
                            <a:noFill/>
                          </a:ln>
                          <a:solidFill>
                            <a:schemeClr val="tx1"/>
                          </a:solidFill>
                          <a:effectLst/>
                          <a:latin typeface="Arial" charset="0"/>
                        </a:rPr>
                        <a:t> </a:t>
                      </a:r>
                      <a:r>
                        <a:rPr kumimoji="0" lang="en-US" sz="1800" b="1" i="0" u="none" strike="noStrike" cap="none" normalizeH="0" baseline="0" dirty="0" err="1" smtClean="0">
                          <a:ln>
                            <a:noFill/>
                          </a:ln>
                          <a:solidFill>
                            <a:schemeClr val="tx1"/>
                          </a:solidFill>
                          <a:effectLst/>
                          <a:latin typeface="Arial" charset="0"/>
                        </a:rPr>
                        <a:t>por</a:t>
                      </a:r>
                      <a:r>
                        <a:rPr kumimoji="0" lang="en-US" sz="1800" b="1" i="0" u="none" strike="noStrike" cap="none" normalizeH="0" baseline="0" dirty="0" smtClean="0">
                          <a:ln>
                            <a:noFill/>
                          </a:ln>
                          <a:solidFill>
                            <a:schemeClr val="tx1"/>
                          </a:solidFill>
                          <a:effectLst/>
                          <a:latin typeface="Arial" charset="0"/>
                        </a:rPr>
                        <a:t> 100,000 </a:t>
                      </a:r>
                      <a:r>
                        <a:rPr kumimoji="0" lang="en-US" sz="1800" b="1" i="0" u="none" strike="noStrike" cap="none" normalizeH="0" baseline="0" dirty="0" err="1" smtClean="0">
                          <a:ln>
                            <a:noFill/>
                          </a:ln>
                          <a:solidFill>
                            <a:schemeClr val="tx1"/>
                          </a:solidFill>
                          <a:effectLst/>
                          <a:latin typeface="Arial" charset="0"/>
                        </a:rPr>
                        <a:t>empleados</a:t>
                      </a:r>
                      <a:endParaRPr kumimoji="0" lang="en-US" sz="18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rPr>
                        <a:t>14.1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13.1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5698" name="Text Box 44"/>
          <p:cNvSpPr txBox="1">
            <a:spLocks noChangeArrowheads="1"/>
          </p:cNvSpPr>
          <p:nvPr/>
        </p:nvSpPr>
        <p:spPr bwMode="auto">
          <a:xfrm>
            <a:off x="185738" y="152400"/>
            <a:ext cx="8805862" cy="1938992"/>
          </a:xfrm>
          <a:prstGeom prst="rect">
            <a:avLst/>
          </a:prstGeom>
          <a:noFill/>
          <a:ln w="9525">
            <a:noFill/>
            <a:miter lim="800000"/>
            <a:headEnd/>
            <a:tailEnd/>
          </a:ln>
        </p:spPr>
        <p:txBody>
          <a:bodyPr wrap="square">
            <a:prstTxWarp prst="textNoShape">
              <a:avLst/>
            </a:prstTxWarp>
            <a:spAutoFit/>
          </a:bodyPr>
          <a:lstStyle/>
          <a:p>
            <a:pPr algn="ctr"/>
            <a:r>
              <a:rPr lang="en-US" sz="4000" dirty="0" err="1" smtClean="0"/>
              <a:t>Accidentes</a:t>
            </a:r>
            <a:r>
              <a:rPr lang="en-US" sz="4000" dirty="0" smtClean="0"/>
              <a:t> </a:t>
            </a:r>
            <a:r>
              <a:rPr lang="en-US" sz="4000" dirty="0" err="1" smtClean="0"/>
              <a:t>mortales</a:t>
            </a:r>
            <a:r>
              <a:rPr lang="en-US" sz="4000" dirty="0" smtClean="0"/>
              <a:t>  y </a:t>
            </a:r>
            <a:r>
              <a:rPr lang="en-US" sz="4000" dirty="0" err="1" smtClean="0"/>
              <a:t>tasas</a:t>
            </a:r>
            <a:r>
              <a:rPr lang="en-US" sz="4000" dirty="0" smtClean="0"/>
              <a:t> de </a:t>
            </a:r>
            <a:r>
              <a:rPr lang="en-US" sz="4000" dirty="0" err="1" smtClean="0"/>
              <a:t>mortalidad</a:t>
            </a:r>
            <a:r>
              <a:rPr lang="en-US" sz="4000" dirty="0" smtClean="0"/>
              <a:t>  en la </a:t>
            </a:r>
            <a:r>
              <a:rPr lang="en-US" sz="4000" dirty="0" err="1" smtClean="0"/>
              <a:t>construcción</a:t>
            </a:r>
            <a:endParaRPr lang="en-US" sz="4000" dirty="0" smtClean="0"/>
          </a:p>
          <a:p>
            <a:r>
              <a:rPr lang="en-US" sz="4000" dirty="0" smtClean="0"/>
              <a:t> </a:t>
            </a:r>
            <a:endParaRPr lang="en-US" sz="4000" dirty="0"/>
          </a:p>
        </p:txBody>
      </p:sp>
      <p:pic>
        <p:nvPicPr>
          <p:cNvPr id="6" name="Picture 5" descr="BIC Logo.jpg"/>
          <p:cNvPicPr>
            <a:picLocks noChangeAspect="1"/>
          </p:cNvPicPr>
          <p:nvPr/>
        </p:nvPicPr>
        <p:blipFill>
          <a:blip r:embed="rId3"/>
          <a:stretch>
            <a:fillRect/>
          </a:stretch>
        </p:blipFill>
        <p:spPr>
          <a:xfrm>
            <a:off x="7026813" y="5907215"/>
            <a:ext cx="1752600" cy="780500"/>
          </a:xfrm>
          <a:prstGeom prst="rect">
            <a:avLst/>
          </a:prstGeom>
        </p:spPr>
      </p:pic>
      <p:sp>
        <p:nvSpPr>
          <p:cNvPr id="7" name="Rectangle 6"/>
          <p:cNvSpPr/>
          <p:nvPr/>
        </p:nvSpPr>
        <p:spPr>
          <a:xfrm>
            <a:off x="838199" y="5504053"/>
            <a:ext cx="3064329" cy="630942"/>
          </a:xfrm>
          <a:prstGeom prst="rect">
            <a:avLst/>
          </a:prstGeom>
        </p:spPr>
        <p:txBody>
          <a:bodyPr wrap="square">
            <a:spAutoFit/>
          </a:bodyPr>
          <a:lstStyle/>
          <a:p>
            <a:pPr>
              <a:spcBef>
                <a:spcPct val="50000"/>
              </a:spcBef>
            </a:pPr>
            <a:r>
              <a:rPr lang="en-US" sz="1400" dirty="0" err="1" smtClean="0"/>
              <a:t>Fuente</a:t>
            </a:r>
            <a:r>
              <a:rPr lang="en-US" sz="1400" dirty="0" smtClean="0"/>
              <a:t>: BLS CFOI DATA</a:t>
            </a:r>
          </a:p>
          <a:p>
            <a:pPr>
              <a:spcBef>
                <a:spcPct val="50000"/>
              </a:spcBef>
            </a:pPr>
            <a:r>
              <a:rPr lang="en-US" sz="1400" dirty="0" smtClean="0"/>
              <a:t>*Preliminary Data</a:t>
            </a:r>
            <a:endParaRPr lang="en-US" sz="1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304801"/>
            <a:ext cx="9144000" cy="5447645"/>
          </a:xfrm>
          <a:prstGeom prst="rect">
            <a:avLst/>
          </a:prstGeom>
        </p:spPr>
        <p:txBody>
          <a:bodyPr wrap="square">
            <a:spAutoFit/>
          </a:bodyPr>
          <a:lstStyle/>
          <a:p>
            <a:pPr algn="ctr"/>
            <a:r>
              <a:rPr lang="en-US" sz="2400" dirty="0" smtClean="0"/>
              <a:t>Los </a:t>
            </a:r>
            <a:r>
              <a:rPr lang="en-US" sz="2400" dirty="0" err="1" smtClean="0"/>
              <a:t>accidentes</a:t>
            </a:r>
            <a:r>
              <a:rPr lang="en-US" sz="2400" dirty="0" smtClean="0"/>
              <a:t> del </a:t>
            </a:r>
            <a:r>
              <a:rPr lang="en-US" sz="2400" dirty="0" err="1" smtClean="0"/>
              <a:t>trabajo</a:t>
            </a:r>
            <a:r>
              <a:rPr lang="en-US" sz="2400" dirty="0" smtClean="0"/>
              <a:t> </a:t>
            </a:r>
            <a:r>
              <a:rPr lang="en-US" sz="2400" dirty="0" err="1" smtClean="0"/>
              <a:t>tienen</a:t>
            </a:r>
            <a:r>
              <a:rPr lang="en-US" sz="2400" dirty="0" smtClean="0"/>
              <a:t> un </a:t>
            </a:r>
            <a:r>
              <a:rPr lang="en-US" sz="2400" dirty="0" err="1" smtClean="0"/>
              <a:t>grande</a:t>
            </a:r>
            <a:r>
              <a:rPr lang="en-US" sz="2400" dirty="0" smtClean="0"/>
              <a:t> </a:t>
            </a:r>
            <a:r>
              <a:rPr lang="en-US" sz="2400" dirty="0" err="1" smtClean="0"/>
              <a:t>costo</a:t>
            </a:r>
            <a:r>
              <a:rPr lang="en-US" sz="2400" dirty="0" smtClean="0"/>
              <a:t> </a:t>
            </a:r>
            <a:r>
              <a:rPr lang="en-US" sz="2400" dirty="0" err="1" smtClean="0"/>
              <a:t>para</a:t>
            </a:r>
            <a:r>
              <a:rPr lang="en-US" sz="2400" dirty="0" smtClean="0"/>
              <a:t>:</a:t>
            </a:r>
          </a:p>
          <a:p>
            <a:pPr algn="ctr"/>
            <a:endParaRPr lang="en-US" sz="2400" dirty="0" smtClean="0"/>
          </a:p>
          <a:p>
            <a:pPr>
              <a:spcBef>
                <a:spcPct val="50000"/>
              </a:spcBef>
              <a:buFontTx/>
              <a:buChar char="•"/>
            </a:pPr>
            <a:r>
              <a:rPr lang="pt-BR" sz="2400" b="1" dirty="0" smtClean="0"/>
              <a:t> </a:t>
            </a:r>
            <a:r>
              <a:rPr lang="en-US" sz="2400" dirty="0" smtClean="0"/>
              <a:t>El </a:t>
            </a:r>
            <a:r>
              <a:rPr lang="en-US" sz="2400" b="1" dirty="0" err="1" smtClean="0"/>
              <a:t>Trabajador</a:t>
            </a:r>
            <a:r>
              <a:rPr lang="en-US" sz="2400" dirty="0" smtClean="0"/>
              <a:t> </a:t>
            </a:r>
            <a:r>
              <a:rPr lang="en-US" sz="2400" dirty="0" err="1" smtClean="0"/>
              <a:t>que</a:t>
            </a:r>
            <a:r>
              <a:rPr lang="en-US" sz="2400" dirty="0" smtClean="0"/>
              <a:t> </a:t>
            </a:r>
            <a:r>
              <a:rPr lang="en-US" sz="2400" dirty="0" err="1" smtClean="0"/>
              <a:t>puede</a:t>
            </a:r>
            <a:r>
              <a:rPr lang="en-US" sz="2400" dirty="0" smtClean="0"/>
              <a:t> </a:t>
            </a:r>
            <a:r>
              <a:rPr lang="en-US" sz="2400" dirty="0" err="1" smtClean="0"/>
              <a:t>tener</a:t>
            </a:r>
            <a:r>
              <a:rPr lang="en-US" sz="2400" dirty="0" smtClean="0"/>
              <a:t> </a:t>
            </a:r>
            <a:r>
              <a:rPr lang="en-US" sz="2400" dirty="0" err="1" smtClean="0"/>
              <a:t>problemas</a:t>
            </a:r>
            <a:r>
              <a:rPr lang="en-US" sz="2400" dirty="0" smtClean="0"/>
              <a:t> graves de </a:t>
            </a:r>
            <a:r>
              <a:rPr lang="en-US" sz="2400" dirty="0" err="1" smtClean="0"/>
              <a:t>salud</a:t>
            </a:r>
            <a:r>
              <a:rPr lang="en-US" sz="2400" dirty="0" smtClean="0"/>
              <a:t>, </a:t>
            </a:r>
            <a:r>
              <a:rPr lang="en-US" sz="2400" dirty="0" err="1" smtClean="0"/>
              <a:t>incluyendo</a:t>
            </a:r>
            <a:r>
              <a:rPr lang="en-US" sz="2400" dirty="0" smtClean="0"/>
              <a:t> </a:t>
            </a:r>
            <a:r>
              <a:rPr lang="en-US" sz="2400" dirty="0" err="1" smtClean="0"/>
              <a:t>tornarse</a:t>
            </a:r>
            <a:r>
              <a:rPr lang="en-US" sz="2400" dirty="0" smtClean="0"/>
              <a:t> un </a:t>
            </a:r>
            <a:r>
              <a:rPr lang="en-US" sz="2400" dirty="0" err="1" smtClean="0"/>
              <a:t>inv</a:t>
            </a:r>
            <a:r>
              <a:rPr lang="en-US" sz="2400" dirty="0" err="1" smtClean="0">
                <a:cs typeface="Arial" charset="0"/>
              </a:rPr>
              <a:t>á</a:t>
            </a:r>
            <a:r>
              <a:rPr lang="en-US" sz="2400" dirty="0" err="1" smtClean="0"/>
              <a:t>lido</a:t>
            </a:r>
            <a:r>
              <a:rPr lang="en-US" sz="2400" dirty="0" smtClean="0"/>
              <a:t>.</a:t>
            </a:r>
          </a:p>
          <a:p>
            <a:pPr>
              <a:spcBef>
                <a:spcPct val="50000"/>
              </a:spcBef>
              <a:buFontTx/>
              <a:buChar char="•"/>
            </a:pPr>
            <a:r>
              <a:rPr lang="en-US" sz="2400" dirty="0" smtClean="0"/>
              <a:t> La </a:t>
            </a:r>
            <a:r>
              <a:rPr lang="en-US" sz="2400" b="1" dirty="0" err="1" smtClean="0"/>
              <a:t>Familia</a:t>
            </a:r>
            <a:r>
              <a:rPr lang="en-US" sz="2400" dirty="0" smtClean="0"/>
              <a:t> </a:t>
            </a:r>
            <a:r>
              <a:rPr lang="en-US" sz="2400" dirty="0" err="1" smtClean="0"/>
              <a:t>que</a:t>
            </a:r>
            <a:r>
              <a:rPr lang="en-US" sz="2400" dirty="0" smtClean="0"/>
              <a:t> </a:t>
            </a:r>
            <a:r>
              <a:rPr lang="en-US" sz="2400" dirty="0" err="1" smtClean="0"/>
              <a:t>tiene</a:t>
            </a:r>
            <a:r>
              <a:rPr lang="en-US" sz="2400" dirty="0" smtClean="0"/>
              <a:t> </a:t>
            </a:r>
            <a:r>
              <a:rPr lang="en-US" sz="2400" dirty="0" err="1" smtClean="0"/>
              <a:t>su</a:t>
            </a:r>
            <a:r>
              <a:rPr lang="en-US" sz="2400" dirty="0" smtClean="0"/>
              <a:t> </a:t>
            </a:r>
            <a:r>
              <a:rPr lang="en-US" sz="2400" dirty="0" err="1" smtClean="0"/>
              <a:t>calidad</a:t>
            </a:r>
            <a:r>
              <a:rPr lang="en-US" sz="2400" dirty="0" smtClean="0"/>
              <a:t> de </a:t>
            </a:r>
            <a:r>
              <a:rPr lang="en-US" sz="2400" dirty="0" err="1" smtClean="0"/>
              <a:t>vida</a:t>
            </a:r>
            <a:r>
              <a:rPr lang="en-US" sz="2400" dirty="0" smtClean="0"/>
              <a:t> </a:t>
            </a:r>
            <a:r>
              <a:rPr lang="en-US" sz="2400" dirty="0" err="1" smtClean="0"/>
              <a:t>diminuida</a:t>
            </a:r>
            <a:r>
              <a:rPr lang="en-US" sz="2400" dirty="0" smtClean="0"/>
              <a:t> </a:t>
            </a:r>
            <a:r>
              <a:rPr lang="en-US" sz="2400" dirty="0" err="1" smtClean="0"/>
              <a:t>debido</a:t>
            </a:r>
            <a:r>
              <a:rPr lang="en-US" sz="2400" dirty="0" smtClean="0"/>
              <a:t> a la </a:t>
            </a:r>
            <a:r>
              <a:rPr lang="en-US" sz="2400" dirty="0" err="1" smtClean="0"/>
              <a:t>p</a:t>
            </a:r>
            <a:r>
              <a:rPr lang="en-US" sz="2400" dirty="0" err="1" smtClean="0">
                <a:cs typeface="Arial" charset="0"/>
              </a:rPr>
              <a:t>é</a:t>
            </a:r>
            <a:r>
              <a:rPr lang="en-US" sz="2400" dirty="0" err="1" smtClean="0"/>
              <a:t>rdida</a:t>
            </a:r>
            <a:r>
              <a:rPr lang="en-US" sz="2400" dirty="0" smtClean="0"/>
              <a:t> de </a:t>
            </a:r>
            <a:r>
              <a:rPr lang="en-US" sz="2400" dirty="0" err="1" smtClean="0"/>
              <a:t>ingresos</a:t>
            </a:r>
            <a:endParaRPr lang="en-US" sz="2400" dirty="0" smtClean="0"/>
          </a:p>
          <a:p>
            <a:pPr>
              <a:spcBef>
                <a:spcPct val="50000"/>
              </a:spcBef>
              <a:buFontTx/>
              <a:buChar char="•"/>
            </a:pPr>
            <a:r>
              <a:rPr lang="en-US" sz="2400" dirty="0" smtClean="0"/>
              <a:t> El </a:t>
            </a:r>
            <a:r>
              <a:rPr lang="en-US" sz="2400" b="1" dirty="0" err="1" smtClean="0"/>
              <a:t>Empleador</a:t>
            </a:r>
            <a:r>
              <a:rPr lang="en-US" sz="2400" dirty="0" smtClean="0"/>
              <a:t> </a:t>
            </a:r>
            <a:r>
              <a:rPr lang="en-US" sz="2400" dirty="0" err="1" smtClean="0"/>
              <a:t>que</a:t>
            </a:r>
            <a:r>
              <a:rPr lang="en-US" sz="2400" dirty="0" smtClean="0"/>
              <a:t> </a:t>
            </a:r>
            <a:r>
              <a:rPr lang="en-US" sz="2400" dirty="0" err="1" smtClean="0"/>
              <a:t>aparte</a:t>
            </a:r>
            <a:r>
              <a:rPr lang="en-US" sz="2400" dirty="0" smtClean="0"/>
              <a:t> de </a:t>
            </a:r>
            <a:r>
              <a:rPr lang="en-US" sz="2400" dirty="0" err="1" smtClean="0"/>
              <a:t>perder</a:t>
            </a:r>
            <a:r>
              <a:rPr lang="en-US" sz="2400" dirty="0" smtClean="0"/>
              <a:t> </a:t>
            </a:r>
            <a:r>
              <a:rPr lang="en-US" sz="2400" dirty="0" err="1" smtClean="0"/>
              <a:t>empleados</a:t>
            </a:r>
            <a:r>
              <a:rPr lang="en-US" sz="2400" dirty="0" smtClean="0"/>
              <a:t> </a:t>
            </a:r>
            <a:r>
              <a:rPr lang="en-US" sz="2400" dirty="0" err="1" smtClean="0"/>
              <a:t>entrenados</a:t>
            </a:r>
            <a:r>
              <a:rPr lang="en-US" sz="2400" dirty="0" smtClean="0"/>
              <a:t> </a:t>
            </a:r>
            <a:r>
              <a:rPr lang="en-US" sz="2400" dirty="0" err="1" smtClean="0"/>
              <a:t>tiene</a:t>
            </a:r>
            <a:r>
              <a:rPr lang="en-US" sz="2400" dirty="0" smtClean="0"/>
              <a:t> </a:t>
            </a:r>
            <a:r>
              <a:rPr lang="en-US" sz="2400" dirty="0" err="1" smtClean="0"/>
              <a:t>que</a:t>
            </a:r>
            <a:r>
              <a:rPr lang="en-US" sz="2400" dirty="0" smtClean="0"/>
              <a:t> </a:t>
            </a:r>
            <a:r>
              <a:rPr lang="en-US" sz="2400" dirty="0" err="1" smtClean="0"/>
              <a:t>pagar</a:t>
            </a:r>
            <a:r>
              <a:rPr lang="en-US" sz="2400" dirty="0" smtClean="0"/>
              <a:t> </a:t>
            </a:r>
            <a:r>
              <a:rPr lang="en-US" sz="2400" dirty="0" err="1" smtClean="0"/>
              <a:t>pagar</a:t>
            </a:r>
            <a:r>
              <a:rPr lang="en-US" sz="2400" dirty="0" smtClean="0"/>
              <a:t> </a:t>
            </a:r>
            <a:r>
              <a:rPr lang="en-US" sz="2400" dirty="0" err="1" smtClean="0"/>
              <a:t>grandes</a:t>
            </a:r>
            <a:r>
              <a:rPr lang="en-US" sz="2400" dirty="0" smtClean="0"/>
              <a:t> </a:t>
            </a:r>
            <a:r>
              <a:rPr lang="en-US" sz="2400" dirty="0" err="1" smtClean="0"/>
              <a:t>compensaciones</a:t>
            </a:r>
            <a:endParaRPr lang="en-US" sz="2400" dirty="0" smtClean="0"/>
          </a:p>
          <a:p>
            <a:pPr>
              <a:spcBef>
                <a:spcPct val="50000"/>
              </a:spcBef>
              <a:buFontTx/>
              <a:buChar char="•"/>
            </a:pPr>
            <a:r>
              <a:rPr lang="en-US" sz="2400" dirty="0" smtClean="0"/>
              <a:t> La </a:t>
            </a:r>
            <a:r>
              <a:rPr lang="en-US" sz="2400" b="1" dirty="0" err="1" smtClean="0"/>
              <a:t>Sociedad</a:t>
            </a:r>
            <a:r>
              <a:rPr lang="en-US" sz="2400" dirty="0" smtClean="0"/>
              <a:t> </a:t>
            </a:r>
            <a:r>
              <a:rPr lang="en-US" sz="2400" dirty="0" err="1" smtClean="0"/>
              <a:t>que</a:t>
            </a:r>
            <a:r>
              <a:rPr lang="en-US" sz="2400" dirty="0" smtClean="0"/>
              <a:t> </a:t>
            </a:r>
            <a:r>
              <a:rPr lang="en-US" sz="2400" dirty="0" err="1" smtClean="0"/>
              <a:t>tiene</a:t>
            </a:r>
            <a:r>
              <a:rPr lang="en-US" sz="2400" dirty="0" smtClean="0"/>
              <a:t> </a:t>
            </a:r>
            <a:r>
              <a:rPr lang="en-US" sz="2400" dirty="0" err="1" smtClean="0"/>
              <a:t>que</a:t>
            </a:r>
            <a:r>
              <a:rPr lang="en-US" sz="2400" dirty="0" smtClean="0"/>
              <a:t> </a:t>
            </a:r>
            <a:r>
              <a:rPr lang="en-US" sz="2400" dirty="0" err="1" smtClean="0"/>
              <a:t>apoyar</a:t>
            </a:r>
            <a:r>
              <a:rPr lang="en-US" sz="2400" dirty="0" smtClean="0"/>
              <a:t> y </a:t>
            </a:r>
            <a:r>
              <a:rPr lang="en-US" sz="2400" dirty="0" err="1" smtClean="0"/>
              <a:t>sostener</a:t>
            </a:r>
            <a:r>
              <a:rPr lang="en-US" sz="2400" dirty="0" smtClean="0"/>
              <a:t> </a:t>
            </a:r>
            <a:r>
              <a:rPr lang="en-US" sz="2400" dirty="0" err="1" smtClean="0"/>
              <a:t>invalidos</a:t>
            </a:r>
            <a:r>
              <a:rPr lang="en-US" sz="2400" dirty="0" smtClean="0"/>
              <a:t> y </a:t>
            </a:r>
            <a:r>
              <a:rPr lang="en-US" sz="2400" dirty="0" err="1" smtClean="0"/>
              <a:t>sus</a:t>
            </a:r>
            <a:r>
              <a:rPr lang="en-US" sz="2400" dirty="0" smtClean="0"/>
              <a:t> </a:t>
            </a:r>
            <a:r>
              <a:rPr lang="en-US" sz="2400" dirty="0" err="1" smtClean="0"/>
              <a:t>dependientes</a:t>
            </a:r>
            <a:r>
              <a:rPr lang="en-US" sz="2400" dirty="0" smtClean="0"/>
              <a:t> a </a:t>
            </a:r>
            <a:r>
              <a:rPr lang="en-US" sz="2400" dirty="0" err="1" smtClean="0"/>
              <a:t>trav</a:t>
            </a:r>
            <a:r>
              <a:rPr lang="en-US" sz="2400" dirty="0" err="1" smtClean="0">
                <a:cs typeface="Arial" charset="0"/>
              </a:rPr>
              <a:t>é</a:t>
            </a:r>
            <a:r>
              <a:rPr lang="en-US" sz="2400" dirty="0" err="1" smtClean="0"/>
              <a:t>s</a:t>
            </a:r>
            <a:r>
              <a:rPr lang="en-US" sz="2400" dirty="0" smtClean="0"/>
              <a:t> del </a:t>
            </a:r>
            <a:r>
              <a:rPr lang="en-US" sz="2400" dirty="0" err="1" smtClean="0"/>
              <a:t>seguro</a:t>
            </a:r>
            <a:r>
              <a:rPr lang="en-US" sz="2400" dirty="0" smtClean="0"/>
              <a:t> </a:t>
            </a:r>
            <a:r>
              <a:rPr lang="en-US" sz="2400" dirty="0" err="1" smtClean="0"/>
              <a:t>y”welfare</a:t>
            </a:r>
            <a:r>
              <a:rPr lang="en-US" sz="2400" dirty="0" smtClean="0"/>
              <a:t>”</a:t>
            </a:r>
          </a:p>
          <a:p>
            <a:pPr>
              <a:spcBef>
                <a:spcPct val="50000"/>
              </a:spcBef>
              <a:buFontTx/>
              <a:buChar char="•"/>
            </a:pPr>
            <a:r>
              <a:rPr lang="en-US" sz="2400" dirty="0" err="1" smtClean="0"/>
              <a:t>Por</a:t>
            </a:r>
            <a:r>
              <a:rPr lang="en-US" sz="2400" dirty="0" smtClean="0"/>
              <a:t> </a:t>
            </a:r>
            <a:r>
              <a:rPr lang="en-US" sz="2400" dirty="0" err="1" smtClean="0"/>
              <a:t>esta</a:t>
            </a:r>
            <a:r>
              <a:rPr lang="en-US" sz="2400" dirty="0" smtClean="0"/>
              <a:t> </a:t>
            </a:r>
            <a:r>
              <a:rPr lang="en-US" sz="2400" dirty="0" err="1" smtClean="0"/>
              <a:t>raz</a:t>
            </a:r>
            <a:r>
              <a:rPr lang="en-US" sz="2400" dirty="0" err="1" smtClean="0">
                <a:cs typeface="Arial" charset="0"/>
              </a:rPr>
              <a:t>ó</a:t>
            </a:r>
            <a:r>
              <a:rPr lang="en-US" sz="2400" dirty="0" err="1" smtClean="0"/>
              <a:t>n</a:t>
            </a:r>
            <a:r>
              <a:rPr lang="en-US" sz="2400" dirty="0" smtClean="0"/>
              <a:t> , </a:t>
            </a:r>
            <a:r>
              <a:rPr lang="en-US" sz="2400" b="1" dirty="0" err="1" smtClean="0"/>
              <a:t>Seguridad</a:t>
            </a:r>
            <a:r>
              <a:rPr lang="en-US" sz="2400" b="1" dirty="0" smtClean="0"/>
              <a:t> en el Lugar de </a:t>
            </a:r>
            <a:r>
              <a:rPr lang="en-US" sz="2400" b="1" dirty="0" err="1" smtClean="0"/>
              <a:t>Trabajo</a:t>
            </a:r>
            <a:r>
              <a:rPr lang="en-US" sz="2400" dirty="0" smtClean="0"/>
              <a:t> </a:t>
            </a:r>
            <a:r>
              <a:rPr lang="en-US" sz="2400" dirty="0" err="1" smtClean="0"/>
              <a:t>es</a:t>
            </a:r>
            <a:r>
              <a:rPr lang="en-US" sz="2400" dirty="0" smtClean="0"/>
              <a:t> un campo </a:t>
            </a:r>
            <a:r>
              <a:rPr lang="en-US" sz="2400" dirty="0" err="1" smtClean="0"/>
              <a:t>que</a:t>
            </a:r>
            <a:r>
              <a:rPr lang="en-US" sz="2400" dirty="0" smtClean="0"/>
              <a:t> </a:t>
            </a:r>
            <a:r>
              <a:rPr lang="en-US" sz="2400" dirty="0" err="1" smtClean="0"/>
              <a:t>cresce</a:t>
            </a:r>
            <a:r>
              <a:rPr lang="en-US" sz="2400" dirty="0" smtClean="0"/>
              <a:t> y </a:t>
            </a:r>
            <a:r>
              <a:rPr lang="en-US" sz="2400" dirty="0" err="1" smtClean="0"/>
              <a:t>emplea</a:t>
            </a:r>
            <a:r>
              <a:rPr lang="en-US" sz="2400" dirty="0" smtClean="0"/>
              <a:t> </a:t>
            </a:r>
            <a:r>
              <a:rPr lang="en-US" sz="2400" dirty="0" err="1" smtClean="0"/>
              <a:t>mas</a:t>
            </a:r>
            <a:r>
              <a:rPr lang="en-US" sz="2400" dirty="0" smtClean="0"/>
              <a:t> personas a </a:t>
            </a:r>
            <a:r>
              <a:rPr lang="en-US" sz="2400" dirty="0" err="1" smtClean="0"/>
              <a:t>cada</a:t>
            </a:r>
            <a:r>
              <a:rPr lang="en-US" sz="2400" dirty="0" smtClean="0"/>
              <a:t> </a:t>
            </a:r>
            <a:r>
              <a:rPr lang="en-US" sz="2400" dirty="0" err="1" smtClean="0"/>
              <a:t>a</a:t>
            </a:r>
            <a:r>
              <a:rPr lang="en-US" sz="2400" dirty="0" err="1" smtClean="0">
                <a:cs typeface="Arial" charset="0"/>
              </a:rPr>
              <a:t>ñ</a:t>
            </a:r>
            <a:r>
              <a:rPr lang="en-US" sz="2400" dirty="0" err="1" smtClean="0"/>
              <a:t>o</a:t>
            </a:r>
            <a:endParaRPr lang="en-US" sz="2400" dirty="0"/>
          </a:p>
        </p:txBody>
      </p:sp>
      <p:pic>
        <p:nvPicPr>
          <p:cNvPr id="4" name="Picture 3" descr="BIC Logo.jpg"/>
          <p:cNvPicPr>
            <a:picLocks noChangeAspect="1"/>
          </p:cNvPicPr>
          <p:nvPr/>
        </p:nvPicPr>
        <p:blipFill>
          <a:blip r:embed="rId3"/>
          <a:stretch>
            <a:fillRect/>
          </a:stretch>
        </p:blipFill>
        <p:spPr>
          <a:xfrm>
            <a:off x="6858000" y="5839993"/>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5162550" cy="1143000"/>
          </a:xfrm>
        </p:spPr>
        <p:txBody>
          <a:bodyPr>
            <a:normAutofit fontScale="90000"/>
          </a:bodyPr>
          <a:lstStyle/>
          <a:p>
            <a:r>
              <a:rPr lang="en-US" sz="5300" b="1" dirty="0" smtClean="0"/>
              <a:t>               </a:t>
            </a:r>
            <a:r>
              <a:rPr lang="en-US" sz="5300" b="1" dirty="0" err="1" smtClean="0"/>
              <a:t>Recuerde</a:t>
            </a:r>
            <a:r>
              <a:rPr lang="en-US" sz="5300" b="1" dirty="0" smtClean="0"/>
              <a:t> !</a:t>
            </a:r>
            <a:r>
              <a:rPr lang="en-US" dirty="0" smtClean="0"/>
              <a:t/>
            </a:r>
            <a:br>
              <a:rPr lang="en-US" dirty="0" smtClean="0"/>
            </a:br>
            <a:endParaRPr lang="en-US" b="1" i="1" dirty="0"/>
          </a:p>
        </p:txBody>
      </p:sp>
      <p:pic>
        <p:nvPicPr>
          <p:cNvPr id="3" name="Picture 2"/>
          <p:cNvPicPr>
            <a:picLocks noChangeAspect="1"/>
          </p:cNvPicPr>
          <p:nvPr/>
        </p:nvPicPr>
        <p:blipFill>
          <a:blip r:embed="rId2"/>
          <a:stretch>
            <a:fillRect/>
          </a:stretch>
        </p:blipFill>
        <p:spPr>
          <a:xfrm>
            <a:off x="4933950" y="990600"/>
            <a:ext cx="3143250" cy="3804596"/>
          </a:xfrm>
          <a:prstGeom prst="rect">
            <a:avLst/>
          </a:prstGeom>
        </p:spPr>
      </p:pic>
      <p:sp>
        <p:nvSpPr>
          <p:cNvPr id="4" name="TextBox 3"/>
          <p:cNvSpPr txBox="1"/>
          <p:nvPr/>
        </p:nvSpPr>
        <p:spPr>
          <a:xfrm>
            <a:off x="267286" y="4375052"/>
            <a:ext cx="6907237" cy="2308324"/>
          </a:xfrm>
          <a:prstGeom prst="rect">
            <a:avLst/>
          </a:prstGeom>
          <a:noFill/>
        </p:spPr>
        <p:txBody>
          <a:bodyPr wrap="square" rtlCol="0">
            <a:spAutoFit/>
          </a:bodyPr>
          <a:lstStyle/>
          <a:p>
            <a:pPr>
              <a:spcBef>
                <a:spcPct val="50000"/>
              </a:spcBef>
            </a:pPr>
            <a:r>
              <a:rPr lang="en-US" sz="3600" dirty="0" smtClean="0"/>
              <a:t>No hay un </a:t>
            </a:r>
            <a:r>
              <a:rPr lang="en-US" sz="3600" dirty="0" err="1" smtClean="0"/>
              <a:t>servicio</a:t>
            </a:r>
            <a:r>
              <a:rPr lang="en-US" sz="3600" dirty="0" smtClean="0"/>
              <a:t> tan </a:t>
            </a:r>
            <a:r>
              <a:rPr lang="en-US" sz="3600" dirty="0" err="1" smtClean="0"/>
              <a:t>importante</a:t>
            </a:r>
            <a:r>
              <a:rPr lang="en-US" sz="3600" dirty="0" smtClean="0"/>
              <a:t>, no </a:t>
            </a:r>
            <a:r>
              <a:rPr lang="en-US" sz="3600" dirty="0" err="1" smtClean="0"/>
              <a:t>existe</a:t>
            </a:r>
            <a:r>
              <a:rPr lang="en-US" sz="3600" dirty="0" smtClean="0"/>
              <a:t> un </a:t>
            </a:r>
            <a:r>
              <a:rPr lang="en-US" sz="3600" dirty="0" err="1" smtClean="0"/>
              <a:t>trabajo</a:t>
            </a:r>
            <a:r>
              <a:rPr lang="en-US" sz="3600" dirty="0" smtClean="0"/>
              <a:t> tan </a:t>
            </a:r>
            <a:r>
              <a:rPr lang="en-US" sz="3600" dirty="0" err="1" smtClean="0"/>
              <a:t>urgente</a:t>
            </a:r>
            <a:r>
              <a:rPr lang="en-US" sz="3600" dirty="0" smtClean="0"/>
              <a:t>, </a:t>
            </a:r>
            <a:r>
              <a:rPr lang="en-US" sz="3600" dirty="0" err="1" smtClean="0"/>
              <a:t>que</a:t>
            </a:r>
            <a:r>
              <a:rPr lang="en-US" sz="3600" dirty="0" smtClean="0"/>
              <a:t> no </a:t>
            </a:r>
            <a:r>
              <a:rPr lang="en-US" sz="3600" dirty="0" err="1" smtClean="0"/>
              <a:t>puedas</a:t>
            </a:r>
            <a:r>
              <a:rPr lang="en-US" sz="3600" dirty="0" smtClean="0"/>
              <a:t> </a:t>
            </a:r>
            <a:r>
              <a:rPr lang="en-US" sz="3600" dirty="0" err="1" smtClean="0"/>
              <a:t>hacerlo</a:t>
            </a:r>
            <a:r>
              <a:rPr lang="en-US" sz="3600" dirty="0" smtClean="0"/>
              <a:t> con </a:t>
            </a:r>
            <a:r>
              <a:rPr lang="en-US" sz="3600" b="1" dirty="0" err="1" smtClean="0"/>
              <a:t>seguridad</a:t>
            </a:r>
            <a:r>
              <a:rPr lang="en-US" sz="3600" b="1" dirty="0" smtClean="0"/>
              <a:t>.</a:t>
            </a:r>
            <a:endParaRPr lang="en-US" sz="3600" b="1" dirty="0"/>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457200" y="381000"/>
            <a:ext cx="8229600" cy="1143000"/>
          </a:xfrm>
        </p:spPr>
        <p:txBody>
          <a:bodyPr/>
          <a:lstStyle/>
          <a:p>
            <a:r>
              <a:rPr lang="en-US" dirty="0" smtClean="0"/>
              <a:t>PREGUNTAS</a:t>
            </a:r>
            <a:endParaRPr lang="en-US" dirty="0"/>
          </a:p>
        </p:txBody>
      </p:sp>
      <p:sp>
        <p:nvSpPr>
          <p:cNvPr id="320515" name="Rectangle 3"/>
          <p:cNvSpPr>
            <a:spLocks noGrp="1" noChangeArrowheads="1"/>
          </p:cNvSpPr>
          <p:nvPr>
            <p:ph idx="1"/>
          </p:nvPr>
        </p:nvSpPr>
        <p:spPr/>
        <p:txBody>
          <a:bodyPr/>
          <a:lstStyle/>
          <a:p>
            <a:pPr>
              <a:lnSpc>
                <a:spcPct val="80000"/>
              </a:lnSpc>
            </a:pPr>
            <a:r>
              <a:rPr lang="es-GT" sz="2400" dirty="0" smtClean="0"/>
              <a:t>Consultas en el sitio</a:t>
            </a:r>
            <a:endParaRPr lang="es-GT" sz="2400" dirty="0" smtClean="0">
              <a:hlinkClick r:id="rId3"/>
            </a:endParaRPr>
          </a:p>
          <a:p>
            <a:pPr lvl="1">
              <a:lnSpc>
                <a:spcPct val="80000"/>
              </a:lnSpc>
            </a:pPr>
            <a:r>
              <a:rPr lang="es-GT" sz="2000" dirty="0" smtClean="0">
                <a:hlinkClick r:id="rId3"/>
              </a:rPr>
              <a:t>http://ww.osha.gov/dcsp/smallbusiness/consult.html</a:t>
            </a:r>
            <a:endParaRPr lang="es-GT" sz="2000" dirty="0" smtClean="0"/>
          </a:p>
          <a:p>
            <a:pPr>
              <a:lnSpc>
                <a:spcPct val="80000"/>
              </a:lnSpc>
            </a:pPr>
            <a:r>
              <a:rPr lang="es-GT" sz="2400" dirty="0" smtClean="0"/>
              <a:t>Para enviar consultas sobre información por Correo Electrónico:</a:t>
            </a:r>
            <a:endParaRPr lang="es-GT" sz="2400" dirty="0" smtClean="0">
              <a:hlinkClick r:id="rId4"/>
            </a:endParaRPr>
          </a:p>
          <a:p>
            <a:pPr lvl="1">
              <a:lnSpc>
                <a:spcPct val="80000"/>
              </a:lnSpc>
            </a:pPr>
            <a:r>
              <a:rPr lang="es-GT" sz="2000" dirty="0" smtClean="0">
                <a:hlinkClick r:id="rId4"/>
              </a:rPr>
              <a:t>http://www.osha.gov/ecor_form.html</a:t>
            </a:r>
            <a:endParaRPr lang="es-GT" sz="2000" dirty="0" smtClean="0"/>
          </a:p>
          <a:p>
            <a:pPr>
              <a:lnSpc>
                <a:spcPct val="80000"/>
              </a:lnSpc>
            </a:pPr>
            <a:r>
              <a:rPr lang="es-GT" sz="2400" dirty="0" smtClean="0"/>
              <a:t>Por Teléfono</a:t>
            </a:r>
          </a:p>
          <a:p>
            <a:pPr lvl="1">
              <a:lnSpc>
                <a:spcPct val="80000"/>
              </a:lnSpc>
            </a:pPr>
            <a:r>
              <a:rPr lang="es-GT" sz="2000" dirty="0" smtClean="0"/>
              <a:t>1-800-321-OSHA (6742) Llamada Gratuita EE.UU.</a:t>
            </a:r>
          </a:p>
          <a:p>
            <a:pPr>
              <a:lnSpc>
                <a:spcPct val="80000"/>
              </a:lnSpc>
            </a:pPr>
            <a:r>
              <a:rPr lang="es-GT" sz="2400" dirty="0" smtClean="0"/>
              <a:t>Escriba a:</a:t>
            </a:r>
          </a:p>
          <a:p>
            <a:pPr lvl="1">
              <a:lnSpc>
                <a:spcPct val="80000"/>
              </a:lnSpc>
            </a:pPr>
            <a:r>
              <a:rPr lang="es-GT" sz="2000" dirty="0" smtClean="0"/>
              <a:t>EE.UU. Departamento de Trabajo</a:t>
            </a:r>
          </a:p>
          <a:p>
            <a:pPr lvl="2">
              <a:lnSpc>
                <a:spcPct val="80000"/>
              </a:lnSpc>
              <a:buFontTx/>
              <a:buNone/>
            </a:pPr>
            <a:r>
              <a:rPr lang="es-GT" sz="1800" dirty="0" smtClean="0"/>
              <a:t>Administración de Seguridad Ocupacional y Salud</a:t>
            </a:r>
          </a:p>
          <a:p>
            <a:pPr lvl="2">
              <a:lnSpc>
                <a:spcPct val="80000"/>
              </a:lnSpc>
              <a:buFontTx/>
              <a:buNone/>
            </a:pPr>
            <a:r>
              <a:rPr lang="es-GT" sz="1800" dirty="0" smtClean="0"/>
              <a:t>Dirección de Construcción-Oficina N-3468</a:t>
            </a:r>
          </a:p>
          <a:p>
            <a:pPr lvl="2">
              <a:lnSpc>
                <a:spcPct val="80000"/>
              </a:lnSpc>
              <a:buFontTx/>
              <a:buNone/>
            </a:pPr>
            <a:r>
              <a:rPr lang="es-GT" sz="1800" dirty="0" smtClean="0"/>
              <a:t>200 </a:t>
            </a:r>
            <a:r>
              <a:rPr lang="es-GT" sz="1800" dirty="0" err="1" smtClean="0"/>
              <a:t>Constitution</a:t>
            </a:r>
            <a:r>
              <a:rPr lang="es-GT" sz="1800" dirty="0" smtClean="0"/>
              <a:t> </a:t>
            </a:r>
            <a:r>
              <a:rPr lang="es-GT" sz="1800" dirty="0" err="1" smtClean="0"/>
              <a:t>Avenue</a:t>
            </a:r>
            <a:endParaRPr lang="es-GT" sz="1800" dirty="0" smtClean="0"/>
          </a:p>
          <a:p>
            <a:pPr lvl="2">
              <a:lnSpc>
                <a:spcPct val="80000"/>
              </a:lnSpc>
              <a:buFontTx/>
              <a:buNone/>
            </a:pPr>
            <a:r>
              <a:rPr lang="es-GT" sz="1800" dirty="0" smtClean="0"/>
              <a:t>Washington , D.C. 20210</a:t>
            </a:r>
            <a:endParaRPr lang="en-US" sz="1800" dirty="0"/>
          </a:p>
        </p:txBody>
      </p:sp>
      <p:sp>
        <p:nvSpPr>
          <p:cNvPr id="4" name="Espaço Reservado para Número de Slide 3"/>
          <p:cNvSpPr>
            <a:spLocks noGrp="1"/>
          </p:cNvSpPr>
          <p:nvPr>
            <p:ph type="sldNum" sz="quarter" idx="12"/>
          </p:nvPr>
        </p:nvSpPr>
        <p:spPr/>
        <p:txBody>
          <a:bodyPr/>
          <a:lstStyle/>
          <a:p>
            <a:fld id="{EA7E4FDF-F544-4A87-A944-5104DFFCD03F}" type="slidenum">
              <a:rPr lang="en-US"/>
              <a:pPr/>
              <a:t>112</a:t>
            </a:fld>
            <a:endParaRPr lang="en-US"/>
          </a:p>
        </p:txBody>
      </p:sp>
      <p:pic>
        <p:nvPicPr>
          <p:cNvPr id="5" name="Picture 4" descr="BIC Logo.jpg"/>
          <p:cNvPicPr>
            <a:picLocks noChangeAspect="1"/>
          </p:cNvPicPr>
          <p:nvPr/>
        </p:nvPicPr>
        <p:blipFill>
          <a:blip r:embed="rId5"/>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3"/>
          <p:cNvSpPr>
            <a:spLocks noGrp="1" noChangeArrowheads="1"/>
          </p:cNvSpPr>
          <p:nvPr>
            <p:ph idx="1"/>
          </p:nvPr>
        </p:nvSpPr>
        <p:spPr/>
        <p:txBody>
          <a:bodyPr>
            <a:normAutofit fontScale="92500" lnSpcReduction="10000"/>
          </a:bodyPr>
          <a:lstStyle/>
          <a:p>
            <a:r>
              <a:rPr lang="pt-PT" sz="2400" u="sng" dirty="0" smtClean="0"/>
              <a:t>Declaracíon:</a:t>
            </a:r>
            <a:r>
              <a:rPr lang="pt-PT" sz="2400" dirty="0" smtClean="0"/>
              <a:t>            </a:t>
            </a:r>
            <a:br>
              <a:rPr lang="pt-PT" sz="2400" dirty="0" smtClean="0"/>
            </a:br>
            <a:r>
              <a:rPr lang="es-ES" sz="2400" dirty="0" smtClean="0"/>
              <a:t>Este material </a:t>
            </a:r>
            <a:r>
              <a:rPr lang="es-ES" sz="2400" dirty="0" err="1" smtClean="0"/>
              <a:t>fué</a:t>
            </a:r>
            <a:r>
              <a:rPr lang="es-ES" sz="2400" dirty="0" smtClean="0"/>
              <a:t> producido a través del </a:t>
            </a:r>
            <a:r>
              <a:rPr lang="es-ES" sz="2400" dirty="0" err="1" smtClean="0"/>
              <a:t>subsídio</a:t>
            </a:r>
            <a:r>
              <a:rPr lang="es-ES" sz="2400" dirty="0" smtClean="0"/>
              <a:t> número 1133368 de la Administración de Seguridad y Salud Ocupacional del Departamento de Trabajo de los Estados Unidos (</a:t>
            </a:r>
            <a:r>
              <a:rPr lang="es-ES" sz="2400" dirty="0" err="1" smtClean="0"/>
              <a:t>Occupational</a:t>
            </a:r>
            <a:r>
              <a:rPr lang="es-ES" sz="2400" dirty="0" smtClean="0"/>
              <a:t> Safety and </a:t>
            </a:r>
            <a:r>
              <a:rPr lang="es-ES" sz="2400" dirty="0" err="1" smtClean="0"/>
              <a:t>Health</a:t>
            </a:r>
            <a:r>
              <a:rPr lang="es-ES" sz="2400" dirty="0" smtClean="0"/>
              <a:t> </a:t>
            </a:r>
            <a:r>
              <a:rPr lang="es-ES" sz="2400" dirty="0" err="1" smtClean="0"/>
              <a:t>Administration</a:t>
            </a:r>
            <a:r>
              <a:rPr lang="es-ES" sz="2400" dirty="0" smtClean="0"/>
              <a:t> US, </a:t>
            </a:r>
            <a:r>
              <a:rPr lang="es-ES" sz="2400" dirty="0" err="1" smtClean="0"/>
              <a:t>Department</a:t>
            </a:r>
            <a:r>
              <a:rPr lang="es-ES" sz="2400" dirty="0" smtClean="0"/>
              <a:t> of Labor).</a:t>
            </a:r>
            <a:br>
              <a:rPr lang="es-ES" sz="2400" dirty="0" smtClean="0"/>
            </a:br>
            <a:r>
              <a:rPr lang="es-ES" sz="2400" dirty="0" smtClean="0"/>
              <a:t/>
            </a:r>
            <a:br>
              <a:rPr lang="es-ES" sz="2400" dirty="0" smtClean="0"/>
            </a:br>
            <a:r>
              <a:rPr lang="es-ES" sz="2400" dirty="0" smtClean="0"/>
              <a:t>Esto no refleja necesariamente  los puntos de vista o planes del Departamento de Trabajo de los Estados Unidos,  ni la mención de nombres ó productos comerciales u organizaciones implica en la aprobación por parte del gobierno de los Estados Unidos de América</a:t>
            </a:r>
            <a:br>
              <a:rPr lang="es-ES" sz="2400" dirty="0" smtClean="0"/>
            </a:br>
            <a:r>
              <a:rPr lang="es-ES" sz="2400" dirty="0" smtClean="0"/>
              <a:t/>
            </a:r>
            <a:br>
              <a:rPr lang="es-ES" sz="2400" dirty="0" smtClean="0"/>
            </a:br>
            <a:r>
              <a:rPr lang="es-ES" sz="2400" dirty="0" smtClean="0"/>
              <a:t/>
            </a:r>
            <a:br>
              <a:rPr lang="es-ES" sz="2400" dirty="0" smtClean="0"/>
            </a:br>
            <a:endParaRPr lang="en-US" sz="2400" dirty="0"/>
          </a:p>
        </p:txBody>
      </p:sp>
      <p:sp>
        <p:nvSpPr>
          <p:cNvPr id="4" name="Espaço Reservado para Número de Slide 3"/>
          <p:cNvSpPr>
            <a:spLocks noGrp="1"/>
          </p:cNvSpPr>
          <p:nvPr>
            <p:ph type="sldNum" sz="quarter" idx="12"/>
          </p:nvPr>
        </p:nvSpPr>
        <p:spPr/>
        <p:txBody>
          <a:bodyPr/>
          <a:lstStyle/>
          <a:p>
            <a:fld id="{EA7E4FDF-F544-4A87-A944-5104DFFCD03F}" type="slidenum">
              <a:rPr lang="en-US"/>
              <a:pPr/>
              <a:t>113</a:t>
            </a:fld>
            <a:endParaRPr lang="en-US"/>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C Logo.jpg"/>
          <p:cNvPicPr>
            <a:picLocks noChangeAspect="1"/>
          </p:cNvPicPr>
          <p:nvPr/>
        </p:nvPicPr>
        <p:blipFill>
          <a:blip r:embed="rId3"/>
          <a:stretch>
            <a:fillRect/>
          </a:stretch>
        </p:blipFill>
        <p:spPr>
          <a:xfrm>
            <a:off x="6324600" y="5029200"/>
            <a:ext cx="2819400" cy="1542500"/>
          </a:xfrm>
          <a:prstGeom prst="rect">
            <a:avLst/>
          </a:prstGeom>
        </p:spPr>
      </p:pic>
      <p:sp>
        <p:nvSpPr>
          <p:cNvPr id="5" name="Rectangle 4"/>
          <p:cNvSpPr/>
          <p:nvPr/>
        </p:nvSpPr>
        <p:spPr>
          <a:xfrm>
            <a:off x="914400" y="838201"/>
            <a:ext cx="7239000" cy="3170099"/>
          </a:xfrm>
          <a:prstGeom prst="rect">
            <a:avLst/>
          </a:prstGeom>
        </p:spPr>
        <p:txBody>
          <a:bodyPr wrap="square">
            <a:spAutoFit/>
          </a:bodyPr>
          <a:lstStyle/>
          <a:p>
            <a:r>
              <a:rPr lang="pt-PT" sz="4000" i="1" dirty="0" smtClean="0">
                <a:solidFill>
                  <a:schemeClr val="bg1"/>
                </a:solidFill>
              </a:rPr>
              <a:t>Nunca esqueça:  todos os trabalhadores tem o direito de exercer a sua função com segurança!</a:t>
            </a:r>
          </a:p>
          <a:p>
            <a:endParaRPr lang="en-US" sz="4000" i="1" dirty="0">
              <a:solidFill>
                <a:schemeClr val="bg1"/>
              </a:solidFill>
            </a:endParaRPr>
          </a:p>
        </p:txBody>
      </p:sp>
      <p:sp>
        <p:nvSpPr>
          <p:cNvPr id="6" name="Rectangle 5"/>
          <p:cNvSpPr/>
          <p:nvPr/>
        </p:nvSpPr>
        <p:spPr>
          <a:xfrm>
            <a:off x="685800" y="1652529"/>
            <a:ext cx="7315200" cy="1569660"/>
          </a:xfrm>
          <a:prstGeom prst="rect">
            <a:avLst/>
          </a:prstGeom>
        </p:spPr>
        <p:txBody>
          <a:bodyPr wrap="square">
            <a:spAutoFit/>
          </a:bodyPr>
          <a:lstStyle/>
          <a:p>
            <a:pPr algn="ctr"/>
            <a:r>
              <a:rPr lang="es-ES" sz="3200" b="1" dirty="0" smtClean="0">
                <a:solidFill>
                  <a:schemeClr val="tx2"/>
                </a:solidFill>
                <a:latin typeface="Baskerville Old Face" pitchFamily="18" charset="0"/>
              </a:rPr>
              <a:t>Centro de inmigrantes brasileños</a:t>
            </a:r>
          </a:p>
          <a:p>
            <a:pPr algn="ctr"/>
            <a:r>
              <a:rPr lang="en-US" sz="3200" b="1" dirty="0" smtClean="0">
                <a:solidFill>
                  <a:srgbClr val="004084"/>
                </a:solidFill>
                <a:latin typeface="Baskerville Old Face" pitchFamily="18" charset="0"/>
              </a:rPr>
              <a:t>Susan Harwood Training Program</a:t>
            </a:r>
          </a:p>
          <a:p>
            <a:pPr algn="ctr"/>
            <a:r>
              <a:rPr lang="en-US" sz="3200" b="1" dirty="0" smtClean="0">
                <a:solidFill>
                  <a:srgbClr val="004084"/>
                </a:solidFill>
                <a:latin typeface="Baskerville Old Face" pitchFamily="18" charset="0"/>
              </a:rPr>
              <a:t>SH-26299-SH4</a:t>
            </a:r>
            <a:endParaRPr lang="en-US" sz="3200" b="1" dirty="0">
              <a:solidFill>
                <a:srgbClr val="004084"/>
              </a:solidFill>
              <a:latin typeface="Baskerville Old Face"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381000" y="304800"/>
            <a:ext cx="8229600" cy="1143000"/>
          </a:xfrm>
        </p:spPr>
        <p:txBody>
          <a:bodyPr>
            <a:normAutofit fontScale="90000"/>
          </a:bodyPr>
          <a:lstStyle/>
          <a:p>
            <a:r>
              <a:rPr lang="es-GT" sz="3200" dirty="0" smtClean="0"/>
              <a:t>Las Estadísticas BLS Publicadas Muestran las Causas Principales de Fatalidades en la Construcción</a:t>
            </a:r>
            <a:endParaRPr lang="en-US" sz="3200" b="0" dirty="0"/>
          </a:p>
        </p:txBody>
      </p:sp>
      <p:graphicFrame>
        <p:nvGraphicFramePr>
          <p:cNvPr id="329731" name="Group 3"/>
          <p:cNvGraphicFramePr>
            <a:graphicFrameLocks noGrp="1"/>
          </p:cNvGraphicFramePr>
          <p:nvPr>
            <p:ph idx="1"/>
          </p:nvPr>
        </p:nvGraphicFramePr>
        <p:xfrm>
          <a:off x="380997" y="2057400"/>
          <a:ext cx="8550731" cy="3686176"/>
        </p:xfrm>
        <a:graphic>
          <a:graphicData uri="http://schemas.openxmlformats.org/drawingml/2006/table">
            <a:tbl>
              <a:tblPr/>
              <a:tblGrid>
                <a:gridCol w="2264696"/>
                <a:gridCol w="1257207"/>
                <a:gridCol w="1257207"/>
                <a:gridCol w="1257207"/>
                <a:gridCol w="1257207"/>
                <a:gridCol w="1257207"/>
              </a:tblGrid>
              <a:tr h="958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FATALIDADES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2005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2006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2007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2008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2009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CAIDAS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394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433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447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332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283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GOLPE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130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79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ELECTROCUCIONES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89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2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ATRAPADO/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PILLADO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98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34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 name="Espaço Reservado para Número de Slide 3"/>
          <p:cNvSpPr>
            <a:spLocks noGrp="1"/>
          </p:cNvSpPr>
          <p:nvPr>
            <p:ph type="sldNum" sz="quarter" idx="12"/>
          </p:nvPr>
        </p:nvSpPr>
        <p:spPr/>
        <p:txBody>
          <a:bodyPr/>
          <a:lstStyle/>
          <a:p>
            <a:fld id="{A1469E1C-E883-47ED-BF1D-20A0264803B7}" type="slidenum">
              <a:rPr lang="en-US"/>
              <a:pPr/>
              <a:t>12</a:t>
            </a:fld>
            <a:endParaRPr lang="en-US"/>
          </a:p>
        </p:txBody>
      </p:sp>
      <p:sp>
        <p:nvSpPr>
          <p:cNvPr id="329775" name="Text Box 47"/>
          <p:cNvSpPr txBox="1">
            <a:spLocks noChangeArrowheads="1"/>
          </p:cNvSpPr>
          <p:nvPr/>
        </p:nvSpPr>
        <p:spPr bwMode="auto">
          <a:xfrm>
            <a:off x="457200" y="6096000"/>
            <a:ext cx="1809750" cy="274638"/>
          </a:xfrm>
          <a:prstGeom prst="rect">
            <a:avLst/>
          </a:prstGeom>
          <a:noFill/>
          <a:ln w="9525">
            <a:noFill/>
            <a:miter lim="800000"/>
            <a:headEnd/>
            <a:tailEnd/>
          </a:ln>
          <a:effectLst/>
        </p:spPr>
        <p:txBody>
          <a:bodyPr wrap="none">
            <a:spAutoFit/>
          </a:bodyPr>
          <a:lstStyle/>
          <a:p>
            <a:pPr algn="l"/>
            <a:r>
              <a:rPr lang="en-US" sz="1200">
                <a:ea typeface="ＭＳ Ｐゴシック" charset="-128"/>
              </a:rPr>
              <a:t>Source: BLS CFOI Data</a:t>
            </a:r>
          </a:p>
        </p:txBody>
      </p:sp>
      <p:sp>
        <p:nvSpPr>
          <p:cNvPr id="329777" name="Oval 49"/>
          <p:cNvSpPr>
            <a:spLocks noChangeArrowheads="1"/>
          </p:cNvSpPr>
          <p:nvPr/>
        </p:nvSpPr>
        <p:spPr bwMode="auto">
          <a:xfrm>
            <a:off x="609600" y="3048000"/>
            <a:ext cx="7924800" cy="609600"/>
          </a:xfrm>
          <a:prstGeom prst="ellipse">
            <a:avLst/>
          </a:prstGeom>
          <a:noFill/>
          <a:ln w="57150">
            <a:solidFill>
              <a:srgbClr val="FF3300"/>
            </a:solidFill>
            <a:round/>
            <a:headEnd/>
            <a:tailEnd/>
          </a:ln>
          <a:effectLst/>
        </p:spPr>
        <p:txBody>
          <a:bodyPr wrap="none" anchor="ctr"/>
          <a:lstStyle/>
          <a:p>
            <a:endParaRPr lang="pt-BR"/>
          </a:p>
        </p:txBody>
      </p:sp>
      <p:pic>
        <p:nvPicPr>
          <p:cNvPr id="7" name="Picture 6" descr="BIC Logo.jpg"/>
          <p:cNvPicPr>
            <a:picLocks noChangeAspect="1"/>
          </p:cNvPicPr>
          <p:nvPr/>
        </p:nvPicPr>
        <p:blipFill>
          <a:blip r:embed="rId3"/>
          <a:stretch>
            <a:fillRect/>
          </a:stretch>
        </p:blipFill>
        <p:spPr>
          <a:xfrm>
            <a:off x="6858000" y="5791200"/>
            <a:ext cx="1752600" cy="7805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idx="1"/>
          </p:nvPr>
        </p:nvSpPr>
        <p:spPr>
          <a:xfrm>
            <a:off x="457200" y="2209800"/>
            <a:ext cx="8229600" cy="2667000"/>
          </a:xfrm>
        </p:spPr>
        <p:txBody>
          <a:bodyPr/>
          <a:lstStyle/>
          <a:p>
            <a:pPr marL="0" indent="0"/>
            <a:r>
              <a:rPr lang="es-GT" sz="2400" dirty="0" smtClean="0"/>
              <a:t>"No podemos tolerar que los trabajadores de la construcción residencial pierdan la vida, cuando hay medios eficaces disponibles para prevenir esas muertes". </a:t>
            </a:r>
          </a:p>
          <a:p>
            <a:pPr marL="0" indent="0"/>
            <a:endParaRPr lang="es-GT" sz="2400" dirty="0" smtClean="0"/>
          </a:p>
          <a:p>
            <a:pPr marL="0" indent="0"/>
            <a:r>
              <a:rPr lang="es-GT" sz="2400" dirty="0" smtClean="0"/>
              <a:t>"Las muertes por caídas son la causa número uno de muertes en el trabajo en la construcción." </a:t>
            </a:r>
          </a:p>
          <a:p>
            <a:pPr marL="0" indent="0">
              <a:lnSpc>
                <a:spcPct val="80000"/>
              </a:lnSpc>
              <a:buFontTx/>
              <a:buNone/>
            </a:pPr>
            <a:endParaRPr lang="en-US" sz="2400" dirty="0"/>
          </a:p>
        </p:txBody>
      </p:sp>
      <p:sp>
        <p:nvSpPr>
          <p:cNvPr id="5" name="Espaço Reservado para Número de Slide 3"/>
          <p:cNvSpPr>
            <a:spLocks noGrp="1"/>
          </p:cNvSpPr>
          <p:nvPr>
            <p:ph type="sldNum" sz="quarter" idx="12"/>
          </p:nvPr>
        </p:nvSpPr>
        <p:spPr/>
        <p:txBody>
          <a:bodyPr/>
          <a:lstStyle/>
          <a:p>
            <a:fld id="{A4228FDA-5D07-4CB5-A857-7CDAD06A6B66}" type="slidenum">
              <a:rPr lang="en-US"/>
              <a:pPr/>
              <a:t>13</a:t>
            </a:fld>
            <a:endParaRPr lang="en-US"/>
          </a:p>
        </p:txBody>
      </p:sp>
      <p:sp>
        <p:nvSpPr>
          <p:cNvPr id="166915" name="Text Box 6"/>
          <p:cNvSpPr txBox="1">
            <a:spLocks noChangeArrowheads="1"/>
          </p:cNvSpPr>
          <p:nvPr/>
        </p:nvSpPr>
        <p:spPr bwMode="auto">
          <a:xfrm>
            <a:off x="679450" y="4943475"/>
            <a:ext cx="6864350" cy="319446"/>
          </a:xfrm>
          <a:prstGeom prst="rect">
            <a:avLst/>
          </a:prstGeom>
          <a:noFill/>
          <a:ln w="9525">
            <a:noFill/>
            <a:miter lim="800000"/>
            <a:headEnd/>
            <a:tailEnd/>
          </a:ln>
        </p:spPr>
        <p:txBody>
          <a:bodyPr>
            <a:spAutoFit/>
          </a:bodyPr>
          <a:lstStyle/>
          <a:p>
            <a:pPr>
              <a:lnSpc>
                <a:spcPct val="80000"/>
              </a:lnSpc>
              <a:spcBef>
                <a:spcPct val="20000"/>
              </a:spcBef>
            </a:pPr>
            <a:r>
              <a:rPr lang="es-GT" dirty="0" smtClean="0"/>
              <a:t>Dr. David </a:t>
            </a:r>
            <a:r>
              <a:rPr lang="es-GT" dirty="0" err="1" smtClean="0"/>
              <a:t>Michaels</a:t>
            </a:r>
            <a:r>
              <a:rPr lang="es-GT" dirty="0" smtClean="0"/>
              <a:t>, Secretario Adjunto de Trabajo de OSHA</a:t>
            </a:r>
            <a:endParaRPr lang="en-US" dirty="0"/>
          </a:p>
        </p:txBody>
      </p:sp>
      <p:sp>
        <p:nvSpPr>
          <p:cNvPr id="166916" name="Rectangle 4"/>
          <p:cNvSpPr>
            <a:spLocks noChangeArrowheads="1"/>
          </p:cNvSpPr>
          <p:nvPr/>
        </p:nvSpPr>
        <p:spPr bwMode="auto">
          <a:xfrm>
            <a:off x="457200" y="228600"/>
            <a:ext cx="8229600" cy="1295400"/>
          </a:xfrm>
          <a:prstGeom prst="rect">
            <a:avLst/>
          </a:prstGeom>
          <a:noFill/>
          <a:ln w="9525">
            <a:noFill/>
            <a:miter lim="800000"/>
            <a:headEnd/>
            <a:tailEnd/>
          </a:ln>
          <a:effectLst/>
        </p:spPr>
        <p:txBody>
          <a:bodyPr anchor="ctr"/>
          <a:lstStyle/>
          <a:p>
            <a:endParaRPr lang="pt-BR" sz="3400" dirty="0" smtClean="0">
              <a:solidFill>
                <a:schemeClr val="accent2"/>
              </a:solidFill>
            </a:endParaRPr>
          </a:p>
          <a:p>
            <a:pPr algn="ctr"/>
            <a:r>
              <a:rPr lang="es-GT" sz="3200" dirty="0" smtClean="0">
                <a:solidFill>
                  <a:schemeClr val="accent2"/>
                </a:solidFill>
              </a:rPr>
              <a:t>Actualización del Programa Residencial de Protección contra Caídas</a:t>
            </a:r>
            <a:r>
              <a:rPr lang="es-GT" sz="3600" b="1" dirty="0" smtClean="0">
                <a:solidFill>
                  <a:schemeClr val="accent2"/>
                </a:solidFill>
              </a:rPr>
              <a:t> </a:t>
            </a:r>
            <a:endParaRPr lang="en-US" sz="3600" dirty="0" smtClean="0">
              <a:solidFill>
                <a:schemeClr val="accent2"/>
              </a:solidFill>
            </a:endParaRPr>
          </a:p>
          <a:p>
            <a:endParaRPr lang="en-US" sz="4000" b="1" dirty="0">
              <a:solidFill>
                <a:schemeClr val="accent2"/>
              </a:solidFill>
            </a:endParaRPr>
          </a:p>
        </p:txBody>
      </p:sp>
      <p:pic>
        <p:nvPicPr>
          <p:cNvPr id="6" name="Picture 5" descr="BIC Logo.jpg"/>
          <p:cNvPicPr>
            <a:picLocks noChangeAspect="1"/>
          </p:cNvPicPr>
          <p:nvPr/>
        </p:nvPicPr>
        <p:blipFill>
          <a:blip r:embed="rId3"/>
          <a:stretch>
            <a:fillRect/>
          </a:stretch>
        </p:blipFill>
        <p:spPr>
          <a:xfrm>
            <a:off x="6553200" y="5467900"/>
            <a:ext cx="2346304" cy="12377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381000" y="76200"/>
            <a:ext cx="8229600" cy="1143000"/>
          </a:xfrm>
        </p:spPr>
        <p:txBody>
          <a:bodyPr>
            <a:normAutofit fontScale="90000"/>
          </a:bodyPr>
          <a:lstStyle/>
          <a:p>
            <a:r>
              <a:rPr lang="es-GT" sz="3200" dirty="0" smtClean="0"/>
              <a:t>Las Estadísticas BLS Publicadas Muestran las Causas Principales de Fatalidades en la Construcción</a:t>
            </a:r>
            <a:endParaRPr lang="en-US" sz="3200" b="0" dirty="0">
              <a:solidFill>
                <a:schemeClr val="tx1"/>
              </a:solidFill>
            </a:endParaRPr>
          </a:p>
        </p:txBody>
      </p:sp>
      <p:graphicFrame>
        <p:nvGraphicFramePr>
          <p:cNvPr id="312384" name="Group 64"/>
          <p:cNvGraphicFramePr>
            <a:graphicFrameLocks noGrp="1"/>
          </p:cNvGraphicFramePr>
          <p:nvPr>
            <p:ph idx="1"/>
          </p:nvPr>
        </p:nvGraphicFramePr>
        <p:xfrm>
          <a:off x="630238" y="2057400"/>
          <a:ext cx="7881937" cy="3352801"/>
        </p:xfrm>
        <a:graphic>
          <a:graphicData uri="http://schemas.openxmlformats.org/drawingml/2006/table">
            <a:tbl>
              <a:tblPr/>
              <a:tblGrid>
                <a:gridCol w="2087562"/>
                <a:gridCol w="1158875"/>
                <a:gridCol w="1158875"/>
                <a:gridCol w="1158875"/>
                <a:gridCol w="1158875"/>
                <a:gridCol w="1158875"/>
              </a:tblGrid>
              <a:tr h="1385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FATALIDADES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2005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2006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2007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2008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2009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82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TOTAL DE CAIDAS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110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78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4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CAIDAS DE TECHO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31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 name="Espaço Reservado para Número de Slide 3"/>
          <p:cNvSpPr>
            <a:spLocks noGrp="1"/>
          </p:cNvSpPr>
          <p:nvPr>
            <p:ph type="sldNum" sz="quarter" idx="12"/>
          </p:nvPr>
        </p:nvSpPr>
        <p:spPr/>
        <p:txBody>
          <a:bodyPr/>
          <a:lstStyle/>
          <a:p>
            <a:fld id="{96E035F0-8B59-4C7B-B5E5-D7D5F994ED0D}" type="slidenum">
              <a:rPr lang="en-US"/>
              <a:pPr/>
              <a:t>14</a:t>
            </a:fld>
            <a:endParaRPr lang="en-US"/>
          </a:p>
        </p:txBody>
      </p:sp>
      <p:sp>
        <p:nvSpPr>
          <p:cNvPr id="312367" name="Text Box 47"/>
          <p:cNvSpPr txBox="1">
            <a:spLocks noChangeArrowheads="1"/>
          </p:cNvSpPr>
          <p:nvPr/>
        </p:nvSpPr>
        <p:spPr bwMode="auto">
          <a:xfrm>
            <a:off x="457200" y="6096000"/>
            <a:ext cx="1705019" cy="276999"/>
          </a:xfrm>
          <a:prstGeom prst="rect">
            <a:avLst/>
          </a:prstGeom>
          <a:noFill/>
          <a:ln w="9525">
            <a:noFill/>
            <a:miter lim="800000"/>
            <a:headEnd/>
            <a:tailEnd/>
          </a:ln>
          <a:effectLst/>
        </p:spPr>
        <p:txBody>
          <a:bodyPr wrap="none">
            <a:spAutoFit/>
          </a:bodyPr>
          <a:lstStyle/>
          <a:p>
            <a:r>
              <a:rPr lang="es-GT" sz="1200" dirty="0" smtClean="0"/>
              <a:t>Fuente:  Datos BLS CFOI</a:t>
            </a:r>
            <a:r>
              <a:rPr lang="en-US" sz="1200" dirty="0" smtClean="0"/>
              <a:t> </a:t>
            </a:r>
            <a:endParaRPr lang="en-US" sz="1200" dirty="0">
              <a:ea typeface="ＭＳ Ｐゴシック" pitchFamily="34" charset="-128"/>
            </a:endParaRPr>
          </a:p>
        </p:txBody>
      </p:sp>
      <p:pic>
        <p:nvPicPr>
          <p:cNvPr id="6" name="Picture 5" descr="BIC Logo.jpg"/>
          <p:cNvPicPr>
            <a:picLocks noChangeAspect="1"/>
          </p:cNvPicPr>
          <p:nvPr/>
        </p:nvPicPr>
        <p:blipFill>
          <a:blip r:embed="rId3"/>
          <a:stretch>
            <a:fillRect/>
          </a:stretch>
        </p:blipFill>
        <p:spPr>
          <a:xfrm>
            <a:off x="6553200" y="5715000"/>
            <a:ext cx="2133600" cy="8567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3"/>
          <p:cNvSpPr>
            <a:spLocks noGrp="1"/>
          </p:cNvSpPr>
          <p:nvPr>
            <p:ph type="sldNum" sz="quarter" idx="10"/>
          </p:nvPr>
        </p:nvSpPr>
        <p:spPr>
          <a:noFill/>
        </p:spPr>
        <p:txBody>
          <a:bodyPr/>
          <a:lstStyle/>
          <a:p>
            <a:fld id="{70E176C8-EF4D-4449-BF02-EAAEEB948478}" type="slidenum">
              <a:rPr lang="en-US"/>
              <a:pPr/>
              <a:t>15</a:t>
            </a:fld>
            <a:endParaRPr lang="en-US"/>
          </a:p>
        </p:txBody>
      </p:sp>
      <p:sp>
        <p:nvSpPr>
          <p:cNvPr id="161795" name="Rectangle 2"/>
          <p:cNvSpPr>
            <a:spLocks noGrp="1" noChangeArrowheads="1"/>
          </p:cNvSpPr>
          <p:nvPr>
            <p:ph type="title"/>
          </p:nvPr>
        </p:nvSpPr>
        <p:spPr>
          <a:xfrm>
            <a:off x="381000" y="76200"/>
            <a:ext cx="8229600" cy="1143000"/>
          </a:xfrm>
        </p:spPr>
        <p:txBody>
          <a:bodyPr>
            <a:normAutofit fontScale="90000"/>
          </a:bodyPr>
          <a:lstStyle/>
          <a:p>
            <a:r>
              <a:rPr lang="en-US" sz="3200" dirty="0" err="1" smtClean="0"/>
              <a:t>Techadores</a:t>
            </a:r>
            <a:r>
              <a:rPr lang="en-US" sz="3200" dirty="0" smtClean="0"/>
              <a:t> </a:t>
            </a:r>
            <a:r>
              <a:rPr lang="en-US" sz="3200" dirty="0" err="1" smtClean="0"/>
              <a:t>es</a:t>
            </a:r>
            <a:r>
              <a:rPr lang="en-US" sz="3200" dirty="0" smtClean="0"/>
              <a:t> un </a:t>
            </a:r>
            <a:r>
              <a:rPr lang="en-US" sz="3200" dirty="0" err="1" smtClean="0"/>
              <a:t>empleo</a:t>
            </a:r>
            <a:r>
              <a:rPr lang="en-US" sz="3200" dirty="0" smtClean="0"/>
              <a:t> con mayor </a:t>
            </a:r>
            <a:r>
              <a:rPr lang="en-US" sz="3200" dirty="0" err="1" smtClean="0"/>
              <a:t>tasa</a:t>
            </a:r>
            <a:r>
              <a:rPr lang="en-US" sz="3200" dirty="0" smtClean="0"/>
              <a:t> de </a:t>
            </a:r>
            <a:r>
              <a:rPr lang="en-US" sz="3200" dirty="0" err="1" smtClean="0"/>
              <a:t>muertes</a:t>
            </a:r>
            <a:r>
              <a:rPr lang="en-US" sz="3200" dirty="0" smtClean="0"/>
              <a:t> en  el </a:t>
            </a:r>
            <a:r>
              <a:rPr lang="en-US" sz="3200" dirty="0" err="1" smtClean="0"/>
              <a:t>trabajo</a:t>
            </a:r>
            <a:r>
              <a:rPr lang="en-US" sz="3200" dirty="0" smtClean="0"/>
              <a:t> , 2011*</a:t>
            </a:r>
            <a:br>
              <a:rPr lang="en-US" sz="3200" dirty="0" smtClean="0"/>
            </a:br>
            <a:endParaRPr lang="en-US" sz="3200" b="0" dirty="0">
              <a:solidFill>
                <a:schemeClr val="tx1"/>
              </a:solidFill>
              <a:ea typeface="ＭＳ Ｐゴシック" pitchFamily="-109" charset="-128"/>
              <a:cs typeface="ＭＳ Ｐゴシック" pitchFamily="-109" charset="-128"/>
            </a:endParaRPr>
          </a:p>
        </p:txBody>
      </p:sp>
      <p:sp>
        <p:nvSpPr>
          <p:cNvPr id="161796" name="Text Box 47"/>
          <p:cNvSpPr txBox="1">
            <a:spLocks noChangeArrowheads="1"/>
          </p:cNvSpPr>
          <p:nvPr/>
        </p:nvSpPr>
        <p:spPr bwMode="auto">
          <a:xfrm>
            <a:off x="976086" y="6172200"/>
            <a:ext cx="4732578" cy="276999"/>
          </a:xfrm>
          <a:prstGeom prst="rect">
            <a:avLst/>
          </a:prstGeom>
          <a:noFill/>
          <a:ln w="9525">
            <a:noFill/>
            <a:miter lim="800000"/>
            <a:headEnd/>
            <a:tailEnd/>
          </a:ln>
        </p:spPr>
        <p:txBody>
          <a:bodyPr wrap="none">
            <a:prstTxWarp prst="textNoShape">
              <a:avLst/>
            </a:prstTxWarp>
            <a:spAutoFit/>
          </a:bodyPr>
          <a:lstStyle/>
          <a:p>
            <a:r>
              <a:rPr lang="en-US" sz="1200" dirty="0" smtClean="0"/>
              <a:t>FUENTE: </a:t>
            </a:r>
            <a:r>
              <a:rPr lang="en-US" sz="1200" dirty="0"/>
              <a:t>U.S. Bureau of Labor Statistics, U.S. Department of Labor, 2012. </a:t>
            </a:r>
          </a:p>
        </p:txBody>
      </p:sp>
      <p:sp>
        <p:nvSpPr>
          <p:cNvPr id="161797" name="Retângulo 6"/>
          <p:cNvSpPr>
            <a:spLocks noChangeArrowheads="1"/>
          </p:cNvSpPr>
          <p:nvPr/>
        </p:nvSpPr>
        <p:spPr bwMode="auto">
          <a:xfrm>
            <a:off x="381000" y="5791200"/>
            <a:ext cx="4572000"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err="1" smtClean="0"/>
              <a:t>Datos</a:t>
            </a:r>
            <a:r>
              <a:rPr lang="en-US" dirty="0" smtClean="0"/>
              <a:t> del 2011 son </a:t>
            </a:r>
            <a:r>
              <a:rPr lang="en-US" dirty="0" err="1" smtClean="0"/>
              <a:t>preliminares</a:t>
            </a:r>
            <a:endParaRPr lang="en-US" dirty="0"/>
          </a:p>
        </p:txBody>
      </p:sp>
      <p:sp>
        <p:nvSpPr>
          <p:cNvPr id="8" name="Retângulo 7"/>
          <p:cNvSpPr/>
          <p:nvPr/>
        </p:nvSpPr>
        <p:spPr>
          <a:xfrm>
            <a:off x="1828800" y="1219200"/>
            <a:ext cx="5638800" cy="1471172"/>
          </a:xfrm>
          <a:prstGeom prst="rect">
            <a:avLst/>
          </a:prstGeom>
        </p:spPr>
        <p:style>
          <a:lnRef idx="2">
            <a:schemeClr val="dk1"/>
          </a:lnRef>
          <a:fillRef idx="1">
            <a:schemeClr val="lt1"/>
          </a:fillRef>
          <a:effectRef idx="0">
            <a:schemeClr val="dk1"/>
          </a:effectRef>
          <a:fontRef idx="minor">
            <a:schemeClr val="dk1"/>
          </a:fontRef>
        </p:style>
        <p:txBody>
          <a:bodyPr wrap="square">
            <a:prstTxWarp prst="textNoShape">
              <a:avLst/>
            </a:prstTxWarp>
            <a:spAutoFit/>
          </a:bodyPr>
          <a:lstStyle/>
          <a:p>
            <a:pPr>
              <a:spcBef>
                <a:spcPct val="20000"/>
              </a:spcBef>
            </a:pPr>
            <a:r>
              <a:rPr lang="en-US" sz="2800" dirty="0" err="1" smtClean="0"/>
              <a:t>Tasa</a:t>
            </a:r>
            <a:r>
              <a:rPr lang="en-US" sz="2800" dirty="0" smtClean="0"/>
              <a:t> de </a:t>
            </a:r>
            <a:r>
              <a:rPr lang="en-US" sz="2800" dirty="0" err="1" smtClean="0"/>
              <a:t>accidentes</a:t>
            </a:r>
            <a:r>
              <a:rPr lang="en-US" sz="2800" dirty="0" smtClean="0"/>
              <a:t> fatales de </a:t>
            </a:r>
            <a:r>
              <a:rPr lang="en-US" sz="2800" dirty="0" err="1" smtClean="0"/>
              <a:t>trabajo</a:t>
            </a:r>
            <a:endParaRPr lang="en-US" sz="2800" dirty="0" smtClean="0"/>
          </a:p>
          <a:p>
            <a:pPr>
              <a:spcBef>
                <a:spcPct val="20000"/>
              </a:spcBef>
            </a:pPr>
            <a:r>
              <a:rPr lang="en-US" sz="2800" dirty="0" smtClean="0"/>
              <a:t>( </a:t>
            </a:r>
            <a:r>
              <a:rPr lang="en-US" sz="2800" dirty="0" err="1" smtClean="0"/>
              <a:t>por</a:t>
            </a:r>
            <a:r>
              <a:rPr lang="en-US" sz="2800" dirty="0" smtClean="0"/>
              <a:t> el </a:t>
            </a:r>
            <a:r>
              <a:rPr lang="en-US" sz="2800" dirty="0" err="1" smtClean="0"/>
              <a:t>equivalente</a:t>
            </a:r>
            <a:r>
              <a:rPr lang="en-US" sz="2800" dirty="0" smtClean="0"/>
              <a:t> a 100,000 </a:t>
            </a:r>
            <a:r>
              <a:rPr lang="en-US" sz="2800" dirty="0" err="1" smtClean="0"/>
              <a:t>trabajadores</a:t>
            </a:r>
            <a:r>
              <a:rPr lang="en-US" sz="2800" dirty="0" smtClean="0"/>
              <a:t> de </a:t>
            </a:r>
            <a:r>
              <a:rPr lang="en-US" sz="2800" dirty="0" err="1" smtClean="0"/>
              <a:t>tiempo</a:t>
            </a:r>
            <a:r>
              <a:rPr lang="en-US" sz="2800" dirty="0" smtClean="0"/>
              <a:t> integral)</a:t>
            </a:r>
            <a:endParaRPr lang="en-US" sz="2800" dirty="0"/>
          </a:p>
        </p:txBody>
      </p:sp>
      <p:sp>
        <p:nvSpPr>
          <p:cNvPr id="9" name="Retângulo 8"/>
          <p:cNvSpPr/>
          <p:nvPr/>
        </p:nvSpPr>
        <p:spPr>
          <a:xfrm>
            <a:off x="1066800" y="2667000"/>
            <a:ext cx="7086600" cy="2751522"/>
          </a:xfrm>
          <a:prstGeom prst="rect">
            <a:avLst/>
          </a:prstGeom>
        </p:spPr>
        <p:style>
          <a:lnRef idx="2">
            <a:schemeClr val="accent2"/>
          </a:lnRef>
          <a:fillRef idx="1">
            <a:schemeClr val="lt1"/>
          </a:fillRef>
          <a:effectRef idx="0">
            <a:schemeClr val="accent2"/>
          </a:effectRef>
          <a:fontRef idx="minor">
            <a:schemeClr val="dk1"/>
          </a:fontRef>
        </p:style>
        <p:txBody>
          <a:bodyPr>
            <a:prstTxWarp prst="textNoShape">
              <a:avLst/>
            </a:prstTxWarp>
            <a:spAutoFit/>
          </a:bodyPr>
          <a:lstStyle/>
          <a:p>
            <a:pPr>
              <a:spcBef>
                <a:spcPct val="20000"/>
              </a:spcBef>
            </a:pPr>
            <a:r>
              <a:rPr lang="en-US" sz="3200" b="1" dirty="0" err="1" smtClean="0"/>
              <a:t>Tasa</a:t>
            </a:r>
            <a:r>
              <a:rPr lang="en-US" sz="3200" b="1" dirty="0" smtClean="0"/>
              <a:t> de </a:t>
            </a:r>
            <a:r>
              <a:rPr lang="en-US" sz="3200" b="1" dirty="0" err="1" smtClean="0"/>
              <a:t>accidentes</a:t>
            </a:r>
            <a:r>
              <a:rPr lang="en-US" sz="3200" b="1" dirty="0" smtClean="0"/>
              <a:t> </a:t>
            </a:r>
            <a:r>
              <a:rPr lang="en-US" sz="3200" b="1" dirty="0" err="1" smtClean="0"/>
              <a:t>mortales</a:t>
            </a:r>
            <a:r>
              <a:rPr lang="en-US" sz="3200" b="1" dirty="0" smtClean="0"/>
              <a:t> de </a:t>
            </a:r>
            <a:r>
              <a:rPr lang="en-US" sz="3200" b="1" dirty="0" err="1" smtClean="0"/>
              <a:t>todos</a:t>
            </a:r>
            <a:r>
              <a:rPr lang="en-US" sz="3200" b="1" dirty="0" smtClean="0"/>
              <a:t> los </a:t>
            </a:r>
            <a:r>
              <a:rPr lang="en-US" sz="3200" b="1" dirty="0" err="1" smtClean="0"/>
              <a:t>trabajadores</a:t>
            </a:r>
            <a:r>
              <a:rPr lang="en-US" sz="3200" b="1" dirty="0" smtClean="0"/>
              <a:t>  = 3.5</a:t>
            </a:r>
          </a:p>
          <a:p>
            <a:pPr>
              <a:spcBef>
                <a:spcPct val="20000"/>
              </a:spcBef>
            </a:pPr>
            <a:endParaRPr lang="en-US" sz="3200" b="1" dirty="0" smtClean="0"/>
          </a:p>
          <a:p>
            <a:pPr>
              <a:spcBef>
                <a:spcPct val="20000"/>
              </a:spcBef>
            </a:pPr>
            <a:r>
              <a:rPr lang="en-US" sz="3200" b="1" dirty="0" err="1" smtClean="0">
                <a:solidFill>
                  <a:srgbClr val="CC0000"/>
                </a:solidFill>
              </a:rPr>
              <a:t>Techadores</a:t>
            </a:r>
            <a:r>
              <a:rPr lang="en-US" sz="3200" b="1" dirty="0" smtClean="0">
                <a:solidFill>
                  <a:srgbClr val="CC0000"/>
                </a:solidFill>
              </a:rPr>
              <a:t>    =  31.8</a:t>
            </a:r>
          </a:p>
          <a:p>
            <a:pPr>
              <a:defRPr/>
            </a:pPr>
            <a:r>
              <a:rPr lang="en-US" sz="3200" u="sng" dirty="0" smtClean="0">
                <a:solidFill>
                  <a:srgbClr val="FF0000"/>
                </a:solidFill>
                <a:ea typeface="ＭＳ Ｐゴシック" pitchFamily="-109" charset="-128"/>
                <a:cs typeface="ＭＳ Ｐゴシック" pitchFamily="-109" charset="-128"/>
              </a:rPr>
              <a:t> </a:t>
            </a:r>
            <a:endParaRPr lang="pt-BR" sz="3200" u="sng" dirty="0">
              <a:solidFill>
                <a:srgbClr val="FF0000"/>
              </a:solidFill>
              <a:ea typeface="ＭＳ Ｐゴシック" pitchFamily="-109" charset="-128"/>
              <a:cs typeface="ＭＳ Ｐゴシック" pitchFamily="-109" charset="-128"/>
            </a:endParaRPr>
          </a:p>
        </p:txBody>
      </p:sp>
      <p:pic>
        <p:nvPicPr>
          <p:cNvPr id="10" name="Picture 9" descr="BIC Logo.jpg"/>
          <p:cNvPicPr>
            <a:picLocks noChangeAspect="1"/>
          </p:cNvPicPr>
          <p:nvPr/>
        </p:nvPicPr>
        <p:blipFill>
          <a:blip r:embed="rId3"/>
          <a:stretch>
            <a:fillRect/>
          </a:stretch>
        </p:blipFill>
        <p:spPr>
          <a:xfrm>
            <a:off x="6858000" y="5791200"/>
            <a:ext cx="1752600" cy="7805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844064"/>
            <a:ext cx="9144000" cy="1692771"/>
          </a:xfrm>
          <a:prstGeom prst="rect">
            <a:avLst/>
          </a:prstGeom>
          <a:noFill/>
          <a:ln w="9525">
            <a:noFill/>
            <a:miter lim="800000"/>
            <a:headEnd/>
            <a:tailEnd/>
          </a:ln>
        </p:spPr>
        <p:txBody>
          <a:bodyPr wrap="square">
            <a:spAutoFit/>
          </a:bodyPr>
          <a:lstStyle/>
          <a:p>
            <a:pPr eaLnBrk="0" hangingPunct="0">
              <a:spcBef>
                <a:spcPct val="50000"/>
              </a:spcBef>
            </a:pPr>
            <a:r>
              <a:rPr lang="en-US" sz="2800" b="1" dirty="0">
                <a:solidFill>
                  <a:srgbClr val="FF0000"/>
                </a:solidFill>
                <a:latin typeface="Zurich Cn BT" pitchFamily="34" charset="0"/>
              </a:rPr>
              <a:t> </a:t>
            </a:r>
            <a:r>
              <a:rPr lang="en-US" sz="2800" b="1" dirty="0" err="1" smtClean="0">
                <a:solidFill>
                  <a:srgbClr val="FF0000"/>
                </a:solidFill>
              </a:rPr>
              <a:t>Trabajador</a:t>
            </a:r>
            <a:r>
              <a:rPr lang="en-US" sz="2800" b="1" dirty="0" smtClean="0">
                <a:solidFill>
                  <a:srgbClr val="FF0000"/>
                </a:solidFill>
              </a:rPr>
              <a:t> con 200 </a:t>
            </a:r>
            <a:r>
              <a:rPr lang="en-US" sz="2800" b="1" dirty="0" err="1" smtClean="0">
                <a:solidFill>
                  <a:srgbClr val="FF0000"/>
                </a:solidFill>
              </a:rPr>
              <a:t>libras</a:t>
            </a:r>
            <a:r>
              <a:rPr lang="en-US" sz="2800" b="1" dirty="0" smtClean="0">
                <a:solidFill>
                  <a:srgbClr val="FF0000"/>
                </a:solidFill>
              </a:rPr>
              <a:t> </a:t>
            </a:r>
            <a:r>
              <a:rPr lang="en-US" sz="2800" b="1" dirty="0" err="1" smtClean="0">
                <a:solidFill>
                  <a:srgbClr val="FF0000"/>
                </a:solidFill>
              </a:rPr>
              <a:t>cayendo</a:t>
            </a:r>
            <a:r>
              <a:rPr lang="en-US" sz="2800" b="1" dirty="0" smtClean="0">
                <a:solidFill>
                  <a:srgbClr val="FF0000"/>
                </a:solidFill>
              </a:rPr>
              <a:t> de 6 pies = 9,000+ </a:t>
            </a:r>
            <a:r>
              <a:rPr lang="en-US" sz="2800" b="1" dirty="0" err="1" smtClean="0">
                <a:solidFill>
                  <a:srgbClr val="FF0000"/>
                </a:solidFill>
              </a:rPr>
              <a:t>libras</a:t>
            </a:r>
            <a:r>
              <a:rPr lang="en-US" sz="2800" b="1" dirty="0" smtClean="0">
                <a:solidFill>
                  <a:srgbClr val="FF0000"/>
                </a:solidFill>
              </a:rPr>
              <a:t> de </a:t>
            </a:r>
            <a:r>
              <a:rPr lang="en-US" sz="2800" b="1" dirty="0" err="1" smtClean="0">
                <a:solidFill>
                  <a:srgbClr val="FF0000"/>
                </a:solidFill>
              </a:rPr>
              <a:t>energia</a:t>
            </a:r>
            <a:endParaRPr lang="en-US" sz="2800" b="1" dirty="0" smtClean="0">
              <a:solidFill>
                <a:srgbClr val="FF0000"/>
              </a:solidFill>
            </a:endParaRPr>
          </a:p>
          <a:p>
            <a:pPr eaLnBrk="0" hangingPunct="0">
              <a:spcBef>
                <a:spcPct val="50000"/>
              </a:spcBef>
            </a:pPr>
            <a:endParaRPr lang="en-US" sz="3200" b="1" dirty="0">
              <a:solidFill>
                <a:srgbClr val="FF0000"/>
              </a:solidFill>
              <a:latin typeface="Zurich Cn BT" pitchFamily="34" charset="0"/>
            </a:endParaRPr>
          </a:p>
        </p:txBody>
      </p:sp>
      <p:pic>
        <p:nvPicPr>
          <p:cNvPr id="12291" name="Picture 5" descr="5"/>
          <p:cNvPicPr>
            <a:picLocks noChangeAspect="1" noChangeArrowheads="1"/>
          </p:cNvPicPr>
          <p:nvPr/>
        </p:nvPicPr>
        <p:blipFill>
          <a:blip r:embed="rId3" cstate="print"/>
          <a:srcRect/>
          <a:stretch>
            <a:fillRect/>
          </a:stretch>
        </p:blipFill>
        <p:spPr bwMode="auto">
          <a:xfrm>
            <a:off x="323528" y="1798171"/>
            <a:ext cx="8305800" cy="4507005"/>
          </a:xfrm>
          <a:prstGeom prst="rect">
            <a:avLst/>
          </a:prstGeom>
          <a:noFill/>
          <a:ln w="9525">
            <a:noFill/>
            <a:miter lim="800000"/>
            <a:headEnd/>
            <a:tailEnd/>
          </a:ln>
        </p:spPr>
      </p:pic>
      <p:sp>
        <p:nvSpPr>
          <p:cNvPr id="9220" name="Rectangle 7"/>
          <p:cNvSpPr>
            <a:spLocks noGrp="1" noChangeArrowheads="1"/>
          </p:cNvSpPr>
          <p:nvPr>
            <p:ph type="title" idx="4294967295"/>
          </p:nvPr>
        </p:nvSpPr>
        <p:spPr>
          <a:xfrm>
            <a:off x="0" y="168812"/>
            <a:ext cx="9144000" cy="675250"/>
          </a:xfrm>
        </p:spPr>
        <p:txBody>
          <a:bodyPr>
            <a:normAutofit fontScale="90000"/>
          </a:bodyPr>
          <a:lstStyle/>
          <a:p>
            <a:pPr>
              <a:spcBef>
                <a:spcPct val="50000"/>
              </a:spcBef>
            </a:pPr>
            <a:r>
              <a:rPr lang="en-US" dirty="0" smtClean="0"/>
              <a:t/>
            </a:r>
            <a:br>
              <a:rPr lang="en-US" dirty="0" smtClean="0"/>
            </a:br>
            <a:r>
              <a:rPr lang="en-US" dirty="0" smtClean="0"/>
              <a:t> </a:t>
            </a:r>
            <a:r>
              <a:rPr lang="en-US" dirty="0" err="1" smtClean="0"/>
              <a:t>Una</a:t>
            </a:r>
            <a:r>
              <a:rPr lang="en-US" dirty="0" smtClean="0"/>
              <a:t> </a:t>
            </a:r>
            <a:r>
              <a:rPr lang="en-US" dirty="0" err="1" smtClean="0"/>
              <a:t>ca</a:t>
            </a:r>
            <a:r>
              <a:rPr lang="en-US" dirty="0" err="1" smtClean="0">
                <a:cs typeface="Arial" charset="0"/>
              </a:rPr>
              <a:t>í</a:t>
            </a:r>
            <a:r>
              <a:rPr lang="en-US" dirty="0" err="1" smtClean="0"/>
              <a:t>da</a:t>
            </a:r>
            <a:r>
              <a:rPr lang="en-US" dirty="0" smtClean="0"/>
              <a:t> de 6 pies de </a:t>
            </a:r>
            <a:r>
              <a:rPr lang="en-US" dirty="0" err="1" smtClean="0"/>
              <a:t>altura</a:t>
            </a:r>
            <a:r>
              <a:rPr lang="en-US" dirty="0" smtClean="0"/>
              <a:t>:</a:t>
            </a:r>
            <a:r>
              <a:rPr lang="en-US" dirty="0" smtClean="0">
                <a:solidFill>
                  <a:srgbClr val="CC0000"/>
                </a:solidFill>
              </a:rPr>
              <a:t/>
            </a:r>
            <a:br>
              <a:rPr lang="en-US" dirty="0" smtClean="0">
                <a:solidFill>
                  <a:srgbClr val="CC0000"/>
                </a:solidFill>
              </a:rPr>
            </a:b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ox(in)">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228600"/>
            <a:ext cx="8229600" cy="1143000"/>
          </a:xfrm>
        </p:spPr>
        <p:txBody>
          <a:bodyPr>
            <a:normAutofit/>
          </a:bodyPr>
          <a:lstStyle/>
          <a:p>
            <a:r>
              <a:rPr lang="es-GT" sz="3200" dirty="0" smtClean="0"/>
              <a:t>Cambios Significativos en la Política Residencial de Protección Contra Caídas</a:t>
            </a:r>
            <a:endParaRPr lang="en-US" sz="3200" dirty="0"/>
          </a:p>
        </p:txBody>
      </p:sp>
      <p:sp>
        <p:nvSpPr>
          <p:cNvPr id="171011" name="Rectangle 3"/>
          <p:cNvSpPr>
            <a:spLocks noGrp="1" noChangeArrowheads="1"/>
          </p:cNvSpPr>
          <p:nvPr>
            <p:ph idx="1"/>
          </p:nvPr>
        </p:nvSpPr>
        <p:spPr>
          <a:xfrm>
            <a:off x="457200" y="1752600"/>
            <a:ext cx="8229600" cy="4389120"/>
          </a:xfrm>
        </p:spPr>
        <p:txBody>
          <a:bodyPr>
            <a:normAutofit/>
          </a:bodyPr>
          <a:lstStyle/>
          <a:p>
            <a:pPr>
              <a:lnSpc>
                <a:spcPct val="80000"/>
              </a:lnSpc>
            </a:pPr>
            <a:r>
              <a:rPr lang="es-GT" sz="2400" dirty="0" smtClean="0"/>
              <a:t>Conforme a la nueva directiva los empleadores deben seguir 1926.501(b)(13). </a:t>
            </a:r>
          </a:p>
          <a:p>
            <a:pPr>
              <a:lnSpc>
                <a:spcPct val="80000"/>
              </a:lnSpc>
              <a:buFontTx/>
              <a:buNone/>
            </a:pPr>
            <a:endParaRPr lang="es-GT" sz="2400" dirty="0" smtClean="0"/>
          </a:p>
          <a:p>
            <a:pPr>
              <a:lnSpc>
                <a:spcPct val="80000"/>
              </a:lnSpc>
            </a:pPr>
            <a:r>
              <a:rPr lang="es-GT" sz="2400" dirty="0" smtClean="0"/>
              <a:t>1926.501(b)(13), estipula... los trabajadores «que realizan actividades de construcción residencial a seis (1.8) pies o más por encima de los niveles más bajos deben ser protegidos con sistemas de barandas, malla de seguridad o sistema personal de detención de caídas.»</a:t>
            </a:r>
          </a:p>
          <a:p>
            <a:pPr>
              <a:lnSpc>
                <a:spcPct val="80000"/>
              </a:lnSpc>
              <a:buFontTx/>
              <a:buNone/>
            </a:pPr>
            <a:endParaRPr lang="es-GT" sz="2400" dirty="0" smtClean="0"/>
          </a:p>
          <a:p>
            <a:pPr>
              <a:lnSpc>
                <a:spcPct val="80000"/>
              </a:lnSpc>
            </a:pPr>
            <a:r>
              <a:rPr lang="es-GT" sz="2400" dirty="0" smtClean="0"/>
              <a:t>... o, por medidas alternativas de protección contra caídas … permitidas por  1926.501(b) para tipos de trabajos particulares.</a:t>
            </a:r>
            <a:endParaRPr lang="en-US" sz="2400" dirty="0" smtClean="0"/>
          </a:p>
          <a:p>
            <a:pPr>
              <a:lnSpc>
                <a:spcPct val="90000"/>
              </a:lnSpc>
            </a:pPr>
            <a:endParaRPr lang="en-US" sz="2400" dirty="0"/>
          </a:p>
        </p:txBody>
      </p:sp>
      <p:sp>
        <p:nvSpPr>
          <p:cNvPr id="4" name="Espaço Reservado para Número de Slide 3"/>
          <p:cNvSpPr>
            <a:spLocks noGrp="1"/>
          </p:cNvSpPr>
          <p:nvPr>
            <p:ph type="sldNum" sz="quarter" idx="12"/>
          </p:nvPr>
        </p:nvSpPr>
        <p:spPr/>
        <p:txBody>
          <a:bodyPr/>
          <a:lstStyle/>
          <a:p>
            <a:fld id="{FFAD13D4-B68C-421C-B1CE-8BC49B447DAD}" type="slidenum">
              <a:rPr lang="en-US"/>
              <a:pPr/>
              <a:t>17</a:t>
            </a:fld>
            <a:endParaRPr lang="en-US"/>
          </a:p>
        </p:txBody>
      </p:sp>
      <p:pic>
        <p:nvPicPr>
          <p:cNvPr id="5" name="Picture 4" descr="BIC Logo.jpg"/>
          <p:cNvPicPr>
            <a:picLocks noChangeAspect="1"/>
          </p:cNvPicPr>
          <p:nvPr/>
        </p:nvPicPr>
        <p:blipFill>
          <a:blip r:embed="rId3"/>
          <a:stretch>
            <a:fillRect/>
          </a:stretch>
        </p:blipFill>
        <p:spPr>
          <a:xfrm>
            <a:off x="6705600" y="5791200"/>
            <a:ext cx="2133600" cy="780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idx="1"/>
          </p:nvPr>
        </p:nvSpPr>
        <p:spPr/>
        <p:txBody>
          <a:bodyPr>
            <a:normAutofit fontScale="92500" lnSpcReduction="10000"/>
          </a:bodyPr>
          <a:lstStyle/>
          <a:p>
            <a:pPr marL="406400" indent="-406400">
              <a:lnSpc>
                <a:spcPct val="90000"/>
              </a:lnSpc>
            </a:pPr>
            <a:r>
              <a:rPr lang="es-GT" sz="2800" dirty="0" smtClean="0"/>
              <a:t>1926.501(b)(2)(</a:t>
            </a:r>
            <a:r>
              <a:rPr lang="es-GT" sz="2800" dirty="0" err="1" smtClean="0"/>
              <a:t>ii</a:t>
            </a:r>
            <a:r>
              <a:rPr lang="es-GT" sz="2800" dirty="0" smtClean="0"/>
              <a:t>) - </a:t>
            </a:r>
            <a:r>
              <a:rPr lang="es-GT" sz="2800" b="1" u="sng" dirty="0" smtClean="0"/>
              <a:t>Las áreas de acceso controlado y líneas de control</a:t>
            </a:r>
            <a:r>
              <a:rPr lang="es-GT" sz="2800" dirty="0" smtClean="0"/>
              <a:t> pueden ser utilizadas para algunas aplicaciones de vanguardia. </a:t>
            </a:r>
          </a:p>
          <a:p>
            <a:pPr marL="406400" indent="-406400">
              <a:lnSpc>
                <a:spcPct val="90000"/>
              </a:lnSpc>
            </a:pPr>
            <a:r>
              <a:rPr lang="es-GT" sz="2800" dirty="0" smtClean="0"/>
              <a:t>1926.501(b)(4)(i) y (</a:t>
            </a:r>
            <a:r>
              <a:rPr lang="es-GT" sz="2800" dirty="0" err="1" smtClean="0"/>
              <a:t>ii</a:t>
            </a:r>
            <a:r>
              <a:rPr lang="es-GT" sz="2800" dirty="0" smtClean="0"/>
              <a:t>) - Pueden utilizarse </a:t>
            </a:r>
            <a:r>
              <a:rPr lang="es-GT" sz="2800" b="1" u="sng" dirty="0" smtClean="0"/>
              <a:t>cubiertas</a:t>
            </a:r>
            <a:r>
              <a:rPr lang="es-GT" sz="2800" dirty="0" smtClean="0"/>
              <a:t> para evitar que los trabajadores caigan a través de los agujeros.</a:t>
            </a:r>
          </a:p>
          <a:p>
            <a:pPr marL="406400" indent="-406400">
              <a:lnSpc>
                <a:spcPct val="90000"/>
              </a:lnSpc>
            </a:pPr>
            <a:r>
              <a:rPr lang="es-GT" sz="2800" dirty="0" smtClean="0"/>
              <a:t>Los </a:t>
            </a:r>
            <a:r>
              <a:rPr lang="es-GT" sz="2800" b="1" u="sng" dirty="0" smtClean="0"/>
              <a:t>dispositivos de posicionamiento</a:t>
            </a:r>
            <a:r>
              <a:rPr lang="es-GT" sz="2800" dirty="0" smtClean="0"/>
              <a:t> se puede utilizar mientras se trabaja en el lado de la formaleta o en acero de refuerzo.</a:t>
            </a:r>
          </a:p>
          <a:p>
            <a:pPr marL="406400" indent="-406400">
              <a:lnSpc>
                <a:spcPct val="90000"/>
              </a:lnSpc>
            </a:pPr>
            <a:r>
              <a:rPr lang="es-GT" sz="2800" dirty="0" smtClean="0"/>
              <a:t>1926.501(b)(4)(i) y (</a:t>
            </a:r>
            <a:r>
              <a:rPr lang="es-GT" sz="2800" dirty="0" err="1" smtClean="0"/>
              <a:t>ii</a:t>
            </a:r>
            <a:r>
              <a:rPr lang="es-GT" sz="2800" dirty="0" smtClean="0"/>
              <a:t>) - 1926.501 (b) (7) (i) y (</a:t>
            </a:r>
            <a:r>
              <a:rPr lang="es-GT" sz="2800" dirty="0" err="1" smtClean="0"/>
              <a:t>ii</a:t>
            </a:r>
            <a:r>
              <a:rPr lang="es-GT" sz="2800" dirty="0" smtClean="0"/>
              <a:t>) - </a:t>
            </a:r>
            <a:r>
              <a:rPr lang="es-GT" sz="2800" b="1" u="sng" dirty="0" smtClean="0"/>
              <a:t>Las barreras, cercas y cubiertas </a:t>
            </a:r>
            <a:r>
              <a:rPr lang="es-GT" sz="2800" dirty="0" smtClean="0"/>
              <a:t>se pueden utilizar para evitar que los trabajadores caigan en las excavaciones. </a:t>
            </a:r>
            <a:endParaRPr lang="en-US" sz="2800" dirty="0"/>
          </a:p>
        </p:txBody>
      </p:sp>
      <p:sp>
        <p:nvSpPr>
          <p:cNvPr id="4" name="Espaço Reservado para Número de Slide 3"/>
          <p:cNvSpPr>
            <a:spLocks noGrp="1"/>
          </p:cNvSpPr>
          <p:nvPr>
            <p:ph type="sldNum" sz="quarter" idx="12"/>
          </p:nvPr>
        </p:nvSpPr>
        <p:spPr/>
        <p:txBody>
          <a:bodyPr/>
          <a:lstStyle/>
          <a:p>
            <a:fld id="{56CCB8E3-6B8F-4418-9922-0A5A1A892744}" type="slidenum">
              <a:rPr lang="en-US"/>
              <a:pPr/>
              <a:t>18</a:t>
            </a:fld>
            <a:endParaRPr lang="en-US"/>
          </a:p>
        </p:txBody>
      </p:sp>
      <p:sp>
        <p:nvSpPr>
          <p:cNvPr id="173059"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Otros métodos permitidos conforme 1926.501 (b)</a:t>
            </a:r>
            <a:endParaRPr lang="en-US" sz="40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553200" y="5867400"/>
            <a:ext cx="2346304" cy="704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idx="1"/>
          </p:nvPr>
        </p:nvSpPr>
        <p:spPr/>
        <p:txBody>
          <a:bodyPr/>
          <a:lstStyle/>
          <a:p>
            <a:pPr marL="406400" indent="-406400">
              <a:lnSpc>
                <a:spcPct val="90000"/>
              </a:lnSpc>
            </a:pPr>
            <a:r>
              <a:rPr lang="es-GT" sz="2800" dirty="0" smtClean="0"/>
              <a:t>1926.501 (b) (8) (i) - Pueden utilizarse </a:t>
            </a:r>
            <a:r>
              <a:rPr lang="es-GT" sz="2800" b="1" u="sng" dirty="0" smtClean="0"/>
              <a:t>resguardos de los equipos</a:t>
            </a:r>
            <a:r>
              <a:rPr lang="es-GT" sz="2800" dirty="0" smtClean="0"/>
              <a:t> para evitar que los trabajadores caigan en equipo peligroso.   </a:t>
            </a:r>
          </a:p>
          <a:p>
            <a:pPr marL="406400" indent="-406400">
              <a:lnSpc>
                <a:spcPct val="90000"/>
              </a:lnSpc>
            </a:pPr>
            <a:r>
              <a:rPr lang="es-GT" sz="2800" dirty="0" smtClean="0"/>
              <a:t>1926.501 (b) (10) - Se puede utilizar una combinación de un </a:t>
            </a:r>
            <a:r>
              <a:rPr lang="es-GT" sz="2800" b="1" u="sng" dirty="0" smtClean="0"/>
              <a:t>sistema de aviso de línea y un sistema de programa de detección de seguridad</a:t>
            </a:r>
            <a:r>
              <a:rPr lang="es-GT" sz="2800" dirty="0" smtClean="0"/>
              <a:t> para los trabajos de techado de pendiente baja (4:12 o menos).   O, en los techos de 50 pies (15,25 m) de ancho o menos, está permitido el uso de un sistema de control de seguridad sin un sistema de aviso de línea. </a:t>
            </a:r>
            <a:endParaRPr lang="en-US" sz="2800" dirty="0"/>
          </a:p>
        </p:txBody>
      </p:sp>
      <p:sp>
        <p:nvSpPr>
          <p:cNvPr id="4" name="Espaço Reservado para Número de Slide 3"/>
          <p:cNvSpPr>
            <a:spLocks noGrp="1"/>
          </p:cNvSpPr>
          <p:nvPr>
            <p:ph type="sldNum" sz="quarter" idx="12"/>
          </p:nvPr>
        </p:nvSpPr>
        <p:spPr/>
        <p:txBody>
          <a:bodyPr/>
          <a:lstStyle/>
          <a:p>
            <a:fld id="{01A834C4-975A-40CA-9ACD-79A8BBB44C0B}" type="slidenum">
              <a:rPr lang="en-US"/>
              <a:pPr/>
              <a:t>19</a:t>
            </a:fld>
            <a:endParaRPr lang="en-US"/>
          </a:p>
        </p:txBody>
      </p:sp>
      <p:sp>
        <p:nvSpPr>
          <p:cNvPr id="175107"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3600" b="1" dirty="0" smtClean="0">
                <a:solidFill>
                  <a:schemeClr val="accent2"/>
                </a:solidFill>
              </a:rPr>
              <a:t>Otros métodos permitidos conforme 1926.501 (b)</a:t>
            </a:r>
            <a:endParaRPr lang="en-US" sz="36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7410824" y="5901764"/>
            <a:ext cx="1488680" cy="66993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1368"/>
            <a:ext cx="8229600" cy="896270"/>
          </a:xfrm>
        </p:spPr>
        <p:txBody>
          <a:bodyPr>
            <a:normAutofit fontScale="90000"/>
          </a:bodyPr>
          <a:lstStyle/>
          <a:p>
            <a:r>
              <a:rPr lang="pt-BR" sz="3111" b="1" dirty="0" err="1" smtClean="0">
                <a:solidFill>
                  <a:srgbClr val="002060"/>
                </a:solidFill>
              </a:rPr>
              <a:t>Bienvenidos</a:t>
            </a:r>
            <a:r>
              <a:rPr lang="pt-BR" sz="3111" b="1" dirty="0" smtClean="0">
                <a:solidFill>
                  <a:srgbClr val="002060"/>
                </a:solidFill>
              </a:rPr>
              <a:t>: 5 Horas de Curso de </a:t>
            </a:r>
            <a:r>
              <a:rPr lang="pt-BR" sz="3111" b="1" dirty="0" err="1" smtClean="0">
                <a:solidFill>
                  <a:srgbClr val="002060"/>
                </a:solidFill>
              </a:rPr>
              <a:t>Proteccíon</a:t>
            </a:r>
            <a:r>
              <a:rPr lang="pt-BR" sz="3111" b="1" dirty="0" smtClean="0">
                <a:solidFill>
                  <a:srgbClr val="002060"/>
                </a:solidFill>
              </a:rPr>
              <a:t/>
            </a:r>
            <a:br>
              <a:rPr lang="pt-BR" sz="3111" b="1" dirty="0" smtClean="0">
                <a:solidFill>
                  <a:srgbClr val="002060"/>
                </a:solidFill>
              </a:rPr>
            </a:br>
            <a:r>
              <a:rPr lang="pt-BR" sz="3111" b="1" dirty="0" smtClean="0">
                <a:solidFill>
                  <a:srgbClr val="002060"/>
                </a:solidFill>
              </a:rPr>
              <a:t> contra Caídas </a:t>
            </a:r>
            <a:r>
              <a:rPr lang="pt-BR" sz="3111" b="1" dirty="0" err="1" smtClean="0">
                <a:solidFill>
                  <a:srgbClr val="002060"/>
                </a:solidFill>
              </a:rPr>
              <a:t>en</a:t>
            </a:r>
            <a:r>
              <a:rPr lang="pt-BR" sz="3111" b="1" dirty="0" smtClean="0">
                <a:solidFill>
                  <a:srgbClr val="002060"/>
                </a:solidFill>
              </a:rPr>
              <a:t> </a:t>
            </a:r>
            <a:r>
              <a:rPr lang="pt-BR" sz="3111" b="1" dirty="0" err="1" smtClean="0">
                <a:solidFill>
                  <a:srgbClr val="002060"/>
                </a:solidFill>
              </a:rPr>
              <a:t>la</a:t>
            </a:r>
            <a:r>
              <a:rPr lang="pt-BR" sz="3111" b="1" dirty="0" smtClean="0">
                <a:solidFill>
                  <a:srgbClr val="002060"/>
                </a:solidFill>
              </a:rPr>
              <a:t> </a:t>
            </a:r>
            <a:r>
              <a:rPr lang="pt-BR" sz="3111" b="1" dirty="0" err="1" smtClean="0">
                <a:solidFill>
                  <a:srgbClr val="002060"/>
                </a:solidFill>
              </a:rPr>
              <a:t>Construcción</a:t>
            </a:r>
            <a:r>
              <a:rPr lang="pt-BR" sz="3111" b="1" dirty="0" smtClean="0">
                <a:solidFill>
                  <a:srgbClr val="002060"/>
                </a:solidFill>
              </a:rPr>
              <a:t> Residencial</a:t>
            </a:r>
            <a:r>
              <a:rPr lang="en-US" b="1" dirty="0" smtClean="0">
                <a:solidFill>
                  <a:srgbClr val="002060"/>
                </a:solidFill>
              </a:rPr>
              <a:t/>
            </a:r>
            <a:br>
              <a:rPr lang="en-US" b="1" dirty="0" smtClean="0">
                <a:solidFill>
                  <a:srgbClr val="002060"/>
                </a:solidFill>
              </a:rPr>
            </a:br>
            <a:endParaRPr lang="en-US" dirty="0"/>
          </a:p>
        </p:txBody>
      </p:sp>
      <p:sp>
        <p:nvSpPr>
          <p:cNvPr id="3" name="Content Placeholder 2"/>
          <p:cNvSpPr>
            <a:spLocks noGrp="1"/>
          </p:cNvSpPr>
          <p:nvPr>
            <p:ph idx="1"/>
          </p:nvPr>
        </p:nvSpPr>
        <p:spPr>
          <a:xfrm>
            <a:off x="1" y="1229896"/>
            <a:ext cx="8943474" cy="5628104"/>
          </a:xfrm>
        </p:spPr>
        <p:txBody>
          <a:bodyPr>
            <a:normAutofit fontScale="55000" lnSpcReduction="20000"/>
          </a:bodyPr>
          <a:lstStyle/>
          <a:p>
            <a:r>
              <a:rPr lang="es-ES" dirty="0" smtClean="0"/>
              <a:t>(4 horas de  instrucción direta, más 1 hora de introducción, información de la OSHA, receso i evaluación) </a:t>
            </a:r>
            <a:endParaRPr lang="en-US" dirty="0" smtClean="0"/>
          </a:p>
          <a:p>
            <a:r>
              <a:rPr lang="es-ES" b="1" dirty="0" smtClean="0"/>
              <a:t>______________</a:t>
            </a:r>
            <a:endParaRPr lang="en-US" dirty="0" smtClean="0"/>
          </a:p>
          <a:p>
            <a:r>
              <a:rPr lang="es-ES" b="1" dirty="0" smtClean="0"/>
              <a:t>0:00 </a:t>
            </a:r>
            <a:r>
              <a:rPr lang="es-ES" dirty="0" smtClean="0"/>
              <a:t>– Bienvenidas, explicación sobre los objetivos del curso , evaluación e introducción a la OSHA</a:t>
            </a:r>
            <a:endParaRPr lang="en-US" dirty="0" smtClean="0"/>
          </a:p>
          <a:p>
            <a:r>
              <a:rPr lang="es-ES" b="1" dirty="0" smtClean="0"/>
              <a:t>0:30</a:t>
            </a:r>
            <a:r>
              <a:rPr lang="es-ES" dirty="0" smtClean="0"/>
              <a:t> – Introducción a la protección de caídas</a:t>
            </a:r>
            <a:br>
              <a:rPr lang="es-ES" dirty="0" smtClean="0"/>
            </a:br>
            <a:r>
              <a:rPr lang="es-ES" b="1" dirty="0" smtClean="0"/>
              <a:t>0:45</a:t>
            </a:r>
            <a:r>
              <a:rPr lang="es-ES" dirty="0" smtClean="0"/>
              <a:t> – Trabajando con techado, con enfasis particular en la construcción residencial</a:t>
            </a:r>
            <a:endParaRPr lang="en-US" dirty="0" smtClean="0"/>
          </a:p>
          <a:p>
            <a:r>
              <a:rPr lang="es-ES" dirty="0" smtClean="0"/>
              <a:t>Como reconocer, evitar , disminuir y prevenir peligros contra la salud y seguridad</a:t>
            </a:r>
            <a:endParaRPr lang="en-US" dirty="0" smtClean="0"/>
          </a:p>
          <a:p>
            <a:r>
              <a:rPr lang="es-ES" dirty="0" smtClean="0"/>
              <a:t>Como arreglar el techo para el trabajo, como reconocer peligros, como tener acceso al techo​ </a:t>
            </a:r>
            <a:br>
              <a:rPr lang="es-ES" dirty="0" smtClean="0"/>
            </a:br>
            <a:r>
              <a:rPr lang="es-ES" b="1" dirty="0" smtClean="0"/>
              <a:t>1:45</a:t>
            </a:r>
            <a:r>
              <a:rPr lang="es-ES" dirty="0" smtClean="0"/>
              <a:t> – Como usar correctamente un arnés de seguridad de techos</a:t>
            </a:r>
            <a:br>
              <a:rPr lang="es-ES" dirty="0" smtClean="0"/>
            </a:br>
            <a:r>
              <a:rPr lang="es-ES" dirty="0" smtClean="0"/>
              <a:t>​Como usar y ajustar un arnés de cuerpo</a:t>
            </a:r>
            <a:endParaRPr lang="en-US" dirty="0" smtClean="0"/>
          </a:p>
          <a:p>
            <a:r>
              <a:rPr lang="es-ES" b="1" dirty="0" smtClean="0"/>
              <a:t>2:30 – Receso</a:t>
            </a:r>
            <a:r>
              <a:rPr lang="es-ES" dirty="0" smtClean="0"/>
              <a:t/>
            </a:r>
            <a:br>
              <a:rPr lang="es-ES" dirty="0" smtClean="0"/>
            </a:br>
            <a:r>
              <a:rPr lang="es-ES" b="1" dirty="0" smtClean="0"/>
              <a:t>2:45</a:t>
            </a:r>
            <a:r>
              <a:rPr lang="es-ES" dirty="0" smtClean="0"/>
              <a:t> – Tipos de escaleras y como trabajar con la escalera con seguridad </a:t>
            </a:r>
            <a:endParaRPr lang="en-US" dirty="0" smtClean="0"/>
          </a:p>
          <a:p>
            <a:r>
              <a:rPr lang="es-ES" dirty="0" smtClean="0"/>
              <a:t>​Como arreglar  la escalera de mano, como encontrar el angulo 4:1 </a:t>
            </a:r>
            <a:endParaRPr lang="en-US" dirty="0" smtClean="0"/>
          </a:p>
          <a:p>
            <a:r>
              <a:rPr lang="es-ES" dirty="0" smtClean="0"/>
              <a:t>​Como usar la escalera para tener acceso al techo; escaleras y electricidad</a:t>
            </a:r>
            <a:endParaRPr lang="en-US" dirty="0" smtClean="0"/>
          </a:p>
          <a:p>
            <a:r>
              <a:rPr lang="en-US" b="1" dirty="0" smtClean="0"/>
              <a:t>3:45</a:t>
            </a:r>
            <a:r>
              <a:rPr lang="en-US" dirty="0" smtClean="0"/>
              <a:t> – </a:t>
            </a:r>
            <a:r>
              <a:rPr lang="en-US" dirty="0" err="1" smtClean="0"/>
              <a:t>Tipos</a:t>
            </a:r>
            <a:r>
              <a:rPr lang="en-US" dirty="0" smtClean="0"/>
              <a:t> de </a:t>
            </a:r>
            <a:r>
              <a:rPr lang="en-US" dirty="0" err="1" smtClean="0"/>
              <a:t>andamios</a:t>
            </a:r>
            <a:r>
              <a:rPr lang="en-US" dirty="0" smtClean="0"/>
              <a:t>( scaffolds)</a:t>
            </a:r>
          </a:p>
          <a:p>
            <a:r>
              <a:rPr lang="es-ES" dirty="0" smtClean="0"/>
              <a:t>​Como trabajar con seguridad en los andamios, como usarlos e instalarlos</a:t>
            </a:r>
            <a:endParaRPr lang="en-US" dirty="0" smtClean="0"/>
          </a:p>
          <a:p>
            <a:r>
              <a:rPr lang="es-ES" b="1" dirty="0" smtClean="0"/>
              <a:t>4:45 </a:t>
            </a:r>
            <a:r>
              <a:rPr lang="es-ES" dirty="0" smtClean="0"/>
              <a:t>– Informacion sobre derechos del trabajador y las responsabilidades del empleador bajo la lei de OSHA</a:t>
            </a:r>
            <a:r>
              <a:rPr lang="en-US" dirty="0" smtClean="0"/>
              <a:t> </a:t>
            </a:r>
          </a:p>
          <a:p>
            <a:r>
              <a:rPr lang="en-US" b="1" dirty="0" smtClean="0"/>
              <a:t>5:00</a:t>
            </a:r>
            <a:r>
              <a:rPr lang="es-ES" b="1" dirty="0" smtClean="0"/>
              <a:t> </a:t>
            </a:r>
            <a:r>
              <a:rPr lang="es-ES" dirty="0" smtClean="0"/>
              <a:t>– Evaluación</a:t>
            </a: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idx="1"/>
          </p:nvPr>
        </p:nvSpPr>
        <p:spPr>
          <a:xfrm>
            <a:off x="0" y="838199"/>
            <a:ext cx="8915400" cy="5183095"/>
          </a:xfrm>
        </p:spPr>
        <p:txBody>
          <a:bodyPr>
            <a:normAutofit fontScale="92500"/>
          </a:bodyPr>
          <a:lstStyle/>
          <a:p>
            <a:pPr lvl="1"/>
            <a:r>
              <a:rPr lang="es-GT" sz="2400" dirty="0" smtClean="0"/>
              <a:t>Si el empleador pueda demostrar que no es factible o crea un riesgo mayor utilizar  el sistema la protección contra caídas, el empleador debe, en su lugar, desarrollar e implementar un plan específico de protección contra caídas de acuerdo con 29 CFR 1926.502(k).</a:t>
            </a:r>
          </a:p>
          <a:p>
            <a:pPr lvl="2"/>
            <a:r>
              <a:rPr lang="es-GT" dirty="0" smtClean="0"/>
              <a:t>La Agencia no toma en cuenta la "inviabilidad económica" como un fundamento para no proporcionar la protección convencional contra caídas.  </a:t>
            </a:r>
          </a:p>
          <a:p>
            <a:pPr lvl="1"/>
            <a:r>
              <a:rPr lang="es-GT" sz="2400" dirty="0" smtClean="0"/>
              <a:t>Nota:  Existe la presunción de que es factible y no creará un riesgo mayor poner en práctica  al menos uno de los sistemas de protección contra caídas que figuran en 29 CFR 1926.501 (b) (13).</a:t>
            </a:r>
          </a:p>
          <a:p>
            <a:pPr lvl="2"/>
            <a:r>
              <a:rPr lang="es-GT" dirty="0" smtClean="0"/>
              <a:t>OSHA espera que los métodos de protección contra caídas que figuran en 1926.501 (b) (13) se pueden utilizar sin mayores problemas de seguridad o de viabilidad para la gran mayoría de las actividades de construcción residencial. </a:t>
            </a:r>
            <a:endParaRPr lang="en-US" dirty="0" smtClean="0"/>
          </a:p>
          <a:p>
            <a:pPr lvl="1">
              <a:lnSpc>
                <a:spcPct val="80000"/>
              </a:lnSpc>
              <a:buFontTx/>
              <a:buNone/>
            </a:pPr>
            <a:endParaRPr lang="en-US" sz="2400" dirty="0"/>
          </a:p>
        </p:txBody>
      </p:sp>
      <p:sp>
        <p:nvSpPr>
          <p:cNvPr id="4" name="Espaço Reservado para Número de Slide 3"/>
          <p:cNvSpPr>
            <a:spLocks noGrp="1"/>
          </p:cNvSpPr>
          <p:nvPr>
            <p:ph type="sldNum" sz="quarter" idx="12"/>
          </p:nvPr>
        </p:nvSpPr>
        <p:spPr/>
        <p:txBody>
          <a:bodyPr/>
          <a:lstStyle/>
          <a:p>
            <a:fld id="{EC7964FA-FDC4-4116-9F5A-FCF27276D4E0}" type="slidenum">
              <a:rPr lang="en-US"/>
              <a:pPr/>
              <a:t>20</a:t>
            </a:fld>
            <a:endParaRPr lang="en-US"/>
          </a:p>
        </p:txBody>
      </p:sp>
      <p:sp>
        <p:nvSpPr>
          <p:cNvPr id="177155" name="Rectangle 3"/>
          <p:cNvSpPr>
            <a:spLocks noChangeArrowheads="1"/>
          </p:cNvSpPr>
          <p:nvPr/>
        </p:nvSpPr>
        <p:spPr bwMode="auto">
          <a:xfrm>
            <a:off x="457200" y="228600"/>
            <a:ext cx="8229600" cy="533400"/>
          </a:xfrm>
          <a:prstGeom prst="rect">
            <a:avLst/>
          </a:prstGeom>
          <a:noFill/>
          <a:ln w="9525">
            <a:noFill/>
            <a:miter lim="800000"/>
            <a:headEnd/>
            <a:tailEnd/>
          </a:ln>
          <a:effectLst/>
        </p:spPr>
        <p:txBody>
          <a:bodyPr anchor="ctr"/>
          <a:lstStyle/>
          <a:p>
            <a:pPr algn="ctr"/>
            <a:r>
              <a:rPr lang="en-US" sz="4000" b="1" dirty="0">
                <a:solidFill>
                  <a:schemeClr val="accent2"/>
                </a:solidFill>
              </a:rPr>
              <a:t>29 CFR 1926.501(b)(13)</a:t>
            </a:r>
          </a:p>
        </p:txBody>
      </p:sp>
      <p:pic>
        <p:nvPicPr>
          <p:cNvPr id="5" name="Picture 4" descr="BIC Logo.jpg"/>
          <p:cNvPicPr>
            <a:picLocks noChangeAspect="1"/>
          </p:cNvPicPr>
          <p:nvPr/>
        </p:nvPicPr>
        <p:blipFill>
          <a:blip r:embed="rId3"/>
          <a:stretch>
            <a:fillRect/>
          </a:stretch>
        </p:blipFill>
        <p:spPr>
          <a:xfrm>
            <a:off x="6705600" y="5562600"/>
            <a:ext cx="2193904" cy="1009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idx="1"/>
          </p:nvPr>
        </p:nvSpPr>
        <p:spPr>
          <a:xfrm>
            <a:off x="457200" y="2480235"/>
            <a:ext cx="8229600" cy="3006165"/>
          </a:xfrm>
          <a:noFill/>
          <a:ln/>
        </p:spPr>
        <p:txBody>
          <a:bodyPr/>
          <a:lstStyle/>
          <a:p>
            <a:pPr marL="0" indent="4763">
              <a:lnSpc>
                <a:spcPct val="90000"/>
              </a:lnSpc>
              <a:buFontTx/>
              <a:buNone/>
            </a:pPr>
            <a:r>
              <a:rPr lang="es-GT" sz="2800" dirty="0" smtClean="0"/>
              <a:t>OSHA no definió la construcción residencial  en 1926.501 (b) (13).   ETS 03-11-002 incluye una interpretación del término "construcción residencial " para los efectos de la norma.</a:t>
            </a:r>
            <a:r>
              <a:rPr lang="en-US" sz="2800" dirty="0" smtClean="0"/>
              <a:t> </a:t>
            </a:r>
            <a:endParaRPr lang="en-US" sz="2800" dirty="0"/>
          </a:p>
        </p:txBody>
      </p:sp>
      <p:sp>
        <p:nvSpPr>
          <p:cNvPr id="4" name="Espaço Reservado para Número de Slide 3"/>
          <p:cNvSpPr>
            <a:spLocks noGrp="1"/>
          </p:cNvSpPr>
          <p:nvPr>
            <p:ph type="sldNum" sz="quarter" idx="12"/>
          </p:nvPr>
        </p:nvSpPr>
        <p:spPr/>
        <p:txBody>
          <a:bodyPr/>
          <a:lstStyle/>
          <a:p>
            <a:fld id="{175184CC-8835-46C9-91F8-08841EAA8A1C}" type="slidenum">
              <a:rPr lang="en-US"/>
              <a:pPr/>
              <a:t>21</a:t>
            </a:fld>
            <a:endParaRPr lang="en-US"/>
          </a:p>
        </p:txBody>
      </p:sp>
      <p:sp>
        <p:nvSpPr>
          <p:cNvPr id="179203" name="Rectangle 3"/>
          <p:cNvSpPr>
            <a:spLocks noChangeArrowheads="1"/>
          </p:cNvSpPr>
          <p:nvPr/>
        </p:nvSpPr>
        <p:spPr bwMode="auto">
          <a:xfrm>
            <a:off x="457200" y="228600"/>
            <a:ext cx="8229600" cy="2133600"/>
          </a:xfrm>
          <a:prstGeom prst="rect">
            <a:avLst/>
          </a:prstGeom>
          <a:noFill/>
          <a:ln w="9525">
            <a:noFill/>
            <a:miter lim="800000"/>
            <a:headEnd/>
            <a:tailEnd/>
          </a:ln>
          <a:effectLst/>
        </p:spPr>
        <p:txBody>
          <a:bodyPr anchor="ctr"/>
          <a:lstStyle/>
          <a:p>
            <a:pPr algn="ctr"/>
            <a:r>
              <a:rPr lang="es-GT" sz="3200" b="1" dirty="0" smtClean="0">
                <a:solidFill>
                  <a:schemeClr val="accent2"/>
                </a:solidFill>
              </a:rPr>
              <a:t>Cambios Significativos en la Política Residencial de Protección Contra Caídas</a:t>
            </a:r>
            <a:r>
              <a:rPr lang="es-GT" sz="3600" b="1" dirty="0" smtClean="0">
                <a:solidFill>
                  <a:schemeClr val="accent2"/>
                </a:solidFill>
              </a:rPr>
              <a:t> </a:t>
            </a:r>
            <a:endParaRPr lang="en-US" sz="32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705600" y="5562600"/>
            <a:ext cx="2193904" cy="1009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idx="1"/>
          </p:nvPr>
        </p:nvSpPr>
        <p:spPr>
          <a:xfrm>
            <a:off x="0" y="1538288"/>
            <a:ext cx="8458200" cy="3871912"/>
          </a:xfrm>
          <a:noFill/>
          <a:ln/>
        </p:spPr>
        <p:txBody>
          <a:bodyPr/>
          <a:lstStyle/>
          <a:p>
            <a:pPr marL="838200" lvl="1" indent="-381000">
              <a:lnSpc>
                <a:spcPct val="90000"/>
              </a:lnSpc>
            </a:pPr>
            <a:r>
              <a:rPr lang="es-GT" dirty="0" smtClean="0"/>
              <a:t>El uso final de la estructura en construcción debe ser un hogar, es decir, una vivienda; y   </a:t>
            </a:r>
          </a:p>
          <a:p>
            <a:pPr marL="838200" lvl="1" indent="-381000">
              <a:lnSpc>
                <a:spcPct val="90000"/>
              </a:lnSpc>
            </a:pPr>
            <a:r>
              <a:rPr lang="es-GT" dirty="0" smtClean="0"/>
              <a:t>La estructura que se construye debe ser hecha con materiales de construcción y métodos tradicionales para la armazón de madera del marco. </a:t>
            </a:r>
          </a:p>
          <a:p>
            <a:pPr marL="1257300" lvl="2" indent="-342900">
              <a:lnSpc>
                <a:spcPct val="90000"/>
              </a:lnSpc>
            </a:pPr>
            <a:r>
              <a:rPr lang="es-GT" dirty="0" smtClean="0"/>
              <a:t>El uso limitado de vigas de acero sección I para ayudar a soportar la armazón de madera no invalida a una estructura para ser considerada construcción residencial.</a:t>
            </a:r>
            <a:endParaRPr lang="en-US" dirty="0"/>
          </a:p>
        </p:txBody>
      </p:sp>
      <p:sp>
        <p:nvSpPr>
          <p:cNvPr id="4" name="Espaço Reservado para Número de Slide 3"/>
          <p:cNvSpPr>
            <a:spLocks noGrp="1"/>
          </p:cNvSpPr>
          <p:nvPr>
            <p:ph type="sldNum" sz="quarter" idx="12"/>
          </p:nvPr>
        </p:nvSpPr>
        <p:spPr/>
        <p:txBody>
          <a:bodyPr/>
          <a:lstStyle/>
          <a:p>
            <a:fld id="{EEB6B84E-47F3-43EC-B81C-7CA4543450CD}" type="slidenum">
              <a:rPr lang="en-US"/>
              <a:pPr/>
              <a:t>22</a:t>
            </a:fld>
            <a:endParaRPr lang="en-US"/>
          </a:p>
        </p:txBody>
      </p:sp>
      <p:sp>
        <p:nvSpPr>
          <p:cNvPr id="181251"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Definición de Construcción Residencial </a:t>
            </a:r>
            <a:endParaRPr lang="en-US" sz="40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705600" y="5562600"/>
            <a:ext cx="2193904" cy="1009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sz="half" idx="1"/>
          </p:nvPr>
        </p:nvSpPr>
        <p:spPr>
          <a:xfrm>
            <a:off x="838200" y="1933575"/>
            <a:ext cx="3810000" cy="3552825"/>
          </a:xfrm>
        </p:spPr>
        <p:txBody>
          <a:bodyPr>
            <a:normAutofit/>
          </a:bodyPr>
          <a:lstStyle/>
          <a:p>
            <a:pPr marL="6350" indent="-6350"/>
            <a:r>
              <a:rPr lang="es-GT" sz="2800" dirty="0" smtClean="0"/>
              <a:t>Los </a:t>
            </a:r>
            <a:r>
              <a:rPr lang="es-GT" sz="2800" b="1" u="sng" dirty="0" smtClean="0"/>
              <a:t>perfiles metálicos formados en frío</a:t>
            </a:r>
            <a:r>
              <a:rPr lang="es-GT" sz="2800" dirty="0" smtClean="0"/>
              <a:t> serán considerados dentro de los límites de los materiales de construcción y métodos tradicionales para armazón de madera.</a:t>
            </a:r>
            <a:endParaRPr lang="en-US" sz="2800" dirty="0"/>
          </a:p>
        </p:txBody>
      </p:sp>
      <p:sp>
        <p:nvSpPr>
          <p:cNvPr id="5" name="Espaço Reservado para Número de Slide 4"/>
          <p:cNvSpPr>
            <a:spLocks noGrp="1"/>
          </p:cNvSpPr>
          <p:nvPr>
            <p:ph type="sldNum" sz="quarter" idx="10"/>
          </p:nvPr>
        </p:nvSpPr>
        <p:spPr/>
        <p:txBody>
          <a:bodyPr/>
          <a:lstStyle/>
          <a:p>
            <a:fld id="{0FBD09D8-028B-4398-9B5A-8F667B96FEDD}" type="slidenum">
              <a:rPr lang="en-US"/>
              <a:pPr/>
              <a:t>23</a:t>
            </a:fld>
            <a:endParaRPr lang="en-US"/>
          </a:p>
        </p:txBody>
      </p:sp>
      <p:sp>
        <p:nvSpPr>
          <p:cNvPr id="183300"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Construcción</a:t>
            </a:r>
            <a:r>
              <a:rPr lang="en-US" sz="4000" b="1" dirty="0" smtClean="0">
                <a:solidFill>
                  <a:schemeClr val="accent2"/>
                </a:solidFill>
              </a:rPr>
              <a:t> </a:t>
            </a:r>
            <a:r>
              <a:rPr lang="en-US" sz="4000" b="1" dirty="0" err="1" smtClean="0">
                <a:solidFill>
                  <a:schemeClr val="accent2"/>
                </a:solidFill>
              </a:rPr>
              <a:t>Residencial</a:t>
            </a:r>
            <a:r>
              <a:rPr lang="en-US" sz="4000" b="1" dirty="0" smtClean="0">
                <a:solidFill>
                  <a:schemeClr val="accent2"/>
                </a:solidFill>
              </a:rPr>
              <a:t> </a:t>
            </a:r>
            <a:endParaRPr lang="en-US" sz="4000" b="1" dirty="0">
              <a:solidFill>
                <a:schemeClr val="accent2"/>
              </a:solidFill>
            </a:endParaRPr>
          </a:p>
        </p:txBody>
      </p:sp>
      <p:pic>
        <p:nvPicPr>
          <p:cNvPr id="183302" name="Picture 6"/>
          <p:cNvPicPr>
            <a:picLocks noChangeAspect="1" noChangeArrowheads="1"/>
          </p:cNvPicPr>
          <p:nvPr/>
        </p:nvPicPr>
        <p:blipFill>
          <a:blip r:embed="rId3" cstate="print"/>
          <a:srcRect/>
          <a:stretch>
            <a:fillRect/>
          </a:stretch>
        </p:blipFill>
        <p:spPr bwMode="auto">
          <a:xfrm>
            <a:off x="4781550" y="1600200"/>
            <a:ext cx="3676650" cy="3749675"/>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705600" y="5562600"/>
            <a:ext cx="2193904" cy="1009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sz="half" idx="2"/>
          </p:nvPr>
        </p:nvSpPr>
        <p:spPr>
          <a:xfrm>
            <a:off x="4648200" y="1933575"/>
            <a:ext cx="4191000" cy="3933825"/>
          </a:xfrm>
        </p:spPr>
        <p:txBody>
          <a:bodyPr/>
          <a:lstStyle/>
          <a:p>
            <a:pPr marL="0" indent="0">
              <a:buFontTx/>
              <a:buNone/>
            </a:pPr>
            <a:r>
              <a:rPr lang="es-GT" sz="2800" dirty="0" smtClean="0"/>
              <a:t>El uso de </a:t>
            </a:r>
            <a:r>
              <a:rPr lang="es-GT" sz="2800" b="1" u="sng" dirty="0" smtClean="0"/>
              <a:t>ladrillo o bloque</a:t>
            </a:r>
            <a:r>
              <a:rPr lang="es-GT" sz="2800" dirty="0" smtClean="0"/>
              <a:t> de </a:t>
            </a:r>
            <a:r>
              <a:rPr lang="es-GT" sz="2800" dirty="0" err="1" smtClean="0"/>
              <a:t>mamopostería</a:t>
            </a:r>
            <a:r>
              <a:rPr lang="es-GT" sz="2800" dirty="0" smtClean="0"/>
              <a:t> en paredes exteriores será considerado como </a:t>
            </a:r>
            <a:r>
              <a:rPr lang="es-GT" sz="2800" dirty="0" err="1" smtClean="0"/>
              <a:t>dentrodel</a:t>
            </a:r>
            <a:r>
              <a:rPr lang="es-GT" sz="2800" dirty="0" smtClean="0"/>
              <a:t> ámbito de los materiales de construcción y métodos tradicionales para armazón de madera.</a:t>
            </a:r>
            <a:endParaRPr lang="en-US" sz="2800" dirty="0"/>
          </a:p>
        </p:txBody>
      </p:sp>
      <p:sp>
        <p:nvSpPr>
          <p:cNvPr id="5" name="Espaço Reservado para Número de Slide 4"/>
          <p:cNvSpPr>
            <a:spLocks noGrp="1"/>
          </p:cNvSpPr>
          <p:nvPr>
            <p:ph type="sldNum" sz="quarter" idx="10"/>
          </p:nvPr>
        </p:nvSpPr>
        <p:spPr/>
        <p:txBody>
          <a:bodyPr/>
          <a:lstStyle/>
          <a:p>
            <a:fld id="{D933F3F2-29FD-4547-A8C8-7B1EF434620E}" type="slidenum">
              <a:rPr lang="en-US"/>
              <a:pPr/>
              <a:t>24</a:t>
            </a:fld>
            <a:endParaRPr lang="en-US"/>
          </a:p>
        </p:txBody>
      </p:sp>
      <p:sp>
        <p:nvSpPr>
          <p:cNvPr id="185348"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Construcción</a:t>
            </a:r>
            <a:r>
              <a:rPr lang="en-US" sz="4000" b="1" dirty="0" smtClean="0">
                <a:solidFill>
                  <a:schemeClr val="accent2"/>
                </a:solidFill>
              </a:rPr>
              <a:t> </a:t>
            </a:r>
            <a:r>
              <a:rPr lang="en-US" sz="4000" b="1" dirty="0" err="1" smtClean="0">
                <a:solidFill>
                  <a:schemeClr val="accent2"/>
                </a:solidFill>
              </a:rPr>
              <a:t>Residencial</a:t>
            </a:r>
            <a:r>
              <a:rPr lang="en-US" sz="4000" b="1" dirty="0" smtClean="0">
                <a:solidFill>
                  <a:schemeClr val="accent2"/>
                </a:solidFill>
              </a:rPr>
              <a:t> </a:t>
            </a:r>
            <a:endParaRPr lang="en-US" sz="4000" b="1" dirty="0">
              <a:solidFill>
                <a:schemeClr val="accent2"/>
              </a:solidFill>
            </a:endParaRPr>
          </a:p>
        </p:txBody>
      </p:sp>
      <p:pic>
        <p:nvPicPr>
          <p:cNvPr id="185349" name="Picture 5"/>
          <p:cNvPicPr>
            <a:picLocks noChangeAspect="1" noChangeArrowheads="1"/>
          </p:cNvPicPr>
          <p:nvPr/>
        </p:nvPicPr>
        <p:blipFill>
          <a:blip r:embed="rId3" cstate="print"/>
          <a:srcRect/>
          <a:stretch>
            <a:fillRect/>
          </a:stretch>
        </p:blipFill>
        <p:spPr bwMode="auto">
          <a:xfrm>
            <a:off x="969963" y="1905000"/>
            <a:ext cx="3373437" cy="3749675"/>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705600" y="5562600"/>
            <a:ext cx="2193904" cy="10091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idx="1"/>
          </p:nvPr>
        </p:nvSpPr>
        <p:spPr>
          <a:xfrm>
            <a:off x="457200" y="1476375"/>
            <a:ext cx="8229600" cy="3962400"/>
          </a:xfrm>
        </p:spPr>
        <p:txBody>
          <a:bodyPr/>
          <a:lstStyle/>
          <a:p>
            <a:r>
              <a:rPr lang="es-GT" dirty="0" smtClean="0"/>
              <a:t>Estos métodos no se considerarán "Construcción Residencial " conforme a la interpretación del término en esta directiva.</a:t>
            </a:r>
          </a:p>
          <a:p>
            <a:pPr marL="793750" lvl="1" indent="-336550"/>
            <a:r>
              <a:rPr lang="es-GT" dirty="0" smtClean="0"/>
              <a:t>Concreto prefabricado  </a:t>
            </a:r>
          </a:p>
          <a:p>
            <a:r>
              <a:rPr lang="es-GT" dirty="0" smtClean="0"/>
              <a:t>Las vigas de acero sección I más allá del uso limitado de vigas para el soporte de la  armazón de madera</a:t>
            </a:r>
            <a:r>
              <a:rPr lang="en-US" dirty="0" smtClean="0"/>
              <a:t>.</a:t>
            </a:r>
            <a:endParaRPr lang="en-US" dirty="0"/>
          </a:p>
        </p:txBody>
      </p:sp>
      <p:sp>
        <p:nvSpPr>
          <p:cNvPr id="4" name="Espaço Reservado para Número de Slide 3"/>
          <p:cNvSpPr>
            <a:spLocks noGrp="1"/>
          </p:cNvSpPr>
          <p:nvPr>
            <p:ph type="sldNum" sz="quarter" idx="12"/>
          </p:nvPr>
        </p:nvSpPr>
        <p:spPr/>
        <p:txBody>
          <a:bodyPr/>
          <a:lstStyle/>
          <a:p>
            <a:fld id="{C4CA9EDB-6C8B-4747-ACFF-D52369EFDE90}" type="slidenum">
              <a:rPr lang="en-US"/>
              <a:pPr/>
              <a:t>25</a:t>
            </a:fld>
            <a:endParaRPr lang="en-US"/>
          </a:p>
        </p:txBody>
      </p:sp>
      <p:sp>
        <p:nvSpPr>
          <p:cNvPr id="187395"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3600" b="1" dirty="0" smtClean="0">
                <a:solidFill>
                  <a:schemeClr val="accent2"/>
                </a:solidFill>
              </a:rPr>
              <a:t>Construcción No-Residencial</a:t>
            </a:r>
            <a:endParaRPr lang="en-US" sz="36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705600" y="5562600"/>
            <a:ext cx="2193904" cy="10091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idx="1"/>
          </p:nvPr>
        </p:nvSpPr>
        <p:spPr/>
        <p:txBody>
          <a:bodyPr/>
          <a:lstStyle/>
          <a:p>
            <a:pPr>
              <a:buNone/>
            </a:pPr>
            <a:r>
              <a:rPr lang="es-GT" sz="2800" dirty="0" smtClean="0"/>
              <a:t>Conforme 29 CFR 1926.503, los trabajadores expuestos a riesgos de caídas deben ser entrenados para reconocer los riesgos de caídas potenciales y en los procedimientos que deben seguirse para minimizar esos riesgos.</a:t>
            </a:r>
            <a:endParaRPr lang="en-US" sz="2800" dirty="0"/>
          </a:p>
        </p:txBody>
      </p:sp>
      <p:sp>
        <p:nvSpPr>
          <p:cNvPr id="4" name="Espaço Reservado para Número de Slide 3"/>
          <p:cNvSpPr>
            <a:spLocks noGrp="1"/>
          </p:cNvSpPr>
          <p:nvPr>
            <p:ph type="sldNum" sz="quarter" idx="12"/>
          </p:nvPr>
        </p:nvSpPr>
        <p:spPr/>
        <p:txBody>
          <a:bodyPr/>
          <a:lstStyle/>
          <a:p>
            <a:fld id="{86D7C059-D2D2-456C-8F2B-A15BA4FDBF53}" type="slidenum">
              <a:rPr lang="en-US"/>
              <a:pPr/>
              <a:t>26</a:t>
            </a:fld>
            <a:endParaRPr lang="en-US"/>
          </a:p>
        </p:txBody>
      </p:sp>
      <p:sp>
        <p:nvSpPr>
          <p:cNvPr id="189443"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Requisitos de entrenamiento </a:t>
            </a:r>
            <a:endParaRPr lang="en-US" sz="40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705600" y="5562600"/>
            <a:ext cx="2193904" cy="10091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1"/>
          <p:cNvSpPr>
            <a:spLocks noGrp="1"/>
          </p:cNvSpPr>
          <p:nvPr>
            <p:ph type="sldNum" sz="quarter" idx="12"/>
          </p:nvPr>
        </p:nvSpPr>
        <p:spPr/>
        <p:txBody>
          <a:bodyPr/>
          <a:lstStyle/>
          <a:p>
            <a:fld id="{901A1B16-C624-44A8-B3F7-305DE5897582}" type="slidenum">
              <a:rPr lang="en-US"/>
              <a:pPr/>
              <a:t>27</a:t>
            </a:fld>
            <a:endParaRPr lang="en-US"/>
          </a:p>
        </p:txBody>
      </p:sp>
      <p:sp>
        <p:nvSpPr>
          <p:cNvPr id="191490" name="Rectangle 3"/>
          <p:cNvSpPr>
            <a:spLocks noGrp="1" noChangeArrowheads="1"/>
          </p:cNvSpPr>
          <p:nvPr>
            <p:ph type="body" idx="4294967295"/>
          </p:nvPr>
        </p:nvSpPr>
        <p:spPr>
          <a:xfrm>
            <a:off x="0" y="1295400"/>
            <a:ext cx="8229600" cy="4697186"/>
          </a:xfrm>
          <a:noFill/>
        </p:spPr>
        <p:txBody>
          <a:bodyPr lIns="92075" tIns="46038" rIns="92075" bIns="46038">
            <a:normAutofit/>
          </a:bodyPr>
          <a:lstStyle/>
          <a:p>
            <a:r>
              <a:rPr lang="es-GT" sz="1800" dirty="0" smtClean="0"/>
              <a:t>El entrenamiento debe cubrir, entre otros temas: </a:t>
            </a:r>
          </a:p>
          <a:p>
            <a:pPr marL="801688" lvl="1" indent="-336550"/>
            <a:r>
              <a:rPr lang="es-GT" sz="1800" dirty="0" smtClean="0"/>
              <a:t>La naturaleza de los riesgos de caídas en el área de trabajo.</a:t>
            </a:r>
          </a:p>
          <a:p>
            <a:pPr marL="801688" lvl="1" indent="-336550"/>
            <a:r>
              <a:rPr lang="es-GT" sz="1800" dirty="0" smtClean="0"/>
              <a:t>Cómo construir, mantener, desmontar e inspeccionar los sistemas de protección contra caídas para ser utilizados.</a:t>
            </a:r>
          </a:p>
          <a:p>
            <a:pPr marL="801688" lvl="1" indent="-336550"/>
            <a:r>
              <a:rPr lang="es-GT" sz="1800" dirty="0" smtClean="0"/>
              <a:t>Cómo construir, mantener, desmontar e inspeccionar los sistemas de protección contra caídas para ser utilizados.</a:t>
            </a:r>
          </a:p>
          <a:p>
            <a:pPr marL="801688" lvl="1" indent="-336550"/>
            <a:r>
              <a:rPr lang="es-GT" sz="1800" dirty="0" smtClean="0"/>
              <a:t>Requerimientos de </a:t>
            </a:r>
            <a:r>
              <a:rPr lang="es-GT" sz="1800" dirty="0" err="1" smtClean="0"/>
              <a:t>Subparte</a:t>
            </a:r>
            <a:r>
              <a:rPr lang="es-GT" sz="1800" dirty="0" smtClean="0"/>
              <a:t> M</a:t>
            </a:r>
          </a:p>
          <a:p>
            <a:r>
              <a:rPr lang="es-GT" sz="1800" dirty="0" smtClean="0"/>
              <a:t>Suplementos 1926.21</a:t>
            </a:r>
          </a:p>
          <a:p>
            <a:r>
              <a:rPr lang="es-GT" sz="1800" dirty="0" smtClean="0"/>
              <a:t>Preparar certificación de entrenamiento.</a:t>
            </a:r>
          </a:p>
          <a:p>
            <a:pPr marL="801688" lvl="1" indent="-336550"/>
            <a:r>
              <a:rPr lang="es-GT" sz="1800" dirty="0" smtClean="0"/>
              <a:t>La documentación de la última certificación de entrenamiento debe ser mantenida.</a:t>
            </a:r>
          </a:p>
          <a:p>
            <a:r>
              <a:rPr lang="es-GT" sz="1800" dirty="0" smtClean="0"/>
              <a:t>Re-entrenamiento para:</a:t>
            </a:r>
          </a:p>
          <a:p>
            <a:pPr marL="801688" lvl="1" indent="-336550"/>
            <a:r>
              <a:rPr lang="es-GT" sz="1800" dirty="0" smtClean="0"/>
              <a:t>Cambios en los sistemas de protección contra caídas que se utilizarán en el lugar de trabajo.</a:t>
            </a:r>
          </a:p>
          <a:p>
            <a:pPr marL="801688" lvl="1" indent="-336550">
              <a:lnSpc>
                <a:spcPct val="80000"/>
              </a:lnSpc>
            </a:pPr>
            <a:endParaRPr lang="en-US" sz="2000" dirty="0"/>
          </a:p>
        </p:txBody>
      </p:sp>
      <p:sp>
        <p:nvSpPr>
          <p:cNvPr id="191491" name="Rectangle 3"/>
          <p:cNvSpPr>
            <a:spLocks noChangeArrowheads="1"/>
          </p:cNvSpPr>
          <p:nvPr/>
        </p:nvSpPr>
        <p:spPr bwMode="auto">
          <a:xfrm>
            <a:off x="457200" y="228599"/>
            <a:ext cx="8229600" cy="1273629"/>
          </a:xfrm>
          <a:prstGeom prst="rect">
            <a:avLst/>
          </a:prstGeom>
          <a:noFill/>
          <a:ln w="9525">
            <a:noFill/>
            <a:miter lim="800000"/>
            <a:headEnd/>
            <a:tailEnd/>
          </a:ln>
          <a:effectLst/>
        </p:spPr>
        <p:txBody>
          <a:bodyPr anchor="ctr"/>
          <a:lstStyle/>
          <a:p>
            <a:pPr algn="ctr"/>
            <a:r>
              <a:rPr lang="en-US" sz="4000" b="1" dirty="0" smtClean="0">
                <a:solidFill>
                  <a:schemeClr val="accent2"/>
                </a:solidFill>
              </a:rPr>
              <a:t> </a:t>
            </a:r>
            <a:r>
              <a:rPr lang="es-GT" sz="3600" b="1" dirty="0" smtClean="0">
                <a:solidFill>
                  <a:schemeClr val="accent2"/>
                </a:solidFill>
              </a:rPr>
              <a:t>Requisitos de Entrenamiento  </a:t>
            </a:r>
            <a:br>
              <a:rPr lang="es-GT" sz="3600" b="1" dirty="0" smtClean="0">
                <a:solidFill>
                  <a:schemeClr val="accent2"/>
                </a:solidFill>
              </a:rPr>
            </a:br>
            <a:r>
              <a:rPr lang="es-GT" sz="3600" b="1" dirty="0" smtClean="0">
                <a:solidFill>
                  <a:schemeClr val="accent2"/>
                </a:solidFill>
              </a:rPr>
              <a:t>1926.503</a:t>
            </a:r>
            <a:endParaRPr lang="en-US" sz="3600" b="1" dirty="0" smtClean="0">
              <a:solidFill>
                <a:schemeClr val="accent2"/>
              </a:solidFill>
            </a:endParaRPr>
          </a:p>
          <a:p>
            <a:endParaRPr lang="en-US" sz="38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705600" y="5562600"/>
            <a:ext cx="2193904" cy="1009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idx="1"/>
          </p:nvPr>
        </p:nvSpPr>
        <p:spPr>
          <a:xfrm>
            <a:off x="457200" y="2819400"/>
            <a:ext cx="8229600" cy="3041650"/>
          </a:xfrm>
        </p:spPr>
        <p:txBody>
          <a:bodyPr/>
          <a:lstStyle/>
          <a:p>
            <a:r>
              <a:rPr lang="es-GT" sz="2800" dirty="0" smtClean="0"/>
              <a:t>Sistemas de Barandas</a:t>
            </a:r>
          </a:p>
          <a:p>
            <a:r>
              <a:rPr lang="es-GT" sz="2800" dirty="0" smtClean="0"/>
              <a:t>Sistemas de Mallas de Seguridad</a:t>
            </a:r>
          </a:p>
          <a:p>
            <a:r>
              <a:rPr lang="es-GT" sz="2800" dirty="0" smtClean="0"/>
              <a:t>Sistemas personales de Detención de Caídas </a:t>
            </a:r>
            <a:endParaRPr lang="en-US" sz="2800" dirty="0"/>
          </a:p>
        </p:txBody>
      </p:sp>
      <p:sp>
        <p:nvSpPr>
          <p:cNvPr id="4" name="Espaço Reservado para Número de Slide 3"/>
          <p:cNvSpPr>
            <a:spLocks noGrp="1"/>
          </p:cNvSpPr>
          <p:nvPr>
            <p:ph type="sldNum" sz="quarter" idx="12"/>
          </p:nvPr>
        </p:nvSpPr>
        <p:spPr/>
        <p:txBody>
          <a:bodyPr/>
          <a:lstStyle/>
          <a:p>
            <a:fld id="{3D997796-638D-4867-8885-7FDAB64FAFC4}" type="slidenum">
              <a:rPr lang="en-US"/>
              <a:pPr/>
              <a:t>28</a:t>
            </a:fld>
            <a:endParaRPr lang="en-US"/>
          </a:p>
        </p:txBody>
      </p:sp>
      <p:sp>
        <p:nvSpPr>
          <p:cNvPr id="193539" name="Rectangle 3"/>
          <p:cNvSpPr>
            <a:spLocks noChangeArrowheads="1"/>
          </p:cNvSpPr>
          <p:nvPr/>
        </p:nvSpPr>
        <p:spPr bwMode="auto">
          <a:xfrm>
            <a:off x="457200" y="304800"/>
            <a:ext cx="8229600" cy="1752600"/>
          </a:xfrm>
          <a:prstGeom prst="rect">
            <a:avLst/>
          </a:prstGeom>
          <a:noFill/>
          <a:ln w="9525">
            <a:noFill/>
            <a:miter lim="800000"/>
            <a:headEnd/>
            <a:tailEnd/>
          </a:ln>
          <a:effectLst/>
        </p:spPr>
        <p:txBody>
          <a:bodyPr anchor="ctr"/>
          <a:lstStyle/>
          <a:p>
            <a:pPr algn="ctr"/>
            <a:r>
              <a:rPr lang="es-GT" sz="4400" b="1" dirty="0" smtClean="0">
                <a:solidFill>
                  <a:schemeClr val="accent2"/>
                </a:solidFill>
              </a:rPr>
              <a:t>Sistemas Convencionales de Protección Contra Caídas </a:t>
            </a:r>
            <a:endParaRPr lang="en-US" sz="48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705600" y="5562600"/>
            <a:ext cx="2193904" cy="10091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0" y="685800"/>
            <a:ext cx="9144000" cy="701675"/>
          </a:xfrm>
          <a:prstGeom prst="rect">
            <a:avLst/>
          </a:prstGeom>
          <a:noFill/>
          <a:ln w="9525">
            <a:noFill/>
            <a:miter lim="800000"/>
            <a:headEnd/>
            <a:tailEnd/>
          </a:ln>
        </p:spPr>
        <p:txBody>
          <a:bodyPr>
            <a:prstTxWarp prst="textNoShape">
              <a:avLst/>
            </a:prstTxWarp>
            <a:spAutoFit/>
          </a:bodyPr>
          <a:lstStyle/>
          <a:p>
            <a:pPr eaLnBrk="0" hangingPunct="0"/>
            <a:endParaRPr lang="pt-BR" sz="4000"/>
          </a:p>
        </p:txBody>
      </p:sp>
      <p:sp>
        <p:nvSpPr>
          <p:cNvPr id="192515" name="Text Box 3"/>
          <p:cNvSpPr txBox="1">
            <a:spLocks noChangeArrowheads="1"/>
          </p:cNvSpPr>
          <p:nvPr/>
        </p:nvSpPr>
        <p:spPr bwMode="auto">
          <a:xfrm>
            <a:off x="685800" y="2057400"/>
            <a:ext cx="7162800" cy="579438"/>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pt-BR" sz="3200" i="1"/>
          </a:p>
        </p:txBody>
      </p:sp>
      <p:pic>
        <p:nvPicPr>
          <p:cNvPr id="20484" name="Picture 5" descr="Slide4"/>
          <p:cNvPicPr>
            <a:picLocks noChangeAspect="1" noChangeArrowheads="1"/>
          </p:cNvPicPr>
          <p:nvPr/>
        </p:nvPicPr>
        <p:blipFill>
          <a:blip r:embed="rId3"/>
          <a:srcRect/>
          <a:stretch>
            <a:fillRect/>
          </a:stretch>
        </p:blipFill>
        <p:spPr bwMode="auto">
          <a:xfrm>
            <a:off x="228600" y="1752600"/>
            <a:ext cx="2435225" cy="3305175"/>
          </a:xfrm>
          <a:prstGeom prst="rect">
            <a:avLst/>
          </a:prstGeom>
          <a:noFill/>
          <a:ln w="9525">
            <a:solidFill>
              <a:schemeClr val="accent2"/>
            </a:solidFill>
            <a:miter lim="800000"/>
            <a:headEnd/>
            <a:tailEnd/>
          </a:ln>
        </p:spPr>
      </p:pic>
      <p:pic>
        <p:nvPicPr>
          <p:cNvPr id="20485" name="Picture 6" descr="Slide6"/>
          <p:cNvPicPr>
            <a:picLocks noChangeAspect="1" noChangeArrowheads="1"/>
          </p:cNvPicPr>
          <p:nvPr/>
        </p:nvPicPr>
        <p:blipFill>
          <a:blip r:embed="rId4"/>
          <a:srcRect/>
          <a:stretch>
            <a:fillRect/>
          </a:stretch>
        </p:blipFill>
        <p:spPr bwMode="auto">
          <a:xfrm>
            <a:off x="6324600" y="1752600"/>
            <a:ext cx="2586038" cy="3305175"/>
          </a:xfrm>
          <a:prstGeom prst="rect">
            <a:avLst/>
          </a:prstGeom>
          <a:noFill/>
          <a:ln w="9525">
            <a:solidFill>
              <a:schemeClr val="accent2"/>
            </a:solidFill>
            <a:miter lim="800000"/>
            <a:headEnd/>
            <a:tailEnd/>
          </a:ln>
        </p:spPr>
      </p:pic>
      <p:pic>
        <p:nvPicPr>
          <p:cNvPr id="20486" name="Picture 7" descr="Slide15"/>
          <p:cNvPicPr>
            <a:picLocks noChangeAspect="1" noChangeArrowheads="1"/>
          </p:cNvPicPr>
          <p:nvPr/>
        </p:nvPicPr>
        <p:blipFill>
          <a:blip r:embed="rId5"/>
          <a:srcRect/>
          <a:stretch>
            <a:fillRect/>
          </a:stretch>
        </p:blipFill>
        <p:spPr bwMode="auto">
          <a:xfrm>
            <a:off x="2743200" y="1752600"/>
            <a:ext cx="3505200" cy="3305175"/>
          </a:xfrm>
          <a:prstGeom prst="rect">
            <a:avLst/>
          </a:prstGeom>
          <a:noFill/>
          <a:ln w="9525">
            <a:solidFill>
              <a:schemeClr val="accent2"/>
            </a:solidFill>
            <a:miter lim="800000"/>
            <a:headEnd/>
            <a:tailEnd/>
          </a:ln>
        </p:spPr>
      </p:pic>
      <p:sp>
        <p:nvSpPr>
          <p:cNvPr id="192519" name="Rectangle 8"/>
          <p:cNvSpPr>
            <a:spLocks noChangeArrowheads="1"/>
          </p:cNvSpPr>
          <p:nvPr/>
        </p:nvSpPr>
        <p:spPr bwMode="auto">
          <a:xfrm>
            <a:off x="539750" y="620713"/>
            <a:ext cx="8229600" cy="1143000"/>
          </a:xfrm>
          <a:prstGeom prst="rect">
            <a:avLst/>
          </a:prstGeom>
          <a:noFill/>
          <a:ln w="9525">
            <a:noFill/>
            <a:miter lim="800000"/>
            <a:headEnd/>
            <a:tailEnd/>
          </a:ln>
        </p:spPr>
        <p:txBody>
          <a:bodyPr anchor="ctr">
            <a:prstTxWarp prst="textNoShape">
              <a:avLst/>
            </a:prstTxWarp>
          </a:bodyPr>
          <a:lstStyle/>
          <a:p>
            <a:pPr algn="ctr"/>
            <a:r>
              <a:rPr lang="en-US" sz="4000" b="1" u="sng" dirty="0" err="1" smtClean="0">
                <a:solidFill>
                  <a:srgbClr val="002060"/>
                </a:solidFill>
              </a:rPr>
              <a:t>Protecci</a:t>
            </a:r>
            <a:r>
              <a:rPr lang="en-US" sz="4000" b="1" u="sng" dirty="0" err="1" smtClean="0">
                <a:solidFill>
                  <a:srgbClr val="002060"/>
                </a:solidFill>
                <a:cs typeface="Arial" charset="0"/>
              </a:rPr>
              <a:t>ó</a:t>
            </a:r>
            <a:r>
              <a:rPr lang="en-US" sz="4000" b="1" u="sng" dirty="0" err="1" smtClean="0">
                <a:solidFill>
                  <a:srgbClr val="002060"/>
                </a:solidFill>
              </a:rPr>
              <a:t>n</a:t>
            </a:r>
            <a:r>
              <a:rPr lang="en-US" sz="4000" b="1" u="sng" dirty="0" smtClean="0">
                <a:solidFill>
                  <a:srgbClr val="002060"/>
                </a:solidFill>
              </a:rPr>
              <a:t> al </a:t>
            </a:r>
            <a:r>
              <a:rPr lang="en-US" sz="4000" b="1" u="sng" dirty="0" err="1" smtClean="0">
                <a:solidFill>
                  <a:srgbClr val="002060"/>
                </a:solidFill>
              </a:rPr>
              <a:t>caer</a:t>
            </a:r>
            <a:endParaRPr lang="en-US" sz="4000" b="1" u="sng" dirty="0">
              <a:solidFill>
                <a:srgbClr val="002060"/>
              </a:solidFill>
            </a:endParaRPr>
          </a:p>
        </p:txBody>
      </p:sp>
      <p:pic>
        <p:nvPicPr>
          <p:cNvPr id="8" name="Picture 7" descr="BIC Logo.jpg"/>
          <p:cNvPicPr>
            <a:picLocks noChangeAspect="1"/>
          </p:cNvPicPr>
          <p:nvPr/>
        </p:nvPicPr>
        <p:blipFill>
          <a:blip r:embed="rId6"/>
          <a:stretch>
            <a:fillRect/>
          </a:stretch>
        </p:blipFill>
        <p:spPr>
          <a:xfrm>
            <a:off x="6858000" y="5805268"/>
            <a:ext cx="1752600" cy="7805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ox(in)">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box(in)">
                                      <p:cBhvr>
                                        <p:cTn id="12" dur="500"/>
                                        <p:tgtEl>
                                          <p:spTgt spid="2048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box(in)">
                                      <p:cBhvr>
                                        <p:cTn id="1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0" y="914400"/>
            <a:ext cx="9144000" cy="4572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400" dirty="0" err="1" smtClean="0"/>
              <a:t>Mesaje</a:t>
            </a:r>
            <a:r>
              <a:rPr lang="en-US" sz="5400" dirty="0" smtClean="0"/>
              <a:t> de </a:t>
            </a:r>
            <a:r>
              <a:rPr lang="en-US" sz="5400" dirty="0" err="1" smtClean="0"/>
              <a:t>seguridad</a:t>
            </a:r>
            <a:r>
              <a:rPr lang="en-US" sz="5400" dirty="0" smtClean="0"/>
              <a:t> </a:t>
            </a:r>
            <a:r>
              <a:rPr lang="en-US" sz="5400" dirty="0" err="1" smtClean="0"/>
              <a:t>para</a:t>
            </a:r>
            <a:r>
              <a:rPr lang="en-US" sz="5400" dirty="0" smtClean="0"/>
              <a:t> </a:t>
            </a:r>
            <a:r>
              <a:rPr lang="en-US" sz="5400" dirty="0" err="1" smtClean="0"/>
              <a:t>nuestros</a:t>
            </a:r>
            <a:r>
              <a:rPr lang="en-US" sz="5400" dirty="0" smtClean="0"/>
              <a:t> </a:t>
            </a:r>
            <a:r>
              <a:rPr lang="en-US" sz="5400" dirty="0" err="1" smtClean="0"/>
              <a:t>compañeros</a:t>
            </a:r>
            <a:r>
              <a:rPr lang="en-US" sz="5400" dirty="0" smtClean="0"/>
              <a:t> </a:t>
            </a:r>
            <a:r>
              <a:rPr lang="en-US" sz="5400" dirty="0" err="1" smtClean="0"/>
              <a:t>trabajadores</a:t>
            </a:r>
            <a:endParaRPr lang="pt-BR" sz="5400" dirty="0">
              <a:solidFill>
                <a:srgbClr val="003300"/>
              </a:solidFill>
              <a:ea typeface="ＭＳ Ｐゴシック" pitchFamily="-112" charset="-128"/>
              <a:cs typeface="ＭＳ Ｐゴシック" pitchFamily="-112" charset="-128"/>
            </a:endParaRPr>
          </a:p>
        </p:txBody>
      </p:sp>
      <p:pic>
        <p:nvPicPr>
          <p:cNvPr id="3" name="Picture 2" descr="BIC Logo.jpg"/>
          <p:cNvPicPr>
            <a:picLocks noChangeAspect="1"/>
          </p:cNvPicPr>
          <p:nvPr/>
        </p:nvPicPr>
        <p:blipFill>
          <a:blip r:embed="rId3"/>
          <a:stretch>
            <a:fillRect/>
          </a:stretch>
        </p:blipFill>
        <p:spPr>
          <a:xfrm>
            <a:off x="6858000" y="5652868"/>
            <a:ext cx="1905000" cy="9329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idx="1"/>
          </p:nvPr>
        </p:nvSpPr>
        <p:spPr>
          <a:xfrm>
            <a:off x="457200" y="1898650"/>
            <a:ext cx="8229600" cy="3962400"/>
          </a:xfrm>
        </p:spPr>
        <p:txBody>
          <a:bodyPr/>
          <a:lstStyle/>
          <a:p>
            <a:endParaRPr lang="en-US" sz="2800" dirty="0"/>
          </a:p>
          <a:p>
            <a:pPr>
              <a:buNone/>
            </a:pPr>
            <a:endParaRPr lang="en-US" sz="2800" dirty="0" smtClean="0"/>
          </a:p>
          <a:p>
            <a:pPr algn="ctr">
              <a:buNone/>
            </a:pPr>
            <a:r>
              <a:rPr lang="es-GT" sz="2800" dirty="0" smtClean="0"/>
              <a:t>Sistemas de Barandas</a:t>
            </a:r>
            <a:endParaRPr lang="en-US" sz="2800" dirty="0" smtClean="0"/>
          </a:p>
          <a:p>
            <a:pPr algn="ctr">
              <a:buNone/>
            </a:pPr>
            <a:r>
              <a:rPr lang="es-GT" sz="2800" dirty="0" smtClean="0"/>
              <a:t>1926.502(b)</a:t>
            </a:r>
            <a:endParaRPr lang="en-US" sz="2800" dirty="0"/>
          </a:p>
        </p:txBody>
      </p:sp>
      <p:sp>
        <p:nvSpPr>
          <p:cNvPr id="4" name="Espaço Reservado para Número de Slide 3"/>
          <p:cNvSpPr>
            <a:spLocks noGrp="1"/>
          </p:cNvSpPr>
          <p:nvPr>
            <p:ph type="sldNum" sz="quarter" idx="12"/>
          </p:nvPr>
        </p:nvSpPr>
        <p:spPr/>
        <p:txBody>
          <a:bodyPr/>
          <a:lstStyle/>
          <a:p>
            <a:fld id="{A101FFE6-9A34-4D2F-808C-11FD61B94DE4}" type="slidenum">
              <a:rPr lang="en-US"/>
              <a:pPr/>
              <a:t>30</a:t>
            </a:fld>
            <a:endParaRPr lang="en-US"/>
          </a:p>
        </p:txBody>
      </p:sp>
      <p:sp>
        <p:nvSpPr>
          <p:cNvPr id="195587" name="Rectangle 3"/>
          <p:cNvSpPr>
            <a:spLocks noChangeArrowheads="1"/>
          </p:cNvSpPr>
          <p:nvPr/>
        </p:nvSpPr>
        <p:spPr bwMode="auto">
          <a:xfrm>
            <a:off x="457200" y="228600"/>
            <a:ext cx="8229600" cy="1981200"/>
          </a:xfrm>
          <a:prstGeom prst="rect">
            <a:avLst/>
          </a:prstGeom>
          <a:noFill/>
          <a:ln w="9525">
            <a:noFill/>
            <a:miter lim="800000"/>
            <a:headEnd/>
            <a:tailEnd/>
          </a:ln>
          <a:effectLst/>
        </p:spPr>
        <p:txBody>
          <a:bodyPr anchor="ctr"/>
          <a:lstStyle/>
          <a:p>
            <a:pPr algn="ctr"/>
            <a:r>
              <a:rPr lang="es-GT" sz="4400" b="1" dirty="0" smtClean="0">
                <a:solidFill>
                  <a:schemeClr val="accent2"/>
                </a:solidFill>
              </a:rPr>
              <a:t>Sistemas Convencionales de Protección Contra Caídas</a:t>
            </a:r>
            <a:endParaRPr lang="en-US" sz="44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705600" y="5562600"/>
            <a:ext cx="2193904" cy="10091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idx="1"/>
          </p:nvPr>
        </p:nvSpPr>
        <p:spPr>
          <a:xfrm>
            <a:off x="457200" y="1600200"/>
            <a:ext cx="8382000" cy="4419600"/>
          </a:xfrm>
        </p:spPr>
        <p:txBody>
          <a:bodyPr/>
          <a:lstStyle/>
          <a:p>
            <a:r>
              <a:rPr lang="es-GT" sz="2800" dirty="0" smtClean="0"/>
              <a:t>Los requerimientos para los sistemas de barandas incluyen:</a:t>
            </a:r>
          </a:p>
          <a:p>
            <a:pPr marL="801688" lvl="1" indent="-336550"/>
            <a:r>
              <a:rPr lang="es-GT" sz="2400" dirty="0" smtClean="0"/>
              <a:t>Los largueros superiores 42” +/- 3”</a:t>
            </a:r>
          </a:p>
          <a:p>
            <a:pPr marL="1144588" lvl="2"/>
            <a:r>
              <a:rPr lang="es-GT" sz="2000" dirty="0" smtClean="0"/>
              <a:t>Deben soportar 200 libras - 1926.502(b)(1) y 1926.502(b)(3)</a:t>
            </a:r>
          </a:p>
          <a:p>
            <a:pPr marL="801688" lvl="1" indent="-336550"/>
            <a:r>
              <a:rPr lang="es-GT" sz="2400" dirty="0" smtClean="0"/>
              <a:t>Largueros intermedios a mitad del camino </a:t>
            </a:r>
          </a:p>
          <a:p>
            <a:pPr marL="1144588" lvl="2"/>
            <a:r>
              <a:rPr lang="es-GT" sz="2000" dirty="0" smtClean="0"/>
              <a:t>Deben soportar 150 libras - 1926.502(b)(2)(i) y 1926.502(b)(5) </a:t>
            </a:r>
          </a:p>
          <a:p>
            <a:pPr marL="801688" lvl="1" indent="-336550"/>
            <a:r>
              <a:rPr lang="es-GT" sz="2400" dirty="0" smtClean="0"/>
              <a:t>Superficie de las barandas para evitar  pinchazos, laceraciones y el enganchado de la ropa – 1926.502(b)(6)   </a:t>
            </a:r>
          </a:p>
          <a:p>
            <a:pPr marL="801688" lvl="1" indent="-336550"/>
            <a:r>
              <a:rPr lang="es-GT" sz="2400" dirty="0" smtClean="0"/>
              <a:t>No hay bandas de acero o plástico – 1926.502(b)(8)</a:t>
            </a:r>
            <a:endParaRPr lang="en-US" sz="2400" dirty="0"/>
          </a:p>
        </p:txBody>
      </p:sp>
      <p:sp>
        <p:nvSpPr>
          <p:cNvPr id="4" name="Espaço Reservado para Número de Slide 3"/>
          <p:cNvSpPr>
            <a:spLocks noGrp="1"/>
          </p:cNvSpPr>
          <p:nvPr>
            <p:ph type="sldNum" sz="quarter" idx="12"/>
          </p:nvPr>
        </p:nvSpPr>
        <p:spPr/>
        <p:txBody>
          <a:bodyPr/>
          <a:lstStyle/>
          <a:p>
            <a:fld id="{4270FD09-D169-4E8E-8A20-27B1DBD689BC}" type="slidenum">
              <a:rPr lang="en-US"/>
              <a:pPr/>
              <a:t>31</a:t>
            </a:fld>
            <a:endParaRPr lang="en-US"/>
          </a:p>
        </p:txBody>
      </p:sp>
      <p:sp>
        <p:nvSpPr>
          <p:cNvPr id="197635"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Sistemas de Barandas</a:t>
            </a:r>
            <a:br>
              <a:rPr lang="es-GT" sz="4000" b="1" dirty="0" smtClean="0">
                <a:solidFill>
                  <a:schemeClr val="accent2"/>
                </a:solidFill>
              </a:rPr>
            </a:br>
            <a:r>
              <a:rPr lang="es-GT" sz="4000" b="1" dirty="0" smtClean="0">
                <a:solidFill>
                  <a:schemeClr val="accent2"/>
                </a:solidFill>
              </a:rPr>
              <a:t>1926.502(b)</a:t>
            </a:r>
            <a:endParaRPr lang="en-US" sz="40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705600" y="5712375"/>
            <a:ext cx="2193904" cy="1009100"/>
          </a:xfrm>
          <a:prstGeom prst="rect">
            <a:avLst/>
          </a:prstGeom>
        </p:spPr>
      </p:pic>
    </p:spTree>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fld id="{D496FF76-E50D-472A-A06C-77DC3558047A}" type="slidenum">
              <a:rPr lang="en-US"/>
              <a:pPr/>
              <a:t>32</a:t>
            </a:fld>
            <a:endParaRPr lang="en-US"/>
          </a:p>
        </p:txBody>
      </p:sp>
      <p:pic>
        <p:nvPicPr>
          <p:cNvPr id="199682" name="Picture 2"/>
          <p:cNvPicPr>
            <a:picLocks noChangeAspect="1" noChangeArrowheads="1"/>
          </p:cNvPicPr>
          <p:nvPr/>
        </p:nvPicPr>
        <p:blipFill>
          <a:blip r:embed="rId3" cstate="print"/>
          <a:srcRect/>
          <a:stretch>
            <a:fillRect/>
          </a:stretch>
        </p:blipFill>
        <p:spPr bwMode="auto">
          <a:xfrm>
            <a:off x="1676400" y="990600"/>
            <a:ext cx="5676900" cy="3729038"/>
          </a:xfrm>
          <a:prstGeom prst="rect">
            <a:avLst/>
          </a:prstGeom>
          <a:noFill/>
          <a:ln w="9525">
            <a:noFill/>
            <a:miter lim="800000"/>
            <a:headEnd/>
            <a:tailEnd/>
          </a:ln>
          <a:effectLst/>
        </p:spPr>
      </p:pic>
      <p:sp>
        <p:nvSpPr>
          <p:cNvPr id="199683"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Sistemas</a:t>
            </a:r>
            <a:r>
              <a:rPr lang="en-US" sz="4000" b="1" dirty="0" smtClean="0">
                <a:solidFill>
                  <a:schemeClr val="accent2"/>
                </a:solidFill>
              </a:rPr>
              <a:t> de </a:t>
            </a:r>
            <a:r>
              <a:rPr lang="en-US" sz="4000" b="1" dirty="0" err="1" smtClean="0">
                <a:solidFill>
                  <a:schemeClr val="accent2"/>
                </a:solidFill>
              </a:rPr>
              <a:t>Barandas</a:t>
            </a:r>
            <a:r>
              <a:rPr lang="en-US" sz="4000" b="1" dirty="0" smtClean="0">
                <a:solidFill>
                  <a:schemeClr val="accent2"/>
                </a:solidFill>
              </a:rPr>
              <a:t> </a:t>
            </a:r>
            <a:endParaRPr lang="en-US" sz="4000" b="1" dirty="0">
              <a:solidFill>
                <a:schemeClr val="accent2"/>
              </a:solidFill>
            </a:endParaRPr>
          </a:p>
        </p:txBody>
      </p:sp>
      <p:sp>
        <p:nvSpPr>
          <p:cNvPr id="199684" name="Text Box 4"/>
          <p:cNvSpPr txBox="1">
            <a:spLocks noChangeArrowheads="1"/>
          </p:cNvSpPr>
          <p:nvPr/>
        </p:nvSpPr>
        <p:spPr bwMode="auto">
          <a:xfrm>
            <a:off x="1676400" y="4953000"/>
            <a:ext cx="5714514" cy="646331"/>
          </a:xfrm>
          <a:prstGeom prst="rect">
            <a:avLst/>
          </a:prstGeom>
          <a:noFill/>
          <a:ln w="9525">
            <a:noFill/>
            <a:miter lim="800000"/>
            <a:headEnd/>
            <a:tailEnd/>
          </a:ln>
          <a:effectLst/>
        </p:spPr>
        <p:txBody>
          <a:bodyPr wrap="square">
            <a:spAutoFit/>
          </a:bodyPr>
          <a:lstStyle/>
          <a:p>
            <a:pPr>
              <a:spcBef>
                <a:spcPct val="30000"/>
              </a:spcBef>
            </a:pPr>
            <a:r>
              <a:rPr lang="es-GT" dirty="0" smtClean="0"/>
              <a:t>Aquí vemos el perímetro de un segundo piso completamente protegido por un sistema de barandas</a:t>
            </a:r>
            <a:r>
              <a:rPr lang="en-US" dirty="0" smtClean="0"/>
              <a:t> </a:t>
            </a:r>
            <a:endParaRPr lang="en-US" dirty="0"/>
          </a:p>
        </p:txBody>
      </p:sp>
      <p:pic>
        <p:nvPicPr>
          <p:cNvPr id="6" name="Picture 5" descr="BIC Logo.jpg"/>
          <p:cNvPicPr>
            <a:picLocks noChangeAspect="1"/>
          </p:cNvPicPr>
          <p:nvPr/>
        </p:nvPicPr>
        <p:blipFill>
          <a:blip r:embed="rId4"/>
          <a:stretch>
            <a:fillRect/>
          </a:stretch>
        </p:blipFill>
        <p:spPr>
          <a:xfrm>
            <a:off x="6705600" y="5638800"/>
            <a:ext cx="2193904"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fld id="{8F173D1D-4FA0-414C-8472-5F2FF66F2AC3}" type="slidenum">
              <a:rPr lang="en-US"/>
              <a:pPr/>
              <a:t>33</a:t>
            </a:fld>
            <a:endParaRPr lang="en-US"/>
          </a:p>
        </p:txBody>
      </p:sp>
      <p:pic>
        <p:nvPicPr>
          <p:cNvPr id="201730" name="Picture 2"/>
          <p:cNvPicPr>
            <a:picLocks noChangeAspect="1" noChangeArrowheads="1"/>
          </p:cNvPicPr>
          <p:nvPr/>
        </p:nvPicPr>
        <p:blipFill>
          <a:blip r:embed="rId3" cstate="print"/>
          <a:srcRect/>
          <a:stretch>
            <a:fillRect/>
          </a:stretch>
        </p:blipFill>
        <p:spPr bwMode="auto">
          <a:xfrm>
            <a:off x="1981200" y="1066800"/>
            <a:ext cx="5046662" cy="3189288"/>
          </a:xfrm>
          <a:prstGeom prst="rect">
            <a:avLst/>
          </a:prstGeom>
          <a:noFill/>
          <a:ln w="9525">
            <a:noFill/>
            <a:miter lim="800000"/>
            <a:headEnd/>
            <a:tailEnd/>
          </a:ln>
          <a:effectLst/>
        </p:spPr>
      </p:pic>
      <p:sp>
        <p:nvSpPr>
          <p:cNvPr id="201731" name="Rectangle 3"/>
          <p:cNvSpPr>
            <a:spLocks noChangeArrowheads="1"/>
          </p:cNvSpPr>
          <p:nvPr/>
        </p:nvSpPr>
        <p:spPr bwMode="auto">
          <a:xfrm>
            <a:off x="457200" y="228600"/>
            <a:ext cx="8229600" cy="609600"/>
          </a:xfrm>
          <a:prstGeom prst="rect">
            <a:avLst/>
          </a:prstGeom>
          <a:noFill/>
          <a:ln w="9525">
            <a:noFill/>
            <a:miter lim="800000"/>
            <a:headEnd/>
            <a:tailEnd/>
          </a:ln>
          <a:effectLst/>
        </p:spPr>
        <p:txBody>
          <a:bodyPr anchor="ctr"/>
          <a:lstStyle/>
          <a:p>
            <a:pPr algn="ctr"/>
            <a:r>
              <a:rPr lang="en-US" sz="4000" b="1" dirty="0" err="1" smtClean="0">
                <a:solidFill>
                  <a:schemeClr val="accent2"/>
                </a:solidFill>
              </a:rPr>
              <a:t>Sistemas</a:t>
            </a:r>
            <a:r>
              <a:rPr lang="en-US" sz="4000" b="1" dirty="0" smtClean="0">
                <a:solidFill>
                  <a:schemeClr val="accent2"/>
                </a:solidFill>
              </a:rPr>
              <a:t> de </a:t>
            </a:r>
            <a:r>
              <a:rPr lang="en-US" sz="4000" b="1" dirty="0" err="1" smtClean="0">
                <a:solidFill>
                  <a:schemeClr val="accent2"/>
                </a:solidFill>
              </a:rPr>
              <a:t>Barandas</a:t>
            </a:r>
            <a:r>
              <a:rPr lang="en-US" sz="4000" b="1" dirty="0" smtClean="0">
                <a:solidFill>
                  <a:schemeClr val="accent2"/>
                </a:solidFill>
              </a:rPr>
              <a:t> </a:t>
            </a:r>
            <a:endParaRPr lang="en-US" sz="4000" b="1" dirty="0">
              <a:solidFill>
                <a:schemeClr val="accent2"/>
              </a:solidFill>
            </a:endParaRPr>
          </a:p>
        </p:txBody>
      </p:sp>
      <p:sp>
        <p:nvSpPr>
          <p:cNvPr id="201732" name="Text Box 4"/>
          <p:cNvSpPr txBox="1">
            <a:spLocks noChangeArrowheads="1"/>
          </p:cNvSpPr>
          <p:nvPr/>
        </p:nvSpPr>
        <p:spPr bwMode="auto">
          <a:xfrm>
            <a:off x="0" y="4495800"/>
            <a:ext cx="8534400" cy="1477328"/>
          </a:xfrm>
          <a:prstGeom prst="rect">
            <a:avLst/>
          </a:prstGeom>
          <a:noFill/>
          <a:ln w="9525">
            <a:noFill/>
            <a:miter lim="800000"/>
            <a:headEnd/>
            <a:tailEnd/>
          </a:ln>
          <a:effectLst/>
        </p:spPr>
        <p:txBody>
          <a:bodyPr>
            <a:spAutoFit/>
          </a:bodyPr>
          <a:lstStyle/>
          <a:p>
            <a:pPr marL="231775" indent="-231775">
              <a:buFont typeface="Arial" pitchFamily="34" charset="0"/>
              <a:buChar char="•"/>
            </a:pPr>
            <a:r>
              <a:rPr lang="es-GT" dirty="0" smtClean="0"/>
              <a:t>Un panel pre-fabricado de pared colocado para su instalación detrás de un área totalmente protegida -- se ha eliminado una caída potencial hacia el exterior de la estructura.   </a:t>
            </a:r>
          </a:p>
          <a:p>
            <a:pPr marL="231775" indent="-231775">
              <a:buFont typeface="Arial" pitchFamily="34" charset="0"/>
              <a:buChar char="•"/>
            </a:pPr>
            <a:r>
              <a:rPr lang="es-GT" dirty="0" smtClean="0"/>
              <a:t>La escalera también está protegida por barandas -- lo que elimina caídas hacia el interior.</a:t>
            </a:r>
            <a:endParaRPr lang="en-US" dirty="0"/>
          </a:p>
        </p:txBody>
      </p:sp>
      <p:pic>
        <p:nvPicPr>
          <p:cNvPr id="6" name="Picture 5" descr="BIC Logo.jpg"/>
          <p:cNvPicPr>
            <a:picLocks noChangeAspect="1"/>
          </p:cNvPicPr>
          <p:nvPr/>
        </p:nvPicPr>
        <p:blipFill>
          <a:blip r:embed="rId4"/>
          <a:stretch>
            <a:fillRect/>
          </a:stretch>
        </p:blipFill>
        <p:spPr>
          <a:xfrm>
            <a:off x="6705600" y="5715000"/>
            <a:ext cx="2193904" cy="856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2"/>
          </p:nvPr>
        </p:nvSpPr>
        <p:spPr/>
        <p:txBody>
          <a:bodyPr/>
          <a:lstStyle/>
          <a:p>
            <a:fld id="{726B2CDB-7DBC-4B50-9EA7-566BD4641BEF}" type="slidenum">
              <a:rPr lang="en-US"/>
              <a:pPr/>
              <a:t>34</a:t>
            </a:fld>
            <a:endParaRPr lang="en-US"/>
          </a:p>
        </p:txBody>
      </p:sp>
      <p:sp>
        <p:nvSpPr>
          <p:cNvPr id="203779"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Sistemas</a:t>
            </a:r>
            <a:r>
              <a:rPr lang="en-US" sz="4000" b="1" dirty="0" smtClean="0">
                <a:solidFill>
                  <a:schemeClr val="accent2"/>
                </a:solidFill>
              </a:rPr>
              <a:t> de </a:t>
            </a:r>
            <a:r>
              <a:rPr lang="en-US" sz="4000" b="1" dirty="0" err="1" smtClean="0">
                <a:solidFill>
                  <a:schemeClr val="accent2"/>
                </a:solidFill>
              </a:rPr>
              <a:t>Barandas</a:t>
            </a:r>
            <a:r>
              <a:rPr lang="en-US" sz="4000" b="1" dirty="0" smtClean="0">
                <a:solidFill>
                  <a:schemeClr val="accent2"/>
                </a:solidFill>
              </a:rPr>
              <a:t> </a:t>
            </a:r>
            <a:endParaRPr lang="en-US" sz="4000" b="1" dirty="0">
              <a:solidFill>
                <a:schemeClr val="accent2"/>
              </a:solidFill>
            </a:endParaRPr>
          </a:p>
        </p:txBody>
      </p:sp>
      <p:sp>
        <p:nvSpPr>
          <p:cNvPr id="203783" name="Text Box 7"/>
          <p:cNvSpPr txBox="1">
            <a:spLocks noChangeArrowheads="1"/>
          </p:cNvSpPr>
          <p:nvPr/>
        </p:nvSpPr>
        <p:spPr bwMode="auto">
          <a:xfrm>
            <a:off x="304800" y="4419600"/>
            <a:ext cx="8553450" cy="1200329"/>
          </a:xfrm>
          <a:prstGeom prst="rect">
            <a:avLst/>
          </a:prstGeom>
          <a:noFill/>
          <a:ln w="9525">
            <a:noFill/>
            <a:miter lim="800000"/>
            <a:headEnd/>
            <a:tailEnd/>
          </a:ln>
          <a:effectLst/>
        </p:spPr>
        <p:txBody>
          <a:bodyPr>
            <a:spAutoFit/>
          </a:bodyPr>
          <a:lstStyle/>
          <a:p>
            <a:pPr>
              <a:spcBef>
                <a:spcPct val="30000"/>
              </a:spcBef>
            </a:pPr>
            <a:r>
              <a:rPr lang="es-GT" dirty="0" smtClean="0"/>
              <a:t>Los soportes para el sistema diseñado de barandas se pueden colocar en un costado o ser colocados en una plataforma.   De cualquier forma, los empleadores deben revisar las instrucciones del fabricante o las recomendaciones de un ingeniero profesional registrado para su correcta instalación.</a:t>
            </a:r>
            <a:endParaRPr lang="en-US" dirty="0"/>
          </a:p>
        </p:txBody>
      </p:sp>
      <p:pic>
        <p:nvPicPr>
          <p:cNvPr id="203784" name="Picture 8"/>
          <p:cNvPicPr>
            <a:picLocks noChangeAspect="1" noChangeArrowheads="1"/>
          </p:cNvPicPr>
          <p:nvPr/>
        </p:nvPicPr>
        <p:blipFill>
          <a:blip r:embed="rId3" cstate="print"/>
          <a:srcRect/>
          <a:stretch>
            <a:fillRect/>
          </a:stretch>
        </p:blipFill>
        <p:spPr bwMode="auto">
          <a:xfrm>
            <a:off x="1752600" y="1066800"/>
            <a:ext cx="2366963" cy="3181350"/>
          </a:xfrm>
          <a:prstGeom prst="rect">
            <a:avLst/>
          </a:prstGeom>
          <a:noFill/>
          <a:ln w="9525">
            <a:noFill/>
            <a:miter lim="800000"/>
            <a:headEnd/>
            <a:tailEnd/>
          </a:ln>
          <a:effectLst/>
        </p:spPr>
      </p:pic>
      <p:pic>
        <p:nvPicPr>
          <p:cNvPr id="203785" name="Picture 9"/>
          <p:cNvPicPr>
            <a:picLocks noChangeAspect="1" noChangeArrowheads="1"/>
          </p:cNvPicPr>
          <p:nvPr/>
        </p:nvPicPr>
        <p:blipFill>
          <a:blip r:embed="rId4" cstate="print"/>
          <a:srcRect/>
          <a:stretch>
            <a:fillRect/>
          </a:stretch>
        </p:blipFill>
        <p:spPr bwMode="auto">
          <a:xfrm>
            <a:off x="4648200" y="1066800"/>
            <a:ext cx="2830512" cy="3171825"/>
          </a:xfrm>
          <a:prstGeom prst="rect">
            <a:avLst/>
          </a:prstGeom>
          <a:noFill/>
          <a:ln w="9525">
            <a:noFill/>
            <a:miter lim="800000"/>
            <a:headEnd/>
            <a:tailEnd/>
          </a:ln>
          <a:effectLst/>
        </p:spPr>
      </p:pic>
      <p:pic>
        <p:nvPicPr>
          <p:cNvPr id="7" name="Picture 6" descr="BIC Logo.jpg"/>
          <p:cNvPicPr>
            <a:picLocks noChangeAspect="1"/>
          </p:cNvPicPr>
          <p:nvPr/>
        </p:nvPicPr>
        <p:blipFill>
          <a:blip r:embed="rId5"/>
          <a:stretch>
            <a:fillRect/>
          </a:stretch>
        </p:blipFill>
        <p:spPr>
          <a:xfrm>
            <a:off x="6705600" y="5562600"/>
            <a:ext cx="2193904" cy="1009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2"/>
          <p:cNvSpPr>
            <a:spLocks noGrp="1"/>
          </p:cNvSpPr>
          <p:nvPr>
            <p:ph type="sldNum" sz="quarter" idx="12"/>
          </p:nvPr>
        </p:nvSpPr>
        <p:spPr/>
        <p:txBody>
          <a:bodyPr/>
          <a:lstStyle/>
          <a:p>
            <a:fld id="{35703695-1DC0-42D7-9683-62A3181CC80A}" type="slidenum">
              <a:rPr lang="en-US"/>
              <a:pPr/>
              <a:t>35</a:t>
            </a:fld>
            <a:endParaRPr lang="en-US"/>
          </a:p>
        </p:txBody>
      </p:sp>
      <p:sp>
        <p:nvSpPr>
          <p:cNvPr id="205826" name="Rectangle 2"/>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r>
              <a:rPr lang="en-US" sz="4000" b="1" dirty="0" err="1" smtClean="0">
                <a:solidFill>
                  <a:schemeClr val="accent2"/>
                </a:solidFill>
              </a:rPr>
              <a:t>Sistemas</a:t>
            </a:r>
            <a:r>
              <a:rPr lang="en-US" sz="4000" b="1" dirty="0" smtClean="0">
                <a:solidFill>
                  <a:schemeClr val="accent2"/>
                </a:solidFill>
              </a:rPr>
              <a:t> de </a:t>
            </a:r>
            <a:r>
              <a:rPr lang="en-US" sz="4000" b="1" dirty="0" err="1" smtClean="0">
                <a:solidFill>
                  <a:schemeClr val="accent2"/>
                </a:solidFill>
              </a:rPr>
              <a:t>Barandas</a:t>
            </a:r>
            <a:r>
              <a:rPr lang="en-US" sz="4000" b="1" dirty="0" smtClean="0">
                <a:solidFill>
                  <a:schemeClr val="accent2"/>
                </a:solidFill>
              </a:rPr>
              <a:t> </a:t>
            </a:r>
            <a:endParaRPr lang="en-US" sz="4000" b="1" dirty="0">
              <a:solidFill>
                <a:schemeClr val="accent2"/>
              </a:solidFill>
            </a:endParaRPr>
          </a:p>
        </p:txBody>
      </p:sp>
      <p:sp>
        <p:nvSpPr>
          <p:cNvPr id="205827" name="Arc 3"/>
          <p:cNvSpPr>
            <a:spLocks/>
          </p:cNvSpPr>
          <p:nvPr/>
        </p:nvSpPr>
        <p:spPr bwMode="auto">
          <a:xfrm rot="12092563" flipH="1">
            <a:off x="2336800" y="2786063"/>
            <a:ext cx="304800" cy="76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2"/>
            </a:solidFill>
            <a:round/>
            <a:headEnd/>
            <a:tailEnd/>
          </a:ln>
          <a:effectLst/>
        </p:spPr>
        <p:txBody>
          <a:bodyPr rot="10800000" wrap="none" anchor="ctr"/>
          <a:lstStyle/>
          <a:p>
            <a:endParaRPr lang="pt-BR"/>
          </a:p>
        </p:txBody>
      </p:sp>
      <p:pic>
        <p:nvPicPr>
          <p:cNvPr id="205829" name="Picture 5"/>
          <p:cNvPicPr>
            <a:picLocks noChangeAspect="1" noChangeArrowheads="1"/>
          </p:cNvPicPr>
          <p:nvPr/>
        </p:nvPicPr>
        <p:blipFill>
          <a:blip r:embed="rId3" cstate="print"/>
          <a:srcRect/>
          <a:stretch>
            <a:fillRect/>
          </a:stretch>
        </p:blipFill>
        <p:spPr bwMode="auto">
          <a:xfrm>
            <a:off x="457200" y="1143000"/>
            <a:ext cx="3656012" cy="3614738"/>
          </a:xfrm>
          <a:prstGeom prst="rect">
            <a:avLst/>
          </a:prstGeom>
          <a:noFill/>
          <a:ln w="9525">
            <a:noFill/>
            <a:miter lim="800000"/>
            <a:headEnd/>
            <a:tailEnd/>
          </a:ln>
          <a:effectLst/>
        </p:spPr>
      </p:pic>
      <p:pic>
        <p:nvPicPr>
          <p:cNvPr id="205830" name="Picture 6"/>
          <p:cNvPicPr>
            <a:picLocks noChangeAspect="1" noChangeArrowheads="1"/>
          </p:cNvPicPr>
          <p:nvPr/>
        </p:nvPicPr>
        <p:blipFill>
          <a:blip r:embed="rId4" cstate="print"/>
          <a:srcRect/>
          <a:stretch>
            <a:fillRect/>
          </a:stretch>
        </p:blipFill>
        <p:spPr bwMode="auto">
          <a:xfrm>
            <a:off x="4724400" y="1143000"/>
            <a:ext cx="3838575" cy="3605213"/>
          </a:xfrm>
          <a:prstGeom prst="rect">
            <a:avLst/>
          </a:prstGeom>
          <a:noFill/>
          <a:ln w="9525">
            <a:noFill/>
            <a:miter lim="800000"/>
            <a:headEnd/>
            <a:tailEnd/>
          </a:ln>
          <a:effectLst/>
        </p:spPr>
      </p:pic>
      <p:pic>
        <p:nvPicPr>
          <p:cNvPr id="8" name="Picture 7" descr="BIC Logo.jpg"/>
          <p:cNvPicPr>
            <a:picLocks noChangeAspect="1"/>
          </p:cNvPicPr>
          <p:nvPr/>
        </p:nvPicPr>
        <p:blipFill>
          <a:blip r:embed="rId5"/>
          <a:stretch>
            <a:fillRect/>
          </a:stretch>
        </p:blipFill>
        <p:spPr>
          <a:xfrm>
            <a:off x="6858000" y="5638800"/>
            <a:ext cx="1905000" cy="932900"/>
          </a:xfrm>
          <a:prstGeom prst="rect">
            <a:avLst/>
          </a:prstGeom>
        </p:spPr>
      </p:pic>
      <p:sp>
        <p:nvSpPr>
          <p:cNvPr id="9" name="Text Box 4"/>
          <p:cNvSpPr txBox="1">
            <a:spLocks noChangeArrowheads="1"/>
          </p:cNvSpPr>
          <p:nvPr/>
        </p:nvSpPr>
        <p:spPr bwMode="auto">
          <a:xfrm>
            <a:off x="228600" y="4523015"/>
            <a:ext cx="6629400" cy="2031325"/>
          </a:xfrm>
          <a:prstGeom prst="rect">
            <a:avLst/>
          </a:prstGeom>
          <a:noFill/>
          <a:ln w="9525">
            <a:noFill/>
            <a:miter lim="800000"/>
            <a:headEnd/>
            <a:tailEnd/>
          </a:ln>
          <a:effectLst/>
        </p:spPr>
        <p:txBody>
          <a:bodyPr wrap="square">
            <a:spAutoFit/>
          </a:bodyPr>
          <a:lstStyle/>
          <a:p>
            <a:endParaRPr lang="en-US" dirty="0" smtClean="0"/>
          </a:p>
          <a:p>
            <a:r>
              <a:rPr lang="es-GT" dirty="0" smtClean="0"/>
              <a:t>Barandas colocadas en su lugar durante las operaciones de re-techado. </a:t>
            </a:r>
          </a:p>
          <a:p>
            <a:endParaRPr lang="es-GT" dirty="0" smtClean="0"/>
          </a:p>
          <a:p>
            <a:r>
              <a:rPr lang="es-GT" dirty="0" smtClean="0"/>
              <a:t>Nota:  La imagen de la derecha carece de protección para el borde inclinado por lo que algunos medios de protección de este trabajador  (barandas, malla de seguridad o SPDC - PFAS) deben ser utilizados.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2"/>
          <p:cNvSpPr>
            <a:spLocks noGrp="1"/>
          </p:cNvSpPr>
          <p:nvPr>
            <p:ph type="sldNum" sz="quarter" idx="12"/>
          </p:nvPr>
        </p:nvSpPr>
        <p:spPr/>
        <p:txBody>
          <a:bodyPr/>
          <a:lstStyle/>
          <a:p>
            <a:fld id="{CE72A5D7-7BE7-4329-8E97-703B08D94FBA}" type="slidenum">
              <a:rPr lang="en-US"/>
              <a:pPr/>
              <a:t>36</a:t>
            </a:fld>
            <a:endParaRPr lang="en-US"/>
          </a:p>
        </p:txBody>
      </p:sp>
      <p:pic>
        <p:nvPicPr>
          <p:cNvPr id="207874" name="Picture 2"/>
          <p:cNvPicPr>
            <a:picLocks noChangeAspect="1" noChangeArrowheads="1"/>
          </p:cNvPicPr>
          <p:nvPr/>
        </p:nvPicPr>
        <p:blipFill>
          <a:blip r:embed="rId3" cstate="print"/>
          <a:srcRect/>
          <a:stretch>
            <a:fillRect/>
          </a:stretch>
        </p:blipFill>
        <p:spPr bwMode="auto">
          <a:xfrm>
            <a:off x="2425700" y="1577975"/>
            <a:ext cx="4251325" cy="3189288"/>
          </a:xfrm>
          <a:prstGeom prst="rect">
            <a:avLst/>
          </a:prstGeom>
          <a:noFill/>
          <a:ln w="9525">
            <a:noFill/>
            <a:miter lim="800000"/>
            <a:headEnd/>
            <a:tailEnd/>
          </a:ln>
          <a:effectLst/>
        </p:spPr>
      </p:pic>
      <p:sp>
        <p:nvSpPr>
          <p:cNvPr id="207875"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err="1" smtClean="0">
                <a:solidFill>
                  <a:schemeClr val="accent2"/>
                </a:solidFill>
              </a:rPr>
              <a:t>Sistemas</a:t>
            </a:r>
            <a:r>
              <a:rPr lang="en-US" sz="4000" b="1" dirty="0" smtClean="0">
                <a:solidFill>
                  <a:schemeClr val="accent2"/>
                </a:solidFill>
              </a:rPr>
              <a:t> de </a:t>
            </a:r>
            <a:r>
              <a:rPr lang="en-US" sz="4000" b="1" dirty="0" err="1" smtClean="0">
                <a:solidFill>
                  <a:schemeClr val="accent2"/>
                </a:solidFill>
              </a:rPr>
              <a:t>Barandas</a:t>
            </a:r>
            <a:r>
              <a:rPr lang="en-US" sz="4000" b="1" dirty="0" smtClean="0">
                <a:solidFill>
                  <a:schemeClr val="accent2"/>
                </a:solidFill>
              </a:rPr>
              <a:t> </a:t>
            </a:r>
            <a:endParaRPr lang="en-US" sz="4000" b="1" dirty="0">
              <a:solidFill>
                <a:schemeClr val="accent2"/>
              </a:solidFill>
            </a:endParaRPr>
          </a:p>
        </p:txBody>
      </p:sp>
      <p:sp>
        <p:nvSpPr>
          <p:cNvPr id="207876" name="Text Box 4"/>
          <p:cNvSpPr txBox="1">
            <a:spLocks noChangeArrowheads="1"/>
          </p:cNvSpPr>
          <p:nvPr/>
        </p:nvSpPr>
        <p:spPr bwMode="auto">
          <a:xfrm>
            <a:off x="1143000" y="4909370"/>
            <a:ext cx="7904188" cy="369332"/>
          </a:xfrm>
          <a:prstGeom prst="rect">
            <a:avLst/>
          </a:prstGeom>
          <a:noFill/>
          <a:ln w="9525">
            <a:noFill/>
            <a:miter lim="800000"/>
            <a:headEnd/>
            <a:tailEnd/>
          </a:ln>
          <a:effectLst/>
        </p:spPr>
        <p:txBody>
          <a:bodyPr wrap="square">
            <a:spAutoFit/>
          </a:bodyPr>
          <a:lstStyle/>
          <a:p>
            <a:pPr>
              <a:spcBef>
                <a:spcPct val="30000"/>
              </a:spcBef>
            </a:pPr>
            <a:r>
              <a:rPr lang="es-GT" dirty="0" smtClean="0"/>
              <a:t>Aquí vemos un techo completamente </a:t>
            </a:r>
            <a:r>
              <a:rPr lang="es-GT" dirty="0" err="1" smtClean="0"/>
              <a:t>embarandado</a:t>
            </a:r>
            <a:r>
              <a:rPr lang="es-GT" dirty="0" smtClean="0"/>
              <a:t> listo para funcionar. </a:t>
            </a:r>
            <a:endParaRPr lang="en-US" dirty="0"/>
          </a:p>
        </p:txBody>
      </p:sp>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idx="1"/>
          </p:nvPr>
        </p:nvSpPr>
        <p:spPr>
          <a:xfrm>
            <a:off x="457200" y="1898650"/>
            <a:ext cx="8229600" cy="3962400"/>
          </a:xfrm>
        </p:spPr>
        <p:txBody>
          <a:bodyPr/>
          <a:lstStyle/>
          <a:p>
            <a:pPr algn="ctr">
              <a:buFontTx/>
              <a:buNone/>
            </a:pPr>
            <a:endParaRPr lang="en-US" sz="2800" dirty="0"/>
          </a:p>
          <a:p>
            <a:pPr algn="ctr">
              <a:buFontTx/>
              <a:buNone/>
            </a:pPr>
            <a:endParaRPr lang="en-US" sz="2800" dirty="0"/>
          </a:p>
          <a:p>
            <a:pPr algn="ctr">
              <a:buNone/>
            </a:pPr>
            <a:r>
              <a:rPr lang="es-GT" sz="2800" dirty="0" smtClean="0"/>
              <a:t>Sistemas de Mallas de Seguridad</a:t>
            </a:r>
            <a:endParaRPr lang="en-US" sz="2800" dirty="0" smtClean="0"/>
          </a:p>
          <a:p>
            <a:pPr algn="ctr">
              <a:buNone/>
            </a:pPr>
            <a:r>
              <a:rPr lang="es-GT" sz="2800" dirty="0" smtClean="0"/>
              <a:t>1926.502(c)</a:t>
            </a:r>
            <a:endParaRPr lang="es-GT" sz="2800" dirty="0"/>
          </a:p>
        </p:txBody>
      </p:sp>
      <p:sp>
        <p:nvSpPr>
          <p:cNvPr id="4" name="Espaço Reservado para Número de Slide 3"/>
          <p:cNvSpPr>
            <a:spLocks noGrp="1"/>
          </p:cNvSpPr>
          <p:nvPr>
            <p:ph type="sldNum" sz="quarter" idx="12"/>
          </p:nvPr>
        </p:nvSpPr>
        <p:spPr/>
        <p:txBody>
          <a:bodyPr/>
          <a:lstStyle/>
          <a:p>
            <a:fld id="{A6E0F727-246A-490C-BB0E-136D93F36166}" type="slidenum">
              <a:rPr lang="en-US"/>
              <a:pPr/>
              <a:t>37</a:t>
            </a:fld>
            <a:endParaRPr lang="en-US"/>
          </a:p>
        </p:txBody>
      </p:sp>
      <p:sp>
        <p:nvSpPr>
          <p:cNvPr id="209923" name="Rectangle 3"/>
          <p:cNvSpPr>
            <a:spLocks noChangeArrowheads="1"/>
          </p:cNvSpPr>
          <p:nvPr/>
        </p:nvSpPr>
        <p:spPr bwMode="auto">
          <a:xfrm>
            <a:off x="381000" y="1295400"/>
            <a:ext cx="8229600" cy="838200"/>
          </a:xfrm>
          <a:prstGeom prst="rect">
            <a:avLst/>
          </a:prstGeom>
          <a:noFill/>
          <a:ln w="9525">
            <a:noFill/>
            <a:miter lim="800000"/>
            <a:headEnd/>
            <a:tailEnd/>
          </a:ln>
          <a:effectLst/>
        </p:spPr>
        <p:txBody>
          <a:bodyPr anchor="ctr"/>
          <a:lstStyle/>
          <a:p>
            <a:pPr algn="ctr"/>
            <a:r>
              <a:rPr lang="es-GT" sz="4400" b="1" dirty="0" smtClean="0">
                <a:solidFill>
                  <a:schemeClr val="accent2"/>
                </a:solidFill>
              </a:rPr>
              <a:t>Sistemas Convencionales de Protección Contra Caídas</a:t>
            </a:r>
            <a:endParaRPr lang="en-US" sz="48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body" sz="half" idx="1"/>
          </p:nvPr>
        </p:nvSpPr>
        <p:spPr>
          <a:xfrm>
            <a:off x="457200" y="1905000"/>
            <a:ext cx="8229600" cy="3581400"/>
          </a:xfrm>
          <a:noFill/>
          <a:ln/>
        </p:spPr>
        <p:txBody>
          <a:bodyPr lIns="92075" tIns="46038" rIns="92075" bIns="46038">
            <a:normAutofit/>
          </a:bodyPr>
          <a:lstStyle/>
          <a:p>
            <a:pPr>
              <a:lnSpc>
                <a:spcPct val="90000"/>
              </a:lnSpc>
            </a:pPr>
            <a:r>
              <a:rPr lang="es-GT" sz="2400" dirty="0" smtClean="0"/>
              <a:t>Los requerimientos para los sistemas de mallas de seguridad incluyen:</a:t>
            </a:r>
          </a:p>
          <a:p>
            <a:pPr>
              <a:lnSpc>
                <a:spcPct val="90000"/>
              </a:lnSpc>
              <a:buFontTx/>
              <a:buNone/>
            </a:pPr>
            <a:endParaRPr lang="es-GT" sz="2400" dirty="0" smtClean="0"/>
          </a:p>
          <a:p>
            <a:pPr lvl="1">
              <a:lnSpc>
                <a:spcPct val="90000"/>
              </a:lnSpc>
            </a:pPr>
            <a:r>
              <a:rPr lang="es-GT" sz="2400" dirty="0" smtClean="0"/>
              <a:t>Tanto como sea posible, no más de 30 pies por debajo de – 1926.502(c)(1)</a:t>
            </a:r>
          </a:p>
          <a:p>
            <a:pPr lvl="1">
              <a:lnSpc>
                <a:spcPct val="90000"/>
              </a:lnSpc>
            </a:pPr>
            <a:r>
              <a:rPr lang="es-GT" sz="2400" dirty="0" smtClean="0"/>
              <a:t>Una distancia suficiente para evitar el contacto con la superficie o debajo de las estructuras – 1926.502(c)(3)</a:t>
            </a:r>
          </a:p>
          <a:p>
            <a:pPr lvl="1">
              <a:lnSpc>
                <a:spcPct val="90000"/>
              </a:lnSpc>
              <a:buFontTx/>
              <a:buNone/>
            </a:pPr>
            <a:r>
              <a:rPr lang="es-GT" sz="2400" dirty="0" smtClean="0"/>
              <a:t> </a:t>
            </a:r>
            <a:endParaRPr lang="pt-BR" sz="2400" dirty="0" smtClean="0"/>
          </a:p>
          <a:p>
            <a:pPr>
              <a:lnSpc>
                <a:spcPct val="90000"/>
              </a:lnSpc>
            </a:pPr>
            <a:r>
              <a:rPr lang="pt-BR" sz="2400" dirty="0" smtClean="0"/>
              <a:t>Caída </a:t>
            </a:r>
            <a:r>
              <a:rPr lang="pt-BR" sz="2400" dirty="0" err="1" smtClean="0"/>
              <a:t>probada</a:t>
            </a:r>
            <a:r>
              <a:rPr lang="pt-BR" sz="2400" dirty="0" smtClean="0"/>
              <a:t>  o certificada – 1926.502(c)(4)    	</a:t>
            </a:r>
            <a:r>
              <a:rPr lang="en-US" sz="2400" dirty="0" smtClean="0"/>
              <a:t> 		</a:t>
            </a:r>
            <a:endParaRPr lang="en-US" sz="2400" dirty="0"/>
          </a:p>
        </p:txBody>
      </p:sp>
      <p:sp>
        <p:nvSpPr>
          <p:cNvPr id="4" name="Espaço Reservado para Número de Slide 4"/>
          <p:cNvSpPr>
            <a:spLocks noGrp="1"/>
          </p:cNvSpPr>
          <p:nvPr>
            <p:ph type="sldNum" sz="quarter" idx="10"/>
          </p:nvPr>
        </p:nvSpPr>
        <p:spPr/>
        <p:txBody>
          <a:bodyPr/>
          <a:lstStyle/>
          <a:p>
            <a:fld id="{52C6F9F0-E6DB-434C-9C4E-27D98C4CF3FC}" type="slidenum">
              <a:rPr lang="en-US"/>
              <a:pPr/>
              <a:t>38</a:t>
            </a:fld>
            <a:endParaRPr lang="en-US"/>
          </a:p>
        </p:txBody>
      </p:sp>
      <p:sp>
        <p:nvSpPr>
          <p:cNvPr id="211971" name="Rectangle 3"/>
          <p:cNvSpPr>
            <a:spLocks noChangeArrowheads="1"/>
          </p:cNvSpPr>
          <p:nvPr/>
        </p:nvSpPr>
        <p:spPr bwMode="auto">
          <a:xfrm>
            <a:off x="457200" y="228600"/>
            <a:ext cx="8229600" cy="1676400"/>
          </a:xfrm>
          <a:prstGeom prst="rect">
            <a:avLst/>
          </a:prstGeom>
          <a:noFill/>
          <a:ln w="9525">
            <a:noFill/>
            <a:miter lim="800000"/>
            <a:headEnd/>
            <a:tailEnd/>
          </a:ln>
          <a:effectLst/>
        </p:spPr>
        <p:txBody>
          <a:bodyPr anchor="ctr"/>
          <a:lstStyle/>
          <a:p>
            <a:r>
              <a:rPr lang="es-GT" sz="4400" b="1" dirty="0" smtClean="0">
                <a:solidFill>
                  <a:schemeClr val="accent2"/>
                </a:solidFill>
              </a:rPr>
              <a:t>Sistemas de Mallas de Seguridad</a:t>
            </a:r>
            <a:endParaRPr lang="en-US" sz="44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019" name="Group 3"/>
          <p:cNvGraphicFramePr>
            <a:graphicFrameLocks noGrp="1"/>
          </p:cNvGraphicFramePr>
          <p:nvPr>
            <p:ph type="tbl" idx="1"/>
          </p:nvPr>
        </p:nvGraphicFramePr>
        <p:xfrm>
          <a:off x="457200" y="1600200"/>
          <a:ext cx="8229600" cy="3565526"/>
        </p:xfrm>
        <a:graphic>
          <a:graphicData uri="http://schemas.openxmlformats.org/drawingml/2006/table">
            <a:tbl>
              <a:tblPr/>
              <a:tblGrid>
                <a:gridCol w="4114800"/>
                <a:gridCol w="4114800"/>
              </a:tblGrid>
              <a:tr h="167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GT" sz="2400" b="0" i="0" u="none" strike="noStrike" cap="none" normalizeH="0" baseline="0" dirty="0" smtClean="0">
                          <a:ln>
                            <a:noFill/>
                          </a:ln>
                          <a:solidFill>
                            <a:schemeClr val="tx1"/>
                          </a:solidFill>
                          <a:effectLst/>
                          <a:latin typeface="Arial" pitchFamily="34" charset="0"/>
                        </a:rPr>
                        <a:t>Distancia vertical</a:t>
                      </a:r>
                      <a:br>
                        <a:rPr kumimoji="0" lang="es-GT" sz="2400" b="0" i="0" u="none" strike="noStrike" cap="none" normalizeH="0" baseline="0" dirty="0" smtClean="0">
                          <a:ln>
                            <a:noFill/>
                          </a:ln>
                          <a:solidFill>
                            <a:schemeClr val="tx1"/>
                          </a:solidFill>
                          <a:effectLst/>
                          <a:latin typeface="Arial" pitchFamily="34" charset="0"/>
                        </a:rPr>
                      </a:br>
                      <a:r>
                        <a:rPr kumimoji="0" lang="es-GT" sz="2400" b="0" i="0" u="none" strike="noStrike" cap="none" normalizeH="0" baseline="0" dirty="0" smtClean="0">
                          <a:ln>
                            <a:noFill/>
                          </a:ln>
                          <a:solidFill>
                            <a:schemeClr val="tx1"/>
                          </a:solidFill>
                          <a:effectLst/>
                          <a:latin typeface="Arial" pitchFamily="34" charset="0"/>
                        </a:rPr>
                        <a:t>del nivel de trabajo a</a:t>
                      </a:r>
                      <a:br>
                        <a:rPr kumimoji="0" lang="es-GT" sz="2400" b="0" i="0" u="none" strike="noStrike" cap="none" normalizeH="0" baseline="0" dirty="0" smtClean="0">
                          <a:ln>
                            <a:noFill/>
                          </a:ln>
                          <a:solidFill>
                            <a:schemeClr val="tx1"/>
                          </a:solidFill>
                          <a:effectLst/>
                          <a:latin typeface="Arial" pitchFamily="34" charset="0"/>
                        </a:rPr>
                      </a:br>
                      <a:r>
                        <a:rPr kumimoji="0" lang="es-GT" sz="2400" b="0" i="0" u="none" strike="noStrike" cap="none" normalizeH="0" baseline="0" dirty="0" smtClean="0">
                          <a:ln>
                            <a:noFill/>
                          </a:ln>
                          <a:solidFill>
                            <a:schemeClr val="tx1"/>
                          </a:solidFill>
                          <a:effectLst/>
                          <a:latin typeface="Arial" pitchFamily="34" charset="0"/>
                        </a:rPr>
                        <a:t>plano horizontal de la malla</a:t>
                      </a:r>
                      <a:r>
                        <a:rPr kumimoji="0" lang="es-GT" sz="2800" b="0" i="0" u="none" strike="noStrike" cap="none" normalizeH="0" baseline="0" dirty="0" smtClean="0">
                          <a:ln>
                            <a:noFill/>
                          </a:ln>
                          <a:solidFill>
                            <a:schemeClr val="tx1"/>
                          </a:solidFill>
                          <a:effectLst/>
                          <a:latin typeface="Arial" pitchFamily="34" charset="0"/>
                        </a:rPr>
                        <a:t> </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GT" sz="2400" b="0" i="0" u="none" strike="noStrike" cap="none" normalizeH="0" baseline="0" smtClean="0">
                          <a:ln>
                            <a:noFill/>
                          </a:ln>
                          <a:solidFill>
                            <a:schemeClr val="tx1"/>
                          </a:solidFill>
                          <a:effectLst/>
                          <a:latin typeface="Arial" pitchFamily="34" charset="0"/>
                        </a:rPr>
                        <a:t>Distanciar horizontal mínima requerida desde el borde exterior de la malla  al borde de la superficie de trabajo</a:t>
                      </a:r>
                      <a:r>
                        <a:rPr kumimoji="0" lang="es-GT" sz="2800" b="0" i="0" u="none" strike="noStrike" cap="none" normalizeH="0" baseline="0" smtClean="0">
                          <a:ln>
                            <a:noFill/>
                          </a:ln>
                          <a:solidFill>
                            <a:schemeClr val="tx1"/>
                          </a:solidFill>
                          <a:effectLst/>
                          <a:latin typeface="Arial" pitchFamily="34" charset="0"/>
                        </a:rPr>
                        <a:t> </a:t>
                      </a: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rPr>
                        <a:t>Hasta</a:t>
                      </a:r>
                      <a:r>
                        <a:rPr kumimoji="0" lang="en-US" sz="2000" b="0" i="0" u="none" strike="noStrike" cap="none" normalizeH="0" baseline="0" dirty="0" smtClean="0">
                          <a:ln>
                            <a:noFill/>
                          </a:ln>
                          <a:solidFill>
                            <a:schemeClr val="tx1"/>
                          </a:solidFill>
                          <a:effectLst/>
                          <a:latin typeface="Arial" pitchFamily="34" charset="0"/>
                        </a:rPr>
                        <a:t> 5 pies </a:t>
                      </a:r>
                      <a:r>
                        <a:rPr kumimoji="0" lang="en-US" sz="2800" b="0" i="0" u="none" strike="noStrike" cap="none" normalizeH="0" baseline="0" dirty="0" smtClean="0">
                          <a:ln>
                            <a:noFill/>
                          </a:ln>
                          <a:solidFill>
                            <a:schemeClr val="tx1"/>
                          </a:solidFill>
                          <a:effectLst/>
                          <a:latin typeface="Arial" pitchFamily="34" charset="0"/>
                        </a:rPr>
                        <a:t>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8 pies </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De 5 to 10 pies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10 pies </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rPr>
                        <a:t>Más</a:t>
                      </a:r>
                      <a:r>
                        <a:rPr kumimoji="0" lang="en-US" sz="2000" b="0" i="0" u="none" strike="noStrike" cap="none" normalizeH="0" baseline="0" dirty="0" smtClean="0">
                          <a:ln>
                            <a:noFill/>
                          </a:ln>
                          <a:solidFill>
                            <a:schemeClr val="tx1"/>
                          </a:solidFill>
                          <a:effectLst/>
                          <a:latin typeface="Arial" pitchFamily="34" charset="0"/>
                        </a:rPr>
                        <a:t> de 10 pies</a:t>
                      </a:r>
                      <a:r>
                        <a:rPr kumimoji="0" lang="en-US" sz="2800" b="0" i="0" u="none" strike="noStrike" cap="none" normalizeH="0" baseline="0" dirty="0" smtClean="0">
                          <a:ln>
                            <a:noFill/>
                          </a:ln>
                          <a:solidFill>
                            <a:schemeClr val="tx1"/>
                          </a:solidFill>
                          <a:effectLst/>
                          <a:latin typeface="Arial" pitchFamily="34" charset="0"/>
                        </a:rPr>
                        <a:t>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13 pies</a:t>
                      </a:r>
                      <a:endParaRPr kumimoji="0" lang="en-US" sz="2800" b="0" i="0" u="none" strike="noStrike" cap="none" normalizeH="0" baseline="0" dirty="0" smtClean="0">
                        <a:ln>
                          <a:noFill/>
                        </a:ln>
                        <a:solidFill>
                          <a:schemeClr val="tx1"/>
                        </a:solidFill>
                        <a:effectLst/>
                        <a:latin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 name="Espaço Reservado para Número de Slide 3"/>
          <p:cNvSpPr>
            <a:spLocks noGrp="1"/>
          </p:cNvSpPr>
          <p:nvPr>
            <p:ph type="sldNum" sz="quarter" idx="10"/>
          </p:nvPr>
        </p:nvSpPr>
        <p:spPr/>
        <p:txBody>
          <a:bodyPr/>
          <a:lstStyle/>
          <a:p>
            <a:fld id="{29EDF41F-EF0E-455A-A382-55682035E3A0}" type="slidenum">
              <a:rPr lang="en-US"/>
              <a:pPr/>
              <a:t>39</a:t>
            </a:fld>
            <a:endParaRPr lang="en-US"/>
          </a:p>
        </p:txBody>
      </p:sp>
      <p:sp>
        <p:nvSpPr>
          <p:cNvPr id="214018" name="Rectangle 2"/>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n-US" sz="4000" b="1" dirty="0" smtClean="0">
                <a:solidFill>
                  <a:schemeClr val="accent2"/>
                </a:solidFill>
              </a:rPr>
              <a:t>Safety Net Systems</a:t>
            </a:r>
            <a:endParaRPr lang="en-US" sz="4000" b="1" dirty="0">
              <a:solidFill>
                <a:schemeClr val="accent2"/>
              </a:solidFill>
            </a:endParaRPr>
          </a:p>
        </p:txBody>
      </p:sp>
      <p:sp>
        <p:nvSpPr>
          <p:cNvPr id="214036" name="Text Box 20"/>
          <p:cNvSpPr txBox="1">
            <a:spLocks noChangeArrowheads="1"/>
          </p:cNvSpPr>
          <p:nvPr/>
        </p:nvSpPr>
        <p:spPr bwMode="auto">
          <a:xfrm>
            <a:off x="737400" y="5421313"/>
            <a:ext cx="2263761" cy="400110"/>
          </a:xfrm>
          <a:prstGeom prst="rect">
            <a:avLst/>
          </a:prstGeom>
          <a:noFill/>
          <a:ln w="9525">
            <a:noFill/>
            <a:miter lim="800000"/>
            <a:headEnd/>
            <a:tailEnd/>
          </a:ln>
          <a:effectLst/>
        </p:spPr>
        <p:txBody>
          <a:bodyPr wrap="none">
            <a:spAutoFit/>
          </a:bodyPr>
          <a:lstStyle/>
          <a:p>
            <a:r>
              <a:rPr lang="en-US" sz="2000" dirty="0" smtClean="0"/>
              <a:t>De </a:t>
            </a:r>
            <a:r>
              <a:rPr lang="en-US" sz="2000" dirty="0"/>
              <a:t>1926.502(c)(2)</a:t>
            </a:r>
          </a:p>
        </p:txBody>
      </p:sp>
      <p:pic>
        <p:nvPicPr>
          <p:cNvPr id="6" name="Picture 5"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descr="C:\Documents and Settings\Computer_Owner\Desktop\Nova pasta (2)\acidente.jpg"/>
          <p:cNvPicPr>
            <a:picLocks noChangeAspect="1" noChangeArrowheads="1"/>
          </p:cNvPicPr>
          <p:nvPr/>
        </p:nvPicPr>
        <p:blipFill>
          <a:blip r:embed="rId3" cstate="print"/>
          <a:srcRect/>
          <a:stretch>
            <a:fillRect/>
          </a:stretch>
        </p:blipFill>
        <p:spPr bwMode="auto">
          <a:xfrm>
            <a:off x="815926" y="274639"/>
            <a:ext cx="7357404" cy="5326124"/>
          </a:xfrm>
          <a:prstGeom prst="rect">
            <a:avLst/>
          </a:prstGeom>
          <a:noFill/>
        </p:spPr>
      </p:pic>
      <p:pic>
        <p:nvPicPr>
          <p:cNvPr id="4" name="Picture 3" descr="BIC Logo.jpg"/>
          <p:cNvPicPr>
            <a:picLocks noChangeAspect="1"/>
          </p:cNvPicPr>
          <p:nvPr/>
        </p:nvPicPr>
        <p:blipFill>
          <a:blip r:embed="rId4"/>
          <a:stretch>
            <a:fillRect/>
          </a:stretch>
        </p:blipFill>
        <p:spPr>
          <a:xfrm>
            <a:off x="6858000" y="5638800"/>
            <a:ext cx="1905000" cy="932900"/>
          </a:xfrm>
          <a:prstGeom prst="rect">
            <a:avLst/>
          </a:prstGeom>
        </p:spPr>
      </p:pic>
      <p:sp>
        <p:nvSpPr>
          <p:cNvPr id="5" name="Retângulo 6"/>
          <p:cNvSpPr>
            <a:spLocks noChangeArrowheads="1"/>
          </p:cNvSpPr>
          <p:nvPr/>
        </p:nvSpPr>
        <p:spPr bwMode="auto">
          <a:xfrm>
            <a:off x="4572000" y="1823358"/>
            <a:ext cx="914400" cy="5334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2"/>
          </p:nvPr>
        </p:nvSpPr>
        <p:spPr/>
        <p:txBody>
          <a:bodyPr/>
          <a:lstStyle/>
          <a:p>
            <a:fld id="{19B8D30B-9DE5-4F8E-BE81-2CFB3EABC117}" type="slidenum">
              <a:rPr lang="en-US"/>
              <a:pPr/>
              <a:t>40</a:t>
            </a:fld>
            <a:endParaRPr lang="en-US"/>
          </a:p>
        </p:txBody>
      </p:sp>
      <p:pic>
        <p:nvPicPr>
          <p:cNvPr id="216066" name="Picture 2" descr="The Interior Residential Contractor's Safety Net System will keep your workers safe."/>
          <p:cNvPicPr>
            <a:picLocks noChangeAspect="1" noChangeArrowheads="1"/>
          </p:cNvPicPr>
          <p:nvPr/>
        </p:nvPicPr>
        <p:blipFill>
          <a:blip r:embed="rId3" r:link="rId4" cstate="print"/>
          <a:srcRect/>
          <a:stretch>
            <a:fillRect/>
          </a:stretch>
        </p:blipFill>
        <p:spPr bwMode="auto">
          <a:xfrm>
            <a:off x="533400" y="1066800"/>
            <a:ext cx="3886200" cy="3324225"/>
          </a:xfrm>
          <a:prstGeom prst="rect">
            <a:avLst/>
          </a:prstGeom>
          <a:noFill/>
          <a:ln w="9525">
            <a:noFill/>
            <a:miter lim="800000"/>
            <a:headEnd/>
            <a:tailEnd/>
          </a:ln>
        </p:spPr>
      </p:pic>
      <p:sp>
        <p:nvSpPr>
          <p:cNvPr id="216067"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Sistemas de Mallas de Seguridad</a:t>
            </a:r>
            <a:endParaRPr lang="en-US" sz="4400" b="1" dirty="0">
              <a:solidFill>
                <a:schemeClr val="accent2"/>
              </a:solidFill>
            </a:endParaRPr>
          </a:p>
        </p:txBody>
      </p:sp>
      <p:pic>
        <p:nvPicPr>
          <p:cNvPr id="216068" name="Picture 4"/>
          <p:cNvPicPr>
            <a:picLocks noChangeAspect="1" noChangeArrowheads="1"/>
          </p:cNvPicPr>
          <p:nvPr/>
        </p:nvPicPr>
        <p:blipFill>
          <a:blip r:embed="rId5" cstate="print"/>
          <a:srcRect/>
          <a:stretch>
            <a:fillRect/>
          </a:stretch>
        </p:blipFill>
        <p:spPr bwMode="auto">
          <a:xfrm>
            <a:off x="4648200" y="1066800"/>
            <a:ext cx="3886200" cy="3325812"/>
          </a:xfrm>
          <a:prstGeom prst="rect">
            <a:avLst/>
          </a:prstGeom>
          <a:noFill/>
          <a:ln w="9525">
            <a:noFill/>
            <a:miter lim="800000"/>
            <a:headEnd/>
            <a:tailEnd/>
          </a:ln>
          <a:effectLst/>
        </p:spPr>
      </p:pic>
      <p:sp>
        <p:nvSpPr>
          <p:cNvPr id="216069" name="Text Box 5"/>
          <p:cNvSpPr txBox="1">
            <a:spLocks noChangeArrowheads="1"/>
          </p:cNvSpPr>
          <p:nvPr/>
        </p:nvSpPr>
        <p:spPr bwMode="auto">
          <a:xfrm>
            <a:off x="914400" y="4648200"/>
            <a:ext cx="6913563" cy="830997"/>
          </a:xfrm>
          <a:prstGeom prst="rect">
            <a:avLst/>
          </a:prstGeom>
          <a:noFill/>
          <a:ln w="9525">
            <a:noFill/>
            <a:miter lim="800000"/>
            <a:headEnd/>
            <a:tailEnd/>
          </a:ln>
          <a:effectLst/>
        </p:spPr>
        <p:txBody>
          <a:bodyPr>
            <a:spAutoFit/>
          </a:bodyPr>
          <a:lstStyle/>
          <a:p>
            <a:r>
              <a:rPr lang="es-GT" sz="1200" dirty="0" smtClean="0"/>
              <a:t>Estas mallas se han colocado para evitar caídas al interior del edificio.  Los empleadores deben consultar las instrucciones del fabricante y/o a un ingeniero profesional registrado para garantizar una instalación adecuada de la malla y reforzar las paredes de perfil.  Dar la debida consideración a la caída por impacto potencial en la malla y la carga lateral en las paredes de perfil en el caso de una caída.</a:t>
            </a:r>
            <a:endParaRPr lang="en-US" sz="1200" dirty="0"/>
          </a:p>
        </p:txBody>
      </p:sp>
      <p:pic>
        <p:nvPicPr>
          <p:cNvPr id="7" name="Picture 6" descr="BIC Logo.jpg"/>
          <p:cNvPicPr>
            <a:picLocks noChangeAspect="1"/>
          </p:cNvPicPr>
          <p:nvPr/>
        </p:nvPicPr>
        <p:blipFill>
          <a:blip r:embed="rId6"/>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idx="1"/>
          </p:nvPr>
        </p:nvSpPr>
        <p:spPr/>
        <p:txBody>
          <a:bodyPr/>
          <a:lstStyle/>
          <a:p>
            <a:pPr algn="ctr">
              <a:buFontTx/>
              <a:buNone/>
            </a:pPr>
            <a:endParaRPr lang="en-US" sz="2800" dirty="0"/>
          </a:p>
          <a:p>
            <a:pPr algn="ctr">
              <a:buFontTx/>
              <a:buNone/>
            </a:pPr>
            <a:endParaRPr lang="en-US" sz="2800" dirty="0"/>
          </a:p>
          <a:p>
            <a:pPr algn="ctr">
              <a:buFontTx/>
              <a:buNone/>
            </a:pPr>
            <a:r>
              <a:rPr lang="es-GT" sz="2800" dirty="0" smtClean="0"/>
              <a:t>Sistemas personales de Detención de Caídas   </a:t>
            </a:r>
          </a:p>
          <a:p>
            <a:pPr algn="ctr">
              <a:buFontTx/>
              <a:buNone/>
            </a:pPr>
            <a:r>
              <a:rPr lang="es-GT" sz="2800" dirty="0" smtClean="0"/>
              <a:t>1926.502(d)</a:t>
            </a:r>
            <a:endParaRPr lang="en-US" sz="2400" dirty="0"/>
          </a:p>
        </p:txBody>
      </p:sp>
      <p:sp>
        <p:nvSpPr>
          <p:cNvPr id="4" name="Espaço Reservado para Número de Slide 3"/>
          <p:cNvSpPr>
            <a:spLocks noGrp="1"/>
          </p:cNvSpPr>
          <p:nvPr>
            <p:ph type="sldNum" sz="quarter" idx="12"/>
          </p:nvPr>
        </p:nvSpPr>
        <p:spPr/>
        <p:txBody>
          <a:bodyPr/>
          <a:lstStyle/>
          <a:p>
            <a:fld id="{9E43F3F0-76C5-4A8F-AD36-8C9D7E3ADF57}" type="slidenum">
              <a:rPr lang="en-US"/>
              <a:pPr/>
              <a:t>41</a:t>
            </a:fld>
            <a:endParaRPr lang="en-US"/>
          </a:p>
        </p:txBody>
      </p:sp>
      <p:sp>
        <p:nvSpPr>
          <p:cNvPr id="218115" name="Rectangle 3"/>
          <p:cNvSpPr>
            <a:spLocks noChangeArrowheads="1"/>
          </p:cNvSpPr>
          <p:nvPr/>
        </p:nvSpPr>
        <p:spPr bwMode="auto">
          <a:xfrm>
            <a:off x="457200" y="762000"/>
            <a:ext cx="8229600" cy="1676400"/>
          </a:xfrm>
          <a:prstGeom prst="rect">
            <a:avLst/>
          </a:prstGeom>
          <a:noFill/>
          <a:ln w="9525">
            <a:noFill/>
            <a:miter lim="800000"/>
            <a:headEnd/>
            <a:tailEnd/>
          </a:ln>
          <a:effectLst/>
        </p:spPr>
        <p:txBody>
          <a:bodyPr anchor="ctr"/>
          <a:lstStyle/>
          <a:p>
            <a:pPr algn="ctr"/>
            <a:r>
              <a:rPr lang="es-GT" sz="4400" b="1" dirty="0" smtClean="0">
                <a:solidFill>
                  <a:schemeClr val="accent2"/>
                </a:solidFill>
              </a:rPr>
              <a:t>Sistemas Convencionales de Protección Contra Caídas</a:t>
            </a:r>
            <a:endParaRPr lang="en-US" sz="48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body" sz="half" idx="1"/>
          </p:nvPr>
        </p:nvSpPr>
        <p:spPr>
          <a:xfrm>
            <a:off x="457200" y="2133600"/>
            <a:ext cx="7620000" cy="3810000"/>
          </a:xfrm>
        </p:spPr>
        <p:txBody>
          <a:bodyPr/>
          <a:lstStyle/>
          <a:p>
            <a:pPr marL="801688" lvl="1" indent="-336550"/>
            <a:r>
              <a:rPr lang="es-GT" sz="2400" dirty="0" smtClean="0"/>
              <a:t>Un sistema personal de detención de caídas (SPDC - PFAS ) debe incluir los siguientes componentes: </a:t>
            </a:r>
          </a:p>
          <a:p>
            <a:pPr marL="1144588" lvl="2"/>
            <a:r>
              <a:rPr lang="es-GT" sz="2000" dirty="0" smtClean="0"/>
              <a:t>Anclaje </a:t>
            </a:r>
          </a:p>
          <a:p>
            <a:pPr marL="1144588" lvl="2"/>
            <a:r>
              <a:rPr lang="es-GT" sz="2000" dirty="0" smtClean="0"/>
              <a:t>Arnés para el cuerpo</a:t>
            </a:r>
          </a:p>
          <a:p>
            <a:pPr marL="1144588" lvl="2"/>
            <a:r>
              <a:rPr lang="es-GT" sz="2000" dirty="0" smtClean="0"/>
              <a:t>Conector/cuerda de seguridad</a:t>
            </a:r>
          </a:p>
          <a:p>
            <a:pPr marL="801688" lvl="1" indent="-336550"/>
            <a:r>
              <a:rPr lang="es-GT" sz="2400" dirty="0" smtClean="0"/>
              <a:t>A SPDC - PFAS puede incluir además una cuerda de seguridad, dispositivo de desaceleración, o cuerda de seguridad. </a:t>
            </a:r>
            <a:endParaRPr lang="en-US" sz="2400" dirty="0" smtClean="0"/>
          </a:p>
          <a:p>
            <a:pPr marL="801688" lvl="1" indent="-336550">
              <a:buNone/>
            </a:pPr>
            <a:endParaRPr lang="en-US" sz="2400" dirty="0"/>
          </a:p>
        </p:txBody>
      </p:sp>
      <p:sp>
        <p:nvSpPr>
          <p:cNvPr id="4" name="Espaço Reservado para Número de Slide 4"/>
          <p:cNvSpPr>
            <a:spLocks noGrp="1"/>
          </p:cNvSpPr>
          <p:nvPr>
            <p:ph type="sldNum" sz="quarter" idx="10"/>
          </p:nvPr>
        </p:nvSpPr>
        <p:spPr/>
        <p:txBody>
          <a:bodyPr/>
          <a:lstStyle/>
          <a:p>
            <a:fld id="{BFE91A9D-1CAC-45C6-ABF5-8F1163D656FF}" type="slidenum">
              <a:rPr lang="en-US"/>
              <a:pPr/>
              <a:t>42</a:t>
            </a:fld>
            <a:endParaRPr lang="en-US"/>
          </a:p>
        </p:txBody>
      </p:sp>
      <p:sp>
        <p:nvSpPr>
          <p:cNvPr id="220163" name="Rectangle 3"/>
          <p:cNvSpPr>
            <a:spLocks noChangeArrowheads="1"/>
          </p:cNvSpPr>
          <p:nvPr/>
        </p:nvSpPr>
        <p:spPr bwMode="auto">
          <a:xfrm>
            <a:off x="457200" y="228600"/>
            <a:ext cx="8229600" cy="1676400"/>
          </a:xfrm>
          <a:prstGeom prst="rect">
            <a:avLst/>
          </a:prstGeom>
          <a:noFill/>
          <a:ln w="9525">
            <a:noFill/>
            <a:miter lim="800000"/>
            <a:headEnd/>
            <a:tailEnd/>
          </a:ln>
          <a:effectLst/>
        </p:spPr>
        <p:txBody>
          <a:bodyPr anchor="ctr"/>
          <a:lstStyle/>
          <a:p>
            <a:r>
              <a:rPr lang="es-GT" sz="3600" b="1" dirty="0" smtClean="0">
                <a:solidFill>
                  <a:schemeClr val="accent2"/>
                </a:solidFill>
              </a:rPr>
              <a:t>Sistema Personal de Detención de Caídas </a:t>
            </a:r>
            <a:endParaRPr lang="en-US" sz="36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body" sz="half" idx="1"/>
          </p:nvPr>
        </p:nvSpPr>
        <p:spPr>
          <a:xfrm>
            <a:off x="228600" y="1600200"/>
            <a:ext cx="5867400" cy="4419600"/>
          </a:xfrm>
        </p:spPr>
        <p:txBody>
          <a:bodyPr/>
          <a:lstStyle/>
          <a:p>
            <a:pPr>
              <a:lnSpc>
                <a:spcPct val="90000"/>
              </a:lnSpc>
            </a:pPr>
            <a:r>
              <a:rPr lang="es-GT" sz="2000" dirty="0" smtClean="0"/>
              <a:t>1926.502(d)(15):  Los anclajes utilizados para acoplar equipo personal para detención de caídas debe ser capaz de soportar por lo menos 5,000 libras por cada trabajador sujetado, o debe ser diseñado y usado en la forma siguiente:</a:t>
            </a:r>
          </a:p>
          <a:p>
            <a:pPr marL="801688" lvl="1" indent="-336550">
              <a:lnSpc>
                <a:spcPct val="90000"/>
              </a:lnSpc>
            </a:pPr>
            <a:r>
              <a:rPr lang="es-GT" sz="1800" dirty="0" smtClean="0"/>
              <a:t>Como parte de un sistema personal completo de detención de caídas, que mantiene un factor de seguridad de por lo menos dos.  </a:t>
            </a:r>
          </a:p>
          <a:p>
            <a:pPr marL="801688" lvl="1" indent="-336550">
              <a:lnSpc>
                <a:spcPct val="90000"/>
              </a:lnSpc>
            </a:pPr>
            <a:r>
              <a:rPr lang="es-GT" sz="1800" dirty="0" smtClean="0"/>
              <a:t>Bajo la supervisión de una persona calificada.</a:t>
            </a:r>
          </a:p>
          <a:p>
            <a:pPr>
              <a:lnSpc>
                <a:spcPct val="90000"/>
              </a:lnSpc>
            </a:pPr>
            <a:r>
              <a:rPr lang="es-GT" sz="2000" dirty="0" smtClean="0"/>
              <a:t>Los empleadores deben revisar las instrucciones del fabricante o las recomendaciones de un ingeniero profesional registrado para una correcta instalación.</a:t>
            </a:r>
            <a:endParaRPr lang="en-US" sz="2000" dirty="0"/>
          </a:p>
        </p:txBody>
      </p:sp>
      <p:sp>
        <p:nvSpPr>
          <p:cNvPr id="5" name="Espaço Reservado para Número de Slide 4"/>
          <p:cNvSpPr>
            <a:spLocks noGrp="1"/>
          </p:cNvSpPr>
          <p:nvPr>
            <p:ph type="sldNum" sz="quarter" idx="10"/>
          </p:nvPr>
        </p:nvSpPr>
        <p:spPr/>
        <p:txBody>
          <a:bodyPr/>
          <a:lstStyle/>
          <a:p>
            <a:fld id="{E88547CA-1FD4-490B-B02A-F1D5B34AA376}" type="slidenum">
              <a:rPr lang="en-US"/>
              <a:pPr/>
              <a:t>43</a:t>
            </a:fld>
            <a:endParaRPr lang="en-US"/>
          </a:p>
        </p:txBody>
      </p:sp>
      <p:sp>
        <p:nvSpPr>
          <p:cNvPr id="222212" name="Rectangle 4"/>
          <p:cNvSpPr>
            <a:spLocks noChangeArrowheads="1"/>
          </p:cNvSpPr>
          <p:nvPr/>
        </p:nvSpPr>
        <p:spPr bwMode="auto">
          <a:xfrm>
            <a:off x="304800" y="228600"/>
            <a:ext cx="8610600" cy="1371600"/>
          </a:xfrm>
          <a:prstGeom prst="rect">
            <a:avLst/>
          </a:prstGeom>
          <a:noFill/>
          <a:ln w="9525">
            <a:noFill/>
            <a:miter lim="800000"/>
            <a:headEnd/>
            <a:tailEnd/>
          </a:ln>
          <a:effectLst/>
        </p:spPr>
        <p:txBody>
          <a:bodyPr anchor="ctr"/>
          <a:lstStyle/>
          <a:p>
            <a:pPr algn="ctr"/>
            <a:r>
              <a:rPr lang="es-GT" sz="3600" b="1" dirty="0" smtClean="0">
                <a:solidFill>
                  <a:schemeClr val="accent2"/>
                </a:solidFill>
              </a:rPr>
              <a:t>Sistema Personal de Detención de Caídas</a:t>
            </a:r>
            <a:r>
              <a:rPr lang="en-US" sz="3600" b="1" dirty="0" smtClean="0">
                <a:solidFill>
                  <a:schemeClr val="accent2"/>
                </a:solidFill>
              </a:rPr>
              <a:t> </a:t>
            </a:r>
            <a:br>
              <a:rPr lang="en-US" sz="3600" b="1" dirty="0" smtClean="0">
                <a:solidFill>
                  <a:schemeClr val="accent2"/>
                </a:solidFill>
              </a:rPr>
            </a:br>
            <a:r>
              <a:rPr lang="es-GT" sz="3600" b="1" dirty="0" smtClean="0">
                <a:solidFill>
                  <a:schemeClr val="accent2"/>
                </a:solidFill>
              </a:rPr>
              <a:t>Punto de Anclaje</a:t>
            </a:r>
            <a:endParaRPr lang="en-US" sz="3600" b="1" dirty="0">
              <a:solidFill>
                <a:schemeClr val="accent2"/>
              </a:solidFill>
            </a:endParaRPr>
          </a:p>
        </p:txBody>
      </p:sp>
      <p:pic>
        <p:nvPicPr>
          <p:cNvPr id="222216" name="Picture 8"/>
          <p:cNvPicPr>
            <a:picLocks noChangeAspect="1" noChangeArrowheads="1"/>
          </p:cNvPicPr>
          <p:nvPr/>
        </p:nvPicPr>
        <p:blipFill>
          <a:blip r:embed="rId3" cstate="print"/>
          <a:srcRect/>
          <a:stretch>
            <a:fillRect/>
          </a:stretch>
        </p:blipFill>
        <p:spPr bwMode="auto">
          <a:xfrm>
            <a:off x="6172200" y="2112963"/>
            <a:ext cx="2743200" cy="2576512"/>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2"/>
          <p:cNvSpPr>
            <a:spLocks noGrp="1"/>
          </p:cNvSpPr>
          <p:nvPr>
            <p:ph type="sldNum" sz="quarter" idx="12"/>
          </p:nvPr>
        </p:nvSpPr>
        <p:spPr/>
        <p:txBody>
          <a:bodyPr/>
          <a:lstStyle/>
          <a:p>
            <a:fld id="{C17E9A7A-E408-4F7B-9E48-A295B7FEE30E}" type="slidenum">
              <a:rPr lang="en-US"/>
              <a:pPr/>
              <a:t>44</a:t>
            </a:fld>
            <a:endParaRPr lang="en-US"/>
          </a:p>
        </p:txBody>
      </p:sp>
      <p:sp>
        <p:nvSpPr>
          <p:cNvPr id="224262" name="Rectangle 6"/>
          <p:cNvSpPr>
            <a:spLocks noChangeArrowheads="1"/>
          </p:cNvSpPr>
          <p:nvPr/>
        </p:nvSpPr>
        <p:spPr bwMode="auto">
          <a:xfrm>
            <a:off x="0" y="228600"/>
            <a:ext cx="9144000" cy="838200"/>
          </a:xfrm>
          <a:prstGeom prst="rect">
            <a:avLst/>
          </a:prstGeom>
          <a:noFill/>
          <a:ln w="9525">
            <a:noFill/>
            <a:miter lim="800000"/>
            <a:headEnd/>
            <a:tailEnd/>
          </a:ln>
          <a:effectLst/>
        </p:spPr>
        <p:txBody>
          <a:bodyPr anchor="ctr"/>
          <a:lstStyle/>
          <a:p>
            <a:pPr algn="ctr"/>
            <a:r>
              <a:rPr lang="es-GT" sz="3600" b="1" dirty="0" smtClean="0">
                <a:solidFill>
                  <a:schemeClr val="accent2"/>
                </a:solidFill>
              </a:rPr>
              <a:t>Sistema Personal de Detención de Caídas</a:t>
            </a:r>
            <a:br>
              <a:rPr lang="es-GT" sz="3600" b="1" dirty="0" smtClean="0">
                <a:solidFill>
                  <a:schemeClr val="accent2"/>
                </a:solidFill>
              </a:rPr>
            </a:br>
            <a:r>
              <a:rPr lang="es-GT" sz="3600" b="1" dirty="0" smtClean="0">
                <a:solidFill>
                  <a:schemeClr val="accent2"/>
                </a:solidFill>
              </a:rPr>
              <a:t>Punto de Anclaje</a:t>
            </a:r>
            <a:endParaRPr lang="en-US" sz="3600" b="1" dirty="0">
              <a:solidFill>
                <a:schemeClr val="accent2"/>
              </a:solidFill>
            </a:endParaRPr>
          </a:p>
        </p:txBody>
      </p:sp>
      <p:grpSp>
        <p:nvGrpSpPr>
          <p:cNvPr id="2" name="Group 19"/>
          <p:cNvGrpSpPr>
            <a:grpSpLocks/>
          </p:cNvGrpSpPr>
          <p:nvPr/>
        </p:nvGrpSpPr>
        <p:grpSpPr bwMode="auto">
          <a:xfrm>
            <a:off x="1462088" y="1371600"/>
            <a:ext cx="5980112" cy="4098925"/>
            <a:chOff x="921" y="864"/>
            <a:chExt cx="3767" cy="2582"/>
          </a:xfrm>
        </p:grpSpPr>
        <p:pic>
          <p:nvPicPr>
            <p:cNvPr id="224268" name="Picture 12"/>
            <p:cNvPicPr>
              <a:picLocks noChangeAspect="1" noChangeArrowheads="1"/>
            </p:cNvPicPr>
            <p:nvPr/>
          </p:nvPicPr>
          <p:blipFill>
            <a:blip r:embed="rId3" cstate="print"/>
            <a:srcRect/>
            <a:stretch>
              <a:fillRect/>
            </a:stretch>
          </p:blipFill>
          <p:spPr bwMode="auto">
            <a:xfrm>
              <a:off x="1832" y="873"/>
              <a:ext cx="1048" cy="1104"/>
            </a:xfrm>
            <a:prstGeom prst="rect">
              <a:avLst/>
            </a:prstGeom>
            <a:noFill/>
            <a:ln w="9525">
              <a:noFill/>
              <a:miter lim="800000"/>
              <a:headEnd/>
              <a:tailEnd/>
            </a:ln>
            <a:effectLst/>
          </p:spPr>
        </p:pic>
        <p:pic>
          <p:nvPicPr>
            <p:cNvPr id="224269" name="Picture 13" descr="images"/>
            <p:cNvPicPr>
              <a:picLocks noChangeAspect="1" noChangeArrowheads="1"/>
            </p:cNvPicPr>
            <p:nvPr/>
          </p:nvPicPr>
          <p:blipFill>
            <a:blip r:embed="rId4" cstate="print"/>
            <a:srcRect/>
            <a:stretch>
              <a:fillRect/>
            </a:stretch>
          </p:blipFill>
          <p:spPr bwMode="auto">
            <a:xfrm>
              <a:off x="2376" y="2448"/>
              <a:ext cx="998" cy="998"/>
            </a:xfrm>
            <a:prstGeom prst="rect">
              <a:avLst/>
            </a:prstGeom>
            <a:noFill/>
          </p:spPr>
        </p:pic>
        <p:pic>
          <p:nvPicPr>
            <p:cNvPr id="224270" name="Picture 14" descr="AnchorPoint - close up"/>
            <p:cNvPicPr>
              <a:picLocks noChangeAspect="1" noChangeArrowheads="1"/>
            </p:cNvPicPr>
            <p:nvPr/>
          </p:nvPicPr>
          <p:blipFill>
            <a:blip r:embed="rId5" cstate="print"/>
            <a:srcRect/>
            <a:stretch>
              <a:fillRect/>
            </a:stretch>
          </p:blipFill>
          <p:spPr bwMode="auto">
            <a:xfrm>
              <a:off x="2880" y="864"/>
              <a:ext cx="1011" cy="1584"/>
            </a:xfrm>
            <a:prstGeom prst="rect">
              <a:avLst/>
            </a:prstGeom>
            <a:noFill/>
          </p:spPr>
        </p:pic>
        <p:pic>
          <p:nvPicPr>
            <p:cNvPr id="224271" name="Picture 15" descr="Sala detachable roof anchor"/>
            <p:cNvPicPr>
              <a:picLocks noChangeAspect="1" noChangeArrowheads="1"/>
            </p:cNvPicPr>
            <p:nvPr/>
          </p:nvPicPr>
          <p:blipFill>
            <a:blip r:embed="rId6" cstate="print"/>
            <a:srcRect/>
            <a:stretch>
              <a:fillRect/>
            </a:stretch>
          </p:blipFill>
          <p:spPr bwMode="auto">
            <a:xfrm>
              <a:off x="975" y="1980"/>
              <a:ext cx="1124" cy="1361"/>
            </a:xfrm>
            <a:prstGeom prst="rect">
              <a:avLst/>
            </a:prstGeom>
            <a:noFill/>
          </p:spPr>
        </p:pic>
        <p:pic>
          <p:nvPicPr>
            <p:cNvPr id="224272" name="Picture 16" descr="Sala single point roof anchor"/>
            <p:cNvPicPr>
              <a:picLocks noChangeAspect="1" noChangeArrowheads="1"/>
            </p:cNvPicPr>
            <p:nvPr/>
          </p:nvPicPr>
          <p:blipFill>
            <a:blip r:embed="rId7" cstate="print"/>
            <a:srcRect/>
            <a:stretch>
              <a:fillRect/>
            </a:stretch>
          </p:blipFill>
          <p:spPr bwMode="auto">
            <a:xfrm>
              <a:off x="3888" y="1824"/>
              <a:ext cx="785" cy="1126"/>
            </a:xfrm>
            <a:prstGeom prst="rect">
              <a:avLst/>
            </a:prstGeom>
            <a:noFill/>
          </p:spPr>
        </p:pic>
        <p:pic>
          <p:nvPicPr>
            <p:cNvPr id="224273" name="Picture 17"/>
            <p:cNvPicPr>
              <a:picLocks noChangeAspect="1" noChangeArrowheads="1"/>
            </p:cNvPicPr>
            <p:nvPr/>
          </p:nvPicPr>
          <p:blipFill>
            <a:blip r:embed="rId8" cstate="print"/>
            <a:srcRect/>
            <a:stretch>
              <a:fillRect/>
            </a:stretch>
          </p:blipFill>
          <p:spPr bwMode="auto">
            <a:xfrm>
              <a:off x="3888" y="864"/>
              <a:ext cx="800" cy="952"/>
            </a:xfrm>
            <a:prstGeom prst="rect">
              <a:avLst/>
            </a:prstGeom>
            <a:noFill/>
            <a:ln w="9525">
              <a:noFill/>
              <a:miter lim="800000"/>
              <a:headEnd/>
              <a:tailEnd/>
            </a:ln>
            <a:effectLst/>
          </p:spPr>
        </p:pic>
        <p:pic>
          <p:nvPicPr>
            <p:cNvPr id="224274" name="Picture 18"/>
            <p:cNvPicPr>
              <a:picLocks noChangeAspect="1" noChangeArrowheads="1"/>
            </p:cNvPicPr>
            <p:nvPr/>
          </p:nvPicPr>
          <p:blipFill>
            <a:blip r:embed="rId9" cstate="print"/>
            <a:srcRect/>
            <a:stretch>
              <a:fillRect/>
            </a:stretch>
          </p:blipFill>
          <p:spPr bwMode="auto">
            <a:xfrm>
              <a:off x="921" y="873"/>
              <a:ext cx="904" cy="920"/>
            </a:xfrm>
            <a:prstGeom prst="rect">
              <a:avLst/>
            </a:prstGeom>
            <a:noFill/>
            <a:ln w="9525">
              <a:noFill/>
              <a:miter lim="800000"/>
              <a:headEnd/>
              <a:tailEnd/>
            </a:ln>
            <a:effectLst/>
          </p:spPr>
        </p:pic>
      </p:grpSp>
      <p:pic>
        <p:nvPicPr>
          <p:cNvPr id="12" name="Picture 11" descr="BIC Logo.jpg"/>
          <p:cNvPicPr>
            <a:picLocks noChangeAspect="1"/>
          </p:cNvPicPr>
          <p:nvPr/>
        </p:nvPicPr>
        <p:blipFill>
          <a:blip r:embed="rId10"/>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2"/>
          </p:nvPr>
        </p:nvSpPr>
        <p:spPr/>
        <p:txBody>
          <a:bodyPr/>
          <a:lstStyle/>
          <a:p>
            <a:fld id="{219B5633-601C-4412-8045-719A8A374B72}" type="slidenum">
              <a:rPr lang="en-US"/>
              <a:pPr/>
              <a:t>45</a:t>
            </a:fld>
            <a:endParaRPr lang="en-US"/>
          </a:p>
        </p:txBody>
      </p:sp>
      <p:pic>
        <p:nvPicPr>
          <p:cNvPr id="226306" name="Picture 2" descr="Harness3"/>
          <p:cNvPicPr>
            <a:picLocks noChangeAspect="1" noChangeArrowheads="1"/>
          </p:cNvPicPr>
          <p:nvPr/>
        </p:nvPicPr>
        <p:blipFill>
          <a:blip r:embed="rId3" cstate="print"/>
          <a:srcRect/>
          <a:stretch>
            <a:fillRect/>
          </a:stretch>
        </p:blipFill>
        <p:spPr bwMode="auto">
          <a:xfrm>
            <a:off x="1784350" y="1570038"/>
            <a:ext cx="2787650" cy="3716337"/>
          </a:xfrm>
          <a:prstGeom prst="rect">
            <a:avLst/>
          </a:prstGeom>
          <a:noFill/>
        </p:spPr>
      </p:pic>
      <p:sp>
        <p:nvSpPr>
          <p:cNvPr id="226307"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3600" b="1" dirty="0" smtClean="0">
                <a:solidFill>
                  <a:schemeClr val="accent2"/>
                </a:solidFill>
              </a:rPr>
              <a:t>Sistema Personal de Detención de Caídas</a:t>
            </a:r>
            <a:br>
              <a:rPr lang="es-GT" sz="3600" b="1" dirty="0" smtClean="0">
                <a:solidFill>
                  <a:schemeClr val="accent2"/>
                </a:solidFill>
              </a:rPr>
            </a:br>
            <a:r>
              <a:rPr lang="es-GT" sz="3600" b="1" dirty="0" smtClean="0">
                <a:solidFill>
                  <a:schemeClr val="accent2"/>
                </a:solidFill>
              </a:rPr>
              <a:t>Arnés Completo para el Cuerpo</a:t>
            </a:r>
            <a:endParaRPr lang="en-US" sz="3600" b="1" dirty="0">
              <a:solidFill>
                <a:schemeClr val="accent2"/>
              </a:solidFill>
            </a:endParaRPr>
          </a:p>
        </p:txBody>
      </p:sp>
      <p:pic>
        <p:nvPicPr>
          <p:cNvPr id="226308" name="Picture 4" descr="Residential_Rooftop_1"/>
          <p:cNvPicPr>
            <a:picLocks noChangeAspect="1" noChangeArrowheads="1"/>
          </p:cNvPicPr>
          <p:nvPr/>
        </p:nvPicPr>
        <p:blipFill>
          <a:blip r:embed="rId4" cstate="print"/>
          <a:srcRect/>
          <a:stretch>
            <a:fillRect/>
          </a:stretch>
        </p:blipFill>
        <p:spPr bwMode="auto">
          <a:xfrm>
            <a:off x="4572000" y="1568450"/>
            <a:ext cx="2514600" cy="3719513"/>
          </a:xfrm>
          <a:prstGeom prst="rect">
            <a:avLst/>
          </a:prstGeom>
          <a:noFill/>
          <a:ln w="38100">
            <a:solidFill>
              <a:schemeClr val="accent2"/>
            </a:solidFill>
            <a:miter lim="800000"/>
            <a:headEnd/>
            <a:tailEnd/>
          </a:ln>
        </p:spPr>
      </p:pic>
      <p:sp>
        <p:nvSpPr>
          <p:cNvPr id="226309" name="Text Box 5"/>
          <p:cNvSpPr txBox="1">
            <a:spLocks noChangeArrowheads="1"/>
          </p:cNvSpPr>
          <p:nvPr/>
        </p:nvSpPr>
        <p:spPr bwMode="auto">
          <a:xfrm>
            <a:off x="1126671" y="5370513"/>
            <a:ext cx="7311480" cy="369332"/>
          </a:xfrm>
          <a:prstGeom prst="rect">
            <a:avLst/>
          </a:prstGeom>
          <a:noFill/>
          <a:ln w="9525">
            <a:noFill/>
            <a:miter lim="800000"/>
            <a:headEnd/>
            <a:tailEnd/>
          </a:ln>
          <a:effectLst/>
        </p:spPr>
        <p:txBody>
          <a:bodyPr wrap="square">
            <a:spAutoFit/>
          </a:bodyPr>
          <a:lstStyle/>
          <a:p>
            <a:r>
              <a:rPr lang="es-GT" dirty="0" smtClean="0"/>
              <a:t>SPDC - PFAS en uso durante las actividades de techado y re-techado</a:t>
            </a:r>
            <a:r>
              <a:rPr lang="en-US" dirty="0" smtClean="0"/>
              <a:t> </a:t>
            </a:r>
            <a:endParaRPr lang="en-US" dirty="0"/>
          </a:p>
        </p:txBody>
      </p:sp>
      <p:pic>
        <p:nvPicPr>
          <p:cNvPr id="7" name="Picture 6" descr="BIC Logo.jpg"/>
          <p:cNvPicPr>
            <a:picLocks noChangeAspect="1"/>
          </p:cNvPicPr>
          <p:nvPr/>
        </p:nvPicPr>
        <p:blipFill>
          <a:blip r:embed="rId5"/>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7" name="Rectangle 5"/>
          <p:cNvSpPr>
            <a:spLocks noGrp="1" noChangeArrowheads="1"/>
          </p:cNvSpPr>
          <p:nvPr>
            <p:ph idx="1"/>
          </p:nvPr>
        </p:nvSpPr>
        <p:spPr>
          <a:xfrm>
            <a:off x="457200" y="1905000"/>
            <a:ext cx="5486400" cy="3581400"/>
          </a:xfrm>
        </p:spPr>
        <p:txBody>
          <a:bodyPr/>
          <a:lstStyle/>
          <a:p>
            <a:r>
              <a:rPr lang="es-GT" sz="2400" dirty="0" smtClean="0"/>
              <a:t>Un arnés completo para el cuerpo distribuye la fuerza de la caída entre las caderas, la pelvis, la cintura, el pecho y los hombros.</a:t>
            </a:r>
          </a:p>
          <a:p>
            <a:r>
              <a:rPr lang="es-GT" sz="2400" dirty="0" smtClean="0"/>
              <a:t>Los cinturones de seguridad no han sido permitidos como parte de los sistemas de detención desde enero 1998. </a:t>
            </a:r>
            <a:endParaRPr lang="en-US" sz="2400" dirty="0"/>
          </a:p>
        </p:txBody>
      </p:sp>
      <p:sp>
        <p:nvSpPr>
          <p:cNvPr id="5" name="Espaço Reservado para Número de Slide 3"/>
          <p:cNvSpPr>
            <a:spLocks noGrp="1"/>
          </p:cNvSpPr>
          <p:nvPr>
            <p:ph type="sldNum" sz="quarter" idx="12"/>
          </p:nvPr>
        </p:nvSpPr>
        <p:spPr/>
        <p:txBody>
          <a:bodyPr/>
          <a:lstStyle/>
          <a:p>
            <a:fld id="{FA22665F-50A7-4858-8AEA-E858F259037B}" type="slidenum">
              <a:rPr lang="en-US"/>
              <a:pPr/>
              <a:t>46</a:t>
            </a:fld>
            <a:endParaRPr lang="en-US"/>
          </a:p>
        </p:txBody>
      </p:sp>
      <p:pic>
        <p:nvPicPr>
          <p:cNvPr id="228354" name="Picture 2" descr="Full body harness"/>
          <p:cNvPicPr>
            <a:picLocks noChangeAspect="1" noChangeArrowheads="1"/>
          </p:cNvPicPr>
          <p:nvPr/>
        </p:nvPicPr>
        <p:blipFill>
          <a:blip r:embed="rId3" cstate="print">
            <a:lum bright="-12000"/>
          </a:blip>
          <a:srcRect/>
          <a:stretch>
            <a:fillRect/>
          </a:stretch>
        </p:blipFill>
        <p:spPr bwMode="auto">
          <a:xfrm>
            <a:off x="6400800" y="762000"/>
            <a:ext cx="2471738" cy="3762375"/>
          </a:xfrm>
          <a:prstGeom prst="rect">
            <a:avLst/>
          </a:prstGeom>
          <a:noFill/>
        </p:spPr>
      </p:pic>
      <p:sp>
        <p:nvSpPr>
          <p:cNvPr id="228356" name="Rectangle 4"/>
          <p:cNvSpPr>
            <a:spLocks noChangeArrowheads="1"/>
          </p:cNvSpPr>
          <p:nvPr/>
        </p:nvSpPr>
        <p:spPr bwMode="auto">
          <a:xfrm>
            <a:off x="3347357" y="228600"/>
            <a:ext cx="5339442" cy="838200"/>
          </a:xfrm>
          <a:prstGeom prst="rect">
            <a:avLst/>
          </a:prstGeom>
          <a:noFill/>
          <a:ln w="9525">
            <a:noFill/>
            <a:miter lim="800000"/>
            <a:headEnd/>
            <a:tailEnd/>
          </a:ln>
          <a:effectLst/>
        </p:spPr>
        <p:txBody>
          <a:bodyPr anchor="ctr"/>
          <a:lstStyle/>
          <a:p>
            <a:r>
              <a:rPr lang="es-GT" sz="4000" b="1" dirty="0" smtClean="0">
                <a:solidFill>
                  <a:schemeClr val="accent2"/>
                </a:solidFill>
              </a:rPr>
              <a:t/>
            </a:r>
            <a:br>
              <a:rPr lang="es-GT" sz="4000" b="1" dirty="0" smtClean="0">
                <a:solidFill>
                  <a:schemeClr val="accent2"/>
                </a:solidFill>
              </a:rPr>
            </a:br>
            <a:r>
              <a:rPr lang="es-GT" sz="4000" b="1" dirty="0" smtClean="0">
                <a:solidFill>
                  <a:schemeClr val="accent2"/>
                </a:solidFill>
              </a:rPr>
              <a:t>Arnés</a:t>
            </a:r>
            <a:endParaRPr lang="en-US" sz="4800" b="1" dirty="0">
              <a:solidFill>
                <a:schemeClr val="accent2"/>
              </a:solidFill>
            </a:endParaRPr>
          </a:p>
        </p:txBody>
      </p:sp>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6" name="Rectangle 6"/>
          <p:cNvSpPr>
            <a:spLocks noGrp="1" noChangeArrowheads="1"/>
          </p:cNvSpPr>
          <p:nvPr>
            <p:ph idx="1"/>
          </p:nvPr>
        </p:nvSpPr>
        <p:spPr>
          <a:xfrm>
            <a:off x="457200" y="1752600"/>
            <a:ext cx="5257800" cy="3810000"/>
          </a:xfrm>
        </p:spPr>
        <p:txBody>
          <a:bodyPr/>
          <a:lstStyle/>
          <a:p>
            <a:r>
              <a:rPr lang="es-GT" sz="2400" dirty="0" err="1" smtClean="0"/>
              <a:t>Elde</a:t>
            </a:r>
            <a:r>
              <a:rPr lang="es-GT" sz="2400" dirty="0" smtClean="0"/>
              <a:t> acoplamiento en un </a:t>
            </a:r>
            <a:br>
              <a:rPr lang="es-GT" sz="2400" dirty="0" smtClean="0"/>
            </a:br>
            <a:r>
              <a:rPr lang="es-GT" sz="2400" dirty="0" smtClean="0"/>
              <a:t>arnés completo para el cuerpo es un anillo en D en el centro de la espalda superior.</a:t>
            </a:r>
          </a:p>
          <a:p>
            <a:r>
              <a:rPr lang="es-GT" sz="2400" dirty="0" smtClean="0"/>
              <a:t>Asegúrese de usar la talla que ajuste </a:t>
            </a:r>
            <a:br>
              <a:rPr lang="es-GT" sz="2400" dirty="0" smtClean="0"/>
            </a:br>
            <a:r>
              <a:rPr lang="es-GT" sz="2400" dirty="0" smtClean="0"/>
              <a:t>apropiadamente.</a:t>
            </a:r>
          </a:p>
          <a:p>
            <a:r>
              <a:rPr lang="es-GT" sz="2400" dirty="0" smtClean="0"/>
              <a:t>Usar con equipo compatible. </a:t>
            </a:r>
            <a:endParaRPr lang="en-US" sz="2400" dirty="0" smtClean="0"/>
          </a:p>
          <a:p>
            <a:r>
              <a:rPr lang="es-GT" sz="2400" dirty="0" smtClean="0"/>
              <a:t> punto</a:t>
            </a:r>
            <a:endParaRPr lang="en-US" sz="2400" dirty="0"/>
          </a:p>
        </p:txBody>
      </p:sp>
      <p:sp>
        <p:nvSpPr>
          <p:cNvPr id="6" name="Espaço Reservado para Número de Slide 3"/>
          <p:cNvSpPr>
            <a:spLocks noGrp="1"/>
          </p:cNvSpPr>
          <p:nvPr>
            <p:ph type="sldNum" sz="quarter" idx="12"/>
          </p:nvPr>
        </p:nvSpPr>
        <p:spPr/>
        <p:txBody>
          <a:bodyPr/>
          <a:lstStyle/>
          <a:p>
            <a:fld id="{F116C6A0-9380-4DC5-B30D-EBF4157972B1}" type="slidenum">
              <a:rPr lang="en-US"/>
              <a:pPr/>
              <a:t>47</a:t>
            </a:fld>
            <a:endParaRPr lang="en-US"/>
          </a:p>
        </p:txBody>
      </p:sp>
      <p:pic>
        <p:nvPicPr>
          <p:cNvPr id="230407" name="Picture 7"/>
          <p:cNvPicPr>
            <a:picLocks noChangeAspect="1" noChangeArrowheads="1"/>
          </p:cNvPicPr>
          <p:nvPr/>
        </p:nvPicPr>
        <p:blipFill>
          <a:blip r:embed="rId3" cstate="print"/>
          <a:srcRect/>
          <a:stretch>
            <a:fillRect/>
          </a:stretch>
        </p:blipFill>
        <p:spPr bwMode="auto">
          <a:xfrm>
            <a:off x="6019800" y="1371600"/>
            <a:ext cx="2393950" cy="3836988"/>
          </a:xfrm>
          <a:prstGeom prst="rect">
            <a:avLst/>
          </a:prstGeom>
          <a:noFill/>
          <a:ln w="9525">
            <a:noFill/>
            <a:miter lim="800000"/>
            <a:headEnd/>
            <a:tailEnd/>
          </a:ln>
          <a:effectLst/>
        </p:spPr>
      </p:pic>
      <p:sp>
        <p:nvSpPr>
          <p:cNvPr id="230403" name="Line 3"/>
          <p:cNvSpPr>
            <a:spLocks noChangeShapeType="1"/>
          </p:cNvSpPr>
          <p:nvPr/>
        </p:nvSpPr>
        <p:spPr bwMode="auto">
          <a:xfrm>
            <a:off x="4572000" y="2743200"/>
            <a:ext cx="2303463" cy="163513"/>
          </a:xfrm>
          <a:prstGeom prst="line">
            <a:avLst/>
          </a:prstGeom>
          <a:noFill/>
          <a:ln w="28575">
            <a:solidFill>
              <a:srgbClr val="FF3300"/>
            </a:solidFill>
            <a:round/>
            <a:headEnd/>
            <a:tailEnd type="triangle" w="med" len="med"/>
          </a:ln>
          <a:effectLst/>
        </p:spPr>
        <p:txBody>
          <a:bodyPr/>
          <a:lstStyle/>
          <a:p>
            <a:endParaRPr lang="pt-BR"/>
          </a:p>
        </p:txBody>
      </p:sp>
      <p:sp>
        <p:nvSpPr>
          <p:cNvPr id="230405" name="Rectangle 5"/>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r>
              <a:rPr lang="es-GT" sz="3600" b="1" dirty="0" smtClean="0">
                <a:solidFill>
                  <a:schemeClr val="accent2"/>
                </a:solidFill>
              </a:rPr>
              <a:t>Sistema Personal de Detención de Caídas</a:t>
            </a:r>
            <a:br>
              <a:rPr lang="es-GT" sz="3600" b="1" dirty="0" smtClean="0">
                <a:solidFill>
                  <a:schemeClr val="accent2"/>
                </a:solidFill>
              </a:rPr>
            </a:br>
            <a:r>
              <a:rPr lang="es-GT" sz="3600" b="1" dirty="0" smtClean="0">
                <a:solidFill>
                  <a:schemeClr val="accent2"/>
                </a:solidFill>
              </a:rPr>
              <a:t>Arnés Completo para el Cuerpo</a:t>
            </a:r>
            <a:endParaRPr lang="en-US" sz="3600" b="1" dirty="0">
              <a:solidFill>
                <a:schemeClr val="accent2"/>
              </a:solidFill>
            </a:endParaRPr>
          </a:p>
        </p:txBody>
      </p:sp>
      <p:pic>
        <p:nvPicPr>
          <p:cNvPr id="7" name="Picture 6"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2"/>
          <p:cNvSpPr>
            <a:spLocks noGrp="1"/>
          </p:cNvSpPr>
          <p:nvPr>
            <p:ph type="sldNum" sz="quarter" idx="12"/>
          </p:nvPr>
        </p:nvSpPr>
        <p:spPr/>
        <p:txBody>
          <a:bodyPr/>
          <a:lstStyle/>
          <a:p>
            <a:fld id="{C7BDA78D-CF57-40E3-8E5B-1D4898C7FEC1}" type="slidenum">
              <a:rPr lang="en-US"/>
              <a:pPr/>
              <a:t>48</a:t>
            </a:fld>
            <a:endParaRPr lang="en-US"/>
          </a:p>
        </p:txBody>
      </p:sp>
      <p:pic>
        <p:nvPicPr>
          <p:cNvPr id="232450" name="Picture 2"/>
          <p:cNvPicPr preferRelativeResize="0">
            <a:picLocks noChangeArrowheads="1"/>
          </p:cNvPicPr>
          <p:nvPr/>
        </p:nvPicPr>
        <p:blipFill>
          <a:blip r:embed="rId3" cstate="print"/>
          <a:srcRect/>
          <a:stretch>
            <a:fillRect/>
          </a:stretch>
        </p:blipFill>
        <p:spPr bwMode="auto">
          <a:xfrm>
            <a:off x="714375" y="1839460"/>
            <a:ext cx="5838825" cy="4276725"/>
          </a:xfrm>
          <a:prstGeom prst="rect">
            <a:avLst/>
          </a:prstGeom>
          <a:noFill/>
          <a:ln w="9525">
            <a:noFill/>
            <a:miter lim="800000"/>
            <a:headEnd/>
            <a:tailEnd/>
          </a:ln>
          <a:effectLst/>
        </p:spPr>
      </p:pic>
      <p:sp>
        <p:nvSpPr>
          <p:cNvPr id="232451" name="Rectangle 3"/>
          <p:cNvSpPr>
            <a:spLocks noChangeArrowheads="1"/>
          </p:cNvSpPr>
          <p:nvPr/>
        </p:nvSpPr>
        <p:spPr bwMode="auto">
          <a:xfrm>
            <a:off x="457200" y="228600"/>
            <a:ext cx="8229600" cy="1398588"/>
          </a:xfrm>
          <a:prstGeom prst="rect">
            <a:avLst/>
          </a:prstGeom>
          <a:noFill/>
          <a:ln w="9525">
            <a:noFill/>
            <a:miter lim="800000"/>
            <a:headEnd/>
            <a:tailEnd/>
          </a:ln>
          <a:effectLst/>
        </p:spPr>
        <p:txBody>
          <a:bodyPr anchor="ctr"/>
          <a:lstStyle/>
          <a:p>
            <a:pPr algn="ctr"/>
            <a:r>
              <a:rPr lang="es-GT" sz="4000" b="1" dirty="0" smtClean="0">
                <a:solidFill>
                  <a:schemeClr val="accent2"/>
                </a:solidFill>
              </a:rPr>
              <a:t>Sistema Personal de Detención de Caídas</a:t>
            </a:r>
            <a:br>
              <a:rPr lang="es-GT" sz="4000" b="1" dirty="0" smtClean="0">
                <a:solidFill>
                  <a:schemeClr val="accent2"/>
                </a:solidFill>
              </a:rPr>
            </a:br>
            <a:r>
              <a:rPr lang="es-GT" sz="4000" b="1" dirty="0" smtClean="0">
                <a:solidFill>
                  <a:schemeClr val="accent2"/>
                </a:solidFill>
              </a:rPr>
              <a:t>Arnés Completo para el Cuerpo</a:t>
            </a:r>
            <a:endParaRPr lang="en-US" sz="4000" b="1" dirty="0">
              <a:solidFill>
                <a:schemeClr val="accent2"/>
              </a:solidFill>
            </a:endParaRPr>
          </a:p>
        </p:txBody>
      </p:sp>
      <p:sp>
        <p:nvSpPr>
          <p:cNvPr id="232452" name="Text Box 4"/>
          <p:cNvSpPr txBox="1">
            <a:spLocks noChangeArrowheads="1"/>
          </p:cNvSpPr>
          <p:nvPr/>
        </p:nvSpPr>
        <p:spPr bwMode="auto">
          <a:xfrm>
            <a:off x="714376" y="6116185"/>
            <a:ext cx="5737478" cy="369332"/>
          </a:xfrm>
          <a:prstGeom prst="rect">
            <a:avLst/>
          </a:prstGeom>
          <a:noFill/>
          <a:ln w="9525">
            <a:noFill/>
            <a:miter lim="800000"/>
            <a:headEnd/>
            <a:tailEnd/>
          </a:ln>
          <a:effectLst/>
        </p:spPr>
        <p:txBody>
          <a:bodyPr wrap="square">
            <a:spAutoFit/>
          </a:bodyPr>
          <a:lstStyle/>
          <a:p>
            <a:r>
              <a:rPr lang="es-GT" dirty="0" smtClean="0"/>
              <a:t>¿</a:t>
            </a:r>
            <a:r>
              <a:rPr lang="en-US" dirty="0" smtClean="0"/>
              <a:t> </a:t>
            </a:r>
            <a:r>
              <a:rPr lang="es-GT" dirty="0" smtClean="0"/>
              <a:t>Cuál trabajador está usando correctamente el arnés?</a:t>
            </a:r>
            <a:endParaRPr lang="en-US" dirty="0"/>
          </a:p>
        </p:txBody>
      </p:sp>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Número de Slide 2"/>
          <p:cNvSpPr>
            <a:spLocks noGrp="1"/>
          </p:cNvSpPr>
          <p:nvPr>
            <p:ph type="sldNum" sz="quarter" idx="12"/>
          </p:nvPr>
        </p:nvSpPr>
        <p:spPr/>
        <p:txBody>
          <a:bodyPr/>
          <a:lstStyle/>
          <a:p>
            <a:fld id="{B05C4E80-17F8-4B01-A773-46D5A618D7EC}" type="slidenum">
              <a:rPr lang="en-US"/>
              <a:pPr/>
              <a:t>49</a:t>
            </a:fld>
            <a:endParaRPr lang="en-US"/>
          </a:p>
        </p:txBody>
      </p:sp>
      <p:sp>
        <p:nvSpPr>
          <p:cNvPr id="326659" name="Rectangle 3"/>
          <p:cNvSpPr>
            <a:spLocks noChangeArrowheads="1"/>
          </p:cNvSpPr>
          <p:nvPr/>
        </p:nvSpPr>
        <p:spPr bwMode="auto">
          <a:xfrm>
            <a:off x="457200" y="636814"/>
            <a:ext cx="8229600" cy="429986"/>
          </a:xfrm>
          <a:prstGeom prst="rect">
            <a:avLst/>
          </a:prstGeom>
          <a:noFill/>
          <a:ln w="9525">
            <a:noFill/>
            <a:miter lim="800000"/>
            <a:headEnd/>
            <a:tailEnd/>
          </a:ln>
          <a:effectLst/>
        </p:spPr>
        <p:txBody>
          <a:bodyPr anchor="ctr"/>
          <a:lstStyle/>
          <a:p>
            <a:pPr algn="ctr"/>
            <a:r>
              <a:rPr lang="es-GT" sz="4000" b="1" dirty="0" smtClean="0">
                <a:solidFill>
                  <a:schemeClr val="accent2"/>
                </a:solidFill>
              </a:rPr>
              <a:t>Sistema Personal de Detención de Caídas</a:t>
            </a:r>
            <a:br>
              <a:rPr lang="es-GT" sz="4000" b="1" dirty="0" smtClean="0">
                <a:solidFill>
                  <a:schemeClr val="accent2"/>
                </a:solidFill>
              </a:rPr>
            </a:br>
            <a:r>
              <a:rPr lang="es-GT" sz="4000" b="1" dirty="0" smtClean="0">
                <a:solidFill>
                  <a:schemeClr val="accent2"/>
                </a:solidFill>
              </a:rPr>
              <a:t>Arnés Completo para el Cuerpo</a:t>
            </a:r>
            <a:endParaRPr lang="en-US" sz="4000" b="1" dirty="0">
              <a:solidFill>
                <a:schemeClr val="accent2"/>
              </a:solidFill>
            </a:endParaRPr>
          </a:p>
        </p:txBody>
      </p:sp>
      <p:grpSp>
        <p:nvGrpSpPr>
          <p:cNvPr id="2" name="Group 10"/>
          <p:cNvGrpSpPr>
            <a:grpSpLocks/>
          </p:cNvGrpSpPr>
          <p:nvPr/>
        </p:nvGrpSpPr>
        <p:grpSpPr bwMode="auto">
          <a:xfrm>
            <a:off x="714375" y="1827440"/>
            <a:ext cx="5838825" cy="4181475"/>
            <a:chOff x="1026" y="966"/>
            <a:chExt cx="3678" cy="2694"/>
          </a:xfrm>
        </p:grpSpPr>
        <p:pic>
          <p:nvPicPr>
            <p:cNvPr id="326658" name="Picture 2"/>
            <p:cNvPicPr preferRelativeResize="0">
              <a:picLocks noChangeArrowheads="1"/>
            </p:cNvPicPr>
            <p:nvPr/>
          </p:nvPicPr>
          <p:blipFill>
            <a:blip r:embed="rId3" cstate="print"/>
            <a:srcRect/>
            <a:stretch>
              <a:fillRect/>
            </a:stretch>
          </p:blipFill>
          <p:spPr bwMode="auto">
            <a:xfrm>
              <a:off x="1026" y="966"/>
              <a:ext cx="3678" cy="2694"/>
            </a:xfrm>
            <a:prstGeom prst="rect">
              <a:avLst/>
            </a:prstGeom>
            <a:noFill/>
            <a:ln w="9525">
              <a:noFill/>
              <a:miter lim="800000"/>
              <a:headEnd/>
              <a:tailEnd/>
            </a:ln>
            <a:effectLst/>
          </p:spPr>
        </p:pic>
        <p:grpSp>
          <p:nvGrpSpPr>
            <p:cNvPr id="3" name="Group 6"/>
            <p:cNvGrpSpPr>
              <a:grpSpLocks/>
            </p:cNvGrpSpPr>
            <p:nvPr/>
          </p:nvGrpSpPr>
          <p:grpSpPr bwMode="auto">
            <a:xfrm>
              <a:off x="1440" y="2016"/>
              <a:ext cx="1152" cy="1200"/>
              <a:chOff x="1296" y="1584"/>
              <a:chExt cx="1152" cy="1200"/>
            </a:xfrm>
          </p:grpSpPr>
          <p:sp>
            <p:nvSpPr>
              <p:cNvPr id="326663" name="Oval 7"/>
              <p:cNvSpPr>
                <a:spLocks noChangeArrowheads="1"/>
              </p:cNvSpPr>
              <p:nvPr/>
            </p:nvSpPr>
            <p:spPr bwMode="auto">
              <a:xfrm>
                <a:off x="1296" y="1584"/>
                <a:ext cx="1152" cy="1200"/>
              </a:xfrm>
              <a:prstGeom prst="ellipse">
                <a:avLst/>
              </a:prstGeom>
              <a:noFill/>
              <a:ln w="76200">
                <a:solidFill>
                  <a:srgbClr val="FF3300"/>
                </a:solidFill>
                <a:round/>
                <a:headEnd/>
                <a:tailEnd/>
              </a:ln>
              <a:effectLst/>
            </p:spPr>
            <p:txBody>
              <a:bodyPr wrap="none" anchor="ctr"/>
              <a:lstStyle/>
              <a:p>
                <a:endParaRPr lang="pt-BR"/>
              </a:p>
            </p:txBody>
          </p:sp>
          <p:sp>
            <p:nvSpPr>
              <p:cNvPr id="326664" name="Line 8"/>
              <p:cNvSpPr>
                <a:spLocks noChangeShapeType="1"/>
              </p:cNvSpPr>
              <p:nvPr/>
            </p:nvSpPr>
            <p:spPr bwMode="auto">
              <a:xfrm flipH="1">
                <a:off x="1488" y="1776"/>
                <a:ext cx="816" cy="816"/>
              </a:xfrm>
              <a:prstGeom prst="line">
                <a:avLst/>
              </a:prstGeom>
              <a:noFill/>
              <a:ln w="76200">
                <a:solidFill>
                  <a:srgbClr val="FF3300"/>
                </a:solidFill>
                <a:round/>
                <a:headEnd/>
                <a:tailEnd/>
              </a:ln>
              <a:effectLst/>
            </p:spPr>
            <p:txBody>
              <a:bodyPr/>
              <a:lstStyle/>
              <a:p>
                <a:endParaRPr lang="pt-BR"/>
              </a:p>
            </p:txBody>
          </p:sp>
          <p:sp>
            <p:nvSpPr>
              <p:cNvPr id="326665" name="Line 9"/>
              <p:cNvSpPr>
                <a:spLocks noChangeShapeType="1"/>
              </p:cNvSpPr>
              <p:nvPr/>
            </p:nvSpPr>
            <p:spPr bwMode="auto">
              <a:xfrm>
                <a:off x="1488" y="1728"/>
                <a:ext cx="816" cy="864"/>
              </a:xfrm>
              <a:prstGeom prst="line">
                <a:avLst/>
              </a:prstGeom>
              <a:noFill/>
              <a:ln w="76200">
                <a:solidFill>
                  <a:srgbClr val="FF3300"/>
                </a:solidFill>
                <a:round/>
                <a:headEnd/>
                <a:tailEnd/>
              </a:ln>
              <a:effectLst/>
            </p:spPr>
            <p:txBody>
              <a:bodyPr/>
              <a:lstStyle/>
              <a:p>
                <a:endParaRPr lang="pt-BR"/>
              </a:p>
            </p:txBody>
          </p:sp>
        </p:grpSp>
      </p:grpSp>
      <p:pic>
        <p:nvPicPr>
          <p:cNvPr id="10" name="Picture 9"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descr="C:\Documents and Settings\Computer_Owner\Desktop\Nova pasta (2)\17_MHG_cie_resgate3.jpg"/>
          <p:cNvPicPr>
            <a:picLocks noChangeAspect="1" noChangeArrowheads="1"/>
          </p:cNvPicPr>
          <p:nvPr/>
        </p:nvPicPr>
        <p:blipFill>
          <a:blip r:embed="rId3" cstate="print"/>
          <a:srcRect/>
          <a:stretch>
            <a:fillRect/>
          </a:stretch>
        </p:blipFill>
        <p:spPr bwMode="auto">
          <a:xfrm>
            <a:off x="745588" y="274638"/>
            <a:ext cx="7554350" cy="5364162"/>
          </a:xfrm>
          <a:prstGeom prst="rect">
            <a:avLst/>
          </a:prstGeom>
          <a:noFill/>
        </p:spPr>
      </p:pic>
      <p:pic>
        <p:nvPicPr>
          <p:cNvPr id="4" name="Picture 3"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3"/>
          <p:cNvSpPr>
            <a:spLocks noGrp="1"/>
          </p:cNvSpPr>
          <p:nvPr>
            <p:ph type="sldNum" sz="quarter" idx="12"/>
          </p:nvPr>
        </p:nvSpPr>
        <p:spPr/>
        <p:txBody>
          <a:bodyPr/>
          <a:lstStyle/>
          <a:p>
            <a:fld id="{4E562D74-7E2A-4E47-A481-3CF8EBC73D4D}" type="slidenum">
              <a:rPr lang="en-US"/>
              <a:pPr/>
              <a:t>50</a:t>
            </a:fld>
            <a:endParaRPr lang="en-US"/>
          </a:p>
        </p:txBody>
      </p:sp>
      <p:sp>
        <p:nvSpPr>
          <p:cNvPr id="234500" name="Text Box 4"/>
          <p:cNvSpPr txBox="1">
            <a:spLocks noChangeArrowheads="1"/>
          </p:cNvSpPr>
          <p:nvPr/>
        </p:nvSpPr>
        <p:spPr bwMode="auto">
          <a:xfrm>
            <a:off x="457200" y="1905000"/>
            <a:ext cx="8229600" cy="1569660"/>
          </a:xfrm>
          <a:prstGeom prst="rect">
            <a:avLst/>
          </a:prstGeom>
          <a:noFill/>
          <a:ln w="9525">
            <a:noFill/>
            <a:miter lim="800000"/>
            <a:headEnd/>
            <a:tailEnd/>
          </a:ln>
          <a:effectLst/>
        </p:spPr>
        <p:txBody>
          <a:bodyPr>
            <a:spAutoFit/>
          </a:bodyPr>
          <a:lstStyle/>
          <a:p>
            <a:pPr>
              <a:buFont typeface="Arial" pitchFamily="34" charset="0"/>
              <a:buChar char="•"/>
            </a:pPr>
            <a:r>
              <a:rPr lang="es-GT" sz="2400" dirty="0" smtClean="0"/>
              <a:t>Los broches de presión deben ser del tipo de bloqueo – 1926.502(d)(5). </a:t>
            </a:r>
          </a:p>
          <a:p>
            <a:pPr>
              <a:buFont typeface="Arial" pitchFamily="34" charset="0"/>
              <a:buChar char="•"/>
            </a:pPr>
            <a:r>
              <a:rPr lang="es-GT" sz="2400" dirty="0" smtClean="0"/>
              <a:t>Nunca enganche dos broches de presión juntos a menos que hayan sido diseñados para tal propósito – 1926.502(d)(6). </a:t>
            </a:r>
            <a:endParaRPr lang="en-US" sz="2400" dirty="0"/>
          </a:p>
        </p:txBody>
      </p:sp>
      <p:sp>
        <p:nvSpPr>
          <p:cNvPr id="234501" name="Rectangle 5"/>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3600" b="1" dirty="0" smtClean="0">
                <a:solidFill>
                  <a:schemeClr val="accent2"/>
                </a:solidFill>
              </a:rPr>
              <a:t>Sistema Personal de Detención de Caídas</a:t>
            </a:r>
            <a:br>
              <a:rPr lang="es-GT" sz="3600" b="1" dirty="0" smtClean="0">
                <a:solidFill>
                  <a:schemeClr val="accent2"/>
                </a:solidFill>
              </a:rPr>
            </a:br>
            <a:r>
              <a:rPr lang="es-GT" sz="3600" b="1" dirty="0" smtClean="0">
                <a:solidFill>
                  <a:schemeClr val="accent2"/>
                </a:solidFill>
              </a:rPr>
              <a:t>Conector/cuerda de Seguridad</a:t>
            </a:r>
            <a:r>
              <a:rPr lang="en-US" sz="3600" b="1" dirty="0" smtClean="0">
                <a:solidFill>
                  <a:schemeClr val="accent2"/>
                </a:solidFill>
              </a:rPr>
              <a:t>d</a:t>
            </a:r>
            <a:endParaRPr lang="en-US" sz="3600" b="1" dirty="0">
              <a:solidFill>
                <a:schemeClr val="accent2"/>
              </a:solidFill>
            </a:endParaRPr>
          </a:p>
        </p:txBody>
      </p:sp>
      <p:pic>
        <p:nvPicPr>
          <p:cNvPr id="234502" name="Picture 6"/>
          <p:cNvPicPr>
            <a:picLocks noChangeAspect="1" noChangeArrowheads="1"/>
          </p:cNvPicPr>
          <p:nvPr/>
        </p:nvPicPr>
        <p:blipFill>
          <a:blip r:embed="rId3" cstate="print"/>
          <a:srcRect/>
          <a:stretch>
            <a:fillRect/>
          </a:stretch>
        </p:blipFill>
        <p:spPr bwMode="auto">
          <a:xfrm>
            <a:off x="1997075" y="3429000"/>
            <a:ext cx="2651125" cy="2359025"/>
          </a:xfrm>
          <a:prstGeom prst="rect">
            <a:avLst/>
          </a:prstGeom>
          <a:noFill/>
          <a:ln w="9525">
            <a:noFill/>
            <a:miter lim="800000"/>
            <a:headEnd/>
            <a:tailEnd/>
          </a:ln>
          <a:effectLst/>
        </p:spPr>
      </p:pic>
      <p:pic>
        <p:nvPicPr>
          <p:cNvPr id="234503" name="Picture 7"/>
          <p:cNvPicPr>
            <a:picLocks noChangeAspect="1" noChangeArrowheads="1"/>
          </p:cNvPicPr>
          <p:nvPr/>
        </p:nvPicPr>
        <p:blipFill>
          <a:blip r:embed="rId4" cstate="print"/>
          <a:srcRect/>
          <a:stretch>
            <a:fillRect/>
          </a:stretch>
        </p:blipFill>
        <p:spPr bwMode="auto">
          <a:xfrm>
            <a:off x="4572000" y="3429000"/>
            <a:ext cx="2541588" cy="2357438"/>
          </a:xfrm>
          <a:prstGeom prst="rect">
            <a:avLst/>
          </a:prstGeom>
          <a:noFill/>
          <a:ln w="9525">
            <a:noFill/>
            <a:miter lim="800000"/>
            <a:headEnd/>
            <a:tailEnd/>
          </a:ln>
          <a:effectLst/>
        </p:spPr>
      </p:pic>
      <p:pic>
        <p:nvPicPr>
          <p:cNvPr id="7" name="Picture 6" descr="BIC Logo.jpg"/>
          <p:cNvPicPr>
            <a:picLocks noChangeAspect="1"/>
          </p:cNvPicPr>
          <p:nvPr/>
        </p:nvPicPr>
        <p:blipFill>
          <a:blip r:embed="rId5"/>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1"/>
          <p:cNvSpPr>
            <a:spLocks noGrp="1"/>
          </p:cNvSpPr>
          <p:nvPr>
            <p:ph type="sldNum" sz="quarter" idx="12"/>
          </p:nvPr>
        </p:nvSpPr>
        <p:spPr/>
        <p:txBody>
          <a:bodyPr/>
          <a:lstStyle/>
          <a:p>
            <a:fld id="{FB1EC676-5A19-4B6A-AE3D-A31B33986AFF}" type="slidenum">
              <a:rPr lang="en-US"/>
              <a:pPr/>
              <a:t>51</a:t>
            </a:fld>
            <a:endParaRPr lang="en-US"/>
          </a:p>
        </p:txBody>
      </p:sp>
      <p:sp>
        <p:nvSpPr>
          <p:cNvPr id="236550" name="Rectangle 6"/>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3200" b="1" dirty="0" smtClean="0">
                <a:solidFill>
                  <a:schemeClr val="accent2"/>
                </a:solidFill>
              </a:rPr>
              <a:t>Sistema Personal de Detención de Caídas</a:t>
            </a:r>
            <a:br>
              <a:rPr lang="es-GT" sz="3200" b="1" dirty="0" smtClean="0">
                <a:solidFill>
                  <a:schemeClr val="accent2"/>
                </a:solidFill>
              </a:rPr>
            </a:br>
            <a:r>
              <a:rPr lang="es-GT" sz="3200" b="1" dirty="0" smtClean="0">
                <a:solidFill>
                  <a:schemeClr val="accent2"/>
                </a:solidFill>
              </a:rPr>
              <a:t>Conector/cuerda de seguridad</a:t>
            </a:r>
            <a:endParaRPr lang="en-US" sz="3200" b="1" dirty="0">
              <a:solidFill>
                <a:schemeClr val="accent2"/>
              </a:solidFill>
            </a:endParaRPr>
          </a:p>
        </p:txBody>
      </p:sp>
      <p:pic>
        <p:nvPicPr>
          <p:cNvPr id="236557" name="Picture 13"/>
          <p:cNvPicPr>
            <a:picLocks noChangeAspect="1" noChangeArrowheads="1"/>
          </p:cNvPicPr>
          <p:nvPr/>
        </p:nvPicPr>
        <p:blipFill>
          <a:blip r:embed="rId3" cstate="print"/>
          <a:srcRect/>
          <a:stretch>
            <a:fillRect/>
          </a:stretch>
        </p:blipFill>
        <p:spPr bwMode="auto">
          <a:xfrm>
            <a:off x="523875" y="1295400"/>
            <a:ext cx="8053388" cy="4691063"/>
          </a:xfrm>
          <a:prstGeom prst="rect">
            <a:avLst/>
          </a:prstGeom>
          <a:noFill/>
          <a:ln w="9525">
            <a:noFill/>
            <a:miter lim="800000"/>
            <a:headEnd/>
            <a:tailEnd/>
          </a:ln>
          <a:effectLst/>
        </p:spPr>
      </p:pic>
      <p:pic>
        <p:nvPicPr>
          <p:cNvPr id="5" name="Picture 4" descr="BIC Logo.jpg"/>
          <p:cNvPicPr>
            <a:picLocks noChangeAspect="1"/>
          </p:cNvPicPr>
          <p:nvPr/>
        </p:nvPicPr>
        <p:blipFill>
          <a:blip r:embed="rId4"/>
          <a:stretch>
            <a:fillRect/>
          </a:stretch>
        </p:blipFill>
        <p:spPr>
          <a:xfrm>
            <a:off x="6629400" y="59251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idx="1"/>
          </p:nvPr>
        </p:nvSpPr>
        <p:spPr/>
        <p:txBody>
          <a:bodyPr/>
          <a:lstStyle/>
          <a:p>
            <a:pPr>
              <a:buFontTx/>
              <a:buNone/>
            </a:pPr>
            <a:r>
              <a:rPr lang="en-US" sz="2400" dirty="0"/>
              <a:t>	</a:t>
            </a:r>
            <a:r>
              <a:rPr lang="es-GT" sz="2400" dirty="0" smtClean="0"/>
              <a:t> Aunque la norma no menciona sistemas personales de seguridad contra caídas, OSHA ha estipulado previamente que acepta los sistemas </a:t>
            </a:r>
            <a:r>
              <a:rPr lang="es-GT" sz="2400" dirty="0" err="1" smtClean="0"/>
              <a:t>preventores</a:t>
            </a:r>
            <a:r>
              <a:rPr lang="es-GT" sz="2400" dirty="0" smtClean="0"/>
              <a:t> de caídas adecuadamente utilizados en lugar de un sistema personal de detención de caídas cuando el sistema de seguridad está aparejado de  tal forma que el trabajador no tenga riesgo de caída.</a:t>
            </a:r>
            <a:endParaRPr lang="en-US" sz="2400" dirty="0"/>
          </a:p>
        </p:txBody>
      </p:sp>
      <p:sp>
        <p:nvSpPr>
          <p:cNvPr id="4" name="Espaço Reservado para Número de Slide 3"/>
          <p:cNvSpPr>
            <a:spLocks noGrp="1"/>
          </p:cNvSpPr>
          <p:nvPr>
            <p:ph type="sldNum" sz="quarter" idx="12"/>
          </p:nvPr>
        </p:nvSpPr>
        <p:spPr/>
        <p:txBody>
          <a:bodyPr/>
          <a:lstStyle/>
          <a:p>
            <a:fld id="{CA992939-07E7-4BCE-A6C4-089A31059981}" type="slidenum">
              <a:rPr lang="en-US"/>
              <a:pPr/>
              <a:t>52</a:t>
            </a:fld>
            <a:endParaRPr lang="en-US"/>
          </a:p>
        </p:txBody>
      </p:sp>
      <p:sp>
        <p:nvSpPr>
          <p:cNvPr id="238595"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3600" b="1" dirty="0" smtClean="0">
                <a:solidFill>
                  <a:schemeClr val="accent2"/>
                </a:solidFill>
              </a:rPr>
              <a:t>Sistema Personal de Seguridad Contra Caídas</a:t>
            </a:r>
            <a:endParaRPr lang="en-US" sz="36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3"/>
          <p:cNvSpPr>
            <a:spLocks noGrp="1"/>
          </p:cNvSpPr>
          <p:nvPr>
            <p:ph type="sldNum" sz="quarter" idx="12"/>
          </p:nvPr>
        </p:nvSpPr>
        <p:spPr/>
        <p:txBody>
          <a:bodyPr/>
          <a:lstStyle/>
          <a:p>
            <a:fld id="{6AADA4D4-A945-4023-921A-3B59BB4770FC}" type="slidenum">
              <a:rPr lang="en-US"/>
              <a:pPr/>
              <a:t>53</a:t>
            </a:fld>
            <a:endParaRPr lang="en-US"/>
          </a:p>
        </p:txBody>
      </p:sp>
      <p:sp>
        <p:nvSpPr>
          <p:cNvPr id="240642" name="Text Box 2"/>
          <p:cNvSpPr txBox="1">
            <a:spLocks noChangeArrowheads="1"/>
          </p:cNvSpPr>
          <p:nvPr/>
        </p:nvSpPr>
        <p:spPr bwMode="auto">
          <a:xfrm>
            <a:off x="381000" y="1371600"/>
            <a:ext cx="3690938" cy="1938992"/>
          </a:xfrm>
          <a:prstGeom prst="rect">
            <a:avLst/>
          </a:prstGeom>
          <a:noFill/>
          <a:ln w="9525">
            <a:noFill/>
            <a:miter lim="800000"/>
            <a:headEnd/>
            <a:tailEnd/>
          </a:ln>
          <a:effectLst/>
        </p:spPr>
        <p:txBody>
          <a:bodyPr wrap="square">
            <a:spAutoFit/>
          </a:bodyPr>
          <a:lstStyle/>
          <a:p>
            <a:pPr>
              <a:spcBef>
                <a:spcPct val="50000"/>
              </a:spcBef>
            </a:pPr>
            <a:r>
              <a:rPr lang="es-GT" sz="2400" b="1" dirty="0" smtClean="0"/>
              <a:t>El sistema de seguridad contra caídas puede ser un cinturón de seguridad o un arnés completo para el cuerpo.</a:t>
            </a:r>
            <a:endParaRPr lang="en-US" sz="2400" b="1" dirty="0"/>
          </a:p>
        </p:txBody>
      </p:sp>
      <p:pic>
        <p:nvPicPr>
          <p:cNvPr id="240644" name="Picture 4" descr="Full body harness"/>
          <p:cNvPicPr>
            <a:picLocks noChangeAspect="1" noChangeArrowheads="1"/>
          </p:cNvPicPr>
          <p:nvPr/>
        </p:nvPicPr>
        <p:blipFill>
          <a:blip r:embed="rId3" cstate="print"/>
          <a:srcRect/>
          <a:stretch>
            <a:fillRect/>
          </a:stretch>
        </p:blipFill>
        <p:spPr bwMode="auto">
          <a:xfrm>
            <a:off x="6934200" y="1524000"/>
            <a:ext cx="1827213" cy="2781300"/>
          </a:xfrm>
          <a:prstGeom prst="rect">
            <a:avLst/>
          </a:prstGeom>
          <a:noFill/>
        </p:spPr>
      </p:pic>
      <p:sp>
        <p:nvSpPr>
          <p:cNvPr id="240645" name="Text Box 5"/>
          <p:cNvSpPr txBox="1">
            <a:spLocks noChangeArrowheads="1"/>
          </p:cNvSpPr>
          <p:nvPr/>
        </p:nvSpPr>
        <p:spPr bwMode="auto">
          <a:xfrm>
            <a:off x="415925" y="3200400"/>
            <a:ext cx="5870575" cy="1938992"/>
          </a:xfrm>
          <a:prstGeom prst="rect">
            <a:avLst/>
          </a:prstGeom>
          <a:noFill/>
          <a:ln w="9525">
            <a:noFill/>
            <a:miter lim="800000"/>
            <a:headEnd/>
            <a:tailEnd/>
          </a:ln>
          <a:effectLst/>
        </p:spPr>
        <p:txBody>
          <a:bodyPr wrap="square">
            <a:spAutoFit/>
          </a:bodyPr>
          <a:lstStyle/>
          <a:p>
            <a:pPr>
              <a:spcBef>
                <a:spcPct val="50000"/>
              </a:spcBef>
            </a:pPr>
            <a:r>
              <a:rPr lang="es-GT" sz="2400" b="1" dirty="0" smtClean="0"/>
              <a:t>Debe estar sujetado para que el trabajador no pueda caer en el lado expuesto o por la orilla, sin importar en qué parte de la superficie de paso/trabajo se realice el trabajo</a:t>
            </a:r>
            <a:endParaRPr lang="en-US" sz="2200" b="1" dirty="0"/>
          </a:p>
        </p:txBody>
      </p:sp>
      <p:sp>
        <p:nvSpPr>
          <p:cNvPr id="240646" name="Text Box 6"/>
          <p:cNvSpPr txBox="1">
            <a:spLocks noChangeArrowheads="1"/>
          </p:cNvSpPr>
          <p:nvPr/>
        </p:nvSpPr>
        <p:spPr bwMode="auto">
          <a:xfrm>
            <a:off x="422275" y="5257800"/>
            <a:ext cx="5292725" cy="1831271"/>
          </a:xfrm>
          <a:prstGeom prst="rect">
            <a:avLst/>
          </a:prstGeom>
          <a:noFill/>
          <a:ln w="9525">
            <a:noFill/>
            <a:miter lim="800000"/>
            <a:headEnd/>
            <a:tailEnd/>
          </a:ln>
          <a:effectLst/>
        </p:spPr>
        <p:txBody>
          <a:bodyPr wrap="square">
            <a:spAutoFit/>
          </a:bodyPr>
          <a:lstStyle/>
          <a:p>
            <a:pPr>
              <a:spcBef>
                <a:spcPct val="50000"/>
              </a:spcBef>
            </a:pPr>
            <a:r>
              <a:rPr lang="es-GT" sz="2400" b="1" dirty="0" smtClean="0"/>
              <a:t>Las cuerdas de seguridad deben ser ajustables para tensarse y aflojarse cuando los trabajadores van y vienen.</a:t>
            </a:r>
            <a:r>
              <a:rPr lang="es-GT" sz="2400" dirty="0" smtClean="0"/>
              <a:t> </a:t>
            </a:r>
            <a:r>
              <a:rPr lang="en-US" sz="3200" dirty="0" smtClean="0"/>
              <a:t> </a:t>
            </a:r>
          </a:p>
          <a:p>
            <a:pPr algn="l">
              <a:spcBef>
                <a:spcPct val="50000"/>
              </a:spcBef>
            </a:pPr>
            <a:r>
              <a:rPr lang="pt-BR" sz="2200" b="1" dirty="0" smtClean="0"/>
              <a:t>.</a:t>
            </a:r>
            <a:endParaRPr lang="en-US" sz="2200" b="1" dirty="0"/>
          </a:p>
        </p:txBody>
      </p:sp>
      <p:sp>
        <p:nvSpPr>
          <p:cNvPr id="240647" name="Rectangle 7"/>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Sistema Personal de Seguridad Contra Caídas</a:t>
            </a:r>
            <a:endParaRPr lang="en-US" sz="4000" b="1" dirty="0">
              <a:solidFill>
                <a:schemeClr val="accent2"/>
              </a:solidFill>
            </a:endParaRPr>
          </a:p>
        </p:txBody>
      </p:sp>
      <p:pic>
        <p:nvPicPr>
          <p:cNvPr id="240649" name="Picture 9"/>
          <p:cNvPicPr>
            <a:picLocks noChangeAspect="1" noChangeArrowheads="1"/>
          </p:cNvPicPr>
          <p:nvPr/>
        </p:nvPicPr>
        <p:blipFill>
          <a:blip r:embed="rId4" cstate="print"/>
          <a:srcRect/>
          <a:stretch>
            <a:fillRect/>
          </a:stretch>
        </p:blipFill>
        <p:spPr bwMode="auto">
          <a:xfrm>
            <a:off x="4114800" y="1371600"/>
            <a:ext cx="2652713" cy="1784350"/>
          </a:xfrm>
          <a:prstGeom prst="rect">
            <a:avLst/>
          </a:prstGeom>
          <a:noFill/>
          <a:ln w="9525">
            <a:noFill/>
            <a:miter lim="800000"/>
            <a:headEnd/>
            <a:tailEnd/>
          </a:ln>
          <a:effectLst/>
        </p:spPr>
      </p:pic>
      <p:pic>
        <p:nvPicPr>
          <p:cNvPr id="9" name="Picture 8" descr="BIC Logo.jpg"/>
          <p:cNvPicPr>
            <a:picLocks noChangeAspect="1"/>
          </p:cNvPicPr>
          <p:nvPr/>
        </p:nvPicPr>
        <p:blipFill>
          <a:blip r:embed="rId5"/>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0" y="0"/>
            <a:ext cx="9144000" cy="801858"/>
          </a:xfrm>
        </p:spPr>
        <p:txBody>
          <a:bodyPr>
            <a:normAutofit/>
          </a:bodyPr>
          <a:lstStyle/>
          <a:p>
            <a:r>
              <a:rPr lang="en-US" sz="3600" dirty="0" smtClean="0">
                <a:cs typeface="Arial" charset="0"/>
              </a:rPr>
              <a:t>¿ </a:t>
            </a:r>
            <a:r>
              <a:rPr lang="en-US" sz="3600" dirty="0" err="1" smtClean="0">
                <a:cs typeface="Arial" charset="0"/>
              </a:rPr>
              <a:t>Cuando</a:t>
            </a:r>
            <a:r>
              <a:rPr lang="en-US" sz="3600" dirty="0" smtClean="0">
                <a:cs typeface="Arial" charset="0"/>
              </a:rPr>
              <a:t> la </a:t>
            </a:r>
            <a:r>
              <a:rPr lang="en-US" sz="3600" dirty="0" err="1" smtClean="0">
                <a:cs typeface="Arial" charset="0"/>
              </a:rPr>
              <a:t>protección</a:t>
            </a:r>
            <a:r>
              <a:rPr lang="en-US" sz="3600" dirty="0" smtClean="0">
                <a:cs typeface="Arial" charset="0"/>
              </a:rPr>
              <a:t> </a:t>
            </a:r>
            <a:r>
              <a:rPr lang="en-US" sz="3600" dirty="0" err="1" smtClean="0">
                <a:cs typeface="Arial" charset="0"/>
              </a:rPr>
              <a:t>es</a:t>
            </a:r>
            <a:r>
              <a:rPr lang="en-US" sz="3600" dirty="0" smtClean="0">
                <a:cs typeface="Arial" charset="0"/>
              </a:rPr>
              <a:t> </a:t>
            </a:r>
            <a:r>
              <a:rPr lang="en-US" sz="3600" dirty="0" err="1" smtClean="0">
                <a:cs typeface="Arial" charset="0"/>
              </a:rPr>
              <a:t>necesaria</a:t>
            </a:r>
            <a:r>
              <a:rPr lang="en-US" sz="3600" dirty="0" smtClean="0">
                <a:cs typeface="Arial" charset="0"/>
              </a:rPr>
              <a:t>?</a:t>
            </a:r>
            <a:endParaRPr lang="en-US" sz="3600" dirty="0">
              <a:ea typeface="ＭＳ Ｐゴシック" pitchFamily="-109" charset="-128"/>
              <a:cs typeface="ＭＳ Ｐゴシック" pitchFamily="-109" charset="-128"/>
            </a:endParaRPr>
          </a:p>
        </p:txBody>
      </p:sp>
      <p:pic>
        <p:nvPicPr>
          <p:cNvPr id="241667" name="Picture 7" descr="Slide11"/>
          <p:cNvPicPr>
            <a:picLocks noGrp="1" noChangeAspect="1" noChangeArrowheads="1"/>
          </p:cNvPicPr>
          <p:nvPr>
            <p:ph sz="half" idx="1"/>
          </p:nvPr>
        </p:nvPicPr>
        <p:blipFill>
          <a:blip r:embed="rId3"/>
          <a:srcRect/>
          <a:stretch>
            <a:fillRect/>
          </a:stretch>
        </p:blipFill>
        <p:spPr>
          <a:xfrm>
            <a:off x="0" y="1012874"/>
            <a:ext cx="4214813" cy="4572000"/>
          </a:xfrm>
          <a:ln>
            <a:solidFill>
              <a:schemeClr val="accent2"/>
            </a:solidFill>
          </a:ln>
        </p:spPr>
      </p:pic>
      <p:pic>
        <p:nvPicPr>
          <p:cNvPr id="241668" name="Picture 9" descr="No fall prot-EE per concrete oper04"/>
          <p:cNvPicPr>
            <a:picLocks noGrp="1" noChangeAspect="1" noChangeArrowheads="1"/>
          </p:cNvPicPr>
          <p:nvPr>
            <p:ph sz="quarter" idx="2"/>
          </p:nvPr>
        </p:nvPicPr>
        <p:blipFill>
          <a:blip r:embed="rId4"/>
          <a:srcRect/>
          <a:stretch>
            <a:fillRect/>
          </a:stretch>
        </p:blipFill>
        <p:spPr>
          <a:xfrm>
            <a:off x="4516438" y="1012874"/>
            <a:ext cx="4627562" cy="4572000"/>
          </a:xfrm>
          <a:ln>
            <a:solidFill>
              <a:schemeClr val="accent2"/>
            </a:solidFill>
          </a:ln>
        </p:spPr>
      </p:pic>
      <p:pic>
        <p:nvPicPr>
          <p:cNvPr id="5" name="Picture 4" descr="BIC Logo.jpg"/>
          <p:cNvPicPr>
            <a:picLocks noChangeAspect="1"/>
          </p:cNvPicPr>
          <p:nvPr/>
        </p:nvPicPr>
        <p:blipFill>
          <a:blip r:embed="rId5"/>
          <a:stretch>
            <a:fillRect/>
          </a:stretch>
        </p:blipFill>
        <p:spPr>
          <a:xfrm>
            <a:off x="6858000" y="5791200"/>
            <a:ext cx="1752600" cy="7805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0" y="0"/>
            <a:ext cx="9144000" cy="829994"/>
          </a:xfrm>
        </p:spPr>
        <p:txBody>
          <a:bodyPr/>
          <a:lstStyle/>
          <a:p>
            <a:r>
              <a:rPr lang="en-US" sz="4800" dirty="0" smtClean="0">
                <a:cs typeface="Arial" charset="0"/>
              </a:rPr>
              <a:t>¿</a:t>
            </a:r>
            <a:r>
              <a:rPr lang="en-US" sz="3600" dirty="0" err="1" smtClean="0"/>
              <a:t>Cuando</a:t>
            </a:r>
            <a:r>
              <a:rPr lang="en-US" sz="3600" dirty="0" smtClean="0"/>
              <a:t> la </a:t>
            </a:r>
            <a:r>
              <a:rPr lang="en-US" sz="3600" dirty="0" err="1" smtClean="0"/>
              <a:t>protecci</a:t>
            </a:r>
            <a:r>
              <a:rPr lang="en-US" sz="3600" dirty="0" err="1" smtClean="0">
                <a:cs typeface="Arial" charset="0"/>
              </a:rPr>
              <a:t>ó</a:t>
            </a:r>
            <a:r>
              <a:rPr lang="en-US" sz="3600" dirty="0" err="1" smtClean="0"/>
              <a:t>n</a:t>
            </a:r>
            <a:r>
              <a:rPr lang="en-US" sz="3600" dirty="0" smtClean="0"/>
              <a:t> al </a:t>
            </a:r>
            <a:r>
              <a:rPr lang="en-US" sz="3600" dirty="0" err="1" smtClean="0"/>
              <a:t>caer</a:t>
            </a:r>
            <a:r>
              <a:rPr lang="en-US" sz="3600" dirty="0" smtClean="0"/>
              <a:t> </a:t>
            </a:r>
            <a:r>
              <a:rPr lang="en-US" sz="3600" dirty="0" err="1" smtClean="0"/>
              <a:t>es</a:t>
            </a:r>
            <a:r>
              <a:rPr lang="en-US" sz="3600" dirty="0" smtClean="0"/>
              <a:t> </a:t>
            </a:r>
            <a:r>
              <a:rPr lang="en-US" sz="3600" dirty="0" err="1" smtClean="0"/>
              <a:t>necesaria</a:t>
            </a:r>
            <a:r>
              <a:rPr lang="en-US" sz="3600" dirty="0" smtClean="0"/>
              <a:t> ?</a:t>
            </a:r>
            <a:endParaRPr lang="en-US" sz="3600" dirty="0">
              <a:ea typeface="ＭＳ Ｐゴシック" pitchFamily="-109" charset="-128"/>
              <a:cs typeface="ＭＳ Ｐゴシック" pitchFamily="-109" charset="-128"/>
            </a:endParaRPr>
          </a:p>
        </p:txBody>
      </p:sp>
      <p:pic>
        <p:nvPicPr>
          <p:cNvPr id="16387" name="Picture 9" descr="No fall prot-EE per concrete oper"/>
          <p:cNvPicPr>
            <a:picLocks noGrp="1" noChangeAspect="1" noChangeArrowheads="1"/>
          </p:cNvPicPr>
          <p:nvPr>
            <p:ph sz="half" idx="1"/>
          </p:nvPr>
        </p:nvPicPr>
        <p:blipFill>
          <a:blip r:embed="rId3"/>
          <a:srcRect/>
          <a:stretch>
            <a:fillRect/>
          </a:stretch>
        </p:blipFill>
        <p:spPr>
          <a:xfrm>
            <a:off x="0" y="745588"/>
            <a:ext cx="4357688" cy="5072062"/>
          </a:xfrm>
          <a:ln>
            <a:solidFill>
              <a:schemeClr val="accent2"/>
            </a:solidFill>
          </a:ln>
        </p:spPr>
      </p:pic>
      <p:pic>
        <p:nvPicPr>
          <p:cNvPr id="16388" name="Picture 10" descr="Slide17"/>
          <p:cNvPicPr>
            <a:picLocks noGrp="1" noChangeAspect="1" noChangeArrowheads="1"/>
          </p:cNvPicPr>
          <p:nvPr>
            <p:ph sz="half" idx="2"/>
          </p:nvPr>
        </p:nvPicPr>
        <p:blipFill>
          <a:blip r:embed="rId4"/>
          <a:srcRect/>
          <a:stretch>
            <a:fillRect/>
          </a:stretch>
        </p:blipFill>
        <p:spPr>
          <a:xfrm>
            <a:off x="4643438" y="745588"/>
            <a:ext cx="4500562" cy="5072062"/>
          </a:xfrm>
          <a:ln>
            <a:solidFill>
              <a:schemeClr val="accent2"/>
            </a:solidFill>
          </a:ln>
        </p:spPr>
      </p:pic>
      <p:pic>
        <p:nvPicPr>
          <p:cNvPr id="5" name="Picture 4" descr="BIC Logo.jpg"/>
          <p:cNvPicPr>
            <a:picLocks noChangeAspect="1"/>
          </p:cNvPicPr>
          <p:nvPr/>
        </p:nvPicPr>
        <p:blipFill>
          <a:blip r:embed="rId5"/>
          <a:stretch>
            <a:fillRect/>
          </a:stretch>
        </p:blipFill>
        <p:spPr>
          <a:xfrm>
            <a:off x="6858000" y="5902056"/>
            <a:ext cx="1752600" cy="955944"/>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box(in)">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0" y="196948"/>
            <a:ext cx="9144000" cy="745587"/>
          </a:xfrm>
        </p:spPr>
        <p:txBody>
          <a:bodyPr>
            <a:normAutofit fontScale="90000"/>
          </a:bodyPr>
          <a:lstStyle/>
          <a:p>
            <a:r>
              <a:rPr lang="en-US" sz="4800" dirty="0" smtClean="0">
                <a:cs typeface="Arial" charset="0"/>
              </a:rPr>
              <a:t>¿</a:t>
            </a:r>
            <a:r>
              <a:rPr lang="en-US" sz="3600" dirty="0" err="1" smtClean="0"/>
              <a:t>Cuando</a:t>
            </a:r>
            <a:r>
              <a:rPr lang="en-US" sz="3600" dirty="0" smtClean="0"/>
              <a:t> la </a:t>
            </a:r>
            <a:r>
              <a:rPr lang="en-US" sz="3600" dirty="0" err="1" smtClean="0"/>
              <a:t>protecci</a:t>
            </a:r>
            <a:r>
              <a:rPr lang="en-US" sz="3600" dirty="0" err="1" smtClean="0">
                <a:cs typeface="Arial" charset="0"/>
              </a:rPr>
              <a:t>ó</a:t>
            </a:r>
            <a:r>
              <a:rPr lang="en-US" sz="3600" dirty="0" err="1" smtClean="0"/>
              <a:t>n</a:t>
            </a:r>
            <a:r>
              <a:rPr lang="en-US" sz="3600" dirty="0" smtClean="0"/>
              <a:t> al </a:t>
            </a:r>
            <a:r>
              <a:rPr lang="en-US" sz="3600" dirty="0" err="1" smtClean="0"/>
              <a:t>caer</a:t>
            </a:r>
            <a:r>
              <a:rPr lang="en-US" sz="3600" dirty="0" smtClean="0"/>
              <a:t> </a:t>
            </a:r>
            <a:r>
              <a:rPr lang="en-US" sz="3600" dirty="0" err="1" smtClean="0"/>
              <a:t>es</a:t>
            </a:r>
            <a:r>
              <a:rPr lang="en-US" sz="3600" dirty="0" smtClean="0"/>
              <a:t> </a:t>
            </a:r>
            <a:r>
              <a:rPr lang="en-US" sz="3600" dirty="0" err="1" smtClean="0"/>
              <a:t>necesaria</a:t>
            </a:r>
            <a:r>
              <a:rPr lang="en-US" sz="3600" dirty="0" smtClean="0"/>
              <a:t> ?</a:t>
            </a:r>
            <a:endParaRPr lang="en-US" sz="3600" dirty="0">
              <a:ea typeface="ＭＳ Ｐゴシック" pitchFamily="-109" charset="-128"/>
              <a:cs typeface="ＭＳ Ｐゴシック" pitchFamily="-109" charset="-128"/>
            </a:endParaRPr>
          </a:p>
        </p:txBody>
      </p:sp>
      <p:pic>
        <p:nvPicPr>
          <p:cNvPr id="245763" name="Picture 9" descr="form-work"/>
          <p:cNvPicPr>
            <a:picLocks noGrp="1" noChangeAspect="1" noChangeArrowheads="1"/>
          </p:cNvPicPr>
          <p:nvPr>
            <p:ph sz="half" idx="1"/>
          </p:nvPr>
        </p:nvPicPr>
        <p:blipFill>
          <a:blip r:embed="rId3"/>
          <a:srcRect/>
          <a:stretch>
            <a:fillRect/>
          </a:stretch>
        </p:blipFill>
        <p:spPr>
          <a:xfrm>
            <a:off x="0" y="942535"/>
            <a:ext cx="4265613" cy="5000625"/>
          </a:xfrm>
        </p:spPr>
      </p:pic>
      <p:pic>
        <p:nvPicPr>
          <p:cNvPr id="245764" name="Picture 10" descr="Excavation oper - Improper shoring"/>
          <p:cNvPicPr>
            <a:picLocks noGrp="1" noChangeAspect="1" noChangeArrowheads="1"/>
          </p:cNvPicPr>
          <p:nvPr>
            <p:ph sz="half" idx="2"/>
          </p:nvPr>
        </p:nvPicPr>
        <p:blipFill>
          <a:blip r:embed="rId4"/>
          <a:srcRect/>
          <a:stretch>
            <a:fillRect/>
          </a:stretch>
        </p:blipFill>
        <p:spPr>
          <a:xfrm>
            <a:off x="4429125" y="942535"/>
            <a:ext cx="4714875" cy="5000625"/>
          </a:xfrm>
        </p:spPr>
      </p:pic>
      <p:pic>
        <p:nvPicPr>
          <p:cNvPr id="5" name="Picture 4" descr="BIC Logo.jpg"/>
          <p:cNvPicPr>
            <a:picLocks noChangeAspect="1"/>
          </p:cNvPicPr>
          <p:nvPr/>
        </p:nvPicPr>
        <p:blipFill>
          <a:blip r:embed="rId5"/>
          <a:stretch>
            <a:fillRect/>
          </a:stretch>
        </p:blipFill>
        <p:spPr>
          <a:xfrm>
            <a:off x="6858000" y="5943160"/>
            <a:ext cx="1752600" cy="7805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idx="1"/>
          </p:nvPr>
        </p:nvSpPr>
        <p:spPr>
          <a:xfrm>
            <a:off x="457200" y="3124200"/>
            <a:ext cx="8229600" cy="3001963"/>
          </a:xfrm>
        </p:spPr>
        <p:txBody>
          <a:bodyPr/>
          <a:lstStyle/>
          <a:p>
            <a:pPr marL="458788" lvl="1" indent="-7938">
              <a:buFontTx/>
              <a:buNone/>
            </a:pPr>
            <a:endParaRPr lang="en-US" dirty="0"/>
          </a:p>
          <a:p>
            <a:pPr marL="458788" lvl="1" indent="-7938" algn="ctr">
              <a:buFontTx/>
              <a:buNone/>
            </a:pPr>
            <a:r>
              <a:rPr lang="es-GT" dirty="0" smtClean="0"/>
              <a:t>Otros Métodos de Trabajo</a:t>
            </a:r>
            <a:endParaRPr lang="en-US" dirty="0"/>
          </a:p>
        </p:txBody>
      </p:sp>
      <p:sp>
        <p:nvSpPr>
          <p:cNvPr id="4" name="Espaço Reservado para Número de Slide 3"/>
          <p:cNvSpPr>
            <a:spLocks noGrp="1"/>
          </p:cNvSpPr>
          <p:nvPr>
            <p:ph type="sldNum" sz="quarter" idx="12"/>
          </p:nvPr>
        </p:nvSpPr>
        <p:spPr/>
        <p:txBody>
          <a:bodyPr/>
          <a:lstStyle/>
          <a:p>
            <a:fld id="{CAC89940-6FDA-4A4B-8BFE-22A40A4007A4}" type="slidenum">
              <a:rPr lang="en-US"/>
              <a:pPr/>
              <a:t>57</a:t>
            </a:fld>
            <a:endParaRPr lang="en-US"/>
          </a:p>
        </p:txBody>
      </p:sp>
      <p:sp>
        <p:nvSpPr>
          <p:cNvPr id="242691" name="Rectangle 3"/>
          <p:cNvSpPr>
            <a:spLocks noChangeArrowheads="1"/>
          </p:cNvSpPr>
          <p:nvPr/>
        </p:nvSpPr>
        <p:spPr bwMode="auto">
          <a:xfrm>
            <a:off x="381000" y="1219200"/>
            <a:ext cx="8229600" cy="1905000"/>
          </a:xfrm>
          <a:prstGeom prst="rect">
            <a:avLst/>
          </a:prstGeom>
          <a:noFill/>
          <a:ln w="9525">
            <a:noFill/>
            <a:miter lim="800000"/>
            <a:headEnd/>
            <a:tailEnd/>
          </a:ln>
          <a:effectLst/>
        </p:spPr>
        <p:txBody>
          <a:bodyPr anchor="ctr"/>
          <a:lstStyle/>
          <a:p>
            <a:pPr algn="ctr"/>
            <a:r>
              <a:rPr lang="es-GT" sz="3600" b="1" dirty="0" smtClean="0">
                <a:solidFill>
                  <a:schemeClr val="accent2"/>
                </a:solidFill>
              </a:rPr>
              <a:t>Programa Residencial de Protección Contra Caídas</a:t>
            </a:r>
            <a:endParaRPr lang="en-US" sz="3600"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idx="1"/>
          </p:nvPr>
        </p:nvSpPr>
        <p:spPr>
          <a:xfrm>
            <a:off x="381000" y="1371600"/>
            <a:ext cx="8229600" cy="4389120"/>
          </a:xfrm>
        </p:spPr>
        <p:txBody>
          <a:bodyPr/>
          <a:lstStyle/>
          <a:p>
            <a:pPr>
              <a:buNone/>
            </a:pPr>
            <a:r>
              <a:rPr lang="en-US" sz="2800" dirty="0"/>
              <a:t>	</a:t>
            </a:r>
            <a:r>
              <a:rPr lang="pt-PT" sz="2800" dirty="0" smtClean="0"/>
              <a:t> </a:t>
            </a:r>
            <a:r>
              <a:rPr lang="es-GT" sz="2800" dirty="0" smtClean="0"/>
              <a:t>Los empleadores también tienen la opción de que los trabajadores trabajen desde </a:t>
            </a:r>
            <a:r>
              <a:rPr lang="es-GT" sz="2800" u="sng" dirty="0" smtClean="0"/>
              <a:t>andamios</a:t>
            </a:r>
            <a:r>
              <a:rPr lang="es-GT" sz="2800" dirty="0" smtClean="0"/>
              <a:t> (en cumplimiento con la Sub-parte L), </a:t>
            </a:r>
            <a:r>
              <a:rPr lang="es-GT" sz="2800" u="sng" dirty="0" smtClean="0"/>
              <a:t>escaleras</a:t>
            </a:r>
            <a:r>
              <a:rPr lang="es-GT" sz="2800" dirty="0" smtClean="0"/>
              <a:t> (en cumplimiento con la Sub-parte X) o </a:t>
            </a:r>
            <a:r>
              <a:rPr lang="es-GT" sz="2800" u="sng" dirty="0" smtClean="0"/>
              <a:t>jirafas</a:t>
            </a:r>
            <a:r>
              <a:rPr lang="es-GT" sz="2800" dirty="0" smtClean="0"/>
              <a:t> (en cumplimiento con 29 CFR 1926.453) en lugar de cumplir con 1926.501(b)(13). </a:t>
            </a:r>
            <a:endParaRPr lang="en-US" sz="2800" dirty="0" smtClean="0"/>
          </a:p>
          <a:p>
            <a:pPr>
              <a:buNone/>
            </a:pPr>
            <a:r>
              <a:rPr lang="pt-BR" sz="2800" dirty="0" smtClean="0"/>
              <a:t> </a:t>
            </a:r>
            <a:endParaRPr lang="en-US" sz="2800" dirty="0" smtClean="0"/>
          </a:p>
          <a:p>
            <a:pPr>
              <a:buFontTx/>
              <a:buNone/>
            </a:pPr>
            <a:endParaRPr lang="en-US" sz="2800" dirty="0"/>
          </a:p>
        </p:txBody>
      </p:sp>
      <p:sp>
        <p:nvSpPr>
          <p:cNvPr id="4" name="Espaço Reservado para Número de Slide 3"/>
          <p:cNvSpPr>
            <a:spLocks noGrp="1"/>
          </p:cNvSpPr>
          <p:nvPr>
            <p:ph type="sldNum" sz="quarter" idx="12"/>
          </p:nvPr>
        </p:nvSpPr>
        <p:spPr/>
        <p:txBody>
          <a:bodyPr/>
          <a:lstStyle/>
          <a:p>
            <a:fld id="{F6771210-3001-42D1-9514-35DB18CCEAF3}" type="slidenum">
              <a:rPr lang="en-US"/>
              <a:pPr/>
              <a:t>58</a:t>
            </a:fld>
            <a:endParaRPr lang="en-US"/>
          </a:p>
        </p:txBody>
      </p:sp>
      <p:sp>
        <p:nvSpPr>
          <p:cNvPr id="244739"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Otros Métodos de Trabajo</a:t>
            </a:r>
            <a:endParaRPr lang="en-US" sz="40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2"/>
          <p:cNvSpPr>
            <a:spLocks noGrp="1"/>
          </p:cNvSpPr>
          <p:nvPr>
            <p:ph type="sldNum" sz="quarter" idx="12"/>
          </p:nvPr>
        </p:nvSpPr>
        <p:spPr/>
        <p:txBody>
          <a:bodyPr/>
          <a:lstStyle/>
          <a:p>
            <a:fld id="{85F48BED-C9C4-4E3E-833E-9A79CB73FE13}" type="slidenum">
              <a:rPr lang="en-US"/>
              <a:pPr/>
              <a:t>59</a:t>
            </a:fld>
            <a:endParaRPr lang="en-US"/>
          </a:p>
        </p:txBody>
      </p:sp>
      <p:sp>
        <p:nvSpPr>
          <p:cNvPr id="246786" name="Text Box 2"/>
          <p:cNvSpPr txBox="1">
            <a:spLocks noChangeArrowheads="1"/>
          </p:cNvSpPr>
          <p:nvPr/>
        </p:nvSpPr>
        <p:spPr bwMode="auto">
          <a:xfrm>
            <a:off x="2057400" y="5334000"/>
            <a:ext cx="2406236" cy="369332"/>
          </a:xfrm>
          <a:prstGeom prst="rect">
            <a:avLst/>
          </a:prstGeom>
          <a:noFill/>
          <a:ln w="9525">
            <a:noFill/>
            <a:miter lim="800000"/>
            <a:headEnd/>
            <a:tailEnd/>
          </a:ln>
          <a:effectLst/>
        </p:spPr>
        <p:txBody>
          <a:bodyPr wrap="none">
            <a:spAutoFit/>
          </a:bodyPr>
          <a:lstStyle/>
          <a:p>
            <a:r>
              <a:rPr lang="es-GT" dirty="0" smtClean="0"/>
              <a:t>Escaleras de Plataforma</a:t>
            </a:r>
            <a:endParaRPr lang="es-GT" dirty="0"/>
          </a:p>
        </p:txBody>
      </p:sp>
      <p:sp>
        <p:nvSpPr>
          <p:cNvPr id="246803" name="Rectangle 19"/>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Otros Métodos de Trabajo</a:t>
            </a:r>
            <a:endParaRPr lang="en-US" sz="4000" b="1" dirty="0">
              <a:solidFill>
                <a:schemeClr val="accent2"/>
              </a:solidFill>
            </a:endParaRPr>
          </a:p>
        </p:txBody>
      </p:sp>
      <p:pic>
        <p:nvPicPr>
          <p:cNvPr id="246804" name="Picture 20"/>
          <p:cNvPicPr>
            <a:picLocks noChangeAspect="1" noChangeArrowheads="1"/>
          </p:cNvPicPr>
          <p:nvPr/>
        </p:nvPicPr>
        <p:blipFill>
          <a:blip r:embed="rId3" cstate="print"/>
          <a:srcRect/>
          <a:stretch>
            <a:fillRect/>
          </a:stretch>
        </p:blipFill>
        <p:spPr bwMode="auto">
          <a:xfrm>
            <a:off x="685800" y="1295400"/>
            <a:ext cx="2017712" cy="3810000"/>
          </a:xfrm>
          <a:prstGeom prst="rect">
            <a:avLst/>
          </a:prstGeom>
          <a:noFill/>
          <a:ln w="9525">
            <a:noFill/>
            <a:miter lim="800000"/>
            <a:headEnd/>
            <a:tailEnd/>
          </a:ln>
          <a:effectLst/>
        </p:spPr>
      </p:pic>
      <p:pic>
        <p:nvPicPr>
          <p:cNvPr id="246806" name="Picture 22"/>
          <p:cNvPicPr>
            <a:picLocks noChangeAspect="1" noChangeArrowheads="1"/>
          </p:cNvPicPr>
          <p:nvPr/>
        </p:nvPicPr>
        <p:blipFill>
          <a:blip r:embed="rId4" cstate="print"/>
          <a:srcRect/>
          <a:stretch>
            <a:fillRect/>
          </a:stretch>
        </p:blipFill>
        <p:spPr bwMode="auto">
          <a:xfrm>
            <a:off x="3200400" y="1219200"/>
            <a:ext cx="2036762" cy="3833813"/>
          </a:xfrm>
          <a:prstGeom prst="rect">
            <a:avLst/>
          </a:prstGeom>
          <a:noFill/>
          <a:ln w="9525">
            <a:noFill/>
            <a:miter lim="800000"/>
            <a:headEnd/>
            <a:tailEnd/>
          </a:ln>
          <a:effectLst/>
        </p:spPr>
      </p:pic>
      <p:pic>
        <p:nvPicPr>
          <p:cNvPr id="246808" name="Picture 24" descr="Land Truss StepLddr-2"/>
          <p:cNvPicPr>
            <a:picLocks noChangeAspect="1" noChangeArrowheads="1"/>
          </p:cNvPicPr>
          <p:nvPr/>
        </p:nvPicPr>
        <p:blipFill>
          <a:blip r:embed="rId5" cstate="print"/>
          <a:srcRect/>
          <a:stretch>
            <a:fillRect/>
          </a:stretch>
        </p:blipFill>
        <p:spPr bwMode="auto">
          <a:xfrm>
            <a:off x="5486400" y="1219200"/>
            <a:ext cx="2741613" cy="3400425"/>
          </a:xfrm>
          <a:prstGeom prst="rect">
            <a:avLst/>
          </a:prstGeom>
          <a:noFill/>
          <a:ln w="9525">
            <a:noFill/>
            <a:miter lim="800000"/>
            <a:headEnd/>
            <a:tailEnd/>
          </a:ln>
        </p:spPr>
      </p:pic>
      <p:sp>
        <p:nvSpPr>
          <p:cNvPr id="246809" name="Text Box 25"/>
          <p:cNvSpPr txBox="1">
            <a:spLocks noChangeArrowheads="1"/>
          </p:cNvSpPr>
          <p:nvPr/>
        </p:nvSpPr>
        <p:spPr bwMode="auto">
          <a:xfrm>
            <a:off x="5715000" y="5105400"/>
            <a:ext cx="1829090" cy="369332"/>
          </a:xfrm>
          <a:prstGeom prst="rect">
            <a:avLst/>
          </a:prstGeom>
          <a:noFill/>
          <a:ln w="9525">
            <a:noFill/>
            <a:miter lim="800000"/>
            <a:headEnd/>
            <a:tailEnd/>
          </a:ln>
          <a:effectLst/>
        </p:spPr>
        <p:txBody>
          <a:bodyPr wrap="none">
            <a:spAutoFit/>
          </a:bodyPr>
          <a:lstStyle/>
          <a:p>
            <a:r>
              <a:rPr lang="es-GT" dirty="0" smtClean="0"/>
              <a:t>Escalera de mano</a:t>
            </a:r>
            <a:endParaRPr lang="en-US" dirty="0"/>
          </a:p>
        </p:txBody>
      </p:sp>
      <p:pic>
        <p:nvPicPr>
          <p:cNvPr id="9" name="Picture 8" descr="BIC Logo.jpg"/>
          <p:cNvPicPr>
            <a:picLocks noChangeAspect="1"/>
          </p:cNvPicPr>
          <p:nvPr/>
        </p:nvPicPr>
        <p:blipFill>
          <a:blip r:embed="rId6"/>
          <a:stretch>
            <a:fillRect/>
          </a:stretch>
        </p:blipFill>
        <p:spPr>
          <a:xfrm>
            <a:off x="6858000" y="5715000"/>
            <a:ext cx="1905000" cy="856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idx="1"/>
          </p:nvPr>
        </p:nvSpPr>
        <p:spPr>
          <a:xfrm>
            <a:off x="457200" y="1447800"/>
            <a:ext cx="8229600" cy="3352800"/>
          </a:xfrm>
          <a:noFill/>
          <a:ln/>
        </p:spPr>
        <p:txBody>
          <a:bodyPr>
            <a:normAutofit/>
          </a:bodyPr>
          <a:lstStyle/>
          <a:p>
            <a:pPr marL="0" indent="4763" algn="ctr">
              <a:lnSpc>
                <a:spcPct val="80000"/>
              </a:lnSpc>
              <a:buNone/>
            </a:pPr>
            <a:r>
              <a:rPr lang="es-GT" dirty="0" smtClean="0"/>
              <a:t>Actualización del Programa Residencial de Protección contra Caídas</a:t>
            </a:r>
          </a:p>
          <a:p>
            <a:pPr marL="0" indent="4763" algn="ctr">
              <a:lnSpc>
                <a:spcPct val="80000"/>
              </a:lnSpc>
              <a:buNone/>
            </a:pPr>
            <a:endParaRPr lang="pt-BR" dirty="0" smtClean="0">
              <a:solidFill>
                <a:srgbClr val="002060"/>
              </a:solidFill>
            </a:endParaRPr>
          </a:p>
          <a:p>
            <a:pPr marL="0" indent="4763" algn="ctr">
              <a:lnSpc>
                <a:spcPct val="80000"/>
              </a:lnSpc>
              <a:buNone/>
            </a:pPr>
            <a:endParaRPr lang="pt-BR" dirty="0" smtClean="0">
              <a:solidFill>
                <a:srgbClr val="002060"/>
              </a:solidFill>
            </a:endParaRPr>
          </a:p>
          <a:p>
            <a:pPr marL="0" indent="4763" algn="ctr">
              <a:lnSpc>
                <a:spcPct val="80000"/>
              </a:lnSpc>
              <a:buNone/>
            </a:pPr>
            <a:endParaRPr lang="en-US" dirty="0" smtClean="0">
              <a:solidFill>
                <a:srgbClr val="002060"/>
              </a:solidFill>
            </a:endParaRPr>
          </a:p>
          <a:p>
            <a:pPr marL="0" indent="4763" algn="ctr">
              <a:lnSpc>
                <a:spcPct val="80000"/>
              </a:lnSpc>
              <a:buNone/>
            </a:pPr>
            <a:r>
              <a:rPr lang="es-GT" dirty="0" smtClean="0"/>
              <a:t>Directorado de Construcción - Oficina de Servicios de Construcción </a:t>
            </a:r>
            <a:endParaRPr lang="en-US" dirty="0" smtClean="0"/>
          </a:p>
          <a:p>
            <a:pPr marL="0" indent="4763" algn="ctr">
              <a:lnSpc>
                <a:spcPct val="80000"/>
              </a:lnSpc>
              <a:buFontTx/>
              <a:buNone/>
            </a:pPr>
            <a:endParaRPr lang="en-US" sz="2400" dirty="0"/>
          </a:p>
        </p:txBody>
      </p:sp>
      <p:sp>
        <p:nvSpPr>
          <p:cNvPr id="4" name="Espaço Reservado para Número de Slide 3"/>
          <p:cNvSpPr>
            <a:spLocks noGrp="1"/>
          </p:cNvSpPr>
          <p:nvPr>
            <p:ph type="sldNum" sz="quarter" idx="12"/>
          </p:nvPr>
        </p:nvSpPr>
        <p:spPr/>
        <p:txBody>
          <a:bodyPr/>
          <a:lstStyle/>
          <a:p>
            <a:fld id="{7AD04658-69F8-438A-A0A0-80A0A49FC921}" type="slidenum">
              <a:rPr lang="en-US"/>
              <a:pPr/>
              <a:t>6</a:t>
            </a:fld>
            <a:endParaRPr lang="en-US"/>
          </a:p>
        </p:txBody>
      </p:sp>
      <p:pic>
        <p:nvPicPr>
          <p:cNvPr id="6" name="Picture 5" descr="BIC Logo.jpg"/>
          <p:cNvPicPr>
            <a:picLocks noChangeAspect="1"/>
          </p:cNvPicPr>
          <p:nvPr/>
        </p:nvPicPr>
        <p:blipFill>
          <a:blip r:embed="rId3"/>
          <a:stretch>
            <a:fillRect/>
          </a:stretch>
        </p:blipFill>
        <p:spPr>
          <a:xfrm>
            <a:off x="6553200" y="5334000"/>
            <a:ext cx="2346304" cy="1237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2"/>
          </p:nvPr>
        </p:nvSpPr>
        <p:spPr/>
        <p:txBody>
          <a:bodyPr/>
          <a:lstStyle/>
          <a:p>
            <a:fld id="{CDC89D9D-254B-44F7-B535-C67AAB291ECB}" type="slidenum">
              <a:rPr lang="en-US"/>
              <a:pPr/>
              <a:t>60</a:t>
            </a:fld>
            <a:endParaRPr lang="en-US"/>
          </a:p>
        </p:txBody>
      </p:sp>
      <p:pic>
        <p:nvPicPr>
          <p:cNvPr id="248835" name="Picture 3" descr="two_scaffolds"/>
          <p:cNvPicPr>
            <a:picLocks noChangeAspect="1" noChangeArrowheads="1"/>
          </p:cNvPicPr>
          <p:nvPr/>
        </p:nvPicPr>
        <p:blipFill>
          <a:blip r:embed="rId3" cstate="print"/>
          <a:srcRect/>
          <a:stretch>
            <a:fillRect/>
          </a:stretch>
        </p:blipFill>
        <p:spPr bwMode="auto">
          <a:xfrm>
            <a:off x="1906588" y="1785938"/>
            <a:ext cx="2632075" cy="3565525"/>
          </a:xfrm>
          <a:prstGeom prst="rect">
            <a:avLst/>
          </a:prstGeom>
          <a:noFill/>
        </p:spPr>
      </p:pic>
      <p:sp>
        <p:nvSpPr>
          <p:cNvPr id="248837" name="Text Box 5"/>
          <p:cNvSpPr txBox="1">
            <a:spLocks noChangeArrowheads="1"/>
          </p:cNvSpPr>
          <p:nvPr/>
        </p:nvSpPr>
        <p:spPr bwMode="auto">
          <a:xfrm>
            <a:off x="3243263" y="5715000"/>
            <a:ext cx="2531014" cy="369332"/>
          </a:xfrm>
          <a:prstGeom prst="rect">
            <a:avLst/>
          </a:prstGeom>
          <a:noFill/>
          <a:ln w="9525">
            <a:noFill/>
            <a:miter lim="800000"/>
            <a:headEnd/>
            <a:tailEnd/>
          </a:ln>
          <a:effectLst/>
        </p:spPr>
        <p:txBody>
          <a:bodyPr wrap="none">
            <a:spAutoFit/>
          </a:bodyPr>
          <a:lstStyle/>
          <a:p>
            <a:r>
              <a:rPr lang="es-GT" dirty="0" smtClean="0"/>
              <a:t>Andamios </a:t>
            </a:r>
            <a:r>
              <a:rPr lang="es-GT" dirty="0" err="1" smtClean="0"/>
              <a:t>Bakers</a:t>
            </a:r>
            <a:r>
              <a:rPr lang="es-GT" dirty="0" smtClean="0"/>
              <a:t> / Perry </a:t>
            </a:r>
            <a:endParaRPr lang="en-US" dirty="0"/>
          </a:p>
        </p:txBody>
      </p:sp>
      <p:sp>
        <p:nvSpPr>
          <p:cNvPr id="248838" name="Rectangle 6"/>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Otros Métodos de Trabajo</a:t>
            </a:r>
            <a:endParaRPr lang="en-US" sz="4000" b="1" dirty="0">
              <a:solidFill>
                <a:schemeClr val="accent2"/>
              </a:solidFill>
            </a:endParaRPr>
          </a:p>
        </p:txBody>
      </p:sp>
      <p:pic>
        <p:nvPicPr>
          <p:cNvPr id="248839" name="Picture 7" descr="Floor Beam-Truss mobile scffld"/>
          <p:cNvPicPr>
            <a:picLocks noChangeAspect="1" noChangeArrowheads="1"/>
          </p:cNvPicPr>
          <p:nvPr/>
        </p:nvPicPr>
        <p:blipFill>
          <a:blip r:embed="rId4" cstate="print"/>
          <a:srcRect/>
          <a:stretch>
            <a:fillRect/>
          </a:stretch>
        </p:blipFill>
        <p:spPr bwMode="auto">
          <a:xfrm>
            <a:off x="4572000" y="1785938"/>
            <a:ext cx="2816225" cy="3568700"/>
          </a:xfrm>
          <a:prstGeom prst="rect">
            <a:avLst/>
          </a:prstGeom>
          <a:noFill/>
          <a:ln w="9525">
            <a:noFill/>
            <a:miter lim="800000"/>
            <a:headEnd/>
            <a:tailEnd/>
          </a:ln>
        </p:spPr>
      </p:pic>
      <p:pic>
        <p:nvPicPr>
          <p:cNvPr id="7" name="Picture 6" descr="BIC Logo.jpg"/>
          <p:cNvPicPr>
            <a:picLocks noChangeAspect="1"/>
          </p:cNvPicPr>
          <p:nvPr/>
        </p:nvPicPr>
        <p:blipFill>
          <a:blip r:embed="rId5"/>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2"/>
          <p:cNvSpPr>
            <a:spLocks noGrp="1"/>
          </p:cNvSpPr>
          <p:nvPr>
            <p:ph type="sldNum" sz="quarter" idx="12"/>
          </p:nvPr>
        </p:nvSpPr>
        <p:spPr/>
        <p:txBody>
          <a:bodyPr/>
          <a:lstStyle/>
          <a:p>
            <a:fld id="{C70FDEE3-889A-478C-9A98-A9784769F5EA}" type="slidenum">
              <a:rPr lang="en-US"/>
              <a:pPr/>
              <a:t>61</a:t>
            </a:fld>
            <a:endParaRPr lang="en-US"/>
          </a:p>
        </p:txBody>
      </p:sp>
      <p:pic>
        <p:nvPicPr>
          <p:cNvPr id="250882" name="Picture 2" descr="DCP_04701022003JPG"/>
          <p:cNvPicPr>
            <a:picLocks noChangeAspect="1" noChangeArrowheads="1"/>
          </p:cNvPicPr>
          <p:nvPr/>
        </p:nvPicPr>
        <p:blipFill>
          <a:blip r:embed="rId3" cstate="print"/>
          <a:srcRect/>
          <a:stretch>
            <a:fillRect/>
          </a:stretch>
        </p:blipFill>
        <p:spPr bwMode="auto">
          <a:xfrm>
            <a:off x="2362200" y="1295400"/>
            <a:ext cx="4251325" cy="3189287"/>
          </a:xfrm>
          <a:prstGeom prst="rect">
            <a:avLst/>
          </a:prstGeom>
          <a:noFill/>
        </p:spPr>
      </p:pic>
      <p:sp>
        <p:nvSpPr>
          <p:cNvPr id="250883" name="Text Box 3"/>
          <p:cNvSpPr txBox="1">
            <a:spLocks noChangeArrowheads="1"/>
          </p:cNvSpPr>
          <p:nvPr/>
        </p:nvSpPr>
        <p:spPr bwMode="auto">
          <a:xfrm>
            <a:off x="381000" y="4572000"/>
            <a:ext cx="8382000" cy="1200329"/>
          </a:xfrm>
          <a:prstGeom prst="rect">
            <a:avLst/>
          </a:prstGeom>
          <a:noFill/>
          <a:ln w="9525">
            <a:noFill/>
            <a:miter lim="800000"/>
            <a:headEnd/>
            <a:tailEnd/>
          </a:ln>
          <a:effectLst/>
        </p:spPr>
        <p:txBody>
          <a:bodyPr wrap="square">
            <a:spAutoFit/>
          </a:bodyPr>
          <a:lstStyle/>
          <a:p>
            <a:r>
              <a:rPr lang="en-US" dirty="0" smtClean="0"/>
              <a:t> </a:t>
            </a:r>
          </a:p>
          <a:p>
            <a:r>
              <a:rPr lang="es-GT" dirty="0" smtClean="0"/>
              <a:t>He aquí un ejemplo de soporte de pared, o placa superior, sistema de andamio.     Algunos contratistas están utilizando estos sistemas para armaduras de laminación, cortar las colas de las vigas y colgar </a:t>
            </a:r>
            <a:r>
              <a:rPr lang="es-GT" dirty="0" err="1" smtClean="0"/>
              <a:t>fascia</a:t>
            </a:r>
            <a:r>
              <a:rPr lang="en-US" dirty="0" smtClean="0"/>
              <a:t>.</a:t>
            </a:r>
            <a:endParaRPr lang="en-US" dirty="0"/>
          </a:p>
        </p:txBody>
      </p:sp>
      <p:sp>
        <p:nvSpPr>
          <p:cNvPr id="250884"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Otros Métodos de Trabajo</a:t>
            </a:r>
            <a:endParaRPr lang="en-US" sz="4000" b="1" dirty="0">
              <a:solidFill>
                <a:schemeClr val="accent2"/>
              </a:solidFill>
            </a:endParaRPr>
          </a:p>
        </p:txBody>
      </p:sp>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2"/>
          <p:cNvSpPr>
            <a:spLocks noGrp="1"/>
          </p:cNvSpPr>
          <p:nvPr>
            <p:ph type="sldNum" sz="quarter" idx="12"/>
          </p:nvPr>
        </p:nvSpPr>
        <p:spPr/>
        <p:txBody>
          <a:bodyPr/>
          <a:lstStyle/>
          <a:p>
            <a:fld id="{5CBA0313-F13E-4515-88FD-912E0DB33F93}" type="slidenum">
              <a:rPr lang="en-US"/>
              <a:pPr/>
              <a:t>62</a:t>
            </a:fld>
            <a:endParaRPr lang="en-US"/>
          </a:p>
        </p:txBody>
      </p:sp>
      <p:sp>
        <p:nvSpPr>
          <p:cNvPr id="252931" name="Text Box 3"/>
          <p:cNvSpPr txBox="1">
            <a:spLocks noChangeArrowheads="1"/>
          </p:cNvSpPr>
          <p:nvPr/>
        </p:nvSpPr>
        <p:spPr bwMode="auto">
          <a:xfrm>
            <a:off x="609600" y="4876800"/>
            <a:ext cx="8001000" cy="923330"/>
          </a:xfrm>
          <a:prstGeom prst="rect">
            <a:avLst/>
          </a:prstGeom>
          <a:noFill/>
          <a:ln w="9525">
            <a:noFill/>
            <a:miter lim="800000"/>
            <a:headEnd/>
            <a:tailEnd/>
          </a:ln>
          <a:effectLst/>
        </p:spPr>
        <p:txBody>
          <a:bodyPr>
            <a:spAutoFit/>
          </a:bodyPr>
          <a:lstStyle/>
          <a:p>
            <a:r>
              <a:rPr lang="en-US" dirty="0" smtClean="0"/>
              <a:t> </a:t>
            </a:r>
          </a:p>
          <a:p>
            <a:r>
              <a:rPr lang="es-GT" dirty="0" smtClean="0"/>
              <a:t>Este contratista está trabajando con armaduras desde este soporte de pared/sistema de la placa superior del andamio.</a:t>
            </a:r>
          </a:p>
        </p:txBody>
      </p:sp>
      <p:sp>
        <p:nvSpPr>
          <p:cNvPr id="252932"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Otros Métodos de Trabajo</a:t>
            </a:r>
            <a:endParaRPr lang="en-US" sz="4000" b="1" dirty="0">
              <a:solidFill>
                <a:schemeClr val="accent2"/>
              </a:solidFill>
            </a:endParaRPr>
          </a:p>
        </p:txBody>
      </p:sp>
      <p:pic>
        <p:nvPicPr>
          <p:cNvPr id="252934" name="Picture 6"/>
          <p:cNvPicPr>
            <a:picLocks noChangeAspect="1" noChangeArrowheads="1"/>
          </p:cNvPicPr>
          <p:nvPr/>
        </p:nvPicPr>
        <p:blipFill>
          <a:blip r:embed="rId3" cstate="print"/>
          <a:srcRect/>
          <a:stretch>
            <a:fillRect/>
          </a:stretch>
        </p:blipFill>
        <p:spPr bwMode="auto">
          <a:xfrm>
            <a:off x="2576513" y="1219200"/>
            <a:ext cx="3976687" cy="3479800"/>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2"/>
          <p:cNvSpPr>
            <a:spLocks noGrp="1"/>
          </p:cNvSpPr>
          <p:nvPr>
            <p:ph type="sldNum" sz="quarter" idx="12"/>
          </p:nvPr>
        </p:nvSpPr>
        <p:spPr/>
        <p:txBody>
          <a:bodyPr/>
          <a:lstStyle/>
          <a:p>
            <a:fld id="{404855D8-1061-416A-A9E9-D8915DF464CA}" type="slidenum">
              <a:rPr lang="en-US"/>
              <a:pPr/>
              <a:t>63</a:t>
            </a:fld>
            <a:endParaRPr lang="en-US"/>
          </a:p>
        </p:txBody>
      </p:sp>
      <p:pic>
        <p:nvPicPr>
          <p:cNvPr id="254978" name="Picture 2"/>
          <p:cNvPicPr>
            <a:picLocks noChangeAspect="1" noChangeArrowheads="1"/>
          </p:cNvPicPr>
          <p:nvPr/>
        </p:nvPicPr>
        <p:blipFill>
          <a:blip r:embed="rId3" cstate="print"/>
          <a:srcRect/>
          <a:stretch>
            <a:fillRect/>
          </a:stretch>
        </p:blipFill>
        <p:spPr bwMode="auto">
          <a:xfrm>
            <a:off x="2057400" y="1577975"/>
            <a:ext cx="5000625" cy="3189288"/>
          </a:xfrm>
          <a:prstGeom prst="rect">
            <a:avLst/>
          </a:prstGeom>
          <a:noFill/>
          <a:ln w="9525">
            <a:noFill/>
            <a:miter lim="800000"/>
            <a:headEnd/>
            <a:tailEnd/>
          </a:ln>
          <a:effectLst/>
        </p:spPr>
      </p:pic>
      <p:sp>
        <p:nvSpPr>
          <p:cNvPr id="254979" name="Text Box 3"/>
          <p:cNvSpPr txBox="1">
            <a:spLocks noChangeArrowheads="1"/>
          </p:cNvSpPr>
          <p:nvPr/>
        </p:nvSpPr>
        <p:spPr bwMode="auto">
          <a:xfrm>
            <a:off x="396875" y="4881563"/>
            <a:ext cx="8308975" cy="923330"/>
          </a:xfrm>
          <a:prstGeom prst="rect">
            <a:avLst/>
          </a:prstGeom>
          <a:noFill/>
          <a:ln w="9525">
            <a:noFill/>
            <a:miter lim="800000"/>
            <a:headEnd/>
            <a:tailEnd/>
          </a:ln>
          <a:effectLst/>
        </p:spPr>
        <p:txBody>
          <a:bodyPr>
            <a:spAutoFit/>
          </a:bodyPr>
          <a:lstStyle/>
          <a:p>
            <a:pPr>
              <a:spcBef>
                <a:spcPct val="30000"/>
              </a:spcBef>
            </a:pPr>
            <a:r>
              <a:rPr lang="es-GT" dirty="0" smtClean="0"/>
              <a:t>La colocación de un sistema de barandas diseñado permite un acceso fácil para la instalación del revestimiento, techado y servicios públicos.   Varios oficios pueden ser protegidos por este tipo de sistemas.</a:t>
            </a:r>
            <a:endParaRPr lang="en-US" dirty="0"/>
          </a:p>
        </p:txBody>
      </p:sp>
      <p:sp>
        <p:nvSpPr>
          <p:cNvPr id="254980"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Otros Métodos de Trabajo</a:t>
            </a:r>
            <a:endParaRPr lang="en-US" sz="4000" b="1" dirty="0">
              <a:solidFill>
                <a:schemeClr val="accent2"/>
              </a:solidFill>
            </a:endParaRPr>
          </a:p>
        </p:txBody>
      </p:sp>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2"/>
          <p:cNvSpPr>
            <a:spLocks noGrp="1"/>
          </p:cNvSpPr>
          <p:nvPr>
            <p:ph type="sldNum" sz="quarter" idx="12"/>
          </p:nvPr>
        </p:nvSpPr>
        <p:spPr/>
        <p:txBody>
          <a:bodyPr/>
          <a:lstStyle/>
          <a:p>
            <a:fld id="{21233F60-F5D8-47E2-A9ED-78611EDB023F}" type="slidenum">
              <a:rPr lang="en-US"/>
              <a:pPr/>
              <a:t>64</a:t>
            </a:fld>
            <a:endParaRPr lang="en-US"/>
          </a:p>
        </p:txBody>
      </p:sp>
      <p:pic>
        <p:nvPicPr>
          <p:cNvPr id="257026" name="Picture 2"/>
          <p:cNvPicPr>
            <a:picLocks noChangeAspect="1" noChangeArrowheads="1"/>
          </p:cNvPicPr>
          <p:nvPr/>
        </p:nvPicPr>
        <p:blipFill>
          <a:blip r:embed="rId3" cstate="print"/>
          <a:srcRect/>
          <a:stretch>
            <a:fillRect/>
          </a:stretch>
        </p:blipFill>
        <p:spPr bwMode="auto">
          <a:xfrm>
            <a:off x="2439988" y="1592263"/>
            <a:ext cx="4232275" cy="3184525"/>
          </a:xfrm>
          <a:prstGeom prst="rect">
            <a:avLst/>
          </a:prstGeom>
          <a:noFill/>
          <a:ln w="9525">
            <a:noFill/>
            <a:miter lim="800000"/>
            <a:headEnd/>
            <a:tailEnd/>
          </a:ln>
          <a:effectLst/>
        </p:spPr>
      </p:pic>
      <p:sp>
        <p:nvSpPr>
          <p:cNvPr id="257027" name="Text Box 3"/>
          <p:cNvSpPr txBox="1">
            <a:spLocks noChangeArrowheads="1"/>
          </p:cNvSpPr>
          <p:nvPr/>
        </p:nvSpPr>
        <p:spPr bwMode="auto">
          <a:xfrm>
            <a:off x="3614738" y="4989513"/>
            <a:ext cx="2104807" cy="369332"/>
          </a:xfrm>
          <a:prstGeom prst="rect">
            <a:avLst/>
          </a:prstGeom>
          <a:noFill/>
          <a:ln w="9525">
            <a:noFill/>
            <a:miter lim="800000"/>
            <a:headEnd/>
            <a:tailEnd/>
          </a:ln>
          <a:effectLst/>
        </p:spPr>
        <p:txBody>
          <a:bodyPr wrap="none">
            <a:spAutoFit/>
          </a:bodyPr>
          <a:lstStyle/>
          <a:p>
            <a:r>
              <a:rPr lang="en-US" dirty="0" err="1" smtClean="0"/>
              <a:t>Sistema</a:t>
            </a:r>
            <a:r>
              <a:rPr lang="en-US" dirty="0" smtClean="0"/>
              <a:t> de </a:t>
            </a:r>
            <a:r>
              <a:rPr lang="en-US" dirty="0" err="1" smtClean="0"/>
              <a:t>Andamio</a:t>
            </a:r>
            <a:endParaRPr lang="en-US" dirty="0"/>
          </a:p>
        </p:txBody>
      </p:sp>
      <p:sp>
        <p:nvSpPr>
          <p:cNvPr id="257028"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Otros Métodos de Trabajo</a:t>
            </a:r>
            <a:endParaRPr lang="en-US" sz="4000" b="1" dirty="0">
              <a:solidFill>
                <a:schemeClr val="accent2"/>
              </a:solidFill>
            </a:endParaRPr>
          </a:p>
        </p:txBody>
      </p:sp>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2"/>
          <p:cNvSpPr>
            <a:spLocks noGrp="1"/>
          </p:cNvSpPr>
          <p:nvPr>
            <p:ph type="sldNum" sz="quarter" idx="12"/>
          </p:nvPr>
        </p:nvSpPr>
        <p:spPr/>
        <p:txBody>
          <a:bodyPr/>
          <a:lstStyle/>
          <a:p>
            <a:fld id="{3CE68F98-E217-4BDE-AD06-6BA8DC95E360}" type="slidenum">
              <a:rPr lang="en-US"/>
              <a:pPr/>
              <a:t>65</a:t>
            </a:fld>
            <a:endParaRPr lang="en-US"/>
          </a:p>
        </p:txBody>
      </p:sp>
      <p:pic>
        <p:nvPicPr>
          <p:cNvPr id="259074" name="Picture 2" descr="P1000172"/>
          <p:cNvPicPr preferRelativeResize="0">
            <a:picLocks noChangeAspect="1" noChangeArrowheads="1"/>
          </p:cNvPicPr>
          <p:nvPr/>
        </p:nvPicPr>
        <p:blipFill>
          <a:blip r:embed="rId3" cstate="print"/>
          <a:srcRect/>
          <a:stretch>
            <a:fillRect/>
          </a:stretch>
        </p:blipFill>
        <p:spPr bwMode="auto">
          <a:xfrm>
            <a:off x="2536825" y="1581150"/>
            <a:ext cx="4049713" cy="3189288"/>
          </a:xfrm>
          <a:prstGeom prst="rect">
            <a:avLst/>
          </a:prstGeom>
          <a:noFill/>
        </p:spPr>
      </p:pic>
      <p:sp>
        <p:nvSpPr>
          <p:cNvPr id="259075" name="Text Box 3"/>
          <p:cNvSpPr txBox="1">
            <a:spLocks noChangeArrowheads="1"/>
          </p:cNvSpPr>
          <p:nvPr/>
        </p:nvSpPr>
        <p:spPr bwMode="auto">
          <a:xfrm>
            <a:off x="3494088" y="4918075"/>
            <a:ext cx="3103222" cy="369332"/>
          </a:xfrm>
          <a:prstGeom prst="rect">
            <a:avLst/>
          </a:prstGeom>
          <a:noFill/>
          <a:ln w="9525">
            <a:noFill/>
            <a:miter lim="800000"/>
            <a:headEnd/>
            <a:tailEnd/>
          </a:ln>
          <a:effectLst/>
        </p:spPr>
        <p:txBody>
          <a:bodyPr wrap="none">
            <a:spAutoFit/>
          </a:bodyPr>
          <a:lstStyle/>
          <a:p>
            <a:pPr>
              <a:spcBef>
                <a:spcPct val="30000"/>
              </a:spcBef>
            </a:pPr>
            <a:r>
              <a:rPr lang="es-GT" dirty="0" smtClean="0"/>
              <a:t>Andamio de Palometa de Gato </a:t>
            </a:r>
            <a:endParaRPr lang="en-US" dirty="0"/>
          </a:p>
        </p:txBody>
      </p:sp>
      <p:sp>
        <p:nvSpPr>
          <p:cNvPr id="259076"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Otros Métodos de Trabajo</a:t>
            </a:r>
            <a:endParaRPr lang="en-US" sz="4000" b="1" dirty="0">
              <a:solidFill>
                <a:schemeClr val="accent2"/>
              </a:solidFill>
            </a:endParaRPr>
          </a:p>
        </p:txBody>
      </p:sp>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Número de Slide 2"/>
          <p:cNvSpPr>
            <a:spLocks noGrp="1"/>
          </p:cNvSpPr>
          <p:nvPr>
            <p:ph type="sldNum" sz="quarter" idx="12"/>
          </p:nvPr>
        </p:nvSpPr>
        <p:spPr/>
        <p:txBody>
          <a:bodyPr/>
          <a:lstStyle/>
          <a:p>
            <a:fld id="{E43B7BCA-55D3-4F06-B974-CB627A756CD6}" type="slidenum">
              <a:rPr lang="en-US"/>
              <a:pPr/>
              <a:t>66</a:t>
            </a:fld>
            <a:endParaRPr lang="en-US"/>
          </a:p>
        </p:txBody>
      </p:sp>
      <p:sp>
        <p:nvSpPr>
          <p:cNvPr id="261126" name="Text Box 6"/>
          <p:cNvSpPr txBox="1">
            <a:spLocks noChangeArrowheads="1"/>
          </p:cNvSpPr>
          <p:nvPr/>
        </p:nvSpPr>
        <p:spPr bwMode="auto">
          <a:xfrm>
            <a:off x="838200" y="5029200"/>
            <a:ext cx="2990850" cy="366713"/>
          </a:xfrm>
          <a:prstGeom prst="rect">
            <a:avLst/>
          </a:prstGeom>
          <a:noFill/>
          <a:ln w="9525">
            <a:noFill/>
            <a:miter lim="800000"/>
            <a:headEnd/>
            <a:tailEnd/>
          </a:ln>
          <a:effectLst/>
        </p:spPr>
        <p:txBody>
          <a:bodyPr>
            <a:spAutoFit/>
          </a:bodyPr>
          <a:lstStyle/>
          <a:p>
            <a:pPr marL="231775" indent="-231775">
              <a:spcBef>
                <a:spcPct val="30000"/>
              </a:spcBef>
            </a:pPr>
            <a:r>
              <a:rPr lang="es-GT" dirty="0" smtClean="0"/>
              <a:t>Aguilón Extensible, jirafa </a:t>
            </a:r>
            <a:endParaRPr lang="en-US" dirty="0"/>
          </a:p>
        </p:txBody>
      </p:sp>
      <p:sp>
        <p:nvSpPr>
          <p:cNvPr id="261127" name="Rectangle 7"/>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Otros Métodos de Trabajo</a:t>
            </a:r>
            <a:endParaRPr lang="en-US" sz="4000" b="1" dirty="0">
              <a:solidFill>
                <a:schemeClr val="accent2"/>
              </a:solidFill>
            </a:endParaRPr>
          </a:p>
        </p:txBody>
      </p:sp>
      <p:grpSp>
        <p:nvGrpSpPr>
          <p:cNvPr id="2" name="Group 12"/>
          <p:cNvGrpSpPr>
            <a:grpSpLocks/>
          </p:cNvGrpSpPr>
          <p:nvPr/>
        </p:nvGrpSpPr>
        <p:grpSpPr bwMode="auto">
          <a:xfrm>
            <a:off x="228600" y="1143000"/>
            <a:ext cx="4343400" cy="3810000"/>
            <a:chOff x="1248" y="1056"/>
            <a:chExt cx="3236" cy="2027"/>
          </a:xfrm>
        </p:grpSpPr>
        <p:pic>
          <p:nvPicPr>
            <p:cNvPr id="261130" name="Picture 3"/>
            <p:cNvPicPr>
              <a:picLocks noChangeAspect="1"/>
            </p:cNvPicPr>
            <p:nvPr/>
          </p:nvPicPr>
          <p:blipFill>
            <a:blip r:embed="rId3" cstate="print"/>
            <a:srcRect b="153"/>
            <a:stretch>
              <a:fillRect/>
            </a:stretch>
          </p:blipFill>
          <p:spPr bwMode="auto">
            <a:xfrm>
              <a:off x="1248" y="1056"/>
              <a:ext cx="3236" cy="2027"/>
            </a:xfrm>
            <a:prstGeom prst="rect">
              <a:avLst/>
            </a:prstGeom>
            <a:noFill/>
            <a:ln w="9525">
              <a:noFill/>
              <a:miter lim="800000"/>
              <a:headEnd/>
              <a:tailEnd/>
            </a:ln>
          </p:spPr>
        </p:pic>
        <p:sp>
          <p:nvSpPr>
            <p:cNvPr id="261131" name="Rectangle 11"/>
            <p:cNvSpPr>
              <a:spLocks noChangeArrowheads="1"/>
            </p:cNvSpPr>
            <p:nvPr/>
          </p:nvSpPr>
          <p:spPr bwMode="auto">
            <a:xfrm rot="470730">
              <a:off x="1488" y="2592"/>
              <a:ext cx="480" cy="192"/>
            </a:xfrm>
            <a:prstGeom prst="rect">
              <a:avLst/>
            </a:prstGeom>
            <a:solidFill>
              <a:srgbClr val="CAA55D"/>
            </a:solidFill>
            <a:ln w="9525">
              <a:noFill/>
              <a:miter lim="800000"/>
              <a:headEnd/>
              <a:tailEnd/>
            </a:ln>
            <a:effectLst/>
          </p:spPr>
          <p:txBody>
            <a:bodyPr wrap="none" anchor="ctr"/>
            <a:lstStyle/>
            <a:p>
              <a:endParaRPr lang="pt-BR"/>
            </a:p>
          </p:txBody>
        </p:sp>
      </p:grpSp>
      <p:pic>
        <p:nvPicPr>
          <p:cNvPr id="261133" name="Picture 13"/>
          <p:cNvPicPr>
            <a:picLocks noChangeAspect="1" noChangeArrowheads="1"/>
          </p:cNvPicPr>
          <p:nvPr/>
        </p:nvPicPr>
        <p:blipFill>
          <a:blip r:embed="rId4" cstate="print"/>
          <a:srcRect/>
          <a:stretch>
            <a:fillRect/>
          </a:stretch>
        </p:blipFill>
        <p:spPr bwMode="auto">
          <a:xfrm>
            <a:off x="4572000" y="1176338"/>
            <a:ext cx="3810000" cy="3792537"/>
          </a:xfrm>
          <a:prstGeom prst="rect">
            <a:avLst/>
          </a:prstGeom>
          <a:noFill/>
          <a:ln w="9525">
            <a:noFill/>
            <a:miter lim="800000"/>
            <a:headEnd/>
            <a:tailEnd/>
          </a:ln>
          <a:effectLst/>
        </p:spPr>
      </p:pic>
      <p:sp>
        <p:nvSpPr>
          <p:cNvPr id="261134" name="Text Box 14"/>
          <p:cNvSpPr txBox="1">
            <a:spLocks noChangeArrowheads="1"/>
          </p:cNvSpPr>
          <p:nvPr/>
        </p:nvSpPr>
        <p:spPr bwMode="auto">
          <a:xfrm>
            <a:off x="3829051" y="5043488"/>
            <a:ext cx="6650688" cy="369332"/>
          </a:xfrm>
          <a:prstGeom prst="rect">
            <a:avLst/>
          </a:prstGeom>
          <a:noFill/>
          <a:ln w="9525">
            <a:noFill/>
            <a:miter lim="800000"/>
            <a:headEnd/>
            <a:tailEnd/>
          </a:ln>
          <a:effectLst/>
        </p:spPr>
        <p:txBody>
          <a:bodyPr wrap="square">
            <a:spAutoFit/>
          </a:bodyPr>
          <a:lstStyle/>
          <a:p>
            <a:r>
              <a:rPr lang="es-GT" dirty="0" smtClean="0"/>
              <a:t>Montacargas Todo-terreno con conexión de canasta</a:t>
            </a:r>
            <a:endParaRPr lang="en-US" dirty="0"/>
          </a:p>
        </p:txBody>
      </p:sp>
      <p:pic>
        <p:nvPicPr>
          <p:cNvPr id="10" name="Picture 9" descr="BIC Logo.jpg"/>
          <p:cNvPicPr>
            <a:picLocks noChangeAspect="1"/>
          </p:cNvPicPr>
          <p:nvPr/>
        </p:nvPicPr>
        <p:blipFill>
          <a:blip r:embed="rId5"/>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idx="1"/>
          </p:nvPr>
        </p:nvSpPr>
        <p:spPr/>
        <p:txBody>
          <a:bodyPr/>
          <a:lstStyle/>
          <a:p>
            <a:r>
              <a:rPr lang="es-GT" sz="2400" dirty="0" smtClean="0"/>
              <a:t>Aguilón Jirafa Extensible</a:t>
            </a:r>
          </a:p>
          <a:p>
            <a:pPr lvl="1"/>
            <a:r>
              <a:rPr lang="es-GT" sz="2400" dirty="0" smtClean="0"/>
              <a:t>Alternativas para llegar a la altura si se utiliza adecuadamente.</a:t>
            </a:r>
          </a:p>
          <a:p>
            <a:r>
              <a:rPr lang="es-GT" sz="2400" dirty="0" smtClean="0"/>
              <a:t>El SPDC (PFAS) o dispositivo de seguridad contra caídas debe ser utilizado y debe sujetarse una cuerda de seguridad al aguilón o a la canasta cuando se está trabajando desde una jirafa - 1926.453(b)(2)(v).</a:t>
            </a:r>
            <a:r>
              <a:rPr lang="en-US" sz="2400" dirty="0" smtClean="0"/>
              <a:t> </a:t>
            </a:r>
          </a:p>
          <a:p>
            <a:endParaRPr lang="en-US" sz="2400" dirty="0"/>
          </a:p>
        </p:txBody>
      </p:sp>
      <p:sp>
        <p:nvSpPr>
          <p:cNvPr id="4" name="Espaço Reservado para Número de Slide 3"/>
          <p:cNvSpPr>
            <a:spLocks noGrp="1"/>
          </p:cNvSpPr>
          <p:nvPr>
            <p:ph type="sldNum" sz="quarter" idx="12"/>
          </p:nvPr>
        </p:nvSpPr>
        <p:spPr/>
        <p:txBody>
          <a:bodyPr/>
          <a:lstStyle/>
          <a:p>
            <a:fld id="{2E2409BE-700D-4E9A-95A4-71CF56999EAC}" type="slidenum">
              <a:rPr lang="en-US"/>
              <a:pPr/>
              <a:t>67</a:t>
            </a:fld>
            <a:endParaRPr lang="en-US"/>
          </a:p>
        </p:txBody>
      </p:sp>
      <p:sp>
        <p:nvSpPr>
          <p:cNvPr id="263171"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Otros Métodos de Trabajo</a:t>
            </a:r>
            <a:endParaRPr lang="en-US" sz="40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1"/>
          <p:cNvSpPr>
            <a:spLocks noGrp="1"/>
          </p:cNvSpPr>
          <p:nvPr>
            <p:ph type="sldNum" sz="quarter" idx="12"/>
          </p:nvPr>
        </p:nvSpPr>
        <p:spPr/>
        <p:txBody>
          <a:bodyPr/>
          <a:lstStyle/>
          <a:p>
            <a:fld id="{BE877069-19F4-4C2A-80CA-07AAB826D1AF}" type="slidenum">
              <a:rPr lang="en-US"/>
              <a:pPr/>
              <a:t>68</a:t>
            </a:fld>
            <a:endParaRPr lang="en-US"/>
          </a:p>
        </p:txBody>
      </p:sp>
      <p:sp>
        <p:nvSpPr>
          <p:cNvPr id="265218" name="Text Box 2"/>
          <p:cNvSpPr txBox="1">
            <a:spLocks noChangeArrowheads="1"/>
          </p:cNvSpPr>
          <p:nvPr/>
        </p:nvSpPr>
        <p:spPr bwMode="auto">
          <a:xfrm>
            <a:off x="685800" y="4419600"/>
            <a:ext cx="7778750" cy="646331"/>
          </a:xfrm>
          <a:prstGeom prst="rect">
            <a:avLst/>
          </a:prstGeom>
          <a:noFill/>
          <a:ln w="9525">
            <a:noFill/>
            <a:miter lim="800000"/>
            <a:headEnd/>
            <a:tailEnd/>
          </a:ln>
          <a:effectLst/>
        </p:spPr>
        <p:txBody>
          <a:bodyPr>
            <a:spAutoFit/>
          </a:bodyPr>
          <a:lstStyle/>
          <a:p>
            <a:r>
              <a:rPr lang="es-GT" dirty="0" smtClean="0"/>
              <a:t>Aquí se encuentran guardas/pasamanos que utilizan un sistema de “bota de seguridad” para colocar los soportes instalados durante la armazón. </a:t>
            </a:r>
            <a:endParaRPr lang="en-US" dirty="0"/>
          </a:p>
        </p:txBody>
      </p:sp>
      <p:sp>
        <p:nvSpPr>
          <p:cNvPr id="265219"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Otros Métodos de Trabajo</a:t>
            </a:r>
            <a:endParaRPr lang="en-US" sz="4000" b="1" dirty="0">
              <a:solidFill>
                <a:schemeClr val="accent2"/>
              </a:solidFill>
            </a:endParaRPr>
          </a:p>
        </p:txBody>
      </p:sp>
      <p:pic>
        <p:nvPicPr>
          <p:cNvPr id="265223" name="Picture 7"/>
          <p:cNvPicPr>
            <a:picLocks noChangeAspect="1" noChangeArrowheads="1"/>
          </p:cNvPicPr>
          <p:nvPr/>
        </p:nvPicPr>
        <p:blipFill>
          <a:blip r:embed="rId3" cstate="print"/>
          <a:srcRect/>
          <a:stretch>
            <a:fillRect/>
          </a:stretch>
        </p:blipFill>
        <p:spPr bwMode="auto">
          <a:xfrm>
            <a:off x="2438400" y="1066800"/>
            <a:ext cx="4251325" cy="3189288"/>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1"/>
          <p:cNvSpPr>
            <a:spLocks noGrp="1"/>
          </p:cNvSpPr>
          <p:nvPr>
            <p:ph type="sldNum" sz="quarter" idx="12"/>
          </p:nvPr>
        </p:nvSpPr>
        <p:spPr/>
        <p:txBody>
          <a:bodyPr/>
          <a:lstStyle/>
          <a:p>
            <a:fld id="{144B8821-2042-45BF-9ECB-A9ADB15540C7}" type="slidenum">
              <a:rPr lang="en-US"/>
              <a:pPr/>
              <a:t>69</a:t>
            </a:fld>
            <a:endParaRPr lang="en-US"/>
          </a:p>
        </p:txBody>
      </p:sp>
      <p:sp>
        <p:nvSpPr>
          <p:cNvPr id="267267" name="Text Box 3"/>
          <p:cNvSpPr txBox="1">
            <a:spLocks noChangeArrowheads="1"/>
          </p:cNvSpPr>
          <p:nvPr/>
        </p:nvSpPr>
        <p:spPr bwMode="auto">
          <a:xfrm>
            <a:off x="457200" y="4495800"/>
            <a:ext cx="8135938" cy="1477328"/>
          </a:xfrm>
          <a:prstGeom prst="rect">
            <a:avLst/>
          </a:prstGeom>
          <a:noFill/>
          <a:ln w="9525">
            <a:noFill/>
            <a:miter lim="800000"/>
            <a:headEnd/>
            <a:tailEnd/>
          </a:ln>
          <a:effectLst/>
        </p:spPr>
        <p:txBody>
          <a:bodyPr>
            <a:spAutoFit/>
          </a:bodyPr>
          <a:lstStyle/>
          <a:p>
            <a:pPr>
              <a:spcBef>
                <a:spcPct val="30000"/>
              </a:spcBef>
            </a:pPr>
            <a:r>
              <a:rPr lang="es-GT" dirty="0" smtClean="0"/>
              <a:t>Aquí está el mismo sistema aún en su lugar durante la instalación del MEP y tabla de yeso.  La preparación y pintura se puede hacer antes de instalar el pasamanos permanentes y de eliminar la baranda. </a:t>
            </a:r>
            <a:endParaRPr lang="en-US" dirty="0" smtClean="0"/>
          </a:p>
          <a:p>
            <a:r>
              <a:rPr lang="pt-BR" dirty="0" smtClean="0"/>
              <a:t> </a:t>
            </a:r>
            <a:endParaRPr lang="en-US" dirty="0" smtClean="0"/>
          </a:p>
          <a:p>
            <a:pPr algn="l"/>
            <a:endParaRPr lang="en-US" dirty="0"/>
          </a:p>
        </p:txBody>
      </p:sp>
      <p:sp>
        <p:nvSpPr>
          <p:cNvPr id="267268"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Otros Métodos de Trabajo</a:t>
            </a:r>
            <a:endParaRPr lang="en-US" sz="4000" b="1" dirty="0">
              <a:solidFill>
                <a:schemeClr val="accent2"/>
              </a:solidFill>
            </a:endParaRPr>
          </a:p>
        </p:txBody>
      </p:sp>
      <p:pic>
        <p:nvPicPr>
          <p:cNvPr id="267269" name="Picture 5"/>
          <p:cNvPicPr>
            <a:picLocks noChangeAspect="1" noChangeArrowheads="1"/>
          </p:cNvPicPr>
          <p:nvPr/>
        </p:nvPicPr>
        <p:blipFill>
          <a:blip r:embed="rId3" cstate="print"/>
          <a:srcRect/>
          <a:stretch>
            <a:fillRect/>
          </a:stretch>
        </p:blipFill>
        <p:spPr bwMode="auto">
          <a:xfrm>
            <a:off x="2362200" y="1143000"/>
            <a:ext cx="4251325" cy="3189287"/>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idx="1"/>
          </p:nvPr>
        </p:nvSpPr>
        <p:spPr>
          <a:xfrm>
            <a:off x="457200" y="293914"/>
            <a:ext cx="8229600" cy="5802086"/>
          </a:xfrm>
          <a:noFill/>
          <a:ln/>
        </p:spPr>
        <p:txBody>
          <a:bodyPr>
            <a:normAutofit lnSpcReduction="10000"/>
          </a:bodyPr>
          <a:lstStyle/>
          <a:p>
            <a:pPr marL="0" indent="4763">
              <a:lnSpc>
                <a:spcPct val="80000"/>
              </a:lnSpc>
              <a:buFontTx/>
              <a:buNone/>
            </a:pPr>
            <a:r>
              <a:rPr lang="es-GT" sz="2400" dirty="0" smtClean="0"/>
              <a:t>Esta presentación está destinada a proporcionar información sobre STD 03-11-002, Guía de Cumplimiento para la Construcción Residencial.   La ley de Seguridad y Salud Ocupacional requiere que los empleadores cumplan con las normas promulgadas por OSHA o por un estado que cuente con un plan estatal aprobado por OSHA.  Sin embargo, este documento no es en sí mismo una norma o reglamento y no crea ninguna obligación legal nueva ni altera las obligaciones existentes creadas por las normas OSHA o por la Ley de Seguridad y Salud Ocupacional.</a:t>
            </a:r>
          </a:p>
          <a:p>
            <a:pPr marL="0" indent="4763">
              <a:lnSpc>
                <a:spcPct val="80000"/>
              </a:lnSpc>
              <a:buFontTx/>
              <a:buNone/>
            </a:pPr>
            <a:endParaRPr lang="es-GT" sz="2400" dirty="0" smtClean="0"/>
          </a:p>
          <a:p>
            <a:pPr marL="0" indent="4763">
              <a:lnSpc>
                <a:spcPct val="80000"/>
              </a:lnSpc>
              <a:buFontTx/>
              <a:buNone/>
            </a:pPr>
            <a:r>
              <a:rPr lang="es-GT" sz="2400" dirty="0" smtClean="0"/>
              <a:t>Los ejemplos de protección contra caídas que se muestran en las fotografías contenidas en esta presentación no son representativos de todos los métodos de trabajo posibles que pueden ser utilizados en construcción residencial.   Por otra parte, los empleadores deben tomar en consideración que los ejemplos de protección contra caídas descritos en esta presentación no necesariamente son adecuados para todas las situaciones.  Los empleadores son responsables de velar por el cumplimiento de los requisitos de OSHA aplicables.</a:t>
            </a:r>
            <a:endParaRPr lang="en-US" sz="2400" dirty="0" smtClean="0"/>
          </a:p>
          <a:p>
            <a:pPr marL="0" indent="4763">
              <a:lnSpc>
                <a:spcPct val="80000"/>
              </a:lnSpc>
              <a:buFontTx/>
              <a:buNone/>
            </a:pPr>
            <a:endParaRPr lang="en-US" sz="2200" dirty="0"/>
          </a:p>
        </p:txBody>
      </p:sp>
      <p:sp>
        <p:nvSpPr>
          <p:cNvPr id="3" name="Espaço Reservado para Número de Slide 3"/>
          <p:cNvSpPr>
            <a:spLocks noGrp="1"/>
          </p:cNvSpPr>
          <p:nvPr>
            <p:ph type="sldNum" sz="quarter" idx="12"/>
          </p:nvPr>
        </p:nvSpPr>
        <p:spPr/>
        <p:txBody>
          <a:bodyPr/>
          <a:lstStyle/>
          <a:p>
            <a:fld id="{FEEB0584-9C2A-415E-BD23-BD9B87FF76F2}" type="slidenum">
              <a:rPr lang="en-US"/>
              <a:pPr/>
              <a:t>7</a:t>
            </a:fld>
            <a:endParaRPr lang="en-US"/>
          </a:p>
        </p:txBody>
      </p:sp>
      <p:pic>
        <p:nvPicPr>
          <p:cNvPr id="4" name="Picture 3" descr="BIC Logo.jpg"/>
          <p:cNvPicPr>
            <a:picLocks noChangeAspect="1"/>
          </p:cNvPicPr>
          <p:nvPr/>
        </p:nvPicPr>
        <p:blipFill>
          <a:blip r:embed="rId3"/>
          <a:stretch>
            <a:fillRect/>
          </a:stretch>
        </p:blipFill>
        <p:spPr>
          <a:xfrm>
            <a:off x="7216588" y="5833719"/>
            <a:ext cx="1682915" cy="88775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2"/>
          </p:nvPr>
        </p:nvSpPr>
        <p:spPr/>
        <p:txBody>
          <a:bodyPr/>
          <a:lstStyle/>
          <a:p>
            <a:fld id="{4547C909-820A-461F-9D51-A75F757D9B21}" type="slidenum">
              <a:rPr lang="en-US"/>
              <a:pPr/>
              <a:t>70</a:t>
            </a:fld>
            <a:endParaRPr lang="en-US"/>
          </a:p>
        </p:txBody>
      </p:sp>
      <p:pic>
        <p:nvPicPr>
          <p:cNvPr id="269314" name="Picture 2"/>
          <p:cNvPicPr>
            <a:picLocks noChangeAspect="1" noChangeArrowheads="1"/>
          </p:cNvPicPr>
          <p:nvPr/>
        </p:nvPicPr>
        <p:blipFill>
          <a:blip r:embed="rId3" cstate="print"/>
          <a:srcRect/>
          <a:stretch>
            <a:fillRect/>
          </a:stretch>
        </p:blipFill>
        <p:spPr bwMode="auto">
          <a:xfrm>
            <a:off x="838200" y="1371600"/>
            <a:ext cx="4648200" cy="3962400"/>
          </a:xfrm>
          <a:prstGeom prst="rect">
            <a:avLst/>
          </a:prstGeom>
          <a:noFill/>
          <a:ln w="9525">
            <a:noFill/>
            <a:miter lim="800000"/>
            <a:headEnd/>
            <a:tailEnd/>
          </a:ln>
          <a:effectLst/>
        </p:spPr>
      </p:pic>
      <p:sp>
        <p:nvSpPr>
          <p:cNvPr id="269315" name="Text Box 3"/>
          <p:cNvSpPr txBox="1">
            <a:spLocks noChangeArrowheads="1"/>
          </p:cNvSpPr>
          <p:nvPr/>
        </p:nvSpPr>
        <p:spPr bwMode="auto">
          <a:xfrm>
            <a:off x="5867399" y="1600200"/>
            <a:ext cx="2590801" cy="3139321"/>
          </a:xfrm>
          <a:prstGeom prst="rect">
            <a:avLst/>
          </a:prstGeom>
          <a:noFill/>
          <a:ln w="9525">
            <a:noFill/>
            <a:miter lim="800000"/>
            <a:headEnd/>
            <a:tailEnd/>
          </a:ln>
          <a:effectLst/>
        </p:spPr>
        <p:txBody>
          <a:bodyPr wrap="square">
            <a:spAutoFit/>
          </a:bodyPr>
          <a:lstStyle/>
          <a:p>
            <a:r>
              <a:rPr lang="en-US" dirty="0" smtClean="0"/>
              <a:t> </a:t>
            </a:r>
            <a:r>
              <a:rPr lang="es-GT" dirty="0" smtClean="0"/>
              <a:t>Los trabajos en alturas no se pueden eliminar, pero siempre existen formas de minimizar la exposición a las caídas.  Hágase el montaje de la mayor cantidad de partes de la construcción posibles en tierra.</a:t>
            </a:r>
            <a:endParaRPr lang="en-US" dirty="0" smtClean="0"/>
          </a:p>
          <a:p>
            <a:pPr algn="l"/>
            <a:endParaRPr lang="en-US" dirty="0" smtClean="0"/>
          </a:p>
          <a:p>
            <a:pPr algn="l"/>
            <a:endParaRPr lang="en-US" dirty="0"/>
          </a:p>
        </p:txBody>
      </p:sp>
      <p:sp>
        <p:nvSpPr>
          <p:cNvPr id="269316"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Otros Métodos de Trabajo</a:t>
            </a:r>
            <a:endParaRPr lang="en-US" sz="4000" b="1" dirty="0">
              <a:solidFill>
                <a:schemeClr val="accent2"/>
              </a:solidFill>
            </a:endParaRPr>
          </a:p>
        </p:txBody>
      </p:sp>
      <p:sp>
        <p:nvSpPr>
          <p:cNvPr id="269318" name="Text Box 6"/>
          <p:cNvSpPr txBox="1">
            <a:spLocks noChangeArrowheads="1"/>
          </p:cNvSpPr>
          <p:nvPr/>
        </p:nvSpPr>
        <p:spPr bwMode="auto">
          <a:xfrm>
            <a:off x="0" y="6248400"/>
            <a:ext cx="6056313" cy="274638"/>
          </a:xfrm>
          <a:prstGeom prst="rect">
            <a:avLst/>
          </a:prstGeom>
          <a:noFill/>
          <a:ln w="9525">
            <a:noFill/>
            <a:miter lim="800000"/>
            <a:headEnd/>
            <a:tailEnd/>
          </a:ln>
          <a:effectLst/>
        </p:spPr>
        <p:txBody>
          <a:bodyPr wrap="none">
            <a:spAutoFit/>
          </a:bodyPr>
          <a:lstStyle/>
          <a:p>
            <a:r>
              <a:rPr lang="en-US" sz="1200" dirty="0"/>
              <a:t>Properly assembled and braced IAW the manufacturer’s instruction and the BCSI guide</a:t>
            </a:r>
          </a:p>
        </p:txBody>
      </p:sp>
      <p:pic>
        <p:nvPicPr>
          <p:cNvPr id="7" name="Picture 6"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2"/>
          </p:nvPr>
        </p:nvSpPr>
        <p:spPr/>
        <p:txBody>
          <a:bodyPr/>
          <a:lstStyle/>
          <a:p>
            <a:fld id="{326B7394-62A3-453C-833F-308E39B67F5B}" type="slidenum">
              <a:rPr lang="en-US"/>
              <a:pPr/>
              <a:t>71</a:t>
            </a:fld>
            <a:endParaRPr lang="en-US"/>
          </a:p>
        </p:txBody>
      </p:sp>
      <p:pic>
        <p:nvPicPr>
          <p:cNvPr id="271362" name="Picture 2"/>
          <p:cNvPicPr>
            <a:picLocks noChangeAspect="1" noChangeArrowheads="1"/>
          </p:cNvPicPr>
          <p:nvPr/>
        </p:nvPicPr>
        <p:blipFill>
          <a:blip r:embed="rId3" cstate="print"/>
          <a:srcRect/>
          <a:stretch>
            <a:fillRect/>
          </a:stretch>
        </p:blipFill>
        <p:spPr bwMode="auto">
          <a:xfrm>
            <a:off x="838200" y="1447800"/>
            <a:ext cx="4800600" cy="4217114"/>
          </a:xfrm>
          <a:prstGeom prst="rect">
            <a:avLst/>
          </a:prstGeom>
          <a:noFill/>
          <a:ln w="9525">
            <a:noFill/>
            <a:miter lim="800000"/>
            <a:headEnd/>
            <a:tailEnd/>
          </a:ln>
          <a:effectLst/>
        </p:spPr>
      </p:pic>
      <p:sp>
        <p:nvSpPr>
          <p:cNvPr id="271363" name="Text Box 3"/>
          <p:cNvSpPr txBox="1">
            <a:spLocks noChangeArrowheads="1"/>
          </p:cNvSpPr>
          <p:nvPr/>
        </p:nvSpPr>
        <p:spPr bwMode="auto">
          <a:xfrm>
            <a:off x="5791200" y="1752600"/>
            <a:ext cx="2720975" cy="1477328"/>
          </a:xfrm>
          <a:prstGeom prst="rect">
            <a:avLst/>
          </a:prstGeom>
          <a:noFill/>
          <a:ln w="9525">
            <a:noFill/>
            <a:miter lim="800000"/>
            <a:headEnd/>
            <a:tailEnd/>
          </a:ln>
          <a:effectLst/>
        </p:spPr>
        <p:txBody>
          <a:bodyPr wrap="square">
            <a:spAutoFit/>
          </a:bodyPr>
          <a:lstStyle/>
          <a:p>
            <a:r>
              <a:rPr lang="es-GT" dirty="0" smtClean="0"/>
              <a:t>Alzar las estructuras pre-ensambladas a su lugar minimizará la exposición del trabajador</a:t>
            </a:r>
          </a:p>
          <a:p>
            <a:r>
              <a:rPr lang="es-GT" dirty="0" smtClean="0"/>
              <a:t>a riesgos de caídas.</a:t>
            </a:r>
            <a:endParaRPr lang="en-US" dirty="0" smtClean="0"/>
          </a:p>
        </p:txBody>
      </p:sp>
      <p:sp>
        <p:nvSpPr>
          <p:cNvPr id="271364"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Otros Métodos de Trabajo</a:t>
            </a:r>
            <a:endParaRPr lang="en-US" sz="4000" b="1" dirty="0">
              <a:solidFill>
                <a:schemeClr val="accent2"/>
              </a:solidFill>
            </a:endParaRPr>
          </a:p>
        </p:txBody>
      </p:sp>
      <p:sp>
        <p:nvSpPr>
          <p:cNvPr id="271368" name="Text Box 8"/>
          <p:cNvSpPr txBox="1">
            <a:spLocks noChangeArrowheads="1"/>
          </p:cNvSpPr>
          <p:nvPr/>
        </p:nvSpPr>
        <p:spPr bwMode="auto">
          <a:xfrm>
            <a:off x="304800" y="6248400"/>
            <a:ext cx="6056313" cy="274638"/>
          </a:xfrm>
          <a:prstGeom prst="rect">
            <a:avLst/>
          </a:prstGeom>
          <a:noFill/>
          <a:ln w="9525">
            <a:noFill/>
            <a:miter lim="800000"/>
            <a:headEnd/>
            <a:tailEnd/>
          </a:ln>
          <a:effectLst/>
        </p:spPr>
        <p:txBody>
          <a:bodyPr wrap="none">
            <a:spAutoFit/>
          </a:bodyPr>
          <a:lstStyle/>
          <a:p>
            <a:r>
              <a:rPr lang="es-GT" sz="1200" dirty="0" smtClean="0"/>
              <a:t>Apropiadamente ensamblado y reforzado IAW las instrucciones del fabricante y la guía de BCSI</a:t>
            </a:r>
            <a:endParaRPr lang="en-US" sz="1200" dirty="0"/>
          </a:p>
        </p:txBody>
      </p:sp>
      <p:pic>
        <p:nvPicPr>
          <p:cNvPr id="7" name="Picture 6"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2"/>
          </p:nvPr>
        </p:nvSpPr>
        <p:spPr/>
        <p:txBody>
          <a:bodyPr/>
          <a:lstStyle/>
          <a:p>
            <a:fld id="{A75888EF-08BD-4BF1-A71D-F7AC9E148D15}" type="slidenum">
              <a:rPr lang="en-US"/>
              <a:pPr/>
              <a:t>72</a:t>
            </a:fld>
            <a:endParaRPr lang="en-US"/>
          </a:p>
        </p:txBody>
      </p:sp>
      <p:pic>
        <p:nvPicPr>
          <p:cNvPr id="273410" name="Picture 2"/>
          <p:cNvPicPr>
            <a:picLocks noChangeAspect="1" noChangeArrowheads="1"/>
          </p:cNvPicPr>
          <p:nvPr/>
        </p:nvPicPr>
        <p:blipFill>
          <a:blip r:embed="rId3" cstate="print"/>
          <a:srcRect/>
          <a:stretch>
            <a:fillRect/>
          </a:stretch>
        </p:blipFill>
        <p:spPr bwMode="auto">
          <a:xfrm>
            <a:off x="1676400" y="1219200"/>
            <a:ext cx="4835525" cy="3187700"/>
          </a:xfrm>
          <a:prstGeom prst="rect">
            <a:avLst/>
          </a:prstGeom>
          <a:noFill/>
          <a:ln w="9525">
            <a:noFill/>
            <a:miter lim="800000"/>
            <a:headEnd/>
            <a:tailEnd/>
          </a:ln>
          <a:effectLst/>
        </p:spPr>
      </p:pic>
      <p:sp>
        <p:nvSpPr>
          <p:cNvPr id="273411" name="Text Box 3"/>
          <p:cNvSpPr txBox="1">
            <a:spLocks noChangeArrowheads="1"/>
          </p:cNvSpPr>
          <p:nvPr/>
        </p:nvSpPr>
        <p:spPr bwMode="auto">
          <a:xfrm>
            <a:off x="533400" y="4648200"/>
            <a:ext cx="8001000" cy="1006429"/>
          </a:xfrm>
          <a:prstGeom prst="rect">
            <a:avLst/>
          </a:prstGeom>
          <a:noFill/>
          <a:ln w="9525">
            <a:noFill/>
            <a:miter lim="800000"/>
            <a:headEnd/>
            <a:tailEnd/>
          </a:ln>
          <a:effectLst/>
        </p:spPr>
        <p:txBody>
          <a:bodyPr>
            <a:spAutoFit/>
          </a:bodyPr>
          <a:lstStyle/>
          <a:p>
            <a:pPr>
              <a:spcBef>
                <a:spcPct val="30000"/>
              </a:spcBef>
            </a:pPr>
            <a:r>
              <a:rPr lang="es-GT" dirty="0" smtClean="0"/>
              <a:t>Hágase la mayor cantidad de cosas que sea posible en tierra.  Aquí un contratista instaló el recubrimiento de la construcción antes de alzar esta sección a su sitio. </a:t>
            </a:r>
            <a:endParaRPr lang="en-US" dirty="0" smtClean="0"/>
          </a:p>
          <a:p>
            <a:pPr algn="l">
              <a:spcBef>
                <a:spcPct val="30000"/>
              </a:spcBef>
            </a:pPr>
            <a:endParaRPr lang="en-US" dirty="0"/>
          </a:p>
        </p:txBody>
      </p:sp>
      <p:sp>
        <p:nvSpPr>
          <p:cNvPr id="273412"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Otros Métodos de Trabajo</a:t>
            </a:r>
            <a:endParaRPr lang="en-US" sz="4000" b="1" dirty="0">
              <a:solidFill>
                <a:schemeClr val="accent2"/>
              </a:solidFill>
            </a:endParaRPr>
          </a:p>
        </p:txBody>
      </p:sp>
      <p:sp>
        <p:nvSpPr>
          <p:cNvPr id="273416" name="Text Box 8"/>
          <p:cNvSpPr txBox="1">
            <a:spLocks noChangeArrowheads="1"/>
          </p:cNvSpPr>
          <p:nvPr/>
        </p:nvSpPr>
        <p:spPr bwMode="auto">
          <a:xfrm>
            <a:off x="304800" y="6324600"/>
            <a:ext cx="6056313" cy="274638"/>
          </a:xfrm>
          <a:prstGeom prst="rect">
            <a:avLst/>
          </a:prstGeom>
          <a:noFill/>
          <a:ln w="9525">
            <a:noFill/>
            <a:miter lim="800000"/>
            <a:headEnd/>
            <a:tailEnd/>
          </a:ln>
          <a:effectLst/>
        </p:spPr>
        <p:txBody>
          <a:bodyPr wrap="none">
            <a:spAutoFit/>
          </a:bodyPr>
          <a:lstStyle/>
          <a:p>
            <a:r>
              <a:rPr lang="en-US" sz="1200" dirty="0"/>
              <a:t>Properly assembled and braced IAW the manufacturer’s instruction and the BCSI guide</a:t>
            </a:r>
          </a:p>
        </p:txBody>
      </p:sp>
      <p:pic>
        <p:nvPicPr>
          <p:cNvPr id="7" name="Picture 6"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2"/>
          <p:cNvSpPr>
            <a:spLocks noGrp="1"/>
          </p:cNvSpPr>
          <p:nvPr>
            <p:ph type="sldNum" sz="quarter" idx="12"/>
          </p:nvPr>
        </p:nvSpPr>
        <p:spPr/>
        <p:txBody>
          <a:bodyPr/>
          <a:lstStyle/>
          <a:p>
            <a:fld id="{775D0D38-2D01-41EE-A66F-15F09A4B6F15}" type="slidenum">
              <a:rPr lang="en-US"/>
              <a:pPr/>
              <a:t>73</a:t>
            </a:fld>
            <a:endParaRPr lang="en-US"/>
          </a:p>
        </p:txBody>
      </p:sp>
      <p:pic>
        <p:nvPicPr>
          <p:cNvPr id="275458" name="Picture 2"/>
          <p:cNvPicPr>
            <a:picLocks noChangeAspect="1" noChangeArrowheads="1"/>
          </p:cNvPicPr>
          <p:nvPr/>
        </p:nvPicPr>
        <p:blipFill>
          <a:blip r:embed="rId3" cstate="print"/>
          <a:srcRect/>
          <a:stretch>
            <a:fillRect/>
          </a:stretch>
        </p:blipFill>
        <p:spPr bwMode="auto">
          <a:xfrm>
            <a:off x="2435225" y="1582738"/>
            <a:ext cx="4251325" cy="3189287"/>
          </a:xfrm>
          <a:prstGeom prst="rect">
            <a:avLst/>
          </a:prstGeom>
          <a:noFill/>
          <a:ln w="9525">
            <a:noFill/>
            <a:miter lim="800000"/>
            <a:headEnd/>
            <a:tailEnd/>
          </a:ln>
          <a:effectLst/>
        </p:spPr>
      </p:pic>
      <p:sp>
        <p:nvSpPr>
          <p:cNvPr id="275459" name="Text Box 3"/>
          <p:cNvSpPr txBox="1">
            <a:spLocks noChangeArrowheads="1"/>
          </p:cNvSpPr>
          <p:nvPr/>
        </p:nvSpPr>
        <p:spPr bwMode="auto">
          <a:xfrm>
            <a:off x="700088" y="4876800"/>
            <a:ext cx="7689850" cy="646331"/>
          </a:xfrm>
          <a:prstGeom prst="rect">
            <a:avLst/>
          </a:prstGeom>
          <a:noFill/>
          <a:ln w="9525">
            <a:noFill/>
            <a:miter lim="800000"/>
            <a:headEnd/>
            <a:tailEnd/>
          </a:ln>
          <a:effectLst/>
        </p:spPr>
        <p:txBody>
          <a:bodyPr>
            <a:spAutoFit/>
          </a:bodyPr>
          <a:lstStyle/>
          <a:p>
            <a:r>
              <a:rPr lang="es-GT" dirty="0" smtClean="0"/>
              <a:t>Algunos contratistas aún están pre-colocando porciones del sistema de barandas en tierra. </a:t>
            </a:r>
            <a:endParaRPr lang="en-US" dirty="0"/>
          </a:p>
        </p:txBody>
      </p:sp>
      <p:sp>
        <p:nvSpPr>
          <p:cNvPr id="275460"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Otros Métodos de Trabajo</a:t>
            </a:r>
            <a:endParaRPr lang="en-US" sz="4000" b="1" dirty="0">
              <a:solidFill>
                <a:schemeClr val="accent2"/>
              </a:solidFill>
            </a:endParaRPr>
          </a:p>
        </p:txBody>
      </p:sp>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2"/>
          </p:nvPr>
        </p:nvSpPr>
        <p:spPr/>
        <p:txBody>
          <a:bodyPr/>
          <a:lstStyle/>
          <a:p>
            <a:fld id="{0086DB7C-0471-41B3-B424-DB40F4E970EB}" type="slidenum">
              <a:rPr lang="en-US"/>
              <a:pPr/>
              <a:t>74</a:t>
            </a:fld>
            <a:endParaRPr lang="en-US"/>
          </a:p>
        </p:txBody>
      </p:sp>
      <p:pic>
        <p:nvPicPr>
          <p:cNvPr id="277506" name="Picture 2"/>
          <p:cNvPicPr>
            <a:picLocks noChangeAspect="1" noChangeArrowheads="1"/>
          </p:cNvPicPr>
          <p:nvPr/>
        </p:nvPicPr>
        <p:blipFill>
          <a:blip r:embed="rId3" cstate="print"/>
          <a:srcRect/>
          <a:stretch>
            <a:fillRect/>
          </a:stretch>
        </p:blipFill>
        <p:spPr bwMode="auto">
          <a:xfrm>
            <a:off x="2133600" y="1219200"/>
            <a:ext cx="4251325" cy="3189287"/>
          </a:xfrm>
          <a:prstGeom prst="rect">
            <a:avLst/>
          </a:prstGeom>
          <a:noFill/>
          <a:ln w="9525">
            <a:noFill/>
            <a:miter lim="800000"/>
            <a:headEnd/>
            <a:tailEnd/>
          </a:ln>
          <a:effectLst/>
        </p:spPr>
      </p:pic>
      <p:sp>
        <p:nvSpPr>
          <p:cNvPr id="277507" name="Text Box 3"/>
          <p:cNvSpPr txBox="1">
            <a:spLocks noChangeArrowheads="1"/>
          </p:cNvSpPr>
          <p:nvPr/>
        </p:nvSpPr>
        <p:spPr bwMode="auto">
          <a:xfrm>
            <a:off x="2743200" y="4724400"/>
            <a:ext cx="3804568" cy="369332"/>
          </a:xfrm>
          <a:prstGeom prst="rect">
            <a:avLst/>
          </a:prstGeom>
          <a:noFill/>
          <a:ln w="9525">
            <a:noFill/>
            <a:miter lim="800000"/>
            <a:headEnd/>
            <a:tailEnd/>
          </a:ln>
          <a:effectLst/>
        </p:spPr>
        <p:txBody>
          <a:bodyPr wrap="none">
            <a:spAutoFit/>
          </a:bodyPr>
          <a:lstStyle/>
          <a:p>
            <a:r>
              <a:rPr lang="es-GT" dirty="0" smtClean="0"/>
              <a:t>Protección contra caídas pre-instalada </a:t>
            </a:r>
            <a:endParaRPr lang="en-US" dirty="0"/>
          </a:p>
        </p:txBody>
      </p:sp>
      <p:sp>
        <p:nvSpPr>
          <p:cNvPr id="277508" name="Rectangle 4"/>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Otros Métodos de Trabajo</a:t>
            </a:r>
            <a:endParaRPr lang="en-US" sz="4000" b="1" dirty="0">
              <a:solidFill>
                <a:schemeClr val="accent2"/>
              </a:solidFill>
            </a:endParaRPr>
          </a:p>
        </p:txBody>
      </p:sp>
      <p:sp>
        <p:nvSpPr>
          <p:cNvPr id="277512" name="Text Box 8"/>
          <p:cNvSpPr txBox="1">
            <a:spLocks noChangeArrowheads="1"/>
          </p:cNvSpPr>
          <p:nvPr/>
        </p:nvSpPr>
        <p:spPr bwMode="auto">
          <a:xfrm>
            <a:off x="457200" y="6219031"/>
            <a:ext cx="6056313" cy="274638"/>
          </a:xfrm>
          <a:prstGeom prst="rect">
            <a:avLst/>
          </a:prstGeom>
          <a:noFill/>
          <a:ln w="9525">
            <a:noFill/>
            <a:miter lim="800000"/>
            <a:headEnd/>
            <a:tailEnd/>
          </a:ln>
          <a:effectLst/>
        </p:spPr>
        <p:txBody>
          <a:bodyPr wrap="none">
            <a:spAutoFit/>
          </a:bodyPr>
          <a:lstStyle/>
          <a:p>
            <a:r>
              <a:rPr lang="es-GT" sz="1200" dirty="0" smtClean="0"/>
              <a:t>IAW apropiadamente ensamblado y reforzado las instrucciones del fabricante y la guía de BCSI</a:t>
            </a:r>
            <a:endParaRPr lang="en-US" sz="1200" dirty="0"/>
          </a:p>
        </p:txBody>
      </p:sp>
      <p:pic>
        <p:nvPicPr>
          <p:cNvPr id="7" name="Picture 6"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1219200" y="381000"/>
            <a:ext cx="6400800" cy="685800"/>
          </a:xfrm>
        </p:spPr>
        <p:txBody>
          <a:bodyPr>
            <a:normAutofit fontScale="90000"/>
          </a:bodyPr>
          <a:lstStyle/>
          <a:p>
            <a:r>
              <a:rPr lang="en-US" sz="4800" i="1" dirty="0"/>
              <a:t> </a:t>
            </a:r>
            <a:r>
              <a:rPr lang="es-GT" dirty="0" smtClean="0"/>
              <a:t>Riesgos de Caídas</a:t>
            </a:r>
            <a:endParaRPr lang="en-US" sz="4800" dirty="0"/>
          </a:p>
        </p:txBody>
      </p:sp>
      <p:sp>
        <p:nvSpPr>
          <p:cNvPr id="5" name="Espaço Reservado para Número de Slide 2"/>
          <p:cNvSpPr>
            <a:spLocks noGrp="1"/>
          </p:cNvSpPr>
          <p:nvPr>
            <p:ph type="sldNum" sz="quarter" idx="12"/>
          </p:nvPr>
        </p:nvSpPr>
        <p:spPr/>
        <p:txBody>
          <a:bodyPr/>
          <a:lstStyle/>
          <a:p>
            <a:fld id="{56937F08-B7F0-4896-A680-141974CFB48D}" type="slidenum">
              <a:rPr lang="en-US"/>
              <a:pPr/>
              <a:t>75</a:t>
            </a:fld>
            <a:endParaRPr lang="en-US"/>
          </a:p>
        </p:txBody>
      </p:sp>
      <p:sp>
        <p:nvSpPr>
          <p:cNvPr id="279560" name="Text Box 8"/>
          <p:cNvSpPr txBox="1">
            <a:spLocks noChangeArrowheads="1"/>
          </p:cNvSpPr>
          <p:nvPr/>
        </p:nvSpPr>
        <p:spPr bwMode="auto">
          <a:xfrm>
            <a:off x="304800" y="4419600"/>
            <a:ext cx="8534400" cy="1754327"/>
          </a:xfrm>
          <a:prstGeom prst="rect">
            <a:avLst/>
          </a:prstGeom>
          <a:noFill/>
          <a:ln w="9525">
            <a:noFill/>
            <a:miter lim="800000"/>
            <a:headEnd/>
            <a:tailEnd/>
          </a:ln>
          <a:effectLst/>
        </p:spPr>
        <p:txBody>
          <a:bodyPr wrap="square">
            <a:spAutoFit/>
          </a:bodyPr>
          <a:lstStyle/>
          <a:p>
            <a:r>
              <a:rPr lang="en-US" dirty="0" smtClean="0"/>
              <a:t> </a:t>
            </a:r>
          </a:p>
          <a:p>
            <a:r>
              <a:rPr lang="es-GT" dirty="0" smtClean="0"/>
              <a:t>Todos los sitios tienen lados y bordes sin protección, aberturas en las paredes, o agujeros en el piso en algún momento durante la construcción. </a:t>
            </a:r>
          </a:p>
          <a:p>
            <a:r>
              <a:rPr lang="es-GT" dirty="0" smtClean="0"/>
              <a:t>Si estos lados y aberturas no se protegen pueden ocurrir lesiones debidas a caídas.</a:t>
            </a:r>
          </a:p>
          <a:p>
            <a:r>
              <a:rPr lang="es-GT" dirty="0" smtClean="0"/>
              <a:t>No hay ninguna razón para trabajar así...</a:t>
            </a:r>
            <a:endParaRPr lang="en-US" dirty="0" smtClean="0"/>
          </a:p>
          <a:p>
            <a:pPr algn="l"/>
            <a:endParaRPr lang="en-US" dirty="0"/>
          </a:p>
        </p:txBody>
      </p:sp>
      <p:pic>
        <p:nvPicPr>
          <p:cNvPr id="279561" name="Picture 9"/>
          <p:cNvPicPr>
            <a:picLocks noChangeAspect="1" noChangeArrowheads="1"/>
          </p:cNvPicPr>
          <p:nvPr/>
        </p:nvPicPr>
        <p:blipFill>
          <a:blip r:embed="rId3" cstate="print"/>
          <a:srcRect/>
          <a:stretch>
            <a:fillRect/>
          </a:stretch>
        </p:blipFill>
        <p:spPr bwMode="auto">
          <a:xfrm>
            <a:off x="1963738" y="1363663"/>
            <a:ext cx="5164137" cy="3190875"/>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457200" y="0"/>
            <a:ext cx="8305800" cy="990600"/>
          </a:xfrm>
        </p:spPr>
        <p:txBody>
          <a:bodyPr>
            <a:normAutofit/>
          </a:bodyPr>
          <a:lstStyle/>
          <a:p>
            <a:r>
              <a:rPr lang="en-US" dirty="0" smtClean="0"/>
              <a:t>SPDC- PFAS</a:t>
            </a:r>
            <a:endParaRPr lang="en-US" dirty="0"/>
          </a:p>
        </p:txBody>
      </p:sp>
      <p:sp>
        <p:nvSpPr>
          <p:cNvPr id="5" name="Espaço Reservado para Número de Slide 2"/>
          <p:cNvSpPr>
            <a:spLocks noGrp="1"/>
          </p:cNvSpPr>
          <p:nvPr>
            <p:ph type="sldNum" sz="quarter" idx="12"/>
          </p:nvPr>
        </p:nvSpPr>
        <p:spPr/>
        <p:txBody>
          <a:bodyPr/>
          <a:lstStyle/>
          <a:p>
            <a:fld id="{0F5B7B6F-8996-454D-9183-79972AF9F880}" type="slidenum">
              <a:rPr lang="en-US"/>
              <a:pPr/>
              <a:t>76</a:t>
            </a:fld>
            <a:endParaRPr lang="en-US"/>
          </a:p>
        </p:txBody>
      </p:sp>
      <p:sp>
        <p:nvSpPr>
          <p:cNvPr id="281604" name="Text Box 4"/>
          <p:cNvSpPr txBox="1">
            <a:spLocks noChangeArrowheads="1"/>
          </p:cNvSpPr>
          <p:nvPr/>
        </p:nvSpPr>
        <p:spPr bwMode="auto">
          <a:xfrm>
            <a:off x="6069106" y="1625600"/>
            <a:ext cx="2438400" cy="3416320"/>
          </a:xfrm>
          <a:prstGeom prst="rect">
            <a:avLst/>
          </a:prstGeom>
          <a:noFill/>
          <a:ln w="9525">
            <a:noFill/>
            <a:miter lim="800000"/>
            <a:headEnd/>
            <a:tailEnd/>
          </a:ln>
          <a:effectLst/>
        </p:spPr>
        <p:txBody>
          <a:bodyPr wrap="square">
            <a:spAutoFit/>
          </a:bodyPr>
          <a:lstStyle/>
          <a:p>
            <a:r>
              <a:rPr lang="es-GT" dirty="0" smtClean="0"/>
              <a:t>.</a:t>
            </a:r>
            <a:r>
              <a:rPr lang="es-GT" sz="2400" dirty="0" smtClean="0"/>
              <a:t>. cuando como mínimo, se puede trabajar así.</a:t>
            </a:r>
          </a:p>
          <a:p>
            <a:r>
              <a:rPr lang="es-GT" sz="2400" dirty="0" smtClean="0"/>
              <a:t>Si este trabajador resbalara y cayera, no chocaría contra el suelo. SPDC - PFAS funciona!</a:t>
            </a:r>
            <a:endParaRPr lang="en-US" sz="2400" dirty="0"/>
          </a:p>
        </p:txBody>
      </p:sp>
      <p:pic>
        <p:nvPicPr>
          <p:cNvPr id="281605" name="Picture 5"/>
          <p:cNvPicPr>
            <a:picLocks noChangeAspect="1" noChangeArrowheads="1"/>
          </p:cNvPicPr>
          <p:nvPr/>
        </p:nvPicPr>
        <p:blipFill>
          <a:blip r:embed="rId3" cstate="print"/>
          <a:srcRect/>
          <a:stretch>
            <a:fillRect/>
          </a:stretch>
        </p:blipFill>
        <p:spPr bwMode="auto">
          <a:xfrm>
            <a:off x="533400" y="1600200"/>
            <a:ext cx="5334000" cy="4648200"/>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457200" y="0"/>
            <a:ext cx="8305800" cy="1143000"/>
          </a:xfrm>
        </p:spPr>
        <p:txBody>
          <a:bodyPr/>
          <a:lstStyle/>
          <a:p>
            <a:r>
              <a:rPr lang="es-GT" dirty="0" smtClean="0"/>
              <a:t>Riesgos de Caídas</a:t>
            </a:r>
            <a:endParaRPr lang="en-US" dirty="0"/>
          </a:p>
        </p:txBody>
      </p:sp>
      <p:sp>
        <p:nvSpPr>
          <p:cNvPr id="5" name="Espaço Reservado para Número de Slide 2"/>
          <p:cNvSpPr>
            <a:spLocks noGrp="1"/>
          </p:cNvSpPr>
          <p:nvPr>
            <p:ph type="sldNum" sz="quarter" idx="12"/>
          </p:nvPr>
        </p:nvSpPr>
        <p:spPr/>
        <p:txBody>
          <a:bodyPr/>
          <a:lstStyle/>
          <a:p>
            <a:fld id="{A13078A9-9EF3-4406-B9C0-D76BE6A6A2C6}" type="slidenum">
              <a:rPr lang="en-US"/>
              <a:pPr/>
              <a:t>77</a:t>
            </a:fld>
            <a:endParaRPr lang="en-US"/>
          </a:p>
        </p:txBody>
      </p:sp>
      <p:sp>
        <p:nvSpPr>
          <p:cNvPr id="283656" name="Text Box 8"/>
          <p:cNvSpPr txBox="1">
            <a:spLocks noChangeArrowheads="1"/>
          </p:cNvSpPr>
          <p:nvPr/>
        </p:nvSpPr>
        <p:spPr bwMode="auto">
          <a:xfrm>
            <a:off x="5715000" y="1905000"/>
            <a:ext cx="2667000" cy="3139321"/>
          </a:xfrm>
          <a:prstGeom prst="rect">
            <a:avLst/>
          </a:prstGeom>
          <a:noFill/>
          <a:ln w="9525">
            <a:noFill/>
            <a:miter lim="800000"/>
            <a:headEnd/>
            <a:tailEnd/>
          </a:ln>
          <a:effectLst/>
        </p:spPr>
        <p:txBody>
          <a:bodyPr wrap="square">
            <a:spAutoFit/>
          </a:bodyPr>
          <a:lstStyle/>
          <a:p>
            <a:r>
              <a:rPr lang="en-US" dirty="0" smtClean="0"/>
              <a:t> </a:t>
            </a:r>
            <a:r>
              <a:rPr lang="es-GT" dirty="0" smtClean="0"/>
              <a:t>Algunos constructores utilizas perfiles de 24” OC para paredes sin carga.  Antes de la instalación de tablas de yeso, deben ser instalados sistemas de barandas para evitar que los trabajadores puedan caer a través de los perfiles.</a:t>
            </a:r>
            <a:r>
              <a:rPr lang="en-US" dirty="0" smtClean="0"/>
              <a:t> </a:t>
            </a:r>
          </a:p>
          <a:p>
            <a:endParaRPr lang="en-US" dirty="0"/>
          </a:p>
        </p:txBody>
      </p:sp>
      <p:pic>
        <p:nvPicPr>
          <p:cNvPr id="283657" name="Picture 9"/>
          <p:cNvPicPr>
            <a:picLocks noChangeAspect="1" noChangeArrowheads="1"/>
          </p:cNvPicPr>
          <p:nvPr/>
        </p:nvPicPr>
        <p:blipFill>
          <a:blip r:embed="rId3" cstate="print"/>
          <a:srcRect/>
          <a:stretch>
            <a:fillRect/>
          </a:stretch>
        </p:blipFill>
        <p:spPr bwMode="auto">
          <a:xfrm>
            <a:off x="381000" y="1524000"/>
            <a:ext cx="4724400" cy="4038600"/>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533400" y="0"/>
            <a:ext cx="8305800" cy="1143000"/>
          </a:xfrm>
        </p:spPr>
        <p:txBody>
          <a:bodyPr/>
          <a:lstStyle/>
          <a:p>
            <a:r>
              <a:rPr lang="es-GT" dirty="0" smtClean="0"/>
              <a:t>Sistemas de Barandas</a:t>
            </a:r>
            <a:endParaRPr lang="en-US" dirty="0"/>
          </a:p>
        </p:txBody>
      </p:sp>
      <p:sp>
        <p:nvSpPr>
          <p:cNvPr id="5" name="Espaço Reservado para Número de Slide 2"/>
          <p:cNvSpPr>
            <a:spLocks noGrp="1"/>
          </p:cNvSpPr>
          <p:nvPr>
            <p:ph type="sldNum" sz="quarter" idx="12"/>
          </p:nvPr>
        </p:nvSpPr>
        <p:spPr/>
        <p:txBody>
          <a:bodyPr/>
          <a:lstStyle/>
          <a:p>
            <a:fld id="{A5CF8624-7B35-4C20-851A-B205141CFA05}" type="slidenum">
              <a:rPr lang="en-US"/>
              <a:pPr/>
              <a:t>78</a:t>
            </a:fld>
            <a:endParaRPr lang="en-US"/>
          </a:p>
        </p:txBody>
      </p:sp>
      <p:sp>
        <p:nvSpPr>
          <p:cNvPr id="285704" name="Rectangle 8"/>
          <p:cNvSpPr>
            <a:spLocks noChangeArrowheads="1"/>
          </p:cNvSpPr>
          <p:nvPr/>
        </p:nvSpPr>
        <p:spPr bwMode="auto">
          <a:xfrm>
            <a:off x="1982881" y="5562600"/>
            <a:ext cx="611065" cy="369332"/>
          </a:xfrm>
          <a:prstGeom prst="rect">
            <a:avLst/>
          </a:prstGeom>
          <a:noFill/>
          <a:ln w="9525">
            <a:noFill/>
            <a:miter lim="800000"/>
            <a:headEnd/>
            <a:tailEnd/>
          </a:ln>
          <a:effectLst/>
        </p:spPr>
        <p:txBody>
          <a:bodyPr wrap="none">
            <a:spAutoFit/>
          </a:bodyPr>
          <a:lstStyle/>
          <a:p>
            <a:pPr>
              <a:spcBef>
                <a:spcPct val="30000"/>
              </a:spcBef>
            </a:pPr>
            <a:r>
              <a:rPr lang="es-GT" dirty="0" smtClean="0"/>
              <a:t>¡Así!</a:t>
            </a:r>
            <a:endParaRPr lang="en-US" dirty="0"/>
          </a:p>
        </p:txBody>
      </p:sp>
      <p:pic>
        <p:nvPicPr>
          <p:cNvPr id="285713" name="Picture 17"/>
          <p:cNvPicPr>
            <a:picLocks noChangeAspect="1" noChangeArrowheads="1"/>
          </p:cNvPicPr>
          <p:nvPr/>
        </p:nvPicPr>
        <p:blipFill>
          <a:blip r:embed="rId3" cstate="print"/>
          <a:srcRect/>
          <a:stretch>
            <a:fillRect/>
          </a:stretch>
        </p:blipFill>
        <p:spPr bwMode="auto">
          <a:xfrm>
            <a:off x="1066800" y="1295400"/>
            <a:ext cx="7086600" cy="4267200"/>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53" name="Rectangle 9"/>
          <p:cNvSpPr>
            <a:spLocks noGrp="1" noChangeArrowheads="1"/>
          </p:cNvSpPr>
          <p:nvPr>
            <p:ph type="title"/>
          </p:nvPr>
        </p:nvSpPr>
        <p:spPr>
          <a:xfrm>
            <a:off x="381000" y="0"/>
            <a:ext cx="8305800" cy="990600"/>
          </a:xfrm>
          <a:noFill/>
          <a:ln/>
        </p:spPr>
        <p:txBody>
          <a:bodyPr/>
          <a:lstStyle/>
          <a:p>
            <a:r>
              <a:rPr lang="pt-BR" dirty="0" err="1" smtClean="0"/>
              <a:t>Peligro</a:t>
            </a:r>
            <a:r>
              <a:rPr lang="pt-BR" dirty="0" smtClean="0"/>
              <a:t> de </a:t>
            </a:r>
            <a:r>
              <a:rPr lang="pt-BR" dirty="0" err="1" smtClean="0"/>
              <a:t>Estancia</a:t>
            </a:r>
            <a:endParaRPr lang="en-US" dirty="0"/>
          </a:p>
        </p:txBody>
      </p:sp>
      <p:sp>
        <p:nvSpPr>
          <p:cNvPr id="5" name="Espaço Reservado para Número de Slide 2"/>
          <p:cNvSpPr>
            <a:spLocks noGrp="1"/>
          </p:cNvSpPr>
          <p:nvPr>
            <p:ph type="sldNum" sz="quarter" idx="12"/>
          </p:nvPr>
        </p:nvSpPr>
        <p:spPr/>
        <p:txBody>
          <a:bodyPr/>
          <a:lstStyle/>
          <a:p>
            <a:fld id="{A88116D5-F787-41FB-BE3D-7022814FE85A}" type="slidenum">
              <a:rPr lang="en-US"/>
              <a:pPr/>
              <a:t>79</a:t>
            </a:fld>
            <a:endParaRPr lang="en-US"/>
          </a:p>
        </p:txBody>
      </p:sp>
      <p:sp>
        <p:nvSpPr>
          <p:cNvPr id="287751" name="Text Box 7"/>
          <p:cNvSpPr txBox="1">
            <a:spLocks noChangeArrowheads="1"/>
          </p:cNvSpPr>
          <p:nvPr/>
        </p:nvSpPr>
        <p:spPr bwMode="auto">
          <a:xfrm>
            <a:off x="5528235" y="1219200"/>
            <a:ext cx="3006165" cy="4278094"/>
          </a:xfrm>
          <a:prstGeom prst="rect">
            <a:avLst/>
          </a:prstGeom>
          <a:noFill/>
          <a:ln w="9525">
            <a:noFill/>
            <a:miter lim="800000"/>
            <a:headEnd/>
            <a:tailEnd/>
          </a:ln>
          <a:effectLst/>
        </p:spPr>
        <p:txBody>
          <a:bodyPr wrap="square">
            <a:spAutoFit/>
          </a:bodyPr>
          <a:lstStyle/>
          <a:p>
            <a:r>
              <a:rPr lang="es-GT" sz="1700" dirty="0" smtClean="0"/>
              <a:t>Cada persona que trabaja sobre superficies de paso/de trabajo debe ser protegida de caídas a través de agujeros (incluyendo tragaluces) a más de 6 pies (1.8m) por encima de los niveles inferiores, por medio de sistemas personales de detención de caídas, cubiertas o sistemas de barandas construidas alrededor de dichos agujeros (1926.501(b).    </a:t>
            </a:r>
          </a:p>
          <a:p>
            <a:r>
              <a:rPr lang="es-GT" sz="1700" dirty="0" smtClean="0"/>
              <a:t>Esta escalera de lado expuesto puede ser protegida por un sistema de barandas (y sistema de pasamanos-1926-1052(c). </a:t>
            </a:r>
            <a:endParaRPr lang="en-US" sz="1700" dirty="0"/>
          </a:p>
        </p:txBody>
      </p:sp>
      <p:pic>
        <p:nvPicPr>
          <p:cNvPr id="287752" name="Picture 8"/>
          <p:cNvPicPr>
            <a:picLocks noChangeAspect="1" noChangeArrowheads="1"/>
          </p:cNvPicPr>
          <p:nvPr/>
        </p:nvPicPr>
        <p:blipFill>
          <a:blip r:embed="rId3" cstate="print"/>
          <a:srcRect/>
          <a:stretch>
            <a:fillRect/>
          </a:stretch>
        </p:blipFill>
        <p:spPr bwMode="auto">
          <a:xfrm>
            <a:off x="457200" y="1822824"/>
            <a:ext cx="4817035" cy="3844834"/>
          </a:xfrm>
          <a:prstGeom prst="rect">
            <a:avLst/>
          </a:prstGeom>
          <a:noFill/>
          <a:ln w="9525">
            <a:noFill/>
            <a:miter lim="800000"/>
            <a:headEnd/>
            <a:tailEnd/>
          </a:ln>
          <a:effectLst/>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idx="1"/>
          </p:nvPr>
        </p:nvSpPr>
        <p:spPr>
          <a:xfrm>
            <a:off x="457200" y="1905000"/>
            <a:ext cx="8229600" cy="3810000"/>
          </a:xfrm>
        </p:spPr>
        <p:txBody>
          <a:bodyPr>
            <a:normAutofit/>
          </a:bodyPr>
          <a:lstStyle/>
          <a:p>
            <a:r>
              <a:rPr lang="es-GT" sz="2400" dirty="0" smtClean="0"/>
              <a:t>STD 03-11-002, Guía de Cumplimiento para la Construcción Residencial, fue emitida el 26 de diciembre de 2010.</a:t>
            </a:r>
          </a:p>
          <a:p>
            <a:pPr>
              <a:buNone/>
            </a:pPr>
            <a:endParaRPr lang="es-GT" sz="2400" dirty="0" smtClean="0"/>
          </a:p>
          <a:p>
            <a:r>
              <a:rPr lang="es-GT" sz="2400" dirty="0" smtClean="0"/>
              <a:t>STD 03-11-002 rescinde STD 03-00-001, con fecha 18 de junio de 1999, Cumplimiento Directrices Interinas para Protección contra Caídas Para la Construcción Residencial.</a:t>
            </a:r>
          </a:p>
          <a:p>
            <a:pPr lvl="1"/>
            <a:r>
              <a:rPr lang="es-GT" sz="2000" dirty="0" smtClean="0"/>
              <a:t>Todas las cartas que hacen referencia a la directiva cancelada serán revisadas o retiradas, según proceda</a:t>
            </a:r>
            <a:r>
              <a:rPr lang="en-US" sz="2000" dirty="0" smtClean="0"/>
              <a:t> </a:t>
            </a:r>
          </a:p>
          <a:p>
            <a:pPr>
              <a:lnSpc>
                <a:spcPct val="80000"/>
              </a:lnSpc>
            </a:pPr>
            <a:endParaRPr lang="en-US" sz="2400" dirty="0"/>
          </a:p>
        </p:txBody>
      </p:sp>
      <p:sp>
        <p:nvSpPr>
          <p:cNvPr id="4" name="Espaço Reservado para Número de Slide 3"/>
          <p:cNvSpPr>
            <a:spLocks noGrp="1"/>
          </p:cNvSpPr>
          <p:nvPr>
            <p:ph type="sldNum" sz="quarter" idx="12"/>
          </p:nvPr>
        </p:nvSpPr>
        <p:spPr/>
        <p:txBody>
          <a:bodyPr/>
          <a:lstStyle/>
          <a:p>
            <a:fld id="{BC614E79-FFE8-48B9-84F5-96366929AC49}" type="slidenum">
              <a:rPr lang="en-US"/>
              <a:pPr/>
              <a:t>8</a:t>
            </a:fld>
            <a:endParaRPr lang="en-US"/>
          </a:p>
        </p:txBody>
      </p:sp>
      <p:sp>
        <p:nvSpPr>
          <p:cNvPr id="158723" name="Rectangle 3"/>
          <p:cNvSpPr>
            <a:spLocks noChangeArrowheads="1"/>
          </p:cNvSpPr>
          <p:nvPr/>
        </p:nvSpPr>
        <p:spPr bwMode="auto">
          <a:xfrm>
            <a:off x="457200" y="228600"/>
            <a:ext cx="8229600" cy="1676400"/>
          </a:xfrm>
          <a:prstGeom prst="rect">
            <a:avLst/>
          </a:prstGeom>
          <a:noFill/>
          <a:ln w="9525">
            <a:noFill/>
            <a:miter lim="800000"/>
            <a:headEnd/>
            <a:tailEnd/>
          </a:ln>
          <a:effectLst/>
        </p:spPr>
        <p:txBody>
          <a:bodyPr anchor="ctr"/>
          <a:lstStyle/>
          <a:p>
            <a:pPr algn="ctr"/>
            <a:r>
              <a:rPr lang="es-GT" sz="4000" dirty="0" smtClean="0">
                <a:solidFill>
                  <a:schemeClr val="accent2"/>
                </a:solidFill>
              </a:rPr>
              <a:t>Actualización del Programa Residencial de Protección contra Caídas</a:t>
            </a:r>
            <a:endParaRPr lang="en-US" sz="4000" dirty="0" smtClean="0">
              <a:solidFill>
                <a:schemeClr val="accent2"/>
              </a:solidFill>
            </a:endParaRPr>
          </a:p>
          <a:p>
            <a:pPr algn="ctr"/>
            <a:endParaRPr lang="en-US" sz="38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553200" y="5334000"/>
            <a:ext cx="2346304" cy="1237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838200" y="0"/>
            <a:ext cx="8305800" cy="914400"/>
          </a:xfrm>
        </p:spPr>
        <p:txBody>
          <a:bodyPr/>
          <a:lstStyle/>
          <a:p>
            <a:r>
              <a:rPr lang="es-GT" dirty="0" smtClean="0"/>
              <a:t>Sistemas de Barandas</a:t>
            </a:r>
            <a:endParaRPr lang="en-US" dirty="0"/>
          </a:p>
        </p:txBody>
      </p:sp>
      <p:sp>
        <p:nvSpPr>
          <p:cNvPr id="6" name="Espaço Reservado para Número de Slide 2"/>
          <p:cNvSpPr>
            <a:spLocks noGrp="1"/>
          </p:cNvSpPr>
          <p:nvPr>
            <p:ph type="sldNum" sz="quarter" idx="12"/>
          </p:nvPr>
        </p:nvSpPr>
        <p:spPr/>
        <p:txBody>
          <a:bodyPr/>
          <a:lstStyle/>
          <a:p>
            <a:fld id="{9734D6A0-1C25-41C1-BC96-19EC35960618}" type="slidenum">
              <a:rPr lang="en-US"/>
              <a:pPr/>
              <a:t>80</a:t>
            </a:fld>
            <a:endParaRPr lang="en-US"/>
          </a:p>
        </p:txBody>
      </p:sp>
      <p:sp>
        <p:nvSpPr>
          <p:cNvPr id="289797" name="Text Box 5"/>
          <p:cNvSpPr txBox="1">
            <a:spLocks noChangeArrowheads="1"/>
          </p:cNvSpPr>
          <p:nvPr/>
        </p:nvSpPr>
        <p:spPr bwMode="auto">
          <a:xfrm>
            <a:off x="1828800" y="5867400"/>
            <a:ext cx="611065" cy="369332"/>
          </a:xfrm>
          <a:prstGeom prst="rect">
            <a:avLst/>
          </a:prstGeom>
          <a:noFill/>
          <a:ln w="9525">
            <a:noFill/>
            <a:miter lim="800000"/>
            <a:headEnd/>
            <a:tailEnd/>
          </a:ln>
          <a:effectLst/>
        </p:spPr>
        <p:txBody>
          <a:bodyPr wrap="none">
            <a:spAutoFit/>
          </a:bodyPr>
          <a:lstStyle/>
          <a:p>
            <a:pPr>
              <a:spcBef>
                <a:spcPct val="30000"/>
              </a:spcBef>
            </a:pPr>
            <a:r>
              <a:rPr lang="es-GT" dirty="0" smtClean="0"/>
              <a:t>¡Así!</a:t>
            </a:r>
            <a:endParaRPr lang="en-US" dirty="0"/>
          </a:p>
        </p:txBody>
      </p:sp>
      <p:pic>
        <p:nvPicPr>
          <p:cNvPr id="289798" name="Picture 6"/>
          <p:cNvPicPr>
            <a:picLocks noChangeAspect="1" noChangeArrowheads="1"/>
          </p:cNvPicPr>
          <p:nvPr/>
        </p:nvPicPr>
        <p:blipFill>
          <a:blip r:embed="rId3" cstate="print"/>
          <a:srcRect/>
          <a:stretch>
            <a:fillRect/>
          </a:stretch>
        </p:blipFill>
        <p:spPr bwMode="auto">
          <a:xfrm>
            <a:off x="457200" y="1371600"/>
            <a:ext cx="3756025" cy="3962399"/>
          </a:xfrm>
          <a:prstGeom prst="rect">
            <a:avLst/>
          </a:prstGeom>
          <a:noFill/>
          <a:ln w="9525">
            <a:noFill/>
            <a:miter lim="800000"/>
            <a:headEnd/>
            <a:tailEnd/>
          </a:ln>
          <a:effectLst/>
        </p:spPr>
      </p:pic>
      <p:pic>
        <p:nvPicPr>
          <p:cNvPr id="289800" name="Picture 8"/>
          <p:cNvPicPr>
            <a:picLocks noChangeAspect="1" noChangeArrowheads="1"/>
          </p:cNvPicPr>
          <p:nvPr/>
        </p:nvPicPr>
        <p:blipFill>
          <a:blip r:embed="rId4" cstate="print"/>
          <a:srcRect/>
          <a:stretch>
            <a:fillRect/>
          </a:stretch>
        </p:blipFill>
        <p:spPr bwMode="auto">
          <a:xfrm>
            <a:off x="4800600" y="1371600"/>
            <a:ext cx="3903662" cy="3962400"/>
          </a:xfrm>
          <a:prstGeom prst="rect">
            <a:avLst/>
          </a:prstGeom>
          <a:noFill/>
          <a:ln w="9525">
            <a:noFill/>
            <a:miter lim="800000"/>
            <a:headEnd/>
            <a:tailEnd/>
          </a:ln>
          <a:effectLst/>
        </p:spPr>
      </p:pic>
      <p:pic>
        <p:nvPicPr>
          <p:cNvPr id="7" name="Picture 6" descr="BIC Logo.jpg"/>
          <p:cNvPicPr>
            <a:picLocks noChangeAspect="1"/>
          </p:cNvPicPr>
          <p:nvPr/>
        </p:nvPicPr>
        <p:blipFill>
          <a:blip r:embed="rId5"/>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idx="1"/>
          </p:nvPr>
        </p:nvSpPr>
        <p:spPr>
          <a:xfrm>
            <a:off x="457200" y="1920875"/>
            <a:ext cx="8229600" cy="3794125"/>
          </a:xfrm>
        </p:spPr>
        <p:txBody>
          <a:bodyPr/>
          <a:lstStyle/>
          <a:p>
            <a:pPr>
              <a:lnSpc>
                <a:spcPct val="80000"/>
              </a:lnSpc>
            </a:pPr>
            <a:r>
              <a:rPr lang="es-GT" sz="2800" dirty="0" smtClean="0"/>
              <a:t>Si un empleador puede demostrar que la protección contra caídas no es posible o representa un riesgo mayor, el empleador debe implementar un plan de protección contra caídas que cumpla con los requerimientos de 1926.502(k).</a:t>
            </a:r>
          </a:p>
          <a:p>
            <a:pPr>
              <a:lnSpc>
                <a:spcPct val="80000"/>
              </a:lnSpc>
            </a:pPr>
            <a:r>
              <a:rPr lang="es-GT" sz="2800" dirty="0" smtClean="0"/>
              <a:t>El empleador tiene la carga de probar que es apropiado implementar un plan de protección contra caídas para una situación de trabajo en particular.</a:t>
            </a:r>
            <a:r>
              <a:rPr lang="en-US" sz="2800" dirty="0" smtClean="0"/>
              <a:t> </a:t>
            </a:r>
            <a:endParaRPr lang="en-US" sz="2800" dirty="0"/>
          </a:p>
        </p:txBody>
      </p:sp>
      <p:sp>
        <p:nvSpPr>
          <p:cNvPr id="4" name="Espaço Reservado para Número de Slide 3"/>
          <p:cNvSpPr>
            <a:spLocks noGrp="1"/>
          </p:cNvSpPr>
          <p:nvPr>
            <p:ph type="sldNum" sz="quarter" idx="12"/>
          </p:nvPr>
        </p:nvSpPr>
        <p:spPr/>
        <p:txBody>
          <a:bodyPr/>
          <a:lstStyle/>
          <a:p>
            <a:fld id="{4C445878-36E1-4E56-B298-1CDFECA1C67C}" type="slidenum">
              <a:rPr lang="en-US"/>
              <a:pPr/>
              <a:t>81</a:t>
            </a:fld>
            <a:endParaRPr lang="en-US"/>
          </a:p>
        </p:txBody>
      </p:sp>
      <p:sp>
        <p:nvSpPr>
          <p:cNvPr id="291843"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3600" b="1" dirty="0" smtClean="0">
                <a:solidFill>
                  <a:schemeClr val="accent2"/>
                </a:solidFill>
              </a:rPr>
              <a:t>Plan de Protección Contra Caídas</a:t>
            </a:r>
            <a:br>
              <a:rPr lang="es-GT" sz="3600" b="1" dirty="0" smtClean="0">
                <a:solidFill>
                  <a:schemeClr val="accent2"/>
                </a:solidFill>
              </a:rPr>
            </a:br>
            <a:r>
              <a:rPr lang="es-GT" sz="3600" b="1" dirty="0" smtClean="0">
                <a:solidFill>
                  <a:schemeClr val="accent2"/>
                </a:solidFill>
              </a:rPr>
              <a:t>1926.502(k)</a:t>
            </a:r>
            <a:endParaRPr lang="en-US" sz="36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idx="1"/>
          </p:nvPr>
        </p:nvSpPr>
        <p:spPr>
          <a:xfrm>
            <a:off x="457200" y="1828800"/>
            <a:ext cx="8229600" cy="4038600"/>
          </a:xfrm>
        </p:spPr>
        <p:txBody>
          <a:bodyPr/>
          <a:lstStyle/>
          <a:p>
            <a:pPr>
              <a:lnSpc>
                <a:spcPct val="80000"/>
              </a:lnSpc>
            </a:pPr>
            <a:r>
              <a:rPr lang="es-GT" sz="2000" dirty="0" smtClean="0"/>
              <a:t>Conforme al plan de protección contra caídas 1926.502(k)</a:t>
            </a:r>
            <a:r>
              <a:rPr lang="es-GT" sz="2000" b="1" dirty="0" smtClean="0"/>
              <a:t>:</a:t>
            </a:r>
          </a:p>
          <a:p>
            <a:pPr>
              <a:lnSpc>
                <a:spcPct val="80000"/>
              </a:lnSpc>
              <a:buFontTx/>
              <a:buNone/>
            </a:pPr>
            <a:endParaRPr lang="es-GT" sz="2000" dirty="0" smtClean="0"/>
          </a:p>
          <a:p>
            <a:pPr marL="798513" lvl="1" indent="-341313">
              <a:lnSpc>
                <a:spcPct val="80000"/>
              </a:lnSpc>
            </a:pPr>
            <a:r>
              <a:rPr lang="es-GT" sz="1800" dirty="0" smtClean="0"/>
              <a:t>Debe ser por escrito.</a:t>
            </a:r>
          </a:p>
          <a:p>
            <a:pPr marL="798513" lvl="1" indent="-341313">
              <a:lnSpc>
                <a:spcPct val="80000"/>
              </a:lnSpc>
            </a:pPr>
            <a:r>
              <a:rPr lang="es-GT" sz="1800" dirty="0" smtClean="0"/>
              <a:t>Debe ser específico para el sitio.</a:t>
            </a:r>
          </a:p>
          <a:p>
            <a:pPr marL="798513" lvl="1" indent="-341313">
              <a:lnSpc>
                <a:spcPct val="80000"/>
              </a:lnSpc>
              <a:buFontTx/>
              <a:buNone/>
            </a:pPr>
            <a:endParaRPr lang="es-GT" sz="1800" dirty="0" smtClean="0"/>
          </a:p>
          <a:p>
            <a:pPr marL="1262063" lvl="2" indent="-346075">
              <a:lnSpc>
                <a:spcPct val="80000"/>
              </a:lnSpc>
            </a:pPr>
            <a:r>
              <a:rPr lang="es-GT" sz="2000" dirty="0" smtClean="0"/>
              <a:t>Un plan escrito de protección contra caídas desarrollado para un uso competitivo, es decir, para un estilo en particular o modelo de casa, se considerará como específico para el sitio con respecto a un sitio en particular sólo si va totalmente dirigido hacia todos los temas relacionados con protección contra caídas en ese sitio. Por lo tanto, un plan estandarizado tendrá  que ser revisado, y si fuera necesario, revisado en el sitio por sitio</a:t>
            </a:r>
            <a:r>
              <a:rPr lang="en-US" sz="2000" dirty="0" smtClean="0"/>
              <a:t> </a:t>
            </a:r>
            <a:endParaRPr lang="en-US" sz="2000" dirty="0"/>
          </a:p>
        </p:txBody>
      </p:sp>
      <p:sp>
        <p:nvSpPr>
          <p:cNvPr id="4" name="Espaço Reservado para Número de Slide 3"/>
          <p:cNvSpPr>
            <a:spLocks noGrp="1"/>
          </p:cNvSpPr>
          <p:nvPr>
            <p:ph type="sldNum" sz="quarter" idx="12"/>
          </p:nvPr>
        </p:nvSpPr>
        <p:spPr/>
        <p:txBody>
          <a:bodyPr/>
          <a:lstStyle/>
          <a:p>
            <a:fld id="{FABBBEEE-5661-4D39-B5E5-E8EF028D6B5E}" type="slidenum">
              <a:rPr lang="en-US"/>
              <a:pPr/>
              <a:t>82</a:t>
            </a:fld>
            <a:endParaRPr lang="en-US"/>
          </a:p>
        </p:txBody>
      </p:sp>
      <p:sp>
        <p:nvSpPr>
          <p:cNvPr id="293891" name="Rectangle 3"/>
          <p:cNvSpPr>
            <a:spLocks noChangeArrowheads="1"/>
          </p:cNvSpPr>
          <p:nvPr/>
        </p:nvSpPr>
        <p:spPr bwMode="auto">
          <a:xfrm>
            <a:off x="457200" y="228600"/>
            <a:ext cx="8229600" cy="1219200"/>
          </a:xfrm>
          <a:prstGeom prst="rect">
            <a:avLst/>
          </a:prstGeom>
          <a:noFill/>
          <a:ln w="9525">
            <a:noFill/>
            <a:miter lim="800000"/>
            <a:headEnd/>
            <a:tailEnd/>
          </a:ln>
          <a:effectLst/>
        </p:spPr>
        <p:txBody>
          <a:bodyPr anchor="ctr"/>
          <a:lstStyle/>
          <a:p>
            <a:pPr algn="ctr"/>
            <a:r>
              <a:rPr lang="es-GT" sz="3200" b="1" dirty="0" smtClean="0">
                <a:solidFill>
                  <a:schemeClr val="accent2"/>
                </a:solidFill>
              </a:rPr>
              <a:t>Cambios Significativos en la Política Residencial de Protección Contra Caídas</a:t>
            </a:r>
            <a:r>
              <a:rPr lang="es-GT" sz="3600" b="1" dirty="0" smtClean="0">
                <a:solidFill>
                  <a:schemeClr val="accent2"/>
                </a:solidFill>
              </a:rPr>
              <a:t> </a:t>
            </a:r>
            <a:endParaRPr lang="en-US" sz="36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609600" y="0"/>
            <a:ext cx="8229600" cy="1143000"/>
          </a:xfrm>
        </p:spPr>
        <p:txBody>
          <a:bodyPr/>
          <a:lstStyle/>
          <a:p>
            <a:r>
              <a:rPr lang="es-GT" sz="3200" dirty="0" smtClean="0"/>
              <a:t>Plan de Protección Contra Caídas</a:t>
            </a:r>
            <a:br>
              <a:rPr lang="es-GT" sz="3200" dirty="0" smtClean="0"/>
            </a:br>
            <a:r>
              <a:rPr lang="es-GT" sz="3200" dirty="0" smtClean="0"/>
              <a:t>      1926.502(K)</a:t>
            </a:r>
            <a:endParaRPr lang="en-US" sz="3200" dirty="0"/>
          </a:p>
        </p:txBody>
      </p:sp>
      <p:sp>
        <p:nvSpPr>
          <p:cNvPr id="295939" name="Rectangle 3"/>
          <p:cNvSpPr>
            <a:spLocks noGrp="1" noChangeArrowheads="1"/>
          </p:cNvSpPr>
          <p:nvPr>
            <p:ph idx="1"/>
          </p:nvPr>
        </p:nvSpPr>
        <p:spPr>
          <a:xfrm>
            <a:off x="457200" y="1524000"/>
            <a:ext cx="8229600" cy="4419600"/>
          </a:xfrm>
        </p:spPr>
        <p:txBody>
          <a:bodyPr>
            <a:normAutofit fontScale="92500"/>
          </a:bodyPr>
          <a:lstStyle/>
          <a:p>
            <a:r>
              <a:rPr lang="es-GT" sz="2000" dirty="0" smtClean="0"/>
              <a:t>1926-5002(k)(3).</a:t>
            </a:r>
          </a:p>
          <a:p>
            <a:r>
              <a:rPr lang="es-GT" sz="2000" dirty="0" smtClean="0"/>
              <a:t>Debe ser puesta en práctica bajo la supervisión de una persona calificada-1926.502(k)(4)</a:t>
            </a:r>
          </a:p>
          <a:p>
            <a:pPr marL="801688" lvl="1" indent="-336550"/>
            <a:r>
              <a:rPr lang="es-GT" sz="2000" dirty="0" smtClean="0"/>
              <a:t>“Persona cualificada” significa que es capaz de identificar riesgos existentes y predecibles en los alrededores o condiciones de trabajo que sean antihigiénicas, riesgosas o peligrosas para los trabajadores, y que tiene autorización para tomar prontas medidas correctivas para eliminarlos-1926-32(f).  (Este podría ser el  propietario, supervisor, etc.) </a:t>
            </a:r>
          </a:p>
          <a:p>
            <a:r>
              <a:rPr lang="es-GT" sz="2000" dirty="0" smtClean="0"/>
              <a:t>Deberá incluir la documentación de razones por las que los sistemas convencionales de protección contra caídas no son posibles o crean un riesgo mayor 1926.502(k)(5). I</a:t>
            </a:r>
          </a:p>
          <a:p>
            <a:r>
              <a:rPr lang="es-GT" sz="2000" dirty="0" smtClean="0"/>
              <a:t>Deberá incluir una discusión por escrito de las prácticas de trabajo alternativas para que se eliminen o reduzcan la posibilidad de una caída -1926.502(k)(6).</a:t>
            </a:r>
            <a:endParaRPr lang="en-US" sz="2000" dirty="0"/>
          </a:p>
        </p:txBody>
      </p:sp>
      <p:sp>
        <p:nvSpPr>
          <p:cNvPr id="4" name="Espaço Reservado para Número de Slide 3"/>
          <p:cNvSpPr>
            <a:spLocks noGrp="1"/>
          </p:cNvSpPr>
          <p:nvPr>
            <p:ph type="sldNum" sz="quarter" idx="12"/>
          </p:nvPr>
        </p:nvSpPr>
        <p:spPr/>
        <p:txBody>
          <a:bodyPr/>
          <a:lstStyle/>
          <a:p>
            <a:fld id="{6EFD7F1A-D36A-421A-83AE-00C381EF4B55}" type="slidenum">
              <a:rPr lang="en-US"/>
              <a:pPr/>
              <a:t>83</a:t>
            </a:fld>
            <a:endParaRPr lang="en-US"/>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609600" y="0"/>
            <a:ext cx="8229600" cy="1143000"/>
          </a:xfrm>
        </p:spPr>
        <p:txBody>
          <a:bodyPr/>
          <a:lstStyle/>
          <a:p>
            <a:r>
              <a:rPr lang="es-GT" sz="3200" dirty="0" smtClean="0"/>
              <a:t>Plan de Protección Contra Caídas</a:t>
            </a:r>
            <a:br>
              <a:rPr lang="es-GT" sz="3200" dirty="0" smtClean="0"/>
            </a:br>
            <a:r>
              <a:rPr lang="es-GT" sz="3200" dirty="0" smtClean="0"/>
              <a:t>1926.502(k)</a:t>
            </a:r>
            <a:endParaRPr lang="en-US" sz="3200" dirty="0"/>
          </a:p>
        </p:txBody>
      </p:sp>
      <p:sp>
        <p:nvSpPr>
          <p:cNvPr id="297987" name="Rectangle 3"/>
          <p:cNvSpPr>
            <a:spLocks noGrp="1" noChangeArrowheads="1"/>
          </p:cNvSpPr>
          <p:nvPr>
            <p:ph idx="1"/>
          </p:nvPr>
        </p:nvSpPr>
        <p:spPr>
          <a:xfrm>
            <a:off x="457200" y="1524000"/>
            <a:ext cx="8229600" cy="4191000"/>
          </a:xfrm>
        </p:spPr>
        <p:txBody>
          <a:bodyPr>
            <a:normAutofit fontScale="92500"/>
          </a:bodyPr>
          <a:lstStyle/>
          <a:p>
            <a:r>
              <a:rPr lang="es-GT" sz="2000" dirty="0" smtClean="0"/>
              <a:t>1926-5002(k)(3).</a:t>
            </a:r>
          </a:p>
          <a:p>
            <a:r>
              <a:rPr lang="es-GT" sz="2000" dirty="0" smtClean="0"/>
              <a:t>Debe ser puesta en práctica bajo la supervisión de una persona calificada-1926.502(k)(4)</a:t>
            </a:r>
          </a:p>
          <a:p>
            <a:pPr marL="801688" lvl="1" indent="-336550"/>
            <a:r>
              <a:rPr lang="es-GT" sz="2000" dirty="0" smtClean="0"/>
              <a:t>“Persona cualificada” significa que es capaz de identificar riesgos existentes y predecibles en los alrededores o condiciones de trabajo que sean antihigiénicas, riesgosas o peligrosas para los trabajadores, y que tiene autorización para tomar prontas medidas correctivas para eliminarlos-1926-32(f).  (Este podría ser el  propietario, supervisor, etc.) </a:t>
            </a:r>
          </a:p>
          <a:p>
            <a:r>
              <a:rPr lang="es-GT" sz="2000" dirty="0" smtClean="0"/>
              <a:t>Deberá incluir la documentación de razones por las que los sistemas convencionales de protección contra caídas no son posibles o crean un riesgo mayor 1926.502(k)(5). I</a:t>
            </a:r>
          </a:p>
          <a:p>
            <a:r>
              <a:rPr lang="es-GT" sz="2000" dirty="0" smtClean="0"/>
              <a:t>Deberá incluir una discusión por escrito de las prácticas de trabajo alternativas para que se eliminen o reduzcan la posibilidad de una caída -1926.502(k)(6).</a:t>
            </a:r>
            <a:endParaRPr lang="en-US" sz="2000" dirty="0" smtClean="0"/>
          </a:p>
          <a:p>
            <a:pPr>
              <a:lnSpc>
                <a:spcPct val="80000"/>
              </a:lnSpc>
            </a:pPr>
            <a:endParaRPr lang="en-US" sz="2200" dirty="0"/>
          </a:p>
        </p:txBody>
      </p:sp>
      <p:sp>
        <p:nvSpPr>
          <p:cNvPr id="4" name="Espaço Reservado para Número de Slide 3"/>
          <p:cNvSpPr>
            <a:spLocks noGrp="1"/>
          </p:cNvSpPr>
          <p:nvPr>
            <p:ph type="sldNum" sz="quarter" idx="12"/>
          </p:nvPr>
        </p:nvSpPr>
        <p:spPr/>
        <p:txBody>
          <a:bodyPr/>
          <a:lstStyle/>
          <a:p>
            <a:fld id="{0BE4FD9B-C674-4093-93CA-A6365E3DE828}" type="slidenum">
              <a:rPr lang="en-US"/>
              <a:pPr/>
              <a:t>84</a:t>
            </a:fld>
            <a:endParaRPr lang="en-US"/>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457200" y="381000"/>
            <a:ext cx="8229600" cy="1143000"/>
          </a:xfrm>
        </p:spPr>
        <p:txBody>
          <a:bodyPr/>
          <a:lstStyle/>
          <a:p>
            <a:r>
              <a:rPr lang="es-GT" sz="3200" dirty="0" smtClean="0"/>
              <a:t>Plan de Protección Contra Caídas</a:t>
            </a:r>
            <a:br>
              <a:rPr lang="es-GT" sz="3200" dirty="0" smtClean="0"/>
            </a:br>
            <a:r>
              <a:rPr lang="es-GT" sz="3200" dirty="0" smtClean="0"/>
              <a:t>1926.502(k)</a:t>
            </a:r>
            <a:endParaRPr lang="en-US" sz="3200" dirty="0"/>
          </a:p>
        </p:txBody>
      </p:sp>
      <p:sp>
        <p:nvSpPr>
          <p:cNvPr id="300035" name="Rectangle 3"/>
          <p:cNvSpPr>
            <a:spLocks noGrp="1" noChangeArrowheads="1"/>
          </p:cNvSpPr>
          <p:nvPr>
            <p:ph idx="1"/>
          </p:nvPr>
        </p:nvSpPr>
        <p:spPr>
          <a:xfrm>
            <a:off x="457200" y="1447800"/>
            <a:ext cx="8229600" cy="4419600"/>
          </a:xfrm>
        </p:spPr>
        <p:txBody>
          <a:bodyPr/>
          <a:lstStyle/>
          <a:p>
            <a:pPr lvl="0"/>
            <a:endParaRPr lang="pt-BR" sz="2200" dirty="0" smtClean="0"/>
          </a:p>
          <a:p>
            <a:pPr>
              <a:lnSpc>
                <a:spcPct val="80000"/>
              </a:lnSpc>
            </a:pPr>
            <a:r>
              <a:rPr lang="es-GT" sz="2000" dirty="0" smtClean="0"/>
              <a:t>Deberá identificar cada localización en donde los sistemas convencionales de protección contra caídas no pueden ser utilizados y designar para ellos Áreas de Acceso Controlado (CAZ)-1926.502(k)(7). </a:t>
            </a:r>
          </a:p>
          <a:p>
            <a:pPr>
              <a:lnSpc>
                <a:spcPct val="80000"/>
              </a:lnSpc>
            </a:pPr>
            <a:r>
              <a:rPr lang="es-GT" sz="2000" dirty="0" smtClean="0"/>
              <a:t>Poner en práctica un sistema de seguridad de programa de detección de conformidad con 1926.502(h) en donde otra medida alterna no ha sido puesta en práctica-1926.502(k)(9).</a:t>
            </a:r>
          </a:p>
          <a:p>
            <a:pPr>
              <a:lnSpc>
                <a:spcPct val="80000"/>
              </a:lnSpc>
            </a:pPr>
            <a:r>
              <a:rPr lang="es-GT" sz="2000" dirty="0" smtClean="0"/>
              <a:t>Deberá identificar a todos los trabajadores designados para trabajar en el CAZ – 1926.502(k)(9).  </a:t>
            </a:r>
          </a:p>
          <a:p>
            <a:pPr>
              <a:lnSpc>
                <a:spcPct val="80000"/>
              </a:lnSpc>
            </a:pPr>
            <a:r>
              <a:rPr lang="es-GT" sz="2000" dirty="0" smtClean="0"/>
              <a:t>Deberá ser revisado y actualizado en su caso, si se produce una caída, o casi una caída-1926.502(k)(10).</a:t>
            </a:r>
            <a:r>
              <a:rPr lang="en-US" sz="2000" dirty="0" smtClean="0"/>
              <a:t> </a:t>
            </a:r>
          </a:p>
          <a:p>
            <a:pPr>
              <a:buNone/>
            </a:pPr>
            <a:endParaRPr lang="en-US" sz="2400" dirty="0"/>
          </a:p>
        </p:txBody>
      </p:sp>
      <p:sp>
        <p:nvSpPr>
          <p:cNvPr id="4" name="Espaço Reservado para Número de Slide 3"/>
          <p:cNvSpPr>
            <a:spLocks noGrp="1"/>
          </p:cNvSpPr>
          <p:nvPr>
            <p:ph type="sldNum" sz="quarter" idx="12"/>
          </p:nvPr>
        </p:nvSpPr>
        <p:spPr/>
        <p:txBody>
          <a:bodyPr/>
          <a:lstStyle/>
          <a:p>
            <a:fld id="{55B9AF5B-51F7-47D9-B211-7B2281D52C4A}" type="slidenum">
              <a:rPr lang="en-US"/>
              <a:pPr/>
              <a:t>85</a:t>
            </a:fld>
            <a:endParaRPr lang="en-US"/>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9FC37608-E3EF-4C97-9011-B440E304D972}" type="slidenum">
              <a:rPr lang="en-US"/>
              <a:pPr/>
              <a:t>86</a:t>
            </a:fld>
            <a:endParaRPr lang="en-US"/>
          </a:p>
        </p:txBody>
      </p:sp>
      <p:sp>
        <p:nvSpPr>
          <p:cNvPr id="304130" name="Text Box 2"/>
          <p:cNvSpPr txBox="1">
            <a:spLocks noChangeArrowheads="1"/>
          </p:cNvSpPr>
          <p:nvPr/>
        </p:nvSpPr>
        <p:spPr bwMode="auto">
          <a:xfrm>
            <a:off x="914400" y="1676400"/>
            <a:ext cx="7391400" cy="4382738"/>
          </a:xfrm>
          <a:prstGeom prst="rect">
            <a:avLst/>
          </a:prstGeom>
          <a:noFill/>
          <a:ln w="9525">
            <a:noFill/>
            <a:miter lim="800000"/>
            <a:headEnd/>
            <a:tailEnd/>
          </a:ln>
          <a:effectLst/>
        </p:spPr>
        <p:txBody>
          <a:bodyPr>
            <a:spAutoFit/>
          </a:bodyPr>
          <a:lstStyle/>
          <a:p>
            <a:pPr>
              <a:spcBef>
                <a:spcPct val="0"/>
              </a:spcBef>
            </a:pPr>
            <a:r>
              <a:rPr lang="es-GT" sz="2400" b="1" dirty="0" smtClean="0"/>
              <a:t>Para un programa de detección de seguridad en 1926.502(h) el responsable del programa de detección debe:</a:t>
            </a:r>
          </a:p>
          <a:p>
            <a:pPr>
              <a:spcBef>
                <a:spcPct val="0"/>
              </a:spcBef>
            </a:pPr>
            <a:endParaRPr lang="es-GT" sz="2400" b="1" dirty="0" smtClean="0"/>
          </a:p>
          <a:p>
            <a:pPr lvl="1"/>
            <a:r>
              <a:rPr lang="es-GT" sz="2200" b="1" dirty="0" smtClean="0"/>
              <a:t>Ser una persona competente</a:t>
            </a:r>
          </a:p>
          <a:p>
            <a:pPr lvl="1"/>
            <a:r>
              <a:rPr lang="es-GT" sz="2200" b="1" dirty="0" smtClean="0"/>
              <a:t>Advertir a los trabajadores de los peligros de caída</a:t>
            </a:r>
          </a:p>
          <a:p>
            <a:pPr lvl="1"/>
            <a:r>
              <a:rPr lang="es-GT" sz="2200" b="1" dirty="0" smtClean="0"/>
              <a:t>Estar en el mismo nivel de trabajo y con la misma observación visual.  </a:t>
            </a:r>
          </a:p>
          <a:p>
            <a:pPr lvl="1"/>
            <a:r>
              <a:rPr lang="es-GT" sz="2200" b="1" dirty="0" smtClean="0"/>
              <a:t>Estar lo suficientemente cerca para comunicarse oralmente.</a:t>
            </a:r>
          </a:p>
          <a:p>
            <a:pPr lvl="1"/>
            <a:r>
              <a:rPr lang="es-GT" sz="2200" b="1" dirty="0" smtClean="0"/>
              <a:t>No tener responsabilidades que desvíen su atención</a:t>
            </a:r>
            <a:endParaRPr lang="en-US" sz="2200" b="1" dirty="0" smtClean="0"/>
          </a:p>
          <a:p>
            <a:pPr marL="342900" indent="-342900" algn="l">
              <a:spcBef>
                <a:spcPct val="20000"/>
              </a:spcBef>
            </a:pPr>
            <a:endParaRPr lang="en-US" sz="2400" dirty="0"/>
          </a:p>
        </p:txBody>
      </p:sp>
      <p:sp>
        <p:nvSpPr>
          <p:cNvPr id="304132" name="Rectangle 4"/>
          <p:cNvSpPr>
            <a:spLocks noChangeArrowheads="1"/>
          </p:cNvSpPr>
          <p:nvPr/>
        </p:nvSpPr>
        <p:spPr bwMode="auto">
          <a:xfrm>
            <a:off x="457200" y="228600"/>
            <a:ext cx="8229600" cy="1143000"/>
          </a:xfrm>
          <a:prstGeom prst="rect">
            <a:avLst/>
          </a:prstGeom>
          <a:noFill/>
          <a:ln w="9525">
            <a:noFill/>
            <a:miter lim="800000"/>
            <a:headEnd/>
            <a:tailEnd/>
          </a:ln>
          <a:effectLst/>
        </p:spPr>
        <p:txBody>
          <a:bodyPr anchor="ctr"/>
          <a:lstStyle/>
          <a:p>
            <a:pPr algn="ctr"/>
            <a:r>
              <a:rPr lang="es-GT" sz="3600" b="1" dirty="0" smtClean="0">
                <a:solidFill>
                  <a:schemeClr val="accent2"/>
                </a:solidFill>
              </a:rPr>
              <a:t>Plan de Protección Contra Caídas</a:t>
            </a:r>
            <a:br>
              <a:rPr lang="es-GT" sz="3600" b="1" dirty="0" smtClean="0">
                <a:solidFill>
                  <a:schemeClr val="accent2"/>
                </a:solidFill>
              </a:rPr>
            </a:br>
            <a:r>
              <a:rPr lang="es-GT" sz="3600" b="1" dirty="0" smtClean="0">
                <a:solidFill>
                  <a:schemeClr val="accent2"/>
                </a:solidFill>
              </a:rPr>
              <a:t>Deberes del Programa de Detección de Seguridad</a:t>
            </a:r>
            <a:endParaRPr lang="en-US" sz="36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idx="1"/>
          </p:nvPr>
        </p:nvSpPr>
        <p:spPr/>
        <p:txBody>
          <a:bodyPr/>
          <a:lstStyle/>
          <a:p>
            <a:pPr marL="0" indent="0"/>
            <a:endParaRPr lang="es-GT" dirty="0" smtClean="0"/>
          </a:p>
          <a:p>
            <a:pPr marL="0" indent="0"/>
            <a:r>
              <a:rPr lang="es-GT" dirty="0" smtClean="0"/>
              <a:t>En el Apéndice E de la </a:t>
            </a:r>
            <a:r>
              <a:rPr lang="es-GT" dirty="0" err="1" smtClean="0"/>
              <a:t>Subparte</a:t>
            </a:r>
            <a:r>
              <a:rPr lang="es-GT" dirty="0" smtClean="0"/>
              <a:t> M se encuentra un ejemplo de plan y puede revisarse en:</a:t>
            </a:r>
          </a:p>
          <a:p>
            <a:pPr marL="0" indent="0">
              <a:buNone/>
            </a:pPr>
            <a:endParaRPr lang="es-GT" dirty="0" smtClean="0"/>
          </a:p>
          <a:p>
            <a:pPr marL="0" indent="0">
              <a:buNone/>
            </a:pPr>
            <a:endParaRPr lang="es-GT" dirty="0" smtClean="0"/>
          </a:p>
          <a:p>
            <a:pPr marL="0" indent="0"/>
            <a:r>
              <a:rPr lang="en-US" sz="2800" dirty="0" smtClean="0"/>
              <a:t>https://www.osha.gov/pls/oshaweb/owadisp.show_document?p_table=STANDARDS&amp;p_id=10927</a:t>
            </a:r>
          </a:p>
          <a:p>
            <a:pPr marL="0" indent="0">
              <a:buFontTx/>
              <a:buNone/>
            </a:pPr>
            <a:endParaRPr lang="en-US" dirty="0"/>
          </a:p>
        </p:txBody>
      </p:sp>
      <p:sp>
        <p:nvSpPr>
          <p:cNvPr id="4" name="Espaço Reservado para Número de Slide 3"/>
          <p:cNvSpPr>
            <a:spLocks noGrp="1"/>
          </p:cNvSpPr>
          <p:nvPr>
            <p:ph type="sldNum" sz="quarter" idx="12"/>
          </p:nvPr>
        </p:nvSpPr>
        <p:spPr/>
        <p:txBody>
          <a:bodyPr/>
          <a:lstStyle/>
          <a:p>
            <a:fld id="{732DDF78-6F29-42B8-BAC5-7573A14A5A36}" type="slidenum">
              <a:rPr lang="en-US"/>
              <a:pPr/>
              <a:t>87</a:t>
            </a:fld>
            <a:endParaRPr lang="en-US"/>
          </a:p>
        </p:txBody>
      </p:sp>
      <p:sp>
        <p:nvSpPr>
          <p:cNvPr id="306179" name="Rectangle 3"/>
          <p:cNvSpPr>
            <a:spLocks noChangeArrowheads="1"/>
          </p:cNvSpPr>
          <p:nvPr/>
        </p:nvSpPr>
        <p:spPr bwMode="auto">
          <a:xfrm>
            <a:off x="457200" y="228600"/>
            <a:ext cx="8229600" cy="838200"/>
          </a:xfrm>
          <a:prstGeom prst="rect">
            <a:avLst/>
          </a:prstGeom>
          <a:noFill/>
          <a:ln w="9525">
            <a:noFill/>
            <a:miter lim="800000"/>
            <a:headEnd/>
            <a:tailEnd/>
          </a:ln>
          <a:effectLst/>
        </p:spPr>
        <p:txBody>
          <a:bodyPr anchor="ctr"/>
          <a:lstStyle/>
          <a:p>
            <a:pPr algn="ctr"/>
            <a:r>
              <a:rPr lang="es-GT" sz="4000" b="1" dirty="0" smtClean="0">
                <a:solidFill>
                  <a:schemeClr val="accent2"/>
                </a:solidFill>
              </a:rPr>
              <a:t>Plan de Protección Contra Caídas</a:t>
            </a:r>
            <a:br>
              <a:rPr lang="es-GT" sz="4000" b="1" dirty="0" smtClean="0">
                <a:solidFill>
                  <a:schemeClr val="accent2"/>
                </a:solidFill>
              </a:rPr>
            </a:br>
            <a:r>
              <a:rPr lang="es-GT" sz="4000" b="1" dirty="0" smtClean="0">
                <a:solidFill>
                  <a:schemeClr val="accent2"/>
                </a:solidFill>
              </a:rPr>
              <a:t>1926.502(k)</a:t>
            </a:r>
            <a:endParaRPr lang="en-US" sz="40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ítulo 1"/>
          <p:cNvSpPr>
            <a:spLocks noGrp="1"/>
          </p:cNvSpPr>
          <p:nvPr>
            <p:ph type="title"/>
          </p:nvPr>
        </p:nvSpPr>
        <p:spPr>
          <a:xfrm>
            <a:off x="609600" y="2590800"/>
            <a:ext cx="8229600" cy="1143000"/>
          </a:xfrm>
        </p:spPr>
        <p:txBody>
          <a:bodyPr/>
          <a:lstStyle/>
          <a:p>
            <a:r>
              <a:rPr lang="pt-BR" dirty="0" err="1" smtClean="0">
                <a:ea typeface="ＭＳ Ｐゴシック" pitchFamily="-109" charset="-128"/>
                <a:cs typeface="ＭＳ Ｐゴシック" pitchFamily="-109" charset="-128"/>
              </a:rPr>
              <a:t>Escalera</a:t>
            </a:r>
            <a:endParaRPr lang="pt-BR" dirty="0">
              <a:ea typeface="ＭＳ Ｐゴシック" pitchFamily="-109" charset="-128"/>
              <a:cs typeface="ＭＳ Ｐゴシック" pitchFamily="-109" charset="-128"/>
            </a:endParaRPr>
          </a:p>
        </p:txBody>
      </p:sp>
      <p:sp>
        <p:nvSpPr>
          <p:cNvPr id="311299" name="Espaço Reservado para Número de Slide 3"/>
          <p:cNvSpPr>
            <a:spLocks noGrp="1"/>
          </p:cNvSpPr>
          <p:nvPr>
            <p:ph type="sldNum" sz="quarter" idx="10"/>
          </p:nvPr>
        </p:nvSpPr>
        <p:spPr>
          <a:noFill/>
        </p:spPr>
        <p:txBody>
          <a:bodyPr/>
          <a:lstStyle/>
          <a:p>
            <a:fld id="{D4C1D043-C996-1B48-8DB9-C2488D58CC37}" type="slidenum">
              <a:rPr lang="en-US"/>
              <a:pPr/>
              <a:t>88</a:t>
            </a:fld>
            <a:endParaRPr lang="en-US"/>
          </a:p>
        </p:txBody>
      </p:sp>
      <p:pic>
        <p:nvPicPr>
          <p:cNvPr id="4" name="Picture 3" descr="BIC Logo.jpg"/>
          <p:cNvPicPr>
            <a:picLocks noChangeAspect="1"/>
          </p:cNvPicPr>
          <p:nvPr/>
        </p:nvPicPr>
        <p:blipFill>
          <a:blip r:embed="rId2"/>
          <a:stretch>
            <a:fillRect/>
          </a:stretch>
        </p:blipFill>
        <p:spPr>
          <a:xfrm>
            <a:off x="6858000" y="5638800"/>
            <a:ext cx="1905000" cy="932900"/>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5" name="Picture 2" descr="C:\Documents and Settings\Computer_Owner\Desktop\Cópia de Nova pasta\20030901_Using_Tools_page002img002.jpg"/>
          <p:cNvPicPr>
            <a:picLocks noChangeAspect="1" noChangeArrowheads="1"/>
          </p:cNvPicPr>
          <p:nvPr/>
        </p:nvPicPr>
        <p:blipFill>
          <a:blip r:embed="rId3"/>
          <a:srcRect/>
          <a:stretch>
            <a:fillRect/>
          </a:stretch>
        </p:blipFill>
        <p:spPr bwMode="auto">
          <a:xfrm>
            <a:off x="1300089" y="274638"/>
            <a:ext cx="6696222" cy="5014029"/>
          </a:xfrm>
          <a:prstGeom prst="rect">
            <a:avLst/>
          </a:prstGeom>
          <a:noFill/>
          <a:ln w="9525">
            <a:noFill/>
            <a:miter lim="800000"/>
            <a:headEnd/>
            <a:tailEnd/>
          </a:ln>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idx="1"/>
          </p:nvPr>
        </p:nvSpPr>
        <p:spPr>
          <a:xfrm>
            <a:off x="609600" y="1569011"/>
            <a:ext cx="8001000" cy="3505200"/>
          </a:xfrm>
        </p:spPr>
        <p:txBody>
          <a:bodyPr>
            <a:normAutofit/>
          </a:bodyPr>
          <a:lstStyle/>
          <a:p>
            <a:pPr marL="0" indent="4763">
              <a:buNone/>
            </a:pPr>
            <a:endParaRPr lang="pt-BR" sz="2400" dirty="0" smtClean="0">
              <a:solidFill>
                <a:schemeClr val="bg1"/>
              </a:solidFill>
            </a:endParaRPr>
          </a:p>
          <a:p>
            <a:pPr marL="0" indent="4763">
              <a:buNone/>
            </a:pPr>
            <a:r>
              <a:rPr lang="es-GT" sz="2800" dirty="0" smtClean="0"/>
              <a:t>A partir del 16 de junio de 2011, los empleadores que utilizan la protección alternativa contra caídas que se encuentra en el Cumplimiento Provisional de Directrices para Construcción Residencial de 1999 serán sujetos a citaciones de OSHA si no cumplen con 29 CFR 1926.501(b)(13). </a:t>
            </a:r>
            <a:endParaRPr lang="en-US" sz="2800" dirty="0" smtClean="0"/>
          </a:p>
        </p:txBody>
      </p:sp>
      <p:sp>
        <p:nvSpPr>
          <p:cNvPr id="4" name="Espaço Reservado para Número de Slide 3"/>
          <p:cNvSpPr>
            <a:spLocks noGrp="1"/>
          </p:cNvSpPr>
          <p:nvPr>
            <p:ph type="sldNum" sz="quarter" idx="12"/>
          </p:nvPr>
        </p:nvSpPr>
        <p:spPr/>
        <p:txBody>
          <a:bodyPr/>
          <a:lstStyle/>
          <a:p>
            <a:fld id="{C9221B3B-4CC1-48D0-94C4-B6F1B3C67013}" type="slidenum">
              <a:rPr lang="en-US"/>
              <a:pPr/>
              <a:t>9</a:t>
            </a:fld>
            <a:endParaRPr lang="en-US"/>
          </a:p>
        </p:txBody>
      </p:sp>
      <p:sp>
        <p:nvSpPr>
          <p:cNvPr id="160772" name="Rectangle 4"/>
          <p:cNvSpPr>
            <a:spLocks noChangeArrowheads="1"/>
          </p:cNvSpPr>
          <p:nvPr/>
        </p:nvSpPr>
        <p:spPr bwMode="auto">
          <a:xfrm>
            <a:off x="457200" y="228600"/>
            <a:ext cx="8229600" cy="2162175"/>
          </a:xfrm>
          <a:prstGeom prst="rect">
            <a:avLst/>
          </a:prstGeom>
          <a:noFill/>
          <a:ln w="9525">
            <a:noFill/>
            <a:miter lim="800000"/>
            <a:headEnd/>
            <a:tailEnd/>
          </a:ln>
          <a:effectLst/>
        </p:spPr>
        <p:txBody>
          <a:bodyPr anchor="ctr"/>
          <a:lstStyle/>
          <a:p>
            <a:pPr algn="ctr"/>
            <a:r>
              <a:rPr lang="pt-BR" sz="3200" dirty="0" smtClean="0">
                <a:solidFill>
                  <a:schemeClr val="accent2"/>
                </a:solidFill>
              </a:rPr>
              <a:t> </a:t>
            </a:r>
            <a:r>
              <a:rPr lang="es-GT" sz="3200" dirty="0" smtClean="0">
                <a:solidFill>
                  <a:schemeClr val="accent2"/>
                </a:solidFill>
              </a:rPr>
              <a:t>Actualización del Programa Residencial de Protección contra Caídas</a:t>
            </a:r>
            <a:endParaRPr lang="en-US" sz="3200" dirty="0" smtClean="0">
              <a:solidFill>
                <a:schemeClr val="accent2"/>
              </a:solidFill>
            </a:endParaRPr>
          </a:p>
          <a:p>
            <a:pPr algn="ctr"/>
            <a:endParaRPr lang="pt-BR" sz="3200" dirty="0" smtClean="0">
              <a:solidFill>
                <a:schemeClr val="accent2"/>
              </a:solidFill>
            </a:endParaRPr>
          </a:p>
          <a:p>
            <a:pPr algn="ctr"/>
            <a:endParaRPr lang="en-US" sz="3200" b="1" dirty="0">
              <a:solidFill>
                <a:schemeClr val="accent2"/>
              </a:solidFill>
            </a:endParaRPr>
          </a:p>
        </p:txBody>
      </p:sp>
      <p:pic>
        <p:nvPicPr>
          <p:cNvPr id="5" name="Picture 4" descr="BIC Logo.jpg"/>
          <p:cNvPicPr>
            <a:picLocks noChangeAspect="1"/>
          </p:cNvPicPr>
          <p:nvPr/>
        </p:nvPicPr>
        <p:blipFill>
          <a:blip r:embed="rId3"/>
          <a:stretch>
            <a:fillRect/>
          </a:stretch>
        </p:blipFill>
        <p:spPr>
          <a:xfrm>
            <a:off x="6553200" y="5334000"/>
            <a:ext cx="2346304" cy="1237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3" name="Picture 2" descr="C:\Documents and Settings\Computer_Owner\Desktop\Cópia de Nova pasta\20030901_Using_Tools_page003img001.jpg"/>
          <p:cNvPicPr>
            <a:picLocks noChangeAspect="1" noChangeArrowheads="1"/>
          </p:cNvPicPr>
          <p:nvPr/>
        </p:nvPicPr>
        <p:blipFill>
          <a:blip r:embed="rId3"/>
          <a:srcRect/>
          <a:stretch>
            <a:fillRect/>
          </a:stretch>
        </p:blipFill>
        <p:spPr bwMode="auto">
          <a:xfrm>
            <a:off x="1092004" y="274638"/>
            <a:ext cx="6982851" cy="5105694"/>
          </a:xfrm>
          <a:prstGeom prst="rect">
            <a:avLst/>
          </a:prstGeom>
          <a:noFill/>
          <a:ln w="9525">
            <a:noFill/>
            <a:miter lim="800000"/>
            <a:headEnd/>
            <a:tailEnd/>
          </a:ln>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21" name="Picture 2" descr="C:\Documents and Settings\Computer_Owner\Desktop\Cópia de Nova pasta\20030901_Using_Tools_page003img002.jpg"/>
          <p:cNvPicPr>
            <a:picLocks noChangeAspect="1" noChangeArrowheads="1"/>
          </p:cNvPicPr>
          <p:nvPr/>
        </p:nvPicPr>
        <p:blipFill>
          <a:blip r:embed="rId3"/>
          <a:srcRect/>
          <a:stretch>
            <a:fillRect/>
          </a:stretch>
        </p:blipFill>
        <p:spPr bwMode="auto">
          <a:xfrm>
            <a:off x="944294" y="274638"/>
            <a:ext cx="6891412" cy="5174542"/>
          </a:xfrm>
          <a:prstGeom prst="rect">
            <a:avLst/>
          </a:prstGeom>
          <a:noFill/>
          <a:ln w="9525">
            <a:noFill/>
            <a:miter lim="800000"/>
            <a:headEnd/>
            <a:tailEnd/>
          </a:ln>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9" name="Picture 2" descr="C:\Documents and Settings\Computer_Owner\Desktop\Cópia de Nova pasta\20030901_Using_Tools_page003img003.jpg"/>
          <p:cNvPicPr>
            <a:picLocks noChangeAspect="1" noChangeArrowheads="1"/>
          </p:cNvPicPr>
          <p:nvPr/>
        </p:nvPicPr>
        <p:blipFill>
          <a:blip r:embed="rId3"/>
          <a:srcRect/>
          <a:stretch>
            <a:fillRect/>
          </a:stretch>
        </p:blipFill>
        <p:spPr bwMode="auto">
          <a:xfrm>
            <a:off x="940778" y="274638"/>
            <a:ext cx="6993400" cy="5245050"/>
          </a:xfrm>
          <a:prstGeom prst="rect">
            <a:avLst/>
          </a:prstGeom>
          <a:noFill/>
          <a:ln w="9525">
            <a:noFill/>
            <a:miter lim="800000"/>
            <a:headEnd/>
            <a:tailEnd/>
          </a:ln>
        </p:spPr>
      </p:pic>
      <p:pic>
        <p:nvPicPr>
          <p:cNvPr id="6" name="Picture 5"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9" name="Picture 2" descr="C:\Documents and Settings\Computer_Owner\Desktop\Safe-Extension-Ladder-01-ss.jpg"/>
          <p:cNvPicPr>
            <a:picLocks noChangeAspect="1" noChangeArrowheads="1"/>
          </p:cNvPicPr>
          <p:nvPr/>
        </p:nvPicPr>
        <p:blipFill>
          <a:blip r:embed="rId2"/>
          <a:srcRect/>
          <a:stretch>
            <a:fillRect/>
          </a:stretch>
        </p:blipFill>
        <p:spPr bwMode="auto">
          <a:xfrm>
            <a:off x="381000" y="274639"/>
            <a:ext cx="7679788" cy="5394641"/>
          </a:xfrm>
          <a:prstGeom prst="rect">
            <a:avLst/>
          </a:prstGeom>
          <a:noFill/>
          <a:ln w="9525">
            <a:noFill/>
            <a:miter lim="800000"/>
            <a:headEnd/>
            <a:tailEnd/>
          </a:ln>
        </p:spPr>
      </p:pic>
      <p:pic>
        <p:nvPicPr>
          <p:cNvPr id="8" name="Picture 7"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7200" y="253218"/>
            <a:ext cx="8229600" cy="815927"/>
          </a:xfrm>
        </p:spPr>
        <p:txBody>
          <a:bodyPr>
            <a:normAutofit/>
          </a:bodyPr>
          <a:lstStyle/>
          <a:p>
            <a:r>
              <a:rPr lang="en-US" dirty="0" err="1" smtClean="0"/>
              <a:t>Uso</a:t>
            </a:r>
            <a:r>
              <a:rPr lang="en-US" dirty="0" smtClean="0"/>
              <a:t> </a:t>
            </a:r>
            <a:r>
              <a:rPr lang="en-US" dirty="0" err="1" smtClean="0"/>
              <a:t>b</a:t>
            </a:r>
            <a:r>
              <a:rPr lang="en-US" dirty="0" err="1" smtClean="0">
                <a:cs typeface="Arial" charset="0"/>
              </a:rPr>
              <a:t>á</a:t>
            </a:r>
            <a:r>
              <a:rPr lang="en-US" dirty="0" err="1" smtClean="0"/>
              <a:t>sico</a:t>
            </a:r>
            <a:r>
              <a:rPr lang="en-US" dirty="0" smtClean="0"/>
              <a:t> de la </a:t>
            </a:r>
            <a:r>
              <a:rPr lang="en-US" dirty="0" err="1" smtClean="0"/>
              <a:t>escalera</a:t>
            </a:r>
            <a:endParaRPr lang="en-US" dirty="0">
              <a:ea typeface="ＭＳ Ｐゴシック" pitchFamily="-109" charset="-128"/>
              <a:cs typeface="ＭＳ Ｐゴシック" pitchFamily="-109" charset="-128"/>
            </a:endParaRPr>
          </a:p>
        </p:txBody>
      </p:sp>
      <p:sp>
        <p:nvSpPr>
          <p:cNvPr id="11267" name="Rectangle 3"/>
          <p:cNvSpPr>
            <a:spLocks noGrp="1" noChangeArrowheads="1"/>
          </p:cNvSpPr>
          <p:nvPr>
            <p:ph idx="1"/>
          </p:nvPr>
        </p:nvSpPr>
        <p:spPr>
          <a:xfrm>
            <a:off x="457200" y="1069145"/>
            <a:ext cx="8686800" cy="4569655"/>
          </a:xfrm>
        </p:spPr>
        <p:txBody>
          <a:bodyPr>
            <a:normAutofit/>
          </a:bodyPr>
          <a:lstStyle/>
          <a:p>
            <a:r>
              <a:rPr lang="en-US" b="1" dirty="0" smtClean="0"/>
              <a:t>No </a:t>
            </a:r>
            <a:r>
              <a:rPr lang="en-US" b="1" dirty="0" err="1" smtClean="0"/>
              <a:t>mueva</a:t>
            </a:r>
            <a:r>
              <a:rPr lang="en-US" b="1" dirty="0" smtClean="0"/>
              <a:t> la </a:t>
            </a:r>
            <a:r>
              <a:rPr lang="en-US" b="1" dirty="0" err="1" smtClean="0"/>
              <a:t>escalera</a:t>
            </a:r>
            <a:r>
              <a:rPr lang="en-US" b="1" dirty="0" smtClean="0"/>
              <a:t> </a:t>
            </a:r>
            <a:r>
              <a:rPr lang="en-US" b="1" dirty="0" err="1" smtClean="0"/>
              <a:t>mientras</a:t>
            </a:r>
            <a:r>
              <a:rPr lang="en-US" b="1" dirty="0" smtClean="0"/>
              <a:t> la </a:t>
            </a:r>
            <a:r>
              <a:rPr lang="en-US" b="1" dirty="0" err="1" smtClean="0"/>
              <a:t>est</a:t>
            </a:r>
            <a:r>
              <a:rPr lang="en-US" b="1" dirty="0" err="1" smtClean="0">
                <a:cs typeface="Arial" charset="0"/>
              </a:rPr>
              <a:t>á</a:t>
            </a:r>
            <a:r>
              <a:rPr lang="en-US" b="1" dirty="0" smtClean="0"/>
              <a:t> </a:t>
            </a:r>
            <a:r>
              <a:rPr lang="en-US" b="1" dirty="0" err="1" smtClean="0"/>
              <a:t>usando</a:t>
            </a:r>
            <a:endParaRPr lang="en-US" b="1" dirty="0" smtClean="0"/>
          </a:p>
          <a:p>
            <a:r>
              <a:rPr lang="en-US" b="1" dirty="0" smtClean="0"/>
              <a:t>No </a:t>
            </a:r>
            <a:r>
              <a:rPr lang="en-US" b="1" dirty="0" err="1" smtClean="0"/>
              <a:t>sobrecargue</a:t>
            </a:r>
            <a:r>
              <a:rPr lang="en-US" b="1" dirty="0" smtClean="0"/>
              <a:t> la </a:t>
            </a:r>
            <a:r>
              <a:rPr lang="en-US" b="1" dirty="0" err="1" smtClean="0"/>
              <a:t>escalera</a:t>
            </a:r>
            <a:endParaRPr lang="en-US" b="1" dirty="0" smtClean="0"/>
          </a:p>
          <a:p>
            <a:r>
              <a:rPr lang="en-US" b="1" dirty="0" err="1" smtClean="0"/>
              <a:t>Haga</a:t>
            </a:r>
            <a:r>
              <a:rPr lang="en-US" b="1" dirty="0" smtClean="0"/>
              <a:t> </a:t>
            </a:r>
            <a:r>
              <a:rPr lang="en-US" b="1" dirty="0" err="1" smtClean="0"/>
              <a:t>inspecciones</a:t>
            </a:r>
            <a:r>
              <a:rPr lang="en-US" b="1" dirty="0" smtClean="0"/>
              <a:t> de </a:t>
            </a:r>
            <a:r>
              <a:rPr lang="en-US" b="1" dirty="0" err="1" smtClean="0"/>
              <a:t>mantenimiento</a:t>
            </a:r>
            <a:r>
              <a:rPr lang="en-US" b="1" dirty="0" smtClean="0"/>
              <a:t> de </a:t>
            </a:r>
            <a:r>
              <a:rPr lang="en-US" b="1" dirty="0" err="1" smtClean="0"/>
              <a:t>las</a:t>
            </a:r>
            <a:r>
              <a:rPr lang="en-US" b="1" dirty="0" smtClean="0"/>
              <a:t> </a:t>
            </a:r>
            <a:r>
              <a:rPr lang="en-US" b="1" dirty="0" err="1" smtClean="0"/>
              <a:t>escaleras</a:t>
            </a:r>
            <a:endParaRPr lang="en-US" b="1" dirty="0" smtClean="0"/>
          </a:p>
          <a:p>
            <a:r>
              <a:rPr lang="en-US" b="1" dirty="0" smtClean="0"/>
              <a:t>No use </a:t>
            </a:r>
            <a:r>
              <a:rPr lang="en-US" b="1" dirty="0" err="1" smtClean="0"/>
              <a:t>las</a:t>
            </a:r>
            <a:r>
              <a:rPr lang="en-US" b="1" dirty="0" smtClean="0"/>
              <a:t> </a:t>
            </a:r>
            <a:r>
              <a:rPr lang="en-US" b="1" dirty="0" err="1" smtClean="0"/>
              <a:t>escaleras</a:t>
            </a:r>
            <a:r>
              <a:rPr lang="en-US" b="1" dirty="0" smtClean="0"/>
              <a:t> en </a:t>
            </a:r>
            <a:r>
              <a:rPr lang="en-US" b="1" dirty="0" err="1" smtClean="0"/>
              <a:t>una</a:t>
            </a:r>
            <a:r>
              <a:rPr lang="en-US" b="1" dirty="0" smtClean="0"/>
              <a:t> </a:t>
            </a:r>
            <a:r>
              <a:rPr lang="en-US" b="1" dirty="0" err="1" smtClean="0"/>
              <a:t>superficie</a:t>
            </a:r>
            <a:r>
              <a:rPr lang="en-US" b="1" dirty="0" smtClean="0"/>
              <a:t> </a:t>
            </a:r>
            <a:r>
              <a:rPr lang="en-US" b="1" dirty="0" err="1" smtClean="0"/>
              <a:t>resbalosa</a:t>
            </a:r>
            <a:endParaRPr lang="en-US" b="1" dirty="0" smtClean="0"/>
          </a:p>
          <a:p>
            <a:r>
              <a:rPr lang="en-US" b="1" dirty="0" smtClean="0"/>
              <a:t>Use </a:t>
            </a:r>
            <a:r>
              <a:rPr lang="en-US" b="1" dirty="0" err="1" smtClean="0"/>
              <a:t>escalera</a:t>
            </a:r>
            <a:r>
              <a:rPr lang="en-US" b="1" dirty="0" smtClean="0"/>
              <a:t> de </a:t>
            </a:r>
            <a:r>
              <a:rPr lang="en-US" b="1" dirty="0" err="1" smtClean="0"/>
              <a:t>mano</a:t>
            </a:r>
            <a:r>
              <a:rPr lang="en-US" b="1" dirty="0" smtClean="0"/>
              <a:t> no </a:t>
            </a:r>
            <a:r>
              <a:rPr lang="en-US" b="1" dirty="0" err="1" smtClean="0"/>
              <a:t>conductoras</a:t>
            </a:r>
            <a:r>
              <a:rPr lang="en-US" b="1" dirty="0" smtClean="0"/>
              <a:t> </a:t>
            </a:r>
            <a:r>
              <a:rPr lang="en-US" b="1" dirty="0" err="1" smtClean="0"/>
              <a:t>mientras</a:t>
            </a:r>
            <a:r>
              <a:rPr lang="en-US" b="1" dirty="0" smtClean="0"/>
              <a:t> </a:t>
            </a:r>
            <a:r>
              <a:rPr lang="en-US" b="1" dirty="0" err="1" smtClean="0"/>
              <a:t>este</a:t>
            </a:r>
            <a:r>
              <a:rPr lang="en-US" b="1" dirty="0" smtClean="0"/>
              <a:t> </a:t>
            </a:r>
            <a:r>
              <a:rPr lang="en-US" b="1" dirty="0" err="1" smtClean="0"/>
              <a:t>trabajando</a:t>
            </a:r>
            <a:r>
              <a:rPr lang="en-US" b="1" dirty="0" smtClean="0"/>
              <a:t> </a:t>
            </a:r>
            <a:r>
              <a:rPr lang="en-US" b="1" dirty="0" err="1" smtClean="0"/>
              <a:t>cerca</a:t>
            </a:r>
            <a:r>
              <a:rPr lang="en-US" b="1" dirty="0" smtClean="0"/>
              <a:t> de la  </a:t>
            </a:r>
            <a:r>
              <a:rPr lang="en-US" b="1" dirty="0" err="1" smtClean="0"/>
              <a:t>eletricidad</a:t>
            </a:r>
            <a:endParaRPr lang="en-US" b="1" dirty="0"/>
          </a:p>
        </p:txBody>
      </p:sp>
      <p:pic>
        <p:nvPicPr>
          <p:cNvPr id="5" name="Picture 4" descr="BIC Logo.jpg"/>
          <p:cNvPicPr>
            <a:picLocks noChangeAspect="1"/>
          </p:cNvPicPr>
          <p:nvPr/>
        </p:nvPicPr>
        <p:blipFill>
          <a:blip r:embed="rId3"/>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ox(in)">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ox(in)">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ox(in)">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ox(in)">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box(in)">
                                      <p:cBhvr>
                                        <p:cTn id="2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ítulo 1"/>
          <p:cNvSpPr>
            <a:spLocks noGrp="1"/>
          </p:cNvSpPr>
          <p:nvPr>
            <p:ph type="title"/>
          </p:nvPr>
        </p:nvSpPr>
        <p:spPr>
          <a:xfrm>
            <a:off x="533400" y="2057400"/>
            <a:ext cx="8229600" cy="1143000"/>
          </a:xfrm>
        </p:spPr>
        <p:txBody>
          <a:bodyPr/>
          <a:lstStyle/>
          <a:p>
            <a:r>
              <a:rPr lang="en-US" dirty="0" smtClean="0"/>
              <a:t>¿</a:t>
            </a:r>
            <a:r>
              <a:rPr lang="en-US" dirty="0" err="1" smtClean="0"/>
              <a:t>Que</a:t>
            </a:r>
            <a:r>
              <a:rPr lang="en-US" dirty="0" smtClean="0"/>
              <a:t> </a:t>
            </a:r>
            <a:r>
              <a:rPr lang="en-US" dirty="0" err="1" smtClean="0"/>
              <a:t>está</a:t>
            </a:r>
            <a:r>
              <a:rPr lang="en-US" dirty="0" smtClean="0"/>
              <a:t> </a:t>
            </a:r>
            <a:r>
              <a:rPr lang="en-US" dirty="0" err="1" smtClean="0"/>
              <a:t>equivocado</a:t>
            </a:r>
            <a:r>
              <a:rPr lang="en-US" dirty="0" smtClean="0"/>
              <a:t>?</a:t>
            </a:r>
            <a:endParaRPr lang="pt-BR" dirty="0">
              <a:ea typeface="ＭＳ Ｐゴシック" pitchFamily="-109" charset="-128"/>
              <a:cs typeface="ＭＳ Ｐゴシック" pitchFamily="-109" charset="-128"/>
            </a:endParaRPr>
          </a:p>
        </p:txBody>
      </p:sp>
      <p:pic>
        <p:nvPicPr>
          <p:cNvPr id="4" name="Picture 3" descr="BIC Logo.jpg"/>
          <p:cNvPicPr>
            <a:picLocks noChangeAspect="1"/>
          </p:cNvPicPr>
          <p:nvPr/>
        </p:nvPicPr>
        <p:blipFill>
          <a:blip r:embed="rId2"/>
          <a:stretch>
            <a:fillRect/>
          </a:stretch>
        </p:blipFill>
        <p:spPr>
          <a:xfrm>
            <a:off x="6858000" y="5638800"/>
            <a:ext cx="1905000" cy="93290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OnPkp"/>
          <p:cNvPicPr>
            <a:picLocks noChangeAspect="1" noChangeArrowheads="1"/>
          </p:cNvPicPr>
          <p:nvPr/>
        </p:nvPicPr>
        <p:blipFill>
          <a:blip r:embed="rId3"/>
          <a:srcRect/>
          <a:stretch>
            <a:fillRect/>
          </a:stretch>
        </p:blipFill>
        <p:spPr bwMode="auto">
          <a:xfrm>
            <a:off x="0" y="152400"/>
            <a:ext cx="4286250" cy="5038578"/>
          </a:xfrm>
          <a:prstGeom prst="rect">
            <a:avLst/>
          </a:prstGeom>
          <a:noFill/>
          <a:ln w="9525">
            <a:noFill/>
            <a:miter lim="800000"/>
            <a:headEnd/>
            <a:tailEnd/>
          </a:ln>
        </p:spPr>
      </p:pic>
      <p:sp>
        <p:nvSpPr>
          <p:cNvPr id="8" name="Seta para baixo 7"/>
          <p:cNvSpPr/>
          <p:nvPr/>
        </p:nvSpPr>
        <p:spPr>
          <a:xfrm rot="2432393">
            <a:off x="3473450" y="2093891"/>
            <a:ext cx="714375" cy="1500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defRPr/>
            </a:pPr>
            <a:endParaRPr lang="pt-BR">
              <a:solidFill>
                <a:srgbClr val="FFFFFF"/>
              </a:solidFill>
              <a:ea typeface="ＭＳ Ｐゴシック" pitchFamily="-109" charset="-128"/>
              <a:cs typeface="ＭＳ Ｐゴシック" pitchFamily="-109" charset="-128"/>
            </a:endParaRPr>
          </a:p>
        </p:txBody>
      </p:sp>
      <p:sp>
        <p:nvSpPr>
          <p:cNvPr id="9" name="Seta para a direita 8"/>
          <p:cNvSpPr/>
          <p:nvPr/>
        </p:nvSpPr>
        <p:spPr>
          <a:xfrm rot="7192013">
            <a:off x="1660801" y="1312362"/>
            <a:ext cx="1428750" cy="785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defRPr/>
            </a:pPr>
            <a:endParaRPr lang="pt-BR">
              <a:solidFill>
                <a:srgbClr val="FFFFFF"/>
              </a:solidFill>
              <a:ea typeface="ＭＳ Ｐゴシック" pitchFamily="-109" charset="-128"/>
              <a:cs typeface="ＭＳ Ｐゴシック" pitchFamily="-109" charset="-128"/>
            </a:endParaRPr>
          </a:p>
        </p:txBody>
      </p:sp>
      <p:sp>
        <p:nvSpPr>
          <p:cNvPr id="10" name="Seta para baixo 9"/>
          <p:cNvSpPr/>
          <p:nvPr/>
        </p:nvSpPr>
        <p:spPr>
          <a:xfrm rot="3510218">
            <a:off x="6969919" y="3090069"/>
            <a:ext cx="714375" cy="1500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defRPr/>
            </a:pPr>
            <a:endParaRPr lang="pt-BR">
              <a:solidFill>
                <a:srgbClr val="FFFFFF"/>
              </a:solidFill>
              <a:ea typeface="ＭＳ Ｐゴシック" pitchFamily="-109" charset="-128"/>
              <a:cs typeface="ＭＳ Ｐゴシック" pitchFamily="-109" charset="-128"/>
            </a:endParaRPr>
          </a:p>
        </p:txBody>
      </p:sp>
      <p:sp>
        <p:nvSpPr>
          <p:cNvPr id="11" name="Seta para baixo 10"/>
          <p:cNvSpPr/>
          <p:nvPr/>
        </p:nvSpPr>
        <p:spPr>
          <a:xfrm>
            <a:off x="7429500" y="2843983"/>
            <a:ext cx="42862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defRPr/>
            </a:pPr>
            <a:endParaRPr lang="pt-BR">
              <a:solidFill>
                <a:srgbClr val="FFFFFF"/>
              </a:solidFill>
              <a:ea typeface="ＭＳ Ｐゴシック" pitchFamily="-109" charset="-128"/>
              <a:cs typeface="ＭＳ Ｐゴシック" pitchFamily="-109" charset="-128"/>
            </a:endParaRPr>
          </a:p>
        </p:txBody>
      </p:sp>
      <p:pic>
        <p:nvPicPr>
          <p:cNvPr id="12" name="Picture 4" descr="OlveroStpldr"/>
          <p:cNvPicPr>
            <a:picLocks noChangeAspect="1" noChangeArrowheads="1"/>
          </p:cNvPicPr>
          <p:nvPr/>
        </p:nvPicPr>
        <p:blipFill>
          <a:blip r:embed="rId4"/>
          <a:srcRect/>
          <a:stretch>
            <a:fillRect/>
          </a:stretch>
        </p:blipFill>
        <p:spPr bwMode="auto">
          <a:xfrm>
            <a:off x="4589628" y="152400"/>
            <a:ext cx="4500562" cy="5038578"/>
          </a:xfrm>
          <a:prstGeom prst="rect">
            <a:avLst/>
          </a:prstGeom>
          <a:noFill/>
          <a:ln w="9525">
            <a:noFill/>
            <a:miter lim="800000"/>
            <a:headEnd/>
            <a:tailEnd/>
          </a:ln>
        </p:spPr>
      </p:pic>
      <p:pic>
        <p:nvPicPr>
          <p:cNvPr id="13" name="Picture 12" descr="BIC Logo.jpg"/>
          <p:cNvPicPr>
            <a:picLocks noChangeAspect="1"/>
          </p:cNvPicPr>
          <p:nvPr/>
        </p:nvPicPr>
        <p:blipFill>
          <a:blip r:embed="rId5"/>
          <a:stretch>
            <a:fillRect/>
          </a:stretch>
        </p:blipFill>
        <p:spPr>
          <a:xfrm>
            <a:off x="6858000" y="5638800"/>
            <a:ext cx="1905000" cy="93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ox(in)">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tângulo 2"/>
          <p:cNvSpPr>
            <a:spLocks noChangeArrowheads="1"/>
          </p:cNvSpPr>
          <p:nvPr/>
        </p:nvSpPr>
        <p:spPr bwMode="auto">
          <a:xfrm>
            <a:off x="3200400" y="3581400"/>
            <a:ext cx="533400" cy="3048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pic>
        <p:nvPicPr>
          <p:cNvPr id="326662" name="Picture 2" descr="C:\Documents and Settings\Computer_Owner\Desktop\Construcao\DSC00178.JPG"/>
          <p:cNvPicPr>
            <a:picLocks noChangeAspect="1" noChangeArrowheads="1"/>
          </p:cNvPicPr>
          <p:nvPr/>
        </p:nvPicPr>
        <p:blipFill>
          <a:blip r:embed="rId3"/>
          <a:srcRect/>
          <a:stretch>
            <a:fillRect/>
          </a:stretch>
        </p:blipFill>
        <p:spPr bwMode="auto">
          <a:xfrm>
            <a:off x="759655" y="378900"/>
            <a:ext cx="7329268" cy="5276313"/>
          </a:xfrm>
          <a:prstGeom prst="rect">
            <a:avLst/>
          </a:prstGeom>
          <a:noFill/>
          <a:ln w="9525">
            <a:noFill/>
            <a:miter lim="800000"/>
            <a:headEnd/>
            <a:tailEnd/>
          </a:ln>
        </p:spPr>
      </p:pic>
      <p:pic>
        <p:nvPicPr>
          <p:cNvPr id="7" name="Picture 6" descr="BIC Logo.jpg"/>
          <p:cNvPicPr>
            <a:picLocks noChangeAspect="1"/>
          </p:cNvPicPr>
          <p:nvPr/>
        </p:nvPicPr>
        <p:blipFill>
          <a:blip r:embed="rId4"/>
          <a:stretch>
            <a:fillRect/>
          </a:stretch>
        </p:blipFill>
        <p:spPr>
          <a:xfrm>
            <a:off x="6858000" y="5638800"/>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6" name="Picture 4" descr="IMG_0815"/>
          <p:cNvPicPr>
            <a:picLocks noGrp="1" noChangeAspect="1" noChangeArrowheads="1"/>
          </p:cNvPicPr>
          <p:nvPr>
            <p:ph idx="1"/>
          </p:nvPr>
        </p:nvPicPr>
        <p:blipFill>
          <a:blip r:embed="rId3"/>
          <a:srcRect/>
          <a:stretch>
            <a:fillRect/>
          </a:stretch>
        </p:blipFill>
        <p:spPr>
          <a:xfrm>
            <a:off x="590844" y="196947"/>
            <a:ext cx="7948246" cy="5472332"/>
          </a:xfrm>
        </p:spPr>
      </p:pic>
      <p:pic>
        <p:nvPicPr>
          <p:cNvPr id="3" name="Picture 2" descr="BIC Logo.jpg"/>
          <p:cNvPicPr>
            <a:picLocks noChangeAspect="1"/>
          </p:cNvPicPr>
          <p:nvPr/>
        </p:nvPicPr>
        <p:blipFill>
          <a:blip r:embed="rId4"/>
          <a:stretch>
            <a:fillRect/>
          </a:stretch>
        </p:blipFill>
        <p:spPr>
          <a:xfrm>
            <a:off x="6858000" y="5669279"/>
            <a:ext cx="1905000" cy="93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7" name="Picture 2" descr="C:\Documents and Settings\Computer_Owner\Desktop\oshafotos\querda.JPG"/>
          <p:cNvPicPr>
            <a:picLocks noChangeAspect="1" noChangeArrowheads="1"/>
          </p:cNvPicPr>
          <p:nvPr/>
        </p:nvPicPr>
        <p:blipFill>
          <a:blip r:embed="rId3"/>
          <a:srcRect/>
          <a:stretch>
            <a:fillRect/>
          </a:stretch>
        </p:blipFill>
        <p:spPr bwMode="auto">
          <a:xfrm>
            <a:off x="168812" y="287216"/>
            <a:ext cx="8342142" cy="5062025"/>
          </a:xfrm>
          <a:prstGeom prst="rect">
            <a:avLst/>
          </a:prstGeom>
          <a:noFill/>
          <a:ln w="9525">
            <a:noFill/>
            <a:miter lim="800000"/>
            <a:headEnd/>
            <a:tailEnd/>
          </a:ln>
        </p:spPr>
      </p:pic>
      <p:sp>
        <p:nvSpPr>
          <p:cNvPr id="8" name="Título 1"/>
          <p:cNvSpPr txBox="1">
            <a:spLocks/>
          </p:cNvSpPr>
          <p:nvPr/>
        </p:nvSpPr>
        <p:spPr>
          <a:xfrm>
            <a:off x="0" y="836613"/>
            <a:ext cx="9144000" cy="838200"/>
          </a:xfrm>
          <a:prstGeom prst="rect">
            <a:avLst/>
          </a:prstGeom>
        </p:spPr>
        <p:txBody>
          <a:bodyPr anchor="ctr">
            <a:prstTxWarp prst="textNoShape">
              <a:avLst/>
            </a:prstTxWarp>
          </a:bodyPr>
          <a:lstStyle/>
          <a:p>
            <a:pPr>
              <a:defRPr/>
            </a:pPr>
            <a:r>
              <a:rPr lang="es-ES" sz="6600" b="1" u="sng" dirty="0" smtClean="0"/>
              <a:t>¿Por qué se necesita protección</a:t>
            </a:r>
            <a:r>
              <a:rPr lang="pt-BR" sz="6600" b="1" u="sng" dirty="0" smtClean="0">
                <a:effectLst>
                  <a:outerShdw blurRad="38100" dist="38100" dir="2700000" algn="tl">
                    <a:srgbClr val="DDDDDD"/>
                  </a:outerShdw>
                </a:effectLst>
              </a:rPr>
              <a:t>?</a:t>
            </a:r>
            <a:endParaRPr lang="pt-BR" sz="6600" b="1" u="sng" dirty="0">
              <a:effectLst>
                <a:outerShdw blurRad="38100" dist="38100" dir="2700000" algn="tl">
                  <a:srgbClr val="DDDDDD"/>
                </a:outerShdw>
              </a:effectLst>
            </a:endParaRPr>
          </a:p>
        </p:txBody>
      </p:sp>
      <p:sp>
        <p:nvSpPr>
          <p:cNvPr id="330759" name="Retângulo 6"/>
          <p:cNvSpPr>
            <a:spLocks noChangeArrowheads="1"/>
          </p:cNvSpPr>
          <p:nvPr/>
        </p:nvSpPr>
        <p:spPr bwMode="auto">
          <a:xfrm>
            <a:off x="6196232" y="2802987"/>
            <a:ext cx="381000" cy="838200"/>
          </a:xfrm>
          <a:prstGeom prst="rect">
            <a:avLst/>
          </a:prstGeom>
          <a:solidFill>
            <a:schemeClr val="tx1"/>
          </a:solidFill>
          <a:ln w="9525">
            <a:solidFill>
              <a:schemeClr val="tx1"/>
            </a:solidFill>
            <a:round/>
            <a:headEnd/>
            <a:tailEnd/>
          </a:ln>
        </p:spPr>
        <p:txBody>
          <a:bodyPr>
            <a:prstTxWarp prst="textNoShape">
              <a:avLst/>
            </a:prstTxWarp>
          </a:bodyPr>
          <a:lstStyle/>
          <a:p>
            <a:endParaRPr lang="pt-BR"/>
          </a:p>
        </p:txBody>
      </p:sp>
      <p:pic>
        <p:nvPicPr>
          <p:cNvPr id="9" name="Content Placeholder 8" descr="BIC Logo.jpg"/>
          <p:cNvPicPr>
            <a:picLocks noGrp="1" noChangeAspect="1"/>
          </p:cNvPicPr>
          <p:nvPr>
            <p:ph sz="quarter" idx="3"/>
          </p:nvPr>
        </p:nvPicPr>
        <p:blipFill>
          <a:blip r:embed="rId4"/>
          <a:stretch>
            <a:fillRect/>
          </a:stretch>
        </p:blipFill>
        <p:spPr>
          <a:xfrm>
            <a:off x="6858000" y="5604619"/>
            <a:ext cx="2050401" cy="982761"/>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1358</TotalTime>
  <Words>5050</Words>
  <Application>Microsoft Macintosh PowerPoint</Application>
  <PresentationFormat>On-screen Show (4:3)</PresentationFormat>
  <Paragraphs>708</Paragraphs>
  <Slides>114</Slides>
  <Notes>105</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Office Theme</vt:lpstr>
      <vt:lpstr>PowerPoint Presentation</vt:lpstr>
      <vt:lpstr>Bienvenidos: 5 Horas de Curso de Proteccíon  contra Caídas en la Construcción Residencial </vt:lpstr>
      <vt:lpstr>Mesaje de seguridad para nuestros compañeros trabajadores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Las Estadísticas BLS Publicadas Muestran las Causas Principales de Fatalidades en la Construcción</vt:lpstr>
      <vt:lpstr>PowerPoint Presentation</vt:lpstr>
      <vt:lpstr>Las Estadísticas BLS Publicadas Muestran las Causas Principales de Fatalidades en la Construcción</vt:lpstr>
      <vt:lpstr>Techadores es un empleo con mayor tasa de muertes en  el trabajo , 2011* </vt:lpstr>
      <vt:lpstr>  Una caída de 6 pies de altura: </vt:lpstr>
      <vt:lpstr>Cambios Significativos en la Política Residencial de Protección Contra Caídas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Cuando la protección es necesaria?</vt:lpstr>
      <vt:lpstr>¿Cuando la protección al caer es necesaria ?</vt:lpstr>
      <vt:lpstr>¿Cuando la protección al caer es necesaria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Riesgos de Caídas</vt:lpstr>
      <vt:lpstr>SPDC- PFAS</vt:lpstr>
      <vt:lpstr>Riesgos de Caídas</vt:lpstr>
      <vt:lpstr>Sistemas de Barandas</vt:lpstr>
      <vt:lpstr>Peligro de Estancia</vt:lpstr>
      <vt:lpstr>Sistemas de Barandas</vt:lpstr>
      <vt:lpstr>PowerPoint Presentation</vt:lpstr>
      <vt:lpstr>PowerPoint Presentation</vt:lpstr>
      <vt:lpstr>Plan de Protección Contra Caídas       1926.502(K)</vt:lpstr>
      <vt:lpstr>Plan de Protección Contra Caídas 1926.502(k)</vt:lpstr>
      <vt:lpstr>Plan de Protección Contra Caídas 1926.502(k)</vt:lpstr>
      <vt:lpstr>PowerPoint Presentation</vt:lpstr>
      <vt:lpstr>PowerPoint Presentation</vt:lpstr>
      <vt:lpstr>Escalera</vt:lpstr>
      <vt:lpstr>PowerPoint Presentation</vt:lpstr>
      <vt:lpstr>PowerPoint Presentation</vt:lpstr>
      <vt:lpstr>PowerPoint Presentation</vt:lpstr>
      <vt:lpstr>PowerPoint Presentation</vt:lpstr>
      <vt:lpstr>PowerPoint Presentation</vt:lpstr>
      <vt:lpstr>Uso básico de la escalera</vt:lpstr>
      <vt:lpstr>¿Que está equivocado?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Preguntas Verdadera o Falsa</vt:lpstr>
      <vt:lpstr>PowerPoint Presentation</vt:lpstr>
      <vt:lpstr>PowerPoint Presentation</vt:lpstr>
      <vt:lpstr>PowerPoint Presentation</vt:lpstr>
      <vt:lpstr>Conclusiones</vt:lpstr>
      <vt:lpstr>PowerPoint Presentation</vt:lpstr>
      <vt:lpstr>               Recuerde ! </vt:lpstr>
      <vt:lpstr>PREGUNTAS</vt:lpstr>
      <vt:lpstr>PowerPoint Presentation</vt:lpstr>
      <vt:lpstr>PowerPoint Presentation</vt:lpstr>
    </vt:vector>
  </TitlesOfParts>
  <Company>UMass Boston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Sieber</dc:creator>
  <cp:lastModifiedBy>Natalicia Tracy</cp:lastModifiedBy>
  <cp:revision>144</cp:revision>
  <dcterms:created xsi:type="dcterms:W3CDTF">2013-02-18T02:25:11Z</dcterms:created>
  <dcterms:modified xsi:type="dcterms:W3CDTF">2016-01-06T05:00:46Z</dcterms:modified>
</cp:coreProperties>
</file>