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9"/>
  </p:notesMasterIdLst>
  <p:handoutMasterIdLst>
    <p:handoutMasterId r:id="rId140"/>
  </p:handoutMasterIdLst>
  <p:sldIdLst>
    <p:sldId id="582" r:id="rId2"/>
    <p:sldId id="581" r:id="rId3"/>
    <p:sldId id="346" r:id="rId4"/>
    <p:sldId id="431" r:id="rId5"/>
    <p:sldId id="282" r:id="rId6"/>
    <p:sldId id="258" r:id="rId7"/>
    <p:sldId id="348" r:id="rId8"/>
    <p:sldId id="350" r:id="rId9"/>
    <p:sldId id="351" r:id="rId10"/>
    <p:sldId id="352" r:id="rId11"/>
    <p:sldId id="353" r:id="rId12"/>
    <p:sldId id="354" r:id="rId13"/>
    <p:sldId id="362" r:id="rId14"/>
    <p:sldId id="363" r:id="rId15"/>
    <p:sldId id="364" r:id="rId16"/>
    <p:sldId id="365" r:id="rId17"/>
    <p:sldId id="284" r:id="rId18"/>
    <p:sldId id="355" r:id="rId19"/>
    <p:sldId id="356" r:id="rId20"/>
    <p:sldId id="357" r:id="rId21"/>
    <p:sldId id="358" r:id="rId22"/>
    <p:sldId id="359" r:id="rId23"/>
    <p:sldId id="453" r:id="rId24"/>
    <p:sldId id="454" r:id="rId25"/>
    <p:sldId id="455" r:id="rId26"/>
    <p:sldId id="502" r:id="rId27"/>
    <p:sldId id="432" r:id="rId28"/>
    <p:sldId id="433" r:id="rId29"/>
    <p:sldId id="434" r:id="rId30"/>
    <p:sldId id="435" r:id="rId31"/>
    <p:sldId id="436" r:id="rId32"/>
    <p:sldId id="437" r:id="rId33"/>
    <p:sldId id="438" r:id="rId34"/>
    <p:sldId id="439" r:id="rId35"/>
    <p:sldId id="440" r:id="rId36"/>
    <p:sldId id="451" r:id="rId37"/>
    <p:sldId id="503" r:id="rId38"/>
    <p:sldId id="504" r:id="rId39"/>
    <p:sldId id="505" r:id="rId40"/>
    <p:sldId id="506" r:id="rId41"/>
    <p:sldId id="579" r:id="rId42"/>
    <p:sldId id="568" r:id="rId43"/>
    <p:sldId id="508" r:id="rId44"/>
    <p:sldId id="509" r:id="rId45"/>
    <p:sldId id="541" r:id="rId46"/>
    <p:sldId id="575" r:id="rId47"/>
    <p:sldId id="466" r:id="rId48"/>
    <p:sldId id="570" r:id="rId49"/>
    <p:sldId id="456" r:id="rId50"/>
    <p:sldId id="457" r:id="rId51"/>
    <p:sldId id="571" r:id="rId52"/>
    <p:sldId id="458" r:id="rId53"/>
    <p:sldId id="459" r:id="rId54"/>
    <p:sldId id="460" r:id="rId55"/>
    <p:sldId id="461" r:id="rId56"/>
    <p:sldId id="462" r:id="rId57"/>
    <p:sldId id="463" r:id="rId58"/>
    <p:sldId id="464" r:id="rId59"/>
    <p:sldId id="465" r:id="rId60"/>
    <p:sldId id="475" r:id="rId61"/>
    <p:sldId id="484" r:id="rId62"/>
    <p:sldId id="487" r:id="rId63"/>
    <p:sldId id="488" r:id="rId64"/>
    <p:sldId id="517" r:id="rId65"/>
    <p:sldId id="518" r:id="rId66"/>
    <p:sldId id="519" r:id="rId67"/>
    <p:sldId id="520" r:id="rId68"/>
    <p:sldId id="521" r:id="rId69"/>
    <p:sldId id="522" r:id="rId70"/>
    <p:sldId id="524" r:id="rId71"/>
    <p:sldId id="525" r:id="rId72"/>
    <p:sldId id="526" r:id="rId73"/>
    <p:sldId id="527" r:id="rId74"/>
    <p:sldId id="528" r:id="rId75"/>
    <p:sldId id="529" r:id="rId76"/>
    <p:sldId id="479" r:id="rId77"/>
    <p:sldId id="476" r:id="rId78"/>
    <p:sldId id="481" r:id="rId79"/>
    <p:sldId id="490" r:id="rId80"/>
    <p:sldId id="569" r:id="rId81"/>
    <p:sldId id="489" r:id="rId82"/>
    <p:sldId id="482" r:id="rId83"/>
    <p:sldId id="483" r:id="rId84"/>
    <p:sldId id="532" r:id="rId85"/>
    <p:sldId id="533" r:id="rId86"/>
    <p:sldId id="534" r:id="rId87"/>
    <p:sldId id="535" r:id="rId88"/>
    <p:sldId id="536" r:id="rId89"/>
    <p:sldId id="537" r:id="rId90"/>
    <p:sldId id="552" r:id="rId91"/>
    <p:sldId id="553" r:id="rId92"/>
    <p:sldId id="555" r:id="rId93"/>
    <p:sldId id="572" r:id="rId94"/>
    <p:sldId id="573" r:id="rId95"/>
    <p:sldId id="554" r:id="rId96"/>
    <p:sldId id="580" r:id="rId97"/>
    <p:sldId id="429" r:id="rId98"/>
    <p:sldId id="426" r:id="rId99"/>
    <p:sldId id="556" r:id="rId100"/>
    <p:sldId id="557" r:id="rId101"/>
    <p:sldId id="558" r:id="rId102"/>
    <p:sldId id="559" r:id="rId103"/>
    <p:sldId id="560" r:id="rId104"/>
    <p:sldId id="561" r:id="rId105"/>
    <p:sldId id="562" r:id="rId106"/>
    <p:sldId id="563" r:id="rId107"/>
    <p:sldId id="564" r:id="rId108"/>
    <p:sldId id="565" r:id="rId109"/>
    <p:sldId id="566" r:id="rId110"/>
    <p:sldId id="567" r:id="rId111"/>
    <p:sldId id="344" r:id="rId112"/>
    <p:sldId id="427" r:id="rId113"/>
    <p:sldId id="403" r:id="rId114"/>
    <p:sldId id="422" r:id="rId115"/>
    <p:sldId id="550" r:id="rId116"/>
    <p:sldId id="551" r:id="rId117"/>
    <p:sldId id="406" r:id="rId118"/>
    <p:sldId id="345" r:id="rId119"/>
    <p:sldId id="397" r:id="rId120"/>
    <p:sldId id="417" r:id="rId121"/>
    <p:sldId id="400" r:id="rId122"/>
    <p:sldId id="404" r:id="rId123"/>
    <p:sldId id="452" r:id="rId124"/>
    <p:sldId id="402" r:id="rId125"/>
    <p:sldId id="405" r:id="rId126"/>
    <p:sldId id="332" r:id="rId127"/>
    <p:sldId id="333" r:id="rId128"/>
    <p:sldId id="334" r:id="rId129"/>
    <p:sldId id="395" r:id="rId130"/>
    <p:sldId id="576" r:id="rId131"/>
    <p:sldId id="577" r:id="rId132"/>
    <p:sldId id="578" r:id="rId133"/>
    <p:sldId id="396" r:id="rId134"/>
    <p:sldId id="574" r:id="rId135"/>
    <p:sldId id="407" r:id="rId136"/>
    <p:sldId id="335" r:id="rId137"/>
    <p:sldId id="280" r:id="rId13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BECCC"/>
    <a:srgbClr val="83BE4E"/>
    <a:srgbClr val="035511"/>
    <a:srgbClr val="CC0000"/>
    <a:srgbClr val="16F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9" autoAdjust="0"/>
    <p:restoredTop sz="88109" autoAdjust="0"/>
  </p:normalViewPr>
  <p:slideViewPr>
    <p:cSldViewPr>
      <p:cViewPr>
        <p:scale>
          <a:sx n="60" d="100"/>
          <a:sy n="60" d="100"/>
        </p:scale>
        <p:origin x="-1440" y="-101"/>
      </p:cViewPr>
      <p:guideLst>
        <p:guide orient="horz" pos="2160"/>
        <p:guide pos="2880"/>
      </p:guideLst>
    </p:cSldViewPr>
  </p:slideViewPr>
  <p:outlineViewPr>
    <p:cViewPr>
      <p:scale>
        <a:sx n="33" d="100"/>
        <a:sy n="33" d="100"/>
      </p:scale>
      <p:origin x="0" y="-49546"/>
    </p:cViewPr>
  </p:outlineViewPr>
  <p:notesTextViewPr>
    <p:cViewPr>
      <p:scale>
        <a:sx n="1" d="1"/>
        <a:sy n="1" d="1"/>
      </p:scale>
      <p:origin x="0" y="0"/>
    </p:cViewPr>
  </p:notesTextViewPr>
  <p:sorterViewPr>
    <p:cViewPr varScale="1">
      <p:scale>
        <a:sx n="1" d="1"/>
        <a:sy n="1" d="1"/>
      </p:scale>
      <p:origin x="0" y="-1494"/>
    </p:cViewPr>
  </p:sorterViewPr>
  <p:notesViewPr>
    <p:cSldViewPr>
      <p:cViewPr varScale="1">
        <p:scale>
          <a:sx n="68" d="100"/>
          <a:sy n="68" d="100"/>
        </p:scale>
        <p:origin x="3101" y="53"/>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EE94A53F-BD31-4B95-B02E-9367A62F50FE}" type="datetimeFigureOut">
              <a:rPr lang="en-US" smtClean="0"/>
              <a:t>6/21/2017</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966CDFBD-5FEF-4187-9D32-927A8242ECE7}" type="slidenum">
              <a:rPr lang="en-US" smtClean="0"/>
              <a:t>‹#›</a:t>
            </a:fld>
            <a:endParaRPr lang="en-US"/>
          </a:p>
        </p:txBody>
      </p:sp>
    </p:spTree>
    <p:extLst>
      <p:ext uri="{BB962C8B-B14F-4D97-AF65-F5344CB8AC3E}">
        <p14:creationId xmlns:p14="http://schemas.microsoft.com/office/powerpoint/2010/main" val="1615409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9BDC93A2-0AA4-4E73-9CB4-16CE1276A09D}" type="datetimeFigureOut">
              <a:rPr lang="en-US"/>
              <a:pPr>
                <a:defRPr/>
              </a:pPr>
              <a:t>6/21/2017</a:t>
            </a:fld>
            <a:endParaRPr lang="en-US"/>
          </a:p>
        </p:txBody>
      </p:sp>
      <p:sp>
        <p:nvSpPr>
          <p:cNvPr id="1536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7895"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1F8CF6-B96A-454A-B271-79E9030D6CA9}" type="slidenum">
              <a:rPr lang="en-US"/>
              <a:pPr>
                <a:defRPr/>
              </a:pPr>
              <a:t>‹#›</a:t>
            </a:fld>
            <a:endParaRPr lang="en-US"/>
          </a:p>
        </p:txBody>
      </p:sp>
    </p:spTree>
    <p:extLst>
      <p:ext uri="{BB962C8B-B14F-4D97-AF65-F5344CB8AC3E}">
        <p14:creationId xmlns:p14="http://schemas.microsoft.com/office/powerpoint/2010/main" val="3989655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dirty="0"/>
          </a:p>
          <a:p>
            <a:r>
              <a:rPr lang="en-US" dirty="0"/>
              <a:t> </a:t>
            </a:r>
            <a:r>
              <a:rPr lang="en-US" b="1" dirty="0"/>
              <a:t>Transportation </a:t>
            </a:r>
            <a:endParaRPr lang="en-US" dirty="0"/>
          </a:p>
          <a:p>
            <a:r>
              <a:rPr lang="en-US" dirty="0"/>
              <a:t> Most transportation incidents occur driving to and from job sites on highways or streets. </a:t>
            </a:r>
          </a:p>
          <a:p>
            <a:r>
              <a:rPr lang="en-US" dirty="0"/>
              <a:t> Those that occur at the job site are either due to the worker being struck by passing traffic or hit by their own truck – frequently when it is backing up. </a:t>
            </a:r>
          </a:p>
          <a:p>
            <a:r>
              <a:rPr lang="en-US" dirty="0"/>
              <a:t> Transportation is the third leading category for non-fatal injuries, behind chainsaws and struck by a limb. </a:t>
            </a:r>
          </a:p>
          <a:p>
            <a:endParaRPr lang="en-US" dirty="0"/>
          </a:p>
          <a:p>
            <a:r>
              <a:rPr lang="en-US" dirty="0"/>
              <a:t> </a:t>
            </a:r>
            <a:r>
              <a:rPr lang="en-US" b="1" dirty="0"/>
              <a:t>Assault </a:t>
            </a:r>
            <a:endParaRPr lang="en-US" dirty="0"/>
          </a:p>
          <a:p>
            <a:r>
              <a:rPr lang="en-US" dirty="0"/>
              <a:t> Every year at least one tree worker is killed, often by an angry neighbor. </a:t>
            </a:r>
          </a:p>
          <a:p>
            <a:r>
              <a:rPr lang="en-US" dirty="0"/>
              <a:t> If someone says, “I’m going to kill you,” believe him or her! </a:t>
            </a:r>
          </a:p>
          <a:p>
            <a:r>
              <a:rPr lang="en-US" dirty="0"/>
              <a:t> However we had a murder (robberies) and one fight between two tree workers that resulted in a death. </a:t>
            </a:r>
          </a:p>
          <a:p>
            <a:endParaRPr lang="en-US" dirty="0"/>
          </a:p>
          <a:p>
            <a:r>
              <a:rPr lang="en-US" dirty="0"/>
              <a:t> </a:t>
            </a:r>
            <a:r>
              <a:rPr lang="en-US" b="1" dirty="0"/>
              <a:t>Contact with an object or equipment </a:t>
            </a:r>
            <a:endParaRPr lang="en-US" dirty="0"/>
          </a:p>
          <a:p>
            <a:r>
              <a:rPr lang="en-US" dirty="0"/>
              <a:t> The majority of incidents in this category involve a branch or the entire tree striking the worker. </a:t>
            </a:r>
          </a:p>
          <a:p>
            <a:r>
              <a:rPr lang="en-US" dirty="0"/>
              <a:t> Ground workers are the frequent target. </a:t>
            </a:r>
          </a:p>
          <a:p>
            <a:r>
              <a:rPr lang="en-US" dirty="0"/>
              <a:t> While many of the “struck-by” occur during felling the tree, either the tree falling in the wrong direction or a branch breaking free during the fall, a number of contact incidents are due to rigging failures and workers standing beneath the load. </a:t>
            </a:r>
          </a:p>
          <a:p>
            <a:endParaRPr lang="en-US" dirty="0"/>
          </a:p>
          <a:p>
            <a:r>
              <a:rPr lang="en-US" dirty="0"/>
              <a:t>A command and rely system and using established drop zones would significantly reduce incidents in the category. </a:t>
            </a:r>
          </a:p>
          <a:p>
            <a:r>
              <a:rPr lang="en-US" dirty="0"/>
              <a:t> Contact is the leading categories for non-fatal injuries such as fractures, concussions, punctures etc. </a:t>
            </a:r>
          </a:p>
          <a:p>
            <a:r>
              <a:rPr lang="en-US" b="1" dirty="0"/>
              <a:t>Other contact/caught in fatalities </a:t>
            </a:r>
            <a:endParaRPr lang="en-US" dirty="0"/>
          </a:p>
          <a:p>
            <a:r>
              <a:rPr lang="en-US" dirty="0"/>
              <a:t> Other contact issues involve chippers and chain saws. </a:t>
            </a:r>
          </a:p>
          <a:p>
            <a:r>
              <a:rPr lang="en-US" dirty="0"/>
              <a:t> Both are responsible for a significant proportion of the fatal injuries that occur in tree work. </a:t>
            </a:r>
          </a:p>
          <a:p>
            <a:r>
              <a:rPr lang="en-US" dirty="0"/>
              <a:t> Chainsaw fatalities are increasing, primarily to climbers or lift operators. </a:t>
            </a:r>
          </a:p>
          <a:p>
            <a:r>
              <a:rPr lang="en-US" dirty="0"/>
              <a:t> Chipper incidents, both fatal and nonfatal, are either from standing on the in-feed to kick brush in or scooping brush in with your hands and caught. Chipper incidents result in many of the amputations for our industry. </a:t>
            </a:r>
          </a:p>
          <a:p>
            <a:r>
              <a:rPr lang="en-US" b="1" dirty="0"/>
              <a:t>Falls </a:t>
            </a:r>
            <a:endParaRPr lang="en-US" dirty="0"/>
          </a:p>
          <a:p>
            <a:r>
              <a:rPr lang="en-US" dirty="0"/>
              <a:t> Not too surprisingly, most falls occur to climbers and these numbers are increasing. </a:t>
            </a:r>
          </a:p>
          <a:p>
            <a:r>
              <a:rPr lang="en-US" dirty="0"/>
              <a:t> Falls greater than 40 feet tend to be fatalities rather than injuries. The average height of a fatal fall last year was 46 feet, non-fatal was 32 feet. </a:t>
            </a:r>
          </a:p>
          <a:p>
            <a:r>
              <a:rPr lang="en-US" dirty="0"/>
              <a:t> Many time climbers fall </a:t>
            </a:r>
            <a:r>
              <a:rPr lang="en-US" i="1" dirty="0"/>
              <a:t>with </a:t>
            </a:r>
            <a:r>
              <a:rPr lang="en-US" dirty="0"/>
              <a:t>the tree (or part of it), rather than </a:t>
            </a:r>
            <a:r>
              <a:rPr lang="en-US" i="1" dirty="0"/>
              <a:t>from </a:t>
            </a:r>
            <a:r>
              <a:rPr lang="en-US" dirty="0"/>
              <a:t>it. The tree failed at the base while the worker was in it or the branch that served as the anchor broke. </a:t>
            </a:r>
          </a:p>
          <a:p>
            <a:r>
              <a:rPr lang="en-US" dirty="0"/>
              <a:t> Most times when an aerial lift operator falls it is due to equipment failure (and they fall with the boom) or a limb strikes the boom and they fall out of the bucket since they are not using fall protection. </a:t>
            </a:r>
          </a:p>
          <a:p>
            <a:r>
              <a:rPr lang="en-US" b="1" dirty="0"/>
              <a:t>Exposure to hazardous environment </a:t>
            </a:r>
            <a:endParaRPr lang="en-US" dirty="0"/>
          </a:p>
          <a:p>
            <a:r>
              <a:rPr lang="en-US" dirty="0"/>
              <a:t> Still the single most common cause of fatalities among tree workers is electrical contact. </a:t>
            </a:r>
          </a:p>
          <a:p>
            <a:r>
              <a:rPr lang="en-US" dirty="0"/>
              <a:t> Climbers are the group most likely to experience electrical shock, but ground workers are a close second. The group most likely to suffer electrical shock is a residential tree worker </a:t>
            </a:r>
          </a:p>
          <a:p>
            <a:r>
              <a:rPr lang="en-US" dirty="0"/>
              <a:t> Generally it is through indirect contact – a branch or saw – but a surprisingly high percent is direct contact. </a:t>
            </a:r>
          </a:p>
          <a:p>
            <a:r>
              <a:rPr lang="en-US" dirty="0"/>
              <a:t> Most electrical contacts are fatal; there relatively few non-fatal injuries proportion to the fatalities in this category. </a:t>
            </a:r>
          </a:p>
          <a:p>
            <a:r>
              <a:rPr lang="en-US" dirty="0"/>
              <a:t> However, if you do survive the electrical contact, immediate medical treatment is required to deal with burns and fractures. </a:t>
            </a:r>
          </a:p>
          <a:p>
            <a:r>
              <a:rPr lang="en-US" b="1" dirty="0"/>
              <a:t>Emergency response </a:t>
            </a:r>
            <a:endParaRPr lang="en-US" dirty="0"/>
          </a:p>
          <a:p>
            <a:r>
              <a:rPr lang="en-US" dirty="0"/>
              <a:t> Nonfatal injuries can become fatalities if co-workers do not respond in time or appropriately. </a:t>
            </a:r>
          </a:p>
          <a:p>
            <a:r>
              <a:rPr lang="en-US" dirty="0"/>
              <a:t> If you are not trained in first-aid, your biggest value to the victim is calling for help on the cell phone. </a:t>
            </a:r>
          </a:p>
          <a:p>
            <a:endParaRPr lang="en-US" dirty="0"/>
          </a:p>
          <a:p>
            <a:r>
              <a:rPr lang="en-US" dirty="0"/>
              <a:t> Don’t become the second victim – never enter the site unless it is safe to do so. </a:t>
            </a:r>
          </a:p>
          <a:p>
            <a:r>
              <a:rPr lang="en-US" dirty="0"/>
              <a:t> Continuous training and practicing different types of accidents (both ground and aerial) are the keys to emergency response. </a:t>
            </a:r>
          </a:p>
          <a:p>
            <a:endParaRPr lang="en-US" dirty="0"/>
          </a:p>
          <a:p>
            <a:endParaRPr lang="en-US" dirty="0"/>
          </a:p>
        </p:txBody>
      </p:sp>
      <p:sp>
        <p:nvSpPr>
          <p:cNvPr id="4" name="Slide Number Placeholder 3"/>
          <p:cNvSpPr>
            <a:spLocks noGrp="1"/>
          </p:cNvSpPr>
          <p:nvPr>
            <p:ph type="sldNum" sz="quarter" idx="10"/>
          </p:nvPr>
        </p:nvSpPr>
        <p:spPr/>
        <p:txBody>
          <a:bodyPr/>
          <a:lstStyle/>
          <a:p>
            <a:fld id="{BFC0730A-D9D0-4B64-B15A-CC5DED520116}" type="slidenum">
              <a:rPr lang="en-US" smtClean="0"/>
              <a:pPr/>
              <a:t>8</a:t>
            </a:fld>
            <a:endParaRPr lang="en-US"/>
          </a:p>
        </p:txBody>
      </p:sp>
    </p:spTree>
    <p:extLst>
      <p:ext uri="{BB962C8B-B14F-4D97-AF65-F5344CB8AC3E}">
        <p14:creationId xmlns:p14="http://schemas.microsoft.com/office/powerpoint/2010/main" val="426054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company has had serious accidents</a:t>
            </a:r>
            <a:r>
              <a:rPr lang="en-US" baseline="0" dirty="0" smtClean="0"/>
              <a:t> where employees were struck and either killed or seriously injured in work zones were errant drivers weren’t paying attention.</a:t>
            </a:r>
            <a:endParaRPr lang="en-US" dirty="0"/>
          </a:p>
        </p:txBody>
      </p:sp>
      <p:sp>
        <p:nvSpPr>
          <p:cNvPr id="4" name="Slide Number Placeholder 3"/>
          <p:cNvSpPr>
            <a:spLocks noGrp="1"/>
          </p:cNvSpPr>
          <p:nvPr>
            <p:ph type="sldNum" sz="quarter" idx="10"/>
          </p:nvPr>
        </p:nvSpPr>
        <p:spPr/>
        <p:txBody>
          <a:bodyPr/>
          <a:lstStyle/>
          <a:p>
            <a:fld id="{BE645243-AC5D-4020-83B8-BC3C2E0AF4C2}" type="slidenum">
              <a:rPr lang="en-US" smtClean="0"/>
              <a:pPr/>
              <a:t>67</a:t>
            </a:fld>
            <a:endParaRPr lang="en-US" dirty="0"/>
          </a:p>
        </p:txBody>
      </p:sp>
    </p:spTree>
    <p:extLst>
      <p:ext uri="{BB962C8B-B14F-4D97-AF65-F5344CB8AC3E}">
        <p14:creationId xmlns:p14="http://schemas.microsoft.com/office/powerpoint/2010/main" val="386546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TTC also provides safe passage for bicyclist, pedestrians or persons in wheelchairs.</a:t>
            </a:r>
            <a:endParaRPr lang="en-US" sz="1600" dirty="0"/>
          </a:p>
        </p:txBody>
      </p:sp>
      <p:sp>
        <p:nvSpPr>
          <p:cNvPr id="4" name="Slide Number Placeholder 3"/>
          <p:cNvSpPr>
            <a:spLocks noGrp="1"/>
          </p:cNvSpPr>
          <p:nvPr>
            <p:ph type="sldNum" sz="quarter" idx="10"/>
          </p:nvPr>
        </p:nvSpPr>
        <p:spPr/>
        <p:txBody>
          <a:bodyPr/>
          <a:lstStyle/>
          <a:p>
            <a:fld id="{BE645243-AC5D-4020-83B8-BC3C2E0AF4C2}" type="slidenum">
              <a:rPr lang="en-US" smtClean="0"/>
              <a:pPr/>
              <a:t>70</a:t>
            </a:fld>
            <a:endParaRPr lang="en-US" dirty="0"/>
          </a:p>
        </p:txBody>
      </p:sp>
    </p:spTree>
    <p:extLst>
      <p:ext uri="{BB962C8B-B14F-4D97-AF65-F5344CB8AC3E}">
        <p14:creationId xmlns:p14="http://schemas.microsoft.com/office/powerpoint/2010/main" val="427154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79</a:t>
            </a:fld>
            <a:endParaRPr lang="en-US"/>
          </a:p>
        </p:txBody>
      </p:sp>
    </p:spTree>
    <p:extLst>
      <p:ext uri="{BB962C8B-B14F-4D97-AF65-F5344CB8AC3E}">
        <p14:creationId xmlns:p14="http://schemas.microsoft.com/office/powerpoint/2010/main" val="260349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pPr lvl="0"/>
            <a:endParaRPr/>
          </a:p>
        </p:txBody>
      </p:sp>
      <p:sp>
        <p:nvSpPr>
          <p:cNvPr id="168" name="Shape 168"/>
          <p:cNvSpPr>
            <a:spLocks noGrp="1"/>
          </p:cNvSpPr>
          <p:nvPr>
            <p:ph type="body" sz="quarter" idx="1"/>
          </p:nvPr>
        </p:nvSpPr>
        <p:spPr>
          <a:prstGeom prst="rect">
            <a:avLst/>
          </a:prstGeom>
        </p:spPr>
        <p:txBody>
          <a:bodyPr/>
          <a:lstStyle/>
          <a:p>
            <a:pPr lvl="0">
              <a:defRPr sz="1800"/>
            </a:pPr>
            <a:r>
              <a:rPr sz="2200"/>
              <a:t>Fall protection equipment rigged to arrest falls is considered as one or more components of a fall arrest system and must meet the applicable requirements for the design and use of those systems. Fall protection equipment rigged for work positioning is considered as work positioning equipment and must meet the applicable requirements for the design and use of that equipment.</a:t>
            </a:r>
          </a:p>
        </p:txBody>
      </p:sp>
    </p:spTree>
    <p:extLst>
      <p:ext uri="{BB962C8B-B14F-4D97-AF65-F5344CB8AC3E}">
        <p14:creationId xmlns:p14="http://schemas.microsoft.com/office/powerpoint/2010/main" val="61707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pPr lvl="0"/>
            <a:endParaRPr/>
          </a:p>
        </p:txBody>
      </p:sp>
      <p:sp>
        <p:nvSpPr>
          <p:cNvPr id="168" name="Shape 168"/>
          <p:cNvSpPr>
            <a:spLocks noGrp="1"/>
          </p:cNvSpPr>
          <p:nvPr>
            <p:ph type="body" sz="quarter" idx="1"/>
          </p:nvPr>
        </p:nvSpPr>
        <p:spPr>
          <a:prstGeom prst="rect">
            <a:avLst/>
          </a:prstGeom>
        </p:spPr>
        <p:txBody>
          <a:bodyPr/>
          <a:lstStyle/>
          <a:p>
            <a:pPr lvl="0">
              <a:defRPr sz="1800"/>
            </a:pPr>
            <a:r>
              <a:rPr sz="2200" dirty="0"/>
              <a:t>Fall protection equipment rigged to arrest falls is considered as one or more components of a fall arrest system and must meet the applicable requirements for the design and use of those systems. Fall protection equipment rigged for work positioning is considered as work positioning equipment and must meet the applicable requirements for the design and use of that equipment.</a:t>
            </a:r>
          </a:p>
        </p:txBody>
      </p:sp>
    </p:spTree>
    <p:extLst>
      <p:ext uri="{BB962C8B-B14F-4D97-AF65-F5344CB8AC3E}">
        <p14:creationId xmlns:p14="http://schemas.microsoft.com/office/powerpoint/2010/main" val="287772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11</a:t>
            </a:fld>
            <a:endParaRPr lang="en-US"/>
          </a:p>
        </p:txBody>
      </p:sp>
    </p:spTree>
    <p:extLst>
      <p:ext uri="{BB962C8B-B14F-4D97-AF65-F5344CB8AC3E}">
        <p14:creationId xmlns:p14="http://schemas.microsoft.com/office/powerpoint/2010/main" val="280408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15</a:t>
            </a:fld>
            <a:endParaRPr lang="en-US"/>
          </a:p>
        </p:txBody>
      </p:sp>
    </p:spTree>
    <p:extLst>
      <p:ext uri="{BB962C8B-B14F-4D97-AF65-F5344CB8AC3E}">
        <p14:creationId xmlns:p14="http://schemas.microsoft.com/office/powerpoint/2010/main" val="237515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16</a:t>
            </a:fld>
            <a:endParaRPr lang="en-US"/>
          </a:p>
        </p:txBody>
      </p:sp>
    </p:spTree>
    <p:extLst>
      <p:ext uri="{BB962C8B-B14F-4D97-AF65-F5344CB8AC3E}">
        <p14:creationId xmlns:p14="http://schemas.microsoft.com/office/powerpoint/2010/main" val="142423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19</a:t>
            </a:fld>
            <a:endParaRPr lang="en-US"/>
          </a:p>
        </p:txBody>
      </p:sp>
    </p:spTree>
    <p:extLst>
      <p:ext uri="{BB962C8B-B14F-4D97-AF65-F5344CB8AC3E}">
        <p14:creationId xmlns:p14="http://schemas.microsoft.com/office/powerpoint/2010/main" val="111750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22</a:t>
            </a:fld>
            <a:endParaRPr lang="en-US"/>
          </a:p>
        </p:txBody>
      </p:sp>
    </p:spTree>
    <p:extLst>
      <p:ext uri="{BB962C8B-B14F-4D97-AF65-F5344CB8AC3E}">
        <p14:creationId xmlns:p14="http://schemas.microsoft.com/office/powerpoint/2010/main" val="160233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24</a:t>
            </a:fld>
            <a:endParaRPr lang="en-US"/>
          </a:p>
        </p:txBody>
      </p:sp>
    </p:spTree>
    <p:extLst>
      <p:ext uri="{BB962C8B-B14F-4D97-AF65-F5344CB8AC3E}">
        <p14:creationId xmlns:p14="http://schemas.microsoft.com/office/powerpoint/2010/main" val="4410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1F8CF6-B96A-454A-B271-79E9030D6CA9}" type="slidenum">
              <a:rPr lang="en-US" smtClean="0"/>
              <a:pPr>
                <a:defRPr/>
              </a:pPr>
              <a:t>41</a:t>
            </a:fld>
            <a:endParaRPr lang="en-US"/>
          </a:p>
        </p:txBody>
      </p:sp>
    </p:spTree>
    <p:extLst>
      <p:ext uri="{BB962C8B-B14F-4D97-AF65-F5344CB8AC3E}">
        <p14:creationId xmlns:p14="http://schemas.microsoft.com/office/powerpoint/2010/main" val="96110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This includes signs, sign stands, cones (or other channelizing devices).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BE645243-AC5D-4020-83B8-BC3C2E0AF4C2}" type="slidenum">
              <a:rPr lang="en-US" smtClean="0"/>
              <a:pPr/>
              <a:t>64</a:t>
            </a:fld>
            <a:endParaRPr lang="en-US" dirty="0"/>
          </a:p>
        </p:txBody>
      </p:sp>
    </p:spTree>
    <p:extLst>
      <p:ext uri="{BB962C8B-B14F-4D97-AF65-F5344CB8AC3E}">
        <p14:creationId xmlns:p14="http://schemas.microsoft.com/office/powerpoint/2010/main" val="68339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F76999-907F-4472-83CD-0E46A2853EC0}" type="datetimeFigureOut">
              <a:rPr lang="en-US"/>
              <a:pPr>
                <a:defRPr/>
              </a:pPr>
              <a:t>6/21/2017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A4821D-20C4-47FD-87EE-163A0C1F0C8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823D9B-146D-4161-A510-88D082CB773E}" type="datetimeFigureOut">
              <a:rPr lang="en-US"/>
              <a:pPr>
                <a:defRPr/>
              </a:pPr>
              <a:t>6/21/2017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C02AF4-C367-48D1-96F1-393B5E5E8E6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9D2329-8C1D-43B6-A775-53244B53F57D}" type="datetimeFigureOut">
              <a:rPr lang="en-US"/>
              <a:pPr>
                <a:defRPr/>
              </a:pPr>
              <a:t>6/21/2017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598278-56A5-4C53-8156-EC9F3EB106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E7F87F4-95FB-416A-9B95-39591E88A347}" type="datetimeFigureOut">
              <a:rPr lang="en-US"/>
              <a:pPr>
                <a:defRPr/>
              </a:pPr>
              <a:t>6/21/2017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2D4BC8-9FE3-4A64-A059-2D1D6D2A70B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230FCEC5-FD12-4536-A096-6853A7D729F3}" type="datetimeFigureOut">
              <a:rPr lang="en-US"/>
              <a:pPr>
                <a:defRPr/>
              </a:pPr>
              <a:t>6/21/2017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C378A5-3759-44AC-99BD-56083FF5903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000125" y="3687961"/>
            <a:ext cx="7411641" cy="1848445"/>
          </a:xfrm>
          <a:prstGeom prst="rect">
            <a:avLst/>
          </a:prstGeom>
        </p:spPr>
        <p:txBody>
          <a:bodyPr lIns="0" tIns="0" rIns="0" bIns="0" anchor="b"/>
          <a:lstStyle>
            <a:lvl1pPr marL="0">
              <a:lnSpc>
                <a:spcPct val="100000"/>
              </a:lnSpc>
              <a:defRPr sz="5344">
                <a:solidFill>
                  <a:srgbClr val="DEDDDE"/>
                </a:solidFill>
                <a:latin typeface="+mj-lt"/>
                <a:ea typeface="+mj-ea"/>
                <a:cs typeface="+mj-cs"/>
                <a:sym typeface="Helvetica Neue Bold Condensed"/>
              </a:defRPr>
            </a:lvl1pPr>
          </a:lstStyle>
          <a:p>
            <a:pPr lvl="0">
              <a:defRPr sz="1800">
                <a:solidFill>
                  <a:srgbClr val="000000"/>
                </a:solidFill>
              </a:defRPr>
            </a:pPr>
            <a:r>
              <a:rPr sz="5344">
                <a:solidFill>
                  <a:srgbClr val="DEDDDE"/>
                </a:solidFill>
              </a:rPr>
              <a:t>Title Text</a:t>
            </a:r>
          </a:p>
        </p:txBody>
      </p:sp>
      <p:sp>
        <p:nvSpPr>
          <p:cNvPr id="7" name="Shape 7"/>
          <p:cNvSpPr>
            <a:spLocks noGrp="1"/>
          </p:cNvSpPr>
          <p:nvPr>
            <p:ph type="body" idx="1"/>
          </p:nvPr>
        </p:nvSpPr>
        <p:spPr>
          <a:xfrm>
            <a:off x="1000125" y="5527477"/>
            <a:ext cx="7411641" cy="1134070"/>
          </a:xfrm>
          <a:prstGeom prst="rect">
            <a:avLst/>
          </a:prstGeom>
        </p:spPr>
        <p:txBody>
          <a:bodyPr/>
          <a:lstStyle>
            <a:lvl1pPr marL="0" indent="0">
              <a:spcBef>
                <a:spcPts val="0"/>
              </a:spcBef>
              <a:buSzTx/>
              <a:buNone/>
              <a:defRPr sz="3234">
                <a:solidFill>
                  <a:srgbClr val="6696B6"/>
                </a:solidFill>
                <a:latin typeface="+mj-lt"/>
                <a:ea typeface="+mj-ea"/>
                <a:cs typeface="+mj-cs"/>
                <a:sym typeface="Helvetica Neue Bold Condensed"/>
              </a:defRPr>
            </a:lvl1pPr>
            <a:lvl2pPr marL="0" indent="0">
              <a:spcBef>
                <a:spcPts val="0"/>
              </a:spcBef>
              <a:buSzTx/>
              <a:buNone/>
              <a:defRPr sz="3234">
                <a:solidFill>
                  <a:srgbClr val="6696B6"/>
                </a:solidFill>
                <a:latin typeface="+mj-lt"/>
                <a:ea typeface="+mj-ea"/>
                <a:cs typeface="+mj-cs"/>
                <a:sym typeface="Helvetica Neue Bold Condensed"/>
              </a:defRPr>
            </a:lvl2pPr>
            <a:lvl3pPr marL="0" indent="0">
              <a:spcBef>
                <a:spcPts val="0"/>
              </a:spcBef>
              <a:buSzTx/>
              <a:buNone/>
              <a:defRPr sz="3234">
                <a:solidFill>
                  <a:srgbClr val="6696B6"/>
                </a:solidFill>
                <a:latin typeface="+mj-lt"/>
                <a:ea typeface="+mj-ea"/>
                <a:cs typeface="+mj-cs"/>
                <a:sym typeface="Helvetica Neue Bold Condensed"/>
              </a:defRPr>
            </a:lvl3pPr>
            <a:lvl4pPr marL="0" indent="0">
              <a:spcBef>
                <a:spcPts val="0"/>
              </a:spcBef>
              <a:buSzTx/>
              <a:buNone/>
              <a:defRPr sz="3234">
                <a:solidFill>
                  <a:srgbClr val="6696B6"/>
                </a:solidFill>
                <a:latin typeface="+mj-lt"/>
                <a:ea typeface="+mj-ea"/>
                <a:cs typeface="+mj-cs"/>
                <a:sym typeface="Helvetica Neue Bold Condensed"/>
              </a:defRPr>
            </a:lvl4pPr>
            <a:lvl5pPr marL="0" indent="0">
              <a:spcBef>
                <a:spcPts val="0"/>
              </a:spcBef>
              <a:buSzTx/>
              <a:buNone/>
              <a:defRPr sz="3234">
                <a:solidFill>
                  <a:srgbClr val="6696B6"/>
                </a:solidFill>
                <a:latin typeface="+mj-lt"/>
                <a:ea typeface="+mj-ea"/>
                <a:cs typeface="+mj-cs"/>
                <a:sym typeface="Helvetica Neue Bold Condensed"/>
              </a:defRPr>
            </a:lvl5pPr>
          </a:lstStyle>
          <a:p>
            <a:pPr lvl="0">
              <a:defRPr sz="1800">
                <a:solidFill>
                  <a:srgbClr val="000000"/>
                </a:solidFill>
              </a:defRPr>
            </a:pPr>
            <a:r>
              <a:rPr sz="3234">
                <a:solidFill>
                  <a:srgbClr val="6696B6"/>
                </a:solidFill>
              </a:rPr>
              <a:t>Body Level One</a:t>
            </a:r>
          </a:p>
          <a:p>
            <a:pPr lvl="1">
              <a:defRPr sz="1800">
                <a:solidFill>
                  <a:srgbClr val="000000"/>
                </a:solidFill>
              </a:defRPr>
            </a:pPr>
            <a:r>
              <a:rPr sz="3234">
                <a:solidFill>
                  <a:srgbClr val="6696B6"/>
                </a:solidFill>
              </a:rPr>
              <a:t>Body Level Two</a:t>
            </a:r>
          </a:p>
          <a:p>
            <a:pPr lvl="2">
              <a:defRPr sz="1800">
                <a:solidFill>
                  <a:srgbClr val="000000"/>
                </a:solidFill>
              </a:defRPr>
            </a:pPr>
            <a:r>
              <a:rPr sz="3234">
                <a:solidFill>
                  <a:srgbClr val="6696B6"/>
                </a:solidFill>
              </a:rPr>
              <a:t>Body Level Three</a:t>
            </a:r>
          </a:p>
          <a:p>
            <a:pPr lvl="3">
              <a:defRPr sz="1800">
                <a:solidFill>
                  <a:srgbClr val="000000"/>
                </a:solidFill>
              </a:defRPr>
            </a:pPr>
            <a:r>
              <a:rPr sz="3234">
                <a:solidFill>
                  <a:srgbClr val="6696B6"/>
                </a:solidFill>
              </a:rPr>
              <a:t>Body Level Four</a:t>
            </a:r>
          </a:p>
          <a:p>
            <a:pPr lvl="4">
              <a:defRPr sz="1800">
                <a:solidFill>
                  <a:srgbClr val="000000"/>
                </a:solidFill>
              </a:defRPr>
            </a:pPr>
            <a:r>
              <a:rPr sz="3234">
                <a:solidFill>
                  <a:srgbClr val="6696B6"/>
                </a:solidFill>
              </a:rPr>
              <a:t>Body Level Five</a:t>
            </a:r>
          </a:p>
        </p:txBody>
      </p:sp>
    </p:spTree>
    <p:extLst>
      <p:ext uri="{BB962C8B-B14F-4D97-AF65-F5344CB8AC3E}">
        <p14:creationId xmlns:p14="http://schemas.microsoft.com/office/powerpoint/2010/main" val="341198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07052A-355C-4D8C-9A0A-C7F8C744A49E}" type="datetimeFigureOut">
              <a:rPr lang="en-US"/>
              <a:pPr>
                <a:defRPr/>
              </a:pPr>
              <a:t>6/21/2017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D7E626-FA7B-4D34-A6CC-00C2A381498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2341C4-0C25-4597-B6B8-8A6415E49C3C}" type="datetimeFigureOut">
              <a:rPr lang="en-US"/>
              <a:pPr>
                <a:defRPr/>
              </a:pPr>
              <a:t>6/21/2017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5A877E-F30A-4EC7-9C7F-FF13088AB9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6ABAD6-C66F-4E59-9DBF-395E428C9B67}" type="datetimeFigureOut">
              <a:rPr lang="en-US"/>
              <a:pPr>
                <a:defRPr/>
              </a:pPr>
              <a:t>6/21/2017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5C69A0-E512-4CFB-8769-7B80DE6B738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7AA881-4FAB-462D-B47B-1D382A0F2B9E}" type="datetimeFigureOut">
              <a:rPr lang="en-US"/>
              <a:pPr>
                <a:defRPr/>
              </a:pPr>
              <a:t>6/21/2017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A24FACC-5E9F-4FA7-90AF-4118EBDE7E4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76C560-0793-4ACB-B633-9C8B6D3360F7}" type="datetimeFigureOut">
              <a:rPr lang="en-US"/>
              <a:pPr>
                <a:defRPr/>
              </a:pPr>
              <a:t>6/21/2017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BB91F2-431F-4655-BFF8-48362B8ED3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E013D5-6FC0-43D8-8DC5-A6C8BC135FEF}" type="datetimeFigureOut">
              <a:rPr lang="en-US"/>
              <a:pPr>
                <a:defRPr/>
              </a:pPr>
              <a:t>6/21/2017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996CEE-16F5-485C-8A75-11B79206E63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06F6FE-D230-4B60-AF9C-DCE31BD27CA9}" type="datetimeFigureOut">
              <a:rPr lang="en-US"/>
              <a:pPr>
                <a:defRPr/>
              </a:pPr>
              <a:t>6/21/2017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F841FD-ABBB-4374-BB4D-C1941BF654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51DF17-C7C7-4971-B280-4F0746DD842F}" type="datetimeFigureOut">
              <a:rPr lang="en-US"/>
              <a:pPr>
                <a:defRPr/>
              </a:pPr>
              <a:t>6/21/2017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3AA2EC-8289-4577-B8DD-C2EF2208F8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D5D4684-0751-43E9-99F5-D90C7216AC40}" type="datetimeFigureOut">
              <a:rPr lang="en-US"/>
              <a:pPr>
                <a:defRPr/>
              </a:pPr>
              <a:t>6/21/2017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EA083BC-87AE-4D62-B0A1-C02DF62881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3.emf"/></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osha.gov/SLTC/heatillness/index.html"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youtube.com/watch?v=IgDn8f27xvQ"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76628"/>
            <a:ext cx="8229600" cy="1580971"/>
          </a:xfrm>
        </p:spPr>
        <p:txBody>
          <a:bodyPr/>
          <a:lstStyle/>
          <a:p>
            <a:r>
              <a:rPr lang="en-US" sz="4800" b="1" dirty="0"/>
              <a:t>Aerial Lift </a:t>
            </a:r>
            <a:r>
              <a:rPr lang="en-US" sz="4800" b="1" dirty="0" smtClean="0"/>
              <a:t>Safety </a:t>
            </a:r>
            <a:endParaRPr lang="en-US" sz="4800" b="1" dirty="0"/>
          </a:p>
        </p:txBody>
      </p:sp>
      <p:pic>
        <p:nvPicPr>
          <p:cNvPr id="7" name="Picture 6" descr="aerial lift platforms.png" title="Image of  Aerial Lift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171122" y="122238"/>
            <a:ext cx="1785972" cy="1447800"/>
          </a:xfrm>
          <a:prstGeom prst="rect">
            <a:avLst/>
          </a:prstGeom>
        </p:spPr>
      </p:pic>
    </p:spTree>
    <p:extLst>
      <p:ext uri="{BB962C8B-B14F-4D97-AF65-F5344CB8AC3E}">
        <p14:creationId xmlns:p14="http://schemas.microsoft.com/office/powerpoint/2010/main" val="2028521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A Closer Look at Falls</a:t>
            </a:r>
            <a:endParaRPr lang="en-US" b="1" dirty="0">
              <a:effectLst/>
            </a:endParaRPr>
          </a:p>
        </p:txBody>
      </p:sp>
      <p:sp>
        <p:nvSpPr>
          <p:cNvPr id="3" name="Content Placeholder 2"/>
          <p:cNvSpPr>
            <a:spLocks noGrp="1"/>
          </p:cNvSpPr>
          <p:nvPr>
            <p:ph idx="1"/>
          </p:nvPr>
        </p:nvSpPr>
        <p:spPr>
          <a:xfrm>
            <a:off x="457200" y="1417638"/>
            <a:ext cx="8229600" cy="4754562"/>
          </a:xfrm>
        </p:spPr>
        <p:txBody>
          <a:bodyPr>
            <a:normAutofit fontScale="70000" lnSpcReduction="20000"/>
          </a:bodyPr>
          <a:lstStyle/>
          <a:p>
            <a:r>
              <a:rPr lang="en-US" sz="4000" b="1" dirty="0"/>
              <a:t>31% of </a:t>
            </a:r>
            <a:r>
              <a:rPr lang="en-US" sz="4000" b="1" dirty="0" smtClean="0"/>
              <a:t>total fatalities</a:t>
            </a:r>
            <a:endParaRPr lang="en-US" sz="4000" b="1" dirty="0"/>
          </a:p>
          <a:p>
            <a:r>
              <a:rPr lang="en-US" sz="4000" b="1" dirty="0"/>
              <a:t>From or with tree</a:t>
            </a:r>
          </a:p>
          <a:p>
            <a:pPr lvl="1"/>
            <a:r>
              <a:rPr lang="en-US" sz="4000" b="1" dirty="0"/>
              <a:t> ½ from</a:t>
            </a:r>
          </a:p>
          <a:p>
            <a:pPr lvl="1"/>
            <a:r>
              <a:rPr lang="en-US" sz="4000" b="1" dirty="0"/>
              <a:t> ½ with</a:t>
            </a:r>
          </a:p>
          <a:p>
            <a:pPr lvl="1"/>
            <a:r>
              <a:rPr lang="en-US" sz="4000" b="1" dirty="0"/>
              <a:t>Often fall into tree</a:t>
            </a:r>
          </a:p>
          <a:p>
            <a:r>
              <a:rPr lang="en-US" sz="4000" b="1" dirty="0"/>
              <a:t>From or with aerial lift</a:t>
            </a:r>
          </a:p>
          <a:p>
            <a:pPr lvl="1"/>
            <a:r>
              <a:rPr lang="en-US" sz="4000" b="1" dirty="0"/>
              <a:t>½ from</a:t>
            </a:r>
          </a:p>
          <a:p>
            <a:pPr lvl="1"/>
            <a:r>
              <a:rPr lang="en-US" sz="4000" b="1" dirty="0"/>
              <a:t>½ with</a:t>
            </a:r>
          </a:p>
          <a:p>
            <a:r>
              <a:rPr lang="en-US" sz="4000" b="1" dirty="0"/>
              <a:t>Misc.</a:t>
            </a:r>
          </a:p>
          <a:p>
            <a:pPr lvl="1"/>
            <a:r>
              <a:rPr lang="en-US" sz="4000" b="1" dirty="0" smtClean="0"/>
              <a:t>Truck (Rack/body)</a:t>
            </a:r>
          </a:p>
          <a:p>
            <a:pPr lvl="1"/>
            <a:r>
              <a:rPr lang="en-US" sz="4000" b="1" dirty="0" smtClean="0"/>
              <a:t>Ladder</a:t>
            </a:r>
            <a:endParaRPr lang="en-US" b="1" dirty="0" smtClean="0"/>
          </a:p>
          <a:p>
            <a:endParaRPr lang="en-US" dirty="0"/>
          </a:p>
        </p:txBody>
      </p:sp>
      <p:sp>
        <p:nvSpPr>
          <p:cNvPr id="4" name="TextBox 7"/>
          <p:cNvSpPr txBox="1">
            <a:spLocks noChangeArrowheads="1"/>
          </p:cNvSpPr>
          <p:nvPr/>
        </p:nvSpPr>
        <p:spPr bwMode="auto">
          <a:xfrm>
            <a:off x="5257800" y="5719961"/>
            <a:ext cx="1714500" cy="196208"/>
          </a:xfrm>
          <a:prstGeom prst="rect">
            <a:avLst/>
          </a:prstGeom>
          <a:noFill/>
          <a:ln w="9525">
            <a:noFill/>
            <a:miter lim="800000"/>
            <a:headEnd/>
            <a:tailEnd/>
          </a:ln>
        </p:spPr>
        <p:txBody>
          <a:bodyPr>
            <a:spAutoFit/>
          </a:bodyPr>
          <a:lstStyle/>
          <a:p>
            <a:r>
              <a:rPr lang="en-US" sz="675" dirty="0">
                <a:latin typeface="Book Antiqua" pitchFamily="18" charset="0"/>
              </a:rPr>
              <a:t>Courtesy </a:t>
            </a:r>
            <a:r>
              <a:rPr lang="en-US" sz="675" dirty="0" smtClean="0">
                <a:latin typeface="Book Antiqua" pitchFamily="18" charset="0"/>
              </a:rPr>
              <a:t>of Dr</a:t>
            </a:r>
            <a:r>
              <a:rPr lang="en-US" sz="675" dirty="0">
                <a:latin typeface="Book Antiqua" pitchFamily="18" charset="0"/>
              </a:rPr>
              <a:t>. John Ball, 2014 data</a:t>
            </a:r>
          </a:p>
        </p:txBody>
      </p:sp>
    </p:spTree>
    <p:extLst>
      <p:ext uri="{BB962C8B-B14F-4D97-AF65-F5344CB8AC3E}">
        <p14:creationId xmlns:p14="http://schemas.microsoft.com/office/powerpoint/2010/main" val="325912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p:cNvSpPr>
          <p:nvPr>
            <p:ph type="title"/>
          </p:nvPr>
        </p:nvSpPr>
        <p:spPr>
          <a:xfrm>
            <a:off x="365918" y="347207"/>
            <a:ext cx="8229600" cy="1143000"/>
          </a:xfrm>
        </p:spPr>
        <p:txBody>
          <a:bodyPr/>
          <a:lstStyle/>
          <a:p>
            <a:r>
              <a:rPr lang="en-US" b="1" dirty="0" smtClean="0"/>
              <a:t>Safe Work Procedures</a:t>
            </a:r>
            <a:br>
              <a:rPr lang="en-US" b="1" dirty="0" smtClean="0"/>
            </a:br>
            <a:r>
              <a:rPr lang="en-US" b="1" dirty="0" smtClean="0"/>
              <a:t>Prevent </a:t>
            </a:r>
            <a:r>
              <a:rPr lang="en-US" b="1" dirty="0"/>
              <a:t>F</a:t>
            </a:r>
            <a:r>
              <a:rPr lang="en-US" b="1" dirty="0" smtClean="0"/>
              <a:t>alls </a:t>
            </a:r>
          </a:p>
        </p:txBody>
      </p:sp>
      <p:pic>
        <p:nvPicPr>
          <p:cNvPr id="38914" name="Picture 6" descr="IMG_059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971800" y="1524000"/>
            <a:ext cx="3017837" cy="4525963"/>
          </a:xfrm>
        </p:spPr>
      </p:pic>
    </p:spTree>
    <p:extLst>
      <p:ext uri="{BB962C8B-B14F-4D97-AF65-F5344CB8AC3E}">
        <p14:creationId xmlns:p14="http://schemas.microsoft.com/office/powerpoint/2010/main" val="15653611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p:cNvSpPr>
          <p:nvPr>
            <p:ph type="title"/>
          </p:nvPr>
        </p:nvSpPr>
        <p:spPr>
          <a:xfrm>
            <a:off x="457200" y="473075"/>
            <a:ext cx="8229600" cy="1143000"/>
          </a:xfrm>
        </p:spPr>
        <p:txBody>
          <a:bodyPr/>
          <a:lstStyle/>
          <a:p>
            <a:r>
              <a:rPr lang="en-US" b="1" dirty="0" smtClean="0"/>
              <a:t>Safe Work </a:t>
            </a:r>
            <a:r>
              <a:rPr lang="en-US" b="1" dirty="0"/>
              <a:t>P</a:t>
            </a:r>
            <a:r>
              <a:rPr lang="en-US" b="1" dirty="0" smtClean="0"/>
              <a:t>rocedures </a:t>
            </a:r>
            <a:br>
              <a:rPr lang="en-US" b="1" dirty="0" smtClean="0"/>
            </a:br>
            <a:r>
              <a:rPr lang="en-US" b="1" dirty="0" smtClean="0"/>
              <a:t>Prevent </a:t>
            </a:r>
            <a:r>
              <a:rPr lang="en-US" b="1" dirty="0"/>
              <a:t>S</a:t>
            </a:r>
            <a:r>
              <a:rPr lang="en-US" b="1" dirty="0" smtClean="0"/>
              <a:t>aw </a:t>
            </a:r>
            <a:r>
              <a:rPr lang="en-US" b="1" dirty="0"/>
              <a:t>C</a:t>
            </a:r>
            <a:r>
              <a:rPr lang="en-US" b="1" dirty="0" smtClean="0"/>
              <a:t>uts </a:t>
            </a:r>
          </a:p>
        </p:txBody>
      </p:sp>
      <p:sp>
        <p:nvSpPr>
          <p:cNvPr id="2" name="Content Placeholder 1"/>
          <p:cNvSpPr>
            <a:spLocks noGrp="1"/>
          </p:cNvSpPr>
          <p:nvPr>
            <p:ph idx="1"/>
          </p:nvPr>
        </p:nvSpPr>
        <p:spPr>
          <a:xfrm>
            <a:off x="457200" y="1798637"/>
            <a:ext cx="8229600" cy="4525963"/>
          </a:xfrm>
        </p:spPr>
        <p:txBody>
          <a:bodyPr/>
          <a:lstStyle/>
          <a:p>
            <a:r>
              <a:rPr lang="en-US" b="1" dirty="0"/>
              <a:t>Use two hands </a:t>
            </a:r>
            <a:r>
              <a:rPr lang="en-US" b="1" dirty="0" smtClean="0"/>
              <a:t>while operating a chain saw</a:t>
            </a:r>
          </a:p>
          <a:p>
            <a:r>
              <a:rPr lang="en-US" b="1" dirty="0" smtClean="0"/>
              <a:t>Use a hand saw, “should” be carrying one in bucket with you</a:t>
            </a:r>
            <a:endParaRPr lang="en-US" b="1" dirty="0"/>
          </a:p>
        </p:txBody>
      </p:sp>
    </p:spTree>
    <p:extLst>
      <p:ext uri="{BB962C8B-B14F-4D97-AF65-F5344CB8AC3E}">
        <p14:creationId xmlns:p14="http://schemas.microsoft.com/office/powerpoint/2010/main" val="9137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Grp="1"/>
          </p:cNvSpPr>
          <p:nvPr>
            <p:ph type="title"/>
          </p:nvPr>
        </p:nvSpPr>
        <p:spPr/>
        <p:txBody>
          <a:bodyPr/>
          <a:lstStyle/>
          <a:p>
            <a:r>
              <a:rPr lang="en-US" sz="4000" b="1" dirty="0" smtClean="0"/>
              <a:t>Avoid Struck-by Injuries from Falling Objects</a:t>
            </a:r>
          </a:p>
        </p:txBody>
      </p:sp>
      <p:pic>
        <p:nvPicPr>
          <p:cNvPr id="39938" name="Picture 6" descr="STRUKBY"/>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533400" y="1442155"/>
            <a:ext cx="3590925" cy="4648200"/>
          </a:xfrm>
        </p:spPr>
      </p:pic>
      <p:pic>
        <p:nvPicPr>
          <p:cNvPr id="39939" name="Picture 8" descr="100_6224"/>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419600" y="1752600"/>
            <a:ext cx="4191000" cy="3143250"/>
          </a:xfrm>
        </p:spPr>
      </p:pic>
    </p:spTree>
    <p:extLst>
      <p:ext uri="{BB962C8B-B14F-4D97-AF65-F5344CB8AC3E}">
        <p14:creationId xmlns:p14="http://schemas.microsoft.com/office/powerpoint/2010/main" val="29361901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p:cNvSpPr>
          <p:nvPr>
            <p:ph type="title"/>
          </p:nvPr>
        </p:nvSpPr>
        <p:spPr>
          <a:xfrm>
            <a:off x="457200" y="350837"/>
            <a:ext cx="8229600" cy="1143000"/>
          </a:xfrm>
        </p:spPr>
        <p:txBody>
          <a:bodyPr/>
          <a:lstStyle/>
          <a:p>
            <a:r>
              <a:rPr lang="en-US" b="1" dirty="0" smtClean="0"/>
              <a:t>Safe Work </a:t>
            </a:r>
            <a:r>
              <a:rPr lang="en-US" b="1" dirty="0"/>
              <a:t>P</a:t>
            </a:r>
            <a:r>
              <a:rPr lang="en-US" b="1" dirty="0" smtClean="0"/>
              <a:t>rocedures </a:t>
            </a:r>
            <a:br>
              <a:rPr lang="en-US" b="1" dirty="0" smtClean="0"/>
            </a:br>
            <a:r>
              <a:rPr lang="en-US" b="1" dirty="0" smtClean="0"/>
              <a:t>Prevent </a:t>
            </a:r>
            <a:r>
              <a:rPr lang="en-US" b="1" dirty="0"/>
              <a:t>S</a:t>
            </a:r>
            <a:r>
              <a:rPr lang="en-US" b="1" dirty="0" smtClean="0"/>
              <a:t>truck by Injuries</a:t>
            </a:r>
          </a:p>
        </p:txBody>
      </p:sp>
      <p:sp>
        <p:nvSpPr>
          <p:cNvPr id="2" name="Content Placeholder 1"/>
          <p:cNvSpPr>
            <a:spLocks noGrp="1"/>
          </p:cNvSpPr>
          <p:nvPr>
            <p:ph idx="1"/>
          </p:nvPr>
        </p:nvSpPr>
        <p:spPr>
          <a:xfrm>
            <a:off x="457200" y="1676400"/>
            <a:ext cx="8229600" cy="3352800"/>
          </a:xfrm>
        </p:spPr>
        <p:txBody>
          <a:bodyPr/>
          <a:lstStyle/>
          <a:p>
            <a:r>
              <a:rPr lang="en-US" sz="2800" b="1" dirty="0"/>
              <a:t>This includes injuries to you, the bucket operator, and anyone on the ground.</a:t>
            </a:r>
          </a:p>
          <a:p>
            <a:r>
              <a:rPr lang="en-US" sz="2800" b="1" dirty="0"/>
              <a:t>A work zone, controlled with flaggers, signs and cones should be set up as appropriate</a:t>
            </a:r>
            <a:r>
              <a:rPr lang="en-US" sz="2800" b="1" dirty="0" smtClean="0"/>
              <a:t>.</a:t>
            </a:r>
          </a:p>
          <a:p>
            <a:r>
              <a:rPr lang="en-US" sz="2800" b="1" dirty="0"/>
              <a:t>Keep co-workers from going underneath the bucket</a:t>
            </a:r>
            <a:r>
              <a:rPr lang="en-US" sz="2800" b="1" dirty="0" smtClean="0"/>
              <a:t>.</a:t>
            </a:r>
          </a:p>
          <a:p>
            <a:r>
              <a:rPr lang="en-US" sz="2800" b="1" dirty="0" smtClean="0"/>
              <a:t>Use a command/response communication system before making </a:t>
            </a:r>
            <a:r>
              <a:rPr lang="en-US" sz="2800" b="1" dirty="0"/>
              <a:t>the final cut and dropping branches</a:t>
            </a:r>
            <a:r>
              <a:rPr lang="en-US" sz="2800" b="1" dirty="0" smtClean="0"/>
              <a:t>.</a:t>
            </a:r>
          </a:p>
          <a:p>
            <a:r>
              <a:rPr lang="en-US" sz="2800" b="1" dirty="0" smtClean="0"/>
              <a:t>Use Electronic Communication Systems</a:t>
            </a:r>
            <a:endParaRPr lang="en-US" sz="2800" b="1" dirty="0"/>
          </a:p>
        </p:txBody>
      </p:sp>
    </p:spTree>
    <p:extLst>
      <p:ext uri="{BB962C8B-B14F-4D97-AF65-F5344CB8AC3E}">
        <p14:creationId xmlns:p14="http://schemas.microsoft.com/office/powerpoint/2010/main" val="22547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2"/>
          <p:cNvSpPr>
            <a:spLocks noGrp="1"/>
          </p:cNvSpPr>
          <p:nvPr>
            <p:ph type="title"/>
          </p:nvPr>
        </p:nvSpPr>
        <p:spPr>
          <a:xfrm>
            <a:off x="304800" y="274638"/>
            <a:ext cx="8458200" cy="1143000"/>
          </a:xfrm>
        </p:spPr>
        <p:txBody>
          <a:bodyPr/>
          <a:lstStyle/>
          <a:p>
            <a:r>
              <a:rPr lang="en-US" b="1" dirty="0" smtClean="0"/>
              <a:t>Keep Pedestrians at a Safe </a:t>
            </a:r>
            <a:r>
              <a:rPr lang="en-US" b="1" dirty="0"/>
              <a:t>D</a:t>
            </a:r>
            <a:r>
              <a:rPr lang="en-US" b="1" dirty="0" smtClean="0"/>
              <a:t>istance</a:t>
            </a:r>
          </a:p>
        </p:txBody>
      </p:sp>
      <p:pic>
        <p:nvPicPr>
          <p:cNvPr id="40962" name="Picture 5" descr="10-top-Ped-Traffic-CTRL"/>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00200" y="1131816"/>
            <a:ext cx="5318125" cy="5047262"/>
          </a:xfrm>
        </p:spPr>
      </p:pic>
    </p:spTree>
    <p:extLst>
      <p:ext uri="{BB962C8B-B14F-4D97-AF65-F5344CB8AC3E}">
        <p14:creationId xmlns:p14="http://schemas.microsoft.com/office/powerpoint/2010/main" val="3445010316"/>
      </p:ext>
    </p:extLst>
  </p:cSld>
  <p:clrMapOvr>
    <a:masterClrMapping/>
  </p:clrMapOvr>
  <p:transition>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5"/>
          <p:cNvSpPr>
            <a:spLocks noGrp="1"/>
          </p:cNvSpPr>
          <p:nvPr>
            <p:ph type="title"/>
          </p:nvPr>
        </p:nvSpPr>
        <p:spPr/>
        <p:txBody>
          <a:bodyPr/>
          <a:lstStyle/>
          <a:p>
            <a:r>
              <a:rPr lang="en-US" b="1" dirty="0" smtClean="0"/>
              <a:t>Identify Electrical Hazards</a:t>
            </a:r>
          </a:p>
        </p:txBody>
      </p:sp>
      <p:pic>
        <p:nvPicPr>
          <p:cNvPr id="41986" name="Picture 7" descr="FI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362200" y="1676400"/>
            <a:ext cx="4368800" cy="4505325"/>
          </a:xfrm>
        </p:spPr>
      </p:pic>
    </p:spTree>
    <p:extLst>
      <p:ext uri="{BB962C8B-B14F-4D97-AF65-F5344CB8AC3E}">
        <p14:creationId xmlns:p14="http://schemas.microsoft.com/office/powerpoint/2010/main" val="27287644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3400" y="549275"/>
            <a:ext cx="8637588" cy="808038"/>
          </a:xfrm>
        </p:spPr>
        <p:txBody>
          <a:bodyPr/>
          <a:lstStyle/>
          <a:p>
            <a:pPr algn="ctr"/>
            <a:r>
              <a:rPr lang="en-US" altLang="en-US" sz="4000" b="1" dirty="0" smtClean="0"/>
              <a:t>Minimum Approach Distance (MAD)</a:t>
            </a:r>
          </a:p>
        </p:txBody>
      </p:sp>
      <p:sp>
        <p:nvSpPr>
          <p:cNvPr id="3" name="Content Placeholder 2"/>
          <p:cNvSpPr>
            <a:spLocks noGrp="1"/>
          </p:cNvSpPr>
          <p:nvPr>
            <p:ph idx="1"/>
          </p:nvPr>
        </p:nvSpPr>
        <p:spPr>
          <a:xfrm>
            <a:off x="914400" y="1357313"/>
            <a:ext cx="6592887" cy="3778250"/>
          </a:xfrm>
        </p:spPr>
        <p:txBody>
          <a:bodyPr/>
          <a:lstStyle/>
          <a:p>
            <a:r>
              <a:rPr lang="en-US" altLang="en-US" b="1" dirty="0" smtClean="0"/>
              <a:t>Two components of actual distance</a:t>
            </a:r>
          </a:p>
          <a:p>
            <a:pPr lvl="1"/>
            <a:r>
              <a:rPr lang="en-US" altLang="en-US" sz="2800" b="1" dirty="0" smtClean="0"/>
              <a:t>MAID (Minimum Air Insulation Distance)</a:t>
            </a:r>
          </a:p>
          <a:p>
            <a:pPr lvl="1"/>
            <a:r>
              <a:rPr lang="en-US" altLang="en-US" sz="2800" b="1" dirty="0" smtClean="0"/>
              <a:t>Ergonomic Factor-allows for inadvertent movement</a:t>
            </a:r>
          </a:p>
          <a:p>
            <a:r>
              <a:rPr lang="en-US" altLang="en-US" b="1" dirty="0" smtClean="0"/>
              <a:t>OSHA and ANSI tables</a:t>
            </a:r>
          </a:p>
          <a:p>
            <a:pPr lvl="1"/>
            <a:r>
              <a:rPr lang="en-US" altLang="en-US" sz="2800" b="1" dirty="0" smtClean="0"/>
              <a:t>Distances based on training, voltage and elevation</a:t>
            </a:r>
          </a:p>
          <a:p>
            <a:endParaRPr lang="en-US" altLang="en-US" dirty="0" smtClean="0"/>
          </a:p>
        </p:txBody>
      </p:sp>
    </p:spTree>
    <p:extLst>
      <p:ext uri="{BB962C8B-B14F-4D97-AF65-F5344CB8AC3E}">
        <p14:creationId xmlns:p14="http://schemas.microsoft.com/office/powerpoint/2010/main" val="261517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838200" y="457200"/>
            <a:ext cx="7291387" cy="769937"/>
          </a:xfrm>
        </p:spPr>
        <p:txBody>
          <a:bodyPr/>
          <a:lstStyle/>
          <a:p>
            <a:pPr algn="ctr"/>
            <a:r>
              <a:rPr lang="en-US" altLang="en-US" b="1" dirty="0" smtClean="0">
                <a:solidFill>
                  <a:schemeClr val="tx1"/>
                </a:solidFill>
              </a:rPr>
              <a:t>Minimum Approach Distance</a:t>
            </a:r>
          </a:p>
        </p:txBody>
      </p:sp>
      <p:pic>
        <p:nvPicPr>
          <p:cNvPr id="146435" name="MAD plus.png" title="Drawind or reach radiu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397000"/>
            <a:ext cx="55721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7547301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7" name="Picture 6" descr="Minimum separation table 1 correct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752600"/>
            <a:ext cx="4038600" cy="4267200"/>
          </a:xfrm>
          <a:prstGeom prst="rect">
            <a:avLst/>
          </a:prstGeom>
          <a:noFill/>
          <a:ln w="9525">
            <a:noFill/>
            <a:miter lim="800000"/>
            <a:headEnd/>
            <a:tailEnd/>
          </a:ln>
        </p:spPr>
      </p:pic>
      <p:sp>
        <p:nvSpPr>
          <p:cNvPr id="50189" name="Rectangle 5"/>
          <p:cNvSpPr>
            <a:spLocks/>
          </p:cNvSpPr>
          <p:nvPr/>
        </p:nvSpPr>
        <p:spPr bwMode="auto">
          <a:xfrm>
            <a:off x="4343400" y="1676400"/>
            <a:ext cx="4038600" cy="4525963"/>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r>
              <a:rPr lang="en-US" sz="2400" b="1" dirty="0" smtClean="0">
                <a:latin typeface="Calibri" pitchFamily="34" charset="0"/>
              </a:rPr>
              <a:t>Minimum </a:t>
            </a:r>
            <a:r>
              <a:rPr lang="en-US" sz="2400" b="1" dirty="0">
                <a:latin typeface="Calibri" pitchFamily="34" charset="0"/>
              </a:rPr>
              <a:t>approach distance listed in the </a:t>
            </a:r>
            <a:r>
              <a:rPr lang="en-US" sz="2400" b="1" dirty="0" smtClean="0">
                <a:latin typeface="Calibri" pitchFamily="34" charset="0"/>
              </a:rPr>
              <a:t>ANSI Z133 </a:t>
            </a:r>
            <a:r>
              <a:rPr lang="en-US" sz="2400" b="1" dirty="0">
                <a:latin typeface="Calibri" pitchFamily="34" charset="0"/>
              </a:rPr>
              <a:t>table </a:t>
            </a:r>
          </a:p>
          <a:p>
            <a:pPr marL="342900" indent="-342900" eaLnBrk="0" hangingPunct="0">
              <a:lnSpc>
                <a:spcPct val="90000"/>
              </a:lnSpc>
              <a:spcBef>
                <a:spcPct val="20000"/>
              </a:spcBef>
              <a:buFont typeface="Arial" charset="0"/>
              <a:buChar char="•"/>
            </a:pPr>
            <a:r>
              <a:rPr lang="en-US" sz="2400" b="1" dirty="0" smtClean="0">
                <a:latin typeface="Calibri" pitchFamily="34" charset="0"/>
              </a:rPr>
              <a:t>Based </a:t>
            </a:r>
            <a:r>
              <a:rPr lang="en-US" sz="2400" b="1" dirty="0">
                <a:latin typeface="Calibri" pitchFamily="34" charset="0"/>
              </a:rPr>
              <a:t>on maximum nominal operating voltage in the energized conductors.</a:t>
            </a:r>
          </a:p>
          <a:p>
            <a:pPr marL="342900" indent="-342900" eaLnBrk="0" hangingPunct="0">
              <a:lnSpc>
                <a:spcPct val="90000"/>
              </a:lnSpc>
              <a:spcBef>
                <a:spcPct val="20000"/>
              </a:spcBef>
              <a:buFont typeface="Arial" charset="0"/>
              <a:buChar char="•"/>
            </a:pPr>
            <a:r>
              <a:rPr lang="en-US" sz="2400" b="1" dirty="0" smtClean="0">
                <a:latin typeface="Calibri" pitchFamily="34" charset="0"/>
              </a:rPr>
              <a:t>Line </a:t>
            </a:r>
            <a:r>
              <a:rPr lang="en-US" sz="2400" b="1" dirty="0">
                <a:latin typeface="Calibri" pitchFamily="34" charset="0"/>
              </a:rPr>
              <a:t>clearance arborist or line clearance arborists trainees</a:t>
            </a:r>
          </a:p>
          <a:p>
            <a:pPr marL="342900" indent="-342900" eaLnBrk="0" hangingPunct="0">
              <a:lnSpc>
                <a:spcPct val="90000"/>
              </a:lnSpc>
              <a:spcBef>
                <a:spcPct val="20000"/>
              </a:spcBef>
              <a:buFont typeface="Arial" charset="0"/>
              <a:buChar char="•"/>
            </a:pPr>
            <a:endParaRPr lang="en-US" sz="2400" b="1" dirty="0">
              <a:latin typeface="Calibri" pitchFamily="34" charset="0"/>
            </a:endParaRPr>
          </a:p>
          <a:p>
            <a:pPr marL="342900" indent="-342900" eaLnBrk="0" hangingPunct="0">
              <a:lnSpc>
                <a:spcPct val="90000"/>
              </a:lnSpc>
              <a:spcBef>
                <a:spcPct val="20000"/>
              </a:spcBef>
              <a:buFont typeface="Arial" charset="0"/>
              <a:buChar char="•"/>
            </a:pPr>
            <a:endParaRPr lang="en-US" sz="2400" b="1" dirty="0">
              <a:latin typeface="Calibri" pitchFamily="34" charset="0"/>
            </a:endParaRPr>
          </a:p>
        </p:txBody>
      </p:sp>
      <p:sp>
        <p:nvSpPr>
          <p:cNvPr id="2" name="Title 1"/>
          <p:cNvSpPr>
            <a:spLocks noGrp="1"/>
          </p:cNvSpPr>
          <p:nvPr>
            <p:ph type="title"/>
          </p:nvPr>
        </p:nvSpPr>
        <p:spPr/>
        <p:txBody>
          <a:bodyPr/>
          <a:lstStyle/>
          <a:p>
            <a:r>
              <a:rPr lang="en-US" dirty="0"/>
              <a:t>Minimum Approach/Separation </a:t>
            </a:r>
            <a:r>
              <a:rPr lang="en-US" dirty="0" smtClean="0"/>
              <a:t>Distances</a:t>
            </a:r>
            <a:endParaRPr lang="en-US" dirty="0"/>
          </a:p>
        </p:txBody>
      </p:sp>
    </p:spTree>
    <p:extLst>
      <p:ext uri="{BB962C8B-B14F-4D97-AF65-F5344CB8AC3E}">
        <p14:creationId xmlns:p14="http://schemas.microsoft.com/office/powerpoint/2010/main" val="659245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 Safe Work Practices</a:t>
            </a:r>
            <a:endParaRPr lang="en-US" b="1" dirty="0"/>
          </a:p>
        </p:txBody>
      </p:sp>
      <p:sp>
        <p:nvSpPr>
          <p:cNvPr id="3" name="Content Placeholder 2"/>
          <p:cNvSpPr>
            <a:spLocks noGrp="1"/>
          </p:cNvSpPr>
          <p:nvPr>
            <p:ph idx="1"/>
          </p:nvPr>
        </p:nvSpPr>
        <p:spPr/>
        <p:txBody>
          <a:bodyPr/>
          <a:lstStyle/>
          <a:p>
            <a:pPr>
              <a:defRPr/>
            </a:pPr>
            <a:r>
              <a:rPr lang="en-US" b="1" dirty="0" smtClean="0"/>
              <a:t>Work planning when there is an electrical hazard:</a:t>
            </a:r>
          </a:p>
          <a:p>
            <a:pPr lvl="1">
              <a:defRPr/>
            </a:pPr>
            <a:r>
              <a:rPr lang="en-US" b="1" dirty="0" smtClean="0"/>
              <a:t>Inspect trees to determine proximity to all wires</a:t>
            </a:r>
          </a:p>
          <a:p>
            <a:pPr lvl="1">
              <a:defRPr/>
            </a:pPr>
            <a:r>
              <a:rPr lang="en-US" b="1" dirty="0" smtClean="0"/>
              <a:t>Consider all wires to be energized with potentially fatal voltages, this includes;</a:t>
            </a:r>
          </a:p>
          <a:p>
            <a:pPr lvl="2">
              <a:defRPr/>
            </a:pPr>
            <a:r>
              <a:rPr lang="en-US" b="1" dirty="0" smtClean="0"/>
              <a:t>Electric</a:t>
            </a:r>
          </a:p>
          <a:p>
            <a:pPr lvl="2">
              <a:defRPr/>
            </a:pPr>
            <a:r>
              <a:rPr lang="en-US" b="1" dirty="0" smtClean="0"/>
              <a:t>Fire alarm</a:t>
            </a:r>
          </a:p>
          <a:p>
            <a:pPr lvl="2">
              <a:defRPr/>
            </a:pPr>
            <a:r>
              <a:rPr lang="en-US" b="1" dirty="0" smtClean="0"/>
              <a:t>Communication</a:t>
            </a:r>
          </a:p>
          <a:p>
            <a:pPr lvl="2">
              <a:defRPr/>
            </a:pPr>
            <a:r>
              <a:rPr lang="en-US" b="1" dirty="0" smtClean="0"/>
              <a:t>Street light</a:t>
            </a:r>
            <a:endParaRPr lang="en-US" b="1" dirty="0"/>
          </a:p>
        </p:txBody>
      </p:sp>
    </p:spTree>
    <p:extLst>
      <p:ext uri="{BB962C8B-B14F-4D97-AF65-F5344CB8AC3E}">
        <p14:creationId xmlns:p14="http://schemas.microsoft.com/office/powerpoint/2010/main" val="80883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A Closer Look at </a:t>
            </a:r>
            <a:r>
              <a:rPr lang="en-US" b="1" dirty="0" smtClean="0"/>
              <a:t>Falls - Aerial Lift</a:t>
            </a:r>
            <a:endParaRPr lang="en-US" b="1" dirty="0"/>
          </a:p>
        </p:txBody>
      </p:sp>
      <p:sp>
        <p:nvSpPr>
          <p:cNvPr id="3" name="Content Placeholder 2"/>
          <p:cNvSpPr>
            <a:spLocks noGrp="1"/>
          </p:cNvSpPr>
          <p:nvPr>
            <p:ph idx="1"/>
          </p:nvPr>
        </p:nvSpPr>
        <p:spPr>
          <a:xfrm>
            <a:off x="457200" y="1295400"/>
            <a:ext cx="8229600" cy="4525963"/>
          </a:xfrm>
        </p:spPr>
        <p:txBody>
          <a:bodyPr>
            <a:normAutofit lnSpcReduction="10000"/>
          </a:bodyPr>
          <a:lstStyle/>
          <a:p>
            <a:r>
              <a:rPr lang="en-US" sz="4000" dirty="0"/>
              <a:t>Working without fall protection/fall restraint of any kind</a:t>
            </a:r>
          </a:p>
          <a:p>
            <a:r>
              <a:rPr lang="en-US" sz="4000" dirty="0"/>
              <a:t>Misuse of the lift</a:t>
            </a:r>
          </a:p>
          <a:p>
            <a:r>
              <a:rPr lang="en-US" sz="4000" dirty="0"/>
              <a:t>Tree parts falling on the booms/basket</a:t>
            </a:r>
          </a:p>
          <a:p>
            <a:r>
              <a:rPr lang="en-US" sz="4000" dirty="0"/>
              <a:t>Failure to inspect/maintain the lift</a:t>
            </a:r>
          </a:p>
          <a:p>
            <a:r>
              <a:rPr lang="en-US" sz="4000" dirty="0"/>
              <a:t>Falls from headache rack </a:t>
            </a:r>
          </a:p>
          <a:p>
            <a:endParaRPr lang="en-US" dirty="0" smtClean="0"/>
          </a:p>
          <a:p>
            <a:pPr marL="0" indent="0">
              <a:buNone/>
            </a:pPr>
            <a:endParaRPr lang="en-US" dirty="0"/>
          </a:p>
        </p:txBody>
      </p:sp>
    </p:spTree>
    <p:extLst>
      <p:ext uri="{BB962C8B-B14F-4D97-AF65-F5344CB8AC3E}">
        <p14:creationId xmlns:p14="http://schemas.microsoft.com/office/powerpoint/2010/main" val="38275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Safe Work Practices  </a:t>
            </a:r>
            <a:endParaRPr lang="en-US" b="1" dirty="0"/>
          </a:p>
        </p:txBody>
      </p:sp>
      <p:sp>
        <p:nvSpPr>
          <p:cNvPr id="3" name="Content Placeholder 2"/>
          <p:cNvSpPr>
            <a:spLocks noGrp="1"/>
          </p:cNvSpPr>
          <p:nvPr>
            <p:ph idx="1"/>
          </p:nvPr>
        </p:nvSpPr>
        <p:spPr/>
        <p:txBody>
          <a:bodyPr/>
          <a:lstStyle/>
          <a:p>
            <a:pPr>
              <a:defRPr/>
            </a:pPr>
            <a:r>
              <a:rPr lang="en-US" b="1" dirty="0" smtClean="0"/>
              <a:t>Coating on wires is weather proofing, not insulation</a:t>
            </a:r>
          </a:p>
          <a:p>
            <a:pPr lvl="1">
              <a:defRPr/>
            </a:pPr>
            <a:r>
              <a:rPr lang="en-US" b="1" dirty="0" smtClean="0"/>
              <a:t>Designed to protect the wire, not you</a:t>
            </a:r>
          </a:p>
          <a:p>
            <a:pPr lvl="1">
              <a:defRPr/>
            </a:pPr>
            <a:endParaRPr lang="en-US" b="1" dirty="0" smtClean="0"/>
          </a:p>
          <a:p>
            <a:pPr>
              <a:defRPr/>
            </a:pPr>
            <a:r>
              <a:rPr lang="en-US" b="1" dirty="0" smtClean="0"/>
              <a:t>Never touch any electrical conductor, apparatus or any conductive object in contact with an electrical conductor</a:t>
            </a:r>
            <a:endParaRPr lang="en-US" b="1" dirty="0"/>
          </a:p>
        </p:txBody>
      </p:sp>
    </p:spTree>
    <p:extLst>
      <p:ext uri="{BB962C8B-B14F-4D97-AF65-F5344CB8AC3E}">
        <p14:creationId xmlns:p14="http://schemas.microsoft.com/office/powerpoint/2010/main" val="3289998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a:xfrm>
            <a:off x="353568" y="457200"/>
            <a:ext cx="8229600" cy="1143000"/>
          </a:xfrm>
        </p:spPr>
        <p:txBody>
          <a:bodyPr/>
          <a:lstStyle/>
          <a:p>
            <a:pPr algn="l"/>
            <a:r>
              <a:rPr lang="en-US" sz="3200" b="1" dirty="0"/>
              <a:t>Chapter 5</a:t>
            </a:r>
            <a:r>
              <a:rPr lang="en-US" sz="3200" b="1" dirty="0" smtClean="0"/>
              <a:t> </a:t>
            </a:r>
            <a:r>
              <a:rPr lang="en-US" sz="3200" b="1" dirty="0"/>
              <a:t>- Additional </a:t>
            </a:r>
            <a:r>
              <a:rPr lang="en-US" sz="3200" b="1" dirty="0" smtClean="0"/>
              <a:t>Recommended Training: Qualified Line-Clearance Arborists </a:t>
            </a:r>
            <a:r>
              <a:rPr lang="en-US" sz="3200" b="1" dirty="0"/>
              <a:t>(Tree Trimmers) and Aerial Rescue</a:t>
            </a:r>
          </a:p>
        </p:txBody>
      </p:sp>
      <p:sp>
        <p:nvSpPr>
          <p:cNvPr id="2" name="Content Placeholder 1"/>
          <p:cNvSpPr>
            <a:spLocks noGrp="1"/>
          </p:cNvSpPr>
          <p:nvPr>
            <p:ph idx="1"/>
          </p:nvPr>
        </p:nvSpPr>
        <p:spPr>
          <a:xfrm>
            <a:off x="478536" y="1752600"/>
            <a:ext cx="7979664" cy="4525963"/>
          </a:xfrm>
        </p:spPr>
        <p:txBody>
          <a:bodyPr/>
          <a:lstStyle/>
          <a:p>
            <a:r>
              <a:rPr lang="en-US" dirty="0"/>
              <a:t>Objectives:</a:t>
            </a:r>
          </a:p>
          <a:p>
            <a:pPr lvl="1"/>
            <a:r>
              <a:rPr lang="en-US" dirty="0"/>
              <a:t>The employee will:</a:t>
            </a:r>
          </a:p>
          <a:p>
            <a:pPr lvl="2"/>
            <a:r>
              <a:rPr lang="en-US" dirty="0" smtClean="0"/>
              <a:t>Identify </a:t>
            </a:r>
            <a:r>
              <a:rPr lang="en-US" dirty="0"/>
              <a:t>what defines line-clearance tree trimming.</a:t>
            </a:r>
          </a:p>
          <a:p>
            <a:pPr lvl="2"/>
            <a:r>
              <a:rPr lang="en-US" dirty="0" smtClean="0"/>
              <a:t>Define </a:t>
            </a:r>
            <a:r>
              <a:rPr lang="en-US" dirty="0"/>
              <a:t>the term line-clearance arborist.</a:t>
            </a:r>
          </a:p>
          <a:p>
            <a:pPr lvl="2"/>
            <a:r>
              <a:rPr lang="en-US" dirty="0" smtClean="0"/>
              <a:t>Understand </a:t>
            </a:r>
            <a:r>
              <a:rPr lang="en-US" dirty="0"/>
              <a:t>who is and who is not “qualified” to perform line-clearance tree trimming.</a:t>
            </a:r>
          </a:p>
          <a:p>
            <a:pPr lvl="2"/>
            <a:r>
              <a:rPr lang="en-US" dirty="0" smtClean="0"/>
              <a:t>Understand </a:t>
            </a:r>
            <a:r>
              <a:rPr lang="en-US" dirty="0"/>
              <a:t>that Aerial Lift </a:t>
            </a:r>
            <a:r>
              <a:rPr lang="en-US" dirty="0" smtClean="0"/>
              <a:t>Safety </a:t>
            </a:r>
            <a:r>
              <a:rPr lang="en-US" dirty="0"/>
              <a:t>training does not include aerial rescue training.</a:t>
            </a:r>
          </a:p>
          <a:p>
            <a:endParaRPr lang="en-US" b="1" dirty="0"/>
          </a:p>
        </p:txBody>
      </p:sp>
    </p:spTree>
    <p:extLst>
      <p:ext uri="{BB962C8B-B14F-4D97-AF65-F5344CB8AC3E}">
        <p14:creationId xmlns:p14="http://schemas.microsoft.com/office/powerpoint/2010/main" val="497593594"/>
      </p:ext>
    </p:extLst>
  </p:cSld>
  <p:clrMapOvr>
    <a:masterClrMapping/>
  </p:clrMapOvr>
  <p:transition>
    <p:wedg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Flow chart on OSHA standards"/>
          <p:cNvGrpSpPr/>
          <p:nvPr/>
        </p:nvGrpSpPr>
        <p:grpSpPr>
          <a:xfrm>
            <a:off x="228600" y="1371600"/>
            <a:ext cx="8229599" cy="4863738"/>
            <a:chOff x="0" y="394138"/>
            <a:chExt cx="7007225" cy="3901963"/>
          </a:xfrm>
        </p:grpSpPr>
        <p:cxnSp>
          <p:nvCxnSpPr>
            <p:cNvPr id="5" name="Straight Arrow Connector 4"/>
            <p:cNvCxnSpPr/>
            <p:nvPr/>
          </p:nvCxnSpPr>
          <p:spPr>
            <a:xfrm>
              <a:off x="1064173" y="772510"/>
              <a:ext cx="0" cy="30607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0" y="394138"/>
              <a:ext cx="7007225" cy="3901963"/>
              <a:chOff x="0" y="0"/>
              <a:chExt cx="7007225" cy="3901963"/>
            </a:xfrm>
          </p:grpSpPr>
          <p:grpSp>
            <p:nvGrpSpPr>
              <p:cNvPr id="9" name="Group 8"/>
              <p:cNvGrpSpPr/>
              <p:nvPr/>
            </p:nvGrpSpPr>
            <p:grpSpPr>
              <a:xfrm>
                <a:off x="0" y="354729"/>
                <a:ext cx="7007225" cy="3547234"/>
                <a:chOff x="0" y="-165540"/>
                <a:chExt cx="7007685" cy="3547524"/>
              </a:xfrm>
            </p:grpSpPr>
            <p:sp>
              <p:nvSpPr>
                <p:cNvPr id="12" name="Text Box 2"/>
                <p:cNvSpPr txBox="1">
                  <a:spLocks noChangeArrowheads="1"/>
                </p:cNvSpPr>
                <p:nvPr/>
              </p:nvSpPr>
              <p:spPr bwMode="auto">
                <a:xfrm>
                  <a:off x="194658" y="587249"/>
                  <a:ext cx="1702435" cy="111128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Is any part of the tree/brush being worked on closer than 10’ horizontally to electric supply lines or equipment?</a:t>
                  </a:r>
                </a:p>
              </p:txBody>
            </p:sp>
            <p:sp>
              <p:nvSpPr>
                <p:cNvPr id="13" name="Flowchart: Decision 12"/>
                <p:cNvSpPr/>
                <p:nvPr/>
              </p:nvSpPr>
              <p:spPr>
                <a:xfrm>
                  <a:off x="0" y="47038"/>
                  <a:ext cx="2112010" cy="1687313"/>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2"/>
                <p:cNvSpPr txBox="1">
                  <a:spLocks noChangeArrowheads="1"/>
                </p:cNvSpPr>
                <p:nvPr/>
              </p:nvSpPr>
              <p:spPr bwMode="auto">
                <a:xfrm>
                  <a:off x="2215055" y="654269"/>
                  <a:ext cx="448945" cy="2679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Yes</a:t>
                  </a:r>
                </a:p>
              </p:txBody>
            </p:sp>
            <p:cxnSp>
              <p:nvCxnSpPr>
                <p:cNvPr id="15" name="Straight Arrow Connector 14"/>
                <p:cNvCxnSpPr/>
                <p:nvPr/>
              </p:nvCxnSpPr>
              <p:spPr>
                <a:xfrm>
                  <a:off x="2120462" y="890752"/>
                  <a:ext cx="66929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Text Box 2"/>
                <p:cNvSpPr txBox="1">
                  <a:spLocks noChangeArrowheads="1"/>
                </p:cNvSpPr>
                <p:nvPr/>
              </p:nvSpPr>
              <p:spPr bwMode="auto">
                <a:xfrm>
                  <a:off x="1001110" y="1757865"/>
                  <a:ext cx="448945" cy="2679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a:t>
                  </a:r>
                </a:p>
              </p:txBody>
            </p:sp>
            <p:cxnSp>
              <p:nvCxnSpPr>
                <p:cNvPr id="17" name="Straight Arrow Connector 16"/>
                <p:cNvCxnSpPr/>
                <p:nvPr/>
              </p:nvCxnSpPr>
              <p:spPr>
                <a:xfrm>
                  <a:off x="1056289" y="1718451"/>
                  <a:ext cx="0" cy="48831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449316" y="2230827"/>
                  <a:ext cx="1221740" cy="115115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OSHA General Industry standards and ANSI Z133 apply. </a:t>
                  </a:r>
                </a:p>
              </p:txBody>
            </p:sp>
            <p:sp>
              <p:nvSpPr>
                <p:cNvPr id="19" name="Flowchart: Alternate Process 18"/>
                <p:cNvSpPr/>
                <p:nvPr/>
              </p:nvSpPr>
              <p:spPr>
                <a:xfrm>
                  <a:off x="449316" y="2214351"/>
                  <a:ext cx="1189990" cy="83653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2"/>
                <p:cNvSpPr txBox="1">
                  <a:spLocks noChangeArrowheads="1"/>
                </p:cNvSpPr>
                <p:nvPr/>
              </p:nvSpPr>
              <p:spPr bwMode="auto">
                <a:xfrm>
                  <a:off x="3212541" y="457089"/>
                  <a:ext cx="1599565" cy="15369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100" dirty="0">
                      <a:effectLst/>
                      <a:latin typeface="Calibri" panose="020F0502020204030204" pitchFamily="34" charset="0"/>
                      <a:ea typeface="Times New Roman" panose="02020603050405020304" pitchFamily="18" charset="0"/>
                      <a:cs typeface="Arial" panose="020B0604020202020204" pitchFamily="34" charset="0"/>
                    </a:rPr>
                    <a:t>Is the work being done for a utility, and directly associated with electric power generation, transmission, or distribution lines or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Flowchart: Decision 20"/>
                <p:cNvSpPr/>
                <p:nvPr/>
              </p:nvSpPr>
              <p:spPr>
                <a:xfrm>
                  <a:off x="2798379" y="-165540"/>
                  <a:ext cx="2332990" cy="2096455"/>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2"/>
                <p:cNvSpPr txBox="1">
                  <a:spLocks noChangeArrowheads="1"/>
                </p:cNvSpPr>
                <p:nvPr/>
              </p:nvSpPr>
              <p:spPr bwMode="auto">
                <a:xfrm>
                  <a:off x="5202621" y="662152"/>
                  <a:ext cx="448945" cy="2679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Yes</a:t>
                  </a:r>
                </a:p>
              </p:txBody>
            </p:sp>
            <p:cxnSp>
              <p:nvCxnSpPr>
                <p:cNvPr id="23" name="Straight Arrow Connector 22"/>
                <p:cNvCxnSpPr/>
                <p:nvPr/>
              </p:nvCxnSpPr>
              <p:spPr>
                <a:xfrm>
                  <a:off x="5108028" y="898635"/>
                  <a:ext cx="66929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Text Box 2"/>
                <p:cNvSpPr txBox="1">
                  <a:spLocks noChangeArrowheads="1"/>
                </p:cNvSpPr>
                <p:nvPr/>
              </p:nvSpPr>
              <p:spPr bwMode="auto">
                <a:xfrm>
                  <a:off x="3917731" y="1954940"/>
                  <a:ext cx="448945" cy="26797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a:t>
                  </a:r>
                </a:p>
              </p:txBody>
            </p:sp>
            <p:cxnSp>
              <p:nvCxnSpPr>
                <p:cNvPr id="25" name="Straight Arrow Connector 24"/>
                <p:cNvCxnSpPr/>
                <p:nvPr/>
              </p:nvCxnSpPr>
              <p:spPr>
                <a:xfrm>
                  <a:off x="3972910" y="1915526"/>
                  <a:ext cx="0" cy="48831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3389586" y="2427905"/>
                  <a:ext cx="1221740" cy="882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OSHA Subpart S applies.</a:t>
                  </a:r>
                </a:p>
              </p:txBody>
            </p:sp>
            <p:sp>
              <p:nvSpPr>
                <p:cNvPr id="27" name="Flowchart: Alternate Process 26"/>
                <p:cNvSpPr/>
                <p:nvPr/>
              </p:nvSpPr>
              <p:spPr>
                <a:xfrm>
                  <a:off x="3381704" y="2396373"/>
                  <a:ext cx="1189990" cy="511810"/>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Text Box 2"/>
                <p:cNvSpPr txBox="1">
                  <a:spLocks noChangeArrowheads="1"/>
                </p:cNvSpPr>
                <p:nvPr/>
              </p:nvSpPr>
              <p:spPr bwMode="auto">
                <a:xfrm>
                  <a:off x="5785945" y="670035"/>
                  <a:ext cx="1221740" cy="882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OSHA §1910.269 applies.</a:t>
                  </a:r>
                </a:p>
              </p:txBody>
            </p:sp>
            <p:sp>
              <p:nvSpPr>
                <p:cNvPr id="29" name="Flowchart: Alternate Process 28"/>
                <p:cNvSpPr/>
                <p:nvPr/>
              </p:nvSpPr>
              <p:spPr>
                <a:xfrm>
                  <a:off x="5778062" y="638504"/>
                  <a:ext cx="1189990" cy="520065"/>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Flowchart: Process 9"/>
              <p:cNvSpPr/>
              <p:nvPr/>
            </p:nvSpPr>
            <p:spPr>
              <a:xfrm>
                <a:off x="725214" y="0"/>
                <a:ext cx="677545" cy="36258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
              <p:cNvSpPr txBox="1">
                <a:spLocks noChangeArrowheads="1"/>
              </p:cNvSpPr>
              <p:nvPr/>
            </p:nvSpPr>
            <p:spPr bwMode="auto">
              <a:xfrm>
                <a:off x="764627" y="39414"/>
                <a:ext cx="614855" cy="291662"/>
              </a:xfrm>
              <a:prstGeom prst="rect">
                <a:avLst/>
              </a:prstGeom>
              <a:solidFill>
                <a:srgbClr val="FFFFFF"/>
              </a:solidFill>
              <a:ln w="2857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Start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 name="Title 1"/>
          <p:cNvSpPr>
            <a:spLocks noGrp="1"/>
          </p:cNvSpPr>
          <p:nvPr>
            <p:ph type="title"/>
          </p:nvPr>
        </p:nvSpPr>
        <p:spPr>
          <a:xfrm>
            <a:off x="457200" y="349431"/>
            <a:ext cx="8229600" cy="1143000"/>
          </a:xfrm>
        </p:spPr>
        <p:txBody>
          <a:bodyPr/>
          <a:lstStyle/>
          <a:p>
            <a:r>
              <a:rPr lang="en-US" b="1" dirty="0">
                <a:latin typeface="Arial" panose="020B0604020202020204" pitchFamily="34" charset="0"/>
                <a:ea typeface="Times New Roman" panose="02020603050405020304" pitchFamily="18" charset="0"/>
                <a:cs typeface="Times New Roman" panose="02020603050405020304" pitchFamily="18" charset="0"/>
              </a:rPr>
              <a:t>Which Standards Apply to Arborists’ Work</a:t>
            </a:r>
            <a:r>
              <a:rPr lang="en-US" b="1" dirty="0" smtClean="0">
                <a:latin typeface="Arial" panose="020B0604020202020204" pitchFamily="34"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41869023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44" y="251765"/>
            <a:ext cx="8686800" cy="838200"/>
          </a:xfrm>
        </p:spPr>
        <p:txBody>
          <a:bodyPr/>
          <a:lstStyle/>
          <a:p>
            <a:r>
              <a:rPr lang="en-US" b="1" dirty="0" smtClean="0"/>
              <a:t> Aerial </a:t>
            </a:r>
            <a:r>
              <a:rPr lang="en-US" b="1" dirty="0"/>
              <a:t>Lift </a:t>
            </a:r>
            <a:r>
              <a:rPr lang="en-US" b="1" dirty="0" smtClean="0"/>
              <a:t>Safety</a:t>
            </a:r>
            <a:endParaRPr lang="en-US" b="1" dirty="0"/>
          </a:p>
        </p:txBody>
      </p:sp>
      <p:sp>
        <p:nvSpPr>
          <p:cNvPr id="7" name="TextBox 6"/>
          <p:cNvSpPr txBox="1"/>
          <p:nvPr/>
        </p:nvSpPr>
        <p:spPr>
          <a:xfrm>
            <a:off x="313944" y="990600"/>
            <a:ext cx="8382000" cy="2677656"/>
          </a:xfrm>
          <a:prstGeom prst="rect">
            <a:avLst/>
          </a:prstGeom>
          <a:noFill/>
        </p:spPr>
        <p:txBody>
          <a:bodyPr wrap="square" rtlCol="0">
            <a:spAutoFit/>
          </a:bodyPr>
          <a:lstStyle/>
          <a:p>
            <a:r>
              <a:rPr lang="en-US" sz="2800" b="1" dirty="0" smtClean="0"/>
              <a:t>Line-Clearance Tree Trimming</a:t>
            </a:r>
          </a:p>
          <a:p>
            <a:endParaRPr lang="en-US" sz="2800" b="1" dirty="0" smtClean="0"/>
          </a:p>
          <a:p>
            <a:r>
              <a:rPr lang="en-US" sz="2800" b="1" dirty="0" smtClean="0"/>
              <a:t>Definition – The pruning, trimming, repairing, maintaining, removing or clearing of trees, or cutting brush that is within 10 feet of electric supply lines and equipment.</a:t>
            </a:r>
            <a:endParaRPr lang="en-US" sz="2800" b="1" dirty="0"/>
          </a:p>
        </p:txBody>
      </p:sp>
      <p:pic>
        <p:nvPicPr>
          <p:cNvPr id="8" name="Picture 7" descr="line clearance arb.jpg" title="Picture of aw worker trimming hear electrical lines"/>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0" y="3671304"/>
            <a:ext cx="3810000" cy="2574954"/>
          </a:xfrm>
          <a:prstGeom prst="rect">
            <a:avLst/>
          </a:prstGeom>
        </p:spPr>
      </p:pic>
    </p:spTree>
    <p:extLst>
      <p:ext uri="{BB962C8B-B14F-4D97-AF65-F5344CB8AC3E}">
        <p14:creationId xmlns:p14="http://schemas.microsoft.com/office/powerpoint/2010/main" val="11035518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goodman-lauren\AppData\Local\Microsoft\Windows\Temporary Internet Files\Content.Outlook\2ZDYJZG0\LCTT Scope.png" title="Drawing of Tree and distance to the power lines"/>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04800" y="1219200"/>
            <a:ext cx="6629400" cy="4724400"/>
          </a:xfrm>
          <a:prstGeom prst="rect">
            <a:avLst/>
          </a:prstGeom>
          <a:noFill/>
          <a:ln>
            <a:noFill/>
          </a:ln>
        </p:spPr>
      </p:pic>
      <p:sp>
        <p:nvSpPr>
          <p:cNvPr id="5" name="Title 1"/>
          <p:cNvSpPr>
            <a:spLocks noGrp="1"/>
          </p:cNvSpPr>
          <p:nvPr>
            <p:ph type="title"/>
          </p:nvPr>
        </p:nvSpPr>
        <p:spPr/>
        <p:txBody>
          <a:bodyPr/>
          <a:lstStyle/>
          <a:p>
            <a:r>
              <a:rPr lang="en-US" b="1" dirty="0" smtClean="0"/>
              <a:t>  Aerial </a:t>
            </a:r>
            <a:r>
              <a:rPr lang="en-US" b="1" dirty="0"/>
              <a:t>Lift </a:t>
            </a:r>
            <a:r>
              <a:rPr lang="en-US" b="1" dirty="0" smtClean="0"/>
              <a:t>Safety </a:t>
            </a:r>
            <a:endParaRPr lang="en-US" b="1" dirty="0"/>
          </a:p>
        </p:txBody>
      </p:sp>
      <p:sp>
        <p:nvSpPr>
          <p:cNvPr id="6" name="TextBox 5"/>
          <p:cNvSpPr txBox="1"/>
          <p:nvPr/>
        </p:nvSpPr>
        <p:spPr>
          <a:xfrm>
            <a:off x="5067300" y="3581400"/>
            <a:ext cx="3733800" cy="1477328"/>
          </a:xfrm>
          <a:prstGeom prst="rect">
            <a:avLst/>
          </a:prstGeom>
          <a:noFill/>
        </p:spPr>
        <p:txBody>
          <a:bodyPr wrap="square" rtlCol="0">
            <a:spAutoFit/>
          </a:bodyPr>
          <a:lstStyle/>
          <a:p>
            <a:r>
              <a:rPr lang="en-US" dirty="0" smtClean="0">
                <a:latin typeface="+mn-lt"/>
              </a:rPr>
              <a:t>I</a:t>
            </a:r>
            <a:r>
              <a:rPr lang="en-US" cap="none" dirty="0" smtClean="0">
                <a:latin typeface="+mn-lt"/>
                <a:cs typeface="Arial" panose="020B0604020202020204" pitchFamily="34" charset="0"/>
              </a:rPr>
              <a:t>t’s line clearance when any part of the tree is closer than 10’ horizontally to the electric supply lines or equipment AND work is on behalf of a utility.</a:t>
            </a:r>
            <a:endParaRPr lang="en-US" dirty="0">
              <a:latin typeface="+mn-lt"/>
            </a:endParaRPr>
          </a:p>
        </p:txBody>
      </p:sp>
    </p:spTree>
    <p:extLst>
      <p:ext uri="{BB962C8B-B14F-4D97-AF65-F5344CB8AC3E}">
        <p14:creationId xmlns:p14="http://schemas.microsoft.com/office/powerpoint/2010/main" val="26847146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457200"/>
          </a:xfrm>
        </p:spPr>
        <p:txBody>
          <a:bodyPr>
            <a:normAutofit fontScale="90000"/>
          </a:bodyPr>
          <a:lstStyle/>
          <a:p>
            <a:pPr algn="ctr"/>
            <a:r>
              <a:rPr lang="en-US" b="1" dirty="0" smtClean="0"/>
              <a:t/>
            </a:r>
            <a:br>
              <a:rPr lang="en-US" b="1" dirty="0" smtClean="0"/>
            </a:br>
            <a:r>
              <a:rPr lang="en-US" b="1" dirty="0" smtClean="0"/>
              <a:t>Chapter 5 </a:t>
            </a:r>
            <a:br>
              <a:rPr lang="en-US" b="1" dirty="0" smtClean="0"/>
            </a:br>
            <a:r>
              <a:rPr lang="en-US" b="1" dirty="0" smtClean="0"/>
              <a:t>Qualified Line-Clearance </a:t>
            </a:r>
            <a:r>
              <a:rPr lang="en-US" b="1" dirty="0"/>
              <a:t>A</a:t>
            </a:r>
            <a:r>
              <a:rPr lang="en-US" b="1" dirty="0" smtClean="0"/>
              <a:t>rborist</a:t>
            </a:r>
            <a:endParaRPr lang="en-US" b="1" dirty="0"/>
          </a:p>
        </p:txBody>
      </p:sp>
      <p:pic>
        <p:nvPicPr>
          <p:cNvPr id="4" name="Picture 7" descr="Minimum separation table 1 corrected"/>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295400" y="1676400"/>
            <a:ext cx="7010400" cy="4615180"/>
          </a:xfrm>
          <a:prstGeom prst="rect">
            <a:avLst/>
          </a:prstGeom>
          <a:noFill/>
          <a:ln w="9525">
            <a:noFill/>
            <a:miter lim="800000"/>
            <a:headEnd/>
            <a:tailEnd/>
          </a:ln>
        </p:spPr>
      </p:pic>
    </p:spTree>
    <p:extLst>
      <p:ext uri="{BB962C8B-B14F-4D97-AF65-F5344CB8AC3E}">
        <p14:creationId xmlns:p14="http://schemas.microsoft.com/office/powerpoint/2010/main" val="33806917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686800" cy="838200"/>
          </a:xfrm>
        </p:spPr>
        <p:txBody>
          <a:bodyPr>
            <a:normAutofit/>
          </a:bodyPr>
          <a:lstStyle/>
          <a:p>
            <a:r>
              <a:rPr lang="en-US" b="1" dirty="0" smtClean="0"/>
              <a:t>Non </a:t>
            </a:r>
            <a:r>
              <a:rPr lang="en-US" b="1" dirty="0"/>
              <a:t>L</a:t>
            </a:r>
            <a:r>
              <a:rPr lang="en-US" b="1" dirty="0" smtClean="0"/>
              <a:t>ine </a:t>
            </a:r>
            <a:r>
              <a:rPr lang="en-US" b="1" dirty="0"/>
              <a:t>C</a:t>
            </a:r>
            <a:r>
              <a:rPr lang="en-US" b="1" dirty="0" smtClean="0"/>
              <a:t>learance </a:t>
            </a:r>
            <a:r>
              <a:rPr lang="en-US" b="1" dirty="0"/>
              <a:t>A</a:t>
            </a:r>
            <a:r>
              <a:rPr lang="en-US" b="1" dirty="0" smtClean="0"/>
              <a:t>rborists</a:t>
            </a:r>
            <a:endParaRPr lang="en-US" b="1" dirty="0"/>
          </a:p>
        </p:txBody>
      </p:sp>
      <p:pic>
        <p:nvPicPr>
          <p:cNvPr id="7" name="Picture 2" descr="File059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905000" y="1219199"/>
            <a:ext cx="4648200" cy="535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2249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Aerial Rescue</a:t>
            </a:r>
          </a:p>
        </p:txBody>
      </p:sp>
      <p:sp>
        <p:nvSpPr>
          <p:cNvPr id="3" name="Content Placeholder 2"/>
          <p:cNvSpPr>
            <a:spLocks noGrp="1"/>
          </p:cNvSpPr>
          <p:nvPr>
            <p:ph idx="1"/>
          </p:nvPr>
        </p:nvSpPr>
        <p:spPr/>
        <p:txBody>
          <a:bodyPr/>
          <a:lstStyle/>
          <a:p>
            <a:r>
              <a:rPr lang="en-US" sz="2000" dirty="0" smtClean="0"/>
              <a:t>This </a:t>
            </a:r>
            <a:r>
              <a:rPr lang="en-US" sz="2000" dirty="0"/>
              <a:t>manual does not address aerial rescue training. Aerial </a:t>
            </a:r>
            <a:r>
              <a:rPr lang="en-US" sz="2000" dirty="0" smtClean="0"/>
              <a:t>rescue </a:t>
            </a:r>
            <a:r>
              <a:rPr lang="en-US" sz="2000" dirty="0"/>
              <a:t>requires complex training that includes decision-making and knowledge of various techniques.</a:t>
            </a:r>
          </a:p>
          <a:p>
            <a:r>
              <a:rPr lang="en-US" sz="2000" dirty="0" smtClean="0"/>
              <a:t>Possible </a:t>
            </a:r>
            <a:r>
              <a:rPr lang="en-US" sz="2000" dirty="0"/>
              <a:t>aerial rescue scenarios involving Aerial Lifts</a:t>
            </a:r>
          </a:p>
          <a:p>
            <a:pPr lvl="1"/>
            <a:r>
              <a:rPr lang="en-US" sz="2000" dirty="0" smtClean="0"/>
              <a:t>Aerial </a:t>
            </a:r>
            <a:r>
              <a:rPr lang="en-US" sz="2000" dirty="0"/>
              <a:t>Lift Specialists who are qualified to climb may need to use an aerial lift to access a tree </a:t>
            </a:r>
            <a:r>
              <a:rPr lang="en-US" sz="2000" dirty="0" smtClean="0"/>
              <a:t>when           trying </a:t>
            </a:r>
            <a:r>
              <a:rPr lang="en-US" sz="2000" dirty="0"/>
              <a:t>to reach a victim in the tree.</a:t>
            </a:r>
          </a:p>
          <a:p>
            <a:pPr lvl="1"/>
            <a:r>
              <a:rPr lang="en-US" sz="2000" dirty="0" smtClean="0"/>
              <a:t>Aerial </a:t>
            </a:r>
            <a:r>
              <a:rPr lang="en-US" sz="2000" dirty="0"/>
              <a:t>Lift Specialists may need </a:t>
            </a:r>
            <a:r>
              <a:rPr lang="en-US" sz="2000" dirty="0" smtClean="0"/>
              <a:t>to             use </a:t>
            </a:r>
            <a:r>
              <a:rPr lang="en-US" sz="2000" dirty="0"/>
              <a:t>an aerial lift to rescue a </a:t>
            </a:r>
            <a:r>
              <a:rPr lang="en-US" sz="2000" dirty="0" smtClean="0"/>
              <a:t>rescue victim in </a:t>
            </a:r>
            <a:r>
              <a:rPr lang="en-US" sz="2000" dirty="0"/>
              <a:t>a tree.</a:t>
            </a:r>
          </a:p>
          <a:p>
            <a:pPr lvl="1"/>
            <a:r>
              <a:rPr lang="en-US" sz="2000" dirty="0" smtClean="0"/>
              <a:t>Aerial </a:t>
            </a:r>
            <a:r>
              <a:rPr lang="en-US" sz="2000" dirty="0"/>
              <a:t>Lift Specialists may need </a:t>
            </a:r>
            <a:r>
              <a:rPr lang="en-US" sz="2000" dirty="0" smtClean="0"/>
              <a:t>to             rescue </a:t>
            </a:r>
            <a:r>
              <a:rPr lang="en-US" sz="2000" dirty="0"/>
              <a:t>a victim in a bucket </a:t>
            </a:r>
            <a:r>
              <a:rPr lang="en-US" sz="2000" dirty="0" smtClean="0"/>
              <a:t>rescue another lift operator</a:t>
            </a:r>
          </a:p>
          <a:p>
            <a:pPr marL="457200" lvl="1" indent="0">
              <a:spcBef>
                <a:spcPts val="0"/>
              </a:spcBef>
              <a:buNone/>
            </a:pPr>
            <a:r>
              <a:rPr lang="en-US" sz="2000" dirty="0"/>
              <a:t> </a:t>
            </a:r>
            <a:r>
              <a:rPr lang="en-US" sz="2000" dirty="0" smtClean="0"/>
              <a:t>    using the </a:t>
            </a:r>
            <a:r>
              <a:rPr lang="en-US" sz="2000" dirty="0"/>
              <a:t>lower controls</a:t>
            </a:r>
            <a:r>
              <a:rPr lang="en-US" sz="2000" dirty="0" smtClean="0"/>
              <a:t>.</a:t>
            </a:r>
            <a:endParaRPr lang="en-US" sz="2000" dirty="0"/>
          </a:p>
        </p:txBody>
      </p:sp>
      <p:pic>
        <p:nvPicPr>
          <p:cNvPr id="6" name="Picture 5" descr="aerial rescue bucket.jpg" title="Picutre of an aerial rescu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08" y="3381170"/>
            <a:ext cx="4125192" cy="2927555"/>
          </a:xfrm>
          <a:prstGeom prst="rect">
            <a:avLst/>
          </a:prstGeom>
        </p:spPr>
      </p:pic>
    </p:spTree>
    <p:extLst>
      <p:ext uri="{BB962C8B-B14F-4D97-AF65-F5344CB8AC3E}">
        <p14:creationId xmlns:p14="http://schemas.microsoft.com/office/powerpoint/2010/main" val="4811083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z="3200" b="1" dirty="0"/>
              <a:t>Chapter 6</a:t>
            </a:r>
            <a:r>
              <a:rPr lang="en-US" sz="3200" b="1" dirty="0" smtClean="0"/>
              <a:t> – </a:t>
            </a:r>
            <a:br>
              <a:rPr lang="en-US" sz="3200" b="1" dirty="0" smtClean="0"/>
            </a:br>
            <a:r>
              <a:rPr lang="en-US" sz="3200" b="1" dirty="0" smtClean="0"/>
              <a:t>Electrical </a:t>
            </a:r>
            <a:r>
              <a:rPr lang="en-US" sz="3200" b="1" dirty="0"/>
              <a:t>and Environmental </a:t>
            </a:r>
            <a:r>
              <a:rPr lang="en-US" sz="3200" b="1" dirty="0" smtClean="0"/>
              <a:t>Hazards</a:t>
            </a:r>
            <a:endParaRPr lang="en-US" sz="3200" b="1" dirty="0"/>
          </a:p>
        </p:txBody>
      </p:sp>
      <p:sp>
        <p:nvSpPr>
          <p:cNvPr id="2" name="Content Placeholder 1"/>
          <p:cNvSpPr>
            <a:spLocks noGrp="1"/>
          </p:cNvSpPr>
          <p:nvPr>
            <p:ph idx="1"/>
          </p:nvPr>
        </p:nvSpPr>
        <p:spPr/>
        <p:txBody>
          <a:bodyPr/>
          <a:lstStyle/>
          <a:p>
            <a:r>
              <a:rPr lang="en-US" b="1" dirty="0"/>
              <a:t>Objectives:</a:t>
            </a:r>
          </a:p>
          <a:p>
            <a:pPr lvl="1"/>
            <a:r>
              <a:rPr lang="en-US" b="1" dirty="0"/>
              <a:t>The employee will:</a:t>
            </a:r>
          </a:p>
          <a:p>
            <a:pPr lvl="2"/>
            <a:r>
              <a:rPr lang="en-US" b="1" dirty="0"/>
              <a:t>Identify electrical hazards.</a:t>
            </a:r>
          </a:p>
          <a:p>
            <a:pPr lvl="2"/>
            <a:r>
              <a:rPr lang="en-US" b="1" dirty="0" smtClean="0"/>
              <a:t>Understand </a:t>
            </a:r>
            <a:r>
              <a:rPr lang="en-US" b="1" dirty="0"/>
              <a:t>how electrocution occurs.</a:t>
            </a:r>
          </a:p>
          <a:p>
            <a:pPr lvl="2"/>
            <a:r>
              <a:rPr lang="en-US" b="1" dirty="0" smtClean="0"/>
              <a:t>Identify </a:t>
            </a:r>
            <a:r>
              <a:rPr lang="en-US" b="1" dirty="0"/>
              <a:t>environmental hazards.</a:t>
            </a:r>
          </a:p>
          <a:p>
            <a:pPr lvl="2"/>
            <a:r>
              <a:rPr lang="en-US" b="1" dirty="0" smtClean="0"/>
              <a:t>Identify </a:t>
            </a:r>
            <a:r>
              <a:rPr lang="en-US" b="1" dirty="0"/>
              <a:t>procedures during lightning or storm emergencies</a:t>
            </a:r>
          </a:p>
          <a:p>
            <a:endParaRPr lang="en-US" b="1" dirty="0"/>
          </a:p>
        </p:txBody>
      </p:sp>
    </p:spTree>
    <p:extLst>
      <p:ext uri="{BB962C8B-B14F-4D97-AF65-F5344CB8AC3E}">
        <p14:creationId xmlns:p14="http://schemas.microsoft.com/office/powerpoint/2010/main" val="986544372"/>
      </p:ext>
    </p:extLst>
  </p:cSld>
  <p:clrMapOvr>
    <a:masterClrMapping/>
  </p:clrMapOvr>
  <p:transition>
    <p:wedg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6188"/>
            <a:ext cx="8686800" cy="685800"/>
          </a:xfrm>
        </p:spPr>
        <p:txBody>
          <a:bodyPr/>
          <a:lstStyle/>
          <a:p>
            <a:r>
              <a:rPr lang="en-US" b="1" dirty="0" smtClean="0"/>
              <a:t>  Aerial </a:t>
            </a:r>
            <a:r>
              <a:rPr lang="en-US" b="1" dirty="0"/>
              <a:t>Lift </a:t>
            </a:r>
            <a:r>
              <a:rPr lang="en-US" b="1" dirty="0" smtClean="0"/>
              <a:t>Safety</a:t>
            </a:r>
            <a:endParaRPr lang="en-US" dirty="0"/>
          </a:p>
        </p:txBody>
      </p:sp>
      <p:sp>
        <p:nvSpPr>
          <p:cNvPr id="7" name="Rectangle 6"/>
          <p:cNvSpPr/>
          <p:nvPr/>
        </p:nvSpPr>
        <p:spPr>
          <a:xfrm>
            <a:off x="381000" y="838200"/>
            <a:ext cx="8001000" cy="584775"/>
          </a:xfrm>
          <a:prstGeom prst="rect">
            <a:avLst/>
          </a:prstGeom>
        </p:spPr>
        <p:txBody>
          <a:bodyPr wrap="square">
            <a:spAutoFit/>
          </a:bodyPr>
          <a:lstStyle/>
          <a:p>
            <a:pPr algn="ctr"/>
            <a:r>
              <a:rPr lang="en-US" sz="3200" b="1" dirty="0" smtClean="0">
                <a:ln>
                  <a:solidFill>
                    <a:schemeClr val="bg1"/>
                  </a:solidFill>
                </a:ln>
                <a:solidFill>
                  <a:schemeClr val="tx1">
                    <a:lumMod val="95000"/>
                  </a:schemeClr>
                </a:solidFill>
                <a:effectLst>
                  <a:glow rad="101600">
                    <a:schemeClr val="accent2">
                      <a:satMod val="175000"/>
                      <a:alpha val="40000"/>
                    </a:schemeClr>
                  </a:glow>
                </a:effectLst>
              </a:rPr>
              <a:t>Did You Look for Electrical Hazards? </a:t>
            </a:r>
            <a:endParaRPr lang="en-US" sz="3200" b="1" dirty="0"/>
          </a:p>
        </p:txBody>
      </p:sp>
      <p:pic>
        <p:nvPicPr>
          <p:cNvPr id="8" name="Picture 8" descr="C5s7-1EnerTruckWarn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9849" y="1676400"/>
            <a:ext cx="3657600" cy="4794980"/>
          </a:xfrm>
          <a:prstGeom prst="rect">
            <a:avLst/>
          </a:prstGeom>
          <a:ln>
            <a:noFill/>
          </a:ln>
          <a:effectLst>
            <a:softEdge rad="112500"/>
          </a:effectLst>
        </p:spPr>
      </p:pic>
      <p:sp>
        <p:nvSpPr>
          <p:cNvPr id="9" name="Down Arrow 8" title="arrow directed toward the electrical hazard"/>
          <p:cNvSpPr/>
          <p:nvPr/>
        </p:nvSpPr>
        <p:spPr>
          <a:xfrm rot="13851193">
            <a:off x="7162800" y="3429000"/>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title="Arrow pointing to a worker on the ground"/>
          <p:cNvSpPr/>
          <p:nvPr/>
        </p:nvSpPr>
        <p:spPr>
          <a:xfrm>
            <a:off x="5257800" y="5715000"/>
            <a:ext cx="978408" cy="3322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C3s3-1Example-VoltEstima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2286000"/>
            <a:ext cx="2895600" cy="3150744"/>
          </a:xfrm>
          <a:prstGeom prst="rect">
            <a:avLst/>
          </a:prstGeom>
          <a:ln>
            <a:noFill/>
          </a:ln>
          <a:effectLst>
            <a:softEdge rad="112500"/>
          </a:effectLst>
        </p:spPr>
      </p:pic>
    </p:spTree>
    <p:extLst>
      <p:ext uri="{BB962C8B-B14F-4D97-AF65-F5344CB8AC3E}">
        <p14:creationId xmlns:p14="http://schemas.microsoft.com/office/powerpoint/2010/main" val="1332754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Exposure to Harmful Environment</a:t>
            </a:r>
            <a:endParaRPr lang="en-US" b="1" dirty="0"/>
          </a:p>
        </p:txBody>
      </p:sp>
      <p:sp>
        <p:nvSpPr>
          <p:cNvPr id="2" name="Content Placeholder 1"/>
          <p:cNvSpPr>
            <a:spLocks noGrp="1"/>
          </p:cNvSpPr>
          <p:nvPr>
            <p:ph idx="1"/>
          </p:nvPr>
        </p:nvSpPr>
        <p:spPr/>
        <p:txBody>
          <a:bodyPr>
            <a:normAutofit/>
          </a:bodyPr>
          <a:lstStyle/>
          <a:p>
            <a:r>
              <a:rPr lang="en-US" sz="4000" b="1" dirty="0"/>
              <a:t>16% of </a:t>
            </a:r>
            <a:r>
              <a:rPr lang="en-US" sz="4000" b="1" dirty="0" smtClean="0"/>
              <a:t>total fatalities</a:t>
            </a:r>
            <a:endParaRPr lang="en-US" sz="4000" b="1" dirty="0"/>
          </a:p>
          <a:p>
            <a:pPr lvl="1"/>
            <a:r>
              <a:rPr lang="en-US" sz="4000" b="1" dirty="0"/>
              <a:t>Most working aloft</a:t>
            </a:r>
          </a:p>
          <a:p>
            <a:pPr lvl="1"/>
            <a:r>
              <a:rPr lang="en-US" sz="4000" b="1" dirty="0"/>
              <a:t>Some working on ground</a:t>
            </a:r>
          </a:p>
          <a:p>
            <a:pPr lvl="2"/>
            <a:r>
              <a:rPr lang="en-US" sz="4000" b="1" dirty="0"/>
              <a:t>Twice as many Indirect as Direct</a:t>
            </a:r>
          </a:p>
        </p:txBody>
      </p:sp>
      <p:sp>
        <p:nvSpPr>
          <p:cNvPr id="4" name="TextBox 7"/>
          <p:cNvSpPr txBox="1">
            <a:spLocks noChangeArrowheads="1"/>
          </p:cNvSpPr>
          <p:nvPr/>
        </p:nvSpPr>
        <p:spPr bwMode="auto">
          <a:xfrm>
            <a:off x="5334000" y="5638800"/>
            <a:ext cx="1714500" cy="196208"/>
          </a:xfrm>
          <a:prstGeom prst="rect">
            <a:avLst/>
          </a:prstGeom>
          <a:noFill/>
          <a:ln w="9525">
            <a:noFill/>
            <a:miter lim="800000"/>
            <a:headEnd/>
            <a:tailEnd/>
          </a:ln>
        </p:spPr>
        <p:txBody>
          <a:bodyPr>
            <a:spAutoFit/>
          </a:bodyPr>
          <a:lstStyle/>
          <a:p>
            <a:r>
              <a:rPr lang="en-US" sz="675" dirty="0">
                <a:latin typeface="Book Antiqua" pitchFamily="18" charset="0"/>
              </a:rPr>
              <a:t>Courtesy </a:t>
            </a:r>
            <a:r>
              <a:rPr lang="en-US" sz="675" dirty="0" smtClean="0">
                <a:latin typeface="Book Antiqua" pitchFamily="18" charset="0"/>
              </a:rPr>
              <a:t>of Dr</a:t>
            </a:r>
            <a:r>
              <a:rPr lang="en-US" sz="675" dirty="0">
                <a:latin typeface="Book Antiqua" pitchFamily="18" charset="0"/>
              </a:rPr>
              <a:t>. John Ball, 2014 data</a:t>
            </a:r>
          </a:p>
        </p:txBody>
      </p:sp>
    </p:spTree>
    <p:extLst>
      <p:ext uri="{BB962C8B-B14F-4D97-AF65-F5344CB8AC3E}">
        <p14:creationId xmlns:p14="http://schemas.microsoft.com/office/powerpoint/2010/main" val="387745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defRPr/>
            </a:pPr>
            <a:r>
              <a:rPr lang="en-US" b="1" dirty="0" smtClean="0"/>
              <a:t>Aerial Lift Procedures – </a:t>
            </a:r>
            <a:br>
              <a:rPr lang="en-US" b="1" dirty="0" smtClean="0"/>
            </a:br>
            <a:r>
              <a:rPr lang="en-US" b="1" dirty="0" smtClean="0"/>
              <a:t>Electrical Hazards Safe Work Practices</a:t>
            </a:r>
            <a:endParaRPr lang="en-US" b="1" dirty="0"/>
          </a:p>
        </p:txBody>
      </p:sp>
      <p:sp>
        <p:nvSpPr>
          <p:cNvPr id="6" name="Content Placeholder 5"/>
          <p:cNvSpPr>
            <a:spLocks noGrp="1"/>
          </p:cNvSpPr>
          <p:nvPr>
            <p:ph idx="1"/>
          </p:nvPr>
        </p:nvSpPr>
        <p:spPr>
          <a:xfrm>
            <a:off x="428045" y="1524000"/>
            <a:ext cx="8229600" cy="4525963"/>
          </a:xfrm>
        </p:spPr>
        <p:txBody>
          <a:bodyPr/>
          <a:lstStyle/>
          <a:p>
            <a:pPr>
              <a:defRPr/>
            </a:pPr>
            <a:r>
              <a:rPr lang="en-US" b="1" dirty="0" smtClean="0"/>
              <a:t>Bucket Operator Warnings</a:t>
            </a:r>
          </a:p>
          <a:p>
            <a:pPr lvl="1">
              <a:defRPr/>
            </a:pPr>
            <a:r>
              <a:rPr lang="en-US" b="1" dirty="0" smtClean="0"/>
              <a:t>The bucket does not keep you free from risk of electrocution</a:t>
            </a:r>
          </a:p>
          <a:p>
            <a:pPr lvl="1">
              <a:defRPr/>
            </a:pPr>
            <a:r>
              <a:rPr lang="en-US" b="1" dirty="0" smtClean="0"/>
              <a:t>Insulation provides only a measure of safety</a:t>
            </a:r>
          </a:p>
          <a:p>
            <a:pPr lvl="1">
              <a:defRPr/>
            </a:pPr>
            <a:r>
              <a:rPr lang="en-US" b="1" dirty="0" smtClean="0"/>
              <a:t>You can be electrocuted through other paths to ground:</a:t>
            </a:r>
          </a:p>
          <a:p>
            <a:pPr lvl="2">
              <a:defRPr/>
            </a:pPr>
            <a:r>
              <a:rPr lang="en-US" b="1" dirty="0" smtClean="0"/>
              <a:t>If you contact the conductor and the tree at the same time</a:t>
            </a:r>
          </a:p>
          <a:p>
            <a:pPr lvl="2">
              <a:defRPr/>
            </a:pPr>
            <a:r>
              <a:rPr lang="en-US" b="1" dirty="0" smtClean="0"/>
              <a:t>If you contact two conductors at the same</a:t>
            </a:r>
          </a:p>
          <a:p>
            <a:pPr marL="914400" lvl="2" indent="0">
              <a:buNone/>
              <a:defRPr/>
            </a:pPr>
            <a:r>
              <a:rPr lang="en-US" b="1" dirty="0" smtClean="0"/>
              <a:t>time</a:t>
            </a:r>
            <a:endParaRPr lang="en-US" b="1" dirty="0"/>
          </a:p>
        </p:txBody>
      </p:sp>
    </p:spTree>
    <p:extLst>
      <p:ext uri="{BB962C8B-B14F-4D97-AF65-F5344CB8AC3E}">
        <p14:creationId xmlns:p14="http://schemas.microsoft.com/office/powerpoint/2010/main" val="3921886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838200"/>
          </a:xfrm>
        </p:spPr>
        <p:txBody>
          <a:bodyPr/>
          <a:lstStyle/>
          <a:p>
            <a:r>
              <a:rPr lang="en-US" b="1" dirty="0" smtClean="0"/>
              <a:t>Chapter 6 – </a:t>
            </a:r>
            <a:r>
              <a:rPr lang="en-US" b="1" dirty="0"/>
              <a:t>E</a:t>
            </a:r>
            <a:r>
              <a:rPr lang="en-US" b="1" dirty="0" smtClean="0"/>
              <a:t>lectrical and Environmental Hazards</a:t>
            </a:r>
            <a:endParaRPr lang="en-US" dirty="0"/>
          </a:p>
        </p:txBody>
      </p:sp>
      <p:pic>
        <p:nvPicPr>
          <p:cNvPr id="6" name="Picture 5" descr="20_nj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95800" y="1600200"/>
            <a:ext cx="4343400" cy="3257550"/>
          </a:xfrm>
          <a:prstGeom prst="rect">
            <a:avLst/>
          </a:prstGeom>
          <a:noFill/>
          <a:ln w="9525">
            <a:noFill/>
            <a:miter lim="800000"/>
            <a:headEnd/>
            <a:tailEnd/>
          </a:ln>
        </p:spPr>
      </p:pic>
      <p:pic>
        <p:nvPicPr>
          <p:cNvPr id="7" name="Picture 4" descr="ehap path-severe_elec_burn.jpg" title="Picutre of sever electrical burns on a workers hand and arm"/>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2729" y="2667000"/>
            <a:ext cx="3401404" cy="2438400"/>
          </a:xfrm>
          <a:prstGeom prst="rect">
            <a:avLst/>
          </a:prstGeom>
          <a:noFill/>
          <a:ln w="9525">
            <a:noFill/>
            <a:miter lim="800000"/>
            <a:headEnd/>
            <a:tailEnd/>
          </a:ln>
        </p:spPr>
      </p:pic>
    </p:spTree>
    <p:extLst>
      <p:ext uri="{BB962C8B-B14F-4D97-AF65-F5344CB8AC3E}">
        <p14:creationId xmlns:p14="http://schemas.microsoft.com/office/powerpoint/2010/main" val="11924220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 16ab.jpg" title="Drawign of the different energized lines on a pol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1447800"/>
            <a:ext cx="4826000" cy="4343400"/>
          </a:xfrm>
          <a:prstGeom prst="rect">
            <a:avLst/>
          </a:prstGeom>
        </p:spPr>
      </p:pic>
      <p:sp>
        <p:nvSpPr>
          <p:cNvPr id="2" name="Title 1" hidden="1"/>
          <p:cNvSpPr>
            <a:spLocks noGrp="1"/>
          </p:cNvSpPr>
          <p:nvPr>
            <p:ph type="title"/>
          </p:nvPr>
        </p:nvSpPr>
        <p:spPr/>
        <p:txBody>
          <a:bodyPr/>
          <a:lstStyle/>
          <a:p>
            <a:r>
              <a:rPr lang="en-US" dirty="0" smtClean="0"/>
              <a:t>Drawing on Line Clearing</a:t>
            </a:r>
            <a:endParaRPr lang="en-US" dirty="0"/>
          </a:p>
        </p:txBody>
      </p:sp>
    </p:spTree>
    <p:extLst>
      <p:ext uri="{BB962C8B-B14F-4D97-AF65-F5344CB8AC3E}">
        <p14:creationId xmlns:p14="http://schemas.microsoft.com/office/powerpoint/2010/main" val="33727106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General </a:t>
            </a:r>
            <a:r>
              <a:rPr lang="en-US" dirty="0" smtClean="0"/>
              <a:t>Precautions To Avoid Being </a:t>
            </a:r>
            <a:r>
              <a:rPr lang="en-US" dirty="0"/>
              <a:t>E</a:t>
            </a:r>
            <a:r>
              <a:rPr lang="en-US" dirty="0" smtClean="0"/>
              <a:t>lectrocuted</a:t>
            </a:r>
            <a:endParaRPr lang="en-US" dirty="0"/>
          </a:p>
        </p:txBody>
      </p:sp>
      <p:sp>
        <p:nvSpPr>
          <p:cNvPr id="2" name="Content Placeholder 1"/>
          <p:cNvSpPr>
            <a:spLocks noGrp="1"/>
          </p:cNvSpPr>
          <p:nvPr>
            <p:ph idx="1"/>
          </p:nvPr>
        </p:nvSpPr>
        <p:spPr/>
        <p:txBody>
          <a:bodyPr/>
          <a:lstStyle/>
          <a:p>
            <a:r>
              <a:rPr lang="en-US" sz="1600" dirty="0" smtClean="0"/>
              <a:t>Use </a:t>
            </a:r>
            <a:r>
              <a:rPr lang="en-US" sz="1600" dirty="0"/>
              <a:t>extreme caution when operating aerial lifts and tree trimming equipment around utility lines.</a:t>
            </a:r>
          </a:p>
          <a:p>
            <a:r>
              <a:rPr lang="en-US" sz="1600" dirty="0" smtClean="0"/>
              <a:t>You </a:t>
            </a:r>
            <a:r>
              <a:rPr lang="en-US" sz="1600" dirty="0"/>
              <a:t>must call the </a:t>
            </a:r>
            <a:r>
              <a:rPr lang="en-US" sz="1600" dirty="0" smtClean="0"/>
              <a:t>utility if </a:t>
            </a:r>
            <a:r>
              <a:rPr lang="en-US" sz="1600" dirty="0"/>
              <a:t>there is an electrical hazard, such as a tree limb, closer to the line than your minimum approach distance.</a:t>
            </a:r>
          </a:p>
          <a:p>
            <a:r>
              <a:rPr lang="en-US" sz="1600" dirty="0" smtClean="0"/>
              <a:t>Plan </a:t>
            </a:r>
            <a:r>
              <a:rPr lang="en-US" sz="1600" dirty="0"/>
              <a:t>ahead to have power lines de-energized or shielded if possible.</a:t>
            </a:r>
          </a:p>
          <a:p>
            <a:r>
              <a:rPr lang="en-US" sz="1600" dirty="0" smtClean="0"/>
              <a:t>Never </a:t>
            </a:r>
            <a:r>
              <a:rPr lang="en-US" sz="1600" dirty="0"/>
              <a:t>use a non-insulated lift device around utility lines.</a:t>
            </a:r>
          </a:p>
          <a:p>
            <a:r>
              <a:rPr lang="en-US" sz="1600" dirty="0" smtClean="0"/>
              <a:t>Keep </a:t>
            </a:r>
            <a:r>
              <a:rPr lang="en-US" sz="1600" dirty="0"/>
              <a:t>far enough away from the utility lines to allow for sway of the boom and sway of the lines.</a:t>
            </a:r>
          </a:p>
          <a:p>
            <a:r>
              <a:rPr lang="en-US" sz="1600" dirty="0"/>
              <a:t>Never drill holes in the bucket or bucket liner; this will decrease the effectiveness of insulation, if equipped.</a:t>
            </a:r>
          </a:p>
          <a:p>
            <a:r>
              <a:rPr lang="en-US" sz="1600" dirty="0" smtClean="0"/>
              <a:t>Insulated </a:t>
            </a:r>
            <a:r>
              <a:rPr lang="en-US" sz="1600" dirty="0"/>
              <a:t>booms must be dielectrically tested at least once a year.</a:t>
            </a:r>
          </a:p>
          <a:p>
            <a:r>
              <a:rPr lang="en-US" sz="1600" dirty="0" smtClean="0"/>
              <a:t>Never </a:t>
            </a:r>
            <a:r>
              <a:rPr lang="en-US" sz="1600" dirty="0"/>
              <a:t>rely on boom insulation to protect you. An insulated boom may or may not work based on environmental factors, voltage involved, nature of the contact, condition of boom, etc.</a:t>
            </a:r>
          </a:p>
          <a:p>
            <a:r>
              <a:rPr lang="en-US" sz="1600" dirty="0" smtClean="0"/>
              <a:t>Workers </a:t>
            </a:r>
            <a:r>
              <a:rPr lang="en-US" sz="1600" dirty="0"/>
              <a:t>on the ground should not touch, lean on, and/or jump on and </a:t>
            </a:r>
            <a:r>
              <a:rPr lang="en-US" sz="1600" dirty="0" smtClean="0"/>
              <a:t>off     the </a:t>
            </a:r>
            <a:r>
              <a:rPr lang="en-US" sz="1600" dirty="0"/>
              <a:t>aerial lift when it is in use around utility lines</a:t>
            </a:r>
            <a:r>
              <a:rPr lang="en-US" sz="1600" dirty="0" smtClean="0"/>
              <a:t>.</a:t>
            </a:r>
            <a:endParaRPr lang="en-US" sz="1600" dirty="0"/>
          </a:p>
        </p:txBody>
      </p:sp>
    </p:spTree>
    <p:extLst>
      <p:ext uri="{BB962C8B-B14F-4D97-AF65-F5344CB8AC3E}">
        <p14:creationId xmlns:p14="http://schemas.microsoft.com/office/powerpoint/2010/main" val="190366459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a:t>Aerial Lift </a:t>
            </a:r>
            <a:r>
              <a:rPr lang="en-US" b="1" dirty="0" smtClean="0"/>
              <a:t>Safety   </a:t>
            </a:r>
            <a:endParaRPr lang="en-US" b="1" dirty="0"/>
          </a:p>
        </p:txBody>
      </p:sp>
      <p:pic>
        <p:nvPicPr>
          <p:cNvPr id="4" name="Content Placeholder 3" descr="aerial lift specialist logo.jpg" title="Aerial Lift Specialist image"/>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24800" y="152400"/>
            <a:ext cx="1030224" cy="859108"/>
          </a:xfrm>
        </p:spPr>
      </p:pic>
      <p:pic>
        <p:nvPicPr>
          <p:cNvPr id="6" name="Picture 6" descr="Burned%20Hand%2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334000" y="1219200"/>
            <a:ext cx="3054350" cy="3741435"/>
          </a:xfrm>
          <a:prstGeom prst="rect">
            <a:avLst/>
          </a:prstGeom>
          <a:noFill/>
        </p:spPr>
      </p:pic>
      <p:sp>
        <p:nvSpPr>
          <p:cNvPr id="7" name="Rectangle 6"/>
          <p:cNvSpPr/>
          <p:nvPr/>
        </p:nvSpPr>
        <p:spPr>
          <a:xfrm>
            <a:off x="463550" y="1600200"/>
            <a:ext cx="4572000" cy="1089529"/>
          </a:xfrm>
          <a:prstGeom prst="rect">
            <a:avLst/>
          </a:prstGeom>
          <a:ln>
            <a:solidFill>
              <a:srgbClr val="FF0000"/>
            </a:solidFill>
          </a:ln>
        </p:spPr>
        <p:txBody>
          <a:bodyPr>
            <a:spAutoFit/>
          </a:bodyPr>
          <a:lstStyle/>
          <a:p>
            <a:pPr>
              <a:lnSpc>
                <a:spcPct val="90000"/>
              </a:lnSpc>
              <a:defRPr/>
            </a:pPr>
            <a:r>
              <a:rPr lang="en-US" sz="2400" b="1" dirty="0" smtClean="0"/>
              <a:t>Current passing through the body can cause electrocution or severe burns.</a:t>
            </a:r>
          </a:p>
        </p:txBody>
      </p:sp>
      <p:pic>
        <p:nvPicPr>
          <p:cNvPr id="8" name="Picture 4" descr="EHAP chest_burn.jpg" title="Picutre of electrical burns across a man's torso"/>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3436951"/>
            <a:ext cx="3844905" cy="2514600"/>
          </a:xfrm>
          <a:prstGeom prst="rect">
            <a:avLst/>
          </a:prstGeom>
          <a:noFill/>
          <a:ln w="9525">
            <a:noFill/>
            <a:miter lim="800000"/>
            <a:headEnd/>
            <a:tailEnd/>
          </a:ln>
        </p:spPr>
      </p:pic>
    </p:spTree>
    <p:extLst>
      <p:ext uri="{BB962C8B-B14F-4D97-AF65-F5344CB8AC3E}">
        <p14:creationId xmlns:p14="http://schemas.microsoft.com/office/powerpoint/2010/main" val="35414690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b="1" dirty="0" smtClean="0"/>
              <a:t> Aerial </a:t>
            </a:r>
            <a:r>
              <a:rPr lang="en-US" b="1" dirty="0"/>
              <a:t>Lift </a:t>
            </a:r>
            <a:r>
              <a:rPr lang="en-US" b="1" dirty="0" smtClean="0"/>
              <a:t>Safety   </a:t>
            </a:r>
            <a:endParaRPr lang="en-US" b="1" dirty="0"/>
          </a:p>
        </p:txBody>
      </p:sp>
      <p:graphicFrame>
        <p:nvGraphicFramePr>
          <p:cNvPr id="7" name="Object 2" title="List of the human body's reaction to electrical current"/>
          <p:cNvGraphicFramePr>
            <a:graphicFrameLocks noChangeAspect="1"/>
          </p:cNvGraphicFramePr>
          <p:nvPr>
            <p:extLst>
              <p:ext uri="{D42A27DB-BD31-4B8C-83A1-F6EECF244321}">
                <p14:modId xmlns:p14="http://schemas.microsoft.com/office/powerpoint/2010/main" val="2103500870"/>
              </p:ext>
            </p:extLst>
          </p:nvPr>
        </p:nvGraphicFramePr>
        <p:xfrm>
          <a:off x="457200" y="1143000"/>
          <a:ext cx="6610350" cy="5067300"/>
        </p:xfrm>
        <a:graphic>
          <a:graphicData uri="http://schemas.openxmlformats.org/presentationml/2006/ole">
            <mc:AlternateContent xmlns:mc="http://schemas.openxmlformats.org/markup-compatibility/2006">
              <mc:Choice xmlns:v="urn:schemas-microsoft-com:vml" Requires="v">
                <p:oleObj spid="_x0000_s1101" name="Slide" r:id="rId3" imgW="4473651" imgH="3349458" progId="PowerPoint.Slide.8">
                  <p:embed/>
                </p:oleObj>
              </mc:Choice>
              <mc:Fallback>
                <p:oleObj name="Slide" r:id="rId3" imgW="4473651" imgH="3349458"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661035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905000" y="1752600"/>
            <a:ext cx="4876800" cy="369332"/>
          </a:xfrm>
          <a:prstGeom prst="rect">
            <a:avLst/>
          </a:prstGeom>
          <a:noFill/>
        </p:spPr>
        <p:txBody>
          <a:bodyPr wrap="square" rtlCol="0">
            <a:spAutoFit/>
          </a:bodyPr>
          <a:lstStyle/>
          <a:p>
            <a:r>
              <a:rPr lang="en-US" b="1" u="sng" dirty="0" smtClean="0"/>
              <a:t>Electrical Current and the Human Body</a:t>
            </a:r>
            <a:endParaRPr lang="en-US" b="1" u="sng" dirty="0"/>
          </a:p>
        </p:txBody>
      </p:sp>
    </p:spTree>
    <p:extLst>
      <p:ext uri="{BB962C8B-B14F-4D97-AF65-F5344CB8AC3E}">
        <p14:creationId xmlns:p14="http://schemas.microsoft.com/office/powerpoint/2010/main" val="24935810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p:cNvSpPr>
          <p:nvPr>
            <p:ph type="title"/>
          </p:nvPr>
        </p:nvSpPr>
        <p:spPr/>
        <p:txBody>
          <a:bodyPr/>
          <a:lstStyle/>
          <a:p>
            <a:r>
              <a:rPr lang="en-US" b="1" dirty="0" smtClean="0"/>
              <a:t>How Electrocutions </a:t>
            </a:r>
            <a:r>
              <a:rPr lang="en-US" b="1" dirty="0"/>
              <a:t>O</a:t>
            </a:r>
            <a:r>
              <a:rPr lang="en-US" b="1" dirty="0" smtClean="0"/>
              <a:t>ccur</a:t>
            </a:r>
          </a:p>
        </p:txBody>
      </p:sp>
      <p:pic>
        <p:nvPicPr>
          <p:cNvPr id="43010" name="Picture 6" descr="14-Phase-to-PhaseBucke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90800" y="1219200"/>
            <a:ext cx="3736975" cy="4816509"/>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4"/>
          <p:cNvSpPr>
            <a:spLocks noGrp="1"/>
          </p:cNvSpPr>
          <p:nvPr>
            <p:ph type="title"/>
          </p:nvPr>
        </p:nvSpPr>
        <p:spPr>
          <a:xfrm>
            <a:off x="457200" y="762000"/>
            <a:ext cx="8229600" cy="1143000"/>
          </a:xfrm>
        </p:spPr>
        <p:txBody>
          <a:bodyPr/>
          <a:lstStyle/>
          <a:p>
            <a:r>
              <a:rPr lang="en-US" b="1" dirty="0" smtClean="0"/>
              <a:t>Direct Contact</a:t>
            </a:r>
          </a:p>
        </p:txBody>
      </p:sp>
      <p:pic>
        <p:nvPicPr>
          <p:cNvPr id="44034" name="Picture 6" descr="C3S4-1DIRECTCOPNTACT"/>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05467" y="1752600"/>
            <a:ext cx="5503333" cy="3962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44033"/>
                                        </p:tgtEl>
                                        <p:attrNameLst>
                                          <p:attrName>style.visibility</p:attrName>
                                        </p:attrNameLst>
                                      </p:cBhvr>
                                      <p:to>
                                        <p:strVal val="visible"/>
                                      </p:to>
                                    </p:set>
                                    <p:anim calcmode="lin" valueType="num">
                                      <p:cBhvr>
                                        <p:cTn id="7" dur="15000" fill="hold"/>
                                        <p:tgtEl>
                                          <p:spTgt spid="44033"/>
                                        </p:tgtEl>
                                        <p:attrNameLst>
                                          <p:attrName>ppt_x</p:attrName>
                                        </p:attrNameLst>
                                      </p:cBhvr>
                                      <p:tavLst>
                                        <p:tav tm="0">
                                          <p:val>
                                            <p:strVal val="#ppt_x"/>
                                          </p:val>
                                        </p:tav>
                                        <p:tav tm="100000">
                                          <p:val>
                                            <p:strVal val="#ppt_x"/>
                                          </p:val>
                                        </p:tav>
                                      </p:tavLst>
                                    </p:anim>
                                    <p:anim calcmode="lin" valueType="num">
                                      <p:cBhvr>
                                        <p:cTn id="8" dur="15000" fill="hold"/>
                                        <p:tgtEl>
                                          <p:spTgt spid="4403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p:cNvSpPr>
          <p:nvPr>
            <p:ph type="title"/>
          </p:nvPr>
        </p:nvSpPr>
        <p:spPr/>
        <p:txBody>
          <a:bodyPr/>
          <a:lstStyle/>
          <a:p>
            <a:r>
              <a:rPr lang="en-US" b="1" dirty="0" smtClean="0"/>
              <a:t>Indirect Contact</a:t>
            </a:r>
          </a:p>
        </p:txBody>
      </p:sp>
      <p:pic>
        <p:nvPicPr>
          <p:cNvPr id="45058" name="Picture 6" descr="C3S4-5INDIRECTBPT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820194" y="1295400"/>
            <a:ext cx="3503612" cy="4734028"/>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b="1" dirty="0" smtClean="0"/>
              <a:t>Environmental Hazards</a:t>
            </a:r>
            <a:endParaRPr lang="en-US" b="1" dirty="0"/>
          </a:p>
        </p:txBody>
      </p:sp>
      <p:sp>
        <p:nvSpPr>
          <p:cNvPr id="8" name="TextBox 7"/>
          <p:cNvSpPr txBox="1"/>
          <p:nvPr/>
        </p:nvSpPr>
        <p:spPr>
          <a:xfrm>
            <a:off x="304800" y="1143000"/>
            <a:ext cx="7898122" cy="5016758"/>
          </a:xfrm>
          <a:prstGeom prst="rect">
            <a:avLst/>
          </a:prstGeom>
          <a:noFill/>
        </p:spPr>
        <p:txBody>
          <a:bodyPr wrap="square" rtlCol="0">
            <a:spAutoFit/>
          </a:bodyPr>
          <a:lstStyle/>
          <a:p>
            <a:r>
              <a:rPr lang="en-US" sz="2000" b="1" dirty="0" smtClean="0"/>
              <a:t>Environmental Hazards</a:t>
            </a:r>
          </a:p>
          <a:p>
            <a:endParaRPr lang="en-US" sz="2000" b="1" dirty="0" smtClean="0"/>
          </a:p>
          <a:p>
            <a:r>
              <a:rPr lang="en-US" sz="2000" b="1" dirty="0" smtClean="0"/>
              <a:t>Heat exhaustion</a:t>
            </a:r>
          </a:p>
          <a:p>
            <a:endParaRPr lang="en-US" sz="2000" b="1" dirty="0" smtClean="0"/>
          </a:p>
          <a:p>
            <a:r>
              <a:rPr lang="en-US" sz="2000" b="1" dirty="0" smtClean="0"/>
              <a:t>Heat stroke</a:t>
            </a:r>
          </a:p>
          <a:p>
            <a:endParaRPr lang="en-US" sz="2000" b="1" dirty="0" smtClean="0"/>
          </a:p>
          <a:p>
            <a:r>
              <a:rPr lang="en-US" sz="2000" b="1" dirty="0" smtClean="0"/>
              <a:t>Cold exposure</a:t>
            </a:r>
          </a:p>
          <a:p>
            <a:endParaRPr lang="en-US" sz="2000" b="1" dirty="0" smtClean="0"/>
          </a:p>
          <a:p>
            <a:r>
              <a:rPr lang="en-US" sz="2000" b="1" dirty="0" smtClean="0"/>
              <a:t>Stinging and biting insects</a:t>
            </a:r>
          </a:p>
          <a:p>
            <a:endParaRPr lang="en-US" sz="2000" b="1" dirty="0" smtClean="0"/>
          </a:p>
          <a:p>
            <a:r>
              <a:rPr lang="en-US" sz="2000" b="1" dirty="0" smtClean="0"/>
              <a:t>Animals and mammals</a:t>
            </a:r>
          </a:p>
          <a:p>
            <a:endParaRPr lang="en-US" sz="2000" b="1" dirty="0" smtClean="0"/>
          </a:p>
          <a:p>
            <a:r>
              <a:rPr lang="en-US" sz="2000" b="1" dirty="0" smtClean="0"/>
              <a:t>Lightning </a:t>
            </a:r>
          </a:p>
          <a:p>
            <a:endParaRPr lang="en-US" sz="2000" b="1" dirty="0" smtClean="0"/>
          </a:p>
          <a:p>
            <a:r>
              <a:rPr lang="en-US" sz="2000" b="1" dirty="0" smtClean="0"/>
              <a:t>Make sure your First Aid </a:t>
            </a:r>
          </a:p>
          <a:p>
            <a:r>
              <a:rPr lang="en-US" sz="2000" b="1" dirty="0" smtClean="0"/>
              <a:t>and CPR are up to date.</a:t>
            </a:r>
            <a:endParaRPr lang="en-US" sz="2000" b="1" dirty="0"/>
          </a:p>
        </p:txBody>
      </p:sp>
      <p:pic>
        <p:nvPicPr>
          <p:cNvPr id="9" name="Picture 8" descr="lightning strikes.png" title="Picture of Lighteni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62400" y="1165123"/>
            <a:ext cx="1981200" cy="1981200"/>
          </a:xfrm>
          <a:prstGeom prst="rect">
            <a:avLst/>
          </a:prstGeom>
        </p:spPr>
      </p:pic>
      <p:pic>
        <p:nvPicPr>
          <p:cNvPr id="10" name="Picture 9" descr="bee nest.jpg" title="Picture of a Bee Hiv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3532" y="902109"/>
            <a:ext cx="2419658" cy="3429001"/>
          </a:xfrm>
          <a:prstGeom prst="rect">
            <a:avLst/>
          </a:prstGeom>
        </p:spPr>
      </p:pic>
      <p:pic>
        <p:nvPicPr>
          <p:cNvPr id="11" name="Picture 10" descr="racoon in tree.jpg" title="Picture of a Raccoon in a tre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4331110"/>
            <a:ext cx="2667000" cy="2000250"/>
          </a:xfrm>
          <a:prstGeom prst="rect">
            <a:avLst/>
          </a:prstGeom>
        </p:spPr>
      </p:pic>
      <p:pic>
        <p:nvPicPr>
          <p:cNvPr id="12" name="Picture 11" descr="squirrel in tree.jpg" title="Picture of a squirrel in a tre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4336" y="3158614"/>
            <a:ext cx="1849264" cy="2069623"/>
          </a:xfrm>
          <a:prstGeom prst="rect">
            <a:avLst/>
          </a:prstGeom>
        </p:spPr>
      </p:pic>
    </p:spTree>
    <p:extLst>
      <p:ext uri="{BB962C8B-B14F-4D97-AF65-F5344CB8AC3E}">
        <p14:creationId xmlns:p14="http://schemas.microsoft.com/office/powerpoint/2010/main" val="453642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b="1" dirty="0" smtClean="0"/>
              <a:t>Aerial Lift Procedures</a:t>
            </a:r>
            <a:endParaRPr lang="en-US" b="1" dirty="0"/>
          </a:p>
        </p:txBody>
      </p:sp>
      <p:sp>
        <p:nvSpPr>
          <p:cNvPr id="6" name="Content Placeholder 5"/>
          <p:cNvSpPr>
            <a:spLocks noGrp="1"/>
          </p:cNvSpPr>
          <p:nvPr>
            <p:ph idx="1"/>
          </p:nvPr>
        </p:nvSpPr>
        <p:spPr>
          <a:xfrm>
            <a:off x="457200" y="1219200"/>
            <a:ext cx="8229600" cy="4525963"/>
          </a:xfrm>
        </p:spPr>
        <p:txBody>
          <a:bodyPr/>
          <a:lstStyle/>
          <a:p>
            <a:pPr>
              <a:defRPr/>
            </a:pPr>
            <a:r>
              <a:rPr lang="en-US" sz="2800" b="1" dirty="0" smtClean="0"/>
              <a:t>Bucket Operator Warnings</a:t>
            </a:r>
          </a:p>
          <a:p>
            <a:pPr lvl="1">
              <a:defRPr/>
            </a:pPr>
            <a:r>
              <a:rPr lang="en-US" dirty="0" smtClean="0"/>
              <a:t>The bucket does not keep you free from risk of electrocution</a:t>
            </a:r>
          </a:p>
          <a:p>
            <a:pPr lvl="1">
              <a:defRPr/>
            </a:pPr>
            <a:r>
              <a:rPr lang="en-US" dirty="0" smtClean="0"/>
              <a:t>Insulation provides only a measure of safety</a:t>
            </a:r>
          </a:p>
          <a:p>
            <a:pPr lvl="1">
              <a:defRPr/>
            </a:pPr>
            <a:r>
              <a:rPr lang="en-US" dirty="0" smtClean="0"/>
              <a:t>You can be electrocuted through other paths to ground:</a:t>
            </a:r>
          </a:p>
          <a:p>
            <a:pPr lvl="2">
              <a:defRPr/>
            </a:pPr>
            <a:r>
              <a:rPr lang="en-US" sz="2800" dirty="0" smtClean="0"/>
              <a:t>If you contact the conductor and the tree at the same time</a:t>
            </a:r>
          </a:p>
          <a:p>
            <a:pPr lvl="2">
              <a:defRPr/>
            </a:pPr>
            <a:r>
              <a:rPr lang="en-US" sz="2800" dirty="0" smtClean="0"/>
              <a:t>If you contact two conductors at the </a:t>
            </a:r>
          </a:p>
          <a:p>
            <a:pPr marL="914400" lvl="2" indent="0">
              <a:buNone/>
              <a:defRPr/>
            </a:pPr>
            <a:r>
              <a:rPr lang="en-US" sz="2800" dirty="0" smtClean="0"/>
              <a:t>same time</a:t>
            </a:r>
            <a:endParaRPr lang="en-US" sz="2800" dirty="0"/>
          </a:p>
        </p:txBody>
      </p:sp>
    </p:spTree>
    <p:extLst>
      <p:ext uri="{BB962C8B-B14F-4D97-AF65-F5344CB8AC3E}">
        <p14:creationId xmlns:p14="http://schemas.microsoft.com/office/powerpoint/2010/main" val="2461654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Illness</a:t>
            </a:r>
            <a:endParaRPr lang="en-US" dirty="0"/>
          </a:p>
        </p:txBody>
      </p:sp>
      <p:sp>
        <p:nvSpPr>
          <p:cNvPr id="3" name="Content Placeholder 2"/>
          <p:cNvSpPr>
            <a:spLocks noGrp="1"/>
          </p:cNvSpPr>
          <p:nvPr>
            <p:ph idx="1"/>
          </p:nvPr>
        </p:nvSpPr>
        <p:spPr>
          <a:xfrm>
            <a:off x="441960" y="1346110"/>
            <a:ext cx="8229600" cy="4978490"/>
          </a:xfrm>
        </p:spPr>
        <p:txBody>
          <a:bodyPr/>
          <a:lstStyle/>
          <a:p>
            <a:pPr marL="0" indent="0">
              <a:buNone/>
            </a:pPr>
            <a:r>
              <a:rPr lang="en-US" dirty="0" smtClean="0"/>
              <a:t>Heat exhaustion is one form of heat illness Symptoms include*:</a:t>
            </a:r>
          </a:p>
          <a:p>
            <a:pPr lvl="1"/>
            <a:r>
              <a:rPr lang="en-US" sz="2400" dirty="0" smtClean="0"/>
              <a:t>Dizziness</a:t>
            </a:r>
          </a:p>
          <a:p>
            <a:pPr lvl="1"/>
            <a:r>
              <a:rPr lang="en-US" sz="2400" dirty="0" smtClean="0"/>
              <a:t>Headaches</a:t>
            </a:r>
          </a:p>
          <a:p>
            <a:pPr lvl="1"/>
            <a:r>
              <a:rPr lang="en-US" sz="2400" dirty="0" smtClean="0"/>
              <a:t>Sweaty skin</a:t>
            </a:r>
          </a:p>
          <a:p>
            <a:pPr lvl="1"/>
            <a:r>
              <a:rPr lang="en-US" sz="2400" dirty="0" smtClean="0"/>
              <a:t>Weakness</a:t>
            </a:r>
          </a:p>
          <a:p>
            <a:pPr lvl="1"/>
            <a:r>
              <a:rPr lang="en-US" sz="2400" dirty="0" smtClean="0"/>
              <a:t>Cramps</a:t>
            </a:r>
          </a:p>
          <a:p>
            <a:pPr lvl="1"/>
            <a:r>
              <a:rPr lang="en-US" sz="2400" dirty="0" smtClean="0"/>
              <a:t>Nausea, vomiting</a:t>
            </a:r>
          </a:p>
          <a:p>
            <a:pPr lvl="1"/>
            <a:r>
              <a:rPr lang="en-US" sz="2400" dirty="0" smtClean="0"/>
              <a:t>Fast heart beat</a:t>
            </a:r>
          </a:p>
          <a:p>
            <a:pPr marL="457200" lvl="1" indent="0">
              <a:buNone/>
            </a:pPr>
            <a:r>
              <a:rPr lang="en-US" sz="1800" dirty="0" smtClean="0"/>
              <a:t>* </a:t>
            </a:r>
            <a:r>
              <a:rPr lang="en-US" sz="1800" dirty="0"/>
              <a:t>People react differently to heat, you may have only a few, </a:t>
            </a:r>
          </a:p>
          <a:p>
            <a:pPr marL="457200" lvl="1" indent="0">
              <a:buNone/>
            </a:pPr>
            <a:r>
              <a:rPr lang="en-US" sz="1800" dirty="0"/>
              <a:t>or all, of these symptoms</a:t>
            </a:r>
          </a:p>
          <a:p>
            <a:pPr lvl="1"/>
            <a:endParaRPr lang="en-US" dirty="0"/>
          </a:p>
        </p:txBody>
      </p:sp>
      <p:pic>
        <p:nvPicPr>
          <p:cNvPr id="5" name="Picture 4" title="Picture of a men in an aerial lift bucket trimming a palm tre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0" y="2057400"/>
            <a:ext cx="4038600" cy="2681631"/>
          </a:xfrm>
          <a:prstGeom prst="rect">
            <a:avLst/>
          </a:prstGeom>
        </p:spPr>
      </p:pic>
    </p:spTree>
    <p:extLst>
      <p:ext uri="{BB962C8B-B14F-4D97-AF65-F5344CB8AC3E}">
        <p14:creationId xmlns:p14="http://schemas.microsoft.com/office/powerpoint/2010/main" val="19207711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Illness </a:t>
            </a:r>
            <a:endParaRPr lang="en-US" dirty="0"/>
          </a:p>
        </p:txBody>
      </p:sp>
      <p:sp>
        <p:nvSpPr>
          <p:cNvPr id="3" name="Content Placeholder 2"/>
          <p:cNvSpPr>
            <a:spLocks noGrp="1"/>
          </p:cNvSpPr>
          <p:nvPr>
            <p:ph idx="1"/>
          </p:nvPr>
        </p:nvSpPr>
        <p:spPr>
          <a:xfrm>
            <a:off x="457200" y="1417638"/>
            <a:ext cx="8229600" cy="4525963"/>
          </a:xfrm>
        </p:spPr>
        <p:txBody>
          <a:bodyPr/>
          <a:lstStyle/>
          <a:p>
            <a:pPr marL="0" indent="0">
              <a:buNone/>
            </a:pPr>
            <a:r>
              <a:rPr lang="en-US" dirty="0" smtClean="0"/>
              <a:t>Heat stroke is another form of heat illness Symptoms may include*:</a:t>
            </a:r>
          </a:p>
          <a:p>
            <a:pPr lvl="1"/>
            <a:r>
              <a:rPr lang="en-US" dirty="0" smtClean="0"/>
              <a:t>Red, hot, dry skin</a:t>
            </a:r>
          </a:p>
          <a:p>
            <a:pPr lvl="1"/>
            <a:r>
              <a:rPr lang="en-US" dirty="0" smtClean="0"/>
              <a:t>High temperature</a:t>
            </a:r>
          </a:p>
          <a:p>
            <a:pPr lvl="1"/>
            <a:r>
              <a:rPr lang="en-US" dirty="0" smtClean="0"/>
              <a:t>Confusion</a:t>
            </a:r>
          </a:p>
          <a:p>
            <a:pPr lvl="1"/>
            <a:r>
              <a:rPr lang="en-US" dirty="0" smtClean="0"/>
              <a:t>Convulsions</a:t>
            </a:r>
          </a:p>
          <a:p>
            <a:pPr lvl="1"/>
            <a:r>
              <a:rPr lang="en-US" dirty="0" smtClean="0"/>
              <a:t>Fainting</a:t>
            </a:r>
          </a:p>
          <a:p>
            <a:pPr marL="457200" lvl="1" indent="0">
              <a:buNone/>
            </a:pPr>
            <a:endParaRPr lang="en-US" dirty="0" smtClean="0"/>
          </a:p>
          <a:p>
            <a:pPr marL="457200" lvl="1" indent="0">
              <a:buNone/>
            </a:pPr>
            <a:r>
              <a:rPr lang="en-US" sz="1800" dirty="0" smtClean="0"/>
              <a:t>* People react differently to heat, you may have only a few, </a:t>
            </a:r>
          </a:p>
          <a:p>
            <a:pPr marL="457200" lvl="1" indent="0">
              <a:buNone/>
            </a:pPr>
            <a:r>
              <a:rPr lang="en-US" sz="1800" dirty="0" smtClean="0"/>
              <a:t>or all, of these symptoms</a:t>
            </a:r>
          </a:p>
        </p:txBody>
      </p:sp>
      <p:pic>
        <p:nvPicPr>
          <p:cNvPr id="4" name="Picture 3" title="Picture of a worker in an aerial bucketed trimming a palm tre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2560638"/>
            <a:ext cx="3578702" cy="2373187"/>
          </a:xfrm>
          <a:prstGeom prst="rect">
            <a:avLst/>
          </a:prstGeom>
        </p:spPr>
      </p:pic>
    </p:spTree>
    <p:extLst>
      <p:ext uri="{BB962C8B-B14F-4D97-AF65-F5344CB8AC3E}">
        <p14:creationId xmlns:p14="http://schemas.microsoft.com/office/powerpoint/2010/main" val="273129284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Illness Prevention</a:t>
            </a:r>
            <a:endParaRPr lang="en-US" dirty="0"/>
          </a:p>
        </p:txBody>
      </p:sp>
      <p:sp>
        <p:nvSpPr>
          <p:cNvPr id="3" name="Content Placeholder 2"/>
          <p:cNvSpPr>
            <a:spLocks noGrp="1"/>
          </p:cNvSpPr>
          <p:nvPr>
            <p:ph idx="1"/>
          </p:nvPr>
        </p:nvSpPr>
        <p:spPr>
          <a:xfrm>
            <a:off x="533400" y="1524000"/>
            <a:ext cx="5486400" cy="4525963"/>
          </a:xfrm>
        </p:spPr>
        <p:txBody>
          <a:bodyPr/>
          <a:lstStyle/>
          <a:p>
            <a:r>
              <a:rPr lang="en-US" dirty="0" smtClean="0"/>
              <a:t>Drink water every 15 minutes</a:t>
            </a:r>
          </a:p>
          <a:p>
            <a:r>
              <a:rPr lang="en-US" dirty="0" smtClean="0"/>
              <a:t>Use a water bottle or bladder system when aloft</a:t>
            </a:r>
          </a:p>
          <a:p>
            <a:r>
              <a:rPr lang="en-US" dirty="0" smtClean="0"/>
              <a:t>Wear light clothing</a:t>
            </a:r>
          </a:p>
          <a:p>
            <a:r>
              <a:rPr lang="en-US" dirty="0" smtClean="0"/>
              <a:t>Take breaks in the shade</a:t>
            </a:r>
          </a:p>
          <a:p>
            <a:r>
              <a:rPr lang="en-US" dirty="0" smtClean="0"/>
              <a:t>Keep an eye on each other</a:t>
            </a:r>
          </a:p>
          <a:p>
            <a:pPr marL="0" indent="0">
              <a:buNone/>
            </a:pPr>
            <a:endParaRPr lang="en-US" sz="2000" dirty="0" smtClean="0"/>
          </a:p>
          <a:p>
            <a:pPr marL="0" indent="0">
              <a:buNone/>
            </a:pPr>
            <a:r>
              <a:rPr lang="en-US" sz="2000" dirty="0" smtClean="0"/>
              <a:t>For </a:t>
            </a:r>
            <a:r>
              <a:rPr lang="en-US" sz="2000" dirty="0"/>
              <a:t>more resources see </a:t>
            </a:r>
            <a:r>
              <a:rPr lang="en-US" sz="2000" dirty="0" smtClean="0"/>
              <a:t>OSHA’s website</a:t>
            </a:r>
            <a:r>
              <a:rPr lang="en-US" sz="2000" dirty="0" smtClean="0">
                <a:hlinkClick r:id="rId2" tooltip="Link to OSHA Heat Illness Website"/>
              </a:rPr>
              <a:t> https</a:t>
            </a:r>
            <a:r>
              <a:rPr lang="en-US" sz="2000" dirty="0">
                <a:hlinkClick r:id="rId2" tooltip="Link to OSHA Heat Illness Website"/>
              </a:rPr>
              <a:t>://</a:t>
            </a:r>
            <a:r>
              <a:rPr lang="en-US" sz="2000" dirty="0" smtClean="0">
                <a:hlinkClick r:id="rId2" tooltip="Link to OSHA Heat Illness Website"/>
              </a:rPr>
              <a:t>www.osha.gov/SLTC/heatillness/index.html</a:t>
            </a:r>
            <a:endParaRPr lang="en-US" sz="2000" dirty="0" smtClean="0"/>
          </a:p>
          <a:p>
            <a:endParaRPr lang="en-US" dirty="0"/>
          </a:p>
        </p:txBody>
      </p:sp>
      <p:pic>
        <p:nvPicPr>
          <p:cNvPr id="4" name="Picture 3" title="Image of Heat Illness Prevention:  Shade, Water, Res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1362" y="1528354"/>
            <a:ext cx="2798021" cy="2895600"/>
          </a:xfrm>
          <a:prstGeom prst="rect">
            <a:avLst/>
          </a:prstGeom>
        </p:spPr>
      </p:pic>
    </p:spTree>
    <p:extLst>
      <p:ext uri="{BB962C8B-B14F-4D97-AF65-F5344CB8AC3E}">
        <p14:creationId xmlns:p14="http://schemas.microsoft.com/office/powerpoint/2010/main" val="6094888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Lightning</a:t>
            </a:r>
          </a:p>
        </p:txBody>
      </p:sp>
      <p:sp>
        <p:nvSpPr>
          <p:cNvPr id="3" name="Content Placeholder 2"/>
          <p:cNvSpPr>
            <a:spLocks noGrp="1"/>
          </p:cNvSpPr>
          <p:nvPr>
            <p:ph idx="1"/>
          </p:nvPr>
        </p:nvSpPr>
        <p:spPr>
          <a:xfrm>
            <a:off x="381000" y="1219200"/>
            <a:ext cx="8229600" cy="4525963"/>
          </a:xfrm>
        </p:spPr>
        <p:txBody>
          <a:bodyPr/>
          <a:lstStyle/>
          <a:p>
            <a:pPr marL="0" indent="0">
              <a:buNone/>
            </a:pPr>
            <a:r>
              <a:rPr lang="en-US" sz="2000" dirty="0" smtClean="0"/>
              <a:t>Lightning </a:t>
            </a:r>
            <a:r>
              <a:rPr lang="en-US" sz="2000" dirty="0"/>
              <a:t>strikes injure and kill hundreds of people each year. Follow these </a:t>
            </a:r>
            <a:r>
              <a:rPr lang="en-US" sz="2000" dirty="0" smtClean="0"/>
              <a:t>precautions </a:t>
            </a:r>
            <a:r>
              <a:rPr lang="en-US" sz="2000" dirty="0"/>
              <a:t>to stay </a:t>
            </a:r>
            <a:r>
              <a:rPr lang="en-US" sz="2000" dirty="0" smtClean="0"/>
              <a:t>safe:</a:t>
            </a:r>
            <a:endParaRPr lang="en-US" sz="2000" dirty="0"/>
          </a:p>
          <a:p>
            <a:r>
              <a:rPr lang="en-US" sz="2000" dirty="0" smtClean="0"/>
              <a:t>If you hear thunder, suspend </a:t>
            </a:r>
            <a:r>
              <a:rPr lang="en-US" sz="2000" dirty="0"/>
              <a:t>work and lower the bucket. Shut off the aerial lift and move indoors </a:t>
            </a:r>
            <a:r>
              <a:rPr lang="en-US" sz="2000" dirty="0" smtClean="0"/>
              <a:t>if </a:t>
            </a:r>
            <a:r>
              <a:rPr lang="en-US" sz="2000" dirty="0"/>
              <a:t>possible. Remember that </a:t>
            </a:r>
            <a:r>
              <a:rPr lang="en-US" sz="2000" dirty="0" smtClean="0"/>
              <a:t>any time </a:t>
            </a:r>
            <a:r>
              <a:rPr lang="en-US" sz="2000" dirty="0"/>
              <a:t>you hear thunder, you may be struck by lightning</a:t>
            </a:r>
            <a:r>
              <a:rPr lang="en-US" sz="2000" dirty="0" smtClean="0"/>
              <a:t>. Lightning can strike </a:t>
            </a:r>
            <a:r>
              <a:rPr lang="en-US" sz="2000" dirty="0"/>
              <a:t>even when it’s not raining.</a:t>
            </a:r>
          </a:p>
          <a:p>
            <a:r>
              <a:rPr lang="en-US" sz="2000" dirty="0" smtClean="0"/>
              <a:t>The cab of an enclosed vehicle </a:t>
            </a:r>
            <a:r>
              <a:rPr lang="en-US" sz="2000" dirty="0"/>
              <a:t>provides some protection from lightning but a sturdy building provides the best protection.</a:t>
            </a:r>
          </a:p>
          <a:p>
            <a:r>
              <a:rPr lang="en-US" sz="2000" dirty="0" smtClean="0"/>
              <a:t>Listen to the radio for weather </a:t>
            </a:r>
            <a:r>
              <a:rPr lang="en-US" sz="2000" dirty="0"/>
              <a:t>updates and storm warnings.</a:t>
            </a:r>
          </a:p>
          <a:p>
            <a:pPr marL="0" indent="0">
              <a:buNone/>
            </a:pPr>
            <a:r>
              <a:rPr lang="en-US" sz="2000" dirty="0" smtClean="0"/>
              <a:t>If you can’t take cover inside…</a:t>
            </a:r>
          </a:p>
          <a:p>
            <a:r>
              <a:rPr lang="en-US" sz="2000" dirty="0" smtClean="0"/>
              <a:t>Get </a:t>
            </a:r>
            <a:r>
              <a:rPr lang="en-US" sz="2000" dirty="0"/>
              <a:t>to a low space. Lightning strikes the tallest objects.</a:t>
            </a:r>
          </a:p>
          <a:p>
            <a:r>
              <a:rPr lang="en-US" sz="2000" dirty="0" smtClean="0"/>
              <a:t>Crouch </a:t>
            </a:r>
            <a:r>
              <a:rPr lang="en-US" sz="2000" dirty="0"/>
              <a:t>down</a:t>
            </a:r>
            <a:r>
              <a:rPr lang="en-US" sz="2000" dirty="0" smtClean="0"/>
              <a:t>, but minimize </a:t>
            </a:r>
            <a:r>
              <a:rPr lang="en-US" sz="2000" dirty="0"/>
              <a:t>contact with the ground.</a:t>
            </a:r>
          </a:p>
          <a:p>
            <a:r>
              <a:rPr lang="en-US" sz="2000" dirty="0" smtClean="0"/>
              <a:t>Do </a:t>
            </a:r>
            <a:r>
              <a:rPr lang="en-US" sz="2000" dirty="0"/>
              <a:t>not lie flat on the ground. This </a:t>
            </a:r>
            <a:r>
              <a:rPr lang="en-US" sz="2000" dirty="0" smtClean="0"/>
              <a:t>makes </a:t>
            </a:r>
            <a:r>
              <a:rPr lang="en-US" sz="2000" dirty="0"/>
              <a:t>you a </a:t>
            </a:r>
            <a:r>
              <a:rPr lang="en-US" sz="2000" dirty="0" smtClean="0"/>
              <a:t>larger target</a:t>
            </a:r>
            <a:r>
              <a:rPr lang="en-US" sz="2000" dirty="0"/>
              <a:t>.</a:t>
            </a:r>
          </a:p>
        </p:txBody>
      </p:sp>
    </p:spTree>
    <p:extLst>
      <p:ext uri="{BB962C8B-B14F-4D97-AF65-F5344CB8AC3E}">
        <p14:creationId xmlns:p14="http://schemas.microsoft.com/office/powerpoint/2010/main" val="17071170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(cont.)</a:t>
            </a:r>
            <a:endParaRPr lang="en-US" dirty="0"/>
          </a:p>
        </p:txBody>
      </p:sp>
      <p:sp>
        <p:nvSpPr>
          <p:cNvPr id="3" name="Content Placeholder 2"/>
          <p:cNvSpPr>
            <a:spLocks noGrp="1"/>
          </p:cNvSpPr>
          <p:nvPr>
            <p:ph idx="1"/>
          </p:nvPr>
        </p:nvSpPr>
        <p:spPr/>
        <p:txBody>
          <a:bodyPr/>
          <a:lstStyle/>
          <a:p>
            <a:r>
              <a:rPr lang="en-US" sz="2000" dirty="0"/>
              <a:t>Keep Away From:</a:t>
            </a:r>
          </a:p>
          <a:p>
            <a:pPr lvl="1"/>
            <a:r>
              <a:rPr lang="en-US" sz="2000" dirty="0"/>
              <a:t>Large, lone trees and towers, fences, telephone poles and </a:t>
            </a:r>
            <a:r>
              <a:rPr lang="en-US" sz="2000" dirty="0" smtClean="0"/>
              <a:t>utility </a:t>
            </a:r>
            <a:r>
              <a:rPr lang="en-US" sz="2000" dirty="0"/>
              <a:t>lines.</a:t>
            </a:r>
          </a:p>
          <a:p>
            <a:pPr lvl="1"/>
            <a:r>
              <a:rPr lang="en-US" sz="2000" dirty="0" smtClean="0"/>
              <a:t>Rivers</a:t>
            </a:r>
            <a:r>
              <a:rPr lang="en-US" sz="2000" dirty="0"/>
              <a:t>, lakes, pools and other bodies of water.</a:t>
            </a:r>
          </a:p>
          <a:p>
            <a:pPr lvl="1"/>
            <a:r>
              <a:rPr lang="en-US" sz="2000" dirty="0" smtClean="0"/>
              <a:t>Metal </a:t>
            </a:r>
            <a:r>
              <a:rPr lang="en-US" sz="2000" dirty="0"/>
              <a:t>objects, tools, equipment, wire </a:t>
            </a:r>
            <a:r>
              <a:rPr lang="en-US" sz="2000" dirty="0" smtClean="0"/>
              <a:t>fences</a:t>
            </a:r>
          </a:p>
          <a:p>
            <a:r>
              <a:rPr lang="en-US" sz="2000" dirty="0"/>
              <a:t>Lightning Facts</a:t>
            </a:r>
            <a:r>
              <a:rPr lang="en-US" sz="2000" dirty="0" smtClean="0"/>
              <a:t>:</a:t>
            </a:r>
          </a:p>
          <a:p>
            <a:pPr lvl="1"/>
            <a:r>
              <a:rPr lang="en-US" sz="1600" dirty="0"/>
              <a:t>A person that is struck by lightning DOES NOT retain an electric charge that can shock you.</a:t>
            </a:r>
          </a:p>
          <a:p>
            <a:pPr lvl="1"/>
            <a:r>
              <a:rPr lang="en-US" sz="1600" dirty="0"/>
              <a:t>Lightning can spread as far as 60 feet or more after striking the ground.</a:t>
            </a:r>
          </a:p>
          <a:p>
            <a:pPr lvl="1"/>
            <a:r>
              <a:rPr lang="en-US" sz="1600" dirty="0"/>
              <a:t>Lightning can travel at speeds of 100,000 mph.</a:t>
            </a:r>
          </a:p>
          <a:p>
            <a:pPr lvl="1"/>
            <a:r>
              <a:rPr lang="en-US" sz="1600" dirty="0"/>
              <a:t>The temperature of a bolt of lightning can be as high as 50,000° F. </a:t>
            </a:r>
            <a:endParaRPr lang="en-US" sz="1600" dirty="0" smtClean="0"/>
          </a:p>
          <a:p>
            <a:pPr lvl="1"/>
            <a:r>
              <a:rPr lang="en-US" sz="1600" dirty="0" smtClean="0"/>
              <a:t>Lightning CAN strike the </a:t>
            </a:r>
            <a:r>
              <a:rPr lang="en-US" sz="1600" dirty="0"/>
              <a:t>same place twice</a:t>
            </a:r>
            <a:r>
              <a:rPr lang="en-US" sz="1600" dirty="0" smtClean="0"/>
              <a:t>.</a:t>
            </a:r>
            <a:endParaRPr lang="en-US" sz="1600" dirty="0"/>
          </a:p>
        </p:txBody>
      </p:sp>
    </p:spTree>
    <p:extLst>
      <p:ext uri="{BB962C8B-B14F-4D97-AF65-F5344CB8AC3E}">
        <p14:creationId xmlns:p14="http://schemas.microsoft.com/office/powerpoint/2010/main" val="421021568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Emergency Response </a:t>
            </a:r>
            <a:br>
              <a:rPr lang="en-US" b="1" dirty="0" smtClean="0"/>
            </a:br>
            <a:r>
              <a:rPr lang="en-US" b="1" dirty="0" smtClean="0"/>
              <a:t>– Aerial Rescue </a:t>
            </a:r>
            <a:endParaRPr lang="en-US" b="1" dirty="0"/>
          </a:p>
        </p:txBody>
      </p:sp>
      <p:sp>
        <p:nvSpPr>
          <p:cNvPr id="3" name="Content Placeholder 2"/>
          <p:cNvSpPr>
            <a:spLocks noGrp="1"/>
          </p:cNvSpPr>
          <p:nvPr>
            <p:ph idx="1"/>
          </p:nvPr>
        </p:nvSpPr>
        <p:spPr/>
        <p:txBody>
          <a:bodyPr/>
          <a:lstStyle/>
          <a:p>
            <a:r>
              <a:rPr lang="en-US" b="1" dirty="0" smtClean="0"/>
              <a:t>Make sure you are practicing and demonstrating aerial rescue at least once a year – ANSI Standards.</a:t>
            </a:r>
          </a:p>
          <a:p>
            <a:r>
              <a:rPr lang="en-US" b="1" dirty="0" smtClean="0"/>
              <a:t>The more you practice though, the more you are prepared – panic kills!</a:t>
            </a:r>
          </a:p>
          <a:p>
            <a:r>
              <a:rPr lang="en-US" sz="4400" b="1" dirty="0" smtClean="0">
                <a:solidFill>
                  <a:srgbClr val="C00000"/>
                </a:solidFill>
              </a:rPr>
              <a:t>Prepare to respond now, so you don’t </a:t>
            </a:r>
            <a:r>
              <a:rPr lang="en-US" sz="4400" b="1" dirty="0">
                <a:solidFill>
                  <a:srgbClr val="C00000"/>
                </a:solidFill>
              </a:rPr>
              <a:t>f</a:t>
            </a:r>
            <a:r>
              <a:rPr lang="en-US" sz="4400" b="1" dirty="0" smtClean="0">
                <a:solidFill>
                  <a:srgbClr val="C00000"/>
                </a:solidFill>
              </a:rPr>
              <a:t>reak out later!</a:t>
            </a:r>
          </a:p>
        </p:txBody>
      </p:sp>
    </p:spTree>
    <p:extLst>
      <p:ext uri="{BB962C8B-B14F-4D97-AF65-F5344CB8AC3E}">
        <p14:creationId xmlns:p14="http://schemas.microsoft.com/office/powerpoint/2010/main" val="6048524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p:cNvSpPr>
          <p:nvPr>
            <p:ph type="title"/>
          </p:nvPr>
        </p:nvSpPr>
        <p:spPr/>
        <p:txBody>
          <a:bodyPr/>
          <a:lstStyle/>
          <a:p>
            <a:r>
              <a:rPr lang="en-US" b="1" dirty="0"/>
              <a:t>S</a:t>
            </a:r>
            <a:r>
              <a:rPr lang="en-US" b="1" dirty="0" smtClean="0"/>
              <a:t>afety Begins with Preparation</a:t>
            </a:r>
          </a:p>
        </p:txBody>
      </p:sp>
      <p:pic>
        <p:nvPicPr>
          <p:cNvPr id="46082" name="Picture 6" descr="C1S4-8PTPFAULTS"/>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743200" y="1524000"/>
            <a:ext cx="3394075" cy="4525963"/>
          </a:xfr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609600" y="2133600"/>
            <a:ext cx="7467600" cy="641350"/>
          </a:xfrm>
          <a:prstGeom prst="rect">
            <a:avLst/>
          </a:prstGeom>
          <a:noFill/>
          <a:ln w="9525">
            <a:noFill/>
            <a:miter lim="800000"/>
            <a:headEnd/>
            <a:tailEnd/>
          </a:ln>
          <a:effectLst/>
        </p:spPr>
        <p:txBody>
          <a:bodyPr>
            <a:spAutoFit/>
          </a:bodyPr>
          <a:lstStyle/>
          <a:p>
            <a:pPr algn="ctr">
              <a:spcBef>
                <a:spcPct val="50000"/>
              </a:spcBef>
            </a:pPr>
            <a:r>
              <a:rPr lang="en-US" sz="3600" b="1" i="1" dirty="0">
                <a:solidFill>
                  <a:schemeClr val="hlink"/>
                </a:solidFill>
              </a:rPr>
              <a:t>http://www.tcia.org/training/</a:t>
            </a:r>
          </a:p>
        </p:txBody>
      </p:sp>
      <p:sp>
        <p:nvSpPr>
          <p:cNvPr id="3" name="Title 2" hidden="1"/>
          <p:cNvSpPr>
            <a:spLocks noGrp="1"/>
          </p:cNvSpPr>
          <p:nvPr>
            <p:ph type="title"/>
          </p:nvPr>
        </p:nvSpPr>
        <p:spPr/>
        <p:txBody>
          <a:bodyPr/>
          <a:lstStyle/>
          <a:p>
            <a:r>
              <a:rPr lang="en-US" dirty="0" smtClean="0"/>
              <a:t>Grantee’s Website Address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Electrical Shocks</a:t>
            </a: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287D6A-EBB2-47F5-B4DD-E1D20BCB7A3F}" type="slidenum">
              <a:rPr lang="en-US" smtClean="0"/>
              <a:pPr>
                <a:defRPr/>
              </a:pPr>
              <a:t>14</a:t>
            </a:fld>
            <a:endParaRPr lang="en-US"/>
          </a:p>
        </p:txBody>
      </p:sp>
      <p:pic>
        <p:nvPicPr>
          <p:cNvPr id="97287" name="Picture 6" descr="direct.jpg" title="Drawing of a man in a lift making contact with Electrical Line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171442"/>
            <a:ext cx="6546389" cy="5184908"/>
          </a:xfrm>
          <a:prstGeom prst="rect">
            <a:avLst/>
          </a:prstGeom>
          <a:noFill/>
          <a:ln w="9525">
            <a:noFill/>
            <a:miter lim="800000"/>
            <a:headEnd/>
            <a:tailEnd/>
          </a:ln>
        </p:spPr>
      </p:pic>
    </p:spTree>
    <p:extLst>
      <p:ext uri="{BB962C8B-B14F-4D97-AF65-F5344CB8AC3E}">
        <p14:creationId xmlns:p14="http://schemas.microsoft.com/office/powerpoint/2010/main" val="863447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b="1" dirty="0" smtClean="0"/>
              <a:t>Indirect, phase-to-phase contact, bucket operator</a:t>
            </a:r>
            <a:endParaRPr lang="en-US" b="1" dirty="0"/>
          </a:p>
        </p:txBody>
      </p:sp>
      <p:sp>
        <p:nvSpPr>
          <p:cNvPr id="3" name="Footer Placeholder 2"/>
          <p:cNvSpPr>
            <a:spLocks noGrp="1"/>
          </p:cNvSpPr>
          <p:nvPr>
            <p:ph type="ftr" sz="quarter" idx="11"/>
          </p:nvPr>
        </p:nvSpPr>
        <p:spPr/>
        <p:txBody>
          <a:bodyPr/>
          <a:lstStyle/>
          <a:p>
            <a:pPr>
              <a:defRPr/>
            </a:pPr>
            <a:endParaRPr lang="en-US" dirty="0"/>
          </a:p>
        </p:txBody>
      </p:sp>
      <p:pic>
        <p:nvPicPr>
          <p:cNvPr id="5" name="Picture 4" descr="phasetophase.jpg" title="Drawing of a bucket operating making indirect contact to electrical line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6846" y="1417638"/>
            <a:ext cx="3730307" cy="4754988"/>
          </a:xfrm>
          <a:prstGeom prst="rect">
            <a:avLst/>
          </a:prstGeom>
          <a:noFill/>
          <a:ln w="9525">
            <a:noFill/>
            <a:miter lim="800000"/>
            <a:headEnd/>
            <a:tailEnd/>
          </a:ln>
        </p:spPr>
      </p:pic>
    </p:spTree>
    <p:extLst>
      <p:ext uri="{BB962C8B-B14F-4D97-AF65-F5344CB8AC3E}">
        <p14:creationId xmlns:p14="http://schemas.microsoft.com/office/powerpoint/2010/main" val="395765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b="1" dirty="0" smtClean="0"/>
              <a:t>Indirect, phase-to-ground contact, bucket operator</a:t>
            </a:r>
            <a:endParaRPr lang="en-US" b="1" dirty="0"/>
          </a:p>
        </p:txBody>
      </p:sp>
      <p:sp>
        <p:nvSpPr>
          <p:cNvPr id="3" name="Footer Placeholder 2"/>
          <p:cNvSpPr>
            <a:spLocks noGrp="1"/>
          </p:cNvSpPr>
          <p:nvPr>
            <p:ph type="ftr" sz="quarter" idx="11"/>
          </p:nvPr>
        </p:nvSpPr>
        <p:spPr/>
        <p:txBody>
          <a:bodyPr/>
          <a:lstStyle/>
          <a:p>
            <a:pPr>
              <a:defRPr/>
            </a:pPr>
            <a:endParaRPr lang="en-US" dirty="0"/>
          </a:p>
        </p:txBody>
      </p:sp>
      <p:pic>
        <p:nvPicPr>
          <p:cNvPr id="5" name="Picture 4" descr="phasetoground_bucket.jpg" title="Drawing of a bucket operating making indirect contact to electrical lin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794000" y="1430866"/>
            <a:ext cx="3632200" cy="4775201"/>
          </a:xfrm>
          <a:prstGeom prst="rect">
            <a:avLst/>
          </a:prstGeom>
          <a:noFill/>
          <a:ln w="9525">
            <a:noFill/>
            <a:miter lim="800000"/>
            <a:headEnd/>
            <a:tailEnd/>
          </a:ln>
        </p:spPr>
      </p:pic>
    </p:spTree>
    <p:extLst>
      <p:ext uri="{BB962C8B-B14F-4D97-AF65-F5344CB8AC3E}">
        <p14:creationId xmlns:p14="http://schemas.microsoft.com/office/powerpoint/2010/main" val="2069680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p:cNvSpPr>
            <a:spLocks noGrp="1"/>
          </p:cNvSpPr>
          <p:nvPr>
            <p:ph type="title" idx="4294967295"/>
          </p:nvPr>
        </p:nvSpPr>
        <p:spPr>
          <a:xfrm>
            <a:off x="457200" y="685800"/>
            <a:ext cx="8229600" cy="1143000"/>
          </a:xfrm>
        </p:spPr>
        <p:txBody>
          <a:bodyPr/>
          <a:lstStyle/>
          <a:p>
            <a:r>
              <a:rPr lang="en-US" sz="3600" b="1" dirty="0" smtClean="0"/>
              <a:t>Failure to observe safety precautions may result in serious injury or death</a:t>
            </a:r>
            <a:r>
              <a:rPr lang="en-US" sz="4000" b="1" dirty="0" smtClean="0"/>
              <a:t/>
            </a:r>
            <a:br>
              <a:rPr lang="en-US" sz="4000" b="1" dirty="0" smtClean="0"/>
            </a:br>
            <a:endParaRPr lang="en-US" sz="4000" b="1" dirty="0" smtClean="0"/>
          </a:p>
        </p:txBody>
      </p:sp>
      <p:pic>
        <p:nvPicPr>
          <p:cNvPr id="20482" name="Picture 8" descr="bucketfail"/>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469392" y="1600200"/>
            <a:ext cx="7150608" cy="335184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93622" cy="985457"/>
          </a:xfrm>
        </p:spPr>
        <p:txBody>
          <a:bodyPr/>
          <a:lstStyle/>
          <a:p>
            <a:r>
              <a:rPr lang="en-US" b="1" dirty="0" smtClean="0"/>
              <a:t>Aerial Lift </a:t>
            </a:r>
            <a:r>
              <a:rPr lang="en-US" b="1" dirty="0" smtClean="0"/>
              <a:t>Safety</a:t>
            </a:r>
            <a:endParaRPr lang="en-US" b="1" dirty="0"/>
          </a:p>
        </p:txBody>
      </p:sp>
      <p:pic>
        <p:nvPicPr>
          <p:cNvPr id="6" name="Picture 5" descr="caution triangle.png" title="Caution Triangl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2819400"/>
            <a:ext cx="3749040" cy="3124200"/>
          </a:xfrm>
          <a:prstGeom prst="rect">
            <a:avLst/>
          </a:prstGeom>
        </p:spPr>
      </p:pic>
      <p:sp>
        <p:nvSpPr>
          <p:cNvPr id="7" name="TextBox 6"/>
          <p:cNvSpPr txBox="1"/>
          <p:nvPr/>
        </p:nvSpPr>
        <p:spPr>
          <a:xfrm>
            <a:off x="304800" y="1290256"/>
            <a:ext cx="8441222" cy="1384995"/>
          </a:xfrm>
          <a:prstGeom prst="rect">
            <a:avLst/>
          </a:prstGeom>
          <a:noFill/>
        </p:spPr>
        <p:txBody>
          <a:bodyPr wrap="none" rtlCol="0">
            <a:spAutoFit/>
          </a:bodyPr>
          <a:lstStyle/>
          <a:p>
            <a:pPr algn="ctr"/>
            <a:r>
              <a:rPr lang="en-US" sz="2800" b="1" dirty="0" smtClean="0"/>
              <a:t>The triangle shape is the symbol for:</a:t>
            </a:r>
          </a:p>
          <a:p>
            <a:pPr algn="ctr"/>
            <a:r>
              <a:rPr lang="en-US" sz="2800" b="1" dirty="0" smtClean="0"/>
              <a:t> </a:t>
            </a:r>
            <a:r>
              <a:rPr lang="en-US" sz="2800" b="1" dirty="0" smtClean="0">
                <a:solidFill>
                  <a:srgbClr val="FF0000"/>
                </a:solidFill>
              </a:rPr>
              <a:t>Caution, Warning, Danger</a:t>
            </a:r>
          </a:p>
          <a:p>
            <a:pPr algn="ctr"/>
            <a:r>
              <a:rPr lang="en-US" sz="2800" b="1" dirty="0" smtClean="0"/>
              <a:t> – the Exclamation Point Means “</a:t>
            </a:r>
            <a:r>
              <a:rPr lang="en-US" sz="2800" b="1" dirty="0" smtClean="0">
                <a:solidFill>
                  <a:srgbClr val="FF0000"/>
                </a:solidFill>
              </a:rPr>
              <a:t>Pay Attention!”</a:t>
            </a:r>
            <a:endParaRPr lang="en-US" sz="2800" b="1" dirty="0">
              <a:solidFill>
                <a:srgbClr val="FF0000"/>
              </a:solidFill>
            </a:endParaRPr>
          </a:p>
        </p:txBody>
      </p:sp>
      <p:sp>
        <p:nvSpPr>
          <p:cNvPr id="8" name="TextBox 7"/>
          <p:cNvSpPr txBox="1"/>
          <p:nvPr/>
        </p:nvSpPr>
        <p:spPr>
          <a:xfrm>
            <a:off x="3276600" y="2675252"/>
            <a:ext cx="4267200" cy="2677656"/>
          </a:xfrm>
          <a:prstGeom prst="rect">
            <a:avLst/>
          </a:prstGeom>
          <a:noFill/>
        </p:spPr>
        <p:txBody>
          <a:bodyPr wrap="square" rtlCol="0">
            <a:spAutoFit/>
          </a:bodyPr>
          <a:lstStyle/>
          <a:p>
            <a:pPr algn="ctr"/>
            <a:r>
              <a:rPr lang="en-US" sz="2800" b="1" dirty="0" smtClean="0"/>
              <a:t>The manufacturer puts important</a:t>
            </a:r>
          </a:p>
          <a:p>
            <a:pPr algn="ctr"/>
            <a:r>
              <a:rPr lang="en-US" sz="2800" b="1" dirty="0"/>
              <a:t>m</a:t>
            </a:r>
            <a:r>
              <a:rPr lang="en-US" sz="2800" b="1" dirty="0" smtClean="0"/>
              <a:t>essages on the equipment. It is our job</a:t>
            </a:r>
          </a:p>
          <a:p>
            <a:pPr algn="ctr"/>
            <a:r>
              <a:rPr lang="en-US" sz="2800" b="1" dirty="0"/>
              <a:t>t</a:t>
            </a:r>
            <a:r>
              <a:rPr lang="en-US" sz="2800" b="1" dirty="0" smtClean="0"/>
              <a:t>o read, know, and understand them!!</a:t>
            </a:r>
            <a:endParaRPr lang="en-US" sz="2800" b="1" dirty="0"/>
          </a:p>
        </p:txBody>
      </p:sp>
    </p:spTree>
    <p:extLst>
      <p:ext uri="{BB962C8B-B14F-4D97-AF65-F5344CB8AC3E}">
        <p14:creationId xmlns:p14="http://schemas.microsoft.com/office/powerpoint/2010/main" val="31104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TextBox 2"/>
          <p:cNvSpPr txBox="1">
            <a:spLocks noChangeArrowheads="1"/>
          </p:cNvSpPr>
          <p:nvPr/>
        </p:nvSpPr>
        <p:spPr bwMode="auto">
          <a:xfrm>
            <a:off x="402242" y="3663579"/>
            <a:ext cx="8305800" cy="2123658"/>
          </a:xfrm>
          <a:prstGeom prst="rect">
            <a:avLst/>
          </a:prstGeom>
          <a:noFill/>
          <a:ln w="9525">
            <a:noFill/>
            <a:miter lim="800000"/>
            <a:headEnd/>
            <a:tailEnd/>
          </a:ln>
        </p:spPr>
        <p:txBody>
          <a:bodyPr>
            <a:spAutoFit/>
          </a:bodyPr>
          <a:lstStyle/>
          <a:p>
            <a:r>
              <a:rPr lang="en-US" altLang="en-US" sz="4400" b="1" dirty="0"/>
              <a:t>Indicates a hazardous </a:t>
            </a:r>
            <a:r>
              <a:rPr lang="en-US" altLang="en-US" sz="4400" b="1" dirty="0" smtClean="0"/>
              <a:t>situation. Know what each word means! </a:t>
            </a:r>
            <a:endParaRPr lang="en-US" altLang="en-US" sz="4400" b="1" dirty="0"/>
          </a:p>
        </p:txBody>
      </p:sp>
      <p:pic>
        <p:nvPicPr>
          <p:cNvPr id="6" name="Picture 5" descr="caution triangle.png" title="Caution Triangl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9742" y="1517279"/>
            <a:ext cx="2590800" cy="2159000"/>
          </a:xfrm>
          <a:prstGeom prst="rect">
            <a:avLst/>
          </a:prstGeom>
        </p:spPr>
      </p:pic>
      <p:sp>
        <p:nvSpPr>
          <p:cNvPr id="2" name="Title 1"/>
          <p:cNvSpPr>
            <a:spLocks noGrp="1"/>
          </p:cNvSpPr>
          <p:nvPr>
            <p:ph type="title"/>
          </p:nvPr>
        </p:nvSpPr>
        <p:spPr>
          <a:xfrm>
            <a:off x="0" y="274638"/>
            <a:ext cx="9144000" cy="1143000"/>
          </a:xfrm>
        </p:spPr>
        <p:txBody>
          <a:bodyPr/>
          <a:lstStyle/>
          <a:p>
            <a:r>
              <a:rPr lang="en-US" b="1" dirty="0">
                <a:solidFill>
                  <a:srgbClr val="FF0000"/>
                </a:solidFill>
              </a:rPr>
              <a:t>CAUTION, WARNING</a:t>
            </a:r>
            <a:br>
              <a:rPr lang="en-US" b="1" dirty="0">
                <a:solidFill>
                  <a:srgbClr val="FF0000"/>
                </a:solidFill>
              </a:rPr>
            </a:br>
            <a:r>
              <a:rPr lang="en-US" b="1" dirty="0">
                <a:solidFill>
                  <a:srgbClr val="FF0000"/>
                </a:solidFill>
              </a:rPr>
              <a:t>DANGER</a:t>
            </a:r>
            <a:r>
              <a:rPr lang="en-US" b="1" dirty="0" smtClean="0">
                <a:solidFill>
                  <a:srgbClr val="FF0000"/>
                </a:solidFill>
              </a:rPr>
              <a:t>!</a:t>
            </a:r>
            <a:endParaRPr lang="en-US" b="1" dirty="0"/>
          </a:p>
        </p:txBody>
      </p:sp>
    </p:spTree>
    <p:extLst>
      <p:ext uri="{BB962C8B-B14F-4D97-AF65-F5344CB8AC3E}">
        <p14:creationId xmlns:p14="http://schemas.microsoft.com/office/powerpoint/2010/main" val="244161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 </a:t>
            </a:r>
            <a:endParaRPr lang="en-US" b="1" dirty="0"/>
          </a:p>
        </p:txBody>
      </p:sp>
      <p:pic>
        <p:nvPicPr>
          <p:cNvPr id="7" name="Picture 6" descr="aerial lift platforms.png" title="Image of  Aerial Lift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171122" y="122238"/>
            <a:ext cx="1785972" cy="1447800"/>
          </a:xfrm>
          <a:prstGeom prst="rect">
            <a:avLst/>
          </a:prstGeom>
        </p:spPr>
      </p:pic>
      <p:sp>
        <p:nvSpPr>
          <p:cNvPr id="3" name="Content Placeholder 2"/>
          <p:cNvSpPr>
            <a:spLocks noGrp="1"/>
          </p:cNvSpPr>
          <p:nvPr>
            <p:ph idx="1"/>
          </p:nvPr>
        </p:nvSpPr>
        <p:spPr>
          <a:xfrm>
            <a:off x="914400" y="1150938"/>
            <a:ext cx="6629400" cy="838199"/>
          </a:xfrm>
        </p:spPr>
        <p:txBody>
          <a:bodyPr/>
          <a:lstStyle/>
          <a:p>
            <a:pPr marL="0" indent="0">
              <a:buNone/>
            </a:pPr>
            <a:r>
              <a:rPr lang="en-US" dirty="0" smtClean="0"/>
              <a:t>About this Power Point Presentation </a:t>
            </a:r>
            <a:endParaRPr lang="en-US" dirty="0"/>
          </a:p>
        </p:txBody>
      </p:sp>
      <p:sp>
        <p:nvSpPr>
          <p:cNvPr id="5" name="TextBox 4"/>
          <p:cNvSpPr txBox="1"/>
          <p:nvPr/>
        </p:nvSpPr>
        <p:spPr>
          <a:xfrm>
            <a:off x="609600" y="1828800"/>
            <a:ext cx="7810500" cy="3693319"/>
          </a:xfrm>
          <a:prstGeom prst="rect">
            <a:avLst/>
          </a:prstGeom>
          <a:noFill/>
        </p:spPr>
        <p:txBody>
          <a:bodyPr wrap="square" rtlCol="0">
            <a:spAutoFit/>
          </a:bodyPr>
          <a:lstStyle/>
          <a:p>
            <a:r>
              <a:rPr lang="en-US" dirty="0" smtClean="0"/>
              <a:t>This PPT was financed 100 percent through federal funds.  It is offered to affected employees and owners of small businesses, including limited-English, low-literacy and hard-to-reach workers.</a:t>
            </a:r>
          </a:p>
          <a:p>
            <a:endParaRPr lang="en-US" dirty="0"/>
          </a:p>
          <a:p>
            <a:r>
              <a:rPr lang="en-US" dirty="0" smtClean="0"/>
              <a:t>Affected employees, small business owners, and their trainers may request a free copy of this PPT by contacting TCIA, Inc. at 800-733-2622.</a:t>
            </a:r>
          </a:p>
          <a:p>
            <a:endParaRPr lang="en-US" dirty="0"/>
          </a:p>
          <a:p>
            <a:pPr lvl="0">
              <a:spcBef>
                <a:spcPts val="0"/>
              </a:spcBef>
              <a:spcAft>
                <a:spcPts val="0"/>
              </a:spcAft>
            </a:pPr>
            <a:r>
              <a:rPr lang="en-US" dirty="0">
                <a:solidFill>
                  <a:prstClr val="black"/>
                </a:solidFill>
                <a:latin typeface="Times New Roman"/>
                <a:ea typeface="Times New Roman"/>
                <a:cs typeface="Times New Roman"/>
              </a:rPr>
              <a:t>This material was produced under grant number SH-26301-SH4 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endParaRPr lang="en-US" dirty="0"/>
          </a:p>
        </p:txBody>
      </p:sp>
    </p:spTree>
    <p:extLst>
      <p:ext uri="{BB962C8B-B14F-4D97-AF65-F5344CB8AC3E}">
        <p14:creationId xmlns:p14="http://schemas.microsoft.com/office/powerpoint/2010/main" val="2438362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ution.jpg" title="Caution sign for Hearing Protection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6562" y="1113653"/>
            <a:ext cx="3867150" cy="2025650"/>
          </a:xfrm>
          <a:prstGeom prst="rect">
            <a:avLst/>
          </a:prstGeom>
        </p:spPr>
      </p:pic>
      <p:sp>
        <p:nvSpPr>
          <p:cNvPr id="8" name="TextBox 7"/>
          <p:cNvSpPr txBox="1"/>
          <p:nvPr/>
        </p:nvSpPr>
        <p:spPr>
          <a:xfrm>
            <a:off x="247650" y="3151358"/>
            <a:ext cx="8497824" cy="2677656"/>
          </a:xfrm>
          <a:prstGeom prst="rect">
            <a:avLst/>
          </a:prstGeom>
          <a:noFill/>
        </p:spPr>
        <p:txBody>
          <a:bodyPr wrap="square" rtlCol="0">
            <a:spAutoFit/>
          </a:bodyPr>
          <a:lstStyle/>
          <a:p>
            <a:r>
              <a:rPr lang="en-US" sz="2800" b="1" dirty="0" smtClean="0"/>
              <a:t>The triangle with the exclamation point and a picture to show you what you are supposed to use </a:t>
            </a:r>
            <a:r>
              <a:rPr lang="en-US" sz="2800" b="1" dirty="0" smtClean="0">
                <a:solidFill>
                  <a:srgbClr val="FF0000"/>
                </a:solidFill>
              </a:rPr>
              <a:t>Caution</a:t>
            </a:r>
            <a:r>
              <a:rPr lang="en-US" sz="2800" b="1" dirty="0" smtClean="0"/>
              <a:t> for</a:t>
            </a:r>
            <a:r>
              <a:rPr lang="en-US" dirty="0" smtClean="0"/>
              <a:t>. </a:t>
            </a:r>
          </a:p>
          <a:p>
            <a:r>
              <a:rPr lang="en-US" sz="2800" b="1" dirty="0" smtClean="0"/>
              <a:t>The triangle with an </a:t>
            </a:r>
            <a:r>
              <a:rPr lang="en-US" sz="2800" b="1" dirty="0" smtClean="0">
                <a:solidFill>
                  <a:srgbClr val="FF0000"/>
                </a:solidFill>
              </a:rPr>
              <a:t>exclamation point </a:t>
            </a:r>
            <a:r>
              <a:rPr lang="en-US" sz="2800" b="1" dirty="0" smtClean="0"/>
              <a:t>will always remain the same for </a:t>
            </a:r>
            <a:r>
              <a:rPr lang="en-US" sz="2800" b="1" dirty="0" smtClean="0">
                <a:solidFill>
                  <a:srgbClr val="FF0000"/>
                </a:solidFill>
              </a:rPr>
              <a:t>caution</a:t>
            </a:r>
            <a:r>
              <a:rPr lang="en-US" sz="2800" b="1" dirty="0" smtClean="0"/>
              <a:t>, </a:t>
            </a:r>
          </a:p>
          <a:p>
            <a:r>
              <a:rPr lang="en-US" sz="2800" b="1" dirty="0" smtClean="0"/>
              <a:t>but the picture may change</a:t>
            </a:r>
            <a:r>
              <a:rPr lang="en-US" dirty="0" smtClean="0"/>
              <a:t>.</a:t>
            </a:r>
            <a:endParaRPr lang="en-US" dirty="0"/>
          </a:p>
        </p:txBody>
      </p:sp>
      <p:sp>
        <p:nvSpPr>
          <p:cNvPr id="10" name="TextBox 9"/>
          <p:cNvSpPr txBox="1"/>
          <p:nvPr/>
        </p:nvSpPr>
        <p:spPr>
          <a:xfrm>
            <a:off x="518857" y="1053292"/>
            <a:ext cx="3429000" cy="2000548"/>
          </a:xfrm>
          <a:prstGeom prst="rect">
            <a:avLst/>
          </a:prstGeom>
          <a:noFill/>
        </p:spPr>
        <p:txBody>
          <a:bodyPr wrap="square" rtlCol="0">
            <a:spAutoFit/>
          </a:bodyPr>
          <a:lstStyle/>
          <a:p>
            <a:pPr algn="ctr"/>
            <a:r>
              <a:rPr lang="en-US" sz="2800" b="1" dirty="0" smtClean="0">
                <a:solidFill>
                  <a:srgbClr val="FF0000"/>
                </a:solidFill>
              </a:rPr>
              <a:t>CAUTION</a:t>
            </a:r>
            <a:r>
              <a:rPr lang="en-US" sz="2400" b="1" dirty="0" smtClean="0">
                <a:solidFill>
                  <a:srgbClr val="FF0000"/>
                </a:solidFill>
              </a:rPr>
              <a:t> </a:t>
            </a:r>
            <a:endParaRPr lang="en-US" sz="2400" b="1" dirty="0" smtClean="0"/>
          </a:p>
          <a:p>
            <a:pPr algn="ctr"/>
            <a:r>
              <a:rPr lang="en-US" sz="2400" dirty="0" smtClean="0"/>
              <a:t>means </a:t>
            </a:r>
            <a:r>
              <a:rPr lang="en-US" sz="2400" dirty="0"/>
              <a:t>you need to be careful. Follow the directions on the sign or you could get hurt</a:t>
            </a:r>
            <a:r>
              <a:rPr lang="en-US" sz="2400" dirty="0" smtClean="0"/>
              <a:t>.</a:t>
            </a:r>
            <a:r>
              <a:rPr lang="en-US" sz="2400" b="1" dirty="0" smtClean="0"/>
              <a:t> </a:t>
            </a:r>
            <a:endParaRPr lang="en-US" sz="2400" b="1" dirty="0"/>
          </a:p>
        </p:txBody>
      </p:sp>
      <p:sp>
        <p:nvSpPr>
          <p:cNvPr id="3" name="Title 2"/>
          <p:cNvSpPr>
            <a:spLocks noGrp="1"/>
          </p:cNvSpPr>
          <p:nvPr>
            <p:ph type="title"/>
          </p:nvPr>
        </p:nvSpPr>
        <p:spPr>
          <a:xfrm>
            <a:off x="537907" y="228600"/>
            <a:ext cx="8229600" cy="824692"/>
          </a:xfrm>
        </p:spPr>
        <p:txBody>
          <a:bodyPr/>
          <a:lstStyle/>
          <a:p>
            <a:r>
              <a:rPr lang="en-US" sz="5400" b="1" dirty="0" smtClean="0">
                <a:latin typeface="Arial" panose="020B0604020202020204" pitchFamily="34" charset="0"/>
                <a:cs typeface="Arial" panose="020B0604020202020204" pitchFamily="34" charset="0"/>
              </a:rPr>
              <a:t>Symbol Meanings</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983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2" y="291548"/>
            <a:ext cx="8308848" cy="838200"/>
          </a:xfrm>
        </p:spPr>
        <p:txBody>
          <a:bodyPr/>
          <a:lstStyle/>
          <a:p>
            <a:r>
              <a:rPr lang="en-US" sz="5400" b="1" dirty="0" smtClean="0">
                <a:latin typeface="Arial" panose="020B0604020202020204" pitchFamily="34" charset="0"/>
                <a:cs typeface="Arial" panose="020B0604020202020204" pitchFamily="34" charset="0"/>
              </a:rPr>
              <a:t>Symbol </a:t>
            </a:r>
            <a:r>
              <a:rPr lang="en-US" sz="5400" b="1" dirty="0" smtClean="0">
                <a:latin typeface="Arial" panose="020B0604020202020204" pitchFamily="34" charset="0"/>
                <a:cs typeface="Arial" panose="020B0604020202020204" pitchFamily="34" charset="0"/>
              </a:rPr>
              <a:t>Meanings  </a:t>
            </a:r>
            <a:endParaRPr lang="en-US" sz="5400" b="1" dirty="0">
              <a:latin typeface="Arial" panose="020B0604020202020204" pitchFamily="34" charset="0"/>
              <a:cs typeface="Arial" panose="020B0604020202020204" pitchFamily="34" charset="0"/>
            </a:endParaRPr>
          </a:p>
        </p:txBody>
      </p:sp>
      <p:pic>
        <p:nvPicPr>
          <p:cNvPr id="5" name="Content Placeholder 4" descr="warning.jpg" title="Warning Sign - Feet crushed by lowered outriggers"/>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43400" y="1146226"/>
            <a:ext cx="3276600" cy="1808513"/>
          </a:xfrm>
        </p:spPr>
      </p:pic>
      <p:sp>
        <p:nvSpPr>
          <p:cNvPr id="7" name="TextBox 6"/>
          <p:cNvSpPr txBox="1"/>
          <p:nvPr/>
        </p:nvSpPr>
        <p:spPr>
          <a:xfrm>
            <a:off x="381000" y="1123652"/>
            <a:ext cx="3429000" cy="2000548"/>
          </a:xfrm>
          <a:prstGeom prst="rect">
            <a:avLst/>
          </a:prstGeom>
          <a:noFill/>
        </p:spPr>
        <p:txBody>
          <a:bodyPr wrap="square" rtlCol="0">
            <a:spAutoFit/>
          </a:bodyPr>
          <a:lstStyle/>
          <a:p>
            <a:pPr algn="ctr"/>
            <a:r>
              <a:rPr lang="en-US" sz="2800" b="1" dirty="0" smtClean="0">
                <a:solidFill>
                  <a:srgbClr val="FF0000"/>
                </a:solidFill>
              </a:rPr>
              <a:t>WARNING</a:t>
            </a:r>
            <a:r>
              <a:rPr lang="en-US" sz="2400" b="1" dirty="0" smtClean="0">
                <a:solidFill>
                  <a:srgbClr val="FF0000"/>
                </a:solidFill>
              </a:rPr>
              <a:t> </a:t>
            </a:r>
            <a:r>
              <a:rPr lang="en-US" sz="2400" b="1" dirty="0" smtClean="0"/>
              <a:t>more</a:t>
            </a:r>
          </a:p>
          <a:p>
            <a:pPr algn="ctr"/>
            <a:r>
              <a:rPr lang="en-US" sz="2400" b="1" dirty="0" smtClean="0"/>
              <a:t>Serious than CAUTION! Follow directions or injury and possibly death. </a:t>
            </a:r>
            <a:endParaRPr lang="en-US" sz="2400" b="1" dirty="0"/>
          </a:p>
        </p:txBody>
      </p:sp>
      <p:sp>
        <p:nvSpPr>
          <p:cNvPr id="8" name="Rectangle 7"/>
          <p:cNvSpPr/>
          <p:nvPr/>
        </p:nvSpPr>
        <p:spPr>
          <a:xfrm>
            <a:off x="377952" y="3429000"/>
            <a:ext cx="8537448" cy="2246769"/>
          </a:xfrm>
          <a:prstGeom prst="rect">
            <a:avLst/>
          </a:prstGeom>
        </p:spPr>
        <p:txBody>
          <a:bodyPr wrap="square">
            <a:spAutoFit/>
          </a:bodyPr>
          <a:lstStyle/>
          <a:p>
            <a:r>
              <a:rPr lang="en-US" sz="2800" b="1" dirty="0" smtClean="0"/>
              <a:t>The triangle with the exclamation point and a picture to show and warn you - </a:t>
            </a:r>
            <a:r>
              <a:rPr lang="en-US" sz="2800" b="1" dirty="0" smtClean="0">
                <a:solidFill>
                  <a:srgbClr val="FF0000"/>
                </a:solidFill>
              </a:rPr>
              <a:t>WARNING</a:t>
            </a:r>
            <a:r>
              <a:rPr lang="en-US" sz="2800" dirty="0" smtClean="0"/>
              <a:t>. </a:t>
            </a:r>
          </a:p>
          <a:p>
            <a:r>
              <a:rPr lang="en-US" sz="2800" b="1" dirty="0" smtClean="0"/>
              <a:t>The triangle with an </a:t>
            </a:r>
            <a:r>
              <a:rPr lang="en-US" sz="2800" b="1" dirty="0" smtClean="0">
                <a:solidFill>
                  <a:srgbClr val="FF0000"/>
                </a:solidFill>
              </a:rPr>
              <a:t>exclamation point </a:t>
            </a:r>
            <a:r>
              <a:rPr lang="en-US" sz="2800" b="1" dirty="0" smtClean="0"/>
              <a:t>will always remain the same for </a:t>
            </a:r>
            <a:r>
              <a:rPr lang="en-US" sz="2800" b="1" dirty="0" smtClean="0">
                <a:solidFill>
                  <a:srgbClr val="FF0000"/>
                </a:solidFill>
              </a:rPr>
              <a:t>warning</a:t>
            </a:r>
            <a:r>
              <a:rPr lang="en-US" sz="2800" b="1" dirty="0" smtClean="0"/>
              <a:t>, </a:t>
            </a:r>
          </a:p>
          <a:p>
            <a:r>
              <a:rPr lang="en-US" sz="2800" b="1" dirty="0" smtClean="0"/>
              <a:t>but the picture may change</a:t>
            </a:r>
            <a:r>
              <a:rPr lang="en-US" sz="2800" dirty="0" smtClean="0"/>
              <a:t>.</a:t>
            </a:r>
            <a:endParaRPr lang="en-US" sz="2800" dirty="0"/>
          </a:p>
        </p:txBody>
      </p:sp>
    </p:spTree>
    <p:extLst>
      <p:ext uri="{BB962C8B-B14F-4D97-AF65-F5344CB8AC3E}">
        <p14:creationId xmlns:p14="http://schemas.microsoft.com/office/powerpoint/2010/main" val="2785231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8686800" cy="838200"/>
          </a:xfrm>
        </p:spPr>
        <p:txBody>
          <a:bodyPr/>
          <a:lstStyle/>
          <a:p>
            <a:pPr algn="l"/>
            <a:r>
              <a:rPr lang="en-US" sz="5400" b="1" dirty="0" smtClean="0">
                <a:latin typeface="Arial" panose="020B0604020202020204" pitchFamily="34" charset="0"/>
                <a:cs typeface="Arial" panose="020B0604020202020204" pitchFamily="34" charset="0"/>
              </a:rPr>
              <a:t>Symbol Meanings </a:t>
            </a:r>
            <a:endParaRPr lang="en-US" sz="5400" b="1" dirty="0">
              <a:latin typeface="Arial" panose="020B0604020202020204" pitchFamily="34" charset="0"/>
              <a:cs typeface="Arial" panose="020B0604020202020204" pitchFamily="34" charset="0"/>
            </a:endParaRPr>
          </a:p>
        </p:txBody>
      </p:sp>
      <p:pic>
        <p:nvPicPr>
          <p:cNvPr id="5" name="Content Placeholder 4" descr="Danger.jpg" title="Danger sign - Electrical Shock"/>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419600" y="990600"/>
            <a:ext cx="4352925" cy="2381250"/>
          </a:xfrm>
        </p:spPr>
      </p:pic>
      <p:sp>
        <p:nvSpPr>
          <p:cNvPr id="7" name="TextBox 6"/>
          <p:cNvSpPr txBox="1"/>
          <p:nvPr/>
        </p:nvSpPr>
        <p:spPr>
          <a:xfrm>
            <a:off x="609600" y="1337608"/>
            <a:ext cx="3810000" cy="1938992"/>
          </a:xfrm>
          <a:prstGeom prst="rect">
            <a:avLst/>
          </a:prstGeom>
          <a:noFill/>
        </p:spPr>
        <p:txBody>
          <a:bodyPr wrap="square" rtlCol="0">
            <a:spAutoFit/>
          </a:bodyPr>
          <a:lstStyle/>
          <a:p>
            <a:pPr algn="ctr"/>
            <a:r>
              <a:rPr lang="en-US" sz="2400" b="1" dirty="0" smtClean="0">
                <a:solidFill>
                  <a:srgbClr val="FF0000"/>
                </a:solidFill>
              </a:rPr>
              <a:t>DANGER</a:t>
            </a:r>
            <a:r>
              <a:rPr lang="en-US" sz="2400" dirty="0" smtClean="0"/>
              <a:t> –</a:t>
            </a:r>
            <a:r>
              <a:rPr lang="en-US" sz="2400" b="1" dirty="0" smtClean="0"/>
              <a:t> the most</a:t>
            </a:r>
          </a:p>
          <a:p>
            <a:pPr algn="ctr"/>
            <a:r>
              <a:rPr lang="en-US" sz="2400" b="1" dirty="0" smtClean="0"/>
              <a:t>Serious safety message! Serious injury or death may occur if you do not follow directions</a:t>
            </a:r>
            <a:r>
              <a:rPr lang="en-US" sz="2400" dirty="0" smtClean="0"/>
              <a:t>!</a:t>
            </a:r>
            <a:endParaRPr lang="en-US" sz="2400" dirty="0"/>
          </a:p>
        </p:txBody>
      </p:sp>
      <p:sp>
        <p:nvSpPr>
          <p:cNvPr id="8" name="Rectangle 7"/>
          <p:cNvSpPr/>
          <p:nvPr/>
        </p:nvSpPr>
        <p:spPr>
          <a:xfrm>
            <a:off x="381000" y="3623608"/>
            <a:ext cx="8553450" cy="2246769"/>
          </a:xfrm>
          <a:prstGeom prst="rect">
            <a:avLst/>
          </a:prstGeom>
        </p:spPr>
        <p:txBody>
          <a:bodyPr wrap="square">
            <a:spAutoFit/>
          </a:bodyPr>
          <a:lstStyle/>
          <a:p>
            <a:r>
              <a:rPr lang="en-US" sz="2800" b="1" dirty="0" smtClean="0"/>
              <a:t>The triangle with the exclamation point and a picture to show you </a:t>
            </a:r>
            <a:r>
              <a:rPr lang="en-US" sz="2800" b="1" dirty="0" smtClean="0">
                <a:solidFill>
                  <a:srgbClr val="FF0000"/>
                </a:solidFill>
              </a:rPr>
              <a:t>DANGER</a:t>
            </a:r>
            <a:r>
              <a:rPr lang="en-US" sz="2800" b="1" dirty="0" smtClean="0"/>
              <a:t> is present</a:t>
            </a:r>
            <a:r>
              <a:rPr lang="en-US" sz="2800" dirty="0" smtClean="0"/>
              <a:t>. </a:t>
            </a:r>
          </a:p>
          <a:p>
            <a:r>
              <a:rPr lang="en-US" sz="2800" b="1" dirty="0" smtClean="0"/>
              <a:t>The triangle with an </a:t>
            </a:r>
            <a:r>
              <a:rPr lang="en-US" sz="2800" b="1" dirty="0" smtClean="0">
                <a:solidFill>
                  <a:srgbClr val="FF0000"/>
                </a:solidFill>
              </a:rPr>
              <a:t>exclamation point </a:t>
            </a:r>
            <a:r>
              <a:rPr lang="en-US" sz="2800" b="1" dirty="0" smtClean="0"/>
              <a:t>will always remain the same for </a:t>
            </a:r>
            <a:r>
              <a:rPr lang="en-US" sz="2800" b="1" dirty="0" smtClean="0">
                <a:solidFill>
                  <a:srgbClr val="FF0000"/>
                </a:solidFill>
              </a:rPr>
              <a:t>danger,</a:t>
            </a:r>
          </a:p>
          <a:p>
            <a:r>
              <a:rPr lang="en-US" sz="2800" b="1" dirty="0" smtClean="0"/>
              <a:t>but the picture may change</a:t>
            </a:r>
            <a:r>
              <a:rPr lang="en-US" sz="2800" dirty="0" smtClean="0"/>
              <a:t>.</a:t>
            </a:r>
            <a:endParaRPr lang="en-US" sz="2800" dirty="0"/>
          </a:p>
        </p:txBody>
      </p:sp>
    </p:spTree>
    <p:extLst>
      <p:ext uri="{BB962C8B-B14F-4D97-AF65-F5344CB8AC3E}">
        <p14:creationId xmlns:p14="http://schemas.microsoft.com/office/powerpoint/2010/main" val="833575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4"/>
          <p:cNvSpPr>
            <a:spLocks noGrp="1"/>
          </p:cNvSpPr>
          <p:nvPr>
            <p:ph type="title" idx="4294967295"/>
          </p:nvPr>
        </p:nvSpPr>
        <p:spPr>
          <a:xfrm>
            <a:off x="0" y="457200"/>
            <a:ext cx="8915400" cy="1295400"/>
          </a:xfrm>
        </p:spPr>
        <p:txBody>
          <a:bodyPr/>
          <a:lstStyle/>
          <a:p>
            <a:r>
              <a:rPr lang="en-US" sz="4800" b="1" dirty="0" smtClean="0"/>
              <a:t>Aerial Lift Safety Personal Protective Equipment</a:t>
            </a:r>
          </a:p>
        </p:txBody>
      </p:sp>
      <p:pic>
        <p:nvPicPr>
          <p:cNvPr id="23554" name="Picture 7" descr="harness"/>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1981200" y="1752600"/>
            <a:ext cx="4038600" cy="4038600"/>
          </a:xfrm>
        </p:spPr>
      </p:pic>
    </p:spTree>
    <p:extLst>
      <p:ext uri="{BB962C8B-B14F-4D97-AF65-F5344CB8AC3E}">
        <p14:creationId xmlns:p14="http://schemas.microsoft.com/office/powerpoint/2010/main" val="5884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dissolve">
                                      <p:cBhvr>
                                        <p:cTn id="7" dur="500"/>
                                        <p:tgtEl>
                                          <p:spTgt spid="23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8047"/>
            <a:ext cx="8686800" cy="802553"/>
          </a:xfrm>
        </p:spPr>
        <p:txBody>
          <a:bodyPr>
            <a:normAutofit/>
          </a:bodyPr>
          <a:lstStyle/>
          <a:p>
            <a:r>
              <a:rPr lang="en-US" b="1" dirty="0"/>
              <a:t>Aerial Lift </a:t>
            </a:r>
            <a:r>
              <a:rPr lang="en-US" b="1" dirty="0" smtClean="0"/>
              <a:t>Safety  </a:t>
            </a:r>
            <a:endParaRPr lang="en-US" b="1" dirty="0"/>
          </a:p>
        </p:txBody>
      </p:sp>
      <p:sp>
        <p:nvSpPr>
          <p:cNvPr id="8" name="TextBox 7"/>
          <p:cNvSpPr txBox="1"/>
          <p:nvPr/>
        </p:nvSpPr>
        <p:spPr>
          <a:xfrm>
            <a:off x="457200" y="1209390"/>
            <a:ext cx="7162800" cy="4893647"/>
          </a:xfrm>
          <a:prstGeom prst="rect">
            <a:avLst/>
          </a:prstGeom>
          <a:noFill/>
        </p:spPr>
        <p:txBody>
          <a:bodyPr wrap="square" rtlCol="0">
            <a:spAutoFit/>
          </a:bodyPr>
          <a:lstStyle/>
          <a:p>
            <a:r>
              <a:rPr lang="en-US" sz="2400" b="1" dirty="0" smtClean="0"/>
              <a:t>Personal Protective Equipment (PPE)</a:t>
            </a:r>
          </a:p>
          <a:p>
            <a:endParaRPr lang="en-US" sz="2400" b="1" dirty="0" smtClean="0"/>
          </a:p>
          <a:p>
            <a:pPr marL="457200" indent="-457200">
              <a:buAutoNum type="arabicPeriod"/>
            </a:pPr>
            <a:r>
              <a:rPr lang="en-US" sz="2400" b="1" dirty="0" smtClean="0">
                <a:latin typeface="+mn-lt"/>
              </a:rPr>
              <a:t>Fall Protection – full body harness or body belt </a:t>
            </a:r>
          </a:p>
          <a:p>
            <a:r>
              <a:rPr lang="en-US" sz="2400" b="1" dirty="0" smtClean="0">
                <a:latin typeface="+mn-lt"/>
              </a:rPr>
              <a:t>with appropriate lanyard connected to designated anchor point. (OSHA)</a:t>
            </a:r>
          </a:p>
          <a:p>
            <a:pPr marL="457200" indent="-457200"/>
            <a:endParaRPr lang="en-US" sz="2400" b="1" dirty="0" smtClean="0">
              <a:latin typeface="+mn-lt"/>
            </a:endParaRPr>
          </a:p>
          <a:p>
            <a:pPr marL="457200" indent="-457200">
              <a:buAutoNum type="arabicPeriod" startAt="2"/>
            </a:pPr>
            <a:r>
              <a:rPr lang="en-US" sz="2400" b="1" dirty="0" smtClean="0">
                <a:latin typeface="+mn-lt"/>
              </a:rPr>
              <a:t>Helmet – Class E for line clearance, </a:t>
            </a:r>
          </a:p>
          <a:p>
            <a:pPr marL="457200" indent="-457200"/>
            <a:r>
              <a:rPr lang="en-US" sz="2400" b="1" dirty="0" smtClean="0">
                <a:latin typeface="+mn-lt"/>
              </a:rPr>
              <a:t>commercial Arborists can wear ventilated.</a:t>
            </a:r>
          </a:p>
          <a:p>
            <a:pPr marL="457200" indent="-457200"/>
            <a:r>
              <a:rPr lang="en-US" sz="2400" b="1" dirty="0" smtClean="0">
                <a:latin typeface="+mn-lt"/>
              </a:rPr>
              <a:t>All helmets must meet ANSI Z89.1</a:t>
            </a:r>
          </a:p>
          <a:p>
            <a:pPr marL="457200" indent="-457200"/>
            <a:endParaRPr lang="en-US" sz="2400" b="1" dirty="0" smtClean="0">
              <a:latin typeface="+mn-lt"/>
            </a:endParaRPr>
          </a:p>
          <a:p>
            <a:pPr marL="457200" indent="-457200"/>
            <a:r>
              <a:rPr lang="en-US" sz="2400" b="1" dirty="0" smtClean="0">
                <a:latin typeface="+mn-lt"/>
              </a:rPr>
              <a:t>3. Eye Protection – goggles or safety glasses, </a:t>
            </a:r>
            <a:endParaRPr lang="en-US" sz="2400" b="1" dirty="0">
              <a:latin typeface="+mn-lt"/>
            </a:endParaRPr>
          </a:p>
          <a:p>
            <a:pPr marL="457200" indent="-457200"/>
            <a:r>
              <a:rPr lang="en-US" sz="2400" b="1" dirty="0">
                <a:latin typeface="+mn-lt"/>
              </a:rPr>
              <a:t>i</a:t>
            </a:r>
            <a:r>
              <a:rPr lang="en-US" sz="2400" b="1" dirty="0" smtClean="0">
                <a:latin typeface="+mn-lt"/>
              </a:rPr>
              <a:t>ncluding prescription safety glasses, must </a:t>
            </a:r>
          </a:p>
          <a:p>
            <a:pPr marL="457200" indent="-457200"/>
            <a:r>
              <a:rPr lang="en-US" sz="2400" b="1" dirty="0" smtClean="0">
                <a:latin typeface="+mn-lt"/>
              </a:rPr>
              <a:t>meet ANSI Z87.</a:t>
            </a:r>
          </a:p>
        </p:txBody>
      </p:sp>
      <p:pic>
        <p:nvPicPr>
          <p:cNvPr id="9" name="Picture 8" descr="Saftey_Glasses.jpg" title="Image of Safety Glass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4497788"/>
            <a:ext cx="1876425" cy="1876425"/>
          </a:xfrm>
          <a:prstGeom prst="rect">
            <a:avLst/>
          </a:prstGeom>
        </p:spPr>
      </p:pic>
      <p:pic>
        <p:nvPicPr>
          <p:cNvPr id="10" name="Picture 9" descr="Husqvarna%20Petzl%20Helmet-3.jpg" title="Image of Hard Ha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928795"/>
            <a:ext cx="1905000" cy="1905000"/>
          </a:xfrm>
          <a:prstGeom prst="rect">
            <a:avLst/>
          </a:prstGeom>
        </p:spPr>
      </p:pic>
      <p:pic>
        <p:nvPicPr>
          <p:cNvPr id="11" name="Picture 10" descr="body harness.jpg" title="Image of Body Harnes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8654" y="528495"/>
            <a:ext cx="1600200" cy="2400300"/>
          </a:xfrm>
          <a:prstGeom prst="rect">
            <a:avLst/>
          </a:prstGeom>
        </p:spPr>
      </p:pic>
    </p:spTree>
    <p:extLst>
      <p:ext uri="{BB962C8B-B14F-4D97-AF65-F5344CB8AC3E}">
        <p14:creationId xmlns:p14="http://schemas.microsoft.com/office/powerpoint/2010/main" val="1268771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9" y="304800"/>
            <a:ext cx="8686800" cy="838200"/>
          </a:xfrm>
        </p:spPr>
        <p:txBody>
          <a:bodyPr>
            <a:normAutofit/>
          </a:bodyPr>
          <a:lstStyle/>
          <a:p>
            <a:r>
              <a:rPr lang="en-US" b="1" dirty="0" smtClean="0"/>
              <a:t> Aerial </a:t>
            </a:r>
            <a:r>
              <a:rPr lang="en-US" b="1" dirty="0"/>
              <a:t>Lift </a:t>
            </a:r>
            <a:r>
              <a:rPr lang="en-US" b="1" dirty="0" smtClean="0"/>
              <a:t>Safety </a:t>
            </a:r>
            <a:endParaRPr lang="en-US" b="1" dirty="0"/>
          </a:p>
        </p:txBody>
      </p:sp>
      <p:sp>
        <p:nvSpPr>
          <p:cNvPr id="8" name="TextBox 7"/>
          <p:cNvSpPr txBox="1"/>
          <p:nvPr/>
        </p:nvSpPr>
        <p:spPr>
          <a:xfrm>
            <a:off x="381000" y="1143000"/>
            <a:ext cx="8458200" cy="5262979"/>
          </a:xfrm>
          <a:prstGeom prst="rect">
            <a:avLst/>
          </a:prstGeom>
          <a:noFill/>
        </p:spPr>
        <p:txBody>
          <a:bodyPr wrap="square" rtlCol="0">
            <a:spAutoFit/>
          </a:bodyPr>
          <a:lstStyle/>
          <a:p>
            <a:pPr algn="ctr"/>
            <a:r>
              <a:rPr lang="en-US" sz="2400" b="1" dirty="0" smtClean="0"/>
              <a:t>PPE (</a:t>
            </a:r>
            <a:r>
              <a:rPr lang="en-US" sz="2400" b="1" dirty="0" err="1" smtClean="0"/>
              <a:t>cont</a:t>
            </a:r>
            <a:r>
              <a:rPr lang="en-US" sz="2400" b="1" dirty="0" smtClean="0"/>
              <a:t>) </a:t>
            </a:r>
          </a:p>
          <a:p>
            <a:r>
              <a:rPr lang="en-US" sz="2400" b="1" dirty="0" smtClean="0"/>
              <a:t>4. Hearing protection – ear muffs of plugs (Chain</a:t>
            </a:r>
          </a:p>
          <a:p>
            <a:r>
              <a:rPr lang="en-US" sz="2400" b="1" dirty="0" smtClean="0"/>
              <a:t>Saw use).</a:t>
            </a:r>
          </a:p>
          <a:p>
            <a:endParaRPr lang="en-US" sz="2400" b="1" dirty="0" smtClean="0"/>
          </a:p>
          <a:p>
            <a:r>
              <a:rPr lang="en-US" sz="2400" b="1" dirty="0" smtClean="0"/>
              <a:t>5. Leg Protection – may be worn, but is not required in</a:t>
            </a:r>
          </a:p>
          <a:p>
            <a:r>
              <a:rPr lang="en-US" sz="2400" b="1" dirty="0" smtClean="0"/>
              <a:t>a bucket.</a:t>
            </a:r>
          </a:p>
          <a:p>
            <a:endParaRPr lang="en-US" sz="2400" b="1" dirty="0" smtClean="0"/>
          </a:p>
          <a:p>
            <a:r>
              <a:rPr lang="en-US" sz="2400" b="1" dirty="0" smtClean="0"/>
              <a:t>6. Face Shield – may be worn, but does not substitute</a:t>
            </a:r>
          </a:p>
          <a:p>
            <a:r>
              <a:rPr lang="en-US" sz="2400" b="1" dirty="0" smtClean="0"/>
              <a:t>for safety glasses.</a:t>
            </a:r>
          </a:p>
          <a:p>
            <a:endParaRPr lang="en-US" sz="2400" b="1" dirty="0" smtClean="0"/>
          </a:p>
          <a:p>
            <a:pPr marL="342900" indent="-342900">
              <a:buAutoNum type="arabicPeriod" startAt="7"/>
            </a:pPr>
            <a:r>
              <a:rPr lang="en-US" sz="2400" b="1" dirty="0" smtClean="0"/>
              <a:t>Sturdy, non-slip boots</a:t>
            </a:r>
          </a:p>
          <a:p>
            <a:endParaRPr lang="en-US" sz="2400" b="1" dirty="0" smtClean="0"/>
          </a:p>
          <a:p>
            <a:pPr marL="457200" indent="-457200">
              <a:buFont typeface="+mj-lt"/>
              <a:buAutoNum type="arabicPeriod" startAt="8"/>
            </a:pPr>
            <a:r>
              <a:rPr lang="en-US" sz="2400" b="1" dirty="0" smtClean="0"/>
              <a:t>Close fitting clothing and no jewelry. </a:t>
            </a:r>
          </a:p>
          <a:p>
            <a:r>
              <a:rPr lang="en-US" sz="2400" b="1" dirty="0" smtClean="0"/>
              <a:t>Nothing to get caught in equipment</a:t>
            </a:r>
            <a:r>
              <a:rPr lang="en-US" sz="2400" b="1" dirty="0" smtClean="0"/>
              <a:t>.</a:t>
            </a:r>
            <a:endParaRPr lang="en-US" b="1" dirty="0">
              <a:solidFill>
                <a:srgbClr val="00B050"/>
              </a:solidFill>
            </a:endParaRPr>
          </a:p>
        </p:txBody>
      </p:sp>
    </p:spTree>
    <p:extLst>
      <p:ext uri="{BB962C8B-B14F-4D97-AF65-F5344CB8AC3E}">
        <p14:creationId xmlns:p14="http://schemas.microsoft.com/office/powerpoint/2010/main" val="148513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z="3200" b="1" dirty="0" smtClean="0"/>
              <a:t>Chapter 2:</a:t>
            </a:r>
            <a:br>
              <a:rPr lang="en-US" sz="3200" b="1" dirty="0" smtClean="0"/>
            </a:br>
            <a:r>
              <a:rPr lang="en-US" sz="3200" b="1" dirty="0"/>
              <a:t>Aerial Lift Inspection</a:t>
            </a:r>
            <a:r>
              <a:rPr lang="en-US" sz="3200" b="1" dirty="0" smtClean="0"/>
              <a:t>, Preparation and </a:t>
            </a:r>
            <a:r>
              <a:rPr lang="en-US" sz="3200" b="1" dirty="0"/>
              <a:t>Driving</a:t>
            </a:r>
            <a:endParaRPr lang="en-US" sz="3200" b="1" dirty="0" smtClean="0"/>
          </a:p>
        </p:txBody>
      </p:sp>
      <p:sp>
        <p:nvSpPr>
          <p:cNvPr id="2" name="Content Placeholder 1"/>
          <p:cNvSpPr>
            <a:spLocks noGrp="1"/>
          </p:cNvSpPr>
          <p:nvPr>
            <p:ph idx="1"/>
          </p:nvPr>
        </p:nvSpPr>
        <p:spPr/>
        <p:txBody>
          <a:bodyPr/>
          <a:lstStyle/>
          <a:p>
            <a:r>
              <a:rPr lang="en-US" b="1" dirty="0"/>
              <a:t>Objectives:</a:t>
            </a:r>
          </a:p>
          <a:p>
            <a:pPr lvl="1"/>
            <a:r>
              <a:rPr lang="en-US" b="1" dirty="0"/>
              <a:t>The employee will:</a:t>
            </a:r>
          </a:p>
          <a:p>
            <a:pPr lvl="2"/>
            <a:r>
              <a:rPr lang="en-US" b="1" dirty="0" smtClean="0"/>
              <a:t>Indicate </a:t>
            </a:r>
            <a:r>
              <a:rPr lang="en-US" b="1" dirty="0"/>
              <a:t>parts to be inspected before and after operation.</a:t>
            </a:r>
          </a:p>
          <a:p>
            <a:pPr lvl="2"/>
            <a:r>
              <a:rPr lang="en-US" b="1" dirty="0" smtClean="0"/>
              <a:t>Learn </a:t>
            </a:r>
            <a:r>
              <a:rPr lang="en-US" b="1" dirty="0"/>
              <a:t>start-up procedures.</a:t>
            </a:r>
          </a:p>
          <a:p>
            <a:pPr lvl="2"/>
            <a:r>
              <a:rPr lang="en-US" b="1" dirty="0" smtClean="0"/>
              <a:t>Understand daily, weekly, monthly and annual inspection </a:t>
            </a:r>
            <a:r>
              <a:rPr lang="en-US" b="1" dirty="0"/>
              <a:t>requirements.</a:t>
            </a:r>
          </a:p>
          <a:p>
            <a:endParaRPr lang="en-US" dirty="0"/>
          </a:p>
        </p:txBody>
      </p:sp>
    </p:spTree>
    <p:extLst>
      <p:ext uri="{BB962C8B-B14F-4D97-AF65-F5344CB8AC3E}">
        <p14:creationId xmlns:p14="http://schemas.microsoft.com/office/powerpoint/2010/main" val="1490771826"/>
      </p:ext>
    </p:extLst>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rawing of the components of an Aerial Lift Inspection points"/>
          <p:cNvPicPr>
            <a:picLocks noChangeAspect="1"/>
          </p:cNvPicPr>
          <p:nvPr/>
        </p:nvPicPr>
        <p:blipFill rotWithShape="1">
          <a:blip r:embed="rId2" cstate="email">
            <a:extLst>
              <a:ext uri="{28A0092B-C50C-407E-A947-70E740481C1C}">
                <a14:useLocalDpi xmlns:a14="http://schemas.microsoft.com/office/drawing/2010/main"/>
              </a:ext>
            </a:extLst>
          </a:blip>
          <a:srcRect l="2877" t="17581" r="8591"/>
          <a:stretch/>
        </p:blipFill>
        <p:spPr>
          <a:xfrm>
            <a:off x="3124200" y="1752600"/>
            <a:ext cx="5732680" cy="4653068"/>
          </a:xfrm>
          <a:prstGeom prst="rect">
            <a:avLst/>
          </a:prstGeom>
        </p:spPr>
      </p:pic>
      <p:sp>
        <p:nvSpPr>
          <p:cNvPr id="2" name="Title 1"/>
          <p:cNvSpPr>
            <a:spLocks noGrp="1"/>
          </p:cNvSpPr>
          <p:nvPr>
            <p:ph type="title"/>
          </p:nvPr>
        </p:nvSpPr>
        <p:spPr>
          <a:xfrm>
            <a:off x="-1066800" y="2438400"/>
            <a:ext cx="5427068" cy="838201"/>
          </a:xfrm>
        </p:spPr>
        <p:txBody>
          <a:bodyPr/>
          <a:lstStyle/>
          <a:p>
            <a:pPr algn="ctr"/>
            <a:r>
              <a:rPr lang="en-US" sz="2800" dirty="0" smtClean="0"/>
              <a:t>Component </a:t>
            </a:r>
            <a:br>
              <a:rPr lang="en-US" sz="2800" dirty="0" smtClean="0"/>
            </a:br>
            <a:r>
              <a:rPr lang="en-US" sz="2800" dirty="0" smtClean="0"/>
              <a:t>Identification</a:t>
            </a:r>
            <a:endParaRPr lang="en-US" sz="2800" dirty="0"/>
          </a:p>
        </p:txBody>
      </p:sp>
      <p:sp>
        <p:nvSpPr>
          <p:cNvPr id="3" name="Rectangle 2"/>
          <p:cNvSpPr/>
          <p:nvPr/>
        </p:nvSpPr>
        <p:spPr>
          <a:xfrm>
            <a:off x="685800" y="472529"/>
            <a:ext cx="7875169" cy="769441"/>
          </a:xfrm>
          <a:prstGeom prst="rect">
            <a:avLst/>
          </a:prstGeom>
        </p:spPr>
        <p:txBody>
          <a:bodyPr wrap="none">
            <a:spAutoFit/>
          </a:bodyPr>
          <a:lstStyle/>
          <a:p>
            <a:r>
              <a:rPr lang="en-US" sz="4400" dirty="0"/>
              <a:t>Chapter 2 Aerial Lift Inspection</a:t>
            </a:r>
          </a:p>
        </p:txBody>
      </p:sp>
    </p:spTree>
    <p:extLst>
      <p:ext uri="{BB962C8B-B14F-4D97-AF65-F5344CB8AC3E}">
        <p14:creationId xmlns:p14="http://schemas.microsoft.com/office/powerpoint/2010/main" val="2069789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128" y="589010"/>
            <a:ext cx="7886700" cy="2139553"/>
          </a:xfrm>
        </p:spPr>
        <p:txBody>
          <a:bodyPr/>
          <a:lstStyle/>
          <a:p>
            <a:r>
              <a:rPr lang="en-US" dirty="0" smtClean="0"/>
              <a:t>Pre-Use Inspection Process</a:t>
            </a:r>
            <a:endParaRPr lang="en-US" dirty="0"/>
          </a:p>
        </p:txBody>
      </p:sp>
      <p:sp>
        <p:nvSpPr>
          <p:cNvPr id="3" name="Text Placeholder 2"/>
          <p:cNvSpPr>
            <a:spLocks noGrp="1"/>
          </p:cNvSpPr>
          <p:nvPr>
            <p:ph type="body" idx="1"/>
          </p:nvPr>
        </p:nvSpPr>
        <p:spPr>
          <a:xfrm>
            <a:off x="623888" y="4735183"/>
            <a:ext cx="7886700" cy="1125140"/>
          </a:xfrm>
        </p:spPr>
        <p:txBody>
          <a:bodyPr/>
          <a:lstStyle/>
          <a:p>
            <a:r>
              <a:rPr lang="en-US" dirty="0" smtClean="0">
                <a:solidFill>
                  <a:schemeClr val="tx1"/>
                </a:solidFill>
              </a:rPr>
              <a:t>7-step process to ensure safe operation of a bucket truck</a:t>
            </a:r>
            <a:endParaRPr lang="en-US" dirty="0">
              <a:solidFill>
                <a:schemeClr val="tx1"/>
              </a:solidFill>
            </a:endParaRPr>
          </a:p>
        </p:txBody>
      </p:sp>
      <p:pic>
        <p:nvPicPr>
          <p:cNvPr id="4" name="Picture 3" title="Picture of a Bucket Truck"/>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1447800"/>
            <a:ext cx="5334000" cy="3913803"/>
          </a:xfrm>
          <a:prstGeom prst="rect">
            <a:avLst/>
          </a:prstGeom>
        </p:spPr>
      </p:pic>
    </p:spTree>
    <p:extLst>
      <p:ext uri="{BB962C8B-B14F-4D97-AF65-F5344CB8AC3E}">
        <p14:creationId xmlns:p14="http://schemas.microsoft.com/office/powerpoint/2010/main" val="531809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Bucket Truck Vision Inspection Points"/>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3402344" y="941057"/>
            <a:ext cx="5195640" cy="5751927"/>
          </a:xfrm>
          <a:prstGeom prst="rect">
            <a:avLst/>
          </a:prstGeom>
        </p:spPr>
      </p:pic>
      <p:sp>
        <p:nvSpPr>
          <p:cNvPr id="2" name="Title 1"/>
          <p:cNvSpPr>
            <a:spLocks noGrp="1"/>
          </p:cNvSpPr>
          <p:nvPr>
            <p:ph type="title"/>
          </p:nvPr>
        </p:nvSpPr>
        <p:spPr>
          <a:xfrm>
            <a:off x="58818" y="2974921"/>
            <a:ext cx="3389168" cy="994172"/>
          </a:xfrm>
        </p:spPr>
        <p:txBody>
          <a:bodyPr/>
          <a:lstStyle/>
          <a:p>
            <a:r>
              <a:rPr lang="en-US" sz="2800" dirty="0" smtClean="0"/>
              <a:t>Inspection: Step 2</a:t>
            </a:r>
            <a:endParaRPr lang="en-US" sz="2800" dirty="0"/>
          </a:p>
        </p:txBody>
      </p:sp>
      <p:sp>
        <p:nvSpPr>
          <p:cNvPr id="3" name="Content Placeholder 2"/>
          <p:cNvSpPr>
            <a:spLocks noGrp="1"/>
          </p:cNvSpPr>
          <p:nvPr>
            <p:ph idx="1"/>
          </p:nvPr>
        </p:nvSpPr>
        <p:spPr>
          <a:xfrm>
            <a:off x="722899" y="3817020"/>
            <a:ext cx="2841914" cy="940486"/>
          </a:xfrm>
        </p:spPr>
        <p:txBody>
          <a:bodyPr/>
          <a:lstStyle/>
          <a:p>
            <a:pPr marL="0" indent="0">
              <a:buNone/>
            </a:pPr>
            <a:r>
              <a:rPr lang="en-US" sz="2800" dirty="0" smtClean="0"/>
              <a:t>Conduct visual inspection of the unit</a:t>
            </a:r>
          </a:p>
          <a:p>
            <a:pPr lvl="1"/>
            <a:endParaRPr lang="en-US" dirty="0" smtClean="0"/>
          </a:p>
          <a:p>
            <a:pPr lvl="1"/>
            <a:endParaRPr lang="en-US" dirty="0"/>
          </a:p>
        </p:txBody>
      </p:sp>
      <p:sp>
        <p:nvSpPr>
          <p:cNvPr id="5" name="Title 1"/>
          <p:cNvSpPr txBox="1">
            <a:spLocks/>
          </p:cNvSpPr>
          <p:nvPr/>
        </p:nvSpPr>
        <p:spPr>
          <a:xfrm>
            <a:off x="380173" y="514519"/>
            <a:ext cx="327140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Inspection: Step 1</a:t>
            </a:r>
          </a:p>
        </p:txBody>
      </p:sp>
      <p:sp>
        <p:nvSpPr>
          <p:cNvPr id="7" name="Content Placeholder 2"/>
          <p:cNvSpPr txBox="1">
            <a:spLocks/>
          </p:cNvSpPr>
          <p:nvPr/>
        </p:nvSpPr>
        <p:spPr>
          <a:xfrm>
            <a:off x="354816" y="1508691"/>
            <a:ext cx="3326823" cy="219201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Check oil level in hydraulic reservoir </a:t>
            </a:r>
          </a:p>
          <a:p>
            <a:pPr marL="557213" lvl="1" indent="-214313"/>
            <a:r>
              <a:rPr lang="en-US" sz="1350" dirty="0"/>
              <a:t>Outriggers are up</a:t>
            </a:r>
          </a:p>
          <a:p>
            <a:pPr marL="557213" lvl="1" indent="-214313"/>
            <a:r>
              <a:rPr lang="en-US" sz="1350" dirty="0"/>
              <a:t>Vehicle parked on level surface</a:t>
            </a:r>
          </a:p>
          <a:p>
            <a:pPr marL="557213" lvl="1" indent="-214313"/>
            <a:r>
              <a:rPr lang="en-US" sz="1350" dirty="0"/>
              <a:t>The need to add oil on a regular basis may indicate a leak</a:t>
            </a:r>
          </a:p>
          <a:p>
            <a:pPr marL="557213" lvl="1" indent="-214313"/>
            <a:endParaRPr lang="en-US" sz="1800" dirty="0"/>
          </a:p>
        </p:txBody>
      </p:sp>
    </p:spTree>
    <p:extLst>
      <p:ext uri="{BB962C8B-B14F-4D97-AF65-F5344CB8AC3E}">
        <p14:creationId xmlns:p14="http://schemas.microsoft.com/office/powerpoint/2010/main" val="499825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Introduction</a:t>
            </a:r>
            <a:endParaRPr lang="en-US" b="1" dirty="0"/>
          </a:p>
        </p:txBody>
      </p:sp>
      <p:pic>
        <p:nvPicPr>
          <p:cNvPr id="7" name="Picture 6" descr="aerial lift platforms.png" title="Image of  Aerial Lift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171122" y="122238"/>
            <a:ext cx="1785972" cy="1447800"/>
          </a:xfrm>
          <a:prstGeom prst="rect">
            <a:avLst/>
          </a:prstGeom>
        </p:spPr>
      </p:pic>
      <p:sp>
        <p:nvSpPr>
          <p:cNvPr id="3" name="Content Placeholder 2"/>
          <p:cNvSpPr>
            <a:spLocks noGrp="1"/>
          </p:cNvSpPr>
          <p:nvPr>
            <p:ph idx="1"/>
          </p:nvPr>
        </p:nvSpPr>
        <p:spPr>
          <a:xfrm>
            <a:off x="381000" y="1219201"/>
            <a:ext cx="6629400" cy="838199"/>
          </a:xfrm>
        </p:spPr>
        <p:txBody>
          <a:bodyPr/>
          <a:lstStyle/>
          <a:p>
            <a:pPr>
              <a:spcBef>
                <a:spcPts val="0"/>
              </a:spcBef>
            </a:pPr>
            <a:r>
              <a:rPr lang="en-US" sz="2000" dirty="0"/>
              <a:t>An aerial lift, for the purpose of this </a:t>
            </a:r>
            <a:r>
              <a:rPr lang="en-US" sz="2000" dirty="0" smtClean="0"/>
              <a:t>training, </a:t>
            </a:r>
            <a:r>
              <a:rPr lang="en-US" sz="2000" dirty="0"/>
              <a:t>is any </a:t>
            </a:r>
            <a:r>
              <a:rPr lang="en-US" sz="2000" dirty="0" smtClean="0"/>
              <a:t>work platform </a:t>
            </a:r>
            <a:r>
              <a:rPr lang="en-US" sz="2000" dirty="0"/>
              <a:t>that has an articulating boom with a </a:t>
            </a:r>
            <a:r>
              <a:rPr lang="en-US" sz="2000" dirty="0" smtClean="0"/>
              <a:t>bucket.</a:t>
            </a:r>
            <a:endParaRPr lang="en-US" sz="2000" dirty="0"/>
          </a:p>
          <a:p>
            <a:pPr marL="0" indent="0">
              <a:buNone/>
            </a:pPr>
            <a:endParaRPr lang="en-US" dirty="0"/>
          </a:p>
        </p:txBody>
      </p:sp>
      <p:sp>
        <p:nvSpPr>
          <p:cNvPr id="4" name="TextBox 3"/>
          <p:cNvSpPr txBox="1"/>
          <p:nvPr/>
        </p:nvSpPr>
        <p:spPr>
          <a:xfrm>
            <a:off x="381000" y="1828800"/>
            <a:ext cx="8001000" cy="3139321"/>
          </a:xfrm>
          <a:prstGeom prst="rect">
            <a:avLst/>
          </a:prstGeom>
          <a:noFill/>
        </p:spPr>
        <p:txBody>
          <a:bodyPr wrap="square" rtlCol="0">
            <a:spAutoFit/>
          </a:bodyPr>
          <a:lstStyle/>
          <a:p>
            <a:pPr marL="347472" indent="-285750">
              <a:buFont typeface="Arial" panose="020B0604020202020204" pitchFamily="34" charset="0"/>
              <a:buChar char="•"/>
            </a:pPr>
            <a:r>
              <a:rPr lang="en-US" sz="2000" dirty="0">
                <a:latin typeface="+mn-lt"/>
              </a:rPr>
              <a:t>Only qualified employees can operate aerial lifts. Only your employer can certify that you are </a:t>
            </a:r>
            <a:r>
              <a:rPr lang="en-US" sz="2000" dirty="0" smtClean="0">
                <a:latin typeface="+mn-lt"/>
              </a:rPr>
              <a:t>qualified operator.</a:t>
            </a:r>
            <a:endParaRPr lang="en-US" sz="2000" dirty="0">
              <a:latin typeface="+mn-lt"/>
            </a:endParaRPr>
          </a:p>
          <a:p>
            <a:pPr marL="347472" indent="-285750">
              <a:buFont typeface="Arial" panose="020B0604020202020204" pitchFamily="34" charset="0"/>
              <a:buChar char="•"/>
            </a:pPr>
            <a:r>
              <a:rPr lang="en-US" sz="2000" dirty="0" smtClean="0">
                <a:latin typeface="+mn-lt"/>
              </a:rPr>
              <a:t>This </a:t>
            </a:r>
            <a:r>
              <a:rPr lang="en-US" sz="2000" dirty="0">
                <a:latin typeface="+mn-lt"/>
              </a:rPr>
              <a:t>training program is based on OSHA and ANSI Z133 safety standards for arboricultural operations.</a:t>
            </a:r>
          </a:p>
          <a:p>
            <a:pPr marL="347472" indent="-285750">
              <a:buFont typeface="Arial" panose="020B0604020202020204" pitchFamily="34" charset="0"/>
              <a:buChar char="•"/>
            </a:pPr>
            <a:r>
              <a:rPr lang="en-US" sz="2000" dirty="0">
                <a:latin typeface="+mn-lt"/>
              </a:rPr>
              <a:t>This manual presents general safety awareness, industry safety standards, and some operational guidelines for aerial lifts.</a:t>
            </a:r>
          </a:p>
          <a:p>
            <a:pPr marL="347472" indent="-285750">
              <a:buFont typeface="Arial" panose="020B0604020202020204" pitchFamily="34" charset="0"/>
              <a:buChar char="•"/>
            </a:pPr>
            <a:r>
              <a:rPr lang="en-US" sz="2000" dirty="0" smtClean="0">
                <a:latin typeface="+mn-lt"/>
              </a:rPr>
              <a:t>It </a:t>
            </a:r>
            <a:r>
              <a:rPr lang="en-US" sz="2000" dirty="0">
                <a:latin typeface="+mn-lt"/>
              </a:rPr>
              <a:t>is your responsibility to know and comply with your company’s policies. If unsure, ask your supervisor. </a:t>
            </a:r>
            <a:r>
              <a:rPr lang="en-US" sz="2000" dirty="0" smtClean="0">
                <a:latin typeface="+mn-lt"/>
              </a:rPr>
              <a:t>This </a:t>
            </a:r>
            <a:r>
              <a:rPr lang="en-US" sz="2000" dirty="0">
                <a:latin typeface="+mn-lt"/>
              </a:rPr>
              <a:t>manual is not intended to replace or supersede </a:t>
            </a:r>
            <a:r>
              <a:rPr lang="en-US" sz="2000" dirty="0" smtClean="0">
                <a:latin typeface="+mn-lt"/>
              </a:rPr>
              <a:t>company policies </a:t>
            </a:r>
            <a:r>
              <a:rPr lang="en-US" sz="2000" dirty="0">
                <a:latin typeface="+mn-lt"/>
              </a:rPr>
              <a:t>and procedures.</a:t>
            </a:r>
          </a:p>
          <a:p>
            <a:endParaRPr lang="en-US" dirty="0"/>
          </a:p>
        </p:txBody>
      </p:sp>
    </p:spTree>
    <p:extLst>
      <p:ext uri="{BB962C8B-B14F-4D97-AF65-F5344CB8AC3E}">
        <p14:creationId xmlns:p14="http://schemas.microsoft.com/office/powerpoint/2010/main" val="2343877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Danger Signs"/>
          <p:cNvPicPr>
            <a:picLocks noChangeAspect="1"/>
          </p:cNvPicPr>
          <p:nvPr/>
        </p:nvPicPr>
        <p:blipFill rotWithShape="1">
          <a:blip r:embed="rId2" cstate="email">
            <a:extLst>
              <a:ext uri="{28A0092B-C50C-407E-A947-70E740481C1C}">
                <a14:useLocalDpi xmlns:a14="http://schemas.microsoft.com/office/drawing/2010/main"/>
              </a:ext>
            </a:extLst>
          </a:blip>
          <a:srcRect r="1774"/>
          <a:stretch/>
        </p:blipFill>
        <p:spPr>
          <a:xfrm>
            <a:off x="1968348" y="899623"/>
            <a:ext cx="3753244" cy="5101126"/>
          </a:xfrm>
          <a:prstGeom prst="rect">
            <a:avLst/>
          </a:prstGeom>
        </p:spPr>
      </p:pic>
      <p:pic>
        <p:nvPicPr>
          <p:cNvPr id="6" name="Picture 5" title="Image of Danger Sign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381000"/>
            <a:ext cx="3238211" cy="4024745"/>
          </a:xfrm>
          <a:prstGeom prst="rect">
            <a:avLst/>
          </a:prstGeom>
        </p:spPr>
      </p:pic>
      <p:sp>
        <p:nvSpPr>
          <p:cNvPr id="2" name="Title 1"/>
          <p:cNvSpPr>
            <a:spLocks noGrp="1"/>
          </p:cNvSpPr>
          <p:nvPr>
            <p:ph type="title"/>
          </p:nvPr>
        </p:nvSpPr>
        <p:spPr>
          <a:xfrm>
            <a:off x="-193604" y="1009190"/>
            <a:ext cx="2340749" cy="994172"/>
          </a:xfrm>
        </p:spPr>
        <p:txBody>
          <a:bodyPr/>
          <a:lstStyle/>
          <a:p>
            <a:r>
              <a:rPr lang="en-US" sz="2800" dirty="0" smtClean="0"/>
              <a:t>Step 3</a:t>
            </a:r>
            <a:r>
              <a:rPr lang="en-US" dirty="0" smtClean="0"/>
              <a:t>:</a:t>
            </a:r>
            <a:endParaRPr lang="en-US" dirty="0"/>
          </a:p>
        </p:txBody>
      </p:sp>
      <p:sp>
        <p:nvSpPr>
          <p:cNvPr id="3" name="Content Placeholder 2"/>
          <p:cNvSpPr>
            <a:spLocks noGrp="1"/>
          </p:cNvSpPr>
          <p:nvPr>
            <p:ph idx="1"/>
          </p:nvPr>
        </p:nvSpPr>
        <p:spPr>
          <a:xfrm>
            <a:off x="402283" y="2112929"/>
            <a:ext cx="1718297" cy="2589177"/>
          </a:xfrm>
        </p:spPr>
        <p:txBody>
          <a:bodyPr/>
          <a:lstStyle/>
          <a:p>
            <a:pPr marL="0" indent="0">
              <a:buNone/>
            </a:pPr>
            <a:r>
              <a:rPr lang="en-US" sz="2800" dirty="0" smtClean="0"/>
              <a:t>Check visual and audible safety devices</a:t>
            </a:r>
            <a:endParaRPr lang="en-US" sz="2800" dirty="0"/>
          </a:p>
        </p:txBody>
      </p:sp>
    </p:spTree>
    <p:extLst>
      <p:ext uri="{BB962C8B-B14F-4D97-AF65-F5344CB8AC3E}">
        <p14:creationId xmlns:p14="http://schemas.microsoft.com/office/powerpoint/2010/main" val="1925426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69" y="402365"/>
            <a:ext cx="2362200" cy="1143000"/>
          </a:xfrm>
        </p:spPr>
        <p:txBody>
          <a:bodyPr/>
          <a:lstStyle/>
          <a:p>
            <a:r>
              <a:rPr lang="en-US" sz="2800" dirty="0" smtClean="0"/>
              <a:t>Step 4:</a:t>
            </a:r>
            <a:endParaRPr lang="en-US" sz="2800" dirty="0"/>
          </a:p>
        </p:txBody>
      </p:sp>
      <p:sp>
        <p:nvSpPr>
          <p:cNvPr id="3" name="Content Placeholder 2"/>
          <p:cNvSpPr>
            <a:spLocks noGrp="1"/>
          </p:cNvSpPr>
          <p:nvPr>
            <p:ph idx="1"/>
          </p:nvPr>
        </p:nvSpPr>
        <p:spPr>
          <a:xfrm>
            <a:off x="381001" y="1404366"/>
            <a:ext cx="2800000" cy="3263504"/>
          </a:xfrm>
        </p:spPr>
        <p:txBody>
          <a:bodyPr/>
          <a:lstStyle/>
          <a:p>
            <a:pPr marL="0" indent="0">
              <a:buNone/>
            </a:pPr>
            <a:r>
              <a:rPr lang="en-US" sz="2800" dirty="0" smtClean="0"/>
              <a:t>Inspect the fiberglass lower and upper boom insulator for dirt and damage caused by rubbing wires, tree sap etc. </a:t>
            </a:r>
            <a:endParaRPr lang="en-US" sz="2800" dirty="0"/>
          </a:p>
        </p:txBody>
      </p:sp>
      <p:pic>
        <p:nvPicPr>
          <p:cNvPr id="4" name="Picture 3" title="Image for inspectin the boom insulato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2714" y="1219200"/>
            <a:ext cx="5758646" cy="5151504"/>
          </a:xfrm>
          <a:prstGeom prst="rect">
            <a:avLst/>
          </a:prstGeom>
        </p:spPr>
      </p:pic>
      <p:sp>
        <p:nvSpPr>
          <p:cNvPr id="5" name="Oval 4" title="Oval over lower boom"/>
          <p:cNvSpPr/>
          <p:nvPr/>
        </p:nvSpPr>
        <p:spPr>
          <a:xfrm rot="735596">
            <a:off x="3498274" y="2734541"/>
            <a:ext cx="4094018" cy="1503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title="ovel over upper boom"/>
          <p:cNvSpPr/>
          <p:nvPr/>
        </p:nvSpPr>
        <p:spPr>
          <a:xfrm rot="20650606">
            <a:off x="3855028" y="1503544"/>
            <a:ext cx="4094018" cy="15032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210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1934162" cy="1143000"/>
          </a:xfrm>
        </p:spPr>
        <p:txBody>
          <a:bodyPr/>
          <a:lstStyle/>
          <a:p>
            <a:r>
              <a:rPr lang="en-US" sz="2800" dirty="0" smtClean="0"/>
              <a:t>Step 5:</a:t>
            </a:r>
            <a:endParaRPr lang="en-US" sz="2800" dirty="0"/>
          </a:p>
        </p:txBody>
      </p:sp>
      <p:sp>
        <p:nvSpPr>
          <p:cNvPr id="3" name="Content Placeholder 2"/>
          <p:cNvSpPr>
            <a:spLocks noGrp="1"/>
          </p:cNvSpPr>
          <p:nvPr>
            <p:ph idx="1"/>
          </p:nvPr>
        </p:nvSpPr>
        <p:spPr>
          <a:xfrm>
            <a:off x="457200" y="1219200"/>
            <a:ext cx="3030095" cy="3263504"/>
          </a:xfrm>
        </p:spPr>
        <p:txBody>
          <a:bodyPr/>
          <a:lstStyle/>
          <a:p>
            <a:pPr marL="0" indent="0">
              <a:buNone/>
            </a:pPr>
            <a:r>
              <a:rPr lang="en-US" sz="2800" dirty="0" smtClean="0"/>
              <a:t>Test the outrigger interlock system </a:t>
            </a:r>
            <a:r>
              <a:rPr lang="en-US" sz="2800" dirty="0"/>
              <a:t>(if equipped)</a:t>
            </a:r>
          </a:p>
          <a:p>
            <a:r>
              <a:rPr lang="en-US" sz="2800" dirty="0" smtClean="0"/>
              <a:t>Put truck on level surface and attempt to raise and lower booms </a:t>
            </a:r>
            <a:r>
              <a:rPr lang="en-US" sz="2800" u="sng" dirty="0" smtClean="0"/>
              <a:t>without</a:t>
            </a:r>
            <a:r>
              <a:rPr lang="en-US" sz="2800" dirty="0" smtClean="0"/>
              <a:t> putting outriggers down</a:t>
            </a:r>
            <a:endParaRPr lang="en-US" sz="2800" dirty="0"/>
          </a:p>
        </p:txBody>
      </p:sp>
      <p:pic>
        <p:nvPicPr>
          <p:cNvPr id="4" name="Picture 3" title="Image of Bucket truck - Test outrigger interlocking system"/>
          <p:cNvPicPr>
            <a:picLocks noChangeAspect="1"/>
          </p:cNvPicPr>
          <p:nvPr/>
        </p:nvPicPr>
        <p:blipFill rotWithShape="1">
          <a:blip r:embed="rId2" cstate="email">
            <a:extLst>
              <a:ext uri="{28A0092B-C50C-407E-A947-70E740481C1C}">
                <a14:useLocalDpi xmlns:a14="http://schemas.microsoft.com/office/drawing/2010/main"/>
              </a:ext>
            </a:extLst>
          </a:blip>
          <a:srcRect l="7039" r="8833"/>
          <a:stretch/>
        </p:blipFill>
        <p:spPr>
          <a:xfrm rot="16200000">
            <a:off x="3600450" y="1047750"/>
            <a:ext cx="5067300" cy="5562600"/>
          </a:xfrm>
          <a:prstGeom prst="rect">
            <a:avLst/>
          </a:prstGeom>
        </p:spPr>
      </p:pic>
    </p:spTree>
    <p:extLst>
      <p:ext uri="{BB962C8B-B14F-4D97-AF65-F5344CB8AC3E}">
        <p14:creationId xmlns:p14="http://schemas.microsoft.com/office/powerpoint/2010/main" val="2009372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Inspection Step 6: </a:t>
            </a:r>
            <a:endParaRPr lang="en-US" dirty="0"/>
          </a:p>
        </p:txBody>
      </p:sp>
      <p:sp>
        <p:nvSpPr>
          <p:cNvPr id="3" name="Content Placeholder 2"/>
          <p:cNvSpPr>
            <a:spLocks noGrp="1"/>
          </p:cNvSpPr>
          <p:nvPr>
            <p:ph idx="1"/>
          </p:nvPr>
        </p:nvSpPr>
        <p:spPr>
          <a:xfrm>
            <a:off x="685800" y="990600"/>
            <a:ext cx="7351568" cy="3263504"/>
          </a:xfrm>
        </p:spPr>
        <p:txBody>
          <a:bodyPr/>
          <a:lstStyle/>
          <a:p>
            <a:r>
              <a:rPr lang="en-US" dirty="0" smtClean="0"/>
              <a:t>While setting the outriggers make sure they are working properly</a:t>
            </a:r>
          </a:p>
          <a:p>
            <a:pPr lvl="1"/>
            <a:r>
              <a:rPr lang="en-US" dirty="0" smtClean="0"/>
              <a:t>No leaks</a:t>
            </a:r>
          </a:p>
          <a:p>
            <a:pPr lvl="1"/>
            <a:r>
              <a:rPr lang="en-US" dirty="0" smtClean="0"/>
              <a:t>No signs of wear due to rubbing against outrigger weldment</a:t>
            </a:r>
          </a:p>
          <a:p>
            <a:pPr lvl="1"/>
            <a:endParaRPr lang="en-US" dirty="0"/>
          </a:p>
          <a:p>
            <a:pPr marL="342900" lvl="1" indent="0" algn="just">
              <a:buNone/>
            </a:pPr>
            <a:r>
              <a:rPr lang="en-US" sz="2700" b="1" dirty="0" smtClean="0"/>
              <a:t>CAUTION</a:t>
            </a:r>
            <a:r>
              <a:rPr lang="en-US" sz="2700" b="1" dirty="0"/>
              <a:t>: </a:t>
            </a:r>
            <a:r>
              <a:rPr lang="en-US" sz="2700" dirty="0"/>
              <a:t>when testing the operation of the interlock system the platform and booms should be in such a position that no damage </a:t>
            </a:r>
            <a:endParaRPr lang="en-US" sz="2700" dirty="0" smtClean="0"/>
          </a:p>
          <a:p>
            <a:pPr marL="342900" lvl="1" indent="0" algn="just">
              <a:buNone/>
            </a:pPr>
            <a:r>
              <a:rPr lang="en-US" sz="2700" dirty="0" smtClean="0"/>
              <a:t>can </a:t>
            </a:r>
            <a:r>
              <a:rPr lang="en-US" sz="2700" dirty="0"/>
              <a:t>result from unexpected movement</a:t>
            </a:r>
          </a:p>
          <a:p>
            <a:pPr lvl="1"/>
            <a:endParaRPr lang="en-US" dirty="0"/>
          </a:p>
        </p:txBody>
      </p:sp>
    </p:spTree>
    <p:extLst>
      <p:ext uri="{BB962C8B-B14F-4D97-AF65-F5344CB8AC3E}">
        <p14:creationId xmlns:p14="http://schemas.microsoft.com/office/powerpoint/2010/main" val="313975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Step 7:</a:t>
            </a:r>
            <a:endParaRPr lang="en-US" dirty="0"/>
          </a:p>
        </p:txBody>
      </p:sp>
      <p:sp>
        <p:nvSpPr>
          <p:cNvPr id="3" name="Content Placeholder 2"/>
          <p:cNvSpPr>
            <a:spLocks noGrp="1"/>
          </p:cNvSpPr>
          <p:nvPr>
            <p:ph idx="1"/>
          </p:nvPr>
        </p:nvSpPr>
        <p:spPr>
          <a:xfrm>
            <a:off x="457200" y="1419626"/>
            <a:ext cx="8229600" cy="4525963"/>
          </a:xfrm>
        </p:spPr>
        <p:txBody>
          <a:bodyPr>
            <a:normAutofit fontScale="92500" lnSpcReduction="20000"/>
          </a:bodyPr>
          <a:lstStyle/>
          <a:p>
            <a:r>
              <a:rPr lang="en-US" dirty="0" smtClean="0"/>
              <a:t>With no one in the platform, operate the functions from the lower controls</a:t>
            </a:r>
          </a:p>
          <a:p>
            <a:pPr lvl="1"/>
            <a:r>
              <a:rPr lang="en-US" dirty="0" smtClean="0"/>
              <a:t>If functions are operating normally, move to upper controls</a:t>
            </a:r>
          </a:p>
          <a:p>
            <a:pPr lvl="1"/>
            <a:r>
              <a:rPr lang="en-US" dirty="0" smtClean="0"/>
              <a:t>Test the interlock system for the upper controls</a:t>
            </a:r>
          </a:p>
          <a:p>
            <a:pPr lvl="2"/>
            <a:r>
              <a:rPr lang="en-US" dirty="0" smtClean="0"/>
              <a:t>First, try to operate booms with upper controls with the hydraulic stop pushed in </a:t>
            </a:r>
          </a:p>
          <a:p>
            <a:pPr lvl="2"/>
            <a:r>
              <a:rPr lang="en-US" dirty="0" smtClean="0"/>
              <a:t>Next, for trucks with interlock trigger, try to operate booms without squeezing trigger</a:t>
            </a:r>
          </a:p>
          <a:p>
            <a:pPr lvl="3"/>
            <a:r>
              <a:rPr lang="en-US" dirty="0" smtClean="0"/>
              <a:t>If boom movement occur, interlock system has failed – do not operate until problem is corrected</a:t>
            </a:r>
          </a:p>
          <a:p>
            <a:pPr lvl="3"/>
            <a:endParaRPr lang="en-US" dirty="0" smtClean="0"/>
          </a:p>
          <a:p>
            <a:pPr marL="0" indent="0">
              <a:buNone/>
            </a:pPr>
            <a:r>
              <a:rPr lang="en-US" sz="1500" dirty="0" smtClean="0"/>
              <a:t>** </a:t>
            </a:r>
            <a:r>
              <a:rPr lang="en-US" sz="1500" dirty="0"/>
              <a:t>While the unit is operating, look for leakage from hydraulic lines and components **</a:t>
            </a:r>
          </a:p>
          <a:p>
            <a:pPr lvl="1"/>
            <a:endParaRPr lang="en-US" dirty="0"/>
          </a:p>
        </p:txBody>
      </p:sp>
    </p:spTree>
    <p:extLst>
      <p:ext uri="{BB962C8B-B14F-4D97-AF65-F5344CB8AC3E}">
        <p14:creationId xmlns:p14="http://schemas.microsoft.com/office/powerpoint/2010/main" val="2651216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092"/>
            <a:ext cx="8229600" cy="1143000"/>
          </a:xfrm>
        </p:spPr>
        <p:txBody>
          <a:bodyPr/>
          <a:lstStyle/>
          <a:p>
            <a:r>
              <a:rPr lang="en-US" dirty="0" smtClean="0"/>
              <a:t>Inspection Step 8:</a:t>
            </a:r>
            <a:endParaRPr lang="en-US" dirty="0"/>
          </a:p>
        </p:txBody>
      </p:sp>
      <p:sp>
        <p:nvSpPr>
          <p:cNvPr id="3" name="Content Placeholder 2"/>
          <p:cNvSpPr>
            <a:spLocks noGrp="1"/>
          </p:cNvSpPr>
          <p:nvPr>
            <p:ph idx="1"/>
          </p:nvPr>
        </p:nvSpPr>
        <p:spPr>
          <a:xfrm>
            <a:off x="457200" y="1103889"/>
            <a:ext cx="7886700" cy="1436327"/>
          </a:xfrm>
        </p:spPr>
        <p:txBody>
          <a:bodyPr/>
          <a:lstStyle/>
          <a:p>
            <a:pPr marL="0" indent="0">
              <a:buNone/>
            </a:pPr>
            <a:r>
              <a:rPr lang="en-US" dirty="0" smtClean="0"/>
              <a:t>Test station selector at the lower control station</a:t>
            </a:r>
          </a:p>
          <a:p>
            <a:pPr lvl="1"/>
            <a:r>
              <a:rPr lang="en-US" dirty="0" smtClean="0"/>
              <a:t>When the station selector is set to the override position, the upper controls should not work</a:t>
            </a:r>
          </a:p>
          <a:p>
            <a:pPr lvl="1"/>
            <a:r>
              <a:rPr lang="en-US" dirty="0" smtClean="0"/>
              <a:t>The lower controls must always override the upper control</a:t>
            </a:r>
            <a:endParaRPr lang="en-US" dirty="0"/>
          </a:p>
        </p:txBody>
      </p:sp>
    </p:spTree>
    <p:extLst>
      <p:ext uri="{BB962C8B-B14F-4D97-AF65-F5344CB8AC3E}">
        <p14:creationId xmlns:p14="http://schemas.microsoft.com/office/powerpoint/2010/main" val="970907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If the unit is equipped with a secondary stowage system, remote throttle system, stop/start system, or battery powered </a:t>
            </a:r>
            <a:r>
              <a:rPr lang="en-US" dirty="0" smtClean="0"/>
              <a:t>electrical </a:t>
            </a:r>
            <a:r>
              <a:rPr lang="en-US" dirty="0"/>
              <a:t>drive, check these systems for proper operation</a:t>
            </a:r>
          </a:p>
          <a:p>
            <a:endParaRPr lang="en-US" dirty="0"/>
          </a:p>
        </p:txBody>
      </p:sp>
      <p:sp>
        <p:nvSpPr>
          <p:cNvPr id="4" name="Title 1"/>
          <p:cNvSpPr txBox="1">
            <a:spLocks noGrp="1"/>
          </p:cNvSpPr>
          <p:nvPr>
            <p:ph type="title"/>
          </p:nvPr>
        </p:nvSpPr>
        <p:spPr>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Inspection Step 9:</a:t>
            </a:r>
          </a:p>
        </p:txBody>
      </p:sp>
    </p:spTree>
    <p:extLst>
      <p:ext uri="{BB962C8B-B14F-4D97-AF65-F5344CB8AC3E}">
        <p14:creationId xmlns:p14="http://schemas.microsoft.com/office/powerpoint/2010/main" val="463458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Rectangle 5"/>
          <p:cNvSpPr>
            <a:spLocks noGrp="1"/>
          </p:cNvSpPr>
          <p:nvPr>
            <p:ph type="title" idx="4294967295"/>
          </p:nvPr>
        </p:nvSpPr>
        <p:spPr>
          <a:xfrm>
            <a:off x="2971800" y="2514600"/>
            <a:ext cx="8229600" cy="1143000"/>
          </a:xfrm>
        </p:spPr>
        <p:txBody>
          <a:bodyPr/>
          <a:lstStyle/>
          <a:p>
            <a:r>
              <a:rPr lang="en-US" sz="4000" b="1" dirty="0" smtClean="0"/>
              <a:t>Vehicle </a:t>
            </a:r>
            <a:br>
              <a:rPr lang="en-US" sz="4000" b="1" dirty="0" smtClean="0"/>
            </a:br>
            <a:r>
              <a:rPr lang="en-US" sz="4000" b="1" dirty="0" smtClean="0"/>
              <a:t>Inspection</a:t>
            </a:r>
          </a:p>
        </p:txBody>
      </p:sp>
      <p:pic>
        <p:nvPicPr>
          <p:cNvPr id="24578" name="Picture 7" descr="arborist_driver daily inspec"/>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457200" y="304800"/>
            <a:ext cx="4648200" cy="6019800"/>
          </a:xfrm>
        </p:spPr>
      </p:pic>
    </p:spTree>
    <p:extLst>
      <p:ext uri="{BB962C8B-B14F-4D97-AF65-F5344CB8AC3E}">
        <p14:creationId xmlns:p14="http://schemas.microsoft.com/office/powerpoint/2010/main" val="349166960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1000" fill="hold"/>
                                        <p:tgtEl>
                                          <p:spTgt spid="24577"/>
                                        </p:tgtEl>
                                        <p:attrNameLst>
                                          <p:attrName>ppt_w</p:attrName>
                                        </p:attrNameLst>
                                      </p:cBhvr>
                                      <p:tavLst>
                                        <p:tav tm="0">
                                          <p:val>
                                            <p:strVal val="#ppt_w+.3"/>
                                          </p:val>
                                        </p:tav>
                                        <p:tav tm="100000">
                                          <p:val>
                                            <p:strVal val="#ppt_w"/>
                                          </p:val>
                                        </p:tav>
                                      </p:tavLst>
                                    </p:anim>
                                    <p:anim calcmode="lin" valueType="num">
                                      <p:cBhvr>
                                        <p:cTn id="8" dur="1000" fill="hold"/>
                                        <p:tgtEl>
                                          <p:spTgt spid="24577"/>
                                        </p:tgtEl>
                                        <p:attrNameLst>
                                          <p:attrName>ppt_h</p:attrName>
                                        </p:attrNameLst>
                                      </p:cBhvr>
                                      <p:tavLst>
                                        <p:tav tm="0">
                                          <p:val>
                                            <p:strVal val="#ppt_h"/>
                                          </p:val>
                                        </p:tav>
                                        <p:tav tm="100000">
                                          <p:val>
                                            <p:strVal val="#ppt_h"/>
                                          </p:val>
                                        </p:tav>
                                      </p:tavLst>
                                    </p:anim>
                                    <p:animEffect transition="in" filter="fade">
                                      <p:cBhvr>
                                        <p:cTn id="9" dur="1000"/>
                                        <p:tgtEl>
                                          <p:spTgt spid="2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r>
              <a:rPr lang="en-US" sz="4000" b="1" dirty="0" smtClean="0"/>
              <a:t> The Federal DOT Requires </a:t>
            </a:r>
            <a:r>
              <a:rPr lang="en-US" sz="4000" b="1" dirty="0"/>
              <a:t>A</a:t>
            </a:r>
            <a:r>
              <a:rPr lang="en-US" sz="4000" b="1" dirty="0" smtClean="0"/>
              <a:t>t Least </a:t>
            </a:r>
            <a:r>
              <a:rPr lang="en-US" sz="4000" b="1" dirty="0"/>
              <a:t>T</a:t>
            </a:r>
            <a:r>
              <a:rPr lang="en-US" sz="4000" b="1" dirty="0" smtClean="0"/>
              <a:t>he Following </a:t>
            </a:r>
            <a:r>
              <a:rPr lang="en-US" sz="4000" b="1" dirty="0"/>
              <a:t>T</a:t>
            </a:r>
            <a:r>
              <a:rPr lang="en-US" sz="4000" b="1" dirty="0" smtClean="0"/>
              <a:t>o </a:t>
            </a:r>
            <a:r>
              <a:rPr lang="en-US" sz="4000" b="1" dirty="0"/>
              <a:t>B</a:t>
            </a:r>
            <a:r>
              <a:rPr lang="en-US" sz="4000" b="1" dirty="0" smtClean="0"/>
              <a:t>e </a:t>
            </a:r>
            <a:r>
              <a:rPr lang="en-US" sz="4000" b="1" dirty="0"/>
              <a:t>C</a:t>
            </a:r>
            <a:r>
              <a:rPr lang="en-US" sz="4000" b="1" dirty="0" smtClean="0"/>
              <a:t>overed</a:t>
            </a:r>
            <a:endParaRPr lang="en-US" sz="4000" dirty="0" smtClean="0"/>
          </a:p>
        </p:txBody>
      </p:sp>
      <p:sp>
        <p:nvSpPr>
          <p:cNvPr id="25602" name="Rectangle 3"/>
          <p:cNvSpPr>
            <a:spLocks noGrp="1"/>
          </p:cNvSpPr>
          <p:nvPr>
            <p:ph type="body" sz="half" idx="1"/>
          </p:nvPr>
        </p:nvSpPr>
        <p:spPr>
          <a:xfrm>
            <a:off x="685800" y="1505394"/>
            <a:ext cx="4038600" cy="4525963"/>
          </a:xfrm>
        </p:spPr>
        <p:txBody>
          <a:bodyPr/>
          <a:lstStyle/>
          <a:p>
            <a:r>
              <a:rPr lang="en-US" sz="2800" b="1" dirty="0"/>
              <a:t>S</a:t>
            </a:r>
            <a:r>
              <a:rPr lang="en-US" sz="2800" b="1" dirty="0" smtClean="0"/>
              <a:t>ervice brakes, including trailer brake connections</a:t>
            </a:r>
          </a:p>
          <a:p>
            <a:r>
              <a:rPr lang="en-US" sz="2800" b="1" dirty="0"/>
              <a:t>P</a:t>
            </a:r>
            <a:r>
              <a:rPr lang="en-US" sz="2800" b="1" dirty="0" smtClean="0"/>
              <a:t>arking brake</a:t>
            </a:r>
          </a:p>
          <a:p>
            <a:r>
              <a:rPr lang="en-US" sz="2800" b="1" dirty="0"/>
              <a:t>S</a:t>
            </a:r>
            <a:r>
              <a:rPr lang="en-US" sz="2800" b="1" dirty="0" smtClean="0"/>
              <a:t>teering mechanism</a:t>
            </a:r>
          </a:p>
          <a:p>
            <a:r>
              <a:rPr lang="en-US" sz="2800" b="1" dirty="0"/>
              <a:t>L</a:t>
            </a:r>
            <a:r>
              <a:rPr lang="en-US" sz="2800" b="1" dirty="0" smtClean="0"/>
              <a:t>ighting devices and reflectors</a:t>
            </a:r>
          </a:p>
        </p:txBody>
      </p:sp>
      <p:sp>
        <p:nvSpPr>
          <p:cNvPr id="25604" name="Rectangle 4"/>
          <p:cNvSpPr>
            <a:spLocks noGrp="1"/>
          </p:cNvSpPr>
          <p:nvPr>
            <p:ph type="body" sz="half" idx="4294967295"/>
          </p:nvPr>
        </p:nvSpPr>
        <p:spPr>
          <a:xfrm>
            <a:off x="4419600" y="1447800"/>
            <a:ext cx="4038600" cy="4525963"/>
          </a:xfrm>
        </p:spPr>
        <p:txBody>
          <a:bodyPr/>
          <a:lstStyle/>
          <a:p>
            <a:r>
              <a:rPr lang="en-US" sz="2800" b="1" dirty="0"/>
              <a:t>T</a:t>
            </a:r>
            <a:r>
              <a:rPr lang="en-US" sz="2800" b="1" dirty="0" smtClean="0"/>
              <a:t>ires</a:t>
            </a:r>
          </a:p>
          <a:p>
            <a:r>
              <a:rPr lang="en-US" sz="2800" b="1" dirty="0"/>
              <a:t>H</a:t>
            </a:r>
            <a:r>
              <a:rPr lang="en-US" sz="2800" b="1" dirty="0" smtClean="0"/>
              <a:t>orn</a:t>
            </a:r>
          </a:p>
          <a:p>
            <a:r>
              <a:rPr lang="en-US" sz="2800" b="1" dirty="0"/>
              <a:t>W</a:t>
            </a:r>
            <a:r>
              <a:rPr lang="en-US" sz="2800" b="1" dirty="0" smtClean="0"/>
              <a:t>indshield wipers</a:t>
            </a:r>
          </a:p>
          <a:p>
            <a:r>
              <a:rPr lang="en-US" sz="2800" b="1" dirty="0"/>
              <a:t>R</a:t>
            </a:r>
            <a:r>
              <a:rPr lang="en-US" sz="2800" b="1" dirty="0" smtClean="0"/>
              <a:t>ear vision mirrors</a:t>
            </a:r>
          </a:p>
          <a:p>
            <a:r>
              <a:rPr lang="en-US" sz="2800" b="1" dirty="0"/>
              <a:t>C</a:t>
            </a:r>
            <a:r>
              <a:rPr lang="en-US" sz="2800" b="1" dirty="0" smtClean="0"/>
              <a:t>oupling devices</a:t>
            </a:r>
          </a:p>
          <a:p>
            <a:r>
              <a:rPr lang="en-US" sz="2800" b="1" dirty="0"/>
              <a:t>W</a:t>
            </a:r>
            <a:r>
              <a:rPr lang="en-US" sz="2800" b="1" dirty="0" smtClean="0"/>
              <a:t>heels and rims</a:t>
            </a:r>
          </a:p>
          <a:p>
            <a:r>
              <a:rPr lang="en-US" sz="2800" b="1" dirty="0"/>
              <a:t>E</a:t>
            </a:r>
            <a:r>
              <a:rPr lang="en-US" sz="2800" b="1" dirty="0" smtClean="0"/>
              <a:t>mergency equipment</a:t>
            </a:r>
          </a:p>
          <a:p>
            <a:endParaRPr lang="en-US" sz="2800" dirty="0" smtClean="0"/>
          </a:p>
        </p:txBody>
      </p:sp>
    </p:spTree>
    <p:extLst>
      <p:ext uri="{BB962C8B-B14F-4D97-AF65-F5344CB8AC3E}">
        <p14:creationId xmlns:p14="http://schemas.microsoft.com/office/powerpoint/2010/main" val="206666489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800" decel="100000"/>
                                        <p:tgtEl>
                                          <p:spTgt spid="25601"/>
                                        </p:tgtEl>
                                      </p:cBhvr>
                                    </p:animEffect>
                                    <p:anim calcmode="lin" valueType="num">
                                      <p:cBhvr>
                                        <p:cTn id="8" dur="800" decel="100000" fill="hold"/>
                                        <p:tgtEl>
                                          <p:spTgt spid="25601"/>
                                        </p:tgtEl>
                                        <p:attrNameLst>
                                          <p:attrName>style.rotation</p:attrName>
                                        </p:attrNameLst>
                                      </p:cBhvr>
                                      <p:tavLst>
                                        <p:tav tm="0">
                                          <p:val>
                                            <p:fltVal val="-90"/>
                                          </p:val>
                                        </p:tav>
                                        <p:tav tm="100000">
                                          <p:val>
                                            <p:fltVal val="0"/>
                                          </p:val>
                                        </p:tav>
                                      </p:tavLst>
                                    </p:anim>
                                    <p:anim calcmode="lin" valueType="num">
                                      <p:cBhvr>
                                        <p:cTn id="9" dur="800" decel="100000" fill="hold"/>
                                        <p:tgtEl>
                                          <p:spTgt spid="25601"/>
                                        </p:tgtEl>
                                        <p:attrNameLst>
                                          <p:attrName>ppt_x</p:attrName>
                                        </p:attrNameLst>
                                      </p:cBhvr>
                                      <p:tavLst>
                                        <p:tav tm="0">
                                          <p:val>
                                            <p:strVal val="#ppt_x+0.4"/>
                                          </p:val>
                                        </p:tav>
                                        <p:tav tm="100000">
                                          <p:val>
                                            <p:strVal val="#ppt_x-0.05"/>
                                          </p:val>
                                        </p:tav>
                                      </p:tavLst>
                                    </p:anim>
                                    <p:anim calcmode="lin" valueType="num">
                                      <p:cBhvr>
                                        <p:cTn id="10" dur="800" decel="100000" fill="hold"/>
                                        <p:tgtEl>
                                          <p:spTgt spid="25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60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5602">
                                            <p:txEl>
                                              <p:pRg st="0" end="0"/>
                                            </p:txEl>
                                          </p:spTgt>
                                        </p:tgtEl>
                                        <p:attrNameLst>
                                          <p:attrName>style.visibility</p:attrName>
                                        </p:attrNameLst>
                                      </p:cBhvr>
                                      <p:to>
                                        <p:strVal val="visible"/>
                                      </p:to>
                                    </p:set>
                                    <p:animEffect transition="in" filter="fade">
                                      <p:cBhvr>
                                        <p:cTn id="17" dur="1000"/>
                                        <p:tgtEl>
                                          <p:spTgt spid="25602">
                                            <p:txEl>
                                              <p:pRg st="0" end="0"/>
                                            </p:txEl>
                                          </p:spTgt>
                                        </p:tgtEl>
                                      </p:cBhvr>
                                    </p:animEffect>
                                    <p:anim calcmode="lin" valueType="num">
                                      <p:cBhvr>
                                        <p:cTn id="18" dur="1000" fill="hold"/>
                                        <p:tgtEl>
                                          <p:spTgt spid="25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5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5602">
                                            <p:txEl>
                                              <p:pRg st="1" end="1"/>
                                            </p:txEl>
                                          </p:spTgt>
                                        </p:tgtEl>
                                        <p:attrNameLst>
                                          <p:attrName>style.visibility</p:attrName>
                                        </p:attrNameLst>
                                      </p:cBhvr>
                                      <p:to>
                                        <p:strVal val="visible"/>
                                      </p:to>
                                    </p:set>
                                    <p:animEffect transition="in" filter="fade">
                                      <p:cBhvr>
                                        <p:cTn id="24" dur="1000"/>
                                        <p:tgtEl>
                                          <p:spTgt spid="25602">
                                            <p:txEl>
                                              <p:pRg st="1" end="1"/>
                                            </p:txEl>
                                          </p:spTgt>
                                        </p:tgtEl>
                                      </p:cBhvr>
                                    </p:animEffect>
                                    <p:anim calcmode="lin" valueType="num">
                                      <p:cBhvr>
                                        <p:cTn id="25" dur="1000" fill="hold"/>
                                        <p:tgtEl>
                                          <p:spTgt spid="2560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56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5602">
                                            <p:txEl>
                                              <p:pRg st="2" end="2"/>
                                            </p:txEl>
                                          </p:spTgt>
                                        </p:tgtEl>
                                        <p:attrNameLst>
                                          <p:attrName>style.visibility</p:attrName>
                                        </p:attrNameLst>
                                      </p:cBhvr>
                                      <p:to>
                                        <p:strVal val="visible"/>
                                      </p:to>
                                    </p:set>
                                    <p:animEffect transition="in" filter="fade">
                                      <p:cBhvr>
                                        <p:cTn id="31" dur="1000"/>
                                        <p:tgtEl>
                                          <p:spTgt spid="25602">
                                            <p:txEl>
                                              <p:pRg st="2" end="2"/>
                                            </p:txEl>
                                          </p:spTgt>
                                        </p:tgtEl>
                                      </p:cBhvr>
                                    </p:animEffect>
                                    <p:anim calcmode="lin" valueType="num">
                                      <p:cBhvr>
                                        <p:cTn id="32" dur="1000" fill="hold"/>
                                        <p:tgtEl>
                                          <p:spTgt spid="2560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56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5602">
                                            <p:txEl>
                                              <p:pRg st="3" end="3"/>
                                            </p:txEl>
                                          </p:spTgt>
                                        </p:tgtEl>
                                        <p:attrNameLst>
                                          <p:attrName>style.visibility</p:attrName>
                                        </p:attrNameLst>
                                      </p:cBhvr>
                                      <p:to>
                                        <p:strVal val="visible"/>
                                      </p:to>
                                    </p:set>
                                    <p:animEffect transition="in" filter="fade">
                                      <p:cBhvr>
                                        <p:cTn id="38" dur="1000"/>
                                        <p:tgtEl>
                                          <p:spTgt spid="25602">
                                            <p:txEl>
                                              <p:pRg st="3" end="3"/>
                                            </p:txEl>
                                          </p:spTgt>
                                        </p:tgtEl>
                                      </p:cBhvr>
                                    </p:animEffect>
                                    <p:anim calcmode="lin" valueType="num">
                                      <p:cBhvr>
                                        <p:cTn id="39" dur="1000" fill="hold"/>
                                        <p:tgtEl>
                                          <p:spTgt spid="2560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56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5604">
                                            <p:txEl>
                                              <p:pRg st="0" end="0"/>
                                            </p:txEl>
                                          </p:spTgt>
                                        </p:tgtEl>
                                        <p:attrNameLst>
                                          <p:attrName>style.visibility</p:attrName>
                                        </p:attrNameLst>
                                      </p:cBhvr>
                                      <p:to>
                                        <p:strVal val="visible"/>
                                      </p:to>
                                    </p:set>
                                    <p:animEffect transition="in" filter="fade">
                                      <p:cBhvr>
                                        <p:cTn id="45" dur="1000"/>
                                        <p:tgtEl>
                                          <p:spTgt spid="25604">
                                            <p:txEl>
                                              <p:pRg st="0" end="0"/>
                                            </p:txEl>
                                          </p:spTgt>
                                        </p:tgtEl>
                                      </p:cBhvr>
                                    </p:animEffect>
                                    <p:anim calcmode="lin" valueType="num">
                                      <p:cBhvr>
                                        <p:cTn id="46" dur="10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56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5604">
                                            <p:txEl>
                                              <p:pRg st="1" end="1"/>
                                            </p:txEl>
                                          </p:spTgt>
                                        </p:tgtEl>
                                        <p:attrNameLst>
                                          <p:attrName>style.visibility</p:attrName>
                                        </p:attrNameLst>
                                      </p:cBhvr>
                                      <p:to>
                                        <p:strVal val="visible"/>
                                      </p:to>
                                    </p:set>
                                    <p:animEffect transition="in" filter="fade">
                                      <p:cBhvr>
                                        <p:cTn id="52" dur="1000"/>
                                        <p:tgtEl>
                                          <p:spTgt spid="25604">
                                            <p:txEl>
                                              <p:pRg st="1" end="1"/>
                                            </p:txEl>
                                          </p:spTgt>
                                        </p:tgtEl>
                                      </p:cBhvr>
                                    </p:animEffect>
                                    <p:anim calcmode="lin" valueType="num">
                                      <p:cBhvr>
                                        <p:cTn id="53" dur="10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560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5604">
                                            <p:txEl>
                                              <p:pRg st="2" end="2"/>
                                            </p:txEl>
                                          </p:spTgt>
                                        </p:tgtEl>
                                        <p:attrNameLst>
                                          <p:attrName>style.visibility</p:attrName>
                                        </p:attrNameLst>
                                      </p:cBhvr>
                                      <p:to>
                                        <p:strVal val="visible"/>
                                      </p:to>
                                    </p:set>
                                    <p:animEffect transition="in" filter="fade">
                                      <p:cBhvr>
                                        <p:cTn id="59" dur="1000"/>
                                        <p:tgtEl>
                                          <p:spTgt spid="25604">
                                            <p:txEl>
                                              <p:pRg st="2" end="2"/>
                                            </p:txEl>
                                          </p:spTgt>
                                        </p:tgtEl>
                                      </p:cBhvr>
                                    </p:animEffect>
                                    <p:anim calcmode="lin" valueType="num">
                                      <p:cBhvr>
                                        <p:cTn id="60" dur="10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2560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5604">
                                            <p:txEl>
                                              <p:pRg st="3" end="3"/>
                                            </p:txEl>
                                          </p:spTgt>
                                        </p:tgtEl>
                                        <p:attrNameLst>
                                          <p:attrName>style.visibility</p:attrName>
                                        </p:attrNameLst>
                                      </p:cBhvr>
                                      <p:to>
                                        <p:strVal val="visible"/>
                                      </p:to>
                                    </p:set>
                                    <p:animEffect transition="in" filter="fade">
                                      <p:cBhvr>
                                        <p:cTn id="66" dur="1000"/>
                                        <p:tgtEl>
                                          <p:spTgt spid="25604">
                                            <p:txEl>
                                              <p:pRg st="3" end="3"/>
                                            </p:txEl>
                                          </p:spTgt>
                                        </p:tgtEl>
                                      </p:cBhvr>
                                    </p:animEffect>
                                    <p:anim calcmode="lin" valueType="num">
                                      <p:cBhvr>
                                        <p:cTn id="67" dur="10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2560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5604">
                                            <p:txEl>
                                              <p:pRg st="4" end="4"/>
                                            </p:txEl>
                                          </p:spTgt>
                                        </p:tgtEl>
                                        <p:attrNameLst>
                                          <p:attrName>style.visibility</p:attrName>
                                        </p:attrNameLst>
                                      </p:cBhvr>
                                      <p:to>
                                        <p:strVal val="visible"/>
                                      </p:to>
                                    </p:set>
                                    <p:animEffect transition="in" filter="fade">
                                      <p:cBhvr>
                                        <p:cTn id="73" dur="1000"/>
                                        <p:tgtEl>
                                          <p:spTgt spid="25604">
                                            <p:txEl>
                                              <p:pRg st="4" end="4"/>
                                            </p:txEl>
                                          </p:spTgt>
                                        </p:tgtEl>
                                      </p:cBhvr>
                                    </p:animEffect>
                                    <p:anim calcmode="lin" valueType="num">
                                      <p:cBhvr>
                                        <p:cTn id="74" dur="10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p:cTn id="75" dur="1000" fill="hold"/>
                                        <p:tgtEl>
                                          <p:spTgt spid="2560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5604">
                                            <p:txEl>
                                              <p:pRg st="5" end="5"/>
                                            </p:txEl>
                                          </p:spTgt>
                                        </p:tgtEl>
                                        <p:attrNameLst>
                                          <p:attrName>style.visibility</p:attrName>
                                        </p:attrNameLst>
                                      </p:cBhvr>
                                      <p:to>
                                        <p:strVal val="visible"/>
                                      </p:to>
                                    </p:set>
                                    <p:animEffect transition="in" filter="fade">
                                      <p:cBhvr>
                                        <p:cTn id="80" dur="1000"/>
                                        <p:tgtEl>
                                          <p:spTgt spid="25604">
                                            <p:txEl>
                                              <p:pRg st="5" end="5"/>
                                            </p:txEl>
                                          </p:spTgt>
                                        </p:tgtEl>
                                      </p:cBhvr>
                                    </p:animEffect>
                                    <p:anim calcmode="lin" valueType="num">
                                      <p:cBhvr>
                                        <p:cTn id="81" dur="1000" fill="hold"/>
                                        <p:tgtEl>
                                          <p:spTgt spid="25604">
                                            <p:txEl>
                                              <p:pRg st="5" end="5"/>
                                            </p:txEl>
                                          </p:spTgt>
                                        </p:tgtEl>
                                        <p:attrNameLst>
                                          <p:attrName>ppt_x</p:attrName>
                                        </p:attrNameLst>
                                      </p:cBhvr>
                                      <p:tavLst>
                                        <p:tav tm="0">
                                          <p:val>
                                            <p:strVal val="#ppt_x"/>
                                          </p:val>
                                        </p:tav>
                                        <p:tav tm="100000">
                                          <p:val>
                                            <p:strVal val="#ppt_x"/>
                                          </p:val>
                                        </p:tav>
                                      </p:tavLst>
                                    </p:anim>
                                    <p:anim calcmode="lin" valueType="num">
                                      <p:cBhvr>
                                        <p:cTn id="82" dur="1000" fill="hold"/>
                                        <p:tgtEl>
                                          <p:spTgt spid="2560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25604">
                                            <p:txEl>
                                              <p:pRg st="6" end="6"/>
                                            </p:txEl>
                                          </p:spTgt>
                                        </p:tgtEl>
                                        <p:attrNameLst>
                                          <p:attrName>style.visibility</p:attrName>
                                        </p:attrNameLst>
                                      </p:cBhvr>
                                      <p:to>
                                        <p:strVal val="visible"/>
                                      </p:to>
                                    </p:set>
                                    <p:animEffect transition="in" filter="fade">
                                      <p:cBhvr>
                                        <p:cTn id="87" dur="1000"/>
                                        <p:tgtEl>
                                          <p:spTgt spid="25604">
                                            <p:txEl>
                                              <p:pRg st="6" end="6"/>
                                            </p:txEl>
                                          </p:spTgt>
                                        </p:tgtEl>
                                      </p:cBhvr>
                                    </p:animEffect>
                                    <p:anim calcmode="lin" valueType="num">
                                      <p:cBhvr>
                                        <p:cTn id="88" dur="1000" fill="hold"/>
                                        <p:tgtEl>
                                          <p:spTgt spid="25604">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2560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P spid="25602" grpId="0" build="p"/>
      <p:bldP spid="2560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Aerial Lift </a:t>
            </a:r>
            <a:r>
              <a:rPr lang="en-US" b="1" dirty="0" smtClean="0"/>
              <a:t>Preparation</a:t>
            </a:r>
            <a:endParaRPr lang="en-US" dirty="0"/>
          </a:p>
        </p:txBody>
      </p:sp>
      <p:sp>
        <p:nvSpPr>
          <p:cNvPr id="3" name="Content Placeholder 2"/>
          <p:cNvSpPr>
            <a:spLocks noGrp="1"/>
          </p:cNvSpPr>
          <p:nvPr>
            <p:ph idx="1"/>
          </p:nvPr>
        </p:nvSpPr>
        <p:spPr>
          <a:xfrm>
            <a:off x="381000" y="1143000"/>
            <a:ext cx="8229600" cy="4525963"/>
          </a:xfrm>
        </p:spPr>
        <p:txBody>
          <a:bodyPr/>
          <a:lstStyle/>
          <a:p>
            <a:r>
              <a:rPr lang="en-US" sz="2000" b="1" u="sng" dirty="0"/>
              <a:t>Shop Start-Up Procedures</a:t>
            </a:r>
          </a:p>
          <a:p>
            <a:pPr lvl="1"/>
            <a:r>
              <a:rPr lang="en-US" sz="1600" dirty="0" smtClean="0"/>
              <a:t>Check </a:t>
            </a:r>
            <a:r>
              <a:rPr lang="en-US" sz="1600" dirty="0"/>
              <a:t>which equipment is scheduled for use.</a:t>
            </a:r>
          </a:p>
          <a:p>
            <a:pPr lvl="1"/>
            <a:r>
              <a:rPr lang="en-US" sz="1600" dirty="0" smtClean="0"/>
              <a:t>Check </a:t>
            </a:r>
            <a:r>
              <a:rPr lang="en-US" sz="1600" dirty="0"/>
              <a:t>oil and coolant levels before </a:t>
            </a:r>
            <a:r>
              <a:rPr lang="en-US" sz="1600" dirty="0" smtClean="0"/>
              <a:t>starting the </a:t>
            </a:r>
            <a:r>
              <a:rPr lang="en-US" sz="1600" dirty="0"/>
              <a:t>engine.</a:t>
            </a:r>
          </a:p>
          <a:p>
            <a:pPr lvl="1"/>
            <a:r>
              <a:rPr lang="en-US" sz="1600" dirty="0" smtClean="0"/>
              <a:t>Start </a:t>
            </a:r>
            <a:r>
              <a:rPr lang="en-US" sz="1600" dirty="0"/>
              <a:t>engine as soon as possible for full warm-up.</a:t>
            </a:r>
          </a:p>
          <a:p>
            <a:pPr lvl="1"/>
            <a:r>
              <a:rPr lang="en-US" sz="1600" dirty="0" smtClean="0"/>
              <a:t>Perform </a:t>
            </a:r>
            <a:r>
              <a:rPr lang="en-US" sz="1600" dirty="0"/>
              <a:t>visual inspection.</a:t>
            </a:r>
          </a:p>
          <a:p>
            <a:pPr lvl="1"/>
            <a:r>
              <a:rPr lang="en-US" sz="1600" dirty="0" smtClean="0"/>
              <a:t>Perform </a:t>
            </a:r>
            <a:r>
              <a:rPr lang="en-US" sz="1600" dirty="0"/>
              <a:t>operational inspection of controls and outriggers.</a:t>
            </a:r>
          </a:p>
          <a:p>
            <a:pPr lvl="1"/>
            <a:r>
              <a:rPr lang="en-US" sz="1600" dirty="0" smtClean="0"/>
              <a:t>Inform </a:t>
            </a:r>
            <a:r>
              <a:rPr lang="en-US" sz="1600" dirty="0"/>
              <a:t>supervisor if you find any broken items.</a:t>
            </a:r>
          </a:p>
          <a:p>
            <a:pPr lvl="1"/>
            <a:r>
              <a:rPr lang="en-US" sz="1600" dirty="0" smtClean="0"/>
              <a:t>Check truck storage boxes </a:t>
            </a:r>
            <a:r>
              <a:rPr lang="en-US" sz="1600" dirty="0"/>
              <a:t>for all safety devices (i.e.: flags, vests, signs, cones, chocks, pads) and any </a:t>
            </a:r>
            <a:r>
              <a:rPr lang="en-US" sz="1600" dirty="0" smtClean="0"/>
              <a:t>other equipment </a:t>
            </a:r>
            <a:r>
              <a:rPr lang="en-US" sz="1600" dirty="0"/>
              <a:t>needed.</a:t>
            </a:r>
          </a:p>
          <a:p>
            <a:pPr lvl="1"/>
            <a:r>
              <a:rPr lang="en-US" sz="1600" dirty="0" smtClean="0"/>
              <a:t>Be </a:t>
            </a:r>
            <a:r>
              <a:rPr lang="en-US" sz="1600" dirty="0"/>
              <a:t>sure there are no loose tools on top of the lift or in the buck- et.</a:t>
            </a:r>
          </a:p>
          <a:p>
            <a:pPr lvl="1"/>
            <a:r>
              <a:rPr lang="en-US" sz="1600" dirty="0" smtClean="0"/>
              <a:t>Be </a:t>
            </a:r>
            <a:r>
              <a:rPr lang="en-US" sz="1600" dirty="0"/>
              <a:t>sure all equipment doors are shut and locked.</a:t>
            </a:r>
          </a:p>
          <a:p>
            <a:pPr lvl="1"/>
            <a:r>
              <a:rPr lang="en-US" sz="1600" dirty="0" smtClean="0"/>
              <a:t>Before leaving </a:t>
            </a:r>
            <a:r>
              <a:rPr lang="en-US" sz="1600" dirty="0"/>
              <a:t>your shop, be </a:t>
            </a:r>
            <a:r>
              <a:rPr lang="en-US" sz="1600" dirty="0" smtClean="0"/>
              <a:t>sure you </a:t>
            </a:r>
            <a:r>
              <a:rPr lang="en-US" sz="1600" dirty="0"/>
              <a:t>have your DOT med. exam card (if applicable), driver’s license, work orders, </a:t>
            </a:r>
            <a:r>
              <a:rPr lang="en-US" sz="1600" dirty="0" smtClean="0"/>
              <a:t>directions to location(s), emergency numbers, and all </a:t>
            </a:r>
            <a:r>
              <a:rPr lang="en-US" sz="1600" dirty="0"/>
              <a:t>co-workers you need to transport before leaving.</a:t>
            </a:r>
          </a:p>
          <a:p>
            <a:pPr lvl="1"/>
            <a:r>
              <a:rPr lang="en-US" sz="1600" dirty="0" smtClean="0"/>
              <a:t>Wear </a:t>
            </a:r>
            <a:r>
              <a:rPr lang="en-US" sz="1600" dirty="0"/>
              <a:t>your seat belt.</a:t>
            </a:r>
          </a:p>
          <a:p>
            <a:pPr lvl="1"/>
            <a:r>
              <a:rPr lang="en-US" sz="1600" dirty="0" smtClean="0"/>
              <a:t>Be </a:t>
            </a:r>
            <a:r>
              <a:rPr lang="en-US" sz="1600" dirty="0"/>
              <a:t>sure all passengers are wearing their seat belt</a:t>
            </a:r>
            <a:r>
              <a:rPr lang="en-US" sz="1600" dirty="0" smtClean="0"/>
              <a:t>.</a:t>
            </a:r>
            <a:endParaRPr lang="en-US" sz="1600" dirty="0"/>
          </a:p>
        </p:txBody>
      </p:sp>
    </p:spTree>
    <p:extLst>
      <p:ext uri="{BB962C8B-B14F-4D97-AF65-F5344CB8AC3E}">
        <p14:creationId xmlns:p14="http://schemas.microsoft.com/office/powerpoint/2010/main" val="2902873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Device </a:t>
            </a:r>
            <a:r>
              <a:rPr lang="en-US" sz="1800" dirty="0"/>
              <a:t>(ANSI </a:t>
            </a:r>
            <a:r>
              <a:rPr lang="en-US" sz="1800" dirty="0" smtClean="0"/>
              <a:t>Z133 </a:t>
            </a:r>
            <a:r>
              <a:rPr lang="en-US" sz="1800" dirty="0"/>
              <a:t>D</a:t>
            </a:r>
            <a:r>
              <a:rPr lang="en-US" sz="1800" dirty="0" smtClean="0"/>
              <a:t>efinition</a:t>
            </a:r>
            <a:r>
              <a:rPr lang="en-US" sz="1800" dirty="0"/>
              <a:t>)</a:t>
            </a:r>
            <a:endParaRPr lang="en-US" dirty="0"/>
          </a:p>
        </p:txBody>
      </p:sp>
      <p:sp>
        <p:nvSpPr>
          <p:cNvPr id="3" name="Content Placeholder 2"/>
          <p:cNvSpPr>
            <a:spLocks noGrp="1"/>
          </p:cNvSpPr>
          <p:nvPr>
            <p:ph idx="1"/>
          </p:nvPr>
        </p:nvSpPr>
        <p:spPr>
          <a:xfrm>
            <a:off x="420624" y="1390206"/>
            <a:ext cx="8229600" cy="4525963"/>
          </a:xfrm>
        </p:spPr>
        <p:txBody>
          <a:bodyPr>
            <a:normAutofit/>
          </a:bodyPr>
          <a:lstStyle/>
          <a:p>
            <a:pPr marL="0" indent="0">
              <a:buNone/>
            </a:pPr>
            <a:r>
              <a:rPr lang="en-US" sz="2400" b="1" dirty="0"/>
              <a:t>Any one of the following types of vehicle-mounted apparatus used to elevate personnel to jobsites above ground</a:t>
            </a:r>
            <a:r>
              <a:rPr lang="en-US" sz="2400" b="1" dirty="0" smtClean="0"/>
              <a:t>:</a:t>
            </a:r>
            <a:endParaRPr lang="en-US" sz="2400" b="1" dirty="0"/>
          </a:p>
          <a:p>
            <a:pPr lvl="5"/>
            <a:r>
              <a:rPr lang="en-US" sz="2800" dirty="0"/>
              <a:t>Extensible boom platform</a:t>
            </a:r>
          </a:p>
          <a:p>
            <a:pPr lvl="5"/>
            <a:r>
              <a:rPr lang="en-US" sz="2800" dirty="0"/>
              <a:t>Aerial ladder</a:t>
            </a:r>
          </a:p>
          <a:p>
            <a:pPr lvl="5"/>
            <a:r>
              <a:rPr lang="en-US" sz="2800" dirty="0"/>
              <a:t>Articulating boom platform</a:t>
            </a:r>
          </a:p>
          <a:p>
            <a:pPr lvl="5"/>
            <a:r>
              <a:rPr lang="en-US" sz="2800" dirty="0"/>
              <a:t>Vertical tower</a:t>
            </a:r>
          </a:p>
          <a:p>
            <a:pPr lvl="5"/>
            <a:r>
              <a:rPr lang="en-US" sz="2800" dirty="0"/>
              <a:t>A combination of any of the above</a:t>
            </a:r>
          </a:p>
        </p:txBody>
      </p:sp>
    </p:spTree>
    <p:extLst>
      <p:ext uri="{BB962C8B-B14F-4D97-AF65-F5344CB8AC3E}">
        <p14:creationId xmlns:p14="http://schemas.microsoft.com/office/powerpoint/2010/main" val="3466877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2482"/>
            <a:ext cx="8686800" cy="838200"/>
          </a:xfrm>
        </p:spPr>
        <p:txBody>
          <a:bodyPr/>
          <a:lstStyle/>
          <a:p>
            <a:r>
              <a:rPr lang="en-US" b="1" dirty="0" smtClean="0"/>
              <a:t> Aerial </a:t>
            </a:r>
            <a:r>
              <a:rPr lang="en-US" b="1" dirty="0"/>
              <a:t>Lift </a:t>
            </a:r>
            <a:r>
              <a:rPr lang="en-US" b="1" dirty="0" smtClean="0"/>
              <a:t>Preparation</a:t>
            </a:r>
            <a:endParaRPr lang="en-US" dirty="0"/>
          </a:p>
        </p:txBody>
      </p:sp>
      <p:sp>
        <p:nvSpPr>
          <p:cNvPr id="6" name="TextBox 5"/>
          <p:cNvSpPr txBox="1"/>
          <p:nvPr/>
        </p:nvSpPr>
        <p:spPr>
          <a:xfrm>
            <a:off x="4267200" y="784233"/>
            <a:ext cx="3786070" cy="523220"/>
          </a:xfrm>
          <a:prstGeom prst="rect">
            <a:avLst/>
          </a:prstGeom>
          <a:noFill/>
        </p:spPr>
        <p:txBody>
          <a:bodyPr wrap="square" rtlCol="0">
            <a:spAutoFit/>
          </a:bodyPr>
          <a:lstStyle/>
          <a:p>
            <a:r>
              <a:rPr lang="en-US" sz="2800" b="1" dirty="0" smtClean="0"/>
              <a:t>Fueling the Vehicle </a:t>
            </a:r>
            <a:endParaRPr lang="en-US" sz="2800" b="1" dirty="0"/>
          </a:p>
        </p:txBody>
      </p:sp>
      <p:pic>
        <p:nvPicPr>
          <p:cNvPr id="8" name="Picture 7" descr="fueling a truck.png" title="Picture of fueling a vehicl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1219200"/>
            <a:ext cx="2977213" cy="1981200"/>
          </a:xfrm>
          <a:prstGeom prst="rect">
            <a:avLst/>
          </a:prstGeom>
        </p:spPr>
      </p:pic>
      <p:sp>
        <p:nvSpPr>
          <p:cNvPr id="10" name="TextBox 9"/>
          <p:cNvSpPr txBox="1"/>
          <p:nvPr/>
        </p:nvSpPr>
        <p:spPr>
          <a:xfrm>
            <a:off x="3352800" y="1380929"/>
            <a:ext cx="5253233"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t>Use correct fuel for equipment</a:t>
            </a:r>
          </a:p>
          <a:p>
            <a:pPr marL="342900" indent="-342900">
              <a:buFont typeface="Arial" panose="020B0604020202020204" pitchFamily="34" charset="0"/>
              <a:buChar char="•"/>
            </a:pPr>
            <a:r>
              <a:rPr lang="en-US" sz="2400" b="1" dirty="0" smtClean="0"/>
              <a:t>Never smoke or have an open flame</a:t>
            </a:r>
          </a:p>
          <a:p>
            <a:pPr marL="342900" indent="-342900">
              <a:buFont typeface="Arial" panose="020B0604020202020204" pitchFamily="34" charset="0"/>
              <a:buChar char="•"/>
            </a:pPr>
            <a:r>
              <a:rPr lang="en-US" sz="2400" b="1" dirty="0" smtClean="0"/>
              <a:t>Touch the nozzle to machine before removing the fuel cap to prevent static spark</a:t>
            </a:r>
          </a:p>
          <a:p>
            <a:pPr marL="342900" indent="-342900">
              <a:buFont typeface="Arial" panose="020B0604020202020204" pitchFamily="34" charset="0"/>
              <a:buChar char="•"/>
            </a:pPr>
            <a:r>
              <a:rPr lang="en-US" sz="2400" b="1" dirty="0" smtClean="0"/>
              <a:t>Keep nozzle or funnel in contact with fuel tank.</a:t>
            </a:r>
          </a:p>
          <a:p>
            <a:pPr marL="342900" indent="-342900">
              <a:buFont typeface="Arial" panose="020B0604020202020204" pitchFamily="34" charset="0"/>
              <a:buChar char="•"/>
            </a:pPr>
            <a:r>
              <a:rPr lang="en-US" sz="2400" b="1" dirty="0" smtClean="0"/>
              <a:t>Wipe up all spills immediately, before starting Engine.</a:t>
            </a:r>
            <a:endParaRPr lang="en-US" sz="2400" b="1" dirty="0"/>
          </a:p>
        </p:txBody>
      </p:sp>
      <p:pic>
        <p:nvPicPr>
          <p:cNvPr id="11" name="Picture 10" descr="al 6abc.jpg" title="Image of equipment boxes on truc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3281706"/>
            <a:ext cx="3048000" cy="3061855"/>
          </a:xfrm>
          <a:prstGeom prst="rect">
            <a:avLst/>
          </a:prstGeom>
        </p:spPr>
      </p:pic>
    </p:spTree>
    <p:extLst>
      <p:ext uri="{BB962C8B-B14F-4D97-AF65-F5344CB8AC3E}">
        <p14:creationId xmlns:p14="http://schemas.microsoft.com/office/powerpoint/2010/main" val="4667007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 Aerial </a:t>
            </a:r>
            <a:r>
              <a:rPr lang="en-US" b="1" dirty="0"/>
              <a:t>Lift </a:t>
            </a:r>
            <a:r>
              <a:rPr lang="en-US" b="1" dirty="0" smtClean="0"/>
              <a:t>Safety  </a:t>
            </a:r>
            <a:endParaRPr lang="en-US" dirty="0"/>
          </a:p>
        </p:txBody>
      </p:sp>
      <p:sp>
        <p:nvSpPr>
          <p:cNvPr id="3" name="Content Placeholder 2"/>
          <p:cNvSpPr>
            <a:spLocks noGrp="1"/>
          </p:cNvSpPr>
          <p:nvPr>
            <p:ph idx="1"/>
          </p:nvPr>
        </p:nvSpPr>
        <p:spPr>
          <a:xfrm>
            <a:off x="420130" y="1295401"/>
            <a:ext cx="8209005" cy="3581400"/>
          </a:xfrm>
        </p:spPr>
        <p:txBody>
          <a:bodyPr/>
          <a:lstStyle/>
          <a:p>
            <a:r>
              <a:rPr lang="en-US" sz="1800" b="1" u="sng" dirty="0" smtClean="0"/>
              <a:t>Daily, Weekly, Monthly</a:t>
            </a:r>
            <a:r>
              <a:rPr lang="en-US" sz="1800" b="1" u="sng" dirty="0"/>
              <a:t>, and Annual Lift Inspections</a:t>
            </a:r>
          </a:p>
          <a:p>
            <a:r>
              <a:rPr lang="en-US" sz="1800" dirty="0"/>
              <a:t>Consult manufacturer’s instructions for what is to be included in “daily,” “weekly,” monthly and annual inspections. Your DVIR form covers standard items inspected on a daily basis to meet USDOT </a:t>
            </a:r>
            <a:r>
              <a:rPr lang="en-US" sz="1800" dirty="0" smtClean="0"/>
              <a:t>Federal Motor Carrier Safety Regulations (</a:t>
            </a:r>
            <a:r>
              <a:rPr lang="en-US" sz="1800" dirty="0"/>
              <a:t>FMCSR) for the vehicle on which the aerial lift is mounted. Lift manufacturers have </a:t>
            </a:r>
            <a:r>
              <a:rPr lang="en-US" sz="1800" dirty="0" smtClean="0"/>
              <a:t>additional </a:t>
            </a:r>
            <a:r>
              <a:rPr lang="en-US" sz="1800" dirty="0"/>
              <a:t>inspection items for the lift itself</a:t>
            </a:r>
            <a:r>
              <a:rPr lang="en-US" sz="1800" dirty="0" smtClean="0"/>
              <a:t>, based </a:t>
            </a:r>
            <a:r>
              <a:rPr lang="en-US" sz="1800" dirty="0"/>
              <a:t>on the specific model you are operating.</a:t>
            </a:r>
          </a:p>
          <a:p>
            <a:r>
              <a:rPr lang="en-US" sz="1800" dirty="0"/>
              <a:t>In general, “daily</a:t>
            </a:r>
            <a:r>
              <a:rPr lang="en-US" sz="1800" dirty="0" smtClean="0"/>
              <a:t>” inspections </a:t>
            </a:r>
            <a:r>
              <a:rPr lang="en-US" sz="1800" dirty="0"/>
              <a:t>are conducted by aerial lifts </a:t>
            </a:r>
            <a:r>
              <a:rPr lang="en-US" sz="1800" dirty="0" smtClean="0"/>
              <a:t>specialists (qualified operators). </a:t>
            </a:r>
            <a:r>
              <a:rPr lang="en-US" sz="1800" dirty="0"/>
              <a:t>Depending on your </a:t>
            </a:r>
            <a:r>
              <a:rPr lang="en-US" sz="1800" dirty="0" smtClean="0"/>
              <a:t>company, </a:t>
            </a:r>
            <a:r>
              <a:rPr lang="en-US" sz="1800" dirty="0"/>
              <a:t>“weekly” inspections may be conducted by an aerial lift specialist or a qualified maintenance technician. Aerial Lift Specialists, at a minimum, should be aware of the items that are checked on a “weekly” </a:t>
            </a:r>
            <a:r>
              <a:rPr lang="en-US" sz="1800" dirty="0" smtClean="0"/>
              <a:t>basis.</a:t>
            </a:r>
            <a:endParaRPr lang="en-US" sz="1800" dirty="0"/>
          </a:p>
        </p:txBody>
      </p:sp>
      <p:sp>
        <p:nvSpPr>
          <p:cNvPr id="4" name="TextBox 3"/>
          <p:cNvSpPr txBox="1"/>
          <p:nvPr/>
        </p:nvSpPr>
        <p:spPr>
          <a:xfrm>
            <a:off x="420130" y="4800600"/>
            <a:ext cx="6324600" cy="1200329"/>
          </a:xfrm>
          <a:prstGeom prst="rect">
            <a:avLst/>
          </a:prstGeom>
          <a:noFill/>
        </p:spPr>
        <p:txBody>
          <a:bodyPr wrap="square" rtlCol="0">
            <a:spAutoFit/>
          </a:bodyPr>
          <a:lstStyle/>
          <a:p>
            <a:pPr marL="342900" lvl="0" indent="-342900" eaLnBrk="0" hangingPunct="0">
              <a:spcBef>
                <a:spcPct val="20000"/>
              </a:spcBef>
              <a:buFont typeface="Arial" charset="0"/>
              <a:buChar char="•"/>
            </a:pPr>
            <a:r>
              <a:rPr lang="en-US" dirty="0">
                <a:solidFill>
                  <a:prstClr val="black"/>
                </a:solidFill>
                <a:latin typeface="Calibri"/>
              </a:rPr>
              <a:t>Monthly and annual inspections are conducted by qualified maintenance technicians. “Daily” inspections are actually based on 8 hours of operation and “weekly” inspections are based on 40 hours of operation.</a:t>
            </a:r>
          </a:p>
        </p:txBody>
      </p:sp>
    </p:spTree>
    <p:extLst>
      <p:ext uri="{BB962C8B-B14F-4D97-AF65-F5344CB8AC3E}">
        <p14:creationId xmlns:p14="http://schemas.microsoft.com/office/powerpoint/2010/main" val="4123358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a:t>
            </a:r>
            <a:r>
              <a:rPr lang="en-US" dirty="0"/>
              <a:t>of </a:t>
            </a:r>
            <a:r>
              <a:rPr lang="en-US" dirty="0" smtClean="0"/>
              <a:t>“Daily</a:t>
            </a:r>
            <a:r>
              <a:rPr lang="en-US" dirty="0"/>
              <a:t>” and </a:t>
            </a:r>
            <a:r>
              <a:rPr lang="en-US" dirty="0" smtClean="0"/>
              <a:t>“Weekly</a:t>
            </a:r>
            <a:r>
              <a:rPr lang="en-US" dirty="0"/>
              <a:t>” I</a:t>
            </a:r>
            <a:r>
              <a:rPr lang="en-US" dirty="0" smtClean="0"/>
              <a:t>nspection</a:t>
            </a:r>
            <a:endParaRPr lang="en-US" dirty="0"/>
          </a:p>
        </p:txBody>
      </p:sp>
      <p:pic>
        <p:nvPicPr>
          <p:cNvPr id="4" name="Content Placeholder 3" descr="al 7ab.jpg" title="Example daily and weekly inspection list"/>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51616" y="1447800"/>
            <a:ext cx="3977784" cy="5003098"/>
          </a:xfrm>
          <a:prstGeom prst="rect">
            <a:avLst/>
          </a:prstGeom>
        </p:spPr>
      </p:pic>
    </p:spTree>
    <p:extLst>
      <p:ext uri="{BB962C8B-B14F-4D97-AF65-F5344CB8AC3E}">
        <p14:creationId xmlns:p14="http://schemas.microsoft.com/office/powerpoint/2010/main" val="3448676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normAutofit/>
          </a:bodyPr>
          <a:lstStyle/>
          <a:p>
            <a:r>
              <a:rPr lang="en-US" b="1" dirty="0"/>
              <a:t>Aerial Lift </a:t>
            </a:r>
            <a:r>
              <a:rPr lang="en-US" b="1" dirty="0" smtClean="0"/>
              <a:t>Safety - driving</a:t>
            </a:r>
            <a:endParaRPr lang="en-US" b="1" dirty="0"/>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pPr marL="0" indent="0">
              <a:buNone/>
            </a:pPr>
            <a:r>
              <a:rPr lang="en-US" b="1" dirty="0"/>
              <a:t>While driving, parking at job, and </a:t>
            </a:r>
            <a:r>
              <a:rPr lang="en-US" b="1" dirty="0" smtClean="0"/>
              <a:t>returning…</a:t>
            </a:r>
          </a:p>
          <a:p>
            <a:pPr lvl="1"/>
            <a:r>
              <a:rPr lang="en-US" b="1" dirty="0" smtClean="0"/>
              <a:t>Know the height clearance of your vehicle!</a:t>
            </a:r>
          </a:p>
          <a:p>
            <a:pPr lvl="1"/>
            <a:r>
              <a:rPr lang="en-US" b="1" dirty="0" smtClean="0"/>
              <a:t>Drive defensively – not offensively!</a:t>
            </a:r>
          </a:p>
          <a:p>
            <a:pPr lvl="1"/>
            <a:r>
              <a:rPr lang="en-US" b="1" dirty="0" smtClean="0"/>
              <a:t>No tailgating – maintain the right following distance!</a:t>
            </a:r>
          </a:p>
          <a:p>
            <a:pPr lvl="1"/>
            <a:r>
              <a:rPr lang="en-US" b="1" dirty="0" smtClean="0"/>
              <a:t>Park your vehicle properly</a:t>
            </a:r>
          </a:p>
          <a:p>
            <a:pPr lvl="1"/>
            <a:r>
              <a:rPr lang="en-US" b="1" dirty="0" smtClean="0"/>
              <a:t>Conduct post trip inspection</a:t>
            </a:r>
          </a:p>
          <a:p>
            <a:pPr lvl="1"/>
            <a:r>
              <a:rPr lang="en-US" b="1" dirty="0" smtClean="0"/>
              <a:t>Unload equipment properly and Check equipment storage – locking them always.</a:t>
            </a:r>
          </a:p>
          <a:p>
            <a:pPr lvl="1"/>
            <a:r>
              <a:rPr lang="en-US" b="1" dirty="0" smtClean="0"/>
              <a:t>Turn in completed DVIR when back to </a:t>
            </a:r>
          </a:p>
          <a:p>
            <a:pPr marL="457200" lvl="1" indent="0">
              <a:buNone/>
            </a:pPr>
            <a:r>
              <a:rPr lang="en-US" b="1" dirty="0" smtClean="0"/>
              <a:t>office.</a:t>
            </a:r>
            <a:endParaRPr lang="en-US" b="1" dirty="0"/>
          </a:p>
        </p:txBody>
      </p:sp>
    </p:spTree>
    <p:extLst>
      <p:ext uri="{BB962C8B-B14F-4D97-AF65-F5344CB8AC3E}">
        <p14:creationId xmlns:p14="http://schemas.microsoft.com/office/powerpoint/2010/main" val="33849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838200"/>
          </a:xfrm>
        </p:spPr>
        <p:txBody>
          <a:bodyPr/>
          <a:lstStyle/>
          <a:p>
            <a:r>
              <a:rPr lang="en-US" b="1" dirty="0"/>
              <a:t>Aerial Lift </a:t>
            </a:r>
            <a:r>
              <a:rPr lang="en-US" b="1" dirty="0" smtClean="0"/>
              <a:t>Safety – driving </a:t>
            </a:r>
            <a:endParaRPr lang="en-US" dirty="0"/>
          </a:p>
        </p:txBody>
      </p:sp>
      <p:pic>
        <p:nvPicPr>
          <p:cNvPr id="5" name="Picture 4" descr="al 6a.jpg" title="Cartoon about driving an aerial lif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62000"/>
            <a:ext cx="6629400" cy="5575489"/>
          </a:xfrm>
          <a:prstGeom prst="rect">
            <a:avLst/>
          </a:prstGeom>
        </p:spPr>
      </p:pic>
      <p:sp>
        <p:nvSpPr>
          <p:cNvPr id="6" name="Down Arrow 5" descr="Besides, Driving is one of the leading causes of fatalities." title="Arrow pointing to the punchline"/>
          <p:cNvSpPr/>
          <p:nvPr/>
        </p:nvSpPr>
        <p:spPr>
          <a:xfrm rot="5400000">
            <a:off x="6867144" y="2505456"/>
            <a:ext cx="484632" cy="2788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008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4"/>
          <p:cNvSpPr>
            <a:spLocks noGrp="1"/>
          </p:cNvSpPr>
          <p:nvPr>
            <p:ph type="title"/>
          </p:nvPr>
        </p:nvSpPr>
        <p:spPr/>
        <p:txBody>
          <a:bodyPr/>
          <a:lstStyle/>
          <a:p>
            <a:r>
              <a:rPr lang="en-US" b="1" dirty="0" smtClean="0"/>
              <a:t> Aerial Lift Safety - Driving</a:t>
            </a:r>
          </a:p>
        </p:txBody>
      </p:sp>
      <p:pic>
        <p:nvPicPr>
          <p:cNvPr id="30722" name="Picture 6" descr="5-BackTruckUseMirro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771525" y="1600200"/>
            <a:ext cx="3408363" cy="4525963"/>
          </a:xfrm>
        </p:spPr>
      </p:pic>
      <p:sp>
        <p:nvSpPr>
          <p:cNvPr id="30724" name="Rectangle 4"/>
          <p:cNvSpPr>
            <a:spLocks noGrp="1"/>
          </p:cNvSpPr>
          <p:nvPr>
            <p:ph type="body" sz="half" idx="4294967295"/>
          </p:nvPr>
        </p:nvSpPr>
        <p:spPr>
          <a:xfrm>
            <a:off x="4648200" y="2332038"/>
            <a:ext cx="4038600" cy="4525962"/>
          </a:xfrm>
        </p:spPr>
        <p:txBody>
          <a:bodyPr/>
          <a:lstStyle/>
          <a:p>
            <a:pPr>
              <a:buFont typeface="Arial" charset="0"/>
              <a:buNone/>
            </a:pPr>
            <a:r>
              <a:rPr lang="en-US" sz="4000" dirty="0" smtClean="0"/>
              <a:t>	</a:t>
            </a:r>
            <a:r>
              <a:rPr lang="en-US" sz="4000" b="1" i="1" dirty="0" smtClean="0"/>
              <a:t>Use a spotter when backing vehicles</a:t>
            </a:r>
          </a:p>
        </p:txBody>
      </p:sp>
    </p:spTree>
    <p:extLst>
      <p:ext uri="{BB962C8B-B14F-4D97-AF65-F5344CB8AC3E}">
        <p14:creationId xmlns:p14="http://schemas.microsoft.com/office/powerpoint/2010/main" val="24618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21"/>
                                        </p:tgtEl>
                                        <p:attrNameLst>
                                          <p:attrName>style.visibility</p:attrName>
                                        </p:attrNameLst>
                                      </p:cBhvr>
                                      <p:to>
                                        <p:strVal val="visible"/>
                                      </p:to>
                                    </p:set>
                                    <p:anim calcmode="lin" valueType="num">
                                      <p:cBhvr>
                                        <p:cTn id="7" dur="500" fill="hold"/>
                                        <p:tgtEl>
                                          <p:spTgt spid="30721"/>
                                        </p:tgtEl>
                                        <p:attrNameLst>
                                          <p:attrName>ppt_w</p:attrName>
                                        </p:attrNameLst>
                                      </p:cBhvr>
                                      <p:tavLst>
                                        <p:tav tm="0">
                                          <p:val>
                                            <p:fltVal val="0"/>
                                          </p:val>
                                        </p:tav>
                                        <p:tav tm="100000">
                                          <p:val>
                                            <p:strVal val="#ppt_w"/>
                                          </p:val>
                                        </p:tav>
                                      </p:tavLst>
                                    </p:anim>
                                    <p:anim calcmode="lin" valueType="num">
                                      <p:cBhvr>
                                        <p:cTn id="8" dur="500" fill="hold"/>
                                        <p:tgtEl>
                                          <p:spTgt spid="307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0724">
                                            <p:txEl>
                                              <p:pRg st="0" end="0"/>
                                            </p:txEl>
                                          </p:spTgt>
                                        </p:tgtEl>
                                        <p:attrNameLst>
                                          <p:attrName>style.visibility</p:attrName>
                                        </p:attrNameLst>
                                      </p:cBhvr>
                                      <p:to>
                                        <p:strVal val="visible"/>
                                      </p:to>
                                    </p:set>
                                    <p:anim calcmode="lin" valueType="num">
                                      <p:cBhvr>
                                        <p:cTn id="13" dur="500" fill="hold"/>
                                        <p:tgtEl>
                                          <p:spTgt spid="3072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072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p:bldP spid="3072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Aerial Lift Backing</a:t>
            </a:r>
            <a:endParaRPr lang="en-US" b="1" dirty="0"/>
          </a:p>
        </p:txBody>
      </p:sp>
      <p:pic>
        <p:nvPicPr>
          <p:cNvPr id="5" name="Picture 4" descr="al 19.jpg" title="Image demonstrating safe backing of an aerial lift bucket truck"/>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990600"/>
            <a:ext cx="6807200" cy="5105400"/>
          </a:xfrm>
          <a:prstGeom prst="rect">
            <a:avLst/>
          </a:prstGeom>
        </p:spPr>
      </p:pic>
    </p:spTree>
    <p:extLst>
      <p:ext uri="{BB962C8B-B14F-4D97-AF65-F5344CB8AC3E}">
        <p14:creationId xmlns:p14="http://schemas.microsoft.com/office/powerpoint/2010/main" val="41055332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z="3200" b="1" dirty="0"/>
              <a:t>Chapter 3</a:t>
            </a:r>
            <a:r>
              <a:rPr lang="en-US" sz="3200" b="1" dirty="0" smtClean="0"/>
              <a:t> – </a:t>
            </a:r>
            <a:br>
              <a:rPr lang="en-US" sz="3200" b="1" dirty="0" smtClean="0"/>
            </a:br>
            <a:r>
              <a:rPr lang="en-US" sz="3200" b="1" dirty="0" smtClean="0"/>
              <a:t>General </a:t>
            </a:r>
            <a:r>
              <a:rPr lang="en-US" sz="3200" b="1" dirty="0"/>
              <a:t>Standards and Guidelines</a:t>
            </a:r>
            <a:endParaRPr lang="en-US" sz="3200" b="1" dirty="0" smtClean="0"/>
          </a:p>
        </p:txBody>
      </p:sp>
      <p:sp>
        <p:nvSpPr>
          <p:cNvPr id="2" name="Content Placeholder 1"/>
          <p:cNvSpPr>
            <a:spLocks noGrp="1"/>
          </p:cNvSpPr>
          <p:nvPr>
            <p:ph idx="1"/>
          </p:nvPr>
        </p:nvSpPr>
        <p:spPr/>
        <p:txBody>
          <a:bodyPr/>
          <a:lstStyle/>
          <a:p>
            <a:r>
              <a:rPr lang="en-US" b="1" dirty="0"/>
              <a:t>Objectives:</a:t>
            </a:r>
          </a:p>
          <a:p>
            <a:pPr lvl="1"/>
            <a:r>
              <a:rPr lang="en-US" b="1" dirty="0"/>
              <a:t>The employee will:</a:t>
            </a:r>
          </a:p>
          <a:p>
            <a:pPr lvl="2"/>
            <a:r>
              <a:rPr lang="en-US" b="1" dirty="0"/>
              <a:t>Learn safety standards for working with an aerial lift</a:t>
            </a:r>
          </a:p>
          <a:p>
            <a:pPr lvl="2"/>
            <a:r>
              <a:rPr lang="en-US" b="1" dirty="0" smtClean="0"/>
              <a:t>Learn </a:t>
            </a:r>
            <a:r>
              <a:rPr lang="en-US" b="1" dirty="0"/>
              <a:t>work-site traffic control </a:t>
            </a:r>
            <a:r>
              <a:rPr lang="en-US" b="1" dirty="0" smtClean="0"/>
              <a:t>procedures</a:t>
            </a:r>
          </a:p>
          <a:p>
            <a:pPr lvl="2"/>
            <a:r>
              <a:rPr lang="en-US" b="1" dirty="0" smtClean="0"/>
              <a:t>Learn </a:t>
            </a:r>
            <a:r>
              <a:rPr lang="en-US" b="1" dirty="0"/>
              <a:t>aerial lift positioning and set-up procedures</a:t>
            </a:r>
          </a:p>
          <a:p>
            <a:pPr lvl="2"/>
            <a:r>
              <a:rPr lang="en-US" b="1" dirty="0" smtClean="0"/>
              <a:t>Identify </a:t>
            </a:r>
            <a:r>
              <a:rPr lang="en-US" b="1" dirty="0"/>
              <a:t>good work-site set-up position</a:t>
            </a:r>
          </a:p>
          <a:p>
            <a:endParaRPr lang="en-US" dirty="0"/>
          </a:p>
        </p:txBody>
      </p:sp>
    </p:spTree>
    <p:extLst>
      <p:ext uri="{BB962C8B-B14F-4D97-AF65-F5344CB8AC3E}">
        <p14:creationId xmlns:p14="http://schemas.microsoft.com/office/powerpoint/2010/main" val="443723719"/>
      </p:ext>
    </p:extLst>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Flow chart of applicable OSHA standar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333" y="1468188"/>
            <a:ext cx="7925027" cy="431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875109" y="214313"/>
            <a:ext cx="7411641" cy="1285875"/>
          </a:xfrm>
        </p:spPr>
        <p:txBody>
          <a:bodyPr anchor="ctr"/>
          <a:lstStyle/>
          <a:p>
            <a:r>
              <a:rPr lang="en-US" sz="3375" dirty="0">
                <a:solidFill>
                  <a:schemeClr val="tx1"/>
                </a:solidFill>
              </a:rPr>
              <a:t>What standard(s) apply to you</a:t>
            </a:r>
            <a:r>
              <a:rPr lang="en-US" sz="3375" dirty="0" smtClean="0">
                <a:solidFill>
                  <a:schemeClr val="tx1"/>
                </a:solidFill>
              </a:rPr>
              <a:t>?</a:t>
            </a:r>
            <a:br>
              <a:rPr lang="en-US" sz="3375" dirty="0" smtClean="0">
                <a:solidFill>
                  <a:schemeClr val="tx1"/>
                </a:solidFill>
              </a:rPr>
            </a:br>
            <a:r>
              <a:rPr lang="en-US" sz="2400" dirty="0" smtClean="0">
                <a:solidFill>
                  <a:schemeClr val="tx1"/>
                </a:solidFill>
              </a:rPr>
              <a:t>(More on this in Chapter 5)</a:t>
            </a:r>
            <a:endParaRPr lang="en-US" sz="2400" dirty="0">
              <a:solidFill>
                <a:schemeClr val="tx1"/>
              </a:solidFill>
            </a:endParaRPr>
          </a:p>
        </p:txBody>
      </p:sp>
    </p:spTree>
    <p:extLst>
      <p:ext uri="{BB962C8B-B14F-4D97-AF65-F5344CB8AC3E}">
        <p14:creationId xmlns:p14="http://schemas.microsoft.com/office/powerpoint/2010/main" val="11688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the cover for the ANS for Arboricultural Operation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762000"/>
            <a:ext cx="3397291" cy="5148518"/>
          </a:xfrm>
          <a:prstGeom prst="rect">
            <a:avLst/>
          </a:prstGeom>
        </p:spPr>
      </p:pic>
      <p:sp>
        <p:nvSpPr>
          <p:cNvPr id="2" name="Title 1"/>
          <p:cNvSpPr>
            <a:spLocks noGrp="1"/>
          </p:cNvSpPr>
          <p:nvPr>
            <p:ph type="title"/>
          </p:nvPr>
        </p:nvSpPr>
        <p:spPr>
          <a:xfrm>
            <a:off x="3810000" y="838200"/>
            <a:ext cx="4880696" cy="2139553"/>
          </a:xfrm>
        </p:spPr>
        <p:txBody>
          <a:bodyPr/>
          <a:lstStyle/>
          <a:p>
            <a:r>
              <a:rPr lang="en-US" dirty="0" smtClean="0"/>
              <a:t>General Standards and Guidelines –</a:t>
            </a:r>
            <a:br>
              <a:rPr lang="en-US" dirty="0" smtClean="0"/>
            </a:br>
            <a:r>
              <a:rPr lang="en-US" dirty="0" smtClean="0"/>
              <a:t>ANSI Z133</a:t>
            </a:r>
            <a:endParaRPr lang="en-US" dirty="0"/>
          </a:p>
        </p:txBody>
      </p:sp>
      <p:sp>
        <p:nvSpPr>
          <p:cNvPr id="3" name="Text Placeholder 2"/>
          <p:cNvSpPr>
            <a:spLocks noGrp="1"/>
          </p:cNvSpPr>
          <p:nvPr>
            <p:ph type="body" idx="1"/>
          </p:nvPr>
        </p:nvSpPr>
        <p:spPr>
          <a:xfrm>
            <a:off x="3629891" y="4299348"/>
            <a:ext cx="4880697" cy="1125140"/>
          </a:xfrm>
        </p:spPr>
        <p:txBody>
          <a:bodyPr/>
          <a:lstStyle/>
          <a:p>
            <a:endParaRPr lang="en-US" dirty="0"/>
          </a:p>
        </p:txBody>
      </p:sp>
    </p:spTree>
    <p:extLst>
      <p:ext uri="{BB962C8B-B14F-4D97-AF65-F5344CB8AC3E}">
        <p14:creationId xmlns:p14="http://schemas.microsoft.com/office/powerpoint/2010/main" val="2729529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a:xfrm>
            <a:off x="457200" y="457200"/>
            <a:ext cx="8229600" cy="1143000"/>
          </a:xfrm>
        </p:spPr>
        <p:txBody>
          <a:bodyPr/>
          <a:lstStyle/>
          <a:p>
            <a:r>
              <a:rPr lang="en-US" sz="4800" b="1" dirty="0" smtClean="0"/>
              <a:t>Chapter 1:</a:t>
            </a:r>
            <a:br>
              <a:rPr lang="en-US" sz="4800" b="1" dirty="0" smtClean="0"/>
            </a:br>
            <a:r>
              <a:rPr lang="en-US" sz="4800" b="1" dirty="0" smtClean="0"/>
              <a:t>Aerial Lift Safety</a:t>
            </a:r>
          </a:p>
        </p:txBody>
      </p:sp>
      <p:sp>
        <p:nvSpPr>
          <p:cNvPr id="2" name="Content Placeholder 1"/>
          <p:cNvSpPr>
            <a:spLocks noGrp="1"/>
          </p:cNvSpPr>
          <p:nvPr>
            <p:ph idx="1"/>
          </p:nvPr>
        </p:nvSpPr>
        <p:spPr/>
        <p:txBody>
          <a:bodyPr/>
          <a:lstStyle/>
          <a:p>
            <a:r>
              <a:rPr lang="en-US" b="1" dirty="0"/>
              <a:t>Objectives:</a:t>
            </a:r>
          </a:p>
          <a:p>
            <a:pPr lvl="1"/>
            <a:r>
              <a:rPr lang="en-US" b="1" dirty="0"/>
              <a:t>The employee will:</a:t>
            </a:r>
          </a:p>
          <a:p>
            <a:pPr lvl="2"/>
            <a:r>
              <a:rPr lang="en-US" b="1" dirty="0" smtClean="0"/>
              <a:t>Name </a:t>
            </a:r>
            <a:r>
              <a:rPr lang="en-US" b="1" dirty="0"/>
              <a:t>the most common types of accidents involving aerial lift devices.</a:t>
            </a:r>
          </a:p>
          <a:p>
            <a:pPr lvl="2"/>
            <a:r>
              <a:rPr lang="en-US" b="1" dirty="0" smtClean="0"/>
              <a:t>Interpret the </a:t>
            </a:r>
            <a:r>
              <a:rPr lang="en-US" b="1" dirty="0"/>
              <a:t>meaning of common warning signs and labels.</a:t>
            </a:r>
          </a:p>
          <a:p>
            <a:pPr lvl="2"/>
            <a:r>
              <a:rPr lang="en-US" b="1" dirty="0" smtClean="0"/>
              <a:t>Identify </a:t>
            </a:r>
            <a:r>
              <a:rPr lang="en-US" b="1" dirty="0"/>
              <a:t>appropriate personal protective equipment.</a:t>
            </a:r>
          </a:p>
          <a:p>
            <a:endParaRPr lang="en-US" dirty="0"/>
          </a:p>
        </p:txBody>
      </p:sp>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binding for American National Standard guide book"/>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1" y="857251"/>
            <a:ext cx="658091" cy="5148518"/>
          </a:xfrm>
          <a:prstGeom prst="rect">
            <a:avLst/>
          </a:prstGeom>
        </p:spPr>
      </p:pic>
      <p:sp>
        <p:nvSpPr>
          <p:cNvPr id="6" name="Title 5"/>
          <p:cNvSpPr>
            <a:spLocks noGrp="1"/>
          </p:cNvSpPr>
          <p:nvPr>
            <p:ph type="title"/>
          </p:nvPr>
        </p:nvSpPr>
        <p:spPr/>
        <p:txBody>
          <a:bodyPr/>
          <a:lstStyle/>
          <a:p>
            <a:r>
              <a:rPr lang="en-US" dirty="0" smtClean="0"/>
              <a:t>ANSI Z133 Key Sections</a:t>
            </a:r>
            <a:br>
              <a:rPr lang="en-US" dirty="0" smtClean="0"/>
            </a:br>
            <a:r>
              <a:rPr lang="en-US" dirty="0" smtClean="0"/>
              <a:t>for Aerial Lift Operations</a:t>
            </a:r>
            <a:endParaRPr lang="en-US" dirty="0"/>
          </a:p>
        </p:txBody>
      </p:sp>
      <p:sp>
        <p:nvSpPr>
          <p:cNvPr id="7" name="Content Placeholder 6"/>
          <p:cNvSpPr>
            <a:spLocks noGrp="1"/>
          </p:cNvSpPr>
          <p:nvPr>
            <p:ph idx="1"/>
          </p:nvPr>
        </p:nvSpPr>
        <p:spPr>
          <a:xfrm>
            <a:off x="1143000" y="1600200"/>
            <a:ext cx="8229600" cy="4525963"/>
          </a:xfrm>
        </p:spPr>
        <p:txBody>
          <a:bodyPr/>
          <a:lstStyle/>
          <a:p>
            <a:r>
              <a:rPr lang="en-US" dirty="0" smtClean="0"/>
              <a:t>3.2 Traffic Control</a:t>
            </a:r>
          </a:p>
          <a:p>
            <a:r>
              <a:rPr lang="en-US" dirty="0" smtClean="0"/>
              <a:t>3.3 Emergency Procedures and Readiness</a:t>
            </a:r>
          </a:p>
          <a:p>
            <a:r>
              <a:rPr lang="en-US" dirty="0" smtClean="0"/>
              <a:t>3.4 Personal Protective Equipment (PPE)</a:t>
            </a:r>
          </a:p>
          <a:p>
            <a:r>
              <a:rPr lang="en-US" dirty="0" smtClean="0"/>
              <a:t>4 Electrical Hazards (All)</a:t>
            </a:r>
          </a:p>
          <a:p>
            <a:r>
              <a:rPr lang="en-US" dirty="0" smtClean="0"/>
              <a:t>5.1 Vehicles and Mobile Equipment</a:t>
            </a:r>
          </a:p>
          <a:p>
            <a:r>
              <a:rPr lang="en-US" dirty="0" smtClean="0"/>
              <a:t>5.2 Aerial Devices</a:t>
            </a:r>
            <a:endParaRPr lang="en-US" dirty="0"/>
          </a:p>
        </p:txBody>
      </p:sp>
    </p:spTree>
    <p:extLst>
      <p:ext uri="{BB962C8B-B14F-4D97-AF65-F5344CB8AC3E}">
        <p14:creationId xmlns:p14="http://schemas.microsoft.com/office/powerpoint/2010/main" val="3001894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81200" y="3352800"/>
            <a:ext cx="7162800" cy="1960563"/>
          </a:xfrm>
        </p:spPr>
        <p:txBody>
          <a:bodyPr>
            <a:normAutofit fontScale="92500" lnSpcReduction="20000"/>
          </a:bodyPr>
          <a:lstStyle/>
          <a:p>
            <a:pPr marL="0" indent="0">
              <a:buNone/>
            </a:pPr>
            <a:r>
              <a:rPr lang="en-US" dirty="0" smtClean="0"/>
              <a:t>5.2.2	Aerial devices shall be provided with an approved point of attached on which to secure a full-body harness with an energy-absorbing lanyard or body belt and lanyard which shall be worn when aloft.</a:t>
            </a:r>
          </a:p>
          <a:p>
            <a:pPr marL="0" indent="0">
              <a:buNone/>
            </a:pPr>
            <a:endParaRPr lang="en-US" dirty="0" smtClean="0"/>
          </a:p>
          <a:p>
            <a:pPr marL="0" indent="0">
              <a:buNone/>
            </a:pPr>
            <a:endParaRPr lang="en-US" dirty="0" smtClean="0"/>
          </a:p>
          <a:p>
            <a:endParaRPr lang="en-US" dirty="0"/>
          </a:p>
        </p:txBody>
      </p:sp>
      <p:pic>
        <p:nvPicPr>
          <p:cNvPr id="5" name="Picture 4" title="Image of binding for American National Standard guide book"/>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857251"/>
            <a:ext cx="658091" cy="5148518"/>
          </a:xfrm>
          <a:prstGeom prst="rect">
            <a:avLst/>
          </a:prstGeom>
        </p:spPr>
      </p:pic>
      <p:pic>
        <p:nvPicPr>
          <p:cNvPr id="11" name="Picture 10" title="Image of binding for American National Standard guide book"/>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676400" y="462337"/>
            <a:ext cx="4648515" cy="2608118"/>
          </a:xfrm>
          <a:prstGeom prst="rect">
            <a:avLst/>
          </a:prstGeom>
          <a:ln>
            <a:noFill/>
          </a:ln>
          <a:effectLst>
            <a:softEdge rad="112500"/>
          </a:effectLst>
        </p:spPr>
      </p:pic>
      <p:sp>
        <p:nvSpPr>
          <p:cNvPr id="4" name="Title 3" hidden="1"/>
          <p:cNvSpPr>
            <a:spLocks noGrp="1"/>
          </p:cNvSpPr>
          <p:nvPr>
            <p:ph type="title"/>
          </p:nvPr>
        </p:nvSpPr>
        <p:spPr/>
        <p:txBody>
          <a:bodyPr/>
          <a:lstStyle/>
          <a:p>
            <a:r>
              <a:rPr lang="en-US" dirty="0" smtClean="0"/>
              <a:t>ANSI 5.2.2</a:t>
            </a:r>
            <a:endParaRPr lang="en-US" dirty="0"/>
          </a:p>
        </p:txBody>
      </p:sp>
    </p:spTree>
    <p:extLst>
      <p:ext uri="{BB962C8B-B14F-4D97-AF65-F5344CB8AC3E}">
        <p14:creationId xmlns:p14="http://schemas.microsoft.com/office/powerpoint/2010/main" val="11864892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33600" y="650875"/>
            <a:ext cx="7010400" cy="4835525"/>
          </a:xfrm>
        </p:spPr>
        <p:txBody>
          <a:bodyPr>
            <a:normAutofit fontScale="77500" lnSpcReduction="20000"/>
          </a:bodyPr>
          <a:lstStyle/>
          <a:p>
            <a:pPr marL="0" indent="0">
              <a:buNone/>
            </a:pPr>
            <a:r>
              <a:rPr lang="en-US" dirty="0" smtClean="0"/>
              <a:t>5.2.4	Aerial devices or aerial ladders shall not be used as cranes or hoists to lift or lower material or tree parts, unless they were specifically designed by the manufacturer to do so</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5.2.5	Wheel chocks shall be set before using an aerial device unless the device has no wheels on the ground or is designed for use without chocks</a:t>
            </a:r>
          </a:p>
          <a:p>
            <a:pPr marL="0" indent="0">
              <a:buNone/>
            </a:pPr>
            <a:endParaRPr lang="en-US" dirty="0"/>
          </a:p>
          <a:p>
            <a:pPr marL="0" indent="0">
              <a:buNone/>
            </a:pPr>
            <a:endParaRPr lang="en-US" dirty="0" smtClean="0"/>
          </a:p>
          <a:p>
            <a:pPr marL="0" indent="0">
              <a:buNone/>
            </a:pPr>
            <a:endParaRPr lang="en-US" dirty="0" smtClean="0"/>
          </a:p>
          <a:p>
            <a:endParaRPr lang="en-US" dirty="0"/>
          </a:p>
        </p:txBody>
      </p:sp>
      <p:pic>
        <p:nvPicPr>
          <p:cNvPr id="4" name="Picture 3" title="Image of binding for American National Standard guide book"/>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999" y="857250"/>
            <a:ext cx="660164" cy="5146898"/>
          </a:xfrm>
          <a:prstGeom prst="rect">
            <a:avLst/>
          </a:prstGeom>
        </p:spPr>
      </p:pic>
      <p:pic>
        <p:nvPicPr>
          <p:cNvPr id="7" name="Picture 6" title="Image of binding for American National Standard guide book"/>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9284" y="2024369"/>
            <a:ext cx="3006527" cy="1838236"/>
          </a:xfrm>
          <a:prstGeom prst="rect">
            <a:avLst/>
          </a:prstGeom>
          <a:ln>
            <a:noFill/>
          </a:ln>
          <a:effectLst>
            <a:softEdge rad="112500"/>
          </a:effectLst>
        </p:spPr>
      </p:pic>
      <p:pic>
        <p:nvPicPr>
          <p:cNvPr id="10" name="Picture 9" title="Image of binding for American National Standard guide book"/>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8876" y="4953000"/>
            <a:ext cx="2017211" cy="1506682"/>
          </a:xfrm>
          <a:prstGeom prst="rect">
            <a:avLst/>
          </a:prstGeom>
          <a:ln>
            <a:noFill/>
          </a:ln>
          <a:effectLst>
            <a:softEdge rad="112500"/>
          </a:effectLst>
        </p:spPr>
      </p:pic>
      <p:sp>
        <p:nvSpPr>
          <p:cNvPr id="5" name="Title 4" hidden="1"/>
          <p:cNvSpPr>
            <a:spLocks noGrp="1"/>
          </p:cNvSpPr>
          <p:nvPr>
            <p:ph type="title"/>
          </p:nvPr>
        </p:nvSpPr>
        <p:spPr/>
        <p:txBody>
          <a:bodyPr/>
          <a:lstStyle/>
          <a:p>
            <a:r>
              <a:rPr lang="en-US" dirty="0"/>
              <a:t>ANSI </a:t>
            </a:r>
            <a:r>
              <a:rPr lang="en-US" dirty="0" smtClean="0"/>
              <a:t>5.2.4 and .5</a:t>
            </a:r>
            <a:endParaRPr lang="en-US" dirty="0"/>
          </a:p>
        </p:txBody>
      </p:sp>
    </p:spTree>
    <p:extLst>
      <p:ext uri="{BB962C8B-B14F-4D97-AF65-F5344CB8AC3E}">
        <p14:creationId xmlns:p14="http://schemas.microsoft.com/office/powerpoint/2010/main" val="21197048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685800"/>
            <a:ext cx="4651375" cy="1366838"/>
          </a:xfrm>
        </p:spPr>
        <p:txBody>
          <a:bodyPr>
            <a:normAutofit fontScale="85000" lnSpcReduction="20000"/>
          </a:bodyPr>
          <a:lstStyle/>
          <a:p>
            <a:pPr marL="0" indent="0">
              <a:buNone/>
            </a:pPr>
            <a:r>
              <a:rPr lang="en-US" sz="1950" dirty="0"/>
              <a:t>5.2.3 	Booms, buckets, or any other part of the 	aerial device shall not be allowed to 	make contact or violate minimum 	approach distances with energized 	electrical conductors, poles or similar 	conductive objects.</a:t>
            </a:r>
          </a:p>
          <a:p>
            <a:endParaRPr lang="en-US" dirty="0"/>
          </a:p>
        </p:txBody>
      </p:sp>
      <p:pic>
        <p:nvPicPr>
          <p:cNvPr id="5" name="Picture 4" title="Image of binding for American National Standard guide book"/>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098" y="857251"/>
            <a:ext cx="660164" cy="5146898"/>
          </a:xfrm>
          <a:prstGeom prst="rect">
            <a:avLst/>
          </a:prstGeom>
        </p:spPr>
      </p:pic>
      <p:pic>
        <p:nvPicPr>
          <p:cNvPr id="7" name="Picture 6" title="Table for minimum distance to energized conducto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088870" y="1405943"/>
            <a:ext cx="4470471" cy="2572988"/>
          </a:xfrm>
          <a:prstGeom prst="rect">
            <a:avLst/>
          </a:prstGeom>
        </p:spPr>
      </p:pic>
      <p:pic>
        <p:nvPicPr>
          <p:cNvPr id="8" name="Picture 7" title="Chart for Minimum approach distance to energized objects"/>
          <p:cNvPicPr>
            <a:picLocks noChangeAspect="1"/>
          </p:cNvPicPr>
          <p:nvPr/>
        </p:nvPicPr>
        <p:blipFill rotWithShape="1">
          <a:blip r:embed="rId4" cstate="email">
            <a:extLst>
              <a:ext uri="{28A0092B-C50C-407E-A947-70E740481C1C}">
                <a14:useLocalDpi xmlns:a14="http://schemas.microsoft.com/office/drawing/2010/main"/>
              </a:ext>
            </a:extLst>
          </a:blip>
          <a:srcRect l="5735" t="34212" r="17850" b="5983"/>
          <a:stretch/>
        </p:blipFill>
        <p:spPr>
          <a:xfrm>
            <a:off x="1622542" y="2286001"/>
            <a:ext cx="3415145" cy="3075710"/>
          </a:xfrm>
          <a:prstGeom prst="rect">
            <a:avLst/>
          </a:prstGeom>
        </p:spPr>
      </p:pic>
      <p:sp>
        <p:nvSpPr>
          <p:cNvPr id="4" name="Title 3" hidden="1"/>
          <p:cNvSpPr>
            <a:spLocks noGrp="1"/>
          </p:cNvSpPr>
          <p:nvPr>
            <p:ph type="title"/>
          </p:nvPr>
        </p:nvSpPr>
        <p:spPr/>
        <p:txBody>
          <a:bodyPr/>
          <a:lstStyle/>
          <a:p>
            <a:r>
              <a:rPr lang="en-US" dirty="0"/>
              <a:t>ANSI </a:t>
            </a:r>
            <a:r>
              <a:rPr lang="en-US" dirty="0" smtClean="0"/>
              <a:t>5.2.3</a:t>
            </a:r>
            <a:endParaRPr lang="en-US" dirty="0"/>
          </a:p>
        </p:txBody>
      </p:sp>
    </p:spTree>
    <p:extLst>
      <p:ext uri="{BB962C8B-B14F-4D97-AF65-F5344CB8AC3E}">
        <p14:creationId xmlns:p14="http://schemas.microsoft.com/office/powerpoint/2010/main" val="33205255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857250"/>
            <a:ext cx="660164" cy="5146898"/>
          </a:xfrm>
          <a:prstGeom prst="rect">
            <a:avLst/>
          </a:prstGeom>
        </p:spPr>
      </p:pic>
      <p:sp>
        <p:nvSpPr>
          <p:cNvPr id="3" name="Content Placeholder 2"/>
          <p:cNvSpPr>
            <a:spLocks noGrp="1"/>
          </p:cNvSpPr>
          <p:nvPr>
            <p:ph idx="4294967295"/>
          </p:nvPr>
        </p:nvSpPr>
        <p:spPr>
          <a:xfrm>
            <a:off x="1262640" y="533400"/>
            <a:ext cx="3581400" cy="4492625"/>
          </a:xfrm>
        </p:spPr>
        <p:txBody>
          <a:bodyPr>
            <a:normAutofit fontScale="62500" lnSpcReduction="20000"/>
          </a:bodyPr>
          <a:lstStyle/>
          <a:p>
            <a:pPr marL="0" indent="0">
              <a:buNone/>
            </a:pPr>
            <a:endParaRPr lang="en-US" dirty="0" smtClean="0"/>
          </a:p>
          <a:p>
            <a:pPr marL="0" indent="0">
              <a:buNone/>
            </a:pPr>
            <a:r>
              <a:rPr lang="en-US" dirty="0" smtClean="0"/>
              <a:t>5.2.6	Units equipped with outriggers or a stabilizing system shall be operated in a manner consistent with manufacturer’s requirements</a:t>
            </a:r>
          </a:p>
          <a:p>
            <a:pPr marL="0" indent="0">
              <a:buNone/>
            </a:pPr>
            <a:endParaRPr lang="en-US" dirty="0" smtClean="0"/>
          </a:p>
          <a:p>
            <a:pPr marL="0" indent="0">
              <a:buNone/>
            </a:pPr>
            <a:endParaRPr lang="en-US" dirty="0"/>
          </a:p>
          <a:p>
            <a:pPr marL="0" indent="0">
              <a:buNone/>
            </a:pPr>
            <a:endParaRPr lang="en-US" dirty="0"/>
          </a:p>
          <a:p>
            <a:pPr marL="0" indent="0">
              <a:buNone/>
            </a:pPr>
            <a:r>
              <a:rPr lang="en-US" dirty="0" smtClean="0"/>
              <a:t>5.2.7	The operator shall ensure adequate clearance exists and give warning prior to lowering outriggers. Pads shall be placed under outrigger feet when they are needed to ensure stable footing.</a:t>
            </a:r>
          </a:p>
          <a:p>
            <a:pPr marL="0" indent="0">
              <a:buNone/>
            </a:pPr>
            <a:endParaRPr lang="en-US" dirty="0"/>
          </a:p>
        </p:txBody>
      </p:sp>
      <p:pic>
        <p:nvPicPr>
          <p:cNvPr id="9" name="Picture 8" title="Picture of outrigger stabilizing syste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281587" y="994499"/>
            <a:ext cx="4444754" cy="3319848"/>
          </a:xfrm>
          <a:prstGeom prst="rect">
            <a:avLst/>
          </a:prstGeom>
          <a:ln>
            <a:noFill/>
          </a:ln>
          <a:effectLst>
            <a:softEdge rad="112500"/>
          </a:effectLst>
        </p:spPr>
      </p:pic>
      <p:sp>
        <p:nvSpPr>
          <p:cNvPr id="5" name="Title 4" hidden="1"/>
          <p:cNvSpPr>
            <a:spLocks noGrp="1"/>
          </p:cNvSpPr>
          <p:nvPr>
            <p:ph type="title"/>
          </p:nvPr>
        </p:nvSpPr>
        <p:spPr/>
        <p:txBody>
          <a:bodyPr/>
          <a:lstStyle/>
          <a:p>
            <a:r>
              <a:rPr lang="en-US" dirty="0">
                <a:solidFill>
                  <a:prstClr val="black"/>
                </a:solidFill>
              </a:rPr>
              <a:t>ANSI </a:t>
            </a:r>
            <a:r>
              <a:rPr lang="en-US" dirty="0" smtClean="0">
                <a:solidFill>
                  <a:prstClr val="black"/>
                </a:solidFill>
              </a:rPr>
              <a:t>5.2.6 and .7</a:t>
            </a:r>
            <a:endParaRPr lang="en-US" dirty="0"/>
          </a:p>
        </p:txBody>
      </p:sp>
    </p:spTree>
    <p:extLst>
      <p:ext uri="{BB962C8B-B14F-4D97-AF65-F5344CB8AC3E}">
        <p14:creationId xmlns:p14="http://schemas.microsoft.com/office/powerpoint/2010/main" val="34846804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1066800"/>
            <a:ext cx="7543800" cy="3657600"/>
          </a:xfrm>
        </p:spPr>
        <p:txBody>
          <a:bodyPr>
            <a:noAutofit/>
          </a:bodyPr>
          <a:lstStyle/>
          <a:p>
            <a:pPr marL="0" indent="0">
              <a:buNone/>
            </a:pPr>
            <a:r>
              <a:rPr lang="en-US" sz="2000" dirty="0" smtClean="0"/>
              <a:t>5.2.8	 When operating aerial devices, the operator shall look in the direction the bucket is traveling and be aware of the location of the booms in relation to all other objects and hazards</a:t>
            </a:r>
          </a:p>
          <a:p>
            <a:pPr marL="0" indent="0">
              <a:buNone/>
            </a:pPr>
            <a:endParaRPr lang="en-US" sz="2000" dirty="0" smtClean="0"/>
          </a:p>
          <a:p>
            <a:pPr marL="0" indent="0">
              <a:buNone/>
            </a:pPr>
            <a:r>
              <a:rPr lang="en-US" sz="2000" dirty="0" smtClean="0"/>
              <a:t>5.2.9	 Clearances from passing vehicles shall be maintained, or traffic control shall be provided when booms or buckets are operated over roads</a:t>
            </a:r>
          </a:p>
          <a:p>
            <a:pPr marL="0" indent="0">
              <a:buNone/>
            </a:pPr>
            <a:endParaRPr lang="en-US" sz="2000" dirty="0" smtClean="0"/>
          </a:p>
          <a:p>
            <a:pPr marL="0" indent="0">
              <a:buNone/>
            </a:pPr>
            <a:r>
              <a:rPr lang="en-US" sz="2000" dirty="0" smtClean="0"/>
              <a:t>5.2.10	 One-person buckets shall not have more than one person in them during operations</a:t>
            </a:r>
          </a:p>
          <a:p>
            <a:endParaRPr lang="en-US" sz="2400" dirty="0"/>
          </a:p>
        </p:txBody>
      </p:sp>
      <p:pic>
        <p:nvPicPr>
          <p:cNvPr id="4" name="Picture 3"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6636" y="857250"/>
            <a:ext cx="660164" cy="5146898"/>
          </a:xfrm>
          <a:prstGeom prst="rect">
            <a:avLst/>
          </a:prstGeom>
        </p:spPr>
      </p:pic>
      <p:sp>
        <p:nvSpPr>
          <p:cNvPr id="5" name="Title 4" hidden="1"/>
          <p:cNvSpPr>
            <a:spLocks noGrp="1"/>
          </p:cNvSpPr>
          <p:nvPr>
            <p:ph type="title"/>
          </p:nvPr>
        </p:nvSpPr>
        <p:spPr/>
        <p:txBody>
          <a:bodyPr/>
          <a:lstStyle/>
          <a:p>
            <a:r>
              <a:rPr lang="en-US" dirty="0">
                <a:solidFill>
                  <a:prstClr val="black"/>
                </a:solidFill>
              </a:rPr>
              <a:t>ANSI </a:t>
            </a:r>
            <a:r>
              <a:rPr lang="en-US" dirty="0" smtClean="0">
                <a:solidFill>
                  <a:prstClr val="black"/>
                </a:solidFill>
              </a:rPr>
              <a:t>5.2.8 – 5.2.10</a:t>
            </a:r>
            <a:endParaRPr lang="en-US" dirty="0"/>
          </a:p>
        </p:txBody>
      </p:sp>
    </p:spTree>
    <p:extLst>
      <p:ext uri="{BB962C8B-B14F-4D97-AF65-F5344CB8AC3E}">
        <p14:creationId xmlns:p14="http://schemas.microsoft.com/office/powerpoint/2010/main" val="12538787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685800"/>
            <a:ext cx="7239000" cy="5257800"/>
          </a:xfrm>
        </p:spPr>
        <p:txBody>
          <a:bodyPr>
            <a:noAutofit/>
          </a:bodyPr>
          <a:lstStyle/>
          <a:p>
            <a:pPr marL="0" indent="0">
              <a:buNone/>
            </a:pPr>
            <a:r>
              <a:rPr lang="en-US" sz="2000" dirty="0"/>
              <a:t>5.2.11	Hydraulic/pneumatic tools shall be disconnected when they are being serviced or </a:t>
            </a:r>
            <a:r>
              <a:rPr lang="en-US" sz="2000" dirty="0" smtClean="0"/>
              <a:t>adjusted</a:t>
            </a:r>
            <a:r>
              <a:rPr lang="en-US" sz="2000" dirty="0"/>
              <a:t>, except where manufacture’s procedure require otherwise.</a:t>
            </a:r>
          </a:p>
          <a:p>
            <a:pPr marL="0" indent="0">
              <a:buNone/>
            </a:pPr>
            <a:endParaRPr lang="en-US" sz="1000" dirty="0"/>
          </a:p>
          <a:p>
            <a:pPr marL="0" indent="0">
              <a:buNone/>
            </a:pPr>
            <a:r>
              <a:rPr lang="en-US" sz="2000" dirty="0"/>
              <a:t>5.2.12	To avoid flying particles or shipping hydraulic/pneumatic hoses, pressure shall be 	released before connections are broken, except where quick-acting connectors are </a:t>
            </a:r>
            <a:r>
              <a:rPr lang="en-US" sz="2000" dirty="0" smtClean="0"/>
              <a:t>used</a:t>
            </a:r>
            <a:r>
              <a:rPr lang="en-US" sz="2000" dirty="0"/>
              <a:t>. Hydraulic pneumatic hoses shall never be kinked in order to cut off pressure </a:t>
            </a:r>
          </a:p>
          <a:p>
            <a:pPr marL="0" indent="0">
              <a:buNone/>
            </a:pPr>
            <a:endParaRPr lang="en-US" sz="1000" dirty="0"/>
          </a:p>
          <a:p>
            <a:pPr marL="0" indent="0">
              <a:buNone/>
            </a:pPr>
            <a:r>
              <a:rPr lang="en-US" sz="2000" dirty="0"/>
              <a:t>5.2.13	No part of the body shall be used to locate or stop hydraulic leaks</a:t>
            </a:r>
          </a:p>
          <a:p>
            <a:pPr marL="0" indent="0">
              <a:buNone/>
            </a:pPr>
            <a:endParaRPr lang="en-US" sz="1000" dirty="0"/>
          </a:p>
          <a:p>
            <a:pPr marL="0" indent="0">
              <a:buNone/>
            </a:pPr>
            <a:r>
              <a:rPr lang="en-US" sz="2000" dirty="0" smtClean="0"/>
              <a:t>5.2.14</a:t>
            </a:r>
            <a:r>
              <a:rPr lang="en-US" sz="2000" dirty="0"/>
              <a:t>	Hoses affecting dielectric characteristics of equipment shall </a:t>
            </a:r>
            <a:r>
              <a:rPr lang="en-US" sz="2000" dirty="0" smtClean="0"/>
              <a:t>meet manufacturer’s </a:t>
            </a:r>
            <a:r>
              <a:rPr lang="en-US" sz="2000" dirty="0"/>
              <a:t>requirement</a:t>
            </a:r>
          </a:p>
          <a:p>
            <a:pPr marL="0" indent="0">
              <a:buNone/>
            </a:pPr>
            <a:endParaRPr lang="en-US" sz="1000" dirty="0"/>
          </a:p>
          <a:p>
            <a:pPr marL="0" indent="0">
              <a:buNone/>
            </a:pPr>
            <a:r>
              <a:rPr lang="en-US" sz="2000" dirty="0"/>
              <a:t>5.2.15 	The flash point of hydraulic fluid shall meet </a:t>
            </a:r>
            <a:endParaRPr lang="en-US" sz="2000" dirty="0" smtClean="0"/>
          </a:p>
          <a:p>
            <a:pPr marL="0" indent="0">
              <a:buNone/>
            </a:pPr>
            <a:r>
              <a:rPr lang="en-US" sz="2000" dirty="0" smtClean="0"/>
              <a:t>the minimum </a:t>
            </a:r>
            <a:r>
              <a:rPr lang="en-US" sz="2000" dirty="0"/>
              <a:t>set by the </a:t>
            </a:r>
            <a:r>
              <a:rPr lang="en-US" sz="2000" dirty="0" smtClean="0"/>
              <a:t>manufacturer</a:t>
            </a:r>
            <a:endParaRPr lang="en-US" sz="2000" dirty="0"/>
          </a:p>
        </p:txBody>
      </p:sp>
      <p:pic>
        <p:nvPicPr>
          <p:cNvPr id="4" name="Picture 3"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6636" y="857250"/>
            <a:ext cx="660164" cy="5146898"/>
          </a:xfrm>
          <a:prstGeom prst="rect">
            <a:avLst/>
          </a:prstGeom>
        </p:spPr>
      </p:pic>
      <p:sp>
        <p:nvSpPr>
          <p:cNvPr id="5" name="Title 4" hidden="1"/>
          <p:cNvSpPr>
            <a:spLocks noGrp="1"/>
          </p:cNvSpPr>
          <p:nvPr>
            <p:ph type="title"/>
          </p:nvPr>
        </p:nvSpPr>
        <p:spPr/>
        <p:txBody>
          <a:bodyPr/>
          <a:lstStyle/>
          <a:p>
            <a:r>
              <a:rPr lang="en-US" dirty="0">
                <a:solidFill>
                  <a:prstClr val="black"/>
                </a:solidFill>
              </a:rPr>
              <a:t>ANSI </a:t>
            </a:r>
            <a:r>
              <a:rPr lang="en-US" dirty="0" smtClean="0">
                <a:solidFill>
                  <a:prstClr val="black"/>
                </a:solidFill>
              </a:rPr>
              <a:t>5.2.11 – 5.2.15</a:t>
            </a:r>
            <a:endParaRPr lang="en-US" dirty="0"/>
          </a:p>
        </p:txBody>
      </p:sp>
    </p:spTree>
    <p:extLst>
      <p:ext uri="{BB962C8B-B14F-4D97-AF65-F5344CB8AC3E}">
        <p14:creationId xmlns:p14="http://schemas.microsoft.com/office/powerpoint/2010/main" val="3157977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857250"/>
            <a:ext cx="7658100" cy="4741863"/>
          </a:xfrm>
        </p:spPr>
        <p:txBody>
          <a:bodyPr>
            <a:normAutofit/>
          </a:bodyPr>
          <a:lstStyle/>
          <a:p>
            <a:pPr marL="0" indent="0">
              <a:buNone/>
            </a:pPr>
            <a:r>
              <a:rPr lang="en-US" sz="1800" dirty="0"/>
              <a:t>5.2.16	Combine loads shall not exceed rated lift capacities. Load ratings shall be </a:t>
            </a:r>
            <a:r>
              <a:rPr lang="en-US" sz="1800" dirty="0" smtClean="0"/>
              <a:t>conspicuously </a:t>
            </a:r>
            <a:r>
              <a:rPr lang="en-US" sz="1800" dirty="0"/>
              <a:t>and permanently posted on aerial devices in accordance </a:t>
            </a:r>
            <a:r>
              <a:rPr lang="en-US" sz="1800" dirty="0" smtClean="0"/>
              <a:t>with ANSI A92.2.</a:t>
            </a:r>
            <a:endParaRPr lang="en-US" sz="1800" dirty="0"/>
          </a:p>
          <a:p>
            <a:pPr marL="0" indent="0">
              <a:buNone/>
            </a:pPr>
            <a:endParaRPr lang="en-US" sz="1800" dirty="0"/>
          </a:p>
          <a:p>
            <a:pPr marL="0" indent="0">
              <a:buNone/>
            </a:pPr>
            <a:r>
              <a:rPr lang="en-US" sz="1800" dirty="0"/>
              <a:t>5.2.17	Electric cables/cords used with electrics saws or lights, or other </a:t>
            </a:r>
            <a:r>
              <a:rPr lang="en-US" sz="1800" dirty="0" smtClean="0"/>
              <a:t>conductive material </a:t>
            </a:r>
            <a:r>
              <a:rPr lang="en-US" sz="1800" dirty="0"/>
              <a:t>shall not be run from the vehicle to the bucket when </a:t>
            </a:r>
            <a:r>
              <a:rPr lang="en-US" sz="1800" dirty="0" smtClean="0"/>
              <a:t>arborists </a:t>
            </a:r>
            <a:r>
              <a:rPr lang="en-US" sz="1800" dirty="0"/>
              <a:t>are </a:t>
            </a:r>
            <a:r>
              <a:rPr lang="en-US" sz="1800" dirty="0" smtClean="0"/>
              <a:t>working </a:t>
            </a:r>
            <a:r>
              <a:rPr lang="en-US" sz="1800" dirty="0"/>
              <a:t>in proximity to energized electrical </a:t>
            </a:r>
            <a:r>
              <a:rPr lang="en-US" sz="1800" dirty="0" smtClean="0"/>
              <a:t>conductors.</a:t>
            </a:r>
            <a:endParaRPr lang="en-US" sz="1800" dirty="0"/>
          </a:p>
          <a:p>
            <a:pPr marL="0" indent="0">
              <a:buNone/>
            </a:pPr>
            <a:endParaRPr lang="en-US" sz="1800" dirty="0"/>
          </a:p>
          <a:p>
            <a:pPr marL="0" indent="0">
              <a:buNone/>
            </a:pPr>
            <a:r>
              <a:rPr lang="en-US" sz="1800" dirty="0"/>
              <a:t>5.2.18	aerial devices shall not be moved with an arborist in the platform (for </a:t>
            </a:r>
            <a:r>
              <a:rPr lang="en-US" sz="1800" dirty="0" smtClean="0"/>
              <a:t>example</a:t>
            </a:r>
            <a:r>
              <a:rPr lang="en-US" sz="1800" dirty="0"/>
              <a:t>, a bucket) except when equipment is specifically designed for </a:t>
            </a:r>
            <a:r>
              <a:rPr lang="en-US" sz="1800" dirty="0" smtClean="0"/>
              <a:t>such a operation.</a:t>
            </a:r>
            <a:endParaRPr lang="en-US" sz="1800" dirty="0"/>
          </a:p>
          <a:p>
            <a:pPr marL="0" indent="0">
              <a:buNone/>
            </a:pPr>
            <a:endParaRPr lang="en-US" sz="1800" dirty="0"/>
          </a:p>
          <a:p>
            <a:pPr marL="0" indent="0">
              <a:buNone/>
            </a:pPr>
            <a:r>
              <a:rPr lang="en-US" sz="1800" dirty="0"/>
              <a:t>5.2.19	Holes shall not be drilled in buckets or </a:t>
            </a:r>
            <a:r>
              <a:rPr lang="en-US" sz="1800" dirty="0" smtClean="0"/>
              <a:t>liners.</a:t>
            </a:r>
            <a:endParaRPr lang="en-US" sz="1800" dirty="0"/>
          </a:p>
          <a:p>
            <a:pPr marL="0" indent="0">
              <a:buNone/>
            </a:pPr>
            <a:endParaRPr lang="en-US" sz="1800" dirty="0"/>
          </a:p>
          <a:p>
            <a:endParaRPr lang="en-US" dirty="0"/>
          </a:p>
        </p:txBody>
      </p:sp>
      <p:pic>
        <p:nvPicPr>
          <p:cNvPr id="5" name="Picture 4"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6636" y="857250"/>
            <a:ext cx="660164" cy="5146898"/>
          </a:xfrm>
          <a:prstGeom prst="rect">
            <a:avLst/>
          </a:prstGeom>
        </p:spPr>
      </p:pic>
      <p:sp>
        <p:nvSpPr>
          <p:cNvPr id="4" name="Title 3" hidden="1"/>
          <p:cNvSpPr>
            <a:spLocks noGrp="1"/>
          </p:cNvSpPr>
          <p:nvPr>
            <p:ph type="title"/>
          </p:nvPr>
        </p:nvSpPr>
        <p:spPr/>
        <p:txBody>
          <a:bodyPr/>
          <a:lstStyle/>
          <a:p>
            <a:r>
              <a:rPr lang="en-US" dirty="0">
                <a:solidFill>
                  <a:prstClr val="black"/>
                </a:solidFill>
              </a:rPr>
              <a:t>ANSI </a:t>
            </a:r>
            <a:r>
              <a:rPr lang="en-US" dirty="0" smtClean="0">
                <a:solidFill>
                  <a:prstClr val="black"/>
                </a:solidFill>
              </a:rPr>
              <a:t>5.2.16 – 5.2.19</a:t>
            </a:r>
            <a:endParaRPr lang="en-US" dirty="0"/>
          </a:p>
        </p:txBody>
      </p:sp>
    </p:spTree>
    <p:extLst>
      <p:ext uri="{BB962C8B-B14F-4D97-AF65-F5344CB8AC3E}">
        <p14:creationId xmlns:p14="http://schemas.microsoft.com/office/powerpoint/2010/main" val="14839030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20995" y="533400"/>
            <a:ext cx="5201968" cy="1746250"/>
          </a:xfrm>
        </p:spPr>
        <p:txBody>
          <a:bodyPr>
            <a:normAutofit fontScale="85000" lnSpcReduction="20000"/>
          </a:bodyPr>
          <a:lstStyle/>
          <a:p>
            <a:pPr marL="0" indent="0">
              <a:buNone/>
            </a:pPr>
            <a:r>
              <a:rPr lang="en-US" sz="1500" dirty="0"/>
              <a:t>5.2.20	During aerial device operations, arborists and other 		</a:t>
            </a:r>
            <a:r>
              <a:rPr lang="en-US" sz="1500" dirty="0" smtClean="0"/>
              <a:t>workers </a:t>
            </a:r>
            <a:r>
              <a:rPr lang="en-US" sz="1500" dirty="0"/>
              <a:t>who are not </a:t>
            </a:r>
            <a:r>
              <a:rPr lang="en-US" sz="1500" dirty="0" smtClean="0"/>
              <a:t>qualified </a:t>
            </a:r>
            <a:r>
              <a:rPr lang="en-US" sz="1500" dirty="0"/>
              <a:t>line clearance arborists shall 	</a:t>
            </a:r>
            <a:r>
              <a:rPr lang="en-US" sz="1500" dirty="0" smtClean="0"/>
              <a:t>maintain </a:t>
            </a:r>
            <a:r>
              <a:rPr lang="en-US" sz="1500" dirty="0"/>
              <a:t>a minimum approach distance from </a:t>
            </a:r>
            <a:r>
              <a:rPr lang="en-US" sz="1500" dirty="0" smtClean="0"/>
              <a:t>energized </a:t>
            </a:r>
            <a:r>
              <a:rPr lang="en-US" sz="1500" dirty="0"/>
              <a:t>	</a:t>
            </a:r>
            <a:r>
              <a:rPr lang="en-US" sz="1500" dirty="0" smtClean="0"/>
              <a:t>electrical </a:t>
            </a:r>
            <a:r>
              <a:rPr lang="en-US" sz="1500" dirty="0"/>
              <a:t>conductors in accordance with </a:t>
            </a:r>
            <a:r>
              <a:rPr lang="en-US" sz="1500" dirty="0" smtClean="0"/>
              <a:t>Table </a:t>
            </a:r>
            <a:r>
              <a:rPr lang="en-US" sz="1500" dirty="0"/>
              <a:t>2. </a:t>
            </a:r>
          </a:p>
          <a:p>
            <a:pPr marL="0" indent="0">
              <a:buNone/>
            </a:pPr>
            <a:endParaRPr lang="en-US" sz="1500" dirty="0"/>
          </a:p>
          <a:p>
            <a:pPr marL="0" indent="0">
              <a:buNone/>
            </a:pPr>
            <a:r>
              <a:rPr lang="en-US" sz="1500" dirty="0"/>
              <a:t>	Only a qualified line-clearance arborists or qualified line-	</a:t>
            </a:r>
            <a:r>
              <a:rPr lang="en-US" sz="1500" dirty="0" smtClean="0"/>
              <a:t>clearance </a:t>
            </a:r>
            <a:r>
              <a:rPr lang="en-US" sz="1500" dirty="0"/>
              <a:t>arborist trainees using an insulated aerial device 	</a:t>
            </a:r>
            <a:r>
              <a:rPr lang="en-US" sz="1500" dirty="0" smtClean="0"/>
              <a:t>may </a:t>
            </a:r>
            <a:r>
              <a:rPr lang="en-US" sz="1500" dirty="0"/>
              <a:t>operate in accordance with minimum approach 		</a:t>
            </a:r>
            <a:r>
              <a:rPr lang="en-US" sz="1500" dirty="0" smtClean="0"/>
              <a:t>distances </a:t>
            </a:r>
            <a:r>
              <a:rPr lang="en-US" sz="1500" dirty="0"/>
              <a:t>provided in Table 1.</a:t>
            </a:r>
          </a:p>
          <a:p>
            <a:endParaRPr lang="en-US" dirty="0"/>
          </a:p>
        </p:txBody>
      </p:sp>
      <p:pic>
        <p:nvPicPr>
          <p:cNvPr id="4" name="Picture 3"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0913" y="857250"/>
            <a:ext cx="660164" cy="5146898"/>
          </a:xfrm>
          <a:prstGeom prst="rect">
            <a:avLst/>
          </a:prstGeom>
        </p:spPr>
      </p:pic>
      <p:pic>
        <p:nvPicPr>
          <p:cNvPr id="5" name="Picture 4" title="Line clearance distance chart from energized objects"/>
          <p:cNvPicPr>
            <a:picLocks noChangeAspect="1"/>
          </p:cNvPicPr>
          <p:nvPr/>
        </p:nvPicPr>
        <p:blipFill rotWithShape="1">
          <a:blip r:embed="rId3" cstate="email">
            <a:extLst>
              <a:ext uri="{28A0092B-C50C-407E-A947-70E740481C1C}">
                <a14:useLocalDpi xmlns:a14="http://schemas.microsoft.com/office/drawing/2010/main"/>
              </a:ext>
            </a:extLst>
          </a:blip>
          <a:srcRect l="5735" t="34212" r="17850" b="5983"/>
          <a:stretch/>
        </p:blipFill>
        <p:spPr>
          <a:xfrm>
            <a:off x="1457713" y="2864428"/>
            <a:ext cx="3495287" cy="3147886"/>
          </a:xfrm>
          <a:prstGeom prst="rect">
            <a:avLst/>
          </a:prstGeom>
        </p:spPr>
      </p:pic>
      <p:pic>
        <p:nvPicPr>
          <p:cNvPr id="6" name="Picture 5" title="Table for Minimum approach distances to energized conductor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209227" y="1368151"/>
            <a:ext cx="4537529" cy="2611583"/>
          </a:xfrm>
          <a:prstGeom prst="rect">
            <a:avLst/>
          </a:prstGeom>
        </p:spPr>
      </p:pic>
      <p:sp>
        <p:nvSpPr>
          <p:cNvPr id="7" name="Right Arrow 6" title="Arrow pointing to table for distance for aerial device operations"/>
          <p:cNvSpPr/>
          <p:nvPr/>
        </p:nvSpPr>
        <p:spPr>
          <a:xfrm>
            <a:off x="5521036" y="1066800"/>
            <a:ext cx="609600" cy="1870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own Arrow 7" title="Arrow pointing to line-clearance chart"/>
          <p:cNvSpPr/>
          <p:nvPr/>
        </p:nvSpPr>
        <p:spPr>
          <a:xfrm>
            <a:off x="3247378" y="2247968"/>
            <a:ext cx="181622" cy="41903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8" hidden="1"/>
          <p:cNvSpPr>
            <a:spLocks noGrp="1"/>
          </p:cNvSpPr>
          <p:nvPr>
            <p:ph type="title"/>
          </p:nvPr>
        </p:nvSpPr>
        <p:spPr/>
        <p:txBody>
          <a:bodyPr/>
          <a:lstStyle/>
          <a:p>
            <a:r>
              <a:rPr lang="en-US" dirty="0">
                <a:solidFill>
                  <a:prstClr val="black"/>
                </a:solidFill>
              </a:rPr>
              <a:t>ANSI </a:t>
            </a:r>
            <a:r>
              <a:rPr lang="en-US" dirty="0" smtClean="0">
                <a:solidFill>
                  <a:prstClr val="black"/>
                </a:solidFill>
              </a:rPr>
              <a:t>5.2.20</a:t>
            </a:r>
            <a:endParaRPr lang="en-US" dirty="0"/>
          </a:p>
        </p:txBody>
      </p:sp>
    </p:spTree>
    <p:extLst>
      <p:ext uri="{BB962C8B-B14F-4D97-AF65-F5344CB8AC3E}">
        <p14:creationId xmlns:p14="http://schemas.microsoft.com/office/powerpoint/2010/main" val="22273157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71600" y="1371600"/>
            <a:ext cx="7300912" cy="3263900"/>
          </a:xfrm>
        </p:spPr>
        <p:txBody>
          <a:bodyPr>
            <a:normAutofit/>
          </a:bodyPr>
          <a:lstStyle/>
          <a:p>
            <a:pPr marL="0" indent="0">
              <a:buNone/>
            </a:pPr>
            <a:r>
              <a:rPr lang="en-US" sz="1800" dirty="0"/>
              <a:t>5.2.21	Arborists and other workers shall be instructed that insulated aerial </a:t>
            </a:r>
            <a:r>
              <a:rPr lang="en-US" sz="1800" dirty="0" smtClean="0"/>
              <a:t>buckets </a:t>
            </a:r>
            <a:r>
              <a:rPr lang="en-US" sz="1800" dirty="0"/>
              <a:t>do not protect them from other electric paths to the ground, </a:t>
            </a:r>
            <a:r>
              <a:rPr lang="en-US" sz="1800" dirty="0" smtClean="0"/>
              <a:t>such </a:t>
            </a:r>
            <a:r>
              <a:rPr lang="en-US" sz="1800" dirty="0"/>
              <a:t>as paths through trees, guy wires, or from one phase were to the </a:t>
            </a:r>
            <a:r>
              <a:rPr lang="en-US" sz="1800" dirty="0" smtClean="0"/>
              <a:t>second </a:t>
            </a:r>
            <a:r>
              <a:rPr lang="en-US" sz="1800" dirty="0"/>
              <a:t>phase wire, any one of which can be fatal.</a:t>
            </a:r>
          </a:p>
          <a:p>
            <a:pPr marL="0" indent="0">
              <a:buNone/>
            </a:pPr>
            <a:endParaRPr lang="en-US" sz="1800" dirty="0"/>
          </a:p>
          <a:p>
            <a:pPr marL="0" indent="0">
              <a:buNone/>
            </a:pPr>
            <a:endParaRPr lang="en-US" sz="1800" dirty="0"/>
          </a:p>
          <a:p>
            <a:pPr marL="0" indent="0">
              <a:buNone/>
            </a:pPr>
            <a:r>
              <a:rPr lang="en-US" sz="1800" dirty="0"/>
              <a:t>5.2.22	All underground hazards shall be located proper to operating aerial </a:t>
            </a:r>
            <a:r>
              <a:rPr lang="en-US" sz="1800" dirty="0" smtClean="0"/>
              <a:t>lift devices </a:t>
            </a:r>
            <a:r>
              <a:rPr lang="en-US" sz="1800" dirty="0"/>
              <a:t>off-road. These hazards could include natural gas tanks, </a:t>
            </a:r>
            <a:r>
              <a:rPr lang="en-US" sz="1800" dirty="0" smtClean="0"/>
              <a:t>underground </a:t>
            </a:r>
            <a:r>
              <a:rPr lang="en-US" sz="1800" dirty="0"/>
              <a:t>oil tanks and septic systems. </a:t>
            </a:r>
          </a:p>
        </p:txBody>
      </p:sp>
      <p:pic>
        <p:nvPicPr>
          <p:cNvPr id="4" name="Picture 3" title="Image of binding for American National Standard guide book "/>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6636" y="857250"/>
            <a:ext cx="660164" cy="5146898"/>
          </a:xfrm>
          <a:prstGeom prst="rect">
            <a:avLst/>
          </a:prstGeom>
        </p:spPr>
      </p:pic>
      <p:sp>
        <p:nvSpPr>
          <p:cNvPr id="5" name="Title 4" hidden="1"/>
          <p:cNvSpPr>
            <a:spLocks noGrp="1"/>
          </p:cNvSpPr>
          <p:nvPr>
            <p:ph type="title"/>
          </p:nvPr>
        </p:nvSpPr>
        <p:spPr/>
        <p:txBody>
          <a:bodyPr/>
          <a:lstStyle/>
          <a:p>
            <a:r>
              <a:rPr lang="en-US" dirty="0">
                <a:solidFill>
                  <a:prstClr val="black"/>
                </a:solidFill>
              </a:rPr>
              <a:t>ANSI </a:t>
            </a:r>
            <a:r>
              <a:rPr lang="en-US" dirty="0" smtClean="0">
                <a:solidFill>
                  <a:prstClr val="black"/>
                </a:solidFill>
              </a:rPr>
              <a:t>5.2.21 - .22</a:t>
            </a:r>
            <a:endParaRPr lang="en-US" dirty="0"/>
          </a:p>
        </p:txBody>
      </p:sp>
    </p:spTree>
    <p:extLst>
      <p:ext uri="{BB962C8B-B14F-4D97-AF65-F5344CB8AC3E}">
        <p14:creationId xmlns:p14="http://schemas.microsoft.com/office/powerpoint/2010/main" val="1447941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p:cNvSpPr>
          <p:nvPr>
            <p:ph type="title" idx="4294967295"/>
          </p:nvPr>
        </p:nvSpPr>
        <p:spPr>
          <a:xfrm>
            <a:off x="457200" y="381000"/>
            <a:ext cx="8229600" cy="1143000"/>
          </a:xfrm>
          <a:effectLst>
            <a:outerShdw dist="35921" dir="2700000" algn="ctr" rotWithShape="0">
              <a:srgbClr val="808080"/>
            </a:outerShdw>
          </a:effectLst>
        </p:spPr>
        <p:txBody>
          <a:bodyPr/>
          <a:lstStyle/>
          <a:p>
            <a:pPr>
              <a:defRPr/>
            </a:pPr>
            <a:r>
              <a:rPr lang="en-US" sz="4800" b="1" dirty="0" smtClean="0"/>
              <a:t>Only qualified employees can operate aerial lift devices.</a:t>
            </a:r>
          </a:p>
        </p:txBody>
      </p:sp>
      <p:pic>
        <p:nvPicPr>
          <p:cNvPr id="19458" name="Picture 7" descr="MC900127689[1]"/>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2362200" y="1752600"/>
            <a:ext cx="3617913" cy="452596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Chapter 3 - Guidelines</a:t>
            </a:r>
            <a:endParaRPr lang="en-US" b="1" dirty="0"/>
          </a:p>
        </p:txBody>
      </p:sp>
      <p:sp>
        <p:nvSpPr>
          <p:cNvPr id="3" name="Content Placeholder 2"/>
          <p:cNvSpPr>
            <a:spLocks noGrp="1"/>
          </p:cNvSpPr>
          <p:nvPr>
            <p:ph idx="1"/>
          </p:nvPr>
        </p:nvSpPr>
        <p:spPr/>
        <p:txBody>
          <a:bodyPr/>
          <a:lstStyle/>
          <a:p>
            <a:pPr>
              <a:defRPr/>
            </a:pPr>
            <a:r>
              <a:rPr lang="en-US" b="1" dirty="0" smtClean="0"/>
              <a:t>Aerial Lifts</a:t>
            </a:r>
          </a:p>
          <a:p>
            <a:pPr lvl="1">
              <a:defRPr/>
            </a:pPr>
            <a:r>
              <a:rPr lang="en-US" b="1" dirty="0" smtClean="0"/>
              <a:t>Need to be tested annually for dielectric insulating ability</a:t>
            </a:r>
          </a:p>
          <a:p>
            <a:pPr lvl="1">
              <a:defRPr/>
            </a:pPr>
            <a:r>
              <a:rPr lang="en-US" b="1" dirty="0" smtClean="0"/>
              <a:t>Inspected and operationally checked prior to use</a:t>
            </a:r>
          </a:p>
          <a:p>
            <a:pPr lvl="1">
              <a:defRPr/>
            </a:pPr>
            <a:r>
              <a:rPr lang="en-US" b="1" dirty="0" smtClean="0"/>
              <a:t>Maintenance done as recommended by manufacturer</a:t>
            </a:r>
          </a:p>
        </p:txBody>
      </p:sp>
    </p:spTree>
    <p:extLst>
      <p:ext uri="{BB962C8B-B14F-4D97-AF65-F5344CB8AC3E}">
        <p14:creationId xmlns:p14="http://schemas.microsoft.com/office/powerpoint/2010/main" val="1689585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Guidelines</a:t>
            </a:r>
          </a:p>
        </p:txBody>
      </p:sp>
      <p:sp>
        <p:nvSpPr>
          <p:cNvPr id="3" name="Content Placeholder 2"/>
          <p:cNvSpPr>
            <a:spLocks noGrp="1"/>
          </p:cNvSpPr>
          <p:nvPr>
            <p:ph idx="1"/>
          </p:nvPr>
        </p:nvSpPr>
        <p:spPr/>
        <p:txBody>
          <a:bodyPr/>
          <a:lstStyle/>
          <a:p>
            <a:pPr>
              <a:defRPr/>
            </a:pPr>
            <a:r>
              <a:rPr lang="en-US" b="1" dirty="0" smtClean="0"/>
              <a:t>Aerial Lifts . . .</a:t>
            </a:r>
          </a:p>
          <a:p>
            <a:pPr lvl="1">
              <a:defRPr/>
            </a:pPr>
            <a:r>
              <a:rPr lang="en-US" b="1" dirty="0" smtClean="0"/>
              <a:t>Insulating parts should be cleaned with non-filming agents</a:t>
            </a:r>
          </a:p>
          <a:p>
            <a:pPr lvl="1">
              <a:defRPr/>
            </a:pPr>
            <a:r>
              <a:rPr lang="en-US" b="1" dirty="0" smtClean="0"/>
              <a:t>Never drill holes in the bottom of the bucket, if water can drain out, electricity can get in!</a:t>
            </a:r>
          </a:p>
          <a:p>
            <a:pPr lvl="1">
              <a:defRPr/>
            </a:pPr>
            <a:endParaRPr lang="en-US" dirty="0" smtClean="0"/>
          </a:p>
          <a:p>
            <a:pPr>
              <a:defRPr/>
            </a:pPr>
            <a:endParaRPr lang="en-US" dirty="0"/>
          </a:p>
        </p:txBody>
      </p:sp>
    </p:spTree>
    <p:extLst>
      <p:ext uri="{BB962C8B-B14F-4D97-AF65-F5344CB8AC3E}">
        <p14:creationId xmlns:p14="http://schemas.microsoft.com/office/powerpoint/2010/main" val="1237629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Safe Work Practices</a:t>
            </a:r>
            <a:endParaRPr lang="en-US" b="1" dirty="0"/>
          </a:p>
        </p:txBody>
      </p:sp>
      <p:sp>
        <p:nvSpPr>
          <p:cNvPr id="3" name="Content Placeholder 2"/>
          <p:cNvSpPr>
            <a:spLocks noGrp="1"/>
          </p:cNvSpPr>
          <p:nvPr>
            <p:ph idx="1"/>
          </p:nvPr>
        </p:nvSpPr>
        <p:spPr/>
        <p:txBody>
          <a:bodyPr/>
          <a:lstStyle/>
          <a:p>
            <a:pPr>
              <a:defRPr/>
            </a:pPr>
            <a:r>
              <a:rPr lang="en-US" b="1" dirty="0" smtClean="0"/>
              <a:t>Job Briefing</a:t>
            </a:r>
          </a:p>
          <a:p>
            <a:pPr lvl="1">
              <a:defRPr/>
            </a:pPr>
            <a:r>
              <a:rPr lang="en-US" b="1" dirty="0" smtClean="0"/>
              <a:t>You are required to make sure that all workers understand the hazards associated with their work as well as their individual responsibilities</a:t>
            </a:r>
          </a:p>
          <a:p>
            <a:pPr lvl="1">
              <a:defRPr/>
            </a:pPr>
            <a:r>
              <a:rPr lang="en-US" b="1" dirty="0" smtClean="0"/>
              <a:t>This is required by OSHA and ANSI Z133</a:t>
            </a:r>
            <a:endParaRPr lang="en-US" b="1" dirty="0"/>
          </a:p>
        </p:txBody>
      </p:sp>
    </p:spTree>
    <p:extLst>
      <p:ext uri="{BB962C8B-B14F-4D97-AF65-F5344CB8AC3E}">
        <p14:creationId xmlns:p14="http://schemas.microsoft.com/office/powerpoint/2010/main" val="1840906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Safe Work Practices </a:t>
            </a:r>
            <a:endParaRPr lang="en-US" b="1" dirty="0"/>
          </a:p>
        </p:txBody>
      </p:sp>
      <p:sp>
        <p:nvSpPr>
          <p:cNvPr id="3" name="Content Placeholder 2"/>
          <p:cNvSpPr>
            <a:spLocks noGrp="1"/>
          </p:cNvSpPr>
          <p:nvPr>
            <p:ph idx="1"/>
          </p:nvPr>
        </p:nvSpPr>
        <p:spPr/>
        <p:txBody>
          <a:bodyPr/>
          <a:lstStyle/>
          <a:p>
            <a:pPr>
              <a:defRPr/>
            </a:pPr>
            <a:r>
              <a:rPr lang="en-US" b="1" dirty="0" smtClean="0"/>
              <a:t>Job Briefing should include:</a:t>
            </a:r>
          </a:p>
          <a:p>
            <a:pPr lvl="1">
              <a:defRPr/>
            </a:pPr>
            <a:r>
              <a:rPr lang="en-US" b="1" dirty="0" smtClean="0"/>
              <a:t>Job steps</a:t>
            </a:r>
          </a:p>
          <a:p>
            <a:pPr lvl="1">
              <a:defRPr/>
            </a:pPr>
            <a:r>
              <a:rPr lang="en-US" b="1" dirty="0" smtClean="0"/>
              <a:t>Potential hazards</a:t>
            </a:r>
          </a:p>
          <a:p>
            <a:pPr lvl="1">
              <a:defRPr/>
            </a:pPr>
            <a:r>
              <a:rPr lang="en-US" b="1" dirty="0" smtClean="0"/>
              <a:t>Specific work assignments</a:t>
            </a:r>
          </a:p>
          <a:p>
            <a:pPr lvl="1">
              <a:defRPr/>
            </a:pPr>
            <a:r>
              <a:rPr lang="en-US" b="1" dirty="0" smtClean="0"/>
              <a:t>Action steps needed to avert the hazards</a:t>
            </a:r>
          </a:p>
          <a:p>
            <a:pPr lvl="1">
              <a:defRPr/>
            </a:pPr>
            <a:r>
              <a:rPr lang="en-US" b="1" dirty="0" smtClean="0"/>
              <a:t>What PPE is required</a:t>
            </a:r>
          </a:p>
          <a:p>
            <a:pPr>
              <a:defRPr/>
            </a:pPr>
            <a:r>
              <a:rPr lang="en-US" b="1" dirty="0" smtClean="0"/>
              <a:t>Any new hazard or change in job </a:t>
            </a:r>
            <a:endParaRPr lang="en-US" b="1" dirty="0"/>
          </a:p>
          <a:p>
            <a:pPr marL="0" indent="0">
              <a:buNone/>
              <a:defRPr/>
            </a:pPr>
            <a:r>
              <a:rPr lang="en-US" b="1" dirty="0" smtClean="0"/>
              <a:t>site needs to be addressed</a:t>
            </a:r>
          </a:p>
          <a:p>
            <a:pPr lvl="1">
              <a:defRPr/>
            </a:pPr>
            <a:endParaRPr lang="en-US" dirty="0" smtClean="0"/>
          </a:p>
        </p:txBody>
      </p:sp>
    </p:spTree>
    <p:extLst>
      <p:ext uri="{BB962C8B-B14F-4D97-AF65-F5344CB8AC3E}">
        <p14:creationId xmlns:p14="http://schemas.microsoft.com/office/powerpoint/2010/main" val="1624909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Temporary Traffic Control </a:t>
            </a:r>
            <a:r>
              <a:rPr lang="en-US" b="1" dirty="0" err="1" smtClean="0"/>
              <a:t>Stds</a:t>
            </a:r>
            <a:r>
              <a:rPr lang="en-US" b="1" dirty="0" smtClean="0"/>
              <a:t>.</a:t>
            </a:r>
            <a:endParaRPr lang="en-US" b="1" dirty="0"/>
          </a:p>
        </p:txBody>
      </p:sp>
      <p:sp>
        <p:nvSpPr>
          <p:cNvPr id="3" name="Content Placeholder 2"/>
          <p:cNvSpPr>
            <a:spLocks noGrp="1"/>
          </p:cNvSpPr>
          <p:nvPr>
            <p:ph idx="1"/>
          </p:nvPr>
        </p:nvSpPr>
        <p:spPr/>
        <p:txBody>
          <a:bodyPr/>
          <a:lstStyle/>
          <a:p>
            <a:r>
              <a:rPr lang="en-US" b="1" dirty="0" smtClean="0"/>
              <a:t>Federal Regulations - All traffic control devices used for TTC shall conform to the U.S. Dept. of Transportation MUTCD </a:t>
            </a:r>
            <a:endParaRPr lang="en-US" b="1" dirty="0"/>
          </a:p>
        </p:txBody>
      </p:sp>
      <p:pic>
        <p:nvPicPr>
          <p:cNvPr id="4" name="Picture 3" title="Image of many traffic control devic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2971800"/>
            <a:ext cx="4419600" cy="1933575"/>
          </a:xfrm>
          <a:prstGeom prst="rect">
            <a:avLst/>
          </a:prstGeom>
        </p:spPr>
      </p:pic>
      <p:pic>
        <p:nvPicPr>
          <p:cNvPr id="5" name="Picture 4" title="Pictures of safety con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4457698"/>
            <a:ext cx="2286000" cy="1714500"/>
          </a:xfrm>
          <a:prstGeom prst="rect">
            <a:avLst/>
          </a:prstGeom>
        </p:spPr>
      </p:pic>
    </p:spTree>
    <p:extLst>
      <p:ext uri="{BB962C8B-B14F-4D97-AF65-F5344CB8AC3E}">
        <p14:creationId xmlns:p14="http://schemas.microsoft.com/office/powerpoint/2010/main" val="100476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457200" y="76200"/>
            <a:ext cx="8229600" cy="1143000"/>
          </a:xfrm>
        </p:spPr>
        <p:txBody>
          <a:bodyPr/>
          <a:lstStyle/>
          <a:p>
            <a:r>
              <a:rPr lang="en-US" b="1" dirty="0" smtClean="0"/>
              <a:t>Working Near </a:t>
            </a:r>
            <a:r>
              <a:rPr lang="en-US" b="1" dirty="0"/>
              <a:t>T</a:t>
            </a:r>
            <a:r>
              <a:rPr lang="en-US" b="1" dirty="0" smtClean="0"/>
              <a:t>raffic</a:t>
            </a:r>
            <a:endParaRPr lang="en-US" dirty="0" smtClean="0"/>
          </a:p>
        </p:txBody>
      </p:sp>
      <p:pic>
        <p:nvPicPr>
          <p:cNvPr id="27650" name="Picture 5" descr="Advance Warning Sign"/>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304800" y="990600"/>
            <a:ext cx="7391400" cy="4013200"/>
          </a:xfrm>
        </p:spPr>
      </p:pic>
    </p:spTree>
    <p:extLst>
      <p:ext uri="{BB962C8B-B14F-4D97-AF65-F5344CB8AC3E}">
        <p14:creationId xmlns:p14="http://schemas.microsoft.com/office/powerpoint/2010/main" val="829268512"/>
      </p:ext>
    </p:extLst>
  </p:cSld>
  <p:clrMapOvr>
    <a:masterClrMapping/>
  </p:clrMapOvr>
  <p:transition>
    <p:pull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685800"/>
            <a:ext cx="5943600" cy="2677656"/>
          </a:xfrm>
          <a:prstGeom prst="rect">
            <a:avLst/>
          </a:prstGeom>
        </p:spPr>
        <p:txBody>
          <a:bodyPr wrap="square">
            <a:spAutoFit/>
          </a:bodyPr>
          <a:lstStyle/>
          <a:p>
            <a:r>
              <a:rPr lang="en-US" altLang="en-US" sz="2400" b="1" dirty="0" smtClean="0">
                <a:solidFill>
                  <a:srgbClr val="000000"/>
                </a:solidFill>
                <a:latin typeface="Calibri" pitchFamily="34" charset="0"/>
              </a:rPr>
              <a:t>• </a:t>
            </a:r>
            <a:r>
              <a:rPr lang="en-US" altLang="en-US" sz="2400" b="1" u="sng" dirty="0" smtClean="0">
                <a:solidFill>
                  <a:srgbClr val="000000"/>
                </a:solidFill>
                <a:latin typeface="Calibri" pitchFamily="34" charset="0"/>
              </a:rPr>
              <a:t>1st Sign</a:t>
            </a:r>
            <a:r>
              <a:rPr lang="en-US" altLang="en-US" sz="2400" b="1" dirty="0" smtClean="0">
                <a:solidFill>
                  <a:srgbClr val="000000"/>
                </a:solidFill>
                <a:latin typeface="Calibri" pitchFamily="34" charset="0"/>
              </a:rPr>
              <a:t>—Attracts the driver’s attention.</a:t>
            </a:r>
          </a:p>
          <a:p>
            <a:endParaRPr lang="en-US" altLang="en-US" sz="2400" b="1" dirty="0" smtClean="0">
              <a:solidFill>
                <a:srgbClr val="000000"/>
              </a:solidFill>
              <a:latin typeface="Calibri" pitchFamily="34" charset="0"/>
            </a:endParaRPr>
          </a:p>
          <a:p>
            <a:r>
              <a:rPr lang="en-US" altLang="en-US" sz="2400" b="1" dirty="0" smtClean="0">
                <a:solidFill>
                  <a:srgbClr val="000000"/>
                </a:solidFill>
                <a:latin typeface="Calibri" pitchFamily="34" charset="0"/>
              </a:rPr>
              <a:t>• </a:t>
            </a:r>
            <a:r>
              <a:rPr lang="en-US" altLang="en-US" sz="2400" b="1" u="sng" dirty="0" smtClean="0">
                <a:solidFill>
                  <a:srgbClr val="000000"/>
                </a:solidFill>
                <a:latin typeface="Calibri" pitchFamily="34" charset="0"/>
              </a:rPr>
              <a:t>2nd Sign</a:t>
            </a:r>
            <a:r>
              <a:rPr lang="en-US" altLang="en-US" sz="2400" b="1" dirty="0" smtClean="0">
                <a:solidFill>
                  <a:srgbClr val="000000"/>
                </a:solidFill>
                <a:latin typeface="Calibri" pitchFamily="34" charset="0"/>
              </a:rPr>
              <a:t>—Shows what the driver is approaching.</a:t>
            </a:r>
          </a:p>
          <a:p>
            <a:endParaRPr lang="en-US" altLang="en-US" sz="2400" b="1" dirty="0" smtClean="0">
              <a:solidFill>
                <a:srgbClr val="000000"/>
              </a:solidFill>
              <a:latin typeface="Calibri" pitchFamily="34" charset="0"/>
            </a:endParaRPr>
          </a:p>
          <a:p>
            <a:r>
              <a:rPr lang="en-US" altLang="en-US" sz="2400" b="1" dirty="0" smtClean="0">
                <a:solidFill>
                  <a:srgbClr val="000000"/>
                </a:solidFill>
                <a:latin typeface="Calibri" pitchFamily="34" charset="0"/>
              </a:rPr>
              <a:t>• </a:t>
            </a:r>
            <a:r>
              <a:rPr lang="en-US" altLang="en-US" sz="2400" b="1" u="sng" dirty="0" smtClean="0">
                <a:solidFill>
                  <a:srgbClr val="000000"/>
                </a:solidFill>
                <a:latin typeface="Calibri" pitchFamily="34" charset="0"/>
              </a:rPr>
              <a:t>3rd Sign</a:t>
            </a:r>
            <a:r>
              <a:rPr lang="en-US" altLang="en-US" sz="2400" b="1" dirty="0" smtClean="0">
                <a:solidFill>
                  <a:srgbClr val="000000"/>
                </a:solidFill>
                <a:latin typeface="Calibri" pitchFamily="34" charset="0"/>
              </a:rPr>
              <a:t>—Shows the driver what must be done. </a:t>
            </a:r>
            <a:endParaRPr lang="en-US" altLang="en-US" sz="2400" b="1" dirty="0">
              <a:solidFill>
                <a:srgbClr val="000000"/>
              </a:solidFill>
              <a:latin typeface="Calibri" pitchFamily="34" charset="0"/>
            </a:endParaRPr>
          </a:p>
        </p:txBody>
      </p:sp>
      <p:pic>
        <p:nvPicPr>
          <p:cNvPr id="5" name="Picture 2" descr="https://encrypted-tbn0.gstatic.com/images?q=tbn:ANd9GcQBTB2iq6RjIbS-eL7HNLbXDmDXDOu7zX_aYRExbqpCw7f7zvY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373103"/>
            <a:ext cx="2320925" cy="2235200"/>
          </a:xfrm>
          <a:prstGeom prst="rect">
            <a:avLst/>
          </a:prstGeom>
          <a:noFill/>
          <a:ln w="9525">
            <a:noFill/>
            <a:miter lim="800000"/>
            <a:headEnd/>
            <a:tailEnd/>
          </a:ln>
        </p:spPr>
      </p:pic>
      <p:sp>
        <p:nvSpPr>
          <p:cNvPr id="6" name="TextBox 5"/>
          <p:cNvSpPr txBox="1"/>
          <p:nvPr/>
        </p:nvSpPr>
        <p:spPr>
          <a:xfrm>
            <a:off x="381000" y="3657600"/>
            <a:ext cx="7620000" cy="1200329"/>
          </a:xfrm>
          <a:prstGeom prst="rect">
            <a:avLst/>
          </a:prstGeom>
          <a:noFill/>
        </p:spPr>
        <p:txBody>
          <a:bodyPr wrap="square" rtlCol="0">
            <a:spAutoFit/>
          </a:bodyPr>
          <a:lstStyle/>
          <a:p>
            <a:pPr algn="ctr"/>
            <a:r>
              <a:rPr lang="en-US" sz="2400" b="1" dirty="0" smtClean="0">
                <a:solidFill>
                  <a:srgbClr val="C00000"/>
                </a:solidFill>
              </a:rPr>
              <a:t>Why do you need to know this? This will help the aerial lift avoid being struck-by a vehicle!!!! Cones and signage are important for safety!</a:t>
            </a:r>
            <a:endParaRPr lang="en-US" sz="2400" b="1" dirty="0">
              <a:solidFill>
                <a:srgbClr val="C00000"/>
              </a:solidFill>
            </a:endParaRPr>
          </a:p>
        </p:txBody>
      </p:sp>
      <p:sp>
        <p:nvSpPr>
          <p:cNvPr id="3" name="Title 2" hidden="1"/>
          <p:cNvSpPr>
            <a:spLocks noGrp="1"/>
          </p:cNvSpPr>
          <p:nvPr>
            <p:ph type="title"/>
          </p:nvPr>
        </p:nvSpPr>
        <p:spPr/>
        <p:txBody>
          <a:bodyPr/>
          <a:lstStyle/>
          <a:p>
            <a:r>
              <a:rPr lang="en-US" dirty="0" smtClean="0"/>
              <a:t>Avoid Being Struck-by a Vehicle</a:t>
            </a:r>
            <a:endParaRPr lang="en-US" dirty="0"/>
          </a:p>
        </p:txBody>
      </p:sp>
    </p:spTree>
    <p:extLst>
      <p:ext uri="{BB962C8B-B14F-4D97-AF65-F5344CB8AC3E}">
        <p14:creationId xmlns:p14="http://schemas.microsoft.com/office/powerpoint/2010/main" val="46911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645"/>
            <a:ext cx="8229600" cy="1143000"/>
          </a:xfrm>
        </p:spPr>
        <p:txBody>
          <a:bodyPr>
            <a:normAutofit fontScale="90000"/>
          </a:bodyPr>
          <a:lstStyle/>
          <a:p>
            <a:r>
              <a:rPr lang="en-US" b="1" dirty="0"/>
              <a:t>Distracted Drivers</a:t>
            </a:r>
            <a:r>
              <a:rPr lang="en-US" dirty="0"/>
              <a:t/>
            </a:r>
            <a:br>
              <a:rPr lang="en-US" dirty="0"/>
            </a:br>
            <a:endParaRPr lang="en-US" dirty="0"/>
          </a:p>
        </p:txBody>
      </p:sp>
      <p:sp>
        <p:nvSpPr>
          <p:cNvPr id="3" name="Content Placeholder 2"/>
          <p:cNvSpPr>
            <a:spLocks noGrp="1"/>
          </p:cNvSpPr>
          <p:nvPr>
            <p:ph idx="1"/>
          </p:nvPr>
        </p:nvSpPr>
        <p:spPr>
          <a:xfrm>
            <a:off x="384175" y="1371600"/>
            <a:ext cx="4267200" cy="4525963"/>
          </a:xfrm>
        </p:spPr>
        <p:txBody>
          <a:bodyPr>
            <a:normAutofit/>
          </a:bodyPr>
          <a:lstStyle/>
          <a:p>
            <a:r>
              <a:rPr lang="en-US" sz="2400" b="1" dirty="0"/>
              <a:t>Distracted drivers are a hazard </a:t>
            </a:r>
            <a:r>
              <a:rPr lang="en-US" sz="2400" b="1" dirty="0" smtClean="0"/>
              <a:t>to </a:t>
            </a:r>
            <a:r>
              <a:rPr lang="en-US" sz="2400" b="1" dirty="0"/>
              <a:t>workers in work zones</a:t>
            </a:r>
            <a:r>
              <a:rPr lang="en-US" sz="2400" b="1" dirty="0" smtClean="0"/>
              <a:t>.</a:t>
            </a:r>
          </a:p>
          <a:p>
            <a:endParaRPr lang="en-US" sz="2400" b="1" dirty="0" smtClean="0"/>
          </a:p>
          <a:p>
            <a:r>
              <a:rPr lang="en-US" sz="2400" b="1" dirty="0" smtClean="0"/>
              <a:t>Setting </a:t>
            </a:r>
            <a:r>
              <a:rPr lang="en-US" sz="2400" b="1" dirty="0"/>
              <a:t>up proper advanced </a:t>
            </a:r>
            <a:r>
              <a:rPr lang="en-US" sz="2400" b="1" dirty="0" smtClean="0"/>
              <a:t>warning </a:t>
            </a:r>
            <a:r>
              <a:rPr lang="en-US" sz="2400" b="1" dirty="0"/>
              <a:t>signs, </a:t>
            </a:r>
            <a:r>
              <a:rPr lang="en-US" sz="2400" b="1" dirty="0" smtClean="0"/>
              <a:t>taper, channelizing devices </a:t>
            </a:r>
            <a:r>
              <a:rPr lang="en-US" sz="2400" b="1" dirty="0"/>
              <a:t>and buffer space may </a:t>
            </a:r>
            <a:r>
              <a:rPr lang="en-US" sz="2400" b="1" dirty="0" smtClean="0"/>
              <a:t>give a </a:t>
            </a:r>
            <a:r>
              <a:rPr lang="en-US" sz="2400" b="1" dirty="0"/>
              <a:t>distracted driver time to react </a:t>
            </a:r>
          </a:p>
          <a:p>
            <a:pPr marL="0" indent="0">
              <a:buNone/>
            </a:pPr>
            <a:endParaRPr lang="en-US" dirty="0"/>
          </a:p>
        </p:txBody>
      </p:sp>
      <p:pic>
        <p:nvPicPr>
          <p:cNvPr id="2050" name="Picture 2" title="Picture of a roll over car accid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066800"/>
            <a:ext cx="40354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90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ucket Truck Accident 3.jpg" title="Picture of a bucket truck accident"/>
          <p:cNvPicPr>
            <a:picLocks noGrp="1" noChangeAspect="1"/>
          </p:cNvPicPr>
          <p:nvPr>
            <p:ph idx="4294967295"/>
          </p:nvPr>
        </p:nvPicPr>
        <p:blipFill>
          <a:blip r:embed="rId2" cstate="print">
            <a:extLst>
              <a:ext uri="{28A0092B-C50C-407E-A947-70E740481C1C}">
                <a14:useLocalDpi xmlns:a14="http://schemas.microsoft.com/office/drawing/2010/main"/>
              </a:ext>
            </a:extLst>
          </a:blip>
          <a:stretch>
            <a:fillRect/>
          </a:stretch>
        </p:blipFill>
        <p:spPr>
          <a:xfrm>
            <a:off x="838200" y="457200"/>
            <a:ext cx="7265988" cy="4495800"/>
          </a:xfrm>
        </p:spPr>
      </p:pic>
      <p:sp>
        <p:nvSpPr>
          <p:cNvPr id="3" name="Title 2" hidden="1"/>
          <p:cNvSpPr>
            <a:spLocks noGrp="1"/>
          </p:cNvSpPr>
          <p:nvPr>
            <p:ph type="title"/>
          </p:nvPr>
        </p:nvSpPr>
        <p:spPr/>
        <p:txBody>
          <a:bodyPr/>
          <a:lstStyle/>
          <a:p>
            <a:r>
              <a:rPr lang="en-US" dirty="0" smtClean="0"/>
              <a:t>Aerial Lift and highline wires</a:t>
            </a:r>
            <a:endParaRPr lang="en-US" dirty="0"/>
          </a:p>
        </p:txBody>
      </p:sp>
    </p:spTree>
    <p:extLst>
      <p:ext uri="{BB962C8B-B14F-4D97-AF65-F5344CB8AC3E}">
        <p14:creationId xmlns:p14="http://schemas.microsoft.com/office/powerpoint/2010/main" val="5517319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p:cNvSpPr>
          <p:nvPr>
            <p:ph type="title"/>
          </p:nvPr>
        </p:nvSpPr>
        <p:spPr>
          <a:xfrm>
            <a:off x="457200" y="457200"/>
            <a:ext cx="8229600" cy="1143000"/>
          </a:xfrm>
        </p:spPr>
        <p:txBody>
          <a:bodyPr/>
          <a:lstStyle/>
          <a:p>
            <a:r>
              <a:rPr lang="en-US" b="1" dirty="0" smtClean="0"/>
              <a:t>Hi-Visibility </a:t>
            </a:r>
            <a:r>
              <a:rPr lang="en-US" b="1" dirty="0"/>
              <a:t>C</a:t>
            </a:r>
            <a:r>
              <a:rPr lang="en-US" b="1" dirty="0" smtClean="0"/>
              <a:t>lothing</a:t>
            </a:r>
          </a:p>
        </p:txBody>
      </p:sp>
      <p:pic>
        <p:nvPicPr>
          <p:cNvPr id="28675" name="Picture 7" descr="DSCN3847"/>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a:xfrm>
            <a:off x="1295400" y="1752600"/>
            <a:ext cx="5105400" cy="3829050"/>
          </a:xfrm>
        </p:spPr>
      </p:pic>
    </p:spTree>
    <p:extLst>
      <p:ext uri="{BB962C8B-B14F-4D97-AF65-F5344CB8AC3E}">
        <p14:creationId xmlns:p14="http://schemas.microsoft.com/office/powerpoint/2010/main" val="1742718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OSHA Definition</a:t>
            </a:r>
            <a:endParaRPr lang="en-US" b="1" dirty="0"/>
          </a:p>
        </p:txBody>
      </p:sp>
      <p:sp>
        <p:nvSpPr>
          <p:cNvPr id="3" name="Content Placeholder 2"/>
          <p:cNvSpPr>
            <a:spLocks noGrp="1"/>
          </p:cNvSpPr>
          <p:nvPr>
            <p:ph idx="1"/>
          </p:nvPr>
        </p:nvSpPr>
        <p:spPr>
          <a:xfrm>
            <a:off x="457200" y="1408494"/>
            <a:ext cx="8229600" cy="4525963"/>
          </a:xfrm>
        </p:spPr>
        <p:txBody>
          <a:bodyPr/>
          <a:lstStyle/>
          <a:p>
            <a:pPr marL="0" indent="0">
              <a:buNone/>
            </a:pPr>
            <a:r>
              <a:rPr lang="en-US" b="1" dirty="0" smtClean="0"/>
              <a:t>OSHA DEFINITION of a "Qualified person" - a person who possesses a recognized degree, certificate, professional standing, or skill and who, by knowledge, training, and experience, has demonstrated the ability to deal with problems relating to the subject matter, the work, or the project. </a:t>
            </a:r>
            <a:endParaRPr lang="en-US" b="1" dirty="0"/>
          </a:p>
        </p:txBody>
      </p:sp>
    </p:spTree>
    <p:extLst>
      <p:ext uri="{BB962C8B-B14F-4D97-AF65-F5344CB8AC3E}">
        <p14:creationId xmlns:p14="http://schemas.microsoft.com/office/powerpoint/2010/main" val="31711953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3 - TTC Standards</a:t>
            </a:r>
            <a:endParaRPr lang="en-US" b="1" dirty="0"/>
          </a:p>
        </p:txBody>
      </p:sp>
      <p:sp>
        <p:nvSpPr>
          <p:cNvPr id="4" name="Content Placeholder 3"/>
          <p:cNvSpPr>
            <a:spLocks noGrp="1"/>
          </p:cNvSpPr>
          <p:nvPr>
            <p:ph idx="1"/>
          </p:nvPr>
        </p:nvSpPr>
        <p:spPr>
          <a:xfrm>
            <a:off x="422082" y="1443480"/>
            <a:ext cx="8229600" cy="4525963"/>
          </a:xfrm>
        </p:spPr>
        <p:txBody>
          <a:bodyPr/>
          <a:lstStyle/>
          <a:p>
            <a:r>
              <a:rPr lang="en-US" b="1" dirty="0" smtClean="0"/>
              <a:t>The primary function of TTC is to provide reasonably </a:t>
            </a:r>
            <a:r>
              <a:rPr lang="en-US" b="1" u="sng" dirty="0" smtClean="0"/>
              <a:t>safe and efficient movement of road users </a:t>
            </a:r>
            <a:r>
              <a:rPr lang="en-US" b="1" dirty="0" smtClean="0"/>
              <a:t>through or around TTC while providing reasonable protection for the workers, equipment and emergency responders.</a:t>
            </a:r>
          </a:p>
          <a:p>
            <a:r>
              <a:rPr lang="en-US" b="1" dirty="0" smtClean="0"/>
              <a:t>Employers must train their employees who are involved in TTC.</a:t>
            </a:r>
            <a:endParaRPr lang="en-US" b="1" dirty="0"/>
          </a:p>
        </p:txBody>
      </p:sp>
    </p:spTree>
    <p:extLst>
      <p:ext uri="{BB962C8B-B14F-4D97-AF65-F5344CB8AC3E}">
        <p14:creationId xmlns:p14="http://schemas.microsoft.com/office/powerpoint/2010/main" val="227592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276600" cy="1143000"/>
          </a:xfrm>
        </p:spPr>
        <p:txBody>
          <a:bodyPr>
            <a:normAutofit fontScale="90000"/>
          </a:bodyPr>
          <a:lstStyle/>
          <a:p>
            <a:pPr eaLnBrk="1" fontAlgn="auto" hangingPunct="1">
              <a:spcAft>
                <a:spcPts val="0"/>
              </a:spcAft>
              <a:defRPr/>
            </a:pPr>
            <a:r>
              <a:rPr lang="en-US" b="1" dirty="0"/>
              <a:t>Five Parts of a Traffic Control Zone </a:t>
            </a:r>
          </a:p>
        </p:txBody>
      </p:sp>
      <p:pic>
        <p:nvPicPr>
          <p:cNvPr id="5" name="Content Placeholder 5" descr="Scan0007.jpg" title="Draving of traffic control zone - 5 parts"/>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191000" y="381000"/>
            <a:ext cx="4653673" cy="6019800"/>
          </a:xfrm>
        </p:spPr>
      </p:pic>
      <p:sp>
        <p:nvSpPr>
          <p:cNvPr id="4" name="Content Placeholder 2"/>
          <p:cNvSpPr txBox="1">
            <a:spLocks/>
          </p:cNvSpPr>
          <p:nvPr/>
        </p:nvSpPr>
        <p:spPr bwMode="auto">
          <a:xfrm>
            <a:off x="381001" y="2209800"/>
            <a:ext cx="373379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12" indent="0">
              <a:buNone/>
            </a:pPr>
            <a:r>
              <a:rPr lang="en-US" b="1" dirty="0" smtClean="0"/>
              <a:t>The </a:t>
            </a:r>
            <a:r>
              <a:rPr lang="en-US" b="1" i="1" dirty="0" smtClean="0"/>
              <a:t>traffic control zone </a:t>
            </a:r>
            <a:r>
              <a:rPr lang="en-US" b="1" dirty="0" smtClean="0"/>
              <a:t>is the area between the first advanced warning sign and the point beyond the work space where traffic is no longer affected. </a:t>
            </a:r>
            <a:endParaRPr lang="en-US" b="1" dirty="0"/>
          </a:p>
        </p:txBody>
      </p:sp>
    </p:spTree>
    <p:extLst>
      <p:ext uri="{BB962C8B-B14F-4D97-AF65-F5344CB8AC3E}">
        <p14:creationId xmlns:p14="http://schemas.microsoft.com/office/powerpoint/2010/main" val="1912758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3" presetClass="exit" presetSubtype="10" fill="hold" grpId="0"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3"/>
          <p:cNvSpPr>
            <a:spLocks noGrp="1"/>
          </p:cNvSpPr>
          <p:nvPr>
            <p:ph type="title" idx="4294967295"/>
          </p:nvPr>
        </p:nvSpPr>
        <p:spPr>
          <a:xfrm>
            <a:off x="304800" y="228600"/>
            <a:ext cx="8229600" cy="1143000"/>
          </a:xfrm>
        </p:spPr>
        <p:txBody>
          <a:bodyPr/>
          <a:lstStyle/>
          <a:p>
            <a:r>
              <a:rPr lang="en-US" b="1" dirty="0" smtClean="0"/>
              <a:t>Chapter 3 - Aerial Lift Setup</a:t>
            </a:r>
          </a:p>
        </p:txBody>
      </p:sp>
      <p:pic>
        <p:nvPicPr>
          <p:cNvPr id="29698" name="Picture 5" descr="2-outriggerpads"/>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2209800" y="1143001"/>
            <a:ext cx="3962400" cy="4869312"/>
          </a:xfrm>
        </p:spPr>
      </p:pic>
    </p:spTree>
    <p:extLst>
      <p:ext uri="{BB962C8B-B14F-4D97-AF65-F5344CB8AC3E}">
        <p14:creationId xmlns:p14="http://schemas.microsoft.com/office/powerpoint/2010/main" val="219583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9697"/>
                                        </p:tgtEl>
                                        <p:attrNameLst>
                                          <p:attrName>style.visibility</p:attrName>
                                        </p:attrNameLst>
                                      </p:cBhvr>
                                      <p:to>
                                        <p:strVal val="visible"/>
                                      </p:to>
                                    </p:set>
                                    <p:anim calcmode="lin" valueType="num">
                                      <p:cBhvr>
                                        <p:cTn id="7" dur="1000" fill="hold"/>
                                        <p:tgtEl>
                                          <p:spTgt spid="29697"/>
                                        </p:tgtEl>
                                        <p:attrNameLst>
                                          <p:attrName>ppt_x</p:attrName>
                                        </p:attrNameLst>
                                      </p:cBhvr>
                                      <p:tavLst>
                                        <p:tav tm="0">
                                          <p:val>
                                            <p:strVal val="#ppt_x-.2"/>
                                          </p:val>
                                        </p:tav>
                                        <p:tav tm="100000">
                                          <p:val>
                                            <p:strVal val="#ppt_x"/>
                                          </p:val>
                                        </p:tav>
                                      </p:tavLst>
                                    </p:anim>
                                    <p:anim calcmode="lin" valueType="num">
                                      <p:cBhvr>
                                        <p:cTn id="8" dur="1000" fill="hold"/>
                                        <p:tgtEl>
                                          <p:spTgt spid="296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cia aerial lift right side up 1.jpg" title="Image of an aerial lift on its si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827" y="762000"/>
            <a:ext cx="8458200" cy="4648200"/>
          </a:xfrm>
          <a:prstGeom prst="rect">
            <a:avLst/>
          </a:prstGeom>
        </p:spPr>
      </p:pic>
      <p:sp>
        <p:nvSpPr>
          <p:cNvPr id="3" name="Title 2" hidden="1"/>
          <p:cNvSpPr>
            <a:spLocks noGrp="1"/>
          </p:cNvSpPr>
          <p:nvPr>
            <p:ph type="title"/>
          </p:nvPr>
        </p:nvSpPr>
        <p:spPr>
          <a:xfrm>
            <a:off x="116440" y="190500"/>
            <a:ext cx="8786973" cy="1143000"/>
          </a:xfrm>
        </p:spPr>
        <p:txBody>
          <a:bodyPr/>
          <a:lstStyle/>
          <a:p>
            <a:r>
              <a:rPr lang="en-US" dirty="0" smtClean="0"/>
              <a:t>Aerial Lifts Should be Right-Side up!</a:t>
            </a:r>
            <a:endParaRPr lang="en-US" dirty="0"/>
          </a:p>
        </p:txBody>
      </p:sp>
    </p:spTree>
    <p:extLst>
      <p:ext uri="{BB962C8B-B14F-4D97-AF65-F5344CB8AC3E}">
        <p14:creationId xmlns:p14="http://schemas.microsoft.com/office/powerpoint/2010/main" val="23622826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b="1" dirty="0" smtClean="0"/>
              <a:t>  </a:t>
            </a:r>
            <a:r>
              <a:rPr lang="en-US" b="1" dirty="0" smtClean="0"/>
              <a:t>Aerial </a:t>
            </a:r>
            <a:r>
              <a:rPr lang="en-US" b="1" dirty="0"/>
              <a:t>Lift </a:t>
            </a:r>
            <a:r>
              <a:rPr lang="en-US" b="1" dirty="0" smtClean="0"/>
              <a:t>Safety  </a:t>
            </a:r>
            <a:endParaRPr lang="en-US" b="1" dirty="0"/>
          </a:p>
        </p:txBody>
      </p:sp>
      <p:sp>
        <p:nvSpPr>
          <p:cNvPr id="3" name="Content Placeholder 2"/>
          <p:cNvSpPr>
            <a:spLocks noGrp="1"/>
          </p:cNvSpPr>
          <p:nvPr>
            <p:ph idx="1"/>
          </p:nvPr>
        </p:nvSpPr>
        <p:spPr/>
        <p:txBody>
          <a:bodyPr>
            <a:normAutofit/>
          </a:bodyPr>
          <a:lstStyle/>
          <a:p>
            <a:pPr algn="ctr"/>
            <a:r>
              <a:rPr lang="en-US" sz="2800" b="1" dirty="0" smtClean="0">
                <a:hlinkClick r:id="rId2" tooltip="Link to a YouTube Vision on Aerial Lifts Accidents"/>
              </a:rPr>
              <a:t>http://www.youtube.com/watch?v=IgDn8f27xvQ</a:t>
            </a:r>
            <a:endParaRPr lang="en-US" sz="2800" b="1" dirty="0" smtClean="0"/>
          </a:p>
          <a:p>
            <a:pPr algn="ctr"/>
            <a:endParaRPr lang="en-US" sz="2800" b="1" dirty="0" smtClean="0"/>
          </a:p>
          <a:p>
            <a:pPr algn="ctr"/>
            <a:r>
              <a:rPr lang="en-US" sz="2800" b="1" dirty="0" smtClean="0"/>
              <a:t>Aerial Lift Accident</a:t>
            </a:r>
            <a:endParaRPr lang="en-US" sz="2800" b="1" dirty="0"/>
          </a:p>
        </p:txBody>
      </p:sp>
      <p:pic>
        <p:nvPicPr>
          <p:cNvPr id="4" name="Content Placeholder 3" descr="aerial lift specialist logo.jpg" title="Logo for Aerial Lift Specialis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152400"/>
            <a:ext cx="954024" cy="795565"/>
          </a:xfrm>
          <a:prstGeom prst="rect">
            <a:avLst/>
          </a:prstGeom>
        </p:spPr>
      </p:pic>
    </p:spTree>
    <p:extLst>
      <p:ext uri="{BB962C8B-B14F-4D97-AF65-F5344CB8AC3E}">
        <p14:creationId xmlns:p14="http://schemas.microsoft.com/office/powerpoint/2010/main" val="42278645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Chapter 3 - Work Site Procedures</a:t>
            </a:r>
            <a:endParaRPr lang="en-US" b="1" dirty="0"/>
          </a:p>
        </p:txBody>
      </p:sp>
      <p:sp>
        <p:nvSpPr>
          <p:cNvPr id="3" name="Content Placeholder 2"/>
          <p:cNvSpPr>
            <a:spLocks noGrp="1"/>
          </p:cNvSpPr>
          <p:nvPr>
            <p:ph idx="1"/>
          </p:nvPr>
        </p:nvSpPr>
        <p:spPr/>
        <p:txBody>
          <a:bodyPr/>
          <a:lstStyle/>
          <a:p>
            <a:pPr marL="0" indent="0">
              <a:buNone/>
            </a:pPr>
            <a:r>
              <a:rPr lang="en-US" b="1" u="sng" dirty="0"/>
              <a:t>Work-Site Set Up Procedures</a:t>
            </a:r>
          </a:p>
          <a:p>
            <a:pPr marL="0" indent="0">
              <a:buNone/>
            </a:pPr>
            <a:r>
              <a:rPr lang="en-US" sz="2000" dirty="0"/>
              <a:t>1. Ensure the vehicle is positioned on level ground.</a:t>
            </a:r>
          </a:p>
          <a:p>
            <a:pPr marL="0" indent="0">
              <a:buNone/>
            </a:pPr>
            <a:r>
              <a:rPr lang="en-US" sz="2000" dirty="0"/>
              <a:t>2. Set the parking brake.</a:t>
            </a:r>
          </a:p>
          <a:p>
            <a:pPr marL="0" indent="0">
              <a:buNone/>
            </a:pPr>
            <a:r>
              <a:rPr lang="en-US" sz="2000" dirty="0"/>
              <a:t>3. Chock the wheels.</a:t>
            </a:r>
          </a:p>
          <a:p>
            <a:pPr marL="0" indent="0">
              <a:buNone/>
            </a:pPr>
            <a:r>
              <a:rPr lang="en-US" sz="2000" dirty="0"/>
              <a:t>4. Engage the power supply.</a:t>
            </a:r>
          </a:p>
          <a:p>
            <a:pPr marL="0" indent="0">
              <a:buNone/>
            </a:pPr>
            <a:r>
              <a:rPr lang="en-US" sz="2000" dirty="0" smtClean="0"/>
              <a:t>5</a:t>
            </a:r>
            <a:r>
              <a:rPr lang="en-US" sz="2000" dirty="0"/>
              <a:t>. Set the outriggers. When working on soft ground, place outrigger pads beneath outriggers to prevent sinking (according to the operator’s manual instructions</a:t>
            </a:r>
            <a:r>
              <a:rPr lang="en-US" sz="2000" dirty="0" smtClean="0"/>
              <a:t>).</a:t>
            </a:r>
          </a:p>
          <a:p>
            <a:pPr marL="0" indent="0">
              <a:buNone/>
            </a:pPr>
            <a:r>
              <a:rPr lang="en-US" sz="2000" dirty="0" smtClean="0"/>
              <a:t>6. Ensure </a:t>
            </a:r>
            <a:r>
              <a:rPr lang="en-US" sz="2000" dirty="0"/>
              <a:t>the vehicle is stable before entering the </a:t>
            </a:r>
            <a:r>
              <a:rPr lang="en-US" sz="2000" dirty="0" smtClean="0"/>
              <a:t>bucket/platform and </a:t>
            </a:r>
            <a:r>
              <a:rPr lang="en-US" sz="2000" dirty="0"/>
              <a:t>raising or lowering the boom</a:t>
            </a:r>
            <a:r>
              <a:rPr lang="en-US" sz="2000" dirty="0" smtClean="0"/>
              <a:t>.</a:t>
            </a:r>
            <a:endParaRPr lang="en-US" sz="2000" dirty="0"/>
          </a:p>
          <a:p>
            <a:pPr marL="0" indent="0">
              <a:buNone/>
            </a:pPr>
            <a:r>
              <a:rPr lang="en-US" sz="2000" dirty="0"/>
              <a:t>7. Check the operator’s manual for additional procedures</a:t>
            </a:r>
            <a:r>
              <a:rPr lang="en-US" sz="2000" dirty="0" smtClean="0"/>
              <a:t>.</a:t>
            </a:r>
            <a:endParaRPr lang="en-US" sz="2000" dirty="0"/>
          </a:p>
        </p:txBody>
      </p:sp>
      <p:pic>
        <p:nvPicPr>
          <p:cNvPr id="2052" name="Picture 4" title="Drawing of work site procedure  - chocking the wheel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1219200"/>
            <a:ext cx="2743200" cy="227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9236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b="1" dirty="0" smtClean="0"/>
              <a:t> Aerial Lift Procedures</a:t>
            </a:r>
            <a:endParaRPr lang="en-US" b="1" dirty="0"/>
          </a:p>
        </p:txBody>
      </p:sp>
      <p:sp>
        <p:nvSpPr>
          <p:cNvPr id="6" name="Content Placeholder 5"/>
          <p:cNvSpPr>
            <a:spLocks noGrp="1"/>
          </p:cNvSpPr>
          <p:nvPr>
            <p:ph idx="1"/>
          </p:nvPr>
        </p:nvSpPr>
        <p:spPr/>
        <p:txBody>
          <a:bodyPr/>
          <a:lstStyle/>
          <a:p>
            <a:pPr lvl="1">
              <a:defRPr/>
            </a:pPr>
            <a:r>
              <a:rPr lang="en-US" b="1" dirty="0" smtClean="0"/>
              <a:t>Always know where the conductors are</a:t>
            </a:r>
          </a:p>
          <a:p>
            <a:pPr lvl="1">
              <a:defRPr/>
            </a:pPr>
            <a:r>
              <a:rPr lang="en-US" b="1" dirty="0" smtClean="0"/>
              <a:t>Face the direction of bucket travel</a:t>
            </a:r>
          </a:p>
          <a:p>
            <a:pPr lvl="1">
              <a:defRPr/>
            </a:pPr>
            <a:r>
              <a:rPr lang="en-US" b="1" dirty="0" smtClean="0"/>
              <a:t>Do not work with your back to the conductors</a:t>
            </a:r>
          </a:p>
          <a:p>
            <a:pPr lvl="1">
              <a:defRPr/>
            </a:pPr>
            <a:r>
              <a:rPr lang="en-US" b="1" dirty="0" smtClean="0"/>
              <a:t>NEVER move the bucket between to conductors</a:t>
            </a:r>
          </a:p>
          <a:p>
            <a:pPr lvl="1">
              <a:defRPr/>
            </a:pPr>
            <a:r>
              <a:rPr lang="en-US" b="1" dirty="0" smtClean="0"/>
              <a:t>Inspect and maintain the bucket</a:t>
            </a:r>
          </a:p>
          <a:p>
            <a:pPr lvl="1">
              <a:defRPr/>
            </a:pPr>
            <a:endParaRPr lang="en-US" dirty="0" smtClean="0"/>
          </a:p>
          <a:p>
            <a:pPr>
              <a:defRPr/>
            </a:pPr>
            <a:endParaRPr lang="en-US" dirty="0"/>
          </a:p>
        </p:txBody>
      </p:sp>
    </p:spTree>
    <p:extLst>
      <p:ext uri="{BB962C8B-B14F-4D97-AF65-F5344CB8AC3E}">
        <p14:creationId xmlns:p14="http://schemas.microsoft.com/office/powerpoint/2010/main" val="2205376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endParaRPr lang="en-US" dirty="0"/>
          </a:p>
        </p:txBody>
      </p:sp>
      <p:pic>
        <p:nvPicPr>
          <p:cNvPr id="139269" name="Picture 6" descr="Scan0005.jpg" title="cartoon - always watch the direction of bucket travel"/>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520542"/>
            <a:ext cx="4495799" cy="5470821"/>
          </a:xfrm>
          <a:prstGeom prst="rect">
            <a:avLst/>
          </a:prstGeom>
          <a:noFill/>
          <a:ln w="9525">
            <a:noFill/>
            <a:miter lim="800000"/>
            <a:headEnd/>
            <a:tailEnd/>
          </a:ln>
        </p:spPr>
      </p:pic>
      <p:sp>
        <p:nvSpPr>
          <p:cNvPr id="3" name="Title 2" hidden="1"/>
          <p:cNvSpPr>
            <a:spLocks noGrp="1"/>
          </p:cNvSpPr>
          <p:nvPr>
            <p:ph type="title"/>
          </p:nvPr>
        </p:nvSpPr>
        <p:spPr/>
        <p:txBody>
          <a:bodyPr/>
          <a:lstStyle/>
          <a:p>
            <a:r>
              <a:rPr lang="en-US" dirty="0" smtClean="0"/>
              <a:t>Drawing on hazards</a:t>
            </a:r>
            <a:endParaRPr lang="en-US" dirty="0"/>
          </a:p>
        </p:txBody>
      </p:sp>
    </p:spTree>
    <p:extLst>
      <p:ext uri="{BB962C8B-B14F-4D97-AF65-F5344CB8AC3E}">
        <p14:creationId xmlns:p14="http://schemas.microsoft.com/office/powerpoint/2010/main" val="413937472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smtClean="0"/>
              <a:t>Aerial Lift Procedures </a:t>
            </a:r>
            <a:endParaRPr lang="en-US" b="1" dirty="0"/>
          </a:p>
        </p:txBody>
      </p:sp>
      <p:sp>
        <p:nvSpPr>
          <p:cNvPr id="3" name="Content Placeholder 2"/>
          <p:cNvSpPr>
            <a:spLocks noGrp="1"/>
          </p:cNvSpPr>
          <p:nvPr>
            <p:ph idx="1"/>
          </p:nvPr>
        </p:nvSpPr>
        <p:spPr>
          <a:xfrm>
            <a:off x="457200" y="1417638"/>
            <a:ext cx="8229600" cy="4525963"/>
          </a:xfrm>
        </p:spPr>
        <p:txBody>
          <a:bodyPr/>
          <a:lstStyle/>
          <a:p>
            <a:pPr>
              <a:defRPr/>
            </a:pPr>
            <a:r>
              <a:rPr lang="en-US" sz="3000" b="1" dirty="0" smtClean="0"/>
              <a:t>The bucket, boom, tools, and the operator shall never contact the conductors or violate the Minimum Approach Distances (more on this later)</a:t>
            </a:r>
          </a:p>
          <a:p>
            <a:pPr>
              <a:defRPr/>
            </a:pPr>
            <a:r>
              <a:rPr lang="en-US" sz="3000" b="1" dirty="0" smtClean="0"/>
              <a:t>The truck and any attached equipment shall be considered energized if contact is made</a:t>
            </a:r>
          </a:p>
          <a:p>
            <a:pPr>
              <a:defRPr/>
            </a:pPr>
            <a:r>
              <a:rPr lang="en-US" sz="3000" b="1" dirty="0" smtClean="0"/>
              <a:t>If a worker on the ground contacts an energized vehicle, electrocution may occur</a:t>
            </a:r>
            <a:endParaRPr lang="en-US" sz="3000" b="1" dirty="0"/>
          </a:p>
        </p:txBody>
      </p:sp>
    </p:spTree>
    <p:extLst>
      <p:ext uri="{BB962C8B-B14F-4D97-AF65-F5344CB8AC3E}">
        <p14:creationId xmlns:p14="http://schemas.microsoft.com/office/powerpoint/2010/main" val="1590750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Aerial </a:t>
            </a:r>
            <a:r>
              <a:rPr lang="en-US" b="1" dirty="0"/>
              <a:t>Lift Procedures</a:t>
            </a:r>
            <a:endParaRPr lang="en-US" dirty="0"/>
          </a:p>
        </p:txBody>
      </p:sp>
      <p:pic>
        <p:nvPicPr>
          <p:cNvPr id="5" name="Content Placeholder 4" title="Picture of an aerial lift insulato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2893" y="1676400"/>
            <a:ext cx="8458214" cy="3368127"/>
          </a:xfrm>
        </p:spPr>
      </p:pic>
      <p:cxnSp>
        <p:nvCxnSpPr>
          <p:cNvPr id="7" name="Straight Arrow Connector 6" title="pointing arrow to upper insulator"/>
          <p:cNvCxnSpPr/>
          <p:nvPr/>
        </p:nvCxnSpPr>
        <p:spPr>
          <a:xfrm flipH="1">
            <a:off x="2667000" y="2133600"/>
            <a:ext cx="1371600" cy="1143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title="pointing arrow  to upper insulator"/>
          <p:cNvCxnSpPr/>
          <p:nvPr/>
        </p:nvCxnSpPr>
        <p:spPr>
          <a:xfrm>
            <a:off x="4038600" y="2133600"/>
            <a:ext cx="2895600" cy="6096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title="pointing arrow to lower insulator"/>
          <p:cNvCxnSpPr/>
          <p:nvPr/>
        </p:nvCxnSpPr>
        <p:spPr>
          <a:xfrm flipV="1">
            <a:off x="3352800" y="4953000"/>
            <a:ext cx="457200" cy="533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title="pointing arrow to lower insulator"/>
          <p:cNvCxnSpPr/>
          <p:nvPr/>
        </p:nvCxnSpPr>
        <p:spPr>
          <a:xfrm flipV="1">
            <a:off x="3352800" y="4800600"/>
            <a:ext cx="152400" cy="6858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90800" y="5410200"/>
            <a:ext cx="2133600" cy="646331"/>
          </a:xfrm>
          <a:prstGeom prst="rect">
            <a:avLst/>
          </a:prstGeom>
          <a:noFill/>
        </p:spPr>
        <p:txBody>
          <a:bodyPr wrap="square" rtlCol="0">
            <a:spAutoFit/>
          </a:bodyPr>
          <a:lstStyle/>
          <a:p>
            <a:r>
              <a:rPr lang="en-US" dirty="0" smtClean="0"/>
              <a:t>Lower insulator/isolator</a:t>
            </a:r>
            <a:endParaRPr lang="en-US" dirty="0"/>
          </a:p>
        </p:txBody>
      </p:sp>
      <p:sp>
        <p:nvSpPr>
          <p:cNvPr id="15" name="TextBox 14"/>
          <p:cNvSpPr txBox="1"/>
          <p:nvPr/>
        </p:nvSpPr>
        <p:spPr>
          <a:xfrm>
            <a:off x="3124200" y="1379538"/>
            <a:ext cx="2133600" cy="646331"/>
          </a:xfrm>
          <a:prstGeom prst="rect">
            <a:avLst/>
          </a:prstGeom>
          <a:noFill/>
        </p:spPr>
        <p:txBody>
          <a:bodyPr wrap="square" rtlCol="0">
            <a:spAutoFit/>
          </a:bodyPr>
          <a:lstStyle/>
          <a:p>
            <a:r>
              <a:rPr lang="en-US" dirty="0" smtClean="0"/>
              <a:t>Upper insulator/isolator</a:t>
            </a:r>
            <a:endParaRPr lang="en-US" dirty="0"/>
          </a:p>
        </p:txBody>
      </p:sp>
    </p:spTree>
    <p:extLst>
      <p:ext uri="{BB962C8B-B14F-4D97-AF65-F5344CB8AC3E}">
        <p14:creationId xmlns:p14="http://schemas.microsoft.com/office/powerpoint/2010/main" val="1642425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056"/>
            <a:ext cx="8229600" cy="1143000"/>
          </a:xfrm>
        </p:spPr>
        <p:txBody>
          <a:bodyPr/>
          <a:lstStyle/>
          <a:p>
            <a:pPr eaLnBrk="1" hangingPunct="1"/>
            <a:r>
              <a:rPr lang="en-US" b="1" dirty="0"/>
              <a:t>Industry Statistics</a:t>
            </a:r>
            <a:br>
              <a:rPr lang="en-US" b="1" dirty="0"/>
            </a:br>
            <a:r>
              <a:rPr lang="en-US" b="1" dirty="0"/>
              <a:t>2014 Fatalities </a:t>
            </a:r>
            <a:endParaRPr lang="en-US" dirty="0"/>
          </a:p>
        </p:txBody>
      </p:sp>
      <p:sp>
        <p:nvSpPr>
          <p:cNvPr id="5" name="Content Placeholder 4"/>
          <p:cNvSpPr>
            <a:spLocks noGrp="1"/>
          </p:cNvSpPr>
          <p:nvPr>
            <p:ph idx="1"/>
          </p:nvPr>
        </p:nvSpPr>
        <p:spPr/>
        <p:txBody>
          <a:bodyPr/>
          <a:lstStyle/>
          <a:p>
            <a:r>
              <a:rPr lang="en-US" sz="4000" b="1" dirty="0" smtClean="0"/>
              <a:t>Struck-</a:t>
            </a:r>
            <a:r>
              <a:rPr lang="en-US" sz="4000" b="1" dirty="0" err="1" smtClean="0"/>
              <a:t>by’s</a:t>
            </a:r>
            <a:r>
              <a:rPr lang="en-US" sz="4000" b="1" dirty="0" smtClean="0"/>
              <a:t> - 42</a:t>
            </a:r>
            <a:r>
              <a:rPr lang="en-US" sz="4000" b="1" dirty="0"/>
              <a:t>%</a:t>
            </a:r>
          </a:p>
          <a:p>
            <a:r>
              <a:rPr lang="en-US" sz="4000" b="1" dirty="0" smtClean="0"/>
              <a:t>Falls - 31</a:t>
            </a:r>
            <a:r>
              <a:rPr lang="en-US" sz="4000" b="1" dirty="0"/>
              <a:t>% </a:t>
            </a:r>
          </a:p>
          <a:p>
            <a:r>
              <a:rPr lang="en-US" sz="4000" b="1" dirty="0"/>
              <a:t>Electrocution - 16% (harmful environment)</a:t>
            </a:r>
          </a:p>
          <a:p>
            <a:r>
              <a:rPr lang="en-US" sz="4000" b="1" dirty="0" smtClean="0"/>
              <a:t>Transportation - </a:t>
            </a:r>
            <a:r>
              <a:rPr lang="en-US" sz="4000" b="1" dirty="0"/>
              <a:t>11%</a:t>
            </a:r>
          </a:p>
          <a:p>
            <a:r>
              <a:rPr lang="en-US" sz="4000" b="1" dirty="0"/>
              <a:t>Assaults 1%</a:t>
            </a:r>
          </a:p>
          <a:p>
            <a:pPr eaLnBrk="1" hangingPunct="1">
              <a:buFont typeface="Wingdings 2" pitchFamily="18" charset="2"/>
              <a:buNone/>
            </a:pPr>
            <a:endParaRPr lang="en-US" dirty="0" smtClean="0"/>
          </a:p>
        </p:txBody>
      </p:sp>
      <p:sp>
        <p:nvSpPr>
          <p:cNvPr id="14340" name="TextBox 7"/>
          <p:cNvSpPr txBox="1">
            <a:spLocks noChangeArrowheads="1"/>
          </p:cNvSpPr>
          <p:nvPr/>
        </p:nvSpPr>
        <p:spPr bwMode="auto">
          <a:xfrm>
            <a:off x="4953000" y="5791200"/>
            <a:ext cx="1943100" cy="196208"/>
          </a:xfrm>
          <a:prstGeom prst="rect">
            <a:avLst/>
          </a:prstGeom>
          <a:noFill/>
          <a:ln w="9525">
            <a:noFill/>
            <a:miter lim="800000"/>
            <a:headEnd/>
            <a:tailEnd/>
          </a:ln>
        </p:spPr>
        <p:txBody>
          <a:bodyPr wrap="square">
            <a:spAutoFit/>
          </a:bodyPr>
          <a:lstStyle/>
          <a:p>
            <a:r>
              <a:rPr lang="en-US" sz="675" dirty="0">
                <a:latin typeface="Book Antiqua" pitchFamily="18" charset="0"/>
              </a:rPr>
              <a:t>Courtesy </a:t>
            </a:r>
            <a:r>
              <a:rPr lang="en-US" sz="675" dirty="0" smtClean="0">
                <a:latin typeface="Book Antiqua" pitchFamily="18" charset="0"/>
              </a:rPr>
              <a:t>of Dr</a:t>
            </a:r>
            <a:r>
              <a:rPr lang="en-US" sz="675" dirty="0">
                <a:latin typeface="Book Antiqua" pitchFamily="18" charset="0"/>
              </a:rPr>
              <a:t>. John Ball, 2014 data</a:t>
            </a:r>
          </a:p>
        </p:txBody>
      </p:sp>
    </p:spTree>
    <p:extLst>
      <p:ext uri="{BB962C8B-B14F-4D97-AF65-F5344CB8AC3E}">
        <p14:creationId xmlns:p14="http://schemas.microsoft.com/office/powerpoint/2010/main" val="201213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Aerial Lift </a:t>
            </a:r>
            <a:r>
              <a:rPr lang="en-US" b="1" dirty="0" smtClean="0"/>
              <a:t>Procedures  </a:t>
            </a:r>
            <a:endParaRPr lang="en-US" dirty="0"/>
          </a:p>
        </p:txBody>
      </p:sp>
      <p:pic>
        <p:nvPicPr>
          <p:cNvPr id="4" name="Content Placeholder 3" title="Picture showing the Dielectic Protection is within indicator arrows"/>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64814" y="1143000"/>
            <a:ext cx="6814371" cy="4525963"/>
          </a:xfrm>
        </p:spPr>
      </p:pic>
      <p:sp>
        <p:nvSpPr>
          <p:cNvPr id="5" name="TextBox 4"/>
          <p:cNvSpPr txBox="1"/>
          <p:nvPr/>
        </p:nvSpPr>
        <p:spPr>
          <a:xfrm>
            <a:off x="3657600" y="2764132"/>
            <a:ext cx="2133600" cy="1477328"/>
          </a:xfrm>
          <a:prstGeom prst="rect">
            <a:avLst/>
          </a:prstGeom>
          <a:noFill/>
        </p:spPr>
        <p:txBody>
          <a:bodyPr wrap="square" rtlCol="0">
            <a:spAutoFit/>
          </a:bodyPr>
          <a:lstStyle/>
          <a:p>
            <a:r>
              <a:rPr lang="en-US" dirty="0" smtClean="0"/>
              <a:t>Dielectric protection is only within arrows (Left side only shown here)</a:t>
            </a:r>
            <a:endParaRPr lang="en-US" dirty="0"/>
          </a:p>
        </p:txBody>
      </p:sp>
    </p:spTree>
    <p:extLst>
      <p:ext uri="{BB962C8B-B14F-4D97-AF65-F5344CB8AC3E}">
        <p14:creationId xmlns:p14="http://schemas.microsoft.com/office/powerpoint/2010/main" val="38172193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Aerial </a:t>
            </a:r>
            <a:r>
              <a:rPr lang="en-US" b="1" dirty="0"/>
              <a:t>Lift </a:t>
            </a:r>
            <a:r>
              <a:rPr lang="en-US" b="1" dirty="0" smtClean="0"/>
              <a:t>Procedures  </a:t>
            </a:r>
            <a:endParaRPr lang="en-US" dirty="0"/>
          </a:p>
        </p:txBody>
      </p:sp>
      <p:pic>
        <p:nvPicPr>
          <p:cNvPr id="5" name="Content Placeholder 4" title="Picture of a boom truck with the aerial lift extended"/>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6200000">
            <a:off x="1818527" y="2036369"/>
            <a:ext cx="5506950" cy="3657601"/>
          </a:xfrm>
        </p:spPr>
      </p:pic>
      <p:sp>
        <p:nvSpPr>
          <p:cNvPr id="6" name="Rectangle 5" title="block to hide the comany name on truck"/>
          <p:cNvSpPr/>
          <p:nvPr/>
        </p:nvSpPr>
        <p:spPr>
          <a:xfrm>
            <a:off x="3657600" y="5181600"/>
            <a:ext cx="533400" cy="2286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title="Arrow pointing to the lower insulator"/>
          <p:cNvCxnSpPr/>
          <p:nvPr/>
        </p:nvCxnSpPr>
        <p:spPr>
          <a:xfrm flipH="1" flipV="1">
            <a:off x="5257800" y="1371600"/>
            <a:ext cx="2438400" cy="9906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2514600"/>
            <a:ext cx="2133600" cy="646331"/>
          </a:xfrm>
          <a:prstGeom prst="rect">
            <a:avLst/>
          </a:prstGeom>
          <a:noFill/>
        </p:spPr>
        <p:txBody>
          <a:bodyPr wrap="square" rtlCol="0">
            <a:spAutoFit/>
          </a:bodyPr>
          <a:lstStyle/>
          <a:p>
            <a:r>
              <a:rPr lang="en-US" dirty="0" smtClean="0"/>
              <a:t>Lower insulator/isolator</a:t>
            </a:r>
            <a:endParaRPr lang="en-US" dirty="0"/>
          </a:p>
        </p:txBody>
      </p:sp>
      <p:cxnSp>
        <p:nvCxnSpPr>
          <p:cNvPr id="11" name="Straight Arrow Connector 10" title="Arrow pointing to the lower insulator"/>
          <p:cNvCxnSpPr/>
          <p:nvPr/>
        </p:nvCxnSpPr>
        <p:spPr>
          <a:xfrm flipV="1">
            <a:off x="2248687" y="1772049"/>
            <a:ext cx="2438400" cy="13716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title="Arrow pointing toward the energized path to the truck from the lower insulator"/>
          <p:cNvCxnSpPr/>
          <p:nvPr/>
        </p:nvCxnSpPr>
        <p:spPr>
          <a:xfrm>
            <a:off x="2258113" y="3143649"/>
            <a:ext cx="2286000" cy="533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4" y="2764018"/>
            <a:ext cx="2133600" cy="2031325"/>
          </a:xfrm>
          <a:prstGeom prst="rect">
            <a:avLst/>
          </a:prstGeom>
          <a:noFill/>
        </p:spPr>
        <p:txBody>
          <a:bodyPr wrap="square" rtlCol="0">
            <a:spAutoFit/>
          </a:bodyPr>
          <a:lstStyle/>
          <a:p>
            <a:r>
              <a:rPr lang="en-US" dirty="0" smtClean="0"/>
              <a:t>Any electrical contacts below the lower isolator will energize the truck, ground around the truck and any towed equipment.</a:t>
            </a:r>
            <a:endParaRPr lang="en-US" dirty="0"/>
          </a:p>
        </p:txBody>
      </p:sp>
    </p:spTree>
    <p:extLst>
      <p:ext uri="{BB962C8B-B14F-4D97-AF65-F5344CB8AC3E}">
        <p14:creationId xmlns:p14="http://schemas.microsoft.com/office/powerpoint/2010/main" val="41587800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6"/>
          <p:cNvSpPr>
            <a:spLocks noGrp="1"/>
          </p:cNvSpPr>
          <p:nvPr>
            <p:ph type="title" idx="4294967295"/>
          </p:nvPr>
        </p:nvSpPr>
        <p:spPr>
          <a:xfrm>
            <a:off x="228600" y="914400"/>
            <a:ext cx="8534400" cy="1143000"/>
          </a:xfrm>
        </p:spPr>
        <p:txBody>
          <a:bodyPr/>
          <a:lstStyle/>
          <a:p>
            <a:r>
              <a:rPr lang="en-US" sz="4000" b="1" dirty="0" smtClean="0"/>
              <a:t>Workers On </a:t>
            </a:r>
            <a:r>
              <a:rPr lang="en-US" sz="4000" b="1" dirty="0"/>
              <a:t>T</a:t>
            </a:r>
            <a:r>
              <a:rPr lang="en-US" sz="4000" b="1" dirty="0" smtClean="0"/>
              <a:t>he </a:t>
            </a:r>
            <a:r>
              <a:rPr lang="en-US" sz="4000" b="1" dirty="0"/>
              <a:t>G</a:t>
            </a:r>
            <a:r>
              <a:rPr lang="en-US" sz="4000" b="1" dirty="0" smtClean="0"/>
              <a:t>round </a:t>
            </a:r>
            <a:r>
              <a:rPr lang="en-US" sz="4000" b="1" dirty="0"/>
              <a:t>C</a:t>
            </a:r>
            <a:r>
              <a:rPr lang="en-US" sz="4000" b="1" dirty="0" smtClean="0"/>
              <a:t>an </a:t>
            </a:r>
            <a:r>
              <a:rPr lang="en-US" sz="4000" b="1" dirty="0"/>
              <a:t>B</a:t>
            </a:r>
            <a:r>
              <a:rPr lang="en-US" sz="4000" b="1" dirty="0" smtClean="0"/>
              <a:t>e </a:t>
            </a:r>
            <a:r>
              <a:rPr lang="en-US" sz="4000" b="1" dirty="0"/>
              <a:t>E</a:t>
            </a:r>
            <a:r>
              <a:rPr lang="en-US" sz="4000" b="1" dirty="0" smtClean="0"/>
              <a:t>lectrocuted </a:t>
            </a:r>
            <a:r>
              <a:rPr lang="en-US" sz="4000" b="1" dirty="0"/>
              <a:t>I</a:t>
            </a:r>
            <a:r>
              <a:rPr lang="en-US" sz="4000" b="1" dirty="0" smtClean="0"/>
              <a:t>f The Boom Comes Into Contact With An Energized Line…</a:t>
            </a:r>
            <a:r>
              <a:rPr lang="en-US" sz="4000" dirty="0" smtClean="0"/>
              <a:t> </a:t>
            </a:r>
          </a:p>
        </p:txBody>
      </p:sp>
    </p:spTree>
    <p:extLst>
      <p:ext uri="{BB962C8B-B14F-4D97-AF65-F5344CB8AC3E}">
        <p14:creationId xmlns:p14="http://schemas.microsoft.com/office/powerpoint/2010/main" val="28845293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Content Placeholder 4" title="Cartoon showing energized boom shocking the man on the ground"/>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304800" y="381000"/>
            <a:ext cx="8414093" cy="6389547"/>
          </a:xfrm>
        </p:spPr>
      </p:pic>
      <p:sp>
        <p:nvSpPr>
          <p:cNvPr id="2" name="Title 1" hidden="1"/>
          <p:cNvSpPr>
            <a:spLocks noGrp="1"/>
          </p:cNvSpPr>
          <p:nvPr>
            <p:ph type="title"/>
          </p:nvPr>
        </p:nvSpPr>
        <p:spPr/>
        <p:txBody>
          <a:bodyPr/>
          <a:lstStyle/>
          <a:p>
            <a:r>
              <a:rPr lang="en-US" dirty="0" smtClean="0"/>
              <a:t>Drawing on Energized lift</a:t>
            </a:r>
            <a:endParaRPr lang="en-US" dirty="0"/>
          </a:p>
        </p:txBody>
      </p:sp>
    </p:spTree>
    <p:extLst>
      <p:ext uri="{BB962C8B-B14F-4D97-AF65-F5344CB8AC3E}">
        <p14:creationId xmlns:p14="http://schemas.microsoft.com/office/powerpoint/2010/main" val="4019889709"/>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b="1" dirty="0" smtClean="0"/>
              <a:t>Chapter 3 - Aerial </a:t>
            </a:r>
            <a:r>
              <a:rPr lang="en-US" b="1" dirty="0"/>
              <a:t>Lift </a:t>
            </a:r>
            <a:r>
              <a:rPr lang="en-US" b="1" dirty="0" smtClean="0"/>
              <a:t>Guidelines</a:t>
            </a:r>
            <a:endParaRPr lang="en-US" b="1" dirty="0"/>
          </a:p>
        </p:txBody>
      </p:sp>
      <p:pic>
        <p:nvPicPr>
          <p:cNvPr id="5" name="Picture 4" descr="al 9.jpg" title="Image warning to be award of the bucket and boom location during trave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2267" y="999067"/>
            <a:ext cx="3869266" cy="4385733"/>
          </a:xfrm>
          <a:prstGeom prst="rect">
            <a:avLst/>
          </a:prstGeom>
          <a:ln>
            <a:solidFill>
              <a:schemeClr val="tx2"/>
            </a:solidFill>
          </a:ln>
        </p:spPr>
      </p:pic>
      <p:sp>
        <p:nvSpPr>
          <p:cNvPr id="7" name="TextBox 6"/>
          <p:cNvSpPr txBox="1"/>
          <p:nvPr/>
        </p:nvSpPr>
        <p:spPr>
          <a:xfrm>
            <a:off x="5334000" y="1752600"/>
            <a:ext cx="2590800" cy="1938992"/>
          </a:xfrm>
          <a:prstGeom prst="rect">
            <a:avLst/>
          </a:prstGeom>
          <a:noFill/>
        </p:spPr>
        <p:txBody>
          <a:bodyPr wrap="square" rtlCol="0">
            <a:spAutoFit/>
          </a:bodyPr>
          <a:lstStyle/>
          <a:p>
            <a:pPr algn="ctr"/>
            <a:r>
              <a:rPr lang="en-US" sz="2000" b="1" dirty="0" smtClean="0"/>
              <a:t>Read the Guidelines For Aerial Lifts, adapted </a:t>
            </a:r>
          </a:p>
          <a:p>
            <a:pPr algn="ctr"/>
            <a:r>
              <a:rPr lang="en-US" sz="2000" b="1" dirty="0"/>
              <a:t>f</a:t>
            </a:r>
            <a:r>
              <a:rPr lang="en-US" sz="2000" b="1" dirty="0" smtClean="0"/>
              <a:t>rom ANSI Z133 Safety Standards. </a:t>
            </a:r>
          </a:p>
        </p:txBody>
      </p:sp>
      <p:sp>
        <p:nvSpPr>
          <p:cNvPr id="8" name="TextBox 7"/>
          <p:cNvSpPr txBox="1"/>
          <p:nvPr/>
        </p:nvSpPr>
        <p:spPr>
          <a:xfrm>
            <a:off x="1143000" y="5525869"/>
            <a:ext cx="4852610" cy="646331"/>
          </a:xfrm>
          <a:prstGeom prst="rect">
            <a:avLst/>
          </a:prstGeom>
          <a:noFill/>
        </p:spPr>
        <p:txBody>
          <a:bodyPr wrap="none" rtlCol="0">
            <a:spAutoFit/>
          </a:bodyPr>
          <a:lstStyle/>
          <a:p>
            <a:pPr algn="ctr"/>
            <a:r>
              <a:rPr lang="en-US" b="1" dirty="0" smtClean="0"/>
              <a:t>Make sure you and your co-workers follow</a:t>
            </a:r>
          </a:p>
          <a:p>
            <a:pPr algn="ctr"/>
            <a:r>
              <a:rPr lang="en-US" b="1" dirty="0"/>
              <a:t>t</a:t>
            </a:r>
            <a:r>
              <a:rPr lang="en-US" b="1" dirty="0" smtClean="0"/>
              <a:t>he standards!!!!!!!</a:t>
            </a:r>
            <a:endParaRPr lang="en-US" b="1" dirty="0"/>
          </a:p>
        </p:txBody>
      </p:sp>
    </p:spTree>
    <p:extLst>
      <p:ext uri="{BB962C8B-B14F-4D97-AF65-F5344CB8AC3E}">
        <p14:creationId xmlns:p14="http://schemas.microsoft.com/office/powerpoint/2010/main" val="14643593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990600"/>
            <a:ext cx="8218714" cy="566308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Never modify any part of the lift without permission from the manufacturer</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A must – a grounder worker must be present, trained and qualified to make an Aerial rescue from the lower controls.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Never allow unauthorized users or pedestrians around lift or job site.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Stop working if a pedestrian approaches or enters the work zone.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Stop working if there is a malfunction – call your supervisor.</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Stop working if you realize that you cannot complete the job safely or efficiently With the Aerial lift – call your supervisor.</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Once a bucket operator is aloft, the lower controls </a:t>
            </a:r>
          </a:p>
          <a:p>
            <a:r>
              <a:rPr lang="en-US" b="1" dirty="0" smtClean="0"/>
              <a:t>	should only be operated by a Ground person </a:t>
            </a:r>
          </a:p>
          <a:p>
            <a:r>
              <a:rPr lang="en-US" b="1" dirty="0" smtClean="0"/>
              <a:t>	in case of an emergency and with permission </a:t>
            </a:r>
          </a:p>
          <a:p>
            <a:r>
              <a:rPr lang="en-US" b="1" dirty="0"/>
              <a:t>	</a:t>
            </a:r>
            <a:r>
              <a:rPr lang="en-US" b="1" dirty="0" smtClean="0"/>
              <a:t>by the operator aloft.</a:t>
            </a:r>
          </a:p>
          <a:p>
            <a:endParaRPr lang="en-US" sz="2000" b="1" dirty="0">
              <a:solidFill>
                <a:srgbClr val="C00000"/>
              </a:solidFill>
            </a:endParaRPr>
          </a:p>
        </p:txBody>
      </p:sp>
      <p:sp>
        <p:nvSpPr>
          <p:cNvPr id="2" name="Title 1"/>
          <p:cNvSpPr>
            <a:spLocks noGrp="1"/>
          </p:cNvSpPr>
          <p:nvPr>
            <p:ph type="title"/>
          </p:nvPr>
        </p:nvSpPr>
        <p:spPr/>
        <p:txBody>
          <a:bodyPr/>
          <a:lstStyle/>
          <a:p>
            <a:r>
              <a:rPr lang="en-US" dirty="0"/>
              <a:t>Chapter 3 - Aerial Lift Guidelines</a:t>
            </a:r>
            <a:br>
              <a:rPr lang="en-US" dirty="0"/>
            </a:br>
            <a:endParaRPr lang="en-US" dirty="0"/>
          </a:p>
        </p:txBody>
      </p:sp>
    </p:spTree>
    <p:extLst>
      <p:ext uri="{BB962C8B-B14F-4D97-AF65-F5344CB8AC3E}">
        <p14:creationId xmlns:p14="http://schemas.microsoft.com/office/powerpoint/2010/main" val="26977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838200"/>
          </a:xfrm>
        </p:spPr>
        <p:txBody>
          <a:bodyPr/>
          <a:lstStyle/>
          <a:p>
            <a:r>
              <a:rPr lang="en-US" b="1" dirty="0" smtClean="0"/>
              <a:t>Chapter 3 - Aerial </a:t>
            </a:r>
            <a:r>
              <a:rPr lang="en-US" b="1" dirty="0"/>
              <a:t>Lift </a:t>
            </a:r>
            <a:r>
              <a:rPr lang="en-US" b="1" dirty="0" smtClean="0"/>
              <a:t>Guidelines </a:t>
            </a:r>
            <a:endParaRPr lang="en-US" b="1" dirty="0"/>
          </a:p>
        </p:txBody>
      </p:sp>
      <p:sp>
        <p:nvSpPr>
          <p:cNvPr id="6" name="TextBox 5"/>
          <p:cNvSpPr txBox="1"/>
          <p:nvPr/>
        </p:nvSpPr>
        <p:spPr>
          <a:xfrm>
            <a:off x="381000" y="1219200"/>
            <a:ext cx="3886200" cy="4093428"/>
          </a:xfrm>
          <a:prstGeom prst="rect">
            <a:avLst/>
          </a:prstGeom>
          <a:noFill/>
        </p:spPr>
        <p:txBody>
          <a:bodyPr wrap="square" rtlCol="0">
            <a:spAutoFit/>
          </a:bodyPr>
          <a:lstStyle/>
          <a:p>
            <a:r>
              <a:rPr lang="en-US" sz="2000" b="1" dirty="0" smtClean="0"/>
              <a:t>When raising or lowering the boom, avoid:</a:t>
            </a:r>
          </a:p>
          <a:p>
            <a:endParaRPr lang="en-US" sz="2000" b="1" dirty="0" smtClean="0"/>
          </a:p>
          <a:p>
            <a:pPr marL="342900" indent="-342900">
              <a:buFont typeface="Arial" panose="020B0604020202020204" pitchFamily="34" charset="0"/>
              <a:buChar char="•"/>
            </a:pPr>
            <a:r>
              <a:rPr lang="en-US" sz="2000" b="1" dirty="0"/>
              <a:t>J</a:t>
            </a:r>
            <a:r>
              <a:rPr lang="en-US" sz="2000" b="1" dirty="0" smtClean="0"/>
              <a:t>erking the controls.</a:t>
            </a:r>
          </a:p>
          <a:p>
            <a:pPr marL="342900" indent="-342900">
              <a:buFont typeface="Arial" panose="020B0604020202020204" pitchFamily="34" charset="0"/>
              <a:buChar char="•"/>
            </a:pPr>
            <a:r>
              <a:rPr lang="en-US" sz="2000" b="1" dirty="0"/>
              <a:t>O</a:t>
            </a:r>
            <a:r>
              <a:rPr lang="en-US" sz="2000" b="1" dirty="0" smtClean="0"/>
              <a:t>bstacles, tree limbs, 	 power lines, etc.</a:t>
            </a:r>
          </a:p>
          <a:p>
            <a:pPr marL="342900" indent="-342900">
              <a:buFont typeface="Arial" panose="020B0604020202020204" pitchFamily="34" charset="0"/>
              <a:buChar char="•"/>
            </a:pPr>
            <a:r>
              <a:rPr lang="en-US" sz="2000" b="1" dirty="0"/>
              <a:t>D</a:t>
            </a:r>
            <a:r>
              <a:rPr lang="en-US" sz="2000" b="1" dirty="0" smtClean="0"/>
              <a:t>on’t get crushed 		 between bucket and object.</a:t>
            </a:r>
          </a:p>
          <a:p>
            <a:pPr marL="342900" indent="-342900">
              <a:buFont typeface="Arial" panose="020B0604020202020204" pitchFamily="34" charset="0"/>
              <a:buChar char="•"/>
            </a:pPr>
            <a:r>
              <a:rPr lang="en-US" sz="2000" b="1" dirty="0"/>
              <a:t>S</a:t>
            </a:r>
            <a:r>
              <a:rPr lang="en-US" sz="2000" b="1" dirty="0" smtClean="0"/>
              <a:t>ecure tools before moving bucket.</a:t>
            </a:r>
          </a:p>
          <a:p>
            <a:pPr marL="342900" indent="-342900">
              <a:buFont typeface="Arial" panose="020B0604020202020204" pitchFamily="34" charset="0"/>
              <a:buChar char="•"/>
            </a:pPr>
            <a:r>
              <a:rPr lang="en-US" sz="2000" b="1" dirty="0"/>
              <a:t>R</a:t>
            </a:r>
            <a:r>
              <a:rPr lang="en-US" sz="2000" b="1" dirty="0" smtClean="0"/>
              <a:t>efer to owner’s manual for crush points on your equipment.</a:t>
            </a:r>
            <a:endParaRPr lang="en-US" sz="2000" b="1" dirty="0"/>
          </a:p>
        </p:txBody>
      </p:sp>
      <p:pic>
        <p:nvPicPr>
          <p:cNvPr id="7" name="Picture 6" descr="aerial lift two.jpg" title="Drawing of areas of awareness when raising and lowering the lif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59758" y="1221850"/>
            <a:ext cx="4345649" cy="5142170"/>
          </a:xfrm>
          <a:prstGeom prst="rect">
            <a:avLst/>
          </a:prstGeom>
        </p:spPr>
      </p:pic>
    </p:spTree>
    <p:extLst>
      <p:ext uri="{BB962C8B-B14F-4D97-AF65-F5344CB8AC3E}">
        <p14:creationId xmlns:p14="http://schemas.microsoft.com/office/powerpoint/2010/main" val="9029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b="1" dirty="0"/>
              <a:t>Aerial Lift </a:t>
            </a:r>
            <a:r>
              <a:rPr lang="en-US" b="1" dirty="0" smtClean="0"/>
              <a:t>Guidelines</a:t>
            </a:r>
            <a:endParaRPr lang="en-US" b="1" dirty="0"/>
          </a:p>
        </p:txBody>
      </p:sp>
      <p:pic>
        <p:nvPicPr>
          <p:cNvPr id="6" name="Picture 5" descr="al 8abc.jpg" title="Drawing of highline pole and highline wire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1002129"/>
            <a:ext cx="3652175" cy="3581400"/>
          </a:xfrm>
          <a:prstGeom prst="rect">
            <a:avLst/>
          </a:prstGeom>
        </p:spPr>
      </p:pic>
      <p:sp>
        <p:nvSpPr>
          <p:cNvPr id="5" name="TextBox 4"/>
          <p:cNvSpPr txBox="1"/>
          <p:nvPr/>
        </p:nvSpPr>
        <p:spPr>
          <a:xfrm>
            <a:off x="359664" y="1018032"/>
            <a:ext cx="4898136" cy="5324535"/>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Conduct a work-site and hazard assessment.</a:t>
            </a:r>
          </a:p>
          <a:p>
            <a:pPr marL="342900" indent="-342900">
              <a:buFont typeface="Arial" panose="020B0604020202020204" pitchFamily="34" charset="0"/>
              <a:buChar char="•"/>
            </a:pPr>
            <a:endParaRPr lang="en-US" sz="2000" b="1" dirty="0" smtClean="0"/>
          </a:p>
          <a:p>
            <a:pPr marL="342900" indent="-342900">
              <a:buFont typeface="Arial" panose="020B0604020202020204" pitchFamily="34" charset="0"/>
              <a:buChar char="•"/>
            </a:pPr>
            <a:r>
              <a:rPr lang="en-US" sz="2000" b="1" dirty="0" smtClean="0"/>
              <a:t>Conduct a job briefing – all employees must understand the assessment and work plan.</a:t>
            </a:r>
          </a:p>
          <a:p>
            <a:pPr marL="342900" indent="-342900">
              <a:buFont typeface="Arial" panose="020B0604020202020204" pitchFamily="34" charset="0"/>
              <a:buChar char="•"/>
            </a:pPr>
            <a:endParaRPr lang="en-US" sz="2000" b="1" dirty="0" smtClean="0"/>
          </a:p>
          <a:p>
            <a:pPr marL="342900" indent="-342900">
              <a:buFont typeface="Arial" panose="020B0604020202020204" pitchFamily="34" charset="0"/>
              <a:buChar char="•"/>
            </a:pPr>
            <a:r>
              <a:rPr lang="en-US" sz="2000" b="1" dirty="0" smtClean="0"/>
              <a:t>Discuss voice command and response system to be used – agree upon it – all of you.</a:t>
            </a:r>
          </a:p>
          <a:p>
            <a:pPr marL="342900" indent="-342900">
              <a:buFont typeface="Arial" panose="020B0604020202020204" pitchFamily="34" charset="0"/>
              <a:buChar char="•"/>
            </a:pPr>
            <a:endParaRPr lang="en-US" sz="2000" b="1" dirty="0" smtClean="0"/>
          </a:p>
          <a:p>
            <a:pPr marL="342900" indent="-342900">
              <a:buFont typeface="Arial" panose="020B0604020202020204" pitchFamily="34" charset="0"/>
              <a:buChar char="•"/>
            </a:pPr>
            <a:r>
              <a:rPr lang="en-US" sz="2000" b="1" dirty="0" smtClean="0"/>
              <a:t>Use this communications system while working.</a:t>
            </a:r>
          </a:p>
          <a:p>
            <a:pPr marL="342900" indent="-342900">
              <a:buFont typeface="Arial" panose="020B0604020202020204" pitchFamily="34" charset="0"/>
              <a:buChar char="•"/>
            </a:pPr>
            <a:endParaRPr lang="en-US" sz="2000" b="1" dirty="0" smtClean="0"/>
          </a:p>
          <a:p>
            <a:pPr marL="342900" indent="-342900">
              <a:buFont typeface="Arial" panose="020B0604020202020204" pitchFamily="34" charset="0"/>
              <a:buChar char="•"/>
            </a:pPr>
            <a:r>
              <a:rPr lang="en-US" sz="2000" b="1" dirty="0" smtClean="0"/>
              <a:t>Ensure that all workers on ground stay out from under the boom and bucket.</a:t>
            </a:r>
            <a:endParaRPr lang="en-US" sz="2000" b="1" dirty="0"/>
          </a:p>
        </p:txBody>
      </p:sp>
    </p:spTree>
    <p:extLst>
      <p:ext uri="{BB962C8B-B14F-4D97-AF65-F5344CB8AC3E}">
        <p14:creationId xmlns:p14="http://schemas.microsoft.com/office/powerpoint/2010/main" val="37374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Rectangle 4"/>
          <p:cNvSpPr>
            <a:spLocks noGrp="1"/>
          </p:cNvSpPr>
          <p:nvPr>
            <p:ph type="title"/>
          </p:nvPr>
        </p:nvSpPr>
        <p:spPr/>
        <p:txBody>
          <a:bodyPr/>
          <a:lstStyle/>
          <a:p>
            <a:r>
              <a:rPr lang="en-US" b="1" dirty="0" smtClean="0"/>
              <a:t>Chapter 3 - Shut Down Procedures</a:t>
            </a:r>
          </a:p>
        </p:txBody>
      </p:sp>
      <p:sp>
        <p:nvSpPr>
          <p:cNvPr id="34818" name="Rectangle 5"/>
          <p:cNvSpPr>
            <a:spLocks noGrp="1"/>
          </p:cNvSpPr>
          <p:nvPr>
            <p:ph type="body" sz="half" idx="4294967295"/>
          </p:nvPr>
        </p:nvSpPr>
        <p:spPr>
          <a:xfrm>
            <a:off x="457200" y="1600200"/>
            <a:ext cx="4038600" cy="4525963"/>
          </a:xfrm>
        </p:spPr>
        <p:txBody>
          <a:bodyPr/>
          <a:lstStyle/>
          <a:p>
            <a:r>
              <a:rPr lang="en-US" sz="2400" b="1" dirty="0" smtClean="0"/>
              <a:t>Slowly lower the boom to rest on is supports</a:t>
            </a:r>
          </a:p>
          <a:p>
            <a:r>
              <a:rPr lang="en-US" sz="2400" b="1" dirty="0" smtClean="0"/>
              <a:t>Secure the boom according to the operator’s manual.</a:t>
            </a:r>
          </a:p>
          <a:p>
            <a:r>
              <a:rPr lang="en-US" sz="2400" b="1" dirty="0" smtClean="0"/>
              <a:t>Raise the outriggers.</a:t>
            </a:r>
          </a:p>
          <a:p>
            <a:r>
              <a:rPr lang="en-US" sz="2400" b="1" dirty="0" smtClean="0"/>
              <a:t>Shut off the power supply.</a:t>
            </a:r>
          </a:p>
          <a:p>
            <a:r>
              <a:rPr lang="en-US" sz="2400" b="1" dirty="0" smtClean="0"/>
              <a:t>Depress the parking brake.</a:t>
            </a:r>
          </a:p>
          <a:p>
            <a:r>
              <a:rPr lang="en-US" sz="2400" b="1" dirty="0" smtClean="0"/>
              <a:t>Remove the key.</a:t>
            </a:r>
          </a:p>
        </p:txBody>
      </p:sp>
      <p:pic>
        <p:nvPicPr>
          <p:cNvPr id="34819" name="Picture 4" descr="100_6001"/>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a:xfrm>
            <a:off x="4648200" y="1417638"/>
            <a:ext cx="4038600" cy="3028950"/>
          </a:xfrm>
        </p:spPr>
      </p:pic>
    </p:spTree>
    <p:extLst>
      <p:ext uri="{BB962C8B-B14F-4D97-AF65-F5344CB8AC3E}">
        <p14:creationId xmlns:p14="http://schemas.microsoft.com/office/powerpoint/2010/main" val="7725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p:cNvSpPr>
          <p:nvPr>
            <p:ph idx="1"/>
          </p:nvPr>
        </p:nvSpPr>
        <p:spPr>
          <a:xfrm>
            <a:off x="457200" y="1524000"/>
            <a:ext cx="8229600" cy="4495800"/>
          </a:xfrm>
        </p:spPr>
        <p:txBody>
          <a:bodyPr/>
          <a:lstStyle/>
          <a:p>
            <a:pPr>
              <a:lnSpc>
                <a:spcPct val="90000"/>
              </a:lnSpc>
            </a:pPr>
            <a:r>
              <a:rPr lang="en-US" sz="3600" b="1" dirty="0" smtClean="0"/>
              <a:t>Stow the outrigger pads (if applicable).</a:t>
            </a:r>
          </a:p>
          <a:p>
            <a:pPr>
              <a:lnSpc>
                <a:spcPct val="90000"/>
              </a:lnSpc>
            </a:pPr>
            <a:endParaRPr lang="en-US" sz="3600" b="1" dirty="0" smtClean="0"/>
          </a:p>
          <a:p>
            <a:pPr>
              <a:lnSpc>
                <a:spcPct val="90000"/>
              </a:lnSpc>
            </a:pPr>
            <a:r>
              <a:rPr lang="en-US" sz="3600" b="1" dirty="0" smtClean="0"/>
              <a:t>Remove and stow the wheel chocks before leaving the work site.</a:t>
            </a:r>
          </a:p>
          <a:p>
            <a:pPr>
              <a:lnSpc>
                <a:spcPct val="90000"/>
              </a:lnSpc>
            </a:pPr>
            <a:endParaRPr lang="en-US" sz="3600" b="1" dirty="0" smtClean="0"/>
          </a:p>
          <a:p>
            <a:pPr>
              <a:lnSpc>
                <a:spcPct val="90000"/>
              </a:lnSpc>
            </a:pPr>
            <a:r>
              <a:rPr lang="en-US" sz="3600" b="1" dirty="0" smtClean="0"/>
              <a:t>Return all equipment and traffic control devices to tools boxes.</a:t>
            </a:r>
          </a:p>
        </p:txBody>
      </p:sp>
      <p:sp>
        <p:nvSpPr>
          <p:cNvPr id="4" name="Rectangle 4"/>
          <p:cNvSpPr>
            <a:spLocks noGrp="1"/>
          </p:cNvSpPr>
          <p:nvPr>
            <p:ph type="title"/>
          </p:nvPr>
        </p:nvSpPr>
        <p:spPr/>
        <p:txBody>
          <a:bodyPr/>
          <a:lstStyle/>
          <a:p>
            <a:r>
              <a:rPr lang="en-US" b="1" dirty="0" smtClean="0"/>
              <a:t>Shut Down Procedures . . .</a:t>
            </a:r>
          </a:p>
        </p:txBody>
      </p:sp>
    </p:spTree>
    <p:extLst>
      <p:ext uri="{BB962C8B-B14F-4D97-AF65-F5344CB8AC3E}">
        <p14:creationId xmlns:p14="http://schemas.microsoft.com/office/powerpoint/2010/main" val="38963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A Closer Look at Struck-</a:t>
            </a:r>
            <a:r>
              <a:rPr lang="en-US" b="1" dirty="0" err="1" smtClean="0"/>
              <a:t>by’s</a:t>
            </a:r>
            <a:endParaRPr lang="en-US" b="1" dirty="0"/>
          </a:p>
        </p:txBody>
      </p:sp>
      <p:sp>
        <p:nvSpPr>
          <p:cNvPr id="2" name="Content Placeholder 1"/>
          <p:cNvSpPr>
            <a:spLocks noGrp="1"/>
          </p:cNvSpPr>
          <p:nvPr>
            <p:ph idx="1"/>
          </p:nvPr>
        </p:nvSpPr>
        <p:spPr/>
        <p:txBody>
          <a:bodyPr>
            <a:normAutofit fontScale="92500" lnSpcReduction="20000"/>
          </a:bodyPr>
          <a:lstStyle/>
          <a:p>
            <a:r>
              <a:rPr lang="en-US" sz="4000" dirty="0"/>
              <a:t>42% of total </a:t>
            </a:r>
            <a:r>
              <a:rPr lang="en-US" sz="4000" dirty="0" smtClean="0"/>
              <a:t>fatalities (OSHA </a:t>
            </a:r>
            <a:r>
              <a:rPr lang="en-US" sz="4000" dirty="0"/>
              <a:t>–Contact with an object)</a:t>
            </a:r>
          </a:p>
          <a:p>
            <a:pPr lvl="1"/>
            <a:r>
              <a:rPr lang="en-US" sz="4000" dirty="0" smtClean="0"/>
              <a:t>Limb </a:t>
            </a:r>
            <a:endParaRPr lang="en-US" sz="4000" dirty="0"/>
          </a:p>
          <a:p>
            <a:pPr lvl="1"/>
            <a:r>
              <a:rPr lang="en-US" sz="4000" dirty="0" smtClean="0"/>
              <a:t>Tree </a:t>
            </a:r>
            <a:endParaRPr lang="en-US" sz="4000" dirty="0"/>
          </a:p>
          <a:p>
            <a:pPr lvl="1"/>
            <a:r>
              <a:rPr lang="en-US" sz="4000" dirty="0"/>
              <a:t>Chipper</a:t>
            </a:r>
          </a:p>
          <a:p>
            <a:pPr lvl="1"/>
            <a:r>
              <a:rPr lang="en-US" sz="4000" dirty="0"/>
              <a:t>Saw </a:t>
            </a:r>
          </a:p>
          <a:p>
            <a:pPr lvl="1"/>
            <a:r>
              <a:rPr lang="en-US" sz="4000" dirty="0" smtClean="0"/>
              <a:t>Palm </a:t>
            </a:r>
            <a:endParaRPr lang="en-US" sz="4000" dirty="0"/>
          </a:p>
          <a:p>
            <a:pPr lvl="1"/>
            <a:r>
              <a:rPr lang="en-US" sz="4000" dirty="0"/>
              <a:t>Stump </a:t>
            </a:r>
            <a:r>
              <a:rPr lang="en-US" sz="4000" dirty="0" smtClean="0"/>
              <a:t>Grinder </a:t>
            </a:r>
            <a:endParaRPr lang="en-US" sz="4000" dirty="0"/>
          </a:p>
          <a:p>
            <a:endParaRPr lang="en-US" sz="2850" dirty="0"/>
          </a:p>
        </p:txBody>
      </p:sp>
      <p:sp>
        <p:nvSpPr>
          <p:cNvPr id="4" name="TextBox 7"/>
          <p:cNvSpPr txBox="1">
            <a:spLocks noChangeArrowheads="1"/>
          </p:cNvSpPr>
          <p:nvPr/>
        </p:nvSpPr>
        <p:spPr bwMode="auto">
          <a:xfrm>
            <a:off x="5334000" y="5715000"/>
            <a:ext cx="1714500" cy="196208"/>
          </a:xfrm>
          <a:prstGeom prst="rect">
            <a:avLst/>
          </a:prstGeom>
          <a:noFill/>
          <a:ln w="9525">
            <a:noFill/>
            <a:miter lim="800000"/>
            <a:headEnd/>
            <a:tailEnd/>
          </a:ln>
        </p:spPr>
        <p:txBody>
          <a:bodyPr>
            <a:spAutoFit/>
          </a:bodyPr>
          <a:lstStyle/>
          <a:p>
            <a:r>
              <a:rPr lang="en-US" sz="675" dirty="0">
                <a:latin typeface="Book Antiqua" pitchFamily="18" charset="0"/>
              </a:rPr>
              <a:t>Courtesy </a:t>
            </a:r>
            <a:r>
              <a:rPr lang="en-US" sz="675" dirty="0" smtClean="0">
                <a:latin typeface="Book Antiqua" pitchFamily="18" charset="0"/>
              </a:rPr>
              <a:t>of Dr</a:t>
            </a:r>
            <a:r>
              <a:rPr lang="en-US" sz="675" dirty="0">
                <a:latin typeface="Book Antiqua" pitchFamily="18" charset="0"/>
              </a:rPr>
              <a:t>. John Ball, 2014 data</a:t>
            </a:r>
          </a:p>
        </p:txBody>
      </p:sp>
    </p:spTree>
    <p:extLst>
      <p:ext uri="{BB962C8B-B14F-4D97-AF65-F5344CB8AC3E}">
        <p14:creationId xmlns:p14="http://schemas.microsoft.com/office/powerpoint/2010/main" val="3124924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z="4000" b="1" dirty="0"/>
              <a:t>Chapter 4</a:t>
            </a:r>
            <a:r>
              <a:rPr lang="en-US" sz="4000" b="1" dirty="0" smtClean="0"/>
              <a:t> – </a:t>
            </a:r>
            <a:br>
              <a:rPr lang="en-US" sz="4000" b="1" dirty="0" smtClean="0"/>
            </a:br>
            <a:r>
              <a:rPr lang="en-US" sz="4000" b="1" dirty="0" smtClean="0"/>
              <a:t>Preventing Common </a:t>
            </a:r>
            <a:r>
              <a:rPr lang="en-US" sz="4000" b="1" dirty="0"/>
              <a:t>Accidents</a:t>
            </a:r>
          </a:p>
        </p:txBody>
      </p:sp>
      <p:sp>
        <p:nvSpPr>
          <p:cNvPr id="2" name="Content Placeholder 1"/>
          <p:cNvSpPr>
            <a:spLocks noGrp="1"/>
          </p:cNvSpPr>
          <p:nvPr>
            <p:ph idx="1"/>
          </p:nvPr>
        </p:nvSpPr>
        <p:spPr/>
        <p:txBody>
          <a:bodyPr/>
          <a:lstStyle/>
          <a:p>
            <a:r>
              <a:rPr lang="en-US" b="1" dirty="0"/>
              <a:t>Objectives:</a:t>
            </a:r>
          </a:p>
          <a:p>
            <a:pPr lvl="1"/>
            <a:r>
              <a:rPr lang="en-US" b="1" dirty="0"/>
              <a:t>The employee will:</a:t>
            </a:r>
          </a:p>
          <a:p>
            <a:pPr lvl="2"/>
            <a:r>
              <a:rPr lang="en-US" b="1" dirty="0" smtClean="0"/>
              <a:t>Identify </a:t>
            </a:r>
            <a:r>
              <a:rPr lang="en-US" b="1" dirty="0"/>
              <a:t>steps to secure yourself in the bucket of the lift.</a:t>
            </a:r>
          </a:p>
          <a:p>
            <a:pPr lvl="2"/>
            <a:r>
              <a:rPr lang="en-US" b="1" dirty="0" smtClean="0"/>
              <a:t>Recognize </a:t>
            </a:r>
            <a:r>
              <a:rPr lang="en-US" b="1" dirty="0"/>
              <a:t>safe </a:t>
            </a:r>
            <a:r>
              <a:rPr lang="en-US" b="1" dirty="0" smtClean="0"/>
              <a:t>operating procedures </a:t>
            </a:r>
            <a:r>
              <a:rPr lang="en-US" b="1" dirty="0"/>
              <a:t>to avoid falling from an aerial lift.</a:t>
            </a:r>
          </a:p>
          <a:p>
            <a:pPr lvl="2"/>
            <a:r>
              <a:rPr lang="en-US" b="1" dirty="0" smtClean="0"/>
              <a:t>Identify </a:t>
            </a:r>
            <a:r>
              <a:rPr lang="en-US" b="1" dirty="0"/>
              <a:t>safe work procedures to avoid being cut by a chain saw operated from a bucket.</a:t>
            </a:r>
          </a:p>
          <a:p>
            <a:pPr lvl="2"/>
            <a:r>
              <a:rPr lang="en-US" b="1" dirty="0" smtClean="0"/>
              <a:t>Indicate </a:t>
            </a:r>
            <a:r>
              <a:rPr lang="en-US" b="1" dirty="0"/>
              <a:t>how to avoid being struck by </a:t>
            </a:r>
            <a:endParaRPr lang="en-US" b="1" dirty="0" smtClean="0"/>
          </a:p>
          <a:p>
            <a:pPr marL="914400" lvl="2" indent="0">
              <a:buNone/>
            </a:pPr>
            <a:r>
              <a:rPr lang="en-US" b="1" dirty="0" smtClean="0"/>
              <a:t>objects </a:t>
            </a:r>
            <a:r>
              <a:rPr lang="en-US" b="1" dirty="0"/>
              <a:t>while operating the bucket.</a:t>
            </a:r>
          </a:p>
          <a:p>
            <a:endParaRPr lang="en-US" dirty="0"/>
          </a:p>
        </p:txBody>
      </p:sp>
    </p:spTree>
    <p:extLst>
      <p:ext uri="{BB962C8B-B14F-4D97-AF65-F5344CB8AC3E}">
        <p14:creationId xmlns:p14="http://schemas.microsoft.com/office/powerpoint/2010/main" val="721026045"/>
      </p:ext>
    </p:extLst>
  </p:cSld>
  <p:clrMapOvr>
    <a:masterClrMapping/>
  </p:clrMapOvr>
  <p:transition>
    <p:wedg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685800"/>
          </a:xfrm>
        </p:spPr>
        <p:txBody>
          <a:bodyPr/>
          <a:lstStyle/>
          <a:p>
            <a:r>
              <a:rPr lang="en-US" b="1" dirty="0" smtClean="0"/>
              <a:t>Chapter 4 – Common accidents</a:t>
            </a:r>
            <a:endParaRPr lang="en-US" dirty="0"/>
          </a:p>
        </p:txBody>
      </p:sp>
      <p:sp>
        <p:nvSpPr>
          <p:cNvPr id="5" name="TextBox 4"/>
          <p:cNvSpPr txBox="1"/>
          <p:nvPr/>
        </p:nvSpPr>
        <p:spPr>
          <a:xfrm>
            <a:off x="322690" y="914400"/>
            <a:ext cx="7924800" cy="5016758"/>
          </a:xfrm>
          <a:prstGeom prst="rect">
            <a:avLst/>
          </a:prstGeom>
          <a:noFill/>
        </p:spPr>
        <p:txBody>
          <a:bodyPr wrap="square" rtlCol="0">
            <a:spAutoFit/>
          </a:bodyPr>
          <a:lstStyle/>
          <a:p>
            <a:r>
              <a:rPr lang="en-US" sz="1600" b="1" dirty="0" smtClean="0">
                <a:latin typeface="+mj-lt"/>
              </a:rPr>
              <a:t>Common Types of Accidents for Aerial Lift Operators</a:t>
            </a:r>
          </a:p>
          <a:p>
            <a:endParaRPr lang="en-US" sz="1600" dirty="0" smtClean="0"/>
          </a:p>
          <a:p>
            <a:pPr marL="342900" indent="-342900">
              <a:buAutoNum type="arabicPeriod"/>
            </a:pPr>
            <a:r>
              <a:rPr lang="en-US" sz="1600" b="1" dirty="0" smtClean="0"/>
              <a:t>Falls from Bucket </a:t>
            </a:r>
            <a:r>
              <a:rPr lang="en-US" sz="1600" dirty="0" smtClean="0"/>
              <a:t>– failure to secure yourself in bucket with a full body harness. Falls over 35 feet usually result in death. Many times an operator is knocked out of a bucket from being struck by another vehicle or a section of wood hitting the boom.</a:t>
            </a:r>
          </a:p>
          <a:p>
            <a:pPr marL="342900" indent="-342900"/>
            <a:endParaRPr lang="en-US" sz="1600" dirty="0" smtClean="0"/>
          </a:p>
          <a:p>
            <a:pPr marL="342900" indent="-342900">
              <a:buAutoNum type="arabicPeriod" startAt="2"/>
            </a:pPr>
            <a:r>
              <a:rPr lang="en-US" sz="1600" b="1" dirty="0" smtClean="0"/>
              <a:t>Chain Saw Cuts </a:t>
            </a:r>
            <a:r>
              <a:rPr lang="en-US" sz="1600" dirty="0" smtClean="0"/>
              <a:t>– failure to use two hands while operating a Chain Saw. </a:t>
            </a:r>
          </a:p>
          <a:p>
            <a:pPr marL="342900" indent="-342900">
              <a:buAutoNum type="arabicPeriod" startAt="2"/>
            </a:pPr>
            <a:endParaRPr lang="en-US" sz="1600" dirty="0" smtClean="0"/>
          </a:p>
          <a:p>
            <a:pPr marL="342900" indent="-342900">
              <a:buAutoNum type="arabicPeriod" startAt="2"/>
            </a:pPr>
            <a:r>
              <a:rPr lang="en-US" sz="1600" b="1" dirty="0" smtClean="0"/>
              <a:t>Struck-Bys </a:t>
            </a:r>
            <a:r>
              <a:rPr lang="en-US" sz="1600" dirty="0" smtClean="0"/>
              <a:t>– you and co-worker injured by branches. Create a work plan before going aloft. Use voice command or hand signals.</a:t>
            </a:r>
          </a:p>
          <a:p>
            <a:pPr marL="342900" indent="-342900">
              <a:buAutoNum type="arabicPeriod" startAt="2"/>
            </a:pPr>
            <a:endParaRPr lang="en-US" sz="1600" dirty="0" smtClean="0"/>
          </a:p>
          <a:p>
            <a:pPr marL="342900" indent="-342900">
              <a:buAutoNum type="arabicPeriod" startAt="2"/>
            </a:pPr>
            <a:r>
              <a:rPr lang="en-US" sz="1600" b="1" dirty="0" smtClean="0"/>
              <a:t>Contact Energized Conductors </a:t>
            </a:r>
            <a:r>
              <a:rPr lang="en-US" sz="1600" dirty="0" smtClean="0"/>
              <a:t>– Always maintain minimum approach distances.</a:t>
            </a:r>
          </a:p>
          <a:p>
            <a:pPr marL="342900" indent="-342900">
              <a:buAutoNum type="arabicPeriod" startAt="2"/>
            </a:pPr>
            <a:endParaRPr lang="en-US" sz="1600" dirty="0" smtClean="0"/>
          </a:p>
          <a:p>
            <a:pPr marL="342900" indent="-342900">
              <a:buAutoNum type="arabicPeriod" startAt="2"/>
            </a:pPr>
            <a:r>
              <a:rPr lang="en-US" sz="1600" b="1" dirty="0" smtClean="0"/>
              <a:t>Equipment Failure </a:t>
            </a:r>
            <a:r>
              <a:rPr lang="en-US" sz="1600" dirty="0" smtClean="0"/>
              <a:t>– inspect and maintain your boom. </a:t>
            </a:r>
            <a:r>
              <a:rPr lang="en-US" sz="1600" dirty="0"/>
              <a:t>	</a:t>
            </a:r>
            <a:r>
              <a:rPr lang="en-US" sz="1600" dirty="0" smtClean="0"/>
              <a:t>Most common failure is breakage of cables.</a:t>
            </a:r>
          </a:p>
          <a:p>
            <a:endParaRPr lang="en-US" sz="1600" b="1" dirty="0" smtClean="0"/>
          </a:p>
          <a:p>
            <a:r>
              <a:rPr lang="en-US" sz="1600" b="1" dirty="0" smtClean="0"/>
              <a:t>6. Lift Overturns </a:t>
            </a:r>
            <a:r>
              <a:rPr lang="en-US" sz="1600" dirty="0" smtClean="0"/>
              <a:t>– not as common, but it does happen. Don’t forget to        use the outriggers. </a:t>
            </a:r>
          </a:p>
        </p:txBody>
      </p:sp>
    </p:spTree>
    <p:extLst>
      <p:ext uri="{BB962C8B-B14F-4D97-AF65-F5344CB8AC3E}">
        <p14:creationId xmlns:p14="http://schemas.microsoft.com/office/powerpoint/2010/main" val="6486594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89" name="Rectangle 4"/>
          <p:cNvSpPr>
            <a:spLocks noGrp="1"/>
          </p:cNvSpPr>
          <p:nvPr>
            <p:ph type="title"/>
          </p:nvPr>
        </p:nvSpPr>
        <p:spPr/>
        <p:txBody>
          <a:bodyPr/>
          <a:lstStyle/>
          <a:p>
            <a:r>
              <a:rPr lang="en-US" b="1" dirty="0" smtClean="0"/>
              <a:t>Preventing Falls from Aerial </a:t>
            </a:r>
            <a:r>
              <a:rPr lang="en-US" b="1" dirty="0"/>
              <a:t>L</a:t>
            </a:r>
            <a:r>
              <a:rPr lang="en-US" b="1" dirty="0" smtClean="0"/>
              <a:t>ifts</a:t>
            </a:r>
          </a:p>
        </p:txBody>
      </p:sp>
      <p:pic>
        <p:nvPicPr>
          <p:cNvPr id="37890" name="Picture 6" descr="DSCN0078"/>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874962" y="1417638"/>
            <a:ext cx="3394075" cy="4525963"/>
          </a:xfrm>
        </p:spPr>
      </p:pic>
    </p:spTree>
    <p:extLst>
      <p:ext uri="{BB962C8B-B14F-4D97-AF65-F5344CB8AC3E}">
        <p14:creationId xmlns:p14="http://schemas.microsoft.com/office/powerpoint/2010/main" val="182002294"/>
      </p:ext>
    </p:extLst>
  </p:cSld>
  <p:clrMapOvr>
    <a:masterClrMapping/>
  </p:clrMapOvr>
  <p:transition>
    <p:push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body" idx="1"/>
          </p:nvPr>
        </p:nvSpPr>
        <p:spPr>
          <a:xfrm>
            <a:off x="732234" y="1714500"/>
            <a:ext cx="3411141" cy="4018359"/>
          </a:xfrm>
          <a:prstGeom prst="rect">
            <a:avLst/>
          </a:prstGeom>
        </p:spPr>
        <p:txBody>
          <a:bodyPr/>
          <a:lstStyle/>
          <a:p>
            <a:pPr>
              <a:defRPr sz="1800">
                <a:solidFill>
                  <a:srgbClr val="000000"/>
                </a:solidFill>
              </a:defRPr>
            </a:pPr>
            <a:r>
              <a:rPr sz="3094" b="1" dirty="0"/>
              <a:t>Aerial Lifts</a:t>
            </a:r>
          </a:p>
          <a:p>
            <a:pPr lvl="1">
              <a:buFont typeface="Arial" panose="020B0604020202020204" pitchFamily="34" charset="0"/>
              <a:buChar char="•"/>
              <a:defRPr sz="1800">
                <a:solidFill>
                  <a:srgbClr val="000000"/>
                </a:solidFill>
              </a:defRPr>
            </a:pPr>
            <a:r>
              <a:rPr lang="en-US" sz="3094" dirty="0"/>
              <a:t>Personal fall arrest system, or…</a:t>
            </a:r>
          </a:p>
          <a:p>
            <a:pPr lvl="1">
              <a:buFont typeface="Arial" panose="020B0604020202020204" pitchFamily="34" charset="0"/>
              <a:buChar char="•"/>
              <a:defRPr sz="1800">
                <a:solidFill>
                  <a:srgbClr val="000000"/>
                </a:solidFill>
              </a:defRPr>
            </a:pPr>
            <a:r>
              <a:rPr sz="3094" dirty="0"/>
              <a:t>Fall restraint </a:t>
            </a:r>
            <a:r>
              <a:rPr sz="3094" dirty="0" smtClean="0"/>
              <a:t>system</a:t>
            </a:r>
            <a:endParaRPr lang="en-US" sz="3094" dirty="0" smtClean="0"/>
          </a:p>
          <a:p>
            <a:pPr lvl="1">
              <a:buFont typeface="Arial" panose="020B0604020202020204" pitchFamily="34" charset="0"/>
              <a:buChar char="•"/>
              <a:defRPr sz="1800">
                <a:solidFill>
                  <a:srgbClr val="000000"/>
                </a:solidFill>
              </a:defRPr>
            </a:pPr>
            <a:endParaRPr lang="en-US" sz="3094" dirty="0"/>
          </a:p>
          <a:p>
            <a:pPr lvl="1">
              <a:buFont typeface="Arial" panose="020B0604020202020204" pitchFamily="34" charset="0"/>
              <a:buChar char="•"/>
              <a:defRPr sz="1800">
                <a:solidFill>
                  <a:srgbClr val="000000"/>
                </a:solidFill>
              </a:defRPr>
            </a:pPr>
            <a:endParaRPr lang="en-US" sz="3094" dirty="0" smtClean="0"/>
          </a:p>
          <a:p>
            <a:pPr lvl="1">
              <a:defRPr sz="1800">
                <a:solidFill>
                  <a:srgbClr val="000000"/>
                </a:solidFill>
              </a:defRPr>
            </a:pPr>
            <a:r>
              <a:rPr lang="en-US" sz="1800" i="1" dirty="0"/>
              <a:t>1910.269(g)(2)(vi)(C)</a:t>
            </a:r>
            <a:endParaRPr sz="3094" dirty="0"/>
          </a:p>
        </p:txBody>
      </p:sp>
      <p:pic>
        <p:nvPicPr>
          <p:cNvPr id="2" name="Picture 1" title="Drawing of a worker in an aerial lift wearing fall protection"/>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4070464" y="1905000"/>
            <a:ext cx="4736545" cy="4427931"/>
          </a:xfrm>
          <a:prstGeom prst="rect">
            <a:avLst/>
          </a:prstGeom>
          <a:ln>
            <a:solidFill>
              <a:schemeClr val="tx2"/>
            </a:solidFill>
          </a:ln>
        </p:spPr>
      </p:pic>
      <p:sp>
        <p:nvSpPr>
          <p:cNvPr id="182" name="Shape 182"/>
          <p:cNvSpPr>
            <a:spLocks noGrp="1"/>
          </p:cNvSpPr>
          <p:nvPr>
            <p:ph type="title"/>
          </p:nvPr>
        </p:nvSpPr>
        <p:spPr>
          <a:xfrm>
            <a:off x="857250" y="428625"/>
            <a:ext cx="7411641" cy="821531"/>
          </a:xfrm>
          <a:prstGeom prst="rect">
            <a:avLst/>
          </a:prstGeom>
        </p:spPr>
        <p:txBody>
          <a:bodyPr/>
          <a:lstStyle/>
          <a:p>
            <a:pPr>
              <a:defRPr sz="1800">
                <a:solidFill>
                  <a:srgbClr val="000000"/>
                </a:solidFill>
              </a:defRPr>
            </a:pPr>
            <a:r>
              <a:rPr sz="5484" dirty="0">
                <a:solidFill>
                  <a:schemeClr val="tx1"/>
                </a:solidFill>
              </a:rPr>
              <a:t>Fall Protection</a:t>
            </a:r>
          </a:p>
        </p:txBody>
      </p:sp>
    </p:spTree>
    <p:extLst>
      <p:ext uri="{BB962C8B-B14F-4D97-AF65-F5344CB8AC3E}">
        <p14:creationId xmlns:p14="http://schemas.microsoft.com/office/powerpoint/2010/main" val="8140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866180" y="535781"/>
            <a:ext cx="7411641" cy="821531"/>
          </a:xfrm>
          <a:prstGeom prst="rect">
            <a:avLst/>
          </a:prstGeom>
        </p:spPr>
        <p:txBody>
          <a:bodyPr/>
          <a:lstStyle/>
          <a:p>
            <a:pPr>
              <a:defRPr sz="1800">
                <a:solidFill>
                  <a:srgbClr val="000000"/>
                </a:solidFill>
              </a:defRPr>
            </a:pPr>
            <a:r>
              <a:rPr sz="5484" dirty="0">
                <a:solidFill>
                  <a:schemeClr val="tx1"/>
                </a:solidFill>
              </a:rPr>
              <a:t>Fall </a:t>
            </a:r>
            <a:r>
              <a:rPr sz="5484" dirty="0" smtClean="0">
                <a:solidFill>
                  <a:schemeClr val="tx1"/>
                </a:solidFill>
              </a:rPr>
              <a:t>Protection</a:t>
            </a:r>
            <a:r>
              <a:rPr lang="en-US" sz="5484" dirty="0" smtClean="0">
                <a:solidFill>
                  <a:schemeClr val="tx1"/>
                </a:solidFill>
              </a:rPr>
              <a:t>*</a:t>
            </a:r>
            <a:endParaRPr sz="5484" dirty="0">
              <a:solidFill>
                <a:schemeClr val="tx1"/>
              </a:solidFill>
            </a:endParaRPr>
          </a:p>
        </p:txBody>
      </p:sp>
      <p:sp>
        <p:nvSpPr>
          <p:cNvPr id="165" name="Shape 165"/>
          <p:cNvSpPr>
            <a:spLocks noGrp="1"/>
          </p:cNvSpPr>
          <p:nvPr>
            <p:ph type="body" idx="1"/>
          </p:nvPr>
        </p:nvSpPr>
        <p:spPr>
          <a:xfrm>
            <a:off x="821531" y="1714500"/>
            <a:ext cx="7679531" cy="5357813"/>
          </a:xfrm>
          <a:prstGeom prst="rect">
            <a:avLst/>
          </a:prstGeom>
        </p:spPr>
        <p:txBody>
          <a:bodyPr>
            <a:normAutofit/>
          </a:bodyPr>
          <a:lstStyle/>
          <a:p>
            <a:pPr marL="342900" indent="-342900" defTabSz="369675">
              <a:spcBef>
                <a:spcPts val="1969"/>
              </a:spcBef>
              <a:buFont typeface="Arial" panose="020B0604020202020204" pitchFamily="34" charset="0"/>
              <a:buChar char="•"/>
              <a:defRPr sz="1800">
                <a:solidFill>
                  <a:srgbClr val="000000"/>
                </a:solidFill>
              </a:defRPr>
            </a:pPr>
            <a:r>
              <a:rPr sz="2277" u="sng" dirty="0"/>
              <a:t>Fall restraint</a:t>
            </a:r>
            <a:r>
              <a:rPr lang="en-US" sz="2277" u="sng" dirty="0"/>
              <a:t> </a:t>
            </a:r>
            <a:r>
              <a:rPr lang="en-US" sz="2277" dirty="0"/>
              <a:t>- </a:t>
            </a:r>
            <a:r>
              <a:rPr lang="en-US" sz="2025" dirty="0"/>
              <a:t>s</a:t>
            </a:r>
            <a:r>
              <a:rPr sz="2025" dirty="0"/>
              <a:t>ystem that prevents the user from falling </a:t>
            </a:r>
            <a:r>
              <a:rPr sz="2025" u="sng" dirty="0"/>
              <a:t>any</a:t>
            </a:r>
            <a:r>
              <a:rPr sz="2025" dirty="0"/>
              <a:t> distance</a:t>
            </a:r>
            <a:r>
              <a:rPr lang="en-US" sz="2025" dirty="0"/>
              <a:t>, or from reaching “unprotected edge” of a </a:t>
            </a:r>
            <a:r>
              <a:rPr lang="en-US" sz="2025" u="sng" dirty="0"/>
              <a:t>horizontal</a:t>
            </a:r>
            <a:r>
              <a:rPr lang="en-US" sz="2025" dirty="0"/>
              <a:t> surface</a:t>
            </a:r>
            <a:endParaRPr sz="2025" dirty="0"/>
          </a:p>
          <a:p>
            <a:pPr marL="342900" indent="-342900" defTabSz="369675">
              <a:spcBef>
                <a:spcPts val="1969"/>
              </a:spcBef>
              <a:buFont typeface="Arial" panose="020B0604020202020204" pitchFamily="34" charset="0"/>
              <a:buChar char="•"/>
              <a:defRPr sz="1800">
                <a:solidFill>
                  <a:srgbClr val="000000"/>
                </a:solidFill>
              </a:defRPr>
            </a:pPr>
            <a:r>
              <a:rPr sz="2277" u="sng" dirty="0"/>
              <a:t>Work positioning</a:t>
            </a:r>
            <a:r>
              <a:rPr lang="en-US" sz="2277" u="sng" dirty="0"/>
              <a:t> </a:t>
            </a:r>
            <a:r>
              <a:rPr lang="en-US" sz="2277" dirty="0"/>
              <a:t>- s</a:t>
            </a:r>
            <a:r>
              <a:rPr sz="2025" dirty="0"/>
              <a:t>ystem rigged to allow an employee </a:t>
            </a:r>
            <a:r>
              <a:rPr lang="en-US" sz="2025" dirty="0"/>
              <a:t>(lineman) </a:t>
            </a:r>
            <a:r>
              <a:rPr sz="2025" dirty="0"/>
              <a:t>to be supported on an elevated </a:t>
            </a:r>
            <a:r>
              <a:rPr sz="2025" u="sng" dirty="0"/>
              <a:t>vertical</a:t>
            </a:r>
            <a:r>
              <a:rPr sz="2025" dirty="0"/>
              <a:t> surface </a:t>
            </a:r>
            <a:r>
              <a:rPr lang="en-US" sz="2025" dirty="0"/>
              <a:t>(pole, tower) </a:t>
            </a:r>
            <a:r>
              <a:rPr sz="2025" dirty="0"/>
              <a:t>and work with both hands free while leaning</a:t>
            </a:r>
          </a:p>
          <a:p>
            <a:pPr marL="342900" indent="-342900" defTabSz="369675">
              <a:spcBef>
                <a:spcPts val="1969"/>
              </a:spcBef>
              <a:buFont typeface="Arial" panose="020B0604020202020204" pitchFamily="34" charset="0"/>
              <a:buChar char="•"/>
              <a:defRPr sz="1800">
                <a:solidFill>
                  <a:srgbClr val="000000"/>
                </a:solidFill>
              </a:defRPr>
            </a:pPr>
            <a:r>
              <a:rPr lang="en-US" sz="2277" u="sng" dirty="0"/>
              <a:t>F</a:t>
            </a:r>
            <a:r>
              <a:rPr sz="2277" u="sng" dirty="0"/>
              <a:t>all arrest</a:t>
            </a:r>
            <a:r>
              <a:rPr lang="en-US" sz="2277" u="sng" dirty="0"/>
              <a:t> </a:t>
            </a:r>
            <a:r>
              <a:rPr lang="en-US" sz="2277" dirty="0"/>
              <a:t>- </a:t>
            </a:r>
            <a:r>
              <a:rPr sz="2025" dirty="0"/>
              <a:t>system used to arrest a fall from a working level</a:t>
            </a:r>
            <a:r>
              <a:rPr lang="en-US" sz="2025" dirty="0"/>
              <a:t>, limits free fall to 6 feet, rigged so that worker cannot contact lower level</a:t>
            </a:r>
            <a:endParaRPr sz="2025" dirty="0"/>
          </a:p>
        </p:txBody>
      </p:sp>
      <p:sp>
        <p:nvSpPr>
          <p:cNvPr id="2" name="TextBox 1"/>
          <p:cNvSpPr txBox="1"/>
          <p:nvPr/>
        </p:nvSpPr>
        <p:spPr>
          <a:xfrm>
            <a:off x="821531" y="5181600"/>
            <a:ext cx="5655469" cy="646331"/>
          </a:xfrm>
          <a:prstGeom prst="rect">
            <a:avLst/>
          </a:prstGeom>
          <a:noFill/>
        </p:spPr>
        <p:txBody>
          <a:bodyPr wrap="square" rtlCol="0">
            <a:spAutoFit/>
          </a:bodyPr>
          <a:lstStyle/>
          <a:p>
            <a:r>
              <a:rPr lang="en-US" i="1" dirty="0" smtClean="0"/>
              <a:t>* Fall protection requirements vary depending on which OSHA regulations apply. More in Chapter 5…</a:t>
            </a:r>
            <a:endParaRPr lang="en-US" i="1" dirty="0"/>
          </a:p>
        </p:txBody>
      </p:sp>
    </p:spTree>
    <p:extLst>
      <p:ext uri="{BB962C8B-B14F-4D97-AF65-F5344CB8AC3E}">
        <p14:creationId xmlns:p14="http://schemas.microsoft.com/office/powerpoint/2010/main" val="152937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full body harness back"/>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10200" y="2362200"/>
            <a:ext cx="3171825" cy="2506663"/>
          </a:xfrm>
          <a:prstGeom prst="rect">
            <a:avLst/>
          </a:prstGeom>
          <a:ln>
            <a:noFill/>
          </a:ln>
          <a:effectLst>
            <a:softEdge rad="112500"/>
          </a:effectLst>
        </p:spPr>
      </p:pic>
      <p:sp>
        <p:nvSpPr>
          <p:cNvPr id="7" name="Rectangle 6"/>
          <p:cNvSpPr/>
          <p:nvPr/>
        </p:nvSpPr>
        <p:spPr>
          <a:xfrm>
            <a:off x="581025" y="685800"/>
            <a:ext cx="8001000" cy="1200329"/>
          </a:xfrm>
          <a:prstGeom prst="rect">
            <a:avLst/>
          </a:prstGeom>
        </p:spPr>
        <p:txBody>
          <a:bodyPr wrap="square">
            <a:spAutoFit/>
          </a:bodyPr>
          <a:lstStyle/>
          <a:p>
            <a:r>
              <a:rPr lang="en-US" sz="2400" dirty="0" smtClean="0"/>
              <a:t>Do gear inspection prior to entering the bucket. Make sure you are properly positioned and attached with a properly fitted and worn harness and appropriate lanyard. </a:t>
            </a:r>
            <a:endParaRPr lang="en-US" sz="2400" dirty="0"/>
          </a:p>
        </p:txBody>
      </p:sp>
      <p:sp>
        <p:nvSpPr>
          <p:cNvPr id="3" name="Title 2" hidden="1"/>
          <p:cNvSpPr>
            <a:spLocks noGrp="1"/>
          </p:cNvSpPr>
          <p:nvPr>
            <p:ph type="title"/>
          </p:nvPr>
        </p:nvSpPr>
        <p:spPr/>
        <p:txBody>
          <a:bodyPr/>
          <a:lstStyle/>
          <a:p>
            <a:r>
              <a:rPr lang="en-US" dirty="0" smtClean="0"/>
              <a:t>Do Gear Inspection</a:t>
            </a:r>
            <a:endParaRPr lang="en-US" dirty="0"/>
          </a:p>
        </p:txBody>
      </p:sp>
    </p:spTree>
    <p:extLst>
      <p:ext uri="{BB962C8B-B14F-4D97-AF65-F5344CB8AC3E}">
        <p14:creationId xmlns:p14="http://schemas.microsoft.com/office/powerpoint/2010/main" val="41338257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Compliance Issues/Deadlines</a:t>
            </a:r>
            <a:endParaRPr lang="en-US" b="1" dirty="0"/>
          </a:p>
        </p:txBody>
      </p:sp>
      <p:sp>
        <p:nvSpPr>
          <p:cNvPr id="5" name="Content Placeholder 4"/>
          <p:cNvSpPr>
            <a:spLocks noGrp="1"/>
          </p:cNvSpPr>
          <p:nvPr>
            <p:ph idx="1"/>
          </p:nvPr>
        </p:nvSpPr>
        <p:spPr/>
        <p:txBody>
          <a:bodyPr/>
          <a:lstStyle/>
          <a:p>
            <a:pPr marL="0" indent="0">
              <a:buNone/>
            </a:pPr>
            <a:r>
              <a:rPr lang="en-US" dirty="0"/>
              <a:t>Fall Protection in Aerial Lifts - March 31, 2015</a:t>
            </a:r>
          </a:p>
          <a:p>
            <a:r>
              <a:rPr lang="en-US" dirty="0" smtClean="0"/>
              <a:t>Personal </a:t>
            </a:r>
            <a:r>
              <a:rPr lang="en-US" dirty="0"/>
              <a:t>fall arrest systems must meet the requirements of Subpart M of OSHA’s construction standards </a:t>
            </a:r>
            <a:r>
              <a:rPr lang="en-US" dirty="0" smtClean="0"/>
              <a:t>Part 1926</a:t>
            </a:r>
            <a:endParaRPr lang="en-US" dirty="0"/>
          </a:p>
        </p:txBody>
      </p:sp>
    </p:spTree>
    <p:extLst>
      <p:ext uri="{BB962C8B-B14F-4D97-AF65-F5344CB8AC3E}">
        <p14:creationId xmlns:p14="http://schemas.microsoft.com/office/powerpoint/2010/main" val="180225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Compliance Issues/Deadlines </a:t>
            </a:r>
            <a:endParaRPr lang="en-US" b="1" dirty="0"/>
          </a:p>
        </p:txBody>
      </p:sp>
      <p:sp>
        <p:nvSpPr>
          <p:cNvPr id="5" name="Content Placeholder 4"/>
          <p:cNvSpPr>
            <a:spLocks noGrp="1"/>
          </p:cNvSpPr>
          <p:nvPr>
            <p:ph idx="1"/>
          </p:nvPr>
        </p:nvSpPr>
        <p:spPr>
          <a:xfrm>
            <a:off x="457200" y="1295400"/>
            <a:ext cx="8229600" cy="4839906"/>
          </a:xfrm>
        </p:spPr>
        <p:txBody>
          <a:bodyPr/>
          <a:lstStyle/>
          <a:p>
            <a:r>
              <a:rPr lang="en-US" sz="2000" b="1" dirty="0"/>
              <a:t>1926.502(d)(16) Personal fall arrest systems, when stopping a fall, shall:</a:t>
            </a:r>
          </a:p>
          <a:p>
            <a:pPr lvl="1"/>
            <a:r>
              <a:rPr lang="en-US" sz="2000" dirty="0"/>
              <a:t>(</a:t>
            </a:r>
            <a:r>
              <a:rPr lang="en-US" sz="2000" dirty="0" err="1"/>
              <a:t>i</a:t>
            </a:r>
            <a:r>
              <a:rPr lang="en-US" sz="2000" dirty="0"/>
              <a:t>) limit maximum arresting force on an employee to 900 pounds (4 </a:t>
            </a:r>
            <a:r>
              <a:rPr lang="en-US" sz="2000" dirty="0" err="1"/>
              <a:t>kN</a:t>
            </a:r>
            <a:r>
              <a:rPr lang="en-US" sz="2000" dirty="0"/>
              <a:t>) when used with a body belt;</a:t>
            </a:r>
          </a:p>
          <a:p>
            <a:pPr lvl="1"/>
            <a:r>
              <a:rPr lang="en-US" sz="2000" dirty="0"/>
              <a:t>(ii) limit maximum arresting force on an employee to 1,800 pounds (8 </a:t>
            </a:r>
            <a:r>
              <a:rPr lang="en-US" sz="2000" dirty="0" err="1"/>
              <a:t>kN</a:t>
            </a:r>
            <a:r>
              <a:rPr lang="en-US" sz="2000" dirty="0"/>
              <a:t>) when used with a body harness;</a:t>
            </a:r>
          </a:p>
          <a:p>
            <a:pPr lvl="1"/>
            <a:r>
              <a:rPr lang="en-US" sz="2000" dirty="0"/>
              <a:t>(iii) be rigged such that an employee can neither free fall more than </a:t>
            </a:r>
            <a:r>
              <a:rPr lang="en-US" sz="2000" u="sng" dirty="0"/>
              <a:t>6 feet </a:t>
            </a:r>
            <a:r>
              <a:rPr lang="en-US" sz="2000" dirty="0"/>
              <a:t>(1.8 m), nor contact any lower level</a:t>
            </a:r>
            <a:r>
              <a:rPr lang="en-US" sz="2000" dirty="0" smtClean="0"/>
              <a:t>;</a:t>
            </a:r>
          </a:p>
          <a:p>
            <a:r>
              <a:rPr lang="en-US" sz="2000" b="1" dirty="0" smtClean="0"/>
              <a:t>Lanyard length, shock absorbing?</a:t>
            </a:r>
          </a:p>
          <a:p>
            <a:pPr lvl="1"/>
            <a:r>
              <a:rPr lang="en-US" sz="2000" dirty="0"/>
              <a:t>Free fall distance is defined as the total vertical displacement, measured at the dorsal attachment, from its starting point to its stopping </a:t>
            </a:r>
            <a:r>
              <a:rPr lang="en-US" sz="2000" dirty="0" smtClean="0"/>
              <a:t>point</a:t>
            </a:r>
          </a:p>
          <a:p>
            <a:pPr lvl="1"/>
            <a:r>
              <a:rPr lang="en-US" sz="2000" dirty="0"/>
              <a:t>Whatever system you choose must also meet </a:t>
            </a:r>
            <a:r>
              <a:rPr lang="en-US" sz="2000" dirty="0" smtClean="0"/>
              <a:t>the</a:t>
            </a:r>
          </a:p>
          <a:p>
            <a:pPr marL="457200" lvl="1" indent="0">
              <a:buNone/>
            </a:pPr>
            <a:r>
              <a:rPr lang="en-US" sz="2000" dirty="0"/>
              <a:t>	</a:t>
            </a:r>
            <a:r>
              <a:rPr lang="en-US" sz="2000" dirty="0" smtClean="0"/>
              <a:t>“</a:t>
            </a:r>
            <a:r>
              <a:rPr lang="en-US" sz="2000" dirty="0"/>
              <a:t>arresting force” (AF) requirement. </a:t>
            </a:r>
          </a:p>
          <a:p>
            <a:pPr lvl="2"/>
            <a:r>
              <a:rPr lang="en-US" sz="2000" dirty="0"/>
              <a:t>C</a:t>
            </a:r>
            <a:r>
              <a:rPr lang="en-US" sz="2000" dirty="0" smtClean="0"/>
              <a:t>ombined </a:t>
            </a:r>
            <a:r>
              <a:rPr lang="en-US" sz="2000" dirty="0"/>
              <a:t>tool and body weight of 310 pounds </a:t>
            </a:r>
            <a:endParaRPr lang="en-US" sz="2000" dirty="0" smtClean="0"/>
          </a:p>
          <a:p>
            <a:endParaRPr lang="en-US" sz="2000" b="1" dirty="0" smtClean="0"/>
          </a:p>
          <a:p>
            <a:pPr lvl="1"/>
            <a:endParaRPr lang="en-US" sz="1600" b="1" dirty="0"/>
          </a:p>
        </p:txBody>
      </p:sp>
    </p:spTree>
    <p:extLst>
      <p:ext uri="{BB962C8B-B14F-4D97-AF65-F5344CB8AC3E}">
        <p14:creationId xmlns:p14="http://schemas.microsoft.com/office/powerpoint/2010/main" val="903846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866180" y="535781"/>
            <a:ext cx="7411641" cy="821531"/>
          </a:xfrm>
          <a:prstGeom prst="rect">
            <a:avLst/>
          </a:prstGeom>
        </p:spPr>
        <p:txBody>
          <a:bodyPr/>
          <a:lstStyle/>
          <a:p>
            <a:pPr>
              <a:defRPr sz="1800">
                <a:solidFill>
                  <a:srgbClr val="000000"/>
                </a:solidFill>
              </a:defRPr>
            </a:pPr>
            <a:r>
              <a:rPr lang="en-US" sz="4400" b="1" dirty="0" smtClean="0"/>
              <a:t> Compliance </a:t>
            </a:r>
            <a:r>
              <a:rPr lang="en-US" sz="4400" b="1" dirty="0"/>
              <a:t>Issues/Deadlines</a:t>
            </a:r>
            <a:endParaRPr sz="4400" b="1" dirty="0">
              <a:solidFill>
                <a:schemeClr val="tx1"/>
              </a:solidFill>
            </a:endParaRPr>
          </a:p>
        </p:txBody>
      </p:sp>
      <p:sp>
        <p:nvSpPr>
          <p:cNvPr id="165" name="Shape 165"/>
          <p:cNvSpPr>
            <a:spLocks noGrp="1"/>
          </p:cNvSpPr>
          <p:nvPr>
            <p:ph type="body" idx="1"/>
          </p:nvPr>
        </p:nvSpPr>
        <p:spPr>
          <a:xfrm>
            <a:off x="716239" y="1676400"/>
            <a:ext cx="7679531" cy="5357813"/>
          </a:xfrm>
          <a:prstGeom prst="rect">
            <a:avLst/>
          </a:prstGeom>
        </p:spPr>
        <p:txBody>
          <a:bodyPr>
            <a:normAutofit/>
          </a:bodyPr>
          <a:lstStyle/>
          <a:p>
            <a:pPr marL="342900" indent="-342900" defTabSz="369675">
              <a:spcBef>
                <a:spcPts val="1969"/>
              </a:spcBef>
              <a:buFont typeface="Arial" panose="020B0604020202020204" pitchFamily="34" charset="0"/>
              <a:buChar char="•"/>
              <a:defRPr sz="1800">
                <a:solidFill>
                  <a:srgbClr val="000000"/>
                </a:solidFill>
              </a:defRPr>
            </a:pPr>
            <a:r>
              <a:rPr lang="en-US" sz="2025" b="1" dirty="0">
                <a:solidFill>
                  <a:schemeClr val="tx1"/>
                </a:solidFill>
              </a:rPr>
              <a:t>Conductors and tree branches do not constitute a “lower level” for purposes of enforcement</a:t>
            </a:r>
          </a:p>
          <a:p>
            <a:pPr marL="342900" indent="-342900" defTabSz="369675">
              <a:spcBef>
                <a:spcPts val="1969"/>
              </a:spcBef>
              <a:buFont typeface="Arial" panose="020B0604020202020204" pitchFamily="34" charset="0"/>
              <a:buChar char="•"/>
              <a:defRPr sz="1800">
                <a:solidFill>
                  <a:srgbClr val="000000"/>
                </a:solidFill>
              </a:defRPr>
            </a:pPr>
            <a:r>
              <a:rPr lang="en-US" sz="2025" b="1" dirty="0">
                <a:solidFill>
                  <a:schemeClr val="tx1"/>
                </a:solidFill>
              </a:rPr>
              <a:t>Lower level stipulation does not kick in during ascent to or descent from the working position.</a:t>
            </a:r>
          </a:p>
          <a:p>
            <a:pPr marL="342900" indent="-342900" defTabSz="369675">
              <a:spcBef>
                <a:spcPts val="1969"/>
              </a:spcBef>
              <a:buFont typeface="Arial" panose="020B0604020202020204" pitchFamily="34" charset="0"/>
              <a:buChar char="•"/>
              <a:defRPr sz="1800">
                <a:solidFill>
                  <a:srgbClr val="000000"/>
                </a:solidFill>
              </a:defRPr>
            </a:pPr>
            <a:r>
              <a:rPr lang="en-US" sz="2025" b="1" dirty="0">
                <a:solidFill>
                  <a:schemeClr val="tx1"/>
                </a:solidFill>
              </a:rPr>
              <a:t>In enforcement, six-foot “free fall” restriction cannot reasonably anticipate worker being ejected…going UP before going DOWN. Employer must take reasonable precautions to prevent ejection, may use lanyards longer than 3’ (4 to 4 </a:t>
            </a:r>
            <a:r>
              <a:rPr lang="en-US" sz="1687" b="1" dirty="0">
                <a:solidFill>
                  <a:schemeClr val="tx1"/>
                </a:solidFill>
              </a:rPr>
              <a:t>½</a:t>
            </a:r>
            <a:r>
              <a:rPr lang="en-US" sz="1969" b="1" dirty="0">
                <a:solidFill>
                  <a:schemeClr val="tx1"/>
                </a:solidFill>
              </a:rPr>
              <a:t>’ recommended).</a:t>
            </a:r>
            <a:endParaRPr sz="1687" b="1" dirty="0">
              <a:solidFill>
                <a:schemeClr val="tx1"/>
              </a:solidFill>
            </a:endParaRPr>
          </a:p>
        </p:txBody>
      </p:sp>
    </p:spTree>
    <p:extLst>
      <p:ext uri="{BB962C8B-B14F-4D97-AF65-F5344CB8AC3E}">
        <p14:creationId xmlns:p14="http://schemas.microsoft.com/office/powerpoint/2010/main" val="22834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Staying Secure Aloft</a:t>
            </a:r>
            <a:endParaRPr lang="en-US" b="1" dirty="0"/>
          </a:p>
        </p:txBody>
      </p:sp>
      <p:sp>
        <p:nvSpPr>
          <p:cNvPr id="3" name="Content Placeholder 2"/>
          <p:cNvSpPr>
            <a:spLocks noGrp="1"/>
          </p:cNvSpPr>
          <p:nvPr>
            <p:ph idx="1"/>
          </p:nvPr>
        </p:nvSpPr>
        <p:spPr/>
        <p:txBody>
          <a:bodyPr/>
          <a:lstStyle/>
          <a:p>
            <a:r>
              <a:rPr lang="en-US" b="1" dirty="0" smtClean="0"/>
              <a:t>General Rules</a:t>
            </a:r>
          </a:p>
          <a:p>
            <a:pPr lvl="1"/>
            <a:r>
              <a:rPr lang="en-US" b="1" dirty="0" smtClean="0"/>
              <a:t>Inspect:</a:t>
            </a:r>
          </a:p>
          <a:p>
            <a:pPr lvl="2"/>
            <a:r>
              <a:rPr lang="en-US" b="1" dirty="0" smtClean="0"/>
              <a:t>Site</a:t>
            </a:r>
          </a:p>
          <a:p>
            <a:pPr lvl="2"/>
            <a:r>
              <a:rPr lang="en-US" b="1" dirty="0" smtClean="0"/>
              <a:t>Trees</a:t>
            </a:r>
          </a:p>
          <a:p>
            <a:pPr lvl="2"/>
            <a:r>
              <a:rPr lang="en-US" b="1" dirty="0" smtClean="0"/>
              <a:t>Truck</a:t>
            </a:r>
          </a:p>
          <a:p>
            <a:pPr lvl="2"/>
            <a:r>
              <a:rPr lang="en-US" b="1" dirty="0" smtClean="0"/>
              <a:t>Equipment</a:t>
            </a:r>
          </a:p>
          <a:p>
            <a:pPr lvl="2"/>
            <a:r>
              <a:rPr lang="en-US" b="1" dirty="0" smtClean="0"/>
              <a:t>PPE</a:t>
            </a:r>
          </a:p>
        </p:txBody>
      </p:sp>
    </p:spTree>
    <p:extLst>
      <p:ext uri="{BB962C8B-B14F-4D97-AF65-F5344CB8AC3E}">
        <p14:creationId xmlns:p14="http://schemas.microsoft.com/office/powerpoint/2010/main" val="2178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5874</Words>
  <Application>Microsoft Office PowerPoint</Application>
  <PresentationFormat>On-screen Show (4:3)</PresentationFormat>
  <Paragraphs>744</Paragraphs>
  <Slides>137</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39" baseType="lpstr">
      <vt:lpstr>Office Theme</vt:lpstr>
      <vt:lpstr>Slide</vt:lpstr>
      <vt:lpstr>Aerial Lift Safety </vt:lpstr>
      <vt:lpstr>Introduction </vt:lpstr>
      <vt:lpstr> Introduction</vt:lpstr>
      <vt:lpstr>Aerial Device (ANSI Z133 Definition)</vt:lpstr>
      <vt:lpstr>Chapter 1: Aerial Lift Safety</vt:lpstr>
      <vt:lpstr>Only qualified employees can operate aerial lift devices.</vt:lpstr>
      <vt:lpstr>OSHA Definition</vt:lpstr>
      <vt:lpstr>Industry Statistics 2014 Fatalities </vt:lpstr>
      <vt:lpstr>A Closer Look at Struck-by’s</vt:lpstr>
      <vt:lpstr>A Closer Look at Falls</vt:lpstr>
      <vt:lpstr>A Closer Look at Falls - Aerial Lift</vt:lpstr>
      <vt:lpstr>Exposure to Harmful Environment</vt:lpstr>
      <vt:lpstr>Aerial Lift Procedures</vt:lpstr>
      <vt:lpstr>Electrical Shocks</vt:lpstr>
      <vt:lpstr>Indirect, phase-to-phase contact, bucket operator</vt:lpstr>
      <vt:lpstr>Indirect, phase-to-ground contact, bucket operator</vt:lpstr>
      <vt:lpstr>Failure to observe safety precautions may result in serious injury or death </vt:lpstr>
      <vt:lpstr>Aerial Lift Safety</vt:lpstr>
      <vt:lpstr>CAUTION, WARNING DANGER!</vt:lpstr>
      <vt:lpstr>Symbol Meanings</vt:lpstr>
      <vt:lpstr>Symbol Meanings  </vt:lpstr>
      <vt:lpstr>Symbol Meanings </vt:lpstr>
      <vt:lpstr>Aerial Lift Safety Personal Protective Equipment</vt:lpstr>
      <vt:lpstr>Aerial Lift Safety  </vt:lpstr>
      <vt:lpstr> Aerial Lift Safety </vt:lpstr>
      <vt:lpstr>Chapter 2: Aerial Lift Inspection, Preparation and Driving</vt:lpstr>
      <vt:lpstr>Component  Identification</vt:lpstr>
      <vt:lpstr>Pre-Use Inspection Process</vt:lpstr>
      <vt:lpstr>Inspection: Step 2</vt:lpstr>
      <vt:lpstr>Step 3:</vt:lpstr>
      <vt:lpstr>Step 4:</vt:lpstr>
      <vt:lpstr>Step 5:</vt:lpstr>
      <vt:lpstr>Inspection Step 6: </vt:lpstr>
      <vt:lpstr>Inspection Step 7:</vt:lpstr>
      <vt:lpstr>Inspection Step 8:</vt:lpstr>
      <vt:lpstr>Inspection Step 9:</vt:lpstr>
      <vt:lpstr>Vehicle  Inspection</vt:lpstr>
      <vt:lpstr> The Federal DOT Requires At Least The Following To Be Covered</vt:lpstr>
      <vt:lpstr>Aerial Lift Preparation</vt:lpstr>
      <vt:lpstr> Aerial Lift Preparation</vt:lpstr>
      <vt:lpstr> Aerial Lift Safety  </vt:lpstr>
      <vt:lpstr>An Example of “Daily” and “Weekly” Inspection</vt:lpstr>
      <vt:lpstr>Aerial Lift Safety - driving</vt:lpstr>
      <vt:lpstr>Aerial Lift Safety – driving </vt:lpstr>
      <vt:lpstr> Aerial Lift Safety - Driving</vt:lpstr>
      <vt:lpstr>Aerial Lift Backing</vt:lpstr>
      <vt:lpstr>Chapter 3 –  General Standards and Guidelines</vt:lpstr>
      <vt:lpstr>What standard(s) apply to you? (More on this in Chapter 5)</vt:lpstr>
      <vt:lpstr>General Standards and Guidelines – ANSI Z133</vt:lpstr>
      <vt:lpstr>ANSI Z133 Key Sections for Aerial Lift Operations</vt:lpstr>
      <vt:lpstr>ANSI 5.2.2</vt:lpstr>
      <vt:lpstr>ANSI 5.2.4 and .5</vt:lpstr>
      <vt:lpstr>ANSI 5.2.3</vt:lpstr>
      <vt:lpstr>ANSI 5.2.6 and .7</vt:lpstr>
      <vt:lpstr>ANSI 5.2.8 – 5.2.10</vt:lpstr>
      <vt:lpstr>ANSI 5.2.11 – 5.2.15</vt:lpstr>
      <vt:lpstr>ANSI 5.2.16 – 5.2.19</vt:lpstr>
      <vt:lpstr>ANSI 5.2.20</vt:lpstr>
      <vt:lpstr>ANSI 5.2.21 - .22</vt:lpstr>
      <vt:lpstr>Chapter 3 - Guidelines</vt:lpstr>
      <vt:lpstr>Guidelines</vt:lpstr>
      <vt:lpstr>Safe Work Practices</vt:lpstr>
      <vt:lpstr>Safe Work Practices </vt:lpstr>
      <vt:lpstr>Temporary Traffic Control Stds.</vt:lpstr>
      <vt:lpstr>Working Near Traffic</vt:lpstr>
      <vt:lpstr>Avoid Being Struck-by a Vehicle</vt:lpstr>
      <vt:lpstr>Distracted Drivers </vt:lpstr>
      <vt:lpstr>Aerial Lift and highline wires</vt:lpstr>
      <vt:lpstr>Hi-Visibility Clothing</vt:lpstr>
      <vt:lpstr>Chapter 3 - TTC Standards</vt:lpstr>
      <vt:lpstr>Five Parts of a Traffic Control Zone </vt:lpstr>
      <vt:lpstr>Chapter 3 - Aerial Lift Setup</vt:lpstr>
      <vt:lpstr>Aerial Lifts Should be Right-Side up!</vt:lpstr>
      <vt:lpstr>  Aerial Lift Safety  </vt:lpstr>
      <vt:lpstr>Chapter 3 - Work Site Procedures</vt:lpstr>
      <vt:lpstr> Aerial Lift Procedures</vt:lpstr>
      <vt:lpstr>Drawing on hazards</vt:lpstr>
      <vt:lpstr>Aerial Lift Procedures </vt:lpstr>
      <vt:lpstr>  Aerial Lift Procedures</vt:lpstr>
      <vt:lpstr>Aerial Lift Procedures  </vt:lpstr>
      <vt:lpstr>  Aerial Lift Procedures  </vt:lpstr>
      <vt:lpstr>Workers On The Ground Can Be Electrocuted If The Boom Comes Into Contact With An Energized Line… </vt:lpstr>
      <vt:lpstr>Drawing on Energized lift</vt:lpstr>
      <vt:lpstr>Chapter 3 - Aerial Lift Guidelines</vt:lpstr>
      <vt:lpstr>Chapter 3 - Aerial Lift Guidelines </vt:lpstr>
      <vt:lpstr>Chapter 3 - Aerial Lift Guidelines </vt:lpstr>
      <vt:lpstr>Aerial Lift Guidelines</vt:lpstr>
      <vt:lpstr>Chapter 3 - Shut Down Procedures</vt:lpstr>
      <vt:lpstr>Shut Down Procedures . . .</vt:lpstr>
      <vt:lpstr>Chapter 4 –  Preventing Common Accidents</vt:lpstr>
      <vt:lpstr>Chapter 4 – Common accidents</vt:lpstr>
      <vt:lpstr>Preventing Falls from Aerial Lifts</vt:lpstr>
      <vt:lpstr>Fall Protection</vt:lpstr>
      <vt:lpstr>Fall Protection*</vt:lpstr>
      <vt:lpstr>Do Gear Inspection</vt:lpstr>
      <vt:lpstr>Compliance Issues/Deadlines</vt:lpstr>
      <vt:lpstr>Compliance Issues/Deadlines </vt:lpstr>
      <vt:lpstr> Compliance Issues/Deadlines</vt:lpstr>
      <vt:lpstr>Staying Secure Aloft</vt:lpstr>
      <vt:lpstr>Safe Work Procedures Prevent Falls </vt:lpstr>
      <vt:lpstr>Safe Work Procedures  Prevent Saw Cuts </vt:lpstr>
      <vt:lpstr>Avoid Struck-by Injuries from Falling Objects</vt:lpstr>
      <vt:lpstr>Safe Work Procedures  Prevent Struck by Injuries</vt:lpstr>
      <vt:lpstr>Keep Pedestrians at a Safe Distance</vt:lpstr>
      <vt:lpstr>Identify Electrical Hazards</vt:lpstr>
      <vt:lpstr>Minimum Approach Distance (MAD)</vt:lpstr>
      <vt:lpstr>Minimum Approach Distance</vt:lpstr>
      <vt:lpstr>Minimum Approach/Separation Distances</vt:lpstr>
      <vt:lpstr> Safe Work Practices</vt:lpstr>
      <vt:lpstr>Safe Work Practices  </vt:lpstr>
      <vt:lpstr>Chapter 5 - Additional Recommended Training: Qualified Line-Clearance Arborists (Tree Trimmers) and Aerial Rescue</vt:lpstr>
      <vt:lpstr>Which Standards Apply to Arborists’ Work?</vt:lpstr>
      <vt:lpstr> Aerial Lift Safety</vt:lpstr>
      <vt:lpstr>  Aerial Lift Safety </vt:lpstr>
      <vt:lpstr> Chapter 5  Qualified Line-Clearance Arborist</vt:lpstr>
      <vt:lpstr>Non Line Clearance Arborists</vt:lpstr>
      <vt:lpstr>Aerial Rescue</vt:lpstr>
      <vt:lpstr>Chapter 6 –  Electrical and Environmental Hazards</vt:lpstr>
      <vt:lpstr>  Aerial Lift Safety</vt:lpstr>
      <vt:lpstr>Aerial Lift Procedures –  Electrical Hazards Safe Work Practices</vt:lpstr>
      <vt:lpstr>Chapter 6 – Electrical and Environmental Hazards</vt:lpstr>
      <vt:lpstr>Drawing on Line Clearing</vt:lpstr>
      <vt:lpstr>General Precautions To Avoid Being Electrocuted</vt:lpstr>
      <vt:lpstr>Aerial Lift Safety   </vt:lpstr>
      <vt:lpstr> Aerial Lift Safety   </vt:lpstr>
      <vt:lpstr>How Electrocutions Occur</vt:lpstr>
      <vt:lpstr>Direct Contact</vt:lpstr>
      <vt:lpstr>Indirect Contact</vt:lpstr>
      <vt:lpstr>Environmental Hazards</vt:lpstr>
      <vt:lpstr>Heat Illness</vt:lpstr>
      <vt:lpstr>Heat Illness </vt:lpstr>
      <vt:lpstr>Heat Illness Prevention</vt:lpstr>
      <vt:lpstr>Lightning</vt:lpstr>
      <vt:lpstr>Lightning (cont.)</vt:lpstr>
      <vt:lpstr>Emergency Response  – Aerial Rescue </vt:lpstr>
      <vt:lpstr>Safety Begins with Preparation</vt:lpstr>
      <vt:lpstr>Grantee’s Website Address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2017-06-21T13:17:03Z</dcterms:created>
  <dcterms:modified xsi:type="dcterms:W3CDTF">2017-06-21T13:38:36Z</dcterms:modified>
</cp:coreProperties>
</file>