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107"/>
  </p:notesMasterIdLst>
  <p:handoutMasterIdLst>
    <p:handoutMasterId r:id="rId108"/>
  </p:handoutMasterIdLst>
  <p:sldIdLst>
    <p:sldId id="256" r:id="rId2"/>
    <p:sldId id="374" r:id="rId3"/>
    <p:sldId id="257" r:id="rId4"/>
    <p:sldId id="259" r:id="rId5"/>
    <p:sldId id="261" r:id="rId6"/>
    <p:sldId id="361" r:id="rId7"/>
    <p:sldId id="263" r:id="rId8"/>
    <p:sldId id="264" r:id="rId9"/>
    <p:sldId id="268" r:id="rId10"/>
    <p:sldId id="265" r:id="rId11"/>
    <p:sldId id="267" r:id="rId12"/>
    <p:sldId id="269" r:id="rId13"/>
    <p:sldId id="360" r:id="rId14"/>
    <p:sldId id="368" r:id="rId15"/>
    <p:sldId id="363" r:id="rId16"/>
    <p:sldId id="364" r:id="rId17"/>
    <p:sldId id="365" r:id="rId18"/>
    <p:sldId id="366" r:id="rId19"/>
    <p:sldId id="367" r:id="rId20"/>
    <p:sldId id="369" r:id="rId21"/>
    <p:sldId id="370" r:id="rId22"/>
    <p:sldId id="375" r:id="rId23"/>
    <p:sldId id="383" r:id="rId24"/>
    <p:sldId id="379" r:id="rId25"/>
    <p:sldId id="390" r:id="rId26"/>
    <p:sldId id="391" r:id="rId27"/>
    <p:sldId id="393" r:id="rId28"/>
    <p:sldId id="279" r:id="rId29"/>
    <p:sldId id="346" r:id="rId30"/>
    <p:sldId id="362" r:id="rId31"/>
    <p:sldId id="377" r:id="rId32"/>
    <p:sldId id="309" r:id="rId33"/>
    <p:sldId id="280" r:id="rId34"/>
    <p:sldId id="345" r:id="rId35"/>
    <p:sldId id="281" r:id="rId36"/>
    <p:sldId id="282" r:id="rId37"/>
    <p:sldId id="273" r:id="rId38"/>
    <p:sldId id="387" r:id="rId39"/>
    <p:sldId id="308" r:id="rId40"/>
    <p:sldId id="287" r:id="rId41"/>
    <p:sldId id="347" r:id="rId42"/>
    <p:sldId id="283" r:id="rId43"/>
    <p:sldId id="275" r:id="rId44"/>
    <p:sldId id="311" r:id="rId45"/>
    <p:sldId id="277" r:id="rId46"/>
    <p:sldId id="348" r:id="rId47"/>
    <p:sldId id="310" r:id="rId48"/>
    <p:sldId id="278" r:id="rId49"/>
    <p:sldId id="289" r:id="rId50"/>
    <p:sldId id="284" r:id="rId51"/>
    <p:sldId id="389" r:id="rId52"/>
    <p:sldId id="394" r:id="rId53"/>
    <p:sldId id="395" r:id="rId54"/>
    <p:sldId id="396" r:id="rId55"/>
    <p:sldId id="397" r:id="rId56"/>
    <p:sldId id="398" r:id="rId57"/>
    <p:sldId id="399" r:id="rId58"/>
    <p:sldId id="400" r:id="rId59"/>
    <p:sldId id="401" r:id="rId60"/>
    <p:sldId id="402" r:id="rId61"/>
    <p:sldId id="403" r:id="rId62"/>
    <p:sldId id="404" r:id="rId63"/>
    <p:sldId id="405" r:id="rId64"/>
    <p:sldId id="406" r:id="rId65"/>
    <p:sldId id="407" r:id="rId66"/>
    <p:sldId id="408" r:id="rId67"/>
    <p:sldId id="409" r:id="rId68"/>
    <p:sldId id="410" r:id="rId69"/>
    <p:sldId id="411" r:id="rId70"/>
    <p:sldId id="412" r:id="rId71"/>
    <p:sldId id="413" r:id="rId72"/>
    <p:sldId id="414" r:id="rId73"/>
    <p:sldId id="415" r:id="rId74"/>
    <p:sldId id="416" r:id="rId75"/>
    <p:sldId id="417" r:id="rId76"/>
    <p:sldId id="418" r:id="rId77"/>
    <p:sldId id="419" r:id="rId78"/>
    <p:sldId id="420" r:id="rId79"/>
    <p:sldId id="421" r:id="rId80"/>
    <p:sldId id="422" r:id="rId81"/>
    <p:sldId id="423" r:id="rId82"/>
    <p:sldId id="424" r:id="rId83"/>
    <p:sldId id="425" r:id="rId84"/>
    <p:sldId id="426" r:id="rId85"/>
    <p:sldId id="427" r:id="rId86"/>
    <p:sldId id="428" r:id="rId87"/>
    <p:sldId id="429" r:id="rId88"/>
    <p:sldId id="430" r:id="rId89"/>
    <p:sldId id="431" r:id="rId90"/>
    <p:sldId id="432" r:id="rId91"/>
    <p:sldId id="433" r:id="rId92"/>
    <p:sldId id="434" r:id="rId93"/>
    <p:sldId id="435" r:id="rId94"/>
    <p:sldId id="436" r:id="rId95"/>
    <p:sldId id="437" r:id="rId96"/>
    <p:sldId id="438" r:id="rId97"/>
    <p:sldId id="439" r:id="rId98"/>
    <p:sldId id="440" r:id="rId99"/>
    <p:sldId id="441" r:id="rId100"/>
    <p:sldId id="442" r:id="rId101"/>
    <p:sldId id="443" r:id="rId102"/>
    <p:sldId id="448" r:id="rId103"/>
    <p:sldId id="445" r:id="rId104"/>
    <p:sldId id="446" r:id="rId105"/>
    <p:sldId id="447" r:id="rId106"/>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21" autoAdjust="0"/>
    <p:restoredTop sz="83741" autoAdjust="0"/>
  </p:normalViewPr>
  <p:slideViewPr>
    <p:cSldViewPr>
      <p:cViewPr>
        <p:scale>
          <a:sx n="70" d="100"/>
          <a:sy n="70" d="100"/>
        </p:scale>
        <p:origin x="-1190" y="-58"/>
      </p:cViewPr>
      <p:guideLst>
        <p:guide orient="horz" pos="2160"/>
        <p:guide pos="2880"/>
      </p:guideLst>
    </p:cSldViewPr>
  </p:slideViewPr>
  <p:outlineViewPr>
    <p:cViewPr>
      <p:scale>
        <a:sx n="33" d="100"/>
        <a:sy n="33" d="100"/>
      </p:scale>
      <p:origin x="0" y="9816"/>
    </p:cViewPr>
  </p:outlineViewPr>
  <p:notesTextViewPr>
    <p:cViewPr>
      <p:scale>
        <a:sx n="100" d="100"/>
        <a:sy n="100" d="100"/>
      </p:scale>
      <p:origin x="0" y="0"/>
    </p:cViewPr>
  </p:notesTextViewPr>
  <p:notesViewPr>
    <p:cSldViewPr>
      <p:cViewPr>
        <p:scale>
          <a:sx n="120" d="100"/>
          <a:sy n="120" d="100"/>
        </p:scale>
        <p:origin x="3120" y="-49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fontAlgn="auto">
              <a:spcBef>
                <a:spcPts val="0"/>
              </a:spcBef>
              <a:spcAft>
                <a:spcPts val="0"/>
              </a:spcAft>
              <a:defRPr sz="1200" dirty="0">
                <a:latin typeface="+mn-lt"/>
                <a:ea typeface="+mn-ea"/>
              </a:defRPr>
            </a:lvl1pPr>
          </a:lstStyle>
          <a:p>
            <a:pPr>
              <a:defRPr/>
            </a:pPr>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wrap="square" lIns="92492" tIns="46246" rIns="92492" bIns="46246" numCol="1" anchor="t" anchorCtr="0" compatLnSpc="1">
            <a:prstTxWarp prst="textNoShape">
              <a:avLst/>
            </a:prstTxWarp>
          </a:bodyPr>
          <a:lstStyle>
            <a:lvl1pPr algn="r">
              <a:defRPr sz="1200">
                <a:latin typeface="Calibri" pitchFamily="-106" charset="0"/>
              </a:defRPr>
            </a:lvl1pPr>
          </a:lstStyle>
          <a:p>
            <a:fld id="{05C26859-E837-476C-A11E-36537770156D}" type="datetime1">
              <a:rPr lang="en-US"/>
              <a:pPr/>
              <a:t>3/27/2017</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fontAlgn="auto">
              <a:spcBef>
                <a:spcPts val="0"/>
              </a:spcBef>
              <a:spcAft>
                <a:spcPts val="0"/>
              </a:spcAft>
              <a:defRPr sz="1200" dirty="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wrap="square" lIns="92492" tIns="46246" rIns="92492" bIns="46246" numCol="1" anchor="b" anchorCtr="0" compatLnSpc="1">
            <a:prstTxWarp prst="textNoShape">
              <a:avLst/>
            </a:prstTxWarp>
          </a:bodyPr>
          <a:lstStyle>
            <a:lvl1pPr algn="r">
              <a:defRPr sz="1200">
                <a:latin typeface="Calibri" pitchFamily="-106" charset="0"/>
              </a:defRPr>
            </a:lvl1pPr>
          </a:lstStyle>
          <a:p>
            <a:fld id="{7DB31D19-E357-4F5A-BE8D-C67CFC21E513}" type="slidenum">
              <a:rPr lang="en-US"/>
              <a:pPr/>
              <a:t>‹#›</a:t>
            </a:fld>
            <a:endParaRPr lang="en-US"/>
          </a:p>
        </p:txBody>
      </p:sp>
    </p:spTree>
    <p:extLst>
      <p:ext uri="{BB962C8B-B14F-4D97-AF65-F5344CB8AC3E}">
        <p14:creationId xmlns:p14="http://schemas.microsoft.com/office/powerpoint/2010/main" val="2588598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fontAlgn="auto">
              <a:spcBef>
                <a:spcPts val="0"/>
              </a:spcBef>
              <a:spcAft>
                <a:spcPts val="0"/>
              </a:spcAft>
              <a:defRPr sz="1200" dirty="0">
                <a:latin typeface="+mn-lt"/>
                <a:ea typeface="+mn-ea"/>
              </a:defRPr>
            </a:lvl1pPr>
          </a:lstStyle>
          <a:p>
            <a:pPr>
              <a:defRPr/>
            </a:pPr>
            <a:endParaRPr lang="en-US"/>
          </a:p>
        </p:txBody>
      </p:sp>
      <p:sp>
        <p:nvSpPr>
          <p:cNvPr id="3" name="Date Placeholder 2"/>
          <p:cNvSpPr>
            <a:spLocks noGrp="1"/>
          </p:cNvSpPr>
          <p:nvPr>
            <p:ph type="dt" idx="1"/>
          </p:nvPr>
        </p:nvSpPr>
        <p:spPr>
          <a:xfrm>
            <a:off x="3936768" y="0"/>
            <a:ext cx="3011699" cy="461804"/>
          </a:xfrm>
          <a:prstGeom prst="rect">
            <a:avLst/>
          </a:prstGeom>
        </p:spPr>
        <p:txBody>
          <a:bodyPr vert="horz" wrap="square" lIns="92492" tIns="46246" rIns="92492" bIns="46246" numCol="1" anchor="t" anchorCtr="0" compatLnSpc="1">
            <a:prstTxWarp prst="textNoShape">
              <a:avLst/>
            </a:prstTxWarp>
          </a:bodyPr>
          <a:lstStyle>
            <a:lvl1pPr algn="r">
              <a:defRPr sz="1200">
                <a:latin typeface="Calibri" pitchFamily="-106" charset="0"/>
              </a:defRPr>
            </a:lvl1pPr>
          </a:lstStyle>
          <a:p>
            <a:fld id="{847B0A5E-AF35-43D7-B185-71A897D02352}" type="datetime1">
              <a:rPr lang="en-US"/>
              <a:pPr/>
              <a:t>3/27/2017</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pPr lvl="0"/>
            <a:endParaRPr lang="en-US" noProof="0"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fontAlgn="auto">
              <a:spcBef>
                <a:spcPts val="0"/>
              </a:spcBef>
              <a:spcAft>
                <a:spcPts val="0"/>
              </a:spcAft>
              <a:defRPr sz="1200" dirty="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wrap="square" lIns="92492" tIns="46246" rIns="92492" bIns="46246" numCol="1" anchor="b" anchorCtr="0" compatLnSpc="1">
            <a:prstTxWarp prst="textNoShape">
              <a:avLst/>
            </a:prstTxWarp>
          </a:bodyPr>
          <a:lstStyle>
            <a:lvl1pPr algn="r">
              <a:defRPr sz="1200">
                <a:latin typeface="Calibri" pitchFamily="-106" charset="0"/>
              </a:defRPr>
            </a:lvl1pPr>
          </a:lstStyle>
          <a:p>
            <a:fld id="{A3D435B8-ED90-4815-ACCF-48F2726424F5}" type="slidenum">
              <a:rPr lang="en-US"/>
              <a:pPr/>
              <a:t>‹#›</a:t>
            </a:fld>
            <a:endParaRPr lang="en-US"/>
          </a:p>
        </p:txBody>
      </p:sp>
    </p:spTree>
    <p:extLst>
      <p:ext uri="{BB962C8B-B14F-4D97-AF65-F5344CB8AC3E}">
        <p14:creationId xmlns:p14="http://schemas.microsoft.com/office/powerpoint/2010/main" val="425675638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106" charset="-128"/>
        <a:cs typeface="+mn-cs"/>
      </a:defRPr>
    </a:lvl1pPr>
    <a:lvl2pPr marL="457200" algn="l" rtl="0" fontAlgn="base">
      <a:spcBef>
        <a:spcPct val="30000"/>
      </a:spcBef>
      <a:spcAft>
        <a:spcPct val="0"/>
      </a:spcAft>
      <a:defRPr sz="1200" kern="1200">
        <a:solidFill>
          <a:schemeClr val="tx1"/>
        </a:solidFill>
        <a:latin typeface="+mn-lt"/>
        <a:ea typeface="ＭＳ Ｐゴシック" pitchFamily="-106"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106"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106"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10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osha.gov/oshstats/commonstats.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bls.gov/iif/oshwc/cfoi/cfch0012.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bls.gov/iif/oshwc/cfoi/cfch0012.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osha.gov/pls/oshaweb/owadisp.show_document?p_table=NEWS_RELEASES&amp;p_id=19005"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i="1" dirty="0" smtClean="0"/>
              <a:t>Narrative: </a:t>
            </a:r>
          </a:p>
          <a:p>
            <a:pPr>
              <a:spcBef>
                <a:spcPct val="0"/>
              </a:spcBef>
            </a:pPr>
            <a:endParaRPr lang="en-US" dirty="0"/>
          </a:p>
          <a:p>
            <a:pPr>
              <a:spcBef>
                <a:spcPct val="0"/>
              </a:spcBef>
            </a:pPr>
            <a:r>
              <a:rPr lang="en-US" dirty="0" smtClean="0"/>
              <a:t>Welcome to our fall protection training. During our time together today we’ll be talking about setting up jobs safely while working at heights. *</a:t>
            </a:r>
          </a:p>
          <a:p>
            <a:pPr>
              <a:spcBef>
                <a:spcPct val="0"/>
              </a:spcBef>
            </a:pPr>
            <a:endParaRPr lang="en-US" dirty="0"/>
          </a:p>
          <a:p>
            <a:pPr>
              <a:spcBef>
                <a:spcPct val="0"/>
              </a:spcBef>
            </a:pPr>
            <a:r>
              <a:rPr lang="en-US" i="1" dirty="0" smtClean="0"/>
              <a:t>Share a bit about yourself and your motivation for doing this work, think of the following and share:</a:t>
            </a:r>
          </a:p>
          <a:p>
            <a:pPr marL="173422" indent="-173422">
              <a:spcBef>
                <a:spcPct val="0"/>
              </a:spcBef>
              <a:buFont typeface="Arial" panose="020B0604020202020204" pitchFamily="34" charset="0"/>
              <a:buChar char="•"/>
            </a:pPr>
            <a:r>
              <a:rPr lang="en-US" i="1" dirty="0" smtClean="0"/>
              <a:t> </a:t>
            </a:r>
            <a:r>
              <a:rPr lang="en-US" b="1" i="1" dirty="0" smtClean="0"/>
              <a:t>How long </a:t>
            </a:r>
            <a:r>
              <a:rPr lang="en-US" i="1" dirty="0" smtClean="0"/>
              <a:t>have you been doing health and </a:t>
            </a:r>
            <a:r>
              <a:rPr lang="en-US" b="1" i="1" dirty="0" smtClean="0"/>
              <a:t>safety trainings?</a:t>
            </a:r>
          </a:p>
          <a:p>
            <a:pPr marL="173422" indent="-173422">
              <a:spcBef>
                <a:spcPct val="0"/>
              </a:spcBef>
              <a:buFont typeface="Arial" panose="020B0604020202020204" pitchFamily="34" charset="0"/>
              <a:buChar char="•"/>
            </a:pPr>
            <a:r>
              <a:rPr lang="en-US" i="1" dirty="0" smtClean="0"/>
              <a:t>Do you have </a:t>
            </a:r>
            <a:r>
              <a:rPr lang="en-US" b="1" i="1" dirty="0" smtClean="0"/>
              <a:t>experience working in construction?</a:t>
            </a:r>
          </a:p>
          <a:p>
            <a:pPr marL="173422" indent="-173422">
              <a:spcBef>
                <a:spcPct val="0"/>
              </a:spcBef>
              <a:buFont typeface="Arial" panose="020B0604020202020204" pitchFamily="34" charset="0"/>
              <a:buChar char="•"/>
            </a:pPr>
            <a:r>
              <a:rPr lang="en-US" i="1" dirty="0" smtClean="0"/>
              <a:t>Do you have a </a:t>
            </a:r>
            <a:r>
              <a:rPr lang="en-US" b="1" i="1" dirty="0" smtClean="0"/>
              <a:t>personal experience with injuries </a:t>
            </a:r>
            <a:r>
              <a:rPr lang="en-US" i="1" dirty="0" smtClean="0"/>
              <a:t>or illnesses on the job that make you care about health and safety?</a:t>
            </a:r>
          </a:p>
          <a:p>
            <a:pPr marL="173422" indent="-173422">
              <a:spcBef>
                <a:spcPct val="0"/>
              </a:spcBef>
              <a:buFont typeface="Arial" panose="020B0604020202020204" pitchFamily="34" charset="0"/>
              <a:buChar char="•"/>
            </a:pPr>
            <a:r>
              <a:rPr lang="en-US" i="1" dirty="0" smtClean="0"/>
              <a:t>What’s your connection to this work?</a:t>
            </a:r>
          </a:p>
          <a:p>
            <a:pPr>
              <a:spcBef>
                <a:spcPct val="0"/>
              </a:spcBef>
            </a:pPr>
            <a:r>
              <a:rPr lang="en-US" i="1" dirty="0" smtClean="0"/>
              <a:t>In general, participants will see you as being able to facilitate this training if off the bat you share your experience and motivation for this work.</a:t>
            </a:r>
          </a:p>
          <a:p>
            <a:pPr>
              <a:spcBef>
                <a:spcPct val="0"/>
              </a:spcBef>
            </a:pPr>
            <a:endParaRPr lang="en-US" dirty="0" smtClean="0"/>
          </a:p>
          <a:p>
            <a:pPr>
              <a:spcBef>
                <a:spcPct val="0"/>
              </a:spcBef>
            </a:pPr>
            <a:endParaRPr lang="en-US" dirty="0"/>
          </a:p>
          <a:p>
            <a:pPr>
              <a:spcBef>
                <a:spcPct val="0"/>
              </a:spcBef>
            </a:pPr>
            <a:r>
              <a:rPr lang="en-US" i="1" dirty="0" smtClean="0"/>
              <a:t>*In the notes section, all non-italicized words should be stated – in the trainers’ words. Italicized words are instructions or thoughts and ideas for trainer to convey to participants.</a:t>
            </a:r>
          </a:p>
        </p:txBody>
      </p:sp>
      <p:sp>
        <p:nvSpPr>
          <p:cNvPr id="16388" name="Slide Number Placeholder 3"/>
          <p:cNvSpPr>
            <a:spLocks noGrp="1"/>
          </p:cNvSpPr>
          <p:nvPr>
            <p:ph type="sldNum" sz="quarter" idx="5"/>
          </p:nvPr>
        </p:nvSpPr>
        <p:spPr bwMode="auto">
          <a:noFill/>
          <a:ln>
            <a:miter lim="800000"/>
            <a:headEnd/>
            <a:tailEnd/>
          </a:ln>
        </p:spPr>
        <p:txBody>
          <a:bodyPr/>
          <a:lstStyle/>
          <a:p>
            <a:fld id="{DA0A9621-F531-4BF9-A12D-4ADD685D5731}" type="slidenum">
              <a:rPr lang="en-US"/>
              <a:pPr/>
              <a:t>1</a:t>
            </a:fld>
            <a:endParaRPr lang="en-US"/>
          </a:p>
        </p:txBody>
      </p:sp>
    </p:spTree>
    <p:extLst>
      <p:ext uri="{BB962C8B-B14F-4D97-AF65-F5344CB8AC3E}">
        <p14:creationId xmlns:p14="http://schemas.microsoft.com/office/powerpoint/2010/main" val="3693120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In four decades, OSHA and our state partners, coupled with the efforts of employers, safety and health professionals, unions and advocates, have had a dramatic effect on workplace safety.  Since 1970, workplace fatalities have been reduced by more than 65 percent and occupational injury and illness rates have declined by 67 percent. At the same time, U.S. employment has almost doubled.  Worker deaths in America are down — from about 38 worker deaths a day in 1970 to 12 a day in 2012. Worker injuries and illnesses are down — from 10.9 incidents per 100 workers in 1972 to fewer </a:t>
            </a:r>
            <a:r>
              <a:rPr lang="en-US" smtClean="0"/>
              <a:t>than 3.5 </a:t>
            </a:r>
            <a:r>
              <a:rPr lang="en-US" dirty="0" smtClean="0"/>
              <a:t>per 100 </a:t>
            </a:r>
            <a:r>
              <a:rPr lang="en-US" smtClean="0"/>
              <a:t>in 2011</a:t>
            </a:r>
            <a:r>
              <a:rPr lang="en-US" baseline="0" smtClean="0"/>
              <a:t> (</a:t>
            </a:r>
            <a:r>
              <a:rPr lang="en-US" smtClean="0">
                <a:hlinkClick r:id="rId3"/>
              </a:rPr>
              <a:t>https://www.osha.gov/oshstats/commonstats.html</a:t>
            </a:r>
            <a:r>
              <a:rPr lang="en-US" smtClean="0"/>
              <a:t>).</a:t>
            </a:r>
            <a:endParaRPr lang="en-US" dirty="0" smtClean="0"/>
          </a:p>
          <a:p>
            <a:pPr>
              <a:spcBef>
                <a:spcPct val="0"/>
              </a:spcBef>
            </a:pPr>
            <a:endParaRPr lang="en-US" dirty="0" smtClean="0"/>
          </a:p>
          <a:p>
            <a:pPr>
              <a:spcBef>
                <a:spcPct val="0"/>
              </a:spcBef>
            </a:pPr>
            <a:r>
              <a:rPr lang="en-US" i="1" dirty="0" smtClean="0"/>
              <a:t>After going through this slide, ask people to raise their hands if they or someone they know has been injured at work.  Then say, “We are ALL affected by this.”</a:t>
            </a:r>
          </a:p>
        </p:txBody>
      </p:sp>
      <p:sp>
        <p:nvSpPr>
          <p:cNvPr id="31748" name="Slide Number Placeholder 3"/>
          <p:cNvSpPr>
            <a:spLocks noGrp="1"/>
          </p:cNvSpPr>
          <p:nvPr>
            <p:ph type="sldNum" sz="quarter" idx="5"/>
          </p:nvPr>
        </p:nvSpPr>
        <p:spPr bwMode="auto">
          <a:noFill/>
          <a:ln>
            <a:miter lim="800000"/>
            <a:headEnd/>
            <a:tailEnd/>
          </a:ln>
        </p:spPr>
        <p:txBody>
          <a:bodyPr/>
          <a:lstStyle/>
          <a:p>
            <a:fld id="{30E76E4F-914F-4CD7-A98F-6917E6A11819}" type="slidenum">
              <a:rPr lang="en-US"/>
              <a:pPr/>
              <a:t>10</a:t>
            </a:fld>
            <a:endParaRPr lang="en-US"/>
          </a:p>
        </p:txBody>
      </p:sp>
    </p:spTree>
    <p:extLst>
      <p:ext uri="{BB962C8B-B14F-4D97-AF65-F5344CB8AC3E}">
        <p14:creationId xmlns:p14="http://schemas.microsoft.com/office/powerpoint/2010/main" val="100866331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3"/>
          <p:cNvSpPr>
            <a:spLocks noGrp="1" noChangeArrowheads="1"/>
          </p:cNvSpPr>
          <p:nvPr>
            <p:ph type="dt" sz="quarter" idx="1"/>
          </p:nvPr>
        </p:nvSpPr>
        <p:spPr bwMode="auto">
          <a:noFill/>
          <a:ln>
            <a:miter lim="800000"/>
            <a:headEnd/>
            <a:tailEnd/>
          </a:ln>
        </p:spPr>
        <p:txBody>
          <a:bodyPr/>
          <a:lstStyle/>
          <a:p>
            <a:r>
              <a:rPr lang="en-US"/>
              <a:t>11/07/96 5:24AM</a:t>
            </a:r>
          </a:p>
        </p:txBody>
      </p:sp>
      <p:sp>
        <p:nvSpPr>
          <p:cNvPr id="19968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968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ts val="519"/>
              </a:spcBef>
              <a:spcAft>
                <a:spcPts val="519"/>
              </a:spcAft>
            </a:pPr>
            <a:r>
              <a:rPr lang="en-US" sz="1000" i="1" dirty="0"/>
              <a:t>See:  www.osha-slc.gov/SLTC/construction_ecat/index.html</a:t>
            </a:r>
          </a:p>
          <a:p>
            <a:pPr>
              <a:spcBef>
                <a:spcPts val="519"/>
              </a:spcBef>
              <a:spcAft>
                <a:spcPts val="519"/>
              </a:spcAft>
            </a:pPr>
            <a:r>
              <a:rPr lang="en-US" sz="1000" i="1" dirty="0"/>
              <a:t>Effective October 1, 1994, all construction inspections shall have opening conferences consistent with current agency procedures, and then shall proceed as follows: </a:t>
            </a:r>
          </a:p>
          <a:p>
            <a:pPr>
              <a:spcBef>
                <a:spcPts val="519"/>
              </a:spcBef>
              <a:spcAft>
                <a:spcPts val="519"/>
              </a:spcAft>
            </a:pPr>
            <a:r>
              <a:rPr lang="en-US" sz="1000" i="1" dirty="0"/>
              <a:t>During all inspections, CSHO's shall determine whether or not there is project coordination by the general contractor, prime contractor, or other such entity that includes:</a:t>
            </a:r>
          </a:p>
          <a:p>
            <a:pPr>
              <a:spcBef>
                <a:spcPts val="519"/>
              </a:spcBef>
              <a:spcAft>
                <a:spcPts val="519"/>
              </a:spcAft>
              <a:buFontTx/>
              <a:buChar char="•"/>
            </a:pPr>
            <a:r>
              <a:rPr lang="en-US" sz="1000" i="1" dirty="0"/>
              <a:t>  an adequate safety and health program/plan that meets the guidelines set forth below, and </a:t>
            </a:r>
          </a:p>
          <a:p>
            <a:pPr>
              <a:spcBef>
                <a:spcPts val="519"/>
              </a:spcBef>
              <a:spcAft>
                <a:spcPts val="519"/>
              </a:spcAft>
              <a:buFontTx/>
              <a:buChar char="•"/>
            </a:pPr>
            <a:r>
              <a:rPr lang="en-US" sz="1000" i="1" dirty="0"/>
              <a:t>  a designated competent person responsible for and capable of implementing the program/plan.</a:t>
            </a:r>
          </a:p>
          <a:p>
            <a:pPr>
              <a:spcBef>
                <a:spcPts val="519"/>
              </a:spcBef>
              <a:spcAft>
                <a:spcPts val="519"/>
              </a:spcAft>
            </a:pPr>
            <a:r>
              <a:rPr lang="en-US" sz="1000" i="1" dirty="0"/>
              <a:t>If the above general contractor, prime contractor, or other such entity meets both of these criteria, then a focused inspection shall be made. When either of these criteria is not met, then the inspection shall proceed in accordance with previously established procedures for comprehensive inspections as stated in CPL 2.103, September 26, 1994, Field Inspection Reference Manual (FIRM), chapter II section A.1.b. </a:t>
            </a:r>
          </a:p>
          <a:p>
            <a:pPr>
              <a:spcBef>
                <a:spcPts val="519"/>
              </a:spcBef>
              <a:spcAft>
                <a:spcPts val="519"/>
              </a:spcAft>
            </a:pPr>
            <a:r>
              <a:rPr lang="en-US" sz="1000" i="1" dirty="0"/>
              <a:t>The leading hazards are:</a:t>
            </a:r>
          </a:p>
          <a:p>
            <a:pPr>
              <a:spcBef>
                <a:spcPts val="519"/>
              </a:spcBef>
              <a:spcAft>
                <a:spcPts val="519"/>
              </a:spcAft>
              <a:buFontTx/>
              <a:buChar char="•"/>
            </a:pPr>
            <a:r>
              <a:rPr lang="en-US" sz="1000" i="1" dirty="0"/>
              <a:t>  falls, (e.g., floors, platforms, roofs) </a:t>
            </a:r>
          </a:p>
          <a:p>
            <a:pPr>
              <a:spcBef>
                <a:spcPts val="519"/>
              </a:spcBef>
              <a:spcAft>
                <a:spcPts val="519"/>
              </a:spcAft>
              <a:buFontTx/>
              <a:buChar char="•"/>
            </a:pPr>
            <a:r>
              <a:rPr lang="en-US" sz="1000" i="1" dirty="0"/>
              <a:t>  struck by, (e.g., falling objects, vehicles) </a:t>
            </a:r>
          </a:p>
          <a:p>
            <a:pPr>
              <a:spcBef>
                <a:spcPts val="519"/>
              </a:spcBef>
              <a:spcAft>
                <a:spcPts val="519"/>
              </a:spcAft>
              <a:buFontTx/>
              <a:buChar char="•"/>
            </a:pPr>
            <a:r>
              <a:rPr lang="en-US" sz="1000" i="1" dirty="0"/>
              <a:t>  caught in/between (e.g., cave-ins, unguarded machinery, equipment) </a:t>
            </a:r>
          </a:p>
          <a:p>
            <a:pPr>
              <a:spcBef>
                <a:spcPts val="519"/>
              </a:spcBef>
              <a:spcAft>
                <a:spcPts val="519"/>
              </a:spcAft>
              <a:buFontTx/>
              <a:buChar char="•"/>
            </a:pPr>
            <a:r>
              <a:rPr lang="en-US" sz="1000" i="1" dirty="0"/>
              <a:t>  electrical (e.g., overhead power lines, power tools and cords, outlets, temporary wiring)</a:t>
            </a:r>
          </a:p>
          <a:p>
            <a:pPr>
              <a:spcBef>
                <a:spcPct val="0"/>
              </a:spcBef>
            </a:pPr>
            <a:endParaRPr lang="en-US" dirty="0" smtClean="0"/>
          </a:p>
        </p:txBody>
      </p:sp>
    </p:spTree>
    <p:extLst>
      <p:ext uri="{BB962C8B-B14F-4D97-AF65-F5344CB8AC3E}">
        <p14:creationId xmlns:p14="http://schemas.microsoft.com/office/powerpoint/2010/main" val="221821205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p:cNvSpPr>
          <p:nvPr>
            <p:ph type="sldImg"/>
          </p:nvPr>
        </p:nvSpPr>
        <p:spPr bwMode="auto">
          <a:noFill/>
          <a:ln>
            <a:solidFill>
              <a:srgbClr val="000000"/>
            </a:solidFill>
            <a:miter lim="800000"/>
            <a:headEnd/>
            <a:tailEnd/>
          </a:ln>
        </p:spPr>
      </p:sp>
      <p:sp>
        <p:nvSpPr>
          <p:cNvPr id="2017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u="sng" dirty="0" smtClean="0"/>
              <a:t>Narration:</a:t>
            </a:r>
          </a:p>
          <a:p>
            <a:pPr>
              <a:spcBef>
                <a:spcPct val="0"/>
              </a:spcBef>
            </a:pPr>
            <a:r>
              <a:rPr lang="en-US" dirty="0" smtClean="0"/>
              <a:t>This is the OSHA web page: osha.gov  As you can see at the top of the web page there are tabs to help you find different information.  If you’re a worker, click on the second tab: workers.  Here you can find more information about your rights, ways to contact OSHA, and file a complaint.  The small business tab will be useful to many of you small contractors who want to find out whether you’re following the standards.  This is a great resource, use it! It’s in English and Spanish</a:t>
            </a:r>
          </a:p>
        </p:txBody>
      </p:sp>
    </p:spTree>
    <p:extLst>
      <p:ext uri="{BB962C8B-B14F-4D97-AF65-F5344CB8AC3E}">
        <p14:creationId xmlns:p14="http://schemas.microsoft.com/office/powerpoint/2010/main" val="18124516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3"/>
          <p:cNvSpPr>
            <a:spLocks noGrp="1" noChangeArrowheads="1"/>
          </p:cNvSpPr>
          <p:nvPr>
            <p:ph type="dt" sz="quarter" idx="1"/>
          </p:nvPr>
        </p:nvSpPr>
        <p:spPr bwMode="auto">
          <a:noFill/>
          <a:ln>
            <a:miter lim="800000"/>
            <a:headEnd/>
            <a:tailEnd/>
          </a:ln>
        </p:spPr>
        <p:txBody>
          <a:bodyPr/>
          <a:lstStyle/>
          <a:p>
            <a:r>
              <a:rPr lang="en-US"/>
              <a:t>11/07/96 5:24AM</a:t>
            </a:r>
          </a:p>
        </p:txBody>
      </p:sp>
      <p:sp>
        <p:nvSpPr>
          <p:cNvPr id="20378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378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Imminent danger is any condition where there is reasonable certainty a danger exists that can be expected to cause death or serious physical harm immediately or before the danger can be eliminated through normal enforcement procedures.  OSHA gives top priority to imminent danger situations.</a:t>
            </a:r>
          </a:p>
          <a:p>
            <a:pPr>
              <a:spcBef>
                <a:spcPct val="0"/>
              </a:spcBef>
            </a:pPr>
            <a:endParaRPr lang="en-US" dirty="0" smtClean="0"/>
          </a:p>
          <a:p>
            <a:pPr>
              <a:spcBef>
                <a:spcPct val="0"/>
              </a:spcBef>
            </a:pPr>
            <a:r>
              <a:rPr lang="en-US" dirty="0" smtClean="0"/>
              <a:t>When a call is made to the hot line number, it is important to give as much information as is known about the emergency, including:</a:t>
            </a:r>
          </a:p>
          <a:p>
            <a:pPr>
              <a:spcBef>
                <a:spcPct val="0"/>
              </a:spcBef>
              <a:buFontTx/>
              <a:buChar char="-"/>
            </a:pPr>
            <a:r>
              <a:rPr lang="en-US" dirty="0" smtClean="0"/>
              <a:t> Complete description of the hazard</a:t>
            </a:r>
          </a:p>
          <a:p>
            <a:pPr>
              <a:spcBef>
                <a:spcPct val="0"/>
              </a:spcBef>
              <a:buFontTx/>
              <a:buChar char="-"/>
            </a:pPr>
            <a:r>
              <a:rPr lang="en-US" dirty="0" smtClean="0"/>
              <a:t> Name and location of the establishment</a:t>
            </a:r>
          </a:p>
          <a:p>
            <a:pPr>
              <a:spcBef>
                <a:spcPct val="0"/>
              </a:spcBef>
              <a:buFontTx/>
              <a:buChar char="-"/>
            </a:pPr>
            <a:r>
              <a:rPr lang="en-US" dirty="0" smtClean="0"/>
              <a:t> Duration of the hazard (Is it still going on?  When will it end?)</a:t>
            </a:r>
          </a:p>
          <a:p>
            <a:pPr>
              <a:spcBef>
                <a:spcPct val="0"/>
              </a:spcBef>
              <a:buFontTx/>
              <a:buChar char="-"/>
            </a:pPr>
            <a:r>
              <a:rPr lang="en-US" dirty="0" smtClean="0"/>
              <a:t> Type of operation</a:t>
            </a:r>
          </a:p>
          <a:p>
            <a:pPr>
              <a:spcBef>
                <a:spcPct val="0"/>
              </a:spcBef>
              <a:buFontTx/>
              <a:buChar char="-"/>
            </a:pPr>
            <a:r>
              <a:rPr lang="en-US" dirty="0" smtClean="0"/>
              <a:t> Contact phone number (company or personal)</a:t>
            </a:r>
          </a:p>
          <a:p>
            <a:pPr>
              <a:spcBef>
                <a:spcPct val="0"/>
              </a:spcBef>
              <a:buFontTx/>
              <a:buChar char="-"/>
            </a:pPr>
            <a:endParaRPr lang="en-US" dirty="0" smtClean="0"/>
          </a:p>
          <a:p>
            <a:pPr>
              <a:spcBef>
                <a:spcPct val="0"/>
              </a:spcBef>
            </a:pPr>
            <a:r>
              <a:rPr lang="en-US" i="1" dirty="0" smtClean="0"/>
              <a:t>See Fact Sheet No. OSHA 95-44</a:t>
            </a:r>
            <a:r>
              <a:rPr lang="en-US" dirty="0" smtClean="0"/>
              <a:t/>
            </a:r>
            <a:br>
              <a:rPr lang="en-US" dirty="0" smtClean="0"/>
            </a:br>
            <a:endParaRPr lang="en-US" dirty="0" smtClean="0"/>
          </a:p>
          <a:p>
            <a:pPr>
              <a:spcBef>
                <a:spcPct val="0"/>
              </a:spcBef>
            </a:pPr>
            <a:endParaRPr lang="en-US" dirty="0" smtClean="0"/>
          </a:p>
        </p:txBody>
      </p:sp>
    </p:spTree>
    <p:extLst>
      <p:ext uri="{BB962C8B-B14F-4D97-AF65-F5344CB8AC3E}">
        <p14:creationId xmlns:p14="http://schemas.microsoft.com/office/powerpoint/2010/main" val="45180298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dt" sz="quarter" idx="1"/>
          </p:nvPr>
        </p:nvSpPr>
        <p:spPr bwMode="auto">
          <a:noFill/>
          <a:ln>
            <a:miter lim="800000"/>
            <a:headEnd/>
            <a:tailEnd/>
          </a:ln>
        </p:spPr>
        <p:txBody>
          <a:bodyPr/>
          <a:lstStyle/>
          <a:p>
            <a:r>
              <a:rPr lang="en-US"/>
              <a:t>11/07/96 5:24AM</a:t>
            </a:r>
          </a:p>
        </p:txBody>
      </p:sp>
      <p:sp>
        <p:nvSpPr>
          <p:cNvPr id="20582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582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3154794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pPr>
            <a:r>
              <a:rPr lang="en-US" b="1" i="1" dirty="0" smtClean="0"/>
              <a:t>Narrative:</a:t>
            </a:r>
          </a:p>
          <a:p>
            <a:pPr>
              <a:spcBef>
                <a:spcPct val="0"/>
              </a:spcBef>
            </a:pPr>
            <a:r>
              <a:rPr lang="en-US" dirty="0" smtClean="0"/>
              <a:t>This is the number of workers dying daily from work in both 2012 and 2013</a:t>
            </a:r>
            <a:r>
              <a:rPr lang="en-US" baseline="0" dirty="0" smtClean="0"/>
              <a:t> (based on preliminary data for 2013)</a:t>
            </a:r>
            <a:r>
              <a:rPr lang="en-US" dirty="0" smtClean="0"/>
              <a:t>.  </a:t>
            </a:r>
          </a:p>
          <a:p>
            <a:pPr>
              <a:spcBef>
                <a:spcPct val="0"/>
              </a:spcBef>
            </a:pPr>
            <a:r>
              <a:rPr lang="en-US" dirty="0" smtClean="0"/>
              <a:t>Worker deaths in America are down — from about 38 worker deaths a day in 1970 to 13 a day in 2010 </a:t>
            </a:r>
            <a:r>
              <a:rPr lang="en-US" i="1" dirty="0" smtClean="0"/>
              <a:t>(</a:t>
            </a:r>
            <a:r>
              <a:rPr lang="en-US" i="1" dirty="0" smtClean="0">
                <a:solidFill>
                  <a:srgbClr val="FFFFFF"/>
                </a:solidFill>
                <a:effectLst>
                  <a:outerShdw blurRad="38100" dist="38100" dir="2700000" algn="tl">
                    <a:srgbClr val="C0C0C0"/>
                  </a:outerShdw>
                </a:effectLst>
                <a:latin typeface="Arial" charset="0"/>
              </a:rPr>
              <a:t>http://www.osha.gov/oshstats/commonstats.html)</a:t>
            </a:r>
            <a:endParaRPr lang="en-US" i="1" dirty="0" smtClean="0"/>
          </a:p>
          <a:p>
            <a:pPr>
              <a:spcBef>
                <a:spcPct val="0"/>
              </a:spcBef>
              <a:buFontTx/>
              <a:buChar char="•"/>
            </a:pPr>
            <a:r>
              <a:rPr lang="en-US" i="1" dirty="0" smtClean="0"/>
              <a:t>Former Secretary of Labor Hilda Solis’s 9/20/12 press release shows same number for preliminary 2011 data: http://www.dol.gov/opa/media/press/opa/OPA20121943.htm and from the chart from the Census of Fatal Occupational Injuries: http://www.bls.gov/iif/oshwc/cfoi/cfch0010.pdf and 2012 the number was</a:t>
            </a:r>
            <a:r>
              <a:rPr lang="en-US" i="1" baseline="0" dirty="0" smtClean="0"/>
              <a:t> 4628 which translates to roughly 12 workers a day</a:t>
            </a:r>
            <a:endParaRPr lang="en-US" i="1" dirty="0" smtClean="0"/>
          </a:p>
          <a:p>
            <a:pPr>
              <a:spcBef>
                <a:spcPct val="0"/>
              </a:spcBef>
              <a:buFontTx/>
              <a:buChar char="•"/>
            </a:pPr>
            <a:r>
              <a:rPr lang="en-US" i="1" dirty="0" smtClean="0"/>
              <a:t>2013 Preliminary Data shows a lower yearly number than</a:t>
            </a:r>
            <a:r>
              <a:rPr lang="en-US" i="1" baseline="0" dirty="0" smtClean="0"/>
              <a:t> 2012: </a:t>
            </a:r>
            <a:r>
              <a:rPr lang="en-US" i="1" dirty="0" smtClean="0"/>
              <a:t>4405 people sustained </a:t>
            </a:r>
            <a:r>
              <a:rPr lang="en-US" i="1" baseline="0" dirty="0" smtClean="0"/>
              <a:t>fatal work injuries in 2013, which still translates to approximately 12 workers a day dying on the job but is 5% below the final count for 2012. (</a:t>
            </a:r>
            <a:r>
              <a:rPr lang="en-US" i="1" dirty="0" smtClean="0">
                <a:hlinkClick r:id="rId3"/>
              </a:rPr>
              <a:t>http://www.bls.gov/iif/oshwc/cfoi/cfch0012.pdf</a:t>
            </a:r>
            <a:r>
              <a:rPr lang="en-US" i="1" dirty="0" smtClean="0"/>
              <a:t>)</a:t>
            </a:r>
          </a:p>
          <a:p>
            <a:pPr>
              <a:spcBef>
                <a:spcPct val="0"/>
              </a:spcBef>
              <a:buFontTx/>
              <a:buChar char="•"/>
            </a:pPr>
            <a:endParaRPr lang="en-US" i="1" dirty="0"/>
          </a:p>
          <a:p>
            <a:pPr>
              <a:spcBef>
                <a:spcPct val="0"/>
              </a:spcBef>
            </a:pPr>
            <a:r>
              <a:rPr lang="en-US" i="1" dirty="0" smtClean="0"/>
              <a:t>Note: this number is across all industries and for the entire country.</a:t>
            </a:r>
          </a:p>
        </p:txBody>
      </p:sp>
      <p:sp>
        <p:nvSpPr>
          <p:cNvPr id="33796" name="Slide Number Placeholder 3"/>
          <p:cNvSpPr>
            <a:spLocks noGrp="1"/>
          </p:cNvSpPr>
          <p:nvPr>
            <p:ph type="sldNum" sz="quarter" idx="5"/>
          </p:nvPr>
        </p:nvSpPr>
        <p:spPr bwMode="auto">
          <a:noFill/>
          <a:ln>
            <a:miter lim="800000"/>
            <a:headEnd/>
            <a:tailEnd/>
          </a:ln>
        </p:spPr>
        <p:txBody>
          <a:bodyPr/>
          <a:lstStyle/>
          <a:p>
            <a:fld id="{2D971A06-8962-45E0-BF3D-2DB90A0E1962}" type="slidenum">
              <a:rPr lang="en-US"/>
              <a:pPr/>
              <a:t>11</a:t>
            </a:fld>
            <a:endParaRPr lang="en-US"/>
          </a:p>
        </p:txBody>
      </p:sp>
    </p:spTree>
    <p:extLst>
      <p:ext uri="{BB962C8B-B14F-4D97-AF65-F5344CB8AC3E}">
        <p14:creationId xmlns:p14="http://schemas.microsoft.com/office/powerpoint/2010/main" val="4065807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b="1" i="1" dirty="0" smtClean="0">
                <a:solidFill>
                  <a:srgbClr val="C00000"/>
                </a:solidFill>
              </a:rPr>
              <a:t>Statistics come from Preliminary results of the 2012 Census of Fatal Occupational Injuries </a:t>
            </a:r>
            <a:r>
              <a:rPr lang="en-US" i="1" dirty="0" smtClean="0"/>
              <a:t>(CFOI) shows a fatal work injury rate of 4,405, page 1: </a:t>
            </a:r>
            <a:r>
              <a:rPr lang="en-US" i="1" dirty="0" smtClean="0">
                <a:hlinkClick r:id="rId3"/>
              </a:rPr>
              <a:t>http://www.bls.gov/iif/oshwc/cfoi/cfch0012.pdf</a:t>
            </a:r>
            <a:endParaRPr lang="en-US" i="1" dirty="0" smtClean="0"/>
          </a:p>
          <a:p>
            <a:pPr defTabSz="924916">
              <a:spcBef>
                <a:spcPct val="0"/>
              </a:spcBef>
              <a:buFontTx/>
              <a:buChar char="•"/>
              <a:defRPr/>
            </a:pPr>
            <a:r>
              <a:rPr lang="en-US" i="1" dirty="0" smtClean="0"/>
              <a:t>Tri-state (NJ, PA, DE) data comes from CFOI preliminary 2012 page 20: </a:t>
            </a:r>
            <a:r>
              <a:rPr lang="en-US" i="1" dirty="0" smtClean="0">
                <a:hlinkClick r:id="rId3"/>
              </a:rPr>
              <a:t>http://www.bls.gov/iif/oshwc/cfoi/cfch0012.pdf</a:t>
            </a:r>
            <a:r>
              <a:rPr lang="en-US" i="1" dirty="0" smtClean="0"/>
              <a:t>, preliminary data shows 290 deaths in tri-state region</a:t>
            </a:r>
          </a:p>
          <a:p>
            <a:pPr>
              <a:spcBef>
                <a:spcPct val="0"/>
              </a:spcBef>
              <a:buFontTx/>
              <a:buChar char="•"/>
            </a:pPr>
            <a:r>
              <a:rPr lang="en-US" b="1" i="1" dirty="0" smtClean="0"/>
              <a:t>796 construction workers killed on</a:t>
            </a:r>
            <a:r>
              <a:rPr lang="en-US" b="1" i="1" baseline="0" dirty="0" smtClean="0"/>
              <a:t> the job in 2013, </a:t>
            </a:r>
            <a:r>
              <a:rPr lang="en-US" i="1" baseline="0" dirty="0" smtClean="0"/>
              <a:t>page 14: http://www.bls.gov/iif/oshwc/cfoi/cfch0012.pdf</a:t>
            </a:r>
            <a:endParaRPr lang="en-US" i="1" dirty="0" smtClean="0"/>
          </a:p>
          <a:p>
            <a:pPr>
              <a:spcBef>
                <a:spcPct val="0"/>
              </a:spcBef>
              <a:buFontTx/>
              <a:buChar char="•"/>
            </a:pPr>
            <a:r>
              <a:rPr lang="en-US" i="1" dirty="0" smtClean="0"/>
              <a:t>Non-fatal injury stats from BLS workplace injury and illness: http://www.bls.gov/news.release/pdf/osh.pdf</a:t>
            </a:r>
          </a:p>
          <a:p>
            <a:pPr>
              <a:spcBef>
                <a:spcPct val="0"/>
              </a:spcBef>
            </a:pPr>
            <a:endParaRPr lang="en-US" dirty="0" smtClean="0"/>
          </a:p>
          <a:p>
            <a:pPr>
              <a:spcBef>
                <a:spcPct val="0"/>
              </a:spcBef>
            </a:pPr>
            <a:r>
              <a:rPr lang="en-US" dirty="0" smtClean="0"/>
              <a:t>This is why OSHA is around!  And, we’re so focused on construction because of the fact that the highest number of workers killed in any industry is in construction. Are you surprised by these numbers?</a:t>
            </a:r>
          </a:p>
          <a:p>
            <a:pPr>
              <a:spcBef>
                <a:spcPct val="0"/>
              </a:spcBef>
            </a:pPr>
            <a:endParaRPr lang="en-US" dirty="0"/>
          </a:p>
          <a:p>
            <a:pPr>
              <a:spcBef>
                <a:spcPct val="0"/>
              </a:spcBef>
            </a:pPr>
            <a:endParaRPr lang="en-US" i="1" dirty="0" smtClean="0"/>
          </a:p>
        </p:txBody>
      </p:sp>
      <p:sp>
        <p:nvSpPr>
          <p:cNvPr id="35844" name="Slide Number Placeholder 3"/>
          <p:cNvSpPr>
            <a:spLocks noGrp="1"/>
          </p:cNvSpPr>
          <p:nvPr>
            <p:ph type="sldNum" sz="quarter" idx="5"/>
          </p:nvPr>
        </p:nvSpPr>
        <p:spPr bwMode="auto">
          <a:noFill/>
          <a:ln>
            <a:miter lim="800000"/>
            <a:headEnd/>
            <a:tailEnd/>
          </a:ln>
        </p:spPr>
        <p:txBody>
          <a:bodyPr/>
          <a:lstStyle/>
          <a:p>
            <a:fld id="{6EF831F9-5B68-4D74-BB2F-FD899866DCC6}" type="slidenum">
              <a:rPr lang="en-US"/>
              <a:pPr/>
              <a:t>12</a:t>
            </a:fld>
            <a:endParaRPr lang="en-US"/>
          </a:p>
        </p:txBody>
      </p:sp>
    </p:spTree>
    <p:extLst>
      <p:ext uri="{BB962C8B-B14F-4D97-AF65-F5344CB8AC3E}">
        <p14:creationId xmlns:p14="http://schemas.microsoft.com/office/powerpoint/2010/main" val="1083728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i="1" dirty="0" smtClean="0"/>
              <a:t>This number comes from a 2011 article by J. Paul Leigh: </a:t>
            </a:r>
            <a:r>
              <a:rPr lang="en-US" b="1" i="1" dirty="0" smtClean="0"/>
              <a:t>Economic Burden of Occupational Injury and Illness in the United States</a:t>
            </a:r>
          </a:p>
          <a:p>
            <a:pPr>
              <a:spcBef>
                <a:spcPct val="0"/>
              </a:spcBef>
            </a:pPr>
            <a:r>
              <a:rPr lang="en-US" i="1" dirty="0" smtClean="0"/>
              <a:t>In Milbank 12/22/11.  (http://onlinelibrary.wiley.com/doi/10.1111/j.1468-0009.2011.00648.x/full).  This number is an inflation adjusted number for 2007, based on an earlier collaborative article in 2000, which used 1992 data.  </a:t>
            </a:r>
          </a:p>
          <a:p>
            <a:pPr>
              <a:spcBef>
                <a:spcPct val="0"/>
              </a:spcBef>
            </a:pPr>
            <a:endParaRPr lang="en-US" i="1" dirty="0"/>
          </a:p>
          <a:p>
            <a:pPr>
              <a:spcBef>
                <a:spcPct val="0"/>
              </a:spcBef>
            </a:pPr>
            <a:r>
              <a:rPr lang="en-US" dirty="0" smtClean="0"/>
              <a:t>Not only do injuries affect our communities, but for business owners they’re also a big expense.</a:t>
            </a:r>
          </a:p>
        </p:txBody>
      </p:sp>
      <p:sp>
        <p:nvSpPr>
          <p:cNvPr id="37892" name="Slide Number Placeholder 3"/>
          <p:cNvSpPr>
            <a:spLocks noGrp="1"/>
          </p:cNvSpPr>
          <p:nvPr>
            <p:ph type="sldNum" sz="quarter" idx="5"/>
          </p:nvPr>
        </p:nvSpPr>
        <p:spPr bwMode="auto">
          <a:noFill/>
          <a:ln>
            <a:miter lim="800000"/>
            <a:headEnd/>
            <a:tailEnd/>
          </a:ln>
        </p:spPr>
        <p:txBody>
          <a:bodyPr/>
          <a:lstStyle/>
          <a:p>
            <a:fld id="{4ECC11B6-8085-4212-982A-2F2F46B846BF}" type="slidenum">
              <a:rPr lang="en-US"/>
              <a:pPr/>
              <a:t>13</a:t>
            </a:fld>
            <a:endParaRPr lang="en-US"/>
          </a:p>
        </p:txBody>
      </p:sp>
    </p:spTree>
    <p:extLst>
      <p:ext uri="{BB962C8B-B14F-4D97-AF65-F5344CB8AC3E}">
        <p14:creationId xmlns:p14="http://schemas.microsoft.com/office/powerpoint/2010/main" val="886111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Slide directly from http://www.osha.gov/doc/residential_fall_protection/ppt/index.html</a:t>
            </a:r>
          </a:p>
        </p:txBody>
      </p:sp>
      <p:sp>
        <p:nvSpPr>
          <p:cNvPr id="39940" name="Slide Number Placeholder 3"/>
          <p:cNvSpPr>
            <a:spLocks noGrp="1"/>
          </p:cNvSpPr>
          <p:nvPr>
            <p:ph type="sldNum" sz="quarter" idx="5"/>
          </p:nvPr>
        </p:nvSpPr>
        <p:spPr bwMode="auto">
          <a:noFill/>
          <a:ln>
            <a:miter lim="800000"/>
            <a:headEnd/>
            <a:tailEnd/>
          </a:ln>
        </p:spPr>
        <p:txBody>
          <a:bodyPr/>
          <a:lstStyle/>
          <a:p>
            <a:fld id="{1B15FDFD-5A87-4103-92C0-77C65904D83A}" type="slidenum">
              <a:rPr lang="en-US"/>
              <a:pPr/>
              <a:t>14</a:t>
            </a:fld>
            <a:endParaRPr lang="en-US"/>
          </a:p>
        </p:txBody>
      </p:sp>
    </p:spTree>
    <p:extLst>
      <p:ext uri="{BB962C8B-B14F-4D97-AF65-F5344CB8AC3E}">
        <p14:creationId xmlns:p14="http://schemas.microsoft.com/office/powerpoint/2010/main" val="3248799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i="1" dirty="0" smtClean="0"/>
              <a:t>Ask group. Try to tease out the following:</a:t>
            </a:r>
          </a:p>
          <a:p>
            <a:pPr marL="173422" indent="-173422">
              <a:spcBef>
                <a:spcPct val="0"/>
              </a:spcBef>
              <a:buFont typeface="Arial" panose="020B0604020202020204" pitchFamily="34" charset="0"/>
              <a:buChar char="•"/>
            </a:pPr>
            <a:r>
              <a:rPr lang="en-US" i="1" dirty="0" smtClean="0"/>
              <a:t>Residential projects are much smaller and quicker than commercial</a:t>
            </a:r>
          </a:p>
          <a:p>
            <a:pPr marL="635879" lvl="1" indent="-173422">
              <a:spcBef>
                <a:spcPct val="0"/>
              </a:spcBef>
              <a:buFont typeface="Arial" panose="020B0604020202020204" pitchFamily="34" charset="0"/>
              <a:buChar char="•"/>
            </a:pPr>
            <a:r>
              <a:rPr lang="en-US" i="1" dirty="0" smtClean="0"/>
              <a:t>This often leads to less money and the belief that if it’s a quicker job then you don’t need fall protection or that the small costs just don’t cover it</a:t>
            </a:r>
          </a:p>
        </p:txBody>
      </p:sp>
      <p:sp>
        <p:nvSpPr>
          <p:cNvPr id="41988" name="Slide Number Placeholder 3"/>
          <p:cNvSpPr>
            <a:spLocks noGrp="1"/>
          </p:cNvSpPr>
          <p:nvPr>
            <p:ph type="sldNum" sz="quarter" idx="5"/>
          </p:nvPr>
        </p:nvSpPr>
        <p:spPr bwMode="auto">
          <a:noFill/>
          <a:ln>
            <a:miter lim="800000"/>
            <a:headEnd/>
            <a:tailEnd/>
          </a:ln>
        </p:spPr>
        <p:txBody>
          <a:bodyPr/>
          <a:lstStyle/>
          <a:p>
            <a:fld id="{A912A201-52F6-4071-8529-9ED1593BC9EA}" type="slidenum">
              <a:rPr lang="en-US"/>
              <a:pPr/>
              <a:t>15</a:t>
            </a:fld>
            <a:endParaRPr lang="en-US"/>
          </a:p>
        </p:txBody>
      </p:sp>
    </p:spTree>
    <p:extLst>
      <p:ext uri="{BB962C8B-B14F-4D97-AF65-F5344CB8AC3E}">
        <p14:creationId xmlns:p14="http://schemas.microsoft.com/office/powerpoint/2010/main" val="758781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i="1" dirty="0" smtClean="0"/>
              <a:t>From News Release, titled “</a:t>
            </a:r>
            <a:r>
              <a:rPr lang="en-US" b="1" i="1" dirty="0" smtClean="0"/>
              <a:t>US Labor Department's OSHA acts to protect residential roofing workers</a:t>
            </a:r>
            <a:br>
              <a:rPr lang="en-US" b="1" i="1" dirty="0" smtClean="0"/>
            </a:br>
            <a:r>
              <a:rPr lang="en-US" b="1" i="1" dirty="0" smtClean="0"/>
              <a:t>Agency rescinds Clinton-era directive and gives workers more safeguards against falls”</a:t>
            </a:r>
          </a:p>
          <a:p>
            <a:pPr>
              <a:spcBef>
                <a:spcPct val="0"/>
              </a:spcBef>
            </a:pPr>
            <a:r>
              <a:rPr lang="en-US" i="1" dirty="0" smtClean="0"/>
              <a:t>(</a:t>
            </a:r>
            <a:r>
              <a:rPr lang="en-US" i="1" dirty="0" smtClean="0">
                <a:hlinkClick r:id="rId3"/>
              </a:rPr>
              <a:t>http://www.osha.gov/pls/oshaweb/owadisp.show_document?p_table=NEWS_RELEASES&amp;p_id=19005</a:t>
            </a:r>
            <a:r>
              <a:rPr lang="en-US" i="1" dirty="0" smtClean="0"/>
              <a:t>)</a:t>
            </a:r>
          </a:p>
          <a:p>
            <a:pPr>
              <a:spcBef>
                <a:spcPct val="0"/>
              </a:spcBef>
            </a:pPr>
            <a:endParaRPr lang="en-US" i="1" dirty="0"/>
          </a:p>
          <a:p>
            <a:pPr>
              <a:spcBef>
                <a:spcPct val="0"/>
              </a:spcBef>
            </a:pPr>
            <a:r>
              <a:rPr lang="en-US" dirty="0" smtClean="0"/>
              <a:t>Here’s another big reason why we need a residential construction fall protection program. How many weeks are there in a year? (52) The last few years there’s been approximately 50 workers who died falling off a residential roof! That’s way too many! </a:t>
            </a:r>
          </a:p>
        </p:txBody>
      </p:sp>
      <p:sp>
        <p:nvSpPr>
          <p:cNvPr id="44036" name="Slide Number Placeholder 3"/>
          <p:cNvSpPr>
            <a:spLocks noGrp="1"/>
          </p:cNvSpPr>
          <p:nvPr>
            <p:ph type="sldNum" sz="quarter" idx="5"/>
          </p:nvPr>
        </p:nvSpPr>
        <p:spPr bwMode="auto">
          <a:noFill/>
          <a:ln>
            <a:miter lim="800000"/>
            <a:headEnd/>
            <a:tailEnd/>
          </a:ln>
        </p:spPr>
        <p:txBody>
          <a:bodyPr/>
          <a:lstStyle/>
          <a:p>
            <a:fld id="{70BDD4DE-CDB7-4DE4-82B0-43623C0C6240}" type="slidenum">
              <a:rPr lang="en-US"/>
              <a:pPr/>
              <a:t>16</a:t>
            </a:fld>
            <a:endParaRPr lang="en-US"/>
          </a:p>
        </p:txBody>
      </p:sp>
    </p:spTree>
    <p:extLst>
      <p:ext uri="{BB962C8B-B14F-4D97-AF65-F5344CB8AC3E}">
        <p14:creationId xmlns:p14="http://schemas.microsoft.com/office/powerpoint/2010/main" val="3300958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i="1" dirty="0" smtClean="0"/>
              <a:t>Source: Massachusetts Department of Public Health</a:t>
            </a:r>
          </a:p>
          <a:p>
            <a:pPr>
              <a:spcBef>
                <a:spcPct val="0"/>
              </a:spcBef>
            </a:pPr>
            <a:r>
              <a:rPr lang="en-US" i="1" dirty="0" smtClean="0"/>
              <a:t>Fatality Assessment and Control Evaluation (FACE) Project (http://www.mass.gov/eohhs/docs/dph/occupational-health/falls-construction-sites.pdf)</a:t>
            </a:r>
          </a:p>
        </p:txBody>
      </p:sp>
      <p:sp>
        <p:nvSpPr>
          <p:cNvPr id="46084" name="Slide Number Placeholder 3"/>
          <p:cNvSpPr>
            <a:spLocks noGrp="1"/>
          </p:cNvSpPr>
          <p:nvPr>
            <p:ph type="sldNum" sz="quarter" idx="5"/>
          </p:nvPr>
        </p:nvSpPr>
        <p:spPr bwMode="auto">
          <a:noFill/>
          <a:ln>
            <a:miter lim="800000"/>
            <a:headEnd/>
            <a:tailEnd/>
          </a:ln>
        </p:spPr>
        <p:txBody>
          <a:bodyPr/>
          <a:lstStyle/>
          <a:p>
            <a:fld id="{141B45F5-7796-4E30-9170-BD134C148791}" type="slidenum">
              <a:rPr lang="en-US"/>
              <a:pPr/>
              <a:t>17</a:t>
            </a:fld>
            <a:endParaRPr lang="en-US"/>
          </a:p>
        </p:txBody>
      </p:sp>
    </p:spTree>
    <p:extLst>
      <p:ext uri="{BB962C8B-B14F-4D97-AF65-F5344CB8AC3E}">
        <p14:creationId xmlns:p14="http://schemas.microsoft.com/office/powerpoint/2010/main" val="1054407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i="1" dirty="0" smtClean="0"/>
              <a:t>Source: http://www.mass.gov/eohhs/docs/dph/occupational-health/falls-construction-sites.pdf</a:t>
            </a:r>
          </a:p>
        </p:txBody>
      </p:sp>
      <p:sp>
        <p:nvSpPr>
          <p:cNvPr id="48132" name="Slide Number Placeholder 3"/>
          <p:cNvSpPr>
            <a:spLocks noGrp="1"/>
          </p:cNvSpPr>
          <p:nvPr>
            <p:ph type="sldNum" sz="quarter" idx="5"/>
          </p:nvPr>
        </p:nvSpPr>
        <p:spPr bwMode="auto">
          <a:noFill/>
          <a:ln>
            <a:miter lim="800000"/>
            <a:headEnd/>
            <a:tailEnd/>
          </a:ln>
        </p:spPr>
        <p:txBody>
          <a:bodyPr/>
          <a:lstStyle/>
          <a:p>
            <a:fld id="{5C8DCDCB-9B4E-4A9D-903B-973B3F375297}" type="slidenum">
              <a:rPr lang="en-US"/>
              <a:pPr/>
              <a:t>18</a:t>
            </a:fld>
            <a:endParaRPr lang="en-US"/>
          </a:p>
        </p:txBody>
      </p:sp>
    </p:spTree>
    <p:extLst>
      <p:ext uri="{BB962C8B-B14F-4D97-AF65-F5344CB8AC3E}">
        <p14:creationId xmlns:p14="http://schemas.microsoft.com/office/powerpoint/2010/main" val="3904262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D435B8-ED90-4815-ACCF-48F2726424F5}" type="slidenum">
              <a:rPr lang="en-US" smtClean="0"/>
              <a:pPr/>
              <a:t>19</a:t>
            </a:fld>
            <a:endParaRPr lang="en-US"/>
          </a:p>
        </p:txBody>
      </p:sp>
    </p:spTree>
    <p:extLst>
      <p:ext uri="{BB962C8B-B14F-4D97-AF65-F5344CB8AC3E}">
        <p14:creationId xmlns:p14="http://schemas.microsoft.com/office/powerpoint/2010/main" val="2292869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receive a grant from OSHA to facilitate these trainings, but we’re not part of the government</a:t>
            </a:r>
          </a:p>
          <a:p>
            <a:endParaRPr lang="en-US" dirty="0"/>
          </a:p>
          <a:p>
            <a:r>
              <a:rPr lang="en-US" dirty="0" smtClean="0"/>
              <a:t>Per the requirements of the grant funding, there is some paperwork that we are required to do, so we’ll ask you to fill that out at different times. If you haven’t done so already, please complete the white sheet in your folder and I’ll collect them when you’re done. </a:t>
            </a:r>
            <a:endParaRPr lang="en-US" dirty="0"/>
          </a:p>
        </p:txBody>
      </p:sp>
      <p:sp>
        <p:nvSpPr>
          <p:cNvPr id="4" name="Slide Number Placeholder 3"/>
          <p:cNvSpPr>
            <a:spLocks noGrp="1"/>
          </p:cNvSpPr>
          <p:nvPr>
            <p:ph type="sldNum" sz="quarter" idx="10"/>
          </p:nvPr>
        </p:nvSpPr>
        <p:spPr/>
        <p:txBody>
          <a:bodyPr/>
          <a:lstStyle/>
          <a:p>
            <a:fld id="{A3D435B8-ED90-4815-ACCF-48F2726424F5}" type="slidenum">
              <a:rPr lang="en-US" smtClean="0"/>
              <a:pPr/>
              <a:t>2</a:t>
            </a:fld>
            <a:endParaRPr lang="en-US"/>
          </a:p>
        </p:txBody>
      </p:sp>
    </p:spTree>
    <p:extLst>
      <p:ext uri="{BB962C8B-B14F-4D97-AF65-F5344CB8AC3E}">
        <p14:creationId xmlns:p14="http://schemas.microsoft.com/office/powerpoint/2010/main" val="3268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be looking at fall hazards on scaffolds, roofs, ladders and stairs, and lifts by taking a look at some pictures.</a:t>
            </a:r>
            <a:endParaRPr lang="en-US" dirty="0"/>
          </a:p>
        </p:txBody>
      </p:sp>
      <p:sp>
        <p:nvSpPr>
          <p:cNvPr id="4" name="Slide Number Placeholder 3"/>
          <p:cNvSpPr>
            <a:spLocks noGrp="1"/>
          </p:cNvSpPr>
          <p:nvPr>
            <p:ph type="sldNum" sz="quarter" idx="10"/>
          </p:nvPr>
        </p:nvSpPr>
        <p:spPr/>
        <p:txBody>
          <a:bodyPr/>
          <a:lstStyle/>
          <a:p>
            <a:fld id="{A3D435B8-ED90-4815-ACCF-48F2726424F5}" type="slidenum">
              <a:rPr lang="en-US" smtClean="0"/>
              <a:pPr/>
              <a:t>20</a:t>
            </a:fld>
            <a:endParaRPr lang="en-US"/>
          </a:p>
        </p:txBody>
      </p:sp>
    </p:spTree>
    <p:extLst>
      <p:ext uri="{BB962C8B-B14F-4D97-AF65-F5344CB8AC3E}">
        <p14:creationId xmlns:p14="http://schemas.microsoft.com/office/powerpoint/2010/main" val="1635174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How many other sub-contractors are on site?  Does that create additional fall hazards?  For example, you may be a framer, but there may be excavation work being done too.  </a:t>
            </a:r>
          </a:p>
        </p:txBody>
      </p:sp>
      <p:sp>
        <p:nvSpPr>
          <p:cNvPr id="52228" name="Slide Number Placeholder 3"/>
          <p:cNvSpPr>
            <a:spLocks noGrp="1"/>
          </p:cNvSpPr>
          <p:nvPr>
            <p:ph type="sldNum" sz="quarter" idx="5"/>
          </p:nvPr>
        </p:nvSpPr>
        <p:spPr bwMode="auto">
          <a:noFill/>
          <a:ln>
            <a:miter lim="800000"/>
            <a:headEnd/>
            <a:tailEnd/>
          </a:ln>
        </p:spPr>
        <p:txBody>
          <a:bodyPr/>
          <a:lstStyle/>
          <a:p>
            <a:fld id="{EB5B555D-DEFE-49B8-BE1F-DD60E1AFEF4B}" type="slidenum">
              <a:rPr lang="en-US"/>
              <a:pPr/>
              <a:t>21</a:t>
            </a:fld>
            <a:endParaRPr lang="en-US"/>
          </a:p>
        </p:txBody>
      </p:sp>
    </p:spTree>
    <p:extLst>
      <p:ext uri="{BB962C8B-B14F-4D97-AF65-F5344CB8AC3E}">
        <p14:creationId xmlns:p14="http://schemas.microsoft.com/office/powerpoint/2010/main" val="589063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i="1" u="sng" dirty="0" smtClean="0"/>
              <a:t>Narrative:</a:t>
            </a:r>
            <a:r>
              <a:rPr lang="en-US" dirty="0" smtClean="0"/>
              <a:t/>
            </a:r>
            <a:br>
              <a:rPr lang="en-US" dirty="0" smtClean="0"/>
            </a:br>
            <a:r>
              <a:rPr lang="en-US" dirty="0" smtClean="0"/>
              <a:t>What are the hazards you see in this photo? </a:t>
            </a:r>
            <a:r>
              <a:rPr lang="en-US" b="1" dirty="0"/>
              <a:t>These workers are assembling the exterior walls on top of the floor. </a:t>
            </a:r>
            <a:endParaRPr lang="en-US" dirty="0" smtClean="0"/>
          </a:p>
          <a:p>
            <a:pPr>
              <a:spcBef>
                <a:spcPct val="0"/>
              </a:spcBef>
            </a:pPr>
            <a:endParaRPr lang="en-US" dirty="0"/>
          </a:p>
          <a:p>
            <a:pPr>
              <a:spcBef>
                <a:spcPct val="0"/>
              </a:spcBef>
            </a:pPr>
            <a:r>
              <a:rPr lang="en-US" i="1" dirty="0" smtClean="0"/>
              <a:t>Try to elicit the following:</a:t>
            </a:r>
          </a:p>
          <a:p>
            <a:pPr marL="173422" indent="-173422">
              <a:spcBef>
                <a:spcPct val="0"/>
              </a:spcBef>
              <a:buFont typeface="Arial" panose="020B0604020202020204" pitchFamily="34" charset="0"/>
              <a:buChar char="•"/>
            </a:pPr>
            <a:r>
              <a:rPr lang="en-US" i="1" dirty="0" smtClean="0"/>
              <a:t>There is no fall protection</a:t>
            </a:r>
          </a:p>
          <a:p>
            <a:pPr marL="173422" indent="-173422">
              <a:spcBef>
                <a:spcPct val="0"/>
              </a:spcBef>
              <a:buFont typeface="Arial" panose="020B0604020202020204" pitchFamily="34" charset="0"/>
              <a:buChar char="•"/>
            </a:pPr>
            <a:r>
              <a:rPr lang="en-US" i="1" dirty="0" smtClean="0"/>
              <a:t>There is an open trench – which doesn’t look like it’s shored up and the workers could fall right into it. </a:t>
            </a:r>
          </a:p>
          <a:p>
            <a:pPr>
              <a:spcBef>
                <a:spcPct val="0"/>
              </a:spcBef>
            </a:pPr>
            <a:endParaRPr lang="en-US" b="1" dirty="0"/>
          </a:p>
          <a:p>
            <a:pPr>
              <a:spcBef>
                <a:spcPct val="0"/>
              </a:spcBef>
            </a:pPr>
            <a:r>
              <a:rPr lang="en-US" dirty="0" smtClean="0"/>
              <a:t>This photo is shown first because it highlights the importance of planning. If this job had been better planned, the trench would have been filled in first, before the workers started assembling the walls. While that doesn’t mean they couldn’t fall from 2 feet, you are greatly decreasing the hazard of falling in a trench.</a:t>
            </a:r>
          </a:p>
        </p:txBody>
      </p:sp>
      <p:sp>
        <p:nvSpPr>
          <p:cNvPr id="54276" name="Slide Number Placeholder 3"/>
          <p:cNvSpPr>
            <a:spLocks noGrp="1"/>
          </p:cNvSpPr>
          <p:nvPr>
            <p:ph type="sldNum" sz="quarter" idx="5"/>
          </p:nvPr>
        </p:nvSpPr>
        <p:spPr bwMode="auto">
          <a:noFill/>
          <a:ln>
            <a:miter lim="800000"/>
            <a:headEnd/>
            <a:tailEnd/>
          </a:ln>
        </p:spPr>
        <p:txBody>
          <a:bodyPr/>
          <a:lstStyle/>
          <a:p>
            <a:fld id="{B93CB938-D073-42AD-8C89-774C4EF7D347}" type="slidenum">
              <a:rPr lang="en-US"/>
              <a:pPr/>
              <a:t>22</a:t>
            </a:fld>
            <a:endParaRPr lang="en-US"/>
          </a:p>
        </p:txBody>
      </p:sp>
    </p:spTree>
    <p:extLst>
      <p:ext uri="{BB962C8B-B14F-4D97-AF65-F5344CB8AC3E}">
        <p14:creationId xmlns:p14="http://schemas.microsoft.com/office/powerpoint/2010/main" val="771239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Narrative:</a:t>
            </a:r>
          </a:p>
          <a:p>
            <a:pPr>
              <a:spcBef>
                <a:spcPct val="0"/>
              </a:spcBef>
            </a:pPr>
            <a:endParaRPr lang="en-US" dirty="0" smtClean="0"/>
          </a:p>
          <a:p>
            <a:pPr>
              <a:spcBef>
                <a:spcPct val="0"/>
              </a:spcBef>
            </a:pPr>
            <a:r>
              <a:rPr lang="en-US" dirty="0" smtClean="0"/>
              <a:t>What hazards do you see?</a:t>
            </a:r>
          </a:p>
          <a:p>
            <a:pPr>
              <a:spcBef>
                <a:spcPct val="0"/>
              </a:spcBef>
            </a:pPr>
            <a:endParaRPr lang="en-US" dirty="0"/>
          </a:p>
          <a:p>
            <a:pPr>
              <a:spcBef>
                <a:spcPct val="0"/>
              </a:spcBef>
            </a:pPr>
            <a:r>
              <a:rPr lang="en-US" i="1" dirty="0" smtClean="0"/>
              <a:t>If not mentioned:</a:t>
            </a:r>
          </a:p>
          <a:p>
            <a:pPr>
              <a:spcBef>
                <a:spcPct val="0"/>
              </a:spcBef>
            </a:pPr>
            <a:endParaRPr lang="en-US" dirty="0" smtClean="0"/>
          </a:p>
          <a:p>
            <a:pPr>
              <a:spcBef>
                <a:spcPct val="0"/>
              </a:spcBef>
            </a:pPr>
            <a:r>
              <a:rPr lang="en-US" dirty="0" smtClean="0"/>
              <a:t>Here we see a foreman carpenter doing framing work on the edge of a working surface that is 6 or more feet above the next lower level.  The picture on the left shows the larger view of the work being done, with the picture on the right a close up of the worker.  As you can see there is no conventional or alternative fall protection.  </a:t>
            </a:r>
            <a:r>
              <a:rPr lang="en-US" i="1" dirty="0" smtClean="0"/>
              <a:t>All framing standards are in 1926.501(b)(13)</a:t>
            </a:r>
          </a:p>
          <a:p>
            <a:pPr>
              <a:spcBef>
                <a:spcPct val="0"/>
              </a:spcBef>
            </a:pPr>
            <a:endParaRPr lang="en-US" dirty="0" smtClean="0"/>
          </a:p>
          <a:p>
            <a:pPr>
              <a:spcBef>
                <a:spcPct val="0"/>
              </a:spcBef>
            </a:pPr>
            <a:r>
              <a:rPr lang="en-US" i="1" dirty="0" smtClean="0"/>
              <a:t>To note: on the second story, the windowsills are below 39” so guardrails are required.  As you can see pictured here, the guard rails are installed on the inside of the windows with both a </a:t>
            </a:r>
            <a:r>
              <a:rPr lang="en-US" i="1" dirty="0" err="1" smtClean="0"/>
              <a:t>toprail</a:t>
            </a:r>
            <a:r>
              <a:rPr lang="en-US" i="1" dirty="0" smtClean="0"/>
              <a:t> and </a:t>
            </a:r>
            <a:r>
              <a:rPr lang="en-US" i="1" dirty="0" err="1" smtClean="0"/>
              <a:t>midrail</a:t>
            </a:r>
            <a:r>
              <a:rPr lang="en-US" i="1" dirty="0" smtClean="0"/>
              <a:t>.  </a:t>
            </a:r>
          </a:p>
        </p:txBody>
      </p:sp>
      <p:sp>
        <p:nvSpPr>
          <p:cNvPr id="56324" name="Slide Number Placeholder 3"/>
          <p:cNvSpPr>
            <a:spLocks noGrp="1"/>
          </p:cNvSpPr>
          <p:nvPr>
            <p:ph type="sldNum" sz="quarter" idx="5"/>
          </p:nvPr>
        </p:nvSpPr>
        <p:spPr bwMode="auto">
          <a:noFill/>
          <a:ln>
            <a:miter lim="800000"/>
            <a:headEnd/>
            <a:tailEnd/>
          </a:ln>
        </p:spPr>
        <p:txBody>
          <a:bodyPr/>
          <a:lstStyle/>
          <a:p>
            <a:fld id="{A49AEB97-EDC4-4B4B-9426-2951E5B37A17}" type="slidenum">
              <a:rPr lang="en-US"/>
              <a:pPr/>
              <a:t>23</a:t>
            </a:fld>
            <a:endParaRPr lang="en-US"/>
          </a:p>
        </p:txBody>
      </p:sp>
    </p:spTree>
    <p:extLst>
      <p:ext uri="{BB962C8B-B14F-4D97-AF65-F5344CB8AC3E}">
        <p14:creationId xmlns:p14="http://schemas.microsoft.com/office/powerpoint/2010/main" val="33607488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What hazards do you see here?</a:t>
            </a:r>
          </a:p>
          <a:p>
            <a:pPr>
              <a:spcBef>
                <a:spcPct val="0"/>
              </a:spcBef>
            </a:pPr>
            <a:endParaRPr lang="en-US" dirty="0"/>
          </a:p>
          <a:p>
            <a:pPr>
              <a:spcBef>
                <a:spcPct val="0"/>
              </a:spcBef>
            </a:pPr>
            <a:r>
              <a:rPr lang="en-US" i="1" dirty="0" smtClean="0"/>
              <a:t>Ensure what’s written in the green box is mentioned.</a:t>
            </a:r>
          </a:p>
          <a:p>
            <a:pPr>
              <a:spcBef>
                <a:spcPct val="0"/>
              </a:spcBef>
            </a:pPr>
            <a:endParaRPr lang="en-US" i="1" dirty="0"/>
          </a:p>
          <a:p>
            <a:pPr>
              <a:spcBef>
                <a:spcPct val="0"/>
              </a:spcBef>
            </a:pPr>
            <a:r>
              <a:rPr lang="en-US" i="1" dirty="0" smtClean="0"/>
              <a:t>At this point in the training, it’s a good idea to have participants complete the pre-test on the green sheet of paper. Do it before showing the next slides, which give the answer to the first question.</a:t>
            </a:r>
          </a:p>
          <a:p>
            <a:pPr>
              <a:spcBef>
                <a:spcPct val="0"/>
              </a:spcBef>
            </a:pPr>
            <a:endParaRPr lang="en-US" i="1" dirty="0"/>
          </a:p>
          <a:p>
            <a:pPr>
              <a:spcBef>
                <a:spcPct val="0"/>
              </a:spcBef>
            </a:pPr>
            <a:r>
              <a:rPr lang="en-US" i="1" dirty="0" smtClean="0"/>
              <a:t>Ask people to take out the green sheet in their folder and complete it to the best of their ability. Tell them that this is really a measure of you as a trainer – to see if they’ll know all the answers by the end of the training – not of their current knowledge.</a:t>
            </a:r>
          </a:p>
          <a:p>
            <a:pPr>
              <a:spcBef>
                <a:spcPct val="0"/>
              </a:spcBef>
            </a:pPr>
            <a:endParaRPr lang="en-US" i="1" dirty="0"/>
          </a:p>
          <a:p>
            <a:pPr>
              <a:spcBef>
                <a:spcPct val="0"/>
              </a:spcBef>
            </a:pPr>
            <a:r>
              <a:rPr lang="en-US" i="1" dirty="0" smtClean="0"/>
              <a:t>If the group seems to have low literacy skills, you may decide to read the questions aloud and have people just mark the answers on their sheet.</a:t>
            </a:r>
          </a:p>
          <a:p>
            <a:pPr>
              <a:spcBef>
                <a:spcPct val="0"/>
              </a:spcBef>
            </a:pPr>
            <a:endParaRPr lang="en-US" i="1" dirty="0"/>
          </a:p>
          <a:p>
            <a:pPr>
              <a:spcBef>
                <a:spcPct val="0"/>
              </a:spcBef>
            </a:pPr>
            <a:r>
              <a:rPr lang="en-US" i="1" dirty="0" smtClean="0"/>
              <a:t>Take about 8 minutes to complete the pre-test and then collect them and ask if there are any burning questions. Be clear that you will go through all the answers during the training.</a:t>
            </a:r>
          </a:p>
        </p:txBody>
      </p:sp>
      <p:sp>
        <p:nvSpPr>
          <p:cNvPr id="58372" name="Slide Number Placeholder 3"/>
          <p:cNvSpPr>
            <a:spLocks noGrp="1"/>
          </p:cNvSpPr>
          <p:nvPr>
            <p:ph type="sldNum" sz="quarter" idx="5"/>
          </p:nvPr>
        </p:nvSpPr>
        <p:spPr bwMode="auto">
          <a:noFill/>
          <a:ln>
            <a:miter lim="800000"/>
            <a:headEnd/>
            <a:tailEnd/>
          </a:ln>
        </p:spPr>
        <p:txBody>
          <a:bodyPr/>
          <a:lstStyle/>
          <a:p>
            <a:fld id="{745CF417-57A8-4ACC-A2F9-7FF0BBD6BBF4}" type="slidenum">
              <a:rPr lang="en-US"/>
              <a:pPr/>
              <a:t>24</a:t>
            </a:fld>
            <a:endParaRPr lang="en-US"/>
          </a:p>
        </p:txBody>
      </p:sp>
    </p:spTree>
    <p:extLst>
      <p:ext uri="{BB962C8B-B14F-4D97-AF65-F5344CB8AC3E}">
        <p14:creationId xmlns:p14="http://schemas.microsoft.com/office/powerpoint/2010/main" val="7910599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So, I keep saying fall protection. The first question on your pre-test asked you the types of fall protection. What were they? </a:t>
            </a:r>
          </a:p>
          <a:p>
            <a:pPr>
              <a:spcBef>
                <a:spcPct val="0"/>
              </a:spcBef>
            </a:pPr>
            <a:endParaRPr lang="en-US" dirty="0"/>
          </a:p>
          <a:p>
            <a:pPr>
              <a:spcBef>
                <a:spcPct val="0"/>
              </a:spcBef>
            </a:pPr>
            <a:r>
              <a:rPr lang="en-US" i="1" dirty="0" smtClean="0"/>
              <a:t>Participants might not share the answers in the order of the slides, but be flexible with the order they give.</a:t>
            </a:r>
          </a:p>
          <a:p>
            <a:pPr>
              <a:spcBef>
                <a:spcPct val="0"/>
              </a:spcBef>
            </a:pPr>
            <a:endParaRPr lang="en-US" i="1" dirty="0"/>
          </a:p>
          <a:p>
            <a:pPr>
              <a:spcBef>
                <a:spcPct val="0"/>
              </a:spcBef>
            </a:pPr>
            <a:r>
              <a:rPr lang="en-US" i="1" dirty="0" smtClean="0"/>
              <a:t>If you want to share some detail about pictures in this slide:</a:t>
            </a:r>
          </a:p>
          <a:p>
            <a:pPr marL="237043" indent="-237043">
              <a:spcBef>
                <a:spcPct val="0"/>
              </a:spcBef>
              <a:buFontTx/>
              <a:buAutoNum type="alphaUcParenR"/>
            </a:pPr>
            <a:endParaRPr lang="en-US" dirty="0"/>
          </a:p>
          <a:p>
            <a:pPr marL="237043" indent="-237043">
              <a:spcBef>
                <a:spcPct val="0"/>
              </a:spcBef>
              <a:buFontTx/>
              <a:buAutoNum type="alphaUcParenR"/>
            </a:pPr>
            <a:r>
              <a:rPr lang="en-US" dirty="0" smtClean="0"/>
              <a:t>A pre-fabricated wall panel positioned for installation behind a fully protected area -- potential fall to the exterior of the structure has been eliminated. Also, stairwell is protected by guardrails -- eliminating falls to the interior also.</a:t>
            </a:r>
          </a:p>
          <a:p>
            <a:pPr marL="237043" indent="-237043">
              <a:spcBef>
                <a:spcPct val="0"/>
              </a:spcBef>
            </a:pPr>
            <a:r>
              <a:rPr lang="en-US" dirty="0" smtClean="0"/>
              <a:t>B) Here are guardrails that were either positioned prior to, or after, sheathing and left in place for the follow along trades to do their job.  </a:t>
            </a:r>
          </a:p>
          <a:p>
            <a:pPr marL="237043" indent="-237043">
              <a:spcBef>
                <a:spcPct val="0"/>
              </a:spcBef>
            </a:pPr>
            <a:r>
              <a:rPr lang="en-US" dirty="0" smtClean="0"/>
              <a:t>Proper coordination can lead to one system serving the needs of several trades.</a:t>
            </a:r>
          </a:p>
          <a:p>
            <a:pPr marL="237043" indent="-237043">
              <a:spcBef>
                <a:spcPct val="0"/>
              </a:spcBef>
            </a:pPr>
            <a:r>
              <a:rPr lang="en-US" i="1" dirty="0" smtClean="0"/>
              <a:t>From: http://www.osha.gov/doc/residential_fall_protection/ppt/index.html</a:t>
            </a:r>
          </a:p>
          <a:p>
            <a:endParaRPr lang="en-US" dirty="0"/>
          </a:p>
        </p:txBody>
      </p:sp>
      <p:sp>
        <p:nvSpPr>
          <p:cNvPr id="4" name="Slide Number Placeholder 3"/>
          <p:cNvSpPr>
            <a:spLocks noGrp="1"/>
          </p:cNvSpPr>
          <p:nvPr>
            <p:ph type="sldNum" sz="quarter" idx="10"/>
          </p:nvPr>
        </p:nvSpPr>
        <p:spPr/>
        <p:txBody>
          <a:bodyPr/>
          <a:lstStyle/>
          <a:p>
            <a:fld id="{A3D435B8-ED90-4815-ACCF-48F2726424F5}" type="slidenum">
              <a:rPr lang="en-US" smtClean="0"/>
              <a:pPr/>
              <a:t>25</a:t>
            </a:fld>
            <a:endParaRPr lang="en-US"/>
          </a:p>
        </p:txBody>
      </p:sp>
    </p:spTree>
    <p:extLst>
      <p:ext uri="{BB962C8B-B14F-4D97-AF65-F5344CB8AC3E}">
        <p14:creationId xmlns:p14="http://schemas.microsoft.com/office/powerpoint/2010/main" val="6271795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If participants say a harness is one type of fall protection, bring out the harness and ask for a participant to put it on. Once it’s on, ask whether this participant would be protected from a fall wearing the harness. You will probably be told that the worker needs to be tied off. So, then have another worker attach the lanyard to the D ring on the harness and then to an anchor point. Make sure that you teach about the shock absorber and that it needs to go next to the workers’ body to absorb the shock.</a:t>
            </a:r>
          </a:p>
          <a:p>
            <a:endParaRPr lang="en-US" i="1" dirty="0"/>
          </a:p>
          <a:p>
            <a:r>
              <a:rPr lang="en-US" i="1" dirty="0" smtClean="0"/>
              <a:t>Once that is complete, tell everyone that </a:t>
            </a:r>
            <a:endParaRPr lang="en-US" dirty="0"/>
          </a:p>
          <a:p>
            <a:r>
              <a:rPr lang="en-US" dirty="0" smtClean="0"/>
              <a:t>These are the parts of the Personal Fall Arrest System (PFAS). If you wrote harness, that’s incorrect because it’s missing the parts that tie the worker off and protect them from hitting the ground. For today, we will only be using the words PFAS to ensure we all are thinking about the whole system. This was the answer to the first question: PFAS!</a:t>
            </a:r>
          </a:p>
          <a:p>
            <a:endParaRPr lang="en-US" dirty="0" smtClean="0"/>
          </a:p>
          <a:p>
            <a:r>
              <a:rPr lang="en-US" dirty="0" smtClean="0"/>
              <a:t>Remember, in addition to these three parts, you must have a plan of how to remove/evacuate</a:t>
            </a:r>
            <a:r>
              <a:rPr lang="en-US" baseline="0" dirty="0" smtClean="0"/>
              <a:t> a worker from a PFAS should they fall in this system.</a:t>
            </a:r>
            <a:endParaRPr lang="en-US" dirty="0"/>
          </a:p>
        </p:txBody>
      </p:sp>
      <p:sp>
        <p:nvSpPr>
          <p:cNvPr id="4" name="Slide Number Placeholder 3"/>
          <p:cNvSpPr>
            <a:spLocks noGrp="1"/>
          </p:cNvSpPr>
          <p:nvPr>
            <p:ph type="sldNum" sz="quarter" idx="10"/>
          </p:nvPr>
        </p:nvSpPr>
        <p:spPr/>
        <p:txBody>
          <a:bodyPr/>
          <a:lstStyle/>
          <a:p>
            <a:fld id="{A3D435B8-ED90-4815-ACCF-48F2726424F5}" type="slidenum">
              <a:rPr lang="en-US" smtClean="0"/>
              <a:pPr/>
              <a:t>26</a:t>
            </a:fld>
            <a:endParaRPr lang="en-US"/>
          </a:p>
        </p:txBody>
      </p:sp>
    </p:spTree>
    <p:extLst>
      <p:ext uri="{BB962C8B-B14F-4D97-AF65-F5344CB8AC3E}">
        <p14:creationId xmlns:p14="http://schemas.microsoft.com/office/powerpoint/2010/main" val="41192229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Has anyone ever seen safety nets used in residential construction? They’re more typical to commercial, but they can be used. They are different from the nets used to catch materials.</a:t>
            </a:r>
          </a:p>
          <a:p>
            <a:endParaRPr lang="en-US" dirty="0"/>
          </a:p>
          <a:p>
            <a:r>
              <a:rPr lang="en-US" dirty="0" smtClean="0"/>
              <a:t>You will keep hearing me say, fall protection. When I say fall protection is required on a job, I just mean that you have to choose one of these three types of fall protection. You choose which makes sense for you and the job you’re doing. </a:t>
            </a:r>
            <a:endParaRPr lang="en-US" dirty="0"/>
          </a:p>
        </p:txBody>
      </p:sp>
      <p:sp>
        <p:nvSpPr>
          <p:cNvPr id="4" name="Slide Number Placeholder 3"/>
          <p:cNvSpPr>
            <a:spLocks noGrp="1"/>
          </p:cNvSpPr>
          <p:nvPr>
            <p:ph type="sldNum" sz="quarter" idx="10"/>
          </p:nvPr>
        </p:nvSpPr>
        <p:spPr/>
        <p:txBody>
          <a:bodyPr/>
          <a:lstStyle/>
          <a:p>
            <a:fld id="{A3D435B8-ED90-4815-ACCF-48F2726424F5}" type="slidenum">
              <a:rPr lang="en-US" smtClean="0"/>
              <a:pPr/>
              <a:t>27</a:t>
            </a:fld>
            <a:endParaRPr lang="en-US"/>
          </a:p>
        </p:txBody>
      </p:sp>
    </p:spTree>
    <p:extLst>
      <p:ext uri="{BB962C8B-B14F-4D97-AF65-F5344CB8AC3E}">
        <p14:creationId xmlns:p14="http://schemas.microsoft.com/office/powerpoint/2010/main" val="27076872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63492" name="Slide Number Placeholder 3"/>
          <p:cNvSpPr>
            <a:spLocks noGrp="1"/>
          </p:cNvSpPr>
          <p:nvPr>
            <p:ph type="sldNum" sz="quarter" idx="5"/>
          </p:nvPr>
        </p:nvSpPr>
        <p:spPr bwMode="auto">
          <a:noFill/>
          <a:ln>
            <a:miter lim="800000"/>
            <a:headEnd/>
            <a:tailEnd/>
          </a:ln>
        </p:spPr>
        <p:txBody>
          <a:bodyPr/>
          <a:lstStyle/>
          <a:p>
            <a:fld id="{9C06C8C4-AB09-4F24-B5A1-74F194BD95DE}" type="slidenum">
              <a:rPr lang="en-US"/>
              <a:pPr/>
              <a:t>28</a:t>
            </a:fld>
            <a:endParaRPr lang="en-US"/>
          </a:p>
        </p:txBody>
      </p:sp>
    </p:spTree>
    <p:extLst>
      <p:ext uri="{BB962C8B-B14F-4D97-AF65-F5344CB8AC3E}">
        <p14:creationId xmlns:p14="http://schemas.microsoft.com/office/powerpoint/2010/main" val="20271057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What are the hazards?</a:t>
            </a:r>
          </a:p>
          <a:p>
            <a:pPr>
              <a:spcBef>
                <a:spcPct val="0"/>
              </a:spcBef>
            </a:pPr>
            <a:endParaRPr lang="en-US" dirty="0"/>
          </a:p>
          <a:p>
            <a:pPr>
              <a:spcBef>
                <a:spcPct val="0"/>
              </a:spcBef>
            </a:pPr>
            <a:r>
              <a:rPr lang="en-US" i="1" dirty="0" smtClean="0"/>
              <a:t>Just ensure those marked and in the box are mentioned.</a:t>
            </a:r>
          </a:p>
        </p:txBody>
      </p:sp>
      <p:sp>
        <p:nvSpPr>
          <p:cNvPr id="65540" name="Slide Number Placeholder 3"/>
          <p:cNvSpPr>
            <a:spLocks noGrp="1"/>
          </p:cNvSpPr>
          <p:nvPr>
            <p:ph type="sldNum" sz="quarter" idx="5"/>
          </p:nvPr>
        </p:nvSpPr>
        <p:spPr bwMode="auto">
          <a:noFill/>
          <a:ln>
            <a:miter lim="800000"/>
            <a:headEnd/>
            <a:tailEnd/>
          </a:ln>
        </p:spPr>
        <p:txBody>
          <a:bodyPr/>
          <a:lstStyle/>
          <a:p>
            <a:fld id="{CB56B61D-6445-43BA-BF25-E8915A110716}" type="slidenum">
              <a:rPr lang="en-US"/>
              <a:pPr/>
              <a:t>29</a:t>
            </a:fld>
            <a:endParaRPr lang="en-US"/>
          </a:p>
        </p:txBody>
      </p:sp>
    </p:spTree>
    <p:extLst>
      <p:ext uri="{BB962C8B-B14F-4D97-AF65-F5344CB8AC3E}">
        <p14:creationId xmlns:p14="http://schemas.microsoft.com/office/powerpoint/2010/main" val="2861806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Please tell us your name, the type of work you do, how long you’ve been doing this work, and if you’d like to share why you do this work that’d be great!</a:t>
            </a:r>
          </a:p>
          <a:p>
            <a:pPr>
              <a:spcBef>
                <a:spcPct val="0"/>
              </a:spcBef>
            </a:pPr>
            <a:endParaRPr lang="en-US" dirty="0"/>
          </a:p>
          <a:p>
            <a:pPr>
              <a:spcBef>
                <a:spcPct val="0"/>
              </a:spcBef>
            </a:pPr>
            <a:r>
              <a:rPr lang="en-US" i="1" dirty="0" smtClean="0"/>
              <a:t>Get a sense of whether people are working on roofs, scaffolds, ladders, other surfaces, etc.</a:t>
            </a:r>
          </a:p>
        </p:txBody>
      </p:sp>
      <p:sp>
        <p:nvSpPr>
          <p:cNvPr id="19460" name="Slide Number Placeholder 3"/>
          <p:cNvSpPr>
            <a:spLocks noGrp="1"/>
          </p:cNvSpPr>
          <p:nvPr>
            <p:ph type="sldNum" sz="quarter" idx="5"/>
          </p:nvPr>
        </p:nvSpPr>
        <p:spPr bwMode="auto">
          <a:noFill/>
          <a:ln>
            <a:miter lim="800000"/>
            <a:headEnd/>
            <a:tailEnd/>
          </a:ln>
        </p:spPr>
        <p:txBody>
          <a:bodyPr/>
          <a:lstStyle/>
          <a:p>
            <a:fld id="{35D581F9-D576-44EE-A4CC-E4B6AB817B2E}" type="slidenum">
              <a:rPr lang="en-US"/>
              <a:pPr/>
              <a:t>3</a:t>
            </a:fld>
            <a:endParaRPr lang="en-US"/>
          </a:p>
        </p:txBody>
      </p:sp>
    </p:spTree>
    <p:extLst>
      <p:ext uri="{BB962C8B-B14F-4D97-AF65-F5344CB8AC3E}">
        <p14:creationId xmlns:p14="http://schemas.microsoft.com/office/powerpoint/2010/main" val="8409262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1925.451(f)(6): The clearance between scaffolds and power lines shall be as follows: Scaffolds shall not be erected, used, dismantled, altered, or moved such that they or any conductive material handled on them might come closer to exposed and energized power lines than as follows on the charts. Exception to paragraph (f)(6): Scaffolds and materials may be closer to power lines than specified above where such clearance is necessary for performance of work, and only after the utility company, or electrical system operator, has been notified of the need to work closer and the utility company, or electrical system operator, has deenergized the lines, relocated the lines, or installed protective coverings to prevent accidental contact with the lines.</a:t>
            </a:r>
          </a:p>
          <a:p>
            <a:pPr>
              <a:spcBef>
                <a:spcPct val="0"/>
              </a:spcBef>
            </a:pPr>
            <a:endParaRPr lang="en-US" smtClean="0"/>
          </a:p>
        </p:txBody>
      </p:sp>
      <p:sp>
        <p:nvSpPr>
          <p:cNvPr id="67588" name="Slide Number Placeholder 3"/>
          <p:cNvSpPr>
            <a:spLocks noGrp="1"/>
          </p:cNvSpPr>
          <p:nvPr>
            <p:ph type="sldNum" sz="quarter" idx="5"/>
          </p:nvPr>
        </p:nvSpPr>
        <p:spPr bwMode="auto">
          <a:noFill/>
          <a:ln>
            <a:miter lim="800000"/>
            <a:headEnd/>
            <a:tailEnd/>
          </a:ln>
        </p:spPr>
        <p:txBody>
          <a:bodyPr/>
          <a:lstStyle/>
          <a:p>
            <a:fld id="{2180BF79-1765-4059-A017-51D4F40839D4}" type="slidenum">
              <a:rPr lang="en-US"/>
              <a:pPr/>
              <a:t>30</a:t>
            </a:fld>
            <a:endParaRPr lang="en-US"/>
          </a:p>
        </p:txBody>
      </p:sp>
      <p:graphicFrame>
        <p:nvGraphicFramePr>
          <p:cNvPr id="7" name="Table 6"/>
          <p:cNvGraphicFramePr>
            <a:graphicFrameLocks noGrp="1"/>
          </p:cNvGraphicFramePr>
          <p:nvPr/>
        </p:nvGraphicFramePr>
        <p:xfrm>
          <a:off x="1853353" y="5926482"/>
          <a:ext cx="3475038" cy="2124297"/>
        </p:xfrm>
        <a:graphic>
          <a:graphicData uri="http://schemas.openxmlformats.org/drawingml/2006/table">
            <a:tbl>
              <a:tblPr/>
              <a:tblGrid>
                <a:gridCol w="1158346"/>
                <a:gridCol w="1158346"/>
                <a:gridCol w="1158346"/>
              </a:tblGrid>
              <a:tr h="646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Calibri" pitchFamily="-106" charset="0"/>
                          <a:ea typeface="ＭＳ Ｐゴシック" pitchFamily="-106" charset="-128"/>
                        </a:rPr>
                        <a:t>Voltage (uninsulated line</a:t>
                      </a:r>
                    </a:p>
                  </a:txBody>
                  <a:tcPr marL="92668" marR="92668" marT="46180" marB="461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Calibri" pitchFamily="-106" charset="0"/>
                          <a:ea typeface="ＭＳ Ｐゴシック" pitchFamily="-106" charset="-128"/>
                        </a:rPr>
                        <a:t>Minimum Distance</a:t>
                      </a:r>
                    </a:p>
                  </a:txBody>
                  <a:tcPr marL="92668" marR="92668" marT="46180" marB="461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Calibri" pitchFamily="-106" charset="0"/>
                          <a:ea typeface="ＭＳ Ｐゴシック" pitchFamily="-106" charset="-128"/>
                        </a:rPr>
                        <a:t>Alternatives</a:t>
                      </a:r>
                    </a:p>
                  </a:txBody>
                  <a:tcPr marL="92668" marR="92668" marT="46180" marB="461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770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106" charset="0"/>
                          <a:ea typeface="ＭＳ Ｐゴシック" pitchFamily="-106" charset="-128"/>
                        </a:rPr>
                        <a:t>Less than 50 kv</a:t>
                      </a:r>
                    </a:p>
                  </a:txBody>
                  <a:tcPr marL="92668" marR="92668" marT="46180" marB="461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106" charset="0"/>
                          <a:ea typeface="ＭＳ Ｐゴシック" pitchFamily="-106" charset="-128"/>
                        </a:rPr>
                        <a:t>10 feet (3.1 m). </a:t>
                      </a:r>
                    </a:p>
                  </a:txBody>
                  <a:tcPr marL="92668" marR="92668" marT="46180" marB="461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alibri" pitchFamily="-106" charset="0"/>
                        <a:ea typeface="ＭＳ Ｐゴシック" pitchFamily="-106" charset="-128"/>
                      </a:endParaRPr>
                    </a:p>
                  </a:txBody>
                  <a:tcPr marL="92668" marR="92668" marT="46180" marB="461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2006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106" charset="0"/>
                          <a:ea typeface="ＭＳ Ｐゴシック" pitchFamily="-106" charset="-128"/>
                        </a:rPr>
                        <a:t>More than 50 kv</a:t>
                      </a:r>
                    </a:p>
                  </a:txBody>
                  <a:tcPr marL="92668" marR="92668" marT="46180" marB="461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106" charset="0"/>
                          <a:ea typeface="ＭＳ Ｐゴシック" pitchFamily="-106" charset="-128"/>
                        </a:rPr>
                        <a:t>10 feet (3.1 m) plus .4 inches (1.0 cm) for each 1 kv over 50 kv.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alibri" pitchFamily="-106" charset="0"/>
                        <a:ea typeface="ＭＳ Ｐゴシック" pitchFamily="-106" charset="-128"/>
                      </a:endParaRPr>
                    </a:p>
                  </a:txBody>
                  <a:tcPr marL="92668" marR="92668" marT="46180" marB="461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106" charset="0"/>
                          <a:ea typeface="ＭＳ Ｐゴシック" pitchFamily="-106" charset="-128"/>
                        </a:rPr>
                        <a:t>2 x length of line insulator, but never less than 10 ft (3.1 m).</a:t>
                      </a:r>
                    </a:p>
                  </a:txBody>
                  <a:tcPr marL="92668" marR="92668" marT="46180" marB="461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val="10979977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i="1" u="sng" dirty="0" smtClean="0"/>
              <a:t>Narration:</a:t>
            </a:r>
          </a:p>
          <a:p>
            <a:pPr>
              <a:spcBef>
                <a:spcPct val="0"/>
              </a:spcBef>
            </a:pPr>
            <a:r>
              <a:rPr lang="en-US" dirty="0" smtClean="0"/>
              <a:t>On April 30, 2012 Andres Cano was working on building new homes on the corner of 20</a:t>
            </a:r>
            <a:r>
              <a:rPr lang="en-US" baseline="30000" dirty="0" smtClean="0"/>
              <a:t>th</a:t>
            </a:r>
            <a:r>
              <a:rPr lang="en-US" dirty="0" smtClean="0"/>
              <a:t> and Parrish streets in Philadelphia.  He was carrying a bucket on unguarded scaffolding, when the bucket came in contact with either the scaffolding or electrical wires which proceeded to electrocute him and caused him to fall off the scaffolding resulting in his death.  The picture at the bottom left shows a PECO worker testing to see if an electric current is running through the scaffold.  They learned that it was energized, and Andres Cano’s co-workers told us that they waited 6 hours to recover his body until the scaffolding was de-energized.</a:t>
            </a:r>
          </a:p>
          <a:p>
            <a:pPr>
              <a:spcBef>
                <a:spcPct val="0"/>
              </a:spcBef>
            </a:pPr>
            <a:endParaRPr lang="en-US" dirty="0" smtClean="0"/>
          </a:p>
          <a:p>
            <a:pPr>
              <a:spcBef>
                <a:spcPct val="0"/>
              </a:spcBef>
            </a:pPr>
            <a:r>
              <a:rPr lang="en-US" i="1" dirty="0" smtClean="0"/>
              <a:t>Photo credit at bottom right: http://www.philly.com/philly/news/breaking/20120430_Construction_worker_dies_after_contact_with_live_wire.html</a:t>
            </a:r>
          </a:p>
        </p:txBody>
      </p:sp>
      <p:sp>
        <p:nvSpPr>
          <p:cNvPr id="69636" name="Slide Number Placeholder 3"/>
          <p:cNvSpPr>
            <a:spLocks noGrp="1"/>
          </p:cNvSpPr>
          <p:nvPr>
            <p:ph type="sldNum" sz="quarter" idx="5"/>
          </p:nvPr>
        </p:nvSpPr>
        <p:spPr bwMode="auto">
          <a:noFill/>
          <a:ln>
            <a:miter lim="800000"/>
            <a:headEnd/>
            <a:tailEnd/>
          </a:ln>
        </p:spPr>
        <p:txBody>
          <a:bodyPr/>
          <a:lstStyle/>
          <a:p>
            <a:fld id="{A238F79B-AA3C-4F82-9F94-855917DE22A1}" type="slidenum">
              <a:rPr lang="en-US"/>
              <a:pPr/>
              <a:t>31</a:t>
            </a:fld>
            <a:endParaRPr lang="en-US"/>
          </a:p>
        </p:txBody>
      </p:sp>
    </p:spTree>
    <p:extLst>
      <p:ext uri="{BB962C8B-B14F-4D97-AF65-F5344CB8AC3E}">
        <p14:creationId xmlns:p14="http://schemas.microsoft.com/office/powerpoint/2010/main" val="91975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i="1" u="sng" smtClean="0"/>
              <a:t>Narrative:</a:t>
            </a:r>
            <a:r>
              <a:rPr lang="en-US" smtClean="0"/>
              <a:t/>
            </a:r>
            <a:br>
              <a:rPr lang="en-US" smtClean="0"/>
            </a:br>
            <a:r>
              <a:rPr lang="en-US" b="1" smtClean="0"/>
              <a:t>This planking is complete between the uprights with no more than 1 inch gaps between the planks.</a:t>
            </a:r>
            <a:r>
              <a:rPr lang="en-US" smtClean="0"/>
              <a:t/>
            </a:r>
            <a:br>
              <a:rPr lang="en-US" smtClean="0"/>
            </a:br>
            <a:r>
              <a:rPr lang="en-US" smtClean="0"/>
              <a:t/>
            </a:r>
            <a:br>
              <a:rPr lang="en-US" smtClean="0"/>
            </a:br>
            <a:r>
              <a:rPr lang="en-US" smtClean="0"/>
              <a:t/>
            </a:r>
            <a:br>
              <a:rPr lang="en-US" smtClean="0"/>
            </a:br>
            <a:endParaRPr lang="en-US" smtClean="0"/>
          </a:p>
        </p:txBody>
      </p:sp>
      <p:sp>
        <p:nvSpPr>
          <p:cNvPr id="71684" name="Slide Number Placeholder 3"/>
          <p:cNvSpPr>
            <a:spLocks noGrp="1"/>
          </p:cNvSpPr>
          <p:nvPr>
            <p:ph type="sldNum" sz="quarter" idx="5"/>
          </p:nvPr>
        </p:nvSpPr>
        <p:spPr bwMode="auto">
          <a:noFill/>
          <a:ln>
            <a:miter lim="800000"/>
            <a:headEnd/>
            <a:tailEnd/>
          </a:ln>
        </p:spPr>
        <p:txBody>
          <a:bodyPr/>
          <a:lstStyle/>
          <a:p>
            <a:fld id="{1FF67BA0-B7A6-4966-B513-14B1948CCFDE}" type="slidenum">
              <a:rPr lang="en-US"/>
              <a:pPr/>
              <a:t>32</a:t>
            </a:fld>
            <a:endParaRPr lang="en-US"/>
          </a:p>
        </p:txBody>
      </p:sp>
    </p:spTree>
    <p:extLst>
      <p:ext uri="{BB962C8B-B14F-4D97-AF65-F5344CB8AC3E}">
        <p14:creationId xmlns:p14="http://schemas.microsoft.com/office/powerpoint/2010/main" val="41032812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ln>
            <a:miter lim="800000"/>
            <a:headEnd/>
            <a:tailEnd/>
          </a:ln>
        </p:spPr>
        <p:txBody>
          <a:bodyPr/>
          <a:lstStyle/>
          <a:p>
            <a:fld id="{5D7D41D8-6FA6-42C6-9874-43A8509BBF9C}" type="slidenum">
              <a:rPr lang="en-US"/>
              <a:pPr/>
              <a:t>33</a:t>
            </a:fld>
            <a:endParaRPr lang="en-US"/>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2" name="Notes Placeholder 4"/>
          <p:cNvSpPr>
            <a:spLocks noGrp="1"/>
          </p:cNvSpPr>
          <p:nvPr/>
        </p:nvSpPr>
        <p:spPr bwMode="auto">
          <a:xfrm>
            <a:off x="695008" y="4387136"/>
            <a:ext cx="5560060" cy="4156234"/>
          </a:xfrm>
          <a:prstGeom prst="rect">
            <a:avLst/>
          </a:prstGeom>
          <a:noFill/>
          <a:ln w="9525">
            <a:noFill/>
            <a:miter lim="800000"/>
            <a:headEnd/>
            <a:tailEnd/>
          </a:ln>
        </p:spPr>
        <p:txBody>
          <a:bodyPr lIns="92481" tIns="46242" rIns="92481" bIns="46242"/>
          <a:lstStyle/>
          <a:p>
            <a:pPr eaLnBrk="0" hangingPunct="0">
              <a:spcBef>
                <a:spcPct val="30000"/>
              </a:spcBef>
            </a:pPr>
            <a:endParaRPr lang="en-US" sz="1200">
              <a:latin typeface="Calibri" pitchFamily="-106" charset="0"/>
            </a:endParaRPr>
          </a:p>
        </p:txBody>
      </p:sp>
      <p:sp>
        <p:nvSpPr>
          <p:cNvPr id="6" name="Notes Placeholder 5"/>
          <p:cNvSpPr>
            <a:spLocks noGrp="1"/>
          </p:cNvSpPr>
          <p:nvPr>
            <p:ph type="body" idx="1"/>
          </p:nvPr>
        </p:nvSpPr>
        <p:spPr/>
        <p:txBody>
          <a:bodyPr>
            <a:normAutofit/>
          </a:bodyPr>
          <a:lstStyle/>
          <a:p>
            <a:pPr defTabSz="924916">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06" charset="0"/>
              </a:rPr>
              <a:t>1926.451(c)(2) </a:t>
            </a:r>
          </a:p>
          <a:p>
            <a:pPr defTabSz="924916">
              <a:defRPr/>
            </a:pPr>
            <a:endParaRPr lang="en-US" i="1" dirty="0">
              <a:ln w="0"/>
              <a:latin typeface="Georgia" pitchFamily="-106" charset="0"/>
            </a:endParaRPr>
          </a:p>
          <a:p>
            <a:pPr defTabSz="924916">
              <a:defRPr/>
            </a:pPr>
            <a:r>
              <a:rPr lang="en-US" i="1" dirty="0" smtClean="0">
                <a:ln w="0"/>
                <a:latin typeface="Georgia" pitchFamily="-106" charset="0"/>
              </a:rPr>
              <a:t>Ensure that hazards in box are elicited.</a:t>
            </a:r>
          </a:p>
          <a:p>
            <a:endParaRPr lang="en-US" dirty="0"/>
          </a:p>
        </p:txBody>
      </p:sp>
    </p:spTree>
    <p:extLst>
      <p:ext uri="{BB962C8B-B14F-4D97-AF65-F5344CB8AC3E}">
        <p14:creationId xmlns:p14="http://schemas.microsoft.com/office/powerpoint/2010/main" val="27173828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D435B8-ED90-4815-ACCF-48F2726424F5}" type="slidenum">
              <a:rPr lang="en-US" smtClean="0"/>
              <a:pPr/>
              <a:t>34</a:t>
            </a:fld>
            <a:endParaRPr lang="en-US"/>
          </a:p>
        </p:txBody>
      </p:sp>
    </p:spTree>
    <p:extLst>
      <p:ext uri="{BB962C8B-B14F-4D97-AF65-F5344CB8AC3E}">
        <p14:creationId xmlns:p14="http://schemas.microsoft.com/office/powerpoint/2010/main" val="9174365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defTabSz="924916">
              <a:spcBef>
                <a:spcPct val="0"/>
              </a:spcBef>
              <a:defRPr/>
            </a:pPr>
            <a:r>
              <a:rPr lang="en-US" dirty="0" smtClean="0"/>
              <a:t>Do not use ladder as a plank.</a:t>
            </a:r>
            <a:r>
              <a:rPr lang="en-US" baseline="0" dirty="0" smtClean="0"/>
              <a:t>  Overlapping of planks as mentioned can be found in </a:t>
            </a:r>
            <a:r>
              <a:rPr lang="en-US" dirty="0" smtClean="0">
                <a:latin typeface="Georgia" pitchFamily="-106" charset="0"/>
              </a:rPr>
              <a:t>1926.451(b)(4) &amp; (b)(5)(ii) </a:t>
            </a:r>
          </a:p>
          <a:p>
            <a:pPr>
              <a:spcBef>
                <a:spcPct val="0"/>
              </a:spcBef>
            </a:pPr>
            <a:endParaRPr lang="en-US" dirty="0" smtClean="0"/>
          </a:p>
        </p:txBody>
      </p:sp>
      <p:sp>
        <p:nvSpPr>
          <p:cNvPr id="76804" name="Slide Number Placeholder 3"/>
          <p:cNvSpPr>
            <a:spLocks noGrp="1"/>
          </p:cNvSpPr>
          <p:nvPr>
            <p:ph type="sldNum" sz="quarter" idx="5"/>
          </p:nvPr>
        </p:nvSpPr>
        <p:spPr bwMode="auto">
          <a:noFill/>
          <a:ln>
            <a:miter lim="800000"/>
            <a:headEnd/>
            <a:tailEnd/>
          </a:ln>
        </p:spPr>
        <p:txBody>
          <a:bodyPr/>
          <a:lstStyle/>
          <a:p>
            <a:fld id="{FB2A07EC-EB5D-4655-BCA8-552B06C90E50}" type="slidenum">
              <a:rPr lang="en-US"/>
              <a:pPr/>
              <a:t>35</a:t>
            </a:fld>
            <a:endParaRPr lang="en-US"/>
          </a:p>
        </p:txBody>
      </p:sp>
    </p:spTree>
    <p:extLst>
      <p:ext uri="{BB962C8B-B14F-4D97-AF65-F5344CB8AC3E}">
        <p14:creationId xmlns:p14="http://schemas.microsoft.com/office/powerpoint/2010/main" val="32694998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ln>
            <a:miter lim="800000"/>
            <a:headEnd/>
            <a:tailEnd/>
          </a:ln>
        </p:spPr>
        <p:txBody>
          <a:bodyPr/>
          <a:lstStyle/>
          <a:p>
            <a:fld id="{4B618A49-1732-4AEF-9D42-394088238EA0}" type="slidenum">
              <a:rPr lang="en-US"/>
              <a:pPr/>
              <a:t>36</a:t>
            </a:fld>
            <a:endParaRPr lang="en-US"/>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Notes Placeholder 4"/>
          <p:cNvSpPr>
            <a:spLocks noGrp="1"/>
          </p:cNvSpPr>
          <p:nvPr/>
        </p:nvSpPr>
        <p:spPr bwMode="auto">
          <a:xfrm>
            <a:off x="695008" y="4387136"/>
            <a:ext cx="5560060" cy="4156234"/>
          </a:xfrm>
          <a:prstGeom prst="rect">
            <a:avLst/>
          </a:prstGeom>
          <a:noFill/>
          <a:ln w="9525">
            <a:noFill/>
            <a:miter lim="800000"/>
            <a:headEnd/>
            <a:tailEnd/>
          </a:ln>
        </p:spPr>
        <p:txBody>
          <a:bodyPr lIns="92481" tIns="46242" rIns="92481" bIns="46242"/>
          <a:lstStyle/>
          <a:p>
            <a:pPr eaLnBrk="0" hangingPunct="0">
              <a:spcBef>
                <a:spcPct val="30000"/>
              </a:spcBef>
            </a:pPr>
            <a:endParaRPr lang="en-US" sz="1200">
              <a:latin typeface="Calibri" pitchFamily="-106" charset="0"/>
            </a:endParaRPr>
          </a:p>
        </p:txBody>
      </p:sp>
    </p:spTree>
    <p:extLst>
      <p:ext uri="{BB962C8B-B14F-4D97-AF65-F5344CB8AC3E}">
        <p14:creationId xmlns:p14="http://schemas.microsoft.com/office/powerpoint/2010/main" val="290512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TextEdit="1"/>
          </p:cNvSpPr>
          <p:nvPr>
            <p:ph type="sldImg"/>
          </p:nvPr>
        </p:nvSpPr>
        <p:spPr bwMode="auto">
          <a:noFill/>
          <a:ln>
            <a:solidFill>
              <a:srgbClr val="000000"/>
            </a:solidFill>
            <a:miter lim="800000"/>
            <a:headEnd/>
            <a:tailEnd/>
          </a:ln>
        </p:spPr>
      </p:sp>
      <p:sp>
        <p:nvSpPr>
          <p:cNvPr id="80899"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i="1" u="sng" smtClean="0"/>
              <a:t>Narrative:</a:t>
            </a:r>
            <a:r>
              <a:rPr lang="en-US" smtClean="0"/>
              <a:t/>
            </a:r>
            <a:br>
              <a:rPr lang="en-US" smtClean="0"/>
            </a:br>
            <a:r>
              <a:rPr lang="en-US" b="1" smtClean="0"/>
              <a:t>The workers on this scaffold are also not protected from falls.  Once above 10 feet on scaffolds, workers must have Fall protection (such as guardrails or a personal fall arrest system).  Both options would work for this scaffold, which is a pump jack scaffold.  But, on a ladderjack scaffold, only a PFAS can be used.</a:t>
            </a:r>
            <a:r>
              <a:rPr lang="en-US" smtClean="0"/>
              <a:t>  </a:t>
            </a:r>
            <a:r>
              <a:rPr lang="en-US" b="1" smtClean="0"/>
              <a:t>Ladderjack scaffolds are limited to a maximum height of 20 feet and step ladders should not be used to increase the working height on any scaffold.  Also, OSHA regulations require that platforms on ladder jack, top plate, roof bracket, and pump jack scaffolds be at least 12 inches wide.</a:t>
            </a:r>
            <a:r>
              <a:rPr lang="en-US" smtClean="0"/>
              <a:t/>
            </a:r>
            <a:br>
              <a:rPr lang="en-US" smtClean="0"/>
            </a:br>
            <a:endParaRPr lang="en-US" smtClean="0"/>
          </a:p>
          <a:p>
            <a:pPr>
              <a:spcBef>
                <a:spcPct val="0"/>
              </a:spcBef>
            </a:pPr>
            <a:r>
              <a:rPr lang="en-US" smtClean="0"/>
              <a:t/>
            </a:r>
            <a:br>
              <a:rPr lang="en-US" smtClean="0"/>
            </a:br>
            <a:endParaRPr lang="en-US" smtClean="0"/>
          </a:p>
          <a:p>
            <a:pPr>
              <a:spcBef>
                <a:spcPct val="0"/>
              </a:spcBef>
            </a:pPr>
            <a:endParaRPr lang="en-US" smtClean="0"/>
          </a:p>
          <a:p>
            <a:pPr>
              <a:spcBef>
                <a:spcPct val="0"/>
              </a:spcBef>
            </a:pPr>
            <a:endParaRPr lang="es-MX" smtClean="0"/>
          </a:p>
          <a:p>
            <a:pPr>
              <a:spcBef>
                <a:spcPct val="0"/>
              </a:spcBef>
            </a:pPr>
            <a:endParaRPr lang="en-US" smtClean="0"/>
          </a:p>
          <a:p>
            <a:pPr>
              <a:spcBef>
                <a:spcPct val="0"/>
              </a:spcBef>
            </a:pPr>
            <a:endParaRPr lang="en-US" smtClean="0"/>
          </a:p>
        </p:txBody>
      </p:sp>
      <p:sp>
        <p:nvSpPr>
          <p:cNvPr id="80900" name="Slide Number Placeholder 3"/>
          <p:cNvSpPr>
            <a:spLocks noGrp="1"/>
          </p:cNvSpPr>
          <p:nvPr>
            <p:ph type="sldNum" sz="quarter" idx="5"/>
          </p:nvPr>
        </p:nvSpPr>
        <p:spPr bwMode="auto">
          <a:noFill/>
          <a:ln>
            <a:miter lim="800000"/>
            <a:headEnd/>
            <a:tailEnd/>
          </a:ln>
        </p:spPr>
        <p:txBody>
          <a:bodyPr/>
          <a:lstStyle/>
          <a:p>
            <a:fld id="{48599277-A2F6-4624-9611-4A213B37B0BA}" type="slidenum">
              <a:rPr lang="en-US"/>
              <a:pPr/>
              <a:t>37</a:t>
            </a:fld>
            <a:endParaRPr lang="en-US"/>
          </a:p>
        </p:txBody>
      </p:sp>
    </p:spTree>
    <p:extLst>
      <p:ext uri="{BB962C8B-B14F-4D97-AF65-F5344CB8AC3E}">
        <p14:creationId xmlns:p14="http://schemas.microsoft.com/office/powerpoint/2010/main" val="32768766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u="sng" dirty="0" smtClean="0"/>
              <a:t>Narrative:</a:t>
            </a:r>
          </a:p>
          <a:p>
            <a:pPr>
              <a:spcBef>
                <a:spcPct val="0"/>
              </a:spcBef>
            </a:pPr>
            <a:r>
              <a:rPr lang="en-US" b="0" u="none" dirty="0" smtClean="0"/>
              <a:t>A) This</a:t>
            </a:r>
            <a:r>
              <a:rPr lang="en-US" b="0" u="none" baseline="0" dirty="0" smtClean="0"/>
              <a:t> pump jack has a top rail, mid rail, and toe board.</a:t>
            </a:r>
          </a:p>
          <a:p>
            <a:pPr>
              <a:spcBef>
                <a:spcPct val="0"/>
              </a:spcBef>
            </a:pPr>
            <a:r>
              <a:rPr lang="en-US" b="0" u="none" baseline="0" dirty="0" smtClean="0"/>
              <a:t>B) We can see a side view of the pump jack which includes the requirements of a guardrail: top rail, mid rail, and toe board.</a:t>
            </a:r>
          </a:p>
          <a:p>
            <a:pPr>
              <a:spcBef>
                <a:spcPct val="0"/>
              </a:spcBef>
            </a:pPr>
            <a:endParaRPr lang="en-US" b="0" u="none" baseline="0" dirty="0" smtClean="0"/>
          </a:p>
          <a:p>
            <a:pPr>
              <a:spcBef>
                <a:spcPct val="0"/>
              </a:spcBef>
            </a:pPr>
            <a:r>
              <a:rPr lang="en-US" b="0" i="1" u="none" baseline="0" dirty="0" smtClean="0"/>
              <a:t>NOTE: If mesh or a screen is used, it must follow the requirements of 1926.</a:t>
            </a:r>
            <a:r>
              <a:rPr lang="en-US" i="1" dirty="0"/>
              <a:t>451(g)(4)(v) “When screens and mesh are used, they shall extend from the top edge of the guardrail system to the scaffold platform, and along the entire opening between supports”, which means the mesh or screen needs to be connected between a toe board and top rail – so basically they are taking the place of a </a:t>
            </a:r>
            <a:r>
              <a:rPr lang="en-US" i="1" dirty="0" err="1"/>
              <a:t>midrail</a:t>
            </a:r>
            <a:r>
              <a:rPr lang="en-US" i="1" dirty="0"/>
              <a:t>.</a:t>
            </a:r>
            <a:endParaRPr lang="en-US" b="0" i="1" u="none" dirty="0" smtClean="0"/>
          </a:p>
        </p:txBody>
      </p:sp>
      <p:sp>
        <p:nvSpPr>
          <p:cNvPr id="82948" name="Slide Number Placeholder 3"/>
          <p:cNvSpPr>
            <a:spLocks noGrp="1"/>
          </p:cNvSpPr>
          <p:nvPr>
            <p:ph type="sldNum" sz="quarter" idx="5"/>
          </p:nvPr>
        </p:nvSpPr>
        <p:spPr bwMode="auto">
          <a:noFill/>
          <a:ln>
            <a:miter lim="800000"/>
            <a:headEnd/>
            <a:tailEnd/>
          </a:ln>
        </p:spPr>
        <p:txBody>
          <a:bodyPr/>
          <a:lstStyle/>
          <a:p>
            <a:fld id="{2D0C7098-8ED9-4C03-99C1-C0DA2A74E1E4}" type="slidenum">
              <a:rPr lang="en-US"/>
              <a:pPr/>
              <a:t>38</a:t>
            </a:fld>
            <a:endParaRPr lang="en-US"/>
          </a:p>
        </p:txBody>
      </p:sp>
    </p:spTree>
    <p:extLst>
      <p:ext uri="{BB962C8B-B14F-4D97-AF65-F5344CB8AC3E}">
        <p14:creationId xmlns:p14="http://schemas.microsoft.com/office/powerpoint/2010/main" val="26379607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i="1" u="sng" dirty="0" smtClean="0"/>
              <a:t>Narrative:</a:t>
            </a:r>
            <a:r>
              <a:rPr lang="en-US" dirty="0" smtClean="0"/>
              <a:t/>
            </a:r>
            <a:br>
              <a:rPr lang="en-US" dirty="0" smtClean="0"/>
            </a:br>
            <a:r>
              <a:rPr lang="en-US" b="1" dirty="0" smtClean="0"/>
              <a:t>Another safe alternative to use </a:t>
            </a:r>
            <a:r>
              <a:rPr lang="en-US" b="1" u="sng" dirty="0" smtClean="0">
                <a:solidFill>
                  <a:srgbClr val="C00000"/>
                </a:solidFill>
              </a:rPr>
              <a:t>when </a:t>
            </a:r>
            <a:r>
              <a:rPr lang="en-US" sz="3600" b="1" u="sng" dirty="0" smtClean="0">
                <a:solidFill>
                  <a:srgbClr val="C00000"/>
                </a:solidFill>
              </a:rPr>
              <a:t>working on scaffolds </a:t>
            </a:r>
            <a:r>
              <a:rPr lang="en-US" sz="3200" b="1" u="sng" dirty="0" smtClean="0"/>
              <a:t>more than 10 feet </a:t>
            </a:r>
            <a:r>
              <a:rPr lang="en-US" b="1" dirty="0" smtClean="0"/>
              <a:t>in height is to wear a personal fall arrest system.  This worker is </a:t>
            </a:r>
            <a:r>
              <a:rPr lang="en-US" b="1" u="sng" dirty="0" smtClean="0"/>
              <a:t>using a full body harness </a:t>
            </a:r>
            <a:r>
              <a:rPr lang="en-US" b="1" dirty="0" smtClean="0"/>
              <a:t>that is </a:t>
            </a:r>
            <a:r>
              <a:rPr lang="en-US" b="1" u="sng" dirty="0" smtClean="0"/>
              <a:t>attached to a rope grab device</a:t>
            </a:r>
            <a:r>
              <a:rPr lang="en-US" b="1" dirty="0" smtClean="0"/>
              <a:t>, and a vertical lifeline </a:t>
            </a:r>
            <a:r>
              <a:rPr lang="en-US" b="1" u="sng" dirty="0" smtClean="0"/>
              <a:t>that has been attached to an anchor point on the roof. </a:t>
            </a:r>
            <a:r>
              <a:rPr lang="en-US" b="1" dirty="0" smtClean="0"/>
              <a:t>The advantage of using the rope grab instead of a shock absorbing lanyard is that it allows the worker to use a stationary anchor point and adjust the length of the vertical lifeline as the work proceeds upward. Also, </a:t>
            </a:r>
            <a:r>
              <a:rPr lang="en-US" b="1" u="sng" dirty="0" smtClean="0">
                <a:solidFill>
                  <a:srgbClr val="C00000"/>
                </a:solidFill>
              </a:rPr>
              <a:t>if the worker falls, the distance will be much shorter than if he was using a shock absorbing lanyard.</a:t>
            </a:r>
          </a:p>
          <a:p>
            <a:pPr>
              <a:spcBef>
                <a:spcPct val="0"/>
              </a:spcBef>
            </a:pPr>
            <a:endParaRPr lang="en-US" b="1" u="sng" dirty="0" smtClean="0">
              <a:solidFill>
                <a:srgbClr val="C00000"/>
              </a:solidFill>
            </a:endParaRPr>
          </a:p>
          <a:p>
            <a:pPr>
              <a:spcBef>
                <a:spcPct val="0"/>
              </a:spcBef>
            </a:pPr>
            <a:r>
              <a:rPr lang="en-US" b="1" i="1" dirty="0" smtClean="0"/>
              <a:t>U.S. Department of Labor-OSHA.  March 1998. PUMP JACK/LADDER JACK SCAFFOLD PHOTO COMPLIANCE GUIDE</a:t>
            </a:r>
            <a:r>
              <a:rPr lang="en-US" i="1" dirty="0" smtClean="0"/>
              <a:t/>
            </a:r>
            <a:br>
              <a:rPr lang="en-US" i="1" dirty="0" smtClean="0"/>
            </a:br>
            <a:endParaRPr lang="en-US" i="1" dirty="0" smtClean="0"/>
          </a:p>
          <a:p>
            <a:pPr>
              <a:spcBef>
                <a:spcPct val="0"/>
              </a:spcBef>
            </a:pPr>
            <a:endParaRPr lang="en-US" dirty="0" smtClean="0"/>
          </a:p>
        </p:txBody>
      </p:sp>
      <p:sp>
        <p:nvSpPr>
          <p:cNvPr id="84996" name="Slide Number Placeholder 3"/>
          <p:cNvSpPr>
            <a:spLocks noGrp="1"/>
          </p:cNvSpPr>
          <p:nvPr>
            <p:ph type="sldNum" sz="quarter" idx="5"/>
          </p:nvPr>
        </p:nvSpPr>
        <p:spPr bwMode="auto">
          <a:noFill/>
          <a:ln>
            <a:miter lim="800000"/>
            <a:headEnd/>
            <a:tailEnd/>
          </a:ln>
        </p:spPr>
        <p:txBody>
          <a:bodyPr/>
          <a:lstStyle/>
          <a:p>
            <a:fld id="{2B72D31C-3A09-4B1B-B4E1-2B23EB3C86CA}" type="slidenum">
              <a:rPr lang="en-US"/>
              <a:pPr/>
              <a:t>39</a:t>
            </a:fld>
            <a:endParaRPr lang="en-US"/>
          </a:p>
        </p:txBody>
      </p:sp>
    </p:spTree>
    <p:extLst>
      <p:ext uri="{BB962C8B-B14F-4D97-AF65-F5344CB8AC3E}">
        <p14:creationId xmlns:p14="http://schemas.microsoft.com/office/powerpoint/2010/main" val="2007321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training is being provided by PHILAPOSH, the Philadelphia Area Project on Occupational Safety and Health. </a:t>
            </a:r>
            <a:endParaRPr lang="en-US" dirty="0"/>
          </a:p>
          <a:p>
            <a:endParaRPr lang="en-US" dirty="0" smtClean="0"/>
          </a:p>
          <a:p>
            <a:r>
              <a:rPr lang="en-US" i="1" dirty="0" smtClean="0"/>
              <a:t>Summarize this and the next slide.</a:t>
            </a:r>
            <a:endParaRPr lang="en-US" i="1" dirty="0"/>
          </a:p>
        </p:txBody>
      </p:sp>
      <p:sp>
        <p:nvSpPr>
          <p:cNvPr id="4" name="Slide Number Placeholder 3"/>
          <p:cNvSpPr>
            <a:spLocks noGrp="1"/>
          </p:cNvSpPr>
          <p:nvPr>
            <p:ph type="sldNum" sz="quarter" idx="10"/>
          </p:nvPr>
        </p:nvSpPr>
        <p:spPr/>
        <p:txBody>
          <a:bodyPr/>
          <a:lstStyle/>
          <a:p>
            <a:fld id="{A3D435B8-ED90-4815-ACCF-48F2726424F5}" type="slidenum">
              <a:rPr lang="en-US" smtClean="0"/>
              <a:pPr/>
              <a:t>4</a:t>
            </a:fld>
            <a:endParaRPr lang="en-US"/>
          </a:p>
        </p:txBody>
      </p:sp>
    </p:spTree>
    <p:extLst>
      <p:ext uri="{BB962C8B-B14F-4D97-AF65-F5344CB8AC3E}">
        <p14:creationId xmlns:p14="http://schemas.microsoft.com/office/powerpoint/2010/main" val="37218036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i="1" u="sng" smtClean="0"/>
              <a:t>Narrative:</a:t>
            </a:r>
            <a:r>
              <a:rPr lang="en-US" smtClean="0"/>
              <a:t/>
            </a:r>
            <a:br>
              <a:rPr lang="en-US" smtClean="0"/>
            </a:br>
            <a:r>
              <a:rPr lang="en-US" b="1" smtClean="0"/>
              <a:t>Weatherproofing a roof often requires work beginning at the eave, and progressing upwards toward the peak.  These workers are standing on a ladderjack scaffold without fall protection.  Once a scaffolding platform is 10 feet or more above the ground, workers must be protected by either a guardrail or a personal fall arrest system.</a:t>
            </a:r>
            <a:r>
              <a:rPr lang="en-US" smtClean="0"/>
              <a:t/>
            </a:r>
            <a:br>
              <a:rPr lang="en-US" smtClean="0"/>
            </a:br>
            <a:r>
              <a:rPr lang="en-US" smtClean="0"/>
              <a:t/>
            </a:r>
            <a:br>
              <a:rPr lang="en-US" smtClean="0"/>
            </a:br>
            <a:endParaRPr lang="en-US" smtClean="0"/>
          </a:p>
          <a:p>
            <a:pPr>
              <a:spcBef>
                <a:spcPct val="0"/>
              </a:spcBef>
            </a:pPr>
            <a:endParaRPr lang="en-US" smtClean="0"/>
          </a:p>
        </p:txBody>
      </p:sp>
      <p:sp>
        <p:nvSpPr>
          <p:cNvPr id="87044" name="Slide Number Placeholder 3"/>
          <p:cNvSpPr>
            <a:spLocks noGrp="1"/>
          </p:cNvSpPr>
          <p:nvPr>
            <p:ph type="sldNum" sz="quarter" idx="5"/>
          </p:nvPr>
        </p:nvSpPr>
        <p:spPr bwMode="auto">
          <a:noFill/>
          <a:ln>
            <a:miter lim="800000"/>
            <a:headEnd/>
            <a:tailEnd/>
          </a:ln>
        </p:spPr>
        <p:txBody>
          <a:bodyPr/>
          <a:lstStyle/>
          <a:p>
            <a:fld id="{D0952C30-2F80-47F0-B61A-93B7C66819F8}" type="slidenum">
              <a:rPr lang="en-US"/>
              <a:pPr/>
              <a:t>40</a:t>
            </a:fld>
            <a:endParaRPr lang="en-US"/>
          </a:p>
        </p:txBody>
      </p:sp>
    </p:spTree>
    <p:extLst>
      <p:ext uri="{BB962C8B-B14F-4D97-AF65-F5344CB8AC3E}">
        <p14:creationId xmlns:p14="http://schemas.microsoft.com/office/powerpoint/2010/main" val="41082389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u="sng" smtClean="0"/>
              <a:t>Narrative:</a:t>
            </a:r>
          </a:p>
          <a:p>
            <a:pPr>
              <a:spcBef>
                <a:spcPct val="0"/>
              </a:spcBef>
            </a:pPr>
            <a:r>
              <a:rPr lang="en-US" smtClean="0"/>
              <a:t>In the second picture of using cross braces and 2x4s for guardrails, it should be noted that the crossbrace may only be used as a toprail or a midrail, but not as both.</a:t>
            </a:r>
          </a:p>
        </p:txBody>
      </p:sp>
      <p:sp>
        <p:nvSpPr>
          <p:cNvPr id="89092" name="Slide Number Placeholder 3"/>
          <p:cNvSpPr>
            <a:spLocks noGrp="1"/>
          </p:cNvSpPr>
          <p:nvPr>
            <p:ph type="sldNum" sz="quarter" idx="5"/>
          </p:nvPr>
        </p:nvSpPr>
        <p:spPr bwMode="auto">
          <a:noFill/>
          <a:ln>
            <a:miter lim="800000"/>
            <a:headEnd/>
            <a:tailEnd/>
          </a:ln>
        </p:spPr>
        <p:txBody>
          <a:bodyPr/>
          <a:lstStyle/>
          <a:p>
            <a:fld id="{E887C864-38E6-4ADF-97BF-5D02CA30E6D3}" type="slidenum">
              <a:rPr lang="en-US"/>
              <a:pPr/>
              <a:t>41</a:t>
            </a:fld>
            <a:endParaRPr lang="en-US"/>
          </a:p>
        </p:txBody>
      </p:sp>
    </p:spTree>
    <p:extLst>
      <p:ext uri="{BB962C8B-B14F-4D97-AF65-F5344CB8AC3E}">
        <p14:creationId xmlns:p14="http://schemas.microsoft.com/office/powerpoint/2010/main" val="20892694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a:lstStyle/>
          <a:p>
            <a:fld id="{557D8678-2C2A-4566-8079-D111794A8D2A}" type="slidenum">
              <a:rPr lang="en-US"/>
              <a:pPr/>
              <a:t>42</a:t>
            </a:fld>
            <a:endParaRPr lang="en-US"/>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Notes Placeholder 4"/>
          <p:cNvSpPr>
            <a:spLocks noGrp="1"/>
          </p:cNvSpPr>
          <p:nvPr/>
        </p:nvSpPr>
        <p:spPr bwMode="auto">
          <a:xfrm>
            <a:off x="695008" y="4387136"/>
            <a:ext cx="5560060" cy="4156234"/>
          </a:xfrm>
          <a:prstGeom prst="rect">
            <a:avLst/>
          </a:prstGeom>
          <a:noFill/>
          <a:ln w="9525">
            <a:noFill/>
            <a:miter lim="800000"/>
            <a:headEnd/>
            <a:tailEnd/>
          </a:ln>
        </p:spPr>
        <p:txBody>
          <a:bodyPr lIns="92481" tIns="46242" rIns="92481" bIns="46242"/>
          <a:lstStyle/>
          <a:p>
            <a:pPr eaLnBrk="0" hangingPunct="0">
              <a:spcBef>
                <a:spcPct val="30000"/>
              </a:spcBef>
            </a:pPr>
            <a:endParaRPr lang="en-US" sz="1200">
              <a:latin typeface="Calibri" pitchFamily="-106" charset="0"/>
            </a:endParaRPr>
          </a:p>
        </p:txBody>
      </p:sp>
    </p:spTree>
    <p:extLst>
      <p:ext uri="{BB962C8B-B14F-4D97-AF65-F5344CB8AC3E}">
        <p14:creationId xmlns:p14="http://schemas.microsoft.com/office/powerpoint/2010/main" val="15174961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bwMode="auto">
          <a:noFill/>
          <a:ln>
            <a:solidFill>
              <a:srgbClr val="000000"/>
            </a:solidFill>
            <a:miter lim="800000"/>
            <a:headEnd/>
            <a:tailEnd/>
          </a:ln>
        </p:spPr>
      </p:sp>
      <p:sp>
        <p:nvSpPr>
          <p:cNvPr id="93187"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i="1" u="sng" smtClean="0"/>
              <a:t>Narrative:</a:t>
            </a:r>
            <a:r>
              <a:rPr lang="en-US" smtClean="0"/>
              <a:t/>
            </a:r>
            <a:br>
              <a:rPr lang="en-US" smtClean="0"/>
            </a:br>
            <a:r>
              <a:rPr lang="en-US" b="1" smtClean="0"/>
              <a:t>Safe access onto and off of a scaffold is required.  Here we can see a worker improperly using the cross-bracing to climb the welded frame scaffold.  This is not permitted.</a:t>
            </a:r>
          </a:p>
          <a:p>
            <a:pPr>
              <a:spcBef>
                <a:spcPct val="0"/>
              </a:spcBef>
            </a:pPr>
            <a:r>
              <a:rPr lang="en-US" smtClean="0"/>
              <a:t/>
            </a:r>
            <a:br>
              <a:rPr lang="en-US" smtClean="0"/>
            </a:br>
            <a:r>
              <a:rPr lang="en-US" b="1" smtClean="0"/>
              <a:t>Not only is this worker at a great risk of falling, but he is also endangering the safety of the other bricklayers on the scaffolding by possibly causing the entire system to collapse.</a:t>
            </a:r>
            <a:r>
              <a:rPr lang="en-US" smtClean="0"/>
              <a:t/>
            </a:r>
            <a:br>
              <a:rPr lang="en-US" smtClean="0"/>
            </a:br>
            <a:r>
              <a:rPr lang="en-US" smtClean="0"/>
              <a:t/>
            </a:r>
            <a:br>
              <a:rPr lang="en-US" smtClean="0"/>
            </a:br>
            <a:endParaRPr lang="en-US" smtClean="0"/>
          </a:p>
          <a:p>
            <a:pPr>
              <a:spcBef>
                <a:spcPct val="0"/>
              </a:spcBef>
            </a:pPr>
            <a:endParaRPr lang="en-US" smtClean="0"/>
          </a:p>
        </p:txBody>
      </p:sp>
      <p:sp>
        <p:nvSpPr>
          <p:cNvPr id="93188" name="Slide Number Placeholder 3"/>
          <p:cNvSpPr>
            <a:spLocks noGrp="1"/>
          </p:cNvSpPr>
          <p:nvPr>
            <p:ph type="sldNum" sz="quarter" idx="5"/>
          </p:nvPr>
        </p:nvSpPr>
        <p:spPr bwMode="auto">
          <a:noFill/>
          <a:ln>
            <a:miter lim="800000"/>
            <a:headEnd/>
            <a:tailEnd/>
          </a:ln>
        </p:spPr>
        <p:txBody>
          <a:bodyPr/>
          <a:lstStyle/>
          <a:p>
            <a:fld id="{34147AEB-78E5-4E22-87D6-7B097F896301}" type="slidenum">
              <a:rPr lang="en-US"/>
              <a:pPr/>
              <a:t>43</a:t>
            </a:fld>
            <a:endParaRPr lang="en-US"/>
          </a:p>
        </p:txBody>
      </p:sp>
    </p:spTree>
    <p:extLst>
      <p:ext uri="{BB962C8B-B14F-4D97-AF65-F5344CB8AC3E}">
        <p14:creationId xmlns:p14="http://schemas.microsoft.com/office/powerpoint/2010/main" val="42175075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i="1" u="sng" smtClean="0"/>
              <a:t>Narrative:</a:t>
            </a:r>
            <a:r>
              <a:rPr lang="en-US" smtClean="0"/>
              <a:t/>
            </a:r>
            <a:br>
              <a:rPr lang="en-US" smtClean="0"/>
            </a:br>
            <a:r>
              <a:rPr lang="en-US" b="1" smtClean="0"/>
              <a:t>The ladder being used here to access the pumpjack scaffold is arranged so that the worker can step onto the scaffold directly from the ladder. Notice that the scaffold does not have a midrail as part of a complete guardrail system.</a:t>
            </a:r>
            <a:r>
              <a:rPr lang="en-US" smtClean="0"/>
              <a:t/>
            </a:r>
            <a:br>
              <a:rPr lang="en-US" smtClean="0"/>
            </a:br>
            <a:endParaRPr lang="en-US" smtClean="0"/>
          </a:p>
          <a:p>
            <a:pPr>
              <a:spcBef>
                <a:spcPct val="0"/>
              </a:spcBef>
            </a:pPr>
            <a:endParaRPr lang="en-US" smtClean="0"/>
          </a:p>
        </p:txBody>
      </p:sp>
      <p:sp>
        <p:nvSpPr>
          <p:cNvPr id="95236" name="Slide Number Placeholder 3"/>
          <p:cNvSpPr>
            <a:spLocks noGrp="1"/>
          </p:cNvSpPr>
          <p:nvPr>
            <p:ph type="sldNum" sz="quarter" idx="5"/>
          </p:nvPr>
        </p:nvSpPr>
        <p:spPr bwMode="auto">
          <a:noFill/>
          <a:ln>
            <a:miter lim="800000"/>
            <a:headEnd/>
            <a:tailEnd/>
          </a:ln>
        </p:spPr>
        <p:txBody>
          <a:bodyPr/>
          <a:lstStyle/>
          <a:p>
            <a:pPr defTabSz="921704"/>
            <a:fld id="{0341CA59-E433-41BC-BD1A-0085DE32DBB3}" type="slidenum">
              <a:rPr lang="en-US"/>
              <a:pPr defTabSz="921704"/>
              <a:t>44</a:t>
            </a:fld>
            <a:endParaRPr lang="en-US"/>
          </a:p>
        </p:txBody>
      </p:sp>
    </p:spTree>
    <p:extLst>
      <p:ext uri="{BB962C8B-B14F-4D97-AF65-F5344CB8AC3E}">
        <p14:creationId xmlns:p14="http://schemas.microsoft.com/office/powerpoint/2010/main" val="21659912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DO NOT drive with aerial lift platform elevated.  Take the time to lower the lift and reposition it.  </a:t>
            </a:r>
          </a:p>
          <a:p>
            <a:pPr>
              <a:spcBef>
                <a:spcPct val="0"/>
              </a:spcBef>
            </a:pPr>
            <a:endParaRPr lang="en-US" dirty="0" smtClean="0"/>
          </a:p>
          <a:p>
            <a:pPr>
              <a:spcBef>
                <a:spcPct val="0"/>
              </a:spcBef>
            </a:pPr>
            <a:r>
              <a:rPr lang="en-US" dirty="0" smtClean="0"/>
              <a:t>Plan your work to limit the number of times the lift must be moved.  </a:t>
            </a:r>
          </a:p>
          <a:p>
            <a:pPr>
              <a:spcBef>
                <a:spcPct val="0"/>
              </a:spcBef>
            </a:pPr>
            <a:endParaRPr lang="en-US" dirty="0" smtClean="0"/>
          </a:p>
          <a:p>
            <a:pPr>
              <a:spcBef>
                <a:spcPct val="0"/>
              </a:spcBef>
            </a:pPr>
            <a:r>
              <a:rPr lang="en-US" dirty="0" smtClean="0"/>
              <a:t>Do not exceed the vertical or horizontal reach limits or the specified load capacity of the lift.</a:t>
            </a:r>
          </a:p>
        </p:txBody>
      </p:sp>
      <p:sp>
        <p:nvSpPr>
          <p:cNvPr id="97284" name="Slide Number Placeholder 3"/>
          <p:cNvSpPr>
            <a:spLocks noGrp="1"/>
          </p:cNvSpPr>
          <p:nvPr>
            <p:ph type="sldNum" sz="quarter" idx="5"/>
          </p:nvPr>
        </p:nvSpPr>
        <p:spPr bwMode="auto">
          <a:noFill/>
          <a:ln>
            <a:miter lim="800000"/>
            <a:headEnd/>
            <a:tailEnd/>
          </a:ln>
        </p:spPr>
        <p:txBody>
          <a:bodyPr/>
          <a:lstStyle/>
          <a:p>
            <a:fld id="{729D715C-103B-4776-96CE-932617B3B086}" type="slidenum">
              <a:rPr lang="en-US"/>
              <a:pPr/>
              <a:t>45</a:t>
            </a:fld>
            <a:endParaRPr lang="en-US"/>
          </a:p>
        </p:txBody>
      </p:sp>
    </p:spTree>
    <p:extLst>
      <p:ext uri="{BB962C8B-B14F-4D97-AF65-F5344CB8AC3E}">
        <p14:creationId xmlns:p14="http://schemas.microsoft.com/office/powerpoint/2010/main" val="15711125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i="1" smtClean="0"/>
              <a:t>Narrative:</a:t>
            </a:r>
          </a:p>
          <a:p>
            <a:pPr>
              <a:spcBef>
                <a:spcPct val="0"/>
              </a:spcBef>
            </a:pPr>
            <a:r>
              <a:rPr lang="en-US" smtClean="0"/>
              <a:t>Here are examples of working safely in lifts.</a:t>
            </a:r>
          </a:p>
          <a:p>
            <a:pPr>
              <a:spcBef>
                <a:spcPct val="0"/>
              </a:spcBef>
            </a:pPr>
            <a:r>
              <a:rPr lang="en-US" smtClean="0"/>
              <a:t>The manufacturer must specifically state in operating procedures an attachment can be utilized. </a:t>
            </a:r>
          </a:p>
        </p:txBody>
      </p:sp>
      <p:sp>
        <p:nvSpPr>
          <p:cNvPr id="99332" name="Slide Number Placeholder 3"/>
          <p:cNvSpPr>
            <a:spLocks noGrp="1"/>
          </p:cNvSpPr>
          <p:nvPr>
            <p:ph type="sldNum" sz="quarter" idx="5"/>
          </p:nvPr>
        </p:nvSpPr>
        <p:spPr bwMode="auto">
          <a:noFill/>
          <a:ln>
            <a:miter lim="800000"/>
            <a:headEnd/>
            <a:tailEnd/>
          </a:ln>
        </p:spPr>
        <p:txBody>
          <a:bodyPr/>
          <a:lstStyle/>
          <a:p>
            <a:fld id="{53BF93D7-9AD1-4A35-8908-500D9A55AA4B}" type="slidenum">
              <a:rPr lang="en-US"/>
              <a:pPr/>
              <a:t>46</a:t>
            </a:fld>
            <a:endParaRPr lang="en-US"/>
          </a:p>
        </p:txBody>
      </p:sp>
    </p:spTree>
    <p:extLst>
      <p:ext uri="{BB962C8B-B14F-4D97-AF65-F5344CB8AC3E}">
        <p14:creationId xmlns:p14="http://schemas.microsoft.com/office/powerpoint/2010/main" val="13957768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008" y="4387136"/>
            <a:ext cx="5560060" cy="4541070"/>
          </a:xfrm>
        </p:spPr>
        <p:txBody>
          <a:bodyPr>
            <a:normAutofit fontScale="92500" lnSpcReduction="10000"/>
          </a:bodyPr>
          <a:lstStyle/>
          <a:p>
            <a:r>
              <a:rPr lang="en-US" sz="1300" i="1" dirty="0"/>
              <a:t>If participants work on roofs or ladders and not only on scaffolding, best to wait to do the small group activity until covering roofs and ladders (after slide 74). If participants work on roofs, pull pictures from the roof  section of these slides to do this activity. If the following four slides correspond to the work participants do, use those or some combination.</a:t>
            </a:r>
          </a:p>
          <a:p>
            <a:endParaRPr lang="en-US" sz="1300" i="1" dirty="0"/>
          </a:p>
          <a:p>
            <a:r>
              <a:rPr lang="en-US" sz="1300" i="1" dirty="0"/>
              <a:t>Alternatively: if participants work together and have a specific job they were cited on or a common setup for their work, have them draw the job and come up with a solution.</a:t>
            </a:r>
          </a:p>
          <a:p>
            <a:endParaRPr lang="en-US" sz="1300" i="1" dirty="0"/>
          </a:p>
          <a:p>
            <a:r>
              <a:rPr lang="en-US" sz="1300" i="1" dirty="0"/>
              <a:t>Also, this activity should be done at a point when participants are potentially seeming like their energy is going down, so pay attention to that in deciding when to do this section. </a:t>
            </a:r>
          </a:p>
          <a:p>
            <a:endParaRPr lang="en-US" sz="1300" i="1" dirty="0"/>
          </a:p>
          <a:p>
            <a:r>
              <a:rPr lang="en-US" sz="1300" i="1" dirty="0"/>
              <a:t>Once you decide when to insert this activity, divide participants into small groups of 3-5 people. Groups should either have copies of photos most similar to the work they do or have paper and a pen with which to draw one of their jobs and come up with a solution. Tell participants they have 10 minutes to identify all hazards and come up with solutions. After this point, let them know that they should check out the equipment in the room – the PFASs, scaffolding with guardrail system, etc. Tell them that if any of this equipment is part of their solution, you want them to set up someone in their group as if they were in the photo/drawing. Next tell them that you want them to present their picture/drawing to the group with the setup. Have participants take 10-15 minutes to get themselves set up and decide who’s presenting. Then, have each group present to the larger group.</a:t>
            </a:r>
          </a:p>
          <a:p>
            <a:endParaRPr lang="en-US" i="1" dirty="0" smtClean="0"/>
          </a:p>
          <a:p>
            <a:endParaRPr lang="en-US" i="1" dirty="0"/>
          </a:p>
        </p:txBody>
      </p:sp>
      <p:sp>
        <p:nvSpPr>
          <p:cNvPr id="4" name="Slide Number Placeholder 3"/>
          <p:cNvSpPr>
            <a:spLocks noGrp="1"/>
          </p:cNvSpPr>
          <p:nvPr>
            <p:ph type="sldNum" sz="quarter" idx="10"/>
          </p:nvPr>
        </p:nvSpPr>
        <p:spPr/>
        <p:txBody>
          <a:bodyPr/>
          <a:lstStyle/>
          <a:p>
            <a:fld id="{A3D435B8-ED90-4815-ACCF-48F2726424F5}" type="slidenum">
              <a:rPr lang="en-US" smtClean="0"/>
              <a:pPr/>
              <a:t>47</a:t>
            </a:fld>
            <a:endParaRPr lang="en-US"/>
          </a:p>
        </p:txBody>
      </p:sp>
    </p:spTree>
    <p:extLst>
      <p:ext uri="{BB962C8B-B14F-4D97-AF65-F5344CB8AC3E}">
        <p14:creationId xmlns:p14="http://schemas.microsoft.com/office/powerpoint/2010/main" val="17466594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i="1" dirty="0" smtClean="0">
                <a:ea typeface="+mn-ea"/>
              </a:rPr>
              <a:t>Hazards:</a:t>
            </a:r>
          </a:p>
          <a:p>
            <a:pPr marL="231229" indent="-231229" fontAlgn="auto">
              <a:spcBef>
                <a:spcPts val="0"/>
              </a:spcBef>
              <a:spcAft>
                <a:spcPts val="0"/>
              </a:spcAft>
              <a:buFont typeface="+mj-lt"/>
              <a:buAutoNum type="arabicPeriod"/>
              <a:defRPr/>
            </a:pPr>
            <a:r>
              <a:rPr lang="en-US" i="1" dirty="0" smtClean="0">
                <a:ea typeface="+mn-ea"/>
              </a:rPr>
              <a:t>Fall hazard (and no FP)</a:t>
            </a:r>
          </a:p>
          <a:p>
            <a:pPr marL="231229" indent="-231229" fontAlgn="auto">
              <a:spcBef>
                <a:spcPts val="0"/>
              </a:spcBef>
              <a:spcAft>
                <a:spcPts val="0"/>
              </a:spcAft>
              <a:buFont typeface="+mj-lt"/>
              <a:buAutoNum type="arabicPeriod"/>
              <a:defRPr/>
            </a:pPr>
            <a:r>
              <a:rPr lang="en-US" i="1" dirty="0" smtClean="0">
                <a:ea typeface="+mn-ea"/>
              </a:rPr>
              <a:t>Not fully planked scaffold</a:t>
            </a:r>
          </a:p>
          <a:p>
            <a:pPr marL="231229" indent="-231229" fontAlgn="auto">
              <a:spcBef>
                <a:spcPts val="0"/>
              </a:spcBef>
              <a:spcAft>
                <a:spcPts val="0"/>
              </a:spcAft>
              <a:buFont typeface="+mj-lt"/>
              <a:buAutoNum type="arabicPeriod"/>
              <a:defRPr/>
            </a:pPr>
            <a:r>
              <a:rPr lang="en-US" i="1" dirty="0" smtClean="0">
                <a:ea typeface="+mn-ea"/>
              </a:rPr>
              <a:t>Uneven ground</a:t>
            </a:r>
          </a:p>
          <a:p>
            <a:pPr marL="231229" indent="-231229" fontAlgn="auto">
              <a:spcBef>
                <a:spcPts val="0"/>
              </a:spcBef>
              <a:spcAft>
                <a:spcPts val="0"/>
              </a:spcAft>
              <a:buFont typeface="+mj-lt"/>
              <a:buAutoNum type="arabicPeriod"/>
              <a:defRPr/>
            </a:pPr>
            <a:r>
              <a:rPr lang="en-US" i="1" dirty="0" smtClean="0">
                <a:ea typeface="+mn-ea"/>
              </a:rPr>
              <a:t>Potentially no mud sill or base plate on even ground</a:t>
            </a:r>
          </a:p>
          <a:p>
            <a:pPr marL="231229" indent="-231229" fontAlgn="auto">
              <a:spcBef>
                <a:spcPts val="0"/>
              </a:spcBef>
              <a:spcAft>
                <a:spcPts val="0"/>
              </a:spcAft>
              <a:buFont typeface="+mj-lt"/>
              <a:buAutoNum type="arabicPeriod"/>
              <a:defRPr/>
            </a:pPr>
            <a:r>
              <a:rPr lang="en-US" i="1" dirty="0" smtClean="0">
                <a:ea typeface="+mn-ea"/>
              </a:rPr>
              <a:t>Ladder needed to access scaffold</a:t>
            </a:r>
          </a:p>
          <a:p>
            <a:pPr marL="231229" indent="-231229" fontAlgn="auto">
              <a:spcBef>
                <a:spcPts val="0"/>
              </a:spcBef>
              <a:spcAft>
                <a:spcPts val="0"/>
              </a:spcAft>
              <a:buFont typeface="+mj-lt"/>
              <a:buAutoNum type="arabicPeriod"/>
              <a:defRPr/>
            </a:pPr>
            <a:r>
              <a:rPr lang="en-US" i="1" dirty="0" smtClean="0">
                <a:ea typeface="+mn-ea"/>
              </a:rPr>
              <a:t>Needs to be some sort of </a:t>
            </a:r>
            <a:r>
              <a:rPr lang="en-US" i="1" dirty="0" err="1" smtClean="0">
                <a:ea typeface="+mn-ea"/>
              </a:rPr>
              <a:t>toeboard</a:t>
            </a:r>
            <a:r>
              <a:rPr lang="en-US" i="1" dirty="0" smtClean="0">
                <a:ea typeface="+mn-ea"/>
              </a:rPr>
              <a:t> to protect materials from falling, otherwise need to be make a controlled access zone)</a:t>
            </a:r>
          </a:p>
          <a:p>
            <a:pPr marL="231229" indent="-231229" fontAlgn="auto">
              <a:spcBef>
                <a:spcPts val="0"/>
              </a:spcBef>
              <a:spcAft>
                <a:spcPts val="0"/>
              </a:spcAft>
              <a:buFont typeface="+mj-lt"/>
              <a:buAutoNum type="arabicPeriod"/>
              <a:defRPr/>
            </a:pPr>
            <a:r>
              <a:rPr lang="en-US" i="1" dirty="0" smtClean="0">
                <a:ea typeface="+mn-ea"/>
              </a:rPr>
              <a:t>Hard hats</a:t>
            </a:r>
          </a:p>
          <a:p>
            <a:pPr marL="231229" indent="-231229" fontAlgn="auto">
              <a:spcBef>
                <a:spcPts val="0"/>
              </a:spcBef>
              <a:spcAft>
                <a:spcPts val="0"/>
              </a:spcAft>
              <a:buFont typeface="+mj-lt"/>
              <a:buAutoNum type="arabicPeriod"/>
              <a:defRPr/>
            </a:pPr>
            <a:r>
              <a:rPr lang="en-US" i="1" dirty="0" smtClean="0">
                <a:ea typeface="+mn-ea"/>
              </a:rPr>
              <a:t>Housekeeping</a:t>
            </a:r>
            <a:endParaRPr lang="en-US" i="1" dirty="0">
              <a:ea typeface="+mn-ea"/>
            </a:endParaRPr>
          </a:p>
        </p:txBody>
      </p:sp>
      <p:sp>
        <p:nvSpPr>
          <p:cNvPr id="102404" name="Slide Number Placeholder 3"/>
          <p:cNvSpPr>
            <a:spLocks noGrp="1"/>
          </p:cNvSpPr>
          <p:nvPr>
            <p:ph type="sldNum" sz="quarter" idx="5"/>
          </p:nvPr>
        </p:nvSpPr>
        <p:spPr bwMode="auto">
          <a:noFill/>
          <a:ln>
            <a:miter lim="800000"/>
            <a:headEnd/>
            <a:tailEnd/>
          </a:ln>
        </p:spPr>
        <p:txBody>
          <a:bodyPr/>
          <a:lstStyle/>
          <a:p>
            <a:fld id="{06F9CA5C-0999-416C-9F9C-60BADF31BE7E}" type="slidenum">
              <a:rPr lang="en-US"/>
              <a:pPr/>
              <a:t>48</a:t>
            </a:fld>
            <a:endParaRPr lang="en-US"/>
          </a:p>
        </p:txBody>
      </p:sp>
    </p:spTree>
    <p:extLst>
      <p:ext uri="{BB962C8B-B14F-4D97-AF65-F5344CB8AC3E}">
        <p14:creationId xmlns:p14="http://schemas.microsoft.com/office/powerpoint/2010/main" val="12727580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Hazards:</a:t>
            </a:r>
          </a:p>
          <a:p>
            <a:pPr>
              <a:spcBef>
                <a:spcPct val="0"/>
              </a:spcBef>
              <a:buFontTx/>
              <a:buChar char="•"/>
            </a:pPr>
            <a:r>
              <a:rPr lang="en-US" dirty="0" smtClean="0"/>
              <a:t>Scaffold isn’t fully planked</a:t>
            </a:r>
          </a:p>
          <a:p>
            <a:pPr>
              <a:spcBef>
                <a:spcPct val="0"/>
              </a:spcBef>
              <a:buFontTx/>
              <a:buChar char="•"/>
            </a:pPr>
            <a:r>
              <a:rPr lang="en-US" dirty="0" smtClean="0"/>
              <a:t>Fall hazard (no FP)</a:t>
            </a:r>
          </a:p>
          <a:p>
            <a:pPr lvl="1">
              <a:spcBef>
                <a:spcPct val="0"/>
              </a:spcBef>
              <a:buFontTx/>
              <a:buChar char="•"/>
            </a:pPr>
            <a:r>
              <a:rPr lang="en-US" dirty="0" smtClean="0"/>
              <a:t>No guardrails (could use cross members to help create guardrails)</a:t>
            </a:r>
          </a:p>
          <a:p>
            <a:pPr lvl="1">
              <a:spcBef>
                <a:spcPct val="0"/>
              </a:spcBef>
              <a:buFontTx/>
              <a:buChar char="•"/>
            </a:pPr>
            <a:r>
              <a:rPr lang="en-US" dirty="0" smtClean="0"/>
              <a:t>No PFAS</a:t>
            </a:r>
          </a:p>
          <a:p>
            <a:pPr>
              <a:spcBef>
                <a:spcPct val="0"/>
              </a:spcBef>
              <a:buFontTx/>
              <a:buChar char="•"/>
            </a:pPr>
            <a:r>
              <a:rPr lang="en-US" dirty="0" smtClean="0"/>
              <a:t>Not fully planked</a:t>
            </a:r>
          </a:p>
          <a:p>
            <a:pPr>
              <a:spcBef>
                <a:spcPct val="0"/>
              </a:spcBef>
              <a:buFontTx/>
              <a:buChar char="•"/>
            </a:pPr>
            <a:r>
              <a:rPr lang="en-US" dirty="0" smtClean="0"/>
              <a:t>No ladder to </a:t>
            </a:r>
            <a:r>
              <a:rPr lang="en-US" smtClean="0"/>
              <a:t>access scaffold</a:t>
            </a:r>
            <a:endParaRPr lang="en-US" dirty="0" smtClean="0"/>
          </a:p>
          <a:p>
            <a:pPr>
              <a:spcBef>
                <a:spcPct val="0"/>
              </a:spcBef>
              <a:buFontTx/>
              <a:buChar char="•"/>
            </a:pPr>
            <a:r>
              <a:rPr lang="en-US" dirty="0" smtClean="0"/>
              <a:t>Housekeeping issue, materials everywhere</a:t>
            </a:r>
          </a:p>
        </p:txBody>
      </p:sp>
      <p:sp>
        <p:nvSpPr>
          <p:cNvPr id="104452" name="Slide Number Placeholder 3"/>
          <p:cNvSpPr>
            <a:spLocks noGrp="1"/>
          </p:cNvSpPr>
          <p:nvPr>
            <p:ph type="sldNum" sz="quarter" idx="5"/>
          </p:nvPr>
        </p:nvSpPr>
        <p:spPr bwMode="auto">
          <a:noFill/>
          <a:ln>
            <a:miter lim="800000"/>
            <a:headEnd/>
            <a:tailEnd/>
          </a:ln>
        </p:spPr>
        <p:txBody>
          <a:bodyPr/>
          <a:lstStyle/>
          <a:p>
            <a:fld id="{C756851B-3EC2-40D6-8B2A-CB3D863B8416}" type="slidenum">
              <a:rPr lang="en-US"/>
              <a:pPr/>
              <a:t>49</a:t>
            </a:fld>
            <a:endParaRPr lang="en-US"/>
          </a:p>
        </p:txBody>
      </p:sp>
    </p:spTree>
    <p:extLst>
      <p:ext uri="{BB962C8B-B14F-4D97-AF65-F5344CB8AC3E}">
        <p14:creationId xmlns:p14="http://schemas.microsoft.com/office/powerpoint/2010/main" val="2332589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D435B8-ED90-4815-ACCF-48F2726424F5}" type="slidenum">
              <a:rPr lang="en-US" smtClean="0"/>
              <a:pPr/>
              <a:t>5</a:t>
            </a:fld>
            <a:endParaRPr lang="en-US"/>
          </a:p>
        </p:txBody>
      </p:sp>
    </p:spTree>
    <p:extLst>
      <p:ext uri="{BB962C8B-B14F-4D97-AF65-F5344CB8AC3E}">
        <p14:creationId xmlns:p14="http://schemas.microsoft.com/office/powerpoint/2010/main" val="16048262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i="1" dirty="0" smtClean="0"/>
              <a:t>Hazards:</a:t>
            </a:r>
          </a:p>
          <a:p>
            <a:pPr>
              <a:spcBef>
                <a:spcPct val="0"/>
              </a:spcBef>
              <a:buFontTx/>
              <a:buChar char="•"/>
            </a:pPr>
            <a:r>
              <a:rPr lang="en-US" i="1" dirty="0" smtClean="0"/>
              <a:t>Fall hazard for worker on roof</a:t>
            </a:r>
          </a:p>
          <a:p>
            <a:pPr>
              <a:spcBef>
                <a:spcPct val="0"/>
              </a:spcBef>
              <a:buFontTx/>
              <a:buChar char="•"/>
            </a:pPr>
            <a:r>
              <a:rPr lang="en-US" i="1" dirty="0" smtClean="0"/>
              <a:t>Improper scaffold (planks between separate scaffolding)</a:t>
            </a:r>
          </a:p>
          <a:p>
            <a:pPr>
              <a:spcBef>
                <a:spcPct val="0"/>
              </a:spcBef>
              <a:buFontTx/>
              <a:buChar char="•"/>
            </a:pPr>
            <a:r>
              <a:rPr lang="en-US" i="1" dirty="0" smtClean="0"/>
              <a:t>Trash creating trip hazards</a:t>
            </a:r>
          </a:p>
          <a:p>
            <a:pPr>
              <a:spcBef>
                <a:spcPct val="0"/>
              </a:spcBef>
              <a:buFontTx/>
              <a:buChar char="•"/>
            </a:pPr>
            <a:r>
              <a:rPr lang="en-US" i="1" dirty="0" smtClean="0"/>
              <a:t>Not wearing hardhats to protect from falling objects</a:t>
            </a:r>
          </a:p>
          <a:p>
            <a:pPr>
              <a:spcBef>
                <a:spcPct val="0"/>
              </a:spcBef>
              <a:buFontTx/>
              <a:buChar char="•"/>
            </a:pPr>
            <a:r>
              <a:rPr lang="en-US" i="1" dirty="0" smtClean="0"/>
              <a:t>Cross braces can only be used as either a </a:t>
            </a:r>
            <a:r>
              <a:rPr lang="en-US" i="1" dirty="0" err="1" smtClean="0"/>
              <a:t>midrail</a:t>
            </a:r>
            <a:r>
              <a:rPr lang="en-US" i="1" dirty="0" smtClean="0"/>
              <a:t> or a </a:t>
            </a:r>
            <a:r>
              <a:rPr lang="en-US" i="1" dirty="0" err="1" smtClean="0"/>
              <a:t>toprail</a:t>
            </a:r>
            <a:r>
              <a:rPr lang="en-US" i="1" dirty="0" smtClean="0"/>
              <a:t> if the crossing point of two braces is between 20”-30” (can function as </a:t>
            </a:r>
            <a:r>
              <a:rPr lang="en-US" i="1" dirty="0" err="1" smtClean="0"/>
              <a:t>midrail</a:t>
            </a:r>
            <a:r>
              <a:rPr lang="en-US" i="1" dirty="0" smtClean="0"/>
              <a:t>) or between 38”-48” inches (can function as </a:t>
            </a:r>
            <a:r>
              <a:rPr lang="en-US" i="1" dirty="0" err="1" smtClean="0"/>
              <a:t>toprail</a:t>
            </a:r>
            <a:r>
              <a:rPr lang="en-US" i="1" dirty="0" smtClean="0"/>
              <a:t>) [1926.451(g)(4)(xv)], inadequate guardrails</a:t>
            </a:r>
          </a:p>
          <a:p>
            <a:pPr>
              <a:spcBef>
                <a:spcPct val="0"/>
              </a:spcBef>
              <a:buFontTx/>
              <a:buChar char="•"/>
            </a:pPr>
            <a:r>
              <a:rPr lang="en-US" i="1" dirty="0" smtClean="0"/>
              <a:t>Inadequate Fall protection</a:t>
            </a:r>
          </a:p>
          <a:p>
            <a:pPr>
              <a:spcBef>
                <a:spcPct val="0"/>
              </a:spcBef>
              <a:buFontTx/>
              <a:buChar char="•"/>
            </a:pPr>
            <a:r>
              <a:rPr lang="en-US" i="1" dirty="0" smtClean="0"/>
              <a:t>Inadequate planking</a:t>
            </a:r>
          </a:p>
        </p:txBody>
      </p:sp>
      <p:sp>
        <p:nvSpPr>
          <p:cNvPr id="106500" name="Slide Number Placeholder 3"/>
          <p:cNvSpPr>
            <a:spLocks noGrp="1"/>
          </p:cNvSpPr>
          <p:nvPr>
            <p:ph type="sldNum" sz="quarter" idx="5"/>
          </p:nvPr>
        </p:nvSpPr>
        <p:spPr bwMode="auto">
          <a:noFill/>
          <a:ln>
            <a:miter lim="800000"/>
            <a:headEnd/>
            <a:tailEnd/>
          </a:ln>
        </p:spPr>
        <p:txBody>
          <a:bodyPr/>
          <a:lstStyle/>
          <a:p>
            <a:fld id="{8DB91232-51F6-4D2C-849A-FF0D75EEC6CB}" type="slidenum">
              <a:rPr lang="en-US"/>
              <a:pPr/>
              <a:t>50</a:t>
            </a:fld>
            <a:endParaRPr lang="en-US"/>
          </a:p>
        </p:txBody>
      </p:sp>
    </p:spTree>
    <p:extLst>
      <p:ext uri="{BB962C8B-B14F-4D97-AF65-F5344CB8AC3E}">
        <p14:creationId xmlns:p14="http://schemas.microsoft.com/office/powerpoint/2010/main" val="5974928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r>
              <a:rPr lang="en-US" u="sng" dirty="0"/>
              <a:t>R</a:t>
            </a:r>
            <a:r>
              <a:rPr lang="en-US" i="1" u="sng" dirty="0"/>
              <a:t>oof Hazards</a:t>
            </a:r>
            <a:endParaRPr lang="en-US" i="1" dirty="0"/>
          </a:p>
          <a:p>
            <a:r>
              <a:rPr lang="en-US" i="1" dirty="0"/>
              <a:t>·         No fall protection provided from an unprotected roof edge (2 workers on roof)</a:t>
            </a:r>
          </a:p>
          <a:p>
            <a:pPr lvl="1">
              <a:buFont typeface="Arial" pitchFamily="34" charset="0"/>
              <a:buChar char="•"/>
            </a:pPr>
            <a:r>
              <a:rPr lang="en-US" i="1" dirty="0"/>
              <a:t>Height of window appears that there should be a railing on window so that worker doesn’t fall out</a:t>
            </a:r>
          </a:p>
          <a:p>
            <a:pPr>
              <a:buFont typeface="Arial" pitchFamily="34" charset="0"/>
              <a:buChar char="•"/>
            </a:pPr>
            <a:endParaRPr lang="en-US" i="1" dirty="0"/>
          </a:p>
          <a:p>
            <a:r>
              <a:rPr lang="en-US" i="1" dirty="0"/>
              <a:t> </a:t>
            </a:r>
          </a:p>
          <a:p>
            <a:r>
              <a:rPr lang="en-US" i="1" u="sng" dirty="0"/>
              <a:t>Scaffold Hazards</a:t>
            </a:r>
            <a:endParaRPr lang="en-US" i="1" dirty="0"/>
          </a:p>
          <a:p>
            <a:r>
              <a:rPr lang="en-US" i="1" dirty="0"/>
              <a:t>·         No fall protection on ladder jack scaffold. On ladder jack, must use PFAS as fall protection – 1926.452(g)(1)(</a:t>
            </a:r>
            <a:r>
              <a:rPr lang="en-US" i="1" dirty="0" err="1"/>
              <a:t>i</a:t>
            </a:r>
            <a:r>
              <a:rPr lang="en-US" i="1" dirty="0"/>
              <a:t>)</a:t>
            </a:r>
          </a:p>
          <a:p>
            <a:pPr lvl="1">
              <a:buFont typeface="Arial" pitchFamily="34" charset="0"/>
              <a:buChar char="•"/>
            </a:pPr>
            <a:r>
              <a:rPr lang="en-US" i="1" dirty="0"/>
              <a:t>Ladder holding jack does not appear well placed to prevent slipping. Ladders used to support ladder jacks shall be placed, fastened, or equipped with devices to prevent slipping 1926.452(k)(4) </a:t>
            </a:r>
          </a:p>
          <a:p>
            <a:endParaRPr lang="en-US" i="1" dirty="0"/>
          </a:p>
          <a:p>
            <a:endParaRPr lang="en-US" i="1" dirty="0"/>
          </a:p>
          <a:p>
            <a:endParaRPr lang="en-US" i="1" dirty="0"/>
          </a:p>
          <a:p>
            <a:r>
              <a:rPr lang="en-US" i="1" dirty="0"/>
              <a:t>	</a:t>
            </a:r>
            <a:endParaRPr lang="en-US" i="1" dirty="0" smtClean="0"/>
          </a:p>
          <a:p>
            <a:r>
              <a:rPr lang="en-US" i="1" dirty="0"/>
              <a:t> </a:t>
            </a:r>
          </a:p>
          <a:p>
            <a:r>
              <a:rPr lang="en-US" i="1" u="sng" dirty="0"/>
              <a:t>Ground Level</a:t>
            </a:r>
            <a:endParaRPr lang="en-US" i="1" dirty="0"/>
          </a:p>
          <a:p>
            <a:r>
              <a:rPr lang="en-US" i="1" dirty="0"/>
              <a:t>·         No head protection provided</a:t>
            </a:r>
          </a:p>
          <a:p>
            <a:r>
              <a:rPr lang="en-US" i="1" dirty="0"/>
              <a:t> </a:t>
            </a:r>
          </a:p>
          <a:p>
            <a:r>
              <a:rPr lang="en-US" i="1" u="sng" dirty="0"/>
              <a:t>Training</a:t>
            </a:r>
            <a:endParaRPr lang="en-US" i="1" dirty="0"/>
          </a:p>
          <a:p>
            <a:r>
              <a:rPr lang="en-US" i="1" dirty="0"/>
              <a:t>·         Lack of fall protection training</a:t>
            </a:r>
          </a:p>
          <a:p>
            <a:r>
              <a:rPr lang="en-US" i="1" dirty="0"/>
              <a:t>·         Lack of scaffold safety training</a:t>
            </a:r>
          </a:p>
          <a:p>
            <a:r>
              <a:rPr lang="en-US" i="1" dirty="0"/>
              <a:t>·         Lack of PPE training</a:t>
            </a:r>
          </a:p>
        </p:txBody>
      </p:sp>
      <p:sp>
        <p:nvSpPr>
          <p:cNvPr id="104452" name="Slide Number Placeholder 3"/>
          <p:cNvSpPr>
            <a:spLocks noGrp="1"/>
          </p:cNvSpPr>
          <p:nvPr>
            <p:ph type="sldNum" sz="quarter" idx="5"/>
          </p:nvPr>
        </p:nvSpPr>
        <p:spPr bwMode="auto">
          <a:noFill/>
          <a:ln>
            <a:miter lim="800000"/>
            <a:headEnd/>
            <a:tailEnd/>
          </a:ln>
        </p:spPr>
        <p:txBody>
          <a:bodyPr/>
          <a:lstStyle/>
          <a:p>
            <a:fld id="{C756851B-3EC2-40D6-8B2A-CB3D863B8416}" type="slidenum">
              <a:rPr lang="en-US"/>
              <a:pPr/>
              <a:t>51</a:t>
            </a:fld>
            <a:endParaRPr lang="en-US"/>
          </a:p>
        </p:txBody>
      </p:sp>
    </p:spTree>
    <p:extLst>
      <p:ext uri="{BB962C8B-B14F-4D97-AF65-F5344CB8AC3E}">
        <p14:creationId xmlns:p14="http://schemas.microsoft.com/office/powerpoint/2010/main" val="28048966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i="1" u="sng" dirty="0" smtClean="0"/>
              <a:t>Narrative:</a:t>
            </a:r>
            <a:r>
              <a:rPr lang="en-US" dirty="0" smtClean="0"/>
              <a:t/>
            </a:r>
            <a:br>
              <a:rPr lang="en-US" dirty="0" smtClean="0"/>
            </a:br>
            <a:r>
              <a:rPr lang="en-US" dirty="0" smtClean="0"/>
              <a:t>What are the hazards you see?</a:t>
            </a:r>
          </a:p>
          <a:p>
            <a:pPr>
              <a:spcBef>
                <a:spcPct val="0"/>
              </a:spcBef>
            </a:pPr>
            <a:r>
              <a:rPr lang="en-US" i="1" dirty="0" smtClean="0"/>
              <a:t>Highlight that the covers was on the pre-test</a:t>
            </a:r>
          </a:p>
          <a:p>
            <a:pPr>
              <a:spcBef>
                <a:spcPct val="0"/>
              </a:spcBef>
            </a:pPr>
            <a:endParaRPr lang="en-US" b="1" dirty="0"/>
          </a:p>
          <a:p>
            <a:pPr>
              <a:spcBef>
                <a:spcPct val="0"/>
              </a:spcBef>
            </a:pPr>
            <a:r>
              <a:rPr lang="en-US" b="1" dirty="0" smtClean="0"/>
              <a:t>Not only is this worker in danger of falling off the roof, he is also in danger of falling through the skylight.  Skylights and other roof openings must be covered or protected to prevent workers from falling through them.  Covers for these openings must be capable of supporting at least 2 times the maximum expected load; they must be secured to prevent accidental movement; and they should be marked with the word </a:t>
            </a:r>
            <a:r>
              <a:rPr lang="ja-JP" altLang="en-US" b="1" dirty="0" smtClean="0"/>
              <a:t>“</a:t>
            </a:r>
            <a:r>
              <a:rPr lang="en-US" altLang="ja-JP" b="1" dirty="0" smtClean="0"/>
              <a:t>hole</a:t>
            </a:r>
            <a:r>
              <a:rPr lang="ja-JP" altLang="en-US" b="1" dirty="0" smtClean="0"/>
              <a:t>”</a:t>
            </a:r>
            <a:r>
              <a:rPr lang="en-US" altLang="ja-JP" b="1" dirty="0" smtClean="0"/>
              <a:t> or </a:t>
            </a:r>
            <a:r>
              <a:rPr lang="ja-JP" altLang="en-US" b="1" dirty="0" smtClean="0"/>
              <a:t>“</a:t>
            </a:r>
            <a:r>
              <a:rPr lang="en-US" altLang="ja-JP" b="1" dirty="0" smtClean="0"/>
              <a:t>cover</a:t>
            </a:r>
            <a:r>
              <a:rPr lang="ja-JP" altLang="en-US" b="1" dirty="0" smtClean="0"/>
              <a:t>”</a:t>
            </a:r>
            <a:r>
              <a:rPr lang="en-US" altLang="ja-JP" b="1" dirty="0" smtClean="0"/>
              <a:t>.</a:t>
            </a:r>
            <a:r>
              <a:rPr lang="en-US" altLang="ja-JP" dirty="0" smtClean="0"/>
              <a:t/>
            </a:r>
            <a:br>
              <a:rPr lang="en-US" altLang="ja-JP" dirty="0" smtClean="0"/>
            </a:br>
            <a:endParaRPr lang="en-US" altLang="ja-JP" dirty="0" smtClean="0"/>
          </a:p>
          <a:p>
            <a:pPr>
              <a:spcBef>
                <a:spcPct val="0"/>
              </a:spcBef>
            </a:pPr>
            <a:endParaRPr lang="en-US" dirty="0" smtClean="0"/>
          </a:p>
        </p:txBody>
      </p:sp>
    </p:spTree>
    <p:extLst>
      <p:ext uri="{BB962C8B-B14F-4D97-AF65-F5344CB8AC3E}">
        <p14:creationId xmlns:p14="http://schemas.microsoft.com/office/powerpoint/2010/main" val="41629756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normAutofit fontScale="92500"/>
          </a:bodyPr>
          <a:lstStyle/>
          <a:p>
            <a:pPr>
              <a:spcBef>
                <a:spcPct val="0"/>
              </a:spcBef>
            </a:pPr>
            <a:r>
              <a:rPr lang="en-US" b="1" u="sng" dirty="0" smtClean="0"/>
              <a:t>Narrative:</a:t>
            </a:r>
          </a:p>
          <a:p>
            <a:pPr>
              <a:spcBef>
                <a:spcPct val="0"/>
              </a:spcBef>
            </a:pPr>
            <a:r>
              <a:rPr lang="en-US" dirty="0" smtClean="0"/>
              <a:t>1926.501(b)(4) states: </a:t>
            </a:r>
            <a:br>
              <a:rPr lang="en-US" dirty="0" smtClean="0"/>
            </a:br>
            <a:r>
              <a:rPr lang="en-US" dirty="0" smtClean="0"/>
              <a:t>(</a:t>
            </a:r>
            <a:r>
              <a:rPr lang="en-US" dirty="0" err="1" smtClean="0"/>
              <a:t>i</a:t>
            </a:r>
            <a:r>
              <a:rPr lang="en-US" dirty="0" smtClean="0"/>
              <a:t>) Each employee on walking/working surfaces shall be protected from falling through holes (</a:t>
            </a:r>
            <a:r>
              <a:rPr lang="en-US" b="1" dirty="0" smtClean="0"/>
              <a:t>including skylights</a:t>
            </a:r>
            <a:r>
              <a:rPr lang="en-US" dirty="0" smtClean="0"/>
              <a:t>) more than 6 feet (1.8 m) above lower levels, by personal fall arrest systems, covers, or guardrail systems erected around such holes. (Emphasis added). When a cover is used to meet this requirement, it must conform to the criteria in Section 1926.502(</a:t>
            </a:r>
            <a:r>
              <a:rPr lang="en-US" dirty="0" err="1" smtClean="0"/>
              <a:t>i</a:t>
            </a:r>
            <a:r>
              <a:rPr lang="en-US" dirty="0" smtClean="0"/>
              <a:t>). One of those requirements is in 1926.502(</a:t>
            </a:r>
            <a:r>
              <a:rPr lang="en-US" dirty="0" err="1" smtClean="0"/>
              <a:t>i</a:t>
            </a:r>
            <a:r>
              <a:rPr lang="en-US" dirty="0" smtClean="0"/>
              <a:t>)(2), which states: . . . covers shall be capable of supporting, without failure, at least twice the weight of employees, equipment, and materials that may be imposed on the cover at any one time. Under these provisions, employees must be protected with personal fall arrest systems, covers that meet the criteria in 1926.502(</a:t>
            </a:r>
            <a:r>
              <a:rPr lang="en-US" dirty="0" err="1" smtClean="0"/>
              <a:t>i</a:t>
            </a:r>
            <a:r>
              <a:rPr lang="en-US" dirty="0" smtClean="0"/>
              <a:t>), or guardrails. However, if the skylight itself meets the cover criteria { in 1926.502(</a:t>
            </a:r>
            <a:r>
              <a:rPr lang="en-US" dirty="0" err="1" smtClean="0"/>
              <a:t>i</a:t>
            </a:r>
            <a:r>
              <a:rPr lang="en-US" dirty="0" smtClean="0"/>
              <a:t>)(2)}, as a matter of enforcement policy, OSHA will treat the skylight itself as a cover.</a:t>
            </a:r>
          </a:p>
          <a:p>
            <a:pPr>
              <a:spcBef>
                <a:spcPct val="0"/>
              </a:spcBef>
            </a:pPr>
            <a:endParaRPr lang="en-US" dirty="0" smtClean="0"/>
          </a:p>
          <a:p>
            <a:pPr>
              <a:spcBef>
                <a:spcPct val="0"/>
              </a:spcBef>
              <a:buFont typeface="Arial" pitchFamily="34" charset="0"/>
              <a:buChar char="•"/>
            </a:pPr>
            <a:r>
              <a:rPr lang="en-US" dirty="0" smtClean="0"/>
              <a:t>Covers must also be secured</a:t>
            </a:r>
            <a:r>
              <a:rPr lang="en-US" baseline="0" dirty="0" smtClean="0"/>
              <a:t> and marked.</a:t>
            </a:r>
            <a:endParaRPr lang="en-US" dirty="0" smtClean="0"/>
          </a:p>
          <a:p>
            <a:pPr>
              <a:spcBef>
                <a:spcPct val="0"/>
              </a:spcBef>
            </a:pPr>
            <a:endParaRPr lang="en-US" dirty="0" smtClean="0"/>
          </a:p>
          <a:p>
            <a:pPr>
              <a:spcBef>
                <a:spcPct val="0"/>
              </a:spcBef>
            </a:pPr>
            <a:r>
              <a:rPr lang="en-US" i="1" dirty="0" smtClean="0"/>
              <a:t>Pictured here are examples of a cover and guardrail system:</a:t>
            </a:r>
          </a:p>
          <a:p>
            <a:pPr>
              <a:spcBef>
                <a:spcPct val="0"/>
              </a:spcBef>
            </a:pPr>
            <a:r>
              <a:rPr lang="en-US" b="1" i="1" dirty="0" smtClean="0"/>
              <a:t>A) Skylight screens for acrylic dome skylights.  Clamp-on design for EZ install and </a:t>
            </a:r>
            <a:r>
              <a:rPr lang="en-US" b="1" i="1" u="sng" dirty="0" smtClean="0"/>
              <a:t>no skylight penetrations</a:t>
            </a:r>
            <a:r>
              <a:rPr lang="en-US" b="1" i="1" dirty="0" smtClean="0"/>
              <a:t>.</a:t>
            </a:r>
          </a:p>
          <a:p>
            <a:pPr>
              <a:spcBef>
                <a:spcPct val="0"/>
              </a:spcBef>
            </a:pPr>
            <a:r>
              <a:rPr lang="en-US" i="1" dirty="0" smtClean="0"/>
              <a:t>B) Cage for a sloped roof skylight from CCI</a:t>
            </a:r>
            <a:r>
              <a:rPr lang="en-US" i="1" baseline="0" dirty="0" smtClean="0"/>
              <a:t> Securities.</a:t>
            </a:r>
            <a:endParaRPr lang="en-US" i="1" dirty="0" smtClean="0"/>
          </a:p>
          <a:p>
            <a:pPr>
              <a:spcBef>
                <a:spcPct val="0"/>
              </a:spcBef>
            </a:pPr>
            <a:r>
              <a:rPr lang="en-US" i="1" dirty="0" smtClean="0"/>
              <a:t>C) </a:t>
            </a:r>
            <a:r>
              <a:rPr lang="en-US" i="1" dirty="0" err="1" smtClean="0"/>
              <a:t>Kee</a:t>
            </a:r>
            <a:r>
              <a:rPr lang="en-US" i="1" dirty="0" smtClean="0"/>
              <a:t> Dome, is a free-standing, fall-protection solution for use around skylights, roof lights and dome lights up to 7' x 7'. Bases are "</a:t>
            </a:r>
            <a:r>
              <a:rPr lang="en-US" b="1" i="1" dirty="0" smtClean="0"/>
              <a:t>gr</a:t>
            </a:r>
            <a:r>
              <a:rPr lang="en-US" i="1" dirty="0" smtClean="0"/>
              <a:t>een" recycled rubber.  Both are from: Safety Rail Source (http://safetyrailsource.com/Skylight_Rails_and_Screens/skylight_rails_and_screens_model_selection_sheet.htm)</a:t>
            </a:r>
          </a:p>
        </p:txBody>
      </p:sp>
      <p:sp>
        <p:nvSpPr>
          <p:cNvPr id="112644" name="Slide Number Placeholder 3"/>
          <p:cNvSpPr>
            <a:spLocks noGrp="1"/>
          </p:cNvSpPr>
          <p:nvPr>
            <p:ph type="sldNum" sz="quarter" idx="5"/>
          </p:nvPr>
        </p:nvSpPr>
        <p:spPr bwMode="auto">
          <a:noFill/>
          <a:ln>
            <a:miter lim="800000"/>
            <a:headEnd/>
            <a:tailEnd/>
          </a:ln>
        </p:spPr>
        <p:txBody>
          <a:bodyPr/>
          <a:lstStyle/>
          <a:p>
            <a:fld id="{7A51B314-C51B-441C-974D-6F429DD58E14}" type="slidenum">
              <a:rPr lang="en-US"/>
              <a:pPr/>
              <a:t>53</a:t>
            </a:fld>
            <a:endParaRPr lang="en-US"/>
          </a:p>
        </p:txBody>
      </p:sp>
    </p:spTree>
    <p:extLst>
      <p:ext uri="{BB962C8B-B14F-4D97-AF65-F5344CB8AC3E}">
        <p14:creationId xmlns:p14="http://schemas.microsoft.com/office/powerpoint/2010/main" val="11090970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u="sng" dirty="0" smtClean="0"/>
              <a:t>Narrative:</a:t>
            </a:r>
          </a:p>
          <a:p>
            <a:pPr>
              <a:spcBef>
                <a:spcPct val="0"/>
              </a:spcBef>
            </a:pPr>
            <a:endParaRPr lang="en-US" dirty="0" smtClean="0"/>
          </a:p>
          <a:p>
            <a:pPr>
              <a:spcBef>
                <a:spcPct val="0"/>
              </a:spcBef>
            </a:pPr>
            <a:r>
              <a:rPr lang="en-US" dirty="0" smtClean="0"/>
              <a:t>What’s going on here?</a:t>
            </a:r>
          </a:p>
          <a:p>
            <a:pPr>
              <a:spcBef>
                <a:spcPct val="0"/>
              </a:spcBef>
            </a:pPr>
            <a:endParaRPr lang="en-US" dirty="0"/>
          </a:p>
          <a:p>
            <a:pPr>
              <a:spcBef>
                <a:spcPct val="0"/>
              </a:spcBef>
            </a:pPr>
            <a:r>
              <a:rPr lang="en-US" dirty="0" smtClean="0"/>
              <a:t>Pictured are two roofers working from an unprotected flat roof 6’ or more above the next level without conventional or alternative methods of fall protection.  One alternative method by OSHA standards would be a safety monitoring system, but a safety monitor cannot be engaged in any other work besides trying to ensure that people don’t fall.  In this picture that couldn’t work because both workers are engaged in roofing work.</a:t>
            </a:r>
          </a:p>
        </p:txBody>
      </p:sp>
    </p:spTree>
    <p:extLst>
      <p:ext uri="{BB962C8B-B14F-4D97-AF65-F5344CB8AC3E}">
        <p14:creationId xmlns:p14="http://schemas.microsoft.com/office/powerpoint/2010/main" val="38736909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u="sng" dirty="0" smtClean="0"/>
              <a:t>Narrative:</a:t>
            </a:r>
          </a:p>
          <a:p>
            <a:pPr>
              <a:spcBef>
                <a:spcPct val="0"/>
              </a:spcBef>
            </a:pPr>
            <a:r>
              <a:rPr lang="en-US" dirty="0" smtClean="0"/>
              <a:t>Here is an example of a non-penetrating anchor system.  This anchor system is broken up into smaller lighter segments so that in can be brought up to the roof.</a:t>
            </a:r>
          </a:p>
          <a:p>
            <a:pPr>
              <a:spcBef>
                <a:spcPct val="0"/>
              </a:spcBef>
            </a:pPr>
            <a:endParaRPr lang="en-US" dirty="0"/>
          </a:p>
          <a:p>
            <a:pPr>
              <a:spcBef>
                <a:spcPct val="0"/>
              </a:spcBef>
            </a:pPr>
            <a:r>
              <a:rPr lang="en-US" dirty="0" smtClean="0"/>
              <a:t>What do you think of this?</a:t>
            </a:r>
          </a:p>
          <a:p>
            <a:pPr>
              <a:spcBef>
                <a:spcPct val="0"/>
              </a:spcBef>
            </a:pPr>
            <a:endParaRPr lang="en-US" dirty="0"/>
          </a:p>
          <a:p>
            <a:pPr>
              <a:spcBef>
                <a:spcPct val="0"/>
              </a:spcBef>
            </a:pPr>
            <a:r>
              <a:rPr lang="en-US" dirty="0" smtClean="0"/>
              <a:t>Would you feel safe using this?</a:t>
            </a:r>
          </a:p>
          <a:p>
            <a:pPr>
              <a:spcBef>
                <a:spcPct val="0"/>
              </a:spcBef>
            </a:pPr>
            <a:endParaRPr lang="en-US" i="1" dirty="0"/>
          </a:p>
          <a:p>
            <a:pPr>
              <a:spcBef>
                <a:spcPct val="0"/>
              </a:spcBef>
            </a:pPr>
            <a:r>
              <a:rPr lang="en-US" i="1" dirty="0" smtClean="0"/>
              <a:t>Make sure to keep bringing up the idea that there are so many types of equipment and that you choose the equipment that feels safest and best for your work.</a:t>
            </a:r>
          </a:p>
        </p:txBody>
      </p:sp>
    </p:spTree>
    <p:extLst>
      <p:ext uri="{BB962C8B-B14F-4D97-AF65-F5344CB8AC3E}">
        <p14:creationId xmlns:p14="http://schemas.microsoft.com/office/powerpoint/2010/main" val="29549424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Guardrails in place for re-roofing activities</a:t>
            </a:r>
          </a:p>
          <a:p>
            <a:pPr>
              <a:spcBef>
                <a:spcPct val="0"/>
              </a:spcBef>
            </a:pPr>
            <a:endParaRPr lang="en-US" smtClean="0"/>
          </a:p>
        </p:txBody>
      </p:sp>
    </p:spTree>
    <p:extLst>
      <p:ext uri="{BB962C8B-B14F-4D97-AF65-F5344CB8AC3E}">
        <p14:creationId xmlns:p14="http://schemas.microsoft.com/office/powerpoint/2010/main" val="40522221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TextEdit="1"/>
          </p:cNvSpPr>
          <p:nvPr>
            <p:ph type="sldImg"/>
          </p:nvPr>
        </p:nvSpPr>
        <p:spPr bwMode="auto">
          <a:noFill/>
          <a:ln>
            <a:solidFill>
              <a:srgbClr val="000000"/>
            </a:solidFill>
            <a:miter lim="800000"/>
            <a:headEnd/>
            <a:tailEnd/>
          </a:ln>
        </p:spPr>
      </p:sp>
      <p:sp>
        <p:nvSpPr>
          <p:cNvPr id="120835"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i="1" u="sng" smtClean="0"/>
              <a:t>Narrative:</a:t>
            </a:r>
            <a:r>
              <a:rPr lang="en-US" smtClean="0"/>
              <a:t/>
            </a:r>
            <a:br>
              <a:rPr lang="en-US" smtClean="0"/>
            </a:br>
            <a:r>
              <a:rPr lang="en-US" b="1" smtClean="0"/>
              <a:t>Another safe alternative that can be used during roofing work is an aerial lift which can be rented or purchased.</a:t>
            </a:r>
          </a:p>
          <a:p>
            <a:pPr>
              <a:spcBef>
                <a:spcPct val="0"/>
              </a:spcBef>
            </a:pPr>
            <a:endParaRPr lang="en-US" b="1" smtClean="0"/>
          </a:p>
        </p:txBody>
      </p:sp>
    </p:spTree>
    <p:extLst>
      <p:ext uri="{BB962C8B-B14F-4D97-AF65-F5344CB8AC3E}">
        <p14:creationId xmlns:p14="http://schemas.microsoft.com/office/powerpoint/2010/main" val="26491882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u="sng" dirty="0" smtClean="0"/>
              <a:t>Narrative:</a:t>
            </a:r>
          </a:p>
          <a:p>
            <a:pPr defTabSz="924916">
              <a:spcBef>
                <a:spcPct val="0"/>
              </a:spcBef>
              <a:defRPr/>
            </a:pPr>
            <a:r>
              <a:rPr lang="en-US" dirty="0" smtClean="0"/>
              <a:t>What’s happening here?</a:t>
            </a:r>
          </a:p>
          <a:p>
            <a:pPr defTabSz="924916">
              <a:spcBef>
                <a:spcPct val="0"/>
              </a:spcBef>
              <a:defRPr/>
            </a:pPr>
            <a:endParaRPr lang="en-US" dirty="0"/>
          </a:p>
          <a:p>
            <a:pPr defTabSz="924916">
              <a:spcBef>
                <a:spcPct val="0"/>
              </a:spcBef>
              <a:defRPr/>
            </a:pPr>
            <a:r>
              <a:rPr lang="en-US" dirty="0" smtClean="0"/>
              <a:t>Workers are performing roofing operations from an unprotected roof edge </a:t>
            </a:r>
            <a:r>
              <a:rPr lang="en-US" dirty="0"/>
              <a:t>20’ above the next level or ground level </a:t>
            </a:r>
            <a:r>
              <a:rPr lang="en-US" dirty="0" smtClean="0"/>
              <a:t>without conventional or alternative methods of fall protection.  They are not utilizing a safety monitoring system because all workers are engaged in roofing work.</a:t>
            </a:r>
          </a:p>
          <a:p>
            <a:pPr>
              <a:spcBef>
                <a:spcPct val="0"/>
              </a:spcBef>
            </a:pPr>
            <a:endParaRPr lang="en-US" dirty="0" smtClean="0"/>
          </a:p>
          <a:p>
            <a:pPr>
              <a:spcBef>
                <a:spcPct val="0"/>
              </a:spcBef>
            </a:pPr>
            <a:endParaRPr lang="en-US" dirty="0" smtClean="0"/>
          </a:p>
        </p:txBody>
      </p:sp>
      <p:sp>
        <p:nvSpPr>
          <p:cNvPr id="122884" name="Slide Number Placeholder 3"/>
          <p:cNvSpPr>
            <a:spLocks noGrp="1"/>
          </p:cNvSpPr>
          <p:nvPr>
            <p:ph type="sldNum" sz="quarter" idx="5"/>
          </p:nvPr>
        </p:nvSpPr>
        <p:spPr bwMode="auto">
          <a:noFill/>
          <a:ln>
            <a:miter lim="800000"/>
            <a:headEnd/>
            <a:tailEnd/>
          </a:ln>
        </p:spPr>
        <p:txBody>
          <a:bodyPr/>
          <a:lstStyle/>
          <a:p>
            <a:fld id="{F486E30C-A83E-4A93-BE07-2F64D5FF2F9E}" type="slidenum">
              <a:rPr lang="en-US"/>
              <a:pPr/>
              <a:t>58</a:t>
            </a:fld>
            <a:endParaRPr lang="en-US"/>
          </a:p>
        </p:txBody>
      </p:sp>
    </p:spTree>
    <p:extLst>
      <p:ext uri="{BB962C8B-B14F-4D97-AF65-F5344CB8AC3E}">
        <p14:creationId xmlns:p14="http://schemas.microsoft.com/office/powerpoint/2010/main" val="33553389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u="sng" smtClean="0"/>
              <a:t>Narrative:</a:t>
            </a:r>
          </a:p>
          <a:p>
            <a:pPr>
              <a:spcBef>
                <a:spcPct val="0"/>
              </a:spcBef>
            </a:pPr>
            <a:r>
              <a:rPr lang="en-US" b="1" smtClean="0"/>
              <a:t>Personal Fall Arrest System.  There are several different types of anchor points currently available that can be used.</a:t>
            </a:r>
          </a:p>
          <a:p>
            <a:pPr>
              <a:spcBef>
                <a:spcPct val="0"/>
              </a:spcBef>
            </a:pPr>
            <a:endParaRPr lang="en-US" b="1" smtClean="0"/>
          </a:p>
          <a:p>
            <a:pPr>
              <a:spcBef>
                <a:spcPct val="0"/>
              </a:spcBef>
            </a:pPr>
            <a:r>
              <a:rPr lang="en-US" b="1" smtClean="0"/>
              <a:t>Just a belt is illegal.</a:t>
            </a:r>
          </a:p>
          <a:p>
            <a:pPr>
              <a:spcBef>
                <a:spcPct val="0"/>
              </a:spcBef>
            </a:pPr>
            <a:endParaRPr lang="en-US" b="1" smtClean="0"/>
          </a:p>
          <a:p>
            <a:pPr>
              <a:spcBef>
                <a:spcPct val="0"/>
              </a:spcBef>
            </a:pPr>
            <a:endParaRPr lang="en-US" b="1" smtClean="0"/>
          </a:p>
        </p:txBody>
      </p:sp>
    </p:spTree>
    <p:extLst>
      <p:ext uri="{BB962C8B-B14F-4D97-AF65-F5344CB8AC3E}">
        <p14:creationId xmlns:p14="http://schemas.microsoft.com/office/powerpoint/2010/main" val="5742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we’re together today, we’ll be reviewing the impact of work injuries and illnesses, talk a bit about OSHA as a resource, and identify fall hazards. While I’ll be talking about the OSHA requirements for fall protection I want to be clear that you can do even better than the requirements and that we’re talking about safety as a broad concept not just as a legal requirement.</a:t>
            </a:r>
          </a:p>
          <a:p>
            <a:endParaRPr lang="en-US" dirty="0"/>
          </a:p>
          <a:p>
            <a:r>
              <a:rPr lang="en-US" dirty="0" smtClean="0"/>
              <a:t>We’ll end our time talking about worker and employer rights and responsibilities.</a:t>
            </a:r>
            <a:endParaRPr lang="en-US" dirty="0"/>
          </a:p>
        </p:txBody>
      </p:sp>
      <p:sp>
        <p:nvSpPr>
          <p:cNvPr id="4" name="Slide Number Placeholder 3"/>
          <p:cNvSpPr>
            <a:spLocks noGrp="1"/>
          </p:cNvSpPr>
          <p:nvPr>
            <p:ph type="sldNum" sz="quarter" idx="10"/>
          </p:nvPr>
        </p:nvSpPr>
        <p:spPr/>
        <p:txBody>
          <a:bodyPr/>
          <a:lstStyle/>
          <a:p>
            <a:fld id="{A3D435B8-ED90-4815-ACCF-48F2726424F5}" type="slidenum">
              <a:rPr lang="en-US" smtClean="0"/>
              <a:pPr/>
              <a:t>6</a:t>
            </a:fld>
            <a:endParaRPr lang="en-US"/>
          </a:p>
        </p:txBody>
      </p:sp>
    </p:spTree>
    <p:extLst>
      <p:ext uri="{BB962C8B-B14F-4D97-AF65-F5344CB8AC3E}">
        <p14:creationId xmlns:p14="http://schemas.microsoft.com/office/powerpoint/2010/main" val="18964083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a-frame ladder is not being used appropriately.</a:t>
            </a:r>
          </a:p>
        </p:txBody>
      </p:sp>
    </p:spTree>
    <p:extLst>
      <p:ext uri="{BB962C8B-B14F-4D97-AF65-F5344CB8AC3E}">
        <p14:creationId xmlns:p14="http://schemas.microsoft.com/office/powerpoint/2010/main" val="15081042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TextEdit="1"/>
          </p:cNvSpPr>
          <p:nvPr>
            <p:ph type="sldImg"/>
          </p:nvPr>
        </p:nvSpPr>
        <p:spPr bwMode="auto">
          <a:noFill/>
          <a:ln>
            <a:solidFill>
              <a:srgbClr val="000000"/>
            </a:solidFill>
            <a:miter lim="800000"/>
            <a:headEnd/>
            <a:tailEnd/>
          </a:ln>
        </p:spPr>
      </p:sp>
      <p:sp>
        <p:nvSpPr>
          <p:cNvPr id="129027"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i="1" u="sng" dirty="0" smtClean="0"/>
              <a:t>Narrative:</a:t>
            </a:r>
            <a:r>
              <a:rPr lang="en-US" dirty="0" smtClean="0"/>
              <a:t/>
            </a:r>
            <a:br>
              <a:rPr lang="en-US" dirty="0" smtClean="0"/>
            </a:br>
            <a:r>
              <a:rPr lang="en-US" b="1" dirty="0" smtClean="0"/>
              <a:t>When using an extension ladder for access, the ladder</a:t>
            </a:r>
            <a:r>
              <a:rPr lang="ja-JP" altLang="en-US" b="1" smtClean="0"/>
              <a:t>’</a:t>
            </a:r>
            <a:r>
              <a:rPr lang="en-US" altLang="ja-JP" b="1" dirty="0" smtClean="0"/>
              <a:t>s side rails must be supported.  Leaning the top rung of the ladder against the 4X4 post does not provide side rail support to stabilize the ladder, and puts the worker at risk of falling.</a:t>
            </a:r>
          </a:p>
          <a:p>
            <a:pPr>
              <a:spcBef>
                <a:spcPct val="0"/>
              </a:spcBef>
            </a:pPr>
            <a:endParaRPr lang="en-US" altLang="ja-JP" b="1" dirty="0" smtClean="0"/>
          </a:p>
          <a:p>
            <a:pPr>
              <a:spcBef>
                <a:spcPct val="0"/>
              </a:spcBef>
              <a:buFont typeface="Arial" pitchFamily="34" charset="0"/>
              <a:buChar char="•"/>
            </a:pPr>
            <a:r>
              <a:rPr lang="en-US" altLang="ja-JP" b="1" dirty="0" smtClean="0"/>
              <a:t>Also, there is</a:t>
            </a:r>
            <a:r>
              <a:rPr lang="en-US" altLang="ja-JP" b="1" baseline="0" dirty="0" smtClean="0"/>
              <a:t> no FP on the pump jack.  What could be used to prevent falls here?  PFAS or guardrails.</a:t>
            </a:r>
            <a:r>
              <a:rPr lang="en-US" altLang="ja-JP" dirty="0" smtClean="0"/>
              <a:t/>
            </a:r>
            <a:br>
              <a:rPr lang="en-US" altLang="ja-JP" dirty="0" smtClean="0"/>
            </a:br>
            <a:endParaRPr lang="en-US" altLang="ja-JP" dirty="0" smtClean="0"/>
          </a:p>
          <a:p>
            <a:pPr>
              <a:spcBef>
                <a:spcPct val="0"/>
              </a:spcBef>
            </a:pPr>
            <a:endParaRPr lang="en-US" dirty="0" smtClean="0"/>
          </a:p>
        </p:txBody>
      </p:sp>
      <p:sp>
        <p:nvSpPr>
          <p:cNvPr id="129028" name="Slide Number Placeholder 3"/>
          <p:cNvSpPr>
            <a:spLocks noGrp="1"/>
          </p:cNvSpPr>
          <p:nvPr>
            <p:ph type="sldNum" sz="quarter" idx="5"/>
          </p:nvPr>
        </p:nvSpPr>
        <p:spPr bwMode="auto">
          <a:noFill/>
          <a:ln>
            <a:miter lim="800000"/>
            <a:headEnd/>
            <a:tailEnd/>
          </a:ln>
        </p:spPr>
        <p:txBody>
          <a:bodyPr/>
          <a:lstStyle/>
          <a:p>
            <a:fld id="{AB179B80-16C1-4039-AD0D-A1E6C2599C4C}" type="slidenum">
              <a:rPr lang="en-US"/>
              <a:pPr/>
              <a:t>61</a:t>
            </a:fld>
            <a:endParaRPr lang="en-US"/>
          </a:p>
        </p:txBody>
      </p:sp>
    </p:spTree>
    <p:extLst>
      <p:ext uri="{BB962C8B-B14F-4D97-AF65-F5344CB8AC3E}">
        <p14:creationId xmlns:p14="http://schemas.microsoft.com/office/powerpoint/2010/main" val="226494996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TextEdit="1"/>
          </p:cNvSpPr>
          <p:nvPr>
            <p:ph type="sldImg"/>
          </p:nvPr>
        </p:nvSpPr>
        <p:spPr bwMode="auto">
          <a:noFill/>
          <a:ln>
            <a:solidFill>
              <a:srgbClr val="000000"/>
            </a:solidFill>
            <a:miter lim="800000"/>
            <a:headEnd/>
            <a:tailEnd/>
          </a:ln>
        </p:spPr>
      </p:sp>
      <p:sp>
        <p:nvSpPr>
          <p:cNvPr id="131075"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i="1" u="sng" smtClean="0"/>
              <a:t>Narrative:</a:t>
            </a:r>
            <a:r>
              <a:rPr lang="en-US" smtClean="0"/>
              <a:t/>
            </a:r>
            <a:br>
              <a:rPr lang="en-US" smtClean="0"/>
            </a:br>
            <a:r>
              <a:rPr lang="en-US" b="1" smtClean="0"/>
              <a:t>The ladder must extend a minimum of 36 inches above the walking surface. Here we can see the worker holding onto the top of the pumpjack support post as he steps off the platform onto the top rung of the extension ladder.</a:t>
            </a:r>
            <a:r>
              <a:rPr lang="en-US" smtClean="0"/>
              <a:t/>
            </a:r>
            <a:br>
              <a:rPr lang="en-US" smtClean="0"/>
            </a:br>
            <a:endParaRPr lang="en-US" smtClean="0"/>
          </a:p>
          <a:p>
            <a:pPr>
              <a:spcBef>
                <a:spcPct val="0"/>
              </a:spcBef>
            </a:pPr>
            <a:endParaRPr lang="en-US" smtClean="0"/>
          </a:p>
        </p:txBody>
      </p:sp>
    </p:spTree>
    <p:extLst>
      <p:ext uri="{BB962C8B-B14F-4D97-AF65-F5344CB8AC3E}">
        <p14:creationId xmlns:p14="http://schemas.microsoft.com/office/powerpoint/2010/main" val="75443000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24" name="Notes Placeholder 4"/>
          <p:cNvSpPr>
            <a:spLocks noGrp="1"/>
          </p:cNvSpPr>
          <p:nvPr/>
        </p:nvSpPr>
        <p:spPr bwMode="auto">
          <a:xfrm>
            <a:off x="695008" y="4387136"/>
            <a:ext cx="5560060" cy="4156234"/>
          </a:xfrm>
          <a:prstGeom prst="rect">
            <a:avLst/>
          </a:prstGeom>
          <a:noFill/>
          <a:ln w="9525">
            <a:noFill/>
            <a:miter lim="800000"/>
            <a:headEnd/>
            <a:tailEnd/>
          </a:ln>
        </p:spPr>
        <p:txBody>
          <a:bodyPr lIns="92481" tIns="46242" rIns="92481" bIns="46242"/>
          <a:lstStyle/>
          <a:p>
            <a:pPr eaLnBrk="0" hangingPunct="0">
              <a:spcBef>
                <a:spcPct val="30000"/>
              </a:spcBef>
            </a:pPr>
            <a:endParaRPr lang="en-US" sz="1200">
              <a:latin typeface="Calibri" pitchFamily="-106" charset="0"/>
            </a:endParaRPr>
          </a:p>
        </p:txBody>
      </p:sp>
      <p:sp>
        <p:nvSpPr>
          <p:cNvPr id="133125" name="Notes Placeholder 4"/>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1926.1053(b)(13)</a:t>
            </a:r>
          </a:p>
        </p:txBody>
      </p:sp>
    </p:spTree>
    <p:extLst>
      <p:ext uri="{BB962C8B-B14F-4D97-AF65-F5344CB8AC3E}">
        <p14:creationId xmlns:p14="http://schemas.microsoft.com/office/powerpoint/2010/main" val="41624216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5172" name="Notes Placeholder 4"/>
          <p:cNvSpPr>
            <a:spLocks noGrp="1"/>
          </p:cNvSpPr>
          <p:nvPr/>
        </p:nvSpPr>
        <p:spPr bwMode="auto">
          <a:xfrm>
            <a:off x="695008" y="4387136"/>
            <a:ext cx="5560060" cy="4156234"/>
          </a:xfrm>
          <a:prstGeom prst="rect">
            <a:avLst/>
          </a:prstGeom>
          <a:noFill/>
          <a:ln w="9525">
            <a:noFill/>
            <a:miter lim="800000"/>
            <a:headEnd/>
            <a:tailEnd/>
          </a:ln>
        </p:spPr>
        <p:txBody>
          <a:bodyPr lIns="92481" tIns="46242" rIns="92481" bIns="46242"/>
          <a:lstStyle/>
          <a:p>
            <a:pPr eaLnBrk="0" hangingPunct="0">
              <a:spcBef>
                <a:spcPct val="30000"/>
              </a:spcBef>
            </a:pPr>
            <a:endParaRPr lang="en-US" sz="1200">
              <a:latin typeface="Calibri" pitchFamily="-106" charset="0"/>
            </a:endParaRPr>
          </a:p>
        </p:txBody>
      </p:sp>
      <p:sp>
        <p:nvSpPr>
          <p:cNvPr id="135173" name="Notes Placeholder 4"/>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1926.1053(b)(13)</a:t>
            </a:r>
          </a:p>
        </p:txBody>
      </p:sp>
    </p:spTree>
    <p:extLst>
      <p:ext uri="{BB962C8B-B14F-4D97-AF65-F5344CB8AC3E}">
        <p14:creationId xmlns:p14="http://schemas.microsoft.com/office/powerpoint/2010/main" val="241833993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72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Narrative:</a:t>
            </a:r>
          </a:p>
          <a:p>
            <a:pPr>
              <a:spcBef>
                <a:spcPct val="0"/>
              </a:spcBef>
            </a:pPr>
            <a:r>
              <a:rPr lang="en-US" smtClean="0"/>
              <a:t>This ladder is extended sufficiently above walking/working surface (at least 3 ft above) and is properly secured.</a:t>
            </a:r>
          </a:p>
        </p:txBody>
      </p:sp>
    </p:spTree>
    <p:extLst>
      <p:ext uri="{BB962C8B-B14F-4D97-AF65-F5344CB8AC3E}">
        <p14:creationId xmlns:p14="http://schemas.microsoft.com/office/powerpoint/2010/main" val="601479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92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324533800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13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u="sng" dirty="0" smtClean="0"/>
              <a:t>Narrative:</a:t>
            </a:r>
          </a:p>
          <a:p>
            <a:pPr>
              <a:spcBef>
                <a:spcPct val="0"/>
              </a:spcBef>
            </a:pPr>
            <a:r>
              <a:rPr lang="en-US" dirty="0" smtClean="0"/>
              <a:t>Three point contact means at least ¾ arms and legs need to be touching the ladder for support.  This could be 2 hands, one foot as climbing or 2 feet and one hand.  </a:t>
            </a:r>
            <a:r>
              <a:rPr lang="en-US" i="1" dirty="0" smtClean="0"/>
              <a:t>Standards that apply: 1926.1053(b)(21) use at least one hand to grasp the ladder and 1926.1053(b)(22</a:t>
            </a:r>
            <a:r>
              <a:rPr lang="en-US" dirty="0" smtClean="0"/>
              <a:t>) </a:t>
            </a:r>
          </a:p>
          <a:p>
            <a:pPr>
              <a:spcBef>
                <a:spcPct val="0"/>
              </a:spcBef>
            </a:pPr>
            <a:endParaRPr lang="en-US" dirty="0"/>
          </a:p>
          <a:p>
            <a:pPr>
              <a:spcBef>
                <a:spcPct val="0"/>
              </a:spcBef>
            </a:pPr>
            <a:r>
              <a:rPr lang="en-US" dirty="0" smtClean="0"/>
              <a:t>Employees shall not carry any object or load that could cause the employee to lose balance or fall.  This means that workers cannot carry supplies because they will not be able to maintain 3-point contact.  </a:t>
            </a:r>
          </a:p>
          <a:p>
            <a:pPr>
              <a:spcBef>
                <a:spcPct val="0"/>
              </a:spcBef>
            </a:pPr>
            <a:endParaRPr lang="en-US" dirty="0"/>
          </a:p>
          <a:p>
            <a:pPr>
              <a:spcBef>
                <a:spcPct val="0"/>
              </a:spcBef>
            </a:pPr>
            <a:r>
              <a:rPr lang="en-US" dirty="0" smtClean="0"/>
              <a:t>What could they use to carry up materials?</a:t>
            </a:r>
          </a:p>
          <a:p>
            <a:pPr>
              <a:spcBef>
                <a:spcPct val="0"/>
              </a:spcBef>
            </a:pPr>
            <a:endParaRPr lang="en-US" dirty="0" smtClean="0"/>
          </a:p>
          <a:p>
            <a:pPr>
              <a:spcBef>
                <a:spcPct val="0"/>
              </a:spcBef>
            </a:pPr>
            <a:r>
              <a:rPr lang="en-US" dirty="0" smtClean="0"/>
              <a:t>Instead pulley systems or other systems must be employed to get materials to where needed.</a:t>
            </a:r>
          </a:p>
        </p:txBody>
      </p:sp>
      <p:sp>
        <p:nvSpPr>
          <p:cNvPr id="141316" name="Slide Number Placeholder 3"/>
          <p:cNvSpPr>
            <a:spLocks noGrp="1"/>
          </p:cNvSpPr>
          <p:nvPr>
            <p:ph type="sldNum" sz="quarter" idx="5"/>
          </p:nvPr>
        </p:nvSpPr>
        <p:spPr bwMode="auto">
          <a:noFill/>
          <a:ln>
            <a:miter lim="800000"/>
            <a:headEnd/>
            <a:tailEnd/>
          </a:ln>
        </p:spPr>
        <p:txBody>
          <a:bodyPr/>
          <a:lstStyle/>
          <a:p>
            <a:pPr defTabSz="921704"/>
            <a:fld id="{5CCE0144-63AE-406B-9901-CA3CB1E9BB00}" type="slidenum">
              <a:rPr lang="en-US"/>
              <a:pPr defTabSz="921704"/>
              <a:t>67</a:t>
            </a:fld>
            <a:endParaRPr lang="en-US"/>
          </a:p>
        </p:txBody>
      </p:sp>
    </p:spTree>
    <p:extLst>
      <p:ext uri="{BB962C8B-B14F-4D97-AF65-F5344CB8AC3E}">
        <p14:creationId xmlns:p14="http://schemas.microsoft.com/office/powerpoint/2010/main" val="10567306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u="sng" dirty="0" smtClean="0"/>
              <a:t>Narrative:</a:t>
            </a:r>
          </a:p>
          <a:p>
            <a:pPr>
              <a:spcBef>
                <a:spcPct val="0"/>
              </a:spcBef>
            </a:pPr>
            <a:endParaRPr lang="en-US" b="1" dirty="0" smtClean="0"/>
          </a:p>
          <a:p>
            <a:pPr>
              <a:spcBef>
                <a:spcPct val="0"/>
              </a:spcBef>
              <a:buFontTx/>
              <a:buChar char="•"/>
            </a:pPr>
            <a:r>
              <a:rPr lang="en-US" b="1" dirty="0" smtClean="0"/>
              <a:t>  </a:t>
            </a:r>
            <a:r>
              <a:rPr lang="en-US" dirty="0" smtClean="0"/>
              <a:t>Should be angled on a 4:1 ratio.  </a:t>
            </a:r>
            <a:r>
              <a:rPr lang="en-US" i="1" dirty="0" smtClean="0"/>
              <a:t>Standard that applies, 1926.1053(b)(20) </a:t>
            </a:r>
            <a:r>
              <a:rPr lang="en-US" dirty="0" smtClean="0"/>
              <a:t>user shall face the ladder.</a:t>
            </a:r>
          </a:p>
        </p:txBody>
      </p:sp>
    </p:spTree>
    <p:extLst>
      <p:ext uri="{BB962C8B-B14F-4D97-AF65-F5344CB8AC3E}">
        <p14:creationId xmlns:p14="http://schemas.microsoft.com/office/powerpoint/2010/main" val="35775953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Narrative:</a:t>
            </a:r>
          </a:p>
          <a:p>
            <a:pPr>
              <a:spcBef>
                <a:spcPct val="0"/>
              </a:spcBef>
            </a:pPr>
            <a:r>
              <a:rPr lang="en-US" smtClean="0"/>
              <a:t>An easy trick to figure out whether your ladder is extended at the correct pitch is to follow the example of the picture at the right.  Here, the worker has his toes next to the foot of the ladder and is extending his arms directly out in front of him at chest height.  If his hands then touch the step of the ladder easily at chest level, the ladder is at the correct 4:1 pitch.</a:t>
            </a:r>
          </a:p>
        </p:txBody>
      </p:sp>
    </p:spTree>
    <p:extLst>
      <p:ext uri="{BB962C8B-B14F-4D97-AF65-F5344CB8AC3E}">
        <p14:creationId xmlns:p14="http://schemas.microsoft.com/office/powerpoint/2010/main" val="1940432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Who here has heard of OSHA? Who can tell us what they do?</a:t>
            </a:r>
          </a:p>
          <a:p>
            <a:pPr>
              <a:spcBef>
                <a:spcPct val="0"/>
              </a:spcBef>
            </a:pPr>
            <a:endParaRPr lang="en-US" dirty="0"/>
          </a:p>
          <a:p>
            <a:pPr>
              <a:spcBef>
                <a:spcPct val="0"/>
              </a:spcBef>
            </a:pPr>
            <a:r>
              <a:rPr lang="en-US" i="1" dirty="0" smtClean="0"/>
              <a:t>Likely people will talk about OSHA being an agency that fines you, that they’re unfair, etc. Use this to actually talk more about OSHA. For example, when people say they fine you, you can say – well, yes since OSHA was established to protect workers, they make sure to inspect workplaces to ensure they’re up to code. </a:t>
            </a:r>
          </a:p>
          <a:p>
            <a:pPr>
              <a:spcBef>
                <a:spcPct val="0"/>
              </a:spcBef>
            </a:pPr>
            <a:endParaRPr lang="en-US" i="1" dirty="0"/>
          </a:p>
          <a:p>
            <a:pPr>
              <a:spcBef>
                <a:spcPct val="0"/>
              </a:spcBef>
            </a:pPr>
            <a:r>
              <a:rPr lang="en-US" dirty="0" smtClean="0"/>
              <a:t>OSHA is housed in the U.S. Department of Labor.</a:t>
            </a:r>
          </a:p>
        </p:txBody>
      </p:sp>
      <p:sp>
        <p:nvSpPr>
          <p:cNvPr id="25604" name="Slide Number Placeholder 3"/>
          <p:cNvSpPr>
            <a:spLocks noGrp="1"/>
          </p:cNvSpPr>
          <p:nvPr>
            <p:ph type="sldNum" sz="quarter" idx="5"/>
          </p:nvPr>
        </p:nvSpPr>
        <p:spPr bwMode="auto">
          <a:noFill/>
          <a:ln>
            <a:miter lim="800000"/>
            <a:headEnd/>
            <a:tailEnd/>
          </a:ln>
        </p:spPr>
        <p:txBody>
          <a:bodyPr/>
          <a:lstStyle/>
          <a:p>
            <a:fld id="{69A5EA29-0327-4A19-ADC0-B9E7A7C55532}" type="slidenum">
              <a:rPr lang="en-US"/>
              <a:pPr/>
              <a:t>7</a:t>
            </a:fld>
            <a:endParaRPr lang="en-US"/>
          </a:p>
        </p:txBody>
      </p:sp>
    </p:spTree>
    <p:extLst>
      <p:ext uri="{BB962C8B-B14F-4D97-AF65-F5344CB8AC3E}">
        <p14:creationId xmlns:p14="http://schemas.microsoft.com/office/powerpoint/2010/main" val="17014748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74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314130629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i="1" u="sng" dirty="0" smtClean="0"/>
              <a:t>Narrative:</a:t>
            </a:r>
            <a:r>
              <a:rPr lang="en-US" dirty="0" smtClean="0"/>
              <a:t/>
            </a:r>
            <a:br>
              <a:rPr lang="en-US" dirty="0" smtClean="0"/>
            </a:br>
            <a:r>
              <a:rPr lang="en-US" b="1" dirty="0" smtClean="0"/>
              <a:t>Many of the finishing details, such as installing light fixtures, ceiling fans, vents, and other items, may expose workers to fall hazards. The worker at the top of the stairs is installing molding around a stair landing and balcony that has not yet been protected.  Until the permanent railing is installed, this worker must be protected from falling.  Also notice that there is no handrail for workers to use when they are on the stairs, or a guardrail to protect them from falling.  </a:t>
            </a:r>
          </a:p>
          <a:p>
            <a:pPr>
              <a:spcBef>
                <a:spcPct val="0"/>
              </a:spcBef>
            </a:pPr>
            <a:endParaRPr lang="en-US" b="1" i="1" dirty="0"/>
          </a:p>
          <a:p>
            <a:pPr>
              <a:spcBef>
                <a:spcPct val="0"/>
              </a:spcBef>
            </a:pPr>
            <a:r>
              <a:rPr lang="en-US" b="1" i="1" dirty="0" smtClean="0"/>
              <a:t>Standards that apply:1926.501(b)(13) fall protection from the landing 6’ or more above the next level and 1926.1052(c)(1)(ii) stairways having 4 or more risers or rising more than 30”, whichever is less, shall be equipped with (</a:t>
            </a:r>
            <a:r>
              <a:rPr lang="en-US" b="1" i="1" dirty="0" err="1" smtClean="0"/>
              <a:t>i</a:t>
            </a:r>
            <a:r>
              <a:rPr lang="en-US" b="1" i="1" dirty="0" smtClean="0"/>
              <a:t>) at least one handrail: and (ii) One </a:t>
            </a:r>
            <a:r>
              <a:rPr lang="en-US" b="1" i="1" dirty="0" err="1" smtClean="0"/>
              <a:t>starrail</a:t>
            </a:r>
            <a:r>
              <a:rPr lang="en-US" b="1" i="1" dirty="0" smtClean="0"/>
              <a:t> system along each unprotected side or edge.</a:t>
            </a:r>
            <a:endParaRPr lang="en-US" i="1" dirty="0" smtClean="0"/>
          </a:p>
          <a:p>
            <a:pPr>
              <a:spcBef>
                <a:spcPct val="0"/>
              </a:spcBef>
            </a:pPr>
            <a:endParaRPr lang="en-US" dirty="0" smtClean="0"/>
          </a:p>
          <a:p>
            <a:pPr>
              <a:spcBef>
                <a:spcPct val="0"/>
              </a:spcBef>
            </a:pPr>
            <a:endParaRPr lang="es-MX" dirty="0" smtClean="0"/>
          </a:p>
        </p:txBody>
      </p:sp>
    </p:spTree>
    <p:extLst>
      <p:ext uri="{BB962C8B-B14F-4D97-AF65-F5344CB8AC3E}">
        <p14:creationId xmlns:p14="http://schemas.microsoft.com/office/powerpoint/2010/main" val="403534562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i="1" u="sng" smtClean="0"/>
              <a:t>Narrative:</a:t>
            </a:r>
            <a:r>
              <a:rPr lang="en-US" smtClean="0"/>
              <a:t/>
            </a:r>
            <a:br>
              <a:rPr lang="en-US" smtClean="0"/>
            </a:br>
            <a:r>
              <a:rPr lang="en-US" b="1" smtClean="0"/>
              <a:t>A temporary guardrail system protects workers accessing the different levels of the home. The toprail of the guardrail system also serves as a stairrail. This guardrail system is also used to protect employees from the unprotected side of the landing at the top of the staircase.</a:t>
            </a:r>
            <a:r>
              <a:rPr lang="en-US" smtClean="0"/>
              <a:t/>
            </a:r>
            <a:br>
              <a:rPr lang="en-US" smtClean="0"/>
            </a:br>
            <a:r>
              <a:rPr lang="en-US" smtClean="0"/>
              <a:t/>
            </a:r>
            <a:br>
              <a:rPr lang="en-US" smtClean="0"/>
            </a:br>
            <a:endParaRPr lang="en-US" smtClean="0"/>
          </a:p>
          <a:p>
            <a:pPr>
              <a:spcBef>
                <a:spcPct val="0"/>
              </a:spcBef>
            </a:pPr>
            <a:endParaRPr lang="en-US" smtClean="0"/>
          </a:p>
          <a:p>
            <a:pPr>
              <a:spcBef>
                <a:spcPct val="0"/>
              </a:spcBef>
            </a:pPr>
            <a:endParaRPr lang="en-US" smtClean="0"/>
          </a:p>
          <a:p>
            <a:pPr>
              <a:spcBef>
                <a:spcPct val="0"/>
              </a:spcBef>
            </a:pPr>
            <a:endParaRPr lang="en-US" smtClean="0"/>
          </a:p>
        </p:txBody>
      </p:sp>
    </p:spTree>
    <p:extLst>
      <p:ext uri="{BB962C8B-B14F-4D97-AF65-F5344CB8AC3E}">
        <p14:creationId xmlns:p14="http://schemas.microsoft.com/office/powerpoint/2010/main" val="144412874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i="1" u="sng" dirty="0" smtClean="0"/>
              <a:t>Narrative:</a:t>
            </a:r>
            <a:r>
              <a:rPr lang="en-US" dirty="0" smtClean="0"/>
              <a:t/>
            </a:r>
            <a:br>
              <a:rPr lang="en-US" dirty="0" smtClean="0"/>
            </a:br>
            <a:r>
              <a:rPr lang="en-US" b="1" dirty="0" smtClean="0"/>
              <a:t>Unprotected staircases and large openings in floors are common fall hazards present during residential flooring.  When employee</a:t>
            </a:r>
            <a:r>
              <a:rPr lang="en-US" altLang="ja-JP" b="1" dirty="0" smtClean="0"/>
              <a:t>s are working around these openings, the openings must be controlled. The simplest solutions would be to install a guardrail or a hole cover to eliminate the risk of a fall.  A cover is</a:t>
            </a:r>
            <a:r>
              <a:rPr lang="en-US" altLang="ja-JP" b="1" baseline="0" dirty="0" smtClean="0"/>
              <a:t> required to </a:t>
            </a:r>
            <a:r>
              <a:rPr lang="en-US" altLang="ja-JP" b="1" baseline="0" smtClean="0"/>
              <a:t>be secured and marked.</a:t>
            </a:r>
            <a:endParaRPr lang="en-US" altLang="ja-JP" smtClean="0"/>
          </a:p>
          <a:p>
            <a:pPr>
              <a:spcBef>
                <a:spcPct val="0"/>
              </a:spcBef>
            </a:pPr>
            <a:endParaRPr lang="en-US" dirty="0" smtClean="0"/>
          </a:p>
        </p:txBody>
      </p:sp>
      <p:sp>
        <p:nvSpPr>
          <p:cNvPr id="153604" name="Slide Number Placeholder 3"/>
          <p:cNvSpPr>
            <a:spLocks noGrp="1"/>
          </p:cNvSpPr>
          <p:nvPr>
            <p:ph type="sldNum" sz="quarter" idx="5"/>
          </p:nvPr>
        </p:nvSpPr>
        <p:spPr bwMode="auto">
          <a:noFill/>
          <a:ln>
            <a:miter lim="800000"/>
            <a:headEnd/>
            <a:tailEnd/>
          </a:ln>
        </p:spPr>
        <p:txBody>
          <a:bodyPr/>
          <a:lstStyle/>
          <a:p>
            <a:fld id="{A2702445-F36F-4D1B-899D-49C685531939}" type="slidenum">
              <a:rPr lang="en-US"/>
              <a:pPr/>
              <a:t>73</a:t>
            </a:fld>
            <a:endParaRPr lang="en-US"/>
          </a:p>
        </p:txBody>
      </p:sp>
    </p:spTree>
    <p:extLst>
      <p:ext uri="{BB962C8B-B14F-4D97-AF65-F5344CB8AC3E}">
        <p14:creationId xmlns:p14="http://schemas.microsoft.com/office/powerpoint/2010/main" val="58676703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D435B8-ED90-4815-ACCF-48F2726424F5}" type="slidenum">
              <a:rPr lang="en-US" smtClean="0"/>
              <a:pPr/>
              <a:t>74</a:t>
            </a:fld>
            <a:endParaRPr lang="en-US"/>
          </a:p>
        </p:txBody>
      </p:sp>
    </p:spTree>
    <p:extLst>
      <p:ext uri="{BB962C8B-B14F-4D97-AF65-F5344CB8AC3E}">
        <p14:creationId xmlns:p14="http://schemas.microsoft.com/office/powerpoint/2010/main" val="175282752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05251247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Not all fixes or solutions for hazards are the same. There’s a hierarchy of most effective to least effective changes and as you can see from this slide the effectiveness is related to how much workers have to think about the fixes made to hazards.</a:t>
            </a:r>
          </a:p>
          <a:p>
            <a:pPr>
              <a:spcBef>
                <a:spcPct val="0"/>
              </a:spcBef>
            </a:pPr>
            <a:endParaRPr lang="en-US" dirty="0"/>
          </a:p>
          <a:p>
            <a:pPr>
              <a:spcBef>
                <a:spcPct val="0"/>
              </a:spcBef>
            </a:pPr>
            <a:r>
              <a:rPr lang="en-US" dirty="0" smtClean="0"/>
              <a:t>The most effective way to control – another way to say fix hazards – is to eliminate it. If it doesn’t exist workers don’t have to think about the hazard cause it’s not there. </a:t>
            </a:r>
            <a:r>
              <a:rPr lang="en-US" i="1" dirty="0" smtClean="0"/>
              <a:t>(Might be useful to give an example here).</a:t>
            </a:r>
          </a:p>
          <a:p>
            <a:pPr>
              <a:spcBef>
                <a:spcPct val="0"/>
              </a:spcBef>
            </a:pPr>
            <a:endParaRPr lang="en-US" i="1" dirty="0"/>
          </a:p>
          <a:p>
            <a:pPr>
              <a:spcBef>
                <a:spcPct val="0"/>
              </a:spcBef>
            </a:pPr>
            <a:r>
              <a:rPr lang="en-US" dirty="0" smtClean="0"/>
              <a:t>At the bottom you see PPE – and this slide is saying that using personal protective equipment take a lot of human effort and is the least effective. What are examples of PPE? Why do they take so much effort? What type of fall protection is considered PPE?</a:t>
            </a:r>
          </a:p>
          <a:p>
            <a:pPr>
              <a:spcBef>
                <a:spcPct val="0"/>
              </a:spcBef>
            </a:pPr>
            <a:endParaRPr lang="en-US" dirty="0"/>
          </a:p>
          <a:p>
            <a:pPr>
              <a:spcBef>
                <a:spcPct val="0"/>
              </a:spcBef>
            </a:pPr>
            <a:r>
              <a:rPr lang="en-US" i="1" dirty="0" smtClean="0"/>
              <a:t>Talk about how a PFAS has so many parts and all parts need to be set up correctly to work. It takes a ton of human effort! Review that guardrails are an engineering control so fall higher on this hierarchy.</a:t>
            </a:r>
          </a:p>
        </p:txBody>
      </p:sp>
    </p:spTree>
    <p:extLst>
      <p:ext uri="{BB962C8B-B14F-4D97-AF65-F5344CB8AC3E}">
        <p14:creationId xmlns:p14="http://schemas.microsoft.com/office/powerpoint/2010/main" val="346900200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solidFill>
                  <a:schemeClr val="bg1"/>
                </a:solidFill>
              </a:rPr>
              <a:t>1926.502(b)(4)</a:t>
            </a:r>
          </a:p>
        </p:txBody>
      </p:sp>
    </p:spTree>
    <p:extLst>
      <p:ext uri="{BB962C8B-B14F-4D97-AF65-F5344CB8AC3E}">
        <p14:creationId xmlns:p14="http://schemas.microsoft.com/office/powerpoint/2010/main" val="293279488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i="1" u="sng" dirty="0" smtClean="0"/>
              <a:t>Narrative:</a:t>
            </a:r>
            <a:r>
              <a:rPr lang="en-US" dirty="0" smtClean="0"/>
              <a:t/>
            </a:r>
            <a:br>
              <a:rPr lang="en-US" dirty="0" smtClean="0"/>
            </a:br>
            <a:r>
              <a:rPr lang="en-US" b="1" dirty="0" smtClean="0"/>
              <a:t>Another safe alternative is to pre-install guardrails on window and door openings prior to raising the wall sections.  While this does not protect the worker until the wall is secured, it reduces the amount of time that the employee is exposed to a fall once it is in place. The guardrail shown here was installed prior to lifting the wall.</a:t>
            </a:r>
          </a:p>
          <a:p>
            <a:pPr>
              <a:spcBef>
                <a:spcPct val="0"/>
              </a:spcBef>
            </a:pPr>
            <a:endParaRPr lang="en-US" b="1" dirty="0" smtClean="0"/>
          </a:p>
          <a:p>
            <a:pPr>
              <a:spcBef>
                <a:spcPct val="0"/>
              </a:spcBef>
            </a:pPr>
            <a:r>
              <a:rPr lang="en-US" b="1" dirty="0" smtClean="0"/>
              <a:t>Workers should have safety straps in case the wall falls over.</a:t>
            </a:r>
          </a:p>
          <a:p>
            <a:pPr lvl="2">
              <a:spcBef>
                <a:spcPct val="0"/>
              </a:spcBef>
              <a:buFont typeface="Arial" pitchFamily="34" charset="0"/>
              <a:buChar char="•"/>
            </a:pPr>
            <a:r>
              <a:rPr lang="en-US" b="1" baseline="0" dirty="0" smtClean="0"/>
              <a:t>No fall protection or restraint system being used</a:t>
            </a:r>
          </a:p>
          <a:p>
            <a:pPr lvl="2">
              <a:spcBef>
                <a:spcPct val="0"/>
              </a:spcBef>
              <a:buFont typeface="Arial" pitchFamily="34" charset="0"/>
              <a:buChar char="•"/>
            </a:pPr>
            <a:r>
              <a:rPr lang="en-US" b="1" baseline="0" dirty="0" smtClean="0"/>
              <a:t>What type of fall protection or restraint might work here?</a:t>
            </a:r>
            <a:r>
              <a:rPr lang="en-US" dirty="0" smtClean="0"/>
              <a:t/>
            </a:r>
            <a:br>
              <a:rPr lang="en-US" dirty="0" smtClean="0"/>
            </a:br>
            <a:endParaRPr lang="en-US" dirty="0" smtClean="0"/>
          </a:p>
          <a:p>
            <a:pPr>
              <a:spcBef>
                <a:spcPct val="0"/>
              </a:spcBef>
            </a:pPr>
            <a:endParaRPr lang="en-US" dirty="0" smtClean="0"/>
          </a:p>
        </p:txBody>
      </p:sp>
      <p:sp>
        <p:nvSpPr>
          <p:cNvPr id="161796" name="Slide Number Placeholder 3"/>
          <p:cNvSpPr>
            <a:spLocks noGrp="1"/>
          </p:cNvSpPr>
          <p:nvPr>
            <p:ph type="sldNum" sz="quarter" idx="5"/>
          </p:nvPr>
        </p:nvSpPr>
        <p:spPr bwMode="auto">
          <a:noFill/>
          <a:ln>
            <a:miter lim="800000"/>
            <a:headEnd/>
            <a:tailEnd/>
          </a:ln>
        </p:spPr>
        <p:txBody>
          <a:bodyPr/>
          <a:lstStyle/>
          <a:p>
            <a:fld id="{6839A75F-4CE4-4340-8D34-9DACFF7CD818}" type="slidenum">
              <a:rPr lang="en-US"/>
              <a:pPr/>
              <a:t>78</a:t>
            </a:fld>
            <a:endParaRPr lang="en-US"/>
          </a:p>
        </p:txBody>
      </p:sp>
    </p:spTree>
    <p:extLst>
      <p:ext uri="{BB962C8B-B14F-4D97-AF65-F5344CB8AC3E}">
        <p14:creationId xmlns:p14="http://schemas.microsoft.com/office/powerpoint/2010/main" val="52701554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234440" indent="-234440">
              <a:spcBef>
                <a:spcPct val="0"/>
              </a:spcBef>
              <a:buFontTx/>
              <a:buAutoNum type="alphaUcParenR"/>
            </a:pPr>
            <a:r>
              <a:rPr lang="en-US" smtClean="0"/>
              <a:t>A pre-fabricated wall panel positioned for installation behind a fully protected area -- potential fall to the exterior of the structure has been eliminated. Also, stairwell is protected by guardrails -- eliminating falls to the interior also.</a:t>
            </a:r>
          </a:p>
          <a:p>
            <a:pPr marL="234440" indent="-234440">
              <a:spcBef>
                <a:spcPct val="0"/>
              </a:spcBef>
            </a:pPr>
            <a:r>
              <a:rPr lang="en-US" smtClean="0"/>
              <a:t>B) Here are guardrails that were either positioned prior to, or after, sheathing and left in place for the follow along trades to do their job.  </a:t>
            </a:r>
          </a:p>
          <a:p>
            <a:pPr marL="234440" indent="-234440">
              <a:spcBef>
                <a:spcPct val="0"/>
              </a:spcBef>
            </a:pPr>
            <a:r>
              <a:rPr lang="en-US" smtClean="0"/>
              <a:t>Proper coordination can lead to one system serving the needs of several trades.</a:t>
            </a:r>
          </a:p>
          <a:p>
            <a:pPr marL="234440" indent="-234440">
              <a:spcBef>
                <a:spcPct val="0"/>
              </a:spcBef>
            </a:pPr>
            <a:r>
              <a:rPr lang="en-US" i="1" smtClean="0"/>
              <a:t>From: http://www.osha.gov/doc/residential_fall_protection/ppt/index.html</a:t>
            </a:r>
          </a:p>
          <a:p>
            <a:pPr marL="234440" indent="-234440">
              <a:spcBef>
                <a:spcPct val="0"/>
              </a:spcBef>
            </a:pPr>
            <a:endParaRPr lang="en-US" smtClean="0"/>
          </a:p>
        </p:txBody>
      </p:sp>
    </p:spTree>
    <p:extLst>
      <p:ext uri="{BB962C8B-B14F-4D97-AF65-F5344CB8AC3E}">
        <p14:creationId xmlns:p14="http://schemas.microsoft.com/office/powerpoint/2010/main" val="1928194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Free consultation program: </a:t>
            </a:r>
            <a:r>
              <a:rPr lang="en-US" dirty="0" err="1" smtClean="0"/>
              <a:t>Goto</a:t>
            </a:r>
            <a:r>
              <a:rPr lang="en-US" dirty="0" smtClean="0"/>
              <a:t> osha.gov and small business tab: give info about this, I’ll show this on the next slide.</a:t>
            </a:r>
          </a:p>
          <a:p>
            <a:pPr>
              <a:spcBef>
                <a:spcPct val="0"/>
              </a:spcBef>
            </a:pPr>
            <a:endParaRPr lang="en-US" dirty="0"/>
          </a:p>
          <a:p>
            <a:pPr>
              <a:spcBef>
                <a:spcPct val="0"/>
              </a:spcBef>
            </a:pPr>
            <a:r>
              <a:rPr lang="en-US" dirty="0" smtClean="0"/>
              <a:t>Remember, since we all pay taxes in one form or another those taxes fund OSHA. Use OSHA as a resource instead of waiting until they fine you!</a:t>
            </a:r>
          </a:p>
        </p:txBody>
      </p:sp>
      <p:sp>
        <p:nvSpPr>
          <p:cNvPr id="27652" name="Slide Number Placeholder 3"/>
          <p:cNvSpPr>
            <a:spLocks noGrp="1"/>
          </p:cNvSpPr>
          <p:nvPr>
            <p:ph type="sldNum" sz="quarter" idx="5"/>
          </p:nvPr>
        </p:nvSpPr>
        <p:spPr bwMode="auto">
          <a:noFill/>
          <a:ln>
            <a:miter lim="800000"/>
            <a:headEnd/>
            <a:tailEnd/>
          </a:ln>
        </p:spPr>
        <p:txBody>
          <a:bodyPr/>
          <a:lstStyle/>
          <a:p>
            <a:fld id="{8507ECE0-7231-4B94-B543-F6A96D3E5F11}" type="slidenum">
              <a:rPr lang="en-US"/>
              <a:pPr/>
              <a:t>8</a:t>
            </a:fld>
            <a:endParaRPr lang="en-US"/>
          </a:p>
        </p:txBody>
      </p:sp>
    </p:spTree>
    <p:extLst>
      <p:ext uri="{BB962C8B-B14F-4D97-AF65-F5344CB8AC3E}">
        <p14:creationId xmlns:p14="http://schemas.microsoft.com/office/powerpoint/2010/main" val="3622066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D435B8-ED90-4815-ACCF-48F2726424F5}" type="slidenum">
              <a:rPr lang="en-US" smtClean="0"/>
              <a:pPr/>
              <a:t>80</a:t>
            </a:fld>
            <a:endParaRPr lang="en-US"/>
          </a:p>
        </p:txBody>
      </p:sp>
    </p:spTree>
    <p:extLst>
      <p:ext uri="{BB962C8B-B14F-4D97-AF65-F5344CB8AC3E}">
        <p14:creationId xmlns:p14="http://schemas.microsoft.com/office/powerpoint/2010/main" val="336360009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D435B8-ED90-4815-ACCF-48F2726424F5}" type="slidenum">
              <a:rPr lang="en-US" smtClean="0"/>
              <a:pPr/>
              <a:t>81</a:t>
            </a:fld>
            <a:endParaRPr lang="en-US"/>
          </a:p>
        </p:txBody>
      </p:sp>
    </p:spTree>
    <p:extLst>
      <p:ext uri="{BB962C8B-B14F-4D97-AF65-F5344CB8AC3E}">
        <p14:creationId xmlns:p14="http://schemas.microsoft.com/office/powerpoint/2010/main" val="303302967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pPr>
            <a:r>
              <a:rPr lang="en-US" sz="1800" dirty="0" smtClean="0"/>
              <a:t>Answers:</a:t>
            </a:r>
          </a:p>
          <a:p>
            <a:pPr>
              <a:spcBef>
                <a:spcPct val="0"/>
              </a:spcBef>
              <a:buFontTx/>
              <a:buAutoNum type="arabicParenR"/>
            </a:pPr>
            <a:r>
              <a:rPr lang="en-US" sz="1800" dirty="0" smtClean="0"/>
              <a:t>Without the anchorage, the </a:t>
            </a:r>
            <a:r>
              <a:rPr lang="en-US" sz="2800" b="1" dirty="0" smtClean="0"/>
              <a:t>PFAS won’t stop someone from falling!</a:t>
            </a:r>
            <a:endParaRPr lang="en-US" sz="1800" b="1" dirty="0" smtClean="0"/>
          </a:p>
          <a:p>
            <a:pPr>
              <a:spcBef>
                <a:spcPct val="0"/>
              </a:spcBef>
              <a:buFontTx/>
              <a:buAutoNum type="arabicParenR"/>
            </a:pPr>
            <a:r>
              <a:rPr lang="en-US" sz="1800" b="1" dirty="0" smtClean="0"/>
              <a:t>Connect the harness </a:t>
            </a:r>
            <a:r>
              <a:rPr lang="en-US" sz="1800" dirty="0" smtClean="0"/>
              <a:t>to the lanyard and anchor points</a:t>
            </a:r>
          </a:p>
          <a:p>
            <a:pPr>
              <a:spcBef>
                <a:spcPct val="0"/>
              </a:spcBef>
              <a:buFontTx/>
              <a:buAutoNum type="arabicParenR"/>
            </a:pPr>
            <a:r>
              <a:rPr lang="en-US" sz="1800" b="1" dirty="0" smtClean="0"/>
              <a:t>5,000 </a:t>
            </a:r>
            <a:r>
              <a:rPr lang="en-US" sz="1800" b="1" dirty="0" err="1" smtClean="0"/>
              <a:t>lbs</a:t>
            </a:r>
            <a:endParaRPr lang="en-US" sz="1800" b="1" dirty="0" smtClean="0"/>
          </a:p>
        </p:txBody>
      </p:sp>
    </p:spTree>
    <p:extLst>
      <p:ext uri="{BB962C8B-B14F-4D97-AF65-F5344CB8AC3E}">
        <p14:creationId xmlns:p14="http://schemas.microsoft.com/office/powerpoint/2010/main" val="127962734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u="sng" dirty="0" smtClean="0"/>
              <a:t>Narrative:</a:t>
            </a:r>
          </a:p>
          <a:p>
            <a:pPr>
              <a:spcBef>
                <a:spcPct val="0"/>
              </a:spcBef>
            </a:pPr>
            <a:r>
              <a:rPr lang="en-US" sz="1800" b="1" i="1" u="sng" dirty="0" smtClean="0"/>
              <a:t>The strap can be installed on top of the plywood</a:t>
            </a:r>
            <a:r>
              <a:rPr lang="en-US" b="1" i="1" u="sng" dirty="0" smtClean="0"/>
              <a:t> or </a:t>
            </a:r>
            <a:r>
              <a:rPr lang="en-US" b="1" dirty="0" smtClean="0"/>
              <a:t>OSB sheathing.  This anchor used in combination with a full-body harness and the appropriate lanyard will allow workers to perform this task safely.  This system will also protect workers while leaning over the edge of a platform into a hoisting area.</a:t>
            </a:r>
          </a:p>
          <a:p>
            <a:pPr>
              <a:spcBef>
                <a:spcPct val="0"/>
              </a:spcBef>
            </a:pPr>
            <a:endParaRPr lang="en-US" b="1" u="sng" dirty="0" smtClean="0"/>
          </a:p>
        </p:txBody>
      </p:sp>
    </p:spTree>
    <p:extLst>
      <p:ext uri="{BB962C8B-B14F-4D97-AF65-F5344CB8AC3E}">
        <p14:creationId xmlns:p14="http://schemas.microsoft.com/office/powerpoint/2010/main" val="312778720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p:spPr>
      </p:sp>
      <p:sp>
        <p:nvSpPr>
          <p:cNvPr id="172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i="1" u="sng" smtClean="0"/>
              <a:t>Narrative:</a:t>
            </a:r>
            <a:r>
              <a:rPr lang="en-US" smtClean="0"/>
              <a:t/>
            </a:r>
            <a:br>
              <a:rPr lang="en-US" smtClean="0"/>
            </a:br>
            <a:r>
              <a:rPr lang="en-US" b="1" smtClean="0"/>
              <a:t>This worker is wearing a personal fall arrest system consisting of a full body harness, a lanyard, and a disposable anchor point located at the roof peak.</a:t>
            </a:r>
            <a:r>
              <a:rPr lang="en-US" smtClean="0"/>
              <a:t>  </a:t>
            </a:r>
            <a:r>
              <a:rPr lang="en-US" b="1" smtClean="0"/>
              <a:t>The single worker anchor point can be quickly installed to an interior rafter with nails and it can be cut and removed quickly with a utility knife.</a:t>
            </a:r>
            <a:endParaRPr lang="en-US" smtClean="0"/>
          </a:p>
        </p:txBody>
      </p:sp>
    </p:spTree>
    <p:extLst>
      <p:ext uri="{BB962C8B-B14F-4D97-AF65-F5344CB8AC3E}">
        <p14:creationId xmlns:p14="http://schemas.microsoft.com/office/powerpoint/2010/main" val="48843121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p:spPr>
      </p:sp>
      <p:sp>
        <p:nvSpPr>
          <p:cNvPr id="174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u="sng" dirty="0" smtClean="0"/>
              <a:t>Narrative:</a:t>
            </a:r>
            <a:r>
              <a:rPr lang="en-US" dirty="0" smtClean="0"/>
              <a:t/>
            </a:r>
            <a:br>
              <a:rPr lang="en-US" dirty="0" smtClean="0"/>
            </a:br>
            <a:r>
              <a:rPr lang="en-US" b="1" dirty="0" smtClean="0"/>
              <a:t>When setting up a fall arrest system, you have to take into consideration fall distance so</a:t>
            </a:r>
            <a:r>
              <a:rPr lang="en-US" b="1" baseline="0" dirty="0" smtClean="0"/>
              <a:t> as to ensure that worker will not hit lower level.</a:t>
            </a:r>
          </a:p>
          <a:p>
            <a:pPr>
              <a:spcBef>
                <a:spcPct val="0"/>
              </a:spcBef>
            </a:pPr>
            <a:endParaRPr lang="en-US" b="1" dirty="0"/>
          </a:p>
          <a:p>
            <a:pPr>
              <a:spcBef>
                <a:spcPct val="0"/>
              </a:spcBef>
            </a:pPr>
            <a:r>
              <a:rPr lang="en-US" b="1" dirty="0" smtClean="0"/>
              <a:t>Use the example of a participant by asking someone who tried on the PFAS how tall they are. Then ask people to add the deceleration, lanyard, and safety factor. Say, if X person were working on a first story roof would they hit the ground in this setup? YES! So, take all this into consideration when setting everything up!</a:t>
            </a:r>
          </a:p>
          <a:p>
            <a:pPr>
              <a:spcBef>
                <a:spcPct val="0"/>
              </a:spcBef>
            </a:pPr>
            <a:endParaRPr lang="en-US" b="1" dirty="0"/>
          </a:p>
          <a:p>
            <a:pPr>
              <a:spcBef>
                <a:spcPct val="0"/>
              </a:spcBef>
            </a:pPr>
            <a:r>
              <a:rPr lang="en-US" dirty="0" smtClean="0"/>
              <a:t/>
            </a:r>
            <a:br>
              <a:rPr lang="en-US" dirty="0" smtClean="0"/>
            </a:br>
            <a:endParaRPr lang="en-US" dirty="0" smtClean="0"/>
          </a:p>
          <a:p>
            <a:pPr>
              <a:spcBef>
                <a:spcPct val="0"/>
              </a:spcBef>
            </a:pPr>
            <a:r>
              <a:rPr lang="en-US" b="1" dirty="0"/>
              <a:t>The fourth piece of the PFAS is how you’re going to get a worker out of it. Who’s job is that as the worker can lose blood flow if they’re waiting too long!</a:t>
            </a:r>
          </a:p>
          <a:p>
            <a:pPr>
              <a:spcBef>
                <a:spcPct val="0"/>
              </a:spcBef>
            </a:pPr>
            <a:endParaRPr lang="en-US" dirty="0" smtClean="0"/>
          </a:p>
        </p:txBody>
      </p:sp>
      <p:sp>
        <p:nvSpPr>
          <p:cNvPr id="174084" name="Slide Number Placeholder 3"/>
          <p:cNvSpPr>
            <a:spLocks noGrp="1"/>
          </p:cNvSpPr>
          <p:nvPr>
            <p:ph type="sldNum" sz="quarter" idx="5"/>
          </p:nvPr>
        </p:nvSpPr>
        <p:spPr bwMode="auto">
          <a:noFill/>
          <a:ln>
            <a:miter lim="800000"/>
            <a:headEnd/>
            <a:tailEnd/>
          </a:ln>
        </p:spPr>
        <p:txBody>
          <a:bodyPr/>
          <a:lstStyle/>
          <a:p>
            <a:fld id="{6296DAB3-5137-4964-9EA8-103E245FC865}" type="slidenum">
              <a:rPr lang="en-US"/>
              <a:pPr/>
              <a:t>85</a:t>
            </a:fld>
            <a:endParaRPr lang="en-US"/>
          </a:p>
        </p:txBody>
      </p:sp>
    </p:spTree>
    <p:extLst>
      <p:ext uri="{BB962C8B-B14F-4D97-AF65-F5344CB8AC3E}">
        <p14:creationId xmlns:p14="http://schemas.microsoft.com/office/powerpoint/2010/main" val="6473449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xfrm>
            <a:off x="1165225" y="769938"/>
            <a:ext cx="4619625" cy="3463925"/>
          </a:xfrm>
          <a:noFill/>
          <a:ln>
            <a:solidFill>
              <a:srgbClr val="000000"/>
            </a:solidFill>
            <a:miter lim="800000"/>
            <a:headEnd/>
            <a:tailEnd/>
          </a:ln>
        </p:spPr>
      </p:sp>
      <p:sp>
        <p:nvSpPr>
          <p:cNvPr id="1761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u="sng" smtClean="0"/>
              <a:t>Narrative:</a:t>
            </a:r>
          </a:p>
          <a:p>
            <a:pPr>
              <a:spcBef>
                <a:spcPct val="0"/>
              </a:spcBef>
            </a:pPr>
            <a:r>
              <a:rPr lang="en-US" b="1" smtClean="0"/>
              <a:t>When disassembling a guardrail, the guardrail no longer protects the worker from falling.  A rope grab attached to an anchor point provides the worker with fall protection and will minimize the fall distance.</a:t>
            </a:r>
          </a:p>
        </p:txBody>
      </p:sp>
    </p:spTree>
    <p:extLst>
      <p:ext uri="{BB962C8B-B14F-4D97-AF65-F5344CB8AC3E}">
        <p14:creationId xmlns:p14="http://schemas.microsoft.com/office/powerpoint/2010/main" val="374366963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D435B8-ED90-4815-ACCF-48F2726424F5}" type="slidenum">
              <a:rPr lang="en-US" smtClean="0"/>
              <a:pPr/>
              <a:t>87</a:t>
            </a:fld>
            <a:endParaRPr lang="en-US"/>
          </a:p>
        </p:txBody>
      </p:sp>
    </p:spTree>
    <p:extLst>
      <p:ext uri="{BB962C8B-B14F-4D97-AF65-F5344CB8AC3E}">
        <p14:creationId xmlns:p14="http://schemas.microsoft.com/office/powerpoint/2010/main" val="70223143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For this section, use the slides as your guide but don’t simply read off of them. Get yourself familiar with the content so you can easily share and answer questions.</a:t>
            </a:r>
            <a:endParaRPr lang="en-US" i="1" dirty="0"/>
          </a:p>
        </p:txBody>
      </p:sp>
      <p:sp>
        <p:nvSpPr>
          <p:cNvPr id="4" name="Slide Number Placeholder 3"/>
          <p:cNvSpPr>
            <a:spLocks noGrp="1"/>
          </p:cNvSpPr>
          <p:nvPr>
            <p:ph type="sldNum" sz="quarter" idx="10"/>
          </p:nvPr>
        </p:nvSpPr>
        <p:spPr/>
        <p:txBody>
          <a:bodyPr/>
          <a:lstStyle/>
          <a:p>
            <a:fld id="{A3D435B8-ED90-4815-ACCF-48F2726424F5}" type="slidenum">
              <a:rPr lang="en-US" smtClean="0"/>
              <a:pPr/>
              <a:t>88</a:t>
            </a:fld>
            <a:endParaRPr lang="en-US"/>
          </a:p>
        </p:txBody>
      </p:sp>
    </p:spTree>
    <p:extLst>
      <p:ext uri="{BB962C8B-B14F-4D97-AF65-F5344CB8AC3E}">
        <p14:creationId xmlns:p14="http://schemas.microsoft.com/office/powerpoint/2010/main" val="363662363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dt" sz="quarter" idx="1"/>
          </p:nvPr>
        </p:nvSpPr>
        <p:spPr bwMode="auto">
          <a:noFill/>
          <a:ln>
            <a:miter lim="800000"/>
            <a:headEnd/>
            <a:tailEnd/>
          </a:ln>
        </p:spPr>
        <p:txBody>
          <a:bodyPr/>
          <a:lstStyle/>
          <a:p>
            <a:r>
              <a:rPr lang="en-US"/>
              <a:t>11/07/96 5:24AM</a:t>
            </a:r>
          </a:p>
        </p:txBody>
      </p:sp>
      <p:sp>
        <p:nvSpPr>
          <p:cNvPr id="180227" name="Rectangle 5"/>
          <p:cNvSpPr>
            <a:spLocks noGrp="1" noChangeArrowheads="1"/>
          </p:cNvSpPr>
          <p:nvPr>
            <p:ph type="sldNum" sz="quarter" idx="5"/>
          </p:nvPr>
        </p:nvSpPr>
        <p:spPr bwMode="auto">
          <a:noFill/>
          <a:ln>
            <a:miter lim="800000"/>
            <a:headEnd/>
            <a:tailEnd/>
          </a:ln>
        </p:spPr>
        <p:txBody>
          <a:bodyPr/>
          <a:lstStyle/>
          <a:p>
            <a:fld id="{07750D07-CA55-41F5-92D5-FFB11933B3E9}" type="slidenum">
              <a:rPr lang="en-US"/>
              <a:pPr/>
              <a:t>89</a:t>
            </a:fld>
            <a:endParaRPr lang="en-US"/>
          </a:p>
        </p:txBody>
      </p:sp>
      <p:sp>
        <p:nvSpPr>
          <p:cNvPr id="18022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022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OSHA standards cover:</a:t>
            </a:r>
          </a:p>
          <a:p>
            <a:pPr>
              <a:spcBef>
                <a:spcPct val="0"/>
              </a:spcBef>
            </a:pPr>
            <a:r>
              <a:rPr lang="en-US" smtClean="0"/>
              <a:t>- General Industry</a:t>
            </a:r>
          </a:p>
          <a:p>
            <a:pPr>
              <a:spcBef>
                <a:spcPct val="0"/>
              </a:spcBef>
            </a:pPr>
            <a:r>
              <a:rPr lang="en-US" smtClean="0"/>
              <a:t>- Construction</a:t>
            </a:r>
          </a:p>
          <a:p>
            <a:pPr>
              <a:spcBef>
                <a:spcPct val="0"/>
              </a:spcBef>
            </a:pPr>
            <a:r>
              <a:rPr lang="en-US" smtClean="0"/>
              <a:t>- Maritime</a:t>
            </a:r>
          </a:p>
          <a:p>
            <a:pPr>
              <a:spcBef>
                <a:spcPct val="0"/>
              </a:spcBef>
              <a:buFontTx/>
              <a:buChar char="-"/>
            </a:pPr>
            <a:r>
              <a:rPr lang="en-US" smtClean="0"/>
              <a:t>Some agricultural activities</a:t>
            </a:r>
          </a:p>
          <a:p>
            <a:pPr>
              <a:spcBef>
                <a:spcPct val="0"/>
              </a:spcBef>
              <a:buFontTx/>
              <a:buChar char="-"/>
            </a:pPr>
            <a:r>
              <a:rPr lang="en-US" smtClean="0"/>
              <a:t>Longshoring and Shipyard industries</a:t>
            </a:r>
          </a:p>
        </p:txBody>
      </p:sp>
    </p:spTree>
    <p:extLst>
      <p:ext uri="{BB962C8B-B14F-4D97-AF65-F5344CB8AC3E}">
        <p14:creationId xmlns:p14="http://schemas.microsoft.com/office/powerpoint/2010/main" val="994642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program is totally separate from enforcement, meaning they can’t fine you for not following the law. The whole point of this program is that OSHA understands that small businesses don’t have the same kind of money as large commercial contractors. So, if you want OSHA to come to your jobsite and let you know that you’re setting things up according to the law, give them a call. </a:t>
            </a:r>
          </a:p>
          <a:p>
            <a:pPr>
              <a:spcBef>
                <a:spcPct val="0"/>
              </a:spcBef>
            </a:pPr>
            <a:endParaRPr lang="en-US" dirty="0"/>
          </a:p>
          <a:p>
            <a:pPr>
              <a:spcBef>
                <a:spcPct val="0"/>
              </a:spcBef>
            </a:pPr>
            <a:r>
              <a:rPr lang="en-US" b="1" u="sng" dirty="0" smtClean="0">
                <a:solidFill>
                  <a:srgbClr val="C00000"/>
                </a:solidFill>
              </a:rPr>
              <a:t>REMEMBER, DON’T EXPECT THEM TO SHOW UP TOMORROW. CALL THEM WITH TIME, FOR A JOB YOU KNOW YOU HAVE IN A MONTH OR 6 WEEKS FROM NOW.</a:t>
            </a:r>
          </a:p>
        </p:txBody>
      </p:sp>
      <p:sp>
        <p:nvSpPr>
          <p:cNvPr id="29700" name="Slide Number Placeholder 3"/>
          <p:cNvSpPr>
            <a:spLocks noGrp="1"/>
          </p:cNvSpPr>
          <p:nvPr>
            <p:ph type="sldNum" sz="quarter" idx="5"/>
          </p:nvPr>
        </p:nvSpPr>
        <p:spPr bwMode="auto">
          <a:noFill/>
          <a:ln>
            <a:miter lim="800000"/>
            <a:headEnd/>
            <a:tailEnd/>
          </a:ln>
        </p:spPr>
        <p:txBody>
          <a:bodyPr/>
          <a:lstStyle/>
          <a:p>
            <a:fld id="{A9FDEC1E-953A-4C00-B2F5-2A388E7FE650}" type="slidenum">
              <a:rPr lang="en-US"/>
              <a:pPr/>
              <a:t>9</a:t>
            </a:fld>
            <a:endParaRPr lang="en-US"/>
          </a:p>
        </p:txBody>
      </p:sp>
    </p:spTree>
    <p:extLst>
      <p:ext uri="{BB962C8B-B14F-4D97-AF65-F5344CB8AC3E}">
        <p14:creationId xmlns:p14="http://schemas.microsoft.com/office/powerpoint/2010/main" val="408052627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p:spPr>
      </p:sp>
      <p:sp>
        <p:nvSpPr>
          <p:cNvPr id="1822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1926.32(f)</a:t>
            </a:r>
          </a:p>
        </p:txBody>
      </p:sp>
    </p:spTree>
    <p:extLst>
      <p:ext uri="{BB962C8B-B14F-4D97-AF65-F5344CB8AC3E}">
        <p14:creationId xmlns:p14="http://schemas.microsoft.com/office/powerpoint/2010/main" val="101777241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D435B8-ED90-4815-ACCF-48F2726424F5}" type="slidenum">
              <a:rPr lang="en-US" smtClean="0"/>
              <a:pPr/>
              <a:t>91</a:t>
            </a:fld>
            <a:endParaRPr lang="en-US"/>
          </a:p>
        </p:txBody>
      </p:sp>
    </p:spTree>
    <p:extLst>
      <p:ext uri="{BB962C8B-B14F-4D97-AF65-F5344CB8AC3E}">
        <p14:creationId xmlns:p14="http://schemas.microsoft.com/office/powerpoint/2010/main" val="327849545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D435B8-ED90-4815-ACCF-48F2726424F5}" type="slidenum">
              <a:rPr lang="en-US" smtClean="0"/>
              <a:pPr/>
              <a:t>92</a:t>
            </a:fld>
            <a:endParaRPr lang="en-US"/>
          </a:p>
        </p:txBody>
      </p:sp>
    </p:spTree>
    <p:extLst>
      <p:ext uri="{BB962C8B-B14F-4D97-AF65-F5344CB8AC3E}">
        <p14:creationId xmlns:p14="http://schemas.microsoft.com/office/powerpoint/2010/main" val="423353590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p:spPr>
      </p:sp>
      <p:sp>
        <p:nvSpPr>
          <p:cNvPr id="1863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smtClean="0"/>
          </a:p>
        </p:txBody>
      </p:sp>
    </p:spTree>
    <p:extLst>
      <p:ext uri="{BB962C8B-B14F-4D97-AF65-F5344CB8AC3E}">
        <p14:creationId xmlns:p14="http://schemas.microsoft.com/office/powerpoint/2010/main" val="180182446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D435B8-ED90-4815-ACCF-48F2726424F5}" type="slidenum">
              <a:rPr lang="en-US" smtClean="0"/>
              <a:pPr/>
              <a:t>94</a:t>
            </a:fld>
            <a:endParaRPr lang="en-US"/>
          </a:p>
        </p:txBody>
      </p:sp>
    </p:spTree>
    <p:extLst>
      <p:ext uri="{BB962C8B-B14F-4D97-AF65-F5344CB8AC3E}">
        <p14:creationId xmlns:p14="http://schemas.microsoft.com/office/powerpoint/2010/main" val="227463878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dt" sz="quarter" idx="1"/>
          </p:nvPr>
        </p:nvSpPr>
        <p:spPr bwMode="auto">
          <a:noFill/>
          <a:ln>
            <a:miter lim="800000"/>
            <a:headEnd/>
            <a:tailEnd/>
          </a:ln>
        </p:spPr>
        <p:txBody>
          <a:bodyPr/>
          <a:lstStyle/>
          <a:p>
            <a:r>
              <a:rPr lang="en-US"/>
              <a:t>11/07/96 5:24AM</a:t>
            </a:r>
          </a:p>
        </p:txBody>
      </p:sp>
      <p:sp>
        <p:nvSpPr>
          <p:cNvPr id="18944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944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i="1" dirty="0" smtClean="0"/>
              <a:t>Recordkeeping regulations are contained in 29 CFR Part 1904.</a:t>
            </a:r>
          </a:p>
          <a:p>
            <a:pPr>
              <a:spcBef>
                <a:spcPct val="0"/>
              </a:spcBef>
            </a:pPr>
            <a:endParaRPr lang="en-US" i="1" dirty="0" smtClean="0"/>
          </a:p>
          <a:p>
            <a:pPr>
              <a:spcBef>
                <a:spcPct val="0"/>
              </a:spcBef>
            </a:pPr>
            <a:r>
              <a:rPr lang="en-US" i="1" dirty="0" smtClean="0"/>
              <a:t>Some low-hazard employers (for example, retail trade, finance, insurance, real estate) are not required to keep records.</a:t>
            </a:r>
          </a:p>
          <a:p>
            <a:pPr>
              <a:spcBef>
                <a:spcPct val="0"/>
              </a:spcBef>
            </a:pPr>
            <a:endParaRPr lang="en-US" i="1" dirty="0" smtClean="0"/>
          </a:p>
          <a:p>
            <a:pPr>
              <a:spcBef>
                <a:spcPct val="0"/>
              </a:spcBef>
            </a:pPr>
            <a:r>
              <a:rPr lang="en-US" i="1" dirty="0" smtClean="0"/>
              <a:t>While the 1904 regulation exempts many employers from keeping records at all times, these employers are not exempted from all of the 1904 requirements.</a:t>
            </a:r>
          </a:p>
          <a:p>
            <a:pPr>
              <a:spcBef>
                <a:spcPct val="0"/>
              </a:spcBef>
            </a:pPr>
            <a:endParaRPr lang="en-US" i="1" dirty="0" smtClean="0"/>
          </a:p>
          <a:p>
            <a:pPr>
              <a:spcBef>
                <a:spcPct val="0"/>
              </a:spcBef>
            </a:pPr>
            <a:r>
              <a:rPr lang="en-US" i="1" dirty="0" smtClean="0"/>
              <a:t>Employers that are </a:t>
            </a:r>
            <a:r>
              <a:rPr lang="en-US" i="1" u="sng" dirty="0" smtClean="0"/>
              <a:t>partially</a:t>
            </a:r>
            <a:r>
              <a:rPr lang="en-US" i="1" dirty="0" smtClean="0"/>
              <a:t> exempt from the recordkeeping requirements because of their size (10 or less employees) or industry must continue to comply with:</a:t>
            </a:r>
          </a:p>
          <a:p>
            <a:pPr>
              <a:spcBef>
                <a:spcPct val="0"/>
              </a:spcBef>
              <a:buFontTx/>
              <a:buChar char="-"/>
            </a:pPr>
            <a:r>
              <a:rPr lang="en-US" i="1" dirty="0" smtClean="0"/>
              <a:t> 1904.39, Reporting fatalities and multiple hospitalization incident</a:t>
            </a:r>
          </a:p>
          <a:p>
            <a:pPr>
              <a:spcBef>
                <a:spcPct val="0"/>
              </a:spcBef>
              <a:buFontTx/>
              <a:buChar char="-"/>
            </a:pPr>
            <a:r>
              <a:rPr lang="en-US" i="1" dirty="0" smtClean="0"/>
              <a:t> 1904.41, Annual OSHA injury and illness survey (if specifically requested to do so by OSHA)</a:t>
            </a:r>
          </a:p>
          <a:p>
            <a:pPr>
              <a:spcBef>
                <a:spcPct val="0"/>
              </a:spcBef>
              <a:buFontTx/>
              <a:buChar char="-"/>
            </a:pPr>
            <a:r>
              <a:rPr lang="en-US" i="1" dirty="0" smtClean="0"/>
              <a:t> 1904.42, Bureau of Labor Statistics (BLS) Annual Survey (if specifically requested to do so by BLS)</a:t>
            </a:r>
          </a:p>
          <a:p>
            <a:pPr>
              <a:spcBef>
                <a:spcPct val="0"/>
              </a:spcBef>
              <a:buFontTx/>
              <a:buChar char="-"/>
            </a:pPr>
            <a:endParaRPr lang="en-US" i="1" dirty="0" smtClean="0"/>
          </a:p>
          <a:p>
            <a:pPr>
              <a:spcBef>
                <a:spcPct val="0"/>
              </a:spcBef>
              <a:buFontTx/>
              <a:buNone/>
            </a:pPr>
            <a:r>
              <a:rPr lang="en-US" i="1" dirty="0" smtClean="0"/>
              <a:t>The new recordkeeping requirements (effective in federal plan states as of 1/1/15),</a:t>
            </a:r>
            <a:r>
              <a:rPr lang="en-US" i="1" baseline="0" dirty="0" smtClean="0"/>
              <a:t> require that any in-patient hospitalization, amputation or loss of an eye be reported to OSHA within 24 hours. Previously, it only needed to be reported if 3 or more people were hospitalized. (https://www.osha.gov/recordkeeping2014/index.html)</a:t>
            </a:r>
            <a:endParaRPr lang="en-US" i="1" dirty="0" smtClean="0"/>
          </a:p>
          <a:p>
            <a:pPr>
              <a:spcBef>
                <a:spcPct val="0"/>
              </a:spcBef>
            </a:pPr>
            <a:endParaRPr lang="en-US" dirty="0" smtClean="0"/>
          </a:p>
        </p:txBody>
      </p:sp>
    </p:spTree>
    <p:extLst>
      <p:ext uri="{BB962C8B-B14F-4D97-AF65-F5344CB8AC3E}">
        <p14:creationId xmlns:p14="http://schemas.microsoft.com/office/powerpoint/2010/main" val="38777846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3"/>
          <p:cNvSpPr>
            <a:spLocks noGrp="1" noChangeArrowheads="1"/>
          </p:cNvSpPr>
          <p:nvPr>
            <p:ph type="dt" sz="quarter" idx="1"/>
          </p:nvPr>
        </p:nvSpPr>
        <p:spPr bwMode="auto">
          <a:noFill/>
          <a:ln>
            <a:miter lim="800000"/>
            <a:headEnd/>
            <a:tailEnd/>
          </a:ln>
        </p:spPr>
        <p:txBody>
          <a:bodyPr/>
          <a:lstStyle/>
          <a:p>
            <a:r>
              <a:rPr lang="en-US"/>
              <a:t>11/07/96 5:24AM</a:t>
            </a:r>
          </a:p>
        </p:txBody>
      </p:sp>
      <p:sp>
        <p:nvSpPr>
          <p:cNvPr id="19149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149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OSHA maintains confidentiality of employers</a:t>
            </a:r>
            <a:r>
              <a:rPr lang="ja-JP" altLang="en-US" dirty="0" smtClean="0"/>
              <a:t>’</a:t>
            </a:r>
            <a:r>
              <a:rPr lang="en-US" altLang="ja-JP" dirty="0" smtClean="0"/>
              <a:t>  trade secrets.</a:t>
            </a:r>
          </a:p>
          <a:p>
            <a:pPr>
              <a:spcBef>
                <a:spcPct val="0"/>
              </a:spcBef>
            </a:pPr>
            <a:r>
              <a:rPr lang="en-US" dirty="0" smtClean="0"/>
              <a:t>Both employers and employees may submit information or comments to OSHA on the issuance, modification, or revocation of OSHA standards and request a public hearing</a:t>
            </a:r>
          </a:p>
          <a:p>
            <a:pPr>
              <a:spcBef>
                <a:spcPct val="50000"/>
              </a:spcBef>
            </a:pPr>
            <a:r>
              <a:rPr lang="en-US" dirty="0" smtClean="0"/>
              <a:t>For more information, consult OSHA publications </a:t>
            </a:r>
          </a:p>
          <a:p>
            <a:pPr>
              <a:spcBef>
                <a:spcPct val="50000"/>
              </a:spcBef>
            </a:pPr>
            <a:r>
              <a:rPr lang="en-US" dirty="0" smtClean="0"/>
              <a:t>  -- No. 2056, </a:t>
            </a:r>
            <a:r>
              <a:rPr lang="en-US" i="1" dirty="0" smtClean="0"/>
              <a:t>All About OSHA</a:t>
            </a:r>
            <a:r>
              <a:rPr lang="en-US" dirty="0" smtClean="0"/>
              <a:t> and </a:t>
            </a:r>
          </a:p>
          <a:p>
            <a:pPr>
              <a:spcBef>
                <a:spcPct val="50000"/>
              </a:spcBef>
            </a:pPr>
            <a:r>
              <a:rPr lang="en-US" dirty="0" smtClean="0"/>
              <a:t>  -- No. 3000, </a:t>
            </a:r>
            <a:r>
              <a:rPr lang="en-US" i="1" dirty="0" smtClean="0"/>
              <a:t>Employers Rights and Responsibilities Following An OSHA Inspection</a:t>
            </a:r>
            <a:r>
              <a:rPr lang="en-US" dirty="0" smtClean="0"/>
              <a:t>.</a:t>
            </a:r>
          </a:p>
          <a:p>
            <a:pPr>
              <a:spcBef>
                <a:spcPct val="0"/>
              </a:spcBef>
            </a:pPr>
            <a:endParaRPr lang="en-US" dirty="0" smtClean="0"/>
          </a:p>
          <a:p>
            <a:pPr>
              <a:spcBef>
                <a:spcPct val="0"/>
              </a:spcBef>
            </a:pPr>
            <a:endParaRPr lang="en-US" dirty="0" smtClean="0"/>
          </a:p>
        </p:txBody>
      </p:sp>
    </p:spTree>
    <p:extLst>
      <p:ext uri="{BB962C8B-B14F-4D97-AF65-F5344CB8AC3E}">
        <p14:creationId xmlns:p14="http://schemas.microsoft.com/office/powerpoint/2010/main" val="30979472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3"/>
          <p:cNvSpPr>
            <a:spLocks noGrp="1" noChangeArrowheads="1"/>
          </p:cNvSpPr>
          <p:nvPr>
            <p:ph type="dt" sz="quarter" idx="1"/>
          </p:nvPr>
        </p:nvSpPr>
        <p:spPr bwMode="auto">
          <a:noFill/>
          <a:ln>
            <a:miter lim="800000"/>
            <a:headEnd/>
            <a:tailEnd/>
          </a:ln>
        </p:spPr>
        <p:txBody>
          <a:bodyPr/>
          <a:lstStyle/>
          <a:p>
            <a:r>
              <a:rPr lang="en-US"/>
              <a:t>11/07/96 5:24AM</a:t>
            </a:r>
          </a:p>
        </p:txBody>
      </p:sp>
      <p:sp>
        <p:nvSpPr>
          <p:cNvPr id="193540"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193541"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i="1" dirty="0" smtClean="0"/>
              <a:t>VERY IMPORTANT:</a:t>
            </a:r>
          </a:p>
          <a:p>
            <a:pPr>
              <a:spcBef>
                <a:spcPct val="0"/>
              </a:spcBef>
            </a:pPr>
            <a:endParaRPr lang="en-US" i="1" dirty="0"/>
          </a:p>
          <a:p>
            <a:pPr>
              <a:spcBef>
                <a:spcPct val="0"/>
              </a:spcBef>
            </a:pPr>
            <a:r>
              <a:rPr lang="en-US" i="1" dirty="0" smtClean="0"/>
              <a:t>If you haven’t already stated that OSHA protects those who work in this country (except for some public workers in some states), not matter their legal status or whether or not they are a U.S. citizen. So, all of these are rights for all workers covered by OSHA.</a:t>
            </a:r>
          </a:p>
          <a:p>
            <a:pPr>
              <a:spcBef>
                <a:spcPct val="0"/>
              </a:spcBef>
            </a:pPr>
            <a:endParaRPr lang="en-US" i="1" dirty="0"/>
          </a:p>
          <a:p>
            <a:pPr>
              <a:spcBef>
                <a:spcPct val="0"/>
              </a:spcBef>
            </a:pPr>
            <a:r>
              <a:rPr lang="en-US" i="1" dirty="0" smtClean="0"/>
              <a:t>Also, state that there is an agreement between the Department of Labor – where OSHA is housed – and the Department of Immigration that they can’t share information if a worker is filing a complaint. This is to help reduce workers’ fear about reporting if they are undocumented.</a:t>
            </a:r>
          </a:p>
        </p:txBody>
      </p:sp>
    </p:spTree>
    <p:extLst>
      <p:ext uri="{BB962C8B-B14F-4D97-AF65-F5344CB8AC3E}">
        <p14:creationId xmlns:p14="http://schemas.microsoft.com/office/powerpoint/2010/main" val="321160876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Grp="1" noChangeArrowheads="1"/>
          </p:cNvSpPr>
          <p:nvPr>
            <p:ph type="dt" sz="quarter" idx="1"/>
          </p:nvPr>
        </p:nvSpPr>
        <p:spPr bwMode="auto">
          <a:noFill/>
          <a:ln>
            <a:miter lim="800000"/>
            <a:headEnd/>
            <a:tailEnd/>
          </a:ln>
        </p:spPr>
        <p:txBody>
          <a:bodyPr/>
          <a:lstStyle/>
          <a:p>
            <a:r>
              <a:rPr lang="en-US"/>
              <a:t>11/07/96 5:24AM</a:t>
            </a:r>
          </a:p>
        </p:txBody>
      </p:sp>
      <p:sp>
        <p:nvSpPr>
          <p:cNvPr id="19558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558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rPr>
              <a:t>OSHA Worker's web page:</a:t>
            </a:r>
          </a:p>
          <a:p>
            <a:pPr>
              <a:spcBef>
                <a:spcPct val="0"/>
              </a:spcBef>
            </a:pPr>
            <a:r>
              <a:rPr lang="en-US" smtClean="0">
                <a:latin typeface="Arial" charset="0"/>
              </a:rPr>
              <a:t>www.osha.gov/as/opa/worker/index.html</a:t>
            </a:r>
            <a:endParaRPr lang="en-US" smtClean="0">
              <a:solidFill>
                <a:srgbClr val="FFFFFF"/>
              </a:solidFill>
              <a:latin typeface="Arial" charset="0"/>
            </a:endParaRPr>
          </a:p>
        </p:txBody>
      </p:sp>
    </p:spTree>
    <p:extLst>
      <p:ext uri="{BB962C8B-B14F-4D97-AF65-F5344CB8AC3E}">
        <p14:creationId xmlns:p14="http://schemas.microsoft.com/office/powerpoint/2010/main" val="147357854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3"/>
          <p:cNvSpPr>
            <a:spLocks noGrp="1" noChangeArrowheads="1"/>
          </p:cNvSpPr>
          <p:nvPr>
            <p:ph type="dt" sz="quarter" idx="1"/>
          </p:nvPr>
        </p:nvSpPr>
        <p:spPr bwMode="auto">
          <a:noFill/>
          <a:ln>
            <a:miter lim="800000"/>
            <a:headEnd/>
            <a:tailEnd/>
          </a:ln>
        </p:spPr>
        <p:txBody>
          <a:bodyPr/>
          <a:lstStyle/>
          <a:p>
            <a:r>
              <a:rPr lang="en-US"/>
              <a:t>11/07/96 5:24AM</a:t>
            </a:r>
          </a:p>
        </p:txBody>
      </p:sp>
      <p:sp>
        <p:nvSpPr>
          <p:cNvPr id="197636"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i="1" dirty="0" smtClean="0"/>
              <a:t>Inspection Priorities:</a:t>
            </a:r>
          </a:p>
          <a:p>
            <a:pPr>
              <a:spcBef>
                <a:spcPct val="0"/>
              </a:spcBef>
            </a:pPr>
            <a:r>
              <a:rPr lang="en-US" i="1" dirty="0" smtClean="0"/>
              <a:t>- Imminent Danger (any condition where there is a reasonable certainty that a danger exists that can be expected to cause death or serious physical harm immediately, or before the danger can be eliminated through normal enforcement procedures)</a:t>
            </a:r>
          </a:p>
          <a:p>
            <a:pPr>
              <a:spcBef>
                <a:spcPct val="0"/>
              </a:spcBef>
            </a:pPr>
            <a:r>
              <a:rPr lang="en-US" i="1" dirty="0" smtClean="0"/>
              <a:t>- Fatalities and Catastrophes (resulting in hospitalization of 3 or more employees)</a:t>
            </a:r>
          </a:p>
          <a:p>
            <a:pPr>
              <a:spcBef>
                <a:spcPct val="0"/>
              </a:spcBef>
            </a:pPr>
            <a:r>
              <a:rPr lang="en-US" i="1" dirty="0" smtClean="0"/>
              <a:t>- Employee Complaints/Referrals</a:t>
            </a:r>
          </a:p>
          <a:p>
            <a:pPr>
              <a:spcBef>
                <a:spcPct val="0"/>
              </a:spcBef>
            </a:pPr>
            <a:r>
              <a:rPr lang="en-US" i="1" dirty="0" smtClean="0"/>
              <a:t>- Programmed High-Hazard Inspections</a:t>
            </a:r>
          </a:p>
          <a:p>
            <a:pPr>
              <a:spcBef>
                <a:spcPct val="0"/>
              </a:spcBef>
            </a:pPr>
            <a:r>
              <a:rPr lang="en-US" i="1" dirty="0" smtClean="0"/>
              <a:t>- Follow-ups to previous inspections</a:t>
            </a:r>
          </a:p>
          <a:p>
            <a:pPr>
              <a:spcBef>
                <a:spcPct val="0"/>
              </a:spcBef>
            </a:pPr>
            <a:endParaRPr lang="en-US" dirty="0" smtClean="0"/>
          </a:p>
        </p:txBody>
      </p:sp>
      <p:sp>
        <p:nvSpPr>
          <p:cNvPr id="197637" name="Rectangle 3"/>
          <p:cNvSpPr>
            <a:spLocks noGrp="1" noRot="1" noChangeAspect="1" noChangeArrowheads="1" noTextEdit="1"/>
          </p:cNvSpPr>
          <p:nvPr>
            <p:ph type="sldImg"/>
          </p:nvPr>
        </p:nvSpPr>
        <p:spPr bwMode="auto">
          <a:noFill/>
          <a:ln cap="flat">
            <a:solidFill>
              <a:srgbClr val="000000"/>
            </a:solidFill>
            <a:miter lim="800000"/>
            <a:headEnd/>
            <a:tailEnd/>
          </a:ln>
        </p:spPr>
      </p:sp>
    </p:spTree>
    <p:extLst>
      <p:ext uri="{BB962C8B-B14F-4D97-AF65-F5344CB8AC3E}">
        <p14:creationId xmlns:p14="http://schemas.microsoft.com/office/powerpoint/2010/main" val="2859142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fld id="{A27366EA-CD1F-4DA9-91EC-FD14C55E3713}" type="datetime1">
              <a:rPr lang="en-US"/>
              <a:pPr/>
              <a:t>3/27/2017</a:t>
            </a:fld>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a:lvl1pPr>
          </a:lstStyle>
          <a:p>
            <a:fld id="{A140B11E-ED80-4E41-879F-C55C4148DE0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02936007-9D6A-4603-814F-FD97B33DD953}" type="datetime1">
              <a:rPr lang="en-US"/>
              <a:pPr/>
              <a:t>3/27/2017</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46EF94C5-22CD-4685-BD5D-0D830999EF6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68C1D7D8-07C6-45A5-844D-2704514E7C8A}" type="datetime1">
              <a:rPr lang="en-US"/>
              <a:pPr/>
              <a:t>3/27/2017</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A276BEAA-910A-42B5-BD45-73F23DCCB78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E2CD26CF-7FC2-4339-8D72-773F09AE79B3}" type="datetime1">
              <a:rPr lang="en-US"/>
              <a:pPr/>
              <a:t>3/27/2017</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2F853C03-1367-4FD8-A5D0-44945529933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fld id="{7FE28E0F-1D4A-4950-81B1-4ABFB95B5078}" type="datetime1">
              <a:rPr lang="en-US"/>
              <a:pPr/>
              <a:t>3/27/2017</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fld id="{8C5A9A4C-B9BB-409C-9DC5-322DC3FCCFB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fld id="{CAB36CFB-C2FF-469A-964A-73B0E837A9AD}" type="datetime1">
              <a:rPr lang="en-US"/>
              <a:pPr/>
              <a:t>3/27/2017</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B6D8DF90-B874-4CC1-8242-180D1A36CE1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fld id="{C5B05DF6-F462-4D97-928A-333845A981C8}" type="datetime1">
              <a:rPr lang="en-US"/>
              <a:pPr/>
              <a:t>3/27/2017</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fld id="{6162DD1E-7E1F-4328-8B2F-E53F0773994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fld id="{2440ED8D-1213-4307-B936-E4827EF3231A}" type="datetime1">
              <a:rPr lang="en-US"/>
              <a:pPr/>
              <a:t>3/27/2017</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fld id="{FDDCD837-57C7-4FBA-B8DF-29103F40EA8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fld id="{BDB2A28F-9B56-44CB-B331-534519FF4651}" type="datetime1">
              <a:rPr lang="en-US"/>
              <a:pPr/>
              <a:t>3/27/2017</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fld id="{22C40250-AB52-4F50-8C55-02CC62F2440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fld id="{F81F8BAD-75D7-4157-9DCD-A56E7D650AC7}" type="datetime1">
              <a:rPr lang="en-US"/>
              <a:pPr/>
              <a:t>3/27/2017</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fld id="{A931E092-6497-4CFB-B7D0-6933D6866CC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fld id="{FB171900-908A-45CC-99D2-28E8F8EDA14B}" type="datetime1">
              <a:rPr lang="en-US"/>
              <a:pPr/>
              <a:t>3/27/2017</a:t>
            </a:fld>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fld id="{3AB255C1-97D6-4BA5-A0A1-714FF21374C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tx2"/>
                </a:solidFill>
                <a:latin typeface="Georgia" pitchFamily="-106" charset="0"/>
              </a:defRPr>
            </a:lvl1pPr>
          </a:lstStyle>
          <a:p>
            <a:fld id="{B4DA8913-40A9-458A-8357-E0DDE5E0C5BC}" type="datetime1">
              <a:rPr lang="en-US"/>
              <a:pPr/>
              <a:t>3/27/2017</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dirty="0">
                <a:solidFill>
                  <a:schemeClr val="tx2"/>
                </a:solidFill>
                <a:latin typeface="+mn-lt"/>
                <a:ea typeface="+mn-ea"/>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400">
                <a:solidFill>
                  <a:srgbClr val="FFFFFF"/>
                </a:solidFill>
                <a:latin typeface="Georgia" pitchFamily="-106" charset="0"/>
              </a:defRPr>
            </a:lvl1pPr>
          </a:lstStyle>
          <a:p>
            <a:fld id="{B6A5B4BA-E729-4FE5-93C0-66427BDB97B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35" r:id="rId1"/>
    <p:sldLayoutId id="2147483928" r:id="rId2"/>
    <p:sldLayoutId id="2147483936" r:id="rId3"/>
    <p:sldLayoutId id="2147483929" r:id="rId4"/>
    <p:sldLayoutId id="2147483930" r:id="rId5"/>
    <p:sldLayoutId id="2147483931" r:id="rId6"/>
    <p:sldLayoutId id="2147483932" r:id="rId7"/>
    <p:sldLayoutId id="2147483937" r:id="rId8"/>
    <p:sldLayoutId id="2147483938" r:id="rId9"/>
    <p:sldLayoutId id="2147483933" r:id="rId10"/>
    <p:sldLayoutId id="2147483934" r:id="rId11"/>
  </p:sldLayoutIdLst>
  <p:hf hdr="0" ftr="0" dt="0"/>
  <p:txStyles>
    <p:titleStyle>
      <a:lvl1pPr algn="l" rtl="0" fontAlgn="base">
        <a:spcBef>
          <a:spcPct val="0"/>
        </a:spcBef>
        <a:spcAft>
          <a:spcPct val="0"/>
        </a:spcAft>
        <a:defRPr sz="4000" kern="1200">
          <a:solidFill>
            <a:schemeClr val="tx2"/>
          </a:solidFill>
          <a:latin typeface="+mj-lt"/>
          <a:ea typeface="ＭＳ Ｐゴシック" pitchFamily="-106" charset="-128"/>
          <a:cs typeface="+mj-cs"/>
        </a:defRPr>
      </a:lvl1pPr>
      <a:lvl2pPr algn="l" rtl="0" fontAlgn="base">
        <a:spcBef>
          <a:spcPct val="0"/>
        </a:spcBef>
        <a:spcAft>
          <a:spcPct val="0"/>
        </a:spcAft>
        <a:defRPr sz="4000">
          <a:solidFill>
            <a:schemeClr val="tx2"/>
          </a:solidFill>
          <a:latin typeface="Georgia" pitchFamily="-106" charset="0"/>
          <a:ea typeface="ＭＳ Ｐゴシック" pitchFamily="-106" charset="-128"/>
        </a:defRPr>
      </a:lvl2pPr>
      <a:lvl3pPr algn="l" rtl="0" fontAlgn="base">
        <a:spcBef>
          <a:spcPct val="0"/>
        </a:spcBef>
        <a:spcAft>
          <a:spcPct val="0"/>
        </a:spcAft>
        <a:defRPr sz="4000">
          <a:solidFill>
            <a:schemeClr val="tx2"/>
          </a:solidFill>
          <a:latin typeface="Georgia" pitchFamily="-106" charset="0"/>
          <a:ea typeface="ＭＳ Ｐゴシック" pitchFamily="-106" charset="-128"/>
        </a:defRPr>
      </a:lvl3pPr>
      <a:lvl4pPr algn="l" rtl="0" fontAlgn="base">
        <a:spcBef>
          <a:spcPct val="0"/>
        </a:spcBef>
        <a:spcAft>
          <a:spcPct val="0"/>
        </a:spcAft>
        <a:defRPr sz="4000">
          <a:solidFill>
            <a:schemeClr val="tx2"/>
          </a:solidFill>
          <a:latin typeface="Georgia" pitchFamily="-106" charset="0"/>
          <a:ea typeface="ＭＳ Ｐゴシック" pitchFamily="-106" charset="-128"/>
        </a:defRPr>
      </a:lvl4pPr>
      <a:lvl5pPr algn="l" rtl="0" fontAlgn="base">
        <a:spcBef>
          <a:spcPct val="0"/>
        </a:spcBef>
        <a:spcAft>
          <a:spcPct val="0"/>
        </a:spcAft>
        <a:defRPr sz="4000">
          <a:solidFill>
            <a:schemeClr val="tx2"/>
          </a:solidFill>
          <a:latin typeface="Georgia" pitchFamily="-106" charset="0"/>
          <a:ea typeface="ＭＳ Ｐゴシック" pitchFamily="-106" charset="-128"/>
        </a:defRPr>
      </a:lvl5pPr>
      <a:lvl6pPr marL="457200" algn="l" rtl="0" fontAlgn="base">
        <a:spcBef>
          <a:spcPct val="0"/>
        </a:spcBef>
        <a:spcAft>
          <a:spcPct val="0"/>
        </a:spcAft>
        <a:defRPr sz="4000">
          <a:solidFill>
            <a:schemeClr val="tx2"/>
          </a:solidFill>
          <a:latin typeface="Georgia" pitchFamily="-106" charset="0"/>
          <a:ea typeface="ＭＳ Ｐゴシック" pitchFamily="-106" charset="-128"/>
        </a:defRPr>
      </a:lvl6pPr>
      <a:lvl7pPr marL="914400" algn="l" rtl="0" fontAlgn="base">
        <a:spcBef>
          <a:spcPct val="0"/>
        </a:spcBef>
        <a:spcAft>
          <a:spcPct val="0"/>
        </a:spcAft>
        <a:defRPr sz="4000">
          <a:solidFill>
            <a:schemeClr val="tx2"/>
          </a:solidFill>
          <a:latin typeface="Georgia" pitchFamily="-106" charset="0"/>
          <a:ea typeface="ＭＳ Ｐゴシック" pitchFamily="-106" charset="-128"/>
        </a:defRPr>
      </a:lvl7pPr>
      <a:lvl8pPr marL="1371600" algn="l" rtl="0" fontAlgn="base">
        <a:spcBef>
          <a:spcPct val="0"/>
        </a:spcBef>
        <a:spcAft>
          <a:spcPct val="0"/>
        </a:spcAft>
        <a:defRPr sz="4000">
          <a:solidFill>
            <a:schemeClr val="tx2"/>
          </a:solidFill>
          <a:latin typeface="Georgia" pitchFamily="-106" charset="0"/>
          <a:ea typeface="ＭＳ Ｐゴシック" pitchFamily="-106" charset="-128"/>
        </a:defRPr>
      </a:lvl8pPr>
      <a:lvl9pPr marL="1828800" algn="l" rtl="0" fontAlgn="base">
        <a:spcBef>
          <a:spcPct val="0"/>
        </a:spcBef>
        <a:spcAft>
          <a:spcPct val="0"/>
        </a:spcAft>
        <a:defRPr sz="4000">
          <a:solidFill>
            <a:schemeClr val="tx2"/>
          </a:solidFill>
          <a:latin typeface="Georgia" pitchFamily="-106" charset="0"/>
          <a:ea typeface="ＭＳ Ｐゴシック" pitchFamily="-106" charset="-128"/>
        </a:defRPr>
      </a:lvl9pPr>
    </p:titleStyle>
    <p:bodyStyle>
      <a:lvl1pPr marL="273050" indent="-273050" algn="l" rtl="0" fontAlgn="base">
        <a:spcBef>
          <a:spcPts val="575"/>
        </a:spcBef>
        <a:spcAft>
          <a:spcPct val="0"/>
        </a:spcAft>
        <a:buClr>
          <a:schemeClr val="accent1"/>
        </a:buClr>
        <a:buSzPct val="85000"/>
        <a:buFont typeface="Wingdings 2" pitchFamily="-106" charset="2"/>
        <a:buChar char=""/>
        <a:defRPr sz="2600" kern="1200">
          <a:solidFill>
            <a:schemeClr val="tx1"/>
          </a:solidFill>
          <a:latin typeface="+mn-lt"/>
          <a:ea typeface="ＭＳ Ｐゴシック" pitchFamily="-106" charset="-128"/>
          <a:cs typeface="+mn-cs"/>
        </a:defRPr>
      </a:lvl1pPr>
      <a:lvl2pPr marL="547688" indent="-228600" algn="l" rtl="0" fontAlgn="base">
        <a:spcBef>
          <a:spcPts val="375"/>
        </a:spcBef>
        <a:spcAft>
          <a:spcPct val="0"/>
        </a:spcAft>
        <a:buClr>
          <a:schemeClr val="accent2"/>
        </a:buClr>
        <a:buSzPct val="85000"/>
        <a:buFont typeface="Wingdings 2" pitchFamily="-106" charset="2"/>
        <a:buChar char=""/>
        <a:defRPr sz="2400" kern="1200">
          <a:solidFill>
            <a:schemeClr val="tx1"/>
          </a:solidFill>
          <a:latin typeface="+mn-lt"/>
          <a:ea typeface="ＭＳ Ｐゴシック" pitchFamily="-106" charset="-128"/>
          <a:cs typeface="+mn-cs"/>
        </a:defRPr>
      </a:lvl2pPr>
      <a:lvl3pPr marL="822325" indent="-228600" algn="l" rtl="0" fontAlgn="base">
        <a:spcBef>
          <a:spcPts val="375"/>
        </a:spcBef>
        <a:spcAft>
          <a:spcPct val="0"/>
        </a:spcAft>
        <a:buClr>
          <a:srgbClr val="B2C1DB"/>
        </a:buClr>
        <a:buSzPct val="85000"/>
        <a:buFont typeface="Wingdings 2" pitchFamily="-106" charset="2"/>
        <a:buChar char=""/>
        <a:defRPr sz="2000" kern="1200">
          <a:solidFill>
            <a:schemeClr val="tx1"/>
          </a:solidFill>
          <a:latin typeface="+mn-lt"/>
          <a:ea typeface="ＭＳ Ｐゴシック" pitchFamily="-106" charset="-128"/>
          <a:cs typeface="+mn-cs"/>
        </a:defRPr>
      </a:lvl3pPr>
      <a:lvl4pPr marL="1096963" indent="-228600" algn="l" rtl="0" fontAlgn="base">
        <a:spcBef>
          <a:spcPts val="375"/>
        </a:spcBef>
        <a:spcAft>
          <a:spcPct val="0"/>
        </a:spcAft>
        <a:buClr>
          <a:srgbClr val="9BBB59"/>
        </a:buClr>
        <a:buSzPct val="80000"/>
        <a:buFont typeface="Wingdings 2" pitchFamily="-106" charset="2"/>
        <a:buChar char=""/>
        <a:defRPr sz="2000" kern="1200">
          <a:solidFill>
            <a:schemeClr val="tx1"/>
          </a:solidFill>
          <a:latin typeface="+mn-lt"/>
          <a:ea typeface="ＭＳ Ｐゴシック" pitchFamily="-106" charset="-128"/>
          <a:cs typeface="+mn-cs"/>
        </a:defRPr>
      </a:lvl4pPr>
      <a:lvl5pPr marL="1371600" indent="-228600" algn="l" rtl="0" fontAlgn="base">
        <a:spcBef>
          <a:spcPts val="375"/>
        </a:spcBef>
        <a:spcAft>
          <a:spcPct val="0"/>
        </a:spcAft>
        <a:buClr>
          <a:srgbClr val="9BBB59"/>
        </a:buClr>
        <a:buChar char="o"/>
        <a:defRPr sz="2000" kern="1200">
          <a:solidFill>
            <a:schemeClr val="tx1"/>
          </a:solidFill>
          <a:latin typeface="+mn-lt"/>
          <a:ea typeface="ＭＳ Ｐゴシック" pitchFamily="-106"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hyperlink" Target="http://www.hispanicworksafe.org/"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3.xml"/><Relationship Id="rId1" Type="http://schemas.openxmlformats.org/officeDocument/2006/relationships/slideLayout" Target="../slideLayouts/slideLayout6.xml"/><Relationship Id="rId5" Type="http://schemas.openxmlformats.org/officeDocument/2006/relationships/image" Target="../media/image43.jpeg"/><Relationship Id="rId4" Type="http://schemas.openxmlformats.org/officeDocument/2006/relationships/image" Target="../media/image42.jpeg"/></Relationships>
</file>

<file path=ppt/slides/_rels/slide5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8.xm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5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9.xml"/><Relationship Id="rId1" Type="http://schemas.openxmlformats.org/officeDocument/2006/relationships/slideLayout" Target="../slideLayouts/slideLayout6.xml"/><Relationship Id="rId4" Type="http://schemas.openxmlformats.org/officeDocument/2006/relationships/image" Target="../media/image6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80.xml"/><Relationship Id="rId1" Type="http://schemas.openxmlformats.org/officeDocument/2006/relationships/slideLayout" Target="../slideLayouts/slideLayout6.xml"/><Relationship Id="rId4" Type="http://schemas.openxmlformats.org/officeDocument/2006/relationships/image" Target="../media/image71.jpeg"/></Relationships>
</file>

<file path=ppt/slides/_rels/slide81.xml.rels><?xml version="1.0" encoding="UTF-8" standalone="yes"?>
<Relationships xmlns="http://schemas.openxmlformats.org/package/2006/relationships"><Relationship Id="rId3" Type="http://schemas.openxmlformats.org/officeDocument/2006/relationships/image" Target="../media/image72.jpeg"/><Relationship Id="rId7" Type="http://schemas.openxmlformats.org/officeDocument/2006/relationships/image" Target="../media/image76.jpeg"/><Relationship Id="rId2" Type="http://schemas.openxmlformats.org/officeDocument/2006/relationships/notesSlide" Target="../notesSlides/notesSlide81.xml"/><Relationship Id="rId1" Type="http://schemas.openxmlformats.org/officeDocument/2006/relationships/slideLayout" Target="../slideLayouts/slideLayout6.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2"/>
          <p:cNvSpPr>
            <a:spLocks noGrp="1"/>
          </p:cNvSpPr>
          <p:nvPr>
            <p:ph type="subTitle" idx="1"/>
          </p:nvPr>
        </p:nvSpPr>
        <p:spPr>
          <a:xfrm>
            <a:off x="762000" y="3581400"/>
            <a:ext cx="7620000" cy="2819400"/>
          </a:xfrm>
        </p:spPr>
        <p:txBody>
          <a:bodyPr/>
          <a:lstStyle/>
          <a:p>
            <a:r>
              <a:rPr lang="en-US" sz="4000" smtClean="0"/>
              <a:t>Presented by </a:t>
            </a:r>
          </a:p>
          <a:p>
            <a:r>
              <a:rPr lang="en-US" sz="4000" smtClean="0"/>
              <a:t>Philadelphia Area Project on Occupational Safety and Health</a:t>
            </a:r>
          </a:p>
        </p:txBody>
      </p:sp>
      <p:sp>
        <p:nvSpPr>
          <p:cNvPr id="15363" name="Title 1"/>
          <p:cNvSpPr>
            <a:spLocks noGrp="1"/>
          </p:cNvSpPr>
          <p:nvPr>
            <p:ph type="ctrTitle"/>
          </p:nvPr>
        </p:nvSpPr>
        <p:spPr>
          <a:xfrm>
            <a:off x="457200" y="1447800"/>
            <a:ext cx="8229600" cy="1604963"/>
          </a:xfrm>
        </p:spPr>
        <p:txBody>
          <a:bodyPr/>
          <a:lstStyle/>
          <a:p>
            <a:r>
              <a:rPr sz="5000" smtClean="0"/>
              <a:t>Fall Protection in Residential Construction</a:t>
            </a:r>
          </a:p>
        </p:txBody>
      </p:sp>
      <p:pic>
        <p:nvPicPr>
          <p:cNvPr id="15364" name="Content Placeholder 3" descr="PhilaPosh Logo.jpg" title="PhilaPosh Logo"/>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562600"/>
            <a:ext cx="1752600" cy="996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73162"/>
          </a:xfrm>
          <a:solidFill>
            <a:schemeClr val="accent1"/>
          </a:solidFill>
        </p:spPr>
        <p:txBody>
          <a:bodyPr rtlCol="0">
            <a:normAutofit fontScale="90000"/>
          </a:bodyPr>
          <a:lstStyle/>
          <a:p>
            <a:pPr algn="ctr" fontAlgn="auto">
              <a:spcAft>
                <a:spcPts val="0"/>
              </a:spcAft>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j-ea"/>
              </a:rPr>
              <a:t>Has OSHA Made A Difference?</a:t>
            </a:r>
            <a:b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j-ea"/>
              </a:rPr>
            </a:br>
            <a:endParaRPr lang="en-US" dirty="0">
              <a:ea typeface="+mj-ea"/>
            </a:endParaRPr>
          </a:p>
        </p:txBody>
      </p:sp>
      <p:sp>
        <p:nvSpPr>
          <p:cNvPr id="3" name="Content Placeholder 2"/>
          <p:cNvSpPr>
            <a:spLocks noGrp="1"/>
          </p:cNvSpPr>
          <p:nvPr>
            <p:ph idx="1"/>
          </p:nvPr>
        </p:nvSpPr>
        <p:spPr>
          <a:xfrm>
            <a:off x="533400" y="2514600"/>
            <a:ext cx="7924800" cy="4191000"/>
          </a:xfrm>
          <a:solidFill>
            <a:schemeClr val="accent1"/>
          </a:solidFill>
          <a:extLst>
            <a:ext uri="{FAA26D3D-D897-4be2-8F04-BA451C77F1D7}"/>
          </a:extLst>
        </p:spPr>
        <p:txBody>
          <a:bodyPr rtlCol="0">
            <a:normAutofit/>
          </a:bodyPr>
          <a:lstStyle/>
          <a:p>
            <a:pPr marL="548640" indent="-411480" fontAlgn="auto">
              <a:spcBef>
                <a:spcPts val="580"/>
              </a:spcBef>
              <a:spcAft>
                <a:spcPct val="20000"/>
              </a:spcAft>
              <a:buClr>
                <a:srgbClr val="FFFF00"/>
              </a:buClr>
              <a:buSzPct val="50000"/>
              <a:buFont typeface="Monotype Sorts" pitchFamily="2" charset="2"/>
              <a:buChar char="l"/>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Helped </a:t>
            </a:r>
            <a:r>
              <a:rPr lang="en-US"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Arial" pitchFamily="34" charset="0"/>
                <a:ea typeface="+mn-ea"/>
              </a:rPr>
              <a:t>cut</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 the </a:t>
            </a:r>
            <a:r>
              <a:rPr lang="en-US"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Arial" pitchFamily="34" charset="0"/>
                <a:ea typeface="+mn-ea"/>
              </a:rPr>
              <a:t>work-related fatality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rate by more </a:t>
            </a:r>
            <a:r>
              <a:rPr lang="en-US"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Arial" pitchFamily="34" charset="0"/>
                <a:ea typeface="+mn-ea"/>
              </a:rPr>
              <a:t>than half (65%)</a:t>
            </a:r>
          </a:p>
          <a:p>
            <a:pPr marL="548640" indent="-411480" fontAlgn="auto">
              <a:spcBef>
                <a:spcPts val="580"/>
              </a:spcBef>
              <a:spcAft>
                <a:spcPct val="20000"/>
              </a:spcAft>
              <a:buClr>
                <a:srgbClr val="FFFF00"/>
              </a:buClr>
              <a:buSzPct val="50000"/>
              <a:buFont typeface="Monotype Sorts" pitchFamily="2" charset="2"/>
              <a:buChar char="l"/>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Worked with employers and employees to </a:t>
            </a:r>
            <a:r>
              <a:rPr lang="en-US"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Arial" pitchFamily="34" charset="0"/>
                <a:ea typeface="+mn-ea"/>
              </a:rPr>
              <a:t>reduce</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 workplace </a:t>
            </a:r>
            <a:r>
              <a:rPr lang="en-US"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Arial" pitchFamily="34" charset="0"/>
                <a:ea typeface="+mn-ea"/>
              </a:rPr>
              <a:t>injuries and illnesses by 67%</a:t>
            </a:r>
          </a:p>
          <a:p>
            <a:pPr marL="548640" indent="-411480" algn="ctr" fontAlgn="auto">
              <a:spcBef>
                <a:spcPts val="580"/>
              </a:spcBef>
              <a:spcAft>
                <a:spcPct val="20000"/>
              </a:spcAft>
              <a:buClr>
                <a:srgbClr val="FFFF00"/>
              </a:buClr>
              <a:buSzPct val="50000"/>
              <a:buFont typeface="Wingdings 2"/>
              <a:buNone/>
              <a:defRPr/>
            </a:pPr>
            <a:endParaRPr lang="en-US" b="1"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Arial" pitchFamily="34" charset="0"/>
              <a:ea typeface="+mn-ea"/>
            </a:endParaRPr>
          </a:p>
          <a:p>
            <a:pPr marL="548640" indent="-411480" algn="ctr" fontAlgn="auto">
              <a:spcBef>
                <a:spcPts val="580"/>
              </a:spcBef>
              <a:spcAft>
                <a:spcPct val="20000"/>
              </a:spcAft>
              <a:buClr>
                <a:srgbClr val="FFFF00"/>
              </a:buClr>
              <a:buSzPct val="50000"/>
              <a:buFont typeface="Wingdings 2"/>
              <a:buNone/>
              <a:defRPr/>
            </a:pP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This happened while employment in the United States nearly doubled!</a:t>
            </a:r>
          </a:p>
          <a:p>
            <a:pPr marL="548640" indent="-411480" algn="ctr" fontAlgn="auto">
              <a:spcBef>
                <a:spcPts val="580"/>
              </a:spcBef>
              <a:spcAft>
                <a:spcPct val="20000"/>
              </a:spcAft>
              <a:buClr>
                <a:srgbClr val="FFFF00"/>
              </a:buClr>
              <a:buSzPct val="50000"/>
              <a:buFont typeface="Wingdings 2"/>
              <a:buNone/>
              <a:defRPr/>
            </a:pPr>
            <a:endParaRPr lang="en-US" sz="1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endParaRPr>
          </a:p>
          <a:p>
            <a:pPr marL="548640" indent="-411480" algn="ctr" fontAlgn="auto">
              <a:spcBef>
                <a:spcPts val="580"/>
              </a:spcBef>
              <a:spcAft>
                <a:spcPct val="20000"/>
              </a:spcAft>
              <a:buClr>
                <a:srgbClr val="FFFF00"/>
              </a:buClr>
              <a:buSzPct val="50000"/>
              <a:buFont typeface="Wingdings 2"/>
              <a:buNone/>
              <a:defRPr/>
            </a:pP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Source: http://www.osha.gov/oshstats/commonstats.html</a:t>
            </a:r>
          </a:p>
          <a:p>
            <a:pPr marL="548640" indent="-411480" fontAlgn="auto">
              <a:spcBef>
                <a:spcPts val="580"/>
              </a:spcBef>
              <a:spcAft>
                <a:spcPct val="20000"/>
              </a:spcAft>
              <a:buClr>
                <a:srgbClr val="FFFF00"/>
              </a:buClr>
              <a:buSzPct val="50000"/>
              <a:buFont typeface="Monotype Sorts" pitchFamily="2" charset="2"/>
              <a:buChar char="l"/>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endParaRPr>
          </a:p>
        </p:txBody>
      </p:sp>
      <p:sp>
        <p:nvSpPr>
          <p:cNvPr id="12292" name="Slide Number Placeholder 6"/>
          <p:cNvSpPr>
            <a:spLocks noGrp="1"/>
          </p:cNvSpPr>
          <p:nvPr>
            <p:ph type="sldNum" sz="quarter" idx="12"/>
          </p:nvPr>
        </p:nvSpPr>
        <p:spPr bwMode="auto">
          <a:ln>
            <a:miter lim="800000"/>
            <a:headEnd/>
            <a:tailEnd/>
          </a:ln>
        </p:spPr>
        <p:txBody>
          <a:bodyPr/>
          <a:lstStyle/>
          <a:p>
            <a:fld id="{656C5CF0-B19D-4E28-814A-8153EB2AC06C}" type="slidenum">
              <a:rPr lang="en-US"/>
              <a:pPr/>
              <a:t>10</a:t>
            </a:fld>
            <a:endParaRPr lang="en-US"/>
          </a:p>
        </p:txBody>
      </p:sp>
      <p:sp>
        <p:nvSpPr>
          <p:cNvPr id="12293" name="Rectangle 4"/>
          <p:cNvSpPr>
            <a:spLocks noChangeArrowheads="1"/>
          </p:cNvSpPr>
          <p:nvPr/>
        </p:nvSpPr>
        <p:spPr bwMode="auto">
          <a:xfrm>
            <a:off x="3962400" y="838200"/>
            <a:ext cx="1244600" cy="646113"/>
          </a:xfrm>
          <a:prstGeom prst="rect">
            <a:avLst/>
          </a:prstGeom>
          <a:solidFill>
            <a:schemeClr val="accent3"/>
          </a:solidFill>
          <a:ln w="9525">
            <a:noFill/>
            <a:miter lim="800000"/>
            <a:headEnd/>
            <a:tailEnd/>
          </a:ln>
        </p:spPr>
        <p:txBody>
          <a:bodyPr>
            <a:spAutoFit/>
          </a:bodyPr>
          <a:lstStyle/>
          <a:p>
            <a:pPr algn="ctr" fontAlgn="auto">
              <a:spcBef>
                <a:spcPts val="0"/>
              </a:spcBef>
              <a:spcAft>
                <a:spcPts val="0"/>
              </a:spcAft>
              <a:defRPr/>
            </a:pPr>
            <a:r>
              <a:rPr lang="en-US" sz="3200" b="1" dirty="0">
                <a:solidFill>
                  <a:srgbClr val="FFFFFF"/>
                </a:solidFill>
                <a:latin typeface="+mn-lt"/>
                <a:ea typeface="+mn-ea"/>
              </a:rPr>
              <a:t>YES</a:t>
            </a:r>
            <a:r>
              <a:rPr lang="en-US" sz="3600" b="1" dirty="0">
                <a:solidFill>
                  <a:srgbClr val="FFFFFF"/>
                </a:solidFill>
                <a:latin typeface="+mn-lt"/>
                <a:ea typeface="+mn-ea"/>
              </a:rPr>
              <a:t>!</a:t>
            </a:r>
          </a:p>
        </p:txBody>
      </p:sp>
      <p:sp>
        <p:nvSpPr>
          <p:cNvPr id="12294" name="Rectangle 5"/>
          <p:cNvSpPr>
            <a:spLocks noChangeArrowheads="1"/>
          </p:cNvSpPr>
          <p:nvPr/>
        </p:nvSpPr>
        <p:spPr bwMode="auto">
          <a:xfrm>
            <a:off x="533400" y="1752600"/>
            <a:ext cx="4471988" cy="584200"/>
          </a:xfrm>
          <a:prstGeom prst="rect">
            <a:avLst/>
          </a:prstGeom>
          <a:solidFill>
            <a:schemeClr val="accent1"/>
          </a:solidFill>
          <a:ln w="9525">
            <a:noFill/>
            <a:miter lim="800000"/>
            <a:headEnd/>
            <a:tailEnd/>
          </a:ln>
        </p:spPr>
        <p:txBody>
          <a:bodyPr>
            <a:spAutoFit/>
          </a:bodyPr>
          <a:lstStyle/>
          <a:p>
            <a:pPr>
              <a:spcBef>
                <a:spcPct val="50000"/>
              </a:spcBef>
            </a:pPr>
            <a:r>
              <a:rPr lang="en-US" sz="3200">
                <a:solidFill>
                  <a:srgbClr val="FFFFFF"/>
                </a:solidFill>
                <a:latin typeface="Georgia" pitchFamily="-106" charset="0"/>
              </a:rPr>
              <a:t>Since 1970 OSHA has: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 calcmode="lin" valueType="num">
                                      <p:cBhvr additive="base">
                                        <p:cTn id="7" dur="500" fill="hold"/>
                                        <p:tgtEl>
                                          <p:spTgt spid="12293"/>
                                        </p:tgtEl>
                                        <p:attrNameLst>
                                          <p:attrName>ppt_x</p:attrName>
                                        </p:attrNameLst>
                                      </p:cBhvr>
                                      <p:tavLst>
                                        <p:tav tm="0">
                                          <p:val>
                                            <p:strVal val="#ppt_x"/>
                                          </p:val>
                                        </p:tav>
                                        <p:tav tm="100000">
                                          <p:val>
                                            <p:strVal val="#ppt_x"/>
                                          </p:val>
                                        </p:tav>
                                      </p:tavLst>
                                    </p:anim>
                                    <p:anim calcmode="lin" valueType="num">
                                      <p:cBhvr additive="base">
                                        <p:cTn id="8" dur="500" fill="hold"/>
                                        <p:tgtEl>
                                          <p:spTgt spid="1229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ox(in)">
                                      <p:cBhvr>
                                        <p:cTn id="13" dur="500"/>
                                        <p:tgtEl>
                                          <p:spTgt spid="3">
                                            <p:txEl>
                                              <p:pRg st="0" end="0"/>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ox(in)">
                                      <p:cBhvr>
                                        <p:cTn id="16" dur="500"/>
                                        <p:tgtEl>
                                          <p:spTgt spid="3">
                                            <p:txEl>
                                              <p:pRg st="1" end="1"/>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ox(in)">
                                      <p:cBhvr>
                                        <p:cTn id="19" dur="500"/>
                                        <p:tgtEl>
                                          <p:spTgt spid="3">
                                            <p:txEl>
                                              <p:pRg st="3" end="3"/>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ox(in)">
                                      <p:cBhvr>
                                        <p:cTn id="22" dur="500"/>
                                        <p:tgtEl>
                                          <p:spTgt spid="3">
                                            <p:txEl>
                                              <p:pRg st="5" end="5"/>
                                            </p:txEl>
                                          </p:spTgt>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2294"/>
                                        </p:tgtEl>
                                        <p:attrNameLst>
                                          <p:attrName>style.visibility</p:attrName>
                                        </p:attrNameLst>
                                      </p:cBhvr>
                                      <p:to>
                                        <p:strVal val="visible"/>
                                      </p:to>
                                    </p:set>
                                    <p:animEffect transition="in" filter="box(in)">
                                      <p:cBhvr>
                                        <p:cTn id="25"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nimBg="1"/>
      <p:bldP spid="12294"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143000" y="533400"/>
            <a:ext cx="6891338" cy="1123950"/>
          </a:xfr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ormAutofit fontScale="90000"/>
          </a:bodyPr>
          <a:lstStyle/>
          <a:p>
            <a:pPr algn="ctr" fontAlgn="auto">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j-ea"/>
              </a:rPr>
              <a:t>Employer may Qualify for "Focused Inspection" </a:t>
            </a:r>
          </a:p>
        </p:txBody>
      </p:sp>
      <p:sp>
        <p:nvSpPr>
          <p:cNvPr id="91139" name="Rectangle 3"/>
          <p:cNvSpPr>
            <a:spLocks noGrp="1" noChangeArrowheads="1"/>
          </p:cNvSpPr>
          <p:nvPr>
            <p:ph idx="1"/>
          </p:nvPr>
        </p:nvSpPr>
        <p:spPr>
          <a:xfrm>
            <a:off x="304800" y="1905000"/>
            <a:ext cx="8305800" cy="4251960"/>
          </a:xfrm>
          <a:extLst>
            <a:ext uri="{FAA26D3D-D897-4be2-8F04-BA451C77F1D7}"/>
          </a:extLst>
        </p:spPr>
        <p:style>
          <a:lnRef idx="3">
            <a:schemeClr val="lt1"/>
          </a:lnRef>
          <a:fillRef idx="1">
            <a:schemeClr val="accent2"/>
          </a:fillRef>
          <a:effectRef idx="1">
            <a:schemeClr val="accent2"/>
          </a:effectRef>
          <a:fontRef idx="minor">
            <a:schemeClr val="lt1"/>
          </a:fontRef>
        </p:style>
        <p:txBody>
          <a:bodyPr rtlCol="0">
            <a:normAutofit/>
          </a:bodyPr>
          <a:lstStyle/>
          <a:p>
            <a:pPr marL="548640" indent="-411480" fontAlgn="auto">
              <a:spcBef>
                <a:spcPts val="580"/>
              </a:spcBef>
              <a:spcAft>
                <a:spcPts val="0"/>
              </a:spcAft>
              <a:buClr>
                <a:schemeClr val="tx1">
                  <a:shade val="95000"/>
                </a:schemeClr>
              </a:buClr>
              <a:buSzPct val="60000"/>
              <a:buFont typeface="Arial" pitchFamily="34" charset="0"/>
              <a:buChar char="•"/>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Has to meet certain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conditions</a:t>
            </a:r>
          </a:p>
          <a:p>
            <a:pPr marL="548640" indent="-411480" fontAlgn="auto">
              <a:spcBef>
                <a:spcPts val="580"/>
              </a:spcBef>
              <a:spcAft>
                <a:spcPts val="0"/>
              </a:spcAft>
              <a:buClr>
                <a:schemeClr val="tx1">
                  <a:shade val="95000"/>
                </a:schemeClr>
              </a:buClr>
              <a:buSzPct val="60000"/>
              <a:buFont typeface="Wingdings 2"/>
              <a:buNone/>
              <a:defRPr/>
            </a:pP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ndParaRPr>
          </a:p>
          <a:p>
            <a:pPr marL="548640" indent="-411480" fontAlgn="auto">
              <a:spcBef>
                <a:spcPts val="580"/>
              </a:spcBef>
              <a:spcAft>
                <a:spcPts val="0"/>
              </a:spcAft>
              <a:buClr>
                <a:schemeClr val="tx1">
                  <a:shade val="95000"/>
                </a:schemeClr>
              </a:buClr>
              <a:buSzPct val="60000"/>
              <a:buFont typeface="Arial" pitchFamily="34" charset="0"/>
              <a:buChar char="•"/>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Inspector will "focus" on these four hazard areas:</a:t>
            </a:r>
          </a:p>
          <a:p>
            <a:pPr marL="868680" lvl="1" indent="-283464" fontAlgn="auto">
              <a:spcBef>
                <a:spcPts val="370"/>
              </a:spcBef>
              <a:spcAft>
                <a:spcPts val="0"/>
              </a:spcAft>
              <a:buFont typeface="Arial" pitchFamily="34" charset="0"/>
              <a:buChar cha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 </a:t>
            </a:r>
            <a:r>
              <a:rPr lang="en-US" sz="2800" dirty="0">
                <a:ln w="18415" cmpd="sng">
                  <a:solidFill>
                    <a:srgbClr val="FFFFFF"/>
                  </a:solidFill>
                  <a:prstDash val="solid"/>
                </a:ln>
                <a:solidFill>
                  <a:srgbClr val="0070C0"/>
                </a:solidFill>
                <a:effectLst>
                  <a:outerShdw blurRad="63500" dir="3600000" algn="tl" rotWithShape="0">
                    <a:srgbClr val="000000">
                      <a:alpha val="70000"/>
                    </a:srgbClr>
                  </a:outerShdw>
                </a:effectLst>
                <a:latin typeface="Arial" pitchFamily="34" charset="0"/>
              </a:rPr>
              <a:t>Falls</a:t>
            </a:r>
          </a:p>
          <a:p>
            <a:pPr marL="868680" lvl="1" indent="-283464" fontAlgn="auto">
              <a:spcBef>
                <a:spcPts val="370"/>
              </a:spcBef>
              <a:spcAft>
                <a:spcPts val="0"/>
              </a:spcAft>
              <a:buFont typeface="Arial" pitchFamily="34" charset="0"/>
              <a:buChar char="–"/>
              <a:defRPr/>
            </a:pPr>
            <a:r>
              <a:rPr lang="en-US" sz="2800" dirty="0">
                <a:ln w="18415" cmpd="sng">
                  <a:solidFill>
                    <a:srgbClr val="FFFFFF"/>
                  </a:solidFill>
                  <a:prstDash val="solid"/>
                </a:ln>
                <a:solidFill>
                  <a:srgbClr val="0070C0"/>
                </a:solidFill>
                <a:effectLst>
                  <a:outerShdw blurRad="63500" dir="3600000" algn="tl" rotWithShape="0">
                    <a:srgbClr val="000000">
                      <a:alpha val="70000"/>
                    </a:srgbClr>
                  </a:outerShdw>
                </a:effectLst>
                <a:latin typeface="Arial" pitchFamily="34" charset="0"/>
              </a:rPr>
              <a:t> Struck by</a:t>
            </a:r>
          </a:p>
          <a:p>
            <a:pPr marL="868680" lvl="1" indent="-283464" fontAlgn="auto">
              <a:spcBef>
                <a:spcPts val="370"/>
              </a:spcBef>
              <a:spcAft>
                <a:spcPts val="0"/>
              </a:spcAft>
              <a:buFont typeface="Arial" pitchFamily="34" charset="0"/>
              <a:buChar char="–"/>
              <a:defRPr/>
            </a:pPr>
            <a:r>
              <a:rPr lang="en-US" sz="2800" dirty="0">
                <a:ln w="18415" cmpd="sng">
                  <a:solidFill>
                    <a:srgbClr val="FFFFFF"/>
                  </a:solidFill>
                  <a:prstDash val="solid"/>
                </a:ln>
                <a:solidFill>
                  <a:srgbClr val="0070C0"/>
                </a:solidFill>
                <a:effectLst>
                  <a:outerShdw blurRad="63500" dir="3600000" algn="tl" rotWithShape="0">
                    <a:srgbClr val="000000">
                      <a:alpha val="70000"/>
                    </a:srgbClr>
                  </a:outerShdw>
                </a:effectLst>
                <a:latin typeface="Arial" pitchFamily="34" charset="0"/>
              </a:rPr>
              <a:t> Caught in/between</a:t>
            </a:r>
          </a:p>
          <a:p>
            <a:pPr marL="868680" lvl="1" indent="-283464" fontAlgn="auto">
              <a:spcBef>
                <a:spcPts val="370"/>
              </a:spcBef>
              <a:spcAft>
                <a:spcPts val="0"/>
              </a:spcAft>
              <a:buFont typeface="Arial" pitchFamily="34" charset="0"/>
              <a:buChar char="–"/>
              <a:defRPr/>
            </a:pPr>
            <a:r>
              <a:rPr lang="en-US" sz="2800" dirty="0">
                <a:ln w="18415" cmpd="sng">
                  <a:solidFill>
                    <a:srgbClr val="FFFFFF"/>
                  </a:solidFill>
                  <a:prstDash val="solid"/>
                </a:ln>
                <a:solidFill>
                  <a:srgbClr val="0070C0"/>
                </a:solidFill>
                <a:effectLst>
                  <a:outerShdw blurRad="63500" dir="3600000" algn="tl" rotWithShape="0">
                    <a:srgbClr val="000000">
                      <a:alpha val="70000"/>
                    </a:srgbClr>
                  </a:outerShdw>
                </a:effectLst>
                <a:latin typeface="Arial" pitchFamily="34" charset="0"/>
              </a:rPr>
              <a:t> Electrical </a:t>
            </a:r>
            <a:endParaRPr lang="en-US" dirty="0">
              <a:ln w="18415" cmpd="sng">
                <a:solidFill>
                  <a:srgbClr val="FFFFFF"/>
                </a:solidFill>
                <a:prstDash val="solid"/>
              </a:ln>
              <a:solidFill>
                <a:srgbClr val="0070C0"/>
              </a:solidFill>
              <a:effectLst>
                <a:outerShdw blurRad="63500" dir="3600000" algn="tl" rotWithShape="0">
                  <a:srgbClr val="000000">
                    <a:alpha val="70000"/>
                  </a:srgbClr>
                </a:outerShdw>
              </a:effectLst>
              <a:latin typeface="Arial" pitchFamily="34" charset="0"/>
            </a:endParaRPr>
          </a:p>
        </p:txBody>
      </p:sp>
      <p:sp>
        <p:nvSpPr>
          <p:cNvPr id="161796" name="Slide Number Placeholder 5"/>
          <p:cNvSpPr>
            <a:spLocks noGrp="1"/>
          </p:cNvSpPr>
          <p:nvPr>
            <p:ph type="sldNum" sz="quarter" idx="12"/>
          </p:nvPr>
        </p:nvSpPr>
        <p:spPr bwMode="auto">
          <a:ln>
            <a:miter lim="800000"/>
            <a:headEnd/>
            <a:tailEnd/>
          </a:ln>
        </p:spPr>
        <p:txBody>
          <a:bodyPr/>
          <a:lstStyle/>
          <a:p>
            <a:r>
              <a:rPr lang="en-US" dirty="0" smtClean="0"/>
              <a:t>100</a:t>
            </a:r>
            <a:endParaRPr lang="en-US" dirty="0"/>
          </a:p>
        </p:txBody>
      </p:sp>
    </p:spTree>
    <p:extLst>
      <p:ext uri="{BB962C8B-B14F-4D97-AF65-F5344CB8AC3E}">
        <p14:creationId xmlns:p14="http://schemas.microsoft.com/office/powerpoint/2010/main" val="77470521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Picture of OSHA web page</a:t>
            </a:r>
            <a:endParaRPr lang="en-US" dirty="0"/>
          </a:p>
        </p:txBody>
      </p:sp>
      <p:sp>
        <p:nvSpPr>
          <p:cNvPr id="4" name="Slide Number Placeholder 3"/>
          <p:cNvSpPr>
            <a:spLocks noGrp="1"/>
          </p:cNvSpPr>
          <p:nvPr>
            <p:ph type="sldNum" sz="quarter" idx="12"/>
          </p:nvPr>
        </p:nvSpPr>
        <p:spPr/>
        <p:txBody>
          <a:bodyPr/>
          <a:lstStyle/>
          <a:p>
            <a:r>
              <a:rPr lang="en-US" dirty="0" smtClean="0"/>
              <a:t>101</a:t>
            </a:r>
            <a:endParaRPr lang="en-US" dirty="0"/>
          </a:p>
        </p:txBody>
      </p:sp>
      <p:pic>
        <p:nvPicPr>
          <p:cNvPr id="200706" name="Picture 3" title="US DOL web page"/>
          <p:cNvPicPr>
            <a:picLocks noGrp="1" noChangeAspect="1" noChangeArrowheads="1"/>
          </p:cNvPicPr>
          <p:nvPr>
            <p:ph sz="quarter" idx="4294967295"/>
          </p:nvPr>
        </p:nvPicPr>
        <p:blipFill>
          <a:blip r:embed="rId3" cstate="email">
            <a:extLst>
              <a:ext uri="{28A0092B-C50C-407E-A947-70E740481C1C}">
                <a14:useLocalDpi xmlns:a14="http://schemas.microsoft.com/office/drawing/2010/main"/>
              </a:ext>
            </a:extLst>
          </a:blip>
          <a:srcRect/>
          <a:stretch>
            <a:fillRect/>
          </a:stretch>
        </p:blipFill>
        <p:spPr>
          <a:xfrm>
            <a:off x="-49663" y="0"/>
            <a:ext cx="9194800" cy="6869113"/>
          </a:xfrm>
        </p:spPr>
      </p:pic>
    </p:spTree>
    <p:extLst>
      <p:ext uri="{BB962C8B-B14F-4D97-AF65-F5344CB8AC3E}">
        <p14:creationId xmlns:p14="http://schemas.microsoft.com/office/powerpoint/2010/main" val="194493969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Number Placeholder 5"/>
          <p:cNvSpPr>
            <a:spLocks noGrp="1"/>
          </p:cNvSpPr>
          <p:nvPr>
            <p:ph type="sldNum" sz="quarter" idx="12"/>
          </p:nvPr>
        </p:nvSpPr>
        <p:spPr bwMode="auto">
          <a:ln>
            <a:miter lim="800000"/>
            <a:headEnd/>
            <a:tailEnd/>
          </a:ln>
        </p:spPr>
        <p:txBody>
          <a:bodyPr/>
          <a:lstStyle/>
          <a:p>
            <a:r>
              <a:rPr lang="en-US" dirty="0" smtClean="0"/>
              <a:t>102</a:t>
            </a:r>
            <a:endParaRPr lang="en-US" dirty="0"/>
          </a:p>
        </p:txBody>
      </p:sp>
      <p:sp>
        <p:nvSpPr>
          <p:cNvPr id="111621" name="Rectangle 5"/>
          <p:cNvSpPr>
            <a:spLocks noChangeArrowheads="1"/>
          </p:cNvSpPr>
          <p:nvPr/>
        </p:nvSpPr>
        <p:spPr bwMode="auto">
          <a:xfrm>
            <a:off x="685800" y="1981200"/>
            <a:ext cx="8196263" cy="4724400"/>
          </a:xfrm>
          <a:prstGeom prst="rect">
            <a:avLst/>
          </a:prstGeom>
          <a:solidFill>
            <a:schemeClr val="accent2"/>
          </a:solidFill>
          <a:ln>
            <a:headEnd/>
            <a:tailEnd/>
          </a:ln>
        </p:spPr>
        <p:style>
          <a:lnRef idx="3">
            <a:schemeClr val="lt1"/>
          </a:lnRef>
          <a:fillRef idx="1">
            <a:schemeClr val="accent1"/>
          </a:fillRef>
          <a:effectRef idx="1">
            <a:schemeClr val="accent1"/>
          </a:effectRef>
          <a:fontRef idx="minor">
            <a:schemeClr val="lt1"/>
          </a:fontRef>
        </p:style>
        <p:txBody>
          <a:bodyPr lIns="92075" tIns="46038" rIns="92075" bIns="46038"/>
          <a:lstStyle/>
          <a:p>
            <a:pPr fontAlgn="auto">
              <a:lnSpc>
                <a:spcPct val="90000"/>
              </a:lnSpc>
              <a:spcBef>
                <a:spcPct val="15000"/>
              </a:spcBef>
              <a:spcAft>
                <a:spcPct val="20000"/>
              </a:spcAft>
              <a:buClr>
                <a:srgbClr val="FFFF00"/>
              </a:buClr>
              <a:buFontTx/>
              <a:buChar char="•"/>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Report workplace safety or health      fatalities or the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hospitalization, amputation or loss of an eye of an employee</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fontAlgn="auto">
              <a:lnSpc>
                <a:spcPct val="90000"/>
              </a:lnSpc>
              <a:spcBef>
                <a:spcPct val="15000"/>
              </a:spcBef>
              <a:spcAft>
                <a:spcPct val="20000"/>
              </a:spcAft>
              <a:buClr>
                <a:srgbClr val="FFFF00"/>
              </a:buClr>
              <a:buFontTx/>
              <a:buChar char="•"/>
              <a:defRPr/>
            </a:pPr>
            <a:endParaRPr lang="en-US" sz="1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fontAlgn="auto">
              <a:lnSpc>
                <a:spcPct val="90000"/>
              </a:lnSpc>
              <a:spcBef>
                <a:spcPct val="15000"/>
              </a:spcBef>
              <a:spcAft>
                <a:spcPct val="20000"/>
              </a:spcAft>
              <a:buClr>
                <a:srgbClr val="FFFF00"/>
              </a:buClr>
              <a:buFontTx/>
              <a:buChar char="•"/>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Report a workplace hazard</a:t>
            </a:r>
          </a:p>
          <a:p>
            <a:pPr fontAlgn="auto">
              <a:lnSpc>
                <a:spcPct val="90000"/>
              </a:lnSpc>
              <a:spcBef>
                <a:spcPct val="15000"/>
              </a:spcBef>
              <a:spcAft>
                <a:spcPct val="20000"/>
              </a:spcAft>
              <a:buClr>
                <a:srgbClr val="FFFF00"/>
              </a:buClr>
              <a:buFontTx/>
              <a:buChar char="•"/>
              <a:defRPr/>
            </a:pPr>
            <a:endParaRPr lang="en-US" sz="1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fontAlgn="auto">
              <a:lnSpc>
                <a:spcPct val="90000"/>
              </a:lnSpc>
              <a:spcBef>
                <a:spcPct val="15000"/>
              </a:spcBef>
              <a:spcAft>
                <a:spcPct val="20000"/>
              </a:spcAft>
              <a:buClr>
                <a:srgbClr val="FFFF00"/>
              </a:buClr>
              <a:buFontTx/>
              <a:buChar char="•"/>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File a complaint about a workplace hazard</a:t>
            </a:r>
          </a:p>
          <a:p>
            <a:pPr fontAlgn="auto">
              <a:lnSpc>
                <a:spcPct val="90000"/>
              </a:lnSpc>
              <a:spcBef>
                <a:spcPct val="15000"/>
              </a:spcBef>
              <a:spcAft>
                <a:spcPct val="20000"/>
              </a:spcAft>
              <a:buClr>
                <a:srgbClr val="FFFF00"/>
              </a:buClr>
              <a:buFontTx/>
              <a:buChar char="•"/>
              <a:defRPr/>
            </a:pPr>
            <a:endParaRPr lang="en-US" sz="1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fontAlgn="auto">
              <a:lnSpc>
                <a:spcPct val="90000"/>
              </a:lnSpc>
              <a:spcBef>
                <a:spcPct val="15000"/>
              </a:spcBef>
              <a:spcAft>
                <a:spcPct val="20000"/>
              </a:spcAft>
              <a:buClr>
                <a:srgbClr val="FFFF00"/>
              </a:buClr>
              <a:buFontTx/>
              <a:buChar char="•"/>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Request information on OSHA</a:t>
            </a:r>
          </a:p>
          <a:p>
            <a:pPr fontAlgn="auto">
              <a:lnSpc>
                <a:spcPct val="90000"/>
              </a:lnSpc>
              <a:spcBef>
                <a:spcPct val="15000"/>
              </a:spcBef>
              <a:spcAft>
                <a:spcPct val="20000"/>
              </a:spcAft>
              <a:buClr>
                <a:srgbClr val="FFFF00"/>
              </a:buClr>
              <a:buFontTx/>
              <a:buChar char="•"/>
              <a:defRPr/>
            </a:pPr>
            <a:endParaRPr lang="en-US" sz="1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fontAlgn="auto">
              <a:lnSpc>
                <a:spcPct val="90000"/>
              </a:lnSpc>
              <a:spcBef>
                <a:spcPct val="15000"/>
              </a:spcBef>
              <a:spcAft>
                <a:spcPct val="20000"/>
              </a:spcAft>
              <a:buClr>
                <a:srgbClr val="FFFF00"/>
              </a:buClr>
              <a:buFontTx/>
              <a:buChar char="•"/>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Request an OSHA publication</a:t>
            </a:r>
          </a:p>
        </p:txBody>
      </p:sp>
      <p:sp>
        <p:nvSpPr>
          <p:cNvPr id="6" name="Rectangle 4"/>
          <p:cNvSpPr>
            <a:spLocks noGrp="1" noChangeArrowheads="1"/>
          </p:cNvSpPr>
          <p:nvPr>
            <p:ph type="title"/>
          </p:nvPr>
        </p:nvSpPr>
        <p:spPr bwMode="auto">
          <a:xfrm>
            <a:off x="685800" y="381000"/>
            <a:ext cx="8001000" cy="11430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92075" tIns="46038" rIns="92075" bIns="46038" anchor="ctr"/>
          <a:lstStyle/>
          <a:p>
            <a:pPr algn="ctr" fontAlgn="auto">
              <a:spcBef>
                <a:spcPts val="0"/>
              </a:spcBef>
              <a:spcAft>
                <a:spcPts val="0"/>
              </a:spcAft>
              <a:defRPr/>
            </a:pP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rPr>
              <a:t>OSHA Emergency Hot-Line</a:t>
            </a:r>
            <a:b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400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Black" panose="020B0A04020102020204" pitchFamily="34" charset="0"/>
              </a:rPr>
              <a:t>1-800-321-OSHA</a:t>
            </a:r>
            <a:endParaRPr lang="en-US" sz="440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Black" panose="020B0A04020102020204" pitchFamily="34" charset="0"/>
            </a:endParaRPr>
          </a:p>
        </p:txBody>
      </p:sp>
    </p:spTree>
    <p:extLst>
      <p:ext uri="{BB962C8B-B14F-4D97-AF65-F5344CB8AC3E}">
        <p14:creationId xmlns:p14="http://schemas.microsoft.com/office/powerpoint/2010/main" val="136383293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Number Placeholder 5"/>
          <p:cNvSpPr>
            <a:spLocks noGrp="1"/>
          </p:cNvSpPr>
          <p:nvPr>
            <p:ph type="sldNum" sz="quarter" idx="12"/>
          </p:nvPr>
        </p:nvSpPr>
        <p:spPr bwMode="auto">
          <a:ln>
            <a:solidFill>
              <a:schemeClr val="accent1"/>
            </a:solidFill>
            <a:miter lim="800000"/>
            <a:headEnd/>
            <a:tailEnd/>
          </a:ln>
        </p:spPr>
        <p:txBody>
          <a:bodyPr/>
          <a:lstStyle/>
          <a:p>
            <a:r>
              <a:rPr lang="en-US" dirty="0" smtClean="0"/>
              <a:t>103</a:t>
            </a:r>
            <a:endParaRPr lang="en-US" dirty="0"/>
          </a:p>
        </p:txBody>
      </p:sp>
      <p:sp>
        <p:nvSpPr>
          <p:cNvPr id="112645" name="Rectangle 5"/>
          <p:cNvSpPr>
            <a:spLocks noChangeArrowheads="1"/>
          </p:cNvSpPr>
          <p:nvPr/>
        </p:nvSpPr>
        <p:spPr bwMode="auto">
          <a:xfrm>
            <a:off x="762000" y="1905000"/>
            <a:ext cx="7772400" cy="464820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lIns="92075" tIns="46038" rIns="92075" bIns="46038"/>
          <a:lstStyle/>
          <a:p>
            <a:pPr marL="342900" indent="-342900" fontAlgn="auto">
              <a:spcBef>
                <a:spcPct val="20000"/>
              </a:spcBef>
              <a:spcAft>
                <a:spcPct val="20000"/>
              </a:spcAft>
              <a:buClr>
                <a:srgbClr val="FFFF00"/>
              </a:buClr>
              <a:buSzPct val="50000"/>
              <a:buFont typeface="Monotype Sorts" pitchFamily="2" charset="2"/>
              <a:buChar char="l"/>
              <a:defRPr/>
            </a:pP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OSHA helps </a:t>
            </a:r>
            <a:r>
              <a:rPr lang="en-US" sz="240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Black" panose="020B0A04020102020204" pitchFamily="34" charset="0"/>
              </a:rPr>
              <a:t>save lives and prevent injuries</a:t>
            </a:r>
          </a:p>
          <a:p>
            <a:pPr marL="342900" indent="-342900" fontAlgn="auto">
              <a:spcBef>
                <a:spcPct val="20000"/>
              </a:spcBef>
              <a:spcAft>
                <a:spcPct val="20000"/>
              </a:spcAft>
              <a:buClr>
                <a:srgbClr val="FFFF00"/>
              </a:buClr>
              <a:buSzPct val="50000"/>
              <a:buFont typeface="Monotype Sorts" pitchFamily="2" charset="2"/>
              <a:buChar char="l"/>
              <a:defRPr/>
            </a:pP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OSHA balances a </a:t>
            </a:r>
            <a:r>
              <a:rPr lang="en-US" sz="240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Black" panose="020B0A04020102020204" pitchFamily="34" charset="0"/>
              </a:rPr>
              <a:t>cooperative approach with traditional enforcement</a:t>
            </a:r>
          </a:p>
          <a:p>
            <a:pPr marL="342900" indent="-342900" fontAlgn="auto">
              <a:spcBef>
                <a:spcPct val="20000"/>
              </a:spcBef>
              <a:spcAft>
                <a:spcPct val="20000"/>
              </a:spcAft>
              <a:buClr>
                <a:srgbClr val="FFFF00"/>
              </a:buClr>
              <a:buSzPct val="50000"/>
              <a:buFont typeface="Monotype Sorts" pitchFamily="2" charset="2"/>
              <a:buChar char="l"/>
              <a:defRPr/>
            </a:pPr>
            <a:r>
              <a:rPr lang="en-US" sz="240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Black" panose="020B0A04020102020204" pitchFamily="34" charset="0"/>
              </a:rPr>
              <a:t>OSHA standards </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are the </a:t>
            </a:r>
            <a:r>
              <a:rPr lang="en-US" sz="240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Black" panose="020B0A04020102020204" pitchFamily="34" charset="0"/>
              </a:rPr>
              <a:t>enforceable </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requirements for worker safety and health</a:t>
            </a:r>
          </a:p>
          <a:p>
            <a:pPr marL="342900" indent="-342900" fontAlgn="auto">
              <a:spcBef>
                <a:spcPct val="20000"/>
              </a:spcBef>
              <a:spcAft>
                <a:spcPct val="20000"/>
              </a:spcAft>
              <a:buClr>
                <a:srgbClr val="FFFF00"/>
              </a:buClr>
              <a:buSzPct val="50000"/>
              <a:buFont typeface="Monotype Sorts" pitchFamily="2" charset="2"/>
              <a:buChar char="l"/>
              <a:defRPr/>
            </a:pPr>
            <a:r>
              <a:rPr lang="en-US" sz="240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Black" panose="020B0A04020102020204" pitchFamily="34" charset="0"/>
              </a:rPr>
              <a:t>Inspections </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are OSHA’s way to ensure compliance</a:t>
            </a:r>
          </a:p>
          <a:p>
            <a:pPr marL="342900" indent="-342900" fontAlgn="auto">
              <a:spcBef>
                <a:spcPct val="20000"/>
              </a:spcBef>
              <a:spcAft>
                <a:spcPct val="20000"/>
              </a:spcAft>
              <a:buClr>
                <a:srgbClr val="FFFF00"/>
              </a:buClr>
              <a:buSzPct val="50000"/>
              <a:buFont typeface="Monotype Sorts" pitchFamily="2" charset="2"/>
              <a:buChar char="l"/>
              <a:defRPr/>
            </a:pP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OSHA offers various </a:t>
            </a:r>
            <a:r>
              <a:rPr lang="en-US" sz="240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Black" panose="020B0A04020102020204" pitchFamily="34" charset="0"/>
              </a:rPr>
              <a:t>means of assistance</a:t>
            </a:r>
          </a:p>
        </p:txBody>
      </p:sp>
      <p:sp>
        <p:nvSpPr>
          <p:cNvPr id="6" name="Rectangle 4"/>
          <p:cNvSpPr>
            <a:spLocks noGrp="1" noChangeArrowheads="1"/>
          </p:cNvSpPr>
          <p:nvPr>
            <p:ph type="title"/>
          </p:nvPr>
        </p:nvSpPr>
        <p:spPr bwMode="auto">
          <a:xfrm>
            <a:off x="457200" y="274638"/>
            <a:ext cx="8229600" cy="11430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92075" tIns="46038" rIns="92075" bIns="46038" anchor="ctr"/>
          <a:lstStyle/>
          <a:p>
            <a:pPr algn="ctr" fontAlgn="auto">
              <a:spcBef>
                <a:spcPts val="0"/>
              </a:spcBef>
              <a:spcAft>
                <a:spcPts val="0"/>
              </a:spcAft>
              <a:defRPr/>
            </a:pP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rPr>
              <a:t>Summary</a:t>
            </a:r>
            <a:endParaRPr lang="en-US" sz="4400" dirty="0">
              <a:effectLst>
                <a:outerShdw blurRad="38100" dist="38100" dir="2700000" algn="tl">
                  <a:srgbClr val="000000"/>
                </a:outerShdw>
              </a:effectLst>
            </a:endParaRPr>
          </a:p>
        </p:txBody>
      </p:sp>
    </p:spTree>
    <p:extLst>
      <p:ext uri="{BB962C8B-B14F-4D97-AF65-F5344CB8AC3E}">
        <p14:creationId xmlns:p14="http://schemas.microsoft.com/office/powerpoint/2010/main" val="301270553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itle 1"/>
          <p:cNvSpPr>
            <a:spLocks noGrp="1"/>
          </p:cNvSpPr>
          <p:nvPr>
            <p:ph type="title"/>
          </p:nvPr>
        </p:nvSpPr>
        <p:spPr>
          <a:xfrm>
            <a:off x="457200" y="0"/>
            <a:ext cx="8229600" cy="1143000"/>
          </a:xfrm>
        </p:spPr>
        <p:txBody>
          <a:bodyPr/>
          <a:lstStyle/>
          <a:p>
            <a:r>
              <a:rPr lang="es-MX" smtClean="0"/>
              <a:t>ACKNOWLEDGEMENTS</a:t>
            </a:r>
          </a:p>
        </p:txBody>
      </p:sp>
      <p:sp>
        <p:nvSpPr>
          <p:cNvPr id="164867" name="Slide Number Placeholder 3"/>
          <p:cNvSpPr>
            <a:spLocks noGrp="1"/>
          </p:cNvSpPr>
          <p:nvPr>
            <p:ph type="sldNum" sz="quarter" idx="12"/>
          </p:nvPr>
        </p:nvSpPr>
        <p:spPr bwMode="auto">
          <a:ln>
            <a:miter lim="800000"/>
            <a:headEnd/>
            <a:tailEnd/>
          </a:ln>
        </p:spPr>
        <p:txBody>
          <a:bodyPr/>
          <a:lstStyle/>
          <a:p>
            <a:r>
              <a:rPr lang="en-US" dirty="0" smtClean="0"/>
              <a:t>104</a:t>
            </a:r>
            <a:endParaRPr lang="en-US" dirty="0"/>
          </a:p>
        </p:txBody>
      </p:sp>
      <p:sp>
        <p:nvSpPr>
          <p:cNvPr id="206852" name="Rectangle 3"/>
          <p:cNvSpPr txBox="1">
            <a:spLocks noChangeArrowheads="1"/>
          </p:cNvSpPr>
          <p:nvPr/>
        </p:nvSpPr>
        <p:spPr bwMode="auto">
          <a:xfrm>
            <a:off x="304800" y="1143000"/>
            <a:ext cx="8458200" cy="5715000"/>
          </a:xfrm>
          <a:prstGeom prst="rect">
            <a:avLst/>
          </a:prstGeom>
          <a:noFill/>
          <a:ln w="9525">
            <a:noFill/>
            <a:miter lim="800000"/>
            <a:headEnd/>
            <a:tailEnd/>
          </a:ln>
        </p:spPr>
        <p:txBody>
          <a:bodyPr/>
          <a:lstStyle/>
          <a:p>
            <a:pPr indent="11113">
              <a:lnSpc>
                <a:spcPct val="80000"/>
              </a:lnSpc>
              <a:spcBef>
                <a:spcPct val="20000"/>
              </a:spcBef>
            </a:pPr>
            <a:r>
              <a:rPr lang="en-US" sz="1500" dirty="0">
                <a:solidFill>
                  <a:schemeClr val="tx2"/>
                </a:solidFill>
                <a:latin typeface="Book Antiqua" pitchFamily="-106" charset="0"/>
              </a:rPr>
              <a:t>This presentation includes materials produced under Susan </a:t>
            </a:r>
            <a:r>
              <a:rPr lang="en-US" sz="1500" dirty="0" smtClean="0">
                <a:solidFill>
                  <a:schemeClr val="tx2"/>
                </a:solidFill>
                <a:latin typeface="Book Antiqua" pitchFamily="-106" charset="0"/>
              </a:rPr>
              <a:t>Harwood </a:t>
            </a:r>
            <a:r>
              <a:rPr lang="en-US" sz="1500" dirty="0">
                <a:solidFill>
                  <a:schemeClr val="tx2"/>
                </a:solidFill>
                <a:latin typeface="Book Antiqua" pitchFamily="-106" charset="0"/>
              </a:rPr>
              <a:t>grants from the Occupational  Safety and Health Administration, U.S. Department of  Labor :</a:t>
            </a:r>
          </a:p>
          <a:p>
            <a:pPr indent="11113">
              <a:lnSpc>
                <a:spcPct val="80000"/>
              </a:lnSpc>
              <a:spcBef>
                <a:spcPct val="20000"/>
              </a:spcBef>
            </a:pPr>
            <a:endParaRPr lang="en-US" sz="1500" dirty="0">
              <a:solidFill>
                <a:schemeClr val="tx2"/>
              </a:solidFill>
              <a:latin typeface="Book Antiqua" pitchFamily="-106" charset="0"/>
            </a:endParaRPr>
          </a:p>
          <a:p>
            <a:pPr indent="11113">
              <a:lnSpc>
                <a:spcPct val="80000"/>
              </a:lnSpc>
              <a:spcBef>
                <a:spcPct val="20000"/>
              </a:spcBef>
              <a:buFont typeface="Arial" charset="0"/>
              <a:buChar char="•"/>
            </a:pPr>
            <a:r>
              <a:rPr lang="en-US" sz="1500" dirty="0">
                <a:solidFill>
                  <a:schemeClr val="tx2"/>
                </a:solidFill>
                <a:latin typeface="Book Antiqua" pitchFamily="-106" charset="0"/>
              </a:rPr>
              <a:t> SH16604SH7 and SH19487-09-60-F- 42 awarded to Philadelphia Area Project on Occupational </a:t>
            </a:r>
          </a:p>
          <a:p>
            <a:pPr indent="11113">
              <a:lnSpc>
                <a:spcPct val="80000"/>
              </a:lnSpc>
              <a:spcBef>
                <a:spcPct val="20000"/>
              </a:spcBef>
            </a:pPr>
            <a:r>
              <a:rPr lang="en-US" sz="1500" dirty="0">
                <a:solidFill>
                  <a:schemeClr val="tx2"/>
                </a:solidFill>
                <a:latin typeface="Book Antiqua" pitchFamily="-106" charset="0"/>
              </a:rPr>
              <a:t>  Safety and Health (PhilaPOSH)  </a:t>
            </a:r>
          </a:p>
          <a:p>
            <a:pPr indent="11113">
              <a:lnSpc>
                <a:spcPct val="80000"/>
              </a:lnSpc>
              <a:spcBef>
                <a:spcPct val="20000"/>
              </a:spcBef>
              <a:buFont typeface="Arial" charset="0"/>
              <a:buChar char="•"/>
            </a:pPr>
            <a:endParaRPr lang="en-US" sz="1500" dirty="0">
              <a:solidFill>
                <a:schemeClr val="tx2"/>
              </a:solidFill>
              <a:latin typeface="Book Antiqua" pitchFamily="-106" charset="0"/>
            </a:endParaRPr>
          </a:p>
          <a:p>
            <a:pPr indent="11113">
              <a:lnSpc>
                <a:spcPct val="80000"/>
              </a:lnSpc>
              <a:spcBef>
                <a:spcPct val="20000"/>
              </a:spcBef>
              <a:buFont typeface="Arial" charset="0"/>
              <a:buChar char="•"/>
            </a:pPr>
            <a:r>
              <a:rPr lang="en-US" sz="1500" dirty="0">
                <a:solidFill>
                  <a:schemeClr val="tx2"/>
                </a:solidFill>
                <a:latin typeface="Book Antiqua" pitchFamily="-106" charset="0"/>
              </a:rPr>
              <a:t>46F4-HT10 awarded to the Texas Engineering Extension Service,   </a:t>
            </a:r>
          </a:p>
          <a:p>
            <a:pPr indent="11113">
              <a:lnSpc>
                <a:spcPct val="80000"/>
              </a:lnSpc>
              <a:spcBef>
                <a:spcPct val="20000"/>
              </a:spcBef>
            </a:pPr>
            <a:r>
              <a:rPr lang="en-US" sz="1500" dirty="0">
                <a:solidFill>
                  <a:schemeClr val="tx2"/>
                </a:solidFill>
                <a:latin typeface="Book Antiqua" pitchFamily="-106" charset="0"/>
              </a:rPr>
              <a:t>  OSHA Training Institute Southwest Education Center  </a:t>
            </a:r>
          </a:p>
          <a:p>
            <a:pPr indent="11113">
              <a:lnSpc>
                <a:spcPct val="80000"/>
              </a:lnSpc>
              <a:spcBef>
                <a:spcPct val="20000"/>
              </a:spcBef>
            </a:pPr>
            <a:r>
              <a:rPr lang="en-US" sz="1500" dirty="0">
                <a:solidFill>
                  <a:schemeClr val="tx2"/>
                </a:solidFill>
                <a:latin typeface="Book Antiqua" pitchFamily="-106" charset="0"/>
              </a:rPr>
              <a:t>  </a:t>
            </a:r>
          </a:p>
          <a:p>
            <a:pPr indent="11113">
              <a:lnSpc>
                <a:spcPct val="80000"/>
              </a:lnSpc>
              <a:spcBef>
                <a:spcPct val="20000"/>
              </a:spcBef>
              <a:buFont typeface="Arial" charset="0"/>
              <a:buChar char="•"/>
            </a:pPr>
            <a:r>
              <a:rPr lang="en-US" sz="1500" dirty="0">
                <a:solidFill>
                  <a:schemeClr val="tx2"/>
                </a:solidFill>
                <a:latin typeface="Book Antiqua" pitchFamily="-106" charset="0"/>
              </a:rPr>
              <a:t> 46C3-HT19 awarded to ResidentialFallSafe.org a West Virginia </a:t>
            </a:r>
          </a:p>
          <a:p>
            <a:pPr indent="11113">
              <a:lnSpc>
                <a:spcPct val="80000"/>
              </a:lnSpc>
              <a:spcBef>
                <a:spcPct val="20000"/>
              </a:spcBef>
            </a:pPr>
            <a:r>
              <a:rPr lang="en-US" sz="1500" dirty="0">
                <a:solidFill>
                  <a:schemeClr val="tx2"/>
                </a:solidFill>
                <a:latin typeface="Book Antiqua" pitchFamily="-106" charset="0"/>
              </a:rPr>
              <a:t>  University Safety and Health extension website.</a:t>
            </a:r>
          </a:p>
          <a:p>
            <a:pPr indent="11113">
              <a:lnSpc>
                <a:spcPct val="80000"/>
              </a:lnSpc>
              <a:spcBef>
                <a:spcPct val="20000"/>
              </a:spcBef>
            </a:pPr>
            <a:endParaRPr lang="en-US" sz="1500" dirty="0">
              <a:solidFill>
                <a:schemeClr val="tx2"/>
              </a:solidFill>
              <a:latin typeface="Book Antiqua" pitchFamily="-106" charset="0"/>
            </a:endParaRPr>
          </a:p>
          <a:p>
            <a:pPr indent="11113">
              <a:lnSpc>
                <a:spcPct val="80000"/>
              </a:lnSpc>
              <a:spcBef>
                <a:spcPct val="20000"/>
              </a:spcBef>
              <a:buFont typeface="Arial" charset="0"/>
              <a:buChar char="•"/>
            </a:pPr>
            <a:r>
              <a:rPr lang="en-US" sz="1500" dirty="0">
                <a:solidFill>
                  <a:schemeClr val="tx2"/>
                </a:solidFill>
                <a:latin typeface="Book Antiqua" pitchFamily="-106" charset="0"/>
              </a:rPr>
              <a:t> 46F4-HT01 awarded to Associated Builders and Contractors – Central </a:t>
            </a:r>
          </a:p>
          <a:p>
            <a:pPr indent="11113">
              <a:lnSpc>
                <a:spcPct val="80000"/>
              </a:lnSpc>
              <a:spcBef>
                <a:spcPct val="20000"/>
              </a:spcBef>
            </a:pPr>
            <a:r>
              <a:rPr lang="en-US" sz="1500" dirty="0">
                <a:solidFill>
                  <a:schemeClr val="tx2"/>
                </a:solidFill>
                <a:latin typeface="Book Antiqua" pitchFamily="-106" charset="0"/>
              </a:rPr>
              <a:t>  Texas Chapter</a:t>
            </a:r>
          </a:p>
          <a:p>
            <a:pPr indent="11113">
              <a:lnSpc>
                <a:spcPct val="80000"/>
              </a:lnSpc>
              <a:spcBef>
                <a:spcPct val="20000"/>
              </a:spcBef>
            </a:pPr>
            <a:endParaRPr lang="en-US" sz="1500" dirty="0">
              <a:solidFill>
                <a:schemeClr val="tx2"/>
              </a:solidFill>
              <a:latin typeface="Book Antiqua" pitchFamily="-106" charset="0"/>
            </a:endParaRPr>
          </a:p>
          <a:p>
            <a:pPr indent="11113">
              <a:lnSpc>
                <a:spcPct val="80000"/>
              </a:lnSpc>
              <a:spcBef>
                <a:spcPct val="20000"/>
              </a:spcBef>
              <a:buFont typeface="Arial" charset="0"/>
              <a:buChar char="•"/>
            </a:pPr>
            <a:r>
              <a:rPr lang="en-US" sz="1500" dirty="0">
                <a:solidFill>
                  <a:schemeClr val="tx2"/>
                </a:solidFill>
                <a:latin typeface="Book Antiqua" pitchFamily="-106" charset="0"/>
              </a:rPr>
              <a:t>  46A3-HT15 awarded to University of Massachusetts-Lowell, Department of Work Environment,   Safety training materials for Hispanic workers, </a:t>
            </a:r>
            <a:r>
              <a:rPr lang="en-US" sz="1500" dirty="0">
                <a:solidFill>
                  <a:schemeClr val="tx2"/>
                </a:solidFill>
                <a:latin typeface="Book Antiqua" pitchFamily="-106" charset="0"/>
                <a:hlinkClick r:id="rId2" tooltip="Link to Hispanic Work Safe Org"/>
              </a:rPr>
              <a:t>www.HispanicWorkSafe.org</a:t>
            </a:r>
            <a:endParaRPr lang="en-US" sz="1500" dirty="0">
              <a:solidFill>
                <a:schemeClr val="tx2"/>
              </a:solidFill>
              <a:latin typeface="Book Antiqua" pitchFamily="-106" charset="0"/>
            </a:endParaRPr>
          </a:p>
          <a:p>
            <a:pPr indent="11113">
              <a:lnSpc>
                <a:spcPct val="80000"/>
              </a:lnSpc>
              <a:spcBef>
                <a:spcPct val="20000"/>
              </a:spcBef>
              <a:buFont typeface="Arial" charset="0"/>
              <a:buChar char="•"/>
            </a:pPr>
            <a:endParaRPr lang="en-US" sz="1500" dirty="0">
              <a:solidFill>
                <a:schemeClr val="tx2"/>
              </a:solidFill>
              <a:latin typeface="Book Antiqua" pitchFamily="-106" charset="0"/>
            </a:endParaRPr>
          </a:p>
          <a:p>
            <a:pPr indent="11113">
              <a:lnSpc>
                <a:spcPct val="80000"/>
              </a:lnSpc>
              <a:spcBef>
                <a:spcPct val="20000"/>
              </a:spcBef>
              <a:buFont typeface="Arial" charset="0"/>
              <a:buChar char="•"/>
            </a:pPr>
            <a:r>
              <a:rPr lang="en-US" sz="1500" dirty="0">
                <a:solidFill>
                  <a:schemeClr val="tx2"/>
                </a:solidFill>
                <a:latin typeface="Book Antiqua" pitchFamily="-106" charset="0"/>
              </a:rPr>
              <a:t> SH-20995-10 awarded to the National Association of Home Builders (NAHB) Research Center</a:t>
            </a:r>
          </a:p>
          <a:p>
            <a:pPr indent="11113">
              <a:lnSpc>
                <a:spcPct val="80000"/>
              </a:lnSpc>
              <a:spcBef>
                <a:spcPct val="20000"/>
              </a:spcBef>
            </a:pPr>
            <a:endParaRPr lang="en-US" sz="1500" dirty="0">
              <a:solidFill>
                <a:schemeClr val="tx2"/>
              </a:solidFill>
              <a:latin typeface="Book Antiqua" pitchFamily="-106" charset="0"/>
            </a:endParaRPr>
          </a:p>
          <a:p>
            <a:pPr indent="11113">
              <a:lnSpc>
                <a:spcPct val="80000"/>
              </a:lnSpc>
              <a:spcBef>
                <a:spcPct val="20000"/>
              </a:spcBef>
            </a:pPr>
            <a:endParaRPr lang="en-US" sz="1500" dirty="0">
              <a:solidFill>
                <a:schemeClr val="tx2"/>
              </a:solidFill>
              <a:latin typeface="Book Antiqua" pitchFamily="-106" charset="0"/>
            </a:endParaRPr>
          </a:p>
          <a:p>
            <a:pPr indent="11113" algn="ctr">
              <a:lnSpc>
                <a:spcPct val="80000"/>
              </a:lnSpc>
              <a:spcBef>
                <a:spcPct val="20000"/>
              </a:spcBef>
            </a:pPr>
            <a:r>
              <a:rPr lang="en-US" sz="1500" dirty="0">
                <a:solidFill>
                  <a:schemeClr val="tx2"/>
                </a:solidFill>
                <a:latin typeface="Book Antiqua" pitchFamily="-106" charset="0"/>
              </a:rPr>
              <a:t>It does not necessarily reflect the views or policies of the U.S. Department of Labor, nor does mention of trade names, commercial products, or organizations imply endorsement by the U.S. Government. </a:t>
            </a:r>
          </a:p>
          <a:p>
            <a:pPr indent="11113">
              <a:lnSpc>
                <a:spcPct val="80000"/>
              </a:lnSpc>
              <a:spcBef>
                <a:spcPct val="20000"/>
              </a:spcBef>
            </a:pPr>
            <a:endParaRPr lang="es-AR" sz="1400" dirty="0">
              <a:solidFill>
                <a:schemeClr val="tx2"/>
              </a:solidFill>
              <a:latin typeface="Book Antiqua" pitchFamily="-106" charset="0"/>
            </a:endParaRPr>
          </a:p>
        </p:txBody>
      </p:sp>
    </p:spTree>
    <p:extLst>
      <p:ext uri="{BB962C8B-B14F-4D97-AF65-F5344CB8AC3E}">
        <p14:creationId xmlns:p14="http://schemas.microsoft.com/office/powerpoint/2010/main" val="302593631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le 1"/>
          <p:cNvSpPr>
            <a:spLocks noGrp="1"/>
          </p:cNvSpPr>
          <p:nvPr>
            <p:ph type="title"/>
          </p:nvPr>
        </p:nvSpPr>
        <p:spPr>
          <a:xfrm>
            <a:off x="457200" y="0"/>
            <a:ext cx="8229600" cy="1143000"/>
          </a:xfrm>
        </p:spPr>
        <p:txBody>
          <a:bodyPr/>
          <a:lstStyle/>
          <a:p>
            <a:r>
              <a:rPr lang="es-MX" smtClean="0"/>
              <a:t>ACKNOWLEDGEMENTS Con’t</a:t>
            </a:r>
          </a:p>
        </p:txBody>
      </p:sp>
      <p:sp>
        <p:nvSpPr>
          <p:cNvPr id="164867" name="Slide Number Placeholder 3"/>
          <p:cNvSpPr>
            <a:spLocks noGrp="1"/>
          </p:cNvSpPr>
          <p:nvPr>
            <p:ph type="sldNum" sz="quarter" idx="12"/>
          </p:nvPr>
        </p:nvSpPr>
        <p:spPr bwMode="auto">
          <a:ln>
            <a:miter lim="800000"/>
            <a:headEnd/>
            <a:tailEnd/>
          </a:ln>
        </p:spPr>
        <p:txBody>
          <a:bodyPr/>
          <a:lstStyle/>
          <a:p>
            <a:r>
              <a:rPr lang="en-US" dirty="0" smtClean="0"/>
              <a:t>105</a:t>
            </a:r>
            <a:endParaRPr lang="en-US" dirty="0"/>
          </a:p>
        </p:txBody>
      </p:sp>
      <p:sp>
        <p:nvSpPr>
          <p:cNvPr id="207876" name="Rectangle 3"/>
          <p:cNvSpPr txBox="1">
            <a:spLocks noChangeArrowheads="1"/>
          </p:cNvSpPr>
          <p:nvPr/>
        </p:nvSpPr>
        <p:spPr bwMode="auto">
          <a:xfrm>
            <a:off x="304800" y="1143000"/>
            <a:ext cx="8458200" cy="5715000"/>
          </a:xfrm>
          <a:prstGeom prst="rect">
            <a:avLst/>
          </a:prstGeom>
          <a:noFill/>
          <a:ln w="9525">
            <a:noFill/>
            <a:miter lim="800000"/>
            <a:headEnd/>
            <a:tailEnd/>
          </a:ln>
        </p:spPr>
        <p:txBody>
          <a:bodyPr/>
          <a:lstStyle/>
          <a:p>
            <a:pPr indent="11113">
              <a:lnSpc>
                <a:spcPct val="80000"/>
              </a:lnSpc>
              <a:spcBef>
                <a:spcPct val="20000"/>
              </a:spcBef>
            </a:pPr>
            <a:endParaRPr lang="en-US" sz="1500" dirty="0">
              <a:solidFill>
                <a:schemeClr val="tx2"/>
              </a:solidFill>
              <a:latin typeface="Book Antiqua" pitchFamily="-106" charset="0"/>
            </a:endParaRPr>
          </a:p>
          <a:p>
            <a:pPr indent="11113">
              <a:lnSpc>
                <a:spcPct val="80000"/>
              </a:lnSpc>
              <a:spcBef>
                <a:spcPct val="20000"/>
              </a:spcBef>
            </a:pPr>
            <a:r>
              <a:rPr lang="en-US" sz="1500" dirty="0">
                <a:solidFill>
                  <a:schemeClr val="tx2"/>
                </a:solidFill>
                <a:latin typeface="Book Antiqua" pitchFamily="-106" charset="0"/>
              </a:rPr>
              <a:t>In addition to:</a:t>
            </a:r>
          </a:p>
          <a:p>
            <a:pPr indent="11113">
              <a:lnSpc>
                <a:spcPct val="80000"/>
              </a:lnSpc>
              <a:spcBef>
                <a:spcPct val="20000"/>
              </a:spcBef>
            </a:pPr>
            <a:endParaRPr lang="en-US" sz="1500" dirty="0">
              <a:solidFill>
                <a:schemeClr val="tx2"/>
              </a:solidFill>
              <a:latin typeface="Book Antiqua" pitchFamily="-106" charset="0"/>
            </a:endParaRPr>
          </a:p>
          <a:p>
            <a:pPr indent="11113">
              <a:lnSpc>
                <a:spcPct val="80000"/>
              </a:lnSpc>
              <a:spcBef>
                <a:spcPct val="20000"/>
              </a:spcBef>
              <a:buFont typeface="Arial" charset="0"/>
              <a:buChar char="•"/>
            </a:pPr>
            <a:r>
              <a:rPr lang="en-US" sz="1500" dirty="0">
                <a:solidFill>
                  <a:schemeClr val="tx2"/>
                </a:solidFill>
                <a:latin typeface="Book Antiqua" pitchFamily="-106" charset="0"/>
              </a:rPr>
              <a:t> Oregon Department of Consumer &amp; Business Services, Occupational </a:t>
            </a:r>
          </a:p>
          <a:p>
            <a:pPr indent="11113">
              <a:lnSpc>
                <a:spcPct val="80000"/>
              </a:lnSpc>
              <a:spcBef>
                <a:spcPct val="20000"/>
              </a:spcBef>
            </a:pPr>
            <a:r>
              <a:rPr lang="en-US" sz="1500" dirty="0">
                <a:solidFill>
                  <a:schemeClr val="tx2"/>
                </a:solidFill>
                <a:latin typeface="Book Antiqua" pitchFamily="-106" charset="0"/>
              </a:rPr>
              <a:t>  Safety &amp; Health Division, manual entitled </a:t>
            </a:r>
            <a:r>
              <a:rPr lang="ja-JP" altLang="en-US" sz="1500" dirty="0">
                <a:solidFill>
                  <a:schemeClr val="tx2"/>
                </a:solidFill>
                <a:latin typeface="Book Antiqua" pitchFamily="-106" charset="0"/>
                <a:ea typeface="ＭＳ Ｐ明朝" pitchFamily="-106" charset="-128"/>
              </a:rPr>
              <a:t>“</a:t>
            </a:r>
            <a:r>
              <a:rPr lang="en-US" altLang="ja-JP" sz="1500" dirty="0">
                <a:solidFill>
                  <a:schemeClr val="tx2"/>
                </a:solidFill>
                <a:latin typeface="Book Antiqua" pitchFamily="-106" charset="0"/>
                <a:ea typeface="ＭＳ Ｐ明朝" pitchFamily="-106" charset="-128"/>
              </a:rPr>
              <a:t>Fall Protection: Options for Specialty </a:t>
            </a:r>
          </a:p>
          <a:p>
            <a:pPr indent="11113">
              <a:lnSpc>
                <a:spcPct val="80000"/>
              </a:lnSpc>
              <a:spcBef>
                <a:spcPct val="20000"/>
              </a:spcBef>
            </a:pPr>
            <a:r>
              <a:rPr lang="en-US" sz="1500" dirty="0">
                <a:solidFill>
                  <a:schemeClr val="tx2"/>
                </a:solidFill>
                <a:latin typeface="Book Antiqua" pitchFamily="-106" charset="0"/>
              </a:rPr>
              <a:t>  Contractors</a:t>
            </a:r>
            <a:r>
              <a:rPr lang="ja-JP" altLang="en-US" sz="1500" dirty="0">
                <a:solidFill>
                  <a:schemeClr val="tx2"/>
                </a:solidFill>
                <a:latin typeface="Book Antiqua" pitchFamily="-106" charset="0"/>
                <a:ea typeface="ＭＳ Ｐ明朝" pitchFamily="-106" charset="-128"/>
              </a:rPr>
              <a:t>”</a:t>
            </a:r>
            <a:r>
              <a:rPr lang="en-US" altLang="ja-JP" sz="1500" dirty="0">
                <a:solidFill>
                  <a:schemeClr val="tx2"/>
                </a:solidFill>
                <a:latin typeface="Book Antiqua" pitchFamily="-106" charset="0"/>
                <a:ea typeface="ＭＳ Ｐ明朝" pitchFamily="-106" charset="-128"/>
              </a:rPr>
              <a:t> produced by the OR-OSHA and Technical Resources section and developed </a:t>
            </a:r>
          </a:p>
          <a:p>
            <a:pPr indent="11113">
              <a:lnSpc>
                <a:spcPct val="80000"/>
              </a:lnSpc>
              <a:spcBef>
                <a:spcPct val="20000"/>
              </a:spcBef>
            </a:pPr>
            <a:r>
              <a:rPr lang="en-US" sz="1500" dirty="0">
                <a:solidFill>
                  <a:schemeClr val="tx2"/>
                </a:solidFill>
                <a:latin typeface="Book Antiqua" pitchFamily="-106" charset="0"/>
              </a:rPr>
              <a:t>  by OR OSHA</a:t>
            </a:r>
            <a:r>
              <a:rPr lang="ja-JP" altLang="en-US" sz="1500" dirty="0">
                <a:solidFill>
                  <a:schemeClr val="tx2"/>
                </a:solidFill>
                <a:latin typeface="Book Antiqua" pitchFamily="-106" charset="0"/>
                <a:ea typeface="ＭＳ Ｐ明朝" pitchFamily="-106" charset="-128"/>
              </a:rPr>
              <a:t>’</a:t>
            </a:r>
            <a:r>
              <a:rPr lang="en-US" altLang="ja-JP" sz="1500" dirty="0">
                <a:solidFill>
                  <a:schemeClr val="tx2"/>
                </a:solidFill>
                <a:latin typeface="Book Antiqua" pitchFamily="-106" charset="0"/>
                <a:ea typeface="ＭＳ Ｐ明朝" pitchFamily="-106" charset="-128"/>
              </a:rPr>
              <a:t>s 502 Fall Protection Committee</a:t>
            </a:r>
          </a:p>
          <a:p>
            <a:pPr indent="11113">
              <a:lnSpc>
                <a:spcPct val="80000"/>
              </a:lnSpc>
              <a:spcBef>
                <a:spcPct val="20000"/>
              </a:spcBef>
            </a:pPr>
            <a:endParaRPr lang="en-US" sz="1500" dirty="0">
              <a:solidFill>
                <a:schemeClr val="tx2"/>
              </a:solidFill>
              <a:latin typeface="Book Antiqua" pitchFamily="-106" charset="0"/>
            </a:endParaRPr>
          </a:p>
          <a:p>
            <a:pPr indent="11113">
              <a:lnSpc>
                <a:spcPct val="80000"/>
              </a:lnSpc>
              <a:spcBef>
                <a:spcPct val="20000"/>
              </a:spcBef>
              <a:buFont typeface="Arial" charset="0"/>
              <a:buChar char="•"/>
            </a:pPr>
            <a:r>
              <a:rPr lang="en-US" sz="1500" dirty="0">
                <a:solidFill>
                  <a:schemeClr val="tx2"/>
                </a:solidFill>
                <a:latin typeface="Book Antiqua" pitchFamily="-106" charset="0"/>
              </a:rPr>
              <a:t> Massachusetts Department of Public Health Fatality Assessment and Control Evaluation (FACE)        Project, pamphlet entitled “Falls: The Leading Killer on Construction Sites”</a:t>
            </a:r>
          </a:p>
          <a:p>
            <a:pPr indent="11113">
              <a:lnSpc>
                <a:spcPct val="80000"/>
              </a:lnSpc>
              <a:spcBef>
                <a:spcPct val="20000"/>
              </a:spcBef>
              <a:buFont typeface="Arial" charset="0"/>
              <a:buChar char="•"/>
            </a:pPr>
            <a:endParaRPr lang="en-US" altLang="ja-JP" sz="1500" dirty="0">
              <a:solidFill>
                <a:schemeClr val="tx2"/>
              </a:solidFill>
              <a:latin typeface="Book Antiqua" pitchFamily="-106" charset="0"/>
              <a:ea typeface="ＭＳ Ｐ明朝" pitchFamily="-106" charset="-128"/>
            </a:endParaRPr>
          </a:p>
          <a:p>
            <a:pPr indent="11113">
              <a:lnSpc>
                <a:spcPct val="80000"/>
              </a:lnSpc>
              <a:spcBef>
                <a:spcPct val="20000"/>
              </a:spcBef>
              <a:buFont typeface="Arial" charset="0"/>
              <a:buChar char="•"/>
            </a:pPr>
            <a:r>
              <a:rPr lang="en-US" altLang="ja-JP" sz="1500" dirty="0">
                <a:solidFill>
                  <a:schemeClr val="tx2"/>
                </a:solidFill>
                <a:latin typeface="Book Antiqua" pitchFamily="-106" charset="0"/>
                <a:ea typeface="ＭＳ Ｐ明朝" pitchFamily="-106" charset="-128"/>
              </a:rPr>
              <a:t> Philly.com news article entitled “Construction worker dies after contact with live wire”, 4/30/12</a:t>
            </a:r>
          </a:p>
          <a:p>
            <a:pPr indent="11113">
              <a:lnSpc>
                <a:spcPct val="80000"/>
              </a:lnSpc>
              <a:spcBef>
                <a:spcPct val="20000"/>
              </a:spcBef>
              <a:buFont typeface="Arial" charset="0"/>
              <a:buChar char="•"/>
            </a:pPr>
            <a:endParaRPr lang="en-US" altLang="ja-JP" sz="1500" dirty="0">
              <a:solidFill>
                <a:schemeClr val="tx2"/>
              </a:solidFill>
              <a:latin typeface="Book Antiqua" pitchFamily="-106" charset="0"/>
              <a:ea typeface="ＭＳ Ｐ明朝" pitchFamily="-106" charset="-128"/>
            </a:endParaRPr>
          </a:p>
          <a:p>
            <a:pPr indent="11113">
              <a:lnSpc>
                <a:spcPct val="80000"/>
              </a:lnSpc>
              <a:spcBef>
                <a:spcPct val="20000"/>
              </a:spcBef>
              <a:buFont typeface="Arial" charset="0"/>
              <a:buChar char="•"/>
            </a:pPr>
            <a:r>
              <a:rPr lang="en-US" sz="1500" dirty="0">
                <a:solidFill>
                  <a:schemeClr val="tx2"/>
                </a:solidFill>
                <a:latin typeface="Book Antiqua" pitchFamily="-106" charset="0"/>
              </a:rPr>
              <a:t> Bureau of Labor Statistics, 2010 and 2011 Census of Fatal Occupational Injuries </a:t>
            </a:r>
          </a:p>
          <a:p>
            <a:pPr indent="11113">
              <a:lnSpc>
                <a:spcPct val="80000"/>
              </a:lnSpc>
              <a:spcBef>
                <a:spcPct val="20000"/>
              </a:spcBef>
              <a:buFont typeface="Arial" charset="0"/>
              <a:buChar char="•"/>
            </a:pPr>
            <a:endParaRPr lang="en-US" altLang="ja-JP" sz="1500" dirty="0">
              <a:solidFill>
                <a:schemeClr val="tx2"/>
              </a:solidFill>
              <a:latin typeface="Book Antiqua" pitchFamily="-106" charset="0"/>
              <a:ea typeface="ＭＳ Ｐ明朝" pitchFamily="-106" charset="-128"/>
            </a:endParaRPr>
          </a:p>
          <a:p>
            <a:pPr indent="11113">
              <a:lnSpc>
                <a:spcPct val="80000"/>
              </a:lnSpc>
              <a:spcBef>
                <a:spcPct val="20000"/>
              </a:spcBef>
              <a:buFont typeface="Arial" charset="0"/>
              <a:buChar char="•"/>
            </a:pPr>
            <a:r>
              <a:rPr lang="en-US" sz="1500" dirty="0">
                <a:solidFill>
                  <a:schemeClr val="tx2"/>
                </a:solidFill>
                <a:latin typeface="Book Antiqua" pitchFamily="-106" charset="0"/>
              </a:rPr>
              <a:t> J. Paul Leigh “Economic Burden of Occupational Injury and Illness in the United States” in Milbank Quarterly, Volume 89, Issue 4, pages 728-772 December 2011</a:t>
            </a:r>
            <a:endParaRPr lang="en-US" altLang="ja-JP" sz="1500" dirty="0">
              <a:solidFill>
                <a:schemeClr val="tx2"/>
              </a:solidFill>
              <a:latin typeface="Book Antiqua" pitchFamily="-106" charset="0"/>
              <a:ea typeface="ＭＳ Ｐ明朝" pitchFamily="-106" charset="-128"/>
            </a:endParaRPr>
          </a:p>
          <a:p>
            <a:pPr indent="11113">
              <a:lnSpc>
                <a:spcPct val="80000"/>
              </a:lnSpc>
              <a:spcBef>
                <a:spcPct val="20000"/>
              </a:spcBef>
            </a:pPr>
            <a:endParaRPr lang="en-US" altLang="ja-JP" sz="1500" dirty="0">
              <a:solidFill>
                <a:schemeClr val="tx2"/>
              </a:solidFill>
              <a:latin typeface="Book Antiqua" pitchFamily="-106" charset="0"/>
              <a:ea typeface="ＭＳ Ｐ明朝" pitchFamily="-106" charset="-128"/>
            </a:endParaRPr>
          </a:p>
          <a:p>
            <a:pPr indent="11113">
              <a:lnSpc>
                <a:spcPct val="80000"/>
              </a:lnSpc>
              <a:spcBef>
                <a:spcPct val="20000"/>
              </a:spcBef>
            </a:pPr>
            <a:endParaRPr lang="en-US" altLang="ja-JP" sz="1500" dirty="0">
              <a:solidFill>
                <a:schemeClr val="tx2"/>
              </a:solidFill>
              <a:latin typeface="Book Antiqua" pitchFamily="-106" charset="0"/>
              <a:ea typeface="ＭＳ Ｐ明朝" pitchFamily="-106" charset="-128"/>
            </a:endParaRPr>
          </a:p>
          <a:p>
            <a:pPr indent="11113">
              <a:lnSpc>
                <a:spcPct val="80000"/>
              </a:lnSpc>
              <a:spcBef>
                <a:spcPct val="20000"/>
              </a:spcBef>
            </a:pPr>
            <a:endParaRPr lang="en-US" altLang="ja-JP" sz="1500" dirty="0">
              <a:solidFill>
                <a:schemeClr val="tx2"/>
              </a:solidFill>
              <a:latin typeface="Book Antiqua" pitchFamily="-106" charset="0"/>
              <a:ea typeface="ＭＳ Ｐ明朝" pitchFamily="-106" charset="-128"/>
            </a:endParaRPr>
          </a:p>
          <a:p>
            <a:pPr indent="11113">
              <a:lnSpc>
                <a:spcPct val="80000"/>
              </a:lnSpc>
              <a:spcBef>
                <a:spcPct val="20000"/>
              </a:spcBef>
            </a:pPr>
            <a:endParaRPr lang="en-US" altLang="ja-JP" sz="1500" dirty="0">
              <a:solidFill>
                <a:schemeClr val="tx2"/>
              </a:solidFill>
              <a:latin typeface="Book Antiqua" pitchFamily="-106" charset="0"/>
              <a:ea typeface="ＭＳ Ｐ明朝" pitchFamily="-106" charset="-128"/>
            </a:endParaRPr>
          </a:p>
          <a:p>
            <a:pPr indent="11113" algn="ctr">
              <a:lnSpc>
                <a:spcPct val="80000"/>
              </a:lnSpc>
              <a:spcBef>
                <a:spcPct val="20000"/>
              </a:spcBef>
            </a:pPr>
            <a:r>
              <a:rPr lang="en-US" sz="1500" dirty="0">
                <a:solidFill>
                  <a:schemeClr val="tx2"/>
                </a:solidFill>
                <a:latin typeface="Book Antiqua" pitchFamily="-106" charset="0"/>
              </a:rPr>
              <a:t>It does not necessarily reflect the views or policies of the U.S. Department of Labor, nor does mention of trade names, commercial products, or organizations imply endorsement by the U.S. Government. </a:t>
            </a:r>
          </a:p>
          <a:p>
            <a:pPr indent="11113">
              <a:lnSpc>
                <a:spcPct val="80000"/>
              </a:lnSpc>
              <a:spcBef>
                <a:spcPct val="20000"/>
              </a:spcBef>
            </a:pPr>
            <a:endParaRPr lang="es-AR" sz="1500" dirty="0">
              <a:solidFill>
                <a:schemeClr val="bg1"/>
              </a:solidFill>
              <a:latin typeface="Book Antiqua" pitchFamily="-106" charset="0"/>
            </a:endParaRPr>
          </a:p>
        </p:txBody>
      </p:sp>
    </p:spTree>
    <p:extLst>
      <p:ext uri="{BB962C8B-B14F-4D97-AF65-F5344CB8AC3E}">
        <p14:creationId xmlns:p14="http://schemas.microsoft.com/office/powerpoint/2010/main" val="134612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438400" y="2743200"/>
            <a:ext cx="3733800" cy="3352800"/>
          </a:xfrm>
        </p:spPr>
        <p:txBody>
          <a:bodyPr>
            <a:noAutofit/>
          </a:bodyPr>
          <a:lstStyle/>
          <a:p>
            <a:pPr algn="ctr"/>
            <a:r>
              <a:rPr lang="en-US" sz="20000" dirty="0" smtClean="0">
                <a:solidFill>
                  <a:srgbClr val="898989"/>
                </a:solidFill>
              </a:rPr>
              <a:t>12</a:t>
            </a:r>
          </a:p>
        </p:txBody>
      </p:sp>
      <p:sp>
        <p:nvSpPr>
          <p:cNvPr id="32771" name="Title 2"/>
          <p:cNvSpPr>
            <a:spLocks noGrp="1"/>
          </p:cNvSpPr>
          <p:nvPr>
            <p:ph type="title"/>
          </p:nvPr>
        </p:nvSpPr>
        <p:spPr/>
        <p:txBody>
          <a:bodyPr/>
          <a:lstStyle/>
          <a:p>
            <a:pPr algn="ctr"/>
            <a:r>
              <a:rPr lang="en-US" dirty="0" smtClean="0"/>
              <a:t>On average, how many </a:t>
            </a:r>
            <a:r>
              <a:rPr lang="en-US" dirty="0" smtClean="0">
                <a:solidFill>
                  <a:srgbClr val="C00000"/>
                </a:solidFill>
              </a:rPr>
              <a:t>workers die every day </a:t>
            </a:r>
            <a:r>
              <a:rPr lang="en-US" dirty="0" smtClean="0"/>
              <a:t>from job injuries?</a:t>
            </a:r>
          </a:p>
        </p:txBody>
      </p:sp>
      <p:sp>
        <p:nvSpPr>
          <p:cNvPr id="4" name="Slide Number Placeholder 3"/>
          <p:cNvSpPr>
            <a:spLocks noGrp="1"/>
          </p:cNvSpPr>
          <p:nvPr>
            <p:ph type="sldNum" sz="quarter" idx="12"/>
          </p:nvPr>
        </p:nvSpPr>
        <p:spPr/>
        <p:txBody>
          <a:bodyPr/>
          <a:lstStyle/>
          <a:p>
            <a:fld id="{16A20352-2675-4A53-9738-4F4866F27100}" type="slidenum">
              <a:rPr lang="en-US"/>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914400" y="228600"/>
            <a:ext cx="7772400" cy="1143000"/>
          </a:xfrm>
        </p:spPr>
        <p:txBody>
          <a:bodyPr/>
          <a:lstStyle/>
          <a:p>
            <a:r>
              <a:rPr lang="en-US" dirty="0" smtClean="0"/>
              <a:t>In </a:t>
            </a:r>
            <a:r>
              <a:rPr lang="en-US" dirty="0" smtClean="0">
                <a:solidFill>
                  <a:srgbClr val="C00000"/>
                </a:solidFill>
              </a:rPr>
              <a:t>2013…</a:t>
            </a:r>
            <a:r>
              <a:rPr lang="en-US" dirty="0" smtClean="0"/>
              <a:t>.</a:t>
            </a:r>
          </a:p>
        </p:txBody>
      </p:sp>
      <p:sp>
        <p:nvSpPr>
          <p:cNvPr id="3" name="Content Placeholder 2"/>
          <p:cNvSpPr>
            <a:spLocks noGrp="1"/>
          </p:cNvSpPr>
          <p:nvPr>
            <p:ph idx="1"/>
          </p:nvPr>
        </p:nvSpPr>
        <p:spPr>
          <a:xfrm>
            <a:off x="457200" y="1600200"/>
            <a:ext cx="7924800" cy="4724400"/>
          </a:xfrm>
          <a:solidFill>
            <a:schemeClr val="accent1"/>
          </a:solidFill>
          <a:extLst>
            <a:ext uri="{FAA26D3D-D897-4be2-8F04-BA451C77F1D7}"/>
          </a:extLst>
        </p:spPr>
        <p:txBody>
          <a:bodyPr rtlCol="0">
            <a:normAutofit fontScale="70000" lnSpcReduction="20000"/>
          </a:bodyPr>
          <a:lstStyle/>
          <a:p>
            <a:pPr marL="548640" indent="-411480" fontAlgn="auto">
              <a:spcBef>
                <a:spcPts val="580"/>
              </a:spcBef>
              <a:spcAft>
                <a:spcPct val="20000"/>
              </a:spcAft>
              <a:buClr>
                <a:srgbClr val="FFFF00"/>
              </a:buClr>
              <a:buSzPct val="50000"/>
              <a:buFont typeface="Monotype Sorts" pitchFamily="2" charset="2"/>
              <a:buChar char="l"/>
              <a:defRPr/>
            </a:pPr>
            <a:r>
              <a:rPr lang="en-US" sz="39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Approximately </a:t>
            </a:r>
            <a:r>
              <a:rPr lang="en-US" sz="3900"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Arial" pitchFamily="34" charset="0"/>
                <a:ea typeface="+mn-ea"/>
              </a:rPr>
              <a:t>4,400 </a:t>
            </a:r>
            <a:r>
              <a:rPr lang="en-US" sz="39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people were </a:t>
            </a:r>
            <a:r>
              <a:rPr lang="en-US" sz="3900"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Arial" pitchFamily="34" charset="0"/>
                <a:ea typeface="+mn-ea"/>
              </a:rPr>
              <a:t>killed at work</a:t>
            </a:r>
            <a:r>
              <a:rPr lang="en-US" sz="3900"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Baskerville Old Face"/>
                <a:ea typeface="+mn-ea"/>
              </a:rPr>
              <a:t>*</a:t>
            </a:r>
          </a:p>
          <a:p>
            <a:pPr marL="1097280" lvl="2" indent="-411480" fontAlgn="auto">
              <a:spcBef>
                <a:spcPts val="370"/>
              </a:spcBef>
              <a:spcAft>
                <a:spcPct val="20000"/>
              </a:spcAft>
              <a:buClr>
                <a:srgbClr val="FFFF00"/>
              </a:buClr>
              <a:buSzPct val="50000"/>
              <a:buFont typeface="Monotype Sorts" pitchFamily="2" charset="2"/>
              <a:buChar char="l"/>
              <a:defRPr/>
            </a:pPr>
            <a:r>
              <a:rPr lang="en-US" sz="3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cs typeface="Arial" pitchFamily="34" charset="0"/>
              </a:rPr>
              <a:t>Nearly </a:t>
            </a:r>
            <a:r>
              <a:rPr lang="en-US" sz="3400"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Arial" pitchFamily="34" charset="0"/>
                <a:ea typeface="+mn-ea"/>
                <a:cs typeface="Arial" pitchFamily="34" charset="0"/>
              </a:rPr>
              <a:t>300 workers </a:t>
            </a:r>
            <a:r>
              <a:rPr lang="en-US" sz="3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cs typeface="Arial" pitchFamily="34" charset="0"/>
              </a:rPr>
              <a:t>were killed in the </a:t>
            </a:r>
            <a:r>
              <a:rPr lang="en-US" sz="3400"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Arial" pitchFamily="34" charset="0"/>
                <a:ea typeface="+mn-ea"/>
                <a:cs typeface="Arial" pitchFamily="34" charset="0"/>
              </a:rPr>
              <a:t>tri-state area</a:t>
            </a:r>
          </a:p>
          <a:p>
            <a:pPr marL="685800" lvl="2" indent="0" fontAlgn="auto">
              <a:spcBef>
                <a:spcPts val="370"/>
              </a:spcBef>
              <a:spcAft>
                <a:spcPct val="20000"/>
              </a:spcAft>
              <a:buClr>
                <a:srgbClr val="FFFF00"/>
              </a:buClr>
              <a:buSzPct val="50000"/>
              <a:buNone/>
              <a:defRPr/>
            </a:pPr>
            <a:endParaRPr lang="en-US" sz="39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cs typeface="Arial" pitchFamily="34" charset="0"/>
            </a:endParaRPr>
          </a:p>
          <a:p>
            <a:pPr marL="548005" indent="-411480" fontAlgn="auto">
              <a:spcBef>
                <a:spcPts val="370"/>
              </a:spcBef>
              <a:spcAft>
                <a:spcPct val="20000"/>
              </a:spcAft>
              <a:buClr>
                <a:srgbClr val="FFFF00"/>
              </a:buClr>
              <a:buSzPct val="50000"/>
              <a:buFont typeface="Monotype Sorts" pitchFamily="2" charset="2"/>
              <a:buChar char="l"/>
              <a:defRPr/>
            </a:pPr>
            <a:r>
              <a:rPr lang="en-US" sz="39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cs typeface="Arial" pitchFamily="34" charset="0"/>
              </a:rPr>
              <a:t>Greatest number of workers </a:t>
            </a:r>
            <a:r>
              <a:rPr lang="en-US" sz="3900"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Arial" pitchFamily="34" charset="0"/>
                <a:ea typeface="+mn-ea"/>
                <a:cs typeface="Arial" pitchFamily="34" charset="0"/>
              </a:rPr>
              <a:t>killed in construction</a:t>
            </a:r>
            <a:r>
              <a:rPr lang="en-US" sz="39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cs typeface="Arial" pitchFamily="34" charset="0"/>
              </a:rPr>
              <a:t> compared to all industries - </a:t>
            </a:r>
            <a:r>
              <a:rPr lang="en-US" sz="3900"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Arial" pitchFamily="34" charset="0"/>
                <a:ea typeface="+mn-ea"/>
                <a:cs typeface="Arial" pitchFamily="34" charset="0"/>
              </a:rPr>
              <a:t>~800* </a:t>
            </a:r>
          </a:p>
          <a:p>
            <a:pPr marL="548640" indent="-411480" fontAlgn="auto">
              <a:spcBef>
                <a:spcPts val="580"/>
              </a:spcBef>
              <a:spcAft>
                <a:spcPct val="20000"/>
              </a:spcAft>
              <a:buClr>
                <a:srgbClr val="FFFF00"/>
              </a:buClr>
              <a:buSzPct val="50000"/>
              <a:buFont typeface="Wingdings 2"/>
              <a:buNone/>
              <a:defRPr/>
            </a:pPr>
            <a:endParaRPr lang="en-US" sz="39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endParaRPr>
          </a:p>
          <a:p>
            <a:pPr marL="548640" indent="-411480" fontAlgn="auto">
              <a:spcBef>
                <a:spcPts val="580"/>
              </a:spcBef>
              <a:spcAft>
                <a:spcPct val="20000"/>
              </a:spcAft>
              <a:buClr>
                <a:srgbClr val="FFFF00"/>
              </a:buClr>
              <a:buSzPct val="50000"/>
              <a:buFont typeface="Monotype Sorts" pitchFamily="2" charset="2"/>
              <a:buChar char="l"/>
              <a:defRPr/>
            </a:pPr>
            <a:r>
              <a:rPr lang="en-US" sz="3900"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Arial" pitchFamily="34" charset="0"/>
                <a:ea typeface="+mn-ea"/>
              </a:rPr>
              <a:t>3 million non-fatal workplace injuries </a:t>
            </a:r>
            <a:r>
              <a:rPr lang="en-US" sz="39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in private industry and public sector º (</a:t>
            </a:r>
            <a:r>
              <a:rPr lang="en-US" sz="3900"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Arial" pitchFamily="34" charset="0"/>
                <a:ea typeface="+mn-ea"/>
              </a:rPr>
              <a:t>2012 data</a:t>
            </a:r>
            <a:r>
              <a:rPr lang="en-US" sz="39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a:t>
            </a:r>
          </a:p>
          <a:p>
            <a:pPr marL="548640" indent="-411480" fontAlgn="auto">
              <a:spcBef>
                <a:spcPts val="580"/>
              </a:spcBef>
              <a:spcAft>
                <a:spcPct val="20000"/>
              </a:spcAft>
              <a:buClr>
                <a:srgbClr val="FFFF00"/>
              </a:buClr>
              <a:buSzPct val="50000"/>
              <a:buFont typeface="Wingdings 2"/>
              <a:buNone/>
              <a:defRPr/>
            </a:pP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endParaRPr>
          </a:p>
          <a:p>
            <a:pPr marL="548640" indent="-411480" fontAlgn="auto">
              <a:spcBef>
                <a:spcPts val="580"/>
              </a:spcBef>
              <a:spcAft>
                <a:spcPts val="0"/>
              </a:spcAft>
              <a:buClr>
                <a:schemeClr val="tx1">
                  <a:shade val="95000"/>
                </a:schemeClr>
              </a:buClr>
              <a:buFont typeface="Wingdings 2"/>
              <a:buNone/>
              <a:defRPr/>
            </a:pPr>
            <a:r>
              <a:rPr lang="en-US" sz="1300" dirty="0" smtClean="0">
                <a:solidFill>
                  <a:schemeClr val="bg1"/>
                </a:solidFill>
                <a:ea typeface="+mn-ea"/>
              </a:rPr>
              <a:t>* </a:t>
            </a:r>
            <a:r>
              <a:rPr lang="en-US" sz="1300" i="1" dirty="0" smtClean="0">
                <a:solidFill>
                  <a:schemeClr val="bg1"/>
                </a:solidFill>
                <a:ea typeface="+mn-ea"/>
              </a:rPr>
              <a:t>http://www.bls.gov/iif/oshwc/cfoi/cfch0012.pdf, </a:t>
            </a:r>
            <a:r>
              <a:rPr lang="en-US" sz="1300" i="1"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Arial" pitchFamily="34" charset="0"/>
                <a:ea typeface="+mn-ea"/>
              </a:rPr>
              <a:t>º </a:t>
            </a:r>
            <a:r>
              <a:rPr lang="en-US" sz="1300" i="1" dirty="0" smtClean="0">
                <a:solidFill>
                  <a:schemeClr val="bg1"/>
                </a:solidFill>
                <a:ea typeface="+mn-ea"/>
              </a:rPr>
              <a:t>http://bls.gov/news.release/pdf/osh.pdf</a:t>
            </a:r>
            <a:endParaRPr lang="en-US" sz="1300" i="1" dirty="0">
              <a:solidFill>
                <a:schemeClr val="bg1"/>
              </a:solidFill>
              <a:ea typeface="+mn-ea"/>
            </a:endParaRPr>
          </a:p>
        </p:txBody>
      </p:sp>
      <p:sp>
        <p:nvSpPr>
          <p:cNvPr id="13316" name="Slide Number Placeholder 6"/>
          <p:cNvSpPr>
            <a:spLocks noGrp="1"/>
          </p:cNvSpPr>
          <p:nvPr>
            <p:ph type="sldNum" sz="quarter" idx="12"/>
          </p:nvPr>
        </p:nvSpPr>
        <p:spPr bwMode="auto">
          <a:ln>
            <a:miter lim="800000"/>
            <a:headEnd/>
            <a:tailEnd/>
          </a:ln>
        </p:spPr>
        <p:txBody>
          <a:bodyPr/>
          <a:lstStyle/>
          <a:p>
            <a:fld id="{066626AD-5979-48BD-A518-3E7F58A8C06A}" type="slidenum">
              <a:rPr lang="en-US"/>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09600" y="228600"/>
            <a:ext cx="7772400" cy="1143000"/>
          </a:xfrm>
        </p:spPr>
        <p:txBody>
          <a:bodyPr/>
          <a:lstStyle/>
          <a:p>
            <a:r>
              <a:rPr lang="en-US" smtClean="0"/>
              <a:t>Costs for Businesses</a:t>
            </a:r>
          </a:p>
        </p:txBody>
      </p:sp>
      <p:sp>
        <p:nvSpPr>
          <p:cNvPr id="3" name="Content Placeholder 2"/>
          <p:cNvSpPr>
            <a:spLocks noGrp="1"/>
          </p:cNvSpPr>
          <p:nvPr>
            <p:ph idx="1"/>
          </p:nvPr>
        </p:nvSpPr>
        <p:spPr>
          <a:xfrm>
            <a:off x="457200" y="2057400"/>
            <a:ext cx="7924800" cy="4267200"/>
          </a:xfrm>
          <a:solidFill>
            <a:schemeClr val="accent1"/>
          </a:solidFill>
          <a:extLst>
            <a:ext uri="{FAA26D3D-D897-4be2-8F04-BA451C77F1D7}"/>
          </a:extLst>
        </p:spPr>
        <p:txBody>
          <a:bodyPr rtlCol="0">
            <a:normAutofit/>
          </a:bodyPr>
          <a:lstStyle/>
          <a:p>
            <a:pPr marL="548640" indent="-411480" fontAlgn="auto">
              <a:spcBef>
                <a:spcPts val="580"/>
              </a:spcBef>
              <a:spcAft>
                <a:spcPct val="20000"/>
              </a:spcAft>
              <a:buClr>
                <a:srgbClr val="FFFF00"/>
              </a:buClr>
              <a:buSzPct val="50000"/>
              <a:buFont typeface="Monotype Sorts" pitchFamily="2" charset="2"/>
              <a:buChar char="l"/>
              <a:defRPr/>
            </a:pPr>
            <a:endPar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endParaRPr>
          </a:p>
          <a:p>
            <a:pPr marL="548640" indent="-411480" fontAlgn="auto">
              <a:spcBef>
                <a:spcPts val="580"/>
              </a:spcBef>
              <a:spcAft>
                <a:spcPct val="20000"/>
              </a:spcAft>
              <a:buClr>
                <a:srgbClr val="FFFF00"/>
              </a:buClr>
              <a:buSzPct val="50000"/>
              <a:buFont typeface="Wingdings 2"/>
              <a:buNone/>
              <a:defRPr/>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 </a:t>
            </a:r>
          </a:p>
          <a:p>
            <a:pPr marL="548640" indent="-411480" fontAlgn="auto">
              <a:spcBef>
                <a:spcPts val="580"/>
              </a:spcBef>
              <a:spcAft>
                <a:spcPct val="20000"/>
              </a:spcAft>
              <a:buClr>
                <a:srgbClr val="FFFF00"/>
              </a:buClr>
              <a:buSzPct val="50000"/>
              <a:buFont typeface="Monotype Sorts" pitchFamily="2" charset="2"/>
              <a:buChar char="l"/>
              <a:defRPr/>
            </a:pPr>
            <a:r>
              <a:rPr lang="en-US" sz="4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Estimated at </a:t>
            </a:r>
            <a:r>
              <a:rPr lang="en-US" sz="4500"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Arial" pitchFamily="34" charset="0"/>
                <a:ea typeface="+mn-ea"/>
              </a:rPr>
              <a:t>$250 billion </a:t>
            </a:r>
            <a:r>
              <a:rPr lang="en-US" sz="4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for all injuries and illnesses</a:t>
            </a:r>
          </a:p>
          <a:p>
            <a:pPr marL="548640" indent="-411480" fontAlgn="auto">
              <a:spcBef>
                <a:spcPts val="580"/>
              </a:spcBef>
              <a:spcAft>
                <a:spcPct val="20000"/>
              </a:spcAft>
              <a:buClr>
                <a:srgbClr val="FFFF00"/>
              </a:buClr>
              <a:buSzPct val="50000"/>
              <a:buFont typeface="Monotype Sorts" pitchFamily="2" charset="2"/>
              <a:buChar char="l"/>
              <a:defRPr/>
            </a:pPr>
            <a:endPar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endParaRPr>
          </a:p>
          <a:p>
            <a:pPr marL="548640" indent="-411480" fontAlgn="auto">
              <a:spcBef>
                <a:spcPts val="580"/>
              </a:spcBef>
              <a:spcAft>
                <a:spcPct val="20000"/>
              </a:spcAft>
              <a:buClr>
                <a:srgbClr val="FFFF00"/>
              </a:buClr>
              <a:buSzPct val="50000"/>
              <a:buFont typeface="Wingdings 2"/>
              <a:buNone/>
              <a:defRPr/>
            </a:pP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endParaRPr>
          </a:p>
          <a:p>
            <a:pPr marL="548640" indent="-411480" fontAlgn="auto">
              <a:spcBef>
                <a:spcPts val="580"/>
              </a:spcBef>
              <a:spcAft>
                <a:spcPts val="0"/>
              </a:spcAft>
              <a:buClr>
                <a:schemeClr val="tx1">
                  <a:shade val="95000"/>
                </a:schemeClr>
              </a:buClr>
              <a:buFont typeface="Wingdings 2"/>
              <a:buNone/>
              <a:defRPr/>
            </a:pPr>
            <a:endParaRPr lang="en-US" sz="1300" i="1" dirty="0">
              <a:solidFill>
                <a:schemeClr val="bg1"/>
              </a:solidFill>
              <a:ea typeface="+mn-ea"/>
            </a:endParaRPr>
          </a:p>
        </p:txBody>
      </p:sp>
      <p:sp>
        <p:nvSpPr>
          <p:cNvPr id="13316" name="Slide Number Placeholder 6"/>
          <p:cNvSpPr>
            <a:spLocks noGrp="1"/>
          </p:cNvSpPr>
          <p:nvPr>
            <p:ph type="sldNum" sz="quarter" idx="12"/>
          </p:nvPr>
        </p:nvSpPr>
        <p:spPr bwMode="auto">
          <a:ln>
            <a:miter lim="800000"/>
            <a:headEnd/>
            <a:tailEnd/>
          </a:ln>
        </p:spPr>
        <p:txBody>
          <a:bodyPr/>
          <a:lstStyle/>
          <a:p>
            <a:fld id="{180CC587-8E87-4EC0-A664-4AF53E4A7B4C}" type="slidenum">
              <a:rPr lang="en-US"/>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sz="3600" u="sng" smtClean="0"/>
              <a:t>Definition of Residential Construction</a:t>
            </a:r>
          </a:p>
        </p:txBody>
      </p:sp>
      <p:sp>
        <p:nvSpPr>
          <p:cNvPr id="3" name="Slide Number Placeholder 2"/>
          <p:cNvSpPr>
            <a:spLocks noGrp="1"/>
          </p:cNvSpPr>
          <p:nvPr>
            <p:ph type="sldNum" sz="quarter" idx="12"/>
          </p:nvPr>
        </p:nvSpPr>
        <p:spPr/>
        <p:txBody>
          <a:bodyPr/>
          <a:lstStyle/>
          <a:p>
            <a:fld id="{49079828-1EF0-45E4-8778-B47E824835C7}" type="slidenum">
              <a:rPr lang="en-US"/>
              <a:pPr/>
              <a:t>14</a:t>
            </a:fld>
            <a:endParaRPr lang="en-US"/>
          </a:p>
        </p:txBody>
      </p:sp>
      <p:sp>
        <p:nvSpPr>
          <p:cNvPr id="4" name="Content Placeholder 3"/>
          <p:cNvSpPr>
            <a:spLocks noGrp="1"/>
          </p:cNvSpPr>
          <p:nvPr>
            <p:ph sz="quarter" idx="1"/>
          </p:nvPr>
        </p:nvSpPr>
        <p:spPr/>
        <p:txBody>
          <a:bodyPr>
            <a:normAutofit/>
          </a:bodyPr>
          <a:lstStyle/>
          <a:p>
            <a:pPr marL="457200" indent="-457200">
              <a:lnSpc>
                <a:spcPct val="90000"/>
              </a:lnSpc>
              <a:buFont typeface="Wingdings 2" pitchFamily="-106" charset="2"/>
              <a:buNone/>
            </a:pPr>
            <a:r>
              <a:rPr lang="en-US" sz="2400" dirty="0" smtClean="0">
                <a:solidFill>
                  <a:schemeClr val="tx2"/>
                </a:solidFill>
              </a:rPr>
              <a:t>In order to be classified as residential construction, two elements must be met: </a:t>
            </a:r>
          </a:p>
          <a:p>
            <a:pPr marL="457200" indent="-457200">
              <a:lnSpc>
                <a:spcPct val="90000"/>
              </a:lnSpc>
            </a:pPr>
            <a:endParaRPr lang="en-US" sz="2400" dirty="0" smtClean="0">
              <a:solidFill>
                <a:schemeClr val="tx2"/>
              </a:solidFill>
            </a:endParaRPr>
          </a:p>
          <a:p>
            <a:pPr marL="914400" lvl="1" indent="-457200">
              <a:lnSpc>
                <a:spcPct val="90000"/>
              </a:lnSpc>
              <a:buFont typeface="Georgia" pitchFamily="-106" charset="0"/>
              <a:buAutoNum type="arabicPeriod"/>
            </a:pPr>
            <a:r>
              <a:rPr lang="en-US" dirty="0" smtClean="0">
                <a:solidFill>
                  <a:schemeClr val="tx2"/>
                </a:solidFill>
              </a:rPr>
              <a:t>The end-use of the </a:t>
            </a:r>
            <a:r>
              <a:rPr lang="en-US" dirty="0" smtClean="0">
                <a:solidFill>
                  <a:srgbClr val="C00000"/>
                </a:solidFill>
              </a:rPr>
              <a:t>structure being built must be as a home,</a:t>
            </a:r>
            <a:r>
              <a:rPr lang="en-US" dirty="0" smtClean="0">
                <a:solidFill>
                  <a:schemeClr val="tx2"/>
                </a:solidFill>
              </a:rPr>
              <a:t> i.e., a dwelling; and </a:t>
            </a:r>
          </a:p>
          <a:p>
            <a:pPr marL="914400" lvl="1" indent="-457200">
              <a:lnSpc>
                <a:spcPct val="90000"/>
              </a:lnSpc>
              <a:buFont typeface="Georgia" pitchFamily="-106" charset="0"/>
              <a:buAutoNum type="arabicPeriod"/>
            </a:pPr>
            <a:endParaRPr lang="en-US" dirty="0" smtClean="0">
              <a:solidFill>
                <a:schemeClr val="tx2"/>
              </a:solidFill>
            </a:endParaRPr>
          </a:p>
          <a:p>
            <a:pPr marL="914400" lvl="1" indent="-457200">
              <a:lnSpc>
                <a:spcPct val="90000"/>
              </a:lnSpc>
              <a:buFont typeface="Georgia" pitchFamily="-106" charset="0"/>
              <a:buAutoNum type="arabicPeriod"/>
            </a:pPr>
            <a:r>
              <a:rPr lang="en-US" dirty="0" smtClean="0">
                <a:solidFill>
                  <a:schemeClr val="tx2"/>
                </a:solidFill>
              </a:rPr>
              <a:t>The structure </a:t>
            </a:r>
            <a:r>
              <a:rPr lang="en-US" dirty="0" smtClean="0">
                <a:solidFill>
                  <a:srgbClr val="C00000"/>
                </a:solidFill>
              </a:rPr>
              <a:t>being built </a:t>
            </a:r>
            <a:r>
              <a:rPr lang="en-US" dirty="0" smtClean="0">
                <a:solidFill>
                  <a:schemeClr val="tx2"/>
                </a:solidFill>
              </a:rPr>
              <a:t>must be constructed using traditional </a:t>
            </a:r>
            <a:r>
              <a:rPr lang="en-US" dirty="0" smtClean="0">
                <a:solidFill>
                  <a:srgbClr val="C00000"/>
                </a:solidFill>
              </a:rPr>
              <a:t>wood frame construction materials and methods.</a:t>
            </a:r>
          </a:p>
          <a:p>
            <a:pPr marL="1257300" lvl="2" indent="-342900">
              <a:spcBef>
                <a:spcPct val="0"/>
              </a:spcBef>
            </a:pPr>
            <a:r>
              <a:rPr lang="en-US" u="sng" dirty="0" smtClean="0">
                <a:solidFill>
                  <a:srgbClr val="C00000"/>
                </a:solidFill>
              </a:rPr>
              <a:t>The limited use of steel </a:t>
            </a:r>
            <a:r>
              <a:rPr lang="en-US" dirty="0" smtClean="0">
                <a:solidFill>
                  <a:schemeClr val="tx2"/>
                </a:solidFill>
              </a:rPr>
              <a:t>I-beams to help support wood framing does </a:t>
            </a:r>
            <a:r>
              <a:rPr lang="en-US" u="sng" dirty="0" smtClean="0">
                <a:solidFill>
                  <a:schemeClr val="tx2"/>
                </a:solidFill>
              </a:rPr>
              <a:t>not disqualify a structure from being considered residential </a:t>
            </a:r>
            <a:r>
              <a:rPr lang="en-US" dirty="0" smtClean="0">
                <a:solidFill>
                  <a:schemeClr val="tx2"/>
                </a:solidFill>
              </a:rPr>
              <a:t>construction.</a:t>
            </a:r>
          </a:p>
          <a:p>
            <a:pPr marL="457200" indent="-457200"/>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Slide about why fall protection training is needed</a:t>
            </a:r>
            <a:endParaRPr lang="en-US" dirty="0"/>
          </a:p>
        </p:txBody>
      </p:sp>
      <p:sp>
        <p:nvSpPr>
          <p:cNvPr id="3" name="Slide Number Placeholder 2"/>
          <p:cNvSpPr>
            <a:spLocks noGrp="1"/>
          </p:cNvSpPr>
          <p:nvPr>
            <p:ph type="sldNum" sz="quarter" idx="12"/>
          </p:nvPr>
        </p:nvSpPr>
        <p:spPr/>
        <p:txBody>
          <a:bodyPr/>
          <a:lstStyle/>
          <a:p>
            <a:fld id="{D4B6976D-D235-44A0-8C21-DEB23B775D7B}" type="slidenum">
              <a:rPr lang="en-US"/>
              <a:pPr/>
              <a:t>15</a:t>
            </a:fld>
            <a:endParaRPr lang="en-US"/>
          </a:p>
        </p:txBody>
      </p:sp>
      <p:sp>
        <p:nvSpPr>
          <p:cNvPr id="40962" name="Content Placeholder 2"/>
          <p:cNvSpPr>
            <a:spLocks noGrp="1"/>
          </p:cNvSpPr>
          <p:nvPr>
            <p:ph idx="4294967295"/>
          </p:nvPr>
        </p:nvSpPr>
        <p:spPr>
          <a:xfrm>
            <a:off x="381000" y="990600"/>
            <a:ext cx="8229600" cy="4572000"/>
          </a:xfrm>
        </p:spPr>
        <p:txBody>
          <a:bodyPr/>
          <a:lstStyle/>
          <a:p>
            <a:pPr algn="ctr">
              <a:buFont typeface="Arial" charset="0"/>
              <a:buNone/>
            </a:pPr>
            <a:r>
              <a:rPr lang="en-US" sz="4800" dirty="0" smtClean="0">
                <a:solidFill>
                  <a:schemeClr val="tx2"/>
                </a:solidFill>
              </a:rPr>
              <a:t>Why Do We Need a </a:t>
            </a:r>
          </a:p>
          <a:p>
            <a:pPr algn="ctr">
              <a:buFont typeface="Arial" charset="0"/>
              <a:buNone/>
            </a:pPr>
            <a:r>
              <a:rPr lang="en-US" sz="4800" dirty="0" smtClean="0">
                <a:solidFill>
                  <a:schemeClr val="tx2"/>
                </a:solidFill>
              </a:rPr>
              <a:t>Fall Protection </a:t>
            </a:r>
          </a:p>
          <a:p>
            <a:pPr algn="ctr">
              <a:buFont typeface="Arial" charset="0"/>
              <a:buNone/>
            </a:pPr>
            <a:r>
              <a:rPr lang="en-US" sz="4800" dirty="0" smtClean="0">
                <a:solidFill>
                  <a:schemeClr val="tx2"/>
                </a:solidFill>
              </a:rPr>
              <a:t>Training Program </a:t>
            </a:r>
          </a:p>
          <a:p>
            <a:pPr algn="ctr">
              <a:buFont typeface="Arial" charset="0"/>
              <a:buNone/>
            </a:pPr>
            <a:r>
              <a:rPr lang="en-US" sz="4800" dirty="0" smtClean="0">
                <a:solidFill>
                  <a:schemeClr val="tx2"/>
                </a:solidFill>
              </a:rPr>
              <a:t>Specifically for </a:t>
            </a:r>
          </a:p>
          <a:p>
            <a:pPr algn="ctr">
              <a:buFont typeface="Arial" charset="0"/>
              <a:buNone/>
            </a:pPr>
            <a:r>
              <a:rPr lang="en-US" sz="4800" dirty="0" smtClean="0">
                <a:solidFill>
                  <a:schemeClr val="tx2"/>
                </a:solidFill>
              </a:rPr>
              <a:t>Residential Construction?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A6E2C4D-DC37-4104-9A07-A936CB04FA17}" type="slidenum">
              <a:rPr lang="en-US"/>
              <a:pPr/>
              <a:t>16</a:t>
            </a:fld>
            <a:endParaRPr lang="en-US"/>
          </a:p>
        </p:txBody>
      </p:sp>
      <p:sp>
        <p:nvSpPr>
          <p:cNvPr id="5" name="TextBox 4"/>
          <p:cNvSpPr txBox="1">
            <a:spLocks noChangeArrowheads="1"/>
          </p:cNvSpPr>
          <p:nvPr/>
        </p:nvSpPr>
        <p:spPr bwMode="auto">
          <a:xfrm>
            <a:off x="381000" y="2428875"/>
            <a:ext cx="8534400" cy="2985433"/>
          </a:xfrm>
          <a:prstGeom prst="rect">
            <a:avLst/>
          </a:prstGeom>
          <a:noFill/>
          <a:ln w="9525">
            <a:noFill/>
            <a:miter lim="800000"/>
            <a:headEnd/>
            <a:tailEnd/>
          </a:ln>
        </p:spPr>
        <p:txBody>
          <a:bodyPr>
            <a:spAutoFit/>
          </a:bodyPr>
          <a:lstStyle/>
          <a:p>
            <a:pPr algn="ctr">
              <a:buFont typeface="Wingdings 2" pitchFamily="-106" charset="2"/>
              <a:buNone/>
            </a:pPr>
            <a:r>
              <a:rPr lang="en-US" sz="8000" u="sng" dirty="0">
                <a:solidFill>
                  <a:srgbClr val="C00000"/>
                </a:solidFill>
                <a:latin typeface="Georgia" pitchFamily="-106" charset="0"/>
              </a:rPr>
              <a:t>False:</a:t>
            </a:r>
          </a:p>
          <a:p>
            <a:pPr algn="ctr">
              <a:buFont typeface="Wingdings 2" pitchFamily="-106" charset="2"/>
              <a:buNone/>
            </a:pPr>
            <a:endParaRPr lang="en-US" sz="3600" u="sng" dirty="0">
              <a:solidFill>
                <a:schemeClr val="tx2"/>
              </a:solidFill>
              <a:latin typeface="Georgia" pitchFamily="-106" charset="0"/>
            </a:endParaRPr>
          </a:p>
          <a:p>
            <a:pPr algn="ctr"/>
            <a:r>
              <a:rPr lang="en-US" sz="3600" dirty="0">
                <a:solidFill>
                  <a:schemeClr val="tx2"/>
                </a:solidFill>
                <a:latin typeface="Georgia" pitchFamily="-106" charset="0"/>
              </a:rPr>
              <a:t>“Almost every week, we see a worker killed from falling off a residential roof.”</a:t>
            </a:r>
          </a:p>
        </p:txBody>
      </p:sp>
      <p:sp>
        <p:nvSpPr>
          <p:cNvPr id="6" name="TextBox 5"/>
          <p:cNvSpPr txBox="1">
            <a:spLocks noChangeArrowheads="1"/>
          </p:cNvSpPr>
          <p:nvPr/>
        </p:nvSpPr>
        <p:spPr bwMode="auto">
          <a:xfrm>
            <a:off x="2590800" y="5943600"/>
            <a:ext cx="6096000" cy="646113"/>
          </a:xfrm>
          <a:prstGeom prst="rect">
            <a:avLst/>
          </a:prstGeom>
          <a:noFill/>
          <a:ln w="9525">
            <a:noFill/>
            <a:miter lim="800000"/>
            <a:headEnd/>
            <a:tailEnd/>
          </a:ln>
        </p:spPr>
        <p:txBody>
          <a:bodyPr>
            <a:spAutoFit/>
          </a:bodyPr>
          <a:lstStyle/>
          <a:p>
            <a:pPr algn="r"/>
            <a:r>
              <a:rPr lang="en-US">
                <a:solidFill>
                  <a:schemeClr val="tx2"/>
                </a:solidFill>
                <a:latin typeface="Georgia" pitchFamily="-106" charset="0"/>
              </a:rPr>
              <a:t>- Assistant Secretary of Labor for OSHA Dr. David Michaels, 12/22/10</a:t>
            </a:r>
          </a:p>
        </p:txBody>
      </p:sp>
      <p:sp>
        <p:nvSpPr>
          <p:cNvPr id="8" name="Content Placeholder 2"/>
          <p:cNvSpPr>
            <a:spLocks noGrp="1"/>
          </p:cNvSpPr>
          <p:nvPr>
            <p:ph type="title"/>
          </p:nvPr>
        </p:nvSpPr>
        <p:spPr>
          <a:xfrm>
            <a:off x="762000" y="152400"/>
            <a:ext cx="7772400" cy="2590800"/>
          </a:xfrm>
        </p:spPr>
        <p:txBody>
          <a:bodyPr>
            <a:normAutofit/>
          </a:bodyPr>
          <a:lstStyle/>
          <a:p>
            <a:pPr algn="ctr">
              <a:buFont typeface="Wingdings 2" pitchFamily="-106" charset="2"/>
              <a:buNone/>
            </a:pPr>
            <a:r>
              <a:rPr lang="en-US" sz="3600" dirty="0" smtClean="0">
                <a:solidFill>
                  <a:srgbClr val="9BBB59"/>
                </a:solidFill>
                <a:latin typeface="Arial" charset="0"/>
                <a:cs typeface="Arial" charset="0"/>
              </a:rPr>
              <a:t>Roofers on residential projects don’t get hurt.</a:t>
            </a:r>
          </a:p>
          <a:p>
            <a:pPr algn="ctr">
              <a:buFont typeface="Wingdings 2" pitchFamily="-106" charset="2"/>
              <a:buNone/>
            </a:pPr>
            <a:r>
              <a:rPr lang="en-US" sz="3600" dirty="0" smtClean="0">
                <a:solidFill>
                  <a:srgbClr val="9BBB59"/>
                </a:solidFill>
                <a:latin typeface="Arial" charset="0"/>
                <a:cs typeface="Arial" charset="0"/>
              </a:rPr>
              <a:t>True or False?</a:t>
            </a:r>
          </a:p>
          <a:p>
            <a:pPr algn="ctr">
              <a:buFont typeface="Wingdings 2" pitchFamily="-106" charset="2"/>
              <a:buNone/>
            </a:pPr>
            <a:endParaRPr lang="en-US" sz="3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B63BA0-DA18-4F9E-8405-60CA006C2A07}" type="slidenum">
              <a:rPr lang="en-US"/>
              <a:pPr/>
              <a:t>17</a:t>
            </a:fld>
            <a:endParaRPr lang="en-US"/>
          </a:p>
        </p:txBody>
      </p:sp>
      <p:sp>
        <p:nvSpPr>
          <p:cNvPr id="5" name="TextBox 4"/>
          <p:cNvSpPr txBox="1">
            <a:spLocks noChangeArrowheads="1"/>
          </p:cNvSpPr>
          <p:nvPr/>
        </p:nvSpPr>
        <p:spPr bwMode="auto">
          <a:xfrm>
            <a:off x="533400" y="3048000"/>
            <a:ext cx="8153400" cy="3416300"/>
          </a:xfrm>
          <a:prstGeom prst="rect">
            <a:avLst/>
          </a:prstGeom>
          <a:noFill/>
          <a:ln w="9525">
            <a:noFill/>
            <a:miter lim="800000"/>
            <a:headEnd/>
            <a:tailEnd/>
          </a:ln>
        </p:spPr>
        <p:txBody>
          <a:bodyPr>
            <a:spAutoFit/>
          </a:bodyPr>
          <a:lstStyle/>
          <a:p>
            <a:pPr algn="ctr">
              <a:buFont typeface="Wingdings 2" pitchFamily="-106" charset="2"/>
              <a:buNone/>
            </a:pPr>
            <a:r>
              <a:rPr lang="en-US" sz="3600" u="sng" dirty="0">
                <a:solidFill>
                  <a:srgbClr val="C00000"/>
                </a:solidFill>
                <a:latin typeface="Georgia" pitchFamily="-106" charset="0"/>
              </a:rPr>
              <a:t>False</a:t>
            </a:r>
          </a:p>
          <a:p>
            <a:pPr algn="ctr">
              <a:buFont typeface="Wingdings 2" pitchFamily="-106" charset="2"/>
              <a:buNone/>
            </a:pPr>
            <a:endParaRPr lang="en-US" sz="3600" u="sng" dirty="0">
              <a:solidFill>
                <a:schemeClr val="tx2"/>
              </a:solidFill>
              <a:latin typeface="Georgia" pitchFamily="-106" charset="0"/>
            </a:endParaRPr>
          </a:p>
          <a:p>
            <a:pPr algn="ctr"/>
            <a:r>
              <a:rPr lang="en-US" sz="3600" dirty="0">
                <a:solidFill>
                  <a:schemeClr val="tx2"/>
                </a:solidFill>
                <a:latin typeface="Georgia" pitchFamily="-106" charset="0"/>
                <a:cs typeface="Arial" charset="0"/>
              </a:rPr>
              <a:t>The height doesn’t matter, it’s how hard you hit your head. </a:t>
            </a:r>
            <a:r>
              <a:rPr lang="en-US" sz="3600" dirty="0">
                <a:solidFill>
                  <a:srgbClr val="C00000"/>
                </a:solidFill>
                <a:latin typeface="Georgia" pitchFamily="-106" charset="0"/>
                <a:cs typeface="Arial" charset="0"/>
              </a:rPr>
              <a:t>Half of those who died from falls fell from 25 feet or less.</a:t>
            </a:r>
          </a:p>
        </p:txBody>
      </p:sp>
      <p:sp>
        <p:nvSpPr>
          <p:cNvPr id="7" name="Content Placeholder 2"/>
          <p:cNvSpPr>
            <a:spLocks noGrp="1"/>
          </p:cNvSpPr>
          <p:nvPr>
            <p:ph type="title"/>
          </p:nvPr>
        </p:nvSpPr>
        <p:spPr>
          <a:xfrm>
            <a:off x="723900" y="609600"/>
            <a:ext cx="7772400" cy="2255838"/>
          </a:xfrm>
        </p:spPr>
        <p:txBody>
          <a:bodyPr>
            <a:normAutofit/>
          </a:bodyPr>
          <a:lstStyle/>
          <a:p>
            <a:pPr algn="ctr">
              <a:buFont typeface="Wingdings 2" pitchFamily="-106" charset="2"/>
              <a:buNone/>
            </a:pPr>
            <a:r>
              <a:rPr lang="en-US" sz="3600" dirty="0" smtClean="0">
                <a:solidFill>
                  <a:srgbClr val="9BBB59"/>
                </a:solidFill>
                <a:latin typeface="Arial" charset="0"/>
                <a:cs typeface="Arial" charset="0"/>
              </a:rPr>
              <a:t>A worker must fall a long distance to be killed.</a:t>
            </a:r>
          </a:p>
          <a:p>
            <a:pPr algn="ctr">
              <a:buFont typeface="Wingdings 2" pitchFamily="-106" charset="2"/>
              <a:buNone/>
            </a:pPr>
            <a:r>
              <a:rPr lang="en-US" sz="3600" dirty="0" smtClean="0">
                <a:solidFill>
                  <a:srgbClr val="9BBB59"/>
                </a:solidFill>
                <a:latin typeface="Arial" charset="0"/>
                <a:cs typeface="Arial" charset="0"/>
              </a:rPr>
              <a:t>True or False?</a:t>
            </a:r>
          </a:p>
          <a:p>
            <a:pPr algn="ctr">
              <a:buFont typeface="Wingdings 2" pitchFamily="-106" charset="2"/>
              <a:buNone/>
            </a:pPr>
            <a:endParaRPr lang="en-US" sz="3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6A822C0-22C7-4C65-85DF-E2A6C1541DD1}" type="slidenum">
              <a:rPr lang="en-US"/>
              <a:pPr/>
              <a:t>18</a:t>
            </a:fld>
            <a:endParaRPr lang="en-US"/>
          </a:p>
        </p:txBody>
      </p:sp>
      <p:sp>
        <p:nvSpPr>
          <p:cNvPr id="5" name="TextBox 4"/>
          <p:cNvSpPr txBox="1">
            <a:spLocks noChangeArrowheads="1"/>
          </p:cNvSpPr>
          <p:nvPr/>
        </p:nvSpPr>
        <p:spPr bwMode="auto">
          <a:xfrm>
            <a:off x="457200" y="2971800"/>
            <a:ext cx="8229600" cy="3140075"/>
          </a:xfrm>
          <a:prstGeom prst="rect">
            <a:avLst/>
          </a:prstGeom>
          <a:noFill/>
          <a:ln w="9525">
            <a:noFill/>
            <a:miter lim="800000"/>
            <a:headEnd/>
            <a:tailEnd/>
          </a:ln>
        </p:spPr>
        <p:txBody>
          <a:bodyPr>
            <a:spAutoFit/>
          </a:bodyPr>
          <a:lstStyle/>
          <a:p>
            <a:pPr algn="ctr">
              <a:buFont typeface="Wingdings 2" pitchFamily="-106" charset="2"/>
              <a:buNone/>
            </a:pPr>
            <a:r>
              <a:rPr lang="en-US" sz="3600" u="sng" dirty="0">
                <a:solidFill>
                  <a:schemeClr val="tx2"/>
                </a:solidFill>
                <a:latin typeface="Georgia" pitchFamily="-106" charset="0"/>
              </a:rPr>
              <a:t>False:</a:t>
            </a:r>
          </a:p>
          <a:p>
            <a:pPr algn="ctr">
              <a:buFont typeface="Wingdings 2" pitchFamily="-106" charset="2"/>
              <a:buNone/>
            </a:pPr>
            <a:endParaRPr lang="en-US" sz="3600" u="sng" dirty="0">
              <a:solidFill>
                <a:schemeClr val="tx2"/>
              </a:solidFill>
              <a:latin typeface="Georgia" pitchFamily="-106" charset="0"/>
            </a:endParaRPr>
          </a:p>
          <a:p>
            <a:pPr algn="ctr">
              <a:buFont typeface="Wingdings 2" pitchFamily="-106" charset="2"/>
              <a:buNone/>
            </a:pPr>
            <a:r>
              <a:rPr lang="en-US" sz="3600" dirty="0">
                <a:solidFill>
                  <a:srgbClr val="C00000"/>
                </a:solidFill>
                <a:latin typeface="Georgia" pitchFamily="-106" charset="0"/>
              </a:rPr>
              <a:t>The average age </a:t>
            </a:r>
            <a:r>
              <a:rPr lang="en-US" sz="3600" dirty="0">
                <a:solidFill>
                  <a:schemeClr val="tx2"/>
                </a:solidFill>
                <a:latin typeface="Georgia" pitchFamily="-106" charset="0"/>
              </a:rPr>
              <a:t>of residential construction workers who have </a:t>
            </a:r>
            <a:r>
              <a:rPr lang="en-US" sz="3600" dirty="0">
                <a:solidFill>
                  <a:srgbClr val="C00000"/>
                </a:solidFill>
                <a:latin typeface="Georgia" pitchFamily="-106" charset="0"/>
              </a:rPr>
              <a:t>fallen to their deaths is 43.</a:t>
            </a:r>
          </a:p>
          <a:p>
            <a:endParaRPr lang="en-US" dirty="0">
              <a:latin typeface="Georgia" pitchFamily="-106" charset="0"/>
            </a:endParaRPr>
          </a:p>
        </p:txBody>
      </p:sp>
      <p:sp>
        <p:nvSpPr>
          <p:cNvPr id="7" name="Content Placeholder 2"/>
          <p:cNvSpPr>
            <a:spLocks noGrp="1"/>
          </p:cNvSpPr>
          <p:nvPr>
            <p:ph type="title"/>
          </p:nvPr>
        </p:nvSpPr>
        <p:spPr>
          <a:xfrm>
            <a:off x="685800" y="457200"/>
            <a:ext cx="7772400" cy="2179638"/>
          </a:xfrm>
        </p:spPr>
        <p:txBody>
          <a:bodyPr>
            <a:noAutofit/>
          </a:bodyPr>
          <a:lstStyle/>
          <a:p>
            <a:pPr algn="ctr">
              <a:buFont typeface="Wingdings 2" pitchFamily="-106" charset="2"/>
              <a:buNone/>
            </a:pPr>
            <a:r>
              <a:rPr lang="en-US" sz="3200" dirty="0" smtClean="0">
                <a:solidFill>
                  <a:srgbClr val="9BBB59"/>
                </a:solidFill>
                <a:latin typeface="Arial" charset="0"/>
                <a:cs typeface="Arial" charset="0"/>
              </a:rPr>
              <a:t>Older, more experienced workers don’t fall.</a:t>
            </a:r>
          </a:p>
          <a:p>
            <a:pPr algn="ctr">
              <a:buFont typeface="Wingdings 2" pitchFamily="-106" charset="2"/>
              <a:buNone/>
            </a:pPr>
            <a:r>
              <a:rPr lang="en-US" sz="3200" dirty="0" smtClean="0">
                <a:solidFill>
                  <a:srgbClr val="9BBB59"/>
                </a:solidFill>
                <a:latin typeface="Arial" charset="0"/>
                <a:cs typeface="Arial" charset="0"/>
              </a:rPr>
              <a:t>True or False?</a:t>
            </a:r>
          </a:p>
          <a:p>
            <a:pPr algn="ctr">
              <a:buFont typeface="Wingdings 2" pitchFamily="-106" charset="2"/>
              <a:buNone/>
            </a:pPr>
            <a:endParaRPr lang="en-US"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CA06A1-7182-4B4A-8313-6D846455F6EB}" type="slidenum">
              <a:rPr lang="en-US"/>
              <a:pPr/>
              <a:t>19</a:t>
            </a:fld>
            <a:endParaRPr lang="en-US"/>
          </a:p>
        </p:txBody>
      </p:sp>
      <p:sp>
        <p:nvSpPr>
          <p:cNvPr id="5" name="TextBox 4"/>
          <p:cNvSpPr txBox="1">
            <a:spLocks noChangeArrowheads="1"/>
          </p:cNvSpPr>
          <p:nvPr/>
        </p:nvSpPr>
        <p:spPr bwMode="auto">
          <a:xfrm>
            <a:off x="457200" y="3200400"/>
            <a:ext cx="8153400" cy="2586038"/>
          </a:xfrm>
          <a:prstGeom prst="rect">
            <a:avLst/>
          </a:prstGeom>
          <a:noFill/>
          <a:ln w="9525">
            <a:noFill/>
            <a:miter lim="800000"/>
            <a:headEnd/>
            <a:tailEnd/>
          </a:ln>
        </p:spPr>
        <p:txBody>
          <a:bodyPr>
            <a:spAutoFit/>
          </a:bodyPr>
          <a:lstStyle/>
          <a:p>
            <a:pPr algn="ctr">
              <a:buFont typeface="Wingdings 2" pitchFamily="-106" charset="2"/>
              <a:buNone/>
            </a:pPr>
            <a:r>
              <a:rPr lang="en-US" sz="3600" u="sng">
                <a:solidFill>
                  <a:schemeClr val="tx2"/>
                </a:solidFill>
                <a:latin typeface="Georgia" pitchFamily="-106" charset="0"/>
              </a:rPr>
              <a:t>False:</a:t>
            </a:r>
          </a:p>
          <a:p>
            <a:pPr algn="ctr">
              <a:buFont typeface="Wingdings 2" pitchFamily="-106" charset="2"/>
              <a:buNone/>
            </a:pPr>
            <a:endParaRPr lang="en-US" sz="3600" u="sng">
              <a:solidFill>
                <a:schemeClr val="tx2"/>
              </a:solidFill>
              <a:latin typeface="Georgia" pitchFamily="-106" charset="0"/>
            </a:endParaRPr>
          </a:p>
          <a:p>
            <a:pPr algn="ctr">
              <a:buFont typeface="Wingdings 2" pitchFamily="-106" charset="2"/>
              <a:buNone/>
            </a:pPr>
            <a:r>
              <a:rPr lang="en-US" sz="3600">
                <a:solidFill>
                  <a:schemeClr val="tx2"/>
                </a:solidFill>
                <a:latin typeface="Georgia" pitchFamily="-106" charset="0"/>
              </a:rPr>
              <a:t>There are many and we will present a few in the following presentation.</a:t>
            </a:r>
          </a:p>
          <a:p>
            <a:endParaRPr lang="en-US">
              <a:latin typeface="Georgia" pitchFamily="-106" charset="0"/>
            </a:endParaRPr>
          </a:p>
        </p:txBody>
      </p:sp>
      <p:sp>
        <p:nvSpPr>
          <p:cNvPr id="7" name="Content Placeholder 2"/>
          <p:cNvSpPr>
            <a:spLocks noGrp="1"/>
          </p:cNvSpPr>
          <p:nvPr>
            <p:ph type="title"/>
          </p:nvPr>
        </p:nvSpPr>
        <p:spPr>
          <a:xfrm>
            <a:off x="647700" y="411162"/>
            <a:ext cx="7962900" cy="2789238"/>
          </a:xfrm>
        </p:spPr>
        <p:txBody>
          <a:bodyPr>
            <a:noAutofit/>
          </a:bodyPr>
          <a:lstStyle/>
          <a:p>
            <a:pPr algn="ctr">
              <a:buFont typeface="Wingdings 2" pitchFamily="-106" charset="2"/>
              <a:buNone/>
            </a:pPr>
            <a:r>
              <a:rPr lang="en-US" sz="3200" dirty="0" smtClean="0">
                <a:solidFill>
                  <a:srgbClr val="9BBB59"/>
                </a:solidFill>
                <a:latin typeface="Arial" charset="0"/>
                <a:cs typeface="Arial" charset="0"/>
              </a:rPr>
              <a:t>There are not many safe alternatives available for workers to prevent or protect them from a fall.</a:t>
            </a:r>
          </a:p>
          <a:p>
            <a:pPr algn="ctr">
              <a:buFont typeface="Wingdings 2" pitchFamily="-106" charset="2"/>
              <a:buNone/>
            </a:pPr>
            <a:r>
              <a:rPr lang="en-US" sz="3200" dirty="0" smtClean="0">
                <a:solidFill>
                  <a:srgbClr val="9BBB59"/>
                </a:solidFill>
                <a:latin typeface="Arial" charset="0"/>
                <a:cs typeface="Arial" charset="0"/>
              </a:rPr>
              <a:t>True or False?</a:t>
            </a:r>
          </a:p>
          <a:p>
            <a:pPr algn="ctr">
              <a:buFont typeface="Wingdings 2" pitchFamily="-106" charset="2"/>
              <a:buNone/>
            </a:pPr>
            <a:endParaRPr lang="en-US"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Slide about course disclaimer </a:t>
            </a:r>
            <a:br>
              <a:rPr lang="en-US" dirty="0"/>
            </a:br>
            <a:endParaRPr lang="en-US" dirty="0"/>
          </a:p>
        </p:txBody>
      </p:sp>
      <p:sp>
        <p:nvSpPr>
          <p:cNvPr id="3" name="Slide Number Placeholder 2"/>
          <p:cNvSpPr>
            <a:spLocks noGrp="1"/>
          </p:cNvSpPr>
          <p:nvPr>
            <p:ph type="sldNum" sz="quarter" idx="12"/>
          </p:nvPr>
        </p:nvSpPr>
        <p:spPr/>
        <p:txBody>
          <a:bodyPr/>
          <a:lstStyle/>
          <a:p>
            <a:fld id="{91D184C6-259F-4493-9753-AAF257FF2F6F}" type="slidenum">
              <a:rPr lang="en-US"/>
              <a:pPr/>
              <a:t>2</a:t>
            </a:fld>
            <a:endParaRPr lang="en-US"/>
          </a:p>
        </p:txBody>
      </p:sp>
      <p:sp>
        <p:nvSpPr>
          <p:cNvPr id="17411" name="Content Placeholder 3"/>
          <p:cNvSpPr>
            <a:spLocks noGrp="1"/>
          </p:cNvSpPr>
          <p:nvPr>
            <p:ph sz="quarter" idx="4294967295"/>
          </p:nvPr>
        </p:nvSpPr>
        <p:spPr>
          <a:xfrm>
            <a:off x="685800" y="685800"/>
            <a:ext cx="7772400" cy="5334000"/>
          </a:xfrm>
        </p:spPr>
        <p:txBody>
          <a:bodyPr/>
          <a:lstStyle/>
          <a:p>
            <a:pPr algn="ctr">
              <a:buFont typeface="Wingdings 2" pitchFamily="-106" charset="2"/>
              <a:buNone/>
            </a:pPr>
            <a:r>
              <a:rPr lang="en-US" sz="3000" dirty="0" smtClean="0">
                <a:solidFill>
                  <a:schemeClr val="tx2"/>
                </a:solidFill>
              </a:rPr>
              <a:t>This material was produced under a 2014 Susan Harwood Training Grant #</a:t>
            </a:r>
            <a:r>
              <a:rPr lang="en-US" sz="3000" dirty="0" smtClean="0">
                <a:solidFill>
                  <a:schemeClr val="tx2"/>
                </a:solidFill>
              </a:rPr>
              <a:t>SH26308-SH4 from </a:t>
            </a:r>
            <a:r>
              <a:rPr lang="en-US" sz="3000" dirty="0" smtClean="0">
                <a:solidFill>
                  <a:schemeClr val="tx2"/>
                </a:solidFill>
              </a:rPr>
              <a:t>the Occupational Safety and Health Administration (OSHA), U.S. Department of Labor.  </a:t>
            </a:r>
            <a:r>
              <a:rPr lang="en-US" sz="3000" u="sng" dirty="0" smtClean="0">
                <a:solidFill>
                  <a:srgbClr val="C00000"/>
                </a:solidFill>
              </a:rPr>
              <a:t>It does not necessarily reflect the views or policies of the U.S. Department of Labor,</a:t>
            </a:r>
            <a:r>
              <a:rPr lang="en-US" sz="3000" dirty="0" smtClean="0">
                <a:solidFill>
                  <a:srgbClr val="C00000"/>
                </a:solidFill>
              </a:rPr>
              <a:t> </a:t>
            </a:r>
            <a:r>
              <a:rPr lang="en-US" sz="3000" u="sng" dirty="0" smtClean="0">
                <a:solidFill>
                  <a:srgbClr val="C00000"/>
                </a:solidFill>
              </a:rPr>
              <a:t>nor does mention of trade names, commercial products or organizations imply endorsement by the U.S. Government</a:t>
            </a:r>
            <a:r>
              <a:rPr lang="en-US" sz="3000" u="sng" dirty="0" smtClean="0">
                <a:solidFill>
                  <a:schemeClr val="tx2"/>
                </a:solidFill>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fontAlgn="auto">
              <a:spcAft>
                <a:spcPts val="0"/>
              </a:spcAft>
              <a:defRPr/>
            </a:pPr>
            <a:r>
              <a:rPr lang="en-US" sz="5000" dirty="0" smtClean="0">
                <a:ea typeface="+mj-ea"/>
              </a:rPr>
              <a:t>Identifying Fall Hazards in Residential Construction</a:t>
            </a:r>
          </a:p>
        </p:txBody>
      </p:sp>
      <p:sp>
        <p:nvSpPr>
          <p:cNvPr id="5" name="Text Placeholder 4"/>
          <p:cNvSpPr>
            <a:spLocks noGrp="1"/>
          </p:cNvSpPr>
          <p:nvPr>
            <p:ph type="body" idx="1"/>
          </p:nvPr>
        </p:nvSpPr>
        <p:spPr>
          <a:xfrm>
            <a:off x="722313" y="2547938"/>
            <a:ext cx="7772400" cy="3548062"/>
          </a:xfrm>
        </p:spPr>
        <p:txBody>
          <a:bodyPr>
            <a:normAutofit/>
          </a:bodyPr>
          <a:lstStyle/>
          <a:p>
            <a:pPr lvl="1">
              <a:buFont typeface="Arial" charset="0"/>
              <a:buChar char="•"/>
            </a:pPr>
            <a:endParaRPr lang="en-US" sz="4000" dirty="0" smtClean="0">
              <a:solidFill>
                <a:srgbClr val="898989"/>
              </a:solidFill>
            </a:endParaRPr>
          </a:p>
          <a:p>
            <a:pPr lvl="1">
              <a:buFont typeface="Arial" charset="0"/>
              <a:buChar char="•"/>
            </a:pPr>
            <a:r>
              <a:rPr lang="en-US" sz="4000" dirty="0" smtClean="0">
                <a:solidFill>
                  <a:srgbClr val="898989"/>
                </a:solidFill>
              </a:rPr>
              <a:t>Scaffolds and aerial lifts</a:t>
            </a:r>
          </a:p>
          <a:p>
            <a:pPr lvl="1">
              <a:buFont typeface="Arial" charset="0"/>
              <a:buChar char="•"/>
            </a:pPr>
            <a:r>
              <a:rPr lang="en-US" sz="4000" dirty="0" smtClean="0">
                <a:solidFill>
                  <a:srgbClr val="898989"/>
                </a:solidFill>
              </a:rPr>
              <a:t>Roofs</a:t>
            </a:r>
          </a:p>
          <a:p>
            <a:pPr lvl="1">
              <a:buFont typeface="Arial" charset="0"/>
              <a:buChar char="•"/>
            </a:pPr>
            <a:r>
              <a:rPr lang="en-US" sz="4000" dirty="0" smtClean="0">
                <a:solidFill>
                  <a:srgbClr val="898989"/>
                </a:solidFill>
              </a:rPr>
              <a:t>Ladders and stairs</a:t>
            </a:r>
          </a:p>
        </p:txBody>
      </p:sp>
      <p:sp>
        <p:nvSpPr>
          <p:cNvPr id="6" name="Slide Number Placeholder 5"/>
          <p:cNvSpPr>
            <a:spLocks noGrp="1"/>
          </p:cNvSpPr>
          <p:nvPr>
            <p:ph type="sldNum" sz="quarter" idx="12"/>
          </p:nvPr>
        </p:nvSpPr>
        <p:spPr/>
        <p:txBody>
          <a:bodyPr/>
          <a:lstStyle/>
          <a:p>
            <a:fld id="{F2337EAC-C547-42A2-BF8B-DDDFB530921B}" type="slidenum">
              <a:rPr lang="en-US"/>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1828800"/>
          </a:xfrm>
          <a:solidFill>
            <a:schemeClr val="tx2"/>
          </a:solidFill>
        </p:spPr>
        <p:txBody>
          <a:bodyPr rtlCol="0">
            <a:normAutofit fontScale="90000"/>
          </a:bodyPr>
          <a:lstStyle/>
          <a:p>
            <a:pPr algn="ctr" fontAlgn="auto">
              <a:spcAft>
                <a:spcPts val="0"/>
              </a:spcAft>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j-ea"/>
              </a:rPr>
              <a:t>During each stage of a residential build </a:t>
            </a:r>
            <a:r>
              <a:rPr lang="en-US" dirty="0" smtClean="0">
                <a:ln w="18415" cmpd="sng">
                  <a:solidFill>
                    <a:srgbClr val="FFFFFF"/>
                  </a:solidFill>
                  <a:prstDash val="solid"/>
                </a:ln>
                <a:solidFill>
                  <a:srgbClr val="C00000"/>
                </a:solidFill>
                <a:effectLst>
                  <a:outerShdw blurRad="63500" dir="3600000" algn="tl" rotWithShape="0">
                    <a:srgbClr val="000000">
                      <a:alpha val="70000"/>
                    </a:srgbClr>
                  </a:outerShdw>
                </a:effectLst>
                <a:ea typeface="+mj-ea"/>
              </a:rPr>
              <a:t>workers will encounter fall hazards associated with:</a:t>
            </a:r>
            <a:endParaRPr lang="en-US" dirty="0">
              <a:ln w="18415" cmpd="sng">
                <a:solidFill>
                  <a:srgbClr val="FFFFFF"/>
                </a:solidFill>
                <a:prstDash val="solid"/>
              </a:ln>
              <a:solidFill>
                <a:srgbClr val="C00000"/>
              </a:solidFill>
              <a:effectLst>
                <a:outerShdw blurRad="63500" dir="3600000" algn="tl" rotWithShape="0">
                  <a:srgbClr val="000000">
                    <a:alpha val="70000"/>
                  </a:srgbClr>
                </a:outerShdw>
              </a:effectLst>
              <a:ea typeface="+mj-ea"/>
            </a:endParaRPr>
          </a:p>
        </p:txBody>
      </p:sp>
      <p:sp>
        <p:nvSpPr>
          <p:cNvPr id="3" name="Content Placeholder 2"/>
          <p:cNvSpPr>
            <a:spLocks noGrp="1"/>
          </p:cNvSpPr>
          <p:nvPr>
            <p:ph idx="1"/>
          </p:nvPr>
        </p:nvSpPr>
        <p:spPr>
          <a:xfrm>
            <a:off x="457200" y="2362200"/>
            <a:ext cx="8229600" cy="4144963"/>
          </a:xfrm>
          <a:solidFill>
            <a:schemeClr val="accent3"/>
          </a:solidFill>
          <a:extLst>
            <a:ext uri="{FAA26D3D-D897-4be2-8F04-BA451C77F1D7}"/>
          </a:extLst>
        </p:spPr>
        <p:txBody>
          <a:bodyPr rtlCol="0">
            <a:normAutofit/>
          </a:bodyPr>
          <a:lstStyle/>
          <a:p>
            <a:pPr marL="548640" indent="-411480" fontAlgn="auto">
              <a:spcBef>
                <a:spcPts val="580"/>
              </a:spcBef>
              <a:spcAft>
                <a:spcPts val="0"/>
              </a:spcAft>
              <a:buClr>
                <a:schemeClr val="tx1">
                  <a:shade val="95000"/>
                </a:schemeClr>
              </a:buClr>
              <a:buFont typeface="Arial" pitchFamily="34" charset="0"/>
              <a:buChar char="•"/>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n-ea"/>
              </a:rPr>
              <a:t>Site preparation and Excavation</a:t>
            </a:r>
          </a:p>
          <a:p>
            <a:pPr marL="548640" indent="-411480" fontAlgn="auto">
              <a:spcBef>
                <a:spcPts val="580"/>
              </a:spcBef>
              <a:spcAft>
                <a:spcPts val="0"/>
              </a:spcAft>
              <a:buClr>
                <a:schemeClr val="tx1">
                  <a:shade val="95000"/>
                </a:schemeClr>
              </a:buClr>
              <a:buFont typeface="Arial" pitchFamily="34" charset="0"/>
              <a:buChar char="•"/>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n-ea"/>
              </a:rPr>
              <a:t>Foundation Work</a:t>
            </a:r>
          </a:p>
          <a:p>
            <a:pPr marL="548640" indent="-411480" fontAlgn="auto">
              <a:spcBef>
                <a:spcPts val="580"/>
              </a:spcBef>
              <a:spcAft>
                <a:spcPts val="0"/>
              </a:spcAft>
              <a:buClr>
                <a:schemeClr val="tx1">
                  <a:shade val="95000"/>
                </a:schemeClr>
              </a:buClr>
              <a:buFont typeface="Arial" pitchFamily="34" charset="0"/>
              <a:buChar char="•"/>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n-ea"/>
              </a:rPr>
              <a:t>Flooring Work</a:t>
            </a:r>
          </a:p>
          <a:p>
            <a:pPr marL="548640" indent="-411480" fontAlgn="auto">
              <a:spcBef>
                <a:spcPts val="580"/>
              </a:spcBef>
              <a:spcAft>
                <a:spcPts val="0"/>
              </a:spcAft>
              <a:buClr>
                <a:schemeClr val="tx1">
                  <a:shade val="95000"/>
                </a:schemeClr>
              </a:buClr>
              <a:buFont typeface="Arial" pitchFamily="34" charset="0"/>
              <a:buChar char="•"/>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n-ea"/>
              </a:rPr>
              <a:t>Framing</a:t>
            </a:r>
          </a:p>
          <a:p>
            <a:pPr marL="548640" indent="-411480" fontAlgn="auto">
              <a:spcBef>
                <a:spcPts val="580"/>
              </a:spcBef>
              <a:spcAft>
                <a:spcPts val="0"/>
              </a:spcAft>
              <a:buClr>
                <a:schemeClr val="tx1">
                  <a:shade val="95000"/>
                </a:schemeClr>
              </a:buClr>
              <a:buFont typeface="Arial" pitchFamily="34" charset="0"/>
              <a:buChar char="•"/>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n-ea"/>
              </a:rPr>
              <a:t>Siding, brick work, and masonry</a:t>
            </a:r>
          </a:p>
          <a:p>
            <a:pPr marL="548640" indent="-411480" fontAlgn="auto">
              <a:spcBef>
                <a:spcPts val="580"/>
              </a:spcBef>
              <a:spcAft>
                <a:spcPts val="0"/>
              </a:spcAft>
              <a:buClr>
                <a:schemeClr val="tx1">
                  <a:shade val="95000"/>
                </a:schemeClr>
              </a:buClr>
              <a:buFont typeface="Arial" pitchFamily="34" charset="0"/>
              <a:buChar char="•"/>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n-ea"/>
              </a:rPr>
              <a:t>Roof work</a:t>
            </a:r>
          </a:p>
          <a:p>
            <a:pPr marL="548640" indent="-411480" fontAlgn="auto">
              <a:spcBef>
                <a:spcPts val="580"/>
              </a:spcBef>
              <a:spcAft>
                <a:spcPts val="0"/>
              </a:spcAft>
              <a:buClr>
                <a:schemeClr val="tx1">
                  <a:shade val="95000"/>
                </a:schemeClr>
              </a:buClr>
              <a:buFont typeface="Wingdings 2"/>
              <a:buNone/>
              <a:defRPr/>
            </a:pP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n-ea"/>
            </a:endParaRPr>
          </a:p>
        </p:txBody>
      </p:sp>
      <p:sp>
        <p:nvSpPr>
          <p:cNvPr id="22532" name="Slide Number Placeholder 3"/>
          <p:cNvSpPr>
            <a:spLocks noGrp="1"/>
          </p:cNvSpPr>
          <p:nvPr>
            <p:ph type="sldNum" sz="quarter" idx="12"/>
          </p:nvPr>
        </p:nvSpPr>
        <p:spPr bwMode="auto">
          <a:ln>
            <a:miter lim="800000"/>
            <a:headEnd/>
            <a:tailEnd/>
          </a:ln>
        </p:spPr>
        <p:txBody>
          <a:bodyPr/>
          <a:lstStyle/>
          <a:p>
            <a:fld id="{9154B57A-950D-4B17-9EF7-312D7429896D}" type="slidenum">
              <a:rPr lang="en-US"/>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Picture of fall hazard</a:t>
            </a:r>
            <a:endParaRPr lang="en-US" dirty="0"/>
          </a:p>
        </p:txBody>
      </p:sp>
      <p:sp>
        <p:nvSpPr>
          <p:cNvPr id="3" name="Slide Number Placeholder 2"/>
          <p:cNvSpPr>
            <a:spLocks noGrp="1"/>
          </p:cNvSpPr>
          <p:nvPr>
            <p:ph type="sldNum" sz="quarter" idx="12"/>
          </p:nvPr>
        </p:nvSpPr>
        <p:spPr/>
        <p:txBody>
          <a:bodyPr/>
          <a:lstStyle/>
          <a:p>
            <a:fld id="{938B4311-473E-4A14-990E-A8F339B5E80D}" type="slidenum">
              <a:rPr lang="en-US"/>
              <a:pPr/>
              <a:t>22</a:t>
            </a:fld>
            <a:endParaRPr lang="en-US"/>
          </a:p>
        </p:txBody>
      </p:sp>
      <p:pic>
        <p:nvPicPr>
          <p:cNvPr id="53252" name="Content Placeholder 3" descr="framing3.gif" title="Guardrails missing photo"/>
          <p:cNvPicPr>
            <a:picLocks noGrp="1" noChangeAspect="1"/>
          </p:cNvPicPr>
          <p:nvPr>
            <p:ph sz="quarter" idx="4294967295"/>
          </p:nvPr>
        </p:nvPicPr>
        <p:blipFill>
          <a:blip r:embed="rId3" cstate="print"/>
          <a:srcRect/>
          <a:stretch>
            <a:fillRect/>
          </a:stretch>
        </p:blipFill>
        <p:spPr>
          <a:xfrm>
            <a:off x="609600" y="228600"/>
            <a:ext cx="8129587" cy="6037262"/>
          </a:xfrm>
        </p:spPr>
      </p:pic>
      <p:sp>
        <p:nvSpPr>
          <p:cNvPr id="6" name="Circular Arrow 5" title="Red Arrow showing fall hazard"/>
          <p:cNvSpPr/>
          <p:nvPr/>
        </p:nvSpPr>
        <p:spPr>
          <a:xfrm flipH="1">
            <a:off x="4419600" y="3429000"/>
            <a:ext cx="1447800" cy="1676400"/>
          </a:xfrm>
          <a:prstGeom prst="circular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solidFill>
                <a:schemeClr val="tx1"/>
              </a:solidFill>
            </a:endParaRPr>
          </a:p>
        </p:txBody>
      </p:sp>
      <p:sp>
        <p:nvSpPr>
          <p:cNvPr id="7" name="TextBox 6"/>
          <p:cNvSpPr txBox="1">
            <a:spLocks noChangeArrowheads="1"/>
          </p:cNvSpPr>
          <p:nvPr/>
        </p:nvSpPr>
        <p:spPr bwMode="auto">
          <a:xfrm>
            <a:off x="3733800" y="5105400"/>
            <a:ext cx="4800600" cy="1323975"/>
          </a:xfrm>
          <a:prstGeom prst="rect">
            <a:avLst/>
          </a:prstGeom>
          <a:solidFill>
            <a:srgbClr val="9BBB59"/>
          </a:solidFill>
          <a:ln w="47625" cmpd="dbl">
            <a:solidFill>
              <a:schemeClr val="bg1"/>
            </a:solidFill>
            <a:miter lim="800000"/>
            <a:headEnd/>
            <a:tailEnd/>
          </a:ln>
          <a:effectLst>
            <a:outerShdw dist="30000" dir="5400000" rotWithShape="0">
              <a:srgbClr val="808080">
                <a:alpha val="45000"/>
              </a:srgbClr>
            </a:outerShdw>
          </a:effectLst>
        </p:spPr>
        <p:txBody>
          <a:bodyPr>
            <a:spAutoFit/>
          </a:bodyPr>
          <a:lstStyle/>
          <a:p>
            <a:r>
              <a:rPr lang="en-US" sz="2000" b="1" dirty="0">
                <a:solidFill>
                  <a:schemeClr val="tx2"/>
                </a:solidFill>
                <a:latin typeface="Georgia" pitchFamily="-106" charset="0"/>
              </a:rPr>
              <a:t>Backs are to the fall hazard.  Need some sort of fall protection</a:t>
            </a:r>
          </a:p>
          <a:p>
            <a:r>
              <a:rPr lang="en-US" sz="2000" b="1" dirty="0">
                <a:solidFill>
                  <a:schemeClr val="tx2"/>
                </a:solidFill>
                <a:latin typeface="Georgia" pitchFamily="-106" charset="0"/>
              </a:rPr>
              <a:t>(i.e. </a:t>
            </a:r>
            <a:r>
              <a:rPr lang="en-US" b="1" dirty="0" smtClean="0">
                <a:solidFill>
                  <a:srgbClr val="C00000"/>
                </a:solidFill>
                <a:latin typeface="Georgia" pitchFamily="-106" charset="0"/>
              </a:rPr>
              <a:t>GUARDRAIL, </a:t>
            </a:r>
            <a:r>
              <a:rPr lang="en-US" sz="2000" b="1" dirty="0" smtClean="0">
                <a:solidFill>
                  <a:schemeClr val="tx2"/>
                </a:solidFill>
                <a:latin typeface="Georgia" pitchFamily="-106" charset="0"/>
              </a:rPr>
              <a:t>personal </a:t>
            </a:r>
            <a:r>
              <a:rPr lang="en-US" sz="2000" b="1" dirty="0">
                <a:solidFill>
                  <a:schemeClr val="tx2"/>
                </a:solidFill>
                <a:latin typeface="Georgia" pitchFamily="-106" charset="0"/>
              </a:rPr>
              <a:t>fall arrest system, or restraint system)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2819400" y="-990600"/>
            <a:ext cx="7772400" cy="1143000"/>
          </a:xfrm>
        </p:spPr>
        <p:txBody>
          <a:bodyPr/>
          <a:lstStyle/>
          <a:p>
            <a:r>
              <a:rPr lang="en-US" dirty="0" smtClean="0"/>
              <a:t>Picture of fall hazard</a:t>
            </a:r>
            <a:endParaRPr lang="en-US" dirty="0"/>
          </a:p>
        </p:txBody>
      </p:sp>
      <p:sp>
        <p:nvSpPr>
          <p:cNvPr id="3" name="Slide Number Placeholder 2"/>
          <p:cNvSpPr>
            <a:spLocks noGrp="1"/>
          </p:cNvSpPr>
          <p:nvPr>
            <p:ph type="sldNum" sz="quarter" idx="12"/>
          </p:nvPr>
        </p:nvSpPr>
        <p:spPr/>
        <p:txBody>
          <a:bodyPr/>
          <a:lstStyle/>
          <a:p>
            <a:fld id="{9BDC0F06-969A-4E66-A3CF-C09641E88DF9}" type="slidenum">
              <a:rPr lang="en-US"/>
              <a:pPr/>
              <a:t>23</a:t>
            </a:fld>
            <a:endParaRPr lang="en-US"/>
          </a:p>
        </p:txBody>
      </p:sp>
      <p:pic>
        <p:nvPicPr>
          <p:cNvPr id="55300" name="Picture 5" title="Fall Hazard example"/>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38600" y="1219200"/>
            <a:ext cx="4960938" cy="4267200"/>
          </a:xfrm>
          <a:prstGeom prst="rect">
            <a:avLst/>
          </a:prstGeom>
          <a:noFill/>
          <a:ln w="9525">
            <a:noFill/>
            <a:miter lim="800000"/>
            <a:headEnd/>
            <a:tailEnd/>
          </a:ln>
        </p:spPr>
      </p:pic>
      <p:pic>
        <p:nvPicPr>
          <p:cNvPr id="55301" name="Picture 6" title="Builidng under construction"/>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152400"/>
            <a:ext cx="4114800" cy="6043613"/>
          </a:xfrm>
          <a:prstGeom prst="rect">
            <a:avLst/>
          </a:prstGeom>
          <a:noFill/>
          <a:ln w="9525">
            <a:noFill/>
            <a:miter lim="800000"/>
            <a:headEnd/>
            <a:tailEnd/>
          </a:ln>
        </p:spPr>
      </p:pic>
      <p:sp>
        <p:nvSpPr>
          <p:cNvPr id="55302" name="TextBox 7"/>
          <p:cNvSpPr txBox="1">
            <a:spLocks noChangeArrowheads="1"/>
          </p:cNvSpPr>
          <p:nvPr/>
        </p:nvSpPr>
        <p:spPr bwMode="auto">
          <a:xfrm>
            <a:off x="6858000" y="6248400"/>
            <a:ext cx="1981200" cy="369888"/>
          </a:xfrm>
          <a:prstGeom prst="rect">
            <a:avLst/>
          </a:prstGeom>
          <a:noFill/>
          <a:ln w="9525">
            <a:noFill/>
            <a:miter lim="800000"/>
            <a:headEnd/>
            <a:tailEnd/>
          </a:ln>
        </p:spPr>
        <p:txBody>
          <a:bodyPr>
            <a:spAutoFit/>
          </a:bodyPr>
          <a:lstStyle/>
          <a:p>
            <a:r>
              <a:rPr lang="en-US" dirty="0">
                <a:latin typeface="Georgia" pitchFamily="-106" charset="0"/>
              </a:rPr>
              <a:t>1926.501(b)(13)</a:t>
            </a:r>
          </a:p>
        </p:txBody>
      </p:sp>
      <p:cxnSp>
        <p:nvCxnSpPr>
          <p:cNvPr id="9" name="Straight Connector 8" title="Red line to make an X showing an employee exposed to a fall hazard."/>
          <p:cNvCxnSpPr/>
          <p:nvPr/>
        </p:nvCxnSpPr>
        <p:spPr>
          <a:xfrm>
            <a:off x="2514600" y="2057400"/>
            <a:ext cx="4953000" cy="1981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title="Red line to make an X showing an employee exposed to a fall hazard."/>
          <p:cNvCxnSpPr/>
          <p:nvPr/>
        </p:nvCxnSpPr>
        <p:spPr>
          <a:xfrm flipH="1">
            <a:off x="2286000" y="1524000"/>
            <a:ext cx="4495800" cy="2895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hidden="1"/>
          <p:cNvSpPr>
            <a:spLocks noGrp="1"/>
          </p:cNvSpPr>
          <p:nvPr>
            <p:ph type="title"/>
          </p:nvPr>
        </p:nvSpPr>
        <p:spPr>
          <a:xfrm>
            <a:off x="533400" y="-1143000"/>
            <a:ext cx="7772400" cy="1143000"/>
          </a:xfrm>
        </p:spPr>
        <p:txBody>
          <a:bodyPr/>
          <a:lstStyle/>
          <a:p>
            <a:r>
              <a:rPr lang="en-US" dirty="0" smtClean="0"/>
              <a:t>Picture of fall hazard around power lines</a:t>
            </a:r>
          </a:p>
        </p:txBody>
      </p:sp>
      <p:sp>
        <p:nvSpPr>
          <p:cNvPr id="3" name="Slide Number Placeholder 2"/>
          <p:cNvSpPr>
            <a:spLocks noGrp="1"/>
          </p:cNvSpPr>
          <p:nvPr>
            <p:ph type="sldNum" sz="quarter" idx="12"/>
          </p:nvPr>
        </p:nvSpPr>
        <p:spPr/>
        <p:txBody>
          <a:bodyPr/>
          <a:lstStyle/>
          <a:p>
            <a:fld id="{01B60F06-AC63-42DC-9D26-5D5816456F35}" type="slidenum">
              <a:rPr lang="en-US"/>
              <a:pPr/>
              <a:t>24</a:t>
            </a:fld>
            <a:endParaRPr lang="en-US"/>
          </a:p>
        </p:txBody>
      </p:sp>
      <p:pic>
        <p:nvPicPr>
          <p:cNvPr id="57348" name="Picture 2" descr="C:\Users\Nicole\Dropbox\Photos\Residential Construction\20th and Montrose.open sided floor.jpg" title="Picture of an open sided floor over 6 feet"/>
          <p:cNvPicPr>
            <a:picLocks noGrp="1" noChangeAspect="1" noChangeArrowheads="1"/>
          </p:cNvPicPr>
          <p:nvPr>
            <p:ph sz="quarter" idx="1"/>
          </p:nvPr>
        </p:nvPicPr>
        <p:blipFill>
          <a:blip r:embed="rId3" cstate="email">
            <a:extLst>
              <a:ext uri="{28A0092B-C50C-407E-A947-70E740481C1C}">
                <a14:useLocalDpi xmlns:a14="http://schemas.microsoft.com/office/drawing/2010/main"/>
              </a:ext>
            </a:extLst>
          </a:blip>
          <a:srcRect/>
          <a:stretch>
            <a:fillRect/>
          </a:stretch>
        </p:blipFill>
        <p:spPr>
          <a:xfrm>
            <a:off x="1066800" y="304800"/>
            <a:ext cx="7197725" cy="6129338"/>
          </a:xfrm>
          <a:ln>
            <a:solidFill>
              <a:schemeClr val="accent1"/>
            </a:solidFill>
          </a:ln>
        </p:spPr>
      </p:pic>
      <p:cxnSp>
        <p:nvCxnSpPr>
          <p:cNvPr id="6" name="Straight Connector 5" title="Red line to make an X showing an employee exposed to a fall hazard"/>
          <p:cNvCxnSpPr/>
          <p:nvPr/>
        </p:nvCxnSpPr>
        <p:spPr>
          <a:xfrm>
            <a:off x="2514600" y="2438400"/>
            <a:ext cx="1066800" cy="38100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7" name="Straight Connector 6" title="Red line to make an X showing an employee exposed to a fall hazard"/>
          <p:cNvCxnSpPr/>
          <p:nvPr/>
        </p:nvCxnSpPr>
        <p:spPr>
          <a:xfrm flipH="1">
            <a:off x="2514600" y="2438400"/>
            <a:ext cx="1066800" cy="381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a:spLocks noChangeArrowheads="1"/>
          </p:cNvSpPr>
          <p:nvPr/>
        </p:nvSpPr>
        <p:spPr bwMode="auto">
          <a:xfrm>
            <a:off x="3657600" y="5334000"/>
            <a:ext cx="5029200" cy="1015663"/>
          </a:xfrm>
          <a:prstGeom prst="rect">
            <a:avLst/>
          </a:prstGeom>
          <a:solidFill>
            <a:srgbClr val="9BBB59"/>
          </a:solidFill>
          <a:ln w="47625" cmpd="dbl">
            <a:solidFill>
              <a:schemeClr val="bg1"/>
            </a:solidFill>
            <a:miter lim="800000"/>
            <a:headEnd/>
            <a:tailEnd/>
          </a:ln>
          <a:effectLst>
            <a:outerShdw dist="30000" dir="5400000" rotWithShape="0">
              <a:srgbClr val="808080">
                <a:alpha val="45000"/>
              </a:srgbClr>
            </a:outerShdw>
          </a:effectLst>
        </p:spPr>
        <p:txBody>
          <a:bodyPr wrap="square">
            <a:spAutoFit/>
          </a:bodyPr>
          <a:lstStyle/>
          <a:p>
            <a:pPr>
              <a:buFont typeface="Arial" charset="0"/>
              <a:buChar char="•"/>
            </a:pPr>
            <a:r>
              <a:rPr lang="en-US" sz="2000" b="1" dirty="0">
                <a:solidFill>
                  <a:schemeClr val="tx2"/>
                </a:solidFill>
                <a:latin typeface="Georgia" pitchFamily="-106" charset="0"/>
              </a:rPr>
              <a:t>Open sided floors </a:t>
            </a:r>
            <a:r>
              <a:rPr lang="en-US" sz="2000" b="1" dirty="0" smtClean="0">
                <a:solidFill>
                  <a:srgbClr val="C00000"/>
                </a:solidFill>
                <a:latin typeface="Georgia" pitchFamily="-106" charset="0"/>
              </a:rPr>
              <a:t>6’ OR HIGHER </a:t>
            </a:r>
            <a:r>
              <a:rPr lang="en-US" sz="2000" b="1" dirty="0" smtClean="0">
                <a:solidFill>
                  <a:schemeClr val="tx2"/>
                </a:solidFill>
                <a:latin typeface="Georgia" pitchFamily="-106" charset="0"/>
              </a:rPr>
              <a:t>MUST HAVE FALL PROTECTION</a:t>
            </a:r>
          </a:p>
          <a:p>
            <a:pPr>
              <a:buFont typeface="Arial" charset="0"/>
              <a:buChar char="•"/>
            </a:pPr>
            <a:r>
              <a:rPr lang="en-US" sz="2000" b="1" dirty="0" smtClean="0">
                <a:solidFill>
                  <a:schemeClr val="tx2"/>
                </a:solidFill>
                <a:latin typeface="Georgia" pitchFamily="-106" charset="0"/>
              </a:rPr>
              <a:t>Power </a:t>
            </a:r>
            <a:r>
              <a:rPr lang="en-US" sz="2000" b="1" dirty="0">
                <a:solidFill>
                  <a:schemeClr val="tx2"/>
                </a:solidFill>
                <a:latin typeface="Georgia" pitchFamily="-106" charset="0"/>
              </a:rPr>
              <a:t>lines not insulated</a:t>
            </a:r>
          </a:p>
        </p:txBody>
      </p:sp>
      <p:sp>
        <p:nvSpPr>
          <p:cNvPr id="2" name="Right Arrow 1" title="Arrow showing that the power lines are not insulated."/>
          <p:cNvSpPr/>
          <p:nvPr/>
        </p:nvSpPr>
        <p:spPr>
          <a:xfrm rot="21070652">
            <a:off x="2286000" y="1417638"/>
            <a:ext cx="2362200" cy="25876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70E4173-61F2-4059-B21E-D74DBB4961A1}" type="slidenum">
              <a:rPr lang="en-US"/>
              <a:pPr/>
              <a:t>25</a:t>
            </a:fld>
            <a:endParaRPr lang="en-US"/>
          </a:p>
        </p:txBody>
      </p:sp>
      <p:pic>
        <p:nvPicPr>
          <p:cNvPr id="6" name="Picture 2" title="Picture of examples of fall protec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819" y="2370299"/>
            <a:ext cx="4449763" cy="2811301"/>
          </a:xfrm>
          <a:prstGeom prst="rect">
            <a:avLst/>
          </a:prstGeom>
          <a:noFill/>
          <a:ln w="9525">
            <a:noFill/>
            <a:miter lim="800000"/>
            <a:headEnd/>
            <a:tailEnd/>
          </a:ln>
        </p:spPr>
      </p:pic>
      <p:pic>
        <p:nvPicPr>
          <p:cNvPr id="7" name="Picture 2" title="Picture of Examples of fall protection."/>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419600" y="4004632"/>
            <a:ext cx="4267200" cy="2634688"/>
          </a:xfrm>
          <a:prstGeom prst="rect">
            <a:avLst/>
          </a:prstGeom>
          <a:noFill/>
          <a:ln w="9525">
            <a:noFill/>
            <a:miter lim="800000"/>
            <a:headEnd/>
            <a:tailEnd/>
          </a:ln>
        </p:spPr>
      </p:pic>
      <p:sp>
        <p:nvSpPr>
          <p:cNvPr id="8" name="TextBox 7"/>
          <p:cNvSpPr txBox="1"/>
          <p:nvPr/>
        </p:nvSpPr>
        <p:spPr>
          <a:xfrm>
            <a:off x="384589" y="2438400"/>
            <a:ext cx="457200" cy="369332"/>
          </a:xfrm>
          <a:prstGeom prst="rect">
            <a:avLst/>
          </a:prstGeom>
          <a:noFill/>
        </p:spPr>
        <p:txBody>
          <a:bodyPr>
            <a:spAutoFit/>
          </a:bodyPr>
          <a:lstStyle/>
          <a:p>
            <a:pPr algn="ctr" fontAlgn="auto">
              <a:spcBef>
                <a:spcPts val="0"/>
              </a:spcBef>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A</a:t>
            </a:r>
          </a:p>
        </p:txBody>
      </p:sp>
      <p:sp>
        <p:nvSpPr>
          <p:cNvPr id="9" name="TextBox 8"/>
          <p:cNvSpPr txBox="1"/>
          <p:nvPr/>
        </p:nvSpPr>
        <p:spPr>
          <a:xfrm>
            <a:off x="7971183" y="4216593"/>
            <a:ext cx="457200" cy="369332"/>
          </a:xfrm>
          <a:prstGeom prst="rect">
            <a:avLst/>
          </a:prstGeom>
          <a:noFill/>
        </p:spPr>
        <p:txBody>
          <a:bodyPr>
            <a:spAutoFit/>
          </a:bodyPr>
          <a:lstStyle/>
          <a:p>
            <a:pPr algn="ctr" fontAlgn="auto">
              <a:spcBef>
                <a:spcPts val="0"/>
              </a:spcBef>
              <a:spcAft>
                <a:spcPts val="0"/>
              </a:spcAft>
              <a:defRPr/>
            </a:pPr>
            <a:r>
              <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B</a:t>
            </a:r>
          </a:p>
        </p:txBody>
      </p:sp>
      <p:sp>
        <p:nvSpPr>
          <p:cNvPr id="2" name="TextBox 1"/>
          <p:cNvSpPr txBox="1"/>
          <p:nvPr/>
        </p:nvSpPr>
        <p:spPr>
          <a:xfrm>
            <a:off x="5746560" y="2739863"/>
            <a:ext cx="2330640" cy="47705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scene3d>
              <a:camera prst="orthographicFront"/>
              <a:lightRig rig="soft" dir="t">
                <a:rot lat="0" lon="0" rev="15600000"/>
              </a:lightRig>
            </a:scene3d>
            <a:sp3d extrusionH="57150" prstMaterial="softEdge">
              <a:bevelT w="25400" h="38100"/>
            </a:sp3d>
          </a:bodyPr>
          <a:lstStyle/>
          <a:p>
            <a:pPr algn="ctr"/>
            <a:r>
              <a:rPr lang="en-US" sz="2500" b="1" dirty="0" smtClean="0">
                <a:ln/>
                <a:solidFill>
                  <a:schemeClr val="accent2"/>
                </a:solidFill>
              </a:rPr>
              <a:t>Guardrails</a:t>
            </a:r>
            <a:endParaRPr lang="en-US" sz="2500" b="1" dirty="0">
              <a:ln/>
              <a:solidFill>
                <a:schemeClr val="accent2"/>
              </a:solidFill>
            </a:endParaRPr>
          </a:p>
        </p:txBody>
      </p:sp>
      <p:sp>
        <p:nvSpPr>
          <p:cNvPr id="10" name="Title 13"/>
          <p:cNvSpPr txBox="1">
            <a:spLocks noGrp="1"/>
          </p:cNvSpPr>
          <p:nvPr>
            <p:ph type="title"/>
          </p:nvPr>
        </p:nvSpPr>
        <p:spPr>
          <a:xfrm>
            <a:off x="1080396" y="381000"/>
            <a:ext cx="6855530" cy="1615827"/>
          </a:xfrm>
          <a:prstGeom prst="rect">
            <a:avLst/>
          </a:prstGeom>
          <a:solidFill>
            <a:schemeClr val="tx2"/>
          </a:solidFill>
        </p:spPr>
        <p:txBody>
          <a:bodyPr wrap="none" bIns="91440" anchor="b">
            <a:spAutoFit/>
          </a:bodyPr>
          <a:lstStyle/>
          <a:p>
            <a:pPr algn="ctr" fontAlgn="auto">
              <a:spcAft>
                <a:spcPts val="0"/>
              </a:spcAft>
              <a:defRPr/>
            </a:pPr>
            <a:r>
              <a:rPr lang="en-US" sz="4800" kern="10" dirty="0">
                <a:ln w="9525">
                  <a:solidFill>
                    <a:srgbClr val="000000"/>
                  </a:solidFill>
                  <a:round/>
                  <a:headEnd/>
                  <a:tailEnd/>
                </a:ln>
                <a:solidFill>
                  <a:srgbClr val="FFFFFF"/>
                </a:solidFill>
                <a:latin typeface="Arial Black"/>
                <a:ea typeface="+mn-ea"/>
                <a:cs typeface="+mj-cs"/>
              </a:rPr>
              <a:t>What </a:t>
            </a:r>
            <a:r>
              <a:rPr lang="en-US" sz="4800" kern="10" dirty="0" smtClean="0">
                <a:ln w="9525">
                  <a:solidFill>
                    <a:srgbClr val="000000"/>
                  </a:solidFill>
                  <a:round/>
                  <a:headEnd/>
                  <a:tailEnd/>
                </a:ln>
                <a:solidFill>
                  <a:srgbClr val="FFFFFF"/>
                </a:solidFill>
                <a:latin typeface="Arial Black"/>
                <a:ea typeface="+mn-ea"/>
                <a:cs typeface="+mj-cs"/>
              </a:rPr>
              <a:t>are examples </a:t>
            </a:r>
          </a:p>
          <a:p>
            <a:pPr algn="ctr" fontAlgn="auto">
              <a:spcAft>
                <a:spcPts val="0"/>
              </a:spcAft>
              <a:defRPr/>
            </a:pPr>
            <a:r>
              <a:rPr lang="en-US" sz="4800" kern="10" dirty="0" smtClean="0">
                <a:ln w="9525">
                  <a:solidFill>
                    <a:srgbClr val="000000"/>
                  </a:solidFill>
                  <a:round/>
                  <a:headEnd/>
                  <a:tailEnd/>
                </a:ln>
                <a:solidFill>
                  <a:srgbClr val="FFFFFF"/>
                </a:solidFill>
                <a:latin typeface="Arial Black"/>
                <a:ea typeface="+mn-ea"/>
                <a:cs typeface="+mj-cs"/>
              </a:rPr>
              <a:t>of fall protection?</a:t>
            </a:r>
            <a:endParaRPr lang="en-US" sz="4800" kern="10" dirty="0">
              <a:ln w="9525">
                <a:solidFill>
                  <a:srgbClr val="000000"/>
                </a:solidFill>
                <a:round/>
                <a:headEnd/>
                <a:tailEnd/>
              </a:ln>
              <a:solidFill>
                <a:srgbClr val="FFFFFF"/>
              </a:solidFill>
              <a:latin typeface="Arial Black"/>
              <a:ea typeface="+mn-ea"/>
              <a:cs typeface="+mj-cs"/>
            </a:endParaRPr>
          </a:p>
        </p:txBody>
      </p:sp>
    </p:spTree>
    <p:extLst>
      <p:ext uri="{BB962C8B-B14F-4D97-AF65-F5344CB8AC3E}">
        <p14:creationId xmlns:p14="http://schemas.microsoft.com/office/powerpoint/2010/main" val="12756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F853C03-1367-4FD8-A5D0-44945529933C}" type="slidenum">
              <a:rPr lang="en-US" smtClean="0"/>
              <a:pPr/>
              <a:t>26</a:t>
            </a:fld>
            <a:endParaRPr lang="en-US"/>
          </a:p>
        </p:txBody>
      </p:sp>
      <p:pic>
        <p:nvPicPr>
          <p:cNvPr id="208898" name="Picture 2" descr="C:\Users\Nicole\AppData\Local\Temp\ABC%20guy.jpg" title="Example of Personal Fall Arrect System"/>
          <p:cNvPicPr>
            <a:picLocks noChangeAspect="1" noChangeArrowheads="1"/>
          </p:cNvPicPr>
          <p:nvPr/>
        </p:nvPicPr>
        <p:blipFill>
          <a:blip r:embed="rId3" cstate="print"/>
          <a:srcRect/>
          <a:stretch>
            <a:fillRect/>
          </a:stretch>
        </p:blipFill>
        <p:spPr bwMode="auto">
          <a:xfrm>
            <a:off x="1143000" y="877163"/>
            <a:ext cx="7010400" cy="5980836"/>
          </a:xfrm>
          <a:prstGeom prst="rect">
            <a:avLst/>
          </a:prstGeom>
          <a:noFill/>
        </p:spPr>
      </p:pic>
      <p:sp>
        <p:nvSpPr>
          <p:cNvPr id="6" name="Title 13"/>
          <p:cNvSpPr txBox="1">
            <a:spLocks noGrp="1"/>
          </p:cNvSpPr>
          <p:nvPr>
            <p:ph type="title"/>
          </p:nvPr>
        </p:nvSpPr>
        <p:spPr bwMode="auto">
          <a:xfrm>
            <a:off x="762000" y="184666"/>
            <a:ext cx="7772400" cy="692497"/>
          </a:xfrm>
          <a:prstGeom prst="rect">
            <a:avLst/>
          </a:prstGeom>
          <a:solidFill>
            <a:schemeClr val="tx2"/>
          </a:solidFill>
          <a:ln w="9525">
            <a:noFill/>
            <a:miter lim="800000"/>
            <a:headEnd/>
            <a:tailEnd/>
          </a:ln>
        </p:spPr>
        <p:txBody>
          <a:bodyPr vert="horz" wrap="square" lIns="91440" tIns="45720" rIns="91440" bIns="91440" numCol="1" anchor="b" anchorCtr="0" compatLnSpc="1">
            <a:prstTxWarp prst="textNoShape">
              <a:avLst/>
            </a:prstTxWarp>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0" cap="none" spc="0" normalizeH="0" baseline="0" noProof="0" dirty="0" smtClean="0">
                <a:ln w="9525">
                  <a:solidFill>
                    <a:srgbClr val="000000"/>
                  </a:solidFill>
                  <a:round/>
                  <a:headEnd/>
                  <a:tailEnd/>
                </a:ln>
                <a:solidFill>
                  <a:srgbClr val="FFFFFF"/>
                </a:solidFill>
                <a:effectLst/>
                <a:uLnTx/>
                <a:uFillTx/>
                <a:latin typeface="Arial Black"/>
                <a:ea typeface="+mn-ea"/>
                <a:cs typeface="+mj-cs"/>
              </a:rPr>
              <a:t>Personal Fall Arrest System</a:t>
            </a:r>
            <a:endParaRPr kumimoji="0" lang="en-US" sz="3600" b="0" i="0" u="none" strike="noStrike" kern="10" cap="none" spc="0" normalizeH="0" baseline="0" noProof="0" dirty="0">
              <a:ln w="9525">
                <a:solidFill>
                  <a:srgbClr val="000000"/>
                </a:solidFill>
                <a:round/>
                <a:headEnd/>
                <a:tailEnd/>
              </a:ln>
              <a:solidFill>
                <a:srgbClr val="FFFFFF"/>
              </a:solidFill>
              <a:effectLst/>
              <a:uLnTx/>
              <a:uFillTx/>
              <a:latin typeface="Arial Black"/>
              <a:ea typeface="+mn-ea"/>
              <a:cs typeface="+mj-cs"/>
            </a:endParaRPr>
          </a:p>
        </p:txBody>
      </p:sp>
    </p:spTree>
    <p:extLst>
      <p:ext uri="{BB962C8B-B14F-4D97-AF65-F5344CB8AC3E}">
        <p14:creationId xmlns:p14="http://schemas.microsoft.com/office/powerpoint/2010/main" val="5015707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Nets</a:t>
            </a:r>
            <a:endParaRPr lang="en-US" dirty="0"/>
          </a:p>
        </p:txBody>
      </p:sp>
      <p:sp>
        <p:nvSpPr>
          <p:cNvPr id="4" name="Slide Number Placeholder 3"/>
          <p:cNvSpPr>
            <a:spLocks noGrp="1"/>
          </p:cNvSpPr>
          <p:nvPr>
            <p:ph type="sldNum" sz="quarter" idx="12"/>
          </p:nvPr>
        </p:nvSpPr>
        <p:spPr/>
        <p:txBody>
          <a:bodyPr/>
          <a:lstStyle/>
          <a:p>
            <a:fld id="{2F853C03-1367-4FD8-A5D0-44945529933C}" type="slidenum">
              <a:rPr lang="en-US" smtClean="0"/>
              <a:pPr/>
              <a:t>27</a:t>
            </a:fld>
            <a:endParaRPr lang="en-US"/>
          </a:p>
        </p:txBody>
      </p:sp>
      <p:pic>
        <p:nvPicPr>
          <p:cNvPr id="5" name="Content Placeholder 4" descr="https://encrypted-tbn2.gstatic.com/images?q=tbn:ANd9GcQDzn81puKfzDEdkAJX93qN7WhkrfJ4i8pjKKkm-ABvJt5v2LXg"/>
          <p:cNvPicPr>
            <a:picLocks noGrp="1"/>
          </p:cNvPicPr>
          <p:nvPr>
            <p:ph sz="quarter" idx="1"/>
          </p:nvPr>
        </p:nvPicPr>
        <p:blipFill>
          <a:blip r:embed="rId3" cstate="print"/>
          <a:srcRect/>
          <a:stretch>
            <a:fillRect/>
          </a:stretch>
        </p:blipFill>
        <p:spPr bwMode="auto">
          <a:xfrm>
            <a:off x="838200" y="1524000"/>
            <a:ext cx="7391400" cy="4800600"/>
          </a:xfrm>
          <a:prstGeom prst="rect">
            <a:avLst/>
          </a:prstGeom>
          <a:noFill/>
          <a:ln w="9525">
            <a:noFill/>
            <a:miter lim="800000"/>
            <a:headEnd/>
            <a:tailEnd/>
          </a:ln>
        </p:spPr>
      </p:pic>
      <p:sp>
        <p:nvSpPr>
          <p:cNvPr id="6" name="Title 13"/>
          <p:cNvSpPr txBox="1">
            <a:spLocks/>
          </p:cNvSpPr>
          <p:nvPr/>
        </p:nvSpPr>
        <p:spPr bwMode="auto">
          <a:xfrm>
            <a:off x="609600" y="533400"/>
            <a:ext cx="7772400" cy="877163"/>
          </a:xfrm>
          <a:prstGeom prst="rect">
            <a:avLst/>
          </a:prstGeom>
          <a:solidFill>
            <a:schemeClr val="tx2"/>
          </a:solidFill>
          <a:ln w="9525">
            <a:noFill/>
            <a:miter lim="800000"/>
            <a:headEnd/>
            <a:tailEnd/>
          </a:ln>
        </p:spPr>
        <p:txBody>
          <a:bodyPr vert="horz" wrap="square" lIns="91440" tIns="45720" rIns="91440" bIns="91440" numCol="1" anchor="b" anchorCtr="0" compatLnSpc="1">
            <a:prstTxWarp prst="textNoShape">
              <a:avLst/>
            </a:prstTxWarp>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0" cap="none" spc="0" normalizeH="0" baseline="0" noProof="0" dirty="0" smtClean="0">
                <a:ln w="9525">
                  <a:solidFill>
                    <a:srgbClr val="000000"/>
                  </a:solidFill>
                  <a:round/>
                  <a:headEnd/>
                  <a:tailEnd/>
                </a:ln>
                <a:solidFill>
                  <a:srgbClr val="FFFFFF"/>
                </a:solidFill>
                <a:effectLst/>
                <a:uLnTx/>
                <a:uFillTx/>
                <a:latin typeface="Arial Black"/>
                <a:ea typeface="+mn-ea"/>
                <a:cs typeface="+mj-cs"/>
              </a:rPr>
              <a:t>Safety Nets</a:t>
            </a:r>
            <a:endParaRPr kumimoji="0" lang="en-US" sz="4800" b="0" i="0" u="none" strike="noStrike" kern="10" cap="none" spc="0" normalizeH="0" baseline="0" noProof="0" dirty="0">
              <a:ln w="9525">
                <a:solidFill>
                  <a:srgbClr val="000000"/>
                </a:solidFill>
                <a:round/>
                <a:headEnd/>
                <a:tailEnd/>
              </a:ln>
              <a:solidFill>
                <a:srgbClr val="FFFFFF"/>
              </a:solidFill>
              <a:effectLst/>
              <a:uLnTx/>
              <a:uFillTx/>
              <a:latin typeface="Arial Black"/>
              <a:ea typeface="+mn-ea"/>
              <a:cs typeface="+mj-cs"/>
            </a:endParaRPr>
          </a:p>
        </p:txBody>
      </p:sp>
    </p:spTree>
    <p:extLst>
      <p:ext uri="{BB962C8B-B14F-4D97-AF65-F5344CB8AC3E}">
        <p14:creationId xmlns:p14="http://schemas.microsoft.com/office/powerpoint/2010/main" val="32377611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7" name="Slide Number Placeholder 4"/>
          <p:cNvSpPr>
            <a:spLocks noGrp="1"/>
          </p:cNvSpPr>
          <p:nvPr>
            <p:ph type="sldNum" sz="quarter" idx="12"/>
          </p:nvPr>
        </p:nvSpPr>
        <p:spPr bwMode="auto">
          <a:ln>
            <a:miter lim="800000"/>
            <a:headEnd/>
            <a:tailEnd/>
          </a:ln>
        </p:spPr>
        <p:txBody>
          <a:bodyPr/>
          <a:lstStyle/>
          <a:p>
            <a:fld id="{E272C868-8DAC-4E4B-ACF8-151FC193DF6B}" type="slidenum">
              <a:rPr lang="en-US"/>
              <a:pPr/>
              <a:t>28</a:t>
            </a:fld>
            <a:endParaRPr lang="en-US"/>
          </a:p>
        </p:txBody>
      </p:sp>
      <p:pic>
        <p:nvPicPr>
          <p:cNvPr id="62467" name="Picture 6" title="Picture of Scaffolding"/>
          <p:cNvPicPr>
            <a:picLocks noChangeAspect="1"/>
          </p:cNvPicPr>
          <p:nvPr/>
        </p:nvPicPr>
        <p:blipFill>
          <a:blip r:embed="rId3" cstate="print"/>
          <a:srcRect/>
          <a:stretch>
            <a:fillRect/>
          </a:stretch>
        </p:blipFill>
        <p:spPr bwMode="auto">
          <a:xfrm>
            <a:off x="1524000" y="685800"/>
            <a:ext cx="6324600" cy="5994400"/>
          </a:xfrm>
          <a:prstGeom prst="rect">
            <a:avLst/>
          </a:prstGeom>
          <a:noFill/>
          <a:ln w="9525">
            <a:noFill/>
            <a:miter lim="800000"/>
            <a:headEnd/>
            <a:tailEnd/>
          </a:ln>
        </p:spPr>
      </p:pic>
      <p:sp>
        <p:nvSpPr>
          <p:cNvPr id="12" name="TextBox 11"/>
          <p:cNvSpPr txBox="1">
            <a:spLocks noChangeArrowheads="1"/>
          </p:cNvSpPr>
          <p:nvPr/>
        </p:nvSpPr>
        <p:spPr bwMode="auto">
          <a:xfrm>
            <a:off x="533400" y="4419600"/>
            <a:ext cx="7010400" cy="1570038"/>
          </a:xfrm>
          <a:prstGeom prst="rect">
            <a:avLst/>
          </a:prstGeom>
          <a:solidFill>
            <a:srgbClr val="9BBB59"/>
          </a:solidFill>
          <a:ln w="47625" cmpd="dbl">
            <a:solidFill>
              <a:schemeClr val="bg1"/>
            </a:solidFill>
            <a:miter lim="800000"/>
            <a:headEnd/>
            <a:tailEnd/>
          </a:ln>
          <a:effectLst>
            <a:outerShdw dist="30000" dir="5400000" rotWithShape="0">
              <a:srgbClr val="808080">
                <a:alpha val="45000"/>
              </a:srgbClr>
            </a:outerShdw>
          </a:effectLst>
        </p:spPr>
        <p:txBody>
          <a:bodyPr>
            <a:spAutoFit/>
          </a:bodyPr>
          <a:lstStyle/>
          <a:p>
            <a:pPr>
              <a:buFont typeface="Arial" charset="0"/>
              <a:buChar char="•"/>
            </a:pPr>
            <a:r>
              <a:rPr lang="en-US" sz="3200" b="1">
                <a:solidFill>
                  <a:schemeClr val="tx2"/>
                </a:solidFill>
                <a:latin typeface="Georgia" pitchFamily="-106" charset="0"/>
              </a:rPr>
              <a:t>Any temporary elevated working surface must comply with OSHA scaffold standards</a:t>
            </a:r>
          </a:p>
        </p:txBody>
      </p:sp>
      <p:cxnSp>
        <p:nvCxnSpPr>
          <p:cNvPr id="6" name="Straight Connector 5" title="Red Line to make an X showing a worker on a scaffold"/>
          <p:cNvCxnSpPr/>
          <p:nvPr/>
        </p:nvCxnSpPr>
        <p:spPr>
          <a:xfrm>
            <a:off x="4572000" y="1143000"/>
            <a:ext cx="1143000" cy="45720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7" name="Straight Connector 6" title="Red Line to make an X showing a worker on a scaffold"/>
          <p:cNvCxnSpPr/>
          <p:nvPr/>
        </p:nvCxnSpPr>
        <p:spPr>
          <a:xfrm flipH="1">
            <a:off x="4572000" y="1143000"/>
            <a:ext cx="1143000"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title="Red Line to make an X showing a worker on a scaffold"/>
          <p:cNvCxnSpPr/>
          <p:nvPr/>
        </p:nvCxnSpPr>
        <p:spPr>
          <a:xfrm>
            <a:off x="1905000" y="2514600"/>
            <a:ext cx="1143000" cy="45720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5" name="Straight Connector 24" title="Red Line to make an X showing a worker on a scaffold"/>
          <p:cNvCxnSpPr/>
          <p:nvPr/>
        </p:nvCxnSpPr>
        <p:spPr>
          <a:xfrm flipH="1">
            <a:off x="1905000" y="2514600"/>
            <a:ext cx="1143000"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itle 5"/>
          <p:cNvSpPr txBox="1">
            <a:spLocks noGrp="1"/>
          </p:cNvSpPr>
          <p:nvPr>
            <p:ph type="title"/>
          </p:nvPr>
        </p:nvSpPr>
        <p:spPr>
          <a:xfrm>
            <a:off x="800100" y="10236"/>
            <a:ext cx="7772400" cy="990600"/>
          </a:xfrm>
          <a:prstGeom prst="rect">
            <a:avLst/>
          </a:prstGeom>
        </p:spPr>
        <p:txBody>
          <a:bodyPr bIns="91440" anchor="b">
            <a:normAutofit/>
          </a:bodyPr>
          <a:lstStyle/>
          <a:p>
            <a:pPr algn="ctr"/>
            <a:r>
              <a:rPr lang="en-US" sz="5000" b="1" dirty="0">
                <a:solidFill>
                  <a:schemeClr val="tx2"/>
                </a:solidFill>
                <a:latin typeface="Georgia" pitchFamily="-106" charset="0"/>
              </a:rPr>
              <a:t>Scaffolding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609600" y="-571500"/>
            <a:ext cx="7772400" cy="1143000"/>
          </a:xfrm>
        </p:spPr>
        <p:txBody>
          <a:bodyPr/>
          <a:lstStyle/>
          <a:p>
            <a:r>
              <a:rPr lang="en-US" dirty="0" smtClean="0"/>
              <a:t>Picture of fall hazard</a:t>
            </a:r>
            <a:endParaRPr lang="en-US" dirty="0"/>
          </a:p>
        </p:txBody>
      </p:sp>
      <p:sp>
        <p:nvSpPr>
          <p:cNvPr id="10" name="Slide Number Placeholder 9"/>
          <p:cNvSpPr>
            <a:spLocks noGrp="1"/>
          </p:cNvSpPr>
          <p:nvPr>
            <p:ph type="sldNum" sz="quarter" idx="12"/>
          </p:nvPr>
        </p:nvSpPr>
        <p:spPr/>
        <p:txBody>
          <a:bodyPr/>
          <a:lstStyle/>
          <a:p>
            <a:fld id="{7DCE6095-06B8-4711-A901-7291DEBED20A}" type="slidenum">
              <a:rPr lang="en-US"/>
              <a:pPr/>
              <a:t>29</a:t>
            </a:fld>
            <a:endParaRPr lang="en-US"/>
          </a:p>
        </p:txBody>
      </p:sp>
      <p:pic>
        <p:nvPicPr>
          <p:cNvPr id="4" name="Picture 2" descr="C:\Users\Nicole\Documents\Javier Photos\IMG_0015 (2).jpg" title="Picture showing examples of a scaffold not fully planked, near scraps and combustibles and near power lines"/>
          <p:cNvPicPr>
            <a:picLocks noGrp="1" noChangeAspect="1" noChangeArrowheads="1"/>
          </p:cNvPicPr>
          <p:nvPr>
            <p:ph sz="quarter" idx="4294967295"/>
          </p:nvPr>
        </p:nvPicPr>
        <p:blipFill>
          <a:blip r:embed="rId3" cstate="email">
            <a:extLst>
              <a:ext uri="{28A0092B-C50C-407E-A947-70E740481C1C}">
                <a14:useLocalDpi xmlns:a14="http://schemas.microsoft.com/office/drawing/2010/main"/>
              </a:ext>
            </a:extLst>
          </a:blip>
          <a:srcRect/>
          <a:stretch>
            <a:fillRect/>
          </a:stretch>
        </p:blipFill>
        <p:spPr>
          <a:xfrm>
            <a:off x="914400" y="328612"/>
            <a:ext cx="7503414" cy="5895975"/>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Oval 4" title="White circle around a red X"/>
          <p:cNvSpPr/>
          <p:nvPr/>
        </p:nvSpPr>
        <p:spPr>
          <a:xfrm>
            <a:off x="1066800" y="1219200"/>
            <a:ext cx="2133600" cy="838200"/>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6" name="Oval 5" title="White circle around a red X"/>
          <p:cNvSpPr/>
          <p:nvPr/>
        </p:nvSpPr>
        <p:spPr>
          <a:xfrm>
            <a:off x="4648200" y="4953000"/>
            <a:ext cx="2133600" cy="838200"/>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8" name="Oval 7" title="White circle around a red X"/>
          <p:cNvSpPr/>
          <p:nvPr/>
        </p:nvSpPr>
        <p:spPr>
          <a:xfrm>
            <a:off x="6248400" y="2743200"/>
            <a:ext cx="1371600" cy="533400"/>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9" name="TextBox 8"/>
          <p:cNvSpPr txBox="1">
            <a:spLocks noChangeArrowheads="1"/>
          </p:cNvSpPr>
          <p:nvPr/>
        </p:nvSpPr>
        <p:spPr bwMode="auto">
          <a:xfrm>
            <a:off x="304800" y="3352800"/>
            <a:ext cx="5257800" cy="1631950"/>
          </a:xfrm>
          <a:prstGeom prst="rect">
            <a:avLst/>
          </a:prstGeom>
          <a:solidFill>
            <a:srgbClr val="9BBB59"/>
          </a:solidFill>
          <a:ln w="47625" cmpd="dbl">
            <a:solidFill>
              <a:schemeClr val="bg1"/>
            </a:solidFill>
            <a:miter lim="800000"/>
            <a:headEnd/>
            <a:tailEnd/>
          </a:ln>
          <a:effectLst>
            <a:outerShdw dist="30000" dir="5400000" rotWithShape="0">
              <a:srgbClr val="808080">
                <a:alpha val="45000"/>
              </a:srgbClr>
            </a:outerShdw>
          </a:effectLst>
        </p:spPr>
        <p:txBody>
          <a:bodyPr>
            <a:spAutoFit/>
          </a:bodyPr>
          <a:lstStyle/>
          <a:p>
            <a:pPr>
              <a:buFont typeface="Arial" charset="0"/>
              <a:buChar char="•"/>
            </a:pPr>
            <a:r>
              <a:rPr lang="en-US" sz="2000" b="1">
                <a:solidFill>
                  <a:schemeClr val="tx2"/>
                </a:solidFill>
                <a:latin typeface="Georgia" pitchFamily="-106" charset="0"/>
              </a:rPr>
              <a:t>Scaffold must be fully planked</a:t>
            </a:r>
          </a:p>
          <a:p>
            <a:pPr>
              <a:buFont typeface="Arial" charset="0"/>
              <a:buChar char="•"/>
            </a:pPr>
            <a:r>
              <a:rPr lang="en-US" sz="2000" b="1">
                <a:solidFill>
                  <a:schemeClr val="tx2"/>
                </a:solidFill>
                <a:latin typeface="Georgia" pitchFamily="-106" charset="0"/>
              </a:rPr>
              <a:t>Clean area of scraps and combustibles</a:t>
            </a:r>
          </a:p>
          <a:p>
            <a:pPr>
              <a:buFont typeface="Arial" charset="0"/>
              <a:buChar char="•"/>
            </a:pPr>
            <a:r>
              <a:rPr lang="en-US" sz="2000" b="1">
                <a:solidFill>
                  <a:schemeClr val="tx2"/>
                </a:solidFill>
                <a:latin typeface="Georgia" pitchFamily="-106" charset="0"/>
              </a:rPr>
              <a:t>Work at least 10 feet from uncovered power lines or any conductive material being handled</a:t>
            </a:r>
          </a:p>
        </p:txBody>
      </p:sp>
      <p:cxnSp>
        <p:nvCxnSpPr>
          <p:cNvPr id="13" name="Straight Connector 12" title="Red Line to make an X showing a scaffold that is not fully planked"/>
          <p:cNvCxnSpPr>
            <a:stCxn id="0" idx="1"/>
          </p:cNvCxnSpPr>
          <p:nvPr/>
        </p:nvCxnSpPr>
        <p:spPr>
          <a:xfrm>
            <a:off x="1379538" y="1341438"/>
            <a:ext cx="1516062" cy="563562"/>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6" name="Straight Connector 15" title="Red Line to make an X showing a scaffold that is not fully planked"/>
          <p:cNvCxnSpPr/>
          <p:nvPr/>
        </p:nvCxnSpPr>
        <p:spPr>
          <a:xfrm flipH="1">
            <a:off x="1295400" y="1295400"/>
            <a:ext cx="1447800" cy="609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title="Red Line to make an X showing a scaffold near power lines"/>
          <p:cNvCxnSpPr/>
          <p:nvPr/>
        </p:nvCxnSpPr>
        <p:spPr>
          <a:xfrm>
            <a:off x="6172200" y="2743200"/>
            <a:ext cx="1516063" cy="563563"/>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8" name="Straight Connector 17" title="Red Line to make an X showing a scaffold near power lines"/>
          <p:cNvCxnSpPr/>
          <p:nvPr/>
        </p:nvCxnSpPr>
        <p:spPr>
          <a:xfrm flipH="1">
            <a:off x="6172200" y="2667000"/>
            <a:ext cx="1447800" cy="609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title="Red Line to make an X showing a scaffold near scraps"/>
          <p:cNvCxnSpPr/>
          <p:nvPr/>
        </p:nvCxnSpPr>
        <p:spPr>
          <a:xfrm>
            <a:off x="4960938" y="5075238"/>
            <a:ext cx="1516062" cy="563562"/>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0" name="Straight Connector 19" title="Red Line to make an X showing a scaffold near scraps"/>
          <p:cNvCxnSpPr/>
          <p:nvPr/>
        </p:nvCxnSpPr>
        <p:spPr>
          <a:xfrm flipH="1">
            <a:off x="4876800" y="5029200"/>
            <a:ext cx="1447800" cy="609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18434" name="Title 3"/>
          <p:cNvSpPr>
            <a:spLocks noGrp="1"/>
          </p:cNvSpPr>
          <p:nvPr>
            <p:ph type="title"/>
          </p:nvPr>
        </p:nvSpPr>
        <p:spPr/>
        <p:txBody>
          <a:bodyPr/>
          <a:lstStyle/>
          <a:p>
            <a:pPr algn="ctr"/>
            <a:r>
              <a:rPr lang="en-US" u="sng" smtClean="0"/>
              <a:t>Introductions</a:t>
            </a:r>
          </a:p>
        </p:txBody>
      </p:sp>
      <p:sp>
        <p:nvSpPr>
          <p:cNvPr id="18435" name="Content Placeholder 4"/>
          <p:cNvSpPr>
            <a:spLocks noGrp="1"/>
          </p:cNvSpPr>
          <p:nvPr>
            <p:ph sz="quarter" idx="1"/>
          </p:nvPr>
        </p:nvSpPr>
        <p:spPr/>
        <p:txBody>
          <a:bodyPr/>
          <a:lstStyle/>
          <a:p>
            <a:r>
              <a:rPr lang="en-US" sz="3000" dirty="0" smtClean="0"/>
              <a:t>Name</a:t>
            </a:r>
          </a:p>
          <a:p>
            <a:endParaRPr lang="en-US" sz="3000" dirty="0" smtClean="0"/>
          </a:p>
          <a:p>
            <a:r>
              <a:rPr lang="en-US" sz="3000" dirty="0" smtClean="0"/>
              <a:t>Type of work</a:t>
            </a:r>
          </a:p>
          <a:p>
            <a:endParaRPr lang="en-US" sz="3000" dirty="0" smtClean="0"/>
          </a:p>
          <a:p>
            <a:r>
              <a:rPr lang="en-US" sz="3000" dirty="0" smtClean="0"/>
              <a:t>Years doing work</a:t>
            </a:r>
          </a:p>
          <a:p>
            <a:endParaRPr lang="en-US" sz="3000" dirty="0" smtClean="0"/>
          </a:p>
          <a:p>
            <a:r>
              <a:rPr lang="en-US" sz="3000" u="sng" dirty="0" smtClean="0"/>
              <a:t>Why this work?</a:t>
            </a:r>
          </a:p>
          <a:p>
            <a:pPr>
              <a:buFont typeface="Wingdings 2" pitchFamily="-106" charset="2"/>
              <a:buNone/>
            </a:pPr>
            <a:endParaRPr lang="en-US" dirty="0" smtClean="0"/>
          </a:p>
        </p:txBody>
      </p:sp>
      <p:sp>
        <p:nvSpPr>
          <p:cNvPr id="6" name="Slide Number Placeholder 5"/>
          <p:cNvSpPr>
            <a:spLocks noGrp="1"/>
          </p:cNvSpPr>
          <p:nvPr>
            <p:ph type="sldNum" sz="quarter" idx="12"/>
          </p:nvPr>
        </p:nvSpPr>
        <p:spPr/>
        <p:txBody>
          <a:bodyPr/>
          <a:lstStyle/>
          <a:p>
            <a:fld id="{927DEF2F-CDE1-44D5-A3C0-8334CC1E7390}" type="slidenum">
              <a:rPr lang="en-US"/>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3"/>
          <p:cNvSpPr>
            <a:spLocks noGrp="1"/>
          </p:cNvSpPr>
          <p:nvPr>
            <p:ph sz="quarter" idx="1"/>
          </p:nvPr>
        </p:nvSpPr>
        <p:spPr>
          <a:xfrm>
            <a:off x="381000" y="1066800"/>
            <a:ext cx="8305800" cy="4953000"/>
          </a:xfrm>
        </p:spPr>
        <p:txBody>
          <a:bodyPr/>
          <a:lstStyle/>
          <a:p>
            <a:pPr>
              <a:buFont typeface="Wingdings 2" pitchFamily="-106" charset="2"/>
              <a:buNone/>
            </a:pPr>
            <a:r>
              <a:rPr lang="en-US" sz="2400" smtClean="0"/>
              <a:t>Insulated Lines</a:t>
            </a:r>
          </a:p>
          <a:p>
            <a:pPr>
              <a:buFont typeface="Wingdings 2" pitchFamily="-106" charset="2"/>
              <a:buNone/>
            </a:pPr>
            <a:endParaRPr lang="en-US" sz="2400" smtClean="0"/>
          </a:p>
          <a:p>
            <a:pPr>
              <a:buFont typeface="Wingdings 2" pitchFamily="-106" charset="2"/>
              <a:buNone/>
            </a:pPr>
            <a:endParaRPr lang="en-US" sz="2400" smtClean="0"/>
          </a:p>
          <a:p>
            <a:pPr>
              <a:buFont typeface="Wingdings 2" pitchFamily="-106" charset="2"/>
              <a:buNone/>
            </a:pPr>
            <a:endParaRPr lang="en-US" sz="2400" smtClean="0"/>
          </a:p>
          <a:p>
            <a:pPr>
              <a:buFont typeface="Wingdings 2" pitchFamily="-106" charset="2"/>
              <a:buNone/>
            </a:pPr>
            <a:endParaRPr lang="en-US" sz="2400" smtClean="0"/>
          </a:p>
          <a:p>
            <a:pPr>
              <a:buFont typeface="Wingdings 2" pitchFamily="-106" charset="2"/>
              <a:buNone/>
            </a:pPr>
            <a:endParaRPr lang="en-US" sz="2400" smtClean="0"/>
          </a:p>
          <a:p>
            <a:pPr>
              <a:buFont typeface="Wingdings 2" pitchFamily="-106" charset="2"/>
              <a:buNone/>
            </a:pPr>
            <a:endParaRPr lang="en-US" sz="2400" smtClean="0"/>
          </a:p>
          <a:p>
            <a:pPr>
              <a:buFont typeface="Wingdings 2" pitchFamily="-106" charset="2"/>
              <a:buNone/>
            </a:pPr>
            <a:r>
              <a:rPr lang="en-US" sz="2400" smtClean="0"/>
              <a:t>Uninsulated Lines</a:t>
            </a:r>
          </a:p>
        </p:txBody>
      </p:sp>
      <p:graphicFrame>
        <p:nvGraphicFramePr>
          <p:cNvPr id="5" name="Table 4" title="Table showing voltage, minimum distance and alternatives for uninsulated lines"/>
          <p:cNvGraphicFramePr>
            <a:graphicFrameLocks noGrp="1"/>
          </p:cNvGraphicFramePr>
          <p:nvPr>
            <p:extLst>
              <p:ext uri="{D42A27DB-BD31-4B8C-83A1-F6EECF244321}">
                <p14:modId xmlns:p14="http://schemas.microsoft.com/office/powerpoint/2010/main" val="2537837574"/>
              </p:ext>
            </p:extLst>
          </p:nvPr>
        </p:nvGraphicFramePr>
        <p:xfrm>
          <a:off x="304800" y="4724400"/>
          <a:ext cx="8534400" cy="1828800"/>
        </p:xfrm>
        <a:graphic>
          <a:graphicData uri="http://schemas.openxmlformats.org/drawingml/2006/table">
            <a:tbl>
              <a:tblPr firstRow="1"/>
              <a:tblGrid>
                <a:gridCol w="2844800"/>
                <a:gridCol w="2844800"/>
                <a:gridCol w="2844800"/>
              </a:tblGrid>
              <a:tr h="409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Georgia" pitchFamily="-106" charset="0"/>
                          <a:ea typeface="ＭＳ Ｐゴシック" pitchFamily="-106" charset="-128"/>
                        </a:rPr>
                        <a:t>Voltage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Georgia" pitchFamily="-106" charset="0"/>
                          <a:ea typeface="ＭＳ Ｐゴシック" pitchFamily="-106" charset="-128"/>
                        </a:rPr>
                        <a:t>Minimum Distance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Georgia" pitchFamily="-106" charset="0"/>
                          <a:ea typeface="ＭＳ Ｐゴシック" pitchFamily="-106" charset="-128"/>
                        </a:rPr>
                        <a:t>Alternatives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09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eorgia" pitchFamily="-106" charset="0"/>
                          <a:ea typeface="ＭＳ Ｐゴシック" pitchFamily="-106" charset="-128"/>
                        </a:rPr>
                        <a:t>Less than 50 </a:t>
                      </a:r>
                      <a:r>
                        <a:rPr kumimoji="0" lang="en-US" sz="1800" b="0" i="0" u="none" strike="noStrike" cap="none" normalizeH="0" baseline="0" dirty="0" err="1" smtClean="0">
                          <a:ln>
                            <a:noFill/>
                          </a:ln>
                          <a:solidFill>
                            <a:srgbClr val="000000"/>
                          </a:solidFill>
                          <a:effectLst/>
                          <a:latin typeface="Georgia" pitchFamily="-106" charset="0"/>
                          <a:ea typeface="ＭＳ Ｐゴシック" pitchFamily="-106" charset="-128"/>
                        </a:rPr>
                        <a:t>kv</a:t>
                      </a:r>
                      <a:endParaRPr kumimoji="0" lang="en-US" sz="1800" b="0" i="0" u="none" strike="noStrike" cap="none" normalizeH="0" baseline="0" dirty="0" smtClean="0">
                        <a:ln>
                          <a:noFill/>
                        </a:ln>
                        <a:solidFill>
                          <a:srgbClr val="000000"/>
                        </a:solidFill>
                        <a:effectLst/>
                        <a:latin typeface="Georgia" pitchFamily="-106"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eorgia" pitchFamily="-106" charset="0"/>
                          <a:ea typeface="ＭＳ Ｐゴシック" pitchFamily="-106" charset="-128"/>
                        </a:rPr>
                        <a:t>10 feet (3.1 m).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Georgia" pitchFamily="-106"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009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eorgia" pitchFamily="-106" charset="0"/>
                          <a:ea typeface="ＭＳ Ｐゴシック" pitchFamily="-106" charset="-128"/>
                        </a:rPr>
                        <a:t>More than 50 </a:t>
                      </a:r>
                      <a:r>
                        <a:rPr kumimoji="0" lang="en-US" sz="1800" b="0" i="0" u="none" strike="noStrike" cap="none" normalizeH="0" baseline="0" dirty="0" err="1" smtClean="0">
                          <a:ln>
                            <a:noFill/>
                          </a:ln>
                          <a:solidFill>
                            <a:srgbClr val="000000"/>
                          </a:solidFill>
                          <a:effectLst/>
                          <a:latin typeface="Georgia" pitchFamily="-106" charset="0"/>
                          <a:ea typeface="ＭＳ Ｐゴシック" pitchFamily="-106" charset="-128"/>
                        </a:rPr>
                        <a:t>kv</a:t>
                      </a:r>
                      <a:endParaRPr kumimoji="0" lang="en-US" sz="1800" b="0" i="0" u="none" strike="noStrike" cap="none" normalizeH="0" baseline="0" dirty="0" smtClean="0">
                        <a:ln>
                          <a:noFill/>
                        </a:ln>
                        <a:solidFill>
                          <a:srgbClr val="000000"/>
                        </a:solidFill>
                        <a:effectLst/>
                        <a:latin typeface="Georgia" pitchFamily="-106"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eorgia" pitchFamily="-106" charset="0"/>
                          <a:ea typeface="ＭＳ Ｐゴシック" pitchFamily="-106" charset="-128"/>
                        </a:rPr>
                        <a:t>10 feet (3.1 m) plus .4 inches (1.0 cm) for each 1 </a:t>
                      </a:r>
                      <a:r>
                        <a:rPr kumimoji="0" lang="en-US" sz="1800" b="0" i="0" u="none" strike="noStrike" cap="none" normalizeH="0" baseline="0" dirty="0" err="1" smtClean="0">
                          <a:ln>
                            <a:noFill/>
                          </a:ln>
                          <a:solidFill>
                            <a:srgbClr val="000000"/>
                          </a:solidFill>
                          <a:effectLst/>
                          <a:latin typeface="Georgia" pitchFamily="-106" charset="0"/>
                          <a:ea typeface="ＭＳ Ｐゴシック" pitchFamily="-106" charset="-128"/>
                        </a:rPr>
                        <a:t>kv</a:t>
                      </a:r>
                      <a:r>
                        <a:rPr kumimoji="0" lang="en-US" sz="1800" b="0" i="0" u="none" strike="noStrike" cap="none" normalizeH="0" baseline="0" dirty="0" smtClean="0">
                          <a:ln>
                            <a:noFill/>
                          </a:ln>
                          <a:solidFill>
                            <a:srgbClr val="000000"/>
                          </a:solidFill>
                          <a:effectLst/>
                          <a:latin typeface="Georgia" pitchFamily="-106" charset="0"/>
                          <a:ea typeface="ＭＳ Ｐゴシック" pitchFamily="-106" charset="-128"/>
                        </a:rPr>
                        <a:t> over 50 </a:t>
                      </a:r>
                      <a:r>
                        <a:rPr kumimoji="0" lang="en-US" sz="1800" b="0" i="0" u="none" strike="noStrike" cap="none" normalizeH="0" baseline="0" dirty="0" err="1" smtClean="0">
                          <a:ln>
                            <a:noFill/>
                          </a:ln>
                          <a:solidFill>
                            <a:srgbClr val="000000"/>
                          </a:solidFill>
                          <a:effectLst/>
                          <a:latin typeface="Georgia" pitchFamily="-106" charset="0"/>
                          <a:ea typeface="ＭＳ Ｐゴシック" pitchFamily="-106" charset="-128"/>
                        </a:rPr>
                        <a:t>kv</a:t>
                      </a:r>
                      <a:r>
                        <a:rPr kumimoji="0" lang="en-US" sz="1800" b="0" i="0" u="none" strike="noStrike" cap="none" normalizeH="0" baseline="0" dirty="0" smtClean="0">
                          <a:ln>
                            <a:noFill/>
                          </a:ln>
                          <a:solidFill>
                            <a:srgbClr val="000000"/>
                          </a:solidFill>
                          <a:effectLst/>
                          <a:latin typeface="Georgia" pitchFamily="-106" charset="0"/>
                          <a:ea typeface="ＭＳ Ｐゴシック" pitchFamily="-106" charset="-128"/>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eorgia" pitchFamily="-106" charset="0"/>
                          <a:ea typeface="ＭＳ Ｐゴシック" pitchFamily="-106" charset="-128"/>
                        </a:rPr>
                        <a:t>2 x length of line insulator, but never less than 10 ft (3.1 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7" name="Title 13"/>
          <p:cNvSpPr>
            <a:spLocks noGrp="1"/>
          </p:cNvSpPr>
          <p:nvPr>
            <p:ph type="title"/>
          </p:nvPr>
        </p:nvSpPr>
        <p:spPr>
          <a:xfrm>
            <a:off x="762000" y="0"/>
            <a:ext cx="7772400" cy="1143000"/>
          </a:xfrm>
          <a:solidFill>
            <a:schemeClr val="tx2"/>
          </a:solidFill>
        </p:spPr>
        <p:txBody>
          <a:bodyPr>
            <a:spAutoFit/>
          </a:bodyPr>
          <a:lstStyle/>
          <a:p>
            <a:pPr algn="ctr" fontAlgn="auto">
              <a:spcAft>
                <a:spcPts val="0"/>
              </a:spcAft>
              <a:defRPr/>
            </a:pPr>
            <a:r>
              <a:rPr lang="en-US" sz="4800" kern="10" dirty="0">
                <a:ln w="9525">
                  <a:solidFill>
                    <a:srgbClr val="000000"/>
                  </a:solidFill>
                  <a:round/>
                  <a:headEnd/>
                  <a:tailEnd/>
                </a:ln>
                <a:solidFill>
                  <a:srgbClr val="FFFFFF"/>
                </a:solidFill>
                <a:latin typeface="Arial Black"/>
                <a:ea typeface="+mn-ea"/>
              </a:rPr>
              <a:t>Working Safely</a:t>
            </a:r>
          </a:p>
        </p:txBody>
      </p:sp>
      <p:graphicFrame>
        <p:nvGraphicFramePr>
          <p:cNvPr id="6" name="Table 5" title="Table showing voltage, minimum distance and alternatives for insulated lines"/>
          <p:cNvGraphicFramePr>
            <a:graphicFrameLocks noGrp="1"/>
          </p:cNvGraphicFramePr>
          <p:nvPr>
            <p:extLst>
              <p:ext uri="{D42A27DB-BD31-4B8C-83A1-F6EECF244321}">
                <p14:modId xmlns:p14="http://schemas.microsoft.com/office/powerpoint/2010/main" val="2631864851"/>
              </p:ext>
            </p:extLst>
          </p:nvPr>
        </p:nvGraphicFramePr>
        <p:xfrm>
          <a:off x="381000" y="1524000"/>
          <a:ext cx="8229600" cy="2635886"/>
        </p:xfrm>
        <a:graphic>
          <a:graphicData uri="http://schemas.openxmlformats.org/drawingml/2006/table">
            <a:tbl>
              <a:tblPr firstRow="1"/>
              <a:tblGrid>
                <a:gridCol w="2743200"/>
                <a:gridCol w="2743200"/>
                <a:gridCol w="2743200"/>
              </a:tblGrid>
              <a:tr h="322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Georgia" pitchFamily="-106" charset="0"/>
                          <a:ea typeface="ＭＳ Ｐゴシック" pitchFamily="-106" charset="-128"/>
                        </a:rPr>
                        <a:t>Voltage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Georgia" pitchFamily="-106" charset="0"/>
                          <a:ea typeface="ＭＳ Ｐゴシック" pitchFamily="-106" charset="-128"/>
                        </a:rPr>
                        <a:t>Minimum Distance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Georgia" pitchFamily="-106" charset="0"/>
                          <a:ea typeface="ＭＳ Ｐゴシック" pitchFamily="-106" charset="-128"/>
                        </a:rPr>
                        <a:t>Alternatives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1753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eorgia" pitchFamily="-106" charset="0"/>
                          <a:ea typeface="ＭＳ Ｐゴシック" pitchFamily="-106" charset="-128"/>
                        </a:rPr>
                        <a:t>Less than 300 volts.</a:t>
                      </a:r>
                    </a:p>
                    <a:p>
                      <a:pPr marL="0" marR="0" lvl="0" indent="0" algn="l" defTabSz="914400" rtl="0" eaLnBrk="1" fontAlgn="t"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Georgia" pitchFamily="-106"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eorgia" pitchFamily="-106" charset="0"/>
                          <a:ea typeface="ＭＳ Ｐゴシック" pitchFamily="-106" charset="-128"/>
                        </a:rPr>
                        <a:t>3 feet (0.9 m)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Georgia" pitchFamily="-106"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eorgia" pitchFamily="-106"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0957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eorgia" pitchFamily="-106" charset="0"/>
                          <a:ea typeface="ＭＳ Ｐゴシック" pitchFamily="-106" charset="-128"/>
                        </a:rPr>
                        <a:t>300 volts to 50 </a:t>
                      </a:r>
                      <a:r>
                        <a:rPr kumimoji="0" lang="en-US" sz="1800" b="0" i="0" u="none" strike="noStrike" cap="none" normalizeH="0" baseline="0" dirty="0" err="1" smtClean="0">
                          <a:ln>
                            <a:noFill/>
                          </a:ln>
                          <a:solidFill>
                            <a:srgbClr val="000000"/>
                          </a:solidFill>
                          <a:effectLst/>
                          <a:latin typeface="Georgia" pitchFamily="-106" charset="0"/>
                          <a:ea typeface="ＭＳ Ｐゴシック" pitchFamily="-106" charset="-128"/>
                        </a:rPr>
                        <a:t>kv</a:t>
                      </a:r>
                      <a:r>
                        <a:rPr kumimoji="0" lang="en-US" sz="1800" b="0" i="0" u="none" strike="noStrike" cap="none" normalizeH="0" baseline="0" dirty="0" smtClean="0">
                          <a:ln>
                            <a:noFill/>
                          </a:ln>
                          <a:solidFill>
                            <a:srgbClr val="000000"/>
                          </a:solidFill>
                          <a:effectLst/>
                          <a:latin typeface="Georgia" pitchFamily="-106" charset="0"/>
                          <a:ea typeface="ＭＳ Ｐゴシック" pitchFamily="-106" charset="-128"/>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eorgia" pitchFamily="-106" charset="0"/>
                          <a:ea typeface="ＭＳ Ｐゴシック" pitchFamily="-106" charset="-128"/>
                        </a:rPr>
                        <a:t>10 feet (3.1 m)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Georgia" pitchFamily="-106"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Georgia" pitchFamily="-106"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03346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eorgia" pitchFamily="-106" charset="0"/>
                          <a:ea typeface="ＭＳ Ｐゴシック" pitchFamily="-106" charset="-128"/>
                        </a:rPr>
                        <a:t>More than 50 kv</a:t>
                      </a:r>
                    </a:p>
                    <a:p>
                      <a:pPr marL="0" marR="0" lvl="0" indent="0" algn="l" defTabSz="914400" rtl="0" eaLnBrk="1" fontAlgn="t"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eorgia" pitchFamily="-106"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eorgia" pitchFamily="-106" charset="0"/>
                          <a:ea typeface="ＭＳ Ｐゴシック" pitchFamily="-106" charset="-128"/>
                        </a:rPr>
                        <a:t>10 feet (3.1 m) plus .4 inches (1.0 cm) for each 1 </a:t>
                      </a:r>
                      <a:r>
                        <a:rPr kumimoji="0" lang="en-US" sz="1800" b="0" i="0" u="none" strike="noStrike" cap="none" normalizeH="0" baseline="0" dirty="0" err="1" smtClean="0">
                          <a:ln>
                            <a:noFill/>
                          </a:ln>
                          <a:solidFill>
                            <a:srgbClr val="000000"/>
                          </a:solidFill>
                          <a:effectLst/>
                          <a:latin typeface="Georgia" pitchFamily="-106" charset="0"/>
                          <a:ea typeface="ＭＳ Ｐゴシック" pitchFamily="-106" charset="-128"/>
                        </a:rPr>
                        <a:t>kv</a:t>
                      </a:r>
                      <a:r>
                        <a:rPr kumimoji="0" lang="en-US" sz="1800" b="0" i="0" u="none" strike="noStrike" cap="none" normalizeH="0" baseline="0" dirty="0" smtClean="0">
                          <a:ln>
                            <a:noFill/>
                          </a:ln>
                          <a:solidFill>
                            <a:srgbClr val="000000"/>
                          </a:solidFill>
                          <a:effectLst/>
                          <a:latin typeface="Georgia" pitchFamily="-106" charset="0"/>
                          <a:ea typeface="ＭＳ Ｐゴシック" pitchFamily="-106" charset="-128"/>
                        </a:rPr>
                        <a:t> over 50 </a:t>
                      </a:r>
                      <a:r>
                        <a:rPr kumimoji="0" lang="en-US" sz="1800" b="0" i="0" u="none" strike="noStrike" cap="none" normalizeH="0" baseline="0" dirty="0" err="1" smtClean="0">
                          <a:ln>
                            <a:noFill/>
                          </a:ln>
                          <a:solidFill>
                            <a:srgbClr val="000000"/>
                          </a:solidFill>
                          <a:effectLst/>
                          <a:latin typeface="Georgia" pitchFamily="-106" charset="0"/>
                          <a:ea typeface="ＭＳ Ｐゴシック" pitchFamily="-106" charset="-128"/>
                        </a:rPr>
                        <a:t>kv</a:t>
                      </a:r>
                      <a:r>
                        <a:rPr kumimoji="0" lang="en-US" sz="1800" b="0" i="0" u="none" strike="noStrike" cap="none" normalizeH="0" baseline="0" dirty="0" smtClean="0">
                          <a:ln>
                            <a:noFill/>
                          </a:ln>
                          <a:solidFill>
                            <a:srgbClr val="000000"/>
                          </a:solidFill>
                          <a:effectLst/>
                          <a:latin typeface="Georgia" pitchFamily="-106" charset="0"/>
                          <a:ea typeface="ＭＳ Ｐゴシック" pitchFamily="-106" charset="-128"/>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eorgia" pitchFamily="-106" charset="0"/>
                          <a:ea typeface="ＭＳ Ｐゴシック" pitchFamily="-106" charset="-128"/>
                        </a:rPr>
                        <a:t>2 x length of line insulator, but never less than 10 ft (3.1 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3" name="Slide Number Placeholder 2"/>
          <p:cNvSpPr>
            <a:spLocks noGrp="1"/>
          </p:cNvSpPr>
          <p:nvPr>
            <p:ph type="sldNum" sz="quarter" idx="12"/>
          </p:nvPr>
        </p:nvSpPr>
        <p:spPr/>
        <p:txBody>
          <a:bodyPr/>
          <a:lstStyle/>
          <a:p>
            <a:fld id="{DFCE7A5E-48CB-41E7-97D6-63D21B1584DF}" type="slidenum">
              <a:rPr lang="en-US"/>
              <a:pPr/>
              <a:t>30</a:t>
            </a:fld>
            <a:endParaRPr lang="en-US"/>
          </a:p>
        </p:txBody>
      </p:sp>
      <p:sp>
        <p:nvSpPr>
          <p:cNvPr id="10" name="TextBox 7"/>
          <p:cNvSpPr txBox="1">
            <a:spLocks noChangeArrowheads="1"/>
          </p:cNvSpPr>
          <p:nvPr/>
        </p:nvSpPr>
        <p:spPr bwMode="auto">
          <a:xfrm>
            <a:off x="7848600" y="1143000"/>
            <a:ext cx="1981200" cy="276999"/>
          </a:xfrm>
          <a:prstGeom prst="rect">
            <a:avLst/>
          </a:prstGeom>
          <a:noFill/>
          <a:ln w="9525">
            <a:noFill/>
            <a:miter lim="800000"/>
            <a:headEnd/>
            <a:tailEnd/>
          </a:ln>
        </p:spPr>
        <p:txBody>
          <a:bodyPr>
            <a:spAutoFit/>
          </a:bodyPr>
          <a:lstStyle/>
          <a:p>
            <a:r>
              <a:rPr lang="en-US" sz="1200" dirty="0" smtClean="0">
                <a:latin typeface="Georgia" pitchFamily="-106" charset="0"/>
              </a:rPr>
              <a:t>1926.451(f)(6)</a:t>
            </a:r>
            <a:endParaRPr lang="en-US" sz="1200" dirty="0">
              <a:latin typeface="Georgia" pitchFamily="-106"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1219200" y="-914400"/>
            <a:ext cx="7772400" cy="1143000"/>
          </a:xfrm>
        </p:spPr>
        <p:txBody>
          <a:bodyPr/>
          <a:lstStyle/>
          <a:p>
            <a:r>
              <a:rPr lang="en-US" dirty="0" smtClean="0"/>
              <a:t>Picture of scaffold electrocution hazard</a:t>
            </a:r>
            <a:endParaRPr lang="en-US" dirty="0"/>
          </a:p>
        </p:txBody>
      </p:sp>
      <p:sp>
        <p:nvSpPr>
          <p:cNvPr id="3" name="Slide Number Placeholder 2"/>
          <p:cNvSpPr>
            <a:spLocks noGrp="1"/>
          </p:cNvSpPr>
          <p:nvPr>
            <p:ph type="sldNum" sz="quarter" idx="12"/>
          </p:nvPr>
        </p:nvSpPr>
        <p:spPr/>
        <p:txBody>
          <a:bodyPr/>
          <a:lstStyle/>
          <a:p>
            <a:fld id="{2A85C45A-BD65-44DF-A1C5-6424B7324EA6}" type="slidenum">
              <a:rPr lang="en-US"/>
              <a:pPr/>
              <a:t>31</a:t>
            </a:fld>
            <a:endParaRPr lang="en-US"/>
          </a:p>
        </p:txBody>
      </p:sp>
      <p:pic>
        <p:nvPicPr>
          <p:cNvPr id="68610" name="Picture 2" descr="C:\Users\Nicole\Dropbox\Photos\Residential Construction\20th_and_Parrish_Construction_Fatality.jpg" title="Picture of a deadly accident scene due to fall off scaffold"/>
          <p:cNvPicPr>
            <a:picLocks noGrp="1" noChangeAspect="1" noChangeArrowheads="1"/>
          </p:cNvPicPr>
          <p:nvPr>
            <p:ph sz="quarter" idx="4294967295"/>
          </p:nvPr>
        </p:nvPicPr>
        <p:blipFill>
          <a:blip r:embed="rId3" cstate="email">
            <a:extLst>
              <a:ext uri="{28A0092B-C50C-407E-A947-70E740481C1C}">
                <a14:useLocalDpi xmlns:a14="http://schemas.microsoft.com/office/drawing/2010/main"/>
              </a:ext>
            </a:extLst>
          </a:blip>
          <a:srcRect/>
          <a:stretch>
            <a:fillRect/>
          </a:stretch>
        </p:blipFill>
        <p:spPr>
          <a:xfrm>
            <a:off x="419100" y="494731"/>
            <a:ext cx="6324600" cy="4743450"/>
          </a:xfrm>
        </p:spPr>
      </p:pic>
      <p:sp>
        <p:nvSpPr>
          <p:cNvPr id="7" name="TextBox 6"/>
          <p:cNvSpPr txBox="1">
            <a:spLocks noChangeArrowheads="1"/>
          </p:cNvSpPr>
          <p:nvPr/>
        </p:nvSpPr>
        <p:spPr bwMode="auto">
          <a:xfrm>
            <a:off x="3581400" y="457200"/>
            <a:ext cx="5257800" cy="1631950"/>
          </a:xfrm>
          <a:prstGeom prst="rect">
            <a:avLst/>
          </a:prstGeom>
          <a:solidFill>
            <a:srgbClr val="9BBB59"/>
          </a:solidFill>
          <a:ln w="47625" cmpd="dbl">
            <a:solidFill>
              <a:schemeClr val="bg1"/>
            </a:solidFill>
            <a:miter lim="800000"/>
            <a:headEnd/>
            <a:tailEnd/>
          </a:ln>
          <a:effectLst>
            <a:outerShdw dist="30000" dir="5400000" rotWithShape="0">
              <a:srgbClr val="808080">
                <a:alpha val="45000"/>
              </a:srgbClr>
            </a:outerShdw>
          </a:effectLst>
        </p:spPr>
        <p:txBody>
          <a:bodyPr>
            <a:spAutoFit/>
          </a:bodyPr>
          <a:lstStyle/>
          <a:p>
            <a:r>
              <a:rPr lang="en-US" sz="2000" b="1" dirty="0">
                <a:solidFill>
                  <a:schemeClr val="tx2"/>
                </a:solidFill>
                <a:latin typeface="Georgia" pitchFamily="-106" charset="0"/>
              </a:rPr>
              <a:t>Age: 30 years</a:t>
            </a:r>
          </a:p>
          <a:p>
            <a:r>
              <a:rPr lang="en-US" sz="2000" b="1" dirty="0">
                <a:solidFill>
                  <a:schemeClr val="tx2"/>
                </a:solidFill>
                <a:latin typeface="Georgia" pitchFamily="-106" charset="0"/>
              </a:rPr>
              <a:t>Date of Death: April 30, 2012</a:t>
            </a:r>
          </a:p>
          <a:p>
            <a:r>
              <a:rPr lang="en-US" sz="2000" b="1" dirty="0">
                <a:solidFill>
                  <a:schemeClr val="tx2"/>
                </a:solidFill>
                <a:latin typeface="Georgia" pitchFamily="-106" charset="0"/>
              </a:rPr>
              <a:t>Location: Philadelphia, PA</a:t>
            </a:r>
          </a:p>
          <a:p>
            <a:r>
              <a:rPr lang="en-US" sz="2000" b="1" dirty="0">
                <a:solidFill>
                  <a:schemeClr val="tx2"/>
                </a:solidFill>
                <a:latin typeface="Georgia" pitchFamily="-106" charset="0"/>
              </a:rPr>
              <a:t>Cause of Death: Electrocution which caused fall off scaffold</a:t>
            </a:r>
          </a:p>
        </p:txBody>
      </p:sp>
      <p:pic>
        <p:nvPicPr>
          <p:cNvPr id="68613" name="Picture 2" descr="A PECO worker uses a device to test if electric current is running through the scaffolding near the body of a dead worker. A construction worker at 20th and Parrish was allegedly electrocuted&lt;br /&gt;while working on a scaffold on a new construction project on Monday afternoon April 30, 2012 in Philadelphia. The worker allegedly fell of the scaffold to his death. (Alejandro A. Alvarez / Staff Photographer)" title="Picture of a deadly accident investigation scene due to fall off scaffold"/>
          <p:cNvPicPr>
            <a:picLocks noChangeAspect="1" noChangeArrowheads="1"/>
          </p:cNvPicPr>
          <p:nvPr/>
        </p:nvPicPr>
        <p:blipFill>
          <a:blip r:embed="rId4" cstate="print"/>
          <a:srcRect/>
          <a:stretch>
            <a:fillRect/>
          </a:stretch>
        </p:blipFill>
        <p:spPr bwMode="auto">
          <a:xfrm>
            <a:off x="5334000" y="2819400"/>
            <a:ext cx="3235325" cy="3819525"/>
          </a:xfrm>
          <a:prstGeom prst="rect">
            <a:avLst/>
          </a:prstGeom>
          <a:noFill/>
          <a:ln w="9525">
            <a:noFill/>
            <a:miter lim="800000"/>
            <a:headEnd/>
            <a:tailEnd/>
          </a:ln>
        </p:spPr>
      </p:pic>
      <p:sp>
        <p:nvSpPr>
          <p:cNvPr id="68614" name="TextBox 7"/>
          <p:cNvSpPr txBox="1">
            <a:spLocks noChangeArrowheads="1"/>
          </p:cNvSpPr>
          <p:nvPr/>
        </p:nvSpPr>
        <p:spPr bwMode="auto">
          <a:xfrm>
            <a:off x="5334000" y="6477000"/>
            <a:ext cx="1981200" cy="246063"/>
          </a:xfrm>
          <a:prstGeom prst="rect">
            <a:avLst/>
          </a:prstGeom>
          <a:noFill/>
          <a:ln w="9525">
            <a:noFill/>
            <a:miter lim="800000"/>
            <a:headEnd/>
            <a:tailEnd/>
          </a:ln>
        </p:spPr>
        <p:txBody>
          <a:bodyPr>
            <a:spAutoFit/>
          </a:bodyPr>
          <a:lstStyle/>
          <a:p>
            <a:r>
              <a:rPr lang="en-US" sz="1000">
                <a:solidFill>
                  <a:schemeClr val="bg1"/>
                </a:solidFill>
                <a:latin typeface="Georgia" pitchFamily="-106" charset="0"/>
              </a:rPr>
              <a:t>Photo credit: philly.com</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Content Placeholder 3" descr="bricking26.gif" title="Picture of the planking complete between the uprights with no more than 1 inch gaps between the planks."/>
          <p:cNvPicPr>
            <a:picLocks noGrp="1" noChangeAspect="1"/>
          </p:cNvPicPr>
          <p:nvPr>
            <p:ph idx="1"/>
          </p:nvPr>
        </p:nvPicPr>
        <p:blipFill>
          <a:blip r:embed="rId3" cstate="print"/>
          <a:srcRect/>
          <a:stretch>
            <a:fillRect/>
          </a:stretch>
        </p:blipFill>
        <p:spPr>
          <a:xfrm>
            <a:off x="762000" y="1219200"/>
            <a:ext cx="7467600" cy="4800600"/>
          </a:xfrm>
        </p:spPr>
      </p:pic>
      <p:sp>
        <p:nvSpPr>
          <p:cNvPr id="124933" name="Slide Number Placeholder 4"/>
          <p:cNvSpPr>
            <a:spLocks noGrp="1"/>
          </p:cNvSpPr>
          <p:nvPr>
            <p:ph type="sldNum" sz="quarter" idx="12"/>
          </p:nvPr>
        </p:nvSpPr>
        <p:spPr bwMode="auto">
          <a:ln>
            <a:miter lim="800000"/>
            <a:headEnd/>
            <a:tailEnd/>
          </a:ln>
        </p:spPr>
        <p:txBody>
          <a:bodyPr/>
          <a:lstStyle/>
          <a:p>
            <a:fld id="{EAE2CD25-89A6-4AF4-B5EB-63045EC4EFAD}" type="slidenum">
              <a:rPr lang="en-US"/>
              <a:pPr/>
              <a:t>32</a:t>
            </a:fld>
            <a:endParaRPr lang="en-US"/>
          </a:p>
        </p:txBody>
      </p:sp>
      <p:sp>
        <p:nvSpPr>
          <p:cNvPr id="124934" name="TextBox 5"/>
          <p:cNvSpPr txBox="1">
            <a:spLocks noChangeArrowheads="1"/>
          </p:cNvSpPr>
          <p:nvPr/>
        </p:nvSpPr>
        <p:spPr bwMode="auto">
          <a:xfrm>
            <a:off x="6019800" y="4267200"/>
            <a:ext cx="2971800" cy="1477963"/>
          </a:xfrm>
          <a:prstGeom prst="rect">
            <a:avLst/>
          </a:prstGeom>
          <a:solidFill>
            <a:schemeClr val="accent3"/>
          </a:solidFill>
          <a:ln w="9525" cmpd="tri">
            <a:noFill/>
            <a:miter lim="800000"/>
            <a:headEnd/>
            <a:tailEnd/>
          </a:ln>
        </p:spPr>
        <p:txBody>
          <a:bodyPr>
            <a:spAutoFit/>
          </a:bodyPr>
          <a:lstStyle/>
          <a:p>
            <a:pPr algn="ctr" fontAlgn="auto">
              <a:spcBef>
                <a:spcPts val="0"/>
              </a:spcBef>
              <a:spcAft>
                <a:spcPts val="0"/>
              </a:spcAft>
              <a:defRPr/>
            </a:pPr>
            <a:r>
              <a:rPr lang="en-US" b="1" dirty="0">
                <a:solidFill>
                  <a:schemeClr val="tx2"/>
                </a:solidFill>
                <a:latin typeface="+mn-lt"/>
                <a:ea typeface="+mn-ea"/>
              </a:rPr>
              <a:t>Planking is complete between the uprights with no more than 1 inch gaps between the planks.</a:t>
            </a:r>
          </a:p>
        </p:txBody>
      </p:sp>
      <p:sp>
        <p:nvSpPr>
          <p:cNvPr id="5" name="Title 13"/>
          <p:cNvSpPr>
            <a:spLocks noGrp="1"/>
          </p:cNvSpPr>
          <p:nvPr>
            <p:ph type="title"/>
          </p:nvPr>
        </p:nvSpPr>
        <p:spPr>
          <a:xfrm>
            <a:off x="1066800" y="381000"/>
            <a:ext cx="7010400" cy="877163"/>
          </a:xfrm>
          <a:solidFill>
            <a:schemeClr val="tx2"/>
          </a:solidFill>
        </p:spPr>
        <p:txBody>
          <a:bodyPr>
            <a:spAutoFit/>
          </a:bodyPr>
          <a:lstStyle/>
          <a:p>
            <a:pPr algn="ctr" fontAlgn="auto">
              <a:spcAft>
                <a:spcPts val="0"/>
              </a:spcAft>
              <a:defRPr/>
            </a:pPr>
            <a:r>
              <a:rPr lang="en-US" sz="4800" kern="10" dirty="0">
                <a:ln w="9525">
                  <a:solidFill>
                    <a:srgbClr val="000000"/>
                  </a:solidFill>
                  <a:round/>
                  <a:headEnd/>
                  <a:tailEnd/>
                </a:ln>
                <a:solidFill>
                  <a:srgbClr val="FFFFFF"/>
                </a:solidFill>
                <a:latin typeface="Arial Black"/>
                <a:ea typeface="+mn-ea"/>
              </a:rPr>
              <a:t>Working Safely</a:t>
            </a:r>
          </a:p>
        </p:txBody>
      </p:sp>
      <p:sp>
        <p:nvSpPr>
          <p:cNvPr id="6" name="TextBox 7"/>
          <p:cNvSpPr txBox="1">
            <a:spLocks noChangeArrowheads="1"/>
          </p:cNvSpPr>
          <p:nvPr/>
        </p:nvSpPr>
        <p:spPr bwMode="auto">
          <a:xfrm>
            <a:off x="6934200" y="6248400"/>
            <a:ext cx="1981200" cy="369888"/>
          </a:xfrm>
          <a:prstGeom prst="rect">
            <a:avLst/>
          </a:prstGeom>
          <a:noFill/>
          <a:ln w="9525">
            <a:noFill/>
            <a:miter lim="800000"/>
            <a:headEnd/>
            <a:tailEnd/>
          </a:ln>
        </p:spPr>
        <p:txBody>
          <a:bodyPr>
            <a:spAutoFit/>
          </a:bodyPr>
          <a:lstStyle/>
          <a:p>
            <a:r>
              <a:rPr lang="en-US" dirty="0" smtClean="0">
                <a:latin typeface="Georgia" pitchFamily="-106" charset="0"/>
              </a:rPr>
              <a:t>1926.451(b)(1)(</a:t>
            </a:r>
            <a:r>
              <a:rPr lang="en-US" dirty="0" err="1" smtClean="0">
                <a:latin typeface="Georgia" pitchFamily="-106" charset="0"/>
              </a:rPr>
              <a:t>i</a:t>
            </a:r>
            <a:r>
              <a:rPr lang="en-US" dirty="0" smtClean="0">
                <a:latin typeface="Georgia" pitchFamily="-106" charset="0"/>
              </a:rPr>
              <a:t>)</a:t>
            </a:r>
            <a:endParaRPr lang="en-US" dirty="0">
              <a:latin typeface="Georgia" pitchFamily="-106"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876300" y="-571500"/>
            <a:ext cx="7772400" cy="1143000"/>
          </a:xfrm>
        </p:spPr>
        <p:txBody>
          <a:bodyPr/>
          <a:lstStyle/>
          <a:p>
            <a:r>
              <a:rPr lang="en-US" dirty="0" smtClean="0"/>
              <a:t>Picture of scaffold hazard</a:t>
            </a:r>
            <a:endParaRPr lang="en-US" dirty="0"/>
          </a:p>
        </p:txBody>
      </p:sp>
      <p:sp>
        <p:nvSpPr>
          <p:cNvPr id="104451" name="Slide Number Placeholder 4"/>
          <p:cNvSpPr>
            <a:spLocks noGrp="1"/>
          </p:cNvSpPr>
          <p:nvPr>
            <p:ph type="sldNum" sz="quarter" idx="12"/>
          </p:nvPr>
        </p:nvSpPr>
        <p:spPr bwMode="auto">
          <a:ln>
            <a:miter lim="800000"/>
            <a:headEnd/>
            <a:tailEnd/>
          </a:ln>
        </p:spPr>
        <p:txBody>
          <a:bodyPr/>
          <a:lstStyle/>
          <a:p>
            <a:fld id="{A2E5DA95-68B7-4345-957F-DD446B405BF6}" type="slidenum">
              <a:rPr lang="en-US"/>
              <a:pPr/>
              <a:t>33</a:t>
            </a:fld>
            <a:endParaRPr lang="en-US"/>
          </a:p>
        </p:txBody>
      </p:sp>
      <p:pic>
        <p:nvPicPr>
          <p:cNvPr id="6" name="Picture 5" descr="C:\Users\Nicole\Documents\Javier Photos\javier 772.JPG" title="Picture showing example that stacked bricks and concrete blocks are not an appropriate surface support for scaffolds"/>
          <p:cNvPicPr/>
          <p:nvPr/>
        </p:nvPicPr>
        <p:blipFill>
          <a:blip r:embed="rId3" cstate="email">
            <a:extLst>
              <a:ext uri="{28A0092B-C50C-407E-A947-70E740481C1C}">
                <a14:useLocalDpi xmlns:a14="http://schemas.microsoft.com/office/drawing/2010/main"/>
              </a:ext>
            </a:extLst>
          </a:blip>
          <a:srcRect r="-1560"/>
          <a:stretch>
            <a:fillRect/>
          </a:stretch>
        </p:blipFill>
        <p:spPr bwMode="auto">
          <a:xfrm>
            <a:off x="990600" y="457200"/>
            <a:ext cx="7467600" cy="609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Oval 9" title="White circle around a red X"/>
          <p:cNvSpPr/>
          <p:nvPr/>
        </p:nvSpPr>
        <p:spPr>
          <a:xfrm>
            <a:off x="2819400" y="4114800"/>
            <a:ext cx="3886200" cy="2438400"/>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11" name="TextBox 10"/>
          <p:cNvSpPr txBox="1">
            <a:spLocks noChangeArrowheads="1"/>
          </p:cNvSpPr>
          <p:nvPr/>
        </p:nvSpPr>
        <p:spPr bwMode="auto">
          <a:xfrm>
            <a:off x="3352800" y="1524000"/>
            <a:ext cx="4876800" cy="1631950"/>
          </a:xfrm>
          <a:prstGeom prst="rect">
            <a:avLst/>
          </a:prstGeom>
          <a:solidFill>
            <a:srgbClr val="9BBB59"/>
          </a:solidFill>
          <a:ln w="47625" cmpd="dbl">
            <a:solidFill>
              <a:schemeClr val="bg1"/>
            </a:solidFill>
            <a:miter lim="800000"/>
            <a:headEnd/>
            <a:tailEnd/>
          </a:ln>
          <a:effectLst>
            <a:outerShdw dist="30000" dir="5400000" rotWithShape="0">
              <a:srgbClr val="808080">
                <a:alpha val="45000"/>
              </a:srgbClr>
            </a:outerShdw>
          </a:effectLst>
        </p:spPr>
        <p:txBody>
          <a:bodyPr>
            <a:spAutoFit/>
          </a:bodyPr>
          <a:lstStyle/>
          <a:p>
            <a:pPr>
              <a:buFont typeface="Arial" charset="0"/>
              <a:buChar char="•"/>
            </a:pPr>
            <a:r>
              <a:rPr lang="en-US" sz="2000" b="1" dirty="0">
                <a:solidFill>
                  <a:schemeClr val="tx2"/>
                </a:solidFill>
                <a:latin typeface="Georgia" pitchFamily="-106" charset="0"/>
              </a:rPr>
              <a:t>Scaffold must have a base plate and a mud sill</a:t>
            </a:r>
          </a:p>
          <a:p>
            <a:pPr>
              <a:buFont typeface="Arial" charset="0"/>
              <a:buChar char="•"/>
            </a:pPr>
            <a:r>
              <a:rPr lang="en-US" sz="2000" b="1" dirty="0">
                <a:solidFill>
                  <a:schemeClr val="tx2"/>
                </a:solidFill>
                <a:latin typeface="Georgia" pitchFamily="-106" charset="0"/>
              </a:rPr>
              <a:t>Stacked bricks and concrete blocks are not an appropriate surface support for scaffolds</a:t>
            </a:r>
          </a:p>
        </p:txBody>
      </p:sp>
      <p:cxnSp>
        <p:nvCxnSpPr>
          <p:cNvPr id="12" name="Straight Connector 11" title="Red Line to make an X showing a scaffold supported by stacked bricks "/>
          <p:cNvCxnSpPr/>
          <p:nvPr/>
        </p:nvCxnSpPr>
        <p:spPr>
          <a:xfrm flipH="1">
            <a:off x="2971800" y="4343400"/>
            <a:ext cx="3124200" cy="19050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title="Red Line to make an X showing a scaffold supported by stacked bricks"/>
          <p:cNvCxnSpPr/>
          <p:nvPr/>
        </p:nvCxnSpPr>
        <p:spPr>
          <a:xfrm>
            <a:off x="3429000" y="4419600"/>
            <a:ext cx="3200400" cy="17526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amond(in)">
                                      <p:cBhvr>
                                        <p:cTn id="12" dur="2000"/>
                                        <p:tgtEl>
                                          <p:spTgt spid="11"/>
                                        </p:tgtEl>
                                      </p:cBhvr>
                                    </p:animEffec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title="Green background "/>
          <p:cNvSpPr txBox="1">
            <a:spLocks noChangeArrowheads="1"/>
          </p:cNvSpPr>
          <p:nvPr/>
        </p:nvSpPr>
        <p:spPr bwMode="auto">
          <a:xfrm>
            <a:off x="457200" y="1066800"/>
            <a:ext cx="8305800" cy="5632450"/>
          </a:xfrm>
          <a:prstGeom prst="rect">
            <a:avLst/>
          </a:prstGeom>
          <a:solidFill>
            <a:schemeClr val="accent3"/>
          </a:solidFill>
          <a:ln w="9525">
            <a:noFill/>
            <a:miter lim="800000"/>
            <a:headEnd/>
            <a:tailEnd/>
          </a:ln>
        </p:spPr>
        <p:txBody>
          <a:bodyPr>
            <a:spAutoFit/>
          </a:bodyPr>
          <a:lstStyle/>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p:txBody>
      </p:sp>
      <p:pic>
        <p:nvPicPr>
          <p:cNvPr id="74755" name="Picture 2" title="Picture of leveling screw, mudsill and baseplate nailed to mudsill"/>
          <p:cNvPicPr>
            <a:picLocks noGrp="1" noChangeAspect="1" noChangeArrowheads="1"/>
          </p:cNvPicPr>
          <p:nvPr>
            <p:ph sz="quarter" idx="1"/>
          </p:nvPr>
        </p:nvPicPr>
        <p:blipFill>
          <a:blip r:embed="rId3" cstate="print"/>
          <a:srcRect/>
          <a:stretch>
            <a:fillRect/>
          </a:stretch>
        </p:blipFill>
        <p:spPr>
          <a:xfrm>
            <a:off x="1371600" y="1371600"/>
            <a:ext cx="6705600" cy="5167313"/>
          </a:xfrm>
        </p:spPr>
      </p:pic>
      <p:sp>
        <p:nvSpPr>
          <p:cNvPr id="14" name="Title 13"/>
          <p:cNvSpPr>
            <a:spLocks noGrp="1"/>
          </p:cNvSpPr>
          <p:nvPr>
            <p:ph type="title"/>
          </p:nvPr>
        </p:nvSpPr>
        <p:spPr>
          <a:xfrm>
            <a:off x="762000" y="228600"/>
            <a:ext cx="7772400" cy="1143000"/>
          </a:xfrm>
          <a:solidFill>
            <a:schemeClr val="tx2"/>
          </a:solidFill>
        </p:spPr>
        <p:txBody>
          <a:bodyPr wrap="none">
            <a:spAutoFit/>
          </a:bodyPr>
          <a:lstStyle/>
          <a:p>
            <a:pPr algn="ctr" fontAlgn="auto">
              <a:spcAft>
                <a:spcPts val="0"/>
              </a:spcAft>
              <a:defRPr/>
            </a:pPr>
            <a:r>
              <a:rPr lang="en-US" sz="4800" kern="10" dirty="0">
                <a:ln w="9525">
                  <a:solidFill>
                    <a:srgbClr val="000000"/>
                  </a:solidFill>
                  <a:round/>
                  <a:headEnd/>
                  <a:tailEnd/>
                </a:ln>
                <a:solidFill>
                  <a:srgbClr val="FFFFFF"/>
                </a:solidFill>
                <a:latin typeface="Arial Black"/>
                <a:ea typeface="+mn-ea"/>
              </a:rPr>
              <a:t>Working Safely</a:t>
            </a:r>
          </a:p>
        </p:txBody>
      </p:sp>
      <p:sp>
        <p:nvSpPr>
          <p:cNvPr id="5" name="Slide Number Placeholder 4"/>
          <p:cNvSpPr>
            <a:spLocks noGrp="1"/>
          </p:cNvSpPr>
          <p:nvPr>
            <p:ph type="sldNum" sz="quarter" idx="12"/>
          </p:nvPr>
        </p:nvSpPr>
        <p:spPr/>
        <p:txBody>
          <a:bodyPr/>
          <a:lstStyle/>
          <a:p>
            <a:fld id="{C21976B6-5C21-4D5D-9934-4261232D621B}" type="slidenum">
              <a:rPr lang="en-US"/>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descr="Ladder platform 03"/>
          <p:cNvSpPr>
            <a:spLocks noGrp="1" noChangeAspect="1" noChangeArrowheads="1"/>
          </p:cNvSpPr>
          <p:nvPr isPhoto="1"/>
        </p:nvSpPr>
        <p:spPr bwMode="auto">
          <a:xfrm>
            <a:off x="1219200" y="381000"/>
            <a:ext cx="6578600" cy="493395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w="9525">
            <a:solidFill>
              <a:schemeClr val="tx1"/>
            </a:solidFill>
            <a:miter lim="800000"/>
            <a:headEnd/>
            <a:tailEnd/>
          </a:ln>
        </p:spPr>
        <p:txBody>
          <a:bodyPr/>
          <a:lstStyle/>
          <a:p>
            <a:endParaRPr lang="en-US">
              <a:latin typeface="Calibri" pitchFamily="-106" charset="0"/>
            </a:endParaRPr>
          </a:p>
        </p:txBody>
      </p:sp>
      <p:sp>
        <p:nvSpPr>
          <p:cNvPr id="6" name="TextBox 5"/>
          <p:cNvSpPr txBox="1">
            <a:spLocks noChangeArrowheads="1"/>
          </p:cNvSpPr>
          <p:nvPr/>
        </p:nvSpPr>
        <p:spPr bwMode="auto">
          <a:xfrm>
            <a:off x="228600" y="4419600"/>
            <a:ext cx="8763000" cy="1754188"/>
          </a:xfrm>
          <a:prstGeom prst="rect">
            <a:avLst/>
          </a:prstGeom>
          <a:solidFill>
            <a:srgbClr val="9BBB59"/>
          </a:solidFill>
          <a:ln w="47625" cmpd="dbl">
            <a:solidFill>
              <a:schemeClr val="bg1"/>
            </a:solidFill>
            <a:miter lim="800000"/>
            <a:headEnd/>
            <a:tailEnd/>
          </a:ln>
          <a:effectLst>
            <a:outerShdw dist="30000" dir="5400000" rotWithShape="0">
              <a:srgbClr val="808080">
                <a:alpha val="45000"/>
              </a:srgbClr>
            </a:outerShdw>
          </a:effectLst>
        </p:spPr>
        <p:txBody>
          <a:bodyPr>
            <a:spAutoFit/>
          </a:bodyPr>
          <a:lstStyle/>
          <a:p>
            <a:pPr>
              <a:buFont typeface="Arial" charset="0"/>
              <a:buChar char="•"/>
            </a:pPr>
            <a:r>
              <a:rPr lang="en-US" sz="2700" b="1">
                <a:solidFill>
                  <a:schemeClr val="tx2"/>
                </a:solidFill>
                <a:latin typeface="Georgia" pitchFamily="-106" charset="0"/>
              </a:rPr>
              <a:t>Planks should overlap 6” and no more than 18”</a:t>
            </a:r>
          </a:p>
          <a:p>
            <a:pPr>
              <a:buFont typeface="Arial" charset="0"/>
              <a:buChar char="•"/>
            </a:pPr>
            <a:r>
              <a:rPr lang="en-US" sz="2700" b="1">
                <a:solidFill>
                  <a:schemeClr val="tx2"/>
                </a:solidFill>
                <a:latin typeface="Georgia" pitchFamily="-106" charset="0"/>
              </a:rPr>
              <a:t>Should not use two ladders</a:t>
            </a:r>
          </a:p>
          <a:p>
            <a:pPr>
              <a:buFont typeface="Arial" charset="0"/>
              <a:buChar char="•"/>
            </a:pPr>
            <a:r>
              <a:rPr lang="en-US" sz="2700" b="1">
                <a:solidFill>
                  <a:schemeClr val="tx2"/>
                </a:solidFill>
                <a:latin typeface="Georgia" pitchFamily="-106" charset="0"/>
              </a:rPr>
              <a:t>A ladder is not appropriate walking/working surface</a:t>
            </a:r>
          </a:p>
        </p:txBody>
      </p:sp>
      <p:sp>
        <p:nvSpPr>
          <p:cNvPr id="2" name="Title 1" hidden="1"/>
          <p:cNvSpPr>
            <a:spLocks noGrp="1"/>
          </p:cNvSpPr>
          <p:nvPr>
            <p:ph type="title"/>
          </p:nvPr>
        </p:nvSpPr>
        <p:spPr/>
        <p:txBody>
          <a:bodyPr/>
          <a:lstStyle/>
          <a:p>
            <a:r>
              <a:rPr lang="en-US" dirty="0" smtClean="0"/>
              <a:t>Picture of plank hazard</a:t>
            </a:r>
            <a:endParaRPr lang="en-US" dirty="0"/>
          </a:p>
        </p:txBody>
      </p:sp>
      <p:sp>
        <p:nvSpPr>
          <p:cNvPr id="102405" name="Slide Number Placeholder 4"/>
          <p:cNvSpPr>
            <a:spLocks noGrp="1"/>
          </p:cNvSpPr>
          <p:nvPr>
            <p:ph type="sldNum" sz="quarter" idx="12"/>
          </p:nvPr>
        </p:nvSpPr>
        <p:spPr bwMode="auto">
          <a:ln>
            <a:miter lim="800000"/>
            <a:headEnd/>
            <a:tailEnd/>
          </a:ln>
        </p:spPr>
        <p:txBody>
          <a:bodyPr/>
          <a:lstStyle/>
          <a:p>
            <a:fld id="{D3CE74B8-3DE9-4D27-9FEB-9F27B7A2EABE}" type="slidenum">
              <a:rPr lang="en-US"/>
              <a:pPr/>
              <a:t>35</a:t>
            </a:fld>
            <a:endParaRPr lang="en-US"/>
          </a:p>
        </p:txBody>
      </p:sp>
      <p:cxnSp>
        <p:nvCxnSpPr>
          <p:cNvPr id="7" name="Straight Connector 6" title="Red Line to make an X showing a ladder used as a walking/working surface"/>
          <p:cNvCxnSpPr/>
          <p:nvPr/>
        </p:nvCxnSpPr>
        <p:spPr>
          <a:xfrm>
            <a:off x="1981200" y="1066800"/>
            <a:ext cx="5715000" cy="32004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title="Red Line to make an X showing a ladder used as a walking/working surface"/>
          <p:cNvCxnSpPr/>
          <p:nvPr/>
        </p:nvCxnSpPr>
        <p:spPr>
          <a:xfrm flipH="1">
            <a:off x="1828800" y="1295400"/>
            <a:ext cx="5334000" cy="28194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381000" y="-1143000"/>
            <a:ext cx="7772400" cy="1143000"/>
          </a:xfrm>
        </p:spPr>
        <p:txBody>
          <a:bodyPr/>
          <a:lstStyle/>
          <a:p>
            <a:r>
              <a:rPr lang="en-US" dirty="0" smtClean="0"/>
              <a:t>Picture of plank hazards</a:t>
            </a:r>
            <a:endParaRPr lang="en-US" dirty="0"/>
          </a:p>
        </p:txBody>
      </p:sp>
      <p:sp>
        <p:nvSpPr>
          <p:cNvPr id="105475" name="Slide Number Placeholder 4"/>
          <p:cNvSpPr>
            <a:spLocks noGrp="1"/>
          </p:cNvSpPr>
          <p:nvPr>
            <p:ph type="sldNum" sz="quarter" idx="12"/>
          </p:nvPr>
        </p:nvSpPr>
        <p:spPr bwMode="auto">
          <a:ln>
            <a:miter lim="800000"/>
            <a:headEnd/>
            <a:tailEnd/>
          </a:ln>
        </p:spPr>
        <p:txBody>
          <a:bodyPr/>
          <a:lstStyle/>
          <a:p>
            <a:fld id="{06A9589A-1957-4794-945A-EF0DCB00B782}" type="slidenum">
              <a:rPr lang="en-US"/>
              <a:pPr/>
              <a:t>36</a:t>
            </a:fld>
            <a:endParaRPr lang="en-US"/>
          </a:p>
        </p:txBody>
      </p:sp>
      <p:pic>
        <p:nvPicPr>
          <p:cNvPr id="105477" name="Picture 5" descr="TEEX_2152" title="Red X"/>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 y="247650"/>
            <a:ext cx="7493000" cy="5619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5" name="Straight Connector 4" title="Red Line to make an X showing heavy material piled so that the planks sag"/>
          <p:cNvCxnSpPr/>
          <p:nvPr/>
        </p:nvCxnSpPr>
        <p:spPr>
          <a:xfrm flipH="1">
            <a:off x="3276600" y="2819400"/>
            <a:ext cx="3124200" cy="19050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title="Red Line to make an X showing heavy material piled so that the planks sag"/>
          <p:cNvCxnSpPr/>
          <p:nvPr/>
        </p:nvCxnSpPr>
        <p:spPr>
          <a:xfrm>
            <a:off x="3429000" y="2819400"/>
            <a:ext cx="3200400" cy="17526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title="Picture of heavy materials piled on a scaffold so that the planks sag"/>
          <p:cNvSpPr txBox="1">
            <a:spLocks noChangeArrowheads="1"/>
          </p:cNvSpPr>
          <p:nvPr/>
        </p:nvSpPr>
        <p:spPr bwMode="auto">
          <a:xfrm>
            <a:off x="1905000" y="4648200"/>
            <a:ext cx="7010400" cy="2016125"/>
          </a:xfrm>
          <a:prstGeom prst="rect">
            <a:avLst/>
          </a:prstGeom>
          <a:solidFill>
            <a:srgbClr val="9BBB59"/>
          </a:solidFill>
          <a:ln w="47625" cmpd="dbl">
            <a:solidFill>
              <a:schemeClr val="bg1"/>
            </a:solidFill>
            <a:miter lim="800000"/>
            <a:headEnd/>
            <a:tailEnd/>
          </a:ln>
          <a:effectLst>
            <a:outerShdw dist="30000" dir="5400000" rotWithShape="0">
              <a:srgbClr val="808080">
                <a:alpha val="45000"/>
              </a:srgbClr>
            </a:outerShdw>
          </a:effectLst>
        </p:spPr>
        <p:txBody>
          <a:bodyPr>
            <a:spAutoFit/>
          </a:bodyPr>
          <a:lstStyle/>
          <a:p>
            <a:pPr fontAlgn="auto">
              <a:spcBef>
                <a:spcPts val="0"/>
              </a:spcBef>
              <a:spcAft>
                <a:spcPts val="0"/>
              </a:spcAft>
              <a:buFont typeface="Arial" pitchFamily="34" charset="0"/>
              <a:buChar char="•"/>
              <a:defRPr/>
            </a:pPr>
            <a:r>
              <a:rPr lang="en-US" sz="2500" b="1" dirty="0">
                <a:solidFill>
                  <a:schemeClr val="tx2"/>
                </a:solidFill>
                <a:latin typeface="+mn-lt"/>
                <a:ea typeface="+mn-ea"/>
              </a:rPr>
              <a:t>Not fully planked</a:t>
            </a:r>
          </a:p>
          <a:p>
            <a:pPr fontAlgn="auto">
              <a:spcBef>
                <a:spcPts val="0"/>
              </a:spcBef>
              <a:spcAft>
                <a:spcPts val="0"/>
              </a:spcAft>
              <a:buFont typeface="Arial" pitchFamily="34" charset="0"/>
              <a:buChar char="•"/>
              <a:defRPr/>
            </a:pPr>
            <a:r>
              <a:rPr lang="en-US" sz="2500" b="1" dirty="0">
                <a:solidFill>
                  <a:schemeClr val="tx2"/>
                </a:solidFill>
                <a:latin typeface="+mn-lt"/>
                <a:ea typeface="+mn-ea"/>
              </a:rPr>
              <a:t>No guardrails</a:t>
            </a:r>
          </a:p>
          <a:p>
            <a:pPr fontAlgn="auto">
              <a:spcBef>
                <a:spcPts val="0"/>
              </a:spcBef>
              <a:spcAft>
                <a:spcPts val="0"/>
              </a:spcAft>
              <a:buFont typeface="Arial" pitchFamily="34" charset="0"/>
              <a:buChar char="•"/>
              <a:defRPr/>
            </a:pPr>
            <a:r>
              <a:rPr lang="en-US" sz="2500" b="1" dirty="0">
                <a:solidFill>
                  <a:schemeClr val="tx2"/>
                </a:solidFill>
                <a:latin typeface="+mn-lt"/>
                <a:ea typeface="+mn-ea"/>
              </a:rPr>
              <a:t>Missing structural components</a:t>
            </a:r>
          </a:p>
          <a:p>
            <a:pPr fontAlgn="auto">
              <a:spcBef>
                <a:spcPts val="0"/>
              </a:spcBef>
              <a:spcAft>
                <a:spcPts val="0"/>
              </a:spcAft>
              <a:buFont typeface="Arial" pitchFamily="34" charset="0"/>
              <a:buChar char="•"/>
              <a:defRPr/>
            </a:pPr>
            <a:r>
              <a:rPr lang="en-US" sz="2500" b="1" dirty="0">
                <a:solidFill>
                  <a:schemeClr val="tx2"/>
                </a:solidFill>
                <a:latin typeface="+mn-lt"/>
                <a:ea typeface="+mn-ea"/>
              </a:rPr>
              <a:t>Do not pile heavy materials so that the planks sag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Content Placeholder 3" descr="siding2.gif" title="Picture of 2 workers on a scaffold not protected from a fall"/>
          <p:cNvPicPr>
            <a:picLocks noChangeAspect="1"/>
          </p:cNvPicPr>
          <p:nvPr/>
        </p:nvPicPr>
        <p:blipFill>
          <a:blip r:embed="rId3" cstate="print"/>
          <a:srcRect/>
          <a:stretch>
            <a:fillRect/>
          </a:stretch>
        </p:blipFill>
        <p:spPr bwMode="auto">
          <a:xfrm>
            <a:off x="300182" y="685800"/>
            <a:ext cx="8543636" cy="5638800"/>
          </a:xfrm>
          <a:prstGeom prst="rect">
            <a:avLst/>
          </a:prstGeo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hidden="1"/>
          <p:cNvSpPr>
            <a:spLocks noGrp="1"/>
          </p:cNvSpPr>
          <p:nvPr>
            <p:ph type="title"/>
          </p:nvPr>
        </p:nvSpPr>
        <p:spPr/>
        <p:txBody>
          <a:bodyPr/>
          <a:lstStyle/>
          <a:p>
            <a:r>
              <a:rPr lang="en-US" dirty="0" smtClean="0"/>
              <a:t>Picture of scaffold hazards</a:t>
            </a:r>
            <a:endParaRPr lang="en-US" dirty="0"/>
          </a:p>
        </p:txBody>
      </p:sp>
      <p:sp>
        <p:nvSpPr>
          <p:cNvPr id="46085" name="Slide Number Placeholder 5"/>
          <p:cNvSpPr>
            <a:spLocks noGrp="1"/>
          </p:cNvSpPr>
          <p:nvPr>
            <p:ph type="sldNum" sz="quarter" idx="12"/>
          </p:nvPr>
        </p:nvSpPr>
        <p:spPr bwMode="auto">
          <a:ln>
            <a:miter lim="800000"/>
            <a:headEnd/>
            <a:tailEnd/>
          </a:ln>
        </p:spPr>
        <p:txBody>
          <a:bodyPr/>
          <a:lstStyle/>
          <a:p>
            <a:fld id="{557CC6A5-A42A-4038-B0AD-7137FC40963B}" type="slidenum">
              <a:rPr lang="en-US"/>
              <a:pPr/>
              <a:t>37</a:t>
            </a:fld>
            <a:endParaRPr lang="en-US"/>
          </a:p>
        </p:txBody>
      </p:sp>
      <p:sp>
        <p:nvSpPr>
          <p:cNvPr id="8" name="TextBox 7" title="Picture of two workers on a scaffold not protected from a fall"/>
          <p:cNvSpPr txBox="1">
            <a:spLocks noChangeArrowheads="1"/>
          </p:cNvSpPr>
          <p:nvPr/>
        </p:nvSpPr>
        <p:spPr bwMode="auto">
          <a:xfrm>
            <a:off x="1066800" y="4572000"/>
            <a:ext cx="4343400" cy="1200150"/>
          </a:xfrm>
          <a:prstGeom prst="rect">
            <a:avLst/>
          </a:prstGeom>
          <a:solidFill>
            <a:srgbClr val="9BBB59"/>
          </a:solidFill>
          <a:ln w="47625" cmpd="dbl">
            <a:solidFill>
              <a:schemeClr val="bg1"/>
            </a:solidFill>
            <a:miter lim="800000"/>
            <a:headEnd/>
            <a:tailEnd/>
          </a:ln>
          <a:effectLst>
            <a:outerShdw dist="30000" dir="5400000" rotWithShape="0">
              <a:srgbClr val="808080">
                <a:alpha val="45000"/>
              </a:srgbClr>
            </a:outerShdw>
          </a:effectLst>
        </p:spPr>
        <p:txBody>
          <a:bodyPr>
            <a:spAutoFit/>
          </a:bodyPr>
          <a:lstStyle/>
          <a:p>
            <a:pPr>
              <a:buFont typeface="Arial" charset="0"/>
              <a:buChar char="•"/>
            </a:pPr>
            <a:r>
              <a:rPr lang="en-US" b="1" dirty="0">
                <a:solidFill>
                  <a:schemeClr val="tx2"/>
                </a:solidFill>
                <a:latin typeface="Georgia" pitchFamily="-106" charset="0"/>
              </a:rPr>
              <a:t> Workers on this scaffold are not   </a:t>
            </a:r>
          </a:p>
          <a:p>
            <a:r>
              <a:rPr lang="en-US" b="1" dirty="0">
                <a:solidFill>
                  <a:schemeClr val="tx2"/>
                </a:solidFill>
                <a:latin typeface="Georgia" pitchFamily="-106" charset="0"/>
              </a:rPr>
              <a:t>  protected from falls</a:t>
            </a:r>
          </a:p>
          <a:p>
            <a:pPr>
              <a:buFont typeface="Arial" charset="0"/>
              <a:buChar char="•"/>
            </a:pPr>
            <a:r>
              <a:rPr lang="en-US" b="1" dirty="0">
                <a:solidFill>
                  <a:schemeClr val="tx2"/>
                </a:solidFill>
                <a:latin typeface="Georgia" pitchFamily="-106" charset="0"/>
              </a:rPr>
              <a:t> Once above 10 feet, these workers   </a:t>
            </a:r>
          </a:p>
          <a:p>
            <a:r>
              <a:rPr lang="en-US" b="1" dirty="0">
                <a:solidFill>
                  <a:schemeClr val="tx2"/>
                </a:solidFill>
                <a:latin typeface="Georgia" pitchFamily="-106" charset="0"/>
              </a:rPr>
              <a:t>   must be protected from a fall.</a:t>
            </a:r>
          </a:p>
        </p:txBody>
      </p:sp>
      <p:cxnSp>
        <p:nvCxnSpPr>
          <p:cNvPr id="7" name="Straight Connector 6" title="Red Line to make an X showing workers on a scaffold not protected from falls"/>
          <p:cNvCxnSpPr/>
          <p:nvPr/>
        </p:nvCxnSpPr>
        <p:spPr>
          <a:xfrm>
            <a:off x="3124200" y="2514600"/>
            <a:ext cx="2590800" cy="1600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title="Red Line to make an X showing workers on a scaffold not protected from falls"/>
          <p:cNvCxnSpPr/>
          <p:nvPr/>
        </p:nvCxnSpPr>
        <p:spPr>
          <a:xfrm flipH="1">
            <a:off x="3276600" y="2362200"/>
            <a:ext cx="1752600" cy="1905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Left-Right Arrow 8" title="Red right-left arrow between the poles"/>
          <p:cNvSpPr/>
          <p:nvPr/>
        </p:nvSpPr>
        <p:spPr>
          <a:xfrm rot="20566306">
            <a:off x="3459163" y="3005138"/>
            <a:ext cx="1843087" cy="485775"/>
          </a:xfrm>
          <a:prstGeom prst="leftRightArrow">
            <a:avLst/>
          </a:prstGeom>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s-MX" dirty="0"/>
          </a:p>
        </p:txBody>
      </p:sp>
      <p:sp>
        <p:nvSpPr>
          <p:cNvPr id="10" name="TextBox 7"/>
          <p:cNvSpPr txBox="1">
            <a:spLocks noChangeArrowheads="1"/>
          </p:cNvSpPr>
          <p:nvPr/>
        </p:nvSpPr>
        <p:spPr bwMode="auto">
          <a:xfrm>
            <a:off x="7391400" y="6324600"/>
            <a:ext cx="1981200" cy="369888"/>
          </a:xfrm>
          <a:prstGeom prst="rect">
            <a:avLst/>
          </a:prstGeom>
          <a:noFill/>
          <a:ln w="9525">
            <a:noFill/>
            <a:miter lim="800000"/>
            <a:headEnd/>
            <a:tailEnd/>
          </a:ln>
        </p:spPr>
        <p:txBody>
          <a:bodyPr>
            <a:spAutoFit/>
          </a:bodyPr>
          <a:lstStyle/>
          <a:p>
            <a:r>
              <a:rPr lang="en-US" dirty="0" smtClean="0">
                <a:latin typeface="Georgia" pitchFamily="-106" charset="0"/>
              </a:rPr>
              <a:t>1926.451(g)</a:t>
            </a:r>
            <a:endParaRPr lang="en-US" dirty="0">
              <a:latin typeface="Georgia" pitchFamily="-10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Slide Number Placeholder 4"/>
          <p:cNvSpPr>
            <a:spLocks noGrp="1"/>
          </p:cNvSpPr>
          <p:nvPr>
            <p:ph type="sldNum" sz="quarter" idx="12"/>
          </p:nvPr>
        </p:nvSpPr>
        <p:spPr bwMode="auto">
          <a:ln>
            <a:miter lim="800000"/>
            <a:headEnd/>
            <a:tailEnd/>
          </a:ln>
        </p:spPr>
        <p:txBody>
          <a:bodyPr/>
          <a:lstStyle/>
          <a:p>
            <a:fld id="{16FFCCDB-545B-4180-9EAD-398C0269E95D}" type="slidenum">
              <a:rPr lang="en-US"/>
              <a:pPr/>
              <a:t>38</a:t>
            </a:fld>
            <a:endParaRPr lang="en-US"/>
          </a:p>
        </p:txBody>
      </p:sp>
      <p:sp>
        <p:nvSpPr>
          <p:cNvPr id="7" name="Rectangle 6"/>
          <p:cNvSpPr/>
          <p:nvPr/>
        </p:nvSpPr>
        <p:spPr>
          <a:xfrm>
            <a:off x="1219200" y="228600"/>
            <a:ext cx="6629400" cy="769441"/>
          </a:xfrm>
          <a:prstGeom prst="rect">
            <a:avLst/>
          </a:prstGeom>
        </p:spPr>
        <p:txBody>
          <a:bodyPr>
            <a:spAutoFit/>
          </a:bodyPr>
          <a:lstStyle/>
          <a:p>
            <a:pPr algn="ctr" fontAlgn="auto">
              <a:spcBef>
                <a:spcPts val="0"/>
              </a:spcBef>
              <a:spcAft>
                <a:spcPts val="0"/>
              </a:spcAft>
              <a:defRPr/>
            </a:pPr>
            <a:r>
              <a:rPr lang="en-US" sz="4400" kern="10" dirty="0">
                <a:ln w="9525">
                  <a:solidFill>
                    <a:srgbClr val="000000"/>
                  </a:solidFill>
                  <a:round/>
                  <a:headEnd/>
                  <a:tailEnd/>
                </a:ln>
                <a:solidFill>
                  <a:srgbClr val="FFFFFF"/>
                </a:solidFill>
                <a:latin typeface="Arial Black"/>
                <a:ea typeface="+mn-ea"/>
              </a:rPr>
              <a:t>Working Safely</a:t>
            </a:r>
          </a:p>
        </p:txBody>
      </p:sp>
      <p:sp>
        <p:nvSpPr>
          <p:cNvPr id="9" name="Title 13"/>
          <p:cNvSpPr>
            <a:spLocks noGrp="1"/>
          </p:cNvSpPr>
          <p:nvPr>
            <p:ph type="title"/>
          </p:nvPr>
        </p:nvSpPr>
        <p:spPr>
          <a:xfrm>
            <a:off x="762000" y="228600"/>
            <a:ext cx="7772400" cy="1143000"/>
          </a:xfrm>
          <a:solidFill>
            <a:schemeClr val="tx2"/>
          </a:solidFill>
        </p:spPr>
        <p:txBody>
          <a:bodyPr wrap="none">
            <a:spAutoFit/>
          </a:bodyPr>
          <a:lstStyle/>
          <a:p>
            <a:pPr algn="ctr" fontAlgn="auto">
              <a:spcAft>
                <a:spcPts val="0"/>
              </a:spcAft>
              <a:defRPr/>
            </a:pPr>
            <a:r>
              <a:rPr lang="en-US" sz="4800" kern="10" dirty="0">
                <a:ln w="9525">
                  <a:solidFill>
                    <a:srgbClr val="000000"/>
                  </a:solidFill>
                  <a:round/>
                  <a:headEnd/>
                  <a:tailEnd/>
                </a:ln>
                <a:solidFill>
                  <a:srgbClr val="FFFFFF"/>
                </a:solidFill>
                <a:latin typeface="Arial Black"/>
                <a:ea typeface="+mn-ea"/>
              </a:rPr>
              <a:t>Working Safely</a:t>
            </a:r>
          </a:p>
        </p:txBody>
      </p:sp>
      <p:sp>
        <p:nvSpPr>
          <p:cNvPr id="10" name="TextBox 7"/>
          <p:cNvSpPr txBox="1">
            <a:spLocks noChangeArrowheads="1"/>
          </p:cNvSpPr>
          <p:nvPr/>
        </p:nvSpPr>
        <p:spPr bwMode="auto">
          <a:xfrm>
            <a:off x="1219200" y="5428565"/>
            <a:ext cx="3789946" cy="646331"/>
          </a:xfrm>
          <a:prstGeom prst="rect">
            <a:avLst/>
          </a:prstGeom>
          <a:solidFill>
            <a:schemeClr val="accent3"/>
          </a:solidFill>
          <a:ln w="9525">
            <a:solidFill>
              <a:schemeClr val="accent3"/>
            </a:solidFill>
            <a:miter lim="800000"/>
            <a:headEnd/>
            <a:tailEnd/>
          </a:ln>
        </p:spPr>
        <p:txBody>
          <a:bodyPr wrap="square">
            <a:spAutoFit/>
          </a:bodyPr>
          <a:lstStyle/>
          <a:p>
            <a:pPr algn="ctr" fontAlgn="auto">
              <a:spcBef>
                <a:spcPts val="0"/>
              </a:spcBef>
              <a:spcAft>
                <a:spcPts val="0"/>
              </a:spcAft>
              <a:defRPr/>
            </a:pPr>
            <a:r>
              <a:rPr lang="en-US" b="1" dirty="0">
                <a:solidFill>
                  <a:schemeClr val="tx2"/>
                </a:solidFill>
                <a:latin typeface="+mn-lt"/>
                <a:ea typeface="+mn-ea"/>
              </a:rPr>
              <a:t>Pump jack </a:t>
            </a:r>
            <a:r>
              <a:rPr lang="en-US" b="1" dirty="0" smtClean="0">
                <a:solidFill>
                  <a:schemeClr val="tx2"/>
                </a:solidFill>
                <a:latin typeface="+mn-lt"/>
                <a:ea typeface="+mn-ea"/>
              </a:rPr>
              <a:t>scaffolds have guardrails with toe boards.</a:t>
            </a:r>
            <a:endParaRPr lang="es-MX" b="1" dirty="0">
              <a:solidFill>
                <a:schemeClr val="tx2"/>
              </a:solidFill>
              <a:latin typeface="+mn-lt"/>
              <a:ea typeface="+mn-ea"/>
            </a:endParaRPr>
          </a:p>
        </p:txBody>
      </p:sp>
      <p:pic>
        <p:nvPicPr>
          <p:cNvPr id="11" name="Picture 4" descr="http://www.hss.com/imagshop/imaggrup/large/83324.jpg" title="Picture of a worker on a scaffold"/>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44931" y="1500696"/>
            <a:ext cx="4656988" cy="37297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birdladder.com/ecomimages/1234371032.jpg" title="Picture of pump jack scaffolds with guardrails with toe board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943600" y="1500696"/>
            <a:ext cx="2743200" cy="496907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990600" y="1569680"/>
            <a:ext cx="457200" cy="369332"/>
          </a:xfrm>
          <a:prstGeom prst="rect">
            <a:avLst/>
          </a:prstGeom>
          <a:noFill/>
        </p:spPr>
        <p:txBody>
          <a:bodyPr>
            <a:spAutoFit/>
          </a:bodyPr>
          <a:lstStyle/>
          <a:p>
            <a:pPr algn="ctr" fontAlgn="auto">
              <a:spcBef>
                <a:spcPts val="0"/>
              </a:spcBef>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A</a:t>
            </a:r>
          </a:p>
        </p:txBody>
      </p:sp>
      <p:sp>
        <p:nvSpPr>
          <p:cNvPr id="14" name="TextBox 13"/>
          <p:cNvSpPr txBox="1"/>
          <p:nvPr/>
        </p:nvSpPr>
        <p:spPr>
          <a:xfrm>
            <a:off x="8221579" y="5448618"/>
            <a:ext cx="421105" cy="369332"/>
          </a:xfrm>
          <a:prstGeom prst="rect">
            <a:avLst/>
          </a:prstGeom>
          <a:noFill/>
        </p:spPr>
        <p:txBody>
          <a:bodyPr wrap="square">
            <a:spAutoFit/>
          </a:bodyPr>
          <a:lstStyle/>
          <a:p>
            <a:pPr algn="ctr" fontAlgn="auto">
              <a:spcBef>
                <a:spcPts val="0"/>
              </a:spcBef>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B</a:t>
            </a:r>
          </a:p>
        </p:txBody>
      </p:sp>
    </p:spTree>
    <p:extLst>
      <p:ext uri="{BB962C8B-B14F-4D97-AF65-F5344CB8AC3E}">
        <p14:creationId xmlns:p14="http://schemas.microsoft.com/office/powerpoint/2010/main" val="41281974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Content Placeholder 3" descr="bricking23.gif" title="Picture of a worker using a full body harness that is attached to a rope grab device"/>
          <p:cNvPicPr>
            <a:picLocks noChangeAspect="1"/>
          </p:cNvPicPr>
          <p:nvPr/>
        </p:nvPicPr>
        <p:blipFill>
          <a:blip r:embed="rId3" cstate="print"/>
          <a:srcRect/>
          <a:stretch>
            <a:fillRect/>
          </a:stretch>
        </p:blipFill>
        <p:spPr bwMode="auto">
          <a:xfrm>
            <a:off x="685800" y="1295400"/>
            <a:ext cx="7924800" cy="4770438"/>
          </a:xfrm>
          <a:prstGeom prst="rect">
            <a:avLst/>
          </a:prstGeom>
          <a:noFill/>
          <a:ln w="9525">
            <a:noFill/>
            <a:miter lim="800000"/>
            <a:headEnd/>
            <a:tailEnd/>
          </a:ln>
        </p:spPr>
      </p:pic>
      <p:sp>
        <p:nvSpPr>
          <p:cNvPr id="123909" name="Slide Number Placeholder 5"/>
          <p:cNvSpPr>
            <a:spLocks noGrp="1"/>
          </p:cNvSpPr>
          <p:nvPr>
            <p:ph type="sldNum" sz="quarter" idx="12"/>
          </p:nvPr>
        </p:nvSpPr>
        <p:spPr bwMode="auto">
          <a:ln>
            <a:miter lim="800000"/>
            <a:headEnd/>
            <a:tailEnd/>
          </a:ln>
        </p:spPr>
        <p:txBody>
          <a:bodyPr/>
          <a:lstStyle/>
          <a:p>
            <a:fld id="{E355F436-CD73-4735-9B41-8B2C724F541A}" type="slidenum">
              <a:rPr lang="en-US"/>
              <a:pPr/>
              <a:t>39</a:t>
            </a:fld>
            <a:endParaRPr lang="en-US"/>
          </a:p>
        </p:txBody>
      </p:sp>
      <p:sp>
        <p:nvSpPr>
          <p:cNvPr id="123911" name="TextBox 7" title="Picture where a worker is using a full body harness that is attached to a rope grab device and a vertical lifeline that has been attached to an anchor point on the roof."/>
          <p:cNvSpPr txBox="1">
            <a:spLocks noChangeArrowheads="1"/>
          </p:cNvSpPr>
          <p:nvPr/>
        </p:nvSpPr>
        <p:spPr bwMode="auto">
          <a:xfrm>
            <a:off x="457200" y="3124200"/>
            <a:ext cx="3276600" cy="2032000"/>
          </a:xfrm>
          <a:prstGeom prst="rect">
            <a:avLst/>
          </a:prstGeom>
          <a:solidFill>
            <a:schemeClr val="accent3"/>
          </a:solidFill>
          <a:ln w="9525">
            <a:solidFill>
              <a:schemeClr val="accent3"/>
            </a:solidFill>
            <a:miter lim="800000"/>
            <a:headEnd/>
            <a:tailEnd/>
          </a:ln>
        </p:spPr>
        <p:txBody>
          <a:bodyPr>
            <a:spAutoFit/>
          </a:bodyPr>
          <a:lstStyle/>
          <a:p>
            <a:pPr algn="ctr" fontAlgn="auto">
              <a:spcBef>
                <a:spcPts val="0"/>
              </a:spcBef>
              <a:spcAft>
                <a:spcPts val="0"/>
              </a:spcAft>
              <a:defRPr/>
            </a:pPr>
            <a:r>
              <a:rPr lang="en-US" b="1" dirty="0">
                <a:solidFill>
                  <a:schemeClr val="tx2"/>
                </a:solidFill>
                <a:latin typeface="+mn-lt"/>
                <a:ea typeface="+mn-ea"/>
              </a:rPr>
              <a:t>Worker is using a </a:t>
            </a:r>
            <a:r>
              <a:rPr lang="en-US" b="1" dirty="0">
                <a:solidFill>
                  <a:srgbClr val="C00000"/>
                </a:solidFill>
                <a:latin typeface="+mn-lt"/>
                <a:ea typeface="+mn-ea"/>
              </a:rPr>
              <a:t>full body harness</a:t>
            </a:r>
            <a:r>
              <a:rPr lang="en-US" b="1" dirty="0">
                <a:solidFill>
                  <a:schemeClr val="tx2"/>
                </a:solidFill>
                <a:latin typeface="+mn-lt"/>
                <a:ea typeface="+mn-ea"/>
              </a:rPr>
              <a:t> that is attached to a rope grab device and a vertical lifeline that has been </a:t>
            </a:r>
            <a:r>
              <a:rPr lang="en-US" b="1" dirty="0">
                <a:solidFill>
                  <a:srgbClr val="C00000"/>
                </a:solidFill>
                <a:latin typeface="+mn-lt"/>
                <a:ea typeface="+mn-ea"/>
              </a:rPr>
              <a:t>attached to an anchor point on the roof.</a:t>
            </a:r>
          </a:p>
        </p:txBody>
      </p:sp>
      <p:sp>
        <p:nvSpPr>
          <p:cNvPr id="8" name="Title 13"/>
          <p:cNvSpPr>
            <a:spLocks noGrp="1"/>
          </p:cNvSpPr>
          <p:nvPr>
            <p:ph type="title"/>
          </p:nvPr>
        </p:nvSpPr>
        <p:spPr>
          <a:xfrm>
            <a:off x="762000" y="228600"/>
            <a:ext cx="7772400" cy="1143000"/>
          </a:xfrm>
          <a:solidFill>
            <a:schemeClr val="tx2"/>
          </a:solidFill>
        </p:spPr>
        <p:txBody>
          <a:bodyPr wrap="none">
            <a:spAutoFit/>
          </a:bodyPr>
          <a:lstStyle/>
          <a:p>
            <a:pPr algn="ctr" fontAlgn="auto">
              <a:spcAft>
                <a:spcPts val="0"/>
              </a:spcAft>
              <a:defRPr/>
            </a:pPr>
            <a:r>
              <a:rPr lang="en-US" sz="4800" kern="10" dirty="0">
                <a:ln w="9525">
                  <a:solidFill>
                    <a:srgbClr val="000000"/>
                  </a:solidFill>
                  <a:round/>
                  <a:headEnd/>
                  <a:tailEnd/>
                </a:ln>
                <a:solidFill>
                  <a:srgbClr val="FFFFFF"/>
                </a:solidFill>
                <a:latin typeface="Arial Black"/>
                <a:ea typeface="+mn-ea"/>
              </a:rPr>
              <a:t>Working Safely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3911"/>
                                        </p:tgtEl>
                                        <p:attrNameLst>
                                          <p:attrName>style.visibility</p:attrName>
                                        </p:attrNameLst>
                                      </p:cBhvr>
                                      <p:to>
                                        <p:strVal val="visible"/>
                                      </p:to>
                                    </p:set>
                                    <p:anim calcmode="lin" valueType="num">
                                      <p:cBhvr additive="base">
                                        <p:cTn id="12" dur="500" fill="hold"/>
                                        <p:tgtEl>
                                          <p:spTgt spid="123911"/>
                                        </p:tgtEl>
                                        <p:attrNameLst>
                                          <p:attrName>ppt_x</p:attrName>
                                        </p:attrNameLst>
                                      </p:cBhvr>
                                      <p:tavLst>
                                        <p:tav tm="0">
                                          <p:val>
                                            <p:strVal val="#ppt_x"/>
                                          </p:val>
                                        </p:tav>
                                        <p:tav tm="100000">
                                          <p:val>
                                            <p:strVal val="#ppt_x"/>
                                          </p:val>
                                        </p:tav>
                                      </p:tavLst>
                                    </p:anim>
                                    <p:anim calcmode="lin" valueType="num">
                                      <p:cBhvr additive="base">
                                        <p:cTn id="13" dur="500" fill="hold"/>
                                        <p:tgtEl>
                                          <p:spTgt spid="1239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772400" cy="1143000"/>
          </a:xfrm>
          <a:solidFill>
            <a:schemeClr val="accent3"/>
          </a:solidFill>
        </p:spPr>
        <p:txBody>
          <a:bodyPr rtlCol="0">
            <a:normAutofit/>
          </a:bodyPr>
          <a:lstStyle/>
          <a:p>
            <a:pPr algn="ctr" fontAlgn="auto">
              <a:spcAft>
                <a:spcPts val="0"/>
              </a:spcAft>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j-ea"/>
              </a:rPr>
              <a:t>WHAT IS PHILAPOSH ?</a:t>
            </a:r>
            <a:endParaRPr lang="en-US" dirty="0">
              <a:ea typeface="+mj-ea"/>
            </a:endParaRPr>
          </a:p>
        </p:txBody>
      </p:sp>
      <p:sp>
        <p:nvSpPr>
          <p:cNvPr id="3" name="Content Placeholder 2"/>
          <p:cNvSpPr>
            <a:spLocks noGrp="1"/>
          </p:cNvSpPr>
          <p:nvPr>
            <p:ph idx="1"/>
          </p:nvPr>
        </p:nvSpPr>
        <p:spPr>
          <a:xfrm>
            <a:off x="457200" y="1828800"/>
            <a:ext cx="8229600" cy="4038600"/>
          </a:xfrm>
          <a:solidFill>
            <a:schemeClr val="accent3"/>
          </a:solidFill>
        </p:spPr>
        <p:txBody>
          <a:bodyPr>
            <a:normAutofit/>
          </a:bodyPr>
          <a:lstStyle/>
          <a:p>
            <a:pPr marL="547688" indent="-411163">
              <a:buClr>
                <a:srgbClr val="000000"/>
              </a:buClr>
              <a:buFont typeface="Arial" charset="0"/>
              <a:buChar char="•"/>
            </a:pPr>
            <a:r>
              <a:rPr lang="en-US" b="1" dirty="0" smtClean="0"/>
              <a:t>The Philadelphia Area Project on Occupational  Safety and Health.</a:t>
            </a:r>
          </a:p>
          <a:p>
            <a:pPr marL="547688" indent="-411163">
              <a:buClr>
                <a:srgbClr val="000000"/>
              </a:buClr>
              <a:buFont typeface="Arial" charset="0"/>
              <a:buNone/>
            </a:pPr>
            <a:endParaRPr lang="en-US" b="1" dirty="0" smtClean="0"/>
          </a:p>
          <a:p>
            <a:pPr marL="547688" indent="-411163">
              <a:buClr>
                <a:srgbClr val="000000"/>
              </a:buClr>
              <a:buFont typeface="Arial" charset="0"/>
              <a:buChar char="•"/>
            </a:pPr>
            <a:r>
              <a:rPr lang="en-US" b="1" dirty="0" smtClean="0"/>
              <a:t>Founded in </a:t>
            </a:r>
            <a:r>
              <a:rPr lang="en-US" b="1" u="sng" dirty="0" smtClean="0">
                <a:solidFill>
                  <a:srgbClr val="C00000"/>
                </a:solidFill>
              </a:rPr>
              <a:t>1975.</a:t>
            </a:r>
          </a:p>
          <a:p>
            <a:pPr marL="547688" indent="-411163">
              <a:buClr>
                <a:srgbClr val="000000"/>
              </a:buClr>
              <a:buFont typeface="Arial" charset="0"/>
              <a:buChar char="•"/>
            </a:pPr>
            <a:endParaRPr lang="en-US" b="1" dirty="0" smtClean="0"/>
          </a:p>
          <a:p>
            <a:pPr marL="547688" indent="-411163">
              <a:buClr>
                <a:srgbClr val="000000"/>
              </a:buClr>
              <a:buFont typeface="Arial" charset="0"/>
              <a:buChar char="•"/>
            </a:pPr>
            <a:r>
              <a:rPr lang="en-US" b="1" u="sng" dirty="0" smtClean="0">
                <a:solidFill>
                  <a:srgbClr val="C00000"/>
                </a:solidFill>
              </a:rPr>
              <a:t>Non Profit Organization </a:t>
            </a:r>
            <a:r>
              <a:rPr lang="en-US" b="1" dirty="0" smtClean="0"/>
              <a:t>serving the Tri-State area whose </a:t>
            </a:r>
            <a:r>
              <a:rPr lang="en-US" b="1" u="sng" dirty="0" smtClean="0"/>
              <a:t>sole</a:t>
            </a:r>
            <a:r>
              <a:rPr lang="en-US" sz="3200" b="1" u="sng" dirty="0" smtClean="0"/>
              <a:t> </a:t>
            </a:r>
            <a:r>
              <a:rPr lang="en-US" sz="3200" b="1" u="sng" dirty="0" smtClean="0">
                <a:solidFill>
                  <a:srgbClr val="C00000"/>
                </a:solidFill>
              </a:rPr>
              <a:t>mission</a:t>
            </a:r>
            <a:r>
              <a:rPr lang="en-US" sz="3200" b="1" u="sng" dirty="0" smtClean="0"/>
              <a:t> </a:t>
            </a:r>
            <a:r>
              <a:rPr lang="en-US" b="1" u="sng" dirty="0" smtClean="0"/>
              <a:t>is to </a:t>
            </a:r>
            <a:r>
              <a:rPr lang="en-US" b="1" u="sng" dirty="0" smtClean="0">
                <a:solidFill>
                  <a:srgbClr val="C00000"/>
                </a:solidFill>
              </a:rPr>
              <a:t>promote safety and health in the workplace.</a:t>
            </a:r>
          </a:p>
          <a:p>
            <a:pPr marL="547688" indent="-411163">
              <a:buClr>
                <a:srgbClr val="000000"/>
              </a:buClr>
              <a:buFont typeface="Arial" charset="0"/>
              <a:buChar char="•"/>
            </a:pPr>
            <a:endParaRPr lang="en-US" b="1" u="sng" dirty="0" smtClean="0">
              <a:solidFill>
                <a:srgbClr val="C00000"/>
              </a:solidFill>
            </a:endParaRPr>
          </a:p>
          <a:p>
            <a:pPr marL="547688" indent="-411163">
              <a:buClr>
                <a:srgbClr val="000000"/>
              </a:buClr>
              <a:buFont typeface="Arial" charset="0"/>
              <a:buChar char="•"/>
            </a:pPr>
            <a:endParaRPr lang="en-US" b="1" dirty="0" smtClean="0">
              <a:solidFill>
                <a:schemeClr val="bg1"/>
              </a:solidFill>
            </a:endParaRPr>
          </a:p>
          <a:p>
            <a:pPr marL="547688" indent="-411163">
              <a:buClr>
                <a:srgbClr val="000000"/>
              </a:buClr>
              <a:buFont typeface="Arial" charset="0"/>
              <a:buChar char="•"/>
            </a:pPr>
            <a:endParaRPr lang="en-US" dirty="0" smtClean="0"/>
          </a:p>
        </p:txBody>
      </p:sp>
      <p:sp>
        <p:nvSpPr>
          <p:cNvPr id="8196" name="Slide Number Placeholder 3"/>
          <p:cNvSpPr>
            <a:spLocks noGrp="1"/>
          </p:cNvSpPr>
          <p:nvPr>
            <p:ph type="sldNum" sz="quarter" idx="12"/>
          </p:nvPr>
        </p:nvSpPr>
        <p:spPr bwMode="auto">
          <a:ln>
            <a:miter lim="800000"/>
            <a:headEnd/>
            <a:tailEnd/>
          </a:ln>
        </p:spPr>
        <p:txBody>
          <a:bodyPr/>
          <a:lstStyle/>
          <a:p>
            <a:fld id="{9F3DAD4C-C730-4E62-9573-27EA92557D84}" type="slidenum">
              <a:rPr lang="en-US"/>
              <a:pPr/>
              <a:t>4</a:t>
            </a:fld>
            <a:endParaRPr lang="en-US"/>
          </a:p>
        </p:txBody>
      </p:sp>
      <p:pic>
        <p:nvPicPr>
          <p:cNvPr id="20485" name="Content Placeholder 3" descr="PhilaPosh Logo.jpg" title="PhilaPosh Logo"/>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7400" y="2819400"/>
            <a:ext cx="2141538"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Content Placeholder 3" descr="roof27.gif" title="Picture of workers are standing on a ladderjack scaffold without fall protection"/>
          <p:cNvPicPr>
            <a:picLocks noChangeAspect="1"/>
          </p:cNvPicPr>
          <p:nvPr/>
        </p:nvPicPr>
        <p:blipFill>
          <a:blip r:embed="rId3" cstate="print"/>
          <a:srcRect/>
          <a:stretch>
            <a:fillRect/>
          </a:stretch>
        </p:blipFill>
        <p:spPr bwMode="auto">
          <a:xfrm>
            <a:off x="304800" y="533400"/>
            <a:ext cx="8539166" cy="609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a:spLocks noChangeArrowheads="1"/>
          </p:cNvSpPr>
          <p:nvPr/>
        </p:nvSpPr>
        <p:spPr bwMode="auto">
          <a:xfrm>
            <a:off x="533400" y="685800"/>
            <a:ext cx="4495800" cy="1631950"/>
          </a:xfrm>
          <a:prstGeom prst="rect">
            <a:avLst/>
          </a:prstGeom>
          <a:solidFill>
            <a:schemeClr val="accent3"/>
          </a:solidFill>
          <a:ln w="9525">
            <a:solidFill>
              <a:schemeClr val="accent3"/>
            </a:solidFill>
            <a:miter lim="800000"/>
            <a:headEnd/>
            <a:tailEnd/>
          </a:ln>
        </p:spPr>
        <p:txBody>
          <a:bodyPr>
            <a:spAutoFit/>
          </a:bodyPr>
          <a:lstStyle/>
          <a:p>
            <a:pPr>
              <a:buFont typeface="Arial" charset="0"/>
              <a:buChar char="•"/>
            </a:pPr>
            <a:r>
              <a:rPr lang="en-US" sz="2000" b="1" dirty="0">
                <a:solidFill>
                  <a:schemeClr val="tx2"/>
                </a:solidFill>
                <a:latin typeface="Georgia" pitchFamily="-106" charset="0"/>
              </a:rPr>
              <a:t> Fall hazard</a:t>
            </a:r>
          </a:p>
          <a:p>
            <a:pPr>
              <a:buFont typeface="Arial" charset="0"/>
              <a:buChar char="•"/>
            </a:pPr>
            <a:r>
              <a:rPr lang="en-US" sz="2000" b="1" dirty="0">
                <a:solidFill>
                  <a:schemeClr val="tx2"/>
                </a:solidFill>
                <a:latin typeface="Georgia" pitchFamily="-106" charset="0"/>
              </a:rPr>
              <a:t> Scaffolding reaching 10 </a:t>
            </a:r>
            <a:r>
              <a:rPr lang="en-US" sz="2000" b="1" dirty="0" err="1">
                <a:solidFill>
                  <a:schemeClr val="tx2"/>
                </a:solidFill>
                <a:latin typeface="Georgia" pitchFamily="-106" charset="0"/>
              </a:rPr>
              <a:t>ft</a:t>
            </a:r>
            <a:r>
              <a:rPr lang="en-US" sz="2000" b="1" dirty="0">
                <a:solidFill>
                  <a:schemeClr val="tx2"/>
                </a:solidFill>
                <a:latin typeface="Georgia" pitchFamily="-106" charset="0"/>
              </a:rPr>
              <a:t> or  more, must have guardrails or worker  must have a personal fall arrest system.</a:t>
            </a:r>
          </a:p>
        </p:txBody>
      </p:sp>
      <p:sp>
        <p:nvSpPr>
          <p:cNvPr id="2" name="Title 1" hidden="1"/>
          <p:cNvSpPr>
            <a:spLocks noGrp="1"/>
          </p:cNvSpPr>
          <p:nvPr>
            <p:ph type="title"/>
          </p:nvPr>
        </p:nvSpPr>
        <p:spPr/>
        <p:txBody>
          <a:bodyPr/>
          <a:lstStyle/>
          <a:p>
            <a:r>
              <a:rPr lang="en-US" dirty="0" smtClean="0"/>
              <a:t>Picture of scaffolding hazards</a:t>
            </a:r>
            <a:endParaRPr lang="en-US" dirty="0"/>
          </a:p>
        </p:txBody>
      </p:sp>
      <p:sp>
        <p:nvSpPr>
          <p:cNvPr id="5" name="Slide Number Placeholder 4"/>
          <p:cNvSpPr>
            <a:spLocks noGrp="1"/>
          </p:cNvSpPr>
          <p:nvPr>
            <p:ph type="sldNum" sz="quarter" idx="12"/>
          </p:nvPr>
        </p:nvSpPr>
        <p:spPr/>
        <p:txBody>
          <a:bodyPr/>
          <a:lstStyle/>
          <a:p>
            <a:fld id="{ACE49222-6831-4E18-9440-EED4D091D611}" type="slidenum">
              <a:rPr lang="en-US"/>
              <a:pPr/>
              <a:t>40</a:t>
            </a:fld>
            <a:endParaRPr lang="en-US"/>
          </a:p>
        </p:txBody>
      </p:sp>
      <p:cxnSp>
        <p:nvCxnSpPr>
          <p:cNvPr id="9" name="Straight Connector 8" title="Red Line to make an X showing 3 workers on a roof without a personal fall arrest system"/>
          <p:cNvCxnSpPr/>
          <p:nvPr/>
        </p:nvCxnSpPr>
        <p:spPr>
          <a:xfrm>
            <a:off x="914400" y="3810000"/>
            <a:ext cx="7315200" cy="2133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title="Red Line to make an X showing 3 workers on a roof without a personal fall arrest system"/>
          <p:cNvCxnSpPr/>
          <p:nvPr/>
        </p:nvCxnSpPr>
        <p:spPr>
          <a:xfrm flipH="1">
            <a:off x="1295400" y="3657600"/>
            <a:ext cx="6172200" cy="2362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Left-Right Arrow 7" title="Left-Right Arrow pointing to two ladders"/>
          <p:cNvSpPr/>
          <p:nvPr/>
        </p:nvSpPr>
        <p:spPr>
          <a:xfrm>
            <a:off x="1600200" y="4876800"/>
            <a:ext cx="6096000" cy="457200"/>
          </a:xfrm>
          <a:prstGeom prst="lef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3" descr="DCP_0470102200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1905000"/>
            <a:ext cx="5181600" cy="3200400"/>
          </a:xfrm>
          <a:prstGeom prst="rect">
            <a:avLst/>
          </a:prstGeom>
          <a:noFill/>
          <a:ln w="9525">
            <a:noFill/>
            <a:miter lim="800000"/>
            <a:headEnd/>
            <a:tailEnd/>
          </a:ln>
        </p:spPr>
      </p:pic>
      <p:pic>
        <p:nvPicPr>
          <p:cNvPr id="88067" name="Picture 2" descr="Scaffoldi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0" y="762000"/>
            <a:ext cx="2743200" cy="3321050"/>
          </a:xfrm>
          <a:prstGeom prst="rect">
            <a:avLst/>
          </a:prstGeom>
          <a:noFill/>
          <a:ln w="9525">
            <a:noFill/>
            <a:miter lim="800000"/>
            <a:headEnd/>
            <a:tailEnd/>
          </a:ln>
        </p:spPr>
      </p:pic>
      <p:sp>
        <p:nvSpPr>
          <p:cNvPr id="5" name="TextBox 7"/>
          <p:cNvSpPr txBox="1">
            <a:spLocks noChangeArrowheads="1"/>
          </p:cNvSpPr>
          <p:nvPr/>
        </p:nvSpPr>
        <p:spPr bwMode="auto">
          <a:xfrm>
            <a:off x="228600" y="5105400"/>
            <a:ext cx="6400800" cy="1200150"/>
          </a:xfrm>
          <a:prstGeom prst="rect">
            <a:avLst/>
          </a:prstGeom>
          <a:solidFill>
            <a:schemeClr val="accent3"/>
          </a:solidFill>
          <a:ln w="9525">
            <a:solidFill>
              <a:schemeClr val="accent3"/>
            </a:solidFill>
            <a:miter lim="800000"/>
            <a:headEnd/>
            <a:tailEnd/>
          </a:ln>
        </p:spPr>
        <p:txBody>
          <a:bodyPr>
            <a:spAutoFit/>
          </a:bodyPr>
          <a:lstStyle/>
          <a:p>
            <a:pPr>
              <a:buFont typeface="Arial" charset="0"/>
              <a:buChar char="•"/>
            </a:pPr>
            <a:r>
              <a:rPr lang="en-US">
                <a:solidFill>
                  <a:schemeClr val="tx2"/>
                </a:solidFill>
                <a:latin typeface="Georgia" pitchFamily="-106" charset="0"/>
              </a:rPr>
              <a:t> </a:t>
            </a:r>
            <a:r>
              <a:rPr lang="en-US" b="1">
                <a:solidFill>
                  <a:schemeClr val="tx2"/>
                </a:solidFill>
                <a:latin typeface="Georgia" pitchFamily="-106" charset="0"/>
              </a:rPr>
              <a:t>Called a wall bracket, or top plate, scaffold system.  </a:t>
            </a:r>
          </a:p>
          <a:p>
            <a:pPr>
              <a:buFont typeface="Arial" charset="0"/>
              <a:buChar char="•"/>
            </a:pPr>
            <a:r>
              <a:rPr lang="en-US" b="1">
                <a:solidFill>
                  <a:schemeClr val="tx2"/>
                </a:solidFill>
                <a:latin typeface="Georgia" pitchFamily="-106" charset="0"/>
              </a:rPr>
              <a:t> Some contractors are using these systems for rolling trusses, cutting rafter tails and hanging fascia.</a:t>
            </a:r>
            <a:endParaRPr lang="es-MX" b="1">
              <a:solidFill>
                <a:schemeClr val="tx2"/>
              </a:solidFill>
              <a:latin typeface="Georgia" pitchFamily="-106" charset="0"/>
            </a:endParaRPr>
          </a:p>
        </p:txBody>
      </p:sp>
      <p:sp>
        <p:nvSpPr>
          <p:cNvPr id="6" name="Slide Number Placeholder 5"/>
          <p:cNvSpPr>
            <a:spLocks noGrp="1"/>
          </p:cNvSpPr>
          <p:nvPr>
            <p:ph type="sldNum" sz="quarter" idx="12"/>
          </p:nvPr>
        </p:nvSpPr>
        <p:spPr/>
        <p:txBody>
          <a:bodyPr/>
          <a:lstStyle/>
          <a:p>
            <a:fld id="{17DE2B5B-6522-4A8E-AC73-DF7D182FFE01}" type="slidenum">
              <a:rPr lang="en-US"/>
              <a:pPr/>
              <a:t>41</a:t>
            </a:fld>
            <a:endParaRPr lang="en-US"/>
          </a:p>
        </p:txBody>
      </p:sp>
      <p:sp>
        <p:nvSpPr>
          <p:cNvPr id="8" name="TextBox 7"/>
          <p:cNvSpPr txBox="1">
            <a:spLocks noChangeArrowheads="1"/>
          </p:cNvSpPr>
          <p:nvPr/>
        </p:nvSpPr>
        <p:spPr bwMode="auto">
          <a:xfrm>
            <a:off x="6019800" y="4038600"/>
            <a:ext cx="2971800" cy="646113"/>
          </a:xfrm>
          <a:prstGeom prst="rect">
            <a:avLst/>
          </a:prstGeom>
          <a:solidFill>
            <a:schemeClr val="accent3"/>
          </a:solidFill>
          <a:ln w="9525">
            <a:solidFill>
              <a:schemeClr val="accent3"/>
            </a:solidFill>
            <a:miter lim="800000"/>
            <a:headEnd/>
            <a:tailEnd/>
          </a:ln>
        </p:spPr>
        <p:txBody>
          <a:bodyPr>
            <a:spAutoFit/>
          </a:bodyPr>
          <a:lstStyle/>
          <a:p>
            <a:pPr>
              <a:buFont typeface="Arial" charset="0"/>
              <a:buChar char="•"/>
            </a:pPr>
            <a:r>
              <a:rPr lang="es-MX" b="1">
                <a:solidFill>
                  <a:schemeClr val="tx2"/>
                </a:solidFill>
                <a:latin typeface="Georgia" pitchFamily="-106" charset="0"/>
              </a:rPr>
              <a:t> </a:t>
            </a:r>
            <a:r>
              <a:rPr lang="en-US" b="1">
                <a:solidFill>
                  <a:schemeClr val="tx2"/>
                </a:solidFill>
                <a:latin typeface="Georgia" pitchFamily="-106" charset="0"/>
              </a:rPr>
              <a:t>Using 2x4s with cross braces for guardrails</a:t>
            </a:r>
          </a:p>
        </p:txBody>
      </p:sp>
      <p:sp>
        <p:nvSpPr>
          <p:cNvPr id="9" name="Title 13"/>
          <p:cNvSpPr txBox="1">
            <a:spLocks noGrp="1"/>
          </p:cNvSpPr>
          <p:nvPr>
            <p:ph type="title"/>
          </p:nvPr>
        </p:nvSpPr>
        <p:spPr>
          <a:xfrm>
            <a:off x="1905000" y="228600"/>
            <a:ext cx="5214633" cy="877163"/>
          </a:xfrm>
          <a:prstGeom prst="rect">
            <a:avLst/>
          </a:prstGeom>
          <a:solidFill>
            <a:schemeClr val="tx2"/>
          </a:solidFill>
        </p:spPr>
        <p:txBody>
          <a:bodyPr wrap="none">
            <a:spAutoFit/>
          </a:bodyPr>
          <a:lstStyle/>
          <a:p>
            <a:pPr algn="ctr" fontAlgn="auto">
              <a:spcAft>
                <a:spcPts val="0"/>
              </a:spcAft>
              <a:defRPr/>
            </a:pPr>
            <a:r>
              <a:rPr lang="en-US" sz="4800" kern="10" dirty="0">
                <a:ln w="9525">
                  <a:solidFill>
                    <a:srgbClr val="000000"/>
                  </a:solidFill>
                  <a:round/>
                  <a:headEnd/>
                  <a:tailEnd/>
                </a:ln>
                <a:solidFill>
                  <a:srgbClr val="FFFFFF"/>
                </a:solidFill>
                <a:latin typeface="Arial Black"/>
                <a:ea typeface="+mn-ea"/>
                <a:cs typeface="+mj-cs"/>
              </a:rPr>
              <a:t>Working Safely</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a:xfrm>
            <a:off x="1151717" y="-571500"/>
            <a:ext cx="7772400" cy="1143000"/>
          </a:xfrm>
        </p:spPr>
        <p:txBody>
          <a:bodyPr/>
          <a:lstStyle/>
          <a:p>
            <a:r>
              <a:rPr lang="en-US" dirty="0" smtClean="0"/>
              <a:t>Picture of scaffold hazard</a:t>
            </a:r>
            <a:endParaRPr lang="en-US" dirty="0"/>
          </a:p>
        </p:txBody>
      </p:sp>
      <p:sp>
        <p:nvSpPr>
          <p:cNvPr id="110596" name="Slide Number Placeholder 4"/>
          <p:cNvSpPr>
            <a:spLocks noGrp="1"/>
          </p:cNvSpPr>
          <p:nvPr>
            <p:ph type="sldNum" sz="quarter" idx="12"/>
          </p:nvPr>
        </p:nvSpPr>
        <p:spPr bwMode="auto">
          <a:ln>
            <a:miter lim="800000"/>
            <a:headEnd/>
            <a:tailEnd/>
          </a:ln>
        </p:spPr>
        <p:txBody>
          <a:bodyPr/>
          <a:lstStyle/>
          <a:p>
            <a:fld id="{B992EFCD-9937-431C-9ED2-E190715BADA0}" type="slidenum">
              <a:rPr lang="en-US"/>
              <a:pPr/>
              <a:t>42</a:t>
            </a:fld>
            <a:endParaRPr lang="en-US"/>
          </a:p>
        </p:txBody>
      </p:sp>
      <p:sp>
        <p:nvSpPr>
          <p:cNvPr id="110595" name="Rectangle 3"/>
          <p:cNvSpPr>
            <a:spLocks noGrp="1" noChangeArrowheads="1"/>
          </p:cNvSpPr>
          <p:nvPr>
            <p:ph sz="half" idx="4294967295"/>
          </p:nvPr>
        </p:nvSpPr>
        <p:spPr>
          <a:xfrm>
            <a:off x="5181600" y="762000"/>
            <a:ext cx="3962400" cy="5867400"/>
          </a:xfrm>
        </p:spPr>
        <p:txBody>
          <a:bodyPr>
            <a:normAutofit/>
          </a:bodyPr>
          <a:lstStyle/>
          <a:p>
            <a:pPr marL="341313" indent="-341313">
              <a:lnSpc>
                <a:spcPct val="90000"/>
              </a:lnSpc>
            </a:pPr>
            <a:r>
              <a:rPr lang="en-US" sz="2400" dirty="0" smtClean="0"/>
              <a:t>Make sure all scaffold parts are in place and used correctly.</a:t>
            </a:r>
          </a:p>
          <a:p>
            <a:pPr marL="341313" indent="-341313">
              <a:lnSpc>
                <a:spcPct val="90000"/>
              </a:lnSpc>
            </a:pPr>
            <a:endParaRPr lang="en-US" sz="2400" dirty="0" smtClean="0"/>
          </a:p>
          <a:p>
            <a:pPr marL="341313" indent="-341313">
              <a:lnSpc>
                <a:spcPct val="90000"/>
              </a:lnSpc>
            </a:pPr>
            <a:r>
              <a:rPr lang="en-US" sz="2400" dirty="0" smtClean="0"/>
              <a:t>Never climb </a:t>
            </a:r>
            <a:r>
              <a:rPr lang="en-US" sz="2400" dirty="0" smtClean="0">
                <a:solidFill>
                  <a:srgbClr val="C00000"/>
                </a:solidFill>
              </a:rPr>
              <a:t>on cross-braces. </a:t>
            </a:r>
          </a:p>
          <a:p>
            <a:pPr marL="341313" indent="-341313">
              <a:lnSpc>
                <a:spcPct val="90000"/>
              </a:lnSpc>
            </a:pPr>
            <a:endParaRPr lang="en-US" sz="2400" dirty="0" smtClean="0"/>
          </a:p>
          <a:p>
            <a:pPr marL="341313" indent="-341313">
              <a:lnSpc>
                <a:spcPct val="90000"/>
              </a:lnSpc>
            </a:pPr>
            <a:r>
              <a:rPr lang="en-US" sz="2400" dirty="0" smtClean="0">
                <a:solidFill>
                  <a:srgbClr val="C00000"/>
                </a:solidFill>
              </a:rPr>
              <a:t>The baker</a:t>
            </a:r>
            <a:r>
              <a:rPr lang="ja-JP" altLang="en-US" sz="2400" dirty="0" smtClean="0">
                <a:solidFill>
                  <a:srgbClr val="C00000"/>
                </a:solidFill>
              </a:rPr>
              <a:t>’</a:t>
            </a:r>
            <a:r>
              <a:rPr lang="en-US" altLang="ja-JP" sz="2400" dirty="0" smtClean="0">
                <a:solidFill>
                  <a:srgbClr val="C00000"/>
                </a:solidFill>
              </a:rPr>
              <a:t>s scaffold </a:t>
            </a:r>
            <a:r>
              <a:rPr lang="en-US" altLang="ja-JP" sz="2400" dirty="0" smtClean="0"/>
              <a:t>pictured has built-in ladder and can be used as a ladder.</a:t>
            </a:r>
          </a:p>
          <a:p>
            <a:pPr marL="341313" indent="-341313">
              <a:lnSpc>
                <a:spcPct val="90000"/>
              </a:lnSpc>
            </a:pPr>
            <a:endParaRPr lang="en-US" altLang="ja-JP" sz="2400" dirty="0" smtClean="0"/>
          </a:p>
          <a:p>
            <a:pPr marL="341313" indent="-341313">
              <a:lnSpc>
                <a:spcPct val="90000"/>
              </a:lnSpc>
            </a:pPr>
            <a:r>
              <a:rPr lang="en-US" sz="2400" dirty="0" smtClean="0"/>
              <a:t>Rolling scaffolds must have their </a:t>
            </a:r>
            <a:r>
              <a:rPr lang="en-US" sz="2400" dirty="0" smtClean="0">
                <a:solidFill>
                  <a:srgbClr val="C00000"/>
                </a:solidFill>
              </a:rPr>
              <a:t>wheels locked </a:t>
            </a:r>
            <a:r>
              <a:rPr lang="en-US" sz="2400" dirty="0" smtClean="0"/>
              <a:t>when workers are on them</a:t>
            </a:r>
          </a:p>
        </p:txBody>
      </p:sp>
      <p:pic>
        <p:nvPicPr>
          <p:cNvPr id="110597" name="Picture 6" descr="scaffold4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762000"/>
            <a:ext cx="3657600"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5" name="Straight Connector 4" title="Red line to make an X "/>
          <p:cNvCxnSpPr/>
          <p:nvPr/>
        </p:nvCxnSpPr>
        <p:spPr>
          <a:xfrm>
            <a:off x="1981200" y="4572000"/>
            <a:ext cx="1219200"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title="Red line to make an X "/>
          <p:cNvCxnSpPr/>
          <p:nvPr/>
        </p:nvCxnSpPr>
        <p:spPr>
          <a:xfrm flipH="1">
            <a:off x="1981200" y="4648200"/>
            <a:ext cx="1066800" cy="609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title="Red line to make an X "/>
          <p:cNvCxnSpPr/>
          <p:nvPr/>
        </p:nvCxnSpPr>
        <p:spPr>
          <a:xfrm>
            <a:off x="1752600" y="2133600"/>
            <a:ext cx="1219200"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title="Red line to make an X "/>
          <p:cNvCxnSpPr/>
          <p:nvPr/>
        </p:nvCxnSpPr>
        <p:spPr>
          <a:xfrm flipH="1">
            <a:off x="1752600" y="2133600"/>
            <a:ext cx="1143000"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Right Arrow 1" title="Horizontal blue arrow up"/>
          <p:cNvSpPr/>
          <p:nvPr/>
        </p:nvSpPr>
        <p:spPr>
          <a:xfrm rot="16354769">
            <a:off x="-201193" y="3931197"/>
            <a:ext cx="3032168" cy="1900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914400" y="-571500"/>
            <a:ext cx="7772400" cy="1143000"/>
          </a:xfrm>
        </p:spPr>
        <p:txBody>
          <a:bodyPr/>
          <a:lstStyle/>
          <a:p>
            <a:r>
              <a:rPr lang="en-US" dirty="0" smtClean="0"/>
              <a:t>Picture of scaffold hazard</a:t>
            </a:r>
            <a:endParaRPr lang="en-US" dirty="0"/>
          </a:p>
        </p:txBody>
      </p:sp>
      <p:sp>
        <p:nvSpPr>
          <p:cNvPr id="47108" name="Slide Number Placeholder 4"/>
          <p:cNvSpPr>
            <a:spLocks noGrp="1"/>
          </p:cNvSpPr>
          <p:nvPr>
            <p:ph type="sldNum" sz="quarter" idx="12"/>
          </p:nvPr>
        </p:nvSpPr>
        <p:spPr bwMode="auto">
          <a:ln>
            <a:miter lim="800000"/>
            <a:headEnd/>
            <a:tailEnd/>
          </a:ln>
        </p:spPr>
        <p:txBody>
          <a:bodyPr/>
          <a:lstStyle/>
          <a:p>
            <a:fld id="{396027AA-1948-42AF-95DD-A50B5DD48AC2}" type="slidenum">
              <a:rPr lang="en-US"/>
              <a:pPr/>
              <a:t>43</a:t>
            </a:fld>
            <a:endParaRPr lang="en-US"/>
          </a:p>
        </p:txBody>
      </p:sp>
      <p:sp>
        <p:nvSpPr>
          <p:cNvPr id="92163" name="TextBox 6"/>
          <p:cNvSpPr txBox="1">
            <a:spLocks noChangeArrowheads="1"/>
          </p:cNvSpPr>
          <p:nvPr/>
        </p:nvSpPr>
        <p:spPr bwMode="auto">
          <a:xfrm>
            <a:off x="1219200" y="3276600"/>
            <a:ext cx="2895600" cy="923925"/>
          </a:xfrm>
          <a:prstGeom prst="rect">
            <a:avLst/>
          </a:prstGeom>
          <a:solidFill>
            <a:srgbClr val="FF0000"/>
          </a:solidFill>
          <a:ln w="9525">
            <a:solidFill>
              <a:srgbClr val="FF0000"/>
            </a:solidFill>
            <a:miter lim="800000"/>
            <a:headEnd/>
            <a:tailEnd/>
          </a:ln>
        </p:spPr>
        <p:txBody>
          <a:bodyPr>
            <a:spAutoFit/>
          </a:bodyPr>
          <a:lstStyle/>
          <a:p>
            <a:pPr algn="ctr"/>
            <a:r>
              <a:rPr lang="en-US" b="1">
                <a:solidFill>
                  <a:srgbClr val="FFFF00"/>
                </a:solidFill>
                <a:latin typeface="Georgia" pitchFamily="-106" charset="0"/>
              </a:rPr>
              <a:t>Climbing cross-bracing is not permitted</a:t>
            </a:r>
          </a:p>
        </p:txBody>
      </p:sp>
      <p:pic>
        <p:nvPicPr>
          <p:cNvPr id="9" name="Picture 8" descr="bricking13.jpg" title="Picture of a worker climbing cross braces "/>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838200"/>
            <a:ext cx="8153400" cy="5105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a:spLocks noChangeArrowheads="1"/>
          </p:cNvSpPr>
          <p:nvPr/>
        </p:nvSpPr>
        <p:spPr bwMode="auto">
          <a:xfrm>
            <a:off x="1066800" y="4495800"/>
            <a:ext cx="3810000" cy="646113"/>
          </a:xfrm>
          <a:prstGeom prst="rect">
            <a:avLst/>
          </a:prstGeom>
          <a:solidFill>
            <a:srgbClr val="9BBB59"/>
          </a:solidFill>
          <a:ln w="47625" cmpd="dbl">
            <a:solidFill>
              <a:schemeClr val="bg1"/>
            </a:solidFill>
            <a:miter lim="800000"/>
            <a:headEnd/>
            <a:tailEnd/>
          </a:ln>
          <a:effectLst>
            <a:outerShdw dist="30000" dir="5400000" rotWithShape="0">
              <a:srgbClr val="808080">
                <a:alpha val="45000"/>
              </a:srgbClr>
            </a:outerShdw>
          </a:effectLst>
        </p:spPr>
        <p:txBody>
          <a:bodyPr>
            <a:spAutoFit/>
          </a:bodyPr>
          <a:lstStyle/>
          <a:p>
            <a:pPr>
              <a:buFont typeface="Arial" charset="0"/>
              <a:buChar char="•"/>
            </a:pPr>
            <a:r>
              <a:rPr lang="en-US" b="1" dirty="0">
                <a:solidFill>
                  <a:srgbClr val="C00000"/>
                </a:solidFill>
                <a:latin typeface="Georgia" pitchFamily="-106" charset="0"/>
              </a:rPr>
              <a:t> Climbing </a:t>
            </a:r>
            <a:r>
              <a:rPr lang="en-US" b="1" dirty="0">
                <a:solidFill>
                  <a:schemeClr val="tx2"/>
                </a:solidFill>
                <a:latin typeface="Georgia" pitchFamily="-106" charset="0"/>
              </a:rPr>
              <a:t>cross braces is not permitted.</a:t>
            </a:r>
          </a:p>
        </p:txBody>
      </p:sp>
      <p:cxnSp>
        <p:nvCxnSpPr>
          <p:cNvPr id="8" name="Straight Connector 7" title="Red line to make an X"/>
          <p:cNvCxnSpPr/>
          <p:nvPr/>
        </p:nvCxnSpPr>
        <p:spPr>
          <a:xfrm>
            <a:off x="4419600" y="2057400"/>
            <a:ext cx="2209800" cy="1143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title="Red line to make an X"/>
          <p:cNvCxnSpPr/>
          <p:nvPr/>
        </p:nvCxnSpPr>
        <p:spPr>
          <a:xfrm flipH="1">
            <a:off x="4572000" y="2209800"/>
            <a:ext cx="1905000" cy="914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7"/>
          <p:cNvSpPr txBox="1">
            <a:spLocks noChangeArrowheads="1"/>
          </p:cNvSpPr>
          <p:nvPr/>
        </p:nvSpPr>
        <p:spPr bwMode="auto">
          <a:xfrm>
            <a:off x="6858000" y="6248400"/>
            <a:ext cx="1981200" cy="369888"/>
          </a:xfrm>
          <a:prstGeom prst="rect">
            <a:avLst/>
          </a:prstGeom>
          <a:noFill/>
          <a:ln w="9525">
            <a:noFill/>
            <a:miter lim="800000"/>
            <a:headEnd/>
            <a:tailEnd/>
          </a:ln>
        </p:spPr>
        <p:txBody>
          <a:bodyPr>
            <a:spAutoFit/>
          </a:bodyPr>
          <a:lstStyle/>
          <a:p>
            <a:r>
              <a:rPr lang="en-US" dirty="0" smtClean="0">
                <a:latin typeface="Georgia" pitchFamily="-106" charset="0"/>
              </a:rPr>
              <a:t>1926.451(e)(1)</a:t>
            </a:r>
            <a:endParaRPr lang="en-US" dirty="0">
              <a:latin typeface="Georgia" pitchFamily="-10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Content Placeholder 3" descr="bricking18.gif" title="Ladder being used to access the pumpjack scaffold is arranged so that the worker can step onto the scaffold directly from the ladder."/>
          <p:cNvPicPr>
            <a:picLocks noChangeAspect="1"/>
          </p:cNvPicPr>
          <p:nvPr/>
        </p:nvPicPr>
        <p:blipFill>
          <a:blip r:embed="rId3" cstate="print"/>
          <a:srcRect/>
          <a:stretch>
            <a:fillRect/>
          </a:stretch>
        </p:blipFill>
        <p:spPr bwMode="auto">
          <a:xfrm>
            <a:off x="685800" y="1295400"/>
            <a:ext cx="7543800" cy="4999038"/>
          </a:xfrm>
          <a:prstGeom prst="rect">
            <a:avLst/>
          </a:prstGeom>
          <a:noFill/>
          <a:ln w="9525">
            <a:noFill/>
            <a:miter lim="800000"/>
            <a:headEnd/>
            <a:tailEnd/>
          </a:ln>
        </p:spPr>
      </p:pic>
      <p:sp>
        <p:nvSpPr>
          <p:cNvPr id="145413" name="Slide Number Placeholder 4"/>
          <p:cNvSpPr>
            <a:spLocks noGrp="1"/>
          </p:cNvSpPr>
          <p:nvPr>
            <p:ph type="sldNum" sz="quarter" idx="12"/>
          </p:nvPr>
        </p:nvSpPr>
        <p:spPr bwMode="auto">
          <a:ln>
            <a:miter lim="800000"/>
            <a:headEnd/>
            <a:tailEnd/>
          </a:ln>
        </p:spPr>
        <p:txBody>
          <a:bodyPr/>
          <a:lstStyle/>
          <a:p>
            <a:fld id="{265E03E7-03E2-469A-A294-636F8EC8C3AF}" type="slidenum">
              <a:rPr lang="en-US"/>
              <a:pPr/>
              <a:t>44</a:t>
            </a:fld>
            <a:endParaRPr lang="en-US"/>
          </a:p>
        </p:txBody>
      </p:sp>
      <p:sp>
        <p:nvSpPr>
          <p:cNvPr id="145414" name="TextBox 5"/>
          <p:cNvSpPr txBox="1">
            <a:spLocks noChangeArrowheads="1"/>
          </p:cNvSpPr>
          <p:nvPr/>
        </p:nvSpPr>
        <p:spPr bwMode="auto">
          <a:xfrm>
            <a:off x="1219200" y="4953000"/>
            <a:ext cx="6477000" cy="1371600"/>
          </a:xfrm>
          <a:prstGeom prst="rect">
            <a:avLst/>
          </a:prstGeom>
          <a:solidFill>
            <a:schemeClr val="accent3"/>
          </a:solidFill>
          <a:ln w="9525">
            <a:noFill/>
            <a:miter lim="800000"/>
            <a:headEnd/>
            <a:tailEnd/>
          </a:ln>
        </p:spPr>
        <p:txBody>
          <a:bodyPr>
            <a:spAutoFit/>
          </a:bodyPr>
          <a:lstStyle/>
          <a:p>
            <a:pPr marL="342900" indent="-342900" fontAlgn="auto">
              <a:spcBef>
                <a:spcPts val="0"/>
              </a:spcBef>
              <a:spcAft>
                <a:spcPts val="0"/>
              </a:spcAft>
              <a:buFont typeface="Arial" pitchFamily="34" charset="0"/>
              <a:buChar char="•"/>
              <a:defRPr/>
            </a:pPr>
            <a:r>
              <a:rPr lang="en-US" sz="2000" b="1" dirty="0">
                <a:solidFill>
                  <a:schemeClr val="tx2"/>
                </a:solidFill>
                <a:latin typeface="+mn-lt"/>
                <a:ea typeface="+mn-ea"/>
              </a:rPr>
              <a:t>Ladder being used to access the pumpjack scaffold is arranged so that the worker can step onto the scaffold directly from the ladder.</a:t>
            </a:r>
          </a:p>
        </p:txBody>
      </p:sp>
      <p:sp>
        <p:nvSpPr>
          <p:cNvPr id="7" name="Title 13"/>
          <p:cNvSpPr>
            <a:spLocks noGrp="1"/>
          </p:cNvSpPr>
          <p:nvPr>
            <p:ph type="title"/>
          </p:nvPr>
        </p:nvSpPr>
        <p:spPr>
          <a:xfrm>
            <a:off x="990600" y="457200"/>
            <a:ext cx="7086600" cy="877163"/>
          </a:xfrm>
          <a:solidFill>
            <a:schemeClr val="tx2"/>
          </a:solidFill>
        </p:spPr>
        <p:txBody>
          <a:bodyPr>
            <a:spAutoFit/>
          </a:bodyPr>
          <a:lstStyle/>
          <a:p>
            <a:pPr algn="ctr" fontAlgn="auto">
              <a:spcAft>
                <a:spcPts val="0"/>
              </a:spcAft>
              <a:defRPr/>
            </a:pPr>
            <a:r>
              <a:rPr lang="en-US" sz="4800" kern="10" dirty="0">
                <a:ln w="9525">
                  <a:solidFill>
                    <a:srgbClr val="000000"/>
                  </a:solidFill>
                  <a:round/>
                  <a:headEnd/>
                  <a:tailEnd/>
                </a:ln>
                <a:solidFill>
                  <a:srgbClr val="FFFFFF"/>
                </a:solidFill>
                <a:latin typeface="Arial Black"/>
                <a:ea typeface="+mn-ea"/>
              </a:rPr>
              <a:t>Working Safely</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1011072" y="-838200"/>
            <a:ext cx="7772400" cy="1143000"/>
          </a:xfrm>
        </p:spPr>
        <p:txBody>
          <a:bodyPr/>
          <a:lstStyle/>
          <a:p>
            <a:r>
              <a:rPr lang="en-US" dirty="0" smtClean="0"/>
              <a:t>Picture of aerial lift tipped over</a:t>
            </a:r>
            <a:endParaRPr lang="en-US" dirty="0"/>
          </a:p>
        </p:txBody>
      </p:sp>
      <p:sp>
        <p:nvSpPr>
          <p:cNvPr id="56323" name="Slide Number Placeholder 1"/>
          <p:cNvSpPr>
            <a:spLocks noGrp="1"/>
          </p:cNvSpPr>
          <p:nvPr>
            <p:ph type="sldNum" sz="quarter" idx="12"/>
          </p:nvPr>
        </p:nvSpPr>
        <p:spPr bwMode="auto">
          <a:ln>
            <a:miter lim="800000"/>
            <a:headEnd/>
            <a:tailEnd/>
          </a:ln>
        </p:spPr>
        <p:txBody>
          <a:bodyPr/>
          <a:lstStyle/>
          <a:p>
            <a:fld id="{0DA44098-8427-4AF4-9059-DF0ED965A837}" type="slidenum">
              <a:rPr lang="en-US"/>
              <a:pPr/>
              <a:t>45</a:t>
            </a:fld>
            <a:endParaRPr lang="en-US"/>
          </a:p>
        </p:txBody>
      </p:sp>
      <p:pic>
        <p:nvPicPr>
          <p:cNvPr id="56325" name="Picture 2" title="Picture of an aerial lift platform flipped over on its side"/>
          <p:cNvPicPr>
            <a:picLocks noChangeAspect="1" noChangeArrowheads="1"/>
          </p:cNvPicPr>
          <p:nvPr/>
        </p:nvPicPr>
        <p:blipFill>
          <a:blip r:embed="rId3" cstate="print"/>
          <a:srcRect/>
          <a:stretch>
            <a:fillRect/>
          </a:stretch>
        </p:blipFill>
        <p:spPr bwMode="auto">
          <a:xfrm>
            <a:off x="609600" y="304800"/>
            <a:ext cx="7943441" cy="61844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a:spLocks noChangeArrowheads="1"/>
          </p:cNvSpPr>
          <p:nvPr/>
        </p:nvSpPr>
        <p:spPr bwMode="auto">
          <a:xfrm>
            <a:off x="990600" y="5334000"/>
            <a:ext cx="2895600" cy="914400"/>
          </a:xfrm>
          <a:prstGeom prst="rect">
            <a:avLst/>
          </a:prstGeom>
          <a:solidFill>
            <a:schemeClr val="accent3"/>
          </a:solidFill>
          <a:ln w="9525">
            <a:noFill/>
            <a:miter lim="800000"/>
            <a:headEnd/>
            <a:tailEnd/>
          </a:ln>
        </p:spPr>
        <p:txBody>
          <a:bodyPr>
            <a:spAutoFit/>
          </a:bodyPr>
          <a:lstStyle/>
          <a:p>
            <a:pPr fontAlgn="auto">
              <a:spcBef>
                <a:spcPts val="0"/>
              </a:spcBef>
              <a:spcAft>
                <a:spcPts val="0"/>
              </a:spcAft>
              <a:defRPr/>
            </a:pPr>
            <a:r>
              <a:rPr lang="en-US" b="1" dirty="0">
                <a:solidFill>
                  <a:srgbClr val="C00000"/>
                </a:solidFill>
                <a:latin typeface="+mn-lt"/>
                <a:ea typeface="+mn-ea"/>
              </a:rPr>
              <a:t>DO NOT drive </a:t>
            </a:r>
            <a:r>
              <a:rPr lang="en-US" b="1" dirty="0">
                <a:solidFill>
                  <a:schemeClr val="tx2"/>
                </a:solidFill>
                <a:latin typeface="+mn-lt"/>
                <a:ea typeface="+mn-ea"/>
              </a:rPr>
              <a:t>with aerial lift platform elevated.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306" name="Group 4" title="Picture of an extensible boom aerial lift"/>
          <p:cNvGrpSpPr>
            <a:grpSpLocks/>
          </p:cNvGrpSpPr>
          <p:nvPr/>
        </p:nvGrpSpPr>
        <p:grpSpPr bwMode="auto">
          <a:xfrm>
            <a:off x="152400" y="2819400"/>
            <a:ext cx="4343400" cy="3276600"/>
            <a:chOff x="1248" y="1056"/>
            <a:chExt cx="3236" cy="2027"/>
          </a:xfrm>
        </p:grpSpPr>
        <p:pic>
          <p:nvPicPr>
            <p:cNvPr id="3" name="Picture 3" title="Picture of an extensible boom aerial lift"/>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48" y="1056"/>
              <a:ext cx="3236" cy="20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8313" name="Rectangle 6"/>
            <p:cNvSpPr>
              <a:spLocks noChangeArrowheads="1"/>
            </p:cNvSpPr>
            <p:nvPr/>
          </p:nvSpPr>
          <p:spPr bwMode="auto">
            <a:xfrm rot="470730">
              <a:off x="1488" y="2592"/>
              <a:ext cx="480" cy="192"/>
            </a:xfrm>
            <a:prstGeom prst="rect">
              <a:avLst/>
            </a:prstGeom>
            <a:solidFill>
              <a:srgbClr val="CAA55D"/>
            </a:solidFill>
            <a:ln w="9525">
              <a:noFill/>
              <a:miter lim="800000"/>
              <a:headEnd/>
              <a:tailEnd/>
            </a:ln>
          </p:spPr>
          <p:txBody>
            <a:bodyPr wrap="none" anchor="ctr"/>
            <a:lstStyle/>
            <a:p>
              <a:endParaRPr lang="en-US">
                <a:latin typeface="Georgia" pitchFamily="-106" charset="0"/>
              </a:endParaRPr>
            </a:p>
          </p:txBody>
        </p:sp>
      </p:grpSp>
      <p:pic>
        <p:nvPicPr>
          <p:cNvPr id="5" name="Picture 7" title="Picture of an all-terrain forklift with basket attachment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53000" y="1371600"/>
            <a:ext cx="3810000" cy="3673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title="Picture of extensible boom aerial lift"/>
          <p:cNvSpPr/>
          <p:nvPr/>
        </p:nvSpPr>
        <p:spPr>
          <a:xfrm>
            <a:off x="914400" y="6248400"/>
            <a:ext cx="3001963" cy="369888"/>
          </a:xfrm>
          <a:prstGeom prst="rect">
            <a:avLst/>
          </a:prstGeom>
          <a:solidFill>
            <a:schemeClr val="accent3"/>
          </a:solidFill>
        </p:spPr>
        <p:txBody>
          <a:bodyPr wrap="none">
            <a:spAutoFit/>
          </a:bodyPr>
          <a:lstStyle/>
          <a:p>
            <a:pPr marL="231775" indent="-231775">
              <a:spcBef>
                <a:spcPct val="30000"/>
              </a:spcBef>
            </a:pPr>
            <a:r>
              <a:rPr lang="en-US" dirty="0">
                <a:solidFill>
                  <a:schemeClr val="tx2"/>
                </a:solidFill>
                <a:latin typeface="Georgia" pitchFamily="-106" charset="0"/>
              </a:rPr>
              <a:t>Extensible Boom Aerial Lift</a:t>
            </a:r>
          </a:p>
        </p:txBody>
      </p:sp>
      <p:sp>
        <p:nvSpPr>
          <p:cNvPr id="8" name="Rectangle 7"/>
          <p:cNvSpPr/>
          <p:nvPr/>
        </p:nvSpPr>
        <p:spPr>
          <a:xfrm>
            <a:off x="4419600" y="5181600"/>
            <a:ext cx="4589463" cy="369888"/>
          </a:xfrm>
          <a:prstGeom prst="rect">
            <a:avLst/>
          </a:prstGeom>
          <a:solidFill>
            <a:schemeClr val="accent3"/>
          </a:solidFill>
        </p:spPr>
        <p:txBody>
          <a:bodyPr wrap="none">
            <a:spAutoFit/>
          </a:bodyPr>
          <a:lstStyle/>
          <a:p>
            <a:pPr algn="ctr"/>
            <a:r>
              <a:rPr lang="en-US" dirty="0">
                <a:solidFill>
                  <a:schemeClr val="tx2"/>
                </a:solidFill>
                <a:latin typeface="Georgia" pitchFamily="-106" charset="0"/>
              </a:rPr>
              <a:t>All-terrain Forklift with basket attachment </a:t>
            </a:r>
          </a:p>
        </p:txBody>
      </p:sp>
      <p:sp>
        <p:nvSpPr>
          <p:cNvPr id="10" name="Slide Number Placeholder 9"/>
          <p:cNvSpPr>
            <a:spLocks noGrp="1"/>
          </p:cNvSpPr>
          <p:nvPr>
            <p:ph type="sldNum" sz="quarter" idx="12"/>
          </p:nvPr>
        </p:nvSpPr>
        <p:spPr/>
        <p:txBody>
          <a:bodyPr/>
          <a:lstStyle/>
          <a:p>
            <a:fld id="{72E3D2FB-6F75-4813-BD2E-5A94EFAC87A1}" type="slidenum">
              <a:rPr lang="en-US"/>
              <a:pPr/>
              <a:t>46</a:t>
            </a:fld>
            <a:endParaRPr lang="en-US"/>
          </a:p>
        </p:txBody>
      </p:sp>
      <p:sp>
        <p:nvSpPr>
          <p:cNvPr id="11" name="Title 13"/>
          <p:cNvSpPr txBox="1">
            <a:spLocks noGrp="1"/>
          </p:cNvSpPr>
          <p:nvPr>
            <p:ph type="title"/>
          </p:nvPr>
        </p:nvSpPr>
        <p:spPr>
          <a:xfrm>
            <a:off x="609600" y="304800"/>
            <a:ext cx="7772400" cy="877163"/>
          </a:xfrm>
          <a:prstGeom prst="rect">
            <a:avLst/>
          </a:prstGeom>
          <a:solidFill>
            <a:schemeClr val="tx2"/>
          </a:solidFill>
        </p:spPr>
        <p:txBody>
          <a:bodyPr>
            <a:spAutoFit/>
          </a:bodyPr>
          <a:lstStyle/>
          <a:p>
            <a:pPr algn="ctr" fontAlgn="auto">
              <a:spcAft>
                <a:spcPts val="0"/>
              </a:spcAft>
              <a:defRPr/>
            </a:pPr>
            <a:r>
              <a:rPr lang="en-US" sz="4800" kern="10" dirty="0">
                <a:ln w="9525">
                  <a:solidFill>
                    <a:srgbClr val="000000"/>
                  </a:solidFill>
                  <a:round/>
                  <a:headEnd/>
                  <a:tailEnd/>
                </a:ln>
                <a:solidFill>
                  <a:srgbClr val="FFFFFF"/>
                </a:solidFill>
                <a:latin typeface="Arial Black"/>
                <a:ea typeface="+mn-ea"/>
                <a:cs typeface="+mj-cs"/>
              </a:rPr>
              <a:t>Working Safely</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smtClean="0"/>
              <a:t>Small Group Activity	</a:t>
            </a:r>
          </a:p>
        </p:txBody>
      </p:sp>
      <p:sp>
        <p:nvSpPr>
          <p:cNvPr id="100355" name="Content Placeholder 2"/>
          <p:cNvSpPr>
            <a:spLocks noGrp="1"/>
          </p:cNvSpPr>
          <p:nvPr>
            <p:ph sz="quarter" idx="1"/>
          </p:nvPr>
        </p:nvSpPr>
        <p:spPr/>
        <p:txBody>
          <a:bodyPr/>
          <a:lstStyle/>
          <a:p>
            <a:r>
              <a:rPr lang="en-US" smtClean="0"/>
              <a:t>Look at the pictures and identify the fall hazards in the pictures</a:t>
            </a:r>
          </a:p>
        </p:txBody>
      </p:sp>
      <p:sp>
        <p:nvSpPr>
          <p:cNvPr id="4" name="Slide Number Placeholder 3"/>
          <p:cNvSpPr>
            <a:spLocks noGrp="1"/>
          </p:cNvSpPr>
          <p:nvPr>
            <p:ph type="sldNum" sz="quarter" idx="12"/>
          </p:nvPr>
        </p:nvSpPr>
        <p:spPr/>
        <p:txBody>
          <a:bodyPr/>
          <a:lstStyle/>
          <a:p>
            <a:fld id="{326DEDBF-147E-48FA-904A-AD67E132C132}" type="slidenum">
              <a:rPr lang="en-US"/>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5" descr="TEEX_2187" title="Picture of a fall hazard example"/>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Title 1" hidden="1"/>
          <p:cNvSpPr>
            <a:spLocks noGrp="1"/>
          </p:cNvSpPr>
          <p:nvPr>
            <p:ph type="title"/>
          </p:nvPr>
        </p:nvSpPr>
        <p:spPr/>
        <p:txBody>
          <a:bodyPr/>
          <a:lstStyle/>
          <a:p>
            <a:r>
              <a:rPr lang="en-US" dirty="0" smtClean="0"/>
              <a:t>Picture of fall hazard</a:t>
            </a:r>
            <a:endParaRPr lang="en-US" dirty="0"/>
          </a:p>
        </p:txBody>
      </p:sp>
      <p:sp>
        <p:nvSpPr>
          <p:cNvPr id="3" name="Slide Number Placeholder 2"/>
          <p:cNvSpPr>
            <a:spLocks noGrp="1"/>
          </p:cNvSpPr>
          <p:nvPr>
            <p:ph type="sldNum" sz="quarter" idx="12"/>
          </p:nvPr>
        </p:nvSpPr>
        <p:spPr/>
        <p:txBody>
          <a:bodyPr/>
          <a:lstStyle/>
          <a:p>
            <a:fld id="{F55F7C49-AD69-481D-A5C0-5A5EE88EE5E7}" type="slidenum">
              <a:rPr lang="en-US"/>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Picture of a worker on a scaffol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8383"/>
            <a:ext cx="9144000" cy="6792991"/>
          </a:xfrm>
          <a:prstGeom prst="rect">
            <a:avLst/>
          </a:prstGeom>
        </p:spPr>
      </p:pic>
      <p:sp>
        <p:nvSpPr>
          <p:cNvPr id="4" name="Title 3" hidden="1"/>
          <p:cNvSpPr>
            <a:spLocks noGrp="1"/>
          </p:cNvSpPr>
          <p:nvPr>
            <p:ph type="title"/>
          </p:nvPr>
        </p:nvSpPr>
        <p:spPr/>
        <p:txBody>
          <a:bodyPr/>
          <a:lstStyle/>
          <a:p>
            <a:r>
              <a:rPr lang="en-US" dirty="0" smtClean="0"/>
              <a:t>Picture of fall hazards</a:t>
            </a:r>
            <a:endParaRPr lang="en-US" dirty="0"/>
          </a:p>
        </p:txBody>
      </p:sp>
      <p:sp>
        <p:nvSpPr>
          <p:cNvPr id="3" name="Slide Number Placeholder 2"/>
          <p:cNvSpPr>
            <a:spLocks noGrp="1"/>
          </p:cNvSpPr>
          <p:nvPr>
            <p:ph type="sldNum" sz="quarter" idx="12"/>
          </p:nvPr>
        </p:nvSpPr>
        <p:spPr/>
        <p:txBody>
          <a:bodyPr/>
          <a:lstStyle/>
          <a:p>
            <a:fld id="{F57F352C-0402-496C-BE45-712ED04AA8C2}" type="slidenum">
              <a:rPr lang="en-US"/>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5800" y="304800"/>
            <a:ext cx="7772400" cy="1143000"/>
          </a:xfrm>
          <a:solidFill>
            <a:schemeClr val="accent3"/>
          </a:solidFill>
        </p:spPr>
        <p:txBody>
          <a:bodyPr>
            <a:normAutofit/>
          </a:bodyPr>
          <a:lstStyle/>
          <a:p>
            <a:pPr algn="ctr" fontAlgn="auto">
              <a:spcAft>
                <a:spcPts val="0"/>
              </a:spcAft>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j-ea"/>
              </a:rPr>
              <a:t>WHAT DOES PHILAPOSH DO?</a:t>
            </a:r>
          </a:p>
        </p:txBody>
      </p:sp>
      <p:sp>
        <p:nvSpPr>
          <p:cNvPr id="9219" name="Content Placeholder 2"/>
          <p:cNvSpPr>
            <a:spLocks noGrp="1"/>
          </p:cNvSpPr>
          <p:nvPr>
            <p:ph idx="1"/>
          </p:nvPr>
        </p:nvSpPr>
        <p:spPr>
          <a:xfrm>
            <a:off x="838200" y="1905000"/>
            <a:ext cx="7696200" cy="4419600"/>
          </a:xfrm>
          <a:solidFill>
            <a:schemeClr val="accent3"/>
          </a:solidFill>
        </p:spPr>
        <p:txBody>
          <a:bodyPr>
            <a:normAutofit/>
          </a:bodyPr>
          <a:lstStyle/>
          <a:p>
            <a:pPr>
              <a:buFont typeface="Arial" charset="0"/>
              <a:buChar char="•"/>
            </a:pPr>
            <a:r>
              <a:rPr lang="en-US" b="1" u="sng" dirty="0" smtClean="0"/>
              <a:t>Supports</a:t>
            </a:r>
            <a:r>
              <a:rPr lang="en-US" b="1" dirty="0" smtClean="0"/>
              <a:t> construction workers!</a:t>
            </a:r>
          </a:p>
          <a:p>
            <a:pPr lvl="1">
              <a:buFont typeface="Arial" charset="0"/>
              <a:buChar char="•"/>
            </a:pPr>
            <a:r>
              <a:rPr lang="en-US" b="1" dirty="0" smtClean="0"/>
              <a:t>We’re a resource for you</a:t>
            </a:r>
          </a:p>
          <a:p>
            <a:pPr lvl="1">
              <a:buFont typeface="Arial" charset="0"/>
              <a:buChar char="•"/>
            </a:pPr>
            <a:endParaRPr lang="en-US" b="1" dirty="0" smtClean="0"/>
          </a:p>
          <a:p>
            <a:pPr>
              <a:buFont typeface="Arial" charset="0"/>
              <a:buChar char="•"/>
            </a:pPr>
            <a:r>
              <a:rPr lang="en-US" b="1" dirty="0" smtClean="0"/>
              <a:t>Provides training </a:t>
            </a:r>
          </a:p>
          <a:p>
            <a:pPr lvl="1">
              <a:buFont typeface="Arial" charset="0"/>
              <a:buChar char="•"/>
            </a:pPr>
            <a:r>
              <a:rPr lang="en-US" b="1" u="sng" dirty="0" smtClean="0">
                <a:solidFill>
                  <a:srgbClr val="C00000"/>
                </a:solidFill>
              </a:rPr>
              <a:t>OSHA certified 10 and 30 hour</a:t>
            </a:r>
            <a:r>
              <a:rPr lang="en-US" b="1" u="sng" dirty="0" smtClean="0"/>
              <a:t> in </a:t>
            </a:r>
            <a:r>
              <a:rPr lang="en-US" b="1" u="sng" dirty="0" smtClean="0">
                <a:solidFill>
                  <a:srgbClr val="C00000"/>
                </a:solidFill>
              </a:rPr>
              <a:t>Construction and General Industry</a:t>
            </a:r>
          </a:p>
          <a:p>
            <a:pPr lvl="1">
              <a:buFont typeface="Arial" charset="0"/>
              <a:buChar char="•"/>
            </a:pPr>
            <a:endParaRPr lang="en-US" b="1" dirty="0" smtClean="0"/>
          </a:p>
          <a:p>
            <a:pPr>
              <a:buFont typeface="Arial" charset="0"/>
              <a:buChar char="•"/>
            </a:pPr>
            <a:r>
              <a:rPr lang="en-US" b="1" dirty="0" smtClean="0"/>
              <a:t>Sponsors an annual event on </a:t>
            </a:r>
            <a:r>
              <a:rPr lang="en-US" b="1" u="sng" dirty="0" smtClean="0">
                <a:solidFill>
                  <a:srgbClr val="C00000"/>
                </a:solidFill>
              </a:rPr>
              <a:t>Workers Memorial Day on April 28</a:t>
            </a:r>
            <a:r>
              <a:rPr lang="en-US" b="1" u="sng" baseline="30000" dirty="0" smtClean="0">
                <a:solidFill>
                  <a:srgbClr val="C00000"/>
                </a:solidFill>
              </a:rPr>
              <a:t>th</a:t>
            </a:r>
            <a:endParaRPr lang="en-US" b="1" u="sng" dirty="0" smtClean="0">
              <a:solidFill>
                <a:srgbClr val="C00000"/>
              </a:solidFill>
            </a:endParaRPr>
          </a:p>
          <a:p>
            <a:pPr lvl="1">
              <a:buFont typeface="Arial" charset="0"/>
              <a:buChar char="•"/>
            </a:pPr>
            <a:r>
              <a:rPr lang="en-US" b="1" dirty="0" smtClean="0"/>
              <a:t>Researches fatalities in region</a:t>
            </a:r>
          </a:p>
        </p:txBody>
      </p:sp>
      <p:sp>
        <p:nvSpPr>
          <p:cNvPr id="9220" name="Slide Number Placeholder 3"/>
          <p:cNvSpPr>
            <a:spLocks noGrp="1"/>
          </p:cNvSpPr>
          <p:nvPr>
            <p:ph type="sldNum" sz="quarter" idx="12"/>
          </p:nvPr>
        </p:nvSpPr>
        <p:spPr bwMode="auto">
          <a:ln>
            <a:miter lim="800000"/>
            <a:headEnd/>
            <a:tailEnd/>
          </a:ln>
        </p:spPr>
        <p:txBody>
          <a:bodyPr/>
          <a:lstStyle/>
          <a:p>
            <a:fld id="{CCDA5BC9-C9EC-4E83-9EE0-A96D9C6DAB8A}" type="slidenum">
              <a:rPr lang="en-US"/>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C:\Documents and Settings\Bruno\My Documents\My Pictures\My Albums\IMG_0861 (2).JPG" title="Picture of a fall hazard examp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4475" y="0"/>
            <a:ext cx="9388475" cy="6858000"/>
          </a:xfrm>
          <a:prstGeom prst="rect">
            <a:avLst/>
          </a:prstGeom>
          <a:noFill/>
          <a:ln w="9525">
            <a:noFill/>
            <a:miter lim="800000"/>
            <a:headEnd/>
            <a:tailEnd/>
          </a:ln>
        </p:spPr>
      </p:pic>
      <p:sp>
        <p:nvSpPr>
          <p:cNvPr id="2" name="Title 1" hidden="1"/>
          <p:cNvSpPr>
            <a:spLocks noGrp="1"/>
          </p:cNvSpPr>
          <p:nvPr>
            <p:ph type="title"/>
          </p:nvPr>
        </p:nvSpPr>
        <p:spPr/>
        <p:txBody>
          <a:bodyPr/>
          <a:lstStyle/>
          <a:p>
            <a:r>
              <a:rPr lang="en-US" dirty="0" smtClean="0"/>
              <a:t>Picture of fall hazards</a:t>
            </a:r>
            <a:endParaRPr lang="en-US" dirty="0"/>
          </a:p>
        </p:txBody>
      </p:sp>
      <p:sp>
        <p:nvSpPr>
          <p:cNvPr id="3" name="Slide Number Placeholder 2"/>
          <p:cNvSpPr>
            <a:spLocks noGrp="1"/>
          </p:cNvSpPr>
          <p:nvPr>
            <p:ph type="sldNum" sz="quarter" idx="12"/>
          </p:nvPr>
        </p:nvSpPr>
        <p:spPr/>
        <p:txBody>
          <a:bodyPr/>
          <a:lstStyle/>
          <a:p>
            <a:fld id="{8C4A25E1-A0DC-483B-A63B-BC5C77E7BC83}" type="slidenum">
              <a:rPr lang="en-US"/>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Nicole\AppData\Local\Temp\DSCN4591.JPG" title="Picture of roof and scaffold hazard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7561833"/>
          </a:xfrm>
          <a:prstGeom prst="rect">
            <a:avLst/>
          </a:prstGeom>
          <a:noFill/>
        </p:spPr>
      </p:pic>
      <p:sp>
        <p:nvSpPr>
          <p:cNvPr id="2" name="Title 1" hidden="1"/>
          <p:cNvSpPr>
            <a:spLocks noGrp="1"/>
          </p:cNvSpPr>
          <p:nvPr>
            <p:ph type="title"/>
          </p:nvPr>
        </p:nvSpPr>
        <p:spPr/>
        <p:txBody>
          <a:bodyPr/>
          <a:lstStyle/>
          <a:p>
            <a:r>
              <a:rPr lang="en-US" dirty="0" smtClean="0"/>
              <a:t>Picture of fall hazards</a:t>
            </a:r>
            <a:endParaRPr lang="en-US" dirty="0"/>
          </a:p>
        </p:txBody>
      </p:sp>
      <p:sp>
        <p:nvSpPr>
          <p:cNvPr id="3" name="Slide Number Placeholder 2"/>
          <p:cNvSpPr>
            <a:spLocks noGrp="1"/>
          </p:cNvSpPr>
          <p:nvPr>
            <p:ph type="sldNum" sz="quarter" idx="12"/>
          </p:nvPr>
        </p:nvSpPr>
        <p:spPr/>
        <p:txBody>
          <a:bodyPr/>
          <a:lstStyle/>
          <a:p>
            <a:fld id="{F57F352C-0402-496C-BE45-712ED04AA8C2}" type="slidenum">
              <a:rPr lang="en-US"/>
              <a:pPr/>
              <a:t>51</a:t>
            </a:fld>
            <a:endParaRPr lang="en-US" dirty="0"/>
          </a:p>
        </p:txBody>
      </p:sp>
    </p:spTree>
    <p:extLst>
      <p:ext uri="{BB962C8B-B14F-4D97-AF65-F5344CB8AC3E}">
        <p14:creationId xmlns:p14="http://schemas.microsoft.com/office/powerpoint/2010/main" val="23879066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1" name="Content Placeholder 3" descr="roof29.gif" title="Pictrure of a worker on a roof"/>
          <p:cNvPicPr>
            <a:picLocks noChangeAspect="1"/>
          </p:cNvPicPr>
          <p:nvPr/>
        </p:nvPicPr>
        <p:blipFill>
          <a:blip r:embed="rId3" cstate="print"/>
          <a:srcRect/>
          <a:stretch>
            <a:fillRect/>
          </a:stretch>
        </p:blipFill>
        <p:spPr bwMode="auto">
          <a:xfrm>
            <a:off x="457200" y="1219200"/>
            <a:ext cx="8382000" cy="5334000"/>
          </a:xfrm>
          <a:prstGeom prst="rect">
            <a:avLst/>
          </a:prstGeom>
          <a:noFill/>
          <a:ln w="9525">
            <a:noFill/>
            <a:miter lim="800000"/>
            <a:headEnd/>
            <a:tailEnd/>
          </a:ln>
        </p:spPr>
      </p:pic>
      <p:sp>
        <p:nvSpPr>
          <p:cNvPr id="6" name="Curved Down Arrow 5" title="Green curved down arrow "/>
          <p:cNvSpPr/>
          <p:nvPr/>
        </p:nvSpPr>
        <p:spPr>
          <a:xfrm flipH="1">
            <a:off x="1600200" y="4038600"/>
            <a:ext cx="990600" cy="609600"/>
          </a:xfrm>
          <a:prstGeom prst="curved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solidFill>
                <a:schemeClr val="tx1"/>
              </a:solidFill>
            </a:endParaRPr>
          </a:p>
        </p:txBody>
      </p:sp>
      <p:sp>
        <p:nvSpPr>
          <p:cNvPr id="9" name="Right Arrow 8" title="Green right arrow pointing to a skylight that is not protected"/>
          <p:cNvSpPr/>
          <p:nvPr/>
        </p:nvSpPr>
        <p:spPr>
          <a:xfrm>
            <a:off x="3733800" y="3733800"/>
            <a:ext cx="533400" cy="609600"/>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10" name="TextBox 9"/>
          <p:cNvSpPr txBox="1">
            <a:spLocks noChangeArrowheads="1"/>
          </p:cNvSpPr>
          <p:nvPr/>
        </p:nvSpPr>
        <p:spPr bwMode="auto">
          <a:xfrm>
            <a:off x="5334000" y="2057400"/>
            <a:ext cx="3581400" cy="2586038"/>
          </a:xfrm>
          <a:prstGeom prst="rect">
            <a:avLst/>
          </a:prstGeom>
          <a:solidFill>
            <a:schemeClr val="accent3"/>
          </a:solidFill>
          <a:ln w="9525">
            <a:solidFill>
              <a:schemeClr val="accent3"/>
            </a:solidFill>
            <a:miter lim="800000"/>
            <a:headEnd/>
            <a:tailEnd/>
          </a:ln>
        </p:spPr>
        <p:txBody>
          <a:bodyPr>
            <a:spAutoFit/>
          </a:bodyPr>
          <a:lstStyle/>
          <a:p>
            <a:pPr>
              <a:buFont typeface="Arial" charset="0"/>
              <a:buChar char="•"/>
            </a:pPr>
            <a:r>
              <a:rPr lang="en-US" b="1" dirty="0">
                <a:solidFill>
                  <a:schemeClr val="tx2"/>
                </a:solidFill>
                <a:latin typeface="Georgia" pitchFamily="-106" charset="0"/>
              </a:rPr>
              <a:t> Fall hazard</a:t>
            </a:r>
          </a:p>
          <a:p>
            <a:pPr>
              <a:buFont typeface="Arial" charset="0"/>
              <a:buChar char="•"/>
            </a:pPr>
            <a:r>
              <a:rPr lang="en-US" b="1" dirty="0">
                <a:solidFill>
                  <a:schemeClr val="tx2"/>
                </a:solidFill>
                <a:latin typeface="Georgia" pitchFamily="-106" charset="0"/>
              </a:rPr>
              <a:t> Skylights must be covered or protected.</a:t>
            </a:r>
          </a:p>
          <a:p>
            <a:pPr>
              <a:buFont typeface="Arial" charset="0"/>
              <a:buChar char="•"/>
            </a:pPr>
            <a:r>
              <a:rPr lang="en-US" b="1" dirty="0">
                <a:solidFill>
                  <a:schemeClr val="tx2"/>
                </a:solidFill>
                <a:latin typeface="Georgia" pitchFamily="-106" charset="0"/>
              </a:rPr>
              <a:t> Covers must be capable of supporting at least 2 times the maximum expected load, must be secured and should be marked with the word </a:t>
            </a:r>
            <a:r>
              <a:rPr lang="ja-JP" altLang="en-US" b="1" dirty="0">
                <a:solidFill>
                  <a:schemeClr val="tx2"/>
                </a:solidFill>
                <a:latin typeface="Georgia" pitchFamily="-106" charset="0"/>
                <a:ea typeface="ＭＳ Ｐ明朝" pitchFamily="-106" charset="-128"/>
              </a:rPr>
              <a:t>“</a:t>
            </a:r>
            <a:r>
              <a:rPr lang="en-US" altLang="ja-JP" b="1" dirty="0">
                <a:solidFill>
                  <a:schemeClr val="tx2"/>
                </a:solidFill>
                <a:latin typeface="Georgia" pitchFamily="-106" charset="0"/>
                <a:ea typeface="ＭＳ Ｐ明朝" pitchFamily="-106" charset="-128"/>
              </a:rPr>
              <a:t>hole</a:t>
            </a:r>
            <a:r>
              <a:rPr lang="ja-JP" altLang="en-US" b="1" dirty="0">
                <a:solidFill>
                  <a:schemeClr val="tx2"/>
                </a:solidFill>
                <a:latin typeface="Georgia" pitchFamily="-106" charset="0"/>
                <a:ea typeface="ＭＳ Ｐ明朝" pitchFamily="-106" charset="-128"/>
              </a:rPr>
              <a:t>”</a:t>
            </a:r>
            <a:r>
              <a:rPr lang="en-US" altLang="ja-JP" b="1" dirty="0">
                <a:solidFill>
                  <a:schemeClr val="tx2"/>
                </a:solidFill>
                <a:latin typeface="Georgia" pitchFamily="-106" charset="0"/>
                <a:ea typeface="ＭＳ Ｐ明朝" pitchFamily="-106" charset="-128"/>
              </a:rPr>
              <a:t> or </a:t>
            </a:r>
            <a:r>
              <a:rPr lang="ja-JP" altLang="en-US" b="1" dirty="0">
                <a:solidFill>
                  <a:schemeClr val="tx2"/>
                </a:solidFill>
                <a:latin typeface="Georgia" pitchFamily="-106" charset="0"/>
                <a:ea typeface="ＭＳ Ｐ明朝" pitchFamily="-106" charset="-128"/>
              </a:rPr>
              <a:t>“</a:t>
            </a:r>
            <a:r>
              <a:rPr lang="en-US" altLang="ja-JP" b="1" dirty="0">
                <a:solidFill>
                  <a:schemeClr val="tx2"/>
                </a:solidFill>
                <a:latin typeface="Georgia" pitchFamily="-106" charset="0"/>
                <a:ea typeface="ＭＳ Ｐ明朝" pitchFamily="-106" charset="-128"/>
              </a:rPr>
              <a:t>cover</a:t>
            </a:r>
            <a:r>
              <a:rPr lang="ja-JP" altLang="en-US" b="1" dirty="0">
                <a:solidFill>
                  <a:schemeClr val="tx2"/>
                </a:solidFill>
                <a:latin typeface="Georgia" pitchFamily="-106" charset="0"/>
                <a:ea typeface="ＭＳ Ｐ明朝" pitchFamily="-106" charset="-128"/>
              </a:rPr>
              <a:t>”</a:t>
            </a:r>
            <a:r>
              <a:rPr lang="en-US" altLang="ja-JP" b="1" dirty="0">
                <a:solidFill>
                  <a:schemeClr val="tx2"/>
                </a:solidFill>
                <a:latin typeface="Georgia" pitchFamily="-106" charset="0"/>
                <a:ea typeface="ＭＳ Ｐ明朝" pitchFamily="-106" charset="-128"/>
              </a:rPr>
              <a:t>.</a:t>
            </a:r>
            <a:endParaRPr lang="en-US" b="1" dirty="0">
              <a:solidFill>
                <a:schemeClr val="tx2"/>
              </a:solidFill>
              <a:latin typeface="Georgia" pitchFamily="-106" charset="0"/>
            </a:endParaRPr>
          </a:p>
        </p:txBody>
      </p:sp>
      <p:sp>
        <p:nvSpPr>
          <p:cNvPr id="11" name="Slide Number Placeholder 5"/>
          <p:cNvSpPr>
            <a:spLocks noGrp="1"/>
          </p:cNvSpPr>
          <p:nvPr>
            <p:ph type="sldNum" sz="quarter" idx="12"/>
          </p:nvPr>
        </p:nvSpPr>
        <p:spPr/>
        <p:txBody>
          <a:bodyPr/>
          <a:lstStyle/>
          <a:p>
            <a:r>
              <a:rPr lang="en-US" dirty="0" smtClean="0"/>
              <a:t>52</a:t>
            </a:r>
            <a:endParaRPr lang="en-US" dirty="0"/>
          </a:p>
        </p:txBody>
      </p:sp>
      <p:cxnSp>
        <p:nvCxnSpPr>
          <p:cNvPr id="8" name="Straight Connector 7" title="Red line to make an X"/>
          <p:cNvCxnSpPr/>
          <p:nvPr/>
        </p:nvCxnSpPr>
        <p:spPr>
          <a:xfrm>
            <a:off x="4191000" y="3429000"/>
            <a:ext cx="838200"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title="Red line to make an X"/>
          <p:cNvCxnSpPr/>
          <p:nvPr/>
        </p:nvCxnSpPr>
        <p:spPr>
          <a:xfrm flipH="1">
            <a:off x="4114800" y="3352800"/>
            <a:ext cx="91440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Red line to make an X"/>
          <p:cNvCxnSpPr/>
          <p:nvPr/>
        </p:nvCxnSpPr>
        <p:spPr>
          <a:xfrm>
            <a:off x="2209800" y="4495800"/>
            <a:ext cx="838200"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title="Red line to make an X"/>
          <p:cNvCxnSpPr/>
          <p:nvPr/>
        </p:nvCxnSpPr>
        <p:spPr>
          <a:xfrm flipH="1">
            <a:off x="2133600" y="4419600"/>
            <a:ext cx="91440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7"/>
          <p:cNvSpPr txBox="1">
            <a:spLocks noChangeArrowheads="1"/>
          </p:cNvSpPr>
          <p:nvPr/>
        </p:nvSpPr>
        <p:spPr bwMode="auto">
          <a:xfrm>
            <a:off x="6858000" y="6248400"/>
            <a:ext cx="1981200" cy="369888"/>
          </a:xfrm>
          <a:prstGeom prst="rect">
            <a:avLst/>
          </a:prstGeom>
          <a:noFill/>
          <a:ln w="9525">
            <a:noFill/>
            <a:miter lim="800000"/>
            <a:headEnd/>
            <a:tailEnd/>
          </a:ln>
        </p:spPr>
        <p:txBody>
          <a:bodyPr>
            <a:spAutoFit/>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06" charset="0"/>
              </a:rPr>
              <a:t>1926.501(b</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06" charset="0"/>
              </a:rPr>
              <a:t>)(4)(</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06" charset="0"/>
              </a:rPr>
              <a:t>i</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06" charset="0"/>
              </a:rPr>
              <a:t>)</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06" charset="0"/>
            </a:endParaRPr>
          </a:p>
        </p:txBody>
      </p:sp>
      <p:sp>
        <p:nvSpPr>
          <p:cNvPr id="14" name="Title 1"/>
          <p:cNvSpPr>
            <a:spLocks noGrp="1"/>
          </p:cNvSpPr>
          <p:nvPr>
            <p:ph type="title"/>
          </p:nvPr>
        </p:nvSpPr>
        <p:spPr bwMode="auto">
          <a:xfrm>
            <a:off x="609600" y="274638"/>
            <a:ext cx="8077200" cy="1143000"/>
          </a:xfrm>
          <a:prstGeom prst="rect">
            <a:avLst/>
          </a:prstGeom>
          <a:noFill/>
          <a:ln w="9525">
            <a:noFill/>
            <a:miter lim="800000"/>
            <a:headEnd/>
            <a:tailEnd/>
          </a:ln>
        </p:spPr>
        <p:txBody>
          <a:bodyPr anchor="ctr"/>
          <a:lstStyle/>
          <a:p>
            <a:pPr algn="ctr"/>
            <a:r>
              <a:rPr lang="en-US" sz="4400" b="1" dirty="0">
                <a:solidFill>
                  <a:schemeClr val="tx2"/>
                </a:solidFill>
                <a:latin typeface="Georgia" pitchFamily="-106" charset="0"/>
              </a:rPr>
              <a:t>Roofing</a:t>
            </a:r>
          </a:p>
        </p:txBody>
      </p:sp>
    </p:spTree>
    <p:extLst>
      <p:ext uri="{BB962C8B-B14F-4D97-AF65-F5344CB8AC3E}">
        <p14:creationId xmlns:p14="http://schemas.microsoft.com/office/powerpoint/2010/main" val="1709616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amond(in)">
                                      <p:cBhvr>
                                        <p:cTn id="19" dur="1000"/>
                                        <p:tgtEl>
                                          <p:spTgt spid="10"/>
                                        </p:tgtEl>
                                      </p:cBhvr>
                                    </p:animEffect>
                                  </p:childTnLst>
                                </p:cTn>
                              </p:par>
                              <p:par>
                                <p:cTn id="20" presetID="1"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dirty="0" smtClean="0"/>
              <a:t>5</a:t>
            </a:r>
            <a:r>
              <a:rPr lang="en-US" dirty="0"/>
              <a:t>3</a:t>
            </a:r>
          </a:p>
        </p:txBody>
      </p:sp>
      <p:pic>
        <p:nvPicPr>
          <p:cNvPr id="111619" name="Picture 2" descr="Saf-T-Screen Model STS" title="Example of a secured skylight cov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1066800"/>
            <a:ext cx="5357813" cy="2627313"/>
          </a:xfrm>
          <a:prstGeom prst="rect">
            <a:avLst/>
          </a:prstGeom>
          <a:noFill/>
          <a:ln w="9525">
            <a:noFill/>
            <a:miter lim="800000"/>
            <a:headEnd/>
            <a:tailEnd/>
          </a:ln>
        </p:spPr>
      </p:pic>
      <p:pic>
        <p:nvPicPr>
          <p:cNvPr id="111620" name="Picture 4" descr="Skylight Railings" title="Example of a secured skylight cov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8200" y="3497263"/>
            <a:ext cx="4114800" cy="3113087"/>
          </a:xfrm>
          <a:prstGeom prst="rect">
            <a:avLst/>
          </a:prstGeom>
          <a:noFill/>
          <a:ln w="9525">
            <a:noFill/>
            <a:miter lim="800000"/>
            <a:headEnd/>
            <a:tailEnd/>
          </a:ln>
        </p:spPr>
      </p:pic>
      <p:sp>
        <p:nvSpPr>
          <p:cNvPr id="6" name="TextBox 5"/>
          <p:cNvSpPr txBox="1"/>
          <p:nvPr/>
        </p:nvSpPr>
        <p:spPr>
          <a:xfrm>
            <a:off x="685800" y="1143000"/>
            <a:ext cx="457200" cy="369332"/>
          </a:xfrm>
          <a:prstGeom prst="rect">
            <a:avLst/>
          </a:prstGeom>
          <a:noFill/>
        </p:spPr>
        <p:txBody>
          <a:bodyPr>
            <a:spAutoFit/>
          </a:bodyPr>
          <a:lstStyle/>
          <a:p>
            <a:pPr algn="ctr" fontAlgn="auto">
              <a:spcBef>
                <a:spcPts val="0"/>
              </a:spcBef>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A</a:t>
            </a:r>
          </a:p>
        </p:txBody>
      </p:sp>
      <p:sp>
        <p:nvSpPr>
          <p:cNvPr id="7" name="TextBox 6"/>
          <p:cNvSpPr txBox="1"/>
          <p:nvPr/>
        </p:nvSpPr>
        <p:spPr>
          <a:xfrm>
            <a:off x="8229600" y="3581400"/>
            <a:ext cx="457200" cy="369332"/>
          </a:xfrm>
          <a:prstGeom prst="rect">
            <a:avLst/>
          </a:prstGeom>
          <a:noFill/>
        </p:spPr>
        <p:txBody>
          <a:bodyPr>
            <a:spAutoFit/>
          </a:bodyPr>
          <a:lstStyle/>
          <a:p>
            <a:pPr algn="ctr" fontAlgn="auto">
              <a:spcBef>
                <a:spcPts val="0"/>
              </a:spcBef>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C</a:t>
            </a:r>
          </a:p>
        </p:txBody>
      </p:sp>
      <p:pic>
        <p:nvPicPr>
          <p:cNvPr id="1026" name="Picture 2" descr="http://media.merchantcircle.com/40029072/Skylight%20Cages_full.jpeg" title="Example of a secured skylight cove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004303" y="3818731"/>
            <a:ext cx="3200400" cy="2667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004303" y="6025634"/>
            <a:ext cx="457200" cy="369332"/>
          </a:xfrm>
          <a:prstGeom prst="rect">
            <a:avLst/>
          </a:prstGeom>
          <a:noFill/>
        </p:spPr>
        <p:txBody>
          <a:bodyPr>
            <a:spAutoFit/>
          </a:bodyPr>
          <a:lstStyle/>
          <a:p>
            <a:pPr algn="ctr" fontAlgn="auto">
              <a:spcBef>
                <a:spcPts val="0"/>
              </a:spcBef>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B</a:t>
            </a:r>
          </a:p>
        </p:txBody>
      </p:sp>
      <p:sp>
        <p:nvSpPr>
          <p:cNvPr id="11" name="Title 13"/>
          <p:cNvSpPr txBox="1">
            <a:spLocks noGrp="1"/>
          </p:cNvSpPr>
          <p:nvPr>
            <p:ph type="title"/>
          </p:nvPr>
        </p:nvSpPr>
        <p:spPr>
          <a:xfrm>
            <a:off x="762000" y="299956"/>
            <a:ext cx="7772400" cy="877163"/>
          </a:xfrm>
          <a:prstGeom prst="rect">
            <a:avLst/>
          </a:prstGeom>
          <a:solidFill>
            <a:schemeClr val="tx2"/>
          </a:solidFill>
        </p:spPr>
        <p:txBody>
          <a:bodyPr>
            <a:spAutoFit/>
          </a:bodyPr>
          <a:lstStyle/>
          <a:p>
            <a:pPr algn="ctr" fontAlgn="auto">
              <a:spcAft>
                <a:spcPts val="0"/>
              </a:spcAft>
              <a:defRPr/>
            </a:pPr>
            <a:r>
              <a:rPr lang="en-US" sz="4800" kern="10" dirty="0">
                <a:ln w="9525">
                  <a:solidFill>
                    <a:srgbClr val="000000"/>
                  </a:solidFill>
                  <a:round/>
                  <a:headEnd/>
                  <a:tailEnd/>
                </a:ln>
                <a:solidFill>
                  <a:srgbClr val="FFFFFF"/>
                </a:solidFill>
                <a:latin typeface="Arial Black"/>
                <a:ea typeface="+mn-ea"/>
                <a:cs typeface="+mj-cs"/>
              </a:rPr>
              <a:t>Working Safely</a:t>
            </a:r>
          </a:p>
        </p:txBody>
      </p:sp>
    </p:spTree>
    <p:extLst>
      <p:ext uri="{BB962C8B-B14F-4D97-AF65-F5344CB8AC3E}">
        <p14:creationId xmlns:p14="http://schemas.microsoft.com/office/powerpoint/2010/main" val="34318597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Picture of </a:t>
            </a:r>
            <a:r>
              <a:rPr lang="en-US" dirty="0" err="1" smtClean="0"/>
              <a:t>fal</a:t>
            </a:r>
            <a:r>
              <a:rPr lang="en-US" dirty="0" smtClean="0"/>
              <a:t> hazard</a:t>
            </a:r>
            <a:endParaRPr lang="en-US" dirty="0"/>
          </a:p>
        </p:txBody>
      </p:sp>
      <p:sp>
        <p:nvSpPr>
          <p:cNvPr id="7" name="Slide Number Placeholder 6"/>
          <p:cNvSpPr>
            <a:spLocks noGrp="1"/>
          </p:cNvSpPr>
          <p:nvPr>
            <p:ph type="sldNum" sz="quarter" idx="12"/>
          </p:nvPr>
        </p:nvSpPr>
        <p:spPr/>
        <p:txBody>
          <a:bodyPr/>
          <a:lstStyle/>
          <a:p>
            <a:r>
              <a:rPr lang="en-US" dirty="0" smtClean="0"/>
              <a:t>54</a:t>
            </a:r>
            <a:endParaRPr lang="en-US" dirty="0"/>
          </a:p>
        </p:txBody>
      </p:sp>
      <p:sp>
        <p:nvSpPr>
          <p:cNvPr id="113667" name="Content Placeholder 2"/>
          <p:cNvSpPr>
            <a:spLocks noGrp="1"/>
          </p:cNvSpPr>
          <p:nvPr>
            <p:ph sz="quarter" idx="4294967295"/>
          </p:nvPr>
        </p:nvSpPr>
        <p:spPr>
          <a:xfrm>
            <a:off x="1371600" y="1447800"/>
            <a:ext cx="7772400" cy="4572000"/>
          </a:xfrm>
        </p:spPr>
        <p:txBody>
          <a:bodyPr/>
          <a:lstStyle/>
          <a:p>
            <a:r>
              <a:rPr lang="en-US" smtClean="0"/>
              <a:t>NEED pic of roofing work!</a:t>
            </a:r>
          </a:p>
        </p:txBody>
      </p:sp>
      <p:pic>
        <p:nvPicPr>
          <p:cNvPr id="3074" name="Picture 2" descr="C:\Users\Nicole\Documents\Javier Photos\javier 033.JPG" title="Pictured are two roofers working from an unprotected flat roof 6’ or more above the next level without conventional or alternative methods of fall protec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55000" cy="6191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a:spLocks noChangeArrowheads="1"/>
          </p:cNvSpPr>
          <p:nvPr/>
        </p:nvSpPr>
        <p:spPr bwMode="auto">
          <a:xfrm>
            <a:off x="5334000" y="5334000"/>
            <a:ext cx="3581400" cy="369888"/>
          </a:xfrm>
          <a:prstGeom prst="rect">
            <a:avLst/>
          </a:prstGeom>
          <a:solidFill>
            <a:schemeClr val="accent3"/>
          </a:solidFill>
          <a:ln w="9525">
            <a:solidFill>
              <a:schemeClr val="accent3"/>
            </a:solidFill>
            <a:miter lim="800000"/>
            <a:headEnd/>
            <a:tailEnd/>
          </a:ln>
        </p:spPr>
        <p:txBody>
          <a:bodyPr>
            <a:spAutoFit/>
          </a:bodyPr>
          <a:lstStyle/>
          <a:p>
            <a:pPr fontAlgn="auto">
              <a:spcBef>
                <a:spcPts val="0"/>
              </a:spcBef>
              <a:spcAft>
                <a:spcPts val="0"/>
              </a:spcAft>
              <a:buFont typeface="Arial" pitchFamily="34" charset="0"/>
              <a:buChar char="•"/>
              <a:defRPr/>
            </a:pPr>
            <a:r>
              <a:rPr lang="en-US" b="1" dirty="0">
                <a:solidFill>
                  <a:schemeClr val="tx2"/>
                </a:solidFill>
                <a:latin typeface="+mn-lt"/>
                <a:ea typeface="+mn-ea"/>
              </a:rPr>
              <a:t> Fall hazard</a:t>
            </a:r>
          </a:p>
        </p:txBody>
      </p:sp>
      <p:cxnSp>
        <p:nvCxnSpPr>
          <p:cNvPr id="8" name="Straight Connector 7" title="C"/>
          <p:cNvCxnSpPr/>
          <p:nvPr/>
        </p:nvCxnSpPr>
        <p:spPr>
          <a:xfrm>
            <a:off x="3581400" y="1143000"/>
            <a:ext cx="4953000" cy="1981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title="Rd line to make an X"/>
          <p:cNvCxnSpPr/>
          <p:nvPr/>
        </p:nvCxnSpPr>
        <p:spPr>
          <a:xfrm flipH="1">
            <a:off x="3352800" y="609600"/>
            <a:ext cx="4495800" cy="2895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7"/>
          <p:cNvSpPr txBox="1">
            <a:spLocks noChangeArrowheads="1"/>
          </p:cNvSpPr>
          <p:nvPr/>
        </p:nvSpPr>
        <p:spPr bwMode="auto">
          <a:xfrm>
            <a:off x="6781800" y="6172200"/>
            <a:ext cx="2362200" cy="369888"/>
          </a:xfrm>
          <a:prstGeom prst="rect">
            <a:avLst/>
          </a:prstGeom>
          <a:noFill/>
          <a:ln w="9525">
            <a:noFill/>
            <a:miter lim="800000"/>
            <a:headEnd/>
            <a:tailEnd/>
          </a:ln>
        </p:spPr>
        <p:txBody>
          <a:bodyPr wrap="square">
            <a:sp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06" charset="0"/>
              </a:rPr>
              <a:t>1926.501(b)(10)</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06" charset="0"/>
            </a:endParaRPr>
          </a:p>
        </p:txBody>
      </p:sp>
    </p:spTree>
    <p:extLst>
      <p:ext uri="{BB962C8B-B14F-4D97-AF65-F5344CB8AC3E}">
        <p14:creationId xmlns:p14="http://schemas.microsoft.com/office/powerpoint/2010/main" val="217950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000"/>
                                        <p:tgtEl>
                                          <p:spTgt spid="6"/>
                                        </p:tgtEl>
                                      </p:cBhvr>
                                    </p:animEffect>
                                  </p:childTnLst>
                                </p:cTn>
                              </p:par>
                              <p:par>
                                <p:cTn id="8" presetID="1"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oof-53"/>
          <p:cNvPicPr>
            <a:picLocks noGrp="1" noChangeAspect="1" noChangeArrowheads="1"/>
          </p:cNvPicPr>
          <p:nvPr>
            <p:ph sz="quarter" idx="1"/>
          </p:nvPr>
        </p:nvPicPr>
        <p:blipFill>
          <a:blip r:embed="rId3" cstate="print"/>
          <a:srcRect/>
          <a:stretch>
            <a:fillRect/>
          </a:stretch>
        </p:blipFill>
        <p:spPr>
          <a:xfrm>
            <a:off x="838200" y="1219200"/>
            <a:ext cx="7543800" cy="5343462"/>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13"/>
          <p:cNvSpPr txBox="1">
            <a:spLocks noGrp="1"/>
          </p:cNvSpPr>
          <p:nvPr>
            <p:ph type="title"/>
          </p:nvPr>
        </p:nvSpPr>
        <p:spPr>
          <a:xfrm>
            <a:off x="685800" y="228600"/>
            <a:ext cx="7848600" cy="877163"/>
          </a:xfrm>
          <a:solidFill>
            <a:schemeClr val="tx2"/>
          </a:solidFill>
        </p:spPr>
        <p:txBody>
          <a:bodyPr>
            <a:spAutoFit/>
          </a:bodyPr>
          <a:lstStyle/>
          <a:p>
            <a:pPr algn="ctr" fontAlgn="auto">
              <a:spcAft>
                <a:spcPts val="0"/>
              </a:spcAft>
              <a:defRPr/>
            </a:pPr>
            <a:r>
              <a:rPr lang="en-US" sz="4800" kern="10" dirty="0" smtClean="0">
                <a:ln w="9525">
                  <a:solidFill>
                    <a:srgbClr val="000000"/>
                  </a:solidFill>
                  <a:round/>
                  <a:headEnd/>
                  <a:tailEnd/>
                </a:ln>
                <a:solidFill>
                  <a:srgbClr val="FFFFFF"/>
                </a:solidFill>
                <a:latin typeface="Arial Black"/>
                <a:ea typeface="+mn-ea"/>
              </a:rPr>
              <a:t>Working Safely</a:t>
            </a:r>
            <a:endParaRPr lang="en-US" sz="4800" kern="10" dirty="0">
              <a:ln w="9525">
                <a:solidFill>
                  <a:srgbClr val="000000"/>
                </a:solidFill>
                <a:round/>
                <a:headEnd/>
                <a:tailEnd/>
              </a:ln>
              <a:solidFill>
                <a:srgbClr val="FFFFFF"/>
              </a:solidFill>
              <a:latin typeface="Arial Black"/>
              <a:ea typeface="+mn-ea"/>
            </a:endParaRPr>
          </a:p>
        </p:txBody>
      </p:sp>
      <p:sp>
        <p:nvSpPr>
          <p:cNvPr id="6" name="Slide Number Placeholder 5"/>
          <p:cNvSpPr>
            <a:spLocks noGrp="1"/>
          </p:cNvSpPr>
          <p:nvPr>
            <p:ph type="sldNum" sz="quarter" idx="12"/>
          </p:nvPr>
        </p:nvSpPr>
        <p:spPr/>
        <p:txBody>
          <a:bodyPr/>
          <a:lstStyle/>
          <a:p>
            <a:r>
              <a:rPr lang="en-US" dirty="0" smtClean="0"/>
              <a:t>55</a:t>
            </a:r>
            <a:endParaRPr lang="en-US" dirty="0"/>
          </a:p>
        </p:txBody>
      </p:sp>
    </p:spTree>
    <p:extLst>
      <p:ext uri="{BB962C8B-B14F-4D97-AF65-F5344CB8AC3E}">
        <p14:creationId xmlns:p14="http://schemas.microsoft.com/office/powerpoint/2010/main" val="222467175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60603D-0CB0-4003-95AD-3AA1643D5F58}" type="slidenum">
              <a:rPr lang="en-US" smtClean="0"/>
              <a:pPr/>
              <a:t>56</a:t>
            </a:fld>
            <a:r>
              <a:rPr lang="en-US" dirty="0" smtClean="0"/>
              <a:t>6</a:t>
            </a:r>
            <a:endParaRPr lang="en-US" dirty="0"/>
          </a:p>
        </p:txBody>
      </p:sp>
      <p:pic>
        <p:nvPicPr>
          <p:cNvPr id="117763" name="Content Placeholder 4" title="Picture of workers on a roof"/>
          <p:cNvPicPr>
            <a:picLocks noGrp="1" noChangeAspect="1" noChangeArrowheads="1"/>
          </p:cNvPicPr>
          <p:nvPr>
            <p:ph sz="quarter" idx="1"/>
          </p:nvPr>
        </p:nvPicPr>
        <p:blipFill>
          <a:blip r:embed="rId3" cstate="email">
            <a:extLst>
              <a:ext uri="{28A0092B-C50C-407E-A947-70E740481C1C}">
                <a14:useLocalDpi xmlns:a14="http://schemas.microsoft.com/office/drawing/2010/main"/>
              </a:ext>
            </a:extLst>
          </a:blip>
          <a:srcRect/>
          <a:stretch>
            <a:fillRect/>
          </a:stretch>
        </p:blipFill>
        <p:spPr>
          <a:xfrm>
            <a:off x="685800" y="1447800"/>
            <a:ext cx="7332663" cy="4876800"/>
          </a:xfrm>
        </p:spPr>
      </p:pic>
      <p:sp>
        <p:nvSpPr>
          <p:cNvPr id="6" name="Title 13"/>
          <p:cNvSpPr txBox="1">
            <a:spLocks noGrp="1"/>
          </p:cNvSpPr>
          <p:nvPr>
            <p:ph type="title"/>
          </p:nvPr>
        </p:nvSpPr>
        <p:spPr>
          <a:xfrm>
            <a:off x="685800" y="570637"/>
            <a:ext cx="7772400" cy="877163"/>
          </a:xfrm>
          <a:solidFill>
            <a:schemeClr val="tx2"/>
          </a:solidFill>
        </p:spPr>
        <p:txBody>
          <a:bodyPr>
            <a:spAutoFit/>
          </a:bodyPr>
          <a:lstStyle/>
          <a:p>
            <a:pPr algn="ctr" fontAlgn="auto">
              <a:spcAft>
                <a:spcPts val="0"/>
              </a:spcAft>
              <a:defRPr/>
            </a:pPr>
            <a:r>
              <a:rPr lang="en-US" sz="4800" kern="10" dirty="0" smtClean="0">
                <a:ln w="9525">
                  <a:solidFill>
                    <a:srgbClr val="000000"/>
                  </a:solidFill>
                  <a:round/>
                  <a:headEnd/>
                  <a:tailEnd/>
                </a:ln>
                <a:solidFill>
                  <a:srgbClr val="C00000"/>
                </a:solidFill>
                <a:latin typeface="Arial Black"/>
                <a:ea typeface="+mn-ea"/>
              </a:rPr>
              <a:t>Working Safely</a:t>
            </a:r>
            <a:endParaRPr lang="en-US" sz="4800" kern="10" dirty="0">
              <a:ln w="9525">
                <a:solidFill>
                  <a:srgbClr val="000000"/>
                </a:solidFill>
                <a:round/>
                <a:headEnd/>
                <a:tailEnd/>
              </a:ln>
              <a:solidFill>
                <a:srgbClr val="C00000"/>
              </a:solidFill>
              <a:latin typeface="Arial Black"/>
              <a:ea typeface="+mn-ea"/>
            </a:endParaRPr>
          </a:p>
        </p:txBody>
      </p:sp>
    </p:spTree>
    <p:extLst>
      <p:ext uri="{BB962C8B-B14F-4D97-AF65-F5344CB8AC3E}">
        <p14:creationId xmlns:p14="http://schemas.microsoft.com/office/powerpoint/2010/main" val="26045837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title="Green rectangle on slide"/>
          <p:cNvSpPr/>
          <p:nvPr/>
        </p:nvSpPr>
        <p:spPr>
          <a:xfrm>
            <a:off x="609600" y="1295400"/>
            <a:ext cx="8001000" cy="52578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1140" name="Slide Number Placeholder 4"/>
          <p:cNvSpPr>
            <a:spLocks noGrp="1"/>
          </p:cNvSpPr>
          <p:nvPr>
            <p:ph type="sldNum" sz="quarter" idx="12"/>
          </p:nvPr>
        </p:nvSpPr>
        <p:spPr bwMode="auto">
          <a:ln>
            <a:miter lim="800000"/>
            <a:headEnd/>
            <a:tailEnd/>
          </a:ln>
        </p:spPr>
        <p:txBody>
          <a:bodyPr/>
          <a:lstStyle/>
          <a:p>
            <a:r>
              <a:rPr lang="en-US" dirty="0" smtClean="0"/>
              <a:t>57</a:t>
            </a:r>
            <a:endParaRPr lang="en-US" dirty="0"/>
          </a:p>
        </p:txBody>
      </p:sp>
      <p:sp>
        <p:nvSpPr>
          <p:cNvPr id="6" name="TextBox 5"/>
          <p:cNvSpPr txBox="1">
            <a:spLocks noChangeArrowheads="1"/>
          </p:cNvSpPr>
          <p:nvPr/>
        </p:nvSpPr>
        <p:spPr bwMode="auto">
          <a:xfrm>
            <a:off x="4572000" y="2286000"/>
            <a:ext cx="3581400" cy="1200150"/>
          </a:xfrm>
          <a:prstGeom prst="rect">
            <a:avLst/>
          </a:prstGeom>
          <a:solidFill>
            <a:schemeClr val="tx2"/>
          </a:solidFill>
          <a:ln w="9525">
            <a:solidFill>
              <a:schemeClr val="tx2"/>
            </a:solidFill>
            <a:miter lim="800000"/>
            <a:headEnd/>
            <a:tailEnd/>
          </a:ln>
        </p:spPr>
        <p:txBody>
          <a:bodyPr>
            <a:spAutoFit/>
          </a:bodyPr>
          <a:lstStyle/>
          <a:p>
            <a:r>
              <a:rPr lang="en-US" sz="2400" b="1">
                <a:solidFill>
                  <a:srgbClr val="9BBB59"/>
                </a:solidFill>
                <a:latin typeface="Georgia" pitchFamily="-106" charset="0"/>
              </a:rPr>
              <a:t>Safe alternative that can be used during   roofing work. </a:t>
            </a:r>
          </a:p>
        </p:txBody>
      </p:sp>
      <p:pic>
        <p:nvPicPr>
          <p:cNvPr id="119813" name="Picture 2" title="Picture of an aerial lif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00" y="1524000"/>
            <a:ext cx="3048000" cy="4810125"/>
          </a:xfrm>
          <a:prstGeom prst="rect">
            <a:avLst/>
          </a:prstGeom>
          <a:noFill/>
          <a:ln w="9525">
            <a:noFill/>
            <a:miter lim="800000"/>
            <a:headEnd/>
            <a:tailEnd/>
          </a:ln>
        </p:spPr>
      </p:pic>
      <p:sp>
        <p:nvSpPr>
          <p:cNvPr id="7" name="Title 13"/>
          <p:cNvSpPr txBox="1">
            <a:spLocks noGrp="1"/>
          </p:cNvSpPr>
          <p:nvPr>
            <p:ph type="title"/>
          </p:nvPr>
        </p:nvSpPr>
        <p:spPr>
          <a:xfrm>
            <a:off x="457200" y="152400"/>
            <a:ext cx="8229600" cy="1143000"/>
          </a:xfrm>
          <a:solidFill>
            <a:schemeClr val="tx2"/>
          </a:solidFill>
        </p:spPr>
        <p:txBody>
          <a:bodyPr>
            <a:spAutoFit/>
          </a:bodyPr>
          <a:lstStyle/>
          <a:p>
            <a:pPr algn="ctr" fontAlgn="auto">
              <a:spcAft>
                <a:spcPts val="0"/>
              </a:spcAft>
              <a:defRPr/>
            </a:pPr>
            <a:r>
              <a:rPr lang="en-US" sz="4800" kern="10" dirty="0" smtClean="0">
                <a:ln w="9525">
                  <a:solidFill>
                    <a:srgbClr val="000000"/>
                  </a:solidFill>
                  <a:round/>
                  <a:headEnd/>
                  <a:tailEnd/>
                </a:ln>
                <a:solidFill>
                  <a:srgbClr val="FFFFFF"/>
                </a:solidFill>
                <a:latin typeface="Arial Black"/>
                <a:ea typeface="+mn-ea"/>
              </a:rPr>
              <a:t>Working Safely</a:t>
            </a:r>
            <a:endParaRPr lang="en-US" sz="4800" kern="10" dirty="0">
              <a:ln w="9525">
                <a:solidFill>
                  <a:srgbClr val="000000"/>
                </a:solidFill>
                <a:round/>
                <a:headEnd/>
                <a:tailEnd/>
              </a:ln>
              <a:solidFill>
                <a:srgbClr val="FFFFFF"/>
              </a:solidFill>
              <a:latin typeface="Arial Black"/>
              <a:ea typeface="+mn-ea"/>
            </a:endParaRPr>
          </a:p>
        </p:txBody>
      </p:sp>
      <p:sp>
        <p:nvSpPr>
          <p:cNvPr id="8" name="TextBox 7"/>
          <p:cNvSpPr txBox="1">
            <a:spLocks noChangeArrowheads="1"/>
          </p:cNvSpPr>
          <p:nvPr/>
        </p:nvSpPr>
        <p:spPr bwMode="auto">
          <a:xfrm>
            <a:off x="4114800" y="4876800"/>
            <a:ext cx="4343400" cy="1200150"/>
          </a:xfrm>
          <a:prstGeom prst="rect">
            <a:avLst/>
          </a:prstGeom>
          <a:solidFill>
            <a:schemeClr val="tx2"/>
          </a:solidFill>
          <a:ln w="9525">
            <a:solidFill>
              <a:schemeClr val="tx2"/>
            </a:solidFill>
            <a:miter lim="800000"/>
            <a:headEnd/>
            <a:tailEnd/>
          </a:ln>
        </p:spPr>
        <p:txBody>
          <a:bodyPr>
            <a:spAutoFit/>
          </a:bodyPr>
          <a:lstStyle/>
          <a:p>
            <a:pPr>
              <a:buFont typeface="Arial" charset="0"/>
              <a:buChar char="•"/>
            </a:pPr>
            <a:r>
              <a:rPr lang="en-US" b="1">
                <a:solidFill>
                  <a:srgbClr val="9BBB59"/>
                </a:solidFill>
                <a:latin typeface="Georgia" pitchFamily="-106" charset="0"/>
              </a:rPr>
              <a:t> Wear appropriate Fall Protection </a:t>
            </a:r>
          </a:p>
          <a:p>
            <a:r>
              <a:rPr lang="en-US" b="1">
                <a:solidFill>
                  <a:srgbClr val="9BBB59"/>
                </a:solidFill>
                <a:latin typeface="Georgia" pitchFamily="-106" charset="0"/>
              </a:rPr>
              <a:t>  (lanyard &amp; harness)</a:t>
            </a:r>
          </a:p>
          <a:p>
            <a:pPr>
              <a:buFont typeface="Arial" charset="0"/>
              <a:buChar char="•"/>
            </a:pPr>
            <a:r>
              <a:rPr lang="en-US" b="1">
                <a:solidFill>
                  <a:srgbClr val="9BBB59"/>
                </a:solidFill>
                <a:latin typeface="Georgia" pitchFamily="-106" charset="0"/>
              </a:rPr>
              <a:t> Tie off to an anchorage point built </a:t>
            </a:r>
          </a:p>
          <a:p>
            <a:r>
              <a:rPr lang="en-US" b="1">
                <a:solidFill>
                  <a:srgbClr val="9BBB59"/>
                </a:solidFill>
                <a:latin typeface="Georgia" pitchFamily="-106" charset="0"/>
              </a:rPr>
              <a:t>  into the aerial lift.</a:t>
            </a:r>
          </a:p>
        </p:txBody>
      </p:sp>
    </p:spTree>
    <p:extLst>
      <p:ext uri="{BB962C8B-B14F-4D97-AF65-F5344CB8AC3E}">
        <p14:creationId xmlns:p14="http://schemas.microsoft.com/office/powerpoint/2010/main" val="3957599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6858000" y="6248400"/>
            <a:ext cx="1981200" cy="369888"/>
          </a:xfrm>
          <a:prstGeom prst="rect">
            <a:avLst/>
          </a:prstGeom>
          <a:noFill/>
          <a:ln w="9525">
            <a:noFill/>
            <a:miter lim="800000"/>
            <a:headEnd/>
            <a:tailEnd/>
          </a:ln>
        </p:spPr>
        <p:txBody>
          <a:bodyPr>
            <a:spAutoFit/>
          </a:bodyPr>
          <a:lstStyle/>
          <a:p>
            <a:r>
              <a:rPr lang="en-US" dirty="0">
                <a:latin typeface="Georgia" pitchFamily="-106" charset="0"/>
              </a:rPr>
              <a:t>1926.501(b)(13)</a:t>
            </a:r>
          </a:p>
        </p:txBody>
      </p:sp>
      <p:sp>
        <p:nvSpPr>
          <p:cNvPr id="2" name="Title 1" hidden="1"/>
          <p:cNvSpPr>
            <a:spLocks noGrp="1"/>
          </p:cNvSpPr>
          <p:nvPr>
            <p:ph type="title"/>
          </p:nvPr>
        </p:nvSpPr>
        <p:spPr/>
        <p:txBody>
          <a:bodyPr/>
          <a:lstStyle/>
          <a:p>
            <a:r>
              <a:rPr lang="en-US" dirty="0" smtClean="0"/>
              <a:t>Picture of fall hazards</a:t>
            </a:r>
            <a:endParaRPr lang="en-US" dirty="0"/>
          </a:p>
        </p:txBody>
      </p:sp>
      <p:pic>
        <p:nvPicPr>
          <p:cNvPr id="1026" name="Picture 2" descr="E:\ReiterRoofing\DSCN6658.JPG" title="Picture of workers performing roofing operations from an unprotected roof edge 20’ above the next level or ground level without conventional or alternative methods of fall protection"/>
          <p:cNvPicPr>
            <a:picLocks noGrp="1" noChangeAspect="1" noChangeArrowheads="1"/>
          </p:cNvPicPr>
          <p:nvPr>
            <p:ph sz="quarter" idx="4294967295"/>
          </p:nvPr>
        </p:nvPicPr>
        <p:blipFill>
          <a:blip r:embed="rId3" cstate="email">
            <a:extLst>
              <a:ext uri="{28A0092B-C50C-407E-A947-70E740481C1C}">
                <a14:useLocalDpi xmlns:a14="http://schemas.microsoft.com/office/drawing/2010/main"/>
              </a:ext>
            </a:extLst>
          </a:blip>
          <a:srcRect/>
          <a:stretch>
            <a:fillRect/>
          </a:stretch>
        </p:blipFill>
        <p:spPr bwMode="auto">
          <a:xfrm>
            <a:off x="2731188" y="228600"/>
            <a:ext cx="6110287" cy="4572000"/>
          </a:xfrm>
          <a:prstGeom prst="rect">
            <a:avLst/>
          </a:prstGeom>
          <a:noFill/>
        </p:spPr>
      </p:pic>
      <p:pic>
        <p:nvPicPr>
          <p:cNvPr id="121861" name="Picture 11" title="Picture of workers performing roofing operations from an unprotected roof edge 20’ above the next level or ground level without conventional or alternative methods of fall protection"/>
          <p:cNvPicPr>
            <a:picLocks noChangeAspect="1"/>
          </p:cNvPicPr>
          <p:nvPr/>
        </p:nvPicPr>
        <p:blipFill>
          <a:blip r:embed="rId4" cstate="email">
            <a:extLst>
              <a:ext uri="{28A0092B-C50C-407E-A947-70E740481C1C}">
                <a14:useLocalDpi xmlns:a14="http://schemas.microsoft.com/office/drawing/2010/main"/>
              </a:ext>
            </a:extLst>
          </a:blip>
          <a:srcRect t="12850" r="678"/>
          <a:stretch>
            <a:fillRect/>
          </a:stretch>
        </p:blipFill>
        <p:spPr bwMode="auto">
          <a:xfrm>
            <a:off x="304800" y="2514600"/>
            <a:ext cx="4724400" cy="4114800"/>
          </a:xfrm>
          <a:prstGeom prst="rect">
            <a:avLst/>
          </a:prstGeom>
          <a:noFill/>
          <a:ln>
            <a:noFill/>
          </a:ln>
        </p:spPr>
      </p:pic>
      <p:cxnSp>
        <p:nvCxnSpPr>
          <p:cNvPr id="13" name="Straight Connector 12" title="Red line to make an X"/>
          <p:cNvCxnSpPr/>
          <p:nvPr/>
        </p:nvCxnSpPr>
        <p:spPr>
          <a:xfrm>
            <a:off x="2514600" y="2057400"/>
            <a:ext cx="4953000" cy="1981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title="Red line to make an X"/>
          <p:cNvCxnSpPr/>
          <p:nvPr/>
        </p:nvCxnSpPr>
        <p:spPr>
          <a:xfrm flipV="1">
            <a:off x="2667000" y="2286000"/>
            <a:ext cx="4114800" cy="1447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r>
              <a:rPr lang="en-US" smtClean="0"/>
              <a:t>58</a:t>
            </a:r>
            <a:endParaRPr lang="en-US"/>
          </a:p>
        </p:txBody>
      </p:sp>
    </p:spTree>
    <p:extLst>
      <p:ext uri="{BB962C8B-B14F-4D97-AF65-F5344CB8AC3E}">
        <p14:creationId xmlns:p14="http://schemas.microsoft.com/office/powerpoint/2010/main" val="216926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Content Placeholder 3" descr="floor18.jpg" title="Picture of a worker using a Personal Fall Arrest System"/>
          <p:cNvPicPr>
            <a:picLocks noGrp="1" noChangeAspect="1"/>
          </p:cNvPicPr>
          <p:nvPr>
            <p:ph idx="1"/>
          </p:nvPr>
        </p:nvPicPr>
        <p:blipFill>
          <a:blip r:embed="rId3" cstate="print"/>
          <a:srcRect/>
          <a:stretch>
            <a:fillRect/>
          </a:stretch>
        </p:blipFill>
        <p:spPr>
          <a:xfrm>
            <a:off x="1371600" y="1600200"/>
            <a:ext cx="6400800" cy="4900613"/>
          </a:xfrm>
        </p:spPr>
      </p:pic>
      <p:sp>
        <p:nvSpPr>
          <p:cNvPr id="73733" name="Slide Number Placeholder 5"/>
          <p:cNvSpPr>
            <a:spLocks noGrp="1"/>
          </p:cNvSpPr>
          <p:nvPr>
            <p:ph type="sldNum" sz="quarter" idx="12"/>
          </p:nvPr>
        </p:nvSpPr>
        <p:spPr bwMode="auto">
          <a:ln>
            <a:miter lim="800000"/>
            <a:headEnd/>
            <a:tailEnd/>
          </a:ln>
        </p:spPr>
        <p:txBody>
          <a:bodyPr/>
          <a:lstStyle/>
          <a:p>
            <a:r>
              <a:rPr lang="en-US" dirty="0" smtClean="0"/>
              <a:t>59</a:t>
            </a:r>
            <a:endParaRPr lang="en-US" dirty="0"/>
          </a:p>
        </p:txBody>
      </p:sp>
      <p:sp>
        <p:nvSpPr>
          <p:cNvPr id="8" name="TextBox 7"/>
          <p:cNvSpPr txBox="1">
            <a:spLocks noChangeArrowheads="1"/>
          </p:cNvSpPr>
          <p:nvPr/>
        </p:nvSpPr>
        <p:spPr bwMode="auto">
          <a:xfrm>
            <a:off x="6172200" y="2514600"/>
            <a:ext cx="2133600" cy="923925"/>
          </a:xfrm>
          <a:prstGeom prst="rect">
            <a:avLst/>
          </a:prstGeom>
          <a:solidFill>
            <a:schemeClr val="accent3"/>
          </a:solidFill>
          <a:ln w="9525">
            <a:solidFill>
              <a:schemeClr val="accent3"/>
            </a:solidFill>
            <a:miter lim="800000"/>
            <a:headEnd/>
            <a:tailEnd/>
          </a:ln>
        </p:spPr>
        <p:txBody>
          <a:bodyPr>
            <a:spAutoFit/>
          </a:bodyPr>
          <a:lstStyle/>
          <a:p>
            <a:pPr algn="ctr" fontAlgn="auto">
              <a:spcBef>
                <a:spcPts val="0"/>
              </a:spcBef>
              <a:spcAft>
                <a:spcPts val="0"/>
              </a:spcAft>
              <a:defRPr/>
            </a:pPr>
            <a:r>
              <a:rPr lang="en-US" b="1" dirty="0">
                <a:solidFill>
                  <a:schemeClr val="tx2"/>
                </a:solidFill>
                <a:latin typeface="+mn-lt"/>
                <a:ea typeface="+mn-ea"/>
              </a:rPr>
              <a:t>Worker is using a Personal Fall Arrest System</a:t>
            </a:r>
          </a:p>
        </p:txBody>
      </p:sp>
      <p:sp>
        <p:nvSpPr>
          <p:cNvPr id="7" name="Title 13"/>
          <p:cNvSpPr txBox="1">
            <a:spLocks noGrp="1"/>
          </p:cNvSpPr>
          <p:nvPr>
            <p:ph type="title"/>
          </p:nvPr>
        </p:nvSpPr>
        <p:spPr>
          <a:xfrm>
            <a:off x="533400" y="540475"/>
            <a:ext cx="8153400" cy="877163"/>
          </a:xfrm>
          <a:prstGeom prst="rect">
            <a:avLst/>
          </a:prstGeom>
          <a:solidFill>
            <a:schemeClr val="tx2"/>
          </a:solidFill>
        </p:spPr>
        <p:txBody>
          <a:bodyPr wrap="square">
            <a:spAutoFit/>
          </a:bodyPr>
          <a:lstStyle/>
          <a:p>
            <a:pPr algn="ctr" fontAlgn="auto">
              <a:spcAft>
                <a:spcPts val="0"/>
              </a:spcAft>
              <a:defRPr/>
            </a:pPr>
            <a:r>
              <a:rPr lang="en-US" sz="4800" kern="10" dirty="0">
                <a:ln w="9525">
                  <a:solidFill>
                    <a:srgbClr val="000000"/>
                  </a:solidFill>
                  <a:round/>
                  <a:headEnd/>
                  <a:tailEnd/>
                </a:ln>
                <a:solidFill>
                  <a:srgbClr val="FFFFFF"/>
                </a:solidFill>
                <a:latin typeface="Arial Black"/>
                <a:ea typeface="+mn-ea"/>
                <a:cs typeface="+mj-cs"/>
              </a:rPr>
              <a:t>Working Safely</a:t>
            </a:r>
          </a:p>
        </p:txBody>
      </p:sp>
    </p:spTree>
    <p:extLst>
      <p:ext uri="{BB962C8B-B14F-4D97-AF65-F5344CB8AC3E}">
        <p14:creationId xmlns:p14="http://schemas.microsoft.com/office/powerpoint/2010/main" val="20392509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ctr"/>
            <a:r>
              <a:rPr lang="en-US" u="sng" smtClean="0"/>
              <a:t>Learning Objectives</a:t>
            </a:r>
          </a:p>
        </p:txBody>
      </p:sp>
      <p:sp>
        <p:nvSpPr>
          <p:cNvPr id="3" name="Slide Number Placeholder 2"/>
          <p:cNvSpPr>
            <a:spLocks noGrp="1"/>
          </p:cNvSpPr>
          <p:nvPr>
            <p:ph type="sldNum" sz="quarter" idx="12"/>
          </p:nvPr>
        </p:nvSpPr>
        <p:spPr/>
        <p:txBody>
          <a:bodyPr/>
          <a:lstStyle/>
          <a:p>
            <a:fld id="{6A7C9691-432E-4259-9F14-F63814592120}" type="slidenum">
              <a:rPr lang="en-US"/>
              <a:pPr/>
              <a:t>6</a:t>
            </a:fld>
            <a:endParaRPr lang="en-US"/>
          </a:p>
        </p:txBody>
      </p:sp>
      <p:sp>
        <p:nvSpPr>
          <p:cNvPr id="4" name="Content Placeholder 3"/>
          <p:cNvSpPr>
            <a:spLocks noGrp="1"/>
          </p:cNvSpPr>
          <p:nvPr>
            <p:ph sz="quarter" idx="1"/>
          </p:nvPr>
        </p:nvSpPr>
        <p:spPr>
          <a:xfrm>
            <a:off x="914400" y="1447800"/>
            <a:ext cx="7772400" cy="5257800"/>
          </a:xfrm>
        </p:spPr>
        <p:txBody>
          <a:bodyPr>
            <a:normAutofit/>
          </a:bodyPr>
          <a:lstStyle/>
          <a:p>
            <a:pPr>
              <a:lnSpc>
                <a:spcPct val="90000"/>
              </a:lnSpc>
            </a:pPr>
            <a:r>
              <a:rPr lang="en-US" sz="2500" dirty="0" smtClean="0"/>
              <a:t>Review impact of work injuries and illnesses </a:t>
            </a:r>
          </a:p>
          <a:p>
            <a:pPr>
              <a:lnSpc>
                <a:spcPct val="90000"/>
              </a:lnSpc>
            </a:pPr>
            <a:endParaRPr lang="en-US" sz="2500" dirty="0" smtClean="0"/>
          </a:p>
          <a:p>
            <a:pPr>
              <a:lnSpc>
                <a:spcPct val="90000"/>
              </a:lnSpc>
            </a:pPr>
            <a:r>
              <a:rPr lang="en-US" sz="2500" dirty="0" smtClean="0"/>
              <a:t>Explain what </a:t>
            </a:r>
            <a:r>
              <a:rPr lang="en-US" sz="2500" u="sng" dirty="0" smtClean="0"/>
              <a:t>OSHA does</a:t>
            </a:r>
          </a:p>
          <a:p>
            <a:pPr>
              <a:lnSpc>
                <a:spcPct val="90000"/>
              </a:lnSpc>
            </a:pPr>
            <a:endParaRPr lang="en-US" sz="2500" dirty="0" smtClean="0"/>
          </a:p>
          <a:p>
            <a:pPr>
              <a:lnSpc>
                <a:spcPct val="90000"/>
              </a:lnSpc>
            </a:pPr>
            <a:r>
              <a:rPr lang="en-US" sz="2500" b="1" u="sng" dirty="0" smtClean="0">
                <a:solidFill>
                  <a:srgbClr val="C00000"/>
                </a:solidFill>
              </a:rPr>
              <a:t>Identify fall hazards</a:t>
            </a:r>
          </a:p>
          <a:p>
            <a:pPr>
              <a:lnSpc>
                <a:spcPct val="90000"/>
              </a:lnSpc>
              <a:buFont typeface="Wingdings 2" pitchFamily="-106" charset="2"/>
              <a:buNone/>
            </a:pPr>
            <a:endParaRPr lang="en-US" sz="2500" dirty="0" smtClean="0"/>
          </a:p>
          <a:p>
            <a:pPr>
              <a:lnSpc>
                <a:spcPct val="90000"/>
              </a:lnSpc>
            </a:pPr>
            <a:r>
              <a:rPr lang="en-US" sz="2500" dirty="0" smtClean="0"/>
              <a:t>Present OSHA requirements for fall protection with special emphasis on </a:t>
            </a:r>
            <a:r>
              <a:rPr lang="en-US" sz="2500" u="sng" dirty="0" smtClean="0">
                <a:solidFill>
                  <a:srgbClr val="C00000"/>
                </a:solidFill>
              </a:rPr>
              <a:t>roofs, scaffolds, ladders, and stairways</a:t>
            </a:r>
          </a:p>
          <a:p>
            <a:pPr>
              <a:lnSpc>
                <a:spcPct val="90000"/>
              </a:lnSpc>
              <a:buFont typeface="Wingdings 2" pitchFamily="-106" charset="2"/>
              <a:buNone/>
            </a:pPr>
            <a:endParaRPr lang="en-US" sz="2500" dirty="0" smtClean="0"/>
          </a:p>
          <a:p>
            <a:pPr>
              <a:lnSpc>
                <a:spcPct val="90000"/>
              </a:lnSpc>
            </a:pPr>
            <a:r>
              <a:rPr lang="en-US" sz="2500" dirty="0" smtClean="0"/>
              <a:t>Review </a:t>
            </a:r>
            <a:r>
              <a:rPr lang="en-US" sz="2500" u="sng" dirty="0" smtClean="0">
                <a:solidFill>
                  <a:srgbClr val="C00000"/>
                </a:solidFill>
              </a:rPr>
              <a:t>employer</a:t>
            </a:r>
            <a:r>
              <a:rPr lang="en-US" sz="2500" dirty="0" smtClean="0">
                <a:solidFill>
                  <a:srgbClr val="C00000"/>
                </a:solidFill>
              </a:rPr>
              <a:t> </a:t>
            </a:r>
            <a:r>
              <a:rPr lang="en-US" sz="2500" dirty="0" smtClean="0"/>
              <a:t>and </a:t>
            </a:r>
            <a:r>
              <a:rPr lang="en-US" sz="2500" u="sng" dirty="0" smtClean="0">
                <a:solidFill>
                  <a:srgbClr val="C00000"/>
                </a:solidFill>
              </a:rPr>
              <a:t>employee rights </a:t>
            </a:r>
            <a:r>
              <a:rPr lang="en-US" sz="2500" u="sng" dirty="0" smtClean="0"/>
              <a:t>and </a:t>
            </a:r>
            <a:r>
              <a:rPr lang="en-US" sz="2500" u="sng" dirty="0" smtClean="0">
                <a:solidFill>
                  <a:srgbClr val="C00000"/>
                </a:solidFill>
              </a:rPr>
              <a:t>responsibilities</a:t>
            </a:r>
            <a:r>
              <a:rPr lang="en-US" sz="2500" dirty="0" smtClean="0">
                <a:solidFill>
                  <a:srgbClr val="C00000"/>
                </a:solidFill>
              </a:rPr>
              <a:t> </a:t>
            </a:r>
            <a:r>
              <a:rPr lang="en-US" sz="2500" dirty="0" smtClean="0"/>
              <a:t>regarding safety at work</a:t>
            </a:r>
          </a:p>
          <a:p>
            <a:pPr>
              <a:lnSpc>
                <a:spcPct val="90000"/>
              </a:lnSpc>
            </a:pPr>
            <a:endParaRPr lang="en-US" sz="2400"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Slide Number Placeholder 4"/>
          <p:cNvSpPr>
            <a:spLocks noGrp="1"/>
          </p:cNvSpPr>
          <p:nvPr>
            <p:ph type="sldNum" sz="quarter" idx="12"/>
          </p:nvPr>
        </p:nvSpPr>
        <p:spPr bwMode="auto">
          <a:ln>
            <a:miter lim="800000"/>
            <a:headEnd/>
            <a:tailEnd/>
          </a:ln>
        </p:spPr>
        <p:txBody>
          <a:bodyPr/>
          <a:lstStyle/>
          <a:p>
            <a:r>
              <a:rPr lang="en-US" dirty="0" smtClean="0"/>
              <a:t>60</a:t>
            </a:r>
            <a:endParaRPr lang="en-US" dirty="0"/>
          </a:p>
        </p:txBody>
      </p:sp>
      <p:sp>
        <p:nvSpPr>
          <p:cNvPr id="128005" name="Rectangle 3"/>
          <p:cNvSpPr>
            <a:spLocks noGrp="1" noChangeArrowheads="1"/>
          </p:cNvSpPr>
          <p:nvPr>
            <p:ph sz="half" idx="4294967295"/>
          </p:nvPr>
        </p:nvSpPr>
        <p:spPr>
          <a:xfrm>
            <a:off x="0" y="5715000"/>
            <a:ext cx="5334000" cy="838200"/>
          </a:xfrm>
          <a:solidFill>
            <a:schemeClr val="accent3"/>
          </a:solidFill>
        </p:spPr>
        <p:txBody>
          <a:bodyPr>
            <a:normAutofit/>
          </a:bodyPr>
          <a:lstStyle/>
          <a:p>
            <a:pPr marL="6350" indent="-6350">
              <a:lnSpc>
                <a:spcPct val="90000"/>
              </a:lnSpc>
              <a:buFontTx/>
              <a:buNone/>
            </a:pPr>
            <a:r>
              <a:rPr lang="en-US" sz="2200" b="1" dirty="0" smtClean="0">
                <a:solidFill>
                  <a:schemeClr val="tx2"/>
                </a:solidFill>
              </a:rPr>
              <a:t>Put ladder on a stable base before using it.  </a:t>
            </a:r>
            <a:r>
              <a:rPr lang="en-US" sz="2200" b="1" dirty="0" smtClean="0">
                <a:solidFill>
                  <a:srgbClr val="C00000"/>
                </a:solidFill>
              </a:rPr>
              <a:t>This is </a:t>
            </a:r>
            <a:r>
              <a:rPr lang="en-US" sz="2200" b="1" i="1" u="sng" dirty="0" smtClean="0">
                <a:solidFill>
                  <a:srgbClr val="C00000"/>
                </a:solidFill>
              </a:rPr>
              <a:t>not</a:t>
            </a:r>
            <a:r>
              <a:rPr lang="en-US" sz="2200" b="1" dirty="0" smtClean="0">
                <a:solidFill>
                  <a:srgbClr val="C00000"/>
                </a:solidFill>
              </a:rPr>
              <a:t> a stable base.</a:t>
            </a:r>
          </a:p>
        </p:txBody>
      </p:sp>
      <p:pic>
        <p:nvPicPr>
          <p:cNvPr id="128004" name="Picture 3" descr="Ladder in stair on bucket 0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1066800"/>
            <a:ext cx="7051014" cy="4891020"/>
          </a:xfrm>
          <a:prstGeom prst="rect">
            <a:avLst/>
          </a:prstGeom>
          <a:solidFill>
            <a:srgbClr val="FFFFFF">
              <a:shade val="85000"/>
            </a:srgbClr>
          </a:solidFill>
          <a:ln w="88900"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7" name="Straight Connector 6" title="Red line to make an X"/>
          <p:cNvCxnSpPr/>
          <p:nvPr/>
        </p:nvCxnSpPr>
        <p:spPr>
          <a:xfrm>
            <a:off x="2667000" y="2057400"/>
            <a:ext cx="2209800" cy="1143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title="Red line to make an X"/>
          <p:cNvCxnSpPr/>
          <p:nvPr/>
        </p:nvCxnSpPr>
        <p:spPr>
          <a:xfrm flipH="1">
            <a:off x="2819400" y="2209800"/>
            <a:ext cx="1905000" cy="914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title"/>
          </p:nvPr>
        </p:nvSpPr>
        <p:spPr>
          <a:xfrm>
            <a:off x="3445043" y="251192"/>
            <a:ext cx="2558713" cy="815608"/>
          </a:xfrm>
          <a:prstGeom prst="rect">
            <a:avLst/>
          </a:prstGeom>
        </p:spPr>
        <p:txBody>
          <a:bodyPr wrap="none">
            <a:spAutoFit/>
          </a:bodyPr>
          <a:lstStyle/>
          <a:p>
            <a:pPr algn="ctr"/>
            <a:r>
              <a:rPr lang="es-MX" sz="4400" b="1" dirty="0">
                <a:solidFill>
                  <a:schemeClr val="tx2"/>
                </a:solidFill>
                <a:latin typeface="Georgia" pitchFamily="-106" charset="0"/>
              </a:rPr>
              <a:t>Ladders</a:t>
            </a:r>
          </a:p>
        </p:txBody>
      </p:sp>
    </p:spTree>
    <p:extLst>
      <p:ext uri="{BB962C8B-B14F-4D97-AF65-F5344CB8AC3E}">
        <p14:creationId xmlns:p14="http://schemas.microsoft.com/office/powerpoint/2010/main" val="210062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8005">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800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5" grpId="0" build="p"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Content Placeholder 3" descr="bricking16.jpg" title="Picture of a worker on a ladder"/>
          <p:cNvPicPr>
            <a:picLocks noChangeAspect="1"/>
          </p:cNvPicPr>
          <p:nvPr/>
        </p:nvPicPr>
        <p:blipFill>
          <a:blip r:embed="rId3" cstate="print"/>
          <a:srcRect/>
          <a:stretch>
            <a:fillRect/>
          </a:stretch>
        </p:blipFill>
        <p:spPr bwMode="auto">
          <a:xfrm>
            <a:off x="280219" y="729343"/>
            <a:ext cx="8482781" cy="53666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hidden="1"/>
          <p:cNvSpPr>
            <a:spLocks noGrp="1"/>
          </p:cNvSpPr>
          <p:nvPr>
            <p:ph type="title"/>
          </p:nvPr>
        </p:nvSpPr>
        <p:spPr>
          <a:xfrm>
            <a:off x="984913" y="-304800"/>
            <a:ext cx="7772400" cy="1143000"/>
          </a:xfrm>
        </p:spPr>
        <p:txBody>
          <a:bodyPr/>
          <a:lstStyle/>
          <a:p>
            <a:r>
              <a:rPr lang="en-US" dirty="0" smtClean="0"/>
              <a:t>Picture of ladder hazard</a:t>
            </a:r>
            <a:endParaRPr lang="en-US" dirty="0"/>
          </a:p>
        </p:txBody>
      </p:sp>
      <p:sp>
        <p:nvSpPr>
          <p:cNvPr id="48132" name="Slide Number Placeholder 4"/>
          <p:cNvSpPr>
            <a:spLocks noGrp="1"/>
          </p:cNvSpPr>
          <p:nvPr>
            <p:ph type="sldNum" sz="quarter" idx="12"/>
          </p:nvPr>
        </p:nvSpPr>
        <p:spPr bwMode="auto">
          <a:ln>
            <a:miter lim="800000"/>
            <a:headEnd/>
            <a:tailEnd/>
          </a:ln>
        </p:spPr>
        <p:txBody>
          <a:bodyPr/>
          <a:lstStyle/>
          <a:p>
            <a:r>
              <a:rPr lang="en-US" dirty="0" smtClean="0"/>
              <a:t>61</a:t>
            </a:r>
            <a:endParaRPr lang="en-US" dirty="0"/>
          </a:p>
        </p:txBody>
      </p:sp>
      <p:sp>
        <p:nvSpPr>
          <p:cNvPr id="7" name="TextBox 6"/>
          <p:cNvSpPr txBox="1">
            <a:spLocks noChangeArrowheads="1"/>
          </p:cNvSpPr>
          <p:nvPr/>
        </p:nvSpPr>
        <p:spPr bwMode="auto">
          <a:xfrm>
            <a:off x="5029200" y="4724400"/>
            <a:ext cx="3276600" cy="923925"/>
          </a:xfrm>
          <a:prstGeom prst="rect">
            <a:avLst/>
          </a:prstGeom>
          <a:solidFill>
            <a:schemeClr val="accent3"/>
          </a:solidFill>
          <a:ln w="9525">
            <a:solidFill>
              <a:schemeClr val="accent3"/>
            </a:solidFill>
            <a:miter lim="800000"/>
            <a:headEnd/>
            <a:tailEnd/>
          </a:ln>
        </p:spPr>
        <p:txBody>
          <a:bodyPr>
            <a:spAutoFit/>
          </a:bodyPr>
          <a:lstStyle/>
          <a:p>
            <a:pPr algn="ctr"/>
            <a:r>
              <a:rPr lang="en-US" b="1">
                <a:solidFill>
                  <a:schemeClr val="tx2"/>
                </a:solidFill>
                <a:latin typeface="Georgia" pitchFamily="-106" charset="0"/>
              </a:rPr>
              <a:t>Ladder</a:t>
            </a:r>
            <a:r>
              <a:rPr lang="ja-JP" altLang="en-US" b="1">
                <a:solidFill>
                  <a:schemeClr val="tx2"/>
                </a:solidFill>
                <a:latin typeface="Georgia" pitchFamily="-106" charset="0"/>
                <a:ea typeface="ＭＳ Ｐ明朝" pitchFamily="-106" charset="-128"/>
              </a:rPr>
              <a:t>’</a:t>
            </a:r>
            <a:r>
              <a:rPr lang="en-US" altLang="ja-JP" b="1">
                <a:solidFill>
                  <a:schemeClr val="tx2"/>
                </a:solidFill>
                <a:latin typeface="Georgia" pitchFamily="-106" charset="0"/>
                <a:ea typeface="ＭＳ Ｐ明朝" pitchFamily="-106" charset="-128"/>
              </a:rPr>
              <a:t>s side rails must be supported to stabilize the ladder.</a:t>
            </a:r>
            <a:endParaRPr lang="en-US" b="1">
              <a:solidFill>
                <a:schemeClr val="tx2"/>
              </a:solidFill>
              <a:latin typeface="Georgia" pitchFamily="-106" charset="0"/>
            </a:endParaRPr>
          </a:p>
        </p:txBody>
      </p:sp>
      <p:cxnSp>
        <p:nvCxnSpPr>
          <p:cNvPr id="5" name="Straight Connector 4" title="Red line to make an X"/>
          <p:cNvCxnSpPr/>
          <p:nvPr/>
        </p:nvCxnSpPr>
        <p:spPr>
          <a:xfrm>
            <a:off x="1447800" y="1447800"/>
            <a:ext cx="4038600" cy="2971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title="Red line to make an X"/>
          <p:cNvCxnSpPr/>
          <p:nvPr/>
        </p:nvCxnSpPr>
        <p:spPr>
          <a:xfrm flipH="1">
            <a:off x="609600" y="1752600"/>
            <a:ext cx="4724400" cy="1981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0910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1000"/>
                                        <p:tgtEl>
                                          <p:spTgt spid="7"/>
                                        </p:tgtEl>
                                      </p:cBhvr>
                                    </p:animEffect>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Content Placeholder 3" descr="bricking17.jpg" title="Picture of a worker holding onto the top of the pumpjack support post as he steps off the platform onto the top rung of the extension ladder"/>
          <p:cNvPicPr>
            <a:picLocks noChangeAspect="1"/>
          </p:cNvPicPr>
          <p:nvPr/>
        </p:nvPicPr>
        <p:blipFill>
          <a:blip r:embed="rId3" cstate="print"/>
          <a:srcRect/>
          <a:stretch>
            <a:fillRect/>
          </a:stretch>
        </p:blipFill>
        <p:spPr bwMode="auto">
          <a:xfrm>
            <a:off x="304800" y="609600"/>
            <a:ext cx="8621713" cy="5486400"/>
          </a:xfrm>
          <a:prstGeom prst="rect">
            <a:avLst/>
          </a:prstGeom>
          <a:noFill/>
          <a:ln w="9525">
            <a:noFill/>
            <a:miter lim="800000"/>
            <a:headEnd/>
            <a:tailEnd/>
          </a:ln>
        </p:spPr>
      </p:pic>
      <p:sp>
        <p:nvSpPr>
          <p:cNvPr id="2" name="Title 1" hidden="1"/>
          <p:cNvSpPr>
            <a:spLocks noGrp="1"/>
          </p:cNvSpPr>
          <p:nvPr>
            <p:ph type="title"/>
          </p:nvPr>
        </p:nvSpPr>
        <p:spPr>
          <a:xfrm>
            <a:off x="840913" y="-381000"/>
            <a:ext cx="7772400" cy="1143000"/>
          </a:xfrm>
        </p:spPr>
        <p:txBody>
          <a:bodyPr/>
          <a:lstStyle/>
          <a:p>
            <a:r>
              <a:rPr lang="en-US" dirty="0" smtClean="0"/>
              <a:t>Picture of ladder hazard</a:t>
            </a:r>
            <a:endParaRPr lang="en-US" dirty="0"/>
          </a:p>
        </p:txBody>
      </p:sp>
      <p:sp>
        <p:nvSpPr>
          <p:cNvPr id="49156" name="Slide Number Placeholder 4"/>
          <p:cNvSpPr>
            <a:spLocks noGrp="1"/>
          </p:cNvSpPr>
          <p:nvPr>
            <p:ph type="sldNum" sz="quarter" idx="12"/>
          </p:nvPr>
        </p:nvSpPr>
        <p:spPr bwMode="auto">
          <a:ln>
            <a:miter lim="800000"/>
            <a:headEnd/>
            <a:tailEnd/>
          </a:ln>
        </p:spPr>
        <p:txBody>
          <a:bodyPr/>
          <a:lstStyle/>
          <a:p>
            <a:r>
              <a:rPr lang="en-US" dirty="0" smtClean="0"/>
              <a:t>62</a:t>
            </a:r>
            <a:endParaRPr lang="en-US" dirty="0"/>
          </a:p>
        </p:txBody>
      </p:sp>
      <p:sp>
        <p:nvSpPr>
          <p:cNvPr id="7" name="TextBox 6"/>
          <p:cNvSpPr txBox="1">
            <a:spLocks noChangeArrowheads="1"/>
          </p:cNvSpPr>
          <p:nvPr/>
        </p:nvSpPr>
        <p:spPr bwMode="auto">
          <a:xfrm>
            <a:off x="838200" y="4343400"/>
            <a:ext cx="2819400" cy="1200150"/>
          </a:xfrm>
          <a:prstGeom prst="rect">
            <a:avLst/>
          </a:prstGeom>
          <a:solidFill>
            <a:schemeClr val="accent3"/>
          </a:solidFill>
          <a:ln w="9525">
            <a:solidFill>
              <a:schemeClr val="accent3"/>
            </a:solidFill>
            <a:miter lim="800000"/>
            <a:headEnd/>
            <a:tailEnd/>
          </a:ln>
        </p:spPr>
        <p:txBody>
          <a:bodyPr>
            <a:spAutoFit/>
          </a:bodyPr>
          <a:lstStyle/>
          <a:p>
            <a:pPr algn="ctr" fontAlgn="auto">
              <a:spcBef>
                <a:spcPts val="0"/>
              </a:spcBef>
              <a:spcAft>
                <a:spcPts val="0"/>
              </a:spcAft>
              <a:defRPr/>
            </a:pPr>
            <a:r>
              <a:rPr lang="en-US" b="1" dirty="0">
                <a:solidFill>
                  <a:schemeClr val="tx2"/>
                </a:solidFill>
                <a:latin typeface="+mn-lt"/>
                <a:ea typeface="+mn-ea"/>
              </a:rPr>
              <a:t>Ladder must extend 36 inches (3ft) above the walking/working surface.</a:t>
            </a:r>
          </a:p>
        </p:txBody>
      </p:sp>
      <p:cxnSp>
        <p:nvCxnSpPr>
          <p:cNvPr id="5" name="Straight Connector 4" title="Red line to make an X"/>
          <p:cNvCxnSpPr/>
          <p:nvPr/>
        </p:nvCxnSpPr>
        <p:spPr>
          <a:xfrm>
            <a:off x="3429000" y="1981200"/>
            <a:ext cx="3200400" cy="1600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title="Red line to make an X"/>
          <p:cNvCxnSpPr/>
          <p:nvPr/>
        </p:nvCxnSpPr>
        <p:spPr>
          <a:xfrm flipH="1">
            <a:off x="3048000" y="2057400"/>
            <a:ext cx="3276600" cy="152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68519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Picture of ladder hazards</a:t>
            </a:r>
            <a:endParaRPr lang="en-US" dirty="0"/>
          </a:p>
        </p:txBody>
      </p:sp>
      <p:sp>
        <p:nvSpPr>
          <p:cNvPr id="140292" name="Slide Number Placeholder 4"/>
          <p:cNvSpPr>
            <a:spLocks noGrp="1"/>
          </p:cNvSpPr>
          <p:nvPr>
            <p:ph type="sldNum" sz="quarter" idx="12"/>
          </p:nvPr>
        </p:nvSpPr>
        <p:spPr bwMode="auto">
          <a:ln>
            <a:miter lim="800000"/>
            <a:headEnd/>
            <a:tailEnd/>
          </a:ln>
        </p:spPr>
        <p:txBody>
          <a:bodyPr/>
          <a:lstStyle/>
          <a:p>
            <a:r>
              <a:rPr lang="en-US" dirty="0" smtClean="0"/>
              <a:t>63</a:t>
            </a:r>
            <a:endParaRPr lang="en-US" dirty="0"/>
          </a:p>
        </p:txBody>
      </p:sp>
      <p:sp>
        <p:nvSpPr>
          <p:cNvPr id="140291" name="Rectangle 3"/>
          <p:cNvSpPr>
            <a:spLocks noGrp="1" noChangeArrowheads="1"/>
          </p:cNvSpPr>
          <p:nvPr>
            <p:ph sz="half" idx="4294967295"/>
          </p:nvPr>
        </p:nvSpPr>
        <p:spPr>
          <a:xfrm>
            <a:off x="5562600" y="2133600"/>
            <a:ext cx="3581400" cy="3276600"/>
          </a:xfrm>
        </p:spPr>
        <p:txBody>
          <a:bodyPr>
            <a:normAutofit/>
          </a:bodyPr>
          <a:lstStyle/>
          <a:p>
            <a:pPr marL="341313" indent="-341313">
              <a:lnSpc>
                <a:spcPct val="90000"/>
              </a:lnSpc>
            </a:pPr>
            <a:r>
              <a:rPr lang="en-US" sz="2400" b="1" dirty="0" smtClean="0">
                <a:solidFill>
                  <a:schemeClr val="tx2"/>
                </a:solidFill>
              </a:rPr>
              <a:t>Make sure ladder or work platform is high enough to reach the work safely.</a:t>
            </a:r>
          </a:p>
          <a:p>
            <a:pPr marL="341313" indent="-341313">
              <a:lnSpc>
                <a:spcPct val="90000"/>
              </a:lnSpc>
            </a:pPr>
            <a:endParaRPr lang="en-US" sz="2400" b="1" dirty="0" smtClean="0">
              <a:solidFill>
                <a:schemeClr val="tx2"/>
              </a:solidFill>
            </a:endParaRPr>
          </a:p>
          <a:p>
            <a:pPr marL="341313" indent="-341313">
              <a:lnSpc>
                <a:spcPct val="90000"/>
              </a:lnSpc>
            </a:pPr>
            <a:r>
              <a:rPr lang="en-US" sz="2400" b="1" dirty="0" smtClean="0">
                <a:solidFill>
                  <a:schemeClr val="tx2"/>
                </a:solidFill>
              </a:rPr>
              <a:t>The top or the top step </a:t>
            </a:r>
            <a:r>
              <a:rPr lang="en-US" sz="2400" b="1" dirty="0" smtClean="0">
                <a:solidFill>
                  <a:srgbClr val="C00000"/>
                </a:solidFill>
              </a:rPr>
              <a:t>SHALL NOT </a:t>
            </a:r>
            <a:r>
              <a:rPr lang="en-US" sz="2400" b="1" dirty="0" smtClean="0">
                <a:solidFill>
                  <a:schemeClr val="tx2"/>
                </a:solidFill>
              </a:rPr>
              <a:t>be used as a step</a:t>
            </a:r>
          </a:p>
        </p:txBody>
      </p:sp>
      <p:pic>
        <p:nvPicPr>
          <p:cNvPr id="132100" name="Picture 6" descr="C:\Users\Nicole\Pictures\Construction Pics\Ladder photo.JPG" title="Picture of men using the top step of the ladders as a surface to stand 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1219200"/>
            <a:ext cx="4562475" cy="4694238"/>
          </a:xfrm>
          <a:prstGeom prst="rect">
            <a:avLst/>
          </a:prstGeom>
          <a:noFill/>
          <a:ln w="9525">
            <a:noFill/>
            <a:miter lim="800000"/>
            <a:headEnd/>
            <a:tailEnd/>
          </a:ln>
        </p:spPr>
      </p:pic>
      <p:cxnSp>
        <p:nvCxnSpPr>
          <p:cNvPr id="5" name="Straight Connector 4" title="Red line to make an X"/>
          <p:cNvCxnSpPr/>
          <p:nvPr/>
        </p:nvCxnSpPr>
        <p:spPr>
          <a:xfrm>
            <a:off x="1600200" y="2971800"/>
            <a:ext cx="2209800" cy="1143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title="Red line to make an X"/>
          <p:cNvCxnSpPr/>
          <p:nvPr/>
        </p:nvCxnSpPr>
        <p:spPr>
          <a:xfrm flipH="1">
            <a:off x="1752600" y="3124200"/>
            <a:ext cx="1905000" cy="914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184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5" descr="TEEX_092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381000"/>
            <a:ext cx="4962525" cy="5983288"/>
          </a:xfrm>
          <a:prstGeom prst="rect">
            <a:avLst/>
          </a:prstGeom>
          <a:noFill/>
          <a:ln w="9525">
            <a:noFill/>
            <a:miter lim="800000"/>
            <a:headEnd/>
            <a:tailEnd/>
          </a:ln>
        </p:spPr>
      </p:pic>
      <p:sp>
        <p:nvSpPr>
          <p:cNvPr id="2" name="Title 1" hidden="1"/>
          <p:cNvSpPr>
            <a:spLocks noGrp="1"/>
          </p:cNvSpPr>
          <p:nvPr>
            <p:ph type="title"/>
          </p:nvPr>
        </p:nvSpPr>
        <p:spPr/>
        <p:txBody>
          <a:bodyPr/>
          <a:lstStyle/>
          <a:p>
            <a:r>
              <a:rPr lang="en-US" dirty="0" smtClean="0"/>
              <a:t>Picture of ladder hazard</a:t>
            </a:r>
            <a:endParaRPr lang="en-US" dirty="0"/>
          </a:p>
        </p:txBody>
      </p:sp>
      <p:sp>
        <p:nvSpPr>
          <p:cNvPr id="139268" name="Slide Number Placeholder 4"/>
          <p:cNvSpPr>
            <a:spLocks noGrp="1"/>
          </p:cNvSpPr>
          <p:nvPr>
            <p:ph type="sldNum" sz="quarter" idx="12"/>
          </p:nvPr>
        </p:nvSpPr>
        <p:spPr bwMode="auto">
          <a:ln>
            <a:miter lim="800000"/>
            <a:headEnd/>
            <a:tailEnd/>
          </a:ln>
        </p:spPr>
        <p:txBody>
          <a:bodyPr/>
          <a:lstStyle/>
          <a:p>
            <a:r>
              <a:rPr lang="en-US" dirty="0" smtClean="0"/>
              <a:t>64</a:t>
            </a:r>
            <a:endParaRPr lang="en-US" dirty="0"/>
          </a:p>
        </p:txBody>
      </p:sp>
      <p:sp>
        <p:nvSpPr>
          <p:cNvPr id="138243" name="Rectangle 3"/>
          <p:cNvSpPr>
            <a:spLocks noGrp="1" noChangeArrowheads="1"/>
          </p:cNvSpPr>
          <p:nvPr>
            <p:ph sz="half" idx="4294967295"/>
          </p:nvPr>
        </p:nvSpPr>
        <p:spPr>
          <a:xfrm>
            <a:off x="5029200" y="2286000"/>
            <a:ext cx="4114800" cy="1905000"/>
          </a:xfrm>
          <a:solidFill>
            <a:schemeClr val="accent3"/>
          </a:solidFill>
          <a:ln>
            <a:solidFill>
              <a:schemeClr val="accent3"/>
            </a:solidFill>
          </a:ln>
        </p:spPr>
        <p:txBody>
          <a:bodyPr>
            <a:normAutofit/>
          </a:bodyPr>
          <a:lstStyle/>
          <a:p>
            <a:pPr marL="6350" indent="-6350"/>
            <a:r>
              <a:rPr lang="en-US" sz="2000" dirty="0" smtClean="0"/>
              <a:t> </a:t>
            </a:r>
            <a:r>
              <a:rPr lang="en-US" sz="2000" b="1" dirty="0" smtClean="0">
                <a:solidFill>
                  <a:schemeClr val="tx2"/>
                </a:solidFill>
              </a:rPr>
              <a:t>Need a taller ladder.</a:t>
            </a:r>
          </a:p>
          <a:p>
            <a:pPr marL="6350" indent="-6350"/>
            <a:endParaRPr lang="en-US" sz="2000" b="1" dirty="0" smtClean="0">
              <a:solidFill>
                <a:schemeClr val="tx2"/>
              </a:solidFill>
            </a:endParaRPr>
          </a:p>
          <a:p>
            <a:pPr marL="6350" indent="-6350"/>
            <a:r>
              <a:rPr lang="en-US" sz="2000" b="1" dirty="0" smtClean="0">
                <a:solidFill>
                  <a:schemeClr val="tx2"/>
                </a:solidFill>
              </a:rPr>
              <a:t>The top or the </a:t>
            </a:r>
            <a:r>
              <a:rPr lang="en-US" sz="2000" b="1" dirty="0" smtClean="0">
                <a:solidFill>
                  <a:srgbClr val="C00000"/>
                </a:solidFill>
              </a:rPr>
              <a:t>TOP STEP SHALL NOT BE USED AS A STEP</a:t>
            </a:r>
          </a:p>
        </p:txBody>
      </p:sp>
      <p:cxnSp>
        <p:nvCxnSpPr>
          <p:cNvPr id="5" name="Straight Connector 4" title="Red line to make an X"/>
          <p:cNvCxnSpPr/>
          <p:nvPr/>
        </p:nvCxnSpPr>
        <p:spPr>
          <a:xfrm>
            <a:off x="2209800" y="2590800"/>
            <a:ext cx="2209800" cy="1143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title="Red line to make an X"/>
          <p:cNvCxnSpPr/>
          <p:nvPr/>
        </p:nvCxnSpPr>
        <p:spPr>
          <a:xfrm flipH="1">
            <a:off x="2362200" y="2743200"/>
            <a:ext cx="1905000" cy="914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9" name="Picture 2" descr="LadderTie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1447800"/>
            <a:ext cx="7745413" cy="4648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7461" name="Slide Number Placeholder 4"/>
          <p:cNvSpPr>
            <a:spLocks noGrp="1"/>
          </p:cNvSpPr>
          <p:nvPr>
            <p:ph type="sldNum" sz="quarter" idx="12"/>
          </p:nvPr>
        </p:nvSpPr>
        <p:spPr bwMode="auto">
          <a:ln>
            <a:miter lim="800000"/>
            <a:headEnd/>
            <a:tailEnd/>
          </a:ln>
        </p:spPr>
        <p:txBody>
          <a:bodyPr/>
          <a:lstStyle/>
          <a:p>
            <a:r>
              <a:rPr lang="en-US" dirty="0" smtClean="0"/>
              <a:t>65</a:t>
            </a:r>
            <a:endParaRPr lang="en-US" dirty="0"/>
          </a:p>
        </p:txBody>
      </p:sp>
      <p:sp>
        <p:nvSpPr>
          <p:cNvPr id="147462" name="TextBox 6"/>
          <p:cNvSpPr txBox="1">
            <a:spLocks noChangeArrowheads="1"/>
          </p:cNvSpPr>
          <p:nvPr/>
        </p:nvSpPr>
        <p:spPr bwMode="auto">
          <a:xfrm>
            <a:off x="5029200" y="5181600"/>
            <a:ext cx="3810000" cy="1323975"/>
          </a:xfrm>
          <a:prstGeom prst="rect">
            <a:avLst/>
          </a:prstGeom>
          <a:solidFill>
            <a:schemeClr val="accent3"/>
          </a:solidFill>
          <a:ln w="9525">
            <a:solidFill>
              <a:schemeClr val="accent3"/>
            </a:solidFill>
            <a:miter lim="800000"/>
            <a:headEnd/>
            <a:tailEnd/>
          </a:ln>
        </p:spPr>
        <p:txBody>
          <a:bodyPr>
            <a:spAutoFit/>
          </a:bodyPr>
          <a:lstStyle/>
          <a:p>
            <a:pPr>
              <a:buFont typeface="Arial" charset="0"/>
              <a:buChar char="•"/>
            </a:pPr>
            <a:r>
              <a:rPr lang="en-US" sz="2000" b="1">
                <a:solidFill>
                  <a:schemeClr val="tx2"/>
                </a:solidFill>
                <a:latin typeface="Georgia" pitchFamily="-106" charset="0"/>
              </a:rPr>
              <a:t> Extended above walking/working surface</a:t>
            </a:r>
          </a:p>
          <a:p>
            <a:pPr>
              <a:buFont typeface="Arial" charset="0"/>
              <a:buChar char="•"/>
            </a:pPr>
            <a:r>
              <a:rPr lang="en-US" sz="2000" b="1">
                <a:solidFill>
                  <a:schemeClr val="tx2"/>
                </a:solidFill>
                <a:latin typeface="Georgia" pitchFamily="-106" charset="0"/>
              </a:rPr>
              <a:t> Ladder properly secured.</a:t>
            </a:r>
          </a:p>
          <a:p>
            <a:endParaRPr lang="en-US" sz="2000" b="1">
              <a:solidFill>
                <a:schemeClr val="tx2"/>
              </a:solidFill>
              <a:latin typeface="Georgia" pitchFamily="-106" charset="0"/>
            </a:endParaRPr>
          </a:p>
        </p:txBody>
      </p:sp>
      <p:sp>
        <p:nvSpPr>
          <p:cNvPr id="8" name="Title 13"/>
          <p:cNvSpPr txBox="1">
            <a:spLocks noGrp="1"/>
          </p:cNvSpPr>
          <p:nvPr>
            <p:ph type="title"/>
          </p:nvPr>
        </p:nvSpPr>
        <p:spPr>
          <a:xfrm>
            <a:off x="748506" y="304800"/>
            <a:ext cx="7772400" cy="877163"/>
          </a:xfrm>
          <a:prstGeom prst="rect">
            <a:avLst/>
          </a:prstGeom>
          <a:solidFill>
            <a:schemeClr val="tx2"/>
          </a:solidFill>
        </p:spPr>
        <p:txBody>
          <a:bodyPr>
            <a:spAutoFit/>
          </a:bodyPr>
          <a:lstStyle/>
          <a:p>
            <a:pPr algn="ctr" fontAlgn="auto">
              <a:spcAft>
                <a:spcPts val="0"/>
              </a:spcAft>
              <a:defRPr/>
            </a:pPr>
            <a:r>
              <a:rPr lang="en-US" sz="4800" kern="10" dirty="0">
                <a:ln w="9525">
                  <a:solidFill>
                    <a:srgbClr val="000000"/>
                  </a:solidFill>
                  <a:round/>
                  <a:headEnd/>
                  <a:tailEnd/>
                </a:ln>
                <a:solidFill>
                  <a:srgbClr val="FFFFFF"/>
                </a:solidFill>
                <a:latin typeface="Arial Black"/>
                <a:ea typeface="+mn-ea"/>
                <a:cs typeface="+mj-cs"/>
              </a:rPr>
              <a:t>Working Safely</a:t>
            </a:r>
          </a:p>
        </p:txBody>
      </p:sp>
    </p:spTree>
    <p:extLst>
      <p:ext uri="{BB962C8B-B14F-4D97-AF65-F5344CB8AC3E}">
        <p14:creationId xmlns:p14="http://schemas.microsoft.com/office/powerpoint/2010/main" val="19172842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3" descr="LadderSecur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609600"/>
            <a:ext cx="4724400" cy="5486400"/>
          </a:xfrm>
          <a:prstGeom prst="rect">
            <a:avLst/>
          </a:prstGeom>
          <a:noFill/>
          <a:ln w="9525">
            <a:noFill/>
            <a:miter lim="800000"/>
            <a:headEnd/>
            <a:tailEnd/>
          </a:ln>
        </p:spPr>
      </p:pic>
      <p:sp>
        <p:nvSpPr>
          <p:cNvPr id="146437" name="Slide Number Placeholder 5"/>
          <p:cNvSpPr>
            <a:spLocks noGrp="1"/>
          </p:cNvSpPr>
          <p:nvPr>
            <p:ph type="sldNum" sz="quarter" idx="12"/>
          </p:nvPr>
        </p:nvSpPr>
        <p:spPr bwMode="auto">
          <a:ln>
            <a:miter lim="800000"/>
            <a:headEnd/>
            <a:tailEnd/>
          </a:ln>
        </p:spPr>
        <p:txBody>
          <a:bodyPr/>
          <a:lstStyle/>
          <a:p>
            <a:r>
              <a:rPr lang="en-US" dirty="0" smtClean="0"/>
              <a:t>66</a:t>
            </a:r>
            <a:endParaRPr lang="en-US" dirty="0"/>
          </a:p>
        </p:txBody>
      </p:sp>
      <p:sp>
        <p:nvSpPr>
          <p:cNvPr id="146438" name="TextBox 8"/>
          <p:cNvSpPr txBox="1">
            <a:spLocks noChangeArrowheads="1"/>
          </p:cNvSpPr>
          <p:nvPr/>
        </p:nvSpPr>
        <p:spPr bwMode="auto">
          <a:xfrm>
            <a:off x="3657600" y="5334000"/>
            <a:ext cx="4572000" cy="400050"/>
          </a:xfrm>
          <a:prstGeom prst="rect">
            <a:avLst/>
          </a:prstGeom>
          <a:solidFill>
            <a:schemeClr val="accent3"/>
          </a:solidFill>
          <a:ln w="9525">
            <a:solidFill>
              <a:schemeClr val="accent3"/>
            </a:solidFill>
            <a:miter lim="800000"/>
            <a:headEnd/>
            <a:tailEnd/>
          </a:ln>
        </p:spPr>
        <p:txBody>
          <a:bodyPr>
            <a:spAutoFit/>
          </a:bodyPr>
          <a:lstStyle/>
          <a:p>
            <a:pPr fontAlgn="auto">
              <a:spcBef>
                <a:spcPts val="0"/>
              </a:spcBef>
              <a:spcAft>
                <a:spcPts val="0"/>
              </a:spcAft>
              <a:defRPr/>
            </a:pPr>
            <a:r>
              <a:rPr lang="en-US" sz="2000" b="1" dirty="0">
                <a:solidFill>
                  <a:schemeClr val="tx2"/>
                </a:solidFill>
                <a:latin typeface="+mn-lt"/>
                <a:ea typeface="+mn-ea"/>
              </a:rPr>
              <a:t>Ladder properly secured.</a:t>
            </a:r>
          </a:p>
        </p:txBody>
      </p:sp>
      <p:sp>
        <p:nvSpPr>
          <p:cNvPr id="8" name="Title 13"/>
          <p:cNvSpPr txBox="1">
            <a:spLocks noGrp="1"/>
          </p:cNvSpPr>
          <p:nvPr>
            <p:ph type="title"/>
          </p:nvPr>
        </p:nvSpPr>
        <p:spPr>
          <a:xfrm>
            <a:off x="3810000" y="914400"/>
            <a:ext cx="4724400" cy="1615827"/>
          </a:xfrm>
          <a:prstGeom prst="rect">
            <a:avLst/>
          </a:prstGeom>
          <a:solidFill>
            <a:schemeClr val="tx2"/>
          </a:solidFill>
        </p:spPr>
        <p:txBody>
          <a:bodyPr wrap="square">
            <a:spAutoFit/>
          </a:bodyPr>
          <a:lstStyle/>
          <a:p>
            <a:pPr algn="ctr" fontAlgn="auto">
              <a:spcAft>
                <a:spcPts val="0"/>
              </a:spcAft>
              <a:defRPr/>
            </a:pPr>
            <a:r>
              <a:rPr lang="en-US" sz="4800" kern="10" dirty="0">
                <a:ln w="9525">
                  <a:solidFill>
                    <a:srgbClr val="000000"/>
                  </a:solidFill>
                  <a:round/>
                  <a:headEnd/>
                  <a:tailEnd/>
                </a:ln>
                <a:solidFill>
                  <a:srgbClr val="FFFFFF"/>
                </a:solidFill>
                <a:latin typeface="Arial Black"/>
                <a:ea typeface="+mn-ea"/>
                <a:cs typeface="+mj-cs"/>
              </a:rPr>
              <a:t>Working Safely</a:t>
            </a:r>
          </a:p>
        </p:txBody>
      </p:sp>
    </p:spTree>
    <p:extLst>
      <p:ext uri="{BB962C8B-B14F-4D97-AF65-F5344CB8AC3E}">
        <p14:creationId xmlns:p14="http://schemas.microsoft.com/office/powerpoint/2010/main" val="238209414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descr="Damaged feet 02"/>
          <p:cNvSpPr>
            <a:spLocks noGrp="1" noChangeAspect="1" noChangeArrowheads="1"/>
          </p:cNvSpPr>
          <p:nvPr isPhoto="1"/>
        </p:nvSpPr>
        <p:spPr bwMode="auto">
          <a:xfrm>
            <a:off x="533400" y="457200"/>
            <a:ext cx="7010400" cy="5857875"/>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w="9525">
            <a:solidFill>
              <a:schemeClr val="tx1"/>
            </a:solidFill>
            <a:miter lim="800000"/>
            <a:headEnd/>
            <a:tailEnd/>
          </a:ln>
        </p:spPr>
        <p:txBody>
          <a:bodyPr/>
          <a:lstStyle/>
          <a:p>
            <a:endParaRPr lang="en-US">
              <a:latin typeface="Calibri" pitchFamily="-106" charset="0"/>
            </a:endParaRPr>
          </a:p>
        </p:txBody>
      </p:sp>
      <p:sp>
        <p:nvSpPr>
          <p:cNvPr id="5" name="TextBox 4"/>
          <p:cNvSpPr txBox="1"/>
          <p:nvPr/>
        </p:nvSpPr>
        <p:spPr>
          <a:xfrm>
            <a:off x="5181600" y="2209800"/>
            <a:ext cx="3810000" cy="1938338"/>
          </a:xfrm>
          <a:prstGeom prst="rect">
            <a:avLst/>
          </a:prstGeom>
          <a:solidFill>
            <a:schemeClr val="accent3"/>
          </a:solidFill>
          <a:ln>
            <a:solidFill>
              <a:schemeClr val="accent3"/>
            </a:solidFill>
          </a:ln>
        </p:spPr>
        <p:txBody>
          <a:bodyPr>
            <a:spAutoFit/>
          </a:bodyPr>
          <a:lstStyle/>
          <a:p>
            <a:pPr>
              <a:buFont typeface="Arial" charset="0"/>
              <a:buChar char="•"/>
            </a:pPr>
            <a:r>
              <a:rPr lang="en-US" sz="2000" b="1" dirty="0">
                <a:solidFill>
                  <a:schemeClr val="tx2"/>
                </a:solidFill>
                <a:latin typeface="Georgia" pitchFamily="-106" charset="0"/>
              </a:rPr>
              <a:t> Should </a:t>
            </a:r>
            <a:r>
              <a:rPr lang="en-US" sz="2000" b="1" dirty="0">
                <a:solidFill>
                  <a:srgbClr val="C00000"/>
                </a:solidFill>
                <a:latin typeface="Georgia" pitchFamily="-106" charset="0"/>
              </a:rPr>
              <a:t>not  climb </a:t>
            </a:r>
            <a:r>
              <a:rPr lang="en-US" sz="2000" b="1" dirty="0">
                <a:solidFill>
                  <a:schemeClr val="tx2"/>
                </a:solidFill>
                <a:latin typeface="Georgia" pitchFamily="-106" charset="0"/>
              </a:rPr>
              <a:t>or descend ladders </a:t>
            </a:r>
            <a:r>
              <a:rPr lang="en-US" sz="2000" b="1" dirty="0">
                <a:solidFill>
                  <a:srgbClr val="C00000"/>
                </a:solidFill>
                <a:latin typeface="Georgia" pitchFamily="-106" charset="0"/>
              </a:rPr>
              <a:t>while carrying  supplies, tools</a:t>
            </a:r>
            <a:r>
              <a:rPr lang="en-US" sz="2000" b="1" dirty="0">
                <a:solidFill>
                  <a:schemeClr val="tx2"/>
                </a:solidFill>
                <a:latin typeface="Georgia" pitchFamily="-106" charset="0"/>
              </a:rPr>
              <a:t>, etc.</a:t>
            </a:r>
          </a:p>
          <a:p>
            <a:endParaRPr lang="en-US" sz="2000" b="1" dirty="0">
              <a:solidFill>
                <a:schemeClr val="tx2"/>
              </a:solidFill>
              <a:latin typeface="Georgia" pitchFamily="-106" charset="0"/>
            </a:endParaRPr>
          </a:p>
          <a:p>
            <a:pPr>
              <a:buFont typeface="Arial" charset="0"/>
              <a:buChar char="•"/>
            </a:pPr>
            <a:r>
              <a:rPr lang="en-US" sz="2000" b="1" dirty="0">
                <a:solidFill>
                  <a:schemeClr val="tx2"/>
                </a:solidFill>
                <a:latin typeface="Georgia" pitchFamily="-106" charset="0"/>
              </a:rPr>
              <a:t> Maintain </a:t>
            </a:r>
            <a:r>
              <a:rPr lang="en-US" sz="2000" b="1" dirty="0">
                <a:solidFill>
                  <a:srgbClr val="C00000"/>
                </a:solidFill>
                <a:latin typeface="Georgia" pitchFamily="-106" charset="0"/>
              </a:rPr>
              <a:t>3-point</a:t>
            </a:r>
            <a:r>
              <a:rPr lang="en-US" sz="2000" b="1" dirty="0">
                <a:solidFill>
                  <a:schemeClr val="tx2"/>
                </a:solidFill>
                <a:latin typeface="Georgia" pitchFamily="-106" charset="0"/>
              </a:rPr>
              <a:t> contact.</a:t>
            </a:r>
          </a:p>
        </p:txBody>
      </p:sp>
      <p:sp>
        <p:nvSpPr>
          <p:cNvPr id="2" name="Title 1" hidden="1"/>
          <p:cNvSpPr>
            <a:spLocks noGrp="1"/>
          </p:cNvSpPr>
          <p:nvPr>
            <p:ph type="title"/>
          </p:nvPr>
        </p:nvSpPr>
        <p:spPr/>
        <p:txBody>
          <a:bodyPr/>
          <a:lstStyle/>
          <a:p>
            <a:r>
              <a:rPr lang="en-US" dirty="0" smtClean="0"/>
              <a:t>Picture of ladder hazard</a:t>
            </a:r>
            <a:endParaRPr lang="en-US" dirty="0"/>
          </a:p>
        </p:txBody>
      </p:sp>
      <p:sp>
        <p:nvSpPr>
          <p:cNvPr id="130053" name="Slide Number Placeholder 5"/>
          <p:cNvSpPr>
            <a:spLocks noGrp="1"/>
          </p:cNvSpPr>
          <p:nvPr>
            <p:ph type="sldNum" sz="quarter" idx="12"/>
          </p:nvPr>
        </p:nvSpPr>
        <p:spPr bwMode="auto">
          <a:ln>
            <a:miter lim="800000"/>
            <a:headEnd/>
            <a:tailEnd/>
          </a:ln>
        </p:spPr>
        <p:txBody>
          <a:bodyPr/>
          <a:lstStyle/>
          <a:p>
            <a:r>
              <a:rPr lang="en-US" dirty="0" smtClean="0"/>
              <a:t>67</a:t>
            </a:r>
            <a:endParaRPr lang="en-US" dirty="0"/>
          </a:p>
        </p:txBody>
      </p:sp>
      <p:cxnSp>
        <p:nvCxnSpPr>
          <p:cNvPr id="6" name="Straight Connector 5" title="Red line to make an X"/>
          <p:cNvCxnSpPr/>
          <p:nvPr/>
        </p:nvCxnSpPr>
        <p:spPr>
          <a:xfrm>
            <a:off x="2819400" y="2057400"/>
            <a:ext cx="2209800" cy="1143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title="Red line to make an X"/>
          <p:cNvCxnSpPr/>
          <p:nvPr/>
        </p:nvCxnSpPr>
        <p:spPr>
          <a:xfrm flipH="1">
            <a:off x="2971800" y="2209800"/>
            <a:ext cx="1905000" cy="914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385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9" name="Picture 3" descr="Ladder Use 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0200" y="533400"/>
            <a:ext cx="5943600" cy="4965700"/>
          </a:xfrm>
          <a:prstGeom prst="rect">
            <a:avLst/>
          </a:prstGeom>
          <a:noFill/>
          <a:ln w="9525">
            <a:noFill/>
            <a:miter lim="800000"/>
            <a:headEnd/>
            <a:tailEnd/>
          </a:ln>
        </p:spPr>
      </p:pic>
      <p:sp>
        <p:nvSpPr>
          <p:cNvPr id="2" name="Title 1" hidden="1"/>
          <p:cNvSpPr>
            <a:spLocks noGrp="1"/>
          </p:cNvSpPr>
          <p:nvPr>
            <p:ph type="title"/>
          </p:nvPr>
        </p:nvSpPr>
        <p:spPr/>
        <p:txBody>
          <a:bodyPr/>
          <a:lstStyle/>
          <a:p>
            <a:r>
              <a:rPr lang="en-US" dirty="0" smtClean="0"/>
              <a:t>Picture of ladder hazard</a:t>
            </a:r>
            <a:endParaRPr lang="en-US" dirty="0"/>
          </a:p>
        </p:txBody>
      </p:sp>
      <p:sp>
        <p:nvSpPr>
          <p:cNvPr id="141317" name="Slide Number Placeholder 4"/>
          <p:cNvSpPr>
            <a:spLocks noGrp="1"/>
          </p:cNvSpPr>
          <p:nvPr>
            <p:ph type="sldNum" sz="quarter" idx="12"/>
          </p:nvPr>
        </p:nvSpPr>
        <p:spPr bwMode="auto">
          <a:ln>
            <a:miter lim="800000"/>
            <a:headEnd/>
            <a:tailEnd/>
          </a:ln>
        </p:spPr>
        <p:txBody>
          <a:bodyPr/>
          <a:lstStyle/>
          <a:p>
            <a:r>
              <a:rPr lang="en-US" dirty="0" smtClean="0"/>
              <a:t>68</a:t>
            </a:r>
            <a:endParaRPr lang="en-US" dirty="0"/>
          </a:p>
        </p:txBody>
      </p:sp>
      <p:sp>
        <p:nvSpPr>
          <p:cNvPr id="6" name="TextBox 5"/>
          <p:cNvSpPr txBox="1"/>
          <p:nvPr/>
        </p:nvSpPr>
        <p:spPr>
          <a:xfrm>
            <a:off x="990600" y="5562600"/>
            <a:ext cx="6934200" cy="830263"/>
          </a:xfrm>
          <a:prstGeom prst="rect">
            <a:avLst/>
          </a:prstGeom>
          <a:solidFill>
            <a:schemeClr val="accent3"/>
          </a:solidFill>
          <a:ln>
            <a:solidFill>
              <a:schemeClr val="accent3"/>
            </a:solidFill>
          </a:ln>
        </p:spPr>
        <p:txBody>
          <a:bodyPr>
            <a:spAutoFit/>
          </a:bodyPr>
          <a:lstStyle/>
          <a:p>
            <a:pPr algn="ctr" fontAlgn="auto">
              <a:spcBef>
                <a:spcPts val="0"/>
              </a:spcBef>
              <a:spcAft>
                <a:spcPts val="0"/>
              </a:spcAft>
              <a:defRPr/>
            </a:pPr>
            <a:r>
              <a:rPr lang="en-US" sz="2400" b="1" dirty="0">
                <a:solidFill>
                  <a:schemeClr val="tx2"/>
                </a:solidFill>
                <a:latin typeface="+mn-lt"/>
                <a:ea typeface="+mn-ea"/>
              </a:rPr>
              <a:t>Ladder </a:t>
            </a:r>
            <a:r>
              <a:rPr lang="en-US" sz="2400" b="1" dirty="0">
                <a:solidFill>
                  <a:srgbClr val="C00000"/>
                </a:solidFill>
                <a:latin typeface="+mn-lt"/>
                <a:ea typeface="+mn-ea"/>
              </a:rPr>
              <a:t>is </a:t>
            </a:r>
            <a:r>
              <a:rPr lang="en-US" sz="2400" b="1" i="1" u="sng" dirty="0">
                <a:solidFill>
                  <a:srgbClr val="C00000"/>
                </a:solidFill>
                <a:latin typeface="+mn-lt"/>
                <a:ea typeface="+mn-ea"/>
              </a:rPr>
              <a:t>not</a:t>
            </a:r>
            <a:r>
              <a:rPr lang="en-US" sz="2400" b="1" i="1" dirty="0">
                <a:solidFill>
                  <a:srgbClr val="C00000"/>
                </a:solidFill>
                <a:latin typeface="+mn-lt"/>
                <a:ea typeface="+mn-ea"/>
              </a:rPr>
              <a:t> </a:t>
            </a:r>
            <a:r>
              <a:rPr lang="en-US" sz="2400" b="1" dirty="0">
                <a:solidFill>
                  <a:srgbClr val="C00000"/>
                </a:solidFill>
                <a:latin typeface="+mn-lt"/>
                <a:ea typeface="+mn-ea"/>
              </a:rPr>
              <a:t>on a stable level surface</a:t>
            </a:r>
            <a:r>
              <a:rPr lang="en-US" sz="2400" b="1" dirty="0">
                <a:solidFill>
                  <a:schemeClr val="tx2"/>
                </a:solidFill>
                <a:latin typeface="+mn-lt"/>
                <a:ea typeface="+mn-ea"/>
              </a:rPr>
              <a:t>.  </a:t>
            </a:r>
          </a:p>
          <a:p>
            <a:pPr algn="ctr" fontAlgn="auto">
              <a:spcBef>
                <a:spcPts val="0"/>
              </a:spcBef>
              <a:spcAft>
                <a:spcPts val="0"/>
              </a:spcAft>
              <a:defRPr/>
            </a:pPr>
            <a:r>
              <a:rPr lang="en-US" sz="2400" b="1" dirty="0">
                <a:solidFill>
                  <a:schemeClr val="tx2"/>
                </a:solidFill>
                <a:latin typeface="+mn-lt"/>
                <a:ea typeface="+mn-ea"/>
              </a:rPr>
              <a:t>Ladder is </a:t>
            </a:r>
            <a:r>
              <a:rPr lang="en-US" sz="2400" b="1" i="1" u="sng" dirty="0">
                <a:solidFill>
                  <a:srgbClr val="C00000"/>
                </a:solidFill>
                <a:latin typeface="+mn-lt"/>
                <a:ea typeface="+mn-ea"/>
              </a:rPr>
              <a:t>not</a:t>
            </a:r>
            <a:r>
              <a:rPr lang="en-US" sz="2400" b="1" dirty="0">
                <a:solidFill>
                  <a:srgbClr val="C00000"/>
                </a:solidFill>
                <a:latin typeface="+mn-lt"/>
                <a:ea typeface="+mn-ea"/>
              </a:rPr>
              <a:t> angled properly</a:t>
            </a:r>
            <a:r>
              <a:rPr lang="en-US" sz="2400" b="1" dirty="0">
                <a:solidFill>
                  <a:schemeClr val="tx2"/>
                </a:solidFill>
                <a:latin typeface="+mn-lt"/>
                <a:ea typeface="+mn-ea"/>
              </a:rPr>
              <a:t>.</a:t>
            </a:r>
          </a:p>
        </p:txBody>
      </p:sp>
      <p:cxnSp>
        <p:nvCxnSpPr>
          <p:cNvPr id="7" name="Straight Connector 6" title="Red line to make an X"/>
          <p:cNvCxnSpPr/>
          <p:nvPr/>
        </p:nvCxnSpPr>
        <p:spPr>
          <a:xfrm>
            <a:off x="3200400" y="2895600"/>
            <a:ext cx="2209800" cy="1143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title="Red line to make an X"/>
          <p:cNvCxnSpPr/>
          <p:nvPr/>
        </p:nvCxnSpPr>
        <p:spPr>
          <a:xfrm flipH="1">
            <a:off x="3352800" y="3048000"/>
            <a:ext cx="1905000" cy="914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607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r>
              <a:rPr lang="en-US" dirty="0" smtClean="0"/>
              <a:t>69</a:t>
            </a:r>
            <a:endParaRPr lang="en-US" dirty="0"/>
          </a:p>
        </p:txBody>
      </p:sp>
      <p:pic>
        <p:nvPicPr>
          <p:cNvPr id="4" name="Picture 4" title="Picture of a ladder in a correct position"/>
          <p:cNvPicPr>
            <a:picLocks noGrp="1" noChangeAspect="1" noChangeArrowheads="1"/>
          </p:cNvPicPr>
          <p:nvPr>
            <p:ph sz="quarter" idx="4294967295"/>
          </p:nvPr>
        </p:nvPicPr>
        <p:blipFill>
          <a:blip r:embed="rId3" cstate="print"/>
          <a:srcRect/>
          <a:stretch>
            <a:fillRect/>
          </a:stretch>
        </p:blipFill>
        <p:spPr>
          <a:xfrm>
            <a:off x="609600" y="1528762"/>
            <a:ext cx="3352800" cy="4465638"/>
          </a:xfrm>
          <a:solidFill>
            <a:srgbClr val="FFFFFF">
              <a:shade val="85000"/>
            </a:srgbClr>
          </a:solidFill>
          <a:ln w="88900" cap="sq">
            <a:solidFill>
              <a:schemeClr val="accent2"/>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4388" name="Picture 3" descr="C:\Documents and Settings\kcannon\My Documents\My Pictures\Fall Protection Handbook; Video Shoot (Phoenix)\Fall Protection Handbook; Video Shoot (Phoenix) 346.jpg" title="Picture of a worker positioning a ladd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05400" y="1371600"/>
            <a:ext cx="3429000" cy="3733800"/>
          </a:xfrm>
          <a:prstGeom prst="rect">
            <a:avLst/>
          </a:prstGeom>
          <a:noFill/>
          <a:ln w="9525">
            <a:noFill/>
            <a:miter lim="800000"/>
            <a:headEnd/>
            <a:tailEnd/>
          </a:ln>
        </p:spPr>
      </p:pic>
      <p:sp>
        <p:nvSpPr>
          <p:cNvPr id="7" name="TextBox 6"/>
          <p:cNvSpPr txBox="1"/>
          <p:nvPr/>
        </p:nvSpPr>
        <p:spPr>
          <a:xfrm>
            <a:off x="2667000" y="5486400"/>
            <a:ext cx="6324600" cy="1016000"/>
          </a:xfrm>
          <a:prstGeom prst="rect">
            <a:avLst/>
          </a:prstGeom>
          <a:solidFill>
            <a:schemeClr val="accent3"/>
          </a:solidFill>
          <a:ln>
            <a:solidFill>
              <a:schemeClr val="accent3"/>
            </a:solidFill>
          </a:ln>
        </p:spPr>
        <p:txBody>
          <a:bodyPr>
            <a:spAutoFit/>
          </a:bodyPr>
          <a:lstStyle/>
          <a:p>
            <a:pPr>
              <a:buFont typeface="Arial" charset="0"/>
              <a:buChar char="•"/>
            </a:pPr>
            <a:r>
              <a:rPr lang="en-US" sz="2000" b="1">
                <a:solidFill>
                  <a:schemeClr val="tx2"/>
                </a:solidFill>
                <a:latin typeface="Georgia" pitchFamily="-106" charset="0"/>
              </a:rPr>
              <a:t>Extension ladders should be at a 4:1 pitch</a:t>
            </a:r>
          </a:p>
          <a:p>
            <a:pPr>
              <a:buFont typeface="Arial" charset="0"/>
              <a:buChar char="•"/>
            </a:pPr>
            <a:r>
              <a:rPr lang="en-US" sz="2000" b="1">
                <a:solidFill>
                  <a:schemeClr val="tx2"/>
                </a:solidFill>
                <a:latin typeface="Georgia" pitchFamily="-106" charset="0"/>
              </a:rPr>
              <a:t>For every 4’ up in height (D), pull the ladder 1’ out from structure (1/4 D)</a:t>
            </a:r>
          </a:p>
        </p:txBody>
      </p:sp>
      <p:sp>
        <p:nvSpPr>
          <p:cNvPr id="9" name="Title 13"/>
          <p:cNvSpPr txBox="1">
            <a:spLocks noGrp="1"/>
          </p:cNvSpPr>
          <p:nvPr>
            <p:ph type="title"/>
          </p:nvPr>
        </p:nvSpPr>
        <p:spPr>
          <a:xfrm>
            <a:off x="751764" y="304800"/>
            <a:ext cx="7772400" cy="877163"/>
          </a:xfrm>
          <a:prstGeom prst="rect">
            <a:avLst/>
          </a:prstGeom>
          <a:solidFill>
            <a:schemeClr val="tx2"/>
          </a:solidFill>
        </p:spPr>
        <p:txBody>
          <a:bodyPr>
            <a:spAutoFit/>
          </a:bodyPr>
          <a:lstStyle/>
          <a:p>
            <a:pPr algn="ctr" fontAlgn="auto">
              <a:spcAft>
                <a:spcPts val="0"/>
              </a:spcAft>
              <a:defRPr/>
            </a:pPr>
            <a:r>
              <a:rPr lang="en-US" sz="4800" kern="10" dirty="0">
                <a:ln w="9525">
                  <a:solidFill>
                    <a:srgbClr val="000000"/>
                  </a:solidFill>
                  <a:round/>
                  <a:headEnd/>
                  <a:tailEnd/>
                </a:ln>
                <a:solidFill>
                  <a:srgbClr val="FFFFFF"/>
                </a:solidFill>
                <a:latin typeface="Arial Black"/>
                <a:ea typeface="+mn-ea"/>
                <a:cs typeface="+mj-cs"/>
              </a:rPr>
              <a:t>Working Safely</a:t>
            </a:r>
          </a:p>
        </p:txBody>
      </p:sp>
    </p:spTree>
    <p:extLst>
      <p:ext uri="{BB962C8B-B14F-4D97-AF65-F5344CB8AC3E}">
        <p14:creationId xmlns:p14="http://schemas.microsoft.com/office/powerpoint/2010/main" val="3581258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7"/>
          <p:cNvSpPr>
            <a:spLocks noGrp="1"/>
          </p:cNvSpPr>
          <p:nvPr>
            <p:ph type="sldNum" sz="quarter" idx="12"/>
          </p:nvPr>
        </p:nvSpPr>
        <p:spPr bwMode="auto">
          <a:ln>
            <a:miter lim="800000"/>
            <a:headEnd/>
            <a:tailEnd/>
          </a:ln>
        </p:spPr>
        <p:txBody>
          <a:bodyPr/>
          <a:lstStyle/>
          <a:p>
            <a:fld id="{ABBD0FD9-2687-4206-8383-633A99E9A041}" type="slidenum">
              <a:rPr lang="en-US"/>
              <a:pPr/>
              <a:t>7</a:t>
            </a:fld>
            <a:endParaRPr lang="en-US"/>
          </a:p>
        </p:txBody>
      </p:sp>
      <p:sp>
        <p:nvSpPr>
          <p:cNvPr id="7" name="Rectangle 2053"/>
          <p:cNvSpPr>
            <a:spLocks noChangeArrowheads="1"/>
          </p:cNvSpPr>
          <p:nvPr/>
        </p:nvSpPr>
        <p:spPr bwMode="auto">
          <a:xfrm>
            <a:off x="575481" y="2286000"/>
            <a:ext cx="8077200" cy="31242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92075" tIns="46038" rIns="92075" bIns="46038"/>
          <a:lstStyle/>
          <a:p>
            <a:pPr marL="342900" indent="-342900" fontAlgn="auto">
              <a:spcBef>
                <a:spcPct val="20000"/>
              </a:spcBef>
              <a:spcAft>
                <a:spcPct val="20000"/>
              </a:spcAft>
              <a:buClr>
                <a:srgbClr val="FFFF00"/>
              </a:buClr>
              <a:buSzPct val="50000"/>
              <a:buFont typeface="Monotype Sorts" pitchFamily="2" charset="2"/>
              <a:buChar char="l"/>
              <a:defRPr/>
            </a:pPr>
            <a:r>
              <a:rPr lang="en-US" sz="3600" u="sng" dirty="0">
                <a:ln w="18415" cmpd="sng">
                  <a:solidFill>
                    <a:srgbClr val="FFFFFF"/>
                  </a:solidFill>
                  <a:prstDash val="solid"/>
                </a:ln>
                <a:solidFill>
                  <a:srgbClr val="C00000"/>
                </a:solidFill>
                <a:effectLst>
                  <a:outerShdw blurRad="63500" dir="3600000" algn="tl" rotWithShape="0">
                    <a:srgbClr val="000000">
                      <a:alpha val="70000"/>
                    </a:srgbClr>
                  </a:outerShdw>
                </a:effectLst>
              </a:rPr>
              <a:t>O</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ccupational </a:t>
            </a:r>
            <a:r>
              <a:rPr lang="en-US" sz="3600" u="sng" dirty="0">
                <a:ln w="18415" cmpd="sng">
                  <a:solidFill>
                    <a:srgbClr val="FFFFFF"/>
                  </a:solidFill>
                  <a:prstDash val="solid"/>
                </a:ln>
                <a:solidFill>
                  <a:srgbClr val="C00000"/>
                </a:solidFill>
                <a:effectLst>
                  <a:outerShdw blurRad="63500" dir="3600000" algn="tl" rotWithShape="0">
                    <a:srgbClr val="000000">
                      <a:alpha val="70000"/>
                    </a:srgbClr>
                  </a:outerShdw>
                </a:effectLst>
              </a:rPr>
              <a:t>S</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afety and </a:t>
            </a:r>
            <a:r>
              <a:rPr lang="en-US" sz="3600" u="sng" dirty="0">
                <a:ln w="18415" cmpd="sng">
                  <a:solidFill>
                    <a:srgbClr val="FFFFFF"/>
                  </a:solidFill>
                  <a:prstDash val="solid"/>
                </a:ln>
                <a:solidFill>
                  <a:srgbClr val="C00000"/>
                </a:solidFill>
                <a:effectLst>
                  <a:outerShdw blurRad="63500" dir="3600000" algn="tl" rotWithShape="0">
                    <a:srgbClr val="000000">
                      <a:alpha val="70000"/>
                    </a:srgbClr>
                  </a:outerShdw>
                </a:effectLst>
              </a:rPr>
              <a:t>H</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ealth </a:t>
            </a:r>
            <a:r>
              <a:rPr lang="en-US" sz="3600" u="sng" dirty="0">
                <a:ln w="18415" cmpd="sng">
                  <a:solidFill>
                    <a:srgbClr val="FFFFFF"/>
                  </a:solidFill>
                  <a:prstDash val="solid"/>
                </a:ln>
                <a:solidFill>
                  <a:srgbClr val="C00000"/>
                </a:solidFill>
                <a:effectLst>
                  <a:outerShdw blurRad="63500" dir="3600000" algn="tl" rotWithShape="0">
                    <a:srgbClr val="000000">
                      <a:alpha val="70000"/>
                    </a:srgbClr>
                  </a:outerShdw>
                </a:effectLst>
              </a:rPr>
              <a:t>A</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dministration</a:t>
            </a:r>
          </a:p>
          <a:p>
            <a:pPr marL="342900" indent="-342900" fontAlgn="auto">
              <a:spcBef>
                <a:spcPct val="20000"/>
              </a:spcBef>
              <a:spcAft>
                <a:spcPct val="20000"/>
              </a:spcAft>
              <a:buClr>
                <a:srgbClr val="FFFF00"/>
              </a:buClr>
              <a:buSzPct val="50000"/>
              <a:buFont typeface="Monotype Sorts" pitchFamily="2" charset="2"/>
              <a:buChar char="l"/>
              <a:defRPr/>
            </a:pP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Federal agency </a:t>
            </a:r>
            <a:r>
              <a:rPr lang="en-US" sz="3600" dirty="0">
                <a:ln w="18415" cmpd="sng">
                  <a:solidFill>
                    <a:srgbClr val="FFFFFF"/>
                  </a:solidFill>
                  <a:prstDash val="solid"/>
                </a:ln>
                <a:solidFill>
                  <a:srgbClr val="FF0000"/>
                </a:solidFill>
                <a:effectLst>
                  <a:outerShdw blurRad="63500" dir="3600000" algn="tl" rotWithShape="0">
                    <a:srgbClr val="000000">
                      <a:alpha val="70000"/>
                    </a:srgbClr>
                  </a:outerShdw>
                </a:effectLst>
              </a:rPr>
              <a:t>responsible</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for </a:t>
            </a:r>
            <a:r>
              <a:rPr lang="en-US" sz="3600" dirty="0">
                <a:ln w="18415" cmpd="sng">
                  <a:solidFill>
                    <a:srgbClr val="FFFFFF"/>
                  </a:solidFill>
                  <a:prstDash val="solid"/>
                </a:ln>
                <a:solidFill>
                  <a:srgbClr val="FF0000"/>
                </a:solidFill>
                <a:effectLst>
                  <a:outerShdw blurRad="63500" dir="3600000" algn="tl" rotWithShape="0">
                    <a:srgbClr val="000000">
                      <a:alpha val="70000"/>
                    </a:srgbClr>
                  </a:outerShdw>
                </a:effectLst>
              </a:rPr>
              <a:t>worker safety and health protection</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p>
          <a:p>
            <a:pPr marL="342900" indent="-342900" fontAlgn="auto">
              <a:spcBef>
                <a:spcPct val="20000"/>
              </a:spcBef>
              <a:spcAft>
                <a:spcPct val="20000"/>
              </a:spcAft>
              <a:buClr>
                <a:srgbClr val="FFFF00"/>
              </a:buClr>
              <a:buSzPct val="50000"/>
              <a:buFont typeface="Monotype Sorts" pitchFamily="2" charset="2"/>
              <a:buChar char="l"/>
              <a:defRPr/>
            </a:pP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342900" indent="-342900" algn="ctr" fontAlgn="auto">
              <a:spcBef>
                <a:spcPct val="20000"/>
              </a:spcBef>
              <a:spcAft>
                <a:spcPct val="20000"/>
              </a:spcAft>
              <a:buClr>
                <a:srgbClr val="FFFF00"/>
              </a:buClr>
              <a:buSzPct val="50000"/>
              <a:buFont typeface="Monotype Sorts" pitchFamily="2" charset="2"/>
              <a:buChar char="l"/>
              <a:defRPr/>
            </a:pPr>
            <a:endParaRPr lang="en-US" sz="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342900" indent="-342900" algn="ctr" fontAlgn="auto">
              <a:spcBef>
                <a:spcPct val="20000"/>
              </a:spcBef>
              <a:spcAft>
                <a:spcPct val="20000"/>
              </a:spcAft>
              <a:buClr>
                <a:srgbClr val="FFFF00"/>
              </a:buClr>
              <a:buSzPct val="50000"/>
              <a:buFont typeface="Monotype Sorts" pitchFamily="2" charset="2"/>
              <a:buChar char="l"/>
              <a:defRPr/>
            </a:pPr>
            <a:endParaRPr lang="en-US" sz="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342900" indent="-342900" algn="ctr" fontAlgn="auto">
              <a:spcBef>
                <a:spcPct val="20000"/>
              </a:spcBef>
              <a:spcAft>
                <a:spcPct val="20000"/>
              </a:spcAft>
              <a:buClr>
                <a:srgbClr val="FFFF00"/>
              </a:buClr>
              <a:buSzPct val="50000"/>
              <a:defRPr/>
            </a:pPr>
            <a:endParaRPr lang="en-US" sz="1200" dirty="0">
              <a:ln w="18415" cmpd="sng">
                <a:solidFill>
                  <a:srgbClr val="FFFFFF"/>
                </a:solidFill>
                <a:prstDash val="solid"/>
              </a:ln>
              <a:effectLst>
                <a:outerShdw blurRad="63500" dir="3600000" algn="tl" rotWithShape="0">
                  <a:srgbClr val="000000">
                    <a:alpha val="70000"/>
                  </a:srgbClr>
                </a:outerShdw>
              </a:effectLst>
            </a:endParaRPr>
          </a:p>
        </p:txBody>
      </p:sp>
      <p:sp>
        <p:nvSpPr>
          <p:cNvPr id="8" name="Rectangle 2052"/>
          <p:cNvSpPr>
            <a:spLocks noGrp="1" noChangeArrowheads="1"/>
          </p:cNvSpPr>
          <p:nvPr>
            <p:ph type="title"/>
          </p:nvPr>
        </p:nvSpPr>
        <p:spPr bwMode="auto">
          <a:xfrm>
            <a:off x="762000" y="457200"/>
            <a:ext cx="7772400" cy="1401762"/>
          </a:xfrm>
          <a:prstGeom prst="rect">
            <a:avLst/>
          </a:prstGeom>
          <a:solidFill>
            <a:schemeClr val="accent1"/>
          </a:solidFill>
          <a:ln w="9525">
            <a:noFill/>
            <a:miter lim="800000"/>
            <a:headEnd/>
            <a:tailEnd/>
          </a:ln>
          <a:effectLst/>
        </p:spPr>
        <p:txBody>
          <a:bodyPr lIns="92075" tIns="46038" rIns="92075" bIns="46038" anchor="ctr"/>
          <a:lstStyle/>
          <a:p>
            <a:pPr algn="ctr" fontAlgn="auto">
              <a:spcBef>
                <a:spcPts val="0"/>
              </a:spcBef>
              <a:spcAft>
                <a:spcPts val="0"/>
              </a:spcAft>
              <a:defRPr/>
            </a:pP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What is OSHA? </a:t>
            </a:r>
          </a:p>
          <a:p>
            <a:pPr algn="ctr" fontAlgn="auto">
              <a:spcBef>
                <a:spcPts val="0"/>
              </a:spcBef>
              <a:spcAft>
                <a:spcPts val="0"/>
              </a:spcAft>
              <a:defRPr/>
            </a:pP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What do they do?</a:t>
            </a:r>
            <a:endParaRPr lang="en-US" sz="4400" b="1" dirty="0">
              <a:effectLst>
                <a:outerShdw blurRad="38100" dist="38100" dir="2700000" algn="tl">
                  <a:srgbClr val="000000"/>
                </a:outerShdw>
              </a:effectLst>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amond(in)">
                                      <p:cBhvr>
                                        <p:cTn id="7" dur="2000"/>
                                        <p:tgtEl>
                                          <p:spTgt spid="7">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diamond(in)">
                                      <p:cBhvr>
                                        <p:cTn id="10"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4" descr="MVC-296X"/>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228600"/>
            <a:ext cx="5867400" cy="6384925"/>
          </a:xfrm>
          <a:prstGeom prst="rect">
            <a:avLst/>
          </a:prstGeom>
          <a:noFill/>
          <a:ln w="9525">
            <a:noFill/>
            <a:miter lim="800000"/>
            <a:headEnd/>
            <a:tailEnd/>
          </a:ln>
        </p:spPr>
      </p:pic>
      <p:sp>
        <p:nvSpPr>
          <p:cNvPr id="142340" name="Text Box 10"/>
          <p:cNvSpPr txBox="1">
            <a:spLocks noChangeArrowheads="1"/>
          </p:cNvSpPr>
          <p:nvPr/>
        </p:nvSpPr>
        <p:spPr bwMode="auto">
          <a:xfrm>
            <a:off x="5638800" y="685800"/>
            <a:ext cx="3352800" cy="5508625"/>
          </a:xfrm>
          <a:prstGeom prst="rect">
            <a:avLst/>
          </a:prstGeom>
          <a:solidFill>
            <a:schemeClr val="accent3"/>
          </a:solidFill>
          <a:ln w="9525">
            <a:noFill/>
            <a:miter lim="800000"/>
            <a:headEnd/>
            <a:tailEnd/>
          </a:ln>
        </p:spPr>
        <p:txBody>
          <a:bodyPr>
            <a:spAutoFit/>
          </a:bodyPr>
          <a:lstStyle/>
          <a:p>
            <a:pPr algn="ctr">
              <a:spcBef>
                <a:spcPct val="50000"/>
              </a:spcBef>
            </a:pPr>
            <a:r>
              <a:rPr lang="en-US" sz="2800" b="1" u="sng">
                <a:solidFill>
                  <a:schemeClr val="tx2"/>
                </a:solidFill>
                <a:latin typeface="Book Antiqua" pitchFamily="-106" charset="0"/>
              </a:rPr>
              <a:t>Job-Made Ladders</a:t>
            </a:r>
          </a:p>
          <a:p>
            <a:pPr>
              <a:spcBef>
                <a:spcPct val="50000"/>
              </a:spcBef>
              <a:buFont typeface="Wingdings" pitchFamily="-106" charset="2"/>
              <a:buChar char="§"/>
            </a:pPr>
            <a:r>
              <a:rPr lang="en-US" sz="2400">
                <a:solidFill>
                  <a:schemeClr val="tx2"/>
                </a:solidFill>
                <a:latin typeface="Book Antiqua" pitchFamily="-106" charset="0"/>
              </a:rPr>
              <a:t> </a:t>
            </a:r>
            <a:r>
              <a:rPr lang="en-US" sz="2400" b="1">
                <a:solidFill>
                  <a:schemeClr val="tx2"/>
                </a:solidFill>
                <a:latin typeface="Book Antiqua" pitchFamily="-106" charset="0"/>
              </a:rPr>
              <a:t>Maximum Length </a:t>
            </a:r>
          </a:p>
          <a:p>
            <a:pPr>
              <a:spcBef>
                <a:spcPct val="50000"/>
              </a:spcBef>
            </a:pPr>
            <a:r>
              <a:rPr lang="en-US" sz="2400" b="1">
                <a:solidFill>
                  <a:schemeClr val="tx2"/>
                </a:solidFill>
                <a:latin typeface="Book Antiqua" pitchFamily="-106" charset="0"/>
              </a:rPr>
              <a:t>   24</a:t>
            </a:r>
            <a:r>
              <a:rPr lang="ja-JP" altLang="en-US" sz="2400" b="1">
                <a:solidFill>
                  <a:schemeClr val="tx2"/>
                </a:solidFill>
                <a:latin typeface="Book Antiqua" pitchFamily="-106" charset="0"/>
                <a:ea typeface="ＭＳ Ｐ明朝" pitchFamily="-106" charset="-128"/>
              </a:rPr>
              <a:t>’</a:t>
            </a:r>
            <a:endParaRPr lang="en-US" altLang="ja-JP" sz="2400" b="1">
              <a:solidFill>
                <a:schemeClr val="tx2"/>
              </a:solidFill>
              <a:latin typeface="Book Antiqua" pitchFamily="-106" charset="0"/>
              <a:ea typeface="ＭＳ Ｐ明朝" pitchFamily="-106" charset="-128"/>
            </a:endParaRPr>
          </a:p>
          <a:p>
            <a:pPr>
              <a:spcBef>
                <a:spcPct val="50000"/>
              </a:spcBef>
              <a:buFont typeface="Wingdings" pitchFamily="-106" charset="2"/>
              <a:buChar char="§"/>
            </a:pPr>
            <a:r>
              <a:rPr lang="en-US" sz="2400" b="1">
                <a:solidFill>
                  <a:schemeClr val="tx2"/>
                </a:solidFill>
                <a:latin typeface="Book Antiqua" pitchFamily="-106" charset="0"/>
              </a:rPr>
              <a:t> Ladders that extend   </a:t>
            </a:r>
          </a:p>
          <a:p>
            <a:pPr>
              <a:spcBef>
                <a:spcPct val="50000"/>
              </a:spcBef>
              <a:buFont typeface="Wingdings" pitchFamily="-106" charset="2"/>
              <a:buNone/>
            </a:pPr>
            <a:r>
              <a:rPr lang="en-US" sz="2400" b="1">
                <a:solidFill>
                  <a:schemeClr val="tx2"/>
                </a:solidFill>
                <a:latin typeface="Book Antiqua" pitchFamily="-106" charset="0"/>
              </a:rPr>
              <a:t>   to landing must have </a:t>
            </a:r>
          </a:p>
          <a:p>
            <a:pPr>
              <a:spcBef>
                <a:spcPct val="50000"/>
              </a:spcBef>
              <a:buFont typeface="Wingdings" pitchFamily="-106" charset="2"/>
              <a:buNone/>
            </a:pPr>
            <a:r>
              <a:rPr lang="en-US" sz="2400" b="1">
                <a:solidFill>
                  <a:schemeClr val="tx2"/>
                </a:solidFill>
                <a:latin typeface="Book Antiqua" pitchFamily="-106" charset="0"/>
              </a:rPr>
              <a:t>   walk-through top </a:t>
            </a:r>
          </a:p>
          <a:p>
            <a:pPr>
              <a:spcBef>
                <a:spcPct val="50000"/>
              </a:spcBef>
              <a:buFont typeface="Wingdings" pitchFamily="-106" charset="2"/>
              <a:buNone/>
            </a:pPr>
            <a:r>
              <a:rPr lang="en-US" sz="2400" b="1">
                <a:solidFill>
                  <a:schemeClr val="tx2"/>
                </a:solidFill>
                <a:latin typeface="Book Antiqua" pitchFamily="-106" charset="0"/>
              </a:rPr>
              <a:t>   section.</a:t>
            </a:r>
          </a:p>
          <a:p>
            <a:pPr>
              <a:spcBef>
                <a:spcPct val="50000"/>
              </a:spcBef>
              <a:buFont typeface="Wingdings" pitchFamily="-106" charset="2"/>
              <a:buChar char="§"/>
            </a:pPr>
            <a:r>
              <a:rPr lang="en-US" sz="2400" b="1">
                <a:solidFill>
                  <a:schemeClr val="tx2"/>
                </a:solidFill>
                <a:latin typeface="Book Antiqua" pitchFamily="-106" charset="0"/>
              </a:rPr>
              <a:t>  Must have parallel,</a:t>
            </a:r>
          </a:p>
          <a:p>
            <a:pPr>
              <a:spcBef>
                <a:spcPct val="50000"/>
              </a:spcBef>
            </a:pPr>
            <a:r>
              <a:rPr lang="en-US" sz="2400" b="1">
                <a:solidFill>
                  <a:schemeClr val="tx2"/>
                </a:solidFill>
                <a:latin typeface="Book Antiqua" pitchFamily="-106" charset="0"/>
              </a:rPr>
              <a:t>   level, uniformly </a:t>
            </a:r>
          </a:p>
          <a:p>
            <a:pPr>
              <a:spcBef>
                <a:spcPct val="50000"/>
              </a:spcBef>
            </a:pPr>
            <a:r>
              <a:rPr lang="en-US" sz="2400" b="1">
                <a:solidFill>
                  <a:schemeClr val="tx2"/>
                </a:solidFill>
                <a:latin typeface="Book Antiqua" pitchFamily="-106" charset="0"/>
              </a:rPr>
              <a:t>   spaced rungs.</a:t>
            </a:r>
            <a:endParaRPr lang="en-US" sz="2400">
              <a:solidFill>
                <a:schemeClr val="tx2"/>
              </a:solidFill>
              <a:latin typeface="Calibri" pitchFamily="-106" charset="0"/>
            </a:endParaRPr>
          </a:p>
        </p:txBody>
      </p:sp>
      <p:sp>
        <p:nvSpPr>
          <p:cNvPr id="2" name="Title 1" hidden="1"/>
          <p:cNvSpPr>
            <a:spLocks noGrp="1"/>
          </p:cNvSpPr>
          <p:nvPr>
            <p:ph type="title"/>
          </p:nvPr>
        </p:nvSpPr>
        <p:spPr/>
        <p:txBody>
          <a:bodyPr/>
          <a:lstStyle/>
          <a:p>
            <a:r>
              <a:rPr lang="en-US" dirty="0" smtClean="0"/>
              <a:t>Picture of ladder hazard</a:t>
            </a:r>
            <a:endParaRPr lang="en-US" dirty="0"/>
          </a:p>
        </p:txBody>
      </p:sp>
      <p:sp>
        <p:nvSpPr>
          <p:cNvPr id="142341" name="Slide Number Placeholder 4"/>
          <p:cNvSpPr>
            <a:spLocks noGrp="1"/>
          </p:cNvSpPr>
          <p:nvPr>
            <p:ph type="sldNum" sz="quarter" idx="12"/>
          </p:nvPr>
        </p:nvSpPr>
        <p:spPr bwMode="auto">
          <a:ln>
            <a:miter lim="800000"/>
            <a:headEnd/>
            <a:tailEnd/>
          </a:ln>
        </p:spPr>
        <p:txBody>
          <a:bodyPr/>
          <a:lstStyle/>
          <a:p>
            <a:r>
              <a:rPr lang="en-US" dirty="0" smtClean="0"/>
              <a:t>70</a:t>
            </a:r>
            <a:endParaRPr lang="en-US" dirty="0"/>
          </a:p>
        </p:txBody>
      </p:sp>
      <p:cxnSp>
        <p:nvCxnSpPr>
          <p:cNvPr id="5" name="Straight Connector 4" title="Red line to make an X"/>
          <p:cNvCxnSpPr/>
          <p:nvPr/>
        </p:nvCxnSpPr>
        <p:spPr>
          <a:xfrm>
            <a:off x="1905000" y="4038600"/>
            <a:ext cx="2209800" cy="1143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title="Red line to make an X"/>
          <p:cNvCxnSpPr/>
          <p:nvPr/>
        </p:nvCxnSpPr>
        <p:spPr>
          <a:xfrm flipH="1">
            <a:off x="2057400" y="4191000"/>
            <a:ext cx="1905000" cy="914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720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Content Placeholder 3" descr="fallhazards1.JPG" title="Pictures of a stairway under construction"/>
          <p:cNvPicPr>
            <a:picLocks noChangeAspect="1"/>
          </p:cNvPicPr>
          <p:nvPr/>
        </p:nvPicPr>
        <p:blipFill>
          <a:blip r:embed="rId3" cstate="print"/>
          <a:srcRect/>
          <a:stretch>
            <a:fillRect/>
          </a:stretch>
        </p:blipFill>
        <p:spPr bwMode="auto">
          <a:xfrm>
            <a:off x="533400" y="1600200"/>
            <a:ext cx="8169275" cy="4800600"/>
          </a:xfrm>
          <a:prstGeom prst="rect">
            <a:avLst/>
          </a:prstGeom>
          <a:noFill/>
          <a:ln w="9525">
            <a:noFill/>
            <a:miter lim="800000"/>
            <a:headEnd/>
            <a:tailEnd/>
          </a:ln>
        </p:spPr>
      </p:pic>
      <p:sp>
        <p:nvSpPr>
          <p:cNvPr id="7" name="TextBox 6"/>
          <p:cNvSpPr txBox="1">
            <a:spLocks noChangeArrowheads="1"/>
          </p:cNvSpPr>
          <p:nvPr/>
        </p:nvSpPr>
        <p:spPr bwMode="auto">
          <a:xfrm>
            <a:off x="685800" y="4114800"/>
            <a:ext cx="2286000" cy="1754188"/>
          </a:xfrm>
          <a:prstGeom prst="rect">
            <a:avLst/>
          </a:prstGeom>
          <a:solidFill>
            <a:schemeClr val="accent3"/>
          </a:solidFill>
          <a:ln w="9525">
            <a:solidFill>
              <a:schemeClr val="accent3"/>
            </a:solidFill>
            <a:miter lim="800000"/>
            <a:headEnd/>
            <a:tailEnd/>
          </a:ln>
        </p:spPr>
        <p:txBody>
          <a:bodyPr>
            <a:spAutoFit/>
          </a:bodyPr>
          <a:lstStyle/>
          <a:p>
            <a:pPr algn="ctr" fontAlgn="auto">
              <a:spcBef>
                <a:spcPts val="0"/>
              </a:spcBef>
              <a:spcAft>
                <a:spcPts val="0"/>
              </a:spcAft>
              <a:defRPr/>
            </a:pPr>
            <a:r>
              <a:rPr lang="en-US" b="1" dirty="0">
                <a:solidFill>
                  <a:schemeClr val="tx2"/>
                </a:solidFill>
                <a:latin typeface="+mn-lt"/>
                <a:ea typeface="+mn-ea"/>
              </a:rPr>
              <a:t>There is no guardrail on the landing and no guardrail or handrail on the  stairway</a:t>
            </a:r>
          </a:p>
        </p:txBody>
      </p:sp>
      <p:sp>
        <p:nvSpPr>
          <p:cNvPr id="10" name="Left-Right Arrow 9" title="Green Up-Down arrow showing no guardrail or handrail on the landing"/>
          <p:cNvSpPr/>
          <p:nvPr/>
        </p:nvSpPr>
        <p:spPr>
          <a:xfrm rot="4266277">
            <a:off x="4389438" y="4379913"/>
            <a:ext cx="2717800" cy="533400"/>
          </a:xfrm>
          <a:prstGeom prst="lef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Left-Right Arrow 10" title="Horizontal green Right-Left arrow showing no guardrail on the landing"/>
          <p:cNvSpPr/>
          <p:nvPr/>
        </p:nvSpPr>
        <p:spPr>
          <a:xfrm>
            <a:off x="914400" y="2590800"/>
            <a:ext cx="4343400" cy="533400"/>
          </a:xfrm>
          <a:prstGeom prst="lef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226" name="Slide Number Placeholder 1"/>
          <p:cNvSpPr>
            <a:spLocks noGrp="1"/>
          </p:cNvSpPr>
          <p:nvPr>
            <p:ph type="sldNum" sz="quarter" idx="12"/>
          </p:nvPr>
        </p:nvSpPr>
        <p:spPr bwMode="auto">
          <a:ln>
            <a:miter lim="800000"/>
            <a:headEnd/>
            <a:tailEnd/>
          </a:ln>
        </p:spPr>
        <p:txBody>
          <a:bodyPr/>
          <a:lstStyle/>
          <a:p>
            <a:r>
              <a:rPr lang="en-US" dirty="0" smtClean="0"/>
              <a:t>71</a:t>
            </a:r>
            <a:endParaRPr lang="en-US" dirty="0"/>
          </a:p>
        </p:txBody>
      </p:sp>
      <p:cxnSp>
        <p:nvCxnSpPr>
          <p:cNvPr id="13" name="Straight Connector 12" title="Red line to make an X"/>
          <p:cNvCxnSpPr/>
          <p:nvPr/>
        </p:nvCxnSpPr>
        <p:spPr>
          <a:xfrm>
            <a:off x="1981200" y="2590800"/>
            <a:ext cx="2209800" cy="1219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title="Red line to make an X"/>
          <p:cNvCxnSpPr/>
          <p:nvPr/>
        </p:nvCxnSpPr>
        <p:spPr>
          <a:xfrm flipH="1">
            <a:off x="1981200" y="2590800"/>
            <a:ext cx="2438400" cy="1219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title="Red line to make an X"/>
          <p:cNvCxnSpPr/>
          <p:nvPr/>
        </p:nvCxnSpPr>
        <p:spPr>
          <a:xfrm>
            <a:off x="5257800" y="4953000"/>
            <a:ext cx="1143000"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title="Red line to make an X"/>
          <p:cNvCxnSpPr/>
          <p:nvPr/>
        </p:nvCxnSpPr>
        <p:spPr>
          <a:xfrm flipH="1">
            <a:off x="5181600" y="4953000"/>
            <a:ext cx="1219200"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itle 16"/>
          <p:cNvSpPr txBox="1">
            <a:spLocks noGrp="1"/>
          </p:cNvSpPr>
          <p:nvPr>
            <p:ph type="title"/>
          </p:nvPr>
        </p:nvSpPr>
        <p:spPr>
          <a:xfrm>
            <a:off x="549275" y="457200"/>
            <a:ext cx="8153400" cy="815608"/>
          </a:xfrm>
          <a:prstGeom prst="rect">
            <a:avLst/>
          </a:prstGeom>
          <a:noFill/>
        </p:spPr>
        <p:txBody>
          <a:bodyPr wrap="square">
            <a:spAutoFit/>
          </a:bodyPr>
          <a:lstStyle/>
          <a:p>
            <a:pPr algn="ctr"/>
            <a:r>
              <a:rPr lang="es-MX" sz="4400" b="1" dirty="0">
                <a:solidFill>
                  <a:schemeClr val="tx2"/>
                </a:solidFill>
                <a:latin typeface="Georgia" pitchFamily="-106" charset="0"/>
              </a:rPr>
              <a:t>Stairs</a:t>
            </a:r>
          </a:p>
        </p:txBody>
      </p:sp>
    </p:spTree>
    <p:extLst>
      <p:ext uri="{BB962C8B-B14F-4D97-AF65-F5344CB8AC3E}">
        <p14:creationId xmlns:p14="http://schemas.microsoft.com/office/powerpoint/2010/main" val="2132817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1000"/>
                                        <p:tgtEl>
                                          <p:spTgt spid="7"/>
                                        </p:tgtEl>
                                      </p:cBhvr>
                                    </p:animEffect>
                                  </p:childTnLst>
                                </p:cTn>
                              </p:par>
                              <p:par>
                                <p:cTn id="20" presetID="1"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Content Placeholder 3" descr="framing24.gif" title="Pictures of a stairway under construction"/>
          <p:cNvPicPr>
            <a:picLocks noChangeAspect="1"/>
          </p:cNvPicPr>
          <p:nvPr/>
        </p:nvPicPr>
        <p:blipFill>
          <a:blip r:embed="rId3" cstate="print"/>
          <a:srcRect/>
          <a:stretch>
            <a:fillRect/>
          </a:stretch>
        </p:blipFill>
        <p:spPr bwMode="auto">
          <a:xfrm>
            <a:off x="533400" y="1524000"/>
            <a:ext cx="7064375" cy="4800600"/>
          </a:xfrm>
          <a:prstGeom prst="rect">
            <a:avLst/>
          </a:prstGeom>
          <a:noFill/>
          <a:ln w="9525">
            <a:noFill/>
            <a:miter lim="800000"/>
            <a:headEnd/>
            <a:tailEnd/>
          </a:ln>
        </p:spPr>
      </p:pic>
      <p:sp>
        <p:nvSpPr>
          <p:cNvPr id="149509" name="Slide Number Placeholder 4"/>
          <p:cNvSpPr>
            <a:spLocks noGrp="1"/>
          </p:cNvSpPr>
          <p:nvPr>
            <p:ph type="sldNum" sz="quarter" idx="12"/>
          </p:nvPr>
        </p:nvSpPr>
        <p:spPr bwMode="auto">
          <a:ln>
            <a:miter lim="800000"/>
            <a:headEnd/>
            <a:tailEnd/>
          </a:ln>
        </p:spPr>
        <p:txBody>
          <a:bodyPr/>
          <a:lstStyle/>
          <a:p>
            <a:r>
              <a:rPr lang="en-US" dirty="0" smtClean="0"/>
              <a:t>72</a:t>
            </a:r>
            <a:endParaRPr lang="en-US" dirty="0"/>
          </a:p>
        </p:txBody>
      </p:sp>
      <p:sp>
        <p:nvSpPr>
          <p:cNvPr id="149511" name="TextBox 6"/>
          <p:cNvSpPr txBox="1">
            <a:spLocks noChangeArrowheads="1"/>
          </p:cNvSpPr>
          <p:nvPr/>
        </p:nvSpPr>
        <p:spPr bwMode="auto">
          <a:xfrm>
            <a:off x="5181600" y="4724400"/>
            <a:ext cx="3657600" cy="1784350"/>
          </a:xfrm>
          <a:prstGeom prst="rect">
            <a:avLst/>
          </a:prstGeom>
          <a:solidFill>
            <a:schemeClr val="accent3"/>
          </a:solidFill>
          <a:ln w="9525">
            <a:solidFill>
              <a:schemeClr val="accent3"/>
            </a:solidFill>
            <a:miter lim="800000"/>
            <a:headEnd/>
            <a:tailEnd/>
          </a:ln>
        </p:spPr>
        <p:txBody>
          <a:bodyPr>
            <a:spAutoFit/>
          </a:bodyPr>
          <a:lstStyle/>
          <a:p>
            <a:pPr algn="ctr"/>
            <a:r>
              <a:rPr lang="en-US" sz="2000" b="1" u="sng">
                <a:solidFill>
                  <a:schemeClr val="tx2"/>
                </a:solidFill>
                <a:latin typeface="Georgia" pitchFamily="-106" charset="0"/>
              </a:rPr>
              <a:t>Stairway Protection</a:t>
            </a:r>
          </a:p>
          <a:p>
            <a:endParaRPr lang="en-US" b="1">
              <a:solidFill>
                <a:schemeClr val="tx2"/>
              </a:solidFill>
              <a:latin typeface="Georgia" pitchFamily="-106" charset="0"/>
            </a:endParaRPr>
          </a:p>
          <a:p>
            <a:pPr algn="ctr"/>
            <a:r>
              <a:rPr lang="en-US" b="1">
                <a:solidFill>
                  <a:schemeClr val="tx2"/>
                </a:solidFill>
                <a:latin typeface="Georgia" pitchFamily="-106" charset="0"/>
              </a:rPr>
              <a:t>Stairs must have railings:</a:t>
            </a:r>
          </a:p>
          <a:p>
            <a:pPr lvl="1">
              <a:buFont typeface="Arial" charset="0"/>
              <a:buChar char="•"/>
            </a:pPr>
            <a:r>
              <a:rPr lang="en-US" b="1">
                <a:solidFill>
                  <a:schemeClr val="tx2"/>
                </a:solidFill>
                <a:latin typeface="Georgia" pitchFamily="-106" charset="0"/>
              </a:rPr>
              <a:t>  With 4 or more treads.</a:t>
            </a:r>
          </a:p>
          <a:p>
            <a:pPr lvl="1">
              <a:buFont typeface="Arial" charset="0"/>
              <a:buChar char="•"/>
            </a:pPr>
            <a:r>
              <a:rPr lang="en-US" b="1">
                <a:solidFill>
                  <a:schemeClr val="tx2"/>
                </a:solidFill>
                <a:latin typeface="Georgia" pitchFamily="-106" charset="0"/>
              </a:rPr>
              <a:t>  More than 30 inches high</a:t>
            </a:r>
            <a:endParaRPr lang="es-MX" b="1">
              <a:solidFill>
                <a:schemeClr val="tx2"/>
              </a:solidFill>
              <a:latin typeface="Georgia" pitchFamily="-106" charset="0"/>
            </a:endParaRPr>
          </a:p>
        </p:txBody>
      </p:sp>
      <p:sp>
        <p:nvSpPr>
          <p:cNvPr id="7" name="Title 13"/>
          <p:cNvSpPr txBox="1">
            <a:spLocks noGrp="1"/>
          </p:cNvSpPr>
          <p:nvPr>
            <p:ph type="title"/>
          </p:nvPr>
        </p:nvSpPr>
        <p:spPr>
          <a:xfrm>
            <a:off x="533400" y="304800"/>
            <a:ext cx="8153400" cy="877163"/>
          </a:xfrm>
          <a:prstGeom prst="rect">
            <a:avLst/>
          </a:prstGeom>
          <a:solidFill>
            <a:schemeClr val="tx2"/>
          </a:solidFill>
        </p:spPr>
        <p:txBody>
          <a:bodyPr wrap="square">
            <a:spAutoFit/>
          </a:bodyPr>
          <a:lstStyle/>
          <a:p>
            <a:pPr algn="ctr" fontAlgn="auto">
              <a:spcAft>
                <a:spcPts val="0"/>
              </a:spcAft>
              <a:defRPr/>
            </a:pPr>
            <a:r>
              <a:rPr lang="en-US" sz="4800" kern="10" dirty="0">
                <a:ln w="9525">
                  <a:solidFill>
                    <a:srgbClr val="000000"/>
                  </a:solidFill>
                  <a:round/>
                  <a:headEnd/>
                  <a:tailEnd/>
                </a:ln>
                <a:solidFill>
                  <a:srgbClr val="FFFFFF"/>
                </a:solidFill>
                <a:latin typeface="Arial Black"/>
                <a:ea typeface="+mn-ea"/>
                <a:cs typeface="+mj-cs"/>
              </a:rPr>
              <a:t>Working Safely</a:t>
            </a:r>
          </a:p>
        </p:txBody>
      </p:sp>
    </p:spTree>
    <p:extLst>
      <p:ext uri="{BB962C8B-B14F-4D97-AF65-F5344CB8AC3E}">
        <p14:creationId xmlns:p14="http://schemas.microsoft.com/office/powerpoint/2010/main" val="143321319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Picture of fall hazard</a:t>
            </a:r>
            <a:endParaRPr lang="en-US" dirty="0"/>
          </a:p>
        </p:txBody>
      </p:sp>
      <p:sp>
        <p:nvSpPr>
          <p:cNvPr id="32773" name="Slide Number Placeholder 4"/>
          <p:cNvSpPr>
            <a:spLocks noGrp="1"/>
          </p:cNvSpPr>
          <p:nvPr>
            <p:ph type="sldNum" sz="quarter" idx="12"/>
          </p:nvPr>
        </p:nvSpPr>
        <p:spPr bwMode="auto">
          <a:ln>
            <a:miter lim="800000"/>
            <a:headEnd/>
            <a:tailEnd/>
          </a:ln>
        </p:spPr>
        <p:txBody>
          <a:bodyPr/>
          <a:lstStyle/>
          <a:p>
            <a:r>
              <a:rPr lang="en-US" dirty="0" smtClean="0"/>
              <a:t>73</a:t>
            </a:r>
            <a:endParaRPr lang="en-US" dirty="0"/>
          </a:p>
        </p:txBody>
      </p:sp>
      <p:pic>
        <p:nvPicPr>
          <p:cNvPr id="152578" name="Content Placeholder 3" descr="floor14.gif" title="Picture of unprotected staircases and large openings in floors are common fall hazards present during residential flooring"/>
          <p:cNvPicPr>
            <a:picLocks noGrp="1" noChangeAspect="1"/>
          </p:cNvPicPr>
          <p:nvPr>
            <p:ph idx="4294967295"/>
          </p:nvPr>
        </p:nvPicPr>
        <p:blipFill>
          <a:blip r:embed="rId3" cstate="print"/>
          <a:srcRect/>
          <a:stretch>
            <a:fillRect/>
          </a:stretch>
        </p:blipFill>
        <p:spPr>
          <a:xfrm>
            <a:off x="647700" y="838200"/>
            <a:ext cx="7886700" cy="4778375"/>
          </a:xfrm>
        </p:spPr>
      </p:pic>
      <p:sp>
        <p:nvSpPr>
          <p:cNvPr id="8" name="Left-Up Arrow 7" title="Green Left-Up arrow"/>
          <p:cNvSpPr/>
          <p:nvPr/>
        </p:nvSpPr>
        <p:spPr>
          <a:xfrm>
            <a:off x="1305636" y="3139554"/>
            <a:ext cx="1905000" cy="1600200"/>
          </a:xfrm>
          <a:prstGeom prst="leftUp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9" name="Rectangle 8"/>
          <p:cNvSpPr/>
          <p:nvPr/>
        </p:nvSpPr>
        <p:spPr>
          <a:xfrm>
            <a:off x="2514600" y="5029200"/>
            <a:ext cx="4038600" cy="400110"/>
          </a:xfrm>
          <a:prstGeom prst="rect">
            <a:avLst/>
          </a:prstGeom>
          <a:solidFill>
            <a:schemeClr val="accent3"/>
          </a:solidFill>
          <a:ln>
            <a:solidFill>
              <a:schemeClr val="accent3"/>
            </a:solidFill>
          </a:ln>
          <a:effectLst/>
        </p:spPr>
        <p:txBody>
          <a:bodyPr>
            <a:spAutoFit/>
          </a:bodyPr>
          <a:lstStyle/>
          <a:p>
            <a:pPr algn="ctr" fontAlgn="auto">
              <a:spcBef>
                <a:spcPts val="0"/>
              </a:spcBef>
              <a:spcAft>
                <a:spcPts val="0"/>
              </a:spcAft>
              <a:defRPr/>
            </a:pPr>
            <a:r>
              <a:rPr lang="en-US" sz="2000" dirty="0">
                <a:ln w="18415" cmpd="sng">
                  <a:solidFill>
                    <a:schemeClr val="tx2"/>
                  </a:solidFill>
                  <a:prstDash val="solid"/>
                </a:ln>
                <a:solidFill>
                  <a:schemeClr val="tx2"/>
                </a:solidFill>
                <a:effectLst>
                  <a:outerShdw blurRad="63500" dir="3600000" algn="tl" rotWithShape="0">
                    <a:srgbClr val="000000">
                      <a:alpha val="70000"/>
                    </a:srgbClr>
                  </a:outerShdw>
                </a:effectLst>
                <a:ea typeface="+mn-ea"/>
              </a:rPr>
              <a:t>Could fall through </a:t>
            </a:r>
            <a:r>
              <a:rPr lang="en-US" sz="2000" dirty="0" smtClean="0">
                <a:ln w="18415" cmpd="sng">
                  <a:solidFill>
                    <a:schemeClr val="tx2"/>
                  </a:solidFill>
                  <a:prstDash val="solid"/>
                </a:ln>
                <a:solidFill>
                  <a:schemeClr val="tx2"/>
                </a:solidFill>
                <a:effectLst>
                  <a:outerShdw blurRad="63500" dir="3600000" algn="tl" rotWithShape="0">
                    <a:srgbClr val="000000">
                      <a:alpha val="70000"/>
                    </a:srgbClr>
                  </a:outerShdw>
                </a:effectLst>
                <a:ea typeface="+mn-ea"/>
              </a:rPr>
              <a:t>opening</a:t>
            </a:r>
            <a:endParaRPr lang="en-US" sz="2000" dirty="0">
              <a:ln w="18415" cmpd="sng">
                <a:solidFill>
                  <a:schemeClr val="tx2"/>
                </a:solidFill>
                <a:prstDash val="solid"/>
              </a:ln>
              <a:solidFill>
                <a:schemeClr val="tx2"/>
              </a:solidFill>
              <a:effectLst>
                <a:outerShdw blurRad="63500" dir="3600000" algn="tl" rotWithShape="0">
                  <a:srgbClr val="000000">
                    <a:alpha val="70000"/>
                  </a:srgbClr>
                </a:outerShdw>
              </a:effectLst>
              <a:ea typeface="+mn-ea"/>
            </a:endParaRPr>
          </a:p>
        </p:txBody>
      </p:sp>
      <p:cxnSp>
        <p:nvCxnSpPr>
          <p:cNvPr id="6" name="Straight Connector 5" title="Red line to make an X"/>
          <p:cNvCxnSpPr/>
          <p:nvPr/>
        </p:nvCxnSpPr>
        <p:spPr>
          <a:xfrm>
            <a:off x="3276600" y="3657600"/>
            <a:ext cx="2209800" cy="1143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title="Red line to make an X"/>
          <p:cNvCxnSpPr/>
          <p:nvPr/>
        </p:nvCxnSpPr>
        <p:spPr>
          <a:xfrm flipH="1">
            <a:off x="3429000" y="3581400"/>
            <a:ext cx="2133600" cy="1143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27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1000"/>
                                        <p:tgtEl>
                                          <p:spTgt spid="9"/>
                                        </p:tgtEl>
                                      </p:cBhvr>
                                    </p:animEffec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sz="6600" smtClean="0">
                <a:solidFill>
                  <a:srgbClr val="9BBB59"/>
                </a:solidFill>
              </a:rPr>
              <a:t>SUMMARY</a:t>
            </a:r>
          </a:p>
        </p:txBody>
      </p:sp>
      <p:sp>
        <p:nvSpPr>
          <p:cNvPr id="154627" name="Content Placeholder 2"/>
          <p:cNvSpPr>
            <a:spLocks noGrp="1"/>
          </p:cNvSpPr>
          <p:nvPr>
            <p:ph idx="1"/>
          </p:nvPr>
        </p:nvSpPr>
        <p:spPr/>
        <p:txBody>
          <a:bodyPr/>
          <a:lstStyle/>
          <a:p>
            <a:r>
              <a:rPr lang="en-US" dirty="0" smtClean="0"/>
              <a:t>Place </a:t>
            </a:r>
            <a:r>
              <a:rPr lang="en-US" dirty="0" smtClean="0">
                <a:solidFill>
                  <a:srgbClr val="C00000"/>
                </a:solidFill>
              </a:rPr>
              <a:t>ladder on stable surface</a:t>
            </a:r>
          </a:p>
          <a:p>
            <a:r>
              <a:rPr lang="en-US" dirty="0" smtClean="0">
                <a:solidFill>
                  <a:srgbClr val="C00000"/>
                </a:solidFill>
              </a:rPr>
              <a:t>Face the ladder </a:t>
            </a:r>
            <a:r>
              <a:rPr lang="en-US" dirty="0" smtClean="0"/>
              <a:t>during work</a:t>
            </a:r>
          </a:p>
          <a:p>
            <a:r>
              <a:rPr lang="en-US" dirty="0" smtClean="0"/>
              <a:t>Should maintain </a:t>
            </a:r>
            <a:r>
              <a:rPr lang="en-US" dirty="0" smtClean="0">
                <a:solidFill>
                  <a:srgbClr val="C00000"/>
                </a:solidFill>
              </a:rPr>
              <a:t>three points of contact</a:t>
            </a:r>
          </a:p>
          <a:p>
            <a:r>
              <a:rPr lang="en-US" dirty="0" smtClean="0"/>
              <a:t>Ladder </a:t>
            </a:r>
            <a:r>
              <a:rPr lang="en-US" dirty="0" smtClean="0">
                <a:solidFill>
                  <a:srgbClr val="C00000"/>
                </a:solidFill>
              </a:rPr>
              <a:t>should extend 3 </a:t>
            </a:r>
            <a:r>
              <a:rPr lang="en-US" dirty="0" err="1" smtClean="0">
                <a:solidFill>
                  <a:srgbClr val="C00000"/>
                </a:solidFill>
              </a:rPr>
              <a:t>ft</a:t>
            </a:r>
            <a:r>
              <a:rPr lang="en-US" dirty="0" smtClean="0">
                <a:solidFill>
                  <a:srgbClr val="C00000"/>
                </a:solidFill>
              </a:rPr>
              <a:t> </a:t>
            </a:r>
            <a:r>
              <a:rPr lang="en-US" dirty="0" smtClean="0"/>
              <a:t>(36 inches) above work surface</a:t>
            </a:r>
          </a:p>
          <a:p>
            <a:r>
              <a:rPr lang="en-US" dirty="0" smtClean="0">
                <a:solidFill>
                  <a:srgbClr val="C00000"/>
                </a:solidFill>
              </a:rPr>
              <a:t>Use the correct ladder for the job</a:t>
            </a:r>
            <a:r>
              <a:rPr lang="en-US" dirty="0" smtClean="0"/>
              <a:t> or ladder should be secured</a:t>
            </a:r>
          </a:p>
          <a:p>
            <a:r>
              <a:rPr lang="en-US" dirty="0" smtClean="0">
                <a:solidFill>
                  <a:srgbClr val="C00000"/>
                </a:solidFill>
              </a:rPr>
              <a:t>Use 4:1 ratio </a:t>
            </a:r>
            <a:r>
              <a:rPr lang="en-US" dirty="0" smtClean="0"/>
              <a:t>– Every 4’ up angle ladder 1’ out</a:t>
            </a:r>
          </a:p>
          <a:p>
            <a:r>
              <a:rPr lang="en-US" dirty="0" smtClean="0">
                <a:solidFill>
                  <a:srgbClr val="C00000"/>
                </a:solidFill>
              </a:rPr>
              <a:t>Secure ladder in place</a:t>
            </a:r>
          </a:p>
          <a:p>
            <a:endParaRPr lang="es-MX" dirty="0" smtClean="0"/>
          </a:p>
        </p:txBody>
      </p:sp>
      <p:sp>
        <p:nvSpPr>
          <p:cNvPr id="143364" name="Slide Number Placeholder 3"/>
          <p:cNvSpPr>
            <a:spLocks noGrp="1"/>
          </p:cNvSpPr>
          <p:nvPr>
            <p:ph type="sldNum" sz="quarter" idx="12"/>
          </p:nvPr>
        </p:nvSpPr>
        <p:spPr bwMode="auto">
          <a:ln>
            <a:miter lim="800000"/>
            <a:headEnd/>
            <a:tailEnd/>
          </a:ln>
        </p:spPr>
        <p:txBody>
          <a:bodyPr/>
          <a:lstStyle/>
          <a:p>
            <a:r>
              <a:rPr lang="en-US" smtClean="0"/>
              <a:t>74</a:t>
            </a:r>
            <a:endParaRPr lang="en-US" dirty="0"/>
          </a:p>
        </p:txBody>
      </p:sp>
    </p:spTree>
    <p:extLst>
      <p:ext uri="{BB962C8B-B14F-4D97-AF65-F5344CB8AC3E}">
        <p14:creationId xmlns:p14="http://schemas.microsoft.com/office/powerpoint/2010/main" val="273081268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3"/>
          <p:cNvSpPr>
            <a:spLocks noGrp="1"/>
          </p:cNvSpPr>
          <p:nvPr>
            <p:ph type="title"/>
          </p:nvPr>
        </p:nvSpPr>
        <p:spPr/>
        <p:txBody>
          <a:bodyPr/>
          <a:lstStyle/>
          <a:p>
            <a:r>
              <a:rPr lang="en-US" sz="5000" smtClean="0"/>
              <a:t>Controlling Hazards</a:t>
            </a:r>
          </a:p>
        </p:txBody>
      </p:sp>
      <p:sp>
        <p:nvSpPr>
          <p:cNvPr id="6" name="Slide Number Placeholder 5"/>
          <p:cNvSpPr>
            <a:spLocks noGrp="1"/>
          </p:cNvSpPr>
          <p:nvPr>
            <p:ph type="sldNum" sz="quarter" idx="12"/>
          </p:nvPr>
        </p:nvSpPr>
        <p:spPr/>
        <p:txBody>
          <a:bodyPr/>
          <a:lstStyle/>
          <a:p>
            <a:r>
              <a:rPr lang="en-US" dirty="0" smtClean="0"/>
              <a:t>75</a:t>
            </a:r>
            <a:endParaRPr lang="en-US" dirty="0"/>
          </a:p>
        </p:txBody>
      </p:sp>
    </p:spTree>
    <p:extLst>
      <p:ext uri="{BB962C8B-B14F-4D97-AF65-F5344CB8AC3E}">
        <p14:creationId xmlns:p14="http://schemas.microsoft.com/office/powerpoint/2010/main" val="224864350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457200" y="152400"/>
            <a:ext cx="8229600" cy="1143000"/>
          </a:xfrm>
          <a:effectLst>
            <a:glow rad="139700">
              <a:schemeClr val="accent2">
                <a:satMod val="175000"/>
                <a:alpha val="40000"/>
              </a:schemeClr>
            </a:glow>
          </a:effectLst>
        </p:spPr>
        <p:txBody>
          <a:bodyPr>
            <a:normAutofit/>
          </a:bodyPr>
          <a:lstStyle/>
          <a:p>
            <a:pPr algn="ctr" fontAlgn="auto">
              <a:spcAft>
                <a:spcPts val="0"/>
              </a:spcAft>
              <a:defRPr/>
            </a:pPr>
            <a:r>
              <a:rPr lang="en-US" u="sng"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a typeface="+mj-ea"/>
              </a:rPr>
              <a:t>Hierarchy of Hazard Controls</a:t>
            </a:r>
          </a:p>
        </p:txBody>
      </p:sp>
      <p:sp>
        <p:nvSpPr>
          <p:cNvPr id="156675" name="Rectangle 13"/>
          <p:cNvSpPr>
            <a:spLocks noChangeArrowheads="1"/>
          </p:cNvSpPr>
          <p:nvPr/>
        </p:nvSpPr>
        <p:spPr bwMode="auto">
          <a:xfrm>
            <a:off x="304800" y="3048000"/>
            <a:ext cx="2971800" cy="461963"/>
          </a:xfrm>
          <a:prstGeom prst="rect">
            <a:avLst/>
          </a:prstGeom>
          <a:noFill/>
          <a:ln w="9525">
            <a:noFill/>
            <a:miter lim="800000"/>
            <a:headEnd/>
            <a:tailEnd/>
          </a:ln>
        </p:spPr>
        <p:txBody>
          <a:bodyPr>
            <a:spAutoFit/>
          </a:bodyPr>
          <a:lstStyle/>
          <a:p>
            <a:pPr algn="ctr"/>
            <a:r>
              <a:rPr lang="en-US" sz="2400" b="1">
                <a:solidFill>
                  <a:schemeClr val="tx2"/>
                </a:solidFill>
                <a:latin typeface="Georgia" pitchFamily="-106" charset="0"/>
              </a:rPr>
              <a:t>Most Effective</a:t>
            </a:r>
            <a:endParaRPr lang="es-MX" sz="2800" b="1">
              <a:solidFill>
                <a:schemeClr val="tx2"/>
              </a:solidFill>
              <a:latin typeface="Georgia" pitchFamily="-106" charset="0"/>
            </a:endParaRPr>
          </a:p>
        </p:txBody>
      </p:sp>
      <p:sp>
        <p:nvSpPr>
          <p:cNvPr id="156676" name="Rectangle 14"/>
          <p:cNvSpPr>
            <a:spLocks noChangeArrowheads="1"/>
          </p:cNvSpPr>
          <p:nvPr/>
        </p:nvSpPr>
        <p:spPr bwMode="auto">
          <a:xfrm>
            <a:off x="304800" y="6019800"/>
            <a:ext cx="2971800" cy="461963"/>
          </a:xfrm>
          <a:prstGeom prst="rect">
            <a:avLst/>
          </a:prstGeom>
          <a:noFill/>
          <a:ln w="9525">
            <a:noFill/>
            <a:miter lim="800000"/>
            <a:headEnd/>
            <a:tailEnd/>
          </a:ln>
        </p:spPr>
        <p:txBody>
          <a:bodyPr>
            <a:spAutoFit/>
          </a:bodyPr>
          <a:lstStyle/>
          <a:p>
            <a:pPr algn="ctr"/>
            <a:r>
              <a:rPr lang="en-US" sz="2400" b="1">
                <a:solidFill>
                  <a:schemeClr val="tx2"/>
                </a:solidFill>
                <a:latin typeface="Georgia" pitchFamily="-106" charset="0"/>
              </a:rPr>
              <a:t>Least Effective</a:t>
            </a:r>
            <a:endParaRPr lang="es-MX" sz="2400" b="1">
              <a:solidFill>
                <a:schemeClr val="tx2"/>
              </a:solidFill>
              <a:latin typeface="Georgia" pitchFamily="-106" charset="0"/>
            </a:endParaRPr>
          </a:p>
        </p:txBody>
      </p:sp>
      <p:sp>
        <p:nvSpPr>
          <p:cNvPr id="156677" name="TextBox 6"/>
          <p:cNvSpPr txBox="1">
            <a:spLocks noChangeArrowheads="1"/>
          </p:cNvSpPr>
          <p:nvPr/>
        </p:nvSpPr>
        <p:spPr bwMode="auto">
          <a:xfrm>
            <a:off x="5867400" y="2971800"/>
            <a:ext cx="2590800" cy="461963"/>
          </a:xfrm>
          <a:prstGeom prst="rect">
            <a:avLst/>
          </a:prstGeom>
          <a:noFill/>
          <a:ln w="9525">
            <a:noFill/>
            <a:miter lim="800000"/>
            <a:headEnd/>
            <a:tailEnd/>
          </a:ln>
        </p:spPr>
        <p:txBody>
          <a:bodyPr>
            <a:spAutoFit/>
          </a:bodyPr>
          <a:lstStyle/>
          <a:p>
            <a:pPr algn="ctr"/>
            <a:r>
              <a:rPr lang="en-US" sz="2400" b="1">
                <a:solidFill>
                  <a:schemeClr val="tx2"/>
                </a:solidFill>
                <a:latin typeface="Georgia" pitchFamily="-106" charset="0"/>
              </a:rPr>
              <a:t>Least Effort</a:t>
            </a:r>
          </a:p>
        </p:txBody>
      </p:sp>
      <p:sp>
        <p:nvSpPr>
          <p:cNvPr id="156678" name="TextBox 7"/>
          <p:cNvSpPr txBox="1">
            <a:spLocks noChangeArrowheads="1"/>
          </p:cNvSpPr>
          <p:nvPr/>
        </p:nvSpPr>
        <p:spPr bwMode="auto">
          <a:xfrm>
            <a:off x="5943600" y="5943600"/>
            <a:ext cx="2438400" cy="461963"/>
          </a:xfrm>
          <a:prstGeom prst="rect">
            <a:avLst/>
          </a:prstGeom>
          <a:noFill/>
          <a:ln w="9525">
            <a:noFill/>
            <a:miter lim="800000"/>
            <a:headEnd/>
            <a:tailEnd/>
          </a:ln>
        </p:spPr>
        <p:txBody>
          <a:bodyPr>
            <a:spAutoFit/>
          </a:bodyPr>
          <a:lstStyle/>
          <a:p>
            <a:pPr algn="ctr"/>
            <a:r>
              <a:rPr lang="en-US" sz="2400" b="1">
                <a:solidFill>
                  <a:schemeClr val="tx2"/>
                </a:solidFill>
                <a:latin typeface="Georgia" pitchFamily="-106" charset="0"/>
              </a:rPr>
              <a:t>Most Effort</a:t>
            </a:r>
          </a:p>
        </p:txBody>
      </p:sp>
      <p:sp>
        <p:nvSpPr>
          <p:cNvPr id="9" name="Down Arrow 8" title="Blue down arrow from most effective to least effective"/>
          <p:cNvSpPr/>
          <p:nvPr/>
        </p:nvSpPr>
        <p:spPr>
          <a:xfrm>
            <a:off x="1447800" y="3581400"/>
            <a:ext cx="533400" cy="2362200"/>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10" name="Down Arrow 9" title="Blue up arrow from most effective to least effective"/>
          <p:cNvSpPr/>
          <p:nvPr/>
        </p:nvSpPr>
        <p:spPr>
          <a:xfrm flipV="1">
            <a:off x="6934200" y="3505200"/>
            <a:ext cx="533400" cy="2438400"/>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156681" name="TextBox 10"/>
          <p:cNvSpPr txBox="1">
            <a:spLocks noChangeArrowheads="1"/>
          </p:cNvSpPr>
          <p:nvPr/>
        </p:nvSpPr>
        <p:spPr bwMode="auto">
          <a:xfrm>
            <a:off x="3429000" y="3657600"/>
            <a:ext cx="2286000" cy="400050"/>
          </a:xfrm>
          <a:prstGeom prst="rect">
            <a:avLst/>
          </a:prstGeom>
          <a:solidFill>
            <a:schemeClr val="accent2"/>
          </a:solidFill>
          <a:ln w="9525">
            <a:noFill/>
            <a:miter lim="800000"/>
            <a:headEnd/>
            <a:tailEnd/>
          </a:ln>
        </p:spPr>
        <p:txBody>
          <a:bodyPr>
            <a:spAutoFit/>
          </a:bodyPr>
          <a:lstStyle/>
          <a:p>
            <a:pPr algn="ctr"/>
            <a:r>
              <a:rPr lang="en-US" sz="2000"/>
              <a:t>Eliminate</a:t>
            </a:r>
          </a:p>
        </p:txBody>
      </p:sp>
      <p:sp>
        <p:nvSpPr>
          <p:cNvPr id="156682" name="TextBox 12"/>
          <p:cNvSpPr txBox="1">
            <a:spLocks noChangeArrowheads="1"/>
          </p:cNvSpPr>
          <p:nvPr/>
        </p:nvSpPr>
        <p:spPr bwMode="auto">
          <a:xfrm>
            <a:off x="3429000" y="4267200"/>
            <a:ext cx="2286000" cy="400050"/>
          </a:xfrm>
          <a:prstGeom prst="rect">
            <a:avLst/>
          </a:prstGeom>
          <a:solidFill>
            <a:schemeClr val="accent2"/>
          </a:solidFill>
          <a:ln w="9525">
            <a:noFill/>
            <a:miter lim="800000"/>
            <a:headEnd/>
            <a:tailEnd/>
          </a:ln>
        </p:spPr>
        <p:txBody>
          <a:bodyPr>
            <a:spAutoFit/>
          </a:bodyPr>
          <a:lstStyle/>
          <a:p>
            <a:pPr algn="ctr"/>
            <a:r>
              <a:rPr lang="en-US" sz="2000"/>
              <a:t>Engineered</a:t>
            </a:r>
          </a:p>
        </p:txBody>
      </p:sp>
      <p:sp>
        <p:nvSpPr>
          <p:cNvPr id="156683" name="TextBox 15"/>
          <p:cNvSpPr txBox="1">
            <a:spLocks noChangeArrowheads="1"/>
          </p:cNvSpPr>
          <p:nvPr/>
        </p:nvSpPr>
        <p:spPr bwMode="auto">
          <a:xfrm>
            <a:off x="2895600" y="4876800"/>
            <a:ext cx="3200400" cy="400050"/>
          </a:xfrm>
          <a:prstGeom prst="rect">
            <a:avLst/>
          </a:prstGeom>
          <a:solidFill>
            <a:schemeClr val="accent2"/>
          </a:solidFill>
          <a:ln w="9525">
            <a:noFill/>
            <a:miter lim="800000"/>
            <a:headEnd/>
            <a:tailEnd/>
          </a:ln>
        </p:spPr>
        <p:txBody>
          <a:bodyPr>
            <a:spAutoFit/>
          </a:bodyPr>
          <a:lstStyle/>
          <a:p>
            <a:pPr algn="ctr"/>
            <a:r>
              <a:rPr lang="en-US" sz="2000"/>
              <a:t>Administrative</a:t>
            </a:r>
            <a:r>
              <a:rPr lang="es-MX" sz="2000"/>
              <a:t> Control</a:t>
            </a:r>
          </a:p>
        </p:txBody>
      </p:sp>
      <p:sp>
        <p:nvSpPr>
          <p:cNvPr id="156684" name="TextBox 16"/>
          <p:cNvSpPr txBox="1">
            <a:spLocks noChangeArrowheads="1"/>
          </p:cNvSpPr>
          <p:nvPr/>
        </p:nvSpPr>
        <p:spPr bwMode="auto">
          <a:xfrm>
            <a:off x="3429000" y="5486400"/>
            <a:ext cx="2286000" cy="400050"/>
          </a:xfrm>
          <a:prstGeom prst="rect">
            <a:avLst/>
          </a:prstGeom>
          <a:solidFill>
            <a:schemeClr val="accent2"/>
          </a:solidFill>
          <a:ln w="9525">
            <a:noFill/>
            <a:miter lim="800000"/>
            <a:headEnd/>
            <a:tailEnd/>
          </a:ln>
        </p:spPr>
        <p:txBody>
          <a:bodyPr>
            <a:spAutoFit/>
          </a:bodyPr>
          <a:lstStyle/>
          <a:p>
            <a:pPr algn="ctr"/>
            <a:r>
              <a:rPr lang="es-MX" sz="2000"/>
              <a:t>PPE</a:t>
            </a:r>
          </a:p>
        </p:txBody>
      </p:sp>
      <p:sp>
        <p:nvSpPr>
          <p:cNvPr id="156685" name="TextBox 18"/>
          <p:cNvSpPr txBox="1">
            <a:spLocks noChangeArrowheads="1"/>
          </p:cNvSpPr>
          <p:nvPr/>
        </p:nvSpPr>
        <p:spPr bwMode="auto">
          <a:xfrm>
            <a:off x="457200" y="1447800"/>
            <a:ext cx="8153400" cy="954088"/>
          </a:xfrm>
          <a:prstGeom prst="rect">
            <a:avLst/>
          </a:prstGeom>
          <a:noFill/>
          <a:ln w="9525">
            <a:noFill/>
            <a:miter lim="800000"/>
            <a:headEnd/>
            <a:tailEnd/>
          </a:ln>
        </p:spPr>
        <p:txBody>
          <a:bodyPr>
            <a:spAutoFit/>
          </a:bodyPr>
          <a:lstStyle/>
          <a:p>
            <a:pPr algn="ctr"/>
            <a:r>
              <a:rPr lang="en-US" sz="2800">
                <a:solidFill>
                  <a:schemeClr val="tx2"/>
                </a:solidFill>
                <a:latin typeface="Georgia" pitchFamily="-106" charset="0"/>
              </a:rPr>
              <a:t>The less human effort for fall protection, the more </a:t>
            </a:r>
          </a:p>
          <a:p>
            <a:pPr algn="ctr"/>
            <a:r>
              <a:rPr lang="en-US" sz="2800">
                <a:solidFill>
                  <a:schemeClr val="tx2"/>
                </a:solidFill>
                <a:latin typeface="Georgia" pitchFamily="-106" charset="0"/>
              </a:rPr>
              <a:t>  effective the fall protection.</a:t>
            </a:r>
          </a:p>
        </p:txBody>
      </p:sp>
      <p:sp>
        <p:nvSpPr>
          <p:cNvPr id="156686" name="TextBox 19"/>
          <p:cNvSpPr txBox="1">
            <a:spLocks noChangeArrowheads="1"/>
          </p:cNvSpPr>
          <p:nvPr/>
        </p:nvSpPr>
        <p:spPr bwMode="auto">
          <a:xfrm>
            <a:off x="228600" y="2514600"/>
            <a:ext cx="3124200" cy="461963"/>
          </a:xfrm>
          <a:prstGeom prst="rect">
            <a:avLst/>
          </a:prstGeom>
          <a:noFill/>
          <a:ln w="9525">
            <a:noFill/>
            <a:miter lim="800000"/>
            <a:headEnd/>
            <a:tailEnd/>
          </a:ln>
        </p:spPr>
        <p:txBody>
          <a:bodyPr>
            <a:spAutoFit/>
          </a:bodyPr>
          <a:lstStyle/>
          <a:p>
            <a:pPr algn="ctr"/>
            <a:r>
              <a:rPr lang="es-MX" sz="2400" b="1" u="sng">
                <a:solidFill>
                  <a:schemeClr val="tx2"/>
                </a:solidFill>
                <a:latin typeface="Georgia" pitchFamily="-106" charset="0"/>
              </a:rPr>
              <a:t>EFFECTIVENESS</a:t>
            </a:r>
          </a:p>
        </p:txBody>
      </p:sp>
      <p:sp>
        <p:nvSpPr>
          <p:cNvPr id="156687" name="TextBox 20"/>
          <p:cNvSpPr txBox="1">
            <a:spLocks noChangeArrowheads="1"/>
          </p:cNvSpPr>
          <p:nvPr/>
        </p:nvSpPr>
        <p:spPr bwMode="auto">
          <a:xfrm>
            <a:off x="5638800" y="2514600"/>
            <a:ext cx="3124200" cy="461963"/>
          </a:xfrm>
          <a:prstGeom prst="rect">
            <a:avLst/>
          </a:prstGeom>
          <a:noFill/>
          <a:ln w="9525">
            <a:noFill/>
            <a:miter lim="800000"/>
            <a:headEnd/>
            <a:tailEnd/>
          </a:ln>
        </p:spPr>
        <p:txBody>
          <a:bodyPr>
            <a:spAutoFit/>
          </a:bodyPr>
          <a:lstStyle/>
          <a:p>
            <a:pPr algn="ctr"/>
            <a:r>
              <a:rPr lang="es-MX" sz="2400" b="1" u="sng">
                <a:solidFill>
                  <a:schemeClr val="tx2"/>
                </a:solidFill>
                <a:latin typeface="Georgia" pitchFamily="-106" charset="0"/>
              </a:rPr>
              <a:t>HUMAN EFFORT</a:t>
            </a:r>
          </a:p>
        </p:txBody>
      </p:sp>
      <p:sp>
        <p:nvSpPr>
          <p:cNvPr id="18" name="Slide Number Placeholder 17"/>
          <p:cNvSpPr>
            <a:spLocks noGrp="1"/>
          </p:cNvSpPr>
          <p:nvPr>
            <p:ph type="sldNum" sz="quarter" idx="12"/>
          </p:nvPr>
        </p:nvSpPr>
        <p:spPr/>
        <p:txBody>
          <a:bodyPr/>
          <a:lstStyle/>
          <a:p>
            <a:r>
              <a:rPr lang="en-US" dirty="0" smtClean="0"/>
              <a:t>76</a:t>
            </a:r>
            <a:endParaRPr lang="en-US" dirty="0"/>
          </a:p>
        </p:txBody>
      </p:sp>
    </p:spTree>
    <p:extLst>
      <p:ext uri="{BB962C8B-B14F-4D97-AF65-F5344CB8AC3E}">
        <p14:creationId xmlns:p14="http://schemas.microsoft.com/office/powerpoint/2010/main" val="395970321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Slide Number Placeholder 3"/>
          <p:cNvSpPr>
            <a:spLocks noGrp="1"/>
          </p:cNvSpPr>
          <p:nvPr>
            <p:ph type="sldNum" sz="quarter" idx="12"/>
          </p:nvPr>
        </p:nvSpPr>
        <p:spPr bwMode="auto">
          <a:ln>
            <a:miter lim="800000"/>
            <a:headEnd/>
            <a:tailEnd/>
          </a:ln>
        </p:spPr>
        <p:txBody>
          <a:bodyPr/>
          <a:lstStyle/>
          <a:p>
            <a:r>
              <a:rPr lang="en-US" dirty="0" smtClean="0"/>
              <a:t>77</a:t>
            </a:r>
            <a:endParaRPr lang="en-US" dirty="0"/>
          </a:p>
        </p:txBody>
      </p:sp>
      <p:pic>
        <p:nvPicPr>
          <p:cNvPr id="158724" name="Picture 3" descr="Slide13"/>
          <p:cNvPicPr>
            <a:picLocks noChangeAspect="1" noChangeArrowheads="1"/>
          </p:cNvPicPr>
          <p:nvPr/>
        </p:nvPicPr>
        <p:blipFill>
          <a:blip r:embed="rId3" cstate="print"/>
          <a:srcRect/>
          <a:stretch>
            <a:fillRect/>
          </a:stretch>
        </p:blipFill>
        <p:spPr bwMode="auto">
          <a:xfrm>
            <a:off x="685800" y="1524000"/>
            <a:ext cx="6096000" cy="4389438"/>
          </a:xfrm>
          <a:prstGeom prst="rect">
            <a:avLst/>
          </a:prstGeom>
          <a:noFill/>
          <a:ln w="9525">
            <a:solidFill>
              <a:schemeClr val="accent2"/>
            </a:solidFill>
            <a:miter lim="800000"/>
            <a:headEnd/>
            <a:tailEnd/>
          </a:ln>
        </p:spPr>
      </p:pic>
      <p:sp>
        <p:nvSpPr>
          <p:cNvPr id="9" name="Left Arrow 8" title="Red left arrow "/>
          <p:cNvSpPr/>
          <p:nvPr/>
        </p:nvSpPr>
        <p:spPr>
          <a:xfrm>
            <a:off x="5791200" y="2209800"/>
            <a:ext cx="1066800" cy="279400"/>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10" name="Left Arrow 9" title="Yellow left arrow "/>
          <p:cNvSpPr/>
          <p:nvPr/>
        </p:nvSpPr>
        <p:spPr>
          <a:xfrm>
            <a:off x="5638800" y="3352800"/>
            <a:ext cx="1219200" cy="304800"/>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solidFill>
                <a:schemeClr val="bg2"/>
              </a:solidFill>
            </a:endParaRPr>
          </a:p>
        </p:txBody>
      </p:sp>
      <p:sp>
        <p:nvSpPr>
          <p:cNvPr id="11" name="Left Arrow 10" title="Blue left arrow "/>
          <p:cNvSpPr/>
          <p:nvPr/>
        </p:nvSpPr>
        <p:spPr>
          <a:xfrm>
            <a:off x="5410200" y="4800600"/>
            <a:ext cx="1371600" cy="379413"/>
          </a:xfrm>
          <a:prstGeom prst="lef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158728" name="Text Box 4"/>
          <p:cNvSpPr txBox="1">
            <a:spLocks noChangeArrowheads="1"/>
          </p:cNvSpPr>
          <p:nvPr/>
        </p:nvSpPr>
        <p:spPr bwMode="auto">
          <a:xfrm>
            <a:off x="6705600" y="1600200"/>
            <a:ext cx="2057400" cy="1200150"/>
          </a:xfrm>
          <a:prstGeom prst="rect">
            <a:avLst/>
          </a:prstGeom>
          <a:noFill/>
          <a:ln w="9525">
            <a:noFill/>
            <a:miter lim="800000"/>
            <a:headEnd/>
            <a:tailEnd/>
          </a:ln>
        </p:spPr>
        <p:txBody>
          <a:bodyPr>
            <a:spAutoFit/>
          </a:bodyPr>
          <a:lstStyle/>
          <a:p>
            <a:pPr algn="ctr" eaLnBrk="0" hangingPunct="0">
              <a:spcBef>
                <a:spcPct val="50000"/>
              </a:spcBef>
            </a:pPr>
            <a:r>
              <a:rPr lang="en-US" sz="2400" b="1">
                <a:solidFill>
                  <a:schemeClr val="tx2"/>
                </a:solidFill>
                <a:latin typeface="Georgia" pitchFamily="-106" charset="0"/>
              </a:rPr>
              <a:t>Toprail    42” plus or minus 3”</a:t>
            </a:r>
          </a:p>
        </p:txBody>
      </p:sp>
      <p:sp>
        <p:nvSpPr>
          <p:cNvPr id="13" name="Rectangle 2"/>
          <p:cNvSpPr>
            <a:spLocks noChangeArrowheads="1"/>
          </p:cNvSpPr>
          <p:nvPr/>
        </p:nvSpPr>
        <p:spPr bwMode="auto">
          <a:xfrm>
            <a:off x="457200" y="4648200"/>
            <a:ext cx="4038600" cy="1323975"/>
          </a:xfrm>
          <a:prstGeom prst="rect">
            <a:avLst/>
          </a:prstGeom>
          <a:solidFill>
            <a:schemeClr val="tx2"/>
          </a:solidFill>
          <a:ln w="9525">
            <a:noFill/>
            <a:miter lim="800000"/>
            <a:headEnd/>
            <a:tailEnd/>
          </a:ln>
        </p:spPr>
        <p:txBody>
          <a:bodyPr lIns="92075" tIns="46038" rIns="92075" bIns="46038">
            <a:spAutoFit/>
          </a:bodyPr>
          <a:lstStyle/>
          <a:p>
            <a:pPr algn="ctr" eaLnBrk="0" fontAlgn="auto" hangingPunct="0">
              <a:spcBef>
                <a:spcPts val="0"/>
              </a:spcBef>
              <a:spcAft>
                <a:spcPts val="0"/>
              </a:spcAft>
              <a:defRPr/>
            </a:pPr>
            <a:r>
              <a:rPr lang="en-US" sz="2000" b="1" dirty="0" err="1">
                <a:solidFill>
                  <a:srgbClr val="FFC000"/>
                </a:solidFill>
                <a:latin typeface="+mn-lt"/>
                <a:ea typeface="+mn-ea"/>
              </a:rPr>
              <a:t>Toprails</a:t>
            </a:r>
            <a:r>
              <a:rPr lang="en-US" sz="2000" b="1" dirty="0">
                <a:solidFill>
                  <a:schemeClr val="accent3"/>
                </a:solidFill>
                <a:latin typeface="+mn-lt"/>
                <a:ea typeface="+mn-ea"/>
              </a:rPr>
              <a:t> must be able to </a:t>
            </a:r>
            <a:r>
              <a:rPr lang="en-US" sz="2000" b="1" dirty="0">
                <a:solidFill>
                  <a:srgbClr val="FFC000"/>
                </a:solidFill>
                <a:latin typeface="+mn-lt"/>
                <a:ea typeface="+mn-ea"/>
              </a:rPr>
              <a:t>withstand a force of  200 lbs </a:t>
            </a:r>
            <a:r>
              <a:rPr lang="en-US" sz="2000" b="1" dirty="0">
                <a:solidFill>
                  <a:schemeClr val="accent3"/>
                </a:solidFill>
                <a:latin typeface="+mn-lt"/>
                <a:ea typeface="+mn-ea"/>
              </a:rPr>
              <a:t>and </a:t>
            </a:r>
            <a:r>
              <a:rPr lang="en-US" sz="2000" b="1" dirty="0" err="1">
                <a:solidFill>
                  <a:srgbClr val="FFC000"/>
                </a:solidFill>
                <a:latin typeface="+mn-lt"/>
                <a:ea typeface="+mn-ea"/>
              </a:rPr>
              <a:t>midrails</a:t>
            </a:r>
            <a:r>
              <a:rPr lang="en-US" sz="2000" b="1" dirty="0">
                <a:solidFill>
                  <a:schemeClr val="accent3"/>
                </a:solidFill>
                <a:latin typeface="+mn-lt"/>
                <a:ea typeface="+mn-ea"/>
              </a:rPr>
              <a:t> must be able to withstand a force of </a:t>
            </a:r>
            <a:r>
              <a:rPr lang="en-US" sz="2000" b="1" dirty="0">
                <a:solidFill>
                  <a:srgbClr val="FFC000"/>
                </a:solidFill>
                <a:latin typeface="+mn-lt"/>
                <a:ea typeface="+mn-ea"/>
              </a:rPr>
              <a:t>150 lbs.</a:t>
            </a:r>
          </a:p>
        </p:txBody>
      </p:sp>
      <p:sp>
        <p:nvSpPr>
          <p:cNvPr id="86027" name="TextBox 11"/>
          <p:cNvSpPr txBox="1">
            <a:spLocks noChangeArrowheads="1"/>
          </p:cNvSpPr>
          <p:nvPr/>
        </p:nvSpPr>
        <p:spPr bwMode="auto">
          <a:xfrm>
            <a:off x="6781800" y="4648200"/>
            <a:ext cx="1981200" cy="830263"/>
          </a:xfrm>
          <a:prstGeom prst="rect">
            <a:avLst/>
          </a:prstGeom>
          <a:noFill/>
          <a:ln w="9525">
            <a:noFill/>
            <a:miter lim="800000"/>
            <a:headEnd/>
            <a:tailEnd/>
          </a:ln>
        </p:spPr>
        <p:txBody>
          <a:bodyPr>
            <a:spAutoFit/>
          </a:bodyPr>
          <a:lstStyle/>
          <a:p>
            <a:pPr algn="ctr"/>
            <a:r>
              <a:rPr lang="en-US" sz="2400" b="1" dirty="0" err="1">
                <a:solidFill>
                  <a:srgbClr val="4BACC6"/>
                </a:solidFill>
                <a:latin typeface="Georgia" pitchFamily="-106" charset="0"/>
              </a:rPr>
              <a:t>Toeboard</a:t>
            </a:r>
            <a:endParaRPr lang="en-US" sz="2400" b="1" dirty="0">
              <a:solidFill>
                <a:srgbClr val="4BACC6"/>
              </a:solidFill>
              <a:latin typeface="Georgia" pitchFamily="-106" charset="0"/>
            </a:endParaRPr>
          </a:p>
          <a:p>
            <a:pPr algn="ctr"/>
            <a:r>
              <a:rPr lang="en-US" sz="2400" b="1" dirty="0">
                <a:solidFill>
                  <a:srgbClr val="4BACC6"/>
                </a:solidFill>
                <a:latin typeface="Georgia" pitchFamily="-106" charset="0"/>
              </a:rPr>
              <a:t>3 ½”</a:t>
            </a:r>
            <a:endParaRPr lang="en-US" dirty="0">
              <a:solidFill>
                <a:srgbClr val="4BACC6"/>
              </a:solidFill>
              <a:latin typeface="Georgia" pitchFamily="-106" charset="0"/>
            </a:endParaRPr>
          </a:p>
        </p:txBody>
      </p:sp>
      <p:sp>
        <p:nvSpPr>
          <p:cNvPr id="158731" name="TextBox 13"/>
          <p:cNvSpPr txBox="1">
            <a:spLocks noChangeArrowheads="1"/>
          </p:cNvSpPr>
          <p:nvPr/>
        </p:nvSpPr>
        <p:spPr bwMode="auto">
          <a:xfrm>
            <a:off x="6705600" y="3200400"/>
            <a:ext cx="1905000" cy="1200150"/>
          </a:xfrm>
          <a:prstGeom prst="rect">
            <a:avLst/>
          </a:prstGeom>
          <a:noFill/>
          <a:ln w="9525">
            <a:noFill/>
            <a:miter lim="800000"/>
            <a:headEnd/>
            <a:tailEnd/>
          </a:ln>
        </p:spPr>
        <p:txBody>
          <a:bodyPr>
            <a:spAutoFit/>
          </a:bodyPr>
          <a:lstStyle/>
          <a:p>
            <a:pPr algn="ctr"/>
            <a:r>
              <a:rPr lang="en-US" sz="2400" b="1">
                <a:solidFill>
                  <a:srgbClr val="FFC000"/>
                </a:solidFill>
                <a:latin typeface="Georgia" pitchFamily="-106" charset="0"/>
              </a:rPr>
              <a:t>Midrail</a:t>
            </a:r>
          </a:p>
          <a:p>
            <a:pPr algn="ctr"/>
            <a:r>
              <a:rPr lang="en-US" sz="2400" b="1">
                <a:solidFill>
                  <a:srgbClr val="FFC000"/>
                </a:solidFill>
                <a:latin typeface="Georgia" pitchFamily="-106" charset="0"/>
              </a:rPr>
              <a:t>21” plus or minus 3”</a:t>
            </a:r>
            <a:endParaRPr lang="en-US">
              <a:solidFill>
                <a:srgbClr val="FFC000"/>
              </a:solidFill>
              <a:latin typeface="Georgia" pitchFamily="-106" charset="0"/>
            </a:endParaRPr>
          </a:p>
        </p:txBody>
      </p:sp>
      <p:sp>
        <p:nvSpPr>
          <p:cNvPr id="15" name="Title 13"/>
          <p:cNvSpPr txBox="1">
            <a:spLocks noGrp="1"/>
          </p:cNvSpPr>
          <p:nvPr>
            <p:ph type="title"/>
          </p:nvPr>
        </p:nvSpPr>
        <p:spPr>
          <a:xfrm>
            <a:off x="457200" y="304800"/>
            <a:ext cx="8184107" cy="877163"/>
          </a:xfrm>
          <a:prstGeom prst="rect">
            <a:avLst/>
          </a:prstGeom>
          <a:solidFill>
            <a:schemeClr val="tx2"/>
          </a:solidFill>
        </p:spPr>
        <p:txBody>
          <a:bodyPr wrap="square">
            <a:spAutoFit/>
          </a:bodyPr>
          <a:lstStyle/>
          <a:p>
            <a:pPr algn="ctr" fontAlgn="auto">
              <a:spcAft>
                <a:spcPts val="0"/>
              </a:spcAft>
              <a:defRPr/>
            </a:pPr>
            <a:r>
              <a:rPr lang="en-US" sz="4800" kern="10" dirty="0">
                <a:ln w="9525">
                  <a:solidFill>
                    <a:srgbClr val="000000"/>
                  </a:solidFill>
                  <a:round/>
                  <a:headEnd/>
                  <a:tailEnd/>
                </a:ln>
                <a:solidFill>
                  <a:srgbClr val="FFFFFF"/>
                </a:solidFill>
                <a:latin typeface="Arial Black"/>
                <a:ea typeface="+mn-ea"/>
                <a:cs typeface="+mj-cs"/>
              </a:rPr>
              <a:t>Guardrails</a:t>
            </a:r>
          </a:p>
        </p:txBody>
      </p:sp>
    </p:spTree>
    <p:extLst>
      <p:ext uri="{BB962C8B-B14F-4D97-AF65-F5344CB8AC3E}">
        <p14:creationId xmlns:p14="http://schemas.microsoft.com/office/powerpoint/2010/main" val="1815216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3" name="Slide Number Placeholder 5"/>
          <p:cNvSpPr>
            <a:spLocks noGrp="1"/>
          </p:cNvSpPr>
          <p:nvPr>
            <p:ph type="sldNum" sz="quarter" idx="12"/>
          </p:nvPr>
        </p:nvSpPr>
        <p:spPr bwMode="auto">
          <a:ln>
            <a:miter lim="800000"/>
            <a:headEnd/>
            <a:tailEnd/>
          </a:ln>
        </p:spPr>
        <p:txBody>
          <a:bodyPr/>
          <a:lstStyle/>
          <a:p>
            <a:r>
              <a:rPr lang="en-US" dirty="0" smtClean="0"/>
              <a:t>78</a:t>
            </a:r>
            <a:endParaRPr lang="en-US" dirty="0"/>
          </a:p>
        </p:txBody>
      </p:sp>
      <p:pic>
        <p:nvPicPr>
          <p:cNvPr id="160770" name="Content Placeholder 3" descr="framing9.gif" title="Picture of pre-instaledl guardrails on window openings prior to raising the wall"/>
          <p:cNvPicPr preferRelativeResize="0">
            <a:picLocks noGrp="1"/>
          </p:cNvPicPr>
          <p:nvPr>
            <p:ph idx="4294967295"/>
          </p:nvPr>
        </p:nvPicPr>
        <p:blipFill>
          <a:blip r:embed="rId3" cstate="print"/>
          <a:srcRect/>
          <a:stretch>
            <a:fillRect/>
          </a:stretch>
        </p:blipFill>
        <p:spPr>
          <a:xfrm>
            <a:off x="762000" y="1447800"/>
            <a:ext cx="7810500" cy="5029200"/>
          </a:xfrm>
        </p:spPr>
      </p:pic>
      <p:sp>
        <p:nvSpPr>
          <p:cNvPr id="7" name="Up Arrow 6" title="Blue up arrow"/>
          <p:cNvSpPr/>
          <p:nvPr/>
        </p:nvSpPr>
        <p:spPr>
          <a:xfrm>
            <a:off x="2743200" y="3505200"/>
            <a:ext cx="420806" cy="838200"/>
          </a:xfrm>
          <a:prstGeom prst="up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8" name="TextBox 7"/>
          <p:cNvSpPr txBox="1">
            <a:spLocks noChangeArrowheads="1"/>
          </p:cNvSpPr>
          <p:nvPr/>
        </p:nvSpPr>
        <p:spPr bwMode="auto">
          <a:xfrm>
            <a:off x="1371600" y="5105400"/>
            <a:ext cx="6781800" cy="923925"/>
          </a:xfrm>
          <a:prstGeom prst="rect">
            <a:avLst/>
          </a:prstGeom>
          <a:solidFill>
            <a:schemeClr val="tx2"/>
          </a:solidFill>
          <a:ln w="9525">
            <a:solidFill>
              <a:schemeClr val="tx2"/>
            </a:solidFill>
            <a:miter lim="800000"/>
            <a:headEnd/>
            <a:tailEnd/>
          </a:ln>
        </p:spPr>
        <p:txBody>
          <a:bodyPr>
            <a:spAutoFit/>
          </a:bodyPr>
          <a:lstStyle/>
          <a:p>
            <a:pPr algn="ctr" fontAlgn="auto">
              <a:spcBef>
                <a:spcPts val="0"/>
              </a:spcBef>
              <a:spcAft>
                <a:spcPts val="0"/>
              </a:spcAft>
              <a:defRPr/>
            </a:pPr>
            <a:r>
              <a:rPr lang="en-US" b="1" dirty="0">
                <a:solidFill>
                  <a:schemeClr val="accent3"/>
                </a:solidFill>
                <a:latin typeface="+mn-lt"/>
                <a:ea typeface="+mn-ea"/>
              </a:rPr>
              <a:t>Another safe alternative is to </a:t>
            </a:r>
            <a:r>
              <a:rPr lang="en-US" b="1" dirty="0">
                <a:solidFill>
                  <a:srgbClr val="FFC000"/>
                </a:solidFill>
                <a:latin typeface="+mn-lt"/>
                <a:ea typeface="+mn-ea"/>
              </a:rPr>
              <a:t>pre-install guardrails on </a:t>
            </a:r>
          </a:p>
          <a:p>
            <a:pPr algn="ctr" fontAlgn="auto">
              <a:spcBef>
                <a:spcPts val="0"/>
              </a:spcBef>
              <a:spcAft>
                <a:spcPts val="0"/>
              </a:spcAft>
              <a:defRPr/>
            </a:pPr>
            <a:r>
              <a:rPr lang="en-US" b="1" dirty="0">
                <a:solidFill>
                  <a:srgbClr val="FFC000"/>
                </a:solidFill>
                <a:latin typeface="+mn-lt"/>
                <a:ea typeface="+mn-ea"/>
              </a:rPr>
              <a:t>    window and door openings prior to raising the wall </a:t>
            </a:r>
            <a:r>
              <a:rPr lang="en-US" b="1" dirty="0">
                <a:solidFill>
                  <a:schemeClr val="accent3"/>
                </a:solidFill>
                <a:latin typeface="+mn-lt"/>
                <a:ea typeface="+mn-ea"/>
              </a:rPr>
              <a:t>sections</a:t>
            </a:r>
            <a:r>
              <a:rPr lang="en-US" dirty="0">
                <a:solidFill>
                  <a:schemeClr val="accent3"/>
                </a:solidFill>
                <a:latin typeface="+mn-lt"/>
                <a:ea typeface="+mn-ea"/>
              </a:rPr>
              <a:t>.</a:t>
            </a:r>
          </a:p>
        </p:txBody>
      </p:sp>
      <p:sp>
        <p:nvSpPr>
          <p:cNvPr id="9" name="Title 13"/>
          <p:cNvSpPr txBox="1">
            <a:spLocks noGrp="1"/>
          </p:cNvSpPr>
          <p:nvPr>
            <p:ph type="title"/>
          </p:nvPr>
        </p:nvSpPr>
        <p:spPr>
          <a:xfrm>
            <a:off x="685800" y="381000"/>
            <a:ext cx="7962900" cy="877163"/>
          </a:xfrm>
          <a:prstGeom prst="rect">
            <a:avLst/>
          </a:prstGeom>
          <a:solidFill>
            <a:schemeClr val="tx2"/>
          </a:solidFill>
        </p:spPr>
        <p:txBody>
          <a:bodyPr wrap="square">
            <a:spAutoFit/>
          </a:bodyPr>
          <a:lstStyle/>
          <a:p>
            <a:pPr algn="ctr" fontAlgn="auto">
              <a:spcAft>
                <a:spcPts val="0"/>
              </a:spcAft>
              <a:defRPr/>
            </a:pPr>
            <a:r>
              <a:rPr lang="en-US" sz="4800" kern="10" dirty="0">
                <a:ln w="9525">
                  <a:solidFill>
                    <a:srgbClr val="000000"/>
                  </a:solidFill>
                  <a:round/>
                  <a:headEnd/>
                  <a:tailEnd/>
                </a:ln>
                <a:solidFill>
                  <a:srgbClr val="FFFFFF"/>
                </a:solidFill>
                <a:latin typeface="Arial Black"/>
                <a:ea typeface="+mn-ea"/>
                <a:cs typeface="+mj-cs"/>
              </a:rPr>
              <a:t>Guardrails</a:t>
            </a:r>
          </a:p>
        </p:txBody>
      </p:sp>
    </p:spTree>
    <p:extLst>
      <p:ext uri="{BB962C8B-B14F-4D97-AF65-F5344CB8AC3E}">
        <p14:creationId xmlns:p14="http://schemas.microsoft.com/office/powerpoint/2010/main" val="166385976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229600" y="762000"/>
            <a:ext cx="457200" cy="369332"/>
          </a:xfrm>
          <a:prstGeom prst="rect">
            <a:avLst/>
          </a:prstGeom>
          <a:noFill/>
        </p:spPr>
        <p:txBody>
          <a:bodyPr>
            <a:spAutoFit/>
          </a:bodyPr>
          <a:lstStyle/>
          <a:p>
            <a:pPr algn="ctr" fontAlgn="auto">
              <a:spcBef>
                <a:spcPts val="0"/>
              </a:spcBef>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B</a:t>
            </a:r>
          </a:p>
        </p:txBody>
      </p:sp>
      <p:sp>
        <p:nvSpPr>
          <p:cNvPr id="11" name="Rectangle 10" title="Red background"/>
          <p:cNvSpPr/>
          <p:nvPr/>
        </p:nvSpPr>
        <p:spPr>
          <a:xfrm>
            <a:off x="152400" y="990600"/>
            <a:ext cx="8839200" cy="55626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pic>
        <p:nvPicPr>
          <p:cNvPr id="162820" name="Picture 2" title="Picture of guardrails"/>
          <p:cNvPicPr>
            <a:picLocks noGrp="1" noChangeAspect="1" noChangeArrowheads="1"/>
          </p:cNvPicPr>
          <p:nvPr>
            <p:ph sz="quarter" idx="1"/>
          </p:nvPr>
        </p:nvPicPr>
        <p:blipFill>
          <a:blip r:embed="rId3" cstate="email">
            <a:extLst>
              <a:ext uri="{28A0092B-C50C-407E-A947-70E740481C1C}">
                <a14:useLocalDpi xmlns:a14="http://schemas.microsoft.com/office/drawing/2010/main"/>
              </a:ext>
            </a:extLst>
          </a:blip>
          <a:srcRect/>
          <a:stretch>
            <a:fillRect/>
          </a:stretch>
        </p:blipFill>
        <p:spPr>
          <a:xfrm>
            <a:off x="228600" y="1219200"/>
            <a:ext cx="4824413" cy="3048000"/>
          </a:xfrm>
        </p:spPr>
      </p:pic>
      <p:pic>
        <p:nvPicPr>
          <p:cNvPr id="162821" name="Picture 2" title="Picture of guardrail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19600" y="2286000"/>
            <a:ext cx="4419600" cy="3314700"/>
          </a:xfrm>
          <a:prstGeom prst="rect">
            <a:avLst/>
          </a:prstGeom>
          <a:noFill/>
          <a:ln w="9525">
            <a:noFill/>
            <a:miter lim="800000"/>
            <a:headEnd/>
            <a:tailEnd/>
          </a:ln>
        </p:spPr>
      </p:pic>
      <p:sp>
        <p:nvSpPr>
          <p:cNvPr id="8" name="Title 13"/>
          <p:cNvSpPr txBox="1">
            <a:spLocks noGrp="1"/>
          </p:cNvSpPr>
          <p:nvPr>
            <p:ph type="title"/>
          </p:nvPr>
        </p:nvSpPr>
        <p:spPr>
          <a:solidFill>
            <a:schemeClr val="tx2"/>
          </a:solidFill>
        </p:spPr>
        <p:txBody>
          <a:bodyPr>
            <a:spAutoFit/>
          </a:bodyPr>
          <a:lstStyle/>
          <a:p>
            <a:pPr algn="ctr" fontAlgn="auto">
              <a:spcAft>
                <a:spcPts val="0"/>
              </a:spcAft>
              <a:defRPr/>
            </a:pPr>
            <a:r>
              <a:rPr lang="en-US" sz="4800" kern="10" dirty="0" smtClean="0">
                <a:ln w="9525">
                  <a:solidFill>
                    <a:srgbClr val="000000"/>
                  </a:solidFill>
                  <a:round/>
                  <a:headEnd/>
                  <a:tailEnd/>
                </a:ln>
                <a:solidFill>
                  <a:srgbClr val="FFFFFF"/>
                </a:solidFill>
                <a:latin typeface="Arial Black"/>
                <a:ea typeface="+mn-ea"/>
              </a:rPr>
              <a:t>Guardrails</a:t>
            </a:r>
            <a:endParaRPr lang="en-US" sz="4800" kern="10" dirty="0">
              <a:ln w="9525">
                <a:solidFill>
                  <a:srgbClr val="000000"/>
                </a:solidFill>
                <a:round/>
                <a:headEnd/>
                <a:tailEnd/>
              </a:ln>
              <a:solidFill>
                <a:srgbClr val="FFFFFF"/>
              </a:solidFill>
              <a:latin typeface="Arial Black"/>
              <a:ea typeface="+mn-ea"/>
            </a:endParaRPr>
          </a:p>
        </p:txBody>
      </p:sp>
      <p:sp>
        <p:nvSpPr>
          <p:cNvPr id="9" name="TextBox 8"/>
          <p:cNvSpPr txBox="1"/>
          <p:nvPr/>
        </p:nvSpPr>
        <p:spPr>
          <a:xfrm>
            <a:off x="381000" y="1295400"/>
            <a:ext cx="457200" cy="369332"/>
          </a:xfrm>
          <a:prstGeom prst="rect">
            <a:avLst/>
          </a:prstGeom>
          <a:noFill/>
        </p:spPr>
        <p:txBody>
          <a:bodyPr>
            <a:spAutoFit/>
          </a:bodyPr>
          <a:lstStyle/>
          <a:p>
            <a:pPr algn="ctr" fontAlgn="auto">
              <a:spcBef>
                <a:spcPts val="0"/>
              </a:spcBef>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A</a:t>
            </a:r>
          </a:p>
        </p:txBody>
      </p:sp>
      <p:sp>
        <p:nvSpPr>
          <p:cNvPr id="12" name="TextBox 11"/>
          <p:cNvSpPr txBox="1"/>
          <p:nvPr/>
        </p:nvSpPr>
        <p:spPr>
          <a:xfrm>
            <a:off x="8305800" y="3276600"/>
            <a:ext cx="457200" cy="369332"/>
          </a:xfrm>
          <a:prstGeom prst="rect">
            <a:avLst/>
          </a:prstGeom>
          <a:noFill/>
        </p:spPr>
        <p:txBody>
          <a:bodyPr>
            <a:spAutoFit/>
          </a:bodyPr>
          <a:lstStyle/>
          <a:p>
            <a:pPr algn="ctr" fontAlgn="auto">
              <a:spcBef>
                <a:spcPts val="0"/>
              </a:spcBef>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B</a:t>
            </a:r>
          </a:p>
        </p:txBody>
      </p:sp>
      <p:sp>
        <p:nvSpPr>
          <p:cNvPr id="3" name="Slide Number Placeholder 2"/>
          <p:cNvSpPr>
            <a:spLocks noGrp="1"/>
          </p:cNvSpPr>
          <p:nvPr>
            <p:ph type="sldNum" sz="quarter" idx="12"/>
          </p:nvPr>
        </p:nvSpPr>
        <p:spPr/>
        <p:txBody>
          <a:bodyPr/>
          <a:lstStyle/>
          <a:p>
            <a:r>
              <a:rPr lang="en-US" dirty="0" smtClean="0"/>
              <a:t>79</a:t>
            </a:r>
            <a:endParaRPr lang="en-US" dirty="0"/>
          </a:p>
        </p:txBody>
      </p:sp>
      <p:sp>
        <p:nvSpPr>
          <p:cNvPr id="2" name="Right Arrow 1" title="Pink left-up arrow"/>
          <p:cNvSpPr/>
          <p:nvPr/>
        </p:nvSpPr>
        <p:spPr>
          <a:xfrm rot="12756704">
            <a:off x="6260306" y="4518172"/>
            <a:ext cx="1524000" cy="9262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Tree>
    <p:extLst>
      <p:ext uri="{BB962C8B-B14F-4D97-AF65-F5344CB8AC3E}">
        <p14:creationId xmlns:p14="http://schemas.microsoft.com/office/powerpoint/2010/main" val="35822815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ctr" fontAlgn="auto">
              <a:spcAft>
                <a:spcPts val="0"/>
              </a:spcAft>
              <a:defRPr/>
            </a:pPr>
            <a:r>
              <a:rPr lang="en-US" b="1" dirty="0" smtClean="0">
                <a:ln w="18415" cmpd="sng">
                  <a:solidFill>
                    <a:srgbClr val="FFFFFF"/>
                  </a:solidFill>
                  <a:prstDash val="solid"/>
                </a:ln>
                <a:solidFill>
                  <a:schemeClr val="accent2"/>
                </a:solidFill>
                <a:latin typeface="Arial" pitchFamily="34" charset="0"/>
                <a:ea typeface="+mj-ea"/>
              </a:rPr>
              <a:t>What are some specific things OSHA does?</a:t>
            </a:r>
            <a:endParaRPr lang="en-US" b="1" dirty="0">
              <a:ln w="18415" cmpd="sng">
                <a:solidFill>
                  <a:srgbClr val="FFFFFF"/>
                </a:solidFill>
                <a:prstDash val="solid"/>
              </a:ln>
              <a:solidFill>
                <a:schemeClr val="accent2"/>
              </a:solidFill>
              <a:latin typeface="Arial" pitchFamily="34" charset="0"/>
              <a:ea typeface="+mj-ea"/>
            </a:endParaRPr>
          </a:p>
        </p:txBody>
      </p:sp>
      <p:sp>
        <p:nvSpPr>
          <p:cNvPr id="3" name="Content Placeholder 2"/>
          <p:cNvSpPr>
            <a:spLocks noGrp="1"/>
          </p:cNvSpPr>
          <p:nvPr>
            <p:ph idx="1"/>
          </p:nvPr>
        </p:nvSpPr>
        <p:spPr>
          <a:xfrm>
            <a:off x="152400" y="1828800"/>
            <a:ext cx="8839200" cy="4724400"/>
          </a:xfrm>
          <a:solidFill>
            <a:schemeClr val="accent1"/>
          </a:solidFill>
          <a:extLst>
            <a:ext uri="{FAA26D3D-D897-4be2-8F04-BA451C77F1D7}"/>
          </a:extLst>
        </p:spPr>
        <p:txBody>
          <a:bodyPr rtlCol="0">
            <a:normAutofit/>
          </a:bodyPr>
          <a:lstStyle/>
          <a:p>
            <a:pPr marL="651510" indent="-514350" fontAlgn="auto">
              <a:spcBef>
                <a:spcPts val="580"/>
              </a:spcBef>
              <a:spcAft>
                <a:spcPct val="20000"/>
              </a:spcAft>
              <a:buClr>
                <a:srgbClr val="FFFF00"/>
              </a:buClr>
              <a:buSzPct val="50000"/>
              <a:buFont typeface="+mj-lt"/>
              <a:buAutoNum type="alphaLcParenR"/>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Develops and enforces </a:t>
            </a:r>
            <a:r>
              <a:rPr lang="en-US"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Arial" pitchFamily="34" charset="0"/>
                <a:ea typeface="+mn-ea"/>
              </a:rPr>
              <a:t>mandatory job safety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and health standards</a:t>
            </a:r>
          </a:p>
          <a:p>
            <a:pPr marL="651510" indent="-514350" fontAlgn="auto">
              <a:spcBef>
                <a:spcPts val="580"/>
              </a:spcBef>
              <a:spcAft>
                <a:spcPct val="20000"/>
              </a:spcAft>
              <a:buClr>
                <a:srgbClr val="FFFF00"/>
              </a:buClr>
              <a:buSzPct val="50000"/>
              <a:buFont typeface="+mj-lt"/>
              <a:buAutoNum type="alphaLcParenR"/>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Maintains a reporting and </a:t>
            </a:r>
            <a:r>
              <a:rPr lang="en-US"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Arial" pitchFamily="34" charset="0"/>
                <a:ea typeface="+mn-ea"/>
              </a:rPr>
              <a:t>recordkeeping system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to monitor job-related injuries and illnesses</a:t>
            </a:r>
          </a:p>
          <a:p>
            <a:pPr marL="651510" indent="-514350" fontAlgn="auto">
              <a:spcBef>
                <a:spcPts val="580"/>
              </a:spcBef>
              <a:spcAft>
                <a:spcPct val="20000"/>
              </a:spcAft>
              <a:buClr>
                <a:srgbClr val="FFFF00"/>
              </a:buClr>
              <a:buSzPct val="50000"/>
              <a:buFont typeface="+mj-lt"/>
              <a:buAutoNum type="alphaLcParenR"/>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Provides </a:t>
            </a:r>
            <a:r>
              <a:rPr lang="en-US"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Arial" pitchFamily="34" charset="0"/>
                <a:ea typeface="+mn-ea"/>
              </a:rPr>
              <a:t>FREE consultation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to small businesses</a:t>
            </a:r>
          </a:p>
          <a:p>
            <a:pPr marL="651510" indent="-514350" fontAlgn="auto">
              <a:spcBef>
                <a:spcPts val="580"/>
              </a:spcBef>
              <a:spcAft>
                <a:spcPct val="20000"/>
              </a:spcAft>
              <a:buClr>
                <a:srgbClr val="FFFF00"/>
              </a:buClr>
              <a:buSzPct val="50000"/>
              <a:buFont typeface="+mj-lt"/>
              <a:buAutoNum type="alphaLcParenR"/>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“Writes contracts for employers”</a:t>
            </a:r>
          </a:p>
          <a:p>
            <a:pPr marL="651510" indent="-514350" fontAlgn="auto">
              <a:spcBef>
                <a:spcPts val="580"/>
              </a:spcBef>
              <a:spcAft>
                <a:spcPct val="20000"/>
              </a:spcAft>
              <a:buClr>
                <a:srgbClr val="FFFF00"/>
              </a:buClr>
              <a:buSzPct val="50000"/>
              <a:buFont typeface="+mj-lt"/>
              <a:buAutoNum type="alphaLcParenR"/>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A-C</a:t>
            </a:r>
          </a:p>
          <a:p>
            <a:pPr marL="651510" indent="-514350" fontAlgn="auto">
              <a:spcBef>
                <a:spcPts val="580"/>
              </a:spcBef>
              <a:spcAft>
                <a:spcPct val="20000"/>
              </a:spcAft>
              <a:buClr>
                <a:srgbClr val="FFFF00"/>
              </a:buClr>
              <a:buSzPct val="50000"/>
              <a:buFont typeface="+mj-lt"/>
              <a:buAutoNum type="alphaLcParenR"/>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All of the above</a:t>
            </a:r>
          </a:p>
          <a:p>
            <a:pPr marL="651510" indent="-514350" fontAlgn="auto">
              <a:spcBef>
                <a:spcPts val="580"/>
              </a:spcBef>
              <a:spcAft>
                <a:spcPts val="0"/>
              </a:spcAft>
              <a:buClr>
                <a:schemeClr val="tx1">
                  <a:shade val="95000"/>
                </a:schemeClr>
              </a:buClr>
              <a:buFont typeface="+mj-lt"/>
              <a:buAutoNum type="alphaLcParenR"/>
              <a:defRPr/>
            </a:pPr>
            <a:endParaRPr lang="en-US" dirty="0">
              <a:solidFill>
                <a:schemeClr val="accent2"/>
              </a:solidFill>
              <a:ea typeface="+mn-ea"/>
            </a:endParaRPr>
          </a:p>
        </p:txBody>
      </p:sp>
      <p:sp>
        <p:nvSpPr>
          <p:cNvPr id="4" name="Slide Number Placeholder 3"/>
          <p:cNvSpPr>
            <a:spLocks noGrp="1"/>
          </p:cNvSpPr>
          <p:nvPr>
            <p:ph type="sldNum" sz="quarter" idx="12"/>
          </p:nvPr>
        </p:nvSpPr>
        <p:spPr/>
        <p:txBody>
          <a:bodyPr/>
          <a:lstStyle/>
          <a:p>
            <a:fld id="{877658D7-94F4-4F98-AB91-4E58C5E6EBBF}" type="slidenum">
              <a:rPr lang="en-US"/>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nodeType="clickEffect">
                                  <p:stCondLst>
                                    <p:cond delay="0"/>
                                  </p:stCondLst>
                                  <p:childTnLst>
                                    <p:anim to="1.5" calcmode="lin" valueType="num">
                                      <p:cBhvr override="childStyle">
                                        <p:cTn id="6" dur="2000" fill="hold"/>
                                        <p:tgtEl>
                                          <p:spTgt spid="3">
                                            <p:txEl>
                                              <p:pRg st="4" end="4"/>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title="Red Background"/>
          <p:cNvSpPr/>
          <p:nvPr/>
        </p:nvSpPr>
        <p:spPr>
          <a:xfrm>
            <a:off x="2133600" y="1219200"/>
            <a:ext cx="6705600" cy="54864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pic>
        <p:nvPicPr>
          <p:cNvPr id="164867" name="Picture 4" descr="Construction Gear.jpg" title="Picture of a Personal Fall Arrest System "/>
          <p:cNvPicPr>
            <a:picLocks noChangeAspect="1"/>
          </p:cNvPicPr>
          <p:nvPr/>
        </p:nvPicPr>
        <p:blipFill>
          <a:blip r:embed="rId3" cstate="print"/>
          <a:srcRect/>
          <a:stretch>
            <a:fillRect/>
          </a:stretch>
        </p:blipFill>
        <p:spPr bwMode="auto">
          <a:xfrm>
            <a:off x="2514600" y="1447800"/>
            <a:ext cx="3308350" cy="4800600"/>
          </a:xfrm>
          <a:prstGeom prst="rect">
            <a:avLst/>
          </a:prstGeom>
          <a:noFill/>
          <a:ln w="9525">
            <a:noFill/>
            <a:miter lim="800000"/>
            <a:headEnd/>
            <a:tailEnd/>
          </a:ln>
        </p:spPr>
      </p:pic>
      <p:sp>
        <p:nvSpPr>
          <p:cNvPr id="75782" name="TextBox 9"/>
          <p:cNvSpPr txBox="1">
            <a:spLocks noChangeArrowheads="1"/>
          </p:cNvSpPr>
          <p:nvPr/>
        </p:nvSpPr>
        <p:spPr bwMode="auto">
          <a:xfrm>
            <a:off x="457200" y="4038600"/>
            <a:ext cx="2895600" cy="2246313"/>
          </a:xfrm>
          <a:prstGeom prst="rect">
            <a:avLst/>
          </a:prstGeom>
          <a:solidFill>
            <a:schemeClr val="tx2"/>
          </a:solidFill>
          <a:ln w="9525">
            <a:noFill/>
            <a:miter lim="800000"/>
            <a:headEnd/>
            <a:tailEnd/>
          </a:ln>
        </p:spPr>
        <p:txBody>
          <a:bodyPr>
            <a:spAutoFit/>
          </a:bodyPr>
          <a:lstStyle/>
          <a:p>
            <a:pPr fontAlgn="auto">
              <a:spcBef>
                <a:spcPts val="0"/>
              </a:spcBef>
              <a:spcAft>
                <a:spcPts val="0"/>
              </a:spcAft>
              <a:buFont typeface="Arial" pitchFamily="34" charset="0"/>
              <a:buChar char="•"/>
              <a:defRPr/>
            </a:pPr>
            <a:r>
              <a:rPr lang="en-US" sz="2000" b="1" dirty="0">
                <a:solidFill>
                  <a:schemeClr val="accent3"/>
                </a:solidFill>
                <a:latin typeface="+mn-lt"/>
                <a:ea typeface="+mn-ea"/>
              </a:rPr>
              <a:t>System used to </a:t>
            </a:r>
          </a:p>
          <a:p>
            <a:pPr fontAlgn="auto">
              <a:spcBef>
                <a:spcPts val="0"/>
              </a:spcBef>
              <a:spcAft>
                <a:spcPts val="0"/>
              </a:spcAft>
              <a:defRPr/>
            </a:pPr>
            <a:r>
              <a:rPr lang="en-US" sz="2000" b="1" dirty="0">
                <a:solidFill>
                  <a:schemeClr val="accent3"/>
                </a:solidFill>
                <a:latin typeface="+mn-lt"/>
                <a:ea typeface="+mn-ea"/>
              </a:rPr>
              <a:t>  arrest (stop) your </a:t>
            </a:r>
          </a:p>
          <a:p>
            <a:pPr fontAlgn="auto">
              <a:spcBef>
                <a:spcPts val="0"/>
              </a:spcBef>
              <a:spcAft>
                <a:spcPts val="0"/>
              </a:spcAft>
              <a:defRPr/>
            </a:pPr>
            <a:r>
              <a:rPr lang="en-US" sz="2000" b="1" dirty="0">
                <a:solidFill>
                  <a:schemeClr val="accent3"/>
                </a:solidFill>
                <a:latin typeface="+mn-lt"/>
                <a:ea typeface="+mn-ea"/>
              </a:rPr>
              <a:t>  fall</a:t>
            </a:r>
          </a:p>
          <a:p>
            <a:pPr fontAlgn="auto">
              <a:spcBef>
                <a:spcPts val="0"/>
              </a:spcBef>
              <a:spcAft>
                <a:spcPts val="0"/>
              </a:spcAft>
              <a:defRPr/>
            </a:pPr>
            <a:endParaRPr lang="en-US" sz="2000" b="1" dirty="0">
              <a:solidFill>
                <a:schemeClr val="accent3"/>
              </a:solidFill>
              <a:latin typeface="+mn-lt"/>
              <a:ea typeface="+mn-ea"/>
            </a:endParaRPr>
          </a:p>
          <a:p>
            <a:pPr fontAlgn="auto">
              <a:spcBef>
                <a:spcPts val="0"/>
              </a:spcBef>
              <a:spcAft>
                <a:spcPts val="0"/>
              </a:spcAft>
              <a:buFont typeface="Arial" pitchFamily="34" charset="0"/>
              <a:buChar char="•"/>
              <a:defRPr/>
            </a:pPr>
            <a:r>
              <a:rPr lang="en-US" sz="2000" b="1" dirty="0">
                <a:solidFill>
                  <a:schemeClr val="accent3"/>
                </a:solidFill>
                <a:latin typeface="+mn-lt"/>
                <a:ea typeface="+mn-ea"/>
              </a:rPr>
              <a:t>Consists of anchor, </a:t>
            </a:r>
          </a:p>
          <a:p>
            <a:pPr fontAlgn="auto">
              <a:spcBef>
                <a:spcPts val="0"/>
              </a:spcBef>
              <a:spcAft>
                <a:spcPts val="0"/>
              </a:spcAft>
              <a:defRPr/>
            </a:pPr>
            <a:r>
              <a:rPr lang="en-US" sz="2000" b="1" dirty="0">
                <a:solidFill>
                  <a:schemeClr val="accent3"/>
                </a:solidFill>
                <a:latin typeface="+mn-lt"/>
                <a:ea typeface="+mn-ea"/>
              </a:rPr>
              <a:t>  full body harness &amp; </a:t>
            </a:r>
          </a:p>
          <a:p>
            <a:pPr fontAlgn="auto">
              <a:spcBef>
                <a:spcPts val="0"/>
              </a:spcBef>
              <a:spcAft>
                <a:spcPts val="0"/>
              </a:spcAft>
              <a:defRPr/>
            </a:pPr>
            <a:r>
              <a:rPr lang="en-US" sz="2000" b="1" dirty="0">
                <a:solidFill>
                  <a:schemeClr val="accent3"/>
                </a:solidFill>
                <a:latin typeface="+mn-lt"/>
                <a:ea typeface="+mn-ea"/>
              </a:rPr>
              <a:t>  lanyard</a:t>
            </a:r>
          </a:p>
        </p:txBody>
      </p:sp>
      <p:pic>
        <p:nvPicPr>
          <p:cNvPr id="164869" name="Picture 4" title="Picture of a Personal Fall Arrest System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64275" y="1507331"/>
            <a:ext cx="2133600" cy="5062538"/>
          </a:xfrm>
          <a:prstGeom prst="rect">
            <a:avLst/>
          </a:prstGeom>
          <a:noFill/>
          <a:ln w="9525">
            <a:noFill/>
            <a:miter lim="800000"/>
            <a:headEnd/>
            <a:tailEnd/>
          </a:ln>
        </p:spPr>
      </p:pic>
      <p:sp>
        <p:nvSpPr>
          <p:cNvPr id="75780" name="Slide Number Placeholder 3"/>
          <p:cNvSpPr>
            <a:spLocks noGrp="1"/>
          </p:cNvSpPr>
          <p:nvPr>
            <p:ph type="sldNum" sz="quarter" idx="12"/>
          </p:nvPr>
        </p:nvSpPr>
        <p:spPr bwMode="auto">
          <a:ln>
            <a:miter lim="800000"/>
            <a:headEnd/>
            <a:tailEnd/>
          </a:ln>
        </p:spPr>
        <p:txBody>
          <a:bodyPr/>
          <a:lstStyle/>
          <a:p>
            <a:r>
              <a:rPr lang="en-US" dirty="0" smtClean="0"/>
              <a:t>80</a:t>
            </a:r>
            <a:endParaRPr lang="en-US" dirty="0"/>
          </a:p>
        </p:txBody>
      </p:sp>
      <p:sp>
        <p:nvSpPr>
          <p:cNvPr id="9" name="Title 13"/>
          <p:cNvSpPr txBox="1">
            <a:spLocks noGrp="1"/>
          </p:cNvSpPr>
          <p:nvPr>
            <p:ph type="title"/>
          </p:nvPr>
        </p:nvSpPr>
        <p:spPr>
          <a:xfrm>
            <a:off x="304800" y="290155"/>
            <a:ext cx="8649790" cy="630942"/>
          </a:xfrm>
          <a:prstGeom prst="rect">
            <a:avLst/>
          </a:prstGeom>
          <a:solidFill>
            <a:schemeClr val="tx2"/>
          </a:solidFill>
        </p:spPr>
        <p:txBody>
          <a:bodyPr wrap="square">
            <a:spAutoFit/>
          </a:bodyPr>
          <a:lstStyle/>
          <a:p>
            <a:pPr algn="ctr" fontAlgn="auto">
              <a:spcAft>
                <a:spcPts val="0"/>
              </a:spcAft>
              <a:defRPr/>
            </a:pPr>
            <a:r>
              <a:rPr lang="en-US" sz="3200" kern="10" dirty="0">
                <a:ln w="9525">
                  <a:solidFill>
                    <a:srgbClr val="000000"/>
                  </a:solidFill>
                  <a:round/>
                  <a:headEnd/>
                  <a:tailEnd/>
                </a:ln>
                <a:solidFill>
                  <a:srgbClr val="FFFFFF"/>
                </a:solidFill>
                <a:latin typeface="Arial Black"/>
                <a:ea typeface="+mn-ea"/>
                <a:cs typeface="+mj-cs"/>
              </a:rPr>
              <a:t>Personal Fall Arrest System (PFAS)</a:t>
            </a:r>
          </a:p>
        </p:txBody>
      </p:sp>
    </p:spTree>
    <p:extLst>
      <p:ext uri="{BB962C8B-B14F-4D97-AF65-F5344CB8AC3E}">
        <p14:creationId xmlns:p14="http://schemas.microsoft.com/office/powerpoint/2010/main" val="41656895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title="Blue Background"/>
          <p:cNvSpPr/>
          <p:nvPr/>
        </p:nvSpPr>
        <p:spPr>
          <a:xfrm>
            <a:off x="304800" y="1066800"/>
            <a:ext cx="8534400" cy="54864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65891" name="Content Placeholder 4" descr="Retractable Lanyards.jpg" title="Examples of retractables and lanyards "/>
          <p:cNvPicPr>
            <a:picLocks noGrp="1" noChangeAspect="1"/>
          </p:cNvPicPr>
          <p:nvPr>
            <p:ph idx="4294967295"/>
          </p:nvPr>
        </p:nvPicPr>
        <p:blipFill>
          <a:blip r:embed="rId3" cstate="email">
            <a:extLst>
              <a:ext uri="{28A0092B-C50C-407E-A947-70E740481C1C}">
                <a14:useLocalDpi xmlns:a14="http://schemas.microsoft.com/office/drawing/2010/main"/>
              </a:ext>
            </a:extLst>
          </a:blip>
          <a:srcRect/>
          <a:stretch>
            <a:fillRect/>
          </a:stretch>
        </p:blipFill>
        <p:spPr>
          <a:xfrm>
            <a:off x="469118" y="3505200"/>
            <a:ext cx="1820863" cy="2819400"/>
          </a:xfrm>
        </p:spPr>
      </p:pic>
      <p:pic>
        <p:nvPicPr>
          <p:cNvPr id="165892" name="Picture 4" descr="z4102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24713" y="4724400"/>
            <a:ext cx="1447800" cy="1600200"/>
          </a:xfrm>
          <a:prstGeom prst="rect">
            <a:avLst/>
          </a:prstGeom>
          <a:noFill/>
          <a:ln w="9525">
            <a:noFill/>
            <a:miter lim="800000"/>
            <a:headEnd/>
            <a:tailEnd/>
          </a:ln>
        </p:spPr>
      </p:pic>
      <p:pic>
        <p:nvPicPr>
          <p:cNvPr id="165893" name="Picture 5" descr="Shock Absorbing Lanyard, Length 4-6 Feet, Color Green, Includes Two Zinc-Plated Locking Snap Hooks With" title="Shock Absorbing Lanyard, Length 4-6 Feet, Color Green, Includes Two Zinc-Plated Locking Snap Hooks With"/>
          <p:cNvPicPr>
            <a:picLocks noChangeAspect="1" noChangeArrowheads="1"/>
          </p:cNvPicPr>
          <p:nvPr/>
        </p:nvPicPr>
        <p:blipFill>
          <a:blip r:embed="rId5" cstate="print"/>
          <a:srcRect/>
          <a:stretch>
            <a:fillRect/>
          </a:stretch>
        </p:blipFill>
        <p:spPr bwMode="auto">
          <a:xfrm>
            <a:off x="6553200" y="1219200"/>
            <a:ext cx="2228850" cy="1295400"/>
          </a:xfrm>
          <a:prstGeom prst="rect">
            <a:avLst/>
          </a:prstGeom>
          <a:noFill/>
          <a:ln w="9525">
            <a:noFill/>
            <a:miter lim="800000"/>
            <a:headEnd/>
            <a:tailEnd/>
          </a:ln>
        </p:spPr>
      </p:pic>
      <p:pic>
        <p:nvPicPr>
          <p:cNvPr id="165894" name="Picture 6" descr="Web Lanyard, Length 6 Feet, 1 Inch Nylon, With Shock Absorber Pack" title="Web Lanyard, Length 6 Feet, 1 Inch Nylon, With Shock Absorber Pack"/>
          <p:cNvPicPr>
            <a:picLocks noChangeAspect="1" noChangeArrowheads="1"/>
          </p:cNvPicPr>
          <p:nvPr/>
        </p:nvPicPr>
        <p:blipFill>
          <a:blip r:embed="rId6" cstate="print"/>
          <a:srcRect/>
          <a:stretch>
            <a:fillRect/>
          </a:stretch>
        </p:blipFill>
        <p:spPr bwMode="auto">
          <a:xfrm>
            <a:off x="3048000" y="5181600"/>
            <a:ext cx="3614738" cy="1284288"/>
          </a:xfrm>
          <a:prstGeom prst="rect">
            <a:avLst/>
          </a:prstGeom>
          <a:noFill/>
          <a:ln w="9525">
            <a:noFill/>
            <a:miter lim="800000"/>
            <a:headEnd/>
            <a:tailEnd/>
          </a:ln>
        </p:spPr>
      </p:pic>
      <p:pic>
        <p:nvPicPr>
          <p:cNvPr id="165895" name="Picture 7" descr="Screamer01A"/>
          <p:cNvPicPr>
            <a:picLocks noChangeAspect="1" noChangeArrowheads="1"/>
          </p:cNvPicPr>
          <p:nvPr/>
        </p:nvPicPr>
        <p:blipFill>
          <a:blip r:embed="rId7" cstate="print"/>
          <a:srcRect/>
          <a:stretch>
            <a:fillRect/>
          </a:stretch>
        </p:blipFill>
        <p:spPr bwMode="auto">
          <a:xfrm>
            <a:off x="990600" y="1219200"/>
            <a:ext cx="1020763" cy="1935163"/>
          </a:xfrm>
          <a:prstGeom prst="rect">
            <a:avLst/>
          </a:prstGeom>
          <a:noFill/>
          <a:ln w="9525">
            <a:noFill/>
            <a:miter lim="800000"/>
            <a:headEnd/>
            <a:tailEnd/>
          </a:ln>
        </p:spPr>
      </p:pic>
      <p:sp>
        <p:nvSpPr>
          <p:cNvPr id="25" name="Rectangle 24"/>
          <p:cNvSpPr/>
          <p:nvPr/>
        </p:nvSpPr>
        <p:spPr>
          <a:xfrm>
            <a:off x="304800" y="3505200"/>
            <a:ext cx="2362200" cy="369332"/>
          </a:xfrm>
          <a:prstGeom prst="rect">
            <a:avLst/>
          </a:prstGeom>
          <a:noFill/>
        </p:spPr>
        <p:txBody>
          <a:bodyPr>
            <a:spAutoFit/>
          </a:bodyPr>
          <a:lstStyle/>
          <a:p>
            <a:pPr algn="ctr" fontAlgn="auto">
              <a:spcBef>
                <a:spcPts val="0"/>
              </a:spcBef>
              <a:spcAft>
                <a:spcPts val="0"/>
              </a:spcAft>
              <a:defRPr/>
            </a:pPr>
            <a:r>
              <a:rPr lang="es-MX"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n-ea"/>
                <a:cs typeface="Arial" charset="0"/>
              </a:rPr>
              <a:t>Retractables.</a:t>
            </a:r>
          </a:p>
        </p:txBody>
      </p:sp>
      <p:sp>
        <p:nvSpPr>
          <p:cNvPr id="76812" name="Rectangle 25"/>
          <p:cNvSpPr>
            <a:spLocks noChangeArrowheads="1"/>
          </p:cNvSpPr>
          <p:nvPr/>
        </p:nvSpPr>
        <p:spPr bwMode="auto">
          <a:xfrm>
            <a:off x="2209800" y="1219200"/>
            <a:ext cx="4572000" cy="3957638"/>
          </a:xfrm>
          <a:prstGeom prst="rect">
            <a:avLst/>
          </a:prstGeom>
          <a:noFill/>
          <a:ln w="9525">
            <a:noFill/>
            <a:miter lim="800000"/>
            <a:headEnd/>
            <a:tailEnd/>
          </a:ln>
        </p:spPr>
        <p:txBody>
          <a:bodyPr>
            <a:spAutoFit/>
          </a:bodyPr>
          <a:lstStyle/>
          <a:p>
            <a:pPr>
              <a:lnSpc>
                <a:spcPct val="80000"/>
              </a:lnSpc>
              <a:buFont typeface="Wingdings" pitchFamily="-106" charset="2"/>
              <a:buChar char="n"/>
            </a:pPr>
            <a:r>
              <a:rPr lang="en-US" dirty="0">
                <a:solidFill>
                  <a:srgbClr val="9BBB59"/>
                </a:solidFill>
                <a:latin typeface="Georgia" pitchFamily="-106" charset="0"/>
              </a:rPr>
              <a:t> These are used to connect a body harness  to a safety line and to an anchor point.</a:t>
            </a:r>
          </a:p>
          <a:p>
            <a:pPr>
              <a:lnSpc>
                <a:spcPct val="80000"/>
              </a:lnSpc>
              <a:buFont typeface="Wingdings" pitchFamily="-106" charset="2"/>
              <a:buChar char="n"/>
            </a:pPr>
            <a:endParaRPr lang="en-US" dirty="0">
              <a:solidFill>
                <a:srgbClr val="9BBB59"/>
              </a:solidFill>
              <a:latin typeface="Georgia" pitchFamily="-106" charset="0"/>
            </a:endParaRPr>
          </a:p>
          <a:p>
            <a:pPr>
              <a:lnSpc>
                <a:spcPct val="80000"/>
              </a:lnSpc>
              <a:buFont typeface="Wingdings" pitchFamily="-106" charset="2"/>
              <a:buChar char="n"/>
            </a:pPr>
            <a:endParaRPr lang="en-US" dirty="0">
              <a:solidFill>
                <a:srgbClr val="9BBB59"/>
              </a:solidFill>
              <a:latin typeface="Georgia" pitchFamily="-106" charset="0"/>
            </a:endParaRPr>
          </a:p>
          <a:p>
            <a:pPr>
              <a:lnSpc>
                <a:spcPct val="80000"/>
              </a:lnSpc>
              <a:buFont typeface="Wingdings" pitchFamily="-106" charset="2"/>
              <a:buChar char="n"/>
            </a:pPr>
            <a:r>
              <a:rPr lang="en-US" dirty="0">
                <a:solidFill>
                  <a:srgbClr val="9BBB59"/>
                </a:solidFill>
                <a:latin typeface="Georgia" pitchFamily="-106" charset="0"/>
              </a:rPr>
              <a:t>Anchor point:</a:t>
            </a:r>
          </a:p>
          <a:p>
            <a:pPr lvl="1">
              <a:lnSpc>
                <a:spcPct val="80000"/>
              </a:lnSpc>
            </a:pPr>
            <a:r>
              <a:rPr lang="en-US" dirty="0">
                <a:solidFill>
                  <a:srgbClr val="9BBB59"/>
                </a:solidFill>
                <a:latin typeface="Georgia" pitchFamily="-106" charset="0"/>
              </a:rPr>
              <a:t>Connected to the snap hook of the lanyard , which is connected to the </a:t>
            </a:r>
            <a:r>
              <a:rPr lang="en-US" altLang="en-US" dirty="0">
                <a:solidFill>
                  <a:srgbClr val="9BBB59"/>
                </a:solidFill>
                <a:latin typeface="Georgia" pitchFamily="-106" charset="0"/>
              </a:rPr>
              <a:t>“</a:t>
            </a:r>
            <a:r>
              <a:rPr lang="en-US" dirty="0">
                <a:solidFill>
                  <a:srgbClr val="9BBB59"/>
                </a:solidFill>
                <a:latin typeface="Georgia" pitchFamily="-106" charset="0"/>
              </a:rPr>
              <a:t>D</a:t>
            </a:r>
            <a:r>
              <a:rPr lang="en-US" altLang="en-US" dirty="0">
                <a:solidFill>
                  <a:srgbClr val="9BBB59"/>
                </a:solidFill>
                <a:latin typeface="Georgia" pitchFamily="-106" charset="0"/>
              </a:rPr>
              <a:t>”</a:t>
            </a:r>
            <a:r>
              <a:rPr lang="en-US" dirty="0">
                <a:solidFill>
                  <a:srgbClr val="9BBB59"/>
                </a:solidFill>
                <a:latin typeface="Georgia" pitchFamily="-106" charset="0"/>
              </a:rPr>
              <a:t> ring on the back of  body harness in between the shoulders, should be able to support 5,000 pounds</a:t>
            </a:r>
          </a:p>
          <a:p>
            <a:pPr lvl="1" algn="ctr">
              <a:lnSpc>
                <a:spcPct val="80000"/>
              </a:lnSpc>
            </a:pPr>
            <a:endParaRPr lang="en-US" dirty="0">
              <a:solidFill>
                <a:srgbClr val="9BBB59"/>
              </a:solidFill>
              <a:latin typeface="Georgia" pitchFamily="-106" charset="0"/>
            </a:endParaRPr>
          </a:p>
          <a:p>
            <a:pPr algn="ctr">
              <a:lnSpc>
                <a:spcPct val="80000"/>
              </a:lnSpc>
            </a:pPr>
            <a:r>
              <a:rPr lang="en-US" dirty="0">
                <a:solidFill>
                  <a:srgbClr val="9BBB59"/>
                </a:solidFill>
                <a:latin typeface="Georgia" pitchFamily="-106" charset="0"/>
              </a:rPr>
              <a:t>Protect the equipment from possible cuts.</a:t>
            </a:r>
          </a:p>
          <a:p>
            <a:pPr algn="ctr">
              <a:lnSpc>
                <a:spcPct val="80000"/>
              </a:lnSpc>
            </a:pPr>
            <a:endParaRPr lang="en-US" sz="1600" dirty="0">
              <a:solidFill>
                <a:srgbClr val="9BBB59"/>
              </a:solidFill>
              <a:latin typeface="Georgia" pitchFamily="-106" charset="0"/>
            </a:endParaRPr>
          </a:p>
          <a:p>
            <a:pPr algn="ctr">
              <a:lnSpc>
                <a:spcPct val="80000"/>
              </a:lnSpc>
            </a:pPr>
            <a:endParaRPr lang="en-US" sz="1600" dirty="0">
              <a:solidFill>
                <a:srgbClr val="9BBB59"/>
              </a:solidFill>
              <a:latin typeface="Georgia" pitchFamily="-106" charset="0"/>
            </a:endParaRPr>
          </a:p>
          <a:p>
            <a:pPr algn="ctr">
              <a:lnSpc>
                <a:spcPct val="80000"/>
              </a:lnSpc>
            </a:pPr>
            <a:endParaRPr lang="en-US" sz="1600" dirty="0">
              <a:solidFill>
                <a:srgbClr val="9BBB59"/>
              </a:solidFill>
              <a:latin typeface="Georgia" pitchFamily="-106" charset="0"/>
            </a:endParaRPr>
          </a:p>
          <a:p>
            <a:pPr algn="ctr">
              <a:lnSpc>
                <a:spcPct val="80000"/>
              </a:lnSpc>
            </a:pPr>
            <a:endParaRPr lang="en-US" sz="1600" dirty="0">
              <a:solidFill>
                <a:srgbClr val="9BBB59"/>
              </a:solidFill>
              <a:latin typeface="Georgia" pitchFamily="-106" charset="0"/>
            </a:endParaRPr>
          </a:p>
          <a:p>
            <a:pPr lvl="1">
              <a:lnSpc>
                <a:spcPct val="80000"/>
              </a:lnSpc>
              <a:buFont typeface="Arial" charset="0"/>
              <a:buNone/>
            </a:pPr>
            <a:endParaRPr lang="es-ES_tradnl" sz="1600" dirty="0">
              <a:latin typeface="Georgia" pitchFamily="-106" charset="0"/>
            </a:endParaRPr>
          </a:p>
        </p:txBody>
      </p:sp>
      <p:sp>
        <p:nvSpPr>
          <p:cNvPr id="13" name="Rectangle 2"/>
          <p:cNvSpPr txBox="1">
            <a:spLocks noGrp="1" noChangeArrowheads="1"/>
          </p:cNvSpPr>
          <p:nvPr>
            <p:ph type="title"/>
          </p:nvPr>
        </p:nvSpPr>
        <p:spPr bwMode="auto">
          <a:xfrm>
            <a:off x="685800" y="-228600"/>
            <a:ext cx="7772400" cy="1143000"/>
          </a:xfrm>
          <a:prstGeom prst="rect">
            <a:avLst/>
          </a:prstGeom>
          <a:noFill/>
          <a:ln w="9525">
            <a:noFill/>
            <a:miter lim="800000"/>
            <a:headEnd/>
            <a:tailEnd/>
          </a:ln>
        </p:spPr>
        <p:txBody>
          <a:bodyPr lIns="90488" tIns="44450" rIns="90488" bIns="44450" anchor="b"/>
          <a:lstStyle/>
          <a:p>
            <a:pPr algn="ctr"/>
            <a:r>
              <a:rPr lang="es-ES_tradnl" sz="3600" b="1" dirty="0">
                <a:solidFill>
                  <a:schemeClr val="tx2"/>
                </a:solidFill>
                <a:latin typeface="Lucida Sans" pitchFamily="-106" charset="0"/>
                <a:cs typeface="Arial" charset="0"/>
              </a:rPr>
              <a:t>Retractables and </a:t>
            </a:r>
            <a:r>
              <a:rPr lang="es-ES_tradnl" sz="3600" b="1" dirty="0" err="1">
                <a:solidFill>
                  <a:schemeClr val="tx2"/>
                </a:solidFill>
                <a:latin typeface="Lucida Sans" pitchFamily="-106" charset="0"/>
                <a:cs typeface="Arial" charset="0"/>
              </a:rPr>
              <a:t>Lanyards</a:t>
            </a:r>
            <a:endParaRPr lang="es-ES_tradnl" sz="3600" b="1" dirty="0">
              <a:solidFill>
                <a:schemeClr val="tx2"/>
              </a:solidFill>
              <a:latin typeface="Lucida Sans" pitchFamily="-106" charset="0"/>
              <a:cs typeface="Arial" charset="0"/>
            </a:endParaRPr>
          </a:p>
        </p:txBody>
      </p:sp>
      <p:sp>
        <p:nvSpPr>
          <p:cNvPr id="76802" name="Slide Number Placeholder 3"/>
          <p:cNvSpPr>
            <a:spLocks noGrp="1"/>
          </p:cNvSpPr>
          <p:nvPr>
            <p:ph type="sldNum" sz="quarter" idx="12"/>
          </p:nvPr>
        </p:nvSpPr>
        <p:spPr bwMode="auto">
          <a:ln>
            <a:miter lim="800000"/>
            <a:headEnd/>
            <a:tailEnd/>
          </a:ln>
        </p:spPr>
        <p:txBody>
          <a:bodyPr/>
          <a:lstStyle/>
          <a:p>
            <a:r>
              <a:rPr lang="en-US" dirty="0" smtClean="0">
                <a:latin typeface="Book Antiqua" pitchFamily="-106" charset="0"/>
              </a:rPr>
              <a:t>81</a:t>
            </a:r>
            <a:endParaRPr lang="en-US" dirty="0">
              <a:latin typeface="Book Antiqua" pitchFamily="-106" charset="0"/>
            </a:endParaRPr>
          </a:p>
        </p:txBody>
      </p:sp>
    </p:spTree>
    <p:extLst>
      <p:ext uri="{BB962C8B-B14F-4D97-AF65-F5344CB8AC3E}">
        <p14:creationId xmlns:p14="http://schemas.microsoft.com/office/powerpoint/2010/main" val="205677753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p:cNvSpPr>
            <a:spLocks noGrp="1"/>
          </p:cNvSpPr>
          <p:nvPr>
            <p:ph type="title"/>
          </p:nvPr>
        </p:nvSpPr>
        <p:spPr/>
        <p:txBody>
          <a:bodyPr/>
          <a:lstStyle/>
          <a:p>
            <a:r>
              <a:rPr lang="en-US" smtClean="0"/>
              <a:t>Questions </a:t>
            </a:r>
          </a:p>
        </p:txBody>
      </p:sp>
      <p:sp>
        <p:nvSpPr>
          <p:cNvPr id="166915" name="Content Placeholder 2"/>
          <p:cNvSpPr>
            <a:spLocks noGrp="1"/>
          </p:cNvSpPr>
          <p:nvPr>
            <p:ph sz="quarter" idx="1"/>
          </p:nvPr>
        </p:nvSpPr>
        <p:spPr/>
        <p:txBody>
          <a:bodyPr/>
          <a:lstStyle/>
          <a:p>
            <a:r>
              <a:rPr lang="en-US" dirty="0" smtClean="0"/>
              <a:t>Why is an anchorage so important for someone that is using a personal fall arrest system?</a:t>
            </a:r>
          </a:p>
          <a:p>
            <a:endParaRPr lang="en-US" dirty="0" smtClean="0"/>
          </a:p>
          <a:p>
            <a:r>
              <a:rPr lang="en-US" dirty="0" smtClean="0"/>
              <a:t>On a personal fall arrest system what do connectors do?</a:t>
            </a:r>
          </a:p>
          <a:p>
            <a:endParaRPr lang="en-US" dirty="0" smtClean="0"/>
          </a:p>
          <a:p>
            <a:r>
              <a:rPr lang="en-US" dirty="0" smtClean="0"/>
              <a:t>What is the minimum tensile strength of a D-ring?</a:t>
            </a:r>
          </a:p>
        </p:txBody>
      </p:sp>
      <p:sp>
        <p:nvSpPr>
          <p:cNvPr id="4" name="Slide Number Placeholder 3"/>
          <p:cNvSpPr>
            <a:spLocks noGrp="1"/>
          </p:cNvSpPr>
          <p:nvPr>
            <p:ph type="sldNum" sz="quarter" idx="12"/>
          </p:nvPr>
        </p:nvSpPr>
        <p:spPr/>
        <p:txBody>
          <a:bodyPr/>
          <a:lstStyle/>
          <a:p>
            <a:fld id="{74B953D4-6B5B-4343-8BBD-5892B8FC42EB}" type="slidenum">
              <a:rPr lang="en-US" smtClean="0"/>
              <a:pPr/>
              <a:t>82</a:t>
            </a:fld>
            <a:r>
              <a:rPr lang="en-US" dirty="0" smtClean="0"/>
              <a:t>2</a:t>
            </a:r>
            <a:endParaRPr lang="en-US" dirty="0"/>
          </a:p>
        </p:txBody>
      </p:sp>
    </p:spTree>
    <p:extLst>
      <p:ext uri="{BB962C8B-B14F-4D97-AF65-F5344CB8AC3E}">
        <p14:creationId xmlns:p14="http://schemas.microsoft.com/office/powerpoint/2010/main" val="202286467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533400" y="-914400"/>
            <a:ext cx="7772400" cy="1143000"/>
          </a:xfrm>
        </p:spPr>
        <p:txBody>
          <a:bodyPr/>
          <a:lstStyle/>
          <a:p>
            <a:r>
              <a:rPr lang="en-US" dirty="0" smtClean="0"/>
              <a:t>Picture of worker using fall protection</a:t>
            </a:r>
            <a:endParaRPr lang="en-US" dirty="0"/>
          </a:p>
        </p:txBody>
      </p:sp>
      <p:pic>
        <p:nvPicPr>
          <p:cNvPr id="77828" name="Content Placeholder 3" descr="floor20.gif" title="Picture of the strap used in combination with a full-body harness and appropriate lanyard "/>
          <p:cNvPicPr>
            <a:picLocks noGrp="1" noChangeAspect="1"/>
          </p:cNvPicPr>
          <p:nvPr>
            <p:ph idx="4294967295"/>
          </p:nvPr>
        </p:nvPicPr>
        <p:blipFill>
          <a:blip r:embed="rId3" cstate="print"/>
          <a:srcRect/>
          <a:stretch>
            <a:fillRect/>
          </a:stretch>
        </p:blipFill>
        <p:spPr>
          <a:xfrm>
            <a:off x="419621" y="457200"/>
            <a:ext cx="8289925" cy="594360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Left Arrow 6" title="Blue left arrow"/>
          <p:cNvSpPr/>
          <p:nvPr/>
        </p:nvSpPr>
        <p:spPr>
          <a:xfrm>
            <a:off x="5410200" y="5829300"/>
            <a:ext cx="1676400" cy="381000"/>
          </a:xfrm>
          <a:prstGeom prst="lef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8" name="TextBox 7" title="Picture of the strap used in combination with a full-body harness and appropriate lanyard "/>
          <p:cNvSpPr txBox="1">
            <a:spLocks noChangeArrowheads="1"/>
          </p:cNvSpPr>
          <p:nvPr/>
        </p:nvSpPr>
        <p:spPr bwMode="auto">
          <a:xfrm>
            <a:off x="5486400" y="2667000"/>
            <a:ext cx="3200400" cy="1754188"/>
          </a:xfrm>
          <a:prstGeom prst="rect">
            <a:avLst/>
          </a:prstGeom>
          <a:solidFill>
            <a:schemeClr val="tx2"/>
          </a:solidFill>
          <a:ln w="9525">
            <a:solidFill>
              <a:schemeClr val="tx2"/>
            </a:solidFill>
            <a:miter lim="800000"/>
            <a:headEnd/>
            <a:tailEnd/>
          </a:ln>
        </p:spPr>
        <p:txBody>
          <a:bodyPr>
            <a:spAutoFit/>
          </a:bodyPr>
          <a:lstStyle/>
          <a:p>
            <a:r>
              <a:rPr lang="en-US" b="1" dirty="0">
                <a:solidFill>
                  <a:srgbClr val="9BBB59"/>
                </a:solidFill>
                <a:latin typeface="Georgia" pitchFamily="-106" charset="0"/>
              </a:rPr>
              <a:t>The strap used in combination with a full-body harness and appropriate lanyard will protect worker while working at the edge </a:t>
            </a:r>
          </a:p>
        </p:txBody>
      </p:sp>
      <p:sp>
        <p:nvSpPr>
          <p:cNvPr id="77829" name="Slide Number Placeholder 5"/>
          <p:cNvSpPr>
            <a:spLocks noGrp="1"/>
          </p:cNvSpPr>
          <p:nvPr>
            <p:ph type="sldNum" sz="quarter" idx="12"/>
          </p:nvPr>
        </p:nvSpPr>
        <p:spPr bwMode="auto">
          <a:ln>
            <a:miter lim="800000"/>
            <a:headEnd/>
            <a:tailEnd/>
          </a:ln>
        </p:spPr>
        <p:txBody>
          <a:bodyPr/>
          <a:lstStyle/>
          <a:p>
            <a:r>
              <a:rPr lang="en-US" dirty="0" smtClean="0"/>
              <a:t>83</a:t>
            </a:r>
            <a:endParaRPr lang="en-US" dirty="0"/>
          </a:p>
        </p:txBody>
      </p:sp>
    </p:spTree>
    <p:extLst>
      <p:ext uri="{BB962C8B-B14F-4D97-AF65-F5344CB8AC3E}">
        <p14:creationId xmlns:p14="http://schemas.microsoft.com/office/powerpoint/2010/main" val="41148760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8" presetClass="entr" presetSubtype="16"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amond(in)">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685800" y="-571500"/>
            <a:ext cx="7772400" cy="1143000"/>
          </a:xfrm>
        </p:spPr>
        <p:txBody>
          <a:bodyPr/>
          <a:lstStyle/>
          <a:p>
            <a:r>
              <a:rPr lang="en-US" dirty="0" smtClean="0"/>
              <a:t>Picture of worker cutting an anchor point off a roof</a:t>
            </a:r>
            <a:endParaRPr lang="en-US" dirty="0"/>
          </a:p>
        </p:txBody>
      </p:sp>
      <p:sp>
        <p:nvSpPr>
          <p:cNvPr id="79876" name="Slide Number Placeholder 5"/>
          <p:cNvSpPr>
            <a:spLocks noGrp="1"/>
          </p:cNvSpPr>
          <p:nvPr>
            <p:ph type="sldNum" sz="quarter" idx="12"/>
          </p:nvPr>
        </p:nvSpPr>
        <p:spPr bwMode="auto">
          <a:ln>
            <a:miter lim="800000"/>
            <a:headEnd/>
            <a:tailEnd/>
          </a:ln>
        </p:spPr>
        <p:txBody>
          <a:bodyPr/>
          <a:lstStyle/>
          <a:p>
            <a:r>
              <a:rPr lang="en-US" dirty="0" smtClean="0"/>
              <a:t>84</a:t>
            </a:r>
            <a:endParaRPr lang="en-US" dirty="0"/>
          </a:p>
        </p:txBody>
      </p:sp>
      <p:pic>
        <p:nvPicPr>
          <p:cNvPr id="171010" name="Content Placeholder 3" descr="roof32.jpg" title="Picture of an anchor being removed with a knife"/>
          <p:cNvPicPr>
            <a:picLocks noGrp="1" noChangeAspect="1"/>
          </p:cNvPicPr>
          <p:nvPr>
            <p:ph idx="4294967295"/>
          </p:nvPr>
        </p:nvPicPr>
        <p:blipFill>
          <a:blip r:embed="rId3" cstate="print"/>
          <a:srcRect/>
          <a:stretch>
            <a:fillRect/>
          </a:stretch>
        </p:blipFill>
        <p:spPr>
          <a:xfrm>
            <a:off x="533400" y="457200"/>
            <a:ext cx="8228012" cy="5497512"/>
          </a:xfrm>
        </p:spPr>
      </p:pic>
      <p:sp>
        <p:nvSpPr>
          <p:cNvPr id="79878" name="TextBox 6"/>
          <p:cNvSpPr txBox="1">
            <a:spLocks noChangeArrowheads="1"/>
          </p:cNvSpPr>
          <p:nvPr/>
        </p:nvSpPr>
        <p:spPr bwMode="auto">
          <a:xfrm>
            <a:off x="838200" y="4267200"/>
            <a:ext cx="2895600" cy="2246313"/>
          </a:xfrm>
          <a:prstGeom prst="rect">
            <a:avLst/>
          </a:prstGeom>
          <a:solidFill>
            <a:schemeClr val="tx2"/>
          </a:solidFill>
          <a:ln w="9525">
            <a:solidFill>
              <a:schemeClr val="tx2"/>
            </a:solidFill>
            <a:miter lim="800000"/>
            <a:headEnd/>
            <a:tailEnd/>
          </a:ln>
        </p:spPr>
        <p:txBody>
          <a:bodyPr>
            <a:spAutoFit/>
          </a:bodyPr>
          <a:lstStyle/>
          <a:p>
            <a:pPr fontAlgn="auto">
              <a:spcBef>
                <a:spcPts val="0"/>
              </a:spcBef>
              <a:spcAft>
                <a:spcPts val="0"/>
              </a:spcAft>
              <a:buFont typeface="Wingdings" pitchFamily="2" charset="2"/>
              <a:buChar char="Ø"/>
              <a:defRPr/>
            </a:pPr>
            <a:r>
              <a:rPr lang="en-US" sz="2000" b="1" dirty="0">
                <a:solidFill>
                  <a:srgbClr val="FF0000"/>
                </a:solidFill>
                <a:latin typeface="+mn-lt"/>
                <a:ea typeface="+mn-ea"/>
              </a:rPr>
              <a:t>Anchor point </a:t>
            </a:r>
            <a:r>
              <a:rPr lang="en-US" sz="2000" b="1" dirty="0">
                <a:solidFill>
                  <a:schemeClr val="accent3"/>
                </a:solidFill>
                <a:latin typeface="+mn-lt"/>
                <a:ea typeface="+mn-ea"/>
              </a:rPr>
              <a:t>can  </a:t>
            </a:r>
          </a:p>
          <a:p>
            <a:pPr fontAlgn="auto">
              <a:spcBef>
                <a:spcPts val="0"/>
              </a:spcBef>
              <a:spcAft>
                <a:spcPts val="0"/>
              </a:spcAft>
              <a:defRPr/>
            </a:pPr>
            <a:r>
              <a:rPr lang="en-US" sz="2000" b="1" dirty="0">
                <a:solidFill>
                  <a:schemeClr val="accent3"/>
                </a:solidFill>
                <a:latin typeface="+mn-lt"/>
                <a:ea typeface="+mn-ea"/>
              </a:rPr>
              <a:t>   be quickly </a:t>
            </a:r>
          </a:p>
          <a:p>
            <a:pPr fontAlgn="auto">
              <a:spcBef>
                <a:spcPts val="0"/>
              </a:spcBef>
              <a:spcAft>
                <a:spcPts val="0"/>
              </a:spcAft>
              <a:defRPr/>
            </a:pPr>
            <a:r>
              <a:rPr lang="en-US" sz="2000" b="1" dirty="0">
                <a:solidFill>
                  <a:schemeClr val="accent3"/>
                </a:solidFill>
                <a:latin typeface="+mn-lt"/>
                <a:ea typeface="+mn-ea"/>
              </a:rPr>
              <a:t>   installed to an </a:t>
            </a:r>
          </a:p>
          <a:p>
            <a:pPr fontAlgn="auto">
              <a:spcBef>
                <a:spcPts val="0"/>
              </a:spcBef>
              <a:spcAft>
                <a:spcPts val="0"/>
              </a:spcAft>
              <a:defRPr/>
            </a:pPr>
            <a:r>
              <a:rPr lang="en-US" sz="2000" b="1" dirty="0">
                <a:solidFill>
                  <a:schemeClr val="accent3"/>
                </a:solidFill>
                <a:latin typeface="+mn-lt"/>
                <a:ea typeface="+mn-ea"/>
              </a:rPr>
              <a:t>   interior rafter with </a:t>
            </a:r>
          </a:p>
          <a:p>
            <a:pPr fontAlgn="auto">
              <a:spcBef>
                <a:spcPts val="0"/>
              </a:spcBef>
              <a:spcAft>
                <a:spcPts val="0"/>
              </a:spcAft>
              <a:defRPr/>
            </a:pPr>
            <a:r>
              <a:rPr lang="en-US" sz="2000" b="1" dirty="0">
                <a:solidFill>
                  <a:schemeClr val="accent3"/>
                </a:solidFill>
                <a:latin typeface="+mn-lt"/>
                <a:ea typeface="+mn-ea"/>
              </a:rPr>
              <a:t>   nails.</a:t>
            </a:r>
          </a:p>
          <a:p>
            <a:pPr fontAlgn="auto">
              <a:spcBef>
                <a:spcPts val="0"/>
              </a:spcBef>
              <a:spcAft>
                <a:spcPts val="0"/>
              </a:spcAft>
              <a:buFont typeface="Wingdings" pitchFamily="2" charset="2"/>
              <a:buChar char="Ø"/>
              <a:defRPr/>
            </a:pPr>
            <a:r>
              <a:rPr lang="en-US" sz="2000" b="1" dirty="0">
                <a:solidFill>
                  <a:schemeClr val="accent3"/>
                </a:solidFill>
                <a:latin typeface="+mn-lt"/>
                <a:ea typeface="+mn-ea"/>
              </a:rPr>
              <a:t>It can be </a:t>
            </a:r>
            <a:r>
              <a:rPr lang="en-US" sz="2000" b="1" dirty="0">
                <a:solidFill>
                  <a:srgbClr val="FF0000"/>
                </a:solidFill>
                <a:latin typeface="+mn-lt"/>
                <a:ea typeface="+mn-ea"/>
              </a:rPr>
              <a:t>cut &amp; </a:t>
            </a:r>
          </a:p>
          <a:p>
            <a:pPr fontAlgn="auto">
              <a:spcBef>
                <a:spcPts val="0"/>
              </a:spcBef>
              <a:spcAft>
                <a:spcPts val="0"/>
              </a:spcAft>
              <a:defRPr/>
            </a:pPr>
            <a:r>
              <a:rPr lang="en-US" sz="2000" b="1" dirty="0">
                <a:solidFill>
                  <a:srgbClr val="FF0000"/>
                </a:solidFill>
                <a:latin typeface="+mn-lt"/>
                <a:ea typeface="+mn-ea"/>
              </a:rPr>
              <a:t>   removed quickly </a:t>
            </a:r>
            <a:r>
              <a:rPr lang="en-US" sz="2000" b="1" dirty="0">
                <a:solidFill>
                  <a:schemeClr val="accent3"/>
                </a:solidFill>
                <a:latin typeface="+mn-lt"/>
                <a:ea typeface="+mn-ea"/>
              </a:rPr>
              <a:t>.</a:t>
            </a:r>
          </a:p>
        </p:txBody>
      </p:sp>
    </p:spTree>
    <p:extLst>
      <p:ext uri="{BB962C8B-B14F-4D97-AF65-F5344CB8AC3E}">
        <p14:creationId xmlns:p14="http://schemas.microsoft.com/office/powerpoint/2010/main" val="163016801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Picture of fall arrest system</a:t>
            </a:r>
            <a:endParaRPr lang="en-US" dirty="0"/>
          </a:p>
        </p:txBody>
      </p:sp>
      <p:sp>
        <p:nvSpPr>
          <p:cNvPr id="6" name="Slide Number Placeholder 5"/>
          <p:cNvSpPr>
            <a:spLocks noGrp="1"/>
          </p:cNvSpPr>
          <p:nvPr>
            <p:ph type="sldNum" sz="quarter" idx="12"/>
          </p:nvPr>
        </p:nvSpPr>
        <p:spPr/>
        <p:txBody>
          <a:bodyPr/>
          <a:lstStyle/>
          <a:p>
            <a:fld id="{4E6520C2-12E8-4C50-80FF-452A23588A72}" type="slidenum">
              <a:rPr lang="en-US"/>
              <a:pPr/>
              <a:t>85</a:t>
            </a:fld>
            <a:endParaRPr lang="en-US"/>
          </a:p>
        </p:txBody>
      </p:sp>
      <p:pic>
        <p:nvPicPr>
          <p:cNvPr id="1026" name="Picture 2" descr="C:\Users\Nicole\AppData\Local\Temp\IMG_1489.jpg" title="Fall arrest system spec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126776" y="-1388505"/>
            <a:ext cx="5029200" cy="8520752"/>
          </a:xfrm>
          <a:prstGeom prst="rect">
            <a:avLst/>
          </a:prstGeom>
          <a:noFill/>
        </p:spPr>
      </p:pic>
      <p:sp>
        <p:nvSpPr>
          <p:cNvPr id="8" name="TextBox 7"/>
          <p:cNvSpPr txBox="1">
            <a:spLocks noChangeArrowheads="1"/>
          </p:cNvSpPr>
          <p:nvPr/>
        </p:nvSpPr>
        <p:spPr bwMode="auto">
          <a:xfrm>
            <a:off x="914400" y="5181600"/>
            <a:ext cx="5638800" cy="1477328"/>
          </a:xfrm>
          <a:prstGeom prst="rect">
            <a:avLst/>
          </a:prstGeom>
          <a:solidFill>
            <a:schemeClr val="tx2"/>
          </a:solidFill>
          <a:ln w="9525">
            <a:solidFill>
              <a:schemeClr val="tx2"/>
            </a:solidFill>
            <a:miter lim="800000"/>
            <a:headEnd/>
            <a:tailEnd/>
          </a:ln>
        </p:spPr>
        <p:txBody>
          <a:bodyPr wrap="square">
            <a:spAutoFit/>
          </a:bodyPr>
          <a:lstStyle/>
          <a:p>
            <a:r>
              <a:rPr lang="en-US" b="1" u="sng" dirty="0" smtClean="0">
                <a:solidFill>
                  <a:srgbClr val="9BBB59"/>
                </a:solidFill>
                <a:latin typeface="Georgia" pitchFamily="-106" charset="0"/>
              </a:rPr>
              <a:t>Things </a:t>
            </a:r>
            <a:r>
              <a:rPr lang="en-US" b="1" u="sng" dirty="0">
                <a:solidFill>
                  <a:srgbClr val="9BBB59"/>
                </a:solidFill>
                <a:latin typeface="Georgia" pitchFamily="-106" charset="0"/>
              </a:rPr>
              <a:t>to look for with a fall arrest system:</a:t>
            </a:r>
          </a:p>
          <a:p>
            <a:pPr>
              <a:buFont typeface="Lucida Sans" pitchFamily="-106" charset="0"/>
              <a:buAutoNum type="arabicPeriod"/>
            </a:pPr>
            <a:r>
              <a:rPr lang="en-US" b="1" dirty="0">
                <a:solidFill>
                  <a:srgbClr val="9BBB59"/>
                </a:solidFill>
                <a:latin typeface="Georgia" pitchFamily="-106" charset="0"/>
              </a:rPr>
              <a:t>You </a:t>
            </a:r>
            <a:r>
              <a:rPr lang="en-US" b="1" dirty="0">
                <a:solidFill>
                  <a:srgbClr val="FF0000"/>
                </a:solidFill>
                <a:latin typeface="Georgia" pitchFamily="-106" charset="0"/>
              </a:rPr>
              <a:t>don</a:t>
            </a:r>
            <a:r>
              <a:rPr lang="ja-JP" altLang="en-US" b="1" dirty="0">
                <a:solidFill>
                  <a:srgbClr val="FF0000"/>
                </a:solidFill>
                <a:latin typeface="Georgia" pitchFamily="-106" charset="0"/>
                <a:ea typeface="ＭＳ Ｐ明朝" pitchFamily="-106" charset="-128"/>
              </a:rPr>
              <a:t>’</a:t>
            </a:r>
            <a:r>
              <a:rPr lang="en-US" altLang="ja-JP" b="1" dirty="0">
                <a:solidFill>
                  <a:srgbClr val="FF0000"/>
                </a:solidFill>
                <a:latin typeface="Georgia" pitchFamily="-106" charset="0"/>
                <a:ea typeface="ＭＳ Ｐ明朝" pitchFamily="-106" charset="-128"/>
              </a:rPr>
              <a:t>t have a swing fall hazard</a:t>
            </a:r>
          </a:p>
          <a:p>
            <a:pPr>
              <a:buFont typeface="Lucida Sans" pitchFamily="-106" charset="0"/>
              <a:buAutoNum type="arabicPeriod"/>
            </a:pPr>
            <a:r>
              <a:rPr lang="en-US" b="1" dirty="0">
                <a:solidFill>
                  <a:srgbClr val="9BBB59"/>
                </a:solidFill>
                <a:latin typeface="Georgia" pitchFamily="-106" charset="0"/>
              </a:rPr>
              <a:t>It </a:t>
            </a:r>
            <a:r>
              <a:rPr lang="en-US" b="1" dirty="0">
                <a:solidFill>
                  <a:srgbClr val="FF0000"/>
                </a:solidFill>
                <a:latin typeface="Georgia" pitchFamily="-106" charset="0"/>
              </a:rPr>
              <a:t>arrests your fall</a:t>
            </a:r>
          </a:p>
          <a:p>
            <a:pPr>
              <a:buFont typeface="Lucida Sans" pitchFamily="-106" charset="0"/>
              <a:buAutoNum type="arabicPeriod"/>
            </a:pPr>
            <a:r>
              <a:rPr lang="en-US" b="1" dirty="0">
                <a:solidFill>
                  <a:srgbClr val="9BBB59"/>
                </a:solidFill>
                <a:latin typeface="Georgia" pitchFamily="-106" charset="0"/>
              </a:rPr>
              <a:t>Free </a:t>
            </a:r>
            <a:r>
              <a:rPr lang="en-US" b="1" dirty="0">
                <a:solidFill>
                  <a:srgbClr val="FF0000"/>
                </a:solidFill>
                <a:latin typeface="Georgia" pitchFamily="-106" charset="0"/>
              </a:rPr>
              <a:t>fall distance</a:t>
            </a:r>
          </a:p>
          <a:p>
            <a:pPr>
              <a:buFont typeface="Lucida Sans" pitchFamily="-106" charset="0"/>
              <a:buAutoNum type="arabicPeriod"/>
            </a:pPr>
            <a:r>
              <a:rPr lang="en-US" b="1" dirty="0" smtClean="0">
                <a:solidFill>
                  <a:srgbClr val="9BBB59"/>
                </a:solidFill>
                <a:latin typeface="Georgia" pitchFamily="-106" charset="0"/>
              </a:rPr>
              <a:t>Prevents worker </a:t>
            </a:r>
            <a:r>
              <a:rPr lang="en-US" b="1" dirty="0">
                <a:solidFill>
                  <a:srgbClr val="9BBB59"/>
                </a:solidFill>
                <a:latin typeface="Georgia" pitchFamily="-106" charset="0"/>
              </a:rPr>
              <a:t>from </a:t>
            </a:r>
            <a:r>
              <a:rPr lang="en-US" b="1" dirty="0">
                <a:solidFill>
                  <a:srgbClr val="FF0000"/>
                </a:solidFill>
                <a:latin typeface="Georgia" pitchFamily="-106" charset="0"/>
              </a:rPr>
              <a:t>striking lower level</a:t>
            </a:r>
          </a:p>
        </p:txBody>
      </p:sp>
      <p:sp>
        <p:nvSpPr>
          <p:cNvPr id="12" name="TextBox 11"/>
          <p:cNvSpPr txBox="1"/>
          <p:nvPr/>
        </p:nvSpPr>
        <p:spPr>
          <a:xfrm>
            <a:off x="6934200" y="2057400"/>
            <a:ext cx="1981200" cy="1631216"/>
          </a:xfrm>
          <a:prstGeom prst="rect">
            <a:avLst/>
          </a:prstGeom>
          <a:solidFill>
            <a:schemeClr val="accent2"/>
          </a:solidFill>
        </p:spPr>
        <p:txBody>
          <a:bodyPr wrap="square" rtlCol="0">
            <a:spAutoFit/>
          </a:bodyPr>
          <a:lstStyle/>
          <a:p>
            <a:pPr algn="ctr"/>
            <a:r>
              <a:rPr lang="en-US" sz="2500" dirty="0" smtClean="0">
                <a:latin typeface="+mj-lt"/>
              </a:rPr>
              <a:t>Total </a:t>
            </a:r>
          </a:p>
          <a:p>
            <a:pPr algn="ctr"/>
            <a:r>
              <a:rPr lang="en-US" sz="2500" b="1" dirty="0" smtClean="0">
                <a:latin typeface="+mj-lt"/>
              </a:rPr>
              <a:t>18 ½ </a:t>
            </a:r>
            <a:r>
              <a:rPr lang="en-US" sz="2500" dirty="0" smtClean="0">
                <a:latin typeface="+mj-lt"/>
              </a:rPr>
              <a:t>ft. </a:t>
            </a:r>
          </a:p>
          <a:p>
            <a:pPr algn="ctr"/>
            <a:r>
              <a:rPr lang="en-US" sz="2500" dirty="0" smtClean="0">
                <a:latin typeface="+mj-lt"/>
              </a:rPr>
              <a:t>from anchorage</a:t>
            </a:r>
            <a:endParaRPr lang="en-US" dirty="0"/>
          </a:p>
        </p:txBody>
      </p:sp>
    </p:spTree>
    <p:extLst>
      <p:ext uri="{BB962C8B-B14F-4D97-AF65-F5344CB8AC3E}">
        <p14:creationId xmlns:p14="http://schemas.microsoft.com/office/powerpoint/2010/main" val="384789438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685800" y="-762000"/>
            <a:ext cx="7772400" cy="1143000"/>
          </a:xfrm>
        </p:spPr>
        <p:txBody>
          <a:bodyPr/>
          <a:lstStyle/>
          <a:p>
            <a:r>
              <a:rPr lang="en-US" dirty="0" smtClean="0"/>
              <a:t>Picture of worker using fall arrest system</a:t>
            </a:r>
            <a:endParaRPr lang="en-US" dirty="0"/>
          </a:p>
        </p:txBody>
      </p:sp>
      <p:sp>
        <p:nvSpPr>
          <p:cNvPr id="81925" name="Slide Number Placeholder 5"/>
          <p:cNvSpPr>
            <a:spLocks noGrp="1"/>
          </p:cNvSpPr>
          <p:nvPr>
            <p:ph type="sldNum" sz="quarter" idx="12"/>
          </p:nvPr>
        </p:nvSpPr>
        <p:spPr bwMode="auto">
          <a:ln>
            <a:miter lim="800000"/>
            <a:headEnd/>
            <a:tailEnd/>
          </a:ln>
        </p:spPr>
        <p:txBody>
          <a:bodyPr/>
          <a:lstStyle/>
          <a:p>
            <a:r>
              <a:rPr lang="en-US" dirty="0" smtClean="0"/>
              <a:t>86</a:t>
            </a:r>
            <a:endParaRPr lang="en-US" dirty="0"/>
          </a:p>
        </p:txBody>
      </p:sp>
      <p:pic>
        <p:nvPicPr>
          <p:cNvPr id="81924" name="Content Placeholder 3" descr="floor23.gif" title="Picture - a rope grab attached to an anchor point provides the worker with fall protection and will minimize the fall distance"/>
          <p:cNvPicPr>
            <a:picLocks noGrp="1" noChangeAspect="1"/>
          </p:cNvPicPr>
          <p:nvPr>
            <p:ph idx="4294967295"/>
          </p:nvPr>
        </p:nvPicPr>
        <p:blipFill>
          <a:blip r:embed="rId3" cstate="print"/>
          <a:srcRect/>
          <a:stretch>
            <a:fillRect/>
          </a:stretch>
        </p:blipFill>
        <p:spPr>
          <a:xfrm>
            <a:off x="533400" y="457200"/>
            <a:ext cx="8077200" cy="579120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Left Arrow 6" title="Blue left arrow"/>
          <p:cNvSpPr/>
          <p:nvPr/>
        </p:nvSpPr>
        <p:spPr>
          <a:xfrm>
            <a:off x="2895600" y="5638800"/>
            <a:ext cx="2971800" cy="228600"/>
          </a:xfrm>
          <a:prstGeom prst="lef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8" name="TextBox 7"/>
          <p:cNvSpPr txBox="1">
            <a:spLocks noChangeArrowheads="1"/>
          </p:cNvSpPr>
          <p:nvPr/>
        </p:nvSpPr>
        <p:spPr bwMode="auto">
          <a:xfrm>
            <a:off x="304800" y="838200"/>
            <a:ext cx="4267200" cy="1200150"/>
          </a:xfrm>
          <a:prstGeom prst="rect">
            <a:avLst/>
          </a:prstGeom>
          <a:solidFill>
            <a:schemeClr val="tx2"/>
          </a:solidFill>
          <a:ln w="9525">
            <a:noFill/>
            <a:miter lim="800000"/>
            <a:headEnd/>
            <a:tailEnd/>
          </a:ln>
        </p:spPr>
        <p:txBody>
          <a:bodyPr>
            <a:spAutoFit/>
          </a:bodyPr>
          <a:lstStyle/>
          <a:p>
            <a:pPr algn="ctr" fontAlgn="auto">
              <a:spcBef>
                <a:spcPts val="0"/>
              </a:spcBef>
              <a:spcAft>
                <a:spcPts val="0"/>
              </a:spcAft>
              <a:defRPr/>
            </a:pPr>
            <a:r>
              <a:rPr lang="en-US" b="1" dirty="0">
                <a:solidFill>
                  <a:schemeClr val="accent3"/>
                </a:solidFill>
                <a:latin typeface="+mn-lt"/>
                <a:ea typeface="+mn-ea"/>
              </a:rPr>
              <a:t>A rope grab attached to an anchor point provides the worker with fall protection and will minimize the fall distance.</a:t>
            </a:r>
          </a:p>
        </p:txBody>
      </p:sp>
    </p:spTree>
    <p:extLst>
      <p:ext uri="{BB962C8B-B14F-4D97-AF65-F5344CB8AC3E}">
        <p14:creationId xmlns:p14="http://schemas.microsoft.com/office/powerpoint/2010/main" val="394493016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p:cNvSpPr>
            <a:spLocks noGrp="1"/>
          </p:cNvSpPr>
          <p:nvPr>
            <p:ph type="title"/>
          </p:nvPr>
        </p:nvSpPr>
        <p:spPr/>
        <p:txBody>
          <a:bodyPr/>
          <a:lstStyle/>
          <a:p>
            <a:pPr algn="ctr"/>
            <a:r>
              <a:rPr lang="en-US" u="sng" smtClean="0"/>
              <a:t>Small Group Activity</a:t>
            </a:r>
            <a:r>
              <a:rPr lang="en-US" smtClean="0"/>
              <a:t>	</a:t>
            </a:r>
          </a:p>
        </p:txBody>
      </p:sp>
      <p:sp>
        <p:nvSpPr>
          <p:cNvPr id="177155" name="Content Placeholder 2"/>
          <p:cNvSpPr>
            <a:spLocks noGrp="1"/>
          </p:cNvSpPr>
          <p:nvPr>
            <p:ph sz="quarter" idx="1"/>
          </p:nvPr>
        </p:nvSpPr>
        <p:spPr>
          <a:xfrm>
            <a:off x="914400" y="1905000"/>
            <a:ext cx="7772400" cy="2667000"/>
          </a:xfrm>
        </p:spPr>
        <p:txBody>
          <a:bodyPr/>
          <a:lstStyle/>
          <a:p>
            <a:r>
              <a:rPr lang="en-US" smtClean="0"/>
              <a:t>Go back to your pictures</a:t>
            </a:r>
          </a:p>
          <a:p>
            <a:endParaRPr lang="en-US" smtClean="0"/>
          </a:p>
          <a:p>
            <a:r>
              <a:rPr lang="en-US" smtClean="0"/>
              <a:t>Take one of the hazards and think about ways to fix them using the Hierarchy of Controls</a:t>
            </a:r>
          </a:p>
        </p:txBody>
      </p:sp>
      <p:sp>
        <p:nvSpPr>
          <p:cNvPr id="4" name="Slide Number Placeholder 3"/>
          <p:cNvSpPr>
            <a:spLocks noGrp="1"/>
          </p:cNvSpPr>
          <p:nvPr>
            <p:ph type="sldNum" sz="quarter" idx="12"/>
          </p:nvPr>
        </p:nvSpPr>
        <p:spPr/>
        <p:txBody>
          <a:bodyPr/>
          <a:lstStyle/>
          <a:p>
            <a:r>
              <a:rPr lang="en-US" dirty="0" smtClean="0"/>
              <a:t>87</a:t>
            </a:r>
            <a:endParaRPr lang="en-US" dirty="0"/>
          </a:p>
        </p:txBody>
      </p:sp>
    </p:spTree>
    <p:extLst>
      <p:ext uri="{BB962C8B-B14F-4D97-AF65-F5344CB8AC3E}">
        <p14:creationId xmlns:p14="http://schemas.microsoft.com/office/powerpoint/2010/main" val="204649742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3"/>
          <p:cNvSpPr>
            <a:spLocks noGrp="1"/>
          </p:cNvSpPr>
          <p:nvPr>
            <p:ph type="title"/>
          </p:nvPr>
        </p:nvSpPr>
        <p:spPr>
          <a:xfrm>
            <a:off x="722313" y="952500"/>
            <a:ext cx="8193087" cy="1362075"/>
          </a:xfrm>
        </p:spPr>
        <p:txBody>
          <a:bodyPr/>
          <a:lstStyle/>
          <a:p>
            <a:r>
              <a:rPr lang="en-US" sz="5000" smtClean="0"/>
              <a:t>Employer and Employee Rights and Responsibilities</a:t>
            </a:r>
          </a:p>
        </p:txBody>
      </p:sp>
      <p:sp>
        <p:nvSpPr>
          <p:cNvPr id="3" name="Slide Number Placeholder 2"/>
          <p:cNvSpPr>
            <a:spLocks noGrp="1"/>
          </p:cNvSpPr>
          <p:nvPr>
            <p:ph type="sldNum" sz="quarter" idx="12"/>
          </p:nvPr>
        </p:nvSpPr>
        <p:spPr/>
        <p:txBody>
          <a:bodyPr/>
          <a:lstStyle/>
          <a:p>
            <a:r>
              <a:rPr lang="en-US" dirty="0" smtClean="0"/>
              <a:t>88</a:t>
            </a:r>
            <a:endParaRPr lang="en-US" dirty="0"/>
          </a:p>
        </p:txBody>
      </p:sp>
    </p:spTree>
    <p:extLst>
      <p:ext uri="{BB962C8B-B14F-4D97-AF65-F5344CB8AC3E}">
        <p14:creationId xmlns:p14="http://schemas.microsoft.com/office/powerpoint/2010/main" val="186682684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3" name="Rectangle 2"/>
          <p:cNvSpPr>
            <a:spLocks noGrp="1" noChangeArrowheads="1"/>
          </p:cNvSpPr>
          <p:nvPr>
            <p:ph type="title"/>
          </p:nvPr>
        </p:nvSpPr>
        <p:spPr>
          <a:xfrm>
            <a:off x="533400" y="381000"/>
            <a:ext cx="7848600" cy="1123950"/>
          </a:xfrm>
        </p:spPr>
        <p:txBody>
          <a:bodyPr>
            <a:normAutofit fontScale="90000"/>
          </a:bodyPr>
          <a:lstStyle/>
          <a:p>
            <a:pPr algn="ctr" fontAlgn="auto">
              <a:spcAft>
                <a:spcPts val="0"/>
              </a:spcAft>
              <a:defRPr/>
            </a:pPr>
            <a:r>
              <a:rPr lang="en-US" dirty="0" smtClean="0">
                <a:solidFill>
                  <a:schemeClr val="accent1"/>
                </a:solidFill>
                <a:latin typeface="Arial" charset="0"/>
                <a:ea typeface="+mj-ea"/>
              </a:rPr>
              <a:t>What does OSHA Require of Employers?</a:t>
            </a:r>
          </a:p>
        </p:txBody>
      </p:sp>
      <p:sp>
        <p:nvSpPr>
          <p:cNvPr id="89091" name="Rectangle 3"/>
          <p:cNvSpPr>
            <a:spLocks noGrp="1" noChangeArrowheads="1"/>
          </p:cNvSpPr>
          <p:nvPr>
            <p:ph idx="1"/>
          </p:nvPr>
        </p:nvSpPr>
        <p:spPr>
          <a:xfrm>
            <a:off x="457200" y="1371600"/>
            <a:ext cx="8229600" cy="5029200"/>
          </a:xfrm>
          <a:solidFill>
            <a:schemeClr val="accent2"/>
          </a:solidFill>
          <a:ln w="38100"/>
          <a:extLst>
            <a:ext uri="{FAA26D3D-D897-4be2-8F04-BA451C77F1D7}"/>
          </a:extLst>
        </p:spPr>
        <p:txBody>
          <a:bodyPr rtlCol="0">
            <a:normAutofit/>
          </a:bodyPr>
          <a:lstStyle/>
          <a:p>
            <a:pPr marL="548640" indent="-411480" fontAlgn="auto">
              <a:spcBef>
                <a:spcPts val="580"/>
              </a:spcBef>
              <a:spcAft>
                <a:spcPts val="0"/>
              </a:spcAft>
              <a:buClr>
                <a:schemeClr val="tx1">
                  <a:shade val="95000"/>
                </a:schemeClr>
              </a:buClr>
              <a:buFont typeface="Arial" pitchFamily="34" charset="0"/>
              <a:buChar cha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Determine which standards apply to your workplace</a:t>
            </a:r>
          </a:p>
          <a:p>
            <a:pPr marL="548640" indent="-411480" fontAlgn="auto">
              <a:spcBef>
                <a:spcPts val="580"/>
              </a:spcBef>
              <a:spcAft>
                <a:spcPts val="0"/>
              </a:spcAft>
              <a:buClr>
                <a:schemeClr val="tx1">
                  <a:shade val="95000"/>
                </a:schemeClr>
              </a:buClr>
              <a:buFont typeface="Monotype Sorts" pitchFamily="2" charset="2"/>
              <a:buNone/>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endParaRPr>
          </a:p>
          <a:p>
            <a:pPr marL="548640" indent="-411480" fontAlgn="auto">
              <a:spcBef>
                <a:spcPts val="580"/>
              </a:spcBef>
              <a:spcAft>
                <a:spcPts val="0"/>
              </a:spcAft>
              <a:buClr>
                <a:schemeClr val="tx1">
                  <a:shade val="95000"/>
                </a:schemeClr>
              </a:buClr>
              <a:buFont typeface="Arial" pitchFamily="34" charset="0"/>
              <a:buChar cha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Follow the OSHA standards and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requirements</a:t>
            </a:r>
          </a:p>
          <a:p>
            <a:pPr marL="548640" indent="-411480" fontAlgn="auto">
              <a:spcBef>
                <a:spcPts val="580"/>
              </a:spcBef>
              <a:spcAft>
                <a:spcPts val="0"/>
              </a:spcAft>
              <a:buClr>
                <a:schemeClr val="tx1">
                  <a:shade val="95000"/>
                </a:schemeClr>
              </a:buClr>
              <a:buFont typeface="Arial" pitchFamily="34" charset="0"/>
              <a:buChar char="•"/>
              <a:defRPr/>
            </a:pPr>
            <a:endParaRPr lang="en-US"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endParaRPr>
          </a:p>
          <a:p>
            <a:pPr marL="548640" indent="-411480" fontAlgn="auto">
              <a:spcBef>
                <a:spcPts val="580"/>
              </a:spcBef>
              <a:spcAft>
                <a:spcPts val="0"/>
              </a:spcAft>
              <a:buClr>
                <a:schemeClr val="tx1">
                  <a:shade val="95000"/>
                </a:schemeClr>
              </a:buClr>
              <a:buFont typeface="Arial" pitchFamily="34" charset="0"/>
              <a:buChar char="•"/>
              <a:defRPr/>
            </a:pPr>
            <a:r>
              <a:rPr lang="en-US" sz="4000" u="sng"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Arial" pitchFamily="34" charset="0"/>
                <a:ea typeface="+mn-ea"/>
              </a:rPr>
              <a:t>Train workers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and effectively enforce</a:t>
            </a:r>
          </a:p>
          <a:p>
            <a:pPr marL="548640" indent="-411480" fontAlgn="auto">
              <a:spcBef>
                <a:spcPts val="580"/>
              </a:spcBef>
              <a:spcAft>
                <a:spcPts val="0"/>
              </a:spcAft>
              <a:buClr>
                <a:schemeClr val="tx1">
                  <a:shade val="95000"/>
                </a:schemeClr>
              </a:buClr>
              <a:buFont typeface="Arial" pitchFamily="34" charset="0"/>
              <a:buChar char="•"/>
              <a:defRPr/>
            </a:pP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endParaRPr>
          </a:p>
          <a:p>
            <a:pPr marL="548640" indent="-411480" fontAlgn="auto">
              <a:spcBef>
                <a:spcPts val="580"/>
              </a:spcBef>
              <a:spcAft>
                <a:spcPts val="0"/>
              </a:spcAft>
              <a:buClr>
                <a:schemeClr val="tx1">
                  <a:shade val="95000"/>
                </a:schemeClr>
              </a:buClr>
              <a:buFont typeface="Arial" pitchFamily="34" charset="0"/>
              <a:buChar char="•"/>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Provide a place of </a:t>
            </a:r>
            <a:r>
              <a:rPr lang="en-US" sz="2800" dirty="0" smtClean="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pitchFamily="34" charset="0"/>
                <a:ea typeface="+mn-ea"/>
              </a:rPr>
              <a:t>employment which is free of recognized hazards that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are causing or are likely to cause death or serious physical harm</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endParaRPr>
          </a:p>
          <a:p>
            <a:pPr marL="548640" indent="-411480" fontAlgn="auto">
              <a:spcBef>
                <a:spcPts val="580"/>
              </a:spcBef>
              <a:spcAft>
                <a:spcPts val="0"/>
              </a:spcAft>
              <a:buClr>
                <a:schemeClr val="tx1">
                  <a:shade val="95000"/>
                </a:schemeClr>
              </a:buClr>
              <a:buFont typeface="Arial" pitchFamily="34" charset="0"/>
              <a:buChar char="•"/>
              <a:defRPr/>
            </a:pPr>
            <a:endParaRPr lang="en-US" dirty="0">
              <a:latin typeface="Arial" pitchFamily="34" charset="0"/>
              <a:ea typeface="+mn-ea"/>
            </a:endParaRPr>
          </a:p>
        </p:txBody>
      </p:sp>
      <p:sp>
        <p:nvSpPr>
          <p:cNvPr id="151556" name="Slide Number Placeholder 5"/>
          <p:cNvSpPr>
            <a:spLocks noGrp="1"/>
          </p:cNvSpPr>
          <p:nvPr>
            <p:ph type="sldNum" sz="quarter" idx="12"/>
          </p:nvPr>
        </p:nvSpPr>
        <p:spPr bwMode="auto">
          <a:ln>
            <a:miter lim="800000"/>
            <a:headEnd/>
            <a:tailEnd/>
          </a:ln>
        </p:spPr>
        <p:txBody>
          <a:bodyPr/>
          <a:lstStyle/>
          <a:p>
            <a:r>
              <a:rPr lang="en-US" dirty="0" smtClean="0"/>
              <a:t>89</a:t>
            </a:r>
            <a:endParaRPr lang="en-US" dirty="0"/>
          </a:p>
        </p:txBody>
      </p:sp>
    </p:spTree>
    <p:extLst>
      <p:ext uri="{BB962C8B-B14F-4D97-AF65-F5344CB8AC3E}">
        <p14:creationId xmlns:p14="http://schemas.microsoft.com/office/powerpoint/2010/main" val="590155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gn="ctr"/>
            <a:r>
              <a:rPr lang="en-US" smtClean="0"/>
              <a:t>FREE Consultation Program</a:t>
            </a:r>
          </a:p>
        </p:txBody>
      </p:sp>
      <p:pic>
        <p:nvPicPr>
          <p:cNvPr id="28675" name="Content Placeholder 8" title="Picture of OSHA On-site Consultation Web Page"/>
          <p:cNvPicPr>
            <a:picLocks noGrp="1"/>
          </p:cNvPicPr>
          <p:nvPr>
            <p:ph sz="quarter" idx="1"/>
          </p:nvPr>
        </p:nvPicPr>
        <p:blipFill>
          <a:blip r:embed="rId3" cstate="email">
            <a:extLst>
              <a:ext uri="{28A0092B-C50C-407E-A947-70E740481C1C}">
                <a14:useLocalDpi xmlns:a14="http://schemas.microsoft.com/office/drawing/2010/main"/>
              </a:ext>
            </a:extLst>
          </a:blip>
          <a:srcRect r="-270"/>
          <a:stretch>
            <a:fillRect/>
          </a:stretch>
        </p:blipFill>
        <p:spPr>
          <a:xfrm>
            <a:off x="838200" y="685800"/>
            <a:ext cx="8229600" cy="4953000"/>
          </a:xfrm>
        </p:spPr>
      </p:pic>
      <p:sp>
        <p:nvSpPr>
          <p:cNvPr id="4" name="Slide Number Placeholder 3"/>
          <p:cNvSpPr>
            <a:spLocks noGrp="1"/>
          </p:cNvSpPr>
          <p:nvPr>
            <p:ph type="sldNum" sz="quarter" idx="12"/>
          </p:nvPr>
        </p:nvSpPr>
        <p:spPr/>
        <p:txBody>
          <a:bodyPr/>
          <a:lstStyle/>
          <a:p>
            <a:fld id="{258EEF59-283A-48D0-B4A8-A95B3A809E8F}" type="slidenum">
              <a:rPr lang="en-US"/>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normAutofit fontScale="90000"/>
          </a:bodyPr>
          <a:lstStyle/>
          <a:p>
            <a:pPr algn="ctr"/>
            <a:r>
              <a:rPr lang="es-MX" sz="3600" smtClean="0">
                <a:solidFill>
                  <a:srgbClr val="9BBB59"/>
                </a:solidFill>
              </a:rPr>
              <a:t>GENERAL FALL PROTECTION TRAINING</a:t>
            </a:r>
          </a:p>
        </p:txBody>
      </p:sp>
      <p:sp>
        <p:nvSpPr>
          <p:cNvPr id="93187" name="Content Placeholder 2"/>
          <p:cNvSpPr>
            <a:spLocks noGrp="1"/>
          </p:cNvSpPr>
          <p:nvPr>
            <p:ph idx="1"/>
          </p:nvPr>
        </p:nvSpPr>
        <p:spPr>
          <a:xfrm>
            <a:off x="304800" y="1600200"/>
            <a:ext cx="8382000" cy="4648200"/>
          </a:xfrm>
        </p:spPr>
        <p:txBody>
          <a:bodyPr>
            <a:normAutofit/>
          </a:bodyPr>
          <a:lstStyle/>
          <a:p>
            <a:pPr algn="ctr">
              <a:lnSpc>
                <a:spcPct val="90000"/>
              </a:lnSpc>
              <a:buFont typeface="Wingdings 2" pitchFamily="-106" charset="2"/>
              <a:buNone/>
            </a:pPr>
            <a:r>
              <a:rPr lang="en-US" sz="2200" dirty="0" smtClean="0">
                <a:solidFill>
                  <a:schemeClr val="tx2"/>
                </a:solidFill>
              </a:rPr>
              <a:t>The employer shall provide training by a</a:t>
            </a:r>
          </a:p>
          <a:p>
            <a:pPr algn="ctr">
              <a:lnSpc>
                <a:spcPct val="90000"/>
              </a:lnSpc>
              <a:buFont typeface="Wingdings 2" pitchFamily="-106" charset="2"/>
              <a:buNone/>
            </a:pPr>
            <a:r>
              <a:rPr lang="en-US" sz="2200" b="1" i="1" u="sng" dirty="0" smtClean="0">
                <a:solidFill>
                  <a:srgbClr val="FF0000"/>
                </a:solidFill>
              </a:rPr>
              <a:t>COMPETENT PERSON </a:t>
            </a:r>
            <a:r>
              <a:rPr lang="en-US" sz="2200" dirty="0" smtClean="0">
                <a:solidFill>
                  <a:schemeClr val="tx2"/>
                </a:solidFill>
              </a:rPr>
              <a:t>to each worker who might be</a:t>
            </a:r>
          </a:p>
          <a:p>
            <a:pPr algn="ctr">
              <a:lnSpc>
                <a:spcPct val="90000"/>
              </a:lnSpc>
              <a:buFont typeface="Wingdings 2" pitchFamily="-106" charset="2"/>
              <a:buNone/>
            </a:pPr>
            <a:r>
              <a:rPr lang="en-US" sz="2200" dirty="0" smtClean="0">
                <a:solidFill>
                  <a:schemeClr val="tx2"/>
                </a:solidFill>
              </a:rPr>
              <a:t>exposed to fall hazards. </a:t>
            </a:r>
          </a:p>
          <a:p>
            <a:pPr>
              <a:lnSpc>
                <a:spcPct val="90000"/>
              </a:lnSpc>
              <a:buFont typeface="Wingdings 2" pitchFamily="-106" charset="2"/>
              <a:buNone/>
            </a:pPr>
            <a:r>
              <a:rPr lang="en-US" sz="2200" u="sng" dirty="0" smtClean="0">
                <a:solidFill>
                  <a:schemeClr val="tx2"/>
                </a:solidFill>
              </a:rPr>
              <a:t>Competent Person</a:t>
            </a:r>
            <a:r>
              <a:rPr lang="en-US" sz="2200" dirty="0" smtClean="0">
                <a:solidFill>
                  <a:schemeClr val="tx2"/>
                </a:solidFill>
              </a:rPr>
              <a:t> </a:t>
            </a:r>
          </a:p>
          <a:p>
            <a:pPr>
              <a:lnSpc>
                <a:spcPct val="90000"/>
              </a:lnSpc>
            </a:pPr>
            <a:r>
              <a:rPr lang="en-US" sz="2200" dirty="0" smtClean="0">
                <a:solidFill>
                  <a:schemeClr val="tx2"/>
                </a:solidFill>
              </a:rPr>
              <a:t>Someone who is </a:t>
            </a:r>
            <a:r>
              <a:rPr lang="en-US" sz="2200" b="1" dirty="0" smtClean="0">
                <a:solidFill>
                  <a:srgbClr val="FF0000"/>
                </a:solidFill>
              </a:rPr>
              <a:t>capable of identifying </a:t>
            </a:r>
            <a:r>
              <a:rPr lang="en-US" sz="2200" dirty="0" smtClean="0">
                <a:solidFill>
                  <a:schemeClr val="tx2"/>
                </a:solidFill>
              </a:rPr>
              <a:t>existing and predictable </a:t>
            </a:r>
            <a:r>
              <a:rPr lang="en-US" sz="2200" b="1" dirty="0" smtClean="0">
                <a:solidFill>
                  <a:srgbClr val="FF0000"/>
                </a:solidFill>
              </a:rPr>
              <a:t>hazards</a:t>
            </a:r>
            <a:r>
              <a:rPr lang="en-US" sz="2200" dirty="0" smtClean="0">
                <a:solidFill>
                  <a:schemeClr val="tx2"/>
                </a:solidFill>
              </a:rPr>
              <a:t> in the surroundings or working conditions which are unsanitary, hazardous, or  dangerous to employees and who has *</a:t>
            </a:r>
            <a:r>
              <a:rPr lang="en-US" sz="2200" b="1" i="1" dirty="0" smtClean="0">
                <a:solidFill>
                  <a:srgbClr val="FF0000"/>
                </a:solidFill>
              </a:rPr>
              <a:t>authorization</a:t>
            </a:r>
            <a:r>
              <a:rPr lang="en-US" sz="2200" dirty="0" smtClean="0">
                <a:solidFill>
                  <a:schemeClr val="tx2"/>
                </a:solidFill>
              </a:rPr>
              <a:t> to take prompt corrective measures to eliminate them.</a:t>
            </a:r>
          </a:p>
          <a:p>
            <a:pPr>
              <a:lnSpc>
                <a:spcPct val="90000"/>
              </a:lnSpc>
              <a:buFont typeface="Wingdings 2" pitchFamily="-106" charset="2"/>
              <a:buNone/>
            </a:pPr>
            <a:endParaRPr lang="en-US" sz="2200" dirty="0" smtClean="0">
              <a:solidFill>
                <a:schemeClr val="tx2"/>
              </a:solidFill>
            </a:endParaRPr>
          </a:p>
          <a:p>
            <a:pPr>
              <a:lnSpc>
                <a:spcPct val="90000"/>
              </a:lnSpc>
              <a:buFont typeface="Wingdings 2" pitchFamily="-106" charset="2"/>
              <a:buNone/>
            </a:pPr>
            <a:r>
              <a:rPr lang="en-US" sz="2200" u="sng" dirty="0" smtClean="0">
                <a:solidFill>
                  <a:schemeClr val="tx2"/>
                </a:solidFill>
              </a:rPr>
              <a:t>Qualified Person </a:t>
            </a:r>
            <a:endParaRPr lang="en-US" sz="2200" dirty="0" smtClean="0">
              <a:solidFill>
                <a:schemeClr val="tx2"/>
              </a:solidFill>
            </a:endParaRPr>
          </a:p>
          <a:p>
            <a:pPr>
              <a:lnSpc>
                <a:spcPct val="90000"/>
              </a:lnSpc>
            </a:pPr>
            <a:r>
              <a:rPr lang="en-US" sz="2200" dirty="0" smtClean="0">
                <a:solidFill>
                  <a:schemeClr val="tx2"/>
                </a:solidFill>
              </a:rPr>
              <a:t>Someone that is knowledgeable and has expertise. </a:t>
            </a:r>
            <a:r>
              <a:rPr lang="en-US" sz="2200" b="1" dirty="0" smtClean="0">
                <a:solidFill>
                  <a:srgbClr val="FF0000"/>
                </a:solidFill>
              </a:rPr>
              <a:t>KNOWS THE NORMS</a:t>
            </a:r>
          </a:p>
          <a:p>
            <a:pPr>
              <a:lnSpc>
                <a:spcPct val="90000"/>
              </a:lnSpc>
              <a:buFont typeface="Wingdings 2" pitchFamily="-106" charset="2"/>
              <a:buNone/>
            </a:pPr>
            <a:endParaRPr lang="en-US" sz="2400" dirty="0" smtClean="0"/>
          </a:p>
          <a:p>
            <a:pPr>
              <a:lnSpc>
                <a:spcPct val="90000"/>
              </a:lnSpc>
              <a:buFont typeface="Wingdings 2" pitchFamily="-106" charset="2"/>
              <a:buNone/>
            </a:pPr>
            <a:endParaRPr lang="en-US" sz="3000" dirty="0" smtClean="0"/>
          </a:p>
        </p:txBody>
      </p:sp>
      <p:sp>
        <p:nvSpPr>
          <p:cNvPr id="93188" name="Slide Number Placeholder 3"/>
          <p:cNvSpPr>
            <a:spLocks noGrp="1"/>
          </p:cNvSpPr>
          <p:nvPr>
            <p:ph type="sldNum" sz="quarter" idx="12"/>
          </p:nvPr>
        </p:nvSpPr>
        <p:spPr bwMode="auto">
          <a:ln>
            <a:miter lim="800000"/>
            <a:headEnd/>
            <a:tailEnd/>
          </a:ln>
        </p:spPr>
        <p:txBody>
          <a:bodyPr/>
          <a:lstStyle/>
          <a:p>
            <a:r>
              <a:rPr lang="en-US" dirty="0" smtClean="0"/>
              <a:t>90</a:t>
            </a:r>
            <a:endParaRPr lang="en-US" dirty="0"/>
          </a:p>
        </p:txBody>
      </p:sp>
    </p:spTree>
    <p:extLst>
      <p:ext uri="{BB962C8B-B14F-4D97-AF65-F5344CB8AC3E}">
        <p14:creationId xmlns:p14="http://schemas.microsoft.com/office/powerpoint/2010/main" val="48023494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72000"/>
          </a:xfrm>
        </p:spPr>
        <p:txBody>
          <a:bodyPr>
            <a:normAutofit/>
          </a:bodyPr>
          <a:lstStyle/>
          <a:p>
            <a:pPr marL="547688" indent="-411163">
              <a:buClr>
                <a:srgbClr val="000000"/>
              </a:buClr>
              <a:buFont typeface="Wingdings 2" pitchFamily="-106" charset="2"/>
              <a:buNone/>
            </a:pPr>
            <a:r>
              <a:rPr lang="en-US" dirty="0" smtClean="0">
                <a:solidFill>
                  <a:schemeClr val="tx2"/>
                </a:solidFill>
              </a:rPr>
              <a:t>The training shall include:</a:t>
            </a:r>
          </a:p>
          <a:p>
            <a:pPr marL="547688" indent="-411163">
              <a:buClr>
                <a:srgbClr val="000000"/>
              </a:buClr>
              <a:buFont typeface="Wingdings 2" pitchFamily="-106" charset="2"/>
              <a:buNone/>
            </a:pPr>
            <a:endParaRPr lang="en-US" sz="2400" dirty="0" smtClean="0">
              <a:solidFill>
                <a:schemeClr val="tx2"/>
              </a:solidFill>
            </a:endParaRPr>
          </a:p>
          <a:p>
            <a:pPr marL="868363" lvl="1" indent="-282575">
              <a:buFont typeface="Wingdings" pitchFamily="-106" charset="2"/>
              <a:buChar char="§"/>
            </a:pPr>
            <a:r>
              <a:rPr lang="en-US" sz="2800" dirty="0" smtClean="0">
                <a:solidFill>
                  <a:schemeClr val="tx2"/>
                </a:solidFill>
              </a:rPr>
              <a:t>Nature of </a:t>
            </a:r>
            <a:r>
              <a:rPr lang="en-US" sz="2800" dirty="0" smtClean="0">
                <a:solidFill>
                  <a:srgbClr val="FF0000"/>
                </a:solidFill>
              </a:rPr>
              <a:t>fall hazards </a:t>
            </a:r>
            <a:r>
              <a:rPr lang="en-US" sz="2800" dirty="0" smtClean="0">
                <a:solidFill>
                  <a:schemeClr val="tx2"/>
                </a:solidFill>
              </a:rPr>
              <a:t>and how to </a:t>
            </a:r>
            <a:r>
              <a:rPr lang="en-US" sz="2800" dirty="0" smtClean="0">
                <a:solidFill>
                  <a:srgbClr val="FF0000"/>
                </a:solidFill>
              </a:rPr>
              <a:t>recognize these hazards;</a:t>
            </a:r>
          </a:p>
          <a:p>
            <a:pPr marL="868363" lvl="1" indent="-282575">
              <a:buFont typeface="Wingdings" pitchFamily="-106" charset="2"/>
              <a:buChar char="§"/>
            </a:pPr>
            <a:endParaRPr lang="en-US" sz="2800" dirty="0" smtClean="0">
              <a:solidFill>
                <a:schemeClr val="tx2"/>
              </a:solidFill>
            </a:endParaRPr>
          </a:p>
          <a:p>
            <a:pPr marL="868363" lvl="1" indent="-282575">
              <a:buFont typeface="Wingdings" pitchFamily="-106" charset="2"/>
              <a:buChar char="§"/>
            </a:pPr>
            <a:r>
              <a:rPr lang="en-US" sz="2800" dirty="0" smtClean="0">
                <a:solidFill>
                  <a:schemeClr val="tx2"/>
                </a:solidFill>
              </a:rPr>
              <a:t>Correct procedures for erecting and </a:t>
            </a:r>
            <a:r>
              <a:rPr lang="en-US" sz="2800" dirty="0" smtClean="0">
                <a:solidFill>
                  <a:srgbClr val="FF0000"/>
                </a:solidFill>
              </a:rPr>
              <a:t>maintaining, disassembling and inspecting fall protection systems to be used</a:t>
            </a:r>
            <a:r>
              <a:rPr lang="en-US" sz="2800" dirty="0" smtClean="0">
                <a:solidFill>
                  <a:schemeClr val="tx2"/>
                </a:solidFill>
              </a:rPr>
              <a:t>.</a:t>
            </a:r>
          </a:p>
          <a:p>
            <a:pPr marL="868363" lvl="1" indent="-282575">
              <a:buFont typeface="Wingdings" pitchFamily="-106" charset="2"/>
              <a:buChar char="§"/>
            </a:pPr>
            <a:endParaRPr lang="en-US" dirty="0" smtClean="0"/>
          </a:p>
          <a:p>
            <a:pPr marL="868363" lvl="1" indent="-282575">
              <a:buFont typeface="Wingdings 2" pitchFamily="-106" charset="2"/>
              <a:buNone/>
            </a:pPr>
            <a:endParaRPr lang="en-US" dirty="0" smtClean="0"/>
          </a:p>
          <a:p>
            <a:pPr marL="547688" indent="-411163">
              <a:buFont typeface="Wingdings 2" pitchFamily="-106" charset="2"/>
              <a:buNone/>
            </a:pPr>
            <a:endParaRPr lang="es-MX" sz="2400" dirty="0" smtClean="0"/>
          </a:p>
        </p:txBody>
      </p:sp>
      <p:sp>
        <p:nvSpPr>
          <p:cNvPr id="94211" name="Slide Number Placeholder 3"/>
          <p:cNvSpPr>
            <a:spLocks noGrp="1"/>
          </p:cNvSpPr>
          <p:nvPr>
            <p:ph type="sldNum" sz="quarter" idx="12"/>
          </p:nvPr>
        </p:nvSpPr>
        <p:spPr bwMode="auto">
          <a:ln>
            <a:miter lim="800000"/>
            <a:headEnd/>
            <a:tailEnd/>
          </a:ln>
        </p:spPr>
        <p:txBody>
          <a:bodyPr/>
          <a:lstStyle/>
          <a:p>
            <a:r>
              <a:rPr lang="en-US" dirty="0" smtClean="0"/>
              <a:t>91</a:t>
            </a:r>
            <a:endParaRPr lang="en-US" dirty="0"/>
          </a:p>
        </p:txBody>
      </p:sp>
      <p:sp>
        <p:nvSpPr>
          <p:cNvPr id="183300" name="TextBox 4"/>
          <p:cNvSpPr txBox="1">
            <a:spLocks noChangeArrowheads="1"/>
          </p:cNvSpPr>
          <p:nvPr/>
        </p:nvSpPr>
        <p:spPr bwMode="auto">
          <a:xfrm>
            <a:off x="1295400" y="6324600"/>
            <a:ext cx="6858000" cy="369888"/>
          </a:xfrm>
          <a:prstGeom prst="rect">
            <a:avLst/>
          </a:prstGeom>
          <a:noFill/>
          <a:ln w="9525">
            <a:noFill/>
            <a:miter lim="800000"/>
            <a:headEnd/>
            <a:tailEnd/>
          </a:ln>
        </p:spPr>
        <p:txBody>
          <a:bodyPr>
            <a:spAutoFit/>
          </a:bodyPr>
          <a:lstStyle/>
          <a:p>
            <a:pPr algn="ctr"/>
            <a:r>
              <a:rPr lang="en-US" i="1">
                <a:solidFill>
                  <a:schemeClr val="tx2"/>
                </a:solidFill>
                <a:latin typeface="Georgia" pitchFamily="-106" charset="0"/>
              </a:rPr>
              <a:t>Training requirement standard 1926.503</a:t>
            </a:r>
          </a:p>
        </p:txBody>
      </p:sp>
      <p:sp>
        <p:nvSpPr>
          <p:cNvPr id="7" name="Title 1"/>
          <p:cNvSpPr>
            <a:spLocks noGrp="1"/>
          </p:cNvSpPr>
          <p:nvPr>
            <p:ph type="title"/>
          </p:nvPr>
        </p:nvSpPr>
        <p:spPr>
          <a:solidFill>
            <a:schemeClr val="tx2"/>
          </a:solidFill>
        </p:spPr>
        <p:txBody>
          <a:bodyPr>
            <a:normAutofit fontScale="90000"/>
          </a:bodyPr>
          <a:lstStyle/>
          <a:p>
            <a:pPr algn="ctr"/>
            <a:r>
              <a:rPr lang="es-MX" sz="3600" smtClean="0">
                <a:solidFill>
                  <a:srgbClr val="9BBB59"/>
                </a:solidFill>
              </a:rPr>
              <a:t>GENERAL FALL PROTECTION TRAINING</a:t>
            </a:r>
          </a:p>
        </p:txBody>
      </p:sp>
    </p:spTree>
    <p:extLst>
      <p:ext uri="{BB962C8B-B14F-4D97-AF65-F5344CB8AC3E}">
        <p14:creationId xmlns:p14="http://schemas.microsoft.com/office/powerpoint/2010/main" val="165687243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Slide about training requirement standard</a:t>
            </a:r>
            <a:endParaRPr lang="en-US" dirty="0"/>
          </a:p>
        </p:txBody>
      </p:sp>
      <p:sp>
        <p:nvSpPr>
          <p:cNvPr id="95235" name="Slide Number Placeholder 3"/>
          <p:cNvSpPr>
            <a:spLocks noGrp="1"/>
          </p:cNvSpPr>
          <p:nvPr>
            <p:ph type="sldNum" sz="quarter" idx="12"/>
          </p:nvPr>
        </p:nvSpPr>
        <p:spPr bwMode="auto">
          <a:ln>
            <a:miter lim="800000"/>
            <a:headEnd/>
            <a:tailEnd/>
          </a:ln>
        </p:spPr>
        <p:txBody>
          <a:bodyPr/>
          <a:lstStyle/>
          <a:p>
            <a:r>
              <a:rPr lang="en-US" dirty="0" smtClean="0"/>
              <a:t>92</a:t>
            </a:r>
            <a:endParaRPr lang="en-US" dirty="0"/>
          </a:p>
        </p:txBody>
      </p:sp>
      <p:sp>
        <p:nvSpPr>
          <p:cNvPr id="95234" name="Content Placeholder 2"/>
          <p:cNvSpPr>
            <a:spLocks noGrp="1"/>
          </p:cNvSpPr>
          <p:nvPr>
            <p:ph idx="4294967295"/>
          </p:nvPr>
        </p:nvSpPr>
        <p:spPr>
          <a:xfrm>
            <a:off x="465931" y="-15922"/>
            <a:ext cx="8229600" cy="6248400"/>
          </a:xfrm>
        </p:spPr>
        <p:txBody>
          <a:bodyPr>
            <a:normAutofit/>
          </a:bodyPr>
          <a:lstStyle/>
          <a:p>
            <a:pPr lvl="1">
              <a:lnSpc>
                <a:spcPct val="90000"/>
              </a:lnSpc>
              <a:buFont typeface="Wingdings 2" pitchFamily="-106" charset="2"/>
              <a:buNone/>
            </a:pPr>
            <a:endParaRPr lang="en-US" dirty="0" smtClean="0"/>
          </a:p>
          <a:p>
            <a:pPr lvl="1">
              <a:lnSpc>
                <a:spcPct val="90000"/>
              </a:lnSpc>
              <a:buFont typeface="Wingdings" pitchFamily="-106" charset="2"/>
              <a:buChar char="§"/>
            </a:pPr>
            <a:r>
              <a:rPr lang="en-US" b="1" dirty="0" smtClean="0">
                <a:solidFill>
                  <a:srgbClr val="FF0000"/>
                </a:solidFill>
              </a:rPr>
              <a:t>Role of each employee in safety monitoring </a:t>
            </a:r>
            <a:r>
              <a:rPr lang="en-US" dirty="0" smtClean="0">
                <a:solidFill>
                  <a:schemeClr val="tx2"/>
                </a:solidFill>
              </a:rPr>
              <a:t>system where specifically permitted and in fall protection plans;</a:t>
            </a:r>
          </a:p>
          <a:p>
            <a:pPr lvl="1">
              <a:lnSpc>
                <a:spcPct val="90000"/>
              </a:lnSpc>
              <a:buFont typeface="Wingdings" pitchFamily="-106" charset="2"/>
              <a:buChar char="§"/>
            </a:pPr>
            <a:endParaRPr lang="en-US" dirty="0" smtClean="0">
              <a:solidFill>
                <a:schemeClr val="tx2"/>
              </a:solidFill>
            </a:endParaRPr>
          </a:p>
          <a:p>
            <a:pPr lvl="1">
              <a:lnSpc>
                <a:spcPct val="90000"/>
              </a:lnSpc>
              <a:buFont typeface="Wingdings" pitchFamily="-106" charset="2"/>
              <a:buChar char="§"/>
            </a:pPr>
            <a:r>
              <a:rPr lang="en-US" dirty="0" smtClean="0">
                <a:solidFill>
                  <a:schemeClr val="tx2"/>
                </a:solidFill>
              </a:rPr>
              <a:t>Use and operation of </a:t>
            </a:r>
            <a:r>
              <a:rPr lang="en-US" dirty="0" smtClean="0">
                <a:solidFill>
                  <a:srgbClr val="FF0000"/>
                </a:solidFill>
              </a:rPr>
              <a:t>guardrail systems</a:t>
            </a:r>
            <a:r>
              <a:rPr lang="en-US" dirty="0" smtClean="0">
                <a:solidFill>
                  <a:schemeClr val="tx2"/>
                </a:solidFill>
              </a:rPr>
              <a:t>, </a:t>
            </a:r>
            <a:r>
              <a:rPr lang="en-US" dirty="0" smtClean="0">
                <a:solidFill>
                  <a:srgbClr val="FF0000"/>
                </a:solidFill>
              </a:rPr>
              <a:t>personal fall arrest systems</a:t>
            </a:r>
            <a:r>
              <a:rPr lang="en-US" dirty="0" smtClean="0">
                <a:solidFill>
                  <a:schemeClr val="tx2"/>
                </a:solidFill>
              </a:rPr>
              <a:t>, </a:t>
            </a:r>
            <a:r>
              <a:rPr lang="en-US" dirty="0" smtClean="0">
                <a:solidFill>
                  <a:srgbClr val="FF0000"/>
                </a:solidFill>
              </a:rPr>
              <a:t>safety net systems</a:t>
            </a:r>
            <a:r>
              <a:rPr lang="en-US" dirty="0" smtClean="0">
                <a:solidFill>
                  <a:schemeClr val="tx2"/>
                </a:solidFill>
              </a:rPr>
              <a:t>, safety </a:t>
            </a:r>
            <a:r>
              <a:rPr lang="en-US" dirty="0" smtClean="0">
                <a:solidFill>
                  <a:srgbClr val="FF0000"/>
                </a:solidFill>
              </a:rPr>
              <a:t>monitoring</a:t>
            </a:r>
            <a:r>
              <a:rPr lang="en-US" dirty="0" smtClean="0">
                <a:solidFill>
                  <a:schemeClr val="tx2"/>
                </a:solidFill>
              </a:rPr>
              <a:t> systems, </a:t>
            </a:r>
            <a:r>
              <a:rPr lang="en-US" dirty="0" smtClean="0">
                <a:solidFill>
                  <a:srgbClr val="FF0000"/>
                </a:solidFill>
              </a:rPr>
              <a:t>controlled access zones </a:t>
            </a:r>
            <a:r>
              <a:rPr lang="en-US" dirty="0" smtClean="0">
                <a:solidFill>
                  <a:schemeClr val="tx2"/>
                </a:solidFill>
              </a:rPr>
              <a:t>and other protection to be used;</a:t>
            </a:r>
          </a:p>
          <a:p>
            <a:pPr lvl="1">
              <a:lnSpc>
                <a:spcPct val="90000"/>
              </a:lnSpc>
              <a:buFont typeface="Wingdings" pitchFamily="-106" charset="2"/>
              <a:buChar char="§"/>
            </a:pPr>
            <a:endParaRPr lang="en-US" dirty="0" smtClean="0">
              <a:solidFill>
                <a:schemeClr val="tx2"/>
              </a:solidFill>
            </a:endParaRPr>
          </a:p>
          <a:p>
            <a:pPr lvl="1">
              <a:lnSpc>
                <a:spcPct val="90000"/>
              </a:lnSpc>
              <a:buFont typeface="Wingdings" pitchFamily="-106" charset="2"/>
              <a:buChar char="§"/>
            </a:pPr>
            <a:r>
              <a:rPr lang="en-US" dirty="0" smtClean="0">
                <a:solidFill>
                  <a:srgbClr val="FF0000"/>
                </a:solidFill>
              </a:rPr>
              <a:t>Limitations on use of mechanical equipment </a:t>
            </a:r>
            <a:r>
              <a:rPr lang="en-US" dirty="0" smtClean="0">
                <a:solidFill>
                  <a:schemeClr val="tx2"/>
                </a:solidFill>
              </a:rPr>
              <a:t>during roofing work on low-sloped roofs;</a:t>
            </a:r>
          </a:p>
          <a:p>
            <a:pPr lvl="1">
              <a:lnSpc>
                <a:spcPct val="90000"/>
              </a:lnSpc>
              <a:buFont typeface="Wingdings" pitchFamily="-106" charset="2"/>
              <a:buChar char="§"/>
            </a:pPr>
            <a:endParaRPr lang="en-US" dirty="0" smtClean="0">
              <a:solidFill>
                <a:schemeClr val="tx2"/>
              </a:solidFill>
            </a:endParaRPr>
          </a:p>
          <a:p>
            <a:pPr lvl="1">
              <a:lnSpc>
                <a:spcPct val="90000"/>
              </a:lnSpc>
              <a:buFont typeface="Wingdings" pitchFamily="-106" charset="2"/>
              <a:buChar char="§"/>
            </a:pPr>
            <a:r>
              <a:rPr lang="en-US" dirty="0" smtClean="0">
                <a:solidFill>
                  <a:srgbClr val="FF0000"/>
                </a:solidFill>
              </a:rPr>
              <a:t>Correct handling </a:t>
            </a:r>
            <a:r>
              <a:rPr lang="en-US" dirty="0" smtClean="0">
                <a:solidFill>
                  <a:schemeClr val="tx2"/>
                </a:solidFill>
              </a:rPr>
              <a:t>and </a:t>
            </a:r>
            <a:r>
              <a:rPr lang="en-US" dirty="0" smtClean="0">
                <a:solidFill>
                  <a:srgbClr val="FF0000"/>
                </a:solidFill>
              </a:rPr>
              <a:t>storage of equipment </a:t>
            </a:r>
            <a:r>
              <a:rPr lang="en-US" dirty="0" smtClean="0">
                <a:solidFill>
                  <a:schemeClr val="tx2"/>
                </a:solidFill>
              </a:rPr>
              <a:t>and materials and erection for </a:t>
            </a:r>
            <a:r>
              <a:rPr lang="en-US" dirty="0" smtClean="0">
                <a:solidFill>
                  <a:srgbClr val="FF0000"/>
                </a:solidFill>
              </a:rPr>
              <a:t>overhead protection;</a:t>
            </a:r>
          </a:p>
          <a:p>
            <a:pPr lvl="1">
              <a:lnSpc>
                <a:spcPct val="90000"/>
              </a:lnSpc>
              <a:buFont typeface="Wingdings" pitchFamily="-106" charset="2"/>
              <a:buChar char="§"/>
            </a:pPr>
            <a:endParaRPr lang="en-US" dirty="0" smtClean="0">
              <a:solidFill>
                <a:schemeClr val="tx2"/>
              </a:solidFill>
            </a:endParaRPr>
          </a:p>
          <a:p>
            <a:pPr lvl="1">
              <a:lnSpc>
                <a:spcPct val="90000"/>
              </a:lnSpc>
              <a:buFont typeface="Wingdings" pitchFamily="-106" charset="2"/>
              <a:buChar char="§"/>
            </a:pPr>
            <a:r>
              <a:rPr lang="en-US" dirty="0" smtClean="0">
                <a:solidFill>
                  <a:schemeClr val="tx2"/>
                </a:solidFill>
              </a:rPr>
              <a:t>The standards contained in this subpart</a:t>
            </a:r>
          </a:p>
        </p:txBody>
      </p:sp>
      <p:sp>
        <p:nvSpPr>
          <p:cNvPr id="184324" name="Rectangle 4"/>
          <p:cNvSpPr>
            <a:spLocks noChangeArrowheads="1"/>
          </p:cNvSpPr>
          <p:nvPr/>
        </p:nvSpPr>
        <p:spPr bwMode="auto">
          <a:xfrm>
            <a:off x="2354263" y="6248400"/>
            <a:ext cx="4452937" cy="369888"/>
          </a:xfrm>
          <a:prstGeom prst="rect">
            <a:avLst/>
          </a:prstGeom>
          <a:noFill/>
          <a:ln w="9525">
            <a:noFill/>
            <a:miter lim="800000"/>
            <a:headEnd/>
            <a:tailEnd/>
          </a:ln>
        </p:spPr>
        <p:txBody>
          <a:bodyPr wrap="none">
            <a:spAutoFit/>
          </a:bodyPr>
          <a:lstStyle/>
          <a:p>
            <a:pPr algn="ctr"/>
            <a:r>
              <a:rPr lang="en-US" i="1">
                <a:solidFill>
                  <a:schemeClr val="tx2"/>
                </a:solidFill>
                <a:latin typeface="Georgia" pitchFamily="-106" charset="0"/>
              </a:rPr>
              <a:t>Training requirement standard 1926.503</a:t>
            </a:r>
          </a:p>
        </p:txBody>
      </p:sp>
    </p:spTree>
    <p:extLst>
      <p:ext uri="{BB962C8B-B14F-4D97-AF65-F5344CB8AC3E}">
        <p14:creationId xmlns:p14="http://schemas.microsoft.com/office/powerpoint/2010/main" val="50143601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Content Placeholder 2"/>
          <p:cNvSpPr>
            <a:spLocks noGrp="1"/>
          </p:cNvSpPr>
          <p:nvPr>
            <p:ph idx="1"/>
          </p:nvPr>
        </p:nvSpPr>
        <p:spPr>
          <a:xfrm>
            <a:off x="457200" y="1295400"/>
            <a:ext cx="8229600" cy="4953000"/>
          </a:xfrm>
        </p:spPr>
        <p:txBody>
          <a:bodyPr>
            <a:normAutofit/>
          </a:bodyPr>
          <a:lstStyle/>
          <a:p>
            <a:pPr>
              <a:lnSpc>
                <a:spcPct val="80000"/>
              </a:lnSpc>
              <a:buFont typeface="Wingdings 2" pitchFamily="-106" charset="2"/>
              <a:buNone/>
            </a:pPr>
            <a:endParaRPr lang="en-US" sz="3000" dirty="0" smtClean="0">
              <a:solidFill>
                <a:schemeClr val="tx2"/>
              </a:solidFill>
            </a:endParaRPr>
          </a:p>
          <a:p>
            <a:pPr>
              <a:lnSpc>
                <a:spcPct val="80000"/>
              </a:lnSpc>
              <a:buFont typeface="Georgia" pitchFamily="-106" charset="0"/>
              <a:buAutoNum type="arabicPeriod"/>
            </a:pPr>
            <a:r>
              <a:rPr lang="en-US" sz="3000" dirty="0" smtClean="0">
                <a:solidFill>
                  <a:srgbClr val="FF0000"/>
                </a:solidFill>
              </a:rPr>
              <a:t>Changes</a:t>
            </a:r>
            <a:r>
              <a:rPr lang="en-US" sz="3000" dirty="0" smtClean="0">
                <a:solidFill>
                  <a:schemeClr val="tx2"/>
                </a:solidFill>
              </a:rPr>
              <a:t> in the types of </a:t>
            </a:r>
            <a:r>
              <a:rPr lang="en-US" sz="3000" dirty="0" smtClean="0">
                <a:solidFill>
                  <a:srgbClr val="FF0000"/>
                </a:solidFill>
              </a:rPr>
              <a:t>fall protection systems </a:t>
            </a:r>
            <a:r>
              <a:rPr lang="en-US" sz="3000" dirty="0" smtClean="0">
                <a:solidFill>
                  <a:schemeClr val="tx2"/>
                </a:solidFill>
              </a:rPr>
              <a:t>or equipment used.</a:t>
            </a:r>
          </a:p>
          <a:p>
            <a:pPr>
              <a:lnSpc>
                <a:spcPct val="80000"/>
              </a:lnSpc>
              <a:buFont typeface="Georgia" pitchFamily="-106" charset="0"/>
              <a:buAutoNum type="arabicPeriod"/>
            </a:pPr>
            <a:endParaRPr lang="en-US" sz="3000" dirty="0" smtClean="0">
              <a:solidFill>
                <a:schemeClr val="tx2"/>
              </a:solidFill>
            </a:endParaRPr>
          </a:p>
          <a:p>
            <a:pPr>
              <a:lnSpc>
                <a:spcPct val="80000"/>
              </a:lnSpc>
              <a:buFont typeface="Georgia" pitchFamily="-106" charset="0"/>
              <a:buAutoNum type="arabicPeriod"/>
            </a:pPr>
            <a:r>
              <a:rPr lang="en-US" sz="3000" dirty="0" smtClean="0">
                <a:solidFill>
                  <a:schemeClr val="tx2"/>
                </a:solidFill>
              </a:rPr>
              <a:t>Changes in the workplace rendering </a:t>
            </a:r>
            <a:r>
              <a:rPr lang="en-US" sz="3000" dirty="0" smtClean="0">
                <a:solidFill>
                  <a:srgbClr val="FF0000"/>
                </a:solidFill>
              </a:rPr>
              <a:t>previous training obsolete.</a:t>
            </a:r>
          </a:p>
          <a:p>
            <a:pPr>
              <a:lnSpc>
                <a:spcPct val="80000"/>
              </a:lnSpc>
              <a:buFont typeface="Georgia" pitchFamily="-106" charset="0"/>
              <a:buAutoNum type="arabicPeriod"/>
            </a:pPr>
            <a:endParaRPr lang="en-US" sz="3000" dirty="0" smtClean="0">
              <a:solidFill>
                <a:schemeClr val="tx2"/>
              </a:solidFill>
            </a:endParaRPr>
          </a:p>
          <a:p>
            <a:pPr>
              <a:lnSpc>
                <a:spcPct val="80000"/>
              </a:lnSpc>
              <a:buFont typeface="Georgia" pitchFamily="-106" charset="0"/>
              <a:buAutoNum type="arabicPeriod"/>
            </a:pPr>
            <a:r>
              <a:rPr lang="en-US" sz="3000" dirty="0" smtClean="0">
                <a:solidFill>
                  <a:schemeClr val="tx2"/>
                </a:solidFill>
              </a:rPr>
              <a:t>Inadequacies in an affected worker’s knowledge or use of fall protection systems or equipment </a:t>
            </a:r>
            <a:r>
              <a:rPr lang="en-US" sz="3000" dirty="0" smtClean="0">
                <a:solidFill>
                  <a:srgbClr val="FF0000"/>
                </a:solidFill>
              </a:rPr>
              <a:t>indicate that the worker has not retrained the requisite understanding or skill</a:t>
            </a:r>
            <a:r>
              <a:rPr lang="en-US" sz="3000" dirty="0" smtClean="0">
                <a:solidFill>
                  <a:schemeClr val="tx2"/>
                </a:solidFill>
              </a:rPr>
              <a:t>.</a:t>
            </a:r>
          </a:p>
        </p:txBody>
      </p:sp>
      <p:sp>
        <p:nvSpPr>
          <p:cNvPr id="96259" name="Slide Number Placeholder 3"/>
          <p:cNvSpPr>
            <a:spLocks noGrp="1"/>
          </p:cNvSpPr>
          <p:nvPr>
            <p:ph type="sldNum" sz="quarter" idx="12"/>
          </p:nvPr>
        </p:nvSpPr>
        <p:spPr bwMode="auto">
          <a:ln>
            <a:miter lim="800000"/>
            <a:headEnd/>
            <a:tailEnd/>
          </a:ln>
        </p:spPr>
        <p:txBody>
          <a:bodyPr/>
          <a:lstStyle/>
          <a:p>
            <a:r>
              <a:rPr lang="en-US" dirty="0" smtClean="0"/>
              <a:t>93</a:t>
            </a:r>
            <a:endParaRPr lang="en-US" dirty="0"/>
          </a:p>
        </p:txBody>
      </p:sp>
      <p:sp>
        <p:nvSpPr>
          <p:cNvPr id="185348" name="Rectangle 4"/>
          <p:cNvSpPr>
            <a:spLocks noChangeArrowheads="1"/>
          </p:cNvSpPr>
          <p:nvPr/>
        </p:nvSpPr>
        <p:spPr bwMode="auto">
          <a:xfrm>
            <a:off x="2582863" y="6248400"/>
            <a:ext cx="4452937" cy="369888"/>
          </a:xfrm>
          <a:prstGeom prst="rect">
            <a:avLst/>
          </a:prstGeom>
          <a:noFill/>
          <a:ln w="9525">
            <a:noFill/>
            <a:miter lim="800000"/>
            <a:headEnd/>
            <a:tailEnd/>
          </a:ln>
        </p:spPr>
        <p:txBody>
          <a:bodyPr wrap="none">
            <a:spAutoFit/>
          </a:bodyPr>
          <a:lstStyle/>
          <a:p>
            <a:pPr algn="ctr"/>
            <a:r>
              <a:rPr lang="en-US" i="1">
                <a:solidFill>
                  <a:schemeClr val="tx2"/>
                </a:solidFill>
                <a:latin typeface="Georgia" pitchFamily="-106" charset="0"/>
              </a:rPr>
              <a:t>Training requirement standard 1926.503</a:t>
            </a:r>
          </a:p>
        </p:txBody>
      </p:sp>
      <p:sp>
        <p:nvSpPr>
          <p:cNvPr id="5" name="Title 1"/>
          <p:cNvSpPr>
            <a:spLocks noGrp="1"/>
          </p:cNvSpPr>
          <p:nvPr>
            <p:ph type="title"/>
          </p:nvPr>
        </p:nvSpPr>
        <p:spPr>
          <a:xfrm>
            <a:off x="228600" y="152400"/>
            <a:ext cx="8763000" cy="1265238"/>
          </a:xfrm>
          <a:solidFill>
            <a:schemeClr val="tx2"/>
          </a:solidFill>
        </p:spPr>
        <p:txBody>
          <a:bodyPr>
            <a:normAutofit/>
          </a:bodyPr>
          <a:lstStyle/>
          <a:p>
            <a:pPr algn="ctr"/>
            <a:r>
              <a:rPr lang="es-MX" sz="3600" dirty="0" smtClean="0">
                <a:solidFill>
                  <a:srgbClr val="FF0000"/>
                </a:solidFill>
              </a:rPr>
              <a:t>RETRAINING</a:t>
            </a:r>
            <a:r>
              <a:rPr lang="es-MX" sz="3600" dirty="0" smtClean="0">
                <a:solidFill>
                  <a:srgbClr val="9BBB59"/>
                </a:solidFill>
              </a:rPr>
              <a:t> IS REQUIRED WHEN THERE ARE:</a:t>
            </a:r>
          </a:p>
        </p:txBody>
      </p:sp>
    </p:spTree>
    <p:extLst>
      <p:ext uri="{BB962C8B-B14F-4D97-AF65-F5344CB8AC3E}">
        <p14:creationId xmlns:p14="http://schemas.microsoft.com/office/powerpoint/2010/main" val="547977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Slide Number Placeholder 3"/>
          <p:cNvSpPr>
            <a:spLocks noGrp="1"/>
          </p:cNvSpPr>
          <p:nvPr>
            <p:ph type="sldNum" sz="quarter" idx="12"/>
          </p:nvPr>
        </p:nvSpPr>
        <p:spPr bwMode="auto">
          <a:ln>
            <a:miter lim="800000"/>
            <a:headEnd/>
            <a:tailEnd/>
          </a:ln>
        </p:spPr>
        <p:txBody>
          <a:bodyPr/>
          <a:lstStyle/>
          <a:p>
            <a:r>
              <a:rPr lang="en-US" dirty="0" smtClean="0"/>
              <a:t>94</a:t>
            </a:r>
            <a:endParaRPr lang="en-US" dirty="0"/>
          </a:p>
        </p:txBody>
      </p:sp>
      <p:sp>
        <p:nvSpPr>
          <p:cNvPr id="187394" name="Content Placeholder 2"/>
          <p:cNvSpPr>
            <a:spLocks noGrp="1"/>
          </p:cNvSpPr>
          <p:nvPr>
            <p:ph idx="4294967295"/>
          </p:nvPr>
        </p:nvSpPr>
        <p:spPr>
          <a:xfrm>
            <a:off x="228600" y="2362200"/>
            <a:ext cx="8382000" cy="1828800"/>
          </a:xfrm>
        </p:spPr>
        <p:txBody>
          <a:bodyPr/>
          <a:lstStyle/>
          <a:p>
            <a:pPr algn="ctr">
              <a:buFont typeface="Wingdings 2" pitchFamily="-106" charset="2"/>
              <a:buNone/>
            </a:pPr>
            <a:r>
              <a:rPr lang="en-US" sz="4000" dirty="0" smtClean="0">
                <a:solidFill>
                  <a:srgbClr val="FF0000"/>
                </a:solidFill>
              </a:rPr>
              <a:t>Employer</a:t>
            </a:r>
            <a:r>
              <a:rPr lang="en-US" sz="4000" dirty="0" smtClean="0">
                <a:solidFill>
                  <a:schemeClr val="tx2"/>
                </a:solidFill>
              </a:rPr>
              <a:t> must </a:t>
            </a:r>
            <a:r>
              <a:rPr lang="en-US" sz="4000" dirty="0" smtClean="0">
                <a:solidFill>
                  <a:srgbClr val="FF0000"/>
                </a:solidFill>
              </a:rPr>
              <a:t>maintain</a:t>
            </a:r>
            <a:r>
              <a:rPr lang="en-US" sz="4000" dirty="0" smtClean="0">
                <a:solidFill>
                  <a:schemeClr val="tx2"/>
                </a:solidFill>
              </a:rPr>
              <a:t> written</a:t>
            </a:r>
          </a:p>
          <a:p>
            <a:pPr algn="ctr">
              <a:buFont typeface="Wingdings 2" pitchFamily="-106" charset="2"/>
              <a:buNone/>
            </a:pPr>
            <a:r>
              <a:rPr lang="en-US" sz="4000" dirty="0" smtClean="0">
                <a:solidFill>
                  <a:schemeClr val="tx2"/>
                </a:solidFill>
              </a:rPr>
              <a:t>certification </a:t>
            </a:r>
            <a:r>
              <a:rPr lang="en-US" sz="4000" dirty="0" smtClean="0">
                <a:solidFill>
                  <a:srgbClr val="FF0000"/>
                </a:solidFill>
              </a:rPr>
              <a:t>records for training</a:t>
            </a:r>
            <a:r>
              <a:rPr lang="en-US" sz="4000" dirty="0" smtClean="0">
                <a:solidFill>
                  <a:schemeClr val="tx2"/>
                </a:solidFill>
              </a:rPr>
              <a:t>.</a:t>
            </a:r>
          </a:p>
        </p:txBody>
      </p:sp>
      <p:sp>
        <p:nvSpPr>
          <p:cNvPr id="6" name="Title 1"/>
          <p:cNvSpPr txBox="1">
            <a:spLocks noGrp="1"/>
          </p:cNvSpPr>
          <p:nvPr>
            <p:ph type="title"/>
          </p:nvPr>
        </p:nvSpPr>
        <p:spPr>
          <a:xfrm>
            <a:off x="457200" y="457200"/>
            <a:ext cx="8229600" cy="1143000"/>
          </a:xfrm>
          <a:prstGeom prst="rect">
            <a:avLst/>
          </a:prstGeom>
          <a:solidFill>
            <a:schemeClr val="tx2"/>
          </a:solidFill>
        </p:spPr>
        <p:txBody>
          <a:bodyPr bIns="91440" anchor="b">
            <a:normAutofit/>
          </a:bodyPr>
          <a:lstStyle/>
          <a:p>
            <a:pPr algn="ctr"/>
            <a:r>
              <a:rPr lang="es-MX" dirty="0">
                <a:solidFill>
                  <a:srgbClr val="9BBB59"/>
                </a:solidFill>
                <a:latin typeface="Georgia" pitchFamily="-106" charset="0"/>
              </a:rPr>
              <a:t>CERTIFICATION OF TRAINING</a:t>
            </a:r>
          </a:p>
        </p:txBody>
      </p:sp>
    </p:spTree>
    <p:extLst>
      <p:ext uri="{BB962C8B-B14F-4D97-AF65-F5344CB8AC3E}">
        <p14:creationId xmlns:p14="http://schemas.microsoft.com/office/powerpoint/2010/main" val="217002761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15" name="Rectangle 11" title="Red text box"/>
          <p:cNvSpPr>
            <a:spLocks noChangeArrowheads="1"/>
          </p:cNvSpPr>
          <p:nvPr/>
        </p:nvSpPr>
        <p:spPr bwMode="auto">
          <a:xfrm>
            <a:off x="484188" y="1498600"/>
            <a:ext cx="6297612" cy="482600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lIns="92075" tIns="46038" rIns="92075" bIns="46038"/>
          <a:lstStyle/>
          <a:p>
            <a:pPr marL="342900" indent="-342900" fontAlgn="auto">
              <a:spcBef>
                <a:spcPct val="20000"/>
              </a:spcBef>
              <a:spcAft>
                <a:spcPct val="20000"/>
              </a:spcAft>
              <a:buClr>
                <a:srgbClr val="FFFF00"/>
              </a:buClr>
              <a:buFontTx/>
              <a:buChar char="•"/>
              <a:defRPr/>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Employers of </a:t>
            </a:r>
            <a:r>
              <a:rPr lang="en-US" sz="2800" dirty="0">
                <a:ln w="18415" cmpd="sng">
                  <a:solidFill>
                    <a:srgbClr val="FFFFFF"/>
                  </a:solidFill>
                  <a:prstDash val="solid"/>
                </a:ln>
                <a:solidFill>
                  <a:srgbClr val="FF0000"/>
                </a:solidFill>
                <a:effectLst>
                  <a:outerShdw blurRad="63500" dir="3600000" algn="tl" rotWithShape="0">
                    <a:srgbClr val="000000">
                      <a:alpha val="70000"/>
                    </a:srgbClr>
                  </a:outerShdw>
                </a:effectLst>
              </a:rPr>
              <a:t>11 or more employees must maintain records of </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occupational injuries and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illnesses </a:t>
            </a:r>
            <a:endParaRPr lang="en-US" sz="2800" dirty="0">
              <a:effectLst>
                <a:outerShdw blurRad="38100" dist="38100" dir="2700000" algn="tl">
                  <a:srgbClr val="000000"/>
                </a:outerShdw>
              </a:effectLst>
            </a:endParaRPr>
          </a:p>
        </p:txBody>
      </p:sp>
      <p:pic>
        <p:nvPicPr>
          <p:cNvPr id="188422" name="Picture 12" descr="C:\My Documents\Compliance Assistance\filecab.WMF" title="Picture of an open file cabine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34200" y="2514600"/>
            <a:ext cx="1717675" cy="2165350"/>
          </a:xfrm>
          <a:prstGeom prst="rect">
            <a:avLst/>
          </a:prstGeom>
          <a:noFill/>
          <a:ln w="9525">
            <a:noFill/>
            <a:miter lim="800000"/>
            <a:headEnd/>
            <a:tailEnd/>
          </a:ln>
        </p:spPr>
      </p:pic>
      <p:sp>
        <p:nvSpPr>
          <p:cNvPr id="98317" name="Rectangle 13" title="Red text box"/>
          <p:cNvSpPr>
            <a:spLocks noChangeArrowheads="1"/>
          </p:cNvSpPr>
          <p:nvPr/>
        </p:nvSpPr>
        <p:spPr bwMode="auto">
          <a:xfrm>
            <a:off x="0" y="3482975"/>
            <a:ext cx="6629400" cy="1714500"/>
          </a:xfrm>
          <a:prstGeom prst="rect">
            <a:avLst/>
          </a:prstGeom>
          <a:noFill/>
          <a:ln w="9525">
            <a:noFill/>
            <a:miter lim="800000"/>
            <a:headEnd/>
            <a:tailEnd/>
          </a:ln>
          <a:effectLst/>
        </p:spPr>
        <p:txBody>
          <a:bodyPr lIns="92075" tIns="46038" rIns="92075" bIns="46038"/>
          <a:lstStyle/>
          <a:p>
            <a:pPr marL="742950" lvl="1" indent="-285750" fontAlgn="auto">
              <a:spcBef>
                <a:spcPct val="50000"/>
              </a:spcBef>
              <a:spcAft>
                <a:spcPct val="20000"/>
              </a:spcAft>
              <a:buClr>
                <a:srgbClr val="FFFF00"/>
              </a:buClr>
              <a:buFontTx/>
              <a:buChar char="•"/>
              <a:defRPr/>
            </a:pPr>
            <a:r>
              <a:rPr lang="en-US" sz="2800" u="sng"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mn-lt"/>
                <a:ea typeface="+mn-ea"/>
              </a:rPr>
              <a:t>All</a:t>
            </a:r>
            <a:r>
              <a:rPr lang="en-US" sz="280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mn-lt"/>
                <a:ea typeface="+mn-ea"/>
              </a:rPr>
              <a:t> employers must display the OSHA poster</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 </a:t>
            </a:r>
            <a:r>
              <a:rPr lang="en-US" sz="280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mn-lt"/>
                <a:ea typeface="+mn-ea"/>
              </a:rPr>
              <a:t>and report to OSHA within 8 hours any accident </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that results in a </a:t>
            </a:r>
            <a:r>
              <a:rPr lang="en-US" sz="280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mn-lt"/>
                <a:ea typeface="+mn-ea"/>
              </a:rPr>
              <a:t>fatality </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or in-patient </a:t>
            </a:r>
            <a:r>
              <a:rPr lang="en-US" sz="2800" dirty="0" smtClean="0">
                <a:ln w="18415" cmpd="sng">
                  <a:solidFill>
                    <a:srgbClr val="FFFFFF"/>
                  </a:solidFill>
                  <a:prstDash val="solid"/>
                </a:ln>
                <a:solidFill>
                  <a:srgbClr val="FF0000"/>
                </a:solidFill>
                <a:effectLst>
                  <a:outerShdw blurRad="63500" dir="3600000" algn="tl" rotWithShape="0">
                    <a:srgbClr val="000000">
                      <a:alpha val="70000"/>
                    </a:srgbClr>
                  </a:outerShdw>
                </a:effectLst>
                <a:latin typeface="+mn-lt"/>
                <a:ea typeface="+mn-ea"/>
              </a:rPr>
              <a:t>hospitalization</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 </a:t>
            </a:r>
            <a:r>
              <a:rPr lang="en-US" sz="2800" dirty="0" smtClean="0">
                <a:ln w="18415" cmpd="sng">
                  <a:solidFill>
                    <a:srgbClr val="FFFFFF"/>
                  </a:solidFill>
                  <a:prstDash val="solid"/>
                </a:ln>
                <a:solidFill>
                  <a:srgbClr val="FF0000"/>
                </a:solidFill>
                <a:effectLst>
                  <a:outerShdw blurRad="63500" dir="3600000" algn="tl" rotWithShape="0">
                    <a:srgbClr val="000000">
                      <a:alpha val="70000"/>
                    </a:srgbClr>
                  </a:outerShdw>
                </a:effectLst>
                <a:latin typeface="+mn-lt"/>
                <a:ea typeface="+mn-ea"/>
              </a:rPr>
              <a:t>amputation</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 </a:t>
            </a:r>
            <a:r>
              <a:rPr lang="en-US" sz="2800" dirty="0" smtClean="0">
                <a:ln w="18415" cmpd="sng">
                  <a:solidFill>
                    <a:srgbClr val="FFFFFF"/>
                  </a:solidFill>
                  <a:prstDash val="solid"/>
                </a:ln>
                <a:solidFill>
                  <a:srgbClr val="FF0000"/>
                </a:solidFill>
                <a:effectLst>
                  <a:outerShdw blurRad="63500" dir="3600000" algn="tl" rotWithShape="0">
                    <a:srgbClr val="000000">
                      <a:alpha val="70000"/>
                    </a:srgbClr>
                  </a:outerShdw>
                </a:effectLst>
                <a:latin typeface="+mn-lt"/>
                <a:ea typeface="+mn-ea"/>
              </a:rPr>
              <a:t>or loss of an eye within 24 hours</a:t>
            </a:r>
            <a:endParaRPr lang="en-US" sz="280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mn-lt"/>
              <a:ea typeface="+mn-ea"/>
            </a:endParaRPr>
          </a:p>
        </p:txBody>
      </p:sp>
      <p:sp>
        <p:nvSpPr>
          <p:cNvPr id="152578" name="Slide Number Placeholder 5"/>
          <p:cNvSpPr>
            <a:spLocks noGrp="1"/>
          </p:cNvSpPr>
          <p:nvPr>
            <p:ph type="sldNum" sz="quarter" idx="12"/>
          </p:nvPr>
        </p:nvSpPr>
        <p:spPr bwMode="auto">
          <a:ln>
            <a:miter lim="800000"/>
            <a:headEnd/>
            <a:tailEnd/>
          </a:ln>
        </p:spPr>
        <p:txBody>
          <a:bodyPr/>
          <a:lstStyle/>
          <a:p>
            <a:r>
              <a:rPr lang="en-US" dirty="0" smtClean="0"/>
              <a:t>95</a:t>
            </a:r>
            <a:endParaRPr lang="en-US" dirty="0"/>
          </a:p>
        </p:txBody>
      </p:sp>
      <p:sp>
        <p:nvSpPr>
          <p:cNvPr id="8" name="Rectangle 10"/>
          <p:cNvSpPr>
            <a:spLocks noGrp="1" noChangeArrowheads="1"/>
          </p:cNvSpPr>
          <p:nvPr>
            <p:ph type="title"/>
          </p:nvPr>
        </p:nvSpPr>
        <p:spPr bwMode="auto">
          <a:xfrm>
            <a:off x="484188" y="274638"/>
            <a:ext cx="8202612" cy="11430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92075" tIns="46038" rIns="92075" bIns="46038" anchor="ctr"/>
          <a:lstStyle/>
          <a:p>
            <a:pPr algn="ctr" fontAlgn="auto">
              <a:spcBef>
                <a:spcPts val="0"/>
              </a:spcBef>
              <a:spcAft>
                <a:spcPts val="0"/>
              </a:spcAft>
              <a:defRPr/>
            </a:pP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rPr>
              <a:t>Recordkeeping and Reporting</a:t>
            </a:r>
          </a:p>
        </p:txBody>
      </p:sp>
    </p:spTree>
    <p:extLst>
      <p:ext uri="{BB962C8B-B14F-4D97-AF65-F5344CB8AC3E}">
        <p14:creationId xmlns:p14="http://schemas.microsoft.com/office/powerpoint/2010/main" val="344336882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9" name="Rectangle 2053"/>
          <p:cNvSpPr>
            <a:spLocks noChangeArrowheads="1"/>
          </p:cNvSpPr>
          <p:nvPr/>
        </p:nvSpPr>
        <p:spPr bwMode="auto">
          <a:xfrm>
            <a:off x="304800" y="1524000"/>
            <a:ext cx="8610600" cy="510540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lIns="92075" tIns="46038" rIns="92075" bIns="46038"/>
          <a:lstStyle/>
          <a:p>
            <a:pPr marL="342900" indent="-342900" fontAlgn="auto">
              <a:spcBef>
                <a:spcPct val="20000"/>
              </a:spcBef>
              <a:spcAft>
                <a:spcPct val="20000"/>
              </a:spcAft>
              <a:buClr>
                <a:srgbClr val="FFFF00"/>
              </a:buClr>
              <a:buSzPct val="50000"/>
              <a:buFont typeface="Monotype Sorts" pitchFamily="2" charset="2"/>
              <a:buChar char="l"/>
              <a:defRPr/>
            </a:pP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Providing a safe and healthful </a:t>
            </a:r>
            <a:r>
              <a:rPr lang="en-US" sz="3200" dirty="0">
                <a:ln w="18415" cmpd="sng">
                  <a:solidFill>
                    <a:srgbClr val="FFFFFF"/>
                  </a:solidFill>
                  <a:prstDash val="solid"/>
                </a:ln>
                <a:solidFill>
                  <a:srgbClr val="FF0000"/>
                </a:solidFill>
                <a:effectLst>
                  <a:outerShdw blurRad="63500" dir="3600000" algn="tl" rotWithShape="0">
                    <a:srgbClr val="000000">
                      <a:alpha val="70000"/>
                    </a:srgbClr>
                  </a:outerShdw>
                </a:effectLst>
              </a:rPr>
              <a:t>workplace free of recognized hazards </a:t>
            </a:r>
          </a:p>
          <a:p>
            <a:pPr marL="342900" indent="-342900" fontAlgn="auto">
              <a:spcBef>
                <a:spcPct val="20000"/>
              </a:spcBef>
              <a:spcAft>
                <a:spcPct val="20000"/>
              </a:spcAft>
              <a:buClr>
                <a:srgbClr val="FFFF00"/>
              </a:buClr>
              <a:buSzPct val="50000"/>
              <a:defRPr/>
            </a:pPr>
            <a:endParaRPr lang="en-US" sz="15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342900" indent="-342900" fontAlgn="auto">
              <a:spcBef>
                <a:spcPct val="20000"/>
              </a:spcBef>
              <a:spcAft>
                <a:spcPct val="20000"/>
              </a:spcAft>
              <a:buClr>
                <a:srgbClr val="FFFF00"/>
              </a:buClr>
              <a:buSzPct val="50000"/>
              <a:buFont typeface="Monotype Sorts" pitchFamily="2" charset="2"/>
              <a:buChar char="l"/>
              <a:defRPr/>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Following the </a:t>
            </a:r>
            <a:r>
              <a:rPr lang="en-US" sz="2800" dirty="0">
                <a:ln w="18415" cmpd="sng">
                  <a:solidFill>
                    <a:srgbClr val="FFFFFF"/>
                  </a:solidFill>
                  <a:prstDash val="solid"/>
                </a:ln>
                <a:solidFill>
                  <a:srgbClr val="FF0000"/>
                </a:solidFill>
                <a:effectLst>
                  <a:outerShdw blurRad="63500" dir="3600000" algn="tl" rotWithShape="0">
                    <a:srgbClr val="000000">
                      <a:alpha val="70000"/>
                    </a:srgbClr>
                  </a:outerShdw>
                </a:effectLst>
              </a:rPr>
              <a:t>OSHA standards</a:t>
            </a:r>
          </a:p>
          <a:p>
            <a:pPr marL="342900" indent="-342900" fontAlgn="auto">
              <a:spcBef>
                <a:spcPct val="20000"/>
              </a:spcBef>
              <a:spcAft>
                <a:spcPct val="20000"/>
              </a:spcAft>
              <a:buClr>
                <a:srgbClr val="FFFF00"/>
              </a:buClr>
              <a:buSzPct val="50000"/>
              <a:defRPr/>
            </a:pPr>
            <a:endParaRPr lang="en-US" sz="15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342900" indent="-342900" fontAlgn="auto">
              <a:spcBef>
                <a:spcPct val="20000"/>
              </a:spcBef>
              <a:spcAft>
                <a:spcPct val="20000"/>
              </a:spcAft>
              <a:buClr>
                <a:srgbClr val="FFFF00"/>
              </a:buClr>
              <a:buSzPct val="50000"/>
              <a:buFont typeface="Monotype Sorts" pitchFamily="2" charset="2"/>
              <a:buChar char="l"/>
              <a:defRPr/>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Providing </a:t>
            </a:r>
            <a:r>
              <a:rPr lang="en-US" sz="2800" dirty="0">
                <a:ln w="18415" cmpd="sng">
                  <a:solidFill>
                    <a:srgbClr val="FFFFFF"/>
                  </a:solidFill>
                  <a:prstDash val="solid"/>
                </a:ln>
                <a:solidFill>
                  <a:srgbClr val="FF0000"/>
                </a:solidFill>
                <a:effectLst>
                  <a:outerShdw blurRad="63500" dir="3600000" algn="tl" rotWithShape="0">
                    <a:srgbClr val="000000">
                      <a:alpha val="70000"/>
                    </a:srgbClr>
                  </a:outerShdw>
                </a:effectLst>
              </a:rPr>
              <a:t>training</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a:ln w="18415" cmpd="sng">
                  <a:solidFill>
                    <a:srgbClr val="FFFFFF"/>
                  </a:solidFill>
                  <a:prstDash val="solid"/>
                </a:ln>
                <a:solidFill>
                  <a:srgbClr val="FF0000"/>
                </a:solidFill>
                <a:effectLst>
                  <a:outerShdw blurRad="63500" dir="3600000" algn="tl" rotWithShape="0">
                    <a:srgbClr val="000000">
                      <a:alpha val="70000"/>
                    </a:srgbClr>
                  </a:outerShdw>
                </a:effectLst>
              </a:rPr>
              <a:t>medical examinations </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and </a:t>
            </a:r>
            <a:r>
              <a:rPr lang="en-US" sz="2800" dirty="0">
                <a:ln w="18415" cmpd="sng">
                  <a:solidFill>
                    <a:srgbClr val="FFFFFF"/>
                  </a:solidFill>
                  <a:prstDash val="solid"/>
                </a:ln>
                <a:solidFill>
                  <a:srgbClr val="FF0000"/>
                </a:solidFill>
                <a:effectLst>
                  <a:outerShdw blurRad="63500" dir="3600000" algn="tl" rotWithShape="0">
                    <a:srgbClr val="000000">
                      <a:alpha val="70000"/>
                    </a:srgbClr>
                  </a:outerShdw>
                </a:effectLst>
              </a:rPr>
              <a:t>recordkeeping</a:t>
            </a:r>
          </a:p>
          <a:p>
            <a:pPr marL="342900" indent="-342900" fontAlgn="auto">
              <a:spcBef>
                <a:spcPct val="20000"/>
              </a:spcBef>
              <a:spcAft>
                <a:spcPct val="20000"/>
              </a:spcAft>
              <a:buClr>
                <a:srgbClr val="FFFF00"/>
              </a:buClr>
              <a:buSzPct val="50000"/>
              <a:defRPr/>
            </a:pPr>
            <a:endParaRPr lang="en-US" sz="15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342900" indent="-342900" fontAlgn="auto">
              <a:spcBef>
                <a:spcPct val="20000"/>
              </a:spcBef>
              <a:spcAft>
                <a:spcPct val="20000"/>
              </a:spcAft>
              <a:buClr>
                <a:srgbClr val="FFFF00"/>
              </a:buClr>
              <a:buSzPct val="50000"/>
              <a:buFont typeface="Monotype Sorts" pitchFamily="2" charset="2"/>
              <a:buChar char="l"/>
              <a:defRPr/>
            </a:pPr>
            <a:r>
              <a:rPr lang="en-US" sz="2800" dirty="0">
                <a:ln w="18415" cmpd="sng">
                  <a:solidFill>
                    <a:srgbClr val="FFFFFF"/>
                  </a:solidFill>
                  <a:prstDash val="solid"/>
                </a:ln>
                <a:solidFill>
                  <a:srgbClr val="FF0000"/>
                </a:solidFill>
                <a:effectLst>
                  <a:outerShdw blurRad="63500" dir="3600000" algn="tl" rotWithShape="0">
                    <a:srgbClr val="000000">
                      <a:alpha val="70000"/>
                    </a:srgbClr>
                  </a:outerShdw>
                </a:effectLst>
              </a:rPr>
              <a:t>OSH</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Act gives rights, particularly </a:t>
            </a:r>
            <a:r>
              <a:rPr lang="en-US" sz="2800" dirty="0">
                <a:ln w="18415" cmpd="sng">
                  <a:solidFill>
                    <a:srgbClr val="FFFFFF"/>
                  </a:solidFill>
                  <a:prstDash val="solid"/>
                </a:ln>
                <a:solidFill>
                  <a:srgbClr val="FF0000"/>
                </a:solidFill>
                <a:effectLst>
                  <a:outerShdw blurRad="63500" dir="3600000" algn="tl" rotWithShape="0">
                    <a:srgbClr val="000000">
                      <a:alpha val="70000"/>
                    </a:srgbClr>
                  </a:outerShdw>
                </a:effectLst>
              </a:rPr>
              <a:t>during and after an OSHA inspection</a:t>
            </a:r>
          </a:p>
          <a:p>
            <a:pPr marL="342900" indent="-342900" fontAlgn="auto">
              <a:spcBef>
                <a:spcPct val="20000"/>
              </a:spcBef>
              <a:spcAft>
                <a:spcPct val="20000"/>
              </a:spcAft>
              <a:buClr>
                <a:srgbClr val="FFFF00"/>
              </a:buClr>
              <a:buSzPct val="50000"/>
              <a:buFont typeface="Monotype Sorts" pitchFamily="2" charset="2"/>
              <a:buChar char="l"/>
              <a:defRPr/>
            </a:pP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7698" name="Slide Number Placeholder 5"/>
          <p:cNvSpPr>
            <a:spLocks noGrp="1"/>
          </p:cNvSpPr>
          <p:nvPr>
            <p:ph type="sldNum" sz="quarter" idx="12"/>
          </p:nvPr>
        </p:nvSpPr>
        <p:spPr bwMode="auto">
          <a:ln>
            <a:miter lim="800000"/>
            <a:headEnd/>
            <a:tailEnd/>
          </a:ln>
        </p:spPr>
        <p:txBody>
          <a:bodyPr/>
          <a:lstStyle/>
          <a:p>
            <a:r>
              <a:rPr lang="en-US" dirty="0" smtClean="0"/>
              <a:t>96</a:t>
            </a:r>
            <a:endParaRPr lang="en-US" dirty="0"/>
          </a:p>
        </p:txBody>
      </p:sp>
      <p:sp>
        <p:nvSpPr>
          <p:cNvPr id="6" name="Rectangle 2052"/>
          <p:cNvSpPr>
            <a:spLocks noGrp="1" noChangeArrowheads="1"/>
          </p:cNvSpPr>
          <p:nvPr>
            <p:ph type="title"/>
          </p:nvPr>
        </p:nvSpPr>
        <p:spPr bwMode="auto">
          <a:xfrm>
            <a:off x="304800" y="274638"/>
            <a:ext cx="8610600" cy="11430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92075" tIns="46038" rIns="92075" bIns="46038" anchor="ctr"/>
          <a:lstStyle/>
          <a:p>
            <a:pPr algn="ctr" fontAlgn="auto">
              <a:spcBef>
                <a:spcPts val="0"/>
              </a:spcBef>
              <a:spcAft>
                <a:spcPts val="0"/>
              </a:spcAft>
              <a:defRPr/>
            </a:pP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What are employers’ responsibilities and rights?</a:t>
            </a:r>
          </a:p>
        </p:txBody>
      </p:sp>
    </p:spTree>
    <p:extLst>
      <p:ext uri="{BB962C8B-B14F-4D97-AF65-F5344CB8AC3E}">
        <p14:creationId xmlns:p14="http://schemas.microsoft.com/office/powerpoint/2010/main" val="10834054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1" name="Rectangle 5"/>
          <p:cNvSpPr>
            <a:spLocks noChangeArrowheads="1"/>
          </p:cNvSpPr>
          <p:nvPr/>
        </p:nvSpPr>
        <p:spPr bwMode="auto">
          <a:xfrm>
            <a:off x="533400" y="1447800"/>
            <a:ext cx="8077200" cy="5257800"/>
          </a:xfrm>
          <a:prstGeom prst="rect">
            <a:avLst/>
          </a:prstGeom>
          <a:ln w="76200">
            <a:headEnd/>
            <a:tailEnd/>
          </a:ln>
        </p:spPr>
        <p:style>
          <a:lnRef idx="3">
            <a:schemeClr val="lt1"/>
          </a:lnRef>
          <a:fillRef idx="1">
            <a:schemeClr val="accent2"/>
          </a:fillRef>
          <a:effectRef idx="1">
            <a:schemeClr val="accent2"/>
          </a:effectRef>
          <a:fontRef idx="minor">
            <a:schemeClr val="lt1"/>
          </a:fontRef>
        </p:style>
        <p:txBody>
          <a:bodyPr lIns="92075" tIns="46038" rIns="92075" bIns="46038"/>
          <a:lstStyle/>
          <a:p>
            <a:pPr marL="342900" indent="-342900" fontAlgn="auto">
              <a:spcBef>
                <a:spcPct val="20000"/>
              </a:spcBef>
              <a:spcAft>
                <a:spcPct val="20000"/>
              </a:spcAft>
              <a:buClr>
                <a:srgbClr val="FFFF00"/>
              </a:buClr>
              <a:buSzPct val="50000"/>
              <a:buFont typeface="Monotype Sorts" pitchFamily="2" charset="2"/>
              <a:buChar char="l"/>
              <a:defRPr/>
            </a:pPr>
            <a:r>
              <a:rPr lang="en-US" sz="2800" dirty="0">
                <a:ln w="18415" cmpd="sng">
                  <a:solidFill>
                    <a:srgbClr val="FFFFFF"/>
                  </a:solidFill>
                  <a:prstDash val="solid"/>
                </a:ln>
                <a:solidFill>
                  <a:srgbClr val="FF0000"/>
                </a:solidFill>
                <a:effectLst>
                  <a:outerShdw blurRad="63500" dir="3600000" algn="tl" rotWithShape="0">
                    <a:srgbClr val="000000">
                      <a:alpha val="70000"/>
                    </a:srgbClr>
                  </a:outerShdw>
                </a:effectLst>
              </a:rPr>
              <a:t>Identify and correct problems </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in workplaces, working with their employers whenever possible</a:t>
            </a:r>
          </a:p>
          <a:p>
            <a:pPr marL="342900" indent="-342900" fontAlgn="auto">
              <a:spcBef>
                <a:spcPct val="20000"/>
              </a:spcBef>
              <a:spcAft>
                <a:spcPct val="20000"/>
              </a:spcAft>
              <a:buClr>
                <a:srgbClr val="FFFF00"/>
              </a:buClr>
              <a:buSzPct val="50000"/>
              <a:buFont typeface="Monotype Sorts" pitchFamily="2" charset="2"/>
              <a:buChar char="l"/>
              <a:defRPr/>
            </a:pPr>
            <a:r>
              <a:rPr lang="en-US" sz="2800" dirty="0">
                <a:ln w="18415" cmpd="sng">
                  <a:solidFill>
                    <a:srgbClr val="FFFFFF"/>
                  </a:solidFill>
                  <a:prstDash val="solid"/>
                </a:ln>
                <a:solidFill>
                  <a:srgbClr val="FF0000"/>
                </a:solidFill>
                <a:effectLst>
                  <a:outerShdw blurRad="63500" dir="3600000" algn="tl" rotWithShape="0">
                    <a:srgbClr val="000000">
                      <a:alpha val="70000"/>
                    </a:srgbClr>
                  </a:outerShdw>
                </a:effectLst>
              </a:rPr>
              <a:t>Complain to OSHA about workplace conditions </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threatening their health or safety </a:t>
            </a:r>
            <a:r>
              <a:rPr lang="en-US" sz="2800" dirty="0">
                <a:ln w="18415" cmpd="sng">
                  <a:solidFill>
                    <a:srgbClr val="FFFFFF"/>
                  </a:solidFill>
                  <a:prstDash val="solid"/>
                </a:ln>
                <a:solidFill>
                  <a:srgbClr val="FF0000"/>
                </a:solidFill>
                <a:effectLst>
                  <a:outerShdw blurRad="63500" dir="3600000" algn="tl" rotWithShape="0">
                    <a:srgbClr val="000000">
                      <a:alpha val="70000"/>
                    </a:srgbClr>
                  </a:outerShdw>
                </a:effectLst>
              </a:rPr>
              <a:t>in person</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by </a:t>
            </a:r>
            <a:r>
              <a:rPr lang="en-US" sz="2800" dirty="0">
                <a:ln w="18415" cmpd="sng">
                  <a:solidFill>
                    <a:srgbClr val="FFFFFF"/>
                  </a:solidFill>
                  <a:prstDash val="solid"/>
                </a:ln>
                <a:solidFill>
                  <a:srgbClr val="FF0000"/>
                </a:solidFill>
                <a:effectLst>
                  <a:outerShdw blurRad="63500" dir="3600000" algn="tl" rotWithShape="0">
                    <a:srgbClr val="000000">
                      <a:alpha val="70000"/>
                    </a:srgbClr>
                  </a:outerShdw>
                </a:effectLst>
              </a:rPr>
              <a:t>telephone,</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by </a:t>
            </a:r>
            <a:r>
              <a:rPr lang="en-US" sz="2800" dirty="0">
                <a:ln w="18415" cmpd="sng">
                  <a:solidFill>
                    <a:srgbClr val="FFFFFF"/>
                  </a:solidFill>
                  <a:prstDash val="solid"/>
                </a:ln>
                <a:solidFill>
                  <a:srgbClr val="FF0000"/>
                </a:solidFill>
                <a:effectLst>
                  <a:outerShdw blurRad="63500" dir="3600000" algn="tl" rotWithShape="0">
                    <a:srgbClr val="000000">
                      <a:alpha val="70000"/>
                    </a:srgbClr>
                  </a:outerShdw>
                </a:effectLst>
              </a:rPr>
              <a:t>fax</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by </a:t>
            </a:r>
            <a:r>
              <a:rPr lang="en-US" sz="2800" dirty="0">
                <a:ln w="18415" cmpd="sng">
                  <a:solidFill>
                    <a:srgbClr val="FFFFFF"/>
                  </a:solidFill>
                  <a:prstDash val="solid"/>
                </a:ln>
                <a:solidFill>
                  <a:srgbClr val="FF0000"/>
                </a:solidFill>
                <a:effectLst>
                  <a:outerShdw blurRad="63500" dir="3600000" algn="tl" rotWithShape="0">
                    <a:srgbClr val="000000">
                      <a:alpha val="70000"/>
                    </a:srgbClr>
                  </a:outerShdw>
                </a:effectLst>
              </a:rPr>
              <a:t>mail </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or </a:t>
            </a:r>
            <a:r>
              <a:rPr lang="en-US" sz="2800" dirty="0">
                <a:ln w="18415" cmpd="sng">
                  <a:solidFill>
                    <a:srgbClr val="FFFFFF"/>
                  </a:solidFill>
                  <a:prstDash val="solid"/>
                </a:ln>
                <a:solidFill>
                  <a:srgbClr val="FF0000"/>
                </a:solidFill>
                <a:effectLst>
                  <a:outerShdw blurRad="63500" dir="3600000" algn="tl" rotWithShape="0">
                    <a:srgbClr val="000000">
                      <a:alpha val="70000"/>
                    </a:srgbClr>
                  </a:outerShdw>
                </a:effectLst>
              </a:rPr>
              <a:t>electronically through OSHA’s web site</a:t>
            </a:r>
          </a:p>
          <a:p>
            <a:pPr marL="342900" indent="-342900" fontAlgn="auto">
              <a:spcBef>
                <a:spcPct val="20000"/>
              </a:spcBef>
              <a:spcAft>
                <a:spcPct val="20000"/>
              </a:spcAft>
              <a:buClr>
                <a:srgbClr val="FFFF00"/>
              </a:buClr>
              <a:buSzPct val="50000"/>
              <a:buFont typeface="Monotype Sorts" pitchFamily="2" charset="2"/>
              <a:buChar char="l"/>
              <a:defRPr/>
            </a:pPr>
            <a:r>
              <a:rPr lang="en-US" sz="2800" dirty="0">
                <a:ln w="18415" cmpd="sng">
                  <a:solidFill>
                    <a:srgbClr val="FFFFFF"/>
                  </a:solidFill>
                  <a:prstDash val="solid"/>
                </a:ln>
                <a:solidFill>
                  <a:srgbClr val="FF0000"/>
                </a:solidFill>
                <a:effectLst>
                  <a:outerShdw blurRad="63500" dir="3600000" algn="tl" rotWithShape="0">
                    <a:srgbClr val="000000">
                      <a:alpha val="70000"/>
                    </a:srgbClr>
                  </a:outerShdw>
                </a:effectLst>
              </a:rPr>
              <a:t>Whistleblower Protection</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Section 11(c) of the OSH Act </a:t>
            </a:r>
            <a:r>
              <a:rPr lang="en-US" sz="2800" dirty="0">
                <a:ln w="18415" cmpd="sng">
                  <a:solidFill>
                    <a:srgbClr val="FFFFFF"/>
                  </a:solidFill>
                  <a:prstDash val="solid"/>
                </a:ln>
                <a:solidFill>
                  <a:srgbClr val="FF0000"/>
                </a:solidFill>
                <a:effectLst>
                  <a:outerShdw blurRad="63500" dir="3600000" algn="tl" rotWithShape="0">
                    <a:srgbClr val="000000">
                      <a:alpha val="70000"/>
                    </a:srgbClr>
                  </a:outerShdw>
                </a:effectLst>
              </a:rPr>
              <a:t>- right to seek safe and healthful job </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conditions without being disciplined or fired</a:t>
            </a:r>
          </a:p>
        </p:txBody>
      </p:sp>
      <p:sp>
        <p:nvSpPr>
          <p:cNvPr id="192516" name="Text Box 6"/>
          <p:cNvSpPr txBox="1">
            <a:spLocks noChangeArrowheads="1"/>
          </p:cNvSpPr>
          <p:nvPr/>
        </p:nvSpPr>
        <p:spPr bwMode="auto">
          <a:xfrm>
            <a:off x="1066800" y="6172200"/>
            <a:ext cx="7142163" cy="508000"/>
          </a:xfrm>
          <a:prstGeom prst="rect">
            <a:avLst/>
          </a:prstGeom>
          <a:noFill/>
          <a:ln w="9525">
            <a:noFill/>
            <a:miter lim="800000"/>
            <a:headEnd type="none" w="sm" len="sm"/>
            <a:tailEnd type="none" w="sm" len="sm"/>
          </a:ln>
        </p:spPr>
        <p:txBody>
          <a:bodyPr>
            <a:spAutoFit/>
          </a:bodyPr>
          <a:lstStyle/>
          <a:p>
            <a:pPr algn="ctr">
              <a:lnSpc>
                <a:spcPct val="175000"/>
              </a:lnSpc>
              <a:spcBef>
                <a:spcPct val="50000"/>
              </a:spcBef>
            </a:pPr>
            <a:r>
              <a:rPr lang="en-US">
                <a:solidFill>
                  <a:srgbClr val="FFFFFF"/>
                </a:solidFill>
                <a:latin typeface="Georgia" pitchFamily="-106" charset="0"/>
              </a:rPr>
              <a:t>(see OSHA Workers' web page for more information)</a:t>
            </a:r>
          </a:p>
        </p:txBody>
      </p:sp>
      <p:sp>
        <p:nvSpPr>
          <p:cNvPr id="155650" name="Slide Number Placeholder 5"/>
          <p:cNvSpPr>
            <a:spLocks noGrp="1"/>
          </p:cNvSpPr>
          <p:nvPr>
            <p:ph type="sldNum" sz="quarter" idx="12"/>
          </p:nvPr>
        </p:nvSpPr>
        <p:spPr bwMode="auto">
          <a:ln>
            <a:miter lim="800000"/>
            <a:headEnd/>
            <a:tailEnd/>
          </a:ln>
        </p:spPr>
        <p:txBody>
          <a:bodyPr/>
          <a:lstStyle/>
          <a:p>
            <a:r>
              <a:rPr lang="en-US" dirty="0" smtClean="0"/>
              <a:t>97</a:t>
            </a:r>
            <a:endParaRPr lang="en-US" dirty="0"/>
          </a:p>
        </p:txBody>
      </p:sp>
      <p:sp>
        <p:nvSpPr>
          <p:cNvPr id="7" name="Rectangle 4"/>
          <p:cNvSpPr>
            <a:spLocks noGrp="1" noChangeArrowheads="1"/>
          </p:cNvSpPr>
          <p:nvPr>
            <p:ph type="title"/>
          </p:nvPr>
        </p:nvSpPr>
        <p:spPr bwMode="auto">
          <a:xfrm>
            <a:off x="533400" y="274638"/>
            <a:ext cx="8077200" cy="944562"/>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92075" tIns="46038" rIns="92075" bIns="46038" anchor="ctr"/>
          <a:lstStyle/>
          <a:p>
            <a:pPr algn="ctr" fontAlgn="auto">
              <a:spcBef>
                <a:spcPts val="0"/>
              </a:spcBef>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What are workers’ rights?</a:t>
            </a:r>
          </a:p>
        </p:txBody>
      </p:sp>
    </p:spTree>
    <p:extLst>
      <p:ext uri="{BB962C8B-B14F-4D97-AF65-F5344CB8AC3E}">
        <p14:creationId xmlns:p14="http://schemas.microsoft.com/office/powerpoint/2010/main" val="184217703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Number Placeholder 5"/>
          <p:cNvSpPr>
            <a:spLocks noGrp="1"/>
          </p:cNvSpPr>
          <p:nvPr>
            <p:ph type="sldNum" sz="quarter" idx="12"/>
          </p:nvPr>
        </p:nvSpPr>
        <p:spPr bwMode="auto">
          <a:ln>
            <a:miter lim="800000"/>
            <a:headEnd/>
            <a:tailEnd/>
          </a:ln>
        </p:spPr>
        <p:txBody>
          <a:bodyPr/>
          <a:lstStyle/>
          <a:p>
            <a:r>
              <a:rPr lang="en-US" dirty="0" smtClean="0"/>
              <a:t>98</a:t>
            </a:r>
            <a:endParaRPr lang="en-US" dirty="0"/>
          </a:p>
        </p:txBody>
      </p:sp>
      <p:sp>
        <p:nvSpPr>
          <p:cNvPr id="100357" name="Rectangle 5"/>
          <p:cNvSpPr>
            <a:spLocks noChangeArrowheads="1"/>
          </p:cNvSpPr>
          <p:nvPr/>
        </p:nvSpPr>
        <p:spPr bwMode="auto">
          <a:xfrm>
            <a:off x="662781" y="1524000"/>
            <a:ext cx="8153400" cy="5105400"/>
          </a:xfrm>
          <a:prstGeom prst="rect">
            <a:avLst/>
          </a:prstGeom>
          <a:ln w="3175">
            <a:headEnd/>
            <a:tailEnd/>
          </a:ln>
        </p:spPr>
        <p:style>
          <a:lnRef idx="3">
            <a:schemeClr val="lt1"/>
          </a:lnRef>
          <a:fillRef idx="1">
            <a:schemeClr val="accent2"/>
          </a:fillRef>
          <a:effectRef idx="1">
            <a:schemeClr val="accent2"/>
          </a:effectRef>
          <a:fontRef idx="minor">
            <a:schemeClr val="lt1"/>
          </a:fontRef>
        </p:style>
        <p:txBody>
          <a:bodyPr lIns="92075" tIns="46038" rIns="92075" bIns="46038"/>
          <a:lstStyle/>
          <a:p>
            <a:pPr marL="342900" indent="-342900" fontAlgn="auto">
              <a:lnSpc>
                <a:spcPct val="90000"/>
              </a:lnSpc>
              <a:spcBef>
                <a:spcPct val="10000"/>
              </a:spcBef>
              <a:spcAft>
                <a:spcPct val="20000"/>
              </a:spcAft>
              <a:buClr>
                <a:srgbClr val="FFFF00"/>
              </a:buClr>
              <a:buSzPct val="50000"/>
              <a:buFont typeface="Monotype Sorts" pitchFamily="2" charset="2"/>
              <a:buChar char="l"/>
              <a:defRPr/>
            </a:pP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Read the </a:t>
            </a:r>
            <a:r>
              <a:rPr lang="en-US" sz="240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Black" panose="020B0A04020102020204" pitchFamily="34" charset="0"/>
              </a:rPr>
              <a:t>OSHA poster</a:t>
            </a:r>
          </a:p>
          <a:p>
            <a:pPr marL="342900" indent="-342900" fontAlgn="auto">
              <a:lnSpc>
                <a:spcPct val="90000"/>
              </a:lnSpc>
              <a:spcBef>
                <a:spcPct val="10000"/>
              </a:spcBef>
              <a:spcAft>
                <a:spcPct val="20000"/>
              </a:spcAft>
              <a:buClr>
                <a:srgbClr val="FFFF00"/>
              </a:buClr>
              <a:buSzPct val="50000"/>
              <a:buFont typeface="Monotype Sorts" pitchFamily="2" charset="2"/>
              <a:buChar char="l"/>
              <a:defRPr/>
            </a:pP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Follow the </a:t>
            </a:r>
            <a:r>
              <a:rPr lang="en-US" sz="240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Black" panose="020B0A04020102020204" pitchFamily="34" charset="0"/>
              </a:rPr>
              <a:t>employer’s safety and health rules </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and wear or use all required gear and equipment</a:t>
            </a:r>
          </a:p>
          <a:p>
            <a:pPr marL="342900" indent="-342900" fontAlgn="auto">
              <a:lnSpc>
                <a:spcPct val="90000"/>
              </a:lnSpc>
              <a:spcBef>
                <a:spcPct val="10000"/>
              </a:spcBef>
              <a:spcAft>
                <a:spcPct val="20000"/>
              </a:spcAft>
              <a:buClr>
                <a:srgbClr val="FFFF00"/>
              </a:buClr>
              <a:buSzPct val="50000"/>
              <a:buFont typeface="Monotype Sorts" pitchFamily="2" charset="2"/>
              <a:buChar char="l"/>
              <a:defRPr/>
            </a:pP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Follow </a:t>
            </a:r>
            <a:r>
              <a:rPr lang="en-US" sz="240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Black" panose="020B0A04020102020204" pitchFamily="34" charset="0"/>
              </a:rPr>
              <a:t>safe work practices for your job</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 as </a:t>
            </a:r>
            <a:r>
              <a:rPr lang="en-US" sz="240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Black" panose="020B0A04020102020204" pitchFamily="34" charset="0"/>
              </a:rPr>
              <a:t>directed by your employer</a:t>
            </a:r>
          </a:p>
          <a:p>
            <a:pPr marL="342900" indent="-342900" fontAlgn="auto">
              <a:lnSpc>
                <a:spcPct val="90000"/>
              </a:lnSpc>
              <a:spcBef>
                <a:spcPct val="10000"/>
              </a:spcBef>
              <a:spcAft>
                <a:spcPct val="20000"/>
              </a:spcAft>
              <a:buClr>
                <a:srgbClr val="FFFF00"/>
              </a:buClr>
              <a:buSzPct val="50000"/>
              <a:buFont typeface="Monotype Sorts" pitchFamily="2" charset="2"/>
              <a:buChar char="l"/>
              <a:defRPr/>
            </a:pPr>
            <a:r>
              <a:rPr lang="en-US" sz="240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Black" panose="020B0A04020102020204" pitchFamily="34" charset="0"/>
              </a:rPr>
              <a:t>Report hazardous conditions </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to a supervisor or safety committee</a:t>
            </a:r>
          </a:p>
          <a:p>
            <a:pPr marL="342900" indent="-342900" fontAlgn="auto">
              <a:lnSpc>
                <a:spcPct val="90000"/>
              </a:lnSpc>
              <a:spcBef>
                <a:spcPct val="10000"/>
              </a:spcBef>
              <a:spcAft>
                <a:spcPct val="20000"/>
              </a:spcAft>
              <a:buClr>
                <a:srgbClr val="FFFF00"/>
              </a:buClr>
              <a:buSzPct val="50000"/>
              <a:buFont typeface="Monotype Sorts" pitchFamily="2" charset="2"/>
              <a:buChar char="l"/>
              <a:defRPr/>
            </a:pPr>
            <a:r>
              <a:rPr lang="en-US" sz="240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Black" panose="020B0A04020102020204" pitchFamily="34" charset="0"/>
              </a:rPr>
              <a:t>Report hazardous conditions to OSHA</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 if employers do not fix them</a:t>
            </a:r>
          </a:p>
          <a:p>
            <a:pPr marL="342900" indent="-342900" fontAlgn="auto">
              <a:lnSpc>
                <a:spcPct val="90000"/>
              </a:lnSpc>
              <a:spcBef>
                <a:spcPct val="10000"/>
              </a:spcBef>
              <a:spcAft>
                <a:spcPct val="20000"/>
              </a:spcAft>
              <a:buClr>
                <a:srgbClr val="FFFF00"/>
              </a:buClr>
              <a:buSzPct val="50000"/>
              <a:buFont typeface="Monotype Sorts" pitchFamily="2" charset="2"/>
              <a:buChar char="l"/>
              <a:defRPr/>
            </a:pPr>
            <a:r>
              <a:rPr lang="en-US" sz="240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Black" panose="020B0A04020102020204" pitchFamily="34" charset="0"/>
              </a:rPr>
              <a:t>Cooperate </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with OSHA inspectors</a:t>
            </a:r>
          </a:p>
        </p:txBody>
      </p:sp>
      <p:sp>
        <p:nvSpPr>
          <p:cNvPr id="194565" name="Text Box 6"/>
          <p:cNvSpPr txBox="1">
            <a:spLocks noChangeArrowheads="1"/>
          </p:cNvSpPr>
          <p:nvPr/>
        </p:nvSpPr>
        <p:spPr bwMode="auto">
          <a:xfrm>
            <a:off x="1752600" y="5943600"/>
            <a:ext cx="5973763" cy="660400"/>
          </a:xfrm>
          <a:prstGeom prst="rect">
            <a:avLst/>
          </a:prstGeom>
          <a:noFill/>
          <a:ln w="9525">
            <a:noFill/>
            <a:miter lim="800000"/>
            <a:headEnd type="none" w="sm" len="sm"/>
            <a:tailEnd type="none" w="sm" len="sm"/>
          </a:ln>
        </p:spPr>
        <p:txBody>
          <a:bodyPr>
            <a:spAutoFit/>
          </a:bodyPr>
          <a:lstStyle/>
          <a:p>
            <a:pPr>
              <a:lnSpc>
                <a:spcPct val="205000"/>
              </a:lnSpc>
              <a:spcBef>
                <a:spcPct val="50000"/>
              </a:spcBef>
            </a:pPr>
            <a:r>
              <a:rPr lang="en-US" dirty="0">
                <a:solidFill>
                  <a:srgbClr val="FFFFFF"/>
                </a:solidFill>
                <a:latin typeface="Georgia" pitchFamily="-106" charset="0"/>
              </a:rPr>
              <a:t>(see OSHA Workers' web page for more information)</a:t>
            </a:r>
          </a:p>
        </p:txBody>
      </p:sp>
      <p:sp>
        <p:nvSpPr>
          <p:cNvPr id="7" name="Rectangle 4"/>
          <p:cNvSpPr>
            <a:spLocks noGrp="1" noChangeArrowheads="1"/>
          </p:cNvSpPr>
          <p:nvPr>
            <p:ph type="title"/>
          </p:nvPr>
        </p:nvSpPr>
        <p:spPr bwMode="auto">
          <a:xfrm>
            <a:off x="762000" y="274638"/>
            <a:ext cx="7924800" cy="11430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92075" tIns="46038" rIns="92075" bIns="46038" anchor="ctr"/>
          <a:lstStyle/>
          <a:p>
            <a:pPr algn="ctr" fontAlgn="auto">
              <a:spcBef>
                <a:spcPts val="0"/>
              </a:spcBef>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What are workers’ responsibilities?</a:t>
            </a:r>
          </a:p>
        </p:txBody>
      </p:sp>
    </p:spTree>
    <p:extLst>
      <p:ext uri="{BB962C8B-B14F-4D97-AF65-F5344CB8AC3E}">
        <p14:creationId xmlns:p14="http://schemas.microsoft.com/office/powerpoint/2010/main" val="228904219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8"/>
          <p:cNvSpPr>
            <a:spLocks noGrp="1" noChangeArrowheads="1"/>
          </p:cNvSpPr>
          <p:nvPr>
            <p:ph type="title"/>
          </p:nvPr>
        </p:nvSpPr>
        <p:spPr>
          <a:xfrm>
            <a:off x="0" y="285750"/>
            <a:ext cx="8999538" cy="922338"/>
          </a:xfrm>
        </p:spPr>
        <p:txBody>
          <a:bodyPr lIns="0" tIns="0" rIns="0" bIns="0"/>
          <a:lstStyle/>
          <a:p>
            <a:pPr algn="ctr" defTabSz="457200"/>
            <a:r>
              <a:rPr lang="en-US" sz="4400" smtClean="0">
                <a:solidFill>
                  <a:schemeClr val="accent1"/>
                </a:solidFill>
                <a:latin typeface="Arial" charset="0"/>
              </a:rPr>
              <a:t>Workplace Inspections</a:t>
            </a:r>
          </a:p>
        </p:txBody>
      </p:sp>
      <p:sp>
        <p:nvSpPr>
          <p:cNvPr id="43017" name="Rectangle 9" title="Red text box"/>
          <p:cNvSpPr>
            <a:spLocks noGrp="1" noChangeArrowheads="1"/>
          </p:cNvSpPr>
          <p:nvPr>
            <p:ph idx="1"/>
          </p:nvPr>
        </p:nvSpPr>
        <p:spPr>
          <a:xfrm>
            <a:off x="685800" y="2057400"/>
            <a:ext cx="7705725" cy="2895600"/>
          </a:xfrm>
          <a:solidFill>
            <a:schemeClr val="accent2"/>
          </a:solidFill>
        </p:spPr>
        <p:txBody>
          <a:bodyPr lIns="0" tIns="0" rIns="0" bIns="0" rtlCol="0">
            <a:normAutofit fontScale="85000" lnSpcReduction="10000"/>
          </a:bodyPr>
          <a:lstStyle/>
          <a:p>
            <a:pPr marL="207963" indent="-207963" defTabSz="457200" fontAlgn="auto">
              <a:spcBef>
                <a:spcPct val="0"/>
              </a:spcBef>
              <a:spcAft>
                <a:spcPts val="0"/>
              </a:spcAft>
              <a:buClr>
                <a:schemeClr val="tx1">
                  <a:shade val="95000"/>
                </a:schemeClr>
              </a:buClr>
              <a:buFontTx/>
              <a:buChar char="•"/>
              <a:defRPr/>
            </a:pPr>
            <a:r>
              <a:rPr lang="en-US" dirty="0">
                <a:solidFill>
                  <a:srgbClr val="FFFFFF"/>
                </a:solidFill>
                <a:latin typeface="Arial" pitchFamily="34" charset="0"/>
                <a:ea typeface="+mn-ea"/>
              </a:rPr>
              <a:t> </a:t>
            </a:r>
            <a:r>
              <a:rPr lang="en-US" sz="3400" b="1" dirty="0">
                <a:solidFill>
                  <a:srgbClr val="FFFFFF"/>
                </a:solidFill>
                <a:latin typeface="Arial" pitchFamily="34" charset="0"/>
                <a:ea typeface="+mn-ea"/>
              </a:rPr>
              <a:t>Establishments covered by the OSH Act </a:t>
            </a:r>
            <a:endParaRPr lang="en-US" sz="3400" b="1" dirty="0" smtClean="0">
              <a:solidFill>
                <a:srgbClr val="FFFFFF"/>
              </a:solidFill>
              <a:latin typeface="Arial" pitchFamily="34" charset="0"/>
              <a:ea typeface="+mn-ea"/>
            </a:endParaRPr>
          </a:p>
          <a:p>
            <a:pPr marL="207963" indent="-207963" defTabSz="457200" fontAlgn="auto">
              <a:spcBef>
                <a:spcPct val="0"/>
              </a:spcBef>
              <a:spcAft>
                <a:spcPts val="0"/>
              </a:spcAft>
              <a:buClr>
                <a:schemeClr val="tx1">
                  <a:shade val="95000"/>
                </a:schemeClr>
              </a:buClr>
              <a:buFont typeface="Wingdings 2" pitchFamily="18" charset="2"/>
              <a:buNone/>
              <a:defRPr/>
            </a:pPr>
            <a:r>
              <a:rPr lang="en-US" sz="3400" b="1" dirty="0" smtClean="0">
                <a:solidFill>
                  <a:srgbClr val="FFFFFF"/>
                </a:solidFill>
                <a:latin typeface="Arial" pitchFamily="34" charset="0"/>
                <a:ea typeface="+mn-ea"/>
              </a:rPr>
              <a:t>   are subject </a:t>
            </a:r>
            <a:r>
              <a:rPr lang="en-US" sz="3400" b="1" dirty="0">
                <a:solidFill>
                  <a:srgbClr val="FFFFFF"/>
                </a:solidFill>
                <a:latin typeface="Arial" pitchFamily="34" charset="0"/>
                <a:ea typeface="+mn-ea"/>
              </a:rPr>
              <a:t>to inspection by OSHA </a:t>
            </a:r>
            <a:r>
              <a:rPr lang="en-US" sz="3400" b="1" dirty="0" smtClean="0">
                <a:solidFill>
                  <a:srgbClr val="FFFFFF"/>
                </a:solidFill>
                <a:latin typeface="Arial" pitchFamily="34" charset="0"/>
                <a:ea typeface="+mn-ea"/>
              </a:rPr>
              <a:t>  </a:t>
            </a:r>
          </a:p>
          <a:p>
            <a:pPr marL="207963" indent="-207963" defTabSz="457200" fontAlgn="auto">
              <a:spcBef>
                <a:spcPct val="0"/>
              </a:spcBef>
              <a:spcAft>
                <a:spcPts val="0"/>
              </a:spcAft>
              <a:buClr>
                <a:schemeClr val="tx1">
                  <a:shade val="95000"/>
                </a:schemeClr>
              </a:buClr>
              <a:buFont typeface="Wingdings 2" pitchFamily="18" charset="2"/>
              <a:buNone/>
              <a:defRPr/>
            </a:pPr>
            <a:r>
              <a:rPr lang="en-US" sz="3400" b="1" dirty="0" smtClean="0">
                <a:solidFill>
                  <a:srgbClr val="FFFFFF"/>
                </a:solidFill>
                <a:latin typeface="Arial" pitchFamily="34" charset="0"/>
                <a:ea typeface="+mn-ea"/>
              </a:rPr>
              <a:t>   compliance safety and </a:t>
            </a:r>
            <a:r>
              <a:rPr lang="en-US" sz="3400" b="1" dirty="0">
                <a:solidFill>
                  <a:srgbClr val="FFFFFF"/>
                </a:solidFill>
                <a:latin typeface="Arial" pitchFamily="34" charset="0"/>
                <a:ea typeface="+mn-ea"/>
              </a:rPr>
              <a:t>health officers (CSHO's)</a:t>
            </a:r>
          </a:p>
          <a:p>
            <a:pPr marL="0" indent="0" defTabSz="457200" fontAlgn="auto">
              <a:spcBef>
                <a:spcPct val="0"/>
              </a:spcBef>
              <a:spcAft>
                <a:spcPts val="0"/>
              </a:spcAft>
              <a:buClr>
                <a:schemeClr val="tx1">
                  <a:shade val="95000"/>
                </a:schemeClr>
              </a:buClr>
              <a:buNone/>
              <a:defRPr/>
            </a:pPr>
            <a:endParaRPr lang="en-US" sz="3400" b="1" dirty="0">
              <a:solidFill>
                <a:srgbClr val="FFFFFF"/>
              </a:solidFill>
              <a:latin typeface="Arial" pitchFamily="34" charset="0"/>
              <a:ea typeface="+mn-ea"/>
            </a:endParaRPr>
          </a:p>
          <a:p>
            <a:pPr marL="207963" indent="-207963" defTabSz="457200" fontAlgn="auto">
              <a:spcBef>
                <a:spcPct val="0"/>
              </a:spcBef>
              <a:spcAft>
                <a:spcPts val="0"/>
              </a:spcAft>
              <a:buClr>
                <a:schemeClr val="tx1">
                  <a:shade val="95000"/>
                </a:schemeClr>
              </a:buClr>
              <a:buFontTx/>
              <a:buChar char="•"/>
              <a:defRPr/>
            </a:pPr>
            <a:r>
              <a:rPr lang="en-US" sz="3400" b="1" dirty="0">
                <a:solidFill>
                  <a:srgbClr val="FFFFFF"/>
                </a:solidFill>
                <a:latin typeface="Arial" pitchFamily="34" charset="0"/>
                <a:ea typeface="+mn-ea"/>
              </a:rPr>
              <a:t> </a:t>
            </a:r>
            <a:r>
              <a:rPr lang="en-US" sz="3400" b="1" dirty="0">
                <a:solidFill>
                  <a:srgbClr val="FFFF00"/>
                </a:solidFill>
                <a:latin typeface="Arial" pitchFamily="34" charset="0"/>
                <a:ea typeface="+mn-ea"/>
              </a:rPr>
              <a:t>Most inspections are conducted without </a:t>
            </a:r>
            <a:endParaRPr lang="en-US" sz="3400" b="1" dirty="0" smtClean="0">
              <a:solidFill>
                <a:srgbClr val="FFFF00"/>
              </a:solidFill>
              <a:latin typeface="Arial" pitchFamily="34" charset="0"/>
              <a:ea typeface="+mn-ea"/>
            </a:endParaRPr>
          </a:p>
          <a:p>
            <a:pPr marL="207963" indent="-207963" defTabSz="457200" fontAlgn="auto">
              <a:spcBef>
                <a:spcPct val="0"/>
              </a:spcBef>
              <a:spcAft>
                <a:spcPts val="0"/>
              </a:spcAft>
              <a:buClr>
                <a:schemeClr val="tx1">
                  <a:shade val="95000"/>
                </a:schemeClr>
              </a:buClr>
              <a:buFont typeface="Wingdings 2" pitchFamily="18" charset="2"/>
              <a:buNone/>
              <a:defRPr/>
            </a:pPr>
            <a:r>
              <a:rPr lang="en-US" sz="3400" b="1" dirty="0" smtClean="0">
                <a:solidFill>
                  <a:srgbClr val="FFFF00"/>
                </a:solidFill>
                <a:latin typeface="Arial" pitchFamily="34" charset="0"/>
                <a:ea typeface="+mn-ea"/>
              </a:rPr>
              <a:t>   advance notice</a:t>
            </a:r>
            <a:endParaRPr lang="en-US" sz="3400" b="1" dirty="0">
              <a:solidFill>
                <a:srgbClr val="FFFF00"/>
              </a:solidFill>
              <a:latin typeface="Arial" pitchFamily="34" charset="0"/>
              <a:ea typeface="+mn-ea"/>
            </a:endParaRPr>
          </a:p>
        </p:txBody>
      </p:sp>
      <p:sp>
        <p:nvSpPr>
          <p:cNvPr id="159748" name="Slide Number Placeholder 5"/>
          <p:cNvSpPr>
            <a:spLocks noGrp="1"/>
          </p:cNvSpPr>
          <p:nvPr>
            <p:ph type="sldNum" sz="quarter" idx="12"/>
          </p:nvPr>
        </p:nvSpPr>
        <p:spPr bwMode="auto">
          <a:ln>
            <a:miter lim="800000"/>
            <a:headEnd/>
            <a:tailEnd/>
          </a:ln>
        </p:spPr>
        <p:txBody>
          <a:bodyPr/>
          <a:lstStyle/>
          <a:p>
            <a:r>
              <a:rPr lang="en-US" dirty="0" smtClean="0"/>
              <a:t>99</a:t>
            </a:r>
            <a:endParaRPr lang="en-US" dirty="0"/>
          </a:p>
        </p:txBody>
      </p:sp>
    </p:spTree>
    <p:extLst>
      <p:ext uri="{BB962C8B-B14F-4D97-AF65-F5344CB8AC3E}">
        <p14:creationId xmlns:p14="http://schemas.microsoft.com/office/powerpoint/2010/main" val="755671422"/>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10991</TotalTime>
  <Words>8718</Words>
  <Application>Microsoft Office PowerPoint</Application>
  <PresentationFormat>On-screen Show (4:3)</PresentationFormat>
  <Paragraphs>1119</Paragraphs>
  <Slides>105</Slides>
  <Notes>103</Notes>
  <HiddenSlides>0</HiddenSlides>
  <MMClips>0</MMClips>
  <ScaleCrop>false</ScaleCrop>
  <HeadingPairs>
    <vt:vector size="4" baseType="variant">
      <vt:variant>
        <vt:lpstr>Theme</vt:lpstr>
      </vt:variant>
      <vt:variant>
        <vt:i4>1</vt:i4>
      </vt:variant>
      <vt:variant>
        <vt:lpstr>Slide Titles</vt:lpstr>
      </vt:variant>
      <vt:variant>
        <vt:i4>105</vt:i4>
      </vt:variant>
    </vt:vector>
  </HeadingPairs>
  <TitlesOfParts>
    <vt:vector size="106" baseType="lpstr">
      <vt:lpstr>Equity</vt:lpstr>
      <vt:lpstr>Fall Protection in Residential Construction</vt:lpstr>
      <vt:lpstr>Slide about course disclaimer  </vt:lpstr>
      <vt:lpstr>Introductions</vt:lpstr>
      <vt:lpstr>WHAT IS PHILAPOSH ?</vt:lpstr>
      <vt:lpstr>WHAT DOES PHILAPOSH DO?</vt:lpstr>
      <vt:lpstr>Learning Objectives</vt:lpstr>
      <vt:lpstr>What is OSHA?  What do they do?</vt:lpstr>
      <vt:lpstr>What are some specific things OSHA does?</vt:lpstr>
      <vt:lpstr>FREE Consultation Program</vt:lpstr>
      <vt:lpstr>Has OSHA Made A Difference? </vt:lpstr>
      <vt:lpstr>On average, how many workers die every day from job injuries?</vt:lpstr>
      <vt:lpstr>In 2013….</vt:lpstr>
      <vt:lpstr>Costs for Businesses</vt:lpstr>
      <vt:lpstr>Definition of Residential Construction</vt:lpstr>
      <vt:lpstr>Slide about why fall protection training is needed</vt:lpstr>
      <vt:lpstr>Roofers on residential projects don’t get hurt. True or False? </vt:lpstr>
      <vt:lpstr>A worker must fall a long distance to be killed. True or False? </vt:lpstr>
      <vt:lpstr>Older, more experienced workers don’t fall. True or False? </vt:lpstr>
      <vt:lpstr>There are not many safe alternatives available for workers to prevent or protect them from a fall. True or False? </vt:lpstr>
      <vt:lpstr>Identifying Fall Hazards in Residential Construction</vt:lpstr>
      <vt:lpstr>During each stage of a residential build workers will encounter fall hazards associated with:</vt:lpstr>
      <vt:lpstr>Picture of fall hazard</vt:lpstr>
      <vt:lpstr>Picture of fall hazard</vt:lpstr>
      <vt:lpstr>Picture of fall hazard around power lines</vt:lpstr>
      <vt:lpstr>What are examples  of fall protection?</vt:lpstr>
      <vt:lpstr>Personal Fall Arrest System</vt:lpstr>
      <vt:lpstr>Safety Nets</vt:lpstr>
      <vt:lpstr>Scaffolding</vt:lpstr>
      <vt:lpstr>Picture of fall hazard</vt:lpstr>
      <vt:lpstr>Working Safely</vt:lpstr>
      <vt:lpstr>Picture of scaffold electrocution hazard</vt:lpstr>
      <vt:lpstr>Working Safely</vt:lpstr>
      <vt:lpstr>Picture of scaffold hazard</vt:lpstr>
      <vt:lpstr>Working Safely</vt:lpstr>
      <vt:lpstr>Picture of plank hazard</vt:lpstr>
      <vt:lpstr>Picture of plank hazards</vt:lpstr>
      <vt:lpstr>Picture of scaffold hazards</vt:lpstr>
      <vt:lpstr>Working Safely</vt:lpstr>
      <vt:lpstr>Working Safely</vt:lpstr>
      <vt:lpstr>Picture of scaffolding hazards</vt:lpstr>
      <vt:lpstr>Working Safely</vt:lpstr>
      <vt:lpstr>Picture of scaffold hazard</vt:lpstr>
      <vt:lpstr>Picture of scaffold hazard</vt:lpstr>
      <vt:lpstr>Working Safely</vt:lpstr>
      <vt:lpstr>Picture of aerial lift tipped over</vt:lpstr>
      <vt:lpstr>Working Safely</vt:lpstr>
      <vt:lpstr>Small Group Activity </vt:lpstr>
      <vt:lpstr>Picture of fall hazard</vt:lpstr>
      <vt:lpstr>Picture of fall hazards</vt:lpstr>
      <vt:lpstr>Picture of fall hazards</vt:lpstr>
      <vt:lpstr>Picture of fall hazards</vt:lpstr>
      <vt:lpstr>Roofing</vt:lpstr>
      <vt:lpstr>Working Safely</vt:lpstr>
      <vt:lpstr>Picture of fal hazard</vt:lpstr>
      <vt:lpstr>Working Safely</vt:lpstr>
      <vt:lpstr>Working Safely</vt:lpstr>
      <vt:lpstr>Working Safely</vt:lpstr>
      <vt:lpstr>Picture of fall hazards</vt:lpstr>
      <vt:lpstr>Working Safely</vt:lpstr>
      <vt:lpstr>Ladders</vt:lpstr>
      <vt:lpstr>Picture of ladder hazard</vt:lpstr>
      <vt:lpstr>Picture of ladder hazard</vt:lpstr>
      <vt:lpstr>Picture of ladder hazards</vt:lpstr>
      <vt:lpstr>Picture of ladder hazard</vt:lpstr>
      <vt:lpstr>Working Safely</vt:lpstr>
      <vt:lpstr>Working Safely</vt:lpstr>
      <vt:lpstr>Picture of ladder hazard</vt:lpstr>
      <vt:lpstr>Picture of ladder hazard</vt:lpstr>
      <vt:lpstr>Working Safely</vt:lpstr>
      <vt:lpstr>Picture of ladder hazard</vt:lpstr>
      <vt:lpstr>Stairs</vt:lpstr>
      <vt:lpstr>Working Safely</vt:lpstr>
      <vt:lpstr>Picture of fall hazard</vt:lpstr>
      <vt:lpstr>SUMMARY</vt:lpstr>
      <vt:lpstr>Controlling Hazards</vt:lpstr>
      <vt:lpstr>Hierarchy of Hazard Controls</vt:lpstr>
      <vt:lpstr>Guardrails</vt:lpstr>
      <vt:lpstr>Guardrails</vt:lpstr>
      <vt:lpstr>Guardrails</vt:lpstr>
      <vt:lpstr>Personal Fall Arrest System (PFAS)</vt:lpstr>
      <vt:lpstr>Retractables and Lanyards</vt:lpstr>
      <vt:lpstr>Questions </vt:lpstr>
      <vt:lpstr>Picture of worker using fall protection</vt:lpstr>
      <vt:lpstr>Picture of worker cutting an anchor point off a roof</vt:lpstr>
      <vt:lpstr>Picture of fall arrest system</vt:lpstr>
      <vt:lpstr>Picture of worker using fall arrest system</vt:lpstr>
      <vt:lpstr>Small Group Activity </vt:lpstr>
      <vt:lpstr>Employer and Employee Rights and Responsibilities</vt:lpstr>
      <vt:lpstr>What does OSHA Require of Employers?</vt:lpstr>
      <vt:lpstr>GENERAL FALL PROTECTION TRAINING</vt:lpstr>
      <vt:lpstr>GENERAL FALL PROTECTION TRAINING</vt:lpstr>
      <vt:lpstr>Slide about training requirement standard</vt:lpstr>
      <vt:lpstr>RETRAINING IS REQUIRED WHEN THERE ARE:</vt:lpstr>
      <vt:lpstr>CERTIFICATION OF TRAINING</vt:lpstr>
      <vt:lpstr>Recordkeeping and Reporting</vt:lpstr>
      <vt:lpstr>What are employers’ responsibilities and rights?</vt:lpstr>
      <vt:lpstr>What are workers’ rights?</vt:lpstr>
      <vt:lpstr>What are workers’ responsibilities?</vt:lpstr>
      <vt:lpstr>Workplace Inspections</vt:lpstr>
      <vt:lpstr>Employer may Qualify for "Focused Inspection" </vt:lpstr>
      <vt:lpstr>Picture of OSHA web page</vt:lpstr>
      <vt:lpstr>OSHA Emergency Hot-Line 1-800-321-OSHA</vt:lpstr>
      <vt:lpstr>Summary</vt:lpstr>
      <vt:lpstr>ACKNOWLEDGEMENTS</vt:lpstr>
      <vt:lpstr>ACKNOWLEDGEMENTS Con’t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Nicole</dc:creator>
  <cp:lastModifiedBy>Robertson, Donna - OSHA</cp:lastModifiedBy>
  <cp:revision>550</cp:revision>
  <cp:lastPrinted>2015-08-26T16:57:31Z</cp:lastPrinted>
  <dcterms:created xsi:type="dcterms:W3CDTF">2012-11-14T15:59:45Z</dcterms:created>
  <dcterms:modified xsi:type="dcterms:W3CDTF">2017-03-27T17:22:53Z</dcterms:modified>
</cp:coreProperties>
</file>