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07"/>
  </p:notesMasterIdLst>
  <p:handoutMasterIdLst>
    <p:handoutMasterId r:id="rId108"/>
  </p:handoutMasterIdLst>
  <p:sldIdLst>
    <p:sldId id="256" r:id="rId2"/>
    <p:sldId id="374" r:id="rId3"/>
    <p:sldId id="257" r:id="rId4"/>
    <p:sldId id="259" r:id="rId5"/>
    <p:sldId id="261" r:id="rId6"/>
    <p:sldId id="361" r:id="rId7"/>
    <p:sldId id="263" r:id="rId8"/>
    <p:sldId id="264" r:id="rId9"/>
    <p:sldId id="268" r:id="rId10"/>
    <p:sldId id="265" r:id="rId11"/>
    <p:sldId id="267" r:id="rId12"/>
    <p:sldId id="269" r:id="rId13"/>
    <p:sldId id="360" r:id="rId14"/>
    <p:sldId id="368" r:id="rId15"/>
    <p:sldId id="363" r:id="rId16"/>
    <p:sldId id="364" r:id="rId17"/>
    <p:sldId id="365" r:id="rId18"/>
    <p:sldId id="366" r:id="rId19"/>
    <p:sldId id="367" r:id="rId20"/>
    <p:sldId id="369" r:id="rId21"/>
    <p:sldId id="370" r:id="rId22"/>
    <p:sldId id="375" r:id="rId23"/>
    <p:sldId id="383" r:id="rId24"/>
    <p:sldId id="379" r:id="rId25"/>
    <p:sldId id="388" r:id="rId26"/>
    <p:sldId id="389" r:id="rId27"/>
    <p:sldId id="390" r:id="rId28"/>
    <p:sldId id="279" r:id="rId29"/>
    <p:sldId id="346" r:id="rId30"/>
    <p:sldId id="362" r:id="rId31"/>
    <p:sldId id="377" r:id="rId32"/>
    <p:sldId id="309" r:id="rId33"/>
    <p:sldId id="280" r:id="rId34"/>
    <p:sldId id="345" r:id="rId35"/>
    <p:sldId id="281" r:id="rId36"/>
    <p:sldId id="282" r:id="rId37"/>
    <p:sldId id="273" r:id="rId38"/>
    <p:sldId id="384" r:id="rId39"/>
    <p:sldId id="308" r:id="rId40"/>
    <p:sldId id="287" r:id="rId41"/>
    <p:sldId id="347" r:id="rId42"/>
    <p:sldId id="283" r:id="rId43"/>
    <p:sldId id="275" r:id="rId44"/>
    <p:sldId id="311" r:id="rId45"/>
    <p:sldId id="277" r:id="rId46"/>
    <p:sldId id="348" r:id="rId47"/>
    <p:sldId id="310" r:id="rId48"/>
    <p:sldId id="278" r:id="rId49"/>
    <p:sldId id="391" r:id="rId50"/>
    <p:sldId id="284" r:id="rId51"/>
    <p:sldId id="385" r:id="rId52"/>
    <p:sldId id="288" r:id="rId53"/>
    <p:sldId id="386" r:id="rId54"/>
    <p:sldId id="285" r:id="rId55"/>
    <p:sldId id="349" r:id="rId56"/>
    <p:sldId id="373" r:id="rId57"/>
    <p:sldId id="325" r:id="rId58"/>
    <p:sldId id="387" r:id="rId59"/>
    <p:sldId id="317" r:id="rId60"/>
    <p:sldId id="299" r:id="rId61"/>
    <p:sldId id="296" r:id="rId62"/>
    <p:sldId id="297" r:id="rId63"/>
    <p:sldId id="302" r:id="rId64"/>
    <p:sldId id="301" r:id="rId65"/>
    <p:sldId id="313" r:id="rId66"/>
    <p:sldId id="312" r:id="rId67"/>
    <p:sldId id="300" r:id="rId68"/>
    <p:sldId id="303" r:id="rId69"/>
    <p:sldId id="350" r:id="rId70"/>
    <p:sldId id="304" r:id="rId71"/>
    <p:sldId id="298" r:id="rId72"/>
    <p:sldId id="314" r:id="rId73"/>
    <p:sldId id="295" r:id="rId74"/>
    <p:sldId id="305" r:id="rId75"/>
    <p:sldId id="315" r:id="rId76"/>
    <p:sldId id="316" r:id="rId77"/>
    <p:sldId id="322" r:id="rId78"/>
    <p:sldId id="324" r:id="rId79"/>
    <p:sldId id="371" r:id="rId80"/>
    <p:sldId id="318" r:id="rId81"/>
    <p:sldId id="319" r:id="rId82"/>
    <p:sldId id="358" r:id="rId83"/>
    <p:sldId id="320" r:id="rId84"/>
    <p:sldId id="321" r:id="rId85"/>
    <p:sldId id="392" r:id="rId86"/>
    <p:sldId id="323" r:id="rId87"/>
    <p:sldId id="327" r:id="rId88"/>
    <p:sldId id="328" r:id="rId89"/>
    <p:sldId id="335" r:id="rId90"/>
    <p:sldId id="329" r:id="rId91"/>
    <p:sldId id="330" r:id="rId92"/>
    <p:sldId id="331" r:id="rId93"/>
    <p:sldId id="332" r:id="rId94"/>
    <p:sldId id="333" r:id="rId95"/>
    <p:sldId id="336" r:id="rId96"/>
    <p:sldId id="339" r:id="rId97"/>
    <p:sldId id="338" r:id="rId98"/>
    <p:sldId id="337" r:id="rId99"/>
    <p:sldId id="340" r:id="rId100"/>
    <p:sldId id="341" r:id="rId101"/>
    <p:sldId id="344" r:id="rId102"/>
    <p:sldId id="342" r:id="rId103"/>
    <p:sldId id="343" r:id="rId104"/>
    <p:sldId id="376" r:id="rId105"/>
    <p:sldId id="380" r:id="rId10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ma R. Baca" initials="A R"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4420" autoAdjust="0"/>
  </p:normalViewPr>
  <p:slideViewPr>
    <p:cSldViewPr>
      <p:cViewPr>
        <p:scale>
          <a:sx n="74" d="100"/>
          <a:sy n="74" d="100"/>
        </p:scale>
        <p:origin x="-931" y="-5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notesViewPr>
    <p:cSldViewPr>
      <p:cViewPr varScale="1">
        <p:scale>
          <a:sx n="52" d="100"/>
          <a:sy n="52" d="100"/>
        </p:scale>
        <p:origin x="-2678"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fld id="{05C26859-E837-476C-A11E-36537770156D}" type="datetime1">
              <a:rPr lang="en-US"/>
              <a:pPr/>
              <a:t>3/27/2017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fld id="{7DB31D19-E357-4F5A-BE8D-C67CFC21E513}" type="slidenum">
              <a:rPr lang="en-US"/>
              <a:pPr/>
              <a:t>‹#›</a:t>
            </a:fld>
            <a:endParaRPr lang="en-US"/>
          </a:p>
        </p:txBody>
      </p:sp>
    </p:spTree>
    <p:extLst>
      <p:ext uri="{BB962C8B-B14F-4D97-AF65-F5344CB8AC3E}">
        <p14:creationId xmlns:p14="http://schemas.microsoft.com/office/powerpoint/2010/main" val="2678405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fld id="{847B0A5E-AF35-43D7-B185-71A897D02352}" type="datetime1">
              <a:rPr lang="en-US"/>
              <a:pPr/>
              <a:t>3/27/2017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fld id="{A3D435B8-ED90-4815-ACCF-48F2726424F5}" type="slidenum">
              <a:rPr lang="en-US"/>
              <a:pPr/>
              <a:t>‹#›</a:t>
            </a:fld>
            <a:endParaRPr lang="en-US"/>
          </a:p>
        </p:txBody>
      </p:sp>
    </p:spTree>
    <p:extLst>
      <p:ext uri="{BB962C8B-B14F-4D97-AF65-F5344CB8AC3E}">
        <p14:creationId xmlns:p14="http://schemas.microsoft.com/office/powerpoint/2010/main" val="30810040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06" charset="-128"/>
        <a:cs typeface="+mn-cs"/>
      </a:defRPr>
    </a:lvl1pPr>
    <a:lvl2pPr marL="457200" algn="l" rtl="0" fontAlgn="base">
      <a:spcBef>
        <a:spcPct val="30000"/>
      </a:spcBef>
      <a:spcAft>
        <a:spcPct val="0"/>
      </a:spcAft>
      <a:defRPr sz="1200" kern="1200">
        <a:solidFill>
          <a:schemeClr val="tx1"/>
        </a:solidFill>
        <a:latin typeface="+mn-lt"/>
        <a:ea typeface="ＭＳ Ｐゴシック" pitchFamily="-106"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06"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06"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8" name="Slide Number Placeholder 3"/>
          <p:cNvSpPr>
            <a:spLocks noGrp="1"/>
          </p:cNvSpPr>
          <p:nvPr>
            <p:ph type="sldNum" sz="quarter" idx="5"/>
          </p:nvPr>
        </p:nvSpPr>
        <p:spPr bwMode="auto">
          <a:noFill/>
          <a:ln>
            <a:miter lim="800000"/>
            <a:headEnd/>
            <a:tailEnd/>
          </a:ln>
        </p:spPr>
        <p:txBody>
          <a:bodyPr/>
          <a:lstStyle/>
          <a:p>
            <a:fld id="{DA0A9621-F531-4BF9-A12D-4ADD685D5731}" type="slidenum">
              <a:rPr lang="en-US"/>
              <a:pPr/>
              <a:t>1</a:t>
            </a:fld>
            <a:endParaRPr lang="en-US"/>
          </a:p>
        </p:txBody>
      </p:sp>
    </p:spTree>
    <p:extLst>
      <p:ext uri="{BB962C8B-B14F-4D97-AF65-F5344CB8AC3E}">
        <p14:creationId xmlns:p14="http://schemas.microsoft.com/office/powerpoint/2010/main" val="1411949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a:lstStyle/>
          <a:p>
            <a:fld id="{1B15FDFD-5A87-4103-92C0-77C65904D83A}" type="slidenum">
              <a:rPr lang="en-US"/>
              <a:pPr/>
              <a:t>14</a:t>
            </a:fld>
            <a:endParaRPr lang="en-US"/>
          </a:p>
        </p:txBody>
      </p:sp>
    </p:spTree>
    <p:extLst>
      <p:ext uri="{BB962C8B-B14F-4D97-AF65-F5344CB8AC3E}">
        <p14:creationId xmlns:p14="http://schemas.microsoft.com/office/powerpoint/2010/main" val="1352418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A912A201-52F6-4071-8529-9ED1593BC9EA}" type="slidenum">
              <a:rPr lang="en-US"/>
              <a:pPr/>
              <a:t>15</a:t>
            </a:fld>
            <a:endParaRPr lang="en-US"/>
          </a:p>
        </p:txBody>
      </p:sp>
    </p:spTree>
    <p:extLst>
      <p:ext uri="{BB962C8B-B14F-4D97-AF65-F5344CB8AC3E}">
        <p14:creationId xmlns:p14="http://schemas.microsoft.com/office/powerpoint/2010/main" val="51539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70BDD4DE-CDB7-4DE4-82B0-43623C0C6240}" type="slidenum">
              <a:rPr lang="en-US"/>
              <a:pPr/>
              <a:t>16</a:t>
            </a:fld>
            <a:endParaRPr lang="en-US"/>
          </a:p>
        </p:txBody>
      </p:sp>
    </p:spTree>
    <p:extLst>
      <p:ext uri="{BB962C8B-B14F-4D97-AF65-F5344CB8AC3E}">
        <p14:creationId xmlns:p14="http://schemas.microsoft.com/office/powerpoint/2010/main" val="3337004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Source: Massachusetts Department of Public Health</a:t>
            </a:r>
          </a:p>
          <a:p>
            <a:pPr>
              <a:spcBef>
                <a:spcPct val="0"/>
              </a:spcBef>
            </a:pPr>
            <a:r>
              <a:rPr lang="en-US" smtClean="0"/>
              <a:t>Fatality Assessment and Control Evaluation (FACE) Project (http://www.mass.gov/eohhs/docs/dph/occupational-health/falls-construction-sites.pdf)</a:t>
            </a:r>
          </a:p>
        </p:txBody>
      </p:sp>
      <p:sp>
        <p:nvSpPr>
          <p:cNvPr id="46084" name="Slide Number Placeholder 3"/>
          <p:cNvSpPr>
            <a:spLocks noGrp="1"/>
          </p:cNvSpPr>
          <p:nvPr>
            <p:ph type="sldNum" sz="quarter" idx="5"/>
          </p:nvPr>
        </p:nvSpPr>
        <p:spPr bwMode="auto">
          <a:noFill/>
          <a:ln>
            <a:miter lim="800000"/>
            <a:headEnd/>
            <a:tailEnd/>
          </a:ln>
        </p:spPr>
        <p:txBody>
          <a:bodyPr/>
          <a:lstStyle/>
          <a:p>
            <a:fld id="{141B45F5-7796-4E30-9170-BD134C148791}" type="slidenum">
              <a:rPr lang="en-US"/>
              <a:pPr/>
              <a:t>17</a:t>
            </a:fld>
            <a:endParaRPr lang="en-US"/>
          </a:p>
        </p:txBody>
      </p:sp>
    </p:spTree>
    <p:extLst>
      <p:ext uri="{BB962C8B-B14F-4D97-AF65-F5344CB8AC3E}">
        <p14:creationId xmlns:p14="http://schemas.microsoft.com/office/powerpoint/2010/main" val="1917006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Source: http://www.mass.gov/eohhs/docs/dph/occupational-health/falls-construction-sites.pdf</a:t>
            </a:r>
          </a:p>
        </p:txBody>
      </p:sp>
      <p:sp>
        <p:nvSpPr>
          <p:cNvPr id="48132" name="Slide Number Placeholder 3"/>
          <p:cNvSpPr>
            <a:spLocks noGrp="1"/>
          </p:cNvSpPr>
          <p:nvPr>
            <p:ph type="sldNum" sz="quarter" idx="5"/>
          </p:nvPr>
        </p:nvSpPr>
        <p:spPr bwMode="auto">
          <a:noFill/>
          <a:ln>
            <a:miter lim="800000"/>
            <a:headEnd/>
            <a:tailEnd/>
          </a:ln>
        </p:spPr>
        <p:txBody>
          <a:bodyPr/>
          <a:lstStyle/>
          <a:p>
            <a:fld id="{5C8DCDCB-9B4E-4A9D-903B-973B3F375297}" type="slidenum">
              <a:rPr lang="en-US"/>
              <a:pPr/>
              <a:t>18</a:t>
            </a:fld>
            <a:endParaRPr lang="en-US"/>
          </a:p>
        </p:txBody>
      </p:sp>
    </p:spTree>
    <p:extLst>
      <p:ext uri="{BB962C8B-B14F-4D97-AF65-F5344CB8AC3E}">
        <p14:creationId xmlns:p14="http://schemas.microsoft.com/office/powerpoint/2010/main" val="857167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a:lstStyle/>
          <a:p>
            <a:fld id="{EB5B555D-DEFE-49B8-BE1F-DD60E1AFEF4B}" type="slidenum">
              <a:rPr lang="en-US"/>
              <a:pPr/>
              <a:t>21</a:t>
            </a:fld>
            <a:endParaRPr lang="en-US"/>
          </a:p>
        </p:txBody>
      </p:sp>
    </p:spTree>
    <p:extLst>
      <p:ext uri="{BB962C8B-B14F-4D97-AF65-F5344CB8AC3E}">
        <p14:creationId xmlns:p14="http://schemas.microsoft.com/office/powerpoint/2010/main" val="1358054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a:lstStyle/>
          <a:p>
            <a:fld id="{B93CB938-D073-42AD-8C89-774C4EF7D347}" type="slidenum">
              <a:rPr lang="en-US"/>
              <a:pPr/>
              <a:t>22</a:t>
            </a:fld>
            <a:endParaRPr lang="en-US"/>
          </a:p>
        </p:txBody>
      </p:sp>
    </p:spTree>
    <p:extLst>
      <p:ext uri="{BB962C8B-B14F-4D97-AF65-F5344CB8AC3E}">
        <p14:creationId xmlns:p14="http://schemas.microsoft.com/office/powerpoint/2010/main" val="948684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6324" name="Slide Number Placeholder 3"/>
          <p:cNvSpPr>
            <a:spLocks noGrp="1"/>
          </p:cNvSpPr>
          <p:nvPr>
            <p:ph type="sldNum" sz="quarter" idx="5"/>
          </p:nvPr>
        </p:nvSpPr>
        <p:spPr bwMode="auto">
          <a:noFill/>
          <a:ln>
            <a:miter lim="800000"/>
            <a:headEnd/>
            <a:tailEnd/>
          </a:ln>
        </p:spPr>
        <p:txBody>
          <a:bodyPr/>
          <a:lstStyle/>
          <a:p>
            <a:fld id="{A49AEB97-EDC4-4B4B-9426-2951E5B37A17}" type="slidenum">
              <a:rPr lang="en-US"/>
              <a:pPr/>
              <a:t>23</a:t>
            </a:fld>
            <a:endParaRPr lang="en-US"/>
          </a:p>
        </p:txBody>
      </p:sp>
    </p:spTree>
    <p:extLst>
      <p:ext uri="{BB962C8B-B14F-4D97-AF65-F5344CB8AC3E}">
        <p14:creationId xmlns:p14="http://schemas.microsoft.com/office/powerpoint/2010/main" val="4068266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a:lstStyle/>
          <a:p>
            <a:fld id="{745CF417-57A8-4ACC-A2F9-7FF0BBD6BBF4}" type="slidenum">
              <a:rPr lang="en-US"/>
              <a:pPr/>
              <a:t>24</a:t>
            </a:fld>
            <a:endParaRPr lang="en-US"/>
          </a:p>
        </p:txBody>
      </p:sp>
    </p:spTree>
    <p:extLst>
      <p:ext uri="{BB962C8B-B14F-4D97-AF65-F5344CB8AC3E}">
        <p14:creationId xmlns:p14="http://schemas.microsoft.com/office/powerpoint/2010/main" val="3925587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348" indent="-234348">
              <a:spcBef>
                <a:spcPct val="0"/>
              </a:spcBef>
              <a:buFontTx/>
              <a:buAutoNum type="alphaUcParenR"/>
            </a:pPr>
            <a:r>
              <a:rPr lang="en-US" dirty="0" smtClean="0"/>
              <a:t>A pre-fabricated wall panel positioned for installation behind a fully protected area -- potential fall to the exterior of the structure has been eliminated. Also, stairwell is protected by guardrails -- eliminating falls to the interior also.</a:t>
            </a:r>
          </a:p>
          <a:p>
            <a:pPr marL="234348" indent="-234348">
              <a:spcBef>
                <a:spcPct val="0"/>
              </a:spcBef>
            </a:pPr>
            <a:r>
              <a:rPr lang="en-US" dirty="0" smtClean="0"/>
              <a:t>B) Here are guardrails that were either positioned prior to, or after, sheathing and left in place for the follow along trades to do their job.  </a:t>
            </a:r>
          </a:p>
          <a:p>
            <a:pPr marL="234348" indent="-234348">
              <a:spcBef>
                <a:spcPct val="0"/>
              </a:spcBef>
            </a:pPr>
            <a:r>
              <a:rPr lang="en-US" dirty="0" smtClean="0"/>
              <a:t>Proper coordination can lead to one system serving the needs of several trades.</a:t>
            </a:r>
          </a:p>
          <a:p>
            <a:pPr marL="234348" indent="-234348">
              <a:spcBef>
                <a:spcPct val="0"/>
              </a:spcBef>
            </a:pPr>
            <a:r>
              <a:rPr lang="en-US" i="1" dirty="0" smtClean="0"/>
              <a:t>From: http://www.osha.gov/doc/residential_fall_protection/ppt/index.html</a:t>
            </a:r>
          </a:p>
          <a:p>
            <a:endParaRPr lang="en-US" dirty="0"/>
          </a:p>
        </p:txBody>
      </p:sp>
      <p:sp>
        <p:nvSpPr>
          <p:cNvPr id="4" name="Slide Number Placeholder 3"/>
          <p:cNvSpPr>
            <a:spLocks noGrp="1"/>
          </p:cNvSpPr>
          <p:nvPr>
            <p:ph type="sldNum" sz="quarter" idx="10"/>
          </p:nvPr>
        </p:nvSpPr>
        <p:spPr/>
        <p:txBody>
          <a:bodyPr/>
          <a:lstStyle/>
          <a:p>
            <a:fld id="{A3D435B8-ED90-4815-ACCF-48F2726424F5}" type="slidenum">
              <a:rPr lang="en-US" smtClean="0"/>
              <a:pPr/>
              <a:t>25</a:t>
            </a:fld>
            <a:endParaRPr lang="en-US"/>
          </a:p>
        </p:txBody>
      </p:sp>
    </p:spTree>
    <p:extLst>
      <p:ext uri="{BB962C8B-B14F-4D97-AF65-F5344CB8AC3E}">
        <p14:creationId xmlns:p14="http://schemas.microsoft.com/office/powerpoint/2010/main" val="62717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35D581F9-D576-44EE-A4CC-E4B6AB817B2E}" type="slidenum">
              <a:rPr lang="en-US"/>
              <a:pPr/>
              <a:t>3</a:t>
            </a:fld>
            <a:endParaRPr lang="en-US"/>
          </a:p>
        </p:txBody>
      </p:sp>
    </p:spTree>
    <p:extLst>
      <p:ext uri="{BB962C8B-B14F-4D97-AF65-F5344CB8AC3E}">
        <p14:creationId xmlns:p14="http://schemas.microsoft.com/office/powerpoint/2010/main" val="461025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parts of the Personal Fall Arrest System (PFAS).</a:t>
            </a:r>
          </a:p>
          <a:p>
            <a:endParaRPr lang="en-US" dirty="0" smtClean="0"/>
          </a:p>
          <a:p>
            <a:r>
              <a:rPr lang="en-US" dirty="0" smtClean="0"/>
              <a:t>Remember, in addition to these three parts, you must have a plan of how to remove/evacuate</a:t>
            </a:r>
            <a:r>
              <a:rPr lang="en-US" baseline="0" dirty="0" smtClean="0"/>
              <a:t> a worker from a PFAS should they fall in this system.</a:t>
            </a:r>
            <a:endParaRPr lang="en-US" dirty="0"/>
          </a:p>
        </p:txBody>
      </p:sp>
      <p:sp>
        <p:nvSpPr>
          <p:cNvPr id="4" name="Slide Number Placeholder 3"/>
          <p:cNvSpPr>
            <a:spLocks noGrp="1"/>
          </p:cNvSpPr>
          <p:nvPr>
            <p:ph type="sldNum" sz="quarter" idx="10"/>
          </p:nvPr>
        </p:nvSpPr>
        <p:spPr/>
        <p:txBody>
          <a:bodyPr/>
          <a:lstStyle/>
          <a:p>
            <a:fld id="{A3D435B8-ED90-4815-ACCF-48F2726424F5}" type="slidenum">
              <a:rPr lang="en-US" smtClean="0"/>
              <a:pPr/>
              <a:t>26</a:t>
            </a:fld>
            <a:endParaRPr lang="en-US"/>
          </a:p>
        </p:txBody>
      </p:sp>
    </p:spTree>
    <p:extLst>
      <p:ext uri="{BB962C8B-B14F-4D97-AF65-F5344CB8AC3E}">
        <p14:creationId xmlns:p14="http://schemas.microsoft.com/office/powerpoint/2010/main" val="2889853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9C06C8C4-AB09-4F24-B5A1-74F194BD95DE}" type="slidenum">
              <a:rPr lang="en-US"/>
              <a:pPr/>
              <a:t>28</a:t>
            </a:fld>
            <a:endParaRPr lang="en-US"/>
          </a:p>
        </p:txBody>
      </p:sp>
    </p:spTree>
    <p:extLst>
      <p:ext uri="{BB962C8B-B14F-4D97-AF65-F5344CB8AC3E}">
        <p14:creationId xmlns:p14="http://schemas.microsoft.com/office/powerpoint/2010/main" val="3576954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a:lstStyle/>
          <a:p>
            <a:fld id="{CB56B61D-6445-43BA-BF25-E8915A110716}" type="slidenum">
              <a:rPr lang="en-US"/>
              <a:pPr/>
              <a:t>29</a:t>
            </a:fld>
            <a:endParaRPr lang="en-US"/>
          </a:p>
        </p:txBody>
      </p:sp>
    </p:spTree>
    <p:extLst>
      <p:ext uri="{BB962C8B-B14F-4D97-AF65-F5344CB8AC3E}">
        <p14:creationId xmlns:p14="http://schemas.microsoft.com/office/powerpoint/2010/main" val="2938385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a:lstStyle/>
          <a:p>
            <a:fld id="{2180BF79-1765-4059-A017-51D4F40839D4}" type="slidenum">
              <a:rPr lang="en-US"/>
              <a:pPr/>
              <a:t>30</a:t>
            </a:fld>
            <a:endParaRPr lang="en-US"/>
          </a:p>
        </p:txBody>
      </p:sp>
      <p:graphicFrame>
        <p:nvGraphicFramePr>
          <p:cNvPr id="7" name="Table 6"/>
          <p:cNvGraphicFramePr>
            <a:graphicFrameLocks noGrp="1"/>
          </p:cNvGraphicFramePr>
          <p:nvPr/>
        </p:nvGraphicFramePr>
        <p:xfrm>
          <a:off x="1828800" y="5867400"/>
          <a:ext cx="3429000" cy="2103438"/>
        </p:xfrm>
        <a:graphic>
          <a:graphicData uri="http://schemas.openxmlformats.org/drawingml/2006/table">
            <a:tbl>
              <a:tblPr/>
              <a:tblGrid>
                <a:gridCol w="1143000"/>
                <a:gridCol w="1143000"/>
                <a:gridCol w="1143000"/>
              </a:tblGrid>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alibri" pitchFamily="-106" charset="0"/>
                          <a:ea typeface="ＭＳ Ｐゴシック" pitchFamily="-106" charset="-128"/>
                        </a:rPr>
                        <a:t>Voltage (uninsulated line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alibri" pitchFamily="-106" charset="0"/>
                          <a:ea typeface="ＭＳ Ｐゴシック" pitchFamily="-106" charset="-128"/>
                        </a:rPr>
                        <a:t>Minimum Distance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Calibri" pitchFamily="-106" charset="0"/>
                          <a:ea typeface="ＭＳ Ｐゴシック" pitchFamily="-106" charset="-128"/>
                        </a:rPr>
                        <a:t>Alternatives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106" charset="0"/>
                          <a:ea typeface="ＭＳ Ｐゴシック" pitchFamily="-106" charset="-128"/>
                        </a:rPr>
                        <a:t>Less than 50 kv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106" charset="0"/>
                          <a:ea typeface="ＭＳ Ｐゴシック" pitchFamily="-106" charset="-128"/>
                        </a:rPr>
                        <a:t>10 feet (3.1 m).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pitchFamily="-106"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3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106" charset="0"/>
                          <a:ea typeface="ＭＳ Ｐゴシック" pitchFamily="-106" charset="-128"/>
                        </a:rPr>
                        <a:t>More than 50 kv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106" charset="0"/>
                          <a:ea typeface="ＭＳ Ｐゴシック" pitchFamily="-106" charset="-128"/>
                        </a:rPr>
                        <a:t>10 feet (3.1 m) plus .4 inches (1.0 cm) for each 1 kv over 50 kv.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Calibri" pitchFamily="-106"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106" charset="0"/>
                          <a:ea typeface="ＭＳ Ｐゴシック" pitchFamily="-106" charset="-128"/>
                        </a:rPr>
                        <a:t>2 x length of line insulator, but never less than 10 ft (3.1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2207251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a:lstStyle/>
          <a:p>
            <a:fld id="{A238F79B-AA3C-4F82-9F94-855917DE22A1}" type="slidenum">
              <a:rPr lang="en-US"/>
              <a:pPr/>
              <a:t>31</a:t>
            </a:fld>
            <a:endParaRPr lang="en-US"/>
          </a:p>
        </p:txBody>
      </p:sp>
    </p:spTree>
    <p:extLst>
      <p:ext uri="{BB962C8B-B14F-4D97-AF65-F5344CB8AC3E}">
        <p14:creationId xmlns:p14="http://schemas.microsoft.com/office/powerpoint/2010/main" val="1378776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a:lstStyle/>
          <a:p>
            <a:fld id="{1FF67BA0-B7A6-4966-B513-14B1948CCFDE}" type="slidenum">
              <a:rPr lang="en-US"/>
              <a:pPr/>
              <a:t>32</a:t>
            </a:fld>
            <a:endParaRPr lang="en-US"/>
          </a:p>
        </p:txBody>
      </p:sp>
    </p:spTree>
    <p:extLst>
      <p:ext uri="{BB962C8B-B14F-4D97-AF65-F5344CB8AC3E}">
        <p14:creationId xmlns:p14="http://schemas.microsoft.com/office/powerpoint/2010/main" val="3764563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a:lstStyle/>
          <a:p>
            <a:fld id="{5D7D41D8-6FA6-42C6-9874-43A8509BBF9C}" type="slidenum">
              <a:rPr lang="en-US"/>
              <a:pPr/>
              <a:t>33</a:t>
            </a:fld>
            <a:endParaRPr lang="en-US"/>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Notes Placeholder 4"/>
          <p:cNvSpPr>
            <a:spLocks noGrp="1"/>
          </p:cNvSpPr>
          <p:nvPr/>
        </p:nvSpPr>
        <p:spPr bwMode="auto">
          <a:xfrm>
            <a:off x="685800" y="4343400"/>
            <a:ext cx="5486400" cy="4114800"/>
          </a:xfrm>
          <a:prstGeom prst="rect">
            <a:avLst/>
          </a:prstGeom>
          <a:noFill/>
          <a:ln w="9525">
            <a:noFill/>
            <a:miter lim="800000"/>
            <a:headEnd/>
            <a:tailEnd/>
          </a:ln>
        </p:spPr>
        <p:txBody>
          <a:bodyPr lIns="91430" tIns="45716" rIns="91430" bIns="45716"/>
          <a:lstStyle/>
          <a:p>
            <a:pPr eaLnBrk="0" hangingPunct="0">
              <a:spcBef>
                <a:spcPct val="30000"/>
              </a:spcBef>
            </a:pPr>
            <a:endParaRPr lang="en-US" sz="1200">
              <a:latin typeface="Calibri" pitchFamily="-106" charset="0"/>
            </a:endParaRPr>
          </a:p>
        </p:txBody>
      </p:sp>
      <p:sp>
        <p:nvSpPr>
          <p:cNvPr id="6" name="Notes Placeholder 5"/>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1926.451(c)(2</a:t>
            </a:r>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 </a:t>
            </a:r>
          </a:p>
          <a:p>
            <a:endParaRPr lang="en-US" dirty="0"/>
          </a:p>
        </p:txBody>
      </p:sp>
    </p:spTree>
    <p:extLst>
      <p:ext uri="{BB962C8B-B14F-4D97-AF65-F5344CB8AC3E}">
        <p14:creationId xmlns:p14="http://schemas.microsoft.com/office/powerpoint/2010/main" val="2213037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76804" name="Slide Number Placeholder 3"/>
          <p:cNvSpPr>
            <a:spLocks noGrp="1"/>
          </p:cNvSpPr>
          <p:nvPr>
            <p:ph type="sldNum" sz="quarter" idx="5"/>
          </p:nvPr>
        </p:nvSpPr>
        <p:spPr bwMode="auto">
          <a:noFill/>
          <a:ln>
            <a:miter lim="800000"/>
            <a:headEnd/>
            <a:tailEnd/>
          </a:ln>
        </p:spPr>
        <p:txBody>
          <a:bodyPr/>
          <a:lstStyle/>
          <a:p>
            <a:fld id="{FB2A07EC-EB5D-4655-BCA8-552B06C90E50}" type="slidenum">
              <a:rPr lang="en-US"/>
              <a:pPr/>
              <a:t>35</a:t>
            </a:fld>
            <a:endParaRPr lang="en-US"/>
          </a:p>
        </p:txBody>
      </p:sp>
    </p:spTree>
    <p:extLst>
      <p:ext uri="{BB962C8B-B14F-4D97-AF65-F5344CB8AC3E}">
        <p14:creationId xmlns:p14="http://schemas.microsoft.com/office/powerpoint/2010/main" val="2679136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a:lstStyle/>
          <a:p>
            <a:fld id="{4B618A49-1732-4AEF-9D42-394088238EA0}" type="slidenum">
              <a:rPr lang="en-US"/>
              <a:pPr/>
              <a:t>36</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Notes Placeholder 4"/>
          <p:cNvSpPr>
            <a:spLocks noGrp="1"/>
          </p:cNvSpPr>
          <p:nvPr/>
        </p:nvSpPr>
        <p:spPr bwMode="auto">
          <a:xfrm>
            <a:off x="685800" y="4343400"/>
            <a:ext cx="5486400" cy="4114800"/>
          </a:xfrm>
          <a:prstGeom prst="rect">
            <a:avLst/>
          </a:prstGeom>
          <a:noFill/>
          <a:ln w="9525">
            <a:noFill/>
            <a:miter lim="800000"/>
            <a:headEnd/>
            <a:tailEnd/>
          </a:ln>
        </p:spPr>
        <p:txBody>
          <a:bodyPr lIns="91430" tIns="45716" rIns="91430" bIns="45716"/>
          <a:lstStyle/>
          <a:p>
            <a:pPr eaLnBrk="0" hangingPunct="0">
              <a:spcBef>
                <a:spcPct val="30000"/>
              </a:spcBef>
            </a:pPr>
            <a:endParaRPr lang="en-US" sz="1200">
              <a:latin typeface="Calibri" pitchFamily="-106" charset="0"/>
            </a:endParaRPr>
          </a:p>
        </p:txBody>
      </p:sp>
    </p:spTree>
    <p:extLst>
      <p:ext uri="{BB962C8B-B14F-4D97-AF65-F5344CB8AC3E}">
        <p14:creationId xmlns:p14="http://schemas.microsoft.com/office/powerpoint/2010/main" val="1192139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80900" name="Slide Number Placeholder 3"/>
          <p:cNvSpPr>
            <a:spLocks noGrp="1"/>
          </p:cNvSpPr>
          <p:nvPr>
            <p:ph type="sldNum" sz="quarter" idx="5"/>
          </p:nvPr>
        </p:nvSpPr>
        <p:spPr bwMode="auto">
          <a:noFill/>
          <a:ln>
            <a:miter lim="800000"/>
            <a:headEnd/>
            <a:tailEnd/>
          </a:ln>
        </p:spPr>
        <p:txBody>
          <a:bodyPr/>
          <a:lstStyle/>
          <a:p>
            <a:fld id="{48599277-A2F6-4624-9611-4A213B37B0BA}" type="slidenum">
              <a:rPr lang="en-US"/>
              <a:pPr/>
              <a:t>37</a:t>
            </a:fld>
            <a:endParaRPr lang="en-US"/>
          </a:p>
        </p:txBody>
      </p:sp>
    </p:spTree>
    <p:extLst>
      <p:ext uri="{BB962C8B-B14F-4D97-AF65-F5344CB8AC3E}">
        <p14:creationId xmlns:p14="http://schemas.microsoft.com/office/powerpoint/2010/main" val="2922530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69A5EA29-0327-4A19-ADC0-B9E7A7C55532}" type="slidenum">
              <a:rPr lang="en-US"/>
              <a:pPr/>
              <a:t>7</a:t>
            </a:fld>
            <a:endParaRPr lang="en-US"/>
          </a:p>
        </p:txBody>
      </p:sp>
    </p:spTree>
    <p:extLst>
      <p:ext uri="{BB962C8B-B14F-4D97-AF65-F5344CB8AC3E}">
        <p14:creationId xmlns:p14="http://schemas.microsoft.com/office/powerpoint/2010/main" val="1807165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Narrative:</a:t>
            </a:r>
          </a:p>
          <a:p>
            <a:pPr>
              <a:spcBef>
                <a:spcPct val="0"/>
              </a:spcBef>
            </a:pPr>
            <a:r>
              <a:rPr lang="en-US" b="0" u="none" dirty="0" smtClean="0"/>
              <a:t>A) This</a:t>
            </a:r>
            <a:r>
              <a:rPr lang="en-US" b="0" u="none" baseline="0" dirty="0" smtClean="0"/>
              <a:t> pump jack has a top rail, mid rail, and toe board.</a:t>
            </a:r>
          </a:p>
          <a:p>
            <a:pPr>
              <a:spcBef>
                <a:spcPct val="0"/>
              </a:spcBef>
            </a:pPr>
            <a:r>
              <a:rPr lang="en-US" b="0" u="none" baseline="0" dirty="0" smtClean="0"/>
              <a:t>B) We can see a side view of the pump jack which includes the requirements of a guardrail: top rail, mid rail, and toe board.</a:t>
            </a:r>
          </a:p>
          <a:p>
            <a:pPr>
              <a:spcBef>
                <a:spcPct val="0"/>
              </a:spcBef>
            </a:pPr>
            <a:endParaRPr lang="en-US" b="0" u="none" baseline="0" dirty="0" smtClean="0"/>
          </a:p>
          <a:p>
            <a:pPr>
              <a:spcBef>
                <a:spcPct val="0"/>
              </a:spcBef>
            </a:pPr>
            <a:r>
              <a:rPr lang="en-US" b="0" u="none" baseline="0" dirty="0" smtClean="0"/>
              <a:t>NOTE: If mesh or a screen is used, it must follow the requirements of 1926.</a:t>
            </a:r>
            <a:r>
              <a:rPr lang="en-US" dirty="0"/>
              <a:t>451(g)(4)(v) “When screens and mesh are used, they shall extend from the top edge of the guardrail system to the scaffold platform, and along the entire opening between supports”, which means the mesh or screen needs to be connected between a toe board and top rail – so basically they are taking the place of a </a:t>
            </a:r>
            <a:r>
              <a:rPr lang="en-US" dirty="0" err="1"/>
              <a:t>midrail</a:t>
            </a:r>
            <a:r>
              <a:rPr lang="en-US"/>
              <a:t>.</a:t>
            </a:r>
            <a:endParaRPr lang="en-US" b="0" u="none" dirty="0" smtClean="0"/>
          </a:p>
        </p:txBody>
      </p:sp>
      <p:sp>
        <p:nvSpPr>
          <p:cNvPr id="82948" name="Slide Number Placeholder 3"/>
          <p:cNvSpPr>
            <a:spLocks noGrp="1"/>
          </p:cNvSpPr>
          <p:nvPr>
            <p:ph type="sldNum" sz="quarter" idx="5"/>
          </p:nvPr>
        </p:nvSpPr>
        <p:spPr bwMode="auto">
          <a:noFill/>
          <a:ln>
            <a:miter lim="800000"/>
            <a:headEnd/>
            <a:tailEnd/>
          </a:ln>
        </p:spPr>
        <p:txBody>
          <a:bodyPr/>
          <a:lstStyle/>
          <a:p>
            <a:fld id="{2D0C7098-8ED9-4C03-99C1-C0DA2A74E1E4}" type="slidenum">
              <a:rPr lang="en-US"/>
              <a:pPr/>
              <a:t>38</a:t>
            </a:fld>
            <a:endParaRPr lang="en-US"/>
          </a:p>
        </p:txBody>
      </p:sp>
    </p:spTree>
    <p:extLst>
      <p:ext uri="{BB962C8B-B14F-4D97-AF65-F5344CB8AC3E}">
        <p14:creationId xmlns:p14="http://schemas.microsoft.com/office/powerpoint/2010/main" val="839395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a:lstStyle/>
          <a:p>
            <a:fld id="{2B72D31C-3A09-4B1B-B4E1-2B23EB3C86CA}" type="slidenum">
              <a:rPr lang="en-US"/>
              <a:pPr/>
              <a:t>39</a:t>
            </a:fld>
            <a:endParaRPr lang="en-US"/>
          </a:p>
        </p:txBody>
      </p:sp>
    </p:spTree>
    <p:extLst>
      <p:ext uri="{BB962C8B-B14F-4D97-AF65-F5344CB8AC3E}">
        <p14:creationId xmlns:p14="http://schemas.microsoft.com/office/powerpoint/2010/main" val="1792324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87044" name="Slide Number Placeholder 3"/>
          <p:cNvSpPr>
            <a:spLocks noGrp="1"/>
          </p:cNvSpPr>
          <p:nvPr>
            <p:ph type="sldNum" sz="quarter" idx="5"/>
          </p:nvPr>
        </p:nvSpPr>
        <p:spPr bwMode="auto">
          <a:noFill/>
          <a:ln>
            <a:miter lim="800000"/>
            <a:headEnd/>
            <a:tailEnd/>
          </a:ln>
        </p:spPr>
        <p:txBody>
          <a:bodyPr/>
          <a:lstStyle/>
          <a:p>
            <a:fld id="{D0952C30-2F80-47F0-B61A-93B7C66819F8}" type="slidenum">
              <a:rPr lang="en-US"/>
              <a:pPr/>
              <a:t>40</a:t>
            </a:fld>
            <a:endParaRPr lang="en-US"/>
          </a:p>
        </p:txBody>
      </p:sp>
    </p:spTree>
    <p:extLst>
      <p:ext uri="{BB962C8B-B14F-4D97-AF65-F5344CB8AC3E}">
        <p14:creationId xmlns:p14="http://schemas.microsoft.com/office/powerpoint/2010/main" val="1384972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89092" name="Slide Number Placeholder 3"/>
          <p:cNvSpPr>
            <a:spLocks noGrp="1"/>
          </p:cNvSpPr>
          <p:nvPr>
            <p:ph type="sldNum" sz="quarter" idx="5"/>
          </p:nvPr>
        </p:nvSpPr>
        <p:spPr bwMode="auto">
          <a:noFill/>
          <a:ln>
            <a:miter lim="800000"/>
            <a:headEnd/>
            <a:tailEnd/>
          </a:ln>
        </p:spPr>
        <p:txBody>
          <a:bodyPr/>
          <a:lstStyle/>
          <a:p>
            <a:fld id="{E887C864-38E6-4ADF-97BF-5D02CA30E6D3}" type="slidenum">
              <a:rPr lang="en-US"/>
              <a:pPr/>
              <a:t>41</a:t>
            </a:fld>
            <a:endParaRPr lang="en-US"/>
          </a:p>
        </p:txBody>
      </p:sp>
    </p:spTree>
    <p:extLst>
      <p:ext uri="{BB962C8B-B14F-4D97-AF65-F5344CB8AC3E}">
        <p14:creationId xmlns:p14="http://schemas.microsoft.com/office/powerpoint/2010/main" val="3786349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557D8678-2C2A-4566-8079-D111794A8D2A}" type="slidenum">
              <a:rPr lang="en-US"/>
              <a:pPr/>
              <a:t>42</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Notes Placeholder 4"/>
          <p:cNvSpPr>
            <a:spLocks noGrp="1"/>
          </p:cNvSpPr>
          <p:nvPr/>
        </p:nvSpPr>
        <p:spPr bwMode="auto">
          <a:xfrm>
            <a:off x="685800" y="4343400"/>
            <a:ext cx="5486400" cy="4114800"/>
          </a:xfrm>
          <a:prstGeom prst="rect">
            <a:avLst/>
          </a:prstGeom>
          <a:noFill/>
          <a:ln w="9525">
            <a:noFill/>
            <a:miter lim="800000"/>
            <a:headEnd/>
            <a:tailEnd/>
          </a:ln>
        </p:spPr>
        <p:txBody>
          <a:bodyPr lIns="91430" tIns="45716" rIns="91430" bIns="45716"/>
          <a:lstStyle/>
          <a:p>
            <a:pPr eaLnBrk="0" hangingPunct="0">
              <a:spcBef>
                <a:spcPct val="30000"/>
              </a:spcBef>
            </a:pPr>
            <a:endParaRPr lang="en-US" sz="1200">
              <a:latin typeface="Calibri" pitchFamily="-106" charset="0"/>
            </a:endParaRPr>
          </a:p>
        </p:txBody>
      </p:sp>
    </p:spTree>
    <p:extLst>
      <p:ext uri="{BB962C8B-B14F-4D97-AF65-F5344CB8AC3E}">
        <p14:creationId xmlns:p14="http://schemas.microsoft.com/office/powerpoint/2010/main" val="1092405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93188" name="Slide Number Placeholder 3"/>
          <p:cNvSpPr>
            <a:spLocks noGrp="1"/>
          </p:cNvSpPr>
          <p:nvPr>
            <p:ph type="sldNum" sz="quarter" idx="5"/>
          </p:nvPr>
        </p:nvSpPr>
        <p:spPr bwMode="auto">
          <a:noFill/>
          <a:ln>
            <a:miter lim="800000"/>
            <a:headEnd/>
            <a:tailEnd/>
          </a:ln>
        </p:spPr>
        <p:txBody>
          <a:bodyPr/>
          <a:lstStyle/>
          <a:p>
            <a:fld id="{34147AEB-78E5-4E22-87D6-7B097F896301}" type="slidenum">
              <a:rPr lang="en-US"/>
              <a:pPr/>
              <a:t>43</a:t>
            </a:fld>
            <a:endParaRPr lang="en-US"/>
          </a:p>
        </p:txBody>
      </p:sp>
    </p:spTree>
    <p:extLst>
      <p:ext uri="{BB962C8B-B14F-4D97-AF65-F5344CB8AC3E}">
        <p14:creationId xmlns:p14="http://schemas.microsoft.com/office/powerpoint/2010/main" val="31763884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95236" name="Slide Number Placeholder 3"/>
          <p:cNvSpPr>
            <a:spLocks noGrp="1"/>
          </p:cNvSpPr>
          <p:nvPr>
            <p:ph type="sldNum" sz="quarter" idx="5"/>
          </p:nvPr>
        </p:nvSpPr>
        <p:spPr bwMode="auto">
          <a:noFill/>
          <a:ln>
            <a:miter lim="800000"/>
            <a:headEnd/>
            <a:tailEnd/>
          </a:ln>
        </p:spPr>
        <p:txBody>
          <a:bodyPr/>
          <a:lstStyle/>
          <a:p>
            <a:pPr defTabSz="911225"/>
            <a:fld id="{0341CA59-E433-41BC-BD1A-0085DE32DBB3}" type="slidenum">
              <a:rPr lang="en-US"/>
              <a:pPr defTabSz="911225"/>
              <a:t>44</a:t>
            </a:fld>
            <a:endParaRPr lang="en-US"/>
          </a:p>
        </p:txBody>
      </p:sp>
    </p:spTree>
    <p:extLst>
      <p:ext uri="{BB962C8B-B14F-4D97-AF65-F5344CB8AC3E}">
        <p14:creationId xmlns:p14="http://schemas.microsoft.com/office/powerpoint/2010/main" val="3937438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DO NOT drive with aerial lift platform elevated.  Take the time to lower the lift and reposition it.  </a:t>
            </a:r>
          </a:p>
          <a:p>
            <a:pPr>
              <a:spcBef>
                <a:spcPct val="0"/>
              </a:spcBef>
            </a:pPr>
            <a:endParaRPr lang="en-US" smtClean="0"/>
          </a:p>
          <a:p>
            <a:pPr>
              <a:spcBef>
                <a:spcPct val="0"/>
              </a:spcBef>
            </a:pPr>
            <a:r>
              <a:rPr lang="en-US" smtClean="0"/>
              <a:t>Plan your work to limit the number of times the lift must be moved.  </a:t>
            </a:r>
          </a:p>
          <a:p>
            <a:pPr>
              <a:spcBef>
                <a:spcPct val="0"/>
              </a:spcBef>
            </a:pPr>
            <a:endParaRPr lang="en-US" smtClean="0"/>
          </a:p>
          <a:p>
            <a:pPr>
              <a:spcBef>
                <a:spcPct val="0"/>
              </a:spcBef>
            </a:pPr>
            <a:r>
              <a:rPr lang="en-US" smtClean="0"/>
              <a:t>Do not exceed the vertical or horizontal reach limits or the specified load capacity of the lift.</a:t>
            </a:r>
          </a:p>
        </p:txBody>
      </p:sp>
      <p:sp>
        <p:nvSpPr>
          <p:cNvPr id="97284" name="Slide Number Placeholder 3"/>
          <p:cNvSpPr>
            <a:spLocks noGrp="1"/>
          </p:cNvSpPr>
          <p:nvPr>
            <p:ph type="sldNum" sz="quarter" idx="5"/>
          </p:nvPr>
        </p:nvSpPr>
        <p:spPr bwMode="auto">
          <a:noFill/>
          <a:ln>
            <a:miter lim="800000"/>
            <a:headEnd/>
            <a:tailEnd/>
          </a:ln>
        </p:spPr>
        <p:txBody>
          <a:bodyPr/>
          <a:lstStyle/>
          <a:p>
            <a:fld id="{729D715C-103B-4776-96CE-932617B3B086}" type="slidenum">
              <a:rPr lang="en-US"/>
              <a:pPr/>
              <a:t>45</a:t>
            </a:fld>
            <a:endParaRPr lang="en-US"/>
          </a:p>
        </p:txBody>
      </p:sp>
    </p:spTree>
    <p:extLst>
      <p:ext uri="{BB962C8B-B14F-4D97-AF65-F5344CB8AC3E}">
        <p14:creationId xmlns:p14="http://schemas.microsoft.com/office/powerpoint/2010/main" val="1438275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smtClean="0"/>
              <a:t>Narrative:</a:t>
            </a:r>
          </a:p>
          <a:p>
            <a:pPr>
              <a:spcBef>
                <a:spcPct val="0"/>
              </a:spcBef>
            </a:pPr>
            <a:r>
              <a:rPr lang="en-US" smtClean="0"/>
              <a:t>Here are examples of working safely in lifts.</a:t>
            </a:r>
          </a:p>
          <a:p>
            <a:pPr>
              <a:spcBef>
                <a:spcPct val="0"/>
              </a:spcBef>
            </a:pPr>
            <a:r>
              <a:rPr lang="en-US" smtClean="0"/>
              <a:t>The manufacturer must specifically state in operating procedures an attachment can be utilized. </a:t>
            </a:r>
          </a:p>
        </p:txBody>
      </p:sp>
      <p:sp>
        <p:nvSpPr>
          <p:cNvPr id="99332" name="Slide Number Placeholder 3"/>
          <p:cNvSpPr>
            <a:spLocks noGrp="1"/>
          </p:cNvSpPr>
          <p:nvPr>
            <p:ph type="sldNum" sz="quarter" idx="5"/>
          </p:nvPr>
        </p:nvSpPr>
        <p:spPr bwMode="auto">
          <a:noFill/>
          <a:ln>
            <a:miter lim="800000"/>
            <a:headEnd/>
            <a:tailEnd/>
          </a:ln>
        </p:spPr>
        <p:txBody>
          <a:bodyPr/>
          <a:lstStyle/>
          <a:p>
            <a:fld id="{53BF93D7-9AD1-4A35-8908-500D9A55AA4B}" type="slidenum">
              <a:rPr lang="en-US"/>
              <a:pPr/>
              <a:t>46</a:t>
            </a:fld>
            <a:endParaRPr lang="en-US"/>
          </a:p>
        </p:txBody>
      </p:sp>
    </p:spTree>
    <p:extLst>
      <p:ext uri="{BB962C8B-B14F-4D97-AF65-F5344CB8AC3E}">
        <p14:creationId xmlns:p14="http://schemas.microsoft.com/office/powerpoint/2010/main" val="3367932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endParaRPr lang="en-US" dirty="0">
              <a:ea typeface="+mn-ea"/>
            </a:endParaRPr>
          </a:p>
        </p:txBody>
      </p:sp>
      <p:sp>
        <p:nvSpPr>
          <p:cNvPr id="102404" name="Slide Number Placeholder 3"/>
          <p:cNvSpPr>
            <a:spLocks noGrp="1"/>
          </p:cNvSpPr>
          <p:nvPr>
            <p:ph type="sldNum" sz="quarter" idx="5"/>
          </p:nvPr>
        </p:nvSpPr>
        <p:spPr bwMode="auto">
          <a:noFill/>
          <a:ln>
            <a:miter lim="800000"/>
            <a:headEnd/>
            <a:tailEnd/>
          </a:ln>
        </p:spPr>
        <p:txBody>
          <a:bodyPr/>
          <a:lstStyle/>
          <a:p>
            <a:fld id="{06F9CA5C-0999-416C-9F9C-60BADF31BE7E}" type="slidenum">
              <a:rPr lang="en-US"/>
              <a:pPr/>
              <a:t>48</a:t>
            </a:fld>
            <a:endParaRPr lang="en-US"/>
          </a:p>
        </p:txBody>
      </p:sp>
    </p:spTree>
    <p:extLst>
      <p:ext uri="{BB962C8B-B14F-4D97-AF65-F5344CB8AC3E}">
        <p14:creationId xmlns:p14="http://schemas.microsoft.com/office/powerpoint/2010/main" val="1401484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8507ECE0-7231-4B94-B543-F6A96D3E5F11}" type="slidenum">
              <a:rPr lang="en-US"/>
              <a:pPr/>
              <a:t>8</a:t>
            </a:fld>
            <a:endParaRPr lang="en-US"/>
          </a:p>
        </p:txBody>
      </p:sp>
    </p:spTree>
    <p:extLst>
      <p:ext uri="{BB962C8B-B14F-4D97-AF65-F5344CB8AC3E}">
        <p14:creationId xmlns:p14="http://schemas.microsoft.com/office/powerpoint/2010/main" val="28051316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Hazards:</a:t>
            </a:r>
          </a:p>
          <a:p>
            <a:pPr>
              <a:spcBef>
                <a:spcPct val="0"/>
              </a:spcBef>
              <a:buFontTx/>
              <a:buChar char="•"/>
            </a:pPr>
            <a:r>
              <a:rPr lang="en-US" dirty="0" smtClean="0"/>
              <a:t>Scaffold isn’t fully planked</a:t>
            </a:r>
          </a:p>
          <a:p>
            <a:pPr>
              <a:spcBef>
                <a:spcPct val="0"/>
              </a:spcBef>
              <a:buFontTx/>
              <a:buChar char="•"/>
            </a:pPr>
            <a:r>
              <a:rPr lang="en-US" dirty="0" smtClean="0"/>
              <a:t>Fall hazard (no FP)</a:t>
            </a:r>
          </a:p>
          <a:p>
            <a:pPr lvl="1">
              <a:spcBef>
                <a:spcPct val="0"/>
              </a:spcBef>
              <a:buFontTx/>
              <a:buChar char="•"/>
            </a:pPr>
            <a:r>
              <a:rPr lang="en-US" dirty="0" smtClean="0"/>
              <a:t>No guardrails (could use cross members to help create guardrails)</a:t>
            </a:r>
          </a:p>
          <a:p>
            <a:pPr lvl="1">
              <a:spcBef>
                <a:spcPct val="0"/>
              </a:spcBef>
              <a:buFontTx/>
              <a:buChar char="•"/>
            </a:pPr>
            <a:r>
              <a:rPr lang="en-US" dirty="0" smtClean="0"/>
              <a:t>No PFAS</a:t>
            </a:r>
          </a:p>
          <a:p>
            <a:pPr>
              <a:spcBef>
                <a:spcPct val="0"/>
              </a:spcBef>
              <a:buFontTx/>
              <a:buChar char="•"/>
            </a:pPr>
            <a:r>
              <a:rPr lang="en-US" dirty="0" smtClean="0"/>
              <a:t>Not fully planked</a:t>
            </a:r>
          </a:p>
          <a:p>
            <a:pPr>
              <a:spcBef>
                <a:spcPct val="0"/>
              </a:spcBef>
              <a:buFontTx/>
              <a:buChar char="•"/>
            </a:pPr>
            <a:r>
              <a:rPr lang="en-US" dirty="0" smtClean="0"/>
              <a:t>No ladder to </a:t>
            </a:r>
            <a:r>
              <a:rPr lang="en-US" smtClean="0"/>
              <a:t>access scaffold</a:t>
            </a:r>
            <a:endParaRPr lang="en-US" dirty="0" smtClean="0"/>
          </a:p>
          <a:p>
            <a:pPr>
              <a:spcBef>
                <a:spcPct val="0"/>
              </a:spcBef>
              <a:buFontTx/>
              <a:buChar char="•"/>
            </a:pPr>
            <a:r>
              <a:rPr lang="en-US" dirty="0" smtClean="0"/>
              <a:t>Housekeeping issue, materials everywhere</a:t>
            </a:r>
          </a:p>
        </p:txBody>
      </p:sp>
      <p:sp>
        <p:nvSpPr>
          <p:cNvPr id="104452" name="Slide Number Placeholder 3"/>
          <p:cNvSpPr>
            <a:spLocks noGrp="1"/>
          </p:cNvSpPr>
          <p:nvPr>
            <p:ph type="sldNum" sz="quarter" idx="5"/>
          </p:nvPr>
        </p:nvSpPr>
        <p:spPr bwMode="auto">
          <a:noFill/>
          <a:ln>
            <a:miter lim="800000"/>
            <a:headEnd/>
            <a:tailEnd/>
          </a:ln>
        </p:spPr>
        <p:txBody>
          <a:bodyPr/>
          <a:lstStyle/>
          <a:p>
            <a:fld id="{C756851B-3EC2-40D6-8B2A-CB3D863B8416}" type="slidenum">
              <a:rPr lang="en-US"/>
              <a:pPr/>
              <a:t>49</a:t>
            </a:fld>
            <a:endParaRPr lang="en-US"/>
          </a:p>
        </p:txBody>
      </p:sp>
    </p:spTree>
    <p:extLst>
      <p:ext uri="{BB962C8B-B14F-4D97-AF65-F5344CB8AC3E}">
        <p14:creationId xmlns:p14="http://schemas.microsoft.com/office/powerpoint/2010/main" val="10417418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06500" name="Slide Number Placeholder 3"/>
          <p:cNvSpPr>
            <a:spLocks noGrp="1"/>
          </p:cNvSpPr>
          <p:nvPr>
            <p:ph type="sldNum" sz="quarter" idx="5"/>
          </p:nvPr>
        </p:nvSpPr>
        <p:spPr bwMode="auto">
          <a:noFill/>
          <a:ln>
            <a:miter lim="800000"/>
            <a:headEnd/>
            <a:tailEnd/>
          </a:ln>
        </p:spPr>
        <p:txBody>
          <a:bodyPr/>
          <a:lstStyle/>
          <a:p>
            <a:fld id="{8DB91232-51F6-4D2C-849A-FF0D75EEC6CB}" type="slidenum">
              <a:rPr lang="en-US"/>
              <a:pPr/>
              <a:t>50</a:t>
            </a:fld>
            <a:endParaRPr lang="en-US"/>
          </a:p>
        </p:txBody>
      </p:sp>
    </p:spTree>
    <p:extLst>
      <p:ext uri="{BB962C8B-B14F-4D97-AF65-F5344CB8AC3E}">
        <p14:creationId xmlns:p14="http://schemas.microsoft.com/office/powerpoint/2010/main" val="23215673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US" u="sng" dirty="0"/>
              <a:t>Roof Hazards</a:t>
            </a:r>
            <a:endParaRPr lang="en-US" dirty="0"/>
          </a:p>
          <a:p>
            <a:r>
              <a:rPr lang="en-US" dirty="0"/>
              <a:t>·         No fall protection provided from an unprotected roof edge (2 workers on roof)</a:t>
            </a:r>
          </a:p>
          <a:p>
            <a:pPr lvl="1">
              <a:buFont typeface="Arial" pitchFamily="34" charset="0"/>
              <a:buChar char="•"/>
            </a:pPr>
            <a:r>
              <a:rPr lang="en-US" dirty="0"/>
              <a:t>Height of window appears that there should be a railing on window so that worker doesn’t fall out</a:t>
            </a:r>
          </a:p>
          <a:p>
            <a:pPr>
              <a:buFont typeface="Arial" pitchFamily="34" charset="0"/>
              <a:buChar char="•"/>
            </a:pPr>
            <a:endParaRPr lang="en-US" dirty="0"/>
          </a:p>
          <a:p>
            <a:r>
              <a:rPr lang="en-US" dirty="0"/>
              <a:t> </a:t>
            </a:r>
          </a:p>
          <a:p>
            <a:r>
              <a:rPr lang="en-US" u="sng" dirty="0"/>
              <a:t>Scaffold Hazards</a:t>
            </a:r>
            <a:endParaRPr lang="en-US" dirty="0"/>
          </a:p>
          <a:p>
            <a:r>
              <a:rPr lang="en-US" dirty="0"/>
              <a:t>·         No fall protection on ladder jack scaffold. On ladder jack, must use PFAS as fall protection – 1926.452(g)(1)(</a:t>
            </a:r>
            <a:r>
              <a:rPr lang="en-US" dirty="0" err="1"/>
              <a:t>i</a:t>
            </a:r>
            <a:r>
              <a:rPr lang="en-US" dirty="0"/>
              <a:t>)</a:t>
            </a:r>
          </a:p>
          <a:p>
            <a:pPr lvl="1">
              <a:buFont typeface="Arial" pitchFamily="34" charset="0"/>
              <a:buChar char="•"/>
            </a:pPr>
            <a:r>
              <a:rPr lang="en-US" dirty="0"/>
              <a:t>Ladder holding jack does not appear well placed to prevent slipping. Ladders used to support ladder jacks shall be placed, fastened, or equipped with devices to prevent slipping 1926.452(k)(4) </a:t>
            </a:r>
          </a:p>
          <a:p>
            <a:endParaRPr lang="en-US" dirty="0"/>
          </a:p>
          <a:p>
            <a:endParaRPr lang="en-US" dirty="0"/>
          </a:p>
          <a:p>
            <a:endParaRPr lang="en-US" dirty="0"/>
          </a:p>
          <a:p>
            <a:r>
              <a:rPr lang="en-US" dirty="0"/>
              <a:t>	</a:t>
            </a:r>
            <a:endParaRPr lang="en-US" dirty="0" smtClean="0"/>
          </a:p>
          <a:p>
            <a:r>
              <a:rPr lang="en-US" dirty="0"/>
              <a:t> </a:t>
            </a:r>
          </a:p>
          <a:p>
            <a:r>
              <a:rPr lang="en-US" u="sng" dirty="0"/>
              <a:t>Ground Level</a:t>
            </a:r>
            <a:endParaRPr lang="en-US" dirty="0"/>
          </a:p>
          <a:p>
            <a:r>
              <a:rPr lang="en-US" dirty="0"/>
              <a:t>·         No head protection provided</a:t>
            </a:r>
          </a:p>
          <a:p>
            <a:r>
              <a:rPr lang="en-US" dirty="0"/>
              <a:t> </a:t>
            </a:r>
          </a:p>
          <a:p>
            <a:r>
              <a:rPr lang="en-US" u="sng" dirty="0"/>
              <a:t>Training</a:t>
            </a:r>
            <a:endParaRPr lang="en-US" dirty="0"/>
          </a:p>
          <a:p>
            <a:r>
              <a:rPr lang="en-US" dirty="0"/>
              <a:t>·         Lack of fall protection training</a:t>
            </a:r>
          </a:p>
          <a:p>
            <a:r>
              <a:rPr lang="en-US" dirty="0"/>
              <a:t>·         Lack of scaffold safety training</a:t>
            </a:r>
          </a:p>
          <a:p>
            <a:r>
              <a:rPr lang="en-US" dirty="0"/>
              <a:t>·         Lack of PPE training</a:t>
            </a:r>
          </a:p>
        </p:txBody>
      </p:sp>
      <p:sp>
        <p:nvSpPr>
          <p:cNvPr id="104452" name="Slide Number Placeholder 3"/>
          <p:cNvSpPr>
            <a:spLocks noGrp="1"/>
          </p:cNvSpPr>
          <p:nvPr>
            <p:ph type="sldNum" sz="quarter" idx="5"/>
          </p:nvPr>
        </p:nvSpPr>
        <p:spPr bwMode="auto">
          <a:noFill/>
          <a:ln>
            <a:miter lim="800000"/>
            <a:headEnd/>
            <a:tailEnd/>
          </a:ln>
        </p:spPr>
        <p:txBody>
          <a:bodyPr/>
          <a:lstStyle/>
          <a:p>
            <a:fld id="{C756851B-3EC2-40D6-8B2A-CB3D863B8416}" type="slidenum">
              <a:rPr lang="en-US"/>
              <a:pPr/>
              <a:t>51</a:t>
            </a:fld>
            <a:endParaRPr lang="en-US"/>
          </a:p>
        </p:txBody>
      </p:sp>
    </p:spTree>
    <p:extLst>
      <p:ext uri="{BB962C8B-B14F-4D97-AF65-F5344CB8AC3E}">
        <p14:creationId xmlns:p14="http://schemas.microsoft.com/office/powerpoint/2010/main" val="2946820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10596" name="Slide Number Placeholder 3"/>
          <p:cNvSpPr>
            <a:spLocks noGrp="1"/>
          </p:cNvSpPr>
          <p:nvPr>
            <p:ph type="sldNum" sz="quarter" idx="5"/>
          </p:nvPr>
        </p:nvSpPr>
        <p:spPr bwMode="auto">
          <a:noFill/>
          <a:ln>
            <a:miter lim="800000"/>
            <a:headEnd/>
            <a:tailEnd/>
          </a:ln>
        </p:spPr>
        <p:txBody>
          <a:bodyPr/>
          <a:lstStyle/>
          <a:p>
            <a:fld id="{175E15CE-5CFE-41DD-8919-79146A09B17F}" type="slidenum">
              <a:rPr lang="en-US"/>
              <a:pPr/>
              <a:t>52</a:t>
            </a:fld>
            <a:endParaRPr lang="en-US"/>
          </a:p>
        </p:txBody>
      </p:sp>
    </p:spTree>
    <p:extLst>
      <p:ext uri="{BB962C8B-B14F-4D97-AF65-F5344CB8AC3E}">
        <p14:creationId xmlns:p14="http://schemas.microsoft.com/office/powerpoint/2010/main" val="7723849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a:spcBef>
                <a:spcPct val="0"/>
              </a:spcBef>
            </a:pPr>
            <a:r>
              <a:rPr lang="en-US" b="1" u="sng" dirty="0" smtClean="0"/>
              <a:t>Narrative:</a:t>
            </a:r>
          </a:p>
          <a:p>
            <a:pPr>
              <a:spcBef>
                <a:spcPct val="0"/>
              </a:spcBef>
            </a:pPr>
            <a:r>
              <a:rPr lang="en-US" dirty="0" smtClean="0"/>
              <a:t>1926.501(b)(4) states: </a:t>
            </a:r>
            <a:br>
              <a:rPr lang="en-US" dirty="0" smtClean="0"/>
            </a:br>
            <a:r>
              <a:rPr lang="en-US" dirty="0" smtClean="0"/>
              <a:t>(</a:t>
            </a:r>
            <a:r>
              <a:rPr lang="en-US" dirty="0" err="1" smtClean="0"/>
              <a:t>i</a:t>
            </a:r>
            <a:r>
              <a:rPr lang="en-US" dirty="0" smtClean="0"/>
              <a:t>) Each employee on walking/working surfaces shall be protected from falling through holes (</a:t>
            </a:r>
            <a:r>
              <a:rPr lang="en-US" b="1" dirty="0" smtClean="0"/>
              <a:t>including skylights</a:t>
            </a:r>
            <a:r>
              <a:rPr lang="en-US" dirty="0" smtClean="0"/>
              <a:t>) more than 6 feet (1.8 m) above lower levels, by personal fall arrest systems, covers, or guardrail systems erected around such holes. (Emphasis added). When a cover is used to meet this requirement, it must conform to the criteria in Section 1926.502(</a:t>
            </a:r>
            <a:r>
              <a:rPr lang="en-US" dirty="0" err="1" smtClean="0"/>
              <a:t>i</a:t>
            </a:r>
            <a:r>
              <a:rPr lang="en-US" dirty="0" smtClean="0"/>
              <a:t>). One of those requirements is in 1926.502(</a:t>
            </a:r>
            <a:r>
              <a:rPr lang="en-US" dirty="0" err="1" smtClean="0"/>
              <a:t>i</a:t>
            </a:r>
            <a:r>
              <a:rPr lang="en-US" dirty="0" smtClean="0"/>
              <a:t>)(2), which states: . . . covers shall be capable of supporting, without failure, at least twice the weight of employees, equipment, and materials that may be imposed on the cover at any one time. Under these provisions, employees must be protected with personal fall arrest systems, covers that meet the criteria in 1926.502(</a:t>
            </a:r>
            <a:r>
              <a:rPr lang="en-US" dirty="0" err="1" smtClean="0"/>
              <a:t>i</a:t>
            </a:r>
            <a:r>
              <a:rPr lang="en-US" dirty="0" smtClean="0"/>
              <a:t>), or guardrails. However, if the skylight itself meets the cover criteria in 1926.502(</a:t>
            </a:r>
            <a:r>
              <a:rPr lang="en-US" dirty="0" err="1" smtClean="0"/>
              <a:t>i</a:t>
            </a:r>
            <a:r>
              <a:rPr lang="en-US" dirty="0" smtClean="0"/>
              <a:t>)(2), as a matter of enforcement policy, OSHA will treat the skylight itself as a cover.</a:t>
            </a:r>
          </a:p>
          <a:p>
            <a:pPr>
              <a:spcBef>
                <a:spcPct val="0"/>
              </a:spcBef>
            </a:pPr>
            <a:endParaRPr lang="en-US" dirty="0" smtClean="0"/>
          </a:p>
          <a:p>
            <a:pPr>
              <a:spcBef>
                <a:spcPct val="0"/>
              </a:spcBef>
              <a:buFont typeface="Arial" pitchFamily="34" charset="0"/>
              <a:buChar char="•"/>
            </a:pPr>
            <a:r>
              <a:rPr lang="en-US" dirty="0" smtClean="0"/>
              <a:t>Covers must also be secured</a:t>
            </a:r>
            <a:r>
              <a:rPr lang="en-US" baseline="0" dirty="0" smtClean="0"/>
              <a:t> and marked.</a:t>
            </a:r>
            <a:endParaRPr lang="en-US" dirty="0" smtClean="0"/>
          </a:p>
          <a:p>
            <a:pPr>
              <a:spcBef>
                <a:spcPct val="0"/>
              </a:spcBef>
            </a:pPr>
            <a:endParaRPr lang="en-US" dirty="0" smtClean="0"/>
          </a:p>
          <a:p>
            <a:pPr>
              <a:spcBef>
                <a:spcPct val="0"/>
              </a:spcBef>
            </a:pPr>
            <a:r>
              <a:rPr lang="en-US" dirty="0" smtClean="0"/>
              <a:t>Pictured here are examples of a cover and guardrail system:</a:t>
            </a:r>
          </a:p>
          <a:p>
            <a:pPr>
              <a:spcBef>
                <a:spcPct val="0"/>
              </a:spcBef>
            </a:pPr>
            <a:r>
              <a:rPr lang="en-US" b="1" dirty="0" smtClean="0"/>
              <a:t>A) Skylight screens for acrylic dome skylights.  Clamp-on design for EZ install and </a:t>
            </a:r>
            <a:r>
              <a:rPr lang="en-US" b="1" u="sng" dirty="0" smtClean="0"/>
              <a:t>no skylight penetrations</a:t>
            </a:r>
            <a:r>
              <a:rPr lang="en-US" b="1" dirty="0" smtClean="0"/>
              <a:t>.</a:t>
            </a:r>
          </a:p>
          <a:p>
            <a:pPr>
              <a:spcBef>
                <a:spcPct val="0"/>
              </a:spcBef>
            </a:pPr>
            <a:r>
              <a:rPr lang="en-US" dirty="0" smtClean="0"/>
              <a:t>B) Cage for a sloped roof skylight from CCI</a:t>
            </a:r>
            <a:r>
              <a:rPr lang="en-US" baseline="0" dirty="0" smtClean="0"/>
              <a:t> Securities.</a:t>
            </a:r>
            <a:endParaRPr lang="en-US" dirty="0" smtClean="0"/>
          </a:p>
          <a:p>
            <a:pPr>
              <a:spcBef>
                <a:spcPct val="0"/>
              </a:spcBef>
            </a:pPr>
            <a:r>
              <a:rPr lang="en-US" dirty="0" smtClean="0"/>
              <a:t>C) </a:t>
            </a:r>
            <a:r>
              <a:rPr lang="en-US" dirty="0" err="1" smtClean="0"/>
              <a:t>Kee</a:t>
            </a:r>
            <a:r>
              <a:rPr lang="en-US" dirty="0" smtClean="0"/>
              <a:t> Dome, is a free-standing, fall-protection solution for use around skylights, roof lights and dome lights up to 7' x 7'. Bases are </a:t>
            </a:r>
            <a:r>
              <a:rPr lang="en-US" i="1" dirty="0" smtClean="0"/>
              <a:t>"</a:t>
            </a:r>
            <a:r>
              <a:rPr lang="en-US" b="1" i="1" dirty="0" smtClean="0"/>
              <a:t>gr</a:t>
            </a:r>
            <a:r>
              <a:rPr lang="en-US" dirty="0" smtClean="0"/>
              <a:t>een" recycled rubber.  Both are from: Safety Rail Source (http://safetyrailsource.com/Skylight_Rails_and_Screens/skylight_rails_and_screens_model_selection_sheet.htm)</a:t>
            </a:r>
          </a:p>
        </p:txBody>
      </p:sp>
      <p:sp>
        <p:nvSpPr>
          <p:cNvPr id="112644" name="Slide Number Placeholder 3"/>
          <p:cNvSpPr>
            <a:spLocks noGrp="1"/>
          </p:cNvSpPr>
          <p:nvPr>
            <p:ph type="sldNum" sz="quarter" idx="5"/>
          </p:nvPr>
        </p:nvSpPr>
        <p:spPr bwMode="auto">
          <a:noFill/>
          <a:ln>
            <a:miter lim="800000"/>
            <a:headEnd/>
            <a:tailEnd/>
          </a:ln>
        </p:spPr>
        <p:txBody>
          <a:bodyPr/>
          <a:lstStyle/>
          <a:p>
            <a:fld id="{7A51B314-C51B-441C-974D-6F429DD58E14}" type="slidenum">
              <a:rPr lang="en-US"/>
              <a:pPr/>
              <a:t>53</a:t>
            </a:fld>
            <a:endParaRPr lang="en-US"/>
          </a:p>
        </p:txBody>
      </p:sp>
    </p:spTree>
    <p:extLst>
      <p:ext uri="{BB962C8B-B14F-4D97-AF65-F5344CB8AC3E}">
        <p14:creationId xmlns:p14="http://schemas.microsoft.com/office/powerpoint/2010/main" val="41161408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14692" name="Slide Number Placeholder 3"/>
          <p:cNvSpPr>
            <a:spLocks noGrp="1"/>
          </p:cNvSpPr>
          <p:nvPr>
            <p:ph type="sldNum" sz="quarter" idx="5"/>
          </p:nvPr>
        </p:nvSpPr>
        <p:spPr bwMode="auto">
          <a:noFill/>
          <a:ln>
            <a:miter lim="800000"/>
            <a:headEnd/>
            <a:tailEnd/>
          </a:ln>
        </p:spPr>
        <p:txBody>
          <a:bodyPr/>
          <a:lstStyle/>
          <a:p>
            <a:fld id="{6B5FCAFC-AD8A-477A-BEE8-7BBA329F7028}" type="slidenum">
              <a:rPr lang="en-US"/>
              <a:pPr/>
              <a:t>54</a:t>
            </a:fld>
            <a:endParaRPr lang="en-US"/>
          </a:p>
        </p:txBody>
      </p:sp>
    </p:spTree>
    <p:extLst>
      <p:ext uri="{BB962C8B-B14F-4D97-AF65-F5344CB8AC3E}">
        <p14:creationId xmlns:p14="http://schemas.microsoft.com/office/powerpoint/2010/main" val="351950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16740" name="Slide Number Placeholder 3"/>
          <p:cNvSpPr>
            <a:spLocks noGrp="1"/>
          </p:cNvSpPr>
          <p:nvPr>
            <p:ph type="sldNum" sz="quarter" idx="5"/>
          </p:nvPr>
        </p:nvSpPr>
        <p:spPr bwMode="auto">
          <a:noFill/>
          <a:ln>
            <a:miter lim="800000"/>
            <a:headEnd/>
            <a:tailEnd/>
          </a:ln>
        </p:spPr>
        <p:txBody>
          <a:bodyPr/>
          <a:lstStyle/>
          <a:p>
            <a:fld id="{2E45674F-207A-4F1D-9BB2-ACF8D020130A}" type="slidenum">
              <a:rPr lang="en-US"/>
              <a:pPr/>
              <a:t>55</a:t>
            </a:fld>
            <a:endParaRPr lang="en-US"/>
          </a:p>
        </p:txBody>
      </p:sp>
    </p:spTree>
    <p:extLst>
      <p:ext uri="{BB962C8B-B14F-4D97-AF65-F5344CB8AC3E}">
        <p14:creationId xmlns:p14="http://schemas.microsoft.com/office/powerpoint/2010/main" val="22283272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Guardrails in place for re-roofing activities</a:t>
            </a:r>
          </a:p>
          <a:p>
            <a:pPr>
              <a:spcBef>
                <a:spcPct val="0"/>
              </a:spcBef>
            </a:pPr>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a:lstStyle/>
          <a:p>
            <a:fld id="{9A459D3F-93C6-487E-A262-BAC968B0261D}" type="slidenum">
              <a:rPr lang="en-US"/>
              <a:pPr/>
              <a:t>56</a:t>
            </a:fld>
            <a:endParaRPr lang="en-US"/>
          </a:p>
        </p:txBody>
      </p:sp>
    </p:spTree>
    <p:extLst>
      <p:ext uri="{BB962C8B-B14F-4D97-AF65-F5344CB8AC3E}">
        <p14:creationId xmlns:p14="http://schemas.microsoft.com/office/powerpoint/2010/main" val="10656784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120836" name="Slide Number Placeholder 3"/>
          <p:cNvSpPr>
            <a:spLocks noGrp="1"/>
          </p:cNvSpPr>
          <p:nvPr>
            <p:ph type="sldNum" sz="quarter" idx="5"/>
          </p:nvPr>
        </p:nvSpPr>
        <p:spPr bwMode="auto">
          <a:noFill/>
          <a:ln>
            <a:miter lim="800000"/>
            <a:headEnd/>
            <a:tailEnd/>
          </a:ln>
        </p:spPr>
        <p:txBody>
          <a:bodyPr/>
          <a:lstStyle/>
          <a:p>
            <a:fld id="{EE7AD758-CE22-4333-81B5-F51DD9CE0622}" type="slidenum">
              <a:rPr lang="en-US"/>
              <a:pPr/>
              <a:t>57</a:t>
            </a:fld>
            <a:endParaRPr lang="en-US"/>
          </a:p>
        </p:txBody>
      </p:sp>
    </p:spTree>
    <p:extLst>
      <p:ext uri="{BB962C8B-B14F-4D97-AF65-F5344CB8AC3E}">
        <p14:creationId xmlns:p14="http://schemas.microsoft.com/office/powerpoint/2010/main" val="26004793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Narrative:</a:t>
            </a:r>
          </a:p>
          <a:p>
            <a:pPr defTabSz="924550">
              <a:spcBef>
                <a:spcPct val="0"/>
              </a:spcBef>
              <a:defRPr/>
            </a:pPr>
            <a:r>
              <a:rPr lang="en-US" dirty="0" smtClean="0"/>
              <a:t>Workers are performing roofing operations from an unprotected roof edge </a:t>
            </a:r>
            <a:r>
              <a:rPr lang="en-US" dirty="0"/>
              <a:t>20’ above the next level or ground level </a:t>
            </a:r>
            <a:r>
              <a:rPr lang="en-US" dirty="0" smtClean="0"/>
              <a:t>without conventional or alternative methods of fall protection.  They are not utilizing a safety monitoring system because all workers are engaged in roofing work.</a:t>
            </a:r>
          </a:p>
          <a:p>
            <a:pPr>
              <a:spcBef>
                <a:spcPct val="0"/>
              </a:spcBef>
            </a:pPr>
            <a:endParaRPr lang="en-US" dirty="0" smtClean="0"/>
          </a:p>
          <a:p>
            <a:pPr>
              <a:spcBef>
                <a:spcPct val="0"/>
              </a:spcBef>
            </a:pPr>
            <a:endParaRPr lang="en-US" dirty="0" smtClean="0"/>
          </a:p>
        </p:txBody>
      </p:sp>
      <p:sp>
        <p:nvSpPr>
          <p:cNvPr id="122884" name="Slide Number Placeholder 3"/>
          <p:cNvSpPr>
            <a:spLocks noGrp="1"/>
          </p:cNvSpPr>
          <p:nvPr>
            <p:ph type="sldNum" sz="quarter" idx="5"/>
          </p:nvPr>
        </p:nvSpPr>
        <p:spPr bwMode="auto">
          <a:noFill/>
          <a:ln>
            <a:miter lim="800000"/>
            <a:headEnd/>
            <a:tailEnd/>
          </a:ln>
        </p:spPr>
        <p:txBody>
          <a:bodyPr/>
          <a:lstStyle/>
          <a:p>
            <a:fld id="{F486E30C-A83E-4A93-BE07-2F64D5FF2F9E}" type="slidenum">
              <a:rPr lang="en-US"/>
              <a:pPr/>
              <a:t>58</a:t>
            </a:fld>
            <a:endParaRPr lang="en-US"/>
          </a:p>
        </p:txBody>
      </p:sp>
    </p:spTree>
    <p:extLst>
      <p:ext uri="{BB962C8B-B14F-4D97-AF65-F5344CB8AC3E}">
        <p14:creationId xmlns:p14="http://schemas.microsoft.com/office/powerpoint/2010/main" val="679969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A9FDEC1E-953A-4C00-B2F5-2A388E7FE650}" type="slidenum">
              <a:rPr lang="en-US"/>
              <a:pPr/>
              <a:t>9</a:t>
            </a:fld>
            <a:endParaRPr lang="en-US"/>
          </a:p>
        </p:txBody>
      </p:sp>
    </p:spTree>
    <p:extLst>
      <p:ext uri="{BB962C8B-B14F-4D97-AF65-F5344CB8AC3E}">
        <p14:creationId xmlns:p14="http://schemas.microsoft.com/office/powerpoint/2010/main" val="9153950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124932" name="Slide Number Placeholder 3"/>
          <p:cNvSpPr>
            <a:spLocks noGrp="1"/>
          </p:cNvSpPr>
          <p:nvPr>
            <p:ph type="sldNum" sz="quarter" idx="5"/>
          </p:nvPr>
        </p:nvSpPr>
        <p:spPr bwMode="auto">
          <a:noFill/>
          <a:ln>
            <a:miter lim="800000"/>
            <a:headEnd/>
            <a:tailEnd/>
          </a:ln>
        </p:spPr>
        <p:txBody>
          <a:bodyPr/>
          <a:lstStyle/>
          <a:p>
            <a:fld id="{2B9CD244-557A-401B-A140-12282BB84EBB}" type="slidenum">
              <a:rPr lang="en-US"/>
              <a:pPr/>
              <a:t>59</a:t>
            </a:fld>
            <a:endParaRPr lang="en-US"/>
          </a:p>
        </p:txBody>
      </p:sp>
    </p:spTree>
    <p:extLst>
      <p:ext uri="{BB962C8B-B14F-4D97-AF65-F5344CB8AC3E}">
        <p14:creationId xmlns:p14="http://schemas.microsoft.com/office/powerpoint/2010/main" val="25853843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26980" name="Slide Number Placeholder 3"/>
          <p:cNvSpPr>
            <a:spLocks noGrp="1"/>
          </p:cNvSpPr>
          <p:nvPr>
            <p:ph type="sldNum" sz="quarter" idx="5"/>
          </p:nvPr>
        </p:nvSpPr>
        <p:spPr bwMode="auto">
          <a:noFill/>
          <a:ln>
            <a:miter lim="800000"/>
            <a:headEnd/>
            <a:tailEnd/>
          </a:ln>
        </p:spPr>
        <p:txBody>
          <a:bodyPr/>
          <a:lstStyle/>
          <a:p>
            <a:fld id="{DD0D2B00-BA8F-4E41-8AE1-18D46B5FFA34}" type="slidenum">
              <a:rPr lang="en-US"/>
              <a:pPr/>
              <a:t>60</a:t>
            </a:fld>
            <a:endParaRPr lang="en-US"/>
          </a:p>
        </p:txBody>
      </p:sp>
    </p:spTree>
    <p:extLst>
      <p:ext uri="{BB962C8B-B14F-4D97-AF65-F5344CB8AC3E}">
        <p14:creationId xmlns:p14="http://schemas.microsoft.com/office/powerpoint/2010/main" val="16848619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29028" name="Slide Number Placeholder 3"/>
          <p:cNvSpPr>
            <a:spLocks noGrp="1"/>
          </p:cNvSpPr>
          <p:nvPr>
            <p:ph type="sldNum" sz="quarter" idx="5"/>
          </p:nvPr>
        </p:nvSpPr>
        <p:spPr bwMode="auto">
          <a:noFill/>
          <a:ln>
            <a:miter lim="800000"/>
            <a:headEnd/>
            <a:tailEnd/>
          </a:ln>
        </p:spPr>
        <p:txBody>
          <a:bodyPr/>
          <a:lstStyle/>
          <a:p>
            <a:fld id="{AB179B80-16C1-4039-AD0D-A1E6C2599C4C}" type="slidenum">
              <a:rPr lang="en-US"/>
              <a:pPr/>
              <a:t>61</a:t>
            </a:fld>
            <a:endParaRPr lang="en-US"/>
          </a:p>
        </p:txBody>
      </p:sp>
    </p:spTree>
    <p:extLst>
      <p:ext uri="{BB962C8B-B14F-4D97-AF65-F5344CB8AC3E}">
        <p14:creationId xmlns:p14="http://schemas.microsoft.com/office/powerpoint/2010/main" val="2232765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p:spPr>
      </p:sp>
      <p:sp>
        <p:nvSpPr>
          <p:cNvPr id="131075"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31076" name="Slide Number Placeholder 3"/>
          <p:cNvSpPr>
            <a:spLocks noGrp="1"/>
          </p:cNvSpPr>
          <p:nvPr>
            <p:ph type="sldNum" sz="quarter" idx="5"/>
          </p:nvPr>
        </p:nvSpPr>
        <p:spPr bwMode="auto">
          <a:noFill/>
          <a:ln>
            <a:miter lim="800000"/>
            <a:headEnd/>
            <a:tailEnd/>
          </a:ln>
        </p:spPr>
        <p:txBody>
          <a:bodyPr/>
          <a:lstStyle/>
          <a:p>
            <a:fld id="{94E45A21-67EA-4860-823D-D24F1FB2C772}" type="slidenum">
              <a:rPr lang="en-US"/>
              <a:pPr/>
              <a:t>62</a:t>
            </a:fld>
            <a:endParaRPr lang="en-US"/>
          </a:p>
        </p:txBody>
      </p:sp>
    </p:spTree>
    <p:extLst>
      <p:ext uri="{BB962C8B-B14F-4D97-AF65-F5344CB8AC3E}">
        <p14:creationId xmlns:p14="http://schemas.microsoft.com/office/powerpoint/2010/main" val="24873030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ln>
            <a:miter lim="800000"/>
            <a:headEnd/>
            <a:tailEnd/>
          </a:ln>
        </p:spPr>
        <p:txBody>
          <a:bodyPr/>
          <a:lstStyle/>
          <a:p>
            <a:pPr defTabSz="911225"/>
            <a:fld id="{41312614-5F76-4065-B0D2-E3BD0015418F}" type="slidenum">
              <a:rPr lang="en-US"/>
              <a:pPr defTabSz="911225"/>
              <a:t>63</a:t>
            </a:fld>
            <a:endParaRPr lang="en-US"/>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Notes Placeholder 4"/>
          <p:cNvSpPr>
            <a:spLocks noGrp="1"/>
          </p:cNvSpPr>
          <p:nvPr/>
        </p:nvSpPr>
        <p:spPr bwMode="auto">
          <a:xfrm>
            <a:off x="685800" y="4343400"/>
            <a:ext cx="5486400" cy="4114800"/>
          </a:xfrm>
          <a:prstGeom prst="rect">
            <a:avLst/>
          </a:prstGeom>
          <a:noFill/>
          <a:ln w="9525">
            <a:noFill/>
            <a:miter lim="800000"/>
            <a:headEnd/>
            <a:tailEnd/>
          </a:ln>
        </p:spPr>
        <p:txBody>
          <a:bodyPr lIns="91430" tIns="45716" rIns="91430" bIns="45716"/>
          <a:lstStyle/>
          <a:p>
            <a:pPr eaLnBrk="0" hangingPunct="0">
              <a:spcBef>
                <a:spcPct val="30000"/>
              </a:spcBef>
            </a:pPr>
            <a:endParaRPr lang="en-US" sz="1200">
              <a:latin typeface="Calibri" pitchFamily="-106" charset="0"/>
            </a:endParaRPr>
          </a:p>
        </p:txBody>
      </p:sp>
      <p:sp>
        <p:nvSpPr>
          <p:cNvPr id="133125" name="Notes Placeholder 4"/>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15928524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ln>
            <a:miter lim="800000"/>
            <a:headEnd/>
            <a:tailEnd/>
          </a:ln>
        </p:spPr>
        <p:txBody>
          <a:bodyPr/>
          <a:lstStyle/>
          <a:p>
            <a:pPr defTabSz="911225"/>
            <a:fld id="{DA25E39E-83EA-40D6-AE6C-A3C941F81B49}" type="slidenum">
              <a:rPr lang="en-US"/>
              <a:pPr defTabSz="911225"/>
              <a:t>64</a:t>
            </a:fld>
            <a:endParaRPr lang="en-US"/>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2" name="Notes Placeholder 4"/>
          <p:cNvSpPr>
            <a:spLocks noGrp="1"/>
          </p:cNvSpPr>
          <p:nvPr/>
        </p:nvSpPr>
        <p:spPr bwMode="auto">
          <a:xfrm>
            <a:off x="685800" y="4343400"/>
            <a:ext cx="5486400" cy="4114800"/>
          </a:xfrm>
          <a:prstGeom prst="rect">
            <a:avLst/>
          </a:prstGeom>
          <a:noFill/>
          <a:ln w="9525">
            <a:noFill/>
            <a:miter lim="800000"/>
            <a:headEnd/>
            <a:tailEnd/>
          </a:ln>
        </p:spPr>
        <p:txBody>
          <a:bodyPr lIns="91430" tIns="45716" rIns="91430" bIns="45716"/>
          <a:lstStyle/>
          <a:p>
            <a:pPr eaLnBrk="0" hangingPunct="0">
              <a:spcBef>
                <a:spcPct val="30000"/>
              </a:spcBef>
            </a:pPr>
            <a:endParaRPr lang="en-US" sz="1200">
              <a:latin typeface="Calibri" pitchFamily="-106" charset="0"/>
            </a:endParaRPr>
          </a:p>
        </p:txBody>
      </p:sp>
      <p:sp>
        <p:nvSpPr>
          <p:cNvPr id="135173" name="Notes Placeholder 4"/>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1926.1053(b)(13)</a:t>
            </a:r>
          </a:p>
        </p:txBody>
      </p:sp>
    </p:spTree>
    <p:extLst>
      <p:ext uri="{BB962C8B-B14F-4D97-AF65-F5344CB8AC3E}">
        <p14:creationId xmlns:p14="http://schemas.microsoft.com/office/powerpoint/2010/main" val="17994335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Narrative:</a:t>
            </a:r>
          </a:p>
          <a:p>
            <a:pPr>
              <a:spcBef>
                <a:spcPct val="0"/>
              </a:spcBef>
            </a:pPr>
            <a:r>
              <a:rPr lang="en-US" smtClean="0"/>
              <a:t>This ladder is extended sufficiently above walking/working surface (at least 3 ft above) and is properly secured.</a:t>
            </a:r>
          </a:p>
        </p:txBody>
      </p:sp>
      <p:sp>
        <p:nvSpPr>
          <p:cNvPr id="137220" name="Slide Number Placeholder 3"/>
          <p:cNvSpPr>
            <a:spLocks noGrp="1"/>
          </p:cNvSpPr>
          <p:nvPr>
            <p:ph type="sldNum" sz="quarter" idx="5"/>
          </p:nvPr>
        </p:nvSpPr>
        <p:spPr bwMode="auto">
          <a:noFill/>
          <a:ln>
            <a:miter lim="800000"/>
            <a:headEnd/>
            <a:tailEnd/>
          </a:ln>
        </p:spPr>
        <p:txBody>
          <a:bodyPr/>
          <a:lstStyle/>
          <a:p>
            <a:pPr defTabSz="911225"/>
            <a:fld id="{3DCC111C-7CFD-4902-B43E-7FA25E45A97E}" type="slidenum">
              <a:rPr lang="en-US"/>
              <a:pPr defTabSz="911225"/>
              <a:t>65</a:t>
            </a:fld>
            <a:endParaRPr lang="en-US"/>
          </a:p>
        </p:txBody>
      </p:sp>
    </p:spTree>
    <p:extLst>
      <p:ext uri="{BB962C8B-B14F-4D97-AF65-F5344CB8AC3E}">
        <p14:creationId xmlns:p14="http://schemas.microsoft.com/office/powerpoint/2010/main" val="27831429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9268" name="Slide Number Placeholder 3"/>
          <p:cNvSpPr>
            <a:spLocks noGrp="1"/>
          </p:cNvSpPr>
          <p:nvPr>
            <p:ph type="sldNum" sz="quarter" idx="5"/>
          </p:nvPr>
        </p:nvSpPr>
        <p:spPr bwMode="auto">
          <a:noFill/>
          <a:ln>
            <a:miter lim="800000"/>
            <a:headEnd/>
            <a:tailEnd/>
          </a:ln>
        </p:spPr>
        <p:txBody>
          <a:bodyPr/>
          <a:lstStyle/>
          <a:p>
            <a:pPr defTabSz="911225"/>
            <a:fld id="{3F9927ED-0240-42A8-BE3A-2B60F2307D17}" type="slidenum">
              <a:rPr lang="en-US"/>
              <a:pPr defTabSz="911225"/>
              <a:t>66</a:t>
            </a:fld>
            <a:endParaRPr lang="en-US"/>
          </a:p>
        </p:txBody>
      </p:sp>
    </p:spTree>
    <p:extLst>
      <p:ext uri="{BB962C8B-B14F-4D97-AF65-F5344CB8AC3E}">
        <p14:creationId xmlns:p14="http://schemas.microsoft.com/office/powerpoint/2010/main" val="32835547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u="sng" dirty="0" smtClean="0"/>
              <a:t>Narrative:</a:t>
            </a:r>
          </a:p>
          <a:p>
            <a:pPr>
              <a:spcBef>
                <a:spcPct val="0"/>
              </a:spcBef>
            </a:pPr>
            <a:r>
              <a:rPr lang="en-US" dirty="0" smtClean="0"/>
              <a:t>Three point contact means at least ¾ arms and legs need to be touching the ladder for support.  This could be 2 hands, one foot as climbing or 2 feet and one hand.  Standards that apply: 1926.1053(b)(21) use at least one hand to grasp the ladder and 1926.1053(b)(22) employees shall not carry any object or load that could cause the employee to lose balance or fall.  This means that workers cannot carry supplies because they will not be able to maintain 3-point contact.  Instead pulley systems or other systems must be employed to get materials to where needed.</a:t>
            </a:r>
          </a:p>
        </p:txBody>
      </p:sp>
      <p:sp>
        <p:nvSpPr>
          <p:cNvPr id="141316" name="Slide Number Placeholder 3"/>
          <p:cNvSpPr>
            <a:spLocks noGrp="1"/>
          </p:cNvSpPr>
          <p:nvPr>
            <p:ph type="sldNum" sz="quarter" idx="5"/>
          </p:nvPr>
        </p:nvSpPr>
        <p:spPr bwMode="auto">
          <a:noFill/>
          <a:ln>
            <a:miter lim="800000"/>
            <a:headEnd/>
            <a:tailEnd/>
          </a:ln>
        </p:spPr>
        <p:txBody>
          <a:bodyPr/>
          <a:lstStyle/>
          <a:p>
            <a:pPr defTabSz="911225"/>
            <a:fld id="{5CCE0144-63AE-406B-9901-CA3CB1E9BB00}" type="slidenum">
              <a:rPr lang="en-US"/>
              <a:pPr defTabSz="911225"/>
              <a:t>67</a:t>
            </a:fld>
            <a:endParaRPr lang="en-US"/>
          </a:p>
        </p:txBody>
      </p:sp>
    </p:spTree>
    <p:extLst>
      <p:ext uri="{BB962C8B-B14F-4D97-AF65-F5344CB8AC3E}">
        <p14:creationId xmlns:p14="http://schemas.microsoft.com/office/powerpoint/2010/main" val="11583406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43364" name="Slide Number Placeholder 3"/>
          <p:cNvSpPr>
            <a:spLocks noGrp="1"/>
          </p:cNvSpPr>
          <p:nvPr>
            <p:ph type="sldNum" sz="quarter" idx="5"/>
          </p:nvPr>
        </p:nvSpPr>
        <p:spPr bwMode="auto">
          <a:noFill/>
          <a:ln>
            <a:miter lim="800000"/>
            <a:headEnd/>
            <a:tailEnd/>
          </a:ln>
        </p:spPr>
        <p:txBody>
          <a:bodyPr/>
          <a:lstStyle/>
          <a:p>
            <a:pPr defTabSz="911225"/>
            <a:fld id="{22DD0D63-A1CC-405F-AA37-34BB5E6F1DAA}" type="slidenum">
              <a:rPr lang="en-US"/>
              <a:pPr defTabSz="911225"/>
              <a:t>68</a:t>
            </a:fld>
            <a:endParaRPr lang="en-US"/>
          </a:p>
        </p:txBody>
      </p:sp>
    </p:spTree>
    <p:extLst>
      <p:ext uri="{BB962C8B-B14F-4D97-AF65-F5344CB8AC3E}">
        <p14:creationId xmlns:p14="http://schemas.microsoft.com/office/powerpoint/2010/main" val="2521438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i="1"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30E76E4F-914F-4CD7-A98F-6917E6A11819}" type="slidenum">
              <a:rPr lang="en-US"/>
              <a:pPr/>
              <a:t>10</a:t>
            </a:fld>
            <a:endParaRPr lang="en-US"/>
          </a:p>
        </p:txBody>
      </p:sp>
    </p:spTree>
    <p:extLst>
      <p:ext uri="{BB962C8B-B14F-4D97-AF65-F5344CB8AC3E}">
        <p14:creationId xmlns:p14="http://schemas.microsoft.com/office/powerpoint/2010/main" val="24754615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45412" name="Slide Number Placeholder 3"/>
          <p:cNvSpPr>
            <a:spLocks noGrp="1"/>
          </p:cNvSpPr>
          <p:nvPr>
            <p:ph type="sldNum" sz="quarter" idx="5"/>
          </p:nvPr>
        </p:nvSpPr>
        <p:spPr bwMode="auto">
          <a:noFill/>
          <a:ln>
            <a:miter lim="800000"/>
            <a:headEnd/>
            <a:tailEnd/>
          </a:ln>
        </p:spPr>
        <p:txBody>
          <a:bodyPr/>
          <a:lstStyle/>
          <a:p>
            <a:fld id="{4BE8D951-5D91-4F6D-8530-9F1D1A2DC9E5}" type="slidenum">
              <a:rPr lang="en-US"/>
              <a:pPr/>
              <a:t>69</a:t>
            </a:fld>
            <a:endParaRPr lang="en-US"/>
          </a:p>
        </p:txBody>
      </p:sp>
    </p:spTree>
    <p:extLst>
      <p:ext uri="{BB962C8B-B14F-4D97-AF65-F5344CB8AC3E}">
        <p14:creationId xmlns:p14="http://schemas.microsoft.com/office/powerpoint/2010/main" val="7645469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7460" name="Slide Number Placeholder 3"/>
          <p:cNvSpPr>
            <a:spLocks noGrp="1"/>
          </p:cNvSpPr>
          <p:nvPr>
            <p:ph type="sldNum" sz="quarter" idx="5"/>
          </p:nvPr>
        </p:nvSpPr>
        <p:spPr bwMode="auto">
          <a:noFill/>
          <a:ln>
            <a:miter lim="800000"/>
            <a:headEnd/>
            <a:tailEnd/>
          </a:ln>
        </p:spPr>
        <p:txBody>
          <a:bodyPr/>
          <a:lstStyle/>
          <a:p>
            <a:pPr defTabSz="911225"/>
            <a:fld id="{E363184C-F1E4-4F17-BE21-B12E8DE55AB1}" type="slidenum">
              <a:rPr lang="en-US"/>
              <a:pPr defTabSz="911225"/>
              <a:t>70</a:t>
            </a:fld>
            <a:endParaRPr lang="en-US"/>
          </a:p>
        </p:txBody>
      </p:sp>
    </p:spTree>
    <p:extLst>
      <p:ext uri="{BB962C8B-B14F-4D97-AF65-F5344CB8AC3E}">
        <p14:creationId xmlns:p14="http://schemas.microsoft.com/office/powerpoint/2010/main" val="38114859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149508" name="Slide Number Placeholder 3"/>
          <p:cNvSpPr>
            <a:spLocks noGrp="1"/>
          </p:cNvSpPr>
          <p:nvPr>
            <p:ph type="sldNum" sz="quarter" idx="5"/>
          </p:nvPr>
        </p:nvSpPr>
        <p:spPr bwMode="auto">
          <a:noFill/>
          <a:ln>
            <a:miter lim="800000"/>
            <a:headEnd/>
            <a:tailEnd/>
          </a:ln>
        </p:spPr>
        <p:txBody>
          <a:bodyPr/>
          <a:lstStyle/>
          <a:p>
            <a:fld id="{9B7575D4-4436-4A58-A4E3-4C08244A442F}" type="slidenum">
              <a:rPr lang="en-US"/>
              <a:pPr/>
              <a:t>71</a:t>
            </a:fld>
            <a:endParaRPr lang="en-US"/>
          </a:p>
        </p:txBody>
      </p:sp>
    </p:spTree>
    <p:extLst>
      <p:ext uri="{BB962C8B-B14F-4D97-AF65-F5344CB8AC3E}">
        <p14:creationId xmlns:p14="http://schemas.microsoft.com/office/powerpoint/2010/main" val="19994797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1556" name="Slide Number Placeholder 3"/>
          <p:cNvSpPr>
            <a:spLocks noGrp="1"/>
          </p:cNvSpPr>
          <p:nvPr>
            <p:ph type="sldNum" sz="quarter" idx="5"/>
          </p:nvPr>
        </p:nvSpPr>
        <p:spPr bwMode="auto">
          <a:noFill/>
          <a:ln>
            <a:miter lim="800000"/>
            <a:headEnd/>
            <a:tailEnd/>
          </a:ln>
        </p:spPr>
        <p:txBody>
          <a:bodyPr/>
          <a:lstStyle/>
          <a:p>
            <a:pPr defTabSz="911225"/>
            <a:fld id="{2965E27C-822D-437C-BD3B-CB15E32D4DC7}" type="slidenum">
              <a:rPr lang="en-US"/>
              <a:pPr defTabSz="911225"/>
              <a:t>72</a:t>
            </a:fld>
            <a:endParaRPr lang="en-US"/>
          </a:p>
        </p:txBody>
      </p:sp>
    </p:spTree>
    <p:extLst>
      <p:ext uri="{BB962C8B-B14F-4D97-AF65-F5344CB8AC3E}">
        <p14:creationId xmlns:p14="http://schemas.microsoft.com/office/powerpoint/2010/main" val="32306120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04" name="Slide Number Placeholder 3"/>
          <p:cNvSpPr>
            <a:spLocks noGrp="1"/>
          </p:cNvSpPr>
          <p:nvPr>
            <p:ph type="sldNum" sz="quarter" idx="5"/>
          </p:nvPr>
        </p:nvSpPr>
        <p:spPr bwMode="auto">
          <a:noFill/>
          <a:ln>
            <a:miter lim="800000"/>
            <a:headEnd/>
            <a:tailEnd/>
          </a:ln>
        </p:spPr>
        <p:txBody>
          <a:bodyPr/>
          <a:lstStyle/>
          <a:p>
            <a:fld id="{A2702445-F36F-4D1B-899D-49C685531939}" type="slidenum">
              <a:rPr lang="en-US"/>
              <a:pPr/>
              <a:t>73</a:t>
            </a:fld>
            <a:endParaRPr lang="en-US"/>
          </a:p>
        </p:txBody>
      </p:sp>
    </p:spTree>
    <p:extLst>
      <p:ext uri="{BB962C8B-B14F-4D97-AF65-F5344CB8AC3E}">
        <p14:creationId xmlns:p14="http://schemas.microsoft.com/office/powerpoint/2010/main" val="18232078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endParaRPr lang="en-US" dirty="0" smtClean="0"/>
          </a:p>
        </p:txBody>
      </p:sp>
      <p:sp>
        <p:nvSpPr>
          <p:cNvPr id="157700" name="Slide Number Placeholder 3"/>
          <p:cNvSpPr>
            <a:spLocks noGrp="1"/>
          </p:cNvSpPr>
          <p:nvPr>
            <p:ph type="sldNum" sz="quarter" idx="5"/>
          </p:nvPr>
        </p:nvSpPr>
        <p:spPr bwMode="auto">
          <a:noFill/>
          <a:ln>
            <a:miter lim="800000"/>
            <a:headEnd/>
            <a:tailEnd/>
          </a:ln>
        </p:spPr>
        <p:txBody>
          <a:bodyPr/>
          <a:lstStyle/>
          <a:p>
            <a:fld id="{D9A770EF-CF98-4985-82AB-770CBC88BFCE}" type="slidenum">
              <a:rPr lang="en-US"/>
              <a:pPr/>
              <a:t>76</a:t>
            </a:fld>
            <a:endParaRPr lang="en-US"/>
          </a:p>
        </p:txBody>
      </p:sp>
    </p:spTree>
    <p:extLst>
      <p:ext uri="{BB962C8B-B14F-4D97-AF65-F5344CB8AC3E}">
        <p14:creationId xmlns:p14="http://schemas.microsoft.com/office/powerpoint/2010/main" val="9274071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solidFill>
                <a:schemeClr val="bg1"/>
              </a:solidFill>
            </a:endParaRPr>
          </a:p>
        </p:txBody>
      </p:sp>
      <p:sp>
        <p:nvSpPr>
          <p:cNvPr id="159748" name="Slide Number Placeholder 3"/>
          <p:cNvSpPr>
            <a:spLocks noGrp="1"/>
          </p:cNvSpPr>
          <p:nvPr>
            <p:ph type="sldNum" sz="quarter" idx="5"/>
          </p:nvPr>
        </p:nvSpPr>
        <p:spPr bwMode="auto">
          <a:noFill/>
          <a:ln>
            <a:miter lim="800000"/>
            <a:headEnd/>
            <a:tailEnd/>
          </a:ln>
        </p:spPr>
        <p:txBody>
          <a:bodyPr/>
          <a:lstStyle/>
          <a:p>
            <a:fld id="{DE9960F7-A7C3-4012-BA3E-0B57EA526A42}" type="slidenum">
              <a:rPr lang="en-US"/>
              <a:pPr/>
              <a:t>77</a:t>
            </a:fld>
            <a:endParaRPr lang="en-US"/>
          </a:p>
        </p:txBody>
      </p:sp>
    </p:spTree>
    <p:extLst>
      <p:ext uri="{BB962C8B-B14F-4D97-AF65-F5344CB8AC3E}">
        <p14:creationId xmlns:p14="http://schemas.microsoft.com/office/powerpoint/2010/main" val="11685082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61796" name="Slide Number Placeholder 3"/>
          <p:cNvSpPr>
            <a:spLocks noGrp="1"/>
          </p:cNvSpPr>
          <p:nvPr>
            <p:ph type="sldNum" sz="quarter" idx="5"/>
          </p:nvPr>
        </p:nvSpPr>
        <p:spPr bwMode="auto">
          <a:noFill/>
          <a:ln>
            <a:miter lim="800000"/>
            <a:headEnd/>
            <a:tailEnd/>
          </a:ln>
        </p:spPr>
        <p:txBody>
          <a:bodyPr/>
          <a:lstStyle/>
          <a:p>
            <a:fld id="{6839A75F-4CE4-4340-8D34-9DACFF7CD818}" type="slidenum">
              <a:rPr lang="en-US"/>
              <a:pPr/>
              <a:t>78</a:t>
            </a:fld>
            <a:endParaRPr lang="en-US"/>
          </a:p>
        </p:txBody>
      </p:sp>
    </p:spTree>
    <p:extLst>
      <p:ext uri="{BB962C8B-B14F-4D97-AF65-F5344CB8AC3E}">
        <p14:creationId xmlns:p14="http://schemas.microsoft.com/office/powerpoint/2010/main" val="42883066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31775" indent="-231775">
              <a:spcBef>
                <a:spcPct val="0"/>
              </a:spcBef>
            </a:pPr>
            <a:endParaRPr lang="en-US" dirty="0" smtClean="0"/>
          </a:p>
        </p:txBody>
      </p:sp>
      <p:sp>
        <p:nvSpPr>
          <p:cNvPr id="163844" name="Slide Number Placeholder 3"/>
          <p:cNvSpPr>
            <a:spLocks noGrp="1"/>
          </p:cNvSpPr>
          <p:nvPr>
            <p:ph type="sldNum" sz="quarter" idx="5"/>
          </p:nvPr>
        </p:nvSpPr>
        <p:spPr bwMode="auto">
          <a:noFill/>
          <a:ln>
            <a:miter lim="800000"/>
            <a:headEnd/>
            <a:tailEnd/>
          </a:ln>
        </p:spPr>
        <p:txBody>
          <a:bodyPr/>
          <a:lstStyle/>
          <a:p>
            <a:fld id="{DE3FEEDE-4855-4AE6-9E9D-6BFDE40A7CA5}" type="slidenum">
              <a:rPr lang="en-US"/>
              <a:pPr/>
              <a:t>79</a:t>
            </a:fld>
            <a:endParaRPr lang="en-US"/>
          </a:p>
        </p:txBody>
      </p:sp>
    </p:spTree>
    <p:extLst>
      <p:ext uri="{BB962C8B-B14F-4D97-AF65-F5344CB8AC3E}">
        <p14:creationId xmlns:p14="http://schemas.microsoft.com/office/powerpoint/2010/main" val="5427361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smtClean="0"/>
              <a:t>Answers:</a:t>
            </a:r>
          </a:p>
          <a:p>
            <a:pPr>
              <a:spcBef>
                <a:spcPct val="0"/>
              </a:spcBef>
              <a:buFontTx/>
              <a:buAutoNum type="arabicParenR"/>
            </a:pPr>
            <a:r>
              <a:rPr lang="en-US" smtClean="0"/>
              <a:t>Without the anchorage, the PFAS won’t stop someone from falling!</a:t>
            </a:r>
          </a:p>
          <a:p>
            <a:pPr>
              <a:spcBef>
                <a:spcPct val="0"/>
              </a:spcBef>
              <a:buFontTx/>
              <a:buAutoNum type="arabicParenR"/>
            </a:pPr>
            <a:r>
              <a:rPr lang="en-US" smtClean="0"/>
              <a:t>Connect the harness to the lanyard and anchor points</a:t>
            </a:r>
          </a:p>
          <a:p>
            <a:pPr>
              <a:spcBef>
                <a:spcPct val="0"/>
              </a:spcBef>
              <a:buFontTx/>
              <a:buAutoNum type="arabicParenR"/>
            </a:pPr>
            <a:r>
              <a:rPr lang="en-US" smtClean="0"/>
              <a:t>5,000 lbs</a:t>
            </a:r>
          </a:p>
        </p:txBody>
      </p:sp>
      <p:sp>
        <p:nvSpPr>
          <p:cNvPr id="167940" name="Slide Number Placeholder 3"/>
          <p:cNvSpPr>
            <a:spLocks noGrp="1"/>
          </p:cNvSpPr>
          <p:nvPr>
            <p:ph type="sldNum" sz="quarter" idx="5"/>
          </p:nvPr>
        </p:nvSpPr>
        <p:spPr bwMode="auto">
          <a:noFill/>
          <a:ln>
            <a:miter lim="800000"/>
            <a:headEnd/>
            <a:tailEnd/>
          </a:ln>
        </p:spPr>
        <p:txBody>
          <a:bodyPr/>
          <a:lstStyle/>
          <a:p>
            <a:fld id="{75B67067-09B9-4B83-8EA1-3C4412E72544}" type="slidenum">
              <a:rPr lang="en-US"/>
              <a:pPr/>
              <a:t>82</a:t>
            </a:fld>
            <a:endParaRPr lang="en-US"/>
          </a:p>
        </p:txBody>
      </p:sp>
    </p:spTree>
    <p:extLst>
      <p:ext uri="{BB962C8B-B14F-4D97-AF65-F5344CB8AC3E}">
        <p14:creationId xmlns:p14="http://schemas.microsoft.com/office/powerpoint/2010/main" val="345274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a:lstStyle/>
          <a:p>
            <a:fld id="{2D971A06-8962-45E0-BF3D-2DB90A0E1962}" type="slidenum">
              <a:rPr lang="en-US"/>
              <a:pPr/>
              <a:t>11</a:t>
            </a:fld>
            <a:endParaRPr lang="en-US"/>
          </a:p>
        </p:txBody>
      </p:sp>
    </p:spTree>
    <p:extLst>
      <p:ext uri="{BB962C8B-B14F-4D97-AF65-F5344CB8AC3E}">
        <p14:creationId xmlns:p14="http://schemas.microsoft.com/office/powerpoint/2010/main" val="20569122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smtClean="0"/>
              <a:t>Narrative:</a:t>
            </a:r>
          </a:p>
          <a:p>
            <a:pPr>
              <a:spcBef>
                <a:spcPct val="0"/>
              </a:spcBef>
            </a:pPr>
            <a:r>
              <a:rPr lang="en-US" b="1" smtClean="0"/>
              <a:t>The strap can be installed on top of the plywood or OSB sheathing.  This anchor used in combination with a full-body harness and the appropriate lanyard will allow workers to perform this task safely.  This system will also protect workers while leaning over the edge of a platform into a hoisting area.</a:t>
            </a:r>
          </a:p>
          <a:p>
            <a:pPr>
              <a:spcBef>
                <a:spcPct val="0"/>
              </a:spcBef>
            </a:pPr>
            <a:endParaRPr lang="en-US" b="1" u="sng" smtClean="0"/>
          </a:p>
        </p:txBody>
      </p:sp>
      <p:sp>
        <p:nvSpPr>
          <p:cNvPr id="169988" name="Slide Number Placeholder 3"/>
          <p:cNvSpPr>
            <a:spLocks noGrp="1"/>
          </p:cNvSpPr>
          <p:nvPr>
            <p:ph type="sldNum" sz="quarter" idx="5"/>
          </p:nvPr>
        </p:nvSpPr>
        <p:spPr bwMode="auto">
          <a:noFill/>
          <a:ln>
            <a:miter lim="800000"/>
            <a:headEnd/>
            <a:tailEnd/>
          </a:ln>
        </p:spPr>
        <p:txBody>
          <a:bodyPr/>
          <a:lstStyle/>
          <a:p>
            <a:fld id="{07295449-F47F-4591-8DE8-FB6E5E33D7B7}" type="slidenum">
              <a:rPr lang="en-US"/>
              <a:pPr/>
              <a:t>83</a:t>
            </a:fld>
            <a:endParaRPr lang="en-US"/>
          </a:p>
        </p:txBody>
      </p:sp>
    </p:spTree>
    <p:extLst>
      <p:ext uri="{BB962C8B-B14F-4D97-AF65-F5344CB8AC3E}">
        <p14:creationId xmlns:p14="http://schemas.microsoft.com/office/powerpoint/2010/main" val="20054512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smtClean="0"/>
              <a:t>Narrative:</a:t>
            </a:r>
            <a:r>
              <a:rPr lang="en-US" smtClean="0"/>
              <a:t/>
            </a:r>
            <a:br>
              <a:rPr lang="en-US" smtClean="0"/>
            </a:br>
            <a:r>
              <a:rPr lang="en-US" b="1" smtClean="0"/>
              <a:t>This worker is wearing a personal fall arrest system consisting of a full body harness, a lanyard, and a disposable anchor point located at the roof peak.</a:t>
            </a:r>
            <a:r>
              <a:rPr lang="en-US" smtClean="0"/>
              <a:t>  </a:t>
            </a:r>
            <a:r>
              <a:rPr lang="en-US" b="1" smtClean="0"/>
              <a:t>The single worker anchor point can be quickly installed to an interior rafter with nails and it can be cut and removed quickly with a utility knife.</a:t>
            </a:r>
            <a:endParaRPr lang="en-US" smtClean="0"/>
          </a:p>
        </p:txBody>
      </p:sp>
      <p:sp>
        <p:nvSpPr>
          <p:cNvPr id="172036" name="Slide Number Placeholder 3"/>
          <p:cNvSpPr>
            <a:spLocks noGrp="1"/>
          </p:cNvSpPr>
          <p:nvPr>
            <p:ph type="sldNum" sz="quarter" idx="5"/>
          </p:nvPr>
        </p:nvSpPr>
        <p:spPr bwMode="auto">
          <a:noFill/>
          <a:ln>
            <a:miter lim="800000"/>
            <a:headEnd/>
            <a:tailEnd/>
          </a:ln>
        </p:spPr>
        <p:txBody>
          <a:bodyPr/>
          <a:lstStyle/>
          <a:p>
            <a:fld id="{31A56B48-6308-4158-BD76-48D8149779BC}" type="slidenum">
              <a:rPr lang="en-US"/>
              <a:pPr/>
              <a:t>84</a:t>
            </a:fld>
            <a:endParaRPr lang="en-US"/>
          </a:p>
        </p:txBody>
      </p:sp>
    </p:spTree>
    <p:extLst>
      <p:ext uri="{BB962C8B-B14F-4D97-AF65-F5344CB8AC3E}">
        <p14:creationId xmlns:p14="http://schemas.microsoft.com/office/powerpoint/2010/main" val="30899793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i="1" u="sng" dirty="0" smtClean="0"/>
              <a:t>Narrative:</a:t>
            </a:r>
            <a:r>
              <a:rPr lang="en-US" dirty="0" smtClean="0"/>
              <a:t/>
            </a:r>
            <a:br>
              <a:rPr lang="en-US" dirty="0" smtClean="0"/>
            </a:br>
            <a:r>
              <a:rPr lang="en-US" b="1" dirty="0" smtClean="0"/>
              <a:t>This employee is using the rope grab properly. He is making sure to take the slack out of the lifeline as he moves around the roof. He is also not moving too far to the side which would create a swinging fall hazard off of the roof. Things you should look for with a personal fall arrest system; 1)You don</a:t>
            </a:r>
            <a:r>
              <a:rPr lang="ja-JP" altLang="en-US" b="1" smtClean="0"/>
              <a:t>’</a:t>
            </a:r>
            <a:r>
              <a:rPr lang="en-US" altLang="ja-JP" b="1" dirty="0" smtClean="0"/>
              <a:t>t have a pendulum fall hazard,</a:t>
            </a:r>
            <a:r>
              <a:rPr lang="en-US" altLang="ja-JP" b="1" baseline="0" dirty="0" smtClean="0"/>
              <a:t> </a:t>
            </a:r>
            <a:r>
              <a:rPr lang="en-US" b="1" dirty="0" smtClean="0"/>
              <a:t>2) it arrests your fall,</a:t>
            </a:r>
            <a:r>
              <a:rPr lang="en-US" b="1" baseline="0" dirty="0" smtClean="0"/>
              <a:t> 3) free fall distance and 4)prevents workers from striking lower levels</a:t>
            </a:r>
            <a:r>
              <a:rPr lang="en-US" dirty="0" smtClean="0"/>
              <a:t/>
            </a:r>
            <a:br>
              <a:rPr lang="en-US" dirty="0" smtClean="0"/>
            </a:br>
            <a:endParaRPr lang="en-US" dirty="0" smtClean="0"/>
          </a:p>
          <a:p>
            <a:pPr>
              <a:spcBef>
                <a:spcPct val="0"/>
              </a:spcBef>
            </a:pPr>
            <a:endParaRPr lang="en-US" dirty="0" smtClean="0"/>
          </a:p>
        </p:txBody>
      </p:sp>
      <p:sp>
        <p:nvSpPr>
          <p:cNvPr id="174084" name="Slide Number Placeholder 3"/>
          <p:cNvSpPr>
            <a:spLocks noGrp="1"/>
          </p:cNvSpPr>
          <p:nvPr>
            <p:ph type="sldNum" sz="quarter" idx="5"/>
          </p:nvPr>
        </p:nvSpPr>
        <p:spPr bwMode="auto">
          <a:noFill/>
          <a:ln>
            <a:miter lim="800000"/>
            <a:headEnd/>
            <a:tailEnd/>
          </a:ln>
        </p:spPr>
        <p:txBody>
          <a:bodyPr/>
          <a:lstStyle/>
          <a:p>
            <a:fld id="{6296DAB3-5137-4964-9EA8-103E245FC865}" type="slidenum">
              <a:rPr lang="en-US"/>
              <a:pPr/>
              <a:t>85</a:t>
            </a:fld>
            <a:endParaRPr lang="en-US"/>
          </a:p>
        </p:txBody>
      </p:sp>
    </p:spTree>
    <p:extLst>
      <p:ext uri="{BB962C8B-B14F-4D97-AF65-F5344CB8AC3E}">
        <p14:creationId xmlns:p14="http://schemas.microsoft.com/office/powerpoint/2010/main" val="39884865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xfrm>
            <a:off x="1143000" y="762000"/>
            <a:ext cx="4572000" cy="3429000"/>
          </a:xfrm>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smtClean="0"/>
              <a:t>Narrative:</a:t>
            </a:r>
          </a:p>
          <a:p>
            <a:pPr>
              <a:spcBef>
                <a:spcPct val="0"/>
              </a:spcBef>
            </a:pPr>
            <a:r>
              <a:rPr lang="en-US" b="1" smtClean="0"/>
              <a:t>When disassembling a guardrail, the guardrail no longer protects the worker from falling.  A rope grab attached to an anchor point provides the worker with fall protection and will minimize the fall distance.</a:t>
            </a:r>
          </a:p>
        </p:txBody>
      </p:sp>
      <p:sp>
        <p:nvSpPr>
          <p:cNvPr id="176132" name="Slide Number Placeholder 3"/>
          <p:cNvSpPr>
            <a:spLocks noGrp="1"/>
          </p:cNvSpPr>
          <p:nvPr>
            <p:ph type="sldNum" sz="quarter" idx="5"/>
          </p:nvPr>
        </p:nvSpPr>
        <p:spPr bwMode="auto">
          <a:noFill/>
          <a:ln>
            <a:miter lim="800000"/>
            <a:headEnd/>
            <a:tailEnd/>
          </a:ln>
        </p:spPr>
        <p:txBody>
          <a:bodyPr/>
          <a:lstStyle/>
          <a:p>
            <a:fld id="{DFDD74DE-AA7A-46B2-8224-E0EB781DC783}" type="slidenum">
              <a:rPr lang="en-US"/>
              <a:pPr/>
              <a:t>86</a:t>
            </a:fld>
            <a:endParaRPr lang="en-US"/>
          </a:p>
        </p:txBody>
      </p:sp>
    </p:spTree>
    <p:extLst>
      <p:ext uri="{BB962C8B-B14F-4D97-AF65-F5344CB8AC3E}">
        <p14:creationId xmlns:p14="http://schemas.microsoft.com/office/powerpoint/2010/main" val="78180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180227" name="Rectangle 5"/>
          <p:cNvSpPr>
            <a:spLocks noGrp="1" noChangeArrowheads="1"/>
          </p:cNvSpPr>
          <p:nvPr>
            <p:ph type="sldNum" sz="quarter" idx="5"/>
          </p:nvPr>
        </p:nvSpPr>
        <p:spPr bwMode="auto">
          <a:noFill/>
          <a:ln>
            <a:miter lim="800000"/>
            <a:headEnd/>
            <a:tailEnd/>
          </a:ln>
        </p:spPr>
        <p:txBody>
          <a:bodyPr/>
          <a:lstStyle/>
          <a:p>
            <a:fld id="{07750D07-CA55-41F5-92D5-FFB11933B3E9}" type="slidenum">
              <a:rPr lang="en-US"/>
              <a:pPr/>
              <a:t>89</a:t>
            </a:fld>
            <a:endParaRPr lang="en-US"/>
          </a:p>
        </p:txBody>
      </p:sp>
      <p:sp>
        <p:nvSpPr>
          <p:cNvPr id="1802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02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OSHA standards cover:</a:t>
            </a:r>
          </a:p>
          <a:p>
            <a:pPr>
              <a:spcBef>
                <a:spcPct val="0"/>
              </a:spcBef>
            </a:pPr>
            <a:r>
              <a:rPr lang="en-US" smtClean="0"/>
              <a:t>- General Industry</a:t>
            </a:r>
          </a:p>
          <a:p>
            <a:pPr>
              <a:spcBef>
                <a:spcPct val="0"/>
              </a:spcBef>
            </a:pPr>
            <a:r>
              <a:rPr lang="en-US" smtClean="0"/>
              <a:t>- Construction</a:t>
            </a:r>
          </a:p>
          <a:p>
            <a:pPr>
              <a:spcBef>
                <a:spcPct val="0"/>
              </a:spcBef>
            </a:pPr>
            <a:r>
              <a:rPr lang="en-US" smtClean="0"/>
              <a:t>- Maritime</a:t>
            </a:r>
          </a:p>
          <a:p>
            <a:pPr>
              <a:spcBef>
                <a:spcPct val="0"/>
              </a:spcBef>
              <a:buFontTx/>
              <a:buChar char="-"/>
            </a:pPr>
            <a:r>
              <a:rPr lang="en-US" smtClean="0"/>
              <a:t>Some agricultural activities</a:t>
            </a:r>
          </a:p>
          <a:p>
            <a:pPr>
              <a:spcBef>
                <a:spcPct val="0"/>
              </a:spcBef>
              <a:buFontTx/>
              <a:buChar char="-"/>
            </a:pPr>
            <a:r>
              <a:rPr lang="en-US" smtClean="0"/>
              <a:t>Longshoring and Shipyard industries</a:t>
            </a:r>
          </a:p>
        </p:txBody>
      </p:sp>
    </p:spTree>
    <p:extLst>
      <p:ext uri="{BB962C8B-B14F-4D97-AF65-F5344CB8AC3E}">
        <p14:creationId xmlns:p14="http://schemas.microsoft.com/office/powerpoint/2010/main" val="7917975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1926.32(f)</a:t>
            </a:r>
          </a:p>
        </p:txBody>
      </p:sp>
      <p:sp>
        <p:nvSpPr>
          <p:cNvPr id="182276" name="Slide Number Placeholder 3"/>
          <p:cNvSpPr>
            <a:spLocks noGrp="1"/>
          </p:cNvSpPr>
          <p:nvPr>
            <p:ph type="sldNum" sz="quarter" idx="5"/>
          </p:nvPr>
        </p:nvSpPr>
        <p:spPr bwMode="auto">
          <a:noFill/>
          <a:ln>
            <a:miter lim="800000"/>
            <a:headEnd/>
            <a:tailEnd/>
          </a:ln>
        </p:spPr>
        <p:txBody>
          <a:bodyPr/>
          <a:lstStyle/>
          <a:p>
            <a:fld id="{3C88C1C3-A374-428F-9A70-DF0DD4B614DC}" type="slidenum">
              <a:rPr lang="en-US"/>
              <a:pPr/>
              <a:t>90</a:t>
            </a:fld>
            <a:endParaRPr lang="en-US"/>
          </a:p>
        </p:txBody>
      </p:sp>
    </p:spTree>
    <p:extLst>
      <p:ext uri="{BB962C8B-B14F-4D97-AF65-F5344CB8AC3E}">
        <p14:creationId xmlns:p14="http://schemas.microsoft.com/office/powerpoint/2010/main" val="32257594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186372" name="Slide Number Placeholder 3"/>
          <p:cNvSpPr>
            <a:spLocks noGrp="1"/>
          </p:cNvSpPr>
          <p:nvPr>
            <p:ph type="sldNum" sz="quarter" idx="5"/>
          </p:nvPr>
        </p:nvSpPr>
        <p:spPr bwMode="auto">
          <a:noFill/>
          <a:ln>
            <a:miter lim="800000"/>
            <a:headEnd/>
            <a:tailEnd/>
          </a:ln>
        </p:spPr>
        <p:txBody>
          <a:bodyPr/>
          <a:lstStyle/>
          <a:p>
            <a:fld id="{EA33F641-071D-4D3A-B18F-B288FC3C1DCF}" type="slidenum">
              <a:rPr lang="en-US"/>
              <a:pPr/>
              <a:t>93</a:t>
            </a:fld>
            <a:endParaRPr lang="en-US"/>
          </a:p>
        </p:txBody>
      </p:sp>
    </p:spTree>
    <p:extLst>
      <p:ext uri="{BB962C8B-B14F-4D97-AF65-F5344CB8AC3E}">
        <p14:creationId xmlns:p14="http://schemas.microsoft.com/office/powerpoint/2010/main" val="2650684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189443" name="Rectangle 5"/>
          <p:cNvSpPr>
            <a:spLocks noGrp="1" noChangeArrowheads="1"/>
          </p:cNvSpPr>
          <p:nvPr>
            <p:ph type="sldNum" sz="quarter" idx="5"/>
          </p:nvPr>
        </p:nvSpPr>
        <p:spPr bwMode="auto">
          <a:noFill/>
          <a:ln>
            <a:miter lim="800000"/>
            <a:headEnd/>
            <a:tailEnd/>
          </a:ln>
        </p:spPr>
        <p:txBody>
          <a:bodyPr/>
          <a:lstStyle/>
          <a:p>
            <a:fld id="{D1966F0D-221C-4D32-996E-DD6BBF0C8211}" type="slidenum">
              <a:rPr lang="en-US"/>
              <a:pPr/>
              <a:t>95</a:t>
            </a:fld>
            <a:endParaRPr lang="en-US"/>
          </a:p>
        </p:txBody>
      </p:sp>
      <p:sp>
        <p:nvSpPr>
          <p:cNvPr id="1894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Recordkeeping regulations are contained in 29 CFR Part 1904.</a:t>
            </a:r>
          </a:p>
          <a:p>
            <a:pPr>
              <a:spcBef>
                <a:spcPct val="0"/>
              </a:spcBef>
            </a:pPr>
            <a:endParaRPr lang="en-US" smtClean="0"/>
          </a:p>
          <a:p>
            <a:pPr>
              <a:spcBef>
                <a:spcPct val="0"/>
              </a:spcBef>
            </a:pPr>
            <a:r>
              <a:rPr lang="en-US" smtClean="0"/>
              <a:t>Some low-hazard employers (for example, retail trade, finance, insurance, real estate) are not required to keep records.</a:t>
            </a:r>
          </a:p>
          <a:p>
            <a:pPr>
              <a:spcBef>
                <a:spcPct val="0"/>
              </a:spcBef>
            </a:pPr>
            <a:endParaRPr lang="en-US" smtClean="0"/>
          </a:p>
          <a:p>
            <a:pPr>
              <a:spcBef>
                <a:spcPct val="0"/>
              </a:spcBef>
            </a:pPr>
            <a:r>
              <a:rPr lang="en-US" smtClean="0"/>
              <a:t>While the 1904 regulation exempts many employers from keeping records at all times, these employers are not exempted from all of the 1904 requirements.</a:t>
            </a:r>
          </a:p>
          <a:p>
            <a:pPr>
              <a:spcBef>
                <a:spcPct val="0"/>
              </a:spcBef>
            </a:pPr>
            <a:endParaRPr lang="en-US" smtClean="0"/>
          </a:p>
          <a:p>
            <a:pPr>
              <a:spcBef>
                <a:spcPct val="0"/>
              </a:spcBef>
            </a:pPr>
            <a:r>
              <a:rPr lang="en-US" smtClean="0"/>
              <a:t>Employers that are </a:t>
            </a:r>
            <a:r>
              <a:rPr lang="en-US" u="sng" smtClean="0"/>
              <a:t>partially</a:t>
            </a:r>
            <a:r>
              <a:rPr lang="en-US" smtClean="0"/>
              <a:t> exempt from the recordkeeping requirements because of their size (10 or less employees) or industry must continue to comply with:</a:t>
            </a:r>
          </a:p>
          <a:p>
            <a:pPr>
              <a:spcBef>
                <a:spcPct val="0"/>
              </a:spcBef>
              <a:buFontTx/>
              <a:buChar char="-"/>
            </a:pPr>
            <a:r>
              <a:rPr lang="en-US" smtClean="0"/>
              <a:t> 1904.39, Reporting fatalities and multiple hospitalization incident</a:t>
            </a:r>
          </a:p>
          <a:p>
            <a:pPr>
              <a:spcBef>
                <a:spcPct val="0"/>
              </a:spcBef>
              <a:buFontTx/>
              <a:buChar char="-"/>
            </a:pPr>
            <a:r>
              <a:rPr lang="en-US" smtClean="0"/>
              <a:t> 1904.41, Annual OSHA injury and illness survey (if specifically requested to do so by OSHA)</a:t>
            </a:r>
          </a:p>
          <a:p>
            <a:pPr>
              <a:spcBef>
                <a:spcPct val="0"/>
              </a:spcBef>
              <a:buFontTx/>
              <a:buChar char="-"/>
            </a:pPr>
            <a:r>
              <a:rPr lang="en-US" smtClean="0"/>
              <a:t> 1904.42, Bureau of Labor Statistics (BLS) Annual Survey (if specifically requested to do so by BLS)</a:t>
            </a:r>
          </a:p>
          <a:p>
            <a:pPr>
              <a:spcBef>
                <a:spcPct val="0"/>
              </a:spcBef>
            </a:pPr>
            <a:endParaRPr lang="en-US" smtClean="0"/>
          </a:p>
        </p:txBody>
      </p:sp>
    </p:spTree>
    <p:extLst>
      <p:ext uri="{BB962C8B-B14F-4D97-AF65-F5344CB8AC3E}">
        <p14:creationId xmlns:p14="http://schemas.microsoft.com/office/powerpoint/2010/main" val="20123478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191491" name="Rectangle 5"/>
          <p:cNvSpPr>
            <a:spLocks noGrp="1" noChangeArrowheads="1"/>
          </p:cNvSpPr>
          <p:nvPr>
            <p:ph type="sldNum" sz="quarter" idx="5"/>
          </p:nvPr>
        </p:nvSpPr>
        <p:spPr bwMode="auto">
          <a:noFill/>
          <a:ln>
            <a:miter lim="800000"/>
            <a:headEnd/>
            <a:tailEnd/>
          </a:ln>
        </p:spPr>
        <p:txBody>
          <a:bodyPr/>
          <a:lstStyle/>
          <a:p>
            <a:fld id="{0FAEB22F-8F92-4E36-80B6-8CC21257B6D0}" type="slidenum">
              <a:rPr lang="en-US"/>
              <a:pPr/>
              <a:t>96</a:t>
            </a:fld>
            <a:endParaRPr lang="en-US"/>
          </a:p>
        </p:txBody>
      </p:sp>
      <p:sp>
        <p:nvSpPr>
          <p:cNvPr id="19149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149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OSHA maintains confidentiality of employers</a:t>
            </a:r>
            <a:r>
              <a:rPr lang="ja-JP" altLang="en-US" smtClean="0"/>
              <a:t>’</a:t>
            </a:r>
            <a:r>
              <a:rPr lang="en-US" altLang="ja-JP" smtClean="0"/>
              <a:t>  trade secrets.</a:t>
            </a:r>
          </a:p>
          <a:p>
            <a:pPr>
              <a:spcBef>
                <a:spcPct val="0"/>
              </a:spcBef>
            </a:pPr>
            <a:r>
              <a:rPr lang="en-US" smtClean="0"/>
              <a:t>Both employers and employees may submit information or comments to OSHA on the issuance, modification, or revocation of OSHA standards and request a public hearing</a:t>
            </a:r>
          </a:p>
          <a:p>
            <a:pPr>
              <a:spcBef>
                <a:spcPct val="50000"/>
              </a:spcBef>
            </a:pPr>
            <a:r>
              <a:rPr lang="en-US" smtClean="0"/>
              <a:t>For more information, consult OSHA publications </a:t>
            </a:r>
          </a:p>
          <a:p>
            <a:pPr>
              <a:spcBef>
                <a:spcPct val="50000"/>
              </a:spcBef>
            </a:pPr>
            <a:r>
              <a:rPr lang="en-US" smtClean="0"/>
              <a:t>  -- No. 2056, </a:t>
            </a:r>
            <a:r>
              <a:rPr lang="en-US" i="1" smtClean="0"/>
              <a:t>All About OSHA</a:t>
            </a:r>
            <a:r>
              <a:rPr lang="en-US" smtClean="0"/>
              <a:t> and </a:t>
            </a:r>
          </a:p>
          <a:p>
            <a:pPr>
              <a:spcBef>
                <a:spcPct val="50000"/>
              </a:spcBef>
            </a:pPr>
            <a:r>
              <a:rPr lang="en-US" smtClean="0"/>
              <a:t>  -- No. 3000, </a:t>
            </a:r>
            <a:r>
              <a:rPr lang="en-US" i="1" smtClean="0"/>
              <a:t>Employers Rights and Responsibilities Following An OSHA Inspection</a:t>
            </a:r>
            <a:r>
              <a:rPr lang="en-US" smtClean="0"/>
              <a:t>.</a:t>
            </a:r>
          </a:p>
          <a:p>
            <a:pPr>
              <a:spcBef>
                <a:spcPct val="0"/>
              </a:spcBef>
            </a:pPr>
            <a:endParaRPr lang="en-US" smtClean="0"/>
          </a:p>
          <a:p>
            <a:pPr>
              <a:spcBef>
                <a:spcPct val="0"/>
              </a:spcBef>
            </a:pPr>
            <a:endParaRPr lang="en-US" smtClean="0"/>
          </a:p>
        </p:txBody>
      </p:sp>
    </p:spTree>
    <p:extLst>
      <p:ext uri="{BB962C8B-B14F-4D97-AF65-F5344CB8AC3E}">
        <p14:creationId xmlns:p14="http://schemas.microsoft.com/office/powerpoint/2010/main" val="30859726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193539" name="Rectangle 5"/>
          <p:cNvSpPr>
            <a:spLocks noGrp="1" noChangeArrowheads="1"/>
          </p:cNvSpPr>
          <p:nvPr>
            <p:ph type="sldNum" sz="quarter" idx="5"/>
          </p:nvPr>
        </p:nvSpPr>
        <p:spPr bwMode="auto">
          <a:noFill/>
          <a:ln>
            <a:miter lim="800000"/>
            <a:headEnd/>
            <a:tailEnd/>
          </a:ln>
        </p:spPr>
        <p:txBody>
          <a:bodyPr/>
          <a:lstStyle/>
          <a:p>
            <a:fld id="{7FE3A5E4-4ACF-488A-A2A9-87573FC3AC1F}" type="slidenum">
              <a:rPr lang="en-US"/>
              <a:pPr/>
              <a:t>97</a:t>
            </a:fld>
            <a:endParaRPr lang="en-US"/>
          </a:p>
        </p:txBody>
      </p:sp>
      <p:sp>
        <p:nvSpPr>
          <p:cNvPr id="19354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9354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431973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a:lstStyle/>
          <a:p>
            <a:fld id="{6EF831F9-5B68-4D74-BB2F-FD899866DCC6}" type="slidenum">
              <a:rPr lang="en-US"/>
              <a:pPr/>
              <a:t>12</a:t>
            </a:fld>
            <a:endParaRPr lang="en-US"/>
          </a:p>
        </p:txBody>
      </p:sp>
    </p:spTree>
    <p:extLst>
      <p:ext uri="{BB962C8B-B14F-4D97-AF65-F5344CB8AC3E}">
        <p14:creationId xmlns:p14="http://schemas.microsoft.com/office/powerpoint/2010/main" val="27051578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195587" name="Rectangle 5"/>
          <p:cNvSpPr>
            <a:spLocks noGrp="1" noChangeArrowheads="1"/>
          </p:cNvSpPr>
          <p:nvPr>
            <p:ph type="sldNum" sz="quarter" idx="5"/>
          </p:nvPr>
        </p:nvSpPr>
        <p:spPr bwMode="auto">
          <a:noFill/>
          <a:ln>
            <a:miter lim="800000"/>
            <a:headEnd/>
            <a:tailEnd/>
          </a:ln>
        </p:spPr>
        <p:txBody>
          <a:bodyPr/>
          <a:lstStyle/>
          <a:p>
            <a:fld id="{42AC6A0A-1DD9-4BAA-BB3D-C73729BFAF21}" type="slidenum">
              <a:rPr lang="en-US"/>
              <a:pPr/>
              <a:t>98</a:t>
            </a:fld>
            <a:endParaRPr lang="en-US"/>
          </a:p>
        </p:txBody>
      </p:sp>
      <p:sp>
        <p:nvSpPr>
          <p:cNvPr id="19558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558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OSHA Worker's web page:</a:t>
            </a:r>
          </a:p>
          <a:p>
            <a:pPr>
              <a:spcBef>
                <a:spcPct val="0"/>
              </a:spcBef>
            </a:pPr>
            <a:r>
              <a:rPr lang="en-US" smtClean="0">
                <a:latin typeface="Arial" charset="0"/>
              </a:rPr>
              <a:t>www.osha.gov/as/opa/worker/index.html</a:t>
            </a:r>
            <a:endParaRPr lang="en-US" smtClean="0">
              <a:solidFill>
                <a:srgbClr val="FFFFFF"/>
              </a:solidFill>
              <a:latin typeface="Arial" charset="0"/>
            </a:endParaRPr>
          </a:p>
        </p:txBody>
      </p:sp>
    </p:spTree>
    <p:extLst>
      <p:ext uri="{BB962C8B-B14F-4D97-AF65-F5344CB8AC3E}">
        <p14:creationId xmlns:p14="http://schemas.microsoft.com/office/powerpoint/2010/main" val="33106381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197635" name="Rectangle 5"/>
          <p:cNvSpPr>
            <a:spLocks noGrp="1" noChangeArrowheads="1"/>
          </p:cNvSpPr>
          <p:nvPr>
            <p:ph type="sldNum" sz="quarter" idx="5"/>
          </p:nvPr>
        </p:nvSpPr>
        <p:spPr bwMode="auto">
          <a:noFill/>
          <a:ln>
            <a:miter lim="800000"/>
            <a:headEnd/>
            <a:tailEnd/>
          </a:ln>
        </p:spPr>
        <p:txBody>
          <a:bodyPr/>
          <a:lstStyle/>
          <a:p>
            <a:fld id="{C4A0E775-42AD-470A-A474-40C058D31BD3}" type="slidenum">
              <a:rPr lang="en-US"/>
              <a:pPr/>
              <a:t>99</a:t>
            </a:fld>
            <a:endParaRPr lang="en-US"/>
          </a:p>
        </p:txBody>
      </p:sp>
      <p:sp>
        <p:nvSpPr>
          <p:cNvPr id="19763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Inspection Priorities:</a:t>
            </a:r>
          </a:p>
          <a:p>
            <a:pPr>
              <a:spcBef>
                <a:spcPct val="0"/>
              </a:spcBef>
            </a:pPr>
            <a:r>
              <a:rPr lang="en-US" smtClean="0"/>
              <a:t>- Imminent Danger (any condition where there is a reasonable certainty that a danger exists that can be expected to cause death or serious physical harm immediately, or before the danger can be eliminated through normal enforcement procedures)</a:t>
            </a:r>
          </a:p>
          <a:p>
            <a:pPr>
              <a:spcBef>
                <a:spcPct val="0"/>
              </a:spcBef>
            </a:pPr>
            <a:r>
              <a:rPr lang="en-US" smtClean="0"/>
              <a:t>- Fatalities and Catastrophes (resulting in hospitalization of 3 or more employees)</a:t>
            </a:r>
          </a:p>
          <a:p>
            <a:pPr>
              <a:spcBef>
                <a:spcPct val="0"/>
              </a:spcBef>
            </a:pPr>
            <a:r>
              <a:rPr lang="en-US" smtClean="0"/>
              <a:t>- Employee Complaints/Referrals</a:t>
            </a:r>
          </a:p>
          <a:p>
            <a:pPr>
              <a:spcBef>
                <a:spcPct val="0"/>
              </a:spcBef>
            </a:pPr>
            <a:r>
              <a:rPr lang="en-US" smtClean="0"/>
              <a:t>- Programmed High-Hazard Inspections</a:t>
            </a:r>
          </a:p>
          <a:p>
            <a:pPr>
              <a:spcBef>
                <a:spcPct val="0"/>
              </a:spcBef>
            </a:pPr>
            <a:r>
              <a:rPr lang="en-US" smtClean="0"/>
              <a:t>- Follow-ups to previous inspections</a:t>
            </a:r>
          </a:p>
          <a:p>
            <a:pPr>
              <a:spcBef>
                <a:spcPct val="0"/>
              </a:spcBef>
            </a:pPr>
            <a:endParaRPr lang="en-US" smtClean="0"/>
          </a:p>
        </p:txBody>
      </p:sp>
      <p:sp>
        <p:nvSpPr>
          <p:cNvPr id="197637" name="Rectangle 3"/>
          <p:cNvSpPr>
            <a:spLocks noGrp="1" noRot="1" noChangeAspect="1" noChangeArrowheads="1" noTextEdit="1"/>
          </p:cNvSpPr>
          <p:nvPr>
            <p:ph type="sldImg"/>
          </p:nvPr>
        </p:nvSpPr>
        <p:spPr bwMode="auto">
          <a:noFill/>
          <a:ln cap="flat">
            <a:solidFill>
              <a:srgbClr val="000000"/>
            </a:solidFill>
            <a:miter lim="800000"/>
            <a:headEnd/>
            <a:tailEnd/>
          </a:ln>
        </p:spPr>
      </p:sp>
    </p:spTree>
    <p:extLst>
      <p:ext uri="{BB962C8B-B14F-4D97-AF65-F5344CB8AC3E}">
        <p14:creationId xmlns:p14="http://schemas.microsoft.com/office/powerpoint/2010/main" val="42945664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199683" name="Rectangle 5"/>
          <p:cNvSpPr>
            <a:spLocks noGrp="1" noChangeArrowheads="1"/>
          </p:cNvSpPr>
          <p:nvPr>
            <p:ph type="sldNum" sz="quarter" idx="5"/>
          </p:nvPr>
        </p:nvSpPr>
        <p:spPr bwMode="auto">
          <a:noFill/>
          <a:ln>
            <a:miter lim="800000"/>
            <a:headEnd/>
            <a:tailEnd/>
          </a:ln>
        </p:spPr>
        <p:txBody>
          <a:bodyPr/>
          <a:lstStyle/>
          <a:p>
            <a:fld id="{116594CD-EF4B-414B-889D-E18F632044D6}" type="slidenum">
              <a:rPr lang="en-US"/>
              <a:pPr/>
              <a:t>100</a:t>
            </a:fld>
            <a:endParaRPr lang="en-US"/>
          </a:p>
        </p:txBody>
      </p:sp>
      <p:sp>
        <p:nvSpPr>
          <p:cNvPr id="1996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513"/>
              </a:spcBef>
              <a:spcAft>
                <a:spcPts val="513"/>
              </a:spcAft>
            </a:pPr>
            <a:r>
              <a:rPr lang="en-US" sz="1000" smtClean="0"/>
              <a:t>See:  www.osha-slc.gov/SLTC/construction_ecat/index.html</a:t>
            </a:r>
          </a:p>
          <a:p>
            <a:pPr>
              <a:spcBef>
                <a:spcPts val="513"/>
              </a:spcBef>
              <a:spcAft>
                <a:spcPts val="513"/>
              </a:spcAft>
            </a:pPr>
            <a:r>
              <a:rPr lang="en-US" sz="1000" smtClean="0"/>
              <a:t>Effective October 1, 1994, all construction inspections shall have opening conferences consistent with current agency procedures, and then shall proceed as follows: </a:t>
            </a:r>
          </a:p>
          <a:p>
            <a:pPr>
              <a:spcBef>
                <a:spcPts val="513"/>
              </a:spcBef>
              <a:spcAft>
                <a:spcPts val="513"/>
              </a:spcAft>
            </a:pPr>
            <a:r>
              <a:rPr lang="en-US" sz="1000" smtClean="0"/>
              <a:t>During all inspections, CSHO's shall determine whether or not there is project coordination by the general contractor, prime contractor, or other such entity that includes:</a:t>
            </a:r>
          </a:p>
          <a:p>
            <a:pPr>
              <a:spcBef>
                <a:spcPts val="513"/>
              </a:spcBef>
              <a:spcAft>
                <a:spcPts val="513"/>
              </a:spcAft>
              <a:buFontTx/>
              <a:buChar char="•"/>
            </a:pPr>
            <a:r>
              <a:rPr lang="en-US" sz="1000" smtClean="0"/>
              <a:t>  an adequate safety and health program/plan that meets the guidelines set forth below, and </a:t>
            </a:r>
          </a:p>
          <a:p>
            <a:pPr>
              <a:spcBef>
                <a:spcPts val="513"/>
              </a:spcBef>
              <a:spcAft>
                <a:spcPts val="513"/>
              </a:spcAft>
              <a:buFontTx/>
              <a:buChar char="•"/>
            </a:pPr>
            <a:r>
              <a:rPr lang="en-US" sz="1000" smtClean="0"/>
              <a:t>  a designated competent person responsible for and capable of implementing the program/plan.</a:t>
            </a:r>
          </a:p>
          <a:p>
            <a:pPr>
              <a:spcBef>
                <a:spcPts val="513"/>
              </a:spcBef>
              <a:spcAft>
                <a:spcPts val="513"/>
              </a:spcAft>
            </a:pPr>
            <a:r>
              <a:rPr lang="en-US" sz="1000" smtClean="0"/>
              <a:t>If the above general contractor, prime contractor, or other such entity meets both of these criteria, then a focused inspection shall be made. When either of these criteria is not met, then the inspection shall proceed in accordance with previously established procedures for comprehensive inspections as stated in CPL 2.103, September 26, 1994, Field Inspection Reference Manual (FIRM), chapter II section A.1.b. </a:t>
            </a:r>
          </a:p>
          <a:p>
            <a:pPr>
              <a:spcBef>
                <a:spcPts val="513"/>
              </a:spcBef>
              <a:spcAft>
                <a:spcPts val="513"/>
              </a:spcAft>
            </a:pPr>
            <a:r>
              <a:rPr lang="en-US" sz="1000" smtClean="0"/>
              <a:t>The leading hazards are:</a:t>
            </a:r>
          </a:p>
          <a:p>
            <a:pPr>
              <a:spcBef>
                <a:spcPts val="513"/>
              </a:spcBef>
              <a:spcAft>
                <a:spcPts val="513"/>
              </a:spcAft>
              <a:buFontTx/>
              <a:buChar char="•"/>
            </a:pPr>
            <a:r>
              <a:rPr lang="en-US" sz="1000" smtClean="0"/>
              <a:t>  falls, (e.g., floors, platforms, roofs) </a:t>
            </a:r>
          </a:p>
          <a:p>
            <a:pPr>
              <a:spcBef>
                <a:spcPts val="513"/>
              </a:spcBef>
              <a:spcAft>
                <a:spcPts val="513"/>
              </a:spcAft>
              <a:buFontTx/>
              <a:buChar char="•"/>
            </a:pPr>
            <a:r>
              <a:rPr lang="en-US" sz="1000" smtClean="0"/>
              <a:t>  struck by, (e.g., falling objects, vehicles) </a:t>
            </a:r>
          </a:p>
          <a:p>
            <a:pPr>
              <a:spcBef>
                <a:spcPts val="513"/>
              </a:spcBef>
              <a:spcAft>
                <a:spcPts val="513"/>
              </a:spcAft>
              <a:buFontTx/>
              <a:buChar char="•"/>
            </a:pPr>
            <a:r>
              <a:rPr lang="en-US" sz="1000" smtClean="0"/>
              <a:t>  caught in/between (e.g., cave-ins, unguarded machinery, equipment) </a:t>
            </a:r>
          </a:p>
          <a:p>
            <a:pPr>
              <a:spcBef>
                <a:spcPts val="513"/>
              </a:spcBef>
              <a:spcAft>
                <a:spcPts val="513"/>
              </a:spcAft>
              <a:buFontTx/>
              <a:buChar char="•"/>
            </a:pPr>
            <a:r>
              <a:rPr lang="en-US" sz="1000" smtClean="0"/>
              <a:t>  electrical (e.g., overhead power lines, power tools and cords, outlets, temporary wiring)</a:t>
            </a:r>
          </a:p>
          <a:p>
            <a:pPr>
              <a:spcBef>
                <a:spcPct val="0"/>
              </a:spcBef>
            </a:pPr>
            <a:endParaRPr lang="en-US" smtClean="0"/>
          </a:p>
        </p:txBody>
      </p:sp>
    </p:spTree>
    <p:extLst>
      <p:ext uri="{BB962C8B-B14F-4D97-AF65-F5344CB8AC3E}">
        <p14:creationId xmlns:p14="http://schemas.microsoft.com/office/powerpoint/2010/main" val="34020300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u="sng" smtClean="0"/>
              <a:t>Narration:</a:t>
            </a:r>
          </a:p>
          <a:p>
            <a:pPr>
              <a:spcBef>
                <a:spcPct val="0"/>
              </a:spcBef>
            </a:pPr>
            <a:r>
              <a:rPr lang="en-US" smtClean="0"/>
              <a:t>This is the OSHA web page: osha.gov  As you can see at the top of the web page there are tabs to help you find different information.  If you’re a worker, click on the second tab: workers.  Here you can find more information about your rights, ways to contact OSHA, and file a complaint.  The small business tab will be useful to many of you small contractors who want to find out whether you’re following the standards.  This is a great resource, use it!</a:t>
            </a:r>
          </a:p>
        </p:txBody>
      </p:sp>
      <p:sp>
        <p:nvSpPr>
          <p:cNvPr id="201732" name="Slide Number Placeholder 3"/>
          <p:cNvSpPr>
            <a:spLocks noGrp="1"/>
          </p:cNvSpPr>
          <p:nvPr>
            <p:ph type="sldNum" sz="quarter" idx="5"/>
          </p:nvPr>
        </p:nvSpPr>
        <p:spPr bwMode="auto">
          <a:noFill/>
          <a:ln>
            <a:miter lim="800000"/>
            <a:headEnd/>
            <a:tailEnd/>
          </a:ln>
        </p:spPr>
        <p:txBody>
          <a:bodyPr/>
          <a:lstStyle/>
          <a:p>
            <a:fld id="{EC1D3AFB-5C90-468B-992A-36C07A60C3CC}" type="slidenum">
              <a:rPr lang="en-US"/>
              <a:pPr/>
              <a:t>101</a:t>
            </a:fld>
            <a:endParaRPr lang="en-US"/>
          </a:p>
        </p:txBody>
      </p:sp>
    </p:spTree>
    <p:extLst>
      <p:ext uri="{BB962C8B-B14F-4D97-AF65-F5344CB8AC3E}">
        <p14:creationId xmlns:p14="http://schemas.microsoft.com/office/powerpoint/2010/main" val="16922772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203779" name="Rectangle 5"/>
          <p:cNvSpPr>
            <a:spLocks noGrp="1" noChangeArrowheads="1"/>
          </p:cNvSpPr>
          <p:nvPr>
            <p:ph type="sldNum" sz="quarter" idx="5"/>
          </p:nvPr>
        </p:nvSpPr>
        <p:spPr bwMode="auto">
          <a:noFill/>
          <a:ln>
            <a:miter lim="800000"/>
            <a:headEnd/>
            <a:tailEnd/>
          </a:ln>
        </p:spPr>
        <p:txBody>
          <a:bodyPr/>
          <a:lstStyle/>
          <a:p>
            <a:fld id="{3ED866A0-64FC-4BF2-A8EA-5DFB9C1C3C45}" type="slidenum">
              <a:rPr lang="en-US"/>
              <a:pPr/>
              <a:t>102</a:t>
            </a:fld>
            <a:endParaRPr lang="en-US"/>
          </a:p>
        </p:txBody>
      </p:sp>
      <p:sp>
        <p:nvSpPr>
          <p:cNvPr id="2037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378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Imminent danger is any condition where there is reasonable certainty a danger exists that can be expected to cause death or serious physical harm immediately or before the danger can be eliminated through normal enforcement procedures.  OSHA gives top priority to imminent danger situations.</a:t>
            </a:r>
          </a:p>
          <a:p>
            <a:pPr>
              <a:spcBef>
                <a:spcPct val="0"/>
              </a:spcBef>
            </a:pPr>
            <a:endParaRPr lang="en-US" smtClean="0"/>
          </a:p>
          <a:p>
            <a:pPr>
              <a:spcBef>
                <a:spcPct val="0"/>
              </a:spcBef>
            </a:pPr>
            <a:r>
              <a:rPr lang="en-US" smtClean="0"/>
              <a:t>When a call is made to the hot line number, it is important to give as much information as is known about the emergency, including:</a:t>
            </a:r>
          </a:p>
          <a:p>
            <a:pPr>
              <a:spcBef>
                <a:spcPct val="0"/>
              </a:spcBef>
              <a:buFontTx/>
              <a:buChar char="-"/>
            </a:pPr>
            <a:r>
              <a:rPr lang="en-US" smtClean="0"/>
              <a:t> Complete description of the hazard</a:t>
            </a:r>
          </a:p>
          <a:p>
            <a:pPr>
              <a:spcBef>
                <a:spcPct val="0"/>
              </a:spcBef>
              <a:buFontTx/>
              <a:buChar char="-"/>
            </a:pPr>
            <a:r>
              <a:rPr lang="en-US" smtClean="0"/>
              <a:t> Name and location of the establishment</a:t>
            </a:r>
          </a:p>
          <a:p>
            <a:pPr>
              <a:spcBef>
                <a:spcPct val="0"/>
              </a:spcBef>
              <a:buFontTx/>
              <a:buChar char="-"/>
            </a:pPr>
            <a:r>
              <a:rPr lang="en-US" smtClean="0"/>
              <a:t> Duration of the hazard (Is it still going on?  When will it end?)</a:t>
            </a:r>
          </a:p>
          <a:p>
            <a:pPr>
              <a:spcBef>
                <a:spcPct val="0"/>
              </a:spcBef>
              <a:buFontTx/>
              <a:buChar char="-"/>
            </a:pPr>
            <a:r>
              <a:rPr lang="en-US" smtClean="0"/>
              <a:t> Type of operation</a:t>
            </a:r>
          </a:p>
          <a:p>
            <a:pPr>
              <a:spcBef>
                <a:spcPct val="0"/>
              </a:spcBef>
              <a:buFontTx/>
              <a:buChar char="-"/>
            </a:pPr>
            <a:r>
              <a:rPr lang="en-US" smtClean="0"/>
              <a:t> Contact phone number (company or personal)</a:t>
            </a:r>
          </a:p>
          <a:p>
            <a:pPr>
              <a:spcBef>
                <a:spcPct val="0"/>
              </a:spcBef>
              <a:buFontTx/>
              <a:buChar char="-"/>
            </a:pPr>
            <a:endParaRPr lang="en-US" smtClean="0"/>
          </a:p>
          <a:p>
            <a:pPr>
              <a:spcBef>
                <a:spcPct val="0"/>
              </a:spcBef>
            </a:pPr>
            <a:r>
              <a:rPr lang="en-US" smtClean="0"/>
              <a:t>See Fact Sheet No. OSHA 95-44</a:t>
            </a:r>
            <a:br>
              <a:rPr lang="en-US" smtClean="0"/>
            </a:br>
            <a:endParaRPr lang="en-US" smtClean="0"/>
          </a:p>
          <a:p>
            <a:pPr>
              <a:spcBef>
                <a:spcPct val="0"/>
              </a:spcBef>
            </a:pPr>
            <a:endParaRPr lang="en-US" smtClean="0"/>
          </a:p>
        </p:txBody>
      </p:sp>
    </p:spTree>
    <p:extLst>
      <p:ext uri="{BB962C8B-B14F-4D97-AF65-F5344CB8AC3E}">
        <p14:creationId xmlns:p14="http://schemas.microsoft.com/office/powerpoint/2010/main" val="41082029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dt" sz="quarter" idx="1"/>
          </p:nvPr>
        </p:nvSpPr>
        <p:spPr bwMode="auto">
          <a:noFill/>
          <a:ln>
            <a:miter lim="800000"/>
            <a:headEnd/>
            <a:tailEnd/>
          </a:ln>
        </p:spPr>
        <p:txBody>
          <a:bodyPr/>
          <a:lstStyle/>
          <a:p>
            <a:r>
              <a:rPr lang="en-US"/>
              <a:t>11/07/96 5:24AM</a:t>
            </a:r>
          </a:p>
        </p:txBody>
      </p:sp>
      <p:sp>
        <p:nvSpPr>
          <p:cNvPr id="205827" name="Rectangle 5"/>
          <p:cNvSpPr>
            <a:spLocks noGrp="1" noChangeArrowheads="1"/>
          </p:cNvSpPr>
          <p:nvPr>
            <p:ph type="sldNum" sz="quarter" idx="5"/>
          </p:nvPr>
        </p:nvSpPr>
        <p:spPr bwMode="auto">
          <a:noFill/>
          <a:ln>
            <a:miter lim="800000"/>
            <a:headEnd/>
            <a:tailEnd/>
          </a:ln>
        </p:spPr>
        <p:txBody>
          <a:bodyPr/>
          <a:lstStyle/>
          <a:p>
            <a:fld id="{EC5AFBCA-EC44-45BC-8171-581FD887E55B}" type="slidenum">
              <a:rPr lang="en-US"/>
              <a:pPr/>
              <a:t>103</a:t>
            </a:fld>
            <a:endParaRPr lang="en-US"/>
          </a:p>
        </p:txBody>
      </p:sp>
      <p:sp>
        <p:nvSpPr>
          <p:cNvPr id="2058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582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84740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a:lstStyle/>
          <a:p>
            <a:fld id="{4ECC11B6-8085-4212-982A-2F2F46B846BF}" type="slidenum">
              <a:rPr lang="en-US"/>
              <a:pPr/>
              <a:t>13</a:t>
            </a:fld>
            <a:endParaRPr lang="en-US"/>
          </a:p>
        </p:txBody>
      </p:sp>
    </p:spTree>
    <p:extLst>
      <p:ext uri="{BB962C8B-B14F-4D97-AF65-F5344CB8AC3E}">
        <p14:creationId xmlns:p14="http://schemas.microsoft.com/office/powerpoint/2010/main" val="1633868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fld id="{A27366EA-CD1F-4DA9-91EC-FD14C55E3713}" type="datetime1">
              <a:rPr lang="en-US"/>
              <a:pPr/>
              <a:t>3/27/2017</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a:lvl1pPr>
          </a:lstStyle>
          <a:p>
            <a:fld id="{A140B11E-ED80-4E41-879F-C55C4148DE0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02936007-9D6A-4603-814F-FD97B33DD953}" type="datetime1">
              <a:rPr lang="en-US"/>
              <a:pPr/>
              <a:t>3/27/2017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46EF94C5-22CD-4685-BD5D-0D830999EF6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68C1D7D8-07C6-45A5-844D-2704514E7C8A}" type="datetime1">
              <a:rPr lang="en-US"/>
              <a:pPr/>
              <a:t>3/27/2017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A276BEAA-910A-42B5-BD45-73F23DCCB78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E2CD26CF-7FC2-4339-8D72-773F09AE79B3}" type="datetime1">
              <a:rPr lang="en-US"/>
              <a:pPr/>
              <a:t>3/27/2017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2F853C03-1367-4FD8-A5D0-44945529933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fld id="{7FE28E0F-1D4A-4950-81B1-4ABFB95B5078}" type="datetime1">
              <a:rPr lang="en-US"/>
              <a:pPr/>
              <a:t>3/27/2017</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fld id="{8C5A9A4C-B9BB-409C-9DC5-322DC3FCCFB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CAB36CFB-C2FF-469A-964A-73B0E837A9AD}" type="datetime1">
              <a:rPr lang="en-US"/>
              <a:pPr/>
              <a:t>3/27/2017</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B6D8DF90-B874-4CC1-8242-180D1A36CE1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C5B05DF6-F462-4D97-928A-333845A981C8}" type="datetime1">
              <a:rPr lang="en-US"/>
              <a:pPr/>
              <a:t>3/27/2017</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6162DD1E-7E1F-4328-8B2F-E53F0773994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2440ED8D-1213-4307-B936-E4827EF3231A}" type="datetime1">
              <a:rPr lang="en-US"/>
              <a:pPr/>
              <a:t>3/27/2017</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FDDCD837-57C7-4FBA-B8DF-29103F40EA8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BDB2A28F-9B56-44CB-B331-534519FF4651}" type="datetime1">
              <a:rPr lang="en-US"/>
              <a:pPr/>
              <a:t>3/27/2017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22C40250-AB52-4F50-8C55-02CC62F2440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F81F8BAD-75D7-4157-9DCD-A56E7D650AC7}" type="datetime1">
              <a:rPr lang="en-US"/>
              <a:pPr/>
              <a:t>3/27/2017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A931E092-6497-4CFB-B7D0-6933D6866C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fld id="{FB171900-908A-45CC-99D2-28E8F8EDA14B}" type="datetime1">
              <a:rPr lang="en-US"/>
              <a:pPr/>
              <a:t>3/27/2017</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fld id="{3AB255C1-97D6-4BA5-A0A1-714FF21374C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Georgia" pitchFamily="-106" charset="0"/>
              </a:defRPr>
            </a:lvl1pPr>
          </a:lstStyle>
          <a:p>
            <a:fld id="{B4DA8913-40A9-458A-8357-E0DDE5E0C5BC}" type="datetime1">
              <a:rPr lang="en-US"/>
              <a:pPr/>
              <a:t>3/27/2017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dirty="0">
                <a:solidFill>
                  <a:schemeClr val="tx2"/>
                </a:solidFill>
                <a:latin typeface="+mn-lt"/>
                <a:ea typeface="+mn-ea"/>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Georgia" pitchFamily="-106" charset="0"/>
              </a:defRPr>
            </a:lvl1pPr>
          </a:lstStyle>
          <a:p>
            <a:fld id="{B6A5B4BA-E729-4FE5-93C0-66427BDB97B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35" r:id="rId1"/>
    <p:sldLayoutId id="2147483928" r:id="rId2"/>
    <p:sldLayoutId id="2147483936" r:id="rId3"/>
    <p:sldLayoutId id="2147483929" r:id="rId4"/>
    <p:sldLayoutId id="2147483930" r:id="rId5"/>
    <p:sldLayoutId id="2147483931" r:id="rId6"/>
    <p:sldLayoutId id="2147483932" r:id="rId7"/>
    <p:sldLayoutId id="2147483937" r:id="rId8"/>
    <p:sldLayoutId id="2147483938" r:id="rId9"/>
    <p:sldLayoutId id="2147483933" r:id="rId10"/>
    <p:sldLayoutId id="2147483934" r:id="rId11"/>
  </p:sldLayoutIdLst>
  <p:hf hdr="0" ftr="0" dt="0"/>
  <p:txStyles>
    <p:titleStyle>
      <a:lvl1pPr algn="l" rtl="0" fontAlgn="base">
        <a:spcBef>
          <a:spcPct val="0"/>
        </a:spcBef>
        <a:spcAft>
          <a:spcPct val="0"/>
        </a:spcAft>
        <a:defRPr sz="4000" kern="1200">
          <a:solidFill>
            <a:schemeClr val="tx2"/>
          </a:solidFill>
          <a:latin typeface="+mj-lt"/>
          <a:ea typeface="ＭＳ Ｐゴシック" pitchFamily="-106" charset="-128"/>
          <a:cs typeface="+mj-cs"/>
        </a:defRPr>
      </a:lvl1pPr>
      <a:lvl2pPr algn="l" rtl="0" fontAlgn="base">
        <a:spcBef>
          <a:spcPct val="0"/>
        </a:spcBef>
        <a:spcAft>
          <a:spcPct val="0"/>
        </a:spcAft>
        <a:defRPr sz="4000">
          <a:solidFill>
            <a:schemeClr val="tx2"/>
          </a:solidFill>
          <a:latin typeface="Georgia" pitchFamily="-106" charset="0"/>
          <a:ea typeface="ＭＳ Ｐゴシック" pitchFamily="-106" charset="-128"/>
        </a:defRPr>
      </a:lvl2pPr>
      <a:lvl3pPr algn="l" rtl="0" fontAlgn="base">
        <a:spcBef>
          <a:spcPct val="0"/>
        </a:spcBef>
        <a:spcAft>
          <a:spcPct val="0"/>
        </a:spcAft>
        <a:defRPr sz="4000">
          <a:solidFill>
            <a:schemeClr val="tx2"/>
          </a:solidFill>
          <a:latin typeface="Georgia" pitchFamily="-106" charset="0"/>
          <a:ea typeface="ＭＳ Ｐゴシック" pitchFamily="-106" charset="-128"/>
        </a:defRPr>
      </a:lvl3pPr>
      <a:lvl4pPr algn="l" rtl="0" fontAlgn="base">
        <a:spcBef>
          <a:spcPct val="0"/>
        </a:spcBef>
        <a:spcAft>
          <a:spcPct val="0"/>
        </a:spcAft>
        <a:defRPr sz="4000">
          <a:solidFill>
            <a:schemeClr val="tx2"/>
          </a:solidFill>
          <a:latin typeface="Georgia" pitchFamily="-106" charset="0"/>
          <a:ea typeface="ＭＳ Ｐゴシック" pitchFamily="-106" charset="-128"/>
        </a:defRPr>
      </a:lvl4pPr>
      <a:lvl5pPr algn="l" rtl="0" fontAlgn="base">
        <a:spcBef>
          <a:spcPct val="0"/>
        </a:spcBef>
        <a:spcAft>
          <a:spcPct val="0"/>
        </a:spcAft>
        <a:defRPr sz="4000">
          <a:solidFill>
            <a:schemeClr val="tx2"/>
          </a:solidFill>
          <a:latin typeface="Georgia" pitchFamily="-106" charset="0"/>
          <a:ea typeface="ＭＳ Ｐゴシック" pitchFamily="-106" charset="-128"/>
        </a:defRPr>
      </a:lvl5pPr>
      <a:lvl6pPr marL="457200" algn="l" rtl="0" fontAlgn="base">
        <a:spcBef>
          <a:spcPct val="0"/>
        </a:spcBef>
        <a:spcAft>
          <a:spcPct val="0"/>
        </a:spcAft>
        <a:defRPr sz="4000">
          <a:solidFill>
            <a:schemeClr val="tx2"/>
          </a:solidFill>
          <a:latin typeface="Georgia" pitchFamily="-106" charset="0"/>
          <a:ea typeface="ＭＳ Ｐゴシック" pitchFamily="-106" charset="-128"/>
        </a:defRPr>
      </a:lvl6pPr>
      <a:lvl7pPr marL="914400" algn="l" rtl="0" fontAlgn="base">
        <a:spcBef>
          <a:spcPct val="0"/>
        </a:spcBef>
        <a:spcAft>
          <a:spcPct val="0"/>
        </a:spcAft>
        <a:defRPr sz="4000">
          <a:solidFill>
            <a:schemeClr val="tx2"/>
          </a:solidFill>
          <a:latin typeface="Georgia" pitchFamily="-106" charset="0"/>
          <a:ea typeface="ＭＳ Ｐゴシック" pitchFamily="-106" charset="-128"/>
        </a:defRPr>
      </a:lvl7pPr>
      <a:lvl8pPr marL="1371600" algn="l" rtl="0" fontAlgn="base">
        <a:spcBef>
          <a:spcPct val="0"/>
        </a:spcBef>
        <a:spcAft>
          <a:spcPct val="0"/>
        </a:spcAft>
        <a:defRPr sz="4000">
          <a:solidFill>
            <a:schemeClr val="tx2"/>
          </a:solidFill>
          <a:latin typeface="Georgia" pitchFamily="-106" charset="0"/>
          <a:ea typeface="ＭＳ Ｐゴシック" pitchFamily="-106" charset="-128"/>
        </a:defRPr>
      </a:lvl8pPr>
      <a:lvl9pPr marL="1828800" algn="l" rtl="0" fontAlgn="base">
        <a:spcBef>
          <a:spcPct val="0"/>
        </a:spcBef>
        <a:spcAft>
          <a:spcPct val="0"/>
        </a:spcAft>
        <a:defRPr sz="4000">
          <a:solidFill>
            <a:schemeClr val="tx2"/>
          </a:solidFill>
          <a:latin typeface="Georgia" pitchFamily="-106" charset="0"/>
          <a:ea typeface="ＭＳ Ｐゴシック" pitchFamily="-106" charset="-128"/>
        </a:defRPr>
      </a:lvl9pPr>
    </p:titleStyle>
    <p:bodyStyle>
      <a:lvl1pPr marL="273050" indent="-273050" algn="l" rtl="0" fontAlgn="base">
        <a:spcBef>
          <a:spcPts val="575"/>
        </a:spcBef>
        <a:spcAft>
          <a:spcPct val="0"/>
        </a:spcAft>
        <a:buClr>
          <a:schemeClr val="accent1"/>
        </a:buClr>
        <a:buSzPct val="85000"/>
        <a:buFont typeface="Wingdings 2" pitchFamily="-106" charset="2"/>
        <a:buChar char=""/>
        <a:defRPr sz="2600" kern="1200">
          <a:solidFill>
            <a:schemeClr val="tx1"/>
          </a:solidFill>
          <a:latin typeface="+mn-lt"/>
          <a:ea typeface="ＭＳ Ｐゴシック" pitchFamily="-106" charset="-128"/>
          <a:cs typeface="+mn-cs"/>
        </a:defRPr>
      </a:lvl1pPr>
      <a:lvl2pPr marL="547688" indent="-228600" algn="l" rtl="0" fontAlgn="base">
        <a:spcBef>
          <a:spcPts val="375"/>
        </a:spcBef>
        <a:spcAft>
          <a:spcPct val="0"/>
        </a:spcAft>
        <a:buClr>
          <a:schemeClr val="accent2"/>
        </a:buClr>
        <a:buSzPct val="85000"/>
        <a:buFont typeface="Wingdings 2" pitchFamily="-106" charset="2"/>
        <a:buChar char=""/>
        <a:defRPr sz="2400" kern="1200">
          <a:solidFill>
            <a:schemeClr val="tx1"/>
          </a:solidFill>
          <a:latin typeface="+mn-lt"/>
          <a:ea typeface="ＭＳ Ｐゴシック" pitchFamily="-106" charset="-128"/>
          <a:cs typeface="+mn-cs"/>
        </a:defRPr>
      </a:lvl2pPr>
      <a:lvl3pPr marL="822325" indent="-228600" algn="l" rtl="0" fontAlgn="base">
        <a:spcBef>
          <a:spcPts val="375"/>
        </a:spcBef>
        <a:spcAft>
          <a:spcPct val="0"/>
        </a:spcAft>
        <a:buClr>
          <a:srgbClr val="B2C1DB"/>
        </a:buClr>
        <a:buSzPct val="85000"/>
        <a:buFont typeface="Wingdings 2" pitchFamily="-106" charset="2"/>
        <a:buChar char=""/>
        <a:defRPr sz="2000" kern="1200">
          <a:solidFill>
            <a:schemeClr val="tx1"/>
          </a:solidFill>
          <a:latin typeface="+mn-lt"/>
          <a:ea typeface="ＭＳ Ｐゴシック" pitchFamily="-106" charset="-128"/>
          <a:cs typeface="+mn-cs"/>
        </a:defRPr>
      </a:lvl3pPr>
      <a:lvl4pPr marL="1096963" indent="-228600" algn="l" rtl="0" fontAlgn="base">
        <a:spcBef>
          <a:spcPts val="375"/>
        </a:spcBef>
        <a:spcAft>
          <a:spcPct val="0"/>
        </a:spcAft>
        <a:buClr>
          <a:srgbClr val="9BBB59"/>
        </a:buClr>
        <a:buSzPct val="80000"/>
        <a:buFont typeface="Wingdings 2" pitchFamily="-106" charset="2"/>
        <a:buChar char=""/>
        <a:defRPr sz="2000" kern="1200">
          <a:solidFill>
            <a:schemeClr val="tx1"/>
          </a:solidFill>
          <a:latin typeface="+mn-lt"/>
          <a:ea typeface="ＭＳ Ｐゴシック" pitchFamily="-106" charset="-128"/>
          <a:cs typeface="+mn-cs"/>
        </a:defRPr>
      </a:lvl4pPr>
      <a:lvl5pPr marL="1371600" indent="-228600" algn="l" rtl="0" fontAlgn="base">
        <a:spcBef>
          <a:spcPts val="375"/>
        </a:spcBef>
        <a:spcAft>
          <a:spcPct val="0"/>
        </a:spcAft>
        <a:buClr>
          <a:srgbClr val="9BBB59"/>
        </a:buClr>
        <a:buChar char="o"/>
        <a:defRPr sz="2000" kern="1200">
          <a:solidFill>
            <a:schemeClr val="tx1"/>
          </a:solidFill>
          <a:latin typeface="+mn-lt"/>
          <a:ea typeface="ＭＳ Ｐゴシック" pitchFamily="-106"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hyperlink" Target="http://www.hispanicworksafe.org/"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6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6.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a:spLocks noGrp="1"/>
          </p:cNvSpPr>
          <p:nvPr>
            <p:ph type="subTitle" idx="1"/>
          </p:nvPr>
        </p:nvSpPr>
        <p:spPr>
          <a:xfrm>
            <a:off x="762000" y="3200400"/>
            <a:ext cx="7620000" cy="32004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4000" dirty="0" smtClean="0"/>
              <a:t>Apresentado pelo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4000" dirty="0" smtClean="0"/>
              <a:t>Projeto de Segurança e Saúde Ocupacional da Região da </a:t>
            </a:r>
            <a:r>
              <a:rPr lang="pt-BR" sz="4000" dirty="0" err="1" smtClean="0"/>
              <a:t>Filadelfia</a:t>
            </a:r>
            <a:endParaRPr lang="pt-BR" sz="4000" dirty="0"/>
          </a:p>
        </p:txBody>
      </p:sp>
      <p:sp>
        <p:nvSpPr>
          <p:cNvPr id="15363" name="Title 1"/>
          <p:cNvSpPr>
            <a:spLocks noGrp="1"/>
          </p:cNvSpPr>
          <p:nvPr>
            <p:ph type="ctrTitle"/>
          </p:nvPr>
        </p:nvSpPr>
        <p:spPr>
          <a:xfrm>
            <a:off x="457200" y="1371600"/>
            <a:ext cx="8229600" cy="1600200"/>
          </a:xfrm>
        </p:spPr>
        <p:txBody>
          <a:bodyPr/>
          <a:lstStyle/>
          <a:p>
            <a:r>
              <a:rPr lang="pt-BR" sz="5000" dirty="0" smtClean="0"/>
              <a:t>Proteção </a:t>
            </a:r>
            <a:r>
              <a:rPr lang="pt-BR" sz="5000" dirty="0" err="1" smtClean="0"/>
              <a:t>Anti-Quedas</a:t>
            </a:r>
            <a:r>
              <a:rPr lang="pt-BR" sz="5000" dirty="0" smtClean="0"/>
              <a:t> na Construção Civil Residencial</a:t>
            </a:r>
            <a:endParaRPr lang="pt-BR" sz="5000" dirty="0"/>
          </a:p>
        </p:txBody>
      </p:sp>
      <p:pic>
        <p:nvPicPr>
          <p:cNvPr id="15364" name="Content Placeholder 3" descr="PhilaPosh Logo.jpg" title="PhilaPOSH logo"/>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791200"/>
            <a:ext cx="1752600" cy="76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231" y="323165"/>
            <a:ext cx="8229600" cy="1066800"/>
          </a:xfrm>
          <a:solidFill>
            <a:schemeClr val="accent1"/>
          </a:solidFill>
        </p:spPr>
        <p:txBody>
          <a:bodyPr rtlCol="0">
            <a:normAutofit fontScale="90000"/>
          </a:bodyPr>
          <a:lstStyle/>
          <a:p>
            <a:pPr algn="ctr" fontAlgn="auto">
              <a:spcAft>
                <a:spcPts val="0"/>
              </a:spcAft>
              <a:defRPr/>
            </a:pPr>
            <a:r>
              <a:rPr lang="pt-B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j-ea"/>
              </a:rPr>
              <a:t>A OSHA fez diferença?</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j-ea"/>
              </a:rPr>
              <a:t/>
            </a:r>
            <a:b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j-ea"/>
              </a:rPr>
            </a:b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j-ea"/>
            </a:endParaRPr>
          </a:p>
        </p:txBody>
      </p:sp>
      <p:sp>
        <p:nvSpPr>
          <p:cNvPr id="3" name="Content Placeholder 2"/>
          <p:cNvSpPr>
            <a:spLocks noGrp="1"/>
          </p:cNvSpPr>
          <p:nvPr>
            <p:ph idx="1"/>
          </p:nvPr>
        </p:nvSpPr>
        <p:spPr>
          <a:xfrm>
            <a:off x="533400" y="2514600"/>
            <a:ext cx="7924800" cy="4191000"/>
          </a:xfrm>
          <a:solidFill>
            <a:schemeClr val="accent1"/>
          </a:solidFill>
          <a:extLst/>
        </p:spPr>
        <p:txBody>
          <a:bodyPr rtlCol="0">
            <a:normAutofit fontScale="92500" lnSpcReduction="10000"/>
          </a:bodyPr>
          <a:lstStyle/>
          <a:p>
            <a:pPr marL="548640" indent="-411480" fontAlgn="auto">
              <a:lnSpc>
                <a:spcPct val="100000"/>
              </a:lnSpc>
              <a:spcBef>
                <a:spcPts val="580"/>
              </a:spcBef>
              <a:spcAft>
                <a:spcPct val="20000"/>
              </a:spcAft>
              <a:buClr>
                <a:srgbClr val="FFFF00"/>
              </a:buClr>
              <a:buSzPct val="50000"/>
              <a:buFont typeface="Monotype Sorts" charset="2"/>
              <a:buChar char=""/>
              <a:defRPr/>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Ajudado a reduzir o índice de fatalidades no local de trabalho, por mais da metade (65%)</a:t>
            </a:r>
          </a:p>
          <a:p>
            <a:pPr marL="548640" indent="-411480" fontAlgn="auto">
              <a:lnSpc>
                <a:spcPct val="100000"/>
              </a:lnSpc>
              <a:spcBef>
                <a:spcPts val="580"/>
              </a:spcBef>
              <a:spcAft>
                <a:spcPct val="20000"/>
              </a:spcAft>
              <a:buClr>
                <a:srgbClr val="FFFF00"/>
              </a:buClr>
              <a:buSzPct val="50000"/>
              <a:buFont typeface="Monotype Sorts" charset="2"/>
              <a:buChar char=""/>
              <a:defRPr/>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Trabalhando junto a empregadores e empregados para reduzir os acidentes e as doenças no local de trabalho (67%)</a:t>
            </a:r>
          </a:p>
          <a:p>
            <a:pPr marL="548640" indent="-411480" algn="ctr" fontAlgn="auto">
              <a:lnSpc>
                <a:spcPct val="100000"/>
              </a:lnSpc>
              <a:spcBef>
                <a:spcPts val="580"/>
              </a:spcBef>
              <a:spcAft>
                <a:spcPct val="20000"/>
              </a:spcAft>
              <a:buClr>
                <a:srgbClr val="FFFF00"/>
              </a:buClr>
              <a:buSzPct val="50000"/>
              <a:buFontTx/>
              <a:buNone/>
              <a:defRPr/>
            </a:pPr>
            <a:endPar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algn="ctr" fontAlgn="auto">
              <a:lnSpc>
                <a:spcPct val="100000"/>
              </a:lnSpc>
              <a:spcBef>
                <a:spcPts val="580"/>
              </a:spcBef>
              <a:spcAft>
                <a:spcPct val="20000"/>
              </a:spcAft>
              <a:buClr>
                <a:srgbClr val="FFFF00"/>
              </a:buClr>
              <a:buSzPct val="50000"/>
              <a:buNone/>
              <a:defRPr/>
            </a:pPr>
            <a:r>
              <a:rPr lang="pt-B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 Tudo isso enquanto o índice de empregos nos Estados Unidos quase dobrou!</a:t>
            </a:r>
          </a:p>
          <a:p>
            <a:pPr marL="548640" indent="-411480" algn="ctr" fontAlgn="auto">
              <a:lnSpc>
                <a:spcPct val="100000"/>
              </a:lnSpc>
              <a:spcBef>
                <a:spcPts val="580"/>
              </a:spcBef>
              <a:spcAft>
                <a:spcPct val="20000"/>
              </a:spcAft>
              <a:buClr>
                <a:srgbClr val="FFFF00"/>
              </a:buClr>
              <a:buSzPct val="50000"/>
              <a:buFontTx/>
              <a:buNone/>
              <a:defRPr/>
            </a:pPr>
            <a:endPar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algn="ctr" fontAlgn="auto">
              <a:lnSpc>
                <a:spcPct val="100000"/>
              </a:lnSpc>
              <a:spcBef>
                <a:spcPts val="580"/>
              </a:spcBef>
              <a:spcAft>
                <a:spcPct val="20000"/>
              </a:spcAft>
              <a:buClr>
                <a:srgbClr val="FFFF00"/>
              </a:buClr>
              <a:buSzPct val="50000"/>
              <a:buNone/>
              <a:defRPr/>
            </a:pPr>
            <a:r>
              <a:rPr lang="pt-BR" sz="16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Fonte: http://www.osha.gov/oshstats/commonstats.html</a:t>
            </a:r>
          </a:p>
          <a:p>
            <a:pPr marL="548640" indent="-411480" fontAlgn="auto">
              <a:spcBef>
                <a:spcPts val="580"/>
              </a:spcBef>
              <a:spcAft>
                <a:spcPct val="20000"/>
              </a:spcAft>
              <a:buClr>
                <a:srgbClr val="FFFF00"/>
              </a:buClr>
              <a:buSzPct val="50000"/>
              <a:buFont typeface="Monotype Sorts" pitchFamily="2" charset="2"/>
              <a:buChar char="l"/>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p:txBody>
      </p:sp>
      <p:sp>
        <p:nvSpPr>
          <p:cNvPr id="12292" name="Slide Number Placeholder 6"/>
          <p:cNvSpPr>
            <a:spLocks noGrp="1"/>
          </p:cNvSpPr>
          <p:nvPr>
            <p:ph type="sldNum" sz="quarter" idx="12"/>
          </p:nvPr>
        </p:nvSpPr>
        <p:spPr bwMode="auto">
          <a:ln>
            <a:miter lim="800000"/>
            <a:headEnd/>
            <a:tailEnd/>
          </a:ln>
        </p:spPr>
        <p:txBody>
          <a:bodyPr/>
          <a:lstStyle/>
          <a:p>
            <a:fld id="{656C5CF0-B19D-4E28-814A-8153EB2AC06C}" type="slidenum">
              <a:rPr lang="en-US"/>
              <a:pPr/>
              <a:t>10</a:t>
            </a:fld>
            <a:endParaRPr lang="en-US"/>
          </a:p>
        </p:txBody>
      </p:sp>
      <p:sp>
        <p:nvSpPr>
          <p:cNvPr id="12293" name="Rectangle 4"/>
          <p:cNvSpPr>
            <a:spLocks noChangeArrowheads="1"/>
          </p:cNvSpPr>
          <p:nvPr/>
        </p:nvSpPr>
        <p:spPr bwMode="auto">
          <a:xfrm>
            <a:off x="3962400" y="838200"/>
            <a:ext cx="1244600" cy="646331"/>
          </a:xfrm>
          <a:prstGeom prst="rect">
            <a:avLst/>
          </a:prstGeom>
          <a:solidFill>
            <a:schemeClr val="accent3"/>
          </a:solidFill>
          <a:ln w="9525">
            <a:noFill/>
            <a:miter lim="800000"/>
            <a:headEnd/>
            <a:tailEnd/>
          </a:ln>
        </p:spPr>
        <p:txBody>
          <a:bodyPr>
            <a:spAutoFit/>
          </a:bodyPr>
          <a:lstStyle/>
          <a:p>
            <a:pPr algn="ctr" fontAlgn="auto">
              <a:spcBef>
                <a:spcPts val="0"/>
              </a:spcBef>
              <a:spcAft>
                <a:spcPts val="0"/>
              </a:spcAft>
              <a:defRPr/>
            </a:pPr>
            <a:r>
              <a:rPr lang="en-US" sz="3200" b="1" dirty="0">
                <a:solidFill>
                  <a:srgbClr val="FFFFFF"/>
                </a:solidFill>
                <a:latin typeface="+mn-lt"/>
                <a:ea typeface="+mn-ea"/>
              </a:rPr>
              <a:t>SIM</a:t>
            </a:r>
            <a:r>
              <a:rPr lang="en-US" sz="3600" b="1" dirty="0" smtClean="0">
                <a:solidFill>
                  <a:srgbClr val="FFFFFF"/>
                </a:solidFill>
                <a:latin typeface="+mn-lt"/>
                <a:ea typeface="+mn-ea"/>
              </a:rPr>
              <a:t>!</a:t>
            </a:r>
            <a:endParaRPr lang="en-US" sz="3600" b="1" dirty="0">
              <a:solidFill>
                <a:srgbClr val="FFFFFF"/>
              </a:solidFill>
              <a:latin typeface="+mn-lt"/>
              <a:ea typeface="+mn-ea"/>
            </a:endParaRPr>
          </a:p>
        </p:txBody>
      </p:sp>
      <p:sp>
        <p:nvSpPr>
          <p:cNvPr id="12294" name="Rectangle 5"/>
          <p:cNvSpPr>
            <a:spLocks noChangeArrowheads="1"/>
          </p:cNvSpPr>
          <p:nvPr/>
        </p:nvSpPr>
        <p:spPr bwMode="auto">
          <a:xfrm>
            <a:off x="533400" y="1752600"/>
            <a:ext cx="4471988" cy="553998"/>
          </a:xfrm>
          <a:prstGeom prst="rect">
            <a:avLst/>
          </a:prstGeom>
          <a:solidFill>
            <a:schemeClr val="accent1"/>
          </a:solidFill>
          <a:ln w="9525">
            <a:noFill/>
            <a:miter lim="800000"/>
            <a:headEnd/>
            <a:tailEnd/>
          </a:ln>
        </p:spPr>
        <p:txBody>
          <a:bodyPr>
            <a:spAutoFit/>
          </a:bodyPr>
          <a:lstStyle/>
          <a:p>
            <a:pPr hangingPunct="1">
              <a:lnSpc>
                <a:spcPct val="100000"/>
              </a:lnSpc>
              <a:spcBef>
                <a:spcPct val="500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3000" dirty="0" smtClean="0">
                <a:solidFill>
                  <a:srgbClr val="FFFFFF"/>
                </a:solidFill>
                <a:latin typeface="Georgia" pitchFamily="-106" charset="0"/>
              </a:rPr>
              <a:t>Desde 1970 a OSHA tem:</a:t>
            </a:r>
            <a:endParaRPr lang="pt-BR" sz="3000" dirty="0">
              <a:solidFill>
                <a:srgbClr val="FFFFFF"/>
              </a:solidFill>
              <a:latin typeface="Georgia" pitchFamily="-10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ppt_x"/>
                                          </p:val>
                                        </p:tav>
                                        <p:tav tm="100000">
                                          <p:val>
                                            <p:strVal val="#ppt_x"/>
                                          </p:val>
                                        </p:tav>
                                      </p:tavLst>
                                    </p:anim>
                                    <p:anim calcmode="lin" valueType="num">
                                      <p:cBhvr additive="base">
                                        <p:cTn id="8"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ox(i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ox(in)">
                                      <p:cBhvr>
                                        <p:cTn id="28" dur="500"/>
                                        <p:tgtEl>
                                          <p:spTgt spid="3">
                                            <p:txEl>
                                              <p:pRg st="5" end="5"/>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2294"/>
                                        </p:tgtEl>
                                        <p:attrNameLst>
                                          <p:attrName>style.visibility</p:attrName>
                                        </p:attrNameLst>
                                      </p:cBhvr>
                                      <p:to>
                                        <p:strVal val="visible"/>
                                      </p:to>
                                    </p:set>
                                    <p:animEffect transition="in" filter="box(in)">
                                      <p:cBhvr>
                                        <p:cTn id="31"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143000" y="533400"/>
            <a:ext cx="6891338" cy="1123950"/>
          </a:xfr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ormAutofit fontScale="90000"/>
          </a:bodyPr>
          <a:lstStyle/>
          <a:p>
            <a:pPr algn="ctr" fontAlgn="auto">
              <a:spcAft>
                <a:spcPts val="0"/>
              </a:spcAft>
              <a:defRPr/>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j-ea"/>
              </a:rPr>
              <a:t>O Empregador pode se qualificar para “Inspeção Dirigida” </a:t>
            </a: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j-ea"/>
            </a:endParaRPr>
          </a:p>
        </p:txBody>
      </p:sp>
      <p:sp>
        <p:nvSpPr>
          <p:cNvPr id="91139" name="Rectangle 3"/>
          <p:cNvSpPr>
            <a:spLocks noGrp="1" noChangeArrowheads="1"/>
          </p:cNvSpPr>
          <p:nvPr>
            <p:ph idx="1"/>
          </p:nvPr>
        </p:nvSpPr>
        <p:spPr>
          <a:xfrm>
            <a:off x="304800" y="1905000"/>
            <a:ext cx="8305800" cy="4251960"/>
          </a:xfrm>
          <a:extLst/>
        </p:spPr>
        <p:style>
          <a:lnRef idx="3">
            <a:schemeClr val="lt1"/>
          </a:lnRef>
          <a:fillRef idx="1">
            <a:schemeClr val="accent2"/>
          </a:fillRef>
          <a:effectRef idx="1">
            <a:schemeClr val="accent2"/>
          </a:effectRef>
          <a:fontRef idx="minor">
            <a:schemeClr val="lt1"/>
          </a:fontRef>
        </p:style>
        <p:txBody>
          <a:bodyPr rtlCol="0">
            <a:normAutofit/>
          </a:bodyPr>
          <a:lstStyle/>
          <a:p>
            <a:pPr marL="548640" indent="-411480" fontAlgn="auto">
              <a:spcBef>
                <a:spcPts val="580"/>
              </a:spcBef>
              <a:spcAft>
                <a:spcPts val="0"/>
              </a:spcAft>
              <a:buClr>
                <a:schemeClr val="tx1">
                  <a:shade val="95000"/>
                </a:schemeClr>
              </a:buClr>
              <a:buSzPct val="60000"/>
              <a:buFont typeface="Arial" pitchFamily="34" charset="0"/>
              <a:buChar char="•"/>
              <a:defRPr/>
            </a:pPr>
            <a:r>
              <a:rPr lang="pt-B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Tem que apresentar certas condições</a:t>
            </a:r>
          </a:p>
          <a:p>
            <a:pPr marL="548640" indent="-411480" fontAlgn="auto">
              <a:spcBef>
                <a:spcPts val="580"/>
              </a:spcBef>
              <a:spcAft>
                <a:spcPts val="0"/>
              </a:spcAft>
              <a:buClr>
                <a:schemeClr val="tx1">
                  <a:shade val="95000"/>
                </a:schemeClr>
              </a:buClr>
              <a:buSzPct val="60000"/>
              <a:buFont typeface="Wingdings 2"/>
              <a:buNone/>
              <a:defRPr/>
            </a:pPr>
            <a:endParaRPr lang="pt-B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a:p>
            <a:pPr marL="548640" indent="-411480" fontAlgn="auto">
              <a:spcBef>
                <a:spcPts val="580"/>
              </a:spcBef>
              <a:spcAft>
                <a:spcPts val="0"/>
              </a:spcAft>
              <a:buClr>
                <a:schemeClr val="tx1">
                  <a:shade val="95000"/>
                </a:schemeClr>
              </a:buClr>
              <a:buSzPct val="60000"/>
              <a:buFont typeface="Arial" pitchFamily="34" charset="0"/>
              <a:buChar char="•"/>
              <a:defRPr/>
            </a:pPr>
            <a:r>
              <a:rPr lang="pt-B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Inspetor vai “atentar” às seguintes áreas de perigo:</a:t>
            </a:r>
          </a:p>
          <a:p>
            <a:pPr marL="868680" lvl="1" indent="-283464" fontAlgn="auto">
              <a:spcBef>
                <a:spcPts val="370"/>
              </a:spcBef>
              <a:spcAft>
                <a:spcPts val="0"/>
              </a:spcAft>
              <a:buFont typeface="Arial" pitchFamily="34" charset="0"/>
              <a:buChar char="–"/>
              <a:defRPr/>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 Quedas</a:t>
            </a:r>
            <a:endParaRPr lang="pt-B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a:p>
            <a:pPr marL="868680" lvl="1" indent="-283464" fontAlgn="auto">
              <a:spcBef>
                <a:spcPts val="370"/>
              </a:spcBef>
              <a:spcAft>
                <a:spcPts val="0"/>
              </a:spcAft>
              <a:buFont typeface="Arial" pitchFamily="34" charset="0"/>
              <a:buChar char="–"/>
              <a:defRPr/>
            </a:pPr>
            <a:r>
              <a:rPr lang="pt-B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 Ser atingido por</a:t>
            </a:r>
          </a:p>
          <a:p>
            <a:pPr marL="868680" lvl="1" indent="-283464" fontAlgn="auto">
              <a:spcBef>
                <a:spcPts val="370"/>
              </a:spcBef>
              <a:spcAft>
                <a:spcPts val="0"/>
              </a:spcAft>
              <a:buFont typeface="Arial" pitchFamily="34" charset="0"/>
              <a:buChar char="–"/>
              <a:defRPr/>
            </a:pPr>
            <a:r>
              <a:rPr lang="pt-B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 Ficar preso em/entre</a:t>
            </a:r>
          </a:p>
          <a:p>
            <a:pPr marL="868680" lvl="1" indent="-283464" fontAlgn="auto">
              <a:spcBef>
                <a:spcPts val="370"/>
              </a:spcBef>
              <a:spcAft>
                <a:spcPts val="0"/>
              </a:spcAft>
              <a:buFont typeface="Arial" pitchFamily="34" charset="0"/>
              <a:buChar char="–"/>
              <a:defRPr/>
            </a:pPr>
            <a:r>
              <a:rPr lang="pt-B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 Choques elétricos - </a:t>
            </a:r>
            <a:r>
              <a:rPr lang="pt-BR"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eletrocotamento</a:t>
            </a:r>
            <a:r>
              <a:rPr lang="pt-B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rPr>
              <a:t> </a:t>
            </a: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ndParaRPr>
          </a:p>
        </p:txBody>
      </p:sp>
      <p:sp>
        <p:nvSpPr>
          <p:cNvPr id="161796" name="Slide Number Placeholder 5"/>
          <p:cNvSpPr>
            <a:spLocks noGrp="1"/>
          </p:cNvSpPr>
          <p:nvPr>
            <p:ph type="sldNum" sz="quarter" idx="12"/>
          </p:nvPr>
        </p:nvSpPr>
        <p:spPr bwMode="auto">
          <a:ln>
            <a:miter lim="800000"/>
            <a:headEnd/>
            <a:tailEnd/>
          </a:ln>
        </p:spPr>
        <p:txBody>
          <a:bodyPr/>
          <a:lstStyle/>
          <a:p>
            <a:fld id="{18BADA36-C753-4B36-8EC6-F11A627658CD}" type="slidenum">
              <a:rPr lang="en-US"/>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Picture of OSHA web page</a:t>
            </a:r>
            <a:endParaRPr lang="en-US" dirty="0"/>
          </a:p>
        </p:txBody>
      </p:sp>
      <p:sp>
        <p:nvSpPr>
          <p:cNvPr id="4" name="Slide Number Placeholder 3"/>
          <p:cNvSpPr>
            <a:spLocks noGrp="1"/>
          </p:cNvSpPr>
          <p:nvPr>
            <p:ph type="sldNum" sz="quarter" idx="12"/>
          </p:nvPr>
        </p:nvSpPr>
        <p:spPr/>
        <p:txBody>
          <a:bodyPr/>
          <a:lstStyle/>
          <a:p>
            <a:fld id="{34E9B863-C535-4223-B7AE-8C06FFF40807}" type="slidenum">
              <a:rPr lang="en-US"/>
              <a:pPr/>
              <a:t>101</a:t>
            </a:fld>
            <a:endParaRPr lang="en-US"/>
          </a:p>
        </p:txBody>
      </p:sp>
      <p:pic>
        <p:nvPicPr>
          <p:cNvPr id="200706" name="Picture 3" title="US DOL web page"/>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0" y="-11113"/>
            <a:ext cx="9194800" cy="6869113"/>
          </a:xfr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5"/>
          <p:cNvSpPr>
            <a:spLocks noGrp="1"/>
          </p:cNvSpPr>
          <p:nvPr>
            <p:ph type="sldNum" sz="quarter" idx="12"/>
          </p:nvPr>
        </p:nvSpPr>
        <p:spPr bwMode="auto">
          <a:ln>
            <a:miter lim="800000"/>
            <a:headEnd/>
            <a:tailEnd/>
          </a:ln>
        </p:spPr>
        <p:txBody>
          <a:bodyPr/>
          <a:lstStyle/>
          <a:p>
            <a:fld id="{90CFCAD5-3ACD-4682-897C-80CEA9298F5C}" type="slidenum">
              <a:rPr lang="en-US"/>
              <a:pPr/>
              <a:t>102</a:t>
            </a:fld>
            <a:endParaRPr lang="en-US"/>
          </a:p>
        </p:txBody>
      </p:sp>
      <p:sp>
        <p:nvSpPr>
          <p:cNvPr id="111621" name="Rectangle 5"/>
          <p:cNvSpPr>
            <a:spLocks noChangeArrowheads="1"/>
          </p:cNvSpPr>
          <p:nvPr/>
        </p:nvSpPr>
        <p:spPr bwMode="auto">
          <a:xfrm>
            <a:off x="685800" y="1981200"/>
            <a:ext cx="8196263" cy="4724400"/>
          </a:xfrm>
          <a:prstGeom prst="rect">
            <a:avLst/>
          </a:prstGeom>
          <a:solidFill>
            <a:schemeClr val="accent2"/>
          </a:solidFill>
          <a:ln>
            <a:headEnd/>
            <a:tailEnd/>
          </a:ln>
        </p:spPr>
        <p:style>
          <a:lnRef idx="3">
            <a:schemeClr val="lt1"/>
          </a:lnRef>
          <a:fillRef idx="1">
            <a:schemeClr val="accent1"/>
          </a:fillRef>
          <a:effectRef idx="1">
            <a:schemeClr val="accent1"/>
          </a:effectRef>
          <a:fontRef idx="minor">
            <a:schemeClr val="lt1"/>
          </a:fontRef>
        </p:style>
        <p:txBody>
          <a:bodyPr lIns="92075" tIns="46038" rIns="92075" bIns="46038"/>
          <a:lstStyle/>
          <a:p>
            <a:pPr marL="457200" indent="-457200" fontAlgn="auto" hangingPunct="1">
              <a:lnSpc>
                <a:spcPct val="90000"/>
              </a:lnSpc>
              <a:spcBef>
                <a:spcPct val="15000"/>
              </a:spcBef>
              <a:spcAft>
                <a:spcPct val="20000"/>
              </a:spcAft>
              <a:buClr>
                <a:srgbClr val="FFFF00"/>
              </a:buClr>
              <a:buSzPct val="45000"/>
              <a:buFontTx/>
              <a:buChar char="•"/>
              <a:tabLst>
                <a:tab pos="0" algn="l"/>
                <a:tab pos="457200" algn="l"/>
                <a:tab pos="8229600" algn="l"/>
                <a:tab pos="8686800" algn="l"/>
                <a:tab pos="9144000" algn="l"/>
              </a:tabLst>
              <a:defRPr/>
            </a:pPr>
            <a:r>
              <a:rPr lang="pt-B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Relatar fatalidades de segurança ou saúde no local de trabalho ou a hospitalização, amputação ou perda de um olho de um empregado.</a:t>
            </a:r>
          </a:p>
          <a:p>
            <a:pPr marL="457200" indent="-457200" fontAlgn="auto" hangingPunct="1">
              <a:lnSpc>
                <a:spcPct val="90000"/>
              </a:lnSpc>
              <a:spcBef>
                <a:spcPct val="15000"/>
              </a:spcBef>
              <a:spcAft>
                <a:spcPct val="20000"/>
              </a:spcAft>
              <a:buClr>
                <a:srgbClr val="FFFF00"/>
              </a:buClr>
              <a:buSzPct val="45000"/>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Relatar um perigo no local de trabalho.</a:t>
            </a:r>
          </a:p>
          <a:p>
            <a:pPr marL="457200" indent="-457200" fontAlgn="auto" hangingPunct="1">
              <a:lnSpc>
                <a:spcPct val="90000"/>
              </a:lnSpc>
              <a:spcBef>
                <a:spcPct val="15000"/>
              </a:spcBef>
              <a:spcAft>
                <a:spcPct val="20000"/>
              </a:spcAft>
              <a:buClr>
                <a:srgbClr val="FFFF00"/>
              </a:buClr>
              <a:buSzPct val="45000"/>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Fazer uma denúncia sobre um perigo no local de trabalho.</a:t>
            </a:r>
          </a:p>
          <a:p>
            <a:pPr marL="457200" indent="-457200" fontAlgn="auto" hangingPunct="1">
              <a:lnSpc>
                <a:spcPct val="90000"/>
              </a:lnSpc>
              <a:spcBef>
                <a:spcPct val="15000"/>
              </a:spcBef>
              <a:spcAft>
                <a:spcPct val="20000"/>
              </a:spcAft>
              <a:buClr>
                <a:srgbClr val="FFFF00"/>
              </a:buClr>
              <a:buSzPct val="45000"/>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Solicitar informação sobre OSHA.</a:t>
            </a:r>
          </a:p>
          <a:p>
            <a:pPr marL="457200" indent="-457200" fontAlgn="auto" hangingPunct="1">
              <a:lnSpc>
                <a:spcPct val="90000"/>
              </a:lnSpc>
              <a:spcBef>
                <a:spcPct val="15000"/>
              </a:spcBef>
              <a:spcAft>
                <a:spcPct val="20000"/>
              </a:spcAft>
              <a:buClr>
                <a:srgbClr val="FFFF00"/>
              </a:buClr>
              <a:buSzPct val="45000"/>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Solicitar uma publicação da OSHA.</a:t>
            </a:r>
          </a:p>
          <a:p>
            <a:pPr fontAlgn="auto">
              <a:lnSpc>
                <a:spcPct val="90000"/>
              </a:lnSpc>
              <a:spcBef>
                <a:spcPct val="15000"/>
              </a:spcBef>
              <a:spcAft>
                <a:spcPct val="20000"/>
              </a:spcAft>
              <a:buClr>
                <a:srgbClr val="FFFF00"/>
              </a:buClr>
              <a:buFontTx/>
              <a:buChar char="•"/>
              <a:defRPr/>
            </a:pP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4"/>
          <p:cNvSpPr>
            <a:spLocks noGrp="1" noChangeArrowheads="1"/>
          </p:cNvSpPr>
          <p:nvPr>
            <p:ph type="title"/>
          </p:nvPr>
        </p:nvSpPr>
        <p:spPr bwMode="auto">
          <a:xfrm>
            <a:off x="897731" y="457200"/>
            <a:ext cx="7772400" cy="132556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hangingPunct="1">
              <a:lnSpc>
                <a:spcPct val="100000"/>
              </a:lnSpc>
              <a:spcBef>
                <a:spcPts val="0"/>
              </a:spcBef>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Fones para Emergências da OSHA 1-800-321-OSHA</a:t>
            </a:r>
            <a:endParaRPr lang="pt-BR"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5"/>
          <p:cNvSpPr>
            <a:spLocks noGrp="1"/>
          </p:cNvSpPr>
          <p:nvPr>
            <p:ph type="sldNum" sz="quarter" idx="12"/>
          </p:nvPr>
        </p:nvSpPr>
        <p:spPr bwMode="auto">
          <a:ln>
            <a:solidFill>
              <a:schemeClr val="accent1"/>
            </a:solidFill>
            <a:miter lim="800000"/>
            <a:headEnd/>
            <a:tailEnd/>
          </a:ln>
        </p:spPr>
        <p:txBody>
          <a:bodyPr/>
          <a:lstStyle/>
          <a:p>
            <a:fld id="{309EADDA-1664-4B23-B088-4E6ED1680797}" type="slidenum">
              <a:rPr lang="en-US"/>
              <a:pPr/>
              <a:t>103</a:t>
            </a:fld>
            <a:endParaRPr lang="en-US"/>
          </a:p>
        </p:txBody>
      </p:sp>
      <p:sp>
        <p:nvSpPr>
          <p:cNvPr id="112645" name="Rectangle 5"/>
          <p:cNvSpPr>
            <a:spLocks noChangeArrowheads="1"/>
          </p:cNvSpPr>
          <p:nvPr/>
        </p:nvSpPr>
        <p:spPr bwMode="auto">
          <a:xfrm>
            <a:off x="762000" y="1905000"/>
            <a:ext cx="7772400" cy="46482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92075" tIns="46038" rIns="92075" bIns="46038"/>
          <a:lstStyle/>
          <a:p>
            <a:pPr marL="342900" indent="-342900" fontAlgn="auto" hangingPunct="1">
              <a:lnSpc>
                <a:spcPct val="100000"/>
              </a:lnSpc>
              <a:spcBef>
                <a:spcPct val="20000"/>
              </a:spcBef>
              <a:spcAft>
                <a:spcPct val="20000"/>
              </a:spcAft>
              <a:buClr>
                <a:srgbClr val="FFFF00"/>
              </a:buClr>
              <a:buSzPct val="50000"/>
              <a:buFont typeface="Monotype Sorts" pitchFamily="2" charset="2"/>
              <a:buChar char="l"/>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pt-BR"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OSHA ajuda a salvar vidas e a prevenir acidentes</a:t>
            </a:r>
          </a:p>
          <a:p>
            <a:pPr marL="342900" indent="-342900" fontAlgn="auto" hangingPunct="1">
              <a:lnSpc>
                <a:spcPct val="100000"/>
              </a:lnSpc>
              <a:spcBef>
                <a:spcPct val="20000"/>
              </a:spcBef>
              <a:spcAft>
                <a:spcPct val="20000"/>
              </a:spcAft>
              <a:buClr>
                <a:srgbClr val="FFFF00"/>
              </a:buClr>
              <a:buSzPct val="50000"/>
              <a:buFont typeface="Monotype Sorts" pitchFamily="2" charset="2"/>
              <a:buChar char="l"/>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pt-BR"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OSHA age entre a colaboração e a tradição de fazer cumprir suas normas. </a:t>
            </a:r>
          </a:p>
          <a:p>
            <a:pPr marL="342900" indent="-342900" fontAlgn="auto" hangingPunct="1">
              <a:lnSpc>
                <a:spcPct val="100000"/>
              </a:lnSpc>
              <a:spcBef>
                <a:spcPct val="20000"/>
              </a:spcBef>
              <a:spcAft>
                <a:spcPct val="20000"/>
              </a:spcAft>
              <a:buClr>
                <a:srgbClr val="FFFF00"/>
              </a:buClr>
              <a:buSzPct val="50000"/>
              <a:buFont typeface="Monotype Sorts" pitchFamily="2" charset="2"/>
              <a:buChar char="l"/>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pt-BR"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Os padrões da OSHA são os requerimentos que se fazem cumprir para a segurança e a saúde dos trabalhadores.</a:t>
            </a:r>
          </a:p>
          <a:p>
            <a:pPr marL="342900" indent="-342900" fontAlgn="auto" hangingPunct="1">
              <a:lnSpc>
                <a:spcPct val="100000"/>
              </a:lnSpc>
              <a:spcBef>
                <a:spcPct val="20000"/>
              </a:spcBef>
              <a:spcAft>
                <a:spcPct val="20000"/>
              </a:spcAft>
              <a:buClr>
                <a:srgbClr val="FFFF00"/>
              </a:buClr>
              <a:buSzPct val="50000"/>
              <a:buFont typeface="Monotype Sorts" pitchFamily="2" charset="2"/>
              <a:buChar char="l"/>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pt-BR"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 inspeções da OSHA são a forma de se fazer cumprir as normas e as regras.</a:t>
            </a:r>
          </a:p>
          <a:p>
            <a:pPr marL="342900" indent="-342900" fontAlgn="auto" hangingPunct="1">
              <a:lnSpc>
                <a:spcPct val="100000"/>
              </a:lnSpc>
              <a:spcBef>
                <a:spcPct val="20000"/>
              </a:spcBef>
              <a:spcAft>
                <a:spcPct val="20000"/>
              </a:spcAft>
              <a:buClr>
                <a:srgbClr val="FFFF00"/>
              </a:buClr>
              <a:buSzPct val="50000"/>
              <a:buFont typeface="Monotype Sorts" pitchFamily="2" charset="2"/>
              <a:buChar char="l"/>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pt-BR"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OSHA oferece várias formas de assistência.</a:t>
            </a:r>
            <a:endParaRPr lang="pt-BR"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4"/>
          <p:cNvSpPr>
            <a:spLocks noGrp="1" noChangeArrowheads="1"/>
          </p:cNvSpPr>
          <p:nvPr>
            <p:ph type="title"/>
          </p:nvPr>
        </p:nvSpPr>
        <p:spPr bwMode="auto">
          <a:xfrm>
            <a:off x="762000" y="381000"/>
            <a:ext cx="7772400" cy="11430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hangingPunct="1">
              <a:lnSpc>
                <a:spcPct val="100000"/>
              </a:lnSpc>
              <a:spcBef>
                <a:spcPts val="0"/>
              </a:spcBef>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Resumo</a:t>
            </a:r>
            <a:endParaRPr lang="pt-BR"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a:xfrm>
            <a:off x="457200" y="0"/>
            <a:ext cx="8229600" cy="1143000"/>
          </a:xfrm>
        </p:spPr>
        <p:txBody>
          <a:bodyPr/>
          <a:lstStyle/>
          <a:p>
            <a:r>
              <a:rPr lang="es-MX" dirty="0" smtClean="0"/>
              <a:t>AGRADECIMENTOS</a:t>
            </a:r>
          </a:p>
        </p:txBody>
      </p:sp>
      <p:sp>
        <p:nvSpPr>
          <p:cNvPr id="164867" name="Slide Number Placeholder 3"/>
          <p:cNvSpPr>
            <a:spLocks noGrp="1"/>
          </p:cNvSpPr>
          <p:nvPr>
            <p:ph type="sldNum" sz="quarter" idx="12"/>
          </p:nvPr>
        </p:nvSpPr>
        <p:spPr bwMode="auto">
          <a:ln>
            <a:miter lim="800000"/>
            <a:headEnd/>
            <a:tailEnd/>
          </a:ln>
        </p:spPr>
        <p:txBody>
          <a:bodyPr/>
          <a:lstStyle/>
          <a:p>
            <a:fld id="{07DE9CC2-752A-428C-94AB-2BC525269F16}" type="slidenum">
              <a:rPr lang="en-US"/>
              <a:pPr/>
              <a:t>104</a:t>
            </a:fld>
            <a:endParaRPr lang="en-US"/>
          </a:p>
        </p:txBody>
      </p:sp>
      <p:sp>
        <p:nvSpPr>
          <p:cNvPr id="206852" name="Rectangle 3"/>
          <p:cNvSpPr txBox="1">
            <a:spLocks noChangeArrowheads="1"/>
          </p:cNvSpPr>
          <p:nvPr/>
        </p:nvSpPr>
        <p:spPr bwMode="auto">
          <a:xfrm>
            <a:off x="304800" y="1143000"/>
            <a:ext cx="8458200" cy="5715000"/>
          </a:xfrm>
          <a:prstGeom prst="rect">
            <a:avLst/>
          </a:prstGeom>
          <a:noFill/>
          <a:ln w="9525">
            <a:noFill/>
            <a:miter lim="800000"/>
            <a:headEnd/>
            <a:tailEnd/>
          </a:ln>
        </p:spPr>
        <p:txBody>
          <a:bodyPr/>
          <a:lstStyle/>
          <a:p>
            <a:pPr indent="11113">
              <a:lnSpc>
                <a:spcPct val="80000"/>
              </a:lnSpc>
              <a:spcBef>
                <a:spcPct val="20000"/>
              </a:spcBef>
            </a:pPr>
            <a:r>
              <a:rPr lang="en-US" sz="1500" dirty="0">
                <a:solidFill>
                  <a:schemeClr val="tx2"/>
                </a:solidFill>
                <a:latin typeface="Book Antiqua" pitchFamily="-106" charset="0"/>
              </a:rPr>
              <a:t>This presentation includes materials produced under Susan </a:t>
            </a:r>
            <a:r>
              <a:rPr lang="en-US" sz="1500" dirty="0" smtClean="0">
                <a:solidFill>
                  <a:schemeClr val="tx2"/>
                </a:solidFill>
                <a:latin typeface="Book Antiqua" pitchFamily="-106" charset="0"/>
              </a:rPr>
              <a:t>Harwood </a:t>
            </a:r>
            <a:r>
              <a:rPr lang="en-US" sz="1500" dirty="0">
                <a:solidFill>
                  <a:schemeClr val="tx2"/>
                </a:solidFill>
                <a:latin typeface="Book Antiqua" pitchFamily="-106" charset="0"/>
              </a:rPr>
              <a:t>grants from the Occupational  Safety and Health Administration, U.S. Department of  Labor :</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SH16604SH7 and SH19487-09-60-F- 42 awarded to Philadelphia Area Project on Occupational </a:t>
            </a:r>
          </a:p>
          <a:p>
            <a:pPr indent="11113">
              <a:lnSpc>
                <a:spcPct val="80000"/>
              </a:lnSpc>
              <a:spcBef>
                <a:spcPct val="20000"/>
              </a:spcBef>
            </a:pPr>
            <a:r>
              <a:rPr lang="en-US" sz="1500" dirty="0">
                <a:solidFill>
                  <a:schemeClr val="tx2"/>
                </a:solidFill>
                <a:latin typeface="Book Antiqua" pitchFamily="-106" charset="0"/>
              </a:rPr>
              <a:t>  Safety and Health (</a:t>
            </a:r>
            <a:r>
              <a:rPr lang="en-US" sz="1500" dirty="0" err="1">
                <a:solidFill>
                  <a:schemeClr val="tx2"/>
                </a:solidFill>
                <a:latin typeface="Book Antiqua" pitchFamily="-106" charset="0"/>
              </a:rPr>
              <a:t>PhilaPOSH</a:t>
            </a:r>
            <a:r>
              <a:rPr lang="en-US" sz="1500" dirty="0">
                <a:solidFill>
                  <a:schemeClr val="tx2"/>
                </a:solidFill>
                <a:latin typeface="Book Antiqua" pitchFamily="-106" charset="0"/>
              </a:rPr>
              <a:t>)  </a:t>
            </a:r>
          </a:p>
          <a:p>
            <a:pPr indent="11113">
              <a:lnSpc>
                <a:spcPct val="80000"/>
              </a:lnSpc>
              <a:spcBef>
                <a:spcPct val="20000"/>
              </a:spcBef>
              <a:buFont typeface="Arial" charset="0"/>
              <a:buChar char="•"/>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46F4-HT10 awarded to the Texas Engineering Extension Service,   </a:t>
            </a:r>
          </a:p>
          <a:p>
            <a:pPr indent="11113">
              <a:lnSpc>
                <a:spcPct val="80000"/>
              </a:lnSpc>
              <a:spcBef>
                <a:spcPct val="20000"/>
              </a:spcBef>
            </a:pPr>
            <a:r>
              <a:rPr lang="en-US" sz="1500" dirty="0">
                <a:solidFill>
                  <a:schemeClr val="tx2"/>
                </a:solidFill>
                <a:latin typeface="Book Antiqua" pitchFamily="-106" charset="0"/>
              </a:rPr>
              <a:t>  OSHA Training Institute Southwest Education Center  </a:t>
            </a:r>
          </a:p>
          <a:p>
            <a:pPr indent="11113">
              <a:lnSpc>
                <a:spcPct val="80000"/>
              </a:lnSpc>
              <a:spcBef>
                <a:spcPct val="20000"/>
              </a:spcBef>
            </a:pPr>
            <a:r>
              <a:rPr lang="en-US" sz="1500" dirty="0">
                <a:solidFill>
                  <a:schemeClr val="tx2"/>
                </a:solidFill>
                <a:latin typeface="Book Antiqua" pitchFamily="-106" charset="0"/>
              </a:rPr>
              <a:t>  </a:t>
            </a:r>
          </a:p>
          <a:p>
            <a:pPr indent="11113">
              <a:lnSpc>
                <a:spcPct val="80000"/>
              </a:lnSpc>
              <a:spcBef>
                <a:spcPct val="20000"/>
              </a:spcBef>
              <a:buFont typeface="Arial" charset="0"/>
              <a:buChar char="•"/>
            </a:pPr>
            <a:r>
              <a:rPr lang="en-US" sz="1500" dirty="0">
                <a:solidFill>
                  <a:schemeClr val="tx2"/>
                </a:solidFill>
                <a:latin typeface="Book Antiqua" pitchFamily="-106" charset="0"/>
              </a:rPr>
              <a:t> 46C3-HT19 awarded to ResidentialFallSafe.org a West Virginia </a:t>
            </a:r>
          </a:p>
          <a:p>
            <a:pPr indent="11113">
              <a:lnSpc>
                <a:spcPct val="80000"/>
              </a:lnSpc>
              <a:spcBef>
                <a:spcPct val="20000"/>
              </a:spcBef>
            </a:pPr>
            <a:r>
              <a:rPr lang="en-US" sz="1500" dirty="0">
                <a:solidFill>
                  <a:schemeClr val="tx2"/>
                </a:solidFill>
                <a:latin typeface="Book Antiqua" pitchFamily="-106" charset="0"/>
              </a:rPr>
              <a:t>  University Safety and Health extension website.</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46F4-HT01 awarded to Associated Builders and Contractors – Central </a:t>
            </a:r>
          </a:p>
          <a:p>
            <a:pPr indent="11113">
              <a:lnSpc>
                <a:spcPct val="80000"/>
              </a:lnSpc>
              <a:spcBef>
                <a:spcPct val="20000"/>
              </a:spcBef>
            </a:pPr>
            <a:r>
              <a:rPr lang="en-US" sz="1500" dirty="0">
                <a:solidFill>
                  <a:schemeClr val="tx2"/>
                </a:solidFill>
                <a:latin typeface="Book Antiqua" pitchFamily="-106" charset="0"/>
              </a:rPr>
              <a:t>  Texas Chapter</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46A3-HT15 awarded to University of Massachusetts-Lowell, Department of Work Environment,   Safety training materials for Hispanic workers, </a:t>
            </a:r>
            <a:r>
              <a:rPr lang="en-US" sz="1500" dirty="0">
                <a:solidFill>
                  <a:schemeClr val="tx2"/>
                </a:solidFill>
                <a:latin typeface="Book Antiqua" pitchFamily="-106" charset="0"/>
                <a:hlinkClick r:id="rId2" tooltip="Link to Hispanic Work Safe"/>
              </a:rPr>
              <a:t>www.HispanicWorkSafe.org</a:t>
            </a:r>
            <a:endParaRPr lang="en-US" sz="1500" dirty="0">
              <a:solidFill>
                <a:schemeClr val="tx2"/>
              </a:solidFill>
              <a:latin typeface="Book Antiqua" pitchFamily="-106" charset="0"/>
            </a:endParaRPr>
          </a:p>
          <a:p>
            <a:pPr indent="11113">
              <a:lnSpc>
                <a:spcPct val="80000"/>
              </a:lnSpc>
              <a:spcBef>
                <a:spcPct val="20000"/>
              </a:spcBef>
              <a:buFont typeface="Arial" charset="0"/>
              <a:buChar char="•"/>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SH-20995-10 awarded to the National Association of Home Builders (NAHB) Research Center</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pPr>
            <a:endParaRPr lang="en-US" sz="1500" dirty="0">
              <a:solidFill>
                <a:schemeClr val="tx2"/>
              </a:solidFill>
              <a:latin typeface="Book Antiqua" pitchFamily="-106" charset="0"/>
            </a:endParaRPr>
          </a:p>
          <a:p>
            <a:pPr indent="11113" algn="ctr">
              <a:lnSpc>
                <a:spcPct val="80000"/>
              </a:lnSpc>
              <a:spcBef>
                <a:spcPct val="20000"/>
              </a:spcBef>
            </a:pPr>
            <a:r>
              <a:rPr lang="en-US" sz="1500" dirty="0">
                <a:solidFill>
                  <a:schemeClr val="tx2"/>
                </a:solidFill>
                <a:latin typeface="Book Antiqua" pitchFamily="-106" charset="0"/>
              </a:rPr>
              <a:t>It does not necessarily reflect the views or policies of the U.S. Department of Labor, nor does mention of trade names, commercial products, or organizations imply endorsement by the U.S. Government. </a:t>
            </a:r>
          </a:p>
          <a:p>
            <a:pPr indent="11113">
              <a:lnSpc>
                <a:spcPct val="80000"/>
              </a:lnSpc>
              <a:spcBef>
                <a:spcPct val="20000"/>
              </a:spcBef>
            </a:pPr>
            <a:endParaRPr lang="es-AR" sz="1400" dirty="0">
              <a:solidFill>
                <a:schemeClr val="tx2"/>
              </a:solidFill>
              <a:latin typeface="Book Antiqua" pitchFamily="-106"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a:xfrm>
            <a:off x="457200" y="0"/>
            <a:ext cx="8229600" cy="1143000"/>
          </a:xfrm>
        </p:spPr>
        <p:txBody>
          <a:bodyPr/>
          <a:lstStyle/>
          <a:p>
            <a:r>
              <a:rPr lang="es-MX" dirty="0" smtClean="0"/>
              <a:t>AGRADECIMENTOS (</a:t>
            </a:r>
            <a:r>
              <a:rPr lang="es-MX" dirty="0" err="1" smtClean="0"/>
              <a:t>Con’t</a:t>
            </a:r>
            <a:r>
              <a:rPr lang="es-MX" dirty="0" smtClean="0"/>
              <a:t>)</a:t>
            </a:r>
          </a:p>
        </p:txBody>
      </p:sp>
      <p:sp>
        <p:nvSpPr>
          <p:cNvPr id="164867" name="Slide Number Placeholder 3"/>
          <p:cNvSpPr>
            <a:spLocks noGrp="1"/>
          </p:cNvSpPr>
          <p:nvPr>
            <p:ph type="sldNum" sz="quarter" idx="12"/>
          </p:nvPr>
        </p:nvSpPr>
        <p:spPr bwMode="auto">
          <a:ln>
            <a:miter lim="800000"/>
            <a:headEnd/>
            <a:tailEnd/>
          </a:ln>
        </p:spPr>
        <p:txBody>
          <a:bodyPr/>
          <a:lstStyle/>
          <a:p>
            <a:fld id="{794FE37C-AD9E-4D09-AB87-D0D8A510911D}" type="slidenum">
              <a:rPr lang="en-US"/>
              <a:pPr/>
              <a:t>105</a:t>
            </a:fld>
            <a:endParaRPr lang="en-US"/>
          </a:p>
        </p:txBody>
      </p:sp>
      <p:sp>
        <p:nvSpPr>
          <p:cNvPr id="207876" name="Rectangle 3"/>
          <p:cNvSpPr txBox="1">
            <a:spLocks noChangeArrowheads="1"/>
          </p:cNvSpPr>
          <p:nvPr/>
        </p:nvSpPr>
        <p:spPr bwMode="auto">
          <a:xfrm>
            <a:off x="304800" y="1143000"/>
            <a:ext cx="8458200" cy="5715000"/>
          </a:xfrm>
          <a:prstGeom prst="rect">
            <a:avLst/>
          </a:prstGeom>
          <a:noFill/>
          <a:ln w="9525">
            <a:noFill/>
            <a:miter lim="800000"/>
            <a:headEnd/>
            <a:tailEnd/>
          </a:ln>
        </p:spPr>
        <p:txBody>
          <a:bodyPr/>
          <a:lstStyle/>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pPr>
            <a:r>
              <a:rPr lang="en-US" sz="1500" dirty="0" smtClean="0">
                <a:solidFill>
                  <a:schemeClr val="tx2"/>
                </a:solidFill>
                <a:latin typeface="Book Antiqua" pitchFamily="-106" charset="0"/>
              </a:rPr>
              <a:t>E  </a:t>
            </a:r>
            <a:r>
              <a:rPr lang="en-US" sz="1500" dirty="0" err="1" smtClean="0">
                <a:solidFill>
                  <a:schemeClr val="tx2"/>
                </a:solidFill>
                <a:latin typeface="Book Antiqua" pitchFamily="-106" charset="0"/>
              </a:rPr>
              <a:t>também</a:t>
            </a:r>
            <a:r>
              <a:rPr lang="en-US" sz="1500" dirty="0" smtClean="0">
                <a:solidFill>
                  <a:schemeClr val="tx2"/>
                </a:solidFill>
                <a:latin typeface="Book Antiqua" pitchFamily="-106" charset="0"/>
              </a:rPr>
              <a:t> a:</a:t>
            </a:r>
            <a:endParaRPr lang="en-US" sz="1500" dirty="0">
              <a:solidFill>
                <a:schemeClr val="tx2"/>
              </a:solidFill>
              <a:latin typeface="Book Antiqua" pitchFamily="-106" charset="0"/>
            </a:endParaRP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Oregon Department of Consumer &amp; Business Services, Occupational </a:t>
            </a:r>
          </a:p>
          <a:p>
            <a:pPr indent="11113">
              <a:lnSpc>
                <a:spcPct val="80000"/>
              </a:lnSpc>
              <a:spcBef>
                <a:spcPct val="20000"/>
              </a:spcBef>
            </a:pPr>
            <a:r>
              <a:rPr lang="en-US" sz="1500" dirty="0">
                <a:solidFill>
                  <a:schemeClr val="tx2"/>
                </a:solidFill>
                <a:latin typeface="Book Antiqua" pitchFamily="-106" charset="0"/>
              </a:rPr>
              <a:t>  Safety &amp; Health Division, manual entitled </a:t>
            </a:r>
            <a:r>
              <a:rPr lang="ja-JP" altLang="en-US" sz="1500" dirty="0">
                <a:solidFill>
                  <a:schemeClr val="tx2"/>
                </a:solidFill>
                <a:latin typeface="Book Antiqua" pitchFamily="-106" charset="0"/>
                <a:ea typeface="ＭＳ Ｐ明朝" pitchFamily="-106" charset="-128"/>
              </a:rPr>
              <a:t>“</a:t>
            </a:r>
            <a:r>
              <a:rPr lang="en-US" altLang="ja-JP" sz="1500" dirty="0">
                <a:solidFill>
                  <a:schemeClr val="tx2"/>
                </a:solidFill>
                <a:latin typeface="Book Antiqua" pitchFamily="-106" charset="0"/>
                <a:ea typeface="ＭＳ Ｐ明朝" pitchFamily="-106" charset="-128"/>
              </a:rPr>
              <a:t>Fall Protection: Options for Specialty </a:t>
            </a:r>
          </a:p>
          <a:p>
            <a:pPr indent="11113">
              <a:lnSpc>
                <a:spcPct val="80000"/>
              </a:lnSpc>
              <a:spcBef>
                <a:spcPct val="20000"/>
              </a:spcBef>
            </a:pPr>
            <a:r>
              <a:rPr lang="en-US" sz="1500" dirty="0">
                <a:solidFill>
                  <a:schemeClr val="tx2"/>
                </a:solidFill>
                <a:latin typeface="Book Antiqua" pitchFamily="-106" charset="0"/>
              </a:rPr>
              <a:t>  Contractors</a:t>
            </a:r>
            <a:r>
              <a:rPr lang="ja-JP" altLang="en-US" sz="1500" dirty="0">
                <a:solidFill>
                  <a:schemeClr val="tx2"/>
                </a:solidFill>
                <a:latin typeface="Book Antiqua" pitchFamily="-106" charset="0"/>
                <a:ea typeface="ＭＳ Ｐ明朝" pitchFamily="-106" charset="-128"/>
              </a:rPr>
              <a:t>”</a:t>
            </a:r>
            <a:r>
              <a:rPr lang="en-US" altLang="ja-JP" sz="1500" dirty="0">
                <a:solidFill>
                  <a:schemeClr val="tx2"/>
                </a:solidFill>
                <a:latin typeface="Book Antiqua" pitchFamily="-106" charset="0"/>
                <a:ea typeface="ＭＳ Ｐ明朝" pitchFamily="-106" charset="-128"/>
              </a:rPr>
              <a:t> produced by the OR-OSHA and Technical Resources section and developed </a:t>
            </a:r>
          </a:p>
          <a:p>
            <a:pPr indent="11113">
              <a:lnSpc>
                <a:spcPct val="80000"/>
              </a:lnSpc>
              <a:spcBef>
                <a:spcPct val="20000"/>
              </a:spcBef>
            </a:pPr>
            <a:r>
              <a:rPr lang="en-US" sz="1500" dirty="0">
                <a:solidFill>
                  <a:schemeClr val="tx2"/>
                </a:solidFill>
                <a:latin typeface="Book Antiqua" pitchFamily="-106" charset="0"/>
              </a:rPr>
              <a:t>  by OR OSHA</a:t>
            </a:r>
            <a:r>
              <a:rPr lang="ja-JP" altLang="en-US" sz="1500" dirty="0">
                <a:solidFill>
                  <a:schemeClr val="tx2"/>
                </a:solidFill>
                <a:latin typeface="Book Antiqua" pitchFamily="-106" charset="0"/>
                <a:ea typeface="ＭＳ Ｐ明朝" pitchFamily="-106" charset="-128"/>
              </a:rPr>
              <a:t>’</a:t>
            </a:r>
            <a:r>
              <a:rPr lang="en-US" altLang="ja-JP" sz="1500" dirty="0">
                <a:solidFill>
                  <a:schemeClr val="tx2"/>
                </a:solidFill>
                <a:latin typeface="Book Antiqua" pitchFamily="-106" charset="0"/>
                <a:ea typeface="ＭＳ Ｐ明朝" pitchFamily="-106" charset="-128"/>
              </a:rPr>
              <a:t>s 502 Fall Protection Committee</a:t>
            </a:r>
          </a:p>
          <a:p>
            <a:pPr indent="11113">
              <a:lnSpc>
                <a:spcPct val="80000"/>
              </a:lnSpc>
              <a:spcBef>
                <a:spcPct val="20000"/>
              </a:spcBef>
            </a:pPr>
            <a:endParaRPr lang="en-US" sz="1500" dirty="0">
              <a:solidFill>
                <a:schemeClr val="tx2"/>
              </a:solidFill>
              <a:latin typeface="Book Antiqua" pitchFamily="-106" charset="0"/>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Massachusetts Department of Public Health Fatality Assessment and Control Evaluation (FACE)        Project, pamphlet entitled “Falls: The Leading Killer on Construction Sites”</a:t>
            </a:r>
          </a:p>
          <a:p>
            <a:pPr indent="11113">
              <a:lnSpc>
                <a:spcPct val="80000"/>
              </a:lnSpc>
              <a:spcBef>
                <a:spcPct val="20000"/>
              </a:spcBef>
              <a:buFont typeface="Arial" charset="0"/>
              <a:buChar char="•"/>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buFont typeface="Arial" charset="0"/>
              <a:buChar char="•"/>
            </a:pPr>
            <a:r>
              <a:rPr lang="en-US" altLang="ja-JP" sz="1500" dirty="0">
                <a:solidFill>
                  <a:schemeClr val="tx2"/>
                </a:solidFill>
                <a:latin typeface="Book Antiqua" pitchFamily="-106" charset="0"/>
                <a:ea typeface="ＭＳ Ｐ明朝" pitchFamily="-106" charset="-128"/>
              </a:rPr>
              <a:t> Philly.com news article entitled “Construction worker dies after contact with live wire”, 4/30/12</a:t>
            </a:r>
          </a:p>
          <a:p>
            <a:pPr indent="11113">
              <a:lnSpc>
                <a:spcPct val="80000"/>
              </a:lnSpc>
              <a:spcBef>
                <a:spcPct val="20000"/>
              </a:spcBef>
              <a:buFont typeface="Arial" charset="0"/>
              <a:buChar char="•"/>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Bureau of Labor Statistics, 2010 and 2011 Census of Fatal Occupational Injuries </a:t>
            </a:r>
          </a:p>
          <a:p>
            <a:pPr indent="11113">
              <a:lnSpc>
                <a:spcPct val="80000"/>
              </a:lnSpc>
              <a:spcBef>
                <a:spcPct val="20000"/>
              </a:spcBef>
              <a:buFont typeface="Arial" charset="0"/>
              <a:buChar char="•"/>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buFont typeface="Arial" charset="0"/>
              <a:buChar char="•"/>
            </a:pPr>
            <a:r>
              <a:rPr lang="en-US" sz="1500" dirty="0">
                <a:solidFill>
                  <a:schemeClr val="tx2"/>
                </a:solidFill>
                <a:latin typeface="Book Antiqua" pitchFamily="-106" charset="0"/>
              </a:rPr>
              <a:t> J. Paul Leigh “Economic Burden of Occupational Injury and Illness in the United States” in Milbank Quarterly, Volume 89, Issue 4, pages 728-772 December 2011</a:t>
            </a: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pPr>
            <a:endParaRPr lang="en-US" altLang="ja-JP" sz="1500" dirty="0">
              <a:solidFill>
                <a:schemeClr val="tx2"/>
              </a:solidFill>
              <a:latin typeface="Book Antiqua" pitchFamily="-106" charset="0"/>
              <a:ea typeface="ＭＳ Ｐ明朝" pitchFamily="-106" charset="-128"/>
            </a:endParaRPr>
          </a:p>
          <a:p>
            <a:pPr indent="11113">
              <a:lnSpc>
                <a:spcPct val="80000"/>
              </a:lnSpc>
              <a:spcBef>
                <a:spcPct val="20000"/>
              </a:spcBef>
            </a:pPr>
            <a:endParaRPr lang="en-US" altLang="ja-JP" sz="1500" dirty="0">
              <a:solidFill>
                <a:schemeClr val="tx2"/>
              </a:solidFill>
              <a:latin typeface="Book Antiqua" pitchFamily="-106" charset="0"/>
              <a:ea typeface="ＭＳ Ｐ明朝" pitchFamily="-106" charset="-128"/>
            </a:endParaRPr>
          </a:p>
          <a:p>
            <a:pPr indent="11113" algn="ctr">
              <a:lnSpc>
                <a:spcPct val="80000"/>
              </a:lnSpc>
              <a:spcBef>
                <a:spcPct val="20000"/>
              </a:spcBef>
            </a:pPr>
            <a:r>
              <a:rPr lang="en-US" sz="1500" dirty="0">
                <a:solidFill>
                  <a:schemeClr val="tx2"/>
                </a:solidFill>
                <a:latin typeface="Book Antiqua" pitchFamily="-106" charset="0"/>
              </a:rPr>
              <a:t>It does not necessarily reflect the views or policies of the U.S. Department of Labor, nor does mention of trade names, commercial products, or organizations imply endorsement by the U.S. Government. </a:t>
            </a:r>
          </a:p>
          <a:p>
            <a:pPr indent="11113">
              <a:lnSpc>
                <a:spcPct val="80000"/>
              </a:lnSpc>
              <a:spcBef>
                <a:spcPct val="20000"/>
              </a:spcBef>
            </a:pPr>
            <a:endParaRPr lang="es-AR" sz="1500" dirty="0">
              <a:solidFill>
                <a:schemeClr val="bg1"/>
              </a:solidFill>
              <a:latin typeface="Book Antiqua" pitchFamily="-10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4343400"/>
            <a:ext cx="7123113" cy="1673225"/>
          </a:xfrm>
        </p:spPr>
        <p:txBody>
          <a:bodyPr>
            <a:normAutofit/>
          </a:bodyPr>
          <a:lstStyle/>
          <a:p>
            <a:pPr algn="ctr"/>
            <a:r>
              <a:rPr lang="en-US" sz="8000" dirty="0" smtClean="0">
                <a:solidFill>
                  <a:srgbClr val="898989"/>
                </a:solidFill>
              </a:rPr>
              <a:t>12</a:t>
            </a:r>
          </a:p>
        </p:txBody>
      </p:sp>
      <p:sp>
        <p:nvSpPr>
          <p:cNvPr id="32771" name="Title 2"/>
          <p:cNvSpPr>
            <a:spLocks noGrp="1"/>
          </p:cNvSpPr>
          <p:nvPr>
            <p:ph type="title"/>
          </p:nvPr>
        </p:nvSpPr>
        <p:spPr/>
        <p:txBody>
          <a:bodyPr/>
          <a:lstStyle/>
          <a:p>
            <a:pPr algn="ctr"/>
            <a:r>
              <a:rPr lang="pt-BR" sz="3800" dirty="0" smtClean="0"/>
              <a:t>Em média, quantos trabalhadores morrem por dia vítimas de </a:t>
            </a:r>
            <a:r>
              <a:rPr lang="pt-BR" sz="3800" dirty="0"/>
              <a:t>acidentes</a:t>
            </a:r>
            <a:r>
              <a:rPr lang="pt-BR" sz="3800" dirty="0" smtClean="0"/>
              <a:t> no local de trabalho</a:t>
            </a:r>
            <a:r>
              <a:rPr lang="pt-BR" dirty="0" smtClean="0"/>
              <a:t>?</a:t>
            </a:r>
            <a:endParaRPr lang="pt-BR" dirty="0"/>
          </a:p>
        </p:txBody>
      </p:sp>
      <p:sp>
        <p:nvSpPr>
          <p:cNvPr id="4" name="Slide Number Placeholder 3"/>
          <p:cNvSpPr>
            <a:spLocks noGrp="1"/>
          </p:cNvSpPr>
          <p:nvPr>
            <p:ph type="sldNum" sz="quarter" idx="12"/>
          </p:nvPr>
        </p:nvSpPr>
        <p:spPr/>
        <p:txBody>
          <a:bodyPr/>
          <a:lstStyle/>
          <a:p>
            <a:fld id="{16A20352-2675-4A53-9738-4F4866F27100}" type="slidenum">
              <a:rPr lang="en-US"/>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14400" y="228600"/>
            <a:ext cx="7772400" cy="1143000"/>
          </a:xfrm>
        </p:spPr>
        <p:txBody>
          <a:bodyPr/>
          <a:lstStyle/>
          <a:p>
            <a:r>
              <a:rPr lang="pt-BR" dirty="0" smtClean="0"/>
              <a:t>Em 2013….</a:t>
            </a:r>
            <a:endParaRPr lang="pt-BR" dirty="0"/>
          </a:p>
        </p:txBody>
      </p:sp>
      <p:sp>
        <p:nvSpPr>
          <p:cNvPr id="3" name="Content Placeholder 2"/>
          <p:cNvSpPr>
            <a:spLocks noGrp="1"/>
          </p:cNvSpPr>
          <p:nvPr>
            <p:ph idx="1"/>
          </p:nvPr>
        </p:nvSpPr>
        <p:spPr>
          <a:xfrm>
            <a:off x="457200" y="1600200"/>
            <a:ext cx="7924800" cy="4724400"/>
          </a:xfrm>
          <a:solidFill>
            <a:schemeClr val="accent1"/>
          </a:solidFill>
          <a:extLst/>
        </p:spPr>
        <p:txBody>
          <a:bodyPr rtlCol="0">
            <a:normAutofit fontScale="92500" lnSpcReduction="10000"/>
          </a:bodyPr>
          <a:lstStyle/>
          <a:p>
            <a:pPr indent="-411480" fontAlgn="auto">
              <a:lnSpc>
                <a:spcPct val="90000"/>
              </a:lnSpc>
              <a:spcBef>
                <a:spcPts val="588"/>
              </a:spcBef>
              <a:spcAft>
                <a:spcPct val="20000"/>
              </a:spcAft>
              <a:buClr>
                <a:srgbClr val="FFFF00"/>
              </a:buClr>
              <a:buSzPct val="50000"/>
              <a:buFont typeface="Monotype Sorts" charset="2"/>
              <a:buChar char=""/>
              <a:defRPr/>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Aproximadamente 4.400 pessoas morreram em seu local de trabalho*</a:t>
            </a:r>
          </a:p>
          <a:p>
            <a:pPr lvl="2" indent="-411480" fontAlgn="auto">
              <a:lnSpc>
                <a:spcPct val="90000"/>
              </a:lnSpc>
              <a:spcAft>
                <a:spcPct val="20000"/>
              </a:spcAft>
              <a:buClr>
                <a:srgbClr val="FFFF00"/>
              </a:buClr>
              <a:buSzPct val="50000"/>
              <a:buFont typeface="Monotype Sorts" charset="2"/>
              <a:buChar char=""/>
              <a:defRPr/>
            </a:pPr>
            <a:r>
              <a:rPr lang="pt-BR"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Quase 300 trabalhadores morreram na região da </a:t>
            </a:r>
            <a:r>
              <a:rPr lang="pt-BR" sz="2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Filadalfia</a:t>
            </a:r>
            <a:endParaRPr lang="pt-BR"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lvl="2" indent="-411480" fontAlgn="auto">
              <a:lnSpc>
                <a:spcPct val="90000"/>
              </a:lnSpc>
              <a:spcAft>
                <a:spcPct val="20000"/>
              </a:spcAft>
              <a:buClr>
                <a:srgbClr val="FFFF00"/>
              </a:buClr>
              <a:buSzPct val="50000"/>
              <a:buNone/>
              <a:defRPr/>
            </a:pPr>
            <a:endParaRPr lang="pt-BR"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lvl="1" indent="-411480" fontAlgn="auto">
              <a:lnSpc>
                <a:spcPct val="90000"/>
              </a:lnSpc>
              <a:spcAft>
                <a:spcPct val="20000"/>
              </a:spcAft>
              <a:buClr>
                <a:srgbClr val="FFFF00"/>
              </a:buClr>
              <a:buSzPct val="50000"/>
              <a:buFont typeface="Monotype Sorts" charset="2"/>
              <a:buChar char=""/>
              <a:defRPr/>
            </a:pPr>
            <a:r>
              <a:rPr lang="pt-BR"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O maior número de trabalhadores mortos na construção em comparação com todos os setores - ~800*</a:t>
            </a:r>
            <a:endParaRPr lang="es-EC"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indent="-411480" fontAlgn="auto">
              <a:lnSpc>
                <a:spcPct val="90000"/>
              </a:lnSpc>
              <a:spcBef>
                <a:spcPts val="588"/>
              </a:spcBef>
              <a:spcAft>
                <a:spcPct val="20000"/>
              </a:spcAft>
              <a:buClr>
                <a:srgbClr val="FFFF00"/>
              </a:buClr>
              <a:buSzPct val="50000"/>
              <a:buFontTx/>
              <a:buNone/>
              <a:defRPr/>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 </a:t>
            </a:r>
          </a:p>
          <a:p>
            <a:pPr indent="-411480" fontAlgn="auto">
              <a:lnSpc>
                <a:spcPct val="90000"/>
              </a:lnSpc>
              <a:spcBef>
                <a:spcPts val="588"/>
              </a:spcBef>
              <a:spcAft>
                <a:spcPct val="20000"/>
              </a:spcAft>
              <a:buClr>
                <a:srgbClr val="FFFF00"/>
              </a:buClr>
              <a:buSzPct val="50000"/>
              <a:buFont typeface="Monotype Sorts" charset="2"/>
              <a:buChar char=""/>
              <a:defRPr/>
            </a:pPr>
            <a:r>
              <a:rPr lang="pt-BR"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itchFamily="34" charset="0"/>
                <a:ea typeface="+mn-ea"/>
              </a:rPr>
              <a:t>3</a:t>
            </a: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 milhões de acidentes no local de trabalho não fatais na </a:t>
            </a:r>
            <a:r>
              <a:rPr lang="pt-BR"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itchFamily="34" charset="0"/>
                <a:ea typeface="+mn-ea"/>
              </a:rPr>
              <a:t>indústria privada e no setor público º (dados de 2012)</a:t>
            </a:r>
          </a:p>
          <a:p>
            <a:pPr marL="548640" indent="-411480" fontAlgn="auto">
              <a:spcBef>
                <a:spcPts val="580"/>
              </a:spcBef>
              <a:spcAft>
                <a:spcPts val="0"/>
              </a:spcAft>
              <a:buClr>
                <a:schemeClr val="tx1">
                  <a:shade val="95000"/>
                </a:schemeClr>
              </a:buClr>
              <a:buFont typeface="Wingdings 2"/>
              <a:buNone/>
              <a:defRPr/>
            </a:pPr>
            <a:r>
              <a:rPr lang="en-US" sz="1100" dirty="0">
                <a:solidFill>
                  <a:schemeClr val="bg1"/>
                </a:solidFill>
              </a:rPr>
              <a:t>* </a:t>
            </a:r>
            <a:r>
              <a:rPr lang="en-US" sz="1100" i="1" dirty="0">
                <a:solidFill>
                  <a:schemeClr val="bg1"/>
                </a:solidFill>
              </a:rPr>
              <a:t>http://www.bls.gov/iif/oshwc/cfoi/cfch0012.pdf, </a:t>
            </a:r>
            <a:r>
              <a:rPr lang="en-US" sz="1100" i="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Arial" pitchFamily="34" charset="0"/>
              </a:rPr>
              <a:t>º </a:t>
            </a:r>
            <a:r>
              <a:rPr lang="en-US" sz="1100" i="1" dirty="0">
                <a:solidFill>
                  <a:schemeClr val="bg1"/>
                </a:solidFill>
              </a:rPr>
              <a:t>http://bls.gov/news.release/pdf/osh.pdf</a:t>
            </a:r>
          </a:p>
          <a:p>
            <a:pPr marL="548640" indent="-411480" fontAlgn="auto">
              <a:spcBef>
                <a:spcPts val="580"/>
              </a:spcBef>
              <a:spcAft>
                <a:spcPts val="0"/>
              </a:spcAft>
              <a:buClr>
                <a:schemeClr val="tx1">
                  <a:shade val="95000"/>
                </a:schemeClr>
              </a:buClr>
              <a:buFont typeface="Wingdings 2"/>
              <a:buNone/>
              <a:defRPr/>
            </a:pPr>
            <a:endParaRPr lang="en-US" sz="1300" i="1" dirty="0">
              <a:solidFill>
                <a:schemeClr val="bg1"/>
              </a:solidFill>
              <a:ea typeface="+mn-ea"/>
            </a:endParaRPr>
          </a:p>
        </p:txBody>
      </p:sp>
      <p:sp>
        <p:nvSpPr>
          <p:cNvPr id="13316" name="Slide Number Placeholder 6"/>
          <p:cNvSpPr>
            <a:spLocks noGrp="1"/>
          </p:cNvSpPr>
          <p:nvPr>
            <p:ph type="sldNum" sz="quarter" idx="12"/>
          </p:nvPr>
        </p:nvSpPr>
        <p:spPr bwMode="auto">
          <a:ln>
            <a:miter lim="800000"/>
            <a:headEnd/>
            <a:tailEnd/>
          </a:ln>
        </p:spPr>
        <p:txBody>
          <a:bodyPr/>
          <a:lstStyle/>
          <a:p>
            <a:fld id="{066626AD-5979-48BD-A518-3E7F58A8C06A}"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09600" y="228600"/>
            <a:ext cx="7772400" cy="1143000"/>
          </a:xfrm>
        </p:spPr>
        <p:txBody>
          <a:bodyPr/>
          <a:lstStyle/>
          <a:p>
            <a:r>
              <a:rPr lang="pt-BR" dirty="0" smtClean="0"/>
              <a:t>Custos para os Negócios</a:t>
            </a:r>
            <a:endParaRPr lang="pt-BR" dirty="0"/>
          </a:p>
        </p:txBody>
      </p:sp>
      <p:sp>
        <p:nvSpPr>
          <p:cNvPr id="3" name="Content Placeholder 2"/>
          <p:cNvSpPr>
            <a:spLocks noGrp="1"/>
          </p:cNvSpPr>
          <p:nvPr>
            <p:ph idx="1"/>
          </p:nvPr>
        </p:nvSpPr>
        <p:spPr>
          <a:xfrm>
            <a:off x="457200" y="2057400"/>
            <a:ext cx="7924800" cy="4267200"/>
          </a:xfrm>
          <a:solidFill>
            <a:schemeClr val="accent1"/>
          </a:solidFill>
          <a:extLst/>
        </p:spPr>
        <p:txBody>
          <a:bodyPr rtlCol="0">
            <a:normAutofit/>
          </a:bodyPr>
          <a:lstStyle/>
          <a:p>
            <a:pPr marL="548640" indent="-411480" fontAlgn="auto">
              <a:spcBef>
                <a:spcPts val="580"/>
              </a:spcBef>
              <a:spcAft>
                <a:spcPct val="20000"/>
              </a:spcAft>
              <a:buClr>
                <a:srgbClr val="FFFF00"/>
              </a:buClr>
              <a:buSzPct val="50000"/>
              <a:buFont typeface="Monotype Sorts" pitchFamily="2" charset="2"/>
              <a:buChar char="l"/>
              <a:defRPr/>
            </a:pP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ct val="20000"/>
              </a:spcAft>
              <a:buClr>
                <a:srgbClr val="FFFF00"/>
              </a:buClr>
              <a:buSzPct val="50000"/>
              <a:buFont typeface="Wingdings 2"/>
              <a:buNone/>
              <a:defRPr/>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 </a:t>
            </a:r>
          </a:p>
          <a:p>
            <a:pPr marL="548640" indent="-411480" fontAlgn="auto">
              <a:lnSpc>
                <a:spcPct val="100000"/>
              </a:lnSpc>
              <a:spcBef>
                <a:spcPts val="580"/>
              </a:spcBef>
              <a:spcAft>
                <a:spcPct val="20000"/>
              </a:spcAft>
              <a:buClr>
                <a:srgbClr val="FFFF00"/>
              </a:buClr>
              <a:buSzPct val="50000"/>
              <a:buFont typeface="Monotype Sorts" pitchFamily="2" charset="2"/>
              <a:buChar char="l"/>
              <a:defRPr/>
            </a:pPr>
            <a:r>
              <a:rPr lang="pt-BR"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Estima-se que $250 bilhões foram gastos com todos os acidentes e as doenças</a:t>
            </a:r>
          </a:p>
          <a:p>
            <a:pPr marL="548640" indent="-411480" fontAlgn="auto">
              <a:spcBef>
                <a:spcPts val="580"/>
              </a:spcBef>
              <a:spcAft>
                <a:spcPct val="20000"/>
              </a:spcAft>
              <a:buClr>
                <a:srgbClr val="FFFF00"/>
              </a:buClr>
              <a:buSzPct val="50000"/>
              <a:buFont typeface="Monotype Sorts" pitchFamily="2" charset="2"/>
              <a:buChar char="l"/>
              <a:defRPr/>
            </a:pPr>
            <a:endParaRPr lang="en-US" sz="4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ct val="20000"/>
              </a:spcAft>
              <a:buClr>
                <a:srgbClr val="FFFF00"/>
              </a:buClr>
              <a:buSzPct val="50000"/>
              <a:buFont typeface="Wingdings 2"/>
              <a:buNone/>
              <a:defRPr/>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ts val="0"/>
              </a:spcAft>
              <a:buClr>
                <a:schemeClr val="tx1">
                  <a:shade val="95000"/>
                </a:schemeClr>
              </a:buClr>
              <a:buFont typeface="Wingdings 2"/>
              <a:buNone/>
              <a:defRPr/>
            </a:pPr>
            <a:endParaRPr lang="en-US" sz="1300" i="1" dirty="0">
              <a:solidFill>
                <a:schemeClr val="bg1"/>
              </a:solidFill>
              <a:ea typeface="+mn-ea"/>
            </a:endParaRPr>
          </a:p>
        </p:txBody>
      </p:sp>
      <p:sp>
        <p:nvSpPr>
          <p:cNvPr id="13316" name="Slide Number Placeholder 6"/>
          <p:cNvSpPr>
            <a:spLocks noGrp="1"/>
          </p:cNvSpPr>
          <p:nvPr>
            <p:ph type="sldNum" sz="quarter" idx="12"/>
          </p:nvPr>
        </p:nvSpPr>
        <p:spPr bwMode="auto">
          <a:ln>
            <a:miter lim="800000"/>
            <a:headEnd/>
            <a:tailEnd/>
          </a:ln>
        </p:spPr>
        <p:txBody>
          <a:bodyPr/>
          <a:lstStyle/>
          <a:p>
            <a:fld id="{180CC587-8E87-4EC0-A664-4AF53E4A7B4C}"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pt-BR" sz="3600" u="sng" dirty="0" smtClean="0"/>
              <a:t>Definição de Construção Civil Residencial</a:t>
            </a:r>
            <a:endParaRPr lang="pt-BR" sz="3600" u="sng" dirty="0"/>
          </a:p>
        </p:txBody>
      </p:sp>
      <p:sp>
        <p:nvSpPr>
          <p:cNvPr id="3" name="Slide Number Placeholder 2"/>
          <p:cNvSpPr>
            <a:spLocks noGrp="1"/>
          </p:cNvSpPr>
          <p:nvPr>
            <p:ph type="sldNum" sz="quarter" idx="12"/>
          </p:nvPr>
        </p:nvSpPr>
        <p:spPr/>
        <p:txBody>
          <a:bodyPr/>
          <a:lstStyle/>
          <a:p>
            <a:fld id="{49079828-1EF0-45E4-8778-B47E824835C7}" type="slidenum">
              <a:rPr lang="en-US"/>
              <a:pPr/>
              <a:t>14</a:t>
            </a:fld>
            <a:endParaRPr lang="en-US"/>
          </a:p>
        </p:txBody>
      </p:sp>
      <p:sp>
        <p:nvSpPr>
          <p:cNvPr id="4" name="Content Placeholder 3"/>
          <p:cNvSpPr>
            <a:spLocks noGrp="1"/>
          </p:cNvSpPr>
          <p:nvPr>
            <p:ph sz="quarter" idx="1"/>
          </p:nvPr>
        </p:nvSpPr>
        <p:spPr/>
        <p:txBody>
          <a:bodyPr>
            <a:normAutofit/>
          </a:bodyPr>
          <a:lstStyle/>
          <a:p>
            <a:pPr marL="457200" indent="-457200">
              <a:lnSpc>
                <a:spcPct val="90000"/>
              </a:lnSpc>
              <a:buNone/>
            </a:pPr>
            <a:r>
              <a:rPr lang="pt-BR" sz="2400" dirty="0" smtClean="0">
                <a:solidFill>
                  <a:schemeClr val="tx2"/>
                </a:solidFill>
              </a:rPr>
              <a:t>Para poder ser classificada como construção civil residencial, devem-se constar dois elementos:  </a:t>
            </a:r>
          </a:p>
          <a:p>
            <a:pPr marL="457200" indent="-457200">
              <a:lnSpc>
                <a:spcPct val="90000"/>
              </a:lnSpc>
              <a:buNone/>
            </a:pPr>
            <a:endParaRPr lang="pt-BR" sz="2400" dirty="0" smtClean="0">
              <a:solidFill>
                <a:schemeClr val="tx2"/>
              </a:solidFill>
            </a:endParaRPr>
          </a:p>
          <a:p>
            <a:pPr marL="914400" lvl="1" indent="-457200">
              <a:lnSpc>
                <a:spcPct val="90000"/>
              </a:lnSpc>
              <a:buFont typeface="Georgia" pitchFamily="-106" charset="0"/>
              <a:buAutoNum type="arabicPeriod"/>
            </a:pPr>
            <a:r>
              <a:rPr lang="pt-BR" dirty="0" smtClean="0">
                <a:solidFill>
                  <a:schemeClr val="tx2"/>
                </a:solidFill>
              </a:rPr>
              <a:t>O uso final da estrutura em construção deve ser para moradia, como uma casa; e  </a:t>
            </a:r>
          </a:p>
          <a:p>
            <a:pPr marL="914400" lvl="1" indent="-457200">
              <a:lnSpc>
                <a:spcPct val="90000"/>
              </a:lnSpc>
              <a:buFont typeface="Georgia" pitchFamily="-106" charset="0"/>
              <a:buAutoNum type="arabicPeriod"/>
            </a:pPr>
            <a:endParaRPr lang="pt-BR" dirty="0" smtClean="0">
              <a:solidFill>
                <a:schemeClr val="tx2"/>
              </a:solidFill>
            </a:endParaRPr>
          </a:p>
          <a:p>
            <a:pPr marL="914400" lvl="1" indent="-457200">
              <a:lnSpc>
                <a:spcPct val="90000"/>
              </a:lnSpc>
              <a:buFont typeface="Georgia" pitchFamily="-106" charset="0"/>
              <a:buAutoNum type="arabicPeriod"/>
            </a:pPr>
            <a:r>
              <a:rPr lang="pt-BR" dirty="0" smtClean="0">
                <a:solidFill>
                  <a:schemeClr val="tx2"/>
                </a:solidFill>
              </a:rPr>
              <a:t>A estrutura deve ser construída usando uma armação de madeira, de materiais e de métodos tradicionais.</a:t>
            </a:r>
          </a:p>
          <a:p>
            <a:pPr marL="1257300" lvl="2" indent="-342900">
              <a:spcBef>
                <a:spcPct val="0"/>
              </a:spcBef>
            </a:pPr>
            <a:r>
              <a:rPr lang="pt-BR" dirty="0" smtClean="0">
                <a:solidFill>
                  <a:schemeClr val="tx2"/>
                </a:solidFill>
              </a:rPr>
              <a:t>O uso limitado de barrotes “I” de aço para ajudar a sustentar a armação de madeira não desqualifica uma estrutura de ser considerada construção civil residencial.</a:t>
            </a:r>
            <a:endParaRPr lang="pt-BR" dirty="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Slide of question why fall protection is needed</a:t>
            </a:r>
            <a:endParaRPr lang="en-US" dirty="0"/>
          </a:p>
        </p:txBody>
      </p:sp>
      <p:sp>
        <p:nvSpPr>
          <p:cNvPr id="3" name="Slide Number Placeholder 2"/>
          <p:cNvSpPr>
            <a:spLocks noGrp="1"/>
          </p:cNvSpPr>
          <p:nvPr>
            <p:ph type="sldNum" sz="quarter" idx="12"/>
          </p:nvPr>
        </p:nvSpPr>
        <p:spPr/>
        <p:txBody>
          <a:bodyPr/>
          <a:lstStyle/>
          <a:p>
            <a:fld id="{D4B6976D-D235-44A0-8C21-DEB23B775D7B}" type="slidenum">
              <a:rPr lang="en-US"/>
              <a:pPr/>
              <a:t>15</a:t>
            </a:fld>
            <a:endParaRPr lang="en-US"/>
          </a:p>
        </p:txBody>
      </p:sp>
      <p:sp>
        <p:nvSpPr>
          <p:cNvPr id="40962" name="Content Placeholder 2"/>
          <p:cNvSpPr>
            <a:spLocks noGrp="1"/>
          </p:cNvSpPr>
          <p:nvPr>
            <p:ph idx="4294967295"/>
          </p:nvPr>
        </p:nvSpPr>
        <p:spPr>
          <a:xfrm>
            <a:off x="381000" y="838200"/>
            <a:ext cx="8229600" cy="4572000"/>
          </a:xfrm>
        </p:spPr>
        <p:txBody>
          <a:bodyPr/>
          <a:lstStyle/>
          <a:p>
            <a:pPr algn="ctr">
              <a:buNone/>
            </a:pPr>
            <a:r>
              <a:rPr lang="pt-BR" sz="4800" dirty="0" smtClean="0">
                <a:solidFill>
                  <a:schemeClr val="tx2"/>
                </a:solidFill>
              </a:rPr>
              <a:t>Por que precisamos de um Program de Proteção  Contra Quedas Especificamente para a  Construção Civil Residencial?</a:t>
            </a:r>
            <a:endParaRPr lang="pt-BR" sz="4800"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6E2C4D-DC37-4104-9A07-A936CB04FA17}" type="slidenum">
              <a:rPr lang="en-US"/>
              <a:pPr/>
              <a:t>16</a:t>
            </a:fld>
            <a:endParaRPr lang="en-US"/>
          </a:p>
        </p:txBody>
      </p:sp>
      <p:sp>
        <p:nvSpPr>
          <p:cNvPr id="5" name="TextBox 4"/>
          <p:cNvSpPr txBox="1">
            <a:spLocks noChangeArrowheads="1"/>
          </p:cNvSpPr>
          <p:nvPr/>
        </p:nvSpPr>
        <p:spPr bwMode="auto">
          <a:xfrm>
            <a:off x="304800" y="3048000"/>
            <a:ext cx="8534400" cy="2862322"/>
          </a:xfrm>
          <a:prstGeom prst="rect">
            <a:avLst/>
          </a:prstGeom>
          <a:noFill/>
          <a:ln w="9525">
            <a:noFill/>
            <a:miter lim="800000"/>
            <a:headEnd/>
            <a:tailEnd/>
          </a:ln>
        </p:spPr>
        <p:txBody>
          <a:bodyPr>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3600" u="sng" dirty="0" smtClean="0">
                <a:solidFill>
                  <a:schemeClr val="tx2"/>
                </a:solidFill>
                <a:latin typeface="Georgia" pitchFamily="-106" charset="0"/>
              </a:rPr>
              <a:t>Falso:</a:t>
            </a:r>
          </a:p>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pt-BR" sz="3600" u="sng" dirty="0" smtClean="0">
              <a:solidFill>
                <a:schemeClr val="tx2"/>
              </a:solidFill>
              <a:latin typeface="Georgia" pitchFamily="-106" charset="0"/>
            </a:endParaRPr>
          </a:p>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3600" dirty="0" smtClean="0">
                <a:solidFill>
                  <a:schemeClr val="tx2"/>
                </a:solidFill>
                <a:latin typeface="Georgia" pitchFamily="-106" charset="0"/>
              </a:rPr>
              <a:t>“Quase toda semana, vemos um trabalhador morrer vítima da queda de um telhado.”</a:t>
            </a:r>
            <a:endParaRPr lang="pt-BR" sz="3600" dirty="0">
              <a:solidFill>
                <a:schemeClr val="tx2"/>
              </a:solidFill>
              <a:latin typeface="Georgia" pitchFamily="-106" charset="0"/>
            </a:endParaRPr>
          </a:p>
        </p:txBody>
      </p:sp>
      <p:sp>
        <p:nvSpPr>
          <p:cNvPr id="6" name="TextBox 5"/>
          <p:cNvSpPr txBox="1">
            <a:spLocks noChangeArrowheads="1"/>
          </p:cNvSpPr>
          <p:nvPr/>
        </p:nvSpPr>
        <p:spPr bwMode="auto">
          <a:xfrm>
            <a:off x="2590800" y="5943600"/>
            <a:ext cx="6096000" cy="646113"/>
          </a:xfrm>
          <a:prstGeom prst="rect">
            <a:avLst/>
          </a:prstGeom>
          <a:noFill/>
          <a:ln w="9525">
            <a:noFill/>
            <a:miter lim="800000"/>
            <a:headEnd/>
            <a:tailEnd/>
          </a:ln>
        </p:spPr>
        <p:txBody>
          <a:bodyPr>
            <a:spAutoFit/>
          </a:bodyPr>
          <a:lstStyle/>
          <a:p>
            <a:pPr algn="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chemeClr val="tx2"/>
                </a:solidFill>
                <a:latin typeface="Georgia" pitchFamily="-106" charset="0"/>
              </a:rPr>
              <a:t>- </a:t>
            </a:r>
            <a:r>
              <a:rPr lang="pt-BR" dirty="0" smtClean="0">
                <a:solidFill>
                  <a:srgbClr val="1F497D"/>
                </a:solidFill>
                <a:latin typeface="Georgia" charset="0"/>
              </a:rPr>
              <a:t>Secretário Assistênte do Trabalho para OSHA Dr. David Michaels, 12/22/10</a:t>
            </a:r>
            <a:endParaRPr lang="pt-BR" dirty="0">
              <a:solidFill>
                <a:srgbClr val="1F497D"/>
              </a:solidFill>
              <a:latin typeface="Georgia" charset="0"/>
            </a:endParaRPr>
          </a:p>
        </p:txBody>
      </p:sp>
      <p:sp>
        <p:nvSpPr>
          <p:cNvPr id="8" name="Content Placeholder 2"/>
          <p:cNvSpPr>
            <a:spLocks noGrp="1"/>
          </p:cNvSpPr>
          <p:nvPr>
            <p:ph type="title"/>
          </p:nvPr>
        </p:nvSpPr>
        <p:spPr>
          <a:xfrm>
            <a:off x="762000" y="533400"/>
            <a:ext cx="7772400" cy="1981200"/>
          </a:xfrm>
        </p:spPr>
        <p:txBody>
          <a:bodyPr>
            <a:normAutofit fontScale="90000"/>
          </a:bodyPr>
          <a:lstStyle/>
          <a:p>
            <a:pPr algn="ctr">
              <a:buNone/>
            </a:pPr>
            <a:r>
              <a:rPr lang="pt-BR" sz="3600" dirty="0" smtClean="0">
                <a:solidFill>
                  <a:srgbClr val="9BBB59"/>
                </a:solidFill>
                <a:latin typeface="Arial" charset="0"/>
                <a:cs typeface="Arial" charset="0"/>
              </a:rPr>
              <a:t>Os trabalhadores que executam serviços no telhado na construção civil residencial não sofrem acidentes.</a:t>
            </a:r>
          </a:p>
          <a:p>
            <a:pPr algn="ctr">
              <a:buNone/>
            </a:pPr>
            <a:r>
              <a:rPr lang="pt-BR" sz="3600" dirty="0" smtClean="0">
                <a:solidFill>
                  <a:srgbClr val="9BBB59"/>
                </a:solidFill>
                <a:latin typeface="Arial" charset="0"/>
                <a:cs typeface="Arial" charset="0"/>
              </a:rPr>
              <a:t>Verdadeiro ou Falso?</a:t>
            </a:r>
            <a:endParaRPr lang="pt-BR" sz="3600" dirty="0">
              <a:solidFill>
                <a:srgbClr val="9BBB59"/>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B63BA0-DA18-4F9E-8405-60CA006C2A07}" type="slidenum">
              <a:rPr lang="en-US"/>
              <a:pPr/>
              <a:t>17</a:t>
            </a:fld>
            <a:endParaRPr lang="en-US"/>
          </a:p>
        </p:txBody>
      </p:sp>
      <p:sp>
        <p:nvSpPr>
          <p:cNvPr id="5" name="TextBox 4"/>
          <p:cNvSpPr txBox="1">
            <a:spLocks noChangeArrowheads="1"/>
          </p:cNvSpPr>
          <p:nvPr/>
        </p:nvSpPr>
        <p:spPr bwMode="auto">
          <a:xfrm>
            <a:off x="533400" y="3048000"/>
            <a:ext cx="8153400" cy="3416320"/>
          </a:xfrm>
          <a:prstGeom prst="rect">
            <a:avLst/>
          </a:prstGeom>
          <a:noFill/>
          <a:ln w="9525">
            <a:noFill/>
            <a:miter lim="800000"/>
            <a:headEnd/>
            <a:tailEnd/>
          </a:ln>
        </p:spPr>
        <p:txBody>
          <a:bodyPr>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3600" u="sng" dirty="0" smtClean="0">
                <a:solidFill>
                  <a:srgbClr val="1F497D"/>
                </a:solidFill>
                <a:latin typeface="Georgia" charset="0"/>
              </a:rPr>
              <a:t>Falso</a:t>
            </a:r>
          </a:p>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pt-BR" sz="3600" u="sng" dirty="0" smtClean="0">
              <a:solidFill>
                <a:srgbClr val="1F497D"/>
              </a:solidFill>
              <a:latin typeface="Georgia" charset="0"/>
            </a:endParaRPr>
          </a:p>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3600" dirty="0" smtClean="0">
                <a:solidFill>
                  <a:srgbClr val="1F497D"/>
                </a:solidFill>
                <a:latin typeface="Georgia" charset="0"/>
              </a:rPr>
              <a:t>A altura não importa, o problema é a força com que ele bate a cabeça. A metade das vítimas cai de uma altura de 25 pés ou menos.</a:t>
            </a:r>
            <a:endParaRPr lang="pt-BR" sz="3600" dirty="0">
              <a:solidFill>
                <a:srgbClr val="1F497D"/>
              </a:solidFill>
              <a:latin typeface="Georgia" charset="0"/>
            </a:endParaRPr>
          </a:p>
        </p:txBody>
      </p:sp>
      <p:sp>
        <p:nvSpPr>
          <p:cNvPr id="7" name="Content Placeholder 2"/>
          <p:cNvSpPr>
            <a:spLocks noGrp="1"/>
          </p:cNvSpPr>
          <p:nvPr>
            <p:ph type="title"/>
          </p:nvPr>
        </p:nvSpPr>
        <p:spPr>
          <a:xfrm>
            <a:off x="723900" y="304800"/>
            <a:ext cx="7772400" cy="2514600"/>
          </a:xfrm>
        </p:spPr>
        <p:txBody>
          <a:bodyPr>
            <a:normAutofit/>
          </a:bodyPr>
          <a:lstStyle/>
          <a:p>
            <a:pPr algn="ctr">
              <a:buClrTx/>
              <a:buNone/>
            </a:pPr>
            <a:r>
              <a:rPr lang="pt-BR" sz="3600" dirty="0" smtClean="0">
                <a:solidFill>
                  <a:srgbClr val="9BBB59"/>
                </a:solidFill>
                <a:ea typeface="ＭＳ Ｐゴシック" charset="-128"/>
              </a:rPr>
              <a:t>O trabalhador deve cair de uma altura</a:t>
            </a:r>
            <a:r>
              <a:rPr lang="pt-BR" sz="3600" dirty="0" smtClean="0">
                <a:solidFill>
                  <a:srgbClr val="9BBB59"/>
                </a:solidFill>
                <a:cs typeface="Arial" charset="0"/>
              </a:rPr>
              <a:t> grande para morrer</a:t>
            </a:r>
            <a:r>
              <a:rPr lang="pt-BR" sz="3600" dirty="0" smtClean="0">
                <a:solidFill>
                  <a:srgbClr val="9BBB59"/>
                </a:solidFill>
                <a:ea typeface="ＭＳ Ｐゴシック" charset="-128"/>
              </a:rPr>
              <a:t>.</a:t>
            </a:r>
          </a:p>
          <a:p>
            <a:pPr algn="ctr">
              <a:buClrTx/>
              <a:buNone/>
            </a:pPr>
            <a:r>
              <a:rPr lang="pt-BR" sz="3600" dirty="0" smtClean="0">
                <a:solidFill>
                  <a:srgbClr val="9BBB59"/>
                </a:solidFill>
                <a:ea typeface="ＭＳ Ｐゴシック" charset="-128"/>
              </a:rPr>
              <a:t>Verdadeiro ou Falso?</a:t>
            </a:r>
          </a:p>
          <a:p>
            <a:pPr algn="ctr">
              <a:buFont typeface="Wingdings 2" pitchFamily="-106" charset="2"/>
              <a:buNone/>
            </a:pP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A822C0-22C7-4C65-85DF-E2A6C1541DD1}" type="slidenum">
              <a:rPr lang="en-US"/>
              <a:pPr/>
              <a:t>18</a:t>
            </a:fld>
            <a:endParaRPr lang="en-US"/>
          </a:p>
        </p:txBody>
      </p:sp>
      <p:sp>
        <p:nvSpPr>
          <p:cNvPr id="5" name="TextBox 4"/>
          <p:cNvSpPr txBox="1">
            <a:spLocks noChangeArrowheads="1"/>
          </p:cNvSpPr>
          <p:nvPr/>
        </p:nvSpPr>
        <p:spPr bwMode="auto">
          <a:xfrm>
            <a:off x="457200" y="2971800"/>
            <a:ext cx="8229600" cy="2862322"/>
          </a:xfrm>
          <a:prstGeom prst="rect">
            <a:avLst/>
          </a:prstGeom>
          <a:noFill/>
          <a:ln w="9525">
            <a:noFill/>
            <a:miter lim="800000"/>
            <a:headEnd/>
            <a:tailEnd/>
          </a:ln>
        </p:spPr>
        <p:txBody>
          <a:bodyPr>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3600" u="sng" dirty="0" smtClean="0">
                <a:solidFill>
                  <a:srgbClr val="1F497D"/>
                </a:solidFill>
                <a:latin typeface="Georgia" charset="0"/>
              </a:rPr>
              <a:t>Falso:</a:t>
            </a:r>
          </a:p>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pt-BR" sz="3600" u="sng" dirty="0" smtClean="0">
              <a:solidFill>
                <a:srgbClr val="1F497D"/>
              </a:solidFill>
              <a:latin typeface="Georgia" charset="0"/>
            </a:endParaRPr>
          </a:p>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3600" dirty="0" smtClean="0">
                <a:solidFill>
                  <a:srgbClr val="1F497D"/>
                </a:solidFill>
                <a:latin typeface="Georgia" charset="0"/>
              </a:rPr>
              <a:t>A média da idade dos trabalhadores que morrem vítimas de quedas é de 43 anos.</a:t>
            </a:r>
            <a:endParaRPr lang="pt-BR" sz="3600" dirty="0">
              <a:solidFill>
                <a:srgbClr val="1F497D"/>
              </a:solidFill>
              <a:latin typeface="Georgia" charset="0"/>
            </a:endParaRPr>
          </a:p>
        </p:txBody>
      </p:sp>
      <p:sp>
        <p:nvSpPr>
          <p:cNvPr id="7" name="Content Placeholder 2"/>
          <p:cNvSpPr>
            <a:spLocks noGrp="1"/>
          </p:cNvSpPr>
          <p:nvPr>
            <p:ph type="title"/>
          </p:nvPr>
        </p:nvSpPr>
        <p:spPr>
          <a:xfrm>
            <a:off x="762000" y="609600"/>
            <a:ext cx="7772400" cy="1752600"/>
          </a:xfrm>
        </p:spPr>
        <p:txBody>
          <a:bodyPr>
            <a:normAutofit fontScale="90000"/>
          </a:bodyPr>
          <a:lstStyle/>
          <a:p>
            <a:pPr algn="ctr">
              <a:buClrTx/>
              <a:buNone/>
            </a:pPr>
            <a:r>
              <a:rPr lang="pt-BR" sz="3600" dirty="0" smtClean="0">
                <a:solidFill>
                  <a:srgbClr val="9BBB59"/>
                </a:solidFill>
                <a:ea typeface="ＭＳ Ｐゴシック" charset="-128"/>
              </a:rPr>
              <a:t>Os trabalhadores mais velhos e com experi</a:t>
            </a:r>
            <a:r>
              <a:rPr lang="pt-BR" sz="3600" dirty="0" smtClean="0">
                <a:solidFill>
                  <a:srgbClr val="9BBB59"/>
                </a:solidFill>
                <a:cs typeface="Arial" charset="0"/>
              </a:rPr>
              <a:t>ência não caem</a:t>
            </a:r>
            <a:r>
              <a:rPr lang="pt-BR" sz="3600" dirty="0" smtClean="0">
                <a:solidFill>
                  <a:srgbClr val="9BBB59"/>
                </a:solidFill>
                <a:ea typeface="ＭＳ Ｐゴシック" charset="-128"/>
              </a:rPr>
              <a:t>.</a:t>
            </a:r>
          </a:p>
          <a:p>
            <a:pPr algn="ctr">
              <a:buClrTx/>
              <a:buNone/>
            </a:pPr>
            <a:r>
              <a:rPr lang="pt-BR" sz="3600" dirty="0" smtClean="0">
                <a:solidFill>
                  <a:srgbClr val="9BBB59"/>
                </a:solidFill>
                <a:ea typeface="ＭＳ Ｐゴシック" charset="-128"/>
              </a:rPr>
              <a:t>Verdadeiro ou Falso?</a:t>
            </a:r>
            <a:endParaRPr lang="pt-BR" sz="3600" dirty="0">
              <a:solidFill>
                <a:srgbClr val="9BBB59"/>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CA06A1-7182-4B4A-8313-6D846455F6EB}" type="slidenum">
              <a:rPr lang="en-US"/>
              <a:pPr/>
              <a:t>19</a:t>
            </a:fld>
            <a:endParaRPr lang="en-US"/>
          </a:p>
        </p:txBody>
      </p:sp>
      <p:sp>
        <p:nvSpPr>
          <p:cNvPr id="5" name="TextBox 4"/>
          <p:cNvSpPr txBox="1">
            <a:spLocks noChangeArrowheads="1"/>
          </p:cNvSpPr>
          <p:nvPr/>
        </p:nvSpPr>
        <p:spPr bwMode="auto">
          <a:xfrm>
            <a:off x="457200" y="3200400"/>
            <a:ext cx="8153400" cy="2586038"/>
          </a:xfrm>
          <a:prstGeom prst="rect">
            <a:avLst/>
          </a:prstGeom>
          <a:noFill/>
          <a:ln w="9525">
            <a:noFill/>
            <a:miter lim="800000"/>
            <a:headEnd/>
            <a:tailEnd/>
          </a:ln>
        </p:spPr>
        <p:txBody>
          <a:bodyPr>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3600" u="sng" dirty="0" smtClean="0">
                <a:solidFill>
                  <a:srgbClr val="1F497D"/>
                </a:solidFill>
                <a:latin typeface="Georgia" charset="0"/>
              </a:rPr>
              <a:t>Falso:</a:t>
            </a:r>
          </a:p>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pt-BR" sz="3600" u="sng" dirty="0" smtClean="0">
              <a:solidFill>
                <a:srgbClr val="1F497D"/>
              </a:solidFill>
              <a:latin typeface="Georgia" charset="0"/>
            </a:endParaRPr>
          </a:p>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3600" dirty="0" smtClean="0">
                <a:solidFill>
                  <a:srgbClr val="1F497D"/>
                </a:solidFill>
                <a:latin typeface="Georgia" charset="0"/>
              </a:rPr>
              <a:t>Há muitas e vamos mostrar algumas na apresentação que segue.</a:t>
            </a:r>
          </a:p>
          <a:p>
            <a:endParaRPr lang="en-US" dirty="0">
              <a:latin typeface="Georgia" pitchFamily="-106" charset="0"/>
            </a:endParaRPr>
          </a:p>
        </p:txBody>
      </p:sp>
      <p:sp>
        <p:nvSpPr>
          <p:cNvPr id="7" name="Content Placeholder 2"/>
          <p:cNvSpPr>
            <a:spLocks noGrp="1"/>
          </p:cNvSpPr>
          <p:nvPr>
            <p:ph type="title"/>
          </p:nvPr>
        </p:nvSpPr>
        <p:spPr>
          <a:xfrm>
            <a:off x="647700" y="685800"/>
            <a:ext cx="7772400" cy="2133600"/>
          </a:xfrm>
        </p:spPr>
        <p:txBody>
          <a:bodyPr>
            <a:normAutofit fontScale="90000"/>
          </a:bodyPr>
          <a:lstStyle/>
          <a:p>
            <a:pPr algn="ctr">
              <a:buClrTx/>
              <a:buNone/>
            </a:pPr>
            <a:r>
              <a:rPr lang="pt-BR" sz="3600" dirty="0" smtClean="0">
                <a:solidFill>
                  <a:srgbClr val="9BBB59"/>
                </a:solidFill>
                <a:ea typeface="ＭＳ Ｐゴシック" charset="-128"/>
              </a:rPr>
              <a:t>N</a:t>
            </a:r>
            <a:r>
              <a:rPr lang="pt-BR" sz="3600" dirty="0" smtClean="0">
                <a:solidFill>
                  <a:srgbClr val="9BBB59"/>
                </a:solidFill>
                <a:cs typeface="Arial" charset="0"/>
              </a:rPr>
              <a:t>ão há muitas alternativas seguras disponíveis para prevenir e proteger os trabalhadores das quedas</a:t>
            </a:r>
            <a:r>
              <a:rPr lang="pt-BR" sz="3600" dirty="0" smtClean="0">
                <a:solidFill>
                  <a:srgbClr val="9BBB59"/>
                </a:solidFill>
                <a:ea typeface="ＭＳ Ｐゴシック" charset="-128"/>
              </a:rPr>
              <a:t>.</a:t>
            </a:r>
          </a:p>
          <a:p>
            <a:pPr algn="ctr">
              <a:buClrTx/>
              <a:buNone/>
            </a:pPr>
            <a:r>
              <a:rPr lang="pt-BR" sz="3600" dirty="0" smtClean="0">
                <a:solidFill>
                  <a:srgbClr val="9BBB59"/>
                </a:solidFill>
                <a:ea typeface="ＭＳ Ｐゴシック" charset="-128"/>
              </a:rPr>
              <a:t>Verdadeiro ou Falso?</a:t>
            </a:r>
            <a:endParaRPr lang="pt-BR" sz="3600" dirty="0">
              <a:solidFill>
                <a:srgbClr val="9BBB59"/>
              </a:solidFill>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Slide about course disclaimer </a:t>
            </a:r>
            <a:br>
              <a:rPr lang="en-US" dirty="0"/>
            </a:br>
            <a:endParaRPr lang="en-US" dirty="0"/>
          </a:p>
        </p:txBody>
      </p:sp>
      <p:sp>
        <p:nvSpPr>
          <p:cNvPr id="3" name="Slide Number Placeholder 2"/>
          <p:cNvSpPr>
            <a:spLocks noGrp="1"/>
          </p:cNvSpPr>
          <p:nvPr>
            <p:ph type="sldNum" sz="quarter" idx="12"/>
          </p:nvPr>
        </p:nvSpPr>
        <p:spPr/>
        <p:txBody>
          <a:bodyPr/>
          <a:lstStyle/>
          <a:p>
            <a:fld id="{91D184C6-259F-4493-9753-AAF257FF2F6F}" type="slidenum">
              <a:rPr lang="en-US"/>
              <a:pPr/>
              <a:t>2</a:t>
            </a:fld>
            <a:endParaRPr lang="en-US"/>
          </a:p>
        </p:txBody>
      </p:sp>
      <p:sp>
        <p:nvSpPr>
          <p:cNvPr id="17411" name="Content Placeholder 3"/>
          <p:cNvSpPr>
            <a:spLocks noGrp="1"/>
          </p:cNvSpPr>
          <p:nvPr>
            <p:ph sz="quarter" idx="4294967295"/>
          </p:nvPr>
        </p:nvSpPr>
        <p:spPr>
          <a:xfrm>
            <a:off x="685800" y="609600"/>
            <a:ext cx="7772400" cy="5562600"/>
          </a:xfrm>
        </p:spPr>
        <p:txBody>
          <a:bodyPr/>
          <a:lstStyle/>
          <a:p>
            <a:pPr algn="ctr">
              <a:lnSpc>
                <a:spcPct val="100000"/>
              </a:lnSpc>
              <a:spcAft>
                <a:spcPts val="1425"/>
              </a:spcAft>
              <a:buClrTx/>
              <a:buFontTx/>
              <a:buNone/>
            </a:pPr>
            <a:r>
              <a:rPr lang="pt-PT" sz="3000" dirty="0" smtClean="0">
                <a:solidFill>
                  <a:schemeClr val="tx2"/>
                </a:solidFill>
              </a:rPr>
              <a:t>Este material foi produzido sob a concessão número </a:t>
            </a:r>
            <a:r>
              <a:rPr lang="en-US" sz="3000" dirty="0" smtClean="0">
                <a:solidFill>
                  <a:schemeClr val="tx2"/>
                </a:solidFill>
              </a:rPr>
              <a:t>#</a:t>
            </a:r>
            <a:r>
              <a:rPr lang="en-US" sz="3000" dirty="0" smtClean="0">
                <a:solidFill>
                  <a:schemeClr val="tx2"/>
                </a:solidFill>
              </a:rPr>
              <a:t>SH26308-SH4</a:t>
            </a:r>
            <a:r>
              <a:rPr lang="pt-PT" sz="3000" dirty="0" smtClean="0">
                <a:solidFill>
                  <a:schemeClr val="tx2"/>
                </a:solidFill>
              </a:rPr>
              <a:t> </a:t>
            </a:r>
            <a:r>
              <a:rPr lang="pt-PT" sz="3000" dirty="0" smtClean="0">
                <a:solidFill>
                  <a:schemeClr val="tx2"/>
                </a:solidFill>
              </a:rPr>
              <a:t>da Occupational Safety and Health Administration (OSHA), do Departamento do Trabalho dos EUA, e não reflete, necessariamente, a posição nem as políticas do Departamento do Trabalho dos EUA, nem faz menção a nomes comerciais, a produtos comerciais ou a organizações que impliquem o endosso do Governo dos Estados Unidos da América.</a:t>
            </a:r>
            <a:endParaRPr lang="en-US" sz="3000" dirty="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pt-BR" sz="5000" dirty="0" smtClean="0">
                <a:solidFill>
                  <a:srgbClr val="1F497D"/>
                </a:solidFill>
                <a:latin typeface="Georgia" charset="0"/>
                <a:ea typeface="ＭＳ Ｐゴシック" charset="-128"/>
              </a:rPr>
              <a:t>Identificando Perigos  e Riscos na Constru</a:t>
            </a:r>
            <a:r>
              <a:rPr lang="pt-BR" sz="5000" dirty="0" smtClean="0">
                <a:solidFill>
                  <a:srgbClr val="1F497D"/>
                </a:solidFill>
                <a:latin typeface="Georgia" charset="0"/>
              </a:rPr>
              <a:t>ção Civil  Residencial</a:t>
            </a:r>
            <a:endParaRPr lang="pt-BR" sz="5000" dirty="0" smtClean="0">
              <a:ea typeface="+mj-ea"/>
            </a:endParaRPr>
          </a:p>
        </p:txBody>
      </p:sp>
      <p:sp>
        <p:nvSpPr>
          <p:cNvPr id="5" name="Text Placeholder 4"/>
          <p:cNvSpPr>
            <a:spLocks noGrp="1"/>
          </p:cNvSpPr>
          <p:nvPr>
            <p:ph type="body" idx="1"/>
          </p:nvPr>
        </p:nvSpPr>
        <p:spPr>
          <a:xfrm>
            <a:off x="722313" y="2547938"/>
            <a:ext cx="7772400" cy="3548062"/>
          </a:xfrm>
        </p:spPr>
        <p:txBody>
          <a:bodyPr>
            <a:normAutofit/>
          </a:bodyPr>
          <a:lstStyle/>
          <a:p>
            <a:pPr lvl="1">
              <a:buFont typeface="Arial" charset="0"/>
              <a:buChar char="•"/>
            </a:pPr>
            <a:endParaRPr lang="en-US" sz="4000" dirty="0" smtClean="0">
              <a:solidFill>
                <a:srgbClr val="898989"/>
              </a:solidFill>
            </a:endParaRPr>
          </a:p>
          <a:p>
            <a:pPr lvl="1">
              <a:buClr>
                <a:srgbClr val="C0504D"/>
              </a:buClr>
              <a:buFont typeface="Arial" charset="0"/>
              <a:buChar char="•"/>
            </a:pPr>
            <a:r>
              <a:rPr lang="pt-BR" sz="4000" dirty="0" smtClean="0">
                <a:solidFill>
                  <a:srgbClr val="898989"/>
                </a:solidFill>
                <a:latin typeface="Georgia" charset="0"/>
                <a:ea typeface="ＭＳ Ｐゴシック" charset="-128"/>
              </a:rPr>
              <a:t>Andaimes e Elevadores A</a:t>
            </a:r>
            <a:r>
              <a:rPr lang="pt-BR" sz="4000" dirty="0" smtClean="0">
                <a:solidFill>
                  <a:srgbClr val="898989"/>
                </a:solidFill>
                <a:latin typeface="Georgia" charset="0"/>
              </a:rPr>
              <a:t>éreos</a:t>
            </a:r>
          </a:p>
          <a:p>
            <a:pPr lvl="1">
              <a:buClr>
                <a:srgbClr val="C0504D"/>
              </a:buClr>
              <a:buFont typeface="Arial" charset="0"/>
              <a:buChar char="•"/>
            </a:pPr>
            <a:r>
              <a:rPr lang="pt-BR" sz="4000" dirty="0" smtClean="0">
                <a:solidFill>
                  <a:srgbClr val="898989"/>
                </a:solidFill>
                <a:latin typeface="Georgia" charset="0"/>
                <a:ea typeface="ＭＳ Ｐゴシック" charset="-128"/>
              </a:rPr>
              <a:t>T</a:t>
            </a:r>
            <a:r>
              <a:rPr lang="pt-BR" sz="4000" dirty="0" smtClean="0">
                <a:solidFill>
                  <a:srgbClr val="898989"/>
                </a:solidFill>
                <a:latin typeface="Georgia" charset="0"/>
              </a:rPr>
              <a:t>elhados</a:t>
            </a:r>
          </a:p>
          <a:p>
            <a:pPr lvl="1">
              <a:buClr>
                <a:srgbClr val="C0504D"/>
              </a:buClr>
              <a:buFont typeface="Arial" charset="0"/>
              <a:buChar char="•"/>
            </a:pPr>
            <a:r>
              <a:rPr lang="pt-BR" sz="4000" dirty="0" smtClean="0">
                <a:solidFill>
                  <a:srgbClr val="898989"/>
                </a:solidFill>
                <a:latin typeface="Georgia" charset="0"/>
                <a:ea typeface="ＭＳ Ｐゴシック" charset="-128"/>
              </a:rPr>
              <a:t>Escadas e escadarias</a:t>
            </a:r>
            <a:endParaRPr lang="pt-BR" sz="4000" dirty="0">
              <a:solidFill>
                <a:srgbClr val="898989"/>
              </a:solidFill>
              <a:latin typeface="Georgia" charset="0"/>
              <a:ea typeface="ＭＳ Ｐゴシック" charset="-128"/>
            </a:endParaRPr>
          </a:p>
        </p:txBody>
      </p:sp>
      <p:sp>
        <p:nvSpPr>
          <p:cNvPr id="6" name="Slide Number Placeholder 5"/>
          <p:cNvSpPr>
            <a:spLocks noGrp="1"/>
          </p:cNvSpPr>
          <p:nvPr>
            <p:ph type="sldNum" sz="quarter" idx="12"/>
          </p:nvPr>
        </p:nvSpPr>
        <p:spPr/>
        <p:txBody>
          <a:bodyPr/>
          <a:lstStyle/>
          <a:p>
            <a:fld id="{F2337EAC-C547-42A2-BF8B-DDDFB530921B}" type="slidenum">
              <a:rPr lang="en-US"/>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0600" cy="2209800"/>
          </a:xfrm>
          <a:solidFill>
            <a:schemeClr val="tx2"/>
          </a:solidFill>
        </p:spPr>
        <p:txBody>
          <a:bodyPr rtlCol="0">
            <a:normAutofit fontScale="90000"/>
          </a:bodyPr>
          <a:lstStyle/>
          <a:p>
            <a:pPr algn="ctr" fontAlgn="auto">
              <a:spcAft>
                <a:spcPts val="0"/>
              </a:spcAft>
              <a:defRPr/>
            </a:pPr>
            <a:r>
              <a:rPr lang="pt-BR" dirty="0" smtClean="0">
                <a:solidFill>
                  <a:srgbClr val="FFFFFF"/>
                </a:solidFill>
                <a:latin typeface="Georgia" charset="0"/>
              </a:rPr>
              <a:t>Em cada estágio de uma construção civil  residencial, os trabalhadores correm riscos de quedas associadas com:</a:t>
            </a: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endParaRPr>
          </a:p>
        </p:txBody>
      </p:sp>
      <p:sp>
        <p:nvSpPr>
          <p:cNvPr id="3" name="Content Placeholder 2"/>
          <p:cNvSpPr>
            <a:spLocks noGrp="1"/>
          </p:cNvSpPr>
          <p:nvPr>
            <p:ph idx="1"/>
          </p:nvPr>
        </p:nvSpPr>
        <p:spPr>
          <a:xfrm>
            <a:off x="457200" y="2362200"/>
            <a:ext cx="8229600" cy="4144963"/>
          </a:xfrm>
          <a:solidFill>
            <a:schemeClr val="accent3"/>
          </a:solidFill>
          <a:extLst/>
        </p:spPr>
        <p:txBody>
          <a:bodyPr rtlCol="0">
            <a:normAutofit/>
          </a:bodyPr>
          <a:lstStyle/>
          <a:p>
            <a:pPr>
              <a:spcBef>
                <a:spcPts val="588"/>
              </a:spcBef>
              <a:buFont typeface="Arial" charset="0"/>
              <a:buChar char="•"/>
            </a:pPr>
            <a:r>
              <a:rPr lang="pt-BR" dirty="0" smtClean="0">
                <a:solidFill>
                  <a:srgbClr val="FFFFFF"/>
                </a:solidFill>
                <a:latin typeface="Georgia" charset="0"/>
                <a:ea typeface="ＭＳ Ｐゴシック" charset="-128"/>
              </a:rPr>
              <a:t>Prepara</a:t>
            </a:r>
            <a:r>
              <a:rPr lang="pt-BR" dirty="0" smtClean="0">
                <a:solidFill>
                  <a:srgbClr val="FFFFFF"/>
                </a:solidFill>
                <a:latin typeface="Georgia" charset="0"/>
              </a:rPr>
              <a:t>ção do sítio e excavação</a:t>
            </a:r>
          </a:p>
          <a:p>
            <a:pPr>
              <a:spcBef>
                <a:spcPts val="588"/>
              </a:spcBef>
              <a:buFont typeface="Arial" charset="0"/>
              <a:buChar char="•"/>
            </a:pPr>
            <a:r>
              <a:rPr lang="pt-BR" dirty="0" smtClean="0">
                <a:solidFill>
                  <a:srgbClr val="FFFFFF"/>
                </a:solidFill>
                <a:latin typeface="Georgia" charset="0"/>
                <a:ea typeface="ＭＳ Ｐゴシック" charset="-128"/>
              </a:rPr>
              <a:t>Trabaho de fundi</a:t>
            </a:r>
            <a:r>
              <a:rPr lang="pt-BR" dirty="0" smtClean="0">
                <a:solidFill>
                  <a:srgbClr val="FFFFFF"/>
                </a:solidFill>
                <a:latin typeface="Georgia" charset="0"/>
              </a:rPr>
              <a:t>ção</a:t>
            </a:r>
          </a:p>
          <a:p>
            <a:pPr>
              <a:spcBef>
                <a:spcPts val="588"/>
              </a:spcBef>
              <a:buFont typeface="Arial" charset="0"/>
              <a:buChar char="•"/>
            </a:pPr>
            <a:r>
              <a:rPr lang="pt-BR" dirty="0" smtClean="0">
                <a:solidFill>
                  <a:srgbClr val="FFFFFF"/>
                </a:solidFill>
                <a:latin typeface="Georgia" charset="0"/>
                <a:ea typeface="ＭＳ Ｐゴシック" charset="-128"/>
              </a:rPr>
              <a:t>Trabalho de ch</a:t>
            </a:r>
            <a:r>
              <a:rPr lang="pt-BR" dirty="0" smtClean="0">
                <a:solidFill>
                  <a:srgbClr val="FFFFFF"/>
                </a:solidFill>
                <a:latin typeface="Georgia" charset="0"/>
              </a:rPr>
              <a:t>ão</a:t>
            </a:r>
          </a:p>
          <a:p>
            <a:pPr>
              <a:spcBef>
                <a:spcPts val="588"/>
              </a:spcBef>
              <a:buFont typeface="Arial" charset="0"/>
              <a:buChar char="•"/>
            </a:pPr>
            <a:r>
              <a:rPr lang="pt-BR" dirty="0" smtClean="0">
                <a:solidFill>
                  <a:srgbClr val="FFFFFF"/>
                </a:solidFill>
                <a:latin typeface="Georgia" charset="0"/>
                <a:ea typeface="ＭＳ Ｐゴシック" charset="-128"/>
              </a:rPr>
              <a:t>Estrutura</a:t>
            </a:r>
          </a:p>
          <a:p>
            <a:pPr>
              <a:spcBef>
                <a:spcPts val="588"/>
              </a:spcBef>
              <a:buFont typeface="Arial" charset="0"/>
              <a:buChar char="•"/>
            </a:pPr>
            <a:r>
              <a:rPr lang="pt-BR" dirty="0" smtClean="0">
                <a:solidFill>
                  <a:srgbClr val="FFFFFF"/>
                </a:solidFill>
                <a:latin typeface="Georgia" charset="0"/>
                <a:ea typeface="ＭＳ Ｐゴシック" charset="-128"/>
              </a:rPr>
              <a:t>Via de resguardo, tijolos, e obras de pedreiro</a:t>
            </a:r>
          </a:p>
          <a:p>
            <a:pPr>
              <a:spcBef>
                <a:spcPts val="588"/>
              </a:spcBef>
              <a:buFont typeface="Arial" charset="0"/>
              <a:buChar char="•"/>
            </a:pPr>
            <a:r>
              <a:rPr lang="pt-BR" dirty="0" smtClean="0">
                <a:solidFill>
                  <a:srgbClr val="FFFFFF"/>
                </a:solidFill>
                <a:latin typeface="Georgia" charset="0"/>
                <a:ea typeface="ＭＳ Ｐゴシック" charset="-128"/>
              </a:rPr>
              <a:t>Trabalho no telhado</a:t>
            </a:r>
            <a:endParaRPr lang="pt-BR" dirty="0" smtClean="0">
              <a:solidFill>
                <a:srgbClr val="FFFFFF"/>
              </a:solidFill>
              <a:latin typeface="Georgia" charset="0"/>
            </a:endParaRPr>
          </a:p>
          <a:p>
            <a:pPr marL="548640" indent="-411480" fontAlgn="auto">
              <a:spcBef>
                <a:spcPts val="580"/>
              </a:spcBef>
              <a:spcAft>
                <a:spcPts val="0"/>
              </a:spcAft>
              <a:buClr>
                <a:schemeClr val="tx1">
                  <a:shade val="95000"/>
                </a:schemeClr>
              </a:buClr>
              <a:buFont typeface="Wingdings 2"/>
              <a:buNone/>
              <a:defRPr/>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n-ea"/>
            </a:endParaRPr>
          </a:p>
        </p:txBody>
      </p:sp>
      <p:sp>
        <p:nvSpPr>
          <p:cNvPr id="22532" name="Slide Number Placeholder 3"/>
          <p:cNvSpPr>
            <a:spLocks noGrp="1"/>
          </p:cNvSpPr>
          <p:nvPr>
            <p:ph type="sldNum" sz="quarter" idx="12"/>
          </p:nvPr>
        </p:nvSpPr>
        <p:spPr bwMode="auto">
          <a:ln>
            <a:miter lim="800000"/>
            <a:headEnd/>
            <a:tailEnd/>
          </a:ln>
        </p:spPr>
        <p:txBody>
          <a:bodyPr/>
          <a:lstStyle/>
          <a:p>
            <a:fld id="{9154B57A-950D-4B17-9EF7-312D7429896D}" type="slidenum">
              <a:rPr lang="en-US"/>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hidden="1"/>
          <p:cNvSpPr>
            <a:spLocks noGrp="1"/>
          </p:cNvSpPr>
          <p:nvPr>
            <p:ph type="title"/>
          </p:nvPr>
        </p:nvSpPr>
        <p:spPr>
          <a:xfrm>
            <a:off x="990600" y="10732"/>
            <a:ext cx="7772400" cy="1143000"/>
          </a:xfrm>
        </p:spPr>
        <p:txBody>
          <a:bodyPr/>
          <a:lstStyle/>
          <a:p>
            <a:r>
              <a:rPr lang="en-US" dirty="0" smtClean="0"/>
              <a:t>Picture of fall hazard</a:t>
            </a:r>
          </a:p>
        </p:txBody>
      </p:sp>
      <p:sp>
        <p:nvSpPr>
          <p:cNvPr id="3" name="Slide Number Placeholder 2"/>
          <p:cNvSpPr>
            <a:spLocks noGrp="1"/>
          </p:cNvSpPr>
          <p:nvPr>
            <p:ph type="sldNum" sz="quarter" idx="12"/>
          </p:nvPr>
        </p:nvSpPr>
        <p:spPr/>
        <p:txBody>
          <a:bodyPr/>
          <a:lstStyle/>
          <a:p>
            <a:fld id="{938B4311-473E-4A14-990E-A8F339B5E80D}" type="slidenum">
              <a:rPr lang="en-US"/>
              <a:pPr/>
              <a:t>22</a:t>
            </a:fld>
            <a:endParaRPr lang="en-US"/>
          </a:p>
        </p:txBody>
      </p:sp>
      <p:pic>
        <p:nvPicPr>
          <p:cNvPr id="53252" name="Content Placeholder 3" descr="framing3.gif" title="Guardrails missing photo"/>
          <p:cNvPicPr>
            <a:picLocks noGrp="1" noChangeAspect="1"/>
          </p:cNvPicPr>
          <p:nvPr>
            <p:ph sz="quarter" idx="1"/>
          </p:nvPr>
        </p:nvPicPr>
        <p:blipFill>
          <a:blip r:embed="rId3" cstate="print"/>
          <a:srcRect/>
          <a:stretch>
            <a:fillRect/>
          </a:stretch>
        </p:blipFill>
        <p:spPr>
          <a:xfrm>
            <a:off x="1219200" y="838200"/>
            <a:ext cx="7011988" cy="5256213"/>
          </a:xfrm>
        </p:spPr>
      </p:pic>
      <p:sp>
        <p:nvSpPr>
          <p:cNvPr id="6" name="Circular Arrow 5" title="Red Arrow showing fall hazard"/>
          <p:cNvSpPr/>
          <p:nvPr/>
        </p:nvSpPr>
        <p:spPr>
          <a:xfrm flipH="1">
            <a:off x="4419600" y="3429000"/>
            <a:ext cx="1447800" cy="1676400"/>
          </a:xfrm>
          <a:prstGeom prst="circular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solidFill>
                <a:schemeClr val="tx1"/>
              </a:solidFill>
            </a:endParaRPr>
          </a:p>
        </p:txBody>
      </p:sp>
      <p:sp>
        <p:nvSpPr>
          <p:cNvPr id="7" name="TextBox 6"/>
          <p:cNvSpPr txBox="1">
            <a:spLocks noChangeArrowheads="1"/>
          </p:cNvSpPr>
          <p:nvPr/>
        </p:nvSpPr>
        <p:spPr bwMode="auto">
          <a:xfrm>
            <a:off x="3733800" y="5105400"/>
            <a:ext cx="4800600" cy="1938992"/>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000" b="1" dirty="0" smtClean="0">
                <a:solidFill>
                  <a:srgbClr val="1F497D"/>
                </a:solidFill>
                <a:latin typeface="Georgia" charset="0"/>
              </a:rPr>
              <a:t>De costas para o perigo da queda.  Eles precisam alguma proteção</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000" b="1" dirty="0" smtClean="0">
                <a:solidFill>
                  <a:srgbClr val="1F497D"/>
                </a:solidFill>
                <a:latin typeface="Georgia" charset="0"/>
              </a:rPr>
              <a:t>(ex. corrimão, sistema pessoal de proteção conta quedas, ou sistema de restrição)</a:t>
            </a:r>
          </a:p>
          <a:p>
            <a:endParaRPr lang="en-US" sz="2000" b="1" dirty="0">
              <a:solidFill>
                <a:schemeClr val="tx2"/>
              </a:solidFill>
              <a:latin typeface="Georgia" pitchFamily="-10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4724400" y="152400"/>
            <a:ext cx="7772400" cy="1143000"/>
          </a:xfrm>
        </p:spPr>
        <p:txBody>
          <a:bodyPr/>
          <a:lstStyle/>
          <a:p>
            <a:r>
              <a:rPr lang="en-US" dirty="0" smtClean="0"/>
              <a:t>Picture of fall hazard</a:t>
            </a:r>
            <a:endParaRPr lang="en-US" dirty="0"/>
          </a:p>
        </p:txBody>
      </p:sp>
      <p:sp>
        <p:nvSpPr>
          <p:cNvPr id="3" name="Slide Number Placeholder 2"/>
          <p:cNvSpPr>
            <a:spLocks noGrp="1"/>
          </p:cNvSpPr>
          <p:nvPr>
            <p:ph type="sldNum" sz="quarter" idx="12"/>
          </p:nvPr>
        </p:nvSpPr>
        <p:spPr/>
        <p:txBody>
          <a:bodyPr/>
          <a:lstStyle/>
          <a:p>
            <a:fld id="{9BDC0F06-969A-4E66-A3CF-C09641E88DF9}" type="slidenum">
              <a:rPr lang="en-US"/>
              <a:pPr/>
              <a:t>23</a:t>
            </a:fld>
            <a:endParaRPr lang="en-US"/>
          </a:p>
        </p:txBody>
      </p:sp>
      <p:pic>
        <p:nvPicPr>
          <p:cNvPr id="55300" name="Picture 5" title="Fall Hazard exampl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8600" y="1219200"/>
            <a:ext cx="4960938" cy="4267200"/>
          </a:xfrm>
          <a:prstGeom prst="rect">
            <a:avLst/>
          </a:prstGeom>
          <a:noFill/>
          <a:ln w="9525">
            <a:noFill/>
            <a:miter lim="800000"/>
            <a:headEnd/>
            <a:tailEnd/>
          </a:ln>
        </p:spPr>
      </p:pic>
      <p:pic>
        <p:nvPicPr>
          <p:cNvPr id="55301" name="Picture 6" title="Builidng under constructio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152400"/>
            <a:ext cx="4114800" cy="6043613"/>
          </a:xfrm>
          <a:prstGeom prst="rect">
            <a:avLst/>
          </a:prstGeom>
          <a:noFill/>
          <a:ln w="9525">
            <a:noFill/>
            <a:miter lim="800000"/>
            <a:headEnd/>
            <a:tailEnd/>
          </a:ln>
        </p:spPr>
      </p:pic>
      <p:sp>
        <p:nvSpPr>
          <p:cNvPr id="55302" name="TextBox 7"/>
          <p:cNvSpPr txBox="1">
            <a:spLocks noChangeArrowheads="1"/>
          </p:cNvSpPr>
          <p:nvPr/>
        </p:nvSpPr>
        <p:spPr bwMode="auto">
          <a:xfrm>
            <a:off x="6858000" y="6248400"/>
            <a:ext cx="1981200" cy="369888"/>
          </a:xfrm>
          <a:prstGeom prst="rect">
            <a:avLst/>
          </a:prstGeom>
          <a:noFill/>
          <a:ln w="9525">
            <a:noFill/>
            <a:miter lim="800000"/>
            <a:headEnd/>
            <a:tailEnd/>
          </a:ln>
        </p:spPr>
        <p:txBody>
          <a:bodyPr>
            <a:spAutoFit/>
          </a:bodyPr>
          <a:lstStyle/>
          <a:p>
            <a:r>
              <a:rPr lang="en-US" dirty="0">
                <a:latin typeface="Georgia" pitchFamily="-106" charset="0"/>
              </a:rPr>
              <a:t>1926.501(b)(13)</a:t>
            </a:r>
          </a:p>
        </p:txBody>
      </p:sp>
      <p:cxnSp>
        <p:nvCxnSpPr>
          <p:cNvPr id="9" name="Straight Connector 8" title="Red line to make an X"/>
          <p:cNvCxnSpPr/>
          <p:nvPr/>
        </p:nvCxnSpPr>
        <p:spPr>
          <a:xfrm>
            <a:off x="2514600" y="2057400"/>
            <a:ext cx="495300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title="Red line to make an X"/>
          <p:cNvCxnSpPr/>
          <p:nvPr/>
        </p:nvCxnSpPr>
        <p:spPr>
          <a:xfrm flipH="1">
            <a:off x="2286000" y="1524000"/>
            <a:ext cx="4495800" cy="2895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hidden="1"/>
          <p:cNvSpPr>
            <a:spLocks noGrp="1"/>
          </p:cNvSpPr>
          <p:nvPr>
            <p:ph type="title"/>
          </p:nvPr>
        </p:nvSpPr>
        <p:spPr>
          <a:xfrm>
            <a:off x="-1371600" y="-762000"/>
            <a:ext cx="7772400" cy="1143000"/>
          </a:xfrm>
        </p:spPr>
        <p:txBody>
          <a:bodyPr/>
          <a:lstStyle/>
          <a:p>
            <a:r>
              <a:rPr lang="en-US" dirty="0" smtClean="0"/>
              <a:t>Picture of fall hazard</a:t>
            </a:r>
          </a:p>
        </p:txBody>
      </p:sp>
      <p:sp>
        <p:nvSpPr>
          <p:cNvPr id="3" name="Slide Number Placeholder 2"/>
          <p:cNvSpPr>
            <a:spLocks noGrp="1"/>
          </p:cNvSpPr>
          <p:nvPr>
            <p:ph type="sldNum" sz="quarter" idx="12"/>
          </p:nvPr>
        </p:nvSpPr>
        <p:spPr/>
        <p:txBody>
          <a:bodyPr/>
          <a:lstStyle/>
          <a:p>
            <a:fld id="{01B60F06-AC63-42DC-9D26-5D5816456F35}" type="slidenum">
              <a:rPr lang="en-US"/>
              <a:pPr/>
              <a:t>24</a:t>
            </a:fld>
            <a:endParaRPr lang="en-US"/>
          </a:p>
        </p:txBody>
      </p:sp>
      <p:pic>
        <p:nvPicPr>
          <p:cNvPr id="57348" name="Picture 2" descr="C:\Users\Nicole\Dropbox\Photos\Residential Construction\20th and Montrose.open sided floor.jpg" title="Picture of an open sided floor over 6 feet"/>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1066800" y="304800"/>
            <a:ext cx="7197725" cy="6129338"/>
          </a:xfrm>
          <a:ln>
            <a:solidFill>
              <a:schemeClr val="accent1"/>
            </a:solidFill>
          </a:ln>
        </p:spPr>
      </p:pic>
      <p:cxnSp>
        <p:nvCxnSpPr>
          <p:cNvPr id="6" name="Straight Connector 5" title="Red line to make an X"/>
          <p:cNvCxnSpPr/>
          <p:nvPr/>
        </p:nvCxnSpPr>
        <p:spPr>
          <a:xfrm>
            <a:off x="2514600" y="2438400"/>
            <a:ext cx="1066800" cy="3810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title="Red line to make an X"/>
          <p:cNvCxnSpPr/>
          <p:nvPr/>
        </p:nvCxnSpPr>
        <p:spPr>
          <a:xfrm flipH="1">
            <a:off x="2514600" y="2438400"/>
            <a:ext cx="106680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4419600" y="5562600"/>
            <a:ext cx="4495800" cy="923330"/>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wrap="square">
            <a:spAutoFit/>
          </a:bodyPr>
          <a:lstStyle/>
          <a:p>
            <a:pPr>
              <a:buFont typeface="Arial" charset="0"/>
              <a:buChar char="•"/>
            </a:pPr>
            <a:r>
              <a:rPr lang="pt-BR" b="1" dirty="0" smtClean="0">
                <a:solidFill>
                  <a:schemeClr val="tx2"/>
                </a:solidFill>
                <a:latin typeface="Georgia" pitchFamily="-106" charset="0"/>
              </a:rPr>
              <a:t>Andares abertos de 6’ ou mais altos têm que ter proteção de queda.</a:t>
            </a:r>
          </a:p>
          <a:p>
            <a:pPr>
              <a:buFont typeface="Arial" charset="0"/>
              <a:buChar char="•"/>
            </a:pPr>
            <a:r>
              <a:rPr lang="pt-BR" b="1" dirty="0" smtClean="0">
                <a:solidFill>
                  <a:schemeClr val="tx2"/>
                </a:solidFill>
                <a:latin typeface="Georgia" pitchFamily="-106" charset="0"/>
              </a:rPr>
              <a:t>Linhas elétricas sem isolação</a:t>
            </a:r>
            <a:endParaRPr lang="pt-BR" b="1" dirty="0">
              <a:solidFill>
                <a:schemeClr val="tx2"/>
              </a:solidFill>
              <a:latin typeface="Georgia" pitchFamily="-10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0E4173-61F2-4059-B21E-D74DBB4961A1}" type="slidenum">
              <a:rPr lang="en-US"/>
              <a:pPr/>
              <a:t>25</a:t>
            </a:fld>
            <a:endParaRPr lang="en-US"/>
          </a:p>
        </p:txBody>
      </p:sp>
      <p:sp>
        <p:nvSpPr>
          <p:cNvPr id="3" name="Content Placeholder 2" title="Gray background"/>
          <p:cNvSpPr>
            <a:spLocks noGrp="1"/>
          </p:cNvSpPr>
          <p:nvPr>
            <p:ph sz="quarter" idx="4294967295"/>
          </p:nvPr>
        </p:nvSpPr>
        <p:spPr>
          <a:xfrm>
            <a:off x="0" y="1447800"/>
            <a:ext cx="7742238" cy="4572000"/>
          </a:xfrm>
        </p:spPr>
        <p:txBody>
          <a:bodyPr/>
          <a:lstStyle/>
          <a:p>
            <a:pPr algn="ctr">
              <a:buFont typeface="Wingdings 2" pitchFamily="-106" charset="2"/>
              <a:buNone/>
            </a:pPr>
            <a:endParaRPr lang="en-US" dirty="0" smtClean="0"/>
          </a:p>
          <a:p>
            <a:pPr algn="ctr">
              <a:buFont typeface="Wingdings 2" pitchFamily="-106" charset="2"/>
              <a:buNone/>
            </a:pPr>
            <a:endParaRPr lang="en-US" dirty="0" smtClean="0"/>
          </a:p>
        </p:txBody>
      </p:sp>
      <p:pic>
        <p:nvPicPr>
          <p:cNvPr id="6" name="Picture 2" title="Picture of examples of fall prote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819" y="2318896"/>
            <a:ext cx="4449763" cy="2811301"/>
          </a:xfrm>
          <a:prstGeom prst="rect">
            <a:avLst/>
          </a:prstGeom>
          <a:noFill/>
          <a:ln w="9525">
            <a:noFill/>
            <a:miter lim="800000"/>
            <a:headEnd/>
            <a:tailEnd/>
          </a:ln>
        </p:spPr>
      </p:pic>
      <p:pic>
        <p:nvPicPr>
          <p:cNvPr id="7" name="Picture 2" title="Picture of examples of fall protection"/>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19600" y="4004632"/>
            <a:ext cx="4267200" cy="2634688"/>
          </a:xfrm>
          <a:prstGeom prst="rect">
            <a:avLst/>
          </a:prstGeom>
          <a:noFill/>
          <a:ln w="9525">
            <a:noFill/>
            <a:miter lim="800000"/>
            <a:headEnd/>
            <a:tailEnd/>
          </a:ln>
        </p:spPr>
      </p:pic>
      <p:sp>
        <p:nvSpPr>
          <p:cNvPr id="8" name="TextBox 7"/>
          <p:cNvSpPr txBox="1"/>
          <p:nvPr/>
        </p:nvSpPr>
        <p:spPr>
          <a:xfrm>
            <a:off x="384589" y="24384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A</a:t>
            </a:r>
          </a:p>
        </p:txBody>
      </p:sp>
      <p:sp>
        <p:nvSpPr>
          <p:cNvPr id="9" name="TextBox 8"/>
          <p:cNvSpPr txBox="1"/>
          <p:nvPr/>
        </p:nvSpPr>
        <p:spPr>
          <a:xfrm>
            <a:off x="7971183" y="4216593"/>
            <a:ext cx="457200" cy="369332"/>
          </a:xfrm>
          <a:prstGeom prst="rect">
            <a:avLst/>
          </a:prstGeom>
          <a:noFill/>
        </p:spPr>
        <p:txBody>
          <a:bodyPr>
            <a:spAutoFit/>
          </a:bodyPr>
          <a:lstStyle/>
          <a:p>
            <a:pPr algn="ctr" fontAlgn="auto">
              <a:spcBef>
                <a:spcPts val="0"/>
              </a:spcBef>
              <a:spcAft>
                <a:spcPts val="0"/>
              </a:spcAft>
              <a:defRPr/>
            </a:pPr>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B</a:t>
            </a:r>
          </a:p>
        </p:txBody>
      </p:sp>
      <p:sp>
        <p:nvSpPr>
          <p:cNvPr id="2" name="TextBox 1"/>
          <p:cNvSpPr txBox="1"/>
          <p:nvPr/>
        </p:nvSpPr>
        <p:spPr>
          <a:xfrm>
            <a:off x="5746560" y="2739863"/>
            <a:ext cx="2330640" cy="4770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
                <a:rot lat="0" lon="0" rev="15600000"/>
              </a:lightRig>
            </a:scene3d>
            <a:sp3d extrusionH="57150" prstMaterial="softEdge">
              <a:bevelT w="25400" h="38100"/>
            </a:sp3d>
          </a:bodyPr>
          <a:lstStyle/>
          <a:p>
            <a:pPr algn="ctr"/>
            <a:r>
              <a:rPr lang="en-US" sz="2500" b="1" dirty="0" err="1" smtClean="0">
                <a:ln/>
                <a:solidFill>
                  <a:schemeClr val="accent2"/>
                </a:solidFill>
              </a:rPr>
              <a:t>Corrimãos</a:t>
            </a:r>
            <a:endParaRPr lang="en-US" sz="2500" b="1" dirty="0">
              <a:ln/>
              <a:solidFill>
                <a:schemeClr val="accent2"/>
              </a:solidFill>
            </a:endParaRPr>
          </a:p>
        </p:txBody>
      </p:sp>
      <p:sp>
        <p:nvSpPr>
          <p:cNvPr id="11" name="Title 13"/>
          <p:cNvSpPr txBox="1">
            <a:spLocks noGrp="1"/>
          </p:cNvSpPr>
          <p:nvPr>
            <p:ph type="title"/>
          </p:nvPr>
        </p:nvSpPr>
        <p:spPr>
          <a:xfrm>
            <a:off x="384589" y="533400"/>
            <a:ext cx="8406277" cy="1492716"/>
          </a:xfrm>
          <a:prstGeom prst="rect">
            <a:avLst/>
          </a:prstGeom>
          <a:solidFill>
            <a:schemeClr val="tx2"/>
          </a:solidFill>
        </p:spPr>
        <p:txBody>
          <a:bodyPr wrap="none" bIns="91440" anchor="b">
            <a:spAutoFit/>
          </a:bodyPr>
          <a:lstStyle/>
          <a:p>
            <a:pPr algn="ctr" fontAlgn="auto">
              <a:spcAft>
                <a:spcPts val="0"/>
              </a:spcAft>
              <a:defRPr/>
            </a:pPr>
            <a:r>
              <a:rPr lang="en-US" sz="4400" kern="10" dirty="0" err="1" smtClean="0">
                <a:ln w="9525">
                  <a:solidFill>
                    <a:srgbClr val="000000"/>
                  </a:solidFill>
                  <a:round/>
                  <a:headEnd/>
                  <a:tailEnd/>
                </a:ln>
                <a:solidFill>
                  <a:srgbClr val="FFFFFF"/>
                </a:solidFill>
                <a:latin typeface="Arial Black"/>
                <a:ea typeface="+mn-ea"/>
                <a:cs typeface="+mj-cs"/>
              </a:rPr>
              <a:t>Quais</a:t>
            </a:r>
            <a:r>
              <a:rPr lang="en-US" sz="4400" kern="10" dirty="0" smtClean="0">
                <a:ln w="9525">
                  <a:solidFill>
                    <a:srgbClr val="000000"/>
                  </a:solidFill>
                  <a:round/>
                  <a:headEnd/>
                  <a:tailEnd/>
                </a:ln>
                <a:solidFill>
                  <a:srgbClr val="FFFFFF"/>
                </a:solidFill>
                <a:latin typeface="Arial Black"/>
                <a:ea typeface="+mn-ea"/>
                <a:cs typeface="+mj-cs"/>
              </a:rPr>
              <a:t> </a:t>
            </a:r>
            <a:r>
              <a:rPr lang="en-US" sz="4400" kern="10" dirty="0" err="1" smtClean="0">
                <a:ln w="9525">
                  <a:solidFill>
                    <a:srgbClr val="000000"/>
                  </a:solidFill>
                  <a:round/>
                  <a:headEnd/>
                  <a:tailEnd/>
                </a:ln>
                <a:solidFill>
                  <a:srgbClr val="FFFFFF"/>
                </a:solidFill>
                <a:latin typeface="Arial Black"/>
                <a:ea typeface="+mn-ea"/>
                <a:cs typeface="+mj-cs"/>
              </a:rPr>
              <a:t>são</a:t>
            </a:r>
            <a:r>
              <a:rPr lang="en-US" sz="4400" kern="10" dirty="0" smtClean="0">
                <a:ln w="9525">
                  <a:solidFill>
                    <a:srgbClr val="000000"/>
                  </a:solidFill>
                  <a:round/>
                  <a:headEnd/>
                  <a:tailEnd/>
                </a:ln>
                <a:solidFill>
                  <a:srgbClr val="FFFFFF"/>
                </a:solidFill>
                <a:latin typeface="Arial Black"/>
                <a:ea typeface="+mn-ea"/>
                <a:cs typeface="+mj-cs"/>
              </a:rPr>
              <a:t> </a:t>
            </a:r>
            <a:r>
              <a:rPr lang="en-US" sz="4400" kern="10" dirty="0" err="1" smtClean="0">
                <a:ln w="9525">
                  <a:solidFill>
                    <a:srgbClr val="000000"/>
                  </a:solidFill>
                  <a:round/>
                  <a:headEnd/>
                  <a:tailEnd/>
                </a:ln>
                <a:solidFill>
                  <a:srgbClr val="FFFFFF"/>
                </a:solidFill>
                <a:latin typeface="Arial Black"/>
                <a:ea typeface="+mn-ea"/>
                <a:cs typeface="+mj-cs"/>
              </a:rPr>
              <a:t>os</a:t>
            </a:r>
            <a:r>
              <a:rPr lang="en-US" sz="4400" kern="10" dirty="0" smtClean="0">
                <a:ln w="9525">
                  <a:solidFill>
                    <a:srgbClr val="000000"/>
                  </a:solidFill>
                  <a:round/>
                  <a:headEnd/>
                  <a:tailEnd/>
                </a:ln>
                <a:solidFill>
                  <a:srgbClr val="FFFFFF"/>
                </a:solidFill>
                <a:latin typeface="Arial Black"/>
                <a:ea typeface="+mn-ea"/>
                <a:cs typeface="+mj-cs"/>
              </a:rPr>
              <a:t> </a:t>
            </a:r>
            <a:r>
              <a:rPr lang="en-US" sz="4400" kern="10" dirty="0" err="1" smtClean="0">
                <a:ln w="9525">
                  <a:solidFill>
                    <a:srgbClr val="000000"/>
                  </a:solidFill>
                  <a:round/>
                  <a:headEnd/>
                  <a:tailEnd/>
                </a:ln>
                <a:solidFill>
                  <a:srgbClr val="FFFFFF"/>
                </a:solidFill>
                <a:latin typeface="Arial Black"/>
                <a:ea typeface="+mn-ea"/>
                <a:cs typeface="+mj-cs"/>
              </a:rPr>
              <a:t>exemplos</a:t>
            </a:r>
            <a:r>
              <a:rPr lang="en-US" sz="4400" kern="10" dirty="0" smtClean="0">
                <a:ln w="9525">
                  <a:solidFill>
                    <a:srgbClr val="000000"/>
                  </a:solidFill>
                  <a:round/>
                  <a:headEnd/>
                  <a:tailEnd/>
                </a:ln>
                <a:solidFill>
                  <a:srgbClr val="FFFFFF"/>
                </a:solidFill>
                <a:latin typeface="Arial Black"/>
                <a:ea typeface="+mn-ea"/>
                <a:cs typeface="+mj-cs"/>
              </a:rPr>
              <a:t> de </a:t>
            </a:r>
            <a:br>
              <a:rPr lang="en-US" sz="4400" kern="10" dirty="0" smtClean="0">
                <a:ln w="9525">
                  <a:solidFill>
                    <a:srgbClr val="000000"/>
                  </a:solidFill>
                  <a:round/>
                  <a:headEnd/>
                  <a:tailEnd/>
                </a:ln>
                <a:solidFill>
                  <a:srgbClr val="FFFFFF"/>
                </a:solidFill>
                <a:latin typeface="Arial Black"/>
                <a:ea typeface="+mn-ea"/>
                <a:cs typeface="+mj-cs"/>
              </a:rPr>
            </a:br>
            <a:r>
              <a:rPr lang="en-US" sz="4400" kern="10" dirty="0" err="1" smtClean="0">
                <a:ln w="9525">
                  <a:solidFill>
                    <a:srgbClr val="000000"/>
                  </a:solidFill>
                  <a:round/>
                  <a:headEnd/>
                  <a:tailEnd/>
                </a:ln>
                <a:solidFill>
                  <a:srgbClr val="FFFFFF"/>
                </a:solidFill>
                <a:latin typeface="Arial Black"/>
                <a:ea typeface="+mn-ea"/>
                <a:cs typeface="+mj-cs"/>
              </a:rPr>
              <a:t>proteção</a:t>
            </a:r>
            <a:r>
              <a:rPr lang="en-US" sz="4400" kern="10" dirty="0" smtClean="0">
                <a:ln w="9525">
                  <a:solidFill>
                    <a:srgbClr val="000000"/>
                  </a:solidFill>
                  <a:round/>
                  <a:headEnd/>
                  <a:tailEnd/>
                </a:ln>
                <a:solidFill>
                  <a:srgbClr val="FFFFFF"/>
                </a:solidFill>
                <a:latin typeface="Arial Black"/>
                <a:ea typeface="+mn-ea"/>
                <a:cs typeface="+mj-cs"/>
              </a:rPr>
              <a:t> contra </a:t>
            </a:r>
            <a:r>
              <a:rPr lang="en-US" sz="4400" kern="10" dirty="0" err="1" smtClean="0">
                <a:ln w="9525">
                  <a:solidFill>
                    <a:srgbClr val="000000"/>
                  </a:solidFill>
                  <a:round/>
                  <a:headEnd/>
                  <a:tailEnd/>
                </a:ln>
                <a:solidFill>
                  <a:srgbClr val="FFFFFF"/>
                </a:solidFill>
                <a:latin typeface="Arial Black"/>
                <a:ea typeface="+mn-ea"/>
                <a:cs typeface="+mj-cs"/>
              </a:rPr>
              <a:t>quedas</a:t>
            </a:r>
            <a:r>
              <a:rPr lang="en-US" sz="4400" kern="10" dirty="0" smtClean="0">
                <a:ln w="9525">
                  <a:solidFill>
                    <a:srgbClr val="000000"/>
                  </a:solidFill>
                  <a:round/>
                  <a:headEnd/>
                  <a:tailEnd/>
                </a:ln>
                <a:solidFill>
                  <a:srgbClr val="FFFFFF"/>
                </a:solidFill>
                <a:latin typeface="Arial Black"/>
                <a:ea typeface="+mn-ea"/>
                <a:cs typeface="+mj-cs"/>
              </a:rPr>
              <a:t>?</a:t>
            </a:r>
            <a:endParaRPr lang="en-US" sz="4400" kern="10" dirty="0">
              <a:ln w="9525">
                <a:solidFill>
                  <a:srgbClr val="000000"/>
                </a:solidFill>
                <a:round/>
                <a:headEnd/>
                <a:tailEnd/>
              </a:ln>
              <a:solidFill>
                <a:srgbClr val="FFFFFF"/>
              </a:solidFill>
              <a:latin typeface="Arial Black"/>
              <a:ea typeface="+mn-ea"/>
              <a:cs typeface="+mj-cs"/>
            </a:endParaRPr>
          </a:p>
        </p:txBody>
      </p:sp>
    </p:spTree>
    <p:extLst>
      <p:ext uri="{BB962C8B-B14F-4D97-AF65-F5344CB8AC3E}">
        <p14:creationId xmlns:p14="http://schemas.microsoft.com/office/powerpoint/2010/main" val="12756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853C03-1367-4FD8-A5D0-44945529933C}" type="slidenum">
              <a:rPr lang="en-US" smtClean="0"/>
              <a:pPr/>
              <a:t>26</a:t>
            </a:fld>
            <a:endParaRPr lang="en-US"/>
          </a:p>
        </p:txBody>
      </p:sp>
      <p:sp>
        <p:nvSpPr>
          <p:cNvPr id="3" name="Content Placeholder 2" title="White background"/>
          <p:cNvSpPr>
            <a:spLocks noGrp="1"/>
          </p:cNvSpPr>
          <p:nvPr>
            <p:ph sz="quarter" idx="4294967295"/>
          </p:nvPr>
        </p:nvSpPr>
        <p:spPr>
          <a:xfrm>
            <a:off x="1371600" y="1447800"/>
            <a:ext cx="7772400" cy="4572000"/>
          </a:xfrm>
        </p:spPr>
        <p:txBody>
          <a:bodyPr/>
          <a:lstStyle/>
          <a:p>
            <a:endParaRPr lang="en-US" dirty="0" smtClean="0"/>
          </a:p>
          <a:p>
            <a:endParaRPr lang="en-US" dirty="0" smtClean="0"/>
          </a:p>
          <a:p>
            <a:endParaRPr lang="en-US" dirty="0"/>
          </a:p>
        </p:txBody>
      </p:sp>
      <p:pic>
        <p:nvPicPr>
          <p:cNvPr id="208898" name="Picture 2" descr="C:\Users\Nicole\AppData\Local\Temp\ABC%20guy.jpg" title="Example of Personal Fall Arrect System"/>
          <p:cNvPicPr>
            <a:picLocks noChangeAspect="1" noChangeArrowheads="1"/>
          </p:cNvPicPr>
          <p:nvPr/>
        </p:nvPicPr>
        <p:blipFill>
          <a:blip r:embed="rId3" cstate="print"/>
          <a:srcRect/>
          <a:stretch>
            <a:fillRect/>
          </a:stretch>
        </p:blipFill>
        <p:spPr bwMode="auto">
          <a:xfrm>
            <a:off x="1143000" y="1143000"/>
            <a:ext cx="7010400" cy="5715000"/>
          </a:xfrm>
          <a:prstGeom prst="rect">
            <a:avLst/>
          </a:prstGeom>
          <a:noFill/>
        </p:spPr>
      </p:pic>
      <p:sp>
        <p:nvSpPr>
          <p:cNvPr id="8" name="Title 13"/>
          <p:cNvSpPr txBox="1">
            <a:spLocks noGrp="1"/>
          </p:cNvSpPr>
          <p:nvPr>
            <p:ph type="title"/>
          </p:nvPr>
        </p:nvSpPr>
        <p:spPr bwMode="auto">
          <a:xfrm>
            <a:off x="76200" y="381000"/>
            <a:ext cx="8991600" cy="446276"/>
          </a:xfrm>
          <a:prstGeom prst="rect">
            <a:avLst/>
          </a:prstGeom>
          <a:solidFill>
            <a:schemeClr val="tx2"/>
          </a:solidFill>
          <a:ln w="9525">
            <a:noFill/>
            <a:miter lim="800000"/>
            <a:headEnd/>
            <a:tailEnd/>
          </a:ln>
        </p:spPr>
        <p:txBody>
          <a:bodyPr vert="horz" wrap="square" lIns="91440" tIns="45720" rIns="91440" bIns="91440" numCol="1" anchor="b" anchorCtr="0" compatLnSpc="1">
            <a:prstTxWarp prst="textNoShape">
              <a:avLst/>
            </a:prstTxWarp>
            <a:spAutoFit/>
          </a:bodyPr>
          <a:lstStyle/>
          <a:p>
            <a:pPr algn="ctr" fontAlgn="auto" hangingPunct="1">
              <a:lnSpc>
                <a:spcPct val="100000"/>
              </a:lnSpc>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2000" kern="10" dirty="0" smtClean="0">
                <a:ln w="9525">
                  <a:solidFill>
                    <a:srgbClr val="000000"/>
                  </a:solidFill>
                  <a:round/>
                  <a:headEnd/>
                  <a:tailEnd/>
                </a:ln>
                <a:solidFill>
                  <a:srgbClr val="FFFFFF"/>
                </a:solidFill>
                <a:latin typeface="Arial Black"/>
              </a:rPr>
              <a:t>Sistema de Proteção Pessoal de Prevenção de Quedas </a:t>
            </a:r>
            <a:r>
              <a:rPr lang="en-US" sz="2000" kern="10" dirty="0" smtClean="0">
                <a:ln w="9525">
                  <a:solidFill>
                    <a:srgbClr val="000000"/>
                  </a:solidFill>
                  <a:round/>
                  <a:headEnd/>
                  <a:tailEnd/>
                </a:ln>
                <a:solidFill>
                  <a:srgbClr val="FFFFFF"/>
                </a:solidFill>
                <a:latin typeface="Arial Black"/>
              </a:rPr>
              <a:t>(PFAS)</a:t>
            </a:r>
            <a:endParaRPr lang="en-US" sz="2000" kern="10" dirty="0">
              <a:ln w="9525">
                <a:solidFill>
                  <a:srgbClr val="000000"/>
                </a:solidFill>
                <a:round/>
                <a:headEnd/>
                <a:tailEnd/>
              </a:ln>
              <a:solidFill>
                <a:srgbClr val="FFFFFF"/>
              </a:solidFill>
              <a:latin typeface="Arial Black"/>
            </a:endParaRPr>
          </a:p>
        </p:txBody>
      </p:sp>
    </p:spTree>
    <p:extLst>
      <p:ext uri="{BB962C8B-B14F-4D97-AF65-F5344CB8AC3E}">
        <p14:creationId xmlns:p14="http://schemas.microsoft.com/office/powerpoint/2010/main" val="2199817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Nets</a:t>
            </a:r>
            <a:endParaRPr lang="en-US" dirty="0"/>
          </a:p>
        </p:txBody>
      </p:sp>
      <p:sp>
        <p:nvSpPr>
          <p:cNvPr id="4" name="Slide Number Placeholder 3"/>
          <p:cNvSpPr>
            <a:spLocks noGrp="1"/>
          </p:cNvSpPr>
          <p:nvPr>
            <p:ph type="sldNum" sz="quarter" idx="12"/>
          </p:nvPr>
        </p:nvSpPr>
        <p:spPr/>
        <p:txBody>
          <a:bodyPr/>
          <a:lstStyle/>
          <a:p>
            <a:fld id="{2F853C03-1367-4FD8-A5D0-44945529933C}" type="slidenum">
              <a:rPr lang="en-US" smtClean="0"/>
              <a:pPr/>
              <a:t>27</a:t>
            </a:fld>
            <a:endParaRPr lang="en-US"/>
          </a:p>
        </p:txBody>
      </p:sp>
      <p:pic>
        <p:nvPicPr>
          <p:cNvPr id="5" name="Content Placeholder 4" descr="https://encrypted-tbn2.gstatic.com/images?q=tbn:ANd9GcQDzn81puKfzDEdkAJX93qN7WhkrfJ4i8pjKKkm-ABvJt5v2LXg"/>
          <p:cNvPicPr>
            <a:picLocks noGrp="1"/>
          </p:cNvPicPr>
          <p:nvPr>
            <p:ph sz="quarter" idx="1"/>
          </p:nvPr>
        </p:nvPicPr>
        <p:blipFill>
          <a:blip r:embed="rId2" cstate="print"/>
          <a:srcRect/>
          <a:stretch>
            <a:fillRect/>
          </a:stretch>
        </p:blipFill>
        <p:spPr bwMode="auto">
          <a:xfrm>
            <a:off x="838200" y="1524000"/>
            <a:ext cx="7391400" cy="4800600"/>
          </a:xfrm>
          <a:prstGeom prst="rect">
            <a:avLst/>
          </a:prstGeom>
          <a:noFill/>
          <a:ln w="9525">
            <a:noFill/>
            <a:miter lim="800000"/>
            <a:headEnd/>
            <a:tailEnd/>
          </a:ln>
        </p:spPr>
      </p:pic>
      <p:sp>
        <p:nvSpPr>
          <p:cNvPr id="6" name="Title 13"/>
          <p:cNvSpPr txBox="1">
            <a:spLocks/>
          </p:cNvSpPr>
          <p:nvPr/>
        </p:nvSpPr>
        <p:spPr bwMode="auto">
          <a:xfrm>
            <a:off x="609600" y="533400"/>
            <a:ext cx="7772400" cy="877163"/>
          </a:xfrm>
          <a:prstGeom prst="rect">
            <a:avLst/>
          </a:prstGeom>
          <a:solidFill>
            <a:schemeClr val="tx2"/>
          </a:solidFill>
          <a:ln w="9525">
            <a:solidFill>
              <a:schemeClr val="tx1"/>
            </a:solidFill>
            <a:miter lim="800000"/>
            <a:headEnd/>
            <a:tailEnd/>
          </a:ln>
        </p:spPr>
        <p:txBody>
          <a:bodyPr vert="horz" wrap="square" lIns="91440" tIns="45720" rIns="91440" bIns="91440" numCol="1" anchor="b" anchorCtr="0" compatLnSpc="1">
            <a:prstTxWarp prst="textNoShape">
              <a:avLst/>
            </a:prstTxWarp>
            <a:spAutoFit/>
          </a:bodyPr>
          <a:lstStyle/>
          <a:p>
            <a:pPr lvl="0" algn="ctr" fontAlgn="auto">
              <a:spcAft>
                <a:spcPts val="0"/>
              </a:spcAft>
              <a:defRPr/>
            </a:pPr>
            <a:r>
              <a:rPr lang="en-US" sz="4800" dirty="0" err="1">
                <a:solidFill>
                  <a:schemeClr val="bg1"/>
                </a:solidFill>
                <a:latin typeface="Arial Black" panose="020B0A04020102020204" pitchFamily="34" charset="0"/>
              </a:rPr>
              <a:t>Redes</a:t>
            </a:r>
            <a:r>
              <a:rPr lang="en-US" sz="4800" dirty="0">
                <a:solidFill>
                  <a:schemeClr val="bg1"/>
                </a:solidFill>
                <a:latin typeface="Arial Black" panose="020B0A04020102020204" pitchFamily="34" charset="0"/>
              </a:rPr>
              <a:t> de </a:t>
            </a:r>
            <a:r>
              <a:rPr lang="en-US" sz="4800" dirty="0" err="1">
                <a:solidFill>
                  <a:schemeClr val="bg1"/>
                </a:solidFill>
                <a:latin typeface="Arial Black" panose="020B0A04020102020204" pitchFamily="34" charset="0"/>
              </a:rPr>
              <a:t>segurança</a:t>
            </a:r>
            <a:endParaRPr kumimoji="0" lang="en-US" sz="4800" b="0" i="0" u="none" strike="noStrike" kern="10" cap="none" spc="0" normalizeH="0" baseline="0" noProof="0" dirty="0">
              <a:ln w="9525">
                <a:solidFill>
                  <a:srgbClr val="000000"/>
                </a:solidFill>
                <a:round/>
                <a:headEnd/>
                <a:tailEnd/>
              </a:ln>
              <a:solidFill>
                <a:schemeClr val="bg1"/>
              </a:solidFill>
              <a:effectLst/>
              <a:uLnTx/>
              <a:uFillTx/>
              <a:latin typeface="Arial Black" panose="020B0A04020102020204" pitchFamily="34" charset="0"/>
              <a:ea typeface="+mn-ea"/>
              <a:cs typeface="+mj-cs"/>
            </a:endParaRPr>
          </a:p>
        </p:txBody>
      </p:sp>
    </p:spTree>
    <p:extLst>
      <p:ext uri="{BB962C8B-B14F-4D97-AF65-F5344CB8AC3E}">
        <p14:creationId xmlns:p14="http://schemas.microsoft.com/office/powerpoint/2010/main" val="1894107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Slide Number Placeholder 4"/>
          <p:cNvSpPr>
            <a:spLocks noGrp="1"/>
          </p:cNvSpPr>
          <p:nvPr>
            <p:ph type="sldNum" sz="quarter" idx="12"/>
          </p:nvPr>
        </p:nvSpPr>
        <p:spPr bwMode="auto">
          <a:ln>
            <a:miter lim="800000"/>
            <a:headEnd/>
            <a:tailEnd/>
          </a:ln>
        </p:spPr>
        <p:txBody>
          <a:bodyPr/>
          <a:lstStyle/>
          <a:p>
            <a:fld id="{E272C868-8DAC-4E4B-ACF8-151FC193DF6B}" type="slidenum">
              <a:rPr lang="en-US"/>
              <a:pPr/>
              <a:t>28</a:t>
            </a:fld>
            <a:endParaRPr lang="en-US"/>
          </a:p>
        </p:txBody>
      </p:sp>
      <p:pic>
        <p:nvPicPr>
          <p:cNvPr id="62467" name="Picture 6" title="Picture of Scaffolding"/>
          <p:cNvPicPr>
            <a:picLocks noChangeAspect="1"/>
          </p:cNvPicPr>
          <p:nvPr/>
        </p:nvPicPr>
        <p:blipFill>
          <a:blip r:embed="rId3" cstate="print"/>
          <a:srcRect/>
          <a:stretch>
            <a:fillRect/>
          </a:stretch>
        </p:blipFill>
        <p:spPr bwMode="auto">
          <a:xfrm>
            <a:off x="1524000" y="685800"/>
            <a:ext cx="6324600" cy="5994400"/>
          </a:xfrm>
          <a:prstGeom prst="rect">
            <a:avLst/>
          </a:prstGeom>
          <a:noFill/>
          <a:ln w="9525">
            <a:noFill/>
            <a:miter lim="800000"/>
            <a:headEnd/>
            <a:tailEnd/>
          </a:ln>
        </p:spPr>
      </p:pic>
      <p:sp>
        <p:nvSpPr>
          <p:cNvPr id="12" name="TextBox 11"/>
          <p:cNvSpPr txBox="1">
            <a:spLocks noChangeArrowheads="1"/>
          </p:cNvSpPr>
          <p:nvPr/>
        </p:nvSpPr>
        <p:spPr bwMode="auto">
          <a:xfrm>
            <a:off x="533400" y="4419600"/>
            <a:ext cx="7010400" cy="1938992"/>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a:buFont typeface="Arial" charset="0"/>
              <a:buChar char="•"/>
            </a:pPr>
            <a:r>
              <a:rPr lang="pt-BR" sz="3000" b="1" dirty="0" smtClean="0">
                <a:solidFill>
                  <a:schemeClr val="tx2"/>
                </a:solidFill>
                <a:latin typeface="Georgia" pitchFamily="-106" charset="0"/>
              </a:rPr>
              <a:t>Qualquer superfície que seja temporariamente elevada deve cumprir com os padrões de andaimes da OSHA.</a:t>
            </a:r>
            <a:endParaRPr lang="pt-BR" sz="3000" b="1" dirty="0">
              <a:solidFill>
                <a:schemeClr val="tx2"/>
              </a:solidFill>
              <a:latin typeface="Georgia" pitchFamily="-106" charset="0"/>
            </a:endParaRPr>
          </a:p>
        </p:txBody>
      </p:sp>
      <p:cxnSp>
        <p:nvCxnSpPr>
          <p:cNvPr id="6" name="Straight Connector 5" title="Red line to make an X"/>
          <p:cNvCxnSpPr/>
          <p:nvPr/>
        </p:nvCxnSpPr>
        <p:spPr>
          <a:xfrm>
            <a:off x="4572000" y="1143000"/>
            <a:ext cx="1143000" cy="4572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title="Red line to make an X"/>
          <p:cNvCxnSpPr/>
          <p:nvPr/>
        </p:nvCxnSpPr>
        <p:spPr>
          <a:xfrm flipH="1">
            <a:off x="4572000" y="1143000"/>
            <a:ext cx="11430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title="Red line to make an X"/>
          <p:cNvCxnSpPr/>
          <p:nvPr/>
        </p:nvCxnSpPr>
        <p:spPr>
          <a:xfrm>
            <a:off x="1905000" y="2514600"/>
            <a:ext cx="1143000" cy="4572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 name="Straight Connector 24" title="Red line to make an X"/>
          <p:cNvCxnSpPr/>
          <p:nvPr/>
        </p:nvCxnSpPr>
        <p:spPr>
          <a:xfrm flipH="1">
            <a:off x="1905000" y="2514600"/>
            <a:ext cx="11430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itle 5"/>
          <p:cNvSpPr txBox="1">
            <a:spLocks noGrp="1"/>
          </p:cNvSpPr>
          <p:nvPr>
            <p:ph type="title"/>
          </p:nvPr>
        </p:nvSpPr>
        <p:spPr>
          <a:xfrm>
            <a:off x="800100" y="152400"/>
            <a:ext cx="7772400" cy="919766"/>
          </a:xfrm>
          <a:prstGeom prst="rect">
            <a:avLst/>
          </a:prstGeom>
        </p:spPr>
        <p:txBody>
          <a:bodyPr bIns="91440" anchor="b">
            <a:norm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5000" b="1" dirty="0" smtClean="0">
                <a:solidFill>
                  <a:srgbClr val="1F497D"/>
                </a:solidFill>
                <a:latin typeface="Georgia" charset="0"/>
              </a:rPr>
              <a:t>Andaimes</a:t>
            </a:r>
            <a:endParaRPr lang="pt-BR" sz="5000" b="1" dirty="0">
              <a:solidFill>
                <a:srgbClr val="1F497D"/>
              </a:solidFill>
              <a:latin typeface="Georgi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hidden="1"/>
          <p:cNvSpPr>
            <a:spLocks noGrp="1"/>
          </p:cNvSpPr>
          <p:nvPr>
            <p:ph type="title"/>
          </p:nvPr>
        </p:nvSpPr>
        <p:spPr>
          <a:xfrm>
            <a:off x="990600" y="-152400"/>
            <a:ext cx="7772400" cy="1143000"/>
          </a:xfrm>
        </p:spPr>
        <p:txBody>
          <a:bodyPr/>
          <a:lstStyle/>
          <a:p>
            <a:r>
              <a:rPr lang="en-US" dirty="0" smtClean="0"/>
              <a:t>Picture of fall hazards</a:t>
            </a:r>
          </a:p>
        </p:txBody>
      </p:sp>
      <p:pic>
        <p:nvPicPr>
          <p:cNvPr id="4" name="Picture 2" descr="C:\Users\Nicole\Documents\Javier Photos\IMG_0015 (2).jpg" title="Picture showing examples of a scaffold not fully planked, near scraps and combustibles and near power lines"/>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914400" y="633672"/>
            <a:ext cx="7391400" cy="5896321"/>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4" title="White circle around a red X"/>
          <p:cNvSpPr/>
          <p:nvPr/>
        </p:nvSpPr>
        <p:spPr>
          <a:xfrm>
            <a:off x="1066800" y="1219200"/>
            <a:ext cx="2133600" cy="8382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6" name="Oval 5" title="White circle around a red X"/>
          <p:cNvSpPr/>
          <p:nvPr/>
        </p:nvSpPr>
        <p:spPr>
          <a:xfrm>
            <a:off x="4648200" y="4953000"/>
            <a:ext cx="2133600" cy="8382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8" name="Oval 7" title="White circle around a red X"/>
          <p:cNvSpPr/>
          <p:nvPr/>
        </p:nvSpPr>
        <p:spPr>
          <a:xfrm>
            <a:off x="6248400" y="2743200"/>
            <a:ext cx="1371600" cy="5334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9" name="TextBox 8"/>
          <p:cNvSpPr txBox="1">
            <a:spLocks noChangeArrowheads="1"/>
          </p:cNvSpPr>
          <p:nvPr/>
        </p:nvSpPr>
        <p:spPr bwMode="auto">
          <a:xfrm>
            <a:off x="304800" y="3352800"/>
            <a:ext cx="5257800" cy="2246769"/>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a:buFont typeface="Arial" charset="0"/>
              <a:buChar char="•"/>
            </a:pPr>
            <a:r>
              <a:rPr lang="pt-BR" sz="2000" b="1" dirty="0" smtClean="0">
                <a:solidFill>
                  <a:schemeClr val="tx2"/>
                </a:solidFill>
                <a:latin typeface="Georgia" pitchFamily="-106" charset="0"/>
              </a:rPr>
              <a:t>As tábuas do  andaime devem estar completamente  juntas.</a:t>
            </a:r>
          </a:p>
          <a:p>
            <a:pPr>
              <a:buFont typeface="Arial" charset="0"/>
              <a:buChar char="•"/>
            </a:pPr>
            <a:r>
              <a:rPr lang="pt-BR" sz="2000" b="1" dirty="0" smtClean="0">
                <a:solidFill>
                  <a:schemeClr val="tx2"/>
                </a:solidFill>
                <a:latin typeface="Georgia" pitchFamily="-106" charset="0"/>
              </a:rPr>
              <a:t>Em uma área livre  de resíduos e elementos combustíveis</a:t>
            </a:r>
          </a:p>
          <a:p>
            <a:pPr>
              <a:buFont typeface="Arial" charset="0"/>
              <a:buChar char="•"/>
            </a:pPr>
            <a:r>
              <a:rPr lang="pt-BR" sz="2000" b="1" dirty="0" smtClean="0">
                <a:solidFill>
                  <a:schemeClr val="tx2"/>
                </a:solidFill>
                <a:latin typeface="Georgia" pitchFamily="-106" charset="0"/>
              </a:rPr>
              <a:t>Distante de, pelo menos, 10 pés de redes elétricas descobertas ou de qualquer material condutivo ligado.</a:t>
            </a:r>
            <a:endParaRPr lang="pt-BR" sz="2000" b="1" dirty="0">
              <a:solidFill>
                <a:schemeClr val="tx2"/>
              </a:solidFill>
              <a:latin typeface="Georgia" pitchFamily="-106" charset="0"/>
            </a:endParaRPr>
          </a:p>
        </p:txBody>
      </p:sp>
      <p:sp>
        <p:nvSpPr>
          <p:cNvPr id="10" name="Slide Number Placeholder 9"/>
          <p:cNvSpPr>
            <a:spLocks noGrp="1"/>
          </p:cNvSpPr>
          <p:nvPr>
            <p:ph type="sldNum" sz="quarter" idx="12"/>
          </p:nvPr>
        </p:nvSpPr>
        <p:spPr/>
        <p:txBody>
          <a:bodyPr/>
          <a:lstStyle/>
          <a:p>
            <a:fld id="{7DCE6095-06B8-4711-A901-7291DEBED20A}" type="slidenum">
              <a:rPr lang="en-US"/>
              <a:pPr/>
              <a:t>29</a:t>
            </a:fld>
            <a:endParaRPr lang="en-US"/>
          </a:p>
        </p:txBody>
      </p:sp>
      <p:cxnSp>
        <p:nvCxnSpPr>
          <p:cNvPr id="13" name="Straight Connector 12" title="Red line to make an X"/>
          <p:cNvCxnSpPr>
            <a:stCxn id="0" idx="1"/>
          </p:cNvCxnSpPr>
          <p:nvPr/>
        </p:nvCxnSpPr>
        <p:spPr>
          <a:xfrm>
            <a:off x="1379538" y="1341438"/>
            <a:ext cx="1516062" cy="563562"/>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Straight Connector 15" title="Red line to make an X"/>
          <p:cNvCxnSpPr/>
          <p:nvPr/>
        </p:nvCxnSpPr>
        <p:spPr>
          <a:xfrm flipH="1">
            <a:off x="1295400" y="1295400"/>
            <a:ext cx="14478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Red line to make an X"/>
          <p:cNvCxnSpPr/>
          <p:nvPr/>
        </p:nvCxnSpPr>
        <p:spPr>
          <a:xfrm>
            <a:off x="6172200" y="2743200"/>
            <a:ext cx="1516063" cy="563563"/>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title="Red line to make an X"/>
          <p:cNvCxnSpPr/>
          <p:nvPr/>
        </p:nvCxnSpPr>
        <p:spPr>
          <a:xfrm flipH="1">
            <a:off x="6172200" y="2667000"/>
            <a:ext cx="14478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title="Red line to make an X"/>
          <p:cNvCxnSpPr/>
          <p:nvPr/>
        </p:nvCxnSpPr>
        <p:spPr>
          <a:xfrm>
            <a:off x="4960938" y="5075238"/>
            <a:ext cx="1516062" cy="563562"/>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title="Red line to make an X"/>
          <p:cNvCxnSpPr/>
          <p:nvPr/>
        </p:nvCxnSpPr>
        <p:spPr>
          <a:xfrm flipH="1">
            <a:off x="4876800" y="5029200"/>
            <a:ext cx="14478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pPr algn="ctr"/>
            <a:r>
              <a:rPr lang="pt-BR" u="sng" dirty="0" smtClean="0"/>
              <a:t>Apresentações</a:t>
            </a:r>
            <a:endParaRPr lang="pt-BR" u="sng" dirty="0"/>
          </a:p>
        </p:txBody>
      </p:sp>
      <p:sp>
        <p:nvSpPr>
          <p:cNvPr id="18435" name="Content Placeholder 4"/>
          <p:cNvSpPr>
            <a:spLocks noGrp="1"/>
          </p:cNvSpPr>
          <p:nvPr>
            <p:ph sz="quarter" idx="1"/>
          </p:nvPr>
        </p:nvSpPr>
        <p:spPr/>
        <p:txBody>
          <a:bodyPr/>
          <a:lstStyle/>
          <a:p>
            <a:pPr>
              <a:buFont typeface="Wingdings 2" pitchFamily="-106" charset="2"/>
              <a:buChar char=""/>
            </a:pPr>
            <a:r>
              <a:rPr lang="pt-BR" sz="3000" dirty="0" smtClean="0"/>
              <a:t>Nome:</a:t>
            </a:r>
          </a:p>
          <a:p>
            <a:pPr>
              <a:buFont typeface="Wingdings 2" pitchFamily="-106" charset="2"/>
              <a:buNone/>
            </a:pPr>
            <a:endParaRPr lang="pt-BR" sz="3000" dirty="0" smtClean="0"/>
          </a:p>
          <a:p>
            <a:pPr>
              <a:buFont typeface="Wingdings 2" pitchFamily="-106" charset="2"/>
              <a:buChar char=""/>
            </a:pPr>
            <a:r>
              <a:rPr lang="pt-BR" sz="3000" dirty="0" smtClean="0"/>
              <a:t>Tipo de trabalho que executa:</a:t>
            </a:r>
          </a:p>
          <a:p>
            <a:pPr>
              <a:buFont typeface="Wingdings 2" pitchFamily="-106" charset="2"/>
              <a:buNone/>
            </a:pPr>
            <a:endParaRPr lang="pt-BR" sz="3000" dirty="0" smtClean="0"/>
          </a:p>
          <a:p>
            <a:pPr>
              <a:buFont typeface="Wingdings 2" pitchFamily="-106" charset="2"/>
              <a:buChar char=""/>
            </a:pPr>
            <a:r>
              <a:rPr lang="pt-BR" sz="3000" dirty="0" smtClean="0"/>
              <a:t>Há quantos anos executa este trabalho?</a:t>
            </a:r>
          </a:p>
          <a:p>
            <a:pPr>
              <a:buFont typeface="Wingdings 2" pitchFamily="-106" charset="2"/>
              <a:buNone/>
            </a:pPr>
            <a:endParaRPr lang="pt-BR" sz="3000" dirty="0" smtClean="0"/>
          </a:p>
          <a:p>
            <a:pPr>
              <a:buFont typeface="Wingdings 2" pitchFamily="-106" charset="2"/>
              <a:buChar char=""/>
            </a:pPr>
            <a:r>
              <a:rPr lang="pt-BR" sz="3000" dirty="0" smtClean="0"/>
              <a:t>Por que executa este trabalho?</a:t>
            </a:r>
          </a:p>
          <a:p>
            <a:pPr>
              <a:buFont typeface="Wingdings 2" pitchFamily="-106" charset="2"/>
              <a:buNone/>
            </a:pPr>
            <a:endParaRPr lang="en-US" sz="3000" dirty="0"/>
          </a:p>
        </p:txBody>
      </p:sp>
      <p:sp>
        <p:nvSpPr>
          <p:cNvPr id="6" name="Slide Number Placeholder 5"/>
          <p:cNvSpPr>
            <a:spLocks noGrp="1"/>
          </p:cNvSpPr>
          <p:nvPr>
            <p:ph type="sldNum" sz="quarter" idx="12"/>
          </p:nvPr>
        </p:nvSpPr>
        <p:spPr/>
        <p:txBody>
          <a:bodyPr/>
          <a:lstStyle/>
          <a:p>
            <a:fld id="{927DEF2F-CDE1-44D5-A3C0-8334CC1E7390}" type="slidenum">
              <a:rPr lang="en-US"/>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3" title="Insulated and Uninsulated Lines voltage, Min Distance and Alternatives"/>
          <p:cNvSpPr>
            <a:spLocks noGrp="1"/>
          </p:cNvSpPr>
          <p:nvPr>
            <p:ph sz="quarter" idx="1"/>
          </p:nvPr>
        </p:nvSpPr>
        <p:spPr>
          <a:xfrm>
            <a:off x="381000" y="1066800"/>
            <a:ext cx="8305800" cy="4953000"/>
          </a:xfrm>
        </p:spPr>
        <p:txBody>
          <a:bodyPr/>
          <a:lstStyle/>
          <a:p>
            <a:pPr>
              <a:buFont typeface="Wingdings 2" pitchFamily="-106" charset="2"/>
              <a:buNone/>
            </a:pPr>
            <a:r>
              <a:rPr lang="pt-BR" sz="2400" dirty="0" smtClean="0"/>
              <a:t>Redes Elétricas Isoladas</a:t>
            </a:r>
          </a:p>
          <a:p>
            <a:pPr>
              <a:buFont typeface="Wingdings 2" pitchFamily="-106" charset="2"/>
              <a:buNone/>
            </a:pPr>
            <a:endParaRPr lang="en-US" sz="2400" dirty="0" smtClean="0"/>
          </a:p>
          <a:p>
            <a:pPr>
              <a:buFont typeface="Wingdings 2" pitchFamily="-106" charset="2"/>
              <a:buNone/>
            </a:pPr>
            <a:endParaRPr lang="en-US" sz="2400" dirty="0" smtClean="0"/>
          </a:p>
          <a:p>
            <a:pPr>
              <a:buFont typeface="Wingdings 2" pitchFamily="-106" charset="2"/>
              <a:buNone/>
            </a:pPr>
            <a:endParaRPr lang="en-US" sz="2400" dirty="0" smtClean="0"/>
          </a:p>
          <a:p>
            <a:pPr>
              <a:buFont typeface="Wingdings 2" pitchFamily="-106" charset="2"/>
              <a:buNone/>
            </a:pPr>
            <a:endParaRPr lang="en-US" sz="2400" dirty="0" smtClean="0"/>
          </a:p>
          <a:p>
            <a:pPr>
              <a:buFont typeface="Wingdings 2" pitchFamily="-106" charset="2"/>
              <a:buNone/>
            </a:pPr>
            <a:endParaRPr lang="en-US" sz="2400" dirty="0" smtClean="0"/>
          </a:p>
          <a:p>
            <a:pPr>
              <a:buFont typeface="Wingdings 2" pitchFamily="-106" charset="2"/>
              <a:buNone/>
            </a:pPr>
            <a:endParaRPr lang="en-US" sz="2400" dirty="0" smtClean="0"/>
          </a:p>
          <a:p>
            <a:pPr>
              <a:buFont typeface="Wingdings 2" pitchFamily="-106" charset="2"/>
              <a:buNone/>
            </a:pPr>
            <a:r>
              <a:rPr lang="pt-BR" sz="2400" dirty="0" smtClean="0"/>
              <a:t>Redes elétricas sem Isolamento</a:t>
            </a:r>
          </a:p>
        </p:txBody>
      </p:sp>
      <p:graphicFrame>
        <p:nvGraphicFramePr>
          <p:cNvPr id="5" name="Table 4" title="Redes Electricas Isolamento Voltagem, Distancia minima and Alternativas"/>
          <p:cNvGraphicFramePr>
            <a:graphicFrameLocks noGrp="1"/>
          </p:cNvGraphicFramePr>
          <p:nvPr>
            <p:extLst>
              <p:ext uri="{D42A27DB-BD31-4B8C-83A1-F6EECF244321}">
                <p14:modId xmlns:p14="http://schemas.microsoft.com/office/powerpoint/2010/main" val="1643192125"/>
              </p:ext>
            </p:extLst>
          </p:nvPr>
        </p:nvGraphicFramePr>
        <p:xfrm>
          <a:off x="304800" y="4724400"/>
          <a:ext cx="8534400" cy="1920152"/>
        </p:xfrm>
        <a:graphic>
          <a:graphicData uri="http://schemas.openxmlformats.org/drawingml/2006/table">
            <a:tbl>
              <a:tblPr firstRow="1"/>
              <a:tblGrid>
                <a:gridCol w="2844800"/>
                <a:gridCol w="2844800"/>
                <a:gridCol w="2844800"/>
              </a:tblGrid>
              <a:tr h="409575">
                <a:tc>
                  <a:txBody>
                    <a:bodyPr/>
                    <a:lstStyle/>
                    <a:p>
                      <a:pPr marL="0" marR="0" lvl="0" indent="0" algn="l"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200" b="1" i="0" u="none" strike="noStrike" cap="none" normalizeH="0" baseline="0" noProof="0" dirty="0" smtClean="0">
                          <a:ln>
                            <a:noFill/>
                          </a:ln>
                          <a:solidFill>
                            <a:srgbClr val="FFFFFF"/>
                          </a:solidFill>
                          <a:effectLst/>
                          <a:latin typeface="Georgia" charset="0"/>
                          <a:ea typeface="ＭＳ Ｐゴシック" charset="-128"/>
                        </a:rPr>
                        <a:t>Voltagem </a:t>
                      </a:r>
                    </a:p>
                  </a:txBody>
                  <a:tcPr marT="895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200" b="1" i="0" u="none" strike="noStrike" cap="none" normalizeH="0" baseline="0" noProof="0" smtClean="0">
                          <a:ln>
                            <a:noFill/>
                          </a:ln>
                          <a:solidFill>
                            <a:srgbClr val="FFFFFF"/>
                          </a:solidFill>
                          <a:effectLst/>
                          <a:latin typeface="Georgia" charset="0"/>
                          <a:ea typeface="ＭＳ Ｐゴシック" charset="-128"/>
                        </a:rPr>
                        <a:t>Dist</a:t>
                      </a:r>
                      <a:r>
                        <a:rPr kumimoji="0" lang="pt-BR" sz="1200" b="1" i="0" u="none" strike="noStrike" cap="none" normalizeH="0" baseline="0" noProof="0" smtClean="0">
                          <a:ln>
                            <a:noFill/>
                          </a:ln>
                          <a:solidFill>
                            <a:srgbClr val="FFFFFF"/>
                          </a:solidFill>
                          <a:effectLst/>
                          <a:latin typeface="Georgia" charset="0"/>
                          <a:ea typeface="SimSun" charset="-122"/>
                        </a:rPr>
                        <a:t>ância Mínima</a:t>
                      </a:r>
                    </a:p>
                  </a:txBody>
                  <a:tcPr marT="895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200" b="1" i="0" u="none" strike="noStrike" cap="none" normalizeH="0" baseline="0" noProof="0" dirty="0" smtClean="0">
                          <a:ln>
                            <a:noFill/>
                          </a:ln>
                          <a:solidFill>
                            <a:srgbClr val="FFFFFF"/>
                          </a:solidFill>
                          <a:effectLst/>
                          <a:latin typeface="Georgia" charset="0"/>
                          <a:ea typeface="ＭＳ Ｐゴシック" charset="-128"/>
                        </a:rPr>
                        <a:t>Alternativas</a:t>
                      </a:r>
                    </a:p>
                  </a:txBody>
                  <a:tcPr marT="895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9575">
                <a:tc>
                  <a:txBody>
                    <a:bodyPr/>
                    <a:lstStyle/>
                    <a:p>
                      <a:pPr marL="0" marR="0" lvl="0" indent="0" algn="l"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800" b="0" i="0" u="none" strike="noStrike" cap="none" normalizeH="0" baseline="0" noProof="0" dirty="0" smtClean="0">
                          <a:ln>
                            <a:noFill/>
                          </a:ln>
                          <a:solidFill>
                            <a:srgbClr val="000000"/>
                          </a:solidFill>
                          <a:effectLst/>
                          <a:latin typeface="Georgia" charset="0"/>
                          <a:ea typeface="ＭＳ Ｐゴシック" charset="-128"/>
                        </a:rPr>
                        <a:t>Menos de 50 kw</a:t>
                      </a:r>
                    </a:p>
                  </a:txBody>
                  <a:tcPr marT="111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800" b="0" i="0" u="none" strike="noStrike" cap="none" normalizeH="0" baseline="0" noProof="0" dirty="0" smtClean="0">
                          <a:ln>
                            <a:noFill/>
                          </a:ln>
                          <a:solidFill>
                            <a:srgbClr val="000000"/>
                          </a:solidFill>
                          <a:effectLst/>
                          <a:latin typeface="Georgia" charset="0"/>
                          <a:ea typeface="ＭＳ Ｐゴシック" charset="-128"/>
                        </a:rPr>
                        <a:t>10 p</a:t>
                      </a:r>
                      <a:r>
                        <a:rPr kumimoji="0" lang="pt-BR" sz="1800" b="0" i="0" u="none" strike="noStrike" cap="none" normalizeH="0" baseline="0" noProof="0" dirty="0" smtClean="0">
                          <a:ln>
                            <a:noFill/>
                          </a:ln>
                          <a:solidFill>
                            <a:srgbClr val="000000"/>
                          </a:solidFill>
                          <a:effectLst/>
                          <a:latin typeface="Georgia" charset="0"/>
                          <a:ea typeface="SimSun" charset="-122"/>
                        </a:rPr>
                        <a:t>és</a:t>
                      </a:r>
                      <a:r>
                        <a:rPr kumimoji="0" lang="pt-BR" sz="1800" b="0" i="0" u="none" strike="noStrike" cap="none" normalizeH="0" baseline="0" noProof="0" dirty="0" smtClean="0">
                          <a:ln>
                            <a:noFill/>
                          </a:ln>
                          <a:solidFill>
                            <a:srgbClr val="000000"/>
                          </a:solidFill>
                          <a:effectLst/>
                          <a:latin typeface="Georgia" charset="0"/>
                          <a:ea typeface="ＭＳ Ｐゴシック" charset="-128"/>
                        </a:rPr>
                        <a:t> (3,1 m). </a:t>
                      </a:r>
                    </a:p>
                  </a:txBody>
                  <a:tcPr marT="111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0">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pt-BR" sz="1800" b="0" i="0" u="none" strike="noStrike" cap="none" normalizeH="0" baseline="0" noProof="0" dirty="0" smtClean="0">
                        <a:ln>
                          <a:noFill/>
                        </a:ln>
                        <a:solidFill>
                          <a:srgbClr val="000000"/>
                        </a:solidFill>
                        <a:effectLst/>
                        <a:latin typeface="Arial" charset="0"/>
                        <a:ea typeface="SimSun" charset="-122"/>
                      </a:endParaRPr>
                    </a:p>
                  </a:txBody>
                  <a:tcPr marT="1341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09650">
                <a:tc>
                  <a:txBody>
                    <a:bodyPr/>
                    <a:lstStyle/>
                    <a:p>
                      <a:pPr marL="0" marR="0" lvl="0" indent="0" algn="l"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800" b="0" i="0" u="none" strike="noStrike" cap="none" normalizeH="0" baseline="0" noProof="0" dirty="0" smtClean="0">
                          <a:ln>
                            <a:noFill/>
                          </a:ln>
                          <a:solidFill>
                            <a:srgbClr val="000000"/>
                          </a:solidFill>
                          <a:effectLst/>
                          <a:latin typeface="Georgia" charset="0"/>
                          <a:ea typeface="ＭＳ Ｐゴシック" charset="-128"/>
                        </a:rPr>
                        <a:t>Mais de 50 kw</a:t>
                      </a:r>
                    </a:p>
                  </a:txBody>
                  <a:tcPr marT="111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800" b="0" i="0" u="none" strike="noStrike" cap="none" normalizeH="0" baseline="0" noProof="0" dirty="0" smtClean="0">
                          <a:ln>
                            <a:noFill/>
                          </a:ln>
                          <a:solidFill>
                            <a:srgbClr val="000000"/>
                          </a:solidFill>
                          <a:effectLst/>
                          <a:latin typeface="Georgia" charset="0"/>
                          <a:ea typeface="ＭＳ Ｐゴシック" charset="-128"/>
                        </a:rPr>
                        <a:t>10 p</a:t>
                      </a:r>
                      <a:r>
                        <a:rPr kumimoji="0" lang="pt-BR" sz="1800" b="0" i="0" u="none" strike="noStrike" cap="none" normalizeH="0" baseline="0" noProof="0" dirty="0" smtClean="0">
                          <a:ln>
                            <a:noFill/>
                          </a:ln>
                          <a:solidFill>
                            <a:srgbClr val="000000"/>
                          </a:solidFill>
                          <a:effectLst/>
                          <a:latin typeface="Georgia" charset="0"/>
                          <a:ea typeface="SimSun" charset="-122"/>
                        </a:rPr>
                        <a:t>és</a:t>
                      </a:r>
                      <a:r>
                        <a:rPr kumimoji="0" lang="pt-BR" sz="1800" b="0" i="0" u="none" strike="noStrike" cap="none" normalizeH="0" baseline="0" noProof="0" dirty="0" smtClean="0">
                          <a:ln>
                            <a:noFill/>
                          </a:ln>
                          <a:solidFill>
                            <a:srgbClr val="000000"/>
                          </a:solidFill>
                          <a:effectLst/>
                          <a:latin typeface="Georgia" charset="0"/>
                          <a:ea typeface="ＭＳ Ｐゴシック" charset="-128"/>
                        </a:rPr>
                        <a:t> (3,1 m) mais .4 polegadas (1,0 cm) por cada 1 kw acima de 50 kw </a:t>
                      </a:r>
                    </a:p>
                  </a:txBody>
                  <a:tcPr marT="111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800" b="0" i="0" u="none" strike="noStrike" cap="none" normalizeH="0" baseline="0" noProof="0" dirty="0" smtClean="0">
                          <a:ln>
                            <a:noFill/>
                          </a:ln>
                          <a:solidFill>
                            <a:srgbClr val="000000"/>
                          </a:solidFill>
                          <a:effectLst/>
                          <a:latin typeface="Georgia" charset="0"/>
                          <a:ea typeface="ＭＳ Ｐゴシック" charset="-128"/>
                        </a:rPr>
                        <a:t>2 x o comprimento do isolamento da rede, mas nunca menos de 10 ft (3,1 m).</a:t>
                      </a:r>
                    </a:p>
                  </a:txBody>
                  <a:tcPr marT="111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7" name="Title 13" title="Trabalhando com Segurança"/>
          <p:cNvSpPr>
            <a:spLocks noGrp="1"/>
          </p:cNvSpPr>
          <p:nvPr>
            <p:ph type="title"/>
          </p:nvPr>
        </p:nvSpPr>
        <p:spPr>
          <a:xfrm>
            <a:off x="762000" y="320933"/>
            <a:ext cx="7772400" cy="723275"/>
          </a:xfrm>
          <a:solidFill>
            <a:schemeClr val="tx2"/>
          </a:solidFill>
        </p:spPr>
        <p:txBody>
          <a:bodyPr>
            <a:spAutoFit/>
          </a:bodyPr>
          <a:lstStyle/>
          <a:p>
            <a:pPr algn="ctr" fontAlgn="auto">
              <a:spcAft>
                <a:spcPts val="0"/>
              </a:spcAft>
              <a:defRPr/>
            </a:pPr>
            <a:r>
              <a:rPr lang="pt-BR" sz="3800" kern="10" dirty="0" smtClean="0">
                <a:ln w="9525">
                  <a:solidFill>
                    <a:srgbClr val="000000"/>
                  </a:solidFill>
                  <a:round/>
                  <a:headEnd/>
                  <a:tailEnd/>
                </a:ln>
                <a:solidFill>
                  <a:srgbClr val="FFFFFF"/>
                </a:solidFill>
                <a:latin typeface="Arial Black"/>
                <a:ea typeface="+mn-ea"/>
              </a:rPr>
              <a:t>Trabalhando com Segurança</a:t>
            </a:r>
            <a:endParaRPr lang="pt-BR" sz="3800" kern="10" dirty="0">
              <a:ln w="9525">
                <a:solidFill>
                  <a:srgbClr val="000000"/>
                </a:solidFill>
                <a:round/>
                <a:headEnd/>
                <a:tailEnd/>
              </a:ln>
              <a:solidFill>
                <a:srgbClr val="FFFFFF"/>
              </a:solidFill>
              <a:latin typeface="Arial Black"/>
              <a:ea typeface="+mn-ea"/>
            </a:endParaRPr>
          </a:p>
        </p:txBody>
      </p:sp>
      <p:graphicFrame>
        <p:nvGraphicFramePr>
          <p:cNvPr id="6" name="Table 5" title="Redes Electricas Isoladas Voltagem, Distancia minima and Alternativas"/>
          <p:cNvGraphicFramePr>
            <a:graphicFrameLocks noGrp="1"/>
          </p:cNvGraphicFramePr>
          <p:nvPr>
            <p:extLst>
              <p:ext uri="{D42A27DB-BD31-4B8C-83A1-F6EECF244321}">
                <p14:modId xmlns:p14="http://schemas.microsoft.com/office/powerpoint/2010/main" val="2256232163"/>
              </p:ext>
            </p:extLst>
          </p:nvPr>
        </p:nvGraphicFramePr>
        <p:xfrm>
          <a:off x="381000" y="1600200"/>
          <a:ext cx="8229600" cy="2450378"/>
        </p:xfrm>
        <a:graphic>
          <a:graphicData uri="http://schemas.openxmlformats.org/drawingml/2006/table">
            <a:tbl>
              <a:tblPr firstRow="1"/>
              <a:tblGrid>
                <a:gridCol w="2743200"/>
                <a:gridCol w="2743200"/>
                <a:gridCol w="2743200"/>
              </a:tblGrid>
              <a:tr h="322263">
                <a:tc>
                  <a:txBody>
                    <a:bodyPr/>
                    <a:lstStyle/>
                    <a:p>
                      <a:pPr marL="0" marR="0" lvl="0" indent="0" algn="l"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200" b="1" i="0" u="none" strike="noStrike" cap="none" normalizeH="0" baseline="0" noProof="0" dirty="0" smtClean="0">
                          <a:ln>
                            <a:noFill/>
                          </a:ln>
                          <a:solidFill>
                            <a:srgbClr val="FFFFFF"/>
                          </a:solidFill>
                          <a:effectLst/>
                          <a:latin typeface="Georgia" charset="0"/>
                          <a:ea typeface="ＭＳ Ｐゴシック" charset="-128"/>
                        </a:rPr>
                        <a:t>Voltagem</a:t>
                      </a:r>
                    </a:p>
                  </a:txBody>
                  <a:tcPr marT="895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200" b="1" i="0" u="none" strike="noStrike" cap="none" normalizeH="0" baseline="0" noProof="0" dirty="0" smtClean="0">
                          <a:ln>
                            <a:noFill/>
                          </a:ln>
                          <a:solidFill>
                            <a:srgbClr val="FFFFFF"/>
                          </a:solidFill>
                          <a:effectLst/>
                          <a:latin typeface="Georgia" charset="0"/>
                          <a:ea typeface="ＭＳ Ｐゴシック" charset="-128"/>
                        </a:rPr>
                        <a:t>Dist</a:t>
                      </a:r>
                      <a:r>
                        <a:rPr kumimoji="0" lang="pt-BR" sz="1200" b="1" i="0" u="none" strike="noStrike" cap="none" normalizeH="0" baseline="0" noProof="0" dirty="0" smtClean="0">
                          <a:ln>
                            <a:noFill/>
                          </a:ln>
                          <a:solidFill>
                            <a:srgbClr val="FFFFFF"/>
                          </a:solidFill>
                          <a:effectLst/>
                          <a:latin typeface="Georgia" charset="0"/>
                          <a:ea typeface="SimSun" charset="-122"/>
                        </a:rPr>
                        <a:t>ância mínima</a:t>
                      </a:r>
                    </a:p>
                  </a:txBody>
                  <a:tcPr marT="895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200" b="1" i="0" u="none" strike="noStrike" cap="none" normalizeH="0" baseline="0" noProof="0" dirty="0" smtClean="0">
                          <a:ln>
                            <a:noFill/>
                          </a:ln>
                          <a:solidFill>
                            <a:srgbClr val="FFFFFF"/>
                          </a:solidFill>
                          <a:effectLst/>
                          <a:latin typeface="Georgia" charset="0"/>
                          <a:ea typeface="ＭＳ Ｐゴシック" charset="-128"/>
                        </a:rPr>
                        <a:t>Alternativas</a:t>
                      </a:r>
                    </a:p>
                  </a:txBody>
                  <a:tcPr marT="895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17538">
                <a:tc>
                  <a:txBody>
                    <a:bodyPr/>
                    <a:lstStyle/>
                    <a:p>
                      <a:pPr marL="0" marR="0" lvl="0" indent="0" algn="l"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800" b="0" i="0" u="none" strike="noStrike" cap="none" normalizeH="0" baseline="0" noProof="0" dirty="0" smtClean="0">
                          <a:ln>
                            <a:noFill/>
                          </a:ln>
                          <a:solidFill>
                            <a:srgbClr val="000000"/>
                          </a:solidFill>
                          <a:effectLst/>
                          <a:latin typeface="Georgia" charset="0"/>
                          <a:ea typeface="ＭＳ Ｐゴシック" charset="-128"/>
                        </a:rPr>
                        <a:t>Menos de 300 Watts</a:t>
                      </a:r>
                    </a:p>
                  </a:txBody>
                  <a:tcPr marT="111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800" b="0" i="0" u="none" strike="noStrike" cap="none" normalizeH="0" baseline="0" noProof="0" dirty="0" smtClean="0">
                          <a:ln>
                            <a:noFill/>
                          </a:ln>
                          <a:solidFill>
                            <a:srgbClr val="000000"/>
                          </a:solidFill>
                          <a:effectLst/>
                          <a:latin typeface="Georgia" charset="0"/>
                          <a:ea typeface="ＭＳ Ｐゴシック" charset="-128"/>
                        </a:rPr>
                        <a:t>3 p</a:t>
                      </a:r>
                      <a:r>
                        <a:rPr kumimoji="0" lang="pt-BR" sz="1800" b="0" i="0" u="none" strike="noStrike" cap="none" normalizeH="0" baseline="0" noProof="0" dirty="0" smtClean="0">
                          <a:ln>
                            <a:noFill/>
                          </a:ln>
                          <a:solidFill>
                            <a:srgbClr val="000000"/>
                          </a:solidFill>
                          <a:effectLst/>
                          <a:latin typeface="Georgia" charset="0"/>
                          <a:ea typeface="SimSun" charset="-122"/>
                        </a:rPr>
                        <a:t>és</a:t>
                      </a:r>
                      <a:r>
                        <a:rPr kumimoji="0" lang="pt-BR" sz="1800" b="0" i="0" u="none" strike="noStrike" cap="none" normalizeH="0" baseline="0" noProof="0" dirty="0" smtClean="0">
                          <a:ln>
                            <a:noFill/>
                          </a:ln>
                          <a:solidFill>
                            <a:srgbClr val="000000"/>
                          </a:solidFill>
                          <a:effectLst/>
                          <a:latin typeface="Georgia" charset="0"/>
                          <a:ea typeface="ＭＳ Ｐゴシック" charset="-128"/>
                        </a:rPr>
                        <a:t> (0,9 m) </a:t>
                      </a:r>
                    </a:p>
                  </a:txBody>
                  <a:tcPr marT="111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0">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pt-BR" sz="1800" b="0" i="0" u="none" strike="noStrike" cap="none" normalizeH="0" baseline="0" noProof="0" dirty="0" smtClean="0">
                        <a:ln>
                          <a:noFill/>
                        </a:ln>
                        <a:solidFill>
                          <a:srgbClr val="000000"/>
                        </a:solidFill>
                        <a:effectLst/>
                        <a:latin typeface="Arial" charset="0"/>
                        <a:ea typeface="SimSun" charset="-122"/>
                      </a:endParaRPr>
                    </a:p>
                  </a:txBody>
                  <a:tcPr marT="1341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9575">
                <a:tc>
                  <a:txBody>
                    <a:bodyPr/>
                    <a:lstStyle/>
                    <a:p>
                      <a:pPr marL="0" marR="0" lvl="0" indent="0" algn="l"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800" b="0" i="0" u="none" strike="noStrike" cap="none" normalizeH="0" baseline="0" noProof="0" dirty="0" smtClean="0">
                          <a:ln>
                            <a:noFill/>
                          </a:ln>
                          <a:solidFill>
                            <a:srgbClr val="000000"/>
                          </a:solidFill>
                          <a:effectLst/>
                          <a:latin typeface="Georgia" charset="0"/>
                          <a:ea typeface="ＭＳ Ｐゴシック" charset="-128"/>
                        </a:rPr>
                        <a:t>300 watts a 50 kw</a:t>
                      </a:r>
                    </a:p>
                  </a:txBody>
                  <a:tcPr marT="111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800" b="0" i="0" u="none" strike="noStrike" cap="none" normalizeH="0" baseline="0" noProof="0" dirty="0" smtClean="0">
                          <a:ln>
                            <a:noFill/>
                          </a:ln>
                          <a:solidFill>
                            <a:srgbClr val="000000"/>
                          </a:solidFill>
                          <a:effectLst/>
                          <a:latin typeface="Georgia" charset="0"/>
                          <a:ea typeface="ＭＳ Ｐゴシック" charset="-128"/>
                        </a:rPr>
                        <a:t>10 p</a:t>
                      </a:r>
                      <a:r>
                        <a:rPr kumimoji="0" lang="pt-BR" sz="1800" b="0" i="0" u="none" strike="noStrike" cap="none" normalizeH="0" baseline="0" noProof="0" dirty="0" smtClean="0">
                          <a:ln>
                            <a:noFill/>
                          </a:ln>
                          <a:solidFill>
                            <a:srgbClr val="000000"/>
                          </a:solidFill>
                          <a:effectLst/>
                          <a:latin typeface="Georgia" charset="0"/>
                          <a:ea typeface="SimSun" charset="-122"/>
                        </a:rPr>
                        <a:t>és</a:t>
                      </a:r>
                      <a:r>
                        <a:rPr kumimoji="0" lang="pt-BR" sz="1800" b="0" i="0" u="none" strike="noStrike" cap="none" normalizeH="0" baseline="0" noProof="0" dirty="0" smtClean="0">
                          <a:ln>
                            <a:noFill/>
                          </a:ln>
                          <a:solidFill>
                            <a:srgbClr val="000000"/>
                          </a:solidFill>
                          <a:effectLst/>
                          <a:latin typeface="Georgia" charset="0"/>
                          <a:ea typeface="ＭＳ Ｐゴシック" charset="-128"/>
                        </a:rPr>
                        <a:t> (3,1 m) </a:t>
                      </a:r>
                    </a:p>
                  </a:txBody>
                  <a:tcPr marT="111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0">
                        <a:lnSpc>
                          <a:spcPct val="8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pt-BR" sz="1800" b="0" i="0" u="none" strike="noStrike" cap="none" normalizeH="0" baseline="0" noProof="0" dirty="0" smtClean="0">
                        <a:ln>
                          <a:noFill/>
                        </a:ln>
                        <a:solidFill>
                          <a:srgbClr val="000000"/>
                        </a:solidFill>
                        <a:effectLst/>
                        <a:latin typeface="Arial" charset="0"/>
                        <a:ea typeface="SimSun" charset="-122"/>
                      </a:endParaRPr>
                    </a:p>
                  </a:txBody>
                  <a:tcPr marT="1341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033463">
                <a:tc>
                  <a:txBody>
                    <a:bodyPr/>
                    <a:lstStyle/>
                    <a:p>
                      <a:pPr marL="0" marR="0" lvl="0" indent="0" algn="l"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800" b="0" i="0" u="none" strike="noStrike" cap="none" normalizeH="0" baseline="0" noProof="0" dirty="0" smtClean="0">
                          <a:ln>
                            <a:noFill/>
                          </a:ln>
                          <a:solidFill>
                            <a:srgbClr val="000000"/>
                          </a:solidFill>
                          <a:effectLst/>
                          <a:latin typeface="Georgia" charset="0"/>
                          <a:ea typeface="ＭＳ Ｐゴシック" charset="-128"/>
                        </a:rPr>
                        <a:t>Mais de 50 kw</a:t>
                      </a:r>
                    </a:p>
                  </a:txBody>
                  <a:tcPr marT="111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800" b="0" i="0" u="none" strike="noStrike" cap="none" normalizeH="0" baseline="0" noProof="0" dirty="0" smtClean="0">
                          <a:ln>
                            <a:noFill/>
                          </a:ln>
                          <a:solidFill>
                            <a:srgbClr val="000000"/>
                          </a:solidFill>
                          <a:effectLst/>
                          <a:latin typeface="Georgia" charset="0"/>
                          <a:ea typeface="ＭＳ Ｐゴシック" charset="-128"/>
                        </a:rPr>
                        <a:t>10 p</a:t>
                      </a:r>
                      <a:r>
                        <a:rPr kumimoji="0" lang="pt-BR" sz="1800" b="0" i="0" u="none" strike="noStrike" cap="none" normalizeH="0" baseline="0" noProof="0" dirty="0" smtClean="0">
                          <a:ln>
                            <a:noFill/>
                          </a:ln>
                          <a:solidFill>
                            <a:srgbClr val="000000"/>
                          </a:solidFill>
                          <a:effectLst/>
                          <a:latin typeface="Georgia" charset="0"/>
                          <a:ea typeface="SimSun" charset="-122"/>
                        </a:rPr>
                        <a:t>és</a:t>
                      </a:r>
                      <a:r>
                        <a:rPr kumimoji="0" lang="pt-BR" sz="1800" b="0" i="0" u="none" strike="noStrike" cap="none" normalizeH="0" baseline="0" noProof="0" dirty="0" smtClean="0">
                          <a:ln>
                            <a:noFill/>
                          </a:ln>
                          <a:solidFill>
                            <a:srgbClr val="000000"/>
                          </a:solidFill>
                          <a:effectLst/>
                          <a:latin typeface="Georgia" charset="0"/>
                          <a:ea typeface="ＭＳ Ｐゴシック" charset="-128"/>
                        </a:rPr>
                        <a:t> (3,1 m) mais .4 polegadas (1,0 cm) por cada 1 kw acima de 50 kw </a:t>
                      </a:r>
                    </a:p>
                  </a:txBody>
                  <a:tcPr marT="111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8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pt-BR" sz="1800" b="0" i="0" u="none" strike="noStrike" cap="none" normalizeH="0" baseline="0" noProof="0" dirty="0" smtClean="0">
                          <a:ln>
                            <a:noFill/>
                          </a:ln>
                          <a:solidFill>
                            <a:srgbClr val="000000"/>
                          </a:solidFill>
                          <a:effectLst/>
                          <a:latin typeface="Georgia" charset="0"/>
                          <a:ea typeface="ＭＳ Ｐゴシック" charset="-128"/>
                        </a:rPr>
                        <a:t>2 x o comprimento do  isola</a:t>
                      </a:r>
                      <a:r>
                        <a:rPr kumimoji="0" lang="pt-BR" sz="1800" b="0" i="0" u="none" strike="noStrike" cap="none" normalizeH="0" baseline="0" noProof="0" dirty="0" smtClean="0">
                          <a:ln>
                            <a:noFill/>
                          </a:ln>
                          <a:solidFill>
                            <a:srgbClr val="000000"/>
                          </a:solidFill>
                          <a:effectLst/>
                          <a:latin typeface="Georgia" charset="0"/>
                          <a:ea typeface="SimSun" charset="-122"/>
                        </a:rPr>
                        <a:t>mento da rede</a:t>
                      </a:r>
                      <a:r>
                        <a:rPr kumimoji="0" lang="pt-BR" sz="1800" b="0" i="0" u="none" strike="noStrike" cap="none" normalizeH="0" baseline="0" noProof="0" dirty="0" smtClean="0">
                          <a:ln>
                            <a:noFill/>
                          </a:ln>
                          <a:solidFill>
                            <a:srgbClr val="000000"/>
                          </a:solidFill>
                          <a:effectLst/>
                          <a:latin typeface="Georgia" charset="0"/>
                          <a:ea typeface="ＭＳ Ｐゴシック" charset="-128"/>
                        </a:rPr>
                        <a:t>, mas nunca menos de 10 p</a:t>
                      </a:r>
                      <a:r>
                        <a:rPr kumimoji="0" lang="pt-BR" sz="1800" b="0" i="0" u="none" strike="noStrike" cap="none" normalizeH="0" baseline="0" noProof="0" dirty="0" smtClean="0">
                          <a:ln>
                            <a:noFill/>
                          </a:ln>
                          <a:solidFill>
                            <a:srgbClr val="000000"/>
                          </a:solidFill>
                          <a:effectLst/>
                          <a:latin typeface="Georgia" charset="0"/>
                          <a:ea typeface="SimSun" charset="-122"/>
                        </a:rPr>
                        <a:t>és</a:t>
                      </a:r>
                      <a:r>
                        <a:rPr kumimoji="0" lang="pt-BR" sz="1800" b="0" i="0" u="none" strike="noStrike" cap="none" normalizeH="0" baseline="0" noProof="0" dirty="0" smtClean="0">
                          <a:ln>
                            <a:noFill/>
                          </a:ln>
                          <a:solidFill>
                            <a:srgbClr val="000000"/>
                          </a:solidFill>
                          <a:effectLst/>
                          <a:latin typeface="Georgia" charset="0"/>
                          <a:ea typeface="ＭＳ Ｐゴシック" charset="-128"/>
                        </a:rPr>
                        <a:t> (3,1 m).</a:t>
                      </a:r>
                    </a:p>
                  </a:txBody>
                  <a:tcPr marT="111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 name="Slide Number Placeholder 2"/>
          <p:cNvSpPr>
            <a:spLocks noGrp="1"/>
          </p:cNvSpPr>
          <p:nvPr>
            <p:ph type="sldNum" sz="quarter" idx="12"/>
          </p:nvPr>
        </p:nvSpPr>
        <p:spPr/>
        <p:txBody>
          <a:bodyPr/>
          <a:lstStyle/>
          <a:p>
            <a:fld id="{DFCE7A5E-48CB-41E7-97D6-63D21B1584DF}" type="slidenum">
              <a:rPr lang="en-US"/>
              <a:pPr/>
              <a:t>30</a:t>
            </a:fld>
            <a:endParaRPr lang="en-US"/>
          </a:p>
        </p:txBody>
      </p:sp>
      <p:sp>
        <p:nvSpPr>
          <p:cNvPr id="10" name="TextBox 7"/>
          <p:cNvSpPr txBox="1">
            <a:spLocks noChangeArrowheads="1"/>
          </p:cNvSpPr>
          <p:nvPr/>
        </p:nvSpPr>
        <p:spPr bwMode="auto">
          <a:xfrm>
            <a:off x="7848600" y="1143000"/>
            <a:ext cx="1981200" cy="276999"/>
          </a:xfrm>
          <a:prstGeom prst="rect">
            <a:avLst/>
          </a:prstGeom>
          <a:noFill/>
          <a:ln w="9525">
            <a:noFill/>
            <a:miter lim="800000"/>
            <a:headEnd/>
            <a:tailEnd/>
          </a:ln>
        </p:spPr>
        <p:txBody>
          <a:bodyPr>
            <a:spAutoFit/>
          </a:bodyPr>
          <a:lstStyle/>
          <a:p>
            <a:r>
              <a:rPr lang="en-US" sz="1200" dirty="0" smtClean="0">
                <a:latin typeface="Georgia" pitchFamily="-106" charset="0"/>
              </a:rPr>
              <a:t>1926.451(f)(6)</a:t>
            </a:r>
            <a:endParaRPr lang="en-US" sz="1200" dirty="0">
              <a:latin typeface="Georgia" pitchFamily="-10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1143000" y="5457031"/>
            <a:ext cx="7772400" cy="1143000"/>
          </a:xfrm>
        </p:spPr>
        <p:txBody>
          <a:bodyPr/>
          <a:lstStyle/>
          <a:p>
            <a:r>
              <a:rPr lang="en-US" dirty="0" smtClean="0"/>
              <a:t>Picture of fall and electrocution hazard on scaffold</a:t>
            </a:r>
            <a:endParaRPr lang="en-US" dirty="0"/>
          </a:p>
        </p:txBody>
      </p:sp>
      <p:sp>
        <p:nvSpPr>
          <p:cNvPr id="3" name="Slide Number Placeholder 2"/>
          <p:cNvSpPr>
            <a:spLocks noGrp="1"/>
          </p:cNvSpPr>
          <p:nvPr>
            <p:ph type="sldNum" sz="quarter" idx="12"/>
          </p:nvPr>
        </p:nvSpPr>
        <p:spPr/>
        <p:txBody>
          <a:bodyPr/>
          <a:lstStyle/>
          <a:p>
            <a:fld id="{2A85C45A-BD65-44DF-A1C5-6424B7324EA6}" type="slidenum">
              <a:rPr lang="en-US"/>
              <a:pPr/>
              <a:t>31</a:t>
            </a:fld>
            <a:endParaRPr lang="en-US"/>
          </a:p>
        </p:txBody>
      </p:sp>
      <p:pic>
        <p:nvPicPr>
          <p:cNvPr id="68610" name="Picture 2" descr="C:\Users\Nicole\Dropbox\Photos\Residential Construction\20th_and_Parrish_Construction_Fatality.jpg" title="Picture of a deadly accident scene due to fall off scaffold"/>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0" y="381000"/>
            <a:ext cx="6324600" cy="4743450"/>
          </a:xfrm>
        </p:spPr>
      </p:pic>
      <p:sp>
        <p:nvSpPr>
          <p:cNvPr id="7" name="TextBox 6"/>
          <p:cNvSpPr txBox="1">
            <a:spLocks noChangeArrowheads="1"/>
          </p:cNvSpPr>
          <p:nvPr/>
        </p:nvSpPr>
        <p:spPr bwMode="auto">
          <a:xfrm>
            <a:off x="3581400" y="457200"/>
            <a:ext cx="5257800" cy="1631950"/>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000" b="1" dirty="0" smtClean="0">
                <a:solidFill>
                  <a:srgbClr val="1F497D"/>
                </a:solidFill>
                <a:latin typeface="Georgia" charset="0"/>
              </a:rPr>
              <a:t>Idade: 30 anos.</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000" b="1" dirty="0" smtClean="0">
                <a:solidFill>
                  <a:srgbClr val="1F497D"/>
                </a:solidFill>
                <a:latin typeface="Georgia" charset="0"/>
              </a:rPr>
              <a:t>Data da Morte: 30 de abril de 2012.</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000" b="1" dirty="0" smtClean="0">
                <a:solidFill>
                  <a:srgbClr val="1F497D"/>
                </a:solidFill>
                <a:latin typeface="Georgia" charset="0"/>
              </a:rPr>
              <a:t>Localidade: Filadelfia, PA</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000" b="1" dirty="0" smtClean="0">
                <a:solidFill>
                  <a:srgbClr val="1F497D"/>
                </a:solidFill>
                <a:latin typeface="Georgia" charset="0"/>
              </a:rPr>
              <a:t>Causa da Morte: Foi eletrocutado, o que causou a queda do andaime.</a:t>
            </a:r>
            <a:endParaRPr lang="pt-BR" sz="2000" b="1" dirty="0">
              <a:solidFill>
                <a:srgbClr val="1F497D"/>
              </a:solidFill>
              <a:latin typeface="Georgia" charset="0"/>
            </a:endParaRPr>
          </a:p>
        </p:txBody>
      </p:sp>
      <p:pic>
        <p:nvPicPr>
          <p:cNvPr id="68613" name="Picture 2" descr="A PECO worker uses a device to test if electric current is running through the scaffolding near the body of a dead worker. A construction worker at 20th and Parrish was allegedly electrocuted&lt;br /&gt;while working on a scaffold on a new construction project on Monday afternoon April 30, 2012 in Philadelphia. The worker allegedly fell of the scaffold to his death. (Alejandro A. Alvarez / Staff Photographer)" title="Picture of a deadly accident investigation scene due to fall off scaffold"/>
          <p:cNvPicPr>
            <a:picLocks noChangeAspect="1" noChangeArrowheads="1"/>
          </p:cNvPicPr>
          <p:nvPr/>
        </p:nvPicPr>
        <p:blipFill>
          <a:blip r:embed="rId4" cstate="print"/>
          <a:srcRect/>
          <a:stretch>
            <a:fillRect/>
          </a:stretch>
        </p:blipFill>
        <p:spPr bwMode="auto">
          <a:xfrm>
            <a:off x="5334000" y="2819400"/>
            <a:ext cx="3235325" cy="3819525"/>
          </a:xfrm>
          <a:prstGeom prst="rect">
            <a:avLst/>
          </a:prstGeom>
          <a:noFill/>
          <a:ln w="9525">
            <a:noFill/>
            <a:miter lim="800000"/>
            <a:headEnd/>
            <a:tailEnd/>
          </a:ln>
        </p:spPr>
      </p:pic>
      <p:sp>
        <p:nvSpPr>
          <p:cNvPr id="68614" name="TextBox 7"/>
          <p:cNvSpPr txBox="1">
            <a:spLocks noChangeArrowheads="1"/>
          </p:cNvSpPr>
          <p:nvPr/>
        </p:nvSpPr>
        <p:spPr bwMode="auto">
          <a:xfrm>
            <a:off x="5334000" y="6477000"/>
            <a:ext cx="1981200" cy="246063"/>
          </a:xfrm>
          <a:prstGeom prst="rect">
            <a:avLst/>
          </a:prstGeom>
          <a:noFill/>
          <a:ln w="9525">
            <a:noFill/>
            <a:miter lim="800000"/>
            <a:headEnd/>
            <a:tailEnd/>
          </a:ln>
        </p:spPr>
        <p:txBody>
          <a:bodyPr>
            <a:spAutoFit/>
          </a:bodyPr>
          <a:lstStyle/>
          <a:p>
            <a:r>
              <a:rPr lang="en-US" sz="1000">
                <a:solidFill>
                  <a:schemeClr val="bg1"/>
                </a:solidFill>
                <a:latin typeface="Georgia" pitchFamily="-106" charset="0"/>
              </a:rPr>
              <a:t>Photo credit: philly.com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Content Placeholder 3" descr="bricking26.gif" title="Picture of the planking complete between the uprights with no more than 1 inch gaps between the planks."/>
          <p:cNvPicPr>
            <a:picLocks noGrp="1" noChangeAspect="1"/>
          </p:cNvPicPr>
          <p:nvPr>
            <p:ph idx="1"/>
          </p:nvPr>
        </p:nvPicPr>
        <p:blipFill>
          <a:blip r:embed="rId3" cstate="print"/>
          <a:srcRect/>
          <a:stretch>
            <a:fillRect/>
          </a:stretch>
        </p:blipFill>
        <p:spPr>
          <a:xfrm>
            <a:off x="762000" y="1219200"/>
            <a:ext cx="7467600" cy="4800600"/>
          </a:xfrm>
        </p:spPr>
      </p:pic>
      <p:sp>
        <p:nvSpPr>
          <p:cNvPr id="124933" name="Slide Number Placeholder 4"/>
          <p:cNvSpPr>
            <a:spLocks noGrp="1"/>
          </p:cNvSpPr>
          <p:nvPr>
            <p:ph type="sldNum" sz="quarter" idx="12"/>
          </p:nvPr>
        </p:nvSpPr>
        <p:spPr bwMode="auto">
          <a:ln>
            <a:miter lim="800000"/>
            <a:headEnd/>
            <a:tailEnd/>
          </a:ln>
        </p:spPr>
        <p:txBody>
          <a:bodyPr/>
          <a:lstStyle/>
          <a:p>
            <a:fld id="{EAE2CD25-89A6-4AF4-B5EB-63045EC4EFAD}" type="slidenum">
              <a:rPr lang="en-US"/>
              <a:pPr/>
              <a:t>32</a:t>
            </a:fld>
            <a:endParaRPr lang="en-US"/>
          </a:p>
        </p:txBody>
      </p:sp>
      <p:sp>
        <p:nvSpPr>
          <p:cNvPr id="124934" name="TextBox 5"/>
          <p:cNvSpPr txBox="1">
            <a:spLocks noChangeArrowheads="1"/>
          </p:cNvSpPr>
          <p:nvPr/>
        </p:nvSpPr>
        <p:spPr bwMode="auto">
          <a:xfrm>
            <a:off x="6019800" y="4267200"/>
            <a:ext cx="2971800" cy="1754326"/>
          </a:xfrm>
          <a:prstGeom prst="rect">
            <a:avLst/>
          </a:prstGeom>
          <a:solidFill>
            <a:schemeClr val="accent3"/>
          </a:solidFill>
          <a:ln w="9525" cmpd="tri">
            <a:noFill/>
            <a:miter lim="800000"/>
            <a:headEnd/>
            <a:tailEnd/>
          </a:ln>
        </p:spPr>
        <p:txBody>
          <a:bodyPr>
            <a:spAutoFit/>
          </a:bodyPr>
          <a:lstStyle/>
          <a:p>
            <a:pPr algn="ctr" fontAlgn="auto">
              <a:spcBef>
                <a:spcPts val="0"/>
              </a:spcBef>
              <a:spcAft>
                <a:spcPts val="0"/>
              </a:spcAft>
              <a:defRPr/>
            </a:pPr>
            <a:r>
              <a:rPr lang="pt-BR" b="1" dirty="0" smtClean="0">
                <a:solidFill>
                  <a:srgbClr val="1F497D"/>
                </a:solidFill>
                <a:latin typeface="Georgia" charset="0"/>
              </a:rPr>
              <a:t>Andaime correto entre os suportes, com intervalos de não mais que 1 polegada entre as tábuas.</a:t>
            </a:r>
          </a:p>
          <a:p>
            <a:pPr algn="ctr" fontAlgn="auto">
              <a:spcBef>
                <a:spcPts val="0"/>
              </a:spcBef>
              <a:spcAft>
                <a:spcPts val="0"/>
              </a:spcAft>
              <a:defRPr/>
            </a:pPr>
            <a:endParaRPr lang="en-US" b="1" dirty="0">
              <a:solidFill>
                <a:schemeClr val="tx2"/>
              </a:solidFill>
              <a:latin typeface="+mn-lt"/>
              <a:ea typeface="+mn-ea"/>
            </a:endParaRPr>
          </a:p>
        </p:txBody>
      </p:sp>
      <p:sp>
        <p:nvSpPr>
          <p:cNvPr id="5" name="Title 13"/>
          <p:cNvSpPr>
            <a:spLocks noGrp="1"/>
          </p:cNvSpPr>
          <p:nvPr>
            <p:ph type="title"/>
          </p:nvPr>
        </p:nvSpPr>
        <p:spPr>
          <a:xfrm>
            <a:off x="838200" y="-49887"/>
            <a:ext cx="7391400" cy="1308050"/>
          </a:xfrm>
          <a:solidFill>
            <a:schemeClr val="tx2"/>
          </a:solidFill>
        </p:spPr>
        <p:txBody>
          <a:bodyPr wrap="square">
            <a:spAutoFit/>
          </a:bodyPr>
          <a:lstStyle/>
          <a:p>
            <a:pPr algn="ctr" fontAlgn="auto">
              <a:spcAft>
                <a:spcPts val="0"/>
              </a:spcAft>
              <a:defRPr/>
            </a:pPr>
            <a:r>
              <a:rPr lang="pt-BR" sz="3800" kern="10" dirty="0" smtClean="0">
                <a:ln w="9525">
                  <a:solidFill>
                    <a:srgbClr val="000000"/>
                  </a:solidFill>
                  <a:round/>
                  <a:headEnd/>
                  <a:tailEnd/>
                </a:ln>
                <a:solidFill>
                  <a:srgbClr val="FFFFFF"/>
                </a:solidFill>
                <a:latin typeface="Arial Black"/>
                <a:ea typeface="+mn-ea"/>
              </a:rPr>
              <a:t>Trabalhando com Segurança</a:t>
            </a:r>
            <a:endParaRPr lang="pt-BR" sz="3800" kern="10" dirty="0">
              <a:ln w="9525">
                <a:solidFill>
                  <a:srgbClr val="000000"/>
                </a:solidFill>
                <a:round/>
                <a:headEnd/>
                <a:tailEnd/>
              </a:ln>
              <a:solidFill>
                <a:srgbClr val="FFFFFF"/>
              </a:solidFill>
              <a:latin typeface="Arial Black"/>
              <a:ea typeface="+mn-ea"/>
            </a:endParaRPr>
          </a:p>
        </p:txBody>
      </p:sp>
      <p:sp>
        <p:nvSpPr>
          <p:cNvPr id="6" name="TextBox 7"/>
          <p:cNvSpPr txBox="1">
            <a:spLocks noChangeArrowheads="1"/>
          </p:cNvSpPr>
          <p:nvPr/>
        </p:nvSpPr>
        <p:spPr bwMode="auto">
          <a:xfrm>
            <a:off x="6934200" y="6248400"/>
            <a:ext cx="1981200" cy="369888"/>
          </a:xfrm>
          <a:prstGeom prst="rect">
            <a:avLst/>
          </a:prstGeom>
          <a:noFill/>
          <a:ln w="9525">
            <a:noFill/>
            <a:miter lim="800000"/>
            <a:headEnd/>
            <a:tailEnd/>
          </a:ln>
        </p:spPr>
        <p:txBody>
          <a:bodyPr>
            <a:spAutoFit/>
          </a:bodyPr>
          <a:lstStyle/>
          <a:p>
            <a:r>
              <a:rPr lang="en-US" dirty="0" smtClean="0">
                <a:latin typeface="Georgia" pitchFamily="-106" charset="0"/>
              </a:rPr>
              <a:t>1926.451(b)(1)(</a:t>
            </a:r>
            <a:r>
              <a:rPr lang="en-US" dirty="0" err="1" smtClean="0">
                <a:latin typeface="Georgia" pitchFamily="-106" charset="0"/>
              </a:rPr>
              <a:t>i</a:t>
            </a:r>
            <a:r>
              <a:rPr lang="en-US" dirty="0" smtClean="0">
                <a:latin typeface="Georgia" pitchFamily="-106" charset="0"/>
              </a:rPr>
              <a:t>)</a:t>
            </a:r>
            <a:endParaRPr lang="en-US" dirty="0">
              <a:latin typeface="Georgia" pitchFamily="-10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1676400" y="0"/>
            <a:ext cx="7772400" cy="1143000"/>
          </a:xfrm>
        </p:spPr>
        <p:txBody>
          <a:bodyPr/>
          <a:lstStyle/>
          <a:p>
            <a:r>
              <a:rPr lang="en-US" dirty="0" smtClean="0"/>
              <a:t>Picture of scaffold hazard</a:t>
            </a:r>
            <a:endParaRPr lang="en-US" dirty="0"/>
          </a:p>
        </p:txBody>
      </p:sp>
      <p:sp>
        <p:nvSpPr>
          <p:cNvPr id="104451" name="Slide Number Placeholder 4"/>
          <p:cNvSpPr>
            <a:spLocks noGrp="1"/>
          </p:cNvSpPr>
          <p:nvPr>
            <p:ph type="sldNum" sz="quarter" idx="12"/>
          </p:nvPr>
        </p:nvSpPr>
        <p:spPr bwMode="auto">
          <a:ln>
            <a:miter lim="800000"/>
            <a:headEnd/>
            <a:tailEnd/>
          </a:ln>
        </p:spPr>
        <p:txBody>
          <a:bodyPr/>
          <a:lstStyle/>
          <a:p>
            <a:fld id="{A2E5DA95-68B7-4345-957F-DD446B405BF6}" type="slidenum">
              <a:rPr lang="en-US"/>
              <a:pPr/>
              <a:t>33</a:t>
            </a:fld>
            <a:endParaRPr lang="en-US"/>
          </a:p>
        </p:txBody>
      </p:sp>
      <p:pic>
        <p:nvPicPr>
          <p:cNvPr id="6" name="Picture 5" descr="C:\Users\Nicole\Documents\Javier Photos\javier 772.JPG" title="Picture showing example that stacked bricks and concrete blocks are not an appropriate surface support for scaffolds"/>
          <p:cNvPicPr/>
          <p:nvPr/>
        </p:nvPicPr>
        <p:blipFill>
          <a:blip r:embed="rId3" cstate="email">
            <a:extLst>
              <a:ext uri="{28A0092B-C50C-407E-A947-70E740481C1C}">
                <a14:useLocalDpi xmlns:a14="http://schemas.microsoft.com/office/drawing/2010/main"/>
              </a:ext>
            </a:extLst>
          </a:blip>
          <a:srcRect r="-1560"/>
          <a:stretch>
            <a:fillRect/>
          </a:stretch>
        </p:blipFill>
        <p:spPr bwMode="auto">
          <a:xfrm>
            <a:off x="990600" y="457200"/>
            <a:ext cx="7467600"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Oval 9" title="White circle around a red X"/>
          <p:cNvSpPr/>
          <p:nvPr/>
        </p:nvSpPr>
        <p:spPr>
          <a:xfrm>
            <a:off x="2819400" y="4114800"/>
            <a:ext cx="3886200" cy="2438400"/>
          </a:xfrm>
          <a:prstGeom prst="ellipse">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11" name="TextBox 10"/>
          <p:cNvSpPr txBox="1">
            <a:spLocks noChangeArrowheads="1"/>
          </p:cNvSpPr>
          <p:nvPr/>
        </p:nvSpPr>
        <p:spPr bwMode="auto">
          <a:xfrm>
            <a:off x="3352800" y="1524000"/>
            <a:ext cx="4876800" cy="1938992"/>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a:buFont typeface="Arial" charset="0"/>
              <a:buChar char="•"/>
            </a:pPr>
            <a:r>
              <a:rPr lang="pt-BR" sz="2000" b="1" dirty="0" smtClean="0">
                <a:solidFill>
                  <a:schemeClr val="tx2"/>
                </a:solidFill>
                <a:latin typeface="Georgia" pitchFamily="-106" charset="0"/>
              </a:rPr>
              <a:t>Os andaimes devem ter uma prancha como base e uma soleira para lama.</a:t>
            </a:r>
          </a:p>
          <a:p>
            <a:pPr>
              <a:buFont typeface="Arial" charset="0"/>
              <a:buChar char="•"/>
            </a:pPr>
            <a:r>
              <a:rPr lang="pt-BR" sz="2000" b="1" dirty="0" smtClean="0">
                <a:solidFill>
                  <a:schemeClr val="tx2"/>
                </a:solidFill>
                <a:latin typeface="Georgia" pitchFamily="-106" charset="0"/>
              </a:rPr>
              <a:t>Pilhas de tijolos ou blocos de concreto não são uma superfície apropriada para apoiar andaimes.</a:t>
            </a:r>
            <a:endParaRPr lang="pt-BR" sz="2000" b="1" dirty="0">
              <a:solidFill>
                <a:schemeClr val="tx2"/>
              </a:solidFill>
              <a:latin typeface="Georgia" pitchFamily="-106" charset="0"/>
            </a:endParaRPr>
          </a:p>
        </p:txBody>
      </p:sp>
      <p:cxnSp>
        <p:nvCxnSpPr>
          <p:cNvPr id="12" name="Straight Connector 11" title="Red line to make an X"/>
          <p:cNvCxnSpPr/>
          <p:nvPr/>
        </p:nvCxnSpPr>
        <p:spPr>
          <a:xfrm flipH="1">
            <a:off x="2971800" y="4343400"/>
            <a:ext cx="3124200" cy="1905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ed line to make an X"/>
          <p:cNvCxnSpPr/>
          <p:nvPr/>
        </p:nvCxnSpPr>
        <p:spPr>
          <a:xfrm>
            <a:off x="3429000" y="4419600"/>
            <a:ext cx="3200400" cy="1752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title="Green background "/>
          <p:cNvSpPr txBox="1">
            <a:spLocks noChangeArrowheads="1"/>
          </p:cNvSpPr>
          <p:nvPr/>
        </p:nvSpPr>
        <p:spPr bwMode="auto">
          <a:xfrm>
            <a:off x="457200" y="1066800"/>
            <a:ext cx="8305800" cy="5632450"/>
          </a:xfrm>
          <a:prstGeom prst="rect">
            <a:avLst/>
          </a:prstGeom>
          <a:solidFill>
            <a:schemeClr val="accent3"/>
          </a:solidFill>
          <a:ln w="9525">
            <a:noFill/>
            <a:miter lim="800000"/>
            <a:headEnd/>
            <a:tailEnd/>
          </a:ln>
        </p:spPr>
        <p:txBody>
          <a:bodyPr>
            <a:spAutoFit/>
          </a:bodyPr>
          <a:lstStyle/>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a:p>
            <a:endParaRPr lang="en-US">
              <a:latin typeface="Georgia" pitchFamily="-106" charset="0"/>
            </a:endParaRPr>
          </a:p>
        </p:txBody>
      </p:sp>
      <p:pic>
        <p:nvPicPr>
          <p:cNvPr id="74755" name="Picture 2" title="Picture of leveling screw, mudsill and baseplate nailed to mudsill"/>
          <p:cNvPicPr>
            <a:picLocks noGrp="1" noChangeAspect="1" noChangeArrowheads="1"/>
          </p:cNvPicPr>
          <p:nvPr>
            <p:ph sz="quarter" idx="1"/>
          </p:nvPr>
        </p:nvPicPr>
        <p:blipFill>
          <a:blip r:embed="rId2" cstate="print"/>
          <a:srcRect/>
          <a:stretch>
            <a:fillRect/>
          </a:stretch>
        </p:blipFill>
        <p:spPr>
          <a:xfrm>
            <a:off x="1371600" y="1371600"/>
            <a:ext cx="6705600" cy="5167313"/>
          </a:xfrm>
        </p:spPr>
      </p:pic>
      <p:sp>
        <p:nvSpPr>
          <p:cNvPr id="14" name="Title 13"/>
          <p:cNvSpPr>
            <a:spLocks noGrp="1"/>
          </p:cNvSpPr>
          <p:nvPr>
            <p:ph type="title"/>
          </p:nvPr>
        </p:nvSpPr>
        <p:spPr>
          <a:xfrm>
            <a:off x="728025" y="648325"/>
            <a:ext cx="7840352" cy="723275"/>
          </a:xfrm>
          <a:solidFill>
            <a:schemeClr val="tx2"/>
          </a:solidFill>
        </p:spPr>
        <p:txBody>
          <a:bodyPr wrap="none">
            <a:spAutoFit/>
          </a:bodyPr>
          <a:lstStyle/>
          <a:p>
            <a:pPr algn="ctr" fontAlgn="auto">
              <a:spcAft>
                <a:spcPts val="0"/>
              </a:spcAft>
              <a:defRPr/>
            </a:pPr>
            <a:r>
              <a:rPr lang="pt-BR" sz="3800" kern="10" dirty="0" smtClean="0">
                <a:ln w="9525">
                  <a:solidFill>
                    <a:srgbClr val="000000"/>
                  </a:solidFill>
                  <a:round/>
                  <a:headEnd/>
                  <a:tailEnd/>
                </a:ln>
                <a:solidFill>
                  <a:srgbClr val="FFFFFF"/>
                </a:solidFill>
                <a:latin typeface="Arial Black"/>
                <a:ea typeface="+mn-ea"/>
              </a:rPr>
              <a:t>Trabalhando com Segurança</a:t>
            </a:r>
            <a:endParaRPr lang="pt-BR" sz="3800" kern="10" dirty="0">
              <a:ln w="9525">
                <a:solidFill>
                  <a:srgbClr val="000000"/>
                </a:solidFill>
                <a:round/>
                <a:headEnd/>
                <a:tailEnd/>
              </a:ln>
              <a:solidFill>
                <a:srgbClr val="FFFFFF"/>
              </a:solidFill>
              <a:latin typeface="Arial Black"/>
              <a:ea typeface="+mn-ea"/>
            </a:endParaRPr>
          </a:p>
        </p:txBody>
      </p:sp>
      <p:sp>
        <p:nvSpPr>
          <p:cNvPr id="5" name="Slide Number Placeholder 4"/>
          <p:cNvSpPr>
            <a:spLocks noGrp="1"/>
          </p:cNvSpPr>
          <p:nvPr>
            <p:ph type="sldNum" sz="quarter" idx="12"/>
          </p:nvPr>
        </p:nvSpPr>
        <p:spPr/>
        <p:txBody>
          <a:bodyPr/>
          <a:lstStyle/>
          <a:p>
            <a:fld id="{C21976B6-5C21-4D5D-9934-4261232D621B}" type="slidenum">
              <a:rPr lang="en-US"/>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descr="Ladder platform 03"/>
          <p:cNvSpPr>
            <a:spLocks noGrp="1" noChangeAspect="1" noChangeArrowheads="1"/>
          </p:cNvSpPr>
          <p:nvPr isPhoto="1"/>
        </p:nvSpPr>
        <p:spPr bwMode="auto">
          <a:xfrm>
            <a:off x="1219200" y="381000"/>
            <a:ext cx="6578600" cy="493395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9525">
            <a:solidFill>
              <a:schemeClr val="tx1"/>
            </a:solidFill>
            <a:miter lim="800000"/>
            <a:headEnd/>
            <a:tailEnd/>
          </a:ln>
        </p:spPr>
        <p:txBody>
          <a:bodyPr/>
          <a:lstStyle/>
          <a:p>
            <a:endParaRPr lang="en-US">
              <a:latin typeface="Calibri" pitchFamily="-106" charset="0"/>
            </a:endParaRPr>
          </a:p>
        </p:txBody>
      </p:sp>
      <p:sp>
        <p:nvSpPr>
          <p:cNvPr id="6" name="TextBox 5"/>
          <p:cNvSpPr txBox="1">
            <a:spLocks noChangeArrowheads="1"/>
          </p:cNvSpPr>
          <p:nvPr/>
        </p:nvSpPr>
        <p:spPr bwMode="auto">
          <a:xfrm>
            <a:off x="228600" y="4419600"/>
            <a:ext cx="8763000" cy="2169825"/>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a:buFont typeface="Arial" charset="0"/>
              <a:buChar char="•"/>
            </a:pPr>
            <a:r>
              <a:rPr lang="pt-BR" sz="2700" b="1" dirty="0" smtClean="0">
                <a:solidFill>
                  <a:schemeClr val="tx2"/>
                </a:solidFill>
                <a:latin typeface="Georgia" pitchFamily="-106" charset="0"/>
              </a:rPr>
              <a:t>As tábuas devem ultrapassar 6” em seu encaixe e não mais de 18”.</a:t>
            </a:r>
          </a:p>
          <a:p>
            <a:pPr>
              <a:buFont typeface="Arial" charset="0"/>
              <a:buChar char="•"/>
            </a:pPr>
            <a:r>
              <a:rPr lang="pt-BR" sz="2700" b="1" dirty="0" smtClean="0">
                <a:solidFill>
                  <a:schemeClr val="tx2"/>
                </a:solidFill>
                <a:latin typeface="Georgia" pitchFamily="-106" charset="0"/>
              </a:rPr>
              <a:t>Não  devem ser usadas duas escadas (foto).</a:t>
            </a:r>
          </a:p>
          <a:p>
            <a:pPr>
              <a:buFont typeface="Arial" charset="0"/>
              <a:buChar char="•"/>
            </a:pPr>
            <a:r>
              <a:rPr lang="pt-BR" sz="2700" b="1" dirty="0" smtClean="0">
                <a:solidFill>
                  <a:schemeClr val="tx2"/>
                </a:solidFill>
                <a:latin typeface="Georgia" pitchFamily="-106" charset="0"/>
              </a:rPr>
              <a:t>A escada não é apropriada para se caminhar trabalhar sobre ela (foto).</a:t>
            </a:r>
            <a:endParaRPr lang="pt-BR" sz="2700" b="1" dirty="0">
              <a:solidFill>
                <a:schemeClr val="tx2"/>
              </a:solidFill>
              <a:latin typeface="Georgia" pitchFamily="-106" charset="0"/>
            </a:endParaRPr>
          </a:p>
        </p:txBody>
      </p:sp>
      <p:sp>
        <p:nvSpPr>
          <p:cNvPr id="2" name="Title 1" hidden="1"/>
          <p:cNvSpPr>
            <a:spLocks noGrp="1"/>
          </p:cNvSpPr>
          <p:nvPr>
            <p:ph type="title"/>
          </p:nvPr>
        </p:nvSpPr>
        <p:spPr/>
        <p:txBody>
          <a:bodyPr/>
          <a:lstStyle/>
          <a:p>
            <a:r>
              <a:rPr lang="en-US" dirty="0" smtClean="0"/>
              <a:t>Picture of plank hazard</a:t>
            </a:r>
            <a:endParaRPr lang="en-US" dirty="0"/>
          </a:p>
        </p:txBody>
      </p:sp>
      <p:sp>
        <p:nvSpPr>
          <p:cNvPr id="102405" name="Slide Number Placeholder 4"/>
          <p:cNvSpPr>
            <a:spLocks noGrp="1"/>
          </p:cNvSpPr>
          <p:nvPr>
            <p:ph type="sldNum" sz="quarter" idx="12"/>
          </p:nvPr>
        </p:nvSpPr>
        <p:spPr bwMode="auto">
          <a:ln>
            <a:miter lim="800000"/>
            <a:headEnd/>
            <a:tailEnd/>
          </a:ln>
        </p:spPr>
        <p:txBody>
          <a:bodyPr/>
          <a:lstStyle/>
          <a:p>
            <a:fld id="{D3CE74B8-3DE9-4D27-9FEB-9F27B7A2EABE}" type="slidenum">
              <a:rPr lang="en-US"/>
              <a:pPr/>
              <a:t>35</a:t>
            </a:fld>
            <a:endParaRPr lang="en-US"/>
          </a:p>
        </p:txBody>
      </p:sp>
      <p:cxnSp>
        <p:nvCxnSpPr>
          <p:cNvPr id="7" name="Straight Connector 6" title="Red line to make an X"/>
          <p:cNvCxnSpPr/>
          <p:nvPr/>
        </p:nvCxnSpPr>
        <p:spPr>
          <a:xfrm>
            <a:off x="1981200" y="1066800"/>
            <a:ext cx="5715000" cy="3200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title="Red line to make an X"/>
          <p:cNvCxnSpPr/>
          <p:nvPr/>
        </p:nvCxnSpPr>
        <p:spPr>
          <a:xfrm flipH="1">
            <a:off x="1828800" y="1295400"/>
            <a:ext cx="5334000" cy="2819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1981200" y="0"/>
            <a:ext cx="7772400" cy="1143000"/>
          </a:xfrm>
        </p:spPr>
        <p:txBody>
          <a:bodyPr/>
          <a:lstStyle/>
          <a:p>
            <a:r>
              <a:rPr lang="en-US" dirty="0" smtClean="0"/>
              <a:t>Picture of plank hazards</a:t>
            </a:r>
            <a:endParaRPr lang="en-US" dirty="0"/>
          </a:p>
        </p:txBody>
      </p:sp>
      <p:sp>
        <p:nvSpPr>
          <p:cNvPr id="105475" name="Slide Number Placeholder 4"/>
          <p:cNvSpPr>
            <a:spLocks noGrp="1"/>
          </p:cNvSpPr>
          <p:nvPr>
            <p:ph type="sldNum" sz="quarter" idx="12"/>
          </p:nvPr>
        </p:nvSpPr>
        <p:spPr bwMode="auto">
          <a:ln>
            <a:miter lim="800000"/>
            <a:headEnd/>
            <a:tailEnd/>
          </a:ln>
        </p:spPr>
        <p:txBody>
          <a:bodyPr/>
          <a:lstStyle/>
          <a:p>
            <a:fld id="{06A9589A-1957-4794-945A-EF0DCB00B782}" type="slidenum">
              <a:rPr lang="en-US"/>
              <a:pPr/>
              <a:t>36</a:t>
            </a:fld>
            <a:endParaRPr lang="en-US"/>
          </a:p>
        </p:txBody>
      </p:sp>
      <p:pic>
        <p:nvPicPr>
          <p:cNvPr id="105477" name="Picture 5" descr="TEEX_2152" title="Red 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247650"/>
            <a:ext cx="7493000" cy="5619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5" name="Straight Connector 4" title="Red line to make an X"/>
          <p:cNvCxnSpPr/>
          <p:nvPr/>
        </p:nvCxnSpPr>
        <p:spPr>
          <a:xfrm flipH="1">
            <a:off x="3276600" y="2819400"/>
            <a:ext cx="3124200" cy="1905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p:cNvCxnSpPr/>
          <p:nvPr/>
        </p:nvCxnSpPr>
        <p:spPr>
          <a:xfrm>
            <a:off x="3429000" y="2819400"/>
            <a:ext cx="3200400" cy="1752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1905000" y="4648200"/>
            <a:ext cx="7010400" cy="2015936"/>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fontAlgn="auto">
              <a:spcBef>
                <a:spcPts val="0"/>
              </a:spcBef>
              <a:spcAft>
                <a:spcPts val="0"/>
              </a:spcAft>
              <a:buFont typeface="Arial" pitchFamily="34" charset="0"/>
              <a:buChar char="•"/>
              <a:defRPr/>
            </a:pPr>
            <a:r>
              <a:rPr lang="pt-BR" sz="2500" b="1" dirty="0" smtClean="0">
                <a:solidFill>
                  <a:schemeClr val="tx2"/>
                </a:solidFill>
                <a:latin typeface="+mn-lt"/>
                <a:ea typeface="+mn-ea"/>
              </a:rPr>
              <a:t>Andaime incompleto.</a:t>
            </a:r>
          </a:p>
          <a:p>
            <a:pPr fontAlgn="auto">
              <a:spcBef>
                <a:spcPts val="0"/>
              </a:spcBef>
              <a:spcAft>
                <a:spcPts val="0"/>
              </a:spcAft>
              <a:buFont typeface="Arial" pitchFamily="34" charset="0"/>
              <a:buChar char="•"/>
              <a:defRPr/>
            </a:pPr>
            <a:r>
              <a:rPr lang="pt-BR" sz="2500" b="1" dirty="0" smtClean="0">
                <a:solidFill>
                  <a:schemeClr val="tx2"/>
                </a:solidFill>
                <a:latin typeface="+mn-lt"/>
                <a:ea typeface="+mn-ea"/>
              </a:rPr>
              <a:t>Sem parapeitos.</a:t>
            </a:r>
          </a:p>
          <a:p>
            <a:pPr fontAlgn="auto">
              <a:spcBef>
                <a:spcPts val="0"/>
              </a:spcBef>
              <a:spcAft>
                <a:spcPts val="0"/>
              </a:spcAft>
              <a:buFont typeface="Arial" pitchFamily="34" charset="0"/>
              <a:buChar char="•"/>
              <a:defRPr/>
            </a:pPr>
            <a:r>
              <a:rPr lang="pt-BR" sz="2500" b="1" dirty="0" smtClean="0">
                <a:solidFill>
                  <a:schemeClr val="tx2"/>
                </a:solidFill>
                <a:latin typeface="+mn-lt"/>
                <a:ea typeface="+mn-ea"/>
              </a:rPr>
              <a:t>Faltam componentes estruturais.</a:t>
            </a:r>
          </a:p>
          <a:p>
            <a:pPr fontAlgn="auto">
              <a:spcBef>
                <a:spcPts val="0"/>
              </a:spcBef>
              <a:spcAft>
                <a:spcPts val="0"/>
              </a:spcAft>
              <a:buFont typeface="Arial" pitchFamily="34" charset="0"/>
              <a:buChar char="•"/>
              <a:defRPr/>
            </a:pPr>
            <a:r>
              <a:rPr lang="pt-BR" sz="2500" b="1" dirty="0" smtClean="0">
                <a:solidFill>
                  <a:schemeClr val="tx2"/>
                </a:solidFill>
                <a:latin typeface="+mn-lt"/>
                <a:ea typeface="+mn-ea"/>
              </a:rPr>
              <a:t>Não empilhe materiais pesados de forma que as tábuas fiquem arqueadas (foto). </a:t>
            </a:r>
            <a:endParaRPr lang="pt-BR" sz="2500" b="1" dirty="0">
              <a:solidFill>
                <a:schemeClr val="tx2"/>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Content Placeholder 3" descr="siding2.gif" title="Picture of 2 workers on a scaffold not protected from a fall"/>
          <p:cNvPicPr>
            <a:picLocks noChangeAspect="1"/>
          </p:cNvPicPr>
          <p:nvPr/>
        </p:nvPicPr>
        <p:blipFill>
          <a:blip r:embed="rId3" cstate="print"/>
          <a:srcRect/>
          <a:stretch>
            <a:fillRect/>
          </a:stretch>
        </p:blipFill>
        <p:spPr bwMode="auto">
          <a:xfrm>
            <a:off x="300182" y="685800"/>
            <a:ext cx="8543636" cy="563880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hidden="1"/>
          <p:cNvSpPr>
            <a:spLocks noGrp="1"/>
          </p:cNvSpPr>
          <p:nvPr>
            <p:ph type="title"/>
          </p:nvPr>
        </p:nvSpPr>
        <p:spPr/>
        <p:txBody>
          <a:bodyPr/>
          <a:lstStyle/>
          <a:p>
            <a:r>
              <a:rPr lang="en-US" dirty="0" smtClean="0"/>
              <a:t>Picture of scaffold hazard</a:t>
            </a:r>
            <a:endParaRPr lang="en-US" dirty="0"/>
          </a:p>
        </p:txBody>
      </p:sp>
      <p:sp>
        <p:nvSpPr>
          <p:cNvPr id="46085" name="Slide Number Placeholder 5"/>
          <p:cNvSpPr>
            <a:spLocks noGrp="1"/>
          </p:cNvSpPr>
          <p:nvPr>
            <p:ph type="sldNum" sz="quarter" idx="12"/>
          </p:nvPr>
        </p:nvSpPr>
        <p:spPr bwMode="auto">
          <a:ln>
            <a:miter lim="800000"/>
            <a:headEnd/>
            <a:tailEnd/>
          </a:ln>
        </p:spPr>
        <p:txBody>
          <a:bodyPr/>
          <a:lstStyle/>
          <a:p>
            <a:fld id="{557CC6A5-A42A-4038-B0AD-7137FC40963B}" type="slidenum">
              <a:rPr lang="en-US"/>
              <a:pPr/>
              <a:t>37</a:t>
            </a:fld>
            <a:endParaRPr lang="en-US"/>
          </a:p>
        </p:txBody>
      </p:sp>
      <p:sp>
        <p:nvSpPr>
          <p:cNvPr id="8" name="TextBox 7"/>
          <p:cNvSpPr txBox="1">
            <a:spLocks noChangeArrowheads="1"/>
          </p:cNvSpPr>
          <p:nvPr/>
        </p:nvSpPr>
        <p:spPr bwMode="auto">
          <a:xfrm>
            <a:off x="1066800" y="4572000"/>
            <a:ext cx="4343400" cy="1323439"/>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a:buFont typeface="Arial" charset="0"/>
              <a:buChar char="•"/>
            </a:pPr>
            <a:r>
              <a:rPr lang="pt-BR" sz="1600" b="1" dirty="0" smtClean="0">
                <a:solidFill>
                  <a:schemeClr val="tx2"/>
                </a:solidFill>
                <a:latin typeface="Georgia" pitchFamily="-106" charset="0"/>
              </a:rPr>
              <a:t> Os trabalhadores neste andaime não estão protegidos contra quedas.</a:t>
            </a:r>
          </a:p>
          <a:p>
            <a:pPr>
              <a:buFont typeface="Arial" charset="0"/>
              <a:buChar char="•"/>
            </a:pPr>
            <a:r>
              <a:rPr lang="pt-BR" sz="1600" b="1" dirty="0" smtClean="0">
                <a:solidFill>
                  <a:schemeClr val="tx2"/>
                </a:solidFill>
                <a:latin typeface="Georgia" pitchFamily="-106" charset="0"/>
              </a:rPr>
              <a:t> A uma altura acima de 10 pés, os trabalahdores devem estar protegidos das  quedas.</a:t>
            </a:r>
            <a:endParaRPr lang="pt-BR" sz="1600" b="1" dirty="0">
              <a:solidFill>
                <a:schemeClr val="tx2"/>
              </a:solidFill>
              <a:latin typeface="Georgia" pitchFamily="-106" charset="0"/>
            </a:endParaRPr>
          </a:p>
        </p:txBody>
      </p:sp>
      <p:cxnSp>
        <p:nvCxnSpPr>
          <p:cNvPr id="7" name="Straight Connector 6" title="Red line to make an X"/>
          <p:cNvCxnSpPr/>
          <p:nvPr/>
        </p:nvCxnSpPr>
        <p:spPr>
          <a:xfrm>
            <a:off x="3124200" y="2514600"/>
            <a:ext cx="2590800" cy="1600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title="Red line to make an X"/>
          <p:cNvCxnSpPr/>
          <p:nvPr/>
        </p:nvCxnSpPr>
        <p:spPr>
          <a:xfrm flipH="1">
            <a:off x="3276600" y="2362200"/>
            <a:ext cx="1752600" cy="1905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Left-Right Arrow 8" title="Red right-left arrow between two vertical poles"/>
          <p:cNvSpPr/>
          <p:nvPr/>
        </p:nvSpPr>
        <p:spPr>
          <a:xfrm rot="20566306">
            <a:off x="3459163" y="3005138"/>
            <a:ext cx="1843087" cy="485775"/>
          </a:xfrm>
          <a:prstGeom prst="leftRightArrow">
            <a:avLst/>
          </a:prstGeom>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s-MX" dirty="0"/>
          </a:p>
        </p:txBody>
      </p:sp>
      <p:sp>
        <p:nvSpPr>
          <p:cNvPr id="10" name="TextBox 7"/>
          <p:cNvSpPr txBox="1">
            <a:spLocks noChangeArrowheads="1"/>
          </p:cNvSpPr>
          <p:nvPr/>
        </p:nvSpPr>
        <p:spPr bwMode="auto">
          <a:xfrm>
            <a:off x="7391400" y="6324600"/>
            <a:ext cx="1981200" cy="369888"/>
          </a:xfrm>
          <a:prstGeom prst="rect">
            <a:avLst/>
          </a:prstGeom>
          <a:noFill/>
          <a:ln w="9525">
            <a:noFill/>
            <a:miter lim="800000"/>
            <a:headEnd/>
            <a:tailEnd/>
          </a:ln>
        </p:spPr>
        <p:txBody>
          <a:bodyPr>
            <a:spAutoFit/>
          </a:bodyPr>
          <a:lstStyle/>
          <a:p>
            <a:r>
              <a:rPr lang="en-US" dirty="0" smtClean="0">
                <a:latin typeface="Georgia" pitchFamily="-106" charset="0"/>
              </a:rPr>
              <a:t>1926.451(g)</a:t>
            </a:r>
            <a:endParaRPr lang="en-US" dirty="0">
              <a:latin typeface="Georgia" pitchFamily="-10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Slide Number Placeholder 4"/>
          <p:cNvSpPr>
            <a:spLocks noGrp="1"/>
          </p:cNvSpPr>
          <p:nvPr>
            <p:ph type="sldNum" sz="quarter" idx="12"/>
          </p:nvPr>
        </p:nvSpPr>
        <p:spPr bwMode="auto">
          <a:ln>
            <a:miter lim="800000"/>
            <a:headEnd/>
            <a:tailEnd/>
          </a:ln>
        </p:spPr>
        <p:txBody>
          <a:bodyPr/>
          <a:lstStyle/>
          <a:p>
            <a:fld id="{16FFCCDB-545B-4180-9EAD-398C0269E95D}" type="slidenum">
              <a:rPr lang="en-US"/>
              <a:pPr/>
              <a:t>38</a:t>
            </a:fld>
            <a:endParaRPr lang="en-US"/>
          </a:p>
        </p:txBody>
      </p:sp>
      <p:pic>
        <p:nvPicPr>
          <p:cNvPr id="11" name="Picture 4" descr="http://www.hss.com/imagshop/imaggrup/large/83324.jpg" title="Picture of a worker on a scaffold"/>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44931" y="1500696"/>
            <a:ext cx="4656988" cy="37297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birdladder.com/ecomimages/1234371032.jpg" title="Picture of pump jack scaffolds with guardrails with toe board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43600" y="1500696"/>
            <a:ext cx="2743200" cy="49690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90600" y="156968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A</a:t>
            </a:r>
          </a:p>
        </p:txBody>
      </p:sp>
      <p:sp>
        <p:nvSpPr>
          <p:cNvPr id="14" name="TextBox 13"/>
          <p:cNvSpPr txBox="1"/>
          <p:nvPr/>
        </p:nvSpPr>
        <p:spPr>
          <a:xfrm>
            <a:off x="8221579" y="5448618"/>
            <a:ext cx="421105" cy="369332"/>
          </a:xfrm>
          <a:prstGeom prst="rect">
            <a:avLst/>
          </a:prstGeom>
          <a:noFill/>
        </p:spPr>
        <p:txBody>
          <a:bodyPr wrap="square">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B</a:t>
            </a:r>
          </a:p>
        </p:txBody>
      </p:sp>
      <p:sp>
        <p:nvSpPr>
          <p:cNvPr id="15" name="TextBox 7"/>
          <p:cNvSpPr txBox="1">
            <a:spLocks noChangeArrowheads="1"/>
          </p:cNvSpPr>
          <p:nvPr/>
        </p:nvSpPr>
        <p:spPr bwMode="auto">
          <a:xfrm>
            <a:off x="1600200" y="5479372"/>
            <a:ext cx="3540508" cy="923330"/>
          </a:xfrm>
          <a:prstGeom prst="rect">
            <a:avLst/>
          </a:prstGeom>
          <a:solidFill>
            <a:schemeClr val="accent3"/>
          </a:solidFill>
          <a:ln w="9525">
            <a:solidFill>
              <a:schemeClr val="accent3"/>
            </a:solidFill>
            <a:miter lim="800000"/>
            <a:headEnd/>
            <a:tailEnd/>
          </a:ln>
        </p:spPr>
        <p:txBody>
          <a:bodyPr wrap="square">
            <a:spAutoFit/>
          </a:bodyPr>
          <a:lstStyle/>
          <a:p>
            <a:pPr algn="ctr" fontAlgn="auto">
              <a:spcBef>
                <a:spcPts val="0"/>
              </a:spcBef>
              <a:spcAft>
                <a:spcPts val="0"/>
              </a:spcAft>
              <a:defRPr/>
            </a:pPr>
            <a:r>
              <a:rPr lang="pt-BR" b="1" dirty="0" smtClean="0">
                <a:solidFill>
                  <a:schemeClr val="tx2"/>
                </a:solidFill>
                <a:latin typeface="+mn-lt"/>
                <a:ea typeface="+mn-ea"/>
              </a:rPr>
              <a:t>Andaime erguido por macacos tem parapeitos em ambos os extremos.</a:t>
            </a:r>
            <a:endParaRPr lang="pt-BR" b="1" dirty="0">
              <a:solidFill>
                <a:schemeClr val="tx2"/>
              </a:solidFill>
              <a:latin typeface="+mn-lt"/>
              <a:ea typeface="+mn-ea"/>
            </a:endParaRPr>
          </a:p>
        </p:txBody>
      </p:sp>
      <p:sp>
        <p:nvSpPr>
          <p:cNvPr id="10" name="Title 13"/>
          <p:cNvSpPr txBox="1">
            <a:spLocks noGrp="1"/>
          </p:cNvSpPr>
          <p:nvPr>
            <p:ph type="title"/>
          </p:nvPr>
        </p:nvSpPr>
        <p:spPr bwMode="auto">
          <a:xfrm>
            <a:off x="1066800" y="381000"/>
            <a:ext cx="7429341" cy="692497"/>
          </a:xfrm>
          <a:prstGeom prst="rect">
            <a:avLst/>
          </a:prstGeom>
          <a:solidFill>
            <a:schemeClr val="tx2"/>
          </a:solidFill>
          <a:ln w="9525">
            <a:noFill/>
            <a:miter lim="800000"/>
            <a:headEnd/>
            <a:tailEnd/>
          </a:ln>
        </p:spPr>
        <p:txBody>
          <a:bodyPr vert="horz" wrap="none" lIns="91440" tIns="45720" rIns="91440" bIns="91440" numCol="1" anchor="b" anchorCtr="0" compatLnSpc="1">
            <a:prstTxWarp prst="textNoShape">
              <a:avLst/>
            </a:prstTxWarp>
            <a:spAutoFit/>
          </a:bodyPr>
          <a:lstStyle>
            <a:lvl1pPr algn="l" rtl="0" fontAlgn="base">
              <a:spcBef>
                <a:spcPct val="0"/>
              </a:spcBef>
              <a:spcAft>
                <a:spcPct val="0"/>
              </a:spcAft>
              <a:defRPr sz="4000" kern="1200">
                <a:solidFill>
                  <a:schemeClr val="tx2"/>
                </a:solidFill>
                <a:latin typeface="+mj-lt"/>
                <a:ea typeface="ＭＳ Ｐゴシック" pitchFamily="-106" charset="-128"/>
                <a:cs typeface="+mj-cs"/>
              </a:defRPr>
            </a:lvl1pPr>
            <a:lvl2pPr algn="l" rtl="0" fontAlgn="base">
              <a:spcBef>
                <a:spcPct val="0"/>
              </a:spcBef>
              <a:spcAft>
                <a:spcPct val="0"/>
              </a:spcAft>
              <a:defRPr sz="4000">
                <a:solidFill>
                  <a:schemeClr val="tx2"/>
                </a:solidFill>
                <a:latin typeface="Georgia" pitchFamily="-106" charset="0"/>
                <a:ea typeface="ＭＳ Ｐゴシック" pitchFamily="-106" charset="-128"/>
              </a:defRPr>
            </a:lvl2pPr>
            <a:lvl3pPr algn="l" rtl="0" fontAlgn="base">
              <a:spcBef>
                <a:spcPct val="0"/>
              </a:spcBef>
              <a:spcAft>
                <a:spcPct val="0"/>
              </a:spcAft>
              <a:defRPr sz="4000">
                <a:solidFill>
                  <a:schemeClr val="tx2"/>
                </a:solidFill>
                <a:latin typeface="Georgia" pitchFamily="-106" charset="0"/>
                <a:ea typeface="ＭＳ Ｐゴシック" pitchFamily="-106" charset="-128"/>
              </a:defRPr>
            </a:lvl3pPr>
            <a:lvl4pPr algn="l" rtl="0" fontAlgn="base">
              <a:spcBef>
                <a:spcPct val="0"/>
              </a:spcBef>
              <a:spcAft>
                <a:spcPct val="0"/>
              </a:spcAft>
              <a:defRPr sz="4000">
                <a:solidFill>
                  <a:schemeClr val="tx2"/>
                </a:solidFill>
                <a:latin typeface="Georgia" pitchFamily="-106" charset="0"/>
                <a:ea typeface="ＭＳ Ｐゴシック" pitchFamily="-106" charset="-128"/>
              </a:defRPr>
            </a:lvl4pPr>
            <a:lvl5pPr algn="l" rtl="0" fontAlgn="base">
              <a:spcBef>
                <a:spcPct val="0"/>
              </a:spcBef>
              <a:spcAft>
                <a:spcPct val="0"/>
              </a:spcAft>
              <a:defRPr sz="4000">
                <a:solidFill>
                  <a:schemeClr val="tx2"/>
                </a:solidFill>
                <a:latin typeface="Georgia" pitchFamily="-106" charset="0"/>
                <a:ea typeface="ＭＳ Ｐゴシック" pitchFamily="-106" charset="-128"/>
              </a:defRPr>
            </a:lvl5pPr>
            <a:lvl6pPr marL="457200" algn="l" rtl="0" fontAlgn="base">
              <a:spcBef>
                <a:spcPct val="0"/>
              </a:spcBef>
              <a:spcAft>
                <a:spcPct val="0"/>
              </a:spcAft>
              <a:defRPr sz="4000">
                <a:solidFill>
                  <a:schemeClr val="tx2"/>
                </a:solidFill>
                <a:latin typeface="Georgia" pitchFamily="-106" charset="0"/>
                <a:ea typeface="ＭＳ Ｐゴシック" pitchFamily="-106" charset="-128"/>
              </a:defRPr>
            </a:lvl6pPr>
            <a:lvl7pPr marL="914400" algn="l" rtl="0" fontAlgn="base">
              <a:spcBef>
                <a:spcPct val="0"/>
              </a:spcBef>
              <a:spcAft>
                <a:spcPct val="0"/>
              </a:spcAft>
              <a:defRPr sz="4000">
                <a:solidFill>
                  <a:schemeClr val="tx2"/>
                </a:solidFill>
                <a:latin typeface="Georgia" pitchFamily="-106" charset="0"/>
                <a:ea typeface="ＭＳ Ｐゴシック" pitchFamily="-106" charset="-128"/>
              </a:defRPr>
            </a:lvl7pPr>
            <a:lvl8pPr marL="1371600" algn="l" rtl="0" fontAlgn="base">
              <a:spcBef>
                <a:spcPct val="0"/>
              </a:spcBef>
              <a:spcAft>
                <a:spcPct val="0"/>
              </a:spcAft>
              <a:defRPr sz="4000">
                <a:solidFill>
                  <a:schemeClr val="tx2"/>
                </a:solidFill>
                <a:latin typeface="Georgia" pitchFamily="-106" charset="0"/>
                <a:ea typeface="ＭＳ Ｐゴシック" pitchFamily="-106" charset="-128"/>
              </a:defRPr>
            </a:lvl8pPr>
            <a:lvl9pPr marL="1828800" algn="l" rtl="0" fontAlgn="base">
              <a:spcBef>
                <a:spcPct val="0"/>
              </a:spcBef>
              <a:spcAft>
                <a:spcPct val="0"/>
              </a:spcAft>
              <a:defRPr sz="4000">
                <a:solidFill>
                  <a:schemeClr val="tx2"/>
                </a:solidFill>
                <a:latin typeface="Georgia" pitchFamily="-106" charset="0"/>
                <a:ea typeface="ＭＳ Ｐゴシック" pitchFamily="-106" charset="-128"/>
              </a:defRPr>
            </a:lvl9pPr>
          </a:lstStyle>
          <a:p>
            <a:pPr algn="ctr" fontAlgn="auto">
              <a:spcAft>
                <a:spcPts val="0"/>
              </a:spcAft>
              <a:defRPr/>
            </a:pPr>
            <a:r>
              <a:rPr lang="pt-BR" sz="3600" kern="10" dirty="0" smtClean="0">
                <a:ln w="9525">
                  <a:solidFill>
                    <a:srgbClr val="000000"/>
                  </a:solidFill>
                  <a:round/>
                  <a:headEnd/>
                  <a:tailEnd/>
                </a:ln>
                <a:solidFill>
                  <a:srgbClr val="FFFFFF"/>
                </a:solidFill>
                <a:latin typeface="Arial Black"/>
                <a:ea typeface="+mn-ea"/>
              </a:rPr>
              <a:t>Trabalhando com Segurança</a:t>
            </a:r>
            <a:endParaRPr lang="pt-BR" sz="3600" kern="10" dirty="0">
              <a:ln w="9525">
                <a:solidFill>
                  <a:srgbClr val="000000"/>
                </a:solidFill>
                <a:round/>
                <a:headEnd/>
                <a:tailEnd/>
              </a:ln>
              <a:solidFill>
                <a:srgbClr val="FFFFFF"/>
              </a:solidFill>
              <a:latin typeface="Arial Black"/>
              <a:ea typeface="+mn-ea"/>
            </a:endParaRPr>
          </a:p>
        </p:txBody>
      </p:sp>
    </p:spTree>
    <p:extLst>
      <p:ext uri="{BB962C8B-B14F-4D97-AF65-F5344CB8AC3E}">
        <p14:creationId xmlns:p14="http://schemas.microsoft.com/office/powerpoint/2010/main" val="901237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Content Placeholder 3" descr="bricking23.gif" title="Picture of a worker using a full body harness that is attached to a rope grab device"/>
          <p:cNvPicPr>
            <a:picLocks noChangeAspect="1"/>
          </p:cNvPicPr>
          <p:nvPr/>
        </p:nvPicPr>
        <p:blipFill>
          <a:blip r:embed="rId3" cstate="print"/>
          <a:srcRect/>
          <a:stretch>
            <a:fillRect/>
          </a:stretch>
        </p:blipFill>
        <p:spPr bwMode="auto">
          <a:xfrm>
            <a:off x="685800" y="1295400"/>
            <a:ext cx="7924800" cy="4770438"/>
          </a:xfrm>
          <a:prstGeom prst="rect">
            <a:avLst/>
          </a:prstGeom>
          <a:noFill/>
          <a:ln w="9525">
            <a:noFill/>
            <a:miter lim="800000"/>
            <a:headEnd/>
            <a:tailEnd/>
          </a:ln>
        </p:spPr>
      </p:pic>
      <p:sp>
        <p:nvSpPr>
          <p:cNvPr id="123909" name="Slide Number Placeholder 5"/>
          <p:cNvSpPr>
            <a:spLocks noGrp="1"/>
          </p:cNvSpPr>
          <p:nvPr>
            <p:ph type="sldNum" sz="quarter" idx="12"/>
          </p:nvPr>
        </p:nvSpPr>
        <p:spPr bwMode="auto">
          <a:ln>
            <a:miter lim="800000"/>
            <a:headEnd/>
            <a:tailEnd/>
          </a:ln>
        </p:spPr>
        <p:txBody>
          <a:bodyPr/>
          <a:lstStyle/>
          <a:p>
            <a:fld id="{E355F436-CD73-4735-9B41-8B2C724F541A}" type="slidenum">
              <a:rPr lang="en-US"/>
              <a:pPr/>
              <a:t>39</a:t>
            </a:fld>
            <a:endParaRPr lang="en-US"/>
          </a:p>
        </p:txBody>
      </p:sp>
      <p:sp>
        <p:nvSpPr>
          <p:cNvPr id="123911" name="TextBox 7"/>
          <p:cNvSpPr txBox="1">
            <a:spLocks noChangeArrowheads="1"/>
          </p:cNvSpPr>
          <p:nvPr/>
        </p:nvSpPr>
        <p:spPr bwMode="auto">
          <a:xfrm>
            <a:off x="457200" y="3124200"/>
            <a:ext cx="3276600" cy="2032000"/>
          </a:xfrm>
          <a:prstGeom prst="rect">
            <a:avLst/>
          </a:prstGeom>
          <a:solidFill>
            <a:schemeClr val="accent3"/>
          </a:solidFill>
          <a:ln w="9525">
            <a:solidFill>
              <a:schemeClr val="accent3"/>
            </a:solidFill>
            <a:miter lim="800000"/>
            <a:headEnd/>
            <a:tailEnd/>
          </a:ln>
        </p:spPr>
        <p:txBody>
          <a:bodyPr>
            <a:spAutoFit/>
          </a:bodyPr>
          <a:lstStyle/>
          <a:p>
            <a:pPr algn="ctr" fontAlgn="auto" hangingPunct="1">
              <a:lnSpc>
                <a:spcPct val="100000"/>
              </a:lnSpc>
              <a:spcBef>
                <a:spcPts val="0"/>
              </a:spcBef>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b="1" dirty="0" smtClean="0">
                <a:solidFill>
                  <a:schemeClr val="tx2"/>
                </a:solidFill>
                <a:latin typeface="+mn-lt"/>
                <a:ea typeface="+mn-ea"/>
              </a:rPr>
              <a:t>O trabalhador está usando arreios de corpo completo amarrado a um aparelho que segura a corda e uma linha vertical </a:t>
            </a:r>
            <a:r>
              <a:rPr lang="pt-BR" b="1" dirty="0" err="1" smtClean="0">
                <a:solidFill>
                  <a:schemeClr val="tx2"/>
                </a:solidFill>
                <a:latin typeface="+mn-lt"/>
                <a:ea typeface="+mn-ea"/>
              </a:rPr>
              <a:t>salvavidas</a:t>
            </a:r>
            <a:r>
              <a:rPr lang="pt-BR" b="1" dirty="0" smtClean="0">
                <a:solidFill>
                  <a:schemeClr val="tx2"/>
                </a:solidFill>
                <a:latin typeface="+mn-lt"/>
                <a:ea typeface="+mn-ea"/>
              </a:rPr>
              <a:t> segurada por uma âncora no têto.</a:t>
            </a:r>
            <a:endParaRPr lang="pt-BR" b="1" dirty="0">
              <a:solidFill>
                <a:schemeClr val="tx2"/>
              </a:solidFill>
              <a:latin typeface="+mn-lt"/>
              <a:ea typeface="+mn-ea"/>
            </a:endParaRPr>
          </a:p>
        </p:txBody>
      </p:sp>
      <p:sp>
        <p:nvSpPr>
          <p:cNvPr id="8" name="Title 13"/>
          <p:cNvSpPr>
            <a:spLocks noGrp="1"/>
          </p:cNvSpPr>
          <p:nvPr>
            <p:ph type="title"/>
          </p:nvPr>
        </p:nvSpPr>
        <p:spPr>
          <a:xfrm>
            <a:off x="728025" y="320933"/>
            <a:ext cx="7840352" cy="723275"/>
          </a:xfrm>
          <a:solidFill>
            <a:schemeClr val="tx2"/>
          </a:solidFill>
        </p:spPr>
        <p:txBody>
          <a:bodyPr wrap="none">
            <a:spAutoFit/>
          </a:bodyPr>
          <a:lstStyle/>
          <a:p>
            <a:pPr algn="ctr" fontAlgn="auto">
              <a:spcAft>
                <a:spcPts val="0"/>
              </a:spcAft>
              <a:defRPr/>
            </a:pPr>
            <a:r>
              <a:rPr lang="pt-BR" sz="3800" kern="10" dirty="0" smtClean="0">
                <a:ln w="9525">
                  <a:solidFill>
                    <a:srgbClr val="000000"/>
                  </a:solidFill>
                  <a:round/>
                  <a:headEnd/>
                  <a:tailEnd/>
                </a:ln>
                <a:solidFill>
                  <a:srgbClr val="FFFFFF"/>
                </a:solidFill>
                <a:latin typeface="Arial Black"/>
              </a:rPr>
              <a:t>Trabalhando com Segurança</a:t>
            </a:r>
            <a:endParaRPr lang="pt-BR" sz="3800" kern="10" dirty="0">
              <a:ln w="9525">
                <a:solidFill>
                  <a:srgbClr val="000000"/>
                </a:solidFill>
                <a:round/>
                <a:headEnd/>
                <a:tailEnd/>
              </a:ln>
              <a:solidFill>
                <a:srgbClr val="FFFFFF"/>
              </a:solidFill>
              <a:latin typeface="Arial Black"/>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3911"/>
                                        </p:tgtEl>
                                        <p:attrNameLst>
                                          <p:attrName>style.visibility</p:attrName>
                                        </p:attrNameLst>
                                      </p:cBhvr>
                                      <p:to>
                                        <p:strVal val="visible"/>
                                      </p:to>
                                    </p:set>
                                    <p:anim calcmode="lin" valueType="num">
                                      <p:cBhvr additive="base">
                                        <p:cTn id="12" dur="500" fill="hold"/>
                                        <p:tgtEl>
                                          <p:spTgt spid="123911"/>
                                        </p:tgtEl>
                                        <p:attrNameLst>
                                          <p:attrName>ppt_x</p:attrName>
                                        </p:attrNameLst>
                                      </p:cBhvr>
                                      <p:tavLst>
                                        <p:tav tm="0">
                                          <p:val>
                                            <p:strVal val="#ppt_x"/>
                                          </p:val>
                                        </p:tav>
                                        <p:tav tm="100000">
                                          <p:val>
                                            <p:strVal val="#ppt_x"/>
                                          </p:val>
                                        </p:tav>
                                      </p:tavLst>
                                    </p:anim>
                                    <p:anim calcmode="lin" valueType="num">
                                      <p:cBhvr additive="base">
                                        <p:cTn id="13" dur="500" fill="hold"/>
                                        <p:tgtEl>
                                          <p:spTgt spid="1239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a:solidFill>
            <a:schemeClr val="accent3"/>
          </a:solidFill>
        </p:spPr>
        <p:txBody>
          <a:bodyPr rtlCol="0">
            <a:normAutofit/>
          </a:bodyPr>
          <a:lstStyle/>
          <a:p>
            <a:pPr algn="ctr" fontAlgn="auto">
              <a:spcAft>
                <a:spcPts val="0"/>
              </a:spcAft>
              <a:defRPr/>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t>O QUE É O PHILAPOSH ?</a:t>
            </a:r>
            <a:endParaRPr lang="pt-BR"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endParaRPr>
          </a:p>
        </p:txBody>
      </p:sp>
      <p:sp>
        <p:nvSpPr>
          <p:cNvPr id="3" name="Content Placeholder 2"/>
          <p:cNvSpPr>
            <a:spLocks noGrp="1"/>
          </p:cNvSpPr>
          <p:nvPr>
            <p:ph idx="1"/>
          </p:nvPr>
        </p:nvSpPr>
        <p:spPr>
          <a:xfrm>
            <a:off x="457200" y="1828800"/>
            <a:ext cx="8229600" cy="4038600"/>
          </a:xfrm>
          <a:solidFill>
            <a:schemeClr val="accent3"/>
          </a:solidFill>
        </p:spPr>
        <p:txBody>
          <a:bodyPr>
            <a:normAutofit/>
          </a:bodyPr>
          <a:lstStyle/>
          <a:p>
            <a:pPr marL="547688" indent="-411163">
              <a:buClr>
                <a:srgbClr val="000000"/>
              </a:buClr>
              <a:buFont typeface="Arial" charset="0"/>
              <a:buChar char="•"/>
            </a:pPr>
            <a:r>
              <a:rPr lang="pt-BR" b="1" dirty="0" smtClean="0"/>
              <a:t>O Projeto de Segurança e Saúde Ocupacional da Região da </a:t>
            </a:r>
            <a:r>
              <a:rPr lang="pt-BR" b="1" dirty="0" err="1" smtClean="0"/>
              <a:t>Filadelfia</a:t>
            </a:r>
            <a:r>
              <a:rPr lang="pt-BR" b="1" dirty="0" smtClean="0"/>
              <a:t>.</a:t>
            </a:r>
          </a:p>
          <a:p>
            <a:pPr marL="547688" indent="-411163">
              <a:buClr>
                <a:srgbClr val="000000"/>
              </a:buClr>
              <a:buFont typeface="Arial" charset="0"/>
              <a:buNone/>
            </a:pPr>
            <a:endParaRPr lang="pt-BR" b="1" dirty="0" smtClean="0"/>
          </a:p>
          <a:p>
            <a:pPr marL="547688" indent="-411163">
              <a:buClr>
                <a:srgbClr val="000000"/>
              </a:buClr>
              <a:buFont typeface="Arial" charset="0"/>
              <a:buChar char="•"/>
            </a:pPr>
            <a:r>
              <a:rPr lang="pt-BR" b="1" dirty="0" smtClean="0"/>
              <a:t>Fundado em 1975.</a:t>
            </a:r>
          </a:p>
          <a:p>
            <a:pPr marL="547688" indent="-411163">
              <a:buClr>
                <a:srgbClr val="000000"/>
              </a:buClr>
              <a:buFont typeface="Arial" charset="0"/>
              <a:buNone/>
            </a:pPr>
            <a:endParaRPr lang="pt-BR" b="1" dirty="0" smtClean="0"/>
          </a:p>
          <a:p>
            <a:pPr marL="547688" indent="-411163">
              <a:buClr>
                <a:srgbClr val="000000"/>
              </a:buClr>
              <a:buFont typeface="Arial" charset="0"/>
              <a:buNone/>
            </a:pPr>
            <a:r>
              <a:rPr lang="pt-BR" b="1" dirty="0" smtClean="0"/>
              <a:t>É uma organização sem fins lucrativos servindo a região da </a:t>
            </a:r>
            <a:r>
              <a:rPr lang="pt-BR" b="1" dirty="0" err="1" smtClean="0"/>
              <a:t>Filadelfia</a:t>
            </a:r>
            <a:r>
              <a:rPr lang="pt-BR" b="1" dirty="0" smtClean="0"/>
              <a:t> com a missão exclusiva de promover a segurança e a saúde no local de trabalho.</a:t>
            </a:r>
          </a:p>
          <a:p>
            <a:pPr marL="547688" indent="-411163">
              <a:buClr>
                <a:srgbClr val="000000"/>
              </a:buClr>
              <a:buFont typeface="Arial" charset="0"/>
              <a:buChar char="•"/>
            </a:pPr>
            <a:endParaRPr lang="en-US" b="1" dirty="0"/>
          </a:p>
          <a:p>
            <a:pPr marL="547688" indent="-411163">
              <a:buClr>
                <a:srgbClr val="000000"/>
              </a:buClr>
              <a:buFont typeface="Arial" charset="0"/>
              <a:buChar char="•"/>
            </a:pPr>
            <a:endParaRPr lang="en-US" b="1" dirty="0" smtClean="0">
              <a:solidFill>
                <a:schemeClr val="bg1"/>
              </a:solidFill>
            </a:endParaRPr>
          </a:p>
          <a:p>
            <a:pPr marL="547688" indent="-411163">
              <a:buClr>
                <a:srgbClr val="000000"/>
              </a:buClr>
              <a:buFont typeface="Arial" charset="0"/>
              <a:buChar char="•"/>
            </a:pPr>
            <a:endParaRPr lang="en-US" dirty="0" smtClean="0"/>
          </a:p>
        </p:txBody>
      </p:sp>
      <p:sp>
        <p:nvSpPr>
          <p:cNvPr id="8196" name="Slide Number Placeholder 3"/>
          <p:cNvSpPr>
            <a:spLocks noGrp="1"/>
          </p:cNvSpPr>
          <p:nvPr>
            <p:ph type="sldNum" sz="quarter" idx="12"/>
          </p:nvPr>
        </p:nvSpPr>
        <p:spPr bwMode="auto">
          <a:ln>
            <a:miter lim="800000"/>
            <a:headEnd/>
            <a:tailEnd/>
          </a:ln>
        </p:spPr>
        <p:txBody>
          <a:bodyPr/>
          <a:lstStyle/>
          <a:p>
            <a:fld id="{9F3DAD4C-C730-4E62-9573-27EA92557D84}" type="slidenum">
              <a:rPr lang="en-US"/>
              <a:pPr/>
              <a:t>4</a:t>
            </a:fld>
            <a:endParaRPr lang="en-US"/>
          </a:p>
        </p:txBody>
      </p:sp>
      <p:pic>
        <p:nvPicPr>
          <p:cNvPr id="20485" name="Content Placeholder 3" descr="PhilaPosh Logo.jpg" title="PhilaPOSH logo"/>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2819400"/>
            <a:ext cx="2141538"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Content Placeholder 3" descr="roof27.gif" title="Picture of workers are standing on a ladderjack scaffold without fall protection"/>
          <p:cNvPicPr>
            <a:picLocks noChangeAspect="1"/>
          </p:cNvPicPr>
          <p:nvPr/>
        </p:nvPicPr>
        <p:blipFill>
          <a:blip r:embed="rId3" cstate="print"/>
          <a:srcRect/>
          <a:stretch>
            <a:fillRect/>
          </a:stretch>
        </p:blipFill>
        <p:spPr bwMode="auto">
          <a:xfrm>
            <a:off x="304800" y="533400"/>
            <a:ext cx="8539166"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a:spLocks noChangeArrowheads="1"/>
          </p:cNvSpPr>
          <p:nvPr/>
        </p:nvSpPr>
        <p:spPr bwMode="auto">
          <a:xfrm>
            <a:off x="533400" y="685800"/>
            <a:ext cx="4495800" cy="1938992"/>
          </a:xfrm>
          <a:prstGeom prst="rect">
            <a:avLst/>
          </a:prstGeom>
          <a:solidFill>
            <a:schemeClr val="accent3"/>
          </a:solidFill>
          <a:ln w="9525">
            <a:solidFill>
              <a:schemeClr val="accent3"/>
            </a:solidFill>
            <a:miter lim="800000"/>
            <a:headEnd/>
            <a:tailEnd/>
          </a:ln>
        </p:spPr>
        <p:txBody>
          <a:bodyPr>
            <a:spAutoFit/>
          </a:bodyPr>
          <a:lstStyle/>
          <a:p>
            <a:pPr>
              <a:buFont typeface="Arial" charset="0"/>
              <a:buChar char="•"/>
            </a:pPr>
            <a:r>
              <a:rPr lang="pt-BR" sz="2000" b="1" dirty="0" smtClean="0">
                <a:solidFill>
                  <a:schemeClr val="tx2"/>
                </a:solidFill>
                <a:latin typeface="Georgia" pitchFamily="-106" charset="0"/>
              </a:rPr>
              <a:t> Perigo de queda.</a:t>
            </a:r>
          </a:p>
          <a:p>
            <a:pPr>
              <a:buFont typeface="Arial" charset="0"/>
              <a:buChar char="•"/>
            </a:pPr>
            <a:r>
              <a:rPr lang="pt-BR" sz="2000" b="1" dirty="0" smtClean="0">
                <a:solidFill>
                  <a:schemeClr val="tx2"/>
                </a:solidFill>
                <a:latin typeface="Georgia" pitchFamily="-106" charset="0"/>
              </a:rPr>
              <a:t> Andaimes mais altos que 10 pés ou mais, devem ter corrimãos ou o trabalhador deve usar um sistema pessoal de prevenção de quedas.</a:t>
            </a:r>
            <a:endParaRPr lang="pt-BR" sz="2000" b="1" dirty="0">
              <a:solidFill>
                <a:schemeClr val="tx2"/>
              </a:solidFill>
              <a:latin typeface="Georgia" pitchFamily="-106" charset="0"/>
            </a:endParaRPr>
          </a:p>
        </p:txBody>
      </p:sp>
      <p:sp>
        <p:nvSpPr>
          <p:cNvPr id="2" name="Title 1" hidden="1"/>
          <p:cNvSpPr>
            <a:spLocks noGrp="1"/>
          </p:cNvSpPr>
          <p:nvPr>
            <p:ph type="title"/>
          </p:nvPr>
        </p:nvSpPr>
        <p:spPr/>
        <p:txBody>
          <a:bodyPr/>
          <a:lstStyle/>
          <a:p>
            <a:r>
              <a:rPr lang="en-US" dirty="0" smtClean="0"/>
              <a:t>Picture of fall hazard</a:t>
            </a:r>
            <a:endParaRPr lang="en-US" dirty="0"/>
          </a:p>
        </p:txBody>
      </p:sp>
      <p:sp>
        <p:nvSpPr>
          <p:cNvPr id="5" name="Slide Number Placeholder 4"/>
          <p:cNvSpPr>
            <a:spLocks noGrp="1"/>
          </p:cNvSpPr>
          <p:nvPr>
            <p:ph type="sldNum" sz="quarter" idx="12"/>
          </p:nvPr>
        </p:nvSpPr>
        <p:spPr/>
        <p:txBody>
          <a:bodyPr/>
          <a:lstStyle/>
          <a:p>
            <a:fld id="{ACE49222-6831-4E18-9440-EED4D091D611}" type="slidenum">
              <a:rPr lang="en-US"/>
              <a:pPr/>
              <a:t>40</a:t>
            </a:fld>
            <a:endParaRPr lang="en-US"/>
          </a:p>
        </p:txBody>
      </p:sp>
      <p:cxnSp>
        <p:nvCxnSpPr>
          <p:cNvPr id="9" name="Straight Connector 8" title="Red line to make an X"/>
          <p:cNvCxnSpPr/>
          <p:nvPr/>
        </p:nvCxnSpPr>
        <p:spPr>
          <a:xfrm>
            <a:off x="914400" y="3810000"/>
            <a:ext cx="7315200" cy="2133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title="Red line to make an X"/>
          <p:cNvCxnSpPr/>
          <p:nvPr/>
        </p:nvCxnSpPr>
        <p:spPr>
          <a:xfrm flipH="1">
            <a:off x="1295400" y="3657600"/>
            <a:ext cx="6172200" cy="2362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Left-Right Arrow 7" title="Left-Right Arrow pointing to two ladders"/>
          <p:cNvSpPr/>
          <p:nvPr/>
        </p:nvSpPr>
        <p:spPr>
          <a:xfrm>
            <a:off x="1600200" y="4876800"/>
            <a:ext cx="6096000" cy="457200"/>
          </a:xfrm>
          <a:prstGeom prst="lef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descr="DCP_047010220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905000"/>
            <a:ext cx="5181600" cy="3200400"/>
          </a:xfrm>
          <a:prstGeom prst="rect">
            <a:avLst/>
          </a:prstGeom>
          <a:noFill/>
          <a:ln w="9525">
            <a:noFill/>
            <a:miter lim="800000"/>
            <a:headEnd/>
            <a:tailEnd/>
          </a:ln>
        </p:spPr>
      </p:pic>
      <p:pic>
        <p:nvPicPr>
          <p:cNvPr id="88067" name="Picture 2" descr="Scaffold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762000"/>
            <a:ext cx="2743200" cy="3321050"/>
          </a:xfrm>
          <a:prstGeom prst="rect">
            <a:avLst/>
          </a:prstGeom>
          <a:noFill/>
          <a:ln w="9525">
            <a:noFill/>
            <a:miter lim="800000"/>
            <a:headEnd/>
            <a:tailEnd/>
          </a:ln>
        </p:spPr>
      </p:pic>
      <p:sp>
        <p:nvSpPr>
          <p:cNvPr id="5" name="TextBox 7"/>
          <p:cNvSpPr txBox="1">
            <a:spLocks noChangeArrowheads="1"/>
          </p:cNvSpPr>
          <p:nvPr/>
        </p:nvSpPr>
        <p:spPr bwMode="auto">
          <a:xfrm>
            <a:off x="762000" y="5105400"/>
            <a:ext cx="6400800" cy="1477328"/>
          </a:xfrm>
          <a:prstGeom prst="rect">
            <a:avLst/>
          </a:prstGeom>
          <a:solidFill>
            <a:schemeClr val="accent3"/>
          </a:solidFill>
          <a:ln w="9525">
            <a:solidFill>
              <a:schemeClr val="accent3"/>
            </a:solidFill>
            <a:miter lim="800000"/>
            <a:headEnd/>
            <a:tailEnd/>
          </a:ln>
        </p:spPr>
        <p:txBody>
          <a:bodyPr>
            <a:spAutoFit/>
          </a:bodyPr>
          <a:lstStyle/>
          <a:p>
            <a:pPr>
              <a:buFont typeface="Arial" charset="0"/>
              <a:buChar char="•"/>
            </a:pPr>
            <a:r>
              <a:rPr lang="en-US" dirty="0" smtClean="0">
                <a:solidFill>
                  <a:schemeClr val="tx2"/>
                </a:solidFill>
                <a:latin typeface="Georgia" pitchFamily="-106" charset="0"/>
              </a:rPr>
              <a:t> </a:t>
            </a:r>
            <a:r>
              <a:rPr lang="pt-BR" b="1" dirty="0" smtClean="0">
                <a:solidFill>
                  <a:schemeClr val="tx2"/>
                </a:solidFill>
                <a:latin typeface="Georgia" pitchFamily="-106" charset="0"/>
              </a:rPr>
              <a:t>Chamado de suporte de parede, ou placa de cima, é um sistema de andaime.  </a:t>
            </a:r>
          </a:p>
          <a:p>
            <a:pPr>
              <a:buFont typeface="Arial" charset="0"/>
              <a:buChar char="•"/>
            </a:pPr>
            <a:r>
              <a:rPr lang="pt-BR" b="1" dirty="0" smtClean="0">
                <a:solidFill>
                  <a:schemeClr val="tx2"/>
                </a:solidFill>
                <a:latin typeface="Georgia" pitchFamily="-106" charset="0"/>
              </a:rPr>
              <a:t> Alguns empreiteiros estão usando estes sistemas para posicionar estruturas, cortar barrotes a colocar revestimento.</a:t>
            </a:r>
            <a:endParaRPr lang="pt-BR" b="1" dirty="0">
              <a:solidFill>
                <a:schemeClr val="tx2"/>
              </a:solidFill>
              <a:latin typeface="Georgia" pitchFamily="-106" charset="0"/>
            </a:endParaRPr>
          </a:p>
        </p:txBody>
      </p:sp>
      <p:sp>
        <p:nvSpPr>
          <p:cNvPr id="6" name="Slide Number Placeholder 5"/>
          <p:cNvSpPr>
            <a:spLocks noGrp="1"/>
          </p:cNvSpPr>
          <p:nvPr>
            <p:ph type="sldNum" sz="quarter" idx="12"/>
          </p:nvPr>
        </p:nvSpPr>
        <p:spPr/>
        <p:txBody>
          <a:bodyPr/>
          <a:lstStyle/>
          <a:p>
            <a:fld id="{17DE2B5B-6522-4A8E-AC73-DF7D182FFE01}" type="slidenum">
              <a:rPr lang="en-US"/>
              <a:pPr/>
              <a:t>41</a:t>
            </a:fld>
            <a:endParaRPr lang="en-US"/>
          </a:p>
        </p:txBody>
      </p:sp>
      <p:sp>
        <p:nvSpPr>
          <p:cNvPr id="8" name="TextBox 7"/>
          <p:cNvSpPr txBox="1">
            <a:spLocks noChangeArrowheads="1"/>
          </p:cNvSpPr>
          <p:nvPr/>
        </p:nvSpPr>
        <p:spPr bwMode="auto">
          <a:xfrm>
            <a:off x="6019800" y="4038600"/>
            <a:ext cx="2971800" cy="923330"/>
          </a:xfrm>
          <a:prstGeom prst="rect">
            <a:avLst/>
          </a:prstGeom>
          <a:solidFill>
            <a:schemeClr val="accent3"/>
          </a:solidFill>
          <a:ln w="9525">
            <a:solidFill>
              <a:schemeClr val="accent3"/>
            </a:solidFill>
            <a:miter lim="800000"/>
            <a:headEnd/>
            <a:tailEnd/>
          </a:ln>
        </p:spPr>
        <p:txBody>
          <a:bodyPr>
            <a:spAutoFit/>
          </a:bodyPr>
          <a:lstStyle/>
          <a:p>
            <a:pPr>
              <a:buFont typeface="Arial" charset="0"/>
              <a:buChar char="•"/>
            </a:pPr>
            <a:r>
              <a:rPr lang="pt-BR" b="1" dirty="0" smtClean="0">
                <a:solidFill>
                  <a:schemeClr val="tx2"/>
                </a:solidFill>
                <a:latin typeface="Georgia" pitchFamily="-106" charset="0"/>
              </a:rPr>
              <a:t> Usando 2x4s com suportes cruzados como proteção</a:t>
            </a:r>
            <a:endParaRPr lang="pt-BR" b="1" dirty="0">
              <a:solidFill>
                <a:schemeClr val="tx2"/>
              </a:solidFill>
              <a:latin typeface="Georgia" pitchFamily="-106" charset="0"/>
            </a:endParaRPr>
          </a:p>
        </p:txBody>
      </p:sp>
      <p:sp>
        <p:nvSpPr>
          <p:cNvPr id="9" name="Title 13"/>
          <p:cNvSpPr txBox="1">
            <a:spLocks noGrp="1"/>
          </p:cNvSpPr>
          <p:nvPr>
            <p:ph type="title"/>
          </p:nvPr>
        </p:nvSpPr>
        <p:spPr>
          <a:xfrm>
            <a:off x="441101" y="384973"/>
            <a:ext cx="8225778" cy="754053"/>
          </a:xfrm>
          <a:prstGeom prst="rect">
            <a:avLst/>
          </a:prstGeom>
          <a:solidFill>
            <a:schemeClr val="tx2"/>
          </a:solidFill>
        </p:spPr>
        <p:txBody>
          <a:bodyPr wrap="none">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kern="10" dirty="0" smtClean="0">
                <a:ln w="9525">
                  <a:solidFill>
                    <a:srgbClr val="000000"/>
                  </a:solidFill>
                  <a:round/>
                  <a:headEnd/>
                  <a:tailEnd/>
                </a:ln>
                <a:solidFill>
                  <a:srgbClr val="FFFFFF"/>
                </a:solidFill>
                <a:latin typeface="Arial Black"/>
                <a:ea typeface="+mn-ea"/>
                <a:cs typeface="+mj-cs"/>
              </a:rPr>
              <a:t>Trabalhando com Segurança</a:t>
            </a:r>
            <a:endParaRPr lang="pt-BR" kern="10" dirty="0">
              <a:ln w="9525">
                <a:solidFill>
                  <a:srgbClr val="000000"/>
                </a:solidFill>
                <a:round/>
                <a:headEnd/>
                <a:tailEnd/>
              </a:ln>
              <a:solidFill>
                <a:srgbClr val="FFFFFF"/>
              </a:solidFill>
              <a:latin typeface="Arial Black"/>
              <a:ea typeface="+mn-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4953000" y="190500"/>
            <a:ext cx="7772400" cy="1143000"/>
          </a:xfrm>
        </p:spPr>
        <p:txBody>
          <a:bodyPr/>
          <a:lstStyle/>
          <a:p>
            <a:r>
              <a:rPr lang="en-US" dirty="0" smtClean="0"/>
              <a:t>Picture of fall hazard</a:t>
            </a:r>
            <a:endParaRPr lang="en-US" dirty="0"/>
          </a:p>
        </p:txBody>
      </p:sp>
      <p:sp>
        <p:nvSpPr>
          <p:cNvPr id="110596" name="Slide Number Placeholder 4"/>
          <p:cNvSpPr>
            <a:spLocks noGrp="1"/>
          </p:cNvSpPr>
          <p:nvPr>
            <p:ph type="sldNum" sz="quarter" idx="12"/>
          </p:nvPr>
        </p:nvSpPr>
        <p:spPr bwMode="auto">
          <a:ln>
            <a:miter lim="800000"/>
            <a:headEnd/>
            <a:tailEnd/>
          </a:ln>
        </p:spPr>
        <p:txBody>
          <a:bodyPr/>
          <a:lstStyle/>
          <a:p>
            <a:fld id="{B992EFCD-9937-431C-9ED2-E190715BADA0}" type="slidenum">
              <a:rPr lang="en-US"/>
              <a:pPr/>
              <a:t>42</a:t>
            </a:fld>
            <a:endParaRPr lang="en-US"/>
          </a:p>
        </p:txBody>
      </p:sp>
      <p:sp>
        <p:nvSpPr>
          <p:cNvPr id="110595" name="Rectangle 3"/>
          <p:cNvSpPr>
            <a:spLocks noGrp="1" noChangeArrowheads="1"/>
          </p:cNvSpPr>
          <p:nvPr>
            <p:ph sz="half" idx="4294967295"/>
          </p:nvPr>
        </p:nvSpPr>
        <p:spPr>
          <a:xfrm>
            <a:off x="5181600" y="762000"/>
            <a:ext cx="3962400" cy="5867400"/>
          </a:xfrm>
        </p:spPr>
        <p:txBody>
          <a:bodyPr>
            <a:normAutofit lnSpcReduction="10000"/>
          </a:bodyPr>
          <a:lstStyle/>
          <a:p>
            <a:pPr marL="336550" indent="-336550">
              <a:lnSpc>
                <a:spcPct val="90000"/>
              </a:lnSpc>
              <a:buClr>
                <a:srgbClr val="4F81BD"/>
              </a:buClr>
              <a:buFont typeface="Wingdings 2"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pt-BR" sz="2400" dirty="0" smtClean="0"/>
              <a:t>Verifique que o andaime e suas partes estejam seguros e que sejam usados corretamente.</a:t>
            </a:r>
          </a:p>
          <a:p>
            <a:pPr marL="336550" indent="-336550">
              <a:lnSpc>
                <a:spcPct val="90000"/>
              </a:lnSpc>
              <a:buClr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pt-BR" sz="2400" dirty="0" smtClean="0"/>
          </a:p>
          <a:p>
            <a:pPr marL="336550" indent="-336550">
              <a:lnSpc>
                <a:spcPct val="90000"/>
              </a:lnSpc>
              <a:buClr>
                <a:srgbClr val="4F81BD"/>
              </a:buClr>
              <a:buFont typeface="Wingdings 2"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pt-BR" sz="2400" dirty="0" smtClean="0"/>
              <a:t>Nunca suba nos suportes cruzados. </a:t>
            </a:r>
          </a:p>
          <a:p>
            <a:pPr marL="336550" indent="-336550">
              <a:lnSpc>
                <a:spcPct val="90000"/>
              </a:lnSpc>
              <a:buClr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pt-BR" sz="2400" dirty="0" smtClean="0"/>
          </a:p>
          <a:p>
            <a:pPr marL="336550" indent="-336550">
              <a:lnSpc>
                <a:spcPct val="90000"/>
              </a:lnSpc>
              <a:buClr>
                <a:srgbClr val="4F81BD"/>
              </a:buClr>
              <a:buFont typeface="Wingdings 2"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pt-BR" sz="2400" dirty="0" smtClean="0"/>
              <a:t>O andaime de padeiro (foto) tem umas ripas na estrutura que podem ser usadas como escada.</a:t>
            </a:r>
          </a:p>
          <a:p>
            <a:pPr marL="336550" indent="-336550">
              <a:lnSpc>
                <a:spcPct val="90000"/>
              </a:lnSpc>
              <a:buClr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pt-BR" sz="2400" dirty="0" smtClean="0"/>
          </a:p>
          <a:p>
            <a:pPr marL="336550" indent="-336550">
              <a:lnSpc>
                <a:spcPct val="90000"/>
              </a:lnSpc>
              <a:buClr>
                <a:srgbClr val="4F81BD"/>
              </a:buClr>
              <a:buFont typeface="Wingdings 2"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pt-BR" sz="2400" dirty="0" smtClean="0"/>
              <a:t>Andaimes que rolam devem ter as rodas travadas enquanto os trabalhadores estejam sobre neles.</a:t>
            </a:r>
            <a:endParaRPr lang="pt-BR" sz="2400" dirty="0"/>
          </a:p>
        </p:txBody>
      </p:sp>
      <p:pic>
        <p:nvPicPr>
          <p:cNvPr id="110597" name="Picture 6" descr="scaffold4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762000"/>
            <a:ext cx="365760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5" name="Straight Connector 4" title="Red line to make an X"/>
          <p:cNvCxnSpPr/>
          <p:nvPr/>
        </p:nvCxnSpPr>
        <p:spPr>
          <a:xfrm>
            <a:off x="1981200" y="4572000"/>
            <a:ext cx="121920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p:cNvCxnSpPr/>
          <p:nvPr/>
        </p:nvCxnSpPr>
        <p:spPr>
          <a:xfrm flipH="1">
            <a:off x="1981200" y="4648200"/>
            <a:ext cx="10668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Red line to make an X"/>
          <p:cNvCxnSpPr/>
          <p:nvPr/>
        </p:nvCxnSpPr>
        <p:spPr>
          <a:xfrm>
            <a:off x="1752600" y="2133600"/>
            <a:ext cx="121920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title="Red line to make an X"/>
          <p:cNvCxnSpPr/>
          <p:nvPr/>
        </p:nvCxnSpPr>
        <p:spPr>
          <a:xfrm flipH="1">
            <a:off x="1752600" y="2133600"/>
            <a:ext cx="114300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990600" y="-27904"/>
            <a:ext cx="7772400" cy="1143000"/>
          </a:xfrm>
        </p:spPr>
        <p:txBody>
          <a:bodyPr/>
          <a:lstStyle/>
          <a:p>
            <a:r>
              <a:rPr lang="en-US" dirty="0" smtClean="0"/>
              <a:t>Picture of fall hazard</a:t>
            </a:r>
            <a:endParaRPr lang="en-US" dirty="0"/>
          </a:p>
        </p:txBody>
      </p:sp>
      <p:sp>
        <p:nvSpPr>
          <p:cNvPr id="47108" name="Slide Number Placeholder 4"/>
          <p:cNvSpPr>
            <a:spLocks noGrp="1"/>
          </p:cNvSpPr>
          <p:nvPr>
            <p:ph type="sldNum" sz="quarter" idx="12"/>
          </p:nvPr>
        </p:nvSpPr>
        <p:spPr bwMode="auto">
          <a:ln>
            <a:miter lim="800000"/>
            <a:headEnd/>
            <a:tailEnd/>
          </a:ln>
        </p:spPr>
        <p:txBody>
          <a:bodyPr/>
          <a:lstStyle/>
          <a:p>
            <a:fld id="{396027AA-1948-42AF-95DD-A50B5DD48AC2}" type="slidenum">
              <a:rPr lang="en-US"/>
              <a:pPr/>
              <a:t>43</a:t>
            </a:fld>
            <a:endParaRPr lang="en-US"/>
          </a:p>
        </p:txBody>
      </p:sp>
      <p:sp>
        <p:nvSpPr>
          <p:cNvPr id="92163" name="TextBox 6"/>
          <p:cNvSpPr txBox="1">
            <a:spLocks noChangeArrowheads="1"/>
          </p:cNvSpPr>
          <p:nvPr/>
        </p:nvSpPr>
        <p:spPr bwMode="auto">
          <a:xfrm>
            <a:off x="1219200" y="3276600"/>
            <a:ext cx="2895600" cy="923925"/>
          </a:xfrm>
          <a:prstGeom prst="rect">
            <a:avLst/>
          </a:prstGeom>
          <a:solidFill>
            <a:srgbClr val="FF0000"/>
          </a:solidFill>
          <a:ln w="9525">
            <a:solidFill>
              <a:srgbClr val="FF0000"/>
            </a:solidFill>
            <a:miter lim="800000"/>
            <a:headEnd/>
            <a:tailEnd/>
          </a:ln>
        </p:spPr>
        <p:txBody>
          <a:bodyPr>
            <a:spAutoFit/>
          </a:bodyPr>
          <a:lstStyle/>
          <a:p>
            <a:pPr algn="ctr"/>
            <a:r>
              <a:rPr lang="en-US" b="1">
                <a:solidFill>
                  <a:srgbClr val="FFFF00"/>
                </a:solidFill>
                <a:latin typeface="Georgia" pitchFamily="-106" charset="0"/>
              </a:rPr>
              <a:t>Climbing cross-bracing is not permitted</a:t>
            </a:r>
          </a:p>
        </p:txBody>
      </p:sp>
      <p:pic>
        <p:nvPicPr>
          <p:cNvPr id="9" name="Picture 8" descr="bricking13.jpg" title="Picture of a worker climbing cross braces "/>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838200"/>
            <a:ext cx="8153400" cy="510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a:spLocks noChangeArrowheads="1"/>
          </p:cNvSpPr>
          <p:nvPr/>
        </p:nvSpPr>
        <p:spPr bwMode="auto">
          <a:xfrm>
            <a:off x="1066800" y="4495800"/>
            <a:ext cx="3810000" cy="646331"/>
          </a:xfrm>
          <a:prstGeom prst="rect">
            <a:avLst/>
          </a:prstGeom>
          <a:solidFill>
            <a:srgbClr val="9BBB59"/>
          </a:solidFill>
          <a:ln w="47625" cmpd="dbl">
            <a:solidFill>
              <a:schemeClr val="bg1"/>
            </a:solidFill>
            <a:miter lim="800000"/>
            <a:headEnd/>
            <a:tailEnd/>
          </a:ln>
          <a:effectLst>
            <a:outerShdw dist="30000" dir="5400000" rotWithShape="0">
              <a:srgbClr val="808080">
                <a:alpha val="45000"/>
              </a:srgbClr>
            </a:outerShdw>
          </a:effectLst>
        </p:spPr>
        <p:txBody>
          <a:bodyPr>
            <a:spAutoFit/>
          </a:bodyPr>
          <a:lstStyle/>
          <a:p>
            <a:pPr>
              <a:buFont typeface="Arial" charset="0"/>
              <a:buChar char="•"/>
            </a:pPr>
            <a:r>
              <a:rPr lang="pt-BR" b="1" dirty="0" smtClean="0">
                <a:solidFill>
                  <a:schemeClr val="tx2"/>
                </a:solidFill>
                <a:latin typeface="Georgia" pitchFamily="-106" charset="0"/>
              </a:rPr>
              <a:t>Subir nos suportes cruzados não é permitido.</a:t>
            </a:r>
            <a:endParaRPr lang="pt-BR" b="1" dirty="0">
              <a:solidFill>
                <a:schemeClr val="tx2"/>
              </a:solidFill>
              <a:latin typeface="Georgia" pitchFamily="-106" charset="0"/>
            </a:endParaRPr>
          </a:p>
        </p:txBody>
      </p:sp>
      <p:cxnSp>
        <p:nvCxnSpPr>
          <p:cNvPr id="8" name="Straight Connector 7" title="Red line to make an X"/>
          <p:cNvCxnSpPr/>
          <p:nvPr/>
        </p:nvCxnSpPr>
        <p:spPr>
          <a:xfrm>
            <a:off x="4419600" y="20574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title="Red line to make an X"/>
          <p:cNvCxnSpPr/>
          <p:nvPr/>
        </p:nvCxnSpPr>
        <p:spPr>
          <a:xfrm flipH="1">
            <a:off x="4572000" y="22098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7"/>
          <p:cNvSpPr txBox="1">
            <a:spLocks noChangeArrowheads="1"/>
          </p:cNvSpPr>
          <p:nvPr/>
        </p:nvSpPr>
        <p:spPr bwMode="auto">
          <a:xfrm>
            <a:off x="6858000" y="6248400"/>
            <a:ext cx="1981200" cy="369888"/>
          </a:xfrm>
          <a:prstGeom prst="rect">
            <a:avLst/>
          </a:prstGeom>
          <a:noFill/>
          <a:ln w="9525">
            <a:noFill/>
            <a:miter lim="800000"/>
            <a:headEnd/>
            <a:tailEnd/>
          </a:ln>
        </p:spPr>
        <p:txBody>
          <a:bodyPr>
            <a:spAutoFit/>
          </a:bodyPr>
          <a:lstStyle/>
          <a:p>
            <a:r>
              <a:rPr lang="en-US" dirty="0" smtClean="0">
                <a:latin typeface="Georgia" pitchFamily="-106" charset="0"/>
              </a:rPr>
              <a:t>1926.451(e)(1)</a:t>
            </a:r>
            <a:endParaRPr lang="en-US" dirty="0">
              <a:latin typeface="Georgia" pitchFamily="-10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Content Placeholder 3" descr="bricking18.gif" title="Ladder being used to access the pumpjack scaffold is arranged so that the worker can step onto the scaffold directly from the ladder."/>
          <p:cNvPicPr>
            <a:picLocks noChangeAspect="1"/>
          </p:cNvPicPr>
          <p:nvPr/>
        </p:nvPicPr>
        <p:blipFill>
          <a:blip r:embed="rId3" cstate="print"/>
          <a:srcRect/>
          <a:stretch>
            <a:fillRect/>
          </a:stretch>
        </p:blipFill>
        <p:spPr bwMode="auto">
          <a:xfrm>
            <a:off x="685800" y="1295400"/>
            <a:ext cx="7543800" cy="4999038"/>
          </a:xfrm>
          <a:prstGeom prst="rect">
            <a:avLst/>
          </a:prstGeom>
          <a:noFill/>
          <a:ln w="9525">
            <a:noFill/>
            <a:miter lim="800000"/>
            <a:headEnd/>
            <a:tailEnd/>
          </a:ln>
        </p:spPr>
      </p:pic>
      <p:sp>
        <p:nvSpPr>
          <p:cNvPr id="145413" name="Slide Number Placeholder 4"/>
          <p:cNvSpPr>
            <a:spLocks noGrp="1"/>
          </p:cNvSpPr>
          <p:nvPr>
            <p:ph type="sldNum" sz="quarter" idx="12"/>
          </p:nvPr>
        </p:nvSpPr>
        <p:spPr bwMode="auto">
          <a:ln>
            <a:miter lim="800000"/>
            <a:headEnd/>
            <a:tailEnd/>
          </a:ln>
        </p:spPr>
        <p:txBody>
          <a:bodyPr/>
          <a:lstStyle/>
          <a:p>
            <a:fld id="{265E03E7-03E2-469A-A294-636F8EC8C3AF}" type="slidenum">
              <a:rPr lang="en-US"/>
              <a:pPr/>
              <a:t>44</a:t>
            </a:fld>
            <a:endParaRPr lang="en-US"/>
          </a:p>
        </p:txBody>
      </p:sp>
      <p:sp>
        <p:nvSpPr>
          <p:cNvPr id="145414" name="TextBox 5"/>
          <p:cNvSpPr txBox="1">
            <a:spLocks noChangeArrowheads="1"/>
          </p:cNvSpPr>
          <p:nvPr/>
        </p:nvSpPr>
        <p:spPr bwMode="auto">
          <a:xfrm>
            <a:off x="1219200" y="4953000"/>
            <a:ext cx="6477000" cy="1323439"/>
          </a:xfrm>
          <a:prstGeom prst="rect">
            <a:avLst/>
          </a:prstGeom>
          <a:solidFill>
            <a:schemeClr val="accent3"/>
          </a:solidFill>
          <a:ln w="9525">
            <a:noFill/>
            <a:miter lim="800000"/>
            <a:headEnd/>
            <a:tailEnd/>
          </a:ln>
        </p:spPr>
        <p:txBody>
          <a:bodyPr>
            <a:spAutoFit/>
          </a:bodyPr>
          <a:lstStyle/>
          <a:p>
            <a:pPr marL="342900" indent="-342900" fontAlgn="auto">
              <a:spcBef>
                <a:spcPts val="0"/>
              </a:spcBef>
              <a:spcAft>
                <a:spcPts val="0"/>
              </a:spcAft>
              <a:buFont typeface="Arial" pitchFamily="34" charset="0"/>
              <a:buChar char="•"/>
              <a:defRPr/>
            </a:pPr>
            <a:r>
              <a:rPr lang="pt-BR" sz="2000" b="1" dirty="0" smtClean="0">
                <a:solidFill>
                  <a:schemeClr val="tx2"/>
                </a:solidFill>
                <a:latin typeface="+mn-lt"/>
                <a:ea typeface="+mn-ea"/>
              </a:rPr>
              <a:t>A escada pode ser usada para subir ao andaime erguido por macacos de forma que o trabalhador possa acessar o andaime diretamente da escada.</a:t>
            </a:r>
            <a:endParaRPr lang="pt-BR" sz="2000" b="1" dirty="0">
              <a:solidFill>
                <a:schemeClr val="tx2"/>
              </a:solidFill>
              <a:latin typeface="+mn-lt"/>
              <a:ea typeface="+mn-ea"/>
            </a:endParaRPr>
          </a:p>
        </p:txBody>
      </p:sp>
      <p:sp>
        <p:nvSpPr>
          <p:cNvPr id="7" name="Title 13"/>
          <p:cNvSpPr>
            <a:spLocks noGrp="1"/>
          </p:cNvSpPr>
          <p:nvPr>
            <p:ph type="title"/>
          </p:nvPr>
        </p:nvSpPr>
        <p:spPr>
          <a:xfrm>
            <a:off x="838200" y="320933"/>
            <a:ext cx="7391400" cy="723275"/>
          </a:xfrm>
          <a:solidFill>
            <a:schemeClr val="tx2"/>
          </a:solidFill>
        </p:spPr>
        <p:txBody>
          <a:bodyPr wrap="square">
            <a:spAutoFit/>
          </a:bodyPr>
          <a:lstStyle/>
          <a:p>
            <a:pPr algn="ctr" fontAlgn="auto">
              <a:spcAft>
                <a:spcPts val="0"/>
              </a:spcAft>
              <a:defRPr/>
            </a:pPr>
            <a:r>
              <a:rPr lang="pt-BR" sz="3600" kern="10" dirty="0" smtClean="0">
                <a:ln w="9525">
                  <a:solidFill>
                    <a:srgbClr val="000000"/>
                  </a:solidFill>
                  <a:round/>
                  <a:headEnd/>
                  <a:tailEnd/>
                </a:ln>
                <a:solidFill>
                  <a:srgbClr val="FFFFFF"/>
                </a:solidFill>
                <a:latin typeface="Arial Black"/>
                <a:ea typeface="+mn-ea"/>
              </a:rPr>
              <a:t>Trabalhando com Segurança</a:t>
            </a:r>
            <a:r>
              <a:rPr lang="pt-BR" sz="3800" kern="10" dirty="0" smtClean="0">
                <a:ln w="9525">
                  <a:solidFill>
                    <a:srgbClr val="000000"/>
                  </a:solidFill>
                  <a:round/>
                  <a:headEnd/>
                  <a:tailEnd/>
                </a:ln>
                <a:solidFill>
                  <a:srgbClr val="FFFFFF"/>
                </a:solidFill>
                <a:latin typeface="Arial Black"/>
                <a:ea typeface="+mn-ea"/>
              </a:rPr>
              <a:t> </a:t>
            </a:r>
            <a:endParaRPr lang="pt-BR" sz="3800" kern="10" dirty="0">
              <a:ln w="9525">
                <a:solidFill>
                  <a:srgbClr val="000000"/>
                </a:solidFill>
                <a:round/>
                <a:headEnd/>
                <a:tailEnd/>
              </a:ln>
              <a:solidFill>
                <a:srgbClr val="FFFFFF"/>
              </a:solidFill>
              <a:latin typeface="Arial Black"/>
              <a:ea typeface="+mn-e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Picture of aerial lift tipped over</a:t>
            </a:r>
            <a:endParaRPr lang="en-US" dirty="0"/>
          </a:p>
        </p:txBody>
      </p:sp>
      <p:sp>
        <p:nvSpPr>
          <p:cNvPr id="56323" name="Slide Number Placeholder 1"/>
          <p:cNvSpPr>
            <a:spLocks noGrp="1"/>
          </p:cNvSpPr>
          <p:nvPr>
            <p:ph type="sldNum" sz="quarter" idx="12"/>
          </p:nvPr>
        </p:nvSpPr>
        <p:spPr bwMode="auto">
          <a:ln>
            <a:miter lim="800000"/>
            <a:headEnd/>
            <a:tailEnd/>
          </a:ln>
        </p:spPr>
        <p:txBody>
          <a:bodyPr/>
          <a:lstStyle/>
          <a:p>
            <a:fld id="{0DA44098-8427-4AF4-9059-DF0ED965A837}" type="slidenum">
              <a:rPr lang="en-US"/>
              <a:pPr/>
              <a:t>45</a:t>
            </a:fld>
            <a:endParaRPr lang="en-US"/>
          </a:p>
        </p:txBody>
      </p:sp>
      <p:pic>
        <p:nvPicPr>
          <p:cNvPr id="56325" name="Picture 2" title="Picture of an aerial lift platform flipped over on its side"/>
          <p:cNvPicPr>
            <a:picLocks noChangeAspect="1" noChangeArrowheads="1"/>
          </p:cNvPicPr>
          <p:nvPr/>
        </p:nvPicPr>
        <p:blipFill>
          <a:blip r:embed="rId3" cstate="print"/>
          <a:srcRect/>
          <a:stretch>
            <a:fillRect/>
          </a:stretch>
        </p:blipFill>
        <p:spPr bwMode="auto">
          <a:xfrm>
            <a:off x="632138" y="228600"/>
            <a:ext cx="7943441" cy="6184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a:spLocks noChangeArrowheads="1"/>
          </p:cNvSpPr>
          <p:nvPr/>
        </p:nvSpPr>
        <p:spPr bwMode="auto">
          <a:xfrm>
            <a:off x="990600" y="5334000"/>
            <a:ext cx="2895600" cy="923330"/>
          </a:xfrm>
          <a:prstGeom prst="rect">
            <a:avLst/>
          </a:prstGeom>
          <a:solidFill>
            <a:schemeClr val="accent3"/>
          </a:solidFill>
          <a:ln w="9525">
            <a:noFill/>
            <a:miter lim="800000"/>
            <a:headEnd/>
            <a:tailEnd/>
          </a:ln>
        </p:spPr>
        <p:txBody>
          <a:bodyPr>
            <a:spAutoFit/>
          </a:bodyPr>
          <a:lstStyle/>
          <a:p>
            <a:pPr fontAlgn="auto" hangingPunct="1">
              <a:lnSpc>
                <a:spcPct val="100000"/>
              </a:lnSpc>
              <a:spcBef>
                <a:spcPts val="0"/>
              </a:spcBef>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b="1" dirty="0" smtClean="0">
                <a:solidFill>
                  <a:schemeClr val="tx2"/>
                </a:solidFill>
                <a:latin typeface="+mn-lt"/>
                <a:ea typeface="+mn-ea"/>
              </a:rPr>
              <a:t>NÃO dirija o elevador aéreo com a plataforma elevada.</a:t>
            </a:r>
            <a:endParaRPr lang="pt-BR" b="1" dirty="0">
              <a:solidFill>
                <a:schemeClr val="tx2"/>
              </a:solidFill>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4" title="Picture of an extensible boom aerial lift"/>
          <p:cNvGrpSpPr>
            <a:grpSpLocks/>
          </p:cNvGrpSpPr>
          <p:nvPr/>
        </p:nvGrpSpPr>
        <p:grpSpPr bwMode="auto">
          <a:xfrm>
            <a:off x="152400" y="2819400"/>
            <a:ext cx="4343400" cy="3276600"/>
            <a:chOff x="1248" y="1056"/>
            <a:chExt cx="3236" cy="2027"/>
          </a:xfrm>
        </p:grpSpPr>
        <p:pic>
          <p:nvPicPr>
            <p:cNvPr id="3" name="Picture 3" title="Picture of an extensible boom aerial lift"/>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8" y="1056"/>
              <a:ext cx="3236" cy="20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8313" name="Rectangle 6"/>
            <p:cNvSpPr>
              <a:spLocks noChangeArrowheads="1"/>
            </p:cNvSpPr>
            <p:nvPr/>
          </p:nvSpPr>
          <p:spPr bwMode="auto">
            <a:xfrm rot="470730">
              <a:off x="1488" y="2592"/>
              <a:ext cx="480" cy="192"/>
            </a:xfrm>
            <a:prstGeom prst="rect">
              <a:avLst/>
            </a:prstGeom>
            <a:solidFill>
              <a:srgbClr val="CAA55D"/>
            </a:solidFill>
            <a:ln w="9525">
              <a:noFill/>
              <a:miter lim="800000"/>
              <a:headEnd/>
              <a:tailEnd/>
            </a:ln>
          </p:spPr>
          <p:txBody>
            <a:bodyPr wrap="none" anchor="ctr"/>
            <a:lstStyle/>
            <a:p>
              <a:endParaRPr lang="en-US">
                <a:latin typeface="Georgia" pitchFamily="-106" charset="0"/>
              </a:endParaRPr>
            </a:p>
          </p:txBody>
        </p:sp>
      </p:grpSp>
      <p:pic>
        <p:nvPicPr>
          <p:cNvPr id="5" name="Picture 7" title="Picture of an all-terrain forklift with basket attachment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0" y="1371600"/>
            <a:ext cx="3810000" cy="3673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914400" y="6248400"/>
            <a:ext cx="1810111" cy="369332"/>
          </a:xfrm>
          <a:prstGeom prst="rect">
            <a:avLst/>
          </a:prstGeom>
          <a:solidFill>
            <a:schemeClr val="accent3"/>
          </a:solidFill>
        </p:spPr>
        <p:txBody>
          <a:bodyPr wrap="none">
            <a:spAutoFit/>
          </a:bodyPr>
          <a:lstStyle/>
          <a:p>
            <a:pPr marL="231775" indent="-231775">
              <a:spcBef>
                <a:spcPct val="30000"/>
              </a:spcBef>
            </a:pPr>
            <a:r>
              <a:rPr lang="pt-BR" dirty="0" smtClean="0">
                <a:solidFill>
                  <a:schemeClr val="tx2"/>
                </a:solidFill>
                <a:latin typeface="Georgia" pitchFamily="-106" charset="0"/>
              </a:rPr>
              <a:t>Elevador  Aéreo</a:t>
            </a:r>
            <a:endParaRPr lang="pt-BR" dirty="0">
              <a:solidFill>
                <a:schemeClr val="tx2"/>
              </a:solidFill>
              <a:latin typeface="Georgia" pitchFamily="-106" charset="0"/>
            </a:endParaRPr>
          </a:p>
        </p:txBody>
      </p:sp>
      <p:sp>
        <p:nvSpPr>
          <p:cNvPr id="8" name="Rectangle 7"/>
          <p:cNvSpPr/>
          <p:nvPr/>
        </p:nvSpPr>
        <p:spPr>
          <a:xfrm>
            <a:off x="3733801" y="5181600"/>
            <a:ext cx="5257799" cy="646331"/>
          </a:xfrm>
          <a:prstGeom prst="rect">
            <a:avLst/>
          </a:prstGeom>
          <a:solidFill>
            <a:schemeClr val="accent3"/>
          </a:solidFill>
        </p:spPr>
        <p:txBody>
          <a:bodyPr wrap="square">
            <a:spAutoFit/>
          </a:bodyPr>
          <a:lstStyle/>
          <a:p>
            <a:pPr algn="ctr"/>
            <a:r>
              <a:rPr lang="pt-BR" dirty="0" smtClean="0">
                <a:solidFill>
                  <a:schemeClr val="tx2"/>
                </a:solidFill>
                <a:latin typeface="Georgia" pitchFamily="-106" charset="0"/>
              </a:rPr>
              <a:t>Elevador de garfo para todo tipo de terreno  com cesta </a:t>
            </a:r>
            <a:endParaRPr lang="pt-BR" dirty="0">
              <a:solidFill>
                <a:schemeClr val="tx2"/>
              </a:solidFill>
              <a:latin typeface="Georgia" pitchFamily="-106" charset="0"/>
            </a:endParaRPr>
          </a:p>
        </p:txBody>
      </p:sp>
      <p:sp>
        <p:nvSpPr>
          <p:cNvPr id="10" name="Slide Number Placeholder 9"/>
          <p:cNvSpPr>
            <a:spLocks noGrp="1"/>
          </p:cNvSpPr>
          <p:nvPr>
            <p:ph type="sldNum" sz="quarter" idx="12"/>
          </p:nvPr>
        </p:nvSpPr>
        <p:spPr/>
        <p:txBody>
          <a:bodyPr/>
          <a:lstStyle/>
          <a:p>
            <a:fld id="{72E3D2FB-6F75-4813-BD2E-5A94EFAC87A1}" type="slidenum">
              <a:rPr lang="en-US"/>
              <a:pPr/>
              <a:t>46</a:t>
            </a:fld>
            <a:endParaRPr lang="en-US"/>
          </a:p>
        </p:txBody>
      </p:sp>
      <p:sp>
        <p:nvSpPr>
          <p:cNvPr id="11" name="Title 13"/>
          <p:cNvSpPr txBox="1">
            <a:spLocks noGrp="1"/>
          </p:cNvSpPr>
          <p:nvPr>
            <p:ph type="title"/>
          </p:nvPr>
        </p:nvSpPr>
        <p:spPr>
          <a:xfrm>
            <a:off x="609600" y="381000"/>
            <a:ext cx="7772400" cy="692497"/>
          </a:xfrm>
          <a:prstGeom prst="rect">
            <a:avLst/>
          </a:prstGeom>
          <a:solidFill>
            <a:schemeClr val="tx2"/>
          </a:solidFill>
        </p:spPr>
        <p:txBody>
          <a:bodyPr wrap="square">
            <a:spAutoFit/>
          </a:bodyPr>
          <a:lstStyle/>
          <a:p>
            <a:pPr algn="ctr" fontAlgn="auto">
              <a:spcAft>
                <a:spcPts val="0"/>
              </a:spcAft>
              <a:defRPr/>
            </a:pPr>
            <a:r>
              <a:rPr lang="pt-BR" sz="3600" kern="10" dirty="0" smtClean="0">
                <a:ln w="9525">
                  <a:solidFill>
                    <a:srgbClr val="000000"/>
                  </a:solidFill>
                  <a:round/>
                  <a:headEnd/>
                  <a:tailEnd/>
                </a:ln>
                <a:solidFill>
                  <a:srgbClr val="FFFFFF"/>
                </a:solidFill>
                <a:latin typeface="Arial Black"/>
                <a:ea typeface="+mn-ea"/>
                <a:cs typeface="+mj-cs"/>
              </a:rPr>
              <a:t>Trabalhando com Segurança</a:t>
            </a:r>
            <a:endParaRPr lang="pt-BR" sz="3600" kern="10" dirty="0">
              <a:ln w="9525">
                <a:solidFill>
                  <a:srgbClr val="000000"/>
                </a:solidFill>
                <a:round/>
                <a:headEnd/>
                <a:tailEnd/>
              </a:ln>
              <a:solidFill>
                <a:srgbClr val="FFFFFF"/>
              </a:solidFill>
              <a:latin typeface="Arial Black"/>
              <a:ea typeface="+mn-ea"/>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pt-BR" dirty="0" smtClean="0"/>
              <a:t>Atividade para Grupo Pequeno</a:t>
            </a:r>
            <a:r>
              <a:rPr lang="pt-BR" dirty="0" smtClean="0">
                <a:solidFill>
                  <a:srgbClr val="1F497D"/>
                </a:solidFill>
                <a:latin typeface="Georgia" charset="0"/>
              </a:rPr>
              <a:t>	</a:t>
            </a:r>
            <a:endParaRPr lang="pt-BR" dirty="0" smtClean="0"/>
          </a:p>
        </p:txBody>
      </p:sp>
      <p:sp>
        <p:nvSpPr>
          <p:cNvPr id="100355" name="Content Placeholder 2"/>
          <p:cNvSpPr>
            <a:spLocks noGrp="1"/>
          </p:cNvSpPr>
          <p:nvPr>
            <p:ph sz="quarter" idx="1"/>
          </p:nvPr>
        </p:nvSpPr>
        <p:spPr/>
        <p:txBody>
          <a:bodyPr/>
          <a:lstStyle/>
          <a:p>
            <a:r>
              <a:rPr lang="pt-BR" dirty="0" smtClean="0"/>
              <a:t>Veja as fotos que seguem e identifique os perigos e riscos  de quedas em cada uma delas.</a:t>
            </a:r>
            <a:endParaRPr lang="pt-BR" dirty="0"/>
          </a:p>
        </p:txBody>
      </p:sp>
      <p:sp>
        <p:nvSpPr>
          <p:cNvPr id="4" name="Slide Number Placeholder 3"/>
          <p:cNvSpPr>
            <a:spLocks noGrp="1"/>
          </p:cNvSpPr>
          <p:nvPr>
            <p:ph type="sldNum" sz="quarter" idx="12"/>
          </p:nvPr>
        </p:nvSpPr>
        <p:spPr/>
        <p:txBody>
          <a:bodyPr/>
          <a:lstStyle/>
          <a:p>
            <a:fld id="{326DEDBF-147E-48FA-904A-AD67E132C132}" type="slidenum">
              <a:rPr lang="en-US"/>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5" descr="TEEX_218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hidden="1"/>
          <p:cNvSpPr>
            <a:spLocks noGrp="1"/>
          </p:cNvSpPr>
          <p:nvPr>
            <p:ph type="title"/>
          </p:nvPr>
        </p:nvSpPr>
        <p:spPr/>
        <p:txBody>
          <a:bodyPr/>
          <a:lstStyle/>
          <a:p>
            <a:r>
              <a:rPr lang="en-US" dirty="0" smtClean="0"/>
              <a:t>Picture of fall hazard</a:t>
            </a:r>
            <a:endParaRPr lang="en-US" dirty="0"/>
          </a:p>
        </p:txBody>
      </p:sp>
      <p:sp>
        <p:nvSpPr>
          <p:cNvPr id="3" name="Slide Number Placeholder 2"/>
          <p:cNvSpPr>
            <a:spLocks noGrp="1"/>
          </p:cNvSpPr>
          <p:nvPr>
            <p:ph type="sldNum" sz="quarter" idx="12"/>
          </p:nvPr>
        </p:nvSpPr>
        <p:spPr/>
        <p:txBody>
          <a:bodyPr/>
          <a:lstStyle/>
          <a:p>
            <a:fld id="{F55F7C49-AD69-481D-A5C0-5A5EE88EE5E7}" type="slidenum">
              <a:rPr lang="en-US"/>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icture of a worker on a scaffol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383"/>
            <a:ext cx="9144000" cy="6792991"/>
          </a:xfrm>
          <a:prstGeom prst="rect">
            <a:avLst/>
          </a:prstGeom>
        </p:spPr>
      </p:pic>
      <p:sp>
        <p:nvSpPr>
          <p:cNvPr id="4" name="Title 3"/>
          <p:cNvSpPr>
            <a:spLocks noGrp="1"/>
          </p:cNvSpPr>
          <p:nvPr>
            <p:ph type="title"/>
          </p:nvPr>
        </p:nvSpPr>
        <p:spPr/>
        <p:txBody>
          <a:bodyPr/>
          <a:lstStyle/>
          <a:p>
            <a:r>
              <a:rPr lang="en-US" dirty="0" smtClean="0"/>
              <a:t>Picture of fall hazard</a:t>
            </a:r>
            <a:endParaRPr lang="en-US" dirty="0"/>
          </a:p>
        </p:txBody>
      </p:sp>
      <p:sp>
        <p:nvSpPr>
          <p:cNvPr id="3" name="Slide Number Placeholder 2"/>
          <p:cNvSpPr>
            <a:spLocks noGrp="1"/>
          </p:cNvSpPr>
          <p:nvPr>
            <p:ph type="sldNum" sz="quarter" idx="12"/>
          </p:nvPr>
        </p:nvSpPr>
        <p:spPr/>
        <p:txBody>
          <a:bodyPr/>
          <a:lstStyle/>
          <a:p>
            <a:fld id="{F57F352C-0402-496C-BE45-712ED04AA8C2}" type="slidenum">
              <a:rPr lang="en-US"/>
              <a:pPr/>
              <a:t>49</a:t>
            </a:fld>
            <a:endParaRPr lang="en-US"/>
          </a:p>
        </p:txBody>
      </p:sp>
    </p:spTree>
    <p:extLst>
      <p:ext uri="{BB962C8B-B14F-4D97-AF65-F5344CB8AC3E}">
        <p14:creationId xmlns:p14="http://schemas.microsoft.com/office/powerpoint/2010/main" val="517303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304800"/>
            <a:ext cx="7772400" cy="1143000"/>
          </a:xfrm>
          <a:solidFill>
            <a:schemeClr val="accent3"/>
          </a:solidFill>
        </p:spPr>
        <p:txBody>
          <a:bodyPr>
            <a:normAutofit/>
          </a:bodyPr>
          <a:lstStyle/>
          <a:p>
            <a:pPr algn="ctr" fontAlgn="auto">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t>O QUE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mj-ea"/>
              </a:rPr>
              <a:t>O PHILAPOSH FAZ?</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a typeface="+mj-ea"/>
            </a:endParaRPr>
          </a:p>
        </p:txBody>
      </p:sp>
      <p:sp>
        <p:nvSpPr>
          <p:cNvPr id="9219" name="Content Placeholder 2"/>
          <p:cNvSpPr>
            <a:spLocks noGrp="1"/>
          </p:cNvSpPr>
          <p:nvPr>
            <p:ph idx="1"/>
          </p:nvPr>
        </p:nvSpPr>
        <p:spPr>
          <a:xfrm>
            <a:off x="838200" y="1905000"/>
            <a:ext cx="7696200" cy="4419600"/>
          </a:xfrm>
          <a:solidFill>
            <a:schemeClr val="accent3"/>
          </a:solidFill>
        </p:spPr>
        <p:txBody>
          <a:bodyPr>
            <a:noAutofit/>
          </a:bodyPr>
          <a:lstStyle/>
          <a:p>
            <a:pPr>
              <a:buClr>
                <a:srgbClr val="4F81BD"/>
              </a:buClr>
              <a:buFont typeface="Arial" charset="0"/>
              <a:buChar char="•"/>
            </a:pPr>
            <a:r>
              <a:rPr lang="pt-BR" sz="2400" b="1" dirty="0" smtClean="0"/>
              <a:t>Apoia os trabalhadores da construção civil!</a:t>
            </a:r>
          </a:p>
          <a:p>
            <a:pPr lvl="1">
              <a:buClr>
                <a:srgbClr val="C0504D"/>
              </a:buClr>
              <a:buFont typeface="Arial" charset="0"/>
              <a:buChar char="•"/>
            </a:pPr>
            <a:r>
              <a:rPr lang="pt-BR" b="1" dirty="0" smtClean="0"/>
              <a:t>Somos um ponto de referência para você.</a:t>
            </a:r>
          </a:p>
          <a:p>
            <a:pPr>
              <a:lnSpc>
                <a:spcPct val="100000"/>
              </a:lnSpc>
              <a:buClrTx/>
              <a:buFont typeface="Arial" charset="0"/>
              <a:buChar char="•"/>
            </a:pPr>
            <a:endParaRPr lang="pt-BR" sz="2400" b="1" dirty="0" smtClean="0"/>
          </a:p>
          <a:p>
            <a:pPr>
              <a:buClr>
                <a:srgbClr val="4F81BD"/>
              </a:buClr>
              <a:buFont typeface="Arial" charset="0"/>
              <a:buChar char="•"/>
            </a:pPr>
            <a:r>
              <a:rPr lang="pt-BR" sz="2400" b="1" dirty="0" smtClean="0"/>
              <a:t>Proporciona treinamento </a:t>
            </a:r>
          </a:p>
          <a:p>
            <a:pPr>
              <a:lnSpc>
                <a:spcPct val="100000"/>
              </a:lnSpc>
              <a:buClrTx/>
              <a:buFont typeface="Arial" charset="0"/>
              <a:buChar char="•"/>
            </a:pPr>
            <a:r>
              <a:rPr lang="pt-BR" sz="2400" b="1" dirty="0" smtClean="0"/>
              <a:t>Provê Certificado da OSHA com 10 e 30 horas na Construção Civil Residencial e na Indústria em Geral</a:t>
            </a:r>
          </a:p>
          <a:p>
            <a:pPr>
              <a:buClr>
                <a:srgbClr val="4F81BD"/>
              </a:buClr>
              <a:buFont typeface="Arial" charset="0"/>
              <a:buChar char="•"/>
            </a:pPr>
            <a:r>
              <a:rPr lang="pt-BR" sz="2400" b="1" dirty="0" smtClean="0"/>
              <a:t>Patrocina eventos no Dia de Comemoração do Trabalhador, em 28 de Abril.</a:t>
            </a:r>
          </a:p>
          <a:p>
            <a:pPr lvl="1">
              <a:buClr>
                <a:srgbClr val="C0504D"/>
              </a:buClr>
              <a:buFont typeface="Arial" charset="0"/>
              <a:buChar char="•"/>
            </a:pPr>
            <a:r>
              <a:rPr lang="pt-BR" b="1" dirty="0" smtClean="0"/>
              <a:t>Investiga fatalidades no trabalho na região</a:t>
            </a:r>
            <a:endParaRPr lang="pt-BR" b="1" dirty="0"/>
          </a:p>
        </p:txBody>
      </p:sp>
      <p:sp>
        <p:nvSpPr>
          <p:cNvPr id="9220" name="Slide Number Placeholder 3"/>
          <p:cNvSpPr>
            <a:spLocks noGrp="1"/>
          </p:cNvSpPr>
          <p:nvPr>
            <p:ph type="sldNum" sz="quarter" idx="12"/>
          </p:nvPr>
        </p:nvSpPr>
        <p:spPr bwMode="auto">
          <a:ln>
            <a:miter lim="800000"/>
            <a:headEnd/>
            <a:tailEnd/>
          </a:ln>
        </p:spPr>
        <p:txBody>
          <a:bodyPr/>
          <a:lstStyle/>
          <a:p>
            <a:fld id="{CCDA5BC9-C9EC-4E83-9EE0-A96D9C6DAB8A}" type="slidenum">
              <a:rPr lang="en-US"/>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C:\Documents and Settings\Bruno\My Documents\My Pictures\My Albums\IMG_0861 (2).JPG" title="Picture of a fall hazard examp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4475" y="0"/>
            <a:ext cx="9388475" cy="6858000"/>
          </a:xfrm>
          <a:prstGeom prst="rect">
            <a:avLst/>
          </a:prstGeom>
          <a:noFill/>
          <a:ln w="9525">
            <a:noFill/>
            <a:miter lim="800000"/>
            <a:headEnd/>
            <a:tailEnd/>
          </a:ln>
        </p:spPr>
      </p:pic>
      <p:sp>
        <p:nvSpPr>
          <p:cNvPr id="2" name="Title 1" hidden="1"/>
          <p:cNvSpPr>
            <a:spLocks noGrp="1"/>
          </p:cNvSpPr>
          <p:nvPr>
            <p:ph type="title"/>
          </p:nvPr>
        </p:nvSpPr>
        <p:spPr/>
        <p:txBody>
          <a:bodyPr/>
          <a:lstStyle/>
          <a:p>
            <a:r>
              <a:rPr lang="en-US" dirty="0" smtClean="0"/>
              <a:t>Picture of fall hazard</a:t>
            </a:r>
            <a:endParaRPr lang="en-US" dirty="0"/>
          </a:p>
        </p:txBody>
      </p:sp>
      <p:sp>
        <p:nvSpPr>
          <p:cNvPr id="3" name="Slide Number Placeholder 2"/>
          <p:cNvSpPr>
            <a:spLocks noGrp="1"/>
          </p:cNvSpPr>
          <p:nvPr>
            <p:ph type="sldNum" sz="quarter" idx="12"/>
          </p:nvPr>
        </p:nvSpPr>
        <p:spPr/>
        <p:txBody>
          <a:bodyPr/>
          <a:lstStyle/>
          <a:p>
            <a:fld id="{8C4A25E1-A0DC-483B-A63B-BC5C77E7BC83}" type="slidenum">
              <a:rPr lang="en-US"/>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Nicole\AppData\Local\Temp\DSCN4591.JPG" title="Picture of roof and scaffold hazar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7561833"/>
          </a:xfrm>
          <a:prstGeom prst="rect">
            <a:avLst/>
          </a:prstGeom>
          <a:noFill/>
        </p:spPr>
      </p:pic>
      <p:sp>
        <p:nvSpPr>
          <p:cNvPr id="2" name="Title 1" hidden="1"/>
          <p:cNvSpPr>
            <a:spLocks noGrp="1"/>
          </p:cNvSpPr>
          <p:nvPr>
            <p:ph type="title"/>
          </p:nvPr>
        </p:nvSpPr>
        <p:spPr/>
        <p:txBody>
          <a:bodyPr/>
          <a:lstStyle/>
          <a:p>
            <a:r>
              <a:rPr lang="en-US" dirty="0" smtClean="0"/>
              <a:t>Picture of fall hazards</a:t>
            </a:r>
            <a:endParaRPr lang="en-US" dirty="0"/>
          </a:p>
        </p:txBody>
      </p:sp>
      <p:sp>
        <p:nvSpPr>
          <p:cNvPr id="3" name="Slide Number Placeholder 2"/>
          <p:cNvSpPr>
            <a:spLocks noGrp="1"/>
          </p:cNvSpPr>
          <p:nvPr>
            <p:ph type="sldNum" sz="quarter" idx="12"/>
          </p:nvPr>
        </p:nvSpPr>
        <p:spPr/>
        <p:txBody>
          <a:bodyPr/>
          <a:lstStyle/>
          <a:p>
            <a:fld id="{F57F352C-0402-496C-BE45-712ED04AA8C2}" type="slidenum">
              <a:rPr lang="en-US"/>
              <a:pPr/>
              <a:t>51</a:t>
            </a:fld>
            <a:endParaRPr lang="en-US" dirty="0"/>
          </a:p>
        </p:txBody>
      </p:sp>
    </p:spTree>
    <p:extLst>
      <p:ext uri="{BB962C8B-B14F-4D97-AF65-F5344CB8AC3E}">
        <p14:creationId xmlns:p14="http://schemas.microsoft.com/office/powerpoint/2010/main" val="37770076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1" name="Content Placeholder 3" descr="roof29.gif" title="Pictrure of a worker on a roof"/>
          <p:cNvPicPr>
            <a:picLocks noChangeAspect="1"/>
          </p:cNvPicPr>
          <p:nvPr/>
        </p:nvPicPr>
        <p:blipFill>
          <a:blip r:embed="rId3" cstate="print"/>
          <a:srcRect/>
          <a:stretch>
            <a:fillRect/>
          </a:stretch>
        </p:blipFill>
        <p:spPr bwMode="auto">
          <a:xfrm>
            <a:off x="457200" y="1219200"/>
            <a:ext cx="8382000" cy="5334000"/>
          </a:xfrm>
          <a:prstGeom prst="rect">
            <a:avLst/>
          </a:prstGeom>
          <a:noFill/>
          <a:ln w="9525">
            <a:noFill/>
            <a:miter lim="800000"/>
            <a:headEnd/>
            <a:tailEnd/>
          </a:ln>
        </p:spPr>
      </p:pic>
      <p:sp>
        <p:nvSpPr>
          <p:cNvPr id="6" name="Curved Down Arrow 5" title="Green curved down arrow "/>
          <p:cNvSpPr/>
          <p:nvPr/>
        </p:nvSpPr>
        <p:spPr>
          <a:xfrm flipH="1">
            <a:off x="1600200" y="4038600"/>
            <a:ext cx="990600" cy="609600"/>
          </a:xfrm>
          <a:prstGeom prst="curved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solidFill>
                <a:schemeClr val="tx1"/>
              </a:solidFill>
            </a:endParaRPr>
          </a:p>
        </p:txBody>
      </p:sp>
      <p:sp>
        <p:nvSpPr>
          <p:cNvPr id="9" name="Right Arrow 8" title="Green right arrow pointing to a skylight that is not protected"/>
          <p:cNvSpPr/>
          <p:nvPr/>
        </p:nvSpPr>
        <p:spPr>
          <a:xfrm>
            <a:off x="3733800" y="3733800"/>
            <a:ext cx="533400" cy="609600"/>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0" name="TextBox 9"/>
          <p:cNvSpPr txBox="1">
            <a:spLocks noChangeArrowheads="1"/>
          </p:cNvSpPr>
          <p:nvPr/>
        </p:nvSpPr>
        <p:spPr bwMode="auto">
          <a:xfrm>
            <a:off x="5334000" y="2057400"/>
            <a:ext cx="3581400" cy="3139321"/>
          </a:xfrm>
          <a:prstGeom prst="rect">
            <a:avLst/>
          </a:prstGeom>
          <a:solidFill>
            <a:schemeClr val="accent3"/>
          </a:solidFill>
          <a:ln w="9525">
            <a:solidFill>
              <a:schemeClr val="accent3"/>
            </a:solidFill>
            <a:miter lim="800000"/>
            <a:headEnd/>
            <a:tailEnd/>
          </a:ln>
        </p:spPr>
        <p:txBody>
          <a:bodyPr>
            <a:spAutoFit/>
          </a:bodyPr>
          <a:lstStyle/>
          <a:p>
            <a:pPr>
              <a:buFont typeface="Arial" charset="0"/>
              <a:buChar char="•"/>
            </a:pPr>
            <a:r>
              <a:rPr lang="pt-BR" b="1" dirty="0" smtClean="0">
                <a:solidFill>
                  <a:schemeClr val="tx2"/>
                </a:solidFill>
                <a:latin typeface="Georgia" pitchFamily="-106" charset="0"/>
              </a:rPr>
              <a:t>  Perigo de queda</a:t>
            </a:r>
          </a:p>
          <a:p>
            <a:pPr>
              <a:buFont typeface="Arial" charset="0"/>
              <a:buChar char="•"/>
            </a:pPr>
            <a:r>
              <a:rPr lang="pt-BR" b="1" dirty="0" smtClean="0">
                <a:solidFill>
                  <a:schemeClr val="tx2"/>
                </a:solidFill>
                <a:latin typeface="Georgia" pitchFamily="-106" charset="0"/>
              </a:rPr>
              <a:t> as </a:t>
            </a:r>
            <a:r>
              <a:rPr lang="pt-BR" b="1" dirty="0" err="1" smtClean="0">
                <a:solidFill>
                  <a:schemeClr val="tx2"/>
                </a:solidFill>
                <a:latin typeface="Georgia" pitchFamily="-106" charset="0"/>
              </a:rPr>
              <a:t>Clarabóias</a:t>
            </a:r>
            <a:r>
              <a:rPr lang="pt-BR" b="1" dirty="0" smtClean="0">
                <a:solidFill>
                  <a:schemeClr val="tx2"/>
                </a:solidFill>
                <a:latin typeface="Georgia" pitchFamily="-106" charset="0"/>
              </a:rPr>
              <a:t> devem ser cobertas ou protegidas.</a:t>
            </a:r>
          </a:p>
          <a:p>
            <a:pPr>
              <a:buFont typeface="Arial" charset="0"/>
              <a:buChar char="•"/>
            </a:pPr>
            <a:r>
              <a:rPr lang="pt-BR" b="1" dirty="0" smtClean="0">
                <a:solidFill>
                  <a:schemeClr val="tx2"/>
                </a:solidFill>
                <a:latin typeface="Georgia" pitchFamily="-106" charset="0"/>
              </a:rPr>
              <a:t> As Coberturas devem poder suportar pelo menos duas vezes a carga máxima esperada, devem estar trancadas e devem estar marcadas com a palavra “buraco -</a:t>
            </a:r>
            <a:r>
              <a:rPr lang="pt-BR" b="1" dirty="0" err="1" smtClean="0">
                <a:solidFill>
                  <a:schemeClr val="tx2"/>
                </a:solidFill>
                <a:latin typeface="Georgia" pitchFamily="-106" charset="0"/>
              </a:rPr>
              <a:t>hole</a:t>
            </a:r>
            <a:r>
              <a:rPr lang="pt-BR" b="1" dirty="0" smtClean="0">
                <a:solidFill>
                  <a:schemeClr val="tx2"/>
                </a:solidFill>
                <a:latin typeface="Georgia" pitchFamily="-106" charset="0"/>
              </a:rPr>
              <a:t>” ou “coberta - cover”.</a:t>
            </a:r>
            <a:endParaRPr lang="pt-BR" b="1" dirty="0">
              <a:solidFill>
                <a:schemeClr val="tx2"/>
              </a:solidFill>
              <a:latin typeface="Georgia" pitchFamily="-106" charset="0"/>
            </a:endParaRPr>
          </a:p>
        </p:txBody>
      </p:sp>
      <p:sp>
        <p:nvSpPr>
          <p:cNvPr id="11" name="Slide Number Placeholder 5"/>
          <p:cNvSpPr>
            <a:spLocks noGrp="1"/>
          </p:cNvSpPr>
          <p:nvPr>
            <p:ph type="sldNum" sz="quarter" idx="12"/>
          </p:nvPr>
        </p:nvSpPr>
        <p:spPr/>
        <p:txBody>
          <a:bodyPr/>
          <a:lstStyle/>
          <a:p>
            <a:fld id="{BF45819D-47A2-4BE0-86A6-53E51BD5BC6E}" type="slidenum">
              <a:rPr lang="en-US"/>
              <a:pPr/>
              <a:t>52</a:t>
            </a:fld>
            <a:endParaRPr lang="en-US"/>
          </a:p>
        </p:txBody>
      </p:sp>
      <p:cxnSp>
        <p:nvCxnSpPr>
          <p:cNvPr id="8" name="Straight Connector 7" title="Red line to make an X"/>
          <p:cNvCxnSpPr/>
          <p:nvPr/>
        </p:nvCxnSpPr>
        <p:spPr>
          <a:xfrm>
            <a:off x="4191000" y="3429000"/>
            <a:ext cx="8382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title="Red line to make an X"/>
          <p:cNvCxnSpPr/>
          <p:nvPr/>
        </p:nvCxnSpPr>
        <p:spPr>
          <a:xfrm flipH="1">
            <a:off x="4114800" y="3352800"/>
            <a:ext cx="914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Red line to make an X"/>
          <p:cNvCxnSpPr/>
          <p:nvPr/>
        </p:nvCxnSpPr>
        <p:spPr>
          <a:xfrm>
            <a:off x="2209800" y="4495800"/>
            <a:ext cx="8382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title="Red line to make an X"/>
          <p:cNvCxnSpPr/>
          <p:nvPr/>
        </p:nvCxnSpPr>
        <p:spPr>
          <a:xfrm flipH="1">
            <a:off x="2133600" y="4419600"/>
            <a:ext cx="914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7"/>
          <p:cNvSpPr txBox="1">
            <a:spLocks noChangeArrowheads="1"/>
          </p:cNvSpPr>
          <p:nvPr/>
        </p:nvSpPr>
        <p:spPr bwMode="auto">
          <a:xfrm>
            <a:off x="6858000" y="6248400"/>
            <a:ext cx="1981200" cy="369888"/>
          </a:xfrm>
          <a:prstGeom prst="rect">
            <a:avLst/>
          </a:prstGeom>
          <a:noFill/>
          <a:ln w="9525">
            <a:noFill/>
            <a:miter lim="800000"/>
            <a:headEnd/>
            <a:tailEnd/>
          </a:ln>
        </p:spPr>
        <p:txBody>
          <a:bodyPr>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1926.501(b</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)(4)(</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endParaRPr>
          </a:p>
        </p:txBody>
      </p:sp>
      <p:sp>
        <p:nvSpPr>
          <p:cNvPr id="14" name="Title 1"/>
          <p:cNvSpPr>
            <a:spLocks noGrp="1"/>
          </p:cNvSpPr>
          <p:nvPr>
            <p:ph type="title"/>
          </p:nvPr>
        </p:nvSpPr>
        <p:spPr bwMode="auto">
          <a:xfrm>
            <a:off x="914400" y="152400"/>
            <a:ext cx="7772400" cy="1143000"/>
          </a:xfrm>
          <a:prstGeom prst="rect">
            <a:avLst/>
          </a:prstGeom>
          <a:noFill/>
          <a:ln w="9525">
            <a:noFill/>
            <a:miter lim="800000"/>
            <a:headEnd/>
            <a:tailEnd/>
          </a:ln>
        </p:spPr>
        <p:txBody>
          <a:bodyPr anchor="ct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b="1" dirty="0" err="1" smtClean="0">
                <a:solidFill>
                  <a:srgbClr val="1F497D"/>
                </a:solidFill>
                <a:latin typeface="Georgia" charset="0"/>
              </a:rPr>
              <a:t>Telhados</a:t>
            </a:r>
            <a:endParaRPr lang="en-US" sz="4400" b="1" dirty="0">
              <a:solidFill>
                <a:srgbClr val="1F497D"/>
              </a:solidFill>
              <a:latin typeface="Georgi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amond(in)">
                                      <p:cBhvr>
                                        <p:cTn id="19" dur="1000"/>
                                        <p:tgtEl>
                                          <p:spTgt spid="10"/>
                                        </p:tgtEl>
                                      </p:cBhvr>
                                    </p:animEffect>
                                  </p:childTnLst>
                                </p:cTn>
                              </p:par>
                              <p:par>
                                <p:cTn id="20" presetID="1"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08AADC-30CF-45BC-AA90-CE8C102DB20E}" type="slidenum">
              <a:rPr lang="en-US"/>
              <a:pPr/>
              <a:t>53</a:t>
            </a:fld>
            <a:endParaRPr lang="en-US"/>
          </a:p>
        </p:txBody>
      </p:sp>
      <p:pic>
        <p:nvPicPr>
          <p:cNvPr id="111619" name="Picture 2" descr="Saf-T-Screen Model STS" title="Example of a secured skylight co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066800"/>
            <a:ext cx="5357813" cy="2627313"/>
          </a:xfrm>
          <a:prstGeom prst="rect">
            <a:avLst/>
          </a:prstGeom>
          <a:noFill/>
          <a:ln w="9525">
            <a:noFill/>
            <a:miter lim="800000"/>
            <a:headEnd/>
            <a:tailEnd/>
          </a:ln>
        </p:spPr>
      </p:pic>
      <p:pic>
        <p:nvPicPr>
          <p:cNvPr id="111620" name="Picture 4" descr="Skylight Railings" title="Example of a secured skylight cov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3497263"/>
            <a:ext cx="4114800" cy="3113087"/>
          </a:xfrm>
          <a:prstGeom prst="rect">
            <a:avLst/>
          </a:prstGeom>
          <a:noFill/>
          <a:ln w="9525">
            <a:noFill/>
            <a:miter lim="800000"/>
            <a:headEnd/>
            <a:tailEnd/>
          </a:ln>
        </p:spPr>
      </p:pic>
      <p:sp>
        <p:nvSpPr>
          <p:cNvPr id="6" name="TextBox 5"/>
          <p:cNvSpPr txBox="1"/>
          <p:nvPr/>
        </p:nvSpPr>
        <p:spPr>
          <a:xfrm>
            <a:off x="685800" y="11430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A</a:t>
            </a:r>
          </a:p>
        </p:txBody>
      </p:sp>
      <p:sp>
        <p:nvSpPr>
          <p:cNvPr id="7" name="TextBox 6"/>
          <p:cNvSpPr txBox="1"/>
          <p:nvPr/>
        </p:nvSpPr>
        <p:spPr>
          <a:xfrm>
            <a:off x="8229600" y="35814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C</a:t>
            </a:r>
          </a:p>
        </p:txBody>
      </p:sp>
      <p:pic>
        <p:nvPicPr>
          <p:cNvPr id="1026" name="Picture 2" descr="http://media.merchantcircle.com/40029072/Skylight%20Cages_full.jpeg" title="Example of a secured skylight cove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04303" y="3818731"/>
            <a:ext cx="3200400" cy="2667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04303" y="6025634"/>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B</a:t>
            </a:r>
          </a:p>
        </p:txBody>
      </p:sp>
      <p:sp>
        <p:nvSpPr>
          <p:cNvPr id="11" name="Title 13"/>
          <p:cNvSpPr txBox="1">
            <a:spLocks noGrp="1"/>
          </p:cNvSpPr>
          <p:nvPr>
            <p:ph type="title"/>
          </p:nvPr>
        </p:nvSpPr>
        <p:spPr>
          <a:xfrm>
            <a:off x="830438" y="228600"/>
            <a:ext cx="7772400" cy="692497"/>
          </a:xfrm>
          <a:prstGeom prst="rect">
            <a:avLst/>
          </a:prstGeom>
          <a:solidFill>
            <a:schemeClr val="tx2"/>
          </a:solidFill>
        </p:spPr>
        <p:txBody>
          <a:bodyPr>
            <a:spAutoFit/>
          </a:bodyPr>
          <a:lstStyle/>
          <a:p>
            <a:pPr algn="ctr" fontAlgn="auto" hangingPunct="1">
              <a:lnSpc>
                <a:spcPct val="100000"/>
              </a:lnSpc>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3600" kern="10" dirty="0" smtClean="0">
                <a:ln w="9525">
                  <a:solidFill>
                    <a:srgbClr val="000000"/>
                  </a:solidFill>
                  <a:round/>
                  <a:headEnd/>
                  <a:tailEnd/>
                </a:ln>
                <a:solidFill>
                  <a:srgbClr val="FFFFFF"/>
                </a:solidFill>
                <a:latin typeface="Arial Black"/>
                <a:ea typeface="+mn-ea"/>
                <a:cs typeface="+mj-cs"/>
              </a:rPr>
              <a:t>Trabalhando com Segurança</a:t>
            </a:r>
            <a:endParaRPr lang="pt-BR" sz="3600" kern="10" dirty="0">
              <a:ln w="9525">
                <a:solidFill>
                  <a:srgbClr val="000000"/>
                </a:solidFill>
                <a:round/>
                <a:headEnd/>
                <a:tailEnd/>
              </a:ln>
              <a:solidFill>
                <a:srgbClr val="FFFFFF"/>
              </a:solidFill>
              <a:latin typeface="Arial Black"/>
              <a:ea typeface="+mn-ea"/>
              <a:cs typeface="+mj-cs"/>
            </a:endParaRPr>
          </a:p>
        </p:txBody>
      </p:sp>
    </p:spTree>
    <p:extLst>
      <p:ext uri="{BB962C8B-B14F-4D97-AF65-F5344CB8AC3E}">
        <p14:creationId xmlns:p14="http://schemas.microsoft.com/office/powerpoint/2010/main" val="2063054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Picture of fall hazard</a:t>
            </a:r>
            <a:endParaRPr lang="en-US" dirty="0"/>
          </a:p>
        </p:txBody>
      </p:sp>
      <p:sp>
        <p:nvSpPr>
          <p:cNvPr id="113667" name="Content Placeholder 2"/>
          <p:cNvSpPr>
            <a:spLocks noGrp="1"/>
          </p:cNvSpPr>
          <p:nvPr>
            <p:ph sz="quarter" idx="4294967295"/>
          </p:nvPr>
        </p:nvSpPr>
        <p:spPr>
          <a:xfrm>
            <a:off x="1371600" y="1447800"/>
            <a:ext cx="7772400" cy="4572000"/>
          </a:xfrm>
        </p:spPr>
        <p:txBody>
          <a:bodyPr/>
          <a:lstStyle/>
          <a:p>
            <a:r>
              <a:rPr lang="en-US" dirty="0" smtClean="0"/>
              <a:t>NEED pic of roofing work!</a:t>
            </a:r>
          </a:p>
        </p:txBody>
      </p:sp>
      <p:pic>
        <p:nvPicPr>
          <p:cNvPr id="3074" name="Picture 2" descr="C:\Users\Nicole\Documents\Javier Photos\javier 033.JPG" title="Pictured are two roofers working from an unprotected flat roof 6’ or more above the next level without conventional or alternative methods of fall protec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14190"/>
            <a:ext cx="8255000" cy="6191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a:spLocks noChangeArrowheads="1"/>
          </p:cNvSpPr>
          <p:nvPr/>
        </p:nvSpPr>
        <p:spPr bwMode="auto">
          <a:xfrm>
            <a:off x="5130800" y="5334000"/>
            <a:ext cx="3581400" cy="369888"/>
          </a:xfrm>
          <a:prstGeom prst="rect">
            <a:avLst/>
          </a:prstGeom>
          <a:solidFill>
            <a:schemeClr val="accent3"/>
          </a:solidFill>
          <a:ln w="9525">
            <a:solidFill>
              <a:schemeClr val="accent3"/>
            </a:solidFill>
            <a:miter lim="800000"/>
            <a:headEnd/>
            <a:tailEnd/>
          </a:ln>
        </p:spPr>
        <p:txBody>
          <a:bodyPr>
            <a:spAutoFit/>
          </a:bodyPr>
          <a:lstStyle/>
          <a:p>
            <a:pPr fontAlgn="auto">
              <a:spcBef>
                <a:spcPts val="0"/>
              </a:spcBef>
              <a:spcAft>
                <a:spcPts val="0"/>
              </a:spcAft>
              <a:buFont typeface="Arial" pitchFamily="34" charset="0"/>
              <a:buChar char="•"/>
              <a:defRPr/>
            </a:pPr>
            <a:r>
              <a:rPr lang="pt-BR" b="1" dirty="0" smtClean="0">
                <a:solidFill>
                  <a:schemeClr val="tx2"/>
                </a:solidFill>
              </a:rPr>
              <a:t> </a:t>
            </a:r>
            <a:r>
              <a:rPr lang="pt-BR" b="1" dirty="0" smtClean="0">
                <a:solidFill>
                  <a:schemeClr val="tx2"/>
                </a:solidFill>
                <a:latin typeface="+mn-lt"/>
                <a:ea typeface="+mn-ea"/>
              </a:rPr>
              <a:t>Perigo de quedas</a:t>
            </a:r>
            <a:endParaRPr lang="pt-BR" b="1" dirty="0">
              <a:solidFill>
                <a:schemeClr val="tx2"/>
              </a:solidFill>
              <a:latin typeface="+mn-lt"/>
              <a:ea typeface="+mn-ea"/>
            </a:endParaRPr>
          </a:p>
        </p:txBody>
      </p:sp>
      <p:cxnSp>
        <p:nvCxnSpPr>
          <p:cNvPr id="8" name="Straight Connector 7" title="Red line to make an X"/>
          <p:cNvCxnSpPr/>
          <p:nvPr/>
        </p:nvCxnSpPr>
        <p:spPr>
          <a:xfrm>
            <a:off x="3581400" y="1143000"/>
            <a:ext cx="495300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title="Red line to make an X"/>
          <p:cNvCxnSpPr/>
          <p:nvPr/>
        </p:nvCxnSpPr>
        <p:spPr>
          <a:xfrm flipH="1">
            <a:off x="3352800" y="609600"/>
            <a:ext cx="4495800" cy="2895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7"/>
          <p:cNvSpPr txBox="1">
            <a:spLocks noChangeArrowheads="1"/>
          </p:cNvSpPr>
          <p:nvPr/>
        </p:nvSpPr>
        <p:spPr bwMode="auto">
          <a:xfrm>
            <a:off x="6781800" y="6172200"/>
            <a:ext cx="2362200" cy="369888"/>
          </a:xfrm>
          <a:prstGeom prst="rect">
            <a:avLst/>
          </a:prstGeom>
          <a:noFill/>
          <a:ln w="9525">
            <a:noFill/>
            <a:miter lim="800000"/>
            <a:headEnd/>
            <a:tailEnd/>
          </a:ln>
        </p:spPr>
        <p:txBody>
          <a:bodyPr wrap="squar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rPr>
              <a:t>1926.501(b)(10)</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06" charset="0"/>
            </a:endParaRPr>
          </a:p>
        </p:txBody>
      </p:sp>
      <p:sp>
        <p:nvSpPr>
          <p:cNvPr id="7" name="Slide Number Placeholder 6"/>
          <p:cNvSpPr>
            <a:spLocks noGrp="1"/>
          </p:cNvSpPr>
          <p:nvPr>
            <p:ph type="sldNum" sz="quarter" idx="12"/>
          </p:nvPr>
        </p:nvSpPr>
        <p:spPr/>
        <p:txBody>
          <a:bodyPr/>
          <a:lstStyle/>
          <a:p>
            <a:fld id="{961D35EA-3147-4112-A992-52E88916610A}" type="slidenum">
              <a:rPr lang="en-US"/>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oof-53"/>
          <p:cNvPicPr>
            <a:picLocks noGrp="1" noChangeAspect="1" noChangeArrowheads="1"/>
          </p:cNvPicPr>
          <p:nvPr>
            <p:ph sz="quarter" idx="1"/>
          </p:nvPr>
        </p:nvPicPr>
        <p:blipFill>
          <a:blip r:embed="rId3" cstate="print"/>
          <a:srcRect/>
          <a:stretch>
            <a:fillRect/>
          </a:stretch>
        </p:blipFill>
        <p:spPr>
          <a:xfrm>
            <a:off x="838200" y="1219200"/>
            <a:ext cx="7543800" cy="5343462"/>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3"/>
          <p:cNvSpPr txBox="1">
            <a:spLocks noGrp="1"/>
          </p:cNvSpPr>
          <p:nvPr>
            <p:ph type="title"/>
          </p:nvPr>
        </p:nvSpPr>
        <p:spPr>
          <a:xfrm>
            <a:off x="685800" y="320933"/>
            <a:ext cx="7848600" cy="723275"/>
          </a:xfrm>
          <a:solidFill>
            <a:schemeClr val="tx2"/>
          </a:solidFill>
        </p:spPr>
        <p:txBody>
          <a:bodyPr>
            <a:spAutoFit/>
          </a:bodyPr>
          <a:lstStyle/>
          <a:p>
            <a:pPr algn="ctr" fontAlgn="auto">
              <a:spcAft>
                <a:spcPts val="0"/>
              </a:spcAft>
              <a:defRPr/>
            </a:pPr>
            <a:r>
              <a:rPr lang="pt-BR" sz="3800" kern="10" dirty="0" smtClean="0">
                <a:ln w="9525">
                  <a:solidFill>
                    <a:srgbClr val="000000"/>
                  </a:solidFill>
                  <a:round/>
                  <a:headEnd/>
                  <a:tailEnd/>
                </a:ln>
                <a:solidFill>
                  <a:srgbClr val="FFFFFF"/>
                </a:solidFill>
                <a:latin typeface="Arial Black"/>
                <a:ea typeface="+mn-ea"/>
              </a:rPr>
              <a:t>Trabalhando com Segurança</a:t>
            </a:r>
            <a:endParaRPr lang="pt-BR" sz="3800" kern="10" dirty="0">
              <a:ln w="9525">
                <a:solidFill>
                  <a:srgbClr val="000000"/>
                </a:solidFill>
                <a:round/>
                <a:headEnd/>
                <a:tailEnd/>
              </a:ln>
              <a:solidFill>
                <a:srgbClr val="FFFFFF"/>
              </a:solidFill>
              <a:latin typeface="Arial Black"/>
              <a:ea typeface="+mn-ea"/>
            </a:endParaRPr>
          </a:p>
        </p:txBody>
      </p:sp>
      <p:sp>
        <p:nvSpPr>
          <p:cNvPr id="6" name="Slide Number Placeholder 5"/>
          <p:cNvSpPr>
            <a:spLocks noGrp="1"/>
          </p:cNvSpPr>
          <p:nvPr>
            <p:ph type="sldNum" sz="quarter" idx="12"/>
          </p:nvPr>
        </p:nvSpPr>
        <p:spPr/>
        <p:txBody>
          <a:bodyPr/>
          <a:lstStyle/>
          <a:p>
            <a:fld id="{890119FA-B771-4E0F-8084-ADD70CCD1D36}" type="slidenum">
              <a:rPr lang="en-US"/>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60603D-0CB0-4003-95AD-3AA1643D5F58}" type="slidenum">
              <a:rPr lang="en-US"/>
              <a:pPr/>
              <a:t>56</a:t>
            </a:fld>
            <a:endParaRPr lang="en-US"/>
          </a:p>
        </p:txBody>
      </p:sp>
      <p:pic>
        <p:nvPicPr>
          <p:cNvPr id="117763" name="Content Placeholder 4" title="Picture of workers on a roof"/>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914400" y="1447800"/>
            <a:ext cx="7332663" cy="4876800"/>
          </a:xfrm>
        </p:spPr>
      </p:pic>
      <p:sp>
        <p:nvSpPr>
          <p:cNvPr id="6" name="Title 13"/>
          <p:cNvSpPr txBox="1">
            <a:spLocks noGrp="1"/>
          </p:cNvSpPr>
          <p:nvPr>
            <p:ph type="title"/>
          </p:nvPr>
        </p:nvSpPr>
        <p:spPr>
          <a:xfrm>
            <a:off x="685800" y="473333"/>
            <a:ext cx="7772400" cy="723275"/>
          </a:xfrm>
          <a:solidFill>
            <a:schemeClr val="tx2"/>
          </a:solidFill>
        </p:spPr>
        <p:txBody>
          <a:bodyPr>
            <a:spAutoFit/>
          </a:bodyPr>
          <a:lstStyle/>
          <a:p>
            <a:pPr algn="ctr" fontAlgn="auto">
              <a:spcAft>
                <a:spcPts val="0"/>
              </a:spcAft>
              <a:defRPr/>
            </a:pPr>
            <a:r>
              <a:rPr lang="pt-BR" sz="3800" kern="10" dirty="0" smtClean="0">
                <a:ln w="9525">
                  <a:solidFill>
                    <a:srgbClr val="000000"/>
                  </a:solidFill>
                  <a:round/>
                  <a:headEnd/>
                  <a:tailEnd/>
                </a:ln>
                <a:solidFill>
                  <a:srgbClr val="FFFFFF"/>
                </a:solidFill>
                <a:latin typeface="Arial Black"/>
                <a:ea typeface="+mn-ea"/>
              </a:rPr>
              <a:t>Trabalhando com Segurança</a:t>
            </a:r>
            <a:endParaRPr lang="pt-BR" sz="3800" kern="10" dirty="0">
              <a:ln w="9525">
                <a:solidFill>
                  <a:srgbClr val="000000"/>
                </a:solidFill>
                <a:round/>
                <a:headEnd/>
                <a:tailEnd/>
              </a:ln>
              <a:solidFill>
                <a:srgbClr val="FFFFFF"/>
              </a:solidFill>
              <a:latin typeface="Arial Black"/>
              <a:ea typeface="+mn-ea"/>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title="Green background"/>
          <p:cNvSpPr/>
          <p:nvPr/>
        </p:nvSpPr>
        <p:spPr>
          <a:xfrm>
            <a:off x="609600" y="1295400"/>
            <a:ext cx="8001000" cy="5257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1140" name="Slide Number Placeholder 4"/>
          <p:cNvSpPr>
            <a:spLocks noGrp="1"/>
          </p:cNvSpPr>
          <p:nvPr>
            <p:ph type="sldNum" sz="quarter" idx="12"/>
          </p:nvPr>
        </p:nvSpPr>
        <p:spPr bwMode="auto">
          <a:ln>
            <a:miter lim="800000"/>
            <a:headEnd/>
            <a:tailEnd/>
          </a:ln>
        </p:spPr>
        <p:txBody>
          <a:bodyPr/>
          <a:lstStyle/>
          <a:p>
            <a:fld id="{916F1033-404E-4D5F-8C07-FF1A13274CBD}" type="slidenum">
              <a:rPr lang="en-US"/>
              <a:pPr/>
              <a:t>57</a:t>
            </a:fld>
            <a:endParaRPr lang="en-US"/>
          </a:p>
        </p:txBody>
      </p:sp>
      <p:sp>
        <p:nvSpPr>
          <p:cNvPr id="6" name="TextBox 5"/>
          <p:cNvSpPr txBox="1">
            <a:spLocks noChangeArrowheads="1"/>
          </p:cNvSpPr>
          <p:nvPr/>
        </p:nvSpPr>
        <p:spPr bwMode="auto">
          <a:xfrm>
            <a:off x="4648200" y="2286000"/>
            <a:ext cx="3581400" cy="1569660"/>
          </a:xfrm>
          <a:prstGeom prst="rect">
            <a:avLst/>
          </a:prstGeom>
          <a:solidFill>
            <a:schemeClr val="tx2"/>
          </a:solidFill>
          <a:ln w="9525">
            <a:solidFill>
              <a:schemeClr val="tx2"/>
            </a:solidFill>
            <a:miter lim="800000"/>
            <a:headEnd/>
            <a:tailEnd/>
          </a:ln>
        </p:spPr>
        <p:txBody>
          <a:bodyPr>
            <a:spAutoFit/>
          </a:bodyPr>
          <a:lstStyle/>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400" b="1" dirty="0" smtClean="0">
                <a:solidFill>
                  <a:srgbClr val="9BBB59"/>
                </a:solidFill>
                <a:latin typeface="Georgia" charset="0"/>
              </a:rPr>
              <a:t>Alternativa segura que pode ser usada para trabalhos no telhado. </a:t>
            </a:r>
            <a:endParaRPr lang="pt-BR" sz="2400" b="1" dirty="0">
              <a:solidFill>
                <a:srgbClr val="9BBB59"/>
              </a:solidFill>
              <a:latin typeface="Georgia" charset="0"/>
            </a:endParaRPr>
          </a:p>
        </p:txBody>
      </p:sp>
      <p:pic>
        <p:nvPicPr>
          <p:cNvPr id="119813" name="Picture 2" title="Picture of an aerial lif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524000"/>
            <a:ext cx="3048000" cy="4810125"/>
          </a:xfrm>
          <a:prstGeom prst="rect">
            <a:avLst/>
          </a:prstGeom>
          <a:noFill/>
          <a:ln w="9525">
            <a:noFill/>
            <a:miter lim="800000"/>
            <a:headEnd/>
            <a:tailEnd/>
          </a:ln>
        </p:spPr>
      </p:pic>
      <p:sp>
        <p:nvSpPr>
          <p:cNvPr id="7" name="Title 13"/>
          <p:cNvSpPr txBox="1">
            <a:spLocks noGrp="1"/>
          </p:cNvSpPr>
          <p:nvPr>
            <p:ph type="title"/>
          </p:nvPr>
        </p:nvSpPr>
        <p:spPr>
          <a:xfrm>
            <a:off x="457200" y="572125"/>
            <a:ext cx="8229600" cy="723275"/>
          </a:xfrm>
          <a:solidFill>
            <a:schemeClr val="tx2"/>
          </a:solidFill>
        </p:spPr>
        <p:txBody>
          <a:bodyPr>
            <a:spAutoFit/>
          </a:bodyPr>
          <a:lstStyle/>
          <a:p>
            <a:pPr algn="ctr" fontAlgn="auto">
              <a:spcAft>
                <a:spcPts val="0"/>
              </a:spcAft>
              <a:defRPr/>
            </a:pPr>
            <a:r>
              <a:rPr lang="pt-BR" sz="3800" kern="10" dirty="0" smtClean="0">
                <a:ln w="9525">
                  <a:solidFill>
                    <a:srgbClr val="000000"/>
                  </a:solidFill>
                  <a:round/>
                  <a:headEnd/>
                  <a:tailEnd/>
                </a:ln>
                <a:solidFill>
                  <a:srgbClr val="FFFFFF"/>
                </a:solidFill>
                <a:latin typeface="Arial Black"/>
                <a:ea typeface="+mn-ea"/>
              </a:rPr>
              <a:t>Trabalhando com Segurança</a:t>
            </a:r>
            <a:endParaRPr lang="pt-BR" sz="3800" kern="10" dirty="0">
              <a:ln w="9525">
                <a:solidFill>
                  <a:srgbClr val="000000"/>
                </a:solidFill>
                <a:round/>
                <a:headEnd/>
                <a:tailEnd/>
              </a:ln>
              <a:solidFill>
                <a:srgbClr val="FFFFFF"/>
              </a:solidFill>
              <a:latin typeface="Arial Black"/>
              <a:ea typeface="+mn-ea"/>
            </a:endParaRPr>
          </a:p>
        </p:txBody>
      </p:sp>
      <p:sp>
        <p:nvSpPr>
          <p:cNvPr id="8" name="TextBox 7"/>
          <p:cNvSpPr txBox="1">
            <a:spLocks noChangeArrowheads="1"/>
          </p:cNvSpPr>
          <p:nvPr/>
        </p:nvSpPr>
        <p:spPr bwMode="auto">
          <a:xfrm>
            <a:off x="4114800" y="4876800"/>
            <a:ext cx="4343400" cy="1200329"/>
          </a:xfrm>
          <a:prstGeom prst="rect">
            <a:avLst/>
          </a:prstGeom>
          <a:solidFill>
            <a:schemeClr val="tx2"/>
          </a:solidFill>
          <a:ln w="9525">
            <a:solidFill>
              <a:schemeClr val="tx2"/>
            </a:solidFill>
            <a:miter lim="800000"/>
            <a:headEnd/>
            <a:tailEnd/>
          </a:ln>
        </p:spPr>
        <p:txBody>
          <a:bodyPr>
            <a:spAutoFit/>
          </a:bodyPr>
          <a:lstStyle/>
          <a:p>
            <a:pPr>
              <a:buFont typeface="Arial" charset="0"/>
              <a:buChar char="•"/>
            </a:pPr>
            <a:r>
              <a:rPr lang="en-US" b="1" dirty="0" smtClean="0">
                <a:solidFill>
                  <a:srgbClr val="9BBB59"/>
                </a:solidFill>
                <a:latin typeface="Georgia" pitchFamily="-106" charset="0"/>
              </a:rPr>
              <a:t> </a:t>
            </a:r>
            <a:r>
              <a:rPr lang="pt-BR" b="1" dirty="0" smtClean="0">
                <a:solidFill>
                  <a:srgbClr val="9BBB59"/>
                </a:solidFill>
                <a:latin typeface="Georgia" pitchFamily="-106" charset="0"/>
              </a:rPr>
              <a:t>Usar proteção apropriada para queda (correia e arreios)</a:t>
            </a:r>
          </a:p>
          <a:p>
            <a:pPr>
              <a:buFont typeface="Arial" charset="0"/>
              <a:buChar char="•"/>
            </a:pPr>
            <a:r>
              <a:rPr lang="pt-BR" b="1" dirty="0" smtClean="0">
                <a:solidFill>
                  <a:srgbClr val="9BBB59"/>
                </a:solidFill>
                <a:latin typeface="Georgia" pitchFamily="-106" charset="0"/>
              </a:rPr>
              <a:t> Amarrar a uma âncora dentro do elevador aéreo.</a:t>
            </a:r>
            <a:endParaRPr lang="pt-BR" b="1" dirty="0">
              <a:solidFill>
                <a:srgbClr val="9BBB59"/>
              </a:solidFill>
              <a:latin typeface="Georgia" pitchFamily="-106"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6858000" y="6248400"/>
            <a:ext cx="1981200" cy="369888"/>
          </a:xfrm>
          <a:prstGeom prst="rect">
            <a:avLst/>
          </a:prstGeom>
          <a:noFill/>
          <a:ln w="9525">
            <a:noFill/>
            <a:miter lim="800000"/>
            <a:headEnd/>
            <a:tailEnd/>
          </a:ln>
        </p:spPr>
        <p:txBody>
          <a:bodyPr>
            <a:spAutoFit/>
          </a:bodyPr>
          <a:lstStyle/>
          <a:p>
            <a:r>
              <a:rPr lang="en-US" dirty="0">
                <a:latin typeface="Georgia" pitchFamily="-106" charset="0"/>
              </a:rPr>
              <a:t>1926.501(b)(13)</a:t>
            </a:r>
          </a:p>
        </p:txBody>
      </p:sp>
      <p:sp>
        <p:nvSpPr>
          <p:cNvPr id="2" name="Title 1" hidden="1"/>
          <p:cNvSpPr>
            <a:spLocks noGrp="1"/>
          </p:cNvSpPr>
          <p:nvPr>
            <p:ph type="title"/>
          </p:nvPr>
        </p:nvSpPr>
        <p:spPr>
          <a:xfrm>
            <a:off x="-1600200" y="228600"/>
            <a:ext cx="7772400" cy="1143000"/>
          </a:xfrm>
        </p:spPr>
        <p:txBody>
          <a:bodyPr/>
          <a:lstStyle/>
          <a:p>
            <a:r>
              <a:rPr lang="en-US" dirty="0" smtClean="0"/>
              <a:t>Picture of fall hazards</a:t>
            </a:r>
            <a:endParaRPr lang="en-US" dirty="0"/>
          </a:p>
        </p:txBody>
      </p:sp>
      <p:pic>
        <p:nvPicPr>
          <p:cNvPr id="1026" name="Picture 2" descr="E:\ReiterRoofing\DSCN6658.JPG" title="Picture of workers performing roofing operations from an unprotected roof edge 20’ above the next level or ground level without conventional or alternative methods of fall protection"/>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2667000" y="228600"/>
            <a:ext cx="6110287" cy="4572000"/>
          </a:xfrm>
          <a:prstGeom prst="rect">
            <a:avLst/>
          </a:prstGeom>
          <a:noFill/>
        </p:spPr>
      </p:pic>
      <p:pic>
        <p:nvPicPr>
          <p:cNvPr id="121861" name="Picture 11" title="Picture of workers performing roofing operations from an unprotected roof edge 20’ above the next level or ground level without conventional or alternative methods of fall protection"/>
          <p:cNvPicPr>
            <a:picLocks noChangeAspect="1"/>
          </p:cNvPicPr>
          <p:nvPr/>
        </p:nvPicPr>
        <p:blipFill>
          <a:blip r:embed="rId4" cstate="email">
            <a:extLst>
              <a:ext uri="{28A0092B-C50C-407E-A947-70E740481C1C}">
                <a14:useLocalDpi xmlns:a14="http://schemas.microsoft.com/office/drawing/2010/main"/>
              </a:ext>
            </a:extLst>
          </a:blip>
          <a:srcRect t="12850" r="678"/>
          <a:stretch>
            <a:fillRect/>
          </a:stretch>
        </p:blipFill>
        <p:spPr bwMode="auto">
          <a:xfrm>
            <a:off x="457200" y="2353961"/>
            <a:ext cx="4724400" cy="4114800"/>
          </a:xfrm>
          <a:prstGeom prst="rect">
            <a:avLst/>
          </a:prstGeom>
          <a:noFill/>
          <a:ln>
            <a:noFill/>
          </a:ln>
        </p:spPr>
      </p:pic>
      <p:cxnSp>
        <p:nvCxnSpPr>
          <p:cNvPr id="13" name="Straight Connector 12" title="Red line to make an X"/>
          <p:cNvCxnSpPr/>
          <p:nvPr/>
        </p:nvCxnSpPr>
        <p:spPr>
          <a:xfrm>
            <a:off x="2514600" y="2057400"/>
            <a:ext cx="495300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title="Red line to make an X"/>
          <p:cNvCxnSpPr/>
          <p:nvPr/>
        </p:nvCxnSpPr>
        <p:spPr>
          <a:xfrm flipV="1">
            <a:off x="2667000" y="2286000"/>
            <a:ext cx="4114800" cy="1447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4CF02843-6DA0-4D7E-8FDA-DDD31C4932E7}" type="slidenum">
              <a:rPr lang="en-US"/>
              <a:pPr/>
              <a:t>58</a:t>
            </a:fld>
            <a:endParaRPr lang="en-US" dirty="0"/>
          </a:p>
        </p:txBody>
      </p:sp>
    </p:spTree>
    <p:extLst>
      <p:ext uri="{BB962C8B-B14F-4D97-AF65-F5344CB8AC3E}">
        <p14:creationId xmlns:p14="http://schemas.microsoft.com/office/powerpoint/2010/main" val="168171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Content Placeholder 3" descr="floor18.jpg" title="Picture of a worker using a Personal Fall Arrest System"/>
          <p:cNvPicPr>
            <a:picLocks noGrp="1" noChangeAspect="1"/>
          </p:cNvPicPr>
          <p:nvPr>
            <p:ph idx="1"/>
          </p:nvPr>
        </p:nvPicPr>
        <p:blipFill>
          <a:blip r:embed="rId3" cstate="print"/>
          <a:srcRect/>
          <a:stretch>
            <a:fillRect/>
          </a:stretch>
        </p:blipFill>
        <p:spPr>
          <a:xfrm>
            <a:off x="1371600" y="1600200"/>
            <a:ext cx="6400800" cy="4900613"/>
          </a:xfrm>
        </p:spPr>
      </p:pic>
      <p:sp>
        <p:nvSpPr>
          <p:cNvPr id="73733" name="Slide Number Placeholder 5"/>
          <p:cNvSpPr>
            <a:spLocks noGrp="1"/>
          </p:cNvSpPr>
          <p:nvPr>
            <p:ph type="sldNum" sz="quarter" idx="12"/>
          </p:nvPr>
        </p:nvSpPr>
        <p:spPr bwMode="auto">
          <a:ln>
            <a:miter lim="800000"/>
            <a:headEnd/>
            <a:tailEnd/>
          </a:ln>
        </p:spPr>
        <p:txBody>
          <a:bodyPr/>
          <a:lstStyle/>
          <a:p>
            <a:fld id="{4106C2C7-ADFD-45E0-BED3-7237E61ECD5E}" type="slidenum">
              <a:rPr lang="en-US"/>
              <a:pPr/>
              <a:t>59</a:t>
            </a:fld>
            <a:endParaRPr lang="en-US"/>
          </a:p>
        </p:txBody>
      </p:sp>
      <p:sp>
        <p:nvSpPr>
          <p:cNvPr id="8" name="TextBox 7"/>
          <p:cNvSpPr txBox="1">
            <a:spLocks noChangeArrowheads="1"/>
          </p:cNvSpPr>
          <p:nvPr/>
        </p:nvSpPr>
        <p:spPr bwMode="auto">
          <a:xfrm>
            <a:off x="6172200" y="2514600"/>
            <a:ext cx="2133600" cy="1477328"/>
          </a:xfrm>
          <a:prstGeom prst="rect">
            <a:avLst/>
          </a:prstGeom>
          <a:solidFill>
            <a:schemeClr val="accent3"/>
          </a:solidFill>
          <a:ln w="9525">
            <a:solidFill>
              <a:schemeClr val="accent3"/>
            </a:solidFill>
            <a:miter lim="800000"/>
            <a:headEnd/>
            <a:tailEnd/>
          </a:ln>
        </p:spPr>
        <p:txBody>
          <a:bodyPr>
            <a:spAutoFit/>
          </a:bodyPr>
          <a:lstStyle/>
          <a:p>
            <a:pPr algn="ctr" fontAlgn="auto" hangingPunct="1">
              <a:lnSpc>
                <a:spcPct val="100000"/>
              </a:lnSpc>
              <a:spcBef>
                <a:spcPts val="0"/>
              </a:spcBef>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b="1" dirty="0" smtClean="0">
                <a:solidFill>
                  <a:schemeClr val="tx2"/>
                </a:solidFill>
                <a:latin typeface="+mn-lt"/>
                <a:ea typeface="+mn-ea"/>
              </a:rPr>
              <a:t>Trabalhador usando um Sistema Pessoal de Prevenção de Quedas</a:t>
            </a:r>
            <a:endParaRPr lang="pt-BR" b="1" dirty="0">
              <a:solidFill>
                <a:schemeClr val="tx2"/>
              </a:solidFill>
              <a:latin typeface="+mn-lt"/>
              <a:ea typeface="+mn-ea"/>
            </a:endParaRPr>
          </a:p>
        </p:txBody>
      </p:sp>
      <p:sp>
        <p:nvSpPr>
          <p:cNvPr id="7" name="Title 13"/>
          <p:cNvSpPr txBox="1">
            <a:spLocks noGrp="1"/>
          </p:cNvSpPr>
          <p:nvPr>
            <p:ph type="title"/>
          </p:nvPr>
        </p:nvSpPr>
        <p:spPr>
          <a:xfrm>
            <a:off x="914400" y="304800"/>
            <a:ext cx="7772400" cy="692497"/>
          </a:xfrm>
          <a:prstGeom prst="rect">
            <a:avLst/>
          </a:prstGeom>
          <a:solidFill>
            <a:schemeClr val="tx2"/>
          </a:solidFill>
        </p:spPr>
        <p:txBody>
          <a:bodyPr wrap="square">
            <a:spAutoFit/>
          </a:bodyPr>
          <a:lstStyle/>
          <a:p>
            <a:pPr algn="ctr" fontAlgn="auto">
              <a:spcAft>
                <a:spcPts val="0"/>
              </a:spcAft>
              <a:defRPr/>
            </a:pPr>
            <a:r>
              <a:rPr lang="pt-BR" sz="3600" kern="10" dirty="0" smtClean="0">
                <a:ln w="9525">
                  <a:solidFill>
                    <a:srgbClr val="000000"/>
                  </a:solidFill>
                  <a:round/>
                  <a:headEnd/>
                  <a:tailEnd/>
                </a:ln>
                <a:solidFill>
                  <a:srgbClr val="FFFFFF"/>
                </a:solidFill>
                <a:latin typeface="Arial Black"/>
                <a:ea typeface="+mn-ea"/>
                <a:cs typeface="+mj-cs"/>
              </a:rPr>
              <a:t>Trabalhando com Segurança</a:t>
            </a:r>
            <a:endParaRPr lang="pt-BR" sz="3600" kern="10" dirty="0">
              <a:ln w="9525">
                <a:solidFill>
                  <a:srgbClr val="000000"/>
                </a:solidFill>
                <a:round/>
                <a:headEnd/>
                <a:tailEnd/>
              </a:ln>
              <a:solidFill>
                <a:srgbClr val="FFFFFF"/>
              </a:solidFill>
              <a:latin typeface="Arial Black"/>
              <a:ea typeface="+mn-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en-US" u="sng" dirty="0" err="1"/>
              <a:t>Objetivos</a:t>
            </a:r>
            <a:r>
              <a:rPr lang="en-US" u="sng" dirty="0"/>
              <a:t> </a:t>
            </a:r>
            <a:r>
              <a:rPr lang="en-US" u="sng" dirty="0" smtClean="0"/>
              <a:t>do </a:t>
            </a:r>
            <a:r>
              <a:rPr lang="en-US" u="sng" dirty="0" err="1" smtClean="0"/>
              <a:t>Treinamento</a:t>
            </a:r>
            <a:endParaRPr lang="en-US" u="sng" dirty="0"/>
          </a:p>
        </p:txBody>
      </p:sp>
      <p:sp>
        <p:nvSpPr>
          <p:cNvPr id="3" name="Slide Number Placeholder 2"/>
          <p:cNvSpPr>
            <a:spLocks noGrp="1"/>
          </p:cNvSpPr>
          <p:nvPr>
            <p:ph type="sldNum" sz="quarter" idx="12"/>
          </p:nvPr>
        </p:nvSpPr>
        <p:spPr/>
        <p:txBody>
          <a:bodyPr/>
          <a:lstStyle/>
          <a:p>
            <a:fld id="{6A7C9691-432E-4259-9F14-F63814592120}" type="slidenum">
              <a:rPr lang="en-US"/>
              <a:pPr/>
              <a:t>6</a:t>
            </a:fld>
            <a:endParaRPr lang="en-US"/>
          </a:p>
        </p:txBody>
      </p:sp>
      <p:sp>
        <p:nvSpPr>
          <p:cNvPr id="4" name="Content Placeholder 3"/>
          <p:cNvSpPr>
            <a:spLocks noGrp="1"/>
          </p:cNvSpPr>
          <p:nvPr>
            <p:ph sz="quarter" idx="1"/>
          </p:nvPr>
        </p:nvSpPr>
        <p:spPr>
          <a:xfrm>
            <a:off x="914400" y="1447800"/>
            <a:ext cx="7772400" cy="5257800"/>
          </a:xfrm>
          <a:ln>
            <a:solidFill>
              <a:srgbClr val="4F81BD"/>
            </a:solidFill>
          </a:ln>
        </p:spPr>
        <p:txBody>
          <a:bodyPr>
            <a:noAutofit/>
          </a:bodyPr>
          <a:lstStyle/>
          <a:p>
            <a:r>
              <a:rPr lang="pt-BR" sz="2200" dirty="0" smtClean="0"/>
              <a:t>Revisão do impacto dos acidentes e das doenças no local de  trabalho.</a:t>
            </a:r>
          </a:p>
          <a:p>
            <a:endParaRPr lang="pt-BR" sz="2200" dirty="0" smtClean="0"/>
          </a:p>
          <a:p>
            <a:r>
              <a:rPr lang="pt-BR" sz="2200" dirty="0" smtClean="0"/>
              <a:t>Explicar o que a OSHA faz.</a:t>
            </a:r>
          </a:p>
          <a:p>
            <a:endParaRPr lang="pt-BR" sz="2200" dirty="0" smtClean="0"/>
          </a:p>
          <a:p>
            <a:r>
              <a:rPr lang="pt-BR" sz="2200" dirty="0" smtClean="0"/>
              <a:t>Identificar os riscos de quedas.</a:t>
            </a:r>
          </a:p>
          <a:p>
            <a:pPr>
              <a:buFont typeface="Wingdings 2" pitchFamily="-106" charset="2"/>
              <a:buNone/>
            </a:pPr>
            <a:endParaRPr lang="pt-BR" sz="2200" dirty="0" smtClean="0"/>
          </a:p>
          <a:p>
            <a:r>
              <a:rPr lang="pt-BR" sz="2200" dirty="0" smtClean="0"/>
              <a:t>Apresentar os requerimentos da OSHA para a proteção contra quedas, com ênfase nos tetos, andaimes, escadas e escadarias.</a:t>
            </a:r>
          </a:p>
          <a:p>
            <a:r>
              <a:rPr lang="pt-BR" sz="2200" dirty="0" smtClean="0"/>
              <a:t>Revisão dos direitos e das responsabilidades do empregador e do empregado sobre segurança no local de trabalho.</a:t>
            </a:r>
          </a:p>
          <a:p>
            <a:endParaRPr lang="en-US" sz="2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4" name="Picture 3" descr="Ladder in stair on bucket 0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1066800"/>
            <a:ext cx="7051014" cy="4891020"/>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7" name="Straight Connector 6" title="Red line to make an X"/>
          <p:cNvCxnSpPr/>
          <p:nvPr/>
        </p:nvCxnSpPr>
        <p:spPr>
          <a:xfrm>
            <a:off x="2667000" y="20574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title="Red line to make an X"/>
          <p:cNvCxnSpPr/>
          <p:nvPr/>
        </p:nvCxnSpPr>
        <p:spPr>
          <a:xfrm flipH="1">
            <a:off x="2819400" y="22098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title"/>
          </p:nvPr>
        </p:nvSpPr>
        <p:spPr>
          <a:xfrm>
            <a:off x="3466684" y="152400"/>
            <a:ext cx="2515432" cy="815608"/>
          </a:xfrm>
          <a:prstGeom prst="rect">
            <a:avLst/>
          </a:prstGeom>
        </p:spPr>
        <p:txBody>
          <a:bodyPr wrap="none">
            <a:spAutoFit/>
          </a:bodyPr>
          <a:lstStyle/>
          <a:p>
            <a:pPr algn="ctr"/>
            <a:r>
              <a:rPr lang="pt-BR" sz="4400" b="1" dirty="0" smtClean="0">
                <a:solidFill>
                  <a:schemeClr val="tx2"/>
                </a:solidFill>
                <a:latin typeface="Georgia" pitchFamily="-106" charset="0"/>
              </a:rPr>
              <a:t>Escadas</a:t>
            </a:r>
            <a:endParaRPr lang="pt-BR" sz="4400" b="1" dirty="0">
              <a:solidFill>
                <a:schemeClr val="tx2"/>
              </a:solidFill>
              <a:latin typeface="Georgia" pitchFamily="-106" charset="0"/>
            </a:endParaRPr>
          </a:p>
        </p:txBody>
      </p:sp>
      <p:sp>
        <p:nvSpPr>
          <p:cNvPr id="128003" name="Slide Number Placeholder 4"/>
          <p:cNvSpPr>
            <a:spLocks noGrp="1"/>
          </p:cNvSpPr>
          <p:nvPr>
            <p:ph type="sldNum" sz="quarter" idx="12"/>
          </p:nvPr>
        </p:nvSpPr>
        <p:spPr bwMode="auto">
          <a:ln>
            <a:miter lim="800000"/>
            <a:headEnd/>
            <a:tailEnd/>
          </a:ln>
        </p:spPr>
        <p:txBody>
          <a:bodyPr/>
          <a:lstStyle/>
          <a:p>
            <a:fld id="{F39CCA03-FEFE-4AE4-B2E6-F1648710747E}" type="slidenum">
              <a:rPr lang="en-US"/>
              <a:pPr/>
              <a:t>60</a:t>
            </a:fld>
            <a:endParaRPr lang="en-US"/>
          </a:p>
        </p:txBody>
      </p:sp>
      <p:sp>
        <p:nvSpPr>
          <p:cNvPr id="128005" name="Rectangle 3"/>
          <p:cNvSpPr>
            <a:spLocks noGrp="1" noChangeArrowheads="1"/>
          </p:cNvSpPr>
          <p:nvPr>
            <p:ph sz="half" idx="4294967295"/>
          </p:nvPr>
        </p:nvSpPr>
        <p:spPr>
          <a:xfrm>
            <a:off x="3505200" y="5538720"/>
            <a:ext cx="5334000" cy="838200"/>
          </a:xfrm>
          <a:solidFill>
            <a:schemeClr val="accent3"/>
          </a:solidFill>
        </p:spPr>
        <p:txBody>
          <a:bodyPr>
            <a:noAutofit/>
          </a:bodyPr>
          <a:lstStyle/>
          <a:p>
            <a:pPr marL="6350" indent="-6350">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pt-BR" sz="1800" b="1" dirty="0" smtClean="0">
                <a:solidFill>
                  <a:schemeClr val="tx2"/>
                </a:solidFill>
              </a:rPr>
              <a:t>Apoie a escada em uma base estável antes de usá-la.  Esta </a:t>
            </a:r>
            <a:r>
              <a:rPr lang="pt-BR" sz="1800" b="1" i="1" u="sng" dirty="0" smtClean="0">
                <a:solidFill>
                  <a:schemeClr val="tx2"/>
                </a:solidFill>
              </a:rPr>
              <a:t>não</a:t>
            </a:r>
            <a:r>
              <a:rPr lang="pt-BR" sz="1800" b="1" dirty="0" smtClean="0">
                <a:solidFill>
                  <a:schemeClr val="tx2"/>
                </a:solidFill>
              </a:rPr>
              <a:t> é uma base estável.</a:t>
            </a:r>
            <a:endParaRPr lang="pt-BR" sz="18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005">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00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Content Placeholder 3" descr="bricking16.jpg" title="Picture of a worker on a ladder"/>
          <p:cNvPicPr>
            <a:picLocks noChangeAspect="1"/>
          </p:cNvPicPr>
          <p:nvPr/>
        </p:nvPicPr>
        <p:blipFill>
          <a:blip r:embed="rId3" cstate="print"/>
          <a:srcRect/>
          <a:stretch>
            <a:fillRect/>
          </a:stretch>
        </p:blipFill>
        <p:spPr bwMode="auto">
          <a:xfrm>
            <a:off x="280219" y="729343"/>
            <a:ext cx="8482781" cy="5366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hidden="1"/>
          <p:cNvSpPr>
            <a:spLocks noGrp="1"/>
          </p:cNvSpPr>
          <p:nvPr>
            <p:ph type="title"/>
          </p:nvPr>
        </p:nvSpPr>
        <p:spPr/>
        <p:txBody>
          <a:bodyPr/>
          <a:lstStyle/>
          <a:p>
            <a:r>
              <a:rPr lang="en-US" dirty="0" smtClean="0"/>
              <a:t>Picture of ladder hazards</a:t>
            </a:r>
            <a:endParaRPr lang="en-US" dirty="0"/>
          </a:p>
        </p:txBody>
      </p:sp>
      <p:sp>
        <p:nvSpPr>
          <p:cNvPr id="48132" name="Slide Number Placeholder 4"/>
          <p:cNvSpPr>
            <a:spLocks noGrp="1"/>
          </p:cNvSpPr>
          <p:nvPr>
            <p:ph type="sldNum" sz="quarter" idx="12"/>
          </p:nvPr>
        </p:nvSpPr>
        <p:spPr bwMode="auto">
          <a:ln>
            <a:miter lim="800000"/>
            <a:headEnd/>
            <a:tailEnd/>
          </a:ln>
        </p:spPr>
        <p:txBody>
          <a:bodyPr/>
          <a:lstStyle/>
          <a:p>
            <a:fld id="{D9F27540-2D61-4F64-A783-772D2428686D}" type="slidenum">
              <a:rPr lang="en-US"/>
              <a:pPr/>
              <a:t>61</a:t>
            </a:fld>
            <a:endParaRPr lang="en-US"/>
          </a:p>
        </p:txBody>
      </p:sp>
      <p:sp>
        <p:nvSpPr>
          <p:cNvPr id="7" name="TextBox 6"/>
          <p:cNvSpPr txBox="1">
            <a:spLocks noChangeArrowheads="1"/>
          </p:cNvSpPr>
          <p:nvPr/>
        </p:nvSpPr>
        <p:spPr bwMode="auto">
          <a:xfrm>
            <a:off x="5029200" y="4724400"/>
            <a:ext cx="3276600" cy="923925"/>
          </a:xfrm>
          <a:prstGeom prst="rect">
            <a:avLst/>
          </a:prstGeom>
          <a:solidFill>
            <a:schemeClr val="accent3"/>
          </a:solidFill>
          <a:ln w="9525">
            <a:solidFill>
              <a:schemeClr val="accent3"/>
            </a:solidFill>
            <a:miter lim="800000"/>
            <a:headEnd/>
            <a:tailEnd/>
          </a:ln>
        </p:spPr>
        <p:txBody>
          <a:bodyPr>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b="1" dirty="0" smtClean="0">
                <a:solidFill>
                  <a:srgbClr val="1F497D"/>
                </a:solidFill>
                <a:latin typeface="Georgia" charset="0"/>
              </a:rPr>
              <a:t>Os parantes laterais da escada devem ter suporte para estabilizar a escada</a:t>
            </a:r>
            <a:r>
              <a:rPr lang="pt-BR" b="1" dirty="0" smtClean="0">
                <a:solidFill>
                  <a:srgbClr val="1F497D"/>
                </a:solidFill>
                <a:latin typeface="Georgia" charset="0"/>
                <a:ea typeface="ＭＳ Ｐ明朝" charset="-128"/>
              </a:rPr>
              <a:t>.</a:t>
            </a:r>
            <a:endParaRPr lang="pt-BR" b="1" dirty="0">
              <a:solidFill>
                <a:srgbClr val="1F497D"/>
              </a:solidFill>
              <a:latin typeface="Georgia" charset="0"/>
              <a:ea typeface="ＭＳ Ｐ明朝" charset="-128"/>
            </a:endParaRPr>
          </a:p>
        </p:txBody>
      </p:sp>
      <p:cxnSp>
        <p:nvCxnSpPr>
          <p:cNvPr id="5" name="Straight Connector 4" title="Red line to make an X"/>
          <p:cNvCxnSpPr/>
          <p:nvPr/>
        </p:nvCxnSpPr>
        <p:spPr>
          <a:xfrm>
            <a:off x="1447800" y="1447800"/>
            <a:ext cx="4038600" cy="2971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p:cNvCxnSpPr/>
          <p:nvPr/>
        </p:nvCxnSpPr>
        <p:spPr>
          <a:xfrm flipH="1">
            <a:off x="609600" y="1752600"/>
            <a:ext cx="4724400" cy="19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Content Placeholder 3" descr="bricking17.jpg" title="Picture of a worker holding onto the top of the pumpjack support post as he steps off the platform onto the top rung of the extension ladder"/>
          <p:cNvPicPr>
            <a:picLocks noChangeAspect="1"/>
          </p:cNvPicPr>
          <p:nvPr/>
        </p:nvPicPr>
        <p:blipFill>
          <a:blip r:embed="rId3" cstate="print"/>
          <a:srcRect/>
          <a:stretch>
            <a:fillRect/>
          </a:stretch>
        </p:blipFill>
        <p:spPr bwMode="auto">
          <a:xfrm>
            <a:off x="304800" y="609600"/>
            <a:ext cx="8621713" cy="5486400"/>
          </a:xfrm>
          <a:prstGeom prst="rect">
            <a:avLst/>
          </a:prstGeom>
          <a:noFill/>
          <a:ln w="9525">
            <a:noFill/>
            <a:miter lim="800000"/>
            <a:headEnd/>
            <a:tailEnd/>
          </a:ln>
        </p:spPr>
      </p:pic>
      <p:sp>
        <p:nvSpPr>
          <p:cNvPr id="2" name="Title 1" hidden="1"/>
          <p:cNvSpPr>
            <a:spLocks noGrp="1"/>
          </p:cNvSpPr>
          <p:nvPr>
            <p:ph type="title"/>
          </p:nvPr>
        </p:nvSpPr>
        <p:spPr/>
        <p:txBody>
          <a:bodyPr/>
          <a:lstStyle/>
          <a:p>
            <a:r>
              <a:rPr lang="en-US" dirty="0" smtClean="0"/>
              <a:t>Picture of ladder hazard</a:t>
            </a:r>
            <a:endParaRPr lang="en-US" dirty="0"/>
          </a:p>
        </p:txBody>
      </p:sp>
      <p:sp>
        <p:nvSpPr>
          <p:cNvPr id="49156" name="Slide Number Placeholder 4"/>
          <p:cNvSpPr>
            <a:spLocks noGrp="1"/>
          </p:cNvSpPr>
          <p:nvPr>
            <p:ph type="sldNum" sz="quarter" idx="12"/>
          </p:nvPr>
        </p:nvSpPr>
        <p:spPr bwMode="auto">
          <a:ln>
            <a:miter lim="800000"/>
            <a:headEnd/>
            <a:tailEnd/>
          </a:ln>
        </p:spPr>
        <p:txBody>
          <a:bodyPr/>
          <a:lstStyle/>
          <a:p>
            <a:fld id="{4348E2C8-C539-48B3-9EC0-F7B13213299E}" type="slidenum">
              <a:rPr lang="en-US"/>
              <a:pPr/>
              <a:t>62</a:t>
            </a:fld>
            <a:endParaRPr lang="en-US"/>
          </a:p>
        </p:txBody>
      </p:sp>
      <p:sp>
        <p:nvSpPr>
          <p:cNvPr id="7" name="TextBox 6"/>
          <p:cNvSpPr txBox="1">
            <a:spLocks noChangeArrowheads="1"/>
          </p:cNvSpPr>
          <p:nvPr/>
        </p:nvSpPr>
        <p:spPr bwMode="auto">
          <a:xfrm>
            <a:off x="838200" y="4343400"/>
            <a:ext cx="2819400" cy="1477328"/>
          </a:xfrm>
          <a:prstGeom prst="rect">
            <a:avLst/>
          </a:prstGeom>
          <a:solidFill>
            <a:schemeClr val="accent3"/>
          </a:solidFill>
          <a:ln w="9525">
            <a:solidFill>
              <a:schemeClr val="accent3"/>
            </a:solidFill>
            <a:miter lim="800000"/>
            <a:headEnd/>
            <a:tailEnd/>
          </a:ln>
        </p:spPr>
        <p:txBody>
          <a:bodyPr>
            <a:spAutoFit/>
          </a:bodyPr>
          <a:lstStyle/>
          <a:p>
            <a:pPr algn="ctr" fontAlgn="auto" hangingPunct="1">
              <a:lnSpc>
                <a:spcPct val="100000"/>
              </a:lnSpc>
              <a:spcBef>
                <a:spcPts val="0"/>
              </a:spcBef>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b="1" dirty="0" smtClean="0">
                <a:solidFill>
                  <a:schemeClr val="tx2"/>
                </a:solidFill>
                <a:latin typeface="+mn-lt"/>
                <a:ea typeface="+mn-ea"/>
              </a:rPr>
              <a:t>A escada deve estar 36 polegadas (3 pés) acima da superfície de trabalho ou onde se caminha.</a:t>
            </a:r>
            <a:endParaRPr lang="pt-BR" b="1" dirty="0">
              <a:solidFill>
                <a:schemeClr val="tx2"/>
              </a:solidFill>
              <a:latin typeface="+mn-lt"/>
              <a:ea typeface="+mn-ea"/>
            </a:endParaRPr>
          </a:p>
        </p:txBody>
      </p:sp>
      <p:cxnSp>
        <p:nvCxnSpPr>
          <p:cNvPr id="5" name="Straight Connector 4" title="Red line to make an X"/>
          <p:cNvCxnSpPr/>
          <p:nvPr/>
        </p:nvCxnSpPr>
        <p:spPr>
          <a:xfrm>
            <a:off x="3429000" y="1981200"/>
            <a:ext cx="3200400" cy="1600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p:cNvCxnSpPr/>
          <p:nvPr/>
        </p:nvCxnSpPr>
        <p:spPr>
          <a:xfrm flipH="1">
            <a:off x="3048000" y="2057400"/>
            <a:ext cx="327660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Picture of ladder hazards</a:t>
            </a:r>
            <a:endParaRPr lang="en-US" dirty="0"/>
          </a:p>
        </p:txBody>
      </p:sp>
      <p:sp>
        <p:nvSpPr>
          <p:cNvPr id="140292" name="Slide Number Placeholder 4"/>
          <p:cNvSpPr>
            <a:spLocks noGrp="1"/>
          </p:cNvSpPr>
          <p:nvPr>
            <p:ph type="sldNum" sz="quarter" idx="12"/>
          </p:nvPr>
        </p:nvSpPr>
        <p:spPr bwMode="auto">
          <a:ln>
            <a:miter lim="800000"/>
            <a:headEnd/>
            <a:tailEnd/>
          </a:ln>
        </p:spPr>
        <p:txBody>
          <a:bodyPr/>
          <a:lstStyle/>
          <a:p>
            <a:fld id="{BD896AAF-9AD6-4F27-8689-60667A3F29C1}" type="slidenum">
              <a:rPr lang="en-US"/>
              <a:pPr/>
              <a:t>63</a:t>
            </a:fld>
            <a:endParaRPr lang="en-US"/>
          </a:p>
        </p:txBody>
      </p:sp>
      <p:sp>
        <p:nvSpPr>
          <p:cNvPr id="140291" name="Rectangle 3"/>
          <p:cNvSpPr>
            <a:spLocks noGrp="1" noChangeArrowheads="1"/>
          </p:cNvSpPr>
          <p:nvPr>
            <p:ph sz="half" idx="4294967295"/>
          </p:nvPr>
        </p:nvSpPr>
        <p:spPr>
          <a:xfrm>
            <a:off x="5562600" y="2133600"/>
            <a:ext cx="3581400" cy="3657600"/>
          </a:xfrm>
        </p:spPr>
        <p:txBody>
          <a:bodyPr>
            <a:noAutofit/>
          </a:bodyPr>
          <a:lstStyle/>
          <a:p>
            <a:pPr marL="341313" indent="-341313">
              <a:lnSpc>
                <a:spcPct val="110000"/>
              </a:lnSpc>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pt-BR" sz="2000" b="1" dirty="0" smtClean="0">
                <a:solidFill>
                  <a:schemeClr val="tx2"/>
                </a:solidFill>
              </a:rPr>
              <a:t>Assegure que a escada ou plataforma de trabalho seja longa o suficiente para se fazer o serviço com segurança.</a:t>
            </a:r>
          </a:p>
          <a:p>
            <a:pPr marL="341313" indent="-341313">
              <a:lnSpc>
                <a:spcPct val="110000"/>
              </a:lnSpc>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pt-BR" sz="2000" b="1" dirty="0" smtClean="0">
                <a:solidFill>
                  <a:schemeClr val="tx2"/>
                </a:solidFill>
              </a:rPr>
              <a:t>O escalão de cima ou o topo da escada não devem ser usados para se apoiar.</a:t>
            </a:r>
            <a:endParaRPr lang="pt-BR" sz="2000" b="1" dirty="0">
              <a:solidFill>
                <a:schemeClr val="tx2"/>
              </a:solidFill>
            </a:endParaRPr>
          </a:p>
        </p:txBody>
      </p:sp>
      <p:pic>
        <p:nvPicPr>
          <p:cNvPr id="132100" name="Picture 6" descr="C:\Users\Nicole\Pictures\Construction Pics\Ladder photo.JPG" title="Picture of men using the top step of the ladders as a surface to stand 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219200"/>
            <a:ext cx="4562475" cy="4694238"/>
          </a:xfrm>
          <a:prstGeom prst="rect">
            <a:avLst/>
          </a:prstGeom>
          <a:noFill/>
          <a:ln w="9525">
            <a:noFill/>
            <a:miter lim="800000"/>
            <a:headEnd/>
            <a:tailEnd/>
          </a:ln>
        </p:spPr>
      </p:pic>
      <p:cxnSp>
        <p:nvCxnSpPr>
          <p:cNvPr id="5" name="Straight Connector 4" title="Red line to make an X"/>
          <p:cNvCxnSpPr/>
          <p:nvPr/>
        </p:nvCxnSpPr>
        <p:spPr>
          <a:xfrm>
            <a:off x="1600200" y="29718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p:cNvCxnSpPr/>
          <p:nvPr/>
        </p:nvCxnSpPr>
        <p:spPr>
          <a:xfrm flipH="1">
            <a:off x="1752600" y="31242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5" descr="TEEX_092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381000"/>
            <a:ext cx="4962525" cy="5983288"/>
          </a:xfrm>
          <a:prstGeom prst="rect">
            <a:avLst/>
          </a:prstGeom>
          <a:noFill/>
          <a:ln w="9525">
            <a:noFill/>
            <a:miter lim="800000"/>
            <a:headEnd/>
            <a:tailEnd/>
          </a:ln>
        </p:spPr>
      </p:pic>
      <p:sp>
        <p:nvSpPr>
          <p:cNvPr id="2" name="Title 1" hidden="1"/>
          <p:cNvSpPr>
            <a:spLocks noGrp="1"/>
          </p:cNvSpPr>
          <p:nvPr>
            <p:ph type="title"/>
          </p:nvPr>
        </p:nvSpPr>
        <p:spPr/>
        <p:txBody>
          <a:bodyPr/>
          <a:lstStyle/>
          <a:p>
            <a:r>
              <a:rPr lang="en-US" dirty="0" smtClean="0"/>
              <a:t>Picture of ladder hazard</a:t>
            </a:r>
            <a:endParaRPr lang="en-US" dirty="0"/>
          </a:p>
        </p:txBody>
      </p:sp>
      <p:sp>
        <p:nvSpPr>
          <p:cNvPr id="139268" name="Slide Number Placeholder 4"/>
          <p:cNvSpPr>
            <a:spLocks noGrp="1"/>
          </p:cNvSpPr>
          <p:nvPr>
            <p:ph type="sldNum" sz="quarter" idx="12"/>
          </p:nvPr>
        </p:nvSpPr>
        <p:spPr bwMode="auto">
          <a:ln>
            <a:miter lim="800000"/>
            <a:headEnd/>
            <a:tailEnd/>
          </a:ln>
        </p:spPr>
        <p:txBody>
          <a:bodyPr/>
          <a:lstStyle/>
          <a:p>
            <a:fld id="{BC8F7171-31E0-48D2-AC11-E0911DD5CF85}" type="slidenum">
              <a:rPr lang="en-US"/>
              <a:pPr/>
              <a:t>64</a:t>
            </a:fld>
            <a:endParaRPr lang="en-US"/>
          </a:p>
        </p:txBody>
      </p:sp>
      <p:sp>
        <p:nvSpPr>
          <p:cNvPr id="138243" name="Rectangle 3"/>
          <p:cNvSpPr>
            <a:spLocks noGrp="1" noChangeArrowheads="1"/>
          </p:cNvSpPr>
          <p:nvPr>
            <p:ph sz="half" idx="4294967295"/>
          </p:nvPr>
        </p:nvSpPr>
        <p:spPr>
          <a:xfrm>
            <a:off x="5029200" y="2286000"/>
            <a:ext cx="4114800" cy="1905000"/>
          </a:xfrm>
          <a:solidFill>
            <a:schemeClr val="accent3"/>
          </a:solidFill>
          <a:ln>
            <a:solidFill>
              <a:schemeClr val="accent3"/>
            </a:solidFill>
          </a:ln>
        </p:spPr>
        <p:txBody>
          <a:bodyPr>
            <a:normAutofit/>
          </a:bodyPr>
          <a:lstStyle/>
          <a:p>
            <a:pPr marL="3175" indent="-3175">
              <a:buClr>
                <a:srgbClr val="4F81BD"/>
              </a:buClr>
              <a:buFont typeface="Wingdings 2" charset="2"/>
              <a:buChar char=""/>
              <a:tabLst>
                <a:tab pos="3175" algn="l"/>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en-US" sz="2000" dirty="0" smtClean="0"/>
              <a:t> </a:t>
            </a:r>
            <a:r>
              <a:rPr lang="pt-BR" sz="2000" b="1" dirty="0" smtClean="0">
                <a:solidFill>
                  <a:srgbClr val="1F497D"/>
                </a:solidFill>
              </a:rPr>
              <a:t>Ele precisa de uma escada maior.</a:t>
            </a:r>
          </a:p>
          <a:p>
            <a:pPr marL="3175" indent="-3175">
              <a:buClrTx/>
              <a:buNone/>
              <a:tabLst>
                <a:tab pos="3175" algn="l"/>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endParaRPr lang="pt-BR" sz="2000" b="1" dirty="0" smtClean="0">
              <a:solidFill>
                <a:srgbClr val="1F497D"/>
              </a:solidFill>
            </a:endParaRPr>
          </a:p>
          <a:p>
            <a:pPr marL="3175" indent="-3175">
              <a:buClr>
                <a:srgbClr val="4F81BD"/>
              </a:buClr>
              <a:buFont typeface="Wingdings 2" charset="2"/>
              <a:buChar char=""/>
              <a:tabLst>
                <a:tab pos="3175" algn="l"/>
                <a:tab pos="115888" algn="l"/>
                <a:tab pos="573088" algn="l"/>
                <a:tab pos="1030288" algn="l"/>
                <a:tab pos="1487488" algn="l"/>
                <a:tab pos="1944688" algn="l"/>
                <a:tab pos="2401888" algn="l"/>
                <a:tab pos="2859088" algn="l"/>
                <a:tab pos="3316288" algn="l"/>
                <a:tab pos="3773488" algn="l"/>
                <a:tab pos="4230688" algn="l"/>
                <a:tab pos="4687888" algn="l"/>
                <a:tab pos="5145088" algn="l"/>
                <a:tab pos="5602288" algn="l"/>
                <a:tab pos="6059488" algn="l"/>
                <a:tab pos="6516688" algn="l"/>
                <a:tab pos="6973888" algn="l"/>
                <a:tab pos="7431088" algn="l"/>
                <a:tab pos="7888288" algn="l"/>
                <a:tab pos="8345488" algn="l"/>
                <a:tab pos="8802688" algn="l"/>
              </a:tabLst>
            </a:pPr>
            <a:r>
              <a:rPr lang="pt-BR" sz="2000" b="1" dirty="0" smtClean="0">
                <a:solidFill>
                  <a:srgbClr val="1F497D"/>
                </a:solidFill>
              </a:rPr>
              <a:t>O escalão superior não deve ser usado para se apoiar.</a:t>
            </a:r>
            <a:endParaRPr lang="pt-BR" sz="2000" b="1" dirty="0">
              <a:solidFill>
                <a:srgbClr val="1F497D"/>
              </a:solidFill>
            </a:endParaRPr>
          </a:p>
        </p:txBody>
      </p:sp>
      <p:cxnSp>
        <p:nvCxnSpPr>
          <p:cNvPr id="5" name="Straight Connector 4" title="Red line to make an X"/>
          <p:cNvCxnSpPr/>
          <p:nvPr/>
        </p:nvCxnSpPr>
        <p:spPr>
          <a:xfrm>
            <a:off x="2209800" y="25908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p:cNvCxnSpPr/>
          <p:nvPr/>
        </p:nvCxnSpPr>
        <p:spPr>
          <a:xfrm flipH="1">
            <a:off x="2362200" y="27432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9" name="Picture 2" descr="LadderTie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447800"/>
            <a:ext cx="7745413"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7461" name="Slide Number Placeholder 4"/>
          <p:cNvSpPr>
            <a:spLocks noGrp="1"/>
          </p:cNvSpPr>
          <p:nvPr>
            <p:ph type="sldNum" sz="quarter" idx="12"/>
          </p:nvPr>
        </p:nvSpPr>
        <p:spPr bwMode="auto">
          <a:ln>
            <a:miter lim="800000"/>
            <a:headEnd/>
            <a:tailEnd/>
          </a:ln>
        </p:spPr>
        <p:txBody>
          <a:bodyPr/>
          <a:lstStyle/>
          <a:p>
            <a:fld id="{11DB966A-6E73-435B-ABE4-20F3A952EE26}" type="slidenum">
              <a:rPr lang="en-US"/>
              <a:pPr/>
              <a:t>65</a:t>
            </a:fld>
            <a:endParaRPr lang="en-US"/>
          </a:p>
        </p:txBody>
      </p:sp>
      <p:sp>
        <p:nvSpPr>
          <p:cNvPr id="147462" name="TextBox 6"/>
          <p:cNvSpPr txBox="1">
            <a:spLocks noChangeArrowheads="1"/>
          </p:cNvSpPr>
          <p:nvPr/>
        </p:nvSpPr>
        <p:spPr bwMode="auto">
          <a:xfrm>
            <a:off x="4953000" y="4495800"/>
            <a:ext cx="3810000" cy="1631216"/>
          </a:xfrm>
          <a:prstGeom prst="rect">
            <a:avLst/>
          </a:prstGeom>
          <a:solidFill>
            <a:schemeClr val="accent3"/>
          </a:solidFill>
          <a:ln w="9525">
            <a:solidFill>
              <a:schemeClr val="accent3"/>
            </a:solidFill>
            <a:miter lim="800000"/>
            <a:headEnd/>
            <a:tailEnd/>
          </a:ln>
        </p:spPr>
        <p:txBody>
          <a:bodyPr>
            <a:spAutoFit/>
          </a:bodyPr>
          <a:lstStyle/>
          <a:p>
            <a:pPr lvl="0">
              <a:buFont typeface="Arial" charset="0"/>
              <a:buChar char="•"/>
            </a:pPr>
            <a:r>
              <a:rPr lang="pt-BR" sz="2000" b="1" dirty="0" smtClean="0">
                <a:solidFill>
                  <a:schemeClr val="tx2"/>
                </a:solidFill>
                <a:latin typeface="Georgia" pitchFamily="-106" charset="0"/>
              </a:rPr>
              <a:t> Extendida acima da superfície de trabalho ou de onde se caminha.</a:t>
            </a:r>
          </a:p>
          <a:p>
            <a:pPr>
              <a:buFont typeface="Arial" charset="0"/>
              <a:buChar char="•"/>
            </a:pPr>
            <a:r>
              <a:rPr lang="pt-BR" sz="2000" b="1" dirty="0" smtClean="0">
                <a:solidFill>
                  <a:schemeClr val="tx2"/>
                </a:solidFill>
                <a:latin typeface="Georgia" pitchFamily="-106" charset="0"/>
              </a:rPr>
              <a:t> Escada segura corretamente.</a:t>
            </a:r>
            <a:endParaRPr lang="pt-BR" sz="2000" b="1" dirty="0">
              <a:solidFill>
                <a:schemeClr val="tx2"/>
              </a:solidFill>
              <a:latin typeface="Georgia" pitchFamily="-106" charset="0"/>
            </a:endParaRPr>
          </a:p>
        </p:txBody>
      </p:sp>
      <p:sp>
        <p:nvSpPr>
          <p:cNvPr id="8" name="Title 13"/>
          <p:cNvSpPr txBox="1">
            <a:spLocks noGrp="1"/>
          </p:cNvSpPr>
          <p:nvPr>
            <p:ph type="title"/>
          </p:nvPr>
        </p:nvSpPr>
        <p:spPr>
          <a:xfrm>
            <a:off x="748506" y="381000"/>
            <a:ext cx="7772400" cy="692497"/>
          </a:xfrm>
          <a:prstGeom prst="rect">
            <a:avLst/>
          </a:prstGeom>
          <a:solidFill>
            <a:schemeClr val="tx2"/>
          </a:solidFill>
        </p:spPr>
        <p:txBody>
          <a:bodyPr>
            <a:spAutoFit/>
          </a:bodyPr>
          <a:lstStyle/>
          <a:p>
            <a:pPr algn="ctr" fontAlgn="auto" hangingPunct="1">
              <a:lnSpc>
                <a:spcPct val="100000"/>
              </a:lnSpc>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3600" kern="10" dirty="0" smtClean="0">
                <a:ln w="9525">
                  <a:solidFill>
                    <a:srgbClr val="000000"/>
                  </a:solidFill>
                  <a:round/>
                  <a:headEnd/>
                  <a:tailEnd/>
                </a:ln>
                <a:solidFill>
                  <a:srgbClr val="FFFFFF"/>
                </a:solidFill>
                <a:latin typeface="Arial Black"/>
                <a:ea typeface="+mn-ea"/>
                <a:cs typeface="+mj-cs"/>
              </a:rPr>
              <a:t>Trabalhando com Segurança</a:t>
            </a:r>
            <a:endParaRPr lang="pt-BR" sz="3600" kern="10" dirty="0">
              <a:ln w="9525">
                <a:solidFill>
                  <a:srgbClr val="000000"/>
                </a:solidFill>
                <a:round/>
                <a:headEnd/>
                <a:tailEnd/>
              </a:ln>
              <a:solidFill>
                <a:srgbClr val="FFFFFF"/>
              </a:solidFill>
              <a:latin typeface="Arial Black"/>
              <a:ea typeface="+mn-ea"/>
              <a:cs typeface="+mj-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3" descr="LadderSec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609600"/>
            <a:ext cx="4724400" cy="5486400"/>
          </a:xfrm>
          <a:prstGeom prst="rect">
            <a:avLst/>
          </a:prstGeom>
          <a:noFill/>
          <a:ln w="9525">
            <a:noFill/>
            <a:miter lim="800000"/>
            <a:headEnd/>
            <a:tailEnd/>
          </a:ln>
        </p:spPr>
      </p:pic>
      <p:sp>
        <p:nvSpPr>
          <p:cNvPr id="146437" name="Slide Number Placeholder 5"/>
          <p:cNvSpPr>
            <a:spLocks noGrp="1"/>
          </p:cNvSpPr>
          <p:nvPr>
            <p:ph type="sldNum" sz="quarter" idx="12"/>
          </p:nvPr>
        </p:nvSpPr>
        <p:spPr bwMode="auto">
          <a:ln>
            <a:miter lim="800000"/>
            <a:headEnd/>
            <a:tailEnd/>
          </a:ln>
        </p:spPr>
        <p:txBody>
          <a:bodyPr/>
          <a:lstStyle/>
          <a:p>
            <a:fld id="{F04433E2-D427-49E8-ABBA-3ED5916725B6}" type="slidenum">
              <a:rPr lang="en-US"/>
              <a:pPr/>
              <a:t>66</a:t>
            </a:fld>
            <a:endParaRPr lang="en-US"/>
          </a:p>
        </p:txBody>
      </p:sp>
      <p:sp>
        <p:nvSpPr>
          <p:cNvPr id="146438" name="TextBox 8"/>
          <p:cNvSpPr txBox="1">
            <a:spLocks noChangeArrowheads="1"/>
          </p:cNvSpPr>
          <p:nvPr/>
        </p:nvSpPr>
        <p:spPr bwMode="auto">
          <a:xfrm>
            <a:off x="3657600" y="5334000"/>
            <a:ext cx="4572000" cy="400050"/>
          </a:xfrm>
          <a:prstGeom prst="rect">
            <a:avLst/>
          </a:prstGeom>
          <a:solidFill>
            <a:schemeClr val="accent3"/>
          </a:solidFill>
          <a:ln w="9525">
            <a:solidFill>
              <a:schemeClr val="accent3"/>
            </a:solidFill>
            <a:miter lim="800000"/>
            <a:headEnd/>
            <a:tailEnd/>
          </a:ln>
        </p:spPr>
        <p:txBody>
          <a:bodyPr>
            <a:spAutoFit/>
          </a:bodyPr>
          <a:lstStyle/>
          <a:p>
            <a:pPr fontAlgn="auto" hangingPunct="1">
              <a:lnSpc>
                <a:spcPct val="100000"/>
              </a:lnSpc>
              <a:spcBef>
                <a:spcPts val="0"/>
              </a:spcBef>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2000" b="1" dirty="0" smtClean="0">
                <a:solidFill>
                  <a:schemeClr val="tx2"/>
                </a:solidFill>
                <a:latin typeface="+mn-lt"/>
                <a:ea typeface="+mn-ea"/>
              </a:rPr>
              <a:t>Escada segurada corretamente.</a:t>
            </a:r>
            <a:endParaRPr lang="pt-BR" sz="2000" b="1" dirty="0">
              <a:solidFill>
                <a:schemeClr val="tx2"/>
              </a:solidFill>
              <a:latin typeface="+mn-lt"/>
              <a:ea typeface="+mn-ea"/>
            </a:endParaRPr>
          </a:p>
        </p:txBody>
      </p:sp>
      <p:sp>
        <p:nvSpPr>
          <p:cNvPr id="8" name="Title 13"/>
          <p:cNvSpPr txBox="1">
            <a:spLocks noGrp="1"/>
          </p:cNvSpPr>
          <p:nvPr>
            <p:ph type="title"/>
          </p:nvPr>
        </p:nvSpPr>
        <p:spPr>
          <a:xfrm>
            <a:off x="4724400" y="1447800"/>
            <a:ext cx="4114800" cy="1246495"/>
          </a:xfrm>
          <a:prstGeom prst="rect">
            <a:avLst/>
          </a:prstGeom>
          <a:solidFill>
            <a:schemeClr val="tx2"/>
          </a:solidFill>
        </p:spPr>
        <p:txBody>
          <a:bodyPr wrap="square">
            <a:spAutoFit/>
          </a:bodyPr>
          <a:lstStyle/>
          <a:p>
            <a:pPr algn="ctr" fontAlgn="auto" hangingPunct="1">
              <a:lnSpc>
                <a:spcPct val="100000"/>
              </a:lnSpc>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3600" kern="10" dirty="0" smtClean="0">
                <a:ln w="9525">
                  <a:solidFill>
                    <a:srgbClr val="000000"/>
                  </a:solidFill>
                  <a:round/>
                  <a:headEnd/>
                  <a:tailEnd/>
                </a:ln>
                <a:solidFill>
                  <a:srgbClr val="FFFFFF"/>
                </a:solidFill>
                <a:latin typeface="Arial Black"/>
                <a:ea typeface="+mn-ea"/>
                <a:cs typeface="+mj-cs"/>
              </a:rPr>
              <a:t>Trabalhando com Segurança</a:t>
            </a:r>
            <a:endParaRPr lang="pt-BR" sz="3600" kern="10" dirty="0">
              <a:ln w="9525">
                <a:solidFill>
                  <a:srgbClr val="000000"/>
                </a:solidFill>
                <a:round/>
                <a:headEnd/>
                <a:tailEnd/>
              </a:ln>
              <a:solidFill>
                <a:srgbClr val="FFFFFF"/>
              </a:solidFill>
              <a:latin typeface="Arial Black"/>
              <a:ea typeface="+mn-ea"/>
              <a:cs typeface="+mj-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descr="Damaged feet 02"/>
          <p:cNvSpPr>
            <a:spLocks noGrp="1" noChangeAspect="1" noChangeArrowheads="1"/>
          </p:cNvSpPr>
          <p:nvPr isPhoto="1"/>
        </p:nvSpPr>
        <p:spPr bwMode="auto">
          <a:xfrm>
            <a:off x="533400" y="457200"/>
            <a:ext cx="7010400" cy="585787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9525">
            <a:solidFill>
              <a:schemeClr val="tx1"/>
            </a:solidFill>
            <a:miter lim="800000"/>
            <a:headEnd/>
            <a:tailEnd/>
          </a:ln>
        </p:spPr>
        <p:txBody>
          <a:bodyPr/>
          <a:lstStyle/>
          <a:p>
            <a:endParaRPr lang="en-US">
              <a:latin typeface="Calibri" pitchFamily="-106" charset="0"/>
            </a:endParaRPr>
          </a:p>
        </p:txBody>
      </p:sp>
      <p:sp>
        <p:nvSpPr>
          <p:cNvPr id="5" name="TextBox 4"/>
          <p:cNvSpPr txBox="1"/>
          <p:nvPr/>
        </p:nvSpPr>
        <p:spPr>
          <a:xfrm>
            <a:off x="5181600" y="2209800"/>
            <a:ext cx="3810000" cy="2554545"/>
          </a:xfrm>
          <a:prstGeom prst="rect">
            <a:avLst/>
          </a:prstGeom>
          <a:solidFill>
            <a:schemeClr val="accent3"/>
          </a:solidFill>
          <a:ln>
            <a:solidFill>
              <a:schemeClr val="accent3"/>
            </a:solidFill>
          </a:ln>
        </p:spPr>
        <p:txBody>
          <a:bodyPr>
            <a:spAutoFit/>
          </a:bodyPr>
          <a:lstStyle/>
          <a:p>
            <a:pPr>
              <a:buFont typeface="Arial" charset="0"/>
              <a:buChar char="•"/>
            </a:pPr>
            <a:r>
              <a:rPr lang="pt-BR" sz="2000" b="1" dirty="0" smtClean="0">
                <a:solidFill>
                  <a:srgbClr val="1F497D"/>
                </a:solidFill>
                <a:latin typeface="Georgia" charset="0"/>
              </a:rPr>
              <a:t>Não se deve subir ou descer  as escadas enquanto se carrega materiais, ferramentas, etc.</a:t>
            </a:r>
          </a:p>
          <a:p>
            <a:endParaRPr lang="pt-BR" sz="2000" b="1" dirty="0" smtClean="0">
              <a:solidFill>
                <a:schemeClr val="tx2"/>
              </a:solidFill>
              <a:latin typeface="Georgia" pitchFamily="-106" charset="0"/>
            </a:endParaRPr>
          </a:p>
          <a:p>
            <a:pPr>
              <a:buFont typeface="Arial" charset="0"/>
              <a:buChar char="•"/>
            </a:pPr>
            <a:r>
              <a:rPr lang="pt-BR" sz="2000" b="1" dirty="0" smtClean="0">
                <a:solidFill>
                  <a:srgbClr val="1F497D"/>
                </a:solidFill>
                <a:latin typeface="Georgia" charset="0"/>
              </a:rPr>
              <a:t>Mantenha contato de apoio com 3 pontos.</a:t>
            </a:r>
            <a:endParaRPr lang="pt-BR" sz="2000" b="1" dirty="0">
              <a:solidFill>
                <a:srgbClr val="1F497D"/>
              </a:solidFill>
              <a:latin typeface="Georgia" charset="0"/>
            </a:endParaRPr>
          </a:p>
        </p:txBody>
      </p:sp>
      <p:sp>
        <p:nvSpPr>
          <p:cNvPr id="2" name="Title 1" hidden="1"/>
          <p:cNvSpPr>
            <a:spLocks noGrp="1"/>
          </p:cNvSpPr>
          <p:nvPr>
            <p:ph type="title"/>
          </p:nvPr>
        </p:nvSpPr>
        <p:spPr/>
        <p:txBody>
          <a:bodyPr/>
          <a:lstStyle/>
          <a:p>
            <a:r>
              <a:rPr lang="en-US" dirty="0" smtClean="0"/>
              <a:t>Picture of ladder hazard</a:t>
            </a:r>
            <a:endParaRPr lang="en-US" dirty="0"/>
          </a:p>
        </p:txBody>
      </p:sp>
      <p:sp>
        <p:nvSpPr>
          <p:cNvPr id="130053" name="Slide Number Placeholder 5"/>
          <p:cNvSpPr>
            <a:spLocks noGrp="1"/>
          </p:cNvSpPr>
          <p:nvPr>
            <p:ph type="sldNum" sz="quarter" idx="12"/>
          </p:nvPr>
        </p:nvSpPr>
        <p:spPr bwMode="auto">
          <a:ln>
            <a:miter lim="800000"/>
            <a:headEnd/>
            <a:tailEnd/>
          </a:ln>
        </p:spPr>
        <p:txBody>
          <a:bodyPr/>
          <a:lstStyle/>
          <a:p>
            <a:fld id="{DF3F2FF8-859C-45CF-83A1-6D4FF3EF1C26}" type="slidenum">
              <a:rPr lang="en-US"/>
              <a:pPr/>
              <a:t>67</a:t>
            </a:fld>
            <a:endParaRPr lang="en-US"/>
          </a:p>
        </p:txBody>
      </p:sp>
      <p:cxnSp>
        <p:nvCxnSpPr>
          <p:cNvPr id="6" name="Straight Connector 5" title="Red line to make an X"/>
          <p:cNvCxnSpPr/>
          <p:nvPr/>
        </p:nvCxnSpPr>
        <p:spPr>
          <a:xfrm>
            <a:off x="2819400" y="20574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title="Red line to make an X"/>
          <p:cNvCxnSpPr/>
          <p:nvPr/>
        </p:nvCxnSpPr>
        <p:spPr>
          <a:xfrm flipH="1">
            <a:off x="2971800" y="22098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9" name="Picture 3" descr="Ladder Use 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533400"/>
            <a:ext cx="5943600" cy="4965700"/>
          </a:xfrm>
          <a:prstGeom prst="rect">
            <a:avLst/>
          </a:prstGeom>
          <a:noFill/>
          <a:ln w="9525">
            <a:noFill/>
            <a:miter lim="800000"/>
            <a:headEnd/>
            <a:tailEnd/>
          </a:ln>
        </p:spPr>
      </p:pic>
      <p:sp>
        <p:nvSpPr>
          <p:cNvPr id="2" name="Title 1" hidden="1"/>
          <p:cNvSpPr>
            <a:spLocks noGrp="1"/>
          </p:cNvSpPr>
          <p:nvPr>
            <p:ph type="title"/>
          </p:nvPr>
        </p:nvSpPr>
        <p:spPr/>
        <p:txBody>
          <a:bodyPr/>
          <a:lstStyle/>
          <a:p>
            <a:r>
              <a:rPr lang="en-US" dirty="0" smtClean="0"/>
              <a:t>Picture of ladder hazard</a:t>
            </a:r>
            <a:endParaRPr lang="en-US" dirty="0"/>
          </a:p>
        </p:txBody>
      </p:sp>
      <p:sp>
        <p:nvSpPr>
          <p:cNvPr id="141317" name="Slide Number Placeholder 4"/>
          <p:cNvSpPr>
            <a:spLocks noGrp="1"/>
          </p:cNvSpPr>
          <p:nvPr>
            <p:ph type="sldNum" sz="quarter" idx="12"/>
          </p:nvPr>
        </p:nvSpPr>
        <p:spPr bwMode="auto">
          <a:ln>
            <a:miter lim="800000"/>
            <a:headEnd/>
            <a:tailEnd/>
          </a:ln>
        </p:spPr>
        <p:txBody>
          <a:bodyPr/>
          <a:lstStyle/>
          <a:p>
            <a:fld id="{949E02EC-4354-46C2-BFA4-A6E7DF1E4BEB}" type="slidenum">
              <a:rPr lang="en-US"/>
              <a:pPr/>
              <a:t>68</a:t>
            </a:fld>
            <a:endParaRPr lang="en-US"/>
          </a:p>
        </p:txBody>
      </p:sp>
      <p:sp>
        <p:nvSpPr>
          <p:cNvPr id="6" name="TextBox 5"/>
          <p:cNvSpPr txBox="1"/>
          <p:nvPr/>
        </p:nvSpPr>
        <p:spPr>
          <a:xfrm>
            <a:off x="990600" y="5562600"/>
            <a:ext cx="6934200" cy="830997"/>
          </a:xfrm>
          <a:prstGeom prst="rect">
            <a:avLst/>
          </a:prstGeom>
          <a:solidFill>
            <a:schemeClr val="accent3"/>
          </a:solidFill>
          <a:ln>
            <a:solidFill>
              <a:schemeClr val="accent3"/>
            </a:solidFill>
          </a:ln>
        </p:spPr>
        <p:txBody>
          <a:bodyPr>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400" b="1" dirty="0" smtClean="0">
                <a:solidFill>
                  <a:srgbClr val="1F497D"/>
                </a:solidFill>
                <a:latin typeface="+mn-lt"/>
              </a:rPr>
              <a:t>A escada </a:t>
            </a:r>
            <a:r>
              <a:rPr lang="pt-BR" sz="2400" b="1" i="1" u="sng" dirty="0" smtClean="0">
                <a:solidFill>
                  <a:srgbClr val="1F497D"/>
                </a:solidFill>
                <a:latin typeface="+mn-lt"/>
              </a:rPr>
              <a:t>não</a:t>
            </a:r>
            <a:r>
              <a:rPr lang="pt-BR" sz="2400" b="1" i="1" dirty="0" smtClean="0">
                <a:solidFill>
                  <a:srgbClr val="1F497D"/>
                </a:solidFill>
                <a:latin typeface="+mn-lt"/>
              </a:rPr>
              <a:t> </a:t>
            </a:r>
            <a:r>
              <a:rPr lang="pt-BR" sz="2400" b="1" dirty="0" smtClean="0">
                <a:solidFill>
                  <a:srgbClr val="1F497D"/>
                </a:solidFill>
                <a:latin typeface="+mn-lt"/>
              </a:rPr>
              <a:t>está numa superfície estável.  </a:t>
            </a:r>
          </a:p>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400" b="1" dirty="0" smtClean="0">
                <a:solidFill>
                  <a:srgbClr val="1F497D"/>
                </a:solidFill>
                <a:latin typeface="+mn-lt"/>
              </a:rPr>
              <a:t>A escada </a:t>
            </a:r>
            <a:r>
              <a:rPr lang="pt-BR" sz="2400" b="1" i="1" u="sng" dirty="0" smtClean="0">
                <a:solidFill>
                  <a:srgbClr val="1F497D"/>
                </a:solidFill>
                <a:latin typeface="+mn-lt"/>
              </a:rPr>
              <a:t>não</a:t>
            </a:r>
            <a:r>
              <a:rPr lang="pt-BR" sz="2400" b="1" dirty="0" smtClean="0">
                <a:solidFill>
                  <a:srgbClr val="1F497D"/>
                </a:solidFill>
                <a:latin typeface="+mn-lt"/>
              </a:rPr>
              <a:t> está em ângulo apropriado.</a:t>
            </a:r>
            <a:endParaRPr lang="pt-BR" sz="2400" b="1" dirty="0">
              <a:solidFill>
                <a:srgbClr val="1F497D"/>
              </a:solidFill>
              <a:latin typeface="+mn-lt"/>
            </a:endParaRPr>
          </a:p>
        </p:txBody>
      </p:sp>
      <p:cxnSp>
        <p:nvCxnSpPr>
          <p:cNvPr id="7" name="Straight Connector 6" title="Red line to make an X"/>
          <p:cNvCxnSpPr/>
          <p:nvPr/>
        </p:nvCxnSpPr>
        <p:spPr>
          <a:xfrm>
            <a:off x="3200400" y="28956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title="Red line to make an X"/>
          <p:cNvCxnSpPr/>
          <p:nvPr/>
        </p:nvCxnSpPr>
        <p:spPr>
          <a:xfrm flipH="1">
            <a:off x="3352800" y="30480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8AAEF38-0A24-4558-A39A-2D518043DFFD}" type="slidenum">
              <a:rPr lang="en-US"/>
              <a:pPr/>
              <a:t>69</a:t>
            </a:fld>
            <a:endParaRPr lang="en-US"/>
          </a:p>
        </p:txBody>
      </p:sp>
      <p:pic>
        <p:nvPicPr>
          <p:cNvPr id="4" name="Picture 4" title="Picture of a ladder in a correct position"/>
          <p:cNvPicPr>
            <a:picLocks noGrp="1" noChangeAspect="1" noChangeArrowheads="1"/>
          </p:cNvPicPr>
          <p:nvPr>
            <p:ph sz="quarter" idx="4294967295"/>
          </p:nvPr>
        </p:nvPicPr>
        <p:blipFill>
          <a:blip r:embed="rId3" cstate="print"/>
          <a:srcRect/>
          <a:stretch>
            <a:fillRect/>
          </a:stretch>
        </p:blipFill>
        <p:spPr>
          <a:xfrm>
            <a:off x="685800" y="1447800"/>
            <a:ext cx="3352800" cy="4465638"/>
          </a:xfrm>
          <a:solidFill>
            <a:srgbClr val="FFFFFF">
              <a:shade val="85000"/>
            </a:srgbClr>
          </a:solidFill>
          <a:ln w="88900" cap="sq">
            <a:solidFill>
              <a:schemeClr val="accent2"/>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4388" name="Picture 3" descr="C:\Documents and Settings\kcannon\My Documents\My Pictures\Fall Protection Handbook; Video Shoot (Phoenix)\Fall Protection Handbook; Video Shoot (Phoenix) 346.jpg" title="Picture of a worker positioning a ladd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1524000"/>
            <a:ext cx="3429000" cy="3733800"/>
          </a:xfrm>
          <a:prstGeom prst="rect">
            <a:avLst/>
          </a:prstGeom>
          <a:noFill/>
          <a:ln w="9525">
            <a:noFill/>
            <a:miter lim="800000"/>
            <a:headEnd/>
            <a:tailEnd/>
          </a:ln>
        </p:spPr>
      </p:pic>
      <p:sp>
        <p:nvSpPr>
          <p:cNvPr id="7" name="TextBox 6"/>
          <p:cNvSpPr txBox="1"/>
          <p:nvPr/>
        </p:nvSpPr>
        <p:spPr>
          <a:xfrm>
            <a:off x="2514600" y="4953000"/>
            <a:ext cx="6324600" cy="1323439"/>
          </a:xfrm>
          <a:prstGeom prst="rect">
            <a:avLst/>
          </a:prstGeom>
          <a:solidFill>
            <a:schemeClr val="accent3"/>
          </a:solidFill>
          <a:ln>
            <a:solidFill>
              <a:schemeClr val="accent3"/>
            </a:solidFill>
          </a:ln>
        </p:spPr>
        <p:txBody>
          <a:bodyPr>
            <a:spAutoFit/>
          </a:bodyPr>
          <a:lstStyle/>
          <a:p>
            <a:pPr>
              <a:buFont typeface="Arial" charset="0"/>
              <a:buChar char="•"/>
            </a:pPr>
            <a:r>
              <a:rPr lang="pt-BR" sz="2000" b="1" dirty="0" smtClean="0">
                <a:solidFill>
                  <a:srgbClr val="1F497D"/>
                </a:solidFill>
                <a:latin typeface="Georgia" charset="0"/>
              </a:rPr>
              <a:t>Escadas Extendíveis devem ter num afastamento de 4:1</a:t>
            </a:r>
            <a:endParaRPr lang="pt-BR" sz="2000" b="1" dirty="0" smtClean="0">
              <a:solidFill>
                <a:schemeClr val="tx2"/>
              </a:solidFill>
              <a:latin typeface="Georgia" pitchFamily="-106" charset="0"/>
            </a:endParaRPr>
          </a:p>
          <a:p>
            <a:pPr>
              <a:buFont typeface="Arial" charset="0"/>
              <a:buChar char="•"/>
            </a:pPr>
            <a:r>
              <a:rPr lang="pt-BR" sz="2000" b="1" dirty="0" smtClean="0">
                <a:solidFill>
                  <a:srgbClr val="1F497D"/>
                </a:solidFill>
                <a:latin typeface="Georgia" charset="0"/>
              </a:rPr>
              <a:t>Por cada 4’ de altura (D), afaste a escada 1’ da estrutura (1/4 D)</a:t>
            </a:r>
            <a:endParaRPr lang="pt-BR" sz="2000" b="1" dirty="0" smtClean="0">
              <a:solidFill>
                <a:schemeClr val="tx2"/>
              </a:solidFill>
              <a:latin typeface="Georgia" pitchFamily="-106" charset="0"/>
            </a:endParaRPr>
          </a:p>
        </p:txBody>
      </p:sp>
      <p:sp>
        <p:nvSpPr>
          <p:cNvPr id="9" name="Title 13"/>
          <p:cNvSpPr txBox="1">
            <a:spLocks noGrp="1"/>
          </p:cNvSpPr>
          <p:nvPr>
            <p:ph type="title"/>
          </p:nvPr>
        </p:nvSpPr>
        <p:spPr>
          <a:xfrm>
            <a:off x="838200" y="228600"/>
            <a:ext cx="7772400" cy="692497"/>
          </a:xfrm>
          <a:prstGeom prst="rect">
            <a:avLst/>
          </a:prstGeom>
          <a:solidFill>
            <a:schemeClr val="tx2"/>
          </a:solidFill>
        </p:spPr>
        <p:txBody>
          <a:bodyPr wrap="square">
            <a:spAutoFit/>
          </a:bodyPr>
          <a:lstStyle/>
          <a:p>
            <a:pPr algn="ctr" fontAlgn="auto" hangingPunct="1">
              <a:lnSpc>
                <a:spcPct val="100000"/>
              </a:lnSpc>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3600" kern="10" dirty="0" smtClean="0">
                <a:ln w="9525">
                  <a:solidFill>
                    <a:srgbClr val="000000"/>
                  </a:solidFill>
                  <a:round/>
                  <a:headEnd/>
                  <a:tailEnd/>
                </a:ln>
                <a:solidFill>
                  <a:srgbClr val="FFFFFF"/>
                </a:solidFill>
                <a:latin typeface="Arial Black"/>
                <a:ea typeface="+mn-ea"/>
                <a:cs typeface="+mj-cs"/>
              </a:rPr>
              <a:t>Trabalhando com Segurança</a:t>
            </a:r>
            <a:endParaRPr lang="pt-BR" sz="3600" kern="10" dirty="0">
              <a:ln w="9525">
                <a:solidFill>
                  <a:srgbClr val="000000"/>
                </a:solidFill>
                <a:round/>
                <a:headEnd/>
                <a:tailEnd/>
              </a:ln>
              <a:solidFill>
                <a:srgbClr val="FFFFFF"/>
              </a:solidFill>
              <a:latin typeface="Arial Black"/>
              <a:ea typeface="+mn-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7"/>
          <p:cNvSpPr>
            <a:spLocks noGrp="1"/>
          </p:cNvSpPr>
          <p:nvPr>
            <p:ph type="sldNum" sz="quarter" idx="12"/>
          </p:nvPr>
        </p:nvSpPr>
        <p:spPr bwMode="auto">
          <a:ln>
            <a:miter lim="800000"/>
            <a:headEnd/>
            <a:tailEnd/>
          </a:ln>
        </p:spPr>
        <p:txBody>
          <a:bodyPr/>
          <a:lstStyle/>
          <a:p>
            <a:fld id="{ABBD0FD9-2687-4206-8383-633A99E9A041}" type="slidenum">
              <a:rPr lang="en-US"/>
              <a:pPr/>
              <a:t>7</a:t>
            </a:fld>
            <a:endParaRPr lang="en-US"/>
          </a:p>
        </p:txBody>
      </p:sp>
      <p:sp>
        <p:nvSpPr>
          <p:cNvPr id="7" name="Rectangle 2053"/>
          <p:cNvSpPr>
            <a:spLocks noChangeArrowheads="1"/>
          </p:cNvSpPr>
          <p:nvPr/>
        </p:nvSpPr>
        <p:spPr bwMode="auto">
          <a:xfrm>
            <a:off x="457200" y="2286000"/>
            <a:ext cx="8077200" cy="35814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92075" tIns="46038" rIns="92075" bIns="46038"/>
          <a:lstStyle/>
          <a:p>
            <a:pPr marL="342900" indent="-342900" fontAlgn="auto" hangingPunct="1">
              <a:lnSpc>
                <a:spcPct val="100000"/>
              </a:lnSpc>
              <a:spcBef>
                <a:spcPct val="20000"/>
              </a:spcBef>
              <a:spcAft>
                <a:spcPct val="20000"/>
              </a:spcAft>
              <a:buClr>
                <a:srgbClr val="FFFF00"/>
              </a:buClr>
              <a:buSzPct val="50000"/>
              <a:buFont typeface="Monotype Sorts" pitchFamily="2" charset="2"/>
              <a:buChar char="l"/>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pt-BR" sz="3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pt-B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ccupational </a:t>
            </a:r>
            <a:r>
              <a:rPr lang="pt-BR" sz="3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t>
            </a:r>
            <a:r>
              <a:rPr lang="pt-B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afety and </a:t>
            </a:r>
            <a:r>
              <a:rPr lang="pt-BR" sz="3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t>
            </a:r>
            <a:r>
              <a:rPr lang="pt-B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ealth </a:t>
            </a:r>
            <a:r>
              <a:rPr lang="pt-BR" sz="36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a:t>
            </a:r>
            <a:r>
              <a:rPr lang="pt-B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dministration (Administração da Segurança e da Saúde Ocupacional)</a:t>
            </a:r>
          </a:p>
          <a:p>
            <a:pPr marL="342900" indent="-342900" fontAlgn="auto" hangingPunct="1">
              <a:lnSpc>
                <a:spcPct val="100000"/>
              </a:lnSpc>
              <a:spcBef>
                <a:spcPct val="20000"/>
              </a:spcBef>
              <a:spcAft>
                <a:spcPct val="20000"/>
              </a:spcAft>
              <a:buClr>
                <a:srgbClr val="FFFF00"/>
              </a:buClr>
              <a:buSzPct val="50000"/>
              <a:buFont typeface="Monotype Sorts" pitchFamily="2" charset="2"/>
              <a:buChar char="l"/>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pt-B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Agência Federal responsável pela segurança e pela proteção da saúde do trabalhador.</a:t>
            </a:r>
          </a:p>
          <a:p>
            <a:pPr marL="342900" indent="-342900" fontAlgn="auto">
              <a:spcBef>
                <a:spcPct val="20000"/>
              </a:spcBef>
              <a:spcAft>
                <a:spcPct val="20000"/>
              </a:spcAft>
              <a:buClr>
                <a:srgbClr val="FFFF00"/>
              </a:buClr>
              <a:buSzPct val="50000"/>
              <a:buFont typeface="Monotype Sorts" pitchFamily="2" charset="2"/>
              <a:buChar char="l"/>
              <a:defRPr/>
            </a:pP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algn="ctr" fontAlgn="auto">
              <a:spcBef>
                <a:spcPct val="20000"/>
              </a:spcBef>
              <a:spcAft>
                <a:spcPct val="20000"/>
              </a:spcAft>
              <a:buClr>
                <a:srgbClr val="FFFF00"/>
              </a:buClr>
              <a:buSzPct val="50000"/>
              <a:buFont typeface="Monotype Sorts" pitchFamily="2" charset="2"/>
              <a:buChar char="l"/>
              <a:defRPr/>
            </a:pP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algn="ctr" fontAlgn="auto">
              <a:spcBef>
                <a:spcPct val="20000"/>
              </a:spcBef>
              <a:spcAft>
                <a:spcPct val="20000"/>
              </a:spcAft>
              <a:buClr>
                <a:srgbClr val="FFFF00"/>
              </a:buClr>
              <a:buSzPct val="50000"/>
              <a:buFont typeface="Monotype Sorts" pitchFamily="2" charset="2"/>
              <a:buChar char="l"/>
              <a:defRPr/>
            </a:pP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algn="ctr" fontAlgn="auto">
              <a:spcBef>
                <a:spcPct val="20000"/>
              </a:spcBef>
              <a:spcAft>
                <a:spcPct val="20000"/>
              </a:spcAft>
              <a:buClr>
                <a:srgbClr val="FFFF00"/>
              </a:buClr>
              <a:buSzPct val="50000"/>
              <a:defRPr/>
            </a:pPr>
            <a:endParaRPr lang="en-US" sz="1200" dirty="0">
              <a:ln w="18415" cmpd="sng">
                <a:solidFill>
                  <a:srgbClr val="FFFFFF"/>
                </a:solidFill>
                <a:prstDash val="solid"/>
              </a:ln>
              <a:effectLst>
                <a:outerShdw blurRad="63500" dir="3600000" algn="tl" rotWithShape="0">
                  <a:srgbClr val="000000">
                    <a:alpha val="70000"/>
                  </a:srgbClr>
                </a:outerShdw>
              </a:effectLst>
            </a:endParaRPr>
          </a:p>
        </p:txBody>
      </p:sp>
      <p:sp>
        <p:nvSpPr>
          <p:cNvPr id="8" name="Rectangle 2052"/>
          <p:cNvSpPr>
            <a:spLocks noGrp="1" noChangeArrowheads="1"/>
          </p:cNvSpPr>
          <p:nvPr>
            <p:ph type="title"/>
          </p:nvPr>
        </p:nvSpPr>
        <p:spPr bwMode="auto">
          <a:xfrm>
            <a:off x="609600" y="304800"/>
            <a:ext cx="7772400" cy="1401762"/>
          </a:xfrm>
          <a:prstGeom prst="rect">
            <a:avLst/>
          </a:prstGeom>
          <a:solidFill>
            <a:schemeClr val="accent1"/>
          </a:solidFill>
          <a:ln w="9525">
            <a:noFill/>
            <a:miter lim="800000"/>
            <a:headEnd/>
            <a:tailEnd/>
          </a:ln>
          <a:effectLst/>
        </p:spPr>
        <p:txBody>
          <a:bodyPr lIns="92075" tIns="46038" rIns="92075" bIns="46038" anchor="ctr"/>
          <a:lstStyle/>
          <a:p>
            <a:pPr algn="ctr" fontAlgn="auto" hangingPunct="1">
              <a:lnSpc>
                <a:spcPct val="100000"/>
              </a:lnSpc>
              <a:spcBef>
                <a:spcPts val="0"/>
              </a:spcBef>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O que é a OSHA? </a:t>
            </a:r>
          </a:p>
          <a:p>
            <a:pPr algn="ctr" fontAlgn="auto" hangingPunct="1">
              <a:lnSpc>
                <a:spcPct val="100000"/>
              </a:lnSpc>
              <a:spcBef>
                <a:spcPts val="0"/>
              </a:spcBef>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O que ela faz?</a:t>
            </a:r>
            <a:endParaRPr lang="pt-BR"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4" descr="MVC-296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28600"/>
            <a:ext cx="5867400" cy="6384925"/>
          </a:xfrm>
          <a:prstGeom prst="rect">
            <a:avLst/>
          </a:prstGeom>
          <a:noFill/>
          <a:ln w="9525">
            <a:noFill/>
            <a:miter lim="800000"/>
            <a:headEnd/>
            <a:tailEnd/>
          </a:ln>
        </p:spPr>
      </p:pic>
      <p:sp>
        <p:nvSpPr>
          <p:cNvPr id="142340" name="Text Box 10"/>
          <p:cNvSpPr txBox="1">
            <a:spLocks noChangeArrowheads="1"/>
          </p:cNvSpPr>
          <p:nvPr/>
        </p:nvSpPr>
        <p:spPr bwMode="auto">
          <a:xfrm>
            <a:off x="5638800" y="685800"/>
            <a:ext cx="3352800" cy="5909310"/>
          </a:xfrm>
          <a:prstGeom prst="rect">
            <a:avLst/>
          </a:prstGeom>
          <a:solidFill>
            <a:schemeClr val="accent3"/>
          </a:solidFill>
          <a:ln w="9525">
            <a:noFill/>
            <a:miter lim="800000"/>
            <a:headEnd/>
            <a:tailEnd/>
          </a:ln>
        </p:spPr>
        <p:txBody>
          <a:bodyPr>
            <a:spAutoFit/>
          </a:bodyPr>
          <a:lstStyle/>
          <a:p>
            <a:pPr algn="ctr" hangingPunct="1">
              <a:lnSpc>
                <a:spcPct val="100000"/>
              </a:lnSpc>
              <a:spcBef>
                <a:spcPct val="500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800" b="1" u="sng" dirty="0" smtClean="0">
                <a:solidFill>
                  <a:schemeClr val="tx2"/>
                </a:solidFill>
                <a:latin typeface="Book Antiqua" pitchFamily="-106" charset="0"/>
              </a:rPr>
              <a:t>Escadas Improvisadas</a:t>
            </a:r>
          </a:p>
          <a:p>
            <a:pPr marL="457200" indent="-457200" hangingPunct="1">
              <a:lnSpc>
                <a:spcPct val="100000"/>
              </a:lnSpc>
              <a:spcBef>
                <a:spcPct val="50000"/>
              </a:spcBef>
              <a:buSzPct val="100000"/>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800" b="1" u="sng" dirty="0" smtClean="0">
                <a:solidFill>
                  <a:schemeClr val="tx2"/>
                </a:solidFill>
                <a:latin typeface="Book Antiqua" pitchFamily="-106" charset="0"/>
              </a:rPr>
              <a:t>Comprimento máximo 24' </a:t>
            </a:r>
          </a:p>
          <a:p>
            <a:pPr marL="457200" indent="-457200" hangingPunct="1">
              <a:lnSpc>
                <a:spcPct val="100000"/>
              </a:lnSpc>
              <a:spcBef>
                <a:spcPct val="50000"/>
              </a:spcBef>
              <a:buClrTx/>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800" b="1" u="sng" dirty="0" smtClean="0">
                <a:solidFill>
                  <a:schemeClr val="tx2"/>
                </a:solidFill>
                <a:latin typeface="Book Antiqua" pitchFamily="-106" charset="0"/>
              </a:rPr>
              <a:t>Escadas que alcançam o piso devem ter espaço para ser acessada.</a:t>
            </a:r>
          </a:p>
          <a:p>
            <a:pPr>
              <a:spcBef>
                <a:spcPct val="50000"/>
              </a:spcBef>
              <a:buSzPct val="100000"/>
              <a:buFont typeface="Wingdings"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800" b="1" u="sng" dirty="0" smtClean="0">
                <a:solidFill>
                  <a:schemeClr val="tx2"/>
                </a:solidFill>
                <a:latin typeface="Book Antiqua" pitchFamily="-106" charset="0"/>
              </a:rPr>
              <a:t>Devem ter escalões paralelos, retos e uniformes.</a:t>
            </a:r>
            <a:endParaRPr lang="pt-BR" sz="2800" b="1" u="sng" dirty="0">
              <a:solidFill>
                <a:schemeClr val="tx2"/>
              </a:solidFill>
              <a:latin typeface="Book Antiqua" pitchFamily="-106" charset="0"/>
            </a:endParaRPr>
          </a:p>
        </p:txBody>
      </p:sp>
      <p:sp>
        <p:nvSpPr>
          <p:cNvPr id="2" name="Title 1" hidden="1"/>
          <p:cNvSpPr>
            <a:spLocks noGrp="1"/>
          </p:cNvSpPr>
          <p:nvPr>
            <p:ph type="title"/>
          </p:nvPr>
        </p:nvSpPr>
        <p:spPr/>
        <p:txBody>
          <a:bodyPr/>
          <a:lstStyle/>
          <a:p>
            <a:r>
              <a:rPr lang="en-US" dirty="0" smtClean="0"/>
              <a:t>Picture of ladder hazard</a:t>
            </a:r>
            <a:endParaRPr lang="en-US" dirty="0"/>
          </a:p>
        </p:txBody>
      </p:sp>
      <p:sp>
        <p:nvSpPr>
          <p:cNvPr id="142341" name="Slide Number Placeholder 4"/>
          <p:cNvSpPr>
            <a:spLocks noGrp="1"/>
          </p:cNvSpPr>
          <p:nvPr>
            <p:ph type="sldNum" sz="quarter" idx="12"/>
          </p:nvPr>
        </p:nvSpPr>
        <p:spPr bwMode="auto">
          <a:ln>
            <a:miter lim="800000"/>
            <a:headEnd/>
            <a:tailEnd/>
          </a:ln>
        </p:spPr>
        <p:txBody>
          <a:bodyPr/>
          <a:lstStyle/>
          <a:p>
            <a:fld id="{B7EB24A5-12D1-4E47-9177-2197E80F0432}" type="slidenum">
              <a:rPr lang="en-US"/>
              <a:pPr/>
              <a:t>70</a:t>
            </a:fld>
            <a:endParaRPr lang="en-US"/>
          </a:p>
        </p:txBody>
      </p:sp>
      <p:cxnSp>
        <p:nvCxnSpPr>
          <p:cNvPr id="5" name="Straight Connector 4" title="Red line to make an X"/>
          <p:cNvCxnSpPr/>
          <p:nvPr/>
        </p:nvCxnSpPr>
        <p:spPr>
          <a:xfrm>
            <a:off x="1905000" y="40386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title="Red line to make an X"/>
          <p:cNvCxnSpPr/>
          <p:nvPr/>
        </p:nvCxnSpPr>
        <p:spPr>
          <a:xfrm flipH="1">
            <a:off x="2057400" y="4191000"/>
            <a:ext cx="19050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Content Placeholder 3" descr="fallhazards1.JPG" title="Pictures of a stairway under construction"/>
          <p:cNvPicPr>
            <a:picLocks noChangeAspect="1"/>
          </p:cNvPicPr>
          <p:nvPr/>
        </p:nvPicPr>
        <p:blipFill>
          <a:blip r:embed="rId3" cstate="print"/>
          <a:srcRect/>
          <a:stretch>
            <a:fillRect/>
          </a:stretch>
        </p:blipFill>
        <p:spPr bwMode="auto">
          <a:xfrm>
            <a:off x="533400" y="1600200"/>
            <a:ext cx="8169275" cy="4800600"/>
          </a:xfrm>
          <a:prstGeom prst="rect">
            <a:avLst/>
          </a:prstGeom>
          <a:noFill/>
          <a:ln w="9525">
            <a:noFill/>
            <a:miter lim="800000"/>
            <a:headEnd/>
            <a:tailEnd/>
          </a:ln>
        </p:spPr>
      </p:pic>
      <p:sp>
        <p:nvSpPr>
          <p:cNvPr id="7" name="TextBox 6"/>
          <p:cNvSpPr txBox="1">
            <a:spLocks noChangeArrowheads="1"/>
          </p:cNvSpPr>
          <p:nvPr/>
        </p:nvSpPr>
        <p:spPr bwMode="auto">
          <a:xfrm>
            <a:off x="685800" y="4114800"/>
            <a:ext cx="2286000" cy="1477328"/>
          </a:xfrm>
          <a:prstGeom prst="rect">
            <a:avLst/>
          </a:prstGeom>
          <a:solidFill>
            <a:schemeClr val="accent3"/>
          </a:solidFill>
          <a:ln w="9525">
            <a:solidFill>
              <a:schemeClr val="accent3"/>
            </a:solidFill>
            <a:miter lim="800000"/>
            <a:headEnd/>
            <a:tailEnd/>
          </a:ln>
        </p:spPr>
        <p:txBody>
          <a:bodyPr>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b="1" dirty="0" smtClean="0">
                <a:solidFill>
                  <a:srgbClr val="1F497D"/>
                </a:solidFill>
                <a:latin typeface="Georgia" charset="0"/>
              </a:rPr>
              <a:t>Não tem corrimão na superfície e não tem corrimão na escada</a:t>
            </a:r>
            <a:endParaRPr lang="pt-BR" b="1" dirty="0">
              <a:solidFill>
                <a:srgbClr val="1F497D"/>
              </a:solidFill>
              <a:latin typeface="Georgia" charset="0"/>
            </a:endParaRPr>
          </a:p>
        </p:txBody>
      </p:sp>
      <p:sp>
        <p:nvSpPr>
          <p:cNvPr id="10" name="Left-Right Arrow 9" title="Green Up-Down arrow showing no guardrail or handrail on the landing"/>
          <p:cNvSpPr/>
          <p:nvPr/>
        </p:nvSpPr>
        <p:spPr>
          <a:xfrm rot="4266277">
            <a:off x="4389438" y="4379913"/>
            <a:ext cx="2717800" cy="533400"/>
          </a:xfrm>
          <a:prstGeom prst="lef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Left-Right Arrow 10" title="Horizontal green Right-Left arrow showing no guardrail on the landing"/>
          <p:cNvSpPr/>
          <p:nvPr/>
        </p:nvSpPr>
        <p:spPr>
          <a:xfrm>
            <a:off x="914400" y="2590800"/>
            <a:ext cx="4343400" cy="533400"/>
          </a:xfrm>
          <a:prstGeom prst="lef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226" name="Slide Number Placeholder 1"/>
          <p:cNvSpPr>
            <a:spLocks noGrp="1"/>
          </p:cNvSpPr>
          <p:nvPr>
            <p:ph type="sldNum" sz="quarter" idx="12"/>
          </p:nvPr>
        </p:nvSpPr>
        <p:spPr bwMode="auto">
          <a:ln>
            <a:miter lim="800000"/>
            <a:headEnd/>
            <a:tailEnd/>
          </a:ln>
        </p:spPr>
        <p:txBody>
          <a:bodyPr/>
          <a:lstStyle/>
          <a:p>
            <a:fld id="{AA2F3E79-208B-4AC6-9FC8-FC7E8F479AFF}" type="slidenum">
              <a:rPr lang="en-US"/>
              <a:pPr/>
              <a:t>71</a:t>
            </a:fld>
            <a:endParaRPr lang="en-US"/>
          </a:p>
        </p:txBody>
      </p:sp>
      <p:cxnSp>
        <p:nvCxnSpPr>
          <p:cNvPr id="13" name="Straight Connector 12" title="Red line to make an X"/>
          <p:cNvCxnSpPr/>
          <p:nvPr/>
        </p:nvCxnSpPr>
        <p:spPr>
          <a:xfrm>
            <a:off x="1981200" y="2590800"/>
            <a:ext cx="2209800" cy="121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title="Red line to make an X"/>
          <p:cNvCxnSpPr/>
          <p:nvPr/>
        </p:nvCxnSpPr>
        <p:spPr>
          <a:xfrm flipH="1">
            <a:off x="1981200" y="2590800"/>
            <a:ext cx="2438400" cy="121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title="Red line to make an X"/>
          <p:cNvCxnSpPr/>
          <p:nvPr/>
        </p:nvCxnSpPr>
        <p:spPr>
          <a:xfrm>
            <a:off x="5257800" y="4953000"/>
            <a:ext cx="114300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title="Red line to make an X"/>
          <p:cNvCxnSpPr/>
          <p:nvPr/>
        </p:nvCxnSpPr>
        <p:spPr>
          <a:xfrm flipH="1">
            <a:off x="5181600" y="4953000"/>
            <a:ext cx="121920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itle 16"/>
          <p:cNvSpPr txBox="1">
            <a:spLocks noGrp="1"/>
          </p:cNvSpPr>
          <p:nvPr>
            <p:ph type="title"/>
          </p:nvPr>
        </p:nvSpPr>
        <p:spPr>
          <a:xfrm>
            <a:off x="731837" y="304800"/>
            <a:ext cx="7772400" cy="815608"/>
          </a:xfrm>
          <a:prstGeom prst="rect">
            <a:avLst/>
          </a:prstGeom>
          <a:noFill/>
        </p:spPr>
        <p:txBody>
          <a:bodyPr>
            <a:spAutoFit/>
          </a:bodyPr>
          <a:lstStyle/>
          <a:p>
            <a:pPr algn="ctr"/>
            <a:r>
              <a:rPr lang="pt-BR" sz="4400" b="1" dirty="0" smtClean="0">
                <a:solidFill>
                  <a:schemeClr val="tx2"/>
                </a:solidFill>
                <a:latin typeface="Georgia" pitchFamily="-106" charset="0"/>
              </a:rPr>
              <a:t>Escadas</a:t>
            </a:r>
            <a:endParaRPr lang="pt-BR" sz="4400" b="1" dirty="0">
              <a:solidFill>
                <a:schemeClr val="tx2"/>
              </a:solidFill>
              <a:latin typeface="Georgia" pitchFamily="-10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1000"/>
                                        <p:tgtEl>
                                          <p:spTgt spid="7"/>
                                        </p:tgtEl>
                                      </p:cBhvr>
                                    </p:animEffect>
                                  </p:childTnLst>
                                </p:cTn>
                              </p:par>
                              <p:par>
                                <p:cTn id="20" presetID="1"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Content Placeholder 3" descr="framing24.gif" title="Pictures of a stairway under construction"/>
          <p:cNvPicPr>
            <a:picLocks noChangeAspect="1"/>
          </p:cNvPicPr>
          <p:nvPr/>
        </p:nvPicPr>
        <p:blipFill>
          <a:blip r:embed="rId3" cstate="print"/>
          <a:srcRect/>
          <a:stretch>
            <a:fillRect/>
          </a:stretch>
        </p:blipFill>
        <p:spPr bwMode="auto">
          <a:xfrm>
            <a:off x="533400" y="1524000"/>
            <a:ext cx="7064375" cy="4800600"/>
          </a:xfrm>
          <a:prstGeom prst="rect">
            <a:avLst/>
          </a:prstGeom>
          <a:noFill/>
          <a:ln w="9525">
            <a:noFill/>
            <a:miter lim="800000"/>
            <a:headEnd/>
            <a:tailEnd/>
          </a:ln>
        </p:spPr>
      </p:pic>
      <p:sp>
        <p:nvSpPr>
          <p:cNvPr id="149509" name="Slide Number Placeholder 4"/>
          <p:cNvSpPr>
            <a:spLocks noGrp="1"/>
          </p:cNvSpPr>
          <p:nvPr>
            <p:ph type="sldNum" sz="quarter" idx="12"/>
          </p:nvPr>
        </p:nvSpPr>
        <p:spPr bwMode="auto">
          <a:ln>
            <a:miter lim="800000"/>
            <a:headEnd/>
            <a:tailEnd/>
          </a:ln>
        </p:spPr>
        <p:txBody>
          <a:bodyPr/>
          <a:lstStyle/>
          <a:p>
            <a:fld id="{3D51440D-27E1-4617-BD5D-5AE2447DFF22}" type="slidenum">
              <a:rPr lang="en-US"/>
              <a:pPr/>
              <a:t>72</a:t>
            </a:fld>
            <a:endParaRPr lang="en-US"/>
          </a:p>
        </p:txBody>
      </p:sp>
      <p:sp>
        <p:nvSpPr>
          <p:cNvPr id="149511" name="TextBox 6"/>
          <p:cNvSpPr txBox="1">
            <a:spLocks noChangeArrowheads="1"/>
          </p:cNvSpPr>
          <p:nvPr/>
        </p:nvSpPr>
        <p:spPr bwMode="auto">
          <a:xfrm>
            <a:off x="4495800" y="4588513"/>
            <a:ext cx="4343400" cy="1754326"/>
          </a:xfrm>
          <a:prstGeom prst="rect">
            <a:avLst/>
          </a:prstGeom>
          <a:solidFill>
            <a:schemeClr val="accent3"/>
          </a:solidFill>
          <a:ln w="9525">
            <a:solidFill>
              <a:schemeClr val="accent3"/>
            </a:solidFill>
            <a:miter lim="800000"/>
            <a:headEnd/>
            <a:tailEnd/>
          </a:ln>
        </p:spPr>
        <p:txBody>
          <a:bodyPr wrap="square">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b="1" u="sng" dirty="0" smtClean="0">
                <a:solidFill>
                  <a:srgbClr val="1F497D"/>
                </a:solidFill>
                <a:latin typeface="Georgia" charset="0"/>
              </a:rPr>
              <a:t>Proteção na Escada</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pt-BR" b="1" dirty="0" smtClean="0">
              <a:solidFill>
                <a:srgbClr val="1F497D"/>
              </a:solidFill>
              <a:latin typeface="Georgia" charset="0"/>
            </a:endParaRPr>
          </a:p>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b="1" dirty="0" smtClean="0">
                <a:solidFill>
                  <a:srgbClr val="1F497D"/>
                </a:solidFill>
                <a:latin typeface="Georgia" charset="0"/>
              </a:rPr>
              <a:t>Escadas devem ter corrimãos:</a:t>
            </a:r>
          </a:p>
          <a:p>
            <a:pPr marL="885825" lvl="1" indent="-215900" hangingPunct="1">
              <a:lnSpc>
                <a:spcPct val="100000"/>
              </a:lnSpc>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b="1" dirty="0" smtClean="0">
                <a:solidFill>
                  <a:srgbClr val="1F497D"/>
                </a:solidFill>
                <a:latin typeface="Georgia" charset="0"/>
              </a:rPr>
              <a:t>  Com 4 ou mais escalões.</a:t>
            </a:r>
          </a:p>
          <a:p>
            <a:pPr marL="885825" lvl="1" indent="-215900" hangingPunct="1">
              <a:lnSpc>
                <a:spcPct val="100000"/>
              </a:lnSpc>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b="1" dirty="0" smtClean="0">
                <a:solidFill>
                  <a:srgbClr val="1F497D"/>
                </a:solidFill>
                <a:latin typeface="Georgia" charset="0"/>
              </a:rPr>
              <a:t>  Mais de 30 polegadas de altura</a:t>
            </a:r>
            <a:endParaRPr lang="pt-BR" b="1" dirty="0">
              <a:solidFill>
                <a:srgbClr val="1F497D"/>
              </a:solidFill>
              <a:latin typeface="Georgia" charset="0"/>
            </a:endParaRPr>
          </a:p>
        </p:txBody>
      </p:sp>
      <p:sp>
        <p:nvSpPr>
          <p:cNvPr id="7" name="Title 13"/>
          <p:cNvSpPr txBox="1">
            <a:spLocks noGrp="1"/>
          </p:cNvSpPr>
          <p:nvPr>
            <p:ph type="title"/>
          </p:nvPr>
        </p:nvSpPr>
        <p:spPr>
          <a:xfrm>
            <a:off x="838200" y="304800"/>
            <a:ext cx="7772400" cy="815608"/>
          </a:xfrm>
          <a:prstGeom prst="rect">
            <a:avLst/>
          </a:prstGeom>
          <a:solidFill>
            <a:schemeClr val="tx2"/>
          </a:solidFill>
        </p:spPr>
        <p:txBody>
          <a:bodyPr wrap="square">
            <a:spAutoFit/>
          </a:bodyPr>
          <a:lstStyle/>
          <a:p>
            <a:pPr algn="ctr" fontAlgn="auto" hangingPunct="1">
              <a:lnSpc>
                <a:spcPct val="100000"/>
              </a:lnSpc>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4400" kern="10" dirty="0" smtClean="0">
                <a:ln w="9525">
                  <a:solidFill>
                    <a:srgbClr val="000000"/>
                  </a:solidFill>
                  <a:round/>
                  <a:headEnd/>
                  <a:tailEnd/>
                </a:ln>
                <a:solidFill>
                  <a:srgbClr val="FFFFFF"/>
                </a:solidFill>
                <a:latin typeface="Arial Black"/>
                <a:ea typeface="+mn-ea"/>
                <a:cs typeface="+mj-cs"/>
              </a:rPr>
              <a:t>Segurança no Trabalho</a:t>
            </a:r>
            <a:endParaRPr lang="pt-BR" sz="4400" kern="10" dirty="0">
              <a:ln w="9525">
                <a:solidFill>
                  <a:srgbClr val="000000"/>
                </a:solidFill>
                <a:round/>
                <a:headEnd/>
                <a:tailEnd/>
              </a:ln>
              <a:solidFill>
                <a:srgbClr val="FFFFFF"/>
              </a:solidFill>
              <a:latin typeface="Arial Black"/>
              <a:ea typeface="+mn-ea"/>
              <a:cs typeface="+mj-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Picture of fall hazard</a:t>
            </a:r>
            <a:endParaRPr lang="en-US" dirty="0"/>
          </a:p>
        </p:txBody>
      </p:sp>
      <p:sp>
        <p:nvSpPr>
          <p:cNvPr id="32773" name="Slide Number Placeholder 4"/>
          <p:cNvSpPr>
            <a:spLocks noGrp="1"/>
          </p:cNvSpPr>
          <p:nvPr>
            <p:ph type="sldNum" sz="quarter" idx="12"/>
          </p:nvPr>
        </p:nvSpPr>
        <p:spPr bwMode="auto">
          <a:ln>
            <a:miter lim="800000"/>
            <a:headEnd/>
            <a:tailEnd/>
          </a:ln>
        </p:spPr>
        <p:txBody>
          <a:bodyPr/>
          <a:lstStyle/>
          <a:p>
            <a:fld id="{06BC7070-2D12-419C-B145-C831308F0C96}" type="slidenum">
              <a:rPr lang="en-US"/>
              <a:pPr/>
              <a:t>73</a:t>
            </a:fld>
            <a:endParaRPr lang="en-US"/>
          </a:p>
        </p:txBody>
      </p:sp>
      <p:pic>
        <p:nvPicPr>
          <p:cNvPr id="152578" name="Content Placeholder 3" descr="floor14.gif" title="Picture of unprotected staircases and large openings in floors are common fall hazards present during residential flooring"/>
          <p:cNvPicPr>
            <a:picLocks noGrp="1" noChangeAspect="1"/>
          </p:cNvPicPr>
          <p:nvPr>
            <p:ph idx="4294967295"/>
          </p:nvPr>
        </p:nvPicPr>
        <p:blipFill>
          <a:blip r:embed="rId3" cstate="print"/>
          <a:srcRect/>
          <a:stretch>
            <a:fillRect/>
          </a:stretch>
        </p:blipFill>
        <p:spPr>
          <a:xfrm>
            <a:off x="914400" y="914400"/>
            <a:ext cx="7467600" cy="4778375"/>
          </a:xfrm>
        </p:spPr>
      </p:pic>
      <p:sp>
        <p:nvSpPr>
          <p:cNvPr id="8" name="Left-Up Arrow 7" title="Green Left-Up arrow"/>
          <p:cNvSpPr/>
          <p:nvPr/>
        </p:nvSpPr>
        <p:spPr>
          <a:xfrm>
            <a:off x="1295400" y="3200400"/>
            <a:ext cx="1905000" cy="1600200"/>
          </a:xfrm>
          <a:prstGeom prst="lef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9" name="Rectangle 8"/>
          <p:cNvSpPr/>
          <p:nvPr/>
        </p:nvSpPr>
        <p:spPr>
          <a:xfrm>
            <a:off x="2247900" y="5029200"/>
            <a:ext cx="4305300" cy="400110"/>
          </a:xfrm>
          <a:prstGeom prst="rect">
            <a:avLst/>
          </a:prstGeom>
          <a:solidFill>
            <a:schemeClr val="accent3"/>
          </a:solidFill>
          <a:ln>
            <a:solidFill>
              <a:schemeClr val="accent3"/>
            </a:solidFill>
          </a:ln>
          <a:effectLst/>
        </p:spPr>
        <p:txBody>
          <a:bodyPr wrap="square">
            <a:spAutoFit/>
          </a:bodyPr>
          <a:lstStyle/>
          <a:p>
            <a:pPr algn="ctr" fontAlgn="auto" hangingPunct="1">
              <a:lnSpc>
                <a:spcPct val="100000"/>
              </a:lnSpc>
              <a:spcBef>
                <a:spcPts val="0"/>
              </a:spcBef>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2000" dirty="0" smtClean="0">
                <a:ln w="18415" cmpd="sng">
                  <a:solidFill>
                    <a:schemeClr val="tx2"/>
                  </a:solidFill>
                  <a:prstDash val="solid"/>
                </a:ln>
                <a:solidFill>
                  <a:schemeClr val="tx2"/>
                </a:solidFill>
                <a:effectLst>
                  <a:outerShdw blurRad="63500" dir="3600000" algn="tl" rotWithShape="0">
                    <a:srgbClr val="000000">
                      <a:alpha val="70000"/>
                    </a:srgbClr>
                  </a:outerShdw>
                </a:effectLst>
                <a:ea typeface="+mn-ea"/>
              </a:rPr>
              <a:t>Buraco no qual a pessoa pode cair</a:t>
            </a:r>
            <a:endParaRPr lang="pt-BR" sz="2000" dirty="0">
              <a:ln w="18415" cmpd="sng">
                <a:solidFill>
                  <a:schemeClr val="tx2"/>
                </a:solidFill>
                <a:prstDash val="solid"/>
              </a:ln>
              <a:solidFill>
                <a:schemeClr val="tx2"/>
              </a:solidFill>
              <a:effectLst>
                <a:outerShdw blurRad="63500" dir="3600000" algn="tl" rotWithShape="0">
                  <a:srgbClr val="000000">
                    <a:alpha val="70000"/>
                  </a:srgbClr>
                </a:outerShdw>
              </a:effectLst>
              <a:ea typeface="+mn-ea"/>
            </a:endParaRPr>
          </a:p>
        </p:txBody>
      </p:sp>
      <p:cxnSp>
        <p:nvCxnSpPr>
          <p:cNvPr id="6" name="Straight Connector 5" title="Red line to make an X"/>
          <p:cNvCxnSpPr/>
          <p:nvPr/>
        </p:nvCxnSpPr>
        <p:spPr>
          <a:xfrm>
            <a:off x="3276600" y="3657600"/>
            <a:ext cx="22098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title="Red line to make an X"/>
          <p:cNvCxnSpPr/>
          <p:nvPr/>
        </p:nvCxnSpPr>
        <p:spPr>
          <a:xfrm flipH="1">
            <a:off x="3429000" y="3581400"/>
            <a:ext cx="213360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1000"/>
                                        <p:tgtEl>
                                          <p:spTgt spid="9"/>
                                        </p:tgtEl>
                                      </p:cBhvr>
                                    </p:animEffec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6600" dirty="0" smtClean="0">
                <a:solidFill>
                  <a:srgbClr val="9BBB59"/>
                </a:solidFill>
                <a:latin typeface="Georgia" charset="0"/>
              </a:rPr>
              <a:t>RESUMO</a:t>
            </a:r>
            <a:endParaRPr lang="pt-BR" sz="6600" dirty="0" smtClean="0">
              <a:solidFill>
                <a:srgbClr val="9BBB59"/>
              </a:solidFill>
            </a:endParaRPr>
          </a:p>
        </p:txBody>
      </p:sp>
      <p:sp>
        <p:nvSpPr>
          <p:cNvPr id="154627" name="Content Placeholder 2"/>
          <p:cNvSpPr>
            <a:spLocks noGrp="1"/>
          </p:cNvSpPr>
          <p:nvPr>
            <p:ph idx="1"/>
          </p:nvPr>
        </p:nvSpPr>
        <p:spPr/>
        <p:txBody>
          <a:bodyPr/>
          <a:lstStyle/>
          <a:p>
            <a:pPr>
              <a:buClr>
                <a:srgbClr val="4F81BD"/>
              </a:buClr>
              <a:buFont typeface="Wingdings 2" charset="2"/>
              <a:buChar char=""/>
            </a:pPr>
            <a:r>
              <a:rPr lang="pt-BR" dirty="0" smtClean="0">
                <a:latin typeface="Georgia" charset="0"/>
                <a:ea typeface="ＭＳ Ｐゴシック" charset="-128"/>
              </a:rPr>
              <a:t>Coloque a escada num lugar est</a:t>
            </a:r>
            <a:r>
              <a:rPr lang="pt-BR" dirty="0" smtClean="0">
                <a:latin typeface="Georgia" charset="0"/>
              </a:rPr>
              <a:t>ável.</a:t>
            </a:r>
          </a:p>
          <a:p>
            <a:pPr>
              <a:buClr>
                <a:srgbClr val="4F81BD"/>
              </a:buClr>
              <a:buFont typeface="Wingdings 2" charset="2"/>
              <a:buChar char=""/>
            </a:pPr>
            <a:r>
              <a:rPr lang="pt-BR" dirty="0" smtClean="0">
                <a:latin typeface="Georgia" charset="0"/>
                <a:ea typeface="ＭＳ Ｐゴシック" charset="-128"/>
              </a:rPr>
              <a:t>Fique de frente </a:t>
            </a:r>
            <a:r>
              <a:rPr lang="pt-BR" dirty="0" smtClean="0">
                <a:latin typeface="Georgia" charset="0"/>
              </a:rPr>
              <a:t>para a escada durante o trabalho.</a:t>
            </a:r>
          </a:p>
          <a:p>
            <a:pPr>
              <a:buClr>
                <a:srgbClr val="4F81BD"/>
              </a:buClr>
              <a:buFont typeface="Wingdings 2" charset="2"/>
              <a:buChar char=""/>
            </a:pPr>
            <a:r>
              <a:rPr lang="pt-BR" dirty="0" smtClean="0">
                <a:latin typeface="Georgia" charset="0"/>
                <a:ea typeface="ＭＳ Ｐゴシック" charset="-128"/>
              </a:rPr>
              <a:t>Deve-se mante</a:t>
            </a:r>
            <a:r>
              <a:rPr lang="pt-BR" dirty="0" smtClean="0">
                <a:latin typeface="Georgia" charset="0"/>
              </a:rPr>
              <a:t>r três pontos de apoio de contato.</a:t>
            </a:r>
          </a:p>
          <a:p>
            <a:pPr>
              <a:buClr>
                <a:srgbClr val="4F81BD"/>
              </a:buClr>
              <a:buFont typeface="Wingdings 2" charset="2"/>
              <a:buChar char=""/>
            </a:pPr>
            <a:r>
              <a:rPr lang="pt-BR" dirty="0" smtClean="0">
                <a:latin typeface="Georgia" charset="0"/>
                <a:ea typeface="ＭＳ Ｐゴシック" charset="-128"/>
              </a:rPr>
              <a:t>A escada deve estar por 3 p</a:t>
            </a:r>
            <a:r>
              <a:rPr lang="pt-BR" dirty="0" smtClean="0">
                <a:latin typeface="Georgia" charset="0"/>
              </a:rPr>
              <a:t>és</a:t>
            </a:r>
            <a:r>
              <a:rPr lang="pt-BR" dirty="0" smtClean="0">
                <a:latin typeface="Georgia" charset="0"/>
                <a:ea typeface="ＭＳ Ｐゴシック" charset="-128"/>
              </a:rPr>
              <a:t> (36 polegadas) acima da superf</a:t>
            </a:r>
            <a:r>
              <a:rPr lang="pt-BR" dirty="0" smtClean="0">
                <a:latin typeface="Georgia" charset="0"/>
              </a:rPr>
              <a:t>ície de trabalho.</a:t>
            </a:r>
          </a:p>
          <a:p>
            <a:pPr>
              <a:buClr>
                <a:srgbClr val="4F81BD"/>
              </a:buClr>
              <a:buFont typeface="Wingdings 2" charset="2"/>
              <a:buChar char=""/>
            </a:pPr>
            <a:r>
              <a:rPr lang="pt-BR" dirty="0" smtClean="0">
                <a:latin typeface="Georgia" charset="0"/>
                <a:ea typeface="ＭＳ Ｐゴシック" charset="-128"/>
              </a:rPr>
              <a:t>Use a escada correta para o trabalho ou a escada deve estar bem segurar.</a:t>
            </a:r>
          </a:p>
          <a:p>
            <a:pPr>
              <a:buClr>
                <a:srgbClr val="4F81BD"/>
              </a:buClr>
              <a:buFont typeface="Wingdings 2" charset="2"/>
              <a:buChar char=""/>
            </a:pPr>
            <a:r>
              <a:rPr lang="pt-BR" dirty="0" smtClean="0">
                <a:latin typeface="Georgia" charset="0"/>
                <a:ea typeface="ＭＳ Ｐゴシック" charset="-128"/>
              </a:rPr>
              <a:t>Use a propor</a:t>
            </a:r>
            <a:r>
              <a:rPr lang="pt-BR" dirty="0" smtClean="0">
                <a:latin typeface="Georgia" charset="0"/>
              </a:rPr>
              <a:t>ção </a:t>
            </a:r>
            <a:r>
              <a:rPr lang="pt-BR" dirty="0" smtClean="0">
                <a:latin typeface="Georgia" charset="0"/>
                <a:ea typeface="ＭＳ Ｐゴシック" charset="-128"/>
              </a:rPr>
              <a:t>4:1 – Para cada 4’ de altura, afaste a escada 1’.</a:t>
            </a:r>
          </a:p>
          <a:p>
            <a:pPr>
              <a:buClr>
                <a:srgbClr val="4F81BD"/>
              </a:buClr>
              <a:buFont typeface="Wingdings 2" charset="2"/>
              <a:buChar char=""/>
            </a:pPr>
            <a:r>
              <a:rPr lang="pt-BR" dirty="0" smtClean="0">
                <a:latin typeface="Georgia" charset="0"/>
                <a:ea typeface="ＭＳ Ｐゴシック" charset="-128"/>
              </a:rPr>
              <a:t>Evite que a escada derrape.</a:t>
            </a:r>
          </a:p>
          <a:p>
            <a:pPr>
              <a:buClrTx/>
              <a:buNone/>
            </a:pPr>
            <a:endParaRPr lang="en-US" dirty="0">
              <a:latin typeface="Georgia" charset="0"/>
              <a:ea typeface="ＭＳ Ｐゴシック" charset="-128"/>
            </a:endParaRPr>
          </a:p>
          <a:p>
            <a:endParaRPr lang="es-MX" dirty="0" smtClean="0"/>
          </a:p>
        </p:txBody>
      </p:sp>
      <p:sp>
        <p:nvSpPr>
          <p:cNvPr id="143364" name="Slide Number Placeholder 3"/>
          <p:cNvSpPr>
            <a:spLocks noGrp="1"/>
          </p:cNvSpPr>
          <p:nvPr>
            <p:ph type="sldNum" sz="quarter" idx="12"/>
          </p:nvPr>
        </p:nvSpPr>
        <p:spPr bwMode="auto">
          <a:ln>
            <a:miter lim="800000"/>
            <a:headEnd/>
            <a:tailEnd/>
          </a:ln>
        </p:spPr>
        <p:txBody>
          <a:bodyPr/>
          <a:lstStyle/>
          <a:p>
            <a:fld id="{72DD0F4E-0A73-4042-B765-D29D06B529BD}" type="slidenum">
              <a:rPr lang="en-US"/>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3"/>
          <p:cNvSpPr>
            <a:spLocks noGrp="1"/>
          </p:cNvSpPr>
          <p:nvPr>
            <p:ph type="title"/>
          </p:nvPr>
        </p:nvSpPr>
        <p:spPr/>
        <p:txBody>
          <a:bodyPr/>
          <a:lstStyle/>
          <a:p>
            <a:pPr algn="ctr"/>
            <a:r>
              <a:rPr lang="pt-BR" sz="4800" dirty="0" smtClean="0"/>
              <a:t>Controlando os Perigos e </a:t>
            </a:r>
            <a:br>
              <a:rPr lang="pt-BR" sz="4800" dirty="0" smtClean="0"/>
            </a:br>
            <a:r>
              <a:rPr lang="pt-BR" sz="4800" dirty="0" smtClean="0"/>
              <a:t>os Riscos</a:t>
            </a:r>
          </a:p>
        </p:txBody>
      </p:sp>
      <p:sp>
        <p:nvSpPr>
          <p:cNvPr id="6" name="Slide Number Placeholder 5"/>
          <p:cNvSpPr>
            <a:spLocks noGrp="1"/>
          </p:cNvSpPr>
          <p:nvPr>
            <p:ph type="sldNum" sz="quarter" idx="12"/>
          </p:nvPr>
        </p:nvSpPr>
        <p:spPr/>
        <p:txBody>
          <a:bodyPr/>
          <a:lstStyle/>
          <a:p>
            <a:fld id="{584BDDBC-E3A7-4F1A-A0B8-C3EA626BD0DF}" type="slidenum">
              <a:rPr lang="en-US"/>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04800" y="152400"/>
            <a:ext cx="8382000" cy="1143000"/>
          </a:xfrm>
          <a:effectLst>
            <a:glow rad="139700">
              <a:schemeClr val="accent2">
                <a:satMod val="175000"/>
                <a:alpha val="40000"/>
              </a:schemeClr>
            </a:glow>
          </a:effectLst>
        </p:spPr>
        <p:txBody>
          <a:bodyPr>
            <a:noAutofit/>
          </a:bodyPr>
          <a:lstStyle/>
          <a:p>
            <a:pPr algn="ctr" fontAlgn="auto">
              <a:spcAft>
                <a:spcPts val="0"/>
              </a:spcAft>
              <a:defRPr/>
            </a:pPr>
            <a:r>
              <a:rPr lang="pt-BR" u="sng"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a typeface="+mj-ea"/>
              </a:rPr>
              <a:t>Hierarquia dos Controles de Perigos</a:t>
            </a:r>
            <a:endParaRPr lang="pt-BR" u="sng"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a typeface="+mj-ea"/>
            </a:endParaRPr>
          </a:p>
        </p:txBody>
      </p:sp>
      <p:sp>
        <p:nvSpPr>
          <p:cNvPr id="156675" name="Rectangle 13"/>
          <p:cNvSpPr>
            <a:spLocks noChangeArrowheads="1"/>
          </p:cNvSpPr>
          <p:nvPr/>
        </p:nvSpPr>
        <p:spPr bwMode="auto">
          <a:xfrm>
            <a:off x="304800" y="3048000"/>
            <a:ext cx="2971800" cy="461963"/>
          </a:xfrm>
          <a:prstGeom prst="rect">
            <a:avLst/>
          </a:prstGeom>
          <a:noFill/>
          <a:ln w="9525">
            <a:noFill/>
            <a:miter lim="800000"/>
            <a:headEnd/>
            <a:tailEnd/>
          </a:ln>
        </p:spPr>
        <p:txBody>
          <a:bodyPr>
            <a:spAutoFit/>
          </a:bodyPr>
          <a:lstStyle/>
          <a:p>
            <a:pPr algn="ctr"/>
            <a:r>
              <a:rPr lang="pt-BR" sz="2400" b="1" dirty="0" smtClean="0">
                <a:solidFill>
                  <a:schemeClr val="tx2"/>
                </a:solidFill>
                <a:latin typeface="Georgia" pitchFamily="-106" charset="0"/>
              </a:rPr>
              <a:t>Mais Efetivo</a:t>
            </a:r>
            <a:endParaRPr lang="pt-BR" sz="2800" b="1" dirty="0">
              <a:solidFill>
                <a:schemeClr val="tx2"/>
              </a:solidFill>
              <a:latin typeface="Georgia" pitchFamily="-106" charset="0"/>
            </a:endParaRPr>
          </a:p>
        </p:txBody>
      </p:sp>
      <p:sp>
        <p:nvSpPr>
          <p:cNvPr id="156676" name="Rectangle 14"/>
          <p:cNvSpPr>
            <a:spLocks noChangeArrowheads="1"/>
          </p:cNvSpPr>
          <p:nvPr/>
        </p:nvSpPr>
        <p:spPr bwMode="auto">
          <a:xfrm>
            <a:off x="304800" y="6019800"/>
            <a:ext cx="2971800" cy="461963"/>
          </a:xfrm>
          <a:prstGeom prst="rect">
            <a:avLst/>
          </a:prstGeom>
          <a:noFill/>
          <a:ln w="9525">
            <a:noFill/>
            <a:miter lim="800000"/>
            <a:headEnd/>
            <a:tailEnd/>
          </a:ln>
        </p:spPr>
        <p:txBody>
          <a:bodyPr>
            <a:spAutoFit/>
          </a:bodyPr>
          <a:lstStyle/>
          <a:p>
            <a:pPr algn="ctr"/>
            <a:r>
              <a:rPr lang="pt-BR" sz="2400" b="1" dirty="0" smtClean="0">
                <a:solidFill>
                  <a:schemeClr val="tx2"/>
                </a:solidFill>
                <a:latin typeface="Georgia" pitchFamily="-106" charset="0"/>
              </a:rPr>
              <a:t>Menos Efetivo</a:t>
            </a:r>
            <a:endParaRPr lang="pt-BR" sz="2400" b="1" dirty="0">
              <a:solidFill>
                <a:schemeClr val="tx2"/>
              </a:solidFill>
              <a:latin typeface="Georgia" pitchFamily="-106" charset="0"/>
            </a:endParaRPr>
          </a:p>
        </p:txBody>
      </p:sp>
      <p:sp>
        <p:nvSpPr>
          <p:cNvPr id="156677" name="TextBox 6"/>
          <p:cNvSpPr txBox="1">
            <a:spLocks noChangeArrowheads="1"/>
          </p:cNvSpPr>
          <p:nvPr/>
        </p:nvSpPr>
        <p:spPr bwMode="auto">
          <a:xfrm>
            <a:off x="5867400" y="2971800"/>
            <a:ext cx="2590800" cy="461665"/>
          </a:xfrm>
          <a:prstGeom prst="rect">
            <a:avLst/>
          </a:prstGeom>
          <a:noFill/>
          <a:ln w="9525">
            <a:noFill/>
            <a:miter lim="800000"/>
            <a:headEnd/>
            <a:tailEnd/>
          </a:ln>
        </p:spPr>
        <p:txBody>
          <a:bodyPr>
            <a:spAutoFit/>
          </a:bodyPr>
          <a:lstStyle/>
          <a:p>
            <a:pPr algn="ctr"/>
            <a:r>
              <a:rPr lang="pt-BR" sz="2400" b="1" dirty="0" smtClean="0">
                <a:solidFill>
                  <a:schemeClr val="tx2"/>
                </a:solidFill>
                <a:latin typeface="Georgia" pitchFamily="-106" charset="0"/>
              </a:rPr>
              <a:t>Menor Esforço</a:t>
            </a:r>
            <a:endParaRPr lang="pt-BR" sz="2400" b="1" dirty="0">
              <a:solidFill>
                <a:schemeClr val="tx2"/>
              </a:solidFill>
              <a:latin typeface="Georgia" pitchFamily="-106" charset="0"/>
            </a:endParaRPr>
          </a:p>
        </p:txBody>
      </p:sp>
      <p:sp>
        <p:nvSpPr>
          <p:cNvPr id="156678" name="TextBox 7"/>
          <p:cNvSpPr txBox="1">
            <a:spLocks noChangeArrowheads="1"/>
          </p:cNvSpPr>
          <p:nvPr/>
        </p:nvSpPr>
        <p:spPr bwMode="auto">
          <a:xfrm>
            <a:off x="5943600" y="5943600"/>
            <a:ext cx="2438400" cy="461665"/>
          </a:xfrm>
          <a:prstGeom prst="rect">
            <a:avLst/>
          </a:prstGeom>
          <a:noFill/>
          <a:ln w="9525">
            <a:noFill/>
            <a:miter lim="800000"/>
            <a:headEnd/>
            <a:tailEnd/>
          </a:ln>
        </p:spPr>
        <p:txBody>
          <a:bodyPr>
            <a:spAutoFit/>
          </a:bodyPr>
          <a:lstStyle/>
          <a:p>
            <a:pPr algn="ctr"/>
            <a:r>
              <a:rPr lang="pt-BR" sz="2400" b="1" dirty="0" smtClean="0">
                <a:solidFill>
                  <a:schemeClr val="tx2"/>
                </a:solidFill>
                <a:latin typeface="Georgia" pitchFamily="-106" charset="0"/>
              </a:rPr>
              <a:t>Maior Esforço</a:t>
            </a:r>
            <a:endParaRPr lang="pt-BR" sz="2400" b="1" dirty="0">
              <a:solidFill>
                <a:schemeClr val="tx2"/>
              </a:solidFill>
              <a:latin typeface="Georgia" pitchFamily="-106" charset="0"/>
            </a:endParaRPr>
          </a:p>
        </p:txBody>
      </p:sp>
      <p:sp>
        <p:nvSpPr>
          <p:cNvPr id="9" name="Down Arrow 8" title="Blue down arrow from most effective to least effective"/>
          <p:cNvSpPr/>
          <p:nvPr/>
        </p:nvSpPr>
        <p:spPr>
          <a:xfrm>
            <a:off x="1447800" y="3581400"/>
            <a:ext cx="533400" cy="23622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0" name="Down Arrow 9" title="Blue up arrow from most effective to least effective"/>
          <p:cNvSpPr/>
          <p:nvPr/>
        </p:nvSpPr>
        <p:spPr>
          <a:xfrm flipV="1">
            <a:off x="6934200" y="3505200"/>
            <a:ext cx="533400" cy="243840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56681" name="TextBox 10"/>
          <p:cNvSpPr txBox="1">
            <a:spLocks noChangeArrowheads="1"/>
          </p:cNvSpPr>
          <p:nvPr/>
        </p:nvSpPr>
        <p:spPr bwMode="auto">
          <a:xfrm>
            <a:off x="3429000" y="3657600"/>
            <a:ext cx="2286000" cy="400050"/>
          </a:xfrm>
          <a:prstGeom prst="rect">
            <a:avLst/>
          </a:prstGeom>
          <a:solidFill>
            <a:schemeClr val="accent2"/>
          </a:solidFill>
          <a:ln w="9525">
            <a:noFill/>
            <a:miter lim="800000"/>
            <a:headEnd/>
            <a:tailEnd/>
          </a:ln>
        </p:spPr>
        <p:txBody>
          <a:bodyPr>
            <a:spAutoFit/>
          </a:bodyPr>
          <a:lstStyle/>
          <a:p>
            <a:pPr algn="ctr"/>
            <a:r>
              <a:rPr lang="pt-BR" sz="2000" dirty="0" smtClean="0"/>
              <a:t>Eliminar</a:t>
            </a:r>
            <a:endParaRPr lang="pt-BR" sz="2000" dirty="0"/>
          </a:p>
        </p:txBody>
      </p:sp>
      <p:sp>
        <p:nvSpPr>
          <p:cNvPr id="156682" name="TextBox 12"/>
          <p:cNvSpPr txBox="1">
            <a:spLocks noChangeArrowheads="1"/>
          </p:cNvSpPr>
          <p:nvPr/>
        </p:nvSpPr>
        <p:spPr bwMode="auto">
          <a:xfrm>
            <a:off x="3429000" y="4267200"/>
            <a:ext cx="2286000" cy="400050"/>
          </a:xfrm>
          <a:prstGeom prst="rect">
            <a:avLst/>
          </a:prstGeom>
          <a:solidFill>
            <a:schemeClr val="accent2"/>
          </a:solidFill>
          <a:ln w="9525">
            <a:noFill/>
            <a:miter lim="800000"/>
            <a:headEnd/>
            <a:tailEnd/>
          </a:ln>
        </p:spPr>
        <p:txBody>
          <a:bodyPr>
            <a:spAutoFit/>
          </a:bodyPr>
          <a:lstStyle/>
          <a:p>
            <a:pPr algn="ctr"/>
            <a:r>
              <a:rPr lang="pt-BR" sz="2000" dirty="0" smtClean="0"/>
              <a:t>Engenharia</a:t>
            </a:r>
            <a:endParaRPr lang="pt-BR" sz="2000" dirty="0"/>
          </a:p>
        </p:txBody>
      </p:sp>
      <p:sp>
        <p:nvSpPr>
          <p:cNvPr id="156683" name="TextBox 15"/>
          <p:cNvSpPr txBox="1">
            <a:spLocks noChangeArrowheads="1"/>
          </p:cNvSpPr>
          <p:nvPr/>
        </p:nvSpPr>
        <p:spPr bwMode="auto">
          <a:xfrm>
            <a:off x="2743200" y="4876800"/>
            <a:ext cx="3200400" cy="369332"/>
          </a:xfrm>
          <a:prstGeom prst="rect">
            <a:avLst/>
          </a:prstGeom>
          <a:solidFill>
            <a:schemeClr val="accent2"/>
          </a:solidFill>
          <a:ln w="9525">
            <a:noFill/>
            <a:miter lim="800000"/>
            <a:headEnd/>
            <a:tailEnd/>
          </a:ln>
        </p:spPr>
        <p:txBody>
          <a:bodyPr>
            <a:spAutoFit/>
          </a:bodyPr>
          <a:lstStyle/>
          <a:p>
            <a:pPr algn="ctr"/>
            <a:r>
              <a:rPr lang="pt-BR" dirty="0" smtClean="0"/>
              <a:t> Administração de Controle</a:t>
            </a:r>
            <a:endParaRPr lang="pt-BR" dirty="0"/>
          </a:p>
        </p:txBody>
      </p:sp>
      <p:sp>
        <p:nvSpPr>
          <p:cNvPr id="156684" name="TextBox 16"/>
          <p:cNvSpPr txBox="1">
            <a:spLocks noChangeArrowheads="1"/>
          </p:cNvSpPr>
          <p:nvPr/>
        </p:nvSpPr>
        <p:spPr bwMode="auto">
          <a:xfrm>
            <a:off x="3429000" y="5486400"/>
            <a:ext cx="2286000" cy="400050"/>
          </a:xfrm>
          <a:prstGeom prst="rect">
            <a:avLst/>
          </a:prstGeom>
          <a:solidFill>
            <a:schemeClr val="accent2"/>
          </a:solidFill>
          <a:ln w="9525">
            <a:noFill/>
            <a:miter lim="800000"/>
            <a:headEnd/>
            <a:tailEnd/>
          </a:ln>
        </p:spPr>
        <p:txBody>
          <a:bodyPr>
            <a:spAutoFit/>
          </a:bodyPr>
          <a:lstStyle/>
          <a:p>
            <a:pPr algn="ctr"/>
            <a:r>
              <a:rPr lang="es-MX" sz="2000" dirty="0" err="1"/>
              <a:t>PPE</a:t>
            </a:r>
            <a:endParaRPr lang="es-MX" sz="2000" dirty="0"/>
          </a:p>
        </p:txBody>
      </p:sp>
      <p:sp>
        <p:nvSpPr>
          <p:cNvPr id="156685" name="TextBox 18"/>
          <p:cNvSpPr txBox="1">
            <a:spLocks noChangeArrowheads="1"/>
          </p:cNvSpPr>
          <p:nvPr/>
        </p:nvSpPr>
        <p:spPr bwMode="auto">
          <a:xfrm>
            <a:off x="457200" y="1447800"/>
            <a:ext cx="8153400" cy="954088"/>
          </a:xfrm>
          <a:prstGeom prst="rect">
            <a:avLst/>
          </a:prstGeom>
          <a:noFill/>
          <a:ln w="9525">
            <a:noFill/>
            <a:miter lim="800000"/>
            <a:headEnd/>
            <a:tailEnd/>
          </a:ln>
        </p:spPr>
        <p:txBody>
          <a:bodyPr>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800" dirty="0" smtClean="0">
                <a:solidFill>
                  <a:srgbClr val="1F497D"/>
                </a:solidFill>
                <a:latin typeface="Georgia" charset="0"/>
              </a:rPr>
              <a:t>Quanto menor for o esforço humano para a proteção de quedas, mais efetiva será a proteção.</a:t>
            </a:r>
            <a:endParaRPr lang="pt-BR" sz="2800" dirty="0">
              <a:solidFill>
                <a:srgbClr val="1F497D"/>
              </a:solidFill>
              <a:latin typeface="Georgia" charset="0"/>
            </a:endParaRPr>
          </a:p>
        </p:txBody>
      </p:sp>
      <p:sp>
        <p:nvSpPr>
          <p:cNvPr id="156686" name="TextBox 19"/>
          <p:cNvSpPr txBox="1">
            <a:spLocks noChangeArrowheads="1"/>
          </p:cNvSpPr>
          <p:nvPr/>
        </p:nvSpPr>
        <p:spPr bwMode="auto">
          <a:xfrm>
            <a:off x="228600" y="2514600"/>
            <a:ext cx="3124200" cy="461963"/>
          </a:xfrm>
          <a:prstGeom prst="rect">
            <a:avLst/>
          </a:prstGeom>
          <a:noFill/>
          <a:ln w="9525">
            <a:noFill/>
            <a:miter lim="800000"/>
            <a:headEnd/>
            <a:tailEnd/>
          </a:ln>
        </p:spPr>
        <p:txBody>
          <a:bodyPr>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400" b="1" u="sng" dirty="0" smtClean="0">
                <a:solidFill>
                  <a:srgbClr val="1F497D"/>
                </a:solidFill>
                <a:latin typeface="Georgia" charset="0"/>
              </a:rPr>
              <a:t>EFETIVIDADE</a:t>
            </a:r>
            <a:endParaRPr lang="pt-BR" sz="2400" b="1" u="sng" dirty="0">
              <a:solidFill>
                <a:srgbClr val="1F497D"/>
              </a:solidFill>
              <a:latin typeface="Georgia" charset="0"/>
            </a:endParaRPr>
          </a:p>
        </p:txBody>
      </p:sp>
      <p:sp>
        <p:nvSpPr>
          <p:cNvPr id="156687" name="TextBox 20"/>
          <p:cNvSpPr txBox="1">
            <a:spLocks noChangeArrowheads="1"/>
          </p:cNvSpPr>
          <p:nvPr/>
        </p:nvSpPr>
        <p:spPr bwMode="auto">
          <a:xfrm>
            <a:off x="5638800" y="2362200"/>
            <a:ext cx="3124200" cy="830997"/>
          </a:xfrm>
          <a:prstGeom prst="rect">
            <a:avLst/>
          </a:prstGeom>
          <a:noFill/>
          <a:ln w="9525">
            <a:noFill/>
            <a:miter lim="800000"/>
            <a:headEnd/>
            <a:tailEnd/>
          </a:ln>
        </p:spPr>
        <p:txBody>
          <a:bodyPr>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400" b="1" u="sng" dirty="0" smtClean="0">
                <a:solidFill>
                  <a:srgbClr val="1F497D"/>
                </a:solidFill>
                <a:latin typeface="Georgia" charset="0"/>
              </a:rPr>
              <a:t>ESFORÇO HUMANO</a:t>
            </a:r>
            <a:endParaRPr lang="pt-BR" sz="2400" b="1" u="sng" dirty="0">
              <a:solidFill>
                <a:srgbClr val="1F497D"/>
              </a:solidFill>
              <a:latin typeface="Georgia" charset="0"/>
            </a:endParaRPr>
          </a:p>
        </p:txBody>
      </p:sp>
      <p:sp>
        <p:nvSpPr>
          <p:cNvPr id="18" name="Slide Number Placeholder 17"/>
          <p:cNvSpPr>
            <a:spLocks noGrp="1"/>
          </p:cNvSpPr>
          <p:nvPr>
            <p:ph type="sldNum" sz="quarter" idx="12"/>
          </p:nvPr>
        </p:nvSpPr>
        <p:spPr/>
        <p:txBody>
          <a:bodyPr/>
          <a:lstStyle/>
          <a:p>
            <a:fld id="{575CDB2B-416A-4983-B78A-CA23F17DB6C6}" type="slidenum">
              <a:rPr lang="en-US"/>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title="Red background"/>
          <p:cNvSpPr/>
          <p:nvPr/>
        </p:nvSpPr>
        <p:spPr>
          <a:xfrm>
            <a:off x="304800" y="1219200"/>
            <a:ext cx="8382000" cy="51816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86019" name="Slide Number Placeholder 3"/>
          <p:cNvSpPr>
            <a:spLocks noGrp="1"/>
          </p:cNvSpPr>
          <p:nvPr>
            <p:ph type="sldNum" sz="quarter" idx="12"/>
          </p:nvPr>
        </p:nvSpPr>
        <p:spPr bwMode="auto">
          <a:ln>
            <a:miter lim="800000"/>
            <a:headEnd/>
            <a:tailEnd/>
          </a:ln>
        </p:spPr>
        <p:txBody>
          <a:bodyPr/>
          <a:lstStyle/>
          <a:p>
            <a:fld id="{2D1F7BD0-9E04-4781-8146-DE534BC721A7}" type="slidenum">
              <a:rPr lang="en-US"/>
              <a:pPr/>
              <a:t>77</a:t>
            </a:fld>
            <a:endParaRPr lang="en-US"/>
          </a:p>
        </p:txBody>
      </p:sp>
      <p:pic>
        <p:nvPicPr>
          <p:cNvPr id="158724" name="Picture 3" descr="Slide13"/>
          <p:cNvPicPr>
            <a:picLocks noChangeAspect="1" noChangeArrowheads="1"/>
          </p:cNvPicPr>
          <p:nvPr/>
        </p:nvPicPr>
        <p:blipFill>
          <a:blip r:embed="rId3" cstate="print"/>
          <a:srcRect/>
          <a:stretch>
            <a:fillRect/>
          </a:stretch>
        </p:blipFill>
        <p:spPr bwMode="auto">
          <a:xfrm>
            <a:off x="685800" y="1524000"/>
            <a:ext cx="6096000" cy="4389438"/>
          </a:xfrm>
          <a:prstGeom prst="rect">
            <a:avLst/>
          </a:prstGeom>
          <a:noFill/>
          <a:ln w="9525">
            <a:solidFill>
              <a:schemeClr val="accent2"/>
            </a:solidFill>
            <a:miter lim="800000"/>
            <a:headEnd/>
            <a:tailEnd/>
          </a:ln>
        </p:spPr>
      </p:pic>
      <p:sp>
        <p:nvSpPr>
          <p:cNvPr id="9" name="Left Arrow 8" title="Red left arrow"/>
          <p:cNvSpPr/>
          <p:nvPr/>
        </p:nvSpPr>
        <p:spPr>
          <a:xfrm>
            <a:off x="5791200" y="2209800"/>
            <a:ext cx="1066800" cy="2794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0" name="Left Arrow 9" title="Yellow left arrow"/>
          <p:cNvSpPr/>
          <p:nvPr/>
        </p:nvSpPr>
        <p:spPr>
          <a:xfrm>
            <a:off x="5638800" y="3352800"/>
            <a:ext cx="1219200" cy="30480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solidFill>
                <a:schemeClr val="bg2"/>
              </a:solidFill>
            </a:endParaRPr>
          </a:p>
        </p:txBody>
      </p:sp>
      <p:sp>
        <p:nvSpPr>
          <p:cNvPr id="11" name="Left Arrow 10" title="Blue left arrow"/>
          <p:cNvSpPr/>
          <p:nvPr/>
        </p:nvSpPr>
        <p:spPr>
          <a:xfrm>
            <a:off x="5410200" y="4800600"/>
            <a:ext cx="1371600" cy="379413"/>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158728" name="Text Box 4" title="Red left arrow"/>
          <p:cNvSpPr txBox="1">
            <a:spLocks noChangeArrowheads="1"/>
          </p:cNvSpPr>
          <p:nvPr/>
        </p:nvSpPr>
        <p:spPr bwMode="auto">
          <a:xfrm>
            <a:off x="6705600" y="1371600"/>
            <a:ext cx="2057400" cy="1569660"/>
          </a:xfrm>
          <a:prstGeom prst="rect">
            <a:avLst/>
          </a:prstGeom>
          <a:noFill/>
          <a:ln w="9525">
            <a:noFill/>
            <a:miter lim="800000"/>
            <a:headEnd/>
            <a:tailEnd/>
          </a:ln>
        </p:spPr>
        <p:txBody>
          <a:bodyPr>
            <a:spAutoFit/>
          </a:bodyPr>
          <a:lstStyle/>
          <a:p>
            <a:pPr algn="ctr">
              <a:lnSpc>
                <a:spcPct val="100000"/>
              </a:lnSpc>
              <a:spcBef>
                <a:spcPts val="9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400" b="1" dirty="0" smtClean="0">
                <a:solidFill>
                  <a:srgbClr val="1F497D"/>
                </a:solidFill>
                <a:latin typeface="Georgia" charset="0"/>
              </a:rPr>
              <a:t>Corrimão superior    42” mais ou menos 3</a:t>
            </a:r>
            <a:r>
              <a:rPr lang="en-US" sz="2400" b="1" dirty="0" smtClean="0">
                <a:solidFill>
                  <a:srgbClr val="1F497D"/>
                </a:solidFill>
                <a:latin typeface="Georgia" charset="0"/>
              </a:rPr>
              <a:t>”</a:t>
            </a:r>
            <a:endParaRPr lang="en-US" sz="2400" b="1" dirty="0">
              <a:solidFill>
                <a:srgbClr val="1F497D"/>
              </a:solidFill>
              <a:latin typeface="Georgia" charset="0"/>
            </a:endParaRPr>
          </a:p>
        </p:txBody>
      </p:sp>
      <p:sp>
        <p:nvSpPr>
          <p:cNvPr id="13" name="Rectangle 2"/>
          <p:cNvSpPr>
            <a:spLocks noChangeArrowheads="1"/>
          </p:cNvSpPr>
          <p:nvPr/>
        </p:nvSpPr>
        <p:spPr bwMode="auto">
          <a:xfrm>
            <a:off x="457200" y="4648200"/>
            <a:ext cx="4038600" cy="1631858"/>
          </a:xfrm>
          <a:prstGeom prst="rect">
            <a:avLst/>
          </a:prstGeom>
          <a:solidFill>
            <a:schemeClr val="tx2"/>
          </a:solidFill>
          <a:ln w="9525">
            <a:noFill/>
            <a:miter lim="800000"/>
            <a:headEnd/>
            <a:tailEnd/>
          </a:ln>
        </p:spPr>
        <p:txBody>
          <a:bodyPr lIns="92075" tIns="46038" rIns="92075" bIns="46038">
            <a:spAutoFit/>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000" b="1" dirty="0" smtClean="0">
                <a:solidFill>
                  <a:srgbClr val="9BBB59"/>
                </a:solidFill>
                <a:latin typeface="Georgia" charset="0"/>
              </a:rPr>
              <a:t>Corrimãos superiores devem poder suportar um força de 200 lbs e os do meio devem suportar uma força de 150 </a:t>
            </a:r>
            <a:r>
              <a:rPr lang="pt-BR" sz="2000" b="1" dirty="0" err="1" smtClean="0">
                <a:solidFill>
                  <a:srgbClr val="9BBB59"/>
                </a:solidFill>
                <a:latin typeface="Georgia" charset="0"/>
              </a:rPr>
              <a:t>lbs</a:t>
            </a:r>
            <a:r>
              <a:rPr lang="pt-BR" sz="2000" b="1" dirty="0" smtClean="0">
                <a:solidFill>
                  <a:srgbClr val="9BBB59"/>
                </a:solidFill>
                <a:latin typeface="Georgia" charset="0"/>
              </a:rPr>
              <a:t>. (foto).</a:t>
            </a:r>
            <a:endParaRPr lang="pt-BR" sz="2000" b="1" dirty="0">
              <a:solidFill>
                <a:srgbClr val="9BBB59"/>
              </a:solidFill>
              <a:latin typeface="Georgia" charset="0"/>
            </a:endParaRPr>
          </a:p>
        </p:txBody>
      </p:sp>
      <p:sp>
        <p:nvSpPr>
          <p:cNvPr id="86027" name="TextBox 11"/>
          <p:cNvSpPr txBox="1">
            <a:spLocks noChangeArrowheads="1"/>
          </p:cNvSpPr>
          <p:nvPr/>
        </p:nvSpPr>
        <p:spPr bwMode="auto">
          <a:xfrm>
            <a:off x="6781800" y="4648200"/>
            <a:ext cx="1981200" cy="830263"/>
          </a:xfrm>
          <a:prstGeom prst="rect">
            <a:avLst/>
          </a:prstGeom>
          <a:noFill/>
          <a:ln w="9525">
            <a:noFill/>
            <a:miter lim="800000"/>
            <a:headEnd/>
            <a:tailEnd/>
          </a:ln>
        </p:spPr>
        <p:txBody>
          <a:bodyPr>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err="1">
                <a:solidFill>
                  <a:srgbClr val="4BACC6"/>
                </a:solidFill>
                <a:latin typeface="Georgia" charset="0"/>
              </a:rPr>
              <a:t>Barredeira</a:t>
            </a:r>
            <a:endParaRPr lang="en-US" sz="2400" b="1" dirty="0">
              <a:solidFill>
                <a:srgbClr val="4BACC6"/>
              </a:solidFill>
              <a:latin typeface="Georgia" charset="0"/>
            </a:endParaRPr>
          </a:p>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a:solidFill>
                  <a:srgbClr val="4BACC6"/>
                </a:solidFill>
                <a:latin typeface="Georgia" charset="0"/>
              </a:rPr>
              <a:t>3 ½”</a:t>
            </a:r>
          </a:p>
        </p:txBody>
      </p:sp>
      <p:sp>
        <p:nvSpPr>
          <p:cNvPr id="158731" name="TextBox 13"/>
          <p:cNvSpPr txBox="1">
            <a:spLocks noChangeArrowheads="1"/>
          </p:cNvSpPr>
          <p:nvPr/>
        </p:nvSpPr>
        <p:spPr bwMode="auto">
          <a:xfrm>
            <a:off x="6705600" y="2895600"/>
            <a:ext cx="1905000" cy="1938992"/>
          </a:xfrm>
          <a:prstGeom prst="rect">
            <a:avLst/>
          </a:prstGeom>
          <a:noFill/>
          <a:ln w="9525">
            <a:noFill/>
            <a:miter lim="800000"/>
            <a:headEnd/>
            <a:tailEnd/>
          </a:ln>
        </p:spPr>
        <p:txBody>
          <a:bodyPr>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400" b="1" dirty="0" smtClean="0">
                <a:solidFill>
                  <a:srgbClr val="FFC000"/>
                </a:solidFill>
                <a:latin typeface="Georgia" charset="0"/>
              </a:rPr>
              <a:t>Corrimão do meio 21” mais ou menos 3”</a:t>
            </a:r>
            <a:endParaRPr lang="pt-BR" sz="2400" b="1" dirty="0">
              <a:solidFill>
                <a:srgbClr val="FFC000"/>
              </a:solidFill>
              <a:latin typeface="Georgia" charset="0"/>
            </a:endParaRPr>
          </a:p>
        </p:txBody>
      </p:sp>
      <p:sp>
        <p:nvSpPr>
          <p:cNvPr id="15" name="Title 13"/>
          <p:cNvSpPr txBox="1">
            <a:spLocks noGrp="1"/>
          </p:cNvSpPr>
          <p:nvPr>
            <p:ph type="title"/>
          </p:nvPr>
        </p:nvSpPr>
        <p:spPr>
          <a:xfrm>
            <a:off x="685800" y="228600"/>
            <a:ext cx="7772400" cy="815608"/>
          </a:xfrm>
          <a:prstGeom prst="rect">
            <a:avLst/>
          </a:prstGeom>
          <a:solidFill>
            <a:schemeClr val="tx2"/>
          </a:solidFill>
        </p:spPr>
        <p:txBody>
          <a:bodyPr>
            <a:spAutoFit/>
          </a:bodyPr>
          <a:lstStyle/>
          <a:p>
            <a:pPr algn="ctr" fontAlgn="auto" hangingPunct="1">
              <a:lnSpc>
                <a:spcPct val="100000"/>
              </a:lnSpc>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4400" kern="10" dirty="0" smtClean="0">
                <a:ln w="9525">
                  <a:solidFill>
                    <a:srgbClr val="000000"/>
                  </a:solidFill>
                  <a:round/>
                  <a:headEnd/>
                  <a:tailEnd/>
                </a:ln>
                <a:solidFill>
                  <a:srgbClr val="FFFFFF"/>
                </a:solidFill>
                <a:latin typeface="Arial Black"/>
                <a:ea typeface="+mn-ea"/>
                <a:cs typeface="+mj-cs"/>
              </a:rPr>
              <a:t>Corrimãos</a:t>
            </a:r>
            <a:endParaRPr lang="pt-BR" sz="4400" kern="10" dirty="0">
              <a:ln w="9525">
                <a:solidFill>
                  <a:srgbClr val="000000"/>
                </a:solidFill>
                <a:round/>
                <a:headEnd/>
                <a:tailEnd/>
              </a:ln>
              <a:solidFill>
                <a:srgbClr val="FFFFFF"/>
              </a:solidFill>
              <a:latin typeface="Arial Black"/>
              <a:ea typeface="+mn-ea"/>
              <a:cs typeface="+mj-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Slide Number Placeholder 5"/>
          <p:cNvSpPr>
            <a:spLocks noGrp="1"/>
          </p:cNvSpPr>
          <p:nvPr>
            <p:ph type="sldNum" sz="quarter" idx="12"/>
          </p:nvPr>
        </p:nvSpPr>
        <p:spPr bwMode="auto">
          <a:ln>
            <a:miter lim="800000"/>
            <a:headEnd/>
            <a:tailEnd/>
          </a:ln>
        </p:spPr>
        <p:txBody>
          <a:bodyPr/>
          <a:lstStyle/>
          <a:p>
            <a:fld id="{9BD1ECDD-8FBF-4066-ABB4-778291D3C1FB}" type="slidenum">
              <a:rPr lang="en-US"/>
              <a:pPr/>
              <a:t>78</a:t>
            </a:fld>
            <a:endParaRPr lang="en-US"/>
          </a:p>
        </p:txBody>
      </p:sp>
      <p:pic>
        <p:nvPicPr>
          <p:cNvPr id="160770" name="Content Placeholder 3" descr="framing9.gif" title="Picture of pre-instaledl guardrails on window openings prior to raising the wall"/>
          <p:cNvPicPr preferRelativeResize="0">
            <a:picLocks noGrp="1"/>
          </p:cNvPicPr>
          <p:nvPr>
            <p:ph idx="4294967295"/>
          </p:nvPr>
        </p:nvPicPr>
        <p:blipFill>
          <a:blip r:embed="rId3" cstate="print"/>
          <a:srcRect/>
          <a:stretch>
            <a:fillRect/>
          </a:stretch>
        </p:blipFill>
        <p:spPr>
          <a:xfrm>
            <a:off x="838200" y="1276529"/>
            <a:ext cx="7620000" cy="5029200"/>
          </a:xfrm>
        </p:spPr>
      </p:pic>
      <p:sp>
        <p:nvSpPr>
          <p:cNvPr id="7" name="Up Arrow 6" title="Blue up arrow"/>
          <p:cNvSpPr/>
          <p:nvPr/>
        </p:nvSpPr>
        <p:spPr>
          <a:xfrm>
            <a:off x="2743200" y="3352800"/>
            <a:ext cx="457200" cy="838200"/>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8" name="TextBox 7"/>
          <p:cNvSpPr txBox="1">
            <a:spLocks noChangeArrowheads="1"/>
          </p:cNvSpPr>
          <p:nvPr/>
        </p:nvSpPr>
        <p:spPr bwMode="auto">
          <a:xfrm>
            <a:off x="1905000" y="5257800"/>
            <a:ext cx="6781800" cy="1200329"/>
          </a:xfrm>
          <a:prstGeom prst="rect">
            <a:avLst/>
          </a:prstGeom>
          <a:solidFill>
            <a:schemeClr val="tx2"/>
          </a:solidFill>
          <a:ln w="9525">
            <a:solidFill>
              <a:schemeClr val="tx2"/>
            </a:solidFill>
            <a:miter lim="800000"/>
            <a:headEnd/>
            <a:tailEnd/>
          </a:ln>
        </p:spPr>
        <p:txBody>
          <a:bodyPr>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b="1" dirty="0" smtClean="0">
                <a:solidFill>
                  <a:srgbClr val="9BBB59"/>
                </a:solidFill>
                <a:latin typeface="Georgia" charset="0"/>
              </a:rPr>
              <a:t>Outra alternativa segura é pre-instalar parapeitos em aberturas de janelas ou portas antes de colocas as seções das paredes</a:t>
            </a:r>
            <a:r>
              <a:rPr lang="en-US" dirty="0" smtClean="0">
                <a:solidFill>
                  <a:srgbClr val="9BBB59"/>
                </a:solidFill>
                <a:latin typeface="Georgia" charset="0"/>
              </a:rPr>
              <a:t>.</a:t>
            </a:r>
            <a:endParaRPr lang="en-US" dirty="0">
              <a:solidFill>
                <a:srgbClr val="9BBB59"/>
              </a:solidFill>
              <a:latin typeface="Georgia" charset="0"/>
            </a:endParaRPr>
          </a:p>
          <a:p>
            <a:pPr algn="ctr" fontAlgn="auto">
              <a:spcBef>
                <a:spcPts val="0"/>
              </a:spcBef>
              <a:spcAft>
                <a:spcPts val="0"/>
              </a:spcAft>
              <a:defRPr/>
            </a:pPr>
            <a:endParaRPr lang="en-US" dirty="0">
              <a:solidFill>
                <a:schemeClr val="accent3"/>
              </a:solidFill>
              <a:latin typeface="+mn-lt"/>
              <a:ea typeface="+mn-ea"/>
            </a:endParaRPr>
          </a:p>
        </p:txBody>
      </p:sp>
      <p:sp>
        <p:nvSpPr>
          <p:cNvPr id="9" name="Title 13"/>
          <p:cNvSpPr txBox="1">
            <a:spLocks noGrp="1"/>
          </p:cNvSpPr>
          <p:nvPr>
            <p:ph type="title"/>
          </p:nvPr>
        </p:nvSpPr>
        <p:spPr>
          <a:xfrm>
            <a:off x="762000" y="304800"/>
            <a:ext cx="7772400" cy="815608"/>
          </a:xfrm>
          <a:prstGeom prst="rect">
            <a:avLst/>
          </a:prstGeom>
          <a:solidFill>
            <a:schemeClr val="tx2"/>
          </a:solidFill>
        </p:spPr>
        <p:txBody>
          <a:bodyPr>
            <a:spAutoFit/>
          </a:bodyPr>
          <a:lstStyle/>
          <a:p>
            <a:pPr algn="ctr" fontAlgn="auto" hangingPunct="1">
              <a:lnSpc>
                <a:spcPct val="100000"/>
              </a:lnSpc>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4400" kern="10" dirty="0" smtClean="0">
                <a:ln w="9525">
                  <a:solidFill>
                    <a:srgbClr val="000000"/>
                  </a:solidFill>
                  <a:round/>
                  <a:headEnd/>
                  <a:tailEnd/>
                </a:ln>
                <a:solidFill>
                  <a:srgbClr val="FFFFFF"/>
                </a:solidFill>
                <a:latin typeface="Arial Black"/>
                <a:ea typeface="+mn-ea"/>
                <a:cs typeface="+mj-cs"/>
              </a:rPr>
              <a:t>Corrimãos</a:t>
            </a:r>
            <a:endParaRPr lang="pt-BR" sz="4400" kern="10" dirty="0">
              <a:ln w="9525">
                <a:solidFill>
                  <a:srgbClr val="000000"/>
                </a:solidFill>
                <a:round/>
                <a:headEnd/>
                <a:tailEnd/>
              </a:ln>
              <a:solidFill>
                <a:srgbClr val="FFFFFF"/>
              </a:solidFill>
              <a:latin typeface="Arial Black"/>
              <a:ea typeface="+mn-ea"/>
              <a:cs typeface="+mj-cs"/>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229600" y="7620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B</a:t>
            </a:r>
          </a:p>
        </p:txBody>
      </p:sp>
      <p:sp>
        <p:nvSpPr>
          <p:cNvPr id="11" name="Rectangle 10" title="Red background"/>
          <p:cNvSpPr/>
          <p:nvPr/>
        </p:nvSpPr>
        <p:spPr>
          <a:xfrm>
            <a:off x="152400" y="990600"/>
            <a:ext cx="8839200" cy="55626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162820" name="Picture 2" title="Picture of guardrails"/>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a:off x="228600" y="1219200"/>
            <a:ext cx="4824413" cy="3048000"/>
          </a:xfrm>
        </p:spPr>
      </p:pic>
      <p:pic>
        <p:nvPicPr>
          <p:cNvPr id="162821" name="Picture 2" title="Picture of guardrail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3124200"/>
            <a:ext cx="4419600" cy="3314700"/>
          </a:xfrm>
          <a:prstGeom prst="rect">
            <a:avLst/>
          </a:prstGeom>
          <a:noFill/>
          <a:ln w="9525">
            <a:noFill/>
            <a:miter lim="800000"/>
            <a:headEnd/>
            <a:tailEnd/>
          </a:ln>
        </p:spPr>
      </p:pic>
      <p:sp>
        <p:nvSpPr>
          <p:cNvPr id="8" name="Title 13"/>
          <p:cNvSpPr txBox="1">
            <a:spLocks noGrp="1"/>
          </p:cNvSpPr>
          <p:nvPr>
            <p:ph type="title"/>
          </p:nvPr>
        </p:nvSpPr>
        <p:spPr>
          <a:xfrm>
            <a:off x="914400" y="540475"/>
            <a:ext cx="7772400" cy="877163"/>
          </a:xfrm>
          <a:solidFill>
            <a:schemeClr val="tx2"/>
          </a:solidFill>
        </p:spPr>
        <p:txBody>
          <a:bodyPr>
            <a:spAutoFit/>
          </a:bodyPr>
          <a:lstStyle/>
          <a:p>
            <a:pPr algn="ctr" fontAlgn="auto">
              <a:spcAft>
                <a:spcPts val="0"/>
              </a:spcAft>
              <a:defRPr/>
            </a:pPr>
            <a:r>
              <a:rPr lang="pt-BR" sz="4800" kern="10" dirty="0" smtClean="0">
                <a:ln w="9525">
                  <a:solidFill>
                    <a:srgbClr val="000000"/>
                  </a:solidFill>
                  <a:round/>
                  <a:headEnd/>
                  <a:tailEnd/>
                </a:ln>
                <a:solidFill>
                  <a:srgbClr val="FFFFFF"/>
                </a:solidFill>
                <a:latin typeface="Arial Black"/>
                <a:ea typeface="+mn-ea"/>
              </a:rPr>
              <a:t>Corrimãos</a:t>
            </a:r>
            <a:endParaRPr lang="pt-BR" sz="4800" kern="10" dirty="0">
              <a:ln w="9525">
                <a:solidFill>
                  <a:srgbClr val="000000"/>
                </a:solidFill>
                <a:round/>
                <a:headEnd/>
                <a:tailEnd/>
              </a:ln>
              <a:solidFill>
                <a:srgbClr val="FFFFFF"/>
              </a:solidFill>
              <a:latin typeface="Arial Black"/>
              <a:ea typeface="+mn-ea"/>
            </a:endParaRPr>
          </a:p>
        </p:txBody>
      </p:sp>
      <p:sp>
        <p:nvSpPr>
          <p:cNvPr id="9" name="TextBox 8"/>
          <p:cNvSpPr txBox="1"/>
          <p:nvPr/>
        </p:nvSpPr>
        <p:spPr>
          <a:xfrm>
            <a:off x="381000" y="12954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A</a:t>
            </a:r>
          </a:p>
        </p:txBody>
      </p:sp>
      <p:sp>
        <p:nvSpPr>
          <p:cNvPr id="12" name="TextBox 11"/>
          <p:cNvSpPr txBox="1"/>
          <p:nvPr/>
        </p:nvSpPr>
        <p:spPr>
          <a:xfrm>
            <a:off x="8305800" y="3276600"/>
            <a:ext cx="457200" cy="369332"/>
          </a:xfrm>
          <a:prstGeom prst="rect">
            <a:avLst/>
          </a:prstGeom>
          <a:noFill/>
        </p:spPr>
        <p:txBody>
          <a:bodyPr>
            <a:spAutoFit/>
          </a:bodyPr>
          <a:lstStyle/>
          <a:p>
            <a:pPr algn="ctr" fontAlgn="auto">
              <a:spcBef>
                <a:spcPts val="0"/>
              </a:spcBef>
              <a:spcAft>
                <a:spcPts val="0"/>
              </a:spcAft>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B</a:t>
            </a:r>
          </a:p>
        </p:txBody>
      </p:sp>
      <p:sp>
        <p:nvSpPr>
          <p:cNvPr id="3" name="Slide Number Placeholder 2"/>
          <p:cNvSpPr>
            <a:spLocks noGrp="1"/>
          </p:cNvSpPr>
          <p:nvPr>
            <p:ph type="sldNum" sz="quarter" idx="12"/>
          </p:nvPr>
        </p:nvSpPr>
        <p:spPr/>
        <p:txBody>
          <a:bodyPr/>
          <a:lstStyle/>
          <a:p>
            <a:fld id="{1EB21FF6-FDD8-4610-94D1-90695E7E0468}" type="slidenum">
              <a:rPr lang="en-US"/>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ctr" fontAlgn="auto">
              <a:spcAft>
                <a:spcPts val="0"/>
              </a:spcAft>
              <a:defRPr/>
            </a:pPr>
            <a:r>
              <a:rPr lang="pt-BR" sz="3600" b="1" dirty="0" smtClean="0">
                <a:ln w="18415" cmpd="sng">
                  <a:solidFill>
                    <a:srgbClr val="FFFFFF"/>
                  </a:solidFill>
                  <a:prstDash val="solid"/>
                </a:ln>
                <a:solidFill>
                  <a:schemeClr val="accent2"/>
                </a:solidFill>
                <a:latin typeface="Arial" pitchFamily="34" charset="0"/>
                <a:ea typeface="+mj-ea"/>
              </a:rPr>
              <a:t>Quais são algumas das coisas específicas que a OSHA faz?</a:t>
            </a:r>
            <a:endParaRPr lang="pt-BR" sz="3600" b="1" dirty="0">
              <a:ln w="18415" cmpd="sng">
                <a:solidFill>
                  <a:srgbClr val="FFFFFF"/>
                </a:solidFill>
                <a:prstDash val="solid"/>
              </a:ln>
              <a:solidFill>
                <a:schemeClr val="accent2"/>
              </a:solidFill>
              <a:latin typeface="Arial" pitchFamily="34" charset="0"/>
              <a:ea typeface="+mj-ea"/>
            </a:endParaRPr>
          </a:p>
        </p:txBody>
      </p:sp>
      <p:sp>
        <p:nvSpPr>
          <p:cNvPr id="3" name="Content Placeholder 2"/>
          <p:cNvSpPr>
            <a:spLocks noGrp="1"/>
          </p:cNvSpPr>
          <p:nvPr>
            <p:ph idx="1"/>
          </p:nvPr>
        </p:nvSpPr>
        <p:spPr>
          <a:xfrm>
            <a:off x="152400" y="1828800"/>
            <a:ext cx="8839200" cy="4724400"/>
          </a:xfrm>
          <a:solidFill>
            <a:schemeClr val="accent1"/>
          </a:solidFill>
          <a:extLst/>
        </p:spPr>
        <p:txBody>
          <a:bodyPr rtlCol="0">
            <a:normAutofit/>
          </a:bodyPr>
          <a:lstStyle/>
          <a:p>
            <a:pPr marL="651510" indent="-514350" fontAlgn="auto">
              <a:lnSpc>
                <a:spcPct val="100000"/>
              </a:lnSpc>
              <a:spcBef>
                <a:spcPts val="580"/>
              </a:spcBef>
              <a:spcAft>
                <a:spcPts val="363"/>
              </a:spcAft>
              <a:buClr>
                <a:srgbClr val="FFFF00"/>
              </a:buClr>
              <a:buSzPct val="50000"/>
              <a:buFont typeface="+mj-lt"/>
              <a:buAutoNum type="alphaLcParenR"/>
              <a:defRPr/>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Desenvolve e obriga o cumprimento das regras de segurança e saúde no local trabalho</a:t>
            </a:r>
          </a:p>
          <a:p>
            <a:pPr marL="651510" indent="-514350" fontAlgn="auto">
              <a:lnSpc>
                <a:spcPct val="100000"/>
              </a:lnSpc>
              <a:spcBef>
                <a:spcPts val="580"/>
              </a:spcBef>
              <a:spcAft>
                <a:spcPts val="363"/>
              </a:spcAft>
              <a:buClr>
                <a:srgbClr val="FFFF00"/>
              </a:buClr>
              <a:buSzPct val="50000"/>
              <a:buFont typeface="+mj-lt"/>
              <a:buAutoNum type="alphaLcParenR"/>
              <a:defRPr/>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Mantem um sistema de relatórios e registros para supervisionar acidentes e doenças relacionadas com o trabalho</a:t>
            </a:r>
          </a:p>
          <a:p>
            <a:pPr marL="651510" indent="-514350" fontAlgn="auto">
              <a:lnSpc>
                <a:spcPct val="100000"/>
              </a:lnSpc>
              <a:spcBef>
                <a:spcPts val="580"/>
              </a:spcBef>
              <a:spcAft>
                <a:spcPts val="363"/>
              </a:spcAft>
              <a:buClr>
                <a:srgbClr val="FFFF00"/>
              </a:buClr>
              <a:buSzPct val="50000"/>
              <a:buFont typeface="+mj-lt"/>
              <a:buAutoNum type="alphaLcParenR"/>
              <a:defRPr/>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Provê consulta GRÁTIS para pequenas empresas</a:t>
            </a:r>
          </a:p>
          <a:p>
            <a:pPr marL="651510" indent="-514350" fontAlgn="auto">
              <a:lnSpc>
                <a:spcPct val="100000"/>
              </a:lnSpc>
              <a:spcBef>
                <a:spcPts val="580"/>
              </a:spcBef>
              <a:spcAft>
                <a:spcPts val="363"/>
              </a:spcAft>
              <a:buClr>
                <a:srgbClr val="FFFF00"/>
              </a:buClr>
              <a:buSzPct val="50000"/>
              <a:buFont typeface="+mj-lt"/>
              <a:buAutoNum type="alphaLcParenR"/>
              <a:defRPr/>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Redige contratos para empregadores</a:t>
            </a:r>
          </a:p>
          <a:p>
            <a:pPr marL="651510" indent="-514350" fontAlgn="auto">
              <a:lnSpc>
                <a:spcPct val="100000"/>
              </a:lnSpc>
              <a:spcBef>
                <a:spcPts val="580"/>
              </a:spcBef>
              <a:spcAft>
                <a:spcPts val="363"/>
              </a:spcAft>
              <a:buClr>
                <a:srgbClr val="FFFF00"/>
              </a:buClr>
              <a:buSzPct val="50000"/>
              <a:buFont typeface="+mj-lt"/>
              <a:buAutoNum type="alphaLcParenR"/>
              <a:defRPr/>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Contabilidade</a:t>
            </a:r>
          </a:p>
          <a:p>
            <a:pPr marL="651510" indent="-514350" fontAlgn="auto">
              <a:lnSpc>
                <a:spcPct val="100000"/>
              </a:lnSpc>
              <a:spcBef>
                <a:spcPts val="580"/>
              </a:spcBef>
              <a:spcAft>
                <a:spcPts val="363"/>
              </a:spcAft>
              <a:buClr>
                <a:srgbClr val="FFFF00"/>
              </a:buClr>
              <a:buSzPct val="50000"/>
              <a:buFont typeface="+mj-lt"/>
              <a:buAutoNum type="alphaLcParenR"/>
              <a:defRPr/>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Todas as opções acima</a:t>
            </a:r>
          </a:p>
          <a:p>
            <a:pPr marL="651510" indent="-514350" fontAlgn="auto">
              <a:spcBef>
                <a:spcPts val="580"/>
              </a:spcBef>
              <a:spcAft>
                <a:spcPts val="0"/>
              </a:spcAft>
              <a:buClr>
                <a:schemeClr val="tx1">
                  <a:shade val="95000"/>
                </a:schemeClr>
              </a:buClr>
              <a:buFont typeface="+mj-lt"/>
              <a:buAutoNum type="alphaLcParen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p:txBody>
      </p:sp>
      <p:sp>
        <p:nvSpPr>
          <p:cNvPr id="4" name="Slide Number Placeholder 3"/>
          <p:cNvSpPr>
            <a:spLocks noGrp="1"/>
          </p:cNvSpPr>
          <p:nvPr>
            <p:ph type="sldNum" sz="quarter" idx="12"/>
          </p:nvPr>
        </p:nvSpPr>
        <p:spPr/>
        <p:txBody>
          <a:bodyPr/>
          <a:lstStyle/>
          <a:p>
            <a:fld id="{877658D7-94F4-4F98-AB91-4E58C5E6EBBF}" type="slidenum">
              <a:rPr lang="en-US"/>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title="Red background"/>
          <p:cNvSpPr/>
          <p:nvPr/>
        </p:nvSpPr>
        <p:spPr>
          <a:xfrm>
            <a:off x="2133600" y="1219200"/>
            <a:ext cx="6705600" cy="5486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pic>
        <p:nvPicPr>
          <p:cNvPr id="164867" name="Picture 4" descr="Construction Gear.jpg" title="Picture of a Personal Fall Arrest System "/>
          <p:cNvPicPr>
            <a:picLocks noChangeAspect="1"/>
          </p:cNvPicPr>
          <p:nvPr/>
        </p:nvPicPr>
        <p:blipFill>
          <a:blip r:embed="rId2" cstate="print"/>
          <a:srcRect/>
          <a:stretch>
            <a:fillRect/>
          </a:stretch>
        </p:blipFill>
        <p:spPr bwMode="auto">
          <a:xfrm>
            <a:off x="2514600" y="1447800"/>
            <a:ext cx="3308350" cy="4800600"/>
          </a:xfrm>
          <a:prstGeom prst="rect">
            <a:avLst/>
          </a:prstGeom>
          <a:noFill/>
          <a:ln w="9525">
            <a:noFill/>
            <a:miter lim="800000"/>
            <a:headEnd/>
            <a:tailEnd/>
          </a:ln>
        </p:spPr>
      </p:pic>
      <p:sp>
        <p:nvSpPr>
          <p:cNvPr id="75782" name="TextBox 9"/>
          <p:cNvSpPr txBox="1">
            <a:spLocks noChangeArrowheads="1"/>
          </p:cNvSpPr>
          <p:nvPr/>
        </p:nvSpPr>
        <p:spPr bwMode="auto">
          <a:xfrm>
            <a:off x="457200" y="4038600"/>
            <a:ext cx="2895600" cy="2554545"/>
          </a:xfrm>
          <a:prstGeom prst="rect">
            <a:avLst/>
          </a:prstGeom>
          <a:solidFill>
            <a:schemeClr val="tx2"/>
          </a:solidFill>
          <a:ln w="9525">
            <a:noFill/>
            <a:miter lim="800000"/>
            <a:headEnd/>
            <a:tailEnd/>
          </a:ln>
        </p:spPr>
        <p:txBody>
          <a:bodyPr>
            <a:spAutoFit/>
          </a:bodyPr>
          <a:lstStyle/>
          <a:p>
            <a:pPr hangingPunct="1">
              <a:lnSpc>
                <a:spcPct val="100000"/>
              </a:lnSpc>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000" b="1" dirty="0" smtClean="0">
                <a:solidFill>
                  <a:srgbClr val="9BBB59"/>
                </a:solidFill>
                <a:latin typeface="Georgia" charset="0"/>
              </a:rPr>
              <a:t>Sistema usado para prevenir (aparar) a queda</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pt-BR" sz="2000" b="1" dirty="0" smtClean="0">
              <a:solidFill>
                <a:srgbClr val="9BBB59"/>
              </a:solidFill>
              <a:latin typeface="Georgia" charset="0"/>
            </a:endParaRPr>
          </a:p>
          <a:p>
            <a:pPr hangingPunct="1">
              <a:lnSpc>
                <a:spcPct val="100000"/>
              </a:lnSpc>
              <a:buSzPct val="100000"/>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000" b="1" dirty="0" smtClean="0">
                <a:solidFill>
                  <a:srgbClr val="9BBB59"/>
                </a:solidFill>
                <a:latin typeface="Georgia" charset="0"/>
              </a:rPr>
              <a:t>Consiste de uma âncora, arreios de corpo inteiro e correia.</a:t>
            </a:r>
            <a:endParaRPr lang="pt-BR" sz="2000" b="1" dirty="0">
              <a:solidFill>
                <a:srgbClr val="9BBB59"/>
              </a:solidFill>
              <a:latin typeface="Georgia" charset="0"/>
            </a:endParaRPr>
          </a:p>
        </p:txBody>
      </p:sp>
      <p:pic>
        <p:nvPicPr>
          <p:cNvPr id="164869" name="Picture 4" title="Picture of a Personal Fall Arrest System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1295400"/>
            <a:ext cx="2133600" cy="5062538"/>
          </a:xfrm>
          <a:prstGeom prst="rect">
            <a:avLst/>
          </a:prstGeom>
          <a:noFill/>
          <a:ln w="9525">
            <a:noFill/>
            <a:miter lim="800000"/>
            <a:headEnd/>
            <a:tailEnd/>
          </a:ln>
        </p:spPr>
      </p:pic>
      <p:sp>
        <p:nvSpPr>
          <p:cNvPr id="75780" name="Slide Number Placeholder 3"/>
          <p:cNvSpPr>
            <a:spLocks noGrp="1"/>
          </p:cNvSpPr>
          <p:nvPr>
            <p:ph type="sldNum" sz="quarter" idx="12"/>
          </p:nvPr>
        </p:nvSpPr>
        <p:spPr bwMode="auto">
          <a:ln>
            <a:miter lim="800000"/>
            <a:headEnd/>
            <a:tailEnd/>
          </a:ln>
        </p:spPr>
        <p:txBody>
          <a:bodyPr/>
          <a:lstStyle/>
          <a:p>
            <a:fld id="{0E1646AB-85F8-4F7E-A8D1-4EF06115DCA5}" type="slidenum">
              <a:rPr lang="en-US"/>
              <a:pPr/>
              <a:t>80</a:t>
            </a:fld>
            <a:endParaRPr lang="en-US"/>
          </a:p>
        </p:txBody>
      </p:sp>
      <p:sp>
        <p:nvSpPr>
          <p:cNvPr id="9" name="Title 13"/>
          <p:cNvSpPr txBox="1">
            <a:spLocks noGrp="1"/>
          </p:cNvSpPr>
          <p:nvPr>
            <p:ph type="title"/>
          </p:nvPr>
        </p:nvSpPr>
        <p:spPr>
          <a:xfrm>
            <a:off x="685800" y="152400"/>
            <a:ext cx="7772400" cy="1143000"/>
          </a:xfrm>
          <a:prstGeom prst="rect">
            <a:avLst/>
          </a:prstGeom>
          <a:solidFill>
            <a:schemeClr val="tx2"/>
          </a:solidFill>
        </p:spPr>
        <p:txBody>
          <a:bodyPr>
            <a:spAutoFit/>
          </a:bodyPr>
          <a:lstStyle/>
          <a:p>
            <a:pPr algn="ctr" fontAlgn="auto" hangingPunct="1">
              <a:lnSpc>
                <a:spcPct val="100000"/>
              </a:lnSpc>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3200" kern="10" dirty="0" smtClean="0">
                <a:ln w="9525">
                  <a:solidFill>
                    <a:srgbClr val="000000"/>
                  </a:solidFill>
                  <a:round/>
                  <a:headEnd/>
                  <a:tailEnd/>
                </a:ln>
                <a:solidFill>
                  <a:srgbClr val="FFFFFF"/>
                </a:solidFill>
                <a:latin typeface="Arial Black"/>
                <a:ea typeface="+mn-ea"/>
                <a:cs typeface="+mj-cs"/>
              </a:rPr>
              <a:t>Sistema de Proteção Pessoal de Prevenção de Quedas </a:t>
            </a:r>
            <a:r>
              <a:rPr lang="en-US" sz="3200" kern="10" dirty="0" smtClean="0">
                <a:ln w="9525">
                  <a:solidFill>
                    <a:srgbClr val="000000"/>
                  </a:solidFill>
                  <a:round/>
                  <a:headEnd/>
                  <a:tailEnd/>
                </a:ln>
                <a:solidFill>
                  <a:srgbClr val="FFFFFF"/>
                </a:solidFill>
                <a:latin typeface="Arial Black"/>
                <a:ea typeface="+mn-ea"/>
                <a:cs typeface="+mj-cs"/>
              </a:rPr>
              <a:t>(</a:t>
            </a:r>
            <a:r>
              <a:rPr lang="en-US" sz="3200" kern="10" dirty="0">
                <a:ln w="9525">
                  <a:solidFill>
                    <a:srgbClr val="000000"/>
                  </a:solidFill>
                  <a:round/>
                  <a:headEnd/>
                  <a:tailEnd/>
                </a:ln>
                <a:solidFill>
                  <a:srgbClr val="FFFFFF"/>
                </a:solidFill>
                <a:latin typeface="Arial Black"/>
                <a:ea typeface="+mn-ea"/>
                <a:cs typeface="+mj-cs"/>
              </a:rPr>
              <a:t>PFAS)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title="Blue background"/>
          <p:cNvSpPr/>
          <p:nvPr/>
        </p:nvSpPr>
        <p:spPr>
          <a:xfrm>
            <a:off x="304800" y="1066800"/>
            <a:ext cx="8534400" cy="5486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6802" name="Slide Number Placeholder 3"/>
          <p:cNvSpPr>
            <a:spLocks noGrp="1"/>
          </p:cNvSpPr>
          <p:nvPr>
            <p:ph type="sldNum" sz="quarter" idx="12"/>
          </p:nvPr>
        </p:nvSpPr>
        <p:spPr bwMode="auto">
          <a:ln>
            <a:miter lim="800000"/>
            <a:headEnd/>
            <a:tailEnd/>
          </a:ln>
        </p:spPr>
        <p:txBody>
          <a:bodyPr/>
          <a:lstStyle/>
          <a:p>
            <a:fld id="{9F2E2235-6229-47D1-A0AF-AC2ADED7CA52}" type="slidenum">
              <a:rPr lang="en-US">
                <a:latin typeface="Book Antiqua" pitchFamily="-106" charset="0"/>
              </a:rPr>
              <a:pPr/>
              <a:t>81</a:t>
            </a:fld>
            <a:endParaRPr lang="en-US">
              <a:latin typeface="Book Antiqua" pitchFamily="-106" charset="0"/>
            </a:endParaRPr>
          </a:p>
        </p:txBody>
      </p:sp>
      <p:pic>
        <p:nvPicPr>
          <p:cNvPr id="165891" name="Content Placeholder 4" descr="Retractable Lanyards.jpg" title="Examples of retractables and lanyards "/>
          <p:cNvPicPr>
            <a:picLocks noGrp="1" noChangeAspect="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a:off x="0" y="3505200"/>
            <a:ext cx="1820863" cy="2819400"/>
          </a:xfrm>
        </p:spPr>
      </p:pic>
      <p:pic>
        <p:nvPicPr>
          <p:cNvPr id="165892" name="Picture 4" descr="z41023" title="Shock Absorbing Lanyard, Length 4-6 Feet, Color Green, Includes Two Zinc-Plated Locking Snap Hooks Wit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4713" y="4724400"/>
            <a:ext cx="1447800" cy="1600200"/>
          </a:xfrm>
          <a:prstGeom prst="rect">
            <a:avLst/>
          </a:prstGeom>
          <a:noFill/>
          <a:ln w="9525">
            <a:noFill/>
            <a:miter lim="800000"/>
            <a:headEnd/>
            <a:tailEnd/>
          </a:ln>
        </p:spPr>
      </p:pic>
      <p:pic>
        <p:nvPicPr>
          <p:cNvPr id="165893" name="Picture 5" descr="Shock Absorbing Lanyard, Length 4-6 Feet, Color Green, Includes Two Zinc-Plated Locking Snap Hooks With" title="Shock Absorbing Lanyard, Length 4-6 Feet, Color Green, Includes Two Zinc-Plated Locking Snap Hooks With"/>
          <p:cNvPicPr>
            <a:picLocks noChangeAspect="1" noChangeArrowheads="1"/>
          </p:cNvPicPr>
          <p:nvPr/>
        </p:nvPicPr>
        <p:blipFill>
          <a:blip r:embed="rId4" cstate="print"/>
          <a:srcRect/>
          <a:stretch>
            <a:fillRect/>
          </a:stretch>
        </p:blipFill>
        <p:spPr bwMode="auto">
          <a:xfrm>
            <a:off x="6553200" y="1905000"/>
            <a:ext cx="2228850" cy="1295400"/>
          </a:xfrm>
          <a:prstGeom prst="rect">
            <a:avLst/>
          </a:prstGeom>
          <a:noFill/>
          <a:ln w="9525">
            <a:noFill/>
            <a:miter lim="800000"/>
            <a:headEnd/>
            <a:tailEnd/>
          </a:ln>
        </p:spPr>
      </p:pic>
      <p:pic>
        <p:nvPicPr>
          <p:cNvPr id="165894" name="Picture 6" descr="Web Lanyard, Length 6 Feet, 1 Inch Nylon, With Shock Absorber Pack" title="Web Lanyard, Length 6 Feet, 1 Inch Nylon, With Shock Absorber Pack"/>
          <p:cNvPicPr>
            <a:picLocks noChangeAspect="1" noChangeArrowheads="1"/>
          </p:cNvPicPr>
          <p:nvPr/>
        </p:nvPicPr>
        <p:blipFill>
          <a:blip r:embed="rId5" cstate="print"/>
          <a:srcRect/>
          <a:stretch>
            <a:fillRect/>
          </a:stretch>
        </p:blipFill>
        <p:spPr bwMode="auto">
          <a:xfrm>
            <a:off x="3048000" y="5181600"/>
            <a:ext cx="3614738" cy="1284288"/>
          </a:xfrm>
          <a:prstGeom prst="rect">
            <a:avLst/>
          </a:prstGeom>
          <a:noFill/>
          <a:ln w="9525">
            <a:noFill/>
            <a:miter lim="800000"/>
            <a:headEnd/>
            <a:tailEnd/>
          </a:ln>
        </p:spPr>
      </p:pic>
      <p:pic>
        <p:nvPicPr>
          <p:cNvPr id="165895" name="Picture 7" descr="Screamer01A" title="Examples of retractables and lanyards "/>
          <p:cNvPicPr>
            <a:picLocks noChangeAspect="1" noChangeArrowheads="1"/>
          </p:cNvPicPr>
          <p:nvPr/>
        </p:nvPicPr>
        <p:blipFill>
          <a:blip r:embed="rId6" cstate="print"/>
          <a:srcRect/>
          <a:stretch>
            <a:fillRect/>
          </a:stretch>
        </p:blipFill>
        <p:spPr bwMode="auto">
          <a:xfrm>
            <a:off x="990600" y="1219200"/>
            <a:ext cx="1020763" cy="1935163"/>
          </a:xfrm>
          <a:prstGeom prst="rect">
            <a:avLst/>
          </a:prstGeom>
          <a:noFill/>
          <a:ln w="9525">
            <a:noFill/>
            <a:miter lim="800000"/>
            <a:headEnd/>
            <a:tailEnd/>
          </a:ln>
        </p:spPr>
      </p:pic>
      <p:sp>
        <p:nvSpPr>
          <p:cNvPr id="25" name="Rectangle 24"/>
          <p:cNvSpPr/>
          <p:nvPr/>
        </p:nvSpPr>
        <p:spPr>
          <a:xfrm>
            <a:off x="304800" y="3505200"/>
            <a:ext cx="2362200" cy="369332"/>
          </a:xfrm>
          <a:prstGeom prst="rect">
            <a:avLst/>
          </a:prstGeom>
          <a:noFill/>
        </p:spPr>
        <p:txBody>
          <a:bodyPr>
            <a:spAutoFit/>
          </a:bodyPr>
          <a:lstStyle/>
          <a:p>
            <a:pPr algn="ctr" fontAlgn="auto">
              <a:spcBef>
                <a:spcPts val="0"/>
              </a:spcBef>
              <a:spcAft>
                <a:spcPts val="0"/>
              </a:spcAft>
              <a:defRPr/>
            </a:pPr>
            <a:r>
              <a:rPr lang="es-MX"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Arial" charset="0"/>
              </a:rPr>
              <a:t>Retractables.</a:t>
            </a:r>
          </a:p>
        </p:txBody>
      </p:sp>
      <p:sp>
        <p:nvSpPr>
          <p:cNvPr id="76812" name="Rectangle 25"/>
          <p:cNvSpPr>
            <a:spLocks noChangeArrowheads="1"/>
          </p:cNvSpPr>
          <p:nvPr/>
        </p:nvSpPr>
        <p:spPr bwMode="auto">
          <a:xfrm>
            <a:off x="2209800" y="1219200"/>
            <a:ext cx="4572000" cy="3326038"/>
          </a:xfrm>
          <a:prstGeom prst="rect">
            <a:avLst/>
          </a:prstGeom>
          <a:noFill/>
          <a:ln w="9525">
            <a:noFill/>
            <a:miter lim="800000"/>
            <a:headEnd/>
            <a:tailEnd/>
          </a:ln>
        </p:spPr>
        <p:txBody>
          <a:bodyPr>
            <a:spAutoFit/>
          </a:bodyPr>
          <a:lstStyle/>
          <a:p>
            <a:pPr hangingPunct="1">
              <a:lnSpc>
                <a:spcPct val="80000"/>
              </a:lnSpc>
              <a:buSzPct val="45000"/>
              <a:buFont typeface="Wingdings"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9BBB59"/>
                </a:solidFill>
                <a:latin typeface="Georgia" pitchFamily="-106" charset="0"/>
              </a:rPr>
              <a:t> </a:t>
            </a:r>
            <a:r>
              <a:rPr lang="pt-BR" dirty="0" smtClean="0">
                <a:solidFill>
                  <a:srgbClr val="9BBB59"/>
                </a:solidFill>
                <a:latin typeface="Georgia" charset="0"/>
              </a:rPr>
              <a:t>Se usam para conectar os arreios a uma linha de segurança com uma âncora.</a:t>
            </a:r>
          </a:p>
          <a:p>
            <a:pPr hangingPunct="1">
              <a:lnSpc>
                <a:spcPct val="8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pt-BR" dirty="0" smtClean="0">
              <a:solidFill>
                <a:srgbClr val="9BBB59"/>
              </a:solidFill>
              <a:latin typeface="Georgia" charset="0"/>
            </a:endParaRPr>
          </a:p>
          <a:p>
            <a:pPr hangingPunct="1">
              <a:lnSpc>
                <a:spcPct val="8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pt-BR" dirty="0" smtClean="0">
              <a:solidFill>
                <a:srgbClr val="9BBB59"/>
              </a:solidFill>
              <a:latin typeface="Georgia" charset="0"/>
            </a:endParaRPr>
          </a:p>
          <a:p>
            <a:pPr hangingPunct="1">
              <a:lnSpc>
                <a:spcPct val="80000"/>
              </a:lnSpc>
              <a:buSzPct val="45000"/>
              <a:buFont typeface="Wingdings"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dirty="0" smtClean="0">
                <a:solidFill>
                  <a:srgbClr val="9BBB59"/>
                </a:solidFill>
                <a:latin typeface="Georgia" charset="0"/>
              </a:rPr>
              <a:t>Âncora:</a:t>
            </a:r>
          </a:p>
          <a:p>
            <a:pPr hangingPunct="1">
              <a:lnSpc>
                <a:spcPct val="8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dirty="0" smtClean="0">
                <a:solidFill>
                  <a:srgbClr val="9BBB59"/>
                </a:solidFill>
                <a:latin typeface="Georgia" charset="0"/>
              </a:rPr>
              <a:t>Conectado ao gancho de fecho da correia, o que está conectado à argola “D” na parte traseira do arreio do corpo entre os ombros, deve suportar 5.000 libras</a:t>
            </a:r>
          </a:p>
          <a:p>
            <a:pPr algn="ctr" hangingPunct="1">
              <a:lnSpc>
                <a:spcPct val="8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pt-BR" dirty="0" smtClean="0">
              <a:solidFill>
                <a:srgbClr val="9BBB59"/>
              </a:solidFill>
              <a:latin typeface="Georgia" charset="0"/>
            </a:endParaRPr>
          </a:p>
          <a:p>
            <a:pPr algn="ctr" hangingPunct="1">
              <a:lnSpc>
                <a:spcPct val="8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dirty="0" smtClean="0">
                <a:solidFill>
                  <a:srgbClr val="9BBB59"/>
                </a:solidFill>
                <a:latin typeface="Georgia" charset="0"/>
              </a:rPr>
              <a:t>Proteja o equipamento de possíveis cortes.</a:t>
            </a:r>
          </a:p>
          <a:p>
            <a:pPr algn="ctr">
              <a:lnSpc>
                <a:spcPct val="80000"/>
              </a:lnSpc>
            </a:pPr>
            <a:endParaRPr lang="pt-BR" sz="1600" dirty="0" smtClean="0">
              <a:solidFill>
                <a:srgbClr val="9BBB59"/>
              </a:solidFill>
              <a:latin typeface="Georgia" pitchFamily="-106" charset="0"/>
            </a:endParaRPr>
          </a:p>
          <a:p>
            <a:pPr algn="ctr">
              <a:lnSpc>
                <a:spcPct val="80000"/>
              </a:lnSpc>
            </a:pPr>
            <a:endParaRPr lang="pt-BR" sz="1600" dirty="0" smtClean="0">
              <a:solidFill>
                <a:srgbClr val="9BBB59"/>
              </a:solidFill>
              <a:latin typeface="Georgia" pitchFamily="-106" charset="0"/>
            </a:endParaRPr>
          </a:p>
          <a:p>
            <a:pPr algn="ctr">
              <a:lnSpc>
                <a:spcPct val="80000"/>
              </a:lnSpc>
            </a:pPr>
            <a:endParaRPr lang="pt-BR" sz="1600" dirty="0" smtClean="0">
              <a:solidFill>
                <a:srgbClr val="9BBB59"/>
              </a:solidFill>
              <a:latin typeface="Georgia" pitchFamily="-106" charset="0"/>
            </a:endParaRPr>
          </a:p>
          <a:p>
            <a:pPr lvl="1">
              <a:lnSpc>
                <a:spcPct val="80000"/>
              </a:lnSpc>
              <a:buFont typeface="Arial" charset="0"/>
              <a:buNone/>
            </a:pPr>
            <a:endParaRPr lang="es-ES_tradnl" sz="1600" dirty="0">
              <a:latin typeface="Georgia" pitchFamily="-106" charset="0"/>
            </a:endParaRPr>
          </a:p>
        </p:txBody>
      </p:sp>
      <p:sp>
        <p:nvSpPr>
          <p:cNvPr id="13" name="Rectangle 2"/>
          <p:cNvSpPr txBox="1">
            <a:spLocks noGrp="1" noChangeArrowheads="1"/>
          </p:cNvSpPr>
          <p:nvPr>
            <p:ph type="title"/>
          </p:nvPr>
        </p:nvSpPr>
        <p:spPr bwMode="auto">
          <a:xfrm>
            <a:off x="685800" y="152400"/>
            <a:ext cx="7772400" cy="792162"/>
          </a:xfrm>
          <a:prstGeom prst="rect">
            <a:avLst/>
          </a:prstGeom>
          <a:noFill/>
          <a:ln w="9525">
            <a:noFill/>
            <a:miter lim="800000"/>
            <a:headEnd/>
            <a:tailEnd/>
          </a:ln>
        </p:spPr>
        <p:txBody>
          <a:bodyPr lIns="90488" tIns="44450" rIns="90488" bIns="44450" anchor="b"/>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3600" b="1" dirty="0" err="1" smtClean="0">
                <a:solidFill>
                  <a:srgbClr val="1F497D"/>
                </a:solidFill>
                <a:latin typeface="Lucida Sans" charset="0"/>
              </a:rPr>
              <a:t>Retra</a:t>
            </a:r>
            <a:r>
              <a:rPr lang="pt-BR" sz="3600" b="1" dirty="0" err="1" smtClean="0">
                <a:solidFill>
                  <a:srgbClr val="1F497D"/>
                </a:solidFill>
                <a:latin typeface="Segoe UI" charset="0"/>
                <a:cs typeface="Segoe UI" charset="0"/>
              </a:rPr>
              <a:t>í</a:t>
            </a:r>
            <a:r>
              <a:rPr lang="pt-BR" sz="3600" b="1" dirty="0" err="1" smtClean="0">
                <a:solidFill>
                  <a:srgbClr val="1F497D"/>
                </a:solidFill>
                <a:latin typeface="Lucida Sans" charset="0"/>
                <a:cs typeface="Segoe UI" charset="0"/>
              </a:rPr>
              <a:t>veis</a:t>
            </a:r>
            <a:r>
              <a:rPr lang="pt-BR" sz="3600" b="1" dirty="0" smtClean="0">
                <a:solidFill>
                  <a:srgbClr val="1F497D"/>
                </a:solidFill>
                <a:latin typeface="Lucida Sans" charset="0"/>
                <a:cs typeface="Segoe UI" charset="0"/>
              </a:rPr>
              <a:t> (Elásticas) e Correias</a:t>
            </a:r>
            <a:endParaRPr lang="pt-BR" sz="3600" b="1" dirty="0">
              <a:solidFill>
                <a:srgbClr val="1F497D"/>
              </a:solidFill>
              <a:latin typeface="Lucida Sans" charset="0"/>
              <a:cs typeface="Segoe UI"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r>
              <a:rPr lang="pt-BR" dirty="0" smtClean="0"/>
              <a:t>Perguntas </a:t>
            </a:r>
          </a:p>
        </p:txBody>
      </p:sp>
      <p:sp>
        <p:nvSpPr>
          <p:cNvPr id="166915" name="Content Placeholder 2"/>
          <p:cNvSpPr>
            <a:spLocks noGrp="1"/>
          </p:cNvSpPr>
          <p:nvPr>
            <p:ph sz="quarter" idx="1"/>
          </p:nvPr>
        </p:nvSpPr>
        <p:spPr/>
        <p:txBody>
          <a:bodyPr/>
          <a:lstStyle/>
          <a:p>
            <a:pPr>
              <a:buClr>
                <a:srgbClr val="4F81BD"/>
              </a:buClr>
              <a:buFont typeface="Wingdings 2" charset="2"/>
              <a:buChar char=""/>
            </a:pPr>
            <a:r>
              <a:rPr lang="pt-BR" dirty="0" smtClean="0">
                <a:latin typeface="Georgia" charset="0"/>
                <a:ea typeface="ＭＳ Ｐゴシック" charset="-128"/>
              </a:rPr>
              <a:t>Por que a </a:t>
            </a:r>
            <a:r>
              <a:rPr lang="pt-BR" dirty="0" smtClean="0">
                <a:latin typeface="Georgia" charset="0"/>
              </a:rPr>
              <a:t>âncora é tão importante para o trabalhador que usa um sistema de proteção pessoal de prevenção de quedas</a:t>
            </a:r>
            <a:r>
              <a:rPr lang="pt-BR" dirty="0" smtClean="0">
                <a:latin typeface="Georgia" charset="0"/>
                <a:ea typeface="ＭＳ Ｐゴシック" charset="-128"/>
              </a:rPr>
              <a:t>?</a:t>
            </a:r>
          </a:p>
          <a:p>
            <a:pPr>
              <a:buClrTx/>
              <a:buNone/>
            </a:pPr>
            <a:endParaRPr lang="pt-BR" dirty="0" smtClean="0">
              <a:latin typeface="Georgia" charset="0"/>
              <a:ea typeface="ＭＳ Ｐゴシック" charset="-128"/>
            </a:endParaRPr>
          </a:p>
          <a:p>
            <a:pPr>
              <a:buClr>
                <a:srgbClr val="4F81BD"/>
              </a:buClr>
              <a:buFont typeface="Wingdings 2" charset="2"/>
              <a:buChar char=""/>
            </a:pPr>
            <a:r>
              <a:rPr lang="pt-BR" dirty="0" smtClean="0">
                <a:latin typeface="Georgia" charset="0"/>
                <a:ea typeface="ＭＳ Ｐゴシック" charset="-128"/>
              </a:rPr>
              <a:t>Num sistema de proteção pessoal de preven</a:t>
            </a:r>
            <a:r>
              <a:rPr lang="pt-BR" dirty="0" smtClean="0">
                <a:latin typeface="Georgia" charset="0"/>
              </a:rPr>
              <a:t>ção de quedas, para que servem os conectores</a:t>
            </a:r>
            <a:r>
              <a:rPr lang="pt-BR" dirty="0" smtClean="0">
                <a:latin typeface="Georgia" charset="0"/>
                <a:ea typeface="ＭＳ Ｐゴシック" charset="-128"/>
              </a:rPr>
              <a:t>?</a:t>
            </a:r>
          </a:p>
          <a:p>
            <a:pPr>
              <a:buClrTx/>
              <a:buNone/>
            </a:pPr>
            <a:endParaRPr lang="pt-BR" dirty="0" smtClean="0">
              <a:latin typeface="Georgia" charset="0"/>
              <a:ea typeface="ＭＳ Ｐゴシック" charset="-128"/>
            </a:endParaRPr>
          </a:p>
          <a:p>
            <a:pPr>
              <a:buClr>
                <a:srgbClr val="4F81BD"/>
              </a:buClr>
              <a:buFont typeface="Wingdings 2" charset="2"/>
              <a:buChar char=""/>
            </a:pPr>
            <a:r>
              <a:rPr lang="pt-BR" dirty="0" smtClean="0">
                <a:latin typeface="Georgia" charset="0"/>
                <a:ea typeface="ＭＳ Ｐゴシック" charset="-128"/>
              </a:rPr>
              <a:t>Qual </a:t>
            </a:r>
            <a:r>
              <a:rPr lang="pt-BR" dirty="0" smtClean="0">
                <a:latin typeface="Georgia" charset="0"/>
              </a:rPr>
              <a:t>é a força mínima de tensão de uma argola D</a:t>
            </a:r>
            <a:r>
              <a:rPr lang="pt-BR" dirty="0" smtClean="0">
                <a:latin typeface="Georgia" charset="0"/>
                <a:ea typeface="ＭＳ Ｐゴシック" charset="-128"/>
              </a:rPr>
              <a:t>?</a:t>
            </a:r>
            <a:endParaRPr lang="pt-BR" dirty="0">
              <a:latin typeface="Georgia" charset="0"/>
              <a:ea typeface="ＭＳ Ｐゴシック" charset="-128"/>
            </a:endParaRPr>
          </a:p>
        </p:txBody>
      </p:sp>
      <p:sp>
        <p:nvSpPr>
          <p:cNvPr id="4" name="Slide Number Placeholder 3"/>
          <p:cNvSpPr>
            <a:spLocks noGrp="1"/>
          </p:cNvSpPr>
          <p:nvPr>
            <p:ph type="sldNum" sz="quarter" idx="12"/>
          </p:nvPr>
        </p:nvSpPr>
        <p:spPr/>
        <p:txBody>
          <a:bodyPr/>
          <a:lstStyle/>
          <a:p>
            <a:fld id="{74B953D4-6B5B-4343-8BBD-5892B8FC42EB}" type="slidenum">
              <a:rPr lang="en-US"/>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1219200" y="-381000"/>
            <a:ext cx="7772400" cy="1143000"/>
          </a:xfrm>
        </p:spPr>
        <p:txBody>
          <a:bodyPr/>
          <a:lstStyle/>
          <a:p>
            <a:r>
              <a:rPr lang="en-US" dirty="0" smtClean="0"/>
              <a:t>Picture of worker using fall protection </a:t>
            </a:r>
            <a:endParaRPr lang="en-US" dirty="0"/>
          </a:p>
        </p:txBody>
      </p:sp>
      <p:pic>
        <p:nvPicPr>
          <p:cNvPr id="77828" name="Content Placeholder 3" descr="floor20.gif" title="Picture of the strap used in combination with a full-body harness and appropriate lanyard "/>
          <p:cNvPicPr>
            <a:picLocks noGrp="1" noChangeAspect="1"/>
          </p:cNvPicPr>
          <p:nvPr>
            <p:ph idx="4294967295"/>
          </p:nvPr>
        </p:nvPicPr>
        <p:blipFill>
          <a:blip r:embed="rId3" cstate="print"/>
          <a:srcRect/>
          <a:stretch>
            <a:fillRect/>
          </a:stretch>
        </p:blipFill>
        <p:spPr>
          <a:xfrm>
            <a:off x="457200" y="381000"/>
            <a:ext cx="8289925" cy="59436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Left Arrow 6" title="Blue left arrow"/>
          <p:cNvSpPr/>
          <p:nvPr/>
        </p:nvSpPr>
        <p:spPr>
          <a:xfrm>
            <a:off x="5410200" y="5334000"/>
            <a:ext cx="1676400" cy="838200"/>
          </a:xfrm>
          <a:prstGeom prst="lef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8" name="TextBox 7"/>
          <p:cNvSpPr txBox="1">
            <a:spLocks noChangeArrowheads="1"/>
          </p:cNvSpPr>
          <p:nvPr/>
        </p:nvSpPr>
        <p:spPr bwMode="auto">
          <a:xfrm>
            <a:off x="5715000" y="2667000"/>
            <a:ext cx="3200400" cy="1754188"/>
          </a:xfrm>
          <a:prstGeom prst="rect">
            <a:avLst/>
          </a:prstGeom>
          <a:solidFill>
            <a:schemeClr val="tx2"/>
          </a:solidFill>
          <a:ln w="9525">
            <a:solidFill>
              <a:schemeClr val="tx2"/>
            </a:solidFill>
            <a:miter lim="800000"/>
            <a:headEnd/>
            <a:tailEnd/>
          </a:ln>
        </p:spPr>
        <p:txBody>
          <a:bodyPr>
            <a:spAutoFit/>
          </a:bodyPr>
          <a:lstStyle/>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b="1" dirty="0" smtClean="0">
                <a:solidFill>
                  <a:srgbClr val="9BBB59"/>
                </a:solidFill>
                <a:latin typeface="Georgia" charset="0"/>
              </a:rPr>
              <a:t>A cinta usada em combinação com o arreio corporal e correia apropriada protege  o trabalhador que trabalha na beirada.</a:t>
            </a:r>
            <a:endParaRPr lang="pt-BR" b="1" dirty="0">
              <a:solidFill>
                <a:srgbClr val="9BBB59"/>
              </a:solidFill>
              <a:latin typeface="Georgia" charset="0"/>
            </a:endParaRPr>
          </a:p>
        </p:txBody>
      </p:sp>
      <p:sp>
        <p:nvSpPr>
          <p:cNvPr id="77829" name="Slide Number Placeholder 5"/>
          <p:cNvSpPr>
            <a:spLocks noGrp="1"/>
          </p:cNvSpPr>
          <p:nvPr>
            <p:ph type="sldNum" sz="quarter" idx="12"/>
          </p:nvPr>
        </p:nvSpPr>
        <p:spPr bwMode="auto">
          <a:ln>
            <a:miter lim="800000"/>
            <a:headEnd/>
            <a:tailEnd/>
          </a:ln>
        </p:spPr>
        <p:txBody>
          <a:bodyPr/>
          <a:lstStyle/>
          <a:p>
            <a:fld id="{E9CEE6BB-3A7A-4204-A153-81DD7AB3F265}" type="slidenum">
              <a:rPr lang="en-US"/>
              <a:pPr/>
              <a:t>83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in)">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1752600" y="-152400"/>
            <a:ext cx="7772400" cy="1143000"/>
          </a:xfrm>
        </p:spPr>
        <p:txBody>
          <a:bodyPr/>
          <a:lstStyle/>
          <a:p>
            <a:r>
              <a:rPr lang="en-US" dirty="0" smtClean="0"/>
              <a:t>Picture of worker cutting an anchor point of a roof</a:t>
            </a:r>
            <a:endParaRPr lang="en-US" dirty="0"/>
          </a:p>
        </p:txBody>
      </p:sp>
      <p:sp>
        <p:nvSpPr>
          <p:cNvPr id="79876" name="Slide Number Placeholder 5"/>
          <p:cNvSpPr>
            <a:spLocks noGrp="1"/>
          </p:cNvSpPr>
          <p:nvPr>
            <p:ph type="sldNum" sz="quarter" idx="12"/>
          </p:nvPr>
        </p:nvSpPr>
        <p:spPr bwMode="auto">
          <a:ln>
            <a:miter lim="800000"/>
            <a:headEnd/>
            <a:tailEnd/>
          </a:ln>
        </p:spPr>
        <p:txBody>
          <a:bodyPr/>
          <a:lstStyle/>
          <a:p>
            <a:fld id="{3AE8C494-18EC-496C-826E-724FE752631B}" type="slidenum">
              <a:rPr lang="en-US"/>
              <a:pPr/>
              <a:t>84</a:t>
            </a:fld>
            <a:endParaRPr lang="en-US"/>
          </a:p>
        </p:txBody>
      </p:sp>
      <p:pic>
        <p:nvPicPr>
          <p:cNvPr id="171010" name="Content Placeholder 3" descr="roof32.jpg" title="Picture of an anchor being removed with a knife"/>
          <p:cNvPicPr>
            <a:picLocks noGrp="1" noChangeAspect="1"/>
          </p:cNvPicPr>
          <p:nvPr>
            <p:ph idx="4294967295"/>
          </p:nvPr>
        </p:nvPicPr>
        <p:blipFill>
          <a:blip r:embed="rId3" cstate="print"/>
          <a:srcRect/>
          <a:stretch>
            <a:fillRect/>
          </a:stretch>
        </p:blipFill>
        <p:spPr>
          <a:xfrm>
            <a:off x="381000" y="381000"/>
            <a:ext cx="8228012" cy="5497513"/>
          </a:xfrm>
        </p:spPr>
      </p:pic>
      <p:sp>
        <p:nvSpPr>
          <p:cNvPr id="79878" name="TextBox 6"/>
          <p:cNvSpPr txBox="1">
            <a:spLocks noChangeArrowheads="1"/>
          </p:cNvSpPr>
          <p:nvPr/>
        </p:nvSpPr>
        <p:spPr bwMode="auto">
          <a:xfrm>
            <a:off x="609600" y="3657600"/>
            <a:ext cx="2895600" cy="2862322"/>
          </a:xfrm>
          <a:prstGeom prst="rect">
            <a:avLst/>
          </a:prstGeom>
          <a:solidFill>
            <a:schemeClr val="tx2"/>
          </a:solidFill>
          <a:ln w="9525">
            <a:solidFill>
              <a:schemeClr val="tx2"/>
            </a:solidFill>
            <a:miter lim="800000"/>
            <a:headEnd/>
            <a:tailEnd/>
          </a:ln>
        </p:spPr>
        <p:txBody>
          <a:bodyPr>
            <a:spAutoFit/>
          </a:bodyPr>
          <a:lstStyle/>
          <a:p>
            <a:pPr hangingPunct="1">
              <a:lnSpc>
                <a:spcPct val="100000"/>
              </a:lnSpc>
              <a:buSzPct val="100000"/>
              <a:buFont typeface="Wingdings"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000" b="1" dirty="0" smtClean="0">
                <a:solidFill>
                  <a:srgbClr val="9BBB59"/>
                </a:solidFill>
                <a:latin typeface="Georgia" charset="0"/>
              </a:rPr>
              <a:t>A âncora pode ser instalada rapidamente a uma viga interior com pregos.</a:t>
            </a:r>
          </a:p>
          <a:p>
            <a:pPr hangingPunct="1">
              <a:lnSpc>
                <a:spcPct val="100000"/>
              </a:lnSpc>
              <a:buSzPct val="100000"/>
              <a:buFont typeface="Wingdings"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2000" b="1" dirty="0" smtClean="0">
                <a:solidFill>
                  <a:srgbClr val="9BBB59"/>
                </a:solidFill>
                <a:latin typeface="Georgia" charset="0"/>
              </a:rPr>
              <a:t>Pode ser cortada e removida rapidamente .</a:t>
            </a:r>
          </a:p>
          <a:p>
            <a:pPr fontAlgn="auto">
              <a:spcBef>
                <a:spcPts val="0"/>
              </a:spcBef>
              <a:spcAft>
                <a:spcPts val="0"/>
              </a:spcAft>
              <a:defRPr/>
            </a:pPr>
            <a:endParaRPr lang="en-US" sz="2000" b="1" dirty="0">
              <a:solidFill>
                <a:schemeClr val="accent3"/>
              </a:solidFill>
              <a:latin typeface="+mn-lt"/>
              <a:ea typeface="+mn-ea"/>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Picture of fall arrest system</a:t>
            </a:r>
            <a:endParaRPr lang="en-US" dirty="0"/>
          </a:p>
        </p:txBody>
      </p:sp>
      <p:sp>
        <p:nvSpPr>
          <p:cNvPr id="6" name="Slide Number Placeholder 5"/>
          <p:cNvSpPr>
            <a:spLocks noGrp="1"/>
          </p:cNvSpPr>
          <p:nvPr>
            <p:ph type="sldNum" sz="quarter" idx="12"/>
          </p:nvPr>
        </p:nvSpPr>
        <p:spPr/>
        <p:txBody>
          <a:bodyPr/>
          <a:lstStyle/>
          <a:p>
            <a:fld id="{4E6520C2-12E8-4C50-80FF-452A23588A72}" type="slidenum">
              <a:rPr lang="en-US"/>
              <a:pPr/>
              <a:t>85</a:t>
            </a:fld>
            <a:endParaRPr lang="en-US"/>
          </a:p>
        </p:txBody>
      </p:sp>
      <p:pic>
        <p:nvPicPr>
          <p:cNvPr id="9" name="Picture 2" descr="C:\Users\Nicole\AppData\Local\Temp\IMG_1489.jpg" title="Fall arrest system spec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199723" y="-1355536"/>
            <a:ext cx="5029200" cy="8382000"/>
          </a:xfrm>
          <a:prstGeom prst="rect">
            <a:avLst/>
          </a:prstGeom>
          <a:noFill/>
        </p:spPr>
      </p:pic>
      <p:sp>
        <p:nvSpPr>
          <p:cNvPr id="10" name="TextBox 11"/>
          <p:cNvSpPr txBox="1"/>
          <p:nvPr/>
        </p:nvSpPr>
        <p:spPr>
          <a:xfrm>
            <a:off x="7010400" y="1917918"/>
            <a:ext cx="1981200" cy="1815882"/>
          </a:xfrm>
          <a:prstGeom prst="rect">
            <a:avLst/>
          </a:prstGeom>
          <a:solidFill>
            <a:schemeClr val="accent2"/>
          </a:solidFill>
        </p:spPr>
        <p:txBody>
          <a:bodyPr wrap="square" rtlCol="0">
            <a:spAutoFit/>
          </a:bodyPr>
          <a:lstStyle/>
          <a:p>
            <a:pPr algn="ctr"/>
            <a:r>
              <a:rPr lang="pt-BR" sz="2800" dirty="0" smtClean="0">
                <a:latin typeface="Times New Roman" pitchFamily="18" charset="0"/>
                <a:cs typeface="Times New Roman" pitchFamily="18" charset="0"/>
              </a:rPr>
              <a:t>Total de </a:t>
            </a:r>
            <a:r>
              <a:rPr lang="pt-BR" sz="2800" b="1" dirty="0" smtClean="0">
                <a:latin typeface="Times New Roman" pitchFamily="18" charset="0"/>
                <a:cs typeface="Times New Roman" pitchFamily="18" charset="0"/>
              </a:rPr>
              <a:t>18 ½ </a:t>
            </a:r>
            <a:r>
              <a:rPr lang="pt-BR" sz="2800" dirty="0" smtClean="0">
                <a:latin typeface="Times New Roman" pitchFamily="18" charset="0"/>
                <a:cs typeface="Times New Roman" pitchFamily="18" charset="0"/>
              </a:rPr>
              <a:t>pés a partir da âncora</a:t>
            </a:r>
            <a:endParaRPr lang="en-US" dirty="0">
              <a:latin typeface="Times New Roman" pitchFamily="18" charset="0"/>
              <a:cs typeface="Times New Roman" pitchFamily="18" charset="0"/>
            </a:endParaRPr>
          </a:p>
        </p:txBody>
      </p:sp>
      <p:sp>
        <p:nvSpPr>
          <p:cNvPr id="8" name="TextBox 7"/>
          <p:cNvSpPr txBox="1">
            <a:spLocks noChangeArrowheads="1"/>
          </p:cNvSpPr>
          <p:nvPr/>
        </p:nvSpPr>
        <p:spPr bwMode="auto">
          <a:xfrm>
            <a:off x="901148" y="5223302"/>
            <a:ext cx="7626350" cy="1477328"/>
          </a:xfrm>
          <a:prstGeom prst="rect">
            <a:avLst/>
          </a:prstGeom>
          <a:solidFill>
            <a:schemeClr val="tx2"/>
          </a:solidFill>
          <a:ln w="9525">
            <a:solidFill>
              <a:schemeClr val="tx2"/>
            </a:solidFill>
            <a:miter lim="800000"/>
            <a:headEnd/>
            <a:tailEnd/>
          </a:ln>
        </p:spPr>
        <p:txBody>
          <a:bodyPr wrap="square">
            <a:spAutoFit/>
          </a:bodyPr>
          <a:lstStyle/>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b="1" u="sng" dirty="0" smtClean="0">
                <a:solidFill>
                  <a:srgbClr val="9BBB59"/>
                </a:solidFill>
                <a:latin typeface="Georgia" charset="0"/>
              </a:rPr>
              <a:t>O que se procura com um sistema de prevenção de quedas:</a:t>
            </a:r>
          </a:p>
          <a:p>
            <a:pPr hangingPunct="1">
              <a:lnSpc>
                <a:spcPct val="100000"/>
              </a:lnSpc>
              <a:buSzPct val="45000"/>
              <a:buFont typeface="Times New Roman" pitchFamily="16"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b="1" dirty="0" smtClean="0">
                <a:solidFill>
                  <a:srgbClr val="9BBB59"/>
                </a:solidFill>
                <a:latin typeface="Georgia" charset="0"/>
              </a:rPr>
              <a:t>Não ter perigo de queda de oscilação</a:t>
            </a:r>
          </a:p>
          <a:p>
            <a:pPr hangingPunct="1">
              <a:lnSpc>
                <a:spcPct val="100000"/>
              </a:lnSpc>
              <a:buSzPct val="45000"/>
              <a:buFont typeface="Times New Roman" pitchFamily="16"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b="1" dirty="0" smtClean="0">
                <a:solidFill>
                  <a:srgbClr val="9BBB59"/>
                </a:solidFill>
                <a:latin typeface="Georgia" charset="0"/>
                <a:ea typeface="ＭＳ Ｐ明朝" charset="-128"/>
              </a:rPr>
              <a:t>Prevenir a queda</a:t>
            </a:r>
          </a:p>
          <a:p>
            <a:pPr hangingPunct="1">
              <a:lnSpc>
                <a:spcPct val="100000"/>
              </a:lnSpc>
              <a:buSzPct val="45000"/>
              <a:buFont typeface="Times New Roman" pitchFamily="16"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b="1" dirty="0" smtClean="0">
                <a:solidFill>
                  <a:srgbClr val="9BBB59"/>
                </a:solidFill>
                <a:latin typeface="Georgia" charset="0"/>
                <a:ea typeface="ＭＳ Ｐ明朝" charset="-128"/>
              </a:rPr>
              <a:t>Dist</a:t>
            </a:r>
            <a:r>
              <a:rPr lang="pt-BR" b="1" dirty="0" smtClean="0">
                <a:solidFill>
                  <a:srgbClr val="9BBB59"/>
                </a:solidFill>
                <a:latin typeface="Georgia" charset="0"/>
              </a:rPr>
              <a:t>ância de queda livre</a:t>
            </a:r>
          </a:p>
          <a:p>
            <a:pPr hangingPunct="1">
              <a:lnSpc>
                <a:spcPct val="100000"/>
              </a:lnSpc>
              <a:buSzPct val="45000"/>
              <a:buFont typeface="Times New Roman" pitchFamily="16"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b="1" dirty="0" smtClean="0">
                <a:solidFill>
                  <a:srgbClr val="9BBB59"/>
                </a:solidFill>
                <a:latin typeface="Georgia" charset="0"/>
                <a:ea typeface="ＭＳ Ｐ明朝" charset="-128"/>
              </a:rPr>
              <a:t>Prevenir o trabalhador de bater um n</a:t>
            </a:r>
            <a:r>
              <a:rPr lang="pt-BR" b="1" dirty="0" smtClean="0">
                <a:solidFill>
                  <a:srgbClr val="9BBB59"/>
                </a:solidFill>
                <a:latin typeface="Georgia" charset="0"/>
              </a:rPr>
              <a:t>ível mais baixo</a:t>
            </a:r>
            <a:endParaRPr lang="pt-BR" b="1" dirty="0">
              <a:solidFill>
                <a:srgbClr val="9BBB59"/>
              </a:solidFill>
              <a:latin typeface="Georgia" charset="0"/>
            </a:endParaRPr>
          </a:p>
        </p:txBody>
      </p:sp>
      <p:sp>
        <p:nvSpPr>
          <p:cNvPr id="13" name="12 CuadroTexto"/>
          <p:cNvSpPr txBox="1"/>
          <p:nvPr/>
        </p:nvSpPr>
        <p:spPr>
          <a:xfrm>
            <a:off x="4800600" y="1072446"/>
            <a:ext cx="1828800" cy="584775"/>
          </a:xfrm>
          <a:prstGeom prst="rect">
            <a:avLst/>
          </a:prstGeom>
          <a:solidFill>
            <a:schemeClr val="accent2"/>
          </a:solidFill>
        </p:spPr>
        <p:txBody>
          <a:bodyPr wrap="square" rtlCol="0">
            <a:spAutoFit/>
          </a:bodyPr>
          <a:lstStyle/>
          <a:p>
            <a:pPr algn="ctr"/>
            <a:r>
              <a:rPr lang="pt-BR" sz="1600" dirty="0" smtClean="0"/>
              <a:t>Comprimento da correia: 6 pés</a:t>
            </a:r>
            <a:endParaRPr lang="es-EC" sz="1600" dirty="0"/>
          </a:p>
        </p:txBody>
      </p:sp>
      <p:sp>
        <p:nvSpPr>
          <p:cNvPr id="14" name="13 CuadroTexto"/>
          <p:cNvSpPr txBox="1"/>
          <p:nvPr/>
        </p:nvSpPr>
        <p:spPr>
          <a:xfrm>
            <a:off x="4830417" y="2004467"/>
            <a:ext cx="1828800" cy="830997"/>
          </a:xfrm>
          <a:prstGeom prst="rect">
            <a:avLst/>
          </a:prstGeom>
          <a:solidFill>
            <a:schemeClr val="accent2"/>
          </a:solidFill>
        </p:spPr>
        <p:txBody>
          <a:bodyPr wrap="square" rtlCol="0">
            <a:spAutoFit/>
          </a:bodyPr>
          <a:lstStyle/>
          <a:p>
            <a:pPr algn="ctr"/>
            <a:r>
              <a:rPr lang="pt-BR" sz="1600" dirty="0" smtClean="0"/>
              <a:t>Distância de desaceleração: </a:t>
            </a:r>
          </a:p>
          <a:p>
            <a:pPr algn="ctr"/>
            <a:r>
              <a:rPr lang="pt-BR" sz="1600" dirty="0" smtClean="0"/>
              <a:t>3 ½ pés</a:t>
            </a:r>
            <a:endParaRPr lang="es-EC" sz="1600" dirty="0"/>
          </a:p>
        </p:txBody>
      </p:sp>
      <p:sp>
        <p:nvSpPr>
          <p:cNvPr id="16" name="15 CuadroTexto"/>
          <p:cNvSpPr txBox="1"/>
          <p:nvPr/>
        </p:nvSpPr>
        <p:spPr>
          <a:xfrm>
            <a:off x="4838700" y="3385079"/>
            <a:ext cx="1828800" cy="584775"/>
          </a:xfrm>
          <a:prstGeom prst="rect">
            <a:avLst/>
          </a:prstGeom>
          <a:solidFill>
            <a:schemeClr val="accent2"/>
          </a:solidFill>
        </p:spPr>
        <p:txBody>
          <a:bodyPr wrap="square" rtlCol="0">
            <a:spAutoFit/>
          </a:bodyPr>
          <a:lstStyle/>
          <a:p>
            <a:pPr algn="ctr"/>
            <a:r>
              <a:rPr lang="pt-BR" sz="1600" dirty="0" smtClean="0"/>
              <a:t>Altura do trabalhador: 6 pés</a:t>
            </a:r>
            <a:endParaRPr lang="es-EC" sz="1600" dirty="0"/>
          </a:p>
        </p:txBody>
      </p:sp>
      <p:sp>
        <p:nvSpPr>
          <p:cNvPr id="17" name="16 CuadroTexto"/>
          <p:cNvSpPr txBox="1"/>
          <p:nvPr/>
        </p:nvSpPr>
        <p:spPr>
          <a:xfrm>
            <a:off x="4835525" y="4537502"/>
            <a:ext cx="2590800" cy="338554"/>
          </a:xfrm>
          <a:prstGeom prst="rect">
            <a:avLst/>
          </a:prstGeom>
          <a:solidFill>
            <a:schemeClr val="accent2"/>
          </a:solidFill>
        </p:spPr>
        <p:txBody>
          <a:bodyPr wrap="square" rtlCol="0">
            <a:spAutoFit/>
          </a:bodyPr>
          <a:lstStyle/>
          <a:p>
            <a:pPr algn="ctr"/>
            <a:r>
              <a:rPr lang="pt-BR" sz="1600" dirty="0" smtClean="0"/>
              <a:t>Fator de segurança: 3 pés</a:t>
            </a:r>
            <a:endParaRPr lang="es-EC" sz="1600" dirty="0"/>
          </a:p>
        </p:txBody>
      </p:sp>
    </p:spTree>
    <p:extLst>
      <p:ext uri="{BB962C8B-B14F-4D97-AF65-F5344CB8AC3E}">
        <p14:creationId xmlns:p14="http://schemas.microsoft.com/office/powerpoint/2010/main" val="4043659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838200" y="-341290"/>
            <a:ext cx="7772400" cy="1143000"/>
          </a:xfrm>
        </p:spPr>
        <p:txBody>
          <a:bodyPr/>
          <a:lstStyle/>
          <a:p>
            <a:r>
              <a:rPr lang="en-US" dirty="0" smtClean="0"/>
              <a:t>Picture of worker using fall arrest system</a:t>
            </a:r>
            <a:endParaRPr lang="en-US" dirty="0"/>
          </a:p>
        </p:txBody>
      </p:sp>
      <p:sp>
        <p:nvSpPr>
          <p:cNvPr id="81925" name="Slide Number Placeholder 5"/>
          <p:cNvSpPr>
            <a:spLocks noGrp="1"/>
          </p:cNvSpPr>
          <p:nvPr>
            <p:ph type="sldNum" sz="quarter" idx="12"/>
          </p:nvPr>
        </p:nvSpPr>
        <p:spPr bwMode="auto">
          <a:ln>
            <a:miter lim="800000"/>
            <a:headEnd/>
            <a:tailEnd/>
          </a:ln>
        </p:spPr>
        <p:txBody>
          <a:bodyPr/>
          <a:lstStyle/>
          <a:p>
            <a:fld id="{EACA3F21-50E1-4BE4-AFE9-24CBBF442D64}" type="slidenum">
              <a:rPr lang="en-US"/>
              <a:pPr/>
              <a:t>86</a:t>
            </a:fld>
            <a:endParaRPr lang="en-US"/>
          </a:p>
        </p:txBody>
      </p:sp>
      <p:pic>
        <p:nvPicPr>
          <p:cNvPr id="81924" name="Content Placeholder 3" descr="floor23.gif" title="Picture - a rope grab attached to an anchor point provides the worker with fall protection and will minimize the fall distance"/>
          <p:cNvPicPr>
            <a:picLocks noGrp="1" noChangeAspect="1"/>
          </p:cNvPicPr>
          <p:nvPr>
            <p:ph idx="4294967295"/>
          </p:nvPr>
        </p:nvPicPr>
        <p:blipFill>
          <a:blip r:embed="rId3" cstate="print"/>
          <a:srcRect/>
          <a:stretch>
            <a:fillRect/>
          </a:stretch>
        </p:blipFill>
        <p:spPr>
          <a:xfrm>
            <a:off x="533400" y="533400"/>
            <a:ext cx="8077200" cy="57912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Left Arrow 6" title="Blue left arrow"/>
          <p:cNvSpPr/>
          <p:nvPr/>
        </p:nvSpPr>
        <p:spPr>
          <a:xfrm>
            <a:off x="4343400" y="5334000"/>
            <a:ext cx="1066800" cy="533400"/>
          </a:xfrm>
          <a:prstGeom prst="lef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8" name="TextBox 7"/>
          <p:cNvSpPr txBox="1">
            <a:spLocks noChangeArrowheads="1"/>
          </p:cNvSpPr>
          <p:nvPr/>
        </p:nvSpPr>
        <p:spPr bwMode="auto">
          <a:xfrm>
            <a:off x="304800" y="838200"/>
            <a:ext cx="4267200" cy="1200150"/>
          </a:xfrm>
          <a:prstGeom prst="rect">
            <a:avLst/>
          </a:prstGeom>
          <a:solidFill>
            <a:schemeClr val="tx2"/>
          </a:solidFill>
          <a:ln w="9525">
            <a:noFill/>
            <a:miter lim="800000"/>
            <a:headEnd/>
            <a:tailEnd/>
          </a:ln>
        </p:spPr>
        <p:txBody>
          <a:bodyPr>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b="1" dirty="0" smtClean="0">
                <a:solidFill>
                  <a:srgbClr val="9BBB59"/>
                </a:solidFill>
                <a:latin typeface="Georgia" charset="0"/>
              </a:rPr>
              <a:t>Uma corda amarrada à âncora fornece o trabalhador a proteção contra quedas e minimiza a distância de queda.</a:t>
            </a:r>
            <a:endParaRPr lang="pt-BR" b="1" dirty="0">
              <a:solidFill>
                <a:srgbClr val="9BBB59"/>
              </a:solidFill>
              <a:latin typeface="Georgia"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pPr algn="ctr"/>
            <a:r>
              <a:rPr lang="pt-BR" u="sng" dirty="0" smtClean="0">
                <a:solidFill>
                  <a:srgbClr val="1F497D"/>
                </a:solidFill>
                <a:latin typeface="Georgia" charset="0"/>
              </a:rPr>
              <a:t>Atividade para Grupo Pequeno</a:t>
            </a:r>
            <a:r>
              <a:rPr lang="pt-BR" dirty="0" smtClean="0"/>
              <a:t>	</a:t>
            </a:r>
          </a:p>
        </p:txBody>
      </p:sp>
      <p:sp>
        <p:nvSpPr>
          <p:cNvPr id="177155" name="Content Placeholder 2"/>
          <p:cNvSpPr>
            <a:spLocks noGrp="1"/>
          </p:cNvSpPr>
          <p:nvPr>
            <p:ph sz="quarter" idx="1"/>
          </p:nvPr>
        </p:nvSpPr>
        <p:spPr>
          <a:xfrm>
            <a:off x="914400" y="1905000"/>
            <a:ext cx="7772400" cy="2667000"/>
          </a:xfrm>
        </p:spPr>
        <p:txBody>
          <a:bodyPr/>
          <a:lstStyle/>
          <a:p>
            <a:pPr>
              <a:buClr>
                <a:srgbClr val="4F81BD"/>
              </a:buClr>
              <a:buFont typeface="Wingdings 2" charset="2"/>
              <a:buChar char=""/>
            </a:pPr>
            <a:r>
              <a:rPr lang="pt-BR" dirty="0" smtClean="0">
                <a:latin typeface="Georgia" charset="0"/>
                <a:ea typeface="ＭＳ Ｐゴシック" charset="-128"/>
              </a:rPr>
              <a:t>Volte </a:t>
            </a:r>
            <a:r>
              <a:rPr lang="pt-BR" dirty="0" smtClean="0">
                <a:latin typeface="Georgia" charset="0"/>
              </a:rPr>
              <a:t>às fotografias.</a:t>
            </a:r>
          </a:p>
          <a:p>
            <a:pPr>
              <a:buClrTx/>
              <a:buNone/>
            </a:pPr>
            <a:endParaRPr lang="pt-BR" dirty="0" smtClean="0">
              <a:latin typeface="Georgia" charset="0"/>
              <a:ea typeface="ＭＳ Ｐゴシック" charset="-128"/>
            </a:endParaRPr>
          </a:p>
          <a:p>
            <a:pPr>
              <a:buClr>
                <a:srgbClr val="4F81BD"/>
              </a:buClr>
              <a:buFont typeface="Wingdings 2" charset="2"/>
              <a:buChar char=""/>
            </a:pPr>
            <a:r>
              <a:rPr lang="pt-BR" dirty="0" smtClean="0">
                <a:latin typeface="Georgia" charset="0"/>
                <a:ea typeface="ＭＳ Ｐゴシック" charset="-128"/>
              </a:rPr>
              <a:t>Pegue um perigo ou risco, por exemplo, e pense nas maneiras de solucion</a:t>
            </a:r>
            <a:r>
              <a:rPr lang="pt-BR" dirty="0" smtClean="0">
                <a:latin typeface="Georgia" charset="0"/>
              </a:rPr>
              <a:t>á-lo usando a Hierarquia dos Controles.</a:t>
            </a:r>
            <a:endParaRPr lang="pt-BR" dirty="0">
              <a:latin typeface="Georgia" charset="0"/>
            </a:endParaRPr>
          </a:p>
        </p:txBody>
      </p:sp>
      <p:sp>
        <p:nvSpPr>
          <p:cNvPr id="4" name="Slide Number Placeholder 3"/>
          <p:cNvSpPr>
            <a:spLocks noGrp="1"/>
          </p:cNvSpPr>
          <p:nvPr>
            <p:ph type="sldNum" sz="quarter" idx="12"/>
          </p:nvPr>
        </p:nvSpPr>
        <p:spPr/>
        <p:txBody>
          <a:bodyPr/>
          <a:lstStyle/>
          <a:p>
            <a:fld id="{89586CBE-C617-44CE-B313-813471168F93}" type="slidenum">
              <a:rPr lang="en-US"/>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3"/>
          <p:cNvSpPr>
            <a:spLocks noGrp="1"/>
          </p:cNvSpPr>
          <p:nvPr>
            <p:ph type="title"/>
          </p:nvPr>
        </p:nvSpPr>
        <p:spPr>
          <a:xfrm>
            <a:off x="722313" y="952500"/>
            <a:ext cx="8193087" cy="1362075"/>
          </a:xfrm>
        </p:spPr>
        <p:txBody>
          <a:bodyPr/>
          <a:lstStyle/>
          <a:p>
            <a:pPr>
              <a:lnSpc>
                <a:spcPct val="100000"/>
              </a:lnSpc>
            </a:pPr>
            <a:r>
              <a:rPr lang="pt-BR" sz="4800" dirty="0" smtClean="0">
                <a:solidFill>
                  <a:srgbClr val="1F497D"/>
                </a:solidFill>
                <a:latin typeface="Georgia" charset="0"/>
                <a:ea typeface="ＭＳ Ｐゴシック" charset="-128"/>
              </a:rPr>
              <a:t>Direitos e Responsabilidades dos Empregadores e </a:t>
            </a:r>
            <a:br>
              <a:rPr lang="pt-BR" sz="4800" dirty="0" smtClean="0">
                <a:solidFill>
                  <a:srgbClr val="1F497D"/>
                </a:solidFill>
                <a:latin typeface="Georgia" charset="0"/>
                <a:ea typeface="ＭＳ Ｐゴシック" charset="-128"/>
              </a:rPr>
            </a:br>
            <a:r>
              <a:rPr lang="pt-BR" sz="4800" dirty="0" smtClean="0">
                <a:solidFill>
                  <a:srgbClr val="1F497D"/>
                </a:solidFill>
                <a:latin typeface="Georgia" charset="0"/>
                <a:ea typeface="ＭＳ Ｐゴシック" charset="-128"/>
              </a:rPr>
              <a:t>dos Empregados</a:t>
            </a:r>
            <a:endParaRPr lang="pt-BR" sz="4800" dirty="0">
              <a:solidFill>
                <a:srgbClr val="1F497D"/>
              </a:solidFill>
              <a:latin typeface="Georgia" charset="0"/>
              <a:ea typeface="ＭＳ Ｐゴシック" charset="-128"/>
            </a:endParaRPr>
          </a:p>
        </p:txBody>
      </p:sp>
      <p:sp>
        <p:nvSpPr>
          <p:cNvPr id="3" name="Slide Number Placeholder 2"/>
          <p:cNvSpPr>
            <a:spLocks noGrp="1"/>
          </p:cNvSpPr>
          <p:nvPr>
            <p:ph type="sldNum" sz="quarter" idx="12"/>
          </p:nvPr>
        </p:nvSpPr>
        <p:spPr/>
        <p:txBody>
          <a:bodyPr/>
          <a:lstStyle/>
          <a:p>
            <a:fld id="{E2538FFB-232C-44D6-966E-AB5AEA630BA8}" type="slidenum">
              <a:rPr lang="en-US"/>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2"/>
          <p:cNvSpPr>
            <a:spLocks noGrp="1" noChangeArrowheads="1"/>
          </p:cNvSpPr>
          <p:nvPr>
            <p:ph type="title"/>
          </p:nvPr>
        </p:nvSpPr>
        <p:spPr>
          <a:xfrm>
            <a:off x="533400" y="381000"/>
            <a:ext cx="7848600" cy="1123950"/>
          </a:xfrm>
        </p:spPr>
        <p:txBody>
          <a:bodyPr>
            <a:noAutofit/>
          </a:bodyPr>
          <a:lstStyle/>
          <a:p>
            <a:pPr algn="ctr" fontAlgn="auto">
              <a:spcAft>
                <a:spcPts val="0"/>
              </a:spcAft>
              <a:defRPr/>
            </a:pPr>
            <a:r>
              <a:rPr lang="pt-BR" sz="3600" dirty="0" smtClean="0">
                <a:solidFill>
                  <a:schemeClr val="accent1"/>
                </a:solidFill>
                <a:latin typeface="Arial" charset="0"/>
                <a:ea typeface="+mj-ea"/>
              </a:rPr>
              <a:t>O que a OSHA exige dos Empregadores?</a:t>
            </a:r>
            <a:endParaRPr lang="pt-BR" sz="3600" dirty="0">
              <a:solidFill>
                <a:schemeClr val="accent1"/>
              </a:solidFill>
              <a:latin typeface="Arial" charset="0"/>
              <a:ea typeface="+mj-ea"/>
            </a:endParaRPr>
          </a:p>
        </p:txBody>
      </p:sp>
      <p:sp>
        <p:nvSpPr>
          <p:cNvPr id="89091" name="Rectangle 3"/>
          <p:cNvSpPr>
            <a:spLocks noGrp="1" noChangeArrowheads="1"/>
          </p:cNvSpPr>
          <p:nvPr>
            <p:ph idx="1"/>
          </p:nvPr>
        </p:nvSpPr>
        <p:spPr>
          <a:xfrm>
            <a:off x="457200" y="1600200"/>
            <a:ext cx="8229600" cy="4800600"/>
          </a:xfrm>
          <a:solidFill>
            <a:schemeClr val="accent2"/>
          </a:solidFill>
          <a:extLst/>
        </p:spPr>
        <p:txBody>
          <a:bodyPr rtlCol="0">
            <a:normAutofit lnSpcReduction="10000"/>
          </a:bodyPr>
          <a:lstStyle/>
          <a:p>
            <a:pPr marL="548640" indent="-411480" fontAlgn="auto">
              <a:spcBef>
                <a:spcPts val="580"/>
              </a:spcBef>
              <a:spcAft>
                <a:spcPts val="0"/>
              </a:spcAft>
              <a:buClr>
                <a:schemeClr val="tx1">
                  <a:shade val="95000"/>
                </a:schemeClr>
              </a:buClr>
              <a:buFont typeface="Arial" charset="0"/>
              <a:buChar char="•"/>
              <a:defRPr/>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Determinar que padrões se apliquem ao seu local de trabalho.</a:t>
            </a:r>
          </a:p>
          <a:p>
            <a:pPr marL="548640" indent="-411480" fontAlgn="auto">
              <a:lnSpc>
                <a:spcPct val="100000"/>
              </a:lnSpc>
              <a:spcBef>
                <a:spcPts val="580"/>
              </a:spcBef>
              <a:spcAft>
                <a:spcPts val="0"/>
              </a:spcAft>
              <a:buClr>
                <a:schemeClr val="tx1">
                  <a:shade val="95000"/>
                </a:schemeClr>
              </a:buClr>
              <a:buFontTx/>
              <a:buNone/>
              <a:defRPr/>
            </a:pPr>
            <a:endPar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ts val="0"/>
              </a:spcAft>
              <a:buClr>
                <a:schemeClr val="tx1">
                  <a:shade val="95000"/>
                </a:schemeClr>
              </a:buClr>
              <a:buFont typeface="Arial" charset="0"/>
              <a:buChar char="•"/>
              <a:defRPr/>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Seguir os padrões e os requerimentos da OSHA.</a:t>
            </a:r>
          </a:p>
          <a:p>
            <a:pPr marL="548640" indent="-411480" fontAlgn="auto">
              <a:lnSpc>
                <a:spcPct val="100000"/>
              </a:lnSpc>
              <a:spcBef>
                <a:spcPts val="580"/>
              </a:spcBef>
              <a:spcAft>
                <a:spcPts val="0"/>
              </a:spcAft>
              <a:buClr>
                <a:schemeClr val="tx1">
                  <a:shade val="95000"/>
                </a:schemeClr>
              </a:buClr>
              <a:buFontTx/>
              <a:buNone/>
              <a:defRPr/>
            </a:pPr>
            <a:endPar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ts val="0"/>
              </a:spcAft>
              <a:buClr>
                <a:schemeClr val="tx1">
                  <a:shade val="95000"/>
                </a:schemeClr>
              </a:buClr>
              <a:buFont typeface="Arial" charset="0"/>
              <a:buChar char="•"/>
              <a:defRPr/>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Fornecer treinamento aos trabalhadores e fazê-los cumprir as normas e os requerimentos aprendidos.</a:t>
            </a:r>
          </a:p>
          <a:p>
            <a:pPr marL="548640" indent="-411480" fontAlgn="auto">
              <a:lnSpc>
                <a:spcPct val="100000"/>
              </a:lnSpc>
              <a:spcBef>
                <a:spcPts val="580"/>
              </a:spcBef>
              <a:spcAft>
                <a:spcPts val="0"/>
              </a:spcAft>
              <a:buClr>
                <a:schemeClr val="tx1">
                  <a:shade val="95000"/>
                </a:schemeClr>
              </a:buClr>
              <a:buFontTx/>
              <a:buNone/>
              <a:defRPr/>
            </a:pPr>
            <a:endPar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endParaRPr>
          </a:p>
          <a:p>
            <a:pPr marL="548640" indent="-411480" fontAlgn="auto">
              <a:spcBef>
                <a:spcPts val="580"/>
              </a:spcBef>
              <a:spcAft>
                <a:spcPts val="0"/>
              </a:spcAft>
              <a:buClr>
                <a:schemeClr val="tx1">
                  <a:shade val="95000"/>
                </a:schemeClr>
              </a:buClr>
              <a:buFont typeface="Arial" charset="0"/>
              <a:buChar char="•"/>
              <a:defRPr/>
            </a:pPr>
            <a:r>
              <a:rPr lang="pt-B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mn-ea"/>
              </a:rPr>
              <a:t>Prover um local de trabalho que esteja livre de perigos e riscos reconhecidos que causem ou que possam causar morte ou danos físicos sérios,</a:t>
            </a:r>
          </a:p>
          <a:p>
            <a:pPr marL="548640" indent="-411480" fontAlgn="auto">
              <a:spcBef>
                <a:spcPts val="580"/>
              </a:spcBef>
              <a:spcAft>
                <a:spcPts val="0"/>
              </a:spcAft>
              <a:buClr>
                <a:schemeClr val="tx1">
                  <a:shade val="95000"/>
                </a:schemeClr>
              </a:buClr>
              <a:buFont typeface="Arial" pitchFamily="34" charset="0"/>
              <a:buChar char="•"/>
              <a:defRPr/>
            </a:pPr>
            <a:endParaRPr lang="en-US" dirty="0">
              <a:latin typeface="Arial" pitchFamily="34" charset="0"/>
              <a:ea typeface="+mn-ea"/>
            </a:endParaRPr>
          </a:p>
        </p:txBody>
      </p:sp>
      <p:sp>
        <p:nvSpPr>
          <p:cNvPr id="151556" name="Slide Number Placeholder 5"/>
          <p:cNvSpPr>
            <a:spLocks noGrp="1"/>
          </p:cNvSpPr>
          <p:nvPr>
            <p:ph type="sldNum" sz="quarter" idx="12"/>
          </p:nvPr>
        </p:nvSpPr>
        <p:spPr bwMode="auto">
          <a:ln>
            <a:miter lim="800000"/>
            <a:headEnd/>
            <a:tailEnd/>
          </a:ln>
        </p:spPr>
        <p:txBody>
          <a:bodyPr/>
          <a:lstStyle/>
          <a:p>
            <a:fld id="{D1366F40-6EBB-4EDD-B592-DC1EEFF68B09}" type="slidenum">
              <a:rPr lang="en-US"/>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pt-BR" dirty="0" smtClean="0"/>
              <a:t>Programa de Consulta GRÁTIS</a:t>
            </a:r>
            <a:endParaRPr lang="pt-BR" dirty="0"/>
          </a:p>
        </p:txBody>
      </p:sp>
      <p:pic>
        <p:nvPicPr>
          <p:cNvPr id="28675" name="Content Placeholder 8" title="Picture of OSHA On-site Consultation Web Page"/>
          <p:cNvPicPr>
            <a:picLocks noGrp="1"/>
          </p:cNvPicPr>
          <p:nvPr>
            <p:ph sz="quarter" idx="1"/>
          </p:nvPr>
        </p:nvPicPr>
        <p:blipFill>
          <a:blip r:embed="rId3" cstate="email">
            <a:extLst>
              <a:ext uri="{28A0092B-C50C-407E-A947-70E740481C1C}">
                <a14:useLocalDpi xmlns:a14="http://schemas.microsoft.com/office/drawing/2010/main"/>
              </a:ext>
            </a:extLst>
          </a:blip>
          <a:srcRect r="-270"/>
          <a:stretch>
            <a:fillRect/>
          </a:stretch>
        </p:blipFill>
        <p:spPr>
          <a:xfrm>
            <a:off x="533400" y="1371600"/>
            <a:ext cx="8229600" cy="4953000"/>
          </a:xfrm>
        </p:spPr>
      </p:pic>
      <p:sp>
        <p:nvSpPr>
          <p:cNvPr id="4" name="Slide Number Placeholder 3"/>
          <p:cNvSpPr>
            <a:spLocks noGrp="1"/>
          </p:cNvSpPr>
          <p:nvPr>
            <p:ph type="sldNum" sz="quarter" idx="12"/>
          </p:nvPr>
        </p:nvSpPr>
        <p:spPr/>
        <p:txBody>
          <a:bodyPr/>
          <a:lstStyle/>
          <a:p>
            <a:fld id="{258EEF59-283A-48D0-B4A8-A95B3A809E8F}" type="slidenum">
              <a:rPr lang="en-US"/>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fontScale="90000"/>
          </a:bodyPr>
          <a:lstStyle/>
          <a:p>
            <a:pPr algn="ctr"/>
            <a:r>
              <a:rPr lang="pt-BR" sz="3600" dirty="0" smtClean="0">
                <a:solidFill>
                  <a:srgbClr val="9BBB59"/>
                </a:solidFill>
                <a:latin typeface="Georgia" charset="0"/>
              </a:rPr>
              <a:t>TREINAMENTO GERAL DE PROTEÇÃO CONTRA QUEDAS</a:t>
            </a:r>
            <a:endParaRPr lang="pt-BR" sz="3600" dirty="0" smtClean="0">
              <a:solidFill>
                <a:srgbClr val="9BBB59"/>
              </a:solidFill>
            </a:endParaRPr>
          </a:p>
        </p:txBody>
      </p:sp>
      <p:sp>
        <p:nvSpPr>
          <p:cNvPr id="93187" name="Content Placeholder 2"/>
          <p:cNvSpPr>
            <a:spLocks noGrp="1"/>
          </p:cNvSpPr>
          <p:nvPr>
            <p:ph idx="1"/>
          </p:nvPr>
        </p:nvSpPr>
        <p:spPr>
          <a:xfrm>
            <a:off x="304800" y="1600200"/>
            <a:ext cx="8382000" cy="4648200"/>
          </a:xfrm>
        </p:spPr>
        <p:txBody>
          <a:bodyPr>
            <a:normAutofit/>
          </a:bodyPr>
          <a:lstStyle/>
          <a:p>
            <a:pPr algn="ctr">
              <a:lnSpc>
                <a:spcPct val="90000"/>
              </a:lnSpc>
              <a:buClrTx/>
              <a:buNone/>
            </a:pPr>
            <a:r>
              <a:rPr lang="pt-BR" sz="2200" dirty="0" smtClean="0">
                <a:solidFill>
                  <a:srgbClr val="1F497D"/>
                </a:solidFill>
                <a:latin typeface="Georgia" charset="0"/>
                <a:ea typeface="ＭＳ Ｐゴシック" charset="-128"/>
              </a:rPr>
              <a:t>O empregador fornecer</a:t>
            </a:r>
            <a:r>
              <a:rPr lang="pt-BR" sz="2200" dirty="0" smtClean="0">
                <a:solidFill>
                  <a:srgbClr val="1F497D"/>
                </a:solidFill>
                <a:latin typeface="Georgia" charset="0"/>
              </a:rPr>
              <a:t>á treinamento dado por uma </a:t>
            </a:r>
            <a:r>
              <a:rPr lang="pt-BR" sz="2200" b="1" i="1" u="sng" dirty="0" smtClean="0">
                <a:solidFill>
                  <a:srgbClr val="1F497D"/>
                </a:solidFill>
                <a:latin typeface="Georgia" charset="0"/>
              </a:rPr>
              <a:t>pessoa competente</a:t>
            </a:r>
            <a:r>
              <a:rPr lang="pt-BR" sz="2200" b="1" u="sng" dirty="0" smtClean="0">
                <a:solidFill>
                  <a:srgbClr val="1F497D"/>
                </a:solidFill>
                <a:latin typeface="Georgia" charset="0"/>
              </a:rPr>
              <a:t> </a:t>
            </a:r>
            <a:r>
              <a:rPr lang="pt-BR" sz="2200" u="sng" dirty="0" smtClean="0">
                <a:solidFill>
                  <a:srgbClr val="1F497D"/>
                </a:solidFill>
                <a:latin typeface="Georgia" charset="0"/>
              </a:rPr>
              <a:t>a cada trabalhador que possa ficar exposto aos perigos riscos das quedas.</a:t>
            </a:r>
            <a:r>
              <a:rPr lang="pt-BR" sz="2200" dirty="0" smtClean="0">
                <a:solidFill>
                  <a:srgbClr val="1F497D"/>
                </a:solidFill>
                <a:latin typeface="Georgia" charset="0"/>
                <a:ea typeface="ＭＳ Ｐゴシック" charset="-128"/>
              </a:rPr>
              <a:t>  </a:t>
            </a:r>
          </a:p>
          <a:p>
            <a:pPr>
              <a:lnSpc>
                <a:spcPct val="90000"/>
              </a:lnSpc>
              <a:buClrTx/>
              <a:buNone/>
            </a:pPr>
            <a:endParaRPr lang="pt-BR" sz="2200" dirty="0" smtClean="0">
              <a:solidFill>
                <a:srgbClr val="1F497D"/>
              </a:solidFill>
              <a:latin typeface="Georgia" charset="0"/>
              <a:ea typeface="ＭＳ Ｐゴシック" charset="-128"/>
            </a:endParaRPr>
          </a:p>
          <a:p>
            <a:pPr>
              <a:lnSpc>
                <a:spcPct val="90000"/>
              </a:lnSpc>
              <a:buClrTx/>
              <a:buNone/>
            </a:pPr>
            <a:r>
              <a:rPr lang="pt-BR" sz="2200" u="sng" dirty="0" smtClean="0">
                <a:solidFill>
                  <a:srgbClr val="1F497D"/>
                </a:solidFill>
                <a:latin typeface="Georgia" charset="0"/>
                <a:ea typeface="ＭＳ Ｐゴシック" charset="-128"/>
              </a:rPr>
              <a:t>Pessoa Competente</a:t>
            </a:r>
            <a:r>
              <a:rPr lang="pt-BR" sz="2200" dirty="0" smtClean="0">
                <a:solidFill>
                  <a:srgbClr val="1F497D"/>
                </a:solidFill>
                <a:latin typeface="Georgia" charset="0"/>
                <a:ea typeface="ＭＳ Ｐゴシック" charset="-128"/>
              </a:rPr>
              <a:t> </a:t>
            </a:r>
          </a:p>
          <a:p>
            <a:pPr>
              <a:lnSpc>
                <a:spcPct val="90000"/>
              </a:lnSpc>
              <a:buClr>
                <a:srgbClr val="4F81BD"/>
              </a:buClr>
              <a:buFont typeface="Wingdings 2" charset="2"/>
              <a:buChar char=""/>
            </a:pPr>
            <a:r>
              <a:rPr lang="pt-BR" sz="2200" dirty="0" smtClean="0">
                <a:solidFill>
                  <a:srgbClr val="1F497D"/>
                </a:solidFill>
                <a:latin typeface="Georgia" charset="0"/>
                <a:ea typeface="ＭＳ Ｐゴシック" charset="-128"/>
              </a:rPr>
              <a:t>Uma pessoa que seja capaz de identificar perigos existentes e possíveis</a:t>
            </a:r>
            <a:r>
              <a:rPr lang="pt-BR" sz="2200" dirty="0" smtClean="0">
                <a:solidFill>
                  <a:srgbClr val="1F497D"/>
                </a:solidFill>
                <a:latin typeface="Georgia" charset="0"/>
              </a:rPr>
              <a:t> no local ou nas condições de trabalho, que sejam insalubres, perigosas ou arriscadas para os empregados, e que tem </a:t>
            </a:r>
            <a:r>
              <a:rPr lang="pt-BR" sz="2200" b="1" dirty="0" smtClean="0">
                <a:solidFill>
                  <a:srgbClr val="1F497D"/>
                </a:solidFill>
                <a:latin typeface="Georgia" charset="0"/>
              </a:rPr>
              <a:t>autorização</a:t>
            </a:r>
            <a:r>
              <a:rPr lang="pt-BR" sz="2200" dirty="0" smtClean="0">
                <a:solidFill>
                  <a:srgbClr val="1F497D"/>
                </a:solidFill>
                <a:latin typeface="Georgia" charset="0"/>
              </a:rPr>
              <a:t> para tomar medidas corretivas imediatas para eliminação desses perigos e riscos.. </a:t>
            </a:r>
          </a:p>
          <a:p>
            <a:pPr>
              <a:lnSpc>
                <a:spcPct val="90000"/>
              </a:lnSpc>
              <a:buClrTx/>
              <a:buNone/>
            </a:pPr>
            <a:endParaRPr lang="pt-BR" sz="2200" dirty="0" smtClean="0">
              <a:solidFill>
                <a:srgbClr val="1F497D"/>
              </a:solidFill>
              <a:latin typeface="Georgia" charset="0"/>
              <a:ea typeface="ＭＳ Ｐゴシック" charset="-128"/>
            </a:endParaRPr>
          </a:p>
          <a:p>
            <a:pPr>
              <a:lnSpc>
                <a:spcPct val="90000"/>
              </a:lnSpc>
              <a:buClrTx/>
              <a:buNone/>
            </a:pPr>
            <a:r>
              <a:rPr lang="pt-BR" sz="2200" u="sng" dirty="0" smtClean="0">
                <a:solidFill>
                  <a:srgbClr val="1F497D"/>
                </a:solidFill>
                <a:latin typeface="Georgia" charset="0"/>
                <a:ea typeface="ＭＳ Ｐゴシック" charset="-128"/>
              </a:rPr>
              <a:t>Pessoa Qualificada </a:t>
            </a:r>
          </a:p>
          <a:p>
            <a:pPr>
              <a:lnSpc>
                <a:spcPct val="90000"/>
              </a:lnSpc>
              <a:buClr>
                <a:srgbClr val="4F81BD"/>
              </a:buClr>
              <a:buFont typeface="Wingdings 2" charset="2"/>
              <a:buChar char=""/>
            </a:pPr>
            <a:r>
              <a:rPr lang="pt-BR" sz="2200" dirty="0" smtClean="0">
                <a:solidFill>
                  <a:srgbClr val="1F497D"/>
                </a:solidFill>
                <a:latin typeface="Georgia" charset="0"/>
                <a:ea typeface="ＭＳ Ｐゴシック" charset="-128"/>
              </a:rPr>
              <a:t>Uma pessoa que tem conhecimento e </a:t>
            </a:r>
            <a:r>
              <a:rPr lang="pt-BR" sz="2200" dirty="0" smtClean="0">
                <a:solidFill>
                  <a:srgbClr val="1F497D"/>
                </a:solidFill>
                <a:latin typeface="Georgia" charset="0"/>
              </a:rPr>
              <a:t>seja especialista</a:t>
            </a:r>
            <a:r>
              <a:rPr lang="pt-BR" sz="2200" dirty="0" smtClean="0">
                <a:solidFill>
                  <a:srgbClr val="1F497D"/>
                </a:solidFill>
                <a:latin typeface="Georgia" charset="0"/>
                <a:ea typeface="ＭＳ Ｐゴシック" charset="-128"/>
              </a:rPr>
              <a:t>.</a:t>
            </a:r>
          </a:p>
          <a:p>
            <a:pPr>
              <a:lnSpc>
                <a:spcPct val="90000"/>
              </a:lnSpc>
              <a:buClrTx/>
              <a:buNone/>
            </a:pPr>
            <a:endParaRPr lang="en-US" sz="2400" dirty="0">
              <a:latin typeface="Georgia" charset="0"/>
              <a:ea typeface="ＭＳ Ｐゴシック" charset="-128"/>
            </a:endParaRPr>
          </a:p>
          <a:p>
            <a:pPr>
              <a:lnSpc>
                <a:spcPct val="90000"/>
              </a:lnSpc>
              <a:buClrTx/>
              <a:buNone/>
            </a:pPr>
            <a:endParaRPr lang="en-US" sz="2400" dirty="0">
              <a:latin typeface="Georgia" charset="0"/>
              <a:ea typeface="ＭＳ Ｐゴシック" charset="-128"/>
            </a:endParaRPr>
          </a:p>
          <a:p>
            <a:pPr>
              <a:lnSpc>
                <a:spcPct val="90000"/>
              </a:lnSpc>
              <a:buFont typeface="Wingdings 2" pitchFamily="-106" charset="2"/>
              <a:buNone/>
            </a:pPr>
            <a:endParaRPr lang="en-US" sz="3000" dirty="0" smtClean="0"/>
          </a:p>
        </p:txBody>
      </p:sp>
      <p:sp>
        <p:nvSpPr>
          <p:cNvPr id="93188" name="Slide Number Placeholder 3"/>
          <p:cNvSpPr>
            <a:spLocks noGrp="1"/>
          </p:cNvSpPr>
          <p:nvPr>
            <p:ph type="sldNum" sz="quarter" idx="12"/>
          </p:nvPr>
        </p:nvSpPr>
        <p:spPr bwMode="auto">
          <a:ln>
            <a:miter lim="800000"/>
            <a:headEnd/>
            <a:tailEnd/>
          </a:ln>
        </p:spPr>
        <p:txBody>
          <a:bodyPr/>
          <a:lstStyle/>
          <a:p>
            <a:fld id="{B105A2C4-70AA-4A9C-A240-4DDD0AE07DD3}" type="slidenum">
              <a:rPr lang="en-US"/>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72000"/>
          </a:xfrm>
        </p:spPr>
        <p:txBody>
          <a:bodyPr>
            <a:normAutofit/>
          </a:bodyPr>
          <a:lstStyle/>
          <a:p>
            <a:pPr>
              <a:buClrTx/>
              <a:buNone/>
            </a:pPr>
            <a:r>
              <a:rPr lang="pt-BR" dirty="0" smtClean="0">
                <a:solidFill>
                  <a:srgbClr val="1F497D"/>
                </a:solidFill>
                <a:latin typeface="Georgia" charset="0"/>
                <a:ea typeface="ＭＳ Ｐゴシック" charset="-128"/>
              </a:rPr>
              <a:t>O treinamento incluir</a:t>
            </a:r>
            <a:r>
              <a:rPr lang="pt-BR" dirty="0" smtClean="0">
                <a:solidFill>
                  <a:srgbClr val="1F497D"/>
                </a:solidFill>
                <a:latin typeface="Georgia" charset="0"/>
              </a:rPr>
              <a:t>á</a:t>
            </a:r>
            <a:r>
              <a:rPr lang="pt-BR" dirty="0" smtClean="0">
                <a:solidFill>
                  <a:srgbClr val="1F497D"/>
                </a:solidFill>
                <a:latin typeface="Georgia" charset="0"/>
                <a:ea typeface="ＭＳ Ｐゴシック" charset="-128"/>
              </a:rPr>
              <a:t>:</a:t>
            </a:r>
          </a:p>
          <a:p>
            <a:pPr>
              <a:buClrTx/>
              <a:buNone/>
            </a:pPr>
            <a:endParaRPr lang="pt-BR" sz="2400" dirty="0" smtClean="0">
              <a:solidFill>
                <a:srgbClr val="1F497D"/>
              </a:solidFill>
              <a:latin typeface="Georgia" charset="0"/>
              <a:ea typeface="ＭＳ Ｐゴシック" charset="-128"/>
            </a:endParaRPr>
          </a:p>
          <a:p>
            <a:pPr lvl="1">
              <a:buClr>
                <a:srgbClr val="C0504D"/>
              </a:buClr>
              <a:buFont typeface="Wingdings" charset="2"/>
              <a:buChar char=""/>
            </a:pPr>
            <a:r>
              <a:rPr lang="pt-BR" sz="2800" dirty="0" smtClean="0">
                <a:solidFill>
                  <a:srgbClr val="1F497D"/>
                </a:solidFill>
                <a:latin typeface="Georgia" charset="0"/>
                <a:ea typeface="ＭＳ Ｐゴシック" charset="-128"/>
              </a:rPr>
              <a:t>A natureza dos perigos  e riscos das quedas e como reconhecer estes perigos e riscos;</a:t>
            </a:r>
          </a:p>
          <a:p>
            <a:pPr>
              <a:lnSpc>
                <a:spcPct val="100000"/>
              </a:lnSpc>
              <a:spcAft>
                <a:spcPts val="1425"/>
              </a:spcAft>
              <a:buClrTx/>
              <a:buFontTx/>
              <a:buNone/>
            </a:pPr>
            <a:endParaRPr lang="pt-BR" sz="2800" dirty="0" smtClean="0">
              <a:solidFill>
                <a:srgbClr val="1F497D"/>
              </a:solidFill>
              <a:latin typeface="Georgia" charset="0"/>
              <a:ea typeface="ＭＳ Ｐゴシック" charset="-128"/>
            </a:endParaRPr>
          </a:p>
          <a:p>
            <a:pPr lvl="1">
              <a:buClr>
                <a:srgbClr val="C0504D"/>
              </a:buClr>
              <a:buFont typeface="Wingdings" charset="2"/>
              <a:buChar char=""/>
            </a:pPr>
            <a:r>
              <a:rPr lang="pt-BR" sz="2800" dirty="0" smtClean="0">
                <a:solidFill>
                  <a:srgbClr val="1F497D"/>
                </a:solidFill>
                <a:latin typeface="Georgia" charset="0"/>
                <a:ea typeface="ＭＳ Ｐゴシック" charset="-128"/>
              </a:rPr>
              <a:t>Os processos corretos para colocar e mant</a:t>
            </a:r>
            <a:r>
              <a:rPr lang="pt-BR" sz="2800" dirty="0" smtClean="0">
                <a:solidFill>
                  <a:srgbClr val="1F497D"/>
                </a:solidFill>
                <a:latin typeface="Georgia" charset="0"/>
              </a:rPr>
              <a:t>er, desmontar e inspecionar os sistemas de proteção a que serão usados.</a:t>
            </a:r>
          </a:p>
          <a:p>
            <a:pPr marL="868363" lvl="1" indent="-282575">
              <a:buFont typeface="Wingdings" pitchFamily="-106" charset="2"/>
              <a:buChar char="§"/>
            </a:pPr>
            <a:endParaRPr lang="en-US" dirty="0" smtClean="0"/>
          </a:p>
          <a:p>
            <a:pPr marL="868363" lvl="1" indent="-282575">
              <a:buFont typeface="Wingdings 2" pitchFamily="-106" charset="2"/>
              <a:buNone/>
            </a:pPr>
            <a:endParaRPr lang="en-US" dirty="0" smtClean="0"/>
          </a:p>
          <a:p>
            <a:pPr marL="547688" indent="-411163">
              <a:buFont typeface="Wingdings 2" pitchFamily="-106" charset="2"/>
              <a:buNone/>
            </a:pPr>
            <a:endParaRPr lang="es-MX" sz="2400" dirty="0" smtClean="0"/>
          </a:p>
        </p:txBody>
      </p:sp>
      <p:sp>
        <p:nvSpPr>
          <p:cNvPr id="94211" name="Slide Number Placeholder 3"/>
          <p:cNvSpPr>
            <a:spLocks noGrp="1"/>
          </p:cNvSpPr>
          <p:nvPr>
            <p:ph type="sldNum" sz="quarter" idx="12"/>
          </p:nvPr>
        </p:nvSpPr>
        <p:spPr bwMode="auto">
          <a:ln>
            <a:miter lim="800000"/>
            <a:headEnd/>
            <a:tailEnd/>
          </a:ln>
        </p:spPr>
        <p:txBody>
          <a:bodyPr/>
          <a:lstStyle/>
          <a:p>
            <a:fld id="{9660DB81-4ECE-4432-B893-23D363E43925}" type="slidenum">
              <a:rPr lang="en-US"/>
              <a:pPr/>
              <a:t>91</a:t>
            </a:fld>
            <a:endParaRPr lang="en-US"/>
          </a:p>
        </p:txBody>
      </p:sp>
      <p:sp>
        <p:nvSpPr>
          <p:cNvPr id="183300" name="TextBox 4"/>
          <p:cNvSpPr txBox="1">
            <a:spLocks noChangeArrowheads="1"/>
          </p:cNvSpPr>
          <p:nvPr/>
        </p:nvSpPr>
        <p:spPr bwMode="auto">
          <a:xfrm>
            <a:off x="1295400" y="6324600"/>
            <a:ext cx="6858000" cy="369888"/>
          </a:xfrm>
          <a:prstGeom prst="rect">
            <a:avLst/>
          </a:prstGeom>
          <a:noFill/>
          <a:ln w="9525">
            <a:noFill/>
            <a:miter lim="800000"/>
            <a:headEnd/>
            <a:tailEnd/>
          </a:ln>
        </p:spPr>
        <p:txBody>
          <a:bodyPr>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i="1" dirty="0" smtClean="0">
                <a:solidFill>
                  <a:srgbClr val="1F497D"/>
                </a:solidFill>
                <a:latin typeface="Georgia" charset="0"/>
              </a:rPr>
              <a:t>Padrão de requerimento de treinamento 1926.503</a:t>
            </a:r>
            <a:endParaRPr lang="pt-BR" i="1" dirty="0">
              <a:solidFill>
                <a:srgbClr val="1F497D"/>
              </a:solidFill>
              <a:latin typeface="Georgia" charset="0"/>
            </a:endParaRPr>
          </a:p>
        </p:txBody>
      </p:sp>
      <p:sp>
        <p:nvSpPr>
          <p:cNvPr id="7" name="Title 1"/>
          <p:cNvSpPr>
            <a:spLocks noGrp="1"/>
          </p:cNvSpPr>
          <p:nvPr>
            <p:ph type="title"/>
          </p:nvPr>
        </p:nvSpPr>
        <p:spPr>
          <a:solidFill>
            <a:schemeClr val="tx2"/>
          </a:solidFill>
        </p:spPr>
        <p:txBody>
          <a:bodyPr>
            <a:normAutofit fontScale="90000"/>
          </a:bodyPr>
          <a:lstStyle/>
          <a:p>
            <a:pPr algn="ctr"/>
            <a:r>
              <a:rPr lang="pt-BR" sz="3600" dirty="0" smtClean="0">
                <a:solidFill>
                  <a:srgbClr val="9BBB59"/>
                </a:solidFill>
                <a:latin typeface="Georgia" charset="0"/>
              </a:rPr>
              <a:t>TREINAMENTO GERAL DE PROTEÇÃO CONTRA QUEDAS</a:t>
            </a:r>
            <a:endParaRPr lang="pt-BR" sz="3600" dirty="0" smtClean="0">
              <a:solidFill>
                <a:srgbClr val="9BBB59"/>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Slide about training requirement standard</a:t>
            </a:r>
            <a:endParaRPr lang="en-US" dirty="0"/>
          </a:p>
        </p:txBody>
      </p:sp>
      <p:sp>
        <p:nvSpPr>
          <p:cNvPr id="95235" name="Slide Number Placeholder 3"/>
          <p:cNvSpPr>
            <a:spLocks noGrp="1"/>
          </p:cNvSpPr>
          <p:nvPr>
            <p:ph type="sldNum" sz="quarter" idx="12"/>
          </p:nvPr>
        </p:nvSpPr>
        <p:spPr bwMode="auto">
          <a:ln>
            <a:miter lim="800000"/>
            <a:headEnd/>
            <a:tailEnd/>
          </a:ln>
        </p:spPr>
        <p:txBody>
          <a:bodyPr/>
          <a:lstStyle/>
          <a:p>
            <a:fld id="{889783A4-C349-4E35-911F-F30824C6DF00}" type="slidenum">
              <a:rPr lang="en-US"/>
              <a:pPr/>
              <a:t>92</a:t>
            </a:fld>
            <a:endParaRPr lang="en-US"/>
          </a:p>
        </p:txBody>
      </p:sp>
      <p:sp>
        <p:nvSpPr>
          <p:cNvPr id="95234" name="Content Placeholder 2"/>
          <p:cNvSpPr>
            <a:spLocks noGrp="1"/>
          </p:cNvSpPr>
          <p:nvPr>
            <p:ph idx="4294967295"/>
          </p:nvPr>
        </p:nvSpPr>
        <p:spPr>
          <a:xfrm>
            <a:off x="465932" y="184666"/>
            <a:ext cx="8229600" cy="6248400"/>
          </a:xfrm>
        </p:spPr>
        <p:txBody>
          <a:bodyPr>
            <a:normAutofit lnSpcReduction="10000"/>
          </a:bodyPr>
          <a:lstStyle/>
          <a:p>
            <a:pPr lvl="1">
              <a:lnSpc>
                <a:spcPct val="90000"/>
              </a:lnSpc>
              <a:buFont typeface="Wingdings 2" pitchFamily="-106" charset="2"/>
              <a:buNone/>
            </a:pPr>
            <a:endParaRPr lang="en-US" dirty="0" smtClean="0"/>
          </a:p>
          <a:p>
            <a:pPr lvl="1">
              <a:lnSpc>
                <a:spcPct val="90000"/>
              </a:lnSpc>
              <a:buFont typeface="Wingdings" pitchFamily="-106" charset="2"/>
              <a:buChar char="§"/>
            </a:pPr>
            <a:r>
              <a:rPr lang="pt-BR" dirty="0" smtClean="0">
                <a:solidFill>
                  <a:schemeClr val="tx2"/>
                </a:solidFill>
              </a:rPr>
              <a:t>A função de cada empregado no sistema de monitoração onde seja especificamente permitido e em planos de proteção de quedas;</a:t>
            </a:r>
          </a:p>
          <a:p>
            <a:pPr marL="319088" lvl="1" indent="0">
              <a:lnSpc>
                <a:spcPct val="90000"/>
              </a:lnSpc>
              <a:buNone/>
            </a:pPr>
            <a:endParaRPr lang="pt-BR" dirty="0" smtClean="0">
              <a:solidFill>
                <a:schemeClr val="tx2"/>
              </a:solidFill>
            </a:endParaRPr>
          </a:p>
          <a:p>
            <a:pPr lvl="1">
              <a:lnSpc>
                <a:spcPct val="90000"/>
              </a:lnSpc>
              <a:buFont typeface="Wingdings" pitchFamily="-106" charset="2"/>
              <a:buChar char="§"/>
            </a:pPr>
            <a:r>
              <a:rPr lang="pt-BR" dirty="0" smtClean="0">
                <a:solidFill>
                  <a:schemeClr val="tx2"/>
                </a:solidFill>
              </a:rPr>
              <a:t>Uso e operação de sistemas de corrimãos, sistemas de proteção pessoal de prevenção de quedas, sistemas de redes de segurança, sistemas de monitoração de segurança, zonas de acesso controlado e outras proteções a serem usadas;</a:t>
            </a:r>
          </a:p>
          <a:p>
            <a:pPr marL="319088" lvl="1" indent="0">
              <a:lnSpc>
                <a:spcPct val="90000"/>
              </a:lnSpc>
              <a:buNone/>
            </a:pPr>
            <a:endParaRPr lang="pt-BR" dirty="0" smtClean="0">
              <a:solidFill>
                <a:schemeClr val="tx2"/>
              </a:solidFill>
            </a:endParaRPr>
          </a:p>
          <a:p>
            <a:pPr lvl="1">
              <a:lnSpc>
                <a:spcPct val="90000"/>
              </a:lnSpc>
              <a:buFont typeface="Wingdings" pitchFamily="-106" charset="2"/>
              <a:buChar char="§"/>
            </a:pPr>
            <a:r>
              <a:rPr lang="pt-BR" dirty="0" smtClean="0">
                <a:solidFill>
                  <a:schemeClr val="tx2"/>
                </a:solidFill>
              </a:rPr>
              <a:t>Limitações no uso de equipamentos mecânicos durante os serviços nos telhados, em telhados inclinação pronunciada;</a:t>
            </a:r>
          </a:p>
          <a:p>
            <a:pPr lvl="1">
              <a:lnSpc>
                <a:spcPct val="90000"/>
              </a:lnSpc>
              <a:buFont typeface="Wingdings" pitchFamily="-106" charset="2"/>
              <a:buChar char="§"/>
            </a:pPr>
            <a:r>
              <a:rPr lang="pt-BR" dirty="0" smtClean="0">
                <a:solidFill>
                  <a:schemeClr val="tx2"/>
                </a:solidFill>
              </a:rPr>
              <a:t>Manipulação e armazenamento corretos de equipamento e materiais, e a colocação de proteção nas aérea de trabalho;</a:t>
            </a:r>
          </a:p>
          <a:p>
            <a:pPr marL="319088" lvl="1" indent="0">
              <a:lnSpc>
                <a:spcPct val="90000"/>
              </a:lnSpc>
              <a:buNone/>
            </a:pPr>
            <a:endParaRPr lang="pt-BR" dirty="0" smtClean="0">
              <a:solidFill>
                <a:schemeClr val="tx2"/>
              </a:solidFill>
            </a:endParaRPr>
          </a:p>
          <a:p>
            <a:pPr lvl="1">
              <a:lnSpc>
                <a:spcPct val="90000"/>
              </a:lnSpc>
              <a:buFont typeface="Wingdings" pitchFamily="-106" charset="2"/>
              <a:buChar char="§"/>
            </a:pPr>
            <a:r>
              <a:rPr lang="pt-BR" dirty="0" smtClean="0">
                <a:solidFill>
                  <a:schemeClr val="tx2"/>
                </a:solidFill>
              </a:rPr>
              <a:t>Os padrões nesta sub-seção</a:t>
            </a:r>
            <a:endParaRPr lang="pt-BR" dirty="0">
              <a:solidFill>
                <a:schemeClr val="tx2"/>
              </a:solidFill>
            </a:endParaRPr>
          </a:p>
        </p:txBody>
      </p:sp>
      <p:sp>
        <p:nvSpPr>
          <p:cNvPr id="184324" name="Rectangle 4"/>
          <p:cNvSpPr>
            <a:spLocks noChangeArrowheads="1"/>
          </p:cNvSpPr>
          <p:nvPr/>
        </p:nvSpPr>
        <p:spPr bwMode="auto">
          <a:xfrm>
            <a:off x="1872352" y="6248400"/>
            <a:ext cx="5416760" cy="369332"/>
          </a:xfrm>
          <a:prstGeom prst="rect">
            <a:avLst/>
          </a:prstGeom>
          <a:noFill/>
          <a:ln w="9525">
            <a:noFill/>
            <a:miter lim="800000"/>
            <a:headEnd/>
            <a:tailEnd/>
          </a:ln>
        </p:spPr>
        <p:txBody>
          <a:bodyPr wrap="none">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i="1" dirty="0" smtClean="0">
                <a:solidFill>
                  <a:srgbClr val="1F497D"/>
                </a:solidFill>
                <a:latin typeface="Georgia" charset="0"/>
              </a:rPr>
              <a:t>Padrão de requerimento de treinamento 1926.503</a:t>
            </a:r>
            <a:endParaRPr lang="pt-BR" i="1" dirty="0">
              <a:solidFill>
                <a:srgbClr val="1F497D"/>
              </a:solidFill>
              <a:latin typeface="Georgia"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p:cNvSpPr>
            <a:spLocks noGrp="1"/>
          </p:cNvSpPr>
          <p:nvPr>
            <p:ph idx="1"/>
          </p:nvPr>
        </p:nvSpPr>
        <p:spPr>
          <a:xfrm>
            <a:off x="457200" y="1295400"/>
            <a:ext cx="8229600" cy="4953000"/>
          </a:xfrm>
        </p:spPr>
        <p:txBody>
          <a:bodyPr>
            <a:normAutofit fontScale="92500" lnSpcReduction="10000"/>
          </a:bodyPr>
          <a:lstStyle/>
          <a:p>
            <a:pPr>
              <a:lnSpc>
                <a:spcPct val="80000"/>
              </a:lnSpc>
              <a:buFont typeface="Wingdings 2" pitchFamily="-106" charset="2"/>
              <a:buNone/>
            </a:pPr>
            <a:endParaRPr lang="en-US" sz="3000" dirty="0" smtClean="0">
              <a:solidFill>
                <a:schemeClr val="tx2"/>
              </a:solidFill>
            </a:endParaRPr>
          </a:p>
          <a:p>
            <a:pPr>
              <a:lnSpc>
                <a:spcPct val="90000"/>
              </a:lnSpc>
              <a:buFont typeface="Georgia" pitchFamily="-106" charset="0"/>
              <a:buAutoNum type="arabicPeriod"/>
            </a:pPr>
            <a:r>
              <a:rPr lang="pt-BR" sz="3000" dirty="0" smtClean="0">
                <a:solidFill>
                  <a:schemeClr val="tx2"/>
                </a:solidFill>
              </a:rPr>
              <a:t>Mudanças no tipo de sistemas de proteção de quedas que usados.</a:t>
            </a:r>
          </a:p>
          <a:p>
            <a:pPr>
              <a:lnSpc>
                <a:spcPct val="90000"/>
              </a:lnSpc>
              <a:buFont typeface="Georgia" pitchFamily="-106" charset="0"/>
              <a:buAutoNum type="arabicPeriod"/>
            </a:pPr>
            <a:endParaRPr lang="pt-BR" sz="3000" dirty="0" smtClean="0">
              <a:solidFill>
                <a:schemeClr val="tx2"/>
              </a:solidFill>
            </a:endParaRPr>
          </a:p>
          <a:p>
            <a:pPr>
              <a:lnSpc>
                <a:spcPct val="90000"/>
              </a:lnSpc>
              <a:buFont typeface="Georgia" pitchFamily="-106" charset="0"/>
              <a:buAutoNum type="arabicPeriod"/>
            </a:pPr>
            <a:r>
              <a:rPr lang="pt-BR" sz="3000" dirty="0" smtClean="0">
                <a:solidFill>
                  <a:schemeClr val="tx2"/>
                </a:solidFill>
              </a:rPr>
              <a:t>Mudanças no lugar de trabalho que tornam o treinamento prévio obsoleto.</a:t>
            </a:r>
          </a:p>
          <a:p>
            <a:pPr>
              <a:lnSpc>
                <a:spcPct val="90000"/>
              </a:lnSpc>
              <a:buFont typeface="Georgia" pitchFamily="-106" charset="0"/>
              <a:buAutoNum type="arabicPeriod"/>
            </a:pPr>
            <a:endParaRPr lang="pt-BR" sz="3000" dirty="0" smtClean="0">
              <a:solidFill>
                <a:schemeClr val="tx2"/>
              </a:solidFill>
            </a:endParaRPr>
          </a:p>
          <a:p>
            <a:pPr>
              <a:lnSpc>
                <a:spcPct val="90000"/>
              </a:lnSpc>
              <a:buFont typeface="Georgia" pitchFamily="-106" charset="0"/>
              <a:buAutoNum type="arabicPeriod"/>
            </a:pPr>
            <a:r>
              <a:rPr lang="pt-BR" sz="3000" dirty="0" smtClean="0">
                <a:solidFill>
                  <a:schemeClr val="tx2"/>
                </a:solidFill>
              </a:rPr>
              <a:t>Insuficiências no conhecimento ou uso de sistemas de proteção contra quedas ou equipamento do trabalhador afetado, indicando que o trabalhador não reciclou os conhecimentos ou as habilidades requeridas.</a:t>
            </a:r>
            <a:endParaRPr lang="pt-BR" sz="3000" dirty="0">
              <a:solidFill>
                <a:schemeClr val="tx2"/>
              </a:solidFill>
            </a:endParaRPr>
          </a:p>
        </p:txBody>
      </p:sp>
      <p:sp>
        <p:nvSpPr>
          <p:cNvPr id="96259" name="Slide Number Placeholder 3"/>
          <p:cNvSpPr>
            <a:spLocks noGrp="1"/>
          </p:cNvSpPr>
          <p:nvPr>
            <p:ph type="sldNum" sz="quarter" idx="12"/>
          </p:nvPr>
        </p:nvSpPr>
        <p:spPr bwMode="auto">
          <a:ln>
            <a:miter lim="800000"/>
            <a:headEnd/>
            <a:tailEnd/>
          </a:ln>
        </p:spPr>
        <p:txBody>
          <a:bodyPr/>
          <a:lstStyle/>
          <a:p>
            <a:fld id="{2FC7A080-C067-4E19-9292-63DA63C8DF89}" type="slidenum">
              <a:rPr lang="en-US"/>
              <a:pPr/>
              <a:t>93</a:t>
            </a:fld>
            <a:endParaRPr lang="en-US"/>
          </a:p>
        </p:txBody>
      </p:sp>
      <p:sp>
        <p:nvSpPr>
          <p:cNvPr id="185348" name="Rectangle 4"/>
          <p:cNvSpPr>
            <a:spLocks noChangeArrowheads="1"/>
          </p:cNvSpPr>
          <p:nvPr/>
        </p:nvSpPr>
        <p:spPr bwMode="auto">
          <a:xfrm>
            <a:off x="2100952" y="6248400"/>
            <a:ext cx="5416760" cy="369332"/>
          </a:xfrm>
          <a:prstGeom prst="rect">
            <a:avLst/>
          </a:prstGeom>
          <a:noFill/>
          <a:ln w="9525">
            <a:noFill/>
            <a:miter lim="800000"/>
            <a:headEnd/>
            <a:tailEnd/>
          </a:ln>
        </p:spPr>
        <p:txBody>
          <a:bodyPr wrap="none">
            <a:sp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i="1" dirty="0" smtClean="0">
                <a:solidFill>
                  <a:srgbClr val="1F497D"/>
                </a:solidFill>
                <a:latin typeface="Georgia" charset="0"/>
              </a:rPr>
              <a:t>Padrão de requerimento de treinamento 1926.503</a:t>
            </a:r>
            <a:endParaRPr lang="pt-BR" i="1" dirty="0">
              <a:solidFill>
                <a:srgbClr val="1F497D"/>
              </a:solidFill>
              <a:latin typeface="Georgia" charset="0"/>
            </a:endParaRPr>
          </a:p>
        </p:txBody>
      </p:sp>
      <p:sp>
        <p:nvSpPr>
          <p:cNvPr id="5" name="Title 1"/>
          <p:cNvSpPr>
            <a:spLocks noGrp="1"/>
          </p:cNvSpPr>
          <p:nvPr>
            <p:ph type="title"/>
          </p:nvPr>
        </p:nvSpPr>
        <p:spPr>
          <a:xfrm>
            <a:off x="228600" y="152400"/>
            <a:ext cx="8763000" cy="1265238"/>
          </a:xfrm>
          <a:solidFill>
            <a:schemeClr val="tx2"/>
          </a:solidFill>
        </p:spPr>
        <p:txBody>
          <a:bodyPr>
            <a:normAutofit/>
          </a:bodyPr>
          <a:lstStyle/>
          <a:p>
            <a:pPr algn="ctr"/>
            <a:r>
              <a:rPr lang="pt-BR" sz="3600" dirty="0" smtClean="0">
                <a:solidFill>
                  <a:srgbClr val="9BBB59"/>
                </a:solidFill>
                <a:latin typeface="Georgia" charset="0"/>
              </a:rPr>
              <a:t>RE-TREINAMENTO É REQUERIDO QUANDO HOUVER:</a:t>
            </a:r>
            <a:endParaRPr lang="pt-BR" sz="3600" dirty="0" smtClean="0">
              <a:solidFill>
                <a:srgbClr val="9BBB59"/>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Slide Number Placeholder 3"/>
          <p:cNvSpPr>
            <a:spLocks noGrp="1"/>
          </p:cNvSpPr>
          <p:nvPr>
            <p:ph type="sldNum" sz="quarter" idx="12"/>
          </p:nvPr>
        </p:nvSpPr>
        <p:spPr bwMode="auto">
          <a:ln>
            <a:miter lim="800000"/>
            <a:headEnd/>
            <a:tailEnd/>
          </a:ln>
        </p:spPr>
        <p:txBody>
          <a:bodyPr/>
          <a:lstStyle/>
          <a:p>
            <a:fld id="{DBF8D58E-4DB8-4791-B83D-05B42B1D15A1}" type="slidenum">
              <a:rPr lang="en-US"/>
              <a:pPr/>
              <a:t>94</a:t>
            </a:fld>
            <a:endParaRPr lang="en-US"/>
          </a:p>
        </p:txBody>
      </p:sp>
      <p:sp>
        <p:nvSpPr>
          <p:cNvPr id="187394" name="Content Placeholder 2"/>
          <p:cNvSpPr>
            <a:spLocks noGrp="1"/>
          </p:cNvSpPr>
          <p:nvPr>
            <p:ph idx="4294967295"/>
          </p:nvPr>
        </p:nvSpPr>
        <p:spPr>
          <a:xfrm>
            <a:off x="228600" y="2362200"/>
            <a:ext cx="8229600" cy="1828800"/>
          </a:xfrm>
        </p:spPr>
        <p:txBody>
          <a:bodyPr/>
          <a:lstStyle/>
          <a:p>
            <a:pPr algn="ctr">
              <a:buClrTx/>
              <a:buNone/>
            </a:pPr>
            <a:r>
              <a:rPr lang="pt-BR" sz="4000" dirty="0" smtClean="0">
                <a:solidFill>
                  <a:srgbClr val="1F497D"/>
                </a:solidFill>
                <a:latin typeface="Georgia" charset="0"/>
                <a:ea typeface="ＭＳ Ｐゴシック" charset="-128"/>
              </a:rPr>
              <a:t>O Empregador deve mant</a:t>
            </a:r>
            <a:r>
              <a:rPr lang="pt-BR" sz="4000" dirty="0" smtClean="0">
                <a:solidFill>
                  <a:srgbClr val="1F497D"/>
                </a:solidFill>
                <a:latin typeface="Georgia" charset="0"/>
              </a:rPr>
              <a:t>er registros de certificação do treinamento</a:t>
            </a:r>
            <a:r>
              <a:rPr lang="pt-BR" sz="4000" dirty="0" smtClean="0">
                <a:solidFill>
                  <a:srgbClr val="1F497D"/>
                </a:solidFill>
                <a:latin typeface="Georgia" charset="0"/>
                <a:ea typeface="ＭＳ Ｐゴシック" charset="-128"/>
              </a:rPr>
              <a:t>.</a:t>
            </a:r>
          </a:p>
          <a:p>
            <a:pPr algn="ctr">
              <a:buFont typeface="Wingdings 2" pitchFamily="-106" charset="2"/>
              <a:buNone/>
            </a:pPr>
            <a:endParaRPr lang="en-US" sz="4000" dirty="0" smtClean="0">
              <a:solidFill>
                <a:schemeClr val="tx2"/>
              </a:solidFill>
            </a:endParaRPr>
          </a:p>
        </p:txBody>
      </p:sp>
      <p:sp>
        <p:nvSpPr>
          <p:cNvPr id="6" name="Title 1"/>
          <p:cNvSpPr txBox="1">
            <a:spLocks noGrp="1"/>
          </p:cNvSpPr>
          <p:nvPr>
            <p:ph type="title"/>
          </p:nvPr>
        </p:nvSpPr>
        <p:spPr>
          <a:xfrm>
            <a:off x="838200" y="533400"/>
            <a:ext cx="7772400" cy="1265238"/>
          </a:xfrm>
          <a:prstGeom prst="rect">
            <a:avLst/>
          </a:prstGeom>
          <a:solidFill>
            <a:schemeClr val="tx2"/>
          </a:solidFill>
        </p:spPr>
        <p:txBody>
          <a:bodyPr bIns="91440" anchor="b">
            <a:noAutofit/>
          </a:bodyPr>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sz="3600" dirty="0" smtClean="0">
                <a:solidFill>
                  <a:srgbClr val="9BBB59"/>
                </a:solidFill>
                <a:latin typeface="Georgia" charset="0"/>
              </a:rPr>
              <a:t>CERTIFICAÇÃO DO TREINAMENTO</a:t>
            </a:r>
            <a:endParaRPr lang="pt-BR" sz="3600" dirty="0">
              <a:solidFill>
                <a:srgbClr val="9BBB59"/>
              </a:solidFill>
              <a:latin typeface="Georgia"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5" name="Rectangle 11" title="Red text box"/>
          <p:cNvSpPr>
            <a:spLocks noChangeArrowheads="1"/>
          </p:cNvSpPr>
          <p:nvPr/>
        </p:nvSpPr>
        <p:spPr bwMode="auto">
          <a:xfrm>
            <a:off x="484188" y="1498600"/>
            <a:ext cx="8278812" cy="50546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92075" tIns="46038" rIns="92075" bIns="46038"/>
          <a:lstStyle/>
          <a:p>
            <a:pPr marL="342900" indent="-342900" fontAlgn="auto">
              <a:spcBef>
                <a:spcPct val="20000"/>
              </a:spcBef>
              <a:spcAft>
                <a:spcPct val="20000"/>
              </a:spcAft>
              <a:buClr>
                <a:srgbClr val="FFFF00"/>
              </a:buClr>
              <a:buFontTx/>
              <a:buChar char="•"/>
              <a:defRPr/>
            </a:pPr>
            <a:r>
              <a:rPr lang="pt-B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Os empregadores com 11 ou mais empregados devem manter regristros de doenças e acidentes ocupacionais.</a:t>
            </a:r>
            <a:endParaRPr lang="pt-BR" sz="2800" dirty="0">
              <a:effectLst>
                <a:outerShdw blurRad="38100" dist="38100" dir="2700000" algn="tl">
                  <a:srgbClr val="000000"/>
                </a:outerShdw>
              </a:effectLst>
            </a:endParaRPr>
          </a:p>
        </p:txBody>
      </p:sp>
      <p:pic>
        <p:nvPicPr>
          <p:cNvPr id="188422" name="Picture 12" descr="C:\My Documents\Compliance Assistance\filecab.WMF" title="Picture of a file cabin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2514600"/>
            <a:ext cx="1717675" cy="2165350"/>
          </a:xfrm>
          <a:prstGeom prst="rect">
            <a:avLst/>
          </a:prstGeom>
          <a:noFill/>
          <a:ln w="9525">
            <a:noFill/>
            <a:miter lim="800000"/>
            <a:headEnd/>
            <a:tailEnd/>
          </a:ln>
        </p:spPr>
      </p:pic>
      <p:sp>
        <p:nvSpPr>
          <p:cNvPr id="98317" name="Rectangle 13" title="Red text box"/>
          <p:cNvSpPr>
            <a:spLocks noChangeArrowheads="1"/>
          </p:cNvSpPr>
          <p:nvPr/>
        </p:nvSpPr>
        <p:spPr bwMode="auto">
          <a:xfrm>
            <a:off x="0" y="3482974"/>
            <a:ext cx="6629400" cy="2536825"/>
          </a:xfrm>
          <a:prstGeom prst="rect">
            <a:avLst/>
          </a:prstGeom>
          <a:noFill/>
          <a:ln w="9525">
            <a:noFill/>
            <a:miter lim="800000"/>
            <a:headEnd/>
            <a:tailEnd/>
          </a:ln>
          <a:effectLst/>
        </p:spPr>
        <p:txBody>
          <a:bodyPr lIns="92075" tIns="46038" rIns="92075" bIns="46038"/>
          <a:lstStyle/>
          <a:p>
            <a:pPr marL="742950" lvl="1" indent="-285750" fontAlgn="auto">
              <a:spcBef>
                <a:spcPct val="50000"/>
              </a:spcBef>
              <a:spcAft>
                <a:spcPct val="20000"/>
              </a:spcAft>
              <a:buClr>
                <a:srgbClr val="FFFF00"/>
              </a:buClr>
              <a:buFontTx/>
              <a:buChar char="•"/>
              <a:defRPr/>
            </a:pPr>
            <a:r>
              <a:rPr lang="pt-BR"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Todos</a:t>
            </a:r>
            <a:r>
              <a:rPr lang="pt-B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 os empregadores devem expor o cartaz da OSHA e relatar à OSHA qualquer acidente fatal </a:t>
            </a:r>
            <a:r>
              <a:rPr lang="pt-B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pt-B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rPr>
              <a:t>dentro de 8 horas, ou que resulte em hospitalização, amputação ou perda de um olho  dentro de 24 horas.</a:t>
            </a:r>
            <a:endParaRPr lang="pt-BR"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endParaRPr>
          </a:p>
        </p:txBody>
      </p:sp>
      <p:sp>
        <p:nvSpPr>
          <p:cNvPr id="152578" name="Slide Number Placeholder 5"/>
          <p:cNvSpPr>
            <a:spLocks noGrp="1"/>
          </p:cNvSpPr>
          <p:nvPr>
            <p:ph type="sldNum" sz="quarter" idx="12"/>
          </p:nvPr>
        </p:nvSpPr>
        <p:spPr bwMode="auto">
          <a:ln>
            <a:miter lim="800000"/>
            <a:headEnd/>
            <a:tailEnd/>
          </a:ln>
        </p:spPr>
        <p:txBody>
          <a:bodyPr/>
          <a:lstStyle/>
          <a:p>
            <a:fld id="{0F10BE5E-34D9-4D0F-A54F-F40FA5C1BDE0}" type="slidenum">
              <a:rPr lang="en-US"/>
              <a:pPr/>
              <a:t>95</a:t>
            </a:fld>
            <a:endParaRPr lang="en-US"/>
          </a:p>
        </p:txBody>
      </p:sp>
      <p:sp>
        <p:nvSpPr>
          <p:cNvPr id="8" name="Rectangle 10"/>
          <p:cNvSpPr>
            <a:spLocks noGrp="1" noChangeArrowheads="1"/>
          </p:cNvSpPr>
          <p:nvPr>
            <p:ph type="title"/>
          </p:nvPr>
        </p:nvSpPr>
        <p:spPr bwMode="auto">
          <a:xfrm>
            <a:off x="484188" y="274638"/>
            <a:ext cx="8278812" cy="11430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a:spcBef>
                <a:spcPts val="0"/>
              </a:spcBef>
              <a:spcAft>
                <a:spcPts val="0"/>
              </a:spcAft>
              <a:defRPr/>
            </a:pPr>
            <a:r>
              <a:rPr lang="pt-B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Registros e Relatórios</a:t>
            </a:r>
            <a:endParaRPr lang="pt-BR"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2053"/>
          <p:cNvSpPr>
            <a:spLocks noChangeArrowheads="1"/>
          </p:cNvSpPr>
          <p:nvPr/>
        </p:nvSpPr>
        <p:spPr bwMode="auto">
          <a:xfrm>
            <a:off x="304800" y="1524000"/>
            <a:ext cx="8610600" cy="51054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92075" tIns="46038" rIns="92075" bIns="46038"/>
          <a:lstStyle/>
          <a:p>
            <a:pPr marL="342900" indent="-342900" fontAlgn="auto" hangingPunct="1">
              <a:lnSpc>
                <a:spcPct val="100000"/>
              </a:lnSpc>
              <a:spcBef>
                <a:spcPct val="20000"/>
              </a:spcBef>
              <a:spcAft>
                <a:spcPct val="20000"/>
              </a:spcAft>
              <a:buClr>
                <a:srgbClr val="FFFF00"/>
              </a:buClr>
              <a:buSzPct val="50000"/>
              <a:buFont typeface="Monotype Sorts"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pt-B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Fornecer um lugar de trabalho seguro e saudável livre dos perigos e dos riscos conhecidos .</a:t>
            </a:r>
          </a:p>
          <a:p>
            <a:pPr marL="342900" indent="-342900" fontAlgn="auto" hangingPunct="1">
              <a:lnSpc>
                <a:spcPct val="100000"/>
              </a:lnSpc>
              <a:spcBef>
                <a:spcPct val="20000"/>
              </a:spcBef>
              <a:spcAft>
                <a:spcPct val="20000"/>
              </a:spcAft>
              <a:buClr>
                <a:srgbClr val="FFFF00"/>
              </a:buClr>
              <a:buSzPct val="50000"/>
              <a:buFont typeface="Monotype Sorts"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pt-B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Seguir os padrões e as regras da OSHA.</a:t>
            </a:r>
          </a:p>
          <a:p>
            <a:pPr marL="342900" indent="-342900" fontAlgn="auto" hangingPunct="1">
              <a:lnSpc>
                <a:spcPct val="100000"/>
              </a:lnSpc>
              <a:spcBef>
                <a:spcPct val="20000"/>
              </a:spcBef>
              <a:spcAft>
                <a:spcPct val="20000"/>
              </a:spcAft>
              <a:buClr>
                <a:srgbClr val="FFFF00"/>
              </a:buClr>
              <a:buSzPct val="50000"/>
              <a:buFont typeface="Monotype Sorts"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pt-B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Fornecer treinamento, exames médicos e registros atualizados.</a:t>
            </a:r>
          </a:p>
          <a:p>
            <a:pPr marL="342900" indent="-342900" fontAlgn="auto" hangingPunct="1">
              <a:lnSpc>
                <a:spcPct val="100000"/>
              </a:lnSpc>
              <a:spcBef>
                <a:spcPct val="20000"/>
              </a:spcBef>
              <a:spcAft>
                <a:spcPct val="20000"/>
              </a:spcAft>
              <a:buClr>
                <a:srgbClr val="FFFF00"/>
              </a:buClr>
              <a:buSzPct val="50000"/>
              <a:buFont typeface="Monotype Sorts"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pt-B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OSH </a:t>
            </a:r>
            <a:r>
              <a:rPr lang="pt-BR"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Act</a:t>
            </a:r>
            <a:r>
              <a:rPr lang="pt-B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dá direitos, especialmente depois de uma inspeção da OSHA.</a:t>
            </a:r>
          </a:p>
          <a:p>
            <a:pPr marL="339725" indent="-339725" hangingPunct="1">
              <a:lnSpc>
                <a:spcPct val="100000"/>
              </a:lnSpc>
              <a:spcBef>
                <a:spcPts val="363"/>
              </a:spcBef>
              <a:spcAft>
                <a:spcPts val="363"/>
              </a:spcAft>
              <a:buClrTx/>
              <a:buFontTx/>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US" sz="2800" dirty="0">
              <a:solidFill>
                <a:srgbClr val="FFFFFF"/>
              </a:solidFill>
              <a:latin typeface="Georgia" charset="0"/>
            </a:endParaRPr>
          </a:p>
          <a:p>
            <a:pPr marL="342900" indent="-342900" fontAlgn="auto">
              <a:spcBef>
                <a:spcPct val="20000"/>
              </a:spcBef>
              <a:spcAft>
                <a:spcPct val="20000"/>
              </a:spcAft>
              <a:buClr>
                <a:srgbClr val="FFFF00"/>
              </a:buClr>
              <a:buSzPct val="50000"/>
              <a:buFont typeface="Monotype Sorts" pitchFamily="2" charset="2"/>
              <a:buChar char="l"/>
              <a:defRPr/>
            </a:pP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7698" name="Slide Number Placeholder 5"/>
          <p:cNvSpPr>
            <a:spLocks noGrp="1"/>
          </p:cNvSpPr>
          <p:nvPr>
            <p:ph type="sldNum" sz="quarter" idx="12"/>
          </p:nvPr>
        </p:nvSpPr>
        <p:spPr bwMode="auto">
          <a:ln>
            <a:miter lim="800000"/>
            <a:headEnd/>
            <a:tailEnd/>
          </a:ln>
        </p:spPr>
        <p:txBody>
          <a:bodyPr/>
          <a:lstStyle/>
          <a:p>
            <a:fld id="{6D91CDEA-E11B-4398-9083-CCC0B1D026A1}" type="slidenum">
              <a:rPr lang="en-US"/>
              <a:pPr/>
              <a:t>96</a:t>
            </a:fld>
            <a:endParaRPr lang="en-US"/>
          </a:p>
        </p:txBody>
      </p:sp>
      <p:sp>
        <p:nvSpPr>
          <p:cNvPr id="6" name="Rectangle 2052"/>
          <p:cNvSpPr>
            <a:spLocks noGrp="1" noChangeArrowheads="1"/>
          </p:cNvSpPr>
          <p:nvPr>
            <p:ph type="title"/>
          </p:nvPr>
        </p:nvSpPr>
        <p:spPr bwMode="auto">
          <a:xfrm>
            <a:off x="304800" y="274638"/>
            <a:ext cx="8610600" cy="11430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hangingPunct="1">
              <a:lnSpc>
                <a:spcPct val="100000"/>
              </a:lnSpc>
              <a:spcBef>
                <a:spcPts val="0"/>
              </a:spcBef>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Quais são as reponsabilidades e os direitos dos empregadores?</a:t>
            </a:r>
            <a:endParaRPr lang="pt-BR"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Rectangle 5"/>
          <p:cNvSpPr>
            <a:spLocks noChangeArrowheads="1"/>
          </p:cNvSpPr>
          <p:nvPr/>
        </p:nvSpPr>
        <p:spPr bwMode="auto">
          <a:xfrm>
            <a:off x="533400" y="1447800"/>
            <a:ext cx="8077200" cy="52578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92075" tIns="46038" rIns="92075" bIns="46038"/>
          <a:lstStyle/>
          <a:p>
            <a:pPr marL="342900" indent="-342900" fontAlgn="auto" hangingPunct="1">
              <a:lnSpc>
                <a:spcPct val="100000"/>
              </a:lnSpc>
              <a:spcBef>
                <a:spcPct val="20000"/>
              </a:spcBef>
              <a:spcAft>
                <a:spcPct val="20000"/>
              </a:spcAft>
              <a:buClr>
                <a:srgbClr val="FFFF00"/>
              </a:buClr>
              <a:buSzPct val="50000"/>
              <a:buFont typeface="Monotype Sorts" pitchFamily="2" charset="2"/>
              <a:buChar char="l"/>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pt-BR"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Identificar e corregir problemas no local de trabalho, colaborando com os empregadores quando possível.</a:t>
            </a:r>
          </a:p>
          <a:p>
            <a:pPr marL="342900" indent="-342900" fontAlgn="auto" hangingPunct="1">
              <a:lnSpc>
                <a:spcPct val="100000"/>
              </a:lnSpc>
              <a:spcBef>
                <a:spcPct val="20000"/>
              </a:spcBef>
              <a:spcAft>
                <a:spcPct val="20000"/>
              </a:spcAft>
              <a:buClr>
                <a:srgbClr val="FFFF00"/>
              </a:buClr>
              <a:buSzPct val="50000"/>
              <a:buFont typeface="Monotype Sorts" pitchFamily="2" charset="2"/>
              <a:buChar char="l"/>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pt-BR"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Informa à OSHA sobre as condições do local de trabalho que ameacem sua saúde ou segurança,  pessoalmente, por telefone , fax, pelo correio ou email pelo site da OSHA.</a:t>
            </a:r>
          </a:p>
          <a:p>
            <a:pPr marL="342900" indent="-342900" fontAlgn="auto" hangingPunct="1">
              <a:lnSpc>
                <a:spcPct val="100000"/>
              </a:lnSpc>
              <a:spcBef>
                <a:spcPct val="20000"/>
              </a:spcBef>
              <a:spcAft>
                <a:spcPct val="20000"/>
              </a:spcAft>
              <a:buClr>
                <a:srgbClr val="FFFF00"/>
              </a:buClr>
              <a:buSzPct val="50000"/>
              <a:buFont typeface="Monotype Sorts" pitchFamily="2" charset="2"/>
              <a:buChar char="l"/>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pt-BR"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Proteção da pessoa que </a:t>
            </a:r>
            <a:r>
              <a:rPr lang="pt-BR" sz="2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denucia</a:t>
            </a:r>
            <a:r>
              <a:rPr lang="pt-BR"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A Seção 11(c) do OSH Act – direito de buscar condições de trabalho seguras e saudáveis sem represálias ou sem ser despedido.</a:t>
            </a:r>
          </a:p>
          <a:p>
            <a:pPr marL="342900" indent="-342900" fontAlgn="auto">
              <a:spcBef>
                <a:spcPct val="20000"/>
              </a:spcBef>
              <a:spcAft>
                <a:spcPct val="20000"/>
              </a:spcAft>
              <a:buClr>
                <a:srgbClr val="FFFF00"/>
              </a:buClr>
              <a:buSzPct val="50000"/>
              <a:buFont typeface="Monotype Sorts" pitchFamily="2" charset="2"/>
              <a:buChar char="l"/>
              <a:defRPr/>
            </a:pP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2516" name="Text Box 6"/>
          <p:cNvSpPr txBox="1">
            <a:spLocks noChangeArrowheads="1"/>
          </p:cNvSpPr>
          <p:nvPr/>
        </p:nvSpPr>
        <p:spPr bwMode="auto">
          <a:xfrm>
            <a:off x="1066800" y="6172200"/>
            <a:ext cx="7142163" cy="577081"/>
          </a:xfrm>
          <a:prstGeom prst="rect">
            <a:avLst/>
          </a:prstGeom>
          <a:noFill/>
          <a:ln w="9525">
            <a:noFill/>
            <a:miter lim="800000"/>
            <a:headEnd type="none" w="sm" len="sm"/>
            <a:tailEnd type="none" w="sm" len="sm"/>
          </a:ln>
        </p:spPr>
        <p:txBody>
          <a:bodyPr>
            <a:spAutoFit/>
          </a:bodyPr>
          <a:lstStyle/>
          <a:p>
            <a:pPr algn="ctr" hangingPunct="1">
              <a:lnSpc>
                <a:spcPct val="175000"/>
              </a:lnSpc>
              <a:spcBef>
                <a:spcPts val="9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dirty="0" smtClean="0">
                <a:solidFill>
                  <a:srgbClr val="FFFFFF"/>
                </a:solidFill>
                <a:latin typeface="Georgia" charset="0"/>
              </a:rPr>
              <a:t>(ver o site da OSHA para Trabalhadores, para mais informação)</a:t>
            </a:r>
            <a:endParaRPr lang="pt-BR" dirty="0">
              <a:solidFill>
                <a:srgbClr val="FFFFFF"/>
              </a:solidFill>
              <a:latin typeface="Georgia" charset="0"/>
            </a:endParaRPr>
          </a:p>
        </p:txBody>
      </p:sp>
      <p:sp>
        <p:nvSpPr>
          <p:cNvPr id="155650" name="Slide Number Placeholder 5"/>
          <p:cNvSpPr>
            <a:spLocks noGrp="1"/>
          </p:cNvSpPr>
          <p:nvPr>
            <p:ph type="sldNum" sz="quarter" idx="12"/>
          </p:nvPr>
        </p:nvSpPr>
        <p:spPr bwMode="auto">
          <a:ln>
            <a:miter lim="800000"/>
            <a:headEnd/>
            <a:tailEnd/>
          </a:ln>
        </p:spPr>
        <p:txBody>
          <a:bodyPr/>
          <a:lstStyle/>
          <a:p>
            <a:fld id="{9AAD0361-9D1F-4F23-8E66-C85E293C4A06}" type="slidenum">
              <a:rPr lang="en-US"/>
              <a:pPr/>
              <a:t>97</a:t>
            </a:fld>
            <a:endParaRPr lang="en-US"/>
          </a:p>
        </p:txBody>
      </p:sp>
      <p:sp>
        <p:nvSpPr>
          <p:cNvPr id="7" name="Rectangle 4"/>
          <p:cNvSpPr>
            <a:spLocks noGrp="1" noChangeArrowheads="1"/>
          </p:cNvSpPr>
          <p:nvPr>
            <p:ph type="title"/>
          </p:nvPr>
        </p:nvSpPr>
        <p:spPr bwMode="auto">
          <a:xfrm>
            <a:off x="533400" y="152400"/>
            <a:ext cx="8077200" cy="11430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hangingPunct="1">
              <a:lnSpc>
                <a:spcPct val="100000"/>
              </a:lnSpc>
              <a:spcBef>
                <a:spcPts val="0"/>
              </a:spcBef>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Quais são os direitos dos trabalhadores?</a:t>
            </a:r>
            <a:endParaRPr lang="pt-BR"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5"/>
          <p:cNvSpPr>
            <a:spLocks noGrp="1"/>
          </p:cNvSpPr>
          <p:nvPr>
            <p:ph type="sldNum" sz="quarter" idx="12"/>
          </p:nvPr>
        </p:nvSpPr>
        <p:spPr bwMode="auto">
          <a:ln>
            <a:miter lim="800000"/>
            <a:headEnd/>
            <a:tailEnd/>
          </a:ln>
        </p:spPr>
        <p:txBody>
          <a:bodyPr/>
          <a:lstStyle/>
          <a:p>
            <a:fld id="{CB133FD8-B719-4FD2-8EDA-3680E5BC208F}" type="slidenum">
              <a:rPr lang="en-US"/>
              <a:pPr/>
              <a:t>98</a:t>
            </a:fld>
            <a:endParaRPr lang="en-US"/>
          </a:p>
        </p:txBody>
      </p:sp>
      <p:sp>
        <p:nvSpPr>
          <p:cNvPr id="100357" name="Rectangle 5"/>
          <p:cNvSpPr>
            <a:spLocks noChangeArrowheads="1"/>
          </p:cNvSpPr>
          <p:nvPr/>
        </p:nvSpPr>
        <p:spPr bwMode="auto">
          <a:xfrm>
            <a:off x="762000" y="1524000"/>
            <a:ext cx="8153400" cy="51054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lIns="92075" tIns="46038" rIns="92075" bIns="46038"/>
          <a:lstStyle/>
          <a:p>
            <a:pPr marL="342900" indent="-342900" fontAlgn="auto" hangingPunct="1">
              <a:lnSpc>
                <a:spcPct val="90000"/>
              </a:lnSpc>
              <a:spcBef>
                <a:spcPct val="10000"/>
              </a:spcBef>
              <a:spcAft>
                <a:spcPct val="20000"/>
              </a:spcAft>
              <a:buClr>
                <a:srgbClr val="FFFF00"/>
              </a:buClr>
              <a:buSzPct val="50000"/>
              <a:buFont typeface="Monotype Sorts" pitchFamily="2" charset="2"/>
              <a:buChar char="l"/>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pt-BR"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Ler o cartaz da OSHA.</a:t>
            </a:r>
          </a:p>
          <a:p>
            <a:pPr marL="342900" indent="-342900" fontAlgn="auto" hangingPunct="1">
              <a:lnSpc>
                <a:spcPct val="90000"/>
              </a:lnSpc>
              <a:spcBef>
                <a:spcPct val="10000"/>
              </a:spcBef>
              <a:spcAft>
                <a:spcPct val="20000"/>
              </a:spcAft>
              <a:buClr>
                <a:srgbClr val="FFFF00"/>
              </a:buClr>
              <a:buSzPct val="50000"/>
              <a:buFont typeface="Monotype Sorts" pitchFamily="2" charset="2"/>
              <a:buChar char="l"/>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pt-BR"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Seguir as regras de segurança e saúde e usar todos os equipamento e acessórios requeridos.</a:t>
            </a:r>
          </a:p>
          <a:p>
            <a:pPr marL="342900" indent="-342900" fontAlgn="auto" hangingPunct="1">
              <a:lnSpc>
                <a:spcPct val="90000"/>
              </a:lnSpc>
              <a:spcBef>
                <a:spcPct val="10000"/>
              </a:spcBef>
              <a:spcAft>
                <a:spcPct val="20000"/>
              </a:spcAft>
              <a:buClr>
                <a:srgbClr val="FFFF00"/>
              </a:buClr>
              <a:buSzPct val="50000"/>
              <a:buFont typeface="Monotype Sorts" pitchFamily="2" charset="2"/>
              <a:buChar char="l"/>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pt-BR"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Seguir práticas de trabalho seguras para seu trabalho, conforme o empregador indique.</a:t>
            </a:r>
          </a:p>
          <a:p>
            <a:pPr marL="342900" indent="-342900" fontAlgn="auto" hangingPunct="1">
              <a:lnSpc>
                <a:spcPct val="90000"/>
              </a:lnSpc>
              <a:spcBef>
                <a:spcPct val="10000"/>
              </a:spcBef>
              <a:spcAft>
                <a:spcPct val="20000"/>
              </a:spcAft>
              <a:buClr>
                <a:srgbClr val="FFFF00"/>
              </a:buClr>
              <a:buSzPct val="50000"/>
              <a:buFont typeface="Monotype Sorts" pitchFamily="2" charset="2"/>
              <a:buChar char="l"/>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pt-BR"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Relatar  condições perigosas a um supervisor ou comitê de segurança.</a:t>
            </a:r>
          </a:p>
          <a:p>
            <a:pPr marL="342900" indent="-342900" fontAlgn="auto" hangingPunct="1">
              <a:lnSpc>
                <a:spcPct val="90000"/>
              </a:lnSpc>
              <a:spcBef>
                <a:spcPct val="10000"/>
              </a:spcBef>
              <a:spcAft>
                <a:spcPct val="20000"/>
              </a:spcAft>
              <a:buClr>
                <a:srgbClr val="FFFF00"/>
              </a:buClr>
              <a:buSzPct val="50000"/>
              <a:buFont typeface="Monotype Sorts" pitchFamily="2" charset="2"/>
              <a:buChar char="l"/>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pt-BR"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Relatar condições perigosas e de riscos  à OSHA, se os empregadores não as resolverem.</a:t>
            </a:r>
          </a:p>
          <a:p>
            <a:pPr marL="342900" indent="-342900" fontAlgn="auto" hangingPunct="1">
              <a:lnSpc>
                <a:spcPct val="90000"/>
              </a:lnSpc>
              <a:spcBef>
                <a:spcPct val="10000"/>
              </a:spcBef>
              <a:spcAft>
                <a:spcPct val="20000"/>
              </a:spcAft>
              <a:buClr>
                <a:srgbClr val="FFFF00"/>
              </a:buClr>
              <a:buSzPct val="50000"/>
              <a:buFont typeface="Monotype Sorts" pitchFamily="2" charset="2"/>
              <a:buChar char="l"/>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pt-BR" sz="2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Cooperar com os inspetores da OSHA.</a:t>
            </a:r>
            <a:endParaRPr lang="pt-BR"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4565" name="Text Box 6"/>
          <p:cNvSpPr txBox="1">
            <a:spLocks noChangeArrowheads="1"/>
          </p:cNvSpPr>
          <p:nvPr/>
        </p:nvSpPr>
        <p:spPr bwMode="auto">
          <a:xfrm>
            <a:off x="1752600" y="5943600"/>
            <a:ext cx="5973763" cy="976101"/>
          </a:xfrm>
          <a:prstGeom prst="rect">
            <a:avLst/>
          </a:prstGeom>
          <a:noFill/>
          <a:ln w="9525">
            <a:noFill/>
            <a:miter lim="800000"/>
            <a:headEnd type="none" w="sm" len="sm"/>
            <a:tailEnd type="none" w="sm" len="sm"/>
          </a:ln>
        </p:spPr>
        <p:txBody>
          <a:bodyPr>
            <a:spAutoFit/>
          </a:bodyPr>
          <a:lstStyle/>
          <a:p>
            <a:pPr hangingPunct="1">
              <a:lnSpc>
                <a:spcPts val="3663"/>
              </a:lnSpc>
              <a:spcBef>
                <a:spcPts val="9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BR" dirty="0" smtClean="0">
                <a:solidFill>
                  <a:srgbClr val="FFFFFF"/>
                </a:solidFill>
                <a:latin typeface="Georgia" charset="0"/>
              </a:rPr>
              <a:t>(ver o site da OSHA para Trabalhadores, para mais informação)</a:t>
            </a:r>
            <a:endParaRPr lang="pt-BR" dirty="0">
              <a:solidFill>
                <a:srgbClr val="FFFFFF"/>
              </a:solidFill>
              <a:latin typeface="Georgia" charset="0"/>
            </a:endParaRPr>
          </a:p>
        </p:txBody>
      </p:sp>
      <p:sp>
        <p:nvSpPr>
          <p:cNvPr id="7" name="Rectangle 4"/>
          <p:cNvSpPr>
            <a:spLocks noGrp="1" noChangeArrowheads="1"/>
          </p:cNvSpPr>
          <p:nvPr>
            <p:ph type="title"/>
          </p:nvPr>
        </p:nvSpPr>
        <p:spPr bwMode="auto">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nchor="ctr"/>
          <a:lstStyle/>
          <a:p>
            <a:pPr algn="ctr" fontAlgn="auto" hangingPunct="1">
              <a:lnSpc>
                <a:spcPct val="100000"/>
              </a:lnSpc>
              <a:spcBef>
                <a:spcPts val="0"/>
              </a:spcBef>
              <a:spcAft>
                <a:spcPts val="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pt-B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Quais são as responsabilidades dos trabalhadores?</a:t>
            </a:r>
            <a:endParaRPr lang="pt-BR"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8" title="Title"/>
          <p:cNvSpPr>
            <a:spLocks noGrp="1" noChangeArrowheads="1"/>
          </p:cNvSpPr>
          <p:nvPr>
            <p:ph type="title"/>
          </p:nvPr>
        </p:nvSpPr>
        <p:spPr>
          <a:xfrm>
            <a:off x="0" y="285750"/>
            <a:ext cx="8999538" cy="922338"/>
          </a:xfrm>
        </p:spPr>
        <p:txBody>
          <a:bodyPr lIns="0" tIns="0" rIns="0" bIns="0"/>
          <a:lstStyle/>
          <a:p>
            <a:pPr algn="ctr" defTabSz="457200"/>
            <a:r>
              <a:rPr lang="pt-BR" sz="4400" dirty="0" smtClean="0">
                <a:solidFill>
                  <a:schemeClr val="accent1"/>
                </a:solidFill>
                <a:latin typeface="Arial" charset="0"/>
              </a:rPr>
              <a:t>Inspeções do Local de Trabalho</a:t>
            </a:r>
          </a:p>
        </p:txBody>
      </p:sp>
      <p:sp>
        <p:nvSpPr>
          <p:cNvPr id="43017" name="Rectangle 9" title="Red text box"/>
          <p:cNvSpPr>
            <a:spLocks noGrp="1" noChangeArrowheads="1"/>
          </p:cNvSpPr>
          <p:nvPr>
            <p:ph idx="1"/>
          </p:nvPr>
        </p:nvSpPr>
        <p:spPr>
          <a:xfrm>
            <a:off x="685800" y="2057400"/>
            <a:ext cx="7705725" cy="2895600"/>
          </a:xfrm>
          <a:solidFill>
            <a:schemeClr val="accent2"/>
          </a:solidFill>
        </p:spPr>
        <p:txBody>
          <a:bodyPr lIns="0" tIns="0" rIns="0" bIns="0" rtlCol="0">
            <a:normAutofit fontScale="85000" lnSpcReduction="10000"/>
          </a:bodyPr>
          <a:lstStyle/>
          <a:p>
            <a:pPr marL="207963" indent="-207963" defTabSz="457200" fontAlgn="auto">
              <a:spcBef>
                <a:spcPct val="0"/>
              </a:spcBef>
              <a:spcAft>
                <a:spcPts val="0"/>
              </a:spcAft>
              <a:buClr>
                <a:schemeClr val="tx1">
                  <a:shade val="95000"/>
                </a:schemeClr>
              </a:buClr>
              <a:buFontTx/>
              <a:buChar char="•"/>
              <a:defRPr/>
            </a:pPr>
            <a:r>
              <a:rPr lang="en-US" dirty="0">
                <a:solidFill>
                  <a:srgbClr val="FFFFFF"/>
                </a:solidFill>
                <a:latin typeface="Arial" pitchFamily="34" charset="0"/>
                <a:ea typeface="+mn-ea"/>
              </a:rPr>
              <a:t> </a:t>
            </a:r>
            <a:r>
              <a:rPr lang="pt-BR" sz="3400" b="1" dirty="0" smtClean="0">
                <a:solidFill>
                  <a:srgbClr val="FFFFFF"/>
                </a:solidFill>
                <a:latin typeface="Arial" pitchFamily="34" charset="0"/>
                <a:ea typeface="+mn-ea"/>
              </a:rPr>
              <a:t>Estabelecimentos cobertos pelo OSH Act </a:t>
            </a:r>
          </a:p>
          <a:p>
            <a:pPr marL="207963" indent="-207963" defTabSz="457200" fontAlgn="auto">
              <a:spcBef>
                <a:spcPct val="0"/>
              </a:spcBef>
              <a:spcAft>
                <a:spcPts val="0"/>
              </a:spcAft>
              <a:buClr>
                <a:schemeClr val="tx1">
                  <a:shade val="95000"/>
                </a:schemeClr>
              </a:buClr>
              <a:buFont typeface="Wingdings 2" pitchFamily="18" charset="2"/>
              <a:buNone/>
              <a:defRPr/>
            </a:pPr>
            <a:r>
              <a:rPr lang="pt-BR" sz="3400" b="1" dirty="0" smtClean="0">
                <a:solidFill>
                  <a:srgbClr val="FFFFFF"/>
                </a:solidFill>
                <a:latin typeface="Arial" pitchFamily="34" charset="0"/>
                <a:ea typeface="+mn-ea"/>
              </a:rPr>
              <a:t>   estão sujeitos a inspeção pelos funcionários de segurança e saúde da OSHA (</a:t>
            </a:r>
            <a:r>
              <a:rPr lang="pt-BR" sz="3400" b="1" dirty="0" err="1" smtClean="0">
                <a:solidFill>
                  <a:srgbClr val="FFFFFF"/>
                </a:solidFill>
                <a:latin typeface="Arial" pitchFamily="34" charset="0"/>
                <a:ea typeface="+mn-ea"/>
              </a:rPr>
              <a:t>CSHO's</a:t>
            </a:r>
            <a:r>
              <a:rPr lang="pt-BR" sz="3400" b="1" dirty="0" smtClean="0">
                <a:solidFill>
                  <a:srgbClr val="FFFFFF"/>
                </a:solidFill>
                <a:latin typeface="Arial" pitchFamily="34" charset="0"/>
                <a:ea typeface="+mn-ea"/>
              </a:rPr>
              <a:t>).</a:t>
            </a:r>
          </a:p>
          <a:p>
            <a:pPr marL="207963" indent="-207963" defTabSz="457200" fontAlgn="auto">
              <a:spcBef>
                <a:spcPct val="0"/>
              </a:spcBef>
              <a:spcAft>
                <a:spcPts val="0"/>
              </a:spcAft>
              <a:buClr>
                <a:schemeClr val="tx1">
                  <a:shade val="95000"/>
                </a:schemeClr>
              </a:buClr>
              <a:buFontTx/>
              <a:buChar char="•"/>
              <a:defRPr/>
            </a:pPr>
            <a:endParaRPr lang="pt-BR" sz="3400" b="1" dirty="0" smtClean="0">
              <a:solidFill>
                <a:srgbClr val="FFFFFF"/>
              </a:solidFill>
              <a:latin typeface="Arial" pitchFamily="34" charset="0"/>
              <a:ea typeface="+mn-ea"/>
            </a:endParaRPr>
          </a:p>
          <a:p>
            <a:pPr marL="207963" indent="-207963" defTabSz="457200" fontAlgn="auto">
              <a:spcBef>
                <a:spcPct val="0"/>
              </a:spcBef>
              <a:spcAft>
                <a:spcPts val="0"/>
              </a:spcAft>
              <a:buClr>
                <a:schemeClr val="tx1">
                  <a:shade val="95000"/>
                </a:schemeClr>
              </a:buClr>
              <a:buFontTx/>
              <a:buChar char="•"/>
              <a:defRPr/>
            </a:pPr>
            <a:r>
              <a:rPr lang="pt-BR" sz="3400" b="1" dirty="0" smtClean="0">
                <a:solidFill>
                  <a:srgbClr val="FFFFFF"/>
                </a:solidFill>
                <a:latin typeface="Arial" pitchFamily="34" charset="0"/>
                <a:ea typeface="+mn-ea"/>
              </a:rPr>
              <a:t> A maioria das inspeções é conduzida sem aviso, de surpresa.</a:t>
            </a:r>
          </a:p>
        </p:txBody>
      </p:sp>
      <p:sp>
        <p:nvSpPr>
          <p:cNvPr id="159748" name="Slide Number Placeholder 5"/>
          <p:cNvSpPr>
            <a:spLocks noGrp="1"/>
          </p:cNvSpPr>
          <p:nvPr>
            <p:ph type="sldNum" sz="quarter" idx="12"/>
          </p:nvPr>
        </p:nvSpPr>
        <p:spPr bwMode="auto">
          <a:ln>
            <a:miter lim="800000"/>
            <a:headEnd/>
            <a:tailEnd/>
          </a:ln>
        </p:spPr>
        <p:txBody>
          <a:bodyPr/>
          <a:lstStyle/>
          <a:p>
            <a:fld id="{3249D79F-AEF2-4E52-92D4-E7E7E782B537}" type="slidenum">
              <a:rPr lang="en-US"/>
              <a:pPr/>
              <a:t>99</a:t>
            </a:fld>
            <a:endParaRPr lang="en-US"/>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8263</TotalTime>
  <Words>5709</Words>
  <Application>Microsoft Office PowerPoint</Application>
  <PresentationFormat>On-screen Show (4:3)</PresentationFormat>
  <Paragraphs>866</Paragraphs>
  <Slides>105</Slides>
  <Notes>85</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Equity</vt:lpstr>
      <vt:lpstr>Proteção Anti-Quedas na Construção Civil Residencial</vt:lpstr>
      <vt:lpstr>Slide about course disclaimer  </vt:lpstr>
      <vt:lpstr>Apresentações</vt:lpstr>
      <vt:lpstr>O QUE É O PHILAPOSH ?</vt:lpstr>
      <vt:lpstr>O QUE O PHILAPOSH FAZ?</vt:lpstr>
      <vt:lpstr>Objetivos do Treinamento</vt:lpstr>
      <vt:lpstr>O que é a OSHA?  O que ela faz?</vt:lpstr>
      <vt:lpstr>Quais são algumas das coisas específicas que a OSHA faz?</vt:lpstr>
      <vt:lpstr>Programa de Consulta GRÁTIS</vt:lpstr>
      <vt:lpstr>A OSHA fez diferença? </vt:lpstr>
      <vt:lpstr>Em média, quantos trabalhadores morrem por dia vítimas de acidentes no local de trabalho?</vt:lpstr>
      <vt:lpstr>Em 2013….</vt:lpstr>
      <vt:lpstr>Custos para os Negócios</vt:lpstr>
      <vt:lpstr>Definição de Construção Civil Residencial</vt:lpstr>
      <vt:lpstr>Slide of question why fall protection is needed</vt:lpstr>
      <vt:lpstr>Os trabalhadores que executam serviços no telhado na construção civil residencial não sofrem acidentes. Verdadeiro ou Falso?</vt:lpstr>
      <vt:lpstr>O trabalhador deve cair de uma altura grande para morrer. Verdadeiro ou Falso? </vt:lpstr>
      <vt:lpstr>Os trabalhadores mais velhos e com experiência não caem. Verdadeiro ou Falso?</vt:lpstr>
      <vt:lpstr>Não há muitas alternativas seguras disponíveis para prevenir e proteger os trabalhadores das quedas. Verdadeiro ou Falso?</vt:lpstr>
      <vt:lpstr>Identificando Perigos  e Riscos na Construção Civil  Residencial</vt:lpstr>
      <vt:lpstr>Em cada estágio de uma construção civil  residencial, os trabalhadores correm riscos de quedas associadas com:</vt:lpstr>
      <vt:lpstr>Picture of fall hazard</vt:lpstr>
      <vt:lpstr>Picture of fall hazard</vt:lpstr>
      <vt:lpstr>Picture of fall hazard</vt:lpstr>
      <vt:lpstr>Quais são os exemplos de  proteção contra quedas?</vt:lpstr>
      <vt:lpstr>Sistema de Proteção Pessoal de Prevenção de Quedas (PFAS)</vt:lpstr>
      <vt:lpstr>Safety Nets</vt:lpstr>
      <vt:lpstr>Andaimes</vt:lpstr>
      <vt:lpstr>Picture of fall hazards</vt:lpstr>
      <vt:lpstr>Trabalhando com Segurança</vt:lpstr>
      <vt:lpstr>Picture of fall and electrocution hazard on scaffold</vt:lpstr>
      <vt:lpstr>Trabalhando com Segurança</vt:lpstr>
      <vt:lpstr>Picture of scaffold hazard</vt:lpstr>
      <vt:lpstr>Trabalhando com Segurança</vt:lpstr>
      <vt:lpstr>Picture of plank hazard</vt:lpstr>
      <vt:lpstr>Picture of plank hazards</vt:lpstr>
      <vt:lpstr>Picture of scaffold hazard</vt:lpstr>
      <vt:lpstr>Trabalhando com Segurança</vt:lpstr>
      <vt:lpstr>Trabalhando com Segurança</vt:lpstr>
      <vt:lpstr>Picture of fall hazard</vt:lpstr>
      <vt:lpstr>Trabalhando com Segurança</vt:lpstr>
      <vt:lpstr>Picture of fall hazard</vt:lpstr>
      <vt:lpstr>Picture of fall hazard</vt:lpstr>
      <vt:lpstr>Trabalhando com Segurança </vt:lpstr>
      <vt:lpstr>Picture of aerial lift tipped over</vt:lpstr>
      <vt:lpstr>Trabalhando com Segurança</vt:lpstr>
      <vt:lpstr>Atividade para Grupo Pequeno </vt:lpstr>
      <vt:lpstr>Picture of fall hazard</vt:lpstr>
      <vt:lpstr>Picture of fall hazard</vt:lpstr>
      <vt:lpstr>Picture of fall hazard</vt:lpstr>
      <vt:lpstr>Picture of fall hazards</vt:lpstr>
      <vt:lpstr>Telhados</vt:lpstr>
      <vt:lpstr>Trabalhando com Segurança</vt:lpstr>
      <vt:lpstr>Picture of fall hazard</vt:lpstr>
      <vt:lpstr>Trabalhando com Segurança</vt:lpstr>
      <vt:lpstr>Trabalhando com Segurança</vt:lpstr>
      <vt:lpstr>Trabalhando com Segurança</vt:lpstr>
      <vt:lpstr>Picture of fall hazards</vt:lpstr>
      <vt:lpstr>Trabalhando com Segurança</vt:lpstr>
      <vt:lpstr>Escadas</vt:lpstr>
      <vt:lpstr>Picture of ladder hazards</vt:lpstr>
      <vt:lpstr>Picture of ladder hazard</vt:lpstr>
      <vt:lpstr>Picture of ladder hazards</vt:lpstr>
      <vt:lpstr>Picture of ladder hazard</vt:lpstr>
      <vt:lpstr>Trabalhando com Segurança</vt:lpstr>
      <vt:lpstr>Trabalhando com Segurança</vt:lpstr>
      <vt:lpstr>Picture of ladder hazard</vt:lpstr>
      <vt:lpstr>Picture of ladder hazard</vt:lpstr>
      <vt:lpstr>Trabalhando com Segurança</vt:lpstr>
      <vt:lpstr>Picture of ladder hazard</vt:lpstr>
      <vt:lpstr>Escadas</vt:lpstr>
      <vt:lpstr>Segurança no Trabalho</vt:lpstr>
      <vt:lpstr>Picture of fall hazard</vt:lpstr>
      <vt:lpstr>RESUMO</vt:lpstr>
      <vt:lpstr>Controlando os Perigos e  os Riscos</vt:lpstr>
      <vt:lpstr>Hierarquia dos Controles de Perigos</vt:lpstr>
      <vt:lpstr>Corrimãos</vt:lpstr>
      <vt:lpstr>Corrimãos</vt:lpstr>
      <vt:lpstr>Corrimãos</vt:lpstr>
      <vt:lpstr>Sistema de Proteção Pessoal de Prevenção de Quedas (PFAS)</vt:lpstr>
      <vt:lpstr>Retraíveis (Elásticas) e Correias</vt:lpstr>
      <vt:lpstr>Perguntas </vt:lpstr>
      <vt:lpstr>Picture of worker using fall protection </vt:lpstr>
      <vt:lpstr>Picture of worker cutting an anchor point of a roof</vt:lpstr>
      <vt:lpstr>Picture of fall arrest system</vt:lpstr>
      <vt:lpstr>Picture of worker using fall arrest system</vt:lpstr>
      <vt:lpstr>Atividade para Grupo Pequeno </vt:lpstr>
      <vt:lpstr>Direitos e Responsabilidades dos Empregadores e  dos Empregados</vt:lpstr>
      <vt:lpstr>O que a OSHA exige dos Empregadores?</vt:lpstr>
      <vt:lpstr>TREINAMENTO GERAL DE PROTEÇÃO CONTRA QUEDAS</vt:lpstr>
      <vt:lpstr>TREINAMENTO GERAL DE PROTEÇÃO CONTRA QUEDAS</vt:lpstr>
      <vt:lpstr>Slide about training requirement standard</vt:lpstr>
      <vt:lpstr>RE-TREINAMENTO É REQUERIDO QUANDO HOUVER:</vt:lpstr>
      <vt:lpstr>CERTIFICAÇÃO DO TREINAMENTO</vt:lpstr>
      <vt:lpstr>Registros e Relatórios</vt:lpstr>
      <vt:lpstr>Quais são as reponsabilidades e os direitos dos empregadores?</vt:lpstr>
      <vt:lpstr>Quais são os direitos dos trabalhadores?</vt:lpstr>
      <vt:lpstr>Quais são as responsabilidades dos trabalhadores?</vt:lpstr>
      <vt:lpstr>Inspeções do Local de Trabalho</vt:lpstr>
      <vt:lpstr>O Empregador pode se qualificar para “Inspeção Dirigida” </vt:lpstr>
      <vt:lpstr>Picture of OSHA web page</vt:lpstr>
      <vt:lpstr>Fones para Emergências da OSHA 1-800-321-OSHA</vt:lpstr>
      <vt:lpstr>Resumo</vt:lpstr>
      <vt:lpstr>AGRADECIMENTOS</vt:lpstr>
      <vt:lpstr>AGRADECIMENTOS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Nicole</dc:creator>
  <cp:lastModifiedBy>Robertson, Donna - OSHA</cp:lastModifiedBy>
  <cp:revision>588</cp:revision>
  <dcterms:created xsi:type="dcterms:W3CDTF">2014-10-17T14:09:18Z</dcterms:created>
  <dcterms:modified xsi:type="dcterms:W3CDTF">2017-03-27T17:21:21Z</dcterms:modified>
</cp:coreProperties>
</file>