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68"/>
  </p:notesMasterIdLst>
  <p:handoutMasterIdLst>
    <p:handoutMasterId r:id="rId69"/>
  </p:handoutMasterIdLst>
  <p:sldIdLst>
    <p:sldId id="256" r:id="rId2"/>
    <p:sldId id="406" r:id="rId3"/>
    <p:sldId id="259" r:id="rId4"/>
    <p:sldId id="257" r:id="rId5"/>
    <p:sldId id="361" r:id="rId6"/>
    <p:sldId id="388" r:id="rId7"/>
    <p:sldId id="266" r:id="rId8"/>
    <p:sldId id="263" r:id="rId9"/>
    <p:sldId id="264" r:id="rId10"/>
    <p:sldId id="404" r:id="rId11"/>
    <p:sldId id="405" r:id="rId12"/>
    <p:sldId id="363" r:id="rId13"/>
    <p:sldId id="364" r:id="rId14"/>
    <p:sldId id="387" r:id="rId15"/>
    <p:sldId id="389" r:id="rId16"/>
    <p:sldId id="390" r:id="rId17"/>
    <p:sldId id="369" r:id="rId18"/>
    <p:sldId id="375" r:id="rId19"/>
    <p:sldId id="279" r:id="rId20"/>
    <p:sldId id="377" r:id="rId21"/>
    <p:sldId id="399" r:id="rId22"/>
    <p:sldId id="309" r:id="rId23"/>
    <p:sldId id="280" r:id="rId24"/>
    <p:sldId id="345" r:id="rId25"/>
    <p:sldId id="273" r:id="rId26"/>
    <p:sldId id="307" r:id="rId27"/>
    <p:sldId id="308" r:id="rId28"/>
    <p:sldId id="275" r:id="rId29"/>
    <p:sldId id="310" r:id="rId30"/>
    <p:sldId id="278" r:id="rId31"/>
    <p:sldId id="289" r:id="rId32"/>
    <p:sldId id="284" r:id="rId33"/>
    <p:sldId id="288" r:id="rId34"/>
    <p:sldId id="382" r:id="rId35"/>
    <p:sldId id="285" r:id="rId36"/>
    <p:sldId id="391" r:id="rId37"/>
    <p:sldId id="394" r:id="rId38"/>
    <p:sldId id="395" r:id="rId39"/>
    <p:sldId id="396" r:id="rId40"/>
    <p:sldId id="397" r:id="rId41"/>
    <p:sldId id="299" r:id="rId42"/>
    <p:sldId id="297" r:id="rId43"/>
    <p:sldId id="301" r:id="rId44"/>
    <p:sldId id="313" r:id="rId45"/>
    <p:sldId id="300" r:id="rId46"/>
    <p:sldId id="350" r:id="rId47"/>
    <p:sldId id="298" r:id="rId48"/>
    <p:sldId id="403" r:id="rId49"/>
    <p:sldId id="305" r:id="rId50"/>
    <p:sldId id="315" r:id="rId51"/>
    <p:sldId id="316" r:id="rId52"/>
    <p:sldId id="322" r:id="rId53"/>
    <p:sldId id="324" r:id="rId54"/>
    <p:sldId id="318" r:id="rId55"/>
    <p:sldId id="319" r:id="rId56"/>
    <p:sldId id="321" r:id="rId57"/>
    <p:sldId id="353" r:id="rId58"/>
    <p:sldId id="328" r:id="rId59"/>
    <p:sldId id="339" r:id="rId60"/>
    <p:sldId id="338" r:id="rId61"/>
    <p:sldId id="337" r:id="rId62"/>
    <p:sldId id="344" r:id="rId63"/>
    <p:sldId id="407" r:id="rId64"/>
    <p:sldId id="343" r:id="rId65"/>
    <p:sldId id="376" r:id="rId66"/>
    <p:sldId id="380" r:id="rId67"/>
  </p:sldIdLst>
  <p:sldSz cx="9144000" cy="6858000" type="screen4x3"/>
  <p:notesSz cx="6943725" cy="9236075"/>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userDrawn="1">
          <p15:clr>
            <a:srgbClr val="A4A3A4"/>
          </p15:clr>
        </p15:guide>
        <p15:guide id="2" pos="218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84" autoAdjust="0"/>
    <p:restoredTop sz="84728" autoAdjust="0"/>
  </p:normalViewPr>
  <p:slideViewPr>
    <p:cSldViewPr>
      <p:cViewPr>
        <p:scale>
          <a:sx n="67" d="100"/>
          <a:sy n="67" d="100"/>
        </p:scale>
        <p:origin x="-1243" y="-115"/>
      </p:cViewPr>
      <p:guideLst>
        <p:guide orient="horz" pos="2160"/>
        <p:guide pos="2880"/>
      </p:guideLst>
    </p:cSldViewPr>
  </p:slideViewPr>
  <p:outlineViewPr>
    <p:cViewPr>
      <p:scale>
        <a:sx n="33" d="100"/>
        <a:sy n="33" d="100"/>
      </p:scale>
      <p:origin x="0" y="9816"/>
    </p:cViewPr>
  </p:outlineViewPr>
  <p:notesTextViewPr>
    <p:cViewPr>
      <p:scale>
        <a:sx n="100" d="100"/>
        <a:sy n="100" d="100"/>
      </p:scale>
      <p:origin x="0" y="0"/>
    </p:cViewPr>
  </p:notesTextViewPr>
  <p:notesViewPr>
    <p:cSldViewPr>
      <p:cViewPr varScale="1">
        <p:scale>
          <a:sx n="52" d="100"/>
          <a:sy n="52" d="100"/>
        </p:scale>
        <p:origin x="-2678" y="-82"/>
      </p:cViewPr>
      <p:guideLst>
        <p:guide orient="horz" pos="2909"/>
        <p:guide pos="218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8948" cy="461804"/>
          </a:xfrm>
          <a:prstGeom prst="rect">
            <a:avLst/>
          </a:prstGeom>
        </p:spPr>
        <p:txBody>
          <a:bodyPr vert="horz" lIns="92455" tIns="46227" rIns="92455" bIns="46227"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933170" y="0"/>
            <a:ext cx="3008948" cy="461804"/>
          </a:xfrm>
          <a:prstGeom prst="rect">
            <a:avLst/>
          </a:prstGeom>
        </p:spPr>
        <p:txBody>
          <a:bodyPr vert="horz" wrap="square" lIns="92455" tIns="46227" rIns="92455" bIns="46227" numCol="1" anchor="t" anchorCtr="0" compatLnSpc="1">
            <a:prstTxWarp prst="textNoShape">
              <a:avLst/>
            </a:prstTxWarp>
          </a:bodyPr>
          <a:lstStyle>
            <a:lvl1pPr algn="r">
              <a:defRPr sz="1200">
                <a:latin typeface="Calibri" pitchFamily="-106" charset="0"/>
              </a:defRPr>
            </a:lvl1pPr>
          </a:lstStyle>
          <a:p>
            <a:fld id="{05C26859-E837-476C-A11E-36537770156D}" type="datetime1">
              <a:rPr lang="en-US"/>
              <a:pPr/>
              <a:t>3/27/2017</a:t>
            </a:fld>
            <a:endParaRPr lang="en-US"/>
          </a:p>
        </p:txBody>
      </p:sp>
      <p:sp>
        <p:nvSpPr>
          <p:cNvPr id="4" name="Footer Placeholder 3"/>
          <p:cNvSpPr>
            <a:spLocks noGrp="1"/>
          </p:cNvSpPr>
          <p:nvPr>
            <p:ph type="ftr" sz="quarter" idx="2"/>
          </p:nvPr>
        </p:nvSpPr>
        <p:spPr>
          <a:xfrm>
            <a:off x="0" y="8772668"/>
            <a:ext cx="3008948" cy="461804"/>
          </a:xfrm>
          <a:prstGeom prst="rect">
            <a:avLst/>
          </a:prstGeom>
        </p:spPr>
        <p:txBody>
          <a:bodyPr vert="horz" lIns="92455" tIns="46227" rIns="92455" bIns="46227"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33170" y="8772668"/>
            <a:ext cx="3008948" cy="461804"/>
          </a:xfrm>
          <a:prstGeom prst="rect">
            <a:avLst/>
          </a:prstGeom>
        </p:spPr>
        <p:txBody>
          <a:bodyPr vert="horz" wrap="square" lIns="92455" tIns="46227" rIns="92455" bIns="46227" numCol="1" anchor="b" anchorCtr="0" compatLnSpc="1">
            <a:prstTxWarp prst="textNoShape">
              <a:avLst/>
            </a:prstTxWarp>
          </a:bodyPr>
          <a:lstStyle>
            <a:lvl1pPr algn="r">
              <a:defRPr sz="1200">
                <a:latin typeface="Calibri" pitchFamily="-106" charset="0"/>
              </a:defRPr>
            </a:lvl1pPr>
          </a:lstStyle>
          <a:p>
            <a:fld id="{7DB31D19-E357-4F5A-BE8D-C67CFC21E513}" type="slidenum">
              <a:rPr lang="en-US"/>
              <a:pPr/>
              <a:t>‹#›</a:t>
            </a:fld>
            <a:endParaRPr lang="en-US"/>
          </a:p>
        </p:txBody>
      </p:sp>
    </p:spTree>
    <p:extLst>
      <p:ext uri="{BB962C8B-B14F-4D97-AF65-F5344CB8AC3E}">
        <p14:creationId xmlns:p14="http://schemas.microsoft.com/office/powerpoint/2010/main" val="640180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8948" cy="461804"/>
          </a:xfrm>
          <a:prstGeom prst="rect">
            <a:avLst/>
          </a:prstGeom>
        </p:spPr>
        <p:txBody>
          <a:bodyPr vert="horz" lIns="92455" tIns="46227" rIns="92455" bIns="46227"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33170" y="0"/>
            <a:ext cx="3008948" cy="461804"/>
          </a:xfrm>
          <a:prstGeom prst="rect">
            <a:avLst/>
          </a:prstGeom>
        </p:spPr>
        <p:txBody>
          <a:bodyPr vert="horz" wrap="square" lIns="92455" tIns="46227" rIns="92455" bIns="46227" numCol="1" anchor="t" anchorCtr="0" compatLnSpc="1">
            <a:prstTxWarp prst="textNoShape">
              <a:avLst/>
            </a:prstTxWarp>
          </a:bodyPr>
          <a:lstStyle>
            <a:lvl1pPr algn="r">
              <a:defRPr sz="1200">
                <a:latin typeface="Calibri" pitchFamily="-106" charset="0"/>
              </a:defRPr>
            </a:lvl1pPr>
          </a:lstStyle>
          <a:p>
            <a:fld id="{847B0A5E-AF35-43D7-B185-71A897D02352}" type="datetime1">
              <a:rPr lang="en-US"/>
              <a:pPr/>
              <a:t>3/27/2017</a:t>
            </a:fld>
            <a:endParaRPr lang="en-US"/>
          </a:p>
        </p:txBody>
      </p:sp>
      <p:sp>
        <p:nvSpPr>
          <p:cNvPr id="4" name="Slide Image Placeholder 3"/>
          <p:cNvSpPr>
            <a:spLocks noGrp="1" noRot="1" noChangeAspect="1"/>
          </p:cNvSpPr>
          <p:nvPr>
            <p:ph type="sldImg" idx="2"/>
          </p:nvPr>
        </p:nvSpPr>
        <p:spPr>
          <a:xfrm>
            <a:off x="1162050" y="692150"/>
            <a:ext cx="4619625" cy="3463925"/>
          </a:xfrm>
          <a:prstGeom prst="rect">
            <a:avLst/>
          </a:prstGeom>
          <a:noFill/>
          <a:ln w="12700">
            <a:solidFill>
              <a:prstClr val="black"/>
            </a:solidFill>
          </a:ln>
        </p:spPr>
        <p:txBody>
          <a:bodyPr vert="horz" lIns="92455" tIns="46227" rIns="92455" bIns="46227" rtlCol="0" anchor="ctr"/>
          <a:lstStyle/>
          <a:p>
            <a:pPr lvl="0"/>
            <a:endParaRPr lang="en-US" noProof="0" dirty="0"/>
          </a:p>
        </p:txBody>
      </p:sp>
      <p:sp>
        <p:nvSpPr>
          <p:cNvPr id="5" name="Notes Placeholder 4"/>
          <p:cNvSpPr>
            <a:spLocks noGrp="1"/>
          </p:cNvSpPr>
          <p:nvPr>
            <p:ph type="body" sz="quarter" idx="3"/>
          </p:nvPr>
        </p:nvSpPr>
        <p:spPr>
          <a:xfrm>
            <a:off x="694373" y="4387136"/>
            <a:ext cx="5554980" cy="4156234"/>
          </a:xfrm>
          <a:prstGeom prst="rect">
            <a:avLst/>
          </a:prstGeom>
        </p:spPr>
        <p:txBody>
          <a:bodyPr vert="horz" lIns="92455" tIns="46227" rIns="92455" bIns="462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08948" cy="461804"/>
          </a:xfrm>
          <a:prstGeom prst="rect">
            <a:avLst/>
          </a:prstGeom>
        </p:spPr>
        <p:txBody>
          <a:bodyPr vert="horz" lIns="92455" tIns="46227" rIns="92455" bIns="46227"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33170" y="8772668"/>
            <a:ext cx="3008948" cy="461804"/>
          </a:xfrm>
          <a:prstGeom prst="rect">
            <a:avLst/>
          </a:prstGeom>
        </p:spPr>
        <p:txBody>
          <a:bodyPr vert="horz" wrap="square" lIns="92455" tIns="46227" rIns="92455" bIns="46227" numCol="1" anchor="b" anchorCtr="0" compatLnSpc="1">
            <a:prstTxWarp prst="textNoShape">
              <a:avLst/>
            </a:prstTxWarp>
          </a:bodyPr>
          <a:lstStyle>
            <a:lvl1pPr algn="r">
              <a:defRPr sz="1200">
                <a:latin typeface="Calibri" pitchFamily="-106" charset="0"/>
              </a:defRPr>
            </a:lvl1pPr>
          </a:lstStyle>
          <a:p>
            <a:fld id="{A3D435B8-ED90-4815-ACCF-48F2726424F5}" type="slidenum">
              <a:rPr lang="en-US"/>
              <a:pPr/>
              <a:t>‹#›</a:t>
            </a:fld>
            <a:endParaRPr lang="en-US"/>
          </a:p>
        </p:txBody>
      </p:sp>
    </p:spTree>
    <p:extLst>
      <p:ext uri="{BB962C8B-B14F-4D97-AF65-F5344CB8AC3E}">
        <p14:creationId xmlns:p14="http://schemas.microsoft.com/office/powerpoint/2010/main" val="13196653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06"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106"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06"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06"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ls.gov/iif/oshwc/cfoi/cfch001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ls.gov/iif/oshwc/cfoi/cfch0012.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DA0A9621-F531-4BF9-A12D-4ADD685D5731}" type="slidenum">
              <a:rPr lang="en-US"/>
              <a:pPr/>
              <a:t>1</a:t>
            </a:fld>
            <a:endParaRPr lang="en-US"/>
          </a:p>
        </p:txBody>
      </p:sp>
    </p:spTree>
    <p:extLst>
      <p:ext uri="{BB962C8B-B14F-4D97-AF65-F5344CB8AC3E}">
        <p14:creationId xmlns:p14="http://schemas.microsoft.com/office/powerpoint/2010/main" val="56025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parts of the Personal Fall Arrest System (PFAS).</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14</a:t>
            </a:fld>
            <a:endParaRPr lang="en-US"/>
          </a:p>
        </p:txBody>
      </p:sp>
    </p:spTree>
    <p:extLst>
      <p:ext uri="{BB962C8B-B14F-4D97-AF65-F5344CB8AC3E}">
        <p14:creationId xmlns:p14="http://schemas.microsoft.com/office/powerpoint/2010/main" val="292810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34348" indent="-234348">
              <a:spcBef>
                <a:spcPct val="0"/>
              </a:spcBef>
              <a:buFontTx/>
              <a:buAutoNum type="alphaUcParenR"/>
            </a:pPr>
            <a:r>
              <a:rPr lang="en-US" smtClean="0"/>
              <a:t>A pre-fabricated wall panel positioned for installation behind a fully protected area -- potential fall to the exterior of the structure has been eliminated. Also, stairwell is protected by guardrails -- eliminating falls to the interior also.</a:t>
            </a:r>
          </a:p>
          <a:p>
            <a:pPr marL="234348" indent="-234348">
              <a:spcBef>
                <a:spcPct val="0"/>
              </a:spcBef>
            </a:pPr>
            <a:r>
              <a:rPr lang="en-US" smtClean="0"/>
              <a:t>B) Here are guardrails that were either positioned prior to, or after, sheathing and left in place for the follow along trades to do their job.  </a:t>
            </a:r>
          </a:p>
          <a:p>
            <a:pPr marL="234348" indent="-234348">
              <a:spcBef>
                <a:spcPct val="0"/>
              </a:spcBef>
            </a:pPr>
            <a:r>
              <a:rPr lang="en-US" smtClean="0"/>
              <a:t>Proper coordination can lead to one system serving the needs of several trades.</a:t>
            </a:r>
          </a:p>
          <a:p>
            <a:pPr marL="234348" indent="-234348">
              <a:spcBef>
                <a:spcPct val="0"/>
              </a:spcBef>
            </a:pPr>
            <a:r>
              <a:rPr lang="en-US" i="1" smtClean="0"/>
              <a:t>From: http://www.osha.gov/doc/residential_fall_protection/ppt/index.html</a:t>
            </a:r>
          </a:p>
          <a:p>
            <a:pPr marL="234348" indent="-234348">
              <a:spcBef>
                <a:spcPct val="0"/>
              </a:spcBef>
            </a:pPr>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a:lstStyle/>
          <a:p>
            <a:fld id="{DE3FEEDE-4855-4AE6-9E9D-6BFDE40A7CA5}" type="slidenum">
              <a:rPr lang="en-US"/>
              <a:pPr/>
              <a:t>15</a:t>
            </a:fld>
            <a:endParaRPr lang="en-US"/>
          </a:p>
        </p:txBody>
      </p:sp>
    </p:spTree>
    <p:extLst>
      <p:ext uri="{BB962C8B-B14F-4D97-AF65-F5344CB8AC3E}">
        <p14:creationId xmlns:p14="http://schemas.microsoft.com/office/powerpoint/2010/main" val="22405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These workers are assembling the exterior walls on top of the floor. They have their backs to a real fall hazard and there is no fall protection being used.</a:t>
            </a:r>
          </a:p>
          <a:p>
            <a:pPr>
              <a:spcBef>
                <a:spcPct val="0"/>
              </a:spcBef>
            </a:pPr>
            <a:r>
              <a:rPr lang="en-US" b="1" dirty="0" smtClean="0"/>
              <a:t>This slide highlights</a:t>
            </a:r>
            <a:r>
              <a:rPr lang="en-US" b="1" baseline="0" dirty="0" smtClean="0"/>
              <a:t> the importance of planning ahead of time.  If there had been more planning, then they could have filled in the excavation so a fall hazard didn’t exist or could’ve set up some sort of fall protection.</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B93CB938-D073-42AD-8C89-774C4EF7D347}" type="slidenum">
              <a:rPr lang="en-US"/>
              <a:pPr/>
              <a:t>18</a:t>
            </a:fld>
            <a:endParaRPr lang="en-US"/>
          </a:p>
        </p:txBody>
      </p:sp>
    </p:spTree>
    <p:extLst>
      <p:ext uri="{BB962C8B-B14F-4D97-AF65-F5344CB8AC3E}">
        <p14:creationId xmlns:p14="http://schemas.microsoft.com/office/powerpoint/2010/main" val="4246775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Info on attaching and securing scaffolding</a:t>
            </a:r>
          </a:p>
        </p:txBody>
      </p:sp>
      <p:sp>
        <p:nvSpPr>
          <p:cNvPr id="63492" name="Slide Number Placeholder 3"/>
          <p:cNvSpPr>
            <a:spLocks noGrp="1"/>
          </p:cNvSpPr>
          <p:nvPr>
            <p:ph type="sldNum" sz="quarter" idx="5"/>
          </p:nvPr>
        </p:nvSpPr>
        <p:spPr bwMode="auto">
          <a:noFill/>
          <a:ln>
            <a:miter lim="800000"/>
            <a:headEnd/>
            <a:tailEnd/>
          </a:ln>
        </p:spPr>
        <p:txBody>
          <a:bodyPr/>
          <a:lstStyle/>
          <a:p>
            <a:fld id="{9C06C8C4-AB09-4F24-B5A1-74F194BD95DE}" type="slidenum">
              <a:rPr lang="en-US"/>
              <a:pPr/>
              <a:t>19</a:t>
            </a:fld>
            <a:endParaRPr lang="en-US"/>
          </a:p>
        </p:txBody>
      </p:sp>
    </p:spTree>
    <p:extLst>
      <p:ext uri="{BB962C8B-B14F-4D97-AF65-F5344CB8AC3E}">
        <p14:creationId xmlns:p14="http://schemas.microsoft.com/office/powerpoint/2010/main" val="3182540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Narration:</a:t>
            </a:r>
          </a:p>
          <a:p>
            <a:pPr>
              <a:spcBef>
                <a:spcPct val="0"/>
              </a:spcBef>
            </a:pPr>
            <a:r>
              <a:rPr lang="en-US" dirty="0" smtClean="0"/>
              <a:t>On April 30, 2012 Andres Cano was working on building new homes on the corner of 20</a:t>
            </a:r>
            <a:r>
              <a:rPr lang="en-US" baseline="30000" dirty="0" smtClean="0"/>
              <a:t>th</a:t>
            </a:r>
            <a:r>
              <a:rPr lang="en-US" dirty="0" smtClean="0"/>
              <a:t> and Parrish streets in Philadelphia.  He was carrying a bucket on unguarded scaffolding, when the bucket came in contact with either the scaffolding or electrical wires which proceeded to electrocute him and caused him to fall off the scaffolding resulting in his death.  The picture at the bottom left shows a PECO worker testing to see if an electric current is running through the scaffold.  They learned that it was energized, and Andres Cano’s co-workers told us that they waited 6 hours to recover his body until the scaffolding was de-energized.</a:t>
            </a:r>
          </a:p>
          <a:p>
            <a:pPr>
              <a:spcBef>
                <a:spcPct val="0"/>
              </a:spcBef>
            </a:pPr>
            <a:endParaRPr lang="en-US" dirty="0" smtClean="0"/>
          </a:p>
          <a:p>
            <a:pPr>
              <a:spcBef>
                <a:spcPct val="0"/>
              </a:spcBef>
            </a:pPr>
            <a:r>
              <a:rPr lang="en-US" dirty="0" smtClean="0"/>
              <a:t>You need to work 10 feet from </a:t>
            </a:r>
            <a:r>
              <a:rPr lang="en-US" dirty="0" err="1" smtClean="0"/>
              <a:t>uninsulated</a:t>
            </a:r>
            <a:r>
              <a:rPr lang="en-US" dirty="0" smtClean="0"/>
              <a:t>,</a:t>
            </a:r>
            <a:r>
              <a:rPr lang="en-US" baseline="0" dirty="0" smtClean="0"/>
              <a:t> not covered, lines and 3 feet from covered lines.  If you have to work closer than that, the energy company has to move the lines.</a:t>
            </a:r>
            <a:endParaRPr lang="en-US" dirty="0" smtClean="0"/>
          </a:p>
          <a:p>
            <a:pPr>
              <a:spcBef>
                <a:spcPct val="0"/>
              </a:spcBef>
            </a:pPr>
            <a:endParaRPr lang="en-US" dirty="0" smtClean="0"/>
          </a:p>
          <a:p>
            <a:pPr>
              <a:spcBef>
                <a:spcPct val="0"/>
              </a:spcBef>
            </a:pPr>
            <a:r>
              <a:rPr lang="en-US" dirty="0" smtClean="0"/>
              <a:t>Photo credit at bottom right: http://www.philly.com/philly/news/breaking/20120430_Construction_worker_dies_after_contact_with_live_wire.html</a:t>
            </a:r>
          </a:p>
        </p:txBody>
      </p:sp>
      <p:sp>
        <p:nvSpPr>
          <p:cNvPr id="69636" name="Slide Number Placeholder 3"/>
          <p:cNvSpPr>
            <a:spLocks noGrp="1"/>
          </p:cNvSpPr>
          <p:nvPr>
            <p:ph type="sldNum" sz="quarter" idx="5"/>
          </p:nvPr>
        </p:nvSpPr>
        <p:spPr bwMode="auto">
          <a:noFill/>
          <a:ln>
            <a:miter lim="800000"/>
            <a:headEnd/>
            <a:tailEnd/>
          </a:ln>
        </p:spPr>
        <p:txBody>
          <a:bodyPr/>
          <a:lstStyle/>
          <a:p>
            <a:fld id="{A238F79B-AA3C-4F82-9F94-855917DE22A1}" type="slidenum">
              <a:rPr lang="en-US"/>
              <a:pPr/>
              <a:t>20</a:t>
            </a:fld>
            <a:endParaRPr lang="en-US"/>
          </a:p>
        </p:txBody>
      </p:sp>
    </p:spTree>
    <p:extLst>
      <p:ext uri="{BB962C8B-B14F-4D97-AF65-F5344CB8AC3E}">
        <p14:creationId xmlns:p14="http://schemas.microsoft.com/office/powerpoint/2010/main" val="15786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2x4s pictured here could have been added to the scaffold on which Andres Cano was working to prevent him from falling off the scaffold.</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21</a:t>
            </a:fld>
            <a:endParaRPr lang="en-US"/>
          </a:p>
        </p:txBody>
      </p:sp>
    </p:spTree>
    <p:extLst>
      <p:ext uri="{BB962C8B-B14F-4D97-AF65-F5344CB8AC3E}">
        <p14:creationId xmlns:p14="http://schemas.microsoft.com/office/powerpoint/2010/main" val="54450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This planking is complete between the uprights with no more than 1 inch gaps between the planks.</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1FF67BA0-B7A6-4966-B513-14B1948CCFDE}" type="slidenum">
              <a:rPr lang="en-US"/>
              <a:pPr/>
              <a:t>22</a:t>
            </a:fld>
            <a:endParaRPr lang="en-US"/>
          </a:p>
        </p:txBody>
      </p:sp>
    </p:spTree>
    <p:extLst>
      <p:ext uri="{BB962C8B-B14F-4D97-AF65-F5344CB8AC3E}">
        <p14:creationId xmlns:p14="http://schemas.microsoft.com/office/powerpoint/2010/main" val="979613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5D7D41D8-6FA6-42C6-9874-43A8509BBF9C}" type="slidenum">
              <a:rPr lang="en-US"/>
              <a:pPr/>
              <a:t>23</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Notes Placeholder 4"/>
          <p:cNvSpPr>
            <a:spLocks noGrp="1"/>
          </p:cNvSpPr>
          <p:nvPr/>
        </p:nvSpPr>
        <p:spPr bwMode="auto">
          <a:xfrm>
            <a:off x="694373" y="4387136"/>
            <a:ext cx="5554980" cy="4156234"/>
          </a:xfrm>
          <a:prstGeom prst="rect">
            <a:avLst/>
          </a:prstGeom>
          <a:noFill/>
          <a:ln w="9525">
            <a:noFill/>
            <a:miter lim="800000"/>
            <a:headEnd/>
            <a:tailEnd/>
          </a:ln>
        </p:spPr>
        <p:txBody>
          <a:bodyPr lIns="92445" tIns="46223" rIns="92445" bIns="46223"/>
          <a:lstStyle/>
          <a:p>
            <a:pPr eaLnBrk="0" hangingPunct="0">
              <a:spcBef>
                <a:spcPct val="30000"/>
              </a:spcBef>
            </a:pPr>
            <a:endParaRPr lang="en-US" sz="1200">
              <a:latin typeface="Calibri" pitchFamily="-106" charset="0"/>
            </a:endParaRPr>
          </a:p>
        </p:txBody>
      </p:sp>
      <p:sp>
        <p:nvSpPr>
          <p:cNvPr id="6" name="Notes Placeholder 5"/>
          <p:cNvSpPr>
            <a:spLocks noGrp="1"/>
          </p:cNvSpPr>
          <p:nvPr>
            <p:ph type="body" idx="1"/>
          </p:nvPr>
        </p:nvSpPr>
        <p:spPr/>
        <p:txBody>
          <a:bodyPr>
            <a:normAutofit/>
          </a:bodyPr>
          <a:lstStyle/>
          <a:p>
            <a:pPr defTabSz="924550">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1926.451(c)(2</a:t>
            </a:r>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 </a:t>
            </a:r>
          </a:p>
          <a:p>
            <a:endParaRPr lang="en-US" dirty="0"/>
          </a:p>
        </p:txBody>
      </p:sp>
    </p:spTree>
    <p:extLst>
      <p:ext uri="{BB962C8B-B14F-4D97-AF65-F5344CB8AC3E}">
        <p14:creationId xmlns:p14="http://schemas.microsoft.com/office/powerpoint/2010/main" val="1241110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The workers on this scaffold are also not protected from falls.  Once above 10 feet on scaffolds, workers must have Fall protection (such as guardrails or a personal fall arrest system).  Both options would work for this scaffold, which is a pump jack scaffold.  But, on a ladderjack scaffold, only a PFAS can be used.</a:t>
            </a:r>
            <a:r>
              <a:rPr lang="en-US" smtClean="0"/>
              <a:t>  </a:t>
            </a:r>
            <a:r>
              <a:rPr lang="en-US" b="1" smtClean="0"/>
              <a:t>Ladderjack scaffolds are limited to a maximum height of 20 feet and step ladders should not be used to increase the working height on any scaffold.  Also, OSHA regulations require that platforms on ladder jack, top plate, roof bracket, and pump jack scaffolds be at least 12 inches wide.</a:t>
            </a:r>
            <a:r>
              <a:rPr lang="en-US" smtClean="0"/>
              <a:t/>
            </a:r>
            <a:br>
              <a:rPr lang="en-US" smtClean="0"/>
            </a:br>
            <a:endParaRPr lang="en-US" smtClean="0"/>
          </a:p>
          <a:p>
            <a:pPr>
              <a:spcBef>
                <a:spcPct val="0"/>
              </a:spcBef>
            </a:pPr>
            <a:r>
              <a:rPr lang="en-US" smtClean="0"/>
              <a:t/>
            </a:r>
            <a:br>
              <a:rPr lang="en-US" smtClean="0"/>
            </a:br>
            <a:endParaRPr lang="en-US" smtClean="0"/>
          </a:p>
          <a:p>
            <a:pPr>
              <a:spcBef>
                <a:spcPct val="0"/>
              </a:spcBef>
            </a:pPr>
            <a:endParaRPr lang="en-US" smtClean="0"/>
          </a:p>
          <a:p>
            <a:pPr>
              <a:spcBef>
                <a:spcPct val="0"/>
              </a:spcBef>
            </a:pPr>
            <a:endParaRPr lang="es-MX" smtClean="0"/>
          </a:p>
          <a:p>
            <a:pPr>
              <a:spcBef>
                <a:spcPct val="0"/>
              </a:spcBef>
            </a:pPr>
            <a:endParaRPr lang="en-US" smtClean="0"/>
          </a:p>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48599277-A2F6-4624-9611-4A213B37B0BA}" type="slidenum">
              <a:rPr lang="en-US"/>
              <a:pPr/>
              <a:t>25</a:t>
            </a:fld>
            <a:endParaRPr lang="en-US"/>
          </a:p>
        </p:txBody>
      </p:sp>
    </p:spTree>
    <p:extLst>
      <p:ext uri="{BB962C8B-B14F-4D97-AF65-F5344CB8AC3E}">
        <p14:creationId xmlns:p14="http://schemas.microsoft.com/office/powerpoint/2010/main" val="1931339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b="0" u="none" dirty="0" smtClean="0"/>
              <a:t>A) This</a:t>
            </a:r>
            <a:r>
              <a:rPr lang="en-US" b="0" u="none" baseline="0" dirty="0" smtClean="0"/>
              <a:t> pump jack has a top rail, mid rail, and toe board.</a:t>
            </a:r>
          </a:p>
          <a:p>
            <a:pPr>
              <a:spcBef>
                <a:spcPct val="0"/>
              </a:spcBef>
            </a:pPr>
            <a:r>
              <a:rPr lang="en-US" b="0" u="none" baseline="0" dirty="0" smtClean="0"/>
              <a:t>B) We can see a side view of the pump jack which includes the requirements of a guardrail: top rail, mid rail, and toe board.</a:t>
            </a:r>
          </a:p>
          <a:p>
            <a:pPr>
              <a:spcBef>
                <a:spcPct val="0"/>
              </a:spcBef>
            </a:pPr>
            <a:endParaRPr lang="en-US" b="0" u="none" baseline="0" dirty="0" smtClean="0"/>
          </a:p>
          <a:p>
            <a:pPr>
              <a:spcBef>
                <a:spcPct val="0"/>
              </a:spcBef>
            </a:pPr>
            <a:r>
              <a:rPr lang="en-US" b="0" u="none" baseline="0" dirty="0" smtClean="0"/>
              <a:t>NOTE: If mesh or a screen is used, it must follow the requirements of 1926.</a:t>
            </a:r>
            <a:r>
              <a:rPr lang="en-US" dirty="0"/>
              <a:t>451(g)(4)(v) “When screens and mesh are used, they shall extend from the top edge of the guardrail system to the scaffold platform, and along the entire opening between supports”, which means the mesh or screen needs to be connected between a toe board and top rail – so basically they are taking the place of a </a:t>
            </a:r>
            <a:r>
              <a:rPr lang="en-US" dirty="0" err="1"/>
              <a:t>midrail</a:t>
            </a:r>
            <a:r>
              <a:rPr lang="en-US"/>
              <a:t>.</a:t>
            </a:r>
            <a:endParaRPr lang="en-US" b="0" u="none"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2D0C7098-8ED9-4C03-99C1-C0DA2A74E1E4}" type="slidenum">
              <a:rPr lang="en-US"/>
              <a:pPr/>
              <a:t>26</a:t>
            </a:fld>
            <a:endParaRPr lang="en-US"/>
          </a:p>
        </p:txBody>
      </p:sp>
    </p:spTree>
    <p:extLst>
      <p:ext uri="{BB962C8B-B14F-4D97-AF65-F5344CB8AC3E}">
        <p14:creationId xmlns:p14="http://schemas.microsoft.com/office/powerpoint/2010/main" val="416602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35D581F9-D576-44EE-A4CC-E4B6AB817B2E}" type="slidenum">
              <a:rPr lang="en-US"/>
              <a:pPr/>
              <a:t>4</a:t>
            </a:fld>
            <a:endParaRPr lang="en-US"/>
          </a:p>
        </p:txBody>
      </p:sp>
    </p:spTree>
    <p:extLst>
      <p:ext uri="{BB962C8B-B14F-4D97-AF65-F5344CB8AC3E}">
        <p14:creationId xmlns:p14="http://schemas.microsoft.com/office/powerpoint/2010/main" val="2226504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Another safe alternative to use when working on scaffolds more than 10 feet in height is to wear a personal fall arrest system.  This worker is using a full body harness that is attached to a rope grab device, and a vertical lifeline that has been attached to an anchor point on the roof. The advantage of using the rope grab instead of a shock absorbing lanyard is that it allows the worker to use a stationary anchor point and adjust the length of the vertical lifeline as the work proceeds upward. Also, if the worker falls, the distance will be much shorter than if he was using a shock absorbing lanyard.</a:t>
            </a:r>
          </a:p>
          <a:p>
            <a:pPr>
              <a:spcBef>
                <a:spcPct val="0"/>
              </a:spcBef>
            </a:pPr>
            <a:endParaRPr lang="en-US" b="1" dirty="0" smtClean="0"/>
          </a:p>
          <a:p>
            <a:pPr>
              <a:spcBef>
                <a:spcPct val="0"/>
              </a:spcBef>
            </a:pPr>
            <a:r>
              <a:rPr lang="en-US" b="1" dirty="0" smtClean="0"/>
              <a:t>U.S. Department of Labor-OSHA.  March 1998. PUMP JACK/LADDER JACK SCAFFOLD PHOTO COMPLIANCE GUIDE</a:t>
            </a:r>
            <a:r>
              <a:rPr lang="en-US" dirty="0" smtClean="0"/>
              <a:t/>
            </a:r>
            <a:br>
              <a:rPr lang="en-US" dirty="0" smtClean="0"/>
            </a:br>
            <a:endParaRPr lang="en-US" dirty="0" smtClean="0"/>
          </a:p>
          <a:p>
            <a:pPr>
              <a:spcBef>
                <a:spcPct val="0"/>
              </a:spcBef>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2B72D31C-3A09-4B1B-B4E1-2B23EB3C86CA}" type="slidenum">
              <a:rPr lang="en-US"/>
              <a:pPr/>
              <a:t>27</a:t>
            </a:fld>
            <a:endParaRPr lang="en-US"/>
          </a:p>
        </p:txBody>
      </p:sp>
    </p:spTree>
    <p:extLst>
      <p:ext uri="{BB962C8B-B14F-4D97-AF65-F5344CB8AC3E}">
        <p14:creationId xmlns:p14="http://schemas.microsoft.com/office/powerpoint/2010/main" val="5002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Safe access onto and off of a scaffold is required.  Here we can see a worker improperly using the cross-bracing to climb the welded frame scaffold.  This is not permitted.</a:t>
            </a:r>
          </a:p>
          <a:p>
            <a:pPr>
              <a:spcBef>
                <a:spcPct val="0"/>
              </a:spcBef>
            </a:pPr>
            <a:r>
              <a:rPr lang="en-US" smtClean="0"/>
              <a:t/>
            </a:r>
            <a:br>
              <a:rPr lang="en-US" smtClean="0"/>
            </a:br>
            <a:r>
              <a:rPr lang="en-US" b="1" smtClean="0"/>
              <a:t>Not only is this worker at a great risk of falling, but he is also endangering the safety of the other bricklayers on the scaffolding by possibly causing the entire system to collapse.</a:t>
            </a:r>
            <a:r>
              <a:rPr lang="en-US" smtClean="0"/>
              <a:t/>
            </a:r>
            <a:br>
              <a:rPr lang="en-US" smtClean="0"/>
            </a:br>
            <a:r>
              <a:rPr lang="en-US" smtClean="0"/>
              <a:t/>
            </a:r>
            <a:br>
              <a:rPr lang="en-US" smtClean="0"/>
            </a:br>
            <a:endParaRPr lang="en-US" smtClean="0"/>
          </a:p>
          <a:p>
            <a:pPr>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a:lstStyle/>
          <a:p>
            <a:fld id="{34147AEB-78E5-4E22-87D6-7B097F896301}" type="slidenum">
              <a:rPr lang="en-US"/>
              <a:pPr/>
              <a:t>28</a:t>
            </a:fld>
            <a:endParaRPr lang="en-US"/>
          </a:p>
        </p:txBody>
      </p:sp>
    </p:spTree>
    <p:extLst>
      <p:ext uri="{BB962C8B-B14F-4D97-AF65-F5344CB8AC3E}">
        <p14:creationId xmlns:p14="http://schemas.microsoft.com/office/powerpoint/2010/main" val="297080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rPr>
              <a:t>Hazards:</a:t>
            </a:r>
          </a:p>
          <a:p>
            <a:pPr marL="231137" indent="-231137" fontAlgn="auto">
              <a:spcBef>
                <a:spcPts val="0"/>
              </a:spcBef>
              <a:spcAft>
                <a:spcPts val="0"/>
              </a:spcAft>
              <a:buFont typeface="+mj-lt"/>
              <a:buAutoNum type="arabicPeriod"/>
              <a:defRPr/>
            </a:pPr>
            <a:r>
              <a:rPr lang="en-US" dirty="0" smtClean="0">
                <a:ea typeface="+mn-ea"/>
              </a:rPr>
              <a:t>Fall hazard (and no FP)</a:t>
            </a:r>
          </a:p>
          <a:p>
            <a:pPr marL="231137" indent="-231137" fontAlgn="auto">
              <a:spcBef>
                <a:spcPts val="0"/>
              </a:spcBef>
              <a:spcAft>
                <a:spcPts val="0"/>
              </a:spcAft>
              <a:buFont typeface="+mj-lt"/>
              <a:buAutoNum type="arabicPeriod"/>
              <a:defRPr/>
            </a:pPr>
            <a:r>
              <a:rPr lang="en-US" dirty="0" smtClean="0">
                <a:ea typeface="+mn-ea"/>
              </a:rPr>
              <a:t>Not fully planked scaffold</a:t>
            </a:r>
          </a:p>
          <a:p>
            <a:pPr marL="231137" indent="-231137" fontAlgn="auto">
              <a:spcBef>
                <a:spcPts val="0"/>
              </a:spcBef>
              <a:spcAft>
                <a:spcPts val="0"/>
              </a:spcAft>
              <a:buFont typeface="+mj-lt"/>
              <a:buAutoNum type="arabicPeriod"/>
              <a:defRPr/>
            </a:pPr>
            <a:r>
              <a:rPr lang="en-US" smtClean="0">
                <a:ea typeface="+mn-ea"/>
              </a:rPr>
              <a:t>Uneven </a:t>
            </a:r>
            <a:r>
              <a:rPr lang="en-US" dirty="0" smtClean="0">
                <a:ea typeface="+mn-ea"/>
              </a:rPr>
              <a:t>ground</a:t>
            </a:r>
          </a:p>
          <a:p>
            <a:pPr marL="231137" indent="-231137" fontAlgn="auto">
              <a:spcBef>
                <a:spcPts val="0"/>
              </a:spcBef>
              <a:spcAft>
                <a:spcPts val="0"/>
              </a:spcAft>
              <a:buFont typeface="+mj-lt"/>
              <a:buAutoNum type="arabicPeriod"/>
              <a:defRPr/>
            </a:pPr>
            <a:r>
              <a:rPr lang="en-US" dirty="0" smtClean="0">
                <a:ea typeface="+mn-ea"/>
              </a:rPr>
              <a:t>Potentially no mud sill or base plate on even ground</a:t>
            </a:r>
          </a:p>
          <a:p>
            <a:pPr marL="231137" indent="-231137" fontAlgn="auto">
              <a:spcBef>
                <a:spcPts val="0"/>
              </a:spcBef>
              <a:spcAft>
                <a:spcPts val="0"/>
              </a:spcAft>
              <a:buFont typeface="+mj-lt"/>
              <a:buAutoNum type="arabicPeriod"/>
              <a:defRPr/>
            </a:pPr>
            <a:r>
              <a:rPr lang="en-US" dirty="0" smtClean="0">
                <a:ea typeface="+mn-ea"/>
              </a:rPr>
              <a:t>Ladder needed to access scaffold</a:t>
            </a:r>
          </a:p>
          <a:p>
            <a:pPr marL="231137" indent="-231137" fontAlgn="auto">
              <a:spcBef>
                <a:spcPts val="0"/>
              </a:spcBef>
              <a:spcAft>
                <a:spcPts val="0"/>
              </a:spcAft>
              <a:buFont typeface="+mj-lt"/>
              <a:buAutoNum type="arabicPeriod"/>
              <a:defRPr/>
            </a:pPr>
            <a:r>
              <a:rPr lang="en-US" dirty="0" smtClean="0">
                <a:ea typeface="+mn-ea"/>
              </a:rPr>
              <a:t>Needs to be some sort of </a:t>
            </a:r>
            <a:r>
              <a:rPr lang="en-US" dirty="0" err="1" smtClean="0">
                <a:ea typeface="+mn-ea"/>
              </a:rPr>
              <a:t>toeboard</a:t>
            </a:r>
            <a:r>
              <a:rPr lang="en-US" dirty="0" smtClean="0">
                <a:ea typeface="+mn-ea"/>
              </a:rPr>
              <a:t> to protect materials from falling, otherwise need to be make a controlled access zone)</a:t>
            </a:r>
          </a:p>
          <a:p>
            <a:pPr marL="231137" indent="-231137" fontAlgn="auto">
              <a:spcBef>
                <a:spcPts val="0"/>
              </a:spcBef>
              <a:spcAft>
                <a:spcPts val="0"/>
              </a:spcAft>
              <a:buFont typeface="+mj-lt"/>
              <a:buAutoNum type="arabicPeriod"/>
              <a:defRPr/>
            </a:pPr>
            <a:r>
              <a:rPr lang="en-US" dirty="0" smtClean="0">
                <a:ea typeface="+mn-ea"/>
              </a:rPr>
              <a:t>Hard hats</a:t>
            </a:r>
          </a:p>
          <a:p>
            <a:pPr marL="231137" indent="-231137" fontAlgn="auto">
              <a:spcBef>
                <a:spcPts val="0"/>
              </a:spcBef>
              <a:spcAft>
                <a:spcPts val="0"/>
              </a:spcAft>
              <a:buFont typeface="+mj-lt"/>
              <a:buAutoNum type="arabicPeriod"/>
              <a:defRPr/>
            </a:pPr>
            <a:r>
              <a:rPr lang="en-US" dirty="0" smtClean="0">
                <a:ea typeface="+mn-ea"/>
              </a:rPr>
              <a:t>Housekeeping</a:t>
            </a:r>
            <a:endParaRPr lang="en-US" dirty="0">
              <a:ea typeface="+mn-ea"/>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06F9CA5C-0999-416C-9F9C-60BADF31BE7E}" type="slidenum">
              <a:rPr lang="en-US"/>
              <a:pPr/>
              <a:t>30</a:t>
            </a:fld>
            <a:endParaRPr lang="en-US"/>
          </a:p>
        </p:txBody>
      </p:sp>
    </p:spTree>
    <p:extLst>
      <p:ext uri="{BB962C8B-B14F-4D97-AF65-F5344CB8AC3E}">
        <p14:creationId xmlns:p14="http://schemas.microsoft.com/office/powerpoint/2010/main" val="43539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u="sng" dirty="0"/>
              <a:t>Roof Hazards</a:t>
            </a:r>
            <a:endParaRPr lang="en-US" dirty="0"/>
          </a:p>
          <a:p>
            <a:r>
              <a:rPr lang="en-US" dirty="0"/>
              <a:t>·         No fall protection provided from an unprotected roof edge (2 workers on roof)</a:t>
            </a:r>
          </a:p>
          <a:p>
            <a:pPr lvl="1">
              <a:buFont typeface="Arial" pitchFamily="34" charset="0"/>
              <a:buChar char="•"/>
            </a:pPr>
            <a:r>
              <a:rPr lang="en-US" dirty="0"/>
              <a:t>Height of window appears that there should be a railing on window so that worker doesn’t fall out</a:t>
            </a:r>
          </a:p>
          <a:p>
            <a:pPr>
              <a:buFont typeface="Arial" pitchFamily="34" charset="0"/>
              <a:buChar char="•"/>
            </a:pPr>
            <a:endParaRPr lang="en-US" dirty="0"/>
          </a:p>
          <a:p>
            <a:r>
              <a:rPr lang="en-US" dirty="0"/>
              <a:t> </a:t>
            </a:r>
          </a:p>
          <a:p>
            <a:r>
              <a:rPr lang="en-US" u="sng" dirty="0"/>
              <a:t>Scaffold Hazards</a:t>
            </a:r>
            <a:endParaRPr lang="en-US" dirty="0"/>
          </a:p>
          <a:p>
            <a:r>
              <a:rPr lang="en-US" dirty="0"/>
              <a:t>·         No fall protection on ladder jack scaffold. On ladder jack, must use PFAS as fall protection – 1926.452(g)(1)(</a:t>
            </a:r>
            <a:r>
              <a:rPr lang="en-US" dirty="0" err="1"/>
              <a:t>i</a:t>
            </a:r>
            <a:r>
              <a:rPr lang="en-US" dirty="0"/>
              <a:t>)</a:t>
            </a:r>
          </a:p>
          <a:p>
            <a:pPr lvl="1">
              <a:buFont typeface="Arial" pitchFamily="34" charset="0"/>
              <a:buChar char="•"/>
            </a:pPr>
            <a:r>
              <a:rPr lang="en-US" dirty="0"/>
              <a:t>Ladder holding jack does not appear well placed to prevent slipping. Ladders used to support ladder jacks shall be placed, fastened, or equipped with devices to prevent slipping 1926.452(k)(4) </a:t>
            </a:r>
          </a:p>
          <a:p>
            <a:endParaRPr lang="en-US" dirty="0"/>
          </a:p>
          <a:p>
            <a:endParaRPr lang="en-US" dirty="0"/>
          </a:p>
          <a:p>
            <a:endParaRPr lang="en-US" dirty="0"/>
          </a:p>
          <a:p>
            <a:r>
              <a:rPr lang="en-US" dirty="0"/>
              <a:t>	</a:t>
            </a:r>
            <a:endParaRPr lang="en-US" dirty="0" smtClean="0"/>
          </a:p>
          <a:p>
            <a:r>
              <a:rPr lang="en-US" dirty="0"/>
              <a:t> </a:t>
            </a:r>
          </a:p>
          <a:p>
            <a:r>
              <a:rPr lang="en-US" u="sng" dirty="0"/>
              <a:t>Ground Level</a:t>
            </a:r>
            <a:endParaRPr lang="en-US" dirty="0"/>
          </a:p>
          <a:p>
            <a:r>
              <a:rPr lang="en-US" dirty="0"/>
              <a:t>·         No head protection provided</a:t>
            </a:r>
          </a:p>
          <a:p>
            <a:r>
              <a:rPr lang="en-US" dirty="0"/>
              <a:t> </a:t>
            </a:r>
          </a:p>
          <a:p>
            <a:r>
              <a:rPr lang="en-US" u="sng" dirty="0"/>
              <a:t>Training</a:t>
            </a:r>
            <a:endParaRPr lang="en-US" dirty="0"/>
          </a:p>
          <a:p>
            <a:r>
              <a:rPr lang="en-US" dirty="0"/>
              <a:t>·         Lack of fall protection training</a:t>
            </a:r>
          </a:p>
          <a:p>
            <a:r>
              <a:rPr lang="en-US" dirty="0"/>
              <a:t>·         Lack of scaffold safety training</a:t>
            </a:r>
          </a:p>
          <a:p>
            <a:r>
              <a:rPr lang="en-US" dirty="0"/>
              <a:t>·         Lack of PPE training</a:t>
            </a:r>
          </a:p>
        </p:txBody>
      </p:sp>
      <p:sp>
        <p:nvSpPr>
          <p:cNvPr id="104452" name="Slide Number Placeholder 3"/>
          <p:cNvSpPr>
            <a:spLocks noGrp="1"/>
          </p:cNvSpPr>
          <p:nvPr>
            <p:ph type="sldNum" sz="quarter" idx="5"/>
          </p:nvPr>
        </p:nvSpPr>
        <p:spPr bwMode="auto">
          <a:noFill/>
          <a:ln>
            <a:miter lim="800000"/>
            <a:headEnd/>
            <a:tailEnd/>
          </a:ln>
        </p:spPr>
        <p:txBody>
          <a:bodyPr/>
          <a:lstStyle/>
          <a:p>
            <a:fld id="{C756851B-3EC2-40D6-8B2A-CB3D863B8416}" type="slidenum">
              <a:rPr lang="en-US"/>
              <a:pPr/>
              <a:t>31</a:t>
            </a:fld>
            <a:endParaRPr lang="en-US"/>
          </a:p>
        </p:txBody>
      </p:sp>
    </p:spTree>
    <p:extLst>
      <p:ext uri="{BB962C8B-B14F-4D97-AF65-F5344CB8AC3E}">
        <p14:creationId xmlns:p14="http://schemas.microsoft.com/office/powerpoint/2010/main" val="405486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u="sng" dirty="0"/>
              <a:t>Roof Hazards</a:t>
            </a:r>
            <a:endParaRPr lang="en-US" dirty="0"/>
          </a:p>
          <a:p>
            <a:r>
              <a:rPr lang="en-US" dirty="0"/>
              <a:t>·         No fall protection provided from an unprotected roof edge @ 35’ above ground level</a:t>
            </a:r>
          </a:p>
          <a:p>
            <a:r>
              <a:rPr lang="en-US" dirty="0"/>
              <a:t> </a:t>
            </a:r>
          </a:p>
          <a:p>
            <a:r>
              <a:rPr lang="en-US" u="sng" dirty="0"/>
              <a:t>Scaffold Hazards</a:t>
            </a:r>
            <a:endParaRPr lang="en-US" dirty="0"/>
          </a:p>
          <a:p>
            <a:r>
              <a:rPr lang="en-US" dirty="0"/>
              <a:t>·         Inadequate fall protection provided from the fabricated frame scaffold 26’ above ground level (</a:t>
            </a:r>
            <a:r>
              <a:rPr lang="en-US" dirty="0" err="1"/>
              <a:t>Crossbracing</a:t>
            </a:r>
            <a:r>
              <a:rPr lang="en-US" dirty="0"/>
              <a:t> is inadequate fall protection)</a:t>
            </a:r>
          </a:p>
          <a:p>
            <a:pPr marL="462275" lvl="1" defTabSz="924550">
              <a:buFont typeface="Arial" pitchFamily="34" charset="0"/>
              <a:buChar char="•"/>
              <a:defRPr/>
            </a:pPr>
            <a:r>
              <a:rPr lang="en-US" dirty="0" smtClean="0"/>
              <a:t>Cross braces can only be used as either a midrail or a toprail if the crossing point of two braces is between 20”-30” (can function as midrail) or between 38”-48” inches (can function as toprail) [1926.451(g)(4)(xv)], inadequate guardrails</a:t>
            </a:r>
          </a:p>
          <a:p>
            <a:endParaRPr lang="en-US" dirty="0"/>
          </a:p>
          <a:p>
            <a:r>
              <a:rPr lang="en-US" dirty="0"/>
              <a:t>·         Inadequate planking</a:t>
            </a:r>
          </a:p>
          <a:p>
            <a:r>
              <a:rPr lang="en-US" dirty="0"/>
              <a:t> </a:t>
            </a:r>
          </a:p>
          <a:p>
            <a:r>
              <a:rPr lang="en-US" u="sng" dirty="0"/>
              <a:t>Ground Level</a:t>
            </a:r>
            <a:endParaRPr lang="en-US" dirty="0"/>
          </a:p>
          <a:p>
            <a:r>
              <a:rPr lang="en-US" dirty="0"/>
              <a:t>·         Housekeeping</a:t>
            </a:r>
          </a:p>
          <a:p>
            <a:r>
              <a:rPr lang="en-US" dirty="0"/>
              <a:t>·         No head protection provided</a:t>
            </a:r>
          </a:p>
          <a:p>
            <a:r>
              <a:rPr lang="en-US" dirty="0"/>
              <a:t> </a:t>
            </a:r>
          </a:p>
          <a:p>
            <a:r>
              <a:rPr lang="en-US" u="sng" dirty="0"/>
              <a:t>Training</a:t>
            </a:r>
            <a:endParaRPr lang="en-US" dirty="0"/>
          </a:p>
          <a:p>
            <a:r>
              <a:rPr lang="en-US" dirty="0"/>
              <a:t>·         Lack of fall protection training</a:t>
            </a:r>
          </a:p>
          <a:p>
            <a:r>
              <a:rPr lang="en-US" dirty="0"/>
              <a:t>·         Lack of scaffold safety training</a:t>
            </a:r>
          </a:p>
          <a:p>
            <a:r>
              <a:rPr lang="en-US" dirty="0"/>
              <a:t>·         Lack of PPE training</a:t>
            </a:r>
          </a:p>
        </p:txBody>
      </p:sp>
      <p:sp>
        <p:nvSpPr>
          <p:cNvPr id="106500" name="Slide Number Placeholder 3"/>
          <p:cNvSpPr>
            <a:spLocks noGrp="1"/>
          </p:cNvSpPr>
          <p:nvPr>
            <p:ph type="sldNum" sz="quarter" idx="5"/>
          </p:nvPr>
        </p:nvSpPr>
        <p:spPr bwMode="auto">
          <a:noFill/>
          <a:ln>
            <a:miter lim="800000"/>
            <a:headEnd/>
            <a:tailEnd/>
          </a:ln>
        </p:spPr>
        <p:txBody>
          <a:bodyPr/>
          <a:lstStyle/>
          <a:p>
            <a:fld id="{8DB91232-51F6-4D2C-849A-FF0D75EEC6CB}" type="slidenum">
              <a:rPr lang="en-US"/>
              <a:pPr/>
              <a:t>32</a:t>
            </a:fld>
            <a:endParaRPr lang="en-US"/>
          </a:p>
        </p:txBody>
      </p:sp>
    </p:spTree>
    <p:extLst>
      <p:ext uri="{BB962C8B-B14F-4D97-AF65-F5344CB8AC3E}">
        <p14:creationId xmlns:p14="http://schemas.microsoft.com/office/powerpoint/2010/main" val="2344844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Not only is this worker in danger of falling off the roof, he is also in danger of falling through the skylight.  Skylights and other roof openings must be covered or protected to prevent workers from falling through them.  Covers for these openings must be capable of supporting at least 2 times the maximum expected load; they must be secured to prevent accidental movement; and they should be marked with the word </a:t>
            </a:r>
            <a:r>
              <a:rPr lang="ja-JP" altLang="en-US" b="1" dirty="0" smtClean="0"/>
              <a:t>“</a:t>
            </a:r>
            <a:r>
              <a:rPr lang="en-US" altLang="ja-JP" b="1" dirty="0" smtClean="0"/>
              <a:t>hole</a:t>
            </a:r>
            <a:r>
              <a:rPr lang="ja-JP" altLang="en-US" b="1" dirty="0" smtClean="0"/>
              <a:t>”</a:t>
            </a:r>
            <a:r>
              <a:rPr lang="en-US" altLang="ja-JP" b="1" dirty="0" smtClean="0"/>
              <a:t> or </a:t>
            </a:r>
            <a:r>
              <a:rPr lang="ja-JP" altLang="en-US" b="1" dirty="0" smtClean="0"/>
              <a:t>“</a:t>
            </a:r>
            <a:r>
              <a:rPr lang="en-US" altLang="ja-JP" b="1" dirty="0" smtClean="0"/>
              <a:t>cover</a:t>
            </a:r>
            <a:r>
              <a:rPr lang="ja-JP" altLang="en-US" b="1" dirty="0" smtClean="0"/>
              <a:t>”</a:t>
            </a:r>
            <a:r>
              <a:rPr lang="en-US" altLang="ja-JP" b="1" dirty="0" smtClean="0"/>
              <a:t>.</a:t>
            </a:r>
          </a:p>
          <a:p>
            <a:pPr>
              <a:spcBef>
                <a:spcPct val="0"/>
              </a:spcBef>
            </a:pPr>
            <a:endParaRPr lang="en-US" altLang="ja-JP" b="1" dirty="0" smtClean="0"/>
          </a:p>
          <a:p>
            <a:pPr>
              <a:spcBef>
                <a:spcPct val="0"/>
              </a:spcBef>
            </a:pPr>
            <a:r>
              <a:rPr lang="en-US" dirty="0"/>
              <a:t>Also in violation of 1926.501(b)(11) for no fall protection while working from a sloped roof</a:t>
            </a:r>
            <a:r>
              <a:rPr lang="en-US" altLang="ja-JP" dirty="0" smtClean="0"/>
              <a:t/>
            </a:r>
            <a:br>
              <a:rPr lang="en-US" altLang="ja-JP" dirty="0" smtClean="0"/>
            </a:br>
            <a:endParaRPr lang="en-US" altLang="ja-JP" dirty="0" smtClean="0"/>
          </a:p>
          <a:p>
            <a:pPr>
              <a:spcBef>
                <a:spcPct val="0"/>
              </a:spcBef>
            </a:pPr>
            <a:endParaRPr lang="en-US" dirty="0" smtClean="0"/>
          </a:p>
        </p:txBody>
      </p:sp>
      <p:sp>
        <p:nvSpPr>
          <p:cNvPr id="110596" name="Slide Number Placeholder 3"/>
          <p:cNvSpPr>
            <a:spLocks noGrp="1"/>
          </p:cNvSpPr>
          <p:nvPr>
            <p:ph type="sldNum" sz="quarter" idx="5"/>
          </p:nvPr>
        </p:nvSpPr>
        <p:spPr bwMode="auto">
          <a:noFill/>
          <a:ln>
            <a:miter lim="800000"/>
            <a:headEnd/>
            <a:tailEnd/>
          </a:ln>
        </p:spPr>
        <p:txBody>
          <a:bodyPr/>
          <a:lstStyle/>
          <a:p>
            <a:fld id="{175E15CE-5CFE-41DD-8919-79146A09B17F}" type="slidenum">
              <a:rPr lang="en-US"/>
              <a:pPr/>
              <a:t>33</a:t>
            </a:fld>
            <a:endParaRPr lang="en-US"/>
          </a:p>
        </p:txBody>
      </p:sp>
    </p:spTree>
    <p:extLst>
      <p:ext uri="{BB962C8B-B14F-4D97-AF65-F5344CB8AC3E}">
        <p14:creationId xmlns:p14="http://schemas.microsoft.com/office/powerpoint/2010/main" val="3395148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a:spcBef>
                <a:spcPct val="0"/>
              </a:spcBef>
            </a:pPr>
            <a:r>
              <a:rPr lang="en-US" b="1" u="sng" dirty="0" smtClean="0"/>
              <a:t>Narrative:</a:t>
            </a:r>
          </a:p>
          <a:p>
            <a:pPr>
              <a:spcBef>
                <a:spcPct val="0"/>
              </a:spcBef>
            </a:pPr>
            <a:r>
              <a:rPr lang="en-US" dirty="0" smtClean="0"/>
              <a:t>1926.501(b)(4) states: </a:t>
            </a:r>
            <a:br>
              <a:rPr lang="en-US" dirty="0" smtClean="0"/>
            </a:br>
            <a:r>
              <a:rPr lang="en-US" dirty="0" smtClean="0"/>
              <a:t>(</a:t>
            </a:r>
            <a:r>
              <a:rPr lang="en-US" dirty="0" err="1" smtClean="0"/>
              <a:t>i</a:t>
            </a:r>
            <a:r>
              <a:rPr lang="en-US" dirty="0" smtClean="0"/>
              <a:t>) Each employee on walking/working surfaces shall be protected from falling through holes (</a:t>
            </a:r>
            <a:r>
              <a:rPr lang="en-US" b="1" dirty="0" smtClean="0"/>
              <a:t>including skylights</a:t>
            </a:r>
            <a:r>
              <a:rPr lang="en-US" dirty="0" smtClean="0"/>
              <a:t>) more than 6 feet (1.8 m) above lower levels, by personal fall arrest systems, covers, or guardrail systems erected around such holes. (Emphasis added). When a cover is used to meet this requirement, it must conform to the criteria in Section 1926.502(</a:t>
            </a:r>
            <a:r>
              <a:rPr lang="en-US" dirty="0" err="1" smtClean="0"/>
              <a:t>i</a:t>
            </a:r>
            <a:r>
              <a:rPr lang="en-US" dirty="0" smtClean="0"/>
              <a:t>). One of those requirements is in 1926.502(</a:t>
            </a:r>
            <a:r>
              <a:rPr lang="en-US" dirty="0" err="1" smtClean="0"/>
              <a:t>i</a:t>
            </a:r>
            <a:r>
              <a:rPr lang="en-US" dirty="0" smtClean="0"/>
              <a:t>)(2), which states: . . . covers shall be capable of supporting, without failure, at least twice the weight of employees, equipment, and materials that may be imposed on the cover at any one time. Under these provisions, employees must be protected with personal fall arrest systems, covers that meet the criteria in 1926.502(</a:t>
            </a:r>
            <a:r>
              <a:rPr lang="en-US" dirty="0" err="1" smtClean="0"/>
              <a:t>i</a:t>
            </a:r>
            <a:r>
              <a:rPr lang="en-US" dirty="0" smtClean="0"/>
              <a:t>), or guardrails. However, if the skylight itself meets the cover criteria in 1926.502(</a:t>
            </a:r>
            <a:r>
              <a:rPr lang="en-US" dirty="0" err="1" smtClean="0"/>
              <a:t>i</a:t>
            </a:r>
            <a:r>
              <a:rPr lang="en-US" dirty="0" smtClean="0"/>
              <a:t>)(2), as a matter of enforcement policy, OSHA will treat the skylight itself as a cover.</a:t>
            </a:r>
          </a:p>
          <a:p>
            <a:pPr>
              <a:spcBef>
                <a:spcPct val="0"/>
              </a:spcBef>
            </a:pPr>
            <a:endParaRPr lang="en-US" dirty="0" smtClean="0"/>
          </a:p>
          <a:p>
            <a:pPr>
              <a:spcBef>
                <a:spcPct val="0"/>
              </a:spcBef>
              <a:buFont typeface="Arial" pitchFamily="34" charset="0"/>
              <a:buChar char="•"/>
            </a:pPr>
            <a:r>
              <a:rPr lang="en-US" dirty="0" smtClean="0"/>
              <a:t>Covers must also be secured</a:t>
            </a:r>
            <a:r>
              <a:rPr lang="en-US" baseline="0" dirty="0" smtClean="0"/>
              <a:t> and marked.</a:t>
            </a:r>
            <a:endParaRPr lang="en-US" dirty="0" smtClean="0"/>
          </a:p>
          <a:p>
            <a:pPr>
              <a:spcBef>
                <a:spcPct val="0"/>
              </a:spcBef>
            </a:pPr>
            <a:endParaRPr lang="en-US" dirty="0" smtClean="0"/>
          </a:p>
          <a:p>
            <a:pPr>
              <a:spcBef>
                <a:spcPct val="0"/>
              </a:spcBef>
            </a:pPr>
            <a:r>
              <a:rPr lang="en-US" dirty="0" smtClean="0"/>
              <a:t>Pictured here are examples of a cover and guardrail system:</a:t>
            </a:r>
          </a:p>
          <a:p>
            <a:pPr>
              <a:spcBef>
                <a:spcPct val="0"/>
              </a:spcBef>
            </a:pPr>
            <a:r>
              <a:rPr lang="en-US" b="1" dirty="0" smtClean="0"/>
              <a:t>A) Skylight screens for acrylic dome skylights.  Clamp-on design for EZ install and </a:t>
            </a:r>
            <a:r>
              <a:rPr lang="en-US" b="1" u="sng" dirty="0" smtClean="0"/>
              <a:t>no skylight penetrations</a:t>
            </a:r>
            <a:r>
              <a:rPr lang="en-US" b="1" dirty="0" smtClean="0"/>
              <a:t>.</a:t>
            </a:r>
          </a:p>
          <a:p>
            <a:pPr>
              <a:spcBef>
                <a:spcPct val="0"/>
              </a:spcBef>
            </a:pPr>
            <a:r>
              <a:rPr lang="en-US" dirty="0" smtClean="0"/>
              <a:t>B) Cage for a sloped roof skylight from CCI</a:t>
            </a:r>
            <a:r>
              <a:rPr lang="en-US" baseline="0" dirty="0" smtClean="0"/>
              <a:t> Securities.</a:t>
            </a:r>
            <a:endParaRPr lang="en-US" dirty="0" smtClean="0"/>
          </a:p>
          <a:p>
            <a:pPr>
              <a:spcBef>
                <a:spcPct val="0"/>
              </a:spcBef>
            </a:pPr>
            <a:r>
              <a:rPr lang="en-US" dirty="0" smtClean="0"/>
              <a:t>C) </a:t>
            </a:r>
            <a:r>
              <a:rPr lang="en-US" dirty="0" err="1" smtClean="0"/>
              <a:t>Kee</a:t>
            </a:r>
            <a:r>
              <a:rPr lang="en-US" dirty="0" smtClean="0"/>
              <a:t> Dome, is a free-standing, fall-protection solution for use around skylights, roof lights and dome lights up to 7' x 7'. Bases are </a:t>
            </a:r>
            <a:r>
              <a:rPr lang="en-US" i="1" dirty="0" smtClean="0"/>
              <a:t>"</a:t>
            </a:r>
            <a:r>
              <a:rPr lang="en-US" b="1" i="1" dirty="0" smtClean="0"/>
              <a:t>gr</a:t>
            </a:r>
            <a:r>
              <a:rPr lang="en-US" dirty="0" smtClean="0"/>
              <a:t>een" recycled rubber.  Both are from: Safety Rail Source (http://safetyrailsource.com/Skylight_Rails_and_Screens/skylight_rails_and_screens_model_selection_sheet.htm)</a:t>
            </a:r>
          </a:p>
        </p:txBody>
      </p:sp>
      <p:sp>
        <p:nvSpPr>
          <p:cNvPr id="112644" name="Slide Number Placeholder 3"/>
          <p:cNvSpPr>
            <a:spLocks noGrp="1"/>
          </p:cNvSpPr>
          <p:nvPr>
            <p:ph type="sldNum" sz="quarter" idx="5"/>
          </p:nvPr>
        </p:nvSpPr>
        <p:spPr bwMode="auto">
          <a:noFill/>
          <a:ln>
            <a:miter lim="800000"/>
            <a:headEnd/>
            <a:tailEnd/>
          </a:ln>
        </p:spPr>
        <p:txBody>
          <a:bodyPr/>
          <a:lstStyle/>
          <a:p>
            <a:fld id="{7A51B314-C51B-441C-974D-6F429DD58E14}" type="slidenum">
              <a:rPr lang="en-US"/>
              <a:pPr/>
              <a:t>34</a:t>
            </a:fld>
            <a:endParaRPr lang="en-US"/>
          </a:p>
        </p:txBody>
      </p:sp>
    </p:spTree>
    <p:extLst>
      <p:ext uri="{BB962C8B-B14F-4D97-AF65-F5344CB8AC3E}">
        <p14:creationId xmlns:p14="http://schemas.microsoft.com/office/powerpoint/2010/main" val="1046006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dirty="0" smtClean="0"/>
              <a:t>Pictured are two roofers working from an unprotected flat roof 6’ or more above the next level without conventional or alternative methods of fall protection.  One alternative method by OSHA standards would be a safety monitoring system, but a safety monitor cannot be engaged in any other work besides trying to ensure that people don’t fall.  In this picture that couldn’t work because both workers are engaged in roofing work.</a:t>
            </a:r>
          </a:p>
        </p:txBody>
      </p:sp>
      <p:sp>
        <p:nvSpPr>
          <p:cNvPr id="114692" name="Slide Number Placeholder 3"/>
          <p:cNvSpPr>
            <a:spLocks noGrp="1"/>
          </p:cNvSpPr>
          <p:nvPr>
            <p:ph type="sldNum" sz="quarter" idx="5"/>
          </p:nvPr>
        </p:nvSpPr>
        <p:spPr bwMode="auto">
          <a:noFill/>
          <a:ln>
            <a:miter lim="800000"/>
            <a:headEnd/>
            <a:tailEnd/>
          </a:ln>
        </p:spPr>
        <p:txBody>
          <a:bodyPr/>
          <a:lstStyle/>
          <a:p>
            <a:fld id="{6B5FCAFC-AD8A-477A-BEE8-7BBA329F7028}" type="slidenum">
              <a:rPr lang="en-US"/>
              <a:pPr/>
              <a:t>35</a:t>
            </a:fld>
            <a:endParaRPr lang="en-US"/>
          </a:p>
        </p:txBody>
      </p:sp>
    </p:spTree>
    <p:extLst>
      <p:ext uri="{BB962C8B-B14F-4D97-AF65-F5344CB8AC3E}">
        <p14:creationId xmlns:p14="http://schemas.microsoft.com/office/powerpoint/2010/main" val="4059294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Narrative:</a:t>
            </a:r>
          </a:p>
          <a:p>
            <a:pPr>
              <a:spcBef>
                <a:spcPct val="0"/>
              </a:spcBef>
            </a:pPr>
            <a:endParaRPr lang="en-US" dirty="0" smtClean="0"/>
          </a:p>
          <a:p>
            <a:pPr>
              <a:spcBef>
                <a:spcPct val="0"/>
              </a:spcBef>
            </a:pPr>
            <a:r>
              <a:rPr lang="en-US" dirty="0" smtClean="0"/>
              <a:t>Here we see a foreman carpenter doing framing work on the edge of a working surface that is 6 or more feet above the next lower level.  The picture on the left shows the larger view of the work being done, with the picture on the right a close up of the worker.  As you can see there is no conventional or alternative fall protection.  All framing standards are in 1926.501(b)(13)</a:t>
            </a:r>
          </a:p>
          <a:p>
            <a:pPr>
              <a:spcBef>
                <a:spcPct val="0"/>
              </a:spcBef>
            </a:pPr>
            <a:endParaRPr lang="en-US" dirty="0" smtClean="0"/>
          </a:p>
          <a:p>
            <a:pPr>
              <a:spcBef>
                <a:spcPct val="0"/>
              </a:spcBef>
            </a:pPr>
            <a:r>
              <a:rPr lang="en-US" dirty="0" smtClean="0"/>
              <a:t>To note: on the second story, the windowsills are below 39” so guardrails are required.  As you can see pictured here, the guard rails are installed on the inside of the windows with both a </a:t>
            </a:r>
            <a:r>
              <a:rPr lang="en-US" dirty="0" err="1" smtClean="0"/>
              <a:t>toprail</a:t>
            </a:r>
            <a:r>
              <a:rPr lang="en-US" dirty="0" smtClean="0"/>
              <a:t> and </a:t>
            </a:r>
            <a:r>
              <a:rPr lang="en-US" dirty="0" err="1" smtClean="0"/>
              <a:t>midrail</a:t>
            </a:r>
            <a:r>
              <a:rPr lang="en-US" dirty="0" smtClean="0"/>
              <a:t>.  </a:t>
            </a:r>
          </a:p>
        </p:txBody>
      </p:sp>
      <p:sp>
        <p:nvSpPr>
          <p:cNvPr id="56324" name="Slide Number Placeholder 3"/>
          <p:cNvSpPr>
            <a:spLocks noGrp="1"/>
          </p:cNvSpPr>
          <p:nvPr>
            <p:ph type="sldNum" sz="quarter" idx="5"/>
          </p:nvPr>
        </p:nvSpPr>
        <p:spPr bwMode="auto">
          <a:noFill/>
          <a:ln>
            <a:miter lim="800000"/>
            <a:headEnd/>
            <a:tailEnd/>
          </a:ln>
        </p:spPr>
        <p:txBody>
          <a:bodyPr/>
          <a:lstStyle/>
          <a:p>
            <a:fld id="{A49AEB97-EDC4-4B4B-9426-2951E5B37A17}" type="slidenum">
              <a:rPr lang="en-US"/>
              <a:pPr/>
              <a:t>37</a:t>
            </a:fld>
            <a:endParaRPr lang="en-US"/>
          </a:p>
        </p:txBody>
      </p:sp>
    </p:spTree>
    <p:extLst>
      <p:ext uri="{BB962C8B-B14F-4D97-AF65-F5344CB8AC3E}">
        <p14:creationId xmlns:p14="http://schemas.microsoft.com/office/powerpoint/2010/main" val="2249094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745CF417-57A8-4ACC-A2F9-7FF0BBD6BBF4}" type="slidenum">
              <a:rPr lang="en-US"/>
              <a:pPr/>
              <a:t>38</a:t>
            </a:fld>
            <a:endParaRPr lang="en-US"/>
          </a:p>
        </p:txBody>
      </p:sp>
    </p:spTree>
    <p:extLst>
      <p:ext uri="{BB962C8B-B14F-4D97-AF65-F5344CB8AC3E}">
        <p14:creationId xmlns:p14="http://schemas.microsoft.com/office/powerpoint/2010/main" val="364838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a:t>
            </a:r>
            <a:r>
              <a:rPr lang="en-US" baseline="0" dirty="0" smtClean="0"/>
              <a:t> up participants into groups of 3-5 people, and have one person take on the role of scribe. Then ask groups for feedback, and have at least two groups contribute answers to each question and depending on time have additional groups respond. </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7</a:t>
            </a:fld>
            <a:endParaRPr lang="en-US"/>
          </a:p>
        </p:txBody>
      </p:sp>
    </p:spTree>
    <p:extLst>
      <p:ext uri="{BB962C8B-B14F-4D97-AF65-F5344CB8AC3E}">
        <p14:creationId xmlns:p14="http://schemas.microsoft.com/office/powerpoint/2010/main" val="4029309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defTabSz="924550">
              <a:spcBef>
                <a:spcPct val="0"/>
              </a:spcBef>
              <a:defRPr/>
            </a:pPr>
            <a:r>
              <a:rPr lang="en-US" dirty="0" smtClean="0"/>
              <a:t>Workers are performing roofing operations from an unprotected roof edge </a:t>
            </a:r>
            <a:r>
              <a:rPr lang="en-US" dirty="0"/>
              <a:t>20’ above the next level or ground level </a:t>
            </a:r>
            <a:r>
              <a:rPr lang="en-US" dirty="0" smtClean="0"/>
              <a:t>without conventional or alternative methods of fall protection.  They are not utilizing a safety monitoring system because all workers are engaged in roofing work.</a:t>
            </a:r>
          </a:p>
          <a:p>
            <a:pPr>
              <a:spcBef>
                <a:spcPct val="0"/>
              </a:spcBef>
            </a:pPr>
            <a:endParaRPr lang="en-US" dirty="0" smtClean="0"/>
          </a:p>
          <a:p>
            <a:pPr>
              <a:spcBef>
                <a:spcPct val="0"/>
              </a:spcBef>
            </a:pPr>
            <a:endParaRPr lang="en-US" dirty="0" smtClean="0"/>
          </a:p>
        </p:txBody>
      </p:sp>
      <p:sp>
        <p:nvSpPr>
          <p:cNvPr id="122884" name="Slide Number Placeholder 3"/>
          <p:cNvSpPr>
            <a:spLocks noGrp="1"/>
          </p:cNvSpPr>
          <p:nvPr>
            <p:ph type="sldNum" sz="quarter" idx="5"/>
          </p:nvPr>
        </p:nvSpPr>
        <p:spPr bwMode="auto">
          <a:noFill/>
          <a:ln>
            <a:miter lim="800000"/>
            <a:headEnd/>
            <a:tailEnd/>
          </a:ln>
        </p:spPr>
        <p:txBody>
          <a:bodyPr/>
          <a:lstStyle/>
          <a:p>
            <a:fld id="{F486E30C-A83E-4A93-BE07-2F64D5FF2F9E}" type="slidenum">
              <a:rPr lang="en-US"/>
              <a:pPr/>
              <a:t>39</a:t>
            </a:fld>
            <a:endParaRPr lang="en-US"/>
          </a:p>
        </p:txBody>
      </p:sp>
    </p:spTree>
    <p:extLst>
      <p:ext uri="{BB962C8B-B14F-4D97-AF65-F5344CB8AC3E}">
        <p14:creationId xmlns:p14="http://schemas.microsoft.com/office/powerpoint/2010/main" val="2506419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Weatherproofing a roof often requires work beginning at the eave, and progressing upwards toward the peak.  These workers are standing on a </a:t>
            </a:r>
            <a:r>
              <a:rPr lang="en-US" b="1" dirty="0" err="1" smtClean="0"/>
              <a:t>ladderjack</a:t>
            </a:r>
            <a:r>
              <a:rPr lang="en-US" b="1" dirty="0" smtClean="0"/>
              <a:t> scaffold without fall protection.  Once a scaffolding platform is 10 feet or more above the ground, workers must be protected by either a guardrail or a personal fall arrest system.</a:t>
            </a:r>
            <a:r>
              <a:rPr lang="en-US" dirty="0" smtClean="0"/>
              <a:t/>
            </a:r>
            <a:br>
              <a:rPr lang="en-US" dirty="0" smtClean="0"/>
            </a:br>
            <a:r>
              <a:rPr lang="en-US" dirty="0" smtClean="0"/>
              <a:t/>
            </a:r>
            <a:br>
              <a:rPr lang="en-US" dirty="0" smtClean="0"/>
            </a:br>
            <a:endParaRPr lang="en-US" dirty="0" smtClean="0"/>
          </a:p>
          <a:p>
            <a:pPr>
              <a:spcBef>
                <a:spcPct val="0"/>
              </a:spcBef>
            </a:pPr>
            <a:endParaRPr lang="en-US" dirty="0" smtClean="0"/>
          </a:p>
        </p:txBody>
      </p:sp>
      <p:sp>
        <p:nvSpPr>
          <p:cNvPr id="87044" name="Slide Number Placeholder 3"/>
          <p:cNvSpPr>
            <a:spLocks noGrp="1"/>
          </p:cNvSpPr>
          <p:nvPr>
            <p:ph type="sldNum" sz="quarter" idx="5"/>
          </p:nvPr>
        </p:nvSpPr>
        <p:spPr bwMode="auto">
          <a:noFill/>
          <a:ln>
            <a:miter lim="800000"/>
            <a:headEnd/>
            <a:tailEnd/>
          </a:ln>
        </p:spPr>
        <p:txBody>
          <a:bodyPr/>
          <a:lstStyle/>
          <a:p>
            <a:fld id="{D0952C30-2F80-47F0-B61A-93B7C66819F8}" type="slidenum">
              <a:rPr lang="en-US"/>
              <a:pPr/>
              <a:t>40</a:t>
            </a:fld>
            <a:endParaRPr lang="en-US"/>
          </a:p>
        </p:txBody>
      </p:sp>
    </p:spTree>
    <p:extLst>
      <p:ext uri="{BB962C8B-B14F-4D97-AF65-F5344CB8AC3E}">
        <p14:creationId xmlns:p14="http://schemas.microsoft.com/office/powerpoint/2010/main" val="367514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a-frame ladder is not being used appropriately.</a:t>
            </a:r>
          </a:p>
        </p:txBody>
      </p:sp>
      <p:sp>
        <p:nvSpPr>
          <p:cNvPr id="126980" name="Slide Number Placeholder 3"/>
          <p:cNvSpPr>
            <a:spLocks noGrp="1"/>
          </p:cNvSpPr>
          <p:nvPr>
            <p:ph type="sldNum" sz="quarter" idx="5"/>
          </p:nvPr>
        </p:nvSpPr>
        <p:spPr bwMode="auto">
          <a:noFill/>
          <a:ln>
            <a:miter lim="800000"/>
            <a:headEnd/>
            <a:tailEnd/>
          </a:ln>
        </p:spPr>
        <p:txBody>
          <a:bodyPr/>
          <a:lstStyle/>
          <a:p>
            <a:fld id="{DD0D2B00-BA8F-4E41-8AE1-18D46B5FFA34}" type="slidenum">
              <a:rPr lang="en-US"/>
              <a:pPr/>
              <a:t>41</a:t>
            </a:fld>
            <a:endParaRPr lang="en-US"/>
          </a:p>
        </p:txBody>
      </p:sp>
    </p:spTree>
    <p:extLst>
      <p:ext uri="{BB962C8B-B14F-4D97-AF65-F5344CB8AC3E}">
        <p14:creationId xmlns:p14="http://schemas.microsoft.com/office/powerpoint/2010/main" val="2307831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The ladder must extend a minimum of 36 inches above the walking surface. Here we can see the worker holding onto the top of the pumpjack support post as he steps off the platform onto the top rung of the extension ladder.</a:t>
            </a:r>
            <a:r>
              <a:rPr lang="en-US" dirty="0" smtClean="0"/>
              <a:t/>
            </a:r>
            <a:br>
              <a:rPr lang="en-US" dirty="0" smtClean="0"/>
            </a:br>
            <a:endParaRPr lang="en-US" dirty="0" smtClean="0"/>
          </a:p>
          <a:p>
            <a:pPr>
              <a:spcBef>
                <a:spcPct val="0"/>
              </a:spcBef>
            </a:pPr>
            <a:endParaRPr lang="en-US" dirty="0" smtClean="0"/>
          </a:p>
        </p:txBody>
      </p:sp>
      <p:sp>
        <p:nvSpPr>
          <p:cNvPr id="131076" name="Slide Number Placeholder 3"/>
          <p:cNvSpPr>
            <a:spLocks noGrp="1"/>
          </p:cNvSpPr>
          <p:nvPr>
            <p:ph type="sldNum" sz="quarter" idx="5"/>
          </p:nvPr>
        </p:nvSpPr>
        <p:spPr bwMode="auto">
          <a:noFill/>
          <a:ln>
            <a:miter lim="800000"/>
            <a:headEnd/>
            <a:tailEnd/>
          </a:ln>
        </p:spPr>
        <p:txBody>
          <a:bodyPr/>
          <a:lstStyle/>
          <a:p>
            <a:fld id="{94E45A21-67EA-4860-823D-D24F1FB2C772}" type="slidenum">
              <a:rPr lang="en-US"/>
              <a:pPr/>
              <a:t>42</a:t>
            </a:fld>
            <a:endParaRPr lang="en-US"/>
          </a:p>
        </p:txBody>
      </p:sp>
    </p:spTree>
    <p:extLst>
      <p:ext uri="{BB962C8B-B14F-4D97-AF65-F5344CB8AC3E}">
        <p14:creationId xmlns:p14="http://schemas.microsoft.com/office/powerpoint/2010/main" val="3858810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ln>
            <a:miter lim="800000"/>
            <a:headEnd/>
            <a:tailEnd/>
          </a:ln>
        </p:spPr>
        <p:txBody>
          <a:bodyPr/>
          <a:lstStyle/>
          <a:p>
            <a:pPr defTabSz="921340"/>
            <a:fld id="{DA25E39E-83EA-40D6-AE6C-A3C941F81B49}" type="slidenum">
              <a:rPr lang="en-US"/>
              <a:pPr defTabSz="921340"/>
              <a:t>43</a:t>
            </a:fld>
            <a:endParaRPr lang="en-US"/>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Notes Placeholder 4"/>
          <p:cNvSpPr>
            <a:spLocks noGrp="1"/>
          </p:cNvSpPr>
          <p:nvPr/>
        </p:nvSpPr>
        <p:spPr bwMode="auto">
          <a:xfrm>
            <a:off x="694373" y="4387136"/>
            <a:ext cx="5554980" cy="4156234"/>
          </a:xfrm>
          <a:prstGeom prst="rect">
            <a:avLst/>
          </a:prstGeom>
          <a:noFill/>
          <a:ln w="9525">
            <a:noFill/>
            <a:miter lim="800000"/>
            <a:headEnd/>
            <a:tailEnd/>
          </a:ln>
        </p:spPr>
        <p:txBody>
          <a:bodyPr lIns="92445" tIns="46223" rIns="92445" bIns="46223"/>
          <a:lstStyle/>
          <a:p>
            <a:pPr eaLnBrk="0" hangingPunct="0">
              <a:spcBef>
                <a:spcPct val="30000"/>
              </a:spcBef>
            </a:pPr>
            <a:endParaRPr lang="en-US" sz="1200">
              <a:latin typeface="Calibri" pitchFamily="-106" charset="0"/>
            </a:endParaRPr>
          </a:p>
        </p:txBody>
      </p:sp>
      <p:sp>
        <p:nvSpPr>
          <p:cNvPr id="135173" name="Notes Placeholder 4"/>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1926.1053(b)(13)</a:t>
            </a:r>
          </a:p>
        </p:txBody>
      </p:sp>
    </p:spTree>
    <p:extLst>
      <p:ext uri="{BB962C8B-B14F-4D97-AF65-F5344CB8AC3E}">
        <p14:creationId xmlns:p14="http://schemas.microsoft.com/office/powerpoint/2010/main" val="3987281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Narrative:</a:t>
            </a:r>
          </a:p>
          <a:p>
            <a:pPr>
              <a:spcBef>
                <a:spcPct val="0"/>
              </a:spcBef>
            </a:pPr>
            <a:r>
              <a:rPr lang="en-US" smtClean="0"/>
              <a:t>This ladder is extended sufficiently above walking/working surface (at least 3 ft above) and is properly secured.</a:t>
            </a:r>
          </a:p>
        </p:txBody>
      </p:sp>
      <p:sp>
        <p:nvSpPr>
          <p:cNvPr id="137220" name="Slide Number Placeholder 3"/>
          <p:cNvSpPr>
            <a:spLocks noGrp="1"/>
          </p:cNvSpPr>
          <p:nvPr>
            <p:ph type="sldNum" sz="quarter" idx="5"/>
          </p:nvPr>
        </p:nvSpPr>
        <p:spPr bwMode="auto">
          <a:noFill/>
          <a:ln>
            <a:miter lim="800000"/>
            <a:headEnd/>
            <a:tailEnd/>
          </a:ln>
        </p:spPr>
        <p:txBody>
          <a:bodyPr/>
          <a:lstStyle/>
          <a:p>
            <a:pPr defTabSz="921340"/>
            <a:fld id="{3DCC111C-7CFD-4902-B43E-7FA25E45A97E}" type="slidenum">
              <a:rPr lang="en-US"/>
              <a:pPr defTabSz="921340"/>
              <a:t>44</a:t>
            </a:fld>
            <a:endParaRPr lang="en-US"/>
          </a:p>
        </p:txBody>
      </p:sp>
    </p:spTree>
    <p:extLst>
      <p:ext uri="{BB962C8B-B14F-4D97-AF65-F5344CB8AC3E}">
        <p14:creationId xmlns:p14="http://schemas.microsoft.com/office/powerpoint/2010/main" val="3862971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dirty="0" smtClean="0"/>
              <a:t>Three point contact means at least ¾ arms and legs need to be touching the ladder for support.  This could be 2 hands, one foot as climbing or 2 feet and one hand.  Standards that apply: 1926.1053(b)(21) use at least one hand to grasp the ladder and 1926.1053(b)(22) employees shall not carry any object or load that could cause the employee to lose balance or fall.  This means that workers cannot carry supplies because they will not be able to maintain 3-point contact.  Instead pulley systems or other systems must be employed to get materials to where needed.</a:t>
            </a:r>
          </a:p>
        </p:txBody>
      </p:sp>
      <p:sp>
        <p:nvSpPr>
          <p:cNvPr id="141316" name="Slide Number Placeholder 3"/>
          <p:cNvSpPr>
            <a:spLocks noGrp="1"/>
          </p:cNvSpPr>
          <p:nvPr>
            <p:ph type="sldNum" sz="quarter" idx="5"/>
          </p:nvPr>
        </p:nvSpPr>
        <p:spPr bwMode="auto">
          <a:noFill/>
          <a:ln>
            <a:miter lim="800000"/>
            <a:headEnd/>
            <a:tailEnd/>
          </a:ln>
        </p:spPr>
        <p:txBody>
          <a:bodyPr/>
          <a:lstStyle/>
          <a:p>
            <a:pPr defTabSz="921340"/>
            <a:fld id="{5CCE0144-63AE-406B-9901-CA3CB1E9BB00}" type="slidenum">
              <a:rPr lang="en-US"/>
              <a:pPr defTabSz="921340"/>
              <a:t>45</a:t>
            </a:fld>
            <a:endParaRPr lang="en-US"/>
          </a:p>
        </p:txBody>
      </p:sp>
    </p:spTree>
    <p:extLst>
      <p:ext uri="{BB962C8B-B14F-4D97-AF65-F5344CB8AC3E}">
        <p14:creationId xmlns:p14="http://schemas.microsoft.com/office/powerpoint/2010/main" val="846121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Narrative:</a:t>
            </a:r>
          </a:p>
          <a:p>
            <a:pPr>
              <a:spcBef>
                <a:spcPct val="0"/>
              </a:spcBef>
            </a:pPr>
            <a:r>
              <a:rPr lang="en-US" smtClean="0"/>
              <a:t>An easy trick to figure out whether your ladder is extended at the correct pitch is to follow the example of the picture at the right.  Here, the worker has his toes next to the foot of the ladder and is extending his arms directly out in front of him at chest height.  If his hands then touch the step of the ladder easily at chest level, the ladder is at the correct 4:1 pitch.</a:t>
            </a:r>
          </a:p>
        </p:txBody>
      </p:sp>
      <p:sp>
        <p:nvSpPr>
          <p:cNvPr id="145412" name="Slide Number Placeholder 3"/>
          <p:cNvSpPr>
            <a:spLocks noGrp="1"/>
          </p:cNvSpPr>
          <p:nvPr>
            <p:ph type="sldNum" sz="quarter" idx="5"/>
          </p:nvPr>
        </p:nvSpPr>
        <p:spPr bwMode="auto">
          <a:noFill/>
          <a:ln>
            <a:miter lim="800000"/>
            <a:headEnd/>
            <a:tailEnd/>
          </a:ln>
        </p:spPr>
        <p:txBody>
          <a:bodyPr/>
          <a:lstStyle/>
          <a:p>
            <a:fld id="{4BE8D951-5D91-4F6D-8530-9F1D1A2DC9E5}" type="slidenum">
              <a:rPr lang="en-US"/>
              <a:pPr/>
              <a:t>46</a:t>
            </a:fld>
            <a:endParaRPr lang="en-US"/>
          </a:p>
        </p:txBody>
      </p:sp>
    </p:spTree>
    <p:extLst>
      <p:ext uri="{BB962C8B-B14F-4D97-AF65-F5344CB8AC3E}">
        <p14:creationId xmlns:p14="http://schemas.microsoft.com/office/powerpoint/2010/main" val="2442678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Many of the finishing details, such as installing light fixtures, ceiling fans, vents, and other items, may expose workers to fall hazards. The worker at the top of the stairs is installing molding around a stair landing and balcony that has not yet been protected.  Until the permanent railing is installed, this worker must be protected from falling.  Also notice that there is no handrail for workers to use when they are on the stairs, or a guardrail to protect them from falling.  Standards that apply:1926.501(b)(13) fall protection from the landing 6’ or more above the next level and 1926.1052(c)(1)(ii) stairways having 4 or more risers or rising more than 30”, whichever is less, shall be equipped with (i) at least one handrail: and (ii) One starrail system along each unprotected side or edge.</a:t>
            </a:r>
            <a:endParaRPr lang="en-US" smtClean="0"/>
          </a:p>
          <a:p>
            <a:pPr>
              <a:spcBef>
                <a:spcPct val="0"/>
              </a:spcBef>
            </a:pPr>
            <a:endParaRPr lang="en-US" smtClean="0"/>
          </a:p>
          <a:p>
            <a:pPr>
              <a:spcBef>
                <a:spcPct val="0"/>
              </a:spcBef>
            </a:pPr>
            <a:endParaRPr lang="es-MX" smtClean="0"/>
          </a:p>
        </p:txBody>
      </p:sp>
      <p:sp>
        <p:nvSpPr>
          <p:cNvPr id="149508" name="Slide Number Placeholder 3"/>
          <p:cNvSpPr>
            <a:spLocks noGrp="1"/>
          </p:cNvSpPr>
          <p:nvPr>
            <p:ph type="sldNum" sz="quarter" idx="5"/>
          </p:nvPr>
        </p:nvSpPr>
        <p:spPr bwMode="auto">
          <a:noFill/>
          <a:ln>
            <a:miter lim="800000"/>
            <a:headEnd/>
            <a:tailEnd/>
          </a:ln>
        </p:spPr>
        <p:txBody>
          <a:bodyPr/>
          <a:lstStyle/>
          <a:p>
            <a:fld id="{9B7575D4-4436-4A58-A4E3-4C08244A442F}" type="slidenum">
              <a:rPr lang="en-US"/>
              <a:pPr/>
              <a:t>47</a:t>
            </a:fld>
            <a:endParaRPr lang="en-US"/>
          </a:p>
        </p:txBody>
      </p:sp>
    </p:spTree>
    <p:extLst>
      <p:ext uri="{BB962C8B-B14F-4D97-AF65-F5344CB8AC3E}">
        <p14:creationId xmlns:p14="http://schemas.microsoft.com/office/powerpoint/2010/main" val="237195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Unprotected staircases and large openings in floors are common fall hazards present during residential flooring.  When employee</a:t>
            </a:r>
            <a:r>
              <a:rPr lang="en-US" altLang="ja-JP" b="1" dirty="0" smtClean="0"/>
              <a:t>s are working around these openings, the openings must be controlled. The simplest solutions would be to install a guardrail.</a:t>
            </a:r>
            <a:endParaRPr lang="en-US" dirty="0" smtClean="0"/>
          </a:p>
        </p:txBody>
      </p:sp>
      <p:sp>
        <p:nvSpPr>
          <p:cNvPr id="153604" name="Slide Number Placeholder 3"/>
          <p:cNvSpPr>
            <a:spLocks noGrp="1"/>
          </p:cNvSpPr>
          <p:nvPr>
            <p:ph type="sldNum" sz="quarter" idx="5"/>
          </p:nvPr>
        </p:nvSpPr>
        <p:spPr bwMode="auto">
          <a:noFill/>
          <a:ln>
            <a:miter lim="800000"/>
            <a:headEnd/>
            <a:tailEnd/>
          </a:ln>
        </p:spPr>
        <p:txBody>
          <a:bodyPr/>
          <a:lstStyle/>
          <a:p>
            <a:fld id="{A2702445-F36F-4D1B-899D-49C685531939}" type="slidenum">
              <a:rPr lang="en-US"/>
              <a:pPr/>
              <a:t>48</a:t>
            </a:fld>
            <a:endParaRPr lang="en-US"/>
          </a:p>
        </p:txBody>
      </p:sp>
    </p:spTree>
    <p:extLst>
      <p:ext uri="{BB962C8B-B14F-4D97-AF65-F5344CB8AC3E}">
        <p14:creationId xmlns:p14="http://schemas.microsoft.com/office/powerpoint/2010/main" val="273312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Have each group try together to answer one of each of the following questions</a:t>
            </a:r>
            <a:r>
              <a:rPr lang="en-US" baseline="0" dirty="0" smtClean="0"/>
              <a:t> on pages 9-12.</a:t>
            </a: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69A5EA29-0327-4A19-ADC0-B9E7A7C55532}" type="slidenum">
              <a:rPr lang="en-US"/>
              <a:pPr/>
              <a:t>8</a:t>
            </a:fld>
            <a:endParaRPr lang="en-US"/>
          </a:p>
        </p:txBody>
      </p:sp>
    </p:spTree>
    <p:extLst>
      <p:ext uri="{BB962C8B-B14F-4D97-AF65-F5344CB8AC3E}">
        <p14:creationId xmlns:p14="http://schemas.microsoft.com/office/powerpoint/2010/main" val="1734196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 Injuries and illnesses occur because workers are exposed to hazards on their jobs.</a:t>
            </a:r>
          </a:p>
          <a:p>
            <a:pPr>
              <a:spcBef>
                <a:spcPct val="0"/>
              </a:spcBef>
              <a:buFontTx/>
              <a:buChar char="•"/>
            </a:pPr>
            <a:endParaRPr lang="en-US" smtClean="0"/>
          </a:p>
          <a:p>
            <a:pPr>
              <a:spcBef>
                <a:spcPct val="0"/>
              </a:spcBef>
              <a:buFontTx/>
              <a:buChar char="•"/>
            </a:pPr>
            <a:r>
              <a:rPr lang="en-US" smtClean="0"/>
              <a:t>Identify the safety and health hazards at the workplace.</a:t>
            </a:r>
          </a:p>
          <a:p>
            <a:pPr>
              <a:spcBef>
                <a:spcPct val="0"/>
              </a:spcBef>
              <a:buFontTx/>
              <a:buChar char="•"/>
            </a:pPr>
            <a:endParaRPr lang="en-US" smtClean="0"/>
          </a:p>
          <a:p>
            <a:pPr>
              <a:spcBef>
                <a:spcPct val="0"/>
              </a:spcBef>
              <a:buFontTx/>
              <a:buChar char="•"/>
            </a:pPr>
            <a:r>
              <a:rPr lang="en-US" smtClean="0"/>
              <a:t>Eliminate or otherwise control the hazards using the </a:t>
            </a:r>
            <a:r>
              <a:rPr lang="ja-JP" altLang="en-US" smtClean="0"/>
              <a:t>“</a:t>
            </a:r>
            <a:r>
              <a:rPr lang="en-US" altLang="ja-JP" smtClean="0"/>
              <a:t>Hierarchy of Controls.</a:t>
            </a:r>
            <a:r>
              <a:rPr lang="ja-JP" altLang="en-US" smtClean="0"/>
              <a:t>”</a:t>
            </a:r>
            <a:endParaRPr lang="en-US" altLang="ja-JP" smtClean="0"/>
          </a:p>
          <a:p>
            <a:pPr>
              <a:spcBef>
                <a:spcPct val="0"/>
              </a:spcBef>
              <a:buFontTx/>
              <a:buChar char="•"/>
            </a:pPr>
            <a:endParaRPr lang="en-US" smtClean="0"/>
          </a:p>
          <a:p>
            <a:pPr>
              <a:spcBef>
                <a:spcPct val="0"/>
              </a:spcBef>
              <a:buFontTx/>
              <a:buChar char="•"/>
            </a:pPr>
            <a:r>
              <a:rPr lang="en-US" smtClean="0"/>
              <a:t>Fix the job, not the worker.</a:t>
            </a:r>
          </a:p>
        </p:txBody>
      </p:sp>
      <p:sp>
        <p:nvSpPr>
          <p:cNvPr id="157700" name="Slide Number Placeholder 3"/>
          <p:cNvSpPr>
            <a:spLocks noGrp="1"/>
          </p:cNvSpPr>
          <p:nvPr>
            <p:ph type="sldNum" sz="quarter" idx="5"/>
          </p:nvPr>
        </p:nvSpPr>
        <p:spPr bwMode="auto">
          <a:noFill/>
          <a:ln>
            <a:miter lim="800000"/>
            <a:headEnd/>
            <a:tailEnd/>
          </a:ln>
        </p:spPr>
        <p:txBody>
          <a:bodyPr/>
          <a:lstStyle/>
          <a:p>
            <a:fld id="{D9A770EF-CF98-4985-82AB-770CBC88BFCE}" type="slidenum">
              <a:rPr lang="en-US"/>
              <a:pPr/>
              <a:t>51</a:t>
            </a:fld>
            <a:endParaRPr lang="en-US"/>
          </a:p>
        </p:txBody>
      </p:sp>
    </p:spTree>
    <p:extLst>
      <p:ext uri="{BB962C8B-B14F-4D97-AF65-F5344CB8AC3E}">
        <p14:creationId xmlns:p14="http://schemas.microsoft.com/office/powerpoint/2010/main" val="416316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chemeClr val="bg1"/>
                </a:solidFill>
              </a:rPr>
              <a:t>1926.502(b)(4)</a:t>
            </a:r>
          </a:p>
        </p:txBody>
      </p:sp>
      <p:sp>
        <p:nvSpPr>
          <p:cNvPr id="159748" name="Slide Number Placeholder 3"/>
          <p:cNvSpPr>
            <a:spLocks noGrp="1"/>
          </p:cNvSpPr>
          <p:nvPr>
            <p:ph type="sldNum" sz="quarter" idx="5"/>
          </p:nvPr>
        </p:nvSpPr>
        <p:spPr bwMode="auto">
          <a:noFill/>
          <a:ln>
            <a:miter lim="800000"/>
            <a:headEnd/>
            <a:tailEnd/>
          </a:ln>
        </p:spPr>
        <p:txBody>
          <a:bodyPr/>
          <a:lstStyle/>
          <a:p>
            <a:fld id="{DE9960F7-A7C3-4012-BA3E-0B57EA526A42}" type="slidenum">
              <a:rPr lang="en-US"/>
              <a:pPr/>
              <a:t>52</a:t>
            </a:fld>
            <a:endParaRPr lang="en-US"/>
          </a:p>
        </p:txBody>
      </p:sp>
    </p:spTree>
    <p:extLst>
      <p:ext uri="{BB962C8B-B14F-4D97-AF65-F5344CB8AC3E}">
        <p14:creationId xmlns:p14="http://schemas.microsoft.com/office/powerpoint/2010/main" val="2639462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Another safe alternative is to pre-install guardrails on window and door openings prior to raising the wall sections.  While this does not protect the worker until the wall is secured, it reduces the amount of time that the employee is exposed to a fall once it is in place. The guardrail shown here was installed prior to lifting the wall.</a:t>
            </a:r>
          </a:p>
          <a:p>
            <a:pPr>
              <a:spcBef>
                <a:spcPct val="0"/>
              </a:spcBef>
            </a:pPr>
            <a:endParaRPr lang="en-US" b="1" dirty="0" smtClean="0"/>
          </a:p>
          <a:p>
            <a:pPr>
              <a:spcBef>
                <a:spcPct val="0"/>
              </a:spcBef>
            </a:pPr>
            <a:r>
              <a:rPr lang="en-US" b="1" dirty="0" smtClean="0"/>
              <a:t>Workers should have safety straps in case the wall falls over.</a:t>
            </a:r>
          </a:p>
          <a:p>
            <a:pPr lvl="2">
              <a:spcBef>
                <a:spcPct val="0"/>
              </a:spcBef>
              <a:buFont typeface="Arial" pitchFamily="34" charset="0"/>
              <a:buChar char="•"/>
            </a:pPr>
            <a:r>
              <a:rPr lang="en-US" b="1" baseline="0" dirty="0" smtClean="0"/>
              <a:t>No fall protection or restraint system being used</a:t>
            </a:r>
          </a:p>
          <a:p>
            <a:pPr lvl="2">
              <a:spcBef>
                <a:spcPct val="0"/>
              </a:spcBef>
              <a:buFont typeface="Arial" pitchFamily="34" charset="0"/>
              <a:buChar char="•"/>
            </a:pPr>
            <a:r>
              <a:rPr lang="en-US" b="1" baseline="0" dirty="0" smtClean="0"/>
              <a:t>What type of fall protection or restraint might work here?</a:t>
            </a:r>
            <a:r>
              <a:rPr lang="en-US" dirty="0" smtClean="0"/>
              <a:t/>
            </a:r>
            <a:br>
              <a:rPr lang="en-US" dirty="0" smtClean="0"/>
            </a:br>
            <a:endParaRPr lang="en-US" dirty="0" smtClean="0"/>
          </a:p>
          <a:p>
            <a:pPr>
              <a:spcBef>
                <a:spcPct val="0"/>
              </a:spcBef>
            </a:pPr>
            <a:endParaRPr lang="en-US" dirty="0" smtClean="0"/>
          </a:p>
        </p:txBody>
      </p:sp>
      <p:sp>
        <p:nvSpPr>
          <p:cNvPr id="161796" name="Slide Number Placeholder 3"/>
          <p:cNvSpPr>
            <a:spLocks noGrp="1"/>
          </p:cNvSpPr>
          <p:nvPr>
            <p:ph type="sldNum" sz="quarter" idx="5"/>
          </p:nvPr>
        </p:nvSpPr>
        <p:spPr bwMode="auto">
          <a:noFill/>
          <a:ln>
            <a:miter lim="800000"/>
            <a:headEnd/>
            <a:tailEnd/>
          </a:ln>
        </p:spPr>
        <p:txBody>
          <a:bodyPr/>
          <a:lstStyle/>
          <a:p>
            <a:fld id="{6839A75F-4CE4-4340-8D34-9DACFF7CD818}" type="slidenum">
              <a:rPr lang="en-US"/>
              <a:pPr/>
              <a:t>53</a:t>
            </a:fld>
            <a:endParaRPr lang="en-US"/>
          </a:p>
        </p:txBody>
      </p:sp>
    </p:spTree>
    <p:extLst>
      <p:ext uri="{BB962C8B-B14F-4D97-AF65-F5344CB8AC3E}">
        <p14:creationId xmlns:p14="http://schemas.microsoft.com/office/powerpoint/2010/main" val="613180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This worker is wearing a personal fall arrest system consisting of a full body harness, a lanyard, and a disposable anchor point located at the roof peak.</a:t>
            </a:r>
            <a:r>
              <a:rPr lang="en-US" smtClean="0"/>
              <a:t>  </a:t>
            </a:r>
            <a:r>
              <a:rPr lang="en-US" b="1" smtClean="0"/>
              <a:t>The single worker anchor point can be quickly installed to an interior rafter with nails and it can be cut and removed quickly with a utility knife.</a:t>
            </a:r>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a:lstStyle/>
          <a:p>
            <a:fld id="{31A56B48-6308-4158-BD76-48D8149779BC}" type="slidenum">
              <a:rPr lang="en-US"/>
              <a:pPr/>
              <a:t>56</a:t>
            </a:fld>
            <a:endParaRPr lang="en-US"/>
          </a:p>
        </p:txBody>
      </p:sp>
    </p:spTree>
    <p:extLst>
      <p:ext uri="{BB962C8B-B14F-4D97-AF65-F5344CB8AC3E}">
        <p14:creationId xmlns:p14="http://schemas.microsoft.com/office/powerpoint/2010/main" val="1014956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When setting up a fall arrest system, you have to take into consideration fall distance so</a:t>
            </a:r>
            <a:r>
              <a:rPr lang="en-US" b="1" baseline="0" dirty="0" smtClean="0"/>
              <a:t> as to ensure that worker will not hit lower level.</a:t>
            </a:r>
            <a:r>
              <a:rPr lang="en-US" dirty="0" smtClean="0"/>
              <a:t/>
            </a:r>
            <a:br>
              <a:rPr lang="en-US" dirty="0" smtClean="0"/>
            </a:br>
            <a:endParaRPr lang="en-US" dirty="0" smtClean="0"/>
          </a:p>
          <a:p>
            <a:pPr>
              <a:spcBef>
                <a:spcPct val="0"/>
              </a:spcBef>
            </a:pPr>
            <a:endParaRPr lang="en-US" dirty="0" smtClean="0"/>
          </a:p>
        </p:txBody>
      </p:sp>
      <p:sp>
        <p:nvSpPr>
          <p:cNvPr id="174084" name="Slide Number Placeholder 3"/>
          <p:cNvSpPr>
            <a:spLocks noGrp="1"/>
          </p:cNvSpPr>
          <p:nvPr>
            <p:ph type="sldNum" sz="quarter" idx="5"/>
          </p:nvPr>
        </p:nvSpPr>
        <p:spPr bwMode="auto">
          <a:noFill/>
          <a:ln>
            <a:miter lim="800000"/>
            <a:headEnd/>
            <a:tailEnd/>
          </a:ln>
        </p:spPr>
        <p:txBody>
          <a:bodyPr/>
          <a:lstStyle/>
          <a:p>
            <a:fld id="{6296DAB3-5137-4964-9EA8-103E245FC865}" type="slidenum">
              <a:rPr lang="en-US"/>
              <a:pPr/>
              <a:t>57</a:t>
            </a:fld>
            <a:endParaRPr lang="en-US"/>
          </a:p>
        </p:txBody>
      </p:sp>
    </p:spTree>
    <p:extLst>
      <p:ext uri="{BB962C8B-B14F-4D97-AF65-F5344CB8AC3E}">
        <p14:creationId xmlns:p14="http://schemas.microsoft.com/office/powerpoint/2010/main" val="3388268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1491" name="Rectangle 5"/>
          <p:cNvSpPr>
            <a:spLocks noGrp="1" noChangeArrowheads="1"/>
          </p:cNvSpPr>
          <p:nvPr>
            <p:ph type="sldNum" sz="quarter" idx="5"/>
          </p:nvPr>
        </p:nvSpPr>
        <p:spPr bwMode="auto">
          <a:noFill/>
          <a:ln>
            <a:miter lim="800000"/>
            <a:headEnd/>
            <a:tailEnd/>
          </a:ln>
        </p:spPr>
        <p:txBody>
          <a:bodyPr/>
          <a:lstStyle/>
          <a:p>
            <a:fld id="{0FAEB22F-8F92-4E36-80B6-8CC21257B6D0}" type="slidenum">
              <a:rPr lang="en-US"/>
              <a:pPr/>
              <a:t>59</a:t>
            </a:fld>
            <a:endParaRPr lang="en-US"/>
          </a:p>
        </p:txBody>
      </p:sp>
      <p:sp>
        <p:nvSpPr>
          <p:cNvPr id="1914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OSHA maintains confidentiality of employers</a:t>
            </a:r>
            <a:r>
              <a:rPr lang="ja-JP" altLang="en-US" smtClean="0"/>
              <a:t>’</a:t>
            </a:r>
            <a:r>
              <a:rPr lang="en-US" altLang="ja-JP" smtClean="0"/>
              <a:t>  trade secrets.</a:t>
            </a:r>
          </a:p>
          <a:p>
            <a:pPr>
              <a:spcBef>
                <a:spcPct val="0"/>
              </a:spcBef>
            </a:pPr>
            <a:r>
              <a:rPr lang="en-US" smtClean="0"/>
              <a:t>Both employers and employees may submit information or comments to OSHA on the issuance, modification, or revocation of OSHA standards and request a public hearing</a:t>
            </a:r>
          </a:p>
          <a:p>
            <a:pPr>
              <a:spcBef>
                <a:spcPct val="50000"/>
              </a:spcBef>
            </a:pPr>
            <a:r>
              <a:rPr lang="en-US" smtClean="0"/>
              <a:t>For more information, consult OSHA publications </a:t>
            </a:r>
          </a:p>
          <a:p>
            <a:pPr>
              <a:spcBef>
                <a:spcPct val="50000"/>
              </a:spcBef>
            </a:pPr>
            <a:r>
              <a:rPr lang="en-US" smtClean="0"/>
              <a:t>  -- No. 2056, </a:t>
            </a:r>
            <a:r>
              <a:rPr lang="en-US" i="1" smtClean="0"/>
              <a:t>All About OSHA</a:t>
            </a:r>
            <a:r>
              <a:rPr lang="en-US" smtClean="0"/>
              <a:t> and </a:t>
            </a:r>
          </a:p>
          <a:p>
            <a:pPr>
              <a:spcBef>
                <a:spcPct val="50000"/>
              </a:spcBef>
            </a:pPr>
            <a:r>
              <a:rPr lang="en-US" smtClean="0"/>
              <a:t>  -- No. 3000, </a:t>
            </a:r>
            <a:r>
              <a:rPr lang="en-US" i="1" smtClean="0"/>
              <a:t>Employers Rights and Responsibilities Following An OSHA Inspection</a:t>
            </a:r>
            <a:r>
              <a:rPr lang="en-US" smtClean="0"/>
              <a:t>.</a:t>
            </a:r>
          </a:p>
          <a:p>
            <a:pPr>
              <a:spcBef>
                <a:spcPct val="0"/>
              </a:spcBef>
            </a:pPr>
            <a:endParaRPr lang="en-US" smtClean="0"/>
          </a:p>
          <a:p>
            <a:pPr>
              <a:spcBef>
                <a:spcPct val="0"/>
              </a:spcBef>
            </a:pPr>
            <a:endParaRPr lang="en-US" smtClean="0"/>
          </a:p>
        </p:txBody>
      </p:sp>
    </p:spTree>
    <p:extLst>
      <p:ext uri="{BB962C8B-B14F-4D97-AF65-F5344CB8AC3E}">
        <p14:creationId xmlns:p14="http://schemas.microsoft.com/office/powerpoint/2010/main" val="1912655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3539" name="Rectangle 5"/>
          <p:cNvSpPr>
            <a:spLocks noGrp="1" noChangeArrowheads="1"/>
          </p:cNvSpPr>
          <p:nvPr>
            <p:ph type="sldNum" sz="quarter" idx="5"/>
          </p:nvPr>
        </p:nvSpPr>
        <p:spPr bwMode="auto">
          <a:noFill/>
          <a:ln>
            <a:miter lim="800000"/>
            <a:headEnd/>
            <a:tailEnd/>
          </a:ln>
        </p:spPr>
        <p:txBody>
          <a:bodyPr/>
          <a:lstStyle/>
          <a:p>
            <a:fld id="{7FE3A5E4-4ACF-488A-A2A9-87573FC3AC1F}" type="slidenum">
              <a:rPr lang="en-US"/>
              <a:pPr/>
              <a:t>60</a:t>
            </a:fld>
            <a:endParaRPr lang="en-US"/>
          </a:p>
        </p:txBody>
      </p:sp>
      <p:sp>
        <p:nvSpPr>
          <p:cNvPr id="19354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9354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965126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5587" name="Rectangle 5"/>
          <p:cNvSpPr>
            <a:spLocks noGrp="1" noChangeArrowheads="1"/>
          </p:cNvSpPr>
          <p:nvPr>
            <p:ph type="sldNum" sz="quarter" idx="5"/>
          </p:nvPr>
        </p:nvSpPr>
        <p:spPr bwMode="auto">
          <a:noFill/>
          <a:ln>
            <a:miter lim="800000"/>
            <a:headEnd/>
            <a:tailEnd/>
          </a:ln>
        </p:spPr>
        <p:txBody>
          <a:bodyPr/>
          <a:lstStyle/>
          <a:p>
            <a:fld id="{42AC6A0A-1DD9-4BAA-BB3D-C73729BFAF21}" type="slidenum">
              <a:rPr lang="en-US"/>
              <a:pPr/>
              <a:t>61</a:t>
            </a:fld>
            <a:endParaRPr lang="en-US"/>
          </a:p>
        </p:txBody>
      </p:sp>
      <p:sp>
        <p:nvSpPr>
          <p:cNvPr id="1955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558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OSHA Worker's web page:</a:t>
            </a:r>
          </a:p>
          <a:p>
            <a:pPr>
              <a:spcBef>
                <a:spcPct val="0"/>
              </a:spcBef>
            </a:pPr>
            <a:r>
              <a:rPr lang="en-US" smtClean="0">
                <a:latin typeface="Arial" charset="0"/>
              </a:rPr>
              <a:t>www.osha.gov/as/opa/worker/index.html</a:t>
            </a:r>
            <a:endParaRPr lang="en-US" smtClean="0">
              <a:solidFill>
                <a:srgbClr val="FFFFFF"/>
              </a:solidFill>
              <a:latin typeface="Arial" charset="0"/>
            </a:endParaRPr>
          </a:p>
        </p:txBody>
      </p:sp>
    </p:spTree>
    <p:extLst>
      <p:ext uri="{BB962C8B-B14F-4D97-AF65-F5344CB8AC3E}">
        <p14:creationId xmlns:p14="http://schemas.microsoft.com/office/powerpoint/2010/main" val="3956171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Narration:</a:t>
            </a:r>
          </a:p>
          <a:p>
            <a:pPr>
              <a:spcBef>
                <a:spcPct val="0"/>
              </a:spcBef>
            </a:pPr>
            <a:r>
              <a:rPr lang="en-US" smtClean="0"/>
              <a:t>This is the OSHA web page: osha.gov  As you can see at the top of the web page there are tabs to help you find different information.  If you’re a worker, click on the second tab: workers.  Here you can find more information about your rights, ways to contact OSHA, and file a complaint.  The small business tab will be useful to many of you small contractors who want to find out whether you’re following the standards.  This is a great resource, use it!</a:t>
            </a:r>
          </a:p>
        </p:txBody>
      </p:sp>
      <p:sp>
        <p:nvSpPr>
          <p:cNvPr id="201732" name="Slide Number Placeholder 3"/>
          <p:cNvSpPr>
            <a:spLocks noGrp="1"/>
          </p:cNvSpPr>
          <p:nvPr>
            <p:ph type="sldNum" sz="quarter" idx="5"/>
          </p:nvPr>
        </p:nvSpPr>
        <p:spPr bwMode="auto">
          <a:noFill/>
          <a:ln>
            <a:miter lim="800000"/>
            <a:headEnd/>
            <a:tailEnd/>
          </a:ln>
        </p:spPr>
        <p:txBody>
          <a:bodyPr/>
          <a:lstStyle/>
          <a:p>
            <a:fld id="{EC1D3AFB-5C90-468B-992A-36C07A60C3CC}" type="slidenum">
              <a:rPr lang="en-US"/>
              <a:pPr/>
              <a:t>62</a:t>
            </a:fld>
            <a:endParaRPr lang="en-US"/>
          </a:p>
        </p:txBody>
      </p:sp>
    </p:spTree>
    <p:extLst>
      <p:ext uri="{BB962C8B-B14F-4D97-AF65-F5344CB8AC3E}">
        <p14:creationId xmlns:p14="http://schemas.microsoft.com/office/powerpoint/2010/main" val="39805819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203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Imminent danger is any condition where there is reasonable certainty a danger exists that can be expected to cause death or serious physical harm immediately or before the danger can be eliminated through normal enforcement procedures.  OSHA gives top priority to imminent danger situations.</a:t>
            </a:r>
          </a:p>
          <a:p>
            <a:pPr>
              <a:spcBef>
                <a:spcPct val="0"/>
              </a:spcBef>
            </a:pPr>
            <a:endParaRPr lang="en-US" smtClean="0"/>
          </a:p>
          <a:p>
            <a:pPr>
              <a:spcBef>
                <a:spcPct val="0"/>
              </a:spcBef>
            </a:pPr>
            <a:r>
              <a:rPr lang="en-US" smtClean="0"/>
              <a:t>When a call is made to the hot line number, it is important to give as much information as is known about the emergency, including:</a:t>
            </a:r>
          </a:p>
          <a:p>
            <a:pPr>
              <a:spcBef>
                <a:spcPct val="0"/>
              </a:spcBef>
              <a:buFontTx/>
              <a:buChar char="-"/>
            </a:pPr>
            <a:r>
              <a:rPr lang="en-US" smtClean="0"/>
              <a:t> Complete description of the hazard</a:t>
            </a:r>
          </a:p>
          <a:p>
            <a:pPr>
              <a:spcBef>
                <a:spcPct val="0"/>
              </a:spcBef>
              <a:buFontTx/>
              <a:buChar char="-"/>
            </a:pPr>
            <a:r>
              <a:rPr lang="en-US" smtClean="0"/>
              <a:t> Name and location of the establishment</a:t>
            </a:r>
          </a:p>
          <a:p>
            <a:pPr>
              <a:spcBef>
                <a:spcPct val="0"/>
              </a:spcBef>
              <a:buFontTx/>
              <a:buChar char="-"/>
            </a:pPr>
            <a:r>
              <a:rPr lang="en-US" smtClean="0"/>
              <a:t> Duration of the hazard (Is it still going on?  When will it end?)</a:t>
            </a:r>
          </a:p>
          <a:p>
            <a:pPr>
              <a:spcBef>
                <a:spcPct val="0"/>
              </a:spcBef>
              <a:buFontTx/>
              <a:buChar char="-"/>
            </a:pPr>
            <a:r>
              <a:rPr lang="en-US" smtClean="0"/>
              <a:t> Type of operation</a:t>
            </a:r>
          </a:p>
          <a:p>
            <a:pPr>
              <a:spcBef>
                <a:spcPct val="0"/>
              </a:spcBef>
              <a:buFontTx/>
              <a:buChar char="-"/>
            </a:pPr>
            <a:r>
              <a:rPr lang="en-US" smtClean="0"/>
              <a:t> Contact phone number (company or personal)</a:t>
            </a:r>
          </a:p>
          <a:p>
            <a:pPr>
              <a:spcBef>
                <a:spcPct val="0"/>
              </a:spcBef>
              <a:buFontTx/>
              <a:buChar char="-"/>
            </a:pPr>
            <a:endParaRPr lang="en-US" smtClean="0"/>
          </a:p>
          <a:p>
            <a:pPr>
              <a:spcBef>
                <a:spcPct val="0"/>
              </a:spcBef>
            </a:pPr>
            <a:r>
              <a:rPr lang="en-US" smtClean="0"/>
              <a:t>See Fact Sheet No. OSHA 95-44</a:t>
            </a:r>
            <a:br>
              <a:rPr lang="en-US" smtClean="0"/>
            </a:br>
            <a:endParaRPr lang="en-US" smtClean="0"/>
          </a:p>
          <a:p>
            <a:pPr>
              <a:spcBef>
                <a:spcPct val="0"/>
              </a:spcBef>
            </a:pPr>
            <a:endParaRPr lang="en-US" smtClean="0"/>
          </a:p>
        </p:txBody>
      </p:sp>
    </p:spTree>
    <p:extLst>
      <p:ext uri="{BB962C8B-B14F-4D97-AF65-F5344CB8AC3E}">
        <p14:creationId xmlns:p14="http://schemas.microsoft.com/office/powerpoint/2010/main" val="204920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Free consultation program: Goto osha.gov and small business tab: give info about this.</a:t>
            </a:r>
          </a:p>
        </p:txBody>
      </p:sp>
      <p:sp>
        <p:nvSpPr>
          <p:cNvPr id="27652" name="Slide Number Placeholder 3"/>
          <p:cNvSpPr>
            <a:spLocks noGrp="1"/>
          </p:cNvSpPr>
          <p:nvPr>
            <p:ph type="sldNum" sz="quarter" idx="5"/>
          </p:nvPr>
        </p:nvSpPr>
        <p:spPr bwMode="auto">
          <a:noFill/>
          <a:ln>
            <a:miter lim="800000"/>
            <a:headEnd/>
            <a:tailEnd/>
          </a:ln>
        </p:spPr>
        <p:txBody>
          <a:bodyPr/>
          <a:lstStyle/>
          <a:p>
            <a:fld id="{8507ECE0-7231-4B94-B543-F6A96D3E5F11}" type="slidenum">
              <a:rPr lang="en-US"/>
              <a:pPr/>
              <a:t>9</a:t>
            </a:fld>
            <a:endParaRPr lang="en-US"/>
          </a:p>
        </p:txBody>
      </p:sp>
    </p:spTree>
    <p:extLst>
      <p:ext uri="{BB962C8B-B14F-4D97-AF65-F5344CB8AC3E}">
        <p14:creationId xmlns:p14="http://schemas.microsoft.com/office/powerpoint/2010/main" val="11025209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205827" name="Rectangle 5"/>
          <p:cNvSpPr>
            <a:spLocks noGrp="1" noChangeArrowheads="1"/>
          </p:cNvSpPr>
          <p:nvPr>
            <p:ph type="sldNum" sz="quarter" idx="5"/>
          </p:nvPr>
        </p:nvSpPr>
        <p:spPr bwMode="auto">
          <a:noFill/>
          <a:ln>
            <a:miter lim="800000"/>
            <a:headEnd/>
            <a:tailEnd/>
          </a:ln>
        </p:spPr>
        <p:txBody>
          <a:bodyPr/>
          <a:lstStyle/>
          <a:p>
            <a:fld id="{EC5AFBCA-EC44-45BC-8171-581FD887E55B}" type="slidenum">
              <a:rPr lang="en-US"/>
              <a:pPr/>
              <a:t>64</a:t>
            </a:fld>
            <a:endParaRPr lang="en-US"/>
          </a:p>
        </p:txBody>
      </p:sp>
      <p:sp>
        <p:nvSpPr>
          <p:cNvPr id="2058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82203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b="1" i="1" dirty="0" smtClean="0"/>
              <a:t>Narrative:</a:t>
            </a:r>
          </a:p>
          <a:p>
            <a:pPr>
              <a:spcBef>
                <a:spcPct val="0"/>
              </a:spcBef>
            </a:pPr>
            <a:r>
              <a:rPr lang="en-US" dirty="0" smtClean="0"/>
              <a:t>This is the number of workers dying daily from work in both 2012 and 2013</a:t>
            </a:r>
            <a:r>
              <a:rPr lang="en-US" baseline="0" dirty="0" smtClean="0"/>
              <a:t> (based on preliminary data for 2013)</a:t>
            </a:r>
            <a:r>
              <a:rPr lang="en-US" dirty="0" smtClean="0"/>
              <a:t>.  </a:t>
            </a:r>
          </a:p>
          <a:p>
            <a:pPr>
              <a:spcBef>
                <a:spcPct val="0"/>
              </a:spcBef>
            </a:pPr>
            <a:r>
              <a:rPr lang="en-US" dirty="0" smtClean="0"/>
              <a:t>Worker deaths in America are down — from about 38 worker deaths a day in 1970 to 13 a day in 2010 (</a:t>
            </a:r>
            <a:r>
              <a:rPr lang="en-US" i="1" dirty="0" smtClean="0">
                <a:solidFill>
                  <a:srgbClr val="FFFFFF"/>
                </a:solidFill>
                <a:effectLst>
                  <a:outerShdw blurRad="38100" dist="38100" dir="2700000" algn="tl">
                    <a:srgbClr val="C0C0C0"/>
                  </a:outerShdw>
                </a:effectLst>
                <a:latin typeface="Arial" charset="0"/>
              </a:rPr>
              <a:t>http://www.osha.gov/oshstats/commonstats.html)</a:t>
            </a:r>
            <a:endParaRPr lang="en-US" dirty="0" smtClean="0"/>
          </a:p>
          <a:p>
            <a:pPr>
              <a:spcBef>
                <a:spcPct val="0"/>
              </a:spcBef>
              <a:buFontTx/>
              <a:buChar char="•"/>
            </a:pPr>
            <a:r>
              <a:rPr lang="en-US" dirty="0" smtClean="0"/>
              <a:t>Former Secretary of Labor Hilda Solis’s 9/20/12 press release shows same number for preliminary 2011 data: http://www.dol.gov/opa/media/press/opa/OPA20121943.htm and from the chart from the Census of Fatal Occupational Injuries: http://www.bls.gov/iif/oshwc/cfoi/cfch0010.pdf and 2012 the number was</a:t>
            </a:r>
            <a:r>
              <a:rPr lang="en-US" baseline="0" dirty="0" smtClean="0"/>
              <a:t> 4628 which translates to roughly 12 workers a day</a:t>
            </a:r>
            <a:endParaRPr lang="en-US" dirty="0" smtClean="0"/>
          </a:p>
          <a:p>
            <a:pPr>
              <a:spcBef>
                <a:spcPct val="0"/>
              </a:spcBef>
              <a:buFontTx/>
              <a:buChar char="•"/>
            </a:pPr>
            <a:r>
              <a:rPr lang="en-US" dirty="0" smtClean="0"/>
              <a:t>2013 Preliminary Data shows a lower yearly number than</a:t>
            </a:r>
            <a:r>
              <a:rPr lang="en-US" baseline="0" dirty="0" smtClean="0"/>
              <a:t> 2012: </a:t>
            </a:r>
            <a:r>
              <a:rPr lang="en-US" dirty="0" smtClean="0"/>
              <a:t>4405 people sustained </a:t>
            </a:r>
            <a:r>
              <a:rPr lang="en-US" baseline="0" dirty="0" smtClean="0"/>
              <a:t>fatal work injuries in 2013, which still translates to approximately 12 workers a day dying on the job but is 5% below the final count for 2012. (</a:t>
            </a:r>
            <a:r>
              <a:rPr lang="en-US" dirty="0" smtClean="0">
                <a:hlinkClick r:id="rId3"/>
              </a:rPr>
              <a:t>http://www.bls.gov/iif/oshwc/cfoi/cfch0012.pdf</a:t>
            </a:r>
            <a:r>
              <a:rPr lang="en-US" dirty="0" smtClean="0"/>
              <a:t>)</a:t>
            </a:r>
          </a:p>
        </p:txBody>
      </p:sp>
      <p:sp>
        <p:nvSpPr>
          <p:cNvPr id="33796" name="Slide Number Placeholder 3"/>
          <p:cNvSpPr>
            <a:spLocks noGrp="1"/>
          </p:cNvSpPr>
          <p:nvPr>
            <p:ph type="sldNum" sz="quarter" idx="5"/>
          </p:nvPr>
        </p:nvSpPr>
        <p:spPr bwMode="auto">
          <a:noFill/>
          <a:ln>
            <a:miter lim="800000"/>
            <a:headEnd/>
            <a:tailEnd/>
          </a:ln>
        </p:spPr>
        <p:txBody>
          <a:bodyPr/>
          <a:lstStyle/>
          <a:p>
            <a:fld id="{2D971A06-8962-45E0-BF3D-2DB90A0E1962}" type="slidenum">
              <a:rPr lang="en-US"/>
              <a:pPr/>
              <a:t>10</a:t>
            </a:fld>
            <a:endParaRPr lang="en-US"/>
          </a:p>
        </p:txBody>
      </p:sp>
    </p:spTree>
    <p:extLst>
      <p:ext uri="{BB962C8B-B14F-4D97-AF65-F5344CB8AC3E}">
        <p14:creationId xmlns:p14="http://schemas.microsoft.com/office/powerpoint/2010/main" val="350841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Statistics come from Preliminary results of the 2012 Census of Fatal Occupational Injuries (CFOI) shows a fatal work injury rate of 4,405, page 1: </a:t>
            </a:r>
            <a:r>
              <a:rPr lang="en-US" dirty="0" smtClean="0">
                <a:hlinkClick r:id="rId3"/>
              </a:rPr>
              <a:t>http://www.bls.gov/iif/oshwc/cfoi/cfch0012.pdf</a:t>
            </a:r>
            <a:endParaRPr lang="en-US" dirty="0" smtClean="0"/>
          </a:p>
          <a:p>
            <a:pPr marL="0" marR="0" indent="0" algn="l" defTabSz="914400" rtl="0" eaLnBrk="1" fontAlgn="base" latinLnBrk="0" hangingPunct="1">
              <a:lnSpc>
                <a:spcPct val="100000"/>
              </a:lnSpc>
              <a:spcBef>
                <a:spcPct val="0"/>
              </a:spcBef>
              <a:spcAft>
                <a:spcPct val="0"/>
              </a:spcAft>
              <a:buClrTx/>
              <a:buSzTx/>
              <a:buFontTx/>
              <a:buChar char="•"/>
              <a:tabLst/>
              <a:defRPr/>
            </a:pPr>
            <a:r>
              <a:rPr lang="en-US" dirty="0" smtClean="0"/>
              <a:t>Tri-state (NJ, PA, DE) data comes from CFOI preliminary 2012 page 20: </a:t>
            </a:r>
            <a:r>
              <a:rPr lang="en-US" dirty="0" smtClean="0">
                <a:hlinkClick r:id="rId3"/>
              </a:rPr>
              <a:t>http://www.bls.gov/iif/oshwc/cfoi/cfch0012.pdf</a:t>
            </a:r>
            <a:r>
              <a:rPr lang="en-US" dirty="0" smtClean="0"/>
              <a:t>, preliminary data shows 290 deaths in tri-state region</a:t>
            </a:r>
          </a:p>
          <a:p>
            <a:pPr>
              <a:spcBef>
                <a:spcPct val="0"/>
              </a:spcBef>
              <a:buFontTx/>
              <a:buChar char="•"/>
            </a:pPr>
            <a:r>
              <a:rPr lang="en-US" dirty="0" smtClean="0"/>
              <a:t>796 construction workers killed on</a:t>
            </a:r>
            <a:r>
              <a:rPr lang="en-US" baseline="0" dirty="0" smtClean="0"/>
              <a:t> the job in 2013, page 14: http://www.bls.gov/iif/oshwc/cfoi/cfch0012.pdf</a:t>
            </a:r>
            <a:endParaRPr lang="en-US" dirty="0" smtClean="0"/>
          </a:p>
          <a:p>
            <a:pPr>
              <a:spcBef>
                <a:spcPct val="0"/>
              </a:spcBef>
              <a:buFontTx/>
              <a:buChar char="•"/>
            </a:pPr>
            <a:r>
              <a:rPr lang="en-US" dirty="0" smtClean="0"/>
              <a:t>Non-fatal injury stats from BLS workplace injury and illness: http://www.bls.gov/news.release/pdf/osh.pdf</a:t>
            </a:r>
          </a:p>
          <a:p>
            <a:pPr>
              <a:spcBef>
                <a:spcPct val="0"/>
              </a:spcBef>
            </a:pPr>
            <a:endParaRPr lang="en-US" dirty="0" smtClean="0"/>
          </a:p>
          <a:p>
            <a:pPr>
              <a:spcBef>
                <a:spcPct val="0"/>
              </a:spcBef>
            </a:pPr>
            <a:r>
              <a:rPr lang="en-US" dirty="0" smtClean="0"/>
              <a:t>This is why OSHA is around!  Discuss being paralyzed for the rest of your life, calls that get at </a:t>
            </a:r>
            <a:r>
              <a:rPr lang="en-US" dirty="0" err="1" smtClean="0"/>
              <a:t>Philaposh</a:t>
            </a:r>
            <a:r>
              <a:rPr lang="en-US" dirty="0" smtClean="0"/>
              <a:t> from injured workers who can’t pay bills.  Affects entire family, community.  Add an image of someone who has been paralyzed at work and situation before showing this slide.  </a:t>
            </a:r>
          </a:p>
        </p:txBody>
      </p:sp>
      <p:sp>
        <p:nvSpPr>
          <p:cNvPr id="35844" name="Slide Number Placeholder 3"/>
          <p:cNvSpPr>
            <a:spLocks noGrp="1"/>
          </p:cNvSpPr>
          <p:nvPr>
            <p:ph type="sldNum" sz="quarter" idx="5"/>
          </p:nvPr>
        </p:nvSpPr>
        <p:spPr bwMode="auto">
          <a:noFill/>
          <a:ln>
            <a:miter lim="800000"/>
            <a:headEnd/>
            <a:tailEnd/>
          </a:ln>
        </p:spPr>
        <p:txBody>
          <a:bodyPr/>
          <a:lstStyle/>
          <a:p>
            <a:fld id="{6EF831F9-5B68-4D74-BB2F-FD899866DCC6}" type="slidenum">
              <a:rPr lang="en-US"/>
              <a:pPr/>
              <a:t>11</a:t>
            </a:fld>
            <a:endParaRPr lang="en-US"/>
          </a:p>
        </p:txBody>
      </p:sp>
    </p:spTree>
    <p:extLst>
      <p:ext uri="{BB962C8B-B14F-4D97-AF65-F5344CB8AC3E}">
        <p14:creationId xmlns:p14="http://schemas.microsoft.com/office/powerpoint/2010/main" val="148897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Make sure the</a:t>
            </a:r>
            <a:r>
              <a:rPr lang="en-US" baseline="0" dirty="0" smtClean="0"/>
              <a:t> following points come up in the discussion with this slide and the following slide.</a:t>
            </a:r>
          </a:p>
          <a:p>
            <a:pPr>
              <a:spcBef>
                <a:spcPct val="0"/>
              </a:spcBef>
            </a:pPr>
            <a:endParaRPr lang="en-US" baseline="0" dirty="0" smtClean="0"/>
          </a:p>
          <a:p>
            <a:pPr marL="231137" indent="-231137">
              <a:spcBef>
                <a:spcPct val="0"/>
              </a:spcBef>
              <a:buAutoNum type="arabicParenR"/>
            </a:pPr>
            <a:r>
              <a:rPr lang="en-US" baseline="0" dirty="0" smtClean="0"/>
              <a:t>Falls is the leading cause of deaths in the construction industry</a:t>
            </a:r>
          </a:p>
          <a:p>
            <a:pPr marL="231137" indent="-231137">
              <a:spcBef>
                <a:spcPct val="0"/>
              </a:spcBef>
              <a:buAutoNum type="arabicParenR"/>
            </a:pPr>
            <a:r>
              <a:rPr lang="en-US" baseline="0" dirty="0" smtClean="0"/>
              <a:t>Most fatalities occur when employers fall from open sided floors and through floor openings</a:t>
            </a:r>
          </a:p>
          <a:p>
            <a:pPr marL="231137" indent="-231137">
              <a:spcBef>
                <a:spcPct val="0"/>
              </a:spcBef>
              <a:buAutoNum type="arabicParenR"/>
            </a:pPr>
            <a:r>
              <a:rPr lang="en-US" baseline="0" dirty="0" smtClean="0"/>
              <a:t>Fall from as little as 4-6 feet can cause serious lost time accidents and sometimes death</a:t>
            </a:r>
          </a:p>
          <a:p>
            <a:pPr marL="231137" indent="-231137">
              <a:spcBef>
                <a:spcPct val="0"/>
              </a:spcBef>
              <a:buAutoNum type="arabicParenR"/>
            </a:pPr>
            <a:r>
              <a:rPr lang="en-US" baseline="0" dirty="0" smtClean="0"/>
              <a:t>Open-sided floors and platforms 6 feet or more in height must be guarded</a:t>
            </a:r>
          </a:p>
          <a:p>
            <a:pPr marL="231137" indent="-231137">
              <a:spcBef>
                <a:spcPct val="0"/>
              </a:spcBef>
              <a:buAutoNum type="arabicParenR"/>
            </a:pPr>
            <a:endParaRPr lang="en-US" baseline="0" dirty="0" smtClean="0"/>
          </a:p>
          <a:p>
            <a:pPr marL="231137" indent="-231137">
              <a:spcBef>
                <a:spcPct val="0"/>
              </a:spcBef>
            </a:pPr>
            <a:r>
              <a:rPr lang="en-US" baseline="0" dirty="0" smtClean="0"/>
              <a:t>-From slide 2 of OSHA Construction 10 hour fall protection slides (http://www.osha.gov/dte/outreach/construction_generalindustry/const_outreach_tp.html)</a:t>
            </a: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A912A201-52F6-4071-8529-9ED1593BC9EA}" type="slidenum">
              <a:rPr lang="en-US"/>
              <a:pPr/>
              <a:t>12</a:t>
            </a:fld>
            <a:endParaRPr lang="en-US"/>
          </a:p>
        </p:txBody>
      </p:sp>
    </p:spTree>
    <p:extLst>
      <p:ext uri="{BB962C8B-B14F-4D97-AF65-F5344CB8AC3E}">
        <p14:creationId xmlns:p14="http://schemas.microsoft.com/office/powerpoint/2010/main" val="217761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From News Release, titled “</a:t>
            </a:r>
            <a:r>
              <a:rPr lang="en-US" b="1" smtClean="0"/>
              <a:t>US Labor Department's OSHA acts to protect residential roofing workers</a:t>
            </a:r>
            <a:br>
              <a:rPr lang="en-US" b="1" smtClean="0"/>
            </a:br>
            <a:r>
              <a:rPr lang="en-US" b="1" i="1" smtClean="0"/>
              <a:t>Agency rescinds Clinton-era directive and gives workers more safeguards against falls”</a:t>
            </a:r>
          </a:p>
          <a:p>
            <a:pPr>
              <a:spcBef>
                <a:spcPct val="0"/>
              </a:spcBef>
            </a:pPr>
            <a:r>
              <a:rPr lang="en-US" smtClean="0"/>
              <a:t>(http://www.osha.gov/pls/oshaweb/owadisp.show_document?p_table=NEWS_RELEASES&amp;p_id=19005)</a:t>
            </a:r>
          </a:p>
        </p:txBody>
      </p:sp>
      <p:sp>
        <p:nvSpPr>
          <p:cNvPr id="44036" name="Slide Number Placeholder 3"/>
          <p:cNvSpPr>
            <a:spLocks noGrp="1"/>
          </p:cNvSpPr>
          <p:nvPr>
            <p:ph type="sldNum" sz="quarter" idx="5"/>
          </p:nvPr>
        </p:nvSpPr>
        <p:spPr bwMode="auto">
          <a:noFill/>
          <a:ln>
            <a:miter lim="800000"/>
            <a:headEnd/>
            <a:tailEnd/>
          </a:ln>
        </p:spPr>
        <p:txBody>
          <a:bodyPr/>
          <a:lstStyle/>
          <a:p>
            <a:fld id="{70BDD4DE-CDB7-4DE4-82B0-43623C0C6240}" type="slidenum">
              <a:rPr lang="en-US"/>
              <a:pPr/>
              <a:t>13</a:t>
            </a:fld>
            <a:endParaRPr lang="en-US"/>
          </a:p>
        </p:txBody>
      </p:sp>
    </p:spTree>
    <p:extLst>
      <p:ext uri="{BB962C8B-B14F-4D97-AF65-F5344CB8AC3E}">
        <p14:creationId xmlns:p14="http://schemas.microsoft.com/office/powerpoint/2010/main" val="125615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fld id="{A27366EA-CD1F-4DA9-91EC-FD14C55E3713}" type="datetime1">
              <a:rPr lang="en-US"/>
              <a:pPr/>
              <a:t>3/27/2017</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fld id="{A140B11E-ED80-4E41-879F-C55C4148DE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02936007-9D6A-4603-814F-FD97B33DD953}"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6EF94C5-22CD-4685-BD5D-0D830999EF6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68C1D7D8-07C6-45A5-844D-2704514E7C8A}"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276BEAA-910A-42B5-BD45-73F23DCCB78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E2CD26CF-7FC2-4339-8D72-773F09AE79B3}"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F853C03-1367-4FD8-A5D0-44945529933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7FE28E0F-1D4A-4950-81B1-4ABFB95B5078}" type="datetime1">
              <a:rPr lang="en-US"/>
              <a:pPr/>
              <a:t>3/27/2017</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8C5A9A4C-B9BB-409C-9DC5-322DC3FCCFB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CAB36CFB-C2FF-469A-964A-73B0E837A9AD}" type="datetime1">
              <a:rPr lang="en-US"/>
              <a:pPr/>
              <a:t>3/27/2017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B6D8DF90-B874-4CC1-8242-180D1A36CE1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C5B05DF6-F462-4D97-928A-333845A981C8}" type="datetime1">
              <a:rPr lang="en-US"/>
              <a:pPr/>
              <a:t>3/27/2017</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6162DD1E-7E1F-4328-8B2F-E53F0773994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2440ED8D-1213-4307-B936-E4827EF3231A}" type="datetime1">
              <a:rPr lang="en-US"/>
              <a:pPr/>
              <a:t>3/27/2017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FDDCD837-57C7-4FBA-B8DF-29103F40EA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BDB2A28F-9B56-44CB-B331-534519FF4651}" type="datetime1">
              <a:rPr lang="en-US"/>
              <a:pPr/>
              <a:t>3/27/2017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22C40250-AB52-4F50-8C55-02CC62F2440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F81F8BAD-75D7-4157-9DCD-A56E7D650AC7}" type="datetime1">
              <a:rPr lang="en-US"/>
              <a:pPr/>
              <a:t>3/27/2017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A931E092-6497-4CFB-B7D0-6933D6866C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fld id="{FB171900-908A-45CC-99D2-28E8F8EDA14B}" type="datetime1">
              <a:rPr lang="en-US"/>
              <a:pPr/>
              <a:t>3/27/2017</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3AB255C1-97D6-4BA5-A0A1-714FF21374C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Georgia" pitchFamily="-106" charset="0"/>
              </a:defRPr>
            </a:lvl1pPr>
          </a:lstStyle>
          <a:p>
            <a:fld id="{B4DA8913-40A9-458A-8357-E0DDE5E0C5BC}" type="datetime1">
              <a:rPr lang="en-US"/>
              <a:pPr/>
              <a:t>3/27/2017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ea typeface="+mn-ea"/>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Georgia" pitchFamily="-106" charset="0"/>
              </a:defRPr>
            </a:lvl1pPr>
          </a:lstStyle>
          <a:p>
            <a:fld id="{B6A5B4BA-E729-4FE5-93C0-66427BDB97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28" r:id="rId2"/>
    <p:sldLayoutId id="2147483936" r:id="rId3"/>
    <p:sldLayoutId id="2147483929" r:id="rId4"/>
    <p:sldLayoutId id="2147483930" r:id="rId5"/>
    <p:sldLayoutId id="2147483931" r:id="rId6"/>
    <p:sldLayoutId id="2147483932" r:id="rId7"/>
    <p:sldLayoutId id="2147483937" r:id="rId8"/>
    <p:sldLayoutId id="2147483938" r:id="rId9"/>
    <p:sldLayoutId id="2147483933" r:id="rId10"/>
    <p:sldLayoutId id="2147483934" r:id="rId11"/>
  </p:sldLayoutIdLst>
  <p:hf hdr="0" ftr="0" dt="0"/>
  <p:txStyles>
    <p:titleStyle>
      <a:lvl1pPr algn="l" rtl="0" fontAlgn="base">
        <a:spcBef>
          <a:spcPct val="0"/>
        </a:spcBef>
        <a:spcAft>
          <a:spcPct val="0"/>
        </a:spcAft>
        <a:defRPr sz="4000" kern="1200">
          <a:solidFill>
            <a:schemeClr val="tx2"/>
          </a:solidFill>
          <a:latin typeface="+mj-lt"/>
          <a:ea typeface="ＭＳ Ｐゴシック" pitchFamily="-106" charset="-128"/>
          <a:cs typeface="+mj-cs"/>
        </a:defRPr>
      </a:lvl1pPr>
      <a:lvl2pPr algn="l" rtl="0" fontAlgn="base">
        <a:spcBef>
          <a:spcPct val="0"/>
        </a:spcBef>
        <a:spcAft>
          <a:spcPct val="0"/>
        </a:spcAft>
        <a:defRPr sz="4000">
          <a:solidFill>
            <a:schemeClr val="tx2"/>
          </a:solidFill>
          <a:latin typeface="Georgia" pitchFamily="-106" charset="0"/>
          <a:ea typeface="ＭＳ Ｐゴシック" pitchFamily="-106" charset="-128"/>
        </a:defRPr>
      </a:lvl2pPr>
      <a:lvl3pPr algn="l" rtl="0" fontAlgn="base">
        <a:spcBef>
          <a:spcPct val="0"/>
        </a:spcBef>
        <a:spcAft>
          <a:spcPct val="0"/>
        </a:spcAft>
        <a:defRPr sz="4000">
          <a:solidFill>
            <a:schemeClr val="tx2"/>
          </a:solidFill>
          <a:latin typeface="Georgia" pitchFamily="-106" charset="0"/>
          <a:ea typeface="ＭＳ Ｐゴシック" pitchFamily="-106" charset="-128"/>
        </a:defRPr>
      </a:lvl3pPr>
      <a:lvl4pPr algn="l" rtl="0" fontAlgn="base">
        <a:spcBef>
          <a:spcPct val="0"/>
        </a:spcBef>
        <a:spcAft>
          <a:spcPct val="0"/>
        </a:spcAft>
        <a:defRPr sz="4000">
          <a:solidFill>
            <a:schemeClr val="tx2"/>
          </a:solidFill>
          <a:latin typeface="Georgia" pitchFamily="-106" charset="0"/>
          <a:ea typeface="ＭＳ Ｐゴシック" pitchFamily="-106" charset="-128"/>
        </a:defRPr>
      </a:lvl4pPr>
      <a:lvl5pPr algn="l" rtl="0" fontAlgn="base">
        <a:spcBef>
          <a:spcPct val="0"/>
        </a:spcBef>
        <a:spcAft>
          <a:spcPct val="0"/>
        </a:spcAft>
        <a:defRPr sz="4000">
          <a:solidFill>
            <a:schemeClr val="tx2"/>
          </a:solidFill>
          <a:latin typeface="Georgia" pitchFamily="-106" charset="0"/>
          <a:ea typeface="ＭＳ Ｐゴシック" pitchFamily="-106" charset="-128"/>
        </a:defRPr>
      </a:lvl5pPr>
      <a:lvl6pPr marL="457200" algn="l" rtl="0" fontAlgn="base">
        <a:spcBef>
          <a:spcPct val="0"/>
        </a:spcBef>
        <a:spcAft>
          <a:spcPct val="0"/>
        </a:spcAft>
        <a:defRPr sz="4000">
          <a:solidFill>
            <a:schemeClr val="tx2"/>
          </a:solidFill>
          <a:latin typeface="Georgia" pitchFamily="-106" charset="0"/>
          <a:ea typeface="ＭＳ Ｐゴシック" pitchFamily="-106" charset="-128"/>
        </a:defRPr>
      </a:lvl6pPr>
      <a:lvl7pPr marL="914400" algn="l" rtl="0" fontAlgn="base">
        <a:spcBef>
          <a:spcPct val="0"/>
        </a:spcBef>
        <a:spcAft>
          <a:spcPct val="0"/>
        </a:spcAft>
        <a:defRPr sz="4000">
          <a:solidFill>
            <a:schemeClr val="tx2"/>
          </a:solidFill>
          <a:latin typeface="Georgia" pitchFamily="-106" charset="0"/>
          <a:ea typeface="ＭＳ Ｐゴシック" pitchFamily="-106" charset="-128"/>
        </a:defRPr>
      </a:lvl7pPr>
      <a:lvl8pPr marL="1371600" algn="l" rtl="0" fontAlgn="base">
        <a:spcBef>
          <a:spcPct val="0"/>
        </a:spcBef>
        <a:spcAft>
          <a:spcPct val="0"/>
        </a:spcAft>
        <a:defRPr sz="4000">
          <a:solidFill>
            <a:schemeClr val="tx2"/>
          </a:solidFill>
          <a:latin typeface="Georgia" pitchFamily="-106" charset="0"/>
          <a:ea typeface="ＭＳ Ｐゴシック" pitchFamily="-106" charset="-128"/>
        </a:defRPr>
      </a:lvl8pPr>
      <a:lvl9pPr marL="1828800" algn="l" rtl="0" fontAlgn="base">
        <a:spcBef>
          <a:spcPct val="0"/>
        </a:spcBef>
        <a:spcAft>
          <a:spcPct val="0"/>
        </a:spcAft>
        <a:defRPr sz="4000">
          <a:solidFill>
            <a:schemeClr val="tx2"/>
          </a:solidFill>
          <a:latin typeface="Georgia" pitchFamily="-106" charset="0"/>
          <a:ea typeface="ＭＳ Ｐゴシック" pitchFamily="-106" charset="-128"/>
        </a:defRPr>
      </a:lvl9pPr>
    </p:titleStyle>
    <p:bodyStyle>
      <a:lvl1pPr marL="273050" indent="-273050" algn="l" rtl="0" fontAlgn="base">
        <a:spcBef>
          <a:spcPts val="575"/>
        </a:spcBef>
        <a:spcAft>
          <a:spcPct val="0"/>
        </a:spcAft>
        <a:buClr>
          <a:schemeClr val="accent1"/>
        </a:buClr>
        <a:buSzPct val="85000"/>
        <a:buFont typeface="Wingdings 2" pitchFamily="-106" charset="2"/>
        <a:buChar char=""/>
        <a:defRPr sz="2600" kern="1200">
          <a:solidFill>
            <a:schemeClr val="tx1"/>
          </a:solidFill>
          <a:latin typeface="+mn-lt"/>
          <a:ea typeface="ＭＳ Ｐゴシック" pitchFamily="-106" charset="-128"/>
          <a:cs typeface="+mn-cs"/>
        </a:defRPr>
      </a:lvl1pPr>
      <a:lvl2pPr marL="547688" indent="-228600" algn="l" rtl="0" fontAlgn="base">
        <a:spcBef>
          <a:spcPts val="375"/>
        </a:spcBef>
        <a:spcAft>
          <a:spcPct val="0"/>
        </a:spcAft>
        <a:buClr>
          <a:schemeClr val="accent2"/>
        </a:buClr>
        <a:buSzPct val="85000"/>
        <a:buFont typeface="Wingdings 2" pitchFamily="-106" charset="2"/>
        <a:buChar char=""/>
        <a:defRPr sz="2400" kern="1200">
          <a:solidFill>
            <a:schemeClr val="tx1"/>
          </a:solidFill>
          <a:latin typeface="+mn-lt"/>
          <a:ea typeface="ＭＳ Ｐゴシック" pitchFamily="-106" charset="-128"/>
          <a:cs typeface="+mn-cs"/>
        </a:defRPr>
      </a:lvl2pPr>
      <a:lvl3pPr marL="822325" indent="-228600" algn="l" rtl="0" fontAlgn="base">
        <a:spcBef>
          <a:spcPts val="375"/>
        </a:spcBef>
        <a:spcAft>
          <a:spcPct val="0"/>
        </a:spcAft>
        <a:buClr>
          <a:srgbClr val="B2C1DB"/>
        </a:buClr>
        <a:buSzPct val="85000"/>
        <a:buFont typeface="Wingdings 2" pitchFamily="-106" charset="2"/>
        <a:buChar char=""/>
        <a:defRPr sz="2000" kern="1200">
          <a:solidFill>
            <a:schemeClr val="tx1"/>
          </a:solidFill>
          <a:latin typeface="+mn-lt"/>
          <a:ea typeface="ＭＳ Ｐゴシック" pitchFamily="-106" charset="-128"/>
          <a:cs typeface="+mn-cs"/>
        </a:defRPr>
      </a:lvl3pPr>
      <a:lvl4pPr marL="1096963" indent="-228600" algn="l" rtl="0" fontAlgn="base">
        <a:spcBef>
          <a:spcPts val="375"/>
        </a:spcBef>
        <a:spcAft>
          <a:spcPct val="0"/>
        </a:spcAft>
        <a:buClr>
          <a:srgbClr val="9BBB59"/>
        </a:buClr>
        <a:buSzPct val="80000"/>
        <a:buFont typeface="Wingdings 2" pitchFamily="-106" charset="2"/>
        <a:buChar char=""/>
        <a:defRPr sz="2000" kern="1200">
          <a:solidFill>
            <a:schemeClr val="tx1"/>
          </a:solidFill>
          <a:latin typeface="+mn-lt"/>
          <a:ea typeface="ＭＳ Ｐゴシック" pitchFamily="-106" charset="-128"/>
          <a:cs typeface="+mn-cs"/>
        </a:defRPr>
      </a:lvl4pPr>
      <a:lvl5pPr marL="1371600" indent="-228600" algn="l" rtl="0" fontAlgn="base">
        <a:spcBef>
          <a:spcPts val="375"/>
        </a:spcBef>
        <a:spcAft>
          <a:spcPct val="0"/>
        </a:spcAft>
        <a:buClr>
          <a:srgbClr val="9BBB59"/>
        </a:buClr>
        <a:buChar char="o"/>
        <a:defRPr sz="2000" kern="1200">
          <a:solidFill>
            <a:schemeClr val="tx1"/>
          </a:solidFill>
          <a:latin typeface="+mn-lt"/>
          <a:ea typeface="ＭＳ Ｐゴシック" pitchFamily="-106"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www.hispanicworksafe.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762000" y="3581400"/>
            <a:ext cx="7620000" cy="2819400"/>
          </a:xfrm>
        </p:spPr>
        <p:txBody>
          <a:bodyPr/>
          <a:lstStyle/>
          <a:p>
            <a:r>
              <a:rPr lang="en-US" sz="4000" dirty="0" smtClean="0"/>
              <a:t>Presented by </a:t>
            </a:r>
          </a:p>
          <a:p>
            <a:r>
              <a:rPr lang="en-US" sz="4000" dirty="0" smtClean="0"/>
              <a:t>Philadelphia Area Project on Occupational Safety and Health</a:t>
            </a:r>
          </a:p>
        </p:txBody>
      </p:sp>
      <p:sp>
        <p:nvSpPr>
          <p:cNvPr id="15363" name="Title 1"/>
          <p:cNvSpPr>
            <a:spLocks noGrp="1"/>
          </p:cNvSpPr>
          <p:nvPr>
            <p:ph type="ctrTitle"/>
          </p:nvPr>
        </p:nvSpPr>
        <p:spPr>
          <a:xfrm>
            <a:off x="457200" y="1447800"/>
            <a:ext cx="8229600" cy="1604963"/>
          </a:xfrm>
        </p:spPr>
        <p:txBody>
          <a:bodyPr/>
          <a:lstStyle/>
          <a:p>
            <a:r>
              <a:rPr sz="5000" smtClean="0"/>
              <a:t>Fall Protection in Residential Construction</a:t>
            </a:r>
          </a:p>
        </p:txBody>
      </p:sp>
      <p:pic>
        <p:nvPicPr>
          <p:cNvPr id="15364" name="Content Placeholder 3" descr="PhilaPosh Logo.jpg" title="PhilaPOSH log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562600"/>
            <a:ext cx="1752600" cy="99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4343400"/>
            <a:ext cx="7123113" cy="1673225"/>
          </a:xfrm>
        </p:spPr>
        <p:txBody>
          <a:bodyPr>
            <a:normAutofit/>
          </a:bodyPr>
          <a:lstStyle/>
          <a:p>
            <a:pPr algn="ctr"/>
            <a:r>
              <a:rPr lang="en-US" sz="8000" dirty="0" smtClean="0">
                <a:solidFill>
                  <a:srgbClr val="898989"/>
                </a:solidFill>
              </a:rPr>
              <a:t>12</a:t>
            </a:r>
          </a:p>
        </p:txBody>
      </p:sp>
      <p:sp>
        <p:nvSpPr>
          <p:cNvPr id="32771" name="Title 2"/>
          <p:cNvSpPr>
            <a:spLocks noGrp="1"/>
          </p:cNvSpPr>
          <p:nvPr>
            <p:ph type="title"/>
          </p:nvPr>
        </p:nvSpPr>
        <p:spPr/>
        <p:txBody>
          <a:bodyPr/>
          <a:lstStyle/>
          <a:p>
            <a:pPr algn="ctr"/>
            <a:r>
              <a:rPr lang="en-US" smtClean="0"/>
              <a:t>On average, how many workers die every day from job injuries?</a:t>
            </a:r>
          </a:p>
        </p:txBody>
      </p:sp>
      <p:sp>
        <p:nvSpPr>
          <p:cNvPr id="4" name="Slide Number Placeholder 3"/>
          <p:cNvSpPr>
            <a:spLocks noGrp="1"/>
          </p:cNvSpPr>
          <p:nvPr>
            <p:ph type="sldNum" sz="quarter" idx="12"/>
          </p:nvPr>
        </p:nvSpPr>
        <p:spPr/>
        <p:txBody>
          <a:bodyPr/>
          <a:lstStyle/>
          <a:p>
            <a:fld id="{16A20352-2675-4A53-9738-4F4866F27100}" type="slidenum">
              <a:rPr lang="en-US"/>
              <a:pPr/>
              <a:t>10</a:t>
            </a:fld>
            <a:endParaRPr lang="en-US"/>
          </a:p>
        </p:txBody>
      </p:sp>
    </p:spTree>
    <p:extLst>
      <p:ext uri="{BB962C8B-B14F-4D97-AF65-F5344CB8AC3E}">
        <p14:creationId xmlns:p14="http://schemas.microsoft.com/office/powerpoint/2010/main" val="10742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228600"/>
            <a:ext cx="7772400" cy="1143000"/>
          </a:xfrm>
        </p:spPr>
        <p:txBody>
          <a:bodyPr/>
          <a:lstStyle/>
          <a:p>
            <a:r>
              <a:rPr lang="en-US" dirty="0" smtClean="0"/>
              <a:t>In 2013….</a:t>
            </a:r>
          </a:p>
        </p:txBody>
      </p:sp>
      <p:sp>
        <p:nvSpPr>
          <p:cNvPr id="3" name="Content Placeholder 2"/>
          <p:cNvSpPr>
            <a:spLocks noGrp="1"/>
          </p:cNvSpPr>
          <p:nvPr>
            <p:ph idx="1"/>
          </p:nvPr>
        </p:nvSpPr>
        <p:spPr>
          <a:xfrm>
            <a:off x="457200" y="1600200"/>
            <a:ext cx="7924800" cy="4724400"/>
          </a:xfrm>
          <a:solidFill>
            <a:schemeClr val="accent1"/>
          </a:solidFill>
          <a:extLst>
            <a:ext uri="{FAA26D3D-D897-4be2-8F04-BA451C77F1D7}"/>
          </a:extLst>
        </p:spPr>
        <p:txBody>
          <a:bodyPr rtlCol="0">
            <a:normAutofit fontScale="70000" lnSpcReduction="20000"/>
          </a:bodyPr>
          <a:lstStyle/>
          <a:p>
            <a:pPr marL="548640" indent="-411480" fontAlgn="auto">
              <a:spcBef>
                <a:spcPts val="580"/>
              </a:spcBef>
              <a:spcAft>
                <a:spcPct val="20000"/>
              </a:spcAft>
              <a:buClr>
                <a:srgbClr val="FFFF00"/>
              </a:buClr>
              <a:buSzPct val="50000"/>
              <a:buFont typeface="Monotype Sorts" pitchFamily="2" charset="2"/>
              <a:buChar char="l"/>
              <a:defRPr/>
            </a:pP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Approximately 4,400 people were killed at work</a:t>
            </a: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a:ea typeface="+mn-ea"/>
              </a:rPr>
              <a:t>*</a:t>
            </a:r>
          </a:p>
          <a:p>
            <a:pPr marL="1097280" lvl="2" indent="-411480" fontAlgn="auto">
              <a:spcBef>
                <a:spcPts val="370"/>
              </a:spcBef>
              <a:spcAft>
                <a:spcPct val="20000"/>
              </a:spcAft>
              <a:buClr>
                <a:srgbClr val="FFFF00"/>
              </a:buClr>
              <a:buSzPct val="50000"/>
              <a:buFont typeface="Monotype Sorts" pitchFamily="2" charset="2"/>
              <a:buChar char="l"/>
              <a:defRPr/>
            </a:pP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rPr>
              <a:t>Nearly 300 workers were killed in the tri-state area</a:t>
            </a:r>
          </a:p>
          <a:p>
            <a:pPr marL="685800" lvl="2" indent="0" fontAlgn="auto">
              <a:spcBef>
                <a:spcPts val="370"/>
              </a:spcBef>
              <a:spcAft>
                <a:spcPct val="20000"/>
              </a:spcAft>
              <a:buClr>
                <a:srgbClr val="FFFF00"/>
              </a:buClr>
              <a:buSzPct val="50000"/>
              <a:buNone/>
              <a:defRPr/>
            </a:pPr>
            <a:endPar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endParaRPr>
          </a:p>
          <a:p>
            <a:pPr marL="548005" indent="-411480" fontAlgn="auto">
              <a:spcBef>
                <a:spcPts val="370"/>
              </a:spcBef>
              <a:spcAft>
                <a:spcPct val="20000"/>
              </a:spcAft>
              <a:buClr>
                <a:srgbClr val="FFFF00"/>
              </a:buClr>
              <a:buSzPct val="50000"/>
              <a:buFont typeface="Monotype Sorts" pitchFamily="2" charset="2"/>
              <a:buChar char="l"/>
              <a:defRPr/>
            </a:pP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rPr>
              <a:t>Greatest number of workers killed in construction compared to all industries - ~800* </a:t>
            </a:r>
          </a:p>
          <a:p>
            <a:pPr marL="548640" indent="-411480" fontAlgn="auto">
              <a:spcBef>
                <a:spcPts val="580"/>
              </a:spcBef>
              <a:spcAft>
                <a:spcPct val="20000"/>
              </a:spcAft>
              <a:buClr>
                <a:srgbClr val="FFFF00"/>
              </a:buClr>
              <a:buSzPct val="50000"/>
              <a:buFont typeface="Wingdings 2"/>
              <a:buNone/>
              <a:defRPr/>
            </a:pPr>
            <a:endPar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ct val="20000"/>
              </a:spcAft>
              <a:buClr>
                <a:srgbClr val="FFFF00"/>
              </a:buClr>
              <a:buSzPct val="50000"/>
              <a:buFont typeface="Monotype Sorts" pitchFamily="2" charset="2"/>
              <a:buChar char="l"/>
              <a:defRPr/>
            </a:pP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3 million non-fatal workplace injuries in private industry and public sector º (2012 data)</a:t>
            </a:r>
          </a:p>
          <a:p>
            <a:pPr marL="548640" indent="-411480" fontAlgn="auto">
              <a:spcBef>
                <a:spcPts val="580"/>
              </a:spcBef>
              <a:spcAft>
                <a:spcPct val="20000"/>
              </a:spcAft>
              <a:buClr>
                <a:srgbClr val="FFFF00"/>
              </a:buClr>
              <a:buSzPct val="50000"/>
              <a:buFont typeface="Wingdings 2"/>
              <a:buNone/>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Wingdings 2"/>
              <a:buNone/>
              <a:defRPr/>
            </a:pPr>
            <a:r>
              <a:rPr lang="en-US" sz="1300" dirty="0" smtClean="0">
                <a:solidFill>
                  <a:schemeClr val="bg1"/>
                </a:solidFill>
                <a:ea typeface="+mn-ea"/>
              </a:rPr>
              <a:t>* </a:t>
            </a:r>
            <a:r>
              <a:rPr lang="en-US" sz="1300" i="1" dirty="0" smtClean="0">
                <a:solidFill>
                  <a:schemeClr val="bg1"/>
                </a:solidFill>
                <a:ea typeface="+mn-ea"/>
              </a:rPr>
              <a:t>http://www.bls.gov/iif/oshwc/cfoi/cfch0012.pdf, </a:t>
            </a:r>
            <a:r>
              <a:rPr lang="en-US" sz="1300" i="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ea typeface="+mn-ea"/>
              </a:rPr>
              <a:t>º </a:t>
            </a:r>
            <a:r>
              <a:rPr lang="en-US" sz="1300" i="1" dirty="0" smtClean="0">
                <a:solidFill>
                  <a:schemeClr val="bg1"/>
                </a:solidFill>
                <a:ea typeface="+mn-ea"/>
              </a:rPr>
              <a:t>http://bls.gov/news.release/pdf/osh.pdf</a:t>
            </a:r>
            <a:endParaRPr lang="en-US" sz="1300" i="1" dirty="0">
              <a:solidFill>
                <a:schemeClr val="bg1"/>
              </a:solidFill>
              <a:ea typeface="+mn-ea"/>
            </a:endParaRPr>
          </a:p>
        </p:txBody>
      </p:sp>
      <p:sp>
        <p:nvSpPr>
          <p:cNvPr id="13316" name="Slide Number Placeholder 6"/>
          <p:cNvSpPr>
            <a:spLocks noGrp="1"/>
          </p:cNvSpPr>
          <p:nvPr>
            <p:ph type="sldNum" sz="quarter" idx="12"/>
          </p:nvPr>
        </p:nvSpPr>
        <p:spPr bwMode="auto">
          <a:ln>
            <a:miter lim="800000"/>
            <a:headEnd/>
            <a:tailEnd/>
          </a:ln>
        </p:spPr>
        <p:txBody>
          <a:bodyPr/>
          <a:lstStyle/>
          <a:p>
            <a:fld id="{066626AD-5979-48BD-A518-3E7F58A8C06A}" type="slidenum">
              <a:rPr lang="en-US"/>
              <a:pPr/>
              <a:t>11</a:t>
            </a:fld>
            <a:endParaRPr lang="en-US"/>
          </a:p>
        </p:txBody>
      </p:sp>
    </p:spTree>
    <p:extLst>
      <p:ext uri="{BB962C8B-B14F-4D97-AF65-F5344CB8AC3E}">
        <p14:creationId xmlns:p14="http://schemas.microsoft.com/office/powerpoint/2010/main" val="3555249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4602162"/>
          </a:xfrm>
        </p:spPr>
        <p:txBody>
          <a:bodyPr/>
          <a:lstStyle/>
          <a:p>
            <a:pPr algn="ctr"/>
            <a:r>
              <a:rPr lang="en-US" dirty="0"/>
              <a:t>Why Do We Need a </a:t>
            </a:r>
            <a:br>
              <a:rPr lang="en-US" dirty="0"/>
            </a:br>
            <a:r>
              <a:rPr lang="en-US" dirty="0"/>
              <a:t>Fall Protection </a:t>
            </a:r>
            <a:br>
              <a:rPr lang="en-US" dirty="0"/>
            </a:br>
            <a:r>
              <a:rPr lang="en-US" dirty="0"/>
              <a:t>Training Program </a:t>
            </a:r>
            <a:br>
              <a:rPr lang="en-US" dirty="0"/>
            </a:br>
            <a:r>
              <a:rPr lang="en-US" dirty="0"/>
              <a:t>Specifically for </a:t>
            </a:r>
            <a:br>
              <a:rPr lang="en-US" dirty="0"/>
            </a:br>
            <a:r>
              <a:rPr lang="en-US" dirty="0"/>
              <a:t>Residential Construction?</a:t>
            </a:r>
            <a:br>
              <a:rPr lang="en-US" dirty="0"/>
            </a:br>
            <a:endParaRPr lang="en-US" dirty="0"/>
          </a:p>
        </p:txBody>
      </p:sp>
      <p:sp>
        <p:nvSpPr>
          <p:cNvPr id="3" name="Slide Number Placeholder 2"/>
          <p:cNvSpPr>
            <a:spLocks noGrp="1"/>
          </p:cNvSpPr>
          <p:nvPr>
            <p:ph type="sldNum" sz="quarter" idx="12"/>
          </p:nvPr>
        </p:nvSpPr>
        <p:spPr/>
        <p:txBody>
          <a:bodyPr/>
          <a:lstStyle/>
          <a:p>
            <a:fld id="{D4B6976D-D235-44A0-8C21-DEB23B775D7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495800"/>
            <a:ext cx="7772400" cy="1143000"/>
          </a:xfrm>
        </p:spPr>
        <p:txBody>
          <a:bodyPr/>
          <a:lstStyle/>
          <a:p>
            <a:r>
              <a:rPr lang="en-US" sz="3200" dirty="0">
                <a:latin typeface="Georgia" pitchFamily="-106" charset="0"/>
              </a:rPr>
              <a:t>“Almost every week, we see a worker killed from falling off a residential roof.”</a:t>
            </a:r>
          </a:p>
        </p:txBody>
      </p:sp>
      <p:sp>
        <p:nvSpPr>
          <p:cNvPr id="4" name="Slide Number Placeholder 3"/>
          <p:cNvSpPr>
            <a:spLocks noGrp="1"/>
          </p:cNvSpPr>
          <p:nvPr>
            <p:ph type="sldNum" sz="quarter" idx="12"/>
          </p:nvPr>
        </p:nvSpPr>
        <p:spPr/>
        <p:txBody>
          <a:bodyPr/>
          <a:lstStyle/>
          <a:p>
            <a:fld id="{FA6E2C4D-DC37-4104-9A07-A936CB04FA17}" type="slidenum">
              <a:rPr lang="en-US" smtClean="0"/>
              <a:pPr/>
              <a:t>13</a:t>
            </a:fld>
            <a:endParaRPr lang="en-US"/>
          </a:p>
        </p:txBody>
      </p:sp>
      <p:sp>
        <p:nvSpPr>
          <p:cNvPr id="6" name="TextBox 5"/>
          <p:cNvSpPr txBox="1">
            <a:spLocks noChangeArrowheads="1"/>
          </p:cNvSpPr>
          <p:nvPr/>
        </p:nvSpPr>
        <p:spPr bwMode="auto">
          <a:xfrm>
            <a:off x="2590800" y="5943600"/>
            <a:ext cx="6096000" cy="646113"/>
          </a:xfrm>
          <a:prstGeom prst="rect">
            <a:avLst/>
          </a:prstGeom>
          <a:noFill/>
          <a:ln w="9525">
            <a:noFill/>
            <a:miter lim="800000"/>
            <a:headEnd/>
            <a:tailEnd/>
          </a:ln>
        </p:spPr>
        <p:txBody>
          <a:bodyPr>
            <a:spAutoFit/>
          </a:bodyPr>
          <a:lstStyle/>
          <a:p>
            <a:pPr algn="r"/>
            <a:r>
              <a:rPr lang="en-US" dirty="0">
                <a:solidFill>
                  <a:schemeClr val="tx2"/>
                </a:solidFill>
                <a:latin typeface="Georgia" pitchFamily="-106" charset="0"/>
              </a:rPr>
              <a:t>- Assistant Secretary of Labor for OSHA Dr. David Michaels, 12/22/10</a:t>
            </a:r>
          </a:p>
        </p:txBody>
      </p:sp>
      <p:pic>
        <p:nvPicPr>
          <p:cNvPr id="121858" name="Picture 2" descr="https://encrypted-tbn2.gstatic.com/images?q=tbn:ANd9GcTC7aJF_AYlgfzisxdRPwrTZxGmPzFUBntkvHHZxllls_6Bqr5qwQ"/>
          <p:cNvPicPr>
            <a:picLocks noChangeAspect="1" noChangeArrowheads="1"/>
          </p:cNvPicPr>
          <p:nvPr/>
        </p:nvPicPr>
        <p:blipFill>
          <a:blip r:embed="rId3" cstate="print"/>
          <a:srcRect/>
          <a:stretch>
            <a:fillRect/>
          </a:stretch>
        </p:blipFill>
        <p:spPr bwMode="auto">
          <a:xfrm>
            <a:off x="1905000" y="538784"/>
            <a:ext cx="5410200" cy="35871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kern="10" dirty="0" smtClean="0">
                <a:ln w="9525">
                  <a:solidFill>
                    <a:srgbClr val="000000"/>
                  </a:solidFill>
                  <a:round/>
                  <a:headEnd/>
                  <a:tailEnd/>
                </a:ln>
                <a:solidFill>
                  <a:srgbClr val="FFFFFF"/>
                </a:solidFill>
                <a:latin typeface="Arial Black"/>
              </a:rPr>
              <a:t>System</a:t>
            </a:r>
            <a:r>
              <a:rPr lang="en-US" kern="10" dirty="0">
                <a:ln w="9525">
                  <a:solidFill>
                    <a:srgbClr val="000000"/>
                  </a:solidFill>
                  <a:round/>
                  <a:headEnd/>
                  <a:tailEnd/>
                </a:ln>
                <a:solidFill>
                  <a:srgbClr val="FFFFFF"/>
                </a:solidFill>
                <a:latin typeface="Arial Black"/>
              </a:rPr>
              <a:t/>
            </a:r>
            <a:br>
              <a:rPr lang="en-US" kern="10" dirty="0">
                <a:ln w="9525">
                  <a:solidFill>
                    <a:srgbClr val="000000"/>
                  </a:solidFill>
                  <a:round/>
                  <a:headEnd/>
                  <a:tailEnd/>
                </a:ln>
                <a:solidFill>
                  <a:srgbClr val="FFFFFF"/>
                </a:solidFill>
                <a:latin typeface="Arial Black"/>
              </a:rPr>
            </a:br>
            <a:endParaRPr lang="en-US" dirty="0"/>
          </a:p>
        </p:txBody>
      </p:sp>
      <p:sp>
        <p:nvSpPr>
          <p:cNvPr id="3" name="Content Placeholder 2" title="White background"/>
          <p:cNvSpPr>
            <a:spLocks noGrp="1"/>
          </p:cNvSpPr>
          <p:nvPr>
            <p:ph sz="quarter" idx="1"/>
          </p:nvPr>
        </p:nvSpPr>
        <p:spPr/>
        <p:txBody>
          <a:bodyPr/>
          <a:lstStyle/>
          <a:p>
            <a:endParaRPr lang="en-US" smtClean="0"/>
          </a:p>
          <a:p>
            <a:endParaRPr lang="en-US" smtClean="0"/>
          </a:p>
          <a:p>
            <a:endParaRPr lang="en-US" dirty="0"/>
          </a:p>
        </p:txBody>
      </p:sp>
      <p:sp>
        <p:nvSpPr>
          <p:cNvPr id="4" name="Slide Number Placeholder 3"/>
          <p:cNvSpPr>
            <a:spLocks noGrp="1"/>
          </p:cNvSpPr>
          <p:nvPr>
            <p:ph type="sldNum" sz="quarter" idx="12"/>
          </p:nvPr>
        </p:nvSpPr>
        <p:spPr/>
        <p:txBody>
          <a:bodyPr/>
          <a:lstStyle/>
          <a:p>
            <a:fld id="{2F853C03-1367-4FD8-A5D0-44945529933C}" type="slidenum">
              <a:rPr lang="en-US" smtClean="0"/>
              <a:pPr/>
              <a:t>14</a:t>
            </a:fld>
            <a:endParaRPr lang="en-US"/>
          </a:p>
        </p:txBody>
      </p:sp>
      <p:sp>
        <p:nvSpPr>
          <p:cNvPr id="7" name="Title 13"/>
          <p:cNvSpPr txBox="1">
            <a:spLocks/>
          </p:cNvSpPr>
          <p:nvPr/>
        </p:nvSpPr>
        <p:spPr bwMode="auto">
          <a:xfrm>
            <a:off x="0" y="46166"/>
            <a:ext cx="9144000" cy="830997"/>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Personal Fall Arrest System</a:t>
            </a:r>
            <a:endParaRPr kumimoji="0" lang="en-US" sz="45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pic>
        <p:nvPicPr>
          <p:cNvPr id="208898" name="Picture 2" descr="C:\Users\Nicole\AppData\Local\Temp\ABC%20guy.jpg" title="Parts of the Personal Fall Arrest System "/>
          <p:cNvPicPr>
            <a:picLocks noChangeAspect="1" noChangeArrowheads="1"/>
          </p:cNvPicPr>
          <p:nvPr/>
        </p:nvPicPr>
        <p:blipFill>
          <a:blip r:embed="rId3" cstate="print"/>
          <a:srcRect/>
          <a:stretch>
            <a:fillRect/>
          </a:stretch>
        </p:blipFill>
        <p:spPr bwMode="auto">
          <a:xfrm>
            <a:off x="1143000" y="782320"/>
            <a:ext cx="7010400" cy="60756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29600" y="7620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11" name="Rectangle 10" title="Red Background"/>
          <p:cNvSpPr/>
          <p:nvPr/>
        </p:nvSpPr>
        <p:spPr>
          <a:xfrm>
            <a:off x="152400" y="990600"/>
            <a:ext cx="8839200" cy="5562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162820" name="Picture 2" title="Guardrails example"/>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228600" y="1219200"/>
            <a:ext cx="4824413" cy="3048000"/>
          </a:xfrm>
        </p:spPr>
      </p:pic>
      <p:pic>
        <p:nvPicPr>
          <p:cNvPr id="162821" name="Picture 2" title="Guardrails examp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3124200"/>
            <a:ext cx="4419600" cy="3314700"/>
          </a:xfrm>
          <a:prstGeom prst="rect">
            <a:avLst/>
          </a:prstGeom>
          <a:noFill/>
          <a:ln w="9525">
            <a:noFill/>
            <a:miter lim="800000"/>
            <a:headEnd/>
            <a:tailEnd/>
          </a:ln>
        </p:spPr>
      </p:pic>
      <p:sp>
        <p:nvSpPr>
          <p:cNvPr id="8" name="Title 13"/>
          <p:cNvSpPr txBox="1">
            <a:spLocks noGrp="1"/>
          </p:cNvSpPr>
          <p:nvPr>
            <p:ph type="title"/>
          </p:nvPr>
        </p:nvSpPr>
        <p:spPr>
          <a:solidFill>
            <a:schemeClr val="tx2"/>
          </a:solidFill>
        </p:spPr>
        <p:txBody>
          <a:bodyPr>
            <a:spAutoFit/>
          </a:bodyPr>
          <a:lstStyle/>
          <a:p>
            <a:pPr algn="ctr" fontAlgn="auto">
              <a:spcAft>
                <a:spcPts val="0"/>
              </a:spcAft>
              <a:defRPr/>
            </a:pPr>
            <a:r>
              <a:rPr lang="en-US" sz="4800" kern="10" dirty="0" smtClean="0">
                <a:ln w="9525">
                  <a:solidFill>
                    <a:srgbClr val="000000"/>
                  </a:solidFill>
                  <a:round/>
                  <a:headEnd/>
                  <a:tailEnd/>
                </a:ln>
                <a:solidFill>
                  <a:srgbClr val="FFFFFF"/>
                </a:solidFill>
                <a:latin typeface="Arial Black"/>
                <a:ea typeface="+mn-ea"/>
              </a:rPr>
              <a:t>Guardrails</a:t>
            </a:r>
            <a:endParaRPr lang="en-US" sz="4800" kern="10" dirty="0">
              <a:ln w="9525">
                <a:solidFill>
                  <a:srgbClr val="000000"/>
                </a:solidFill>
                <a:round/>
                <a:headEnd/>
                <a:tailEnd/>
              </a:ln>
              <a:solidFill>
                <a:srgbClr val="FFFFFF"/>
              </a:solidFill>
              <a:latin typeface="Arial Black"/>
              <a:ea typeface="+mn-ea"/>
            </a:endParaRPr>
          </a:p>
        </p:txBody>
      </p:sp>
      <p:sp>
        <p:nvSpPr>
          <p:cNvPr id="9" name="TextBox 8"/>
          <p:cNvSpPr txBox="1"/>
          <p:nvPr/>
        </p:nvSpPr>
        <p:spPr>
          <a:xfrm>
            <a:off x="381000" y="1295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12" name="TextBox 11"/>
          <p:cNvSpPr txBox="1"/>
          <p:nvPr/>
        </p:nvSpPr>
        <p:spPr>
          <a:xfrm>
            <a:off x="8305800" y="32766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3" name="Slide Number Placeholder 2"/>
          <p:cNvSpPr>
            <a:spLocks noGrp="1"/>
          </p:cNvSpPr>
          <p:nvPr>
            <p:ph type="sldNum" sz="quarter" idx="12"/>
          </p:nvPr>
        </p:nvSpPr>
        <p:spPr/>
        <p:txBody>
          <a:bodyPr/>
          <a:lstStyle/>
          <a:p>
            <a:fld id="{1EB21FF6-FDD8-4610-94D1-90695E7E0468}"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Nets</a:t>
            </a:r>
            <a:endParaRPr lang="en-US" dirty="0"/>
          </a:p>
        </p:txBody>
      </p:sp>
      <p:sp>
        <p:nvSpPr>
          <p:cNvPr id="4" name="Slide Number Placeholder 3"/>
          <p:cNvSpPr>
            <a:spLocks noGrp="1"/>
          </p:cNvSpPr>
          <p:nvPr>
            <p:ph type="sldNum" sz="quarter" idx="12"/>
          </p:nvPr>
        </p:nvSpPr>
        <p:spPr/>
        <p:txBody>
          <a:bodyPr/>
          <a:lstStyle/>
          <a:p>
            <a:fld id="{2F853C03-1367-4FD8-A5D0-44945529933C}" type="slidenum">
              <a:rPr lang="en-US" smtClean="0"/>
              <a:pPr/>
              <a:t>16</a:t>
            </a:fld>
            <a:endParaRPr lang="en-US"/>
          </a:p>
        </p:txBody>
      </p:sp>
      <p:pic>
        <p:nvPicPr>
          <p:cNvPr id="5" name="Content Placeholder 4" descr="https://encrypted-tbn2.gstatic.com/images?q=tbn:ANd9GcQDzn81puKfzDEdkAJX93qN7WhkrfJ4i8pjKKkm-ABvJt5v2LXg"/>
          <p:cNvPicPr>
            <a:picLocks noGrp="1"/>
          </p:cNvPicPr>
          <p:nvPr>
            <p:ph sz="quarter" idx="1"/>
          </p:nvPr>
        </p:nvPicPr>
        <p:blipFill>
          <a:blip r:embed="rId2" cstate="print"/>
          <a:srcRect/>
          <a:stretch>
            <a:fillRect/>
          </a:stretch>
        </p:blipFill>
        <p:spPr bwMode="auto">
          <a:xfrm>
            <a:off x="838200" y="1524000"/>
            <a:ext cx="7391400" cy="4800600"/>
          </a:xfrm>
          <a:prstGeom prst="rect">
            <a:avLst/>
          </a:prstGeom>
          <a:noFill/>
          <a:ln w="9525">
            <a:noFill/>
            <a:miter lim="800000"/>
            <a:headEnd/>
            <a:tailEnd/>
          </a:ln>
        </p:spPr>
      </p:pic>
      <p:sp>
        <p:nvSpPr>
          <p:cNvPr id="6" name="Title 13"/>
          <p:cNvSpPr txBox="1">
            <a:spLocks/>
          </p:cNvSpPr>
          <p:nvPr/>
        </p:nvSpPr>
        <p:spPr bwMode="auto">
          <a:xfrm>
            <a:off x="609600" y="533400"/>
            <a:ext cx="7772400" cy="877163"/>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Safety Nets</a:t>
            </a:r>
            <a:endParaRPr kumimoji="0" lang="en-US" sz="48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5000" dirty="0" smtClean="0">
                <a:ea typeface="+mj-ea"/>
              </a:rPr>
              <a:t>Identifying Fall Hazards in Residential Construction</a:t>
            </a:r>
          </a:p>
        </p:txBody>
      </p:sp>
      <p:sp>
        <p:nvSpPr>
          <p:cNvPr id="5" name="Text Placeholder 4"/>
          <p:cNvSpPr>
            <a:spLocks noGrp="1"/>
          </p:cNvSpPr>
          <p:nvPr>
            <p:ph type="body" idx="1"/>
          </p:nvPr>
        </p:nvSpPr>
        <p:spPr>
          <a:xfrm>
            <a:off x="722313" y="2547938"/>
            <a:ext cx="7772400" cy="3548062"/>
          </a:xfrm>
        </p:spPr>
        <p:txBody>
          <a:bodyPr>
            <a:normAutofit/>
          </a:bodyPr>
          <a:lstStyle/>
          <a:p>
            <a:pPr lvl="1">
              <a:buFont typeface="Arial" charset="0"/>
              <a:buChar char="•"/>
            </a:pPr>
            <a:endParaRPr lang="en-US" sz="4000" dirty="0" smtClean="0">
              <a:solidFill>
                <a:srgbClr val="898989"/>
              </a:solidFill>
            </a:endParaRPr>
          </a:p>
          <a:p>
            <a:pPr lvl="1">
              <a:buFont typeface="Arial" charset="0"/>
              <a:buChar char="•"/>
            </a:pPr>
            <a:r>
              <a:rPr lang="en-US" sz="4000" dirty="0" smtClean="0">
                <a:solidFill>
                  <a:srgbClr val="898989"/>
                </a:solidFill>
              </a:rPr>
              <a:t>Scaffolds</a:t>
            </a:r>
          </a:p>
          <a:p>
            <a:pPr lvl="1">
              <a:buFont typeface="Arial" charset="0"/>
              <a:buChar char="•"/>
            </a:pPr>
            <a:r>
              <a:rPr lang="en-US" sz="4000" dirty="0" smtClean="0">
                <a:solidFill>
                  <a:srgbClr val="898989"/>
                </a:solidFill>
              </a:rPr>
              <a:t>Roofs</a:t>
            </a:r>
          </a:p>
          <a:p>
            <a:pPr lvl="1">
              <a:buFont typeface="Arial" charset="0"/>
              <a:buChar char="•"/>
            </a:pPr>
            <a:r>
              <a:rPr lang="en-US" sz="4000" dirty="0" smtClean="0">
                <a:solidFill>
                  <a:srgbClr val="898989"/>
                </a:solidFill>
              </a:rPr>
              <a:t>Ladders and stairs</a:t>
            </a:r>
          </a:p>
        </p:txBody>
      </p:sp>
      <p:sp>
        <p:nvSpPr>
          <p:cNvPr id="6" name="Slide Number Placeholder 5"/>
          <p:cNvSpPr>
            <a:spLocks noGrp="1"/>
          </p:cNvSpPr>
          <p:nvPr>
            <p:ph type="sldNum" sz="quarter" idx="12"/>
          </p:nvPr>
        </p:nvSpPr>
        <p:spPr/>
        <p:txBody>
          <a:bodyPr/>
          <a:lstStyle/>
          <a:p>
            <a:fld id="{F2337EAC-C547-42A2-BF8B-DDDFB530921B}"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Content Placeholder 3" descr="framing3.gif" title="Picture of workers assembling the exterior walls on top of the floor"/>
          <p:cNvPicPr>
            <a:picLocks noGrp="1" noChangeAspect="1"/>
          </p:cNvPicPr>
          <p:nvPr>
            <p:ph sz="quarter" idx="1"/>
          </p:nvPr>
        </p:nvPicPr>
        <p:blipFill>
          <a:blip r:embed="rId3" cstate="print"/>
          <a:srcRect/>
          <a:stretch>
            <a:fillRect/>
          </a:stretch>
        </p:blipFill>
        <p:spPr>
          <a:xfrm>
            <a:off x="838201" y="578479"/>
            <a:ext cx="7467600" cy="5596770"/>
          </a:xfrm>
        </p:spPr>
      </p:pic>
      <p:sp>
        <p:nvSpPr>
          <p:cNvPr id="3" name="Slide Number Placeholder 2"/>
          <p:cNvSpPr>
            <a:spLocks noGrp="1"/>
          </p:cNvSpPr>
          <p:nvPr>
            <p:ph type="sldNum" sz="quarter" idx="12"/>
          </p:nvPr>
        </p:nvSpPr>
        <p:spPr/>
        <p:txBody>
          <a:bodyPr/>
          <a:lstStyle/>
          <a:p>
            <a:fld id="{938B4311-473E-4A14-990E-A8F339B5E80D}" type="slidenum">
              <a:rPr lang="en-US" smtClean="0"/>
              <a:pPr/>
              <a:t>18</a:t>
            </a:fld>
            <a:endParaRPr lang="en-US"/>
          </a:p>
        </p:txBody>
      </p:sp>
      <p:sp>
        <p:nvSpPr>
          <p:cNvPr id="6" name="Circular Arrow 5" title="Red down arrow"/>
          <p:cNvSpPr/>
          <p:nvPr/>
        </p:nvSpPr>
        <p:spPr>
          <a:xfrm flipH="1">
            <a:off x="4419600" y="3429000"/>
            <a:ext cx="1447800" cy="1676400"/>
          </a:xfrm>
          <a:prstGeom prst="circular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7" name="TextBox 6"/>
          <p:cNvSpPr txBox="1">
            <a:spLocks noChangeArrowheads="1"/>
          </p:cNvSpPr>
          <p:nvPr/>
        </p:nvSpPr>
        <p:spPr bwMode="auto">
          <a:xfrm>
            <a:off x="3733800" y="5105400"/>
            <a:ext cx="4800600" cy="1323975"/>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r>
              <a:rPr lang="en-US" sz="2000" b="1" dirty="0">
                <a:solidFill>
                  <a:schemeClr val="tx2"/>
                </a:solidFill>
                <a:latin typeface="Georgia" pitchFamily="-106" charset="0"/>
              </a:rPr>
              <a:t>Backs are to the fall hazard.  Need some sort of fall protection</a:t>
            </a:r>
          </a:p>
          <a:p>
            <a:r>
              <a:rPr lang="en-US" sz="2000" b="1" dirty="0">
                <a:solidFill>
                  <a:schemeClr val="tx2"/>
                </a:solidFill>
                <a:latin typeface="Georgia" pitchFamily="-106" charset="0"/>
              </a:rPr>
              <a:t>(i.e. guardrail, personal fall arrest system, or restraint system)</a:t>
            </a:r>
          </a:p>
        </p:txBody>
      </p:sp>
      <p:sp>
        <p:nvSpPr>
          <p:cNvPr id="8" name="Title 7"/>
          <p:cNvSpPr>
            <a:spLocks noGrp="1"/>
          </p:cNvSpPr>
          <p:nvPr>
            <p:ph type="title"/>
          </p:nvPr>
        </p:nvSpPr>
        <p:spPr>
          <a:xfrm>
            <a:off x="914400" y="152400"/>
            <a:ext cx="7772400" cy="381000"/>
          </a:xfrm>
        </p:spPr>
        <p:txBody>
          <a:bodyPr/>
          <a:lstStyle/>
          <a:p>
            <a:pPr algn="ctr"/>
            <a:r>
              <a:rPr lang="en-US" sz="1800" dirty="0" smtClean="0"/>
              <a:t>FALL HAZARD</a:t>
            </a:r>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Slide Number Placeholder 4"/>
          <p:cNvSpPr>
            <a:spLocks noGrp="1"/>
          </p:cNvSpPr>
          <p:nvPr>
            <p:ph type="sldNum" sz="quarter" idx="12"/>
          </p:nvPr>
        </p:nvSpPr>
        <p:spPr/>
        <p:txBody>
          <a:bodyPr/>
          <a:lstStyle/>
          <a:p>
            <a:fld id="{E272C868-8DAC-4E4B-ACF8-151FC193DF6B}" type="slidenum">
              <a:rPr lang="en-US" smtClean="0"/>
              <a:pPr/>
              <a:t>19</a:t>
            </a:fld>
            <a:endParaRPr lang="en-US"/>
          </a:p>
        </p:txBody>
      </p:sp>
      <p:pic>
        <p:nvPicPr>
          <p:cNvPr id="62467" name="Picture 6" title="Scaffolding Example Picture"/>
          <p:cNvPicPr>
            <a:picLocks noChangeAspect="1"/>
          </p:cNvPicPr>
          <p:nvPr/>
        </p:nvPicPr>
        <p:blipFill>
          <a:blip r:embed="rId3" cstate="print"/>
          <a:srcRect/>
          <a:stretch>
            <a:fillRect/>
          </a:stretch>
        </p:blipFill>
        <p:spPr bwMode="auto">
          <a:xfrm>
            <a:off x="1828800" y="762000"/>
            <a:ext cx="5905500" cy="5918199"/>
          </a:xfrm>
          <a:prstGeom prst="rect">
            <a:avLst/>
          </a:prstGeom>
          <a:noFill/>
          <a:ln w="9525">
            <a:noFill/>
            <a:miter lim="800000"/>
            <a:headEnd/>
            <a:tailEnd/>
          </a:ln>
        </p:spPr>
      </p:pic>
      <p:sp>
        <p:nvSpPr>
          <p:cNvPr id="12" name="TextBox 11"/>
          <p:cNvSpPr txBox="1">
            <a:spLocks noChangeArrowheads="1"/>
          </p:cNvSpPr>
          <p:nvPr/>
        </p:nvSpPr>
        <p:spPr bwMode="auto">
          <a:xfrm>
            <a:off x="533400" y="4419600"/>
            <a:ext cx="7010400" cy="1570038"/>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sz="3200" b="1">
                <a:solidFill>
                  <a:schemeClr val="tx2"/>
                </a:solidFill>
                <a:latin typeface="Georgia" pitchFamily="-106" charset="0"/>
              </a:rPr>
              <a:t>Any temporary elevated working surface must comply with OSHA scaffold standards</a:t>
            </a:r>
          </a:p>
        </p:txBody>
      </p:sp>
      <p:cxnSp>
        <p:nvCxnSpPr>
          <p:cNvPr id="6" name="Straight Connector 5" title="Red line to make an X"/>
          <p:cNvCxnSpPr/>
          <p:nvPr/>
        </p:nvCxnSpPr>
        <p:spPr>
          <a:xfrm>
            <a:off x="4572000" y="1143000"/>
            <a:ext cx="1143000" cy="457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title="Red line to make an X"/>
          <p:cNvCxnSpPr/>
          <p:nvPr/>
        </p:nvCxnSpPr>
        <p:spPr>
          <a:xfrm flipH="1">
            <a:off x="4572000" y="1143000"/>
            <a:ext cx="1143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title="Red line to make an X"/>
          <p:cNvCxnSpPr/>
          <p:nvPr/>
        </p:nvCxnSpPr>
        <p:spPr>
          <a:xfrm>
            <a:off x="1905000" y="2514600"/>
            <a:ext cx="1143000" cy="457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title="Red line to make an X"/>
          <p:cNvCxnSpPr/>
          <p:nvPr/>
        </p:nvCxnSpPr>
        <p:spPr>
          <a:xfrm flipH="1">
            <a:off x="1905000" y="2514600"/>
            <a:ext cx="1143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914400" y="274638"/>
            <a:ext cx="7772400" cy="868362"/>
          </a:xfrm>
        </p:spPr>
        <p:txBody>
          <a:bodyPr/>
          <a:lstStyle/>
          <a:p>
            <a:pPr algn="ctr"/>
            <a:r>
              <a:rPr lang="en-US" sz="6000" dirty="0" smtClean="0"/>
              <a:t>Scaffold</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OSHA Disclaimer</a:t>
            </a:r>
            <a:endParaRPr lang="en-US" dirty="0"/>
          </a:p>
        </p:txBody>
      </p:sp>
      <p:sp>
        <p:nvSpPr>
          <p:cNvPr id="17411" name="Content Placeholder 3"/>
          <p:cNvSpPr>
            <a:spLocks noGrp="1"/>
          </p:cNvSpPr>
          <p:nvPr>
            <p:ph sz="quarter" idx="1"/>
          </p:nvPr>
        </p:nvSpPr>
        <p:spPr/>
        <p:txBody>
          <a:bodyPr/>
          <a:lstStyle/>
          <a:p>
            <a:pPr marL="0" indent="0">
              <a:buNone/>
            </a:pPr>
            <a:r>
              <a:rPr lang="en-US" dirty="0" smtClean="0"/>
              <a:t>This material was produced under a 2014 Susan Harwood Training Grant #SH26308-SH4 from the Occupational Safety and Health Administration (OSHA), U.S. Department of Labor.  It does not necessarily reflect the views or policies of the U.S. Department of Labor, nor does mention of trade names, commercial products or organizations imply endorsement by the U.S. Government.</a:t>
            </a:r>
          </a:p>
        </p:txBody>
      </p:sp>
      <p:sp>
        <p:nvSpPr>
          <p:cNvPr id="3" name="Slide Number Placeholder 2" hidden="1"/>
          <p:cNvSpPr>
            <a:spLocks noGrp="1"/>
          </p:cNvSpPr>
          <p:nvPr>
            <p:ph type="sldNum" sz="quarter" idx="12"/>
          </p:nvPr>
        </p:nvSpPr>
        <p:spPr/>
        <p:txBody>
          <a:bodyPr/>
          <a:lstStyle/>
          <a:p>
            <a:fld id="{91D184C6-259F-4493-9753-AAF257FF2F6F}" type="slidenum">
              <a:rPr lang="en-US" smtClean="0"/>
              <a:pPr/>
              <a:t>2</a:t>
            </a:fld>
            <a:endParaRPr lang="en-US"/>
          </a:p>
        </p:txBody>
      </p:sp>
    </p:spTree>
    <p:extLst>
      <p:ext uri="{BB962C8B-B14F-4D97-AF65-F5344CB8AC3E}">
        <p14:creationId xmlns:p14="http://schemas.microsoft.com/office/powerpoint/2010/main" val="557105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2362200" cy="487362"/>
          </a:xfrm>
        </p:spPr>
        <p:txBody>
          <a:bodyPr/>
          <a:lstStyle/>
          <a:p>
            <a:r>
              <a:rPr lang="en-US" dirty="0" smtClean="0"/>
              <a:t>Fatality</a:t>
            </a:r>
            <a:endParaRPr lang="en-US" dirty="0"/>
          </a:p>
        </p:txBody>
      </p:sp>
      <p:pic>
        <p:nvPicPr>
          <p:cNvPr id="68610" name="Picture 2" descr="C:\Users\Nicole\Dropbox\Photos\Residential Construction\20th_and_Parrish_Construction_Fatality.jpg" title="Picture of a deadly accident scene due to fall off scaffold"/>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1143000" y="990600"/>
            <a:ext cx="6705600" cy="5029200"/>
          </a:xfrm>
        </p:spPr>
      </p:pic>
      <p:sp>
        <p:nvSpPr>
          <p:cNvPr id="3" name="Slide Number Placeholder 2"/>
          <p:cNvSpPr>
            <a:spLocks noGrp="1"/>
          </p:cNvSpPr>
          <p:nvPr>
            <p:ph type="sldNum" sz="quarter" idx="12"/>
          </p:nvPr>
        </p:nvSpPr>
        <p:spPr/>
        <p:txBody>
          <a:bodyPr/>
          <a:lstStyle/>
          <a:p>
            <a:fld id="{2A85C45A-BD65-44DF-A1C5-6424B7324EA6}" type="slidenum">
              <a:rPr lang="en-US" smtClean="0"/>
              <a:pPr/>
              <a:t>20</a:t>
            </a:fld>
            <a:endParaRPr lang="en-US"/>
          </a:p>
        </p:txBody>
      </p:sp>
      <p:sp>
        <p:nvSpPr>
          <p:cNvPr id="7" name="TextBox 6"/>
          <p:cNvSpPr txBox="1">
            <a:spLocks noChangeArrowheads="1"/>
          </p:cNvSpPr>
          <p:nvPr/>
        </p:nvSpPr>
        <p:spPr bwMode="auto">
          <a:xfrm>
            <a:off x="3581400" y="457200"/>
            <a:ext cx="5257800" cy="163195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r>
              <a:rPr lang="en-US" sz="2000" b="1">
                <a:solidFill>
                  <a:schemeClr val="tx2"/>
                </a:solidFill>
                <a:latin typeface="Georgia" pitchFamily="-106" charset="0"/>
              </a:rPr>
              <a:t>Age: 30 years</a:t>
            </a:r>
          </a:p>
          <a:p>
            <a:r>
              <a:rPr lang="en-US" sz="2000" b="1">
                <a:solidFill>
                  <a:schemeClr val="tx2"/>
                </a:solidFill>
                <a:latin typeface="Georgia" pitchFamily="-106" charset="0"/>
              </a:rPr>
              <a:t>Date of Death: April 30, 2012</a:t>
            </a:r>
          </a:p>
          <a:p>
            <a:r>
              <a:rPr lang="en-US" sz="2000" b="1">
                <a:solidFill>
                  <a:schemeClr val="tx2"/>
                </a:solidFill>
                <a:latin typeface="Georgia" pitchFamily="-106" charset="0"/>
              </a:rPr>
              <a:t>Location: Philadelphia, PA</a:t>
            </a:r>
          </a:p>
          <a:p>
            <a:r>
              <a:rPr lang="en-US" sz="2000" b="1">
                <a:solidFill>
                  <a:schemeClr val="tx2"/>
                </a:solidFill>
                <a:latin typeface="Georgia" pitchFamily="-106" charset="0"/>
              </a:rPr>
              <a:t>Cause of Death: Electrocution which caused fall off scaffold</a:t>
            </a:r>
          </a:p>
        </p:txBody>
      </p:sp>
      <p:pic>
        <p:nvPicPr>
          <p:cNvPr id="68613" name="Picture 2" descr="A PECO worker uses a device to test if electric current is running through the scaffolding near the body of a dead worker. A construction worker at 20th and Parrish was allegedly electrocuted&lt;br /&gt;while working on a scaffold on a new construction project on Monday afternoon April 30, 2012 in Philadelphia. The worker allegedly fell of the scaffold to his death. (Alejandro A. Alvarez / Staff Photographer)" title="icture of a deadly accident investigation scene due to fall off scaffold"/>
          <p:cNvPicPr>
            <a:picLocks noChangeAspect="1" noChangeArrowheads="1"/>
          </p:cNvPicPr>
          <p:nvPr/>
        </p:nvPicPr>
        <p:blipFill>
          <a:blip r:embed="rId4" cstate="print"/>
          <a:srcRect/>
          <a:stretch>
            <a:fillRect/>
          </a:stretch>
        </p:blipFill>
        <p:spPr bwMode="auto">
          <a:xfrm>
            <a:off x="5334000" y="2819400"/>
            <a:ext cx="3235325" cy="3819525"/>
          </a:xfrm>
          <a:prstGeom prst="rect">
            <a:avLst/>
          </a:prstGeom>
          <a:noFill/>
          <a:ln w="9525">
            <a:noFill/>
            <a:miter lim="800000"/>
            <a:headEnd/>
            <a:tailEnd/>
          </a:ln>
        </p:spPr>
      </p:pic>
      <p:sp>
        <p:nvSpPr>
          <p:cNvPr id="68614" name="TextBox 7"/>
          <p:cNvSpPr txBox="1">
            <a:spLocks noChangeArrowheads="1"/>
          </p:cNvSpPr>
          <p:nvPr/>
        </p:nvSpPr>
        <p:spPr bwMode="auto">
          <a:xfrm>
            <a:off x="5334000" y="6477000"/>
            <a:ext cx="1981200" cy="246063"/>
          </a:xfrm>
          <a:prstGeom prst="rect">
            <a:avLst/>
          </a:prstGeom>
          <a:noFill/>
          <a:ln w="9525">
            <a:noFill/>
            <a:miter lim="800000"/>
            <a:headEnd/>
            <a:tailEnd/>
          </a:ln>
        </p:spPr>
        <p:txBody>
          <a:bodyPr>
            <a:spAutoFit/>
          </a:bodyPr>
          <a:lstStyle/>
          <a:p>
            <a:r>
              <a:rPr lang="en-US" sz="1000">
                <a:solidFill>
                  <a:schemeClr val="bg1"/>
                </a:solidFill>
                <a:latin typeface="Georgia" pitchFamily="-106" charset="0"/>
              </a:rPr>
              <a:t>Photo credit: philly.com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caffolding"/>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2895600" y="1423800"/>
            <a:ext cx="4230089" cy="5129399"/>
          </a:xfrm>
        </p:spPr>
      </p:pic>
      <p:sp>
        <p:nvSpPr>
          <p:cNvPr id="4" name="Slide Number Placeholder 3"/>
          <p:cNvSpPr>
            <a:spLocks noGrp="1"/>
          </p:cNvSpPr>
          <p:nvPr>
            <p:ph type="sldNum" sz="quarter" idx="12"/>
          </p:nvPr>
        </p:nvSpPr>
        <p:spPr/>
        <p:txBody>
          <a:bodyPr/>
          <a:lstStyle/>
          <a:p>
            <a:fld id="{2F853C03-1367-4FD8-A5D0-44945529933C}" type="slidenum">
              <a:rPr lang="en-US" smtClean="0"/>
              <a:pPr/>
              <a:t>21</a:t>
            </a:fld>
            <a:endParaRPr lang="en-US"/>
          </a:p>
        </p:txBody>
      </p:sp>
      <p:sp>
        <p:nvSpPr>
          <p:cNvPr id="12" name="Title 13"/>
          <p:cNvSpPr txBox="1">
            <a:spLocks noGrp="1"/>
          </p:cNvSpPr>
          <p:nvPr>
            <p:ph type="title"/>
          </p:nvPr>
        </p:nvSpPr>
        <p:spPr bwMode="auto">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lvl="0" algn="ctr" fontAlgn="auto">
              <a:spcAft>
                <a:spcPts val="0"/>
              </a:spcAft>
              <a:defRPr/>
            </a:pPr>
            <a:r>
              <a:rPr lang="en-US" sz="4800" kern="10" dirty="0">
                <a:ln w="9525">
                  <a:solidFill>
                    <a:srgbClr val="000000"/>
                  </a:solidFill>
                  <a:round/>
                  <a:headEnd/>
                  <a:tailEnd/>
                </a:ln>
                <a:solidFill>
                  <a:srgbClr val="FFFFFF"/>
                </a:solidFill>
                <a:latin typeface="Arial Black"/>
              </a:rPr>
              <a:t>Working Safely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descr="bricking26.gif" title="Picture of the planking complete between the uprights with no more than 1 inch gaps between the planks."/>
          <p:cNvPicPr>
            <a:picLocks noGrp="1" noChangeAspect="1"/>
          </p:cNvPicPr>
          <p:nvPr>
            <p:ph idx="1"/>
          </p:nvPr>
        </p:nvPicPr>
        <p:blipFill>
          <a:blip r:embed="rId3" cstate="print"/>
          <a:srcRect/>
          <a:stretch>
            <a:fillRect/>
          </a:stretch>
        </p:blipFill>
        <p:spPr>
          <a:xfrm>
            <a:off x="762000" y="1219200"/>
            <a:ext cx="7467600" cy="4800600"/>
          </a:xfrm>
        </p:spPr>
      </p:pic>
      <p:sp>
        <p:nvSpPr>
          <p:cNvPr id="124933" name="Slide Number Placeholder 4"/>
          <p:cNvSpPr>
            <a:spLocks noGrp="1"/>
          </p:cNvSpPr>
          <p:nvPr>
            <p:ph type="sldNum" sz="quarter" idx="12"/>
          </p:nvPr>
        </p:nvSpPr>
        <p:spPr bwMode="auto">
          <a:ln>
            <a:miter lim="800000"/>
            <a:headEnd/>
            <a:tailEnd/>
          </a:ln>
        </p:spPr>
        <p:txBody>
          <a:bodyPr/>
          <a:lstStyle/>
          <a:p>
            <a:fld id="{EAE2CD25-89A6-4AF4-B5EB-63045EC4EFAD}" type="slidenum">
              <a:rPr lang="en-US"/>
              <a:pPr/>
              <a:t>22</a:t>
            </a:fld>
            <a:endParaRPr lang="en-US"/>
          </a:p>
        </p:txBody>
      </p:sp>
      <p:sp>
        <p:nvSpPr>
          <p:cNvPr id="124934" name="TextBox 5"/>
          <p:cNvSpPr txBox="1">
            <a:spLocks noChangeArrowheads="1"/>
          </p:cNvSpPr>
          <p:nvPr/>
        </p:nvSpPr>
        <p:spPr bwMode="auto">
          <a:xfrm>
            <a:off x="6019800" y="4267200"/>
            <a:ext cx="2971800" cy="1477963"/>
          </a:xfrm>
          <a:prstGeom prst="rect">
            <a:avLst/>
          </a:prstGeom>
          <a:solidFill>
            <a:schemeClr val="accent3"/>
          </a:solidFill>
          <a:ln w="9525" cmpd="tri">
            <a:noFill/>
            <a:miter lim="800000"/>
            <a:headEnd/>
            <a:tailEnd/>
          </a:ln>
        </p:spPr>
        <p:txBody>
          <a:bodyPr>
            <a:spAutoFit/>
          </a:bodyPr>
          <a:lstStyle/>
          <a:p>
            <a:pPr algn="ctr" fontAlgn="auto">
              <a:spcBef>
                <a:spcPts val="0"/>
              </a:spcBef>
              <a:spcAft>
                <a:spcPts val="0"/>
              </a:spcAft>
              <a:defRPr/>
            </a:pPr>
            <a:r>
              <a:rPr lang="en-US" b="1" dirty="0">
                <a:solidFill>
                  <a:schemeClr val="tx2"/>
                </a:solidFill>
                <a:latin typeface="+mn-lt"/>
                <a:ea typeface="+mn-ea"/>
              </a:rPr>
              <a:t>Planking is complete between the uprights with no more than 1 inch gaps between the planks.</a:t>
            </a:r>
          </a:p>
        </p:txBody>
      </p:sp>
      <p:sp>
        <p:nvSpPr>
          <p:cNvPr id="5" name="Title 13"/>
          <p:cNvSpPr>
            <a:spLocks noGrp="1"/>
          </p:cNvSpPr>
          <p:nvPr>
            <p:ph type="title"/>
          </p:nvPr>
        </p:nvSpPr>
        <p:spPr>
          <a:xfrm>
            <a:off x="1066800" y="381000"/>
            <a:ext cx="7010400" cy="877163"/>
          </a:xfr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rPr>
              <a:t>Working Safely</a:t>
            </a:r>
          </a:p>
        </p:txBody>
      </p:sp>
      <p:sp>
        <p:nvSpPr>
          <p:cNvPr id="6" name="TextBox 7"/>
          <p:cNvSpPr txBox="1">
            <a:spLocks noChangeArrowheads="1"/>
          </p:cNvSpPr>
          <p:nvPr/>
        </p:nvSpPr>
        <p:spPr bwMode="auto">
          <a:xfrm>
            <a:off x="6934200" y="62484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1926.451(b)(1)(</a:t>
            </a:r>
            <a:r>
              <a:rPr lang="en-US" dirty="0" err="1" smtClean="0">
                <a:latin typeface="Georgia" pitchFamily="-106" charset="0"/>
              </a:rPr>
              <a:t>i</a:t>
            </a:r>
            <a:r>
              <a:rPr lang="en-US" dirty="0" smtClean="0">
                <a:latin typeface="Georgia" pitchFamily="-106" charset="0"/>
              </a:rPr>
              <a:t>)</a:t>
            </a:r>
            <a:endParaRPr lang="en-US" dirty="0">
              <a:latin typeface="Georgia" pitchFamily="-10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Improper Scaffold</a:t>
            </a:r>
            <a:br>
              <a:rPr lang="en-US" dirty="0" smtClean="0"/>
            </a:br>
            <a:endParaRPr lang="en-US" dirty="0"/>
          </a:p>
        </p:txBody>
      </p:sp>
      <p:sp>
        <p:nvSpPr>
          <p:cNvPr id="4" name="Content Placeholder 3"/>
          <p:cNvSpPr>
            <a:spLocks noGrp="1"/>
          </p:cNvSpPr>
          <p:nvPr>
            <p:ph sz="quarter" idx="1"/>
          </p:nvPr>
        </p:nvSpPr>
        <p:spPr/>
        <p:txBody>
          <a:bodyPr/>
          <a:lstStyle/>
          <a:p>
            <a:endParaRPr lang="en-US"/>
          </a:p>
        </p:txBody>
      </p:sp>
      <p:sp>
        <p:nvSpPr>
          <p:cNvPr id="104451" name="Slide Number Placeholder 4"/>
          <p:cNvSpPr>
            <a:spLocks noGrp="1"/>
          </p:cNvSpPr>
          <p:nvPr>
            <p:ph type="sldNum" sz="quarter" idx="12"/>
          </p:nvPr>
        </p:nvSpPr>
        <p:spPr/>
        <p:txBody>
          <a:bodyPr/>
          <a:lstStyle/>
          <a:p>
            <a:fld id="{A2E5DA95-68B7-4345-957F-DD446B405BF6}" type="slidenum">
              <a:rPr lang="en-US" smtClean="0"/>
              <a:pPr/>
              <a:t>23</a:t>
            </a:fld>
            <a:endParaRPr lang="en-US"/>
          </a:p>
        </p:txBody>
      </p:sp>
      <p:pic>
        <p:nvPicPr>
          <p:cNvPr id="6" name="Picture 5" descr="C:\Users\Nicole\Documents\Javier Photos\javier 772.JPG" title="Picture showing example that stacked bricks and concrete blocks are not an appropriate surface support for scaffolds"/>
          <p:cNvPicPr/>
          <p:nvPr/>
        </p:nvPicPr>
        <p:blipFill>
          <a:blip r:embed="rId3" cstate="email">
            <a:extLst>
              <a:ext uri="{28A0092B-C50C-407E-A947-70E740481C1C}">
                <a14:useLocalDpi xmlns:a14="http://schemas.microsoft.com/office/drawing/2010/main"/>
              </a:ext>
            </a:extLst>
          </a:blip>
          <a:srcRect r="-1560"/>
          <a:stretch>
            <a:fillRect/>
          </a:stretch>
        </p:blipFill>
        <p:spPr bwMode="auto">
          <a:xfrm>
            <a:off x="762000" y="152400"/>
            <a:ext cx="76962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title="White circle around red X"/>
          <p:cNvSpPr/>
          <p:nvPr/>
        </p:nvSpPr>
        <p:spPr>
          <a:xfrm>
            <a:off x="2819400" y="4114800"/>
            <a:ext cx="3886200" cy="2438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11" name="TextBox 10"/>
          <p:cNvSpPr txBox="1">
            <a:spLocks noChangeArrowheads="1"/>
          </p:cNvSpPr>
          <p:nvPr/>
        </p:nvSpPr>
        <p:spPr bwMode="auto">
          <a:xfrm>
            <a:off x="3352800" y="1524000"/>
            <a:ext cx="4876800" cy="163195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sz="2000" b="1" dirty="0">
                <a:solidFill>
                  <a:schemeClr val="tx2"/>
                </a:solidFill>
                <a:latin typeface="Georgia" pitchFamily="-106" charset="0"/>
              </a:rPr>
              <a:t>Scaffold must have a base plate and a mud sill</a:t>
            </a:r>
          </a:p>
          <a:p>
            <a:pPr>
              <a:buFont typeface="Arial" charset="0"/>
              <a:buChar char="•"/>
            </a:pPr>
            <a:r>
              <a:rPr lang="en-US" sz="2000" b="1" dirty="0">
                <a:solidFill>
                  <a:schemeClr val="tx2"/>
                </a:solidFill>
                <a:latin typeface="Georgia" pitchFamily="-106" charset="0"/>
              </a:rPr>
              <a:t>Stacked bricks and concrete blocks are not an appropriate surface support for scaffolds</a:t>
            </a:r>
          </a:p>
        </p:txBody>
      </p:sp>
      <p:cxnSp>
        <p:nvCxnSpPr>
          <p:cNvPr id="12" name="Straight Connector 11" title="Red line to make an X"/>
          <p:cNvCxnSpPr/>
          <p:nvPr/>
        </p:nvCxnSpPr>
        <p:spPr>
          <a:xfrm flipH="1">
            <a:off x="2971800" y="4343400"/>
            <a:ext cx="3124200" cy="1905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ed line to make an X"/>
          <p:cNvCxnSpPr/>
          <p:nvPr/>
        </p:nvCxnSpPr>
        <p:spPr>
          <a:xfrm>
            <a:off x="3429000" y="4419600"/>
            <a:ext cx="3200400"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title="Green background"/>
          <p:cNvSpPr txBox="1">
            <a:spLocks noChangeArrowheads="1"/>
          </p:cNvSpPr>
          <p:nvPr/>
        </p:nvSpPr>
        <p:spPr bwMode="auto">
          <a:xfrm>
            <a:off x="471487" y="1225550"/>
            <a:ext cx="8305800" cy="5632450"/>
          </a:xfrm>
          <a:prstGeom prst="rect">
            <a:avLst/>
          </a:prstGeom>
          <a:solidFill>
            <a:schemeClr val="accent3"/>
          </a:solidFill>
          <a:ln w="9525">
            <a:noFill/>
            <a:miter lim="800000"/>
            <a:headEnd/>
            <a:tailEnd/>
          </a:ln>
        </p:spPr>
        <p:txBody>
          <a:bodyPr>
            <a:spAutoFit/>
          </a:bodyPr>
          <a:lstStyle/>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p:txBody>
      </p:sp>
      <p:pic>
        <p:nvPicPr>
          <p:cNvPr id="74755" name="Picture 2" title="Picture of leveling screw, mudsill and baseplate nailed to mudsill"/>
          <p:cNvPicPr>
            <a:picLocks noGrp="1" noChangeAspect="1" noChangeArrowheads="1"/>
          </p:cNvPicPr>
          <p:nvPr>
            <p:ph sz="quarter" idx="1"/>
          </p:nvPr>
        </p:nvPicPr>
        <p:blipFill>
          <a:blip r:embed="rId2" cstate="print"/>
          <a:srcRect/>
          <a:stretch>
            <a:fillRect/>
          </a:stretch>
        </p:blipFill>
        <p:spPr>
          <a:xfrm>
            <a:off x="1371600" y="1371600"/>
            <a:ext cx="6705600" cy="5167313"/>
          </a:xfrm>
        </p:spPr>
      </p:pic>
      <p:sp>
        <p:nvSpPr>
          <p:cNvPr id="14" name="Title 13"/>
          <p:cNvSpPr>
            <a:spLocks noGrp="1"/>
          </p:cNvSpPr>
          <p:nvPr>
            <p:ph type="title"/>
          </p:nvPr>
        </p:nvSpPr>
        <p:spPr>
          <a:xfrm>
            <a:off x="762000" y="228600"/>
            <a:ext cx="7772400" cy="1143000"/>
          </a:xfrm>
          <a:solidFill>
            <a:schemeClr val="tx2"/>
          </a:solidFill>
        </p:spPr>
        <p:txBody>
          <a:bodyPr wrap="non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rPr>
              <a:t>Working Safely</a:t>
            </a:r>
          </a:p>
        </p:txBody>
      </p:sp>
      <p:sp>
        <p:nvSpPr>
          <p:cNvPr id="5" name="Slide Number Placeholder 4"/>
          <p:cNvSpPr>
            <a:spLocks noGrp="1"/>
          </p:cNvSpPr>
          <p:nvPr>
            <p:ph type="sldNum" sz="quarter" idx="12"/>
          </p:nvPr>
        </p:nvSpPr>
        <p:spPr/>
        <p:txBody>
          <a:bodyPr/>
          <a:lstStyle/>
          <a:p>
            <a:fld id="{C21976B6-5C21-4D5D-9934-4261232D621B}"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Content Placeholder 3" descr="siding2.gif" title="Picture of 2 workers on a scaffold not protected from a fall"/>
          <p:cNvPicPr>
            <a:picLocks noChangeAspect="1"/>
          </p:cNvPicPr>
          <p:nvPr/>
        </p:nvPicPr>
        <p:blipFill>
          <a:blip r:embed="rId3" cstate="print"/>
          <a:srcRect/>
          <a:stretch>
            <a:fillRect/>
          </a:stretch>
        </p:blipFill>
        <p:spPr bwMode="auto">
          <a:xfrm>
            <a:off x="300182" y="685800"/>
            <a:ext cx="8543636" cy="56388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r>
              <a:rPr lang="en-US" dirty="0" smtClean="0"/>
              <a:t>Scaffold without protection</a:t>
            </a:r>
            <a:br>
              <a:rPr lang="en-US" dirty="0" smtClean="0"/>
            </a:br>
            <a:endParaRPr lang="en-US" dirty="0"/>
          </a:p>
        </p:txBody>
      </p:sp>
      <p:sp>
        <p:nvSpPr>
          <p:cNvPr id="46085" name="Slide Number Placeholder 5"/>
          <p:cNvSpPr>
            <a:spLocks noGrp="1"/>
          </p:cNvSpPr>
          <p:nvPr>
            <p:ph type="sldNum" sz="quarter" idx="12"/>
          </p:nvPr>
        </p:nvSpPr>
        <p:spPr/>
        <p:txBody>
          <a:bodyPr/>
          <a:lstStyle/>
          <a:p>
            <a:fld id="{557CC6A5-A42A-4038-B0AD-7137FC40963B}" type="slidenum">
              <a:rPr lang="en-US" smtClean="0"/>
              <a:pPr/>
              <a:t>25</a:t>
            </a:fld>
            <a:endParaRPr lang="en-US"/>
          </a:p>
        </p:txBody>
      </p:sp>
      <p:sp>
        <p:nvSpPr>
          <p:cNvPr id="8" name="TextBox 7"/>
          <p:cNvSpPr txBox="1">
            <a:spLocks noChangeArrowheads="1"/>
          </p:cNvSpPr>
          <p:nvPr/>
        </p:nvSpPr>
        <p:spPr bwMode="auto">
          <a:xfrm>
            <a:off x="1066800" y="4572000"/>
            <a:ext cx="4343400" cy="120015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b="1">
                <a:solidFill>
                  <a:schemeClr val="tx2"/>
                </a:solidFill>
                <a:latin typeface="Georgia" pitchFamily="-106" charset="0"/>
              </a:rPr>
              <a:t> Workers on this scaffold are not   </a:t>
            </a:r>
          </a:p>
          <a:p>
            <a:r>
              <a:rPr lang="en-US" b="1">
                <a:solidFill>
                  <a:schemeClr val="tx2"/>
                </a:solidFill>
                <a:latin typeface="Georgia" pitchFamily="-106" charset="0"/>
              </a:rPr>
              <a:t>  protected from falls</a:t>
            </a:r>
          </a:p>
          <a:p>
            <a:pPr>
              <a:buFont typeface="Arial" charset="0"/>
              <a:buChar char="•"/>
            </a:pPr>
            <a:r>
              <a:rPr lang="en-US" b="1">
                <a:solidFill>
                  <a:schemeClr val="tx2"/>
                </a:solidFill>
                <a:latin typeface="Georgia" pitchFamily="-106" charset="0"/>
              </a:rPr>
              <a:t> Once above 10 feet, these workers   </a:t>
            </a:r>
          </a:p>
          <a:p>
            <a:r>
              <a:rPr lang="en-US" b="1">
                <a:solidFill>
                  <a:schemeClr val="tx2"/>
                </a:solidFill>
                <a:latin typeface="Georgia" pitchFamily="-106" charset="0"/>
              </a:rPr>
              <a:t>   must be protected from a fall.</a:t>
            </a:r>
          </a:p>
        </p:txBody>
      </p:sp>
      <p:cxnSp>
        <p:nvCxnSpPr>
          <p:cNvPr id="7" name="Straight Connector 6" title="Red line to make an X"/>
          <p:cNvCxnSpPr/>
          <p:nvPr/>
        </p:nvCxnSpPr>
        <p:spPr>
          <a:xfrm>
            <a:off x="3124200" y="2514600"/>
            <a:ext cx="259080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Red line to make an X"/>
          <p:cNvCxnSpPr/>
          <p:nvPr/>
        </p:nvCxnSpPr>
        <p:spPr>
          <a:xfrm flipH="1">
            <a:off x="3276600" y="2362200"/>
            <a:ext cx="1752600" cy="190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Left-Right Arrow 8" title="Red right-left arrow between the poles"/>
          <p:cNvSpPr/>
          <p:nvPr/>
        </p:nvSpPr>
        <p:spPr>
          <a:xfrm rot="20566306">
            <a:off x="3459163" y="3005138"/>
            <a:ext cx="1843087" cy="485775"/>
          </a:xfrm>
          <a:prstGeom prst="leftRightArrow">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s-MX" dirty="0"/>
          </a:p>
        </p:txBody>
      </p:sp>
      <p:sp>
        <p:nvSpPr>
          <p:cNvPr id="10" name="TextBox 7"/>
          <p:cNvSpPr txBox="1">
            <a:spLocks noChangeArrowheads="1"/>
          </p:cNvSpPr>
          <p:nvPr/>
        </p:nvSpPr>
        <p:spPr bwMode="auto">
          <a:xfrm>
            <a:off x="7391400" y="63246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1926.451(g)</a:t>
            </a:r>
            <a:endParaRPr lang="en-US" dirty="0">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Slide Number Placeholder 4"/>
          <p:cNvSpPr>
            <a:spLocks noGrp="1"/>
          </p:cNvSpPr>
          <p:nvPr>
            <p:ph type="sldNum" sz="quarter" idx="12"/>
          </p:nvPr>
        </p:nvSpPr>
        <p:spPr bwMode="auto">
          <a:ln>
            <a:miter lim="800000"/>
            <a:headEnd/>
            <a:tailEnd/>
          </a:ln>
        </p:spPr>
        <p:txBody>
          <a:bodyPr/>
          <a:lstStyle/>
          <a:p>
            <a:fld id="{16FFCCDB-545B-4180-9EAD-398C0269E95D}" type="slidenum">
              <a:rPr lang="en-US"/>
              <a:pPr/>
              <a:t>26</a:t>
            </a:fld>
            <a:endParaRPr lang="en-US"/>
          </a:p>
        </p:txBody>
      </p:sp>
      <p:sp>
        <p:nvSpPr>
          <p:cNvPr id="7" name="Rectangle 6"/>
          <p:cNvSpPr/>
          <p:nvPr/>
        </p:nvSpPr>
        <p:spPr>
          <a:xfrm>
            <a:off x="1219200" y="228600"/>
            <a:ext cx="6629400" cy="769441"/>
          </a:xfrm>
          <a:prstGeom prst="rect">
            <a:avLst/>
          </a:prstGeom>
        </p:spPr>
        <p:txBody>
          <a:bodyPr>
            <a:spAutoFit/>
          </a:bodyPr>
          <a:lstStyle/>
          <a:p>
            <a:pPr algn="ctr" fontAlgn="auto">
              <a:spcBef>
                <a:spcPts val="0"/>
              </a:spcBef>
              <a:spcAft>
                <a:spcPts val="0"/>
              </a:spcAft>
              <a:defRPr/>
            </a:pPr>
            <a:r>
              <a:rPr lang="en-US" sz="4400" kern="10" dirty="0">
                <a:ln w="9525">
                  <a:solidFill>
                    <a:srgbClr val="000000"/>
                  </a:solidFill>
                  <a:round/>
                  <a:headEnd/>
                  <a:tailEnd/>
                </a:ln>
                <a:solidFill>
                  <a:srgbClr val="FFFFFF"/>
                </a:solidFill>
                <a:latin typeface="Arial Black"/>
                <a:ea typeface="+mn-ea"/>
              </a:rPr>
              <a:t>Working Safely</a:t>
            </a:r>
          </a:p>
        </p:txBody>
      </p:sp>
      <p:sp>
        <p:nvSpPr>
          <p:cNvPr id="9" name="Title 13"/>
          <p:cNvSpPr>
            <a:spLocks noGrp="1"/>
          </p:cNvSpPr>
          <p:nvPr>
            <p:ph type="title"/>
          </p:nvPr>
        </p:nvSpPr>
        <p:spPr>
          <a:xfrm>
            <a:off x="762000" y="228600"/>
            <a:ext cx="7772400" cy="1143000"/>
          </a:xfrm>
          <a:solidFill>
            <a:schemeClr val="tx2"/>
          </a:solidFill>
        </p:spPr>
        <p:txBody>
          <a:bodyPr wrap="non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rPr>
              <a:t>Working Safely</a:t>
            </a:r>
          </a:p>
        </p:txBody>
      </p:sp>
      <p:sp>
        <p:nvSpPr>
          <p:cNvPr id="10" name="TextBox 7"/>
          <p:cNvSpPr txBox="1">
            <a:spLocks noChangeArrowheads="1"/>
          </p:cNvSpPr>
          <p:nvPr/>
        </p:nvSpPr>
        <p:spPr bwMode="auto">
          <a:xfrm>
            <a:off x="1219200" y="5428565"/>
            <a:ext cx="3789946" cy="646331"/>
          </a:xfrm>
          <a:prstGeom prst="rect">
            <a:avLst/>
          </a:prstGeom>
          <a:solidFill>
            <a:schemeClr val="accent3"/>
          </a:solidFill>
          <a:ln w="9525">
            <a:solidFill>
              <a:schemeClr val="accent3"/>
            </a:solidFill>
            <a:miter lim="800000"/>
            <a:headEnd/>
            <a:tailEnd/>
          </a:ln>
        </p:spPr>
        <p:txBody>
          <a:bodyPr wrap="square">
            <a:spAutoFit/>
          </a:bodyPr>
          <a:lstStyle/>
          <a:p>
            <a:pPr algn="ctr" fontAlgn="auto">
              <a:spcBef>
                <a:spcPts val="0"/>
              </a:spcBef>
              <a:spcAft>
                <a:spcPts val="0"/>
              </a:spcAft>
              <a:defRPr/>
            </a:pPr>
            <a:r>
              <a:rPr lang="en-US" b="1" dirty="0">
                <a:solidFill>
                  <a:schemeClr val="tx2"/>
                </a:solidFill>
                <a:latin typeface="+mn-lt"/>
                <a:ea typeface="+mn-ea"/>
              </a:rPr>
              <a:t>Pump jack </a:t>
            </a:r>
            <a:r>
              <a:rPr lang="en-US" b="1" dirty="0" smtClean="0">
                <a:solidFill>
                  <a:schemeClr val="tx2"/>
                </a:solidFill>
                <a:latin typeface="+mn-lt"/>
                <a:ea typeface="+mn-ea"/>
              </a:rPr>
              <a:t>scaffolds have guardrails with toe boards.</a:t>
            </a:r>
            <a:endParaRPr lang="es-MX" b="1" dirty="0">
              <a:solidFill>
                <a:schemeClr val="tx2"/>
              </a:solidFill>
              <a:latin typeface="+mn-lt"/>
              <a:ea typeface="+mn-ea"/>
            </a:endParaRPr>
          </a:p>
        </p:txBody>
      </p:sp>
      <p:pic>
        <p:nvPicPr>
          <p:cNvPr id="11" name="Picture 4" descr="http://www.hss.com/imagshop/imaggrup/large/83324.jpg" title="Picture of a worker on a scaffold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4931" y="1500696"/>
            <a:ext cx="4656988" cy="37297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birdladder.com/ecomimages/1234371032.jpg" title="Picture of pump jack scaffolds with guardrails with toe board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43600" y="1500696"/>
            <a:ext cx="2743200" cy="4969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90600" y="156968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14" name="TextBox 13"/>
          <p:cNvSpPr txBox="1"/>
          <p:nvPr/>
        </p:nvSpPr>
        <p:spPr>
          <a:xfrm>
            <a:off x="8221579" y="5448618"/>
            <a:ext cx="421105" cy="369332"/>
          </a:xfrm>
          <a:prstGeom prst="rect">
            <a:avLst/>
          </a:prstGeom>
          <a:noFill/>
        </p:spPr>
        <p:txBody>
          <a:bodyPr wrap="square">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Content Placeholder 3" descr="bricking23.gif" title="Picture of a worker using a full body harness that is attached to a rope grab device"/>
          <p:cNvPicPr>
            <a:picLocks noChangeAspect="1"/>
          </p:cNvPicPr>
          <p:nvPr/>
        </p:nvPicPr>
        <p:blipFill>
          <a:blip r:embed="rId3" cstate="print"/>
          <a:srcRect/>
          <a:stretch>
            <a:fillRect/>
          </a:stretch>
        </p:blipFill>
        <p:spPr bwMode="auto">
          <a:xfrm>
            <a:off x="685800" y="1295400"/>
            <a:ext cx="7924800" cy="4770438"/>
          </a:xfrm>
          <a:prstGeom prst="rect">
            <a:avLst/>
          </a:prstGeom>
          <a:noFill/>
          <a:ln w="9525">
            <a:noFill/>
            <a:miter lim="800000"/>
            <a:headEnd/>
            <a:tailEnd/>
          </a:ln>
        </p:spPr>
      </p:pic>
      <p:sp>
        <p:nvSpPr>
          <p:cNvPr id="123909" name="Slide Number Placeholder 5"/>
          <p:cNvSpPr>
            <a:spLocks noGrp="1"/>
          </p:cNvSpPr>
          <p:nvPr>
            <p:ph type="sldNum" sz="quarter" idx="12"/>
          </p:nvPr>
        </p:nvSpPr>
        <p:spPr bwMode="auto">
          <a:ln>
            <a:miter lim="800000"/>
            <a:headEnd/>
            <a:tailEnd/>
          </a:ln>
        </p:spPr>
        <p:txBody>
          <a:bodyPr/>
          <a:lstStyle/>
          <a:p>
            <a:fld id="{E355F436-CD73-4735-9B41-8B2C724F541A}" type="slidenum">
              <a:rPr lang="en-US"/>
              <a:pPr/>
              <a:t>27</a:t>
            </a:fld>
            <a:endParaRPr lang="en-US"/>
          </a:p>
        </p:txBody>
      </p:sp>
      <p:sp>
        <p:nvSpPr>
          <p:cNvPr id="123911" name="TextBox 7"/>
          <p:cNvSpPr txBox="1">
            <a:spLocks noChangeArrowheads="1"/>
          </p:cNvSpPr>
          <p:nvPr/>
        </p:nvSpPr>
        <p:spPr bwMode="auto">
          <a:xfrm>
            <a:off x="457200" y="3124200"/>
            <a:ext cx="3276600" cy="2032000"/>
          </a:xfrm>
          <a:prstGeom prst="rect">
            <a:avLst/>
          </a:prstGeom>
          <a:solidFill>
            <a:schemeClr val="accent3"/>
          </a:solidFill>
          <a:ln w="9525">
            <a:solidFill>
              <a:schemeClr val="accent3"/>
            </a:solidFill>
            <a:miter lim="800000"/>
            <a:headEnd/>
            <a:tailEnd/>
          </a:ln>
        </p:spPr>
        <p:txBody>
          <a:bodyPr>
            <a:spAutoFit/>
          </a:bodyPr>
          <a:lstStyle/>
          <a:p>
            <a:pPr algn="ctr" fontAlgn="auto">
              <a:spcBef>
                <a:spcPts val="0"/>
              </a:spcBef>
              <a:spcAft>
                <a:spcPts val="0"/>
              </a:spcAft>
              <a:defRPr/>
            </a:pPr>
            <a:r>
              <a:rPr lang="en-US" b="1" dirty="0">
                <a:solidFill>
                  <a:schemeClr val="tx2"/>
                </a:solidFill>
                <a:latin typeface="+mn-lt"/>
                <a:ea typeface="+mn-ea"/>
              </a:rPr>
              <a:t>Worker is using a full body harness that is attached to a rope grab device and a vertical lifeline that has been attached to an anchor point on the roof.</a:t>
            </a:r>
          </a:p>
        </p:txBody>
      </p:sp>
      <p:sp>
        <p:nvSpPr>
          <p:cNvPr id="8" name="Title 13"/>
          <p:cNvSpPr>
            <a:spLocks noGrp="1"/>
          </p:cNvSpPr>
          <p:nvPr>
            <p:ph type="title"/>
          </p:nvPr>
        </p:nvSpPr>
        <p:spPr>
          <a:xfrm>
            <a:off x="762000" y="228600"/>
            <a:ext cx="7772400" cy="1143000"/>
          </a:xfrm>
          <a:solidFill>
            <a:schemeClr val="tx2"/>
          </a:solidFill>
        </p:spPr>
        <p:txBody>
          <a:bodyPr wrap="non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rPr>
              <a:t>Working Safely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 permitted</a:t>
            </a:r>
            <a:br>
              <a:rPr lang="en-US" dirty="0" smtClean="0"/>
            </a:br>
            <a:endParaRPr lang="en-US" dirty="0"/>
          </a:p>
        </p:txBody>
      </p:sp>
      <p:sp>
        <p:nvSpPr>
          <p:cNvPr id="4" name="Content Placeholder 3"/>
          <p:cNvSpPr>
            <a:spLocks noGrp="1"/>
          </p:cNvSpPr>
          <p:nvPr>
            <p:ph sz="quarter" idx="1"/>
          </p:nvPr>
        </p:nvSpPr>
        <p:spPr/>
        <p:txBody>
          <a:bodyPr/>
          <a:lstStyle/>
          <a:p>
            <a:endParaRPr lang="en-US"/>
          </a:p>
        </p:txBody>
      </p:sp>
      <p:sp>
        <p:nvSpPr>
          <p:cNvPr id="47108" name="Slide Number Placeholder 4"/>
          <p:cNvSpPr>
            <a:spLocks noGrp="1"/>
          </p:cNvSpPr>
          <p:nvPr>
            <p:ph type="sldNum" sz="quarter" idx="12"/>
          </p:nvPr>
        </p:nvSpPr>
        <p:spPr/>
        <p:txBody>
          <a:bodyPr/>
          <a:lstStyle/>
          <a:p>
            <a:fld id="{396027AA-1948-42AF-95DD-A50B5DD48AC2}" type="slidenum">
              <a:rPr lang="en-US" smtClean="0"/>
              <a:pPr/>
              <a:t>28</a:t>
            </a:fld>
            <a:endParaRPr lang="en-US"/>
          </a:p>
        </p:txBody>
      </p:sp>
      <p:sp>
        <p:nvSpPr>
          <p:cNvPr id="92163" name="TextBox 6"/>
          <p:cNvSpPr txBox="1">
            <a:spLocks noChangeArrowheads="1"/>
          </p:cNvSpPr>
          <p:nvPr/>
        </p:nvSpPr>
        <p:spPr bwMode="auto">
          <a:xfrm>
            <a:off x="1219200" y="3276600"/>
            <a:ext cx="2895600" cy="923925"/>
          </a:xfrm>
          <a:prstGeom prst="rect">
            <a:avLst/>
          </a:prstGeom>
          <a:solidFill>
            <a:srgbClr val="FF0000"/>
          </a:solidFill>
          <a:ln w="9525">
            <a:solidFill>
              <a:srgbClr val="FF0000"/>
            </a:solidFill>
            <a:miter lim="800000"/>
            <a:headEnd/>
            <a:tailEnd/>
          </a:ln>
        </p:spPr>
        <p:txBody>
          <a:bodyPr>
            <a:spAutoFit/>
          </a:bodyPr>
          <a:lstStyle/>
          <a:p>
            <a:pPr algn="ctr"/>
            <a:r>
              <a:rPr lang="en-US" b="1">
                <a:solidFill>
                  <a:srgbClr val="FFFF00"/>
                </a:solidFill>
                <a:latin typeface="Georgia" pitchFamily="-106" charset="0"/>
              </a:rPr>
              <a:t>Climbing cross-bracing is not permitted</a:t>
            </a:r>
          </a:p>
        </p:txBody>
      </p:sp>
      <p:pic>
        <p:nvPicPr>
          <p:cNvPr id="9" name="Picture 8" descr="bricking13.jpg" title="Picture of a worker climbing crross braces"/>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838200"/>
            <a:ext cx="81534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a:spLocks noChangeArrowheads="1"/>
          </p:cNvSpPr>
          <p:nvPr/>
        </p:nvSpPr>
        <p:spPr bwMode="auto">
          <a:xfrm>
            <a:off x="1066800" y="4495800"/>
            <a:ext cx="3810000" cy="646113"/>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b="1">
                <a:solidFill>
                  <a:schemeClr val="tx2"/>
                </a:solidFill>
                <a:latin typeface="Georgia" pitchFamily="-106" charset="0"/>
              </a:rPr>
              <a:t> Climbing cross braces is not permitted.</a:t>
            </a:r>
          </a:p>
        </p:txBody>
      </p:sp>
      <p:cxnSp>
        <p:nvCxnSpPr>
          <p:cNvPr id="8" name="Straight Connector 7" title="Red line to make an X"/>
          <p:cNvCxnSpPr/>
          <p:nvPr/>
        </p:nvCxnSpPr>
        <p:spPr>
          <a:xfrm>
            <a:off x="44196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title="Red line to make an X"/>
          <p:cNvCxnSpPr/>
          <p:nvPr/>
        </p:nvCxnSpPr>
        <p:spPr>
          <a:xfrm flipH="1">
            <a:off x="45720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1926.451(e)(1)</a:t>
            </a:r>
            <a:endParaRPr lang="en-US" dirty="0">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Small Group Activity	</a:t>
            </a:r>
          </a:p>
        </p:txBody>
      </p:sp>
      <p:sp>
        <p:nvSpPr>
          <p:cNvPr id="100355" name="Content Placeholder 2"/>
          <p:cNvSpPr>
            <a:spLocks noGrp="1"/>
          </p:cNvSpPr>
          <p:nvPr>
            <p:ph sz="quarter" idx="1"/>
          </p:nvPr>
        </p:nvSpPr>
        <p:spPr/>
        <p:txBody>
          <a:bodyPr/>
          <a:lstStyle/>
          <a:p>
            <a:r>
              <a:rPr lang="en-US" smtClean="0"/>
              <a:t>Look at the pictures and identify the fall hazards in the pictures</a:t>
            </a:r>
          </a:p>
        </p:txBody>
      </p:sp>
      <p:sp>
        <p:nvSpPr>
          <p:cNvPr id="4" name="Slide Number Placeholder 3"/>
          <p:cNvSpPr>
            <a:spLocks noGrp="1"/>
          </p:cNvSpPr>
          <p:nvPr>
            <p:ph type="sldNum" sz="quarter" idx="12"/>
          </p:nvPr>
        </p:nvSpPr>
        <p:spPr/>
        <p:txBody>
          <a:bodyPr/>
          <a:lstStyle/>
          <a:p>
            <a:fld id="{326DEDBF-147E-48FA-904A-AD67E132C132}"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a:solidFill>
            <a:schemeClr val="accent3"/>
          </a:solidFill>
        </p:spPr>
        <p:txBody>
          <a:bodyPr rtlCol="0">
            <a:normAutofit/>
          </a:bodyPr>
          <a:lstStyle/>
          <a:p>
            <a:pPr algn="ctr" fontAlgn="auto">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WHAT IS PHILAPOSH ?</a:t>
            </a:r>
            <a:endParaRPr lang="en-US" dirty="0">
              <a:ea typeface="+mj-ea"/>
            </a:endParaRPr>
          </a:p>
        </p:txBody>
      </p:sp>
      <p:sp>
        <p:nvSpPr>
          <p:cNvPr id="3" name="Content Placeholder 2"/>
          <p:cNvSpPr>
            <a:spLocks noGrp="1"/>
          </p:cNvSpPr>
          <p:nvPr>
            <p:ph idx="1"/>
          </p:nvPr>
        </p:nvSpPr>
        <p:spPr>
          <a:xfrm>
            <a:off x="457200" y="1828800"/>
            <a:ext cx="8229600" cy="4038600"/>
          </a:xfrm>
          <a:solidFill>
            <a:schemeClr val="accent3"/>
          </a:solidFill>
        </p:spPr>
        <p:txBody>
          <a:bodyPr>
            <a:normAutofit/>
          </a:bodyPr>
          <a:lstStyle/>
          <a:p>
            <a:pPr marL="547688" indent="-411163">
              <a:buClr>
                <a:srgbClr val="000000"/>
              </a:buClr>
              <a:buFont typeface="Arial" charset="0"/>
              <a:buChar char="•"/>
            </a:pPr>
            <a:r>
              <a:rPr lang="en-US" b="1" dirty="0" smtClean="0"/>
              <a:t>The Philadelphia Area Project on Occupational  Safety and Health.</a:t>
            </a:r>
          </a:p>
          <a:p>
            <a:pPr marL="547688" indent="-411163">
              <a:buClr>
                <a:srgbClr val="000000"/>
              </a:buClr>
              <a:buFont typeface="Arial" charset="0"/>
              <a:buNone/>
            </a:pPr>
            <a:endParaRPr lang="en-US" b="1" dirty="0" smtClean="0"/>
          </a:p>
          <a:p>
            <a:pPr marL="547688" indent="-411163">
              <a:buClr>
                <a:srgbClr val="000000"/>
              </a:buClr>
              <a:buFont typeface="Arial" charset="0"/>
              <a:buChar char="•"/>
            </a:pPr>
            <a:r>
              <a:rPr lang="en-US" b="1" dirty="0" smtClean="0"/>
              <a:t>Founded in 1975.</a:t>
            </a:r>
          </a:p>
          <a:p>
            <a:pPr marL="547688" indent="-411163">
              <a:buClr>
                <a:srgbClr val="000000"/>
              </a:buClr>
              <a:buFont typeface="Arial" charset="0"/>
              <a:buChar char="•"/>
            </a:pPr>
            <a:endParaRPr lang="en-US" b="1" dirty="0" smtClean="0"/>
          </a:p>
          <a:p>
            <a:pPr marL="547688" indent="-411163">
              <a:buClr>
                <a:srgbClr val="000000"/>
              </a:buClr>
              <a:buFont typeface="Arial" charset="0"/>
              <a:buChar char="•"/>
            </a:pPr>
            <a:r>
              <a:rPr lang="en-US" b="1" dirty="0" smtClean="0"/>
              <a:t>Non Profit Organization serving the Tri-State area whose sole mission is to promote safety and health in the workplace.</a:t>
            </a:r>
          </a:p>
          <a:p>
            <a:pPr marL="547688" indent="-411163">
              <a:buClr>
                <a:srgbClr val="000000"/>
              </a:buClr>
              <a:buFont typeface="Arial" charset="0"/>
              <a:buChar char="•"/>
            </a:pPr>
            <a:endParaRPr lang="en-US" b="1" dirty="0" smtClean="0">
              <a:solidFill>
                <a:schemeClr val="bg1"/>
              </a:solidFill>
            </a:endParaRPr>
          </a:p>
          <a:p>
            <a:pPr marL="547688" indent="-411163">
              <a:buClr>
                <a:srgbClr val="000000"/>
              </a:buClr>
              <a:buFont typeface="Arial" charset="0"/>
              <a:buChar char="•"/>
            </a:pPr>
            <a:endParaRPr lang="en-US" b="1" dirty="0" smtClean="0">
              <a:solidFill>
                <a:schemeClr val="bg1"/>
              </a:solidFill>
            </a:endParaRPr>
          </a:p>
          <a:p>
            <a:pPr marL="547688" indent="-411163">
              <a:buClr>
                <a:srgbClr val="000000"/>
              </a:buClr>
              <a:buFont typeface="Arial" charset="0"/>
              <a:buChar char="•"/>
            </a:pPr>
            <a:endParaRPr lang="en-US" dirty="0" smtClean="0"/>
          </a:p>
        </p:txBody>
      </p:sp>
      <p:sp>
        <p:nvSpPr>
          <p:cNvPr id="8196" name="Slide Number Placeholder 3"/>
          <p:cNvSpPr>
            <a:spLocks noGrp="1"/>
          </p:cNvSpPr>
          <p:nvPr>
            <p:ph type="sldNum" sz="quarter" idx="12"/>
          </p:nvPr>
        </p:nvSpPr>
        <p:spPr bwMode="auto">
          <a:ln>
            <a:miter lim="800000"/>
            <a:headEnd/>
            <a:tailEnd/>
          </a:ln>
        </p:spPr>
        <p:txBody>
          <a:bodyPr/>
          <a:lstStyle/>
          <a:p>
            <a:fld id="{9F3DAD4C-C730-4E62-9573-27EA92557D84}" type="slidenum">
              <a:rPr lang="en-US"/>
              <a:pPr/>
              <a:t>3</a:t>
            </a:fld>
            <a:endParaRPr lang="en-US"/>
          </a:p>
        </p:txBody>
      </p:sp>
      <p:pic>
        <p:nvPicPr>
          <p:cNvPr id="20485" name="Content Placeholder 3" descr="PhilaPosh Logo.jpg" title="PhilaPOSH log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2819400"/>
            <a:ext cx="2141538"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5" descr="TEEX_218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fall hazard</a:t>
            </a:r>
            <a:endParaRPr lang="en-US" dirty="0"/>
          </a:p>
        </p:txBody>
      </p:sp>
      <p:sp>
        <p:nvSpPr>
          <p:cNvPr id="3" name="Slide Number Placeholder 2"/>
          <p:cNvSpPr>
            <a:spLocks noGrp="1"/>
          </p:cNvSpPr>
          <p:nvPr>
            <p:ph type="sldNum" sz="quarter" idx="12"/>
          </p:nvPr>
        </p:nvSpPr>
        <p:spPr/>
        <p:txBody>
          <a:bodyPr/>
          <a:lstStyle/>
          <a:p>
            <a:fld id="{F55F7C49-AD69-481D-A5C0-5A5EE88EE5E7}"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icole\AppData\Local\Temp\DSCN4591.JPG" title="Picture of roof and scaffold haz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7561833"/>
          </a:xfrm>
          <a:prstGeom prst="rect">
            <a:avLst/>
          </a:prstGeom>
          <a:noFill/>
        </p:spPr>
      </p:pic>
      <p:sp>
        <p:nvSpPr>
          <p:cNvPr id="2" name="Title 1" hidden="1"/>
          <p:cNvSpPr>
            <a:spLocks noGrp="1"/>
          </p:cNvSpPr>
          <p:nvPr>
            <p:ph type="title"/>
          </p:nvPr>
        </p:nvSpPr>
        <p:spPr/>
        <p:txBody>
          <a:bodyPr/>
          <a:lstStyle/>
          <a:p>
            <a:r>
              <a:rPr lang="en-US" dirty="0" smtClean="0"/>
              <a:t>Picture of fall hazards</a:t>
            </a:r>
            <a:endParaRPr lang="en-US" dirty="0"/>
          </a:p>
        </p:txBody>
      </p:sp>
      <p:sp>
        <p:nvSpPr>
          <p:cNvPr id="3" name="Slide Number Placeholder 2"/>
          <p:cNvSpPr>
            <a:spLocks noGrp="1"/>
          </p:cNvSpPr>
          <p:nvPr>
            <p:ph type="sldNum" sz="quarter" idx="12"/>
          </p:nvPr>
        </p:nvSpPr>
        <p:spPr/>
        <p:txBody>
          <a:bodyPr/>
          <a:lstStyle/>
          <a:p>
            <a:fld id="{F57F352C-0402-496C-BE45-712ED04AA8C2}" type="slidenum">
              <a:rPr lang="en-US"/>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Documents and Settings\Bruno\My Documents\My Pictures\My Albums\IMG_0861 (2).JPG" title="Picture of roof and scaffold haz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475" y="0"/>
            <a:ext cx="9388475" cy="68580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fall hazards</a:t>
            </a:r>
            <a:endParaRPr lang="en-US" dirty="0"/>
          </a:p>
        </p:txBody>
      </p:sp>
      <p:sp>
        <p:nvSpPr>
          <p:cNvPr id="3" name="Slide Number Placeholder 2"/>
          <p:cNvSpPr>
            <a:spLocks noGrp="1"/>
          </p:cNvSpPr>
          <p:nvPr>
            <p:ph type="sldNum" sz="quarter" idx="12"/>
          </p:nvPr>
        </p:nvSpPr>
        <p:spPr/>
        <p:txBody>
          <a:bodyPr/>
          <a:lstStyle/>
          <a:p>
            <a:fld id="{8C4A25E1-A0DC-483B-A63B-BC5C77E7BC83}"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Content Placeholder 3" descr="roof29.gif" title="Pictrure of a worker on a roof"/>
          <p:cNvPicPr>
            <a:picLocks noChangeAspect="1"/>
          </p:cNvPicPr>
          <p:nvPr/>
        </p:nvPicPr>
        <p:blipFill>
          <a:blip r:embed="rId3" cstate="print"/>
          <a:srcRect/>
          <a:stretch>
            <a:fillRect/>
          </a:stretch>
        </p:blipFill>
        <p:spPr bwMode="auto">
          <a:xfrm>
            <a:off x="26670" y="950119"/>
            <a:ext cx="9041130" cy="5334000"/>
          </a:xfrm>
          <a:prstGeom prst="rect">
            <a:avLst/>
          </a:prstGeom>
          <a:noFill/>
          <a:ln w="9525">
            <a:noFill/>
            <a:miter lim="800000"/>
            <a:headEnd/>
            <a:tailEnd/>
          </a:ln>
        </p:spPr>
      </p:pic>
      <p:sp>
        <p:nvSpPr>
          <p:cNvPr id="6" name="Curved Down Arrow 5" title="Green curved down arrow "/>
          <p:cNvSpPr/>
          <p:nvPr/>
        </p:nvSpPr>
        <p:spPr>
          <a:xfrm flipH="1">
            <a:off x="1600200" y="4038600"/>
            <a:ext cx="990600" cy="609600"/>
          </a:xfrm>
          <a:prstGeom prst="curved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9" name="Right Arrow 8" title="Green right arrow pointing to a skylight"/>
          <p:cNvSpPr/>
          <p:nvPr/>
        </p:nvSpPr>
        <p:spPr>
          <a:xfrm>
            <a:off x="3733800" y="3733800"/>
            <a:ext cx="533400" cy="60960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TextBox 9"/>
          <p:cNvSpPr txBox="1">
            <a:spLocks noChangeArrowheads="1"/>
          </p:cNvSpPr>
          <p:nvPr/>
        </p:nvSpPr>
        <p:spPr bwMode="auto">
          <a:xfrm>
            <a:off x="5334000" y="2057400"/>
            <a:ext cx="3581400" cy="2586038"/>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en-US" b="1">
                <a:solidFill>
                  <a:schemeClr val="tx2"/>
                </a:solidFill>
                <a:latin typeface="Georgia" pitchFamily="-106" charset="0"/>
              </a:rPr>
              <a:t> Fall hazard</a:t>
            </a:r>
          </a:p>
          <a:p>
            <a:pPr>
              <a:buFont typeface="Arial" charset="0"/>
              <a:buChar char="•"/>
            </a:pPr>
            <a:r>
              <a:rPr lang="en-US" b="1">
                <a:solidFill>
                  <a:schemeClr val="tx2"/>
                </a:solidFill>
                <a:latin typeface="Georgia" pitchFamily="-106" charset="0"/>
              </a:rPr>
              <a:t> Skylights must be covered or protected.</a:t>
            </a:r>
          </a:p>
          <a:p>
            <a:pPr>
              <a:buFont typeface="Arial" charset="0"/>
              <a:buChar char="•"/>
            </a:pPr>
            <a:r>
              <a:rPr lang="en-US" b="1">
                <a:solidFill>
                  <a:schemeClr val="tx2"/>
                </a:solidFill>
                <a:latin typeface="Georgia" pitchFamily="-106" charset="0"/>
              </a:rPr>
              <a:t> Covers must be capable of supporting at least 2 times the maximum expected load, must be secured and should be marked with the word </a:t>
            </a:r>
            <a:r>
              <a:rPr lang="ja-JP" altLang="en-US" b="1">
                <a:solidFill>
                  <a:schemeClr val="tx2"/>
                </a:solidFill>
                <a:latin typeface="Georgia" pitchFamily="-106" charset="0"/>
                <a:ea typeface="ＭＳ Ｐ明朝" pitchFamily="-106" charset="-128"/>
              </a:rPr>
              <a:t>“</a:t>
            </a:r>
            <a:r>
              <a:rPr lang="en-US" altLang="ja-JP" b="1">
                <a:solidFill>
                  <a:schemeClr val="tx2"/>
                </a:solidFill>
                <a:latin typeface="Georgia" pitchFamily="-106" charset="0"/>
                <a:ea typeface="ＭＳ Ｐ明朝" pitchFamily="-106" charset="-128"/>
              </a:rPr>
              <a:t>hole</a:t>
            </a:r>
            <a:r>
              <a:rPr lang="ja-JP" altLang="en-US" b="1">
                <a:solidFill>
                  <a:schemeClr val="tx2"/>
                </a:solidFill>
                <a:latin typeface="Georgia" pitchFamily="-106" charset="0"/>
                <a:ea typeface="ＭＳ Ｐ明朝" pitchFamily="-106" charset="-128"/>
              </a:rPr>
              <a:t>”</a:t>
            </a:r>
            <a:r>
              <a:rPr lang="en-US" altLang="ja-JP" b="1">
                <a:solidFill>
                  <a:schemeClr val="tx2"/>
                </a:solidFill>
                <a:latin typeface="Georgia" pitchFamily="-106" charset="0"/>
                <a:ea typeface="ＭＳ Ｐ明朝" pitchFamily="-106" charset="-128"/>
              </a:rPr>
              <a:t> or </a:t>
            </a:r>
            <a:r>
              <a:rPr lang="ja-JP" altLang="en-US" b="1">
                <a:solidFill>
                  <a:schemeClr val="tx2"/>
                </a:solidFill>
                <a:latin typeface="Georgia" pitchFamily="-106" charset="0"/>
                <a:ea typeface="ＭＳ Ｐ明朝" pitchFamily="-106" charset="-128"/>
              </a:rPr>
              <a:t>“</a:t>
            </a:r>
            <a:r>
              <a:rPr lang="en-US" altLang="ja-JP" b="1">
                <a:solidFill>
                  <a:schemeClr val="tx2"/>
                </a:solidFill>
                <a:latin typeface="Georgia" pitchFamily="-106" charset="0"/>
                <a:ea typeface="ＭＳ Ｐ明朝" pitchFamily="-106" charset="-128"/>
              </a:rPr>
              <a:t>cover</a:t>
            </a:r>
            <a:r>
              <a:rPr lang="ja-JP" altLang="en-US" b="1">
                <a:solidFill>
                  <a:schemeClr val="tx2"/>
                </a:solidFill>
                <a:latin typeface="Georgia" pitchFamily="-106" charset="0"/>
                <a:ea typeface="ＭＳ Ｐ明朝" pitchFamily="-106" charset="-128"/>
              </a:rPr>
              <a:t>”</a:t>
            </a:r>
            <a:r>
              <a:rPr lang="en-US" altLang="ja-JP" b="1">
                <a:solidFill>
                  <a:schemeClr val="tx2"/>
                </a:solidFill>
                <a:latin typeface="Georgia" pitchFamily="-106" charset="0"/>
                <a:ea typeface="ＭＳ Ｐ明朝" pitchFamily="-106" charset="-128"/>
              </a:rPr>
              <a:t>.</a:t>
            </a:r>
            <a:endParaRPr lang="en-US" b="1">
              <a:solidFill>
                <a:schemeClr val="tx2"/>
              </a:solidFill>
              <a:latin typeface="Georgia" pitchFamily="-106" charset="0"/>
            </a:endParaRPr>
          </a:p>
        </p:txBody>
      </p:sp>
      <p:sp>
        <p:nvSpPr>
          <p:cNvPr id="14" name="Title 13"/>
          <p:cNvSpPr>
            <a:spLocks noGrp="1"/>
          </p:cNvSpPr>
          <p:nvPr>
            <p:ph type="ctrTitle"/>
          </p:nvPr>
        </p:nvSpPr>
        <p:spPr>
          <a:xfrm>
            <a:off x="381000" y="304801"/>
            <a:ext cx="8229600" cy="533400"/>
          </a:xfrm>
        </p:spPr>
        <p:txBody>
          <a:bodyPr/>
          <a:lstStyle/>
          <a:p>
            <a:r>
              <a:rPr lang="en-US" b="1" dirty="0">
                <a:solidFill>
                  <a:schemeClr val="tx2"/>
                </a:solidFill>
                <a:latin typeface="Georgia" pitchFamily="-106" charset="0"/>
              </a:rPr>
              <a:t>Roofing</a:t>
            </a:r>
          </a:p>
        </p:txBody>
      </p:sp>
      <p:sp>
        <p:nvSpPr>
          <p:cNvPr id="11" name="Slide Number Placeholder 5"/>
          <p:cNvSpPr>
            <a:spLocks noGrp="1"/>
          </p:cNvSpPr>
          <p:nvPr>
            <p:ph type="sldNum" sz="quarter" idx="12"/>
          </p:nvPr>
        </p:nvSpPr>
        <p:spPr/>
        <p:txBody>
          <a:bodyPr/>
          <a:lstStyle/>
          <a:p>
            <a:fld id="{BF45819D-47A2-4BE0-86A6-53E51BD5BC6E}" type="slidenum">
              <a:rPr lang="en-US" smtClean="0"/>
              <a:pPr/>
              <a:t>33</a:t>
            </a:fld>
            <a:endParaRPr lang="en-US"/>
          </a:p>
        </p:txBody>
      </p:sp>
      <p:cxnSp>
        <p:nvCxnSpPr>
          <p:cNvPr id="8" name="Straight Connector 7" title="Red line to make an X"/>
          <p:cNvCxnSpPr/>
          <p:nvPr/>
        </p:nvCxnSpPr>
        <p:spPr>
          <a:xfrm>
            <a:off x="4000500" y="3426619"/>
            <a:ext cx="8382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title="Red line to make an X"/>
          <p:cNvCxnSpPr/>
          <p:nvPr/>
        </p:nvCxnSpPr>
        <p:spPr>
          <a:xfrm flipH="1">
            <a:off x="3886200" y="3350419"/>
            <a:ext cx="914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Red line to make an X"/>
          <p:cNvCxnSpPr/>
          <p:nvPr/>
        </p:nvCxnSpPr>
        <p:spPr>
          <a:xfrm>
            <a:off x="2209800" y="4495800"/>
            <a:ext cx="8382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title="Red line to make an X"/>
          <p:cNvCxnSpPr/>
          <p:nvPr/>
        </p:nvCxnSpPr>
        <p:spPr>
          <a:xfrm flipH="1">
            <a:off x="2133600" y="4419600"/>
            <a:ext cx="914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7" hidden="1"/>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1926.501(b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)(4)(</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1000"/>
                                        <p:tgtEl>
                                          <p:spTgt spid="10"/>
                                        </p:tgtEl>
                                      </p:cBhvr>
                                    </p:animEffec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639762"/>
          </a:xfrm>
        </p:spPr>
        <p:txBody>
          <a:bodyPr/>
          <a:lstStyle/>
          <a:p>
            <a:r>
              <a:rPr lang="en-US" kern="10" dirty="0">
                <a:ln w="9525">
                  <a:solidFill>
                    <a:srgbClr val="000000"/>
                  </a:solidFill>
                  <a:round/>
                  <a:headEnd/>
                  <a:tailEnd/>
                </a:ln>
                <a:solidFill>
                  <a:srgbClr val="0000FF"/>
                </a:solidFill>
                <a:latin typeface="Arial Black"/>
              </a:rPr>
              <a:t>Working </a:t>
            </a:r>
            <a:r>
              <a:rPr lang="en-US" kern="10" dirty="0" smtClean="0">
                <a:ln w="9525">
                  <a:solidFill>
                    <a:srgbClr val="000000"/>
                  </a:solidFill>
                  <a:round/>
                  <a:headEnd/>
                  <a:tailEnd/>
                </a:ln>
                <a:solidFill>
                  <a:srgbClr val="0000FF"/>
                </a:solidFill>
                <a:latin typeface="Arial Black"/>
              </a:rPr>
              <a:t>Safely</a:t>
            </a:r>
            <a:endParaRPr lang="en-US" dirty="0"/>
          </a:p>
        </p:txBody>
      </p:sp>
      <p:sp>
        <p:nvSpPr>
          <p:cNvPr id="5" name="Content Placeholder 4"/>
          <p:cNvSpPr>
            <a:spLocks noGrp="1"/>
          </p:cNvSpPr>
          <p:nvPr>
            <p:ph sz="quarter" idx="1"/>
          </p:nvPr>
        </p:nvSpPr>
        <p:spPr/>
        <p:txBody>
          <a:bodyPr/>
          <a:lstStyle/>
          <a:p>
            <a:endParaRPr lang="en-US" dirty="0"/>
          </a:p>
        </p:txBody>
      </p:sp>
      <p:sp>
        <p:nvSpPr>
          <p:cNvPr id="2" name="Slide Number Placeholder 1"/>
          <p:cNvSpPr>
            <a:spLocks noGrp="1"/>
          </p:cNvSpPr>
          <p:nvPr>
            <p:ph type="sldNum" sz="quarter" idx="12"/>
          </p:nvPr>
        </p:nvSpPr>
        <p:spPr/>
        <p:txBody>
          <a:bodyPr/>
          <a:lstStyle/>
          <a:p>
            <a:fld id="{ED08AADC-30CF-45BC-AA90-CE8C102DB20E}" type="slidenum">
              <a:rPr lang="en-US" smtClean="0"/>
              <a:pPr/>
              <a:t>34</a:t>
            </a:fld>
            <a:endParaRPr lang="en-US"/>
          </a:p>
        </p:txBody>
      </p:sp>
      <p:pic>
        <p:nvPicPr>
          <p:cNvPr id="111619" name="Picture 2" descr="Saf-T-Screen Model STS" title="Example of a secured skylight c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5357813" cy="2627313"/>
          </a:xfrm>
          <a:prstGeom prst="rect">
            <a:avLst/>
          </a:prstGeom>
          <a:noFill/>
          <a:ln w="9525">
            <a:noFill/>
            <a:miter lim="800000"/>
            <a:headEnd/>
            <a:tailEnd/>
          </a:ln>
        </p:spPr>
      </p:pic>
      <p:pic>
        <p:nvPicPr>
          <p:cNvPr id="111620" name="Picture 4" descr="Skylight Railings" title="Example of a secured skylight co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3497263"/>
            <a:ext cx="4114800" cy="3113087"/>
          </a:xfrm>
          <a:prstGeom prst="rect">
            <a:avLst/>
          </a:prstGeom>
          <a:noFill/>
          <a:ln w="9525">
            <a:noFill/>
            <a:miter lim="800000"/>
            <a:headEnd/>
            <a:tailEnd/>
          </a:ln>
        </p:spPr>
      </p:pic>
      <p:sp>
        <p:nvSpPr>
          <p:cNvPr id="6" name="TextBox 5"/>
          <p:cNvSpPr txBox="1"/>
          <p:nvPr/>
        </p:nvSpPr>
        <p:spPr>
          <a:xfrm>
            <a:off x="685800" y="11430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7" name="TextBox 6"/>
          <p:cNvSpPr txBox="1"/>
          <p:nvPr/>
        </p:nvSpPr>
        <p:spPr>
          <a:xfrm>
            <a:off x="8229600" y="3581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C</a:t>
            </a:r>
          </a:p>
        </p:txBody>
      </p:sp>
      <p:pic>
        <p:nvPicPr>
          <p:cNvPr id="1026" name="Picture 2" descr="http://media.merchantcircle.com/40029072/Skylight%20Cages_full.jpeg" title="Example of a secured skylight cove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04303" y="3818731"/>
            <a:ext cx="3200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4303" y="6025634"/>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hidden="1"/>
          <p:cNvSpPr>
            <a:spLocks noGrp="1"/>
          </p:cNvSpPr>
          <p:nvPr>
            <p:ph type="title"/>
          </p:nvPr>
        </p:nvSpPr>
        <p:spPr/>
        <p:txBody>
          <a:bodyPr/>
          <a:lstStyle/>
          <a:p>
            <a:r>
              <a:rPr lang="en-US" dirty="0" smtClean="0"/>
              <a:t>Picture of fall </a:t>
            </a:r>
            <a:r>
              <a:rPr lang="en-US" dirty="0" err="1" smtClean="0"/>
              <a:t>havard</a:t>
            </a:r>
            <a:endParaRPr lang="en-US" dirty="0" smtClean="0"/>
          </a:p>
        </p:txBody>
      </p:sp>
      <p:sp>
        <p:nvSpPr>
          <p:cNvPr id="113667" name="Content Placeholder 2"/>
          <p:cNvSpPr>
            <a:spLocks noGrp="1"/>
          </p:cNvSpPr>
          <p:nvPr>
            <p:ph sz="quarter" idx="1"/>
          </p:nvPr>
        </p:nvSpPr>
        <p:spPr/>
        <p:txBody>
          <a:bodyPr/>
          <a:lstStyle/>
          <a:p>
            <a:r>
              <a:rPr lang="en-US" smtClean="0"/>
              <a:t>NEED pic of roofing work!</a:t>
            </a:r>
          </a:p>
        </p:txBody>
      </p:sp>
      <p:pic>
        <p:nvPicPr>
          <p:cNvPr id="3074" name="Picture 2" descr="C:\Users\Nicole\Documents\Javier Photos\javier 033.JPG" title="Pictured are two roofers working from an unprotected flat roof 6’ or more above the next level without conventional or alternative methods of fall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5000" cy="619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a:spLocks noChangeArrowheads="1"/>
          </p:cNvSpPr>
          <p:nvPr/>
        </p:nvSpPr>
        <p:spPr bwMode="auto">
          <a:xfrm>
            <a:off x="5334000" y="5334000"/>
            <a:ext cx="3581400" cy="369888"/>
          </a:xfrm>
          <a:prstGeom prst="rect">
            <a:avLst/>
          </a:prstGeom>
          <a:solidFill>
            <a:schemeClr val="accent3"/>
          </a:solidFill>
          <a:ln w="9525">
            <a:solidFill>
              <a:schemeClr val="accent3"/>
            </a:solidFill>
            <a:miter lim="800000"/>
            <a:headEnd/>
            <a:tailEnd/>
          </a:ln>
        </p:spPr>
        <p:txBody>
          <a:bodyPr>
            <a:spAutoFit/>
          </a:bodyPr>
          <a:lstStyle/>
          <a:p>
            <a:pPr fontAlgn="auto">
              <a:spcBef>
                <a:spcPts val="0"/>
              </a:spcBef>
              <a:spcAft>
                <a:spcPts val="0"/>
              </a:spcAft>
              <a:buFont typeface="Arial" pitchFamily="34" charset="0"/>
              <a:buChar char="•"/>
              <a:defRPr/>
            </a:pPr>
            <a:r>
              <a:rPr lang="en-US" b="1" dirty="0">
                <a:solidFill>
                  <a:schemeClr val="tx2"/>
                </a:solidFill>
                <a:latin typeface="+mn-lt"/>
                <a:ea typeface="+mn-ea"/>
              </a:rPr>
              <a:t> Fall hazard</a:t>
            </a:r>
          </a:p>
        </p:txBody>
      </p:sp>
      <p:sp>
        <p:nvSpPr>
          <p:cNvPr id="7" name="Slide Number Placeholder 6"/>
          <p:cNvSpPr>
            <a:spLocks noGrp="1"/>
          </p:cNvSpPr>
          <p:nvPr>
            <p:ph type="sldNum" sz="quarter" idx="12"/>
          </p:nvPr>
        </p:nvSpPr>
        <p:spPr/>
        <p:txBody>
          <a:bodyPr/>
          <a:lstStyle/>
          <a:p>
            <a:fld id="{961D35EA-3147-4112-A992-52E88916610A}" type="slidenum">
              <a:rPr lang="en-US"/>
              <a:pPr/>
              <a:t>35</a:t>
            </a:fld>
            <a:endParaRPr lang="en-US"/>
          </a:p>
        </p:txBody>
      </p:sp>
      <p:cxnSp>
        <p:nvCxnSpPr>
          <p:cNvPr id="8" name="Straight Connector 7" title="Red line to make an X"/>
          <p:cNvCxnSpPr/>
          <p:nvPr/>
        </p:nvCxnSpPr>
        <p:spPr>
          <a:xfrm>
            <a:off x="3581400" y="11430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title="Red line to make an X"/>
          <p:cNvCxnSpPr/>
          <p:nvPr/>
        </p:nvCxnSpPr>
        <p:spPr>
          <a:xfrm flipH="1">
            <a:off x="3352800" y="609600"/>
            <a:ext cx="449580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7"/>
          <p:cNvSpPr txBox="1">
            <a:spLocks noChangeArrowheads="1"/>
          </p:cNvSpPr>
          <p:nvPr/>
        </p:nvSpPr>
        <p:spPr bwMode="auto">
          <a:xfrm>
            <a:off x="6781800" y="6172200"/>
            <a:ext cx="2362200" cy="369888"/>
          </a:xfrm>
          <a:prstGeom prst="rect">
            <a:avLst/>
          </a:prstGeom>
          <a:noFill/>
          <a:ln w="9525">
            <a:noFill/>
            <a:miter lim="800000"/>
            <a:headEnd/>
            <a:tailEnd/>
          </a:ln>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1926.501(b)(10)</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Equipment	</a:t>
            </a:r>
            <a:endParaRPr lang="en-US" dirty="0"/>
          </a:p>
        </p:txBody>
      </p:sp>
      <p:sp>
        <p:nvSpPr>
          <p:cNvPr id="3" name="Content Placeholder 2"/>
          <p:cNvSpPr>
            <a:spLocks noGrp="1"/>
          </p:cNvSpPr>
          <p:nvPr>
            <p:ph sz="quarter" idx="1"/>
          </p:nvPr>
        </p:nvSpPr>
        <p:spPr/>
        <p:txBody>
          <a:bodyPr/>
          <a:lstStyle/>
          <a:p>
            <a:r>
              <a:rPr lang="en-US" dirty="0" smtClean="0"/>
              <a:t>Each small group will be given a picture</a:t>
            </a:r>
          </a:p>
          <a:p>
            <a:endParaRPr lang="en-US" dirty="0" smtClean="0"/>
          </a:p>
          <a:p>
            <a:r>
              <a:rPr lang="en-US" dirty="0" smtClean="0"/>
              <a:t>Each group will have to determine the type of fall protection they need to do this job safely</a:t>
            </a:r>
          </a:p>
          <a:p>
            <a:endParaRPr lang="en-US" dirty="0" smtClean="0"/>
          </a:p>
          <a:p>
            <a:r>
              <a:rPr lang="en-US" dirty="0" smtClean="0"/>
              <a:t>The group must then collect the fall protection they need and put it together in the manner in which it should be used</a:t>
            </a:r>
          </a:p>
        </p:txBody>
      </p:sp>
      <p:sp>
        <p:nvSpPr>
          <p:cNvPr id="4" name="Slide Number Placeholder 3"/>
          <p:cNvSpPr>
            <a:spLocks noGrp="1"/>
          </p:cNvSpPr>
          <p:nvPr>
            <p:ph type="sldNum" sz="quarter" idx="12"/>
          </p:nvPr>
        </p:nvSpPr>
        <p:spPr/>
        <p:txBody>
          <a:bodyPr/>
          <a:lstStyle/>
          <a:p>
            <a:fld id="{2F853C03-1367-4FD8-A5D0-44945529933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fall hazard</a:t>
            </a:r>
            <a:endParaRPr lang="en-US" dirty="0"/>
          </a:p>
        </p:txBody>
      </p:sp>
      <p:sp>
        <p:nvSpPr>
          <p:cNvPr id="3" name="Slide Number Placeholder 2"/>
          <p:cNvSpPr>
            <a:spLocks noGrp="1"/>
          </p:cNvSpPr>
          <p:nvPr>
            <p:ph type="sldNum" sz="quarter" idx="12"/>
          </p:nvPr>
        </p:nvSpPr>
        <p:spPr/>
        <p:txBody>
          <a:bodyPr/>
          <a:lstStyle/>
          <a:p>
            <a:fld id="{9BDC0F06-969A-4E66-A3CF-C09641E88DF9}" type="slidenum">
              <a:rPr lang="en-US"/>
              <a:pPr/>
              <a:t>37</a:t>
            </a:fld>
            <a:endParaRPr lang="en-US"/>
          </a:p>
        </p:txBody>
      </p:sp>
      <p:pic>
        <p:nvPicPr>
          <p:cNvPr id="55300" name="Picture 5" title="Picture of a worker doing framing work on the edge of a working surface that is 6 or more feet above the next lower level"/>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1219200"/>
            <a:ext cx="4960938" cy="4267200"/>
          </a:xfrm>
          <a:prstGeom prst="rect">
            <a:avLst/>
          </a:prstGeom>
          <a:noFill/>
          <a:ln w="9525">
            <a:noFill/>
            <a:miter lim="800000"/>
            <a:headEnd/>
            <a:tailEnd/>
          </a:ln>
        </p:spPr>
      </p:pic>
      <p:pic>
        <p:nvPicPr>
          <p:cNvPr id="55301" name="Picture 6" title="Picture of the framing work"/>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52400"/>
            <a:ext cx="4114800" cy="6043613"/>
          </a:xfrm>
          <a:prstGeom prst="rect">
            <a:avLst/>
          </a:prstGeom>
          <a:noFill/>
          <a:ln w="9525">
            <a:noFill/>
            <a:miter lim="800000"/>
            <a:headEnd/>
            <a:tailEnd/>
          </a:ln>
        </p:spPr>
      </p:pic>
      <p:sp>
        <p:nvSpPr>
          <p:cNvPr id="55302"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atin typeface="Georgia" pitchFamily="-106" charset="0"/>
              </a:rPr>
              <a:t>1926.501(b)(13)</a:t>
            </a:r>
          </a:p>
        </p:txBody>
      </p:sp>
      <p:cxnSp>
        <p:nvCxnSpPr>
          <p:cNvPr id="9" name="Straight Connector 8" title="Red line to make an X"/>
          <p:cNvCxnSpPr/>
          <p:nvPr/>
        </p:nvCxnSpPr>
        <p:spPr>
          <a:xfrm>
            <a:off x="2514600" y="20574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Red line to make an X"/>
          <p:cNvCxnSpPr/>
          <p:nvPr/>
        </p:nvCxnSpPr>
        <p:spPr>
          <a:xfrm flipH="1">
            <a:off x="2286000" y="1524000"/>
            <a:ext cx="449580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fall hazard</a:t>
            </a:r>
            <a:endParaRPr lang="en-US" dirty="0"/>
          </a:p>
        </p:txBody>
      </p:sp>
      <p:sp>
        <p:nvSpPr>
          <p:cNvPr id="3" name="Slide Number Placeholder 2"/>
          <p:cNvSpPr>
            <a:spLocks noGrp="1"/>
          </p:cNvSpPr>
          <p:nvPr>
            <p:ph type="sldNum" sz="quarter" idx="12"/>
          </p:nvPr>
        </p:nvSpPr>
        <p:spPr/>
        <p:txBody>
          <a:bodyPr/>
          <a:lstStyle/>
          <a:p>
            <a:fld id="{01B60F06-AC63-42DC-9D26-5D5816456F35}" type="slidenum">
              <a:rPr lang="en-US"/>
              <a:pPr/>
              <a:t>38</a:t>
            </a:fld>
            <a:endParaRPr lang="en-US"/>
          </a:p>
        </p:txBody>
      </p:sp>
      <p:pic>
        <p:nvPicPr>
          <p:cNvPr id="57348" name="Picture 2" descr="C:\Users\Nicole\Dropbox\Photos\Residential Construction\20th and Montrose.open sided floor.jpg" title="Picture of residential construction"/>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914400" y="381000"/>
            <a:ext cx="7197725" cy="6129338"/>
          </a:xfrm>
          <a:ln>
            <a:solidFill>
              <a:schemeClr val="accent1"/>
            </a:solidFill>
          </a:ln>
        </p:spPr>
      </p:pic>
      <p:cxnSp>
        <p:nvCxnSpPr>
          <p:cNvPr id="6" name="Straight Connector 5" title="Red line to make an X"/>
          <p:cNvCxnSpPr/>
          <p:nvPr/>
        </p:nvCxnSpPr>
        <p:spPr>
          <a:xfrm>
            <a:off x="2514600" y="2438400"/>
            <a:ext cx="1066800" cy="3810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title="Red line to make an X"/>
          <p:cNvCxnSpPr/>
          <p:nvPr/>
        </p:nvCxnSpPr>
        <p:spPr>
          <a:xfrm flipH="1">
            <a:off x="2514600" y="2438400"/>
            <a:ext cx="10668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419600" y="5334000"/>
            <a:ext cx="4267200" cy="101600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sz="2000" b="1">
                <a:solidFill>
                  <a:schemeClr val="tx2"/>
                </a:solidFill>
                <a:latin typeface="Georgia" pitchFamily="-106" charset="0"/>
              </a:rPr>
              <a:t>Open sided floors 6’ or higher must have fall protection</a:t>
            </a:r>
          </a:p>
          <a:p>
            <a:pPr>
              <a:buFont typeface="Arial" charset="0"/>
              <a:buChar char="•"/>
            </a:pPr>
            <a:r>
              <a:rPr lang="en-US" sz="2000" b="1">
                <a:solidFill>
                  <a:schemeClr val="tx2"/>
                </a:solidFill>
                <a:latin typeface="Georgia" pitchFamily="-106" charset="0"/>
              </a:rPr>
              <a:t>Power lines not insulated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atin typeface="Georgia" pitchFamily="-106" charset="0"/>
              </a:rPr>
              <a:t>1926.501(b)(13)</a:t>
            </a:r>
          </a:p>
        </p:txBody>
      </p:sp>
      <p:sp>
        <p:nvSpPr>
          <p:cNvPr id="2" name="Title 1" hidden="1"/>
          <p:cNvSpPr>
            <a:spLocks noGrp="1"/>
          </p:cNvSpPr>
          <p:nvPr>
            <p:ph type="title"/>
          </p:nvPr>
        </p:nvSpPr>
        <p:spPr/>
        <p:txBody>
          <a:bodyPr/>
          <a:lstStyle/>
          <a:p>
            <a:r>
              <a:rPr lang="en-US" dirty="0" smtClean="0"/>
              <a:t>Picture of fall hazards</a:t>
            </a:r>
            <a:endParaRPr lang="en-US" dirty="0"/>
          </a:p>
        </p:txBody>
      </p:sp>
      <p:pic>
        <p:nvPicPr>
          <p:cNvPr id="1026" name="Picture 2" descr="E:\ReiterRoofing\DSCN6658.JPG" title="Picture of workers performing roofing operations from an unprotected roof edge 20’ above the next level or ground level without conventional or alternative methods of fall protection"/>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2652712" y="381000"/>
            <a:ext cx="6110287" cy="4572000"/>
          </a:xfrm>
          <a:prstGeom prst="rect">
            <a:avLst/>
          </a:prstGeom>
          <a:noFill/>
        </p:spPr>
      </p:pic>
      <p:pic>
        <p:nvPicPr>
          <p:cNvPr id="121861" name="Picture 11" title="Picture of workers performing roofing operations from an unprotected roof edge 20’ above the next level or ground level without conventional or alternative methods of fall protection"/>
          <p:cNvPicPr>
            <a:picLocks noChangeAspect="1"/>
          </p:cNvPicPr>
          <p:nvPr/>
        </p:nvPicPr>
        <p:blipFill>
          <a:blip r:embed="rId4" cstate="email">
            <a:extLst>
              <a:ext uri="{28A0092B-C50C-407E-A947-70E740481C1C}">
                <a14:useLocalDpi xmlns:a14="http://schemas.microsoft.com/office/drawing/2010/main"/>
              </a:ext>
            </a:extLst>
          </a:blip>
          <a:srcRect t="12850" r="678"/>
          <a:stretch>
            <a:fillRect/>
          </a:stretch>
        </p:blipFill>
        <p:spPr bwMode="auto">
          <a:xfrm>
            <a:off x="304800" y="2514600"/>
            <a:ext cx="4724400" cy="4114800"/>
          </a:xfrm>
          <a:prstGeom prst="rect">
            <a:avLst/>
          </a:prstGeom>
          <a:noFill/>
          <a:ln>
            <a:noFill/>
          </a:ln>
        </p:spPr>
      </p:pic>
      <p:cxnSp>
        <p:nvCxnSpPr>
          <p:cNvPr id="13" name="Straight Connector 12" title="Red line to make an X"/>
          <p:cNvCxnSpPr/>
          <p:nvPr/>
        </p:nvCxnSpPr>
        <p:spPr>
          <a:xfrm>
            <a:off x="2514600" y="20574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Red line to make an X"/>
          <p:cNvCxnSpPr/>
          <p:nvPr/>
        </p:nvCxnSpPr>
        <p:spPr>
          <a:xfrm flipV="1">
            <a:off x="2667000" y="2286000"/>
            <a:ext cx="4114800" cy="1447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4CF02843-6DA0-4D7E-8FDA-DDD31C4932E7}" type="slidenum">
              <a:rPr lang="en-US"/>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algn="ctr"/>
            <a:r>
              <a:rPr lang="en-US" u="sng" smtClean="0"/>
              <a:t>Introductions</a:t>
            </a:r>
          </a:p>
        </p:txBody>
      </p:sp>
      <p:sp>
        <p:nvSpPr>
          <p:cNvPr id="18435" name="Content Placeholder 4"/>
          <p:cNvSpPr>
            <a:spLocks noGrp="1"/>
          </p:cNvSpPr>
          <p:nvPr>
            <p:ph sz="quarter" idx="1"/>
          </p:nvPr>
        </p:nvSpPr>
        <p:spPr/>
        <p:txBody>
          <a:bodyPr/>
          <a:lstStyle/>
          <a:p>
            <a:r>
              <a:rPr lang="en-US" sz="3000" dirty="0" smtClean="0"/>
              <a:t>Name</a:t>
            </a:r>
          </a:p>
          <a:p>
            <a:endParaRPr lang="en-US" sz="3000" dirty="0" smtClean="0"/>
          </a:p>
          <a:p>
            <a:r>
              <a:rPr lang="en-US" sz="3000" dirty="0" smtClean="0"/>
              <a:t>Type of work done</a:t>
            </a:r>
          </a:p>
          <a:p>
            <a:endParaRPr lang="en-US" sz="3000" dirty="0" smtClean="0"/>
          </a:p>
          <a:p>
            <a:r>
              <a:rPr lang="en-US" sz="3000" dirty="0" smtClean="0"/>
              <a:t>What work are you interested in doing?</a:t>
            </a:r>
          </a:p>
          <a:p>
            <a:endParaRPr lang="en-US" sz="3000" dirty="0" smtClean="0"/>
          </a:p>
          <a:p>
            <a:pPr>
              <a:buFont typeface="Wingdings 2" pitchFamily="-106" charset="2"/>
              <a:buNone/>
            </a:pPr>
            <a:endParaRPr lang="en-US" dirty="0" smtClean="0"/>
          </a:p>
        </p:txBody>
      </p:sp>
      <p:sp>
        <p:nvSpPr>
          <p:cNvPr id="6" name="Slide Number Placeholder 5"/>
          <p:cNvSpPr>
            <a:spLocks noGrp="1"/>
          </p:cNvSpPr>
          <p:nvPr>
            <p:ph type="sldNum" sz="quarter" idx="12"/>
          </p:nvPr>
        </p:nvSpPr>
        <p:spPr/>
        <p:txBody>
          <a:bodyPr/>
          <a:lstStyle/>
          <a:p>
            <a:fld id="{927DEF2F-CDE1-44D5-A3C0-8334CC1E7390}" type="slidenum">
              <a:rPr lang="en-US"/>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Content Placeholder 3" descr="roof27.gif" title="Picture of workers are standing on a ladderjack scaffold without fall protection"/>
          <p:cNvPicPr>
            <a:picLocks noChangeAspect="1"/>
          </p:cNvPicPr>
          <p:nvPr/>
        </p:nvPicPr>
        <p:blipFill>
          <a:blip r:embed="rId3" cstate="print"/>
          <a:srcRect/>
          <a:stretch>
            <a:fillRect/>
          </a:stretch>
        </p:blipFill>
        <p:spPr bwMode="auto">
          <a:xfrm>
            <a:off x="304800" y="304800"/>
            <a:ext cx="8539166"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hidden="1"/>
          <p:cNvSpPr>
            <a:spLocks noGrp="1"/>
          </p:cNvSpPr>
          <p:nvPr>
            <p:ph type="title"/>
          </p:nvPr>
        </p:nvSpPr>
        <p:spPr/>
        <p:txBody>
          <a:bodyPr/>
          <a:lstStyle/>
          <a:p>
            <a:r>
              <a:rPr lang="en-US" dirty="0" smtClean="0"/>
              <a:t>Picture of fall hazards of a plank</a:t>
            </a:r>
            <a:endParaRPr lang="en-US" dirty="0"/>
          </a:p>
        </p:txBody>
      </p:sp>
      <p:sp>
        <p:nvSpPr>
          <p:cNvPr id="5" name="Slide Number Placeholder 4"/>
          <p:cNvSpPr>
            <a:spLocks noGrp="1"/>
          </p:cNvSpPr>
          <p:nvPr>
            <p:ph type="sldNum" sz="quarter" idx="12"/>
          </p:nvPr>
        </p:nvSpPr>
        <p:spPr/>
        <p:txBody>
          <a:bodyPr/>
          <a:lstStyle/>
          <a:p>
            <a:fld id="{ACE49222-6831-4E18-9440-EED4D091D611}" type="slidenum">
              <a:rPr lang="en-US"/>
              <a:pPr/>
              <a:t>40</a:t>
            </a:fld>
            <a:endParaRPr lang="en-US"/>
          </a:p>
        </p:txBody>
      </p:sp>
      <p:cxnSp>
        <p:nvCxnSpPr>
          <p:cNvPr id="9" name="Straight Connector 8" title="Red line to make an X"/>
          <p:cNvCxnSpPr/>
          <p:nvPr/>
        </p:nvCxnSpPr>
        <p:spPr>
          <a:xfrm>
            <a:off x="914400" y="3810000"/>
            <a:ext cx="7315200" cy="213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Red line to make an X"/>
          <p:cNvCxnSpPr/>
          <p:nvPr/>
        </p:nvCxnSpPr>
        <p:spPr>
          <a:xfrm flipH="1">
            <a:off x="1295400" y="3657600"/>
            <a:ext cx="617220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Slide Number Placeholder 4"/>
          <p:cNvSpPr>
            <a:spLocks noGrp="1"/>
          </p:cNvSpPr>
          <p:nvPr>
            <p:ph type="sldNum" sz="quarter" idx="12"/>
          </p:nvPr>
        </p:nvSpPr>
        <p:spPr bwMode="auto">
          <a:ln>
            <a:miter lim="800000"/>
            <a:headEnd/>
            <a:tailEnd/>
          </a:ln>
        </p:spPr>
        <p:txBody>
          <a:bodyPr/>
          <a:lstStyle/>
          <a:p>
            <a:fld id="{F39CCA03-FEFE-4AE4-B2E6-F1648710747E}" type="slidenum">
              <a:rPr lang="en-US"/>
              <a:pPr/>
              <a:t>41</a:t>
            </a:fld>
            <a:endParaRPr lang="en-US"/>
          </a:p>
        </p:txBody>
      </p:sp>
      <p:sp>
        <p:nvSpPr>
          <p:cNvPr id="128005" name="Rectangle 3"/>
          <p:cNvSpPr>
            <a:spLocks noGrp="1" noChangeArrowheads="1"/>
          </p:cNvSpPr>
          <p:nvPr>
            <p:ph sz="half" idx="4294967295"/>
          </p:nvPr>
        </p:nvSpPr>
        <p:spPr>
          <a:xfrm>
            <a:off x="0" y="5715000"/>
            <a:ext cx="5334000" cy="838200"/>
          </a:xfrm>
          <a:solidFill>
            <a:schemeClr val="accent3"/>
          </a:solidFill>
        </p:spPr>
        <p:txBody>
          <a:bodyPr>
            <a:normAutofit/>
          </a:bodyPr>
          <a:lstStyle/>
          <a:p>
            <a:pPr marL="6350" indent="-6350">
              <a:lnSpc>
                <a:spcPct val="90000"/>
              </a:lnSpc>
              <a:buFontTx/>
              <a:buNone/>
            </a:pPr>
            <a:r>
              <a:rPr lang="en-US" sz="2200" b="1" smtClean="0">
                <a:solidFill>
                  <a:schemeClr val="tx2"/>
                </a:solidFill>
              </a:rPr>
              <a:t>Put ladder on a stable base before using it.  This is </a:t>
            </a:r>
            <a:r>
              <a:rPr lang="en-US" sz="2200" b="1" i="1" u="sng" smtClean="0">
                <a:solidFill>
                  <a:schemeClr val="tx2"/>
                </a:solidFill>
              </a:rPr>
              <a:t>not</a:t>
            </a:r>
            <a:r>
              <a:rPr lang="en-US" sz="2200" b="1" smtClean="0">
                <a:solidFill>
                  <a:schemeClr val="tx2"/>
                </a:solidFill>
              </a:rPr>
              <a:t> a stable base.</a:t>
            </a:r>
          </a:p>
        </p:txBody>
      </p:sp>
      <p:pic>
        <p:nvPicPr>
          <p:cNvPr id="128004" name="Picture 3" descr="Ladder in stair on bucket 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066800"/>
            <a:ext cx="7051014" cy="4891020"/>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Connector 6" title="Red line to make an X"/>
          <p:cNvCxnSpPr/>
          <p:nvPr/>
        </p:nvCxnSpPr>
        <p:spPr>
          <a:xfrm>
            <a:off x="26670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title="Red line to make an X"/>
          <p:cNvCxnSpPr/>
          <p:nvPr/>
        </p:nvCxnSpPr>
        <p:spPr>
          <a:xfrm flipH="1">
            <a:off x="28194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a:xfrm>
            <a:off x="706107" y="-228600"/>
            <a:ext cx="7772400" cy="1143000"/>
          </a:xfrm>
          <a:prstGeom prst="rect">
            <a:avLst/>
          </a:prstGeom>
        </p:spPr>
        <p:txBody>
          <a:bodyPr wrap="none">
            <a:spAutoFit/>
          </a:bodyPr>
          <a:lstStyle/>
          <a:p>
            <a:pPr algn="ctr"/>
            <a:r>
              <a:rPr lang="es-MX" sz="4400" b="1" dirty="0">
                <a:solidFill>
                  <a:schemeClr val="tx2"/>
                </a:solidFill>
                <a:latin typeface="Georgia" pitchFamily="-106" charset="0"/>
              </a:rPr>
              <a:t>Ladders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0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Content Placeholder 3" descr="bricking17.jpg" title="the worker holding onto the top of the pumpjack support post as he steps off the platform onto the top rung of the extension ladder."/>
          <p:cNvPicPr>
            <a:picLocks noChangeAspect="1"/>
          </p:cNvPicPr>
          <p:nvPr/>
        </p:nvPicPr>
        <p:blipFill>
          <a:blip r:embed="rId3" cstate="print"/>
          <a:srcRect/>
          <a:stretch>
            <a:fillRect/>
          </a:stretch>
        </p:blipFill>
        <p:spPr bwMode="auto">
          <a:xfrm>
            <a:off x="304800" y="609600"/>
            <a:ext cx="8621713" cy="54864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fall hazard on a ladder</a:t>
            </a:r>
            <a:endParaRPr lang="en-US" dirty="0"/>
          </a:p>
        </p:txBody>
      </p:sp>
      <p:sp>
        <p:nvSpPr>
          <p:cNvPr id="49156" name="Slide Number Placeholder 4"/>
          <p:cNvSpPr>
            <a:spLocks noGrp="1"/>
          </p:cNvSpPr>
          <p:nvPr>
            <p:ph type="sldNum" sz="quarter" idx="12"/>
          </p:nvPr>
        </p:nvSpPr>
        <p:spPr bwMode="auto">
          <a:ln>
            <a:miter lim="800000"/>
            <a:headEnd/>
            <a:tailEnd/>
          </a:ln>
        </p:spPr>
        <p:txBody>
          <a:bodyPr/>
          <a:lstStyle/>
          <a:p>
            <a:fld id="{4348E2C8-C539-48B3-9EC0-F7B13213299E}" type="slidenum">
              <a:rPr lang="en-US"/>
              <a:pPr/>
              <a:t>42</a:t>
            </a:fld>
            <a:endParaRPr lang="en-US"/>
          </a:p>
        </p:txBody>
      </p:sp>
      <p:sp>
        <p:nvSpPr>
          <p:cNvPr id="7" name="TextBox 6"/>
          <p:cNvSpPr txBox="1">
            <a:spLocks noChangeArrowheads="1"/>
          </p:cNvSpPr>
          <p:nvPr/>
        </p:nvSpPr>
        <p:spPr bwMode="auto">
          <a:xfrm>
            <a:off x="838200" y="4343400"/>
            <a:ext cx="2819400" cy="1200150"/>
          </a:xfrm>
          <a:prstGeom prst="rect">
            <a:avLst/>
          </a:prstGeom>
          <a:solidFill>
            <a:schemeClr val="accent3"/>
          </a:solidFill>
          <a:ln w="9525">
            <a:solidFill>
              <a:schemeClr val="accent3"/>
            </a:solidFill>
            <a:miter lim="800000"/>
            <a:headEnd/>
            <a:tailEnd/>
          </a:ln>
        </p:spPr>
        <p:txBody>
          <a:bodyPr>
            <a:spAutoFit/>
          </a:bodyPr>
          <a:lstStyle/>
          <a:p>
            <a:pPr algn="ctr" fontAlgn="auto">
              <a:spcBef>
                <a:spcPts val="0"/>
              </a:spcBef>
              <a:spcAft>
                <a:spcPts val="0"/>
              </a:spcAft>
              <a:defRPr/>
            </a:pPr>
            <a:r>
              <a:rPr lang="en-US" b="1" dirty="0">
                <a:solidFill>
                  <a:schemeClr val="tx2"/>
                </a:solidFill>
                <a:latin typeface="+mn-lt"/>
                <a:ea typeface="+mn-ea"/>
              </a:rPr>
              <a:t>Ladder must extend 36 inches (3ft) above the walking/working surface.</a:t>
            </a:r>
          </a:p>
        </p:txBody>
      </p:sp>
      <p:cxnSp>
        <p:nvCxnSpPr>
          <p:cNvPr id="5" name="Straight Connector 4" title="Red line to make an X"/>
          <p:cNvCxnSpPr/>
          <p:nvPr/>
        </p:nvCxnSpPr>
        <p:spPr>
          <a:xfrm>
            <a:off x="3429000" y="1981200"/>
            <a:ext cx="320040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3048000" y="2057400"/>
            <a:ext cx="327660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5029200" y="4724400"/>
            <a:ext cx="3276600" cy="923925"/>
          </a:xfrm>
          <a:prstGeom prst="rect">
            <a:avLst/>
          </a:prstGeom>
          <a:solidFill>
            <a:schemeClr val="accent3"/>
          </a:solidFill>
          <a:ln w="9525">
            <a:solidFill>
              <a:schemeClr val="accent3"/>
            </a:solidFill>
            <a:miter lim="800000"/>
            <a:headEnd/>
            <a:tailEnd/>
          </a:ln>
        </p:spPr>
        <p:txBody>
          <a:bodyPr>
            <a:spAutoFit/>
          </a:bodyPr>
          <a:lstStyle/>
          <a:p>
            <a:pPr algn="ctr"/>
            <a:r>
              <a:rPr lang="en-US" b="1" dirty="0">
                <a:solidFill>
                  <a:schemeClr val="tx2"/>
                </a:solidFill>
                <a:latin typeface="Georgia" pitchFamily="-106" charset="0"/>
              </a:rPr>
              <a:t>Ladder</a:t>
            </a:r>
            <a:r>
              <a:rPr lang="ja-JP" altLang="en-US" b="1">
                <a:solidFill>
                  <a:schemeClr val="tx2"/>
                </a:solidFill>
                <a:latin typeface="Georgia" pitchFamily="-106" charset="0"/>
                <a:ea typeface="ＭＳ Ｐ明朝" pitchFamily="-106" charset="-128"/>
              </a:rPr>
              <a:t>’</a:t>
            </a:r>
            <a:r>
              <a:rPr lang="en-US" altLang="ja-JP" b="1" dirty="0">
                <a:solidFill>
                  <a:schemeClr val="tx2"/>
                </a:solidFill>
                <a:latin typeface="Georgia" pitchFamily="-106" charset="0"/>
                <a:ea typeface="ＭＳ Ｐ明朝" pitchFamily="-106" charset="-128"/>
              </a:rPr>
              <a:t>s side rails must be supported to stabilize the ladder.</a:t>
            </a:r>
            <a:endParaRPr lang="en-US" b="1" dirty="0">
              <a:solidFill>
                <a:schemeClr val="tx2"/>
              </a:solidFill>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 descr="TEEX_09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4962525" cy="5983288"/>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fall hazard on a ladder</a:t>
            </a:r>
            <a:endParaRPr lang="en-US" dirty="0"/>
          </a:p>
        </p:txBody>
      </p:sp>
      <p:sp>
        <p:nvSpPr>
          <p:cNvPr id="139268" name="Slide Number Placeholder 4"/>
          <p:cNvSpPr>
            <a:spLocks noGrp="1"/>
          </p:cNvSpPr>
          <p:nvPr>
            <p:ph type="sldNum" sz="quarter" idx="12"/>
          </p:nvPr>
        </p:nvSpPr>
        <p:spPr bwMode="auto">
          <a:ln>
            <a:miter lim="800000"/>
            <a:headEnd/>
            <a:tailEnd/>
          </a:ln>
        </p:spPr>
        <p:txBody>
          <a:bodyPr/>
          <a:lstStyle/>
          <a:p>
            <a:fld id="{BC8F7171-31E0-48D2-AC11-E0911DD5CF85}" type="slidenum">
              <a:rPr lang="en-US"/>
              <a:pPr/>
              <a:t>43</a:t>
            </a:fld>
            <a:endParaRPr lang="en-US"/>
          </a:p>
        </p:txBody>
      </p:sp>
      <p:sp>
        <p:nvSpPr>
          <p:cNvPr id="138243" name="Rectangle 3"/>
          <p:cNvSpPr>
            <a:spLocks noGrp="1" noChangeArrowheads="1"/>
          </p:cNvSpPr>
          <p:nvPr>
            <p:ph sz="half" idx="4294967295"/>
          </p:nvPr>
        </p:nvSpPr>
        <p:spPr>
          <a:xfrm>
            <a:off x="4648200" y="2247900"/>
            <a:ext cx="4114800" cy="1905000"/>
          </a:xfrm>
          <a:solidFill>
            <a:schemeClr val="accent3"/>
          </a:solidFill>
          <a:ln>
            <a:solidFill>
              <a:schemeClr val="accent3"/>
            </a:solidFill>
          </a:ln>
        </p:spPr>
        <p:txBody>
          <a:bodyPr>
            <a:normAutofit/>
          </a:bodyPr>
          <a:lstStyle/>
          <a:p>
            <a:pPr marL="6350" indent="-6350"/>
            <a:r>
              <a:rPr lang="en-US" sz="2000" dirty="0" smtClean="0"/>
              <a:t> </a:t>
            </a:r>
            <a:r>
              <a:rPr lang="en-US" sz="2000" b="1" dirty="0" smtClean="0">
                <a:solidFill>
                  <a:schemeClr val="tx2"/>
                </a:solidFill>
              </a:rPr>
              <a:t>Need a taller ladder.</a:t>
            </a:r>
          </a:p>
          <a:p>
            <a:pPr marL="6350" indent="-6350"/>
            <a:endParaRPr lang="en-US" sz="2000" b="1" dirty="0" smtClean="0">
              <a:solidFill>
                <a:schemeClr val="tx2"/>
              </a:solidFill>
            </a:endParaRPr>
          </a:p>
          <a:p>
            <a:pPr marL="6350" indent="-6350"/>
            <a:r>
              <a:rPr lang="en-US" sz="2000" b="1" dirty="0" smtClean="0">
                <a:solidFill>
                  <a:schemeClr val="tx2"/>
                </a:solidFill>
              </a:rPr>
              <a:t>The top or the top step shall not be used as a step</a:t>
            </a:r>
          </a:p>
        </p:txBody>
      </p:sp>
      <p:cxnSp>
        <p:nvCxnSpPr>
          <p:cNvPr id="5" name="Straight Connector 4" title="Red line to make an X"/>
          <p:cNvCxnSpPr/>
          <p:nvPr/>
        </p:nvCxnSpPr>
        <p:spPr>
          <a:xfrm>
            <a:off x="2209800" y="25908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2362200" y="27432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24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24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uiExpand="1"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2" descr="LadderTi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447800"/>
            <a:ext cx="7745413"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hidden="1"/>
          <p:cNvSpPr>
            <a:spLocks noGrp="1"/>
          </p:cNvSpPr>
          <p:nvPr>
            <p:ph type="title"/>
          </p:nvPr>
        </p:nvSpPr>
        <p:spPr/>
        <p:txBody>
          <a:bodyPr/>
          <a:lstStyle/>
          <a:p>
            <a:r>
              <a:rPr lang="en-US" dirty="0" smtClean="0"/>
              <a:t>Picture of ladder hazard</a:t>
            </a:r>
            <a:endParaRPr lang="en-US" dirty="0"/>
          </a:p>
        </p:txBody>
      </p:sp>
      <p:sp>
        <p:nvSpPr>
          <p:cNvPr id="147461" name="Slide Number Placeholder 4"/>
          <p:cNvSpPr>
            <a:spLocks noGrp="1"/>
          </p:cNvSpPr>
          <p:nvPr>
            <p:ph type="sldNum" sz="quarter" idx="12"/>
          </p:nvPr>
        </p:nvSpPr>
        <p:spPr bwMode="auto">
          <a:ln>
            <a:miter lim="800000"/>
            <a:headEnd/>
            <a:tailEnd/>
          </a:ln>
        </p:spPr>
        <p:txBody>
          <a:bodyPr/>
          <a:lstStyle/>
          <a:p>
            <a:fld id="{11DB966A-6E73-435B-ABE4-20F3A952EE26}" type="slidenum">
              <a:rPr lang="en-US"/>
              <a:pPr/>
              <a:t>44</a:t>
            </a:fld>
            <a:endParaRPr lang="en-US"/>
          </a:p>
        </p:txBody>
      </p:sp>
      <p:sp>
        <p:nvSpPr>
          <p:cNvPr id="147462" name="TextBox 6"/>
          <p:cNvSpPr txBox="1">
            <a:spLocks noChangeArrowheads="1"/>
          </p:cNvSpPr>
          <p:nvPr/>
        </p:nvSpPr>
        <p:spPr bwMode="auto">
          <a:xfrm>
            <a:off x="5029200" y="5181600"/>
            <a:ext cx="3810000" cy="1323975"/>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en-US" sz="2000" b="1">
                <a:solidFill>
                  <a:schemeClr val="tx2"/>
                </a:solidFill>
                <a:latin typeface="Georgia" pitchFamily="-106" charset="0"/>
              </a:rPr>
              <a:t> Extended above walking/working surface</a:t>
            </a:r>
          </a:p>
          <a:p>
            <a:pPr>
              <a:buFont typeface="Arial" charset="0"/>
              <a:buChar char="•"/>
            </a:pPr>
            <a:r>
              <a:rPr lang="en-US" sz="2000" b="1">
                <a:solidFill>
                  <a:schemeClr val="tx2"/>
                </a:solidFill>
                <a:latin typeface="Georgia" pitchFamily="-106" charset="0"/>
              </a:rPr>
              <a:t> Ladder properly secured.</a:t>
            </a:r>
          </a:p>
          <a:p>
            <a:endParaRPr lang="en-US" sz="2000" b="1">
              <a:solidFill>
                <a:schemeClr val="tx2"/>
              </a:solidFill>
              <a:latin typeface="Georgia" pitchFamily="-106" charset="0"/>
            </a:endParaRPr>
          </a:p>
        </p:txBody>
      </p:sp>
      <p:sp>
        <p:nvSpPr>
          <p:cNvPr id="7" name="Title 13"/>
          <p:cNvSpPr txBox="1">
            <a:spLocks/>
          </p:cNvSpPr>
          <p:nvPr/>
        </p:nvSpPr>
        <p:spPr>
          <a:xfrm>
            <a:off x="1219200" y="304800"/>
            <a:ext cx="7086600" cy="877163"/>
          </a:xfrm>
          <a:prstGeom prst="rect">
            <a:avLst/>
          </a:prstGeo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Working Safely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descr="Damaged feet 02"/>
          <p:cNvSpPr>
            <a:spLocks noGrp="1" noChangeAspect="1" noChangeArrowheads="1"/>
          </p:cNvSpPr>
          <p:nvPr isPhoto="1"/>
        </p:nvSpPr>
        <p:spPr bwMode="auto">
          <a:xfrm>
            <a:off x="533400" y="457200"/>
            <a:ext cx="7010400" cy="585787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p:spPr>
        <p:txBody>
          <a:bodyPr/>
          <a:lstStyle/>
          <a:p>
            <a:endParaRPr lang="en-US">
              <a:latin typeface="Calibri" pitchFamily="-106" charset="0"/>
            </a:endParaRPr>
          </a:p>
        </p:txBody>
      </p:sp>
      <p:sp>
        <p:nvSpPr>
          <p:cNvPr id="5" name="TextBox 4"/>
          <p:cNvSpPr txBox="1"/>
          <p:nvPr/>
        </p:nvSpPr>
        <p:spPr>
          <a:xfrm>
            <a:off x="5181600" y="2209800"/>
            <a:ext cx="3810000" cy="1938338"/>
          </a:xfrm>
          <a:prstGeom prst="rect">
            <a:avLst/>
          </a:prstGeom>
          <a:solidFill>
            <a:schemeClr val="accent3"/>
          </a:solidFill>
          <a:ln>
            <a:solidFill>
              <a:schemeClr val="accent3"/>
            </a:solidFill>
          </a:ln>
        </p:spPr>
        <p:txBody>
          <a:bodyPr>
            <a:spAutoFit/>
          </a:bodyPr>
          <a:lstStyle/>
          <a:p>
            <a:pPr>
              <a:buFont typeface="Arial" charset="0"/>
              <a:buChar char="•"/>
            </a:pPr>
            <a:r>
              <a:rPr lang="en-US" sz="2000" b="1">
                <a:solidFill>
                  <a:schemeClr val="tx2"/>
                </a:solidFill>
                <a:latin typeface="Georgia" pitchFamily="-106" charset="0"/>
              </a:rPr>
              <a:t> Should not  climb or descend ladders while carrying  supplies, tools, etc.</a:t>
            </a:r>
          </a:p>
          <a:p>
            <a:endParaRPr lang="en-US" sz="2000" b="1">
              <a:solidFill>
                <a:schemeClr val="tx2"/>
              </a:solidFill>
              <a:latin typeface="Georgia" pitchFamily="-106" charset="0"/>
            </a:endParaRPr>
          </a:p>
          <a:p>
            <a:pPr>
              <a:buFont typeface="Arial" charset="0"/>
              <a:buChar char="•"/>
            </a:pPr>
            <a:r>
              <a:rPr lang="en-US" sz="2000" b="1">
                <a:solidFill>
                  <a:schemeClr val="tx2"/>
                </a:solidFill>
                <a:latin typeface="Georgia" pitchFamily="-106" charset="0"/>
              </a:rPr>
              <a:t> Maintain 3-point contact.</a:t>
            </a:r>
          </a:p>
        </p:txBody>
      </p:sp>
      <p:sp>
        <p:nvSpPr>
          <p:cNvPr id="2" name="Title 1" hidden="1"/>
          <p:cNvSpPr>
            <a:spLocks noGrp="1"/>
          </p:cNvSpPr>
          <p:nvPr>
            <p:ph type="title"/>
          </p:nvPr>
        </p:nvSpPr>
        <p:spPr/>
        <p:txBody>
          <a:bodyPr/>
          <a:lstStyle/>
          <a:p>
            <a:r>
              <a:rPr lang="en-US" dirty="0" smtClean="0"/>
              <a:t>Picture of ladder hazard</a:t>
            </a:r>
            <a:endParaRPr lang="en-US" dirty="0"/>
          </a:p>
        </p:txBody>
      </p:sp>
      <p:sp>
        <p:nvSpPr>
          <p:cNvPr id="130053" name="Slide Number Placeholder 5"/>
          <p:cNvSpPr>
            <a:spLocks noGrp="1"/>
          </p:cNvSpPr>
          <p:nvPr>
            <p:ph type="sldNum" sz="quarter" idx="12"/>
          </p:nvPr>
        </p:nvSpPr>
        <p:spPr bwMode="auto">
          <a:ln>
            <a:miter lim="800000"/>
            <a:headEnd/>
            <a:tailEnd/>
          </a:ln>
        </p:spPr>
        <p:txBody>
          <a:bodyPr/>
          <a:lstStyle/>
          <a:p>
            <a:fld id="{DF3F2FF8-859C-45CF-83A1-6D4FF3EF1C26}" type="slidenum">
              <a:rPr lang="en-US"/>
              <a:pPr/>
              <a:t>45</a:t>
            </a:fld>
            <a:endParaRPr lang="en-US"/>
          </a:p>
        </p:txBody>
      </p:sp>
      <p:cxnSp>
        <p:nvCxnSpPr>
          <p:cNvPr id="6" name="Straight Connector 5" title="Red line to make an X"/>
          <p:cNvCxnSpPr/>
          <p:nvPr/>
        </p:nvCxnSpPr>
        <p:spPr>
          <a:xfrm>
            <a:off x="28194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title="Red line to make an X"/>
          <p:cNvCxnSpPr/>
          <p:nvPr/>
        </p:nvCxnSpPr>
        <p:spPr>
          <a:xfrm flipH="1">
            <a:off x="29718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8AAEF38-0A24-4558-A39A-2D518043DFFD}" type="slidenum">
              <a:rPr lang="en-US"/>
              <a:pPr/>
              <a:t>46</a:t>
            </a:fld>
            <a:endParaRPr lang="en-US"/>
          </a:p>
        </p:txBody>
      </p:sp>
      <p:pic>
        <p:nvPicPr>
          <p:cNvPr id="4" name="Picture 4" title="Picture of a ladder in a correct position"/>
          <p:cNvPicPr>
            <a:picLocks noGrp="1" noChangeAspect="1" noChangeArrowheads="1"/>
          </p:cNvPicPr>
          <p:nvPr>
            <p:ph sz="quarter" idx="4294967295"/>
          </p:nvPr>
        </p:nvPicPr>
        <p:blipFill>
          <a:blip r:embed="rId3" cstate="print"/>
          <a:srcRect/>
          <a:stretch>
            <a:fillRect/>
          </a:stretch>
        </p:blipFill>
        <p:spPr>
          <a:xfrm>
            <a:off x="609600" y="1543049"/>
            <a:ext cx="3352800" cy="4465638"/>
          </a:xfrm>
          <a:solidFill>
            <a:srgbClr val="FFFFFF">
              <a:shade val="85000"/>
            </a:srgbClr>
          </a:solidFill>
          <a:ln w="88900" cap="sq">
            <a:solidFill>
              <a:schemeClr val="accent2"/>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4388" name="Picture 3" descr="C:\Documents and Settings\kcannon\My Documents\My Pictures\Fall Protection Handbook; Video Shoot (Phoenix)\Fall Protection Handbook; Video Shoot (Phoenix) 346.jpg" title="Picture of a worker positioning a lad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1371600"/>
            <a:ext cx="3429000" cy="3733800"/>
          </a:xfrm>
          <a:prstGeom prst="rect">
            <a:avLst/>
          </a:prstGeom>
          <a:noFill/>
          <a:ln w="9525">
            <a:noFill/>
            <a:miter lim="800000"/>
            <a:headEnd/>
            <a:tailEnd/>
          </a:ln>
        </p:spPr>
      </p:pic>
      <p:sp>
        <p:nvSpPr>
          <p:cNvPr id="7" name="TextBox 6"/>
          <p:cNvSpPr txBox="1"/>
          <p:nvPr/>
        </p:nvSpPr>
        <p:spPr>
          <a:xfrm>
            <a:off x="2667000" y="5486400"/>
            <a:ext cx="6324600" cy="1016000"/>
          </a:xfrm>
          <a:prstGeom prst="rect">
            <a:avLst/>
          </a:prstGeom>
          <a:solidFill>
            <a:schemeClr val="accent3"/>
          </a:solidFill>
          <a:ln>
            <a:solidFill>
              <a:schemeClr val="accent3"/>
            </a:solidFill>
          </a:ln>
        </p:spPr>
        <p:txBody>
          <a:bodyPr>
            <a:spAutoFit/>
          </a:bodyPr>
          <a:lstStyle/>
          <a:p>
            <a:pPr>
              <a:buFont typeface="Arial" charset="0"/>
              <a:buChar char="•"/>
            </a:pPr>
            <a:r>
              <a:rPr lang="en-US" sz="2000" b="1" dirty="0">
                <a:solidFill>
                  <a:schemeClr val="tx2"/>
                </a:solidFill>
                <a:latin typeface="Georgia" pitchFamily="-106" charset="0"/>
              </a:rPr>
              <a:t>Extension ladders should be at a 4:1 pitch</a:t>
            </a:r>
          </a:p>
          <a:p>
            <a:pPr>
              <a:buFont typeface="Arial" charset="0"/>
              <a:buChar char="•"/>
            </a:pPr>
            <a:r>
              <a:rPr lang="en-US" sz="2000" b="1" dirty="0">
                <a:solidFill>
                  <a:schemeClr val="tx2"/>
                </a:solidFill>
                <a:latin typeface="Georgia" pitchFamily="-106" charset="0"/>
              </a:rPr>
              <a:t>For every 4’ up in height (D), pull the ladder 1’ out from structure (1/4 D)</a:t>
            </a:r>
          </a:p>
        </p:txBody>
      </p:sp>
      <p:sp>
        <p:nvSpPr>
          <p:cNvPr id="9" name="Title 13"/>
          <p:cNvSpPr txBox="1">
            <a:spLocks noGrp="1"/>
          </p:cNvSpPr>
          <p:nvPr>
            <p:ph type="title"/>
          </p:nvPr>
        </p:nvSpPr>
        <p:spPr>
          <a:xfrm>
            <a:off x="609600" y="152400"/>
            <a:ext cx="7772400" cy="1143000"/>
          </a:xfrm>
          <a:prstGeom prst="rect">
            <a:avLst/>
          </a:prstGeo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Working Safely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Content Placeholder 3" descr="fallhazards1.JPG" title="Pictures of a stairway under construction"/>
          <p:cNvPicPr>
            <a:picLocks noChangeAspect="1"/>
          </p:cNvPicPr>
          <p:nvPr/>
        </p:nvPicPr>
        <p:blipFill>
          <a:blip r:embed="rId3" cstate="print"/>
          <a:srcRect/>
          <a:stretch>
            <a:fillRect/>
          </a:stretch>
        </p:blipFill>
        <p:spPr bwMode="auto">
          <a:xfrm>
            <a:off x="533400" y="1600200"/>
            <a:ext cx="8169275" cy="4800600"/>
          </a:xfrm>
          <a:prstGeom prst="rect">
            <a:avLst/>
          </a:prstGeom>
          <a:noFill/>
          <a:ln w="9525">
            <a:noFill/>
            <a:miter lim="800000"/>
            <a:headEnd/>
            <a:tailEnd/>
          </a:ln>
        </p:spPr>
      </p:pic>
      <p:sp>
        <p:nvSpPr>
          <p:cNvPr id="7" name="TextBox 6"/>
          <p:cNvSpPr txBox="1">
            <a:spLocks noChangeArrowheads="1"/>
          </p:cNvSpPr>
          <p:nvPr/>
        </p:nvSpPr>
        <p:spPr bwMode="auto">
          <a:xfrm>
            <a:off x="685800" y="4114800"/>
            <a:ext cx="2286000" cy="1754188"/>
          </a:xfrm>
          <a:prstGeom prst="rect">
            <a:avLst/>
          </a:prstGeom>
          <a:solidFill>
            <a:schemeClr val="accent3"/>
          </a:solidFill>
          <a:ln w="9525">
            <a:solidFill>
              <a:schemeClr val="accent3"/>
            </a:solidFill>
            <a:miter lim="800000"/>
            <a:headEnd/>
            <a:tailEnd/>
          </a:ln>
        </p:spPr>
        <p:txBody>
          <a:bodyPr>
            <a:spAutoFit/>
          </a:bodyPr>
          <a:lstStyle/>
          <a:p>
            <a:pPr algn="ctr" fontAlgn="auto">
              <a:spcBef>
                <a:spcPts val="0"/>
              </a:spcBef>
              <a:spcAft>
                <a:spcPts val="0"/>
              </a:spcAft>
              <a:defRPr/>
            </a:pPr>
            <a:r>
              <a:rPr lang="en-US" b="1" dirty="0">
                <a:solidFill>
                  <a:schemeClr val="tx2"/>
                </a:solidFill>
                <a:latin typeface="+mn-lt"/>
                <a:ea typeface="+mn-ea"/>
              </a:rPr>
              <a:t>There is no guardrail on the landing and no guardrail or handrail on the  stairway</a:t>
            </a:r>
          </a:p>
        </p:txBody>
      </p:sp>
      <p:sp>
        <p:nvSpPr>
          <p:cNvPr id="10" name="Left-Right Arrow 9" title="Green Up-Down arrow showing no guardrail or handrail on the landing"/>
          <p:cNvSpPr/>
          <p:nvPr/>
        </p:nvSpPr>
        <p:spPr>
          <a:xfrm rot="4266277">
            <a:off x="4389438" y="4379913"/>
            <a:ext cx="2717800" cy="5334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Left-Right Arrow 10" title="Horizontal green Right-Left arrow showing no guardrail on the landing"/>
          <p:cNvSpPr/>
          <p:nvPr/>
        </p:nvSpPr>
        <p:spPr>
          <a:xfrm>
            <a:off x="914400" y="2590800"/>
            <a:ext cx="4343400" cy="5334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26" name="Slide Number Placeholder 1"/>
          <p:cNvSpPr>
            <a:spLocks noGrp="1"/>
          </p:cNvSpPr>
          <p:nvPr>
            <p:ph type="sldNum" sz="quarter" idx="12"/>
          </p:nvPr>
        </p:nvSpPr>
        <p:spPr bwMode="auto">
          <a:ln>
            <a:miter lim="800000"/>
            <a:headEnd/>
            <a:tailEnd/>
          </a:ln>
        </p:spPr>
        <p:txBody>
          <a:bodyPr/>
          <a:lstStyle/>
          <a:p>
            <a:fld id="{AA2F3E79-208B-4AC6-9FC8-FC7E8F479AFF}" type="slidenum">
              <a:rPr lang="en-US"/>
              <a:pPr/>
              <a:t>47</a:t>
            </a:fld>
            <a:endParaRPr lang="en-US"/>
          </a:p>
        </p:txBody>
      </p:sp>
      <p:cxnSp>
        <p:nvCxnSpPr>
          <p:cNvPr id="13" name="Straight Connector 12" title="Red line to make an X"/>
          <p:cNvCxnSpPr/>
          <p:nvPr/>
        </p:nvCxnSpPr>
        <p:spPr>
          <a:xfrm>
            <a:off x="1981200" y="2590800"/>
            <a:ext cx="22098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title="Red line to make an X"/>
          <p:cNvCxnSpPr/>
          <p:nvPr/>
        </p:nvCxnSpPr>
        <p:spPr>
          <a:xfrm flipH="1">
            <a:off x="1981200" y="2590800"/>
            <a:ext cx="24384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title="Red line to make an X"/>
          <p:cNvCxnSpPr/>
          <p:nvPr/>
        </p:nvCxnSpPr>
        <p:spPr>
          <a:xfrm>
            <a:off x="5257800" y="4953000"/>
            <a:ext cx="11430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title="Red line to make an X"/>
          <p:cNvCxnSpPr/>
          <p:nvPr/>
        </p:nvCxnSpPr>
        <p:spPr>
          <a:xfrm flipH="1">
            <a:off x="5181600" y="4953000"/>
            <a:ext cx="12192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itle 16"/>
          <p:cNvSpPr txBox="1">
            <a:spLocks noGrp="1"/>
          </p:cNvSpPr>
          <p:nvPr>
            <p:ph type="title"/>
          </p:nvPr>
        </p:nvSpPr>
        <p:spPr>
          <a:xfrm>
            <a:off x="704850" y="0"/>
            <a:ext cx="7772400" cy="1143000"/>
          </a:xfrm>
          <a:prstGeom prst="rect">
            <a:avLst/>
          </a:prstGeom>
          <a:noFill/>
        </p:spPr>
        <p:txBody>
          <a:bodyPr>
            <a:spAutoFit/>
          </a:bodyPr>
          <a:lstStyle/>
          <a:p>
            <a:pPr algn="ctr"/>
            <a:r>
              <a:rPr lang="es-MX" sz="4400" b="1" dirty="0">
                <a:solidFill>
                  <a:schemeClr val="tx2"/>
                </a:solidFill>
                <a:latin typeface="Georgia" pitchFamily="-106" charset="0"/>
              </a:rPr>
              <a:t>Stairs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fall hazard</a:t>
            </a:r>
            <a:endParaRPr lang="en-US" dirty="0"/>
          </a:p>
        </p:txBody>
      </p:sp>
      <p:sp>
        <p:nvSpPr>
          <p:cNvPr id="32773" name="Slide Number Placeholder 4"/>
          <p:cNvSpPr>
            <a:spLocks noGrp="1"/>
          </p:cNvSpPr>
          <p:nvPr>
            <p:ph type="sldNum" sz="quarter" idx="12"/>
          </p:nvPr>
        </p:nvSpPr>
        <p:spPr bwMode="auto">
          <a:ln>
            <a:miter lim="800000"/>
            <a:headEnd/>
            <a:tailEnd/>
          </a:ln>
        </p:spPr>
        <p:txBody>
          <a:bodyPr/>
          <a:lstStyle/>
          <a:p>
            <a:fld id="{06BC7070-2D12-419C-B145-C831308F0C96}" type="slidenum">
              <a:rPr lang="en-US"/>
              <a:pPr/>
              <a:t>48</a:t>
            </a:fld>
            <a:endParaRPr lang="en-US"/>
          </a:p>
        </p:txBody>
      </p:sp>
      <p:pic>
        <p:nvPicPr>
          <p:cNvPr id="152578" name="Content Placeholder 3" descr="floor14.gif" title="Picture of unprotected staircases and large openings in floors are common fall hazards present during residential flooring"/>
          <p:cNvPicPr>
            <a:picLocks noGrp="1" noChangeAspect="1"/>
          </p:cNvPicPr>
          <p:nvPr>
            <p:ph idx="4294967295"/>
          </p:nvPr>
        </p:nvPicPr>
        <p:blipFill>
          <a:blip r:embed="rId3" cstate="print"/>
          <a:srcRect/>
          <a:stretch>
            <a:fillRect/>
          </a:stretch>
        </p:blipFill>
        <p:spPr>
          <a:xfrm>
            <a:off x="800100" y="914400"/>
            <a:ext cx="7467600" cy="4778375"/>
          </a:xfrm>
        </p:spPr>
      </p:pic>
      <p:sp>
        <p:nvSpPr>
          <p:cNvPr id="8" name="Left-Up Arrow 7" title="Green Left-Up arrow"/>
          <p:cNvSpPr/>
          <p:nvPr/>
        </p:nvSpPr>
        <p:spPr>
          <a:xfrm>
            <a:off x="1295400" y="3200400"/>
            <a:ext cx="1905000" cy="1600200"/>
          </a:xfrm>
          <a:prstGeom prst="lef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9" name="Rectangle 8"/>
          <p:cNvSpPr/>
          <p:nvPr/>
        </p:nvSpPr>
        <p:spPr>
          <a:xfrm>
            <a:off x="2514600" y="5029200"/>
            <a:ext cx="4038600" cy="400110"/>
          </a:xfrm>
          <a:prstGeom prst="rect">
            <a:avLst/>
          </a:prstGeom>
          <a:solidFill>
            <a:schemeClr val="accent3"/>
          </a:solidFill>
          <a:ln>
            <a:solidFill>
              <a:schemeClr val="accent3"/>
            </a:solidFill>
          </a:ln>
          <a:effectLst/>
        </p:spPr>
        <p:txBody>
          <a:bodyPr>
            <a:spAutoFit/>
          </a:bodyPr>
          <a:lstStyle/>
          <a:p>
            <a:pPr algn="ctr" fontAlgn="auto">
              <a:spcBef>
                <a:spcPts val="0"/>
              </a:spcBef>
              <a:spcAft>
                <a:spcPts val="0"/>
              </a:spcAft>
              <a:defRPr/>
            </a:pPr>
            <a:r>
              <a:rPr lang="en-US" sz="2000" dirty="0">
                <a:ln w="18415" cmpd="sng">
                  <a:solidFill>
                    <a:schemeClr val="tx2"/>
                  </a:solidFill>
                  <a:prstDash val="solid"/>
                </a:ln>
                <a:solidFill>
                  <a:schemeClr val="tx2"/>
                </a:solidFill>
                <a:effectLst>
                  <a:outerShdw blurRad="63500" dir="3600000" algn="tl" rotWithShape="0">
                    <a:srgbClr val="000000">
                      <a:alpha val="70000"/>
                    </a:srgbClr>
                  </a:outerShdw>
                </a:effectLst>
                <a:ea typeface="+mn-ea"/>
              </a:rPr>
              <a:t>Could fall through </a:t>
            </a:r>
            <a:r>
              <a:rPr lang="en-US" sz="2000" dirty="0" smtClean="0">
                <a:ln w="18415" cmpd="sng">
                  <a:solidFill>
                    <a:schemeClr val="tx2"/>
                  </a:solidFill>
                  <a:prstDash val="solid"/>
                </a:ln>
                <a:solidFill>
                  <a:schemeClr val="tx2"/>
                </a:solidFill>
                <a:effectLst>
                  <a:outerShdw blurRad="63500" dir="3600000" algn="tl" rotWithShape="0">
                    <a:srgbClr val="000000">
                      <a:alpha val="70000"/>
                    </a:srgbClr>
                  </a:outerShdw>
                </a:effectLst>
                <a:ea typeface="+mn-ea"/>
              </a:rPr>
              <a:t>the opening</a:t>
            </a:r>
            <a:endParaRPr lang="en-US" sz="2000" dirty="0">
              <a:ln w="18415" cmpd="sng">
                <a:solidFill>
                  <a:schemeClr val="tx2"/>
                </a:solidFill>
                <a:prstDash val="solid"/>
              </a:ln>
              <a:solidFill>
                <a:schemeClr val="tx2"/>
              </a:solidFill>
              <a:effectLst>
                <a:outerShdw blurRad="63500" dir="3600000" algn="tl" rotWithShape="0">
                  <a:srgbClr val="000000">
                    <a:alpha val="70000"/>
                  </a:srgbClr>
                </a:outerShdw>
              </a:effectLst>
              <a:ea typeface="+mn-ea"/>
            </a:endParaRPr>
          </a:p>
        </p:txBody>
      </p:sp>
      <p:cxnSp>
        <p:nvCxnSpPr>
          <p:cNvPr id="6" name="Straight Connector 5" title="Red line to make an X"/>
          <p:cNvCxnSpPr/>
          <p:nvPr/>
        </p:nvCxnSpPr>
        <p:spPr>
          <a:xfrm>
            <a:off x="3276600" y="36576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title="Red line to make an X"/>
          <p:cNvCxnSpPr/>
          <p:nvPr/>
        </p:nvCxnSpPr>
        <p:spPr>
          <a:xfrm flipH="1">
            <a:off x="3429000" y="3581400"/>
            <a:ext cx="21336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540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6600" smtClean="0">
                <a:solidFill>
                  <a:srgbClr val="9BBB59"/>
                </a:solidFill>
              </a:rPr>
              <a:t>SUMMARY</a:t>
            </a:r>
          </a:p>
        </p:txBody>
      </p:sp>
      <p:sp>
        <p:nvSpPr>
          <p:cNvPr id="154627" name="Content Placeholder 2"/>
          <p:cNvSpPr>
            <a:spLocks noGrp="1"/>
          </p:cNvSpPr>
          <p:nvPr>
            <p:ph idx="1"/>
          </p:nvPr>
        </p:nvSpPr>
        <p:spPr/>
        <p:txBody>
          <a:bodyPr/>
          <a:lstStyle/>
          <a:p>
            <a:r>
              <a:rPr lang="en-US" smtClean="0"/>
              <a:t>Place ladder on stable surface</a:t>
            </a:r>
          </a:p>
          <a:p>
            <a:r>
              <a:rPr lang="en-US" smtClean="0"/>
              <a:t>Face the ladder during work</a:t>
            </a:r>
          </a:p>
          <a:p>
            <a:r>
              <a:rPr lang="en-US" smtClean="0"/>
              <a:t>Should maintain three points of contact</a:t>
            </a:r>
          </a:p>
          <a:p>
            <a:r>
              <a:rPr lang="en-US" smtClean="0"/>
              <a:t>Ladder should extend 3 ft (36 inches) above work surface</a:t>
            </a:r>
          </a:p>
          <a:p>
            <a:r>
              <a:rPr lang="en-US" smtClean="0"/>
              <a:t>Use the correct ladder for the job or ladder should be secured</a:t>
            </a:r>
          </a:p>
          <a:p>
            <a:r>
              <a:rPr lang="en-US" smtClean="0"/>
              <a:t>Use 4:1 ratio – Every 4’ up angle ladder 1’ out</a:t>
            </a:r>
          </a:p>
          <a:p>
            <a:r>
              <a:rPr lang="en-US" smtClean="0"/>
              <a:t>Secure ladder in place</a:t>
            </a:r>
          </a:p>
          <a:p>
            <a:endParaRPr lang="es-MX" smtClean="0"/>
          </a:p>
        </p:txBody>
      </p:sp>
      <p:sp>
        <p:nvSpPr>
          <p:cNvPr id="143364" name="Slide Number Placeholder 3"/>
          <p:cNvSpPr>
            <a:spLocks noGrp="1"/>
          </p:cNvSpPr>
          <p:nvPr>
            <p:ph type="sldNum" sz="quarter" idx="12"/>
          </p:nvPr>
        </p:nvSpPr>
        <p:spPr bwMode="auto">
          <a:ln>
            <a:miter lim="800000"/>
            <a:headEnd/>
            <a:tailEnd/>
          </a:ln>
        </p:spPr>
        <p:txBody>
          <a:bodyPr/>
          <a:lstStyle/>
          <a:p>
            <a:fld id="{72DD0F4E-0A73-4042-B765-D29D06B529BD}" type="slidenum">
              <a:rPr lang="en-US"/>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u="sng" smtClean="0"/>
              <a:t>Learning Objectives</a:t>
            </a:r>
          </a:p>
        </p:txBody>
      </p:sp>
      <p:sp>
        <p:nvSpPr>
          <p:cNvPr id="3" name="Slide Number Placeholder 2"/>
          <p:cNvSpPr>
            <a:spLocks noGrp="1"/>
          </p:cNvSpPr>
          <p:nvPr>
            <p:ph type="sldNum" sz="quarter" idx="12"/>
          </p:nvPr>
        </p:nvSpPr>
        <p:spPr/>
        <p:txBody>
          <a:bodyPr/>
          <a:lstStyle/>
          <a:p>
            <a:fld id="{6A7C9691-432E-4259-9F14-F63814592120}" type="slidenum">
              <a:rPr lang="en-US"/>
              <a:pPr/>
              <a:t>5</a:t>
            </a:fld>
            <a:endParaRPr lang="en-US"/>
          </a:p>
        </p:txBody>
      </p:sp>
      <p:sp>
        <p:nvSpPr>
          <p:cNvPr id="4" name="Content Placeholder 3"/>
          <p:cNvSpPr>
            <a:spLocks noGrp="1"/>
          </p:cNvSpPr>
          <p:nvPr>
            <p:ph sz="quarter" idx="1"/>
          </p:nvPr>
        </p:nvSpPr>
        <p:spPr>
          <a:xfrm>
            <a:off x="914400" y="1447800"/>
            <a:ext cx="7772400" cy="5257800"/>
          </a:xfrm>
        </p:spPr>
        <p:txBody>
          <a:bodyPr>
            <a:normAutofit/>
          </a:bodyPr>
          <a:lstStyle/>
          <a:p>
            <a:pPr>
              <a:lnSpc>
                <a:spcPct val="90000"/>
              </a:lnSpc>
            </a:pPr>
            <a:r>
              <a:rPr lang="en-US" sz="2500" smtClean="0"/>
              <a:t>Review impact of work injuries and illnesses </a:t>
            </a:r>
          </a:p>
          <a:p>
            <a:pPr>
              <a:lnSpc>
                <a:spcPct val="90000"/>
              </a:lnSpc>
            </a:pPr>
            <a:endParaRPr lang="en-US" sz="2500" smtClean="0"/>
          </a:p>
          <a:p>
            <a:pPr>
              <a:lnSpc>
                <a:spcPct val="90000"/>
              </a:lnSpc>
            </a:pPr>
            <a:r>
              <a:rPr lang="en-US" sz="2500" smtClean="0"/>
              <a:t>Explain what OSHA does</a:t>
            </a:r>
          </a:p>
          <a:p>
            <a:pPr>
              <a:lnSpc>
                <a:spcPct val="90000"/>
              </a:lnSpc>
            </a:pPr>
            <a:endParaRPr lang="en-US" sz="2500" smtClean="0"/>
          </a:p>
          <a:p>
            <a:pPr>
              <a:lnSpc>
                <a:spcPct val="90000"/>
              </a:lnSpc>
            </a:pPr>
            <a:r>
              <a:rPr lang="en-US" sz="2500" smtClean="0"/>
              <a:t>Identify fall hazards</a:t>
            </a:r>
          </a:p>
          <a:p>
            <a:pPr>
              <a:lnSpc>
                <a:spcPct val="90000"/>
              </a:lnSpc>
              <a:buFont typeface="Wingdings 2" pitchFamily="-106" charset="2"/>
              <a:buNone/>
            </a:pPr>
            <a:endParaRPr lang="en-US" sz="2500" smtClean="0"/>
          </a:p>
          <a:p>
            <a:pPr>
              <a:lnSpc>
                <a:spcPct val="90000"/>
              </a:lnSpc>
            </a:pPr>
            <a:r>
              <a:rPr lang="en-US" sz="2500" smtClean="0"/>
              <a:t>Present OSHA requirements for fall protection with special emphasis on roofs, scaffolds, ladders, and stairways</a:t>
            </a:r>
          </a:p>
          <a:p>
            <a:pPr>
              <a:lnSpc>
                <a:spcPct val="90000"/>
              </a:lnSpc>
              <a:buFont typeface="Wingdings 2" pitchFamily="-106" charset="2"/>
              <a:buNone/>
            </a:pPr>
            <a:endParaRPr lang="en-US" sz="2500" smtClean="0"/>
          </a:p>
          <a:p>
            <a:pPr>
              <a:lnSpc>
                <a:spcPct val="90000"/>
              </a:lnSpc>
            </a:pPr>
            <a:r>
              <a:rPr lang="en-US" sz="2500" smtClean="0"/>
              <a:t>Review employer and employee rights and responsibilities regarding safety at work</a:t>
            </a:r>
          </a:p>
          <a:p>
            <a:pPr>
              <a:lnSpc>
                <a:spcPct val="90000"/>
              </a:lnSpc>
            </a:pPr>
            <a:endParaRPr lang="en-US" sz="2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3"/>
          <p:cNvSpPr>
            <a:spLocks noGrp="1"/>
          </p:cNvSpPr>
          <p:nvPr>
            <p:ph type="title"/>
          </p:nvPr>
        </p:nvSpPr>
        <p:spPr/>
        <p:txBody>
          <a:bodyPr/>
          <a:lstStyle/>
          <a:p>
            <a:r>
              <a:rPr lang="en-US" sz="5000" smtClean="0"/>
              <a:t>Controlling Hazards</a:t>
            </a:r>
          </a:p>
        </p:txBody>
      </p:sp>
      <p:sp>
        <p:nvSpPr>
          <p:cNvPr id="6" name="Slide Number Placeholder 5"/>
          <p:cNvSpPr>
            <a:spLocks noGrp="1"/>
          </p:cNvSpPr>
          <p:nvPr>
            <p:ph type="sldNum" sz="quarter" idx="12"/>
          </p:nvPr>
        </p:nvSpPr>
        <p:spPr/>
        <p:txBody>
          <a:bodyPr/>
          <a:lstStyle/>
          <a:p>
            <a:fld id="{584BDDBC-E3A7-4F1A-A0B8-C3EA626BD0DF}" type="slidenum">
              <a:rPr lang="en-US"/>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52400"/>
            <a:ext cx="8229600" cy="1143000"/>
          </a:xfrm>
          <a:effectLst>
            <a:glow rad="139700">
              <a:schemeClr val="accent2">
                <a:satMod val="175000"/>
                <a:alpha val="40000"/>
              </a:schemeClr>
            </a:glow>
          </a:effectLst>
        </p:spPr>
        <p:txBody>
          <a:bodyPr>
            <a:normAutofit/>
          </a:bodyPr>
          <a:lstStyle/>
          <a:p>
            <a:pPr algn="ctr" fontAlgn="auto">
              <a:spcAft>
                <a:spcPts val="0"/>
              </a:spcAft>
              <a:defRPr/>
            </a:pPr>
            <a:r>
              <a:rPr lang="en-US" u="sng"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a typeface="+mj-ea"/>
              </a:rPr>
              <a:t>Hierarchy of Hazard Controls</a:t>
            </a:r>
          </a:p>
        </p:txBody>
      </p:sp>
      <p:sp>
        <p:nvSpPr>
          <p:cNvPr id="156675" name="Rectangle 13"/>
          <p:cNvSpPr>
            <a:spLocks noChangeArrowheads="1"/>
          </p:cNvSpPr>
          <p:nvPr/>
        </p:nvSpPr>
        <p:spPr bwMode="auto">
          <a:xfrm>
            <a:off x="304800" y="3048000"/>
            <a:ext cx="2971800" cy="461963"/>
          </a:xfrm>
          <a:prstGeom prst="rect">
            <a:avLst/>
          </a:prstGeom>
          <a:noFill/>
          <a:ln w="9525">
            <a:noFill/>
            <a:miter lim="800000"/>
            <a:headEnd/>
            <a:tailEnd/>
          </a:ln>
        </p:spPr>
        <p:txBody>
          <a:bodyPr>
            <a:spAutoFit/>
          </a:bodyPr>
          <a:lstStyle/>
          <a:p>
            <a:pPr algn="ctr"/>
            <a:r>
              <a:rPr lang="en-US" sz="2400" b="1">
                <a:solidFill>
                  <a:schemeClr val="tx2"/>
                </a:solidFill>
                <a:latin typeface="Georgia" pitchFamily="-106" charset="0"/>
              </a:rPr>
              <a:t>Most Effective</a:t>
            </a:r>
            <a:endParaRPr lang="es-MX" sz="2800" b="1">
              <a:solidFill>
                <a:schemeClr val="tx2"/>
              </a:solidFill>
              <a:latin typeface="Georgia" pitchFamily="-106" charset="0"/>
            </a:endParaRPr>
          </a:p>
        </p:txBody>
      </p:sp>
      <p:sp>
        <p:nvSpPr>
          <p:cNvPr id="156676" name="Rectangle 14"/>
          <p:cNvSpPr>
            <a:spLocks noChangeArrowheads="1"/>
          </p:cNvSpPr>
          <p:nvPr/>
        </p:nvSpPr>
        <p:spPr bwMode="auto">
          <a:xfrm>
            <a:off x="304800" y="6019800"/>
            <a:ext cx="2971800" cy="461963"/>
          </a:xfrm>
          <a:prstGeom prst="rect">
            <a:avLst/>
          </a:prstGeom>
          <a:noFill/>
          <a:ln w="9525">
            <a:noFill/>
            <a:miter lim="800000"/>
            <a:headEnd/>
            <a:tailEnd/>
          </a:ln>
        </p:spPr>
        <p:txBody>
          <a:bodyPr>
            <a:spAutoFit/>
          </a:bodyPr>
          <a:lstStyle/>
          <a:p>
            <a:pPr algn="ctr"/>
            <a:r>
              <a:rPr lang="en-US" sz="2400" b="1">
                <a:solidFill>
                  <a:schemeClr val="tx2"/>
                </a:solidFill>
                <a:latin typeface="Georgia" pitchFamily="-106" charset="0"/>
              </a:rPr>
              <a:t>Least Effective</a:t>
            </a:r>
            <a:endParaRPr lang="es-MX" sz="2400" b="1">
              <a:solidFill>
                <a:schemeClr val="tx2"/>
              </a:solidFill>
              <a:latin typeface="Georgia" pitchFamily="-106" charset="0"/>
            </a:endParaRPr>
          </a:p>
        </p:txBody>
      </p:sp>
      <p:sp>
        <p:nvSpPr>
          <p:cNvPr id="156677" name="TextBox 6"/>
          <p:cNvSpPr txBox="1">
            <a:spLocks noChangeArrowheads="1"/>
          </p:cNvSpPr>
          <p:nvPr/>
        </p:nvSpPr>
        <p:spPr bwMode="auto">
          <a:xfrm>
            <a:off x="5867400" y="2971800"/>
            <a:ext cx="2590800" cy="461963"/>
          </a:xfrm>
          <a:prstGeom prst="rect">
            <a:avLst/>
          </a:prstGeom>
          <a:noFill/>
          <a:ln w="9525">
            <a:noFill/>
            <a:miter lim="800000"/>
            <a:headEnd/>
            <a:tailEnd/>
          </a:ln>
        </p:spPr>
        <p:txBody>
          <a:bodyPr>
            <a:spAutoFit/>
          </a:bodyPr>
          <a:lstStyle/>
          <a:p>
            <a:pPr algn="ctr"/>
            <a:r>
              <a:rPr lang="en-US" sz="2400" b="1">
                <a:solidFill>
                  <a:schemeClr val="tx2"/>
                </a:solidFill>
                <a:latin typeface="Georgia" pitchFamily="-106" charset="0"/>
              </a:rPr>
              <a:t>Least Effort</a:t>
            </a:r>
          </a:p>
        </p:txBody>
      </p:sp>
      <p:sp>
        <p:nvSpPr>
          <p:cNvPr id="156678" name="TextBox 7"/>
          <p:cNvSpPr txBox="1">
            <a:spLocks noChangeArrowheads="1"/>
          </p:cNvSpPr>
          <p:nvPr/>
        </p:nvSpPr>
        <p:spPr bwMode="auto">
          <a:xfrm>
            <a:off x="5943600" y="5943600"/>
            <a:ext cx="2438400" cy="461963"/>
          </a:xfrm>
          <a:prstGeom prst="rect">
            <a:avLst/>
          </a:prstGeom>
          <a:noFill/>
          <a:ln w="9525">
            <a:noFill/>
            <a:miter lim="800000"/>
            <a:headEnd/>
            <a:tailEnd/>
          </a:ln>
        </p:spPr>
        <p:txBody>
          <a:bodyPr>
            <a:spAutoFit/>
          </a:bodyPr>
          <a:lstStyle/>
          <a:p>
            <a:pPr algn="ctr"/>
            <a:r>
              <a:rPr lang="en-US" sz="2400" b="1">
                <a:solidFill>
                  <a:schemeClr val="tx2"/>
                </a:solidFill>
                <a:latin typeface="Georgia" pitchFamily="-106" charset="0"/>
              </a:rPr>
              <a:t>Most Effort</a:t>
            </a:r>
          </a:p>
        </p:txBody>
      </p:sp>
      <p:sp>
        <p:nvSpPr>
          <p:cNvPr id="9" name="Down Arrow 8" title="Blue down arrow from most effective to least effective"/>
          <p:cNvSpPr/>
          <p:nvPr/>
        </p:nvSpPr>
        <p:spPr>
          <a:xfrm>
            <a:off x="1447800" y="3581400"/>
            <a:ext cx="533400" cy="2362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Down Arrow 9" title="Blue up arrow from most effective to least effective"/>
          <p:cNvSpPr/>
          <p:nvPr/>
        </p:nvSpPr>
        <p:spPr>
          <a:xfrm flipV="1">
            <a:off x="6934200" y="3505200"/>
            <a:ext cx="533400" cy="24384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56681" name="TextBox 10"/>
          <p:cNvSpPr txBox="1">
            <a:spLocks noChangeArrowheads="1"/>
          </p:cNvSpPr>
          <p:nvPr/>
        </p:nvSpPr>
        <p:spPr bwMode="auto">
          <a:xfrm>
            <a:off x="3429000" y="3657600"/>
            <a:ext cx="2286000" cy="400050"/>
          </a:xfrm>
          <a:prstGeom prst="rect">
            <a:avLst/>
          </a:prstGeom>
          <a:solidFill>
            <a:schemeClr val="accent2"/>
          </a:solidFill>
          <a:ln w="9525">
            <a:noFill/>
            <a:miter lim="800000"/>
            <a:headEnd/>
            <a:tailEnd/>
          </a:ln>
        </p:spPr>
        <p:txBody>
          <a:bodyPr>
            <a:spAutoFit/>
          </a:bodyPr>
          <a:lstStyle/>
          <a:p>
            <a:pPr algn="ctr"/>
            <a:r>
              <a:rPr lang="en-US" sz="2000"/>
              <a:t>Eliminate</a:t>
            </a:r>
          </a:p>
        </p:txBody>
      </p:sp>
      <p:sp>
        <p:nvSpPr>
          <p:cNvPr id="156682" name="TextBox 12"/>
          <p:cNvSpPr txBox="1">
            <a:spLocks noChangeArrowheads="1"/>
          </p:cNvSpPr>
          <p:nvPr/>
        </p:nvSpPr>
        <p:spPr bwMode="auto">
          <a:xfrm>
            <a:off x="3429000" y="4267200"/>
            <a:ext cx="2286000" cy="400050"/>
          </a:xfrm>
          <a:prstGeom prst="rect">
            <a:avLst/>
          </a:prstGeom>
          <a:solidFill>
            <a:schemeClr val="accent2"/>
          </a:solidFill>
          <a:ln w="9525">
            <a:noFill/>
            <a:miter lim="800000"/>
            <a:headEnd/>
            <a:tailEnd/>
          </a:ln>
        </p:spPr>
        <p:txBody>
          <a:bodyPr>
            <a:spAutoFit/>
          </a:bodyPr>
          <a:lstStyle/>
          <a:p>
            <a:pPr algn="ctr"/>
            <a:r>
              <a:rPr lang="en-US" sz="2000"/>
              <a:t>Engineered</a:t>
            </a:r>
          </a:p>
        </p:txBody>
      </p:sp>
      <p:sp>
        <p:nvSpPr>
          <p:cNvPr id="156683" name="TextBox 15"/>
          <p:cNvSpPr txBox="1">
            <a:spLocks noChangeArrowheads="1"/>
          </p:cNvSpPr>
          <p:nvPr/>
        </p:nvSpPr>
        <p:spPr bwMode="auto">
          <a:xfrm>
            <a:off x="2895600" y="4876800"/>
            <a:ext cx="3200400" cy="400050"/>
          </a:xfrm>
          <a:prstGeom prst="rect">
            <a:avLst/>
          </a:prstGeom>
          <a:solidFill>
            <a:schemeClr val="accent2"/>
          </a:solidFill>
          <a:ln w="9525">
            <a:noFill/>
            <a:miter lim="800000"/>
            <a:headEnd/>
            <a:tailEnd/>
          </a:ln>
        </p:spPr>
        <p:txBody>
          <a:bodyPr>
            <a:spAutoFit/>
          </a:bodyPr>
          <a:lstStyle/>
          <a:p>
            <a:pPr algn="ctr"/>
            <a:r>
              <a:rPr lang="en-US" sz="2000"/>
              <a:t>Administrative</a:t>
            </a:r>
            <a:r>
              <a:rPr lang="es-MX" sz="2000"/>
              <a:t> Control</a:t>
            </a:r>
          </a:p>
        </p:txBody>
      </p:sp>
      <p:sp>
        <p:nvSpPr>
          <p:cNvPr id="156684" name="TextBox 16"/>
          <p:cNvSpPr txBox="1">
            <a:spLocks noChangeArrowheads="1"/>
          </p:cNvSpPr>
          <p:nvPr/>
        </p:nvSpPr>
        <p:spPr bwMode="auto">
          <a:xfrm>
            <a:off x="3429000" y="5486400"/>
            <a:ext cx="2286000" cy="400050"/>
          </a:xfrm>
          <a:prstGeom prst="rect">
            <a:avLst/>
          </a:prstGeom>
          <a:solidFill>
            <a:schemeClr val="accent2"/>
          </a:solidFill>
          <a:ln w="9525">
            <a:noFill/>
            <a:miter lim="800000"/>
            <a:headEnd/>
            <a:tailEnd/>
          </a:ln>
        </p:spPr>
        <p:txBody>
          <a:bodyPr>
            <a:spAutoFit/>
          </a:bodyPr>
          <a:lstStyle/>
          <a:p>
            <a:pPr algn="ctr"/>
            <a:r>
              <a:rPr lang="es-MX" sz="2000"/>
              <a:t>PPE</a:t>
            </a:r>
          </a:p>
        </p:txBody>
      </p:sp>
      <p:sp>
        <p:nvSpPr>
          <p:cNvPr id="156685" name="TextBox 18"/>
          <p:cNvSpPr txBox="1">
            <a:spLocks noChangeArrowheads="1"/>
          </p:cNvSpPr>
          <p:nvPr/>
        </p:nvSpPr>
        <p:spPr bwMode="auto">
          <a:xfrm>
            <a:off x="457200" y="1447800"/>
            <a:ext cx="8153400" cy="954088"/>
          </a:xfrm>
          <a:prstGeom prst="rect">
            <a:avLst/>
          </a:prstGeom>
          <a:noFill/>
          <a:ln w="9525">
            <a:noFill/>
            <a:miter lim="800000"/>
            <a:headEnd/>
            <a:tailEnd/>
          </a:ln>
        </p:spPr>
        <p:txBody>
          <a:bodyPr>
            <a:spAutoFit/>
          </a:bodyPr>
          <a:lstStyle/>
          <a:p>
            <a:pPr algn="ctr"/>
            <a:r>
              <a:rPr lang="en-US" sz="2800">
                <a:solidFill>
                  <a:schemeClr val="tx2"/>
                </a:solidFill>
                <a:latin typeface="Georgia" pitchFamily="-106" charset="0"/>
              </a:rPr>
              <a:t>The less human effort for fall protection, the more </a:t>
            </a:r>
          </a:p>
          <a:p>
            <a:pPr algn="ctr"/>
            <a:r>
              <a:rPr lang="en-US" sz="2800">
                <a:solidFill>
                  <a:schemeClr val="tx2"/>
                </a:solidFill>
                <a:latin typeface="Georgia" pitchFamily="-106" charset="0"/>
              </a:rPr>
              <a:t>  effective the fall protection.</a:t>
            </a:r>
          </a:p>
        </p:txBody>
      </p:sp>
      <p:sp>
        <p:nvSpPr>
          <p:cNvPr id="156686" name="TextBox 19"/>
          <p:cNvSpPr txBox="1">
            <a:spLocks noChangeArrowheads="1"/>
          </p:cNvSpPr>
          <p:nvPr/>
        </p:nvSpPr>
        <p:spPr bwMode="auto">
          <a:xfrm>
            <a:off x="228600" y="2514600"/>
            <a:ext cx="3124200" cy="461963"/>
          </a:xfrm>
          <a:prstGeom prst="rect">
            <a:avLst/>
          </a:prstGeom>
          <a:noFill/>
          <a:ln w="9525">
            <a:noFill/>
            <a:miter lim="800000"/>
            <a:headEnd/>
            <a:tailEnd/>
          </a:ln>
        </p:spPr>
        <p:txBody>
          <a:bodyPr>
            <a:spAutoFit/>
          </a:bodyPr>
          <a:lstStyle/>
          <a:p>
            <a:pPr algn="ctr"/>
            <a:r>
              <a:rPr lang="es-MX" sz="2400" b="1" u="sng">
                <a:solidFill>
                  <a:schemeClr val="tx2"/>
                </a:solidFill>
                <a:latin typeface="Georgia" pitchFamily="-106" charset="0"/>
              </a:rPr>
              <a:t>EFFECTIVENESS</a:t>
            </a:r>
          </a:p>
        </p:txBody>
      </p:sp>
      <p:sp>
        <p:nvSpPr>
          <p:cNvPr id="156687" name="TextBox 20"/>
          <p:cNvSpPr txBox="1">
            <a:spLocks noChangeArrowheads="1"/>
          </p:cNvSpPr>
          <p:nvPr/>
        </p:nvSpPr>
        <p:spPr bwMode="auto">
          <a:xfrm>
            <a:off x="5638800" y="2514600"/>
            <a:ext cx="3124200" cy="461963"/>
          </a:xfrm>
          <a:prstGeom prst="rect">
            <a:avLst/>
          </a:prstGeom>
          <a:noFill/>
          <a:ln w="9525">
            <a:noFill/>
            <a:miter lim="800000"/>
            <a:headEnd/>
            <a:tailEnd/>
          </a:ln>
        </p:spPr>
        <p:txBody>
          <a:bodyPr>
            <a:spAutoFit/>
          </a:bodyPr>
          <a:lstStyle/>
          <a:p>
            <a:pPr algn="ctr"/>
            <a:r>
              <a:rPr lang="es-MX" sz="2400" b="1" u="sng">
                <a:solidFill>
                  <a:schemeClr val="tx2"/>
                </a:solidFill>
                <a:latin typeface="Georgia" pitchFamily="-106" charset="0"/>
              </a:rPr>
              <a:t>HUMAN EFFORT</a:t>
            </a:r>
          </a:p>
        </p:txBody>
      </p:sp>
      <p:sp>
        <p:nvSpPr>
          <p:cNvPr id="18" name="Slide Number Placeholder 17"/>
          <p:cNvSpPr>
            <a:spLocks noGrp="1"/>
          </p:cNvSpPr>
          <p:nvPr>
            <p:ph type="sldNum" sz="quarter" idx="12"/>
          </p:nvPr>
        </p:nvSpPr>
        <p:spPr/>
        <p:txBody>
          <a:bodyPr/>
          <a:lstStyle/>
          <a:p>
            <a:fld id="{575CDB2B-416A-4983-B78A-CA23F17DB6C6}" type="slidenum">
              <a:rPr lang="en-US"/>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title="Red background"/>
          <p:cNvSpPr/>
          <p:nvPr/>
        </p:nvSpPr>
        <p:spPr>
          <a:xfrm>
            <a:off x="304800" y="1219200"/>
            <a:ext cx="8382000" cy="5181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2" name="Title 1" hidden="1"/>
          <p:cNvSpPr>
            <a:spLocks noGrp="1"/>
          </p:cNvSpPr>
          <p:nvPr>
            <p:ph type="title"/>
          </p:nvPr>
        </p:nvSpPr>
        <p:spPr/>
        <p:txBody>
          <a:bodyPr/>
          <a:lstStyle/>
          <a:p>
            <a:r>
              <a:rPr lang="en-US" dirty="0" smtClean="0"/>
              <a:t>Picture of guardrails</a:t>
            </a:r>
            <a:endParaRPr lang="en-US" dirty="0"/>
          </a:p>
        </p:txBody>
      </p:sp>
      <p:sp>
        <p:nvSpPr>
          <p:cNvPr id="86019" name="Slide Number Placeholder 3"/>
          <p:cNvSpPr>
            <a:spLocks noGrp="1"/>
          </p:cNvSpPr>
          <p:nvPr>
            <p:ph type="sldNum" sz="quarter" idx="12"/>
          </p:nvPr>
        </p:nvSpPr>
        <p:spPr bwMode="auto">
          <a:ln>
            <a:miter lim="800000"/>
            <a:headEnd/>
            <a:tailEnd/>
          </a:ln>
        </p:spPr>
        <p:txBody>
          <a:bodyPr/>
          <a:lstStyle/>
          <a:p>
            <a:fld id="{2D1F7BD0-9E04-4781-8146-DE534BC721A7}" type="slidenum">
              <a:rPr lang="en-US"/>
              <a:pPr/>
              <a:t>52</a:t>
            </a:fld>
            <a:endParaRPr lang="en-US"/>
          </a:p>
        </p:txBody>
      </p:sp>
      <p:pic>
        <p:nvPicPr>
          <p:cNvPr id="158724" name="Picture 3" descr="Slide13"/>
          <p:cNvPicPr>
            <a:picLocks noChangeAspect="1" noChangeArrowheads="1"/>
          </p:cNvPicPr>
          <p:nvPr/>
        </p:nvPicPr>
        <p:blipFill>
          <a:blip r:embed="rId3" cstate="print"/>
          <a:srcRect/>
          <a:stretch>
            <a:fillRect/>
          </a:stretch>
        </p:blipFill>
        <p:spPr bwMode="auto">
          <a:xfrm>
            <a:off x="685800" y="1524000"/>
            <a:ext cx="6096000" cy="4389438"/>
          </a:xfrm>
          <a:prstGeom prst="rect">
            <a:avLst/>
          </a:prstGeom>
          <a:noFill/>
          <a:ln w="9525">
            <a:solidFill>
              <a:schemeClr val="accent2"/>
            </a:solidFill>
            <a:miter lim="800000"/>
            <a:headEnd/>
            <a:tailEnd/>
          </a:ln>
        </p:spPr>
      </p:pic>
      <p:sp>
        <p:nvSpPr>
          <p:cNvPr id="9" name="Left Arrow 8" title="Red left arrow"/>
          <p:cNvSpPr/>
          <p:nvPr/>
        </p:nvSpPr>
        <p:spPr>
          <a:xfrm>
            <a:off x="5791200" y="2209800"/>
            <a:ext cx="1066800" cy="279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Left Arrow 9" title="Yellow left arrow"/>
          <p:cNvSpPr/>
          <p:nvPr/>
        </p:nvSpPr>
        <p:spPr>
          <a:xfrm>
            <a:off x="5638800" y="3352800"/>
            <a:ext cx="1219200" cy="3048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bg2"/>
              </a:solidFill>
            </a:endParaRPr>
          </a:p>
        </p:txBody>
      </p:sp>
      <p:sp>
        <p:nvSpPr>
          <p:cNvPr id="11" name="Left Arrow 10" title="Blue left arrow"/>
          <p:cNvSpPr/>
          <p:nvPr/>
        </p:nvSpPr>
        <p:spPr>
          <a:xfrm>
            <a:off x="5410200" y="4800600"/>
            <a:ext cx="1371600" cy="379413"/>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58728" name="Text Box 4"/>
          <p:cNvSpPr txBox="1">
            <a:spLocks noChangeArrowheads="1"/>
          </p:cNvSpPr>
          <p:nvPr/>
        </p:nvSpPr>
        <p:spPr bwMode="auto">
          <a:xfrm>
            <a:off x="6705600" y="1600200"/>
            <a:ext cx="2057400" cy="1200150"/>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tx2"/>
                </a:solidFill>
                <a:latin typeface="Georgia" pitchFamily="-106" charset="0"/>
              </a:rPr>
              <a:t>Toprail    42” plus or minus 3”</a:t>
            </a:r>
          </a:p>
        </p:txBody>
      </p:sp>
      <p:sp>
        <p:nvSpPr>
          <p:cNvPr id="13" name="Rectangle 2"/>
          <p:cNvSpPr>
            <a:spLocks noChangeArrowheads="1"/>
          </p:cNvSpPr>
          <p:nvPr/>
        </p:nvSpPr>
        <p:spPr bwMode="auto">
          <a:xfrm>
            <a:off x="457200" y="4648200"/>
            <a:ext cx="4038600" cy="1323975"/>
          </a:xfrm>
          <a:prstGeom prst="rect">
            <a:avLst/>
          </a:prstGeom>
          <a:solidFill>
            <a:schemeClr val="tx2"/>
          </a:solidFill>
          <a:ln w="9525">
            <a:noFill/>
            <a:miter lim="800000"/>
            <a:headEnd/>
            <a:tailEnd/>
          </a:ln>
        </p:spPr>
        <p:txBody>
          <a:bodyPr lIns="92075" tIns="46038" rIns="92075" bIns="46038">
            <a:spAutoFit/>
          </a:bodyPr>
          <a:lstStyle/>
          <a:p>
            <a:pPr algn="ctr" eaLnBrk="0" fontAlgn="auto" hangingPunct="0">
              <a:spcBef>
                <a:spcPts val="0"/>
              </a:spcBef>
              <a:spcAft>
                <a:spcPts val="0"/>
              </a:spcAft>
              <a:defRPr/>
            </a:pPr>
            <a:r>
              <a:rPr lang="en-US" sz="2000" b="1" dirty="0" err="1">
                <a:solidFill>
                  <a:schemeClr val="accent3"/>
                </a:solidFill>
                <a:latin typeface="+mn-lt"/>
                <a:ea typeface="+mn-ea"/>
              </a:rPr>
              <a:t>Toprails</a:t>
            </a:r>
            <a:r>
              <a:rPr lang="en-US" sz="2000" b="1" dirty="0">
                <a:solidFill>
                  <a:schemeClr val="accent3"/>
                </a:solidFill>
                <a:latin typeface="+mn-lt"/>
                <a:ea typeface="+mn-ea"/>
              </a:rPr>
              <a:t> must be able to withstand a force of  200 lbs and </a:t>
            </a:r>
            <a:r>
              <a:rPr lang="en-US" sz="2000" b="1" dirty="0" err="1">
                <a:solidFill>
                  <a:schemeClr val="accent3"/>
                </a:solidFill>
                <a:latin typeface="+mn-lt"/>
                <a:ea typeface="+mn-ea"/>
              </a:rPr>
              <a:t>midrails</a:t>
            </a:r>
            <a:r>
              <a:rPr lang="en-US" sz="2000" b="1" dirty="0">
                <a:solidFill>
                  <a:schemeClr val="accent3"/>
                </a:solidFill>
                <a:latin typeface="+mn-lt"/>
                <a:ea typeface="+mn-ea"/>
              </a:rPr>
              <a:t> must be able to withstand a force of 150 lbs.</a:t>
            </a:r>
          </a:p>
        </p:txBody>
      </p:sp>
      <p:sp>
        <p:nvSpPr>
          <p:cNvPr id="86027" name="TextBox 11"/>
          <p:cNvSpPr txBox="1">
            <a:spLocks noChangeArrowheads="1"/>
          </p:cNvSpPr>
          <p:nvPr/>
        </p:nvSpPr>
        <p:spPr bwMode="auto">
          <a:xfrm>
            <a:off x="6781800" y="4648200"/>
            <a:ext cx="1981200" cy="830263"/>
          </a:xfrm>
          <a:prstGeom prst="rect">
            <a:avLst/>
          </a:prstGeom>
          <a:noFill/>
          <a:ln w="9525">
            <a:noFill/>
            <a:miter lim="800000"/>
            <a:headEnd/>
            <a:tailEnd/>
          </a:ln>
        </p:spPr>
        <p:txBody>
          <a:bodyPr>
            <a:spAutoFit/>
          </a:bodyPr>
          <a:lstStyle/>
          <a:p>
            <a:pPr algn="ctr"/>
            <a:r>
              <a:rPr lang="en-US" sz="2400" b="1">
                <a:solidFill>
                  <a:srgbClr val="4BACC6"/>
                </a:solidFill>
                <a:latin typeface="Georgia" pitchFamily="-106" charset="0"/>
              </a:rPr>
              <a:t>Toeboard</a:t>
            </a:r>
          </a:p>
          <a:p>
            <a:pPr algn="ctr"/>
            <a:r>
              <a:rPr lang="en-US" sz="2400" b="1">
                <a:solidFill>
                  <a:srgbClr val="4BACC6"/>
                </a:solidFill>
                <a:latin typeface="Georgia" pitchFamily="-106" charset="0"/>
              </a:rPr>
              <a:t>3 ½”</a:t>
            </a:r>
            <a:endParaRPr lang="en-US">
              <a:solidFill>
                <a:srgbClr val="4BACC6"/>
              </a:solidFill>
              <a:latin typeface="Georgia" pitchFamily="-106" charset="0"/>
            </a:endParaRPr>
          </a:p>
        </p:txBody>
      </p:sp>
      <p:sp>
        <p:nvSpPr>
          <p:cNvPr id="158731" name="TextBox 13"/>
          <p:cNvSpPr txBox="1">
            <a:spLocks noChangeArrowheads="1"/>
          </p:cNvSpPr>
          <p:nvPr/>
        </p:nvSpPr>
        <p:spPr bwMode="auto">
          <a:xfrm>
            <a:off x="6705600" y="3200400"/>
            <a:ext cx="1905000" cy="1200150"/>
          </a:xfrm>
          <a:prstGeom prst="rect">
            <a:avLst/>
          </a:prstGeom>
          <a:noFill/>
          <a:ln w="9525">
            <a:noFill/>
            <a:miter lim="800000"/>
            <a:headEnd/>
            <a:tailEnd/>
          </a:ln>
        </p:spPr>
        <p:txBody>
          <a:bodyPr>
            <a:spAutoFit/>
          </a:bodyPr>
          <a:lstStyle/>
          <a:p>
            <a:pPr algn="ctr"/>
            <a:r>
              <a:rPr lang="en-US" sz="2400" b="1">
                <a:solidFill>
                  <a:srgbClr val="FFC000"/>
                </a:solidFill>
                <a:latin typeface="Georgia" pitchFamily="-106" charset="0"/>
              </a:rPr>
              <a:t>Midrail</a:t>
            </a:r>
          </a:p>
          <a:p>
            <a:pPr algn="ctr"/>
            <a:r>
              <a:rPr lang="en-US" sz="2400" b="1">
                <a:solidFill>
                  <a:srgbClr val="FFC000"/>
                </a:solidFill>
                <a:latin typeface="Georgia" pitchFamily="-106" charset="0"/>
              </a:rPr>
              <a:t>21” plus or minus 3”</a:t>
            </a:r>
            <a:endParaRPr lang="en-US">
              <a:solidFill>
                <a:srgbClr val="FFC000"/>
              </a:solidFill>
              <a:latin typeface="Georgia" pitchFamily="-106" charset="0"/>
            </a:endParaRPr>
          </a:p>
        </p:txBody>
      </p:sp>
      <p:sp>
        <p:nvSpPr>
          <p:cNvPr id="14" name="Title 13"/>
          <p:cNvSpPr txBox="1">
            <a:spLocks/>
          </p:cNvSpPr>
          <p:nvPr/>
        </p:nvSpPr>
        <p:spPr>
          <a:xfrm>
            <a:off x="990600" y="381000"/>
            <a:ext cx="7086600" cy="830997"/>
          </a:xfrm>
          <a:prstGeom prst="rect">
            <a:avLst/>
          </a:prstGeo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Guardrails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a:t>
            </a:r>
            <a:r>
              <a:rPr lang="en-US" dirty="0" err="1" smtClean="0"/>
              <a:t>guarddails</a:t>
            </a:r>
            <a:endParaRPr lang="en-US" dirty="0"/>
          </a:p>
        </p:txBody>
      </p:sp>
      <p:sp>
        <p:nvSpPr>
          <p:cNvPr id="89093" name="Slide Number Placeholder 5"/>
          <p:cNvSpPr>
            <a:spLocks noGrp="1"/>
          </p:cNvSpPr>
          <p:nvPr>
            <p:ph type="sldNum" sz="quarter" idx="12"/>
          </p:nvPr>
        </p:nvSpPr>
        <p:spPr bwMode="auto">
          <a:ln>
            <a:miter lim="800000"/>
            <a:headEnd/>
            <a:tailEnd/>
          </a:ln>
        </p:spPr>
        <p:txBody>
          <a:bodyPr/>
          <a:lstStyle/>
          <a:p>
            <a:fld id="{9BD1ECDD-8FBF-4066-ABB4-778291D3C1FB}" type="slidenum">
              <a:rPr lang="en-US"/>
              <a:pPr/>
              <a:t>53</a:t>
            </a:fld>
            <a:endParaRPr lang="en-US"/>
          </a:p>
        </p:txBody>
      </p:sp>
      <p:pic>
        <p:nvPicPr>
          <p:cNvPr id="160770" name="Content Placeholder 3" descr="framing9.gif" title="Picture of pre-instaledl guardrails on window openings prior to raising the wall"/>
          <p:cNvPicPr preferRelativeResize="0">
            <a:picLocks noGrp="1"/>
          </p:cNvPicPr>
          <p:nvPr>
            <p:ph idx="4294967295"/>
          </p:nvPr>
        </p:nvPicPr>
        <p:blipFill>
          <a:blip r:embed="rId3" cstate="print"/>
          <a:srcRect/>
          <a:stretch>
            <a:fillRect/>
          </a:stretch>
        </p:blipFill>
        <p:spPr>
          <a:xfrm>
            <a:off x="952500" y="1447800"/>
            <a:ext cx="7620000" cy="5029200"/>
          </a:xfrm>
        </p:spPr>
      </p:pic>
      <p:sp>
        <p:nvSpPr>
          <p:cNvPr id="7" name="Up Arrow 6" title="Blue up arrow"/>
          <p:cNvSpPr/>
          <p:nvPr/>
        </p:nvSpPr>
        <p:spPr>
          <a:xfrm>
            <a:off x="2971800" y="3505200"/>
            <a:ext cx="304800" cy="838200"/>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TextBox 7"/>
          <p:cNvSpPr txBox="1">
            <a:spLocks noChangeArrowheads="1"/>
          </p:cNvSpPr>
          <p:nvPr/>
        </p:nvSpPr>
        <p:spPr bwMode="auto">
          <a:xfrm>
            <a:off x="1371600" y="5105400"/>
            <a:ext cx="6781800" cy="923925"/>
          </a:xfrm>
          <a:prstGeom prst="rect">
            <a:avLst/>
          </a:prstGeom>
          <a:solidFill>
            <a:schemeClr val="tx2"/>
          </a:solidFill>
          <a:ln w="9525">
            <a:solidFill>
              <a:schemeClr val="tx2"/>
            </a:solidFill>
            <a:miter lim="800000"/>
            <a:headEnd/>
            <a:tailEnd/>
          </a:ln>
        </p:spPr>
        <p:txBody>
          <a:bodyPr>
            <a:spAutoFit/>
          </a:bodyPr>
          <a:lstStyle/>
          <a:p>
            <a:pPr algn="ctr" fontAlgn="auto">
              <a:spcBef>
                <a:spcPts val="0"/>
              </a:spcBef>
              <a:spcAft>
                <a:spcPts val="0"/>
              </a:spcAft>
              <a:defRPr/>
            </a:pPr>
            <a:r>
              <a:rPr lang="en-US" b="1" dirty="0">
                <a:solidFill>
                  <a:schemeClr val="accent3"/>
                </a:solidFill>
                <a:latin typeface="+mn-lt"/>
                <a:ea typeface="+mn-ea"/>
              </a:rPr>
              <a:t>Another safe alternative is to pre-install guardrails on </a:t>
            </a:r>
          </a:p>
          <a:p>
            <a:pPr algn="ctr" fontAlgn="auto">
              <a:spcBef>
                <a:spcPts val="0"/>
              </a:spcBef>
              <a:spcAft>
                <a:spcPts val="0"/>
              </a:spcAft>
              <a:defRPr/>
            </a:pPr>
            <a:r>
              <a:rPr lang="en-US" b="1" dirty="0">
                <a:solidFill>
                  <a:schemeClr val="accent3"/>
                </a:solidFill>
                <a:latin typeface="+mn-lt"/>
                <a:ea typeface="+mn-ea"/>
              </a:rPr>
              <a:t>    window and door openings prior to raising the wall sections</a:t>
            </a:r>
            <a:r>
              <a:rPr lang="en-US" dirty="0">
                <a:solidFill>
                  <a:schemeClr val="accent3"/>
                </a:solidFill>
                <a:latin typeface="+mn-lt"/>
                <a:ea typeface="+mn-ea"/>
              </a:rPr>
              <a:t>.</a:t>
            </a:r>
          </a:p>
        </p:txBody>
      </p:sp>
      <p:sp>
        <p:nvSpPr>
          <p:cNvPr id="11" name="Title 13"/>
          <p:cNvSpPr txBox="1">
            <a:spLocks/>
          </p:cNvSpPr>
          <p:nvPr/>
        </p:nvSpPr>
        <p:spPr>
          <a:xfrm>
            <a:off x="1295400" y="457200"/>
            <a:ext cx="7086600" cy="830997"/>
          </a:xfrm>
          <a:prstGeom prst="rect">
            <a:avLst/>
          </a:prstGeo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Guardrails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Red background"/>
          <p:cNvSpPr/>
          <p:nvPr/>
        </p:nvSpPr>
        <p:spPr>
          <a:xfrm>
            <a:off x="2133600" y="1219200"/>
            <a:ext cx="6705600" cy="5486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164867" name="Picture 4" descr="Construction Gear.jpg" title="Picture of a Personal Fall Arrest System "/>
          <p:cNvPicPr>
            <a:picLocks noChangeAspect="1"/>
          </p:cNvPicPr>
          <p:nvPr/>
        </p:nvPicPr>
        <p:blipFill>
          <a:blip r:embed="rId2" cstate="print"/>
          <a:srcRect/>
          <a:stretch>
            <a:fillRect/>
          </a:stretch>
        </p:blipFill>
        <p:spPr bwMode="auto">
          <a:xfrm>
            <a:off x="2743200" y="1143000"/>
            <a:ext cx="5337279" cy="5506637"/>
          </a:xfrm>
          <a:prstGeom prst="rect">
            <a:avLst/>
          </a:prstGeom>
          <a:noFill/>
          <a:ln w="9525">
            <a:noFill/>
            <a:miter lim="800000"/>
            <a:headEnd/>
            <a:tailEnd/>
          </a:ln>
        </p:spPr>
      </p:pic>
      <p:sp>
        <p:nvSpPr>
          <p:cNvPr id="75782" name="TextBox 9"/>
          <p:cNvSpPr txBox="1">
            <a:spLocks noChangeArrowheads="1"/>
          </p:cNvSpPr>
          <p:nvPr/>
        </p:nvSpPr>
        <p:spPr bwMode="auto">
          <a:xfrm>
            <a:off x="457200" y="4038600"/>
            <a:ext cx="2895600" cy="2246313"/>
          </a:xfrm>
          <a:prstGeom prst="rect">
            <a:avLst/>
          </a:prstGeom>
          <a:solidFill>
            <a:schemeClr val="tx2"/>
          </a:solidFill>
          <a:ln w="9525">
            <a:noFill/>
            <a:miter lim="800000"/>
            <a:headEnd/>
            <a:tailEnd/>
          </a:ln>
        </p:spPr>
        <p:txBody>
          <a:bodyPr>
            <a:spAutoFit/>
          </a:bodyPr>
          <a:lstStyle/>
          <a:p>
            <a:pPr fontAlgn="auto">
              <a:spcBef>
                <a:spcPts val="0"/>
              </a:spcBef>
              <a:spcAft>
                <a:spcPts val="0"/>
              </a:spcAft>
              <a:buFont typeface="Arial" pitchFamily="34" charset="0"/>
              <a:buChar char="•"/>
              <a:defRPr/>
            </a:pPr>
            <a:r>
              <a:rPr lang="en-US" sz="2000" b="1" dirty="0">
                <a:solidFill>
                  <a:schemeClr val="accent3"/>
                </a:solidFill>
                <a:latin typeface="+mn-lt"/>
                <a:ea typeface="+mn-ea"/>
              </a:rPr>
              <a:t>System used to </a:t>
            </a:r>
          </a:p>
          <a:p>
            <a:pPr fontAlgn="auto">
              <a:spcBef>
                <a:spcPts val="0"/>
              </a:spcBef>
              <a:spcAft>
                <a:spcPts val="0"/>
              </a:spcAft>
              <a:defRPr/>
            </a:pPr>
            <a:r>
              <a:rPr lang="en-US" sz="2000" b="1" dirty="0">
                <a:solidFill>
                  <a:schemeClr val="accent3"/>
                </a:solidFill>
                <a:latin typeface="+mn-lt"/>
                <a:ea typeface="+mn-ea"/>
              </a:rPr>
              <a:t>  arrest (stop) your </a:t>
            </a:r>
          </a:p>
          <a:p>
            <a:pPr fontAlgn="auto">
              <a:spcBef>
                <a:spcPts val="0"/>
              </a:spcBef>
              <a:spcAft>
                <a:spcPts val="0"/>
              </a:spcAft>
              <a:defRPr/>
            </a:pPr>
            <a:r>
              <a:rPr lang="en-US" sz="2000" b="1" dirty="0">
                <a:solidFill>
                  <a:schemeClr val="accent3"/>
                </a:solidFill>
                <a:latin typeface="+mn-lt"/>
                <a:ea typeface="+mn-ea"/>
              </a:rPr>
              <a:t>  fall</a:t>
            </a:r>
          </a:p>
          <a:p>
            <a:pPr fontAlgn="auto">
              <a:spcBef>
                <a:spcPts val="0"/>
              </a:spcBef>
              <a:spcAft>
                <a:spcPts val="0"/>
              </a:spcAft>
              <a:defRPr/>
            </a:pPr>
            <a:endParaRPr lang="en-US" sz="2000" b="1" dirty="0">
              <a:solidFill>
                <a:schemeClr val="accent3"/>
              </a:solidFill>
              <a:latin typeface="+mn-lt"/>
              <a:ea typeface="+mn-ea"/>
            </a:endParaRPr>
          </a:p>
          <a:p>
            <a:pPr fontAlgn="auto">
              <a:spcBef>
                <a:spcPts val="0"/>
              </a:spcBef>
              <a:spcAft>
                <a:spcPts val="0"/>
              </a:spcAft>
              <a:buFont typeface="Arial" pitchFamily="34" charset="0"/>
              <a:buChar char="•"/>
              <a:defRPr/>
            </a:pPr>
            <a:r>
              <a:rPr lang="en-US" sz="2000" b="1" dirty="0">
                <a:solidFill>
                  <a:schemeClr val="accent3"/>
                </a:solidFill>
                <a:latin typeface="+mn-lt"/>
                <a:ea typeface="+mn-ea"/>
              </a:rPr>
              <a:t>Consists of anchor, </a:t>
            </a:r>
          </a:p>
          <a:p>
            <a:pPr fontAlgn="auto">
              <a:spcBef>
                <a:spcPts val="0"/>
              </a:spcBef>
              <a:spcAft>
                <a:spcPts val="0"/>
              </a:spcAft>
              <a:defRPr/>
            </a:pPr>
            <a:r>
              <a:rPr lang="en-US" sz="2000" b="1" dirty="0">
                <a:solidFill>
                  <a:schemeClr val="accent3"/>
                </a:solidFill>
                <a:latin typeface="+mn-lt"/>
                <a:ea typeface="+mn-ea"/>
              </a:rPr>
              <a:t>  full body harness &amp; </a:t>
            </a:r>
          </a:p>
          <a:p>
            <a:pPr fontAlgn="auto">
              <a:spcBef>
                <a:spcPts val="0"/>
              </a:spcBef>
              <a:spcAft>
                <a:spcPts val="0"/>
              </a:spcAft>
              <a:defRPr/>
            </a:pPr>
            <a:r>
              <a:rPr lang="en-US" sz="2000" b="1" dirty="0">
                <a:solidFill>
                  <a:schemeClr val="accent3"/>
                </a:solidFill>
                <a:latin typeface="+mn-lt"/>
                <a:ea typeface="+mn-ea"/>
              </a:rPr>
              <a:t>  lanyard</a:t>
            </a:r>
          </a:p>
        </p:txBody>
      </p:sp>
      <p:sp>
        <p:nvSpPr>
          <p:cNvPr id="8" name="Title 13"/>
          <p:cNvSpPr txBox="1">
            <a:spLocks/>
          </p:cNvSpPr>
          <p:nvPr/>
        </p:nvSpPr>
        <p:spPr>
          <a:xfrm>
            <a:off x="228600" y="152400"/>
            <a:ext cx="8686800" cy="1323439"/>
          </a:xfrm>
          <a:prstGeom prst="rect">
            <a:avLst/>
          </a:prstGeom>
          <a:solidFill>
            <a:schemeClr val="tx2"/>
          </a:solidFill>
        </p:spPr>
        <p:txBody>
          <a:bodyPr>
            <a:spAutoFit/>
          </a:bodyPr>
          <a:lstStyle/>
          <a:p>
            <a:pPr algn="ctr" fontAlgn="auto">
              <a:spcAft>
                <a:spcPts val="0"/>
              </a:spcAft>
              <a:defRPr/>
            </a:pPr>
            <a:r>
              <a:rPr lang="en-US" sz="4000" kern="10" dirty="0">
                <a:ln w="9525">
                  <a:solidFill>
                    <a:srgbClr val="000000"/>
                  </a:solidFill>
                  <a:round/>
                  <a:headEnd/>
                  <a:tailEnd/>
                </a:ln>
                <a:solidFill>
                  <a:srgbClr val="FFFFFF"/>
                </a:solidFill>
                <a:latin typeface="Arial Black"/>
                <a:ea typeface="+mn-ea"/>
                <a:cs typeface="+mj-cs"/>
              </a:rPr>
              <a:t>Personal Fall Arrest System (PFAS)</a:t>
            </a:r>
          </a:p>
        </p:txBody>
      </p:sp>
      <p:sp>
        <p:nvSpPr>
          <p:cNvPr id="2" name="Title 1" hidden="1"/>
          <p:cNvSpPr>
            <a:spLocks noGrp="1"/>
          </p:cNvSpPr>
          <p:nvPr>
            <p:ph type="title"/>
          </p:nvPr>
        </p:nvSpPr>
        <p:spPr>
          <a:xfrm>
            <a:off x="2733675" y="-1143000"/>
            <a:ext cx="7772400" cy="1143000"/>
          </a:xfrm>
        </p:spPr>
        <p:txBody>
          <a:bodyPr/>
          <a:lstStyle/>
          <a:p>
            <a:r>
              <a:rPr lang="en-US" dirty="0" smtClean="0"/>
              <a:t>Picture of personal fall arrest system</a:t>
            </a:r>
            <a:endParaRPr lang="en-US" dirty="0"/>
          </a:p>
        </p:txBody>
      </p:sp>
      <p:sp>
        <p:nvSpPr>
          <p:cNvPr id="75780" name="Slide Number Placeholder 3"/>
          <p:cNvSpPr>
            <a:spLocks noGrp="1"/>
          </p:cNvSpPr>
          <p:nvPr>
            <p:ph type="sldNum" sz="quarter" idx="12"/>
          </p:nvPr>
        </p:nvSpPr>
        <p:spPr bwMode="auto">
          <a:ln>
            <a:miter lim="800000"/>
            <a:headEnd/>
            <a:tailEnd/>
          </a:ln>
        </p:spPr>
        <p:txBody>
          <a:bodyPr/>
          <a:lstStyle/>
          <a:p>
            <a:fld id="{0E1646AB-85F8-4F7E-A8D1-4EF06115DCA5}" type="slidenum">
              <a:rPr lang="en-US"/>
              <a:pPr/>
              <a:t>54</a:t>
            </a:fld>
            <a:endParaRPr lang="en-US"/>
          </a:p>
        </p:txBody>
      </p:sp>
      <p:sp>
        <p:nvSpPr>
          <p:cNvPr id="45058" name="AutoShape 2" descr="http://www.mjscannell.ie/images/products/fall_arrest.gif"/>
          <p:cNvSpPr>
            <a:spLocks noChangeAspect="1" noChangeArrowheads="1"/>
          </p:cNvSpPr>
          <p:nvPr/>
        </p:nvSpPr>
        <p:spPr bwMode="auto">
          <a:xfrm>
            <a:off x="155575" y="-2376488"/>
            <a:ext cx="5610225" cy="496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title="Blue background"/>
          <p:cNvSpPr/>
          <p:nvPr/>
        </p:nvSpPr>
        <p:spPr>
          <a:xfrm>
            <a:off x="304800" y="1066800"/>
            <a:ext cx="8534400" cy="5486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hidden="1"/>
          <p:cNvSpPr>
            <a:spLocks noGrp="1"/>
          </p:cNvSpPr>
          <p:nvPr>
            <p:ph type="title"/>
          </p:nvPr>
        </p:nvSpPr>
        <p:spPr>
          <a:xfrm>
            <a:off x="1485900" y="-676275"/>
            <a:ext cx="7772400" cy="1143000"/>
          </a:xfrm>
        </p:spPr>
        <p:txBody>
          <a:bodyPr/>
          <a:lstStyle/>
          <a:p>
            <a:r>
              <a:rPr lang="en-US" dirty="0" smtClean="0"/>
              <a:t>Picture of </a:t>
            </a:r>
            <a:r>
              <a:rPr lang="en-US" dirty="0" err="1" smtClean="0"/>
              <a:t>retractables</a:t>
            </a:r>
            <a:r>
              <a:rPr lang="en-US" dirty="0" smtClean="0"/>
              <a:t> and lanyards</a:t>
            </a:r>
            <a:endParaRPr lang="en-US" dirty="0"/>
          </a:p>
        </p:txBody>
      </p:sp>
      <p:sp>
        <p:nvSpPr>
          <p:cNvPr id="76802" name="Slide Number Placeholder 3"/>
          <p:cNvSpPr>
            <a:spLocks noGrp="1"/>
          </p:cNvSpPr>
          <p:nvPr>
            <p:ph type="sldNum" sz="quarter" idx="12"/>
          </p:nvPr>
        </p:nvSpPr>
        <p:spPr bwMode="auto">
          <a:ln>
            <a:miter lim="800000"/>
            <a:headEnd/>
            <a:tailEnd/>
          </a:ln>
        </p:spPr>
        <p:txBody>
          <a:bodyPr/>
          <a:lstStyle/>
          <a:p>
            <a:fld id="{9F2E2235-6229-47D1-A0AF-AC2ADED7CA52}" type="slidenum">
              <a:rPr lang="en-US">
                <a:latin typeface="Book Antiqua" pitchFamily="-106" charset="0"/>
              </a:rPr>
              <a:pPr/>
              <a:t>55</a:t>
            </a:fld>
            <a:endParaRPr lang="en-US">
              <a:latin typeface="Book Antiqua" pitchFamily="-106" charset="0"/>
            </a:endParaRPr>
          </a:p>
        </p:txBody>
      </p:sp>
      <p:pic>
        <p:nvPicPr>
          <p:cNvPr id="165891" name="Content Placeholder 4" descr="Retractable Lanyards.jpg" title="Examples of retractables and lanyards "/>
          <p:cNvPicPr>
            <a:picLocks noGrp="1" noChangeAspect="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0" y="3505200"/>
            <a:ext cx="1820863" cy="2819400"/>
          </a:xfrm>
        </p:spPr>
      </p:pic>
      <p:pic>
        <p:nvPicPr>
          <p:cNvPr id="165892" name="Picture 4" descr="z41023" title="Examples of retractables and lanyard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4713" y="4724400"/>
            <a:ext cx="1447800" cy="1600200"/>
          </a:xfrm>
          <a:prstGeom prst="rect">
            <a:avLst/>
          </a:prstGeom>
          <a:noFill/>
          <a:ln w="9525">
            <a:noFill/>
            <a:miter lim="800000"/>
            <a:headEnd/>
            <a:tailEnd/>
          </a:ln>
        </p:spPr>
      </p:pic>
      <p:pic>
        <p:nvPicPr>
          <p:cNvPr id="165893" name="Picture 5" descr="Shock Absorbing Lanyard, Length 4-6 Feet, Color Green, Includes Two Zinc-Plated Locking Snap Hooks With" title="Examples of retractables and lanyards "/>
          <p:cNvPicPr>
            <a:picLocks noChangeAspect="1" noChangeArrowheads="1"/>
          </p:cNvPicPr>
          <p:nvPr/>
        </p:nvPicPr>
        <p:blipFill>
          <a:blip r:embed="rId4" cstate="print"/>
          <a:srcRect/>
          <a:stretch>
            <a:fillRect/>
          </a:stretch>
        </p:blipFill>
        <p:spPr bwMode="auto">
          <a:xfrm>
            <a:off x="6553200" y="1905000"/>
            <a:ext cx="2228850" cy="1295400"/>
          </a:xfrm>
          <a:prstGeom prst="rect">
            <a:avLst/>
          </a:prstGeom>
          <a:noFill/>
          <a:ln w="9525">
            <a:noFill/>
            <a:miter lim="800000"/>
            <a:headEnd/>
            <a:tailEnd/>
          </a:ln>
        </p:spPr>
      </p:pic>
      <p:pic>
        <p:nvPicPr>
          <p:cNvPr id="165894" name="Picture 6" descr="Web Lanyard, Length 6 Feet, 1 Inch Nylon, With Shock Absorber Pack" title="Examples of retractables and lanyards "/>
          <p:cNvPicPr>
            <a:picLocks noChangeAspect="1" noChangeArrowheads="1"/>
          </p:cNvPicPr>
          <p:nvPr/>
        </p:nvPicPr>
        <p:blipFill>
          <a:blip r:embed="rId5" cstate="print"/>
          <a:srcRect/>
          <a:stretch>
            <a:fillRect/>
          </a:stretch>
        </p:blipFill>
        <p:spPr bwMode="auto">
          <a:xfrm>
            <a:off x="3048000" y="5181600"/>
            <a:ext cx="3614738" cy="1284288"/>
          </a:xfrm>
          <a:prstGeom prst="rect">
            <a:avLst/>
          </a:prstGeom>
          <a:noFill/>
          <a:ln w="9525">
            <a:noFill/>
            <a:miter lim="800000"/>
            <a:headEnd/>
            <a:tailEnd/>
          </a:ln>
        </p:spPr>
      </p:pic>
      <p:pic>
        <p:nvPicPr>
          <p:cNvPr id="165895" name="Picture 7" descr="Screamer01A" title="Examples of retractables and lanyards "/>
          <p:cNvPicPr>
            <a:picLocks noChangeAspect="1" noChangeArrowheads="1"/>
          </p:cNvPicPr>
          <p:nvPr/>
        </p:nvPicPr>
        <p:blipFill>
          <a:blip r:embed="rId6" cstate="print"/>
          <a:srcRect/>
          <a:stretch>
            <a:fillRect/>
          </a:stretch>
        </p:blipFill>
        <p:spPr bwMode="auto">
          <a:xfrm>
            <a:off x="990600" y="1219200"/>
            <a:ext cx="1020763" cy="1935163"/>
          </a:xfrm>
          <a:prstGeom prst="rect">
            <a:avLst/>
          </a:prstGeom>
          <a:noFill/>
          <a:ln w="9525">
            <a:noFill/>
            <a:miter lim="800000"/>
            <a:headEnd/>
            <a:tailEnd/>
          </a:ln>
        </p:spPr>
      </p:pic>
      <p:sp>
        <p:nvSpPr>
          <p:cNvPr id="25" name="Rectangle 24"/>
          <p:cNvSpPr/>
          <p:nvPr/>
        </p:nvSpPr>
        <p:spPr>
          <a:xfrm>
            <a:off x="304800" y="3505200"/>
            <a:ext cx="2362200" cy="369332"/>
          </a:xfrm>
          <a:prstGeom prst="rect">
            <a:avLst/>
          </a:prstGeom>
          <a:noFill/>
        </p:spPr>
        <p:txBody>
          <a:bodyPr>
            <a:spAutoFit/>
          </a:bodyPr>
          <a:lstStyle/>
          <a:p>
            <a:pPr algn="ctr" fontAlgn="auto">
              <a:spcBef>
                <a:spcPts val="0"/>
              </a:spcBef>
              <a:spcAft>
                <a:spcPts val="0"/>
              </a:spcAft>
              <a:defRPr/>
            </a:pPr>
            <a:r>
              <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Arial" charset="0"/>
              </a:rPr>
              <a:t>Retractables.</a:t>
            </a:r>
          </a:p>
        </p:txBody>
      </p:sp>
      <p:sp>
        <p:nvSpPr>
          <p:cNvPr id="76812" name="Rectangle 25"/>
          <p:cNvSpPr>
            <a:spLocks noChangeArrowheads="1"/>
          </p:cNvSpPr>
          <p:nvPr/>
        </p:nvSpPr>
        <p:spPr bwMode="auto">
          <a:xfrm>
            <a:off x="2209800" y="1219200"/>
            <a:ext cx="4572000" cy="3957638"/>
          </a:xfrm>
          <a:prstGeom prst="rect">
            <a:avLst/>
          </a:prstGeom>
          <a:noFill/>
          <a:ln w="9525">
            <a:noFill/>
            <a:miter lim="800000"/>
            <a:headEnd/>
            <a:tailEnd/>
          </a:ln>
        </p:spPr>
        <p:txBody>
          <a:bodyPr>
            <a:spAutoFit/>
          </a:bodyPr>
          <a:lstStyle/>
          <a:p>
            <a:pPr>
              <a:lnSpc>
                <a:spcPct val="80000"/>
              </a:lnSpc>
              <a:buFont typeface="Wingdings" pitchFamily="-106" charset="2"/>
              <a:buChar char="n"/>
            </a:pPr>
            <a:r>
              <a:rPr lang="en-US">
                <a:solidFill>
                  <a:srgbClr val="9BBB59"/>
                </a:solidFill>
                <a:latin typeface="Georgia" pitchFamily="-106" charset="0"/>
              </a:rPr>
              <a:t> These are used to connect a body harness  to a safety line and to an anchor point.</a:t>
            </a:r>
          </a:p>
          <a:p>
            <a:pPr>
              <a:lnSpc>
                <a:spcPct val="80000"/>
              </a:lnSpc>
              <a:buFont typeface="Wingdings" pitchFamily="-106" charset="2"/>
              <a:buChar char="n"/>
            </a:pPr>
            <a:endParaRPr lang="en-US">
              <a:solidFill>
                <a:srgbClr val="9BBB59"/>
              </a:solidFill>
              <a:latin typeface="Georgia" pitchFamily="-106" charset="0"/>
            </a:endParaRPr>
          </a:p>
          <a:p>
            <a:pPr>
              <a:lnSpc>
                <a:spcPct val="80000"/>
              </a:lnSpc>
              <a:buFont typeface="Wingdings" pitchFamily="-106" charset="2"/>
              <a:buChar char="n"/>
            </a:pPr>
            <a:endParaRPr lang="en-US">
              <a:solidFill>
                <a:srgbClr val="9BBB59"/>
              </a:solidFill>
              <a:latin typeface="Georgia" pitchFamily="-106" charset="0"/>
            </a:endParaRPr>
          </a:p>
          <a:p>
            <a:pPr>
              <a:lnSpc>
                <a:spcPct val="80000"/>
              </a:lnSpc>
              <a:buFont typeface="Wingdings" pitchFamily="-106" charset="2"/>
              <a:buChar char="n"/>
            </a:pPr>
            <a:r>
              <a:rPr lang="en-US">
                <a:solidFill>
                  <a:srgbClr val="9BBB59"/>
                </a:solidFill>
                <a:latin typeface="Georgia" pitchFamily="-106" charset="0"/>
              </a:rPr>
              <a:t>Anchor point:</a:t>
            </a:r>
          </a:p>
          <a:p>
            <a:pPr lvl="1">
              <a:lnSpc>
                <a:spcPct val="80000"/>
              </a:lnSpc>
            </a:pPr>
            <a:r>
              <a:rPr lang="en-US">
                <a:solidFill>
                  <a:srgbClr val="9BBB59"/>
                </a:solidFill>
                <a:latin typeface="Georgia" pitchFamily="-106" charset="0"/>
              </a:rPr>
              <a:t>Connected to the snap hook of the lanyard , which is connected to the </a:t>
            </a:r>
            <a:r>
              <a:rPr lang="en-US" altLang="en-US">
                <a:solidFill>
                  <a:srgbClr val="9BBB59"/>
                </a:solidFill>
                <a:latin typeface="Georgia" pitchFamily="-106" charset="0"/>
              </a:rPr>
              <a:t>“</a:t>
            </a:r>
            <a:r>
              <a:rPr lang="en-US">
                <a:solidFill>
                  <a:srgbClr val="9BBB59"/>
                </a:solidFill>
                <a:latin typeface="Georgia" pitchFamily="-106" charset="0"/>
              </a:rPr>
              <a:t>D</a:t>
            </a:r>
            <a:r>
              <a:rPr lang="en-US" altLang="en-US">
                <a:solidFill>
                  <a:srgbClr val="9BBB59"/>
                </a:solidFill>
                <a:latin typeface="Georgia" pitchFamily="-106" charset="0"/>
              </a:rPr>
              <a:t>”</a:t>
            </a:r>
            <a:r>
              <a:rPr lang="en-US">
                <a:solidFill>
                  <a:srgbClr val="9BBB59"/>
                </a:solidFill>
                <a:latin typeface="Georgia" pitchFamily="-106" charset="0"/>
              </a:rPr>
              <a:t> ring on the back of  body harness in between the shoulders, should be able to support 5,000 pounds</a:t>
            </a:r>
          </a:p>
          <a:p>
            <a:pPr lvl="1" algn="ctr">
              <a:lnSpc>
                <a:spcPct val="80000"/>
              </a:lnSpc>
            </a:pPr>
            <a:endParaRPr lang="en-US">
              <a:solidFill>
                <a:srgbClr val="9BBB59"/>
              </a:solidFill>
              <a:latin typeface="Georgia" pitchFamily="-106" charset="0"/>
            </a:endParaRPr>
          </a:p>
          <a:p>
            <a:pPr algn="ctr">
              <a:lnSpc>
                <a:spcPct val="80000"/>
              </a:lnSpc>
            </a:pPr>
            <a:r>
              <a:rPr lang="en-US">
                <a:solidFill>
                  <a:srgbClr val="9BBB59"/>
                </a:solidFill>
                <a:latin typeface="Georgia" pitchFamily="-106" charset="0"/>
              </a:rPr>
              <a:t>Protect the equipment from possible cuts.</a:t>
            </a:r>
          </a:p>
          <a:p>
            <a:pPr algn="ctr">
              <a:lnSpc>
                <a:spcPct val="80000"/>
              </a:lnSpc>
            </a:pPr>
            <a:endParaRPr lang="en-US" sz="1600">
              <a:solidFill>
                <a:srgbClr val="9BBB59"/>
              </a:solidFill>
              <a:latin typeface="Georgia" pitchFamily="-106" charset="0"/>
            </a:endParaRPr>
          </a:p>
          <a:p>
            <a:pPr algn="ctr">
              <a:lnSpc>
                <a:spcPct val="80000"/>
              </a:lnSpc>
            </a:pPr>
            <a:endParaRPr lang="en-US" sz="1600">
              <a:solidFill>
                <a:srgbClr val="9BBB59"/>
              </a:solidFill>
              <a:latin typeface="Georgia" pitchFamily="-106" charset="0"/>
            </a:endParaRPr>
          </a:p>
          <a:p>
            <a:pPr algn="ctr">
              <a:lnSpc>
                <a:spcPct val="80000"/>
              </a:lnSpc>
            </a:pPr>
            <a:endParaRPr lang="en-US" sz="1600">
              <a:solidFill>
                <a:srgbClr val="9BBB59"/>
              </a:solidFill>
              <a:latin typeface="Georgia" pitchFamily="-106" charset="0"/>
            </a:endParaRPr>
          </a:p>
          <a:p>
            <a:pPr algn="ctr">
              <a:lnSpc>
                <a:spcPct val="80000"/>
              </a:lnSpc>
            </a:pPr>
            <a:endParaRPr lang="en-US" sz="1600">
              <a:solidFill>
                <a:srgbClr val="9BBB59"/>
              </a:solidFill>
              <a:latin typeface="Georgia" pitchFamily="-106" charset="0"/>
            </a:endParaRPr>
          </a:p>
          <a:p>
            <a:pPr lvl="1">
              <a:lnSpc>
                <a:spcPct val="80000"/>
              </a:lnSpc>
              <a:buFont typeface="Arial" charset="0"/>
              <a:buNone/>
            </a:pPr>
            <a:endParaRPr lang="es-ES_tradnl" sz="1600">
              <a:latin typeface="Georgia" pitchFamily="-106" charset="0"/>
            </a:endParaRPr>
          </a:p>
        </p:txBody>
      </p:sp>
      <p:sp>
        <p:nvSpPr>
          <p:cNvPr id="165898" name="Rectangle 2"/>
          <p:cNvSpPr txBox="1">
            <a:spLocks noChangeArrowheads="1"/>
          </p:cNvSpPr>
          <p:nvPr/>
        </p:nvSpPr>
        <p:spPr bwMode="auto">
          <a:xfrm>
            <a:off x="0" y="0"/>
            <a:ext cx="9144000" cy="990600"/>
          </a:xfrm>
          <a:prstGeom prst="rect">
            <a:avLst/>
          </a:prstGeom>
          <a:noFill/>
          <a:ln w="9525">
            <a:noFill/>
            <a:miter lim="800000"/>
            <a:headEnd/>
            <a:tailEnd/>
          </a:ln>
        </p:spPr>
        <p:txBody>
          <a:bodyPr lIns="90488" tIns="44450" rIns="90488" bIns="44450" anchor="b"/>
          <a:lstStyle/>
          <a:p>
            <a:pPr algn="ctr"/>
            <a:r>
              <a:rPr lang="es-ES_tradnl" sz="3600" b="1">
                <a:solidFill>
                  <a:schemeClr val="tx2"/>
                </a:solidFill>
                <a:latin typeface="Lucida Sans" pitchFamily="-106" charset="0"/>
                <a:cs typeface="Arial" charset="0"/>
              </a:rPr>
              <a:t>Retractables and Lanyards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819150" y="-1143000"/>
            <a:ext cx="7772400" cy="1143000"/>
          </a:xfrm>
        </p:spPr>
        <p:txBody>
          <a:bodyPr/>
          <a:lstStyle/>
          <a:p>
            <a:r>
              <a:rPr lang="en-US" dirty="0" smtClean="0"/>
              <a:t>Picture of a worker cutting an anchor pint off a roof</a:t>
            </a:r>
            <a:endParaRPr lang="en-US" dirty="0"/>
          </a:p>
        </p:txBody>
      </p:sp>
      <p:sp>
        <p:nvSpPr>
          <p:cNvPr id="79876" name="Slide Number Placeholder 5"/>
          <p:cNvSpPr>
            <a:spLocks noGrp="1"/>
          </p:cNvSpPr>
          <p:nvPr>
            <p:ph type="sldNum" sz="quarter" idx="12"/>
          </p:nvPr>
        </p:nvSpPr>
        <p:spPr bwMode="auto">
          <a:ln>
            <a:miter lim="800000"/>
            <a:headEnd/>
            <a:tailEnd/>
          </a:ln>
        </p:spPr>
        <p:txBody>
          <a:bodyPr/>
          <a:lstStyle/>
          <a:p>
            <a:fld id="{3AE8C494-18EC-496C-826E-724FE752631B}" type="slidenum">
              <a:rPr lang="en-US"/>
              <a:pPr/>
              <a:t>56</a:t>
            </a:fld>
            <a:endParaRPr lang="en-US"/>
          </a:p>
        </p:txBody>
      </p:sp>
      <p:pic>
        <p:nvPicPr>
          <p:cNvPr id="171010" name="Content Placeholder 3" descr="roof32.jpg" title="Picture of an anchor being removed with a knife"/>
          <p:cNvPicPr>
            <a:picLocks noGrp="1" noChangeAspect="1"/>
          </p:cNvPicPr>
          <p:nvPr>
            <p:ph idx="4294967295"/>
          </p:nvPr>
        </p:nvPicPr>
        <p:blipFill>
          <a:blip r:embed="rId3" cstate="print"/>
          <a:srcRect/>
          <a:stretch>
            <a:fillRect/>
          </a:stretch>
        </p:blipFill>
        <p:spPr>
          <a:xfrm>
            <a:off x="915988" y="533400"/>
            <a:ext cx="8228012" cy="5497513"/>
          </a:xfrm>
        </p:spPr>
      </p:pic>
      <p:sp>
        <p:nvSpPr>
          <p:cNvPr id="79878" name="TextBox 6"/>
          <p:cNvSpPr txBox="1">
            <a:spLocks noChangeArrowheads="1"/>
          </p:cNvSpPr>
          <p:nvPr/>
        </p:nvSpPr>
        <p:spPr bwMode="auto">
          <a:xfrm>
            <a:off x="838200" y="4267200"/>
            <a:ext cx="2895600" cy="2246313"/>
          </a:xfrm>
          <a:prstGeom prst="rect">
            <a:avLst/>
          </a:prstGeom>
          <a:solidFill>
            <a:schemeClr val="tx2"/>
          </a:solidFill>
          <a:ln w="9525">
            <a:solidFill>
              <a:schemeClr val="tx2"/>
            </a:solidFill>
            <a:miter lim="800000"/>
            <a:headEnd/>
            <a:tailEnd/>
          </a:ln>
        </p:spPr>
        <p:txBody>
          <a:bodyPr>
            <a:spAutoFit/>
          </a:bodyPr>
          <a:lstStyle/>
          <a:p>
            <a:pPr fontAlgn="auto">
              <a:spcBef>
                <a:spcPts val="0"/>
              </a:spcBef>
              <a:spcAft>
                <a:spcPts val="0"/>
              </a:spcAft>
              <a:buFont typeface="Wingdings" pitchFamily="2" charset="2"/>
              <a:buChar char="Ø"/>
              <a:defRPr/>
            </a:pPr>
            <a:r>
              <a:rPr lang="en-US" sz="2000" b="1" dirty="0">
                <a:solidFill>
                  <a:schemeClr val="accent3"/>
                </a:solidFill>
                <a:latin typeface="+mn-lt"/>
                <a:ea typeface="+mn-ea"/>
              </a:rPr>
              <a:t>Anchor point can  </a:t>
            </a:r>
          </a:p>
          <a:p>
            <a:pPr fontAlgn="auto">
              <a:spcBef>
                <a:spcPts val="0"/>
              </a:spcBef>
              <a:spcAft>
                <a:spcPts val="0"/>
              </a:spcAft>
              <a:defRPr/>
            </a:pPr>
            <a:r>
              <a:rPr lang="en-US" sz="2000" b="1" dirty="0">
                <a:solidFill>
                  <a:schemeClr val="accent3"/>
                </a:solidFill>
                <a:latin typeface="+mn-lt"/>
                <a:ea typeface="+mn-ea"/>
              </a:rPr>
              <a:t>   be quickly </a:t>
            </a:r>
          </a:p>
          <a:p>
            <a:pPr fontAlgn="auto">
              <a:spcBef>
                <a:spcPts val="0"/>
              </a:spcBef>
              <a:spcAft>
                <a:spcPts val="0"/>
              </a:spcAft>
              <a:defRPr/>
            </a:pPr>
            <a:r>
              <a:rPr lang="en-US" sz="2000" b="1" dirty="0">
                <a:solidFill>
                  <a:schemeClr val="accent3"/>
                </a:solidFill>
                <a:latin typeface="+mn-lt"/>
                <a:ea typeface="+mn-ea"/>
              </a:rPr>
              <a:t>   installed to an </a:t>
            </a:r>
          </a:p>
          <a:p>
            <a:pPr fontAlgn="auto">
              <a:spcBef>
                <a:spcPts val="0"/>
              </a:spcBef>
              <a:spcAft>
                <a:spcPts val="0"/>
              </a:spcAft>
              <a:defRPr/>
            </a:pPr>
            <a:r>
              <a:rPr lang="en-US" sz="2000" b="1" dirty="0">
                <a:solidFill>
                  <a:schemeClr val="accent3"/>
                </a:solidFill>
                <a:latin typeface="+mn-lt"/>
                <a:ea typeface="+mn-ea"/>
              </a:rPr>
              <a:t>   interior rafter with </a:t>
            </a:r>
          </a:p>
          <a:p>
            <a:pPr fontAlgn="auto">
              <a:spcBef>
                <a:spcPts val="0"/>
              </a:spcBef>
              <a:spcAft>
                <a:spcPts val="0"/>
              </a:spcAft>
              <a:defRPr/>
            </a:pPr>
            <a:r>
              <a:rPr lang="en-US" sz="2000" b="1" dirty="0">
                <a:solidFill>
                  <a:schemeClr val="accent3"/>
                </a:solidFill>
                <a:latin typeface="+mn-lt"/>
                <a:ea typeface="+mn-ea"/>
              </a:rPr>
              <a:t>   nails.</a:t>
            </a:r>
          </a:p>
          <a:p>
            <a:pPr fontAlgn="auto">
              <a:spcBef>
                <a:spcPts val="0"/>
              </a:spcBef>
              <a:spcAft>
                <a:spcPts val="0"/>
              </a:spcAft>
              <a:buFont typeface="Wingdings" pitchFamily="2" charset="2"/>
              <a:buChar char="Ø"/>
              <a:defRPr/>
            </a:pPr>
            <a:r>
              <a:rPr lang="en-US" sz="2000" b="1" dirty="0">
                <a:solidFill>
                  <a:schemeClr val="accent3"/>
                </a:solidFill>
                <a:latin typeface="+mn-lt"/>
                <a:ea typeface="+mn-ea"/>
              </a:rPr>
              <a:t>It can be cut &amp; </a:t>
            </a:r>
          </a:p>
          <a:p>
            <a:pPr fontAlgn="auto">
              <a:spcBef>
                <a:spcPts val="0"/>
              </a:spcBef>
              <a:spcAft>
                <a:spcPts val="0"/>
              </a:spcAft>
              <a:defRPr/>
            </a:pPr>
            <a:r>
              <a:rPr lang="en-US" sz="2000" b="1" dirty="0">
                <a:solidFill>
                  <a:schemeClr val="accent3"/>
                </a:solidFill>
                <a:latin typeface="+mn-lt"/>
                <a:ea typeface="+mn-ea"/>
              </a:rPr>
              <a:t>   removed quickly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a fall arrest system</a:t>
            </a:r>
            <a:endParaRPr lang="en-US" dirty="0"/>
          </a:p>
        </p:txBody>
      </p:sp>
      <p:sp>
        <p:nvSpPr>
          <p:cNvPr id="6" name="Slide Number Placeholder 5"/>
          <p:cNvSpPr>
            <a:spLocks noGrp="1"/>
          </p:cNvSpPr>
          <p:nvPr>
            <p:ph type="sldNum" sz="quarter" idx="12"/>
          </p:nvPr>
        </p:nvSpPr>
        <p:spPr/>
        <p:txBody>
          <a:bodyPr/>
          <a:lstStyle/>
          <a:p>
            <a:fld id="{4E6520C2-12E8-4C50-80FF-452A23588A72}" type="slidenum">
              <a:rPr lang="en-US"/>
              <a:pPr/>
              <a:t>57</a:t>
            </a:fld>
            <a:endParaRPr lang="en-US"/>
          </a:p>
        </p:txBody>
      </p:sp>
      <p:pic>
        <p:nvPicPr>
          <p:cNvPr id="1026" name="Picture 2" descr="C:\Users\Nicole\AppData\Local\Temp\IMG_1489.jpg" title="Fall arrest system spec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981200" y="-1427529"/>
            <a:ext cx="5029200" cy="8382000"/>
          </a:xfrm>
          <a:prstGeom prst="rect">
            <a:avLst/>
          </a:prstGeom>
          <a:noFill/>
        </p:spPr>
      </p:pic>
      <p:sp>
        <p:nvSpPr>
          <p:cNvPr id="8" name="TextBox 7"/>
          <p:cNvSpPr txBox="1">
            <a:spLocks noChangeArrowheads="1"/>
          </p:cNvSpPr>
          <p:nvPr/>
        </p:nvSpPr>
        <p:spPr bwMode="auto">
          <a:xfrm>
            <a:off x="914400" y="5181600"/>
            <a:ext cx="5638800" cy="1477328"/>
          </a:xfrm>
          <a:prstGeom prst="rect">
            <a:avLst/>
          </a:prstGeom>
          <a:solidFill>
            <a:schemeClr val="tx2"/>
          </a:solidFill>
          <a:ln w="9525">
            <a:solidFill>
              <a:schemeClr val="tx2"/>
            </a:solidFill>
            <a:miter lim="800000"/>
            <a:headEnd/>
            <a:tailEnd/>
          </a:ln>
        </p:spPr>
        <p:txBody>
          <a:bodyPr wrap="square">
            <a:spAutoFit/>
          </a:bodyPr>
          <a:lstStyle/>
          <a:p>
            <a:r>
              <a:rPr lang="en-US" b="1" u="sng" dirty="0" smtClean="0">
                <a:solidFill>
                  <a:srgbClr val="9BBB59"/>
                </a:solidFill>
                <a:latin typeface="Georgia" pitchFamily="-106" charset="0"/>
              </a:rPr>
              <a:t>Things </a:t>
            </a:r>
            <a:r>
              <a:rPr lang="en-US" b="1" u="sng" dirty="0">
                <a:solidFill>
                  <a:srgbClr val="9BBB59"/>
                </a:solidFill>
                <a:latin typeface="Georgia" pitchFamily="-106" charset="0"/>
              </a:rPr>
              <a:t>to look for with a fall arrest system:</a:t>
            </a:r>
          </a:p>
          <a:p>
            <a:pPr>
              <a:buFont typeface="Lucida Sans" pitchFamily="-106" charset="0"/>
              <a:buAutoNum type="arabicPeriod"/>
            </a:pPr>
            <a:r>
              <a:rPr lang="en-US" b="1" dirty="0">
                <a:solidFill>
                  <a:srgbClr val="9BBB59"/>
                </a:solidFill>
                <a:latin typeface="Georgia" pitchFamily="-106" charset="0"/>
              </a:rPr>
              <a:t>You don</a:t>
            </a:r>
            <a:r>
              <a:rPr lang="ja-JP" altLang="en-US" b="1">
                <a:solidFill>
                  <a:srgbClr val="9BBB59"/>
                </a:solidFill>
                <a:latin typeface="Georgia" pitchFamily="-106" charset="0"/>
                <a:ea typeface="ＭＳ Ｐ明朝" pitchFamily="-106" charset="-128"/>
              </a:rPr>
              <a:t>’</a:t>
            </a:r>
            <a:r>
              <a:rPr lang="en-US" altLang="ja-JP" b="1" dirty="0">
                <a:solidFill>
                  <a:srgbClr val="9BBB59"/>
                </a:solidFill>
                <a:latin typeface="Georgia" pitchFamily="-106" charset="0"/>
                <a:ea typeface="ＭＳ Ｐ明朝" pitchFamily="-106" charset="-128"/>
              </a:rPr>
              <a:t>t have a swing fall hazard</a:t>
            </a:r>
          </a:p>
          <a:p>
            <a:pPr>
              <a:buFont typeface="Lucida Sans" pitchFamily="-106" charset="0"/>
              <a:buAutoNum type="arabicPeriod"/>
            </a:pPr>
            <a:r>
              <a:rPr lang="en-US" b="1" dirty="0">
                <a:solidFill>
                  <a:srgbClr val="9BBB59"/>
                </a:solidFill>
                <a:latin typeface="Georgia" pitchFamily="-106" charset="0"/>
              </a:rPr>
              <a:t>It arrests your fall</a:t>
            </a:r>
          </a:p>
          <a:p>
            <a:pPr>
              <a:buFont typeface="Lucida Sans" pitchFamily="-106" charset="0"/>
              <a:buAutoNum type="arabicPeriod"/>
            </a:pPr>
            <a:r>
              <a:rPr lang="en-US" b="1" dirty="0">
                <a:solidFill>
                  <a:srgbClr val="9BBB59"/>
                </a:solidFill>
                <a:latin typeface="Georgia" pitchFamily="-106" charset="0"/>
              </a:rPr>
              <a:t>Free fall distance</a:t>
            </a:r>
          </a:p>
          <a:p>
            <a:pPr>
              <a:buFont typeface="Lucida Sans" pitchFamily="-106" charset="0"/>
              <a:buAutoNum type="arabicPeriod"/>
            </a:pPr>
            <a:r>
              <a:rPr lang="en-US" b="1" dirty="0" smtClean="0">
                <a:solidFill>
                  <a:srgbClr val="9BBB59"/>
                </a:solidFill>
                <a:latin typeface="Georgia" pitchFamily="-106" charset="0"/>
              </a:rPr>
              <a:t>Prevents worker </a:t>
            </a:r>
            <a:r>
              <a:rPr lang="en-US" b="1" dirty="0">
                <a:solidFill>
                  <a:srgbClr val="9BBB59"/>
                </a:solidFill>
                <a:latin typeface="Georgia" pitchFamily="-106" charset="0"/>
              </a:rPr>
              <a:t>from striking lower level</a:t>
            </a:r>
          </a:p>
        </p:txBody>
      </p:sp>
      <p:sp>
        <p:nvSpPr>
          <p:cNvPr id="12" name="TextBox 11"/>
          <p:cNvSpPr txBox="1"/>
          <p:nvPr/>
        </p:nvSpPr>
        <p:spPr>
          <a:xfrm>
            <a:off x="6934200" y="2057400"/>
            <a:ext cx="1981200" cy="1631216"/>
          </a:xfrm>
          <a:prstGeom prst="rect">
            <a:avLst/>
          </a:prstGeom>
          <a:solidFill>
            <a:schemeClr val="accent2"/>
          </a:solidFill>
        </p:spPr>
        <p:txBody>
          <a:bodyPr wrap="square" rtlCol="0">
            <a:spAutoFit/>
          </a:bodyPr>
          <a:lstStyle/>
          <a:p>
            <a:pPr algn="ctr"/>
            <a:r>
              <a:rPr lang="en-US" sz="2500" dirty="0" smtClean="0">
                <a:latin typeface="+mj-lt"/>
              </a:rPr>
              <a:t>Total </a:t>
            </a:r>
          </a:p>
          <a:p>
            <a:pPr algn="ctr"/>
            <a:r>
              <a:rPr lang="en-US" sz="2500" b="1" dirty="0" smtClean="0">
                <a:latin typeface="+mj-lt"/>
              </a:rPr>
              <a:t>18 ½ </a:t>
            </a:r>
            <a:r>
              <a:rPr lang="en-US" sz="2500" dirty="0" smtClean="0">
                <a:latin typeface="+mj-lt"/>
              </a:rPr>
              <a:t>ft. </a:t>
            </a:r>
          </a:p>
          <a:p>
            <a:pPr algn="ctr"/>
            <a:r>
              <a:rPr lang="en-US" sz="2500" dirty="0" smtClean="0">
                <a:latin typeface="+mj-lt"/>
              </a:rPr>
              <a:t>from anchorage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3"/>
          <p:cNvSpPr>
            <a:spLocks noGrp="1"/>
          </p:cNvSpPr>
          <p:nvPr>
            <p:ph type="title"/>
          </p:nvPr>
        </p:nvSpPr>
        <p:spPr>
          <a:xfrm>
            <a:off x="722313" y="952500"/>
            <a:ext cx="8193087" cy="1362075"/>
          </a:xfrm>
        </p:spPr>
        <p:txBody>
          <a:bodyPr/>
          <a:lstStyle/>
          <a:p>
            <a:r>
              <a:rPr lang="en-US" sz="5000" dirty="0" smtClean="0"/>
              <a:t>Rights and Responsibilities</a:t>
            </a:r>
          </a:p>
        </p:txBody>
      </p:sp>
      <p:sp>
        <p:nvSpPr>
          <p:cNvPr id="3" name="Slide Number Placeholder 2"/>
          <p:cNvSpPr>
            <a:spLocks noGrp="1"/>
          </p:cNvSpPr>
          <p:nvPr>
            <p:ph type="sldNum" sz="quarter" idx="12"/>
          </p:nvPr>
        </p:nvSpPr>
        <p:spPr/>
        <p:txBody>
          <a:bodyPr/>
          <a:lstStyle/>
          <a:p>
            <a:fld id="{E2538FFB-232C-44D6-966E-AB5AEA630BA8}" type="slidenum">
              <a:rPr lang="en-US"/>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052"/>
          <p:cNvSpPr>
            <a:spLocks noChangeArrowheads="1"/>
          </p:cNvSpPr>
          <p:nvPr/>
        </p:nvSpPr>
        <p:spPr bwMode="auto">
          <a:xfrm>
            <a:off x="533400" y="152400"/>
            <a:ext cx="82296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What are employers’ responsibilities and rights?</a:t>
            </a:r>
          </a:p>
        </p:txBody>
      </p:sp>
      <p:sp>
        <p:nvSpPr>
          <p:cNvPr id="103429" name="Rectangle 2053"/>
          <p:cNvSpPr>
            <a:spLocks noChangeArrowheads="1"/>
          </p:cNvSpPr>
          <p:nvPr/>
        </p:nvSpPr>
        <p:spPr bwMode="auto">
          <a:xfrm>
            <a:off x="304800" y="1524000"/>
            <a:ext cx="8610600" cy="5105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a:spcBef>
                <a:spcPct val="20000"/>
              </a:spcBef>
              <a:spcAft>
                <a:spcPct val="20000"/>
              </a:spcAft>
              <a:buClr>
                <a:srgbClr val="FFFF00"/>
              </a:buClr>
              <a:buSzPct val="50000"/>
              <a:buFont typeface="Monotype Sorts" pitchFamily="2" charset="2"/>
              <a:buChar char="l"/>
              <a:defRPr/>
            </a:pPr>
            <a:r>
              <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rPr>
              <a:t>Providing a safe and healthful workplace free of recognized hazards </a:t>
            </a:r>
          </a:p>
          <a:p>
            <a:pPr marL="342900" indent="-342900" fontAlgn="auto">
              <a:spcBef>
                <a:spcPct val="20000"/>
              </a:spcBef>
              <a:spcAft>
                <a:spcPct val="20000"/>
              </a:spcAft>
              <a:buClr>
                <a:srgbClr val="FFFF00"/>
              </a:buClr>
              <a:buSzPct val="50000"/>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fontAlgn="auto">
              <a:spcBef>
                <a:spcPct val="20000"/>
              </a:spcBef>
              <a:spcAft>
                <a:spcPct val="20000"/>
              </a:spcAft>
              <a:buClr>
                <a:srgbClr val="FFFF00"/>
              </a:buClr>
              <a:buSzPct val="50000"/>
              <a:buFont typeface="Monotype Sorts" pitchFamily="2" charset="2"/>
              <a:buChar char="l"/>
              <a:defRPr/>
            </a:pPr>
            <a:r>
              <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rPr>
              <a:t>Following the OSHA standards</a:t>
            </a:r>
          </a:p>
          <a:p>
            <a:pPr marL="342900" indent="-342900" fontAlgn="auto">
              <a:spcBef>
                <a:spcPct val="20000"/>
              </a:spcBef>
              <a:spcAft>
                <a:spcPct val="20000"/>
              </a:spcAft>
              <a:buClr>
                <a:srgbClr val="FFFF00"/>
              </a:buClr>
              <a:buSzPct val="50000"/>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fontAlgn="auto">
              <a:spcBef>
                <a:spcPct val="20000"/>
              </a:spcBef>
              <a:spcAft>
                <a:spcPct val="20000"/>
              </a:spcAft>
              <a:buClr>
                <a:srgbClr val="FFFF00"/>
              </a:buClr>
              <a:buSzPct val="50000"/>
              <a:buFont typeface="Monotype Sorts" pitchFamily="2" charset="2"/>
              <a:buChar char="l"/>
              <a:defRPr/>
            </a:pPr>
            <a:r>
              <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rPr>
              <a:t>Providing training, </a:t>
            </a: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including on fall protection, &amp; retraining if systems/equipment change</a:t>
            </a:r>
          </a:p>
          <a:p>
            <a:pPr marL="342900" indent="-342900" fontAlgn="auto">
              <a:spcBef>
                <a:spcPct val="20000"/>
              </a:spcBef>
              <a:spcAft>
                <a:spcPct val="20000"/>
              </a:spcAft>
              <a:buClr>
                <a:srgbClr val="FFFF00"/>
              </a:buClr>
              <a:buSzPct val="50000"/>
              <a:buFont typeface="Monotype Sorts" pitchFamily="2" charset="2"/>
              <a:buChar char="l"/>
              <a:defRPr/>
            </a:pP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fontAlgn="auto">
              <a:spcBef>
                <a:spcPct val="20000"/>
              </a:spcBef>
              <a:spcAft>
                <a:spcPct val="20000"/>
              </a:spcAft>
              <a:buClr>
                <a:srgbClr val="FFFF00"/>
              </a:buClr>
              <a:buSzPct val="50000"/>
              <a:buFont typeface="Monotype Sorts" pitchFamily="2" charset="2"/>
              <a:buChar char="l"/>
              <a:defRPr/>
            </a:pP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Provide medical </a:t>
            </a:r>
            <a:r>
              <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rPr>
              <a:t>examinations and recordkeeping</a:t>
            </a:r>
          </a:p>
          <a:p>
            <a:pPr marL="342900" indent="-342900" fontAlgn="auto">
              <a:spcBef>
                <a:spcPct val="20000"/>
              </a:spcBef>
              <a:spcAft>
                <a:spcPct val="20000"/>
              </a:spcAft>
              <a:buClr>
                <a:srgbClr val="FFFF00"/>
              </a:buClr>
              <a:buSzPct val="50000"/>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fontAlgn="auto">
              <a:spcBef>
                <a:spcPct val="20000"/>
              </a:spcBef>
              <a:spcAft>
                <a:spcPct val="20000"/>
              </a:spcAft>
              <a:buClr>
                <a:srgbClr val="FFFF00"/>
              </a:buClr>
              <a:buSzPct val="50000"/>
              <a:buFont typeface="Monotype Sorts" pitchFamily="2" charset="2"/>
              <a:buChar char="l"/>
              <a:defRPr/>
            </a:pPr>
            <a:r>
              <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rPr>
              <a:t>OSH Act gives rights, particularly during and after an OSHA inspection</a:t>
            </a:r>
          </a:p>
          <a:p>
            <a:pPr marL="342900" indent="-342900" fontAlgn="auto">
              <a:spcBef>
                <a:spcPct val="20000"/>
              </a:spcBef>
              <a:spcAft>
                <a:spcPct val="20000"/>
              </a:spcAft>
              <a:buClr>
                <a:srgbClr val="FFFF00"/>
              </a:buClr>
              <a:buSzPct val="50000"/>
              <a:buFont typeface="Monotype Sorts" pitchFamily="2" charset="2"/>
              <a:buChar char="l"/>
              <a:defRPr/>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le 1" hidden="1"/>
          <p:cNvSpPr>
            <a:spLocks noGrp="1"/>
          </p:cNvSpPr>
          <p:nvPr>
            <p:ph type="title"/>
          </p:nvPr>
        </p:nvSpPr>
        <p:spPr/>
        <p:txBody>
          <a:bodyPr/>
          <a:lstStyle/>
          <a:p>
            <a:r>
              <a:rPr lang="en-US" dirty="0" smtClean="0"/>
              <a:t>Slide about employers’ responsibilities and rights</a:t>
            </a:r>
            <a:endParaRPr lang="en-US" dirty="0"/>
          </a:p>
        </p:txBody>
      </p:sp>
      <p:sp>
        <p:nvSpPr>
          <p:cNvPr id="157698" name="Slide Number Placeholder 5"/>
          <p:cNvSpPr>
            <a:spLocks noGrp="1"/>
          </p:cNvSpPr>
          <p:nvPr>
            <p:ph type="sldNum" sz="quarter" idx="12"/>
          </p:nvPr>
        </p:nvSpPr>
        <p:spPr bwMode="auto">
          <a:ln>
            <a:miter lim="800000"/>
            <a:headEnd/>
            <a:tailEnd/>
          </a:ln>
        </p:spPr>
        <p:txBody>
          <a:bodyPr/>
          <a:lstStyle/>
          <a:p>
            <a:fld id="{6D91CDEA-E11B-4398-9083-CCC0B1D026A1}" type="slidenum">
              <a:rPr lang="en-US"/>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0E4173-61F2-4059-B21E-D74DBB4961A1}" type="slidenum">
              <a:rPr lang="en-US"/>
              <a:pPr/>
              <a:t>6</a:t>
            </a:fld>
            <a:endParaRPr lang="en-US"/>
          </a:p>
        </p:txBody>
      </p:sp>
      <p:sp>
        <p:nvSpPr>
          <p:cNvPr id="3" name="Content Placeholder 2"/>
          <p:cNvSpPr>
            <a:spLocks noGrp="1"/>
          </p:cNvSpPr>
          <p:nvPr>
            <p:ph sz="quarter" idx="4294967295"/>
          </p:nvPr>
        </p:nvSpPr>
        <p:spPr>
          <a:xfrm>
            <a:off x="609600" y="1524000"/>
            <a:ext cx="7772400" cy="4572000"/>
          </a:xfrm>
        </p:spPr>
        <p:txBody>
          <a:bodyPr/>
          <a:lstStyle/>
          <a:p>
            <a:pPr algn="ctr">
              <a:buFont typeface="Wingdings 2" pitchFamily="-106" charset="2"/>
              <a:buNone/>
            </a:pPr>
            <a:endParaRPr lang="en-US" dirty="0" smtClean="0"/>
          </a:p>
          <a:p>
            <a:pPr algn="ctr">
              <a:buFont typeface="Wingdings 2" pitchFamily="-106" charset="2"/>
              <a:buNone/>
            </a:pPr>
            <a:endParaRPr lang="en-US" dirty="0" smtClean="0"/>
          </a:p>
          <a:p>
            <a:pPr algn="ctr">
              <a:buFont typeface="Wingdings 2" pitchFamily="-106" charset="2"/>
              <a:buNone/>
            </a:pPr>
            <a:r>
              <a:rPr lang="en-US" sz="4000" dirty="0" smtClean="0">
                <a:solidFill>
                  <a:schemeClr val="tx2"/>
                </a:solidFill>
              </a:rPr>
              <a:t>Anything that can cause a person to become injured, ill, or stressed </a:t>
            </a:r>
          </a:p>
        </p:txBody>
      </p:sp>
      <p:sp>
        <p:nvSpPr>
          <p:cNvPr id="6" name="Title 13"/>
          <p:cNvSpPr txBox="1">
            <a:spLocks noGrp="1"/>
          </p:cNvSpPr>
          <p:nvPr>
            <p:ph type="title"/>
          </p:nvPr>
        </p:nvSpPr>
        <p:spPr>
          <a:xfrm>
            <a:off x="762000" y="533400"/>
            <a:ext cx="7391382" cy="877163"/>
          </a:xfrm>
          <a:prstGeom prst="rect">
            <a:avLst/>
          </a:prstGeom>
          <a:solidFill>
            <a:schemeClr val="tx2"/>
          </a:solidFill>
        </p:spPr>
        <p:txBody>
          <a:bodyPr wrap="none" bIns="91440" anchor="b">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What is a job hazard?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ChangeArrowheads="1"/>
          </p:cNvSpPr>
          <p:nvPr/>
        </p:nvSpPr>
        <p:spPr bwMode="auto">
          <a:xfrm>
            <a:off x="609600" y="152400"/>
            <a:ext cx="7974012" cy="114458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What are workers’ rights?</a:t>
            </a:r>
          </a:p>
        </p:txBody>
      </p:sp>
      <p:sp>
        <p:nvSpPr>
          <p:cNvPr id="101381" name="Rectangle 5"/>
          <p:cNvSpPr>
            <a:spLocks noChangeArrowheads="1"/>
          </p:cNvSpPr>
          <p:nvPr/>
        </p:nvSpPr>
        <p:spPr bwMode="auto">
          <a:xfrm>
            <a:off x="533400" y="1447800"/>
            <a:ext cx="8077200" cy="52578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Identify and correct problems in workplaces, working with their employers whenever possible</a:t>
            </a: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Complain to OSHA about workplace conditions threatening their health or safety in person, by telephone, by fax, by mail or electronically through OSHA’s web site</a:t>
            </a: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Whistleblower Protection: Section 11(c) of the OSH Act - right to seek safe and healthful job conditions without being disciplined or fired</a:t>
            </a:r>
          </a:p>
        </p:txBody>
      </p:sp>
      <p:sp>
        <p:nvSpPr>
          <p:cNvPr id="192516" name="Text Box 6"/>
          <p:cNvSpPr txBox="1">
            <a:spLocks noChangeArrowheads="1"/>
          </p:cNvSpPr>
          <p:nvPr/>
        </p:nvSpPr>
        <p:spPr bwMode="auto">
          <a:xfrm>
            <a:off x="1066800" y="6172200"/>
            <a:ext cx="7142163" cy="508000"/>
          </a:xfrm>
          <a:prstGeom prst="rect">
            <a:avLst/>
          </a:prstGeom>
          <a:noFill/>
          <a:ln w="9525">
            <a:noFill/>
            <a:miter lim="800000"/>
            <a:headEnd type="none" w="sm" len="sm"/>
            <a:tailEnd type="none" w="sm" len="sm"/>
          </a:ln>
        </p:spPr>
        <p:txBody>
          <a:bodyPr>
            <a:spAutoFit/>
          </a:bodyPr>
          <a:lstStyle/>
          <a:p>
            <a:pPr algn="ctr">
              <a:lnSpc>
                <a:spcPct val="175000"/>
              </a:lnSpc>
              <a:spcBef>
                <a:spcPct val="50000"/>
              </a:spcBef>
            </a:pPr>
            <a:r>
              <a:rPr lang="en-US">
                <a:solidFill>
                  <a:srgbClr val="FFFFFF"/>
                </a:solidFill>
                <a:latin typeface="Georgia" pitchFamily="-106" charset="0"/>
              </a:rPr>
              <a:t>(see OSHA Workers' web page for more information)</a:t>
            </a:r>
          </a:p>
        </p:txBody>
      </p:sp>
      <p:sp>
        <p:nvSpPr>
          <p:cNvPr id="2" name="Title 1" hidden="1"/>
          <p:cNvSpPr>
            <a:spLocks noGrp="1"/>
          </p:cNvSpPr>
          <p:nvPr>
            <p:ph type="title"/>
          </p:nvPr>
        </p:nvSpPr>
        <p:spPr/>
        <p:txBody>
          <a:bodyPr/>
          <a:lstStyle/>
          <a:p>
            <a:r>
              <a:rPr lang="en-US" dirty="0" smtClean="0"/>
              <a:t>Slide about workers rights</a:t>
            </a:r>
            <a:endParaRPr lang="en-US" dirty="0"/>
          </a:p>
        </p:txBody>
      </p:sp>
      <p:sp>
        <p:nvSpPr>
          <p:cNvPr id="155650" name="Slide Number Placeholder 5"/>
          <p:cNvSpPr>
            <a:spLocks noGrp="1"/>
          </p:cNvSpPr>
          <p:nvPr>
            <p:ph type="sldNum" sz="quarter" idx="12"/>
          </p:nvPr>
        </p:nvSpPr>
        <p:spPr bwMode="auto">
          <a:ln>
            <a:miter lim="800000"/>
            <a:headEnd/>
            <a:tailEnd/>
          </a:ln>
        </p:spPr>
        <p:txBody>
          <a:bodyPr/>
          <a:lstStyle/>
          <a:p>
            <a:fld id="{9AAD0361-9D1F-4F23-8E66-C85E293C4A06}" type="slidenum">
              <a:rPr lang="en-US"/>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952500" y="-1057275"/>
            <a:ext cx="7772400" cy="1143000"/>
          </a:xfrm>
        </p:spPr>
        <p:txBody>
          <a:bodyPr/>
          <a:lstStyle/>
          <a:p>
            <a:r>
              <a:rPr lang="en-US" dirty="0" smtClean="0"/>
              <a:t>Slide about workers’ responsibilities</a:t>
            </a:r>
            <a:endParaRPr lang="en-US" dirty="0"/>
          </a:p>
        </p:txBody>
      </p:sp>
      <p:sp>
        <p:nvSpPr>
          <p:cNvPr id="154626" name="Slide Number Placeholder 5"/>
          <p:cNvSpPr>
            <a:spLocks noGrp="1"/>
          </p:cNvSpPr>
          <p:nvPr>
            <p:ph type="sldNum" sz="quarter" idx="12"/>
          </p:nvPr>
        </p:nvSpPr>
        <p:spPr bwMode="auto">
          <a:ln>
            <a:miter lim="800000"/>
            <a:headEnd/>
            <a:tailEnd/>
          </a:ln>
        </p:spPr>
        <p:txBody>
          <a:bodyPr/>
          <a:lstStyle/>
          <a:p>
            <a:fld id="{CB133FD8-B719-4FD2-8EDA-3680E5BC208F}" type="slidenum">
              <a:rPr lang="en-US"/>
              <a:pPr/>
              <a:t>61</a:t>
            </a:fld>
            <a:endParaRPr lang="en-US"/>
          </a:p>
        </p:txBody>
      </p:sp>
      <p:sp>
        <p:nvSpPr>
          <p:cNvPr id="100356" name="Rectangle 4"/>
          <p:cNvSpPr>
            <a:spLocks noChangeArrowheads="1"/>
          </p:cNvSpPr>
          <p:nvPr/>
        </p:nvSpPr>
        <p:spPr bwMode="auto">
          <a:xfrm>
            <a:off x="152400" y="228600"/>
            <a:ext cx="88392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What are workers’ responsibilities?</a:t>
            </a:r>
          </a:p>
        </p:txBody>
      </p:sp>
      <p:sp>
        <p:nvSpPr>
          <p:cNvPr id="100357" name="Rectangle 5"/>
          <p:cNvSpPr>
            <a:spLocks noChangeArrowheads="1"/>
          </p:cNvSpPr>
          <p:nvPr/>
        </p:nvSpPr>
        <p:spPr bwMode="auto">
          <a:xfrm>
            <a:off x="762000" y="1524000"/>
            <a:ext cx="8153400" cy="5105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Read the OSHA poster</a:t>
            </a:r>
          </a:p>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Follow the employer’s safety and health rules and wear or use all required gear and equipment</a:t>
            </a:r>
          </a:p>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Follow safe work practices for your job, as directed by your employer</a:t>
            </a:r>
          </a:p>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Report hazardous conditions to a supervisor or safety committee</a:t>
            </a:r>
          </a:p>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Report hazardous conditions to OSHA, if employers do not fix them</a:t>
            </a:r>
          </a:p>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Cooperate with OSHA inspectors</a:t>
            </a:r>
          </a:p>
        </p:txBody>
      </p:sp>
      <p:sp>
        <p:nvSpPr>
          <p:cNvPr id="194565" name="Text Box 6"/>
          <p:cNvSpPr txBox="1">
            <a:spLocks noChangeArrowheads="1"/>
          </p:cNvSpPr>
          <p:nvPr/>
        </p:nvSpPr>
        <p:spPr bwMode="auto">
          <a:xfrm>
            <a:off x="1752600" y="5943600"/>
            <a:ext cx="5973763" cy="660400"/>
          </a:xfrm>
          <a:prstGeom prst="rect">
            <a:avLst/>
          </a:prstGeom>
          <a:noFill/>
          <a:ln w="9525">
            <a:noFill/>
            <a:miter lim="800000"/>
            <a:headEnd type="none" w="sm" len="sm"/>
            <a:tailEnd type="none" w="sm" len="sm"/>
          </a:ln>
        </p:spPr>
        <p:txBody>
          <a:bodyPr>
            <a:spAutoFit/>
          </a:bodyPr>
          <a:lstStyle/>
          <a:p>
            <a:pPr>
              <a:lnSpc>
                <a:spcPct val="205000"/>
              </a:lnSpc>
              <a:spcBef>
                <a:spcPct val="50000"/>
              </a:spcBef>
            </a:pPr>
            <a:r>
              <a:rPr lang="en-US">
                <a:solidFill>
                  <a:srgbClr val="FFFFFF"/>
                </a:solidFill>
                <a:latin typeface="Georgia" pitchFamily="-106" charset="0"/>
              </a:rPr>
              <a:t>(see OSHA Workers' web page for more information)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OSHAs web page</a:t>
            </a:r>
            <a:endParaRPr lang="en-US" dirty="0"/>
          </a:p>
        </p:txBody>
      </p:sp>
      <p:sp>
        <p:nvSpPr>
          <p:cNvPr id="4" name="Slide Number Placeholder 3"/>
          <p:cNvSpPr>
            <a:spLocks noGrp="1"/>
          </p:cNvSpPr>
          <p:nvPr>
            <p:ph type="sldNum" sz="quarter" idx="12"/>
          </p:nvPr>
        </p:nvSpPr>
        <p:spPr/>
        <p:txBody>
          <a:bodyPr/>
          <a:lstStyle/>
          <a:p>
            <a:fld id="{34E9B863-C535-4223-B7AE-8C06FFF40807}" type="slidenum">
              <a:rPr lang="en-US"/>
              <a:pPr/>
              <a:t>62</a:t>
            </a:fld>
            <a:endParaRPr lang="en-US"/>
          </a:p>
        </p:txBody>
      </p:sp>
      <p:pic>
        <p:nvPicPr>
          <p:cNvPr id="200706" name="Picture 3" title="US DOL web page"/>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0" y="-11113"/>
            <a:ext cx="9194800" cy="6869113"/>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692150" y="415924"/>
            <a:ext cx="7773988" cy="14128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OSHA Emergency Hot-Line</a:t>
            </a:r>
            <a:b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1-800-321-OSHA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1621" name="Rectangle 5"/>
          <p:cNvSpPr>
            <a:spLocks noChangeArrowheads="1"/>
          </p:cNvSpPr>
          <p:nvPr/>
        </p:nvSpPr>
        <p:spPr bwMode="auto">
          <a:xfrm>
            <a:off x="481012" y="1947862"/>
            <a:ext cx="8196263" cy="4724400"/>
          </a:xfrm>
          <a:prstGeom prst="rect">
            <a:avLst/>
          </a:prstGeom>
          <a:solidFill>
            <a:schemeClr val="accent2"/>
          </a:solidFill>
          <a:ln>
            <a:headEnd/>
            <a:tailEnd/>
          </a:ln>
        </p:spPr>
        <p:style>
          <a:lnRef idx="3">
            <a:schemeClr val="lt1"/>
          </a:lnRef>
          <a:fillRef idx="1">
            <a:schemeClr val="accent1"/>
          </a:fillRef>
          <a:effectRef idx="1">
            <a:schemeClr val="accent1"/>
          </a:effectRef>
          <a:fontRef idx="minor">
            <a:schemeClr val="lt1"/>
          </a:fontRef>
        </p:style>
        <p:txBody>
          <a:bodyPr lIns="92075" tIns="46038" rIns="92075" bIns="46038"/>
          <a:lstStyle/>
          <a:p>
            <a:pPr fontAlgn="auto">
              <a:lnSpc>
                <a:spcPct val="90000"/>
              </a:lnSpc>
              <a:spcBef>
                <a:spcPct val="15000"/>
              </a:spcBef>
              <a:spcAft>
                <a:spcPct val="20000"/>
              </a:spcAft>
              <a:buClr>
                <a:srgbClr val="FFFF00"/>
              </a:buClr>
              <a:buFontTx/>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Report workplace safety or health      fatalities or 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hospitalization, amputation or loss of an eye of an employee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lnSpc>
                <a:spcPct val="90000"/>
              </a:lnSpc>
              <a:spcBef>
                <a:spcPct val="15000"/>
              </a:spcBef>
              <a:spcAft>
                <a:spcPct val="20000"/>
              </a:spcAft>
              <a:buClr>
                <a:srgbClr val="FFFF00"/>
              </a:buClr>
              <a:buFontTx/>
              <a:buChar char="•"/>
              <a:defRPr/>
            </a:pP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lnSpc>
                <a:spcPct val="90000"/>
              </a:lnSpc>
              <a:spcBef>
                <a:spcPct val="15000"/>
              </a:spcBef>
              <a:spcAft>
                <a:spcPct val="20000"/>
              </a:spcAft>
              <a:buClr>
                <a:srgbClr val="FFFF00"/>
              </a:buClr>
              <a:buFontTx/>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Report a workplace hazard</a:t>
            </a:r>
          </a:p>
          <a:p>
            <a:pPr fontAlgn="auto">
              <a:lnSpc>
                <a:spcPct val="90000"/>
              </a:lnSpc>
              <a:spcBef>
                <a:spcPct val="15000"/>
              </a:spcBef>
              <a:spcAft>
                <a:spcPct val="20000"/>
              </a:spcAft>
              <a:buClr>
                <a:srgbClr val="FFFF00"/>
              </a:buClr>
              <a:buFontTx/>
              <a:buChar char="•"/>
              <a:defRPr/>
            </a:pP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lnSpc>
                <a:spcPct val="90000"/>
              </a:lnSpc>
              <a:spcBef>
                <a:spcPct val="15000"/>
              </a:spcBef>
              <a:spcAft>
                <a:spcPct val="20000"/>
              </a:spcAft>
              <a:buClr>
                <a:srgbClr val="FFFF00"/>
              </a:buClr>
              <a:buFontTx/>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File a complaint about a workplace hazard</a:t>
            </a:r>
          </a:p>
          <a:p>
            <a:pPr fontAlgn="auto">
              <a:lnSpc>
                <a:spcPct val="90000"/>
              </a:lnSpc>
              <a:spcBef>
                <a:spcPct val="15000"/>
              </a:spcBef>
              <a:spcAft>
                <a:spcPct val="20000"/>
              </a:spcAft>
              <a:buClr>
                <a:srgbClr val="FFFF00"/>
              </a:buClr>
              <a:buFontTx/>
              <a:buChar char="•"/>
              <a:defRPr/>
            </a:pP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lnSpc>
                <a:spcPct val="90000"/>
              </a:lnSpc>
              <a:spcBef>
                <a:spcPct val="15000"/>
              </a:spcBef>
              <a:spcAft>
                <a:spcPct val="20000"/>
              </a:spcAft>
              <a:buClr>
                <a:srgbClr val="FFFF00"/>
              </a:buClr>
              <a:buFontTx/>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Request information on OSHA</a:t>
            </a:r>
          </a:p>
          <a:p>
            <a:pPr fontAlgn="auto">
              <a:lnSpc>
                <a:spcPct val="90000"/>
              </a:lnSpc>
              <a:spcBef>
                <a:spcPct val="15000"/>
              </a:spcBef>
              <a:spcAft>
                <a:spcPct val="20000"/>
              </a:spcAft>
              <a:buClr>
                <a:srgbClr val="FFFF00"/>
              </a:buClr>
              <a:buFontTx/>
              <a:buChar char="•"/>
              <a:defRPr/>
            </a:pP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lnSpc>
                <a:spcPct val="90000"/>
              </a:lnSpc>
              <a:spcBef>
                <a:spcPct val="15000"/>
              </a:spcBef>
              <a:spcAft>
                <a:spcPct val="20000"/>
              </a:spcAft>
              <a:buClr>
                <a:srgbClr val="FFFF00"/>
              </a:buClr>
              <a:buFontTx/>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Request an OSHA publication</a:t>
            </a:r>
          </a:p>
        </p:txBody>
      </p:sp>
      <p:sp>
        <p:nvSpPr>
          <p:cNvPr id="2" name="Title 1" hidden="1"/>
          <p:cNvSpPr>
            <a:spLocks noGrp="1"/>
          </p:cNvSpPr>
          <p:nvPr>
            <p:ph type="title"/>
          </p:nvPr>
        </p:nvSpPr>
        <p:spPr/>
        <p:txBody>
          <a:bodyPr/>
          <a:lstStyle/>
          <a:p>
            <a:r>
              <a:rPr lang="en-US" dirty="0" smtClean="0"/>
              <a:t>Slide of OSHA emergency hot-line</a:t>
            </a:r>
            <a:endParaRPr lang="en-US" dirty="0"/>
          </a:p>
        </p:txBody>
      </p:sp>
      <p:sp>
        <p:nvSpPr>
          <p:cNvPr id="162818" name="Slide Number Placeholder 5"/>
          <p:cNvSpPr>
            <a:spLocks noGrp="1"/>
          </p:cNvSpPr>
          <p:nvPr>
            <p:ph type="sldNum" sz="quarter" idx="12"/>
          </p:nvPr>
        </p:nvSpPr>
        <p:spPr bwMode="auto">
          <a:ln>
            <a:miter lim="800000"/>
            <a:headEnd/>
            <a:tailEnd/>
          </a:ln>
        </p:spPr>
        <p:txBody>
          <a:bodyPr/>
          <a:lstStyle/>
          <a:p>
            <a:r>
              <a:rPr lang="en-US" smtClean="0"/>
              <a:t>63</a:t>
            </a:r>
            <a:endParaRPr lang="en-US" dirty="0"/>
          </a:p>
        </p:txBody>
      </p:sp>
    </p:spTree>
    <p:extLst>
      <p:ext uri="{BB962C8B-B14F-4D97-AF65-F5344CB8AC3E}">
        <p14:creationId xmlns:p14="http://schemas.microsoft.com/office/powerpoint/2010/main" val="5389366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066800" y="-1371600"/>
            <a:ext cx="7772400" cy="1143000"/>
          </a:xfrm>
        </p:spPr>
        <p:txBody>
          <a:bodyPr/>
          <a:lstStyle/>
          <a:p>
            <a:r>
              <a:rPr lang="en-US" dirty="0" smtClean="0"/>
              <a:t>Slide of summary</a:t>
            </a:r>
            <a:endParaRPr lang="en-US" dirty="0"/>
          </a:p>
        </p:txBody>
      </p:sp>
      <p:sp>
        <p:nvSpPr>
          <p:cNvPr id="163842" name="Slide Number Placeholder 5"/>
          <p:cNvSpPr>
            <a:spLocks noGrp="1"/>
          </p:cNvSpPr>
          <p:nvPr>
            <p:ph type="sldNum" sz="quarter" idx="12"/>
          </p:nvPr>
        </p:nvSpPr>
        <p:spPr bwMode="auto">
          <a:ln>
            <a:solidFill>
              <a:schemeClr val="accent1"/>
            </a:solidFill>
            <a:miter lim="800000"/>
            <a:headEnd/>
            <a:tailEnd/>
          </a:ln>
        </p:spPr>
        <p:txBody>
          <a:bodyPr/>
          <a:lstStyle/>
          <a:p>
            <a:fld id="{309EADDA-1664-4B23-B088-4E6ED1680797}" type="slidenum">
              <a:rPr lang="en-US"/>
              <a:pPr/>
              <a:t>64</a:t>
            </a:fld>
            <a:endParaRPr lang="en-US"/>
          </a:p>
        </p:txBody>
      </p:sp>
      <p:sp>
        <p:nvSpPr>
          <p:cNvPr id="112644" name="Rectangle 4"/>
          <p:cNvSpPr>
            <a:spLocks noChangeArrowheads="1"/>
          </p:cNvSpPr>
          <p:nvPr/>
        </p:nvSpPr>
        <p:spPr bwMode="auto">
          <a:xfrm>
            <a:off x="685800" y="282575"/>
            <a:ext cx="77724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Summary</a:t>
            </a:r>
            <a:endParaRPr lang="en-US" sz="4400" dirty="0">
              <a:effectLst>
                <a:outerShdw blurRad="38100" dist="38100" dir="2700000" algn="tl">
                  <a:srgbClr val="000000"/>
                </a:outerShdw>
              </a:effectLst>
            </a:endParaRPr>
          </a:p>
        </p:txBody>
      </p:sp>
      <p:sp>
        <p:nvSpPr>
          <p:cNvPr id="112645" name="Rectangle 5" title="Summary"/>
          <p:cNvSpPr>
            <a:spLocks noChangeArrowheads="1"/>
          </p:cNvSpPr>
          <p:nvPr/>
        </p:nvSpPr>
        <p:spPr bwMode="auto">
          <a:xfrm>
            <a:off x="762000" y="1905000"/>
            <a:ext cx="7772400" cy="46482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OSHA helps save lives and prevent injuries</a:t>
            </a: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OSHA balances a cooperative approach with traditional enforcement</a:t>
            </a: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OSHA standards are the enforceable requirements for worker safety and health</a:t>
            </a: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Inspections are OSHA’s way to ensure compliance</a:t>
            </a: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OSHA offers various means of assistance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title="Slide Title - Aknowledgements "/>
          <p:cNvSpPr>
            <a:spLocks noGrp="1"/>
          </p:cNvSpPr>
          <p:nvPr>
            <p:ph type="title"/>
          </p:nvPr>
        </p:nvSpPr>
        <p:spPr>
          <a:xfrm>
            <a:off x="457200" y="0"/>
            <a:ext cx="8229600" cy="1143000"/>
          </a:xfrm>
        </p:spPr>
        <p:txBody>
          <a:bodyPr/>
          <a:lstStyle/>
          <a:p>
            <a:r>
              <a:rPr lang="es-MX" dirty="0" smtClean="0"/>
              <a:t>ACKNOWLEDGEMENTS</a:t>
            </a:r>
          </a:p>
        </p:txBody>
      </p:sp>
      <p:sp>
        <p:nvSpPr>
          <p:cNvPr id="164867" name="Slide Number Placeholder 3"/>
          <p:cNvSpPr>
            <a:spLocks noGrp="1"/>
          </p:cNvSpPr>
          <p:nvPr>
            <p:ph type="sldNum" sz="quarter" idx="12"/>
          </p:nvPr>
        </p:nvSpPr>
        <p:spPr bwMode="auto">
          <a:ln>
            <a:miter lim="800000"/>
            <a:headEnd/>
            <a:tailEnd/>
          </a:ln>
        </p:spPr>
        <p:txBody>
          <a:bodyPr/>
          <a:lstStyle/>
          <a:p>
            <a:fld id="{07DE9CC2-752A-428C-94AB-2BC525269F16}" type="slidenum">
              <a:rPr lang="en-US"/>
              <a:pPr/>
              <a:t>65</a:t>
            </a:fld>
            <a:endParaRPr lang="en-US"/>
          </a:p>
        </p:txBody>
      </p:sp>
      <p:sp>
        <p:nvSpPr>
          <p:cNvPr id="206852" name="Rectangle 3" title="Link to Hispanic Work Safe Org"/>
          <p:cNvSpPr txBox="1">
            <a:spLocks noChangeArrowheads="1"/>
          </p:cNvSpPr>
          <p:nvPr/>
        </p:nvSpPr>
        <p:spPr bwMode="auto">
          <a:xfrm>
            <a:off x="304800" y="1143000"/>
            <a:ext cx="8458200" cy="5486400"/>
          </a:xfrm>
          <a:prstGeom prst="rect">
            <a:avLst/>
          </a:prstGeom>
          <a:noFill/>
          <a:ln w="9525">
            <a:noFill/>
            <a:miter lim="800000"/>
            <a:headEnd/>
            <a:tailEnd/>
          </a:ln>
        </p:spPr>
        <p:txBody>
          <a:bodyPr/>
          <a:lstStyle/>
          <a:p>
            <a:pPr indent="11113">
              <a:lnSpc>
                <a:spcPct val="80000"/>
              </a:lnSpc>
              <a:spcBef>
                <a:spcPct val="20000"/>
              </a:spcBef>
            </a:pPr>
            <a:r>
              <a:rPr lang="en-US" sz="1500" dirty="0">
                <a:solidFill>
                  <a:schemeClr val="tx2"/>
                </a:solidFill>
                <a:latin typeface="Book Antiqua" pitchFamily="-106" charset="0"/>
              </a:rPr>
              <a:t>This presentation includes materials produced </a:t>
            </a:r>
            <a:r>
              <a:rPr lang="en-US" sz="1500">
                <a:solidFill>
                  <a:schemeClr val="tx2"/>
                </a:solidFill>
                <a:latin typeface="Book Antiqua" pitchFamily="-106" charset="0"/>
              </a:rPr>
              <a:t>under </a:t>
            </a:r>
            <a:r>
              <a:rPr lang="en-US" sz="1500" smtClean="0">
                <a:solidFill>
                  <a:schemeClr val="tx2"/>
                </a:solidFill>
                <a:latin typeface="Book Antiqua" pitchFamily="-106" charset="0"/>
              </a:rPr>
              <a:t>Susan </a:t>
            </a:r>
            <a:r>
              <a:rPr lang="en-US" sz="1500" dirty="0">
                <a:solidFill>
                  <a:schemeClr val="tx2"/>
                </a:solidFill>
                <a:latin typeface="Book Antiqua" pitchFamily="-106" charset="0"/>
              </a:rPr>
              <a:t>Harwood grants from the Occupational  Safety and Health Administration, U.S. Department of  Labor :</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SH16604SH7 and SH19487-09-60-F- 42 awarded to Philadelphia Area Project on Occupational </a:t>
            </a:r>
          </a:p>
          <a:p>
            <a:pPr indent="11113">
              <a:lnSpc>
                <a:spcPct val="80000"/>
              </a:lnSpc>
              <a:spcBef>
                <a:spcPct val="20000"/>
              </a:spcBef>
            </a:pPr>
            <a:r>
              <a:rPr lang="en-US" sz="1500" dirty="0">
                <a:solidFill>
                  <a:schemeClr val="tx2"/>
                </a:solidFill>
                <a:latin typeface="Book Antiqua" pitchFamily="-106" charset="0"/>
              </a:rPr>
              <a:t>  Safety and Health (</a:t>
            </a:r>
            <a:r>
              <a:rPr lang="en-US" sz="1500" dirty="0" err="1">
                <a:solidFill>
                  <a:schemeClr val="tx2"/>
                </a:solidFill>
                <a:latin typeface="Book Antiqua" pitchFamily="-106" charset="0"/>
              </a:rPr>
              <a:t>PhilaPOSH</a:t>
            </a:r>
            <a:r>
              <a:rPr lang="en-US" sz="1500" dirty="0">
                <a:solidFill>
                  <a:schemeClr val="tx2"/>
                </a:solidFill>
                <a:latin typeface="Book Antiqua" pitchFamily="-106" charset="0"/>
              </a:rPr>
              <a:t>)  </a:t>
            </a:r>
          </a:p>
          <a:p>
            <a:pPr indent="11113">
              <a:lnSpc>
                <a:spcPct val="80000"/>
              </a:lnSpc>
              <a:spcBef>
                <a:spcPct val="20000"/>
              </a:spcBef>
              <a:buFont typeface="Arial" charset="0"/>
              <a:buChar char="•"/>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46F4-HT10 awarded to the Texas Engineering Extension Service,   </a:t>
            </a:r>
          </a:p>
          <a:p>
            <a:pPr indent="11113">
              <a:lnSpc>
                <a:spcPct val="80000"/>
              </a:lnSpc>
              <a:spcBef>
                <a:spcPct val="20000"/>
              </a:spcBef>
            </a:pPr>
            <a:r>
              <a:rPr lang="en-US" sz="1500" dirty="0">
                <a:solidFill>
                  <a:schemeClr val="tx2"/>
                </a:solidFill>
                <a:latin typeface="Book Antiqua" pitchFamily="-106" charset="0"/>
              </a:rPr>
              <a:t>  OSHA Training Institute Southwest Education Center  </a:t>
            </a:r>
          </a:p>
          <a:p>
            <a:pPr indent="11113">
              <a:lnSpc>
                <a:spcPct val="80000"/>
              </a:lnSpc>
              <a:spcBef>
                <a:spcPct val="20000"/>
              </a:spcBef>
            </a:pPr>
            <a:r>
              <a:rPr lang="en-US" sz="1500" dirty="0">
                <a:solidFill>
                  <a:schemeClr val="tx2"/>
                </a:solidFill>
                <a:latin typeface="Book Antiqua" pitchFamily="-106" charset="0"/>
              </a:rPr>
              <a:t>  </a:t>
            </a:r>
          </a:p>
          <a:p>
            <a:pPr indent="11113">
              <a:lnSpc>
                <a:spcPct val="80000"/>
              </a:lnSpc>
              <a:spcBef>
                <a:spcPct val="20000"/>
              </a:spcBef>
              <a:buFont typeface="Arial" charset="0"/>
              <a:buChar char="•"/>
            </a:pPr>
            <a:r>
              <a:rPr lang="en-US" sz="1500" dirty="0">
                <a:solidFill>
                  <a:schemeClr val="tx2"/>
                </a:solidFill>
                <a:latin typeface="Book Antiqua" pitchFamily="-106" charset="0"/>
              </a:rPr>
              <a:t> 46C3-HT19 awarded to ResidentialFallSafe.org a West Virginia </a:t>
            </a:r>
          </a:p>
          <a:p>
            <a:pPr indent="11113">
              <a:lnSpc>
                <a:spcPct val="80000"/>
              </a:lnSpc>
              <a:spcBef>
                <a:spcPct val="20000"/>
              </a:spcBef>
            </a:pPr>
            <a:r>
              <a:rPr lang="en-US" sz="1500" dirty="0">
                <a:solidFill>
                  <a:schemeClr val="tx2"/>
                </a:solidFill>
                <a:latin typeface="Book Antiqua" pitchFamily="-106" charset="0"/>
              </a:rPr>
              <a:t>  University Safety and Health extension website.</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46F4-HT01 awarded to Associated Builders and Contractors – Central </a:t>
            </a:r>
          </a:p>
          <a:p>
            <a:pPr indent="11113">
              <a:lnSpc>
                <a:spcPct val="80000"/>
              </a:lnSpc>
              <a:spcBef>
                <a:spcPct val="20000"/>
              </a:spcBef>
            </a:pPr>
            <a:r>
              <a:rPr lang="en-US" sz="1500" dirty="0">
                <a:solidFill>
                  <a:schemeClr val="tx2"/>
                </a:solidFill>
                <a:latin typeface="Book Antiqua" pitchFamily="-106" charset="0"/>
              </a:rPr>
              <a:t>  Texas Chapter</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46A3-HT15 awarded to University of Massachusetts-Lowell, Department of Work Environment,   Safety training materials for Hispanic workers, </a:t>
            </a:r>
            <a:r>
              <a:rPr lang="en-US" sz="1500" dirty="0">
                <a:solidFill>
                  <a:schemeClr val="tx2"/>
                </a:solidFill>
                <a:latin typeface="Book Antiqua" pitchFamily="-106" charset="0"/>
                <a:hlinkClick r:id="rId2" tooltip="Link to Hispanic Work Safe home page"/>
              </a:rPr>
              <a:t>www.HispanicWorkSafe.org</a:t>
            </a:r>
            <a:endParaRPr lang="en-US" sz="1500" dirty="0">
              <a:solidFill>
                <a:schemeClr val="tx2"/>
              </a:solidFill>
              <a:latin typeface="Book Antiqua" pitchFamily="-106" charset="0"/>
            </a:endParaRPr>
          </a:p>
          <a:p>
            <a:pPr indent="11113">
              <a:lnSpc>
                <a:spcPct val="80000"/>
              </a:lnSpc>
              <a:spcBef>
                <a:spcPct val="20000"/>
              </a:spcBef>
              <a:buFont typeface="Arial" charset="0"/>
              <a:buChar char="•"/>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SH-20995-10 awarded to the National Association of Home Builders (NAHB) Research Center</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pPr>
            <a:endParaRPr lang="en-US" sz="1500" dirty="0">
              <a:solidFill>
                <a:schemeClr val="tx2"/>
              </a:solidFill>
              <a:latin typeface="Book Antiqua" pitchFamily="-106" charset="0"/>
            </a:endParaRPr>
          </a:p>
          <a:p>
            <a:pPr indent="11113" algn="ctr">
              <a:lnSpc>
                <a:spcPct val="80000"/>
              </a:lnSpc>
              <a:spcBef>
                <a:spcPct val="20000"/>
              </a:spcBef>
            </a:pPr>
            <a:r>
              <a:rPr lang="en-US" sz="1500" dirty="0">
                <a:solidFill>
                  <a:schemeClr val="tx2"/>
                </a:solidFill>
                <a:latin typeface="Book Antiqua" pitchFamily="-106" charset="0"/>
              </a:rPr>
              <a:t>It does not necessarily reflect the views or policies of the U.S. Department of Labor, nor does mention of trade names, commercial products, or organizations imply endorsement by the U.S. Government. </a:t>
            </a:r>
          </a:p>
          <a:p>
            <a:pPr indent="11113">
              <a:lnSpc>
                <a:spcPct val="80000"/>
              </a:lnSpc>
              <a:spcBef>
                <a:spcPct val="20000"/>
              </a:spcBef>
            </a:pPr>
            <a:endParaRPr lang="es-AR" sz="1400" dirty="0">
              <a:solidFill>
                <a:schemeClr val="tx2"/>
              </a:solidFill>
              <a:latin typeface="Book Antiqua" pitchFamily="-106"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457200" y="0"/>
            <a:ext cx="8229600" cy="1143000"/>
          </a:xfrm>
        </p:spPr>
        <p:txBody>
          <a:bodyPr/>
          <a:lstStyle/>
          <a:p>
            <a:r>
              <a:rPr lang="es-MX" smtClean="0"/>
              <a:t>ACKNOWLEDGEMENTS Con’t</a:t>
            </a:r>
          </a:p>
        </p:txBody>
      </p:sp>
      <p:sp>
        <p:nvSpPr>
          <p:cNvPr id="164867" name="Slide Number Placeholder 3"/>
          <p:cNvSpPr>
            <a:spLocks noGrp="1"/>
          </p:cNvSpPr>
          <p:nvPr>
            <p:ph type="sldNum" sz="quarter" idx="12"/>
          </p:nvPr>
        </p:nvSpPr>
        <p:spPr bwMode="auto">
          <a:ln>
            <a:miter lim="800000"/>
            <a:headEnd/>
            <a:tailEnd/>
          </a:ln>
        </p:spPr>
        <p:txBody>
          <a:bodyPr/>
          <a:lstStyle/>
          <a:p>
            <a:fld id="{794FE37C-AD9E-4D09-AB87-D0D8A510911D}" type="slidenum">
              <a:rPr lang="en-US"/>
              <a:pPr/>
              <a:t>66</a:t>
            </a:fld>
            <a:endParaRPr lang="en-US"/>
          </a:p>
        </p:txBody>
      </p:sp>
      <p:sp>
        <p:nvSpPr>
          <p:cNvPr id="207876" name="Rectangle 3"/>
          <p:cNvSpPr txBox="1">
            <a:spLocks noChangeArrowheads="1"/>
          </p:cNvSpPr>
          <p:nvPr/>
        </p:nvSpPr>
        <p:spPr bwMode="auto">
          <a:xfrm>
            <a:off x="304800" y="1143000"/>
            <a:ext cx="8458200" cy="5562600"/>
          </a:xfrm>
          <a:prstGeom prst="rect">
            <a:avLst/>
          </a:prstGeom>
          <a:noFill/>
          <a:ln w="9525">
            <a:noFill/>
            <a:miter lim="800000"/>
            <a:headEnd/>
            <a:tailEnd/>
          </a:ln>
        </p:spPr>
        <p:txBody>
          <a:bodyPr/>
          <a:lstStyle/>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pPr>
            <a:r>
              <a:rPr lang="en-US" sz="1500" dirty="0">
                <a:solidFill>
                  <a:schemeClr val="tx2"/>
                </a:solidFill>
                <a:latin typeface="Book Antiqua" pitchFamily="-106" charset="0"/>
              </a:rPr>
              <a:t>In addition to:</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Oregon Department of Consumer &amp; Business Services, Occupational </a:t>
            </a:r>
          </a:p>
          <a:p>
            <a:pPr indent="11113">
              <a:lnSpc>
                <a:spcPct val="80000"/>
              </a:lnSpc>
              <a:spcBef>
                <a:spcPct val="20000"/>
              </a:spcBef>
            </a:pPr>
            <a:r>
              <a:rPr lang="en-US" sz="1500" dirty="0">
                <a:solidFill>
                  <a:schemeClr val="tx2"/>
                </a:solidFill>
                <a:latin typeface="Book Antiqua" pitchFamily="-106" charset="0"/>
              </a:rPr>
              <a:t>  Safety &amp; Health Division, manual entitled </a:t>
            </a:r>
            <a:r>
              <a:rPr lang="ja-JP" altLang="en-US" sz="1500" dirty="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Fall Protection: Options for Specialty </a:t>
            </a:r>
          </a:p>
          <a:p>
            <a:pPr indent="11113">
              <a:lnSpc>
                <a:spcPct val="80000"/>
              </a:lnSpc>
              <a:spcBef>
                <a:spcPct val="20000"/>
              </a:spcBef>
            </a:pPr>
            <a:r>
              <a:rPr lang="en-US" sz="1500" dirty="0">
                <a:solidFill>
                  <a:schemeClr val="tx2"/>
                </a:solidFill>
                <a:latin typeface="Book Antiqua" pitchFamily="-106" charset="0"/>
              </a:rPr>
              <a:t>  Contractors</a:t>
            </a:r>
            <a:r>
              <a:rPr lang="ja-JP" altLang="en-US" sz="1500" dirty="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 produced by the OR-OSHA and Technical Resources section and developed </a:t>
            </a:r>
          </a:p>
          <a:p>
            <a:pPr indent="11113">
              <a:lnSpc>
                <a:spcPct val="80000"/>
              </a:lnSpc>
              <a:spcBef>
                <a:spcPct val="20000"/>
              </a:spcBef>
            </a:pPr>
            <a:r>
              <a:rPr lang="en-US" sz="1500" dirty="0">
                <a:solidFill>
                  <a:schemeClr val="tx2"/>
                </a:solidFill>
                <a:latin typeface="Book Antiqua" pitchFamily="-106" charset="0"/>
              </a:rPr>
              <a:t>  by OR OSHA</a:t>
            </a:r>
            <a:r>
              <a:rPr lang="ja-JP" altLang="en-US" sz="1500" dirty="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s 502 Fall Protection Committee</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Massachusetts Department of Public Health Fatality Assessment and Control Evaluation (FACE)        Project, pamphlet entitled “Falls: The Leading Killer on Construction Sites”</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altLang="ja-JP" sz="1500" dirty="0">
                <a:solidFill>
                  <a:schemeClr val="tx2"/>
                </a:solidFill>
                <a:latin typeface="Book Antiqua" pitchFamily="-106" charset="0"/>
                <a:ea typeface="ＭＳ Ｐ明朝" pitchFamily="-106" charset="-128"/>
              </a:rPr>
              <a:t> Philly.com news article entitled “Construction worker dies after contact with live wire”, 4/30/12</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Bureau of Labor Statistics, 2010 and 2011 Census of Fatal Occupational Injuries </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J. Paul Leigh “Economic Burden of Occupational Injury and Illness in the United States” in Milbank Quarterly, Volume 89, Issue 4, pages 728-772 December 2011</a:t>
            </a: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gn="ctr">
              <a:lnSpc>
                <a:spcPct val="80000"/>
              </a:lnSpc>
              <a:spcBef>
                <a:spcPct val="20000"/>
              </a:spcBef>
            </a:pPr>
            <a:r>
              <a:rPr lang="en-US" sz="1500" dirty="0">
                <a:solidFill>
                  <a:schemeClr val="tx2"/>
                </a:solidFill>
                <a:latin typeface="Book Antiqua" pitchFamily="-106" charset="0"/>
              </a:rPr>
              <a:t>It does not necessarily reflect the views or policies of the U.S. Department of Labor, nor does mention of trade names, commercial products, or organizations imply endorsement by the U.S. Government. </a:t>
            </a:r>
          </a:p>
          <a:p>
            <a:pPr indent="11113">
              <a:lnSpc>
                <a:spcPct val="80000"/>
              </a:lnSpc>
              <a:spcBef>
                <a:spcPct val="20000"/>
              </a:spcBef>
            </a:pPr>
            <a:endParaRPr lang="es-AR" sz="1500" dirty="0">
              <a:solidFill>
                <a:schemeClr val="bg1"/>
              </a:solidFill>
              <a:latin typeface="Book Antiqua" pitchFamily="-10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u="sng" dirty="0" smtClean="0"/>
              <a:t>Small Group Conversation</a:t>
            </a:r>
          </a:p>
        </p:txBody>
      </p:sp>
      <p:sp>
        <p:nvSpPr>
          <p:cNvPr id="23555" name="Content Placeholder 2"/>
          <p:cNvSpPr>
            <a:spLocks noGrp="1"/>
          </p:cNvSpPr>
          <p:nvPr>
            <p:ph sz="quarter" idx="1"/>
          </p:nvPr>
        </p:nvSpPr>
        <p:spPr>
          <a:xfrm>
            <a:off x="762000" y="1828800"/>
            <a:ext cx="7772400" cy="4572000"/>
          </a:xfrm>
        </p:spPr>
        <p:txBody>
          <a:bodyPr/>
          <a:lstStyle/>
          <a:p>
            <a:r>
              <a:rPr lang="en-US" dirty="0" smtClean="0"/>
              <a:t>What kinds of hazards exist in the type of work you’re learning?</a:t>
            </a:r>
          </a:p>
          <a:p>
            <a:endParaRPr lang="en-US" dirty="0" smtClean="0"/>
          </a:p>
          <a:p>
            <a:r>
              <a:rPr lang="en-US" dirty="0" smtClean="0"/>
              <a:t>What are some of the options you have to make the work safer?</a:t>
            </a:r>
          </a:p>
          <a:p>
            <a:endParaRPr lang="en-US" dirty="0" smtClean="0"/>
          </a:p>
          <a:p>
            <a:r>
              <a:rPr lang="en-US" dirty="0" smtClean="0"/>
              <a:t>Who can you talk to about the hazards? </a:t>
            </a:r>
          </a:p>
          <a:p>
            <a:endParaRPr lang="en-US" dirty="0" smtClean="0"/>
          </a:p>
        </p:txBody>
      </p:sp>
      <p:sp>
        <p:nvSpPr>
          <p:cNvPr id="4" name="Slide Number Placeholder 3"/>
          <p:cNvSpPr>
            <a:spLocks noGrp="1"/>
          </p:cNvSpPr>
          <p:nvPr>
            <p:ph type="sldNum" sz="quarter" idx="12"/>
          </p:nvPr>
        </p:nvSpPr>
        <p:spPr/>
        <p:txBody>
          <a:bodyPr/>
          <a:lstStyle/>
          <a:p>
            <a:fld id="{3216BC0E-299E-48A9-A428-7F47FC5C61BD}"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7"/>
          <p:cNvSpPr>
            <a:spLocks noGrp="1"/>
          </p:cNvSpPr>
          <p:nvPr>
            <p:ph type="sldNum" sz="quarter" idx="12"/>
          </p:nvPr>
        </p:nvSpPr>
        <p:spPr/>
        <p:txBody>
          <a:bodyPr/>
          <a:lstStyle/>
          <a:p>
            <a:fld id="{ABBD0FD9-2687-4206-8383-633A99E9A041}" type="slidenum">
              <a:rPr lang="en-US" smtClean="0"/>
              <a:pPr/>
              <a:t>8</a:t>
            </a:fld>
            <a:endParaRPr lang="en-US"/>
          </a:p>
        </p:txBody>
      </p:sp>
      <p:sp>
        <p:nvSpPr>
          <p:cNvPr id="7" name="Rectangle 2053" title="What is OSHA? What do they do?"/>
          <p:cNvSpPr>
            <a:spLocks noChangeArrowheads="1"/>
          </p:cNvSpPr>
          <p:nvPr/>
        </p:nvSpPr>
        <p:spPr bwMode="auto">
          <a:xfrm>
            <a:off x="457200" y="2286000"/>
            <a:ext cx="8077200" cy="3124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2075" tIns="46038" rIns="92075" bIns="46038"/>
          <a:lstStyle/>
          <a:p>
            <a:pPr marL="342900" indent="-342900" fontAlgn="auto">
              <a:spcBef>
                <a:spcPct val="20000"/>
              </a:spcBef>
              <a:spcAft>
                <a:spcPct val="20000"/>
              </a:spcAft>
              <a:buClr>
                <a:srgbClr val="FFFF00"/>
              </a:buClr>
              <a:buSzPct val="50000"/>
              <a:buFont typeface="Monotype Sorts" pitchFamily="2" charset="2"/>
              <a:buChar char="l"/>
              <a:defRPr/>
            </a:pPr>
            <a:r>
              <a:rPr lang="en-US" sz="3600" u="sng" dirty="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ccupational </a:t>
            </a:r>
            <a:r>
              <a:rPr lang="en-US" sz="3600" u="sng" dirty="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afety and </a:t>
            </a:r>
            <a:r>
              <a:rPr lang="en-US" sz="3600" u="sng"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ealth </a:t>
            </a:r>
            <a:r>
              <a:rPr lang="en-US" sz="3600" u="sng"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dministration</a:t>
            </a:r>
          </a:p>
          <a:p>
            <a:pPr marL="342900" indent="-342900" fontAlgn="auto">
              <a:spcBef>
                <a:spcPct val="20000"/>
              </a:spcBef>
              <a:spcAft>
                <a:spcPct val="20000"/>
              </a:spcAft>
              <a:buClr>
                <a:srgbClr val="FFFF00"/>
              </a:buClr>
              <a:buSzPct val="50000"/>
              <a:buFont typeface="Monotype Sorts" pitchFamily="2" charset="2"/>
              <a:buChar char="l"/>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Federal agency responsible for worker safety and health protection.</a:t>
            </a:r>
          </a:p>
          <a:p>
            <a:pPr marL="342900" indent="-342900" fontAlgn="auto">
              <a:spcBef>
                <a:spcPct val="20000"/>
              </a:spcBef>
              <a:spcAft>
                <a:spcPct val="20000"/>
              </a:spcAft>
              <a:buClr>
                <a:srgbClr val="FFFF00"/>
              </a:buClr>
              <a:buSzPct val="50000"/>
              <a:buFont typeface="Monotype Sorts" pitchFamily="2" charset="2"/>
              <a:buChar char="l"/>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buFont typeface="Monotype Sorts" pitchFamily="2" charset="2"/>
              <a:buChar char="l"/>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buFont typeface="Monotype Sorts" pitchFamily="2" charset="2"/>
              <a:buChar char="l"/>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defRPr/>
            </a:pPr>
            <a:endParaRPr lang="en-US" sz="1200" dirty="0">
              <a:ln w="18415" cmpd="sng">
                <a:solidFill>
                  <a:srgbClr val="FFFFFF"/>
                </a:solidFill>
                <a:prstDash val="solid"/>
              </a:ln>
              <a:effectLst>
                <a:outerShdw blurRad="63500" dir="3600000" algn="tl" rotWithShape="0">
                  <a:srgbClr val="000000">
                    <a:alpha val="70000"/>
                  </a:srgbClr>
                </a:outerShdw>
              </a:effectLst>
            </a:endParaRPr>
          </a:p>
        </p:txBody>
      </p:sp>
      <p:sp>
        <p:nvSpPr>
          <p:cNvPr id="8" name="Rectangle 2052" title="What is OSHA? What do they do?"/>
          <p:cNvSpPr>
            <a:spLocks noGrp="1" noChangeArrowheads="1"/>
          </p:cNvSpPr>
          <p:nvPr>
            <p:ph type="title"/>
          </p:nvPr>
        </p:nvSpPr>
        <p:spPr bwMode="auto">
          <a:xfrm>
            <a:off x="609600" y="609600"/>
            <a:ext cx="7772400" cy="1143000"/>
          </a:xfrm>
          <a:prstGeom prst="rect">
            <a:avLst/>
          </a:prstGeom>
          <a:solidFill>
            <a:schemeClr val="accent1"/>
          </a:solidFill>
          <a:ln w="9525">
            <a:noFill/>
            <a:miter lim="800000"/>
            <a:headEnd/>
            <a:tailEnd/>
          </a:ln>
          <a:effectLst/>
        </p:spPr>
        <p:txBody>
          <a:bodyPr lIns="92075" tIns="46038" rIns="92075" bIns="46038" anchor="ctr"/>
          <a:lstStyle/>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What is OSHA? </a:t>
            </a:r>
          </a:p>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What do they do?</a:t>
            </a:r>
            <a:endParaRPr lang="en-US" sz="4400" b="1" dirty="0">
              <a:effectLst>
                <a:outerShdw blurRad="38100" dist="38100" dir="2700000" algn="tl">
                  <a:srgbClr val="000000"/>
                </a:outerShdw>
              </a:effectLst>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amond(in)">
                                      <p:cBhvr>
                                        <p:cTn id="10"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US" b="1" dirty="0" smtClean="0">
                <a:ln w="18415" cmpd="sng">
                  <a:solidFill>
                    <a:srgbClr val="FFFFFF"/>
                  </a:solidFill>
                  <a:prstDash val="solid"/>
                </a:ln>
                <a:solidFill>
                  <a:schemeClr val="accent2"/>
                </a:solidFill>
                <a:latin typeface="Arial" pitchFamily="34" charset="0"/>
                <a:ea typeface="+mj-ea"/>
              </a:rPr>
              <a:t>What are some specific things OSHA does?</a:t>
            </a:r>
            <a:endParaRPr lang="en-US" b="1" dirty="0">
              <a:ln w="18415" cmpd="sng">
                <a:solidFill>
                  <a:srgbClr val="FFFFFF"/>
                </a:solidFill>
                <a:prstDash val="solid"/>
              </a:ln>
              <a:solidFill>
                <a:schemeClr val="accent2"/>
              </a:solidFill>
              <a:latin typeface="Arial" pitchFamily="34" charset="0"/>
              <a:ea typeface="+mj-ea"/>
            </a:endParaRPr>
          </a:p>
        </p:txBody>
      </p:sp>
      <p:sp>
        <p:nvSpPr>
          <p:cNvPr id="3" name="Content Placeholder 2"/>
          <p:cNvSpPr>
            <a:spLocks noGrp="1"/>
          </p:cNvSpPr>
          <p:nvPr>
            <p:ph idx="1"/>
          </p:nvPr>
        </p:nvSpPr>
        <p:spPr>
          <a:xfrm>
            <a:off x="152400" y="1828800"/>
            <a:ext cx="8839200" cy="4724400"/>
          </a:xfrm>
          <a:solidFill>
            <a:schemeClr val="accent1"/>
          </a:solidFill>
          <a:extLst>
            <a:ext uri="{FAA26D3D-D897-4be2-8F04-BA451C77F1D7}"/>
          </a:extLst>
        </p:spPr>
        <p:txBody>
          <a:bodyPr rtlCol="0">
            <a:normAutofit/>
          </a:bodyPr>
          <a:lstStyle/>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Develops and enforces mandatory job safety and health standards</a:t>
            </a:r>
          </a:p>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Maintains a reporting and recordkeeping system to monitor job-related injuries and illnesses</a:t>
            </a:r>
          </a:p>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Provides FREE consultation to small businesses</a:t>
            </a:r>
          </a:p>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Writes contracts for employers</a:t>
            </a:r>
          </a:p>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A-C</a:t>
            </a:r>
          </a:p>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All of the above</a:t>
            </a:r>
          </a:p>
          <a:p>
            <a:pPr marL="651510" indent="-514350" fontAlgn="auto">
              <a:spcBef>
                <a:spcPts val="580"/>
              </a:spcBef>
              <a:spcAft>
                <a:spcPts val="0"/>
              </a:spcAft>
              <a:buClr>
                <a:schemeClr val="tx1">
                  <a:shade val="95000"/>
                </a:schemeClr>
              </a:buClr>
              <a:buFont typeface="+mj-lt"/>
              <a:buAutoNum type="alphaLcParenR"/>
              <a:defRPr/>
            </a:pPr>
            <a:endParaRPr lang="en-US" dirty="0">
              <a:solidFill>
                <a:schemeClr val="accent2"/>
              </a:solidFill>
              <a:ea typeface="+mn-ea"/>
            </a:endParaRPr>
          </a:p>
        </p:txBody>
      </p:sp>
      <p:sp>
        <p:nvSpPr>
          <p:cNvPr id="4" name="Slide Number Placeholder 3"/>
          <p:cNvSpPr>
            <a:spLocks noGrp="1"/>
          </p:cNvSpPr>
          <p:nvPr>
            <p:ph type="sldNum" sz="quarter" idx="12"/>
          </p:nvPr>
        </p:nvSpPr>
        <p:spPr/>
        <p:txBody>
          <a:bodyPr/>
          <a:lstStyle/>
          <a:p>
            <a:fld id="{877658D7-94F4-4F98-AB91-4E58C5E6EBBF}" type="slidenum">
              <a:rPr lang="en-US"/>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7858</TotalTime>
  <Words>4019</Words>
  <Application>Microsoft Office PowerPoint</Application>
  <PresentationFormat>On-screen Show (4:3)</PresentationFormat>
  <Paragraphs>637</Paragraphs>
  <Slides>66</Slides>
  <Notes>50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Equity</vt:lpstr>
      <vt:lpstr>Fall Protection in Residential Construction</vt:lpstr>
      <vt:lpstr>OSHA Disclaimer</vt:lpstr>
      <vt:lpstr>WHAT IS PHILAPOSH ?</vt:lpstr>
      <vt:lpstr>Introductions</vt:lpstr>
      <vt:lpstr>Learning Objectives</vt:lpstr>
      <vt:lpstr>What is a job hazard?</vt:lpstr>
      <vt:lpstr>Small Group Conversation</vt:lpstr>
      <vt:lpstr>What is OSHA?  What do they do?</vt:lpstr>
      <vt:lpstr>What are some specific things OSHA does?</vt:lpstr>
      <vt:lpstr>On average, how many workers die every day from job injuries?</vt:lpstr>
      <vt:lpstr>In 2013….</vt:lpstr>
      <vt:lpstr>Why Do We Need a  Fall Protection  Training Program  Specifically for  Residential Construction? </vt:lpstr>
      <vt:lpstr>“Almost every week, we see a worker killed from falling off a residential roof.”</vt:lpstr>
      <vt:lpstr>System </vt:lpstr>
      <vt:lpstr>Guardrails</vt:lpstr>
      <vt:lpstr>Safety Nets</vt:lpstr>
      <vt:lpstr>Identifying Fall Hazards in Residential Construction</vt:lpstr>
      <vt:lpstr>FALL HAZARD</vt:lpstr>
      <vt:lpstr>Scaffold</vt:lpstr>
      <vt:lpstr>Fatality</vt:lpstr>
      <vt:lpstr>Working Safely</vt:lpstr>
      <vt:lpstr>Working Safely</vt:lpstr>
      <vt:lpstr>Improper Scaffold </vt:lpstr>
      <vt:lpstr>Working Safely</vt:lpstr>
      <vt:lpstr>Scaffold without protection </vt:lpstr>
      <vt:lpstr>Working Safely</vt:lpstr>
      <vt:lpstr>Working Safely</vt:lpstr>
      <vt:lpstr>Not permitted </vt:lpstr>
      <vt:lpstr>Small Group Activity </vt:lpstr>
      <vt:lpstr>Picture of fall hazard</vt:lpstr>
      <vt:lpstr>Picture of fall hazards</vt:lpstr>
      <vt:lpstr>Picture of fall hazards</vt:lpstr>
      <vt:lpstr>Roofing</vt:lpstr>
      <vt:lpstr>Working Safely</vt:lpstr>
      <vt:lpstr>Picture of fall havard</vt:lpstr>
      <vt:lpstr>Using the Equipment </vt:lpstr>
      <vt:lpstr>Picture of fall hazard</vt:lpstr>
      <vt:lpstr>Picture of fall hazard</vt:lpstr>
      <vt:lpstr>Picture of fall hazards</vt:lpstr>
      <vt:lpstr>Picture of fall hazards of a plank</vt:lpstr>
      <vt:lpstr>Ladders</vt:lpstr>
      <vt:lpstr>Picture of fall hazard on a ladder</vt:lpstr>
      <vt:lpstr>Picture of fall hazard on a ladder</vt:lpstr>
      <vt:lpstr>Picture of ladder hazard</vt:lpstr>
      <vt:lpstr>Picture of ladder hazard</vt:lpstr>
      <vt:lpstr>Working Safely</vt:lpstr>
      <vt:lpstr>Stairs</vt:lpstr>
      <vt:lpstr>Picture of fall hazard</vt:lpstr>
      <vt:lpstr>SUMMARY</vt:lpstr>
      <vt:lpstr>Controlling Hazards</vt:lpstr>
      <vt:lpstr>Hierarchy of Hazard Controls</vt:lpstr>
      <vt:lpstr>Picture of guardrails</vt:lpstr>
      <vt:lpstr>Picture of guarddails</vt:lpstr>
      <vt:lpstr>Picture of personal fall arrest system</vt:lpstr>
      <vt:lpstr>Picture of retractables and lanyards</vt:lpstr>
      <vt:lpstr>Picture of a worker cutting an anchor pint off a roof</vt:lpstr>
      <vt:lpstr>Picture of a fall arrest system</vt:lpstr>
      <vt:lpstr>Rights and Responsibilities</vt:lpstr>
      <vt:lpstr>Slide about employers’ responsibilities and rights</vt:lpstr>
      <vt:lpstr>Slide about workers rights</vt:lpstr>
      <vt:lpstr>Slide about workers’ responsibilities</vt:lpstr>
      <vt:lpstr>Picture of OSHAs web page</vt:lpstr>
      <vt:lpstr>Slide of OSHA emergency hot-line</vt:lpstr>
      <vt:lpstr>Slide of summary</vt:lpstr>
      <vt:lpstr>ACKNOWLEDGEMENTS</vt:lpstr>
      <vt:lpstr>ACKNOWLEDGEMENTS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dc:creator>
  <cp:lastModifiedBy>Robertson, Donna - OSHA</cp:lastModifiedBy>
  <cp:revision>572</cp:revision>
  <cp:lastPrinted>2014-10-09T18:15:40Z</cp:lastPrinted>
  <dcterms:created xsi:type="dcterms:W3CDTF">2013-03-21T11:37:20Z</dcterms:created>
  <dcterms:modified xsi:type="dcterms:W3CDTF">2017-03-27T17:18:31Z</dcterms:modified>
</cp:coreProperties>
</file>