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6.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57" r:id="rId2"/>
    <p:sldId id="366" r:id="rId3"/>
    <p:sldId id="367" r:id="rId4"/>
    <p:sldId id="368" r:id="rId5"/>
    <p:sldId id="380" r:id="rId6"/>
    <p:sldId id="381" r:id="rId7"/>
    <p:sldId id="382" r:id="rId8"/>
    <p:sldId id="383" r:id="rId9"/>
    <p:sldId id="371" r:id="rId10"/>
    <p:sldId id="372" r:id="rId11"/>
    <p:sldId id="384" r:id="rId12"/>
    <p:sldId id="385" r:id="rId13"/>
    <p:sldId id="374" r:id="rId14"/>
    <p:sldId id="375" r:id="rId15"/>
    <p:sldId id="376" r:id="rId16"/>
    <p:sldId id="377" r:id="rId17"/>
    <p:sldId id="378" r:id="rId18"/>
    <p:sldId id="379" r:id="rId19"/>
    <p:sldId id="295" r:id="rId20"/>
    <p:sldId id="297" r:id="rId21"/>
  </p:sldIdLst>
  <p:sldSz cx="9144000" cy="6858000" type="screen4x3"/>
  <p:notesSz cx="7315200" cy="96012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204" autoAdjust="0"/>
    <p:restoredTop sz="76210" autoAdjust="0"/>
  </p:normalViewPr>
  <p:slideViewPr>
    <p:cSldViewPr>
      <p:cViewPr>
        <p:scale>
          <a:sx n="66" d="100"/>
          <a:sy n="66" d="100"/>
        </p:scale>
        <p:origin x="-2934"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1746"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BC8C691F-7294-46FA-8F63-B235814EAC80}" type="datetimeFigureOut">
              <a:rPr lang="en-US" smtClean="0"/>
              <a:pPr/>
              <a:t>1/19/2016</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D097C11F-BB74-4365-82E9-4FBAE249E89D}" type="slidenum">
              <a:rPr lang="en-US" smtClean="0"/>
              <a:pPr/>
              <a:t>‹#›</a:t>
            </a:fld>
            <a:endParaRPr lang="en-US" dirty="0"/>
          </a:p>
        </p:txBody>
      </p:sp>
    </p:spTree>
    <p:extLst>
      <p:ext uri="{BB962C8B-B14F-4D97-AF65-F5344CB8AC3E}">
        <p14:creationId xmlns:p14="http://schemas.microsoft.com/office/powerpoint/2010/main" val="2323039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defRPr sz="1200" smtClean="0"/>
            </a:lvl1pPr>
          </a:lstStyle>
          <a:p>
            <a:pPr>
              <a:defRPr/>
            </a:pPr>
            <a:endParaRPr lang="en-US" dirty="0"/>
          </a:p>
        </p:txBody>
      </p:sp>
      <p:sp>
        <p:nvSpPr>
          <p:cNvPr id="4099"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a:defRPr sz="1200" smtClean="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defRPr sz="1200" smtClean="0"/>
            </a:lvl1pPr>
          </a:lstStyle>
          <a:p>
            <a:pPr>
              <a:defRPr/>
            </a:pPr>
            <a:endParaRPr lang="en-US" dirty="0"/>
          </a:p>
        </p:txBody>
      </p:sp>
      <p:sp>
        <p:nvSpPr>
          <p:cNvPr id="4103"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a:defRPr sz="1200" smtClean="0"/>
            </a:lvl1pPr>
          </a:lstStyle>
          <a:p>
            <a:pPr>
              <a:defRPr/>
            </a:pPr>
            <a:fld id="{F3122927-DD80-48C6-BE64-911F72A2E7BD}" type="slidenum">
              <a:rPr lang="en-US"/>
              <a:pPr>
                <a:defRPr/>
              </a:pPr>
              <a:t>‹#›</a:t>
            </a:fld>
            <a:endParaRPr lang="en-US" dirty="0"/>
          </a:p>
        </p:txBody>
      </p:sp>
    </p:spTree>
    <p:extLst>
      <p:ext uri="{BB962C8B-B14F-4D97-AF65-F5344CB8AC3E}">
        <p14:creationId xmlns:p14="http://schemas.microsoft.com/office/powerpoint/2010/main" val="41672847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8B3B3DD0-A623-4189-B88B-2336D0176872}" type="slidenum">
              <a:rPr lang="en-US"/>
              <a:pPr/>
              <a:t>1</a:t>
            </a:fld>
            <a:endParaRPr lang="en-US" dirty="0"/>
          </a:p>
        </p:txBody>
      </p:sp>
      <p:sp>
        <p:nvSpPr>
          <p:cNvPr id="9219" name="Rectangle 2"/>
          <p:cNvSpPr>
            <a:spLocks noGrp="1" noRot="1" noChangeAspect="1" noChangeArrowheads="1" noTextEdit="1"/>
          </p:cNvSpPr>
          <p:nvPr>
            <p:ph type="sldImg"/>
          </p:nvPr>
        </p:nvSpPr>
        <p:spPr>
          <a:xfrm>
            <a:off x="1258888" y="719138"/>
            <a:ext cx="4800600" cy="3600450"/>
          </a:xfrm>
          <a:ln/>
        </p:spPr>
      </p:sp>
      <p:sp>
        <p:nvSpPr>
          <p:cNvPr id="92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8FCEE46-DEB2-4002-AD76-A9C8CAB873FD}" type="slidenum">
              <a:rPr lang="en-US" altLang="en-US" sz="1300"/>
              <a:pPr/>
              <a:t>10</a:t>
            </a:fld>
            <a:endParaRPr lang="en-US" altLang="en-US" sz="13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ea typeface="ＭＳ Ｐゴシック" pitchFamily="34" charset="-128"/>
              </a:rPr>
              <a:t>Do you know any of your rights as a worker under the OSH Act?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8FCEE46-DEB2-4002-AD76-A9C8CAB873FD}" type="slidenum">
              <a:rPr lang="en-US" altLang="en-US" sz="1300"/>
              <a:pPr/>
              <a:t>11</a:t>
            </a:fld>
            <a:endParaRPr lang="en-US" altLang="en-US" sz="13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ea typeface="ＭＳ Ｐゴシック" pitchFamily="34" charset="-128"/>
              </a:rPr>
              <a:t>Do you know any of your rights as a worker under the OSH Act?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8FCEE46-DEB2-4002-AD76-A9C8CAB873FD}" type="slidenum">
              <a:rPr lang="en-US" altLang="en-US" sz="1300"/>
              <a:pPr/>
              <a:t>12</a:t>
            </a:fld>
            <a:endParaRPr lang="en-US" altLang="en-US" sz="13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ea typeface="ＭＳ Ｐゴシック" pitchFamily="34" charset="-128"/>
              </a:rPr>
              <a:t>Do you know any of your rights as a worker under the OSH Act?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08CE8DB7-DA46-4706-B254-6C3699A497CE}" type="slidenum">
              <a:rPr lang="en-US" altLang="en-US" sz="1300"/>
              <a:pPr/>
              <a:t>13</a:t>
            </a:fld>
            <a:endParaRPr lang="en-US" altLang="en-US" sz="13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076E4010-804A-4719-8BD6-3762F7D65CC8}" type="slidenum">
              <a:rPr lang="en-US" altLang="en-US" sz="1300"/>
              <a:pPr/>
              <a:t>14</a:t>
            </a:fld>
            <a:endParaRPr lang="en-US" altLang="en-US" sz="13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E5C587AF-B9AC-4628-9EAF-B4830324BD08}" type="slidenum">
              <a:rPr lang="en-US" altLang="en-US" sz="1300"/>
              <a:pPr/>
              <a:t>15</a:t>
            </a:fld>
            <a:endParaRPr lang="en-US" altLang="en-US" sz="13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6A3149AF-EA69-4194-9A74-E81F2C355F59}" type="slidenum">
              <a:rPr lang="en-US" altLang="en-US" sz="1300"/>
              <a:pPr/>
              <a:t>16</a:t>
            </a:fld>
            <a:endParaRPr lang="en-US" altLang="en-US" sz="13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C0716C45-D088-4D1E-B670-12B869C02CF6}" type="slidenum">
              <a:rPr lang="en-US" altLang="en-US" sz="1300"/>
              <a:pPr/>
              <a:t>17</a:t>
            </a:fld>
            <a:endParaRPr lang="en-US" altLang="en-US" sz="13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105FE0F-5B92-46B9-8C90-9BB5A4B45D59}" type="slidenum">
              <a:rPr lang="en-US" altLang="en-US" sz="1300"/>
              <a:pPr/>
              <a:t>18</a:t>
            </a:fld>
            <a:endParaRPr lang="en-US" altLang="en-US" sz="13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51A8FA31-FC05-4662-B952-85E03BC4E55D}" type="slidenum">
              <a:rPr lang="en-US"/>
              <a:pPr/>
              <a:t>19</a:t>
            </a:fld>
            <a:endParaRPr lang="en-US" dirty="0"/>
          </a:p>
        </p:txBody>
      </p:sp>
      <p:sp>
        <p:nvSpPr>
          <p:cNvPr id="11267" name="Rectangle 2"/>
          <p:cNvSpPr>
            <a:spLocks noGrp="1" noRot="1" noChangeAspect="1" noChangeArrowheads="1" noTextEdit="1"/>
          </p:cNvSpPr>
          <p:nvPr>
            <p:ph type="sldImg"/>
          </p:nvPr>
        </p:nvSpPr>
        <p:spPr>
          <a:xfrm>
            <a:off x="1258888" y="719138"/>
            <a:ext cx="4800600" cy="3600450"/>
          </a:xfrm>
          <a:ln/>
        </p:spPr>
      </p:sp>
      <p:sp>
        <p:nvSpPr>
          <p:cNvPr id="1126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763AE4B8-624D-4AC0-BCE9-A60F90BC16F9}" type="slidenum">
              <a:rPr lang="en-US" altLang="en-US" sz="1300"/>
              <a:pPr/>
              <a:t>2</a:t>
            </a:fld>
            <a:endParaRPr lang="en-US" altLang="en-US" sz="130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144317F8-6C5F-40DA-B9CB-2F1FE0E0644D}" type="slidenum">
              <a:rPr lang="en-US"/>
              <a:pPr/>
              <a:t>20</a:t>
            </a:fld>
            <a:endParaRPr lang="en-US" dirty="0"/>
          </a:p>
        </p:txBody>
      </p:sp>
      <p:sp>
        <p:nvSpPr>
          <p:cNvPr id="13315" name="Rectangle 2"/>
          <p:cNvSpPr>
            <a:spLocks noGrp="1" noRot="1" noChangeAspect="1" noChangeArrowheads="1" noTextEdit="1"/>
          </p:cNvSpPr>
          <p:nvPr>
            <p:ph type="sldImg"/>
          </p:nvPr>
        </p:nvSpPr>
        <p:spPr>
          <a:xfrm>
            <a:off x="1316038" y="765175"/>
            <a:ext cx="4684712" cy="3513138"/>
          </a:xfrm>
          <a:ln/>
        </p:spPr>
      </p:sp>
      <p:sp>
        <p:nvSpPr>
          <p:cNvPr id="13316" name="Rectangle 3"/>
          <p:cNvSpPr>
            <a:spLocks noGrp="1" noChangeArrowheads="1"/>
          </p:cNvSpPr>
          <p:nvPr>
            <p:ph type="body" idx="1"/>
          </p:nvPr>
        </p:nvSpPr>
        <p:spPr>
          <a:xfrm>
            <a:off x="975360" y="4557237"/>
            <a:ext cx="5364480" cy="4323874"/>
          </a:xfrm>
          <a:noFill/>
          <a:ln/>
        </p:spPr>
        <p:txBody>
          <a:bodyPr/>
          <a:lstStyle/>
          <a:p>
            <a:pPr defTabSz="922900"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EF4B5DF8-9B22-4A24-90B6-26717C26E5E8}" type="slidenum">
              <a:rPr lang="en-US" altLang="en-US" sz="1300"/>
              <a:pPr/>
              <a:t>3</a:t>
            </a:fld>
            <a:endParaRPr lang="en-US" altLang="en-US" sz="13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7474EC11-330D-46F7-A0E6-2E484CFC09DA}" type="slidenum">
              <a:rPr lang="en-US" altLang="en-US" sz="1300"/>
              <a:pPr/>
              <a:t>4</a:t>
            </a:fld>
            <a:endParaRPr lang="en-US" altLang="en-US" sz="13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7474EC11-330D-46F7-A0E6-2E484CFC09DA}" type="slidenum">
              <a:rPr lang="en-US" altLang="en-US" sz="1300"/>
              <a:pPr/>
              <a:t>5</a:t>
            </a:fld>
            <a:endParaRPr lang="en-US" altLang="en-US" sz="13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7474EC11-330D-46F7-A0E6-2E484CFC09DA}" type="slidenum">
              <a:rPr lang="en-US" altLang="en-US" sz="1300"/>
              <a:pPr/>
              <a:t>6</a:t>
            </a:fld>
            <a:endParaRPr lang="en-US" altLang="en-US" sz="13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045C945-91DC-4C9A-A6A1-E394FEC1C455}" type="slidenum">
              <a:rPr lang="en-US" altLang="en-US" sz="1300"/>
              <a:pPr/>
              <a:t>7</a:t>
            </a:fld>
            <a:endParaRPr lang="en-US" altLang="en-US" sz="13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8045C945-91DC-4C9A-A6A1-E394FEC1C455}" type="slidenum">
              <a:rPr lang="en-US" altLang="en-US" sz="1300"/>
              <a:pPr/>
              <a:t>8</a:t>
            </a:fld>
            <a:endParaRPr lang="en-US" altLang="en-US" sz="13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itchFamily="34" charset="0"/>
                <a:ea typeface="ＭＳ Ｐゴシック" pitchFamily="34" charset="-128"/>
              </a:defRPr>
            </a:lvl1pPr>
            <a:lvl2pPr marL="785372" indent="-302066">
              <a:defRPr sz="2500">
                <a:solidFill>
                  <a:schemeClr val="tx1"/>
                </a:solidFill>
                <a:latin typeface="Arial" pitchFamily="34" charset="0"/>
                <a:ea typeface="ＭＳ Ｐゴシック" pitchFamily="34" charset="-128"/>
              </a:defRPr>
            </a:lvl2pPr>
            <a:lvl3pPr marL="1208265" indent="-241653">
              <a:defRPr sz="2500">
                <a:solidFill>
                  <a:schemeClr val="tx1"/>
                </a:solidFill>
                <a:latin typeface="Arial" pitchFamily="34" charset="0"/>
                <a:ea typeface="ＭＳ Ｐゴシック" pitchFamily="34" charset="-128"/>
              </a:defRPr>
            </a:lvl3pPr>
            <a:lvl4pPr marL="1691571" indent="-241653">
              <a:defRPr sz="2500">
                <a:solidFill>
                  <a:schemeClr val="tx1"/>
                </a:solidFill>
                <a:latin typeface="Arial" pitchFamily="34" charset="0"/>
                <a:ea typeface="ＭＳ Ｐゴシック" pitchFamily="34" charset="-128"/>
              </a:defRPr>
            </a:lvl4pPr>
            <a:lvl5pPr marL="2174878" indent="-241653">
              <a:defRPr sz="2500">
                <a:solidFill>
                  <a:schemeClr val="tx1"/>
                </a:solidFill>
                <a:latin typeface="Arial" pitchFamily="34" charset="0"/>
                <a:ea typeface="ＭＳ Ｐゴシック" pitchFamily="34" charset="-128"/>
              </a:defRPr>
            </a:lvl5pPr>
            <a:lvl6pPr marL="2658184" indent="-241653" eaLnBrk="0" fontAlgn="base" hangingPunct="0">
              <a:spcBef>
                <a:spcPct val="0"/>
              </a:spcBef>
              <a:spcAft>
                <a:spcPct val="0"/>
              </a:spcAft>
              <a:defRPr sz="2500">
                <a:solidFill>
                  <a:schemeClr val="tx1"/>
                </a:solidFill>
                <a:latin typeface="Arial" pitchFamily="34" charset="0"/>
                <a:ea typeface="ＭＳ Ｐゴシック" pitchFamily="34" charset="-128"/>
              </a:defRPr>
            </a:lvl6pPr>
            <a:lvl7pPr marL="3141490" indent="-241653" eaLnBrk="0" fontAlgn="base" hangingPunct="0">
              <a:spcBef>
                <a:spcPct val="0"/>
              </a:spcBef>
              <a:spcAft>
                <a:spcPct val="0"/>
              </a:spcAft>
              <a:defRPr sz="2500">
                <a:solidFill>
                  <a:schemeClr val="tx1"/>
                </a:solidFill>
                <a:latin typeface="Arial" pitchFamily="34" charset="0"/>
                <a:ea typeface="ＭＳ Ｐゴシック" pitchFamily="34" charset="-128"/>
              </a:defRPr>
            </a:lvl7pPr>
            <a:lvl8pPr marL="3624796" indent="-241653" eaLnBrk="0" fontAlgn="base" hangingPunct="0">
              <a:spcBef>
                <a:spcPct val="0"/>
              </a:spcBef>
              <a:spcAft>
                <a:spcPct val="0"/>
              </a:spcAft>
              <a:defRPr sz="2500">
                <a:solidFill>
                  <a:schemeClr val="tx1"/>
                </a:solidFill>
                <a:latin typeface="Arial" pitchFamily="34" charset="0"/>
                <a:ea typeface="ＭＳ Ｐゴシック" pitchFamily="34" charset="-128"/>
              </a:defRPr>
            </a:lvl8pPr>
            <a:lvl9pPr marL="4108102" indent="-241653" eaLnBrk="0" fontAlgn="base" hangingPunct="0">
              <a:spcBef>
                <a:spcPct val="0"/>
              </a:spcBef>
              <a:spcAft>
                <a:spcPct val="0"/>
              </a:spcAft>
              <a:defRPr sz="2500">
                <a:solidFill>
                  <a:schemeClr val="tx1"/>
                </a:solidFill>
                <a:latin typeface="Arial" pitchFamily="34" charset="0"/>
                <a:ea typeface="ＭＳ Ｐゴシック" pitchFamily="34" charset="-128"/>
              </a:defRPr>
            </a:lvl9pPr>
          </a:lstStyle>
          <a:p>
            <a:fld id="{30C5AF49-EE4F-405A-9EE5-42F8D69DC286}" type="slidenum">
              <a:rPr lang="en-US" altLang="en-US" sz="1300"/>
              <a:pPr/>
              <a:t>9</a:t>
            </a:fld>
            <a:endParaRPr lang="en-US" altLang="en-US" sz="13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custDataLst>
              <p:tags r:id="rId1"/>
            </p:custDataLst>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dirty="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dirty="0"/>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dirty="0"/>
              </a:p>
            </p:txBody>
          </p:sp>
        </p:grpSp>
      </p:grpSp>
      <p:sp>
        <p:nvSpPr>
          <p:cNvPr id="90123"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90124"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smtClean="0"/>
            </a:lvl1pPr>
          </a:lstStyle>
          <a:p>
            <a:pPr>
              <a:defRPr/>
            </a:pPr>
            <a:endParaRPr lang="en-US" dirty="0"/>
          </a:p>
        </p:txBody>
      </p:sp>
      <p:sp>
        <p:nvSpPr>
          <p:cNvPr id="14" name="Rectangle 14"/>
          <p:cNvSpPr>
            <a:spLocks noGrp="1" noChangeArrowheads="1"/>
          </p:cNvSpPr>
          <p:nvPr>
            <p:ph type="ftr" sz="quarter" idx="11"/>
          </p:nvPr>
        </p:nvSpPr>
        <p:spPr>
          <a:xfrm>
            <a:off x="3354388" y="6248400"/>
            <a:ext cx="2895600" cy="457200"/>
          </a:xfrm>
        </p:spPr>
        <p:txBody>
          <a:bodyPr/>
          <a:lstStyle>
            <a:lvl1pPr>
              <a:defRPr smtClean="0"/>
            </a:lvl1pPr>
          </a:lstStyle>
          <a:p>
            <a:pPr>
              <a:defRPr/>
            </a:pPr>
            <a:endParaRPr lang="en-US" dirty="0"/>
          </a:p>
        </p:txBody>
      </p:sp>
      <p:sp>
        <p:nvSpPr>
          <p:cNvPr id="15" name="Rectangle 15"/>
          <p:cNvSpPr>
            <a:spLocks noGrp="1" noChangeArrowheads="1"/>
          </p:cNvSpPr>
          <p:nvPr>
            <p:ph type="sldNum" sz="quarter" idx="12"/>
          </p:nvPr>
        </p:nvSpPr>
        <p:spPr/>
        <p:txBody>
          <a:bodyPr/>
          <a:lstStyle>
            <a:lvl1pPr>
              <a:defRPr smtClean="0"/>
            </a:lvl1pPr>
          </a:lstStyle>
          <a:p>
            <a:pPr>
              <a:defRPr/>
            </a:pPr>
            <a:fld id="{BBBABA61-7C06-49D4-810F-8EB99D6FA21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72DAD59-DD02-4452-A959-C450B16CB04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4AF567B-8BBD-4CA1-872C-760976EC8F46}"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45AF24F-2012-4777-96CA-EDC1703288D1}"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00200"/>
            <a:ext cx="38100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3941763"/>
            <a:ext cx="38100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06158909-0B18-4BDA-A0E3-692B795B2247}"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871538" y="533400"/>
            <a:ext cx="8162925" cy="10906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8110537"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2813" y="4076700"/>
            <a:ext cx="8110537"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FAE83D45-B6F8-456E-8C5D-AAA20E9C26AC}" type="slidenum">
              <a:rPr lang="en-US"/>
              <a:pPr>
                <a:defRPr/>
              </a:pPr>
              <a:t>‹#›</a:t>
            </a:fld>
            <a:endParaRPr lang="en-US"/>
          </a:p>
        </p:txBody>
      </p:sp>
    </p:spTree>
    <p:extLst>
      <p:ext uri="{BB962C8B-B14F-4D97-AF65-F5344CB8AC3E}">
        <p14:creationId xmlns:p14="http://schemas.microsoft.com/office/powerpoint/2010/main" val="170233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871538" y="533400"/>
            <a:ext cx="8162925" cy="109061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2813" y="1905000"/>
            <a:ext cx="8110537"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2813" y="4076700"/>
            <a:ext cx="8110537"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3AA4ABF0-5E69-4653-B0FC-69382F01156F}" type="slidenum">
              <a:rPr lang="en-US"/>
              <a:pPr>
                <a:defRPr/>
              </a:pPr>
              <a:t>‹#›</a:t>
            </a:fld>
            <a:endParaRPr lang="en-US"/>
          </a:p>
        </p:txBody>
      </p:sp>
    </p:spTree>
    <p:extLst>
      <p:ext uri="{BB962C8B-B14F-4D97-AF65-F5344CB8AC3E}">
        <p14:creationId xmlns:p14="http://schemas.microsoft.com/office/powerpoint/2010/main" val="357073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6EDCD3D-9CFD-46D0-89B4-354ED5A7E96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83441DA-C557-40BC-B069-587978492EA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33888C51-D01A-49B1-93C0-5B67B2C68BF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9D67E63-DAB7-4012-93EC-AC5C2AE83E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9D7EE865-4D4E-4BAE-8402-0115BFA960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3FA1636F-EE96-47D4-A468-BB1D76592A7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2534297D-9D97-41AF-9B52-B42C161DE53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16484CE5-7AA5-4F54-90BC-8F42CD1F4F3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89091"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dirty="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89093"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89094"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dirty="0"/>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9097"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dirty="0"/>
          </a:p>
        </p:txBody>
      </p:sp>
      <p:sp>
        <p:nvSpPr>
          <p:cNvPr id="89098"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n-US" dirty="0"/>
          </a:p>
        </p:txBody>
      </p:sp>
      <p:sp>
        <p:nvSpPr>
          <p:cNvPr id="89099"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2182B36-1448-48D6-A1B2-FC2FE7B8589D}" type="slidenum">
              <a:rPr lang="en-US"/>
              <a:pPr>
                <a:defRPr/>
              </a:pPr>
              <a:t>‹#›</a:t>
            </a:fld>
            <a:endParaRPr lang="en-US" dirty="0"/>
          </a:p>
        </p:txBody>
      </p:sp>
      <p:sp>
        <p:nvSpPr>
          <p:cNvPr id="89100"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76"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7" r:id="rId14"/>
    <p:sldLayoutId id="2147483678" r:id="rId15"/>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1.png"/><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hyperlink" Target="http://www.osha.gov"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osha.gov/workers.html"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tags" Target="../tags/tag6.xml"/><Relationship Id="rId5" Type="http://schemas.openxmlformats.org/officeDocument/2006/relationships/image" Target="../media/image10.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828800" y="2057400"/>
            <a:ext cx="7315200" cy="1295400"/>
          </a:xfrm>
        </p:spPr>
        <p:txBody>
          <a:bodyPr/>
          <a:lstStyle/>
          <a:p>
            <a:pPr algn="ctr" eaLnBrk="1" hangingPunct="1"/>
            <a:r>
              <a:rPr lang="en-US" sz="4000" b="1" dirty="0" smtClean="0"/>
              <a:t>Non-Ferrous Founders’ Society</a:t>
            </a:r>
            <a:r>
              <a:rPr lang="en-US" sz="1400" dirty="0" smtClean="0"/>
              <a:t/>
            </a:r>
            <a:br>
              <a:rPr lang="en-US" sz="1400" dirty="0" smtClean="0"/>
            </a:br>
            <a:r>
              <a:rPr lang="en-US" sz="4000" dirty="0" smtClean="0"/>
              <a:t>Safety &amp; Health Training Program</a:t>
            </a:r>
          </a:p>
        </p:txBody>
      </p:sp>
      <p:pic>
        <p:nvPicPr>
          <p:cNvPr id="3075" name="Picture 3" descr="nffs_transparent"/>
          <p:cNvPicPr>
            <a:picLocks noChangeAspect="1" noChangeArrowheads="1"/>
          </p:cNvPicPr>
          <p:nvPr>
            <p:custDataLst>
              <p:tags r:id="rId2"/>
            </p:custDataLst>
          </p:nvPr>
        </p:nvPicPr>
        <p:blipFill>
          <a:blip r:embed="rId6" cstate="print"/>
          <a:srcRect/>
          <a:stretch>
            <a:fillRect/>
          </a:stretch>
        </p:blipFill>
        <p:spPr bwMode="auto">
          <a:xfrm>
            <a:off x="7162800" y="6062663"/>
            <a:ext cx="1676400" cy="719137"/>
          </a:xfrm>
          <a:prstGeom prst="rect">
            <a:avLst/>
          </a:prstGeom>
          <a:noFill/>
          <a:ln w="9525">
            <a:noFill/>
            <a:miter lim="800000"/>
            <a:headEnd/>
            <a:tailEnd/>
          </a:ln>
        </p:spPr>
      </p:pic>
      <p:sp>
        <p:nvSpPr>
          <p:cNvPr id="3076" name="Rectangle 4"/>
          <p:cNvSpPr>
            <a:spLocks noChangeArrowheads="1"/>
          </p:cNvSpPr>
          <p:nvPr/>
        </p:nvSpPr>
        <p:spPr bwMode="auto">
          <a:xfrm>
            <a:off x="1066800" y="3743742"/>
            <a:ext cx="7620000" cy="1785104"/>
          </a:xfrm>
          <a:prstGeom prst="rect">
            <a:avLst/>
          </a:prstGeom>
          <a:noFill/>
          <a:ln w="9525">
            <a:noFill/>
            <a:miter lim="800000"/>
            <a:headEnd/>
            <a:tailEnd/>
          </a:ln>
        </p:spPr>
        <p:txBody>
          <a:bodyPr wrap="square">
            <a:spAutoFit/>
          </a:bodyPr>
          <a:lstStyle/>
          <a:p>
            <a:pPr algn="ctr"/>
            <a:r>
              <a:rPr lang="en-US" sz="3600" dirty="0" smtClean="0">
                <a:solidFill>
                  <a:schemeClr val="tx2"/>
                </a:solidFill>
              </a:rPr>
              <a:t>Hazard Communication/GHS Training Program</a:t>
            </a:r>
            <a:endParaRPr lang="en-US" sz="1000" dirty="0" smtClean="0">
              <a:solidFill>
                <a:schemeClr val="tx2"/>
              </a:solidFill>
            </a:endParaRPr>
          </a:p>
          <a:p>
            <a:pPr algn="ctr"/>
            <a:endParaRPr lang="en-US" sz="1000" dirty="0" smtClean="0">
              <a:solidFill>
                <a:schemeClr val="tx2"/>
              </a:solidFill>
            </a:endParaRPr>
          </a:p>
          <a:p>
            <a:pPr algn="ctr"/>
            <a:r>
              <a:rPr lang="en-US" sz="2800" dirty="0" smtClean="0">
                <a:solidFill>
                  <a:schemeClr val="tx2"/>
                </a:solidFill>
              </a:rPr>
              <a:t>Section 1: Worker’s Rights under OSHA</a:t>
            </a:r>
          </a:p>
        </p:txBody>
      </p:sp>
      <p:pic>
        <p:nvPicPr>
          <p:cNvPr id="3077" name="Picture 5" descr="NFFStar-logo-transparent"/>
          <p:cNvPicPr>
            <a:picLocks noChangeAspect="1" noChangeArrowheads="1"/>
          </p:cNvPicPr>
          <p:nvPr>
            <p:custDataLst>
              <p:tags r:id="rId3"/>
            </p:custDataLst>
          </p:nvPr>
        </p:nvPicPr>
        <p:blipFill>
          <a:blip r:embed="rId7" cstate="print"/>
          <a:srcRect/>
          <a:stretch>
            <a:fillRect/>
          </a:stretch>
        </p:blipFill>
        <p:spPr bwMode="auto">
          <a:xfrm>
            <a:off x="3581400" y="914400"/>
            <a:ext cx="3276600" cy="1206500"/>
          </a:xfrm>
          <a:prstGeom prst="rect">
            <a:avLst/>
          </a:prstGeom>
          <a:noFill/>
          <a:ln w="9525">
            <a:noFill/>
            <a:miter lim="800000"/>
            <a:headEnd/>
            <a:tailEnd/>
          </a:ln>
        </p:spPr>
      </p:pic>
      <p:sp>
        <p:nvSpPr>
          <p:cNvPr id="3079" name="Text Box 7"/>
          <p:cNvSpPr txBox="1">
            <a:spLocks noChangeArrowheads="1"/>
          </p:cNvSpPr>
          <p:nvPr/>
        </p:nvSpPr>
        <p:spPr bwMode="auto">
          <a:xfrm>
            <a:off x="2895600" y="6477000"/>
            <a:ext cx="3886200" cy="336550"/>
          </a:xfrm>
          <a:prstGeom prst="rect">
            <a:avLst/>
          </a:prstGeom>
          <a:noFill/>
          <a:ln w="9525">
            <a:noFill/>
            <a:miter lim="800000"/>
            <a:headEnd/>
            <a:tailEnd/>
          </a:ln>
        </p:spPr>
        <p:txBody>
          <a:bodyPr>
            <a:spAutoFit/>
          </a:bodyPr>
          <a:lstStyle/>
          <a:p>
            <a:pPr>
              <a:spcBef>
                <a:spcPct val="50000"/>
              </a:spcBef>
            </a:pPr>
            <a:r>
              <a:rPr lang="en-US" sz="1600" b="1" dirty="0">
                <a:latin typeface="Courier New" pitchFamily="49" charset="0"/>
                <a:cs typeface="Arial" charset="0"/>
              </a:rPr>
              <a:t>© </a:t>
            </a:r>
            <a:r>
              <a:rPr lang="en-US" sz="1600" b="1" dirty="0" smtClean="0">
                <a:latin typeface="Courier New" pitchFamily="49" charset="0"/>
                <a:cs typeface="Arial" charset="0"/>
              </a:rPr>
              <a:t>2015 </a:t>
            </a:r>
            <a:r>
              <a:rPr lang="en-US" sz="1600" b="1" dirty="0">
                <a:latin typeface="Courier New" pitchFamily="49" charset="0"/>
                <a:cs typeface="Arial" charset="0"/>
              </a:rPr>
              <a:t>All Rights Reserved</a:t>
            </a:r>
          </a:p>
        </p:txBody>
      </p:sp>
    </p:spTree>
    <p:custDataLst>
      <p:tags r:id="rId1"/>
    </p:custDataLst>
  </p:cSld>
  <p:clrMapOvr>
    <a:masterClrMapping/>
  </p:clrMapOvr>
  <p:transition advClick="0" advTm="18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152400"/>
            <a:ext cx="8162925" cy="1219200"/>
          </a:xfrm>
        </p:spPr>
        <p:txBody>
          <a:bodyPr/>
          <a:lstStyle/>
          <a:p>
            <a:pPr algn="ctr" eaLnBrk="1" hangingPunct="1"/>
            <a:r>
              <a:rPr lang="en-US" altLang="en-US" dirty="0" smtClean="0">
                <a:latin typeface="+mn-lt"/>
                <a:ea typeface="ＭＳ Ｐゴシック" pitchFamily="34" charset="-128"/>
              </a:rPr>
              <a:t>Workers</a:t>
            </a:r>
            <a:r>
              <a:rPr lang="ja-JP" altLang="en-US" dirty="0" smtClean="0">
                <a:latin typeface="+mn-lt"/>
                <a:ea typeface="ＭＳ Ｐゴシック" pitchFamily="34" charset="-128"/>
              </a:rPr>
              <a:t>’</a:t>
            </a:r>
            <a:r>
              <a:rPr lang="en-US" altLang="ja-JP" dirty="0" smtClean="0">
                <a:latin typeface="+mn-lt"/>
                <a:ea typeface="ＭＳ Ｐゴシック" pitchFamily="34" charset="-128"/>
              </a:rPr>
              <a:t> Rights </a:t>
            </a:r>
            <a:br>
              <a:rPr lang="en-US" altLang="ja-JP" dirty="0" smtClean="0">
                <a:latin typeface="+mn-lt"/>
                <a:ea typeface="ＭＳ Ｐゴシック" pitchFamily="34" charset="-128"/>
              </a:rPr>
            </a:br>
            <a:r>
              <a:rPr lang="en-US" altLang="ja-JP" dirty="0" smtClean="0">
                <a:latin typeface="+mn-lt"/>
                <a:ea typeface="ＭＳ Ｐゴシック" pitchFamily="34" charset="-128"/>
              </a:rPr>
              <a:t>Under the OSH Act</a:t>
            </a:r>
            <a:endParaRPr lang="en-US" altLang="en-US" dirty="0" smtClean="0">
              <a:latin typeface="+mn-lt"/>
              <a:ea typeface="ＭＳ Ｐゴシック" pitchFamily="34" charset="-128"/>
            </a:endParaRPr>
          </a:p>
        </p:txBody>
      </p:sp>
      <p:sp>
        <p:nvSpPr>
          <p:cNvPr id="10243" name="Rectangle 5"/>
          <p:cNvSpPr>
            <a:spLocks noGrp="1" noChangeArrowheads="1"/>
          </p:cNvSpPr>
          <p:nvPr>
            <p:ph type="body" sz="half" idx="1"/>
          </p:nvPr>
        </p:nvSpPr>
        <p:spPr>
          <a:xfrm>
            <a:off x="685800" y="1600200"/>
            <a:ext cx="4876800" cy="4724400"/>
          </a:xfrm>
        </p:spPr>
        <p:txBody>
          <a:bodyPr/>
          <a:lstStyle/>
          <a:p>
            <a:pPr eaLnBrk="1" hangingPunct="1">
              <a:buFont typeface="Wingdings" pitchFamily="2" charset="2"/>
              <a:buNone/>
            </a:pPr>
            <a:r>
              <a:rPr lang="en-US" altLang="en-US" sz="2400" b="1" dirty="0" smtClean="0">
                <a:solidFill>
                  <a:schemeClr val="tx2"/>
                </a:solidFill>
                <a:ea typeface="ＭＳ Ｐゴシック" pitchFamily="34" charset="-128"/>
              </a:rPr>
              <a:t>Workers have the right to…</a:t>
            </a:r>
          </a:p>
          <a:p>
            <a:pPr eaLnBrk="1" hangingPunct="1"/>
            <a:r>
              <a:rPr lang="en-US" altLang="en-US" sz="2400" b="1" dirty="0" smtClean="0">
                <a:solidFill>
                  <a:schemeClr val="tx2"/>
                </a:solidFill>
                <a:ea typeface="ＭＳ Ｐゴシック" pitchFamily="34" charset="-128"/>
              </a:rPr>
              <a:t>Ask OSHA to inspect </a:t>
            </a:r>
            <a:r>
              <a:rPr lang="en-US" altLang="en-US" sz="2400" dirty="0" smtClean="0">
                <a:solidFill>
                  <a:schemeClr val="tx2"/>
                </a:solidFill>
                <a:ea typeface="ＭＳ Ｐゴシック" pitchFamily="34" charset="-128"/>
              </a:rPr>
              <a:t>their workplace</a:t>
            </a:r>
          </a:p>
          <a:p>
            <a:pPr eaLnBrk="1" hangingPunct="1"/>
            <a:r>
              <a:rPr lang="en-US" altLang="en-US" sz="2400" dirty="0" smtClean="0">
                <a:solidFill>
                  <a:schemeClr val="tx2"/>
                </a:solidFill>
                <a:ea typeface="ＭＳ Ｐゴシック" pitchFamily="34" charset="-128"/>
              </a:rPr>
              <a:t>Use their rights under the law </a:t>
            </a:r>
            <a:r>
              <a:rPr lang="en-US" altLang="en-US" sz="2400" b="1" dirty="0" smtClean="0">
                <a:solidFill>
                  <a:schemeClr val="tx2"/>
                </a:solidFill>
                <a:ea typeface="ＭＳ Ｐゴシック" pitchFamily="34" charset="-128"/>
              </a:rPr>
              <a:t>without retaliation</a:t>
            </a:r>
            <a:r>
              <a:rPr lang="en-US" altLang="en-US" sz="2400" dirty="0" smtClean="0">
                <a:solidFill>
                  <a:schemeClr val="tx2"/>
                </a:solidFill>
                <a:ea typeface="ＭＳ Ｐゴシック" pitchFamily="34" charset="-128"/>
              </a:rPr>
              <a:t> and discrimination;</a:t>
            </a:r>
          </a:p>
          <a:p>
            <a:pPr eaLnBrk="1" hangingPunct="1"/>
            <a:r>
              <a:rPr lang="en-US" altLang="en-US" sz="2400" b="1" dirty="0" smtClean="0">
                <a:solidFill>
                  <a:schemeClr val="tx2"/>
                </a:solidFill>
                <a:ea typeface="ＭＳ Ｐゴシック" pitchFamily="34" charset="-128"/>
              </a:rPr>
              <a:t>Receive information and training </a:t>
            </a:r>
            <a:r>
              <a:rPr lang="en-US" altLang="en-US" sz="2400" dirty="0" smtClean="0">
                <a:solidFill>
                  <a:schemeClr val="tx2"/>
                </a:solidFill>
                <a:ea typeface="ＭＳ Ｐゴシック" pitchFamily="34" charset="-128"/>
              </a:rPr>
              <a:t>about hazards, methods to prevent harm, and the OSHA standards that apply to their workplace. The training must be</a:t>
            </a:r>
            <a:r>
              <a:rPr lang="en-US" altLang="en-US" sz="2400" b="1" dirty="0" smtClean="0">
                <a:solidFill>
                  <a:schemeClr val="tx2"/>
                </a:solidFill>
                <a:ea typeface="ＭＳ Ｐゴシック" pitchFamily="34" charset="-128"/>
              </a:rPr>
              <a:t> in a language you can understand</a:t>
            </a:r>
            <a:r>
              <a:rPr lang="en-US" altLang="en-US" sz="2400" dirty="0" smtClean="0">
                <a:solidFill>
                  <a:schemeClr val="tx2"/>
                </a:solidFill>
                <a:ea typeface="ＭＳ Ｐゴシック" pitchFamily="34" charset="-128"/>
              </a:rPr>
              <a:t>;</a:t>
            </a:r>
            <a:endParaRPr lang="en-US" altLang="en-US" sz="2400" dirty="0" smtClean="0">
              <a:ea typeface="ＭＳ Ｐゴシック" pitchFamily="34" charset="-128"/>
            </a:endParaRPr>
          </a:p>
        </p:txBody>
      </p:sp>
      <p:pic>
        <p:nvPicPr>
          <p:cNvPr id="10244" name="Picture 6" descr="bg_sidebar_rt_training_osha_hazardous_comm"/>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38800" y="1905000"/>
            <a:ext cx="3048000" cy="4041548"/>
          </a:xfrm>
        </p:spPr>
      </p:pic>
    </p:spTree>
    <p:extLst>
      <p:ext uri="{BB962C8B-B14F-4D97-AF65-F5344CB8AC3E}">
        <p14:creationId xmlns:p14="http://schemas.microsoft.com/office/powerpoint/2010/main" val="4122622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152400"/>
            <a:ext cx="8162925" cy="1219200"/>
          </a:xfrm>
        </p:spPr>
        <p:txBody>
          <a:bodyPr/>
          <a:lstStyle/>
          <a:p>
            <a:pPr algn="ctr" eaLnBrk="1" hangingPunct="1"/>
            <a:r>
              <a:rPr lang="en-US" altLang="en-US" dirty="0" smtClean="0">
                <a:latin typeface="+mn-lt"/>
                <a:ea typeface="ＭＳ Ｐゴシック" pitchFamily="34" charset="-128"/>
              </a:rPr>
              <a:t>Workers</a:t>
            </a:r>
            <a:r>
              <a:rPr lang="ja-JP" altLang="en-US" dirty="0" smtClean="0">
                <a:latin typeface="+mn-lt"/>
                <a:ea typeface="ＭＳ Ｐゴシック" pitchFamily="34" charset="-128"/>
              </a:rPr>
              <a:t>’</a:t>
            </a:r>
            <a:r>
              <a:rPr lang="en-US" altLang="ja-JP" dirty="0" smtClean="0">
                <a:latin typeface="+mn-lt"/>
                <a:ea typeface="ＭＳ Ｐゴシック" pitchFamily="34" charset="-128"/>
              </a:rPr>
              <a:t> Rights </a:t>
            </a:r>
            <a:br>
              <a:rPr lang="en-US" altLang="ja-JP" dirty="0" smtClean="0">
                <a:latin typeface="+mn-lt"/>
                <a:ea typeface="ＭＳ Ｐゴシック" pitchFamily="34" charset="-128"/>
              </a:rPr>
            </a:br>
            <a:r>
              <a:rPr lang="en-US" altLang="ja-JP" dirty="0" smtClean="0">
                <a:latin typeface="+mn-lt"/>
                <a:ea typeface="ＭＳ Ｐゴシック" pitchFamily="34" charset="-128"/>
              </a:rPr>
              <a:t>Under the OSH Act</a:t>
            </a:r>
            <a:endParaRPr lang="en-US" altLang="en-US" dirty="0" smtClean="0">
              <a:latin typeface="+mn-lt"/>
              <a:ea typeface="ＭＳ Ｐゴシック" pitchFamily="34" charset="-128"/>
            </a:endParaRPr>
          </a:p>
        </p:txBody>
      </p:sp>
      <p:sp>
        <p:nvSpPr>
          <p:cNvPr id="10243" name="Rectangle 5"/>
          <p:cNvSpPr>
            <a:spLocks noGrp="1" noChangeArrowheads="1"/>
          </p:cNvSpPr>
          <p:nvPr>
            <p:ph type="body" sz="half" idx="1"/>
          </p:nvPr>
        </p:nvSpPr>
        <p:spPr>
          <a:xfrm>
            <a:off x="685800" y="1600200"/>
            <a:ext cx="4876800" cy="4724400"/>
          </a:xfrm>
        </p:spPr>
        <p:txBody>
          <a:bodyPr/>
          <a:lstStyle/>
          <a:p>
            <a:pPr eaLnBrk="1" hangingPunct="1">
              <a:buFont typeface="Wingdings" pitchFamily="2" charset="2"/>
              <a:buNone/>
            </a:pPr>
            <a:r>
              <a:rPr lang="en-US" altLang="en-US" sz="2400" b="1" dirty="0" smtClean="0">
                <a:solidFill>
                  <a:schemeClr val="tx2"/>
                </a:solidFill>
                <a:ea typeface="ＭＳ Ｐゴシック" pitchFamily="34" charset="-128"/>
              </a:rPr>
              <a:t>Workers have the right to…</a:t>
            </a:r>
          </a:p>
          <a:p>
            <a:pPr eaLnBrk="1" hangingPunct="1"/>
            <a:r>
              <a:rPr lang="en-US" altLang="en-US" sz="2400" b="1" dirty="0" smtClean="0">
                <a:solidFill>
                  <a:schemeClr val="tx2"/>
                </a:solidFill>
                <a:ea typeface="ＭＳ Ｐゴシック" pitchFamily="34" charset="-128"/>
              </a:rPr>
              <a:t>Get copies of the test results </a:t>
            </a:r>
            <a:r>
              <a:rPr lang="en-US" altLang="en-US" sz="2400" dirty="0" smtClean="0">
                <a:solidFill>
                  <a:schemeClr val="tx2"/>
                </a:solidFill>
                <a:ea typeface="ＭＳ Ｐゴシック" pitchFamily="34" charset="-128"/>
              </a:rPr>
              <a:t>done to find hazards in the workplace;</a:t>
            </a:r>
          </a:p>
          <a:p>
            <a:pPr eaLnBrk="1" hangingPunct="1"/>
            <a:r>
              <a:rPr lang="en-US" altLang="en-US" sz="2400" b="1" dirty="0" smtClean="0">
                <a:solidFill>
                  <a:schemeClr val="tx2"/>
                </a:solidFill>
                <a:ea typeface="ＭＳ Ｐゴシック" pitchFamily="34" charset="-128"/>
              </a:rPr>
              <a:t>Review records of work-related injuries </a:t>
            </a:r>
            <a:r>
              <a:rPr lang="en-US" altLang="en-US" sz="2400" dirty="0" smtClean="0">
                <a:solidFill>
                  <a:schemeClr val="tx2"/>
                </a:solidFill>
                <a:ea typeface="ＭＳ Ｐゴシック" pitchFamily="34" charset="-128"/>
              </a:rPr>
              <a:t>and illnesses; and</a:t>
            </a:r>
          </a:p>
          <a:p>
            <a:pPr eaLnBrk="1" hangingPunct="1"/>
            <a:r>
              <a:rPr lang="en-US" altLang="en-US" sz="2400" dirty="0" smtClean="0">
                <a:solidFill>
                  <a:schemeClr val="tx2"/>
                </a:solidFill>
                <a:ea typeface="ＭＳ Ｐゴシック" pitchFamily="34" charset="-128"/>
              </a:rPr>
              <a:t>Get copies of their </a:t>
            </a:r>
            <a:r>
              <a:rPr lang="en-US" altLang="en-US" sz="2400" b="1" dirty="0" smtClean="0">
                <a:solidFill>
                  <a:schemeClr val="tx2"/>
                </a:solidFill>
                <a:ea typeface="ＭＳ Ｐゴシック" pitchFamily="34" charset="-128"/>
              </a:rPr>
              <a:t>medical records</a:t>
            </a:r>
            <a:r>
              <a:rPr lang="en-US" altLang="en-US" sz="2400" dirty="0" smtClean="0">
                <a:solidFill>
                  <a:schemeClr val="tx2"/>
                </a:solidFill>
                <a:ea typeface="ＭＳ Ｐゴシック" pitchFamily="34" charset="-128"/>
              </a:rPr>
              <a:t>.</a:t>
            </a:r>
            <a:endParaRPr lang="en-US" altLang="en-US" sz="2400" dirty="0" smtClean="0">
              <a:ea typeface="ＭＳ Ｐゴシック" pitchFamily="34" charset="-128"/>
            </a:endParaRPr>
          </a:p>
        </p:txBody>
      </p:sp>
      <p:pic>
        <p:nvPicPr>
          <p:cNvPr id="10244" name="Picture 6" descr="bg_sidebar_rt_training_osha_hazardous_comm"/>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38800" y="1905000"/>
            <a:ext cx="3048000" cy="4041548"/>
          </a:xfrm>
        </p:spPr>
      </p:pic>
    </p:spTree>
    <p:extLst>
      <p:ext uri="{BB962C8B-B14F-4D97-AF65-F5344CB8AC3E}">
        <p14:creationId xmlns:p14="http://schemas.microsoft.com/office/powerpoint/2010/main" val="5019435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152400"/>
            <a:ext cx="8162925" cy="1219200"/>
          </a:xfrm>
        </p:spPr>
        <p:txBody>
          <a:bodyPr/>
          <a:lstStyle/>
          <a:p>
            <a:pPr algn="ctr" eaLnBrk="1" hangingPunct="1"/>
            <a:r>
              <a:rPr lang="en-US" altLang="en-US" dirty="0" smtClean="0">
                <a:latin typeface="+mn-lt"/>
                <a:ea typeface="ＭＳ Ｐゴシック" pitchFamily="34" charset="-128"/>
              </a:rPr>
              <a:t>Workers</a:t>
            </a:r>
            <a:r>
              <a:rPr lang="ja-JP" altLang="en-US" dirty="0" smtClean="0">
                <a:latin typeface="+mn-lt"/>
                <a:ea typeface="ＭＳ Ｐゴシック" pitchFamily="34" charset="-128"/>
              </a:rPr>
              <a:t>’</a:t>
            </a:r>
            <a:r>
              <a:rPr lang="en-US" altLang="ja-JP" dirty="0" smtClean="0">
                <a:latin typeface="+mn-lt"/>
                <a:ea typeface="ＭＳ Ｐゴシック" pitchFamily="34" charset="-128"/>
              </a:rPr>
              <a:t> Rights </a:t>
            </a:r>
            <a:br>
              <a:rPr lang="en-US" altLang="ja-JP" dirty="0" smtClean="0">
                <a:latin typeface="+mn-lt"/>
                <a:ea typeface="ＭＳ Ｐゴシック" pitchFamily="34" charset="-128"/>
              </a:rPr>
            </a:br>
            <a:r>
              <a:rPr lang="en-US" altLang="ja-JP" dirty="0" smtClean="0">
                <a:latin typeface="+mn-lt"/>
                <a:ea typeface="ＭＳ Ｐゴシック" pitchFamily="34" charset="-128"/>
              </a:rPr>
              <a:t>Under the OSH Act</a:t>
            </a:r>
            <a:endParaRPr lang="en-US" altLang="en-US" dirty="0" smtClean="0">
              <a:latin typeface="+mn-lt"/>
              <a:ea typeface="ＭＳ Ｐゴシック" pitchFamily="34" charset="-128"/>
            </a:endParaRPr>
          </a:p>
        </p:txBody>
      </p:sp>
      <p:sp>
        <p:nvSpPr>
          <p:cNvPr id="7" name="Rectangle 3"/>
          <p:cNvSpPr>
            <a:spLocks noGrp="1" noChangeArrowheads="1"/>
          </p:cNvSpPr>
          <p:nvPr>
            <p:ph type="body" sz="half" idx="1"/>
          </p:nvPr>
        </p:nvSpPr>
        <p:spPr>
          <a:xfrm>
            <a:off x="685800" y="1600200"/>
            <a:ext cx="8001000" cy="4724400"/>
          </a:xfrm>
        </p:spPr>
        <p:txBody>
          <a:bodyPr/>
          <a:lstStyle/>
          <a:p>
            <a:pPr marL="0" indent="0" eaLnBrk="1" hangingPunct="1">
              <a:buNone/>
            </a:pPr>
            <a:r>
              <a:rPr lang="en-US" altLang="en-US" sz="2400" b="1" dirty="0" smtClean="0">
                <a:solidFill>
                  <a:schemeClr val="tx2"/>
                </a:solidFill>
                <a:ea typeface="ＭＳ Ｐゴシック" pitchFamily="34" charset="-128"/>
              </a:rPr>
              <a:t>Workers have the right to…</a:t>
            </a:r>
          </a:p>
          <a:p>
            <a:pPr eaLnBrk="1" hangingPunct="1"/>
            <a:r>
              <a:rPr lang="en-US" altLang="en-US" sz="2400" dirty="0" smtClean="0">
                <a:solidFill>
                  <a:schemeClr val="tx2"/>
                </a:solidFill>
                <a:ea typeface="ＭＳ Ｐゴシック" pitchFamily="34" charset="-128"/>
              </a:rPr>
              <a:t>Refuse to do dangerous work, but are only protected against termination or discipline by OSHA if:</a:t>
            </a:r>
          </a:p>
          <a:p>
            <a:pPr lvl="1" eaLnBrk="1" hangingPunct="1"/>
            <a:r>
              <a:rPr lang="en-US" altLang="en-US" sz="2000" dirty="0" smtClean="0">
                <a:solidFill>
                  <a:schemeClr val="tx2"/>
                </a:solidFill>
                <a:ea typeface="ＭＳ Ｐゴシック" pitchFamily="34" charset="-128"/>
              </a:rPr>
              <a:t>You have a </a:t>
            </a:r>
            <a:r>
              <a:rPr lang="ja-JP" altLang="en-US" sz="2000" dirty="0" smtClean="0">
                <a:solidFill>
                  <a:schemeClr val="tx2"/>
                </a:solidFill>
                <a:ea typeface="ＭＳ Ｐゴシック" pitchFamily="34" charset="-128"/>
              </a:rPr>
              <a:t>“</a:t>
            </a:r>
            <a:r>
              <a:rPr lang="en-US" altLang="ja-JP" sz="2000" dirty="0" smtClean="0">
                <a:solidFill>
                  <a:schemeClr val="tx2"/>
                </a:solidFill>
                <a:ea typeface="ＭＳ Ｐゴシック" pitchFamily="34" charset="-128"/>
              </a:rPr>
              <a:t>reasonable belief that there is a real, imminent danger of death or serious injury</a:t>
            </a:r>
            <a:r>
              <a:rPr lang="ja-JP" altLang="en-US" sz="2000" dirty="0" smtClean="0">
                <a:solidFill>
                  <a:schemeClr val="tx2"/>
                </a:solidFill>
                <a:ea typeface="ＭＳ Ｐゴシック" pitchFamily="34" charset="-128"/>
              </a:rPr>
              <a:t>”</a:t>
            </a:r>
            <a:r>
              <a:rPr lang="en-US" altLang="ja-JP" sz="2000" dirty="0" smtClean="0">
                <a:solidFill>
                  <a:schemeClr val="tx2"/>
                </a:solidFill>
                <a:ea typeface="ＭＳ Ｐゴシック" pitchFamily="34" charset="-128"/>
              </a:rPr>
              <a:t>;</a:t>
            </a:r>
          </a:p>
          <a:p>
            <a:pPr lvl="1" eaLnBrk="1" hangingPunct="1"/>
            <a:r>
              <a:rPr lang="en-US" altLang="en-US" sz="2000" dirty="0" smtClean="0">
                <a:solidFill>
                  <a:schemeClr val="tx2"/>
                </a:solidFill>
                <a:ea typeface="ＭＳ Ｐゴシック" pitchFamily="34" charset="-128"/>
              </a:rPr>
              <a:t>You first ask your employer or supervisor to eliminate the danger;</a:t>
            </a:r>
          </a:p>
          <a:p>
            <a:pPr lvl="1" eaLnBrk="1" hangingPunct="1"/>
            <a:r>
              <a:rPr lang="en-US" altLang="en-US" sz="2000" dirty="0" smtClean="0">
                <a:solidFill>
                  <a:schemeClr val="tx2"/>
                </a:solidFill>
                <a:ea typeface="ＭＳ Ｐゴシック" pitchFamily="34" charset="-128"/>
              </a:rPr>
              <a:t>You have no reasonable alternative to refusing to do the work; and</a:t>
            </a:r>
          </a:p>
          <a:p>
            <a:pPr lvl="1" eaLnBrk="1" hangingPunct="1"/>
            <a:r>
              <a:rPr lang="en-US" altLang="en-US" sz="2000" dirty="0" smtClean="0">
                <a:solidFill>
                  <a:schemeClr val="tx2"/>
                </a:solidFill>
                <a:ea typeface="ＭＳ Ｐゴシック" pitchFamily="34" charset="-128"/>
              </a:rPr>
              <a:t>The danger is so urgent that you cannot risk waiting for OSHA inspection.</a:t>
            </a:r>
          </a:p>
          <a:p>
            <a:pPr lvl="1" eaLnBrk="1" hangingPunct="1"/>
            <a:r>
              <a:rPr lang="en-US" altLang="en-US" sz="2000" dirty="0" smtClean="0">
                <a:solidFill>
                  <a:schemeClr val="tx2"/>
                </a:solidFill>
                <a:ea typeface="ＭＳ Ｐゴシック" pitchFamily="34" charset="-128"/>
              </a:rPr>
              <a:t>If all points are present, you can refuse to do dangerous work and you </a:t>
            </a:r>
            <a:r>
              <a:rPr lang="en-US" altLang="en-US" sz="2000" b="1" dirty="0" smtClean="0">
                <a:solidFill>
                  <a:schemeClr val="tx2"/>
                </a:solidFill>
                <a:ea typeface="ＭＳ Ｐゴシック" pitchFamily="34" charset="-128"/>
              </a:rPr>
              <a:t>might</a:t>
            </a:r>
            <a:r>
              <a:rPr lang="en-US" altLang="en-US" sz="2000" dirty="0" smtClean="0">
                <a:solidFill>
                  <a:schemeClr val="tx2"/>
                </a:solidFill>
                <a:ea typeface="ＭＳ Ｐゴシック" pitchFamily="34" charset="-128"/>
              </a:rPr>
              <a:t> be protected.</a:t>
            </a:r>
          </a:p>
        </p:txBody>
      </p:sp>
    </p:spTree>
    <p:extLst>
      <p:ext uri="{BB962C8B-B14F-4D97-AF65-F5344CB8AC3E}">
        <p14:creationId xmlns:p14="http://schemas.microsoft.com/office/powerpoint/2010/main" val="3874468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76275" y="304800"/>
            <a:ext cx="8010525" cy="1090613"/>
          </a:xfrm>
        </p:spPr>
        <p:txBody>
          <a:bodyPr/>
          <a:lstStyle/>
          <a:p>
            <a:pPr algn="ctr" eaLnBrk="1" hangingPunct="1"/>
            <a:r>
              <a:rPr lang="en-US" altLang="en-US" dirty="0" smtClean="0">
                <a:latin typeface="+mn-lt"/>
                <a:ea typeface="ＭＳ Ｐゴシック" pitchFamily="34" charset="-128"/>
              </a:rPr>
              <a:t>If OSHA standards are not </a:t>
            </a:r>
            <a:br>
              <a:rPr lang="en-US" altLang="en-US" dirty="0" smtClean="0">
                <a:latin typeface="+mn-lt"/>
                <a:ea typeface="ＭＳ Ｐゴシック" pitchFamily="34" charset="-128"/>
              </a:rPr>
            </a:br>
            <a:r>
              <a:rPr lang="en-US" altLang="en-US" dirty="0" smtClean="0">
                <a:latin typeface="+mn-lt"/>
                <a:ea typeface="ＭＳ Ｐゴシック" pitchFamily="34" charset="-128"/>
              </a:rPr>
              <a:t>met in the workplace…</a:t>
            </a:r>
          </a:p>
        </p:txBody>
      </p:sp>
      <p:sp>
        <p:nvSpPr>
          <p:cNvPr id="12291" name="Rectangle 3"/>
          <p:cNvSpPr>
            <a:spLocks noGrp="1" noChangeArrowheads="1"/>
          </p:cNvSpPr>
          <p:nvPr>
            <p:ph type="body" sz="half" idx="2"/>
          </p:nvPr>
        </p:nvSpPr>
        <p:spPr>
          <a:xfrm>
            <a:off x="707571" y="2476500"/>
            <a:ext cx="6683829" cy="2019300"/>
          </a:xfrm>
        </p:spPr>
        <p:txBody>
          <a:bodyPr/>
          <a:lstStyle/>
          <a:p>
            <a:pPr eaLnBrk="1" hangingPunct="1">
              <a:lnSpc>
                <a:spcPct val="90000"/>
              </a:lnSpc>
              <a:buFont typeface="Wingdings" pitchFamily="2" charset="2"/>
              <a:buNone/>
            </a:pPr>
            <a:endParaRPr lang="en-US" altLang="en-US" sz="1600" b="1" dirty="0" smtClean="0">
              <a:solidFill>
                <a:schemeClr val="tx2"/>
              </a:solidFill>
              <a:ea typeface="ＭＳ Ｐゴシック" pitchFamily="34" charset="-128"/>
            </a:endParaRPr>
          </a:p>
          <a:p>
            <a:pPr eaLnBrk="1" hangingPunct="1">
              <a:lnSpc>
                <a:spcPct val="90000"/>
              </a:lnSpc>
              <a:buFont typeface="Wingdings" pitchFamily="2" charset="2"/>
              <a:buNone/>
            </a:pPr>
            <a:r>
              <a:rPr lang="en-US" altLang="en-US" b="1" dirty="0" smtClean="0">
                <a:solidFill>
                  <a:schemeClr val="tx2"/>
                </a:solidFill>
                <a:ea typeface="ＭＳ Ｐゴシック" pitchFamily="34" charset="-128"/>
              </a:rPr>
              <a:t>How do I file a complaint with OSHA?</a:t>
            </a:r>
            <a:endParaRPr lang="en-US" altLang="en-US" dirty="0" smtClean="0">
              <a:solidFill>
                <a:schemeClr val="tx2"/>
              </a:solidFill>
              <a:ea typeface="ＭＳ Ｐゴシック" pitchFamily="34" charset="-128"/>
            </a:endParaRPr>
          </a:p>
          <a:p>
            <a:pPr lvl="1" eaLnBrk="1" hangingPunct="1">
              <a:lnSpc>
                <a:spcPct val="90000"/>
              </a:lnSpc>
              <a:buFont typeface="Wingdings" pitchFamily="2" charset="2"/>
              <a:buNone/>
            </a:pPr>
            <a:endParaRPr lang="en-US" altLang="en-US" sz="1600" b="1" dirty="0" smtClean="0">
              <a:solidFill>
                <a:schemeClr val="tx2"/>
              </a:solidFill>
              <a:ea typeface="ＭＳ Ｐゴシック" pitchFamily="34" charset="-128"/>
            </a:endParaRPr>
          </a:p>
          <a:p>
            <a:pPr lvl="1" eaLnBrk="1" hangingPunct="1">
              <a:lnSpc>
                <a:spcPct val="90000"/>
              </a:lnSpc>
              <a:buFont typeface="Wingdings" pitchFamily="2" charset="2"/>
              <a:buNone/>
            </a:pPr>
            <a:endParaRPr lang="en-US" altLang="en-US" sz="1600" dirty="0" smtClean="0">
              <a:solidFill>
                <a:schemeClr val="tx2"/>
              </a:solidFill>
              <a:ea typeface="ＭＳ Ｐゴシック" pitchFamily="34" charset="-128"/>
            </a:endParaRPr>
          </a:p>
          <a:p>
            <a:pPr eaLnBrk="1" hangingPunct="1">
              <a:lnSpc>
                <a:spcPct val="90000"/>
              </a:lnSpc>
              <a:buFont typeface="Wingdings" pitchFamily="2" charset="2"/>
              <a:buNone/>
            </a:pPr>
            <a:endParaRPr lang="en-US" altLang="en-US" sz="2400" dirty="0" smtClean="0">
              <a:ea typeface="ＭＳ Ｐゴシック" pitchFamily="34" charset="-128"/>
            </a:endParaRPr>
          </a:p>
        </p:txBody>
      </p:sp>
      <p:pic>
        <p:nvPicPr>
          <p:cNvPr id="12292" name="Picture 6" descr="Screen shot 2011-08-01 at 4"/>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6477000" y="3581400"/>
            <a:ext cx="2286000" cy="1984375"/>
          </a:xfrm>
          <a:ln w="28575">
            <a:solidFill>
              <a:schemeClr val="tx2"/>
            </a:solidFill>
            <a:miter lim="800000"/>
            <a:headEnd/>
            <a:tailEnd/>
          </a:ln>
        </p:spPr>
      </p:pic>
      <p:sp>
        <p:nvSpPr>
          <p:cNvPr id="12293" name="Text Box 8"/>
          <p:cNvSpPr txBox="1">
            <a:spLocks noChangeArrowheads="1"/>
          </p:cNvSpPr>
          <p:nvPr/>
        </p:nvSpPr>
        <p:spPr bwMode="auto">
          <a:xfrm>
            <a:off x="685800" y="1676400"/>
            <a:ext cx="805905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itchFamily="2" charset="2"/>
              <a:buChar char="n"/>
              <a:defRPr sz="3200">
                <a:solidFill>
                  <a:schemeClr val="tx1"/>
                </a:solidFill>
                <a:latin typeface="Helvetica" charset="0"/>
                <a:ea typeface="ＭＳ Ｐゴシック" pitchFamily="34" charset="-128"/>
              </a:defRPr>
            </a:lvl1pPr>
            <a:lvl2pPr marL="742950" indent="-285750">
              <a:spcBef>
                <a:spcPct val="20000"/>
              </a:spcBef>
              <a:buClr>
                <a:schemeClr val="folHlink"/>
              </a:buClr>
              <a:buSzPct val="70000"/>
              <a:buFont typeface="Wingdings" pitchFamily="2" charset="2"/>
              <a:buChar char="n"/>
              <a:defRPr sz="2800">
                <a:solidFill>
                  <a:schemeClr val="tx1"/>
                </a:solidFill>
                <a:latin typeface="Helvetica" charset="0"/>
                <a:ea typeface="ＭＳ Ｐゴシック" pitchFamily="34" charset="-128"/>
              </a:defRPr>
            </a:lvl2pPr>
            <a:lvl3pPr marL="1143000" indent="-228600">
              <a:spcBef>
                <a:spcPct val="20000"/>
              </a:spcBef>
              <a:buClr>
                <a:schemeClr val="tx2"/>
              </a:buClr>
              <a:buChar char="•"/>
              <a:defRPr sz="2400">
                <a:solidFill>
                  <a:schemeClr val="tx1"/>
                </a:solidFill>
                <a:latin typeface="Helvetica" charset="0"/>
                <a:ea typeface="ＭＳ Ｐゴシック" pitchFamily="34" charset="-128"/>
              </a:defRPr>
            </a:lvl3pPr>
            <a:lvl4pPr marL="1600200" indent="-228600">
              <a:spcBef>
                <a:spcPct val="20000"/>
              </a:spcBef>
              <a:buClr>
                <a:schemeClr val="hlink"/>
              </a:buClr>
              <a:buChar char="•"/>
              <a:defRPr sz="2000">
                <a:solidFill>
                  <a:schemeClr val="tx1"/>
                </a:solidFill>
                <a:latin typeface="Helvetica" charset="0"/>
                <a:ea typeface="ＭＳ Ｐゴシック" pitchFamily="34" charset="-128"/>
              </a:defRPr>
            </a:lvl4pPr>
            <a:lvl5pPr marL="2057400" indent="-228600">
              <a:spcBef>
                <a:spcPct val="20000"/>
              </a:spcBef>
              <a:buClr>
                <a:schemeClr val="tx1"/>
              </a:buClr>
              <a:buSzPct val="85000"/>
              <a:buChar char="•"/>
              <a:defRPr sz="2000">
                <a:solidFill>
                  <a:schemeClr val="tx1"/>
                </a:solidFill>
                <a:latin typeface="Helvetica" charset="0"/>
                <a:ea typeface="ＭＳ Ｐゴシック" pitchFamily="34" charset="-128"/>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9pPr>
          </a:lstStyle>
          <a:p>
            <a:pPr algn="ctr">
              <a:spcBef>
                <a:spcPct val="50000"/>
              </a:spcBef>
              <a:buClrTx/>
              <a:buSzTx/>
              <a:buFontTx/>
              <a:buNone/>
            </a:pPr>
            <a:r>
              <a:rPr lang="en-US" altLang="en-US" sz="2800" b="1" dirty="0">
                <a:solidFill>
                  <a:schemeClr val="accent2"/>
                </a:solidFill>
                <a:latin typeface="+mn-lt"/>
              </a:rPr>
              <a:t>So what else can I </a:t>
            </a:r>
            <a:r>
              <a:rPr lang="en-US" altLang="en-US" sz="2800" b="1" dirty="0" smtClean="0">
                <a:solidFill>
                  <a:schemeClr val="accent2"/>
                </a:solidFill>
                <a:latin typeface="+mn-lt"/>
              </a:rPr>
              <a:t>do? You </a:t>
            </a:r>
            <a:r>
              <a:rPr lang="en-US" altLang="en-US" sz="2800" b="1" dirty="0">
                <a:solidFill>
                  <a:schemeClr val="accent2"/>
                </a:solidFill>
                <a:latin typeface="+mn-lt"/>
              </a:rPr>
              <a:t>have the </a:t>
            </a:r>
            <a:r>
              <a:rPr lang="en-US" altLang="en-US" sz="2800" b="1" dirty="0" smtClean="0">
                <a:solidFill>
                  <a:schemeClr val="accent2"/>
                </a:solidFill>
                <a:latin typeface="+mn-lt"/>
              </a:rPr>
              <a:t/>
            </a:r>
            <a:br>
              <a:rPr lang="en-US" altLang="en-US" sz="2800" b="1" dirty="0" smtClean="0">
                <a:solidFill>
                  <a:schemeClr val="accent2"/>
                </a:solidFill>
                <a:latin typeface="+mn-lt"/>
              </a:rPr>
            </a:br>
            <a:r>
              <a:rPr lang="en-US" altLang="en-US" sz="2800" b="1" dirty="0" smtClean="0">
                <a:solidFill>
                  <a:schemeClr val="accent2"/>
                </a:solidFill>
                <a:latin typeface="+mn-lt"/>
              </a:rPr>
              <a:t>right </a:t>
            </a:r>
            <a:r>
              <a:rPr lang="en-US" altLang="en-US" sz="2800" b="1" dirty="0">
                <a:solidFill>
                  <a:schemeClr val="accent2"/>
                </a:solidFill>
                <a:latin typeface="+mn-lt"/>
              </a:rPr>
              <a:t>to file a complaint!</a:t>
            </a:r>
          </a:p>
        </p:txBody>
      </p:sp>
      <p:sp>
        <p:nvSpPr>
          <p:cNvPr id="6" name="Rectangle 3"/>
          <p:cNvSpPr txBox="1">
            <a:spLocks noChangeArrowheads="1"/>
          </p:cNvSpPr>
          <p:nvPr/>
        </p:nvSpPr>
        <p:spPr bwMode="auto">
          <a:xfrm>
            <a:off x="609600" y="2971800"/>
            <a:ext cx="5715000" cy="2019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90000"/>
              </a:lnSpc>
              <a:buFont typeface="Wingdings" pitchFamily="2" charset="2"/>
              <a:buNone/>
            </a:pPr>
            <a:endParaRPr lang="en-US" altLang="en-US" sz="1600" b="1" kern="0" dirty="0" smtClean="0">
              <a:solidFill>
                <a:schemeClr val="tx2"/>
              </a:solidFill>
              <a:ea typeface="ＭＳ Ｐゴシック" pitchFamily="34" charset="-128"/>
            </a:endParaRPr>
          </a:p>
          <a:p>
            <a:pPr lvl="1" eaLnBrk="1" hangingPunct="1">
              <a:lnSpc>
                <a:spcPct val="90000"/>
              </a:lnSpc>
            </a:pPr>
            <a:r>
              <a:rPr lang="en-US" altLang="en-US" sz="2000" kern="0" dirty="0" smtClean="0">
                <a:solidFill>
                  <a:schemeClr val="tx2"/>
                </a:solidFill>
                <a:ea typeface="ＭＳ Ｐゴシック" pitchFamily="34" charset="-128"/>
              </a:rPr>
              <a:t>File a complaint yourself or have a representative file one for you and ask OSHA to inspect your workplace</a:t>
            </a:r>
          </a:p>
          <a:p>
            <a:pPr lvl="1" eaLnBrk="1" hangingPunct="1">
              <a:lnSpc>
                <a:spcPct val="90000"/>
              </a:lnSpc>
            </a:pPr>
            <a:r>
              <a:rPr lang="en-US" altLang="en-US" sz="2000" kern="0" dirty="0" smtClean="0">
                <a:solidFill>
                  <a:schemeClr val="tx2"/>
                </a:solidFill>
                <a:ea typeface="ＭＳ Ｐゴシック" pitchFamily="34" charset="-128"/>
              </a:rPr>
              <a:t>Go to </a:t>
            </a:r>
            <a:r>
              <a:rPr lang="en-US" altLang="en-US" sz="2000" kern="0" dirty="0" smtClean="0">
                <a:solidFill>
                  <a:schemeClr val="tx2"/>
                </a:solidFill>
                <a:ea typeface="ＭＳ Ｐゴシック" pitchFamily="34" charset="-128"/>
                <a:hlinkClick r:id="rId4"/>
              </a:rPr>
              <a:t>www.osha.gov</a:t>
            </a:r>
            <a:r>
              <a:rPr lang="en-US" altLang="en-US" sz="2000" kern="0" dirty="0" smtClean="0">
                <a:solidFill>
                  <a:schemeClr val="tx2"/>
                </a:solidFill>
                <a:ea typeface="ＭＳ Ｐゴシック" pitchFamily="34" charset="-128"/>
              </a:rPr>
              <a:t> and download the correct form, fill it out, and send it to the nearest OSHA office or</a:t>
            </a:r>
          </a:p>
          <a:p>
            <a:pPr lvl="1" eaLnBrk="1" hangingPunct="1">
              <a:lnSpc>
                <a:spcPct val="90000"/>
              </a:lnSpc>
            </a:pPr>
            <a:r>
              <a:rPr lang="en-US" altLang="en-US" sz="2000" kern="0" dirty="0" smtClean="0">
                <a:solidFill>
                  <a:schemeClr val="tx2"/>
                </a:solidFill>
                <a:ea typeface="ＭＳ Ｐゴシック" pitchFamily="34" charset="-128"/>
              </a:rPr>
              <a:t>Call 1-800-321-OSHA (6742) to ask them to send you the form</a:t>
            </a:r>
          </a:p>
          <a:p>
            <a:pPr lvl="1" eaLnBrk="1" hangingPunct="1">
              <a:lnSpc>
                <a:spcPct val="90000"/>
              </a:lnSpc>
            </a:pPr>
            <a:r>
              <a:rPr lang="en-US" altLang="en-US" sz="2000" b="1" kern="0" dirty="0" smtClean="0">
                <a:solidFill>
                  <a:schemeClr val="tx2"/>
                </a:solidFill>
                <a:ea typeface="ＭＳ Ｐゴシック" pitchFamily="34" charset="-128"/>
              </a:rPr>
              <a:t>Tell OSHA to keep your identity confidential</a:t>
            </a:r>
            <a:endParaRPr lang="en-US" altLang="en-US" sz="2000" b="1" kern="0" dirty="0" smtClean="0">
              <a:ea typeface="ＭＳ Ｐゴシック" pitchFamily="34" charset="-128"/>
            </a:endParaRPr>
          </a:p>
          <a:p>
            <a:pPr lvl="1" eaLnBrk="1" hangingPunct="1">
              <a:lnSpc>
                <a:spcPct val="90000"/>
              </a:lnSpc>
              <a:buFont typeface="Wingdings" pitchFamily="2" charset="2"/>
              <a:buNone/>
            </a:pPr>
            <a:endParaRPr lang="en-US" altLang="en-US" sz="1600" b="1" kern="0" dirty="0" smtClean="0">
              <a:solidFill>
                <a:schemeClr val="tx2"/>
              </a:solidFill>
              <a:ea typeface="ＭＳ Ｐゴシック" pitchFamily="34" charset="-128"/>
            </a:endParaRPr>
          </a:p>
          <a:p>
            <a:pPr lvl="1" eaLnBrk="1" hangingPunct="1">
              <a:lnSpc>
                <a:spcPct val="90000"/>
              </a:lnSpc>
              <a:buFont typeface="Wingdings" pitchFamily="2" charset="2"/>
              <a:buNone/>
            </a:pPr>
            <a:endParaRPr lang="en-US" altLang="en-US" sz="1600" kern="0" dirty="0" smtClean="0">
              <a:solidFill>
                <a:schemeClr val="tx2"/>
              </a:solidFill>
              <a:ea typeface="ＭＳ Ｐゴシック" pitchFamily="34" charset="-128"/>
            </a:endParaRPr>
          </a:p>
          <a:p>
            <a:pPr eaLnBrk="1" hangingPunct="1">
              <a:lnSpc>
                <a:spcPct val="90000"/>
              </a:lnSpc>
              <a:buFont typeface="Wingdings" pitchFamily="2" charset="2"/>
              <a:buNone/>
            </a:pPr>
            <a:endParaRPr lang="en-US" altLang="en-US" sz="2400" kern="0" dirty="0" smtClean="0">
              <a:ea typeface="ＭＳ Ｐゴシック" pitchFamily="34" charset="-128"/>
            </a:endParaRPr>
          </a:p>
        </p:txBody>
      </p:sp>
    </p:spTree>
    <p:extLst>
      <p:ext uri="{BB962C8B-B14F-4D97-AF65-F5344CB8AC3E}">
        <p14:creationId xmlns:p14="http://schemas.microsoft.com/office/powerpoint/2010/main" val="25295297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277813"/>
            <a:ext cx="8077200" cy="1143000"/>
          </a:xfrm>
        </p:spPr>
        <p:txBody>
          <a:bodyPr/>
          <a:lstStyle/>
          <a:p>
            <a:pPr algn="ctr" eaLnBrk="1" hangingPunct="1"/>
            <a:r>
              <a:rPr lang="en-US" altLang="en-US" smtClean="0">
                <a:latin typeface="+mn-lt"/>
                <a:ea typeface="ＭＳ Ｐゴシック" pitchFamily="34" charset="-128"/>
              </a:rPr>
              <a:t>What happens when </a:t>
            </a:r>
            <a:br>
              <a:rPr lang="en-US" altLang="en-US" smtClean="0">
                <a:latin typeface="+mn-lt"/>
                <a:ea typeface="ＭＳ Ｐゴシック" pitchFamily="34" charset="-128"/>
              </a:rPr>
            </a:br>
            <a:r>
              <a:rPr lang="en-US" altLang="en-US" smtClean="0">
                <a:latin typeface="+mn-lt"/>
                <a:ea typeface="ＭＳ Ｐゴシック" pitchFamily="34" charset="-128"/>
              </a:rPr>
              <a:t>I file a complaint?</a:t>
            </a:r>
          </a:p>
        </p:txBody>
      </p:sp>
      <p:pic>
        <p:nvPicPr>
          <p:cNvPr id="13316" name="Picture 5" descr="Screen shot 2011-08-01 at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181600" y="1981200"/>
            <a:ext cx="3478213" cy="4191000"/>
          </a:xfrm>
          <a:ln w="28575">
            <a:solidFill>
              <a:schemeClr val="tx2"/>
            </a:solidFill>
            <a:miter lim="800000"/>
            <a:headEnd/>
            <a:tailEnd/>
          </a:ln>
        </p:spPr>
      </p:pic>
      <p:sp>
        <p:nvSpPr>
          <p:cNvPr id="5" name="Rectangle 5"/>
          <p:cNvSpPr txBox="1">
            <a:spLocks noChangeArrowheads="1"/>
          </p:cNvSpPr>
          <p:nvPr/>
        </p:nvSpPr>
        <p:spPr bwMode="auto">
          <a:xfrm>
            <a:off x="685800" y="1676400"/>
            <a:ext cx="43434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r>
              <a:rPr lang="en-US" altLang="en-US" sz="2400" kern="0" dirty="0" smtClean="0">
                <a:solidFill>
                  <a:schemeClr val="tx2"/>
                </a:solidFill>
                <a:ea typeface="ＭＳ Ｐゴシック" pitchFamily="34" charset="-128"/>
              </a:rPr>
              <a:t>Complaints online or by phone will be resolved informally over the phone with your employer</a:t>
            </a:r>
          </a:p>
          <a:p>
            <a:pPr eaLnBrk="1" hangingPunct="1"/>
            <a:r>
              <a:rPr lang="en-US" altLang="en-US" sz="2400" kern="0" dirty="0" smtClean="0">
                <a:solidFill>
                  <a:schemeClr val="tx2"/>
                </a:solidFill>
                <a:ea typeface="ＭＳ Ｐゴシック" pitchFamily="34" charset="-128"/>
              </a:rPr>
              <a:t>Written complaints signed by a worker/representative are likely to result in an on-site OSHA inspection</a:t>
            </a:r>
            <a:endParaRPr lang="en-US" altLang="en-US" sz="2400" kern="0" dirty="0" smtClean="0">
              <a:ea typeface="ＭＳ Ｐゴシック" pitchFamily="34" charset="-128"/>
            </a:endParaRPr>
          </a:p>
        </p:txBody>
      </p:sp>
    </p:spTree>
    <p:extLst>
      <p:ext uri="{BB962C8B-B14F-4D97-AF65-F5344CB8AC3E}">
        <p14:creationId xmlns:p14="http://schemas.microsoft.com/office/powerpoint/2010/main" val="508745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77813"/>
            <a:ext cx="8001000" cy="1143000"/>
          </a:xfrm>
        </p:spPr>
        <p:txBody>
          <a:bodyPr/>
          <a:lstStyle/>
          <a:p>
            <a:pPr algn="ctr" eaLnBrk="1" hangingPunct="1"/>
            <a:r>
              <a:rPr lang="en-US" altLang="en-US" sz="4000" dirty="0" smtClean="0">
                <a:latin typeface="+mn-lt"/>
                <a:ea typeface="ＭＳ Ｐゴシック" pitchFamily="34" charset="-128"/>
              </a:rPr>
              <a:t> During The Inspection</a:t>
            </a:r>
            <a:endParaRPr lang="en-US" altLang="en-US" sz="6000" dirty="0" smtClean="0">
              <a:latin typeface="+mn-lt"/>
              <a:ea typeface="ＭＳ Ｐゴシック" pitchFamily="34" charset="-128"/>
            </a:endParaRPr>
          </a:p>
        </p:txBody>
      </p:sp>
      <p:sp>
        <p:nvSpPr>
          <p:cNvPr id="5" name="Rectangle 5"/>
          <p:cNvSpPr txBox="1">
            <a:spLocks noChangeArrowheads="1"/>
          </p:cNvSpPr>
          <p:nvPr/>
        </p:nvSpPr>
        <p:spPr bwMode="auto">
          <a:xfrm>
            <a:off x="685800" y="1600200"/>
            <a:ext cx="52578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marL="0" indent="0" eaLnBrk="1" hangingPunct="1">
              <a:buNone/>
            </a:pPr>
            <a:r>
              <a:rPr lang="en-US" altLang="en-US" sz="2400" b="1" kern="0" dirty="0" smtClean="0">
                <a:solidFill>
                  <a:schemeClr val="tx2"/>
                </a:solidFill>
                <a:ea typeface="ＭＳ Ｐゴシック" pitchFamily="34" charset="-128"/>
              </a:rPr>
              <a:t>You have the right to:</a:t>
            </a:r>
          </a:p>
          <a:p>
            <a:pPr eaLnBrk="1" hangingPunct="1"/>
            <a:r>
              <a:rPr lang="en-US" altLang="en-US" sz="2400" kern="0" dirty="0" smtClean="0">
                <a:solidFill>
                  <a:schemeClr val="tx2"/>
                </a:solidFill>
                <a:ea typeface="ＭＳ Ｐゴシック" pitchFamily="34" charset="-128"/>
              </a:rPr>
              <a:t>Go along with the inspection </a:t>
            </a:r>
            <a:r>
              <a:rPr lang="en-US" altLang="en-US" sz="2400" u="sng" kern="0" dirty="0" smtClean="0">
                <a:solidFill>
                  <a:schemeClr val="tx2"/>
                </a:solidFill>
                <a:ea typeface="ＭＳ Ｐゴシック" pitchFamily="34" charset="-128"/>
              </a:rPr>
              <a:t>in your area </a:t>
            </a:r>
            <a:r>
              <a:rPr lang="en-US" altLang="en-US" sz="2400" kern="0" dirty="0" smtClean="0">
                <a:solidFill>
                  <a:schemeClr val="tx2"/>
                </a:solidFill>
                <a:ea typeface="ＭＳ Ｐゴシック" pitchFamily="34" charset="-128"/>
              </a:rPr>
              <a:t>(This helps the inspector identify problems)</a:t>
            </a:r>
            <a:endParaRPr lang="en-US" altLang="en-US" sz="2400" u="sng" kern="0" dirty="0" smtClean="0">
              <a:solidFill>
                <a:schemeClr val="tx2"/>
              </a:solidFill>
              <a:ea typeface="ＭＳ Ｐゴシック" pitchFamily="34" charset="-128"/>
            </a:endParaRPr>
          </a:p>
          <a:p>
            <a:pPr eaLnBrk="1" hangingPunct="1"/>
            <a:r>
              <a:rPr lang="en-US" altLang="en-US" sz="2400" kern="0" dirty="0" smtClean="0">
                <a:solidFill>
                  <a:schemeClr val="tx2"/>
                </a:solidFill>
                <a:ea typeface="ＭＳ Ｐゴシック" pitchFamily="34" charset="-128"/>
              </a:rPr>
              <a:t>Talk privately with the OSHA inspector</a:t>
            </a:r>
          </a:p>
          <a:p>
            <a:pPr eaLnBrk="1" hangingPunct="1"/>
            <a:r>
              <a:rPr lang="en-US" altLang="en-US" sz="2400" kern="0" dirty="0" smtClean="0">
                <a:solidFill>
                  <a:schemeClr val="tx2"/>
                </a:solidFill>
                <a:ea typeface="ＭＳ Ｐゴシック" pitchFamily="34" charset="-128"/>
              </a:rPr>
              <a:t>Call the inspector</a:t>
            </a:r>
          </a:p>
          <a:p>
            <a:pPr eaLnBrk="1" hangingPunct="1"/>
            <a:r>
              <a:rPr lang="en-US" altLang="en-US" sz="2400" kern="0" dirty="0" smtClean="0">
                <a:solidFill>
                  <a:schemeClr val="tx2"/>
                </a:solidFill>
                <a:ea typeface="ＭＳ Ｐゴシック" pitchFamily="34" charset="-128"/>
              </a:rPr>
              <a:t>Find out the results of the OSHA inspection</a:t>
            </a:r>
            <a:endParaRPr lang="en-US" altLang="en-US" sz="2400" kern="0" dirty="0" smtClean="0">
              <a:ea typeface="ＭＳ Ｐゴシック" pitchFamily="34" charset="-128"/>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1441" y="1905000"/>
            <a:ext cx="2675359" cy="4038600"/>
          </a:xfrm>
          <a:prstGeom prst="rect">
            <a:avLst/>
          </a:prstGeom>
        </p:spPr>
      </p:pic>
    </p:spTree>
    <p:extLst>
      <p:ext uri="{BB962C8B-B14F-4D97-AF65-F5344CB8AC3E}">
        <p14:creationId xmlns:p14="http://schemas.microsoft.com/office/powerpoint/2010/main" val="19670796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77813"/>
            <a:ext cx="8001000" cy="1143000"/>
          </a:xfrm>
        </p:spPr>
        <p:txBody>
          <a:bodyPr/>
          <a:lstStyle/>
          <a:p>
            <a:pPr algn="ctr" eaLnBrk="1" hangingPunct="1"/>
            <a:r>
              <a:rPr lang="en-US" altLang="en-US" sz="3200" dirty="0" smtClean="0">
                <a:latin typeface="+mn-lt"/>
                <a:ea typeface="ＭＳ Ｐゴシック" pitchFamily="34" charset="-128"/>
              </a:rPr>
              <a:t>Can I be discriminated against for exercising my health and safety rights? </a:t>
            </a:r>
          </a:p>
        </p:txBody>
      </p:sp>
      <p:sp>
        <p:nvSpPr>
          <p:cNvPr id="15363" name="Rectangle 3"/>
          <p:cNvSpPr>
            <a:spLocks noGrp="1" noChangeArrowheads="1"/>
          </p:cNvSpPr>
          <p:nvPr>
            <p:ph type="body" sz="half" idx="1"/>
          </p:nvPr>
        </p:nvSpPr>
        <p:spPr>
          <a:xfrm>
            <a:off x="685800" y="1600200"/>
            <a:ext cx="5181600" cy="4953000"/>
          </a:xfrm>
        </p:spPr>
        <p:txBody>
          <a:bodyPr/>
          <a:lstStyle/>
          <a:p>
            <a:pPr eaLnBrk="1" hangingPunct="1">
              <a:lnSpc>
                <a:spcPct val="90000"/>
              </a:lnSpc>
            </a:pPr>
            <a:r>
              <a:rPr lang="en-US" altLang="en-US" sz="2000" b="1" dirty="0" smtClean="0">
                <a:solidFill>
                  <a:schemeClr val="tx2"/>
                </a:solidFill>
                <a:ea typeface="ＭＳ Ｐゴシック" pitchFamily="34" charset="-128"/>
              </a:rPr>
              <a:t>Employers cannot punish you in any way for:</a:t>
            </a:r>
          </a:p>
          <a:p>
            <a:pPr lvl="1" eaLnBrk="1" hangingPunct="1">
              <a:lnSpc>
                <a:spcPct val="90000"/>
              </a:lnSpc>
              <a:buFontTx/>
              <a:buChar char="•"/>
            </a:pPr>
            <a:r>
              <a:rPr lang="en-US" altLang="en-US" sz="2000" dirty="0" smtClean="0">
                <a:solidFill>
                  <a:schemeClr val="tx2"/>
                </a:solidFill>
                <a:ea typeface="ＭＳ Ｐゴシック" pitchFamily="34" charset="-128"/>
              </a:rPr>
              <a:t>Reporting an injury or illness;</a:t>
            </a:r>
          </a:p>
          <a:p>
            <a:pPr lvl="1" eaLnBrk="1" hangingPunct="1">
              <a:lnSpc>
                <a:spcPct val="90000"/>
              </a:lnSpc>
              <a:buFontTx/>
              <a:buChar char="•"/>
            </a:pPr>
            <a:r>
              <a:rPr lang="en-US" altLang="en-US" sz="2000" dirty="0" smtClean="0">
                <a:solidFill>
                  <a:schemeClr val="tx2"/>
                </a:solidFill>
                <a:ea typeface="ＭＳ Ｐゴシック" pitchFamily="34" charset="-128"/>
              </a:rPr>
              <a:t>Complaining to your employer, union, OSHA or other agencies about safety and health problems;</a:t>
            </a:r>
          </a:p>
          <a:p>
            <a:pPr lvl="1" eaLnBrk="1" hangingPunct="1">
              <a:lnSpc>
                <a:spcPct val="90000"/>
              </a:lnSpc>
              <a:buFontTx/>
              <a:buChar char="•"/>
            </a:pPr>
            <a:r>
              <a:rPr lang="en-US" altLang="en-US" sz="2000" dirty="0" smtClean="0">
                <a:solidFill>
                  <a:schemeClr val="tx2"/>
                </a:solidFill>
                <a:ea typeface="ＭＳ Ｐゴシック" pitchFamily="34" charset="-128"/>
              </a:rPr>
              <a:t>Filing safety and health grievances;</a:t>
            </a:r>
          </a:p>
          <a:p>
            <a:pPr lvl="1" eaLnBrk="1" hangingPunct="1">
              <a:lnSpc>
                <a:spcPct val="90000"/>
              </a:lnSpc>
              <a:buFontTx/>
              <a:buChar char="•"/>
            </a:pPr>
            <a:r>
              <a:rPr lang="en-US" altLang="en-US" sz="2000" dirty="0" smtClean="0">
                <a:solidFill>
                  <a:schemeClr val="tx2"/>
                </a:solidFill>
                <a:ea typeface="ＭＳ Ｐゴシック" pitchFamily="34" charset="-128"/>
              </a:rPr>
              <a:t>Participating in safety and health committees; or</a:t>
            </a:r>
          </a:p>
          <a:p>
            <a:pPr lvl="1" eaLnBrk="1" hangingPunct="1">
              <a:lnSpc>
                <a:spcPct val="90000"/>
              </a:lnSpc>
              <a:buFontTx/>
              <a:buChar char="•"/>
            </a:pPr>
            <a:r>
              <a:rPr lang="en-US" altLang="en-US" sz="2000" dirty="0" smtClean="0">
                <a:solidFill>
                  <a:schemeClr val="tx2"/>
                </a:solidFill>
                <a:ea typeface="ＭＳ Ｐゴシック" pitchFamily="34" charset="-128"/>
              </a:rPr>
              <a:t>Participating in OSHA inspections and other OSHA-related activities.</a:t>
            </a:r>
          </a:p>
          <a:p>
            <a:pPr lvl="1" eaLnBrk="1" hangingPunct="1">
              <a:lnSpc>
                <a:spcPct val="90000"/>
              </a:lnSpc>
              <a:buFontTx/>
              <a:buChar char="•"/>
            </a:pPr>
            <a:r>
              <a:rPr lang="en-US" altLang="en-US" sz="2000" dirty="0" smtClean="0">
                <a:solidFill>
                  <a:schemeClr val="tx2"/>
                </a:solidFill>
                <a:ea typeface="ＭＳ Ｐゴシック" pitchFamily="34" charset="-128"/>
              </a:rPr>
              <a:t>If you have been fired, demoted, transferred or discriminated against in any way for using your rights under the law, you must </a:t>
            </a:r>
            <a:r>
              <a:rPr lang="en-US" altLang="en-US" sz="2000" b="1" dirty="0" smtClean="0">
                <a:solidFill>
                  <a:schemeClr val="tx2"/>
                </a:solidFill>
                <a:ea typeface="ＭＳ Ｐゴシック" pitchFamily="34" charset="-128"/>
                <a:hlinkClick r:id="rId3" tooltip="OSHA Worker Resources page"/>
              </a:rPr>
              <a:t>file a complaint with OSHA within 30 days</a:t>
            </a:r>
            <a:r>
              <a:rPr lang="en-US" altLang="en-US" sz="2000" dirty="0" smtClean="0">
                <a:solidFill>
                  <a:schemeClr val="tx2"/>
                </a:solidFill>
                <a:ea typeface="ＭＳ Ｐゴシック" pitchFamily="34" charset="-128"/>
              </a:rPr>
              <a:t>.</a:t>
            </a:r>
          </a:p>
        </p:txBody>
      </p:sp>
      <p:pic>
        <p:nvPicPr>
          <p:cNvPr id="15364" name="Picture 7" descr="images"/>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248400" y="2514600"/>
            <a:ext cx="2468225" cy="2819400"/>
          </a:xfrm>
          <a:ln w="38100">
            <a:solidFill>
              <a:schemeClr val="tx2"/>
            </a:solidFill>
            <a:miter lim="800000"/>
            <a:headEnd/>
            <a:tailEnd/>
          </a:ln>
        </p:spPr>
      </p:pic>
    </p:spTree>
    <p:extLst>
      <p:ext uri="{BB962C8B-B14F-4D97-AF65-F5344CB8AC3E}">
        <p14:creationId xmlns:p14="http://schemas.microsoft.com/office/powerpoint/2010/main" val="1413522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1" y="304800"/>
            <a:ext cx="8077200" cy="1090613"/>
          </a:xfrm>
        </p:spPr>
        <p:txBody>
          <a:bodyPr/>
          <a:lstStyle/>
          <a:p>
            <a:pPr algn="ctr" eaLnBrk="1" hangingPunct="1"/>
            <a:r>
              <a:rPr lang="en-US" altLang="en-US" sz="4000" dirty="0" smtClean="0">
                <a:latin typeface="+mn-lt"/>
                <a:ea typeface="ＭＳ Ｐゴシック" pitchFamily="34" charset="-128"/>
              </a:rPr>
              <a:t>Conclusion</a:t>
            </a:r>
            <a:endParaRPr lang="en-US" altLang="en-US" sz="4800" dirty="0" smtClean="0">
              <a:latin typeface="+mn-lt"/>
              <a:ea typeface="ＭＳ Ｐゴシック" pitchFamily="34" charset="-128"/>
            </a:endParaRPr>
          </a:p>
        </p:txBody>
      </p:sp>
      <p:sp>
        <p:nvSpPr>
          <p:cNvPr id="16387" name="Rectangle 3"/>
          <p:cNvSpPr>
            <a:spLocks noGrp="1" noChangeArrowheads="1"/>
          </p:cNvSpPr>
          <p:nvPr>
            <p:ph type="body" sz="half" idx="1"/>
          </p:nvPr>
        </p:nvSpPr>
        <p:spPr>
          <a:xfrm>
            <a:off x="685800" y="1828800"/>
            <a:ext cx="8110537" cy="2209800"/>
          </a:xfrm>
        </p:spPr>
        <p:txBody>
          <a:bodyPr/>
          <a:lstStyle/>
          <a:p>
            <a:pPr eaLnBrk="1" hangingPunct="1">
              <a:lnSpc>
                <a:spcPct val="90000"/>
              </a:lnSpc>
            </a:pPr>
            <a:r>
              <a:rPr lang="en-US" altLang="en-US" sz="2400" b="1" dirty="0" smtClean="0">
                <a:solidFill>
                  <a:schemeClr val="tx2"/>
                </a:solidFill>
                <a:ea typeface="ＭＳ Ｐゴシック" pitchFamily="34" charset="-128"/>
              </a:rPr>
              <a:t>OSHA </a:t>
            </a:r>
            <a:r>
              <a:rPr lang="en-US" altLang="en-US" sz="2400" dirty="0" smtClean="0">
                <a:solidFill>
                  <a:schemeClr val="tx2"/>
                </a:solidFill>
                <a:ea typeface="ＭＳ Ｐゴシック" pitchFamily="34" charset="-128"/>
              </a:rPr>
              <a:t>helps prevent workers from being killed or seriously harmed at work, and requires that employers provide their employees with working conditions that are free of known dangers</a:t>
            </a:r>
          </a:p>
          <a:p>
            <a:pPr eaLnBrk="1" hangingPunct="1">
              <a:lnSpc>
                <a:spcPct val="90000"/>
              </a:lnSpc>
            </a:pPr>
            <a:r>
              <a:rPr lang="en-US" altLang="en-US" sz="2400" dirty="0" smtClean="0">
                <a:solidFill>
                  <a:schemeClr val="tx2"/>
                </a:solidFill>
                <a:ea typeface="ＭＳ Ｐゴシック" pitchFamily="34" charset="-128"/>
              </a:rPr>
              <a:t>Employers have the responsibility to provide a safe workplace</a:t>
            </a:r>
          </a:p>
          <a:p>
            <a:pPr eaLnBrk="1" hangingPunct="1">
              <a:lnSpc>
                <a:spcPct val="90000"/>
              </a:lnSpc>
            </a:pPr>
            <a:r>
              <a:rPr lang="en-US" altLang="en-US" sz="2400" dirty="0" smtClean="0">
                <a:solidFill>
                  <a:schemeClr val="tx2"/>
                </a:solidFill>
                <a:ea typeface="ＭＳ Ｐゴシック" pitchFamily="34" charset="-128"/>
              </a:rPr>
              <a:t>Workers are entitled to safe working conditions</a:t>
            </a:r>
          </a:p>
          <a:p>
            <a:pPr eaLnBrk="1" hangingPunct="1">
              <a:lnSpc>
                <a:spcPct val="90000"/>
              </a:lnSpc>
            </a:pPr>
            <a:r>
              <a:rPr lang="en-US" altLang="en-US" sz="2400" dirty="0" smtClean="0">
                <a:solidFill>
                  <a:schemeClr val="tx2"/>
                </a:solidFill>
                <a:ea typeface="ＭＳ Ｐゴシック" pitchFamily="34" charset="-128"/>
              </a:rPr>
              <a:t>The relationship between employers and workers should be professional, understanding and fair</a:t>
            </a:r>
            <a:endParaRPr lang="en-US" altLang="en-US" sz="2400" dirty="0" smtClean="0">
              <a:ea typeface="ＭＳ Ｐゴシック" pitchFamily="34" charset="-128"/>
            </a:endParaRPr>
          </a:p>
          <a:p>
            <a:pPr eaLnBrk="1" hangingPunct="1">
              <a:lnSpc>
                <a:spcPct val="90000"/>
              </a:lnSpc>
            </a:pPr>
            <a:endParaRPr lang="en-US" altLang="en-US" sz="1600" dirty="0" smtClean="0">
              <a:ea typeface="ＭＳ Ｐゴシック" pitchFamily="34" charset="-128"/>
            </a:endParaRPr>
          </a:p>
          <a:p>
            <a:pPr eaLnBrk="1" hangingPunct="1">
              <a:lnSpc>
                <a:spcPct val="90000"/>
              </a:lnSpc>
            </a:pPr>
            <a:endParaRPr lang="en-US" altLang="en-US" sz="1600" dirty="0" smtClean="0">
              <a:ea typeface="ＭＳ Ｐゴシック" pitchFamily="34" charset="-128"/>
            </a:endParaRPr>
          </a:p>
          <a:p>
            <a:pPr eaLnBrk="1" hangingPunct="1">
              <a:lnSpc>
                <a:spcPct val="90000"/>
              </a:lnSpc>
            </a:pPr>
            <a:endParaRPr lang="en-US" altLang="en-US" sz="1600" dirty="0" smtClean="0">
              <a:ea typeface="ＭＳ Ｐゴシック" pitchFamily="34" charset="-128"/>
            </a:endParaRPr>
          </a:p>
        </p:txBody>
      </p:sp>
    </p:spTree>
    <p:extLst>
      <p:ext uri="{BB962C8B-B14F-4D97-AF65-F5344CB8AC3E}">
        <p14:creationId xmlns:p14="http://schemas.microsoft.com/office/powerpoint/2010/main" val="7321198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685800" y="1676400"/>
            <a:ext cx="79248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marL="0" indent="0" algn="ctr" eaLnBrk="1" hangingPunct="1">
              <a:buNone/>
            </a:pPr>
            <a:r>
              <a:rPr lang="en-US" altLang="en-US" sz="2400" b="1" kern="0" dirty="0" smtClean="0">
                <a:solidFill>
                  <a:schemeClr val="accent6"/>
                </a:solidFill>
                <a:ea typeface="ＭＳ Ｐゴシック" pitchFamily="34" charset="-128"/>
              </a:rPr>
              <a:t>Additional Information on Worker’s Rights and </a:t>
            </a:r>
            <a:br>
              <a:rPr lang="en-US" altLang="en-US" sz="2400" b="1" kern="0" dirty="0" smtClean="0">
                <a:solidFill>
                  <a:schemeClr val="accent6"/>
                </a:solidFill>
                <a:ea typeface="ＭＳ Ｐゴシック" pitchFamily="34" charset="-128"/>
              </a:rPr>
            </a:br>
            <a:r>
              <a:rPr lang="en-US" altLang="en-US" sz="2400" b="1" kern="0" dirty="0" smtClean="0">
                <a:solidFill>
                  <a:schemeClr val="accent6"/>
                </a:solidFill>
                <a:ea typeface="ＭＳ Ｐゴシック" pitchFamily="34" charset="-128"/>
              </a:rPr>
              <a:t>Employer Responsibilities is available from OSHA!</a:t>
            </a:r>
          </a:p>
        </p:txBody>
      </p:sp>
      <p:sp>
        <p:nvSpPr>
          <p:cNvPr id="17410" name="Rectangle 2"/>
          <p:cNvSpPr>
            <a:spLocks noGrp="1" noChangeArrowheads="1"/>
          </p:cNvSpPr>
          <p:nvPr>
            <p:ph type="title"/>
          </p:nvPr>
        </p:nvSpPr>
        <p:spPr>
          <a:xfrm>
            <a:off x="609600" y="277813"/>
            <a:ext cx="8077200" cy="1143000"/>
          </a:xfrm>
        </p:spPr>
        <p:txBody>
          <a:bodyPr/>
          <a:lstStyle/>
          <a:p>
            <a:pPr algn="ctr" eaLnBrk="1" hangingPunct="1"/>
            <a:r>
              <a:rPr lang="en-US" altLang="en-US" sz="4000" dirty="0" smtClean="0">
                <a:latin typeface="+mn-lt"/>
                <a:ea typeface="ＭＳ Ｐゴシック" pitchFamily="34" charset="-128"/>
              </a:rPr>
              <a:t>Additional Information</a:t>
            </a:r>
            <a:endParaRPr lang="en-US" altLang="en-US" sz="4800" dirty="0" smtClean="0">
              <a:latin typeface="+mn-lt"/>
              <a:ea typeface="ＭＳ Ｐゴシック" pitchFamily="34" charset="-128"/>
            </a:endParaRPr>
          </a:p>
        </p:txBody>
      </p:sp>
      <p:sp>
        <p:nvSpPr>
          <p:cNvPr id="17412" name="Rectangle 5"/>
          <p:cNvSpPr>
            <a:spLocks noGrp="1" noChangeArrowheads="1"/>
          </p:cNvSpPr>
          <p:nvPr>
            <p:ph type="body" sz="half" idx="2"/>
          </p:nvPr>
        </p:nvSpPr>
        <p:spPr>
          <a:xfrm>
            <a:off x="685800" y="4135437"/>
            <a:ext cx="8077200" cy="4530725"/>
          </a:xfrm>
        </p:spPr>
        <p:txBody>
          <a:bodyPr/>
          <a:lstStyle/>
          <a:p>
            <a:pPr algn="ctr" eaLnBrk="1" hangingPunct="1">
              <a:buFont typeface="Wingdings" pitchFamily="2" charset="2"/>
              <a:buNone/>
            </a:pPr>
            <a:r>
              <a:rPr lang="en-US" altLang="en-US" sz="1600" b="1" dirty="0" smtClean="0">
                <a:ea typeface="ＭＳ Ｐゴシック" pitchFamily="34" charset="-128"/>
              </a:rPr>
              <a:t>Occupational Safety and Health Administration</a:t>
            </a:r>
            <a:endParaRPr lang="en-US" altLang="en-US" sz="1600" dirty="0" smtClean="0">
              <a:ea typeface="ＭＳ Ｐゴシック" pitchFamily="34" charset="-128"/>
            </a:endParaRPr>
          </a:p>
          <a:p>
            <a:pPr algn="ctr" eaLnBrk="1" hangingPunct="1">
              <a:buFont typeface="Wingdings" pitchFamily="2" charset="2"/>
              <a:buNone/>
            </a:pPr>
            <a:r>
              <a:rPr lang="en-US" altLang="en-US" sz="1600" dirty="0" smtClean="0">
                <a:ea typeface="ＭＳ Ｐゴシック" pitchFamily="34" charset="-128"/>
              </a:rPr>
              <a:t>U.S. Department of Labor</a:t>
            </a:r>
          </a:p>
          <a:p>
            <a:pPr algn="ctr" eaLnBrk="1" hangingPunct="1">
              <a:buFont typeface="Wingdings" pitchFamily="2" charset="2"/>
              <a:buNone/>
            </a:pPr>
            <a:endParaRPr lang="en-US" altLang="en-US" sz="1600" dirty="0" smtClean="0">
              <a:ea typeface="ＭＳ Ｐゴシック" pitchFamily="34" charset="-128"/>
            </a:endParaRPr>
          </a:p>
          <a:p>
            <a:pPr algn="ctr" eaLnBrk="1" hangingPunct="1">
              <a:buFont typeface="Wingdings" pitchFamily="2" charset="2"/>
              <a:buNone/>
            </a:pPr>
            <a:r>
              <a:rPr lang="en-US" altLang="en-US" sz="1600" dirty="0" smtClean="0">
                <a:ea typeface="ＭＳ Ｐゴシック" pitchFamily="34" charset="-128"/>
              </a:rPr>
              <a:t>1-800-321-OSHA (6742)</a:t>
            </a:r>
          </a:p>
          <a:p>
            <a:pPr algn="ctr" eaLnBrk="1" hangingPunct="1">
              <a:buFont typeface="Wingdings" pitchFamily="2" charset="2"/>
              <a:buNone/>
            </a:pPr>
            <a:r>
              <a:rPr lang="en-US" altLang="en-US" sz="1600" b="1" dirty="0" smtClean="0">
                <a:ea typeface="ＭＳ Ｐゴシック" pitchFamily="34" charset="-128"/>
                <a:hlinkClick r:id="rId3"/>
              </a:rPr>
              <a:t>www.osha.gov</a:t>
            </a:r>
            <a:endParaRPr lang="en-US" altLang="en-US" b="1" dirty="0" smtClean="0">
              <a:ea typeface="ＭＳ Ｐゴシック" pitchFamily="34" charset="-128"/>
            </a:endParaRPr>
          </a:p>
        </p:txBody>
      </p:sp>
      <p:pic>
        <p:nvPicPr>
          <p:cNvPr id="17414" name="Picture 7" descr="osha-logosvg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8012" y="3173412"/>
            <a:ext cx="3000375"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9532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en-US" dirty="0" smtClean="0"/>
              <a:t>Acknowledgements</a:t>
            </a:r>
          </a:p>
        </p:txBody>
      </p:sp>
      <p:sp>
        <p:nvSpPr>
          <p:cNvPr id="5123" name="Rectangle 3"/>
          <p:cNvSpPr>
            <a:spLocks noGrp="1" noChangeArrowheads="1"/>
          </p:cNvSpPr>
          <p:nvPr>
            <p:ph type="body" sz="half" idx="1"/>
          </p:nvPr>
        </p:nvSpPr>
        <p:spPr>
          <a:xfrm>
            <a:off x="914400" y="2133600"/>
            <a:ext cx="7543800" cy="3997325"/>
          </a:xfrm>
        </p:spPr>
        <p:txBody>
          <a:bodyPr/>
          <a:lstStyle/>
          <a:p>
            <a:pPr eaLnBrk="1" hangingPunct="1"/>
            <a:r>
              <a:rPr lang="en-US" sz="2000" dirty="0" smtClean="0"/>
              <a:t>This material was produced under grant number </a:t>
            </a:r>
            <a:r>
              <a:rPr lang="en-US" sz="2000" smtClean="0"/>
              <a:t/>
            </a:r>
            <a:br>
              <a:rPr lang="en-US" sz="2000" smtClean="0"/>
            </a:br>
            <a:r>
              <a:rPr lang="en-US" sz="2000" smtClean="0"/>
              <a:t>SH-26318-SH4 </a:t>
            </a:r>
            <a:r>
              <a:rPr lang="en-US" sz="2000" dirty="0" smtClean="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sz="2200" dirty="0" smtClean="0"/>
          </a:p>
        </p:txBody>
      </p:sp>
      <p:pic>
        <p:nvPicPr>
          <p:cNvPr id="5124" name="Picture 4" descr="nffs_transparent"/>
          <p:cNvPicPr>
            <a:picLocks noChangeAspect="1" noChangeArrowheads="1"/>
          </p:cNvPicPr>
          <p:nvPr/>
        </p:nvPicPr>
        <p:blipFill>
          <a:blip r:embed="rId4" cstate="print"/>
          <a:srcRect/>
          <a:stretch>
            <a:fillRect/>
          </a:stretch>
        </p:blipFill>
        <p:spPr bwMode="auto">
          <a:xfrm>
            <a:off x="7162800" y="6062663"/>
            <a:ext cx="1676400" cy="719137"/>
          </a:xfrm>
          <a:prstGeom prst="rect">
            <a:avLst/>
          </a:prstGeom>
          <a:noFill/>
          <a:ln w="9525">
            <a:noFill/>
            <a:miter lim="800000"/>
            <a:headEnd/>
            <a:tailEnd/>
          </a:ln>
        </p:spPr>
      </p:pic>
      <p:pic>
        <p:nvPicPr>
          <p:cNvPr id="5125" name="Picture 5" descr="transparent"/>
          <p:cNvPicPr>
            <a:picLocks noGrp="1" noChangeAspect="1" noChangeArrowheads="1"/>
          </p:cNvPicPr>
          <p:nvPr>
            <p:ph sz="half" idx="2"/>
          </p:nvPr>
        </p:nvPicPr>
        <p:blipFill>
          <a:blip r:embed="rId5" cstate="print"/>
          <a:srcRect/>
          <a:stretch>
            <a:fillRect/>
          </a:stretch>
        </p:blipFill>
        <p:spPr>
          <a:xfrm>
            <a:off x="381000" y="5788025"/>
            <a:ext cx="2130425" cy="1298575"/>
          </a:xfrm>
          <a:noFill/>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28600"/>
            <a:ext cx="8162925" cy="1090613"/>
          </a:xfrm>
        </p:spPr>
        <p:txBody>
          <a:bodyPr/>
          <a:lstStyle/>
          <a:p>
            <a:pPr algn="ctr" eaLnBrk="1" hangingPunct="1"/>
            <a:r>
              <a:rPr lang="en-US" altLang="en-US" sz="4000" dirty="0" smtClean="0">
                <a:latin typeface="+mn-lt"/>
                <a:ea typeface="ＭＳ Ｐゴシック" pitchFamily="34" charset="-128"/>
              </a:rPr>
              <a:t>Have you ever heard of OSHA?</a:t>
            </a:r>
          </a:p>
        </p:txBody>
      </p:sp>
      <p:sp>
        <p:nvSpPr>
          <p:cNvPr id="1028" name="Rectangle 4"/>
          <p:cNvSpPr>
            <a:spLocks noGrp="1" noChangeArrowheads="1"/>
          </p:cNvSpPr>
          <p:nvPr>
            <p:ph type="body" sz="half" idx="2"/>
          </p:nvPr>
        </p:nvSpPr>
        <p:spPr>
          <a:xfrm>
            <a:off x="609600" y="2286000"/>
            <a:ext cx="4953000" cy="2019300"/>
          </a:xfrm>
        </p:spPr>
        <p:txBody>
          <a:bodyPr/>
          <a:lstStyle/>
          <a:p>
            <a:pPr eaLnBrk="1" hangingPunct="1">
              <a:lnSpc>
                <a:spcPct val="90000"/>
              </a:lnSpc>
            </a:pPr>
            <a:r>
              <a:rPr lang="en-US" altLang="en-US" sz="2400" dirty="0" smtClean="0">
                <a:solidFill>
                  <a:schemeClr val="tx2"/>
                </a:solidFill>
                <a:ea typeface="ＭＳ Ｐゴシック" pitchFamily="34" charset="-128"/>
              </a:rPr>
              <a:t>Passed to prevent workers from being killed or seriously harmed at work </a:t>
            </a:r>
          </a:p>
        </p:txBody>
      </p:sp>
      <p:pic>
        <p:nvPicPr>
          <p:cNvPr id="4100" name="Picture 7" descr="osha-logosvg1"/>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5781675" y="2362200"/>
            <a:ext cx="2828925" cy="838200"/>
          </a:xfrm>
        </p:spPr>
      </p:pic>
      <p:sp>
        <p:nvSpPr>
          <p:cNvPr id="6" name="Rectangle 4"/>
          <p:cNvSpPr txBox="1">
            <a:spLocks noChangeArrowheads="1"/>
          </p:cNvSpPr>
          <p:nvPr/>
        </p:nvSpPr>
        <p:spPr bwMode="auto">
          <a:xfrm>
            <a:off x="609600" y="3276600"/>
            <a:ext cx="8001000" cy="2019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90000"/>
              </a:lnSpc>
            </a:pPr>
            <a:r>
              <a:rPr lang="en-US" altLang="en-US" sz="2400" dirty="0" smtClean="0">
                <a:solidFill>
                  <a:schemeClr val="tx2"/>
                </a:solidFill>
                <a:ea typeface="ＭＳ Ｐゴシック" pitchFamily="34" charset="-128"/>
              </a:rPr>
              <a:t>Requires </a:t>
            </a:r>
            <a:r>
              <a:rPr lang="en-US" altLang="en-US" sz="2400" dirty="0">
                <a:solidFill>
                  <a:schemeClr val="tx2"/>
                </a:solidFill>
                <a:ea typeface="ＭＳ Ｐゴシック" pitchFamily="34" charset="-128"/>
              </a:rPr>
              <a:t>employers to provide safe working conditions</a:t>
            </a:r>
          </a:p>
          <a:p>
            <a:pPr eaLnBrk="1" hangingPunct="1">
              <a:lnSpc>
                <a:spcPct val="90000"/>
              </a:lnSpc>
            </a:pPr>
            <a:r>
              <a:rPr lang="en-US" altLang="en-US" sz="2400" dirty="0">
                <a:solidFill>
                  <a:schemeClr val="tx2"/>
                </a:solidFill>
                <a:ea typeface="ＭＳ Ｐゴシック" pitchFamily="34" charset="-128"/>
              </a:rPr>
              <a:t>Created the Occupational Safety and Health </a:t>
            </a:r>
            <a:r>
              <a:rPr lang="en-US" altLang="en-US" sz="2400" dirty="0" smtClean="0">
                <a:solidFill>
                  <a:schemeClr val="tx2"/>
                </a:solidFill>
                <a:ea typeface="ＭＳ Ｐゴシック" pitchFamily="34" charset="-128"/>
              </a:rPr>
              <a:t>Administration (OSHA)</a:t>
            </a:r>
            <a:endParaRPr lang="en-US" altLang="en-US" sz="2400" dirty="0">
              <a:solidFill>
                <a:schemeClr val="tx2"/>
              </a:solidFill>
              <a:ea typeface="ＭＳ Ｐゴシック" pitchFamily="34" charset="-128"/>
            </a:endParaRPr>
          </a:p>
          <a:p>
            <a:pPr lvl="1" eaLnBrk="1" hangingPunct="1">
              <a:lnSpc>
                <a:spcPct val="90000"/>
              </a:lnSpc>
            </a:pPr>
            <a:r>
              <a:rPr lang="en-US" altLang="en-US" sz="2400" dirty="0">
                <a:solidFill>
                  <a:schemeClr val="tx2"/>
                </a:solidFill>
                <a:ea typeface="ＭＳ Ｐゴシック" pitchFamily="34" charset="-128"/>
              </a:rPr>
              <a:t>Sets and </a:t>
            </a:r>
            <a:r>
              <a:rPr lang="en-US" altLang="en-US" sz="2400" dirty="0" smtClean="0">
                <a:solidFill>
                  <a:schemeClr val="tx2"/>
                </a:solidFill>
                <a:ea typeface="ＭＳ Ｐゴシック" pitchFamily="34" charset="-128"/>
              </a:rPr>
              <a:t>enforces </a:t>
            </a:r>
            <a:r>
              <a:rPr lang="en-US" altLang="en-US" sz="2400" dirty="0">
                <a:solidFill>
                  <a:schemeClr val="tx2"/>
                </a:solidFill>
                <a:ea typeface="ＭＳ Ｐゴシック" pitchFamily="34" charset="-128"/>
              </a:rPr>
              <a:t>protective workplace safety and health standards</a:t>
            </a:r>
            <a:r>
              <a:rPr lang="en-US" altLang="en-US" sz="2400" dirty="0" smtClean="0">
                <a:solidFill>
                  <a:schemeClr val="tx2"/>
                </a:solidFill>
                <a:ea typeface="ＭＳ Ｐゴシック" pitchFamily="34" charset="-128"/>
              </a:rPr>
              <a:t>.</a:t>
            </a:r>
            <a:endParaRPr lang="en-US" altLang="en-US" sz="2400" dirty="0">
              <a:ea typeface="ＭＳ Ｐゴシック" pitchFamily="34" charset="-128"/>
            </a:endParaRPr>
          </a:p>
          <a:p>
            <a:pPr eaLnBrk="1" hangingPunct="1">
              <a:lnSpc>
                <a:spcPct val="90000"/>
              </a:lnSpc>
            </a:pPr>
            <a:endParaRPr lang="en-US" altLang="en-US" kern="0" dirty="0" smtClean="0">
              <a:solidFill>
                <a:schemeClr val="tx2"/>
              </a:solidFill>
              <a:ea typeface="ＭＳ Ｐゴシック" pitchFamily="34" charset="-128"/>
            </a:endParaRPr>
          </a:p>
        </p:txBody>
      </p:sp>
      <p:sp>
        <p:nvSpPr>
          <p:cNvPr id="8" name="Rectangle 4"/>
          <p:cNvSpPr txBox="1">
            <a:spLocks noChangeArrowheads="1"/>
          </p:cNvSpPr>
          <p:nvPr/>
        </p:nvSpPr>
        <p:spPr bwMode="auto">
          <a:xfrm>
            <a:off x="685800" y="1752600"/>
            <a:ext cx="8077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90000"/>
              </a:lnSpc>
              <a:buFont typeface="Wingdings" pitchFamily="2" charset="2"/>
              <a:buNone/>
            </a:pPr>
            <a:r>
              <a:rPr lang="en-US" altLang="en-US" sz="2600" b="1" kern="0" dirty="0" smtClean="0">
                <a:solidFill>
                  <a:schemeClr val="tx2"/>
                </a:solidFill>
                <a:ea typeface="ＭＳ Ｐゴシック" pitchFamily="34" charset="-128"/>
              </a:rPr>
              <a:t>The Occupational Safety and Health Act of 1970</a:t>
            </a:r>
            <a:endParaRPr lang="en-US" altLang="en-US" sz="2600" kern="0" dirty="0" smtClean="0">
              <a:solidFill>
                <a:schemeClr val="tx2"/>
              </a:solidFill>
              <a:ea typeface="ＭＳ Ｐゴシック" pitchFamily="34" charset="-128"/>
            </a:endParaRPr>
          </a:p>
        </p:txBody>
      </p:sp>
    </p:spTree>
    <p:extLst>
      <p:ext uri="{BB962C8B-B14F-4D97-AF65-F5344CB8AC3E}">
        <p14:creationId xmlns:p14="http://schemas.microsoft.com/office/powerpoint/2010/main" val="37757060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bldP spid="6" grpId="0" build="p"/>
      <p:bldP spid="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295400" y="1600200"/>
            <a:ext cx="7315200" cy="1295400"/>
          </a:xfrm>
          <a:prstGeom prst="rect">
            <a:avLst/>
          </a:prstGeom>
          <a:noFill/>
          <a:ln w="9525">
            <a:noFill/>
            <a:miter lim="800000"/>
            <a:headEnd/>
            <a:tailEnd/>
          </a:ln>
        </p:spPr>
        <p:txBody>
          <a:bodyPr anchor="ctr"/>
          <a:lstStyle/>
          <a:p>
            <a:pPr algn="ctr"/>
            <a:r>
              <a:rPr lang="en-US" sz="4000" b="1" dirty="0">
                <a:solidFill>
                  <a:schemeClr val="tx2"/>
                </a:solidFill>
                <a:latin typeface="Times New Roman" pitchFamily="18" charset="0"/>
              </a:rPr>
              <a:t>Non-Ferrous Founders’ Society</a:t>
            </a:r>
            <a:r>
              <a:rPr lang="en-US" sz="1400" dirty="0">
                <a:solidFill>
                  <a:schemeClr val="tx2"/>
                </a:solidFill>
                <a:latin typeface="Times New Roman" pitchFamily="18" charset="0"/>
              </a:rPr>
              <a:t/>
            </a:r>
            <a:br>
              <a:rPr lang="en-US" sz="1400" dirty="0">
                <a:solidFill>
                  <a:schemeClr val="tx2"/>
                </a:solidFill>
                <a:latin typeface="Times New Roman" pitchFamily="18" charset="0"/>
              </a:rPr>
            </a:br>
            <a:r>
              <a:rPr lang="en-US" sz="4000" dirty="0">
                <a:solidFill>
                  <a:schemeClr val="tx2"/>
                </a:solidFill>
                <a:latin typeface="Times New Roman" pitchFamily="18" charset="0"/>
              </a:rPr>
              <a:t>Safety &amp; Health Training Program</a:t>
            </a:r>
          </a:p>
        </p:txBody>
      </p:sp>
      <p:sp>
        <p:nvSpPr>
          <p:cNvPr id="7171" name="Text Box 3"/>
          <p:cNvSpPr txBox="1">
            <a:spLocks noChangeArrowheads="1"/>
          </p:cNvSpPr>
          <p:nvPr/>
        </p:nvSpPr>
        <p:spPr bwMode="auto">
          <a:xfrm>
            <a:off x="2117725" y="3287713"/>
            <a:ext cx="6340475" cy="396875"/>
          </a:xfrm>
          <a:prstGeom prst="rect">
            <a:avLst/>
          </a:prstGeom>
          <a:noFill/>
          <a:ln w="9525">
            <a:noFill/>
            <a:miter lim="800000"/>
            <a:headEnd/>
            <a:tailEnd/>
          </a:ln>
        </p:spPr>
        <p:txBody>
          <a:bodyPr>
            <a:spAutoFit/>
          </a:bodyPr>
          <a:lstStyle/>
          <a:p>
            <a:endParaRPr lang="en-US" sz="2000" dirty="0"/>
          </a:p>
        </p:txBody>
      </p:sp>
      <p:sp>
        <p:nvSpPr>
          <p:cNvPr id="7172" name="Text Box 4"/>
          <p:cNvSpPr txBox="1">
            <a:spLocks noChangeArrowheads="1"/>
          </p:cNvSpPr>
          <p:nvPr/>
        </p:nvSpPr>
        <p:spPr bwMode="auto">
          <a:xfrm>
            <a:off x="1066800" y="3048000"/>
            <a:ext cx="7467600" cy="396875"/>
          </a:xfrm>
          <a:prstGeom prst="rect">
            <a:avLst/>
          </a:prstGeom>
          <a:noFill/>
          <a:ln w="9525">
            <a:noFill/>
            <a:miter lim="800000"/>
            <a:headEnd/>
            <a:tailEnd/>
          </a:ln>
        </p:spPr>
        <p:txBody>
          <a:bodyPr>
            <a:spAutoFit/>
          </a:bodyPr>
          <a:lstStyle/>
          <a:p>
            <a:pPr>
              <a:spcBef>
                <a:spcPct val="50000"/>
              </a:spcBef>
            </a:pPr>
            <a:endParaRPr lang="en-US" sz="2000" dirty="0"/>
          </a:p>
        </p:txBody>
      </p:sp>
      <p:sp>
        <p:nvSpPr>
          <p:cNvPr id="86021" name="Rectangle 5"/>
          <p:cNvSpPr>
            <a:spLocks noChangeArrowheads="1"/>
          </p:cNvSpPr>
          <p:nvPr/>
        </p:nvSpPr>
        <p:spPr bwMode="auto">
          <a:xfrm>
            <a:off x="990600" y="3048000"/>
            <a:ext cx="7543800" cy="2530475"/>
          </a:xfrm>
          <a:prstGeom prst="rect">
            <a:avLst/>
          </a:prstGeom>
          <a:noFill/>
          <a:ln w="9525">
            <a:noFill/>
            <a:miter lim="800000"/>
            <a:headEnd/>
            <a:tailEnd/>
          </a:ln>
          <a:effectLst/>
        </p:spPr>
        <p:txBody>
          <a:bodyPr>
            <a:spAutoFit/>
          </a:bodyPr>
          <a:lstStyle/>
          <a:p>
            <a:pPr algn="ctr">
              <a:defRPr/>
            </a:pPr>
            <a:endParaRPr lang="en-US" sz="2000" dirty="0"/>
          </a:p>
          <a:p>
            <a:pPr algn="ctr">
              <a:defRPr/>
            </a:pPr>
            <a:r>
              <a:rPr lang="en-US" sz="2000" dirty="0"/>
              <a:t>For further information about this or other training modules:</a:t>
            </a:r>
            <a:br>
              <a:rPr lang="en-US" sz="2000" dirty="0"/>
            </a:br>
            <a:endParaRPr lang="en-US" sz="2000" dirty="0"/>
          </a:p>
          <a:p>
            <a:pPr algn="ctr">
              <a:defRPr/>
            </a:pPr>
            <a:r>
              <a:rPr lang="en-US" sz="2000" b="1" dirty="0">
                <a:effectLst>
                  <a:outerShdw blurRad="38100" dist="38100" dir="2700000" algn="tl">
                    <a:srgbClr val="FFFFFF"/>
                  </a:outerShdw>
                </a:effectLst>
              </a:rPr>
              <a:t>Non-Ferrous Founders’ Society</a:t>
            </a:r>
          </a:p>
          <a:p>
            <a:pPr algn="ctr">
              <a:defRPr/>
            </a:pPr>
            <a:r>
              <a:rPr lang="en-US" sz="2000" b="1" dirty="0">
                <a:effectLst>
                  <a:outerShdw blurRad="38100" dist="38100" dir="2700000" algn="tl">
                    <a:srgbClr val="FFFFFF"/>
                  </a:outerShdw>
                </a:effectLst>
              </a:rPr>
              <a:t>1480 Renaissance Drive, Suite 310</a:t>
            </a:r>
          </a:p>
          <a:p>
            <a:pPr algn="ctr">
              <a:defRPr/>
            </a:pPr>
            <a:r>
              <a:rPr lang="en-US" sz="2000" b="1" dirty="0">
                <a:effectLst>
                  <a:outerShdw blurRad="38100" dist="38100" dir="2700000" algn="tl">
                    <a:srgbClr val="FFFFFF"/>
                  </a:outerShdw>
                </a:effectLst>
              </a:rPr>
              <a:t>Park Ridge, IL 60068</a:t>
            </a:r>
            <a:br>
              <a:rPr lang="en-US" sz="2000" b="1" dirty="0">
                <a:effectLst>
                  <a:outerShdw blurRad="38100" dist="38100" dir="2700000" algn="tl">
                    <a:srgbClr val="FFFFFF"/>
                  </a:outerShdw>
                </a:effectLst>
              </a:rPr>
            </a:br>
            <a:r>
              <a:rPr lang="en-US" sz="2000" b="1" dirty="0">
                <a:effectLst>
                  <a:outerShdw blurRad="38100" dist="38100" dir="2700000" algn="tl">
                    <a:srgbClr val="FFFFFF"/>
                  </a:outerShdw>
                </a:effectLst>
              </a:rPr>
              <a:t>847/299-0950</a:t>
            </a:r>
            <a:br>
              <a:rPr lang="en-US" sz="2000" b="1" dirty="0">
                <a:effectLst>
                  <a:outerShdw blurRad="38100" dist="38100" dir="2700000" algn="tl">
                    <a:srgbClr val="FFFFFF"/>
                  </a:outerShdw>
                </a:effectLst>
              </a:rPr>
            </a:br>
            <a:r>
              <a:rPr lang="en-US" sz="2000" b="1" dirty="0">
                <a:effectLst>
                  <a:outerShdw blurRad="38100" dist="38100" dir="2700000" algn="tl">
                    <a:srgbClr val="FFFFFF"/>
                  </a:outerShdw>
                </a:effectLst>
              </a:rPr>
              <a:t>http://www.nffs.org</a:t>
            </a:r>
          </a:p>
        </p:txBody>
      </p:sp>
      <p:pic>
        <p:nvPicPr>
          <p:cNvPr id="7175" name="Picture 7" descr="NFFStar-logo-transparent"/>
          <p:cNvPicPr>
            <a:picLocks noGrp="1" noChangeArrowheads="1"/>
          </p:cNvPicPr>
          <p:nvPr>
            <p:ph type="title"/>
          </p:nvPr>
        </p:nvPicPr>
        <p:blipFill>
          <a:blip r:embed="rId3" cstate="print"/>
          <a:srcRect/>
          <a:stretch>
            <a:fillRect/>
          </a:stretch>
        </p:blipFill>
        <p:spPr>
          <a:xfrm>
            <a:off x="2416175" y="-20638"/>
            <a:ext cx="4251325" cy="1600201"/>
          </a:xfrm>
          <a:noFill/>
        </p:spPr>
      </p:pic>
      <p:pic>
        <p:nvPicPr>
          <p:cNvPr id="7176" name="Picture 8" descr="nffs_transparent"/>
          <p:cNvPicPr>
            <a:picLocks noChangeAspect="1" noChangeArrowheads="1"/>
          </p:cNvPicPr>
          <p:nvPr/>
        </p:nvPicPr>
        <p:blipFill>
          <a:blip r:embed="rId4" cstate="print"/>
          <a:srcRect/>
          <a:stretch>
            <a:fillRect/>
          </a:stretch>
        </p:blipFill>
        <p:spPr bwMode="auto">
          <a:xfrm>
            <a:off x="7162800" y="6065838"/>
            <a:ext cx="1676400" cy="719137"/>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1" y="304800"/>
            <a:ext cx="8001000" cy="1090613"/>
          </a:xfrm>
        </p:spPr>
        <p:txBody>
          <a:bodyPr/>
          <a:lstStyle/>
          <a:p>
            <a:pPr algn="ctr" eaLnBrk="1" hangingPunct="1"/>
            <a:r>
              <a:rPr lang="en-US" altLang="en-US" dirty="0" smtClean="0">
                <a:latin typeface="+mn-lt"/>
                <a:ea typeface="ＭＳ Ｐゴシック" pitchFamily="34" charset="-128"/>
              </a:rPr>
              <a:t>Am I Covered By OSHA?</a:t>
            </a:r>
          </a:p>
        </p:txBody>
      </p:sp>
      <p:sp>
        <p:nvSpPr>
          <p:cNvPr id="5123" name="Rectangle 4"/>
          <p:cNvSpPr>
            <a:spLocks noGrp="1" noChangeArrowheads="1"/>
          </p:cNvSpPr>
          <p:nvPr>
            <p:ph type="body" sz="half" idx="1"/>
          </p:nvPr>
        </p:nvSpPr>
        <p:spPr>
          <a:xfrm>
            <a:off x="685800" y="1752600"/>
            <a:ext cx="8110537" cy="2019300"/>
          </a:xfrm>
        </p:spPr>
        <p:txBody>
          <a:bodyPr/>
          <a:lstStyle/>
          <a:p>
            <a:pPr eaLnBrk="1" hangingPunct="1">
              <a:lnSpc>
                <a:spcPct val="90000"/>
              </a:lnSpc>
              <a:buFont typeface="Wingdings" pitchFamily="2" charset="2"/>
              <a:buNone/>
            </a:pPr>
            <a:r>
              <a:rPr lang="en-US" altLang="en-US" b="1" dirty="0" smtClean="0">
                <a:solidFill>
                  <a:schemeClr val="tx2"/>
                </a:solidFill>
                <a:ea typeface="ＭＳ Ｐゴシック" pitchFamily="34" charset="-128"/>
              </a:rPr>
              <a:t>OSHA covers…</a:t>
            </a:r>
          </a:p>
          <a:p>
            <a:pPr eaLnBrk="1" hangingPunct="1">
              <a:lnSpc>
                <a:spcPct val="90000"/>
              </a:lnSpc>
            </a:pPr>
            <a:r>
              <a:rPr lang="en-US" altLang="en-US" dirty="0" smtClean="0">
                <a:solidFill>
                  <a:schemeClr val="tx2"/>
                </a:solidFill>
                <a:ea typeface="ＭＳ Ｐゴシック" pitchFamily="34" charset="-128"/>
              </a:rPr>
              <a:t>Private sector</a:t>
            </a:r>
          </a:p>
          <a:p>
            <a:pPr eaLnBrk="1" hangingPunct="1">
              <a:lnSpc>
                <a:spcPct val="90000"/>
              </a:lnSpc>
            </a:pPr>
            <a:r>
              <a:rPr lang="en-US" altLang="en-US" dirty="0" smtClean="0">
                <a:solidFill>
                  <a:schemeClr val="tx2"/>
                </a:solidFill>
                <a:ea typeface="ＭＳ Ｐゴシック" pitchFamily="34" charset="-128"/>
              </a:rPr>
              <a:t>Jobs under the federal government</a:t>
            </a:r>
          </a:p>
          <a:p>
            <a:pPr lvl="1" eaLnBrk="1" hangingPunct="1">
              <a:lnSpc>
                <a:spcPct val="90000"/>
              </a:lnSpc>
              <a:buFont typeface="Wingdings" pitchFamily="2" charset="2"/>
              <a:buNone/>
            </a:pPr>
            <a:endParaRPr lang="en-US" altLang="en-US" sz="2800" b="1" dirty="0" smtClean="0">
              <a:solidFill>
                <a:schemeClr val="tx2"/>
              </a:solidFill>
              <a:ea typeface="ＭＳ Ｐゴシック" pitchFamily="34" charset="-128"/>
            </a:endParaRPr>
          </a:p>
          <a:p>
            <a:pPr eaLnBrk="1" hangingPunct="1">
              <a:lnSpc>
                <a:spcPct val="90000"/>
              </a:lnSpc>
              <a:buFont typeface="Wingdings" pitchFamily="2" charset="2"/>
              <a:buNone/>
            </a:pPr>
            <a:r>
              <a:rPr lang="en-US" altLang="en-US" b="1" dirty="0" smtClean="0">
                <a:solidFill>
                  <a:schemeClr val="tx2"/>
                </a:solidFill>
                <a:ea typeface="ＭＳ Ｐゴシック" pitchFamily="34" charset="-128"/>
              </a:rPr>
              <a:t>Federal OSHA does not cover…</a:t>
            </a:r>
          </a:p>
          <a:p>
            <a:pPr eaLnBrk="1" hangingPunct="1">
              <a:lnSpc>
                <a:spcPct val="90000"/>
              </a:lnSpc>
            </a:pPr>
            <a:r>
              <a:rPr lang="en-US" altLang="en-US" dirty="0" smtClean="0">
                <a:solidFill>
                  <a:schemeClr val="tx2"/>
                </a:solidFill>
                <a:ea typeface="ＭＳ Ｐゴシック" pitchFamily="34" charset="-128"/>
              </a:rPr>
              <a:t>Public sector (municipal, county and state government jobs)</a:t>
            </a:r>
          </a:p>
        </p:txBody>
      </p:sp>
    </p:spTree>
    <p:extLst>
      <p:ext uri="{BB962C8B-B14F-4D97-AF65-F5344CB8AC3E}">
        <p14:creationId xmlns:p14="http://schemas.microsoft.com/office/powerpoint/2010/main" val="314424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304800"/>
            <a:ext cx="8162925" cy="1090613"/>
          </a:xfrm>
        </p:spPr>
        <p:txBody>
          <a:bodyPr/>
          <a:lstStyle/>
          <a:p>
            <a:pPr algn="ctr" eaLnBrk="1" hangingPunct="1"/>
            <a:r>
              <a:rPr lang="en-US" altLang="en-US" dirty="0" smtClean="0">
                <a:latin typeface="+mn-lt"/>
                <a:ea typeface="ＭＳ Ｐゴシック" pitchFamily="34" charset="-128"/>
              </a:rPr>
              <a:t>OSHA Standards</a:t>
            </a:r>
          </a:p>
        </p:txBody>
      </p:sp>
      <p:sp>
        <p:nvSpPr>
          <p:cNvPr id="6147" name="Rectangle 3"/>
          <p:cNvSpPr>
            <a:spLocks noGrp="1" noChangeArrowheads="1"/>
          </p:cNvSpPr>
          <p:nvPr>
            <p:ph type="body" idx="1"/>
          </p:nvPr>
        </p:nvSpPr>
        <p:spPr>
          <a:xfrm>
            <a:off x="685800" y="1676400"/>
            <a:ext cx="8078787" cy="4572000"/>
          </a:xfrm>
        </p:spPr>
        <p:txBody>
          <a:bodyPr/>
          <a:lstStyle/>
          <a:p>
            <a:pPr eaLnBrk="1" hangingPunct="1">
              <a:buFont typeface="Wingdings" pitchFamily="2" charset="2"/>
              <a:buNone/>
            </a:pPr>
            <a:r>
              <a:rPr lang="en-US" altLang="en-US" b="1" dirty="0" smtClean="0">
                <a:solidFill>
                  <a:schemeClr val="tx2"/>
                </a:solidFill>
                <a:ea typeface="ＭＳ Ｐゴシック" pitchFamily="34" charset="-128"/>
              </a:rPr>
              <a:t>How do OSHA standards protect me?</a:t>
            </a:r>
          </a:p>
          <a:p>
            <a:pPr eaLnBrk="1" hangingPunct="1">
              <a:buFont typeface="Wingdings" pitchFamily="2" charset="2"/>
              <a:buNone/>
            </a:pPr>
            <a:r>
              <a:rPr lang="en-US" altLang="en-US" dirty="0" smtClean="0">
                <a:solidFill>
                  <a:schemeClr val="tx2"/>
                </a:solidFill>
                <a:ea typeface="ＭＳ Ｐゴシック" pitchFamily="34" charset="-128"/>
              </a:rPr>
              <a:t>	</a:t>
            </a:r>
            <a:r>
              <a:rPr lang="en-US" altLang="en-US" sz="2400" dirty="0" smtClean="0">
                <a:solidFill>
                  <a:schemeClr val="tx2"/>
                </a:solidFill>
                <a:ea typeface="ＭＳ Ｐゴシック" pitchFamily="34" charset="-128"/>
              </a:rPr>
              <a:t>There are standards for Construction work, Agriculture, Maritime Operations, and General Industry</a:t>
            </a:r>
          </a:p>
          <a:p>
            <a:pPr eaLnBrk="1" hangingPunct="1">
              <a:buFont typeface="Wingdings" pitchFamily="2" charset="2"/>
              <a:buNone/>
            </a:pPr>
            <a:r>
              <a:rPr lang="en-US" altLang="en-US" b="1" dirty="0" smtClean="0">
                <a:solidFill>
                  <a:schemeClr val="tx2"/>
                </a:solidFill>
                <a:ea typeface="ＭＳ Ｐゴシック" pitchFamily="34" charset="-128"/>
              </a:rPr>
              <a:t>OSHA standards…</a:t>
            </a:r>
          </a:p>
          <a:p>
            <a:pPr lvl="1" eaLnBrk="1" hangingPunct="1"/>
            <a:r>
              <a:rPr lang="en-US" altLang="en-US" sz="2400" dirty="0" smtClean="0">
                <a:solidFill>
                  <a:schemeClr val="tx2"/>
                </a:solidFill>
                <a:ea typeface="ＭＳ Ｐゴシック" pitchFamily="34" charset="-128"/>
              </a:rPr>
              <a:t>Describe the methods that employers must use to protect their employees from hazards;</a:t>
            </a:r>
          </a:p>
          <a:p>
            <a:pPr lvl="1" eaLnBrk="1" hangingPunct="1"/>
            <a:r>
              <a:rPr lang="en-US" altLang="en-US" sz="2400" dirty="0" smtClean="0">
                <a:solidFill>
                  <a:schemeClr val="tx2"/>
                </a:solidFill>
                <a:ea typeface="ＭＳ Ｐゴシック" pitchFamily="34" charset="-128"/>
              </a:rPr>
              <a:t>Limit the amount of hazardous chemicals workers can be exposed to;</a:t>
            </a:r>
          </a:p>
          <a:p>
            <a:pPr lvl="1" eaLnBrk="1" hangingPunct="1"/>
            <a:r>
              <a:rPr lang="en-US" altLang="en-US" sz="2400" dirty="0" smtClean="0">
                <a:solidFill>
                  <a:schemeClr val="tx2"/>
                </a:solidFill>
                <a:ea typeface="ＭＳ Ｐゴシック" pitchFamily="34" charset="-128"/>
              </a:rPr>
              <a:t>Require the use of certain safe practices and equipment; and</a:t>
            </a:r>
          </a:p>
          <a:p>
            <a:pPr lvl="1" eaLnBrk="1" hangingPunct="1"/>
            <a:r>
              <a:rPr lang="en-US" altLang="en-US" sz="2400" dirty="0" smtClean="0">
                <a:solidFill>
                  <a:schemeClr val="tx2"/>
                </a:solidFill>
                <a:ea typeface="ＭＳ Ｐゴシック" pitchFamily="34" charset="-128"/>
              </a:rPr>
              <a:t>Require employers to monitor hazards and keep records of workplace injuries and illnesses.</a:t>
            </a:r>
          </a:p>
        </p:txBody>
      </p:sp>
    </p:spTree>
    <p:extLst>
      <p:ext uri="{BB962C8B-B14F-4D97-AF65-F5344CB8AC3E}">
        <p14:creationId xmlns:p14="http://schemas.microsoft.com/office/powerpoint/2010/main" val="1426984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304800"/>
            <a:ext cx="8162925" cy="1090613"/>
          </a:xfrm>
        </p:spPr>
        <p:txBody>
          <a:bodyPr/>
          <a:lstStyle/>
          <a:p>
            <a:pPr algn="ctr" eaLnBrk="1" hangingPunct="1"/>
            <a:r>
              <a:rPr lang="en-US" altLang="en-US" dirty="0" smtClean="0">
                <a:latin typeface="+mn-lt"/>
                <a:ea typeface="ＭＳ Ｐゴシック" pitchFamily="34" charset="-128"/>
              </a:rPr>
              <a:t>OSHA Standards</a:t>
            </a:r>
          </a:p>
        </p:txBody>
      </p:sp>
      <p:sp>
        <p:nvSpPr>
          <p:cNvPr id="5" name="Rectangle 3"/>
          <p:cNvSpPr txBox="1">
            <a:spLocks noChangeArrowheads="1"/>
          </p:cNvSpPr>
          <p:nvPr/>
        </p:nvSpPr>
        <p:spPr bwMode="auto">
          <a:xfrm>
            <a:off x="685800" y="15240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90000"/>
              </a:lnSpc>
              <a:buFont typeface="Wingdings" pitchFamily="2" charset="2"/>
              <a:buNone/>
            </a:pPr>
            <a:r>
              <a:rPr lang="en-US" altLang="en-US" b="1" kern="0" dirty="0" smtClean="0">
                <a:solidFill>
                  <a:schemeClr val="tx2"/>
                </a:solidFill>
                <a:ea typeface="ＭＳ Ｐゴシック" pitchFamily="34" charset="-128"/>
              </a:rPr>
              <a:t>Can I assume my workplace is safe if it meets </a:t>
            </a:r>
          </a:p>
          <a:p>
            <a:pPr eaLnBrk="1" hangingPunct="1">
              <a:lnSpc>
                <a:spcPct val="90000"/>
              </a:lnSpc>
              <a:buFont typeface="Wingdings" pitchFamily="2" charset="2"/>
              <a:buNone/>
            </a:pPr>
            <a:r>
              <a:rPr lang="en-US" altLang="en-US" b="1" kern="0" dirty="0" smtClean="0">
                <a:solidFill>
                  <a:schemeClr val="tx2"/>
                </a:solidFill>
                <a:ea typeface="ＭＳ Ｐゴシック" pitchFamily="34" charset="-128"/>
              </a:rPr>
              <a:t>OSHA standards?</a:t>
            </a:r>
          </a:p>
          <a:p>
            <a:pPr lvl="1" eaLnBrk="1" hangingPunct="1">
              <a:lnSpc>
                <a:spcPct val="90000"/>
              </a:lnSpc>
            </a:pPr>
            <a:r>
              <a:rPr lang="en-US" altLang="en-US" sz="2800" kern="0" dirty="0" smtClean="0">
                <a:solidFill>
                  <a:schemeClr val="tx2"/>
                </a:solidFill>
                <a:ea typeface="ＭＳ Ｐゴシック" pitchFamily="34" charset="-128"/>
              </a:rPr>
              <a:t>OSHA does not cover many workplace hazards</a:t>
            </a:r>
          </a:p>
          <a:p>
            <a:pPr lvl="1" eaLnBrk="1" hangingPunct="1">
              <a:lnSpc>
                <a:spcPct val="90000"/>
              </a:lnSpc>
            </a:pPr>
            <a:r>
              <a:rPr lang="en-US" altLang="en-US" sz="2800" kern="0" dirty="0" smtClean="0">
                <a:solidFill>
                  <a:schemeClr val="tx2"/>
                </a:solidFill>
                <a:ea typeface="ＭＳ Ｐゴシック" pitchFamily="34" charset="-128"/>
              </a:rPr>
              <a:t>Good workplace safety programs must go beyond OSHA standards.</a:t>
            </a:r>
            <a:endParaRPr lang="en-US" altLang="en-US" sz="2800" b="1" kern="0" dirty="0" smtClean="0">
              <a:solidFill>
                <a:schemeClr val="tx2"/>
              </a:solidFill>
              <a:ea typeface="ＭＳ Ｐゴシック" pitchFamily="34" charset="-128"/>
            </a:endParaRPr>
          </a:p>
        </p:txBody>
      </p:sp>
    </p:spTree>
    <p:extLst>
      <p:ext uri="{BB962C8B-B14F-4D97-AF65-F5344CB8AC3E}">
        <p14:creationId xmlns:p14="http://schemas.microsoft.com/office/powerpoint/2010/main" val="3549897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304800"/>
            <a:ext cx="8162925" cy="1090613"/>
          </a:xfrm>
        </p:spPr>
        <p:txBody>
          <a:bodyPr/>
          <a:lstStyle/>
          <a:p>
            <a:pPr algn="ctr" eaLnBrk="1" hangingPunct="1"/>
            <a:r>
              <a:rPr lang="en-US" altLang="en-US" dirty="0" smtClean="0">
                <a:latin typeface="+mn-lt"/>
                <a:ea typeface="ＭＳ Ｐゴシック" pitchFamily="34" charset="-128"/>
              </a:rPr>
              <a:t>OSHA Standards</a:t>
            </a:r>
          </a:p>
        </p:txBody>
      </p:sp>
      <p:sp>
        <p:nvSpPr>
          <p:cNvPr id="5" name="Rectangle 3"/>
          <p:cNvSpPr txBox="1">
            <a:spLocks noChangeArrowheads="1"/>
          </p:cNvSpPr>
          <p:nvPr/>
        </p:nvSpPr>
        <p:spPr bwMode="auto">
          <a:xfrm>
            <a:off x="685800" y="16764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eaLnBrk="1" hangingPunct="1">
              <a:lnSpc>
                <a:spcPct val="90000"/>
              </a:lnSpc>
              <a:buFont typeface="Wingdings" pitchFamily="2" charset="2"/>
              <a:buNone/>
            </a:pPr>
            <a:r>
              <a:rPr lang="en-US" altLang="en-US" b="1" kern="0" dirty="0" smtClean="0">
                <a:solidFill>
                  <a:schemeClr val="tx2"/>
                </a:solidFill>
                <a:ea typeface="ＭＳ Ｐゴシック" pitchFamily="34" charset="-128"/>
              </a:rPr>
              <a:t>What can I do if there is a hazard at my</a:t>
            </a:r>
          </a:p>
          <a:p>
            <a:pPr eaLnBrk="1" hangingPunct="1">
              <a:lnSpc>
                <a:spcPct val="90000"/>
              </a:lnSpc>
              <a:buFont typeface="Wingdings" pitchFamily="2" charset="2"/>
              <a:buNone/>
            </a:pPr>
            <a:r>
              <a:rPr lang="en-US" altLang="en-US" b="1" kern="0" dirty="0">
                <a:solidFill>
                  <a:schemeClr val="tx2"/>
                </a:solidFill>
                <a:ea typeface="ＭＳ Ｐゴシック" pitchFamily="34" charset="-128"/>
              </a:rPr>
              <a:t>w</a:t>
            </a:r>
            <a:r>
              <a:rPr lang="en-US" altLang="en-US" b="1" kern="0" dirty="0" smtClean="0">
                <a:solidFill>
                  <a:schemeClr val="tx2"/>
                </a:solidFill>
                <a:ea typeface="ＭＳ Ｐゴシック" pitchFamily="34" charset="-128"/>
              </a:rPr>
              <a:t>orkplace that OSHA standards do not cover?</a:t>
            </a:r>
          </a:p>
          <a:p>
            <a:pPr lvl="1" eaLnBrk="1" hangingPunct="1">
              <a:lnSpc>
                <a:spcPct val="90000"/>
              </a:lnSpc>
            </a:pPr>
            <a:r>
              <a:rPr lang="en-US" altLang="en-US" sz="2400" kern="0" dirty="0" smtClean="0">
                <a:solidFill>
                  <a:schemeClr val="tx2"/>
                </a:solidFill>
                <a:ea typeface="ＭＳ Ｐゴシック" pitchFamily="34" charset="-128"/>
              </a:rPr>
              <a:t>OSHA</a:t>
            </a:r>
            <a:r>
              <a:rPr lang="ja-JP" altLang="en-US" sz="2400" kern="0" dirty="0" smtClean="0">
                <a:solidFill>
                  <a:schemeClr val="tx2"/>
                </a:solidFill>
                <a:ea typeface="ＭＳ Ｐゴシック" pitchFamily="34" charset="-128"/>
              </a:rPr>
              <a:t>’</a:t>
            </a:r>
            <a:r>
              <a:rPr lang="en-US" altLang="ja-JP" sz="2400" kern="0" dirty="0" smtClean="0">
                <a:solidFill>
                  <a:schemeClr val="tx2"/>
                </a:solidFill>
                <a:ea typeface="ＭＳ Ｐゴシック" pitchFamily="34" charset="-128"/>
              </a:rPr>
              <a:t>s General Duty Clause: All employers must provide a workplace free from recognized hazards:</a:t>
            </a:r>
          </a:p>
          <a:p>
            <a:pPr lvl="3" eaLnBrk="1" hangingPunct="1">
              <a:lnSpc>
                <a:spcPct val="90000"/>
              </a:lnSpc>
            </a:pPr>
            <a:r>
              <a:rPr lang="en-US" altLang="en-US" sz="2400" kern="0" dirty="0" smtClean="0">
                <a:solidFill>
                  <a:schemeClr val="tx2"/>
                </a:solidFill>
                <a:ea typeface="ＭＳ Ｐゴシック" pitchFamily="34" charset="-128"/>
              </a:rPr>
              <a:t>Includes hazards that may not be adequately covered by any standard</a:t>
            </a:r>
          </a:p>
          <a:p>
            <a:pPr lvl="3" eaLnBrk="1" hangingPunct="1">
              <a:lnSpc>
                <a:spcPct val="90000"/>
              </a:lnSpc>
            </a:pPr>
            <a:r>
              <a:rPr lang="en-US" altLang="en-US" sz="2400" kern="0" dirty="0" smtClean="0">
                <a:solidFill>
                  <a:schemeClr val="tx2"/>
                </a:solidFill>
                <a:ea typeface="ＭＳ Ｐゴシック" pitchFamily="34" charset="-128"/>
              </a:rPr>
              <a:t>Employers are still obligated to remove or control the hazards</a:t>
            </a:r>
          </a:p>
          <a:p>
            <a:pPr lvl="1" eaLnBrk="1" hangingPunct="1">
              <a:lnSpc>
                <a:spcPct val="90000"/>
              </a:lnSpc>
            </a:pPr>
            <a:r>
              <a:rPr lang="en-US" altLang="en-US" sz="2400" kern="0" dirty="0" smtClean="0">
                <a:solidFill>
                  <a:schemeClr val="tx2"/>
                </a:solidFill>
                <a:ea typeface="ＭＳ Ｐゴシック" pitchFamily="34" charset="-128"/>
              </a:rPr>
              <a:t>There are other laws which may be utilized to help workers in situations not covered by OSHA.</a:t>
            </a:r>
          </a:p>
          <a:p>
            <a:pPr eaLnBrk="1" hangingPunct="1">
              <a:lnSpc>
                <a:spcPct val="90000"/>
              </a:lnSpc>
            </a:pPr>
            <a:endParaRPr lang="en-US" altLang="en-US" sz="2000" b="1" kern="0" dirty="0" smtClean="0">
              <a:solidFill>
                <a:schemeClr val="tx2"/>
              </a:solidFill>
              <a:ea typeface="ＭＳ Ｐゴシック" pitchFamily="34" charset="-128"/>
            </a:endParaRPr>
          </a:p>
          <a:p>
            <a:pPr lvl="2" eaLnBrk="1" hangingPunct="1">
              <a:lnSpc>
                <a:spcPct val="90000"/>
              </a:lnSpc>
            </a:pPr>
            <a:endParaRPr lang="en-US" altLang="en-US" sz="1200" b="1" kern="0" dirty="0" smtClean="0">
              <a:solidFill>
                <a:schemeClr val="tx2"/>
              </a:solidFill>
              <a:ea typeface="ＭＳ Ｐゴシック" pitchFamily="34" charset="-128"/>
            </a:endParaRPr>
          </a:p>
          <a:p>
            <a:pPr lvl="1" eaLnBrk="1" hangingPunct="1">
              <a:lnSpc>
                <a:spcPct val="90000"/>
              </a:lnSpc>
              <a:buFont typeface="Wingdings" pitchFamily="2" charset="2"/>
              <a:buNone/>
            </a:pPr>
            <a:endParaRPr lang="en-US" altLang="en-US" sz="1400" b="1" kern="0" dirty="0" smtClean="0">
              <a:solidFill>
                <a:schemeClr val="tx2"/>
              </a:solidFill>
              <a:ea typeface="ＭＳ Ｐゴシック" pitchFamily="34" charset="-128"/>
            </a:endParaRPr>
          </a:p>
          <a:p>
            <a:pPr lvl="1" eaLnBrk="1" hangingPunct="1">
              <a:lnSpc>
                <a:spcPct val="90000"/>
              </a:lnSpc>
            </a:pPr>
            <a:endParaRPr lang="en-US" altLang="en-US" sz="1400" b="1" kern="0" dirty="0" smtClean="0">
              <a:solidFill>
                <a:schemeClr val="tx2"/>
              </a:solidFill>
              <a:ea typeface="ＭＳ Ｐゴシック" pitchFamily="34" charset="-128"/>
            </a:endParaRPr>
          </a:p>
          <a:p>
            <a:pPr lvl="1" eaLnBrk="1" hangingPunct="1">
              <a:lnSpc>
                <a:spcPct val="90000"/>
              </a:lnSpc>
              <a:buFont typeface="Wingdings" pitchFamily="2" charset="2"/>
              <a:buNone/>
            </a:pPr>
            <a:endParaRPr lang="en-US" altLang="en-US" sz="1400" b="1" kern="0" dirty="0" smtClean="0">
              <a:solidFill>
                <a:schemeClr val="tx2"/>
              </a:solidFill>
              <a:ea typeface="ＭＳ Ｐゴシック" pitchFamily="34" charset="-128"/>
            </a:endParaRPr>
          </a:p>
        </p:txBody>
      </p:sp>
    </p:spTree>
    <p:extLst>
      <p:ext uri="{BB962C8B-B14F-4D97-AF65-F5344CB8AC3E}">
        <p14:creationId xmlns:p14="http://schemas.microsoft.com/office/powerpoint/2010/main" val="3117486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77813"/>
            <a:ext cx="8001000" cy="1143000"/>
          </a:xfrm>
        </p:spPr>
        <p:txBody>
          <a:bodyPr/>
          <a:lstStyle/>
          <a:p>
            <a:pPr algn="ctr" eaLnBrk="1" hangingPunct="1"/>
            <a:r>
              <a:rPr lang="en-US" altLang="en-US" dirty="0" smtClean="0">
                <a:latin typeface="+mn-lt"/>
                <a:ea typeface="ＭＳ Ｐゴシック" pitchFamily="34" charset="-128"/>
              </a:rPr>
              <a:t>Employer Responsibilities</a:t>
            </a:r>
          </a:p>
        </p:txBody>
      </p:sp>
      <p:sp>
        <p:nvSpPr>
          <p:cNvPr id="8195" name="Rectangle 3"/>
          <p:cNvSpPr>
            <a:spLocks noGrp="1" noChangeArrowheads="1"/>
          </p:cNvSpPr>
          <p:nvPr>
            <p:ph type="body" sz="half" idx="1"/>
          </p:nvPr>
        </p:nvSpPr>
        <p:spPr>
          <a:xfrm>
            <a:off x="685800" y="1600200"/>
            <a:ext cx="8001000" cy="5029200"/>
          </a:xfrm>
        </p:spPr>
        <p:txBody>
          <a:bodyPr/>
          <a:lstStyle/>
          <a:p>
            <a:pPr eaLnBrk="1" hangingPunct="1">
              <a:lnSpc>
                <a:spcPct val="90000"/>
              </a:lnSpc>
              <a:buFont typeface="Wingdings" pitchFamily="2" charset="2"/>
              <a:buNone/>
            </a:pPr>
            <a:r>
              <a:rPr lang="en-US" altLang="en-US" b="1" dirty="0" smtClean="0">
                <a:solidFill>
                  <a:schemeClr val="tx2"/>
                </a:solidFill>
                <a:ea typeface="ＭＳ Ｐゴシック" pitchFamily="34" charset="-128"/>
              </a:rPr>
              <a:t>Employers have the responsibility to…</a:t>
            </a:r>
          </a:p>
          <a:p>
            <a:pPr eaLnBrk="1" hangingPunct="1">
              <a:lnSpc>
                <a:spcPct val="90000"/>
              </a:lnSpc>
              <a:buFont typeface="Wingdings" pitchFamily="2" charset="2"/>
              <a:buNone/>
            </a:pPr>
            <a:endParaRPr lang="en-US" altLang="en-US" sz="500" dirty="0" smtClean="0">
              <a:solidFill>
                <a:schemeClr val="tx2"/>
              </a:solidFill>
              <a:ea typeface="ＭＳ Ｐゴシック" pitchFamily="34" charset="-128"/>
            </a:endParaRPr>
          </a:p>
          <a:p>
            <a:pPr eaLnBrk="1" hangingPunct="1">
              <a:lnSpc>
                <a:spcPct val="90000"/>
              </a:lnSpc>
            </a:pPr>
            <a:r>
              <a:rPr lang="en-US" altLang="en-US" sz="2400" dirty="0" smtClean="0">
                <a:solidFill>
                  <a:schemeClr val="tx2"/>
                </a:solidFill>
                <a:ea typeface="ＭＳ Ｐゴシック" pitchFamily="34" charset="-128"/>
              </a:rPr>
              <a:t>Provide their employees with a workplace that does not have serious hazards and follow all relevant OSHA safety and health standards;</a:t>
            </a:r>
          </a:p>
          <a:p>
            <a:pPr eaLnBrk="1" hangingPunct="1">
              <a:lnSpc>
                <a:spcPct val="90000"/>
              </a:lnSpc>
            </a:pPr>
            <a:r>
              <a:rPr lang="en-US" altLang="en-US" sz="2400" dirty="0" smtClean="0">
                <a:solidFill>
                  <a:schemeClr val="tx2"/>
                </a:solidFill>
                <a:ea typeface="ＭＳ Ｐゴシック" pitchFamily="34" charset="-128"/>
              </a:rPr>
              <a:t>Inform employees about chemical hazards through training, labels, alarms, color-coded systems, chemical information sheets and other methods;</a:t>
            </a:r>
          </a:p>
          <a:p>
            <a:pPr eaLnBrk="1" hangingPunct="1">
              <a:lnSpc>
                <a:spcPct val="90000"/>
              </a:lnSpc>
            </a:pPr>
            <a:r>
              <a:rPr lang="en-US" altLang="en-US" sz="2400" dirty="0" smtClean="0">
                <a:solidFill>
                  <a:schemeClr val="tx2"/>
                </a:solidFill>
                <a:ea typeface="ＭＳ Ｐゴシック" pitchFamily="34" charset="-128"/>
              </a:rPr>
              <a:t>Keep accurate records of work-related injuries and illnesses;</a:t>
            </a:r>
          </a:p>
          <a:p>
            <a:pPr eaLnBrk="1" hangingPunct="1">
              <a:lnSpc>
                <a:spcPct val="90000"/>
              </a:lnSpc>
            </a:pPr>
            <a:r>
              <a:rPr lang="en-US" altLang="en-US" sz="2400" dirty="0" smtClean="0">
                <a:solidFill>
                  <a:schemeClr val="tx2"/>
                </a:solidFill>
                <a:ea typeface="ＭＳ Ｐゴシック" pitchFamily="34" charset="-128"/>
              </a:rPr>
              <a:t>Perform tests in the workplace, such as air sampling, required by some OSHA standards;</a:t>
            </a:r>
          </a:p>
          <a:p>
            <a:pPr eaLnBrk="1" hangingPunct="1">
              <a:lnSpc>
                <a:spcPct val="90000"/>
              </a:lnSpc>
            </a:pPr>
            <a:r>
              <a:rPr lang="en-US" altLang="en-US" sz="2400" dirty="0" smtClean="0">
                <a:solidFill>
                  <a:schemeClr val="tx2"/>
                </a:solidFill>
                <a:ea typeface="ＭＳ Ｐゴシック" pitchFamily="34" charset="-128"/>
              </a:rPr>
              <a:t>Provide hearing exams or other medical tests required by OSHA standards;</a:t>
            </a:r>
            <a:endParaRPr lang="en-US" altLang="en-US" sz="1600" dirty="0" smtClean="0">
              <a:solidFill>
                <a:schemeClr val="tx2"/>
              </a:solidFill>
              <a:ea typeface="ＭＳ Ｐゴシック" pitchFamily="34" charset="-128"/>
            </a:endParaRPr>
          </a:p>
        </p:txBody>
      </p:sp>
    </p:spTree>
    <p:extLst>
      <p:ext uri="{BB962C8B-B14F-4D97-AF65-F5344CB8AC3E}">
        <p14:creationId xmlns:p14="http://schemas.microsoft.com/office/powerpoint/2010/main" val="39880106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77813"/>
            <a:ext cx="8001000" cy="1143000"/>
          </a:xfrm>
        </p:spPr>
        <p:txBody>
          <a:bodyPr/>
          <a:lstStyle/>
          <a:p>
            <a:pPr algn="ctr" eaLnBrk="1" hangingPunct="1"/>
            <a:r>
              <a:rPr lang="en-US" altLang="en-US" dirty="0" smtClean="0">
                <a:latin typeface="+mn-lt"/>
                <a:ea typeface="ＭＳ Ｐゴシック" pitchFamily="34" charset="-128"/>
              </a:rPr>
              <a:t>Employer Responsibilities</a:t>
            </a:r>
          </a:p>
        </p:txBody>
      </p:sp>
      <p:sp>
        <p:nvSpPr>
          <p:cNvPr id="8195" name="Rectangle 3"/>
          <p:cNvSpPr>
            <a:spLocks noGrp="1" noChangeArrowheads="1"/>
          </p:cNvSpPr>
          <p:nvPr>
            <p:ph type="body" sz="half" idx="1"/>
          </p:nvPr>
        </p:nvSpPr>
        <p:spPr>
          <a:xfrm>
            <a:off x="685800" y="1600200"/>
            <a:ext cx="8001000" cy="5029200"/>
          </a:xfrm>
        </p:spPr>
        <p:txBody>
          <a:bodyPr/>
          <a:lstStyle/>
          <a:p>
            <a:pPr eaLnBrk="1" hangingPunct="1">
              <a:lnSpc>
                <a:spcPct val="90000"/>
              </a:lnSpc>
              <a:buFont typeface="Wingdings" pitchFamily="2" charset="2"/>
              <a:buNone/>
            </a:pPr>
            <a:r>
              <a:rPr lang="en-US" altLang="en-US" b="1" dirty="0" smtClean="0">
                <a:solidFill>
                  <a:schemeClr val="tx2"/>
                </a:solidFill>
                <a:ea typeface="ＭＳ Ｐゴシック" pitchFamily="34" charset="-128"/>
              </a:rPr>
              <a:t>Employers have the responsibility to…</a:t>
            </a:r>
          </a:p>
          <a:p>
            <a:pPr eaLnBrk="1" hangingPunct="1">
              <a:lnSpc>
                <a:spcPct val="90000"/>
              </a:lnSpc>
              <a:buFont typeface="Wingdings" pitchFamily="2" charset="2"/>
              <a:buNone/>
            </a:pPr>
            <a:endParaRPr lang="en-US" altLang="en-US" sz="500" dirty="0" smtClean="0">
              <a:solidFill>
                <a:schemeClr val="tx2"/>
              </a:solidFill>
              <a:ea typeface="ＭＳ Ｐゴシック" pitchFamily="34" charset="-128"/>
            </a:endParaRPr>
          </a:p>
          <a:p>
            <a:pPr eaLnBrk="1" hangingPunct="1">
              <a:lnSpc>
                <a:spcPct val="90000"/>
              </a:lnSpc>
            </a:pPr>
            <a:r>
              <a:rPr lang="en-US" altLang="en-US" sz="2400" dirty="0" smtClean="0">
                <a:solidFill>
                  <a:schemeClr val="tx2"/>
                </a:solidFill>
                <a:ea typeface="ＭＳ Ｐゴシック" pitchFamily="34" charset="-128"/>
              </a:rPr>
              <a:t>Post OSHA citations, injury and illness data, and the OSHA poster in the workplace where workers will see them;</a:t>
            </a:r>
          </a:p>
          <a:p>
            <a:pPr eaLnBrk="1" hangingPunct="1">
              <a:lnSpc>
                <a:spcPct val="90000"/>
              </a:lnSpc>
            </a:pPr>
            <a:r>
              <a:rPr lang="en-US" altLang="en-US" sz="2400" dirty="0" smtClean="0">
                <a:solidFill>
                  <a:schemeClr val="tx2"/>
                </a:solidFill>
                <a:latin typeface="Arial" pitchFamily="34" charset="0"/>
              </a:rPr>
              <a:t>Notify OSHA within 8 hours in the event of a worker fatality;</a:t>
            </a:r>
          </a:p>
          <a:p>
            <a:pPr eaLnBrk="1" hangingPunct="1">
              <a:lnSpc>
                <a:spcPct val="90000"/>
              </a:lnSpc>
            </a:pPr>
            <a:r>
              <a:rPr lang="en-US" altLang="en-US" sz="2400" dirty="0" smtClean="0">
                <a:solidFill>
                  <a:schemeClr val="tx2"/>
                </a:solidFill>
                <a:latin typeface="Arial" pitchFamily="34" charset="0"/>
              </a:rPr>
              <a:t>Notify </a:t>
            </a:r>
            <a:r>
              <a:rPr lang="en-US" altLang="en-US" sz="2400" dirty="0">
                <a:solidFill>
                  <a:schemeClr val="tx2"/>
                </a:solidFill>
                <a:latin typeface="Arial" pitchFamily="34" charset="0"/>
              </a:rPr>
              <a:t>OSHA within </a:t>
            </a:r>
            <a:r>
              <a:rPr lang="en-US" altLang="en-US" sz="2400" dirty="0" smtClean="0">
                <a:solidFill>
                  <a:schemeClr val="tx2"/>
                </a:solidFill>
                <a:latin typeface="Arial" pitchFamily="34" charset="0"/>
              </a:rPr>
              <a:t>24 </a:t>
            </a:r>
            <a:r>
              <a:rPr lang="en-US" altLang="en-US" sz="2400" dirty="0">
                <a:solidFill>
                  <a:schemeClr val="tx2"/>
                </a:solidFill>
                <a:latin typeface="Arial" pitchFamily="34" charset="0"/>
              </a:rPr>
              <a:t>hours of </a:t>
            </a:r>
            <a:r>
              <a:rPr lang="en-US" altLang="en-US" sz="2400" dirty="0" smtClean="0">
                <a:solidFill>
                  <a:schemeClr val="tx2"/>
                </a:solidFill>
                <a:latin typeface="Arial" pitchFamily="34" charset="0"/>
              </a:rPr>
              <a:t>the hospitalization of 1 or more employees; </a:t>
            </a:r>
          </a:p>
          <a:p>
            <a:pPr eaLnBrk="1" hangingPunct="1">
              <a:lnSpc>
                <a:spcPct val="90000"/>
              </a:lnSpc>
            </a:pPr>
            <a:r>
              <a:rPr lang="en-US" altLang="en-US" sz="2400" dirty="0" smtClean="0">
                <a:solidFill>
                  <a:schemeClr val="tx2"/>
                </a:solidFill>
                <a:latin typeface="Arial" pitchFamily="34" charset="0"/>
              </a:rPr>
              <a:t>Notify OSHA within 24 hours of any amputations or loss of an eye by an employee; and</a:t>
            </a:r>
          </a:p>
          <a:p>
            <a:pPr eaLnBrk="1" hangingPunct="1">
              <a:lnSpc>
                <a:spcPct val="90000"/>
              </a:lnSpc>
            </a:pPr>
            <a:r>
              <a:rPr lang="en-US" altLang="en-US" sz="2400" b="1" dirty="0" smtClean="0">
                <a:solidFill>
                  <a:schemeClr val="tx2"/>
                </a:solidFill>
                <a:latin typeface="Arial" pitchFamily="34" charset="0"/>
              </a:rPr>
              <a:t>Not </a:t>
            </a:r>
            <a:r>
              <a:rPr lang="en-US" altLang="en-US" sz="2400" b="1" dirty="0">
                <a:solidFill>
                  <a:schemeClr val="tx2"/>
                </a:solidFill>
                <a:latin typeface="Arial" pitchFamily="34" charset="0"/>
              </a:rPr>
              <a:t>discriminate or retaliate against workers for using their rights under the law.</a:t>
            </a:r>
            <a:endParaRPr lang="en-US" altLang="en-US" sz="2400" dirty="0">
              <a:latin typeface="Arial" pitchFamily="34" charset="0"/>
            </a:endParaRPr>
          </a:p>
          <a:p>
            <a:pPr eaLnBrk="1" hangingPunct="1">
              <a:lnSpc>
                <a:spcPct val="90000"/>
              </a:lnSpc>
            </a:pPr>
            <a:endParaRPr lang="en-US" altLang="en-US" sz="1600" dirty="0" smtClean="0">
              <a:solidFill>
                <a:schemeClr val="tx2"/>
              </a:solidFill>
              <a:ea typeface="ＭＳ Ｐゴシック" pitchFamily="34" charset="-128"/>
            </a:endParaRPr>
          </a:p>
        </p:txBody>
      </p:sp>
    </p:spTree>
    <p:extLst>
      <p:ext uri="{BB962C8B-B14F-4D97-AF65-F5344CB8AC3E}">
        <p14:creationId xmlns:p14="http://schemas.microsoft.com/office/powerpoint/2010/main" val="2323234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204787"/>
            <a:ext cx="8162925" cy="1090613"/>
          </a:xfrm>
        </p:spPr>
        <p:txBody>
          <a:bodyPr/>
          <a:lstStyle/>
          <a:p>
            <a:pPr algn="ctr" eaLnBrk="1" hangingPunct="1"/>
            <a:r>
              <a:rPr lang="en-US" altLang="en-US" dirty="0" smtClean="0">
                <a:latin typeface="+mn-lt"/>
                <a:ea typeface="ＭＳ Ｐゴシック" pitchFamily="34" charset="-128"/>
              </a:rPr>
              <a:t>What if OSHA standards are </a:t>
            </a:r>
            <a:br>
              <a:rPr lang="en-US" altLang="en-US" dirty="0" smtClean="0">
                <a:latin typeface="+mn-lt"/>
                <a:ea typeface="ＭＳ Ｐゴシック" pitchFamily="34" charset="-128"/>
              </a:rPr>
            </a:br>
            <a:r>
              <a:rPr lang="en-US" altLang="en-US" dirty="0" smtClean="0">
                <a:latin typeface="+mn-lt"/>
                <a:ea typeface="ＭＳ Ｐゴシック" pitchFamily="34" charset="-128"/>
              </a:rPr>
              <a:t>not met in the workplace?</a:t>
            </a:r>
          </a:p>
        </p:txBody>
      </p:sp>
      <p:sp>
        <p:nvSpPr>
          <p:cNvPr id="9219" name="Rectangle 5"/>
          <p:cNvSpPr>
            <a:spLocks noChangeArrowheads="1"/>
          </p:cNvSpPr>
          <p:nvPr/>
        </p:nvSpPr>
        <p:spPr bwMode="auto">
          <a:xfrm>
            <a:off x="3077457" y="3154740"/>
            <a:ext cx="545694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75000"/>
              <a:buFont typeface="Wingdings" pitchFamily="2" charset="2"/>
              <a:buChar char="n"/>
              <a:defRPr sz="3200">
                <a:solidFill>
                  <a:schemeClr val="tx1"/>
                </a:solidFill>
                <a:latin typeface="Helvetica" charset="0"/>
                <a:ea typeface="ＭＳ Ｐゴシック" pitchFamily="34" charset="-128"/>
              </a:defRPr>
            </a:lvl1pPr>
            <a:lvl2pPr marL="742950" indent="-285750">
              <a:spcBef>
                <a:spcPct val="20000"/>
              </a:spcBef>
              <a:buClr>
                <a:schemeClr val="folHlink"/>
              </a:buClr>
              <a:buSzPct val="70000"/>
              <a:buFont typeface="Wingdings" pitchFamily="2" charset="2"/>
              <a:buChar char="n"/>
              <a:defRPr sz="2800">
                <a:solidFill>
                  <a:schemeClr val="tx1"/>
                </a:solidFill>
                <a:latin typeface="Helvetica" charset="0"/>
                <a:ea typeface="ＭＳ Ｐゴシック" pitchFamily="34" charset="-128"/>
              </a:defRPr>
            </a:lvl2pPr>
            <a:lvl3pPr marL="1143000" indent="-228600">
              <a:spcBef>
                <a:spcPct val="20000"/>
              </a:spcBef>
              <a:buClr>
                <a:schemeClr val="tx2"/>
              </a:buClr>
              <a:buChar char="•"/>
              <a:defRPr sz="2400">
                <a:solidFill>
                  <a:schemeClr val="tx1"/>
                </a:solidFill>
                <a:latin typeface="Helvetica" charset="0"/>
                <a:ea typeface="ＭＳ Ｐゴシック" pitchFamily="34" charset="-128"/>
              </a:defRPr>
            </a:lvl3pPr>
            <a:lvl4pPr marL="1600200" indent="-228600">
              <a:spcBef>
                <a:spcPct val="20000"/>
              </a:spcBef>
              <a:buClr>
                <a:schemeClr val="hlink"/>
              </a:buClr>
              <a:buChar char="•"/>
              <a:defRPr sz="2000">
                <a:solidFill>
                  <a:schemeClr val="tx1"/>
                </a:solidFill>
                <a:latin typeface="Helvetica" charset="0"/>
                <a:ea typeface="ＭＳ Ｐゴシック" pitchFamily="34" charset="-128"/>
              </a:defRPr>
            </a:lvl4pPr>
            <a:lvl5pPr marL="2057400" indent="-228600">
              <a:spcBef>
                <a:spcPct val="20000"/>
              </a:spcBef>
              <a:buClr>
                <a:schemeClr val="tx1"/>
              </a:buClr>
              <a:buSzPct val="85000"/>
              <a:buChar char="•"/>
              <a:defRPr sz="2000">
                <a:solidFill>
                  <a:schemeClr val="tx1"/>
                </a:solidFill>
                <a:latin typeface="Helvetica" charset="0"/>
                <a:ea typeface="ＭＳ Ｐゴシック" pitchFamily="34" charset="-128"/>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Helvetica" charset="0"/>
                <a:ea typeface="ＭＳ Ｐゴシック" pitchFamily="34" charset="-128"/>
              </a:defRPr>
            </a:lvl9pPr>
          </a:lstStyle>
          <a:p>
            <a:pPr>
              <a:spcBef>
                <a:spcPct val="0"/>
              </a:spcBef>
              <a:buClrTx/>
              <a:buSzTx/>
              <a:buFontTx/>
              <a:buNone/>
            </a:pPr>
            <a:r>
              <a:rPr lang="en-US" altLang="en-US" sz="4800" b="1" dirty="0">
                <a:solidFill>
                  <a:schemeClr val="tx2"/>
                </a:solidFill>
              </a:rPr>
              <a:t>Know your </a:t>
            </a:r>
            <a:r>
              <a:rPr lang="en-US" altLang="en-US" sz="4800" b="1" dirty="0" smtClean="0">
                <a:solidFill>
                  <a:schemeClr val="tx2"/>
                </a:solidFill>
              </a:rPr>
              <a:t>rights!</a:t>
            </a:r>
            <a:endParaRPr lang="en-US" altLang="en-US" sz="4800" b="1" dirty="0">
              <a:solidFill>
                <a:schemeClr val="tx2"/>
              </a:solidFill>
            </a:endParaRPr>
          </a:p>
          <a:p>
            <a:pPr>
              <a:spcBef>
                <a:spcPct val="0"/>
              </a:spcBef>
              <a:buClrTx/>
              <a:buSzTx/>
              <a:buFontTx/>
              <a:buNone/>
            </a:pPr>
            <a:r>
              <a:rPr lang="en-US" altLang="en-US" sz="4800" b="1" dirty="0">
                <a:solidFill>
                  <a:schemeClr val="tx2"/>
                </a:solidFill>
              </a:rPr>
              <a:t>    Take </a:t>
            </a:r>
            <a:r>
              <a:rPr lang="en-US" altLang="en-US" sz="4800" b="1" dirty="0" smtClean="0">
                <a:solidFill>
                  <a:schemeClr val="tx2"/>
                </a:solidFill>
              </a:rPr>
              <a:t>action!</a:t>
            </a:r>
            <a:endParaRPr lang="en-US" altLang="en-US" sz="4800" b="1" dirty="0">
              <a:solidFill>
                <a:schemeClr val="tx2"/>
              </a:solidFill>
            </a:endParaRPr>
          </a:p>
        </p:txBody>
      </p:sp>
      <p:pic>
        <p:nvPicPr>
          <p:cNvPr id="26626" name="Picture 2" descr="https://upload.wikimedia.org/wikipedia/commons/2/2e/Exclamation_mark_re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828800"/>
            <a:ext cx="44196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88930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_AUDIO_DECODED" val="1"/>
  <p:tag name="ART_ENCODE_TYPE" val="0"/>
  <p:tag name="ART_ENCODE_INDEX" val="1"/>
  <p:tag name="ARTICULATE_REFERENCE_COUNT" val="4"/>
  <p:tag name="ARTICULATE_REFERENCE_TYPE_1" val="0"/>
  <p:tag name="ARTICULATE_REFERENCE_TITLE_1" val="Non-Ferrous Founders' Society"/>
  <p:tag name="ARTICULATE_REFERENCE_1" val="http://www.nffs.org"/>
  <p:tag name="ARTICULATE_REFERENCE_TYPE_2" val="0"/>
  <p:tag name="ARTICULATE_REFERENCE_TITLE_2" val="Occupational Safety and Health Administration (OSHA)"/>
  <p:tag name="ARTICULATE_REFERENCE_2" val="http://www.osha.gov"/>
  <p:tag name="ARTICULATE_REFERENCE_TYPE_3" val="0"/>
  <p:tag name="ARTICULATE_REFERENCE_TITLE_3" val="National Fire Protection Association (NFPA)"/>
  <p:tag name="ARTICULATE_REFERENCE_3" val="http://www.nfpa.org"/>
  <p:tag name="ARTICULATE_REFERENCE_TYPE_4" val="0"/>
  <p:tag name="ARTICULATE_REFERENCE_TITLE_4" val="OSHA Regulations - 29CFR1910 Subpart S"/>
  <p:tag name="ARTICULATE_REFERENCE_4" val="http://www.osha.gov/pls/oshaweb/owadisp.show_document?p_table=STANDARDS&amp;p_id=10135"/>
  <p:tag name="PUBLISH_TITLE" val="Foundry Electrical Safety Training"/>
  <p:tag name="ARTICULATE_PUBLISH_PATH" val="U:\NFFStar Program\Harwood Grant\2007 Electrical Safety NFPA 70E\Project\CD Rom finished materials\Presentations\English"/>
  <p:tag name="ARTICULATE_LOGO" val="NFFStar-logo-transparent.gif"/>
  <p:tag name="ARTICULATE_PRESENTER" val="Non-Ferrous Founders' Society"/>
  <p:tag name="ARTICULATE_PRESENTER_GUID" val="49E8C9D119B1"/>
  <p:tag name="ARTICULATE_LMS" val="0"/>
  <p:tag name="PLAYERLOGOHEIGHT" val="138"/>
  <p:tag name="PLAYERLOGOWIDTH" val="375"/>
  <p:tag name="LAUNCHINNEWWINDOW" val="0"/>
  <p:tag name="LASTPUBLISHED" val="U:\NFFStar Program\Harwood Grant\2007 Electrical Safety NFPA 70E\Project\CD Rom finished materials\Presentations\English\Foundry Electrical Safety Training\player.html"/>
  <p:tag name="LMS_PUBLISH" val="No"/>
  <p:tag name="ARTICULATE_TEMPLATE_GUID" val="1a000000-6000-0000-b000-000000000001"/>
  <p:tag name="ARTICULATE_TEMPLATE" val="Corporate Communications"/>
  <p:tag name="PRESENTER_PREVIEW_MODE" val="0"/>
  <p:tag name="ARTICULATE_PRESENTER_VERSION" val="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1"/>
</p:tagLst>
</file>

<file path=ppt/tags/tag3.xml><?xml version="1.0" encoding="utf-8"?>
<p:tagLst xmlns:a="http://schemas.openxmlformats.org/drawingml/2006/main" xmlns:r="http://schemas.openxmlformats.org/officeDocument/2006/relationships" xmlns:p="http://schemas.openxmlformats.org/presentationml/2006/main">
  <p:tag name="ARTICULATE_TITLE_TAG" val="Non-Ferrous Founders’ Society NFFStar™ Safety &amp; Health Training Program"/>
  <p:tag name="ARTICULATE_SLIDE_PAUSE" val="0"/>
  <p:tag name="AUDIO_IMPORT" val="U:\NFFStar Program\Harwood Grant\2007 Electrical Safety NFPA 70E\Project\Audio\English\background1.wav"/>
  <p:tag name="AUDIO_ID" val="257"/>
  <p:tag name="ELAPSEDTIME" val="20.089"/>
  <p:tag name="ARTICULATE_SLIDE_GUID" val="66f1c066-be61-4859-9f8e-c9df57ecfe06"/>
</p:tagLst>
</file>

<file path=ppt/tags/tag4.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Jerrod\LOCALS~1\Temp\articulate\presenter\imgtemp\eeyPZfpN_files\slide0001_image001.png"/>
</p:tagLst>
</file>

<file path=ppt/tags/tag5.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Jerrod\LOCALS~1\Temp\articulate\presenter\imgtemp\7IHDSWC1_files\slide0001_image001.png"/>
</p:tagLst>
</file>

<file path=ppt/tags/tag6.xml><?xml version="1.0" encoding="utf-8"?>
<p:tagLst xmlns:a="http://schemas.openxmlformats.org/drawingml/2006/main" xmlns:r="http://schemas.openxmlformats.org/officeDocument/2006/relationships" xmlns:p="http://schemas.openxmlformats.org/presentationml/2006/main">
  <p:tag name="AUDIO_IMPORT" val="U:\NFFStar Program\Harwood Grant\2007 Electrical Safety NFPA 70E\Project\Audio\English\background1.wav"/>
  <p:tag name="AUDIO_ID" val="295"/>
  <p:tag name="ELAPSEDTIME" val="20.089"/>
</p:tagLst>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8731</TotalTime>
  <Words>1054</Words>
  <Application>Microsoft Office PowerPoint</Application>
  <PresentationFormat>On-screen Show (4:3)</PresentationFormat>
  <Paragraphs>150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Layers</vt:lpstr>
      <vt:lpstr>Non-Ferrous Founders’ Society Safety &amp; Health Training Program</vt:lpstr>
      <vt:lpstr>Have you ever heard of OSHA?</vt:lpstr>
      <vt:lpstr>Am I Covered By OSHA?</vt:lpstr>
      <vt:lpstr>OSHA Standards</vt:lpstr>
      <vt:lpstr>OSHA Standards</vt:lpstr>
      <vt:lpstr>OSHA Standards</vt:lpstr>
      <vt:lpstr>Employer Responsibilities</vt:lpstr>
      <vt:lpstr>Employer Responsibilities</vt:lpstr>
      <vt:lpstr>What if OSHA standards are  not met in the workplace?</vt:lpstr>
      <vt:lpstr>Workers’ Rights  Under the OSH Act</vt:lpstr>
      <vt:lpstr>Workers’ Rights  Under the OSH Act</vt:lpstr>
      <vt:lpstr>Workers’ Rights  Under the OSH Act</vt:lpstr>
      <vt:lpstr>If OSHA standards are not  met in the workplace…</vt:lpstr>
      <vt:lpstr>What happens when  I file a complaint?</vt:lpstr>
      <vt:lpstr> During The Inspection</vt:lpstr>
      <vt:lpstr>Can I be discriminated against for exercising my health and safety rights? </vt:lpstr>
      <vt:lpstr>Conclusion</vt:lpstr>
      <vt:lpstr>Additional Information</vt:lpstr>
      <vt:lpstr>Acknowledgements</vt:lpstr>
      <vt:lpstr>PowerPoint Presentation</vt:lpstr>
    </vt:vector>
  </TitlesOfParts>
  <Company>NFFS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Non-Ferrous Founders’ Society Safety &amp; Health Training Program</dc:title>
  <dc:creator>Jerrod Weaver</dc:creator>
  <cp:lastModifiedBy>Saldana, Andres - OSHA</cp:lastModifiedBy>
  <cp:revision>557</cp:revision>
  <dcterms:created xsi:type="dcterms:W3CDTF">2008-02-21T21:20:27Z</dcterms:created>
  <dcterms:modified xsi:type="dcterms:W3CDTF">2016-01-20T00:37:06Z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Foundry Electrical Safety Training</vt:lpwstr>
  </property>
  <property fmtid="{D5CDD505-2E9C-101B-9397-08002B2CF9AE}" pid="3" name="ArticulateUseProject">
    <vt:lpwstr>1</vt:lpwstr>
  </property>
  <property fmtid="{D5CDD505-2E9C-101B-9397-08002B2CF9AE}" pid="4" name="ArticulateGUID">
    <vt:lpwstr>DF97A28D-B280-4255-83AD-9C96D04D2D69</vt:lpwstr>
  </property>
  <property fmtid="{D5CDD505-2E9C-101B-9397-08002B2CF9AE}" pid="5" name="ArticulateProjectFull">
    <vt:lpwstr>\\192.168.1.253\Users Shared Folders\Jerrod\NFFStar Program\Harwood Grant\2014 Hazard Communication aligned with GHS\Project\Funded\Content\Section 1 Worker's Rights.ppta</vt:lpwstr>
  </property>
</Properties>
</file>