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handoutMasterIdLst>
    <p:handoutMasterId r:id="rId29"/>
  </p:handoutMasterIdLst>
  <p:sldIdLst>
    <p:sldId id="257" r:id="rId2"/>
    <p:sldId id="324" r:id="rId3"/>
    <p:sldId id="346" r:id="rId4"/>
    <p:sldId id="325" r:id="rId5"/>
    <p:sldId id="326" r:id="rId6"/>
    <p:sldId id="327" r:id="rId7"/>
    <p:sldId id="328" r:id="rId8"/>
    <p:sldId id="329" r:id="rId9"/>
    <p:sldId id="344"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5" r:id="rId25"/>
    <p:sldId id="295" r:id="rId26"/>
    <p:sldId id="297" r:id="rId27"/>
  </p:sldIdLst>
  <p:sldSz cx="9144000" cy="6858000" type="screen4x3"/>
  <p:notesSz cx="7315200" cy="9601200"/>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4" autoAdjust="0"/>
    <p:restoredTop sz="62350" autoAdjust="0"/>
  </p:normalViewPr>
  <p:slideViewPr>
    <p:cSldViewPr>
      <p:cViewPr>
        <p:scale>
          <a:sx n="66" d="100"/>
          <a:sy n="66" d="100"/>
        </p:scale>
        <p:origin x="-2934"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74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BC8C691F-7294-46FA-8F63-B235814EAC80}" type="datetimeFigureOut">
              <a:rPr lang="en-US" smtClean="0"/>
              <a:pPr/>
              <a:t>1/19/2016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D097C11F-BB74-4365-82E9-4FBAE249E89D}" type="slidenum">
              <a:rPr lang="en-US" smtClean="0"/>
              <a:pPr/>
              <a:t>‹#›</a:t>
            </a:fld>
            <a:endParaRPr lang="en-US" dirty="0"/>
          </a:p>
        </p:txBody>
      </p:sp>
    </p:spTree>
    <p:extLst>
      <p:ext uri="{BB962C8B-B14F-4D97-AF65-F5344CB8AC3E}">
        <p14:creationId xmlns:p14="http://schemas.microsoft.com/office/powerpoint/2010/main" val="2323039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200" smtClean="0"/>
            </a:lvl1pPr>
          </a:lstStyle>
          <a:p>
            <a:pPr>
              <a:defRPr/>
            </a:pPr>
            <a:endParaRPr lang="en-US" dirty="0"/>
          </a:p>
        </p:txBody>
      </p:sp>
      <p:sp>
        <p:nvSpPr>
          <p:cNvPr id="409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a:defRPr sz="1200" smtClean="0"/>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200" smtClean="0"/>
            </a:lvl1pPr>
          </a:lstStyle>
          <a:p>
            <a:pPr>
              <a:defRPr/>
            </a:pPr>
            <a:endParaRPr lang="en-US" dirty="0"/>
          </a:p>
        </p:txBody>
      </p:sp>
      <p:sp>
        <p:nvSpPr>
          <p:cNvPr id="410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a:defRPr sz="1200" smtClean="0"/>
            </a:lvl1pPr>
          </a:lstStyle>
          <a:p>
            <a:pPr>
              <a:defRPr/>
            </a:pPr>
            <a:fld id="{F3122927-DD80-48C6-BE64-911F72A2E7BD}" type="slidenum">
              <a:rPr lang="en-US"/>
              <a:pPr>
                <a:defRPr/>
              </a:pPr>
              <a:t>‹#›</a:t>
            </a:fld>
            <a:endParaRPr lang="en-US" dirty="0"/>
          </a:p>
        </p:txBody>
      </p:sp>
    </p:spTree>
    <p:extLst>
      <p:ext uri="{BB962C8B-B14F-4D97-AF65-F5344CB8AC3E}">
        <p14:creationId xmlns:p14="http://schemas.microsoft.com/office/powerpoint/2010/main" val="4167284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altaenviron.com/globally-harmonized-system/ghs/&amp;ei=ag3JVLecPMbaggSJs4HoCg&amp;bvm=bv.84607526,d.eXY&amp;psig=AFQjCNF6FLw0RtQTDctWd3kd4hJaHHylrw&amp;ust=1422548719201148"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google.com/imgres?imgurl=http://www.corner-enviro.com/wpmain/wp-content/uploads/2013/03/ghs-pictograms2-700x694.jpg&amp;imgrefurl=http://www.corner-enviro.com/ghs/&amp;h=694&amp;w=700&amp;tbnid=jdzKC04pY6FrXM:&amp;zoom=1&amp;docid=im4dxw3Uj1cUKM&amp;ei=bg3JVInQMIK4ggTDkYHICw&amp;tbm=isch&amp;ved=0CDMQMygRMBE" TargetMode="External"/><Relationship Id="rId4" Type="http://schemas.openxmlformats.org/officeDocument/2006/relationships/hyperlink" Target="http://www.google.com/url?sa=i&amp;rct=j&amp;q=&amp;esrc=s&amp;source=images&amp;cd=&amp;cad=rja&amp;uact=8&amp;ved=0CAcQjRw&amp;url=http://ecom.csregs.com/products/GHS-Global-Harmonization-System&amp;ei=og3JVIuCDcaiNta-hHg&amp;bvm=bv.84607526,d.eXY&amp;psig=AFQjCNF6FLw0RtQTDctWd3kd4hJaHHylrw&amp;ust=142254871920114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1</a:t>
            </a:fld>
            <a:endParaRPr lang="en-US" dirty="0"/>
          </a:p>
        </p:txBody>
      </p:sp>
      <p:sp>
        <p:nvSpPr>
          <p:cNvPr id="9219" name="Rectangle 2"/>
          <p:cNvSpPr>
            <a:spLocks noGrp="1" noRot="1" noChangeAspect="1" noChangeArrowheads="1" noTextEdit="1"/>
          </p:cNvSpPr>
          <p:nvPr>
            <p:ph type="sldImg"/>
          </p:nvPr>
        </p:nvSpPr>
        <p:spPr>
          <a:xfrm>
            <a:off x="1258888" y="719138"/>
            <a:ext cx="4800600" cy="3600450"/>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SAFETY DATA SHEETS are kept up-to-date by the Company and a Safety Data Sheet must be available for every product or material in use at the workplace which has been identified by the manufacturer as having a potential harmful or toxic effect on humans. Be sure you know WHERE these SDS are located in YOUR plant and how to get access to them. They will be in a location or place where there is access at ALL TIMES while there are people working in the plant.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10</a:t>
            </a:fld>
            <a:endParaRPr lang="en-US" dirty="0"/>
          </a:p>
        </p:txBody>
      </p:sp>
    </p:spTree>
    <p:extLst>
      <p:ext uri="{BB962C8B-B14F-4D97-AF65-F5344CB8AC3E}">
        <p14:creationId xmlns:p14="http://schemas.microsoft.com/office/powerpoint/2010/main" val="2946499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An important addition to the SDA has been the use of PICTOGRAMS to alert workers to the type of hazards that may be present.  Pictograms  are standardized  symbols or graphics that must be used  in the official shape and colors so that they can be easily recognized. Since this is a NEW addition to Safety Data Sheets, not ALL of them may have these new symbols until June of 2015.  As new product and materials come into the plant, the new SDS and Labels will be used and will replace the older type. These GHS pictograms are used to symbolize health, physical and environmental hazard information that are associated with the chemical or product and can warn workers of hazards without using words. These pictograms will be on both the Safety Data Sheets and Labels. There are NINE Pictograms that may be used: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11</a:t>
            </a:fld>
            <a:endParaRPr lang="en-US" dirty="0"/>
          </a:p>
        </p:txBody>
      </p:sp>
    </p:spTree>
    <p:extLst>
      <p:ext uri="{BB962C8B-B14F-4D97-AF65-F5344CB8AC3E}">
        <p14:creationId xmlns:p14="http://schemas.microsoft.com/office/powerpoint/2010/main" val="123389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Acute Toxicity (fatal or toxic)</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 chemical with this symbol is acutely (very)  toxic if it comes into contact with skin or if inhaled or ingested (if you eat or drink it).  These chemicals are so toxic that contact may even be fatal.</a:t>
            </a:r>
            <a:endParaRPr lang="en-US" sz="11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1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Under this system, ACUTE Health Hazards:</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 Happen quickly</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 Are associated with high, brief exposure</a:t>
            </a:r>
          </a:p>
          <a:p>
            <a:pPr marL="0" indent="0">
              <a:buFont typeface="Arial" panose="020B0604020202020204" pitchFamily="34" charset="0"/>
              <a:buNone/>
            </a:pP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For  Examples:</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 Carbon monoxide  poisoning</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 Cyanide inhalation</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These two chemicals have they can be FATAL even when the exposure is brief – if the level of exposure is at the TOXIC dose level.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 comparison, there are CHONIC Health Hazards.  These hazards may be caused by chemical exposures that do not cause immediate, obvious harm or make a person feel sick right away.  Workers may not see, feel, or smell the danger.  Their effects are long, continuous and follow repeated long-term exposure; such as</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 Lung cancer from cigarette smoking</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 Black lung from coal mine dust</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12</a:t>
            </a:fld>
            <a:endParaRPr lang="en-US" dirty="0"/>
          </a:p>
        </p:txBody>
      </p:sp>
    </p:spTree>
    <p:extLst>
      <p:ext uri="{BB962C8B-B14F-4D97-AF65-F5344CB8AC3E}">
        <p14:creationId xmlns:p14="http://schemas.microsoft.com/office/powerpoint/2010/main" val="1501469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 A substance or mixture with this pictogram has one or more of the following effects:</a:t>
            </a:r>
          </a:p>
          <a:p>
            <a:r>
              <a:rPr lang="en-US" sz="1200" kern="1200" dirty="0" smtClean="0">
                <a:solidFill>
                  <a:schemeClr val="tx1"/>
                </a:solidFill>
                <a:effectLst/>
                <a:latin typeface="Arial" charset="0"/>
                <a:ea typeface="+mn-ea"/>
                <a:cs typeface="+mn-cs"/>
              </a:rPr>
              <a:t>It is carcinogenic (causes cancer)</a:t>
            </a:r>
          </a:p>
          <a:p>
            <a:r>
              <a:rPr lang="en-US" sz="1200" kern="1200" dirty="0" smtClean="0">
                <a:solidFill>
                  <a:schemeClr val="tx1"/>
                </a:solidFill>
                <a:effectLst/>
                <a:latin typeface="Arial" charset="0"/>
                <a:ea typeface="+mn-ea"/>
                <a:cs typeface="+mn-cs"/>
              </a:rPr>
              <a:t>Affects fertility and the unborn child</a:t>
            </a:r>
          </a:p>
          <a:p>
            <a:r>
              <a:rPr lang="en-US" sz="1200" kern="1200" dirty="0" smtClean="0">
                <a:solidFill>
                  <a:schemeClr val="tx1"/>
                </a:solidFill>
                <a:effectLst/>
                <a:latin typeface="Arial" charset="0"/>
                <a:ea typeface="+mn-ea"/>
                <a:cs typeface="+mn-cs"/>
              </a:rPr>
              <a:t>Causes mutations </a:t>
            </a:r>
          </a:p>
          <a:p>
            <a:r>
              <a:rPr lang="en-US" sz="1200" kern="1200" dirty="0" smtClean="0">
                <a:solidFill>
                  <a:schemeClr val="tx1"/>
                </a:solidFill>
                <a:effectLst/>
                <a:latin typeface="Arial" charset="0"/>
                <a:ea typeface="+mn-ea"/>
                <a:cs typeface="+mn-cs"/>
              </a:rPr>
              <a:t>Is a respiratory sensitizer, (may cause allergy, asthma or breathing difficulties when inhaled</a:t>
            </a:r>
          </a:p>
          <a:p>
            <a:r>
              <a:rPr lang="en-US" sz="1200" kern="1200" dirty="0" smtClean="0">
                <a:solidFill>
                  <a:schemeClr val="tx1"/>
                </a:solidFill>
                <a:effectLst/>
                <a:latin typeface="Arial" charset="0"/>
                <a:ea typeface="+mn-ea"/>
                <a:cs typeface="+mn-cs"/>
              </a:rPr>
              <a:t>Is toxic to specific organs</a:t>
            </a:r>
          </a:p>
          <a:p>
            <a:r>
              <a:rPr lang="en-US" sz="1200" kern="1200" dirty="0" smtClean="0">
                <a:solidFill>
                  <a:schemeClr val="tx1"/>
                </a:solidFill>
                <a:effectLst/>
                <a:latin typeface="Arial" charset="0"/>
                <a:ea typeface="+mn-ea"/>
                <a:cs typeface="+mn-cs"/>
              </a:rPr>
              <a:t>Aspiration hazards (may be fatal or harmful if swallowed) or if it enters the airways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13</a:t>
            </a:fld>
            <a:endParaRPr lang="en-US" dirty="0"/>
          </a:p>
        </p:txBody>
      </p:sp>
    </p:spTree>
    <p:extLst>
      <p:ext uri="{BB962C8B-B14F-4D97-AF65-F5344CB8AC3E}">
        <p14:creationId xmlns:p14="http://schemas.microsoft.com/office/powerpoint/2010/main" val="189671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This pictogram means one or more of the following:</a:t>
            </a:r>
          </a:p>
          <a:p>
            <a:r>
              <a:rPr lang="en-US" sz="1200" kern="1200" dirty="0" smtClean="0">
                <a:solidFill>
                  <a:schemeClr val="tx1"/>
                </a:solidFill>
                <a:effectLst/>
                <a:latin typeface="Arial" charset="0"/>
                <a:ea typeface="+mn-ea"/>
                <a:cs typeface="+mn-cs"/>
              </a:rPr>
              <a:t>Acutely toxic (harmful)</a:t>
            </a:r>
          </a:p>
          <a:p>
            <a:r>
              <a:rPr lang="en-US" sz="1200" kern="1200" dirty="0" smtClean="0">
                <a:solidFill>
                  <a:schemeClr val="tx1"/>
                </a:solidFill>
                <a:effectLst/>
                <a:latin typeface="Arial" charset="0"/>
                <a:ea typeface="+mn-ea"/>
                <a:cs typeface="+mn-cs"/>
              </a:rPr>
              <a:t>Causes skin sensitization, skin and eye irritation</a:t>
            </a:r>
          </a:p>
          <a:p>
            <a:r>
              <a:rPr lang="en-US" sz="1200" kern="1200" dirty="0" smtClean="0">
                <a:solidFill>
                  <a:schemeClr val="tx1"/>
                </a:solidFill>
                <a:effectLst/>
                <a:latin typeface="Arial" charset="0"/>
                <a:ea typeface="+mn-ea"/>
                <a:cs typeface="+mn-cs"/>
              </a:rPr>
              <a:t>Respiratory irritant</a:t>
            </a:r>
          </a:p>
          <a:p>
            <a:r>
              <a:rPr lang="en-US" sz="1200" kern="1200" dirty="0" smtClean="0">
                <a:solidFill>
                  <a:schemeClr val="tx1"/>
                </a:solidFill>
                <a:effectLst/>
                <a:latin typeface="Arial" charset="0"/>
                <a:ea typeface="+mn-ea"/>
                <a:cs typeface="+mn-cs"/>
              </a:rPr>
              <a:t>Narcotic, causes drowsiness or dizziness</a:t>
            </a:r>
          </a:p>
          <a:p>
            <a:r>
              <a:rPr lang="en-US" sz="1200" kern="1200" dirty="0" smtClean="0">
                <a:solidFill>
                  <a:schemeClr val="tx1"/>
                </a:solidFill>
                <a:effectLst/>
                <a:latin typeface="Arial" charset="0"/>
                <a:ea typeface="+mn-ea"/>
                <a:cs typeface="+mn-cs"/>
              </a:rPr>
              <a:t>Hazardous to the ozone layer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14</a:t>
            </a:fld>
            <a:endParaRPr lang="en-US" dirty="0"/>
          </a:p>
        </p:txBody>
      </p:sp>
    </p:spTree>
    <p:extLst>
      <p:ext uri="{BB962C8B-B14F-4D97-AF65-F5344CB8AC3E}">
        <p14:creationId xmlns:p14="http://schemas.microsoft.com/office/powerpoint/2010/main" val="88464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This symbol warns against flammable gases, aerosols, liquids and solids:</a:t>
            </a:r>
          </a:p>
          <a:p>
            <a:r>
              <a:rPr lang="en-US" sz="1200" kern="1200" dirty="0" smtClean="0">
                <a:solidFill>
                  <a:schemeClr val="tx1"/>
                </a:solidFill>
                <a:effectLst/>
                <a:latin typeface="Arial" charset="0"/>
                <a:ea typeface="+mn-ea"/>
                <a:cs typeface="+mn-cs"/>
              </a:rPr>
              <a:t>Self-heating substances and mixtures</a:t>
            </a:r>
          </a:p>
          <a:p>
            <a:r>
              <a:rPr lang="en-US" sz="1200" kern="1200" dirty="0" smtClean="0">
                <a:solidFill>
                  <a:schemeClr val="tx1"/>
                </a:solidFill>
                <a:effectLst/>
                <a:latin typeface="Arial" charset="0"/>
                <a:ea typeface="+mn-ea"/>
                <a:cs typeface="+mn-cs"/>
              </a:rPr>
              <a:t>Pyrophoric liquids and solids that may catch fire when in contact with air</a:t>
            </a:r>
          </a:p>
          <a:p>
            <a:r>
              <a:rPr lang="en-US" sz="1200" kern="1200" dirty="0" smtClean="0">
                <a:solidFill>
                  <a:schemeClr val="tx1"/>
                </a:solidFill>
                <a:effectLst/>
                <a:latin typeface="Arial" charset="0"/>
                <a:ea typeface="+mn-ea"/>
                <a:cs typeface="+mn-cs"/>
              </a:rPr>
              <a:t>Substances and mixtures which, in contact with water, emit flammable gases</a:t>
            </a:r>
          </a:p>
          <a:p>
            <a:r>
              <a:rPr lang="en-US" sz="1200" kern="1200" dirty="0" smtClean="0">
                <a:solidFill>
                  <a:schemeClr val="tx1"/>
                </a:solidFill>
                <a:effectLst/>
                <a:latin typeface="Arial" charset="0"/>
                <a:ea typeface="+mn-ea"/>
                <a:cs typeface="+mn-cs"/>
              </a:rPr>
              <a:t>Self-reactive substances or organic peroxides that may cause fire when heated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15</a:t>
            </a:fld>
            <a:endParaRPr lang="en-US" dirty="0"/>
          </a:p>
        </p:txBody>
      </p:sp>
    </p:spTree>
    <p:extLst>
      <p:ext uri="{BB962C8B-B14F-4D97-AF65-F5344CB8AC3E}">
        <p14:creationId xmlns:p14="http://schemas.microsoft.com/office/powerpoint/2010/main" val="2641434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Whenever you use a chemical with this pictogram on it, be aware that it  contains a substance that  is corrosive and can cause severe burns to your skin and eye damage. </a:t>
            </a:r>
          </a:p>
          <a:p>
            <a:r>
              <a:rPr lang="en-US" sz="1200" kern="1200" dirty="0" smtClean="0">
                <a:solidFill>
                  <a:schemeClr val="tx1"/>
                </a:solidFill>
                <a:effectLst/>
                <a:latin typeface="Arial" charset="0"/>
                <a:ea typeface="+mn-ea"/>
                <a:cs typeface="+mn-cs"/>
              </a:rPr>
              <a:t>It is also corrosive to metals.</a:t>
            </a:r>
          </a:p>
          <a:p>
            <a:r>
              <a:rPr lang="en-US" sz="1200" kern="1200" dirty="0" smtClean="0">
                <a:solidFill>
                  <a:schemeClr val="tx1"/>
                </a:solidFill>
                <a:effectLst/>
                <a:latin typeface="Arial" charset="0"/>
                <a:ea typeface="+mn-ea"/>
                <a:cs typeface="+mn-cs"/>
              </a:rPr>
              <a:t>Acids and Caustic materials are Corrosives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16</a:t>
            </a:fld>
            <a:endParaRPr lang="en-US" dirty="0"/>
          </a:p>
        </p:txBody>
      </p:sp>
    </p:spTree>
    <p:extLst>
      <p:ext uri="{BB962C8B-B14F-4D97-AF65-F5344CB8AC3E}">
        <p14:creationId xmlns:p14="http://schemas.microsoft.com/office/powerpoint/2010/main" val="399585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Chemicals with this pictogram are one of the below:</a:t>
            </a:r>
          </a:p>
          <a:p>
            <a:r>
              <a:rPr lang="en-US" sz="1200" kern="1200" dirty="0" smtClean="0">
                <a:solidFill>
                  <a:schemeClr val="tx1"/>
                </a:solidFill>
                <a:effectLst/>
                <a:latin typeface="Arial" charset="0"/>
                <a:ea typeface="+mn-ea"/>
                <a:cs typeface="+mn-cs"/>
              </a:rPr>
              <a:t>Gas under pressure that may explode when heated</a:t>
            </a:r>
          </a:p>
          <a:p>
            <a:r>
              <a:rPr lang="en-US" sz="1200" kern="1200" dirty="0" smtClean="0">
                <a:solidFill>
                  <a:schemeClr val="tx1"/>
                </a:solidFill>
                <a:effectLst/>
                <a:latin typeface="Arial" charset="0"/>
                <a:ea typeface="+mn-ea"/>
                <a:cs typeface="+mn-cs"/>
              </a:rPr>
              <a:t>Refrigerated gas that may cause cryogenic burns or injuries</a:t>
            </a:r>
          </a:p>
          <a:p>
            <a:r>
              <a:rPr lang="en-US" sz="1200" kern="1200" dirty="0" smtClean="0">
                <a:solidFill>
                  <a:schemeClr val="tx1"/>
                </a:solidFill>
                <a:effectLst/>
                <a:latin typeface="Arial" charset="0"/>
                <a:ea typeface="+mn-ea"/>
                <a:cs typeface="+mn-cs"/>
              </a:rPr>
              <a:t>Dissolved gases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REMEMBER: Even normally safe gases can be dangerous when pressurized. Always properly secure and store Compressed Gas Cylinders if they are EMPTY or FULL</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17</a:t>
            </a:fld>
            <a:endParaRPr lang="en-US" dirty="0"/>
          </a:p>
        </p:txBody>
      </p:sp>
    </p:spTree>
    <p:extLst>
      <p:ext uri="{BB962C8B-B14F-4D97-AF65-F5344CB8AC3E}">
        <p14:creationId xmlns:p14="http://schemas.microsoft.com/office/powerpoint/2010/main" val="624958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This symbol refers to explosives, self-reactive substances and organic peroxides that may cause explosion when heated.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18</a:t>
            </a:fld>
            <a:endParaRPr lang="en-US" dirty="0"/>
          </a:p>
        </p:txBody>
      </p:sp>
    </p:spTree>
    <p:extLst>
      <p:ext uri="{BB962C8B-B14F-4D97-AF65-F5344CB8AC3E}">
        <p14:creationId xmlns:p14="http://schemas.microsoft.com/office/powerpoint/2010/main" val="624958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If you see this pictogram on the label it means you are dealing with oxidizing gases, solids and liquids.  These are substances which can cause or intensify fire and explosion.</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19</a:t>
            </a:fld>
            <a:endParaRPr lang="en-US" dirty="0"/>
          </a:p>
        </p:txBody>
      </p:sp>
    </p:spTree>
    <p:extLst>
      <p:ext uri="{BB962C8B-B14F-4D97-AF65-F5344CB8AC3E}">
        <p14:creationId xmlns:p14="http://schemas.microsoft.com/office/powerpoint/2010/main" val="62495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In this</a:t>
            </a:r>
            <a:r>
              <a:rPr lang="en-US" sz="1200" kern="1200" baseline="0" dirty="0" smtClean="0">
                <a:solidFill>
                  <a:schemeClr val="tx1"/>
                </a:solidFill>
                <a:effectLst/>
                <a:latin typeface="Arial" charset="0"/>
                <a:ea typeface="+mn-ea"/>
                <a:cs typeface="+mn-cs"/>
              </a:rPr>
              <a:t> section, we will learn:</a:t>
            </a:r>
          </a:p>
          <a:p>
            <a:pPr marL="17145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What is the Globally Harmonized System of Classification and Labeling of Chemicals (GHS);</a:t>
            </a:r>
          </a:p>
          <a:p>
            <a:pPr marL="17145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What is the goal of GHS;</a:t>
            </a:r>
          </a:p>
          <a:p>
            <a:pPr marL="17145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What are the employer responsibilities under GHS;</a:t>
            </a:r>
          </a:p>
          <a:p>
            <a:pPr marL="17145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What are Safety Data Sheets;</a:t>
            </a:r>
          </a:p>
          <a:p>
            <a:pPr marL="17145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What are Pictograms.</a:t>
            </a:r>
          </a:p>
          <a:p>
            <a:pPr marL="171450" indent="-171450">
              <a:buFont typeface="Arial" panose="020B0604020202020204" pitchFamily="34" charset="0"/>
              <a:buChar cha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a:t>
            </a:fld>
            <a:endParaRPr lang="en-US" dirty="0"/>
          </a:p>
        </p:txBody>
      </p:sp>
    </p:spTree>
    <p:extLst>
      <p:ext uri="{BB962C8B-B14F-4D97-AF65-F5344CB8AC3E}">
        <p14:creationId xmlns:p14="http://schemas.microsoft.com/office/powerpoint/2010/main" val="243006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This pictogram warns that a substance is </a:t>
            </a:r>
            <a:r>
              <a:rPr lang="en-US" sz="1200" b="1" kern="1200" dirty="0" smtClean="0">
                <a:solidFill>
                  <a:schemeClr val="tx1"/>
                </a:solidFill>
                <a:effectLst/>
                <a:latin typeface="Arial" charset="0"/>
                <a:ea typeface="+mn-ea"/>
                <a:cs typeface="+mn-cs"/>
              </a:rPr>
              <a:t>hazardous to the environment </a:t>
            </a:r>
            <a:r>
              <a:rPr lang="en-US" sz="1200" kern="1200" dirty="0" smtClean="0">
                <a:solidFill>
                  <a:schemeClr val="tx1"/>
                </a:solidFill>
                <a:effectLst/>
                <a:latin typeface="Arial" charset="0"/>
                <a:ea typeface="+mn-ea"/>
                <a:cs typeface="+mn-cs"/>
              </a:rPr>
              <a:t>and causes</a:t>
            </a:r>
          </a:p>
          <a:p>
            <a:r>
              <a:rPr lang="en-US" sz="1200" b="1" kern="1200" dirty="0" smtClean="0">
                <a:solidFill>
                  <a:schemeClr val="tx1"/>
                </a:solidFill>
                <a:effectLst/>
                <a:latin typeface="Arial" charset="0"/>
                <a:ea typeface="+mn-ea"/>
                <a:cs typeface="+mn-cs"/>
              </a:rPr>
              <a:t>aquatic toxicity</a:t>
            </a:r>
            <a:r>
              <a:rPr lang="en-US" sz="1200" kern="1200" dirty="0" smtClean="0">
                <a:solidFill>
                  <a:schemeClr val="tx1"/>
                </a:solidFill>
                <a:effectLst/>
                <a:latin typeface="Arial" charset="0"/>
                <a:ea typeface="+mn-ea"/>
                <a:cs typeface="+mn-cs"/>
              </a:rPr>
              <a:t>.  This is NOT a required warning on an OSHA Label but its use is voluntary.</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20</a:t>
            </a:fld>
            <a:endParaRPr lang="en-US" dirty="0"/>
          </a:p>
        </p:txBody>
      </p:sp>
    </p:spTree>
    <p:extLst>
      <p:ext uri="{BB962C8B-B14F-4D97-AF65-F5344CB8AC3E}">
        <p14:creationId xmlns:p14="http://schemas.microsoft.com/office/powerpoint/2010/main" val="624958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It is important to remember that any chemical or product may have MORE THAN ONE SYMBOL or HAZARD associated with its use.  Be sure you are familiar with their meanings since most foundries use chemicals or materials that require one or more of these pictograms to warn of potential dangers.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21</a:t>
            </a:fld>
            <a:endParaRPr lang="en-US" dirty="0"/>
          </a:p>
        </p:txBody>
      </p:sp>
    </p:spTree>
    <p:extLst>
      <p:ext uri="{BB962C8B-B14F-4D97-AF65-F5344CB8AC3E}">
        <p14:creationId xmlns:p14="http://schemas.microsoft.com/office/powerpoint/2010/main" val="624958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You should also look for Signal Words on Labels and SDS as a quick alert to whether a hazard is present and how dangerous the hazard may be.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There are ONLY TWO Signal words that are used to emphasize hazards and indicate relative level of severity  (danger) of the hazard</a:t>
            </a:r>
          </a:p>
          <a:p>
            <a:r>
              <a:rPr lang="en-US" sz="1200" kern="1200" dirty="0" smtClean="0">
                <a:solidFill>
                  <a:schemeClr val="tx1"/>
                </a:solidFill>
                <a:effectLst/>
                <a:latin typeface="Arial" charset="0"/>
                <a:ea typeface="+mn-ea"/>
                <a:cs typeface="+mn-cs"/>
              </a:rPr>
              <a:t>They are:</a:t>
            </a:r>
          </a:p>
          <a:p>
            <a:r>
              <a:rPr lang="en-US" sz="1200" b="1" kern="1200" dirty="0" smtClean="0">
                <a:solidFill>
                  <a:schemeClr val="tx1"/>
                </a:solidFill>
                <a:effectLst/>
                <a:latin typeface="Arial" charset="0"/>
                <a:ea typeface="+mn-ea"/>
                <a:cs typeface="+mn-cs"/>
              </a:rPr>
              <a:t>Danger</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or</a:t>
            </a:r>
          </a:p>
          <a:p>
            <a:r>
              <a:rPr lang="en-US" sz="1200" b="1" kern="1200" dirty="0" smtClean="0">
                <a:solidFill>
                  <a:schemeClr val="tx1"/>
                </a:solidFill>
                <a:effectLst/>
                <a:latin typeface="Arial" charset="0"/>
                <a:ea typeface="+mn-ea"/>
                <a:cs typeface="+mn-cs"/>
              </a:rPr>
              <a:t>Warning</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"Danger" is used for the more severe hazards, while "warning" is used for less severe hazards.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22</a:t>
            </a:fld>
            <a:endParaRPr lang="en-US" dirty="0"/>
          </a:p>
        </p:txBody>
      </p:sp>
    </p:spTree>
    <p:extLst>
      <p:ext uri="{BB962C8B-B14F-4D97-AF65-F5344CB8AC3E}">
        <p14:creationId xmlns:p14="http://schemas.microsoft.com/office/powerpoint/2010/main" val="3847097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23</a:t>
            </a:fld>
            <a:endParaRPr lang="en-US" dirty="0"/>
          </a:p>
        </p:txBody>
      </p:sp>
    </p:spTree>
    <p:extLst>
      <p:ext uri="{BB962C8B-B14F-4D97-AF65-F5344CB8AC3E}">
        <p14:creationId xmlns:p14="http://schemas.microsoft.com/office/powerpoint/2010/main" val="3847097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24</a:t>
            </a:fld>
            <a:endParaRPr lang="en-US" dirty="0"/>
          </a:p>
        </p:txBody>
      </p:sp>
    </p:spTree>
    <p:extLst>
      <p:ext uri="{BB962C8B-B14F-4D97-AF65-F5344CB8AC3E}">
        <p14:creationId xmlns:p14="http://schemas.microsoft.com/office/powerpoint/2010/main" val="3847097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51A8FA31-FC05-4662-B952-85E03BC4E55D}" type="slidenum">
              <a:rPr lang="en-US"/>
              <a:pPr/>
              <a:t>25</a:t>
            </a:fld>
            <a:endParaRPr lang="en-US" dirty="0"/>
          </a:p>
        </p:txBody>
      </p:sp>
      <p:sp>
        <p:nvSpPr>
          <p:cNvPr id="11267" name="Rectangle 2"/>
          <p:cNvSpPr>
            <a:spLocks noGrp="1" noRot="1" noChangeAspect="1" noChangeArrowheads="1" noTextEdit="1"/>
          </p:cNvSpPr>
          <p:nvPr>
            <p:ph type="sldImg"/>
          </p:nvPr>
        </p:nvSpPr>
        <p:spPr>
          <a:xfrm>
            <a:off x="1258888" y="719138"/>
            <a:ext cx="4800600" cy="3600450"/>
          </a:xfrm>
          <a:ln/>
        </p:spPr>
      </p:sp>
      <p:sp>
        <p:nvSpPr>
          <p:cNvPr id="11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44317F8-6C5F-40DA-B9CB-2F1FE0E0644D}" type="slidenum">
              <a:rPr lang="en-US"/>
              <a:pPr/>
              <a:t>26</a:t>
            </a:fld>
            <a:endParaRPr lang="en-US" dirty="0"/>
          </a:p>
        </p:txBody>
      </p:sp>
      <p:sp>
        <p:nvSpPr>
          <p:cNvPr id="13315" name="Rectangle 2"/>
          <p:cNvSpPr>
            <a:spLocks noGrp="1" noRot="1" noChangeAspect="1" noChangeArrowheads="1" noTextEdit="1"/>
          </p:cNvSpPr>
          <p:nvPr>
            <p:ph type="sldImg"/>
          </p:nvPr>
        </p:nvSpPr>
        <p:spPr>
          <a:xfrm>
            <a:off x="1316038" y="765175"/>
            <a:ext cx="4684712" cy="3513138"/>
          </a:xfrm>
          <a:ln/>
        </p:spPr>
      </p:sp>
      <p:sp>
        <p:nvSpPr>
          <p:cNvPr id="13316" name="Rectangle 3"/>
          <p:cNvSpPr>
            <a:spLocks noGrp="1" noChangeArrowheads="1"/>
          </p:cNvSpPr>
          <p:nvPr>
            <p:ph type="body" idx="1"/>
          </p:nvPr>
        </p:nvSpPr>
        <p:spPr>
          <a:xfrm>
            <a:off x="975360" y="4557237"/>
            <a:ext cx="5364480" cy="4323874"/>
          </a:xfrm>
          <a:noFill/>
          <a:ln/>
        </p:spPr>
        <p:txBody>
          <a:bodyPr/>
          <a:lstStyle/>
          <a:p>
            <a:pPr defTabSz="922900"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Hazard Communication Standard is the Occupational Safety and Health Administration rule on the RIGHT of all employees to have access to information on the potential hazardous or toxic effects of substances that they may come into contact with during work related activities.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It also gives the EMPLOYER the responsibility for collecting and communicating this information to the workforce.  To simplify for a moment, the Hazard Communication Standard or RIGHT TO KNOW  has three (3) basic RESPONSIBILITIES:</a:t>
            </a:r>
          </a:p>
          <a:p>
            <a:r>
              <a:rPr lang="en-US" sz="1200" kern="1200" dirty="0" smtClean="0">
                <a:solidFill>
                  <a:schemeClr val="tx1"/>
                </a:solidFill>
                <a:effectLst/>
                <a:latin typeface="Arial" charset="0"/>
                <a:ea typeface="+mn-ea"/>
                <a:cs typeface="+mn-cs"/>
              </a:rPr>
              <a:t>1.  NOTIFICATION of employers and employees of chemicals and their potential hazards</a:t>
            </a:r>
          </a:p>
          <a:p>
            <a:r>
              <a:rPr lang="en-US" sz="1200" kern="1200" dirty="0" smtClean="0">
                <a:solidFill>
                  <a:schemeClr val="tx1"/>
                </a:solidFill>
                <a:effectLst/>
                <a:latin typeface="Arial" charset="0"/>
                <a:ea typeface="+mn-ea"/>
                <a:cs typeface="+mn-cs"/>
              </a:rPr>
              <a:t>2.  IDENTIFICATION of these hazards through the Safety Data Sheet (SDS) and Label</a:t>
            </a:r>
          </a:p>
          <a:p>
            <a:r>
              <a:rPr lang="en-US" sz="1200" kern="1200" dirty="0" smtClean="0">
                <a:solidFill>
                  <a:schemeClr val="tx1"/>
                </a:solidFill>
                <a:effectLst/>
                <a:latin typeface="Arial" charset="0"/>
                <a:ea typeface="+mn-ea"/>
                <a:cs typeface="+mn-cs"/>
              </a:rPr>
              <a:t>3.  COMMUNICATION through training and understanding of the hazards and how to protect against them</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a:t>
            </a:fld>
            <a:endParaRPr lang="en-US" dirty="0"/>
          </a:p>
        </p:txBody>
      </p:sp>
    </p:spTree>
    <p:extLst>
      <p:ext uri="{BB962C8B-B14F-4D97-AF65-F5344CB8AC3E}">
        <p14:creationId xmlns:p14="http://schemas.microsoft.com/office/powerpoint/2010/main" val="243006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Understanding these Safety Data Sheets and Labels is very important.   In order to make these tools more uniform in our global economy, the Hazard Communication Standard (HCS)  uses the Globally Harmonized System of Classification and Labeling of Chemicals (GHS). This system of classifying and identifying hazards gives a common and coherent way to: </a:t>
            </a:r>
          </a:p>
          <a:p>
            <a:r>
              <a:rPr lang="en-US" sz="1200" kern="1200" dirty="0" smtClean="0">
                <a:solidFill>
                  <a:schemeClr val="tx1"/>
                </a:solidFill>
                <a:effectLst/>
                <a:latin typeface="Arial" charset="0"/>
                <a:ea typeface="+mn-ea"/>
                <a:cs typeface="+mn-cs"/>
                <a:sym typeface="Wingdings"/>
              </a:rPr>
              <a:t></a:t>
            </a:r>
            <a:r>
              <a:rPr lang="en-US" sz="1200" kern="1200" dirty="0" smtClean="0">
                <a:solidFill>
                  <a:schemeClr val="tx1"/>
                </a:solidFill>
                <a:effectLst/>
                <a:latin typeface="Arial" charset="0"/>
                <a:ea typeface="+mn-ea"/>
                <a:cs typeface="+mn-cs"/>
              </a:rPr>
              <a:t> Classify the chemicals used in the workplace;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and </a:t>
            </a:r>
          </a:p>
          <a:p>
            <a:r>
              <a:rPr lang="en-US" sz="1200" kern="1200" dirty="0" smtClean="0">
                <a:solidFill>
                  <a:schemeClr val="tx1"/>
                </a:solidFill>
                <a:effectLst/>
                <a:latin typeface="Arial" charset="0"/>
                <a:ea typeface="+mn-ea"/>
                <a:cs typeface="+mn-cs"/>
                <a:sym typeface="Wingdings"/>
              </a:rPr>
              <a:t></a:t>
            </a:r>
            <a:r>
              <a:rPr lang="en-US" sz="1200" kern="1200" dirty="0" smtClean="0">
                <a:solidFill>
                  <a:schemeClr val="tx1"/>
                </a:solidFill>
                <a:effectLst/>
                <a:latin typeface="Arial" charset="0"/>
                <a:ea typeface="+mn-ea"/>
                <a:cs typeface="+mn-cs"/>
              </a:rPr>
              <a:t> Communicate the hazard information on labels and safety data sheets with symbols and terms that will be used on both domestic and foreign products and chemicals.</a:t>
            </a:r>
          </a:p>
          <a:p>
            <a:pPr lvl="0"/>
            <a:r>
              <a:rPr lang="en-US" sz="1200" kern="1200" dirty="0" smtClean="0">
                <a:solidFill>
                  <a:schemeClr val="tx1"/>
                </a:solidFill>
                <a:effectLst/>
                <a:latin typeface="Arial" charset="0"/>
                <a:ea typeface="+mn-ea"/>
                <a:cs typeface="+mn-cs"/>
              </a:rPr>
              <a:t>                     </a:t>
            </a:r>
            <a:r>
              <a:rPr lang="en-US" sz="1200" u="none" strike="noStrike" kern="1200" dirty="0" smtClean="0">
                <a:solidFill>
                  <a:schemeClr val="tx1"/>
                </a:solidFill>
                <a:effectLst/>
                <a:latin typeface="Arial" charset="0"/>
                <a:ea typeface="+mn-ea"/>
                <a:cs typeface="+mn-cs"/>
                <a:hlinkClick r:id="rId3"/>
              </a:rPr>
              <a:t> </a:t>
            </a:r>
            <a:r>
              <a:rPr lang="en-US" sz="1200" kern="1200" dirty="0" smtClean="0">
                <a:solidFill>
                  <a:schemeClr val="tx1"/>
                </a:solidFill>
                <a:effectLst/>
                <a:latin typeface="Arial" charset="0"/>
                <a:ea typeface="+mn-ea"/>
                <a:cs typeface="+mn-cs"/>
              </a:rPr>
              <a:t>           </a:t>
            </a:r>
            <a:r>
              <a:rPr lang="en-US" sz="1200" u="none" strike="noStrike" kern="1200" dirty="0" smtClean="0">
                <a:solidFill>
                  <a:schemeClr val="tx1"/>
                </a:solidFill>
                <a:effectLst/>
                <a:latin typeface="Arial" charset="0"/>
                <a:ea typeface="+mn-ea"/>
                <a:cs typeface="+mn-cs"/>
                <a:hlinkClick r:id="rId4"/>
              </a:rPr>
              <a:t> </a:t>
            </a:r>
            <a:r>
              <a:rPr lang="en-US" sz="1200" kern="1200" dirty="0" smtClean="0">
                <a:solidFill>
                  <a:schemeClr val="tx1"/>
                </a:solidFill>
                <a:effectLst/>
                <a:latin typeface="Arial" charset="0"/>
                <a:ea typeface="+mn-ea"/>
                <a:cs typeface="+mn-cs"/>
              </a:rPr>
              <a:t>        </a:t>
            </a:r>
            <a:r>
              <a:rPr lang="en-US" sz="1200" u="none" strike="noStrike" kern="1200" dirty="0" smtClean="0">
                <a:solidFill>
                  <a:schemeClr val="tx1"/>
                </a:solidFill>
                <a:effectLst/>
                <a:latin typeface="Arial" charset="0"/>
                <a:ea typeface="+mn-ea"/>
                <a:cs typeface="+mn-cs"/>
                <a:hlinkClick r:id="rId5"/>
              </a:rPr>
              <a:t> </a:t>
            </a:r>
            <a:r>
              <a:rPr lang="en-US" sz="1200" kern="1200" dirty="0" smtClean="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a:t>
            </a:fld>
            <a:endParaRPr lang="en-US" dirty="0"/>
          </a:p>
        </p:txBody>
      </p:sp>
    </p:spTree>
    <p:extLst>
      <p:ext uri="{BB962C8B-B14F-4D97-AF65-F5344CB8AC3E}">
        <p14:creationId xmlns:p14="http://schemas.microsoft.com/office/powerpoint/2010/main" val="293113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One of the most important goals of the Hazard Communication Standard is NOTIFICATION of the chemicals and hazards that may be present. Notification is the responsibility of the manufacturer or the distributor of the material or product that contains a hazardous or toxic substance.  The manufacturer or distributor must know what is in the product and its potential dangers.  The manufacturer or supplier then is required to notify the purchaser or user of any hazards associated with his product through the SAFETY DATA and the LABELS which must be  placed on all shipments and containers for his products. The SDS and the labels are the way we can IDENTIFY the chemicals and potential hazards in our workplace.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a:t>
            </a:fld>
            <a:endParaRPr lang="en-US" dirty="0"/>
          </a:p>
        </p:txBody>
      </p:sp>
    </p:spTree>
    <p:extLst>
      <p:ext uri="{BB962C8B-B14F-4D97-AF65-F5344CB8AC3E}">
        <p14:creationId xmlns:p14="http://schemas.microsoft.com/office/powerpoint/2010/main" val="322468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Employer is responsible for being sure that there are SAFETY DATA SHEETS (SDS) for chemicals and that they are kept up to date in a location where management and workers have easy access to them.  The employer must evaluate these SDS's to be sure that precautions or safety measures are taken to protect workers from potential harm.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SDS will also provide data on how to safely store the chemical, how to dispose of the material after use or how to handle an accidental spill or fire safely and in accordance with federal EPA, state or local regulations.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employer  must also make sure that LABELS, which carry the required  information on the material, are placed on any containers, bins, or storage areas in the plant.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6</a:t>
            </a:fld>
            <a:endParaRPr lang="en-US" dirty="0"/>
          </a:p>
        </p:txBody>
      </p:sp>
    </p:spTree>
    <p:extLst>
      <p:ext uri="{BB962C8B-B14F-4D97-AF65-F5344CB8AC3E}">
        <p14:creationId xmlns:p14="http://schemas.microsoft.com/office/powerpoint/2010/main" val="351427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Employers must also COMMUNICATE to workers their rights under the standard, how to read and understand the labels and SDS, and other aspects of the program.  Workers must be trained on what safety precautions or personal protective equipment is required when working with these substances and how management will enforce these work rules. The employer must also COMMUNICATE with any outside supplier or contractor who may bring hazardous chemicals onto the company site.  The outside contractor must provide any information, SDS or labels needed to be sure that Company workers are protected from these outside hazards brought on site.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7</a:t>
            </a:fld>
            <a:endParaRPr lang="en-US" dirty="0"/>
          </a:p>
        </p:txBody>
      </p:sp>
    </p:spTree>
    <p:extLst>
      <p:ext uri="{BB962C8B-B14F-4D97-AF65-F5344CB8AC3E}">
        <p14:creationId xmlns:p14="http://schemas.microsoft.com/office/powerpoint/2010/main" val="397180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Safety Data Sheet is the most detailed source of information.  The SDS has sixteen sections in a standardized format (every SDS will have these same sections in the same order)</a:t>
            </a:r>
          </a:p>
          <a:p>
            <a:r>
              <a:rPr lang="en-US" sz="1200" kern="1200" dirty="0" smtClean="0">
                <a:solidFill>
                  <a:schemeClr val="tx1"/>
                </a:solidFill>
                <a:effectLst/>
                <a:latin typeface="Arial" charset="0"/>
                <a:ea typeface="+mn-ea"/>
                <a:cs typeface="+mn-cs"/>
              </a:rPr>
              <a:t>1.	Identification</a:t>
            </a:r>
          </a:p>
          <a:p>
            <a:r>
              <a:rPr lang="en-US" sz="1200" kern="1200" dirty="0" smtClean="0">
                <a:solidFill>
                  <a:schemeClr val="tx1"/>
                </a:solidFill>
                <a:effectLst/>
                <a:latin typeface="Arial" charset="0"/>
                <a:ea typeface="+mn-ea"/>
                <a:cs typeface="+mn-cs"/>
              </a:rPr>
              <a:t>2.	Hazard(s) identification</a:t>
            </a:r>
          </a:p>
          <a:p>
            <a:r>
              <a:rPr lang="en-US" sz="1200" kern="1200" dirty="0" smtClean="0">
                <a:solidFill>
                  <a:schemeClr val="tx1"/>
                </a:solidFill>
                <a:effectLst/>
                <a:latin typeface="Arial" charset="0"/>
                <a:ea typeface="+mn-ea"/>
                <a:cs typeface="+mn-cs"/>
              </a:rPr>
              <a:t>3.	Composition/information on ingredients</a:t>
            </a:r>
          </a:p>
          <a:p>
            <a:r>
              <a:rPr lang="en-US" sz="1200" kern="1200" dirty="0" smtClean="0">
                <a:solidFill>
                  <a:schemeClr val="tx1"/>
                </a:solidFill>
                <a:effectLst/>
                <a:latin typeface="Arial" charset="0"/>
                <a:ea typeface="+mn-ea"/>
                <a:cs typeface="+mn-cs"/>
              </a:rPr>
              <a:t>4.	First-aid measures</a:t>
            </a:r>
          </a:p>
          <a:p>
            <a:r>
              <a:rPr lang="en-US" sz="1200" kern="1200" dirty="0" smtClean="0">
                <a:solidFill>
                  <a:schemeClr val="tx1"/>
                </a:solidFill>
                <a:effectLst/>
                <a:latin typeface="Arial" charset="0"/>
                <a:ea typeface="+mn-ea"/>
                <a:cs typeface="+mn-cs"/>
              </a:rPr>
              <a:t>5.	Fire-fighting measures</a:t>
            </a:r>
          </a:p>
          <a:p>
            <a:r>
              <a:rPr lang="en-US" sz="1200" kern="1200" dirty="0" smtClean="0">
                <a:solidFill>
                  <a:schemeClr val="tx1"/>
                </a:solidFill>
                <a:effectLst/>
                <a:latin typeface="Arial" charset="0"/>
                <a:ea typeface="+mn-ea"/>
                <a:cs typeface="+mn-cs"/>
              </a:rPr>
              <a:t>6.	Accidental release measures</a:t>
            </a:r>
          </a:p>
          <a:p>
            <a:r>
              <a:rPr lang="en-US" sz="1200" kern="1200" dirty="0" smtClean="0">
                <a:solidFill>
                  <a:schemeClr val="tx1"/>
                </a:solidFill>
                <a:effectLst/>
                <a:latin typeface="Arial" charset="0"/>
                <a:ea typeface="+mn-ea"/>
                <a:cs typeface="+mn-cs"/>
              </a:rPr>
              <a:t>7.	Handling and storage</a:t>
            </a:r>
          </a:p>
          <a:p>
            <a:r>
              <a:rPr lang="en-US" sz="1200" kern="1200" dirty="0" smtClean="0">
                <a:solidFill>
                  <a:schemeClr val="tx1"/>
                </a:solidFill>
                <a:effectLst/>
                <a:latin typeface="Arial" charset="0"/>
                <a:ea typeface="+mn-ea"/>
                <a:cs typeface="+mn-cs"/>
              </a:rPr>
              <a:t>8.	Exposure control/personal protection</a:t>
            </a:r>
          </a:p>
          <a:p>
            <a:r>
              <a:rPr lang="en-US" sz="1200" kern="1200" dirty="0" smtClean="0">
                <a:solidFill>
                  <a:schemeClr val="tx1"/>
                </a:solidFill>
                <a:effectLst/>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8</a:t>
            </a:fld>
            <a:endParaRPr lang="en-US" dirty="0"/>
          </a:p>
        </p:txBody>
      </p:sp>
    </p:spTree>
    <p:extLst>
      <p:ext uri="{BB962C8B-B14F-4D97-AF65-F5344CB8AC3E}">
        <p14:creationId xmlns:p14="http://schemas.microsoft.com/office/powerpoint/2010/main" val="157358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Safety Data Sheet is the most detailed source of information.  The SDS has sixteen sections in a standardized format (every SDS will have these same sections in the same order)</a:t>
            </a:r>
          </a:p>
          <a:p>
            <a:r>
              <a:rPr lang="en-US" sz="1200" kern="1200" dirty="0" smtClean="0">
                <a:solidFill>
                  <a:schemeClr val="tx1"/>
                </a:solidFill>
                <a:effectLst/>
                <a:latin typeface="Arial" charset="0"/>
                <a:ea typeface="+mn-ea"/>
                <a:cs typeface="+mn-cs"/>
              </a:rPr>
              <a:t>9.	Physical and chemical properties</a:t>
            </a:r>
          </a:p>
          <a:p>
            <a:r>
              <a:rPr lang="en-US" sz="1200" kern="1200" dirty="0" smtClean="0">
                <a:solidFill>
                  <a:schemeClr val="tx1"/>
                </a:solidFill>
                <a:effectLst/>
                <a:latin typeface="Arial" charset="0"/>
                <a:ea typeface="+mn-ea"/>
                <a:cs typeface="+mn-cs"/>
              </a:rPr>
              <a:t>10.	Stability and reactivity</a:t>
            </a:r>
          </a:p>
          <a:p>
            <a:r>
              <a:rPr lang="en-US" sz="1200" kern="1200" dirty="0" smtClean="0">
                <a:solidFill>
                  <a:schemeClr val="tx1"/>
                </a:solidFill>
                <a:effectLst/>
                <a:latin typeface="Arial" charset="0"/>
                <a:ea typeface="+mn-ea"/>
                <a:cs typeface="+mn-cs"/>
              </a:rPr>
              <a:t>11.	Toxicological information</a:t>
            </a:r>
          </a:p>
          <a:p>
            <a:r>
              <a:rPr lang="en-US" sz="1200" kern="1200" dirty="0" smtClean="0">
                <a:solidFill>
                  <a:schemeClr val="tx1"/>
                </a:solidFill>
                <a:effectLst/>
                <a:latin typeface="Arial" charset="0"/>
                <a:ea typeface="+mn-ea"/>
                <a:cs typeface="+mn-cs"/>
              </a:rPr>
              <a:t>12.	Ecological information*</a:t>
            </a:r>
          </a:p>
          <a:p>
            <a:r>
              <a:rPr lang="en-US" sz="1200" kern="1200" dirty="0" smtClean="0">
                <a:solidFill>
                  <a:schemeClr val="tx1"/>
                </a:solidFill>
                <a:effectLst/>
                <a:latin typeface="Arial" charset="0"/>
                <a:ea typeface="+mn-ea"/>
                <a:cs typeface="+mn-cs"/>
              </a:rPr>
              <a:t>13.	Disposal considerations*</a:t>
            </a:r>
          </a:p>
          <a:p>
            <a:r>
              <a:rPr lang="en-US" sz="1200" kern="1200" dirty="0" smtClean="0">
                <a:solidFill>
                  <a:schemeClr val="tx1"/>
                </a:solidFill>
                <a:effectLst/>
                <a:latin typeface="Arial" charset="0"/>
                <a:ea typeface="+mn-ea"/>
                <a:cs typeface="+mn-cs"/>
              </a:rPr>
              <a:t>14.	Transport information*</a:t>
            </a:r>
          </a:p>
          <a:p>
            <a:r>
              <a:rPr lang="en-US" sz="1200" kern="1200" dirty="0" smtClean="0">
                <a:solidFill>
                  <a:schemeClr val="tx1"/>
                </a:solidFill>
                <a:effectLst/>
                <a:latin typeface="Arial" charset="0"/>
                <a:ea typeface="+mn-ea"/>
                <a:cs typeface="+mn-cs"/>
              </a:rPr>
              <a:t>15.	Regulatory information</a:t>
            </a:r>
          </a:p>
          <a:p>
            <a:r>
              <a:rPr lang="en-US" sz="1200" kern="1200" dirty="0" smtClean="0">
                <a:solidFill>
                  <a:schemeClr val="tx1"/>
                </a:solidFill>
                <a:effectLst/>
                <a:latin typeface="Arial" charset="0"/>
                <a:ea typeface="+mn-ea"/>
                <a:cs typeface="+mn-cs"/>
              </a:rPr>
              <a:t>16.	Other information</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9</a:t>
            </a:fld>
            <a:endParaRPr lang="en-US" dirty="0"/>
          </a:p>
        </p:txBody>
      </p:sp>
    </p:spTree>
    <p:extLst>
      <p:ext uri="{BB962C8B-B14F-4D97-AF65-F5344CB8AC3E}">
        <p14:creationId xmlns:p14="http://schemas.microsoft.com/office/powerpoint/2010/main" val="1573583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custDataLst>
              <p:tags r:id="rId1"/>
            </p:custDataLst>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dirty="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dirty="0"/>
              </a:p>
            </p:txBody>
          </p:sp>
        </p:grpSp>
      </p:grpSp>
      <p:sp>
        <p:nvSpPr>
          <p:cNvPr id="9012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9012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en-US" dirty="0"/>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en-US" dirty="0"/>
          </a:p>
        </p:txBody>
      </p:sp>
      <p:sp>
        <p:nvSpPr>
          <p:cNvPr id="15" name="Rectangle 15"/>
          <p:cNvSpPr>
            <a:spLocks noGrp="1" noChangeArrowheads="1"/>
          </p:cNvSpPr>
          <p:nvPr>
            <p:ph type="sldNum" sz="quarter" idx="12"/>
          </p:nvPr>
        </p:nvSpPr>
        <p:spPr/>
        <p:txBody>
          <a:bodyPr/>
          <a:lstStyle>
            <a:lvl1pPr>
              <a:defRPr smtClean="0"/>
            </a:lvl1pPr>
          </a:lstStyle>
          <a:p>
            <a:pPr>
              <a:defRPr/>
            </a:pPr>
            <a:fld id="{BBBABA61-7C06-49D4-810F-8EB99D6FA21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72DAD59-DD02-4452-A959-C450B16CB0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4AF567B-8BBD-4CA1-872C-760976EC8F4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45AF24F-2012-4777-96CA-EDC1703288D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06158909-0B18-4BDA-A0E3-692B795B224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6EDCD3D-9CFD-46D0-89B4-354ED5A7E9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83441DA-C557-40BC-B069-587978492EA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3888C51-D01A-49B1-93C0-5B67B2C68BF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9D67E63-DAB7-4012-93EC-AC5C2AE83E4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9D7EE865-4D4E-4BAE-8402-0115BFA960D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3FA1636F-EE96-47D4-A468-BB1D76592A7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2534297D-9D97-41AF-9B52-B42C161DE5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16484CE5-7AA5-4F54-90BC-8F42CD1F4F3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8909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8909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8909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dirty="0"/>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dirty="0"/>
          </a:p>
        </p:txBody>
      </p:sp>
      <p:sp>
        <p:nvSpPr>
          <p:cNvPr id="8909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dirty="0"/>
          </a:p>
        </p:txBody>
      </p:sp>
      <p:sp>
        <p:nvSpPr>
          <p:cNvPr id="8909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F2182B36-1448-48D6-A1B2-FC2FE7B8589D}" type="slidenum">
              <a:rPr lang="en-US"/>
              <a:pPr>
                <a:defRPr/>
              </a:pPr>
              <a:t>‹#›</a:t>
            </a:fld>
            <a:endParaRPr lang="en-US" dirty="0"/>
          </a:p>
        </p:txBody>
      </p:sp>
      <p:sp>
        <p:nvSpPr>
          <p:cNvPr id="8910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seton.com/blog/2013/04/taking-ghs-to-the-next-level&amp;ei=SzzJVKq0DYSfNvCXgoAF&amp;bvm=bv.84607526,d.cWc&amp;psig=AFQjCNHcpcKQXGKS8F-HMPHpzISPMJljLA&amp;ust=142256072282842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24.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audio" Target="file:///C:\Documents%20and%20Settings\Jerrod\My%20Documents\NFFStar%20Program\Lockout%20Tagout\Sound%20Clips\Background%20loop.mp3" TargetMode="Externa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imgres?imgurl=http://www.northerntool.com/images/product/2000x2000/252/25260_2000x2000.jpg&amp;imgrefurl=http://www.northerntool.com/shop/tools/product_200515814_200515814&amp;docid=PthTYYhD3mc6nM&amp;tbnid=oAHemf_o8_1zjM:&amp;w=2000&amp;h=2000&amp;ei=nhLJVOG9EsuUNvD5gJAH&amp;ved=0CAIQxiAwAA&amp;iact=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google.com/url?sa=i&amp;rct=j&amp;q=&amp;esrc=s&amp;source=images&amp;cd=&amp;cad=rja&amp;uact=8&amp;ved=0CAcQjRw&amp;url=http://www.msdsbinder.com/&amp;ei=pBXJVIGcBsGnggSC74PIBA&amp;bvm=bv.84607526,d.eXY&amp;psig=AFQjCNFu2e6ZBcME_eyxF0hKQ3XJCHtdDA&amp;ust=1422550772556395"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7"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2215991"/>
          </a:xfrm>
          <a:prstGeom prst="rect">
            <a:avLst/>
          </a:prstGeom>
          <a:noFill/>
          <a:ln w="9525">
            <a:noFill/>
            <a:miter lim="800000"/>
            <a:headEnd/>
            <a:tailEnd/>
          </a:ln>
        </p:spPr>
        <p:txBody>
          <a:bodyPr wrap="square">
            <a:spAutoFit/>
          </a:bodyPr>
          <a:lstStyle/>
          <a:p>
            <a:pPr algn="ctr"/>
            <a:r>
              <a:rPr lang="en-US" sz="3600" dirty="0" smtClean="0">
                <a:solidFill>
                  <a:schemeClr val="tx2"/>
                </a:solidFill>
              </a:rPr>
              <a:t>Hazard Communication/GHS Training Program</a:t>
            </a:r>
            <a:endParaRPr lang="en-US" sz="1000" dirty="0" smtClean="0">
              <a:solidFill>
                <a:schemeClr val="tx2"/>
              </a:solidFill>
            </a:endParaRPr>
          </a:p>
          <a:p>
            <a:pPr algn="ctr"/>
            <a:endParaRPr lang="en-US" sz="1000" dirty="0" smtClean="0">
              <a:solidFill>
                <a:schemeClr val="tx2"/>
              </a:solidFill>
            </a:endParaRPr>
          </a:p>
          <a:p>
            <a:pPr algn="ctr"/>
            <a:r>
              <a:rPr lang="en-US" sz="2800" dirty="0" smtClean="0">
                <a:solidFill>
                  <a:schemeClr val="tx2"/>
                </a:solidFill>
              </a:rPr>
              <a:t>The Hazard Communication Standard </a:t>
            </a:r>
            <a:br>
              <a:rPr lang="en-US" sz="2800" dirty="0" smtClean="0">
                <a:solidFill>
                  <a:schemeClr val="tx2"/>
                </a:solidFill>
              </a:rPr>
            </a:br>
            <a:r>
              <a:rPr lang="en-US" sz="2800" dirty="0" smtClean="0">
                <a:solidFill>
                  <a:schemeClr val="tx2"/>
                </a:solidFill>
              </a:rPr>
              <a:t>and the Non-Ferrous Foundry</a:t>
            </a:r>
          </a:p>
        </p:txBody>
      </p:sp>
      <p:pic>
        <p:nvPicPr>
          <p:cNvPr id="3077" name="Picture 5" descr="NFFStar-logo-transparent"/>
          <p:cNvPicPr>
            <a:picLocks noChangeAspect="1" noChangeArrowheads="1"/>
          </p:cNvPicPr>
          <p:nvPr>
            <p:custDataLst>
              <p:tags r:id="rId3"/>
            </p:custDataLst>
          </p:nvPr>
        </p:nvPicPr>
        <p:blipFill>
          <a:blip r:embed="rId8" cstate="print"/>
          <a:srcRect/>
          <a:stretch>
            <a:fillRect/>
          </a:stretch>
        </p:blipFill>
        <p:spPr bwMode="auto">
          <a:xfrm>
            <a:off x="3581400" y="914400"/>
            <a:ext cx="3276600" cy="1206500"/>
          </a:xfrm>
          <a:prstGeom prst="rect">
            <a:avLst/>
          </a:prstGeom>
          <a:noFill/>
          <a:ln w="9525">
            <a:noFill/>
            <a:miter lim="800000"/>
            <a:headEnd/>
            <a:tailEnd/>
          </a:ln>
        </p:spPr>
      </p:pic>
      <p:pic>
        <p:nvPicPr>
          <p:cNvPr id="3078" name="Picture 6" descr="osha_logo"/>
          <p:cNvPicPr>
            <a:picLocks noChangeAspect="1" noChangeArrowheads="1"/>
          </p:cNvPicPr>
          <p:nvPr>
            <p:custDataLst>
              <p:tags r:id="rId4"/>
            </p:custDataLst>
          </p:nvPr>
        </p:nvPicPr>
        <p:blipFill>
          <a:blip r:embed="rId9" cstate="print"/>
          <a:srcRect/>
          <a:stretch>
            <a:fillRect/>
          </a:stretch>
        </p:blipFill>
        <p:spPr bwMode="auto">
          <a:xfrm>
            <a:off x="152400" y="6192838"/>
            <a:ext cx="1752600" cy="512762"/>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cSld>
  <p:clrMapOvr>
    <a:masterClrMapping/>
  </p:clrMapOvr>
  <p:transition advClick="0" advTm="1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encrypted-tbn2.gstatic.com/images?q=tbn:ANd9GcRyoapl35C4kK2TIVt7-Y1kw33Eg4PR2LuIGKaJJPH_aRrWl7l4SA">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43700" y="2781300"/>
            <a:ext cx="2095500" cy="2095500"/>
          </a:xfrm>
          <a:prstGeom prst="rect">
            <a:avLst/>
          </a:prstGeom>
          <a:noFill/>
          <a:ln>
            <a:noFill/>
          </a:ln>
        </p:spPr>
      </p:pic>
      <p:sp>
        <p:nvSpPr>
          <p:cNvPr id="5" name="Title 1"/>
          <p:cNvSpPr>
            <a:spLocks noGrp="1"/>
          </p:cNvSpPr>
          <p:nvPr>
            <p:ph type="title"/>
          </p:nvPr>
        </p:nvSpPr>
        <p:spPr>
          <a:xfrm>
            <a:off x="914400" y="277813"/>
            <a:ext cx="7772400" cy="1143000"/>
          </a:xfrm>
        </p:spPr>
        <p:txBody>
          <a:bodyPr/>
          <a:lstStyle/>
          <a:p>
            <a:pPr algn="ctr"/>
            <a:r>
              <a:rPr lang="en-US" dirty="0" smtClean="0">
                <a:latin typeface="+mn-lt"/>
              </a:rPr>
              <a:t>Safety Data Sheets (SDS)</a:t>
            </a:r>
            <a:endParaRPr lang="en-US" dirty="0">
              <a:latin typeface="+mn-lt"/>
            </a:endParaRPr>
          </a:p>
        </p:txBody>
      </p:sp>
      <p:sp>
        <p:nvSpPr>
          <p:cNvPr id="6" name="Content Placeholder 2"/>
          <p:cNvSpPr txBox="1">
            <a:spLocks/>
          </p:cNvSpPr>
          <p:nvPr/>
        </p:nvSpPr>
        <p:spPr bwMode="auto">
          <a:xfrm>
            <a:off x="740229" y="1614714"/>
            <a:ext cx="5812971"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kern="0" dirty="0" smtClean="0"/>
              <a:t>SDS are kept up-to-date by the company</a:t>
            </a:r>
          </a:p>
          <a:p>
            <a:r>
              <a:rPr lang="en-US" kern="0" dirty="0" smtClean="0"/>
              <a:t>A SDS must be available for every product or material in use at the workplace with a potential harmful or toxic effect on humans</a:t>
            </a:r>
          </a:p>
          <a:p>
            <a:r>
              <a:rPr lang="en-US" kern="0" dirty="0" smtClean="0"/>
              <a:t>Be sure you know WHERE the SDS are located</a:t>
            </a:r>
          </a:p>
          <a:p>
            <a:r>
              <a:rPr lang="en-US" kern="0" dirty="0" smtClean="0"/>
              <a:t>SDS must be in a location where there is access at ALL TIMES while people are working </a:t>
            </a:r>
          </a:p>
        </p:txBody>
      </p:sp>
    </p:spTree>
    <p:extLst>
      <p:ext uri="{BB962C8B-B14F-4D97-AF65-F5344CB8AC3E}">
        <p14:creationId xmlns:p14="http://schemas.microsoft.com/office/powerpoint/2010/main" val="3544061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4114800"/>
            <a:ext cx="6505575" cy="2562225"/>
          </a:xfrm>
        </p:spPr>
      </p:pic>
      <p:sp>
        <p:nvSpPr>
          <p:cNvPr id="4" name="Title 1"/>
          <p:cNvSpPr>
            <a:spLocks noGrp="1"/>
          </p:cNvSpPr>
          <p:nvPr>
            <p:ph type="title"/>
          </p:nvPr>
        </p:nvSpPr>
        <p:spPr>
          <a:xfrm>
            <a:off x="914400" y="277813"/>
            <a:ext cx="7772400" cy="1143000"/>
          </a:xfrm>
        </p:spPr>
        <p:txBody>
          <a:bodyPr/>
          <a:lstStyle/>
          <a:p>
            <a:pPr algn="ctr"/>
            <a:r>
              <a:rPr lang="en-US" dirty="0" smtClean="0">
                <a:latin typeface="+mn-lt"/>
              </a:rPr>
              <a:t>Pictograms</a:t>
            </a:r>
            <a:endParaRPr lang="en-US" dirty="0">
              <a:latin typeface="+mn-lt"/>
            </a:endParaRPr>
          </a:p>
        </p:txBody>
      </p:sp>
      <p:sp>
        <p:nvSpPr>
          <p:cNvPr id="5" name="Content Placeholder 2"/>
          <p:cNvSpPr>
            <a:spLocks noGrp="1"/>
          </p:cNvSpPr>
          <p:nvPr/>
        </p:nvSpPr>
        <p:spPr bwMode="auto">
          <a:xfrm>
            <a:off x="685800" y="1600201"/>
            <a:ext cx="8077200" cy="2265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Standardized symbols or graphics</a:t>
            </a:r>
          </a:p>
          <a:p>
            <a:r>
              <a:rPr lang="en-US" dirty="0" smtClean="0"/>
              <a:t>Used to symbolize health/ physical and environmental hazard information</a:t>
            </a:r>
          </a:p>
          <a:p>
            <a:r>
              <a:rPr lang="en-US" dirty="0" smtClean="0"/>
              <a:t>Will be present on both Safety Data Sheets (SDS) and Labels.</a:t>
            </a:r>
          </a:p>
          <a:p>
            <a:endParaRPr lang="en-US" dirty="0"/>
          </a:p>
        </p:txBody>
      </p:sp>
    </p:spTree>
    <p:extLst>
      <p:ext uri="{BB962C8B-B14F-4D97-AF65-F5344CB8AC3E}">
        <p14:creationId xmlns:p14="http://schemas.microsoft.com/office/powerpoint/2010/main" val="1160455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7067" y="1828800"/>
            <a:ext cx="4649733" cy="4649733"/>
          </a:xfrm>
        </p:spPr>
      </p:pic>
      <p:sp>
        <p:nvSpPr>
          <p:cNvPr id="5" name="Title 1"/>
          <p:cNvSpPr>
            <a:spLocks noGrp="1"/>
          </p:cNvSpPr>
          <p:nvPr>
            <p:ph type="title"/>
          </p:nvPr>
        </p:nvSpPr>
        <p:spPr>
          <a:xfrm>
            <a:off x="914400" y="277813"/>
            <a:ext cx="7772400" cy="1143000"/>
          </a:xfrm>
        </p:spPr>
        <p:txBody>
          <a:bodyPr/>
          <a:lstStyle/>
          <a:p>
            <a:pPr algn="ctr"/>
            <a:r>
              <a:rPr lang="en-US" dirty="0" smtClean="0">
                <a:latin typeface="+mn-lt"/>
              </a:rPr>
              <a:t>Skull and Crossbones</a:t>
            </a:r>
            <a:endParaRPr lang="en-US" dirty="0">
              <a:latin typeface="+mn-lt"/>
            </a:endParaRPr>
          </a:p>
        </p:txBody>
      </p:sp>
      <p:sp>
        <p:nvSpPr>
          <p:cNvPr id="4" name="Content Placeholder 2"/>
          <p:cNvSpPr>
            <a:spLocks noGrp="1"/>
          </p:cNvSpPr>
          <p:nvPr/>
        </p:nvSpPr>
        <p:spPr bwMode="auto">
          <a:xfrm>
            <a:off x="685800" y="1752600"/>
            <a:ext cx="3276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Acute Toxicity</a:t>
            </a:r>
          </a:p>
          <a:p>
            <a:pPr marL="0" indent="0">
              <a:buNone/>
            </a:pPr>
            <a:r>
              <a:rPr lang="en-US" dirty="0"/>
              <a:t> </a:t>
            </a:r>
            <a:r>
              <a:rPr lang="en-US" dirty="0" smtClean="0"/>
              <a:t>  (fatal or toxic)</a:t>
            </a:r>
          </a:p>
          <a:p>
            <a:pPr marL="0" indent="0">
              <a:buNone/>
            </a:pPr>
            <a:endParaRPr lang="en-US" dirty="0" smtClean="0"/>
          </a:p>
          <a:p>
            <a:endParaRPr lang="en-US" dirty="0"/>
          </a:p>
        </p:txBody>
      </p:sp>
    </p:spTree>
    <p:extLst>
      <p:ext uri="{BB962C8B-B14F-4D97-AF65-F5344CB8AC3E}">
        <p14:creationId xmlns:p14="http://schemas.microsoft.com/office/powerpoint/2010/main" val="3297068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7067" y="1827267"/>
            <a:ext cx="4649733" cy="4649733"/>
          </a:xfrm>
        </p:spPr>
      </p:pic>
      <p:sp>
        <p:nvSpPr>
          <p:cNvPr id="4" name="Title 1"/>
          <p:cNvSpPr>
            <a:spLocks noGrp="1"/>
          </p:cNvSpPr>
          <p:nvPr>
            <p:ph type="title"/>
          </p:nvPr>
        </p:nvSpPr>
        <p:spPr>
          <a:xfrm>
            <a:off x="914400" y="277813"/>
            <a:ext cx="7772400" cy="1143000"/>
          </a:xfrm>
        </p:spPr>
        <p:txBody>
          <a:bodyPr/>
          <a:lstStyle/>
          <a:p>
            <a:pPr algn="ctr"/>
            <a:r>
              <a:rPr lang="en-US" dirty="0" smtClean="0">
                <a:latin typeface="+mn-lt"/>
              </a:rPr>
              <a:t>Health Hazard</a:t>
            </a:r>
            <a:endParaRPr lang="en-US" dirty="0">
              <a:latin typeface="+mn-lt"/>
            </a:endParaRPr>
          </a:p>
        </p:txBody>
      </p:sp>
      <p:sp>
        <p:nvSpPr>
          <p:cNvPr id="6" name="Content Placeholder 2"/>
          <p:cNvSpPr>
            <a:spLocks noGrp="1"/>
          </p:cNvSpPr>
          <p:nvPr/>
        </p:nvSpPr>
        <p:spPr bwMode="auto">
          <a:xfrm>
            <a:off x="685800" y="1752600"/>
            <a:ext cx="35052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Carcinogen</a:t>
            </a:r>
          </a:p>
          <a:p>
            <a:r>
              <a:rPr lang="en-US" dirty="0" smtClean="0"/>
              <a:t>Mutagenicity</a:t>
            </a:r>
          </a:p>
          <a:p>
            <a:r>
              <a:rPr lang="en-US" dirty="0" smtClean="0"/>
              <a:t>Reproductive Toxicity</a:t>
            </a:r>
          </a:p>
          <a:p>
            <a:r>
              <a:rPr lang="en-US" dirty="0" smtClean="0"/>
              <a:t>Respiratory Sensitizer</a:t>
            </a:r>
          </a:p>
          <a:p>
            <a:r>
              <a:rPr lang="en-US" dirty="0" smtClean="0"/>
              <a:t>Target Organ Toxicity</a:t>
            </a:r>
          </a:p>
          <a:p>
            <a:r>
              <a:rPr lang="en-US" dirty="0" smtClean="0"/>
              <a:t>Aspiration Toxicity</a:t>
            </a:r>
          </a:p>
          <a:p>
            <a:endParaRPr lang="en-US" dirty="0"/>
          </a:p>
        </p:txBody>
      </p:sp>
    </p:spTree>
    <p:extLst>
      <p:ext uri="{BB962C8B-B14F-4D97-AF65-F5344CB8AC3E}">
        <p14:creationId xmlns:p14="http://schemas.microsoft.com/office/powerpoint/2010/main" val="2918691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7067" y="1827267"/>
            <a:ext cx="4649733" cy="4649733"/>
          </a:xfrm>
        </p:spPr>
      </p:pic>
      <p:sp>
        <p:nvSpPr>
          <p:cNvPr id="4" name="Title 1"/>
          <p:cNvSpPr>
            <a:spLocks noGrp="1"/>
          </p:cNvSpPr>
          <p:nvPr>
            <p:ph type="title"/>
          </p:nvPr>
        </p:nvSpPr>
        <p:spPr>
          <a:xfrm>
            <a:off x="914400" y="277813"/>
            <a:ext cx="7772400" cy="1143000"/>
          </a:xfrm>
        </p:spPr>
        <p:txBody>
          <a:bodyPr/>
          <a:lstStyle/>
          <a:p>
            <a:pPr algn="ctr"/>
            <a:r>
              <a:rPr lang="en-US" dirty="0" smtClean="0">
                <a:latin typeface="+mn-lt"/>
              </a:rPr>
              <a:t>Exclamation Mark</a:t>
            </a:r>
            <a:endParaRPr lang="en-US" dirty="0">
              <a:latin typeface="+mn-lt"/>
            </a:endParaRPr>
          </a:p>
        </p:txBody>
      </p:sp>
      <p:sp>
        <p:nvSpPr>
          <p:cNvPr id="5" name="Content Placeholder 2"/>
          <p:cNvSpPr>
            <a:spLocks noGrp="1"/>
          </p:cNvSpPr>
          <p:nvPr/>
        </p:nvSpPr>
        <p:spPr bwMode="auto">
          <a:xfrm>
            <a:off x="685800" y="1752600"/>
            <a:ext cx="3276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Irritant </a:t>
            </a:r>
            <a:br>
              <a:rPr lang="en-US" dirty="0" smtClean="0"/>
            </a:br>
            <a:r>
              <a:rPr lang="en-US" dirty="0" smtClean="0"/>
              <a:t>(skin and eye)</a:t>
            </a:r>
          </a:p>
          <a:p>
            <a:r>
              <a:rPr lang="en-US" dirty="0" smtClean="0"/>
              <a:t>Skin Sensitizer</a:t>
            </a:r>
          </a:p>
          <a:p>
            <a:r>
              <a:rPr lang="en-US" dirty="0" smtClean="0"/>
              <a:t>Acute Toxicity</a:t>
            </a:r>
          </a:p>
          <a:p>
            <a:r>
              <a:rPr lang="en-US" dirty="0" smtClean="0"/>
              <a:t>Narcotic Effects</a:t>
            </a:r>
          </a:p>
          <a:p>
            <a:r>
              <a:rPr lang="en-US" dirty="0" smtClean="0"/>
              <a:t>Respiratory Tract Irritant</a:t>
            </a:r>
          </a:p>
          <a:p>
            <a:r>
              <a:rPr lang="en-US" dirty="0" smtClean="0"/>
              <a:t>Hazardous to Ozone Layer (Non-Mandatory)</a:t>
            </a:r>
          </a:p>
        </p:txBody>
      </p:sp>
    </p:spTree>
    <p:extLst>
      <p:ext uri="{BB962C8B-B14F-4D97-AF65-F5344CB8AC3E}">
        <p14:creationId xmlns:p14="http://schemas.microsoft.com/office/powerpoint/2010/main" val="135586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7067" y="1827267"/>
            <a:ext cx="4649733" cy="4649733"/>
          </a:xfrm>
        </p:spPr>
      </p:pic>
      <p:sp>
        <p:nvSpPr>
          <p:cNvPr id="4" name="Title 1"/>
          <p:cNvSpPr>
            <a:spLocks noGrp="1"/>
          </p:cNvSpPr>
          <p:nvPr>
            <p:ph type="title"/>
          </p:nvPr>
        </p:nvSpPr>
        <p:spPr>
          <a:xfrm>
            <a:off x="914400" y="277813"/>
            <a:ext cx="7772400" cy="1143000"/>
          </a:xfrm>
        </p:spPr>
        <p:txBody>
          <a:bodyPr/>
          <a:lstStyle/>
          <a:p>
            <a:pPr algn="ctr"/>
            <a:r>
              <a:rPr lang="en-US" dirty="0" smtClean="0">
                <a:latin typeface="+mn-lt"/>
              </a:rPr>
              <a:t>Flame</a:t>
            </a:r>
            <a:endParaRPr lang="en-US" dirty="0">
              <a:latin typeface="+mn-lt"/>
            </a:endParaRPr>
          </a:p>
        </p:txBody>
      </p:sp>
      <p:sp>
        <p:nvSpPr>
          <p:cNvPr id="6" name="Content Placeholder 2"/>
          <p:cNvSpPr>
            <a:spLocks noGrp="1"/>
          </p:cNvSpPr>
          <p:nvPr/>
        </p:nvSpPr>
        <p:spPr bwMode="auto">
          <a:xfrm>
            <a:off x="685800" y="1752600"/>
            <a:ext cx="3276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Flammables</a:t>
            </a:r>
          </a:p>
          <a:p>
            <a:r>
              <a:rPr lang="en-US" dirty="0" smtClean="0"/>
              <a:t>Pyrophorics</a:t>
            </a:r>
          </a:p>
          <a:p>
            <a:r>
              <a:rPr lang="en-US" dirty="0" smtClean="0"/>
              <a:t>Self-Heating</a:t>
            </a:r>
          </a:p>
          <a:p>
            <a:r>
              <a:rPr lang="en-US" dirty="0" smtClean="0"/>
              <a:t>Emits Flammable Gas</a:t>
            </a:r>
          </a:p>
          <a:p>
            <a:r>
              <a:rPr lang="en-US" dirty="0" smtClean="0"/>
              <a:t>Self-Reactives</a:t>
            </a:r>
          </a:p>
          <a:p>
            <a:r>
              <a:rPr lang="en-US" dirty="0" smtClean="0"/>
              <a:t>Organic Peroxides</a:t>
            </a:r>
          </a:p>
          <a:p>
            <a:endParaRPr lang="en-US" dirty="0"/>
          </a:p>
        </p:txBody>
      </p:sp>
    </p:spTree>
    <p:extLst>
      <p:ext uri="{BB962C8B-B14F-4D97-AF65-F5344CB8AC3E}">
        <p14:creationId xmlns:p14="http://schemas.microsoft.com/office/powerpoint/2010/main" val="337553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7067" y="1828800"/>
            <a:ext cx="4649733" cy="4649733"/>
          </a:xfrm>
        </p:spPr>
      </p:pic>
      <p:sp>
        <p:nvSpPr>
          <p:cNvPr id="4" name="Title 1"/>
          <p:cNvSpPr>
            <a:spLocks noGrp="1"/>
          </p:cNvSpPr>
          <p:nvPr>
            <p:ph type="title"/>
          </p:nvPr>
        </p:nvSpPr>
        <p:spPr>
          <a:xfrm>
            <a:off x="914400" y="277813"/>
            <a:ext cx="7772400" cy="1143000"/>
          </a:xfrm>
        </p:spPr>
        <p:txBody>
          <a:bodyPr/>
          <a:lstStyle/>
          <a:p>
            <a:pPr algn="ctr"/>
            <a:r>
              <a:rPr lang="en-US" dirty="0" smtClean="0">
                <a:latin typeface="+mn-lt"/>
              </a:rPr>
              <a:t>Corrosion</a:t>
            </a:r>
            <a:endParaRPr lang="en-US" dirty="0">
              <a:latin typeface="+mn-lt"/>
            </a:endParaRPr>
          </a:p>
        </p:txBody>
      </p:sp>
      <p:sp>
        <p:nvSpPr>
          <p:cNvPr id="6" name="Content Placeholder 2"/>
          <p:cNvSpPr>
            <a:spLocks noGrp="1"/>
          </p:cNvSpPr>
          <p:nvPr/>
        </p:nvSpPr>
        <p:spPr bwMode="auto">
          <a:xfrm>
            <a:off x="685800" y="1752600"/>
            <a:ext cx="3276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Skin Corrosion/Burns</a:t>
            </a:r>
          </a:p>
          <a:p>
            <a:r>
              <a:rPr lang="en-US" dirty="0" smtClean="0"/>
              <a:t>Eye Damage</a:t>
            </a:r>
          </a:p>
          <a:p>
            <a:r>
              <a:rPr lang="en-US" dirty="0" smtClean="0"/>
              <a:t>Corrosive to Metals</a:t>
            </a:r>
          </a:p>
          <a:p>
            <a:endParaRPr lang="en-US" dirty="0"/>
          </a:p>
        </p:txBody>
      </p:sp>
    </p:spTree>
    <p:extLst>
      <p:ext uri="{BB962C8B-B14F-4D97-AF65-F5344CB8AC3E}">
        <p14:creationId xmlns:p14="http://schemas.microsoft.com/office/powerpoint/2010/main" val="205231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7067" y="1828800"/>
            <a:ext cx="4649733" cy="4649733"/>
          </a:xfrm>
        </p:spPr>
      </p:pic>
      <p:sp>
        <p:nvSpPr>
          <p:cNvPr id="4" name="Title 1"/>
          <p:cNvSpPr>
            <a:spLocks noGrp="1"/>
          </p:cNvSpPr>
          <p:nvPr>
            <p:ph type="title"/>
          </p:nvPr>
        </p:nvSpPr>
        <p:spPr>
          <a:xfrm>
            <a:off x="914400" y="277813"/>
            <a:ext cx="7772400" cy="1143000"/>
          </a:xfrm>
        </p:spPr>
        <p:txBody>
          <a:bodyPr/>
          <a:lstStyle/>
          <a:p>
            <a:pPr algn="ctr"/>
            <a:r>
              <a:rPr lang="en-US" dirty="0" smtClean="0">
                <a:latin typeface="+mn-lt"/>
              </a:rPr>
              <a:t>Gas Cylinder</a:t>
            </a:r>
            <a:endParaRPr lang="en-US" dirty="0">
              <a:latin typeface="+mn-lt"/>
            </a:endParaRPr>
          </a:p>
        </p:txBody>
      </p:sp>
      <p:sp>
        <p:nvSpPr>
          <p:cNvPr id="6" name="Content Placeholder 2"/>
          <p:cNvSpPr>
            <a:spLocks noGrp="1"/>
          </p:cNvSpPr>
          <p:nvPr/>
        </p:nvSpPr>
        <p:spPr bwMode="auto">
          <a:xfrm>
            <a:off x="685800" y="1752600"/>
            <a:ext cx="3276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Gases Under Pressure</a:t>
            </a:r>
          </a:p>
          <a:p>
            <a:endParaRPr lang="en-US" dirty="0" smtClean="0"/>
          </a:p>
          <a:p>
            <a:endParaRPr lang="en-US" dirty="0"/>
          </a:p>
        </p:txBody>
      </p:sp>
    </p:spTree>
    <p:extLst>
      <p:ext uri="{BB962C8B-B14F-4D97-AF65-F5344CB8AC3E}">
        <p14:creationId xmlns:p14="http://schemas.microsoft.com/office/powerpoint/2010/main" val="330034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7067" y="1828800"/>
            <a:ext cx="4649733" cy="4649733"/>
          </a:xfrm>
        </p:spPr>
      </p:pic>
      <p:sp>
        <p:nvSpPr>
          <p:cNvPr id="4" name="Title 1"/>
          <p:cNvSpPr>
            <a:spLocks noGrp="1"/>
          </p:cNvSpPr>
          <p:nvPr>
            <p:ph type="title"/>
          </p:nvPr>
        </p:nvSpPr>
        <p:spPr>
          <a:xfrm>
            <a:off x="914400" y="277813"/>
            <a:ext cx="7772400" cy="1143000"/>
          </a:xfrm>
        </p:spPr>
        <p:txBody>
          <a:bodyPr/>
          <a:lstStyle/>
          <a:p>
            <a:pPr algn="ctr"/>
            <a:r>
              <a:rPr lang="en-US" dirty="0" smtClean="0">
                <a:latin typeface="+mn-lt"/>
              </a:rPr>
              <a:t>Exploding Bomb</a:t>
            </a:r>
            <a:endParaRPr lang="en-US" dirty="0">
              <a:latin typeface="+mn-lt"/>
            </a:endParaRPr>
          </a:p>
        </p:txBody>
      </p:sp>
      <p:sp>
        <p:nvSpPr>
          <p:cNvPr id="5" name="Content Placeholder 2"/>
          <p:cNvSpPr>
            <a:spLocks noGrp="1"/>
          </p:cNvSpPr>
          <p:nvPr/>
        </p:nvSpPr>
        <p:spPr bwMode="auto">
          <a:xfrm>
            <a:off x="685800" y="1752600"/>
            <a:ext cx="3276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Explosives</a:t>
            </a:r>
          </a:p>
          <a:p>
            <a:r>
              <a:rPr lang="en-US" dirty="0" smtClean="0"/>
              <a:t>Self-Reactives</a:t>
            </a:r>
          </a:p>
          <a:p>
            <a:r>
              <a:rPr lang="en-US" dirty="0" smtClean="0"/>
              <a:t>Organic Peroxides</a:t>
            </a:r>
          </a:p>
          <a:p>
            <a:endParaRPr lang="en-US" dirty="0"/>
          </a:p>
        </p:txBody>
      </p:sp>
    </p:spTree>
    <p:extLst>
      <p:ext uri="{BB962C8B-B14F-4D97-AF65-F5344CB8AC3E}">
        <p14:creationId xmlns:p14="http://schemas.microsoft.com/office/powerpoint/2010/main" val="2864587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7067" y="1827267"/>
            <a:ext cx="4649733" cy="4649733"/>
          </a:xfrm>
        </p:spPr>
      </p:pic>
      <p:sp>
        <p:nvSpPr>
          <p:cNvPr id="4" name="Title 1"/>
          <p:cNvSpPr>
            <a:spLocks noGrp="1"/>
          </p:cNvSpPr>
          <p:nvPr>
            <p:ph type="title"/>
          </p:nvPr>
        </p:nvSpPr>
        <p:spPr>
          <a:xfrm>
            <a:off x="914400" y="277813"/>
            <a:ext cx="7772400" cy="1143000"/>
          </a:xfrm>
        </p:spPr>
        <p:txBody>
          <a:bodyPr/>
          <a:lstStyle/>
          <a:p>
            <a:pPr algn="ctr"/>
            <a:r>
              <a:rPr lang="en-US" dirty="0" smtClean="0">
                <a:latin typeface="+mn-lt"/>
              </a:rPr>
              <a:t>Flame Over Circle</a:t>
            </a:r>
            <a:endParaRPr lang="en-US" dirty="0">
              <a:latin typeface="+mn-lt"/>
            </a:endParaRPr>
          </a:p>
        </p:txBody>
      </p:sp>
      <p:sp>
        <p:nvSpPr>
          <p:cNvPr id="5" name="Content Placeholder 2"/>
          <p:cNvSpPr>
            <a:spLocks noGrp="1"/>
          </p:cNvSpPr>
          <p:nvPr/>
        </p:nvSpPr>
        <p:spPr bwMode="auto">
          <a:xfrm>
            <a:off x="685800" y="1752600"/>
            <a:ext cx="3276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Oxidizers</a:t>
            </a:r>
          </a:p>
          <a:p>
            <a:endParaRPr lang="en-US" dirty="0"/>
          </a:p>
        </p:txBody>
      </p:sp>
    </p:spTree>
    <p:extLst>
      <p:ext uri="{BB962C8B-B14F-4D97-AF65-F5344CB8AC3E}">
        <p14:creationId xmlns:p14="http://schemas.microsoft.com/office/powerpoint/2010/main" val="260704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7813"/>
            <a:ext cx="7772400" cy="1143000"/>
          </a:xfrm>
        </p:spPr>
        <p:txBody>
          <a:bodyPr/>
          <a:lstStyle/>
          <a:p>
            <a:pPr algn="ctr"/>
            <a:r>
              <a:rPr lang="en-US" dirty="0" smtClean="0">
                <a:latin typeface="+mn-lt"/>
              </a:rPr>
              <a:t>HazCom and the </a:t>
            </a:r>
            <a:br>
              <a:rPr lang="en-US" dirty="0" smtClean="0">
                <a:latin typeface="+mn-lt"/>
              </a:rPr>
            </a:br>
            <a:r>
              <a:rPr lang="en-US" dirty="0" smtClean="0">
                <a:latin typeface="+mn-lt"/>
              </a:rPr>
              <a:t>Non-Ferrous Foundry</a:t>
            </a:r>
            <a:endParaRPr lang="en-US" dirty="0">
              <a:latin typeface="+mn-lt"/>
            </a:endParaRPr>
          </a:p>
        </p:txBody>
      </p:sp>
      <p:sp>
        <p:nvSpPr>
          <p:cNvPr id="4" name="Content Placeholder 2"/>
          <p:cNvSpPr>
            <a:spLocks noGrp="1"/>
          </p:cNvSpPr>
          <p:nvPr/>
        </p:nvSpPr>
        <p:spPr bwMode="auto">
          <a:xfrm>
            <a:off x="685800" y="1752600"/>
            <a:ext cx="8001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What is the Globally Harmonized System of Classification and Labeling of Chemicals (GHS)?</a:t>
            </a:r>
          </a:p>
          <a:p>
            <a:r>
              <a:rPr lang="en-US" dirty="0" smtClean="0"/>
              <a:t>What is the goal of GHS?</a:t>
            </a:r>
          </a:p>
          <a:p>
            <a:r>
              <a:rPr lang="en-US" dirty="0" smtClean="0"/>
              <a:t>What are the employer responsibilities under GHS?</a:t>
            </a:r>
          </a:p>
          <a:p>
            <a:r>
              <a:rPr lang="en-US" dirty="0" smtClean="0"/>
              <a:t>What are Safety Data Sheets?</a:t>
            </a:r>
          </a:p>
          <a:p>
            <a:r>
              <a:rPr lang="en-US" dirty="0" smtClean="0"/>
              <a:t>What are pictograms?</a:t>
            </a:r>
          </a:p>
          <a:p>
            <a:endParaRPr lang="en-US" dirty="0" smtClean="0"/>
          </a:p>
          <a:p>
            <a:endParaRPr lang="en-US" dirty="0"/>
          </a:p>
        </p:txBody>
      </p:sp>
    </p:spTree>
    <p:extLst>
      <p:ext uri="{BB962C8B-B14F-4D97-AF65-F5344CB8AC3E}">
        <p14:creationId xmlns:p14="http://schemas.microsoft.com/office/powerpoint/2010/main" val="2353329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7813"/>
            <a:ext cx="7772400" cy="1143000"/>
          </a:xfrm>
        </p:spPr>
        <p:txBody>
          <a:bodyPr/>
          <a:lstStyle/>
          <a:p>
            <a:pPr algn="ctr"/>
            <a:r>
              <a:rPr lang="en-US" dirty="0" smtClean="0">
                <a:latin typeface="+mn-lt"/>
              </a:rPr>
              <a:t>Environment</a:t>
            </a:r>
            <a:br>
              <a:rPr lang="en-US" dirty="0" smtClean="0">
                <a:latin typeface="+mn-lt"/>
              </a:rPr>
            </a:br>
            <a:r>
              <a:rPr lang="en-US" dirty="0" smtClean="0">
                <a:latin typeface="+mn-lt"/>
              </a:rPr>
              <a:t>(non-mandatory)</a:t>
            </a:r>
            <a:endParaRPr lang="en-US"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7067" y="1827267"/>
            <a:ext cx="4649733" cy="4649733"/>
          </a:xfrm>
          <a:prstGeom prst="rect">
            <a:avLst/>
          </a:prstGeom>
        </p:spPr>
      </p:pic>
      <p:sp>
        <p:nvSpPr>
          <p:cNvPr id="5" name="Content Placeholder 2"/>
          <p:cNvSpPr>
            <a:spLocks noGrp="1"/>
          </p:cNvSpPr>
          <p:nvPr/>
        </p:nvSpPr>
        <p:spPr bwMode="auto">
          <a:xfrm>
            <a:off x="685800" y="1752600"/>
            <a:ext cx="3276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Aquatic Toxicity</a:t>
            </a:r>
          </a:p>
          <a:p>
            <a:endParaRPr lang="en-US" dirty="0"/>
          </a:p>
        </p:txBody>
      </p:sp>
    </p:spTree>
    <p:extLst>
      <p:ext uri="{BB962C8B-B14F-4D97-AF65-F5344CB8AC3E}">
        <p14:creationId xmlns:p14="http://schemas.microsoft.com/office/powerpoint/2010/main" val="831786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2503" y="1828800"/>
            <a:ext cx="4421697" cy="4530725"/>
          </a:xfrm>
        </p:spPr>
      </p:pic>
      <p:sp>
        <p:nvSpPr>
          <p:cNvPr id="4" name="Title 1"/>
          <p:cNvSpPr>
            <a:spLocks noGrp="1"/>
          </p:cNvSpPr>
          <p:nvPr>
            <p:ph type="title"/>
          </p:nvPr>
        </p:nvSpPr>
        <p:spPr>
          <a:xfrm>
            <a:off x="914400" y="277813"/>
            <a:ext cx="7772400" cy="1143000"/>
          </a:xfrm>
        </p:spPr>
        <p:txBody>
          <a:bodyPr/>
          <a:lstStyle/>
          <a:p>
            <a:pPr algn="ctr"/>
            <a:r>
              <a:rPr lang="en-US" dirty="0" smtClean="0">
                <a:latin typeface="+mn-lt"/>
              </a:rPr>
              <a:t>Multiple Symbols/Hazards</a:t>
            </a:r>
            <a:endParaRPr lang="en-US" dirty="0">
              <a:latin typeface="+mn-lt"/>
            </a:endParaRPr>
          </a:p>
        </p:txBody>
      </p:sp>
      <p:cxnSp>
        <p:nvCxnSpPr>
          <p:cNvPr id="5" name="Straight Arrow Connector 4"/>
          <p:cNvCxnSpPr/>
          <p:nvPr/>
        </p:nvCxnSpPr>
        <p:spPr>
          <a:xfrm flipH="1">
            <a:off x="5334000" y="1866900"/>
            <a:ext cx="2389414" cy="11049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477000" y="2209800"/>
            <a:ext cx="1600200" cy="762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495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724774" y="1828571"/>
            <a:ext cx="3276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DANGER</a:t>
            </a:r>
          </a:p>
          <a:p>
            <a:pPr lvl="1"/>
            <a:r>
              <a:rPr lang="en-US" dirty="0" smtClean="0"/>
              <a:t>Higher severity of hazards than </a:t>
            </a:r>
            <a:r>
              <a:rPr lang="en-US" b="1" dirty="0" smtClean="0">
                <a:solidFill>
                  <a:srgbClr val="FF0000"/>
                </a:solidFill>
              </a:rPr>
              <a:t>WARNING!</a:t>
            </a:r>
          </a:p>
          <a:p>
            <a:r>
              <a:rPr lang="en-US" dirty="0" smtClean="0"/>
              <a:t>WARNING</a:t>
            </a:r>
          </a:p>
          <a:p>
            <a:pPr lvl="1"/>
            <a:r>
              <a:rPr lang="en-US" dirty="0" smtClean="0"/>
              <a:t>Lower severity of hazards than </a:t>
            </a:r>
            <a:r>
              <a:rPr lang="en-US" b="1" dirty="0" smtClean="0">
                <a:solidFill>
                  <a:srgbClr val="FF0000"/>
                </a:solidFill>
              </a:rPr>
              <a:t>DANGER!</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3774" y="1832200"/>
            <a:ext cx="4533026" cy="4644800"/>
          </a:xfrm>
          <a:prstGeom prst="rect">
            <a:avLst/>
          </a:prstGeom>
          <a:ln>
            <a:solidFill>
              <a:schemeClr val="tx1"/>
            </a:solidFill>
          </a:ln>
        </p:spPr>
      </p:pic>
      <p:sp>
        <p:nvSpPr>
          <p:cNvPr id="6" name="Title 1"/>
          <p:cNvSpPr>
            <a:spLocks noGrp="1"/>
          </p:cNvSpPr>
          <p:nvPr>
            <p:ph type="title"/>
          </p:nvPr>
        </p:nvSpPr>
        <p:spPr>
          <a:xfrm>
            <a:off x="914400" y="277813"/>
            <a:ext cx="7772400" cy="1143000"/>
          </a:xfrm>
        </p:spPr>
        <p:txBody>
          <a:bodyPr/>
          <a:lstStyle/>
          <a:p>
            <a:pPr algn="ctr"/>
            <a:r>
              <a:rPr lang="en-US" dirty="0" smtClean="0">
                <a:latin typeface="+mn-lt"/>
              </a:rPr>
              <a:t>Signal Words</a:t>
            </a:r>
            <a:endParaRPr lang="en-US" dirty="0">
              <a:latin typeface="+mn-lt"/>
            </a:endParaRPr>
          </a:p>
        </p:txBody>
      </p:sp>
      <p:cxnSp>
        <p:nvCxnSpPr>
          <p:cNvPr id="7" name="Straight Arrow Connector 6"/>
          <p:cNvCxnSpPr/>
          <p:nvPr/>
        </p:nvCxnSpPr>
        <p:spPr>
          <a:xfrm>
            <a:off x="3733800" y="2171700"/>
            <a:ext cx="990600" cy="6477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307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027" y="76200"/>
            <a:ext cx="2932596" cy="6705600"/>
          </a:xfrm>
          <a:prstGeom prst="rect">
            <a:avLst/>
          </a:prstGeom>
        </p:spPr>
      </p:pic>
    </p:spTree>
    <p:extLst>
      <p:ext uri="{BB962C8B-B14F-4D97-AF65-F5344CB8AC3E}">
        <p14:creationId xmlns:p14="http://schemas.microsoft.com/office/powerpoint/2010/main" val="1871296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0260" y="76200"/>
            <a:ext cx="2930072" cy="6705600"/>
          </a:xfrm>
          <a:prstGeom prst="rect">
            <a:avLst/>
          </a:prstGeom>
        </p:spPr>
      </p:pic>
    </p:spTree>
    <p:extLst>
      <p:ext uri="{BB962C8B-B14F-4D97-AF65-F5344CB8AC3E}">
        <p14:creationId xmlns:p14="http://schemas.microsoft.com/office/powerpoint/2010/main" val="743038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Acknowledgements</a:t>
            </a:r>
          </a:p>
        </p:txBody>
      </p:sp>
      <p:pic>
        <p:nvPicPr>
          <p:cNvPr id="5124" name="Picture 4" descr="nffs_transparent"/>
          <p:cNvPicPr>
            <a:picLocks noChangeAspect="1" noChangeArrowheads="1"/>
          </p:cNvPicPr>
          <p:nvPr/>
        </p:nvPicPr>
        <p:blipFill>
          <a:blip r:embed="rId4" cstate="print"/>
          <a:srcRect/>
          <a:stretch>
            <a:fillRect/>
          </a:stretch>
        </p:blipFill>
        <p:spPr bwMode="auto">
          <a:xfrm>
            <a:off x="7162800" y="6062663"/>
            <a:ext cx="1676400" cy="719137"/>
          </a:xfrm>
          <a:prstGeom prst="rect">
            <a:avLst/>
          </a:prstGeom>
          <a:noFill/>
          <a:ln w="9525">
            <a:noFill/>
            <a:miter lim="800000"/>
            <a:headEnd/>
            <a:tailEnd/>
          </a:ln>
        </p:spPr>
      </p:pic>
      <p:pic>
        <p:nvPicPr>
          <p:cNvPr id="5125" name="Picture 5" descr="transparent"/>
          <p:cNvPicPr>
            <a:picLocks noGrp="1" noChangeAspect="1" noChangeArrowheads="1"/>
          </p:cNvPicPr>
          <p:nvPr>
            <p:ph sz="half" idx="2"/>
          </p:nvPr>
        </p:nvPicPr>
        <p:blipFill>
          <a:blip r:embed="rId5" cstate="print"/>
          <a:srcRect/>
          <a:stretch>
            <a:fillRect/>
          </a:stretch>
        </p:blipFill>
        <p:spPr>
          <a:xfrm>
            <a:off x="381000" y="5788025"/>
            <a:ext cx="2130425" cy="1298575"/>
          </a:xfrm>
          <a:noFill/>
        </p:spPr>
      </p:pic>
      <p:sp>
        <p:nvSpPr>
          <p:cNvPr id="8" name="Rectangle 3"/>
          <p:cNvSpPr>
            <a:spLocks noGrp="1" noChangeArrowheads="1"/>
          </p:cNvSpPr>
          <p:nvPr>
            <p:ph type="body" sz="half" idx="1"/>
          </p:nvPr>
        </p:nvSpPr>
        <p:spPr>
          <a:xfrm>
            <a:off x="914400" y="2133600"/>
            <a:ext cx="7543800" cy="3997325"/>
          </a:xfrm>
        </p:spPr>
        <p:txBody>
          <a:bodyPr/>
          <a:lstStyle/>
          <a:p>
            <a:pPr eaLnBrk="1" hangingPunct="1"/>
            <a:r>
              <a:rPr lang="en-US" sz="2000" dirty="0" smtClean="0"/>
              <a:t>This material was produced under grant number </a:t>
            </a:r>
            <a:r>
              <a:rPr lang="en-US" sz="2000" smtClean="0"/>
              <a:t/>
            </a:r>
            <a:br>
              <a:rPr lang="en-US" sz="2000" smtClean="0"/>
            </a:br>
            <a:r>
              <a:rPr lang="en-US" sz="2000" smtClean="0"/>
              <a:t>SH-26318-SH4 </a:t>
            </a:r>
            <a:r>
              <a:rPr lang="en-US" sz="2000" dirty="0" smtClean="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endParaRPr lang="en-US" sz="2200" dirty="0" smtClean="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295400" y="1600200"/>
            <a:ext cx="7315200" cy="1295400"/>
          </a:xfrm>
          <a:prstGeom prst="rect">
            <a:avLst/>
          </a:prstGeom>
          <a:noFill/>
          <a:ln w="9525">
            <a:noFill/>
            <a:miter lim="800000"/>
            <a:headEnd/>
            <a:tailEnd/>
          </a:ln>
        </p:spPr>
        <p:txBody>
          <a:bodyPr anchor="ctr"/>
          <a:lstStyle/>
          <a:p>
            <a:pPr algn="ctr"/>
            <a:r>
              <a:rPr lang="en-US" sz="4000" b="1" dirty="0">
                <a:solidFill>
                  <a:schemeClr val="tx2"/>
                </a:solidFill>
                <a:latin typeface="Times New Roman" pitchFamily="18" charset="0"/>
              </a:rPr>
              <a:t>Non-Ferrous Founders’ Society</a:t>
            </a:r>
            <a:r>
              <a:rPr lang="en-US" sz="1400" dirty="0">
                <a:solidFill>
                  <a:schemeClr val="tx2"/>
                </a:solidFill>
                <a:latin typeface="Times New Roman" pitchFamily="18" charset="0"/>
              </a:rPr>
              <a:t/>
            </a:r>
            <a:br>
              <a:rPr lang="en-US" sz="1400" dirty="0">
                <a:solidFill>
                  <a:schemeClr val="tx2"/>
                </a:solidFill>
                <a:latin typeface="Times New Roman" pitchFamily="18" charset="0"/>
              </a:rPr>
            </a:br>
            <a:r>
              <a:rPr lang="en-US" sz="4000" dirty="0">
                <a:solidFill>
                  <a:schemeClr val="tx2"/>
                </a:solidFill>
                <a:latin typeface="Times New Roman" pitchFamily="18" charset="0"/>
              </a:rPr>
              <a:t>Safety &amp; Health Training Program</a:t>
            </a:r>
          </a:p>
        </p:txBody>
      </p:sp>
      <p:sp>
        <p:nvSpPr>
          <p:cNvPr id="7171" name="Text Box 3"/>
          <p:cNvSpPr txBox="1">
            <a:spLocks noChangeArrowheads="1"/>
          </p:cNvSpPr>
          <p:nvPr/>
        </p:nvSpPr>
        <p:spPr bwMode="auto">
          <a:xfrm>
            <a:off x="2117725" y="3287713"/>
            <a:ext cx="6340475" cy="396875"/>
          </a:xfrm>
          <a:prstGeom prst="rect">
            <a:avLst/>
          </a:prstGeom>
          <a:noFill/>
          <a:ln w="9525">
            <a:noFill/>
            <a:miter lim="800000"/>
            <a:headEnd/>
            <a:tailEnd/>
          </a:ln>
        </p:spPr>
        <p:txBody>
          <a:bodyPr>
            <a:spAutoFit/>
          </a:bodyPr>
          <a:lstStyle/>
          <a:p>
            <a:endParaRPr lang="en-US" sz="2000" dirty="0"/>
          </a:p>
        </p:txBody>
      </p:sp>
      <p:sp>
        <p:nvSpPr>
          <p:cNvPr id="7172" name="Text Box 4"/>
          <p:cNvSpPr txBox="1">
            <a:spLocks noChangeArrowheads="1"/>
          </p:cNvSpPr>
          <p:nvPr/>
        </p:nvSpPr>
        <p:spPr bwMode="auto">
          <a:xfrm>
            <a:off x="1066800" y="3048000"/>
            <a:ext cx="7467600" cy="396875"/>
          </a:xfrm>
          <a:prstGeom prst="rect">
            <a:avLst/>
          </a:prstGeom>
          <a:noFill/>
          <a:ln w="9525">
            <a:noFill/>
            <a:miter lim="800000"/>
            <a:headEnd/>
            <a:tailEnd/>
          </a:ln>
        </p:spPr>
        <p:txBody>
          <a:bodyPr>
            <a:spAutoFit/>
          </a:bodyPr>
          <a:lstStyle/>
          <a:p>
            <a:pPr>
              <a:spcBef>
                <a:spcPct val="50000"/>
              </a:spcBef>
            </a:pPr>
            <a:endParaRPr lang="en-US" sz="2000" dirty="0"/>
          </a:p>
        </p:txBody>
      </p:sp>
      <p:sp>
        <p:nvSpPr>
          <p:cNvPr id="86021" name="Rectangle 5"/>
          <p:cNvSpPr>
            <a:spLocks noChangeArrowheads="1"/>
          </p:cNvSpPr>
          <p:nvPr/>
        </p:nvSpPr>
        <p:spPr bwMode="auto">
          <a:xfrm>
            <a:off x="990600" y="3048000"/>
            <a:ext cx="7543800" cy="2530475"/>
          </a:xfrm>
          <a:prstGeom prst="rect">
            <a:avLst/>
          </a:prstGeom>
          <a:noFill/>
          <a:ln w="9525">
            <a:noFill/>
            <a:miter lim="800000"/>
            <a:headEnd/>
            <a:tailEnd/>
          </a:ln>
          <a:effectLst/>
        </p:spPr>
        <p:txBody>
          <a:bodyPr>
            <a:spAutoFit/>
          </a:bodyPr>
          <a:lstStyle/>
          <a:p>
            <a:pPr algn="ctr">
              <a:defRPr/>
            </a:pPr>
            <a:endParaRPr lang="en-US" sz="2000" dirty="0"/>
          </a:p>
          <a:p>
            <a:pPr algn="ctr">
              <a:defRPr/>
            </a:pPr>
            <a:r>
              <a:rPr lang="en-US" sz="2000" dirty="0"/>
              <a:t>For further information about this or other training modules:</a:t>
            </a:r>
            <a:br>
              <a:rPr lang="en-US" sz="2000" dirty="0"/>
            </a:br>
            <a:endParaRPr lang="en-US" sz="2000" dirty="0"/>
          </a:p>
          <a:p>
            <a:pPr algn="ctr">
              <a:defRPr/>
            </a:pPr>
            <a:r>
              <a:rPr lang="en-US" sz="2000" b="1" dirty="0">
                <a:effectLst>
                  <a:outerShdw blurRad="38100" dist="38100" dir="2700000" algn="tl">
                    <a:srgbClr val="FFFFFF"/>
                  </a:outerShdw>
                </a:effectLst>
              </a:rPr>
              <a:t>Non-Ferrous Founders’ Society</a:t>
            </a:r>
          </a:p>
          <a:p>
            <a:pPr algn="ctr">
              <a:defRPr/>
            </a:pPr>
            <a:r>
              <a:rPr lang="en-US" sz="2000" b="1" dirty="0">
                <a:effectLst>
                  <a:outerShdw blurRad="38100" dist="38100" dir="2700000" algn="tl">
                    <a:srgbClr val="FFFFFF"/>
                  </a:outerShdw>
                </a:effectLst>
              </a:rPr>
              <a:t>1480 Renaissance Drive, Suite 310</a:t>
            </a:r>
          </a:p>
          <a:p>
            <a:pPr algn="ctr">
              <a:defRPr/>
            </a:pPr>
            <a:r>
              <a:rPr lang="en-US" sz="2000" b="1" dirty="0">
                <a:effectLst>
                  <a:outerShdw blurRad="38100" dist="38100" dir="2700000" algn="tl">
                    <a:srgbClr val="FFFFFF"/>
                  </a:outerShdw>
                </a:effectLst>
              </a:rPr>
              <a:t>Park Ridge, IL 60068</a:t>
            </a:r>
            <a:br>
              <a:rPr lang="en-US" sz="2000" b="1" dirty="0">
                <a:effectLst>
                  <a:outerShdw blurRad="38100" dist="38100" dir="2700000" algn="tl">
                    <a:srgbClr val="FFFFFF"/>
                  </a:outerShdw>
                </a:effectLst>
              </a:rPr>
            </a:br>
            <a:r>
              <a:rPr lang="en-US" sz="2000" b="1" dirty="0">
                <a:effectLst>
                  <a:outerShdw blurRad="38100" dist="38100" dir="2700000" algn="tl">
                    <a:srgbClr val="FFFFFF"/>
                  </a:outerShdw>
                </a:effectLst>
              </a:rPr>
              <a:t>847/299-0950</a:t>
            </a:r>
            <a:br>
              <a:rPr lang="en-US" sz="2000" b="1" dirty="0">
                <a:effectLst>
                  <a:outerShdw blurRad="38100" dist="38100" dir="2700000" algn="tl">
                    <a:srgbClr val="FFFFFF"/>
                  </a:outerShdw>
                </a:effectLst>
              </a:rPr>
            </a:br>
            <a:r>
              <a:rPr lang="en-US" sz="2000" b="1" dirty="0">
                <a:effectLst>
                  <a:outerShdw blurRad="38100" dist="38100" dir="2700000" algn="tl">
                    <a:srgbClr val="FFFFFF"/>
                  </a:outerShdw>
                </a:effectLst>
              </a:rPr>
              <a:t>http://www.nffs.org</a:t>
            </a:r>
          </a:p>
        </p:txBody>
      </p:sp>
      <p:pic>
        <p:nvPicPr>
          <p:cNvPr id="86022" name="Background loop.mp3">
            <a:hlinkClick r:id="" action="ppaction://media"/>
          </p:cNvPr>
          <p:cNvPicPr>
            <a:picLocks noRot="1" noChangeAspect="1" noChangeArrowheads="1"/>
          </p:cNvPicPr>
          <p:nvPr>
            <a:audioFile r:link="rId1"/>
          </p:nvPr>
        </p:nvPicPr>
        <p:blipFill>
          <a:blip r:embed="rId4" cstate="print"/>
          <a:srcRect/>
          <a:stretch>
            <a:fillRect/>
          </a:stretch>
        </p:blipFill>
        <p:spPr bwMode="auto">
          <a:xfrm>
            <a:off x="1143000" y="7162800"/>
            <a:ext cx="304800" cy="304800"/>
          </a:xfrm>
          <a:prstGeom prst="rect">
            <a:avLst/>
          </a:prstGeom>
          <a:noFill/>
          <a:ln w="9525">
            <a:noFill/>
            <a:miter lim="800000"/>
            <a:headEnd/>
            <a:tailEnd/>
          </a:ln>
        </p:spPr>
      </p:pic>
      <p:pic>
        <p:nvPicPr>
          <p:cNvPr id="7175" name="Picture 7" descr="NFFStar-logo-transparent"/>
          <p:cNvPicPr>
            <a:picLocks noGrp="1" noChangeArrowheads="1"/>
          </p:cNvPicPr>
          <p:nvPr>
            <p:ph type="title"/>
          </p:nvPr>
        </p:nvPicPr>
        <p:blipFill>
          <a:blip r:embed="rId5" cstate="print"/>
          <a:srcRect/>
          <a:stretch>
            <a:fillRect/>
          </a:stretch>
        </p:blipFill>
        <p:spPr>
          <a:xfrm>
            <a:off x="2416175" y="-20638"/>
            <a:ext cx="4251325" cy="1600201"/>
          </a:xfrm>
          <a:noFill/>
        </p:spPr>
      </p:pic>
      <p:pic>
        <p:nvPicPr>
          <p:cNvPr id="7176" name="Picture 8" descr="nffs_transparent"/>
          <p:cNvPicPr>
            <a:picLocks noChangeAspect="1" noChangeArrowheads="1"/>
          </p:cNvPicPr>
          <p:nvPr/>
        </p:nvPicPr>
        <p:blipFill>
          <a:blip r:embed="rId6" cstate="print"/>
          <a:srcRect/>
          <a:stretch>
            <a:fillRect/>
          </a:stretch>
        </p:blipFill>
        <p:spPr bwMode="auto">
          <a:xfrm>
            <a:off x="7162800" y="6065838"/>
            <a:ext cx="1676400" cy="719137"/>
          </a:xfrm>
          <a:prstGeom prst="rect">
            <a:avLst/>
          </a:prstGeom>
          <a:noFill/>
          <a:ln w="9525">
            <a:noFill/>
            <a:miter lim="800000"/>
            <a:headEnd/>
            <a:tailEnd/>
          </a:ln>
        </p:spPr>
      </p:pic>
      <p:pic>
        <p:nvPicPr>
          <p:cNvPr id="7177" name="Picture 9" descr="transparent"/>
          <p:cNvPicPr>
            <a:picLocks noChangeAspect="1" noChangeArrowheads="1"/>
          </p:cNvPicPr>
          <p:nvPr/>
        </p:nvPicPr>
        <p:blipFill>
          <a:blip r:embed="rId7" cstate="print"/>
          <a:srcRect/>
          <a:stretch>
            <a:fillRect/>
          </a:stretch>
        </p:blipFill>
        <p:spPr bwMode="auto">
          <a:xfrm>
            <a:off x="381000" y="5791200"/>
            <a:ext cx="2130425" cy="129857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audio>
              <p:cMediaNode vol="4000">
                <p:cTn id="2" repeatCount="indefinite" fill="hold" display="0">
                  <p:stCondLst>
                    <p:cond delay="indefinite"/>
                  </p:stCondLst>
                  <p:endCondLst>
                    <p:cond evt="onPrev" delay="0">
                      <p:tgtEl>
                        <p:sldTgt/>
                      </p:tgtEl>
                    </p:cond>
                    <p:cond evt="onStopAudio" delay="0">
                      <p:tgtEl>
                        <p:sldTgt/>
                      </p:tgtEl>
                    </p:cond>
                  </p:endCondLst>
                </p:cTn>
                <p:tgtEl>
                  <p:spTgt spid="8602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7813"/>
            <a:ext cx="7772400" cy="1143000"/>
          </a:xfrm>
        </p:spPr>
        <p:txBody>
          <a:bodyPr/>
          <a:lstStyle/>
          <a:p>
            <a:pPr algn="ctr"/>
            <a:r>
              <a:rPr lang="en-US" dirty="0" smtClean="0">
                <a:latin typeface="+mn-lt"/>
              </a:rPr>
              <a:t>HazCom and the </a:t>
            </a:r>
            <a:br>
              <a:rPr lang="en-US" dirty="0" smtClean="0">
                <a:latin typeface="+mn-lt"/>
              </a:rPr>
            </a:br>
            <a:r>
              <a:rPr lang="en-US" dirty="0" smtClean="0">
                <a:latin typeface="+mn-lt"/>
              </a:rPr>
              <a:t>Non-Ferrous Foundry</a:t>
            </a:r>
            <a:endParaRPr lang="en-US" dirty="0">
              <a:latin typeface="+mn-lt"/>
            </a:endParaRPr>
          </a:p>
        </p:txBody>
      </p:sp>
      <p:sp>
        <p:nvSpPr>
          <p:cNvPr id="4" name="Content Placeholder 2"/>
          <p:cNvSpPr>
            <a:spLocks noGrp="1"/>
          </p:cNvSpPr>
          <p:nvPr/>
        </p:nvSpPr>
        <p:spPr bwMode="auto">
          <a:xfrm>
            <a:off x="685800" y="1752600"/>
            <a:ext cx="8001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Hazard Communication Standard is the OSHA rule regarding the RIGHT of all employees to have access to information regarding substances in the workplace</a:t>
            </a:r>
          </a:p>
          <a:p>
            <a:r>
              <a:rPr lang="en-US" dirty="0" smtClean="0"/>
              <a:t>Employer responsibilities under the Hazard Communication standard:</a:t>
            </a:r>
          </a:p>
          <a:p>
            <a:pPr lvl="1"/>
            <a:r>
              <a:rPr lang="en-US" sz="2000" dirty="0" smtClean="0"/>
              <a:t>Notification of employers/employees of chemicals and their potential hazards</a:t>
            </a:r>
          </a:p>
          <a:p>
            <a:pPr lvl="1"/>
            <a:r>
              <a:rPr lang="en-US" sz="2000" dirty="0" smtClean="0"/>
              <a:t>Identification of these hazards through Safety Data Sheets and Labels</a:t>
            </a:r>
          </a:p>
          <a:p>
            <a:pPr lvl="1"/>
            <a:r>
              <a:rPr lang="en-US" sz="2000" dirty="0" smtClean="0"/>
              <a:t>Communication through training regarding hazards and how to protect against them</a:t>
            </a:r>
          </a:p>
          <a:p>
            <a:endParaRPr lang="en-US" dirty="0" smtClean="0"/>
          </a:p>
          <a:p>
            <a:endParaRPr lang="en-US" dirty="0"/>
          </a:p>
        </p:txBody>
      </p:sp>
    </p:spTree>
    <p:extLst>
      <p:ext uri="{BB962C8B-B14F-4D97-AF65-F5344CB8AC3E}">
        <p14:creationId xmlns:p14="http://schemas.microsoft.com/office/powerpoint/2010/main" val="2424957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0" y="2362200"/>
            <a:ext cx="4165600" cy="3124200"/>
          </a:xfrm>
          <a:prstGeom prst="rect">
            <a:avLst/>
          </a:prstGeom>
        </p:spPr>
      </p:pic>
      <p:sp>
        <p:nvSpPr>
          <p:cNvPr id="4" name="Title 1"/>
          <p:cNvSpPr>
            <a:spLocks noGrp="1"/>
          </p:cNvSpPr>
          <p:nvPr>
            <p:ph type="title"/>
          </p:nvPr>
        </p:nvSpPr>
        <p:spPr>
          <a:xfrm>
            <a:off x="914400" y="277813"/>
            <a:ext cx="7772400" cy="1143000"/>
          </a:xfrm>
        </p:spPr>
        <p:txBody>
          <a:bodyPr/>
          <a:lstStyle/>
          <a:p>
            <a:pPr algn="ctr"/>
            <a:r>
              <a:rPr lang="en-US" dirty="0" smtClean="0">
                <a:latin typeface="+mn-lt"/>
              </a:rPr>
              <a:t>HazCom and the </a:t>
            </a:r>
            <a:br>
              <a:rPr lang="en-US" dirty="0" smtClean="0">
                <a:latin typeface="+mn-lt"/>
              </a:rPr>
            </a:br>
            <a:r>
              <a:rPr lang="en-US" dirty="0" smtClean="0">
                <a:latin typeface="+mn-lt"/>
              </a:rPr>
              <a:t>Non-Ferrous Foundry</a:t>
            </a:r>
            <a:endParaRPr lang="en-US" dirty="0">
              <a:latin typeface="+mn-lt"/>
            </a:endParaRPr>
          </a:p>
        </p:txBody>
      </p:sp>
      <p:sp>
        <p:nvSpPr>
          <p:cNvPr id="5" name="Content Placeholder 2"/>
          <p:cNvSpPr>
            <a:spLocks noGrp="1"/>
          </p:cNvSpPr>
          <p:nvPr/>
        </p:nvSpPr>
        <p:spPr bwMode="auto">
          <a:xfrm>
            <a:off x="685800" y="1752600"/>
            <a:ext cx="3810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GHS provides a common and coherent way to:</a:t>
            </a:r>
          </a:p>
          <a:p>
            <a:pPr lvl="1"/>
            <a:r>
              <a:rPr lang="en-US" sz="2000" dirty="0" smtClean="0"/>
              <a:t>Classify the chemicals used in the workplace, and;</a:t>
            </a:r>
          </a:p>
          <a:p>
            <a:pPr lvl="1"/>
            <a:r>
              <a:rPr lang="en-US" sz="2000" dirty="0" smtClean="0"/>
              <a:t>Communicate the hazard information on labels and safety data sheets with symbols and terms that will be used on both domestic and foreign products and chemicals</a:t>
            </a:r>
          </a:p>
          <a:p>
            <a:endParaRPr lang="en-US" dirty="0" smtClean="0"/>
          </a:p>
          <a:p>
            <a:endParaRPr lang="en-US" dirty="0"/>
          </a:p>
        </p:txBody>
      </p:sp>
    </p:spTree>
    <p:extLst>
      <p:ext uri="{BB962C8B-B14F-4D97-AF65-F5344CB8AC3E}">
        <p14:creationId xmlns:p14="http://schemas.microsoft.com/office/powerpoint/2010/main" val="1581469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057400"/>
            <a:ext cx="4090147" cy="4191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6211" y="1676400"/>
            <a:ext cx="3433162" cy="5029200"/>
          </a:xfrm>
          <a:prstGeom prst="rect">
            <a:avLst/>
          </a:prstGeom>
        </p:spPr>
      </p:pic>
      <p:sp>
        <p:nvSpPr>
          <p:cNvPr id="6" name="Title 1"/>
          <p:cNvSpPr>
            <a:spLocks noGrp="1"/>
          </p:cNvSpPr>
          <p:nvPr>
            <p:ph type="title"/>
          </p:nvPr>
        </p:nvSpPr>
        <p:spPr>
          <a:xfrm>
            <a:off x="914400" y="277813"/>
            <a:ext cx="7772400" cy="1143000"/>
          </a:xfrm>
        </p:spPr>
        <p:txBody>
          <a:bodyPr/>
          <a:lstStyle/>
          <a:p>
            <a:pPr algn="ctr"/>
            <a:r>
              <a:rPr lang="en-US" dirty="0" smtClean="0">
                <a:latin typeface="+mn-lt"/>
              </a:rPr>
              <a:t>Notification of Hazards</a:t>
            </a:r>
            <a:endParaRPr lang="en-US" dirty="0">
              <a:latin typeface="+mn-lt"/>
            </a:endParaRPr>
          </a:p>
        </p:txBody>
      </p:sp>
    </p:spTree>
    <p:extLst>
      <p:ext uri="{BB962C8B-B14F-4D97-AF65-F5344CB8AC3E}">
        <p14:creationId xmlns:p14="http://schemas.microsoft.com/office/powerpoint/2010/main" val="3486203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encrypted-tbn2.gstatic.com/images?q=tbn:ANd9GcRwM1PRGmZ7nxMFllRgAsVGb18F1K8DNy9jTP6aXKWoyG6QTCEp">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38937" y="4713515"/>
            <a:ext cx="1609725" cy="1584324"/>
          </a:xfrm>
          <a:prstGeom prst="rect">
            <a:avLst/>
          </a:prstGeom>
          <a:noFill/>
          <a:ln>
            <a:noFill/>
          </a:ln>
        </p:spPr>
      </p:pic>
      <p:pic>
        <p:nvPicPr>
          <p:cNvPr id="6" name="Picture 5" descr="https://encrypted-tbn3.gstatic.com/images?q=tbn:ANd9GcRR2LwDSxWtgNZ8FCYCAL27ZuY99FYRG3VCPINm95-THF64cUvC">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057400"/>
            <a:ext cx="1371600" cy="1743074"/>
          </a:xfrm>
          <a:prstGeom prst="rect">
            <a:avLst/>
          </a:prstGeom>
          <a:noFill/>
          <a:ln>
            <a:noFill/>
          </a:ln>
        </p:spPr>
      </p:pic>
      <p:sp>
        <p:nvSpPr>
          <p:cNvPr id="7" name="Title 1"/>
          <p:cNvSpPr>
            <a:spLocks noGrp="1"/>
          </p:cNvSpPr>
          <p:nvPr>
            <p:ph type="title"/>
          </p:nvPr>
        </p:nvSpPr>
        <p:spPr>
          <a:xfrm>
            <a:off x="914400" y="277813"/>
            <a:ext cx="7772400" cy="1143000"/>
          </a:xfrm>
        </p:spPr>
        <p:txBody>
          <a:bodyPr/>
          <a:lstStyle/>
          <a:p>
            <a:pPr algn="ctr"/>
            <a:r>
              <a:rPr lang="en-US" dirty="0" smtClean="0">
                <a:latin typeface="+mn-lt"/>
              </a:rPr>
              <a:t>Employer Responsibilities</a:t>
            </a:r>
            <a:endParaRPr lang="en-US" dirty="0">
              <a:latin typeface="+mn-lt"/>
            </a:endParaRPr>
          </a:p>
        </p:txBody>
      </p:sp>
      <p:sp>
        <p:nvSpPr>
          <p:cNvPr id="8" name="Content Placeholder 2"/>
          <p:cNvSpPr>
            <a:spLocks noGrp="1"/>
          </p:cNvSpPr>
          <p:nvPr/>
        </p:nvSpPr>
        <p:spPr bwMode="auto">
          <a:xfrm>
            <a:off x="685800" y="1752600"/>
            <a:ext cx="5867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Employers must:</a:t>
            </a:r>
          </a:p>
          <a:p>
            <a:pPr lvl="1"/>
            <a:r>
              <a:rPr lang="en-US" dirty="0" smtClean="0"/>
              <a:t>Ensure Safety Data Sheets (SDS) for materials are up to date and available to workers</a:t>
            </a:r>
          </a:p>
          <a:p>
            <a:pPr lvl="1"/>
            <a:r>
              <a:rPr lang="en-US" dirty="0" smtClean="0"/>
              <a:t>Evaluate SDSs to be sure safety measures are taken to protect workers</a:t>
            </a:r>
          </a:p>
          <a:p>
            <a:pPr lvl="1"/>
            <a:r>
              <a:rPr lang="en-US" dirty="0" smtClean="0"/>
              <a:t>Make sure labels are placed on material containers, bins or storage areas</a:t>
            </a:r>
          </a:p>
          <a:p>
            <a:endParaRPr lang="en-US" dirty="0"/>
          </a:p>
        </p:txBody>
      </p:sp>
    </p:spTree>
    <p:extLst>
      <p:ext uri="{BB962C8B-B14F-4D97-AF65-F5344CB8AC3E}">
        <p14:creationId xmlns:p14="http://schemas.microsoft.com/office/powerpoint/2010/main" val="2310547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7813"/>
            <a:ext cx="7772400" cy="1143000"/>
          </a:xfrm>
        </p:spPr>
        <p:txBody>
          <a:bodyPr/>
          <a:lstStyle/>
          <a:p>
            <a:pPr algn="ctr"/>
            <a:r>
              <a:rPr lang="en-US" dirty="0" smtClean="0">
                <a:latin typeface="+mn-lt"/>
              </a:rPr>
              <a:t>Employer Responsibilities</a:t>
            </a:r>
            <a:endParaRPr lang="en-US" dirty="0">
              <a:latin typeface="+mn-lt"/>
            </a:endParaRPr>
          </a:p>
        </p:txBody>
      </p:sp>
      <p:sp>
        <p:nvSpPr>
          <p:cNvPr id="5" name="Content Placeholder 2"/>
          <p:cNvSpPr>
            <a:spLocks noGrp="1"/>
          </p:cNvSpPr>
          <p:nvPr/>
        </p:nvSpPr>
        <p:spPr bwMode="auto">
          <a:xfrm>
            <a:off x="685800" y="1752600"/>
            <a:ext cx="8001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Employers must:</a:t>
            </a:r>
          </a:p>
          <a:p>
            <a:pPr lvl="1"/>
            <a:r>
              <a:rPr lang="en-US" dirty="0" smtClean="0"/>
              <a:t>Communicate to workers their rights under the GHS standard</a:t>
            </a:r>
          </a:p>
          <a:p>
            <a:pPr lvl="1"/>
            <a:r>
              <a:rPr lang="en-US" dirty="0" smtClean="0"/>
              <a:t>Train workers how to read and understand labels and Safety Data Sheets</a:t>
            </a:r>
          </a:p>
          <a:p>
            <a:pPr lvl="1"/>
            <a:r>
              <a:rPr lang="en-US" dirty="0" smtClean="0"/>
              <a:t>Train workers on what safety precautions or PPE is required when working with substances</a:t>
            </a:r>
          </a:p>
          <a:p>
            <a:pPr lvl="1"/>
            <a:r>
              <a:rPr lang="en-US" dirty="0" smtClean="0"/>
              <a:t>Ensure outside contractors provide SDS, labels and other information to employees whenever outside hazards are brought on-site</a:t>
            </a:r>
          </a:p>
          <a:p>
            <a:endParaRPr lang="en-US" dirty="0"/>
          </a:p>
        </p:txBody>
      </p:sp>
    </p:spTree>
    <p:extLst>
      <p:ext uri="{BB962C8B-B14F-4D97-AF65-F5344CB8AC3E}">
        <p14:creationId xmlns:p14="http://schemas.microsoft.com/office/powerpoint/2010/main" val="3656290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16 sections in a standardized format</a:t>
            </a:r>
          </a:p>
          <a:p>
            <a:pPr lvl="1"/>
            <a:r>
              <a:rPr lang="en-US" dirty="0" smtClean="0"/>
              <a:t>1) Identification</a:t>
            </a:r>
          </a:p>
          <a:p>
            <a:pPr lvl="1"/>
            <a:r>
              <a:rPr lang="en-US" dirty="0" smtClean="0"/>
              <a:t>2) Hazard(s) Identification</a:t>
            </a:r>
          </a:p>
          <a:p>
            <a:pPr lvl="1"/>
            <a:r>
              <a:rPr lang="en-US" dirty="0" smtClean="0"/>
              <a:t>3) Composition/Information on ingredients</a:t>
            </a:r>
          </a:p>
          <a:p>
            <a:pPr lvl="1"/>
            <a:r>
              <a:rPr lang="en-US" dirty="0" smtClean="0"/>
              <a:t>4) First-aid measures</a:t>
            </a:r>
          </a:p>
          <a:p>
            <a:pPr lvl="1"/>
            <a:r>
              <a:rPr lang="en-US" dirty="0" smtClean="0"/>
              <a:t>5) Fire-fighting measures</a:t>
            </a:r>
          </a:p>
          <a:p>
            <a:pPr lvl="1"/>
            <a:r>
              <a:rPr lang="en-US" dirty="0" smtClean="0"/>
              <a:t>6) Accidental release measures</a:t>
            </a:r>
          </a:p>
          <a:p>
            <a:pPr lvl="1"/>
            <a:r>
              <a:rPr lang="en-US" dirty="0" smtClean="0"/>
              <a:t>7) Handling and Storage</a:t>
            </a:r>
          </a:p>
          <a:p>
            <a:pPr lvl="1"/>
            <a:r>
              <a:rPr lang="en-US" dirty="0" smtClean="0"/>
              <a:t>8) Exposure control/personal protection</a:t>
            </a:r>
            <a:endParaRPr lang="en-US" dirty="0"/>
          </a:p>
        </p:txBody>
      </p:sp>
      <p:sp>
        <p:nvSpPr>
          <p:cNvPr id="4" name="Title 1"/>
          <p:cNvSpPr>
            <a:spLocks noGrp="1"/>
          </p:cNvSpPr>
          <p:nvPr>
            <p:ph type="title"/>
          </p:nvPr>
        </p:nvSpPr>
        <p:spPr>
          <a:xfrm>
            <a:off x="914400" y="277813"/>
            <a:ext cx="7772400" cy="1143000"/>
          </a:xfrm>
        </p:spPr>
        <p:txBody>
          <a:bodyPr/>
          <a:lstStyle/>
          <a:p>
            <a:pPr algn="ctr"/>
            <a:r>
              <a:rPr lang="en-US" dirty="0" smtClean="0">
                <a:latin typeface="+mn-lt"/>
              </a:rPr>
              <a:t>Safety Data Sheets (SDS)</a:t>
            </a:r>
            <a:endParaRPr lang="en-US" dirty="0">
              <a:latin typeface="+mn-lt"/>
            </a:endParaRPr>
          </a:p>
        </p:txBody>
      </p:sp>
    </p:spTree>
    <p:extLst>
      <p:ext uri="{BB962C8B-B14F-4D97-AF65-F5344CB8AC3E}">
        <p14:creationId xmlns:p14="http://schemas.microsoft.com/office/powerpoint/2010/main" val="281214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16 sections in a standardized format</a:t>
            </a:r>
          </a:p>
          <a:p>
            <a:pPr lvl="1"/>
            <a:r>
              <a:rPr lang="en-US" dirty="0" smtClean="0"/>
              <a:t>9) Physical and chemical properties</a:t>
            </a:r>
          </a:p>
          <a:p>
            <a:pPr lvl="1"/>
            <a:r>
              <a:rPr lang="en-US" dirty="0" smtClean="0"/>
              <a:t>10) Stability and reactivity</a:t>
            </a:r>
          </a:p>
          <a:p>
            <a:pPr lvl="1"/>
            <a:r>
              <a:rPr lang="en-US" dirty="0" smtClean="0"/>
              <a:t>11) </a:t>
            </a:r>
            <a:r>
              <a:rPr lang="en-US" dirty="0"/>
              <a:t>T</a:t>
            </a:r>
            <a:r>
              <a:rPr lang="en-US" dirty="0" smtClean="0"/>
              <a:t>oxicological information</a:t>
            </a:r>
          </a:p>
          <a:p>
            <a:pPr lvl="1"/>
            <a:r>
              <a:rPr lang="en-US" dirty="0" smtClean="0"/>
              <a:t>12) Ecological information*</a:t>
            </a:r>
          </a:p>
          <a:p>
            <a:pPr lvl="1"/>
            <a:r>
              <a:rPr lang="en-US" dirty="0" smtClean="0"/>
              <a:t>13) Disposal considerations</a:t>
            </a:r>
          </a:p>
          <a:p>
            <a:pPr lvl="1"/>
            <a:r>
              <a:rPr lang="en-US" dirty="0" smtClean="0"/>
              <a:t>14) Transport information</a:t>
            </a:r>
          </a:p>
          <a:p>
            <a:pPr lvl="1"/>
            <a:r>
              <a:rPr lang="en-US" dirty="0" smtClean="0"/>
              <a:t>15) Regulatory information</a:t>
            </a:r>
          </a:p>
          <a:p>
            <a:pPr lvl="1"/>
            <a:r>
              <a:rPr lang="en-US" dirty="0" smtClean="0"/>
              <a:t>16) Other information</a:t>
            </a:r>
          </a:p>
          <a:p>
            <a:pPr lvl="1"/>
            <a:endParaRPr lang="en-US" dirty="0" smtClean="0"/>
          </a:p>
          <a:p>
            <a:pPr lvl="1"/>
            <a:endParaRPr lang="en-US" dirty="0" smtClean="0"/>
          </a:p>
          <a:p>
            <a:pPr lvl="1"/>
            <a:endParaRPr lang="en-US" dirty="0"/>
          </a:p>
        </p:txBody>
      </p:sp>
      <p:sp>
        <p:nvSpPr>
          <p:cNvPr id="4" name="Title 1"/>
          <p:cNvSpPr>
            <a:spLocks noGrp="1"/>
          </p:cNvSpPr>
          <p:nvPr>
            <p:ph type="title"/>
          </p:nvPr>
        </p:nvSpPr>
        <p:spPr>
          <a:xfrm>
            <a:off x="914400" y="277813"/>
            <a:ext cx="7772400" cy="1143000"/>
          </a:xfrm>
        </p:spPr>
        <p:txBody>
          <a:bodyPr/>
          <a:lstStyle/>
          <a:p>
            <a:pPr algn="ctr"/>
            <a:r>
              <a:rPr lang="en-US" dirty="0" smtClean="0">
                <a:latin typeface="+mn-lt"/>
              </a:rPr>
              <a:t>Safety Data Sheets (SDS)</a:t>
            </a:r>
            <a:endParaRPr lang="en-US" dirty="0">
              <a:latin typeface="+mn-lt"/>
            </a:endParaRPr>
          </a:p>
        </p:txBody>
      </p:sp>
    </p:spTree>
    <p:extLst>
      <p:ext uri="{BB962C8B-B14F-4D97-AF65-F5344CB8AC3E}">
        <p14:creationId xmlns:p14="http://schemas.microsoft.com/office/powerpoint/2010/main" val="34449836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AUDIO_DECODED" val="1"/>
  <p:tag name="ART_ENCODE_TYPE" val="0"/>
  <p:tag name="ART_ENCODE_INDEX" val="1"/>
  <p:tag name="ARTICULATE_REFERENCE_COUNT" val="4"/>
  <p:tag name="ARTICULATE_REFERENCE_TYPE_1" val="0"/>
  <p:tag name="ARTICULATE_REFERENCE_TITLE_1" val="Non-Ferrous Founders' Society"/>
  <p:tag name="ARTICULATE_REFERENCE_1" val="http://www.nffs.org"/>
  <p:tag name="ARTICULATE_REFERENCE_TYPE_2" val="0"/>
  <p:tag name="ARTICULATE_REFERENCE_TITLE_2" val="Occupational Safety and Health Administration (OSHA)"/>
  <p:tag name="ARTICULATE_REFERENCE_2" val="http://www.osha.gov"/>
  <p:tag name="ARTICULATE_REFERENCE_TYPE_3" val="0"/>
  <p:tag name="ARTICULATE_REFERENCE_TITLE_3" val="National Fire Protection Association (NFPA)"/>
  <p:tag name="ARTICULATE_REFERENCE_3" val="http://www.nfpa.org"/>
  <p:tag name="ARTICULATE_REFERENCE_TYPE_4" val="0"/>
  <p:tag name="ARTICULATE_REFERENCE_TITLE_4" val="OSHA Regulations - 29CFR1910 Subpart S"/>
  <p:tag name="ARTICULATE_REFERENCE_4" val="http://www.osha.gov/pls/oshaweb/owadisp.show_document?p_table=STANDARDS&amp;p_id=10135"/>
  <p:tag name="PUBLISH_TITLE" val="Foundry Electrical Safety Training"/>
  <p:tag name="ARTICULATE_PUBLISH_PATH" val="U:\NFFStar Program\Harwood Grant\2007 Electrical Safety NFPA 70E\Project\CD Rom finished materials\Presentations\English"/>
  <p:tag name="ARTICULATE_LOGO" val="NFFStar-logo-transparent.gif"/>
  <p:tag name="ARTICULATE_PRESENTER" val="Non-Ferrous Founders' Society"/>
  <p:tag name="ARTICULATE_PRESENTER_GUID" val="49E8C9D119B1"/>
  <p:tag name="ARTICULATE_LMS" val="0"/>
  <p:tag name="PLAYERLOGOHEIGHT" val="138"/>
  <p:tag name="PLAYERLOGOWIDTH" val="375"/>
  <p:tag name="LAUNCHINNEWWINDOW" val="0"/>
  <p:tag name="LASTPUBLISHED" val="U:\NFFStar Program\Harwood Grant\2007 Electrical Safety NFPA 70E\Project\CD Rom finished materials\Presentations\English\Foundry Electrical Safety Training\player.html"/>
  <p:tag name="LMS_PUBLISH" val="No"/>
  <p:tag name="ARTICULATE_TEMPLATE_GUID" val="1a000000-6000-0000-b000-000000000001"/>
  <p:tag name="ARTICULATE_TEMPLATE" val="Corporate Communications"/>
  <p:tag name="PRESENTER_PREVIEW_MODE" val="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LxrJBpFT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UDIO_IMPORT" val="U:\NFFStar Program\Harwood Grant\2007 Electrical Safety NFPA 70E\Project\Audio\English\background1.wav"/>
  <p:tag name="AUDIO_ID" val="295"/>
  <p:tag name="ELAPSEDTIME" val="20.089"/>
</p:tagLst>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8213</TotalTime>
  <Words>2005</Words>
  <Application>Microsoft Office PowerPoint</Application>
  <PresentationFormat>On-screen Show (4:3)</PresentationFormat>
  <Paragraphs>241</Paragraphs>
  <Slides>26</Slides>
  <Notes>26</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Layers</vt:lpstr>
      <vt:lpstr>Non-Ferrous Founders’ Society Safety &amp; Health Training Program</vt:lpstr>
      <vt:lpstr>HazCom and the  Non-Ferrous Foundry</vt:lpstr>
      <vt:lpstr>HazCom and the  Non-Ferrous Foundry</vt:lpstr>
      <vt:lpstr>HazCom and the  Non-Ferrous Foundry</vt:lpstr>
      <vt:lpstr>Notification of Hazards</vt:lpstr>
      <vt:lpstr>Employer Responsibilities</vt:lpstr>
      <vt:lpstr>Employer Responsibilities</vt:lpstr>
      <vt:lpstr>Safety Data Sheets (SDS)</vt:lpstr>
      <vt:lpstr>Safety Data Sheets (SDS)</vt:lpstr>
      <vt:lpstr>Safety Data Sheets (SDS)</vt:lpstr>
      <vt:lpstr>Pictograms</vt:lpstr>
      <vt:lpstr>Skull and Crossbones</vt:lpstr>
      <vt:lpstr>Health Hazard</vt:lpstr>
      <vt:lpstr>Exclamation Mark</vt:lpstr>
      <vt:lpstr>Flame</vt:lpstr>
      <vt:lpstr>Corrosion</vt:lpstr>
      <vt:lpstr>Gas Cylinder</vt:lpstr>
      <vt:lpstr>Exploding Bomb</vt:lpstr>
      <vt:lpstr>Flame Over Circle</vt:lpstr>
      <vt:lpstr>Environment (non-mandatory)</vt:lpstr>
      <vt:lpstr>Multiple Symbols/Hazards</vt:lpstr>
      <vt:lpstr>Signal Words</vt:lpstr>
      <vt:lpstr>PowerPoint Presentation</vt:lpstr>
      <vt:lpstr>PowerPoint Presentation</vt:lpstr>
      <vt:lpstr>Acknowledgements</vt:lpstr>
      <vt:lpstr>PowerPoint Presentation</vt:lpstr>
    </vt:vector>
  </TitlesOfParts>
  <Company>NFFS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Non-Ferrous Founders’ Society Safety &amp; Health Training Program</dc:title>
  <dc:creator>Jerrod Weaver</dc:creator>
  <cp:lastModifiedBy>Saldana, Andres - OSHA</cp:lastModifiedBy>
  <cp:revision>504</cp:revision>
  <dcterms:created xsi:type="dcterms:W3CDTF">2008-02-21T21:20:27Z</dcterms:created>
  <dcterms:modified xsi:type="dcterms:W3CDTF">2016-01-20T00:37:18Z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Foundry Electrical Safety Training</vt:lpwstr>
  </property>
  <property fmtid="{D5CDD505-2E9C-101B-9397-08002B2CF9AE}" pid="3" name="ArticulateUseProject">
    <vt:lpwstr>1</vt:lpwstr>
  </property>
  <property fmtid="{D5CDD505-2E9C-101B-9397-08002B2CF9AE}" pid="4" name="ArticulateGUID">
    <vt:lpwstr>D9D91193-FF34-40BD-ADC6-FD11EA2267C9</vt:lpwstr>
  </property>
  <property fmtid="{D5CDD505-2E9C-101B-9397-08002B2CF9AE}" pid="5" name="ArticulateProjectFull">
    <vt:lpwstr>\\192.168.1.253\Users Shared Folders\Jerrod\NFFStar Program\Harwood Grant\2014 Hazard Communication aligned with GHS\Project\Funded\Content\Section 2 GHS HazCom and the NF Foundry.ppta</vt:lpwstr>
  </property>
</Properties>
</file>