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7" r:id="rId2"/>
    <p:sldId id="308" r:id="rId3"/>
    <p:sldId id="299" r:id="rId4"/>
    <p:sldId id="300" r:id="rId5"/>
    <p:sldId id="301" r:id="rId6"/>
    <p:sldId id="302" r:id="rId7"/>
    <p:sldId id="303" r:id="rId8"/>
    <p:sldId id="307" r:id="rId9"/>
    <p:sldId id="305" r:id="rId10"/>
    <p:sldId id="306" r:id="rId11"/>
    <p:sldId id="304" r:id="rId12"/>
    <p:sldId id="312" r:id="rId13"/>
    <p:sldId id="311" r:id="rId14"/>
    <p:sldId id="310" r:id="rId15"/>
    <p:sldId id="313" r:id="rId16"/>
    <p:sldId id="314" r:id="rId17"/>
    <p:sldId id="316" r:id="rId18"/>
    <p:sldId id="317" r:id="rId19"/>
    <p:sldId id="318" r:id="rId20"/>
    <p:sldId id="319" r:id="rId21"/>
    <p:sldId id="320" r:id="rId22"/>
    <p:sldId id="295" r:id="rId23"/>
    <p:sldId id="297" r:id="rId24"/>
  </p:sldIdLst>
  <p:sldSz cx="9144000" cy="6858000" type="screen4x3"/>
  <p:notesSz cx="7315200" cy="96012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73124" autoAdjust="0"/>
  </p:normalViewPr>
  <p:slideViewPr>
    <p:cSldViewPr>
      <p:cViewPr>
        <p:scale>
          <a:sx n="66" d="100"/>
          <a:sy n="66" d="100"/>
        </p:scale>
        <p:origin x="-293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C8C691F-7294-46FA-8F63-B235814EAC80}" type="datetimeFigureOut">
              <a:rPr lang="en-US" smtClean="0"/>
              <a:pPr/>
              <a:t>1/19/2016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097C11F-BB74-4365-82E9-4FBAE249E89D}" type="slidenum">
              <a:rPr lang="en-US" smtClean="0"/>
              <a:pPr/>
              <a:t>‹#›</a:t>
            </a:fld>
            <a:endParaRPr lang="en-US"/>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258888" y="719138"/>
            <a:ext cx="4800600" cy="3600450"/>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5 is about Fire Fighting. This section is important to the local fire department since it will inform them of the proper (and unsuitable) extinguishing media. This section will also identify specific hazards that could be generated or result from the combustion or burning of the product. For example, will burning the material release hazardous gases?  Could it cause and explosion?  It will inform fire fighters of any special protective equipment and precautions that are needed. This can be most important in an Aluminum or Magnesium foundry, since under certain conditions these metals can present a fire hazard. </a:t>
            </a:r>
            <a:r>
              <a:rPr lang="en-US" sz="1200" b="0" dirty="0" smtClean="0">
                <a:solidFill>
                  <a:srgbClr val="000000"/>
                </a:solidFill>
                <a:effectLst/>
                <a:latin typeface="Calibri"/>
                <a:ea typeface="Times New Roman"/>
                <a:cs typeface="Arial"/>
              </a:rPr>
              <a:t>In contrast, if the material is a Brass alloy or mixture, the firefighting measures will be different since the potential hazards will be different!</a:t>
            </a:r>
          </a:p>
          <a:p>
            <a:endParaRPr lang="en-US" sz="1200" b="0" dirty="0" smtClean="0">
              <a:solidFill>
                <a:srgbClr val="000000"/>
              </a:solidFill>
              <a:effectLst/>
              <a:latin typeface="Calibri"/>
              <a:ea typeface="Times New Roman"/>
              <a:cs typeface="Arial"/>
            </a:endParaRPr>
          </a:p>
          <a:p>
            <a:r>
              <a:rPr lang="en-US" sz="1200" b="0" dirty="0" smtClean="0">
                <a:solidFill>
                  <a:srgbClr val="000000"/>
                </a:solidFill>
                <a:effectLst/>
                <a:latin typeface="Calibri"/>
                <a:ea typeface="Times New Roman"/>
                <a:cs typeface="Arial"/>
              </a:rPr>
              <a:t>Remember: </a:t>
            </a:r>
            <a:r>
              <a:rPr lang="en-US" sz="1200" b="0" kern="1200" dirty="0" smtClean="0">
                <a:solidFill>
                  <a:schemeClr val="tx1"/>
                </a:solidFill>
                <a:effectLst/>
                <a:latin typeface="Arial" charset="0"/>
                <a:ea typeface="+mn-ea"/>
                <a:cs typeface="+mn-cs"/>
              </a:rPr>
              <a:t>Most foundries do NOT have Fire Brigades, and employees are not expected to fight any fire that can not be put out with a fire extinguisher.  ONLY EMPLOYEES TRAINED IN THE USE OF FIRE EXTINGUISHERS MAY USE THIS EQUIPMENT TO PUT OUT A FIRE.</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a:p>
        </p:txBody>
      </p:sp>
    </p:spTree>
    <p:extLst>
      <p:ext uri="{BB962C8B-B14F-4D97-AF65-F5344CB8AC3E}">
        <p14:creationId xmlns:p14="http://schemas.microsoft.com/office/powerpoint/2010/main" val="3477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Section 6 gives </a:t>
            </a:r>
            <a:r>
              <a:rPr lang="en-US" sz="1200" b="1" kern="1200" dirty="0" smtClean="0">
                <a:solidFill>
                  <a:schemeClr val="tx1"/>
                </a:solidFill>
                <a:effectLst/>
                <a:latin typeface="Arial" charset="0"/>
                <a:ea typeface="+mn-ea"/>
                <a:cs typeface="+mn-cs"/>
              </a:rPr>
              <a:t>Accidental Release Measures</a:t>
            </a:r>
            <a:r>
              <a:rPr lang="en-US" sz="1200" kern="1200" dirty="0" smtClean="0">
                <a:solidFill>
                  <a:schemeClr val="tx1"/>
                </a:solidFill>
                <a:effectLst/>
                <a:latin typeface="Arial" charset="0"/>
                <a:ea typeface="+mn-ea"/>
                <a:cs typeface="+mn-cs"/>
              </a:rPr>
              <a:t>.   These are the directions on what must be done if there is a spill or release of the chemical what Personal Precautions, Protective Equipment and Emergency Procedures must be used in a clean up of a release. The SDS will also give Environmental Precautions on any dangers to the environment from a release.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a:p>
        </p:txBody>
      </p:sp>
    </p:spTree>
    <p:extLst>
      <p:ext uri="{BB962C8B-B14F-4D97-AF65-F5344CB8AC3E}">
        <p14:creationId xmlns:p14="http://schemas.microsoft.com/office/powerpoint/2010/main" val="37305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7 gives instructions on Handling &amp; Storage also advises on the Personal precautions, protective equipment, and emergency procedures for normal handling and storage at the facility. Methods and materials for containment and clean up for normal spills or every day and handling are covered in this section.  Large spills or spills beyond the normal must be handled ONLY by specially trained workers.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a:p>
        </p:txBody>
      </p:sp>
    </p:spTree>
    <p:extLst>
      <p:ext uri="{BB962C8B-B14F-4D97-AF65-F5344CB8AC3E}">
        <p14:creationId xmlns:p14="http://schemas.microsoft.com/office/powerpoint/2010/main" val="367402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8 is a very important part of the SDS since it concerns Exposure Limits, Personal Protective Equipment and Engineering Controls.  There will be a listing of the OSHA PEL (permissible exposure limits) and any other exposure limit used or recommended by the  chemical manufacturer, importer or employer preparing the SDS.  These are the limits that are considered to be safe for workers.  Any exposures above these limits must be eliminated or controlled.  If workers must be exposed to these chemicals for any reason, personal protective equipment MUST be used to protect against the hazard until the exposure is reduced to a safe level. Appropriate engineering controls and Individual protection measures, such as Personal Protective Equipment are included in this section. </a:t>
            </a:r>
          </a:p>
          <a:p>
            <a:r>
              <a:rPr lang="en-US" sz="1200" kern="120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a:p>
        </p:txBody>
      </p:sp>
    </p:spTree>
    <p:extLst>
      <p:ext uri="{BB962C8B-B14F-4D97-AF65-F5344CB8AC3E}">
        <p14:creationId xmlns:p14="http://schemas.microsoft.com/office/powerpoint/2010/main" val="252827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Section 9 </a:t>
            </a:r>
            <a:r>
              <a:rPr lang="en-US" sz="1200" b="0" kern="1200" dirty="0" smtClean="0">
                <a:solidFill>
                  <a:schemeClr val="tx1"/>
                </a:solidFill>
                <a:effectLst/>
                <a:latin typeface="Arial" charset="0"/>
                <a:ea typeface="+mn-ea"/>
                <a:cs typeface="+mn-cs"/>
              </a:rPr>
              <a:t>concerns the Physical and Chemical Properties of the </a:t>
            </a:r>
            <a:r>
              <a:rPr lang="en-US" sz="1200" kern="1200" dirty="0" smtClean="0">
                <a:solidFill>
                  <a:schemeClr val="tx1"/>
                </a:solidFill>
                <a:effectLst/>
                <a:latin typeface="Arial" charset="0"/>
                <a:ea typeface="+mn-ea"/>
                <a:cs typeface="+mn-cs"/>
              </a:rPr>
              <a:t>product.  This is important since it informs us if a product is a possible fire or explosion hazard, or could cause chemical burns. This section will include </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Appearance (physical state – solid, liquid, gas -, color, </a:t>
            </a:r>
            <a:r>
              <a:rPr lang="en-US" sz="1200" b="0" kern="1200" dirty="0" err="1" smtClean="0">
                <a:solidFill>
                  <a:schemeClr val="tx1"/>
                </a:solidFill>
                <a:effectLst/>
                <a:latin typeface="Arial" charset="0"/>
                <a:ea typeface="+mn-ea"/>
                <a:cs typeface="+mn-cs"/>
              </a:rPr>
              <a:t>etc</a:t>
            </a:r>
            <a:r>
              <a:rPr lang="en-US" sz="1200" b="0" kern="1200" dirty="0" smtClean="0">
                <a:solidFill>
                  <a:schemeClr val="tx1"/>
                </a:solidFill>
                <a:effectLst/>
                <a:latin typeface="Arial" charset="0"/>
                <a:ea typeface="+mn-ea"/>
                <a:cs typeface="+mn-cs"/>
              </a:rPr>
              <a:t>)</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Odor</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pH </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Melting point/freezing point</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Initial boiling point and boiling range</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Flash point</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Evaporation rate</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Flammability (solid, liquid, gas)</a:t>
            </a:r>
          </a:p>
          <a:p>
            <a:r>
              <a:rPr lang="en-US" sz="1200" b="0" kern="1200" dirty="0" smtClean="0">
                <a:solidFill>
                  <a:schemeClr val="tx1"/>
                </a:solidFill>
                <a:effectLst/>
                <a:latin typeface="Arial" charset="0"/>
                <a:ea typeface="+mn-ea"/>
                <a:cs typeface="+mn-cs"/>
              </a:rPr>
              <a:t> </a:t>
            </a:r>
          </a:p>
          <a:p>
            <a:r>
              <a:rPr lang="en-US" sz="1200" b="0" kern="1200" dirty="0" smtClean="0">
                <a:solidFill>
                  <a:schemeClr val="tx1"/>
                </a:solidFill>
                <a:effectLst/>
                <a:latin typeface="Arial" charset="0"/>
                <a:ea typeface="+mn-ea"/>
                <a:cs typeface="+mn-cs"/>
              </a:rPr>
              <a:t>Odor and Flash Point may not be important for a metal such as an</a:t>
            </a:r>
            <a:r>
              <a:rPr lang="en-US" sz="1200" b="0" kern="1200" baseline="0" dirty="0" smtClean="0">
                <a:solidFill>
                  <a:schemeClr val="tx1"/>
                </a:solidFill>
                <a:effectLst/>
                <a:latin typeface="Arial" charset="0"/>
                <a:ea typeface="+mn-ea"/>
                <a:cs typeface="+mn-cs"/>
              </a:rPr>
              <a:t> aluminum alloy. </a:t>
            </a:r>
            <a:r>
              <a:rPr lang="en-US" sz="1200" b="0" kern="1200" dirty="0" smtClean="0">
                <a:solidFill>
                  <a:schemeClr val="tx1"/>
                </a:solidFill>
                <a:effectLst/>
                <a:latin typeface="Arial" charset="0"/>
                <a:ea typeface="+mn-ea"/>
                <a:cs typeface="+mn-cs"/>
              </a:rPr>
              <a:t>However, Odor and Flash Point will be very important for common materials such as Gasoline and some of the Core Room chemicals that may be used at your foundry.</a:t>
            </a:r>
          </a:p>
          <a:p>
            <a:r>
              <a:rPr lang="en-US" sz="1200" b="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a:p>
        </p:txBody>
      </p:sp>
    </p:spTree>
    <p:extLst>
      <p:ext uri="{BB962C8B-B14F-4D97-AF65-F5344CB8AC3E}">
        <p14:creationId xmlns:p14="http://schemas.microsoft.com/office/powerpoint/2010/main" val="37534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10 also concerns the physical properties of the product – its Stability and Reactivity.  Chemicals that are not stable or are reactive MUST be handled and stored with great care and only by persons who have been properly trained in how to safely work with them.</a:t>
            </a:r>
          </a:p>
          <a:p>
            <a:r>
              <a:rPr lang="en-US" sz="1200" b="0" kern="1200" dirty="0" smtClean="0">
                <a:solidFill>
                  <a:schemeClr val="tx1"/>
                </a:solidFill>
                <a:effectLst/>
                <a:latin typeface="Arial" charset="0"/>
                <a:ea typeface="+mn-ea"/>
                <a:cs typeface="+mn-cs"/>
              </a:rPr>
              <a:t> </a:t>
            </a:r>
          </a:p>
          <a:p>
            <a:r>
              <a:rPr lang="en-US" sz="1200" b="0" kern="1200" dirty="0" smtClean="0">
                <a:solidFill>
                  <a:schemeClr val="tx1"/>
                </a:solidFill>
                <a:effectLst/>
                <a:latin typeface="Arial" charset="0"/>
                <a:ea typeface="+mn-ea"/>
                <a:cs typeface="+mn-cs"/>
              </a:rPr>
              <a:t>Materials that are not stable can sometimes be hazardous is dropped or handles improperly. Reactive materials change when mixed with another chemical.  Sometimes this change results in heat or the release of a new hazardous chemical (two very common products in the household are REACTIVE – items that contain Chorine such as bleach and Ammonia -  mixing the two together can create new chemicals- hydrochloric acid and chloramines – and they are VERY toxic)</a:t>
            </a:r>
          </a:p>
          <a:p>
            <a:endParaRPr lang="en-US" sz="1200" b="0" kern="1200" dirty="0" smtClean="0">
              <a:solidFill>
                <a:schemeClr val="tx1"/>
              </a:solidFill>
              <a:effectLst/>
              <a:latin typeface="Arial" charset="0"/>
              <a:ea typeface="+mn-ea"/>
              <a:cs typeface="+mn-cs"/>
            </a:endParaRPr>
          </a:p>
          <a:p>
            <a:r>
              <a:rPr lang="en-US" sz="1200" b="0" kern="1200" dirty="0" smtClean="0">
                <a:solidFill>
                  <a:schemeClr val="tx1"/>
                </a:solidFill>
                <a:effectLst/>
                <a:latin typeface="Arial" charset="0"/>
                <a:ea typeface="+mn-ea"/>
                <a:cs typeface="+mn-cs"/>
              </a:rPr>
              <a:t>If the chemical or product is not stable or if it is reactive, there will be information on incompatible materials (what other products, chemicals or condition such as heat should not be stored near this product or come into contact with it) and what Hazardous decomposition products could be produced if the product is not properly stored or handled.</a:t>
            </a:r>
          </a:p>
          <a:p>
            <a:endParaRPr lang="en-US" sz="1200" b="0" kern="1200" dirty="0" smtClean="0">
              <a:solidFill>
                <a:schemeClr val="tx1"/>
              </a:solidFill>
              <a:effectLst/>
              <a:latin typeface="Arial" charset="0"/>
              <a:ea typeface="+mn-ea"/>
              <a:cs typeface="+mn-cs"/>
            </a:endParaRPr>
          </a:p>
          <a:p>
            <a:r>
              <a:rPr lang="en-US" sz="1200" b="0" kern="1200" dirty="0" smtClean="0">
                <a:solidFill>
                  <a:schemeClr val="tx1"/>
                </a:solidFill>
                <a:effectLst/>
                <a:latin typeface="Arial" charset="0"/>
                <a:ea typeface="+mn-ea"/>
                <a:cs typeface="+mn-cs"/>
              </a:rPr>
              <a:t>The proper handling and storage of chemicals and products in the foundry is VERY important -especially where HOT metals and sources of ignition are present. Most metals, such as this Aluminum Alloy are not reactive or unstable as a SOLID ingot</a:t>
            </a:r>
          </a:p>
          <a:p>
            <a:endParaRPr lang="en-US" sz="1200" b="0" kern="1200" dirty="0" smtClean="0">
              <a:solidFill>
                <a:schemeClr val="tx1"/>
              </a:solidFill>
              <a:effectLst/>
              <a:latin typeface="Arial" charset="0"/>
              <a:ea typeface="+mn-ea"/>
              <a:cs typeface="+mn-cs"/>
            </a:endParaRPr>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a:p>
        </p:txBody>
      </p:sp>
    </p:spTree>
    <p:extLst>
      <p:ext uri="{BB962C8B-B14F-4D97-AF65-F5344CB8AC3E}">
        <p14:creationId xmlns:p14="http://schemas.microsoft.com/office/powerpoint/2010/main" val="289326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11 concerns the HEALTH effects, or Toxicological Information.  The information here may be detailed and lengthy, but it includes data that is vital to protecting the health of those who work with the product.  This section will include</a:t>
            </a:r>
            <a:r>
              <a:rPr lang="en-US" sz="1200" b="0" kern="1200" baseline="0" dirty="0" smtClean="0">
                <a:solidFill>
                  <a:schemeClr val="tx1"/>
                </a:solidFill>
                <a:effectLst/>
                <a:latin typeface="Arial" charset="0"/>
                <a:ea typeface="+mn-ea"/>
                <a:cs typeface="+mn-cs"/>
              </a:rPr>
              <a:t> a description </a:t>
            </a:r>
            <a:r>
              <a:rPr lang="en-US" sz="1200" b="0" kern="1200" dirty="0" smtClean="0">
                <a:solidFill>
                  <a:schemeClr val="tx1"/>
                </a:solidFill>
                <a:effectLst/>
                <a:latin typeface="Arial" charset="0"/>
                <a:ea typeface="+mn-ea"/>
                <a:cs typeface="+mn-cs"/>
              </a:rPr>
              <a:t>of various toxicological effects and the data used to identify those effects, including:</a:t>
            </a:r>
          </a:p>
          <a:p>
            <a:endParaRPr lang="en-US" sz="1200" b="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Likely exposure routes (inhalation, ingestion, skin and eye contact)</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Symptoms related to the physical, chemical and toxicological characteristics</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Delayed and immediate effects and chronic effects from short and long term exposure</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Numerical measures of toxicity (such as acute toxicity estimates)</a:t>
            </a:r>
          </a:p>
          <a:p>
            <a:r>
              <a:rPr lang="en-US" sz="1200" b="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mn-cs"/>
              </a:rPr>
              <a:t>Most aluminum alloys do not contain lead, but if they do even in small amounts, this section may contain a warning!  There are also warnings on how the metal may have different effects depending on how it is used.  For example, it may be hazardous if turned into a metal fume, but not if in its solid form and used as a cooking pot or soda can.</a:t>
            </a:r>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a:p>
        </p:txBody>
      </p:sp>
    </p:spTree>
    <p:extLst>
      <p:ext uri="{BB962C8B-B14F-4D97-AF65-F5344CB8AC3E}">
        <p14:creationId xmlns:p14="http://schemas.microsoft.com/office/powerpoint/2010/main" val="200635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12 includes Ecological Information – how the product could affect our environment.  It is non-mandatory – that means it is not required, but is </a:t>
            </a:r>
            <a:r>
              <a:rPr lang="en-US" sz="1200" b="0" kern="1200" dirty="0" err="1" smtClean="0">
                <a:solidFill>
                  <a:schemeClr val="tx1"/>
                </a:solidFill>
                <a:effectLst/>
                <a:latin typeface="Arial" charset="0"/>
                <a:ea typeface="+mn-ea"/>
                <a:cs typeface="+mn-cs"/>
              </a:rPr>
              <a:t>voluntary.Many</a:t>
            </a:r>
            <a:r>
              <a:rPr lang="en-US" sz="1200" b="0" kern="1200" dirty="0" smtClean="0">
                <a:solidFill>
                  <a:schemeClr val="tx1"/>
                </a:solidFill>
                <a:effectLst/>
                <a:latin typeface="Arial" charset="0"/>
                <a:ea typeface="+mn-ea"/>
                <a:cs typeface="+mn-cs"/>
              </a:rPr>
              <a:t> companies use this section to provide needed information on how to meet the environmental and transportation regulations of the United States of America and any other foreign country that might purchase the product.</a:t>
            </a:r>
          </a:p>
          <a:p>
            <a:endParaRPr lang="en-US" sz="1200" b="0" kern="1200" dirty="0" smtClean="0">
              <a:solidFill>
                <a:schemeClr val="tx1"/>
              </a:solidFill>
              <a:effectLst/>
              <a:latin typeface="Arial" charset="0"/>
              <a:ea typeface="+mn-ea"/>
              <a:cs typeface="+mn-cs"/>
            </a:endParaRPr>
          </a:p>
          <a:p>
            <a:r>
              <a:rPr lang="en-US" sz="1200" b="0" kern="1200" dirty="0" smtClean="0">
                <a:solidFill>
                  <a:schemeClr val="tx1"/>
                </a:solidFill>
                <a:effectLst/>
                <a:latin typeface="Arial" charset="0"/>
                <a:ea typeface="+mn-ea"/>
                <a:cs typeface="+mn-cs"/>
              </a:rPr>
              <a:t>The information here would include;</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 Ecotoxicity (aquatic and terrestrial, - how it could be toxic to the land or waters)</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 Persistence and degradability – does it break down in the environment or not</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 Bioaccumulative potential – does it build up in the tissues of plants or animals</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 Mobility in soil- does is move in the soil with rain water or ground water</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 Other adverse effects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a:p>
        </p:txBody>
      </p:sp>
    </p:spTree>
    <p:extLst>
      <p:ext uri="{BB962C8B-B14F-4D97-AF65-F5344CB8AC3E}">
        <p14:creationId xmlns:p14="http://schemas.microsoft.com/office/powerpoint/2010/main" val="80333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Concerns about the environment and safe handling of the chemical are the topic of Section 13: Disposal Considerations. Many of these rules are not OSHA regulations, but safe handling of the material is important to workers and to the environment for everyone. To be sure we dispose of the material safely when it is no longer useful or needed, this section will include a description of waste residues and information on safe handling along with proper methods of disposal of waste material or contaminated packaging (if required). Since most states will have their own rules on disposal of waste, most SDS will refer the user to the rules that apply to state where the company that is disposing of the material is located.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a:p>
        </p:txBody>
      </p:sp>
    </p:spTree>
    <p:extLst>
      <p:ext uri="{BB962C8B-B14F-4D97-AF65-F5344CB8AC3E}">
        <p14:creationId xmlns:p14="http://schemas.microsoft.com/office/powerpoint/2010/main" val="2912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14 also concerns issues that may apply to outside workers or the general public: Transportation Information  There are special labels and handling required for certain hazardous materials that are shipped by land, water or air in this country. These hazardous materials are required to have a “UN” number and the proper shipping name displayed so that the hazard is known in case of an emergency.   If there is a Department of Transportation (DOT) Transport hazard class or Packing group assigned to the material, it will be given in this section. If the material is an environmental hazard such as a marine pollutant it will be shown here along with any special requirement when transporting or moving the chemical either within or outside the foundry.   See this example for Aluminum in a SOLID form.  If a company ships its product outside of the United States, it may also list the Shipping Numbers or label information needed by the country that will receive the product.</a:t>
            </a:r>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a:p>
        </p:txBody>
      </p:sp>
    </p:spTree>
    <p:extLst>
      <p:ext uri="{BB962C8B-B14F-4D97-AF65-F5344CB8AC3E}">
        <p14:creationId xmlns:p14="http://schemas.microsoft.com/office/powerpoint/2010/main" val="2912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this</a:t>
            </a:r>
            <a:r>
              <a:rPr lang="en-US" sz="1200" kern="1200" baseline="0" dirty="0" smtClean="0">
                <a:solidFill>
                  <a:schemeClr val="tx1"/>
                </a:solidFill>
                <a:effectLst/>
                <a:latin typeface="Arial" charset="0"/>
                <a:ea typeface="+mn-ea"/>
                <a:cs typeface="+mn-cs"/>
              </a:rPr>
              <a:t> section, we will learn:</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is a Safety Data Sheet (SDS)?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are the 16 sections of a SDS?</a:t>
            </a:r>
          </a:p>
          <a:p>
            <a:pPr marL="171450" indent="-171450">
              <a:buFont typeface="Arial" panose="020B0604020202020204" pitchFamily="34" charset="0"/>
              <a:buChar char="•"/>
            </a:pPr>
            <a:r>
              <a:rPr lang="en-US" sz="1200" kern="1200" baseline="0" dirty="0" smtClean="0">
                <a:solidFill>
                  <a:schemeClr val="tx1"/>
                </a:solidFill>
                <a:effectLst/>
                <a:latin typeface="Arial" charset="0"/>
                <a:ea typeface="+mn-ea"/>
                <a:cs typeface="+mn-cs"/>
              </a:rPr>
              <a:t>What information is on a SDS, and why is it important?</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a:p>
        </p:txBody>
      </p:sp>
    </p:spTree>
    <p:extLst>
      <p:ext uri="{BB962C8B-B14F-4D97-AF65-F5344CB8AC3E}">
        <p14:creationId xmlns:p14="http://schemas.microsoft.com/office/powerpoint/2010/main" val="99422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15 contains more Regulatory Information that is not OSHA required.  Here other (not OSHA) government agencies or foreign country regulations that apply to Safety, Health and the Environment may be listed. This SDS for Aluminum Alloy – a mixture of Aluminum and other metals, lists what chemicals are also regulated by the Environmental Protection Agency under their “Right to Know” rules. For example, this section shows if the product could cause damage to the oceans or seas. It may also show the regulations for other countries, such as Canada.</a:t>
            </a:r>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a:p>
        </p:txBody>
      </p:sp>
    </p:spTree>
    <p:extLst>
      <p:ext uri="{BB962C8B-B14F-4D97-AF65-F5344CB8AC3E}">
        <p14:creationId xmlns:p14="http://schemas.microsoft.com/office/powerpoint/2010/main" val="2912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The last section, Section 16 is for any Other Information that might be important, but may not fit into one of the earlier sections.   For example, it might show the rating(s) for the product under one of the systems commonly used in industry. This example shows the National Fire Protection Association (NFPA) standards that may also apply</a:t>
            </a:r>
            <a:r>
              <a:rPr lang="en-US" sz="1200" b="0" kern="1200" baseline="0" dirty="0" smtClean="0">
                <a:solidFill>
                  <a:schemeClr val="tx1"/>
                </a:solidFill>
                <a:effectLst/>
                <a:latin typeface="Arial" charset="0"/>
                <a:ea typeface="+mn-ea"/>
                <a:cs typeface="+mn-cs"/>
              </a:rPr>
              <a:t> to this aluminum alloy.</a:t>
            </a:r>
            <a:endParaRPr lang="en-US" sz="1200" b="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21</a:t>
            </a:fld>
            <a:endParaRPr lang="en-US"/>
          </a:p>
        </p:txBody>
      </p:sp>
    </p:spTree>
    <p:extLst>
      <p:ext uri="{BB962C8B-B14F-4D97-AF65-F5344CB8AC3E}">
        <p14:creationId xmlns:p14="http://schemas.microsoft.com/office/powerpoint/2010/main" val="29123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22</a:t>
            </a:fld>
            <a:endParaRPr lang="en-US"/>
          </a:p>
        </p:txBody>
      </p:sp>
      <p:sp>
        <p:nvSpPr>
          <p:cNvPr id="11267" name="Rectangle 2"/>
          <p:cNvSpPr>
            <a:spLocks noGrp="1" noRot="1" noChangeAspect="1" noChangeArrowheads="1" noTextEdit="1"/>
          </p:cNvSpPr>
          <p:nvPr>
            <p:ph type="sldImg"/>
          </p:nvPr>
        </p:nvSpPr>
        <p:spPr>
          <a:xfrm>
            <a:off x="1258888" y="719138"/>
            <a:ext cx="4800600" cy="3600450"/>
          </a:xfrm>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23</a:t>
            </a:fld>
            <a:endParaRPr lang="en-US"/>
          </a:p>
        </p:txBody>
      </p:sp>
      <p:sp>
        <p:nvSpPr>
          <p:cNvPr id="13315" name="Rectangle 2"/>
          <p:cNvSpPr>
            <a:spLocks noGrp="1" noRot="1" noChangeAspect="1" noChangeArrowheads="1" noTextEdit="1"/>
          </p:cNvSpPr>
          <p:nvPr>
            <p:ph type="sldImg"/>
          </p:nvPr>
        </p:nvSpPr>
        <p:spPr>
          <a:xfrm>
            <a:off x="1316038" y="765175"/>
            <a:ext cx="4684712" cy="3513138"/>
          </a:xfrm>
          <a:ln/>
        </p:spPr>
      </p:sp>
      <p:sp>
        <p:nvSpPr>
          <p:cNvPr id="13316" name="Rectangle 3"/>
          <p:cNvSpPr>
            <a:spLocks noGrp="1" noChangeArrowheads="1"/>
          </p:cNvSpPr>
          <p:nvPr>
            <p:ph type="body" idx="1"/>
          </p:nvPr>
        </p:nvSpPr>
        <p:spPr>
          <a:xfrm>
            <a:off x="975360" y="4557237"/>
            <a:ext cx="5364480" cy="4323874"/>
          </a:xfrm>
          <a:noFill/>
          <a:ln/>
        </p:spPr>
        <p:txBody>
          <a:bodyPr/>
          <a:lstStyle/>
          <a:p>
            <a:pPr defTabSz="9229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The OSHA Hazard Communication Standard has requirement to help us handle chemicals safely in the workplace.  The standard makes sure that we know what is in the materials and products we work with and the hazards that may be associated with them.</a:t>
            </a:r>
          </a:p>
          <a:p>
            <a:r>
              <a:rPr lang="en-US" sz="1200" b="0" kern="1200" dirty="0" smtClean="0">
                <a:solidFill>
                  <a:schemeClr val="tx1"/>
                </a:solidFill>
                <a:effectLst/>
                <a:latin typeface="Arial" charset="0"/>
                <a:ea typeface="+mn-ea"/>
                <a:cs typeface="+mn-cs"/>
              </a:rPr>
              <a:t> </a:t>
            </a:r>
          </a:p>
          <a:p>
            <a:r>
              <a:rPr lang="en-US" sz="1200" b="0" kern="1200" dirty="0" smtClean="0">
                <a:solidFill>
                  <a:schemeClr val="tx1"/>
                </a:solidFill>
                <a:effectLst/>
                <a:latin typeface="Arial" charset="0"/>
                <a:ea typeface="+mn-ea"/>
                <a:cs typeface="+mn-cs"/>
              </a:rPr>
              <a:t>OSHA requires :</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Chemical manufacturers/importers must evaluate the hazards of the chemicals they produce or import, and prepare labels and material safety data sheets or safety data sheets (SDS) to inform the hazard information to their customers; (MSDS- forms will be REPLACED by the newer Safety Data Sheets by June of 2015)</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All employers with hazardous chemicals in their workplaces must have labels and MSDS/SDS available for exposed workers, and train them to handle the chemicals. </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Workers must receive this training upon initial assignment, before working with the chemicals, and whenever a new chemical hazard is introduced into their work area.</a:t>
            </a:r>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a:p>
        </p:txBody>
      </p:sp>
    </p:spTree>
    <p:extLst>
      <p:ext uri="{BB962C8B-B14F-4D97-AF65-F5344CB8AC3E}">
        <p14:creationId xmlns:p14="http://schemas.microsoft.com/office/powerpoint/2010/main" val="294113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The new SDS uses a uniform 16-section format for all Chemicals and Products, and the new Labels will also be more uniform in the words and symbols used to describe hazards.</a:t>
            </a:r>
          </a:p>
          <a:p>
            <a:r>
              <a:rPr lang="en-GB" sz="1200" b="0" kern="1200" dirty="0" smtClean="0">
                <a:solidFill>
                  <a:schemeClr val="tx1"/>
                </a:solidFill>
                <a:effectLst/>
                <a:latin typeface="Arial" charset="0"/>
                <a:ea typeface="+mn-ea"/>
                <a:cs typeface="+mn-cs"/>
              </a:rPr>
              <a:t> </a:t>
            </a:r>
            <a:endParaRPr lang="en-US" sz="1200" b="0" kern="1200" dirty="0" smtClean="0">
              <a:solidFill>
                <a:schemeClr val="tx1"/>
              </a:solidFill>
              <a:effectLst/>
              <a:latin typeface="Arial" charset="0"/>
              <a:ea typeface="+mn-ea"/>
              <a:cs typeface="+mn-cs"/>
            </a:endParaRPr>
          </a:p>
          <a:p>
            <a:r>
              <a:rPr lang="en-GB" sz="1200" b="0" kern="1200" dirty="0" smtClean="0">
                <a:solidFill>
                  <a:schemeClr val="tx1"/>
                </a:solidFill>
                <a:effectLst/>
                <a:latin typeface="Arial" charset="0"/>
                <a:ea typeface="+mn-ea"/>
                <a:cs typeface="+mn-cs"/>
              </a:rPr>
              <a:t>The NEW Safety Data Sheet (SDS) has sixteen (16) sections- ALL Safety Data Sheets must have all these sections in this order..</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	Identification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2.	Hazard(s) identification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3.	Composition/information on ingredients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4.	First-aid measures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5.	Fire-fighting measures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6.	Accidental release measures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7.	Handling and storage</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8.	Exposure control/personal protection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9.	Physical and chemical properties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10.	Stability and reactivity</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11.	Toxicological information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12.	Ecological information*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13.	Disposal considerations*</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14.	Transport information*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15.	Regulatory information</a:t>
            </a:r>
            <a:endParaRPr lang="en-US" sz="1200" b="0" kern="1200" dirty="0" smtClean="0">
              <a:solidFill>
                <a:schemeClr val="tx1"/>
              </a:solidFill>
              <a:effectLst/>
              <a:latin typeface="Arial" charset="0"/>
              <a:ea typeface="+mn-ea"/>
              <a:cs typeface="+mn-cs"/>
            </a:endParaRPr>
          </a:p>
          <a:p>
            <a:r>
              <a:rPr lang="en-CA" sz="1200" b="0" kern="1200" dirty="0" smtClean="0">
                <a:solidFill>
                  <a:schemeClr val="tx1"/>
                </a:solidFill>
                <a:effectLst/>
                <a:latin typeface="Arial" charset="0"/>
                <a:ea typeface="+mn-ea"/>
                <a:cs typeface="+mn-cs"/>
              </a:rPr>
              <a:t>16.	Other information</a:t>
            </a:r>
            <a:endParaRPr lang="en-US" sz="1200" b="0" kern="1200" dirty="0" smtClean="0">
              <a:solidFill>
                <a:schemeClr val="tx1"/>
              </a:solidFill>
              <a:effectLst/>
              <a:latin typeface="Arial" charset="0"/>
              <a:ea typeface="+mn-ea"/>
              <a:cs typeface="+mn-cs"/>
            </a:endParaRPr>
          </a:p>
          <a:p>
            <a:r>
              <a:rPr lang="en-US" sz="1200" b="0" kern="1200" dirty="0" smtClean="0">
                <a:solidFill>
                  <a:schemeClr val="tx1"/>
                </a:solidFill>
                <a:effectLst/>
                <a:latin typeface="Arial" charset="0"/>
                <a:ea typeface="+mn-ea"/>
                <a:cs typeface="+mn-cs"/>
              </a:rPr>
              <a:t> </a:t>
            </a:r>
          </a:p>
          <a:p>
            <a:r>
              <a:rPr lang="en-US" sz="1200" b="0" kern="1200" dirty="0" smtClean="0">
                <a:solidFill>
                  <a:schemeClr val="tx1"/>
                </a:solidFill>
                <a:effectLst/>
                <a:latin typeface="Arial" charset="0"/>
                <a:ea typeface="+mn-ea"/>
                <a:cs typeface="+mn-cs"/>
              </a:rPr>
              <a:t>A standard or uniform SDS makes it easier to find and understand SDS!</a:t>
            </a:r>
          </a:p>
          <a:p>
            <a:endParaRPr lang="en-US" b="0"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a:p>
        </p:txBody>
      </p:sp>
    </p:spTree>
    <p:extLst>
      <p:ext uri="{BB962C8B-B14F-4D97-AF65-F5344CB8AC3E}">
        <p14:creationId xmlns:p14="http://schemas.microsoft.com/office/powerpoint/2010/main" val="369287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1 of the SDS gives the necessary information on the NAME of the product or the chemical, the company who made or sold it and how to get more information on the product in case of an emergency.</a:t>
            </a:r>
          </a:p>
          <a:p>
            <a:endParaRPr lang="en-US" sz="1200" b="0" kern="1200" dirty="0" smtClean="0">
              <a:solidFill>
                <a:schemeClr val="tx1"/>
              </a:solidFill>
              <a:effectLst/>
              <a:latin typeface="Arial" charset="0"/>
              <a:ea typeface="+mn-ea"/>
              <a:cs typeface="+mn-cs"/>
            </a:endParaRPr>
          </a:p>
          <a:p>
            <a:r>
              <a:rPr lang="en-US" sz="1200" b="0" kern="1200" dirty="0" smtClean="0">
                <a:solidFill>
                  <a:schemeClr val="tx1"/>
                </a:solidFill>
                <a:effectLst/>
                <a:latin typeface="Arial" charset="0"/>
                <a:ea typeface="+mn-ea"/>
                <a:cs typeface="+mn-cs"/>
              </a:rPr>
              <a:t>This section will include:</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Product identifier used on label</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Other means of identification</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Recommended use of chemical and restrictions on use</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Name, address, telephone number of manufacturer, importer or other responsible party</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Emergency phone number</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a:p>
        </p:txBody>
      </p:sp>
    </p:spTree>
    <p:extLst>
      <p:ext uri="{BB962C8B-B14F-4D97-AF65-F5344CB8AC3E}">
        <p14:creationId xmlns:p14="http://schemas.microsoft.com/office/powerpoint/2010/main" val="422926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2 of the SDS will be Hazards Identification.  This section must includes some new terms that may not have appeared on the older MSDS: </a:t>
            </a:r>
          </a:p>
          <a:p>
            <a:endParaRPr lang="en-US" sz="1200" b="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Classification of hazardous chemical according to new categories </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Signal word (Warning or Danger) , hazard statement(s) (for example, Flammable Liquid), symbol(s) and precautionary statement(s)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Arial" charset="0"/>
                <a:ea typeface="+mn-ea"/>
                <a:cs typeface="+mn-cs"/>
              </a:rPr>
              <a:t>Hazard symbols may be provided as graphical reproductions or it may give the name of  the symbol, such as a flame, skull and crossbones- (pictographs)</a:t>
            </a:r>
          </a:p>
          <a:p>
            <a:pPr marL="171450" lvl="0" indent="-171450">
              <a:buFont typeface="Arial" panose="020B0604020202020204" pitchFamily="34" charset="0"/>
              <a:buChar char="•"/>
            </a:pPr>
            <a:endParaRPr lang="en-US" sz="1200" b="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a:p>
        </p:txBody>
      </p:sp>
    </p:spTree>
    <p:extLst>
      <p:ext uri="{BB962C8B-B14F-4D97-AF65-F5344CB8AC3E}">
        <p14:creationId xmlns:p14="http://schemas.microsoft.com/office/powerpoint/2010/main" val="23423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kern="1200" dirty="0" smtClean="0">
                <a:solidFill>
                  <a:schemeClr val="tx1"/>
                </a:solidFill>
                <a:effectLst/>
                <a:latin typeface="Arial" charset="0"/>
                <a:ea typeface="+mn-ea"/>
                <a:cs typeface="+mn-cs"/>
              </a:rPr>
              <a:t>Section 2 of the SDS will be Hazards Identification.  This section must includes some new terms that may not have appeared on the older MSDS: </a:t>
            </a:r>
          </a:p>
          <a:p>
            <a:pPr marL="171450" lvl="0" indent="-171450">
              <a:buFont typeface="Arial" panose="020B0604020202020204" pitchFamily="34" charset="0"/>
              <a:buChar char="•"/>
            </a:pPr>
            <a:endParaRPr lang="en-US" sz="1200" b="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Unclassified hazards (such as combustible dust or dust explosion hazard)</a:t>
            </a:r>
          </a:p>
          <a:p>
            <a:pPr marL="171450" lvl="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If there is ingredient with unknown acute toxicity that is used in the product in a mixture and it is present in a concentration </a:t>
            </a:r>
            <a:r>
              <a:rPr lang="en-US" sz="1200" b="0" u="sng" kern="1200" dirty="0" smtClean="0">
                <a:solidFill>
                  <a:schemeClr val="tx1"/>
                </a:solidFill>
                <a:effectLst/>
                <a:latin typeface="Arial" charset="0"/>
                <a:ea typeface="+mn-ea"/>
                <a:cs typeface="+mn-cs"/>
              </a:rPr>
              <a:t>greater or equal to</a:t>
            </a:r>
            <a:r>
              <a:rPr lang="en-US" sz="1200" b="0" kern="1200" dirty="0" smtClean="0">
                <a:solidFill>
                  <a:schemeClr val="tx1"/>
                </a:solidFill>
                <a:effectLst/>
                <a:latin typeface="Arial" charset="0"/>
                <a:ea typeface="+mn-ea"/>
                <a:cs typeface="+mn-cs"/>
              </a:rPr>
              <a:t> 1 percent, the SDS must state the percent of there is x (here they must give the percent) percent of product consists of ingredient(s) of unknown toxicity </a:t>
            </a:r>
          </a:p>
          <a:p>
            <a:r>
              <a:rPr lang="en-US" sz="1200" b="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Here is a sample of Section 2 for aluminum alloys- there is a lot of important information in this section on the possible hazards and how to properly handle this material and protect from these hazards.  Many of the warnings or statements in this section will be more fully handled in other sections of the SDS.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a:p>
        </p:txBody>
      </p:sp>
    </p:spTree>
    <p:extLst>
      <p:ext uri="{BB962C8B-B14F-4D97-AF65-F5344CB8AC3E}">
        <p14:creationId xmlns:p14="http://schemas.microsoft.com/office/powerpoint/2010/main" val="85108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3 of the SDS will give the Composition of the product – WHAT is in it!  This section includes the:</a:t>
            </a:r>
          </a:p>
          <a:p>
            <a:r>
              <a:rPr lang="en-US" sz="1200" b="0" kern="1200" dirty="0" smtClean="0">
                <a:solidFill>
                  <a:schemeClr val="tx1"/>
                </a:solidFill>
                <a:effectLst/>
                <a:latin typeface="Arial" charset="0"/>
                <a:ea typeface="+mn-ea"/>
                <a:cs typeface="+mn-cs"/>
              </a:rPr>
              <a:t> </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Chemical name of ingredients and their Common name and synonym</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CAS number and other unique identifiers (the CAS is a number that is UNIQUE for each chemical so that no matter what name is given in any language, the number is the same!)</a:t>
            </a:r>
          </a:p>
          <a:p>
            <a:pPr marL="171450" indent="-171450">
              <a:buFont typeface="Arial" panose="020B0604020202020204" pitchFamily="34" charset="0"/>
              <a:buChar char="•"/>
            </a:pPr>
            <a:r>
              <a:rPr lang="en-US" sz="1200" b="0" kern="1200" dirty="0" smtClean="0">
                <a:solidFill>
                  <a:schemeClr val="tx1"/>
                </a:solidFill>
                <a:effectLst/>
                <a:latin typeface="Arial" charset="0"/>
                <a:ea typeface="+mn-ea"/>
                <a:cs typeface="+mn-cs"/>
              </a:rPr>
              <a:t>The chemical name and concentration or concentration ranges of all ingredients, which are classified as health hazards </a:t>
            </a:r>
          </a:p>
          <a:p>
            <a:pPr marL="171450" indent="-171450">
              <a:buFont typeface="Arial" panose="020B0604020202020204" pitchFamily="34" charset="0"/>
              <a:buChar char="•"/>
            </a:pPr>
            <a:r>
              <a:rPr lang="en-US" sz="1200" b="0" u="sng" kern="1200" dirty="0" smtClean="0">
                <a:solidFill>
                  <a:schemeClr val="tx1"/>
                </a:solidFill>
                <a:effectLst/>
                <a:latin typeface="Arial" charset="0"/>
                <a:ea typeface="+mn-ea"/>
                <a:cs typeface="+mn-cs"/>
              </a:rPr>
              <a:t>If the Company claims that the ingredients are a TRADE SECRET, then there must be a statement that the specific chemical identity and/or percent of composition has been withheld as a trade secret </a:t>
            </a:r>
            <a:endParaRPr lang="en-US" sz="1200" b="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Here is a sample of Section 3 for an ALUMINUM ALLOY - a mixture of aluminum and other metals: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a:p>
        </p:txBody>
      </p:sp>
    </p:spTree>
    <p:extLst>
      <p:ext uri="{BB962C8B-B14F-4D97-AF65-F5344CB8AC3E}">
        <p14:creationId xmlns:p14="http://schemas.microsoft.com/office/powerpoint/2010/main" val="79350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Section 4  is another important source of information for workers since it gives information on First Aid- what to do if there is injury from touching, breathing or eating the chemical.  It will explain how the chemical could be hazardous by the “route” of exposure, such as inhalation (breathing it), skin and eye contact (touching it or getting the material on your skin or in your eye), or ingestion (eating or swallowing the chemical).</a:t>
            </a:r>
            <a:r>
              <a:rPr lang="en-US" sz="1200" b="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This section also describes the most important symptoms or effects if you are exposed to the chemical, both acute (immediate) and delayed (symptoms may appear hours or even years after exposure) </a:t>
            </a:r>
            <a:r>
              <a:rPr lang="en-US" sz="1200" b="0" kern="1200" dirty="0" smtClean="0">
                <a:solidFill>
                  <a:schemeClr val="tx1"/>
                </a:solidFill>
                <a:effectLst/>
                <a:latin typeface="Arial" charset="0"/>
                <a:ea typeface="+mn-ea"/>
                <a:cs typeface="+mn-cs"/>
              </a:rPr>
              <a:t>If there is exposure, the SDS will give information on what immediate medical attention and special treatment may be needed.</a:t>
            </a:r>
          </a:p>
          <a:p>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a:p>
        </p:txBody>
      </p:sp>
    </p:spTree>
    <p:extLst>
      <p:ext uri="{BB962C8B-B14F-4D97-AF65-F5344CB8AC3E}">
        <p14:creationId xmlns:p14="http://schemas.microsoft.com/office/powerpoint/2010/main" val="179988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2062103"/>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endParaRPr lang="en-US" sz="2400" dirty="0" smtClean="0">
              <a:solidFill>
                <a:schemeClr val="tx2"/>
              </a:solidFill>
            </a:endParaRPr>
          </a:p>
          <a:p>
            <a:pPr algn="ctr"/>
            <a:endParaRPr lang="en-US" sz="2400" dirty="0" smtClean="0">
              <a:solidFill>
                <a:schemeClr val="tx2"/>
              </a:solidFill>
            </a:endParaRPr>
          </a:p>
          <a:p>
            <a:pPr algn="ctr"/>
            <a:r>
              <a:rPr lang="en-US" sz="3200" dirty="0" smtClean="0">
                <a:solidFill>
                  <a:schemeClr val="tx2"/>
                </a:solidFill>
              </a:rPr>
              <a:t>Safety Data Sheets (SDS)</a:t>
            </a:r>
            <a:endParaRPr lang="en-US" sz="3200" dirty="0">
              <a:solidFill>
                <a:schemeClr val="tx2"/>
              </a:solidFill>
            </a:endParaRP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5: Fire-Fighting Measures</a:t>
            </a:r>
            <a:endParaRPr lang="en-US" sz="40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29228"/>
            <a:ext cx="4003964" cy="5181600"/>
          </a:xfrm>
          <a:prstGeom prst="rect">
            <a:avLst/>
          </a:prstGeom>
          <a:ln>
            <a:solidFill>
              <a:schemeClr val="tx1"/>
            </a:solidFill>
          </a:ln>
        </p:spPr>
      </p:pic>
      <p:sp>
        <p:nvSpPr>
          <p:cNvPr id="7" name="TextBox 6"/>
          <p:cNvSpPr txBox="1"/>
          <p:nvPr/>
        </p:nvSpPr>
        <p:spPr>
          <a:xfrm>
            <a:off x="609600" y="2286000"/>
            <a:ext cx="4038600" cy="3600986"/>
          </a:xfrm>
          <a:prstGeom prst="rect">
            <a:avLst/>
          </a:prstGeom>
          <a:noFill/>
        </p:spPr>
        <p:txBody>
          <a:bodyPr wrap="square" rtlCol="0">
            <a:spAutoFit/>
          </a:bodyPr>
          <a:lstStyle/>
          <a:p>
            <a:r>
              <a:rPr lang="en-US" sz="2400" dirty="0" smtClean="0"/>
              <a:t>Section 5 includes:</a:t>
            </a:r>
          </a:p>
          <a:p>
            <a:endParaRPr lang="en-US" sz="2400" dirty="0" smtClean="0"/>
          </a:p>
          <a:p>
            <a:pPr marL="285750" indent="-285750">
              <a:buFont typeface="Arial" panose="020B0604020202020204" pitchFamily="34" charset="0"/>
              <a:buChar char="•"/>
            </a:pPr>
            <a:r>
              <a:rPr lang="en-US" dirty="0" smtClean="0"/>
              <a:t>Fire fighting methods and media</a:t>
            </a:r>
          </a:p>
          <a:p>
            <a:pPr marL="285750" indent="-285750">
              <a:buFont typeface="Arial" panose="020B0604020202020204" pitchFamily="34" charset="0"/>
              <a:buChar char="•"/>
            </a:pPr>
            <a:r>
              <a:rPr lang="en-US" dirty="0" smtClean="0"/>
              <a:t>Specific hazards arising from the product combustion</a:t>
            </a:r>
          </a:p>
          <a:p>
            <a:pPr marL="285750" indent="-285750">
              <a:buFont typeface="Arial" panose="020B0604020202020204" pitchFamily="34" charset="0"/>
              <a:buChar char="•"/>
            </a:pPr>
            <a:r>
              <a:rPr lang="en-US" dirty="0" smtClean="0"/>
              <a:t>Special protective equipment required and specific precautions</a:t>
            </a:r>
          </a:p>
          <a:p>
            <a:r>
              <a:rPr lang="en-US" dirty="0" smtClean="0"/>
              <a:t/>
            </a:r>
            <a:br>
              <a:rPr lang="en-US" dirty="0" smtClean="0"/>
            </a:br>
            <a:r>
              <a:rPr lang="en-US" dirty="0" smtClean="0"/>
              <a:t>  </a:t>
            </a:r>
            <a:r>
              <a:rPr lang="en-US" b="1" dirty="0" smtClean="0"/>
              <a:t>REMEMBER:</a:t>
            </a:r>
          </a:p>
          <a:p>
            <a:r>
              <a:rPr lang="en-US" b="1" dirty="0" smtClean="0">
                <a:solidFill>
                  <a:srgbClr val="FF0000"/>
                </a:solidFill>
              </a:rPr>
              <a:t>  Only employees trained in the use   </a:t>
            </a:r>
            <a:br>
              <a:rPr lang="en-US" b="1" dirty="0" smtClean="0">
                <a:solidFill>
                  <a:srgbClr val="FF0000"/>
                </a:solidFill>
              </a:rPr>
            </a:br>
            <a:r>
              <a:rPr lang="en-US" b="1" dirty="0" smtClean="0">
                <a:solidFill>
                  <a:srgbClr val="FF0000"/>
                </a:solidFill>
              </a:rPr>
              <a:t>  of fire extinguishers may use this </a:t>
            </a:r>
            <a:br>
              <a:rPr lang="en-US" b="1" dirty="0" smtClean="0">
                <a:solidFill>
                  <a:srgbClr val="FF0000"/>
                </a:solidFill>
              </a:rPr>
            </a:br>
            <a:r>
              <a:rPr lang="en-US" b="1" dirty="0" smtClean="0">
                <a:solidFill>
                  <a:srgbClr val="FF0000"/>
                </a:solidFill>
              </a:rPr>
              <a:t>  equipment to put out a fire!</a:t>
            </a:r>
            <a:endParaRPr lang="en-US" b="1" dirty="0">
              <a:solidFill>
                <a:srgbClr val="FF0000"/>
              </a:solidFill>
            </a:endParaRPr>
          </a:p>
        </p:txBody>
      </p:sp>
      <p:cxnSp>
        <p:nvCxnSpPr>
          <p:cNvPr id="15" name="Straight Arrow Connector 14"/>
          <p:cNvCxnSpPr/>
          <p:nvPr/>
        </p:nvCxnSpPr>
        <p:spPr>
          <a:xfrm>
            <a:off x="4038600" y="3886200"/>
            <a:ext cx="9906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54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6: Accidental </a:t>
            </a:r>
            <a:br>
              <a:rPr lang="en-US" sz="4000" dirty="0" smtClean="0">
                <a:latin typeface="+mn-lt"/>
              </a:rPr>
            </a:br>
            <a:r>
              <a:rPr lang="en-US" sz="4000" dirty="0" smtClean="0">
                <a:latin typeface="+mn-lt"/>
              </a:rPr>
              <a:t>Release Measures</a:t>
            </a:r>
            <a:endParaRPr lang="en-US" sz="4000"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29228"/>
            <a:ext cx="4003964" cy="5181600"/>
          </a:xfrm>
          <a:prstGeom prst="rect">
            <a:avLst/>
          </a:prstGeom>
          <a:ln>
            <a:solidFill>
              <a:schemeClr val="tx1"/>
            </a:solidFill>
          </a:ln>
        </p:spPr>
      </p:pic>
      <p:sp>
        <p:nvSpPr>
          <p:cNvPr id="8" name="TextBox 7"/>
          <p:cNvSpPr txBox="1"/>
          <p:nvPr/>
        </p:nvSpPr>
        <p:spPr>
          <a:xfrm>
            <a:off x="685800" y="1676400"/>
            <a:ext cx="4038600" cy="3046988"/>
          </a:xfrm>
          <a:prstGeom prst="rect">
            <a:avLst/>
          </a:prstGeom>
          <a:noFill/>
        </p:spPr>
        <p:txBody>
          <a:bodyPr wrap="square" rtlCol="0">
            <a:spAutoFit/>
          </a:bodyPr>
          <a:lstStyle/>
          <a:p>
            <a:r>
              <a:rPr lang="en-US" sz="2400" dirty="0" smtClean="0"/>
              <a:t>Section 6 includes:</a:t>
            </a:r>
          </a:p>
          <a:p>
            <a:endParaRPr lang="en-US" sz="2400" dirty="0" smtClean="0"/>
          </a:p>
          <a:p>
            <a:pPr marL="285750" indent="-285750">
              <a:buFont typeface="Arial" panose="020B0604020202020204" pitchFamily="34" charset="0"/>
              <a:buChar char="•"/>
            </a:pPr>
            <a:r>
              <a:rPr lang="en-US" dirty="0" smtClean="0"/>
              <a:t>Directions on what must be done in the event of a spill</a:t>
            </a:r>
          </a:p>
          <a:p>
            <a:pPr marL="285750" indent="-285750">
              <a:buFont typeface="Arial" panose="020B0604020202020204" pitchFamily="34" charset="0"/>
              <a:buChar char="•"/>
            </a:pPr>
            <a:r>
              <a:rPr lang="en-US" dirty="0" smtClean="0"/>
              <a:t>Personal precautions, protective equipment and emergency procedures used in the clean up of a release</a:t>
            </a:r>
          </a:p>
          <a:p>
            <a:pPr marL="285750" indent="-285750">
              <a:buFont typeface="Arial" panose="020B0604020202020204" pitchFamily="34" charset="0"/>
              <a:buChar char="•"/>
            </a:pPr>
            <a:r>
              <a:rPr lang="en-US" dirty="0" smtClean="0"/>
              <a:t>Environmental precautions and dangers to the environment</a:t>
            </a:r>
          </a:p>
        </p:txBody>
      </p:sp>
      <p:cxnSp>
        <p:nvCxnSpPr>
          <p:cNvPr id="9" name="Straight Arrow Connector 8"/>
          <p:cNvCxnSpPr/>
          <p:nvPr/>
        </p:nvCxnSpPr>
        <p:spPr>
          <a:xfrm>
            <a:off x="4114800" y="4723388"/>
            <a:ext cx="1019629" cy="119844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63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277813"/>
            <a:ext cx="7924800" cy="1143000"/>
          </a:xfrm>
        </p:spPr>
        <p:txBody>
          <a:bodyPr/>
          <a:lstStyle/>
          <a:p>
            <a:pPr algn="ctr"/>
            <a:r>
              <a:rPr lang="en-US" sz="4000" dirty="0" smtClean="0">
                <a:latin typeface="+mn-lt"/>
              </a:rPr>
              <a:t>Section 7: Handling and Storage</a:t>
            </a:r>
            <a:endParaRPr lang="en-US" sz="40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918" y="1676401"/>
            <a:ext cx="3945082" cy="5105399"/>
          </a:xfrm>
          <a:prstGeom prst="rect">
            <a:avLst/>
          </a:prstGeom>
          <a:ln>
            <a:solidFill>
              <a:schemeClr val="tx1"/>
            </a:solidFill>
          </a:ln>
        </p:spPr>
      </p:pic>
      <p:cxnSp>
        <p:nvCxnSpPr>
          <p:cNvPr id="7" name="Straight Arrow Connector 6"/>
          <p:cNvCxnSpPr/>
          <p:nvPr/>
        </p:nvCxnSpPr>
        <p:spPr>
          <a:xfrm flipV="1">
            <a:off x="3429000" y="1981200"/>
            <a:ext cx="1524000" cy="76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1828800"/>
            <a:ext cx="4038600" cy="3046988"/>
          </a:xfrm>
          <a:prstGeom prst="rect">
            <a:avLst/>
          </a:prstGeom>
          <a:noFill/>
        </p:spPr>
        <p:txBody>
          <a:bodyPr wrap="square" rtlCol="0">
            <a:spAutoFit/>
          </a:bodyPr>
          <a:lstStyle/>
          <a:p>
            <a:r>
              <a:rPr lang="en-US" sz="2400" dirty="0" smtClean="0"/>
              <a:t>Section 7 includes:</a:t>
            </a:r>
          </a:p>
          <a:p>
            <a:endParaRPr lang="en-US" sz="2400" dirty="0" smtClean="0"/>
          </a:p>
          <a:p>
            <a:pPr marL="285750" indent="-285750">
              <a:buFont typeface="Arial" panose="020B0604020202020204" pitchFamily="34" charset="0"/>
              <a:buChar char="•"/>
            </a:pPr>
            <a:r>
              <a:rPr lang="en-US" dirty="0" smtClean="0"/>
              <a:t>Directions on what must be done in the event of a spill</a:t>
            </a:r>
          </a:p>
          <a:p>
            <a:pPr marL="285750" indent="-285750">
              <a:buFont typeface="Arial" panose="020B0604020202020204" pitchFamily="34" charset="0"/>
              <a:buChar char="•"/>
            </a:pPr>
            <a:r>
              <a:rPr lang="en-US" dirty="0" smtClean="0"/>
              <a:t>Personal precautions, protective equipment and emergency procedures used in the clean up of a release</a:t>
            </a:r>
          </a:p>
          <a:p>
            <a:pPr marL="285750" indent="-285750">
              <a:buFont typeface="Arial" panose="020B0604020202020204" pitchFamily="34" charset="0"/>
              <a:buChar char="•"/>
            </a:pPr>
            <a:r>
              <a:rPr lang="en-US" dirty="0" smtClean="0"/>
              <a:t>Environmental precautions and dangers to the environment</a:t>
            </a:r>
          </a:p>
        </p:txBody>
      </p:sp>
    </p:spTree>
    <p:extLst>
      <p:ext uri="{BB962C8B-B14F-4D97-AF65-F5344CB8AC3E}">
        <p14:creationId xmlns:p14="http://schemas.microsoft.com/office/powerpoint/2010/main" val="220161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4400" y="1676400"/>
            <a:ext cx="3962400" cy="5127811"/>
          </a:xfrm>
          <a:ln>
            <a:solidFill>
              <a:schemeClr val="tx1"/>
            </a:solidFill>
          </a:ln>
        </p:spPr>
      </p:pic>
      <p:sp>
        <p:nvSpPr>
          <p:cNvPr id="5" name="Title 1"/>
          <p:cNvSpPr>
            <a:spLocks noGrp="1"/>
          </p:cNvSpPr>
          <p:nvPr>
            <p:ph type="title"/>
          </p:nvPr>
        </p:nvSpPr>
        <p:spPr>
          <a:xfrm>
            <a:off x="762000" y="277813"/>
            <a:ext cx="7924800" cy="1143000"/>
          </a:xfrm>
        </p:spPr>
        <p:txBody>
          <a:bodyPr/>
          <a:lstStyle/>
          <a:p>
            <a:pPr algn="ctr"/>
            <a:r>
              <a:rPr lang="en-US" sz="4000" dirty="0" smtClean="0">
                <a:latin typeface="+mn-lt"/>
              </a:rPr>
              <a:t>Section 8: Exposure Controls/Personal Protection</a:t>
            </a:r>
            <a:endParaRPr lang="en-US" sz="4000" dirty="0">
              <a:latin typeface="+mn-lt"/>
            </a:endParaRPr>
          </a:p>
        </p:txBody>
      </p:sp>
      <p:sp>
        <p:nvSpPr>
          <p:cNvPr id="7" name="TextBox 6"/>
          <p:cNvSpPr txBox="1"/>
          <p:nvPr/>
        </p:nvSpPr>
        <p:spPr>
          <a:xfrm>
            <a:off x="685800" y="1752600"/>
            <a:ext cx="4038600" cy="2215991"/>
          </a:xfrm>
          <a:prstGeom prst="rect">
            <a:avLst/>
          </a:prstGeom>
          <a:noFill/>
        </p:spPr>
        <p:txBody>
          <a:bodyPr wrap="square" rtlCol="0">
            <a:spAutoFit/>
          </a:bodyPr>
          <a:lstStyle/>
          <a:p>
            <a:r>
              <a:rPr lang="en-US" sz="2400" dirty="0" smtClean="0"/>
              <a:t>Section 8 includes:</a:t>
            </a:r>
          </a:p>
          <a:p>
            <a:endParaRPr lang="en-US" sz="2400" dirty="0" smtClean="0"/>
          </a:p>
          <a:p>
            <a:pPr marL="285750" indent="-285750">
              <a:buFont typeface="Arial" panose="020B0604020202020204" pitchFamily="34" charset="0"/>
              <a:buChar char="•"/>
            </a:pPr>
            <a:r>
              <a:rPr lang="en-US" dirty="0" smtClean="0"/>
              <a:t>OSHA Permissible Exposure Limits (PELs)</a:t>
            </a:r>
          </a:p>
          <a:p>
            <a:pPr marL="285750" indent="-285750">
              <a:buFont typeface="Arial" panose="020B0604020202020204" pitchFamily="34" charset="0"/>
              <a:buChar char="•"/>
            </a:pPr>
            <a:r>
              <a:rPr lang="en-US" dirty="0" smtClean="0"/>
              <a:t>Personal protective equipment and engineering controls required</a:t>
            </a:r>
          </a:p>
          <a:p>
            <a:pPr marL="285750" indent="-285750">
              <a:buFont typeface="Arial" panose="020B0604020202020204" pitchFamily="34" charset="0"/>
              <a:buChar char="•"/>
            </a:pPr>
            <a:endParaRPr lang="en-US" dirty="0" smtClean="0"/>
          </a:p>
        </p:txBody>
      </p:sp>
      <p:cxnSp>
        <p:nvCxnSpPr>
          <p:cNvPr id="8" name="Straight Arrow Connector 7"/>
          <p:cNvCxnSpPr/>
          <p:nvPr/>
        </p:nvCxnSpPr>
        <p:spPr>
          <a:xfrm flipV="1">
            <a:off x="3429000" y="1905000"/>
            <a:ext cx="152400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16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1676400"/>
            <a:ext cx="3882015" cy="5023784"/>
          </a:xfrm>
          <a:ln>
            <a:solidFill>
              <a:schemeClr val="tx1"/>
            </a:solidFill>
          </a:ln>
        </p:spPr>
      </p:pic>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9: Physical and </a:t>
            </a:r>
            <a:br>
              <a:rPr lang="en-US" sz="4000" dirty="0" smtClean="0">
                <a:latin typeface="+mn-lt"/>
              </a:rPr>
            </a:br>
            <a:r>
              <a:rPr lang="en-US" sz="4000" dirty="0" smtClean="0">
                <a:latin typeface="+mn-lt"/>
              </a:rPr>
              <a:t>Chemical Properties</a:t>
            </a:r>
            <a:endParaRPr lang="en-US" sz="4000" dirty="0">
              <a:latin typeface="+mn-lt"/>
            </a:endParaRPr>
          </a:p>
        </p:txBody>
      </p:sp>
      <p:sp>
        <p:nvSpPr>
          <p:cNvPr id="6" name="TextBox 5"/>
          <p:cNvSpPr txBox="1"/>
          <p:nvPr/>
        </p:nvSpPr>
        <p:spPr>
          <a:xfrm>
            <a:off x="685800" y="1752600"/>
            <a:ext cx="4038600" cy="4154984"/>
          </a:xfrm>
          <a:prstGeom prst="rect">
            <a:avLst/>
          </a:prstGeom>
          <a:noFill/>
        </p:spPr>
        <p:txBody>
          <a:bodyPr wrap="square" rtlCol="0">
            <a:spAutoFit/>
          </a:bodyPr>
          <a:lstStyle/>
          <a:p>
            <a:r>
              <a:rPr lang="en-US" sz="2400" dirty="0" smtClean="0"/>
              <a:t>Section 9 includes:</a:t>
            </a:r>
          </a:p>
          <a:p>
            <a:endParaRPr lang="en-US" sz="2400" dirty="0" smtClean="0"/>
          </a:p>
          <a:p>
            <a:pPr marL="285750" indent="-285750">
              <a:buFont typeface="Arial" panose="020B0604020202020204" pitchFamily="34" charset="0"/>
              <a:buChar char="•"/>
            </a:pPr>
            <a:r>
              <a:rPr lang="en-US" dirty="0" smtClean="0"/>
              <a:t>Physical and Chemical Properties of the product including:</a:t>
            </a:r>
          </a:p>
          <a:p>
            <a:pPr marL="742950" lvl="1" indent="-285750">
              <a:buFont typeface="Arial" panose="020B0604020202020204" pitchFamily="34" charset="0"/>
              <a:buChar char="•"/>
            </a:pPr>
            <a:r>
              <a:rPr lang="en-US" dirty="0" smtClean="0"/>
              <a:t>Appearance</a:t>
            </a:r>
          </a:p>
          <a:p>
            <a:pPr marL="742950" lvl="1" indent="-285750">
              <a:buFont typeface="Arial" panose="020B0604020202020204" pitchFamily="34" charset="0"/>
              <a:buChar char="•"/>
            </a:pPr>
            <a:r>
              <a:rPr lang="en-US" dirty="0" smtClean="0"/>
              <a:t>Odor</a:t>
            </a:r>
          </a:p>
          <a:p>
            <a:pPr marL="742950" lvl="1" indent="-285750">
              <a:buFont typeface="Arial" panose="020B0604020202020204" pitchFamily="34" charset="0"/>
              <a:buChar char="•"/>
            </a:pPr>
            <a:r>
              <a:rPr lang="en-US" dirty="0" smtClean="0"/>
              <a:t>pH</a:t>
            </a:r>
          </a:p>
          <a:p>
            <a:pPr marL="742950" lvl="1" indent="-285750">
              <a:buFont typeface="Arial" panose="020B0604020202020204" pitchFamily="34" charset="0"/>
              <a:buChar char="•"/>
            </a:pPr>
            <a:r>
              <a:rPr lang="en-US" dirty="0" smtClean="0"/>
              <a:t>Melting/Freezing Point</a:t>
            </a:r>
          </a:p>
          <a:p>
            <a:pPr marL="742950" lvl="1" indent="-285750">
              <a:buFont typeface="Arial" panose="020B0604020202020204" pitchFamily="34" charset="0"/>
              <a:buChar char="•"/>
            </a:pPr>
            <a:r>
              <a:rPr lang="en-US" dirty="0" smtClean="0"/>
              <a:t>Boiling Point and Boiling Range</a:t>
            </a:r>
          </a:p>
          <a:p>
            <a:pPr marL="742950" lvl="1" indent="-285750">
              <a:buFont typeface="Arial" panose="020B0604020202020204" pitchFamily="34" charset="0"/>
              <a:buChar char="•"/>
            </a:pPr>
            <a:r>
              <a:rPr lang="en-US" dirty="0" smtClean="0"/>
              <a:t>Flash Point</a:t>
            </a:r>
          </a:p>
          <a:p>
            <a:pPr marL="742950" lvl="1" indent="-285750">
              <a:buFont typeface="Arial" panose="020B0604020202020204" pitchFamily="34" charset="0"/>
              <a:buChar char="•"/>
            </a:pPr>
            <a:r>
              <a:rPr lang="en-US" dirty="0" smtClean="0"/>
              <a:t>Evaporation Rate</a:t>
            </a:r>
          </a:p>
          <a:p>
            <a:pPr marL="742950" lvl="1" indent="-285750">
              <a:buFont typeface="Arial" panose="020B0604020202020204" pitchFamily="34" charset="0"/>
              <a:buChar char="•"/>
            </a:pPr>
            <a:r>
              <a:rPr lang="en-US" dirty="0" smtClean="0"/>
              <a:t>Flammability</a:t>
            </a:r>
          </a:p>
          <a:p>
            <a:pPr marL="285750" indent="-285750">
              <a:buFont typeface="Arial" panose="020B0604020202020204" pitchFamily="34" charset="0"/>
              <a:buChar char="•"/>
            </a:pPr>
            <a:endParaRPr lang="en-US" dirty="0" smtClean="0"/>
          </a:p>
        </p:txBody>
      </p:sp>
      <p:cxnSp>
        <p:nvCxnSpPr>
          <p:cNvPr id="7" name="Straight Arrow Connector 6"/>
          <p:cNvCxnSpPr/>
          <p:nvPr/>
        </p:nvCxnSpPr>
        <p:spPr>
          <a:xfrm>
            <a:off x="3581400" y="3429000"/>
            <a:ext cx="1371600"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985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800" y="1752600"/>
            <a:ext cx="3805815" cy="4925172"/>
          </a:xfrm>
          <a:ln>
            <a:solidFill>
              <a:schemeClr val="tx1"/>
            </a:solidFill>
          </a:ln>
        </p:spPr>
      </p:pic>
      <p:sp>
        <p:nvSpPr>
          <p:cNvPr id="4" name="Title 1"/>
          <p:cNvSpPr>
            <a:spLocks noGrp="1"/>
          </p:cNvSpPr>
          <p:nvPr>
            <p:ph type="title"/>
          </p:nvPr>
        </p:nvSpPr>
        <p:spPr>
          <a:xfrm>
            <a:off x="685800" y="277813"/>
            <a:ext cx="8001000" cy="1143000"/>
          </a:xfrm>
        </p:spPr>
        <p:txBody>
          <a:bodyPr/>
          <a:lstStyle/>
          <a:p>
            <a:pPr algn="ctr"/>
            <a:r>
              <a:rPr lang="en-US" sz="4000" dirty="0" smtClean="0">
                <a:latin typeface="+mn-lt"/>
              </a:rPr>
              <a:t>Section 10: Stability and Reactivity </a:t>
            </a:r>
            <a:endParaRPr lang="en-US" sz="4000" dirty="0">
              <a:latin typeface="+mn-lt"/>
            </a:endParaRPr>
          </a:p>
        </p:txBody>
      </p:sp>
      <p:sp>
        <p:nvSpPr>
          <p:cNvPr id="6" name="TextBox 5"/>
          <p:cNvSpPr txBox="1"/>
          <p:nvPr/>
        </p:nvSpPr>
        <p:spPr>
          <a:xfrm>
            <a:off x="685800" y="1752600"/>
            <a:ext cx="4038600" cy="3323987"/>
          </a:xfrm>
          <a:prstGeom prst="rect">
            <a:avLst/>
          </a:prstGeom>
          <a:noFill/>
        </p:spPr>
        <p:txBody>
          <a:bodyPr wrap="square" rtlCol="0">
            <a:spAutoFit/>
          </a:bodyPr>
          <a:lstStyle/>
          <a:p>
            <a:r>
              <a:rPr lang="en-US" sz="2400" dirty="0" smtClean="0"/>
              <a:t>Section 10 includes:</a:t>
            </a:r>
          </a:p>
          <a:p>
            <a:endParaRPr lang="en-US" sz="2400" dirty="0" smtClean="0"/>
          </a:p>
          <a:p>
            <a:pPr marL="285750" indent="-285750">
              <a:buFont typeface="Arial" panose="020B0604020202020204" pitchFamily="34" charset="0"/>
              <a:buChar char="•"/>
            </a:pPr>
            <a:r>
              <a:rPr lang="en-US" dirty="0" smtClean="0"/>
              <a:t>Reactivity of the product</a:t>
            </a:r>
          </a:p>
          <a:p>
            <a:pPr marL="285750" indent="-285750">
              <a:buFont typeface="Arial" panose="020B0604020202020204" pitchFamily="34" charset="0"/>
              <a:buChar char="•"/>
            </a:pPr>
            <a:r>
              <a:rPr lang="en-US" dirty="0" smtClean="0"/>
              <a:t>Stability of the product</a:t>
            </a:r>
          </a:p>
          <a:p>
            <a:pPr marL="285750" indent="-285750">
              <a:buFont typeface="Arial" panose="020B0604020202020204" pitchFamily="34" charset="0"/>
              <a:buChar char="•"/>
            </a:pPr>
            <a:r>
              <a:rPr lang="en-US" dirty="0" smtClean="0"/>
              <a:t>Incompatible materials</a:t>
            </a:r>
          </a:p>
          <a:p>
            <a:pPr marL="285750" indent="-285750">
              <a:buFont typeface="Arial" panose="020B0604020202020204" pitchFamily="34" charset="0"/>
              <a:buChar char="•"/>
            </a:pPr>
            <a:r>
              <a:rPr lang="en-US" dirty="0" smtClean="0"/>
              <a:t>Conditions to avoid (such as heat)</a:t>
            </a:r>
          </a:p>
          <a:p>
            <a:pPr marL="285750" indent="-285750">
              <a:buFont typeface="Arial" panose="020B0604020202020204" pitchFamily="34" charset="0"/>
              <a:buChar char="•"/>
            </a:pPr>
            <a:r>
              <a:rPr lang="en-US" dirty="0" smtClean="0"/>
              <a:t>Hazardous decomposition products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7" name="Straight Arrow Connector 6"/>
          <p:cNvCxnSpPr/>
          <p:nvPr/>
        </p:nvCxnSpPr>
        <p:spPr>
          <a:xfrm>
            <a:off x="3657600" y="2057400"/>
            <a:ext cx="13716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9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7813"/>
            <a:ext cx="7924800" cy="1143000"/>
          </a:xfrm>
        </p:spPr>
        <p:txBody>
          <a:bodyPr/>
          <a:lstStyle/>
          <a:p>
            <a:pPr algn="ctr"/>
            <a:r>
              <a:rPr lang="en-US" sz="3600" dirty="0" smtClean="0">
                <a:latin typeface="+mn-lt"/>
              </a:rPr>
              <a:t>Section 11: Toxicological Information</a:t>
            </a:r>
            <a:endParaRPr lang="en-US" sz="3600" dirty="0">
              <a:latin typeface="+mn-lt"/>
            </a:endParaRPr>
          </a:p>
        </p:txBody>
      </p:sp>
      <p:pic>
        <p:nvPicPr>
          <p:cNvPr id="7"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800" y="1752600"/>
            <a:ext cx="3805815" cy="4925172"/>
          </a:xfrm>
          <a:ln>
            <a:solidFill>
              <a:schemeClr val="tx1"/>
            </a:solidFill>
          </a:ln>
        </p:spPr>
      </p:pic>
      <p:sp>
        <p:nvSpPr>
          <p:cNvPr id="8" name="TextBox 7"/>
          <p:cNvSpPr txBox="1"/>
          <p:nvPr/>
        </p:nvSpPr>
        <p:spPr>
          <a:xfrm>
            <a:off x="685800" y="1752600"/>
            <a:ext cx="4038600" cy="4708981"/>
          </a:xfrm>
          <a:prstGeom prst="rect">
            <a:avLst/>
          </a:prstGeom>
          <a:noFill/>
        </p:spPr>
        <p:txBody>
          <a:bodyPr wrap="square" rtlCol="0">
            <a:spAutoFit/>
          </a:bodyPr>
          <a:lstStyle/>
          <a:p>
            <a:r>
              <a:rPr lang="en-US" sz="2400" dirty="0" smtClean="0"/>
              <a:t>Section 11 includes:</a:t>
            </a:r>
          </a:p>
          <a:p>
            <a:endParaRPr lang="en-US" sz="2400" dirty="0" smtClean="0"/>
          </a:p>
          <a:p>
            <a:pPr marL="285750" indent="-285750">
              <a:buFont typeface="Arial" panose="020B0604020202020204" pitchFamily="34" charset="0"/>
              <a:buChar char="•"/>
            </a:pPr>
            <a:r>
              <a:rPr lang="en-US" dirty="0" smtClean="0"/>
              <a:t>Health (toxicological) information and data, including:</a:t>
            </a:r>
          </a:p>
          <a:p>
            <a:pPr marL="742950" lvl="1" indent="-285750">
              <a:buFont typeface="Arial" panose="020B0604020202020204" pitchFamily="34" charset="0"/>
              <a:buChar char="•"/>
            </a:pPr>
            <a:r>
              <a:rPr lang="en-US" dirty="0" smtClean="0"/>
              <a:t>Likely exposure routes</a:t>
            </a:r>
          </a:p>
          <a:p>
            <a:pPr marL="742950" lvl="1" indent="-285750">
              <a:buFont typeface="Arial" panose="020B0604020202020204" pitchFamily="34" charset="0"/>
              <a:buChar char="•"/>
            </a:pPr>
            <a:r>
              <a:rPr lang="en-US" dirty="0" smtClean="0"/>
              <a:t>Symptoms related to the physical, chemical and toxicological characteristics</a:t>
            </a:r>
          </a:p>
          <a:p>
            <a:pPr marL="742950" lvl="1" indent="-285750">
              <a:buFont typeface="Arial" panose="020B0604020202020204" pitchFamily="34" charset="0"/>
              <a:buChar char="•"/>
            </a:pPr>
            <a:r>
              <a:rPr lang="en-US" dirty="0" smtClean="0"/>
              <a:t>Delayed and immediate effects</a:t>
            </a:r>
          </a:p>
          <a:p>
            <a:pPr marL="742950" lvl="1" indent="-285750">
              <a:buFont typeface="Arial" panose="020B0604020202020204" pitchFamily="34" charset="0"/>
              <a:buChar char="•"/>
            </a:pPr>
            <a:r>
              <a:rPr lang="en-US" dirty="0" smtClean="0"/>
              <a:t>Chronic effects from short and long term exposure</a:t>
            </a:r>
          </a:p>
          <a:p>
            <a:pPr marL="742950" lvl="1" indent="-285750">
              <a:buFont typeface="Arial" panose="020B0604020202020204" pitchFamily="34" charset="0"/>
              <a:buChar char="•"/>
            </a:pPr>
            <a:r>
              <a:rPr lang="en-US" dirty="0" smtClean="0"/>
              <a:t>Numerical measures of toxicity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9" name="Straight Arrow Connector 8"/>
          <p:cNvCxnSpPr/>
          <p:nvPr/>
        </p:nvCxnSpPr>
        <p:spPr>
          <a:xfrm>
            <a:off x="4114800" y="3009900"/>
            <a:ext cx="914400" cy="9525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93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718" y="1689848"/>
            <a:ext cx="3640282" cy="4710952"/>
          </a:xfrm>
          <a:prstGeom prst="rect">
            <a:avLst/>
          </a:prstGeom>
          <a:ln>
            <a:solidFill>
              <a:schemeClr val="tx1"/>
            </a:solidFill>
          </a:ln>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85785" y="1752600"/>
            <a:ext cx="3805815" cy="4925172"/>
          </a:xfrm>
          <a:ln>
            <a:solidFill>
              <a:schemeClr val="tx1"/>
            </a:solidFill>
          </a:ln>
        </p:spPr>
      </p:pic>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12: Ecological Information</a:t>
            </a:r>
            <a:endParaRPr lang="en-US" sz="4000" dirty="0">
              <a:latin typeface="+mn-lt"/>
            </a:endParaRPr>
          </a:p>
        </p:txBody>
      </p:sp>
      <p:sp>
        <p:nvSpPr>
          <p:cNvPr id="6" name="TextBox 5"/>
          <p:cNvSpPr txBox="1"/>
          <p:nvPr/>
        </p:nvSpPr>
        <p:spPr>
          <a:xfrm>
            <a:off x="685800" y="1752600"/>
            <a:ext cx="3200400" cy="3323987"/>
          </a:xfrm>
          <a:prstGeom prst="rect">
            <a:avLst/>
          </a:prstGeom>
          <a:noFill/>
        </p:spPr>
        <p:txBody>
          <a:bodyPr wrap="square" rtlCol="0">
            <a:spAutoFit/>
          </a:bodyPr>
          <a:lstStyle/>
          <a:p>
            <a:r>
              <a:rPr lang="en-US" sz="2400" dirty="0" smtClean="0"/>
              <a:t>Section 12 includes:</a:t>
            </a:r>
          </a:p>
          <a:p>
            <a:endParaRPr lang="en-US" sz="2400" dirty="0" smtClean="0"/>
          </a:p>
          <a:p>
            <a:pPr marL="285750" indent="-285750">
              <a:buFont typeface="Arial" panose="020B0604020202020204" pitchFamily="34" charset="0"/>
              <a:buChar char="•"/>
            </a:pPr>
            <a:r>
              <a:rPr lang="en-US" dirty="0" smtClean="0"/>
              <a:t>Ecotoxicity</a:t>
            </a:r>
          </a:p>
          <a:p>
            <a:pPr marL="285750" indent="-285750">
              <a:buFont typeface="Arial" panose="020B0604020202020204" pitchFamily="34" charset="0"/>
              <a:buChar char="•"/>
            </a:pPr>
            <a:r>
              <a:rPr lang="en-US" dirty="0" smtClean="0"/>
              <a:t>Persistence and degradability</a:t>
            </a:r>
          </a:p>
          <a:p>
            <a:pPr marL="285750" indent="-285750">
              <a:buFont typeface="Arial" panose="020B0604020202020204" pitchFamily="34" charset="0"/>
              <a:buChar char="•"/>
            </a:pPr>
            <a:r>
              <a:rPr lang="en-US" dirty="0" smtClean="0"/>
              <a:t>Bioaccumulative Potential</a:t>
            </a:r>
          </a:p>
          <a:p>
            <a:pPr marL="285750" indent="-285750">
              <a:buFont typeface="Arial" panose="020B0604020202020204" pitchFamily="34" charset="0"/>
              <a:buChar char="•"/>
            </a:pPr>
            <a:r>
              <a:rPr lang="en-US" dirty="0" smtClean="0"/>
              <a:t>Mobility in soil</a:t>
            </a:r>
          </a:p>
          <a:p>
            <a:pPr marL="285750" indent="-285750">
              <a:buFont typeface="Arial" panose="020B0604020202020204" pitchFamily="34" charset="0"/>
              <a:buChar char="•"/>
            </a:pPr>
            <a:r>
              <a:rPr lang="en-US" dirty="0" smtClean="0"/>
              <a:t>Other adverse effects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7" name="Straight Arrow Connector 6"/>
          <p:cNvCxnSpPr/>
          <p:nvPr/>
        </p:nvCxnSpPr>
        <p:spPr>
          <a:xfrm>
            <a:off x="4100286" y="2676072"/>
            <a:ext cx="1295400" cy="1905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57600" y="3086100"/>
            <a:ext cx="457200" cy="381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1486" y="2676072"/>
            <a:ext cx="1828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18889" y="3628572"/>
            <a:ext cx="595911" cy="2262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24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800" y="1676400"/>
            <a:ext cx="3805815" cy="4925172"/>
          </a:xfrm>
          <a:ln>
            <a:solidFill>
              <a:schemeClr val="tx1"/>
            </a:solidFill>
          </a:ln>
        </p:spPr>
      </p:pic>
      <p:sp>
        <p:nvSpPr>
          <p:cNvPr id="4" name="Title 1"/>
          <p:cNvSpPr>
            <a:spLocks noGrp="1"/>
          </p:cNvSpPr>
          <p:nvPr>
            <p:ph type="title"/>
          </p:nvPr>
        </p:nvSpPr>
        <p:spPr>
          <a:xfrm>
            <a:off x="762000" y="277813"/>
            <a:ext cx="7924800" cy="1143000"/>
          </a:xfrm>
        </p:spPr>
        <p:txBody>
          <a:bodyPr/>
          <a:lstStyle/>
          <a:p>
            <a:pPr algn="ctr"/>
            <a:r>
              <a:rPr lang="en-US" sz="3600" dirty="0" smtClean="0">
                <a:latin typeface="+mn-lt"/>
              </a:rPr>
              <a:t>Section 13: Disposal Considerations</a:t>
            </a:r>
            <a:endParaRPr lang="en-US" sz="3600" dirty="0">
              <a:latin typeface="+mn-lt"/>
            </a:endParaRPr>
          </a:p>
        </p:txBody>
      </p:sp>
      <p:sp>
        <p:nvSpPr>
          <p:cNvPr id="6" name="TextBox 5"/>
          <p:cNvSpPr txBox="1"/>
          <p:nvPr/>
        </p:nvSpPr>
        <p:spPr>
          <a:xfrm>
            <a:off x="685800" y="1752600"/>
            <a:ext cx="3962400" cy="4431983"/>
          </a:xfrm>
          <a:prstGeom prst="rect">
            <a:avLst/>
          </a:prstGeom>
          <a:noFill/>
        </p:spPr>
        <p:txBody>
          <a:bodyPr wrap="square" rtlCol="0">
            <a:spAutoFit/>
          </a:bodyPr>
          <a:lstStyle/>
          <a:p>
            <a:r>
              <a:rPr lang="en-US" sz="2400" dirty="0" smtClean="0"/>
              <a:t>Section 13 includes:</a:t>
            </a:r>
          </a:p>
          <a:p>
            <a:endParaRPr lang="en-US" sz="2400" dirty="0" smtClean="0"/>
          </a:p>
          <a:p>
            <a:pPr marL="285750" indent="-285750">
              <a:buFont typeface="Arial" panose="020B0604020202020204" pitchFamily="34" charset="0"/>
              <a:buChar char="•"/>
            </a:pPr>
            <a:r>
              <a:rPr lang="en-US" dirty="0" smtClean="0"/>
              <a:t>Concerns about the environment and the safe handling of the chemical</a:t>
            </a:r>
          </a:p>
          <a:p>
            <a:pPr marL="285750" indent="-285750">
              <a:buFont typeface="Arial" panose="020B0604020202020204" pitchFamily="34" charset="0"/>
              <a:buChar char="•"/>
            </a:pPr>
            <a:r>
              <a:rPr lang="en-US" dirty="0" smtClean="0"/>
              <a:t>A description of the waste residues</a:t>
            </a:r>
          </a:p>
          <a:p>
            <a:pPr marL="285750" indent="-285750">
              <a:buFont typeface="Arial" panose="020B0604020202020204" pitchFamily="34" charset="0"/>
              <a:buChar char="•"/>
            </a:pPr>
            <a:r>
              <a:rPr lang="en-US" dirty="0" smtClean="0"/>
              <a:t>Information on safe handling along with proper methods of disposal</a:t>
            </a:r>
          </a:p>
          <a:p>
            <a:pPr marL="285750" indent="-285750">
              <a:buFont typeface="Arial" panose="020B0604020202020204" pitchFamily="34" charset="0"/>
              <a:buChar char="•"/>
            </a:pPr>
            <a:r>
              <a:rPr lang="en-US" dirty="0" smtClean="0"/>
              <a:t>Information dependent on state rules for disposal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7" name="Straight Arrow Connector 6"/>
          <p:cNvCxnSpPr/>
          <p:nvPr/>
        </p:nvCxnSpPr>
        <p:spPr>
          <a:xfrm>
            <a:off x="4114800" y="3733800"/>
            <a:ext cx="914400" cy="304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771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14: Transport Information</a:t>
            </a:r>
            <a:endParaRPr lang="en-US" sz="4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267" y="1738086"/>
            <a:ext cx="3838534" cy="4967514"/>
          </a:xfrm>
          <a:prstGeom prst="rect">
            <a:avLst/>
          </a:prstGeom>
          <a:ln>
            <a:solidFill>
              <a:schemeClr val="tx1"/>
            </a:solidFill>
          </a:ln>
        </p:spPr>
      </p:pic>
      <p:sp>
        <p:nvSpPr>
          <p:cNvPr id="5" name="TextBox 4"/>
          <p:cNvSpPr txBox="1"/>
          <p:nvPr/>
        </p:nvSpPr>
        <p:spPr>
          <a:xfrm>
            <a:off x="685800" y="1752600"/>
            <a:ext cx="3962400" cy="4154984"/>
          </a:xfrm>
          <a:prstGeom prst="rect">
            <a:avLst/>
          </a:prstGeom>
          <a:noFill/>
        </p:spPr>
        <p:txBody>
          <a:bodyPr wrap="square" rtlCol="0">
            <a:spAutoFit/>
          </a:bodyPr>
          <a:lstStyle/>
          <a:p>
            <a:r>
              <a:rPr lang="en-US" sz="2400" dirty="0" smtClean="0"/>
              <a:t>Section 14 includes:</a:t>
            </a:r>
          </a:p>
          <a:p>
            <a:endParaRPr lang="en-US" sz="2400" dirty="0" smtClean="0"/>
          </a:p>
          <a:p>
            <a:pPr marL="285750" indent="-285750">
              <a:buFont typeface="Arial" panose="020B0604020202020204" pitchFamily="34" charset="0"/>
              <a:buChar char="•"/>
            </a:pPr>
            <a:r>
              <a:rPr lang="en-US" dirty="0" smtClean="0"/>
              <a:t>Special labels are required for certain hazardous materials</a:t>
            </a:r>
          </a:p>
          <a:p>
            <a:pPr marL="285750" indent="-285750">
              <a:buFont typeface="Arial" panose="020B0604020202020204" pitchFamily="34" charset="0"/>
              <a:buChar char="•"/>
            </a:pPr>
            <a:r>
              <a:rPr lang="en-US" dirty="0" smtClean="0"/>
              <a:t>Department of Transportation (DOT) hazard class or packing group </a:t>
            </a:r>
          </a:p>
          <a:p>
            <a:pPr marL="285750" indent="-285750">
              <a:buFont typeface="Arial" panose="020B0604020202020204" pitchFamily="34" charset="0"/>
              <a:buChar char="•"/>
            </a:pPr>
            <a:r>
              <a:rPr lang="en-US" dirty="0" smtClean="0"/>
              <a:t>Special requirements for transporting and moving the chemical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6" name="Straight Arrow Connector 5"/>
          <p:cNvCxnSpPr/>
          <p:nvPr/>
        </p:nvCxnSpPr>
        <p:spPr>
          <a:xfrm>
            <a:off x="4267200" y="3352800"/>
            <a:ext cx="914400" cy="1905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344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n-lt"/>
              </a:rPr>
              <a:t>Safety Data Sheet Overview</a:t>
            </a:r>
            <a:endParaRPr lang="en-US" sz="4000" dirty="0">
              <a:latin typeface="+mn-lt"/>
            </a:endParaRPr>
          </a:p>
        </p:txBody>
      </p:sp>
      <p:sp>
        <p:nvSpPr>
          <p:cNvPr id="3" name="Content Placeholder 2"/>
          <p:cNvSpPr>
            <a:spLocks noGrp="1"/>
          </p:cNvSpPr>
          <p:nvPr>
            <p:ph idx="1"/>
          </p:nvPr>
        </p:nvSpPr>
        <p:spPr/>
        <p:txBody>
          <a:bodyPr/>
          <a:lstStyle/>
          <a:p>
            <a:r>
              <a:rPr lang="en-US" dirty="0" smtClean="0"/>
              <a:t>What is a Safety Data Sheet?</a:t>
            </a:r>
          </a:p>
          <a:p>
            <a:r>
              <a:rPr lang="en-US" dirty="0"/>
              <a:t>What are the 16 sections of a SDS?</a:t>
            </a:r>
          </a:p>
          <a:p>
            <a:r>
              <a:rPr lang="en-US" dirty="0" smtClean="0"/>
              <a:t>What information is on a SDS, and why is it important?</a:t>
            </a:r>
          </a:p>
          <a:p>
            <a:endParaRPr lang="en-US" dirty="0" smtClean="0"/>
          </a:p>
        </p:txBody>
      </p:sp>
    </p:spTree>
    <p:extLst>
      <p:ext uri="{BB962C8B-B14F-4D97-AF65-F5344CB8AC3E}">
        <p14:creationId xmlns:p14="http://schemas.microsoft.com/office/powerpoint/2010/main" val="4283938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7813"/>
            <a:ext cx="7924800" cy="1143000"/>
          </a:xfrm>
        </p:spPr>
        <p:txBody>
          <a:bodyPr/>
          <a:lstStyle/>
          <a:p>
            <a:pPr algn="ctr"/>
            <a:r>
              <a:rPr lang="en-US" sz="3600" dirty="0" smtClean="0">
                <a:latin typeface="+mn-lt"/>
              </a:rPr>
              <a:t>Section 15: Regulatory Information</a:t>
            </a:r>
            <a:endParaRPr lang="en-US" sz="36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145" y="1676400"/>
            <a:ext cx="3827319" cy="4953000"/>
          </a:xfrm>
          <a:prstGeom prst="rect">
            <a:avLst/>
          </a:prstGeom>
          <a:ln>
            <a:solidFill>
              <a:schemeClr val="tx1"/>
            </a:solidFill>
          </a:ln>
        </p:spPr>
      </p:pic>
      <p:sp>
        <p:nvSpPr>
          <p:cNvPr id="5" name="TextBox 4"/>
          <p:cNvSpPr txBox="1"/>
          <p:nvPr/>
        </p:nvSpPr>
        <p:spPr>
          <a:xfrm>
            <a:off x="685800" y="1752600"/>
            <a:ext cx="3962400" cy="3323987"/>
          </a:xfrm>
          <a:prstGeom prst="rect">
            <a:avLst/>
          </a:prstGeom>
          <a:noFill/>
        </p:spPr>
        <p:txBody>
          <a:bodyPr wrap="square" rtlCol="0">
            <a:spAutoFit/>
          </a:bodyPr>
          <a:lstStyle/>
          <a:p>
            <a:r>
              <a:rPr lang="en-US" sz="2400" dirty="0" smtClean="0"/>
              <a:t>Section 15 includes:</a:t>
            </a:r>
          </a:p>
          <a:p>
            <a:endParaRPr lang="en-US" sz="2400" dirty="0" smtClean="0"/>
          </a:p>
          <a:p>
            <a:pPr marL="285750" indent="-285750">
              <a:buFont typeface="Arial" panose="020B0604020202020204" pitchFamily="34" charset="0"/>
              <a:buChar char="•"/>
            </a:pPr>
            <a:r>
              <a:rPr lang="en-US" dirty="0" smtClean="0"/>
              <a:t>More regulatory information that is NOT required by OSHA (e.g. EPA requirements related to the product)</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6" name="Straight Arrow Connector 5"/>
          <p:cNvCxnSpPr/>
          <p:nvPr/>
        </p:nvCxnSpPr>
        <p:spPr>
          <a:xfrm flipV="1">
            <a:off x="4648200" y="1905000"/>
            <a:ext cx="609600" cy="118654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12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1676400"/>
            <a:ext cx="3882015" cy="5023784"/>
          </a:xfrm>
          <a:ln>
            <a:solidFill>
              <a:schemeClr val="tx1"/>
            </a:solidFill>
          </a:ln>
        </p:spPr>
      </p:pic>
      <p:sp>
        <p:nvSpPr>
          <p:cNvPr id="4" name="Title 1"/>
          <p:cNvSpPr>
            <a:spLocks noGrp="1"/>
          </p:cNvSpPr>
          <p:nvPr>
            <p:ph type="title"/>
          </p:nvPr>
        </p:nvSpPr>
        <p:spPr>
          <a:xfrm>
            <a:off x="762000" y="277813"/>
            <a:ext cx="7924800" cy="1143000"/>
          </a:xfrm>
        </p:spPr>
        <p:txBody>
          <a:bodyPr/>
          <a:lstStyle/>
          <a:p>
            <a:pPr algn="ctr"/>
            <a:r>
              <a:rPr lang="en-US" sz="4000" dirty="0" smtClean="0">
                <a:latin typeface="+mn-lt"/>
              </a:rPr>
              <a:t>Section 16: Other Information</a:t>
            </a:r>
            <a:endParaRPr lang="en-US" sz="4000" dirty="0">
              <a:latin typeface="+mn-lt"/>
            </a:endParaRPr>
          </a:p>
        </p:txBody>
      </p:sp>
      <p:sp>
        <p:nvSpPr>
          <p:cNvPr id="5" name="TextBox 4"/>
          <p:cNvSpPr txBox="1"/>
          <p:nvPr/>
        </p:nvSpPr>
        <p:spPr>
          <a:xfrm>
            <a:off x="685800" y="1752600"/>
            <a:ext cx="3962400" cy="3877985"/>
          </a:xfrm>
          <a:prstGeom prst="rect">
            <a:avLst/>
          </a:prstGeom>
          <a:noFill/>
        </p:spPr>
        <p:txBody>
          <a:bodyPr wrap="square" rtlCol="0">
            <a:spAutoFit/>
          </a:bodyPr>
          <a:lstStyle/>
          <a:p>
            <a:r>
              <a:rPr lang="en-US" sz="2400" dirty="0" smtClean="0"/>
              <a:t>Section 16 includes:</a:t>
            </a:r>
          </a:p>
          <a:p>
            <a:endParaRPr lang="en-US" sz="2400" dirty="0" smtClean="0"/>
          </a:p>
          <a:p>
            <a:pPr marL="285750" indent="-285750">
              <a:buFont typeface="Arial" panose="020B0604020202020204" pitchFamily="34" charset="0"/>
              <a:buChar char="•"/>
            </a:pPr>
            <a:r>
              <a:rPr lang="en-US" dirty="0" smtClean="0"/>
              <a:t>Other information that might be important but not contained in an earlier section</a:t>
            </a:r>
          </a:p>
          <a:p>
            <a:pPr marL="285750" indent="-285750">
              <a:buFont typeface="Arial" panose="020B0604020202020204" pitchFamily="34" charset="0"/>
              <a:buChar char="•"/>
            </a:pPr>
            <a:r>
              <a:rPr lang="en-US" dirty="0" smtClean="0"/>
              <a:t>SDS preparation date or date of last revision should also be listed here</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cxnSp>
        <p:nvCxnSpPr>
          <p:cNvPr id="6" name="Straight Arrow Connector 5"/>
          <p:cNvCxnSpPr/>
          <p:nvPr/>
        </p:nvCxnSpPr>
        <p:spPr>
          <a:xfrm flipV="1">
            <a:off x="4267200" y="2819401"/>
            <a:ext cx="762000" cy="3809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4495800"/>
            <a:ext cx="13716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94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mtClean="0"/>
              <a:t>Acknowledgements</a:t>
            </a:r>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
        <p:nvSpPr>
          <p:cNvPr id="7" name="Rectangle 6"/>
          <p:cNvSpPr>
            <a:spLocks noGrp="1" noChangeArrowheads="1"/>
          </p:cNvSpPr>
          <p:nvPr/>
        </p:nvSpPr>
        <p:spPr bwMode="auto">
          <a:xfrm>
            <a:off x="1143000" y="1946275"/>
            <a:ext cx="75438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a:solidFill>
                  <a:schemeClr val="tx2"/>
                </a:solidFill>
                <a:latin typeface="Times New Roman" pitchFamily="18" charset="0"/>
              </a:rPr>
              <a:t>Non-Ferrous Founders’ Society</a:t>
            </a:r>
            <a:r>
              <a:rPr lang="en-US" sz="1400">
                <a:solidFill>
                  <a:schemeClr val="tx2"/>
                </a:solidFill>
                <a:latin typeface="Times New Roman" pitchFamily="18" charset="0"/>
              </a:rPr>
              <a:t/>
            </a:r>
            <a:br>
              <a:rPr lang="en-US" sz="1400">
                <a:solidFill>
                  <a:schemeClr val="tx2"/>
                </a:solidFill>
                <a:latin typeface="Times New Roman" pitchFamily="18" charset="0"/>
              </a:rPr>
            </a:br>
            <a:r>
              <a:rPr lang="en-US" sz="400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a:p>
          <a:p>
            <a:pPr algn="ctr">
              <a:defRPr/>
            </a:pPr>
            <a:r>
              <a:rPr lang="en-US" sz="2000"/>
              <a:t>For further information about this or other training modules:</a:t>
            </a:r>
            <a:br>
              <a:rPr lang="en-US" sz="2000"/>
            </a:br>
            <a:endParaRPr lang="en-US" sz="2000"/>
          </a:p>
          <a:p>
            <a:pPr algn="ctr">
              <a:defRPr/>
            </a:pPr>
            <a:r>
              <a:rPr lang="en-US" sz="2000" b="1">
                <a:effectLst>
                  <a:outerShdw blurRad="38100" dist="38100" dir="2700000" algn="tl">
                    <a:srgbClr val="FFFFFF"/>
                  </a:outerShdw>
                </a:effectLst>
              </a:rPr>
              <a:t>Non-Ferrous Founders’ Society</a:t>
            </a:r>
          </a:p>
          <a:p>
            <a:pPr algn="ctr">
              <a:defRPr/>
            </a:pPr>
            <a:r>
              <a:rPr lang="en-US" sz="2000" b="1">
                <a:effectLst>
                  <a:outerShdw blurRad="38100" dist="38100" dir="2700000" algn="tl">
                    <a:srgbClr val="FFFFFF"/>
                  </a:outerShdw>
                </a:effectLst>
              </a:rPr>
              <a:t>1480 Renaissance Drive, Suite 310</a:t>
            </a:r>
          </a:p>
          <a:p>
            <a:pPr algn="ctr">
              <a:defRPr/>
            </a:pPr>
            <a:r>
              <a:rPr lang="en-US" sz="2000" b="1">
                <a:effectLst>
                  <a:outerShdw blurRad="38100" dist="38100" dir="2700000" algn="tl">
                    <a:srgbClr val="FFFFFF"/>
                  </a:outerShdw>
                </a:effectLst>
              </a:rPr>
              <a:t>Park Ridge, IL 60068</a:t>
            </a:r>
            <a:br>
              <a:rPr lang="en-US" sz="2000" b="1">
                <a:effectLst>
                  <a:outerShdw blurRad="38100" dist="38100" dir="2700000" algn="tl">
                    <a:srgbClr val="FFFFFF"/>
                  </a:outerShdw>
                </a:effectLst>
              </a:rPr>
            </a:br>
            <a:r>
              <a:rPr lang="en-US" sz="2000" b="1">
                <a:effectLst>
                  <a:outerShdw blurRad="38100" dist="38100" dir="2700000" algn="tl">
                    <a:srgbClr val="FFFFFF"/>
                  </a:outerShdw>
                </a:effectLst>
              </a:rPr>
              <a:t>847/299-0950</a:t>
            </a:r>
            <a:br>
              <a:rPr lang="en-US" sz="2000" b="1">
                <a:effectLst>
                  <a:outerShdw blurRad="38100" dist="38100" dir="2700000" algn="tl">
                    <a:srgbClr val="FFFFFF"/>
                  </a:outerShdw>
                </a:effectLst>
              </a:rPr>
            </a:br>
            <a:r>
              <a:rPr lang="en-US" sz="2000" b="1">
                <a:effectLst>
                  <a:outerShdw blurRad="38100" dist="38100" dir="2700000" algn="tl">
                    <a:srgbClr val="FFFFFF"/>
                  </a:outerShdw>
                </a:effectLst>
              </a:rPr>
              <a:t>http://www.nffs.org</a:t>
            </a:r>
          </a:p>
        </p:txBody>
      </p:sp>
      <p:pic>
        <p:nvPicPr>
          <p:cNvPr id="7175" name="Picture 7" descr="NFFStar-logo-transparent"/>
          <p:cNvPicPr>
            <a:picLocks noGrp="1" noChangeArrowheads="1"/>
          </p:cNvPicPr>
          <p:nvPr>
            <p:ph type="title"/>
          </p:nvPr>
        </p:nvPicPr>
        <p:blipFill>
          <a:blip r:embed="rId3"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4"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5"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Safety Data Sheet (SDS)</a:t>
            </a:r>
            <a:endParaRPr lang="en-US" dirty="0">
              <a:latin typeface="+mn-lt"/>
            </a:endParaRPr>
          </a:p>
        </p:txBody>
      </p:sp>
      <p:sp>
        <p:nvSpPr>
          <p:cNvPr id="3" name="Content Placeholder 2"/>
          <p:cNvSpPr>
            <a:spLocks noGrp="1"/>
          </p:cNvSpPr>
          <p:nvPr>
            <p:ph idx="1"/>
          </p:nvPr>
        </p:nvSpPr>
        <p:spPr>
          <a:xfrm>
            <a:off x="762000" y="1600200"/>
            <a:ext cx="7924800" cy="5029200"/>
          </a:xfrm>
        </p:spPr>
        <p:txBody>
          <a:bodyPr/>
          <a:lstStyle/>
          <a:p>
            <a:r>
              <a:rPr lang="en-US" dirty="0" smtClean="0"/>
              <a:t>Hazard Communication Program helps employees handle chemicals safely</a:t>
            </a:r>
          </a:p>
          <a:p>
            <a:r>
              <a:rPr lang="en-US" dirty="0" smtClean="0"/>
              <a:t>Helps identify what is in the materials and products you work with, and the hazards associated with them</a:t>
            </a:r>
          </a:p>
          <a:p>
            <a:r>
              <a:rPr lang="en-US" dirty="0" smtClean="0"/>
              <a:t>OSHA requires:</a:t>
            </a:r>
          </a:p>
          <a:p>
            <a:pPr marL="685800" lvl="1"/>
            <a:r>
              <a:rPr lang="en-US" sz="1600" kern="1200" dirty="0">
                <a:latin typeface="Arial" charset="0"/>
              </a:rPr>
              <a:t>Chemical manufacturers/importers must evaluate the hazards of the chemicals they produce or import, and </a:t>
            </a:r>
            <a:r>
              <a:rPr lang="en-US" sz="1600" kern="1200" dirty="0" smtClean="0">
                <a:latin typeface="Arial" charset="0"/>
              </a:rPr>
              <a:t>provide safety </a:t>
            </a:r>
            <a:r>
              <a:rPr lang="en-US" sz="1600" kern="1200" dirty="0">
                <a:latin typeface="Arial" charset="0"/>
              </a:rPr>
              <a:t>data sheets (SDS) to inform </a:t>
            </a:r>
            <a:r>
              <a:rPr lang="en-US" sz="1600" kern="1200" dirty="0" smtClean="0">
                <a:latin typeface="Arial" charset="0"/>
              </a:rPr>
              <a:t>their customers</a:t>
            </a:r>
            <a:endParaRPr lang="en-US" sz="1600" kern="1200" dirty="0">
              <a:latin typeface="Arial" charset="0"/>
            </a:endParaRPr>
          </a:p>
          <a:p>
            <a:pPr marL="685800" lvl="1"/>
            <a:r>
              <a:rPr lang="en-US" sz="1600" kern="1200" dirty="0">
                <a:latin typeface="Arial" charset="0"/>
              </a:rPr>
              <a:t>All employers with hazardous chemicals in their workplaces must have labels and MSDS/SDS available for exposed workers, and train them to handle the chemicals. </a:t>
            </a:r>
          </a:p>
          <a:p>
            <a:pPr marL="685800" lvl="1"/>
            <a:r>
              <a:rPr lang="en-US" sz="1600" kern="1200" dirty="0">
                <a:latin typeface="Arial" charset="0"/>
              </a:rPr>
              <a:t>Workers must receive this training upon initial assignment, before working with the chemicals, and whenever a new chemical hazard is introduced into their work area.</a:t>
            </a:r>
          </a:p>
          <a:p>
            <a:pPr lvl="1"/>
            <a:endParaRPr lang="en-US" dirty="0" smtClean="0"/>
          </a:p>
          <a:p>
            <a:endParaRPr lang="en-US" dirty="0"/>
          </a:p>
        </p:txBody>
      </p:sp>
    </p:spTree>
    <p:extLst>
      <p:ext uri="{BB962C8B-B14F-4D97-AF65-F5344CB8AC3E}">
        <p14:creationId xmlns:p14="http://schemas.microsoft.com/office/powerpoint/2010/main" val="164951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16 Sections of a SDS</a:t>
            </a:r>
            <a:endParaRPr lang="en-US" dirty="0">
              <a:latin typeface="+mn-lt"/>
            </a:endParaRPr>
          </a:p>
        </p:txBody>
      </p:sp>
      <p:sp>
        <p:nvSpPr>
          <p:cNvPr id="3" name="Content Placeholder 2"/>
          <p:cNvSpPr>
            <a:spLocks noGrp="1"/>
          </p:cNvSpPr>
          <p:nvPr>
            <p:ph idx="1"/>
          </p:nvPr>
        </p:nvSpPr>
        <p:spPr>
          <a:xfrm>
            <a:off x="762000" y="1600200"/>
            <a:ext cx="7924800" cy="4530725"/>
          </a:xfrm>
        </p:spPr>
        <p:txBody>
          <a:bodyPr/>
          <a:lstStyle/>
          <a:p>
            <a:r>
              <a:rPr lang="en-GB" sz="1800" kern="1200" dirty="0">
                <a:latin typeface="Arial" charset="0"/>
              </a:rPr>
              <a:t>The NEW Safety Data Sheet (SDS) has sixteen (16) sections- ALL Safety Data Sheets must have all these sections in this order</a:t>
            </a:r>
            <a:r>
              <a:rPr lang="en-GB" sz="1800" kern="1200" dirty="0" smtClean="0">
                <a:latin typeface="Arial" charset="0"/>
              </a:rPr>
              <a:t>.</a:t>
            </a:r>
            <a:r>
              <a:rPr lang="en-GB" sz="1400" kern="1200" dirty="0" smtClean="0">
                <a:latin typeface="Arial" charset="0"/>
              </a:rPr>
              <a:t/>
            </a:r>
            <a:br>
              <a:rPr lang="en-GB" sz="1400" kern="1200" dirty="0" smtClean="0">
                <a:latin typeface="Arial" charset="0"/>
              </a:rPr>
            </a:br>
            <a:endParaRPr lang="en-US" sz="1400" kern="1200" dirty="0">
              <a:latin typeface="Arial" charset="0"/>
            </a:endParaRPr>
          </a:p>
          <a:p>
            <a:pPr lvl="1"/>
            <a:r>
              <a:rPr lang="en-CA" sz="1400" kern="1200" dirty="0">
                <a:latin typeface="Arial" charset="0"/>
              </a:rPr>
              <a:t>1.	Identification</a:t>
            </a:r>
            <a:endParaRPr lang="en-US" sz="1400" kern="1200" dirty="0">
              <a:latin typeface="Arial" charset="0"/>
            </a:endParaRPr>
          </a:p>
          <a:p>
            <a:pPr lvl="1"/>
            <a:r>
              <a:rPr lang="en-CA" sz="1400" kern="1200" dirty="0">
                <a:latin typeface="Arial" charset="0"/>
              </a:rPr>
              <a:t>2.	Hazard(s) identification</a:t>
            </a:r>
            <a:endParaRPr lang="en-US" sz="1400" kern="1200" dirty="0">
              <a:latin typeface="Arial" charset="0"/>
            </a:endParaRPr>
          </a:p>
          <a:p>
            <a:pPr lvl="1"/>
            <a:r>
              <a:rPr lang="en-CA" sz="1400" kern="1200" dirty="0">
                <a:latin typeface="Arial" charset="0"/>
              </a:rPr>
              <a:t>3.	Composition/information on ingredients</a:t>
            </a:r>
            <a:endParaRPr lang="en-US" sz="1400" kern="1200" dirty="0">
              <a:latin typeface="Arial" charset="0"/>
            </a:endParaRPr>
          </a:p>
          <a:p>
            <a:pPr lvl="1"/>
            <a:r>
              <a:rPr lang="en-CA" sz="1400" kern="1200" dirty="0">
                <a:latin typeface="Arial" charset="0"/>
              </a:rPr>
              <a:t>4.	First-aid measures</a:t>
            </a:r>
            <a:endParaRPr lang="en-US" sz="1400" kern="1200" dirty="0">
              <a:latin typeface="Arial" charset="0"/>
            </a:endParaRPr>
          </a:p>
          <a:p>
            <a:pPr lvl="1"/>
            <a:r>
              <a:rPr lang="en-CA" sz="1400" kern="1200" dirty="0">
                <a:latin typeface="Arial" charset="0"/>
              </a:rPr>
              <a:t>5.	Fire-fighting measures</a:t>
            </a:r>
            <a:endParaRPr lang="en-US" sz="1400" kern="1200" dirty="0">
              <a:latin typeface="Arial" charset="0"/>
            </a:endParaRPr>
          </a:p>
          <a:p>
            <a:pPr lvl="1"/>
            <a:r>
              <a:rPr lang="en-CA" sz="1400" kern="1200" dirty="0">
                <a:latin typeface="Arial" charset="0"/>
              </a:rPr>
              <a:t>6.	Accidental release measures</a:t>
            </a:r>
            <a:endParaRPr lang="en-US" sz="1400" kern="1200" dirty="0">
              <a:latin typeface="Arial" charset="0"/>
            </a:endParaRPr>
          </a:p>
          <a:p>
            <a:pPr lvl="1"/>
            <a:r>
              <a:rPr lang="en-CA" sz="1400" kern="1200" dirty="0">
                <a:latin typeface="Arial" charset="0"/>
              </a:rPr>
              <a:t>7.	Handling and storage</a:t>
            </a:r>
            <a:endParaRPr lang="en-US" sz="1400" kern="1200" dirty="0">
              <a:latin typeface="Arial" charset="0"/>
            </a:endParaRPr>
          </a:p>
          <a:p>
            <a:pPr lvl="1"/>
            <a:r>
              <a:rPr lang="en-CA" sz="1400" kern="1200" dirty="0">
                <a:latin typeface="Arial" charset="0"/>
              </a:rPr>
              <a:t>8.	Exposure control/personal protection</a:t>
            </a:r>
            <a:endParaRPr lang="en-US" sz="1400" kern="1200" dirty="0">
              <a:latin typeface="Arial" charset="0"/>
            </a:endParaRPr>
          </a:p>
          <a:p>
            <a:pPr lvl="1"/>
            <a:r>
              <a:rPr lang="en-CA" sz="1400" kern="1200" dirty="0">
                <a:latin typeface="Arial" charset="0"/>
              </a:rPr>
              <a:t>9.	Physical and chemical properties</a:t>
            </a:r>
            <a:endParaRPr lang="en-US" sz="1400" kern="1200" dirty="0">
              <a:latin typeface="Arial" charset="0"/>
            </a:endParaRPr>
          </a:p>
          <a:p>
            <a:pPr lvl="1"/>
            <a:r>
              <a:rPr lang="en-CA" sz="1400" kern="1200" dirty="0" smtClean="0">
                <a:latin typeface="Arial" charset="0"/>
              </a:rPr>
              <a:t>10. Stability </a:t>
            </a:r>
            <a:r>
              <a:rPr lang="en-CA" sz="1400" kern="1200" dirty="0">
                <a:latin typeface="Arial" charset="0"/>
              </a:rPr>
              <a:t>and reactivity</a:t>
            </a:r>
            <a:endParaRPr lang="en-US" sz="1400" kern="1200" dirty="0">
              <a:latin typeface="Arial" charset="0"/>
            </a:endParaRPr>
          </a:p>
          <a:p>
            <a:pPr lvl="1"/>
            <a:r>
              <a:rPr lang="en-CA" sz="1400" kern="1200" dirty="0" smtClean="0">
                <a:latin typeface="Arial" charset="0"/>
              </a:rPr>
              <a:t>11. Toxicological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12. Ecological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13. Disposal </a:t>
            </a:r>
            <a:r>
              <a:rPr lang="en-CA" sz="1400" kern="1200" dirty="0">
                <a:latin typeface="Arial" charset="0"/>
              </a:rPr>
              <a:t>considerations*</a:t>
            </a:r>
            <a:endParaRPr lang="en-US" sz="1400" kern="1200" dirty="0">
              <a:latin typeface="Arial" charset="0"/>
            </a:endParaRPr>
          </a:p>
          <a:p>
            <a:pPr lvl="1"/>
            <a:r>
              <a:rPr lang="en-CA" sz="1400" kern="1200" dirty="0" smtClean="0">
                <a:latin typeface="Arial" charset="0"/>
              </a:rPr>
              <a:t>14. Transport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15. Regulatory </a:t>
            </a:r>
            <a:r>
              <a:rPr lang="en-CA" sz="1400" kern="1200" dirty="0">
                <a:latin typeface="Arial" charset="0"/>
              </a:rPr>
              <a:t>information</a:t>
            </a:r>
            <a:endParaRPr lang="en-US" sz="1400" kern="1200" dirty="0">
              <a:latin typeface="Arial" charset="0"/>
            </a:endParaRPr>
          </a:p>
          <a:p>
            <a:pPr lvl="1"/>
            <a:r>
              <a:rPr lang="en-CA" sz="1400" kern="1200" dirty="0" smtClean="0">
                <a:latin typeface="Arial" charset="0"/>
              </a:rPr>
              <a:t>16. Other </a:t>
            </a:r>
            <a:r>
              <a:rPr lang="en-CA" sz="1400" kern="1200" dirty="0">
                <a:latin typeface="Arial" charset="0"/>
              </a:rPr>
              <a:t>information</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562" y="2286000"/>
            <a:ext cx="3069038" cy="4495800"/>
          </a:xfrm>
          <a:prstGeom prst="rect">
            <a:avLst/>
          </a:prstGeom>
        </p:spPr>
      </p:pic>
    </p:spTree>
    <p:extLst>
      <p:ext uri="{BB962C8B-B14F-4D97-AF65-F5344CB8AC3E}">
        <p14:creationId xmlns:p14="http://schemas.microsoft.com/office/powerpoint/2010/main" val="407844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1: Identification</a:t>
            </a:r>
            <a:endParaRPr lang="en-US" dirty="0"/>
          </a:p>
        </p:txBody>
      </p:sp>
      <p:sp>
        <p:nvSpPr>
          <p:cNvPr id="6" name="TextBox 5"/>
          <p:cNvSpPr txBox="1"/>
          <p:nvPr/>
        </p:nvSpPr>
        <p:spPr>
          <a:xfrm>
            <a:off x="685800" y="1600199"/>
            <a:ext cx="3848100" cy="3508653"/>
          </a:xfrm>
          <a:prstGeom prst="rect">
            <a:avLst/>
          </a:prstGeom>
          <a:noFill/>
        </p:spPr>
        <p:txBody>
          <a:bodyPr wrap="square" rtlCol="0">
            <a:spAutoFit/>
          </a:bodyPr>
          <a:lstStyle/>
          <a:p>
            <a:r>
              <a:rPr lang="en-US" sz="2400" dirty="0" smtClean="0"/>
              <a:t>Section 1 includes:</a:t>
            </a:r>
          </a:p>
          <a:p>
            <a:endParaRPr lang="en-US" dirty="0"/>
          </a:p>
          <a:p>
            <a:pPr marL="285750" indent="-285750">
              <a:buFont typeface="Arial" panose="020B0604020202020204" pitchFamily="34" charset="0"/>
              <a:buChar char="•"/>
            </a:pPr>
            <a:r>
              <a:rPr lang="en-US" dirty="0" smtClean="0"/>
              <a:t>Product identifier used on label</a:t>
            </a:r>
          </a:p>
          <a:p>
            <a:pPr marL="285750" indent="-285750">
              <a:buFont typeface="Arial" panose="020B0604020202020204" pitchFamily="34" charset="0"/>
              <a:buChar char="•"/>
            </a:pPr>
            <a:r>
              <a:rPr lang="en-US" dirty="0" smtClean="0"/>
              <a:t>Other means of identification</a:t>
            </a:r>
          </a:p>
          <a:p>
            <a:pPr marL="285750" indent="-285750">
              <a:buFont typeface="Arial" panose="020B0604020202020204" pitchFamily="34" charset="0"/>
              <a:buChar char="•"/>
            </a:pPr>
            <a:r>
              <a:rPr lang="en-US" dirty="0" smtClean="0"/>
              <a:t>Recommended use of chemical and restrictions on use</a:t>
            </a:r>
          </a:p>
          <a:p>
            <a:pPr marL="285750" indent="-285750">
              <a:buFont typeface="Arial" panose="020B0604020202020204" pitchFamily="34" charset="0"/>
              <a:buChar char="•"/>
            </a:pPr>
            <a:r>
              <a:rPr lang="en-US" dirty="0" smtClean="0"/>
              <a:t>Name, address, telephone number of manufacturer, importer or other responsible party</a:t>
            </a:r>
          </a:p>
          <a:p>
            <a:pPr marL="285750" indent="-285750">
              <a:buFont typeface="Arial" panose="020B0604020202020204" pitchFamily="34" charset="0"/>
              <a:buChar char="•"/>
            </a:pPr>
            <a:r>
              <a:rPr lang="en-US" dirty="0" smtClean="0"/>
              <a:t>Emergency phone number</a:t>
            </a:r>
            <a:br>
              <a:rPr lang="en-US" dirty="0" smtClean="0"/>
            </a:b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625599"/>
            <a:ext cx="3481526" cy="5100049"/>
          </a:xfrm>
          <a:prstGeom prst="rect">
            <a:avLst/>
          </a:prstGeom>
          <a:ln>
            <a:solidFill>
              <a:schemeClr val="tx1"/>
            </a:solidFill>
          </a:ln>
        </p:spPr>
      </p:pic>
      <p:cxnSp>
        <p:nvCxnSpPr>
          <p:cNvPr id="19" name="Straight Arrow Connector 18"/>
          <p:cNvCxnSpPr/>
          <p:nvPr/>
        </p:nvCxnSpPr>
        <p:spPr>
          <a:xfrm flipV="1">
            <a:off x="4191000" y="2286000"/>
            <a:ext cx="914400" cy="1295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87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2: Hazards Identification</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674" y="1676400"/>
            <a:ext cx="3481526" cy="5105400"/>
          </a:xfrm>
          <a:prstGeom prst="rect">
            <a:avLst/>
          </a:prstGeom>
          <a:ln>
            <a:solidFill>
              <a:schemeClr val="tx1"/>
            </a:solidFill>
          </a:ln>
        </p:spPr>
      </p:pic>
      <p:sp>
        <p:nvSpPr>
          <p:cNvPr id="10" name="TextBox 9"/>
          <p:cNvSpPr txBox="1"/>
          <p:nvPr/>
        </p:nvSpPr>
        <p:spPr>
          <a:xfrm>
            <a:off x="685800" y="1600200"/>
            <a:ext cx="3505200" cy="3231654"/>
          </a:xfrm>
          <a:prstGeom prst="rect">
            <a:avLst/>
          </a:prstGeom>
          <a:noFill/>
        </p:spPr>
        <p:txBody>
          <a:bodyPr wrap="square" rtlCol="0">
            <a:spAutoFit/>
          </a:bodyPr>
          <a:lstStyle/>
          <a:p>
            <a:r>
              <a:rPr lang="en-US" sz="2400" dirty="0" smtClean="0"/>
              <a:t>Section 2 includes:</a:t>
            </a:r>
          </a:p>
          <a:p>
            <a:endParaRPr lang="en-US" dirty="0"/>
          </a:p>
          <a:p>
            <a:pPr marL="285750" indent="-285750">
              <a:buFont typeface="Arial" panose="020B0604020202020204" pitchFamily="34" charset="0"/>
              <a:buChar char="•"/>
            </a:pPr>
            <a:r>
              <a:rPr lang="en-US" dirty="0" smtClean="0"/>
              <a:t>Classification of hazardous chemical according to new categories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Signal words (Warning or Danger), hazard statements, symbols and precautionary statements</a:t>
            </a:r>
            <a:br>
              <a:rPr lang="en-US" dirty="0" smtClean="0"/>
            </a:br>
            <a:endParaRPr lang="en-US" dirty="0"/>
          </a:p>
        </p:txBody>
      </p:sp>
      <p:cxnSp>
        <p:nvCxnSpPr>
          <p:cNvPr id="28" name="Straight Arrow Connector 27"/>
          <p:cNvCxnSpPr/>
          <p:nvPr/>
        </p:nvCxnSpPr>
        <p:spPr>
          <a:xfrm>
            <a:off x="3886200" y="3216027"/>
            <a:ext cx="1397000" cy="11237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4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76400"/>
            <a:ext cx="3405511" cy="4993133"/>
          </a:xfrm>
          <a:prstGeom prst="rect">
            <a:avLst/>
          </a:prstGeom>
          <a:ln>
            <a:solidFill>
              <a:schemeClr val="tx1"/>
            </a:solidFill>
          </a:ln>
        </p:spPr>
      </p:pic>
      <p:sp>
        <p:nvSpPr>
          <p:cNvPr id="5" name="TextBox 4"/>
          <p:cNvSpPr txBox="1"/>
          <p:nvPr/>
        </p:nvSpPr>
        <p:spPr>
          <a:xfrm>
            <a:off x="685800" y="2039541"/>
            <a:ext cx="3505200" cy="1846659"/>
          </a:xfrm>
          <a:prstGeom prst="rect">
            <a:avLst/>
          </a:prstGeom>
          <a:noFill/>
        </p:spPr>
        <p:txBody>
          <a:bodyPr wrap="square" rtlCol="0">
            <a:spAutoFit/>
          </a:bodyPr>
          <a:lstStyle/>
          <a:p>
            <a:r>
              <a:rPr lang="en-US" sz="2400" dirty="0" smtClean="0"/>
              <a:t>Section 2 includes:</a:t>
            </a:r>
          </a:p>
          <a:p>
            <a:endParaRPr lang="en-US" dirty="0"/>
          </a:p>
          <a:p>
            <a:pPr marL="285750" indent="-285750">
              <a:buFont typeface="Arial" panose="020B0604020202020204" pitchFamily="34" charset="0"/>
              <a:buChar char="•"/>
            </a:pPr>
            <a:r>
              <a:rPr lang="en-US" dirty="0" smtClean="0"/>
              <a:t>Unclassified hazards</a:t>
            </a:r>
          </a:p>
          <a:p>
            <a:pPr marL="285750" indent="-285750">
              <a:buFont typeface="Arial" panose="020B0604020202020204" pitchFamily="34" charset="0"/>
              <a:buChar char="•"/>
            </a:pPr>
            <a:r>
              <a:rPr lang="en-US" dirty="0" smtClean="0"/>
              <a:t>Specific hazards</a:t>
            </a:r>
          </a:p>
          <a:p>
            <a:r>
              <a:rPr lang="en-US" dirty="0" smtClean="0"/>
              <a:t/>
            </a:r>
            <a:br>
              <a:rPr lang="en-US" dirty="0" smtClean="0"/>
            </a:br>
            <a:endParaRPr lang="en-US" dirty="0"/>
          </a:p>
        </p:txBody>
      </p:sp>
      <p:cxnSp>
        <p:nvCxnSpPr>
          <p:cNvPr id="7" name="Straight Arrow Connector 6"/>
          <p:cNvCxnSpPr/>
          <p:nvPr/>
        </p:nvCxnSpPr>
        <p:spPr>
          <a:xfrm flipV="1">
            <a:off x="3352800" y="2286000"/>
            <a:ext cx="1905000"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914400" y="277813"/>
            <a:ext cx="7772400" cy="1143000"/>
          </a:xfrm>
        </p:spPr>
        <p:txBody>
          <a:bodyPr/>
          <a:lstStyle/>
          <a:p>
            <a:pPr algn="ctr"/>
            <a:r>
              <a:rPr lang="en-US" sz="4000" dirty="0" smtClean="0">
                <a:latin typeface="+mn-lt"/>
              </a:rPr>
              <a:t>Section 2: Hazards Identification</a:t>
            </a:r>
            <a:endParaRPr lang="en-US" sz="4000" dirty="0">
              <a:latin typeface="+mn-lt"/>
            </a:endParaRPr>
          </a:p>
        </p:txBody>
      </p:sp>
    </p:spTree>
    <p:extLst>
      <p:ext uri="{BB962C8B-B14F-4D97-AF65-F5344CB8AC3E}">
        <p14:creationId xmlns:p14="http://schemas.microsoft.com/office/powerpoint/2010/main" val="409521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sz="4000" dirty="0" smtClean="0">
                <a:latin typeface="+mn-lt"/>
              </a:rPr>
              <a:t>Section 3: Composition</a:t>
            </a:r>
            <a:endParaRPr lang="en-US" sz="40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76400"/>
            <a:ext cx="3405511" cy="4993133"/>
          </a:xfrm>
          <a:prstGeom prst="rect">
            <a:avLst/>
          </a:prstGeom>
          <a:ln>
            <a:solidFill>
              <a:schemeClr val="tx1"/>
            </a:solidFill>
          </a:ln>
        </p:spPr>
      </p:pic>
      <p:sp>
        <p:nvSpPr>
          <p:cNvPr id="6" name="TextBox 5"/>
          <p:cNvSpPr txBox="1"/>
          <p:nvPr/>
        </p:nvSpPr>
        <p:spPr>
          <a:xfrm>
            <a:off x="685800" y="1845945"/>
            <a:ext cx="4343400" cy="2954655"/>
          </a:xfrm>
          <a:prstGeom prst="rect">
            <a:avLst/>
          </a:prstGeom>
          <a:noFill/>
        </p:spPr>
        <p:txBody>
          <a:bodyPr wrap="square" rtlCol="0">
            <a:spAutoFit/>
          </a:bodyPr>
          <a:lstStyle/>
          <a:p>
            <a:r>
              <a:rPr lang="en-US" sz="2400" dirty="0" smtClean="0"/>
              <a:t>Section 3 includes:</a:t>
            </a:r>
          </a:p>
          <a:p>
            <a:endParaRPr lang="en-US" dirty="0"/>
          </a:p>
          <a:p>
            <a:pPr marL="285750" indent="-285750">
              <a:buFont typeface="Arial" panose="020B0604020202020204" pitchFamily="34" charset="0"/>
              <a:buChar char="•"/>
            </a:pPr>
            <a:r>
              <a:rPr lang="en-US" dirty="0" smtClean="0"/>
              <a:t>Chemical name of ingredients and their common name</a:t>
            </a:r>
          </a:p>
          <a:p>
            <a:pPr marL="285750" indent="-285750">
              <a:buFont typeface="Arial" panose="020B0604020202020204" pitchFamily="34" charset="0"/>
              <a:buChar char="•"/>
            </a:pPr>
            <a:r>
              <a:rPr lang="en-US" dirty="0" smtClean="0"/>
              <a:t>CAS number and other unique identifiers</a:t>
            </a:r>
          </a:p>
          <a:p>
            <a:pPr marL="285750" indent="-285750">
              <a:buFont typeface="Arial" panose="020B0604020202020204" pitchFamily="34" charset="0"/>
              <a:buChar char="•"/>
            </a:pPr>
            <a:r>
              <a:rPr lang="en-US" dirty="0" smtClean="0"/>
              <a:t>Chemical name and concentration of ingredients</a:t>
            </a:r>
          </a:p>
          <a:p>
            <a:r>
              <a:rPr lang="en-US" dirty="0" smtClean="0"/>
              <a:t/>
            </a:r>
            <a:br>
              <a:rPr lang="en-US" dirty="0" smtClean="0"/>
            </a:br>
            <a:endParaRPr lang="en-US" dirty="0"/>
          </a:p>
        </p:txBody>
      </p:sp>
      <p:cxnSp>
        <p:nvCxnSpPr>
          <p:cNvPr id="17" name="Straight Arrow Connector 16"/>
          <p:cNvCxnSpPr/>
          <p:nvPr/>
        </p:nvCxnSpPr>
        <p:spPr>
          <a:xfrm>
            <a:off x="4343400" y="3352800"/>
            <a:ext cx="89081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07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7813"/>
            <a:ext cx="7772400" cy="1143000"/>
          </a:xfrm>
        </p:spPr>
        <p:txBody>
          <a:bodyPr/>
          <a:lstStyle/>
          <a:p>
            <a:pPr algn="ctr"/>
            <a:r>
              <a:rPr lang="en-US" sz="4000" dirty="0" smtClean="0">
                <a:latin typeface="+mn-lt"/>
              </a:rPr>
              <a:t>Section </a:t>
            </a:r>
            <a:r>
              <a:rPr lang="en-US" sz="4000" dirty="0">
                <a:latin typeface="+mn-lt"/>
              </a:rPr>
              <a:t>4</a:t>
            </a:r>
            <a:r>
              <a:rPr lang="en-US" sz="4000" dirty="0" smtClean="0">
                <a:latin typeface="+mn-lt"/>
              </a:rPr>
              <a:t>: First Aid Measures</a:t>
            </a:r>
            <a:endParaRPr lang="en-US" sz="4000"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29228"/>
            <a:ext cx="4003964" cy="5181600"/>
          </a:xfrm>
          <a:prstGeom prst="rect">
            <a:avLst/>
          </a:prstGeom>
          <a:ln>
            <a:solidFill>
              <a:schemeClr val="tx1"/>
            </a:solidFill>
          </a:ln>
        </p:spPr>
      </p:pic>
      <p:sp>
        <p:nvSpPr>
          <p:cNvPr id="6" name="TextBox 5"/>
          <p:cNvSpPr txBox="1"/>
          <p:nvPr/>
        </p:nvSpPr>
        <p:spPr>
          <a:xfrm>
            <a:off x="685800" y="1649611"/>
            <a:ext cx="4038600" cy="2769989"/>
          </a:xfrm>
          <a:prstGeom prst="rect">
            <a:avLst/>
          </a:prstGeom>
          <a:noFill/>
        </p:spPr>
        <p:txBody>
          <a:bodyPr wrap="square" rtlCol="0">
            <a:spAutoFit/>
          </a:bodyPr>
          <a:lstStyle/>
          <a:p>
            <a:r>
              <a:rPr lang="en-US" sz="2400" dirty="0" smtClean="0"/>
              <a:t>Section 4 includes:</a:t>
            </a:r>
          </a:p>
          <a:p>
            <a:endParaRPr lang="en-US" sz="2400" dirty="0" smtClean="0"/>
          </a:p>
          <a:p>
            <a:pPr marL="285750" indent="-285750">
              <a:buFont typeface="Arial" panose="020B0604020202020204" pitchFamily="34" charset="0"/>
              <a:buChar char="•"/>
            </a:pPr>
            <a:r>
              <a:rPr lang="en-US" dirty="0" smtClean="0"/>
              <a:t>First Aid information, including an explanation on how the chemical can be dangerous, and the ‘route(s)’ of exposure</a:t>
            </a:r>
          </a:p>
          <a:p>
            <a:pPr marL="285750" indent="-285750">
              <a:buFont typeface="Arial" panose="020B0604020202020204" pitchFamily="34" charset="0"/>
              <a:buChar char="•"/>
            </a:pPr>
            <a:r>
              <a:rPr lang="en-US" dirty="0" smtClean="0"/>
              <a:t>A description on the symptoms or effects of exposure</a:t>
            </a:r>
            <a:br>
              <a:rPr lang="en-US" dirty="0" smtClean="0"/>
            </a:br>
            <a:endParaRPr lang="en-US" dirty="0"/>
          </a:p>
        </p:txBody>
      </p:sp>
      <p:cxnSp>
        <p:nvCxnSpPr>
          <p:cNvPr id="8" name="Straight Arrow Connector 7"/>
          <p:cNvCxnSpPr/>
          <p:nvPr/>
        </p:nvCxnSpPr>
        <p:spPr>
          <a:xfrm flipV="1">
            <a:off x="4495800" y="1828800"/>
            <a:ext cx="609600"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81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5634</TotalTime>
  <Words>2666</Words>
  <Application>Microsoft Office PowerPoint</Application>
  <PresentationFormat>On-screen Show (4:3)</PresentationFormat>
  <Paragraphs>299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Layers</vt:lpstr>
      <vt:lpstr>Non-Ferrous Founders’ Society Safety &amp; Health Training Program</vt:lpstr>
      <vt:lpstr>Safety Data Sheet Overview</vt:lpstr>
      <vt:lpstr>Safety Data Sheet (SDS)</vt:lpstr>
      <vt:lpstr>16 Sections of a SDS</vt:lpstr>
      <vt:lpstr>Section 1: Identification</vt:lpstr>
      <vt:lpstr>Section 2: Hazards Identification</vt:lpstr>
      <vt:lpstr>Section 2: Hazards Identification</vt:lpstr>
      <vt:lpstr>Section 3: Composition</vt:lpstr>
      <vt:lpstr>Section 4: First Aid Measures</vt:lpstr>
      <vt:lpstr>Section 5: Fire-Fighting Measures</vt:lpstr>
      <vt:lpstr>Section 6: Accidental  Release Measures</vt:lpstr>
      <vt:lpstr>Section 7: Handling and Storage</vt:lpstr>
      <vt:lpstr>Section 8: Exposure Controls/Personal Protection</vt:lpstr>
      <vt:lpstr>Section 9: Physical and  Chemical Properties</vt:lpstr>
      <vt:lpstr>Section 10: Stability and Reactivity </vt:lpstr>
      <vt:lpstr>Section 11: Toxicological Information</vt:lpstr>
      <vt:lpstr>Section 12: Ecological Information</vt:lpstr>
      <vt:lpstr>Section 13: Disposal Considerations</vt:lpstr>
      <vt:lpstr>Section 14: Transport Information</vt:lpstr>
      <vt:lpstr>Section 15: Regulatory Information</vt:lpstr>
      <vt:lpstr>Section 16: Other Information</vt:lpstr>
      <vt:lpstr>Acknowledgements</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434</cp:revision>
  <dcterms:created xsi:type="dcterms:W3CDTF">2008-02-21T21:20:27Z</dcterms:created>
  <dcterms:modified xsi:type="dcterms:W3CDTF">2016-01-20T00:37:35Z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CBFDDCBA-81AC-4373-A873-3C3D1F8A81E6</vt:lpwstr>
  </property>
  <property fmtid="{D5CDD505-2E9C-101B-9397-08002B2CF9AE}" pid="5" name="ArticulateProjectFull">
    <vt:lpwstr>\\192.168.1.253\Users Shared Folders\Jerrod\NFFStar Program\Harwood Grant\2014 Hazard Communication aligned with GHS\Project\Funded\Content\Section 4 Safety Data Sheets.ppta</vt:lpwstr>
  </property>
</Properties>
</file>