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7" r:id="rId2"/>
    <p:sldId id="308" r:id="rId3"/>
    <p:sldId id="329" r:id="rId4"/>
    <p:sldId id="326" r:id="rId5"/>
    <p:sldId id="309" r:id="rId6"/>
    <p:sldId id="310" r:id="rId7"/>
    <p:sldId id="311" r:id="rId8"/>
    <p:sldId id="313" r:id="rId9"/>
    <p:sldId id="314" r:id="rId10"/>
    <p:sldId id="315" r:id="rId11"/>
    <p:sldId id="327" r:id="rId12"/>
    <p:sldId id="316" r:id="rId13"/>
    <p:sldId id="317" r:id="rId14"/>
    <p:sldId id="318" r:id="rId15"/>
    <p:sldId id="319" r:id="rId16"/>
    <p:sldId id="322" r:id="rId17"/>
    <p:sldId id="320" r:id="rId18"/>
    <p:sldId id="323" r:id="rId19"/>
    <p:sldId id="328" r:id="rId20"/>
    <p:sldId id="324" r:id="rId21"/>
    <p:sldId id="295" r:id="rId22"/>
    <p:sldId id="297" r:id="rId23"/>
  </p:sldIdLst>
  <p:sldSz cx="9144000" cy="6858000" type="screen4x3"/>
  <p:notesSz cx="7019925" cy="9305925"/>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4" autoAdjust="0"/>
    <p:restoredTop sz="73124" autoAdjust="0"/>
  </p:normalViewPr>
  <p:slideViewPr>
    <p:cSldViewPr>
      <p:cViewPr>
        <p:scale>
          <a:sx n="66" d="100"/>
          <a:sy n="66" d="100"/>
        </p:scale>
        <p:origin x="-2934"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74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0" tIns="46636" rIns="93270" bIns="46636"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0" tIns="46636" rIns="93270" bIns="46636" rtlCol="0"/>
          <a:lstStyle>
            <a:lvl1pPr algn="r">
              <a:defRPr sz="1200"/>
            </a:lvl1pPr>
          </a:lstStyle>
          <a:p>
            <a:fld id="{BC8C691F-7294-46FA-8F63-B235814EAC80}" type="datetimeFigureOut">
              <a:rPr lang="en-US" smtClean="0"/>
              <a:pPr/>
              <a:t>1/19/2016</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0" tIns="46636" rIns="93270" bIns="46636"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0" tIns="46636" rIns="93270" bIns="46636" rtlCol="0" anchor="b"/>
          <a:lstStyle>
            <a:lvl1pPr algn="r">
              <a:defRPr sz="1200"/>
            </a:lvl1pPr>
          </a:lstStyle>
          <a:p>
            <a:fld id="{D097C11F-BB74-4365-82E9-4FBAE249E89D}" type="slidenum">
              <a:rPr lang="en-US" smtClean="0"/>
              <a:pPr/>
              <a:t>‹#›</a:t>
            </a:fld>
            <a:endParaRPr lang="en-US"/>
          </a:p>
        </p:txBody>
      </p:sp>
    </p:spTree>
    <p:extLst>
      <p:ext uri="{BB962C8B-B14F-4D97-AF65-F5344CB8AC3E}">
        <p14:creationId xmlns:p14="http://schemas.microsoft.com/office/powerpoint/2010/main" val="232303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70" tIns="46636" rIns="93270" bIns="46636"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70" tIns="46636" rIns="93270" bIns="46636" numCol="1" anchor="t" anchorCtr="0" compatLnSpc="1">
            <a:prstTxWarp prst="textNoShape">
              <a:avLst/>
            </a:prstTxWarp>
          </a:bodyPr>
          <a:lstStyle>
            <a:lvl1pPr algn="r">
              <a:defRPr sz="1200" smtClean="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4275" y="696913"/>
            <a:ext cx="4651375"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70" tIns="46636" rIns="93270" bIns="46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70" tIns="46636" rIns="93270" bIns="46636"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70" tIns="46636" rIns="93270" bIns="46636" numCol="1" anchor="b" anchorCtr="0" compatLnSpc="1">
            <a:prstTxWarp prst="textNoShape">
              <a:avLst/>
            </a:prstTxWarp>
          </a:bodyPr>
          <a:lstStyle>
            <a:lvl1pPr algn="r">
              <a:defRPr sz="1200" smtClean="0"/>
            </a:lvl1pPr>
          </a:lstStyle>
          <a:p>
            <a:pPr>
              <a:defRPr/>
            </a:pPr>
            <a:fld id="{F3122927-DD80-48C6-BE64-911F72A2E7BD}" type="slidenum">
              <a:rPr lang="en-US"/>
              <a:pPr>
                <a:defRPr/>
              </a:pPr>
              <a:t>‹#›</a:t>
            </a:fld>
            <a:endParaRPr lang="en-US"/>
          </a:p>
        </p:txBody>
      </p:sp>
    </p:spTree>
    <p:extLst>
      <p:ext uri="{BB962C8B-B14F-4D97-AF65-F5344CB8AC3E}">
        <p14:creationId xmlns:p14="http://schemas.microsoft.com/office/powerpoint/2010/main" val="4167284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1</a:t>
            </a:fld>
            <a:endParaRPr lang="en-US" dirty="0"/>
          </a:p>
        </p:txBody>
      </p:sp>
      <p:sp>
        <p:nvSpPr>
          <p:cNvPr id="9219" name="Rectangle 2"/>
          <p:cNvSpPr>
            <a:spLocks noGrp="1" noRot="1" noChangeAspect="1" noChangeArrowheads="1" noTextEdit="1"/>
          </p:cNvSpPr>
          <p:nvPr>
            <p:ph type="sldImg"/>
          </p:nvPr>
        </p:nvSpPr>
        <p:spPr>
          <a:xfrm>
            <a:off x="1185863" y="696913"/>
            <a:ext cx="4651375" cy="3489325"/>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eight pictograms above will be used where appropriate  for all labels.  Be sure you know WHAT they mean.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10</a:t>
            </a:fld>
            <a:endParaRPr lang="en-US"/>
          </a:p>
        </p:txBody>
      </p:sp>
    </p:spTree>
    <p:extLst>
      <p:ext uri="{BB962C8B-B14F-4D97-AF65-F5344CB8AC3E}">
        <p14:creationId xmlns:p14="http://schemas.microsoft.com/office/powerpoint/2010/main" val="207789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9th pictogram is not mandatory -- but can be used to indicate a warning that the material can be a hazard to water life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11</a:t>
            </a:fld>
            <a:endParaRPr lang="en-US"/>
          </a:p>
        </p:txBody>
      </p:sp>
    </p:spTree>
    <p:extLst>
      <p:ext uri="{BB962C8B-B14F-4D97-AF65-F5344CB8AC3E}">
        <p14:creationId xmlns:p14="http://schemas.microsoft.com/office/powerpoint/2010/main" val="2077899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To know WHAT the product or chemical is – and so we can match it with a Safety Data Sheet, we have to have some way to IDENTIFY the product or material.  This may include the company’s name for the product (for example, Speedy Bright Metal Cleaner) and number (such as a metal </a:t>
            </a:r>
            <a:r>
              <a:rPr lang="en-US"/>
              <a:t>alloy number) </a:t>
            </a:r>
            <a:r>
              <a:rPr lang="en-US" dirty="0"/>
              <a:t>and the name of the chemical or chemicals in the product.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12</a:t>
            </a:fld>
            <a:endParaRPr lang="en-US"/>
          </a:p>
        </p:txBody>
      </p:sp>
    </p:spTree>
    <p:extLst>
      <p:ext uri="{BB962C8B-B14F-4D97-AF65-F5344CB8AC3E}">
        <p14:creationId xmlns:p14="http://schemas.microsoft.com/office/powerpoint/2010/main" val="122628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there will be three elements grouped together that will alert workers to the type of hazard and the level of danger that is associated with the product.</a:t>
            </a:r>
          </a:p>
          <a:p>
            <a:r>
              <a:rPr lang="en-US" dirty="0"/>
              <a:t> </a:t>
            </a:r>
          </a:p>
          <a:p>
            <a:r>
              <a:rPr lang="en-US" dirty="0"/>
              <a:t>Here are examples showing the use of a </a:t>
            </a:r>
          </a:p>
          <a:p>
            <a:pPr marL="171450" indent="-171450">
              <a:buFont typeface="Arial" panose="020B0604020202020204" pitchFamily="34" charset="0"/>
              <a:buChar char="•"/>
            </a:pPr>
            <a:r>
              <a:rPr lang="en-US" dirty="0"/>
              <a:t>SIGNAL WORD</a:t>
            </a:r>
          </a:p>
          <a:p>
            <a:pPr marL="171450" indent="-171450">
              <a:buFont typeface="Arial" panose="020B0604020202020204" pitchFamily="34" charset="0"/>
              <a:buChar char="•"/>
            </a:pPr>
            <a:r>
              <a:rPr lang="en-US" dirty="0"/>
              <a:t>HAZARD STATEMENT </a:t>
            </a:r>
          </a:p>
          <a:p>
            <a:pPr marL="171450" indent="-171450">
              <a:buFont typeface="Arial" panose="020B0604020202020204" pitchFamily="34" charset="0"/>
              <a:buChar char="•"/>
            </a:pPr>
            <a:r>
              <a:rPr lang="en-US" dirty="0"/>
              <a:t>PICTOGRAM</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13</a:t>
            </a:fld>
            <a:endParaRPr lang="en-US"/>
          </a:p>
        </p:txBody>
      </p:sp>
    </p:spTree>
    <p:extLst>
      <p:ext uri="{BB962C8B-B14F-4D97-AF65-F5344CB8AC3E}">
        <p14:creationId xmlns:p14="http://schemas.microsoft.com/office/powerpoint/2010/main" val="223607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label will also list necessary</a:t>
            </a:r>
            <a:r>
              <a:rPr lang="en-US" b="1" dirty="0"/>
              <a:t> Precautionary Measures – </a:t>
            </a:r>
            <a:r>
              <a:rPr lang="en-US" dirty="0"/>
              <a:t>what precautions we must take whenever storing, handling or using the product or material in order to minimize or prevent adverse effects from exposure.</a:t>
            </a:r>
          </a:p>
          <a:p>
            <a:r>
              <a:rPr lang="en-US" dirty="0"/>
              <a:t>There may be general precautionary statements such as:</a:t>
            </a:r>
          </a:p>
          <a:p>
            <a:pPr marL="165449" indent="-165449">
              <a:buFont typeface="Arial" panose="020B0604020202020204" pitchFamily="34" charset="0"/>
              <a:buChar char="•"/>
            </a:pPr>
            <a:r>
              <a:rPr lang="en-US" dirty="0"/>
              <a:t> If medical advice is needed, have product container or label at hand.</a:t>
            </a:r>
          </a:p>
          <a:p>
            <a:pPr marL="165449" indent="-165449">
              <a:buFont typeface="Arial" panose="020B0604020202020204" pitchFamily="34" charset="0"/>
              <a:buChar char="•"/>
            </a:pPr>
            <a:r>
              <a:rPr lang="en-US" dirty="0"/>
              <a:t> Keep out of reach of children.</a:t>
            </a:r>
          </a:p>
          <a:p>
            <a:pPr marL="165449" indent="-165449">
              <a:buFont typeface="Arial" panose="020B0604020202020204" pitchFamily="34" charset="0"/>
              <a:buChar char="•"/>
            </a:pPr>
            <a:r>
              <a:rPr lang="en-US" dirty="0"/>
              <a:t> Read label before use.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14</a:t>
            </a:fld>
            <a:endParaRPr lang="en-US"/>
          </a:p>
        </p:txBody>
      </p:sp>
    </p:spTree>
    <p:extLst>
      <p:ext uri="{BB962C8B-B14F-4D97-AF65-F5344CB8AC3E}">
        <p14:creationId xmlns:p14="http://schemas.microsoft.com/office/powerpoint/2010/main" val="14069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products will have more specific warnings on how to use or handle the material such as:</a:t>
            </a:r>
          </a:p>
          <a:p>
            <a:r>
              <a:rPr lang="en-US" dirty="0"/>
              <a:t> </a:t>
            </a:r>
          </a:p>
          <a:p>
            <a:pPr marL="171450" indent="-171450">
              <a:buFont typeface="Arial" panose="020B0604020202020204" pitchFamily="34" charset="0"/>
              <a:buChar char="•"/>
            </a:pPr>
            <a:r>
              <a:rPr lang="en-US" dirty="0"/>
              <a:t>Keep away from heat, hot surfaces, sparks, open flames and other ignition sources. No smoking</a:t>
            </a:r>
          </a:p>
          <a:p>
            <a:pPr marL="171450" indent="-171450">
              <a:buFont typeface="Arial" panose="020B0604020202020204" pitchFamily="34" charset="0"/>
              <a:buChar char="•"/>
            </a:pPr>
            <a:r>
              <a:rPr lang="en-US" dirty="0"/>
              <a:t>Do not spray on an open flame or other ignition source.</a:t>
            </a:r>
          </a:p>
          <a:p>
            <a:pPr marL="171450" indent="-171450">
              <a:buFont typeface="Arial" panose="020B0604020202020204" pitchFamily="34" charset="0"/>
              <a:buChar char="•"/>
            </a:pPr>
            <a:r>
              <a:rPr lang="en-US" dirty="0"/>
              <a:t>Do not allow contact with air.</a:t>
            </a:r>
          </a:p>
          <a:p>
            <a:pPr marL="171450" indent="-171450">
              <a:buFont typeface="Arial" panose="020B0604020202020204" pitchFamily="34" charset="0"/>
              <a:buChar char="•"/>
            </a:pPr>
            <a:r>
              <a:rPr lang="en-US" dirty="0"/>
              <a:t>Do not allow contact with water</a:t>
            </a:r>
          </a:p>
          <a:p>
            <a:pPr marL="171450" indent="-171450">
              <a:buFont typeface="Arial" panose="020B0604020202020204" pitchFamily="34" charset="0"/>
              <a:buChar char="•"/>
            </a:pPr>
            <a:r>
              <a:rPr lang="en-US" dirty="0"/>
              <a:t>Protect from moisture.</a:t>
            </a:r>
          </a:p>
          <a:p>
            <a:pPr marL="171450" indent="-171450">
              <a:buFont typeface="Arial" panose="020B0604020202020204" pitchFamily="34" charset="0"/>
              <a:buChar char="•"/>
            </a:pPr>
            <a:r>
              <a:rPr lang="en-US" dirty="0"/>
              <a:t>Keep container tightly closed.</a:t>
            </a:r>
          </a:p>
          <a:p>
            <a:pPr marL="171450" indent="-171450">
              <a:buFont typeface="Arial" panose="020B0604020202020204" pitchFamily="34" charset="0"/>
              <a:buChar char="•"/>
            </a:pPr>
            <a:r>
              <a:rPr lang="en-US" dirty="0"/>
              <a:t>Use only non-sparking tools.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15</a:t>
            </a:fld>
            <a:endParaRPr lang="en-US"/>
          </a:p>
        </p:txBody>
      </p:sp>
    </p:spTree>
    <p:extLst>
      <p:ext uri="{BB962C8B-B14F-4D97-AF65-F5344CB8AC3E}">
        <p14:creationId xmlns:p14="http://schemas.microsoft.com/office/powerpoint/2010/main" val="133816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a:t>There may also be instructions on how to safely store the chemical or product such as:</a:t>
            </a:r>
          </a:p>
          <a:p>
            <a:pPr eaLnBrk="0" fontAlgn="base" hangingPunct="0"/>
            <a:r>
              <a:rPr lang="en-US" dirty="0"/>
              <a:t> </a:t>
            </a:r>
          </a:p>
          <a:p>
            <a:pPr marL="171450" indent="-171450" eaLnBrk="0" fontAlgn="base" hangingPunct="0">
              <a:buFont typeface="Arial" panose="020B0604020202020204" pitchFamily="34" charset="0"/>
              <a:buChar char="•"/>
            </a:pPr>
            <a:r>
              <a:rPr lang="en-US" dirty="0"/>
              <a:t>Store in a dry place.</a:t>
            </a:r>
          </a:p>
          <a:p>
            <a:pPr marL="171450" indent="-171450" eaLnBrk="0" fontAlgn="base" hangingPunct="0">
              <a:buFont typeface="Arial" panose="020B0604020202020204" pitchFamily="34" charset="0"/>
              <a:buChar char="•"/>
            </a:pPr>
            <a:r>
              <a:rPr lang="en-US" dirty="0"/>
              <a:t>Store in a well ventilated place.</a:t>
            </a:r>
          </a:p>
          <a:p>
            <a:pPr marL="171450" indent="-171450" eaLnBrk="0" fontAlgn="base" hangingPunct="0">
              <a:buFont typeface="Arial" panose="020B0604020202020204" pitchFamily="34" charset="0"/>
              <a:buChar char="•"/>
            </a:pPr>
            <a:r>
              <a:rPr lang="en-US" dirty="0"/>
              <a:t>Store in a closed container.</a:t>
            </a:r>
          </a:p>
          <a:p>
            <a:pPr marL="171450" indent="-171450" eaLnBrk="0" fontAlgn="base" hangingPunct="0">
              <a:buFont typeface="Arial" panose="020B0604020202020204" pitchFamily="34" charset="0"/>
              <a:buChar char="•"/>
            </a:pPr>
            <a:r>
              <a:rPr lang="en-US" dirty="0"/>
              <a:t>Protect from sunlight.</a:t>
            </a:r>
          </a:p>
          <a:p>
            <a:pPr marL="171450" indent="-171450" eaLnBrk="0" fontAlgn="base" hangingPunct="0">
              <a:buFont typeface="Arial" panose="020B0604020202020204" pitchFamily="34" charset="0"/>
              <a:buChar char="•"/>
            </a:pPr>
            <a:r>
              <a:rPr lang="en-US" dirty="0"/>
              <a:t>Store in a well ventilated place. Keep container tightly closed.</a:t>
            </a:r>
          </a:p>
          <a:p>
            <a:pPr eaLnBrk="0" fontAlgn="base" hangingPunct="0"/>
            <a:r>
              <a:rPr lang="en-US" dirty="0"/>
              <a:t> </a:t>
            </a:r>
          </a:p>
          <a:p>
            <a:pPr eaLnBrk="0" fontAlgn="base" hangingPunct="0"/>
            <a:r>
              <a:rPr lang="en-US" dirty="0"/>
              <a:t>Reading and understanding these Precautionary Statements is essential if we are going to be able to safely handle the chemicals in the foundry!</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16</a:t>
            </a:fld>
            <a:endParaRPr lang="en-US"/>
          </a:p>
        </p:txBody>
      </p:sp>
    </p:spTree>
    <p:extLst>
      <p:ext uri="{BB962C8B-B14F-4D97-AF65-F5344CB8AC3E}">
        <p14:creationId xmlns:p14="http://schemas.microsoft.com/office/powerpoint/2010/main" val="3587999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a:t>If there is exposure to the chemical, there may be precautionary statements to give guidance on how to handle the exposure:</a:t>
            </a:r>
          </a:p>
          <a:p>
            <a:pPr eaLnBrk="0" fontAlgn="base" hangingPunct="0"/>
            <a:r>
              <a:rPr lang="en-US" dirty="0"/>
              <a:t> </a:t>
            </a:r>
          </a:p>
          <a:p>
            <a:pPr marL="171450" indent="-171450" eaLnBrk="0" fontAlgn="base" hangingPunct="0">
              <a:buFont typeface="Arial" panose="020B0604020202020204" pitchFamily="34" charset="0"/>
              <a:buChar char="•"/>
            </a:pPr>
            <a:r>
              <a:rPr lang="en-US" dirty="0"/>
              <a:t>Do NOT induce vomiting.</a:t>
            </a:r>
          </a:p>
          <a:p>
            <a:pPr marL="171450" indent="-171450" eaLnBrk="0" fontAlgn="base" hangingPunct="0">
              <a:buFont typeface="Arial" panose="020B0604020202020204" pitchFamily="34" charset="0"/>
              <a:buChar char="•"/>
            </a:pPr>
            <a:r>
              <a:rPr lang="en-US" dirty="0"/>
              <a:t>Brush off loose particles from skin.</a:t>
            </a:r>
          </a:p>
          <a:p>
            <a:pPr marL="171450" indent="-171450" eaLnBrk="0" fontAlgn="base" hangingPunct="0">
              <a:buFont typeface="Arial" panose="020B0604020202020204" pitchFamily="34" charset="0"/>
              <a:buChar char="•"/>
            </a:pPr>
            <a:r>
              <a:rPr lang="en-US" dirty="0"/>
              <a:t>Remove person to fresh air and keep comfortable for breathing.</a:t>
            </a:r>
          </a:p>
          <a:p>
            <a:pPr marL="171450" indent="-171450" eaLnBrk="0" fontAlgn="base" hangingPunct="0">
              <a:buFont typeface="Arial" panose="020B0604020202020204" pitchFamily="34" charset="0"/>
              <a:buChar char="•"/>
            </a:pPr>
            <a:r>
              <a:rPr lang="en-US" dirty="0"/>
              <a:t>Take off immediately all contaminated clothing. </a:t>
            </a:r>
          </a:p>
          <a:p>
            <a:pPr marL="171450" indent="-171450" eaLnBrk="0" fontAlgn="base" hangingPunct="0">
              <a:buFont typeface="Arial" panose="020B0604020202020204" pitchFamily="34" charset="0"/>
              <a:buChar char="•"/>
            </a:pPr>
            <a:r>
              <a:rPr lang="en-US" dirty="0"/>
              <a:t>If eye irritation persists get medical advice/attention.</a:t>
            </a:r>
          </a:p>
          <a:p>
            <a:pPr marL="171450" indent="-171450" eaLnBrk="0" fontAlgn="base" hangingPunct="0">
              <a:buFont typeface="Arial" panose="020B0604020202020204" pitchFamily="34" charset="0"/>
              <a:buChar char="•"/>
            </a:pPr>
            <a:r>
              <a:rPr lang="en-US" dirty="0"/>
              <a:t>In case of fire: Use … to extinguish.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17</a:t>
            </a:fld>
            <a:endParaRPr lang="en-US"/>
          </a:p>
        </p:txBody>
      </p:sp>
    </p:spTree>
    <p:extLst>
      <p:ext uri="{BB962C8B-B14F-4D97-AF65-F5344CB8AC3E}">
        <p14:creationId xmlns:p14="http://schemas.microsoft.com/office/powerpoint/2010/main" val="57755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a:t>It may also be important to know how to dispose of waste or unwanted material:</a:t>
            </a:r>
          </a:p>
          <a:p>
            <a:pPr eaLnBrk="0" fontAlgn="base" hangingPunct="0"/>
            <a:r>
              <a:rPr lang="en-US" dirty="0"/>
              <a:t>		</a:t>
            </a:r>
          </a:p>
          <a:p>
            <a:pPr eaLnBrk="0" fontAlgn="base" hangingPunct="0"/>
            <a:r>
              <a:rPr lang="en-US" dirty="0"/>
              <a:t>Dispose of contents/container to … [… in accordance with local/regional/national/international regulations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18</a:t>
            </a:fld>
            <a:endParaRPr lang="en-US"/>
          </a:p>
        </p:txBody>
      </p:sp>
    </p:spTree>
    <p:extLst>
      <p:ext uri="{BB962C8B-B14F-4D97-AF65-F5344CB8AC3E}">
        <p14:creationId xmlns:p14="http://schemas.microsoft.com/office/powerpoint/2010/main" val="2365030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label will also show the company that made or distributes the product.  We may need to know this if more detailed information is needed to respond to a spill or if someone is exposed to the chemical  in a way that causes physical harm.</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19</a:t>
            </a:fld>
            <a:endParaRPr lang="en-US"/>
          </a:p>
        </p:txBody>
      </p:sp>
    </p:spTree>
    <p:extLst>
      <p:ext uri="{BB962C8B-B14F-4D97-AF65-F5344CB8AC3E}">
        <p14:creationId xmlns:p14="http://schemas.microsoft.com/office/powerpoint/2010/main" val="236503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this</a:t>
            </a:r>
            <a:r>
              <a:rPr lang="en-US" sz="1200" kern="1200" baseline="0" dirty="0" smtClean="0">
                <a:solidFill>
                  <a:schemeClr val="tx1"/>
                </a:solidFill>
                <a:effectLst/>
                <a:latin typeface="Arial" charset="0"/>
                <a:ea typeface="+mn-ea"/>
                <a:cs typeface="+mn-cs"/>
              </a:rPr>
              <a:t> section, we will learn:</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What information is required on product labels;</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What do GHS labels look like; and</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How can you identify the types and severity of hazards related to a product from its label.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a:t>
            </a:fld>
            <a:endParaRPr lang="en-US"/>
          </a:p>
        </p:txBody>
      </p:sp>
    </p:spTree>
    <p:extLst>
      <p:ext uri="{BB962C8B-B14F-4D97-AF65-F5344CB8AC3E}">
        <p14:creationId xmlns:p14="http://schemas.microsoft.com/office/powerpoint/2010/main" val="2041123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that labels are important sources of information on the products and materials we use in the foundry.  Therefore they must remain  with the product.  If the material stays in the container it was shipped to the foundry, we must make sure the label remains on the container and is not covered or damaged so that it can be seen and read.</a:t>
            </a:r>
          </a:p>
          <a:p>
            <a:r>
              <a:rPr lang="en-US" dirty="0"/>
              <a:t>If we take the material out of the container and put it into another container, the new container must also be labeled.  We need to make sure that anyone who handles or comes into contact with the chemical is able to see or read the </a:t>
            </a:r>
            <a:r>
              <a:rPr lang="en-US" dirty="0" smtClean="0"/>
              <a:t>label. One </a:t>
            </a:r>
            <a:r>
              <a:rPr lang="en-US" dirty="0"/>
              <a:t>type of  containers that does not have to be labeled is  when a worker takes some of the product and puts it into a container that he or she will use up in one shift and will keep control of the product and not allow another worker to be exposed to the unlabeled </a:t>
            </a:r>
            <a:r>
              <a:rPr lang="en-US" dirty="0" smtClean="0"/>
              <a:t>material. In </a:t>
            </a:r>
            <a:r>
              <a:rPr lang="en-US" dirty="0"/>
              <a:t>the foundry there are also some types of materials that are not in containers and may not be able to have labels on the product itself.  For example, large scrap piles may have a label on the wall in the </a:t>
            </a:r>
            <a:r>
              <a:rPr lang="en-US" dirty="0" smtClean="0"/>
              <a:t>area. Pallets </a:t>
            </a:r>
            <a:r>
              <a:rPr lang="en-US" dirty="0"/>
              <a:t>of ingots will also not have labels on each ingot.  Instead, there will be one label on the pallet.  This label will stay with the pallet until all of the ingots are gone.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20</a:t>
            </a:fld>
            <a:endParaRPr lang="en-US"/>
          </a:p>
        </p:txBody>
      </p:sp>
    </p:spTree>
    <p:extLst>
      <p:ext uri="{BB962C8B-B14F-4D97-AF65-F5344CB8AC3E}">
        <p14:creationId xmlns:p14="http://schemas.microsoft.com/office/powerpoint/2010/main" val="2430060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1A8FA31-FC05-4662-B952-85E03BC4E55D}" type="slidenum">
              <a:rPr lang="en-US"/>
              <a:pPr/>
              <a:t>21</a:t>
            </a:fld>
            <a:endParaRPr lang="en-US"/>
          </a:p>
        </p:txBody>
      </p:sp>
      <p:sp>
        <p:nvSpPr>
          <p:cNvPr id="11267" name="Rectangle 2"/>
          <p:cNvSpPr>
            <a:spLocks noGrp="1" noRot="1" noChangeAspect="1" noChangeArrowheads="1" noTextEdit="1"/>
          </p:cNvSpPr>
          <p:nvPr>
            <p:ph type="sldImg"/>
          </p:nvPr>
        </p:nvSpPr>
        <p:spPr>
          <a:xfrm>
            <a:off x="1185863" y="696913"/>
            <a:ext cx="4651375" cy="3489325"/>
          </a:xfrm>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44317F8-6C5F-40DA-B9CB-2F1FE0E0644D}" type="slidenum">
              <a:rPr lang="en-US"/>
              <a:pPr/>
              <a:t>22</a:t>
            </a:fld>
            <a:endParaRPr lang="en-US"/>
          </a:p>
        </p:txBody>
      </p:sp>
      <p:sp>
        <p:nvSpPr>
          <p:cNvPr id="13315" name="Rectangle 2"/>
          <p:cNvSpPr>
            <a:spLocks noGrp="1" noRot="1" noChangeAspect="1" noChangeArrowheads="1" noTextEdit="1"/>
          </p:cNvSpPr>
          <p:nvPr>
            <p:ph type="sldImg"/>
          </p:nvPr>
        </p:nvSpPr>
        <p:spPr>
          <a:xfrm>
            <a:off x="1241425" y="741363"/>
            <a:ext cx="4538663" cy="3405187"/>
          </a:xfrm>
          <a:ln/>
        </p:spPr>
      </p:sp>
      <p:sp>
        <p:nvSpPr>
          <p:cNvPr id="13316" name="Rectangle 3"/>
          <p:cNvSpPr>
            <a:spLocks noGrp="1" noChangeArrowheads="1"/>
          </p:cNvSpPr>
          <p:nvPr>
            <p:ph type="body" idx="1"/>
          </p:nvPr>
        </p:nvSpPr>
        <p:spPr>
          <a:xfrm>
            <a:off x="935990" y="4417084"/>
            <a:ext cx="5147945" cy="4190898"/>
          </a:xfrm>
          <a:noFill/>
          <a:ln/>
        </p:spPr>
        <p:txBody>
          <a:bodyPr/>
          <a:lstStyle/>
          <a:p>
            <a:pPr defTabSz="890599"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Labels are important.  They tell us what we are working with, who made it, what chemicals are in it, what dangers or hazards it may present to workers, how to store and handle it safely, what protective equipment to use, and how to dispose of it when we no longer need it.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a:t>
            </a:fld>
            <a:endParaRPr lang="en-US"/>
          </a:p>
        </p:txBody>
      </p:sp>
    </p:spTree>
    <p:extLst>
      <p:ext uri="{BB962C8B-B14F-4D97-AF65-F5344CB8AC3E}">
        <p14:creationId xmlns:p14="http://schemas.microsoft.com/office/powerpoint/2010/main" val="380903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Hazard Communication Standard requires that containers of chemicals have LABELS that carry necessary information on WHO made or distributed the product, what CHEMICALS are in the product, HAZARDS  and WARNINGS on the dangers associated with the chemical, and what PRECAUTIONS – such as protective equipment like gloves or glasses that might be needed when handling the chemicals.</a:t>
            </a: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a:t>
            </a:fld>
            <a:endParaRPr lang="en-US"/>
          </a:p>
        </p:txBody>
      </p:sp>
    </p:spTree>
    <p:extLst>
      <p:ext uri="{BB962C8B-B14F-4D97-AF65-F5344CB8AC3E}">
        <p14:creationId xmlns:p14="http://schemas.microsoft.com/office/powerpoint/2010/main" val="204112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should be in the same order for all labels .  Terms used to describe hazards and warning symbols should all also be uniform to keep the message clear as possible.</a:t>
            </a:r>
          </a:p>
          <a:p>
            <a:r>
              <a:rPr lang="en-US" dirty="0"/>
              <a:t>The Label MUST have the following Elements</a:t>
            </a:r>
          </a:p>
          <a:p>
            <a:r>
              <a:rPr lang="en-US" dirty="0"/>
              <a:t>Product identifier</a:t>
            </a:r>
          </a:p>
          <a:p>
            <a:r>
              <a:rPr lang="en-US" dirty="0"/>
              <a:t>Supplier identifier</a:t>
            </a:r>
          </a:p>
          <a:p>
            <a:r>
              <a:rPr lang="en-US" dirty="0"/>
              <a:t>Chemical identity</a:t>
            </a:r>
          </a:p>
          <a:p>
            <a:r>
              <a:rPr lang="en-US" dirty="0"/>
              <a:t>Hazard pictograms*</a:t>
            </a:r>
          </a:p>
          <a:p>
            <a:r>
              <a:rPr lang="en-US" dirty="0"/>
              <a:t>Signal words*</a:t>
            </a:r>
          </a:p>
          <a:p>
            <a:r>
              <a:rPr lang="en-US" dirty="0"/>
              <a:t>Hazard statements*</a:t>
            </a:r>
          </a:p>
          <a:p>
            <a:r>
              <a:rPr lang="en-US" dirty="0"/>
              <a:t>Precautionary information</a:t>
            </a:r>
          </a:p>
          <a:p>
            <a:r>
              <a:rPr lang="en-US" dirty="0"/>
              <a:t>All of these elements are very important in understanding the product and how to safely use it.  Please notice that the items marked with an * are all hazard warnings.  These three elements MUST be located </a:t>
            </a:r>
            <a:r>
              <a:rPr lang="en-US" b="1" dirty="0"/>
              <a:t>together</a:t>
            </a:r>
            <a:r>
              <a:rPr lang="en-US" dirty="0"/>
              <a:t> on the label.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a:t>
            </a:fld>
            <a:endParaRPr lang="en-US"/>
          </a:p>
        </p:txBody>
      </p:sp>
    </p:spTree>
    <p:extLst>
      <p:ext uri="{BB962C8B-B14F-4D97-AF65-F5344CB8AC3E}">
        <p14:creationId xmlns:p14="http://schemas.microsoft.com/office/powerpoint/2010/main" val="269646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There are </a:t>
            </a:r>
            <a:r>
              <a:rPr lang="en-US" b="1" dirty="0"/>
              <a:t>ONLY TWO Signal words</a:t>
            </a:r>
            <a:r>
              <a:rPr lang="en-US" dirty="0"/>
              <a:t> that are used to emphasize hazards on the label.  They indicate  the relative level of severity of the hazard  They are:</a:t>
            </a:r>
          </a:p>
          <a:p>
            <a:pPr fontAlgn="base"/>
            <a:r>
              <a:rPr lang="en-CA" b="1" dirty="0"/>
              <a:t>“Danger” or “Warning</a:t>
            </a:r>
            <a:r>
              <a:rPr lang="en-CA" dirty="0"/>
              <a:t>”</a:t>
            </a:r>
            <a:endParaRPr lang="en-US" dirty="0"/>
          </a:p>
          <a:p>
            <a:pPr fontAlgn="base"/>
            <a:r>
              <a:rPr lang="en-US" dirty="0"/>
              <a:t> </a:t>
            </a:r>
          </a:p>
          <a:p>
            <a:r>
              <a:rPr lang="en-US" dirty="0"/>
              <a:t>The signal word  “</a:t>
            </a:r>
            <a:r>
              <a:rPr lang="en-US" b="1" dirty="0"/>
              <a:t>Warning”</a:t>
            </a:r>
            <a:r>
              <a:rPr lang="en-US" dirty="0"/>
              <a:t> means that  the severity of hazards of the chemicals </a:t>
            </a:r>
            <a:r>
              <a:rPr lang="en-US" b="1" dirty="0"/>
              <a:t>are less than those chemicals classified with the signal word “Danger”  </a:t>
            </a:r>
            <a:endParaRPr lang="en-US" dirty="0"/>
          </a:p>
          <a:p>
            <a:r>
              <a:rPr lang="en-US" dirty="0"/>
              <a:t>Both of these signal words are important -  but it is important to remember that DANGER is a sign that this product or chemical must be handled carefully with all the necessary equipment and protection.</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a:t>
            </a:fld>
            <a:endParaRPr lang="en-US"/>
          </a:p>
        </p:txBody>
      </p:sp>
    </p:spTree>
    <p:extLst>
      <p:ext uri="{BB962C8B-B14F-4D97-AF65-F5344CB8AC3E}">
        <p14:creationId xmlns:p14="http://schemas.microsoft.com/office/powerpoint/2010/main" val="137735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dirty="0"/>
              <a:t>The label will also have one or more </a:t>
            </a:r>
            <a:r>
              <a:rPr lang="en-US" b="1" dirty="0"/>
              <a:t>Hazard Statements</a:t>
            </a:r>
            <a:r>
              <a:rPr lang="en-US" dirty="0"/>
              <a:t> to alert workers of potential </a:t>
            </a:r>
            <a:r>
              <a:rPr lang="en-US" dirty="0" smtClean="0"/>
              <a:t>dangers. </a:t>
            </a:r>
            <a:r>
              <a:rPr lang="en-GB" dirty="0" smtClean="0"/>
              <a:t>Here </a:t>
            </a:r>
            <a:r>
              <a:rPr lang="en-GB" dirty="0"/>
              <a:t>are some examples of required hazard statements:</a:t>
            </a:r>
            <a:endParaRPr lang="en-US" dirty="0"/>
          </a:p>
          <a:p>
            <a:pPr marL="171450" indent="-171450" eaLnBrk="0" fontAlgn="base" hangingPunct="0">
              <a:buFont typeface="Arial" panose="020B0604020202020204" pitchFamily="34" charset="0"/>
              <a:buChar char="•"/>
            </a:pPr>
            <a:endParaRPr lang="en-GB" dirty="0"/>
          </a:p>
          <a:p>
            <a:pPr marL="171450" indent="-171450" eaLnBrk="0" fontAlgn="base" hangingPunct="0">
              <a:buFont typeface="Arial" panose="020B0604020202020204" pitchFamily="34" charset="0"/>
              <a:buChar char="•"/>
            </a:pPr>
            <a:r>
              <a:rPr lang="en-GB" b="1" dirty="0"/>
              <a:t>“</a:t>
            </a:r>
            <a:r>
              <a:rPr lang="en-US" b="1" dirty="0"/>
              <a:t>Keep away from fire, sparks and heated surfaces</a:t>
            </a:r>
            <a:r>
              <a:rPr lang="en-US" dirty="0"/>
              <a:t>” – this may be a chemical that is a flammable.  These chemicals must be protected from contact with molten metal, electric sparks, or other possible sources of ignition.</a:t>
            </a:r>
          </a:p>
          <a:p>
            <a:pPr marL="171450" indent="-171450" eaLnBrk="0" fontAlgn="base" hangingPunct="0">
              <a:buFont typeface="Arial" panose="020B0604020202020204" pitchFamily="34" charset="0"/>
              <a:buChar char="•"/>
            </a:pPr>
            <a:r>
              <a:rPr lang="en-US" b="1" dirty="0"/>
              <a:t>“Do not use in areas without adequate ventilation</a:t>
            </a:r>
            <a:r>
              <a:rPr lang="en-US" dirty="0"/>
              <a:t>” – this product may give off vapors or gases that could build up and cause a hazard to the workers in the area.  For example, we know that it is dangerous to run a gas or fuel fired engine in a confined space like a garage.  Dangerous levels of carbon monoxide can build up and become a serious hazard.</a:t>
            </a:r>
          </a:p>
          <a:p>
            <a:pPr marL="171450" indent="-171450" eaLnBrk="0" fontAlgn="base" hangingPunct="0">
              <a:buFont typeface="Arial" panose="020B0604020202020204" pitchFamily="34" charset="0"/>
              <a:buChar char="•"/>
            </a:pPr>
            <a:r>
              <a:rPr lang="en-GB" b="1" dirty="0"/>
              <a:t>“</a:t>
            </a:r>
            <a:r>
              <a:rPr lang="en-US" b="1" dirty="0"/>
              <a:t>Use CO2, dry chemical, or foam”</a:t>
            </a:r>
            <a:r>
              <a:rPr lang="en-US" dirty="0"/>
              <a:t> (for fighting fires)  The type of fire fighting equipment is very important in a foundry.  The same material used to put out a wood fire may NOT be suitable for a Hot metal fire or electrical fire.  Remember, ONLY workers trained to properly select and use a fire extinguisher are permitted to use them – and then only to put out a minor fire.  All other fires will be fought by the local fire department.</a:t>
            </a:r>
          </a:p>
          <a:p>
            <a:pPr marL="171450" indent="-171450" defTabSz="882396">
              <a:buFont typeface="Arial" panose="020B0604020202020204" pitchFamily="34" charset="0"/>
              <a:buChar char="•"/>
              <a:defRPr/>
            </a:pPr>
            <a:r>
              <a:rPr lang="en-US" b="1" dirty="0"/>
              <a:t>“Wear safety goggles and gloves”</a:t>
            </a:r>
            <a:r>
              <a:rPr lang="en-US" dirty="0"/>
              <a:t> There may be directions on what types of Personal Protective Equipment should be used when using the product or chemical.  Be sure you are TRAINED in the use of this equipment and always use the PROPER equipment.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7</a:t>
            </a:fld>
            <a:endParaRPr lang="en-US"/>
          </a:p>
        </p:txBody>
      </p:sp>
    </p:spTree>
    <p:extLst>
      <p:ext uri="{BB962C8B-B14F-4D97-AF65-F5344CB8AC3E}">
        <p14:creationId xmlns:p14="http://schemas.microsoft.com/office/powerpoint/2010/main" val="104273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a:t>If a chemical is a Simple </a:t>
            </a:r>
            <a:r>
              <a:rPr lang="en-US" dirty="0" err="1"/>
              <a:t>Asphyxiant</a:t>
            </a:r>
            <a:r>
              <a:rPr lang="en-US" dirty="0"/>
              <a:t> (the chemical takes the place of oxygen and can cause suffocation= Carbon Monoxide is an example) the label might have the </a:t>
            </a:r>
            <a:r>
              <a:rPr lang="en-US" dirty="0" smtClean="0"/>
              <a:t>following:</a:t>
            </a:r>
          </a:p>
          <a:p>
            <a:pPr eaLnBrk="0" fontAlgn="base" hangingPunct="0"/>
            <a:endParaRPr lang="en-US" dirty="0"/>
          </a:p>
          <a:p>
            <a:pPr lvl="0" eaLnBrk="0" fontAlgn="base" hangingPunct="0"/>
            <a:r>
              <a:rPr lang="en-US" b="1" dirty="0" smtClean="0"/>
              <a:t>Signal </a:t>
            </a:r>
            <a:r>
              <a:rPr lang="en-US" b="1" dirty="0"/>
              <a:t>Word: Warning</a:t>
            </a:r>
          </a:p>
          <a:p>
            <a:pPr lvl="0" eaLnBrk="0" fontAlgn="base" hangingPunct="0"/>
            <a:r>
              <a:rPr lang="en-US" b="1" dirty="0"/>
              <a:t>Hazard Statement: “May displace oxygen and </a:t>
            </a:r>
            <a:r>
              <a:rPr lang="en-US" b="1" dirty="0" smtClean="0"/>
              <a:t>cause rapid </a:t>
            </a:r>
            <a:r>
              <a:rPr lang="en-US" b="1" dirty="0"/>
              <a:t>suffocation”</a:t>
            </a:r>
          </a:p>
          <a:p>
            <a:pPr eaLnBrk="0" fontAlgn="base" hangingPunct="0"/>
            <a:r>
              <a:rPr lang="en-US" dirty="0"/>
              <a:t> </a:t>
            </a:r>
          </a:p>
          <a:p>
            <a:pPr eaLnBrk="0" fontAlgn="base" hangingPunct="0"/>
            <a:r>
              <a:rPr lang="en-US" dirty="0"/>
              <a:t>If the chemical is a Combustible Dusts (aluminum dust can be combustible from some operations in the foundry) </a:t>
            </a:r>
          </a:p>
          <a:p>
            <a:pPr lvl="0" eaLnBrk="0" fontAlgn="base" hangingPunct="0"/>
            <a:r>
              <a:rPr lang="en-US" b="1" dirty="0" smtClean="0"/>
              <a:t>Signal </a:t>
            </a:r>
            <a:r>
              <a:rPr lang="en-US" b="1" dirty="0"/>
              <a:t>Word: Warning</a:t>
            </a:r>
          </a:p>
          <a:p>
            <a:pPr lvl="0" eaLnBrk="0" fontAlgn="base" hangingPunct="0"/>
            <a:r>
              <a:rPr lang="en-US" b="1" dirty="0" smtClean="0"/>
              <a:t>Hazard </a:t>
            </a:r>
            <a:r>
              <a:rPr lang="en-US" b="1" dirty="0"/>
              <a:t>Statement: “May form combustible dust concentrations in the air”</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8</a:t>
            </a:fld>
            <a:endParaRPr lang="en-US"/>
          </a:p>
        </p:txBody>
      </p:sp>
    </p:spTree>
    <p:extLst>
      <p:ext uri="{BB962C8B-B14F-4D97-AF65-F5344CB8AC3E}">
        <p14:creationId xmlns:p14="http://schemas.microsoft.com/office/powerpoint/2010/main" val="3716784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graphics or pictograms </a:t>
            </a:r>
            <a:r>
              <a:rPr lang="en-US" dirty="0" smtClean="0"/>
              <a:t>on </a:t>
            </a:r>
            <a:r>
              <a:rPr lang="en-US" dirty="0"/>
              <a:t>the label.  These will be standardized </a:t>
            </a:r>
            <a:r>
              <a:rPr lang="en-US" dirty="0" smtClean="0"/>
              <a:t>-- </a:t>
            </a:r>
            <a:r>
              <a:rPr lang="en-US" dirty="0"/>
              <a:t>only the “official” pictograms may be used and they MUST be in the official shape and colors so that they can be easily recognized.  These pictograms are used to convey health, physical and environmental hazard information. Labels for hazardous chemicals must contain one or more of these pictograms that are associated with the hazards of the chemical.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9</a:t>
            </a:fld>
            <a:endParaRPr lang="en-US"/>
          </a:p>
        </p:txBody>
      </p:sp>
    </p:spTree>
    <p:extLst>
      <p:ext uri="{BB962C8B-B14F-4D97-AF65-F5344CB8AC3E}">
        <p14:creationId xmlns:p14="http://schemas.microsoft.com/office/powerpoint/2010/main" val="2927032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custDataLst>
              <p:tags r:id="rId1"/>
            </p:custDataLst>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a:p>
            </p:txBody>
          </p:sp>
        </p:grpSp>
      </p:grpSp>
      <p:sp>
        <p:nvSpPr>
          <p:cNvPr id="9012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9012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lvl1pPr>
          </a:lstStyle>
          <a:p>
            <a:pPr>
              <a:defRPr/>
            </a:pPr>
            <a:fld id="{BBBABA61-7C06-49D4-810F-8EB99D6FA2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72DAD59-DD02-4452-A959-C450B16CB0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4AF567B-8BBD-4CA1-872C-760976EC8F4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45AF24F-2012-4777-96CA-EDC1703288D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06158909-0B18-4BDA-A0E3-692B795B22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6EDCD3D-9CFD-46D0-89B4-354ED5A7E9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83441DA-C557-40BC-B069-587978492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3888C51-D01A-49B1-93C0-5B67B2C68B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9D67E63-DAB7-4012-93EC-AC5C2AE83E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9D7EE865-4D4E-4BAE-8402-0115BFA960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FA1636F-EE96-47D4-A468-BB1D76592A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534297D-9D97-41AF-9B52-B42C161DE5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6484CE5-7AA5-4F54-90BC-8F42CD1F4F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8909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8909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8909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a:p>
        </p:txBody>
      </p:sp>
      <p:sp>
        <p:nvSpPr>
          <p:cNvPr id="8909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a:p>
        </p:txBody>
      </p:sp>
      <p:sp>
        <p:nvSpPr>
          <p:cNvPr id="8909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F2182B36-1448-48D6-A1B2-FC2FE7B8589D}" type="slidenum">
              <a:rPr lang="en-US"/>
              <a:pPr>
                <a:defRPr/>
              </a:pPr>
              <a:t>‹#›</a:t>
            </a:fld>
            <a:endParaRPr lang="en-US"/>
          </a:p>
        </p:txBody>
      </p:sp>
      <p:sp>
        <p:nvSpPr>
          <p:cNvPr id="8910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audio" Target="file:///C:\Documents%20and%20Settings\Jerrod\My%20Documents\NFFStar%20Program\Lockout%20Tagout\Sound%20Clips\Background%20loop.mp3" TargetMode="Externa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7"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062103"/>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2400" dirty="0" smtClean="0">
              <a:solidFill>
                <a:schemeClr val="tx2"/>
              </a:solidFill>
            </a:endParaRPr>
          </a:p>
          <a:p>
            <a:pPr algn="ctr"/>
            <a:endParaRPr lang="en-US" sz="2400" dirty="0" smtClean="0">
              <a:solidFill>
                <a:schemeClr val="tx2"/>
              </a:solidFill>
            </a:endParaRPr>
          </a:p>
          <a:p>
            <a:pPr algn="ctr"/>
            <a:r>
              <a:rPr lang="en-US" sz="3200" dirty="0" smtClean="0">
                <a:solidFill>
                  <a:schemeClr val="tx2"/>
                </a:solidFill>
              </a:rPr>
              <a:t>Labels</a:t>
            </a:r>
          </a:p>
        </p:txBody>
      </p:sp>
      <p:pic>
        <p:nvPicPr>
          <p:cNvPr id="3077" name="Picture 5" descr="NFFStar-logo-transparent"/>
          <p:cNvPicPr>
            <a:picLocks noChangeAspect="1" noChangeArrowheads="1"/>
          </p:cNvPicPr>
          <p:nvPr>
            <p:custDataLst>
              <p:tags r:id="rId3"/>
            </p:custDataLst>
          </p:nvPr>
        </p:nvPicPr>
        <p:blipFill>
          <a:blip r:embed="rId8" cstate="print"/>
          <a:srcRect/>
          <a:stretch>
            <a:fillRect/>
          </a:stretch>
        </p:blipFill>
        <p:spPr bwMode="auto">
          <a:xfrm>
            <a:off x="3581400" y="914400"/>
            <a:ext cx="3276600" cy="1206500"/>
          </a:xfrm>
          <a:prstGeom prst="rect">
            <a:avLst/>
          </a:prstGeom>
          <a:noFill/>
          <a:ln w="9525">
            <a:noFill/>
            <a:miter lim="800000"/>
            <a:headEnd/>
            <a:tailEnd/>
          </a:ln>
        </p:spPr>
      </p:pic>
      <p:pic>
        <p:nvPicPr>
          <p:cNvPr id="3078" name="Picture 6" descr="osha_logo"/>
          <p:cNvPicPr>
            <a:picLocks noChangeAspect="1" noChangeArrowheads="1"/>
          </p:cNvPicPr>
          <p:nvPr>
            <p:custDataLst>
              <p:tags r:id="rId4"/>
            </p:custDataLst>
          </p:nvPr>
        </p:nvPicPr>
        <p:blipFill>
          <a:blip r:embed="rId9" cstate="print"/>
          <a:srcRect/>
          <a:stretch>
            <a:fillRect/>
          </a:stretch>
        </p:blipFill>
        <p:spPr bwMode="auto">
          <a:xfrm>
            <a:off x="152400" y="6192838"/>
            <a:ext cx="1752600" cy="512762"/>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cSld>
  <p:clrMapOvr>
    <a:masterClrMapping/>
  </p:clrMapOvr>
  <p:transition advClick="0" advTm="1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dirty="0" smtClean="0">
                <a:latin typeface="+mn-lt"/>
              </a:rPr>
              <a:t>PICTOGRAMS</a:t>
            </a:r>
            <a:endParaRPr lang="en-US" dirty="0">
              <a:latin typeface="+mn-l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962401"/>
            <a:ext cx="1549911" cy="154991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3489" y="3962400"/>
            <a:ext cx="1549911" cy="154991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4689" y="2031489"/>
            <a:ext cx="1549911" cy="1549911"/>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1" y="2013858"/>
            <a:ext cx="1549911" cy="1549911"/>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1800" y="2013857"/>
            <a:ext cx="1549911" cy="1549911"/>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800" y="3966030"/>
            <a:ext cx="1549911" cy="1549911"/>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4689" y="3996617"/>
            <a:ext cx="1549911" cy="1549911"/>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03489" y="2031489"/>
            <a:ext cx="1549911" cy="1549911"/>
          </a:xfrm>
          <a:prstGeom prst="rect">
            <a:avLst/>
          </a:prstGeom>
        </p:spPr>
      </p:pic>
      <p:sp>
        <p:nvSpPr>
          <p:cNvPr id="25" name="TextBox 24"/>
          <p:cNvSpPr txBox="1"/>
          <p:nvPr/>
        </p:nvSpPr>
        <p:spPr>
          <a:xfrm>
            <a:off x="914400" y="3581400"/>
            <a:ext cx="1981200" cy="276999"/>
          </a:xfrm>
          <a:prstGeom prst="rect">
            <a:avLst/>
          </a:prstGeom>
          <a:noFill/>
        </p:spPr>
        <p:txBody>
          <a:bodyPr wrap="square" rtlCol="0">
            <a:spAutoFit/>
          </a:bodyPr>
          <a:lstStyle/>
          <a:p>
            <a:pPr algn="ctr"/>
            <a:r>
              <a:rPr lang="en-US" sz="1200" b="1" dirty="0" smtClean="0"/>
              <a:t>Flame Over Circle</a:t>
            </a:r>
          </a:p>
        </p:txBody>
      </p:sp>
      <p:sp>
        <p:nvSpPr>
          <p:cNvPr id="26" name="TextBox 25"/>
          <p:cNvSpPr txBox="1"/>
          <p:nvPr/>
        </p:nvSpPr>
        <p:spPr>
          <a:xfrm>
            <a:off x="2761344" y="3581400"/>
            <a:ext cx="1981200" cy="276999"/>
          </a:xfrm>
          <a:prstGeom prst="rect">
            <a:avLst/>
          </a:prstGeom>
          <a:noFill/>
        </p:spPr>
        <p:txBody>
          <a:bodyPr wrap="square" rtlCol="0">
            <a:spAutoFit/>
          </a:bodyPr>
          <a:lstStyle/>
          <a:p>
            <a:pPr algn="ctr"/>
            <a:r>
              <a:rPr lang="en-US" sz="1200" b="1" dirty="0" smtClean="0"/>
              <a:t>Flame</a:t>
            </a:r>
          </a:p>
        </p:txBody>
      </p:sp>
      <p:sp>
        <p:nvSpPr>
          <p:cNvPr id="27" name="TextBox 26"/>
          <p:cNvSpPr txBox="1"/>
          <p:nvPr/>
        </p:nvSpPr>
        <p:spPr>
          <a:xfrm>
            <a:off x="4557486" y="3581400"/>
            <a:ext cx="1981200" cy="276999"/>
          </a:xfrm>
          <a:prstGeom prst="rect">
            <a:avLst/>
          </a:prstGeom>
          <a:noFill/>
        </p:spPr>
        <p:txBody>
          <a:bodyPr wrap="square" rtlCol="0">
            <a:spAutoFit/>
          </a:bodyPr>
          <a:lstStyle/>
          <a:p>
            <a:pPr algn="ctr"/>
            <a:r>
              <a:rPr lang="en-US" sz="1200" b="1" dirty="0" smtClean="0"/>
              <a:t>Exploding Bomb</a:t>
            </a:r>
          </a:p>
        </p:txBody>
      </p:sp>
      <p:sp>
        <p:nvSpPr>
          <p:cNvPr id="28" name="TextBox 27"/>
          <p:cNvSpPr txBox="1"/>
          <p:nvPr/>
        </p:nvSpPr>
        <p:spPr>
          <a:xfrm>
            <a:off x="6386286" y="3581400"/>
            <a:ext cx="1981200" cy="276999"/>
          </a:xfrm>
          <a:prstGeom prst="rect">
            <a:avLst/>
          </a:prstGeom>
          <a:noFill/>
        </p:spPr>
        <p:txBody>
          <a:bodyPr wrap="square" rtlCol="0">
            <a:spAutoFit/>
          </a:bodyPr>
          <a:lstStyle/>
          <a:p>
            <a:pPr algn="ctr"/>
            <a:r>
              <a:rPr lang="en-US" sz="1200" b="1" dirty="0" smtClean="0"/>
              <a:t>Skull and Crossbones</a:t>
            </a:r>
          </a:p>
        </p:txBody>
      </p:sp>
      <p:sp>
        <p:nvSpPr>
          <p:cNvPr id="29" name="TextBox 28"/>
          <p:cNvSpPr txBox="1"/>
          <p:nvPr/>
        </p:nvSpPr>
        <p:spPr>
          <a:xfrm>
            <a:off x="928914" y="5562600"/>
            <a:ext cx="1981200" cy="276999"/>
          </a:xfrm>
          <a:prstGeom prst="rect">
            <a:avLst/>
          </a:prstGeom>
          <a:noFill/>
        </p:spPr>
        <p:txBody>
          <a:bodyPr wrap="square" rtlCol="0">
            <a:spAutoFit/>
          </a:bodyPr>
          <a:lstStyle/>
          <a:p>
            <a:pPr algn="ctr"/>
            <a:r>
              <a:rPr lang="en-US" sz="1200" b="1" dirty="0" smtClean="0"/>
              <a:t>Corrosion</a:t>
            </a:r>
          </a:p>
        </p:txBody>
      </p:sp>
      <p:sp>
        <p:nvSpPr>
          <p:cNvPr id="30" name="TextBox 29"/>
          <p:cNvSpPr txBox="1"/>
          <p:nvPr/>
        </p:nvSpPr>
        <p:spPr>
          <a:xfrm>
            <a:off x="2743200" y="5562600"/>
            <a:ext cx="1981200" cy="276999"/>
          </a:xfrm>
          <a:prstGeom prst="rect">
            <a:avLst/>
          </a:prstGeom>
          <a:noFill/>
        </p:spPr>
        <p:txBody>
          <a:bodyPr wrap="square" rtlCol="0">
            <a:spAutoFit/>
          </a:bodyPr>
          <a:lstStyle/>
          <a:p>
            <a:pPr algn="ctr"/>
            <a:r>
              <a:rPr lang="en-US" sz="1200" b="1" dirty="0" smtClean="0"/>
              <a:t>Gas Cylinder</a:t>
            </a:r>
          </a:p>
        </p:txBody>
      </p:sp>
      <p:sp>
        <p:nvSpPr>
          <p:cNvPr id="31" name="TextBox 30"/>
          <p:cNvSpPr txBox="1"/>
          <p:nvPr/>
        </p:nvSpPr>
        <p:spPr>
          <a:xfrm>
            <a:off x="4572000" y="5562600"/>
            <a:ext cx="1981200" cy="276999"/>
          </a:xfrm>
          <a:prstGeom prst="rect">
            <a:avLst/>
          </a:prstGeom>
          <a:noFill/>
        </p:spPr>
        <p:txBody>
          <a:bodyPr wrap="square" rtlCol="0">
            <a:spAutoFit/>
          </a:bodyPr>
          <a:lstStyle/>
          <a:p>
            <a:pPr algn="ctr"/>
            <a:r>
              <a:rPr lang="en-US" sz="1200" b="1" dirty="0" smtClean="0"/>
              <a:t>Health Hazard</a:t>
            </a:r>
          </a:p>
        </p:txBody>
      </p:sp>
      <p:sp>
        <p:nvSpPr>
          <p:cNvPr id="32" name="TextBox 31"/>
          <p:cNvSpPr txBox="1"/>
          <p:nvPr/>
        </p:nvSpPr>
        <p:spPr>
          <a:xfrm>
            <a:off x="6382656" y="5562600"/>
            <a:ext cx="1981200" cy="276999"/>
          </a:xfrm>
          <a:prstGeom prst="rect">
            <a:avLst/>
          </a:prstGeom>
          <a:noFill/>
        </p:spPr>
        <p:txBody>
          <a:bodyPr wrap="square" rtlCol="0">
            <a:spAutoFit/>
          </a:bodyPr>
          <a:lstStyle/>
          <a:p>
            <a:pPr algn="ctr"/>
            <a:r>
              <a:rPr lang="en-US" sz="1200" b="1" dirty="0" smtClean="0"/>
              <a:t>Exclamation Mark</a:t>
            </a:r>
          </a:p>
        </p:txBody>
      </p:sp>
    </p:spTree>
    <p:extLst>
      <p:ext uri="{BB962C8B-B14F-4D97-AF65-F5344CB8AC3E}">
        <p14:creationId xmlns:p14="http://schemas.microsoft.com/office/powerpoint/2010/main" val="3778830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dirty="0" smtClean="0">
                <a:latin typeface="+mn-lt"/>
              </a:rPr>
              <a:t>PICTOGRAMS</a:t>
            </a:r>
            <a:endParaRPr lang="en-US" dirty="0">
              <a:latin typeface="+mn-lt"/>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2378" y="2005578"/>
            <a:ext cx="3099822" cy="3099822"/>
          </a:xfrm>
          <a:prstGeom prst="rect">
            <a:avLst/>
          </a:prstGeom>
        </p:spPr>
      </p:pic>
      <p:sp>
        <p:nvSpPr>
          <p:cNvPr id="12" name="TextBox 11"/>
          <p:cNvSpPr txBox="1"/>
          <p:nvPr/>
        </p:nvSpPr>
        <p:spPr>
          <a:xfrm>
            <a:off x="3624942" y="5209401"/>
            <a:ext cx="1981200" cy="584775"/>
          </a:xfrm>
          <a:prstGeom prst="rect">
            <a:avLst/>
          </a:prstGeom>
          <a:noFill/>
        </p:spPr>
        <p:txBody>
          <a:bodyPr wrap="square" rtlCol="0">
            <a:spAutoFit/>
          </a:bodyPr>
          <a:lstStyle/>
          <a:p>
            <a:pPr algn="ctr"/>
            <a:r>
              <a:rPr lang="en-US" sz="1600" b="1" dirty="0" smtClean="0"/>
              <a:t>Environment</a:t>
            </a:r>
          </a:p>
          <a:p>
            <a:pPr algn="ctr"/>
            <a:r>
              <a:rPr lang="en-US" sz="1600" b="1" dirty="0" smtClean="0"/>
              <a:t>(Non-Mandatory)</a:t>
            </a:r>
          </a:p>
        </p:txBody>
      </p:sp>
    </p:spTree>
    <p:extLst>
      <p:ext uri="{BB962C8B-B14F-4D97-AF65-F5344CB8AC3E}">
        <p14:creationId xmlns:p14="http://schemas.microsoft.com/office/powerpoint/2010/main" val="1871413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32429"/>
            <a:ext cx="4533026" cy="4644800"/>
          </a:xfrm>
          <a:prstGeom prst="rect">
            <a:avLst/>
          </a:prstGeom>
          <a:ln>
            <a:solidFill>
              <a:schemeClr val="tx1"/>
            </a:solidFill>
          </a:ln>
        </p:spPr>
      </p:pic>
      <p:sp>
        <p:nvSpPr>
          <p:cNvPr id="5" name="Content Placeholder 2"/>
          <p:cNvSpPr>
            <a:spLocks noGrp="1"/>
          </p:cNvSpPr>
          <p:nvPr>
            <p:ph idx="1"/>
          </p:nvPr>
        </p:nvSpPr>
        <p:spPr>
          <a:xfrm>
            <a:off x="685800" y="1828800"/>
            <a:ext cx="3429000" cy="4530725"/>
          </a:xfrm>
        </p:spPr>
        <p:txBody>
          <a:bodyPr/>
          <a:lstStyle/>
          <a:p>
            <a:r>
              <a:rPr lang="en-US" dirty="0" smtClean="0"/>
              <a:t>Have to identify the product by name/number</a:t>
            </a:r>
          </a:p>
          <a:p>
            <a:r>
              <a:rPr lang="en-US" dirty="0" smtClean="0"/>
              <a:t>Allow workers to find the Safety Data Sheet (SDS) for the product</a:t>
            </a:r>
          </a:p>
          <a:p>
            <a:endParaRPr lang="en-US" dirty="0"/>
          </a:p>
        </p:txBody>
      </p:sp>
      <p:sp>
        <p:nvSpPr>
          <p:cNvPr id="6" name="Title 1"/>
          <p:cNvSpPr>
            <a:spLocks noGrp="1"/>
          </p:cNvSpPr>
          <p:nvPr>
            <p:ph type="title"/>
          </p:nvPr>
        </p:nvSpPr>
        <p:spPr>
          <a:xfrm>
            <a:off x="914400" y="277813"/>
            <a:ext cx="7772400" cy="1143000"/>
          </a:xfrm>
        </p:spPr>
        <p:txBody>
          <a:bodyPr/>
          <a:lstStyle/>
          <a:p>
            <a:pPr algn="ctr"/>
            <a:r>
              <a:rPr lang="en-US" dirty="0" smtClean="0">
                <a:latin typeface="+mn-lt"/>
              </a:rPr>
              <a:t> Product Identification</a:t>
            </a:r>
            <a:endParaRPr lang="en-US" dirty="0">
              <a:latin typeface="+mn-lt"/>
            </a:endParaRPr>
          </a:p>
        </p:txBody>
      </p:sp>
      <p:cxnSp>
        <p:nvCxnSpPr>
          <p:cNvPr id="8" name="Straight Arrow Connector 7"/>
          <p:cNvCxnSpPr/>
          <p:nvPr/>
        </p:nvCxnSpPr>
        <p:spPr>
          <a:xfrm flipV="1">
            <a:off x="3733800" y="2362200"/>
            <a:ext cx="1077686" cy="1143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138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32429"/>
            <a:ext cx="4533026" cy="4644800"/>
          </a:xfrm>
          <a:prstGeom prst="rect">
            <a:avLst/>
          </a:prstGeom>
          <a:ln>
            <a:solidFill>
              <a:schemeClr val="tx1"/>
            </a:solidFill>
          </a:ln>
        </p:spPr>
      </p:pic>
      <p:sp>
        <p:nvSpPr>
          <p:cNvPr id="5" name="Title 1"/>
          <p:cNvSpPr>
            <a:spLocks noGrp="1"/>
          </p:cNvSpPr>
          <p:nvPr>
            <p:ph type="title"/>
          </p:nvPr>
        </p:nvSpPr>
        <p:spPr>
          <a:xfrm>
            <a:off x="914400" y="277813"/>
            <a:ext cx="7772400" cy="1143000"/>
          </a:xfrm>
        </p:spPr>
        <p:txBody>
          <a:bodyPr/>
          <a:lstStyle/>
          <a:p>
            <a:pPr algn="ctr"/>
            <a:r>
              <a:rPr lang="en-US" dirty="0" smtClean="0">
                <a:latin typeface="+mn-lt"/>
              </a:rPr>
              <a:t>Hazard Grouping</a:t>
            </a:r>
            <a:endParaRPr lang="en-US" dirty="0">
              <a:latin typeface="+mn-lt"/>
            </a:endParaRPr>
          </a:p>
        </p:txBody>
      </p:sp>
      <p:sp>
        <p:nvSpPr>
          <p:cNvPr id="6" name="Content Placeholder 2"/>
          <p:cNvSpPr>
            <a:spLocks noGrp="1"/>
          </p:cNvSpPr>
          <p:nvPr>
            <p:ph idx="1"/>
          </p:nvPr>
        </p:nvSpPr>
        <p:spPr>
          <a:xfrm>
            <a:off x="685800" y="1828800"/>
            <a:ext cx="3429000" cy="4530725"/>
          </a:xfrm>
        </p:spPr>
        <p:txBody>
          <a:bodyPr/>
          <a:lstStyle/>
          <a:p>
            <a:r>
              <a:rPr lang="en-US" dirty="0" smtClean="0"/>
              <a:t>3 elements will be grouped together to show type of hazard and level of danger associated with the product</a:t>
            </a:r>
          </a:p>
          <a:p>
            <a:pPr lvl="1"/>
            <a:r>
              <a:rPr lang="en-US" sz="2400" dirty="0" smtClean="0"/>
              <a:t>Signal Word</a:t>
            </a:r>
          </a:p>
          <a:p>
            <a:pPr lvl="1"/>
            <a:r>
              <a:rPr lang="en-US" sz="2400" dirty="0" smtClean="0"/>
              <a:t>Hazard Statement</a:t>
            </a:r>
          </a:p>
          <a:p>
            <a:pPr lvl="1"/>
            <a:r>
              <a:rPr lang="en-US" sz="2400" dirty="0" smtClean="0"/>
              <a:t>Pictogram</a:t>
            </a:r>
          </a:p>
          <a:p>
            <a:endParaRPr lang="en-US" dirty="0"/>
          </a:p>
        </p:txBody>
      </p:sp>
      <p:cxnSp>
        <p:nvCxnSpPr>
          <p:cNvPr id="7" name="Straight Arrow Connector 6"/>
          <p:cNvCxnSpPr/>
          <p:nvPr/>
        </p:nvCxnSpPr>
        <p:spPr>
          <a:xfrm>
            <a:off x="4310743" y="3093357"/>
            <a:ext cx="285750" cy="2667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81500" y="2476500"/>
            <a:ext cx="429986" cy="342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61427" y="2647950"/>
            <a:ext cx="439373" cy="3238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239000" y="2647950"/>
            <a:ext cx="381000" cy="2857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924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32429"/>
            <a:ext cx="4533026" cy="4644800"/>
          </a:xfrm>
          <a:prstGeom prst="rect">
            <a:avLst/>
          </a:prstGeom>
          <a:ln>
            <a:solidFill>
              <a:schemeClr val="tx1"/>
            </a:solidFill>
          </a:ln>
        </p:spPr>
      </p:pic>
      <p:cxnSp>
        <p:nvCxnSpPr>
          <p:cNvPr id="5" name="Straight Arrow Connector 4"/>
          <p:cNvCxnSpPr/>
          <p:nvPr/>
        </p:nvCxnSpPr>
        <p:spPr>
          <a:xfrm>
            <a:off x="3989614" y="3886200"/>
            <a:ext cx="429986" cy="342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89614" y="4076700"/>
            <a:ext cx="429986" cy="342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89614" y="4229100"/>
            <a:ext cx="429986" cy="342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685800" y="1600200"/>
            <a:ext cx="3276600" cy="4530725"/>
          </a:xfrm>
        </p:spPr>
        <p:txBody>
          <a:bodyPr/>
          <a:lstStyle/>
          <a:p>
            <a:r>
              <a:rPr lang="en-US" dirty="0" smtClean="0"/>
              <a:t>Precautions to take when storing, handling or using product</a:t>
            </a:r>
          </a:p>
          <a:p>
            <a:endParaRPr lang="en-US" dirty="0" smtClean="0"/>
          </a:p>
          <a:p>
            <a:endParaRPr lang="en-US" dirty="0"/>
          </a:p>
        </p:txBody>
      </p:sp>
      <p:sp>
        <p:nvSpPr>
          <p:cNvPr id="9" name="Title 1"/>
          <p:cNvSpPr>
            <a:spLocks noGrp="1"/>
          </p:cNvSpPr>
          <p:nvPr>
            <p:ph type="title"/>
          </p:nvPr>
        </p:nvSpPr>
        <p:spPr>
          <a:xfrm>
            <a:off x="914400" y="277813"/>
            <a:ext cx="7772400" cy="1143000"/>
          </a:xfrm>
        </p:spPr>
        <p:txBody>
          <a:bodyPr/>
          <a:lstStyle/>
          <a:p>
            <a:pPr algn="ctr"/>
            <a:r>
              <a:rPr lang="en-US" dirty="0" smtClean="0">
                <a:latin typeface="+mn-lt"/>
              </a:rPr>
              <a:t>Precautionary Measures</a:t>
            </a:r>
            <a:endParaRPr lang="en-US" dirty="0">
              <a:latin typeface="+mn-lt"/>
            </a:endParaRPr>
          </a:p>
        </p:txBody>
      </p:sp>
      <p:cxnSp>
        <p:nvCxnSpPr>
          <p:cNvPr id="11" name="Straight Arrow Connector 10"/>
          <p:cNvCxnSpPr/>
          <p:nvPr/>
        </p:nvCxnSpPr>
        <p:spPr>
          <a:xfrm>
            <a:off x="3989614" y="4381500"/>
            <a:ext cx="429986" cy="342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233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32429"/>
            <a:ext cx="4533026" cy="4644800"/>
          </a:xfrm>
          <a:prstGeom prst="rect">
            <a:avLst/>
          </a:prstGeom>
          <a:ln>
            <a:solidFill>
              <a:schemeClr val="tx1"/>
            </a:solidFill>
          </a:ln>
        </p:spPr>
      </p:pic>
      <p:sp>
        <p:nvSpPr>
          <p:cNvPr id="3" name="Content Placeholder 2"/>
          <p:cNvSpPr>
            <a:spLocks noGrp="1"/>
          </p:cNvSpPr>
          <p:nvPr>
            <p:ph idx="1"/>
          </p:nvPr>
        </p:nvSpPr>
        <p:spPr>
          <a:xfrm>
            <a:off x="685800" y="1600200"/>
            <a:ext cx="3429000" cy="4530725"/>
          </a:xfrm>
        </p:spPr>
        <p:txBody>
          <a:bodyPr/>
          <a:lstStyle/>
          <a:p>
            <a:r>
              <a:rPr lang="en-US" dirty="0" smtClean="0"/>
              <a:t>Some products will have more specific warnings on how to use or handle material such as:</a:t>
            </a:r>
          </a:p>
          <a:p>
            <a:pPr lvl="1"/>
            <a:r>
              <a:rPr lang="en-US" sz="2400" dirty="0" smtClean="0"/>
              <a:t>Keep away from heat and flames</a:t>
            </a:r>
          </a:p>
          <a:p>
            <a:pPr lvl="1"/>
            <a:r>
              <a:rPr lang="en-US" sz="2400" dirty="0" smtClean="0"/>
              <a:t>Do not allow contact with air</a:t>
            </a:r>
          </a:p>
          <a:p>
            <a:pPr lvl="1"/>
            <a:r>
              <a:rPr lang="en-US" sz="2400" dirty="0" smtClean="0"/>
              <a:t>Use only non-sparking tools</a:t>
            </a:r>
            <a:endParaRPr lang="en-US" sz="2400" dirty="0"/>
          </a:p>
        </p:txBody>
      </p:sp>
      <p:sp>
        <p:nvSpPr>
          <p:cNvPr id="5" name="Title 1"/>
          <p:cNvSpPr>
            <a:spLocks noGrp="1"/>
          </p:cNvSpPr>
          <p:nvPr>
            <p:ph type="title"/>
          </p:nvPr>
        </p:nvSpPr>
        <p:spPr>
          <a:xfrm>
            <a:off x="914400" y="277813"/>
            <a:ext cx="7772400" cy="1143000"/>
          </a:xfrm>
        </p:spPr>
        <p:txBody>
          <a:bodyPr/>
          <a:lstStyle/>
          <a:p>
            <a:pPr algn="ctr"/>
            <a:r>
              <a:rPr lang="en-US" dirty="0" smtClean="0">
                <a:latin typeface="+mn-lt"/>
              </a:rPr>
              <a:t>Precautionary Measures</a:t>
            </a:r>
            <a:endParaRPr lang="en-US" dirty="0">
              <a:latin typeface="+mn-lt"/>
            </a:endParaRPr>
          </a:p>
        </p:txBody>
      </p:sp>
    </p:spTree>
    <p:extLst>
      <p:ext uri="{BB962C8B-B14F-4D97-AF65-F5344CB8AC3E}">
        <p14:creationId xmlns:p14="http://schemas.microsoft.com/office/powerpoint/2010/main" val="2598922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32429"/>
            <a:ext cx="4533026" cy="4644800"/>
          </a:xfrm>
          <a:prstGeom prst="rect">
            <a:avLst/>
          </a:prstGeom>
          <a:ln>
            <a:solidFill>
              <a:schemeClr val="tx1"/>
            </a:solidFill>
          </a:ln>
        </p:spPr>
      </p:pic>
      <p:sp>
        <p:nvSpPr>
          <p:cNvPr id="5" name="Title 1"/>
          <p:cNvSpPr>
            <a:spLocks noGrp="1"/>
          </p:cNvSpPr>
          <p:nvPr>
            <p:ph type="title"/>
          </p:nvPr>
        </p:nvSpPr>
        <p:spPr>
          <a:xfrm>
            <a:off x="914400" y="277813"/>
            <a:ext cx="7772400" cy="1143000"/>
          </a:xfrm>
        </p:spPr>
        <p:txBody>
          <a:bodyPr/>
          <a:lstStyle/>
          <a:p>
            <a:pPr algn="ctr"/>
            <a:r>
              <a:rPr lang="en-US" dirty="0" smtClean="0">
                <a:latin typeface="+mn-lt"/>
              </a:rPr>
              <a:t>Precautionary Measures</a:t>
            </a:r>
            <a:endParaRPr lang="en-US" dirty="0">
              <a:latin typeface="+mn-lt"/>
            </a:endParaRPr>
          </a:p>
        </p:txBody>
      </p:sp>
      <p:cxnSp>
        <p:nvCxnSpPr>
          <p:cNvPr id="6" name="Straight Arrow Connector 5"/>
          <p:cNvCxnSpPr/>
          <p:nvPr/>
        </p:nvCxnSpPr>
        <p:spPr>
          <a:xfrm>
            <a:off x="3989614" y="4533900"/>
            <a:ext cx="429986" cy="342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685800" y="1870075"/>
            <a:ext cx="3200400" cy="4530725"/>
          </a:xfrm>
        </p:spPr>
        <p:txBody>
          <a:bodyPr/>
          <a:lstStyle/>
          <a:p>
            <a:r>
              <a:rPr lang="en-US" dirty="0" smtClean="0"/>
              <a:t>Storage instructions may be on the label as well!</a:t>
            </a:r>
          </a:p>
          <a:p>
            <a:pPr lvl="1"/>
            <a:endParaRPr lang="en-US" dirty="0" smtClean="0"/>
          </a:p>
        </p:txBody>
      </p:sp>
    </p:spTree>
    <p:extLst>
      <p:ext uri="{BB962C8B-B14F-4D97-AF65-F5344CB8AC3E}">
        <p14:creationId xmlns:p14="http://schemas.microsoft.com/office/powerpoint/2010/main" val="1530356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32429"/>
            <a:ext cx="4533026" cy="4644800"/>
          </a:xfrm>
          <a:prstGeom prst="rect">
            <a:avLst/>
          </a:prstGeom>
          <a:ln>
            <a:solidFill>
              <a:schemeClr val="tx1"/>
            </a:solidFill>
          </a:ln>
        </p:spPr>
      </p:pic>
      <p:sp>
        <p:nvSpPr>
          <p:cNvPr id="3" name="Content Placeholder 2"/>
          <p:cNvSpPr>
            <a:spLocks noGrp="1"/>
          </p:cNvSpPr>
          <p:nvPr>
            <p:ph idx="1"/>
          </p:nvPr>
        </p:nvSpPr>
        <p:spPr>
          <a:xfrm>
            <a:off x="685800" y="1870075"/>
            <a:ext cx="3200400" cy="4530725"/>
          </a:xfrm>
        </p:spPr>
        <p:txBody>
          <a:bodyPr/>
          <a:lstStyle/>
          <a:p>
            <a:r>
              <a:rPr lang="en-US" dirty="0" smtClean="0"/>
              <a:t>There may be guidance on how to handle exposure to the product on the label</a:t>
            </a:r>
          </a:p>
          <a:p>
            <a:pPr lvl="1"/>
            <a:endParaRPr lang="en-US" dirty="0" smtClean="0"/>
          </a:p>
        </p:txBody>
      </p:sp>
      <p:cxnSp>
        <p:nvCxnSpPr>
          <p:cNvPr id="5" name="Straight Arrow Connector 4"/>
          <p:cNvCxnSpPr/>
          <p:nvPr/>
        </p:nvCxnSpPr>
        <p:spPr>
          <a:xfrm>
            <a:off x="3276600" y="5029200"/>
            <a:ext cx="1143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6600" y="5181600"/>
            <a:ext cx="1143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6600" y="5334000"/>
            <a:ext cx="1143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914400" y="277813"/>
            <a:ext cx="7772400" cy="1143000"/>
          </a:xfrm>
        </p:spPr>
        <p:txBody>
          <a:bodyPr/>
          <a:lstStyle/>
          <a:p>
            <a:pPr algn="ctr"/>
            <a:r>
              <a:rPr lang="en-US" dirty="0" smtClean="0">
                <a:latin typeface="+mn-lt"/>
              </a:rPr>
              <a:t>Precautionary Measures</a:t>
            </a:r>
            <a:endParaRPr lang="en-US" dirty="0">
              <a:latin typeface="+mn-lt"/>
            </a:endParaRPr>
          </a:p>
        </p:txBody>
      </p:sp>
    </p:spTree>
    <p:extLst>
      <p:ext uri="{BB962C8B-B14F-4D97-AF65-F5344CB8AC3E}">
        <p14:creationId xmlns:p14="http://schemas.microsoft.com/office/powerpoint/2010/main" val="2180999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1870075"/>
            <a:ext cx="3200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kern="0" dirty="0" smtClean="0"/>
              <a:t>It may be important to know how to dispose of waste or unwanted materials</a:t>
            </a:r>
          </a:p>
          <a:p>
            <a:pPr lvl="1"/>
            <a:endParaRPr lang="en-US" kern="0" dirty="0" smtClean="0"/>
          </a:p>
        </p:txBody>
      </p:sp>
      <p:sp>
        <p:nvSpPr>
          <p:cNvPr id="6" name="Title 1"/>
          <p:cNvSpPr>
            <a:spLocks noGrp="1"/>
          </p:cNvSpPr>
          <p:nvPr>
            <p:ph type="title"/>
          </p:nvPr>
        </p:nvSpPr>
        <p:spPr>
          <a:xfrm>
            <a:off x="914400" y="277813"/>
            <a:ext cx="7772400" cy="1143000"/>
          </a:xfrm>
        </p:spPr>
        <p:txBody>
          <a:bodyPr/>
          <a:lstStyle/>
          <a:p>
            <a:pPr algn="ctr"/>
            <a:r>
              <a:rPr lang="en-US" dirty="0" smtClean="0">
                <a:latin typeface="+mn-lt"/>
              </a:rPr>
              <a:t>Product Disposal</a:t>
            </a:r>
            <a:endParaRPr lang="en-US"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32429"/>
            <a:ext cx="4533026" cy="4644800"/>
          </a:xfrm>
          <a:prstGeom prst="rect">
            <a:avLst/>
          </a:prstGeom>
          <a:ln>
            <a:solidFill>
              <a:schemeClr val="tx1"/>
            </a:solidFill>
          </a:ln>
        </p:spPr>
      </p:pic>
      <p:cxnSp>
        <p:nvCxnSpPr>
          <p:cNvPr id="8" name="Straight Arrow Connector 7"/>
          <p:cNvCxnSpPr/>
          <p:nvPr/>
        </p:nvCxnSpPr>
        <p:spPr>
          <a:xfrm>
            <a:off x="3276600" y="5591628"/>
            <a:ext cx="1143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57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1870075"/>
            <a:ext cx="3200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kern="0" dirty="0" smtClean="0"/>
              <a:t>Label will show the company that made or distributes the product</a:t>
            </a:r>
          </a:p>
          <a:p>
            <a:pPr lvl="1"/>
            <a:endParaRPr lang="en-US" kern="0" dirty="0" smtClean="0"/>
          </a:p>
        </p:txBody>
      </p:sp>
      <p:sp>
        <p:nvSpPr>
          <p:cNvPr id="6" name="Title 1"/>
          <p:cNvSpPr>
            <a:spLocks noGrp="1"/>
          </p:cNvSpPr>
          <p:nvPr>
            <p:ph type="title"/>
          </p:nvPr>
        </p:nvSpPr>
        <p:spPr>
          <a:xfrm>
            <a:off x="914400" y="277813"/>
            <a:ext cx="7772400" cy="1143000"/>
          </a:xfrm>
        </p:spPr>
        <p:txBody>
          <a:bodyPr/>
          <a:lstStyle/>
          <a:p>
            <a:pPr algn="ctr"/>
            <a:r>
              <a:rPr lang="en-US" dirty="0" smtClean="0">
                <a:latin typeface="+mn-lt"/>
              </a:rPr>
              <a:t>Manufacturer/Distributor Contact Information</a:t>
            </a:r>
            <a:endParaRPr lang="en-US"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32429"/>
            <a:ext cx="4533026" cy="4644800"/>
          </a:xfrm>
          <a:prstGeom prst="rect">
            <a:avLst/>
          </a:prstGeom>
          <a:ln>
            <a:solidFill>
              <a:schemeClr val="tx1"/>
            </a:solidFill>
          </a:ln>
        </p:spPr>
      </p:pic>
      <p:cxnSp>
        <p:nvCxnSpPr>
          <p:cNvPr id="8" name="Straight Arrow Connector 7"/>
          <p:cNvCxnSpPr/>
          <p:nvPr/>
        </p:nvCxnSpPr>
        <p:spPr>
          <a:xfrm>
            <a:off x="3276600" y="5805714"/>
            <a:ext cx="1143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78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n-lt"/>
              </a:rPr>
              <a:t>Labels Overview</a:t>
            </a:r>
            <a:endParaRPr lang="en-US" sz="4000" dirty="0">
              <a:latin typeface="+mn-lt"/>
            </a:endParaRPr>
          </a:p>
        </p:txBody>
      </p:sp>
      <p:sp>
        <p:nvSpPr>
          <p:cNvPr id="3" name="Content Placeholder 2"/>
          <p:cNvSpPr>
            <a:spLocks noGrp="1"/>
          </p:cNvSpPr>
          <p:nvPr>
            <p:ph idx="1"/>
          </p:nvPr>
        </p:nvSpPr>
        <p:spPr/>
        <p:txBody>
          <a:bodyPr/>
          <a:lstStyle/>
          <a:p>
            <a:r>
              <a:rPr lang="en-US" dirty="0" smtClean="0"/>
              <a:t>What information is required to be on product labels?</a:t>
            </a:r>
          </a:p>
          <a:p>
            <a:r>
              <a:rPr lang="en-US" dirty="0" smtClean="0"/>
              <a:t>What do the GHS labels look like?</a:t>
            </a:r>
          </a:p>
          <a:p>
            <a:r>
              <a:rPr lang="en-US" dirty="0" smtClean="0"/>
              <a:t>How can you identify the types and severity of hazards related to a product from its label?</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283938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399" y="1814739"/>
            <a:ext cx="4560887"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00" y="277813"/>
            <a:ext cx="7772400" cy="1143000"/>
          </a:xfrm>
        </p:spPr>
        <p:txBody>
          <a:bodyPr/>
          <a:lstStyle/>
          <a:p>
            <a:pPr algn="ctr"/>
            <a:r>
              <a:rPr lang="en-US" dirty="0" smtClean="0">
                <a:latin typeface="+mn-lt"/>
              </a:rPr>
              <a:t>Other Label Information</a:t>
            </a:r>
            <a:endParaRPr lang="en-US" dirty="0">
              <a:latin typeface="+mn-lt"/>
            </a:endParaRPr>
          </a:p>
        </p:txBody>
      </p:sp>
      <p:sp>
        <p:nvSpPr>
          <p:cNvPr id="6" name="Content Placeholder 2"/>
          <p:cNvSpPr txBox="1">
            <a:spLocks/>
          </p:cNvSpPr>
          <p:nvPr/>
        </p:nvSpPr>
        <p:spPr bwMode="auto">
          <a:xfrm>
            <a:off x="685799" y="1828800"/>
            <a:ext cx="3425599"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000" kern="0" dirty="0" smtClean="0"/>
              <a:t>Labels must remain with the product</a:t>
            </a:r>
          </a:p>
          <a:p>
            <a:r>
              <a:rPr lang="en-US" sz="2000" kern="0" dirty="0" smtClean="0"/>
              <a:t>Must label new containers whenever product is removed from shipping container</a:t>
            </a:r>
          </a:p>
          <a:p>
            <a:r>
              <a:rPr lang="en-US" sz="2000" kern="0" dirty="0" smtClean="0"/>
              <a:t>Do not have to label containers that will be used up within 1 shift and under control of employee for entire shift</a:t>
            </a:r>
          </a:p>
          <a:p>
            <a:r>
              <a:rPr lang="en-US" sz="2000" kern="0" dirty="0" smtClean="0"/>
              <a:t>May label storage areas or pallets of materials instead</a:t>
            </a:r>
          </a:p>
        </p:txBody>
      </p:sp>
    </p:spTree>
    <p:extLst>
      <p:ext uri="{BB962C8B-B14F-4D97-AF65-F5344CB8AC3E}">
        <p14:creationId xmlns:p14="http://schemas.microsoft.com/office/powerpoint/2010/main" val="2353329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smtClean="0"/>
              <a:t>Acknowledgements</a:t>
            </a:r>
          </a:p>
        </p:txBody>
      </p:sp>
      <p:pic>
        <p:nvPicPr>
          <p:cNvPr id="5124" name="Picture 4" descr="nffs_transparent"/>
          <p:cNvPicPr>
            <a:picLocks noChangeAspect="1" noChangeArrowheads="1"/>
          </p:cNvPicPr>
          <p:nvPr/>
        </p:nvPicPr>
        <p:blipFill>
          <a:blip r:embed="rId4" cstate="print"/>
          <a:srcRect/>
          <a:stretch>
            <a:fillRect/>
          </a:stretch>
        </p:blipFill>
        <p:spPr bwMode="auto">
          <a:xfrm>
            <a:off x="7162800" y="6062663"/>
            <a:ext cx="1676400" cy="719137"/>
          </a:xfrm>
          <a:prstGeom prst="rect">
            <a:avLst/>
          </a:prstGeom>
          <a:noFill/>
          <a:ln w="9525">
            <a:noFill/>
            <a:miter lim="800000"/>
            <a:headEnd/>
            <a:tailEnd/>
          </a:ln>
        </p:spPr>
      </p:pic>
      <p:pic>
        <p:nvPicPr>
          <p:cNvPr id="5125" name="Picture 5" descr="transparent"/>
          <p:cNvPicPr>
            <a:picLocks noGrp="1" noChangeAspect="1" noChangeArrowheads="1"/>
          </p:cNvPicPr>
          <p:nvPr>
            <p:ph sz="half" idx="2"/>
          </p:nvPr>
        </p:nvPicPr>
        <p:blipFill>
          <a:blip r:embed="rId5" cstate="print"/>
          <a:srcRect/>
          <a:stretch>
            <a:fillRect/>
          </a:stretch>
        </p:blipFill>
        <p:spPr>
          <a:xfrm>
            <a:off x="381000" y="5788025"/>
            <a:ext cx="2130425" cy="1298575"/>
          </a:xfrm>
          <a:noFill/>
        </p:spPr>
      </p:pic>
      <p:sp>
        <p:nvSpPr>
          <p:cNvPr id="7" name="Rectangle 6"/>
          <p:cNvSpPr>
            <a:spLocks noGrp="1" noChangeArrowheads="1"/>
          </p:cNvSpPr>
          <p:nvPr/>
        </p:nvSpPr>
        <p:spPr bwMode="auto">
          <a:xfrm>
            <a:off x="914400" y="1828800"/>
            <a:ext cx="7543800" cy="399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eaLnBrk="1" hangingPunct="1"/>
            <a:r>
              <a:rPr lang="en-US" sz="2000" dirty="0"/>
              <a:t>This material was produced under grant number </a:t>
            </a:r>
            <a:r>
              <a:rPr lang="en-US" sz="2000"/>
              <a:t/>
            </a:r>
            <a:br>
              <a:rPr lang="en-US" sz="2000"/>
            </a:br>
            <a:r>
              <a:rPr lang="en-US" sz="2000" smtClean="0"/>
              <a:t>SH-26318-SH4 </a:t>
            </a:r>
            <a:r>
              <a:rPr lang="en-US" sz="2000"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sz="2200" dirty="0" smtClean="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95400" y="1600200"/>
            <a:ext cx="7315200" cy="1295400"/>
          </a:xfrm>
          <a:prstGeom prst="rect">
            <a:avLst/>
          </a:prstGeom>
          <a:noFill/>
          <a:ln w="9525">
            <a:noFill/>
            <a:miter lim="800000"/>
            <a:headEnd/>
            <a:tailEnd/>
          </a:ln>
        </p:spPr>
        <p:txBody>
          <a:bodyPr anchor="ctr"/>
          <a:lstStyle/>
          <a:p>
            <a:pPr algn="ctr"/>
            <a:r>
              <a:rPr lang="en-US" sz="4000" b="1">
                <a:solidFill>
                  <a:schemeClr val="tx2"/>
                </a:solidFill>
                <a:latin typeface="Times New Roman" pitchFamily="18" charset="0"/>
              </a:rPr>
              <a:t>Non-Ferrous Founders’ Society</a:t>
            </a:r>
            <a:r>
              <a:rPr lang="en-US" sz="1400">
                <a:solidFill>
                  <a:schemeClr val="tx2"/>
                </a:solidFill>
                <a:latin typeface="Times New Roman" pitchFamily="18" charset="0"/>
              </a:rPr>
              <a:t/>
            </a:r>
            <a:br>
              <a:rPr lang="en-US" sz="1400">
                <a:solidFill>
                  <a:schemeClr val="tx2"/>
                </a:solidFill>
                <a:latin typeface="Times New Roman" pitchFamily="18" charset="0"/>
              </a:rPr>
            </a:br>
            <a:r>
              <a:rPr lang="en-US" sz="4000">
                <a:solidFill>
                  <a:schemeClr val="tx2"/>
                </a:solidFill>
                <a:latin typeface="Times New Roman" pitchFamily="18" charset="0"/>
              </a:rPr>
              <a:t>Safety &amp; Health Training Program</a:t>
            </a:r>
          </a:p>
        </p:txBody>
      </p:sp>
      <p:sp>
        <p:nvSpPr>
          <p:cNvPr id="7171" name="Text Box 3"/>
          <p:cNvSpPr txBox="1">
            <a:spLocks noChangeArrowheads="1"/>
          </p:cNvSpPr>
          <p:nvPr/>
        </p:nvSpPr>
        <p:spPr bwMode="auto">
          <a:xfrm>
            <a:off x="2117725" y="3287713"/>
            <a:ext cx="6340475" cy="396875"/>
          </a:xfrm>
          <a:prstGeom prst="rect">
            <a:avLst/>
          </a:prstGeom>
          <a:noFill/>
          <a:ln w="9525">
            <a:noFill/>
            <a:miter lim="800000"/>
            <a:headEnd/>
            <a:tailEnd/>
          </a:ln>
        </p:spPr>
        <p:txBody>
          <a:bodyPr>
            <a:spAutoFit/>
          </a:bodyPr>
          <a:lstStyle/>
          <a:p>
            <a:endParaRPr lang="en-US" sz="2000"/>
          </a:p>
        </p:txBody>
      </p:sp>
      <p:sp>
        <p:nvSpPr>
          <p:cNvPr id="7172" name="Text Box 4"/>
          <p:cNvSpPr txBox="1">
            <a:spLocks noChangeArrowheads="1"/>
          </p:cNvSpPr>
          <p:nvPr/>
        </p:nvSpPr>
        <p:spPr bwMode="auto">
          <a:xfrm>
            <a:off x="1066800" y="3048000"/>
            <a:ext cx="7467600" cy="396875"/>
          </a:xfrm>
          <a:prstGeom prst="rect">
            <a:avLst/>
          </a:prstGeom>
          <a:noFill/>
          <a:ln w="9525">
            <a:noFill/>
            <a:miter lim="800000"/>
            <a:headEnd/>
            <a:tailEnd/>
          </a:ln>
        </p:spPr>
        <p:txBody>
          <a:bodyPr>
            <a:spAutoFit/>
          </a:bodyPr>
          <a:lstStyle/>
          <a:p>
            <a:pPr>
              <a:spcBef>
                <a:spcPct val="50000"/>
              </a:spcBef>
            </a:pPr>
            <a:endParaRPr lang="en-US" sz="2000"/>
          </a:p>
        </p:txBody>
      </p:sp>
      <p:sp>
        <p:nvSpPr>
          <p:cNvPr id="86021" name="Rectangle 5"/>
          <p:cNvSpPr>
            <a:spLocks noChangeArrowheads="1"/>
          </p:cNvSpPr>
          <p:nvPr/>
        </p:nvSpPr>
        <p:spPr bwMode="auto">
          <a:xfrm>
            <a:off x="990600" y="3048000"/>
            <a:ext cx="7543800" cy="2530475"/>
          </a:xfrm>
          <a:prstGeom prst="rect">
            <a:avLst/>
          </a:prstGeom>
          <a:noFill/>
          <a:ln w="9525">
            <a:noFill/>
            <a:miter lim="800000"/>
            <a:headEnd/>
            <a:tailEnd/>
          </a:ln>
          <a:effectLst/>
        </p:spPr>
        <p:txBody>
          <a:bodyPr>
            <a:spAutoFit/>
          </a:bodyPr>
          <a:lstStyle/>
          <a:p>
            <a:pPr algn="ctr">
              <a:defRPr/>
            </a:pPr>
            <a:endParaRPr lang="en-US" sz="2000"/>
          </a:p>
          <a:p>
            <a:pPr algn="ctr">
              <a:defRPr/>
            </a:pPr>
            <a:r>
              <a:rPr lang="en-US" sz="2000"/>
              <a:t>For further information about this or other training modules:</a:t>
            </a:r>
            <a:br>
              <a:rPr lang="en-US" sz="2000"/>
            </a:br>
            <a:endParaRPr lang="en-US" sz="2000"/>
          </a:p>
          <a:p>
            <a:pPr algn="ctr">
              <a:defRPr/>
            </a:pPr>
            <a:r>
              <a:rPr lang="en-US" sz="2000" b="1">
                <a:effectLst>
                  <a:outerShdw blurRad="38100" dist="38100" dir="2700000" algn="tl">
                    <a:srgbClr val="FFFFFF"/>
                  </a:outerShdw>
                </a:effectLst>
              </a:rPr>
              <a:t>Non-Ferrous Founders’ Society</a:t>
            </a:r>
          </a:p>
          <a:p>
            <a:pPr algn="ctr">
              <a:defRPr/>
            </a:pPr>
            <a:r>
              <a:rPr lang="en-US" sz="2000" b="1">
                <a:effectLst>
                  <a:outerShdw blurRad="38100" dist="38100" dir="2700000" algn="tl">
                    <a:srgbClr val="FFFFFF"/>
                  </a:outerShdw>
                </a:effectLst>
              </a:rPr>
              <a:t>1480 Renaissance Drive, Suite 310</a:t>
            </a:r>
          </a:p>
          <a:p>
            <a:pPr algn="ctr">
              <a:defRPr/>
            </a:pPr>
            <a:r>
              <a:rPr lang="en-US" sz="2000" b="1">
                <a:effectLst>
                  <a:outerShdw blurRad="38100" dist="38100" dir="2700000" algn="tl">
                    <a:srgbClr val="FFFFFF"/>
                  </a:outerShdw>
                </a:effectLst>
              </a:rPr>
              <a:t>Park Ridge, IL 60068</a:t>
            </a:r>
            <a:br>
              <a:rPr lang="en-US" sz="2000" b="1">
                <a:effectLst>
                  <a:outerShdw blurRad="38100" dist="38100" dir="2700000" algn="tl">
                    <a:srgbClr val="FFFFFF"/>
                  </a:outerShdw>
                </a:effectLst>
              </a:rPr>
            </a:br>
            <a:r>
              <a:rPr lang="en-US" sz="2000" b="1">
                <a:effectLst>
                  <a:outerShdw blurRad="38100" dist="38100" dir="2700000" algn="tl">
                    <a:srgbClr val="FFFFFF"/>
                  </a:outerShdw>
                </a:effectLst>
              </a:rPr>
              <a:t>847/299-0950</a:t>
            </a:r>
            <a:br>
              <a:rPr lang="en-US" sz="2000" b="1">
                <a:effectLst>
                  <a:outerShdw blurRad="38100" dist="38100" dir="2700000" algn="tl">
                    <a:srgbClr val="FFFFFF"/>
                  </a:outerShdw>
                </a:effectLst>
              </a:rPr>
            </a:br>
            <a:r>
              <a:rPr lang="en-US" sz="2000" b="1">
                <a:effectLst>
                  <a:outerShdw blurRad="38100" dist="38100" dir="2700000" algn="tl">
                    <a:srgbClr val="FFFFFF"/>
                  </a:outerShdw>
                </a:effectLst>
              </a:rPr>
              <a:t>http://www.nffs.org</a:t>
            </a:r>
          </a:p>
        </p:txBody>
      </p:sp>
      <p:pic>
        <p:nvPicPr>
          <p:cNvPr id="86022" name="Background loop.mp3">
            <a:hlinkClick r:id="" action="ppaction://media"/>
          </p:cNvPr>
          <p:cNvPicPr>
            <a:picLocks noRot="1" noChangeAspect="1" noChangeArrowheads="1"/>
          </p:cNvPicPr>
          <p:nvPr>
            <a:audioFile r:link="rId1"/>
          </p:nvPr>
        </p:nvPicPr>
        <p:blipFill>
          <a:blip r:embed="rId4" cstate="print"/>
          <a:srcRect/>
          <a:stretch>
            <a:fillRect/>
          </a:stretch>
        </p:blipFill>
        <p:spPr bwMode="auto">
          <a:xfrm>
            <a:off x="1143000" y="7162800"/>
            <a:ext cx="304800" cy="304800"/>
          </a:xfrm>
          <a:prstGeom prst="rect">
            <a:avLst/>
          </a:prstGeom>
          <a:noFill/>
          <a:ln w="9525">
            <a:noFill/>
            <a:miter lim="800000"/>
            <a:headEnd/>
            <a:tailEnd/>
          </a:ln>
        </p:spPr>
      </p:pic>
      <p:pic>
        <p:nvPicPr>
          <p:cNvPr id="7175" name="Picture 7" descr="NFFStar-logo-transparent"/>
          <p:cNvPicPr>
            <a:picLocks noGrp="1" noChangeArrowheads="1"/>
          </p:cNvPicPr>
          <p:nvPr>
            <p:ph type="title"/>
          </p:nvPr>
        </p:nvPicPr>
        <p:blipFill>
          <a:blip r:embed="rId5" cstate="print"/>
          <a:srcRect/>
          <a:stretch>
            <a:fillRect/>
          </a:stretch>
        </p:blipFill>
        <p:spPr>
          <a:xfrm>
            <a:off x="2416175" y="-20638"/>
            <a:ext cx="4251325" cy="1600201"/>
          </a:xfrm>
          <a:noFill/>
        </p:spPr>
      </p:pic>
      <p:pic>
        <p:nvPicPr>
          <p:cNvPr id="7176" name="Picture 8" descr="nffs_transparent"/>
          <p:cNvPicPr>
            <a:picLocks noChangeAspect="1" noChangeArrowheads="1"/>
          </p:cNvPicPr>
          <p:nvPr/>
        </p:nvPicPr>
        <p:blipFill>
          <a:blip r:embed="rId6" cstate="print"/>
          <a:srcRect/>
          <a:stretch>
            <a:fillRect/>
          </a:stretch>
        </p:blipFill>
        <p:spPr bwMode="auto">
          <a:xfrm>
            <a:off x="7162800" y="6065838"/>
            <a:ext cx="1676400" cy="719137"/>
          </a:xfrm>
          <a:prstGeom prst="rect">
            <a:avLst/>
          </a:prstGeom>
          <a:noFill/>
          <a:ln w="9525">
            <a:noFill/>
            <a:miter lim="800000"/>
            <a:headEnd/>
            <a:tailEnd/>
          </a:ln>
        </p:spPr>
      </p:pic>
      <p:pic>
        <p:nvPicPr>
          <p:cNvPr id="7177" name="Picture 9" descr="transparent"/>
          <p:cNvPicPr>
            <a:picLocks noChangeAspect="1" noChangeArrowheads="1"/>
          </p:cNvPicPr>
          <p:nvPr/>
        </p:nvPicPr>
        <p:blipFill>
          <a:blip r:embed="rId7" cstate="print"/>
          <a:srcRect/>
          <a:stretch>
            <a:fillRect/>
          </a:stretch>
        </p:blipFill>
        <p:spPr bwMode="auto">
          <a:xfrm>
            <a:off x="381000" y="5791200"/>
            <a:ext cx="2130425" cy="12985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audio>
              <p:cMediaNode vol="4000">
                <p:cTn id="2" repeatCount="indefinite" fill="hold" display="0">
                  <p:stCondLst>
                    <p:cond delay="indefinite"/>
                  </p:stCondLst>
                  <p:endCondLst>
                    <p:cond evt="onPrev" delay="0">
                      <p:tgtEl>
                        <p:sldTgt/>
                      </p:tgtEl>
                    </p:cond>
                    <p:cond evt="onStopAudio" delay="0">
                      <p:tgtEl>
                        <p:sldTgt/>
                      </p:tgtEl>
                    </p:cond>
                  </p:endCondLst>
                </p:cTn>
                <p:tgtEl>
                  <p:spTgt spid="8602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93875"/>
            <a:ext cx="3429000" cy="4530725"/>
          </a:xfrm>
        </p:spPr>
        <p:txBody>
          <a:bodyPr/>
          <a:lstStyle/>
          <a:p>
            <a:r>
              <a:rPr lang="en-US" dirty="0" smtClean="0"/>
              <a:t>Labels tell us what we need to know to safely handle, store and work with a product</a:t>
            </a:r>
            <a:endParaRPr lang="en-US" dirty="0"/>
          </a:p>
        </p:txBody>
      </p:sp>
      <p:sp>
        <p:nvSpPr>
          <p:cNvPr id="6" name="Title 1"/>
          <p:cNvSpPr>
            <a:spLocks noGrp="1"/>
          </p:cNvSpPr>
          <p:nvPr>
            <p:ph type="title"/>
          </p:nvPr>
        </p:nvSpPr>
        <p:spPr>
          <a:xfrm>
            <a:off x="914400" y="277813"/>
            <a:ext cx="7772400" cy="1143000"/>
          </a:xfrm>
        </p:spPr>
        <p:txBody>
          <a:bodyPr/>
          <a:lstStyle/>
          <a:p>
            <a:pPr algn="ctr"/>
            <a:r>
              <a:rPr lang="en-US" sz="4000" dirty="0" smtClean="0">
                <a:latin typeface="+mn-lt"/>
              </a:rPr>
              <a:t>Labels are Important!</a:t>
            </a:r>
            <a:endParaRPr lang="en-US" sz="400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00225"/>
            <a:ext cx="4597173" cy="4710529"/>
          </a:xfrm>
          <a:prstGeom prst="rect">
            <a:avLst/>
          </a:prstGeom>
        </p:spPr>
      </p:pic>
    </p:spTree>
    <p:extLst>
      <p:ext uri="{BB962C8B-B14F-4D97-AF65-F5344CB8AC3E}">
        <p14:creationId xmlns:p14="http://schemas.microsoft.com/office/powerpoint/2010/main" val="4077118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n-lt"/>
              </a:rPr>
              <a:t>GHS HazCom requires LABELS</a:t>
            </a:r>
            <a:endParaRPr lang="en-US" sz="4000" dirty="0">
              <a:latin typeface="+mn-lt"/>
            </a:endParaRPr>
          </a:p>
        </p:txBody>
      </p:sp>
      <p:sp>
        <p:nvSpPr>
          <p:cNvPr id="3" name="Content Placeholder 2"/>
          <p:cNvSpPr>
            <a:spLocks noGrp="1"/>
          </p:cNvSpPr>
          <p:nvPr>
            <p:ph idx="1"/>
          </p:nvPr>
        </p:nvSpPr>
        <p:spPr>
          <a:xfrm>
            <a:off x="762000" y="1600200"/>
            <a:ext cx="7924800" cy="4530725"/>
          </a:xfrm>
        </p:spPr>
        <p:txBody>
          <a:bodyPr/>
          <a:lstStyle/>
          <a:p>
            <a:r>
              <a:rPr lang="en-US" dirty="0" smtClean="0"/>
              <a:t>The GHS Hazard Communication standard requires LABELS that carry necessary information, including:</a:t>
            </a:r>
          </a:p>
          <a:p>
            <a:pPr lvl="1"/>
            <a:r>
              <a:rPr lang="en-US" dirty="0" smtClean="0"/>
              <a:t>Who made/distributed the product</a:t>
            </a:r>
          </a:p>
          <a:p>
            <a:pPr lvl="1"/>
            <a:r>
              <a:rPr lang="en-US" dirty="0" smtClean="0"/>
              <a:t>What chemicals are in the product</a:t>
            </a:r>
          </a:p>
          <a:p>
            <a:pPr lvl="1"/>
            <a:r>
              <a:rPr lang="en-US" dirty="0" smtClean="0"/>
              <a:t>Hazards/Warnings on the dangers associated with the product</a:t>
            </a:r>
          </a:p>
          <a:p>
            <a:pPr lvl="1"/>
            <a:r>
              <a:rPr lang="en-US" dirty="0" smtClean="0"/>
              <a:t>Precautions that must be taken when handling the product</a:t>
            </a:r>
          </a:p>
          <a:p>
            <a:endParaRPr lang="en-US" dirty="0" smtClean="0"/>
          </a:p>
        </p:txBody>
      </p:sp>
    </p:spTree>
    <p:extLst>
      <p:ext uri="{BB962C8B-B14F-4D97-AF65-F5344CB8AC3E}">
        <p14:creationId xmlns:p14="http://schemas.microsoft.com/office/powerpoint/2010/main" val="1108915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sz="4000" dirty="0" smtClean="0">
                <a:latin typeface="+mn-lt"/>
              </a:rPr>
              <a:t>Required Labels Elements</a:t>
            </a:r>
            <a:endParaRPr lang="en-US" sz="4000" dirty="0">
              <a:latin typeface="+mn-lt"/>
            </a:endParaRPr>
          </a:p>
        </p:txBody>
      </p:sp>
      <p:sp>
        <p:nvSpPr>
          <p:cNvPr id="8" name="TextBox 7"/>
          <p:cNvSpPr txBox="1"/>
          <p:nvPr/>
        </p:nvSpPr>
        <p:spPr>
          <a:xfrm>
            <a:off x="685800" y="1828800"/>
            <a:ext cx="3276600" cy="5078313"/>
          </a:xfrm>
          <a:prstGeom prst="rect">
            <a:avLst/>
          </a:prstGeom>
          <a:noFill/>
        </p:spPr>
        <p:txBody>
          <a:bodyPr wrap="square" rtlCol="0">
            <a:spAutoFit/>
          </a:bodyPr>
          <a:lstStyle/>
          <a:p>
            <a:pPr algn="ctr"/>
            <a:r>
              <a:rPr lang="en-US" b="1" dirty="0" smtClean="0"/>
              <a:t>Information should be in the same order for all labels</a:t>
            </a:r>
          </a:p>
          <a:p>
            <a:endParaRPr lang="en-US" dirty="0"/>
          </a:p>
          <a:p>
            <a:r>
              <a:rPr lang="en-US" dirty="0" smtClean="0"/>
              <a:t>Labels MUST include:</a:t>
            </a:r>
          </a:p>
          <a:p>
            <a:pPr marL="285750" indent="-285750">
              <a:buFont typeface="Arial" panose="020B0604020202020204" pitchFamily="34" charset="0"/>
              <a:buChar char="•"/>
            </a:pPr>
            <a:r>
              <a:rPr lang="en-US" dirty="0" smtClean="0"/>
              <a:t>Product Identifier</a:t>
            </a:r>
          </a:p>
          <a:p>
            <a:pPr marL="285750" indent="-285750">
              <a:buFont typeface="Arial" panose="020B0604020202020204" pitchFamily="34" charset="0"/>
              <a:buChar char="•"/>
            </a:pPr>
            <a:r>
              <a:rPr lang="en-US" dirty="0" smtClean="0"/>
              <a:t>Supplier Identifier</a:t>
            </a:r>
          </a:p>
          <a:p>
            <a:pPr marL="285750" indent="-285750">
              <a:buFont typeface="Arial" panose="020B0604020202020204" pitchFamily="34" charset="0"/>
              <a:buChar char="•"/>
            </a:pPr>
            <a:r>
              <a:rPr lang="en-US" dirty="0" smtClean="0"/>
              <a:t>Chemical Identity</a:t>
            </a:r>
          </a:p>
          <a:p>
            <a:pPr marL="285750" indent="-285750">
              <a:buFont typeface="Arial" panose="020B0604020202020204" pitchFamily="34" charset="0"/>
              <a:buChar char="•"/>
            </a:pPr>
            <a:r>
              <a:rPr lang="en-US" b="1" dirty="0" smtClean="0">
                <a:solidFill>
                  <a:srgbClr val="FF0000"/>
                </a:solidFill>
              </a:rPr>
              <a:t>Hazard Pictograms *</a:t>
            </a:r>
          </a:p>
          <a:p>
            <a:pPr marL="285750" indent="-285750">
              <a:buFont typeface="Arial" panose="020B0604020202020204" pitchFamily="34" charset="0"/>
              <a:buChar char="•"/>
            </a:pPr>
            <a:r>
              <a:rPr lang="en-US" b="1" dirty="0" smtClean="0">
                <a:solidFill>
                  <a:srgbClr val="FF0000"/>
                </a:solidFill>
              </a:rPr>
              <a:t>Signal Words *</a:t>
            </a:r>
          </a:p>
          <a:p>
            <a:pPr marL="285750" indent="-285750">
              <a:buFont typeface="Arial" panose="020B0604020202020204" pitchFamily="34" charset="0"/>
              <a:buChar char="•"/>
            </a:pPr>
            <a:r>
              <a:rPr lang="en-US" b="1" dirty="0" smtClean="0">
                <a:solidFill>
                  <a:srgbClr val="FF0000"/>
                </a:solidFill>
              </a:rPr>
              <a:t>Hazard Statements *</a:t>
            </a:r>
          </a:p>
          <a:p>
            <a:pPr marL="285750" indent="-285750">
              <a:buFont typeface="Arial" panose="020B0604020202020204" pitchFamily="34" charset="0"/>
              <a:buChar char="•"/>
            </a:pPr>
            <a:r>
              <a:rPr lang="en-US" dirty="0" smtClean="0"/>
              <a:t>Precautionary Information</a:t>
            </a:r>
          </a:p>
          <a:p>
            <a:pPr marL="285750" indent="-285750">
              <a:buFont typeface="Arial" panose="020B0604020202020204" pitchFamily="34" charset="0"/>
              <a:buChar char="•"/>
            </a:pPr>
            <a:endParaRPr lang="en-US" dirty="0"/>
          </a:p>
          <a:p>
            <a:endParaRPr lang="en-US" dirty="0" smtClean="0"/>
          </a:p>
          <a:p>
            <a:r>
              <a:rPr lang="en-US" b="1" dirty="0" smtClean="0"/>
              <a:t>The items with * are hazard warning and MUST be located together on the label!</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00225"/>
            <a:ext cx="4597173" cy="4710529"/>
          </a:xfrm>
          <a:prstGeom prst="rect">
            <a:avLst/>
          </a:prstGeom>
        </p:spPr>
      </p:pic>
    </p:spTree>
    <p:extLst>
      <p:ext uri="{BB962C8B-B14F-4D97-AF65-F5344CB8AC3E}">
        <p14:creationId xmlns:p14="http://schemas.microsoft.com/office/powerpoint/2010/main" val="1485265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Signal Words</a:t>
            </a:r>
            <a:endParaRPr lang="en-US" dirty="0">
              <a:latin typeface="+mn-lt"/>
            </a:endParaRPr>
          </a:p>
        </p:txBody>
      </p:sp>
      <p:sp>
        <p:nvSpPr>
          <p:cNvPr id="3" name="Content Placeholder 2"/>
          <p:cNvSpPr>
            <a:spLocks noGrp="1"/>
          </p:cNvSpPr>
          <p:nvPr>
            <p:ph idx="1"/>
          </p:nvPr>
        </p:nvSpPr>
        <p:spPr>
          <a:xfrm>
            <a:off x="685800" y="1828800"/>
            <a:ext cx="3276600" cy="4530725"/>
          </a:xfrm>
        </p:spPr>
        <p:txBody>
          <a:bodyPr/>
          <a:lstStyle/>
          <a:p>
            <a:r>
              <a:rPr lang="en-US" dirty="0" smtClean="0"/>
              <a:t>DANGER</a:t>
            </a:r>
          </a:p>
          <a:p>
            <a:pPr lvl="1"/>
            <a:r>
              <a:rPr lang="en-US" dirty="0" smtClean="0"/>
              <a:t>Higher severity of hazards than </a:t>
            </a:r>
            <a:r>
              <a:rPr lang="en-US" b="1" dirty="0" smtClean="0">
                <a:solidFill>
                  <a:srgbClr val="FF0000"/>
                </a:solidFill>
              </a:rPr>
              <a:t>WARNING!</a:t>
            </a:r>
          </a:p>
          <a:p>
            <a:r>
              <a:rPr lang="en-US" dirty="0" smtClean="0"/>
              <a:t>WARNING</a:t>
            </a:r>
          </a:p>
          <a:p>
            <a:pPr lvl="1"/>
            <a:r>
              <a:rPr lang="en-US" dirty="0" smtClean="0"/>
              <a:t>Lower severity of hazards than </a:t>
            </a:r>
            <a:r>
              <a:rPr lang="en-US" b="1" dirty="0" smtClean="0">
                <a:solidFill>
                  <a:srgbClr val="FF0000"/>
                </a:solidFill>
              </a:rPr>
              <a:t>DANGER!</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00225"/>
            <a:ext cx="4597173" cy="4710529"/>
          </a:xfrm>
          <a:prstGeom prst="rect">
            <a:avLst/>
          </a:prstGeom>
        </p:spPr>
      </p:pic>
    </p:spTree>
    <p:extLst>
      <p:ext uri="{BB962C8B-B14F-4D97-AF65-F5344CB8AC3E}">
        <p14:creationId xmlns:p14="http://schemas.microsoft.com/office/powerpoint/2010/main" val="341954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Hazard Statements</a:t>
            </a:r>
            <a:endParaRPr lang="en-US" dirty="0">
              <a:latin typeface="+mn-lt"/>
            </a:endParaRPr>
          </a:p>
        </p:txBody>
      </p:sp>
      <p:sp>
        <p:nvSpPr>
          <p:cNvPr id="6" name="Content Placeholder 5"/>
          <p:cNvSpPr>
            <a:spLocks noGrp="1"/>
          </p:cNvSpPr>
          <p:nvPr>
            <p:ph idx="1"/>
          </p:nvPr>
        </p:nvSpPr>
        <p:spPr>
          <a:xfrm>
            <a:off x="685800" y="1600200"/>
            <a:ext cx="8305800" cy="4530725"/>
          </a:xfrm>
        </p:spPr>
        <p:txBody>
          <a:bodyPr/>
          <a:lstStyle/>
          <a:p>
            <a:r>
              <a:rPr lang="en-US" dirty="0" smtClean="0"/>
              <a:t>Examples of hazard statements:</a:t>
            </a:r>
          </a:p>
          <a:p>
            <a:pPr lvl="1"/>
            <a:r>
              <a:rPr lang="en-US" sz="2400" dirty="0" smtClean="0"/>
              <a:t>“</a:t>
            </a:r>
            <a:r>
              <a:rPr lang="en-US" sz="2400" b="1" dirty="0" smtClean="0">
                <a:solidFill>
                  <a:srgbClr val="FF0000"/>
                </a:solidFill>
              </a:rPr>
              <a:t>Keep away from fire, sparks and heated surfaces” </a:t>
            </a:r>
            <a:r>
              <a:rPr lang="en-US" sz="2400" dirty="0" smtClean="0"/>
              <a:t> This may be a chemical that is flammable.</a:t>
            </a:r>
          </a:p>
          <a:p>
            <a:pPr lvl="1"/>
            <a:r>
              <a:rPr lang="en-US" sz="2400" b="1" dirty="0" smtClean="0">
                <a:solidFill>
                  <a:srgbClr val="FF0000"/>
                </a:solidFill>
              </a:rPr>
              <a:t>“Do not use in areas without adequate ventilation” </a:t>
            </a:r>
            <a:r>
              <a:rPr lang="en-US" sz="2400" dirty="0" smtClean="0"/>
              <a:t>This product may give off vapors or gasses that could build up and cause a hazard to workers in the area.</a:t>
            </a:r>
          </a:p>
          <a:p>
            <a:pPr lvl="1"/>
            <a:r>
              <a:rPr lang="en-US" sz="2400" b="1" dirty="0" smtClean="0">
                <a:solidFill>
                  <a:srgbClr val="FF0000"/>
                </a:solidFill>
              </a:rPr>
              <a:t>“Use CO2, dry chemical, or foam”</a:t>
            </a:r>
            <a:r>
              <a:rPr lang="en-US" sz="2400" dirty="0"/>
              <a:t> </a:t>
            </a:r>
            <a:r>
              <a:rPr lang="en-US" sz="2400" dirty="0" smtClean="0"/>
              <a:t/>
            </a:r>
            <a:br>
              <a:rPr lang="en-US" sz="2400" dirty="0" smtClean="0"/>
            </a:br>
            <a:r>
              <a:rPr lang="en-US" sz="2400" dirty="0" smtClean="0"/>
              <a:t>Indicates </a:t>
            </a:r>
            <a:r>
              <a:rPr lang="en-US" sz="2400" dirty="0"/>
              <a:t>the equipment necessary to extinguish the product if it is on </a:t>
            </a:r>
            <a:r>
              <a:rPr lang="en-US" sz="2400" dirty="0" smtClean="0"/>
              <a:t>fire.</a:t>
            </a:r>
            <a:endParaRPr lang="en-US" sz="2400" dirty="0"/>
          </a:p>
          <a:p>
            <a:pPr lvl="1"/>
            <a:r>
              <a:rPr lang="en-US" sz="2400" b="1" kern="1200" dirty="0" smtClean="0">
                <a:solidFill>
                  <a:srgbClr val="FF0000"/>
                </a:solidFill>
                <a:latin typeface="Arial" charset="0"/>
              </a:rPr>
              <a:t>“</a:t>
            </a:r>
            <a:r>
              <a:rPr lang="en-US" sz="2400" b="1" kern="1200" dirty="0">
                <a:solidFill>
                  <a:srgbClr val="FF0000"/>
                </a:solidFill>
                <a:latin typeface="Arial" charset="0"/>
              </a:rPr>
              <a:t>Wear safety goggles and gloves” </a:t>
            </a:r>
            <a:r>
              <a:rPr lang="en-US" sz="2400" kern="1200" dirty="0" smtClean="0">
                <a:latin typeface="Arial" charset="0"/>
              </a:rPr>
              <a:t/>
            </a:r>
            <a:br>
              <a:rPr lang="en-US" sz="2400" kern="1200" dirty="0" smtClean="0">
                <a:latin typeface="Arial" charset="0"/>
              </a:rPr>
            </a:br>
            <a:r>
              <a:rPr lang="en-US" sz="2400" kern="1200" dirty="0">
                <a:latin typeface="Arial" charset="0"/>
              </a:rPr>
              <a:t>D</a:t>
            </a:r>
            <a:r>
              <a:rPr lang="en-US" sz="2400" kern="1200" dirty="0" smtClean="0">
                <a:latin typeface="Arial" charset="0"/>
              </a:rPr>
              <a:t>irections </a:t>
            </a:r>
            <a:r>
              <a:rPr lang="en-US" sz="2400" kern="1200" dirty="0">
                <a:latin typeface="Arial" charset="0"/>
              </a:rPr>
              <a:t>on what types of </a:t>
            </a:r>
            <a:r>
              <a:rPr lang="en-US" sz="2400" kern="1200" dirty="0" smtClean="0">
                <a:latin typeface="Arial" charset="0"/>
              </a:rPr>
              <a:t>protective equipment </a:t>
            </a:r>
            <a:r>
              <a:rPr lang="en-US" sz="2400" kern="1200" dirty="0">
                <a:latin typeface="Arial" charset="0"/>
              </a:rPr>
              <a:t>should be used when using the product or chemical.  </a:t>
            </a:r>
            <a:r>
              <a:rPr lang="en-US" sz="2400" dirty="0" smtClean="0"/>
              <a:t/>
            </a:r>
            <a:br>
              <a:rPr lang="en-US" sz="2400" dirty="0" smtClean="0"/>
            </a:br>
            <a:endParaRPr lang="en-US" dirty="0"/>
          </a:p>
        </p:txBody>
      </p:sp>
    </p:spTree>
    <p:extLst>
      <p:ext uri="{BB962C8B-B14F-4D97-AF65-F5344CB8AC3E}">
        <p14:creationId xmlns:p14="http://schemas.microsoft.com/office/powerpoint/2010/main" val="616510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Signal Words/</a:t>
            </a:r>
            <a:br>
              <a:rPr lang="en-US" dirty="0" smtClean="0">
                <a:latin typeface="+mn-lt"/>
              </a:rPr>
            </a:br>
            <a:r>
              <a:rPr lang="en-US" dirty="0" smtClean="0">
                <a:latin typeface="+mn-lt"/>
              </a:rPr>
              <a:t>Hazard Statements</a:t>
            </a:r>
            <a:endParaRPr lang="en-US" dirty="0">
              <a:latin typeface="+mn-lt"/>
            </a:endParaRPr>
          </a:p>
        </p:txBody>
      </p:sp>
      <p:sp>
        <p:nvSpPr>
          <p:cNvPr id="5" name="Content Placeholder 5"/>
          <p:cNvSpPr>
            <a:spLocks noGrp="1"/>
          </p:cNvSpPr>
          <p:nvPr>
            <p:ph idx="1"/>
          </p:nvPr>
        </p:nvSpPr>
        <p:spPr>
          <a:xfrm>
            <a:off x="685800" y="1793875"/>
            <a:ext cx="8305800" cy="4530725"/>
          </a:xfrm>
        </p:spPr>
        <p:txBody>
          <a:bodyPr/>
          <a:lstStyle/>
          <a:p>
            <a:r>
              <a:rPr lang="en-US" dirty="0" smtClean="0"/>
              <a:t>Signal Word:  </a:t>
            </a:r>
            <a:r>
              <a:rPr lang="en-US" b="1" dirty="0" smtClean="0">
                <a:solidFill>
                  <a:srgbClr val="FF0000"/>
                </a:solidFill>
              </a:rPr>
              <a:t>WARNING</a:t>
            </a:r>
          </a:p>
          <a:p>
            <a:pPr lvl="1"/>
            <a:r>
              <a:rPr lang="en-US" dirty="0" smtClean="0"/>
              <a:t>Hazard Statement: “May displace oxygen and cause rapid suffocation”</a:t>
            </a:r>
          </a:p>
          <a:p>
            <a:endParaRPr lang="en-US" dirty="0"/>
          </a:p>
          <a:p>
            <a:r>
              <a:rPr lang="en-US" dirty="0" smtClean="0"/>
              <a:t>Signal Word: </a:t>
            </a:r>
            <a:r>
              <a:rPr lang="en-US" b="1" dirty="0" smtClean="0">
                <a:solidFill>
                  <a:srgbClr val="FF0000"/>
                </a:solidFill>
              </a:rPr>
              <a:t>WARNING</a:t>
            </a:r>
          </a:p>
          <a:p>
            <a:pPr lvl="1"/>
            <a:r>
              <a:rPr lang="en-US" dirty="0" smtClean="0"/>
              <a:t>Hazard Statement: “May form combustible dust concentrations in the air”</a:t>
            </a:r>
            <a:r>
              <a:rPr lang="en-US" sz="2200" dirty="0" smtClean="0"/>
              <a:t/>
            </a:r>
            <a:br>
              <a:rPr lang="en-US" sz="2200" dirty="0" smtClean="0"/>
            </a:br>
            <a:endParaRPr lang="en-US" dirty="0"/>
          </a:p>
        </p:txBody>
      </p:sp>
    </p:spTree>
    <p:extLst>
      <p:ext uri="{BB962C8B-B14F-4D97-AF65-F5344CB8AC3E}">
        <p14:creationId xmlns:p14="http://schemas.microsoft.com/office/powerpoint/2010/main" val="2317185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PICTOGRAMS</a:t>
            </a:r>
            <a:endParaRPr lang="en-US" dirty="0">
              <a:latin typeface="+mn-lt"/>
            </a:endParaRPr>
          </a:p>
        </p:txBody>
      </p:sp>
      <p:sp>
        <p:nvSpPr>
          <p:cNvPr id="3" name="Content Placeholder 2"/>
          <p:cNvSpPr>
            <a:spLocks noGrp="1"/>
          </p:cNvSpPr>
          <p:nvPr>
            <p:ph idx="1"/>
          </p:nvPr>
        </p:nvSpPr>
        <p:spPr>
          <a:xfrm>
            <a:off x="914400" y="1600200"/>
            <a:ext cx="3048000" cy="4530725"/>
          </a:xfrm>
        </p:spPr>
        <p:txBody>
          <a:bodyPr/>
          <a:lstStyle/>
          <a:p>
            <a:r>
              <a:rPr lang="en-US" dirty="0" smtClean="0"/>
              <a:t>Standardized</a:t>
            </a:r>
          </a:p>
          <a:p>
            <a:r>
              <a:rPr lang="en-US" dirty="0" smtClean="0"/>
              <a:t>Only </a:t>
            </a:r>
            <a:r>
              <a:rPr lang="en-US" b="1" dirty="0" smtClean="0"/>
              <a:t>‘official’ </a:t>
            </a:r>
            <a:r>
              <a:rPr lang="en-US" dirty="0" smtClean="0"/>
              <a:t>pictograms may be used</a:t>
            </a:r>
          </a:p>
          <a:p>
            <a:r>
              <a:rPr lang="en-US" dirty="0" smtClean="0"/>
              <a:t>Must be in official shape and colors</a:t>
            </a:r>
          </a:p>
          <a:p>
            <a:r>
              <a:rPr lang="en-US" dirty="0" smtClean="0"/>
              <a:t>Labels must contain one or more of these pictograms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32429"/>
            <a:ext cx="4533026" cy="4644800"/>
          </a:xfrm>
          <a:prstGeom prst="rect">
            <a:avLst/>
          </a:prstGeom>
          <a:ln>
            <a:solidFill>
              <a:schemeClr val="tx1"/>
            </a:solidFill>
          </a:ln>
        </p:spPr>
      </p:pic>
    </p:spTree>
    <p:extLst>
      <p:ext uri="{BB962C8B-B14F-4D97-AF65-F5344CB8AC3E}">
        <p14:creationId xmlns:p14="http://schemas.microsoft.com/office/powerpoint/2010/main" val="12734354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0"/>
  <p:tag name="ART_ENCODE_INDEX" val="1"/>
  <p:tag name="ARTICULATE_REFERENCE_COUNT" val="4"/>
  <p:tag name="ARTICULATE_REFERENCE_TYPE_1" val="0"/>
  <p:tag name="ARTICULATE_REFERENCE_TITLE_1" val="Non-Ferrous Founders' Society"/>
  <p:tag name="ARTICULATE_REFERENCE_1" val="http://www.nffs.org"/>
  <p:tag name="ARTICULATE_REFERENCE_TYPE_2" val="0"/>
  <p:tag name="ARTICULATE_REFERENCE_TITLE_2" val="Occupational Safety and Health Administration (OSHA)"/>
  <p:tag name="ARTICULATE_REFERENCE_2" val="http://www.osha.gov"/>
  <p:tag name="ARTICULATE_REFERENCE_TYPE_3" val="0"/>
  <p:tag name="ARTICULATE_REFERENCE_TITLE_3" val="National Fire Protection Association (NFPA)"/>
  <p:tag name="ARTICULATE_REFERENCE_3" val="http://www.nfpa.org"/>
  <p:tag name="ARTICULATE_REFERENCE_TYPE_4" val="0"/>
  <p:tag name="ARTICULATE_REFERENCE_TITLE_4" val="OSHA Regulations - 29CFR1910 Subpart S"/>
  <p:tag name="ARTICULATE_REFERENCE_4" val="http://www.osha.gov/pls/oshaweb/owadisp.show_document?p_table=STANDARDS&amp;p_id=10135"/>
  <p:tag name="PUBLISH_TITLE" val="Foundry Electrical Safety Training"/>
  <p:tag name="ARTICULATE_PUBLISH_PATH" val="U:\NFFStar Program\Harwood Grant\2007 Electrical Safety NFPA 70E\Project\CD Rom finished materials\Presentations\English"/>
  <p:tag name="ARTICULATE_LOGO" val="NFFStar-logo-transparent.gif"/>
  <p:tag name="ARTICULATE_PRESENTER" val="Non-Ferrous Founders' Society"/>
  <p:tag name="ARTICULATE_PRESENTER_GUID" val="49E8C9D119B1"/>
  <p:tag name="ARTICULATE_LMS" val="0"/>
  <p:tag name="PLAYERLOGOHEIGHT" val="138"/>
  <p:tag name="PLAYERLOGOWIDTH" val="375"/>
  <p:tag name="LAUNCHINNEWWINDOW" val="0"/>
  <p:tag name="LASTPUBLISHED" val="U:\NFFStar Program\Harwood Grant\2007 Electrical Safety NFPA 70E\Project\CD Rom finished materials\Presentations\English\Foundry Electrical Safety Training\player.html"/>
  <p:tag name="LMS_PUBLISH" val="No"/>
  <p:tag name="ARTICULATE_TEMPLATE_GUID" val="1a000000-6000-0000-b000-000000000001"/>
  <p:tag name="ARTICULATE_TEMPLATE" val="Corporate Communications"/>
  <p:tag name="PRESENTER_PREVIEW_MODE" val="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LxrJBpF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UDIO_IMPORT" val="U:\NFFStar Program\Harwood Grant\2007 Electrical Safety NFPA 70E\Project\Audio\English\background1.wav"/>
  <p:tag name="AUDIO_ID" val="295"/>
  <p:tag name="ELAPSEDTIME" val="20.089"/>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7544</TotalTime>
  <Words>1897</Words>
  <Application>Microsoft Office PowerPoint</Application>
  <PresentationFormat>On-screen Show (4:3)</PresentationFormat>
  <Paragraphs>206</Paragraphs>
  <Slides>22</Slides>
  <Notes>22</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Layers</vt:lpstr>
      <vt:lpstr>Non-Ferrous Founders’ Society Safety &amp; Health Training Program</vt:lpstr>
      <vt:lpstr>Labels Overview</vt:lpstr>
      <vt:lpstr>Labels are Important!</vt:lpstr>
      <vt:lpstr>GHS HazCom requires LABELS</vt:lpstr>
      <vt:lpstr>Required Labels Elements</vt:lpstr>
      <vt:lpstr>Signal Words</vt:lpstr>
      <vt:lpstr>Hazard Statements</vt:lpstr>
      <vt:lpstr>Signal Words/ Hazard Statements</vt:lpstr>
      <vt:lpstr>PICTOGRAMS</vt:lpstr>
      <vt:lpstr>PICTOGRAMS</vt:lpstr>
      <vt:lpstr>PICTOGRAMS</vt:lpstr>
      <vt:lpstr> Product Identification</vt:lpstr>
      <vt:lpstr>Hazard Grouping</vt:lpstr>
      <vt:lpstr>Precautionary Measures</vt:lpstr>
      <vt:lpstr>Precautionary Measures</vt:lpstr>
      <vt:lpstr>Precautionary Measures</vt:lpstr>
      <vt:lpstr>Precautionary Measures</vt:lpstr>
      <vt:lpstr>Product Disposal</vt:lpstr>
      <vt:lpstr>Manufacturer/Distributor Contact Information</vt:lpstr>
      <vt:lpstr>Other Label Information</vt:lpstr>
      <vt:lpstr>Acknowledgements</vt:lpstr>
      <vt:lpstr>PowerPoint Presentation</vt:lpstr>
    </vt:vector>
  </TitlesOfParts>
  <Company>NFFS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Non-Ferrous Founders’ Society Safety &amp; Health Training Program</dc:title>
  <dc:creator>Jerrod Weaver</dc:creator>
  <cp:lastModifiedBy>Saldana, Andres - OSHA</cp:lastModifiedBy>
  <cp:revision>475</cp:revision>
  <cp:lastPrinted>2015-04-07T16:55:26Z</cp:lastPrinted>
  <dcterms:created xsi:type="dcterms:W3CDTF">2008-02-21T21:20:27Z</dcterms:created>
  <dcterms:modified xsi:type="dcterms:W3CDTF">2016-01-20T00:37:58Z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Foundry Electrical Safety Training</vt:lpwstr>
  </property>
  <property fmtid="{D5CDD505-2E9C-101B-9397-08002B2CF9AE}" pid="3" name="ArticulateUseProject">
    <vt:lpwstr>1</vt:lpwstr>
  </property>
  <property fmtid="{D5CDD505-2E9C-101B-9397-08002B2CF9AE}" pid="4" name="ArticulateGUID">
    <vt:lpwstr>3B5CEB90-0447-4928-8FC8-12D4BCFB7C9F</vt:lpwstr>
  </property>
  <property fmtid="{D5CDD505-2E9C-101B-9397-08002B2CF9AE}" pid="5" name="ArticulateProjectFull">
    <vt:lpwstr>\\192.168.1.253\Users Shared Folders\Jerrod\NFFStar Program\Harwood Grant\2014 Hazard Communication aligned with GHS\Project\Funded\Content\Section 4 Labels.ppta</vt:lpwstr>
  </property>
</Properties>
</file>