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7.xml" ContentType="application/vnd.openxmlformats-officedocument.presentationml.tags+xml"/>
  <Override PartName="/ppt/notesSlides/notesSlide40.xml" ContentType="application/vnd.openxmlformats-officedocument.presentationml.notesSlide+xml"/>
  <Override PartName="/ppt/tags/tag8.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handoutMasterIdLst>
    <p:handoutMasterId r:id="rId45"/>
  </p:handoutMasterIdLst>
  <p:sldIdLst>
    <p:sldId id="257" r:id="rId2"/>
    <p:sldId id="324" r:id="rId3"/>
    <p:sldId id="328" r:id="rId4"/>
    <p:sldId id="327" r:id="rId5"/>
    <p:sldId id="326" r:id="rId6"/>
    <p:sldId id="325" r:id="rId7"/>
    <p:sldId id="329" r:id="rId8"/>
    <p:sldId id="330" r:id="rId9"/>
    <p:sldId id="331" r:id="rId10"/>
    <p:sldId id="332" r:id="rId11"/>
    <p:sldId id="335" r:id="rId12"/>
    <p:sldId id="337" r:id="rId13"/>
    <p:sldId id="338" r:id="rId14"/>
    <p:sldId id="339" r:id="rId15"/>
    <p:sldId id="340" r:id="rId16"/>
    <p:sldId id="341" r:id="rId17"/>
    <p:sldId id="343" r:id="rId18"/>
    <p:sldId id="344" r:id="rId19"/>
    <p:sldId id="346" r:id="rId20"/>
    <p:sldId id="347" r:id="rId21"/>
    <p:sldId id="348" r:id="rId22"/>
    <p:sldId id="349" r:id="rId23"/>
    <p:sldId id="350" r:id="rId24"/>
    <p:sldId id="351" r:id="rId25"/>
    <p:sldId id="367" r:id="rId26"/>
    <p:sldId id="366" r:id="rId27"/>
    <p:sldId id="353" r:id="rId28"/>
    <p:sldId id="354" r:id="rId29"/>
    <p:sldId id="355" r:id="rId30"/>
    <p:sldId id="357" r:id="rId31"/>
    <p:sldId id="358" r:id="rId32"/>
    <p:sldId id="359" r:id="rId33"/>
    <p:sldId id="360" r:id="rId34"/>
    <p:sldId id="361" r:id="rId35"/>
    <p:sldId id="362" r:id="rId36"/>
    <p:sldId id="368" r:id="rId37"/>
    <p:sldId id="363" r:id="rId38"/>
    <p:sldId id="364" r:id="rId39"/>
    <p:sldId id="365" r:id="rId40"/>
    <p:sldId id="295" r:id="rId41"/>
    <p:sldId id="296" r:id="rId42"/>
    <p:sldId id="297" r:id="rId43"/>
  </p:sldIdLst>
  <p:sldSz cx="9144000" cy="6858000" type="screen4x3"/>
  <p:notesSz cx="7019925" cy="9305925"/>
  <p:custDataLst>
    <p:tags r:id="rId4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04" autoAdjust="0"/>
    <p:restoredTop sz="62350" autoAdjust="0"/>
  </p:normalViewPr>
  <p:slideViewPr>
    <p:cSldViewPr>
      <p:cViewPr>
        <p:scale>
          <a:sx n="66" d="100"/>
          <a:sy n="66" d="100"/>
        </p:scale>
        <p:origin x="-2934"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1746" y="-9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0" tIns="46636" rIns="93270" bIns="46636"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3270" tIns="46636" rIns="93270" bIns="46636" rtlCol="0"/>
          <a:lstStyle>
            <a:lvl1pPr algn="r">
              <a:defRPr sz="1200"/>
            </a:lvl1pPr>
          </a:lstStyle>
          <a:p>
            <a:fld id="{BC8C691F-7294-46FA-8F63-B235814EAC80}" type="datetimeFigureOut">
              <a:rPr lang="en-US" smtClean="0"/>
              <a:pPr/>
              <a:t>1/19/2016</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70" tIns="46636" rIns="93270" bIns="4663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70" tIns="46636" rIns="93270" bIns="46636" rtlCol="0" anchor="b"/>
          <a:lstStyle>
            <a:lvl1pPr algn="r">
              <a:defRPr sz="1200"/>
            </a:lvl1pPr>
          </a:lstStyle>
          <a:p>
            <a:fld id="{D097C11F-BB74-4365-82E9-4FBAE249E89D}" type="slidenum">
              <a:rPr lang="en-US" smtClean="0"/>
              <a:pPr/>
              <a:t>‹#›</a:t>
            </a:fld>
            <a:endParaRPr lang="en-US" dirty="0"/>
          </a:p>
        </p:txBody>
      </p:sp>
    </p:spTree>
    <p:extLst>
      <p:ext uri="{BB962C8B-B14F-4D97-AF65-F5344CB8AC3E}">
        <p14:creationId xmlns:p14="http://schemas.microsoft.com/office/powerpoint/2010/main" val="2323039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70" tIns="46636" rIns="93270" bIns="46636" numCol="1" anchor="t" anchorCtr="0" compatLnSpc="1">
            <a:prstTxWarp prst="textNoShape">
              <a:avLst/>
            </a:prstTxWarp>
          </a:bodyPr>
          <a:lstStyle>
            <a:lvl1pPr>
              <a:defRPr sz="1200" smtClean="0"/>
            </a:lvl1pPr>
          </a:lstStyle>
          <a:p>
            <a:pPr>
              <a:defRPr/>
            </a:pPr>
            <a:endParaRPr lang="en-US" dirty="0"/>
          </a:p>
        </p:txBody>
      </p:sp>
      <p:sp>
        <p:nvSpPr>
          <p:cNvPr id="4099" name="Rectangle 3"/>
          <p:cNvSpPr>
            <a:spLocks noGrp="1" noChangeArrowheads="1"/>
          </p:cNvSpPr>
          <p:nvPr>
            <p:ph type="dt" idx="1"/>
          </p:nvPr>
        </p:nvSpPr>
        <p:spPr bwMode="auto">
          <a:xfrm>
            <a:off x="3976333" y="0"/>
            <a:ext cx="3041968" cy="465296"/>
          </a:xfrm>
          <a:prstGeom prst="rect">
            <a:avLst/>
          </a:prstGeom>
          <a:noFill/>
          <a:ln w="9525">
            <a:noFill/>
            <a:miter lim="800000"/>
            <a:headEnd/>
            <a:tailEnd/>
          </a:ln>
          <a:effectLst/>
        </p:spPr>
        <p:txBody>
          <a:bodyPr vert="horz" wrap="square" lIns="93270" tIns="46636" rIns="93270" bIns="46636" numCol="1" anchor="t" anchorCtr="0" compatLnSpc="1">
            <a:prstTxWarp prst="textNoShape">
              <a:avLst/>
            </a:prstTxWarp>
          </a:bodyPr>
          <a:lstStyle>
            <a:lvl1pPr algn="r">
              <a:defRPr sz="1200" smtClean="0"/>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4275" y="696913"/>
            <a:ext cx="4651375" cy="34893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993" y="4420315"/>
            <a:ext cx="5615940" cy="4187666"/>
          </a:xfrm>
          <a:prstGeom prst="rect">
            <a:avLst/>
          </a:prstGeom>
          <a:noFill/>
          <a:ln w="9525">
            <a:noFill/>
            <a:miter lim="800000"/>
            <a:headEnd/>
            <a:tailEnd/>
          </a:ln>
          <a:effectLst/>
        </p:spPr>
        <p:txBody>
          <a:bodyPr vert="horz" wrap="square" lIns="93270" tIns="46636" rIns="93270" bIns="466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9014"/>
            <a:ext cx="3041968" cy="465296"/>
          </a:xfrm>
          <a:prstGeom prst="rect">
            <a:avLst/>
          </a:prstGeom>
          <a:noFill/>
          <a:ln w="9525">
            <a:noFill/>
            <a:miter lim="800000"/>
            <a:headEnd/>
            <a:tailEnd/>
          </a:ln>
          <a:effectLst/>
        </p:spPr>
        <p:txBody>
          <a:bodyPr vert="horz" wrap="square" lIns="93270" tIns="46636" rIns="93270" bIns="46636" numCol="1" anchor="b" anchorCtr="0" compatLnSpc="1">
            <a:prstTxWarp prst="textNoShape">
              <a:avLst/>
            </a:prstTxWarp>
          </a:bodyPr>
          <a:lstStyle>
            <a:lvl1pPr>
              <a:defRPr sz="1200" smtClean="0"/>
            </a:lvl1pPr>
          </a:lstStyle>
          <a:p>
            <a:pPr>
              <a:defRPr/>
            </a:pPr>
            <a:endParaRPr lang="en-US" dirty="0"/>
          </a:p>
        </p:txBody>
      </p:sp>
      <p:sp>
        <p:nvSpPr>
          <p:cNvPr id="4103" name="Rectangle 7"/>
          <p:cNvSpPr>
            <a:spLocks noGrp="1" noChangeArrowheads="1"/>
          </p:cNvSpPr>
          <p:nvPr>
            <p:ph type="sldNum" sz="quarter" idx="5"/>
          </p:nvPr>
        </p:nvSpPr>
        <p:spPr bwMode="auto">
          <a:xfrm>
            <a:off x="3976333" y="8839014"/>
            <a:ext cx="3041968" cy="465296"/>
          </a:xfrm>
          <a:prstGeom prst="rect">
            <a:avLst/>
          </a:prstGeom>
          <a:noFill/>
          <a:ln w="9525">
            <a:noFill/>
            <a:miter lim="800000"/>
            <a:headEnd/>
            <a:tailEnd/>
          </a:ln>
          <a:effectLst/>
        </p:spPr>
        <p:txBody>
          <a:bodyPr vert="horz" wrap="square" lIns="93270" tIns="46636" rIns="93270" bIns="46636" numCol="1" anchor="b" anchorCtr="0" compatLnSpc="1">
            <a:prstTxWarp prst="textNoShape">
              <a:avLst/>
            </a:prstTxWarp>
          </a:bodyPr>
          <a:lstStyle>
            <a:lvl1pPr algn="r">
              <a:defRPr sz="1200" smtClean="0"/>
            </a:lvl1pPr>
          </a:lstStyle>
          <a:p>
            <a:pPr>
              <a:defRPr/>
            </a:pPr>
            <a:fld id="{F3122927-DD80-48C6-BE64-911F72A2E7BD}" type="slidenum">
              <a:rPr lang="en-US"/>
              <a:pPr>
                <a:defRPr/>
              </a:pPr>
              <a:t>‹#›</a:t>
            </a:fld>
            <a:endParaRPr lang="en-US" dirty="0"/>
          </a:p>
        </p:txBody>
      </p:sp>
    </p:spTree>
    <p:extLst>
      <p:ext uri="{BB962C8B-B14F-4D97-AF65-F5344CB8AC3E}">
        <p14:creationId xmlns:p14="http://schemas.microsoft.com/office/powerpoint/2010/main" val="4167284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8B3B3DD0-A623-4189-B88B-2336D0176872}" type="slidenum">
              <a:rPr lang="en-US"/>
              <a:pPr/>
              <a:t>1</a:t>
            </a:fld>
            <a:endParaRPr lang="en-US" dirty="0"/>
          </a:p>
        </p:txBody>
      </p:sp>
      <p:sp>
        <p:nvSpPr>
          <p:cNvPr id="9219" name="Rectangle 2"/>
          <p:cNvSpPr>
            <a:spLocks noGrp="1" noRot="1" noChangeAspect="1" noChangeArrowheads="1" noTextEdit="1"/>
          </p:cNvSpPr>
          <p:nvPr>
            <p:ph type="sldImg"/>
          </p:nvPr>
        </p:nvSpPr>
        <p:spPr>
          <a:xfrm>
            <a:off x="1185863" y="696913"/>
            <a:ext cx="4651375" cy="3489325"/>
          </a:xfrm>
          <a:ln/>
        </p:spPr>
      </p:sp>
      <p:sp>
        <p:nvSpPr>
          <p:cNvPr id="92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hazards, such as silica – the sand that most foundries use to make molds, may not be dangerous if it is swallowed, but is harmful to the lungs it is breathed in.</a:t>
            </a:r>
          </a:p>
          <a:p>
            <a:endParaRPr lang="en-US" dirty="0"/>
          </a:p>
          <a:p>
            <a:r>
              <a:rPr lang="en-US" dirty="0"/>
              <a:t>Warnings and information on hazards are found in the Safety Data Sheet and the Label.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10</a:t>
            </a:fld>
            <a:endParaRPr lang="en-US" dirty="0"/>
          </a:p>
        </p:txBody>
      </p:sp>
    </p:spTree>
    <p:extLst>
      <p:ext uri="{BB962C8B-B14F-4D97-AF65-F5344CB8AC3E}">
        <p14:creationId xmlns:p14="http://schemas.microsoft.com/office/powerpoint/2010/main" val="2883024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r>
              <a:rPr lang="en-US" dirty="0"/>
              <a:t>Molds that are made with sand, clay and water are called green sand molds.  These materials are found in the earth and are used in their “natural’ chemical form. Cores are almost always made from sand that is bound together with chemicals that are changed when they are added together or are heated.  Some molds are also made with chemicals in this way, and these are often called chemically bonded molds. There are gases and vapors that are given off by chemically bonded cores and molds both during their manufacture, as well as when these item come into contact with molten metal. The types of chemicals that are given off will depend upon the chemicals used to bind the sand together and keep the mold strong enough to hold the molten metal.</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11</a:t>
            </a:fld>
            <a:endParaRPr lang="en-US" dirty="0"/>
          </a:p>
        </p:txBody>
      </p:sp>
    </p:spTree>
    <p:extLst>
      <p:ext uri="{BB962C8B-B14F-4D97-AF65-F5344CB8AC3E}">
        <p14:creationId xmlns:p14="http://schemas.microsoft.com/office/powerpoint/2010/main" val="2883024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chemicals that are given off by these chemical processes in core making and some mold making can vary in how hazardous they are to people, and what part of the body they could harm.  These chemicals that may be generated are listed in the SDS along with how they can affect workers and how to protect against these potential hazards.</a:t>
            </a:r>
          </a:p>
          <a:p>
            <a:endParaRPr lang="en-US" dirty="0"/>
          </a:p>
          <a:p>
            <a:r>
              <a:rPr lang="en-US" dirty="0"/>
              <a:t>Some of the chemicals that are often found in or are created when we use the core making or chemically bonded sand mold chemicals are formaldehyde and isocyanates.  These are chemicals that can be serious health hazards in the workplace - even in small amounts. These chemicals can also be harmful if they are splashed on the skin or into the eyes.  Some of these chemicals are also flammable and can be a fire hazard.  Once again, the information we need to know if there are health or safety hazards is on the SDS – and we can also find out how to safely handle and handle the products.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12</a:t>
            </a:fld>
            <a:endParaRPr lang="en-US" dirty="0"/>
          </a:p>
        </p:txBody>
      </p:sp>
    </p:spTree>
    <p:extLst>
      <p:ext uri="{BB962C8B-B14F-4D97-AF65-F5344CB8AC3E}">
        <p14:creationId xmlns:p14="http://schemas.microsoft.com/office/powerpoint/2010/main" val="2370584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 at the METALS that are commonly used in nonferrous foundries: </a:t>
            </a:r>
          </a:p>
          <a:p>
            <a:r>
              <a:rPr lang="en-US" b="1" dirty="0"/>
              <a:t>Aluminum</a:t>
            </a:r>
            <a:endParaRPr lang="en-US" dirty="0"/>
          </a:p>
          <a:p>
            <a:r>
              <a:rPr lang="en-US" b="1" dirty="0"/>
              <a:t>Antimony</a:t>
            </a:r>
            <a:endParaRPr lang="en-US" dirty="0"/>
          </a:p>
          <a:p>
            <a:r>
              <a:rPr lang="en-US" b="1" dirty="0"/>
              <a:t>Copper</a:t>
            </a:r>
            <a:endParaRPr lang="en-US" dirty="0"/>
          </a:p>
          <a:p>
            <a:r>
              <a:rPr lang="en-US" b="1" dirty="0"/>
              <a:t>Lead</a:t>
            </a:r>
            <a:endParaRPr lang="en-US" dirty="0"/>
          </a:p>
          <a:p>
            <a:r>
              <a:rPr lang="en-US" b="1" dirty="0"/>
              <a:t>Zinc</a:t>
            </a:r>
            <a:endParaRPr lang="en-US" dirty="0"/>
          </a:p>
          <a:p>
            <a:r>
              <a:rPr lang="en-US" dirty="0"/>
              <a:t> </a:t>
            </a:r>
          </a:p>
          <a:p>
            <a:r>
              <a:rPr lang="en-US" dirty="0"/>
              <a:t>Metals that may be present but are not as common include</a:t>
            </a:r>
          </a:p>
          <a:p>
            <a:r>
              <a:rPr lang="en-US" b="1" dirty="0"/>
              <a:t>Beryllium		</a:t>
            </a:r>
            <a:endParaRPr lang="en-US" dirty="0"/>
          </a:p>
          <a:p>
            <a:r>
              <a:rPr lang="en-US" b="1" dirty="0"/>
              <a:t>Cadmium</a:t>
            </a:r>
            <a:endParaRPr lang="en-US" dirty="0"/>
          </a:p>
          <a:p>
            <a:r>
              <a:rPr lang="en-US" b="1" dirty="0"/>
              <a:t>Chromium </a:t>
            </a:r>
            <a:endParaRPr lang="en-US" dirty="0"/>
          </a:p>
          <a:p>
            <a:r>
              <a:rPr lang="en-US" b="1" dirty="0"/>
              <a:t>Iron</a:t>
            </a:r>
            <a:endParaRPr lang="en-US" dirty="0"/>
          </a:p>
          <a:p>
            <a:r>
              <a:rPr lang="en-US" b="1" dirty="0"/>
              <a:t>Magnesium</a:t>
            </a:r>
            <a:endParaRPr lang="en-US" dirty="0"/>
          </a:p>
          <a:p>
            <a:r>
              <a:rPr lang="en-US" b="1" dirty="0"/>
              <a:t>Nickel</a:t>
            </a:r>
            <a:endParaRPr lang="en-US" dirty="0"/>
          </a:p>
          <a:p>
            <a:endParaRPr lang="en-US" b="1" dirty="0"/>
          </a:p>
          <a:p>
            <a:r>
              <a:rPr lang="en-US" b="1" dirty="0"/>
              <a:t>Lead, Cadmium</a:t>
            </a:r>
            <a:r>
              <a:rPr lang="en-US" dirty="0"/>
              <a:t> and some forms of </a:t>
            </a:r>
            <a:r>
              <a:rPr lang="en-US" b="1" dirty="0"/>
              <a:t>Chromium</a:t>
            </a:r>
            <a:r>
              <a:rPr lang="en-US" dirty="0"/>
              <a:t> also have special requirements for safe use.  </a:t>
            </a:r>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13</a:t>
            </a:fld>
            <a:endParaRPr lang="en-US" dirty="0"/>
          </a:p>
        </p:txBody>
      </p:sp>
    </p:spTree>
    <p:extLst>
      <p:ext uri="{BB962C8B-B14F-4D97-AF65-F5344CB8AC3E}">
        <p14:creationId xmlns:p14="http://schemas.microsoft.com/office/powerpoint/2010/main" val="2370584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r>
              <a:rPr lang="en-US" dirty="0"/>
              <a:t>There are OSHA regulations that require employers to test for these metals in the work areas where they may be present.  OSHA regulations also set the amount of these metals that may be in the air.  These limits are called Permissible Exposure Limits or PEL’s. Foundries must keep their levels of these metals in the air below the Permissible Exposure Limits, or they must implement engineering controls or other measures until employee exposure levels are below the PEL.</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14</a:t>
            </a:fld>
            <a:endParaRPr lang="en-US" dirty="0"/>
          </a:p>
        </p:txBody>
      </p:sp>
    </p:spTree>
    <p:extLst>
      <p:ext uri="{BB962C8B-B14F-4D97-AF65-F5344CB8AC3E}">
        <p14:creationId xmlns:p14="http://schemas.microsoft.com/office/powerpoint/2010/main" val="2370584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of the </a:t>
            </a:r>
            <a:r>
              <a:rPr lang="en-US"/>
              <a:t>air sampling </a:t>
            </a:r>
            <a:r>
              <a:rPr lang="en-US" dirty="0"/>
              <a:t>tests are then compared to the Permissible Exposure Limit.  It there is exposure at or above allowable levels, programs will be established to protect workers. These programs will be written and updated regularly. More testing may be required on a set schedule.  Workers who are exposed will be trained in how to safely work with the metal and what health effects can result from over exposures.   Special clothing and other Personal Protective Equipment will be required and work areas.  Rules on where workers can smoke, eat and drink may be established as well as rules on washing hands, showering, and storing work clothes.</a:t>
            </a:r>
          </a:p>
          <a:p>
            <a:pPr defTabSz="882396">
              <a:defRPr/>
            </a:pPr>
            <a:r>
              <a:rPr lang="en-US" dirty="0"/>
              <a:t>Certain medical tests will also be provided to be sure that workers are not having and health effects from working with these metals.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15</a:t>
            </a:fld>
            <a:endParaRPr lang="en-US" dirty="0"/>
          </a:p>
        </p:txBody>
      </p:sp>
    </p:spTree>
    <p:extLst>
      <p:ext uri="{BB962C8B-B14F-4D97-AF65-F5344CB8AC3E}">
        <p14:creationId xmlns:p14="http://schemas.microsoft.com/office/powerpoint/2010/main" val="2370584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r>
              <a:rPr lang="en-US" dirty="0"/>
              <a:t>If your foundry uses any of these three metals – LEAD, CADMIUM or HWEXVALENT CHROMIUM - and workers have exposures to them at a level that requires action, there will be a written program that outlines the way that the metal is brought into the foundry, how and where it is used, and what the current exposure levels are for workers.  The program will also outline how the training engineering controls, testing, work practices, medical testing and other aspects of the policy are carried out in the foundry.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16</a:t>
            </a:fld>
            <a:endParaRPr lang="en-US" dirty="0"/>
          </a:p>
        </p:txBody>
      </p:sp>
    </p:spTree>
    <p:extLst>
      <p:ext uri="{BB962C8B-B14F-4D97-AF65-F5344CB8AC3E}">
        <p14:creationId xmlns:p14="http://schemas.microsoft.com/office/powerpoint/2010/main" val="1971930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metals such as aluminum may not have the same level of health hazards  when compared to Lead  or Cadmium,  this Aluminum may be  more hazardous than copper alloys when it is in the dust or finely divided form.  In this form, the metal can be a combustible dust.  This means that it the dust gets into the air in a sufficient amount and there is a source of ignition – something that can cause a spark or fire- the dust could burn or cause an explosion.</a:t>
            </a:r>
          </a:p>
          <a:p>
            <a:pPr defTabSz="882396">
              <a:defRPr/>
            </a:pPr>
            <a:r>
              <a:rPr lang="en-US" dirty="0"/>
              <a:t>Aluminum fires are also dangerous since they should not be put out or extinguished with water.  The use of water can spread or make the fire worse.</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17</a:t>
            </a:fld>
            <a:endParaRPr lang="en-US" dirty="0"/>
          </a:p>
        </p:txBody>
      </p:sp>
    </p:spTree>
    <p:extLst>
      <p:ext uri="{BB962C8B-B14F-4D97-AF65-F5344CB8AC3E}">
        <p14:creationId xmlns:p14="http://schemas.microsoft.com/office/powerpoint/2010/main" val="1971930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Magnesium is a metal that is not as commonly used in the foundry.  Magnesium is a highly flammable metal, especially when powdered or shaved into thin strips. When it is in a larger or more massive form it is difficult to ignite. Once it is ignited or catches fire, it is difficult to extinguish.  This is why this metals is used in flares and was used in making incendiary weapons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18</a:t>
            </a:fld>
            <a:endParaRPr lang="en-US" dirty="0"/>
          </a:p>
        </p:txBody>
      </p:sp>
    </p:spTree>
    <p:extLst>
      <p:ext uri="{BB962C8B-B14F-4D97-AF65-F5344CB8AC3E}">
        <p14:creationId xmlns:p14="http://schemas.microsoft.com/office/powerpoint/2010/main" val="1971930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SILICA</a:t>
            </a:r>
          </a:p>
          <a:p>
            <a:r>
              <a:rPr lang="en-US" dirty="0"/>
              <a:t>Silica is a mineral compound made up of one silicon atom and two oxygen atoms. Since </a:t>
            </a:r>
          </a:p>
          <a:p>
            <a:r>
              <a:rPr lang="en-US" dirty="0"/>
              <a:t>Oxygen is the most abundant element in the earth's crust and Silicon is the second most abundant, the formation of the silica in nature is very common. It can be found in every state on beaches as sand, in rocks from mountains and in the soil itself.</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19</a:t>
            </a:fld>
            <a:endParaRPr lang="en-US" dirty="0"/>
          </a:p>
        </p:txBody>
      </p:sp>
    </p:spTree>
    <p:extLst>
      <p:ext uri="{BB962C8B-B14F-4D97-AF65-F5344CB8AC3E}">
        <p14:creationId xmlns:p14="http://schemas.microsoft.com/office/powerpoint/2010/main" val="1088611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learn:</a:t>
            </a:r>
          </a:p>
          <a:p>
            <a:pPr marL="165449" indent="-165449">
              <a:buFont typeface="Arial" panose="020B0604020202020204" pitchFamily="34" charset="0"/>
              <a:buChar char="•"/>
            </a:pPr>
            <a:r>
              <a:rPr lang="en-US" dirty="0"/>
              <a:t>What airborne hazards are present in the foundry;</a:t>
            </a:r>
          </a:p>
          <a:p>
            <a:pPr marL="165449" indent="-165449">
              <a:buFont typeface="Arial" panose="020B0604020202020204" pitchFamily="34" charset="0"/>
              <a:buChar char="•"/>
            </a:pPr>
            <a:r>
              <a:rPr lang="en-US" dirty="0"/>
              <a:t>What are fumes, dusts, gases and vapors, and how are they different;</a:t>
            </a:r>
          </a:p>
          <a:p>
            <a:pPr marL="165449" indent="-165449">
              <a:buFont typeface="Arial" panose="020B0604020202020204" pitchFamily="34" charset="0"/>
              <a:buChar char="•"/>
            </a:pPr>
            <a:r>
              <a:rPr lang="en-US" dirty="0"/>
              <a:t>What types of air contaminants you might be exposed to while working in a nonferrous foundry;</a:t>
            </a:r>
          </a:p>
          <a:p>
            <a:pPr marL="165449" indent="-165449">
              <a:buFont typeface="Arial" panose="020B0604020202020204" pitchFamily="34" charset="0"/>
              <a:buChar char="•"/>
            </a:pPr>
            <a:r>
              <a:rPr lang="en-US" dirty="0"/>
              <a:t>How you can work safely when exposed to air contaminants in </a:t>
            </a:r>
            <a:r>
              <a:rPr lang="en-US"/>
              <a:t>the foundry.</a:t>
            </a:r>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a:t>
            </a:fld>
            <a:endParaRPr lang="en-US" dirty="0"/>
          </a:p>
        </p:txBody>
      </p:sp>
    </p:spTree>
    <p:extLst>
      <p:ext uri="{BB962C8B-B14F-4D97-AF65-F5344CB8AC3E}">
        <p14:creationId xmlns:p14="http://schemas.microsoft.com/office/powerpoint/2010/main" val="2430060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r>
              <a:rPr lang="en-US" dirty="0"/>
              <a:t>Crystalline silica is a basic component of soil, sand, granite, and many other minerals. Quartz is the most common form of crystalline silica.  Cristobalite and tridymite are two other forms of crystalline silica.  These two forms of silica are not found often in the nonferrous foundry. All three forms may become respirable size particles (small enough in size to reach the lungs when you breath in the dust) when workers chip, cut, drill, or grind objects that contain crystalline silica.</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20</a:t>
            </a:fld>
            <a:endParaRPr lang="en-US" dirty="0"/>
          </a:p>
        </p:txBody>
      </p:sp>
    </p:spTree>
    <p:extLst>
      <p:ext uri="{BB962C8B-B14F-4D97-AF65-F5344CB8AC3E}">
        <p14:creationId xmlns:p14="http://schemas.microsoft.com/office/powerpoint/2010/main" val="4146044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compounds that contain silicon and their names are quite similar to our ears—for example, silicone, but they are not the same thing and do not have the same effect on the human body.</a:t>
            </a:r>
          </a:p>
          <a:p>
            <a:r>
              <a:rPr lang="en-US" dirty="0"/>
              <a:t> </a:t>
            </a:r>
          </a:p>
          <a:p>
            <a:r>
              <a:rPr lang="en-US" dirty="0"/>
              <a:t>Some foundries do not use silica sand in making molds.  Sands made from glass, or non silica materials such as olivine and zircon can be used.  Many times, however, the cores used in these foundries are made from silica sand  The Safety Data Sheet and Labels for these sands will tell us if it is silica or another type of sand.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21</a:t>
            </a:fld>
            <a:endParaRPr lang="en-US" dirty="0"/>
          </a:p>
        </p:txBody>
      </p:sp>
    </p:spTree>
    <p:extLst>
      <p:ext uri="{BB962C8B-B14F-4D97-AF65-F5344CB8AC3E}">
        <p14:creationId xmlns:p14="http://schemas.microsoft.com/office/powerpoint/2010/main" val="4146044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foundries purchase their sand in bags.  The labels for the sand will be on every bag.  However, if sand is brought to the foundry in bulk by rail or truck, there will be no label visible since there is no container.  A label is sent to the foundry and should be placed in the sand storage area or nearby so that workers can easily see and read the label.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22</a:t>
            </a:fld>
            <a:endParaRPr lang="en-US" dirty="0"/>
          </a:p>
        </p:txBody>
      </p:sp>
    </p:spTree>
    <p:extLst>
      <p:ext uri="{BB962C8B-B14F-4D97-AF65-F5344CB8AC3E}">
        <p14:creationId xmlns:p14="http://schemas.microsoft.com/office/powerpoint/2010/main" val="4146044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who work with silica that becomes airborne in small particles can develop a disease of the lungs called silicosis if they breathe in the silica in large mounts or over years of exposure.  The respirable silica dust enters the lungs and causes the formation of scar tissue,.  This scarring of the lungs reduces the lungs’ ability to take in oxygen. There is no cure for silicosis.  Crystalline silica has also been classified as a human lung carcinogen.</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23</a:t>
            </a:fld>
            <a:endParaRPr lang="en-US" dirty="0"/>
          </a:p>
        </p:txBody>
      </p:sp>
    </p:spTree>
    <p:extLst>
      <p:ext uri="{BB962C8B-B14F-4D97-AF65-F5344CB8AC3E}">
        <p14:creationId xmlns:p14="http://schemas.microsoft.com/office/powerpoint/2010/main" val="4146044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Occupational Safety and Health Administration sets Permissible Exposure Limits (PEL’s) for crystalline, cristobalite and tridymite silica shown here.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24</a:t>
            </a:fld>
            <a:endParaRPr lang="en-US" dirty="0"/>
          </a:p>
        </p:txBody>
      </p:sp>
    </p:spTree>
    <p:extLst>
      <p:ext uri="{BB962C8B-B14F-4D97-AF65-F5344CB8AC3E}">
        <p14:creationId xmlns:p14="http://schemas.microsoft.com/office/powerpoint/2010/main" val="4146044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r>
              <a:rPr lang="en-US" dirty="0"/>
              <a:t>Engineering controls and good work practices can control the creation of airborne silica dust to levels below these permissible exposure limits in most cases.  If these measures are not effective in protecting workers, respirators will be required and are effective in protecting the workers lungs.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25</a:t>
            </a:fld>
            <a:endParaRPr lang="en-US" dirty="0"/>
          </a:p>
        </p:txBody>
      </p:sp>
    </p:spTree>
    <p:extLst>
      <p:ext uri="{BB962C8B-B14F-4D97-AF65-F5344CB8AC3E}">
        <p14:creationId xmlns:p14="http://schemas.microsoft.com/office/powerpoint/2010/main" val="349349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r>
              <a:rPr lang="en-US" dirty="0"/>
              <a:t>No all chemicals in the air are in the solid form</a:t>
            </a:r>
            <a:r>
              <a:rPr lang="en-US" b="1" dirty="0"/>
              <a:t>.  Gases or vapors</a:t>
            </a:r>
            <a:r>
              <a:rPr lang="en-US" dirty="0"/>
              <a:t> (vapors are gases that are given off by a liquid or a solid.) can be potential hazards in the foundry.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26</a:t>
            </a:fld>
            <a:endParaRPr lang="en-US" dirty="0"/>
          </a:p>
        </p:txBody>
      </p:sp>
    </p:spTree>
    <p:extLst>
      <p:ext uri="{BB962C8B-B14F-4D97-AF65-F5344CB8AC3E}">
        <p14:creationId xmlns:p14="http://schemas.microsoft.com/office/powerpoint/2010/main" val="1433555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Formaldehyde</a:t>
            </a:r>
            <a:r>
              <a:rPr lang="en-US" dirty="0"/>
              <a:t> is a chemical that is given off in SOME core making and chemically bonded molding systems.  Formaldehyde is a colorless, strong-smelling gas that has been commonly used as a preservative in medical labs and is found in many products such as particle board, household products, glues, fiberboard, and plywood.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27</a:t>
            </a:fld>
            <a:endParaRPr lang="en-US" dirty="0"/>
          </a:p>
        </p:txBody>
      </p:sp>
    </p:spTree>
    <p:extLst>
      <p:ext uri="{BB962C8B-B14F-4D97-AF65-F5344CB8AC3E}">
        <p14:creationId xmlns:p14="http://schemas.microsoft.com/office/powerpoint/2010/main" val="4146044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Formaldehyde is a sensitizing agent.  This means that it can cause the cause an immune system response once a person is exposed to it.  If a person becomes sensitized , an acute(a high level)  exposure is highly irritating to the eyes, nose, and throat and can cause coughing and wheezing.   If the person is exposed again, the response can be more serious and result in a severe allergic reactions of the skin, eyes and respiratory tract.   It is also classified as a </a:t>
            </a:r>
            <a:r>
              <a:rPr lang="en-US" dirty="0" err="1"/>
              <a:t>a</a:t>
            </a:r>
            <a:r>
              <a:rPr lang="en-US" dirty="0"/>
              <a:t> cancer hazard. </a:t>
            </a:r>
          </a:p>
          <a:p>
            <a:endParaRPr lang="en-US" dirty="0"/>
          </a:p>
          <a:p>
            <a:pPr defTabSz="882396">
              <a:defRPr/>
            </a:pPr>
            <a:r>
              <a:rPr lang="en-US" dirty="0"/>
              <a:t>Ingestion (eating or drinking)  formaldehyde can be fatal, and long-term exposure to low levels in the air or on the skin can cause asthma-like respiratory problems and skin irritation such as dermatitis and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28</a:t>
            </a:fld>
            <a:endParaRPr lang="en-US" dirty="0"/>
          </a:p>
        </p:txBody>
      </p:sp>
    </p:spTree>
    <p:extLst>
      <p:ext uri="{BB962C8B-B14F-4D97-AF65-F5344CB8AC3E}">
        <p14:creationId xmlns:p14="http://schemas.microsoft.com/office/powerpoint/2010/main" val="4146044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OSHA Formaldehyde standard require employers to identify all workers who may be exposed to formaldehyde by doing air samples to see if exposures are at or above standards set to keep workers safe. If the tests show the levels of Formaldehyde are at or above the Permissible Exposure Limit, the company must use feasible engineering and work practice controls to reduce these levels to below the permitted level.  </a:t>
            </a:r>
          </a:p>
          <a:p>
            <a:endParaRPr lang="en-US" dirty="0"/>
          </a:p>
          <a:p>
            <a:r>
              <a:rPr lang="en-US" dirty="0"/>
              <a:t>• The permissible exposure limit (PEL) for formaldehyde in the workplace is 0.75 parts formaldehyde per million parts of air (0.75 ppm)measured as an 8-hour time-weighted average (TWA). </a:t>
            </a:r>
          </a:p>
          <a:p>
            <a:r>
              <a:rPr lang="en-US" dirty="0"/>
              <a:t>• The standard includes a second PEL in the form of a short-term exposure limit (STEL) of 2 ppm which is the maximum exposure allowed during a 15-minute period.</a:t>
            </a:r>
          </a:p>
          <a:p>
            <a:r>
              <a:rPr lang="en-US" dirty="0"/>
              <a:t> • The action level – which is the standard’s trigger for increased industrial hygiene monitoring and initiation of worker medical surveillance – is 0.5 ppm when calculated as an 8-hour TWA.</a:t>
            </a:r>
          </a:p>
          <a:p>
            <a:r>
              <a:rPr lang="en-US"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29</a:t>
            </a:fld>
            <a:endParaRPr lang="en-US" dirty="0"/>
          </a:p>
        </p:txBody>
      </p:sp>
    </p:spTree>
    <p:extLst>
      <p:ext uri="{BB962C8B-B14F-4D97-AF65-F5344CB8AC3E}">
        <p14:creationId xmlns:p14="http://schemas.microsoft.com/office/powerpoint/2010/main" val="414604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Nonferrous foundries make castings that are safely used to carry our water and cook our food. Power our cars and airplanes.  But making these castings requires the use of materials and processes that can be a hazard to foundry workers. These hazards can be burns from molten metal and hot surfaces, explosions from compressed gases or combustible dusts that are not properly handled or stored, or burns from acids or caustic chemicals that can get on the skin or in the eyes.</a:t>
            </a:r>
          </a:p>
          <a:p>
            <a:endParaRPr lang="en-US" dirty="0"/>
          </a:p>
          <a:p>
            <a:r>
              <a:rPr lang="en-US" dirty="0"/>
              <a:t>Some hazards are more difficult to see or detect.  Dusts, fumes and gases may be in the air and can cause harm to workers when they are present in the work place over time.  </a:t>
            </a:r>
          </a:p>
          <a:p>
            <a:r>
              <a:rPr lang="en-US" dirty="0"/>
              <a:t>The kinds of dangers and form and degree of the danger will depend upon the chemicals and metals we use and the foundry process or operation that is used.</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a:t>
            </a:fld>
            <a:endParaRPr lang="en-US" dirty="0"/>
          </a:p>
        </p:txBody>
      </p:sp>
    </p:spTree>
    <p:extLst>
      <p:ext uri="{BB962C8B-B14F-4D97-AF65-F5344CB8AC3E}">
        <p14:creationId xmlns:p14="http://schemas.microsoft.com/office/powerpoint/2010/main" val="2915891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r>
              <a:rPr lang="en-US" dirty="0"/>
              <a:t>If these controls efforts cannot reduce exposure to the acceptable level, workers will be given respirators and any other protective equipment needed such as impervious clothing, gloves, aprons, and chemical splash goggles. There will also be medical testing (medical surveillance) and training for all workers exposed to formaldehyde at or above the action level.</a:t>
            </a:r>
          </a:p>
          <a:p>
            <a:pPr defTabSz="882396">
              <a:defRPr/>
            </a:pPr>
            <a:endParaRPr lang="en-US" dirty="0"/>
          </a:p>
          <a:p>
            <a:pPr defTabSz="882396">
              <a:defRPr/>
            </a:pPr>
            <a:r>
              <a:rPr lang="en-US" dirty="0"/>
              <a:t>All of the elements of the Formaldehyde program must be in a written document that is kept up to date by the company,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30</a:t>
            </a:fld>
            <a:endParaRPr lang="en-US" dirty="0"/>
          </a:p>
        </p:txBody>
      </p:sp>
    </p:spTree>
    <p:extLst>
      <p:ext uri="{BB962C8B-B14F-4D97-AF65-F5344CB8AC3E}">
        <p14:creationId xmlns:p14="http://schemas.microsoft.com/office/powerpoint/2010/main" val="4146044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substance that may be released to the air from the core making or chemically bonded sand molding process are ISOCYANATES.    </a:t>
            </a:r>
          </a:p>
          <a:p>
            <a:endParaRPr lang="en-US" dirty="0" smtClean="0">
              <a:effectLst/>
            </a:endParaRPr>
          </a:p>
          <a:p>
            <a:r>
              <a:rPr lang="en-US" dirty="0" smtClean="0">
                <a:effectLst/>
              </a:rPr>
              <a:t>Isocyanates are compounds that react with other chemical compounds containing alcohol to produce polyurethane polymers</a:t>
            </a:r>
            <a:r>
              <a:rPr lang="en-US" baseline="0" dirty="0" smtClean="0">
                <a:effectLst/>
              </a:rPr>
              <a:t> and</a:t>
            </a:r>
            <a:r>
              <a:rPr lang="en-US" dirty="0" smtClean="0">
                <a:effectLst/>
              </a:rPr>
              <a:t> are the raw materials that make up all polyurethane products.  These are substances that are found in many widely used products such as  polyurethane foams,  spandex fibers, and polyurethane paints. They may also be used in the foundry to make molds and cores. </a:t>
            </a:r>
            <a:r>
              <a:rPr lang="en-US" dirty="0"/>
              <a:t>The health hazard that concerns exposure of workers to Isocyanates in the air is Asthma.  Isocyanates are one of the most common chemical causes of work-related asthma  Work-related asthma is a lung disease caused or made worse by exposures to substances in the workplace.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31</a:t>
            </a:fld>
            <a:endParaRPr lang="en-US" dirty="0"/>
          </a:p>
        </p:txBody>
      </p:sp>
    </p:spTree>
    <p:extLst>
      <p:ext uri="{BB962C8B-B14F-4D97-AF65-F5344CB8AC3E}">
        <p14:creationId xmlns:p14="http://schemas.microsoft.com/office/powerpoint/2010/main" val="4146044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Exposure can include inhalation (breathing in the substance) and skin contact. Asthma symptoms may start while the person is at work or they may be delayed and not appear until several hours after leaving work.  These symptoms may show up with no clear pattern. People who never had asthma can develop asthma due to workplace exposures. People who have had asthma for years may find that their condition get worse due to workplace exposures. </a:t>
            </a:r>
          </a:p>
          <a:p>
            <a:endParaRPr lang="en-US" dirty="0"/>
          </a:p>
          <a:p>
            <a:r>
              <a:rPr lang="en-US" dirty="0"/>
              <a:t>The health effects of isocyanate exposure include irritation of skin and mucous membranes, chest tightness, and difficult breathing.  Isocyanates include some compounds (not all isocyanates) classified as potential human carcinogens and known to cause cancer in animals. </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32</a:t>
            </a:fld>
            <a:endParaRPr lang="en-US" dirty="0"/>
          </a:p>
        </p:txBody>
      </p:sp>
    </p:spTree>
    <p:extLst>
      <p:ext uri="{BB962C8B-B14F-4D97-AF65-F5344CB8AC3E}">
        <p14:creationId xmlns:p14="http://schemas.microsoft.com/office/powerpoint/2010/main" val="4146044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Isocyanates are a GROUP of chemicals and not all of the substances in this group have the same effect on the body. It is important to CHECK THE SDS to see which isocyanate may be present and WHAT actions should be taken if there is a potential hazard.</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33</a:t>
            </a:fld>
            <a:endParaRPr lang="en-US" dirty="0"/>
          </a:p>
        </p:txBody>
      </p:sp>
    </p:spTree>
    <p:extLst>
      <p:ext uri="{BB962C8B-B14F-4D97-AF65-F5344CB8AC3E}">
        <p14:creationId xmlns:p14="http://schemas.microsoft.com/office/powerpoint/2010/main" val="4146044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common potentially dangerous gas present wherever there is combustion- such as around a gas or oil fired furnace is Carbon monoxide.</a:t>
            </a:r>
          </a:p>
          <a:p>
            <a:r>
              <a:rPr lang="en-US" dirty="0"/>
              <a:t>Carbon monoxide (CO) is a poisonous, colorless, odorless, and tasteless gas.  This can be a problem since you will not be able to smell it if it is present.  This may also be a problem since  CO is often mixed with other gases that do have an odor. So, you can breath in carbon monoxide right along with gases that you can smell and not even know that CO is present. </a:t>
            </a:r>
          </a:p>
          <a:p>
            <a:endParaRPr lang="en-US" dirty="0"/>
          </a:p>
          <a:p>
            <a:r>
              <a:rPr lang="en-US" dirty="0"/>
              <a:t>CO is a produced from the incomplete burning of natural gas and any other material containing carbon such as gasoline, kerosene, oil, propane, coal, or wood. Furnaces that use these fuels produce CO, but one of the most common sources of exposure in the workplace is the internal combustion engine.</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34</a:t>
            </a:fld>
            <a:endParaRPr lang="en-US" dirty="0"/>
          </a:p>
        </p:txBody>
      </p:sp>
    </p:spTree>
    <p:extLst>
      <p:ext uri="{BB962C8B-B14F-4D97-AF65-F5344CB8AC3E}">
        <p14:creationId xmlns:p14="http://schemas.microsoft.com/office/powerpoint/2010/main" val="4146044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Carbon Monoxide is dangerous because when you breath it in, the CO takes the place of oxygen in the blood and deprives the heart, brain, and other vital organs of oxygen. </a:t>
            </a:r>
          </a:p>
          <a:p>
            <a:r>
              <a:rPr lang="en-US" dirty="0"/>
              <a:t>Large amounts of CO can overcome you in minutes without warning—causing you to lose consciousness and suffocate.</a:t>
            </a:r>
          </a:p>
          <a:p>
            <a:r>
              <a:rPr lang="en-US" dirty="0"/>
              <a:t>The symptoms may start as tightness across the chest, headache, fatigue, dizziness, drowsiness, or nausea.  If exposure continues over time or at high CO levels, the symptoms may get worse and include vomiting, confusion, and collapse, loss of consciousness and muscle weakness.  By this point, people CO poisoning can be reversed if caught in time.   But if the level of exposure was very high or very long, acute poisoning  could result in permanent damage to the parts of your body that require a lot of oxygen  (for example the heart and brain) . Significant reproductive risk is also linked to CO.</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35</a:t>
            </a:fld>
            <a:endParaRPr lang="en-US" dirty="0"/>
          </a:p>
        </p:txBody>
      </p:sp>
    </p:spTree>
    <p:extLst>
      <p:ext uri="{BB962C8B-B14F-4D97-AF65-F5344CB8AC3E}">
        <p14:creationId xmlns:p14="http://schemas.microsoft.com/office/powerpoint/2010/main" val="41460445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Preventing the buildup of Carbon Monoxide may require a good ventilation system that will remove CO from those work areas where the CO may be present in dangerous levels.  At home or at work equipment and appliances (e.g., water heaters, space heaters, cooking ranges) that can produce CO  must be kept in good working order to be sure they run safely and to reduce CO formation.</a:t>
            </a:r>
          </a:p>
          <a:p>
            <a:r>
              <a:rPr lang="en-US" dirty="0"/>
              <a:t>Gasoline-powered engines or tools should never be used in poorly ventilated areas – at home or in the work place.</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36</a:t>
            </a:fld>
            <a:endParaRPr lang="en-US" dirty="0"/>
          </a:p>
        </p:txBody>
      </p:sp>
    </p:spTree>
    <p:extLst>
      <p:ext uri="{BB962C8B-B14F-4D97-AF65-F5344CB8AC3E}">
        <p14:creationId xmlns:p14="http://schemas.microsoft.com/office/powerpoint/2010/main" val="4146044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r>
              <a:rPr lang="en-US" dirty="0"/>
              <a:t>As a part of the company CONFINED SPACE PROGRAM, if workers must enter a confined space where of CO may be present,  the confined space MUST be tested to see if there is enough oxygen present before any worker is allowed to enter.</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37</a:t>
            </a:fld>
            <a:endParaRPr lang="en-US" dirty="0"/>
          </a:p>
        </p:txBody>
      </p:sp>
    </p:spTree>
    <p:extLst>
      <p:ext uri="{BB962C8B-B14F-4D97-AF65-F5344CB8AC3E}">
        <p14:creationId xmlns:p14="http://schemas.microsoft.com/office/powerpoint/2010/main" val="4146044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SDS for fuels will show that Carbon Monoxide may be produced when the fuel is burned but the label will not be on moving equipment such as a fork lift or automobile.  Be aware that this odorless, tasteless gas can be present whenever organic fuels such as coke, coat, natural gas, kerosene, or wood are burned.</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38</a:t>
            </a:fld>
            <a:endParaRPr lang="en-US" dirty="0"/>
          </a:p>
        </p:txBody>
      </p:sp>
    </p:spTree>
    <p:extLst>
      <p:ext uri="{BB962C8B-B14F-4D97-AF65-F5344CB8AC3E}">
        <p14:creationId xmlns:p14="http://schemas.microsoft.com/office/powerpoint/2010/main" val="4146044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r>
              <a:rPr lang="en-US" dirty="0"/>
              <a:t>Be sure you know where the Safety Data Sheets are located for your job and check labels!!  They can be lifesavers.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39</a:t>
            </a:fld>
            <a:endParaRPr lang="en-US" dirty="0"/>
          </a:p>
        </p:txBody>
      </p:sp>
    </p:spTree>
    <p:extLst>
      <p:ext uri="{BB962C8B-B14F-4D97-AF65-F5344CB8AC3E}">
        <p14:creationId xmlns:p14="http://schemas.microsoft.com/office/powerpoint/2010/main" val="2100901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begin to learn about these potential hazards by reviewing the metals and materials that are commonly used in the foundry. Nonferrous foundries melt and cast metals that do not contain significant amounts of iron.  The two major types of nonferrous foundries are:</a:t>
            </a:r>
            <a:br>
              <a:rPr lang="en-US" dirty="0"/>
            </a:br>
            <a:endParaRPr lang="en-US" dirty="0"/>
          </a:p>
          <a:p>
            <a:pPr marL="165449" indent="-165449">
              <a:buFont typeface="Arial" panose="020B0604020202020204" pitchFamily="34" charset="0"/>
              <a:buChar char="•"/>
            </a:pPr>
            <a:r>
              <a:rPr lang="en-US" dirty="0"/>
              <a:t>Brass and Bronze foundries-  these foundries melt alloys of metal that have COPPER as a main ingredient</a:t>
            </a:r>
          </a:p>
          <a:p>
            <a:pPr marL="165449" indent="-165449">
              <a:buFont typeface="Arial" panose="020B0604020202020204" pitchFamily="34" charset="0"/>
              <a:buChar char="•"/>
            </a:pPr>
            <a:r>
              <a:rPr lang="en-US" dirty="0"/>
              <a:t>Aluminum foundries-  these foundries melt alloys of metal that have ALUMINUM  as the only or main ingredient</a:t>
            </a:r>
          </a:p>
          <a:p>
            <a:endParaRPr lang="en-US" dirty="0"/>
          </a:p>
          <a:p>
            <a:r>
              <a:rPr lang="en-US" dirty="0"/>
              <a:t>There are other nonferrous foundries that are more specialized.  They may have MAGNESIUM or TIN as their main ingredient. Gold and Silver may also be cast, but usually in more specialized ways that are suitable to the high value of the metal.</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4</a:t>
            </a:fld>
            <a:endParaRPr lang="en-US" dirty="0"/>
          </a:p>
        </p:txBody>
      </p:sp>
    </p:spTree>
    <p:extLst>
      <p:ext uri="{BB962C8B-B14F-4D97-AF65-F5344CB8AC3E}">
        <p14:creationId xmlns:p14="http://schemas.microsoft.com/office/powerpoint/2010/main" val="37097294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51A8FA31-FC05-4662-B952-85E03BC4E55D}" type="slidenum">
              <a:rPr lang="en-US"/>
              <a:pPr/>
              <a:t>40</a:t>
            </a:fld>
            <a:endParaRPr lang="en-US" dirty="0"/>
          </a:p>
        </p:txBody>
      </p:sp>
      <p:sp>
        <p:nvSpPr>
          <p:cNvPr id="11267" name="Rectangle 2"/>
          <p:cNvSpPr>
            <a:spLocks noGrp="1" noRot="1" noChangeAspect="1" noChangeArrowheads="1" noTextEdit="1"/>
          </p:cNvSpPr>
          <p:nvPr>
            <p:ph type="sldImg"/>
          </p:nvPr>
        </p:nvSpPr>
        <p:spPr>
          <a:xfrm>
            <a:off x="1185863" y="696913"/>
            <a:ext cx="4651375" cy="3489325"/>
          </a:xfrm>
          <a:ln/>
        </p:spPr>
      </p:sp>
      <p:sp>
        <p:nvSpPr>
          <p:cNvPr id="112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E68A23CA-E169-4FAA-B5CA-B864C3CAE29B}" type="slidenum">
              <a:rPr lang="en-US"/>
              <a:pPr/>
              <a:t>41</a:t>
            </a:fld>
            <a:endParaRPr lang="en-US" dirty="0"/>
          </a:p>
        </p:txBody>
      </p:sp>
      <p:sp>
        <p:nvSpPr>
          <p:cNvPr id="12291" name="Rectangle 2"/>
          <p:cNvSpPr>
            <a:spLocks noGrp="1" noRot="1" noChangeAspect="1" noChangeArrowheads="1" noTextEdit="1"/>
          </p:cNvSpPr>
          <p:nvPr>
            <p:ph type="sldImg"/>
          </p:nvPr>
        </p:nvSpPr>
        <p:spPr>
          <a:xfrm>
            <a:off x="1185863" y="696913"/>
            <a:ext cx="4651375" cy="3489325"/>
          </a:xfrm>
          <a:ln/>
        </p:spPr>
      </p:sp>
      <p:sp>
        <p:nvSpPr>
          <p:cNvPr id="122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144317F8-6C5F-40DA-B9CB-2F1FE0E0644D}" type="slidenum">
              <a:rPr lang="en-US"/>
              <a:pPr/>
              <a:t>42</a:t>
            </a:fld>
            <a:endParaRPr lang="en-US" dirty="0"/>
          </a:p>
        </p:txBody>
      </p:sp>
      <p:sp>
        <p:nvSpPr>
          <p:cNvPr id="13315" name="Rectangle 2"/>
          <p:cNvSpPr>
            <a:spLocks noGrp="1" noRot="1" noChangeAspect="1" noChangeArrowheads="1" noTextEdit="1"/>
          </p:cNvSpPr>
          <p:nvPr>
            <p:ph type="sldImg"/>
          </p:nvPr>
        </p:nvSpPr>
        <p:spPr>
          <a:xfrm>
            <a:off x="1241425" y="741363"/>
            <a:ext cx="4538663" cy="3405187"/>
          </a:xfrm>
          <a:ln/>
        </p:spPr>
      </p:sp>
      <p:sp>
        <p:nvSpPr>
          <p:cNvPr id="13316" name="Rectangle 3"/>
          <p:cNvSpPr>
            <a:spLocks noGrp="1" noChangeArrowheads="1"/>
          </p:cNvSpPr>
          <p:nvPr>
            <p:ph type="body" idx="1"/>
          </p:nvPr>
        </p:nvSpPr>
        <p:spPr>
          <a:xfrm>
            <a:off x="935990" y="4417084"/>
            <a:ext cx="5147945" cy="4190898"/>
          </a:xfrm>
          <a:noFill/>
          <a:ln/>
        </p:spPr>
        <p:txBody>
          <a:bodyPr/>
          <a:lstStyle/>
          <a:p>
            <a:pPr defTabSz="890599"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metals in the foundry are not normally hazardous in their solid form.  However when we MELT the metals or alloys, we create METAL FUMES that are released into the air.  These fumes can be hazardous if workers breathe them into their lungs or ingest them accidentally</a:t>
            </a:r>
            <a:r>
              <a:rPr lang="en-US"/>
              <a:t>.  </a:t>
            </a:r>
          </a:p>
          <a:p>
            <a:endParaRPr lang="en-US" dirty="0"/>
          </a:p>
          <a:p>
            <a:r>
              <a:rPr lang="en-US" dirty="0"/>
              <a:t>When the metal casting is cut or ground or cleaned, it can release into the air small pieces or particles called DUSTS.  These small particles may also be breathed in or eaten accidentally.</a:t>
            </a:r>
          </a:p>
          <a:p>
            <a:endParaRPr lang="en-US" dirty="0"/>
          </a:p>
          <a:p>
            <a:r>
              <a:rPr lang="en-US" dirty="0"/>
              <a:t>The types of hazards from FUMES or DUSTS  will depend on what is in them.  It is very important to understand that the dusts and fumes from the SAME metal can be VERY different.  This is especially true for BRASS and BRONZE foundries.</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5</a:t>
            </a:fld>
            <a:endParaRPr lang="en-US" dirty="0"/>
          </a:p>
        </p:txBody>
      </p:sp>
    </p:spTree>
    <p:extLst>
      <p:ext uri="{BB962C8B-B14F-4D97-AF65-F5344CB8AC3E}">
        <p14:creationId xmlns:p14="http://schemas.microsoft.com/office/powerpoint/2010/main" val="2808216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96">
              <a:defRPr/>
            </a:pPr>
            <a:r>
              <a:rPr lang="en-US" dirty="0"/>
              <a:t>FUMES are small solids that are created when the metal is heated to a temperature that results in it becoming a vapor that then condenses in the air.  In the foundry, this vapor generally reacts with the oxygen in the air to create metal oxides of very small particle size.</a:t>
            </a:r>
          </a:p>
          <a:p>
            <a:pPr defTabSz="882396">
              <a:defRPr/>
            </a:pPr>
            <a:endParaRPr lang="en-US" dirty="0"/>
          </a:p>
          <a:p>
            <a:pPr defTabSz="882396">
              <a:defRPr/>
            </a:pPr>
            <a:r>
              <a:rPr lang="en-US" dirty="0"/>
              <a:t>DUSTS are solid matter small enough to be dispersed in air. Common sources of airborne dust in the foundry are a result of Grinding, Cut Off, and other Finishing operations.</a:t>
            </a:r>
          </a:p>
          <a:p>
            <a:pPr defTabSz="882396">
              <a:defRPr/>
            </a:pPr>
            <a:endParaRPr lang="en-US" dirty="0"/>
          </a:p>
          <a:p>
            <a:pPr defTabSz="882396">
              <a:defRPr/>
            </a:pPr>
            <a:r>
              <a:rPr lang="en-US" dirty="0"/>
              <a:t>Since the DUST particles are merely smaller pieces of the larger casting or ingot, the amount of each ingredient will be the same for both the dust and the source of the dust.  For example, if we are grinding a brass alloy that is 85% copper, 5% lead, 5% Zinc and 5% antimony, the percent of these metals should be the same in both the casting and the dust that is created from cutting or grinding it.  (of course, there may be additional chemicals present,  such as dust from the grinding wheel, as well)</a:t>
            </a:r>
          </a:p>
          <a:p>
            <a:pPr defTabSz="882396">
              <a:defRPr/>
            </a:pPr>
            <a:endParaRPr lang="en-US" dirty="0"/>
          </a:p>
          <a:p>
            <a:pPr defTabSz="882396">
              <a:defRPr/>
            </a:pPr>
            <a:r>
              <a:rPr lang="en-US" dirty="0"/>
              <a:t>Fumes will not contain the same amount of ingredients as the source as we will see in the next slide.</a:t>
            </a:r>
          </a:p>
          <a:p>
            <a:pPr defTabSz="882396">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6</a:t>
            </a:fld>
            <a:endParaRPr lang="en-US" dirty="0"/>
          </a:p>
        </p:txBody>
      </p:sp>
    </p:spTree>
    <p:extLst>
      <p:ext uri="{BB962C8B-B14F-4D97-AF65-F5344CB8AC3E}">
        <p14:creationId xmlns:p14="http://schemas.microsoft.com/office/powerpoint/2010/main" val="2883024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the FUME that was created from melting the same alloy of 85% copper, 5% lead, 5% Zinc and 5% antimony, we will see that the amount of metal is VERY DIFFERENT in the fume.</a:t>
            </a:r>
          </a:p>
          <a:p>
            <a:endParaRPr lang="en-US" dirty="0"/>
          </a:p>
          <a:p>
            <a:r>
              <a:rPr lang="en-US" dirty="0"/>
              <a:t>Why? Because the fume is created as the metal reaches a high enough temperature to allow the fume to be boiled off.  Different metals have different boiling points.  With our example, for instance, the fume we collect from the melting process is MOSTLY ZINC with very little COPPER content (even though copper makes up most of the original alloy content.)</a:t>
            </a:r>
          </a:p>
          <a:p>
            <a:endParaRPr lang="en-US" dirty="0"/>
          </a:p>
          <a:p>
            <a:r>
              <a:rPr lang="en-US" dirty="0"/>
              <a:t>The BOILING POINT for Copper is 4653 degrees Fahrenheit.  The BOILING POINT for Zinc is </a:t>
            </a:r>
            <a:r>
              <a:rPr lang="en-US" dirty="0" err="1"/>
              <a:t>is</a:t>
            </a:r>
            <a:r>
              <a:rPr lang="en-US" dirty="0"/>
              <a:t> 788 degrees Fahrenheit.  Since we rarely reach 3000 degrees normally in the melting process for brass, the Copper does not vaporize, but the Zinc and other metals (including LEAD) do.</a:t>
            </a:r>
          </a:p>
          <a:p>
            <a:pPr defTabSz="882396">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7</a:t>
            </a:fld>
            <a:endParaRPr lang="en-US" dirty="0"/>
          </a:p>
        </p:txBody>
      </p:sp>
    </p:spTree>
    <p:extLst>
      <p:ext uri="{BB962C8B-B14F-4D97-AF65-F5344CB8AC3E}">
        <p14:creationId xmlns:p14="http://schemas.microsoft.com/office/powerpoint/2010/main" val="2883024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the brass and bronze foundry, a worker in the melting and pouring areas will have different  types of exposures when compared to a worker who cuts off or grinds the castings.  Fume particles will have different amounts of metals in them, and fume particles are usually smaller in size compared to dust particles.</a:t>
            </a:r>
          </a:p>
          <a:p>
            <a:endParaRPr lang="en-US" dirty="0"/>
          </a:p>
          <a:p>
            <a:r>
              <a:rPr lang="en-US" dirty="0"/>
              <a:t>This may be important when we learn how the hazard enters the body and what effect it may have if it is breathed in or swallowed.  Some metals, like LEAD are hazardous if it is either breathed in or swallowed. </a:t>
            </a:r>
          </a:p>
          <a:p>
            <a:pPr defTabSz="882396">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8</a:t>
            </a:fld>
            <a:endParaRPr lang="en-US" dirty="0"/>
          </a:p>
        </p:txBody>
      </p:sp>
    </p:spTree>
    <p:extLst>
      <p:ext uri="{BB962C8B-B14F-4D97-AF65-F5344CB8AC3E}">
        <p14:creationId xmlns:p14="http://schemas.microsoft.com/office/powerpoint/2010/main" val="2883024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between dusts and fumes can be very important in other ways.  Aluminum dust, small particles of aluminum that can be suspended in the air, can make a combustible dust hazard- resulting in an explosion or aluminum fire. Caution and special care is required in storing and handling aluminum dust.  Aluminum fume is an oxide of aluminum, and is not as combustible as aluminum dust.</a:t>
            </a:r>
          </a:p>
          <a:p>
            <a:endParaRPr lang="en-US" dirty="0"/>
          </a:p>
          <a:p>
            <a:pPr defTabSz="882396">
              <a:defRPr/>
            </a:pPr>
            <a:r>
              <a:rPr lang="en-US" dirty="0"/>
              <a:t>On the other hand, in the brass foundry copper dust is not considered as hazardous as copper fume. In fact, the permissible amount of fume in the air is one tenth the allowable amount of copper dust in the air. </a:t>
            </a:r>
          </a:p>
          <a:p>
            <a:pPr defTabSz="882396">
              <a:defRPr/>
            </a:pPr>
            <a:endParaRPr lang="en-US" dirty="0"/>
          </a:p>
          <a:p>
            <a:pPr defTabSz="882396">
              <a:defRPr/>
            </a:pPr>
            <a:r>
              <a:rPr lang="en-US" dirty="0"/>
              <a:t>Be sure to check the label and SDS to know what metals are in your work area!</a:t>
            </a:r>
          </a:p>
          <a:p>
            <a:endParaRPr lang="en-US" dirty="0"/>
          </a:p>
        </p:txBody>
      </p:sp>
      <p:sp>
        <p:nvSpPr>
          <p:cNvPr id="4" name="Slide Number Placeholder 3"/>
          <p:cNvSpPr>
            <a:spLocks noGrp="1"/>
          </p:cNvSpPr>
          <p:nvPr>
            <p:ph type="sldNum" sz="quarter" idx="10"/>
          </p:nvPr>
        </p:nvSpPr>
        <p:spPr/>
        <p:txBody>
          <a:bodyPr/>
          <a:lstStyle/>
          <a:p>
            <a:pPr>
              <a:defRPr/>
            </a:pPr>
            <a:fld id="{F3122927-DD80-48C6-BE64-911F72A2E7BD}" type="slidenum">
              <a:rPr lang="en-US" smtClean="0"/>
              <a:pPr>
                <a:defRPr/>
              </a:pPr>
              <a:t>9</a:t>
            </a:fld>
            <a:endParaRPr lang="en-US" dirty="0"/>
          </a:p>
        </p:txBody>
      </p:sp>
    </p:spTree>
    <p:extLst>
      <p:ext uri="{BB962C8B-B14F-4D97-AF65-F5344CB8AC3E}">
        <p14:creationId xmlns:p14="http://schemas.microsoft.com/office/powerpoint/2010/main" val="2883024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custDataLst>
              <p:tags r:id="rId1"/>
            </p:custDataLst>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n-US" sz="2400" dirty="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en-US" dirty="0"/>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en-US" dirty="0"/>
              </a:p>
            </p:txBody>
          </p:sp>
        </p:grpSp>
      </p:grpSp>
      <p:sp>
        <p:nvSpPr>
          <p:cNvPr id="90123"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9012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smtClean="0"/>
            </a:lvl1pPr>
          </a:lstStyle>
          <a:p>
            <a:pPr>
              <a:defRPr/>
            </a:pPr>
            <a:endParaRPr lang="en-US" dirty="0"/>
          </a:p>
        </p:txBody>
      </p:sp>
      <p:sp>
        <p:nvSpPr>
          <p:cNvPr id="14" name="Rectangle 14"/>
          <p:cNvSpPr>
            <a:spLocks noGrp="1" noChangeArrowheads="1"/>
          </p:cNvSpPr>
          <p:nvPr>
            <p:ph type="ftr" sz="quarter" idx="11"/>
          </p:nvPr>
        </p:nvSpPr>
        <p:spPr>
          <a:xfrm>
            <a:off x="3354388" y="6248400"/>
            <a:ext cx="2895600" cy="457200"/>
          </a:xfrm>
        </p:spPr>
        <p:txBody>
          <a:bodyPr/>
          <a:lstStyle>
            <a:lvl1pPr>
              <a:defRPr smtClean="0"/>
            </a:lvl1pPr>
          </a:lstStyle>
          <a:p>
            <a:pPr>
              <a:defRPr/>
            </a:pPr>
            <a:endParaRPr lang="en-US" dirty="0"/>
          </a:p>
        </p:txBody>
      </p:sp>
      <p:sp>
        <p:nvSpPr>
          <p:cNvPr id="15" name="Rectangle 15"/>
          <p:cNvSpPr>
            <a:spLocks noGrp="1" noChangeArrowheads="1"/>
          </p:cNvSpPr>
          <p:nvPr>
            <p:ph type="sldNum" sz="quarter" idx="12"/>
          </p:nvPr>
        </p:nvSpPr>
        <p:spPr/>
        <p:txBody>
          <a:bodyPr/>
          <a:lstStyle>
            <a:lvl1pPr>
              <a:defRPr smtClean="0"/>
            </a:lvl1pPr>
          </a:lstStyle>
          <a:p>
            <a:pPr>
              <a:defRPr/>
            </a:pPr>
            <a:fld id="{BBBABA61-7C06-49D4-810F-8EB99D6FA21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72DAD59-DD02-4452-A959-C450B16CB04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64AF567B-8BBD-4CA1-872C-760976EC8F4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545AF24F-2012-4777-96CA-EDC1703288D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dirty="0"/>
          </a:p>
        </p:txBody>
      </p:sp>
      <p:sp>
        <p:nvSpPr>
          <p:cNvPr id="7"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1"/>
          <p:cNvSpPr>
            <a:spLocks noGrp="1" noChangeArrowheads="1"/>
          </p:cNvSpPr>
          <p:nvPr>
            <p:ph type="sldNum" sz="quarter" idx="12"/>
          </p:nvPr>
        </p:nvSpPr>
        <p:spPr>
          <a:ln/>
        </p:spPr>
        <p:txBody>
          <a:bodyPr/>
          <a:lstStyle>
            <a:lvl1pPr>
              <a:defRPr/>
            </a:lvl1pPr>
          </a:lstStyle>
          <a:p>
            <a:pPr>
              <a:defRPr/>
            </a:pPr>
            <a:fld id="{06158909-0B18-4BDA-A0E3-692B795B224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56EDCD3D-9CFD-46D0-89B4-354ED5A7E96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783441DA-C557-40BC-B069-587978492EA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33888C51-D01A-49B1-93C0-5B67B2C68BF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09D67E63-DAB7-4012-93EC-AC5C2AE83E4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9D7EE865-4D4E-4BAE-8402-0115BFA960D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3FA1636F-EE96-47D4-A468-BB1D76592A7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2534297D-9D97-41AF-9B52-B42C161DE53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16484CE5-7AA5-4F54-90BC-8F42CD1F4F3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8909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n-US" sz="2400" dirty="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8909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8909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dirty="0"/>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09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en-US" dirty="0"/>
          </a:p>
        </p:txBody>
      </p:sp>
      <p:sp>
        <p:nvSpPr>
          <p:cNvPr id="8909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endParaRPr lang="en-US" dirty="0"/>
          </a:p>
        </p:txBody>
      </p:sp>
      <p:sp>
        <p:nvSpPr>
          <p:cNvPr id="8909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F2182B36-1448-48D6-A1B2-FC2FE7B8589D}" type="slidenum">
              <a:rPr lang="en-US"/>
              <a:pPr>
                <a:defRPr/>
              </a:pPr>
              <a:t>‹#›</a:t>
            </a:fld>
            <a:endParaRPr lang="en-US" dirty="0"/>
          </a:p>
        </p:txBody>
      </p:sp>
      <p:sp>
        <p:nvSpPr>
          <p:cNvPr id="8910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kcinc.com/detector/810-GV100.a"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39.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audio" Target="file:///C:\Documents%20and%20Settings\Jerrod\My%20Documents\NFFStar%20Program\Lockout%20Tagout\Sound%20Clips\Background%20loop.mp3" TargetMode="Externa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40.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audio" Target="file:///C:\Documents%20and%20Settings\Jerrod\My%20Documents\NFFStar%20Program\Lockout%20Tagout\Sound%20Clips\Background%20loop.mp3" TargetMode="Externa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28800" y="2057400"/>
            <a:ext cx="7315200" cy="1295400"/>
          </a:xfrm>
        </p:spPr>
        <p:txBody>
          <a:bodyPr/>
          <a:lstStyle/>
          <a:p>
            <a:pPr algn="ctr" eaLnBrk="1" hangingPunct="1"/>
            <a:r>
              <a:rPr lang="en-US" sz="4000" b="1" dirty="0" smtClean="0"/>
              <a:t>Non-Ferrous Founders’ Society</a:t>
            </a:r>
            <a:r>
              <a:rPr lang="en-US" sz="1400" dirty="0" smtClean="0"/>
              <a:t/>
            </a:r>
            <a:br>
              <a:rPr lang="en-US" sz="1400" dirty="0" smtClean="0"/>
            </a:br>
            <a:r>
              <a:rPr lang="en-US" sz="4000" dirty="0" smtClean="0"/>
              <a:t>Safety &amp; Health Training Program</a:t>
            </a:r>
          </a:p>
        </p:txBody>
      </p:sp>
      <p:pic>
        <p:nvPicPr>
          <p:cNvPr id="3075" name="Picture 3" descr="nffs_transparent"/>
          <p:cNvPicPr>
            <a:picLocks noChangeAspect="1" noChangeArrowheads="1"/>
          </p:cNvPicPr>
          <p:nvPr>
            <p:custDataLst>
              <p:tags r:id="rId2"/>
            </p:custDataLst>
          </p:nvPr>
        </p:nvPicPr>
        <p:blipFill>
          <a:blip r:embed="rId7" cstate="print"/>
          <a:srcRect/>
          <a:stretch>
            <a:fillRect/>
          </a:stretch>
        </p:blipFill>
        <p:spPr bwMode="auto">
          <a:xfrm>
            <a:off x="7162800" y="6062663"/>
            <a:ext cx="1676400" cy="719137"/>
          </a:xfrm>
          <a:prstGeom prst="rect">
            <a:avLst/>
          </a:prstGeom>
          <a:noFill/>
          <a:ln w="9525">
            <a:noFill/>
            <a:miter lim="800000"/>
            <a:headEnd/>
            <a:tailEnd/>
          </a:ln>
        </p:spPr>
      </p:pic>
      <p:sp>
        <p:nvSpPr>
          <p:cNvPr id="3076" name="Rectangle 4"/>
          <p:cNvSpPr>
            <a:spLocks noChangeArrowheads="1"/>
          </p:cNvSpPr>
          <p:nvPr/>
        </p:nvSpPr>
        <p:spPr bwMode="auto">
          <a:xfrm>
            <a:off x="1066800" y="3743742"/>
            <a:ext cx="7620000" cy="1938992"/>
          </a:xfrm>
          <a:prstGeom prst="rect">
            <a:avLst/>
          </a:prstGeom>
          <a:noFill/>
          <a:ln w="9525">
            <a:noFill/>
            <a:miter lim="800000"/>
            <a:headEnd/>
            <a:tailEnd/>
          </a:ln>
        </p:spPr>
        <p:txBody>
          <a:bodyPr wrap="square">
            <a:spAutoFit/>
          </a:bodyPr>
          <a:lstStyle/>
          <a:p>
            <a:pPr algn="ctr"/>
            <a:r>
              <a:rPr lang="en-US" sz="3600" dirty="0" smtClean="0">
                <a:solidFill>
                  <a:schemeClr val="tx2"/>
                </a:solidFill>
              </a:rPr>
              <a:t>Hazard Communication/GHS Training Program</a:t>
            </a:r>
            <a:br>
              <a:rPr lang="en-US" sz="3600" dirty="0" smtClean="0">
                <a:solidFill>
                  <a:schemeClr val="tx2"/>
                </a:solidFill>
              </a:rPr>
            </a:br>
            <a:endParaRPr lang="en-US" sz="1000" dirty="0" smtClean="0">
              <a:solidFill>
                <a:schemeClr val="tx2"/>
              </a:solidFill>
            </a:endParaRPr>
          </a:p>
          <a:p>
            <a:pPr algn="ctr"/>
            <a:endParaRPr lang="en-US" sz="1000" dirty="0" smtClean="0">
              <a:solidFill>
                <a:schemeClr val="tx2"/>
              </a:solidFill>
            </a:endParaRPr>
          </a:p>
          <a:p>
            <a:pPr algn="ctr"/>
            <a:r>
              <a:rPr lang="en-US" sz="2800" dirty="0" smtClean="0">
                <a:solidFill>
                  <a:schemeClr val="tx2"/>
                </a:solidFill>
              </a:rPr>
              <a:t>Air Contaminants in the Non-Ferrous Foundry</a:t>
            </a:r>
          </a:p>
        </p:txBody>
      </p:sp>
      <p:pic>
        <p:nvPicPr>
          <p:cNvPr id="3077" name="Picture 5" descr="NFFStar-logo-transparent"/>
          <p:cNvPicPr>
            <a:picLocks noChangeAspect="1" noChangeArrowheads="1"/>
          </p:cNvPicPr>
          <p:nvPr>
            <p:custDataLst>
              <p:tags r:id="rId3"/>
            </p:custDataLst>
          </p:nvPr>
        </p:nvPicPr>
        <p:blipFill>
          <a:blip r:embed="rId8" cstate="print"/>
          <a:srcRect/>
          <a:stretch>
            <a:fillRect/>
          </a:stretch>
        </p:blipFill>
        <p:spPr bwMode="auto">
          <a:xfrm>
            <a:off x="3581400" y="914400"/>
            <a:ext cx="3276600" cy="1206500"/>
          </a:xfrm>
          <a:prstGeom prst="rect">
            <a:avLst/>
          </a:prstGeom>
          <a:noFill/>
          <a:ln w="9525">
            <a:noFill/>
            <a:miter lim="800000"/>
            <a:headEnd/>
            <a:tailEnd/>
          </a:ln>
        </p:spPr>
      </p:pic>
      <p:pic>
        <p:nvPicPr>
          <p:cNvPr id="3078" name="Picture 6" descr="osha_logo"/>
          <p:cNvPicPr>
            <a:picLocks noChangeAspect="1" noChangeArrowheads="1"/>
          </p:cNvPicPr>
          <p:nvPr>
            <p:custDataLst>
              <p:tags r:id="rId4"/>
            </p:custDataLst>
          </p:nvPr>
        </p:nvPicPr>
        <p:blipFill>
          <a:blip r:embed="rId9" cstate="print"/>
          <a:srcRect/>
          <a:stretch>
            <a:fillRect/>
          </a:stretch>
        </p:blipFill>
        <p:spPr bwMode="auto">
          <a:xfrm>
            <a:off x="152400" y="6192838"/>
            <a:ext cx="1752600" cy="512762"/>
          </a:xfrm>
          <a:prstGeom prst="rect">
            <a:avLst/>
          </a:prstGeom>
          <a:noFill/>
          <a:ln w="9525">
            <a:noFill/>
            <a:miter lim="800000"/>
            <a:headEnd/>
            <a:tailEnd/>
          </a:ln>
        </p:spPr>
      </p:pic>
      <p:sp>
        <p:nvSpPr>
          <p:cNvPr id="3079" name="Text Box 7"/>
          <p:cNvSpPr txBox="1">
            <a:spLocks noChangeArrowheads="1"/>
          </p:cNvSpPr>
          <p:nvPr/>
        </p:nvSpPr>
        <p:spPr bwMode="auto">
          <a:xfrm>
            <a:off x="2895600" y="6477000"/>
            <a:ext cx="3886200" cy="336550"/>
          </a:xfrm>
          <a:prstGeom prst="rect">
            <a:avLst/>
          </a:prstGeom>
          <a:noFill/>
          <a:ln w="9525">
            <a:noFill/>
            <a:miter lim="800000"/>
            <a:headEnd/>
            <a:tailEnd/>
          </a:ln>
        </p:spPr>
        <p:txBody>
          <a:bodyPr>
            <a:spAutoFit/>
          </a:bodyPr>
          <a:lstStyle/>
          <a:p>
            <a:pPr>
              <a:spcBef>
                <a:spcPct val="50000"/>
              </a:spcBef>
            </a:pPr>
            <a:r>
              <a:rPr lang="en-US" sz="1600" b="1" dirty="0">
                <a:latin typeface="Courier New" pitchFamily="49" charset="0"/>
                <a:cs typeface="Arial" charset="0"/>
              </a:rPr>
              <a:t>© </a:t>
            </a:r>
            <a:r>
              <a:rPr lang="en-US" sz="1600" b="1" dirty="0" smtClean="0">
                <a:latin typeface="Courier New" pitchFamily="49" charset="0"/>
                <a:cs typeface="Arial" charset="0"/>
              </a:rPr>
              <a:t>2015 </a:t>
            </a:r>
            <a:r>
              <a:rPr lang="en-US" sz="1600" b="1" dirty="0">
                <a:latin typeface="Courier New" pitchFamily="49" charset="0"/>
                <a:cs typeface="Arial" charset="0"/>
              </a:rPr>
              <a:t>All Rights Reserved</a:t>
            </a:r>
          </a:p>
        </p:txBody>
      </p:sp>
    </p:spTree>
    <p:custDataLst>
      <p:tags r:id="rId1"/>
    </p:custDataLst>
  </p:cSld>
  <p:clrMapOvr>
    <a:masterClrMapping/>
  </p:clrMapOvr>
  <p:transition advClick="0" advTm="18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Other hazards, such as silica, may not be dangerous if swallowed but is harmful if it is breathed in</a:t>
            </a:r>
          </a:p>
          <a:p>
            <a:r>
              <a:rPr lang="en-US" dirty="0" smtClean="0"/>
              <a:t>Warnings and information on hazards are found in the Safety Data Sheets and on the product labels</a:t>
            </a:r>
          </a:p>
          <a:p>
            <a:endParaRPr lang="en-US" dirty="0" smtClean="0"/>
          </a:p>
          <a:p>
            <a:endParaRPr lang="en-US" dirty="0" smtClean="0"/>
          </a:p>
        </p:txBody>
      </p:sp>
      <p:sp>
        <p:nvSpPr>
          <p:cNvPr id="4" name="Title 1"/>
          <p:cNvSpPr>
            <a:spLocks noGrp="1"/>
          </p:cNvSpPr>
          <p:nvPr>
            <p:ph type="title"/>
          </p:nvPr>
        </p:nvSpPr>
        <p:spPr/>
        <p:txBody>
          <a:bodyPr/>
          <a:lstStyle/>
          <a:p>
            <a:pPr algn="ctr"/>
            <a:r>
              <a:rPr lang="en-US" dirty="0" smtClean="0">
                <a:latin typeface="+mn-lt"/>
              </a:rPr>
              <a:t>Fumes and Dusts</a:t>
            </a:r>
            <a:endParaRPr lang="en-US" dirty="0">
              <a:latin typeface="+mn-lt"/>
            </a:endParaRPr>
          </a:p>
        </p:txBody>
      </p:sp>
    </p:spTree>
    <p:extLst>
      <p:ext uri="{BB962C8B-B14F-4D97-AF65-F5344CB8AC3E}">
        <p14:creationId xmlns:p14="http://schemas.microsoft.com/office/powerpoint/2010/main" val="2891167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5109029"/>
            <a:ext cx="2184400" cy="1638300"/>
          </a:xfrm>
          <a:prstGeom prst="rect">
            <a:avLst/>
          </a:prstGeom>
        </p:spPr>
      </p:pic>
      <p:sp>
        <p:nvSpPr>
          <p:cNvPr id="3" name="Content Placeholder 2"/>
          <p:cNvSpPr>
            <a:spLocks noGrp="1"/>
          </p:cNvSpPr>
          <p:nvPr>
            <p:ph idx="1"/>
          </p:nvPr>
        </p:nvSpPr>
        <p:spPr>
          <a:xfrm>
            <a:off x="685800" y="1600200"/>
            <a:ext cx="5715000" cy="4530725"/>
          </a:xfrm>
        </p:spPr>
        <p:txBody>
          <a:bodyPr/>
          <a:lstStyle/>
          <a:p>
            <a:r>
              <a:rPr lang="en-US" sz="2400" dirty="0" smtClean="0"/>
              <a:t>Molds made with sand, clay and water are called green sand molds. </a:t>
            </a:r>
          </a:p>
          <a:p>
            <a:r>
              <a:rPr lang="en-US" sz="2400" dirty="0" smtClean="0"/>
              <a:t>Cores are almost always made from sand that is bound together with chemicals</a:t>
            </a:r>
          </a:p>
          <a:p>
            <a:r>
              <a:rPr lang="en-US" sz="2400" dirty="0" smtClean="0"/>
              <a:t>Some molds are also made with chemical binders </a:t>
            </a:r>
          </a:p>
          <a:p>
            <a:r>
              <a:rPr lang="en-US" sz="2400" dirty="0" smtClean="0"/>
              <a:t>Gases </a:t>
            </a:r>
            <a:r>
              <a:rPr lang="en-US" sz="2400" dirty="0"/>
              <a:t>and Vapors are given off by chemically bonded sands used to make cores and </a:t>
            </a:r>
            <a:r>
              <a:rPr lang="en-US" sz="2400" dirty="0" smtClean="0"/>
              <a:t>molds</a:t>
            </a:r>
          </a:p>
          <a:p>
            <a:r>
              <a:rPr lang="en-US" sz="2400" dirty="0" smtClean="0"/>
              <a:t>Types of chemical gases and vapors given off will depend on the chemicals used</a:t>
            </a:r>
          </a:p>
          <a:p>
            <a:endParaRPr lang="en-US" dirty="0" smtClean="0"/>
          </a:p>
          <a:p>
            <a:endParaRPr lang="en-US" dirty="0" smtClean="0"/>
          </a:p>
          <a:p>
            <a:endParaRPr lang="en-US" dirty="0" smtClean="0"/>
          </a:p>
        </p:txBody>
      </p:sp>
      <p:sp>
        <p:nvSpPr>
          <p:cNvPr id="4" name="Title 1"/>
          <p:cNvSpPr>
            <a:spLocks noGrp="1"/>
          </p:cNvSpPr>
          <p:nvPr>
            <p:ph type="title"/>
          </p:nvPr>
        </p:nvSpPr>
        <p:spPr/>
        <p:txBody>
          <a:bodyPr/>
          <a:lstStyle/>
          <a:p>
            <a:pPr algn="ctr"/>
            <a:r>
              <a:rPr lang="en-US" dirty="0" smtClean="0">
                <a:latin typeface="+mn-lt"/>
              </a:rPr>
              <a:t>Gases and Vapors</a:t>
            </a:r>
            <a:endParaRPr lang="en-US" dirty="0">
              <a:latin typeface="+mn-l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2400" y="3352800"/>
            <a:ext cx="2184400" cy="168030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2399" y="1676400"/>
            <a:ext cx="2184400" cy="1638300"/>
          </a:xfrm>
          <a:prstGeom prst="rect">
            <a:avLst/>
          </a:prstGeom>
        </p:spPr>
      </p:pic>
    </p:spTree>
    <p:extLst>
      <p:ext uri="{BB962C8B-B14F-4D97-AF65-F5344CB8AC3E}">
        <p14:creationId xmlns:p14="http://schemas.microsoft.com/office/powerpoint/2010/main" val="3198163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dirty="0" smtClean="0">
                <a:latin typeface="+mn-lt"/>
              </a:rPr>
              <a:t>Gases and Vapors</a:t>
            </a:r>
            <a:endParaRPr lang="en-US" dirty="0">
              <a:latin typeface="+mn-lt"/>
            </a:endParaRPr>
          </a:p>
        </p:txBody>
      </p:sp>
      <p:sp>
        <p:nvSpPr>
          <p:cNvPr id="5" name="Content Placeholder 2"/>
          <p:cNvSpPr>
            <a:spLocks noGrp="1"/>
          </p:cNvSpPr>
          <p:nvPr>
            <p:ph idx="1"/>
          </p:nvPr>
        </p:nvSpPr>
        <p:spPr>
          <a:xfrm>
            <a:off x="762000" y="1717675"/>
            <a:ext cx="7772400" cy="4530725"/>
          </a:xfrm>
        </p:spPr>
        <p:txBody>
          <a:bodyPr/>
          <a:lstStyle/>
          <a:p>
            <a:r>
              <a:rPr lang="en-US" dirty="0" smtClean="0"/>
              <a:t>Gases and Vapors are given off by chemically bonded sands can vary in how hazardous they are, and what part of the body they could harm</a:t>
            </a:r>
          </a:p>
          <a:p>
            <a:r>
              <a:rPr lang="en-US" dirty="0" smtClean="0"/>
              <a:t>These chemicals are listed in the SDS along with how they can affect workers</a:t>
            </a:r>
          </a:p>
          <a:p>
            <a:r>
              <a:rPr lang="en-US" dirty="0" smtClean="0"/>
              <a:t>Examples include </a:t>
            </a:r>
            <a:r>
              <a:rPr lang="en-US" b="1" dirty="0" smtClean="0">
                <a:solidFill>
                  <a:srgbClr val="FF0000"/>
                </a:solidFill>
              </a:rPr>
              <a:t>formaldehyde</a:t>
            </a:r>
            <a:r>
              <a:rPr lang="en-US" dirty="0" smtClean="0"/>
              <a:t> and </a:t>
            </a:r>
            <a:r>
              <a:rPr lang="en-US" b="1" dirty="0" smtClean="0">
                <a:solidFill>
                  <a:srgbClr val="FF0000"/>
                </a:solidFill>
              </a:rPr>
              <a:t>isocyanates</a:t>
            </a:r>
          </a:p>
          <a:p>
            <a:endParaRPr lang="en-US" b="1" dirty="0" smtClean="0">
              <a:solidFill>
                <a:srgbClr val="FF0000"/>
              </a:solidFill>
            </a:endParaRPr>
          </a:p>
          <a:p>
            <a:endParaRPr lang="en-US" dirty="0" smtClean="0"/>
          </a:p>
          <a:p>
            <a:endParaRPr lang="en-US" dirty="0" smtClean="0"/>
          </a:p>
          <a:p>
            <a:endParaRPr lang="en-US" dirty="0" smtClean="0"/>
          </a:p>
        </p:txBody>
      </p:sp>
    </p:spTree>
    <p:extLst>
      <p:ext uri="{BB962C8B-B14F-4D97-AF65-F5344CB8AC3E}">
        <p14:creationId xmlns:p14="http://schemas.microsoft.com/office/powerpoint/2010/main" val="3166987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3657600" cy="4530725"/>
          </a:xfrm>
        </p:spPr>
        <p:txBody>
          <a:bodyPr/>
          <a:lstStyle/>
          <a:p>
            <a:r>
              <a:rPr lang="en-US" dirty="0" smtClean="0"/>
              <a:t>Metals commonly used in nonferrous foundries:</a:t>
            </a:r>
          </a:p>
          <a:p>
            <a:pPr lvl="1"/>
            <a:r>
              <a:rPr lang="en-US" dirty="0" smtClean="0"/>
              <a:t>Aluminum</a:t>
            </a:r>
          </a:p>
          <a:p>
            <a:pPr lvl="1"/>
            <a:r>
              <a:rPr lang="en-US" dirty="0" smtClean="0"/>
              <a:t>Antimony</a:t>
            </a:r>
          </a:p>
          <a:p>
            <a:pPr lvl="1"/>
            <a:r>
              <a:rPr lang="en-US" dirty="0" smtClean="0"/>
              <a:t>Copper</a:t>
            </a:r>
          </a:p>
          <a:p>
            <a:pPr lvl="1"/>
            <a:r>
              <a:rPr lang="en-US" dirty="0" smtClean="0"/>
              <a:t>Lead</a:t>
            </a:r>
          </a:p>
          <a:p>
            <a:pPr lvl="1"/>
            <a:r>
              <a:rPr lang="en-US" dirty="0" smtClean="0"/>
              <a:t>Zinc</a:t>
            </a:r>
          </a:p>
          <a:p>
            <a:pPr lvl="1"/>
            <a:endParaRPr lang="en-US" dirty="0"/>
          </a:p>
        </p:txBody>
      </p:sp>
      <p:sp>
        <p:nvSpPr>
          <p:cNvPr id="4" name="Title 1"/>
          <p:cNvSpPr>
            <a:spLocks noGrp="1"/>
          </p:cNvSpPr>
          <p:nvPr>
            <p:ph type="title"/>
          </p:nvPr>
        </p:nvSpPr>
        <p:spPr/>
        <p:txBody>
          <a:bodyPr/>
          <a:lstStyle/>
          <a:p>
            <a:pPr algn="ctr"/>
            <a:r>
              <a:rPr lang="en-US" dirty="0" smtClean="0">
                <a:latin typeface="+mn-lt"/>
              </a:rPr>
              <a:t>Metals</a:t>
            </a:r>
            <a:endParaRPr lang="en-US" dirty="0">
              <a:latin typeface="+mn-lt"/>
            </a:endParaRPr>
          </a:p>
        </p:txBody>
      </p:sp>
      <p:sp>
        <p:nvSpPr>
          <p:cNvPr id="5" name="Content Placeholder 2"/>
          <p:cNvSpPr txBox="1">
            <a:spLocks/>
          </p:cNvSpPr>
          <p:nvPr/>
        </p:nvSpPr>
        <p:spPr bwMode="auto">
          <a:xfrm>
            <a:off x="4495800" y="1600200"/>
            <a:ext cx="3657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kern="0" dirty="0" smtClean="0"/>
              <a:t>Metals that may be present but are not as common:</a:t>
            </a:r>
          </a:p>
          <a:p>
            <a:pPr lvl="1"/>
            <a:r>
              <a:rPr lang="en-US" kern="0" dirty="0" smtClean="0"/>
              <a:t>Beryllium</a:t>
            </a:r>
          </a:p>
          <a:p>
            <a:pPr lvl="1"/>
            <a:r>
              <a:rPr lang="en-US" kern="0" dirty="0" smtClean="0"/>
              <a:t>Cadmium</a:t>
            </a:r>
          </a:p>
          <a:p>
            <a:pPr lvl="1"/>
            <a:r>
              <a:rPr lang="en-US" kern="0" dirty="0" smtClean="0"/>
              <a:t>Chromium</a:t>
            </a:r>
          </a:p>
          <a:p>
            <a:pPr lvl="1"/>
            <a:r>
              <a:rPr lang="en-US" kern="0" dirty="0" smtClean="0"/>
              <a:t>Iron</a:t>
            </a:r>
          </a:p>
          <a:p>
            <a:pPr lvl="1"/>
            <a:r>
              <a:rPr lang="en-US" kern="0" dirty="0" smtClean="0"/>
              <a:t>Magnesium</a:t>
            </a:r>
          </a:p>
          <a:p>
            <a:pPr lvl="1"/>
            <a:r>
              <a:rPr lang="en-US" kern="0" dirty="0" smtClean="0"/>
              <a:t>Nickel</a:t>
            </a:r>
          </a:p>
          <a:p>
            <a:pPr lvl="1"/>
            <a:endParaRPr lang="en-US" kern="0" dirty="0"/>
          </a:p>
        </p:txBody>
      </p:sp>
      <p:sp>
        <p:nvSpPr>
          <p:cNvPr id="8" name="Content Placeholder 2"/>
          <p:cNvSpPr txBox="1">
            <a:spLocks/>
          </p:cNvSpPr>
          <p:nvPr/>
        </p:nvSpPr>
        <p:spPr bwMode="auto">
          <a:xfrm>
            <a:off x="0" y="6130924"/>
            <a:ext cx="9144000" cy="72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lgn="ctr">
              <a:buNone/>
            </a:pPr>
            <a:r>
              <a:rPr lang="en-US" sz="1800" b="1" dirty="0"/>
              <a:t>Lead, Cadmium and Chromium have special requirements for safe </a:t>
            </a:r>
            <a:r>
              <a:rPr lang="en-US" sz="1800" b="1" dirty="0" smtClean="0"/>
              <a:t>use!</a:t>
            </a:r>
            <a:endParaRPr lang="en-US" sz="1800" b="1" dirty="0"/>
          </a:p>
        </p:txBody>
      </p:sp>
    </p:spTree>
    <p:extLst>
      <p:ext uri="{BB962C8B-B14F-4D97-AF65-F5344CB8AC3E}">
        <p14:creationId xmlns:p14="http://schemas.microsoft.com/office/powerpoint/2010/main" val="2545949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OSHA regulations require employers to test for these metals in work areas</a:t>
            </a:r>
          </a:p>
          <a:p>
            <a:r>
              <a:rPr lang="en-US" dirty="0" smtClean="0"/>
              <a:t>OSHA regulations set the maximum amount of metals that may be in the air, called Permissible Exposure Limits (PELs)</a:t>
            </a:r>
          </a:p>
          <a:p>
            <a:r>
              <a:rPr lang="en-US" dirty="0" smtClean="0"/>
              <a:t>Foundries must keep levels of these metals below the PEL or they must implement engineering controls/other measures until exposure is below the PEL</a:t>
            </a:r>
          </a:p>
          <a:p>
            <a:endParaRPr lang="en-US" dirty="0" smtClean="0"/>
          </a:p>
          <a:p>
            <a:endParaRPr lang="en-US" dirty="0"/>
          </a:p>
        </p:txBody>
      </p:sp>
      <p:sp>
        <p:nvSpPr>
          <p:cNvPr id="4" name="Title 1"/>
          <p:cNvSpPr>
            <a:spLocks noGrp="1"/>
          </p:cNvSpPr>
          <p:nvPr>
            <p:ph type="title"/>
          </p:nvPr>
        </p:nvSpPr>
        <p:spPr/>
        <p:txBody>
          <a:bodyPr/>
          <a:lstStyle/>
          <a:p>
            <a:pPr algn="ctr"/>
            <a:r>
              <a:rPr lang="en-US" dirty="0" smtClean="0">
                <a:latin typeface="+mn-lt"/>
              </a:rPr>
              <a:t>Metals</a:t>
            </a:r>
            <a:endParaRPr lang="en-US" dirty="0">
              <a:latin typeface="+mn-lt"/>
            </a:endParaRPr>
          </a:p>
        </p:txBody>
      </p:sp>
    </p:spTree>
    <p:extLst>
      <p:ext uri="{BB962C8B-B14F-4D97-AF65-F5344CB8AC3E}">
        <p14:creationId xmlns:p14="http://schemas.microsoft.com/office/powerpoint/2010/main" val="2221744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Air sampling results are compared to the PEL</a:t>
            </a:r>
          </a:p>
          <a:p>
            <a:r>
              <a:rPr lang="en-US" sz="2400" dirty="0" smtClean="0"/>
              <a:t>If employee exposure is at or above the PEL:</a:t>
            </a:r>
          </a:p>
          <a:p>
            <a:pPr lvl="1"/>
            <a:r>
              <a:rPr lang="en-US" sz="2000" dirty="0" smtClean="0"/>
              <a:t>Programs will be established to protect workers</a:t>
            </a:r>
          </a:p>
          <a:p>
            <a:pPr lvl="1"/>
            <a:r>
              <a:rPr lang="en-US" sz="2000" dirty="0" smtClean="0"/>
              <a:t>Programs will be written and updated regularly</a:t>
            </a:r>
          </a:p>
          <a:p>
            <a:pPr lvl="1"/>
            <a:r>
              <a:rPr lang="en-US" sz="2000" dirty="0" smtClean="0"/>
              <a:t>More testing may be required on a set schedule</a:t>
            </a:r>
          </a:p>
          <a:p>
            <a:pPr lvl="1"/>
            <a:r>
              <a:rPr lang="en-US" sz="2000" dirty="0" smtClean="0"/>
              <a:t>Workers who are exposed will be trained in how to safely work with the metal and what health effects can result from overexposure</a:t>
            </a:r>
          </a:p>
          <a:p>
            <a:pPr lvl="1"/>
            <a:r>
              <a:rPr lang="en-US" sz="2000" dirty="0" smtClean="0"/>
              <a:t>Special clothing and other personal protective equipment will be required</a:t>
            </a:r>
          </a:p>
          <a:p>
            <a:pPr lvl="1"/>
            <a:r>
              <a:rPr lang="en-US" sz="2000" dirty="0" smtClean="0"/>
              <a:t>Rules on where workers can smoke, eat and drink may be established, as well as rules on washing hands, showering and storing work clothes</a:t>
            </a:r>
          </a:p>
          <a:p>
            <a:pPr lvl="1"/>
            <a:r>
              <a:rPr lang="en-US" sz="2000" dirty="0" smtClean="0"/>
              <a:t>Certain medial tests may also be provided</a:t>
            </a:r>
          </a:p>
          <a:p>
            <a:endParaRPr lang="en-US" dirty="0"/>
          </a:p>
        </p:txBody>
      </p:sp>
      <p:sp>
        <p:nvSpPr>
          <p:cNvPr id="4" name="Title 1"/>
          <p:cNvSpPr>
            <a:spLocks noGrp="1"/>
          </p:cNvSpPr>
          <p:nvPr>
            <p:ph type="title"/>
          </p:nvPr>
        </p:nvSpPr>
        <p:spPr/>
        <p:txBody>
          <a:bodyPr/>
          <a:lstStyle/>
          <a:p>
            <a:pPr algn="ctr"/>
            <a:r>
              <a:rPr lang="en-US" dirty="0" smtClean="0">
                <a:latin typeface="+mn-lt"/>
              </a:rPr>
              <a:t>Metals</a:t>
            </a:r>
            <a:endParaRPr lang="en-US" dirty="0">
              <a:latin typeface="+mn-lt"/>
            </a:endParaRPr>
          </a:p>
        </p:txBody>
      </p:sp>
    </p:spTree>
    <p:extLst>
      <p:ext uri="{BB962C8B-B14F-4D97-AF65-F5344CB8AC3E}">
        <p14:creationId xmlns:p14="http://schemas.microsoft.com/office/powerpoint/2010/main" val="2904717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17675"/>
            <a:ext cx="7772400" cy="4530725"/>
          </a:xfrm>
        </p:spPr>
        <p:txBody>
          <a:bodyPr/>
          <a:lstStyle/>
          <a:p>
            <a:r>
              <a:rPr lang="en-US" dirty="0" smtClean="0"/>
              <a:t>If your foundry uses any </a:t>
            </a:r>
            <a:r>
              <a:rPr lang="en-US" b="1" dirty="0" smtClean="0">
                <a:solidFill>
                  <a:srgbClr val="FF0000"/>
                </a:solidFill>
              </a:rPr>
              <a:t>LEAD</a:t>
            </a:r>
            <a:r>
              <a:rPr lang="en-US" dirty="0" smtClean="0"/>
              <a:t>, </a:t>
            </a:r>
            <a:r>
              <a:rPr lang="en-US" b="1" dirty="0" smtClean="0">
                <a:solidFill>
                  <a:srgbClr val="FF0000"/>
                </a:solidFill>
              </a:rPr>
              <a:t>CADMIUM</a:t>
            </a:r>
            <a:r>
              <a:rPr lang="en-US" dirty="0" smtClean="0"/>
              <a:t> or </a:t>
            </a:r>
            <a:r>
              <a:rPr lang="en-US" b="1" dirty="0" smtClean="0">
                <a:solidFill>
                  <a:srgbClr val="FF0000"/>
                </a:solidFill>
              </a:rPr>
              <a:t>HEXVALENT CHROMIUM</a:t>
            </a:r>
            <a:r>
              <a:rPr lang="en-US" b="1" dirty="0" smtClean="0"/>
              <a:t>, </a:t>
            </a:r>
            <a:r>
              <a:rPr lang="en-US" dirty="0" smtClean="0"/>
              <a:t>and workers are above the action level, there will be a written program to control the metals import and use, and will detail current worker exposure levels</a:t>
            </a:r>
          </a:p>
          <a:p>
            <a:r>
              <a:rPr lang="en-US" dirty="0" smtClean="0"/>
              <a:t>Written program will also outline how the training, engineering controls, testing, work practices, medical test and other aspects of the policy are carried out in the foundry</a:t>
            </a:r>
            <a:endParaRPr lang="en-US" dirty="0"/>
          </a:p>
        </p:txBody>
      </p:sp>
      <p:sp>
        <p:nvSpPr>
          <p:cNvPr id="4" name="Title 1"/>
          <p:cNvSpPr>
            <a:spLocks noGrp="1"/>
          </p:cNvSpPr>
          <p:nvPr>
            <p:ph type="title"/>
          </p:nvPr>
        </p:nvSpPr>
        <p:spPr/>
        <p:txBody>
          <a:bodyPr/>
          <a:lstStyle/>
          <a:p>
            <a:pPr algn="ctr"/>
            <a:r>
              <a:rPr lang="en-US" dirty="0" smtClean="0">
                <a:latin typeface="+mn-lt"/>
              </a:rPr>
              <a:t>Written Programs for Metals</a:t>
            </a:r>
            <a:endParaRPr lang="en-US" dirty="0">
              <a:latin typeface="+mn-lt"/>
            </a:endParaRPr>
          </a:p>
        </p:txBody>
      </p:sp>
    </p:spTree>
    <p:extLst>
      <p:ext uri="{BB962C8B-B14F-4D97-AF65-F5344CB8AC3E}">
        <p14:creationId xmlns:p14="http://schemas.microsoft.com/office/powerpoint/2010/main" val="866244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dex of /graphics/Industrial_Hygiene"/>
          <p:cNvPicPr>
            <a:picLocks noGrp="1"/>
          </p:cNvPicPr>
          <p:nvPr>
            <p:ph idx="1"/>
          </p:nvPr>
        </p:nvPicPr>
        <p:blipFill rotWithShape="1">
          <a:blip r:embed="rId3">
            <a:extLst>
              <a:ext uri="{28A0092B-C50C-407E-A947-70E740481C1C}">
                <a14:useLocalDpi xmlns:a14="http://schemas.microsoft.com/office/drawing/2010/main" val="0"/>
              </a:ext>
            </a:extLst>
          </a:blip>
          <a:srcRect l="18138" t="21551" r="1225" b="9201"/>
          <a:stretch/>
        </p:blipFill>
        <p:spPr bwMode="auto">
          <a:xfrm>
            <a:off x="4876800" y="5100102"/>
            <a:ext cx="1600200" cy="1107105"/>
          </a:xfrm>
          <a:prstGeom prst="rect">
            <a:avLst/>
          </a:prstGeom>
          <a:noFill/>
          <a:ln>
            <a:noFill/>
          </a:ln>
          <a:extLst>
            <a:ext uri="{53640926-AAD7-44D8-BBD7-CCE9431645EC}">
              <a14:shadowObscured xmlns:a14="http://schemas.microsoft.com/office/drawing/2010/main"/>
            </a:ext>
          </a:extLst>
        </p:spPr>
      </p:pic>
      <p:cxnSp>
        <p:nvCxnSpPr>
          <p:cNvPr id="5" name="Straight Arrow Connector 4"/>
          <p:cNvCxnSpPr/>
          <p:nvPr/>
        </p:nvCxnSpPr>
        <p:spPr>
          <a:xfrm>
            <a:off x="6607629" y="5562600"/>
            <a:ext cx="859971" cy="0"/>
          </a:xfrm>
          <a:prstGeom prst="straightConnector1">
            <a:avLst/>
          </a:prstGeom>
          <a:ln w="762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953000"/>
            <a:ext cx="1220024" cy="1294328"/>
          </a:xfrm>
          <a:prstGeom prst="rect">
            <a:avLst/>
          </a:prstGeom>
          <a:noFill/>
        </p:spPr>
      </p:pic>
      <p:sp>
        <p:nvSpPr>
          <p:cNvPr id="7" name="Rectangle 6"/>
          <p:cNvSpPr/>
          <p:nvPr/>
        </p:nvSpPr>
        <p:spPr>
          <a:xfrm>
            <a:off x="6491165" y="5853926"/>
            <a:ext cx="1128835" cy="461665"/>
          </a:xfrm>
          <a:prstGeom prst="rect">
            <a:avLst/>
          </a:prstGeom>
        </p:spPr>
        <p:txBody>
          <a:bodyPr wrap="none">
            <a:spAutoFit/>
          </a:bodyPr>
          <a:lstStyle/>
          <a:p>
            <a:pPr algn="ctr"/>
            <a:r>
              <a:rPr lang="en-US" sz="1200" b="1" dirty="0"/>
              <a:t>SOURCE </a:t>
            </a:r>
            <a:r>
              <a:rPr lang="en-US" sz="1200" b="1" dirty="0" smtClean="0"/>
              <a:t/>
            </a:r>
            <a:br>
              <a:rPr lang="en-US" sz="1200" b="1" dirty="0" smtClean="0"/>
            </a:br>
            <a:r>
              <a:rPr lang="en-US" sz="1200" b="1" dirty="0" smtClean="0"/>
              <a:t>OF </a:t>
            </a:r>
            <a:r>
              <a:rPr lang="en-US" sz="1200" b="1" dirty="0"/>
              <a:t>IGNITION</a:t>
            </a:r>
            <a:endParaRPr lang="en-US" sz="1200" dirty="0"/>
          </a:p>
        </p:txBody>
      </p:sp>
      <p:sp>
        <p:nvSpPr>
          <p:cNvPr id="8" name="Title 1"/>
          <p:cNvSpPr>
            <a:spLocks noGrp="1"/>
          </p:cNvSpPr>
          <p:nvPr>
            <p:ph type="title"/>
          </p:nvPr>
        </p:nvSpPr>
        <p:spPr/>
        <p:txBody>
          <a:bodyPr/>
          <a:lstStyle/>
          <a:p>
            <a:pPr algn="ctr"/>
            <a:r>
              <a:rPr lang="en-US" dirty="0" smtClean="0">
                <a:latin typeface="+mn-lt"/>
              </a:rPr>
              <a:t>Aluminum Combustible Dust</a:t>
            </a:r>
            <a:endParaRPr lang="en-US" dirty="0">
              <a:latin typeface="+mn-l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1905000"/>
            <a:ext cx="3657600" cy="2743200"/>
          </a:xfrm>
          <a:prstGeom prst="rect">
            <a:avLst/>
          </a:prstGeom>
        </p:spPr>
      </p:pic>
      <p:sp>
        <p:nvSpPr>
          <p:cNvPr id="9" name="Content Placeholder 2"/>
          <p:cNvSpPr txBox="1">
            <a:spLocks/>
          </p:cNvSpPr>
          <p:nvPr/>
        </p:nvSpPr>
        <p:spPr bwMode="auto">
          <a:xfrm>
            <a:off x="762000" y="1600200"/>
            <a:ext cx="41910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400" kern="0" dirty="0" smtClean="0"/>
              <a:t>Aluminum may be more hazardous than copper alloys when it is in the dust or finely divided form</a:t>
            </a:r>
            <a:r>
              <a:rPr lang="en-US" sz="2400" kern="0" dirty="0"/>
              <a:t> </a:t>
            </a:r>
            <a:r>
              <a:rPr lang="en-US" sz="2400" kern="0" dirty="0" smtClean="0"/>
              <a:t>where is can be a combustible dust</a:t>
            </a:r>
          </a:p>
          <a:p>
            <a:r>
              <a:rPr lang="en-US" sz="2400" kern="0" dirty="0" smtClean="0"/>
              <a:t>If dust gets into the air in a sufficient amount and there is a source of ignition, the dust can burn or cause an explosion</a:t>
            </a:r>
          </a:p>
        </p:txBody>
      </p:sp>
    </p:spTree>
    <p:extLst>
      <p:ext uri="{BB962C8B-B14F-4D97-AF65-F5344CB8AC3E}">
        <p14:creationId xmlns:p14="http://schemas.microsoft.com/office/powerpoint/2010/main" val="931360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imgs.inkfrog.com/pix/ebayimage2012/D596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4550" y="2057400"/>
            <a:ext cx="1809750" cy="1809750"/>
          </a:xfrm>
          <a:prstGeom prst="rect">
            <a:avLst/>
          </a:prstGeom>
          <a:noFill/>
          <a:ln>
            <a:noFill/>
          </a:ln>
        </p:spPr>
      </p:pic>
      <p:pic>
        <p:nvPicPr>
          <p:cNvPr id="9" name="Picture 8" descr="http://i1.ytimg.com/vi/0WGA23WxHYU/maxresdefaul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7375" y="4191000"/>
            <a:ext cx="2324100" cy="1743075"/>
          </a:xfrm>
          <a:prstGeom prst="rect">
            <a:avLst/>
          </a:prstGeom>
          <a:noFill/>
          <a:ln>
            <a:noFill/>
          </a:ln>
        </p:spPr>
      </p:pic>
      <p:sp>
        <p:nvSpPr>
          <p:cNvPr id="5" name="Title 1"/>
          <p:cNvSpPr>
            <a:spLocks noGrp="1"/>
          </p:cNvSpPr>
          <p:nvPr>
            <p:ph type="title"/>
          </p:nvPr>
        </p:nvSpPr>
        <p:spPr/>
        <p:txBody>
          <a:bodyPr/>
          <a:lstStyle/>
          <a:p>
            <a:pPr algn="ctr"/>
            <a:r>
              <a:rPr lang="en-US" dirty="0" smtClean="0">
                <a:latin typeface="+mn-lt"/>
              </a:rPr>
              <a:t>Magnesium</a:t>
            </a:r>
            <a:endParaRPr lang="en-US" dirty="0">
              <a:latin typeface="+mn-lt"/>
            </a:endParaRPr>
          </a:p>
        </p:txBody>
      </p:sp>
      <p:sp>
        <p:nvSpPr>
          <p:cNvPr id="6" name="Content Placeholder 2"/>
          <p:cNvSpPr>
            <a:spLocks noGrp="1"/>
          </p:cNvSpPr>
          <p:nvPr>
            <p:ph idx="1"/>
          </p:nvPr>
        </p:nvSpPr>
        <p:spPr>
          <a:xfrm>
            <a:off x="762000" y="1600200"/>
            <a:ext cx="4419600" cy="4530725"/>
          </a:xfrm>
        </p:spPr>
        <p:txBody>
          <a:bodyPr/>
          <a:lstStyle/>
          <a:p>
            <a:r>
              <a:rPr lang="en-US" dirty="0" smtClean="0"/>
              <a:t>Not as commonly used in the foundry</a:t>
            </a:r>
          </a:p>
          <a:p>
            <a:r>
              <a:rPr lang="en-US" dirty="0" smtClean="0"/>
              <a:t>Highly flammable, especially when powdered or shaved into thin strips</a:t>
            </a:r>
          </a:p>
          <a:p>
            <a:r>
              <a:rPr lang="en-US" dirty="0" smtClean="0"/>
              <a:t>Difficult to extinguish</a:t>
            </a:r>
          </a:p>
          <a:p>
            <a:r>
              <a:rPr lang="en-US" dirty="0" smtClean="0"/>
              <a:t>Commonly used in flares and incendiary weapons</a:t>
            </a:r>
          </a:p>
        </p:txBody>
      </p:sp>
    </p:spTree>
    <p:extLst>
      <p:ext uri="{BB962C8B-B14F-4D97-AF65-F5344CB8AC3E}">
        <p14:creationId xmlns:p14="http://schemas.microsoft.com/office/powerpoint/2010/main" val="3930017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778000"/>
            <a:ext cx="2859272" cy="1908213"/>
          </a:xfrm>
          <a:prstGeom prst="rect">
            <a:avLst/>
          </a:prstGeom>
          <a:noFill/>
        </p:spPr>
      </p:pic>
      <p:pic>
        <p:nvPicPr>
          <p:cNvPr id="5" name="Picture 4" descr="C:\Users\maramond\AppData\Local\Microsoft\Windows\Temporary Internet Files\Content.IE5\YIREUI5K\mui-ne-sand-dunes-7[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4419600"/>
            <a:ext cx="2247900" cy="1417955"/>
          </a:xfrm>
          <a:prstGeom prst="rect">
            <a:avLst/>
          </a:prstGeom>
          <a:noFill/>
          <a:ln>
            <a:noFill/>
          </a:ln>
        </p:spPr>
      </p:pic>
      <p:sp>
        <p:nvSpPr>
          <p:cNvPr id="7" name="Title 1"/>
          <p:cNvSpPr>
            <a:spLocks noGrp="1"/>
          </p:cNvSpPr>
          <p:nvPr>
            <p:ph type="title"/>
          </p:nvPr>
        </p:nvSpPr>
        <p:spPr/>
        <p:txBody>
          <a:bodyPr/>
          <a:lstStyle/>
          <a:p>
            <a:pPr algn="ctr"/>
            <a:r>
              <a:rPr lang="en-US" dirty="0" smtClean="0">
                <a:latin typeface="+mn-lt"/>
              </a:rPr>
              <a:t>Silica</a:t>
            </a:r>
            <a:endParaRPr lang="en-US" dirty="0">
              <a:latin typeface="+mn-lt"/>
            </a:endParaRPr>
          </a:p>
        </p:txBody>
      </p:sp>
      <p:sp>
        <p:nvSpPr>
          <p:cNvPr id="8" name="Content Placeholder 2"/>
          <p:cNvSpPr txBox="1">
            <a:spLocks/>
          </p:cNvSpPr>
          <p:nvPr/>
        </p:nvSpPr>
        <p:spPr bwMode="auto">
          <a:xfrm>
            <a:off x="4267200" y="1752600"/>
            <a:ext cx="441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kern="0" dirty="0" smtClean="0"/>
              <a:t>Mineral made up of 1 silicon atom and 2 oxygen atoms</a:t>
            </a:r>
          </a:p>
          <a:p>
            <a:r>
              <a:rPr lang="en-US" kern="0" dirty="0" smtClean="0"/>
              <a:t>Formation of silica in nature is very common</a:t>
            </a:r>
          </a:p>
          <a:p>
            <a:r>
              <a:rPr lang="en-US" kern="0" dirty="0" smtClean="0"/>
              <a:t>Can be found in beach sand, rocks and in soil</a:t>
            </a:r>
          </a:p>
        </p:txBody>
      </p:sp>
    </p:spTree>
    <p:extLst>
      <p:ext uri="{BB962C8B-B14F-4D97-AF65-F5344CB8AC3E}">
        <p14:creationId xmlns:p14="http://schemas.microsoft.com/office/powerpoint/2010/main" val="91662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277813"/>
            <a:ext cx="7772400" cy="1143000"/>
          </a:xfrm>
        </p:spPr>
        <p:txBody>
          <a:bodyPr/>
          <a:lstStyle/>
          <a:p>
            <a:pPr algn="ctr"/>
            <a:r>
              <a:rPr lang="en-US" dirty="0" smtClean="0">
                <a:latin typeface="+mn-lt"/>
              </a:rPr>
              <a:t>Air Contaminants in the </a:t>
            </a:r>
            <a:br>
              <a:rPr lang="en-US" dirty="0" smtClean="0">
                <a:latin typeface="+mn-lt"/>
              </a:rPr>
            </a:br>
            <a:r>
              <a:rPr lang="en-US" dirty="0" smtClean="0">
                <a:latin typeface="+mn-lt"/>
              </a:rPr>
              <a:t>Non-Ferrous Foundry</a:t>
            </a:r>
            <a:endParaRPr lang="en-US" dirty="0">
              <a:latin typeface="+mn-lt"/>
            </a:endParaRPr>
          </a:p>
        </p:txBody>
      </p:sp>
      <p:sp>
        <p:nvSpPr>
          <p:cNvPr id="4" name="Content Placeholder 2"/>
          <p:cNvSpPr>
            <a:spLocks noGrp="1"/>
          </p:cNvSpPr>
          <p:nvPr/>
        </p:nvSpPr>
        <p:spPr bwMode="auto">
          <a:xfrm>
            <a:off x="685800" y="1752600"/>
            <a:ext cx="80010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endParaRPr lang="en-US" dirty="0" smtClean="0"/>
          </a:p>
          <a:p>
            <a:endParaRPr lang="en-US" dirty="0"/>
          </a:p>
        </p:txBody>
      </p:sp>
      <p:sp>
        <p:nvSpPr>
          <p:cNvPr id="6" name="Content Placeholder 2"/>
          <p:cNvSpPr>
            <a:spLocks noGrp="1"/>
          </p:cNvSpPr>
          <p:nvPr/>
        </p:nvSpPr>
        <p:spPr bwMode="auto">
          <a:xfrm>
            <a:off x="685800" y="1793875"/>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sz="2400" dirty="0" smtClean="0"/>
              <a:t>What airborne hazards are present in the foundry?</a:t>
            </a:r>
          </a:p>
          <a:p>
            <a:r>
              <a:rPr lang="en-US" sz="2400" dirty="0" smtClean="0"/>
              <a:t>What are fumes, dusts, gases and vapors, and how are they different?</a:t>
            </a:r>
          </a:p>
          <a:p>
            <a:r>
              <a:rPr lang="en-US" sz="2400" dirty="0" smtClean="0"/>
              <a:t>What types of air contaminants might you be exposed to while working in a nonferrous foundry?</a:t>
            </a:r>
          </a:p>
          <a:p>
            <a:r>
              <a:rPr lang="en-US" sz="2400" dirty="0" smtClean="0"/>
              <a:t>How can you work safely when exposed to air contaminants in the foundry?</a:t>
            </a:r>
          </a:p>
          <a:p>
            <a:endParaRPr lang="en-US" dirty="0" smtClean="0"/>
          </a:p>
          <a:p>
            <a:endParaRPr lang="en-US" dirty="0" smtClean="0"/>
          </a:p>
        </p:txBody>
      </p:sp>
    </p:spTree>
    <p:extLst>
      <p:ext uri="{BB962C8B-B14F-4D97-AF65-F5344CB8AC3E}">
        <p14:creationId xmlns:p14="http://schemas.microsoft.com/office/powerpoint/2010/main" val="2353329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dirty="0" smtClean="0">
                <a:latin typeface="+mn-lt"/>
              </a:rPr>
              <a:t>Silica</a:t>
            </a:r>
            <a:endParaRPr lang="en-US" dirty="0">
              <a:latin typeface="+mn-lt"/>
            </a:endParaRPr>
          </a:p>
        </p:txBody>
      </p:sp>
      <p:sp>
        <p:nvSpPr>
          <p:cNvPr id="5" name="Content Placeholder 2"/>
          <p:cNvSpPr>
            <a:spLocks noGrp="1"/>
          </p:cNvSpPr>
          <p:nvPr>
            <p:ph idx="1"/>
          </p:nvPr>
        </p:nvSpPr>
        <p:spPr>
          <a:xfrm>
            <a:off x="685800" y="1600200"/>
            <a:ext cx="4495800" cy="4530725"/>
          </a:xfrm>
        </p:spPr>
        <p:txBody>
          <a:bodyPr/>
          <a:lstStyle/>
          <a:p>
            <a:r>
              <a:rPr lang="en-US" sz="2300" dirty="0" smtClean="0"/>
              <a:t>Basic component of soil, sand, granite and many other minerals</a:t>
            </a:r>
          </a:p>
          <a:p>
            <a:r>
              <a:rPr lang="en-US" sz="2300" dirty="0" smtClean="0"/>
              <a:t>Quartz is the most common form of crystalline silica</a:t>
            </a:r>
          </a:p>
          <a:p>
            <a:r>
              <a:rPr lang="en-US" sz="2300" dirty="0" smtClean="0"/>
              <a:t>Cristobalite and tridymite are two other forms of crystalline silica, not often found in the nonferrous foundry</a:t>
            </a:r>
          </a:p>
          <a:p>
            <a:r>
              <a:rPr lang="en-US" sz="2300" dirty="0" smtClean="0"/>
              <a:t>All 3 forms may become respirable size particles when workers chip, cut, drill or grind objects that contain silica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752600"/>
            <a:ext cx="3429000" cy="4572000"/>
          </a:xfrm>
          <a:prstGeom prst="rect">
            <a:avLst/>
          </a:prstGeom>
        </p:spPr>
      </p:pic>
    </p:spTree>
    <p:extLst>
      <p:ext uri="{BB962C8B-B14F-4D97-AF65-F5344CB8AC3E}">
        <p14:creationId xmlns:p14="http://schemas.microsoft.com/office/powerpoint/2010/main" val="882610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8001000" cy="4530725"/>
          </a:xfrm>
        </p:spPr>
        <p:txBody>
          <a:bodyPr/>
          <a:lstStyle/>
          <a:p>
            <a:r>
              <a:rPr lang="en-US" dirty="0" smtClean="0"/>
              <a:t>Silicone is NOT THE SAME as Silicon, and do not have the same effect on the human body</a:t>
            </a:r>
          </a:p>
          <a:p>
            <a:r>
              <a:rPr lang="en-US" dirty="0" smtClean="0"/>
              <a:t>Some foundries do not use silica sand to make molds, other non-silica materials such as olivine and zircon can be used</a:t>
            </a:r>
          </a:p>
          <a:p>
            <a:r>
              <a:rPr lang="en-US" dirty="0" smtClean="0"/>
              <a:t>Many times the cores in these foundries are still made with silica sand</a:t>
            </a:r>
          </a:p>
          <a:p>
            <a:r>
              <a:rPr lang="en-US" dirty="0" smtClean="0"/>
              <a:t>The Safety Data Sheet and Labels for these sands will tell us if it is silica or another type of sand</a:t>
            </a:r>
            <a:endParaRPr lang="en-US" dirty="0"/>
          </a:p>
        </p:txBody>
      </p:sp>
      <p:sp>
        <p:nvSpPr>
          <p:cNvPr id="4" name="Title 1"/>
          <p:cNvSpPr>
            <a:spLocks noGrp="1"/>
          </p:cNvSpPr>
          <p:nvPr>
            <p:ph type="title"/>
          </p:nvPr>
        </p:nvSpPr>
        <p:spPr/>
        <p:txBody>
          <a:bodyPr/>
          <a:lstStyle/>
          <a:p>
            <a:pPr algn="ctr"/>
            <a:r>
              <a:rPr lang="en-US" dirty="0" smtClean="0">
                <a:latin typeface="+mn-lt"/>
              </a:rPr>
              <a:t>Silica</a:t>
            </a:r>
            <a:endParaRPr lang="en-US" dirty="0">
              <a:latin typeface="+mn-lt"/>
            </a:endParaRPr>
          </a:p>
        </p:txBody>
      </p:sp>
    </p:spTree>
    <p:extLst>
      <p:ext uri="{BB962C8B-B14F-4D97-AF65-F5344CB8AC3E}">
        <p14:creationId xmlns:p14="http://schemas.microsoft.com/office/powerpoint/2010/main" val="1277526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717675"/>
            <a:ext cx="2975027" cy="4530725"/>
          </a:xfrm>
        </p:spPr>
      </p:pic>
      <p:sp>
        <p:nvSpPr>
          <p:cNvPr id="5" name="Title 1"/>
          <p:cNvSpPr>
            <a:spLocks noGrp="1"/>
          </p:cNvSpPr>
          <p:nvPr>
            <p:ph type="title"/>
          </p:nvPr>
        </p:nvSpPr>
        <p:spPr/>
        <p:txBody>
          <a:bodyPr/>
          <a:lstStyle/>
          <a:p>
            <a:pPr algn="ctr"/>
            <a:r>
              <a:rPr lang="en-US" dirty="0" smtClean="0">
                <a:latin typeface="+mn-lt"/>
              </a:rPr>
              <a:t>Silica</a:t>
            </a:r>
            <a:endParaRPr lang="en-US" dirty="0">
              <a:latin typeface="+mn-lt"/>
            </a:endParaRPr>
          </a:p>
        </p:txBody>
      </p:sp>
      <p:sp>
        <p:nvSpPr>
          <p:cNvPr id="6" name="Content Placeholder 2"/>
          <p:cNvSpPr txBox="1">
            <a:spLocks/>
          </p:cNvSpPr>
          <p:nvPr/>
        </p:nvSpPr>
        <p:spPr bwMode="auto">
          <a:xfrm>
            <a:off x="3810000" y="1717675"/>
            <a:ext cx="50292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kern="0" dirty="0" smtClean="0"/>
              <a:t>Some foundries purchase their sand in bags, the labels for the sand will be on every bag</a:t>
            </a:r>
          </a:p>
          <a:p>
            <a:r>
              <a:rPr lang="en-US" kern="0" dirty="0" smtClean="0"/>
              <a:t>If sand is brought to the foundry in bulk, there will be no label since there is no container</a:t>
            </a:r>
          </a:p>
          <a:p>
            <a:r>
              <a:rPr lang="en-US" kern="0" dirty="0" smtClean="0"/>
              <a:t>A label is sent to the foundry and should be placed in the sand storage area</a:t>
            </a:r>
            <a:endParaRPr lang="en-US" kern="0" dirty="0"/>
          </a:p>
        </p:txBody>
      </p:sp>
    </p:spTree>
    <p:extLst>
      <p:ext uri="{BB962C8B-B14F-4D97-AF65-F5344CB8AC3E}">
        <p14:creationId xmlns:p14="http://schemas.microsoft.com/office/powerpoint/2010/main" val="1423747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maramond\AppData\Local\Microsoft\Windows\Temporary Internet Files\Content.IE5\OJHV40JN\lung-transparent[1].jpg"/>
          <p:cNvPicPr>
            <a:picLocks noGrp="1"/>
          </p:cNvPicPr>
          <p:nvPr>
            <p:ph idx="1"/>
          </p:nvPr>
        </p:nvPicPr>
        <p:blipFill rotWithShape="1">
          <a:blip r:embed="rId3">
            <a:extLst>
              <a:ext uri="{28A0092B-C50C-407E-A947-70E740481C1C}">
                <a14:useLocalDpi xmlns:a14="http://schemas.microsoft.com/office/drawing/2010/main" val="0"/>
              </a:ext>
            </a:extLst>
          </a:blip>
          <a:srcRect l="22436" t="11623" r="17788" b="14629"/>
          <a:stretch/>
        </p:blipFill>
        <p:spPr bwMode="auto">
          <a:xfrm>
            <a:off x="6082030" y="1752600"/>
            <a:ext cx="2604770" cy="2133600"/>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6082030" y="4178300"/>
            <a:ext cx="2604770" cy="2451100"/>
          </a:xfrm>
          <a:prstGeom prst="rect">
            <a:avLst/>
          </a:prstGeom>
          <a:noFill/>
        </p:spPr>
      </p:pic>
      <p:sp>
        <p:nvSpPr>
          <p:cNvPr id="6" name="Title 1"/>
          <p:cNvSpPr>
            <a:spLocks noGrp="1"/>
          </p:cNvSpPr>
          <p:nvPr>
            <p:ph type="title"/>
          </p:nvPr>
        </p:nvSpPr>
        <p:spPr/>
        <p:txBody>
          <a:bodyPr/>
          <a:lstStyle/>
          <a:p>
            <a:pPr algn="ctr"/>
            <a:r>
              <a:rPr lang="en-US" dirty="0" smtClean="0">
                <a:latin typeface="+mn-lt"/>
              </a:rPr>
              <a:t>Silicosis</a:t>
            </a:r>
            <a:endParaRPr lang="en-US" dirty="0">
              <a:latin typeface="+mn-lt"/>
            </a:endParaRPr>
          </a:p>
        </p:txBody>
      </p:sp>
      <p:sp>
        <p:nvSpPr>
          <p:cNvPr id="7" name="Content Placeholder 2"/>
          <p:cNvSpPr txBox="1">
            <a:spLocks/>
          </p:cNvSpPr>
          <p:nvPr/>
        </p:nvSpPr>
        <p:spPr bwMode="auto">
          <a:xfrm>
            <a:off x="685800" y="1793875"/>
            <a:ext cx="5181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r>
              <a:rPr lang="en-US" kern="0" dirty="0" smtClean="0"/>
              <a:t>People who work with silica can develop Silicosis</a:t>
            </a:r>
          </a:p>
          <a:p>
            <a:r>
              <a:rPr lang="en-US" kern="0" dirty="0" smtClean="0"/>
              <a:t>Respirable silica dust enters the lungs and causes scar tissue, reducing the lung’s ability to take in oxygen</a:t>
            </a:r>
          </a:p>
          <a:p>
            <a:r>
              <a:rPr lang="en-US" kern="0" dirty="0" smtClean="0"/>
              <a:t>There is no cure for silicosis</a:t>
            </a:r>
          </a:p>
          <a:p>
            <a:r>
              <a:rPr lang="en-US" kern="0" dirty="0" smtClean="0"/>
              <a:t>Crystalline silica has been classified a human lung carcinogen</a:t>
            </a:r>
            <a:endParaRPr lang="en-US" kern="0" dirty="0"/>
          </a:p>
        </p:txBody>
      </p:sp>
    </p:spTree>
    <p:extLst>
      <p:ext uri="{BB962C8B-B14F-4D97-AF65-F5344CB8AC3E}">
        <p14:creationId xmlns:p14="http://schemas.microsoft.com/office/powerpoint/2010/main" val="821239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26997746"/>
              </p:ext>
            </p:extLst>
          </p:nvPr>
        </p:nvGraphicFramePr>
        <p:xfrm>
          <a:off x="1219200" y="1905000"/>
          <a:ext cx="6934200" cy="4038600"/>
        </p:xfrm>
        <a:graphic>
          <a:graphicData uri="http://schemas.openxmlformats.org/drawingml/2006/table">
            <a:tbl>
              <a:tblPr firstRow="1" firstCol="1" bandRow="1"/>
              <a:tblGrid>
                <a:gridCol w="4160520"/>
                <a:gridCol w="1386840"/>
                <a:gridCol w="1386840"/>
              </a:tblGrid>
              <a:tr h="343513">
                <a:tc gridSpan="3">
                  <a:txBody>
                    <a:bodyPr/>
                    <a:lstStyle/>
                    <a:p>
                      <a:pPr marL="0" marR="0" algn="ctr">
                        <a:lnSpc>
                          <a:spcPts val="1425"/>
                        </a:lnSpc>
                        <a:spcBef>
                          <a:spcPts val="0"/>
                        </a:spcBef>
                        <a:spcAft>
                          <a:spcPts val="0"/>
                        </a:spcAft>
                      </a:pPr>
                      <a:r>
                        <a:rPr lang="en-US" sz="1000" dirty="0">
                          <a:solidFill>
                            <a:srgbClr val="000000"/>
                          </a:solidFill>
                          <a:effectLst/>
                          <a:latin typeface="Tahoma"/>
                          <a:ea typeface="Times New Roman"/>
                          <a:cs typeface="Times New Roman"/>
                        </a:rPr>
                        <a:t>TABLE Z-3 Mineral Dusts</a:t>
                      </a:r>
                      <a:endParaRPr lang="en-US" sz="1100" dirty="0">
                        <a:effectLst/>
                        <a:latin typeface="Calibri"/>
                        <a:ea typeface="Calibri"/>
                        <a:cs typeface="Times New Roman"/>
                      </a:endParaRPr>
                    </a:p>
                  </a:txBody>
                  <a:tcPr marL="28575" marR="28575" marT="28575" marB="28575" anchor="ctr">
                    <a:lnL>
                      <a:noFill/>
                    </a:lnL>
                    <a:lnR>
                      <a:noFill/>
                    </a:lnR>
                    <a:lnT>
                      <a:noFill/>
                    </a:lnT>
                    <a:lnB>
                      <a:noFill/>
                    </a:lnB>
                  </a:tcPr>
                </a:tc>
                <a:tc hMerge="1">
                  <a:txBody>
                    <a:bodyPr/>
                    <a:lstStyle/>
                    <a:p>
                      <a:endParaRPr lang="en-US"/>
                    </a:p>
                  </a:txBody>
                  <a:tcPr/>
                </a:tc>
                <a:tc hMerge="1">
                  <a:txBody>
                    <a:bodyPr/>
                    <a:lstStyle/>
                    <a:p>
                      <a:endParaRPr lang="en-US"/>
                    </a:p>
                  </a:txBody>
                  <a:tcPr/>
                </a:tc>
              </a:tr>
              <a:tr h="343513">
                <a:tc>
                  <a:txBody>
                    <a:bodyPr/>
                    <a:lstStyle/>
                    <a:p>
                      <a:pPr marL="0" marR="0" algn="ctr">
                        <a:lnSpc>
                          <a:spcPts val="1425"/>
                        </a:lnSpc>
                        <a:spcBef>
                          <a:spcPts val="0"/>
                        </a:spcBef>
                        <a:spcAft>
                          <a:spcPts val="0"/>
                        </a:spcAft>
                      </a:pPr>
                      <a:r>
                        <a:rPr lang="en-US" sz="1000" b="1">
                          <a:solidFill>
                            <a:srgbClr val="000000"/>
                          </a:solidFill>
                          <a:effectLst/>
                          <a:latin typeface="Tahoma"/>
                          <a:ea typeface="Times New Roman"/>
                          <a:cs typeface="Times New Roman"/>
                        </a:rPr>
                        <a:t>Substance</a:t>
                      </a:r>
                      <a:endParaRPr lang="en-US" sz="1100">
                        <a:effectLst/>
                        <a:latin typeface="Calibri"/>
                        <a:ea typeface="Calibri"/>
                        <a:cs typeface="Times New Roman"/>
                      </a:endParaRPr>
                    </a:p>
                  </a:txBody>
                  <a:tcPr marL="28575" marR="28575" marT="28575" marB="28575" anchor="ctr">
                    <a:lnL>
                      <a:noFill/>
                    </a:lnL>
                    <a:lnR w="12700" cap="flat" cmpd="sng" algn="ctr">
                      <a:solidFill>
                        <a:srgbClr val="003399"/>
                      </a:solidFill>
                      <a:prstDash val="solid"/>
                      <a:round/>
                      <a:headEnd type="none" w="med" len="med"/>
                      <a:tailEnd type="none" w="med" len="med"/>
                    </a:lnR>
                    <a:lnT>
                      <a:noFill/>
                    </a:lnT>
                    <a:lnB>
                      <a:noFill/>
                    </a:lnB>
                  </a:tcPr>
                </a:tc>
                <a:tc>
                  <a:txBody>
                    <a:bodyPr/>
                    <a:lstStyle/>
                    <a:p>
                      <a:pPr marL="0" marR="0" algn="ctr">
                        <a:lnSpc>
                          <a:spcPts val="1425"/>
                        </a:lnSpc>
                        <a:spcBef>
                          <a:spcPts val="0"/>
                        </a:spcBef>
                        <a:spcAft>
                          <a:spcPts val="0"/>
                        </a:spcAft>
                      </a:pPr>
                      <a:r>
                        <a:rPr lang="en-US" sz="1000" b="1">
                          <a:solidFill>
                            <a:srgbClr val="000000"/>
                          </a:solidFill>
                          <a:effectLst/>
                          <a:latin typeface="Tahoma"/>
                          <a:ea typeface="Times New Roman"/>
                          <a:cs typeface="Times New Roman"/>
                        </a:rPr>
                        <a:t>mppcf </a:t>
                      </a:r>
                      <a:r>
                        <a:rPr lang="en-US" sz="750" b="1" baseline="30000">
                          <a:solidFill>
                            <a:srgbClr val="000000"/>
                          </a:solidFill>
                          <a:effectLst/>
                          <a:latin typeface="Tahoma"/>
                          <a:ea typeface="Times New Roman"/>
                          <a:cs typeface="Times New Roman"/>
                        </a:rPr>
                        <a:t>a</a:t>
                      </a:r>
                      <a:endParaRPr lang="en-US" sz="1100">
                        <a:effectLst/>
                        <a:latin typeface="Calibri"/>
                        <a:ea typeface="Calibri"/>
                        <a:cs typeface="Times New Roman"/>
                      </a:endParaRPr>
                    </a:p>
                  </a:txBody>
                  <a:tcPr marL="28575" marR="28575" marT="28575" marB="28575"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tcPr>
                </a:tc>
                <a:tc>
                  <a:txBody>
                    <a:bodyPr/>
                    <a:lstStyle/>
                    <a:p>
                      <a:pPr marL="0" marR="0" algn="ctr">
                        <a:lnSpc>
                          <a:spcPts val="1425"/>
                        </a:lnSpc>
                        <a:spcBef>
                          <a:spcPts val="0"/>
                        </a:spcBef>
                        <a:spcAft>
                          <a:spcPts val="0"/>
                        </a:spcAft>
                      </a:pPr>
                      <a:r>
                        <a:rPr lang="en-US" sz="1000" b="1">
                          <a:solidFill>
                            <a:srgbClr val="000000"/>
                          </a:solidFill>
                          <a:effectLst/>
                          <a:latin typeface="Tahoma"/>
                          <a:ea typeface="Times New Roman"/>
                          <a:cs typeface="Times New Roman"/>
                        </a:rPr>
                        <a:t>mg/m</a:t>
                      </a:r>
                      <a:r>
                        <a:rPr lang="en-US" sz="750" b="1" baseline="30000">
                          <a:solidFill>
                            <a:srgbClr val="000000"/>
                          </a:solidFill>
                          <a:effectLst/>
                          <a:latin typeface="Tahoma"/>
                          <a:ea typeface="Times New Roman"/>
                          <a:cs typeface="Times New Roman"/>
                        </a:rPr>
                        <a:t>3</a:t>
                      </a:r>
                      <a:endParaRPr lang="en-US" sz="1100">
                        <a:effectLst/>
                        <a:latin typeface="Calibri"/>
                        <a:ea typeface="Calibri"/>
                        <a:cs typeface="Times New Roman"/>
                      </a:endParaRPr>
                    </a:p>
                  </a:txBody>
                  <a:tcPr marL="28575" marR="28575" marT="28575" marB="28575" anchor="ctr">
                    <a:lnL w="12700" cap="flat" cmpd="sng" algn="ctr">
                      <a:solidFill>
                        <a:srgbClr val="003399"/>
                      </a:solidFill>
                      <a:prstDash val="solid"/>
                      <a:round/>
                      <a:headEnd type="none" w="med" len="med"/>
                      <a:tailEnd type="none" w="med" len="med"/>
                    </a:lnL>
                    <a:lnR>
                      <a:noFill/>
                    </a:lnR>
                    <a:lnT>
                      <a:noFill/>
                    </a:lnT>
                    <a:lnB>
                      <a:noFill/>
                    </a:lnB>
                  </a:tcPr>
                </a:tc>
              </a:tr>
              <a:tr h="343513">
                <a:tc gridSpan="3">
                  <a:txBody>
                    <a:bodyPr/>
                    <a:lstStyle/>
                    <a:p>
                      <a:pPr marL="0" marR="0" algn="ctr">
                        <a:lnSpc>
                          <a:spcPts val="1425"/>
                        </a:lnSpc>
                        <a:spcBef>
                          <a:spcPts val="0"/>
                        </a:spcBef>
                        <a:spcAft>
                          <a:spcPts val="0"/>
                        </a:spcAft>
                      </a:pPr>
                      <a:endParaRPr lang="en-US" sz="1000" dirty="0">
                        <a:solidFill>
                          <a:srgbClr val="000000"/>
                        </a:solidFill>
                        <a:effectLst/>
                        <a:latin typeface="Tahoma"/>
                        <a:ea typeface="Times New Roman"/>
                        <a:cs typeface="Times New Roman"/>
                      </a:endParaRPr>
                    </a:p>
                  </a:txBody>
                  <a:tcPr marL="28575" marR="28575" marT="28575" marB="28575" anchor="ctr">
                    <a:lnL>
                      <a:noFill/>
                    </a:lnL>
                    <a:lnR>
                      <a:noFill/>
                    </a:lnR>
                    <a:lnT>
                      <a:noFill/>
                    </a:lnT>
                    <a:lnB>
                      <a:noFill/>
                    </a:lnB>
                  </a:tcPr>
                </a:tc>
                <a:tc hMerge="1">
                  <a:txBody>
                    <a:bodyPr/>
                    <a:lstStyle/>
                    <a:p>
                      <a:endParaRPr lang="en-US"/>
                    </a:p>
                  </a:txBody>
                  <a:tcPr/>
                </a:tc>
                <a:tc hMerge="1">
                  <a:txBody>
                    <a:bodyPr/>
                    <a:lstStyle/>
                    <a:p>
                      <a:endParaRPr lang="en-US"/>
                    </a:p>
                  </a:txBody>
                  <a:tcPr/>
                </a:tc>
              </a:tr>
              <a:tr h="603469">
                <a:tc>
                  <a:txBody>
                    <a:bodyPr/>
                    <a:lstStyle/>
                    <a:p>
                      <a:pPr marL="0" marR="0">
                        <a:lnSpc>
                          <a:spcPts val="1425"/>
                        </a:lnSpc>
                        <a:spcBef>
                          <a:spcPts val="0"/>
                        </a:spcBef>
                        <a:spcAft>
                          <a:spcPts val="0"/>
                        </a:spcAft>
                      </a:pPr>
                      <a:r>
                        <a:rPr lang="en-US" sz="1000">
                          <a:solidFill>
                            <a:srgbClr val="000000"/>
                          </a:solidFill>
                          <a:effectLst/>
                          <a:latin typeface="Tahoma"/>
                          <a:ea typeface="Times New Roman"/>
                          <a:cs typeface="Times New Roman"/>
                        </a:rPr>
                        <a:t>Silica:</a:t>
                      </a:r>
                      <a:br>
                        <a:rPr lang="en-US" sz="1000">
                          <a:solidFill>
                            <a:srgbClr val="000000"/>
                          </a:solidFill>
                          <a:effectLst/>
                          <a:latin typeface="Tahoma"/>
                          <a:ea typeface="Times New Roman"/>
                          <a:cs typeface="Times New Roman"/>
                        </a:rPr>
                      </a:br>
                      <a:r>
                        <a:rPr lang="en-US" sz="1000">
                          <a:solidFill>
                            <a:srgbClr val="000000"/>
                          </a:solidFill>
                          <a:effectLst/>
                          <a:latin typeface="Tahoma"/>
                          <a:ea typeface="Times New Roman"/>
                          <a:cs typeface="Times New Roman"/>
                        </a:rPr>
                        <a:t>Crystalline</a:t>
                      </a:r>
                      <a:endParaRPr lang="en-US" sz="1100">
                        <a:effectLst/>
                        <a:latin typeface="Calibri"/>
                        <a:ea typeface="Calibri"/>
                        <a:cs typeface="Times New Roman"/>
                      </a:endParaRPr>
                    </a:p>
                  </a:txBody>
                  <a:tcPr marL="28575" marR="28575" marT="28575" marB="28575" anchor="ctr">
                    <a:lnL>
                      <a:noFill/>
                    </a:lnL>
                    <a:lnR w="12700" cap="flat" cmpd="sng" algn="ctr">
                      <a:solidFill>
                        <a:srgbClr val="003399"/>
                      </a:solidFill>
                      <a:prstDash val="solid"/>
                      <a:round/>
                      <a:headEnd type="none" w="med" len="med"/>
                      <a:tailEnd type="none" w="med" len="med"/>
                    </a:lnR>
                    <a:lnT>
                      <a:noFill/>
                    </a:lnT>
                    <a:lnB>
                      <a:noFill/>
                    </a:lnB>
                  </a:tcPr>
                </a:tc>
                <a:tc>
                  <a:txBody>
                    <a:bodyPr/>
                    <a:lstStyle/>
                    <a:p>
                      <a:pPr marL="0" marR="0">
                        <a:lnSpc>
                          <a:spcPts val="1425"/>
                        </a:lnSpc>
                        <a:spcBef>
                          <a:spcPts val="0"/>
                        </a:spcBef>
                        <a:spcAft>
                          <a:spcPts val="0"/>
                        </a:spcAft>
                      </a:pPr>
                      <a:r>
                        <a:rPr lang="en-US" sz="1000">
                          <a:solidFill>
                            <a:srgbClr val="000000"/>
                          </a:solidFill>
                          <a:effectLst/>
                          <a:latin typeface="Tahoma"/>
                          <a:ea typeface="Times New Roman"/>
                          <a:cs typeface="Times New Roman"/>
                        </a:rPr>
                        <a:t> </a:t>
                      </a:r>
                      <a:endParaRPr lang="en-US" sz="1100">
                        <a:effectLst/>
                        <a:latin typeface="Calibri"/>
                        <a:ea typeface="Calibri"/>
                        <a:cs typeface="Times New Roman"/>
                      </a:endParaRPr>
                    </a:p>
                  </a:txBody>
                  <a:tcPr marL="28575" marR="28575" marT="28575" marB="28575"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tcPr>
                </a:tc>
                <a:tc>
                  <a:txBody>
                    <a:bodyPr/>
                    <a:lstStyle/>
                    <a:p>
                      <a:pPr marL="0" marR="0">
                        <a:lnSpc>
                          <a:spcPts val="1425"/>
                        </a:lnSpc>
                        <a:spcBef>
                          <a:spcPts val="0"/>
                        </a:spcBef>
                        <a:spcAft>
                          <a:spcPts val="0"/>
                        </a:spcAft>
                      </a:pPr>
                      <a:r>
                        <a:rPr lang="en-US" sz="1000">
                          <a:solidFill>
                            <a:srgbClr val="000000"/>
                          </a:solidFill>
                          <a:effectLst/>
                          <a:latin typeface="Tahoma"/>
                          <a:ea typeface="Times New Roman"/>
                          <a:cs typeface="Times New Roman"/>
                        </a:rPr>
                        <a:t> </a:t>
                      </a:r>
                      <a:endParaRPr lang="en-US" sz="1100">
                        <a:effectLst/>
                        <a:latin typeface="Calibri"/>
                        <a:ea typeface="Calibri"/>
                        <a:cs typeface="Times New Roman"/>
                      </a:endParaRPr>
                    </a:p>
                  </a:txBody>
                  <a:tcPr marL="28575" marR="28575" marT="28575" marB="28575" anchor="ctr">
                    <a:lnL w="12700" cap="flat" cmpd="sng" algn="ctr">
                      <a:solidFill>
                        <a:srgbClr val="003399"/>
                      </a:solidFill>
                      <a:prstDash val="solid"/>
                      <a:round/>
                      <a:headEnd type="none" w="med" len="med"/>
                      <a:tailEnd type="none" w="med" len="med"/>
                    </a:lnL>
                    <a:lnR>
                      <a:noFill/>
                    </a:lnR>
                    <a:lnT>
                      <a:noFill/>
                    </a:lnT>
                    <a:lnB>
                      <a:noFill/>
                    </a:lnB>
                  </a:tcPr>
                </a:tc>
              </a:tr>
              <a:tr h="603469">
                <a:tc>
                  <a:txBody>
                    <a:bodyPr/>
                    <a:lstStyle/>
                    <a:p>
                      <a:pPr marL="0" marR="0">
                        <a:lnSpc>
                          <a:spcPts val="1425"/>
                        </a:lnSpc>
                        <a:spcBef>
                          <a:spcPts val="0"/>
                        </a:spcBef>
                        <a:spcAft>
                          <a:spcPts val="0"/>
                        </a:spcAft>
                      </a:pPr>
                      <a:r>
                        <a:rPr lang="en-US" sz="1000" dirty="0">
                          <a:solidFill>
                            <a:srgbClr val="000000"/>
                          </a:solidFill>
                          <a:effectLst/>
                          <a:latin typeface="Tahoma"/>
                          <a:ea typeface="Times New Roman"/>
                          <a:cs typeface="Times New Roman"/>
                        </a:rPr>
                        <a:t>      Quartz (Respirable) . . . . . . . . . . . . . . . . . . </a:t>
                      </a:r>
                      <a:endParaRPr lang="en-US" sz="1100" dirty="0">
                        <a:effectLst/>
                        <a:latin typeface="Calibri"/>
                        <a:ea typeface="Calibri"/>
                        <a:cs typeface="Times New Roman"/>
                      </a:endParaRPr>
                    </a:p>
                  </a:txBody>
                  <a:tcPr marL="28575" marR="28575" marT="28575" marB="28575" anchor="ctr">
                    <a:lnL>
                      <a:noFill/>
                    </a:lnL>
                    <a:lnR w="12700" cap="flat" cmpd="sng" algn="ctr">
                      <a:solidFill>
                        <a:srgbClr val="003399"/>
                      </a:solidFill>
                      <a:prstDash val="solid"/>
                      <a:round/>
                      <a:headEnd type="none" w="med" len="med"/>
                      <a:tailEnd type="none" w="med" len="med"/>
                    </a:lnR>
                    <a:lnT>
                      <a:noFill/>
                    </a:lnT>
                    <a:lnB>
                      <a:noFill/>
                    </a:lnB>
                  </a:tcPr>
                </a:tc>
                <a:tc>
                  <a:txBody>
                    <a:bodyPr/>
                    <a:lstStyle/>
                    <a:p>
                      <a:pPr marL="0" marR="0" algn="ctr">
                        <a:lnSpc>
                          <a:spcPts val="1425"/>
                        </a:lnSpc>
                        <a:spcBef>
                          <a:spcPts val="0"/>
                        </a:spcBef>
                        <a:spcAft>
                          <a:spcPts val="0"/>
                        </a:spcAft>
                      </a:pPr>
                      <a:r>
                        <a:rPr lang="en-US" sz="1000" u="sng">
                          <a:solidFill>
                            <a:srgbClr val="000000"/>
                          </a:solidFill>
                          <a:effectLst/>
                          <a:latin typeface="Tahoma"/>
                          <a:ea typeface="Times New Roman"/>
                          <a:cs typeface="Times New Roman"/>
                        </a:rPr>
                        <a:t>   250</a:t>
                      </a:r>
                      <a:r>
                        <a:rPr lang="en-US" sz="750" u="sng" baseline="30000">
                          <a:solidFill>
                            <a:srgbClr val="000000"/>
                          </a:solidFill>
                          <a:effectLst/>
                          <a:latin typeface="Tahoma"/>
                          <a:ea typeface="Times New Roman"/>
                          <a:cs typeface="Times New Roman"/>
                        </a:rPr>
                        <a:t>b</a:t>
                      </a:r>
                      <a:r>
                        <a:rPr lang="en-US" sz="1000" u="sng">
                          <a:solidFill>
                            <a:srgbClr val="000000"/>
                          </a:solidFill>
                          <a:effectLst/>
                          <a:latin typeface="Tahoma"/>
                          <a:ea typeface="Times New Roman"/>
                          <a:cs typeface="Times New Roman"/>
                        </a:rPr>
                        <a:t>   </a:t>
                      </a:r>
                      <a:r>
                        <a:rPr lang="en-US" sz="1000">
                          <a:solidFill>
                            <a:srgbClr val="000000"/>
                          </a:solidFill>
                          <a:effectLst/>
                          <a:latin typeface="Tahoma"/>
                          <a:ea typeface="Times New Roman"/>
                          <a:cs typeface="Times New Roman"/>
                        </a:rPr>
                        <a:t/>
                      </a:r>
                      <a:br>
                        <a:rPr lang="en-US" sz="1000">
                          <a:solidFill>
                            <a:srgbClr val="000000"/>
                          </a:solidFill>
                          <a:effectLst/>
                          <a:latin typeface="Tahoma"/>
                          <a:ea typeface="Times New Roman"/>
                          <a:cs typeface="Times New Roman"/>
                        </a:rPr>
                      </a:br>
                      <a:r>
                        <a:rPr lang="en-US" sz="1000">
                          <a:solidFill>
                            <a:srgbClr val="000000"/>
                          </a:solidFill>
                          <a:effectLst/>
                          <a:latin typeface="Tahoma"/>
                          <a:ea typeface="Times New Roman"/>
                          <a:cs typeface="Times New Roman"/>
                        </a:rPr>
                        <a:t>%SiO</a:t>
                      </a:r>
                      <a:r>
                        <a:rPr lang="en-US" sz="750" baseline="-25000">
                          <a:solidFill>
                            <a:srgbClr val="000000"/>
                          </a:solidFill>
                          <a:effectLst/>
                          <a:latin typeface="Tahoma"/>
                          <a:ea typeface="Times New Roman"/>
                          <a:cs typeface="Times New Roman"/>
                        </a:rPr>
                        <a:t>2</a:t>
                      </a:r>
                      <a:r>
                        <a:rPr lang="en-US" sz="1000">
                          <a:solidFill>
                            <a:srgbClr val="000000"/>
                          </a:solidFill>
                          <a:effectLst/>
                          <a:latin typeface="Tahoma"/>
                          <a:ea typeface="Times New Roman"/>
                          <a:cs typeface="Times New Roman"/>
                        </a:rPr>
                        <a:t>+5</a:t>
                      </a:r>
                      <a:endParaRPr lang="en-US" sz="1100">
                        <a:effectLst/>
                        <a:latin typeface="Calibri"/>
                        <a:ea typeface="Calibri"/>
                        <a:cs typeface="Times New Roman"/>
                      </a:endParaRPr>
                    </a:p>
                  </a:txBody>
                  <a:tcPr marL="28575" marR="28575" marT="28575" marB="28575"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tcPr>
                </a:tc>
                <a:tc>
                  <a:txBody>
                    <a:bodyPr/>
                    <a:lstStyle/>
                    <a:p>
                      <a:pPr marL="0" marR="0" algn="ctr">
                        <a:lnSpc>
                          <a:spcPts val="1425"/>
                        </a:lnSpc>
                        <a:spcBef>
                          <a:spcPts val="0"/>
                        </a:spcBef>
                        <a:spcAft>
                          <a:spcPts val="0"/>
                        </a:spcAft>
                      </a:pPr>
                      <a:r>
                        <a:rPr lang="en-US" sz="1000" u="sng">
                          <a:solidFill>
                            <a:srgbClr val="000000"/>
                          </a:solidFill>
                          <a:effectLst/>
                          <a:latin typeface="Tahoma"/>
                          <a:ea typeface="Times New Roman"/>
                          <a:cs typeface="Times New Roman"/>
                        </a:rPr>
                        <a:t>   10 mg/m</a:t>
                      </a:r>
                      <a:r>
                        <a:rPr lang="en-US" sz="750" u="sng" baseline="30000">
                          <a:solidFill>
                            <a:srgbClr val="000000"/>
                          </a:solidFill>
                          <a:effectLst/>
                          <a:latin typeface="Tahoma"/>
                          <a:ea typeface="Times New Roman"/>
                          <a:cs typeface="Times New Roman"/>
                        </a:rPr>
                        <a:t>3 e</a:t>
                      </a:r>
                      <a:r>
                        <a:rPr lang="en-US" sz="1000" u="sng">
                          <a:solidFill>
                            <a:srgbClr val="000000"/>
                          </a:solidFill>
                          <a:effectLst/>
                          <a:latin typeface="Tahoma"/>
                          <a:ea typeface="Times New Roman"/>
                          <a:cs typeface="Times New Roman"/>
                        </a:rPr>
                        <a:t>   </a:t>
                      </a:r>
                      <a:r>
                        <a:rPr lang="en-US" sz="1000">
                          <a:solidFill>
                            <a:srgbClr val="000000"/>
                          </a:solidFill>
                          <a:effectLst/>
                          <a:latin typeface="Tahoma"/>
                          <a:ea typeface="Times New Roman"/>
                          <a:cs typeface="Times New Roman"/>
                        </a:rPr>
                        <a:t/>
                      </a:r>
                      <a:br>
                        <a:rPr lang="en-US" sz="1000">
                          <a:solidFill>
                            <a:srgbClr val="000000"/>
                          </a:solidFill>
                          <a:effectLst/>
                          <a:latin typeface="Tahoma"/>
                          <a:ea typeface="Times New Roman"/>
                          <a:cs typeface="Times New Roman"/>
                        </a:rPr>
                      </a:br>
                      <a:r>
                        <a:rPr lang="en-US" sz="1000">
                          <a:solidFill>
                            <a:srgbClr val="000000"/>
                          </a:solidFill>
                          <a:effectLst/>
                          <a:latin typeface="Tahoma"/>
                          <a:ea typeface="Times New Roman"/>
                          <a:cs typeface="Times New Roman"/>
                        </a:rPr>
                        <a:t>%SiO</a:t>
                      </a:r>
                      <a:r>
                        <a:rPr lang="en-US" sz="750" baseline="-25000">
                          <a:solidFill>
                            <a:srgbClr val="000000"/>
                          </a:solidFill>
                          <a:effectLst/>
                          <a:latin typeface="Tahoma"/>
                          <a:ea typeface="Times New Roman"/>
                          <a:cs typeface="Times New Roman"/>
                        </a:rPr>
                        <a:t>2</a:t>
                      </a:r>
                      <a:r>
                        <a:rPr lang="en-US" sz="1000">
                          <a:solidFill>
                            <a:srgbClr val="000000"/>
                          </a:solidFill>
                          <a:effectLst/>
                          <a:latin typeface="Tahoma"/>
                          <a:ea typeface="Times New Roman"/>
                          <a:cs typeface="Times New Roman"/>
                        </a:rPr>
                        <a:t>+2</a:t>
                      </a:r>
                      <a:endParaRPr lang="en-US" sz="1100">
                        <a:effectLst/>
                        <a:latin typeface="Calibri"/>
                        <a:ea typeface="Calibri"/>
                        <a:cs typeface="Times New Roman"/>
                      </a:endParaRPr>
                    </a:p>
                  </a:txBody>
                  <a:tcPr marL="28575" marR="28575" marT="28575" marB="28575" anchor="ctr">
                    <a:lnL w="12700" cap="flat" cmpd="sng" algn="ctr">
                      <a:solidFill>
                        <a:srgbClr val="003399"/>
                      </a:solidFill>
                      <a:prstDash val="solid"/>
                      <a:round/>
                      <a:headEnd type="none" w="med" len="med"/>
                      <a:tailEnd type="none" w="med" len="med"/>
                    </a:lnL>
                    <a:lnR>
                      <a:noFill/>
                    </a:lnR>
                    <a:lnT>
                      <a:noFill/>
                    </a:lnT>
                    <a:lnB>
                      <a:noFill/>
                    </a:lnB>
                  </a:tcPr>
                </a:tc>
              </a:tr>
              <a:tr h="603469">
                <a:tc>
                  <a:txBody>
                    <a:bodyPr/>
                    <a:lstStyle/>
                    <a:p>
                      <a:pPr marL="0" marR="0">
                        <a:lnSpc>
                          <a:spcPts val="1425"/>
                        </a:lnSpc>
                        <a:spcBef>
                          <a:spcPts val="0"/>
                        </a:spcBef>
                        <a:spcAft>
                          <a:spcPts val="0"/>
                        </a:spcAft>
                      </a:pPr>
                      <a:r>
                        <a:rPr lang="en-US" sz="1000">
                          <a:solidFill>
                            <a:srgbClr val="000000"/>
                          </a:solidFill>
                          <a:effectLst/>
                          <a:latin typeface="Tahoma"/>
                          <a:ea typeface="Times New Roman"/>
                          <a:cs typeface="Times New Roman"/>
                        </a:rPr>
                        <a:t>      Quartz (Total Dust) . . . . . . . . . . . . . . . . . . </a:t>
                      </a:r>
                      <a:endParaRPr lang="en-US" sz="1100">
                        <a:effectLst/>
                        <a:latin typeface="Calibri"/>
                        <a:ea typeface="Calibri"/>
                        <a:cs typeface="Times New Roman"/>
                      </a:endParaRPr>
                    </a:p>
                  </a:txBody>
                  <a:tcPr marL="28575" marR="28575" marT="28575" marB="28575" anchor="ctr">
                    <a:lnL>
                      <a:noFill/>
                    </a:lnL>
                    <a:lnR w="12700" cap="flat" cmpd="sng" algn="ctr">
                      <a:solidFill>
                        <a:srgbClr val="003399"/>
                      </a:solidFill>
                      <a:prstDash val="solid"/>
                      <a:round/>
                      <a:headEnd type="none" w="med" len="med"/>
                      <a:tailEnd type="none" w="med" len="med"/>
                    </a:lnR>
                    <a:lnT>
                      <a:noFill/>
                    </a:lnT>
                    <a:lnB>
                      <a:noFill/>
                    </a:lnB>
                  </a:tcPr>
                </a:tc>
                <a:tc>
                  <a:txBody>
                    <a:bodyPr/>
                    <a:lstStyle/>
                    <a:p>
                      <a:pPr marL="0" marR="0" algn="ctr">
                        <a:lnSpc>
                          <a:spcPts val="1425"/>
                        </a:lnSpc>
                        <a:spcBef>
                          <a:spcPts val="0"/>
                        </a:spcBef>
                        <a:spcAft>
                          <a:spcPts val="0"/>
                        </a:spcAft>
                      </a:pPr>
                      <a:r>
                        <a:rPr lang="en-US" sz="1000">
                          <a:solidFill>
                            <a:srgbClr val="000000"/>
                          </a:solidFill>
                          <a:effectLst/>
                          <a:latin typeface="Tahoma"/>
                          <a:ea typeface="Times New Roman"/>
                          <a:cs typeface="Times New Roman"/>
                        </a:rPr>
                        <a:t>. . . . . . . . . </a:t>
                      </a:r>
                      <a:endParaRPr lang="en-US" sz="1100">
                        <a:effectLst/>
                        <a:latin typeface="Calibri"/>
                        <a:ea typeface="Calibri"/>
                        <a:cs typeface="Times New Roman"/>
                      </a:endParaRPr>
                    </a:p>
                  </a:txBody>
                  <a:tcPr marL="28575" marR="28575" marT="28575" marB="28575"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tcPr>
                </a:tc>
                <a:tc>
                  <a:txBody>
                    <a:bodyPr/>
                    <a:lstStyle/>
                    <a:p>
                      <a:pPr marL="0" marR="0" algn="ctr">
                        <a:lnSpc>
                          <a:spcPts val="1425"/>
                        </a:lnSpc>
                        <a:spcBef>
                          <a:spcPts val="0"/>
                        </a:spcBef>
                        <a:spcAft>
                          <a:spcPts val="0"/>
                        </a:spcAft>
                      </a:pPr>
                      <a:r>
                        <a:rPr lang="en-US" sz="1000" u="sng">
                          <a:solidFill>
                            <a:srgbClr val="000000"/>
                          </a:solidFill>
                          <a:effectLst/>
                          <a:latin typeface="Tahoma"/>
                          <a:ea typeface="Times New Roman"/>
                          <a:cs typeface="Times New Roman"/>
                        </a:rPr>
                        <a:t>   30 mg/m</a:t>
                      </a:r>
                      <a:r>
                        <a:rPr lang="en-US" sz="750" u="sng" baseline="30000">
                          <a:solidFill>
                            <a:srgbClr val="000000"/>
                          </a:solidFill>
                          <a:effectLst/>
                          <a:latin typeface="Tahoma"/>
                          <a:ea typeface="Times New Roman"/>
                          <a:cs typeface="Times New Roman"/>
                        </a:rPr>
                        <a:t>3</a:t>
                      </a:r>
                      <a:r>
                        <a:rPr lang="en-US" sz="1000" u="sng">
                          <a:solidFill>
                            <a:srgbClr val="000000"/>
                          </a:solidFill>
                          <a:effectLst/>
                          <a:latin typeface="Tahoma"/>
                          <a:ea typeface="Times New Roman"/>
                          <a:cs typeface="Times New Roman"/>
                        </a:rPr>
                        <a:t>   </a:t>
                      </a:r>
                      <a:r>
                        <a:rPr lang="en-US" sz="1000">
                          <a:solidFill>
                            <a:srgbClr val="000000"/>
                          </a:solidFill>
                          <a:effectLst/>
                          <a:latin typeface="Tahoma"/>
                          <a:ea typeface="Times New Roman"/>
                          <a:cs typeface="Times New Roman"/>
                        </a:rPr>
                        <a:t/>
                      </a:r>
                      <a:br>
                        <a:rPr lang="en-US" sz="1000">
                          <a:solidFill>
                            <a:srgbClr val="000000"/>
                          </a:solidFill>
                          <a:effectLst/>
                          <a:latin typeface="Tahoma"/>
                          <a:ea typeface="Times New Roman"/>
                          <a:cs typeface="Times New Roman"/>
                        </a:rPr>
                      </a:br>
                      <a:r>
                        <a:rPr lang="en-US" sz="1000">
                          <a:solidFill>
                            <a:srgbClr val="000000"/>
                          </a:solidFill>
                          <a:effectLst/>
                          <a:latin typeface="Tahoma"/>
                          <a:ea typeface="Times New Roman"/>
                          <a:cs typeface="Times New Roman"/>
                        </a:rPr>
                        <a:t>%SiO</a:t>
                      </a:r>
                      <a:r>
                        <a:rPr lang="en-US" sz="750" baseline="-25000">
                          <a:solidFill>
                            <a:srgbClr val="000000"/>
                          </a:solidFill>
                          <a:effectLst/>
                          <a:latin typeface="Tahoma"/>
                          <a:ea typeface="Times New Roman"/>
                          <a:cs typeface="Times New Roman"/>
                        </a:rPr>
                        <a:t>2</a:t>
                      </a:r>
                      <a:r>
                        <a:rPr lang="en-US" sz="1000">
                          <a:solidFill>
                            <a:srgbClr val="000000"/>
                          </a:solidFill>
                          <a:effectLst/>
                          <a:latin typeface="Tahoma"/>
                          <a:ea typeface="Times New Roman"/>
                          <a:cs typeface="Times New Roman"/>
                        </a:rPr>
                        <a:t>+2</a:t>
                      </a:r>
                      <a:endParaRPr lang="en-US" sz="1100">
                        <a:effectLst/>
                        <a:latin typeface="Calibri"/>
                        <a:ea typeface="Calibri"/>
                        <a:cs typeface="Times New Roman"/>
                      </a:endParaRPr>
                    </a:p>
                  </a:txBody>
                  <a:tcPr marL="28575" marR="28575" marT="28575" marB="28575" anchor="ctr">
                    <a:lnL w="12700" cap="flat" cmpd="sng" algn="ctr">
                      <a:solidFill>
                        <a:srgbClr val="003399"/>
                      </a:solidFill>
                      <a:prstDash val="solid"/>
                      <a:round/>
                      <a:headEnd type="none" w="med" len="med"/>
                      <a:tailEnd type="none" w="med" len="med"/>
                    </a:lnL>
                    <a:lnR>
                      <a:noFill/>
                    </a:lnR>
                    <a:lnT>
                      <a:noFill/>
                    </a:lnT>
                    <a:lnB>
                      <a:noFill/>
                    </a:lnB>
                  </a:tcPr>
                </a:tc>
              </a:tr>
              <a:tr h="1197654">
                <a:tc>
                  <a:txBody>
                    <a:bodyPr/>
                    <a:lstStyle/>
                    <a:p>
                      <a:pPr marL="342900" marR="0" lvl="0" indent="-342900">
                        <a:lnSpc>
                          <a:spcPts val="1500"/>
                        </a:lnSpc>
                        <a:spcBef>
                          <a:spcPts val="0"/>
                        </a:spcBef>
                        <a:spcAft>
                          <a:spcPts val="0"/>
                        </a:spcAft>
                        <a:buSzPts val="1000"/>
                        <a:buFont typeface="Wingdings"/>
                        <a:buChar char=""/>
                        <a:tabLst>
                          <a:tab pos="457200" algn="l"/>
                        </a:tabLst>
                      </a:pPr>
                      <a:r>
                        <a:rPr lang="en-US" sz="1000">
                          <a:solidFill>
                            <a:srgbClr val="000000"/>
                          </a:solidFill>
                          <a:effectLst/>
                          <a:latin typeface="Tahoma"/>
                          <a:ea typeface="Times New Roman"/>
                          <a:cs typeface="Times New Roman"/>
                        </a:rPr>
                        <a:t>Cristobalite: Use ½ the value calculated from the count or mass formulae for quartz.</a:t>
                      </a:r>
                      <a:endParaRPr lang="en-US" sz="1100">
                        <a:effectLst/>
                        <a:latin typeface="Calibri"/>
                        <a:ea typeface="Calibri"/>
                        <a:cs typeface="Times New Roman"/>
                      </a:endParaRPr>
                    </a:p>
                    <a:p>
                      <a:pPr marL="342900" marR="0" lvl="0" indent="-342900">
                        <a:lnSpc>
                          <a:spcPts val="1500"/>
                        </a:lnSpc>
                        <a:spcBef>
                          <a:spcPts val="0"/>
                        </a:spcBef>
                        <a:spcAft>
                          <a:spcPts val="0"/>
                        </a:spcAft>
                        <a:buSzPts val="1000"/>
                        <a:buFont typeface="Wingdings"/>
                        <a:buChar char=""/>
                        <a:tabLst>
                          <a:tab pos="457200" algn="l"/>
                        </a:tabLst>
                      </a:pPr>
                      <a:r>
                        <a:rPr lang="en-US" sz="1000">
                          <a:solidFill>
                            <a:srgbClr val="000000"/>
                          </a:solidFill>
                          <a:effectLst/>
                          <a:latin typeface="Tahoma"/>
                          <a:ea typeface="Times New Roman"/>
                          <a:cs typeface="Times New Roman"/>
                        </a:rPr>
                        <a:t>Tridymite: Use ½ the value calculated from the formulae for quartz.</a:t>
                      </a:r>
                      <a:endParaRPr lang="en-US" sz="1100">
                        <a:effectLst/>
                        <a:latin typeface="Calibri"/>
                        <a:ea typeface="Calibri"/>
                        <a:cs typeface="Times New Roman"/>
                      </a:endParaRPr>
                    </a:p>
                  </a:txBody>
                  <a:tcPr marL="28575" marR="28575" marT="28575" marB="28575" anchor="ctr">
                    <a:lnL>
                      <a:noFill/>
                    </a:lnL>
                    <a:lnR w="12700" cap="flat" cmpd="sng" algn="ctr">
                      <a:solidFill>
                        <a:srgbClr val="003399"/>
                      </a:solidFill>
                      <a:prstDash val="solid"/>
                      <a:round/>
                      <a:headEnd type="none" w="med" len="med"/>
                      <a:tailEnd type="none" w="med" len="med"/>
                    </a:lnR>
                    <a:lnT>
                      <a:noFill/>
                    </a:lnT>
                    <a:lnB>
                      <a:noFill/>
                    </a:lnB>
                  </a:tcPr>
                </a:tc>
                <a:tc>
                  <a:txBody>
                    <a:bodyPr/>
                    <a:lstStyle/>
                    <a:p>
                      <a:pPr marL="0" marR="0">
                        <a:lnSpc>
                          <a:spcPts val="1425"/>
                        </a:lnSpc>
                        <a:spcBef>
                          <a:spcPts val="0"/>
                        </a:spcBef>
                        <a:spcAft>
                          <a:spcPts val="0"/>
                        </a:spcAft>
                      </a:pPr>
                      <a:r>
                        <a:rPr lang="en-US" sz="1000">
                          <a:solidFill>
                            <a:srgbClr val="000000"/>
                          </a:solidFill>
                          <a:effectLst/>
                          <a:latin typeface="Tahoma"/>
                          <a:ea typeface="Times New Roman"/>
                          <a:cs typeface="Times New Roman"/>
                        </a:rPr>
                        <a:t> </a:t>
                      </a:r>
                      <a:endParaRPr lang="en-US" sz="1100">
                        <a:effectLst/>
                        <a:latin typeface="Calibri"/>
                        <a:ea typeface="Calibri"/>
                        <a:cs typeface="Times New Roman"/>
                      </a:endParaRPr>
                    </a:p>
                  </a:txBody>
                  <a:tcPr marL="28575" marR="28575" marT="28575" marB="28575"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tcPr>
                </a:tc>
                <a:tc>
                  <a:txBody>
                    <a:bodyPr/>
                    <a:lstStyle/>
                    <a:p>
                      <a:pPr marL="0" marR="0">
                        <a:lnSpc>
                          <a:spcPts val="1425"/>
                        </a:lnSpc>
                        <a:spcBef>
                          <a:spcPts val="0"/>
                        </a:spcBef>
                        <a:spcAft>
                          <a:spcPts val="0"/>
                        </a:spcAft>
                      </a:pPr>
                      <a:r>
                        <a:rPr lang="en-US" sz="1000" dirty="0">
                          <a:solidFill>
                            <a:srgbClr val="000000"/>
                          </a:solidFill>
                          <a:effectLst/>
                          <a:latin typeface="Tahoma"/>
                          <a:ea typeface="Times New Roman"/>
                          <a:cs typeface="Times New Roman"/>
                        </a:rPr>
                        <a:t> </a:t>
                      </a:r>
                      <a:endParaRPr lang="en-US" sz="1100" dirty="0">
                        <a:effectLst/>
                        <a:latin typeface="Calibri"/>
                        <a:ea typeface="Calibri"/>
                        <a:cs typeface="Times New Roman"/>
                      </a:endParaRPr>
                    </a:p>
                  </a:txBody>
                  <a:tcPr marL="28575" marR="28575" marT="28575" marB="28575" anchor="ctr">
                    <a:lnL w="12700" cap="flat" cmpd="sng" algn="ctr">
                      <a:solidFill>
                        <a:srgbClr val="003399"/>
                      </a:solidFill>
                      <a:prstDash val="solid"/>
                      <a:round/>
                      <a:headEnd type="none" w="med" len="med"/>
                      <a:tailEnd type="none" w="med" len="med"/>
                    </a:lnL>
                    <a:lnR>
                      <a:noFill/>
                    </a:lnR>
                    <a:lnT>
                      <a:noFill/>
                    </a:lnT>
                    <a:lnB>
                      <a:noFill/>
                    </a:lnB>
                  </a:tcPr>
                </a:tc>
              </a:tr>
            </a:tbl>
          </a:graphicData>
        </a:graphic>
      </p:graphicFrame>
      <p:sp>
        <p:nvSpPr>
          <p:cNvPr id="3" name="Title 1"/>
          <p:cNvSpPr>
            <a:spLocks noGrp="1"/>
          </p:cNvSpPr>
          <p:nvPr>
            <p:ph type="title"/>
          </p:nvPr>
        </p:nvSpPr>
        <p:spPr>
          <a:xfrm>
            <a:off x="914400" y="277813"/>
            <a:ext cx="7772400" cy="1143000"/>
          </a:xfrm>
        </p:spPr>
        <p:txBody>
          <a:bodyPr/>
          <a:lstStyle/>
          <a:p>
            <a:pPr algn="ctr"/>
            <a:r>
              <a:rPr lang="en-US" dirty="0" smtClean="0">
                <a:latin typeface="+mn-lt"/>
              </a:rPr>
              <a:t>PELs for Crystalline Silica, Cristobalite and Tridymite</a:t>
            </a:r>
            <a:endParaRPr lang="en-US" dirty="0">
              <a:latin typeface="+mn-lt"/>
            </a:endParaRPr>
          </a:p>
        </p:txBody>
      </p:sp>
    </p:spTree>
    <p:extLst>
      <p:ext uri="{BB962C8B-B14F-4D97-AF65-F5344CB8AC3E}">
        <p14:creationId xmlns:p14="http://schemas.microsoft.com/office/powerpoint/2010/main" val="1830951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Engineering Controls </a:t>
            </a:r>
            <a:br>
              <a:rPr lang="en-US" dirty="0" smtClean="0">
                <a:latin typeface="+mn-lt"/>
              </a:rPr>
            </a:br>
            <a:r>
              <a:rPr lang="en-US" dirty="0" smtClean="0">
                <a:latin typeface="+mn-lt"/>
              </a:rPr>
              <a:t>and Work Practices</a:t>
            </a:r>
            <a:endParaRPr lang="en-US" dirty="0">
              <a:latin typeface="+mn-lt"/>
            </a:endParaRPr>
          </a:p>
        </p:txBody>
      </p:sp>
      <p:sp>
        <p:nvSpPr>
          <p:cNvPr id="3" name="Content Placeholder 2"/>
          <p:cNvSpPr>
            <a:spLocks noGrp="1"/>
          </p:cNvSpPr>
          <p:nvPr>
            <p:ph idx="1"/>
          </p:nvPr>
        </p:nvSpPr>
        <p:spPr>
          <a:xfrm>
            <a:off x="4724400" y="1793875"/>
            <a:ext cx="3962400" cy="4530725"/>
          </a:xfrm>
        </p:spPr>
        <p:txBody>
          <a:bodyPr/>
          <a:lstStyle/>
          <a:p>
            <a:r>
              <a:rPr lang="en-US" sz="2400" dirty="0" smtClean="0"/>
              <a:t>Engineering controls and good work practices can control airborne silica dust levels to below the PEL in most cases</a:t>
            </a:r>
          </a:p>
          <a:p>
            <a:r>
              <a:rPr lang="en-US" sz="2400" dirty="0" smtClean="0"/>
              <a:t>If measures are not effective, respirators will be required and are effective in protecting the worker’s lungs</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600200"/>
            <a:ext cx="3659852" cy="4572000"/>
          </a:xfrm>
          <a:prstGeom prst="rect">
            <a:avLst/>
          </a:prstGeom>
        </p:spPr>
      </p:pic>
    </p:spTree>
    <p:extLst>
      <p:ext uri="{BB962C8B-B14F-4D97-AF65-F5344CB8AC3E}">
        <p14:creationId xmlns:p14="http://schemas.microsoft.com/office/powerpoint/2010/main" val="2282048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Gases and Vapors</a:t>
            </a:r>
            <a:endParaRPr lang="en-US" dirty="0"/>
          </a:p>
        </p:txBody>
      </p:sp>
      <p:sp>
        <p:nvSpPr>
          <p:cNvPr id="3" name="Content Placeholder 2"/>
          <p:cNvSpPr>
            <a:spLocks noGrp="1"/>
          </p:cNvSpPr>
          <p:nvPr>
            <p:ph idx="1"/>
          </p:nvPr>
        </p:nvSpPr>
        <p:spPr>
          <a:xfrm>
            <a:off x="762000" y="1793875"/>
            <a:ext cx="4343400" cy="4530725"/>
          </a:xfrm>
        </p:spPr>
        <p:txBody>
          <a:bodyPr/>
          <a:lstStyle/>
          <a:p>
            <a:r>
              <a:rPr lang="en-US" dirty="0" smtClean="0"/>
              <a:t>Not all chemicals in the air are in the solid form</a:t>
            </a:r>
          </a:p>
          <a:p>
            <a:r>
              <a:rPr lang="en-US" dirty="0" smtClean="0"/>
              <a:t>Gases or vapors can also be potential hazards in the foundry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954" y="1792682"/>
            <a:ext cx="3248846" cy="4150918"/>
          </a:xfrm>
          <a:prstGeom prst="rect">
            <a:avLst/>
          </a:prstGeom>
        </p:spPr>
      </p:pic>
    </p:spTree>
    <p:extLst>
      <p:ext uri="{BB962C8B-B14F-4D97-AF65-F5344CB8AC3E}">
        <p14:creationId xmlns:p14="http://schemas.microsoft.com/office/powerpoint/2010/main" val="40624111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pPr algn="ctr"/>
            <a:r>
              <a:rPr lang="en-US" dirty="0" smtClean="0">
                <a:latin typeface="+mn-lt"/>
              </a:rPr>
              <a:t>Formaldehyde</a:t>
            </a:r>
            <a:endParaRPr lang="en-US" dirty="0">
              <a:latin typeface="+mn-lt"/>
            </a:endParaRPr>
          </a:p>
        </p:txBody>
      </p:sp>
      <p:sp>
        <p:nvSpPr>
          <p:cNvPr id="4" name="Content Placeholder 2"/>
          <p:cNvSpPr>
            <a:spLocks noGrp="1"/>
          </p:cNvSpPr>
          <p:nvPr>
            <p:ph idx="1"/>
          </p:nvPr>
        </p:nvSpPr>
        <p:spPr>
          <a:xfrm>
            <a:off x="685800" y="1676400"/>
            <a:ext cx="5638800" cy="4530725"/>
          </a:xfrm>
        </p:spPr>
        <p:txBody>
          <a:bodyPr/>
          <a:lstStyle/>
          <a:p>
            <a:r>
              <a:rPr lang="en-US" dirty="0" smtClean="0"/>
              <a:t>Formaldehyde is a chemical given off in SOME core making and no-bake molding systems</a:t>
            </a:r>
          </a:p>
          <a:p>
            <a:r>
              <a:rPr lang="en-US" dirty="0" smtClean="0"/>
              <a:t>Colorless, strong-smelling gas</a:t>
            </a:r>
          </a:p>
          <a:p>
            <a:r>
              <a:rPr lang="en-US" dirty="0" smtClean="0"/>
              <a:t>Commonly used as a preservative and is found in may products such as particle board, household products, glues, fiberboard, and plywood</a:t>
            </a:r>
          </a:p>
          <a:p>
            <a:endParaRPr lang="en-US" b="1" dirty="0" smtClean="0">
              <a:solidFill>
                <a:srgbClr val="FF0000"/>
              </a:solidFill>
            </a:endParaRPr>
          </a:p>
          <a:p>
            <a:endParaRPr lang="en-US" dirty="0" smtClean="0"/>
          </a:p>
          <a:p>
            <a:endParaRPr lang="en-US" dirty="0" smtClean="0"/>
          </a:p>
          <a:p>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732" y="5113658"/>
            <a:ext cx="2127549" cy="159194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732" y="3425005"/>
            <a:ext cx="2127549" cy="160419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731" y="1676400"/>
            <a:ext cx="2127549" cy="1626358"/>
          </a:xfrm>
          <a:prstGeom prst="rect">
            <a:avLst/>
          </a:prstGeom>
        </p:spPr>
      </p:pic>
    </p:spTree>
    <p:extLst>
      <p:ext uri="{BB962C8B-B14F-4D97-AF65-F5344CB8AC3E}">
        <p14:creationId xmlns:p14="http://schemas.microsoft.com/office/powerpoint/2010/main" val="36700980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pPr algn="ctr"/>
            <a:r>
              <a:rPr lang="en-US" dirty="0" smtClean="0">
                <a:latin typeface="+mn-lt"/>
              </a:rPr>
              <a:t>Formaldehyde</a:t>
            </a:r>
            <a:endParaRPr lang="en-US" dirty="0">
              <a:latin typeface="+mn-lt"/>
            </a:endParaRPr>
          </a:p>
        </p:txBody>
      </p:sp>
      <p:sp>
        <p:nvSpPr>
          <p:cNvPr id="3" name="Content Placeholder 2"/>
          <p:cNvSpPr>
            <a:spLocks noGrp="1"/>
          </p:cNvSpPr>
          <p:nvPr>
            <p:ph idx="1"/>
          </p:nvPr>
        </p:nvSpPr>
        <p:spPr>
          <a:xfrm>
            <a:off x="762000" y="1600200"/>
            <a:ext cx="7772400" cy="4530725"/>
          </a:xfrm>
        </p:spPr>
        <p:txBody>
          <a:bodyPr/>
          <a:lstStyle/>
          <a:p>
            <a:r>
              <a:rPr lang="en-US" dirty="0" smtClean="0"/>
              <a:t>Formaldehyde is a sensitizing agent and can cause an immune system response when a person is exposed</a:t>
            </a:r>
          </a:p>
          <a:p>
            <a:r>
              <a:rPr lang="en-US" dirty="0" smtClean="0"/>
              <a:t>Subsequent exposure(s) can cause a more serious response</a:t>
            </a:r>
          </a:p>
          <a:p>
            <a:r>
              <a:rPr lang="en-US" dirty="0" smtClean="0"/>
              <a:t>Classified as a cancer hazard</a:t>
            </a:r>
          </a:p>
          <a:p>
            <a:r>
              <a:rPr lang="en-US" dirty="0" smtClean="0"/>
              <a:t>Ingestion can be fatal</a:t>
            </a:r>
          </a:p>
          <a:p>
            <a:r>
              <a:rPr lang="en-US" dirty="0" smtClean="0"/>
              <a:t>Long term exposure to low levels can cause asthma-like problems and skin irritation</a:t>
            </a:r>
          </a:p>
          <a:p>
            <a:endParaRPr lang="en-US" b="1" dirty="0" smtClean="0">
              <a:solidFill>
                <a:srgbClr val="FF0000"/>
              </a:solidFill>
            </a:endParaRPr>
          </a:p>
          <a:p>
            <a:endParaRPr lang="en-US" dirty="0" smtClean="0"/>
          </a:p>
          <a:p>
            <a:endParaRPr lang="en-US" dirty="0" smtClean="0"/>
          </a:p>
          <a:p>
            <a:endParaRPr lang="en-US" dirty="0" smtClean="0"/>
          </a:p>
        </p:txBody>
      </p:sp>
    </p:spTree>
    <p:extLst>
      <p:ext uri="{BB962C8B-B14F-4D97-AF65-F5344CB8AC3E}">
        <p14:creationId xmlns:p14="http://schemas.microsoft.com/office/powerpoint/2010/main" val="3898829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pPr algn="ctr"/>
            <a:r>
              <a:rPr lang="en-US" dirty="0" smtClean="0">
                <a:latin typeface="+mn-lt"/>
              </a:rPr>
              <a:t>Formaldehyde</a:t>
            </a:r>
            <a:endParaRPr lang="en-US" dirty="0">
              <a:latin typeface="+mn-lt"/>
            </a:endParaRPr>
          </a:p>
        </p:txBody>
      </p:sp>
      <p:sp>
        <p:nvSpPr>
          <p:cNvPr id="3" name="Content Placeholder 2"/>
          <p:cNvSpPr>
            <a:spLocks noGrp="1"/>
          </p:cNvSpPr>
          <p:nvPr>
            <p:ph idx="1"/>
          </p:nvPr>
        </p:nvSpPr>
        <p:spPr>
          <a:xfrm>
            <a:off x="685800" y="1793875"/>
            <a:ext cx="5732864" cy="4530725"/>
          </a:xfrm>
        </p:spPr>
        <p:txBody>
          <a:bodyPr/>
          <a:lstStyle/>
          <a:p>
            <a:r>
              <a:rPr lang="en-US" sz="2400" dirty="0" smtClean="0"/>
              <a:t>OSHA standard requires air sampling</a:t>
            </a:r>
          </a:p>
          <a:p>
            <a:r>
              <a:rPr lang="en-US" sz="2400" dirty="0" smtClean="0"/>
              <a:t>If sampling shows exposure levels at or above the Permissible Exposure Limit (PEL), feasible engineering and work practice controls must be used to reduce employee exposure below the PEL</a:t>
            </a:r>
          </a:p>
          <a:p>
            <a:r>
              <a:rPr lang="en-US" sz="2000" b="1" dirty="0" smtClean="0">
                <a:solidFill>
                  <a:srgbClr val="FF0000"/>
                </a:solidFill>
              </a:rPr>
              <a:t>PEL = 0.75 ppm (8 hour TWA)</a:t>
            </a:r>
          </a:p>
          <a:p>
            <a:r>
              <a:rPr lang="en-US" sz="2000" b="1" dirty="0" smtClean="0">
                <a:solidFill>
                  <a:srgbClr val="FF0000"/>
                </a:solidFill>
              </a:rPr>
              <a:t>STEL = 2 ppm (max. 15 minute period)</a:t>
            </a:r>
          </a:p>
          <a:p>
            <a:r>
              <a:rPr lang="en-US" sz="2000" b="1" dirty="0" smtClean="0">
                <a:solidFill>
                  <a:srgbClr val="FF0000"/>
                </a:solidFill>
              </a:rPr>
              <a:t>Action Level = 0.5 ppm (8 hour TWA)</a:t>
            </a:r>
          </a:p>
          <a:p>
            <a:endParaRPr lang="en-US" sz="2400" b="1" dirty="0" smtClean="0">
              <a:solidFill>
                <a:srgbClr val="FF0000"/>
              </a:solidFill>
            </a:endParaRPr>
          </a:p>
          <a:p>
            <a:endParaRPr lang="en-US" sz="2400" dirty="0" smtClean="0"/>
          </a:p>
          <a:p>
            <a:endParaRPr lang="en-US" sz="2400" dirty="0" smtClean="0"/>
          </a:p>
          <a:p>
            <a:endParaRPr lang="en-US" sz="2400" dirty="0" smtClean="0"/>
          </a:p>
        </p:txBody>
      </p:sp>
      <p:pic>
        <p:nvPicPr>
          <p:cNvPr id="4" name="Picture 3" descr="GASTEC GV100 Piston Pump cat. no. 810-GV1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8664" y="2057400"/>
            <a:ext cx="2418155" cy="24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418664" y="4572000"/>
            <a:ext cx="2268136" cy="400110"/>
          </a:xfrm>
          <a:prstGeom prst="rect">
            <a:avLst/>
          </a:prstGeom>
          <a:noFill/>
        </p:spPr>
        <p:txBody>
          <a:bodyPr wrap="square" rtlCol="0">
            <a:spAutoFit/>
          </a:bodyPr>
          <a:lstStyle/>
          <a:p>
            <a:pPr algn="ctr"/>
            <a:r>
              <a:rPr lang="en-US" sz="1000" b="1" dirty="0" smtClean="0"/>
              <a:t>Formaldehyde Air </a:t>
            </a:r>
            <a:br>
              <a:rPr lang="en-US" sz="1000" b="1" dirty="0" smtClean="0"/>
            </a:br>
            <a:r>
              <a:rPr lang="en-US" sz="1000" b="1" dirty="0" smtClean="0"/>
              <a:t>Sampling Equipment</a:t>
            </a:r>
            <a:endParaRPr lang="en-US" sz="1000" b="1" dirty="0"/>
          </a:p>
        </p:txBody>
      </p:sp>
    </p:spTree>
    <p:extLst>
      <p:ext uri="{BB962C8B-B14F-4D97-AF65-F5344CB8AC3E}">
        <p14:creationId xmlns:p14="http://schemas.microsoft.com/office/powerpoint/2010/main" val="4042466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Burns from molten metal and hot surfaces</a:t>
            </a:r>
          </a:p>
          <a:p>
            <a:r>
              <a:rPr lang="en-US" dirty="0" smtClean="0"/>
              <a:t>Explosions from compressed gases or combustible dusts</a:t>
            </a:r>
          </a:p>
          <a:p>
            <a:r>
              <a:rPr lang="en-US" dirty="0" smtClean="0"/>
              <a:t>Burns from acids or caustic chemicals</a:t>
            </a:r>
          </a:p>
          <a:p>
            <a:r>
              <a:rPr lang="en-US" dirty="0" smtClean="0"/>
              <a:t>Some hazards are more difficult to see, such as dust, fumes and gases in the air</a:t>
            </a:r>
          </a:p>
          <a:p>
            <a:r>
              <a:rPr lang="en-US" dirty="0" smtClean="0"/>
              <a:t>The kinds and degrees of danger encountered will depend on the chemicals and metals used, and the foundry process</a:t>
            </a:r>
          </a:p>
          <a:p>
            <a:endParaRPr lang="en-US" dirty="0"/>
          </a:p>
        </p:txBody>
      </p:sp>
      <p:sp>
        <p:nvSpPr>
          <p:cNvPr id="4" name="Title 1"/>
          <p:cNvSpPr>
            <a:spLocks noGrp="1"/>
          </p:cNvSpPr>
          <p:nvPr>
            <p:ph type="title"/>
          </p:nvPr>
        </p:nvSpPr>
        <p:spPr/>
        <p:txBody>
          <a:bodyPr/>
          <a:lstStyle/>
          <a:p>
            <a:pPr algn="ctr"/>
            <a:r>
              <a:rPr lang="en-US" dirty="0" smtClean="0">
                <a:latin typeface="+mn-lt"/>
              </a:rPr>
              <a:t>Non-Ferrous Foundry Hazards</a:t>
            </a:r>
            <a:endParaRPr lang="en-US" dirty="0">
              <a:latin typeface="+mn-lt"/>
            </a:endParaRPr>
          </a:p>
        </p:txBody>
      </p:sp>
    </p:spTree>
    <p:extLst>
      <p:ext uri="{BB962C8B-B14F-4D97-AF65-F5344CB8AC3E}">
        <p14:creationId xmlns:p14="http://schemas.microsoft.com/office/powerpoint/2010/main" val="374392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pPr algn="ctr"/>
            <a:r>
              <a:rPr lang="en-US" dirty="0" smtClean="0">
                <a:latin typeface="+mn-lt"/>
              </a:rPr>
              <a:t>Formaldehyde</a:t>
            </a:r>
            <a:endParaRPr lang="en-US" dirty="0">
              <a:latin typeface="+mn-lt"/>
            </a:endParaRPr>
          </a:p>
        </p:txBody>
      </p:sp>
      <p:sp>
        <p:nvSpPr>
          <p:cNvPr id="3" name="Content Placeholder 2"/>
          <p:cNvSpPr>
            <a:spLocks noGrp="1"/>
          </p:cNvSpPr>
          <p:nvPr>
            <p:ph idx="1"/>
          </p:nvPr>
        </p:nvSpPr>
        <p:spPr>
          <a:xfrm>
            <a:off x="762000" y="1600200"/>
            <a:ext cx="3886200" cy="4530725"/>
          </a:xfrm>
        </p:spPr>
        <p:txBody>
          <a:bodyPr/>
          <a:lstStyle/>
          <a:p>
            <a:r>
              <a:rPr lang="en-US" sz="2400" dirty="0" smtClean="0"/>
              <a:t>Workers will be given respirators and other protective equipment need when controls cannot reduce exposure to acceptable levels</a:t>
            </a:r>
          </a:p>
          <a:p>
            <a:r>
              <a:rPr lang="en-US" sz="2400" b="1" dirty="0">
                <a:solidFill>
                  <a:srgbClr val="FF0000"/>
                </a:solidFill>
              </a:rPr>
              <a:t>Medical </a:t>
            </a:r>
            <a:r>
              <a:rPr lang="en-US" sz="2400" b="1" dirty="0" smtClean="0">
                <a:solidFill>
                  <a:srgbClr val="FF0000"/>
                </a:solidFill>
              </a:rPr>
              <a:t>surveillance </a:t>
            </a:r>
            <a:r>
              <a:rPr lang="en-US" sz="2400" b="1" dirty="0">
                <a:solidFill>
                  <a:srgbClr val="FF0000"/>
                </a:solidFill>
              </a:rPr>
              <a:t>and </a:t>
            </a:r>
            <a:r>
              <a:rPr lang="en-US" sz="2400" b="1" dirty="0" smtClean="0">
                <a:solidFill>
                  <a:srgbClr val="FF0000"/>
                </a:solidFill>
              </a:rPr>
              <a:t>training will be </a:t>
            </a:r>
            <a:endParaRPr lang="en-US" sz="24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9962" y="1752600"/>
            <a:ext cx="4123038" cy="2743200"/>
          </a:xfrm>
          <a:prstGeom prst="rect">
            <a:avLst/>
          </a:prstGeom>
        </p:spPr>
      </p:pic>
      <p:sp>
        <p:nvSpPr>
          <p:cNvPr id="5" name="Rectangle 4"/>
          <p:cNvSpPr/>
          <p:nvPr/>
        </p:nvSpPr>
        <p:spPr>
          <a:xfrm>
            <a:off x="761999" y="4572000"/>
            <a:ext cx="7999627" cy="1200329"/>
          </a:xfrm>
          <a:prstGeom prst="rect">
            <a:avLst/>
          </a:prstGeom>
        </p:spPr>
        <p:txBody>
          <a:bodyPr wrap="square">
            <a:spAutoFit/>
          </a:bodyPr>
          <a:lstStyle/>
          <a:p>
            <a:endParaRPr lang="en-US" b="1" dirty="0">
              <a:solidFill>
                <a:srgbClr val="FF0000"/>
              </a:solidFill>
            </a:endParaRPr>
          </a:p>
          <a:p>
            <a:endParaRPr lang="en-US" dirty="0"/>
          </a:p>
          <a:p>
            <a:endParaRPr lang="en-US" dirty="0"/>
          </a:p>
          <a:p>
            <a:endParaRPr lang="en-US" dirty="0"/>
          </a:p>
        </p:txBody>
      </p:sp>
      <p:sp>
        <p:nvSpPr>
          <p:cNvPr id="6" name="Content Placeholder 2"/>
          <p:cNvSpPr txBox="1">
            <a:spLocks/>
          </p:cNvSpPr>
          <p:nvPr/>
        </p:nvSpPr>
        <p:spPr bwMode="auto">
          <a:xfrm>
            <a:off x="763373" y="4616904"/>
            <a:ext cx="7999627" cy="1707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a:buNone/>
            </a:pPr>
            <a:r>
              <a:rPr lang="en-US" sz="2400" b="1" dirty="0" smtClean="0">
                <a:solidFill>
                  <a:srgbClr val="FF0000"/>
                </a:solidFill>
              </a:rPr>
              <a:t>    provided </a:t>
            </a:r>
            <a:r>
              <a:rPr lang="en-US" sz="2400" b="1" dirty="0">
                <a:solidFill>
                  <a:srgbClr val="FF0000"/>
                </a:solidFill>
              </a:rPr>
              <a:t>for all workers at or above </a:t>
            </a:r>
            <a:r>
              <a:rPr lang="en-US" sz="2400" b="1" dirty="0" smtClean="0">
                <a:solidFill>
                  <a:srgbClr val="FF0000"/>
                </a:solidFill>
              </a:rPr>
              <a:t>the action </a:t>
            </a:r>
            <a:r>
              <a:rPr lang="en-US" sz="2400" b="1" dirty="0">
                <a:solidFill>
                  <a:srgbClr val="FF0000"/>
                </a:solidFill>
              </a:rPr>
              <a:t>level</a:t>
            </a:r>
          </a:p>
          <a:p>
            <a:r>
              <a:rPr lang="en-US" sz="2400" dirty="0"/>
              <a:t>All elements of the Formaldehyde program must be in a written document maintained by the company</a:t>
            </a:r>
          </a:p>
        </p:txBody>
      </p:sp>
    </p:spTree>
    <p:extLst>
      <p:ext uri="{BB962C8B-B14F-4D97-AF65-F5344CB8AC3E}">
        <p14:creationId xmlns:p14="http://schemas.microsoft.com/office/powerpoint/2010/main" val="1850085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pPr algn="ctr"/>
            <a:r>
              <a:rPr lang="en-US" dirty="0" smtClean="0">
                <a:latin typeface="+mn-lt"/>
              </a:rPr>
              <a:t>Isocyanates</a:t>
            </a:r>
            <a:endParaRPr lang="en-US" dirty="0">
              <a:latin typeface="+mn-lt"/>
            </a:endParaRPr>
          </a:p>
        </p:txBody>
      </p:sp>
      <p:sp>
        <p:nvSpPr>
          <p:cNvPr id="3" name="Content Placeholder 2"/>
          <p:cNvSpPr>
            <a:spLocks noGrp="1"/>
          </p:cNvSpPr>
          <p:nvPr>
            <p:ph idx="1"/>
          </p:nvPr>
        </p:nvSpPr>
        <p:spPr>
          <a:xfrm>
            <a:off x="3124200" y="1752600"/>
            <a:ext cx="5867400" cy="4530725"/>
          </a:xfrm>
        </p:spPr>
        <p:txBody>
          <a:bodyPr/>
          <a:lstStyle/>
          <a:p>
            <a:r>
              <a:rPr lang="en-US" sz="2200" dirty="0" smtClean="0"/>
              <a:t>Isocyanates may be released to the air from core making or chemically bonded sand molding processes</a:t>
            </a:r>
          </a:p>
          <a:p>
            <a:r>
              <a:rPr lang="en-US" sz="2200" dirty="0" smtClean="0"/>
              <a:t>Isocyanates react with other chemical compounds containing alcohol to produce polyurethane polymers, found in products such as polyurethane foams and paints</a:t>
            </a:r>
          </a:p>
          <a:p>
            <a:r>
              <a:rPr lang="en-US" sz="2200" dirty="0" smtClean="0"/>
              <a:t>Worker exposure to Isocyanates can cause Asthma</a:t>
            </a:r>
          </a:p>
          <a:p>
            <a:r>
              <a:rPr lang="en-US" sz="2200" dirty="0" smtClean="0"/>
              <a:t>Isocyanates are one of the most common chemical causes of work-related Asthma</a:t>
            </a:r>
          </a:p>
          <a:p>
            <a:endParaRPr lang="en-US" dirty="0" smtClean="0"/>
          </a:p>
          <a:p>
            <a:endParaRPr lang="en-US" b="1" dirty="0" smtClean="0">
              <a:solidFill>
                <a:srgbClr val="FF0000"/>
              </a:solidFill>
            </a:endParaRPr>
          </a:p>
          <a:p>
            <a:endParaRPr lang="en-US" dirty="0" smtClean="0"/>
          </a:p>
          <a:p>
            <a:endParaRPr lang="en-US" dirty="0" smtClean="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1" y="1882172"/>
            <a:ext cx="2362200" cy="19278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481" y="4114800"/>
            <a:ext cx="2325519" cy="1543050"/>
          </a:xfrm>
          <a:prstGeom prst="rect">
            <a:avLst/>
          </a:prstGeom>
          <a:ln>
            <a:solidFill>
              <a:schemeClr val="tx1"/>
            </a:solidFill>
          </a:ln>
        </p:spPr>
      </p:pic>
    </p:spTree>
    <p:extLst>
      <p:ext uri="{BB962C8B-B14F-4D97-AF65-F5344CB8AC3E}">
        <p14:creationId xmlns:p14="http://schemas.microsoft.com/office/powerpoint/2010/main" val="1176101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pPr algn="ctr"/>
            <a:r>
              <a:rPr lang="en-US" dirty="0" smtClean="0">
                <a:latin typeface="+mn-lt"/>
              </a:rPr>
              <a:t>Isocyanates</a:t>
            </a:r>
            <a:endParaRPr lang="en-US" dirty="0">
              <a:latin typeface="+mn-lt"/>
            </a:endParaRPr>
          </a:p>
        </p:txBody>
      </p:sp>
      <p:sp>
        <p:nvSpPr>
          <p:cNvPr id="3" name="Content Placeholder 2"/>
          <p:cNvSpPr>
            <a:spLocks noGrp="1"/>
          </p:cNvSpPr>
          <p:nvPr>
            <p:ph idx="1"/>
          </p:nvPr>
        </p:nvSpPr>
        <p:spPr>
          <a:xfrm>
            <a:off x="762000" y="1676400"/>
            <a:ext cx="8229600" cy="4530725"/>
          </a:xfrm>
        </p:spPr>
        <p:txBody>
          <a:bodyPr/>
          <a:lstStyle/>
          <a:p>
            <a:r>
              <a:rPr lang="en-US" sz="2400" dirty="0" smtClean="0"/>
              <a:t>Exposure can include inhalation and skin contact</a:t>
            </a:r>
          </a:p>
          <a:p>
            <a:r>
              <a:rPr lang="en-US" sz="2400" dirty="0" smtClean="0"/>
              <a:t>Asthma symptoms may start at work, or may be delayed and not appear until several hours after leaving work</a:t>
            </a:r>
          </a:p>
          <a:p>
            <a:r>
              <a:rPr lang="en-US" sz="2400" dirty="0" smtClean="0"/>
              <a:t>May cause Asthma in people who have never had it, and may worsen the condition for people with existing Asthma</a:t>
            </a:r>
          </a:p>
          <a:p>
            <a:r>
              <a:rPr lang="en-US" sz="2400" dirty="0" smtClean="0"/>
              <a:t>Health effects of exposure also includes irritation of skin and mucous membranes, chest tightness, and difficulty breathing</a:t>
            </a:r>
          </a:p>
          <a:p>
            <a:r>
              <a:rPr lang="en-US" sz="2400" dirty="0" smtClean="0"/>
              <a:t>Some compounds (not all isocyanates) are classified as potential human carcinogens</a:t>
            </a:r>
          </a:p>
          <a:p>
            <a:endParaRPr lang="en-US" dirty="0" smtClean="0"/>
          </a:p>
          <a:p>
            <a:endParaRPr lang="en-US" dirty="0" smtClean="0"/>
          </a:p>
          <a:p>
            <a:endParaRPr lang="en-US" dirty="0" smtClean="0"/>
          </a:p>
          <a:p>
            <a:endParaRPr lang="en-US" b="1" dirty="0" smtClean="0">
              <a:solidFill>
                <a:srgbClr val="FF0000"/>
              </a:solidFill>
            </a:endParaRP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950570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pPr algn="ctr"/>
            <a:r>
              <a:rPr lang="en-US" dirty="0" smtClean="0">
                <a:latin typeface="+mn-lt"/>
              </a:rPr>
              <a:t>Isocyanates</a:t>
            </a:r>
            <a:endParaRPr lang="en-US" dirty="0">
              <a:latin typeface="+mn-lt"/>
            </a:endParaRPr>
          </a:p>
        </p:txBody>
      </p:sp>
      <p:sp>
        <p:nvSpPr>
          <p:cNvPr id="3" name="Content Placeholder 2"/>
          <p:cNvSpPr>
            <a:spLocks noGrp="1"/>
          </p:cNvSpPr>
          <p:nvPr>
            <p:ph idx="1"/>
          </p:nvPr>
        </p:nvSpPr>
        <p:spPr>
          <a:xfrm>
            <a:off x="685800" y="1752600"/>
            <a:ext cx="8305800" cy="4530725"/>
          </a:xfrm>
        </p:spPr>
        <p:txBody>
          <a:bodyPr/>
          <a:lstStyle/>
          <a:p>
            <a:r>
              <a:rPr lang="en-US" dirty="0" smtClean="0"/>
              <a:t>Isocyanates are a </a:t>
            </a:r>
            <a:r>
              <a:rPr lang="en-US" b="1" dirty="0" smtClean="0">
                <a:solidFill>
                  <a:srgbClr val="FF0000"/>
                </a:solidFill>
              </a:rPr>
              <a:t>GROUP</a:t>
            </a:r>
            <a:r>
              <a:rPr lang="en-US" dirty="0" smtClean="0"/>
              <a:t> of chemicals, and not all of the substances in this group have the same effect on the body</a:t>
            </a:r>
          </a:p>
          <a:p>
            <a:r>
              <a:rPr lang="en-US" dirty="0" smtClean="0"/>
              <a:t>It is important to </a:t>
            </a:r>
            <a:r>
              <a:rPr lang="en-US" b="1" dirty="0" smtClean="0">
                <a:solidFill>
                  <a:srgbClr val="FF0000"/>
                </a:solidFill>
              </a:rPr>
              <a:t>CHECK THE SDS </a:t>
            </a:r>
            <a:r>
              <a:rPr lang="en-US" dirty="0" smtClean="0"/>
              <a:t>to see which isocyanate(s) may be present and </a:t>
            </a:r>
            <a:r>
              <a:rPr lang="en-US" b="1" dirty="0" smtClean="0">
                <a:solidFill>
                  <a:srgbClr val="FF0000"/>
                </a:solidFill>
              </a:rPr>
              <a:t>WHAT</a:t>
            </a:r>
            <a:r>
              <a:rPr lang="en-US" dirty="0" smtClean="0"/>
              <a:t> actions should be taken if there is a potential hazard </a:t>
            </a:r>
          </a:p>
          <a:p>
            <a:endParaRPr lang="en-US" sz="3600" dirty="0" smtClean="0"/>
          </a:p>
          <a:p>
            <a:endParaRPr lang="en-US" sz="3600" b="1" dirty="0" smtClean="0">
              <a:solidFill>
                <a:srgbClr val="FF0000"/>
              </a:solidFill>
            </a:endParaRPr>
          </a:p>
          <a:p>
            <a:endParaRPr lang="en-US" sz="3600" dirty="0" smtClean="0"/>
          </a:p>
          <a:p>
            <a:endParaRPr lang="en-US" sz="3600" dirty="0" smtClean="0"/>
          </a:p>
          <a:p>
            <a:endParaRPr lang="en-US" sz="3600" dirty="0" smtClean="0"/>
          </a:p>
        </p:txBody>
      </p:sp>
    </p:spTree>
    <p:extLst>
      <p:ext uri="{BB962C8B-B14F-4D97-AF65-F5344CB8AC3E}">
        <p14:creationId xmlns:p14="http://schemas.microsoft.com/office/powerpoint/2010/main" val="5266100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pPr algn="ctr"/>
            <a:r>
              <a:rPr lang="en-US" dirty="0" smtClean="0">
                <a:latin typeface="+mn-lt"/>
              </a:rPr>
              <a:t>Carbon Monoxide (CO)</a:t>
            </a:r>
            <a:endParaRPr lang="en-US" dirty="0">
              <a:latin typeface="+mn-lt"/>
            </a:endParaRPr>
          </a:p>
        </p:txBody>
      </p:sp>
      <p:sp>
        <p:nvSpPr>
          <p:cNvPr id="4" name="Content Placeholder 2"/>
          <p:cNvSpPr>
            <a:spLocks noGrp="1"/>
          </p:cNvSpPr>
          <p:nvPr>
            <p:ph idx="1"/>
          </p:nvPr>
        </p:nvSpPr>
        <p:spPr>
          <a:xfrm>
            <a:off x="609600" y="1600200"/>
            <a:ext cx="3962400" cy="4530725"/>
          </a:xfrm>
        </p:spPr>
        <p:txBody>
          <a:bodyPr/>
          <a:lstStyle/>
          <a:p>
            <a:r>
              <a:rPr lang="en-US" sz="2100" dirty="0" smtClean="0"/>
              <a:t>Present whenever there is combustion, such as around a gas or oil fired furnace</a:t>
            </a:r>
          </a:p>
          <a:p>
            <a:r>
              <a:rPr lang="en-US" sz="2100" dirty="0" smtClean="0"/>
              <a:t>Poisonous, colorless, odorless and tasteless gas</a:t>
            </a:r>
          </a:p>
          <a:p>
            <a:r>
              <a:rPr lang="en-US" sz="2100" dirty="0" smtClean="0"/>
              <a:t>Produced from incomplete burning of natural gas, gasoline, kerosene, oil, propane, coal or wood</a:t>
            </a:r>
          </a:p>
          <a:p>
            <a:r>
              <a:rPr lang="en-US" sz="2100" dirty="0" smtClean="0"/>
              <a:t>Furnaces that use these fuels produce CO, but the most common source in the foundry is the internal combustion engine</a:t>
            </a:r>
          </a:p>
          <a:p>
            <a:endParaRPr lang="en-US" b="1" dirty="0" smtClean="0">
              <a:solidFill>
                <a:srgbClr val="FF0000"/>
              </a:solidFill>
            </a:endParaRPr>
          </a:p>
          <a:p>
            <a:endParaRPr lang="en-US" b="1" dirty="0" smtClean="0">
              <a:solidFill>
                <a:srgbClr val="FF0000"/>
              </a:solidFill>
            </a:endParaRPr>
          </a:p>
          <a:p>
            <a:endParaRPr lang="en-US" dirty="0" smtClean="0"/>
          </a:p>
          <a:p>
            <a:endParaRPr lang="en-US" dirty="0" smtClean="0"/>
          </a:p>
          <a:p>
            <a:endParaRPr lang="en-US"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676400"/>
            <a:ext cx="3886200" cy="244618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4267200"/>
            <a:ext cx="3885054" cy="2185343"/>
          </a:xfrm>
          <a:prstGeom prst="rect">
            <a:avLst/>
          </a:prstGeom>
        </p:spPr>
      </p:pic>
    </p:spTree>
    <p:extLst>
      <p:ext uri="{BB962C8B-B14F-4D97-AF65-F5344CB8AC3E}">
        <p14:creationId xmlns:p14="http://schemas.microsoft.com/office/powerpoint/2010/main" val="34526418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pPr algn="ctr"/>
            <a:r>
              <a:rPr lang="en-US" dirty="0" smtClean="0">
                <a:latin typeface="+mn-lt"/>
              </a:rPr>
              <a:t>Carbon Monoxide</a:t>
            </a:r>
            <a:endParaRPr lang="en-US" dirty="0">
              <a:latin typeface="+mn-lt"/>
            </a:endParaRPr>
          </a:p>
        </p:txBody>
      </p:sp>
      <p:sp>
        <p:nvSpPr>
          <p:cNvPr id="4" name="Content Placeholder 3"/>
          <p:cNvSpPr>
            <a:spLocks noGrp="1"/>
          </p:cNvSpPr>
          <p:nvPr>
            <p:ph idx="1"/>
          </p:nvPr>
        </p:nvSpPr>
        <p:spPr>
          <a:xfrm>
            <a:off x="2819400" y="1717675"/>
            <a:ext cx="5867400" cy="4606925"/>
          </a:xfrm>
        </p:spPr>
        <p:txBody>
          <a:bodyPr/>
          <a:lstStyle/>
          <a:p>
            <a:r>
              <a:rPr lang="en-US" sz="2000" dirty="0" smtClean="0"/>
              <a:t>Most dangerous when it is breathed in, the CO takes the place of oxygen in the blood</a:t>
            </a:r>
          </a:p>
          <a:p>
            <a:r>
              <a:rPr lang="en-US" sz="2000" dirty="0" smtClean="0"/>
              <a:t>Large amounts of CO can overcome you in minutes without warning</a:t>
            </a:r>
          </a:p>
          <a:p>
            <a:r>
              <a:rPr lang="en-US" sz="2000" dirty="0" smtClean="0"/>
              <a:t>Symptoms start as tightness across the chest, headache, fatigue, dizziness, drowsiness or nausea</a:t>
            </a:r>
          </a:p>
          <a:p>
            <a:r>
              <a:rPr lang="en-US" sz="2000" dirty="0" smtClean="0"/>
              <a:t>Symptoms may get worse and include vomiting, confusion, collapse, loss of consciousness and muscle weakness</a:t>
            </a:r>
          </a:p>
          <a:p>
            <a:r>
              <a:rPr lang="en-US" sz="2000" dirty="0" smtClean="0"/>
              <a:t>Acute poisoning could result in permanent damage to parts of the body that require a lot of oxygen, such as the heart and the brain</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430" y="1600200"/>
            <a:ext cx="1774370" cy="152644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30" y="3276600"/>
            <a:ext cx="1774370" cy="129045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30" y="4724400"/>
            <a:ext cx="1774370" cy="1774370"/>
          </a:xfrm>
          <a:prstGeom prst="rect">
            <a:avLst/>
          </a:prstGeom>
        </p:spPr>
      </p:pic>
    </p:spTree>
    <p:extLst>
      <p:ext uri="{BB962C8B-B14F-4D97-AF65-F5344CB8AC3E}">
        <p14:creationId xmlns:p14="http://schemas.microsoft.com/office/powerpoint/2010/main" val="129912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pPr algn="ctr"/>
            <a:r>
              <a:rPr lang="en-US" dirty="0" smtClean="0">
                <a:latin typeface="+mn-lt"/>
              </a:rPr>
              <a:t>Carbon Monoxide</a:t>
            </a:r>
            <a:endParaRPr lang="en-US" dirty="0">
              <a:latin typeface="+mn-lt"/>
            </a:endParaRPr>
          </a:p>
        </p:txBody>
      </p:sp>
      <p:sp>
        <p:nvSpPr>
          <p:cNvPr id="4" name="Content Placeholder 3"/>
          <p:cNvSpPr>
            <a:spLocks noGrp="1"/>
          </p:cNvSpPr>
          <p:nvPr>
            <p:ph idx="1"/>
          </p:nvPr>
        </p:nvSpPr>
        <p:spPr>
          <a:xfrm>
            <a:off x="685800" y="1752600"/>
            <a:ext cx="5029200" cy="4530725"/>
          </a:xfrm>
        </p:spPr>
        <p:txBody>
          <a:bodyPr/>
          <a:lstStyle/>
          <a:p>
            <a:r>
              <a:rPr lang="en-US" sz="2400" dirty="0" smtClean="0"/>
              <a:t>Preventing CO buildup may require a good ventilation system</a:t>
            </a:r>
          </a:p>
          <a:p>
            <a:r>
              <a:rPr lang="en-US" sz="2400" dirty="0" smtClean="0"/>
              <a:t>Home and work equipment and appliances that can produce CO must be kept in good working order to ensure they run safely and to reduce CO formation</a:t>
            </a:r>
          </a:p>
          <a:p>
            <a:r>
              <a:rPr lang="en-US" sz="2400" dirty="0" smtClean="0"/>
              <a:t>Gasoline-powered engines or tools should never be used in poorly ventilated areas</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752600"/>
            <a:ext cx="2891656" cy="19202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3810000"/>
            <a:ext cx="2891656" cy="2891656"/>
          </a:xfrm>
          <a:prstGeom prst="rect">
            <a:avLst/>
          </a:prstGeom>
        </p:spPr>
      </p:pic>
    </p:spTree>
    <p:extLst>
      <p:ext uri="{BB962C8B-B14F-4D97-AF65-F5344CB8AC3E}">
        <p14:creationId xmlns:p14="http://schemas.microsoft.com/office/powerpoint/2010/main" val="2669598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pPr algn="ctr"/>
            <a:r>
              <a:rPr lang="en-US" dirty="0" smtClean="0">
                <a:latin typeface="+mn-lt"/>
              </a:rPr>
              <a:t>Carbon Monoxide</a:t>
            </a:r>
            <a:endParaRPr lang="en-US" dirty="0">
              <a:latin typeface="+mn-lt"/>
            </a:endParaRPr>
          </a:p>
        </p:txBody>
      </p:sp>
      <p:sp>
        <p:nvSpPr>
          <p:cNvPr id="3" name="Content Placeholder 2"/>
          <p:cNvSpPr>
            <a:spLocks noGrp="1"/>
          </p:cNvSpPr>
          <p:nvPr>
            <p:ph idx="1"/>
          </p:nvPr>
        </p:nvSpPr>
        <p:spPr>
          <a:xfrm>
            <a:off x="609600" y="1600200"/>
            <a:ext cx="3733800" cy="4530725"/>
          </a:xfrm>
        </p:spPr>
        <p:txBody>
          <a:bodyPr/>
          <a:lstStyle/>
          <a:p>
            <a:r>
              <a:rPr lang="en-US" dirty="0" smtClean="0"/>
              <a:t>If a worker must enter a </a:t>
            </a:r>
            <a:r>
              <a:rPr lang="en-US" b="1" dirty="0" smtClean="0">
                <a:solidFill>
                  <a:srgbClr val="FF0000"/>
                </a:solidFill>
              </a:rPr>
              <a:t>CONFINED SPACE </a:t>
            </a:r>
            <a:r>
              <a:rPr lang="en-US" dirty="0" smtClean="0"/>
              <a:t>where CO may be present, the confined space </a:t>
            </a:r>
            <a:r>
              <a:rPr lang="en-US" b="1" dirty="0" smtClean="0">
                <a:solidFill>
                  <a:srgbClr val="FF0000"/>
                </a:solidFill>
              </a:rPr>
              <a:t>MUST</a:t>
            </a:r>
            <a:r>
              <a:rPr lang="en-US" dirty="0" smtClean="0"/>
              <a:t> be tested to see if there is enough oxygen present before any worker is allowed to enter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6314" y="2490407"/>
            <a:ext cx="4268057" cy="2843593"/>
          </a:xfrm>
          <a:prstGeom prst="rect">
            <a:avLst/>
          </a:prstGeom>
        </p:spPr>
      </p:pic>
    </p:spTree>
    <p:extLst>
      <p:ext uri="{BB962C8B-B14F-4D97-AF65-F5344CB8AC3E}">
        <p14:creationId xmlns:p14="http://schemas.microsoft.com/office/powerpoint/2010/main" val="3005620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pPr algn="ctr"/>
            <a:r>
              <a:rPr lang="en-US" dirty="0" smtClean="0">
                <a:latin typeface="+mn-lt"/>
              </a:rPr>
              <a:t>Carbon Monoxide</a:t>
            </a:r>
            <a:endParaRPr lang="en-US" dirty="0">
              <a:latin typeface="+mn-lt"/>
            </a:endParaRPr>
          </a:p>
        </p:txBody>
      </p:sp>
      <p:sp>
        <p:nvSpPr>
          <p:cNvPr id="3" name="Content Placeholder 2"/>
          <p:cNvSpPr>
            <a:spLocks noGrp="1"/>
          </p:cNvSpPr>
          <p:nvPr>
            <p:ph idx="1"/>
          </p:nvPr>
        </p:nvSpPr>
        <p:spPr>
          <a:xfrm>
            <a:off x="685800" y="1752600"/>
            <a:ext cx="8305800" cy="4530725"/>
          </a:xfrm>
        </p:spPr>
        <p:txBody>
          <a:bodyPr/>
          <a:lstStyle/>
          <a:p>
            <a:r>
              <a:rPr lang="en-US" dirty="0" smtClean="0"/>
              <a:t>SDS for fuels will show CO may be produced </a:t>
            </a:r>
            <a:r>
              <a:rPr lang="en-US" dirty="0" err="1" smtClean="0"/>
              <a:t>wht</a:t>
            </a:r>
            <a:r>
              <a:rPr lang="en-US" dirty="0" smtClean="0"/>
              <a:t> the fuel is burned</a:t>
            </a:r>
          </a:p>
          <a:p>
            <a:r>
              <a:rPr lang="en-US" dirty="0" smtClean="0"/>
              <a:t>No label on moving equipment such as a fork lift</a:t>
            </a:r>
          </a:p>
          <a:p>
            <a:r>
              <a:rPr lang="en-US" dirty="0" smtClean="0"/>
              <a:t>Can be present wherever organic fuels are burned</a:t>
            </a:r>
          </a:p>
          <a:p>
            <a:endParaRPr lang="en-US" sz="3600" dirty="0" smtClean="0"/>
          </a:p>
          <a:p>
            <a:endParaRPr lang="en-US" sz="3600" b="1" dirty="0" smtClean="0">
              <a:solidFill>
                <a:srgbClr val="FF0000"/>
              </a:solidFill>
            </a:endParaRPr>
          </a:p>
          <a:p>
            <a:endParaRPr lang="en-US" sz="3600" dirty="0" smtClean="0"/>
          </a:p>
          <a:p>
            <a:endParaRPr lang="en-US" sz="3600" dirty="0" smtClean="0"/>
          </a:p>
          <a:p>
            <a:endParaRPr lang="en-US" sz="3600" dirty="0" smtClean="0"/>
          </a:p>
        </p:txBody>
      </p:sp>
    </p:spTree>
    <p:extLst>
      <p:ext uri="{BB962C8B-B14F-4D97-AF65-F5344CB8AC3E}">
        <p14:creationId xmlns:p14="http://schemas.microsoft.com/office/powerpoint/2010/main" val="3940161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7813"/>
            <a:ext cx="8001000" cy="1143000"/>
          </a:xfrm>
        </p:spPr>
        <p:txBody>
          <a:bodyPr/>
          <a:lstStyle/>
          <a:p>
            <a:r>
              <a:rPr lang="en-US" sz="4100" dirty="0" smtClean="0"/>
              <a:t>SDS and Labels are </a:t>
            </a:r>
            <a:r>
              <a:rPr lang="en-US" sz="4100" b="1" dirty="0" smtClean="0">
                <a:solidFill>
                  <a:srgbClr val="FF0000"/>
                </a:solidFill>
              </a:rPr>
              <a:t>LIFESAVERS</a:t>
            </a:r>
            <a:r>
              <a:rPr lang="en-US" sz="4100" dirty="0" smtClean="0"/>
              <a:t>!</a:t>
            </a:r>
            <a:endParaRPr lang="en-US" sz="41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74" y="1600200"/>
            <a:ext cx="3481526" cy="5100049"/>
          </a:xfrm>
          <a:prstGeom prst="rect">
            <a:avLst/>
          </a:prstGeom>
          <a:ln>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1828800"/>
            <a:ext cx="4533026" cy="4644800"/>
          </a:xfrm>
          <a:prstGeom prst="rect">
            <a:avLst/>
          </a:prstGeom>
          <a:ln>
            <a:solidFill>
              <a:schemeClr val="tx1"/>
            </a:solidFill>
          </a:ln>
        </p:spPr>
      </p:pic>
    </p:spTree>
    <p:extLst>
      <p:ext uri="{BB962C8B-B14F-4D97-AF65-F5344CB8AC3E}">
        <p14:creationId xmlns:p14="http://schemas.microsoft.com/office/powerpoint/2010/main" val="1922501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Non-Ferrous foundries melt and cast metals that do not contain significant amounts of iron</a:t>
            </a:r>
          </a:p>
          <a:p>
            <a:r>
              <a:rPr lang="en-US" dirty="0" smtClean="0"/>
              <a:t>Two major types of non-ferrous foundries:</a:t>
            </a:r>
          </a:p>
          <a:p>
            <a:pPr lvl="1"/>
            <a:r>
              <a:rPr lang="en-US" sz="2400" dirty="0" smtClean="0"/>
              <a:t>Brass and Bronze foundries – these foundries melt alloys of metal that have COPPER as a main ingredient</a:t>
            </a:r>
          </a:p>
          <a:p>
            <a:pPr lvl="1"/>
            <a:r>
              <a:rPr lang="en-US" sz="2400" dirty="0" smtClean="0"/>
              <a:t>Aluminum foundries – these foundries melt alloys of metal that have ALUMINUM as the only or main ingredient</a:t>
            </a:r>
          </a:p>
          <a:p>
            <a:r>
              <a:rPr lang="en-US" dirty="0" smtClean="0"/>
              <a:t>Other </a:t>
            </a:r>
            <a:r>
              <a:rPr lang="en-US" dirty="0"/>
              <a:t>types of more specialized non-ferrous foundry exist, such as Magnesium, Tin, Gold and Silver</a:t>
            </a:r>
          </a:p>
          <a:p>
            <a:pPr lvl="1"/>
            <a:endParaRPr lang="en-US" dirty="0"/>
          </a:p>
        </p:txBody>
      </p:sp>
      <p:sp>
        <p:nvSpPr>
          <p:cNvPr id="4" name="Title 1"/>
          <p:cNvSpPr>
            <a:spLocks noGrp="1"/>
          </p:cNvSpPr>
          <p:nvPr>
            <p:ph type="title"/>
          </p:nvPr>
        </p:nvSpPr>
        <p:spPr/>
        <p:txBody>
          <a:bodyPr/>
          <a:lstStyle/>
          <a:p>
            <a:pPr algn="ctr"/>
            <a:r>
              <a:rPr lang="en-US" sz="4000" dirty="0" smtClean="0">
                <a:latin typeface="+mn-lt"/>
              </a:rPr>
              <a:t>Types of Non-Ferrous Foundries</a:t>
            </a:r>
            <a:endParaRPr lang="en-US" sz="4000" dirty="0">
              <a:latin typeface="+mn-lt"/>
            </a:endParaRPr>
          </a:p>
        </p:txBody>
      </p:sp>
    </p:spTree>
    <p:extLst>
      <p:ext uri="{BB962C8B-B14F-4D97-AF65-F5344CB8AC3E}">
        <p14:creationId xmlns:p14="http://schemas.microsoft.com/office/powerpoint/2010/main" val="41647314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dirty="0" smtClean="0"/>
              <a:t>Acknowledgements</a:t>
            </a:r>
          </a:p>
        </p:txBody>
      </p:sp>
      <p:sp>
        <p:nvSpPr>
          <p:cNvPr id="5123" name="Rectangle 3"/>
          <p:cNvSpPr>
            <a:spLocks noGrp="1" noChangeArrowheads="1"/>
          </p:cNvSpPr>
          <p:nvPr>
            <p:ph type="body" sz="half" idx="1"/>
          </p:nvPr>
        </p:nvSpPr>
        <p:spPr>
          <a:xfrm>
            <a:off x="914400" y="2133600"/>
            <a:ext cx="7543800" cy="3997325"/>
          </a:xfrm>
        </p:spPr>
        <p:txBody>
          <a:bodyPr/>
          <a:lstStyle/>
          <a:p>
            <a:pPr eaLnBrk="1" hangingPunct="1"/>
            <a:r>
              <a:rPr lang="en-US" sz="2000" dirty="0" smtClean="0"/>
              <a:t>This material was produced under grant number </a:t>
            </a:r>
            <a:r>
              <a:rPr lang="en-US" sz="2000" smtClean="0"/>
              <a:t/>
            </a:r>
            <a:br>
              <a:rPr lang="en-US" sz="2000" smtClean="0"/>
            </a:br>
            <a:r>
              <a:rPr lang="en-US" sz="2000" smtClean="0"/>
              <a:t>SH-26318-SH4 </a:t>
            </a:r>
            <a:r>
              <a:rPr lang="en-US" sz="2000" dirty="0" smtClean="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eaLnBrk="1" hangingPunct="1"/>
            <a:endParaRPr lang="en-US" sz="2200" dirty="0" smtClean="0"/>
          </a:p>
        </p:txBody>
      </p:sp>
      <p:pic>
        <p:nvPicPr>
          <p:cNvPr id="5124" name="Picture 4" descr="nffs_transparent"/>
          <p:cNvPicPr>
            <a:picLocks noChangeAspect="1" noChangeArrowheads="1"/>
          </p:cNvPicPr>
          <p:nvPr/>
        </p:nvPicPr>
        <p:blipFill>
          <a:blip r:embed="rId4" cstate="print"/>
          <a:srcRect/>
          <a:stretch>
            <a:fillRect/>
          </a:stretch>
        </p:blipFill>
        <p:spPr bwMode="auto">
          <a:xfrm>
            <a:off x="7162800" y="6062663"/>
            <a:ext cx="1676400" cy="719137"/>
          </a:xfrm>
          <a:prstGeom prst="rect">
            <a:avLst/>
          </a:prstGeom>
          <a:noFill/>
          <a:ln w="9525">
            <a:noFill/>
            <a:miter lim="800000"/>
            <a:headEnd/>
            <a:tailEnd/>
          </a:ln>
        </p:spPr>
      </p:pic>
      <p:pic>
        <p:nvPicPr>
          <p:cNvPr id="5125" name="Picture 5" descr="transparent"/>
          <p:cNvPicPr>
            <a:picLocks noGrp="1" noChangeAspect="1" noChangeArrowheads="1"/>
          </p:cNvPicPr>
          <p:nvPr>
            <p:ph sz="half" idx="2"/>
          </p:nvPr>
        </p:nvPicPr>
        <p:blipFill>
          <a:blip r:embed="rId5" cstate="print"/>
          <a:srcRect/>
          <a:stretch>
            <a:fillRect/>
          </a:stretch>
        </p:blipFill>
        <p:spPr>
          <a:xfrm>
            <a:off x="381000" y="5788025"/>
            <a:ext cx="2130425" cy="1298575"/>
          </a:xfrm>
          <a:noFill/>
        </p:spPr>
      </p:pic>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sz="half" idx="1"/>
          </p:nvPr>
        </p:nvSpPr>
        <p:spPr>
          <a:xfrm>
            <a:off x="914400" y="2057400"/>
            <a:ext cx="7772400" cy="3810000"/>
          </a:xfrm>
        </p:spPr>
        <p:txBody>
          <a:bodyPr/>
          <a:lstStyle/>
          <a:p>
            <a:pPr eaLnBrk="1" hangingPunct="1">
              <a:defRPr/>
            </a:pPr>
            <a:r>
              <a:rPr lang="en-US" sz="2400" b="1" dirty="0" smtClean="0">
                <a:effectLst>
                  <a:outerShdw blurRad="38100" dist="38100" dir="2700000" algn="tl">
                    <a:srgbClr val="FFFFFF"/>
                  </a:outerShdw>
                </a:effectLst>
              </a:rPr>
              <a:t>Additional Training Modules Available For:</a:t>
            </a:r>
          </a:p>
          <a:p>
            <a:pPr lvl="1" eaLnBrk="1" hangingPunct="1">
              <a:defRPr/>
            </a:pPr>
            <a:r>
              <a:rPr lang="en-US" sz="2200" b="1" dirty="0" smtClean="0">
                <a:effectLst>
                  <a:outerShdw blurRad="38100" dist="38100" dir="2700000" algn="tl">
                    <a:srgbClr val="FFFFFF"/>
                  </a:outerShdw>
                </a:effectLst>
              </a:rPr>
              <a:t>Foundry Air Contaminants</a:t>
            </a:r>
          </a:p>
          <a:p>
            <a:pPr lvl="1" eaLnBrk="1" hangingPunct="1">
              <a:defRPr/>
            </a:pPr>
            <a:r>
              <a:rPr lang="en-US" sz="2200" b="1" dirty="0" smtClean="0">
                <a:effectLst>
                  <a:outerShdw blurRad="38100" dist="38100" dir="2700000" algn="tl">
                    <a:srgbClr val="FFFFFF"/>
                  </a:outerShdw>
                </a:effectLst>
              </a:rPr>
              <a:t>Foundry Electrical Safety/Arc Flash (bi-lingual)</a:t>
            </a:r>
          </a:p>
          <a:p>
            <a:pPr lvl="1" eaLnBrk="1" hangingPunct="1">
              <a:defRPr/>
            </a:pPr>
            <a:r>
              <a:rPr lang="en-US" sz="2200" b="1" dirty="0" smtClean="0">
                <a:effectLst>
                  <a:outerShdw blurRad="38100" dist="38100" dir="2700000" algn="tl">
                    <a:srgbClr val="FFFFFF"/>
                  </a:outerShdw>
                </a:effectLst>
              </a:rPr>
              <a:t>Workplace Emergency Planning</a:t>
            </a:r>
          </a:p>
          <a:p>
            <a:pPr lvl="1" eaLnBrk="1" hangingPunct="1">
              <a:defRPr/>
            </a:pPr>
            <a:r>
              <a:rPr lang="en-US" sz="2200" b="1" dirty="0" smtClean="0">
                <a:effectLst>
                  <a:outerShdw blurRad="38100" dist="38100" dir="2700000" algn="tl">
                    <a:srgbClr val="FFFFFF"/>
                  </a:outerShdw>
                </a:effectLst>
              </a:rPr>
              <a:t>Lead Hazards (bi-lingual)</a:t>
            </a:r>
          </a:p>
          <a:p>
            <a:pPr lvl="1" eaLnBrk="1" hangingPunct="1">
              <a:defRPr/>
            </a:pPr>
            <a:r>
              <a:rPr lang="en-US" sz="2200" b="1" dirty="0" smtClean="0">
                <a:effectLst>
                  <a:outerShdw blurRad="38100" dist="38100" dir="2700000" algn="tl">
                    <a:srgbClr val="FFFFFF"/>
                  </a:outerShdw>
                </a:effectLst>
              </a:rPr>
              <a:t>Lockout/Tagout (bi-lingual)</a:t>
            </a:r>
          </a:p>
          <a:p>
            <a:pPr lvl="1" eaLnBrk="1" hangingPunct="1">
              <a:defRPr/>
            </a:pPr>
            <a:r>
              <a:rPr lang="en-US" sz="2200" b="1" dirty="0" smtClean="0">
                <a:effectLst>
                  <a:outerShdw blurRad="38100" dist="38100" dir="2700000" algn="tl">
                    <a:srgbClr val="FFFFFF"/>
                  </a:outerShdw>
                </a:effectLst>
              </a:rPr>
              <a:t>Machine Guarding</a:t>
            </a:r>
          </a:p>
        </p:txBody>
      </p:sp>
      <p:pic>
        <p:nvPicPr>
          <p:cNvPr id="83971" name="Background loop.mp3">
            <a:hlinkClick r:id="" action="ppaction://media"/>
          </p:cNvPr>
          <p:cNvPicPr>
            <a:picLocks noRot="1" noChangeAspect="1" noChangeArrowheads="1"/>
          </p:cNvPicPr>
          <p:nvPr>
            <a:audioFile r:link="rId2"/>
          </p:nvPr>
        </p:nvPicPr>
        <p:blipFill>
          <a:blip r:embed="rId5" cstate="print"/>
          <a:srcRect/>
          <a:stretch>
            <a:fillRect/>
          </a:stretch>
        </p:blipFill>
        <p:spPr bwMode="auto">
          <a:xfrm>
            <a:off x="609600" y="7086600"/>
            <a:ext cx="304800" cy="304800"/>
          </a:xfrm>
          <a:prstGeom prst="rect">
            <a:avLst/>
          </a:prstGeom>
          <a:noFill/>
          <a:ln w="9525">
            <a:noFill/>
            <a:miter lim="800000"/>
            <a:headEnd/>
            <a:tailEnd/>
          </a:ln>
        </p:spPr>
      </p:pic>
      <p:pic>
        <p:nvPicPr>
          <p:cNvPr id="6148" name="Picture 4" descr="NFFStar-logo-transparent"/>
          <p:cNvPicPr>
            <a:picLocks noGrp="1" noChangeAspect="1" noChangeArrowheads="1"/>
          </p:cNvPicPr>
          <p:nvPr>
            <p:ph sz="quarter" idx="2"/>
          </p:nvPr>
        </p:nvPicPr>
        <p:blipFill>
          <a:blip r:embed="rId6" cstate="print"/>
          <a:srcRect/>
          <a:stretch>
            <a:fillRect/>
          </a:stretch>
        </p:blipFill>
        <p:spPr>
          <a:xfrm>
            <a:off x="2460625" y="0"/>
            <a:ext cx="4251325" cy="1565275"/>
          </a:xfrm>
          <a:noFill/>
        </p:spPr>
      </p:pic>
      <p:pic>
        <p:nvPicPr>
          <p:cNvPr id="6149" name="Picture 5" descr="nffs_transparent"/>
          <p:cNvPicPr>
            <a:picLocks noChangeAspect="1" noChangeArrowheads="1"/>
          </p:cNvPicPr>
          <p:nvPr/>
        </p:nvPicPr>
        <p:blipFill>
          <a:blip r:embed="rId7" cstate="print"/>
          <a:srcRect/>
          <a:stretch>
            <a:fillRect/>
          </a:stretch>
        </p:blipFill>
        <p:spPr bwMode="auto">
          <a:xfrm>
            <a:off x="7162800" y="6062663"/>
            <a:ext cx="1676400" cy="719137"/>
          </a:xfrm>
          <a:prstGeom prst="rect">
            <a:avLst/>
          </a:prstGeom>
          <a:noFill/>
          <a:ln w="9525">
            <a:noFill/>
            <a:miter lim="800000"/>
            <a:headEnd/>
            <a:tailEnd/>
          </a:ln>
        </p:spPr>
      </p:pic>
      <p:pic>
        <p:nvPicPr>
          <p:cNvPr id="6150" name="Picture 6" descr="transparent"/>
          <p:cNvPicPr>
            <a:picLocks noChangeAspect="1" noChangeArrowheads="1"/>
          </p:cNvPicPr>
          <p:nvPr/>
        </p:nvPicPr>
        <p:blipFill>
          <a:blip r:embed="rId8" cstate="print"/>
          <a:srcRect/>
          <a:stretch>
            <a:fillRect/>
          </a:stretch>
        </p:blipFill>
        <p:spPr bwMode="auto">
          <a:xfrm>
            <a:off x="381000" y="5788025"/>
            <a:ext cx="2130425" cy="1298575"/>
          </a:xfrm>
          <a:prstGeom prst="rect">
            <a:avLst/>
          </a:prstGeom>
          <a:noFill/>
          <a:ln w="9525">
            <a:noFill/>
            <a:miter lim="800000"/>
            <a:headEnd/>
            <a:tailEnd/>
          </a:ln>
        </p:spPr>
      </p:pic>
    </p:spTree>
    <p:custDataLst>
      <p:tags r:id="rId1"/>
    </p:custDataLst>
  </p:cSld>
  <p:clrMapOvr>
    <a:masterClrMapping/>
  </p:clrMapOvr>
  <p:transition advClick="0" advTm="1080000"/>
  <p:timing>
    <p:tnLst>
      <p:par>
        <p:cTn id="1" dur="indefinite" restart="never" nodeType="tmRoot">
          <p:childTnLst>
            <p:audio>
              <p:cMediaNode vol="4000">
                <p:cTn id="2" fill="hold" display="0">
                  <p:stCondLst>
                    <p:cond delay="indefinite"/>
                  </p:stCondLst>
                  <p:endCondLst>
                    <p:cond evt="onNext" delay="0">
                      <p:tgtEl>
                        <p:sldTgt/>
                      </p:tgtEl>
                    </p:cond>
                    <p:cond evt="onPrev" delay="0">
                      <p:tgtEl>
                        <p:sldTgt/>
                      </p:tgtEl>
                    </p:cond>
                    <p:cond evt="onStopAudio" delay="0">
                      <p:tgtEl>
                        <p:sldTgt/>
                      </p:tgtEl>
                    </p:cond>
                  </p:endCondLst>
                </p:cTn>
                <p:tgtEl>
                  <p:spTgt spid="83971"/>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295400" y="1600200"/>
            <a:ext cx="7315200" cy="1295400"/>
          </a:xfrm>
          <a:prstGeom prst="rect">
            <a:avLst/>
          </a:prstGeom>
          <a:noFill/>
          <a:ln w="9525">
            <a:noFill/>
            <a:miter lim="800000"/>
            <a:headEnd/>
            <a:tailEnd/>
          </a:ln>
        </p:spPr>
        <p:txBody>
          <a:bodyPr anchor="ctr"/>
          <a:lstStyle/>
          <a:p>
            <a:pPr algn="ctr"/>
            <a:r>
              <a:rPr lang="en-US" sz="4000" b="1" dirty="0">
                <a:solidFill>
                  <a:schemeClr val="tx2"/>
                </a:solidFill>
                <a:latin typeface="Times New Roman" pitchFamily="18" charset="0"/>
              </a:rPr>
              <a:t>Non-Ferrous Founders’ Society</a:t>
            </a:r>
            <a:r>
              <a:rPr lang="en-US" sz="1400" dirty="0">
                <a:solidFill>
                  <a:schemeClr val="tx2"/>
                </a:solidFill>
                <a:latin typeface="Times New Roman" pitchFamily="18" charset="0"/>
              </a:rPr>
              <a:t/>
            </a:r>
            <a:br>
              <a:rPr lang="en-US" sz="1400" dirty="0">
                <a:solidFill>
                  <a:schemeClr val="tx2"/>
                </a:solidFill>
                <a:latin typeface="Times New Roman" pitchFamily="18" charset="0"/>
              </a:rPr>
            </a:br>
            <a:r>
              <a:rPr lang="en-US" sz="4000" dirty="0">
                <a:solidFill>
                  <a:schemeClr val="tx2"/>
                </a:solidFill>
                <a:latin typeface="Times New Roman" pitchFamily="18" charset="0"/>
              </a:rPr>
              <a:t>Safety &amp; Health Training Program</a:t>
            </a:r>
          </a:p>
        </p:txBody>
      </p:sp>
      <p:sp>
        <p:nvSpPr>
          <p:cNvPr id="7171" name="Text Box 3"/>
          <p:cNvSpPr txBox="1">
            <a:spLocks noChangeArrowheads="1"/>
          </p:cNvSpPr>
          <p:nvPr/>
        </p:nvSpPr>
        <p:spPr bwMode="auto">
          <a:xfrm>
            <a:off x="2117725" y="3287713"/>
            <a:ext cx="6340475" cy="396875"/>
          </a:xfrm>
          <a:prstGeom prst="rect">
            <a:avLst/>
          </a:prstGeom>
          <a:noFill/>
          <a:ln w="9525">
            <a:noFill/>
            <a:miter lim="800000"/>
            <a:headEnd/>
            <a:tailEnd/>
          </a:ln>
        </p:spPr>
        <p:txBody>
          <a:bodyPr>
            <a:spAutoFit/>
          </a:bodyPr>
          <a:lstStyle/>
          <a:p>
            <a:endParaRPr lang="en-US" sz="2000" dirty="0"/>
          </a:p>
        </p:txBody>
      </p:sp>
      <p:sp>
        <p:nvSpPr>
          <p:cNvPr id="7172" name="Text Box 4"/>
          <p:cNvSpPr txBox="1">
            <a:spLocks noChangeArrowheads="1"/>
          </p:cNvSpPr>
          <p:nvPr/>
        </p:nvSpPr>
        <p:spPr bwMode="auto">
          <a:xfrm>
            <a:off x="1066800" y="3048000"/>
            <a:ext cx="7467600" cy="396875"/>
          </a:xfrm>
          <a:prstGeom prst="rect">
            <a:avLst/>
          </a:prstGeom>
          <a:noFill/>
          <a:ln w="9525">
            <a:noFill/>
            <a:miter lim="800000"/>
            <a:headEnd/>
            <a:tailEnd/>
          </a:ln>
        </p:spPr>
        <p:txBody>
          <a:bodyPr>
            <a:spAutoFit/>
          </a:bodyPr>
          <a:lstStyle/>
          <a:p>
            <a:pPr>
              <a:spcBef>
                <a:spcPct val="50000"/>
              </a:spcBef>
            </a:pPr>
            <a:endParaRPr lang="en-US" sz="2000" dirty="0"/>
          </a:p>
        </p:txBody>
      </p:sp>
      <p:sp>
        <p:nvSpPr>
          <p:cNvPr id="86021" name="Rectangle 5"/>
          <p:cNvSpPr>
            <a:spLocks noChangeArrowheads="1"/>
          </p:cNvSpPr>
          <p:nvPr/>
        </p:nvSpPr>
        <p:spPr bwMode="auto">
          <a:xfrm>
            <a:off x="990600" y="3048000"/>
            <a:ext cx="7543800" cy="2530475"/>
          </a:xfrm>
          <a:prstGeom prst="rect">
            <a:avLst/>
          </a:prstGeom>
          <a:noFill/>
          <a:ln w="9525">
            <a:noFill/>
            <a:miter lim="800000"/>
            <a:headEnd/>
            <a:tailEnd/>
          </a:ln>
          <a:effectLst/>
        </p:spPr>
        <p:txBody>
          <a:bodyPr>
            <a:spAutoFit/>
          </a:bodyPr>
          <a:lstStyle/>
          <a:p>
            <a:pPr algn="ctr">
              <a:defRPr/>
            </a:pPr>
            <a:endParaRPr lang="en-US" sz="2000" dirty="0"/>
          </a:p>
          <a:p>
            <a:pPr algn="ctr">
              <a:defRPr/>
            </a:pPr>
            <a:r>
              <a:rPr lang="en-US" sz="2000" dirty="0"/>
              <a:t>For further information about this or other training modules:</a:t>
            </a:r>
            <a:br>
              <a:rPr lang="en-US" sz="2000" dirty="0"/>
            </a:br>
            <a:endParaRPr lang="en-US" sz="2000" dirty="0"/>
          </a:p>
          <a:p>
            <a:pPr algn="ctr">
              <a:defRPr/>
            </a:pPr>
            <a:r>
              <a:rPr lang="en-US" sz="2000" b="1" dirty="0">
                <a:effectLst>
                  <a:outerShdw blurRad="38100" dist="38100" dir="2700000" algn="tl">
                    <a:srgbClr val="FFFFFF"/>
                  </a:outerShdw>
                </a:effectLst>
              </a:rPr>
              <a:t>Non-Ferrous Founders’ Society</a:t>
            </a:r>
          </a:p>
          <a:p>
            <a:pPr algn="ctr">
              <a:defRPr/>
            </a:pPr>
            <a:r>
              <a:rPr lang="en-US" sz="2000" b="1" dirty="0">
                <a:effectLst>
                  <a:outerShdw blurRad="38100" dist="38100" dir="2700000" algn="tl">
                    <a:srgbClr val="FFFFFF"/>
                  </a:outerShdw>
                </a:effectLst>
              </a:rPr>
              <a:t>1480 Renaissance Drive, Suite 310</a:t>
            </a:r>
          </a:p>
          <a:p>
            <a:pPr algn="ctr">
              <a:defRPr/>
            </a:pPr>
            <a:r>
              <a:rPr lang="en-US" sz="2000" b="1" dirty="0">
                <a:effectLst>
                  <a:outerShdw blurRad="38100" dist="38100" dir="2700000" algn="tl">
                    <a:srgbClr val="FFFFFF"/>
                  </a:outerShdw>
                </a:effectLst>
              </a:rPr>
              <a:t>Park Ridge, IL 60068</a:t>
            </a:r>
            <a:br>
              <a:rPr lang="en-US" sz="2000" b="1" dirty="0">
                <a:effectLst>
                  <a:outerShdw blurRad="38100" dist="38100" dir="2700000" algn="tl">
                    <a:srgbClr val="FFFFFF"/>
                  </a:outerShdw>
                </a:effectLst>
              </a:rPr>
            </a:br>
            <a:r>
              <a:rPr lang="en-US" sz="2000" b="1" dirty="0">
                <a:effectLst>
                  <a:outerShdw blurRad="38100" dist="38100" dir="2700000" algn="tl">
                    <a:srgbClr val="FFFFFF"/>
                  </a:outerShdw>
                </a:effectLst>
              </a:rPr>
              <a:t>847/299-0950</a:t>
            </a:r>
            <a:br>
              <a:rPr lang="en-US" sz="2000" b="1" dirty="0">
                <a:effectLst>
                  <a:outerShdw blurRad="38100" dist="38100" dir="2700000" algn="tl">
                    <a:srgbClr val="FFFFFF"/>
                  </a:outerShdw>
                </a:effectLst>
              </a:rPr>
            </a:br>
            <a:r>
              <a:rPr lang="en-US" sz="2000" b="1" dirty="0">
                <a:effectLst>
                  <a:outerShdw blurRad="38100" dist="38100" dir="2700000" algn="tl">
                    <a:srgbClr val="FFFFFF"/>
                  </a:outerShdw>
                </a:effectLst>
              </a:rPr>
              <a:t>http://www.nffs.org</a:t>
            </a:r>
          </a:p>
        </p:txBody>
      </p:sp>
      <p:pic>
        <p:nvPicPr>
          <p:cNvPr id="86022" name="Background loop.mp3">
            <a:hlinkClick r:id="" action="ppaction://media"/>
          </p:cNvPr>
          <p:cNvPicPr>
            <a:picLocks noRot="1" noChangeAspect="1" noChangeArrowheads="1"/>
          </p:cNvPicPr>
          <p:nvPr>
            <a:audioFile r:link="rId1"/>
          </p:nvPr>
        </p:nvPicPr>
        <p:blipFill>
          <a:blip r:embed="rId4" cstate="print"/>
          <a:srcRect/>
          <a:stretch>
            <a:fillRect/>
          </a:stretch>
        </p:blipFill>
        <p:spPr bwMode="auto">
          <a:xfrm>
            <a:off x="1143000" y="7162800"/>
            <a:ext cx="304800" cy="304800"/>
          </a:xfrm>
          <a:prstGeom prst="rect">
            <a:avLst/>
          </a:prstGeom>
          <a:noFill/>
          <a:ln w="9525">
            <a:noFill/>
            <a:miter lim="800000"/>
            <a:headEnd/>
            <a:tailEnd/>
          </a:ln>
        </p:spPr>
      </p:pic>
      <p:pic>
        <p:nvPicPr>
          <p:cNvPr id="7175" name="Picture 7" descr="NFFStar-logo-transparent"/>
          <p:cNvPicPr>
            <a:picLocks noGrp="1" noChangeArrowheads="1"/>
          </p:cNvPicPr>
          <p:nvPr>
            <p:ph type="title"/>
          </p:nvPr>
        </p:nvPicPr>
        <p:blipFill>
          <a:blip r:embed="rId5" cstate="print"/>
          <a:srcRect/>
          <a:stretch>
            <a:fillRect/>
          </a:stretch>
        </p:blipFill>
        <p:spPr>
          <a:xfrm>
            <a:off x="2416175" y="-20638"/>
            <a:ext cx="4251325" cy="1600201"/>
          </a:xfrm>
          <a:noFill/>
        </p:spPr>
      </p:pic>
      <p:pic>
        <p:nvPicPr>
          <p:cNvPr id="7176" name="Picture 8" descr="nffs_transparent"/>
          <p:cNvPicPr>
            <a:picLocks noChangeAspect="1" noChangeArrowheads="1"/>
          </p:cNvPicPr>
          <p:nvPr/>
        </p:nvPicPr>
        <p:blipFill>
          <a:blip r:embed="rId6" cstate="print"/>
          <a:srcRect/>
          <a:stretch>
            <a:fillRect/>
          </a:stretch>
        </p:blipFill>
        <p:spPr bwMode="auto">
          <a:xfrm>
            <a:off x="7162800" y="6065838"/>
            <a:ext cx="1676400" cy="719137"/>
          </a:xfrm>
          <a:prstGeom prst="rect">
            <a:avLst/>
          </a:prstGeom>
          <a:noFill/>
          <a:ln w="9525">
            <a:noFill/>
            <a:miter lim="800000"/>
            <a:headEnd/>
            <a:tailEnd/>
          </a:ln>
        </p:spPr>
      </p:pic>
      <p:pic>
        <p:nvPicPr>
          <p:cNvPr id="7177" name="Picture 9" descr="transparent"/>
          <p:cNvPicPr>
            <a:picLocks noChangeAspect="1" noChangeArrowheads="1"/>
          </p:cNvPicPr>
          <p:nvPr/>
        </p:nvPicPr>
        <p:blipFill>
          <a:blip r:embed="rId7" cstate="print"/>
          <a:srcRect/>
          <a:stretch>
            <a:fillRect/>
          </a:stretch>
        </p:blipFill>
        <p:spPr bwMode="auto">
          <a:xfrm>
            <a:off x="381000" y="5791200"/>
            <a:ext cx="2130425" cy="1298575"/>
          </a:xfrm>
          <a:prstGeom prst="rect">
            <a:avLst/>
          </a:prstGeom>
          <a:noFill/>
          <a:ln w="9525">
            <a:noFill/>
            <a:miter lim="800000"/>
            <a:headEnd/>
            <a:tailEnd/>
          </a:ln>
        </p:spPr>
      </p:pic>
    </p:spTree>
  </p:cSld>
  <p:clrMapOvr>
    <a:masterClrMapping/>
  </p:clrMapOvr>
  <p:transition advClick="0"/>
  <p:timing>
    <p:tnLst>
      <p:par>
        <p:cTn id="1" dur="indefinite" restart="never" nodeType="tmRoot">
          <p:childTnLst>
            <p:audio>
              <p:cMediaNode vol="4000">
                <p:cTn id="2" repeatCount="indefinite" fill="hold" display="0">
                  <p:stCondLst>
                    <p:cond delay="indefinite"/>
                  </p:stCondLst>
                  <p:endCondLst>
                    <p:cond evt="onPrev" delay="0">
                      <p:tgtEl>
                        <p:sldTgt/>
                      </p:tgtEl>
                    </p:cond>
                    <p:cond evt="onStopAudio" delay="0">
                      <p:tgtEl>
                        <p:sldTgt/>
                      </p:tgtEl>
                    </p:cond>
                  </p:endCondLst>
                </p:cTn>
                <p:tgtEl>
                  <p:spTgt spid="8602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4800600" cy="4530725"/>
          </a:xfrm>
        </p:spPr>
        <p:txBody>
          <a:bodyPr/>
          <a:lstStyle/>
          <a:p>
            <a:r>
              <a:rPr lang="en-US" sz="2100" dirty="0" smtClean="0"/>
              <a:t>When we melt metals, we create METAL FUMES</a:t>
            </a:r>
          </a:p>
          <a:p>
            <a:r>
              <a:rPr lang="en-US" sz="2100" dirty="0" smtClean="0"/>
              <a:t>When metal is cut, ground or cleaned, it can create METAL DUSTS</a:t>
            </a:r>
          </a:p>
          <a:p>
            <a:r>
              <a:rPr lang="en-US" sz="2100" dirty="0" smtClean="0"/>
              <a:t>Metal fumes and dusts can be hazardous to workers if inhaled or ingested </a:t>
            </a:r>
          </a:p>
          <a:p>
            <a:r>
              <a:rPr lang="en-US" sz="2100" dirty="0" smtClean="0"/>
              <a:t>The types of hazards from FUMES and DUSTS will depend on what is in them</a:t>
            </a:r>
          </a:p>
          <a:p>
            <a:r>
              <a:rPr lang="en-US" sz="2100" dirty="0" smtClean="0"/>
              <a:t>Dusts and Fumes from the same metal can be very different, especially in Brass and Bronze foundries</a:t>
            </a:r>
          </a:p>
          <a:p>
            <a:endParaRPr lang="en-US" sz="2200" dirty="0"/>
          </a:p>
        </p:txBody>
      </p:sp>
      <p:sp>
        <p:nvSpPr>
          <p:cNvPr id="4" name="Title 1"/>
          <p:cNvSpPr>
            <a:spLocks noGrp="1"/>
          </p:cNvSpPr>
          <p:nvPr>
            <p:ph type="title"/>
          </p:nvPr>
        </p:nvSpPr>
        <p:spPr/>
        <p:txBody>
          <a:bodyPr/>
          <a:lstStyle/>
          <a:p>
            <a:pPr algn="ctr"/>
            <a:r>
              <a:rPr lang="en-US" dirty="0" smtClean="0">
                <a:latin typeface="+mn-lt"/>
              </a:rPr>
              <a:t>Non-Ferrous Foundry Hazards</a:t>
            </a:r>
            <a:endParaRPr lang="en-US"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799" y="1676400"/>
            <a:ext cx="3080657" cy="231049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799" y="4114800"/>
            <a:ext cx="3080657" cy="2286000"/>
          </a:xfrm>
          <a:prstGeom prst="rect">
            <a:avLst/>
          </a:prstGeom>
        </p:spPr>
      </p:pic>
    </p:spTree>
    <p:extLst>
      <p:ext uri="{BB962C8B-B14F-4D97-AF65-F5344CB8AC3E}">
        <p14:creationId xmlns:p14="http://schemas.microsoft.com/office/powerpoint/2010/main" val="3900152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Fumes are small solids created when vapor condenses in the air</a:t>
            </a:r>
          </a:p>
          <a:p>
            <a:r>
              <a:rPr lang="en-US" dirty="0" smtClean="0"/>
              <a:t>Dusts are solid matter small enough to be dispersed in the air</a:t>
            </a:r>
          </a:p>
          <a:p>
            <a:r>
              <a:rPr lang="en-US" dirty="0" smtClean="0"/>
              <a:t>Dusts will contain the same amount of ingredients as the source</a:t>
            </a:r>
          </a:p>
          <a:p>
            <a:r>
              <a:rPr lang="en-US" dirty="0" smtClean="0"/>
              <a:t>For example, a brass alloy with 85% copper, 5% lead, 5% zinc and 5% antimony will create a dust with the same chemistry</a:t>
            </a:r>
            <a:endParaRPr lang="en-US" dirty="0"/>
          </a:p>
        </p:txBody>
      </p:sp>
      <p:sp>
        <p:nvSpPr>
          <p:cNvPr id="4" name="Title 1"/>
          <p:cNvSpPr>
            <a:spLocks noGrp="1"/>
          </p:cNvSpPr>
          <p:nvPr>
            <p:ph type="title"/>
          </p:nvPr>
        </p:nvSpPr>
        <p:spPr/>
        <p:txBody>
          <a:bodyPr/>
          <a:lstStyle/>
          <a:p>
            <a:pPr algn="ctr"/>
            <a:r>
              <a:rPr lang="en-US" dirty="0" smtClean="0">
                <a:latin typeface="+mn-lt"/>
              </a:rPr>
              <a:t>Fumes and Dusts</a:t>
            </a:r>
            <a:endParaRPr lang="en-US" dirty="0">
              <a:latin typeface="+mn-lt"/>
            </a:endParaRPr>
          </a:p>
        </p:txBody>
      </p:sp>
    </p:spTree>
    <p:extLst>
      <p:ext uri="{BB962C8B-B14F-4D97-AF65-F5344CB8AC3E}">
        <p14:creationId xmlns:p14="http://schemas.microsoft.com/office/powerpoint/2010/main" val="2242314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brass </a:t>
            </a:r>
            <a:r>
              <a:rPr lang="en-US" dirty="0"/>
              <a:t>alloy with </a:t>
            </a:r>
            <a:r>
              <a:rPr lang="en-US" dirty="0" smtClean="0"/>
              <a:t>the same 85</a:t>
            </a:r>
            <a:r>
              <a:rPr lang="en-US" dirty="0"/>
              <a:t>% copper, 5% lead, 5% zinc and 5% antimony will create </a:t>
            </a:r>
            <a:r>
              <a:rPr lang="en-US" dirty="0" smtClean="0"/>
              <a:t>metal FUMES with a very different chemistry</a:t>
            </a:r>
          </a:p>
          <a:p>
            <a:r>
              <a:rPr lang="en-US" dirty="0" smtClean="0"/>
              <a:t>Fumes are created when metal reaches its boiling point and begins to vaporize</a:t>
            </a:r>
          </a:p>
          <a:p>
            <a:r>
              <a:rPr lang="en-US" dirty="0" smtClean="0"/>
              <a:t>Boiling point for Copper is 4653 degrees Fahrenheit, Zinc is 788 degrees Fahrenheit</a:t>
            </a:r>
          </a:p>
          <a:p>
            <a:r>
              <a:rPr lang="en-US" dirty="0" smtClean="0"/>
              <a:t>At normal bronze melting/pouring temperatures (less than 3000 degree F) copper does not vaporize but zinc and some other metals (lead) do</a:t>
            </a:r>
          </a:p>
          <a:p>
            <a:endParaRPr lang="en-US" dirty="0" smtClean="0"/>
          </a:p>
        </p:txBody>
      </p:sp>
      <p:sp>
        <p:nvSpPr>
          <p:cNvPr id="4" name="Title 1"/>
          <p:cNvSpPr>
            <a:spLocks noGrp="1"/>
          </p:cNvSpPr>
          <p:nvPr>
            <p:ph type="title"/>
          </p:nvPr>
        </p:nvSpPr>
        <p:spPr/>
        <p:txBody>
          <a:bodyPr/>
          <a:lstStyle/>
          <a:p>
            <a:pPr algn="ctr"/>
            <a:r>
              <a:rPr lang="en-US" dirty="0" smtClean="0">
                <a:latin typeface="+mn-lt"/>
              </a:rPr>
              <a:t>Fumes and Dusts</a:t>
            </a:r>
            <a:endParaRPr lang="en-US" dirty="0">
              <a:latin typeface="+mn-lt"/>
            </a:endParaRPr>
          </a:p>
        </p:txBody>
      </p:sp>
    </p:spTree>
    <p:extLst>
      <p:ext uri="{BB962C8B-B14F-4D97-AF65-F5344CB8AC3E}">
        <p14:creationId xmlns:p14="http://schemas.microsoft.com/office/powerpoint/2010/main" val="1479591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worker in the melting and pouring areas may have different types of exposures when compared to a worker in the cut-off or grinding departments</a:t>
            </a:r>
          </a:p>
          <a:p>
            <a:r>
              <a:rPr lang="en-US" dirty="0" smtClean="0"/>
              <a:t>Fume particles will have different amounts of metals in them, and fume particles are usually smaller in size compared to dust</a:t>
            </a:r>
          </a:p>
          <a:p>
            <a:r>
              <a:rPr lang="en-US" dirty="0" smtClean="0"/>
              <a:t>This may be important when we learn how the hazard enters the body and what effect it may have</a:t>
            </a:r>
          </a:p>
          <a:p>
            <a:endParaRPr lang="en-US" dirty="0" smtClean="0"/>
          </a:p>
        </p:txBody>
      </p:sp>
      <p:sp>
        <p:nvSpPr>
          <p:cNvPr id="4" name="Title 1"/>
          <p:cNvSpPr>
            <a:spLocks noGrp="1"/>
          </p:cNvSpPr>
          <p:nvPr>
            <p:ph type="title"/>
          </p:nvPr>
        </p:nvSpPr>
        <p:spPr/>
        <p:txBody>
          <a:bodyPr/>
          <a:lstStyle/>
          <a:p>
            <a:pPr algn="ctr"/>
            <a:r>
              <a:rPr lang="en-US" dirty="0" smtClean="0">
                <a:latin typeface="+mn-lt"/>
              </a:rPr>
              <a:t>Fumes and Dusts</a:t>
            </a:r>
            <a:endParaRPr lang="en-US" dirty="0">
              <a:latin typeface="+mn-lt"/>
            </a:endParaRPr>
          </a:p>
        </p:txBody>
      </p:sp>
    </p:spTree>
    <p:extLst>
      <p:ext uri="{BB962C8B-B14F-4D97-AF65-F5344CB8AC3E}">
        <p14:creationId xmlns:p14="http://schemas.microsoft.com/office/powerpoint/2010/main" val="3235454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difference between dust and fumes can be very important in other ways</a:t>
            </a:r>
          </a:p>
          <a:p>
            <a:r>
              <a:rPr lang="en-US" dirty="0" smtClean="0"/>
              <a:t>Aluminum dusts can make a combustible dust hazard</a:t>
            </a:r>
          </a:p>
          <a:p>
            <a:r>
              <a:rPr lang="en-US" dirty="0" smtClean="0"/>
              <a:t>Aluminum fumes are an oxide of aluminum and is not as combustible as plain aluminum</a:t>
            </a:r>
          </a:p>
          <a:p>
            <a:r>
              <a:rPr lang="en-US" dirty="0"/>
              <a:t>Copper dust is not considered as hazardous as copper fume</a:t>
            </a:r>
          </a:p>
          <a:p>
            <a:r>
              <a:rPr lang="en-US" dirty="0"/>
              <a:t>Be sure to check the labels and SDS to know what metals are in your work area!</a:t>
            </a:r>
          </a:p>
          <a:p>
            <a:endParaRPr lang="en-US" dirty="0" smtClean="0"/>
          </a:p>
          <a:p>
            <a:endParaRPr lang="en-US" dirty="0" smtClean="0"/>
          </a:p>
          <a:p>
            <a:endParaRPr lang="en-US" dirty="0" smtClean="0"/>
          </a:p>
        </p:txBody>
      </p:sp>
      <p:sp>
        <p:nvSpPr>
          <p:cNvPr id="4" name="Title 1"/>
          <p:cNvSpPr>
            <a:spLocks noGrp="1"/>
          </p:cNvSpPr>
          <p:nvPr>
            <p:ph type="title"/>
          </p:nvPr>
        </p:nvSpPr>
        <p:spPr/>
        <p:txBody>
          <a:bodyPr/>
          <a:lstStyle/>
          <a:p>
            <a:pPr algn="ctr"/>
            <a:r>
              <a:rPr lang="en-US" dirty="0" smtClean="0">
                <a:latin typeface="+mn-lt"/>
              </a:rPr>
              <a:t>Fumes and Dusts</a:t>
            </a:r>
            <a:endParaRPr lang="en-US" dirty="0">
              <a:latin typeface="+mn-lt"/>
            </a:endParaRPr>
          </a:p>
        </p:txBody>
      </p:sp>
    </p:spTree>
    <p:extLst>
      <p:ext uri="{BB962C8B-B14F-4D97-AF65-F5344CB8AC3E}">
        <p14:creationId xmlns:p14="http://schemas.microsoft.com/office/powerpoint/2010/main" val="1684786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_AUDIO_DECODED" val="1"/>
  <p:tag name="ART_ENCODE_TYPE" val="0"/>
  <p:tag name="ART_ENCODE_INDEX" val="1"/>
  <p:tag name="ARTICULATE_REFERENCE_COUNT" val="4"/>
  <p:tag name="ARTICULATE_REFERENCE_TYPE_1" val="0"/>
  <p:tag name="ARTICULATE_REFERENCE_TITLE_1" val="Non-Ferrous Founders' Society"/>
  <p:tag name="ARTICULATE_REFERENCE_1" val="http://www.nffs.org"/>
  <p:tag name="ARTICULATE_REFERENCE_TYPE_2" val="0"/>
  <p:tag name="ARTICULATE_REFERENCE_TITLE_2" val="Occupational Safety and Health Administration (OSHA)"/>
  <p:tag name="ARTICULATE_REFERENCE_2" val="http://www.osha.gov"/>
  <p:tag name="ARTICULATE_REFERENCE_TYPE_3" val="0"/>
  <p:tag name="ARTICULATE_REFERENCE_TITLE_3" val="National Fire Protection Association (NFPA)"/>
  <p:tag name="ARTICULATE_REFERENCE_3" val="http://www.nfpa.org"/>
  <p:tag name="ARTICULATE_REFERENCE_TYPE_4" val="0"/>
  <p:tag name="ARTICULATE_REFERENCE_TITLE_4" val="OSHA Regulations - 29CFR1910 Subpart S"/>
  <p:tag name="ARTICULATE_REFERENCE_4" val="http://www.osha.gov/pls/oshaweb/owadisp.show_document?p_table=STANDARDS&amp;p_id=10135"/>
  <p:tag name="PUBLISH_TITLE" val="Foundry Electrical Safety Training"/>
  <p:tag name="ARTICULATE_PUBLISH_PATH" val="U:\NFFStar Program\Harwood Grant\2007 Electrical Safety NFPA 70E\Project\CD Rom finished materials\Presentations\English"/>
  <p:tag name="ARTICULATE_LOGO" val="NFFStar-logo-transparent.gif"/>
  <p:tag name="ARTICULATE_PRESENTER" val="Non-Ferrous Founders' Society"/>
  <p:tag name="ARTICULATE_PRESENTER_GUID" val="49E8C9D119B1"/>
  <p:tag name="ARTICULATE_LMS" val="0"/>
  <p:tag name="PLAYERLOGOHEIGHT" val="138"/>
  <p:tag name="PLAYERLOGOWIDTH" val="375"/>
  <p:tag name="LAUNCHINNEWWINDOW" val="0"/>
  <p:tag name="LASTPUBLISHED" val="U:\NFFStar Program\Harwood Grant\2007 Electrical Safety NFPA 70E\Project\CD Rom finished materials\Presentations\English\Foundry Electrical Safety Training\player.html"/>
  <p:tag name="LMS_PUBLISH" val="No"/>
  <p:tag name="ARTICULATE_TEMPLATE_GUID" val="1a000000-6000-0000-b000-000000000001"/>
  <p:tag name="ARTICULATE_TEMPLATE" val="Corporate Communications"/>
  <p:tag name="PRESENTER_PREVIEW_MODE" val="0"/>
  <p:tag name="ARTICULATE_PRESENTER_VERSION"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Non-Ferrous Founders’ Society NFFStar™ Safety &amp; Health Training Program"/>
  <p:tag name="ARTICULATE_SLIDE_PAUSE" val="0"/>
  <p:tag name="AUDIO_IMPORT" val="U:\NFFStar Program\Harwood Grant\2007 Electrical Safety NFPA 70E\Project\Audio\English\background1.wav"/>
  <p:tag name="AUDIO_ID" val="257"/>
  <p:tag name="ELAPSEDTIME" val="20.089"/>
  <p:tag name="ARTICULATE_SLIDE_GUID" val="66f1c066-be61-4859-9f8e-c9df57ecfe06"/>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eeyPZfpN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7IHDSWC1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rrod\LOCALS~1\Temp\articulate\presenter\imgtemp\LxrJBpFT_files\slide0001_image001.png"/>
</p:tagLst>
</file>

<file path=ppt/tags/tag7.xml><?xml version="1.0" encoding="utf-8"?>
<p:tagLst xmlns:a="http://schemas.openxmlformats.org/drawingml/2006/main" xmlns:r="http://schemas.openxmlformats.org/officeDocument/2006/relationships" xmlns:p="http://schemas.openxmlformats.org/presentationml/2006/main">
  <p:tag name="AUDIO_IMPORT" val="U:\NFFStar Program\Harwood Grant\2007 Electrical Safety NFPA 70E\Project\Audio\English\background1.wav"/>
  <p:tag name="AUDIO_ID" val="295"/>
  <p:tag name="ELAPSEDTIME" val="20.089"/>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Additional Work"/>
  <p:tag name="ARTICULATE_SLIDE_PAUSE" val="0"/>
  <p:tag name="AUDIO_IMPORT" val="U:\NFFStar Program\Harwood Grant\2007 Electrical Safety NFPA 70E\Project\Audio\English\background2.wav"/>
  <p:tag name="AUDIO_ID" val="296"/>
  <p:tag name="ELAPSEDTIME" val="20.089"/>
</p:tagLst>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8945</TotalTime>
  <Words>5816</Words>
  <Application>Microsoft Office PowerPoint</Application>
  <PresentationFormat>On-screen Show (4:3)</PresentationFormat>
  <Paragraphs>407</Paragraphs>
  <Slides>42</Slides>
  <Notes>42</Notes>
  <HiddenSlides>0</HiddenSlides>
  <MMClips>2</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Layers</vt:lpstr>
      <vt:lpstr>Non-Ferrous Founders’ Society Safety &amp; Health Training Program</vt:lpstr>
      <vt:lpstr>Air Contaminants in the  Non-Ferrous Foundry</vt:lpstr>
      <vt:lpstr>Non-Ferrous Foundry Hazards</vt:lpstr>
      <vt:lpstr>Types of Non-Ferrous Foundries</vt:lpstr>
      <vt:lpstr>Non-Ferrous Foundry Hazards</vt:lpstr>
      <vt:lpstr>Fumes and Dusts</vt:lpstr>
      <vt:lpstr>Fumes and Dusts</vt:lpstr>
      <vt:lpstr>Fumes and Dusts</vt:lpstr>
      <vt:lpstr>Fumes and Dusts</vt:lpstr>
      <vt:lpstr>Fumes and Dusts</vt:lpstr>
      <vt:lpstr>Gases and Vapors</vt:lpstr>
      <vt:lpstr>Gases and Vapors</vt:lpstr>
      <vt:lpstr>Metals</vt:lpstr>
      <vt:lpstr>Metals</vt:lpstr>
      <vt:lpstr>Metals</vt:lpstr>
      <vt:lpstr>Written Programs for Metals</vt:lpstr>
      <vt:lpstr>Aluminum Combustible Dust</vt:lpstr>
      <vt:lpstr>Magnesium</vt:lpstr>
      <vt:lpstr>Silica</vt:lpstr>
      <vt:lpstr>Silica</vt:lpstr>
      <vt:lpstr>Silica</vt:lpstr>
      <vt:lpstr>Silica</vt:lpstr>
      <vt:lpstr>Silicosis</vt:lpstr>
      <vt:lpstr>PELs for Crystalline Silica, Cristobalite and Tridymite</vt:lpstr>
      <vt:lpstr>Engineering Controls  and Work Practices</vt:lpstr>
      <vt:lpstr>Gases and Vapors</vt:lpstr>
      <vt:lpstr>Formaldehyde</vt:lpstr>
      <vt:lpstr>Formaldehyde</vt:lpstr>
      <vt:lpstr>Formaldehyde</vt:lpstr>
      <vt:lpstr>Formaldehyde</vt:lpstr>
      <vt:lpstr>Isocyanates</vt:lpstr>
      <vt:lpstr>Isocyanates</vt:lpstr>
      <vt:lpstr>Isocyanates</vt:lpstr>
      <vt:lpstr>Carbon Monoxide (CO)</vt:lpstr>
      <vt:lpstr>Carbon Monoxide</vt:lpstr>
      <vt:lpstr>Carbon Monoxide</vt:lpstr>
      <vt:lpstr>Carbon Monoxide</vt:lpstr>
      <vt:lpstr>Carbon Monoxide</vt:lpstr>
      <vt:lpstr>SDS and Labels are LIFESAVERS!</vt:lpstr>
      <vt:lpstr>Acknowledgements</vt:lpstr>
      <vt:lpstr>PowerPoint Presentation</vt:lpstr>
      <vt:lpstr>PowerPoint Presentation</vt:lpstr>
    </vt:vector>
  </TitlesOfParts>
  <Company>NFFS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Non-Ferrous Founders’ Society Safety &amp; Health Training Program</dc:title>
  <dc:creator>Jerrod Weaver</dc:creator>
  <cp:lastModifiedBy>Saldana, Andres - OSHA</cp:lastModifiedBy>
  <cp:revision>583</cp:revision>
  <cp:lastPrinted>2015-05-08T15:10:28Z</cp:lastPrinted>
  <dcterms:created xsi:type="dcterms:W3CDTF">2008-02-21T21:20:27Z</dcterms:created>
  <dcterms:modified xsi:type="dcterms:W3CDTF">2016-01-20T00:38:12Z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Foundry Electrical Safety Training</vt:lpwstr>
  </property>
  <property fmtid="{D5CDD505-2E9C-101B-9397-08002B2CF9AE}" pid="3" name="ArticulateUseProject">
    <vt:lpwstr>1</vt:lpwstr>
  </property>
  <property fmtid="{D5CDD505-2E9C-101B-9397-08002B2CF9AE}" pid="4" name="ArticulateGUID">
    <vt:lpwstr>FDF61AE2-1B02-4A12-A32B-FF00D15DB3FA</vt:lpwstr>
  </property>
  <property fmtid="{D5CDD505-2E9C-101B-9397-08002B2CF9AE}" pid="5" name="ArticulateProjectFull">
    <vt:lpwstr>\\192.168.1.253\Users Shared Folders\Jerrod\NFFStar Program\Harwood Grant\2014 Hazard Communication aligned with GHS\Project\Funded\Content\Section 5 Air Contaminants in the Nonferrous Foundry.ppta</vt:lpwstr>
  </property>
</Properties>
</file>