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ags/tag7.xml" ContentType="application/vnd.openxmlformats-officedocument.presentationml.tags+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5"/>
  </p:notesMasterIdLst>
  <p:handoutMasterIdLst>
    <p:handoutMasterId r:id="rId56"/>
  </p:handoutMasterIdLst>
  <p:sldIdLst>
    <p:sldId id="257" r:id="rId2"/>
    <p:sldId id="377" r:id="rId3"/>
    <p:sldId id="378" r:id="rId4"/>
    <p:sldId id="379" r:id="rId5"/>
    <p:sldId id="369" r:id="rId6"/>
    <p:sldId id="380" r:id="rId7"/>
    <p:sldId id="381" r:id="rId8"/>
    <p:sldId id="370" r:id="rId9"/>
    <p:sldId id="371" r:id="rId10"/>
    <p:sldId id="372" r:id="rId11"/>
    <p:sldId id="373" r:id="rId12"/>
    <p:sldId id="374" r:id="rId13"/>
    <p:sldId id="382" r:id="rId14"/>
    <p:sldId id="375" r:id="rId15"/>
    <p:sldId id="376" r:id="rId16"/>
    <p:sldId id="383" r:id="rId17"/>
    <p:sldId id="384" r:id="rId18"/>
    <p:sldId id="385" r:id="rId19"/>
    <p:sldId id="386" r:id="rId20"/>
    <p:sldId id="387" r:id="rId21"/>
    <p:sldId id="388" r:id="rId22"/>
    <p:sldId id="389" r:id="rId23"/>
    <p:sldId id="390" r:id="rId24"/>
    <p:sldId id="391" r:id="rId25"/>
    <p:sldId id="392" r:id="rId26"/>
    <p:sldId id="393" r:id="rId27"/>
    <p:sldId id="394" r:id="rId28"/>
    <p:sldId id="395" r:id="rId29"/>
    <p:sldId id="396" r:id="rId30"/>
    <p:sldId id="355" r:id="rId31"/>
    <p:sldId id="398" r:id="rId32"/>
    <p:sldId id="399" r:id="rId33"/>
    <p:sldId id="358" r:id="rId34"/>
    <p:sldId id="400" r:id="rId35"/>
    <p:sldId id="359" r:id="rId36"/>
    <p:sldId id="402" r:id="rId37"/>
    <p:sldId id="364" r:id="rId38"/>
    <p:sldId id="363" r:id="rId39"/>
    <p:sldId id="401" r:id="rId40"/>
    <p:sldId id="362" r:id="rId41"/>
    <p:sldId id="361" r:id="rId42"/>
    <p:sldId id="403" r:id="rId43"/>
    <p:sldId id="404" r:id="rId44"/>
    <p:sldId id="405" r:id="rId45"/>
    <p:sldId id="406" r:id="rId46"/>
    <p:sldId id="407" r:id="rId47"/>
    <p:sldId id="365" r:id="rId48"/>
    <p:sldId id="408" r:id="rId49"/>
    <p:sldId id="368" r:id="rId50"/>
    <p:sldId id="367" r:id="rId51"/>
    <p:sldId id="397" r:id="rId52"/>
    <p:sldId id="295" r:id="rId53"/>
    <p:sldId id="297" r:id="rId54"/>
  </p:sldIdLst>
  <p:sldSz cx="9144000" cy="6858000" type="screen4x3"/>
  <p:notesSz cx="7315200" cy="9601200"/>
  <p:custDataLst>
    <p:tags r:id="rId57"/>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7204" autoAdjust="0"/>
    <p:restoredTop sz="62350" autoAdjust="0"/>
  </p:normalViewPr>
  <p:slideViewPr>
    <p:cSldViewPr>
      <p:cViewPr>
        <p:scale>
          <a:sx n="66" d="100"/>
          <a:sy n="66" d="100"/>
        </p:scale>
        <p:origin x="-2934" y="-22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6" d="100"/>
          <a:sy n="76" d="100"/>
        </p:scale>
        <p:origin x="-1746"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gs" Target="tags/tag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a:defRPr sz="1200"/>
            </a:lvl1pPr>
          </a:lstStyle>
          <a:p>
            <a:fld id="{BC8C691F-7294-46FA-8F63-B235814EAC80}" type="datetimeFigureOut">
              <a:rPr lang="en-US" smtClean="0"/>
              <a:pPr/>
              <a:t>1/19/2016</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a:defRPr sz="1200"/>
            </a:lvl1pPr>
          </a:lstStyle>
          <a:p>
            <a:fld id="{D097C11F-BB74-4365-82E9-4FBAE249E89D}" type="slidenum">
              <a:rPr lang="en-US" smtClean="0"/>
              <a:pPr/>
              <a:t>‹#›</a:t>
            </a:fld>
            <a:endParaRPr lang="en-US" dirty="0"/>
          </a:p>
        </p:txBody>
      </p:sp>
    </p:spTree>
    <p:extLst>
      <p:ext uri="{BB962C8B-B14F-4D97-AF65-F5344CB8AC3E}">
        <p14:creationId xmlns:p14="http://schemas.microsoft.com/office/powerpoint/2010/main" val="23230395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a:defRPr sz="1200" smtClean="0"/>
            </a:lvl1pPr>
          </a:lstStyle>
          <a:p>
            <a:pPr>
              <a:defRPr/>
            </a:pPr>
            <a:endParaRPr lang="en-US" dirty="0"/>
          </a:p>
        </p:txBody>
      </p:sp>
      <p:sp>
        <p:nvSpPr>
          <p:cNvPr id="4099"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algn="r">
              <a:defRPr sz="1200" smtClean="0"/>
            </a:lvl1pPr>
          </a:lstStyle>
          <a:p>
            <a:pPr>
              <a:defRPr/>
            </a:pPr>
            <a:endParaRPr lang="en-US" dirty="0"/>
          </a:p>
        </p:txBody>
      </p:sp>
      <p:sp>
        <p:nvSpPr>
          <p:cNvPr id="8196"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31520" y="4560570"/>
            <a:ext cx="5852160" cy="4320540"/>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a:defRPr sz="1200" smtClean="0"/>
            </a:lvl1pPr>
          </a:lstStyle>
          <a:p>
            <a:pPr>
              <a:defRPr/>
            </a:pPr>
            <a:endParaRPr lang="en-US" dirty="0"/>
          </a:p>
        </p:txBody>
      </p:sp>
      <p:sp>
        <p:nvSpPr>
          <p:cNvPr id="4103" name="Rectangle 7"/>
          <p:cNvSpPr>
            <a:spLocks noGrp="1" noChangeArrowheads="1"/>
          </p:cNvSpPr>
          <p:nvPr>
            <p:ph type="sldNum" sz="quarter" idx="5"/>
          </p:nvPr>
        </p:nvSpPr>
        <p:spPr bwMode="auto">
          <a:xfrm>
            <a:off x="4143587" y="9119474"/>
            <a:ext cx="3169920" cy="480060"/>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algn="r">
              <a:defRPr sz="1200" smtClean="0"/>
            </a:lvl1pPr>
          </a:lstStyle>
          <a:p>
            <a:pPr>
              <a:defRPr/>
            </a:pPr>
            <a:fld id="{F3122927-DD80-48C6-BE64-911F72A2E7BD}" type="slidenum">
              <a:rPr lang="en-US"/>
              <a:pPr>
                <a:defRPr/>
              </a:pPr>
              <a:t>‹#›</a:t>
            </a:fld>
            <a:endParaRPr lang="en-US" dirty="0"/>
          </a:p>
        </p:txBody>
      </p:sp>
    </p:spTree>
    <p:extLst>
      <p:ext uri="{BB962C8B-B14F-4D97-AF65-F5344CB8AC3E}">
        <p14:creationId xmlns:p14="http://schemas.microsoft.com/office/powerpoint/2010/main" val="41672847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8B3B3DD0-A623-4189-B88B-2336D0176872}" type="slidenum">
              <a:rPr lang="en-US"/>
              <a:pPr/>
              <a:t>1</a:t>
            </a:fld>
            <a:endParaRPr lang="en-US" dirty="0"/>
          </a:p>
        </p:txBody>
      </p:sp>
      <p:sp>
        <p:nvSpPr>
          <p:cNvPr id="9219" name="Rectangle 2"/>
          <p:cNvSpPr>
            <a:spLocks noGrp="1" noRot="1" noChangeAspect="1" noChangeArrowheads="1" noTextEdit="1"/>
          </p:cNvSpPr>
          <p:nvPr>
            <p:ph type="sldImg"/>
          </p:nvPr>
        </p:nvSpPr>
        <p:spPr>
          <a:xfrm>
            <a:off x="1258888" y="719138"/>
            <a:ext cx="4800600" cy="3600450"/>
          </a:xfrm>
          <a:ln/>
        </p:spPr>
      </p:sp>
      <p:sp>
        <p:nvSpPr>
          <p:cNvPr id="922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Most brass foundry sand systems meet these permissible limits at the present time.  This is because the temperature of the metal as it is poured into the mold is not high enough to dry out the sand so that the dust becomes airborne.  However, dust can be created if there are upset conditions and the sand must be manually moved or handled.  If heavy equipment runs over the sand it can be broken down and become airborne.  Sand that is allowed to buildup on rafters or other surfaces can also release dust if there is a burst of wind, air or the structure is shaken.</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10</a:t>
            </a:fld>
            <a:endParaRPr lang="en-US" dirty="0"/>
          </a:p>
        </p:txBody>
      </p:sp>
    </p:spTree>
    <p:extLst>
      <p:ext uri="{BB962C8B-B14F-4D97-AF65-F5344CB8AC3E}">
        <p14:creationId xmlns:p14="http://schemas.microsoft.com/office/powerpoint/2010/main" val="3090682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The copper alloy (brass or bronze)  comes into the foundry in a solid form  Most nonferrous foundries buy INGOTS of brass or bronze since they these ingots have guaranteed amounts of the desired metal.  Some foundries will buy and used scrap metal.  This scrap will come in various sizes and may have a range of metal content for each metal in the scrap.  </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11</a:t>
            </a:fld>
            <a:endParaRPr lang="en-US" dirty="0"/>
          </a:p>
        </p:txBody>
      </p:sp>
    </p:spTree>
    <p:extLst>
      <p:ext uri="{BB962C8B-B14F-4D97-AF65-F5344CB8AC3E}">
        <p14:creationId xmlns:p14="http://schemas.microsoft.com/office/powerpoint/2010/main" val="3115813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Most foundries will return to the melting process any castings that were found to be defective.  The pieces of metal that are removed from the casting that fed the metal may also be returned for remelt.</a:t>
            </a: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Furnaces can be large or small depending on the needs of the foundry.  The source of energy can be electricity, natural gas, propane gas, or oil.</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12</a:t>
            </a:fld>
            <a:endParaRPr lang="en-US" dirty="0"/>
          </a:p>
        </p:txBody>
      </p:sp>
    </p:spTree>
    <p:extLst>
      <p:ext uri="{BB962C8B-B14F-4D97-AF65-F5344CB8AC3E}">
        <p14:creationId xmlns:p14="http://schemas.microsoft.com/office/powerpoint/2010/main" val="2992590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When furnaces melt the copper alloys, the  process can create metal FUMES.  Engineering controls, hoods that draw air and fume away from the furnace and into an air pollution control system, are installed to keep the amount of fume to safe levels.   Work practices may also be established to reduce the amount of fume that becomes airborne.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In addition to the potential exposure to fumes, there is always the danger of serious BURNS whenever someone works near hot metal.  Proper Personal Protective Equipment must always be used whenever working around hot metal.</a:t>
            </a:r>
          </a:p>
          <a:p>
            <a:endParaRPr lang="en-US" sz="120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13</a:t>
            </a:fld>
            <a:endParaRPr lang="en-US" dirty="0"/>
          </a:p>
        </p:txBody>
      </p:sp>
    </p:spTree>
    <p:extLst>
      <p:ext uri="{BB962C8B-B14F-4D97-AF65-F5344CB8AC3E}">
        <p14:creationId xmlns:p14="http://schemas.microsoft.com/office/powerpoint/2010/main" val="1239784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Arial" charset="0"/>
                <a:ea typeface="+mn-ea"/>
                <a:cs typeface="+mn-cs"/>
              </a:rPr>
              <a:t>Guidance from a joint effort of a foundry association and OSHA has made these recommendations for all foundries:</a:t>
            </a:r>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Recommended minimum basic clothing requirements for any employee working near the melting and pouring areas are:</a:t>
            </a:r>
          </a:p>
          <a:p>
            <a:r>
              <a:rPr lang="en-US" sz="1200" kern="1200" dirty="0" smtClean="0">
                <a:solidFill>
                  <a:schemeClr val="tx1"/>
                </a:solidFill>
                <a:effectLst/>
                <a:latin typeface="Arial" charset="0"/>
                <a:ea typeface="+mn-ea"/>
                <a:cs typeface="+mn-cs"/>
              </a:rPr>
              <a:t>• 100% cotton socks and undergarments</a:t>
            </a:r>
          </a:p>
          <a:p>
            <a:r>
              <a:rPr lang="en-US" sz="1200" kern="1200" dirty="0" smtClean="0">
                <a:solidFill>
                  <a:schemeClr val="tx1"/>
                </a:solidFill>
                <a:effectLst/>
                <a:latin typeface="Arial" charset="0"/>
                <a:ea typeface="+mn-ea"/>
                <a:cs typeface="+mn-cs"/>
              </a:rPr>
              <a:t>• 100% cotton or wool outer garments</a:t>
            </a: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For employees in a hazardous zone (such as near a furnace or ladle containing molten metal or other known hazards) additional specific clothing and PPE is recommend based on the conditions in the foundry.  Factors that should be considered include: </a:t>
            </a:r>
          </a:p>
          <a:p>
            <a:r>
              <a:rPr lang="en-US" sz="1200" kern="1200" dirty="0" smtClean="0">
                <a:solidFill>
                  <a:schemeClr val="tx1"/>
                </a:solidFill>
                <a:effectLst/>
                <a:latin typeface="Arial" charset="0"/>
                <a:ea typeface="+mn-ea"/>
                <a:cs typeface="+mn-cs"/>
              </a:rPr>
              <a:t>• The temperatures, amount  and the type of molten metal in furnace, ladle and/or mold and the temperatures </a:t>
            </a:r>
          </a:p>
          <a:p>
            <a:r>
              <a:rPr lang="en-US" sz="1200" kern="1200" dirty="0" smtClean="0">
                <a:solidFill>
                  <a:schemeClr val="tx1"/>
                </a:solidFill>
                <a:effectLst/>
                <a:latin typeface="Arial" charset="0"/>
                <a:ea typeface="+mn-ea"/>
                <a:cs typeface="+mn-cs"/>
              </a:rPr>
              <a:t>• The level of the metal and area of the body that could be impacted by a splash, runout, sparks, flames, or hot surfaces (is the molten metal poured or present above the waist?  Above the head?) and how close is the worker to molten metal and hot surfaces (for example, work inside hazard zone around induction furnaces).</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14</a:t>
            </a:fld>
            <a:endParaRPr lang="en-US" dirty="0"/>
          </a:p>
        </p:txBody>
      </p:sp>
    </p:spTree>
    <p:extLst>
      <p:ext uri="{BB962C8B-B14F-4D97-AF65-F5344CB8AC3E}">
        <p14:creationId xmlns:p14="http://schemas.microsoft.com/office/powerpoint/2010/main" val="29471611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The type of fabric that is worn in the area of molten metal is very important.  It is recommended that in Aluminum foundries:  </a:t>
            </a:r>
          </a:p>
          <a:p>
            <a:r>
              <a:rPr lang="en-US" sz="1200" b="1" kern="1200" dirty="0" smtClean="0">
                <a:solidFill>
                  <a:schemeClr val="tx1"/>
                </a:solidFill>
                <a:effectLst/>
                <a:latin typeface="Arial" charset="0"/>
                <a:ea typeface="+mn-ea"/>
                <a:cs typeface="+mn-cs"/>
              </a:rPr>
              <a:t>DO NOT LIST</a:t>
            </a:r>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 </a:t>
            </a:r>
            <a:r>
              <a:rPr lang="en-US" sz="1200" b="1" kern="1200" dirty="0" smtClean="0">
                <a:solidFill>
                  <a:schemeClr val="tx1"/>
                </a:solidFill>
                <a:effectLst/>
                <a:latin typeface="Arial" charset="0"/>
                <a:ea typeface="+mn-ea"/>
                <a:cs typeface="+mn-cs"/>
              </a:rPr>
              <a:t>Do not</a:t>
            </a:r>
            <a:r>
              <a:rPr lang="en-US" sz="1200" kern="1200" dirty="0" smtClean="0">
                <a:solidFill>
                  <a:schemeClr val="tx1"/>
                </a:solidFill>
                <a:effectLst/>
                <a:latin typeface="Arial" charset="0"/>
                <a:ea typeface="+mn-ea"/>
                <a:cs typeface="+mn-cs"/>
              </a:rPr>
              <a:t> wear </a:t>
            </a:r>
            <a:r>
              <a:rPr lang="en-US" sz="1200" kern="1200" dirty="0" err="1" smtClean="0">
                <a:solidFill>
                  <a:schemeClr val="tx1"/>
                </a:solidFill>
                <a:effectLst/>
                <a:latin typeface="Arial" charset="0"/>
                <a:ea typeface="+mn-ea"/>
                <a:cs typeface="+mn-cs"/>
              </a:rPr>
              <a:t>Nomex</a:t>
            </a:r>
            <a:r>
              <a:rPr lang="en-US" sz="1200" kern="1200" dirty="0" smtClean="0">
                <a:solidFill>
                  <a:schemeClr val="tx1"/>
                </a:solidFill>
                <a:effectLst/>
                <a:latin typeface="Arial" charset="0"/>
                <a:ea typeface="+mn-ea"/>
                <a:cs typeface="+mn-cs"/>
              </a:rPr>
              <a:t>* because all molten metals tend to stick to the fabric.</a:t>
            </a:r>
          </a:p>
          <a:p>
            <a:r>
              <a:rPr lang="en-US" sz="1200" b="1" kern="1200" dirty="0" smtClean="0">
                <a:solidFill>
                  <a:schemeClr val="tx1"/>
                </a:solidFill>
                <a:effectLst/>
                <a:latin typeface="Arial" charset="0"/>
                <a:ea typeface="+mn-ea"/>
                <a:cs typeface="+mn-cs"/>
              </a:rPr>
              <a:t>• Do not</a:t>
            </a:r>
            <a:r>
              <a:rPr lang="en-US" sz="1200" kern="1200" dirty="0" smtClean="0">
                <a:solidFill>
                  <a:schemeClr val="tx1"/>
                </a:solidFill>
                <a:effectLst/>
                <a:latin typeface="Arial" charset="0"/>
                <a:ea typeface="+mn-ea"/>
                <a:cs typeface="+mn-cs"/>
              </a:rPr>
              <a:t> wear polyester, nylon, and other manmade materials that can melt and readily ignite.</a:t>
            </a:r>
          </a:p>
          <a:p>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DO LIST</a:t>
            </a:r>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 Proper Coats , Jackets,  Aprons , Cape, sleeve(s) and bib,  Leggings and/or  Chaps needed </a:t>
            </a:r>
          </a:p>
          <a:p>
            <a:r>
              <a:rPr lang="en-US" sz="1200" kern="1200" dirty="0" smtClean="0">
                <a:solidFill>
                  <a:schemeClr val="tx1"/>
                </a:solidFill>
                <a:effectLst/>
                <a:latin typeface="Arial" charset="0"/>
                <a:ea typeface="+mn-ea"/>
                <a:cs typeface="+mn-cs"/>
              </a:rPr>
              <a:t>• Wear pants or leggings that cover the top of the boot to prevent molten metal and sparks from entering the boot. Never tuck pant legs inside the boot.</a:t>
            </a:r>
          </a:p>
          <a:p>
            <a:r>
              <a:rPr lang="en-US" sz="1200" kern="1200" dirty="0" smtClean="0">
                <a:solidFill>
                  <a:schemeClr val="tx1"/>
                </a:solidFill>
                <a:effectLst/>
                <a:latin typeface="Arial" charset="0"/>
                <a:ea typeface="+mn-ea"/>
                <a:cs typeface="+mn-cs"/>
              </a:rPr>
              <a:t>• If laced boots are worn, spats or leggings that cover the lacings must be used whenever molten metal or sparks could lodge in the tongue area.</a:t>
            </a:r>
          </a:p>
          <a:p>
            <a:r>
              <a:rPr lang="en-US" sz="1200" kern="1200" dirty="0" smtClean="0">
                <a:solidFill>
                  <a:schemeClr val="tx1"/>
                </a:solidFill>
                <a:effectLst/>
                <a:latin typeface="Arial" charset="0"/>
                <a:ea typeface="+mn-ea"/>
                <a:cs typeface="+mn-cs"/>
              </a:rPr>
              <a:t>• Wear long pants --  long sleeve shirts are recommended.</a:t>
            </a:r>
          </a:p>
          <a:p>
            <a:r>
              <a:rPr lang="en-US" sz="1200" kern="1200" dirty="0" smtClean="0">
                <a:solidFill>
                  <a:schemeClr val="tx1"/>
                </a:solidFill>
                <a:effectLst/>
                <a:latin typeface="Arial" charset="0"/>
                <a:ea typeface="+mn-ea"/>
                <a:cs typeface="+mn-cs"/>
              </a:rPr>
              <a:t>• For pouring operations the use of spats, leggings, and chaps should be evaluated.</a:t>
            </a:r>
          </a:p>
          <a:p>
            <a:r>
              <a:rPr lang="en-US" sz="1200" kern="1200" dirty="0" smtClean="0">
                <a:solidFill>
                  <a:schemeClr val="tx1"/>
                </a:solidFill>
                <a:effectLst/>
                <a:latin typeface="Arial" charset="0"/>
                <a:ea typeface="+mn-ea"/>
                <a:cs typeface="+mn-cs"/>
              </a:rPr>
              <a:t>• Wear clothing that does not trap molten metal and sparks (i.e. no cuffs, open pockets, loose legging tops, etc.).</a:t>
            </a:r>
          </a:p>
          <a:p>
            <a:r>
              <a:rPr lang="en-US" sz="1200" kern="1200" dirty="0" smtClean="0">
                <a:solidFill>
                  <a:schemeClr val="tx1"/>
                </a:solidFill>
                <a:effectLst/>
                <a:latin typeface="Arial" charset="0"/>
                <a:ea typeface="+mn-ea"/>
                <a:cs typeface="+mn-cs"/>
              </a:rPr>
              <a:t>• Wear any other  PPE  needed to protect body parts that are exposed to heat or metal .</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15</a:t>
            </a:fld>
            <a:endParaRPr lang="en-US" dirty="0"/>
          </a:p>
        </p:txBody>
      </p:sp>
    </p:spTree>
    <p:extLst>
      <p:ext uri="{BB962C8B-B14F-4D97-AF65-F5344CB8AC3E}">
        <p14:creationId xmlns:p14="http://schemas.microsoft.com/office/powerpoint/2010/main" val="1593677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Once the molten metal  is poured into the mold, it must cool and then be removed.  When the casting is removed,  the sand mold should begin to break apart or will be broken to remove the casting.  This process is often called shake out.  The potential hazard in this operation is the release of small particles of silica that could become airborne and be breathed in.  </a:t>
            </a:r>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16</a:t>
            </a:fld>
            <a:endParaRPr lang="en-US" dirty="0"/>
          </a:p>
        </p:txBody>
      </p:sp>
    </p:spTree>
    <p:extLst>
      <p:ext uri="{BB962C8B-B14F-4D97-AF65-F5344CB8AC3E}">
        <p14:creationId xmlns:p14="http://schemas.microsoft.com/office/powerpoint/2010/main" val="2571555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If workers are exposed to  airborne silica above the allowable levels as set by OSHA, engineering controls or other measures must be taken to reduce the amount of silica dust  to a safe level.  Until these measures are put into place or if there are reasons that these safe levels can not be achieved on a regular basis, Respirators must be worn by any workers who are over exposed.  Respirators are effective in providing protection, but they must be the RIGHT type of respirator and must be WORN and MAINTAINED properly.  If your company requires the use of respirators, a written program is needed along with training  and fit testing for those who wear them.  A  medical questionnaire must be completed for everyone in the program to be sure that the respirator can be safely worn.</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17</a:t>
            </a:fld>
            <a:endParaRPr lang="en-US" dirty="0"/>
          </a:p>
        </p:txBody>
      </p:sp>
    </p:spTree>
    <p:extLst>
      <p:ext uri="{BB962C8B-B14F-4D97-AF65-F5344CB8AC3E}">
        <p14:creationId xmlns:p14="http://schemas.microsoft.com/office/powerpoint/2010/main" val="3322229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If molds or cores are made with CHEMICALLY BONDED SAND,  the mixing and heating process can release gases and vapors that may be hazardous.  The Safety Data Sheet will list the chemicals that may be a problem either as ingredients or as a result of mixing two ingredients – this is when two chemicals REACT and create a new chemical or condition such as heat -  or as a result of pouring the hot metal into the mold and breaking down the chemicals in the mold or core.  The hot metal will burn the chemicals and may create a new hazard. One substance that may be released to the air from the core making or chemically bonded sand molding process are ISOCYANATES.  </a:t>
            </a:r>
          </a:p>
          <a:p>
            <a:endParaRPr lang="en-US" sz="120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18</a:t>
            </a:fld>
            <a:endParaRPr lang="en-US" dirty="0"/>
          </a:p>
        </p:txBody>
      </p:sp>
    </p:spTree>
    <p:extLst>
      <p:ext uri="{BB962C8B-B14F-4D97-AF65-F5344CB8AC3E}">
        <p14:creationId xmlns:p14="http://schemas.microsoft.com/office/powerpoint/2010/main" val="34499512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Some commonly used chemical binders used to hold the sand together contain ISOCYANATES.</a:t>
            </a:r>
          </a:p>
          <a:p>
            <a:endParaRPr lang="en-US" sz="1200" kern="1200" dirty="0" smtClean="0">
              <a:solidFill>
                <a:schemeClr val="tx1"/>
              </a:solidFill>
              <a:effectLst/>
              <a:latin typeface="Arial" charset="0"/>
              <a:ea typeface="+mn-ea"/>
              <a:cs typeface="+mn-cs"/>
            </a:endParaRPr>
          </a:p>
          <a:p>
            <a:r>
              <a:rPr lang="en-US" dirty="0" smtClean="0">
                <a:effectLst/>
              </a:rPr>
              <a:t>Isocyanates are chemical compounds that react with other chemical compounds to make a new chemical with new characteristics.  In the foundry, we can mix a RESIN with a CATALYST with sands to make a mold or core.  Both the resin and the catalyst are liquids, but when we mix them together, they REACT and begin to thicken and then they “set” to become solid.  </a:t>
            </a: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One of the ingredients in SOME – but not ALL core making systems includes isocyanates, usually Toluene </a:t>
            </a:r>
            <a:r>
              <a:rPr lang="en-US" sz="1200" kern="1200" dirty="0" err="1" smtClean="0">
                <a:solidFill>
                  <a:schemeClr val="tx1"/>
                </a:solidFill>
                <a:effectLst/>
                <a:latin typeface="Arial" charset="0"/>
                <a:ea typeface="+mn-ea"/>
                <a:cs typeface="+mn-cs"/>
              </a:rPr>
              <a:t>Diisocyanates</a:t>
            </a:r>
            <a:r>
              <a:rPr lang="en-US" sz="1200" kern="1200" dirty="0" smtClean="0">
                <a:solidFill>
                  <a:schemeClr val="tx1"/>
                </a:solidFill>
                <a:effectLst/>
                <a:latin typeface="Arial" charset="0"/>
                <a:ea typeface="+mn-ea"/>
                <a:cs typeface="+mn-cs"/>
              </a:rPr>
              <a:t> (TDI) or Methylene biphenyl isocyanate  (MDI).  If these chemicals are in the products used at your foundry, they will be shown on the Safety Data Sheet!</a:t>
            </a: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We need to be aware of Isocyanates because workers exposed to these chemicals in the air can develop Asthma.  </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19</a:t>
            </a:fld>
            <a:endParaRPr lang="en-US" dirty="0"/>
          </a:p>
        </p:txBody>
      </p:sp>
    </p:spTree>
    <p:extLst>
      <p:ext uri="{BB962C8B-B14F-4D97-AF65-F5344CB8AC3E}">
        <p14:creationId xmlns:p14="http://schemas.microsoft.com/office/powerpoint/2010/main" val="744456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section we</a:t>
            </a:r>
            <a:r>
              <a:rPr lang="en-US" baseline="0" dirty="0" smtClean="0"/>
              <a:t> will learn:</a:t>
            </a:r>
          </a:p>
          <a:p>
            <a:pPr marL="171450" indent="-171450">
              <a:buFont typeface="Arial" panose="020B0604020202020204" pitchFamily="34" charset="0"/>
              <a:buChar char="•"/>
            </a:pPr>
            <a:r>
              <a:rPr lang="en-US" sz="1200" dirty="0" smtClean="0"/>
              <a:t>What are some of the hazards that exist in a brass and bronze foundry?</a:t>
            </a:r>
          </a:p>
          <a:p>
            <a:pPr marL="171450" indent="-171450">
              <a:buFont typeface="Arial" panose="020B0604020202020204" pitchFamily="34" charset="0"/>
              <a:buChar char="•"/>
            </a:pPr>
            <a:r>
              <a:rPr lang="en-US" sz="1200" dirty="0" smtClean="0"/>
              <a:t>What are some common manufacturing process/materials in the brass and bronze foundry, and what hazards can these processes/materials present to the foundry worker?</a:t>
            </a:r>
          </a:p>
          <a:p>
            <a:pPr marL="171450" indent="-171450">
              <a:buFont typeface="Arial" panose="020B0604020202020204" pitchFamily="34" charset="0"/>
              <a:buChar char="•"/>
            </a:pPr>
            <a:r>
              <a:rPr lang="en-US" sz="1200" dirty="0" smtClean="0"/>
              <a:t>What are some of the Personal Protective Equipment (PPE) items that workers should wear in a brass and bronze foundry?</a:t>
            </a:r>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2</a:t>
            </a:fld>
            <a:endParaRPr lang="en-US" dirty="0"/>
          </a:p>
        </p:txBody>
      </p:sp>
    </p:spTree>
    <p:extLst>
      <p:ext uri="{BB962C8B-B14F-4D97-AF65-F5344CB8AC3E}">
        <p14:creationId xmlns:p14="http://schemas.microsoft.com/office/powerpoint/2010/main" val="2430060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People who never had asthma can develop asthma due to workplace exposures. People who have had asthma for years may find that their condition get worse due to workplace exposures. </a:t>
            </a:r>
          </a:p>
          <a:p>
            <a:r>
              <a:rPr lang="en-US" sz="1200" kern="1200" dirty="0" smtClean="0">
                <a:solidFill>
                  <a:schemeClr val="tx1"/>
                </a:solidFill>
                <a:effectLst/>
                <a:latin typeface="Arial" charset="0"/>
                <a:ea typeface="+mn-ea"/>
                <a:cs typeface="+mn-cs"/>
              </a:rPr>
              <a:t>Some people can also become sensitive to the chemical and develop a skin rash if it gets on the body. There are some Isocyanates (but NOT all isocyanates) that are classified as potential human carcinogens –chemicals that may cancer. </a:t>
            </a:r>
          </a:p>
          <a:p>
            <a:r>
              <a:rPr lang="en-US" sz="1200" kern="1200" dirty="0" smtClean="0">
                <a:solidFill>
                  <a:schemeClr val="tx1"/>
                </a:solidFill>
                <a:effectLst/>
                <a:latin typeface="Arial" charset="0"/>
                <a:ea typeface="+mn-ea"/>
                <a:cs typeface="+mn-cs"/>
              </a:rPr>
              <a:t>Since Isocyanates are a GROUP of chemicals and not all of the substances in this group have the same effect on the body, it is important to CHECK THE SDS to see which isocyanate may be present and WHAT actions should be taken if there is a potential hazard.</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20</a:t>
            </a:fld>
            <a:endParaRPr lang="en-US" dirty="0"/>
          </a:p>
        </p:txBody>
      </p:sp>
    </p:spTree>
    <p:extLst>
      <p:ext uri="{BB962C8B-B14F-4D97-AF65-F5344CB8AC3E}">
        <p14:creationId xmlns:p14="http://schemas.microsoft.com/office/powerpoint/2010/main" val="17802066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One chemical that MAY be in some products used to bind sand together but more often is a result of MIXING the chemicals or the DESTRUCTION or burning of the chemicals when the hot metal is poured into the mold is FORMALDEHYDE.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If this chemical is present in the product or is created when it is used , the Safety Data Sheet will show us!</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21</a:t>
            </a:fld>
            <a:endParaRPr lang="en-US" dirty="0"/>
          </a:p>
        </p:txBody>
      </p:sp>
    </p:spTree>
    <p:extLst>
      <p:ext uri="{BB962C8B-B14F-4D97-AF65-F5344CB8AC3E}">
        <p14:creationId xmlns:p14="http://schemas.microsoft.com/office/powerpoint/2010/main" val="14981764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Formaldehyde is a colorless, strong-smelling gas and is another chemical that is a sensitizing agent.  This means that it can cause the cause an allergy like response once a person is exposed to it. Formaldehyde is</a:t>
            </a:r>
            <a:r>
              <a:rPr lang="en-US" sz="1200" kern="1200" baseline="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also classified as a cancer hazard. Eating or drinking formaldehyde can be fatal. Long-term exposure to low levels in the air or on the skin can cause asthma-like respiratory problems and skin irritation such as dermatitis.</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22</a:t>
            </a:fld>
            <a:endParaRPr lang="en-US" dirty="0"/>
          </a:p>
        </p:txBody>
      </p:sp>
    </p:spTree>
    <p:extLst>
      <p:ext uri="{BB962C8B-B14F-4D97-AF65-F5344CB8AC3E}">
        <p14:creationId xmlns:p14="http://schemas.microsoft.com/office/powerpoint/2010/main" val="35103553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If formaldehyde is present in the workplace, the OSHA Formaldehyde standard require employers to Identify all workers who may be exposed to formaldehyde by doing air samples to see if exposures are at or above standards set to keep workers safe.</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23</a:t>
            </a:fld>
            <a:endParaRPr lang="en-US" dirty="0"/>
          </a:p>
        </p:txBody>
      </p:sp>
    </p:spTree>
    <p:extLst>
      <p:ext uri="{BB962C8B-B14F-4D97-AF65-F5344CB8AC3E}">
        <p14:creationId xmlns:p14="http://schemas.microsoft.com/office/powerpoint/2010/main" val="199112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If the tests show the levels of Formaldehyde are at or above the Permissible Exposure Limit, the company must use feasible engineering and work practice controls to reduce these levels to below the permitted level.   The permissible exposure limit (PEL) for formaldehyde in the workplace is 0.75 parts formaldehyde per million parts of air (0.75 ppm) measured as an 8-hour time-weighted average (TWA).</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The standard includes a second PEL in the form of a short-term exposure limit (STEL) of 2 ppm which is the maximum exposure allowed during a 15-minute period.</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24</a:t>
            </a:fld>
            <a:endParaRPr lang="en-US" dirty="0"/>
          </a:p>
        </p:txBody>
      </p:sp>
    </p:spTree>
    <p:extLst>
      <p:ext uri="{BB962C8B-B14F-4D97-AF65-F5344CB8AC3E}">
        <p14:creationId xmlns:p14="http://schemas.microsoft.com/office/powerpoint/2010/main" val="14841300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All of the elements of the Formaldehyde program must be in a written document that is kept up to date by the foundry.</a:t>
            </a: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The OSHA Formaldehyde standard also includes an action level  of – is 0.5 ppm when calculated as an 8-hour TWA.  If tests show that formaldehyde is in the at levels that meet or above this action level, there more air sampling will be required along with training and medical surveillance of the affected workers.–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If these controls efforts cannot reduce exposure to the acceptable level, workers will be given </a:t>
            </a:r>
          </a:p>
          <a:p>
            <a:r>
              <a:rPr lang="en-US" sz="1200" kern="1200" dirty="0" smtClean="0">
                <a:solidFill>
                  <a:schemeClr val="tx1"/>
                </a:solidFill>
                <a:effectLst/>
                <a:latin typeface="Arial" charset="0"/>
                <a:ea typeface="+mn-ea"/>
                <a:cs typeface="+mn-cs"/>
              </a:rPr>
              <a:t>Respirators and any other protective equipment needed such as impervious clothing, gloves, aprons, and chemical splash goggles.</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25</a:t>
            </a:fld>
            <a:endParaRPr lang="en-US" dirty="0"/>
          </a:p>
        </p:txBody>
      </p:sp>
    </p:spTree>
    <p:extLst>
      <p:ext uri="{BB962C8B-B14F-4D97-AF65-F5344CB8AC3E}">
        <p14:creationId xmlns:p14="http://schemas.microsoft.com/office/powerpoint/2010/main" val="14642600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One other chemical commonly found in many core making processes is PHENOL.  Phenol is a chemical that is used in many ways – from making plastics to use as a disinfectant and ingredient in medications and cosmetics.  However, as for many chemicals, the proper amount and use of Phenol is useful and safe, but too much improperly used may be harmful.</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At low levels in the foundry, Phenol may be irritating to the eyes, nose and throat.  It has an odor that is unpleasant to many people.  Sine Phenol is mildly acidic, at high dosages or concentrations it can cause dermatitis or chemical burns.</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26</a:t>
            </a:fld>
            <a:endParaRPr lang="en-US" dirty="0"/>
          </a:p>
        </p:txBody>
      </p:sp>
    </p:spTree>
    <p:extLst>
      <p:ext uri="{BB962C8B-B14F-4D97-AF65-F5344CB8AC3E}">
        <p14:creationId xmlns:p14="http://schemas.microsoft.com/office/powerpoint/2010/main" val="33513914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Phenol is most often used in the foundry in the core room in the solid form.  The amount of Phenol is usually quite small, but the Safety Data Sheet will report if this chemical is present and how much is used in the product.</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27</a:t>
            </a:fld>
            <a:endParaRPr lang="en-US" dirty="0"/>
          </a:p>
        </p:txBody>
      </p:sp>
    </p:spTree>
    <p:extLst>
      <p:ext uri="{BB962C8B-B14F-4D97-AF65-F5344CB8AC3E}">
        <p14:creationId xmlns:p14="http://schemas.microsoft.com/office/powerpoint/2010/main" val="37710815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Once the casting is removed from the mold, it may require removal of unwanted metal or sand that has adhered to the surface. Cut off saws may be used to separate castings from the gates and runners – the hollow system in the mold that delivers the metal to the mold where the casting shape is located.</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Excess metal may also be removed with hand held or stationary grinders.  Castings may also be placed in a blast system where abrasive materials are used to produce the final external finish of the metal piece.</a:t>
            </a:r>
          </a:p>
          <a:p>
            <a:r>
              <a:rPr lang="en-US" sz="1200" kern="1200" dirty="0" smtClean="0">
                <a:solidFill>
                  <a:schemeClr val="tx1"/>
                </a:solidFill>
                <a:effectLst/>
                <a:latin typeface="Arial" charset="0"/>
                <a:ea typeface="+mn-ea"/>
                <a:cs typeface="+mn-cs"/>
              </a:rPr>
              <a:t> </a:t>
            </a:r>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28</a:t>
            </a:fld>
            <a:endParaRPr lang="en-US" dirty="0"/>
          </a:p>
        </p:txBody>
      </p:sp>
    </p:spTree>
    <p:extLst>
      <p:ext uri="{BB962C8B-B14F-4D97-AF65-F5344CB8AC3E}">
        <p14:creationId xmlns:p14="http://schemas.microsoft.com/office/powerpoint/2010/main" val="26110430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In these processes, if there is any silica sand remaining on the casting, it could become airborne and present the same hazards described in the sand system operations.  Airborne silica can cause lung damage and is a potential lung carcinogen.</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The grinding and finishing processes may also remove very small particles of aluminum from the casting.  If these particles are small enough, they can become airborne and be breathed in by workers in the area. </a:t>
            </a:r>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29</a:t>
            </a:fld>
            <a:endParaRPr lang="en-US" dirty="0"/>
          </a:p>
        </p:txBody>
      </p:sp>
    </p:spTree>
    <p:extLst>
      <p:ext uri="{BB962C8B-B14F-4D97-AF65-F5344CB8AC3E}">
        <p14:creationId xmlns:p14="http://schemas.microsoft.com/office/powerpoint/2010/main" val="1267764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Brass and Bronze foundries make castings from copper mixed with other metals by heating the metal until it is in the liquid or molten state and then pouring the molten metal into a mold.  After the metal cools it becomes a solid again and takes the shape of the void or interior of the mold.   This shape, the casting, is then removed and may be further processed or “finished” to remove unwanted metal or molding material  that has remained on the surface.</a:t>
            </a:r>
          </a:p>
          <a:p>
            <a:endParaRPr lang="en-US" sz="1200" kern="1200" dirty="0" smtClean="0">
              <a:solidFill>
                <a:schemeClr val="tx1"/>
              </a:solidFill>
              <a:effectLst/>
              <a:latin typeface="Arial" charset="0"/>
              <a:ea typeface="+mn-ea"/>
              <a:cs typeface="+mn-cs"/>
            </a:endParaRPr>
          </a:p>
          <a:p>
            <a:endParaRPr lang="en-US"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3</a:t>
            </a:fld>
            <a:endParaRPr lang="en-US" dirty="0"/>
          </a:p>
        </p:txBody>
      </p:sp>
    </p:spTree>
    <p:extLst>
      <p:ext uri="{BB962C8B-B14F-4D97-AF65-F5344CB8AC3E}">
        <p14:creationId xmlns:p14="http://schemas.microsoft.com/office/powerpoint/2010/main" val="29158911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Copper is the main ingredient in brass and bronze castings.  It is the main metal used in the pipes and fittings that deliver water to our homes and the wires that carry power to our devices. Copper is a naturally-occurring metallic element and is present in all animals and plants – in fact copper  is an essential nutrient for humans and animals in small amounts.  If humans do not have enough copper in their bodies, this deficiency can lead to  anemia, low numbers of white blood cells, osteoporosis in infants and children, and defects in connective tissue that can result in  skeletal problems.</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However,  too much copper  in high dosages  over  a short time period can cause  temporary gastrointestinal distress with symptoms such as nausea, vomiting, and abdominal pain.   </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30</a:t>
            </a:fld>
            <a:endParaRPr lang="en-US" dirty="0"/>
          </a:p>
        </p:txBody>
      </p:sp>
    </p:spTree>
    <p:extLst>
      <p:ext uri="{BB962C8B-B14F-4D97-AF65-F5344CB8AC3E}">
        <p14:creationId xmlns:p14="http://schemas.microsoft.com/office/powerpoint/2010/main" val="11411309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Mammals (including humans)  have efficient mechanisms to regulate the copper that is stored in the body.  In this way we are generally protected from excess copper levels.  This protects against chronic or lower exposures that occur over an extended time period.  However, if the at high enough levels, chronic overexposure to copper can damage the liver and kidneys.</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31</a:t>
            </a:fld>
            <a:endParaRPr lang="en-US" dirty="0"/>
          </a:p>
        </p:txBody>
      </p:sp>
    </p:spTree>
    <p:extLst>
      <p:ext uri="{BB962C8B-B14F-4D97-AF65-F5344CB8AC3E}">
        <p14:creationId xmlns:p14="http://schemas.microsoft.com/office/powerpoint/2010/main" val="11411309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OSHA has two exposure limits, one</a:t>
            </a:r>
            <a:r>
              <a:rPr lang="en-US" sz="1200" kern="1200" baseline="0" dirty="0" smtClean="0">
                <a:solidFill>
                  <a:schemeClr val="tx1"/>
                </a:solidFill>
                <a:effectLst/>
                <a:latin typeface="Arial" charset="0"/>
                <a:ea typeface="+mn-ea"/>
                <a:cs typeface="+mn-cs"/>
              </a:rPr>
              <a:t> for Dust and another for Fume.</a:t>
            </a:r>
            <a:r>
              <a:rPr lang="en-US" sz="1200" kern="1200" dirty="0" smtClean="0">
                <a:solidFill>
                  <a:schemeClr val="tx1"/>
                </a:solidFill>
                <a:effectLst/>
                <a:latin typeface="Arial" charset="0"/>
                <a:ea typeface="+mn-ea"/>
                <a:cs typeface="+mn-cs"/>
              </a:rPr>
              <a:t>  For DUST, the allowable level is 1 mg/m</a:t>
            </a:r>
            <a:r>
              <a:rPr lang="en-US" sz="1200" kern="1200" baseline="30000" dirty="0" smtClean="0">
                <a:solidFill>
                  <a:schemeClr val="tx1"/>
                </a:solidFill>
                <a:effectLst/>
                <a:latin typeface="Arial" charset="0"/>
                <a:ea typeface="+mn-ea"/>
                <a:cs typeface="+mn-cs"/>
              </a:rPr>
              <a:t>3   </a:t>
            </a:r>
            <a:r>
              <a:rPr lang="en-US" sz="1200" kern="1200" dirty="0" smtClean="0">
                <a:solidFill>
                  <a:schemeClr val="tx1"/>
                </a:solidFill>
                <a:effectLst/>
                <a:latin typeface="Arial" charset="0"/>
                <a:ea typeface="+mn-ea"/>
                <a:cs typeface="+mn-cs"/>
              </a:rPr>
              <a:t>However, if the Copper is in the FUME form, the Permissible Exposure  Limit is only 0.1 mg/m</a:t>
            </a:r>
            <a:r>
              <a:rPr lang="en-US" sz="1200" kern="1200" baseline="30000" dirty="0" smtClean="0">
                <a:solidFill>
                  <a:schemeClr val="tx1"/>
                </a:solidFill>
                <a:effectLst/>
                <a:latin typeface="Arial" charset="0"/>
                <a:ea typeface="+mn-ea"/>
                <a:cs typeface="+mn-cs"/>
              </a:rPr>
              <a:t>3</a:t>
            </a:r>
            <a:r>
              <a:rPr lang="en-US" sz="1200" kern="1200" dirty="0" smtClean="0">
                <a:solidFill>
                  <a:schemeClr val="tx1"/>
                </a:solidFill>
                <a:effectLst/>
                <a:latin typeface="Arial" charset="0"/>
                <a:ea typeface="+mn-ea"/>
                <a:cs typeface="+mn-cs"/>
              </a:rPr>
              <a:t>   since fume particles are so much smaller and could be more easily enter the body and be absorbed.</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32</a:t>
            </a:fld>
            <a:endParaRPr lang="en-US" dirty="0"/>
          </a:p>
        </p:txBody>
      </p:sp>
    </p:spTree>
    <p:extLst>
      <p:ext uri="{BB962C8B-B14F-4D97-AF65-F5344CB8AC3E}">
        <p14:creationId xmlns:p14="http://schemas.microsoft.com/office/powerpoint/2010/main" val="3568534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ZINC is another commonly used metal in brass and bronze alloys.  Zinc is one of the most common elements in the Earth's crust.  Zinc is found in the air, soil, and water and  it is present in all foods.  This  bluish-white  metal  has many uses in our modern world as well, such as a coating on  steel and as an alloying element in the foundry.</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Zinc is another metal like copper that is essential to our good health. People with too little zinc in their  bodies can develop a loss of appetite, decreased sense of taste and smell, decreased immune function, slow wound healing, and skin sores.  Zinc is also essential to the proper development of the young. Too little zinc in the diet may also cause poorly developed sex organs and retarded growth in young men. If a pregnant woman does not get enough zinc, her babies may have birth defects.</a:t>
            </a:r>
          </a:p>
          <a:p>
            <a:r>
              <a:rPr lang="en-US" sz="1200" kern="1200" dirty="0" smtClean="0">
                <a:solidFill>
                  <a:schemeClr val="tx1"/>
                </a:solidFill>
                <a:effectLst/>
                <a:latin typeface="Arial" charset="0"/>
                <a:ea typeface="+mn-ea"/>
                <a:cs typeface="+mn-cs"/>
              </a:rPr>
              <a:t> </a:t>
            </a:r>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33</a:t>
            </a:fld>
            <a:endParaRPr lang="en-US" dirty="0"/>
          </a:p>
        </p:txBody>
      </p:sp>
    </p:spTree>
    <p:extLst>
      <p:ext uri="{BB962C8B-B14F-4D97-AF65-F5344CB8AC3E}">
        <p14:creationId xmlns:p14="http://schemas.microsoft.com/office/powerpoint/2010/main" val="27835887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Zinc enters the body through ingestion (eating or drinking) or breathing it in.  If workers breath in  large amounts of zinc (as zinc dust or fumes)  they can develop  a disease called metal fume fever, </a:t>
            </a:r>
            <a:r>
              <a:rPr lang="en-US" sz="1200" dirty="0" smtClean="0">
                <a:latin typeface="Arial" charset="0"/>
              </a:rPr>
              <a:t>a flu like illness that lasts for a day or two with head ache, fever and chills as symptoms. </a:t>
            </a:r>
            <a:r>
              <a:rPr lang="en-US" sz="1200" kern="1200" dirty="0" smtClean="0">
                <a:solidFill>
                  <a:schemeClr val="tx1"/>
                </a:solidFill>
                <a:effectLst/>
                <a:latin typeface="Arial" charset="0"/>
                <a:ea typeface="+mn-ea"/>
                <a:cs typeface="+mn-cs"/>
              </a:rPr>
              <a:t>This is usually a short term problem that is generally reversible once exposure to zinc stops.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The OSHA Permissible Exposure Limit for these Zinc fumes is 5 mg/m</a:t>
            </a:r>
            <a:r>
              <a:rPr lang="en-US" sz="1200" kern="1200" baseline="30000" dirty="0" smtClean="0">
                <a:solidFill>
                  <a:schemeClr val="tx1"/>
                </a:solidFill>
                <a:effectLst/>
                <a:latin typeface="Arial" charset="0"/>
                <a:ea typeface="+mn-ea"/>
                <a:cs typeface="+mn-cs"/>
              </a:rPr>
              <a:t>3</a:t>
            </a:r>
            <a:r>
              <a:rPr lang="en-US" sz="1200" kern="1200" dirty="0" smtClean="0">
                <a:solidFill>
                  <a:schemeClr val="tx1"/>
                </a:solidFill>
                <a:effectLst/>
                <a:latin typeface="Arial" charset="0"/>
                <a:ea typeface="+mn-ea"/>
                <a:cs typeface="+mn-cs"/>
              </a:rPr>
              <a:t>.</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34</a:t>
            </a:fld>
            <a:endParaRPr lang="en-US" dirty="0"/>
          </a:p>
        </p:txBody>
      </p:sp>
    </p:spTree>
    <p:extLst>
      <p:ext uri="{BB962C8B-B14F-4D97-AF65-F5344CB8AC3E}">
        <p14:creationId xmlns:p14="http://schemas.microsoft.com/office/powerpoint/2010/main" val="27835887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One metal that is present in SOME Copper alloys but not all is LEAD.   Lead is another metal that is found in nature in the  Earth’s crust.   Lead was one of the first metals used by humans and caused the first recorded disease in a worker - lead colic in a 4th century BC metal worker.</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Today,  lead is used in most automobile batteries and as an alloy with other metals, in making  some types of ammunition, pipes, cable covering, building material, solder, radiation shielding, collapsible tubes, and stabilizers in plastics.  It can be an alloy in brass and bronzes in varying amounts from less than one percent to over 10 per cent.</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Lead enters our  body mostly by breathing it in or ingestion (eating or drinking).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Employers are required to protect workers from lead exposure under OSHA lead standards covering general industry (1910.1025), The lead standards establish a permissible exposure limit (PEL) of 50 µg/m3 of lead over an eight-hour time-weighted-average for all employees covered. The standards also set an action level of 30 µg/m3, at which an employer must begin specific compliance activities. </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35</a:t>
            </a:fld>
            <a:endParaRPr lang="en-US" dirty="0"/>
          </a:p>
        </p:txBody>
      </p:sp>
    </p:spTree>
    <p:extLst>
      <p:ext uri="{BB962C8B-B14F-4D97-AF65-F5344CB8AC3E}">
        <p14:creationId xmlns:p14="http://schemas.microsoft.com/office/powerpoint/2010/main" val="23047694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Lead enters our body mostly by ingestion (eating or drinking) or by breathing it into the lungs.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Employers are required to protect workers from lead exposure under OSHA lead standards covering general industry (1910.1025), The lead standards establish a permissible exposure limit (PEL) of </a:t>
            </a:r>
            <a:r>
              <a:rPr lang="en-US" sz="1200" kern="1200" dirty="0" err="1" smtClean="0">
                <a:solidFill>
                  <a:schemeClr val="tx1"/>
                </a:solidFill>
                <a:effectLst/>
                <a:latin typeface="Arial" charset="0"/>
                <a:ea typeface="+mn-ea"/>
                <a:cs typeface="+mn-cs"/>
              </a:rPr>
              <a:t>of</a:t>
            </a:r>
            <a:r>
              <a:rPr lang="en-US" sz="1200" kern="1200" dirty="0" smtClean="0">
                <a:solidFill>
                  <a:schemeClr val="tx1"/>
                </a:solidFill>
                <a:effectLst/>
                <a:latin typeface="Arial" charset="0"/>
                <a:ea typeface="+mn-ea"/>
                <a:cs typeface="+mn-cs"/>
              </a:rPr>
              <a:t> lead over an eight-hour time-weighted-average for all employees covered. The standards also set an action level of 30 µg/m3, at which an employer must begin specific compliance activities. </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36</a:t>
            </a:fld>
            <a:endParaRPr lang="en-US" dirty="0"/>
          </a:p>
        </p:txBody>
      </p:sp>
    </p:spTree>
    <p:extLst>
      <p:ext uri="{BB962C8B-B14F-4D97-AF65-F5344CB8AC3E}">
        <p14:creationId xmlns:p14="http://schemas.microsoft.com/office/powerpoint/2010/main" val="23047694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If there is exposure to Lead at your plant, there will be a special LEAD PROGRAM established that will include:</a:t>
            </a:r>
          </a:p>
          <a:p>
            <a:pPr lvl="0"/>
            <a:r>
              <a:rPr lang="en-US" sz="1200" kern="1200" dirty="0" smtClean="0">
                <a:solidFill>
                  <a:schemeClr val="tx1"/>
                </a:solidFill>
                <a:effectLst/>
                <a:latin typeface="Arial" charset="0"/>
                <a:ea typeface="+mn-ea"/>
                <a:cs typeface="+mn-cs"/>
              </a:rPr>
              <a:t>Testing the air for lead</a:t>
            </a:r>
          </a:p>
          <a:p>
            <a:pPr lvl="0"/>
            <a:r>
              <a:rPr lang="en-US" sz="1200" kern="1200" dirty="0" smtClean="0">
                <a:solidFill>
                  <a:schemeClr val="tx1"/>
                </a:solidFill>
                <a:effectLst/>
                <a:latin typeface="Arial" charset="0"/>
                <a:ea typeface="+mn-ea"/>
                <a:cs typeface="+mn-cs"/>
              </a:rPr>
              <a:t>Training employees who may be exposed</a:t>
            </a:r>
          </a:p>
          <a:p>
            <a:pPr lvl="0"/>
            <a:r>
              <a:rPr lang="en-US" sz="1200" kern="1200" dirty="0" smtClean="0">
                <a:solidFill>
                  <a:schemeClr val="tx1"/>
                </a:solidFill>
                <a:effectLst/>
                <a:latin typeface="Arial" charset="0"/>
                <a:ea typeface="+mn-ea"/>
                <a:cs typeface="+mn-cs"/>
              </a:rPr>
              <a:t>Medical tests including periodic blood lead tests for some employees</a:t>
            </a:r>
          </a:p>
          <a:p>
            <a:pPr lvl="0"/>
            <a:r>
              <a:rPr lang="en-US" sz="1200" kern="1200" dirty="0" smtClean="0">
                <a:solidFill>
                  <a:schemeClr val="tx1"/>
                </a:solidFill>
                <a:effectLst/>
                <a:latin typeface="Arial" charset="0"/>
                <a:ea typeface="+mn-ea"/>
                <a:cs typeface="+mn-cs"/>
              </a:rPr>
              <a:t>Special work clothing for exposed employees</a:t>
            </a:r>
          </a:p>
          <a:p>
            <a:pPr lvl="0"/>
            <a:r>
              <a:rPr lang="en-US" sz="1200" kern="1200" dirty="0" smtClean="0">
                <a:solidFill>
                  <a:schemeClr val="tx1"/>
                </a:solidFill>
                <a:effectLst/>
                <a:latin typeface="Arial" charset="0"/>
                <a:ea typeface="+mn-ea"/>
                <a:cs typeface="+mn-cs"/>
              </a:rPr>
              <a:t>Special work rules in lead areas including no smoking, drinking, or eating in these areas and no dry sweeping of floors or surfaces that may have lead on them</a:t>
            </a:r>
          </a:p>
          <a:p>
            <a:pPr lvl="0"/>
            <a:r>
              <a:rPr lang="en-US" sz="1200" kern="1200" dirty="0" smtClean="0">
                <a:solidFill>
                  <a:schemeClr val="tx1"/>
                </a:solidFill>
                <a:effectLst/>
                <a:latin typeface="Arial" charset="0"/>
                <a:ea typeface="+mn-ea"/>
                <a:cs typeface="+mn-cs"/>
              </a:rPr>
              <a:t>Clean and contaminated areas for clothes worn into the plant and those worn in the work areas</a:t>
            </a:r>
          </a:p>
          <a:p>
            <a:pPr lvl="0"/>
            <a:r>
              <a:rPr lang="en-US" sz="1200" kern="1200" dirty="0" smtClean="0">
                <a:solidFill>
                  <a:schemeClr val="tx1"/>
                </a:solidFill>
                <a:effectLst/>
                <a:latin typeface="Arial" charset="0"/>
                <a:ea typeface="+mn-ea"/>
                <a:cs typeface="+mn-cs"/>
              </a:rPr>
              <a:t>Respirators for areas above the Permissible Exposure Limit</a:t>
            </a:r>
          </a:p>
          <a:p>
            <a:pPr lvl="0"/>
            <a:r>
              <a:rPr lang="en-US" sz="1200" kern="1200" dirty="0" smtClean="0">
                <a:solidFill>
                  <a:schemeClr val="tx1"/>
                </a:solidFill>
                <a:effectLst/>
                <a:latin typeface="Arial" charset="0"/>
                <a:ea typeface="+mn-ea"/>
                <a:cs typeface="+mn-cs"/>
              </a:rPr>
              <a:t>Rules to keep lead away from lunch rooms and to keep the lead from being taken home after work</a:t>
            </a:r>
          </a:p>
          <a:p>
            <a:pPr lvl="0"/>
            <a:r>
              <a:rPr lang="en-US" sz="1200" kern="1200" dirty="0" smtClean="0">
                <a:solidFill>
                  <a:schemeClr val="tx1"/>
                </a:solidFill>
                <a:effectLst/>
                <a:latin typeface="Arial" charset="0"/>
                <a:ea typeface="+mn-ea"/>
                <a:cs typeface="+mn-cs"/>
              </a:rPr>
              <a:t>Engineering Controls to keep the amount of lead in the air to below the allowable levels</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The written Lead Program, if required in your foundry, will include these measures as well as others that may be needed to meet the standard and protect workers.</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37</a:t>
            </a:fld>
            <a:endParaRPr lang="en-US" dirty="0"/>
          </a:p>
        </p:txBody>
      </p:sp>
    </p:spTree>
    <p:extLst>
      <p:ext uri="{BB962C8B-B14F-4D97-AF65-F5344CB8AC3E}">
        <p14:creationId xmlns:p14="http://schemas.microsoft.com/office/powerpoint/2010/main" val="29154856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Scientific studies indicate that chronic (long term)  exposure to lead can be associated with:</a:t>
            </a:r>
          </a:p>
          <a:p>
            <a:pPr marL="171450" indent="-171450">
              <a:buFont typeface="Arial" panose="020B0604020202020204" pitchFamily="34" charset="0"/>
              <a:buChar char="•"/>
            </a:pPr>
            <a:r>
              <a:rPr lang="en-US" sz="1200" kern="1200" dirty="0" smtClean="0">
                <a:solidFill>
                  <a:schemeClr val="tx1"/>
                </a:solidFill>
                <a:effectLst/>
                <a:latin typeface="Arial" charset="0"/>
                <a:ea typeface="+mn-ea"/>
                <a:cs typeface="+mn-cs"/>
              </a:rPr>
              <a:t>poor  kidney function</a:t>
            </a:r>
          </a:p>
          <a:p>
            <a:pPr marL="171450" indent="-171450">
              <a:buFont typeface="Arial" panose="020B0604020202020204" pitchFamily="34" charset="0"/>
              <a:buChar char="•"/>
            </a:pPr>
            <a:r>
              <a:rPr lang="en-US" sz="1200" kern="1200" dirty="0" smtClean="0">
                <a:solidFill>
                  <a:schemeClr val="tx1"/>
                </a:solidFill>
                <a:effectLst/>
                <a:latin typeface="Arial" charset="0"/>
                <a:ea typeface="+mn-ea"/>
                <a:cs typeface="+mn-cs"/>
              </a:rPr>
              <a:t>high blood pressure</a:t>
            </a:r>
          </a:p>
          <a:p>
            <a:pPr marL="171450" indent="-171450">
              <a:buFont typeface="Arial" panose="020B0604020202020204" pitchFamily="34" charset="0"/>
              <a:buChar char="•"/>
            </a:pPr>
            <a:r>
              <a:rPr lang="en-US" sz="1200" kern="1200" dirty="0" smtClean="0">
                <a:solidFill>
                  <a:schemeClr val="tx1"/>
                </a:solidFill>
                <a:effectLst/>
                <a:latin typeface="Arial" charset="0"/>
                <a:ea typeface="+mn-ea"/>
                <a:cs typeface="+mn-cs"/>
              </a:rPr>
              <a:t>nervous system and neurobehavioral effects</a:t>
            </a:r>
          </a:p>
          <a:p>
            <a:pPr marL="171450" indent="-171450">
              <a:buFont typeface="Arial" panose="020B0604020202020204" pitchFamily="34" charset="0"/>
              <a:buChar char="•"/>
            </a:pPr>
            <a:r>
              <a:rPr lang="en-US" sz="1200" kern="1200" dirty="0" smtClean="0">
                <a:solidFill>
                  <a:schemeClr val="tx1"/>
                </a:solidFill>
                <a:effectLst/>
                <a:latin typeface="Arial" charset="0"/>
                <a:ea typeface="+mn-ea"/>
                <a:cs typeface="+mn-cs"/>
              </a:rPr>
              <a:t>cognitive dysfunction later in life   </a:t>
            </a:r>
          </a:p>
          <a:p>
            <a:pPr marL="171450" indent="-171450">
              <a:buFont typeface="Arial" panose="020B0604020202020204" pitchFamily="34" charset="0"/>
              <a:buChar char="•"/>
            </a:pPr>
            <a:endParaRPr lang="en-US" sz="1200" kern="1200" dirty="0" smtClean="0">
              <a:solidFill>
                <a:schemeClr val="tx1"/>
              </a:solidFill>
              <a:effectLst/>
              <a:latin typeface="Arial" charset="0"/>
              <a:ea typeface="+mn-ea"/>
              <a:cs typeface="+mn-cs"/>
            </a:endParaRPr>
          </a:p>
          <a:p>
            <a:pPr marL="0" indent="0">
              <a:buFont typeface="Arial" panose="020B0604020202020204" pitchFamily="34" charset="0"/>
              <a:buNone/>
            </a:pPr>
            <a:r>
              <a:rPr lang="en-US" sz="1200" kern="1200" dirty="0" smtClean="0">
                <a:solidFill>
                  <a:schemeClr val="tx1"/>
                </a:solidFill>
                <a:effectLst/>
                <a:latin typeface="Arial" charset="0"/>
                <a:ea typeface="+mn-ea"/>
                <a:cs typeface="+mn-cs"/>
              </a:rPr>
              <a:t>Pregnant women need to be especially careful since high levels of lead in the blood can have serious impact on the developing babies.</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Chronic exposures at higher levels have been found to potentially n cause damage to  sperm/semen quality and delayed conception.  High Lead exposure have also been  associated with effects such as cognitive aging and  deficits in </a:t>
            </a:r>
            <a:r>
              <a:rPr lang="en-US" sz="1200" kern="1200" dirty="0" err="1" smtClean="0">
                <a:solidFill>
                  <a:schemeClr val="tx1"/>
                </a:solidFill>
                <a:effectLst/>
                <a:latin typeface="Arial" charset="0"/>
                <a:ea typeface="+mn-ea"/>
                <a:cs typeface="+mn-cs"/>
              </a:rPr>
              <a:t>visuomotor</a:t>
            </a:r>
            <a:r>
              <a:rPr lang="en-US" sz="1200" kern="1200" dirty="0" smtClean="0">
                <a:solidFill>
                  <a:schemeClr val="tx1"/>
                </a:solidFill>
                <a:effectLst/>
                <a:latin typeface="Arial" charset="0"/>
                <a:ea typeface="+mn-ea"/>
                <a:cs typeface="+mn-cs"/>
              </a:rPr>
              <a:t> dexterity, lower reaction times and attention deficit.  Workers with high blood lead have shown  symptoms such as headache, fatigue, sleep disturbance, joint pain, myalgia, anorexia, and constipation.</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While much less common today, workers can be exposed to high lead levels (when blood leads are over 60 µg/</a:t>
            </a:r>
            <a:r>
              <a:rPr lang="en-US" sz="1200" kern="1200" dirty="0" err="1" smtClean="0">
                <a:solidFill>
                  <a:schemeClr val="tx1"/>
                </a:solidFill>
                <a:effectLst/>
                <a:latin typeface="Arial" charset="0"/>
                <a:ea typeface="+mn-ea"/>
                <a:cs typeface="+mn-cs"/>
              </a:rPr>
              <a:t>dL</a:t>
            </a:r>
            <a:r>
              <a:rPr lang="en-US" sz="1200" kern="1200" dirty="0" smtClean="0">
                <a:solidFill>
                  <a:schemeClr val="tx1"/>
                </a:solidFill>
                <a:effectLst/>
                <a:latin typeface="Arial" charset="0"/>
                <a:ea typeface="+mn-ea"/>
                <a:cs typeface="+mn-cs"/>
              </a:rPr>
              <a:t>) can suffer from acute effects such as convulsions, coma, and in some cases, death, to more chronic conditions such as anemia, peripheral neuropathy, interstitial kidney fibrosis, and severe abdominal cramping.</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38</a:t>
            </a:fld>
            <a:endParaRPr lang="en-US" dirty="0"/>
          </a:p>
        </p:txBody>
      </p:sp>
    </p:spTree>
    <p:extLst>
      <p:ext uri="{BB962C8B-B14F-4D97-AF65-F5344CB8AC3E}">
        <p14:creationId xmlns:p14="http://schemas.microsoft.com/office/powerpoint/2010/main" val="10266416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Workers with high blood lead have shown symptoms such as headache, fatigue, sleep disturbance, joint pain, myalgia, anorexia, and constipation.</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While much less common today, workers can be exposed to high lead levels (when blood leads are over 60 µg/</a:t>
            </a:r>
            <a:r>
              <a:rPr lang="en-US" sz="1200" kern="1200" dirty="0" err="1" smtClean="0">
                <a:solidFill>
                  <a:schemeClr val="tx1"/>
                </a:solidFill>
                <a:effectLst/>
                <a:latin typeface="Arial" charset="0"/>
                <a:ea typeface="+mn-ea"/>
                <a:cs typeface="+mn-cs"/>
              </a:rPr>
              <a:t>dL</a:t>
            </a:r>
            <a:r>
              <a:rPr lang="en-US" sz="1200" kern="1200" dirty="0" smtClean="0">
                <a:solidFill>
                  <a:schemeClr val="tx1"/>
                </a:solidFill>
                <a:effectLst/>
                <a:latin typeface="Arial" charset="0"/>
                <a:ea typeface="+mn-ea"/>
                <a:cs typeface="+mn-cs"/>
              </a:rPr>
              <a:t>) can suffer from acute effects such as convulsions, coma, and in some cases, death, to more chronic conditions such as anemia, peripheral neuropathy, interstitial kidney fibrosis, and severe abdominal cramping.</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39</a:t>
            </a:fld>
            <a:endParaRPr lang="en-US" dirty="0"/>
          </a:p>
        </p:txBody>
      </p:sp>
    </p:spTree>
    <p:extLst>
      <p:ext uri="{BB962C8B-B14F-4D97-AF65-F5344CB8AC3E}">
        <p14:creationId xmlns:p14="http://schemas.microsoft.com/office/powerpoint/2010/main" val="1026641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The methods of molding used by nearly all brass and bronze foundries is called sand molding. Sand mold foundries use silica or other sands that are mixed with ingredients that make the sand grains stick together to form the mold.  If the ingredients used to make the mold are clay and water based, the process is called green sand molding.  If other chemicals are used, the process may be called chemically bonded or no bake molding.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4</a:t>
            </a:fld>
            <a:endParaRPr lang="en-US" dirty="0"/>
          </a:p>
        </p:txBody>
      </p:sp>
    </p:spTree>
    <p:extLst>
      <p:ext uri="{BB962C8B-B14F-4D97-AF65-F5344CB8AC3E}">
        <p14:creationId xmlns:p14="http://schemas.microsoft.com/office/powerpoint/2010/main" val="10614062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The use of respirators, proper washing of hands and face before eating, smoking, or drinking and following ALL of the Lead Program rules is important.  These measures PROTECT workers from lead exposure, and the medical surveillance program and blood lead testing help to be sure that these measures are doing their job in protecting people from the effects of lead.</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40</a:t>
            </a:fld>
            <a:endParaRPr lang="en-US" dirty="0"/>
          </a:p>
        </p:txBody>
      </p:sp>
    </p:spTree>
    <p:extLst>
      <p:ext uri="{BB962C8B-B14F-4D97-AF65-F5344CB8AC3E}">
        <p14:creationId xmlns:p14="http://schemas.microsoft.com/office/powerpoint/2010/main" val="26773828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Two other metals that are used in some nonferrous foundries to make special castings are cadmium and beryllium.  While these metals are NOT used in most nonferrous foundries, they also have special rules and programs required by OSHA.  If these metals are used in your foundry, they will be listed on the Safety Data Sheet.</a:t>
            </a:r>
          </a:p>
          <a:p>
            <a:r>
              <a:rPr lang="en-US" sz="1200" kern="1200" dirty="0" smtClean="0">
                <a:solidFill>
                  <a:schemeClr val="tx1"/>
                </a:solidFill>
                <a:effectLst/>
                <a:latin typeface="Arial" charset="0"/>
                <a:ea typeface="+mn-ea"/>
                <a:cs typeface="+mn-cs"/>
              </a:rPr>
              <a:t> </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41</a:t>
            </a:fld>
            <a:endParaRPr lang="en-US" dirty="0"/>
          </a:p>
        </p:txBody>
      </p:sp>
    </p:spTree>
    <p:extLst>
      <p:ext uri="{BB962C8B-B14F-4D97-AF65-F5344CB8AC3E}">
        <p14:creationId xmlns:p14="http://schemas.microsoft.com/office/powerpoint/2010/main" val="19100657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Beryllium is another metal that is found in nature,  It is extremely lightweight and hard, is a good conductor of electricity and heat, and is non-magnetic. These properties make beryllium useful  for many industrial uses, including jet brake pads, aerospace components; ceramic manufacturing, semi-conductor chips, ignition modules, jet engine blades, rocket covers ; atomic energy applications (heat shields, nuclear reactors, nuclear weapons); dental alloys (crowns, bridges, dental plates); and sporting goods (golf clubs, bicycle frames).</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The current OSHA PELs for beryllium are 2 micrograms/m3 as an 8-hour TWA, 5 micrograms/m3as a ceiling not to be exceeded for more than 30 minutes at a time, and 25 micrograms/m3as a peak exposure never to be exceeded. </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42</a:t>
            </a:fld>
            <a:endParaRPr lang="en-US" dirty="0"/>
          </a:p>
        </p:txBody>
      </p:sp>
    </p:spTree>
    <p:extLst>
      <p:ext uri="{BB962C8B-B14F-4D97-AF65-F5344CB8AC3E}">
        <p14:creationId xmlns:p14="http://schemas.microsoft.com/office/powerpoint/2010/main" val="19100657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The current OSHA PELs for beryllium are 2 micrograms/m3 as an 8-hour TWA, 5 micrograms/m3as a ceiling not to be exceeded for more than 30 minutes at a time, and 25 micrograms/m3as a peak exposure never to be exceeded. </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43</a:t>
            </a:fld>
            <a:endParaRPr lang="en-US" dirty="0"/>
          </a:p>
        </p:txBody>
      </p:sp>
    </p:spTree>
    <p:extLst>
      <p:ext uri="{BB962C8B-B14F-4D97-AF65-F5344CB8AC3E}">
        <p14:creationId xmlns:p14="http://schemas.microsoft.com/office/powerpoint/2010/main" val="19100657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Chronic beryllium disease (CBD) primarily affects the lungs.  It may occur among people who are breath in the dust or fumes from beryllium metal, metal oxides, alloys, ceramics or salts . Chronic beryllium disease usually has a very slow onset, and even very small amounts of exposure to beryllium can cause the disease in some people. Chronic beryllium disease can develop while workers are still on the job or it  may not develop until many years after a person has stopped working in the beryllium industry.</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Workers with advanced Chronic beryllium disease may show one or more of the following symptoms: unexplained cough; shortness of breath, especially with activity; fatigue; weight loss or loss of appetite; fever; or night sweats. However, because the disease may develop slowly over a period of many years, workers may have the disease for a long time without knowing it.</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Chronic beryllium disease only develops in workers who have become sensitized to beryllium. A sensitized worker is someone who has developed an allergic reaction to beryllium.  A worker may become sensitized at any point during job exposure, or in some cases  he or she may not become sensitized until after leaving a job where there was  beryllium exposure.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Acute beryllium disease (where there is high exposure over a short period of time) usually has a quick onset and has symptoms that resemble  pneumonia or bronchitis. The acute form of the disease is believed to occur as a result of exposures well above the current OSHA Permissible Exposure Limit. This form of beryllium disease is now reported to be  rare.</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Workers exposed to beryllium have been found to have higher than normal  risks of lung cancer. The International Agency for Research on Cancer (IARC), the expert cancer agency of the World Health Organization, has concluded that exposure to beryllium can cause lung cancer in humans.</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This is one metal that can also be a concern when it comes into contact with your skin.  A skin disease, that is characterized by poor wound healing and a rash or wart-like bumps  can occur as a result of the skin being exposed to beryllium dust.</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44</a:t>
            </a:fld>
            <a:endParaRPr lang="en-US" dirty="0"/>
          </a:p>
        </p:txBody>
      </p:sp>
    </p:spTree>
    <p:extLst>
      <p:ext uri="{BB962C8B-B14F-4D97-AF65-F5344CB8AC3E}">
        <p14:creationId xmlns:p14="http://schemas.microsoft.com/office/powerpoint/2010/main" val="41460445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Acute beryllium disease (where there is high exposure over a short period of time) usually has a quick onset and has symptoms that resemble  pneumonia or bronchitis. The acute form of the disease is believed to occur as a result of exposures well above the current OSHA Permissible Exposure Limit. This form of beryllium disease is now reported to be rare.</a:t>
            </a:r>
          </a:p>
          <a:p>
            <a:r>
              <a:rPr lang="en-US" sz="1200" kern="1200" dirty="0" smtClean="0">
                <a:solidFill>
                  <a:schemeClr val="tx1"/>
                </a:solidFill>
                <a:effectLst/>
                <a:latin typeface="Arial" charset="0"/>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45</a:t>
            </a:fld>
            <a:endParaRPr lang="en-US" dirty="0"/>
          </a:p>
        </p:txBody>
      </p:sp>
    </p:spTree>
    <p:extLst>
      <p:ext uri="{BB962C8B-B14F-4D97-AF65-F5344CB8AC3E}">
        <p14:creationId xmlns:p14="http://schemas.microsoft.com/office/powerpoint/2010/main" val="41460445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Workers exposed to beryllium have been found to have higher than normal risks of lung cancer. The International Agency for Research on Cancer (IARC), the expert cancer agency of the World Health Organization, has concluded that exposure to beryllium can cause lung cancer in humans.</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This is one metal that can also be a concern when it comes into contact with your skin.  A skin disease, that is characterized by poor wound healing and a rash or wart-like bumps  can occur as a result of the skin being exposed to beryllium dust.</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46</a:t>
            </a:fld>
            <a:endParaRPr lang="en-US" dirty="0"/>
          </a:p>
        </p:txBody>
      </p:sp>
    </p:spTree>
    <p:extLst>
      <p:ext uri="{BB962C8B-B14F-4D97-AF65-F5344CB8AC3E}">
        <p14:creationId xmlns:p14="http://schemas.microsoft.com/office/powerpoint/2010/main" val="41460445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Cadmium (Cd) is a soft, malleable, bluish white metal found in zinc ores. Most of the cadmium produced today is obtained from zinc byproducts and recovered from spent nickel-cadmium batteries. In the early 1800’s  cadmium was used as a paint pigment because of its ability to produce brilliant yellow, orange, and red colors. Cadmium became an important metal in the production of nickel-cadmium (Ni-Cd) rechargeable batteries and common industrial uses for cadmium today are in batteries, alloys, coatings (electroplating), solar cells, plastic stabilizers, and pigments.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Cadmium and its compounds are highly toxic and exposure to this metal is known to cause cancer.  This metal  targets the body's cardiovascular, renal, gastrointestinal, neurological, reproductive, and respiratory systems.  OSHA has a Cadmium standard that includes foundries under its regulation 1910.1027.   </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47</a:t>
            </a:fld>
            <a:endParaRPr lang="en-US" dirty="0"/>
          </a:p>
        </p:txBody>
      </p:sp>
    </p:spTree>
    <p:extLst>
      <p:ext uri="{BB962C8B-B14F-4D97-AF65-F5344CB8AC3E}">
        <p14:creationId xmlns:p14="http://schemas.microsoft.com/office/powerpoint/2010/main" val="2042586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Cadmium and its compounds are highly toxic and exposure to this metal is known to cause cancer.  This metal  targets the body's cardiovascular, renal, gastrointestinal, neurological, reproductive, and respiratory systems.  OSHA has a Cadmium standard that includes foundries under its regulation 1910.1027.   </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48</a:t>
            </a:fld>
            <a:endParaRPr lang="en-US" dirty="0"/>
          </a:p>
        </p:txBody>
      </p:sp>
    </p:spTree>
    <p:extLst>
      <p:ext uri="{BB962C8B-B14F-4D97-AF65-F5344CB8AC3E}">
        <p14:creationId xmlns:p14="http://schemas.microsoft.com/office/powerpoint/2010/main" val="2042586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If there is exposure to Cadmium at your plant, there will be a special CADMIUM PROGRAM established that will include:</a:t>
            </a:r>
          </a:p>
          <a:p>
            <a:r>
              <a:rPr lang="en-US" sz="1200" kern="1200" dirty="0" smtClean="0">
                <a:solidFill>
                  <a:schemeClr val="tx1"/>
                </a:solidFill>
                <a:effectLst/>
                <a:latin typeface="Arial" charset="0"/>
                <a:ea typeface="+mn-ea"/>
                <a:cs typeface="+mn-cs"/>
              </a:rPr>
              <a:t>1)	Testing the air </a:t>
            </a:r>
          </a:p>
          <a:p>
            <a:r>
              <a:rPr lang="en-US" sz="1200" kern="1200" dirty="0" smtClean="0">
                <a:solidFill>
                  <a:schemeClr val="tx1"/>
                </a:solidFill>
                <a:effectLst/>
                <a:latin typeface="Arial" charset="0"/>
                <a:ea typeface="+mn-ea"/>
                <a:cs typeface="+mn-cs"/>
              </a:rPr>
              <a:t>2)	Training employees who may be exposed</a:t>
            </a:r>
          </a:p>
          <a:p>
            <a:r>
              <a:rPr lang="en-US" sz="1200" kern="1200" dirty="0" smtClean="0">
                <a:solidFill>
                  <a:schemeClr val="tx1"/>
                </a:solidFill>
                <a:effectLst/>
                <a:latin typeface="Arial" charset="0"/>
                <a:ea typeface="+mn-ea"/>
                <a:cs typeface="+mn-cs"/>
              </a:rPr>
              <a:t>3)	Medical tests including periodic tests for some employees</a:t>
            </a:r>
          </a:p>
          <a:p>
            <a:r>
              <a:rPr lang="en-US" sz="1200" kern="1200" dirty="0" smtClean="0">
                <a:solidFill>
                  <a:schemeClr val="tx1"/>
                </a:solidFill>
                <a:effectLst/>
                <a:latin typeface="Arial" charset="0"/>
                <a:ea typeface="+mn-ea"/>
                <a:cs typeface="+mn-cs"/>
              </a:rPr>
              <a:t>4)	Special work clothing for exposed employees</a:t>
            </a:r>
          </a:p>
          <a:p>
            <a:r>
              <a:rPr lang="en-US" sz="1200" kern="1200" dirty="0" smtClean="0">
                <a:solidFill>
                  <a:schemeClr val="tx1"/>
                </a:solidFill>
                <a:effectLst/>
                <a:latin typeface="Arial" charset="0"/>
                <a:ea typeface="+mn-ea"/>
                <a:cs typeface="+mn-cs"/>
              </a:rPr>
              <a:t>5)	Special work rules in cadmium areas including no smoking, drinking, or eating in these areas and no dry sweeping of floors or surfaces that may have Cadmium</a:t>
            </a:r>
            <a:r>
              <a:rPr lang="en-US" sz="1200" kern="1200" baseline="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on them</a:t>
            </a:r>
          </a:p>
          <a:p>
            <a:r>
              <a:rPr lang="en-US" sz="1200" kern="1200" dirty="0" smtClean="0">
                <a:solidFill>
                  <a:schemeClr val="tx1"/>
                </a:solidFill>
                <a:effectLst/>
                <a:latin typeface="Arial" charset="0"/>
                <a:ea typeface="+mn-ea"/>
                <a:cs typeface="+mn-cs"/>
              </a:rPr>
              <a:t>6)	Clean and contaminated areas for clothes worn into the plant and those worn in the work areas</a:t>
            </a:r>
          </a:p>
          <a:p>
            <a:r>
              <a:rPr lang="en-US" sz="1200" kern="1200" dirty="0" smtClean="0">
                <a:solidFill>
                  <a:schemeClr val="tx1"/>
                </a:solidFill>
                <a:effectLst/>
                <a:latin typeface="Arial" charset="0"/>
                <a:ea typeface="+mn-ea"/>
                <a:cs typeface="+mn-cs"/>
              </a:rPr>
              <a:t>7)	Respirators for areas above the Permissible Exposure Limit</a:t>
            </a:r>
          </a:p>
          <a:p>
            <a:r>
              <a:rPr lang="en-US" sz="1200" kern="1200" dirty="0" smtClean="0">
                <a:solidFill>
                  <a:schemeClr val="tx1"/>
                </a:solidFill>
                <a:effectLst/>
                <a:latin typeface="Arial" charset="0"/>
                <a:ea typeface="+mn-ea"/>
                <a:cs typeface="+mn-cs"/>
              </a:rPr>
              <a:t>8)	Rules to keep cadmium away from lunch rooms and to keep the Cadmium from being taken home after work</a:t>
            </a:r>
          </a:p>
          <a:p>
            <a:r>
              <a:rPr lang="en-US" sz="1200" kern="1200" dirty="0" smtClean="0">
                <a:solidFill>
                  <a:schemeClr val="tx1"/>
                </a:solidFill>
                <a:effectLst/>
                <a:latin typeface="Arial" charset="0"/>
                <a:ea typeface="+mn-ea"/>
                <a:cs typeface="+mn-cs"/>
              </a:rPr>
              <a:t>9)	Engineering Controls to keep the amount of cadmium in the air to below the allowable levels</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The written Cadmium Program, if required in your foundry, will include these measures as well as others that may be needed to meet the standard and protect workers.</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49</a:t>
            </a:fld>
            <a:endParaRPr lang="en-US" dirty="0"/>
          </a:p>
        </p:txBody>
      </p:sp>
    </p:spTree>
    <p:extLst>
      <p:ext uri="{BB962C8B-B14F-4D97-AF65-F5344CB8AC3E}">
        <p14:creationId xmlns:p14="http://schemas.microsoft.com/office/powerpoint/2010/main" val="3374850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If the casting made in a sand mold has a complex shape or needs a hollow interior, a CORE may be used.  This core is usually made from chemically bonded sand, and is placed in the mold before the hot metal is poured into the mold.  When the casting has</a:t>
            </a:r>
            <a:r>
              <a:rPr lang="en-US" sz="1200" kern="1200" baseline="0" dirty="0" smtClean="0">
                <a:solidFill>
                  <a:schemeClr val="tx1"/>
                </a:solidFill>
                <a:effectLst/>
                <a:latin typeface="Arial" charset="0"/>
                <a:ea typeface="+mn-ea"/>
                <a:cs typeface="+mn-cs"/>
              </a:rPr>
              <a:t> cooled and the core is removed, a hollow cavity remains in the casting.</a:t>
            </a:r>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5</a:t>
            </a:fld>
            <a:endParaRPr lang="en-US" dirty="0"/>
          </a:p>
        </p:txBody>
      </p:sp>
    </p:spTree>
    <p:extLst>
      <p:ext uri="{BB962C8B-B14F-4D97-AF65-F5344CB8AC3E}">
        <p14:creationId xmlns:p14="http://schemas.microsoft.com/office/powerpoint/2010/main" val="29250446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The place where YOU work may not have all of these metals or chemicals in your department.  </a:t>
            </a:r>
            <a:r>
              <a:rPr lang="en-US" sz="1200" kern="1200" smtClean="0">
                <a:solidFill>
                  <a:schemeClr val="tx1"/>
                </a:solidFill>
                <a:effectLst/>
                <a:latin typeface="Arial" charset="0"/>
                <a:ea typeface="+mn-ea"/>
                <a:cs typeface="+mn-cs"/>
              </a:rPr>
              <a:t>The way that we know WHAT we work with and HOW it can affect us begins with reading and understanding the Safety Data Sheet and Labels.</a:t>
            </a:r>
          </a:p>
          <a:p>
            <a:endParaRPr lang="en-US"/>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50</a:t>
            </a:fld>
            <a:endParaRPr lang="en-US" dirty="0"/>
          </a:p>
        </p:txBody>
      </p:sp>
    </p:spTree>
    <p:extLst>
      <p:ext uri="{BB962C8B-B14F-4D97-AF65-F5344CB8AC3E}">
        <p14:creationId xmlns:p14="http://schemas.microsoft.com/office/powerpoint/2010/main" val="39563850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Brass and Bronze castings are very important to our modern world. These castings are used in our homes, in our cars and electronics and at our workplace.  We can make the castings safely by understanding the chemicals and processes we use in the Brass</a:t>
            </a:r>
            <a:r>
              <a:rPr lang="en-US" sz="1200" kern="1200" baseline="0" dirty="0" smtClean="0">
                <a:solidFill>
                  <a:schemeClr val="tx1"/>
                </a:solidFill>
                <a:effectLst/>
                <a:latin typeface="Arial" charset="0"/>
                <a:ea typeface="+mn-ea"/>
                <a:cs typeface="+mn-cs"/>
              </a:rPr>
              <a:t> and Bronze </a:t>
            </a:r>
            <a:r>
              <a:rPr lang="en-US" sz="1200" kern="1200" dirty="0" smtClean="0">
                <a:solidFill>
                  <a:schemeClr val="tx1"/>
                </a:solidFill>
                <a:effectLst/>
                <a:latin typeface="Arial" charset="0"/>
                <a:ea typeface="+mn-ea"/>
                <a:cs typeface="+mn-cs"/>
              </a:rPr>
              <a:t>foundry! </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51</a:t>
            </a:fld>
            <a:endParaRPr lang="en-US" dirty="0"/>
          </a:p>
        </p:txBody>
      </p:sp>
    </p:spTree>
    <p:extLst>
      <p:ext uri="{BB962C8B-B14F-4D97-AF65-F5344CB8AC3E}">
        <p14:creationId xmlns:p14="http://schemas.microsoft.com/office/powerpoint/2010/main" val="28379253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51A8FA31-FC05-4662-B952-85E03BC4E55D}" type="slidenum">
              <a:rPr lang="en-US"/>
              <a:pPr/>
              <a:t>52</a:t>
            </a:fld>
            <a:endParaRPr lang="en-US" dirty="0"/>
          </a:p>
        </p:txBody>
      </p:sp>
      <p:sp>
        <p:nvSpPr>
          <p:cNvPr id="11267" name="Rectangle 2"/>
          <p:cNvSpPr>
            <a:spLocks noGrp="1" noRot="1" noChangeAspect="1" noChangeArrowheads="1" noTextEdit="1"/>
          </p:cNvSpPr>
          <p:nvPr>
            <p:ph type="sldImg"/>
          </p:nvPr>
        </p:nvSpPr>
        <p:spPr>
          <a:xfrm>
            <a:off x="1258888" y="719138"/>
            <a:ext cx="4800600" cy="3600450"/>
          </a:xfrm>
          <a:ln/>
        </p:spPr>
      </p:sp>
      <p:sp>
        <p:nvSpPr>
          <p:cNvPr id="1126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144317F8-6C5F-40DA-B9CB-2F1FE0E0644D}" type="slidenum">
              <a:rPr lang="en-US"/>
              <a:pPr/>
              <a:t>53</a:t>
            </a:fld>
            <a:endParaRPr lang="en-US" dirty="0"/>
          </a:p>
        </p:txBody>
      </p:sp>
      <p:sp>
        <p:nvSpPr>
          <p:cNvPr id="13315" name="Rectangle 2"/>
          <p:cNvSpPr>
            <a:spLocks noGrp="1" noRot="1" noChangeAspect="1" noChangeArrowheads="1" noTextEdit="1"/>
          </p:cNvSpPr>
          <p:nvPr>
            <p:ph type="sldImg"/>
          </p:nvPr>
        </p:nvSpPr>
        <p:spPr>
          <a:xfrm>
            <a:off x="1316038" y="765175"/>
            <a:ext cx="4684712" cy="3513138"/>
          </a:xfrm>
          <a:ln/>
        </p:spPr>
      </p:sp>
      <p:sp>
        <p:nvSpPr>
          <p:cNvPr id="13316" name="Rectangle 3"/>
          <p:cNvSpPr>
            <a:spLocks noGrp="1" noChangeArrowheads="1"/>
          </p:cNvSpPr>
          <p:nvPr>
            <p:ph type="body" idx="1"/>
          </p:nvPr>
        </p:nvSpPr>
        <p:spPr>
          <a:xfrm>
            <a:off x="975360" y="4557237"/>
            <a:ext cx="5364480" cy="4323874"/>
          </a:xfrm>
          <a:noFill/>
          <a:ln/>
        </p:spPr>
        <p:txBody>
          <a:bodyPr/>
          <a:lstStyle/>
          <a:p>
            <a:pPr defTabSz="922900"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In a green sand system, the sand must be mixed with clay and water and delivered to the molding machines.  Chemically bonded sand systems also use mixers, but of a very different type, to mix the sand and the chemicals needed to bond the sand grains together.  Sand mixers or mullers  are the equipment that is used to make this molding sand. If workers must manually load the dry materials into the system, there is a potential for exposure to dust from both the silica and the bentonite clay used to hold the sand grains together.   If the system is automated, workers should not be exposed to dust from the process.  These systems are usually installed with hoods and ductwork that draws dust away from the workers area and sends it out to an air pollution control device.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6</a:t>
            </a:fld>
            <a:endParaRPr lang="en-US" dirty="0"/>
          </a:p>
        </p:txBody>
      </p:sp>
    </p:spTree>
    <p:extLst>
      <p:ext uri="{BB962C8B-B14F-4D97-AF65-F5344CB8AC3E}">
        <p14:creationId xmlns:p14="http://schemas.microsoft.com/office/powerpoint/2010/main" val="1225319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Once the water is added in the mixer, the amount of dust generated should be quite low.  However,  if workers must clean out these systems, the cleaning process can generate excessive dust.</a:t>
            </a:r>
          </a:p>
          <a:p>
            <a:endParaRPr lang="en-US" sz="120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7</a:t>
            </a:fld>
            <a:endParaRPr lang="en-US" dirty="0"/>
          </a:p>
        </p:txBody>
      </p:sp>
    </p:spTree>
    <p:extLst>
      <p:ext uri="{BB962C8B-B14F-4D97-AF65-F5344CB8AC3E}">
        <p14:creationId xmlns:p14="http://schemas.microsoft.com/office/powerpoint/2010/main" val="2149723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One of the problems with this sand system is that the moving and handling of the sand can break the sand grains down in size to very small pieces or particles, called dust. These particles can be so small they become airborne and get into the breathing zone of workers. If silica sand is used, this dust can be SILICA dust- a chemical that can cause lung damage or cancer</a:t>
            </a:r>
            <a:r>
              <a:rPr lang="en-US" sz="1200" kern="1200" baseline="0" dirty="0" smtClean="0">
                <a:solidFill>
                  <a:schemeClr val="tx1"/>
                </a:solidFill>
                <a:effectLst/>
                <a:latin typeface="Arial" charset="0"/>
                <a:ea typeface="+mn-ea"/>
                <a:cs typeface="+mn-cs"/>
              </a:rPr>
              <a:t> w</a:t>
            </a:r>
            <a:r>
              <a:rPr lang="en-US" sz="1200" kern="1200" dirty="0" smtClean="0">
                <a:solidFill>
                  <a:schemeClr val="tx1"/>
                </a:solidFill>
                <a:effectLst/>
                <a:latin typeface="Arial" charset="0"/>
                <a:ea typeface="+mn-ea"/>
                <a:cs typeface="+mn-cs"/>
              </a:rPr>
              <a:t>hen workers breathe it in at unsafe levels over time.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8</a:t>
            </a:fld>
            <a:endParaRPr lang="en-US" dirty="0"/>
          </a:p>
        </p:txBody>
      </p:sp>
    </p:spTree>
    <p:extLst>
      <p:ext uri="{BB962C8B-B14F-4D97-AF65-F5344CB8AC3E}">
        <p14:creationId xmlns:p14="http://schemas.microsoft.com/office/powerpoint/2010/main" val="1292517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The Occupational Safety and Health Administration sets Permissible Exposure Limits (PEL’s) for three types of silica: crystalline, cristobalite and tridymite.   These limits are currently being studied to determine if they need to be updated, but at the present time the allowable levels are shown in table Z-3 provided here.</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9</a:t>
            </a:fld>
            <a:endParaRPr lang="en-US" dirty="0"/>
          </a:p>
        </p:txBody>
      </p:sp>
    </p:spTree>
    <p:extLst>
      <p:ext uri="{BB962C8B-B14F-4D97-AF65-F5344CB8AC3E}">
        <p14:creationId xmlns:p14="http://schemas.microsoft.com/office/powerpoint/2010/main" val="3568534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custDataLst>
              <p:tags r:id="rId1"/>
            </p:custDataLst>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w="9525">
              <a:noFill/>
              <a:miter lim="800000"/>
              <a:headEnd/>
              <a:tailEnd/>
            </a:ln>
            <a:effectLst/>
          </p:spPr>
          <p:txBody>
            <a:bodyPr wrap="none" anchor="ctr"/>
            <a:lstStyle/>
            <a:p>
              <a:pPr algn="ctr">
                <a:defRPr/>
              </a:pPr>
              <a:endParaRPr lang="en-US" sz="2400" dirty="0">
                <a:latin typeface="Times New Roman" pitchFamily="18"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w="9525">
                <a:noFill/>
                <a:miter lim="800000"/>
                <a:headEnd/>
                <a:tailEnd/>
              </a:ln>
              <a:effectLst/>
            </p:spPr>
            <p:txBody>
              <a:bodyPr wrap="none" anchor="ctr"/>
              <a:lstStyle/>
              <a:p>
                <a:pPr algn="ctr">
                  <a:defRPr/>
                </a:pPr>
                <a:endParaRPr lang="en-US" sz="2400" dirty="0">
                  <a:latin typeface="Times New Roman" pitchFamily="18"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w="9525">
                <a:noFill/>
                <a:miter lim="800000"/>
                <a:headEnd/>
                <a:tailEnd/>
              </a:ln>
              <a:effectLst/>
            </p:spPr>
            <p:txBody>
              <a:bodyPr wrap="none" anchor="ctr"/>
              <a:lstStyle/>
              <a:p>
                <a:pPr algn="ctr">
                  <a:defRPr/>
                </a:pPr>
                <a:endParaRPr lang="en-US" sz="2400" dirty="0">
                  <a:latin typeface="Times New Roman" pitchFamily="18"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ffectLst/>
            </p:spPr>
            <p:txBody>
              <a:bodyPr/>
              <a:lstStyle/>
              <a:p>
                <a:pPr>
                  <a:defRPr/>
                </a:pPr>
                <a:endParaRPr lang="en-US" dirty="0"/>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w="9525">
                <a:noFill/>
                <a:miter lim="800000"/>
                <a:headEnd/>
                <a:tailEnd/>
              </a:ln>
              <a:effectLst/>
            </p:spPr>
            <p:txBody>
              <a:bodyPr wrap="none" anchor="ctr"/>
              <a:lstStyle/>
              <a:p>
                <a:pPr algn="ctr">
                  <a:defRPr/>
                </a:pPr>
                <a:endParaRPr lang="en-US" sz="2400" dirty="0">
                  <a:latin typeface="Times New Roman" pitchFamily="18"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ffectLst/>
            </p:spPr>
            <p:txBody>
              <a:bodyPr/>
              <a:lstStyle/>
              <a:p>
                <a:pPr>
                  <a:defRPr/>
                </a:pPr>
                <a:endParaRPr lang="en-US" dirty="0"/>
              </a:p>
            </p:txBody>
          </p:sp>
        </p:grpSp>
      </p:grpSp>
      <p:sp>
        <p:nvSpPr>
          <p:cNvPr id="90123" name="Rectangle 11"/>
          <p:cNvSpPr>
            <a:spLocks noGrp="1" noChangeArrowheads="1"/>
          </p:cNvSpPr>
          <p:nvPr>
            <p:ph type="ctrTitle"/>
          </p:nvPr>
        </p:nvSpPr>
        <p:spPr>
          <a:xfrm>
            <a:off x="2057400" y="1143000"/>
            <a:ext cx="6629400" cy="2209800"/>
          </a:xfrm>
        </p:spPr>
        <p:txBody>
          <a:bodyPr/>
          <a:lstStyle>
            <a:lvl1pPr>
              <a:defRPr sz="4800"/>
            </a:lvl1pPr>
          </a:lstStyle>
          <a:p>
            <a:r>
              <a:rPr lang="en-US"/>
              <a:t>Click to edit Master title style</a:t>
            </a:r>
          </a:p>
        </p:txBody>
      </p:sp>
      <p:sp>
        <p:nvSpPr>
          <p:cNvPr id="90124"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half" idx="10"/>
          </p:nvPr>
        </p:nvSpPr>
        <p:spPr>
          <a:xfrm>
            <a:off x="912813" y="6251575"/>
            <a:ext cx="1905000" cy="457200"/>
          </a:xfrm>
        </p:spPr>
        <p:txBody>
          <a:bodyPr/>
          <a:lstStyle>
            <a:lvl1pPr>
              <a:defRPr smtClean="0"/>
            </a:lvl1pPr>
          </a:lstStyle>
          <a:p>
            <a:pPr>
              <a:defRPr/>
            </a:pPr>
            <a:endParaRPr lang="en-US" dirty="0"/>
          </a:p>
        </p:txBody>
      </p:sp>
      <p:sp>
        <p:nvSpPr>
          <p:cNvPr id="14" name="Rectangle 14"/>
          <p:cNvSpPr>
            <a:spLocks noGrp="1" noChangeArrowheads="1"/>
          </p:cNvSpPr>
          <p:nvPr>
            <p:ph type="ftr" sz="quarter" idx="11"/>
          </p:nvPr>
        </p:nvSpPr>
        <p:spPr>
          <a:xfrm>
            <a:off x="3354388" y="6248400"/>
            <a:ext cx="2895600" cy="457200"/>
          </a:xfrm>
        </p:spPr>
        <p:txBody>
          <a:bodyPr/>
          <a:lstStyle>
            <a:lvl1pPr>
              <a:defRPr smtClean="0"/>
            </a:lvl1pPr>
          </a:lstStyle>
          <a:p>
            <a:pPr>
              <a:defRPr/>
            </a:pPr>
            <a:endParaRPr lang="en-US" dirty="0"/>
          </a:p>
        </p:txBody>
      </p:sp>
      <p:sp>
        <p:nvSpPr>
          <p:cNvPr id="15" name="Rectangle 15"/>
          <p:cNvSpPr>
            <a:spLocks noGrp="1" noChangeArrowheads="1"/>
          </p:cNvSpPr>
          <p:nvPr>
            <p:ph type="sldNum" sz="quarter" idx="12"/>
          </p:nvPr>
        </p:nvSpPr>
        <p:spPr/>
        <p:txBody>
          <a:bodyPr/>
          <a:lstStyle>
            <a:lvl1pPr>
              <a:defRPr smtClean="0"/>
            </a:lvl1pPr>
          </a:lstStyle>
          <a:p>
            <a:pPr>
              <a:defRPr/>
            </a:pPr>
            <a:fld id="{BBBABA61-7C06-49D4-810F-8EB99D6FA213}"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772DAD59-DD02-4452-A959-C450B16CB041}"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64AF567B-8BBD-4CA1-872C-760976EC8F46}"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545AF24F-2012-4777-96CA-EDC1703288D1}"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768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9"/>
          <p:cNvSpPr>
            <a:spLocks noGrp="1" noChangeArrowheads="1"/>
          </p:cNvSpPr>
          <p:nvPr>
            <p:ph type="dt" sz="half" idx="10"/>
          </p:nvPr>
        </p:nvSpPr>
        <p:spPr>
          <a:ln/>
        </p:spPr>
        <p:txBody>
          <a:bodyPr/>
          <a:lstStyle>
            <a:lvl1pPr>
              <a:defRPr/>
            </a:lvl1pPr>
          </a:lstStyle>
          <a:p>
            <a:pPr>
              <a:defRPr/>
            </a:pPr>
            <a:endParaRPr lang="en-US" dirty="0"/>
          </a:p>
        </p:txBody>
      </p:sp>
      <p:sp>
        <p:nvSpPr>
          <p:cNvPr id="7"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11"/>
          <p:cNvSpPr>
            <a:spLocks noGrp="1" noChangeArrowheads="1"/>
          </p:cNvSpPr>
          <p:nvPr>
            <p:ph type="sldNum" sz="quarter" idx="12"/>
          </p:nvPr>
        </p:nvSpPr>
        <p:spPr>
          <a:ln/>
        </p:spPr>
        <p:txBody>
          <a:bodyPr/>
          <a:lstStyle>
            <a:lvl1pPr>
              <a:defRPr/>
            </a:lvl1pPr>
          </a:lstStyle>
          <a:p>
            <a:pPr>
              <a:defRPr/>
            </a:pPr>
            <a:fld id="{06158909-0B18-4BDA-A0E3-692B795B224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56EDCD3D-9CFD-46D0-89B4-354ED5A7E961}"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783441DA-C557-40BC-B069-587978492EA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33888C51-D01A-49B1-93C0-5B67B2C68BF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dirty="0"/>
          </a:p>
        </p:txBody>
      </p:sp>
      <p:sp>
        <p:nvSpPr>
          <p:cNvPr id="8"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11"/>
          <p:cNvSpPr>
            <a:spLocks noGrp="1" noChangeArrowheads="1"/>
          </p:cNvSpPr>
          <p:nvPr>
            <p:ph type="sldNum" sz="quarter" idx="12"/>
          </p:nvPr>
        </p:nvSpPr>
        <p:spPr>
          <a:ln/>
        </p:spPr>
        <p:txBody>
          <a:bodyPr/>
          <a:lstStyle>
            <a:lvl1pPr>
              <a:defRPr/>
            </a:lvl1pPr>
          </a:lstStyle>
          <a:p>
            <a:pPr>
              <a:defRPr/>
            </a:pPr>
            <a:fld id="{09D67E63-DAB7-4012-93EC-AC5C2AE83E4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dirty="0"/>
          </a:p>
        </p:txBody>
      </p:sp>
      <p:sp>
        <p:nvSpPr>
          <p:cNvPr id="4"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11"/>
          <p:cNvSpPr>
            <a:spLocks noGrp="1" noChangeArrowheads="1"/>
          </p:cNvSpPr>
          <p:nvPr>
            <p:ph type="sldNum" sz="quarter" idx="12"/>
          </p:nvPr>
        </p:nvSpPr>
        <p:spPr>
          <a:ln/>
        </p:spPr>
        <p:txBody>
          <a:bodyPr/>
          <a:lstStyle>
            <a:lvl1pPr>
              <a:defRPr/>
            </a:lvl1pPr>
          </a:lstStyle>
          <a:p>
            <a:pPr>
              <a:defRPr/>
            </a:pPr>
            <a:fld id="{9D7EE865-4D4E-4BAE-8402-0115BFA960D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dirty="0"/>
          </a:p>
        </p:txBody>
      </p:sp>
      <p:sp>
        <p:nvSpPr>
          <p:cNvPr id="3"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11"/>
          <p:cNvSpPr>
            <a:spLocks noGrp="1" noChangeArrowheads="1"/>
          </p:cNvSpPr>
          <p:nvPr>
            <p:ph type="sldNum" sz="quarter" idx="12"/>
          </p:nvPr>
        </p:nvSpPr>
        <p:spPr>
          <a:ln/>
        </p:spPr>
        <p:txBody>
          <a:bodyPr/>
          <a:lstStyle>
            <a:lvl1pPr>
              <a:defRPr/>
            </a:lvl1pPr>
          </a:lstStyle>
          <a:p>
            <a:pPr>
              <a:defRPr/>
            </a:pPr>
            <a:fld id="{3FA1636F-EE96-47D4-A468-BB1D76592A7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2534297D-9D97-41AF-9B52-B42C161DE53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16484CE5-7AA5-4F54-90BC-8F42CD1F4F3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686800" cy="4876800"/>
            <a:chOff x="0" y="0"/>
            <a:chExt cx="5472" cy="3072"/>
          </a:xfrm>
        </p:grpSpPr>
        <p:sp>
          <p:nvSpPr>
            <p:cNvPr id="89091" name="Rectangle 3"/>
            <p:cNvSpPr>
              <a:spLocks noChangeArrowheads="1"/>
            </p:cNvSpPr>
            <p:nvPr/>
          </p:nvSpPr>
          <p:spPr bwMode="auto">
            <a:xfrm>
              <a:off x="0" y="0"/>
              <a:ext cx="384" cy="3072"/>
            </a:xfrm>
            <a:prstGeom prst="rect">
              <a:avLst/>
            </a:prstGeom>
            <a:solidFill>
              <a:schemeClr val="accent1"/>
            </a:solidFill>
            <a:ln w="9525">
              <a:noFill/>
              <a:miter lim="800000"/>
              <a:headEnd/>
              <a:tailEnd/>
            </a:ln>
            <a:effectLst/>
          </p:spPr>
          <p:txBody>
            <a:bodyPr wrap="none" anchor="ctr"/>
            <a:lstStyle/>
            <a:p>
              <a:pPr algn="ctr">
                <a:defRPr/>
              </a:pPr>
              <a:endParaRPr lang="en-US" sz="2400" dirty="0">
                <a:latin typeface="Times New Roman" pitchFamily="18" charset="0"/>
              </a:endParaRPr>
            </a:p>
          </p:txBody>
        </p:sp>
        <p:grpSp>
          <p:nvGrpSpPr>
            <p:cNvPr id="1034" name="Group 4"/>
            <p:cNvGrpSpPr>
              <a:grpSpLocks/>
            </p:cNvGrpSpPr>
            <p:nvPr/>
          </p:nvGrpSpPr>
          <p:grpSpPr bwMode="auto">
            <a:xfrm>
              <a:off x="240" y="893"/>
              <a:ext cx="5232" cy="115"/>
              <a:chOff x="240" y="893"/>
              <a:chExt cx="5232" cy="115"/>
            </a:xfrm>
          </p:grpSpPr>
          <p:sp>
            <p:nvSpPr>
              <p:cNvPr id="89093" name="Rectangle 5"/>
              <p:cNvSpPr>
                <a:spLocks noChangeArrowheads="1"/>
              </p:cNvSpPr>
              <p:nvPr/>
            </p:nvSpPr>
            <p:spPr bwMode="auto">
              <a:xfrm>
                <a:off x="4320" y="893"/>
                <a:ext cx="1152" cy="115"/>
              </a:xfrm>
              <a:prstGeom prst="rect">
                <a:avLst/>
              </a:prstGeom>
              <a:solidFill>
                <a:schemeClr val="folHlink"/>
              </a:solidFill>
              <a:ln w="9525">
                <a:noFill/>
                <a:miter lim="800000"/>
                <a:headEnd/>
                <a:tailEnd/>
              </a:ln>
              <a:effectLst/>
            </p:spPr>
            <p:txBody>
              <a:bodyPr wrap="none" anchor="ctr"/>
              <a:lstStyle/>
              <a:p>
                <a:pPr algn="ctr">
                  <a:defRPr/>
                </a:pPr>
                <a:endParaRPr lang="en-US" sz="2400" dirty="0">
                  <a:latin typeface="Times New Roman" pitchFamily="18" charset="0"/>
                </a:endParaRPr>
              </a:p>
            </p:txBody>
          </p:sp>
          <p:sp>
            <p:nvSpPr>
              <p:cNvPr id="89094" name="Line 6"/>
              <p:cNvSpPr>
                <a:spLocks noChangeShapeType="1"/>
              </p:cNvSpPr>
              <p:nvPr/>
            </p:nvSpPr>
            <p:spPr bwMode="auto">
              <a:xfrm>
                <a:off x="240" y="941"/>
                <a:ext cx="5232" cy="0"/>
              </a:xfrm>
              <a:prstGeom prst="line">
                <a:avLst/>
              </a:prstGeom>
              <a:noFill/>
              <a:ln w="19050">
                <a:solidFill>
                  <a:schemeClr val="bg2"/>
                </a:solidFill>
                <a:round/>
                <a:headEnd/>
                <a:tailEnd/>
              </a:ln>
              <a:effectLst/>
            </p:spPr>
            <p:txBody>
              <a:bodyPr/>
              <a:lstStyle/>
              <a:p>
                <a:pPr>
                  <a:defRPr/>
                </a:pPr>
                <a:endParaRPr lang="en-US" dirty="0"/>
              </a:p>
            </p:txBody>
          </p:sp>
        </p:grpSp>
      </p:grpSp>
      <p:sp>
        <p:nvSpPr>
          <p:cNvPr id="1027" name="Rectangle 7"/>
          <p:cNvSpPr>
            <a:spLocks noGrp="1" noChangeArrowheads="1"/>
          </p:cNvSpPr>
          <p:nvPr>
            <p:ph type="title"/>
          </p:nvPr>
        </p:nvSpPr>
        <p:spPr bwMode="auto">
          <a:xfrm>
            <a:off x="914400" y="277813"/>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8"/>
          <p:cNvSpPr>
            <a:spLocks noGrp="1" noChangeArrowheads="1"/>
          </p:cNvSpPr>
          <p:nvPr>
            <p:ph type="body" idx="1"/>
          </p:nvPr>
        </p:nvSpPr>
        <p:spPr bwMode="auto">
          <a:xfrm>
            <a:off x="914400" y="1600200"/>
            <a:ext cx="77724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9097"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smtClean="0"/>
            </a:lvl1pPr>
          </a:lstStyle>
          <a:p>
            <a:pPr>
              <a:defRPr/>
            </a:pPr>
            <a:endParaRPr lang="en-US" dirty="0"/>
          </a:p>
        </p:txBody>
      </p:sp>
      <p:sp>
        <p:nvSpPr>
          <p:cNvPr id="89098"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smtClean="0"/>
            </a:lvl1pPr>
          </a:lstStyle>
          <a:p>
            <a:pPr>
              <a:defRPr/>
            </a:pPr>
            <a:endParaRPr lang="en-US" dirty="0"/>
          </a:p>
        </p:txBody>
      </p:sp>
      <p:sp>
        <p:nvSpPr>
          <p:cNvPr id="89099"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lvl1pPr>
          </a:lstStyle>
          <a:p>
            <a:pPr>
              <a:defRPr/>
            </a:pPr>
            <a:fld id="{F2182B36-1448-48D6-A1B2-FC2FE7B8589D}" type="slidenum">
              <a:rPr lang="en-US"/>
              <a:pPr>
                <a:defRPr/>
              </a:pPr>
              <a:t>‹#›</a:t>
            </a:fld>
            <a:endParaRPr lang="en-US" dirty="0"/>
          </a:p>
        </p:txBody>
      </p:sp>
      <p:sp>
        <p:nvSpPr>
          <p:cNvPr id="89100" name="Line 12"/>
          <p:cNvSpPr>
            <a:spLocks noChangeShapeType="1"/>
          </p:cNvSpPr>
          <p:nvPr/>
        </p:nvSpPr>
        <p:spPr bwMode="auto">
          <a:xfrm>
            <a:off x="0" y="4876800"/>
            <a:ext cx="609600" cy="0"/>
          </a:xfrm>
          <a:prstGeom prst="line">
            <a:avLst/>
          </a:prstGeom>
          <a:noFill/>
          <a:ln w="44450">
            <a:solidFill>
              <a:schemeClr val="bg2"/>
            </a:solidFill>
            <a:round/>
            <a:headEnd/>
            <a:tailEnd/>
          </a:ln>
          <a:effectLst/>
        </p:spPr>
        <p:txBody>
          <a:body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676"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Times New Roman" pitchFamily="18" charset="0"/>
        </a:defRPr>
      </a:lvl2pPr>
      <a:lvl3pPr algn="l" rtl="0" eaLnBrk="0" fontAlgn="base" hangingPunct="0">
        <a:spcBef>
          <a:spcPct val="0"/>
        </a:spcBef>
        <a:spcAft>
          <a:spcPct val="0"/>
        </a:spcAft>
        <a:defRPr sz="4200">
          <a:solidFill>
            <a:schemeClr val="tx2"/>
          </a:solidFill>
          <a:latin typeface="Times New Roman" pitchFamily="18" charset="0"/>
        </a:defRPr>
      </a:lvl3pPr>
      <a:lvl4pPr algn="l" rtl="0" eaLnBrk="0" fontAlgn="base" hangingPunct="0">
        <a:spcBef>
          <a:spcPct val="0"/>
        </a:spcBef>
        <a:spcAft>
          <a:spcPct val="0"/>
        </a:spcAft>
        <a:defRPr sz="4200">
          <a:solidFill>
            <a:schemeClr val="tx2"/>
          </a:solidFill>
          <a:latin typeface="Times New Roman" pitchFamily="18" charset="0"/>
        </a:defRPr>
      </a:lvl4pPr>
      <a:lvl5pPr algn="l" rtl="0" eaLnBrk="0" fontAlgn="base" hangingPunct="0">
        <a:spcBef>
          <a:spcPct val="0"/>
        </a:spcBef>
        <a:spcAft>
          <a:spcPct val="0"/>
        </a:spcAft>
        <a:defRPr sz="4200">
          <a:solidFill>
            <a:schemeClr val="tx2"/>
          </a:solidFill>
          <a:latin typeface="Times New Roman" pitchFamily="18" charset="0"/>
        </a:defRPr>
      </a:lvl5pPr>
      <a:lvl6pPr marL="457200" algn="l" rtl="0" fontAlgn="base">
        <a:spcBef>
          <a:spcPct val="0"/>
        </a:spcBef>
        <a:spcAft>
          <a:spcPct val="0"/>
        </a:spcAft>
        <a:defRPr sz="4200">
          <a:solidFill>
            <a:schemeClr val="tx2"/>
          </a:solidFill>
          <a:latin typeface="Times New Roman" pitchFamily="18" charset="0"/>
        </a:defRPr>
      </a:lvl6pPr>
      <a:lvl7pPr marL="914400" algn="l" rtl="0" fontAlgn="base">
        <a:spcBef>
          <a:spcPct val="0"/>
        </a:spcBef>
        <a:spcAft>
          <a:spcPct val="0"/>
        </a:spcAft>
        <a:defRPr sz="4200">
          <a:solidFill>
            <a:schemeClr val="tx2"/>
          </a:solidFill>
          <a:latin typeface="Times New Roman" pitchFamily="18" charset="0"/>
        </a:defRPr>
      </a:lvl7pPr>
      <a:lvl8pPr marL="1371600" algn="l" rtl="0" fontAlgn="base">
        <a:spcBef>
          <a:spcPct val="0"/>
        </a:spcBef>
        <a:spcAft>
          <a:spcPct val="0"/>
        </a:spcAft>
        <a:defRPr sz="4200">
          <a:solidFill>
            <a:schemeClr val="tx2"/>
          </a:solidFill>
          <a:latin typeface="Times New Roman" pitchFamily="18" charset="0"/>
        </a:defRPr>
      </a:lvl8pPr>
      <a:lvl9pPr marL="1828800" algn="l" rtl="0" fontAlgn="base">
        <a:spcBef>
          <a:spcPct val="0"/>
        </a:spcBef>
        <a:spcAft>
          <a:spcPct val="0"/>
        </a:spcAft>
        <a:defRPr sz="42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5.xml"/><Relationship Id="rId7" Type="http://schemas.openxmlformats.org/officeDocument/2006/relationships/image" Target="../media/image1.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6.xm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skcinc.com/detector/810-GV100.a"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2.jpg"/></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5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2.xml"/><Relationship Id="rId1" Type="http://schemas.openxmlformats.org/officeDocument/2006/relationships/tags" Target="../tags/tag7.xml"/><Relationship Id="rId5" Type="http://schemas.openxmlformats.org/officeDocument/2006/relationships/image" Target="../media/image58.png"/><Relationship Id="rId4" Type="http://schemas.openxmlformats.org/officeDocument/2006/relationships/image" Target="../media/image1.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7" Type="http://schemas.openxmlformats.org/officeDocument/2006/relationships/image" Target="../media/image58.png"/><Relationship Id="rId2" Type="http://schemas.openxmlformats.org/officeDocument/2006/relationships/slideLayout" Target="../slideLayouts/slideLayout4.xml"/><Relationship Id="rId1" Type="http://schemas.openxmlformats.org/officeDocument/2006/relationships/audio" Target="file:///C:\Documents%20and%20Settings\Jerrod\My%20Documents\NFFStar%20Program\Lockout%20Tagout\Sound%20Clips\Background%20loop.mp3" TargetMode="Externa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59.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828800" y="2057400"/>
            <a:ext cx="7315200" cy="1295400"/>
          </a:xfrm>
        </p:spPr>
        <p:txBody>
          <a:bodyPr/>
          <a:lstStyle/>
          <a:p>
            <a:pPr algn="ctr" eaLnBrk="1" hangingPunct="1"/>
            <a:r>
              <a:rPr lang="en-US" sz="4000" b="1" dirty="0" smtClean="0"/>
              <a:t>Non-Ferrous Founders’ Society</a:t>
            </a:r>
            <a:r>
              <a:rPr lang="en-US" sz="1400" dirty="0" smtClean="0"/>
              <a:t/>
            </a:r>
            <a:br>
              <a:rPr lang="en-US" sz="1400" dirty="0" smtClean="0"/>
            </a:br>
            <a:r>
              <a:rPr lang="en-US" sz="4000" dirty="0" smtClean="0"/>
              <a:t>Safety &amp; Health Training Program</a:t>
            </a:r>
          </a:p>
        </p:txBody>
      </p:sp>
      <p:pic>
        <p:nvPicPr>
          <p:cNvPr id="3075" name="Picture 3" descr="nffs_transparent"/>
          <p:cNvPicPr>
            <a:picLocks noChangeAspect="1" noChangeArrowheads="1"/>
          </p:cNvPicPr>
          <p:nvPr>
            <p:custDataLst>
              <p:tags r:id="rId2"/>
            </p:custDataLst>
          </p:nvPr>
        </p:nvPicPr>
        <p:blipFill>
          <a:blip r:embed="rId7" cstate="print"/>
          <a:srcRect/>
          <a:stretch>
            <a:fillRect/>
          </a:stretch>
        </p:blipFill>
        <p:spPr bwMode="auto">
          <a:xfrm>
            <a:off x="7162800" y="6062663"/>
            <a:ext cx="1676400" cy="719137"/>
          </a:xfrm>
          <a:prstGeom prst="rect">
            <a:avLst/>
          </a:prstGeom>
          <a:noFill/>
          <a:ln w="9525">
            <a:noFill/>
            <a:miter lim="800000"/>
            <a:headEnd/>
            <a:tailEnd/>
          </a:ln>
        </p:spPr>
      </p:pic>
      <p:sp>
        <p:nvSpPr>
          <p:cNvPr id="3076" name="Rectangle 4"/>
          <p:cNvSpPr>
            <a:spLocks noChangeArrowheads="1"/>
          </p:cNvSpPr>
          <p:nvPr/>
        </p:nvSpPr>
        <p:spPr bwMode="auto">
          <a:xfrm>
            <a:off x="1066800" y="3743742"/>
            <a:ext cx="7620000" cy="2215991"/>
          </a:xfrm>
          <a:prstGeom prst="rect">
            <a:avLst/>
          </a:prstGeom>
          <a:noFill/>
          <a:ln w="9525">
            <a:noFill/>
            <a:miter lim="800000"/>
            <a:headEnd/>
            <a:tailEnd/>
          </a:ln>
        </p:spPr>
        <p:txBody>
          <a:bodyPr wrap="square">
            <a:spAutoFit/>
          </a:bodyPr>
          <a:lstStyle/>
          <a:p>
            <a:pPr algn="ctr"/>
            <a:r>
              <a:rPr lang="en-US" sz="3600" dirty="0" smtClean="0">
                <a:solidFill>
                  <a:schemeClr val="tx2"/>
                </a:solidFill>
              </a:rPr>
              <a:t>Hazard Communication/GHS Training Program</a:t>
            </a:r>
            <a:endParaRPr lang="en-US" sz="1000" dirty="0" smtClean="0">
              <a:solidFill>
                <a:schemeClr val="tx2"/>
              </a:solidFill>
            </a:endParaRPr>
          </a:p>
          <a:p>
            <a:pPr algn="ctr"/>
            <a:endParaRPr lang="en-US" sz="1000" dirty="0" smtClean="0">
              <a:solidFill>
                <a:schemeClr val="tx2"/>
              </a:solidFill>
            </a:endParaRPr>
          </a:p>
          <a:p>
            <a:pPr algn="ctr"/>
            <a:r>
              <a:rPr lang="en-US" sz="2800" dirty="0" smtClean="0">
                <a:solidFill>
                  <a:schemeClr val="tx2"/>
                </a:solidFill>
              </a:rPr>
              <a:t>Section 7: HazCom/GHS and the </a:t>
            </a:r>
            <a:br>
              <a:rPr lang="en-US" sz="2800" dirty="0" smtClean="0">
                <a:solidFill>
                  <a:schemeClr val="tx2"/>
                </a:solidFill>
              </a:rPr>
            </a:br>
            <a:r>
              <a:rPr lang="en-US" sz="2800" dirty="0" smtClean="0">
                <a:solidFill>
                  <a:schemeClr val="tx2"/>
                </a:solidFill>
              </a:rPr>
              <a:t>Brass and Bronze Foundry</a:t>
            </a:r>
          </a:p>
        </p:txBody>
      </p:sp>
      <p:pic>
        <p:nvPicPr>
          <p:cNvPr id="3077" name="Picture 5" descr="NFFStar-logo-transparent"/>
          <p:cNvPicPr>
            <a:picLocks noChangeAspect="1" noChangeArrowheads="1"/>
          </p:cNvPicPr>
          <p:nvPr>
            <p:custDataLst>
              <p:tags r:id="rId3"/>
            </p:custDataLst>
          </p:nvPr>
        </p:nvPicPr>
        <p:blipFill>
          <a:blip r:embed="rId8" cstate="print"/>
          <a:srcRect/>
          <a:stretch>
            <a:fillRect/>
          </a:stretch>
        </p:blipFill>
        <p:spPr bwMode="auto">
          <a:xfrm>
            <a:off x="3581400" y="914400"/>
            <a:ext cx="3276600" cy="1206500"/>
          </a:xfrm>
          <a:prstGeom prst="rect">
            <a:avLst/>
          </a:prstGeom>
          <a:noFill/>
          <a:ln w="9525">
            <a:noFill/>
            <a:miter lim="800000"/>
            <a:headEnd/>
            <a:tailEnd/>
          </a:ln>
        </p:spPr>
      </p:pic>
      <p:pic>
        <p:nvPicPr>
          <p:cNvPr id="3078" name="Picture 6" descr="osha_logo"/>
          <p:cNvPicPr>
            <a:picLocks noChangeAspect="1" noChangeArrowheads="1"/>
          </p:cNvPicPr>
          <p:nvPr>
            <p:custDataLst>
              <p:tags r:id="rId4"/>
            </p:custDataLst>
          </p:nvPr>
        </p:nvPicPr>
        <p:blipFill>
          <a:blip r:embed="rId9" cstate="print"/>
          <a:srcRect/>
          <a:stretch>
            <a:fillRect/>
          </a:stretch>
        </p:blipFill>
        <p:spPr bwMode="auto">
          <a:xfrm>
            <a:off x="152400" y="6192838"/>
            <a:ext cx="1752600" cy="512762"/>
          </a:xfrm>
          <a:prstGeom prst="rect">
            <a:avLst/>
          </a:prstGeom>
          <a:noFill/>
          <a:ln w="9525">
            <a:noFill/>
            <a:miter lim="800000"/>
            <a:headEnd/>
            <a:tailEnd/>
          </a:ln>
        </p:spPr>
      </p:pic>
      <p:sp>
        <p:nvSpPr>
          <p:cNvPr id="3079" name="Text Box 7"/>
          <p:cNvSpPr txBox="1">
            <a:spLocks noChangeArrowheads="1"/>
          </p:cNvSpPr>
          <p:nvPr/>
        </p:nvSpPr>
        <p:spPr bwMode="auto">
          <a:xfrm>
            <a:off x="2895600" y="6477000"/>
            <a:ext cx="3886200" cy="336550"/>
          </a:xfrm>
          <a:prstGeom prst="rect">
            <a:avLst/>
          </a:prstGeom>
          <a:noFill/>
          <a:ln w="9525">
            <a:noFill/>
            <a:miter lim="800000"/>
            <a:headEnd/>
            <a:tailEnd/>
          </a:ln>
        </p:spPr>
        <p:txBody>
          <a:bodyPr>
            <a:spAutoFit/>
          </a:bodyPr>
          <a:lstStyle/>
          <a:p>
            <a:pPr>
              <a:spcBef>
                <a:spcPct val="50000"/>
              </a:spcBef>
            </a:pPr>
            <a:r>
              <a:rPr lang="en-US" sz="1600" b="1" dirty="0">
                <a:latin typeface="Courier New" pitchFamily="49" charset="0"/>
                <a:cs typeface="Arial" charset="0"/>
              </a:rPr>
              <a:t>© </a:t>
            </a:r>
            <a:r>
              <a:rPr lang="en-US" sz="1600" b="1" dirty="0" smtClean="0">
                <a:latin typeface="Courier New" pitchFamily="49" charset="0"/>
                <a:cs typeface="Arial" charset="0"/>
              </a:rPr>
              <a:t>2015 </a:t>
            </a:r>
            <a:r>
              <a:rPr lang="en-US" sz="1600" b="1" dirty="0">
                <a:latin typeface="Courier New" pitchFamily="49" charset="0"/>
                <a:cs typeface="Arial" charset="0"/>
              </a:rPr>
              <a:t>All Rights Reserved</a:t>
            </a:r>
          </a:p>
        </p:txBody>
      </p:sp>
    </p:spTree>
    <p:custDataLst>
      <p:tags r:id="rId1"/>
    </p:custDataLst>
  </p:cSld>
  <p:clrMapOvr>
    <a:masterClrMapping/>
  </p:clrMapOvr>
  <p:transition advClick="0" advTm="18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038600" y="1600200"/>
            <a:ext cx="4876800" cy="4530725"/>
          </a:xfrm>
        </p:spPr>
        <p:txBody>
          <a:bodyPr/>
          <a:lstStyle/>
          <a:p>
            <a:r>
              <a:rPr lang="en-US" sz="2200" dirty="0" smtClean="0"/>
              <a:t>Most brass/bronze foundry sand systems meet these PELs</a:t>
            </a:r>
          </a:p>
          <a:p>
            <a:r>
              <a:rPr lang="en-US" sz="2200" dirty="0" smtClean="0"/>
              <a:t>The temperature of the metal when poured is not high enough </a:t>
            </a:r>
            <a:br>
              <a:rPr lang="en-US" sz="2200" dirty="0" smtClean="0"/>
            </a:br>
            <a:r>
              <a:rPr lang="en-US" sz="2200" dirty="0" smtClean="0"/>
              <a:t>to dry out the sand so that dust becomes airborne</a:t>
            </a:r>
          </a:p>
          <a:p>
            <a:r>
              <a:rPr lang="en-US" sz="2200" dirty="0" smtClean="0"/>
              <a:t>Dust may be created when sand must be manually moved or handled, or when heavy equipment runs over sand </a:t>
            </a:r>
          </a:p>
          <a:p>
            <a:r>
              <a:rPr lang="en-US" sz="2200" dirty="0" smtClean="0"/>
              <a:t>Dust allowed to accumulate can be released by wind, air or when the structure is shaken</a:t>
            </a:r>
            <a:endParaRPr lang="en-US" sz="2200" dirty="0"/>
          </a:p>
        </p:txBody>
      </p:sp>
      <p:sp>
        <p:nvSpPr>
          <p:cNvPr id="7" name="Title 1"/>
          <p:cNvSpPr>
            <a:spLocks noGrp="1"/>
          </p:cNvSpPr>
          <p:nvPr>
            <p:ph type="title"/>
          </p:nvPr>
        </p:nvSpPr>
        <p:spPr>
          <a:xfrm>
            <a:off x="914400" y="277813"/>
            <a:ext cx="7772400" cy="1143000"/>
          </a:xfrm>
        </p:spPr>
        <p:txBody>
          <a:bodyPr/>
          <a:lstStyle/>
          <a:p>
            <a:pPr algn="ctr"/>
            <a:r>
              <a:rPr lang="en-US" dirty="0" smtClean="0">
                <a:latin typeface="+mn-lt"/>
              </a:rPr>
              <a:t>Permissible Exposure Limits (PEL) for 3 Types of Silica</a:t>
            </a:r>
            <a:endParaRPr lang="en-US" dirty="0">
              <a:latin typeface="+mn-lt"/>
            </a:endParaRPr>
          </a:p>
        </p:txBody>
      </p:sp>
      <p:pic>
        <p:nvPicPr>
          <p:cNvPr id="5122" name="Picture 2" descr="\\192.168.1.253\Users Shared Folders\Jerrod\NFFStar Program\Harwood Grant\2014 Hazard Communication aligned with GHS\Project\Funded\Content\Combustible_Dust_on_wall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228" y="4114800"/>
            <a:ext cx="3276601" cy="2438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085" y="1752600"/>
            <a:ext cx="3294744" cy="2190750"/>
          </a:xfrm>
          <a:prstGeom prst="rect">
            <a:avLst/>
          </a:prstGeom>
        </p:spPr>
      </p:pic>
    </p:spTree>
    <p:extLst>
      <p:ext uri="{BB962C8B-B14F-4D97-AF65-F5344CB8AC3E}">
        <p14:creationId xmlns:p14="http://schemas.microsoft.com/office/powerpoint/2010/main" val="24691069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n-lt"/>
              </a:rPr>
              <a:t>MELTING</a:t>
            </a:r>
            <a:endParaRPr lang="en-US" dirty="0">
              <a:latin typeface="+mn-lt"/>
            </a:endParaRPr>
          </a:p>
        </p:txBody>
      </p:sp>
      <p:sp>
        <p:nvSpPr>
          <p:cNvPr id="5" name="Content Placeholder 2"/>
          <p:cNvSpPr>
            <a:spLocks noGrp="1"/>
          </p:cNvSpPr>
          <p:nvPr>
            <p:ph idx="1"/>
          </p:nvPr>
        </p:nvSpPr>
        <p:spPr>
          <a:xfrm>
            <a:off x="685800" y="1716314"/>
            <a:ext cx="4343400" cy="4530725"/>
          </a:xfrm>
        </p:spPr>
        <p:txBody>
          <a:bodyPr/>
          <a:lstStyle/>
          <a:p>
            <a:r>
              <a:rPr lang="en-US" sz="2400" dirty="0" smtClean="0"/>
              <a:t>Most brass and bronze foundries buy </a:t>
            </a:r>
            <a:r>
              <a:rPr lang="en-US" sz="2400" b="1" dirty="0" smtClean="0">
                <a:solidFill>
                  <a:srgbClr val="FF0000"/>
                </a:solidFill>
              </a:rPr>
              <a:t>INGOTS</a:t>
            </a:r>
            <a:r>
              <a:rPr lang="en-US" sz="2400" dirty="0" smtClean="0"/>
              <a:t> with guaranteed chemistry</a:t>
            </a:r>
          </a:p>
          <a:p>
            <a:r>
              <a:rPr lang="en-US" sz="2400" dirty="0" smtClean="0"/>
              <a:t>Some foundries will buy and melt </a:t>
            </a:r>
            <a:r>
              <a:rPr lang="en-US" sz="2400" b="1" dirty="0" smtClean="0">
                <a:solidFill>
                  <a:srgbClr val="FF0000"/>
                </a:solidFill>
              </a:rPr>
              <a:t>SCRAP</a:t>
            </a:r>
            <a:r>
              <a:rPr lang="en-US" sz="2400" dirty="0" smtClean="0"/>
              <a:t> metal</a:t>
            </a:r>
          </a:p>
          <a:p>
            <a:r>
              <a:rPr lang="en-US" sz="2400" dirty="0" smtClean="0"/>
              <a:t>Scrap will come in various sizes and may have a range of metal content</a:t>
            </a:r>
          </a:p>
          <a:p>
            <a:endParaRPr lang="en-US" sz="2400" dirty="0"/>
          </a:p>
        </p:txBody>
      </p:sp>
      <p:pic>
        <p:nvPicPr>
          <p:cNvPr id="3074" name="Picture 2" descr="http://www.thescrappostblog.com/wp-content/uploads/2015/02/Brass-Turning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4038600"/>
            <a:ext cx="3237493" cy="215832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6" name="Picture 4" descr="http://www.apd-fundicion.com/sites/default/files/galeria/aluminium_bronze_ingot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1752600"/>
            <a:ext cx="3237493" cy="21569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0067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600200"/>
            <a:ext cx="4038600" cy="4530725"/>
          </a:xfrm>
        </p:spPr>
        <p:txBody>
          <a:bodyPr/>
          <a:lstStyle/>
          <a:p>
            <a:r>
              <a:rPr lang="en-US" sz="2400" dirty="0" smtClean="0"/>
              <a:t>Most foundries will return defective castings to the melting process</a:t>
            </a:r>
          </a:p>
          <a:p>
            <a:r>
              <a:rPr lang="en-US" sz="2400" dirty="0" smtClean="0"/>
              <a:t>Metal removed from the casting may also be returned for remelt</a:t>
            </a:r>
          </a:p>
          <a:p>
            <a:r>
              <a:rPr lang="en-US" sz="2400" dirty="0" smtClean="0"/>
              <a:t>Furnaces can be large or small</a:t>
            </a:r>
          </a:p>
          <a:p>
            <a:r>
              <a:rPr lang="en-US" sz="2400" dirty="0" smtClean="0"/>
              <a:t>The source of energy can be electricity, natural gas, propane or oil</a:t>
            </a:r>
            <a:endParaRPr lang="en-US" sz="2400" dirty="0"/>
          </a:p>
        </p:txBody>
      </p:sp>
      <p:sp>
        <p:nvSpPr>
          <p:cNvPr id="4" name="Title 1"/>
          <p:cNvSpPr>
            <a:spLocks noGrp="1"/>
          </p:cNvSpPr>
          <p:nvPr>
            <p:ph type="title"/>
          </p:nvPr>
        </p:nvSpPr>
        <p:spPr/>
        <p:txBody>
          <a:bodyPr/>
          <a:lstStyle/>
          <a:p>
            <a:pPr algn="ctr"/>
            <a:r>
              <a:rPr lang="en-US" dirty="0" smtClean="0">
                <a:latin typeface="+mn-lt"/>
              </a:rPr>
              <a:t>MELTING</a:t>
            </a:r>
            <a:endParaRPr lang="en-US" dirty="0">
              <a:latin typeface="+mn-lt"/>
            </a:endParaRPr>
          </a:p>
        </p:txBody>
      </p:sp>
      <p:pic>
        <p:nvPicPr>
          <p:cNvPr id="6146" name="Picture 2" descr="http://www.businessalabama.com/images/cache/cache_0/cache_4/cache_0/vulcan-49abf040.jpeg?ver=1415451428&amp;aspectratio=1.4987893462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4267200"/>
            <a:ext cx="3543311" cy="236411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148" name="Picture 4" descr="http://www.synthetko.com/fusion/wp-content/uploads/2011/02/DSC_00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65047" y="1676400"/>
            <a:ext cx="3536064" cy="2438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285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191000" y="1676400"/>
            <a:ext cx="4572000" cy="4530725"/>
          </a:xfrm>
        </p:spPr>
        <p:txBody>
          <a:bodyPr/>
          <a:lstStyle/>
          <a:p>
            <a:r>
              <a:rPr lang="en-US" sz="2400" dirty="0" smtClean="0"/>
              <a:t>When copper alloys are melted, the process can create metal </a:t>
            </a:r>
            <a:r>
              <a:rPr lang="en-US" sz="2400" b="1" dirty="0" smtClean="0">
                <a:solidFill>
                  <a:srgbClr val="FF0000"/>
                </a:solidFill>
              </a:rPr>
              <a:t>FUMES</a:t>
            </a:r>
          </a:p>
          <a:p>
            <a:r>
              <a:rPr lang="en-US" sz="2400" dirty="0" smtClean="0"/>
              <a:t>Engineering controls (ventilation hoods) are used to keep the amount of fume at safe levels</a:t>
            </a:r>
          </a:p>
          <a:p>
            <a:r>
              <a:rPr lang="en-US" sz="2400" dirty="0" smtClean="0"/>
              <a:t>Work practices may also be used</a:t>
            </a:r>
          </a:p>
          <a:p>
            <a:r>
              <a:rPr lang="en-US" sz="2400" b="1" dirty="0" smtClean="0">
                <a:solidFill>
                  <a:srgbClr val="FF0000"/>
                </a:solidFill>
              </a:rPr>
              <a:t>BURNS</a:t>
            </a:r>
            <a:r>
              <a:rPr lang="en-US" sz="2400" dirty="0" smtClean="0"/>
              <a:t> are always a danger when working near hot metal</a:t>
            </a:r>
          </a:p>
          <a:p>
            <a:r>
              <a:rPr lang="en-US" sz="2400" dirty="0" smtClean="0"/>
              <a:t>PPE must always be worn!</a:t>
            </a:r>
            <a:endParaRPr lang="en-US" sz="2400" dirty="0"/>
          </a:p>
        </p:txBody>
      </p:sp>
      <p:sp>
        <p:nvSpPr>
          <p:cNvPr id="6" name="Title 1"/>
          <p:cNvSpPr>
            <a:spLocks noGrp="1"/>
          </p:cNvSpPr>
          <p:nvPr>
            <p:ph type="title"/>
          </p:nvPr>
        </p:nvSpPr>
        <p:spPr/>
        <p:txBody>
          <a:bodyPr/>
          <a:lstStyle/>
          <a:p>
            <a:pPr algn="ctr"/>
            <a:r>
              <a:rPr lang="en-US" dirty="0" smtClean="0">
                <a:latin typeface="+mn-lt"/>
              </a:rPr>
              <a:t>MELTING</a:t>
            </a:r>
            <a:endParaRPr lang="en-US" dirty="0">
              <a:latin typeface="+mn-lt"/>
            </a:endParaRPr>
          </a:p>
        </p:txBody>
      </p:sp>
      <p:pic>
        <p:nvPicPr>
          <p:cNvPr id="11268" name="Picture 4" descr="https://farm3.staticflickr.com/2028/2952432820_2f085237ee_o_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257" y="4079421"/>
            <a:ext cx="3233056" cy="24247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upload.wikimedia.org/wikipedia/commons/4/48/Gussmetallschmelz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676400"/>
            <a:ext cx="3240313" cy="2216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353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n-lt"/>
              </a:rPr>
              <a:t>Personal Protective Equipment</a:t>
            </a:r>
            <a:endParaRPr lang="en-US" dirty="0">
              <a:latin typeface="+mn-lt"/>
            </a:endParaRPr>
          </a:p>
        </p:txBody>
      </p:sp>
      <p:sp>
        <p:nvSpPr>
          <p:cNvPr id="3" name="Content Placeholder 2"/>
          <p:cNvSpPr>
            <a:spLocks noGrp="1"/>
          </p:cNvSpPr>
          <p:nvPr>
            <p:ph idx="1"/>
          </p:nvPr>
        </p:nvSpPr>
        <p:spPr/>
        <p:txBody>
          <a:bodyPr/>
          <a:lstStyle/>
          <a:p>
            <a:pPr marL="0" indent="0">
              <a:buNone/>
            </a:pPr>
            <a:r>
              <a:rPr lang="en-US" sz="2000" b="1" kern="1200" dirty="0" smtClean="0">
                <a:latin typeface="Arial" charset="0"/>
              </a:rPr>
              <a:t>Recommended minimum basic clothing requirements for any employee working near the melting and pouring areas are:</a:t>
            </a:r>
            <a:endParaRPr lang="en-US" sz="2000" kern="1200" dirty="0">
              <a:latin typeface="Arial" charset="0"/>
            </a:endParaRPr>
          </a:p>
          <a:p>
            <a:r>
              <a:rPr lang="en-US" sz="2000" dirty="0" smtClean="0"/>
              <a:t>100% cotton socks and undergarments</a:t>
            </a:r>
          </a:p>
          <a:p>
            <a:r>
              <a:rPr lang="en-US" sz="2000" dirty="0" smtClean="0"/>
              <a:t>100% cotton or wool outer garments</a:t>
            </a:r>
          </a:p>
          <a:p>
            <a:pPr marL="0" indent="0">
              <a:buNone/>
            </a:pPr>
            <a:endParaRPr lang="en-US" sz="2000" dirty="0"/>
          </a:p>
          <a:p>
            <a:pPr marL="0" indent="0">
              <a:buNone/>
            </a:pPr>
            <a:r>
              <a:rPr lang="en-US" sz="2000" b="1" kern="1200" dirty="0" smtClean="0">
                <a:latin typeface="Arial" charset="0"/>
              </a:rPr>
              <a:t>For employees in a hazardous zone (near a furnace or ladle containing molten metal) additional specific clothing and PPE is recommended based on the conditions, such as:</a:t>
            </a:r>
            <a:endParaRPr lang="en-US" sz="2000" kern="1200" dirty="0">
              <a:latin typeface="Arial" charset="0"/>
            </a:endParaRPr>
          </a:p>
          <a:p>
            <a:r>
              <a:rPr lang="en-US" sz="2000" dirty="0" smtClean="0"/>
              <a:t>The temperatures, amount and type of molten metal in the furnace, ladle and/or mold</a:t>
            </a:r>
          </a:p>
          <a:p>
            <a:r>
              <a:rPr lang="en-US" sz="2000" dirty="0" smtClean="0"/>
              <a:t>The level of the metal and area of the body that could be impacted by a splash, runout, spark, flame or hot surface</a:t>
            </a:r>
          </a:p>
          <a:p>
            <a:r>
              <a:rPr lang="en-US" sz="2000" dirty="0" smtClean="0"/>
              <a:t>How close is the worker to molten metal and hot surfaces</a:t>
            </a:r>
            <a:endParaRPr lang="en-US" sz="2000" dirty="0"/>
          </a:p>
          <a:p>
            <a:pPr marL="0" indent="0">
              <a:buNone/>
            </a:pPr>
            <a:endParaRPr lang="en-US" sz="2000" dirty="0"/>
          </a:p>
        </p:txBody>
      </p:sp>
    </p:spTree>
    <p:extLst>
      <p:ext uri="{BB962C8B-B14F-4D97-AF65-F5344CB8AC3E}">
        <p14:creationId xmlns:p14="http://schemas.microsoft.com/office/powerpoint/2010/main" val="570068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gn="ctr"/>
            <a:r>
              <a:rPr lang="en-US" dirty="0" smtClean="0">
                <a:latin typeface="+mn-lt"/>
              </a:rPr>
              <a:t>Personal Protective Equipment</a:t>
            </a:r>
            <a:endParaRPr lang="en-US" dirty="0">
              <a:latin typeface="+mn-lt"/>
            </a:endParaRPr>
          </a:p>
        </p:txBody>
      </p:sp>
      <p:sp>
        <p:nvSpPr>
          <p:cNvPr id="5" name="TextBox 4"/>
          <p:cNvSpPr txBox="1"/>
          <p:nvPr/>
        </p:nvSpPr>
        <p:spPr>
          <a:xfrm>
            <a:off x="609600" y="1600200"/>
            <a:ext cx="3657600" cy="2554545"/>
          </a:xfrm>
          <a:prstGeom prst="rect">
            <a:avLst/>
          </a:prstGeom>
          <a:noFill/>
        </p:spPr>
        <p:txBody>
          <a:bodyPr wrap="square" rtlCol="0">
            <a:spAutoFit/>
          </a:bodyPr>
          <a:lstStyle/>
          <a:p>
            <a:pPr algn="ctr"/>
            <a:r>
              <a:rPr lang="en-US" sz="2000" b="1" u="sng" dirty="0" smtClean="0"/>
              <a:t>DO NOT LIST:</a:t>
            </a:r>
          </a:p>
          <a:p>
            <a:pPr marL="285750" indent="-285750">
              <a:buFont typeface="Arial" panose="020B0604020202020204" pitchFamily="34" charset="0"/>
              <a:buChar char="•"/>
            </a:pPr>
            <a:r>
              <a:rPr lang="en-US" sz="2000" b="1" dirty="0" smtClean="0"/>
              <a:t>Do Not </a:t>
            </a:r>
            <a:r>
              <a:rPr lang="en-US" sz="2000" dirty="0" smtClean="0"/>
              <a:t>wear </a:t>
            </a:r>
            <a:r>
              <a:rPr lang="en-US" sz="2000" dirty="0" err="1" smtClean="0"/>
              <a:t>Nomex</a:t>
            </a:r>
            <a:r>
              <a:rPr lang="en-US" sz="2000" dirty="0" smtClean="0"/>
              <a:t>* because all molten metals tend to stick to the fabric</a:t>
            </a:r>
          </a:p>
          <a:p>
            <a:pPr marL="285750" indent="-285750">
              <a:buFont typeface="Arial" panose="020B0604020202020204" pitchFamily="34" charset="0"/>
              <a:buChar char="•"/>
            </a:pPr>
            <a:r>
              <a:rPr lang="en-US" sz="2000" b="1" dirty="0" smtClean="0"/>
              <a:t>Do Not </a:t>
            </a:r>
            <a:r>
              <a:rPr lang="en-US" sz="2000" dirty="0" smtClean="0"/>
              <a:t>wear polyester, nylon and other manmade materials that can melt and readily ignite</a:t>
            </a:r>
            <a:endParaRPr lang="en-US" sz="2000" dirty="0"/>
          </a:p>
        </p:txBody>
      </p:sp>
      <p:sp>
        <p:nvSpPr>
          <p:cNvPr id="6" name="TextBox 5"/>
          <p:cNvSpPr txBox="1"/>
          <p:nvPr/>
        </p:nvSpPr>
        <p:spPr>
          <a:xfrm>
            <a:off x="4191000" y="1598128"/>
            <a:ext cx="4724400" cy="4801314"/>
          </a:xfrm>
          <a:prstGeom prst="rect">
            <a:avLst/>
          </a:prstGeom>
          <a:noFill/>
        </p:spPr>
        <p:txBody>
          <a:bodyPr wrap="square" rtlCol="0">
            <a:spAutoFit/>
          </a:bodyPr>
          <a:lstStyle/>
          <a:p>
            <a:pPr algn="ctr"/>
            <a:r>
              <a:rPr lang="en-US" b="1" u="sng" dirty="0" smtClean="0"/>
              <a:t>DO LIST:</a:t>
            </a:r>
          </a:p>
          <a:p>
            <a:pPr marL="285750" indent="-285750">
              <a:buFont typeface="Arial" panose="020B0604020202020204" pitchFamily="34" charset="0"/>
              <a:buChar char="•"/>
            </a:pPr>
            <a:r>
              <a:rPr lang="en-US" b="1" dirty="0" smtClean="0"/>
              <a:t>Do </a:t>
            </a:r>
            <a:r>
              <a:rPr lang="en-US" dirty="0" smtClean="0"/>
              <a:t>wear proper costs, jackets, aprons, cape, sleeves, bibs leggings and/or chaps as needed</a:t>
            </a:r>
          </a:p>
          <a:p>
            <a:pPr marL="285750" indent="-285750">
              <a:buFont typeface="Arial" panose="020B0604020202020204" pitchFamily="34" charset="0"/>
              <a:buChar char="•"/>
            </a:pPr>
            <a:r>
              <a:rPr lang="en-US" b="1" dirty="0" smtClean="0"/>
              <a:t>Do </a:t>
            </a:r>
            <a:r>
              <a:rPr lang="en-US" dirty="0" smtClean="0"/>
              <a:t>wear pants or leggings that cover the top of the boot to prevent molten metal/sparks from entering the boot</a:t>
            </a:r>
          </a:p>
          <a:p>
            <a:pPr marL="285750" indent="-285750">
              <a:buFont typeface="Arial" panose="020B0604020202020204" pitchFamily="34" charset="0"/>
              <a:buChar char="•"/>
            </a:pPr>
            <a:r>
              <a:rPr lang="en-US" b="1" dirty="0" smtClean="0"/>
              <a:t>Do</a:t>
            </a:r>
            <a:r>
              <a:rPr lang="en-US" dirty="0" smtClean="0"/>
              <a:t> wear spats or leggings that cover the lacings if laced boots are worn</a:t>
            </a:r>
          </a:p>
          <a:p>
            <a:pPr marL="285750" indent="-285750">
              <a:buFont typeface="Arial" panose="020B0604020202020204" pitchFamily="34" charset="0"/>
              <a:buChar char="•"/>
            </a:pPr>
            <a:r>
              <a:rPr lang="en-US" b="1" dirty="0" smtClean="0"/>
              <a:t>Do</a:t>
            </a:r>
            <a:r>
              <a:rPr lang="en-US" dirty="0" smtClean="0"/>
              <a:t> wear long pants, long sleeve shirts are recommended</a:t>
            </a:r>
          </a:p>
          <a:p>
            <a:pPr marL="285750" indent="-285750">
              <a:buFont typeface="Arial" panose="020B0604020202020204" pitchFamily="34" charset="0"/>
              <a:buChar char="•"/>
            </a:pPr>
            <a:r>
              <a:rPr lang="en-US" b="1" dirty="0" smtClean="0"/>
              <a:t>Do</a:t>
            </a:r>
            <a:r>
              <a:rPr lang="en-US" dirty="0" smtClean="0"/>
              <a:t> evaluate the need for spats, leggings and chaps for pouring operations</a:t>
            </a:r>
          </a:p>
          <a:p>
            <a:pPr marL="285750" indent="-285750">
              <a:buFont typeface="Arial" panose="020B0604020202020204" pitchFamily="34" charset="0"/>
              <a:buChar char="•"/>
            </a:pPr>
            <a:r>
              <a:rPr lang="en-US" b="1" dirty="0" smtClean="0"/>
              <a:t>Do</a:t>
            </a:r>
            <a:r>
              <a:rPr lang="en-US" dirty="0" smtClean="0"/>
              <a:t> wear clothing that does not trap molten metal/sparks</a:t>
            </a:r>
          </a:p>
          <a:p>
            <a:pPr marL="285750" indent="-285750">
              <a:buFont typeface="Arial" panose="020B0604020202020204" pitchFamily="34" charset="0"/>
              <a:buChar char="•"/>
            </a:pPr>
            <a:r>
              <a:rPr lang="en-US" b="1" dirty="0" smtClean="0"/>
              <a:t>Do</a:t>
            </a:r>
            <a:r>
              <a:rPr lang="en-US" dirty="0" smtClean="0"/>
              <a:t> wear any other PPE needed to protect body parts exposed to heat or metal</a:t>
            </a:r>
            <a:endParaRPr lang="en-US" dirty="0"/>
          </a:p>
        </p:txBody>
      </p:sp>
    </p:spTree>
    <p:extLst>
      <p:ext uri="{BB962C8B-B14F-4D97-AF65-F5344CB8AC3E}">
        <p14:creationId xmlns:p14="http://schemas.microsoft.com/office/powerpoint/2010/main" val="2748341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n-lt"/>
              </a:rPr>
              <a:t>Shakeout</a:t>
            </a:r>
            <a:endParaRPr lang="en-US" dirty="0">
              <a:latin typeface="+mn-lt"/>
            </a:endParaRPr>
          </a:p>
        </p:txBody>
      </p:sp>
      <p:pic>
        <p:nvPicPr>
          <p:cNvPr id="12290" name="Picture 2" descr="http://www.herculesengines.com/foundry/golden%20mill%20lids/Shake%20out%2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718808"/>
            <a:ext cx="3352800" cy="24098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4343400" y="1600200"/>
            <a:ext cx="4419600" cy="4530725"/>
          </a:xfrm>
        </p:spPr>
        <p:txBody>
          <a:bodyPr/>
          <a:lstStyle/>
          <a:p>
            <a:r>
              <a:rPr lang="en-US" sz="2400" dirty="0" smtClean="0"/>
              <a:t>Once the metal is poured into the mold, it must cool and then be removed</a:t>
            </a:r>
          </a:p>
          <a:p>
            <a:r>
              <a:rPr lang="en-US" sz="2400" dirty="0" smtClean="0"/>
              <a:t>There should be no sand on the surface with permanent mold, though the casting will be </a:t>
            </a:r>
            <a:r>
              <a:rPr lang="en-US" sz="2400" b="1" dirty="0" smtClean="0">
                <a:solidFill>
                  <a:srgbClr val="FF0000"/>
                </a:solidFill>
              </a:rPr>
              <a:t>HOT</a:t>
            </a:r>
            <a:r>
              <a:rPr lang="en-US" sz="2400" dirty="0" smtClean="0"/>
              <a:t>!</a:t>
            </a:r>
          </a:p>
          <a:p>
            <a:r>
              <a:rPr lang="en-US" sz="2400" dirty="0" smtClean="0"/>
              <a:t>In a sand foundry, the sand mold is broken to remove the casting</a:t>
            </a:r>
          </a:p>
          <a:p>
            <a:r>
              <a:rPr lang="en-US" sz="2400" dirty="0" smtClean="0"/>
              <a:t>Potential hazard from small particles of silica released during shakeout</a:t>
            </a:r>
          </a:p>
        </p:txBody>
      </p:sp>
      <p:pic>
        <p:nvPicPr>
          <p:cNvPr id="7" name="Picture 6" descr="http://foundry101.com/DSCF054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4343400"/>
            <a:ext cx="3352800" cy="2301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4803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200" dirty="0" smtClean="0"/>
              <a:t>If workers are exposed to airborne silica above the PEL, engineering controls or other measures must be taken to reduce the amount of silica dust to a safe level</a:t>
            </a:r>
          </a:p>
          <a:p>
            <a:r>
              <a:rPr lang="en-US" sz="2200" dirty="0" smtClean="0"/>
              <a:t>Until these measures are put into place, or safe levels can not be achieved, RESPIRATORS must be worn by exposed workers</a:t>
            </a:r>
          </a:p>
          <a:p>
            <a:r>
              <a:rPr lang="en-US" sz="2200" dirty="0" smtClean="0"/>
              <a:t>Respirators are effective, if they are the RIGHT type of respirator and WORN and MAINTAINED properly</a:t>
            </a:r>
          </a:p>
          <a:p>
            <a:r>
              <a:rPr lang="en-US" sz="2200" dirty="0" smtClean="0"/>
              <a:t>If your company requires the use of respirators, a written program is needed along with training and fit testing</a:t>
            </a:r>
          </a:p>
          <a:p>
            <a:r>
              <a:rPr lang="en-US" sz="2200" dirty="0" smtClean="0"/>
              <a:t>Medical questionnaire must be completed for everyone in the program to be sure that the respirator can be safely worn</a:t>
            </a:r>
            <a:endParaRPr lang="en-US" sz="2200" dirty="0"/>
          </a:p>
        </p:txBody>
      </p:sp>
      <p:sp>
        <p:nvSpPr>
          <p:cNvPr id="4" name="Title 1"/>
          <p:cNvSpPr>
            <a:spLocks noGrp="1"/>
          </p:cNvSpPr>
          <p:nvPr>
            <p:ph type="title"/>
          </p:nvPr>
        </p:nvSpPr>
        <p:spPr/>
        <p:txBody>
          <a:bodyPr/>
          <a:lstStyle/>
          <a:p>
            <a:pPr algn="ctr"/>
            <a:r>
              <a:rPr lang="en-US" dirty="0" smtClean="0">
                <a:latin typeface="+mn-lt"/>
              </a:rPr>
              <a:t>Respirators</a:t>
            </a:r>
            <a:endParaRPr lang="en-US" dirty="0">
              <a:latin typeface="+mn-lt"/>
            </a:endParaRPr>
          </a:p>
        </p:txBody>
      </p:sp>
    </p:spTree>
    <p:extLst>
      <p:ext uri="{BB962C8B-B14F-4D97-AF65-F5344CB8AC3E}">
        <p14:creationId xmlns:p14="http://schemas.microsoft.com/office/powerpoint/2010/main" val="3584356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latin typeface="+mn-lt"/>
              </a:rPr>
              <a:t>Other Potential Airborne Hazards from Mold and Core Making</a:t>
            </a:r>
            <a:endParaRPr lang="en-US" sz="4000" dirty="0">
              <a:latin typeface="+mn-lt"/>
            </a:endParaRPr>
          </a:p>
        </p:txBody>
      </p:sp>
      <p:sp>
        <p:nvSpPr>
          <p:cNvPr id="3" name="Content Placeholder 2"/>
          <p:cNvSpPr>
            <a:spLocks noGrp="1"/>
          </p:cNvSpPr>
          <p:nvPr>
            <p:ph idx="1"/>
          </p:nvPr>
        </p:nvSpPr>
        <p:spPr>
          <a:xfrm>
            <a:off x="762000" y="1676400"/>
            <a:ext cx="5334000" cy="4530725"/>
          </a:xfrm>
        </p:spPr>
        <p:txBody>
          <a:bodyPr/>
          <a:lstStyle/>
          <a:p>
            <a:r>
              <a:rPr lang="en-US" sz="2200" dirty="0" smtClean="0"/>
              <a:t>If molds or cores are made with CHEMICALLY BONDED SAND, the mixing and heating process can release gases and vapors that may be hazardous</a:t>
            </a:r>
          </a:p>
          <a:p>
            <a:r>
              <a:rPr lang="en-US" sz="2200" dirty="0" smtClean="0"/>
              <a:t>The Safety Data Sheet (SDS) will list chemicals that may be a problem either as ingredients, as a result of mixing two ingredients, or as a result of pouring hot metal into the mold and breaking down the chemicals in the mold/core</a:t>
            </a:r>
          </a:p>
          <a:p>
            <a:r>
              <a:rPr lang="en-US" sz="2200" kern="1200" dirty="0">
                <a:latin typeface="Arial" charset="0"/>
              </a:rPr>
              <a:t>One substance that may be released </a:t>
            </a:r>
            <a:r>
              <a:rPr lang="en-US" sz="2200" kern="1200" dirty="0" smtClean="0">
                <a:latin typeface="Arial" charset="0"/>
              </a:rPr>
              <a:t>is</a:t>
            </a:r>
            <a:r>
              <a:rPr lang="en-US" sz="2200" b="1" kern="1200" dirty="0" smtClean="0">
                <a:solidFill>
                  <a:srgbClr val="FF0000"/>
                </a:solidFill>
                <a:latin typeface="Arial" charset="0"/>
              </a:rPr>
              <a:t> ISOCYANATES </a:t>
            </a:r>
            <a:r>
              <a:rPr lang="en-US" sz="2400" kern="1200" dirty="0">
                <a:latin typeface="Arial" charset="0"/>
              </a:rPr>
              <a:t> </a:t>
            </a:r>
          </a:p>
          <a:p>
            <a:endParaRPr lang="en-US" sz="2200" dirty="0" smtClean="0"/>
          </a:p>
        </p:txBody>
      </p:sp>
      <p:pic>
        <p:nvPicPr>
          <p:cNvPr id="13314" name="Picture 2" descr="http://upload.wikimedia.org/wikipedia/commons/2/2e/Exclamation_mark_r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981200"/>
            <a:ext cx="3962400"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918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600200"/>
            <a:ext cx="8077200" cy="4530725"/>
          </a:xfrm>
        </p:spPr>
        <p:txBody>
          <a:bodyPr/>
          <a:lstStyle/>
          <a:p>
            <a:r>
              <a:rPr lang="en-US" sz="2200" dirty="0" smtClean="0"/>
              <a:t>Some commonly used chemical binders used to hold sand together contain </a:t>
            </a:r>
            <a:r>
              <a:rPr lang="en-US" sz="2200" b="1" dirty="0" smtClean="0">
                <a:solidFill>
                  <a:srgbClr val="FF0000"/>
                </a:solidFill>
              </a:rPr>
              <a:t>ISOCYANATES</a:t>
            </a:r>
          </a:p>
          <a:p>
            <a:r>
              <a:rPr lang="en-US" sz="2200" b="1" dirty="0" smtClean="0">
                <a:solidFill>
                  <a:srgbClr val="FF0000"/>
                </a:solidFill>
              </a:rPr>
              <a:t>ISOCYANATES </a:t>
            </a:r>
            <a:r>
              <a:rPr lang="en-US" sz="2200" dirty="0" smtClean="0"/>
              <a:t>are chemical compounds that react with other chemicals to make a new chemical with new characteristics</a:t>
            </a:r>
          </a:p>
          <a:p>
            <a:r>
              <a:rPr lang="en-US" sz="2200" dirty="0" smtClean="0"/>
              <a:t>In the foundry, we mix a </a:t>
            </a:r>
            <a:r>
              <a:rPr lang="en-US" sz="2200" b="1" dirty="0" smtClean="0">
                <a:solidFill>
                  <a:srgbClr val="FF0000"/>
                </a:solidFill>
              </a:rPr>
              <a:t>RESIN </a:t>
            </a:r>
            <a:r>
              <a:rPr lang="en-US" sz="2200" dirty="0" smtClean="0"/>
              <a:t>and a </a:t>
            </a:r>
            <a:r>
              <a:rPr lang="en-US" sz="2200" b="1" dirty="0" smtClean="0">
                <a:solidFill>
                  <a:srgbClr val="FF0000"/>
                </a:solidFill>
              </a:rPr>
              <a:t>CATALYST </a:t>
            </a:r>
            <a:r>
              <a:rPr lang="en-US" sz="2200" dirty="0" smtClean="0"/>
              <a:t>with sands to make a mold or core</a:t>
            </a:r>
          </a:p>
          <a:p>
            <a:r>
              <a:rPr lang="en-US" sz="2200" dirty="0" smtClean="0"/>
              <a:t>ISOCYANATES in some core making systems include Toluene Diisocyantes (TDI) or Methylene Biphenyl Isocyanate (MDI)</a:t>
            </a:r>
          </a:p>
          <a:p>
            <a:r>
              <a:rPr lang="en-US" sz="2200" dirty="0" smtClean="0"/>
              <a:t>If these chemicals are present in your foundry, they will be shown on the Safety Data Sheet (SDS)</a:t>
            </a:r>
          </a:p>
          <a:p>
            <a:r>
              <a:rPr lang="en-US" sz="2200" dirty="0" smtClean="0"/>
              <a:t>Workers exposed to these chemicals can develop </a:t>
            </a:r>
            <a:r>
              <a:rPr lang="en-US" sz="2200" b="1" dirty="0" smtClean="0">
                <a:solidFill>
                  <a:srgbClr val="C00000"/>
                </a:solidFill>
              </a:rPr>
              <a:t>ASTHMA</a:t>
            </a:r>
          </a:p>
          <a:p>
            <a:endParaRPr lang="en-US" b="1" dirty="0">
              <a:solidFill>
                <a:srgbClr val="FF0000"/>
              </a:solidFill>
            </a:endParaRPr>
          </a:p>
        </p:txBody>
      </p:sp>
      <p:sp>
        <p:nvSpPr>
          <p:cNvPr id="4" name="Title 1"/>
          <p:cNvSpPr>
            <a:spLocks noGrp="1"/>
          </p:cNvSpPr>
          <p:nvPr>
            <p:ph type="title"/>
          </p:nvPr>
        </p:nvSpPr>
        <p:spPr/>
        <p:txBody>
          <a:bodyPr/>
          <a:lstStyle/>
          <a:p>
            <a:pPr algn="ctr"/>
            <a:r>
              <a:rPr lang="en-US" dirty="0" smtClean="0">
                <a:latin typeface="+mn-lt"/>
              </a:rPr>
              <a:t>ISOCYANATES</a:t>
            </a:r>
            <a:endParaRPr lang="en-US" dirty="0">
              <a:latin typeface="+mn-lt"/>
            </a:endParaRPr>
          </a:p>
        </p:txBody>
      </p:sp>
    </p:spTree>
    <p:extLst>
      <p:ext uri="{BB962C8B-B14F-4D97-AF65-F5344CB8AC3E}">
        <p14:creationId xmlns:p14="http://schemas.microsoft.com/office/powerpoint/2010/main" val="1319688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914400" y="277813"/>
            <a:ext cx="7772400" cy="1143000"/>
          </a:xfrm>
        </p:spPr>
        <p:txBody>
          <a:bodyPr/>
          <a:lstStyle/>
          <a:p>
            <a:pPr algn="ctr"/>
            <a:r>
              <a:rPr lang="en-US" dirty="0" smtClean="0">
                <a:latin typeface="+mn-lt"/>
              </a:rPr>
              <a:t>HazCom/GHS and the Brass and Bronze Foundry</a:t>
            </a:r>
            <a:endParaRPr lang="en-US" dirty="0">
              <a:latin typeface="+mn-lt"/>
            </a:endParaRPr>
          </a:p>
        </p:txBody>
      </p:sp>
      <p:sp>
        <p:nvSpPr>
          <p:cNvPr id="4" name="Content Placeholder 2"/>
          <p:cNvSpPr>
            <a:spLocks noGrp="1"/>
          </p:cNvSpPr>
          <p:nvPr/>
        </p:nvSpPr>
        <p:spPr bwMode="auto">
          <a:xfrm>
            <a:off x="685800" y="1752600"/>
            <a:ext cx="80010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endParaRPr lang="en-US" dirty="0" smtClean="0"/>
          </a:p>
          <a:p>
            <a:endParaRPr lang="en-US" dirty="0"/>
          </a:p>
        </p:txBody>
      </p:sp>
      <p:sp>
        <p:nvSpPr>
          <p:cNvPr id="6" name="Content Placeholder 2"/>
          <p:cNvSpPr>
            <a:spLocks noGrp="1"/>
          </p:cNvSpPr>
          <p:nvPr/>
        </p:nvSpPr>
        <p:spPr bwMode="auto">
          <a:xfrm>
            <a:off x="685800" y="1793875"/>
            <a:ext cx="77724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r>
              <a:rPr lang="en-US" sz="2400" dirty="0" smtClean="0"/>
              <a:t>What are some of the hazards that exist in a brass and bronze foundry?</a:t>
            </a:r>
          </a:p>
          <a:p>
            <a:r>
              <a:rPr lang="en-US" sz="2400" dirty="0" smtClean="0"/>
              <a:t>What are some common manufacturing process/materials in the brass and bronze foundry, and what hazards can these processes/materials present to the foundry worker?</a:t>
            </a:r>
          </a:p>
          <a:p>
            <a:r>
              <a:rPr lang="en-US" sz="2400" dirty="0" smtClean="0"/>
              <a:t>What are some of the Personal Protective Equipment (PPE) items that workers should wear in a brass and bronze foundry?</a:t>
            </a:r>
          </a:p>
          <a:p>
            <a:endParaRPr lang="en-US" dirty="0" smtClean="0"/>
          </a:p>
          <a:p>
            <a:endParaRPr lang="en-US" dirty="0" smtClean="0"/>
          </a:p>
        </p:txBody>
      </p:sp>
    </p:spTree>
    <p:extLst>
      <p:ext uri="{BB962C8B-B14F-4D97-AF65-F5344CB8AC3E}">
        <p14:creationId xmlns:p14="http://schemas.microsoft.com/office/powerpoint/2010/main" val="9748856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Title 1"/>
          <p:cNvSpPr>
            <a:spLocks noGrp="1"/>
          </p:cNvSpPr>
          <p:nvPr>
            <p:ph type="title"/>
          </p:nvPr>
        </p:nvSpPr>
        <p:spPr/>
        <p:txBody>
          <a:bodyPr/>
          <a:lstStyle/>
          <a:p>
            <a:pPr algn="ctr"/>
            <a:r>
              <a:rPr lang="en-US" dirty="0" smtClean="0">
                <a:latin typeface="+mn-lt"/>
              </a:rPr>
              <a:t>ASTHMA</a:t>
            </a:r>
            <a:endParaRPr lang="en-US" dirty="0">
              <a:latin typeface="+mn-lt"/>
            </a:endParaRPr>
          </a:p>
        </p:txBody>
      </p:sp>
      <p:sp>
        <p:nvSpPr>
          <p:cNvPr id="7" name="Content Placeholder 2"/>
          <p:cNvSpPr>
            <a:spLocks noGrp="1"/>
          </p:cNvSpPr>
          <p:nvPr>
            <p:ph idx="1"/>
          </p:nvPr>
        </p:nvSpPr>
        <p:spPr>
          <a:xfrm>
            <a:off x="685800" y="1600200"/>
            <a:ext cx="5257800" cy="4530725"/>
          </a:xfrm>
        </p:spPr>
        <p:txBody>
          <a:bodyPr/>
          <a:lstStyle/>
          <a:p>
            <a:r>
              <a:rPr lang="en-US" sz="2000" dirty="0" smtClean="0"/>
              <a:t>People who never had asthma can develop it due to workplace exposures to ISOCYANTES</a:t>
            </a:r>
          </a:p>
          <a:p>
            <a:r>
              <a:rPr lang="en-US" sz="2000" dirty="0" smtClean="0"/>
              <a:t>People with asthma may find that their condition gets worse due to workplace exposures to </a:t>
            </a:r>
            <a:r>
              <a:rPr lang="en-US" sz="2000" b="1" dirty="0" smtClean="0">
                <a:solidFill>
                  <a:srgbClr val="FF0000"/>
                </a:solidFill>
              </a:rPr>
              <a:t>ISOCYANATES</a:t>
            </a:r>
          </a:p>
          <a:p>
            <a:r>
              <a:rPr lang="en-US" sz="2000" dirty="0" smtClean="0"/>
              <a:t>Some people can also become sensitized to the chemical </a:t>
            </a:r>
          </a:p>
          <a:p>
            <a:r>
              <a:rPr lang="en-US" sz="2000" dirty="0" smtClean="0"/>
              <a:t>Some </a:t>
            </a:r>
            <a:r>
              <a:rPr lang="en-US" sz="2000" b="1" dirty="0" smtClean="0">
                <a:solidFill>
                  <a:srgbClr val="FF0000"/>
                </a:solidFill>
              </a:rPr>
              <a:t>ISOCYANATES </a:t>
            </a:r>
            <a:r>
              <a:rPr lang="en-US" sz="2000" dirty="0" smtClean="0"/>
              <a:t>(but not all) are classified as potential human carcinogens</a:t>
            </a:r>
          </a:p>
          <a:p>
            <a:r>
              <a:rPr lang="en-US" sz="2000" dirty="0" smtClean="0"/>
              <a:t>It is important to check the Safety Data Sheet (SDS) to see which Isocyanates may be present and </a:t>
            </a:r>
            <a:r>
              <a:rPr lang="en-US" sz="2000" b="1" dirty="0" smtClean="0">
                <a:solidFill>
                  <a:srgbClr val="FF0000"/>
                </a:solidFill>
              </a:rPr>
              <a:t>WHAT</a:t>
            </a:r>
            <a:r>
              <a:rPr lang="en-US" sz="2000" dirty="0" smtClean="0"/>
              <a:t> actions should be taken if there is a potential hazard</a:t>
            </a:r>
          </a:p>
          <a:p>
            <a:endParaRPr lang="en-US" sz="2400" b="1" dirty="0">
              <a:solidFill>
                <a:srgbClr val="FF0000"/>
              </a:solidFill>
            </a:endParaRPr>
          </a:p>
        </p:txBody>
      </p:sp>
      <p:pic>
        <p:nvPicPr>
          <p:cNvPr id="2071" name="Picture 23" descr="\\192.168.1.253\Users Shared Folders\Jerrod\NFFStar Program\Harwood Grant\2014 Hazard Communication aligned with GHS\Project\Funded\Content\images\5-25-12-asthm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8120" y="2114550"/>
            <a:ext cx="2784880" cy="18478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73" name="Picture 25" descr="http://hayesbartonpharmacy.com/sites/default/files/Asthm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78121" y="4191000"/>
            <a:ext cx="2784879" cy="208121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190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2400" y="1793875"/>
            <a:ext cx="4800600" cy="4530725"/>
          </a:xfrm>
        </p:spPr>
        <p:txBody>
          <a:bodyPr/>
          <a:lstStyle/>
          <a:p>
            <a:r>
              <a:rPr lang="en-US" dirty="0" smtClean="0"/>
              <a:t>One chemical that MAY be in some products used to bind sand together is </a:t>
            </a:r>
            <a:r>
              <a:rPr lang="en-US" b="1" dirty="0" smtClean="0">
                <a:solidFill>
                  <a:srgbClr val="FF0000"/>
                </a:solidFill>
              </a:rPr>
              <a:t>FORMALDEHYDE</a:t>
            </a:r>
          </a:p>
          <a:p>
            <a:r>
              <a:rPr lang="en-US" dirty="0" smtClean="0"/>
              <a:t>If this chemical is present in the product or is created when used, the Safety Data Sheet (SDS) will show us!</a:t>
            </a:r>
            <a:endParaRPr lang="en-US" dirty="0"/>
          </a:p>
        </p:txBody>
      </p:sp>
      <p:sp>
        <p:nvSpPr>
          <p:cNvPr id="4" name="Title 1"/>
          <p:cNvSpPr>
            <a:spLocks noGrp="1"/>
          </p:cNvSpPr>
          <p:nvPr>
            <p:ph type="title"/>
          </p:nvPr>
        </p:nvSpPr>
        <p:spPr/>
        <p:txBody>
          <a:bodyPr/>
          <a:lstStyle/>
          <a:p>
            <a:pPr algn="ctr"/>
            <a:r>
              <a:rPr lang="en-US" dirty="0" smtClean="0">
                <a:latin typeface="+mn-lt"/>
              </a:rPr>
              <a:t>FORMALDEHYDE</a:t>
            </a:r>
            <a:endParaRPr lang="en-US" dirty="0">
              <a:latin typeface="+mn-lt"/>
            </a:endParaRPr>
          </a:p>
        </p:txBody>
      </p:sp>
      <p:pic>
        <p:nvPicPr>
          <p:cNvPr id="16386" name="Picture 2" descr="http://cdn5.triplepundit.com/wp-content/uploads/2010/09/Formaldehyde-2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5515" y="2514600"/>
            <a:ext cx="2595885" cy="232574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8067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4114800" cy="4530725"/>
          </a:xfrm>
        </p:spPr>
        <p:txBody>
          <a:bodyPr/>
          <a:lstStyle/>
          <a:p>
            <a:r>
              <a:rPr lang="en-US" sz="2400" dirty="0" smtClean="0"/>
              <a:t>A colorless, strong-smelling gas</a:t>
            </a:r>
          </a:p>
          <a:p>
            <a:r>
              <a:rPr lang="en-US" sz="2400" dirty="0" smtClean="0"/>
              <a:t>A sensitizing agent</a:t>
            </a:r>
          </a:p>
          <a:p>
            <a:r>
              <a:rPr lang="en-US" sz="2400" dirty="0" smtClean="0"/>
              <a:t>Classified as a cancer hazard</a:t>
            </a:r>
          </a:p>
          <a:p>
            <a:r>
              <a:rPr lang="en-US" sz="2400" dirty="0" smtClean="0"/>
              <a:t>Eating or drinking </a:t>
            </a:r>
            <a:r>
              <a:rPr lang="en-US" sz="2400" b="1" dirty="0" smtClean="0">
                <a:solidFill>
                  <a:srgbClr val="FF0000"/>
                </a:solidFill>
              </a:rPr>
              <a:t>FORMALDEHYDE</a:t>
            </a:r>
            <a:r>
              <a:rPr lang="en-US" sz="2400" dirty="0"/>
              <a:t> </a:t>
            </a:r>
            <a:r>
              <a:rPr lang="en-US" sz="2400" dirty="0" smtClean="0"/>
              <a:t>can </a:t>
            </a:r>
            <a:br>
              <a:rPr lang="en-US" sz="2400" dirty="0" smtClean="0"/>
            </a:br>
            <a:r>
              <a:rPr lang="en-US" sz="2400" dirty="0" smtClean="0"/>
              <a:t>be fatal</a:t>
            </a:r>
          </a:p>
          <a:p>
            <a:r>
              <a:rPr lang="en-US" sz="2400" dirty="0" smtClean="0"/>
              <a:t>Long term exposure to low levels can cause asthma and skin irritation</a:t>
            </a:r>
          </a:p>
        </p:txBody>
      </p:sp>
      <p:sp>
        <p:nvSpPr>
          <p:cNvPr id="4" name="Title 1"/>
          <p:cNvSpPr>
            <a:spLocks noGrp="1"/>
          </p:cNvSpPr>
          <p:nvPr>
            <p:ph type="title"/>
          </p:nvPr>
        </p:nvSpPr>
        <p:spPr/>
        <p:txBody>
          <a:bodyPr/>
          <a:lstStyle/>
          <a:p>
            <a:pPr algn="ctr"/>
            <a:r>
              <a:rPr lang="en-US" dirty="0" smtClean="0">
                <a:latin typeface="+mn-lt"/>
              </a:rPr>
              <a:t>FORMALDEHYDE</a:t>
            </a:r>
            <a:endParaRPr lang="en-US" dirty="0">
              <a:latin typeface="+mn-lt"/>
            </a:endParaRPr>
          </a:p>
        </p:txBody>
      </p:sp>
      <p:pic>
        <p:nvPicPr>
          <p:cNvPr id="5" name="Picture 4" descr="http://www.powercallsirens.com/avactis-images/FORMALDEHYD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4428" y="2209800"/>
            <a:ext cx="3822372" cy="31242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5703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793875"/>
            <a:ext cx="3962400" cy="4530725"/>
          </a:xfrm>
        </p:spPr>
        <p:txBody>
          <a:bodyPr/>
          <a:lstStyle/>
          <a:p>
            <a:r>
              <a:rPr lang="en-US" sz="2400" dirty="0" smtClean="0"/>
              <a:t>If FORMALDEHYDE is present in the workplace, OHSA requires employers to identify all workers who may be exposed by doing AIR SAMPLING to see if exposures are above the PEL set to keep workers safe</a:t>
            </a:r>
            <a:endParaRPr lang="en-US" sz="2400" dirty="0"/>
          </a:p>
        </p:txBody>
      </p:sp>
      <p:sp>
        <p:nvSpPr>
          <p:cNvPr id="4" name="Title 1"/>
          <p:cNvSpPr>
            <a:spLocks noGrp="1"/>
          </p:cNvSpPr>
          <p:nvPr>
            <p:ph type="title"/>
          </p:nvPr>
        </p:nvSpPr>
        <p:spPr/>
        <p:txBody>
          <a:bodyPr/>
          <a:lstStyle/>
          <a:p>
            <a:pPr algn="ctr"/>
            <a:r>
              <a:rPr lang="en-US" dirty="0" smtClean="0">
                <a:latin typeface="+mn-lt"/>
              </a:rPr>
              <a:t>FORMALDEHYDE</a:t>
            </a:r>
            <a:endParaRPr lang="en-US" dirty="0">
              <a:latin typeface="+mn-lt"/>
            </a:endParaRPr>
          </a:p>
        </p:txBody>
      </p:sp>
      <p:pic>
        <p:nvPicPr>
          <p:cNvPr id="5" name="Picture 4" descr="GASTEC GV100 Piston Pump cat. no. 810-GV10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2190690"/>
            <a:ext cx="2418155" cy="24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4"/>
          <p:cNvSpPr txBox="1"/>
          <p:nvPr/>
        </p:nvSpPr>
        <p:spPr>
          <a:xfrm>
            <a:off x="5943600" y="4705290"/>
            <a:ext cx="2268136" cy="400110"/>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000" b="1" dirty="0" smtClean="0"/>
              <a:t>Formaldehyde Air </a:t>
            </a:r>
            <a:br>
              <a:rPr lang="en-US" sz="1000" b="1" dirty="0" smtClean="0"/>
            </a:br>
            <a:r>
              <a:rPr lang="en-US" sz="1000" b="1" dirty="0" smtClean="0"/>
              <a:t>Sampling Equipment</a:t>
            </a:r>
            <a:endParaRPr lang="en-US" sz="1000" b="1" dirty="0"/>
          </a:p>
        </p:txBody>
      </p:sp>
    </p:spTree>
    <p:extLst>
      <p:ext uri="{BB962C8B-B14F-4D97-AF65-F5344CB8AC3E}">
        <p14:creationId xmlns:p14="http://schemas.microsoft.com/office/powerpoint/2010/main" val="14309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smtClean="0"/>
              <a:t>It tests show levels of </a:t>
            </a:r>
            <a:r>
              <a:rPr lang="en-US" sz="2400" b="1" dirty="0" smtClean="0">
                <a:solidFill>
                  <a:srgbClr val="FF0000"/>
                </a:solidFill>
              </a:rPr>
              <a:t>FORMALDEHYDE</a:t>
            </a:r>
            <a:r>
              <a:rPr lang="en-US" sz="2400" dirty="0" smtClean="0"/>
              <a:t> are at or above the PEL, the company must use feasible engineering and work practice controls to reduce these levels</a:t>
            </a:r>
          </a:p>
          <a:p>
            <a:r>
              <a:rPr lang="en-US" sz="2400" dirty="0" smtClean="0"/>
              <a:t>The PEL for </a:t>
            </a:r>
            <a:r>
              <a:rPr lang="en-US" sz="2400" b="1" dirty="0" smtClean="0">
                <a:solidFill>
                  <a:srgbClr val="FF0000"/>
                </a:solidFill>
              </a:rPr>
              <a:t>FORMALDEHYDE</a:t>
            </a:r>
            <a:r>
              <a:rPr lang="en-US" sz="2400" dirty="0" smtClean="0"/>
              <a:t> </a:t>
            </a:r>
            <a:r>
              <a:rPr lang="en-US" sz="2400" b="1" dirty="0" smtClean="0"/>
              <a:t>is 0.75 parts per million</a:t>
            </a:r>
            <a:r>
              <a:rPr lang="en-US" sz="2400" dirty="0" smtClean="0"/>
              <a:t> measured as an 8-hour Time Weighted Average (TWA)</a:t>
            </a:r>
          </a:p>
          <a:p>
            <a:r>
              <a:rPr lang="en-US" sz="2400" dirty="0" smtClean="0"/>
              <a:t>A second PEL in the form of a short-term exposure limit (STEL) of </a:t>
            </a:r>
            <a:r>
              <a:rPr lang="en-US" sz="2400" b="1" dirty="0" smtClean="0"/>
              <a:t>2 parts per million </a:t>
            </a:r>
            <a:r>
              <a:rPr lang="en-US" sz="2400" dirty="0" smtClean="0"/>
              <a:t>which is the maximum exposure allowed during a 15-minute period</a:t>
            </a:r>
            <a:endParaRPr lang="en-US" sz="2400" dirty="0"/>
          </a:p>
        </p:txBody>
      </p:sp>
      <p:sp>
        <p:nvSpPr>
          <p:cNvPr id="4" name="Title 1"/>
          <p:cNvSpPr>
            <a:spLocks noGrp="1"/>
          </p:cNvSpPr>
          <p:nvPr>
            <p:ph type="title"/>
          </p:nvPr>
        </p:nvSpPr>
        <p:spPr/>
        <p:txBody>
          <a:bodyPr/>
          <a:lstStyle/>
          <a:p>
            <a:pPr algn="ctr"/>
            <a:r>
              <a:rPr lang="en-US" dirty="0" smtClean="0">
                <a:latin typeface="+mn-lt"/>
              </a:rPr>
              <a:t>FORMALDEHYDE</a:t>
            </a:r>
            <a:endParaRPr lang="en-US" dirty="0">
              <a:latin typeface="+mn-lt"/>
            </a:endParaRPr>
          </a:p>
        </p:txBody>
      </p:sp>
    </p:spTree>
    <p:extLst>
      <p:ext uri="{BB962C8B-B14F-4D97-AF65-F5344CB8AC3E}">
        <p14:creationId xmlns:p14="http://schemas.microsoft.com/office/powerpoint/2010/main" val="2097007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smtClean="0"/>
              <a:t>All elements of a FORMALDEHYDE program must be in a written document kept up to date by the foundry</a:t>
            </a:r>
          </a:p>
          <a:p>
            <a:r>
              <a:rPr lang="en-US" sz="2400" dirty="0" smtClean="0"/>
              <a:t>OSHA standard includes an ACTION LEVEL of 0.5 parts per million (8 hour TWA). Tests at or above this level require more air sampling, along with training and medical surveillance of the affected workers</a:t>
            </a:r>
          </a:p>
          <a:p>
            <a:r>
              <a:rPr lang="en-US" sz="2400" dirty="0" smtClean="0"/>
              <a:t>If control efforts cannot reduce exposure to acceptable levels, workers will be given respirators and other PPE needed, such as clothing, gloves, aprons, and chemical splash goggles</a:t>
            </a:r>
            <a:endParaRPr lang="en-US" sz="2400" dirty="0"/>
          </a:p>
        </p:txBody>
      </p:sp>
      <p:sp>
        <p:nvSpPr>
          <p:cNvPr id="4" name="Title 1"/>
          <p:cNvSpPr>
            <a:spLocks noGrp="1"/>
          </p:cNvSpPr>
          <p:nvPr>
            <p:ph type="title"/>
          </p:nvPr>
        </p:nvSpPr>
        <p:spPr/>
        <p:txBody>
          <a:bodyPr/>
          <a:lstStyle/>
          <a:p>
            <a:pPr algn="ctr"/>
            <a:r>
              <a:rPr lang="en-US" dirty="0" smtClean="0">
                <a:latin typeface="+mn-lt"/>
              </a:rPr>
              <a:t>FORMALDEHYDE</a:t>
            </a:r>
            <a:endParaRPr lang="en-US" dirty="0">
              <a:latin typeface="+mn-lt"/>
            </a:endParaRPr>
          </a:p>
        </p:txBody>
      </p:sp>
    </p:spTree>
    <p:extLst>
      <p:ext uri="{BB962C8B-B14F-4D97-AF65-F5344CB8AC3E}">
        <p14:creationId xmlns:p14="http://schemas.microsoft.com/office/powerpoint/2010/main" val="5741826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4724400" cy="4530725"/>
          </a:xfrm>
        </p:spPr>
        <p:txBody>
          <a:bodyPr/>
          <a:lstStyle/>
          <a:p>
            <a:r>
              <a:rPr lang="en-US" sz="2400" dirty="0" smtClean="0"/>
              <a:t>One other chemical commonly found in many core making processes is </a:t>
            </a:r>
            <a:r>
              <a:rPr lang="en-US" sz="2400" b="1" dirty="0" smtClean="0">
                <a:solidFill>
                  <a:srgbClr val="FF0000"/>
                </a:solidFill>
              </a:rPr>
              <a:t>PHENOL</a:t>
            </a:r>
          </a:p>
          <a:p>
            <a:r>
              <a:rPr lang="en-US" sz="2400" b="1" dirty="0">
                <a:solidFill>
                  <a:srgbClr val="FF0000"/>
                </a:solidFill>
              </a:rPr>
              <a:t>PHENOL</a:t>
            </a:r>
            <a:r>
              <a:rPr lang="en-US" sz="2400" dirty="0"/>
              <a:t> has an odor that is unpleasant to many people</a:t>
            </a:r>
          </a:p>
          <a:p>
            <a:r>
              <a:rPr lang="en-US" sz="2400" dirty="0" smtClean="0"/>
              <a:t>At low levels,</a:t>
            </a:r>
            <a:r>
              <a:rPr lang="en-US" sz="2400" b="1" dirty="0" smtClean="0">
                <a:solidFill>
                  <a:srgbClr val="FF0000"/>
                </a:solidFill>
              </a:rPr>
              <a:t> PHENOL </a:t>
            </a:r>
            <a:r>
              <a:rPr lang="en-US" sz="2400" dirty="0" smtClean="0"/>
              <a:t>may be irritating to the eyes, nose and throat </a:t>
            </a:r>
          </a:p>
          <a:p>
            <a:r>
              <a:rPr lang="en-US" sz="2400" dirty="0"/>
              <a:t>A</a:t>
            </a:r>
            <a:r>
              <a:rPr lang="en-US" sz="2400" dirty="0" smtClean="0"/>
              <a:t>t high concentrations, </a:t>
            </a:r>
            <a:r>
              <a:rPr lang="en-US" sz="2400" b="1" dirty="0" smtClean="0">
                <a:solidFill>
                  <a:srgbClr val="FF0000"/>
                </a:solidFill>
              </a:rPr>
              <a:t>PHENOL</a:t>
            </a:r>
            <a:r>
              <a:rPr lang="en-US" sz="2400" dirty="0" smtClean="0"/>
              <a:t> can cause dermatitis or chemical burns</a:t>
            </a:r>
            <a:endParaRPr lang="en-US" sz="2400" dirty="0"/>
          </a:p>
        </p:txBody>
      </p:sp>
      <p:sp>
        <p:nvSpPr>
          <p:cNvPr id="4" name="Title 1"/>
          <p:cNvSpPr>
            <a:spLocks noGrp="1"/>
          </p:cNvSpPr>
          <p:nvPr>
            <p:ph type="title"/>
          </p:nvPr>
        </p:nvSpPr>
        <p:spPr/>
        <p:txBody>
          <a:bodyPr/>
          <a:lstStyle/>
          <a:p>
            <a:pPr algn="ctr"/>
            <a:r>
              <a:rPr lang="en-US" dirty="0" smtClean="0">
                <a:latin typeface="+mn-lt"/>
              </a:rPr>
              <a:t>PHENOL</a:t>
            </a:r>
            <a:endParaRPr lang="en-US" dirty="0">
              <a:latin typeface="+mn-lt"/>
            </a:endParaRPr>
          </a:p>
        </p:txBody>
      </p:sp>
      <p:pic>
        <p:nvPicPr>
          <p:cNvPr id="17410" name="Picture 2" descr="http://excellzone.com/wp-content/uploads/2015/05/0480251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536865"/>
            <a:ext cx="3276600" cy="2568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3856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717675"/>
            <a:ext cx="4114800" cy="4530725"/>
          </a:xfrm>
        </p:spPr>
        <p:txBody>
          <a:bodyPr/>
          <a:lstStyle/>
          <a:p>
            <a:r>
              <a:rPr lang="en-US" sz="2400" dirty="0" smtClean="0"/>
              <a:t>PHENOL is most often used in the core room in solid form</a:t>
            </a:r>
          </a:p>
          <a:p>
            <a:r>
              <a:rPr lang="en-US" sz="2400" dirty="0" smtClean="0"/>
              <a:t>The amount of PHENOL is usually quite small, but the Safety Data Sheet will report if it is present and how much is used in the product</a:t>
            </a:r>
            <a:endParaRPr lang="en-US" sz="2400" dirty="0"/>
          </a:p>
        </p:txBody>
      </p:sp>
      <p:sp>
        <p:nvSpPr>
          <p:cNvPr id="4" name="Title 1"/>
          <p:cNvSpPr>
            <a:spLocks noGrp="1"/>
          </p:cNvSpPr>
          <p:nvPr>
            <p:ph type="title"/>
          </p:nvPr>
        </p:nvSpPr>
        <p:spPr/>
        <p:txBody>
          <a:bodyPr/>
          <a:lstStyle/>
          <a:p>
            <a:pPr algn="ctr"/>
            <a:r>
              <a:rPr lang="en-US" dirty="0" smtClean="0">
                <a:latin typeface="+mn-lt"/>
              </a:rPr>
              <a:t>PHENOL</a:t>
            </a:r>
            <a:endParaRPr lang="en-US" dirty="0">
              <a:latin typeface="+mn-lt"/>
            </a:endParaRPr>
          </a:p>
        </p:txBody>
      </p:sp>
      <p:pic>
        <p:nvPicPr>
          <p:cNvPr id="22530" name="Picture 2" descr="\\192.168.1.253\Users Shared Folders\Jerrod\NFFStar Program\Harwood Grant\2014 Hazard Communication aligned with GHS\Project\Funded\Content\images\process02-b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209799"/>
            <a:ext cx="3921504" cy="32004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3028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n-lt"/>
              </a:rPr>
              <a:t>Cleaning and Finishing</a:t>
            </a:r>
            <a:endParaRPr lang="en-US" dirty="0">
              <a:latin typeface="+mn-lt"/>
            </a:endParaRPr>
          </a:p>
        </p:txBody>
      </p:sp>
      <p:sp>
        <p:nvSpPr>
          <p:cNvPr id="3" name="Content Placeholder 2"/>
          <p:cNvSpPr>
            <a:spLocks noGrp="1"/>
          </p:cNvSpPr>
          <p:nvPr>
            <p:ph idx="1"/>
          </p:nvPr>
        </p:nvSpPr>
        <p:spPr>
          <a:xfrm>
            <a:off x="838200" y="1717675"/>
            <a:ext cx="4724400" cy="4530725"/>
          </a:xfrm>
        </p:spPr>
        <p:txBody>
          <a:bodyPr/>
          <a:lstStyle/>
          <a:p>
            <a:r>
              <a:rPr lang="en-US" sz="2400" dirty="0" smtClean="0"/>
              <a:t>Band saws may be used to separate castings from the gates and runners</a:t>
            </a:r>
          </a:p>
          <a:p>
            <a:r>
              <a:rPr lang="en-US" sz="2400" dirty="0" smtClean="0"/>
              <a:t>Excess metal may also be removed with hand held or stationary grinders</a:t>
            </a:r>
          </a:p>
          <a:p>
            <a:r>
              <a:rPr lang="en-US" sz="2400" dirty="0" smtClean="0"/>
              <a:t>Belt sanders may finish the surface of the casting</a:t>
            </a:r>
          </a:p>
          <a:p>
            <a:r>
              <a:rPr lang="en-US" sz="2400" dirty="0" smtClean="0"/>
              <a:t>Blast systems use abrasive materials to produce the external finish on castings</a:t>
            </a:r>
            <a:endParaRPr lang="en-US" sz="2400" dirty="0"/>
          </a:p>
        </p:txBody>
      </p:sp>
      <p:pic>
        <p:nvPicPr>
          <p:cNvPr id="23554" name="Picture 2" descr="\\192.168.1.253\Users Shared Folders\Jerrod\NFFStar Program\Harwood Grant\2014 Hazard Communication aligned with GHS\Project\Funded\Content\images\pedgri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733800"/>
            <a:ext cx="2971799" cy="27432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Picture 8" descr="http://www.fabricatingandmetalworking.com/wp-content/uploads/2011/09/300-LENOX-Cast-Master-Blade-release-FIN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834847"/>
            <a:ext cx="2971800" cy="174655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0712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smtClean="0"/>
              <a:t>If any silica sand remains on the casting, it could become airborne and present the same hazards as in sand system operations</a:t>
            </a:r>
          </a:p>
          <a:p>
            <a:r>
              <a:rPr lang="en-US" sz="2400" dirty="0" smtClean="0"/>
              <a:t>The finishing/grinding processes may also remove very small particles of aluminum from the casting</a:t>
            </a:r>
          </a:p>
          <a:p>
            <a:r>
              <a:rPr lang="en-US" sz="2400" dirty="0" smtClean="0"/>
              <a:t>If the particles are small enough, they can become airborne and be breathed by workers</a:t>
            </a:r>
            <a:endParaRPr lang="en-US" sz="2400" dirty="0"/>
          </a:p>
        </p:txBody>
      </p:sp>
      <p:sp>
        <p:nvSpPr>
          <p:cNvPr id="4" name="Title 1"/>
          <p:cNvSpPr>
            <a:spLocks noGrp="1"/>
          </p:cNvSpPr>
          <p:nvPr>
            <p:ph type="title"/>
          </p:nvPr>
        </p:nvSpPr>
        <p:spPr/>
        <p:txBody>
          <a:bodyPr/>
          <a:lstStyle/>
          <a:p>
            <a:pPr algn="ctr"/>
            <a:r>
              <a:rPr lang="en-US" dirty="0" smtClean="0">
                <a:latin typeface="+mn-lt"/>
              </a:rPr>
              <a:t>Cleaning and Finishing</a:t>
            </a:r>
            <a:endParaRPr lang="en-US" dirty="0">
              <a:latin typeface="+mn-lt"/>
            </a:endParaRPr>
          </a:p>
        </p:txBody>
      </p:sp>
    </p:spTree>
    <p:extLst>
      <p:ext uri="{BB962C8B-B14F-4D97-AF65-F5344CB8AC3E}">
        <p14:creationId xmlns:p14="http://schemas.microsoft.com/office/powerpoint/2010/main" val="36922911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gn="ctr"/>
            <a:r>
              <a:rPr lang="en-US" dirty="0" smtClean="0">
                <a:latin typeface="+mn-lt"/>
              </a:rPr>
              <a:t>Non-Ferrous Foundry Hazards</a:t>
            </a:r>
            <a:endParaRPr lang="en-US" dirty="0">
              <a:latin typeface="+mn-lt"/>
            </a:endParaRPr>
          </a:p>
        </p:txBody>
      </p:sp>
      <p:pic>
        <p:nvPicPr>
          <p:cNvPr id="2" name="Picture 2" descr="http://upload.wikimedia.org/wikipedia/commons/4/48/Gussmetallschmelz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752600"/>
            <a:ext cx="3657600" cy="250187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3000" y="1752600"/>
            <a:ext cx="3733800" cy="2501878"/>
          </a:xfrm>
          <a:prstGeom prst="rect">
            <a:avLst/>
          </a:prstGeom>
        </p:spPr>
      </p:pic>
      <p:pic>
        <p:nvPicPr>
          <p:cNvPr id="5" name="Picture 4" descr="http://www.quoits.info/foundry/cutti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4410983"/>
            <a:ext cx="2590800" cy="16996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foundry101.com/DSCF054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200" y="4383542"/>
            <a:ext cx="2516075" cy="17270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ttp://bronze-fittings-castings-parts.brass-parts-components.com/img/bronze-gunmetal-castings-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4600" y="4410983"/>
            <a:ext cx="2400300" cy="1712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5305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4648200" cy="4530725"/>
          </a:xfrm>
        </p:spPr>
        <p:txBody>
          <a:bodyPr/>
          <a:lstStyle/>
          <a:p>
            <a:r>
              <a:rPr lang="en-US" sz="2200" dirty="0" smtClean="0"/>
              <a:t>Copper is the main ingredient in brass and bronze castings</a:t>
            </a:r>
          </a:p>
          <a:p>
            <a:r>
              <a:rPr lang="en-US" sz="2200" dirty="0" smtClean="0"/>
              <a:t>Copper is a naturally occurring metallic element and an essential nutrient</a:t>
            </a:r>
          </a:p>
          <a:p>
            <a:r>
              <a:rPr lang="en-US" sz="2200" dirty="0" smtClean="0"/>
              <a:t>Not enough copper in bodies can lead to anemia, osteoporosis and defects in connective tissue</a:t>
            </a:r>
          </a:p>
          <a:p>
            <a:r>
              <a:rPr lang="en-US" sz="2200" dirty="0" smtClean="0"/>
              <a:t>Too much copper in high dosages over a short period can cause temporary gastrointestinal distress such as nausea, vomiting and abdominal pain</a:t>
            </a:r>
          </a:p>
          <a:p>
            <a:endParaRPr lang="en-US" sz="2000" dirty="0" smtClean="0"/>
          </a:p>
          <a:p>
            <a:endParaRPr lang="en-US" sz="2000" dirty="0"/>
          </a:p>
        </p:txBody>
      </p:sp>
      <p:sp>
        <p:nvSpPr>
          <p:cNvPr id="4" name="Title 1"/>
          <p:cNvSpPr>
            <a:spLocks noGrp="1"/>
          </p:cNvSpPr>
          <p:nvPr>
            <p:ph type="title"/>
          </p:nvPr>
        </p:nvSpPr>
        <p:spPr>
          <a:xfrm>
            <a:off x="914400" y="277813"/>
            <a:ext cx="7772400" cy="1143000"/>
          </a:xfrm>
        </p:spPr>
        <p:txBody>
          <a:bodyPr/>
          <a:lstStyle/>
          <a:p>
            <a:pPr algn="ctr"/>
            <a:r>
              <a:rPr lang="en-US" dirty="0" smtClean="0">
                <a:latin typeface="+mn-lt"/>
              </a:rPr>
              <a:t>Copper</a:t>
            </a:r>
            <a:endParaRPr lang="en-US" dirty="0">
              <a:latin typeface="+mn-lt"/>
            </a:endParaRPr>
          </a:p>
        </p:txBody>
      </p:sp>
      <p:pic>
        <p:nvPicPr>
          <p:cNvPr id="3074" name="Picture 2" descr="http://www.copperore.biz/wp-content/uploads/2013/07/coppero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6426" y="2191876"/>
            <a:ext cx="2924174" cy="3294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77382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793875"/>
            <a:ext cx="4648200" cy="4530725"/>
          </a:xfrm>
        </p:spPr>
        <p:txBody>
          <a:bodyPr/>
          <a:lstStyle/>
          <a:p>
            <a:r>
              <a:rPr lang="en-US" sz="2400" dirty="0" smtClean="0"/>
              <a:t>Mammals (including humans) have efficient mechanisms to regulate copper in the body</a:t>
            </a:r>
          </a:p>
          <a:p>
            <a:r>
              <a:rPr lang="en-US" sz="2400" dirty="0" smtClean="0"/>
              <a:t>This protects against </a:t>
            </a:r>
            <a:r>
              <a:rPr lang="en-US" sz="2400" dirty="0"/>
              <a:t>c</a:t>
            </a:r>
            <a:r>
              <a:rPr lang="en-US" sz="2400" dirty="0" smtClean="0"/>
              <a:t>hronic or lower exposures that occur over an extended time period</a:t>
            </a:r>
          </a:p>
          <a:p>
            <a:r>
              <a:rPr lang="en-US" sz="2400" dirty="0" smtClean="0"/>
              <a:t>However, at high enough levels, chronic overexposure to copper can damage the liver and kidneys</a:t>
            </a:r>
          </a:p>
          <a:p>
            <a:endParaRPr lang="en-US" sz="2200" dirty="0" smtClean="0"/>
          </a:p>
          <a:p>
            <a:endParaRPr lang="en-US" sz="2000" dirty="0" smtClean="0"/>
          </a:p>
          <a:p>
            <a:endParaRPr lang="en-US" sz="2000" dirty="0"/>
          </a:p>
        </p:txBody>
      </p:sp>
      <p:sp>
        <p:nvSpPr>
          <p:cNvPr id="4" name="Title 1"/>
          <p:cNvSpPr>
            <a:spLocks noGrp="1"/>
          </p:cNvSpPr>
          <p:nvPr>
            <p:ph type="title"/>
          </p:nvPr>
        </p:nvSpPr>
        <p:spPr>
          <a:xfrm>
            <a:off x="914400" y="277813"/>
            <a:ext cx="7772400" cy="1143000"/>
          </a:xfrm>
        </p:spPr>
        <p:txBody>
          <a:bodyPr/>
          <a:lstStyle/>
          <a:p>
            <a:pPr algn="ctr"/>
            <a:r>
              <a:rPr lang="en-US" dirty="0" smtClean="0">
                <a:latin typeface="+mn-lt"/>
              </a:rPr>
              <a:t>Copper</a:t>
            </a:r>
            <a:endParaRPr lang="en-US" dirty="0">
              <a:latin typeface="+mn-lt"/>
            </a:endParaRPr>
          </a:p>
        </p:txBody>
      </p:sp>
      <p:pic>
        <p:nvPicPr>
          <p:cNvPr id="4098" name="Picture 2" descr="http://www.news-medical.net/image.axd?picture=2009%2F12%2Fch3_liv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5833" y="2201534"/>
            <a:ext cx="2830967" cy="358966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52203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pPr algn="ctr"/>
            <a:r>
              <a:rPr lang="en-US" sz="3600" dirty="0" smtClean="0">
                <a:latin typeface="+mn-lt"/>
              </a:rPr>
              <a:t>Permissible Exposure Limits (PEL) for Copper Dusts and Fumes</a:t>
            </a:r>
            <a:endParaRPr lang="en-US" sz="3600" dirty="0">
              <a:latin typeface="+mn-lt"/>
            </a:endParaRPr>
          </a:p>
        </p:txBody>
      </p:sp>
      <p:sp>
        <p:nvSpPr>
          <p:cNvPr id="6" name="Content Placeholder 2"/>
          <p:cNvSpPr>
            <a:spLocks noGrp="1"/>
          </p:cNvSpPr>
          <p:nvPr>
            <p:ph idx="1"/>
          </p:nvPr>
        </p:nvSpPr>
        <p:spPr>
          <a:xfrm>
            <a:off x="4419600" y="1676400"/>
            <a:ext cx="4343400" cy="4530725"/>
          </a:xfrm>
        </p:spPr>
        <p:txBody>
          <a:bodyPr/>
          <a:lstStyle/>
          <a:p>
            <a:r>
              <a:rPr lang="en-US" sz="2400" dirty="0" smtClean="0"/>
              <a:t>Copper has two exposure limits:</a:t>
            </a:r>
          </a:p>
          <a:p>
            <a:pPr lvl="1"/>
            <a:r>
              <a:rPr lang="en-US" sz="2200" dirty="0" smtClean="0"/>
              <a:t>Dusts</a:t>
            </a:r>
          </a:p>
          <a:p>
            <a:pPr lvl="1"/>
            <a:r>
              <a:rPr lang="en-US" sz="2200" dirty="0" smtClean="0"/>
              <a:t>Fumes</a:t>
            </a:r>
          </a:p>
          <a:p>
            <a:r>
              <a:rPr lang="en-US" sz="2400" dirty="0" smtClean="0"/>
              <a:t>The PEL for Copper DUST is 1 mg/m</a:t>
            </a:r>
            <a:r>
              <a:rPr lang="en-US" sz="2400" baseline="30000" dirty="0" smtClean="0"/>
              <a:t>3</a:t>
            </a:r>
            <a:r>
              <a:rPr lang="en-US" sz="2400" dirty="0" smtClean="0"/>
              <a:t>. </a:t>
            </a:r>
          </a:p>
          <a:p>
            <a:r>
              <a:rPr lang="en-US" sz="2400" dirty="0"/>
              <a:t>The PEL for Copper </a:t>
            </a:r>
            <a:r>
              <a:rPr lang="en-US" sz="2400" dirty="0" smtClean="0"/>
              <a:t>Fume </a:t>
            </a:r>
            <a:r>
              <a:rPr lang="en-US" sz="2400" dirty="0"/>
              <a:t>is </a:t>
            </a:r>
            <a:r>
              <a:rPr lang="en-US" sz="2400" dirty="0" smtClean="0"/>
              <a:t>0.1 mg/m</a:t>
            </a:r>
            <a:r>
              <a:rPr lang="en-US" sz="2400" baseline="30000" dirty="0" smtClean="0"/>
              <a:t>3</a:t>
            </a:r>
            <a:r>
              <a:rPr lang="en-US" sz="2400" dirty="0" smtClean="0"/>
              <a:t>  </a:t>
            </a:r>
            <a:endParaRPr lang="en-US" sz="2400" dirty="0"/>
          </a:p>
          <a:p>
            <a:endParaRPr lang="en-US" sz="2400" dirty="0"/>
          </a:p>
        </p:txBody>
      </p:sp>
      <p:pic>
        <p:nvPicPr>
          <p:cNvPr id="5122" name="Picture 2" descr="http://www.epoxyproducts.com/sm100copp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00200"/>
            <a:ext cx="3429000" cy="223570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4038600"/>
            <a:ext cx="3429000" cy="2571750"/>
          </a:xfrm>
          <a:prstGeom prst="rect">
            <a:avLst/>
          </a:prstGeom>
        </p:spPr>
      </p:pic>
    </p:spTree>
    <p:extLst>
      <p:ext uri="{BB962C8B-B14F-4D97-AF65-F5344CB8AC3E}">
        <p14:creationId xmlns:p14="http://schemas.microsoft.com/office/powerpoint/2010/main" val="36636833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00" y="277813"/>
            <a:ext cx="7772400" cy="1143000"/>
          </a:xfrm>
        </p:spPr>
        <p:txBody>
          <a:bodyPr/>
          <a:lstStyle/>
          <a:p>
            <a:pPr algn="ctr"/>
            <a:r>
              <a:rPr lang="en-US" dirty="0" smtClean="0">
                <a:latin typeface="+mn-lt"/>
              </a:rPr>
              <a:t>Zinc</a:t>
            </a:r>
            <a:endParaRPr lang="en-US" dirty="0">
              <a:latin typeface="+mn-lt"/>
            </a:endParaRPr>
          </a:p>
        </p:txBody>
      </p:sp>
      <p:sp>
        <p:nvSpPr>
          <p:cNvPr id="6" name="Content Placeholder 2"/>
          <p:cNvSpPr>
            <a:spLocks noGrp="1"/>
          </p:cNvSpPr>
          <p:nvPr/>
        </p:nvSpPr>
        <p:spPr bwMode="auto">
          <a:xfrm>
            <a:off x="685800" y="1600200"/>
            <a:ext cx="47244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r>
              <a:rPr lang="en-US" sz="2400" dirty="0" smtClean="0"/>
              <a:t>One of the most common elements in the Earth’s crust</a:t>
            </a:r>
            <a:endParaRPr lang="en-US" sz="2400" b="1" dirty="0" smtClean="0">
              <a:solidFill>
                <a:srgbClr val="FF0000"/>
              </a:solidFill>
            </a:endParaRPr>
          </a:p>
          <a:p>
            <a:r>
              <a:rPr lang="en-US" sz="2400" dirty="0" smtClean="0"/>
              <a:t>Bluish-white metal has many uses, such as coating steel and as an alloying element in the foundry</a:t>
            </a:r>
            <a:endParaRPr lang="en-US" sz="2400" dirty="0"/>
          </a:p>
          <a:p>
            <a:r>
              <a:rPr lang="en-US" sz="2400" dirty="0" smtClean="0"/>
              <a:t>People with too little zinc can have a loss of appetite, decreased taste/smell and decreased immune function</a:t>
            </a:r>
          </a:p>
          <a:p>
            <a:r>
              <a:rPr lang="en-US" sz="2400" dirty="0" smtClean="0"/>
              <a:t>Essential for the proper development of the young</a:t>
            </a:r>
            <a:endParaRPr lang="en-US" sz="24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2197784"/>
            <a:ext cx="6107823" cy="3335556"/>
          </a:xfrm>
          <a:prstGeom prst="rect">
            <a:avLst/>
          </a:prstGeom>
        </p:spPr>
      </p:pic>
    </p:spTree>
    <p:extLst>
      <p:ext uri="{BB962C8B-B14F-4D97-AF65-F5344CB8AC3E}">
        <p14:creationId xmlns:p14="http://schemas.microsoft.com/office/powerpoint/2010/main" val="30021472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00" y="277813"/>
            <a:ext cx="7772400" cy="1143000"/>
          </a:xfrm>
        </p:spPr>
        <p:txBody>
          <a:bodyPr/>
          <a:lstStyle/>
          <a:p>
            <a:pPr algn="ctr"/>
            <a:r>
              <a:rPr lang="en-US" dirty="0" smtClean="0">
                <a:latin typeface="+mn-lt"/>
              </a:rPr>
              <a:t>Zinc</a:t>
            </a:r>
            <a:endParaRPr lang="en-US" dirty="0">
              <a:latin typeface="+mn-lt"/>
            </a:endParaRPr>
          </a:p>
        </p:txBody>
      </p:sp>
      <p:sp>
        <p:nvSpPr>
          <p:cNvPr id="6" name="Content Placeholder 2"/>
          <p:cNvSpPr>
            <a:spLocks noGrp="1"/>
          </p:cNvSpPr>
          <p:nvPr/>
        </p:nvSpPr>
        <p:spPr bwMode="auto">
          <a:xfrm>
            <a:off x="685800" y="1600200"/>
            <a:ext cx="47244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r>
              <a:rPr lang="en-US" sz="2200" dirty="0" smtClean="0"/>
              <a:t>Enters the body through ingestion (eating or drinking) or by breathing it into the lungs</a:t>
            </a:r>
          </a:p>
          <a:p>
            <a:r>
              <a:rPr lang="en-US" sz="2200" dirty="0">
                <a:latin typeface="Arial" charset="0"/>
              </a:rPr>
              <a:t>If </a:t>
            </a:r>
            <a:r>
              <a:rPr lang="en-US" sz="2200" dirty="0" smtClean="0">
                <a:latin typeface="Arial" charset="0"/>
              </a:rPr>
              <a:t>workers breath in large amounts of zinc, they can develop “</a:t>
            </a:r>
            <a:r>
              <a:rPr lang="en-US" sz="2200" dirty="0">
                <a:latin typeface="Arial" charset="0"/>
              </a:rPr>
              <a:t>metal fume fever” – a flu like illness that lasts for a day or two with head ache, fever and chills as symptoms. </a:t>
            </a:r>
            <a:endParaRPr lang="en-US" sz="2200" dirty="0" smtClean="0">
              <a:latin typeface="Arial" charset="0"/>
            </a:endParaRPr>
          </a:p>
          <a:p>
            <a:r>
              <a:rPr lang="en-US" sz="2200" dirty="0" smtClean="0">
                <a:latin typeface="Arial" charset="0"/>
              </a:rPr>
              <a:t>Usually short term that reverses once exposure to zinc stops </a:t>
            </a:r>
          </a:p>
          <a:p>
            <a:r>
              <a:rPr lang="en-US" sz="2200" dirty="0" smtClean="0">
                <a:latin typeface="Arial" charset="0"/>
              </a:rPr>
              <a:t>Permissible Exposure Limit (PEL) for Zinc is 5 mg/m</a:t>
            </a:r>
            <a:r>
              <a:rPr lang="en-US" sz="2200" baseline="30000" dirty="0" smtClean="0">
                <a:latin typeface="Arial" charset="0"/>
              </a:rPr>
              <a:t>3</a:t>
            </a:r>
            <a:r>
              <a:rPr lang="en-US" sz="2200" dirty="0" smtClean="0">
                <a:latin typeface="Arial" charset="0"/>
              </a:rPr>
              <a:t>. </a:t>
            </a:r>
            <a:endParaRPr lang="en-US" sz="22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2197784"/>
            <a:ext cx="6107823" cy="3335556"/>
          </a:xfrm>
          <a:prstGeom prst="rect">
            <a:avLst/>
          </a:prstGeom>
        </p:spPr>
      </p:pic>
    </p:spTree>
    <p:extLst>
      <p:ext uri="{BB962C8B-B14F-4D97-AF65-F5344CB8AC3E}">
        <p14:creationId xmlns:p14="http://schemas.microsoft.com/office/powerpoint/2010/main" val="212244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gn="ctr"/>
            <a:r>
              <a:rPr lang="en-US" dirty="0" smtClean="0">
                <a:latin typeface="+mn-lt"/>
              </a:rPr>
              <a:t>Lead</a:t>
            </a:r>
            <a:endParaRPr lang="en-US" dirty="0">
              <a:latin typeface="+mn-lt"/>
            </a:endParaRPr>
          </a:p>
        </p:txBody>
      </p:sp>
      <p:pic>
        <p:nvPicPr>
          <p:cNvPr id="10242" name="Picture 2" descr="http://kozametal.com.tr/dev/image/kursu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209800"/>
            <a:ext cx="3086100" cy="307657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bwMode="auto">
          <a:xfrm>
            <a:off x="762000" y="1600200"/>
            <a:ext cx="45720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r>
              <a:rPr lang="en-US" sz="2400" dirty="0" smtClean="0"/>
              <a:t>Present is SOME, but not all, Copper alloys</a:t>
            </a:r>
          </a:p>
          <a:p>
            <a:r>
              <a:rPr lang="en-US" sz="2400" dirty="0" smtClean="0"/>
              <a:t>One of the first metals used by humans; caused the first recorded disease in a worker</a:t>
            </a:r>
          </a:p>
          <a:p>
            <a:r>
              <a:rPr lang="en-US" sz="2400" dirty="0" smtClean="0"/>
              <a:t>Used in most automobile batteries and as an alloy with other metals.</a:t>
            </a:r>
          </a:p>
          <a:p>
            <a:r>
              <a:rPr lang="en-US" sz="2400" dirty="0" smtClean="0"/>
              <a:t>Alloy in brass and bronze in varying amounts from less than 1% to over 10%</a:t>
            </a:r>
            <a:endParaRPr lang="en-US" sz="2400" dirty="0"/>
          </a:p>
        </p:txBody>
      </p:sp>
    </p:spTree>
    <p:extLst>
      <p:ext uri="{BB962C8B-B14F-4D97-AF65-F5344CB8AC3E}">
        <p14:creationId xmlns:p14="http://schemas.microsoft.com/office/powerpoint/2010/main" val="25188567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gn="ctr"/>
            <a:r>
              <a:rPr lang="en-US" dirty="0" smtClean="0">
                <a:latin typeface="+mn-lt"/>
              </a:rPr>
              <a:t>Lead</a:t>
            </a:r>
            <a:endParaRPr lang="en-US" dirty="0">
              <a:latin typeface="+mn-lt"/>
            </a:endParaRPr>
          </a:p>
        </p:txBody>
      </p:sp>
      <p:pic>
        <p:nvPicPr>
          <p:cNvPr id="10242" name="Picture 2" descr="http://kozametal.com.tr/dev/image/kursu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209800"/>
            <a:ext cx="3086100" cy="3076575"/>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a:spLocks noGrp="1"/>
          </p:cNvSpPr>
          <p:nvPr>
            <p:ph idx="1"/>
          </p:nvPr>
        </p:nvSpPr>
        <p:spPr bwMode="auto">
          <a:xfrm>
            <a:off x="914400" y="1600200"/>
            <a:ext cx="441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r>
              <a:rPr lang="en-US" sz="2000" dirty="0" smtClean="0"/>
              <a:t>Enters the body through ingestion (eating or drinking) or by breathing </a:t>
            </a:r>
            <a:br>
              <a:rPr lang="en-US" sz="2000" dirty="0" smtClean="0"/>
            </a:br>
            <a:r>
              <a:rPr lang="en-US" sz="2000" dirty="0" smtClean="0"/>
              <a:t>it into the lungs</a:t>
            </a:r>
          </a:p>
          <a:p>
            <a:r>
              <a:rPr lang="en-US" sz="2000" dirty="0" smtClean="0">
                <a:latin typeface="Arial" charset="0"/>
              </a:rPr>
              <a:t>Employers are required to protect workers from lead exposure by OSHA</a:t>
            </a:r>
          </a:p>
          <a:p>
            <a:r>
              <a:rPr lang="en-US" sz="2000" dirty="0" smtClean="0">
                <a:latin typeface="Arial" charset="0"/>
              </a:rPr>
              <a:t>The Permissible Exposure Limit (PEL) is </a:t>
            </a:r>
            <a:r>
              <a:rPr lang="en-US" sz="2000" kern="1200" dirty="0">
                <a:latin typeface="Arial" charset="0"/>
              </a:rPr>
              <a:t>50 µg/m</a:t>
            </a:r>
            <a:r>
              <a:rPr lang="en-US" sz="2000" kern="1200" baseline="30000" dirty="0">
                <a:latin typeface="Arial" charset="0"/>
              </a:rPr>
              <a:t>3</a:t>
            </a:r>
            <a:r>
              <a:rPr lang="en-US" sz="2000" kern="1200" dirty="0">
                <a:latin typeface="Arial" charset="0"/>
              </a:rPr>
              <a:t> </a:t>
            </a:r>
            <a:r>
              <a:rPr lang="en-US" sz="2000" kern="1200" dirty="0" smtClean="0">
                <a:latin typeface="Arial" charset="0"/>
              </a:rPr>
              <a:t>of lead over an 8 hour time weighted average</a:t>
            </a:r>
          </a:p>
          <a:p>
            <a:r>
              <a:rPr lang="en-US" sz="2000" kern="1200" dirty="0" smtClean="0">
                <a:latin typeface="Arial" charset="0"/>
              </a:rPr>
              <a:t>An Action Level has also been established </a:t>
            </a:r>
            <a:r>
              <a:rPr lang="en-US" sz="2000" kern="1200" dirty="0">
                <a:latin typeface="Arial" charset="0"/>
              </a:rPr>
              <a:t>at </a:t>
            </a:r>
            <a:r>
              <a:rPr lang="en-US" sz="2000" kern="1200" dirty="0" smtClean="0">
                <a:latin typeface="Arial" charset="0"/>
              </a:rPr>
              <a:t>30 µg/m</a:t>
            </a:r>
            <a:r>
              <a:rPr lang="en-US" sz="2000" kern="1200" baseline="30000" dirty="0" smtClean="0">
                <a:latin typeface="Arial" charset="0"/>
              </a:rPr>
              <a:t>3</a:t>
            </a:r>
            <a:r>
              <a:rPr lang="en-US" sz="2000" kern="1200" dirty="0" smtClean="0">
                <a:latin typeface="Arial" charset="0"/>
              </a:rPr>
              <a:t>, at which an employer must begin specific compliance activities</a:t>
            </a:r>
            <a:endParaRPr lang="en-US" sz="2000" dirty="0"/>
          </a:p>
        </p:txBody>
      </p:sp>
    </p:spTree>
    <p:extLst>
      <p:ext uri="{BB962C8B-B14F-4D97-AF65-F5344CB8AC3E}">
        <p14:creationId xmlns:p14="http://schemas.microsoft.com/office/powerpoint/2010/main" val="35345955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smtClean="0"/>
              <a:t>If you have LEAD in your foundry, a special </a:t>
            </a:r>
            <a:r>
              <a:rPr lang="en-US" sz="2400" b="1" dirty="0" smtClean="0">
                <a:solidFill>
                  <a:srgbClr val="FF0000"/>
                </a:solidFill>
              </a:rPr>
              <a:t>LEAD PROGRAM </a:t>
            </a:r>
            <a:r>
              <a:rPr lang="en-US" sz="2400" dirty="0" smtClean="0"/>
              <a:t>will include:</a:t>
            </a:r>
          </a:p>
          <a:p>
            <a:pPr lvl="1"/>
            <a:r>
              <a:rPr lang="en-US" sz="1600" kern="1200" dirty="0">
                <a:latin typeface="Arial" charset="0"/>
              </a:rPr>
              <a:t>Testing the air for lead</a:t>
            </a:r>
          </a:p>
          <a:p>
            <a:pPr lvl="1"/>
            <a:r>
              <a:rPr lang="en-US" sz="1600" kern="1200" dirty="0">
                <a:latin typeface="Arial" charset="0"/>
              </a:rPr>
              <a:t>Training employees who may be exposed</a:t>
            </a:r>
          </a:p>
          <a:p>
            <a:pPr lvl="1"/>
            <a:r>
              <a:rPr lang="en-US" sz="1600" kern="1200" dirty="0">
                <a:latin typeface="Arial" charset="0"/>
              </a:rPr>
              <a:t>Medical tests including periodic blood lead tests for some employees</a:t>
            </a:r>
          </a:p>
          <a:p>
            <a:pPr lvl="1"/>
            <a:r>
              <a:rPr lang="en-US" sz="1600" kern="1200" dirty="0">
                <a:latin typeface="Arial" charset="0"/>
              </a:rPr>
              <a:t>Special work clothing for exposed employees</a:t>
            </a:r>
          </a:p>
          <a:p>
            <a:pPr lvl="1"/>
            <a:r>
              <a:rPr lang="en-US" sz="1600" kern="1200" dirty="0">
                <a:latin typeface="Arial" charset="0"/>
              </a:rPr>
              <a:t>Special work rules in lead areas including no smoking, drinking, or eating in these areas and no dry sweeping of floors or surfaces that may have lead on them</a:t>
            </a:r>
          </a:p>
          <a:p>
            <a:pPr lvl="1"/>
            <a:r>
              <a:rPr lang="en-US" sz="1600" kern="1200" dirty="0">
                <a:latin typeface="Arial" charset="0"/>
              </a:rPr>
              <a:t>Clean and contaminated areas for clothes worn into the plant and those worn in the work areas</a:t>
            </a:r>
          </a:p>
          <a:p>
            <a:pPr lvl="1"/>
            <a:r>
              <a:rPr lang="en-US" sz="1600" kern="1200" dirty="0">
                <a:latin typeface="Arial" charset="0"/>
              </a:rPr>
              <a:t>Respirators for areas above the Permissible Exposure Limit</a:t>
            </a:r>
          </a:p>
          <a:p>
            <a:pPr lvl="1"/>
            <a:r>
              <a:rPr lang="en-US" sz="1600" kern="1200" dirty="0">
                <a:latin typeface="Arial" charset="0"/>
              </a:rPr>
              <a:t>Rules to keep lead away from lunch rooms and to keep the lead from being taken home after work</a:t>
            </a:r>
          </a:p>
          <a:p>
            <a:pPr lvl="1"/>
            <a:r>
              <a:rPr lang="en-US" sz="1600" kern="1200" dirty="0">
                <a:latin typeface="Arial" charset="0"/>
              </a:rPr>
              <a:t>Engineering Controls to keep the amount of lead in the air to below the allowable levels</a:t>
            </a:r>
          </a:p>
          <a:p>
            <a:pPr lvl="1"/>
            <a:endParaRPr lang="en-US" sz="2200" dirty="0"/>
          </a:p>
        </p:txBody>
      </p:sp>
      <p:sp>
        <p:nvSpPr>
          <p:cNvPr id="4" name="Title 1"/>
          <p:cNvSpPr>
            <a:spLocks noGrp="1"/>
          </p:cNvSpPr>
          <p:nvPr>
            <p:ph type="title"/>
          </p:nvPr>
        </p:nvSpPr>
        <p:spPr/>
        <p:txBody>
          <a:bodyPr/>
          <a:lstStyle/>
          <a:p>
            <a:pPr algn="ctr"/>
            <a:r>
              <a:rPr lang="en-US" dirty="0" smtClean="0">
                <a:latin typeface="+mn-lt"/>
              </a:rPr>
              <a:t>Lead Program</a:t>
            </a:r>
            <a:endParaRPr lang="en-US" dirty="0">
              <a:latin typeface="+mn-lt"/>
            </a:endParaRPr>
          </a:p>
        </p:txBody>
      </p:sp>
    </p:spTree>
    <p:extLst>
      <p:ext uri="{BB962C8B-B14F-4D97-AF65-F5344CB8AC3E}">
        <p14:creationId xmlns:p14="http://schemas.microsoft.com/office/powerpoint/2010/main" val="19443042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gn="ctr"/>
            <a:r>
              <a:rPr lang="en-US" dirty="0" smtClean="0">
                <a:latin typeface="+mn-lt"/>
              </a:rPr>
              <a:t>Lead</a:t>
            </a:r>
            <a:endParaRPr lang="en-US" dirty="0">
              <a:latin typeface="+mn-lt"/>
            </a:endParaRPr>
          </a:p>
        </p:txBody>
      </p:sp>
      <p:sp>
        <p:nvSpPr>
          <p:cNvPr id="5" name="Content Placeholder 2"/>
          <p:cNvSpPr>
            <a:spLocks noGrp="1"/>
          </p:cNvSpPr>
          <p:nvPr>
            <p:ph idx="1"/>
          </p:nvPr>
        </p:nvSpPr>
        <p:spPr bwMode="auto">
          <a:xfrm>
            <a:off x="762000" y="1717675"/>
            <a:ext cx="79248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r>
              <a:rPr lang="en-US" sz="2400" dirty="0" smtClean="0"/>
              <a:t>Chronic (Long Term) exposure to Lead can be associated with:</a:t>
            </a:r>
          </a:p>
          <a:p>
            <a:pPr lvl="1"/>
            <a:r>
              <a:rPr lang="en-US" sz="2200" dirty="0" smtClean="0"/>
              <a:t>Poor kidney function</a:t>
            </a:r>
          </a:p>
          <a:p>
            <a:pPr lvl="1"/>
            <a:r>
              <a:rPr lang="en-US" sz="2200" dirty="0" smtClean="0"/>
              <a:t>High blood pressure</a:t>
            </a:r>
          </a:p>
          <a:p>
            <a:pPr lvl="1"/>
            <a:r>
              <a:rPr lang="en-US" sz="2200" dirty="0" smtClean="0"/>
              <a:t>Nervous system and neurobehavioral effects</a:t>
            </a:r>
          </a:p>
          <a:p>
            <a:pPr lvl="1"/>
            <a:r>
              <a:rPr lang="en-US" sz="2200" dirty="0" smtClean="0"/>
              <a:t>Cognitive dysfunction later in life</a:t>
            </a:r>
            <a:endParaRPr lang="en-US" sz="2200" dirty="0"/>
          </a:p>
          <a:p>
            <a:r>
              <a:rPr lang="en-US" sz="2400" dirty="0" smtClean="0"/>
              <a:t>Chronic exposure to Lead at higher levels have been found to cause:</a:t>
            </a:r>
          </a:p>
          <a:p>
            <a:pPr lvl="1"/>
            <a:r>
              <a:rPr lang="en-US" sz="2200" dirty="0" smtClean="0"/>
              <a:t>Damage to sperm/semen quality</a:t>
            </a:r>
          </a:p>
          <a:p>
            <a:pPr lvl="1"/>
            <a:r>
              <a:rPr lang="en-US" sz="2200" dirty="0" smtClean="0"/>
              <a:t>Lower reaction times</a:t>
            </a:r>
          </a:p>
          <a:p>
            <a:pPr lvl="1"/>
            <a:r>
              <a:rPr lang="en-US" sz="2200" dirty="0" smtClean="0"/>
              <a:t>Attention deficit</a:t>
            </a:r>
          </a:p>
        </p:txBody>
      </p:sp>
    </p:spTree>
    <p:extLst>
      <p:ext uri="{BB962C8B-B14F-4D97-AF65-F5344CB8AC3E}">
        <p14:creationId xmlns:p14="http://schemas.microsoft.com/office/powerpoint/2010/main" val="37593262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gn="ctr"/>
            <a:r>
              <a:rPr lang="en-US" dirty="0" smtClean="0">
                <a:latin typeface="+mn-lt"/>
              </a:rPr>
              <a:t>Lead</a:t>
            </a:r>
            <a:endParaRPr lang="en-US" dirty="0">
              <a:latin typeface="+mn-lt"/>
            </a:endParaRPr>
          </a:p>
        </p:txBody>
      </p:sp>
      <p:sp>
        <p:nvSpPr>
          <p:cNvPr id="5" name="Content Placeholder 2"/>
          <p:cNvSpPr>
            <a:spLocks noGrp="1"/>
          </p:cNvSpPr>
          <p:nvPr>
            <p:ph idx="1"/>
          </p:nvPr>
        </p:nvSpPr>
        <p:spPr bwMode="auto">
          <a:xfrm>
            <a:off x="3938022" y="1717675"/>
            <a:ext cx="4824978"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r>
              <a:rPr lang="en-US" sz="2400" dirty="0" smtClean="0"/>
              <a:t>Workers with high blood lead levels have shown symptoms such as headache, fatigue, sleep disturbance, joint pain, myalgia, anorexia, and constipation</a:t>
            </a:r>
          </a:p>
          <a:p>
            <a:r>
              <a:rPr lang="en-US" sz="2400" dirty="0" smtClean="0"/>
              <a:t>Workers with VERY high blood lead levels can suffer from  conditions including anemia, peripheral neuropathy, interstitial kidney fibrosis, severe abdominal cramping, convulsions, coma and death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2209800"/>
            <a:ext cx="3099822" cy="3099822"/>
          </a:xfrm>
          <a:prstGeom prst="rect">
            <a:avLst/>
          </a:prstGeom>
        </p:spPr>
      </p:pic>
    </p:spTree>
    <p:extLst>
      <p:ext uri="{BB962C8B-B14F-4D97-AF65-F5344CB8AC3E}">
        <p14:creationId xmlns:p14="http://schemas.microsoft.com/office/powerpoint/2010/main" val="2705269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19600" y="1716993"/>
            <a:ext cx="3953734" cy="2264232"/>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857" y="1752600"/>
            <a:ext cx="3320143" cy="2243139"/>
          </a:xfrm>
          <a:prstGeom prst="rect">
            <a:avLst/>
          </a:prstGeom>
        </p:spPr>
      </p:pic>
      <p:pic>
        <p:nvPicPr>
          <p:cNvPr id="4102" name="Picture 6" descr="http://www.dmi-castings.com/images/smoldi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1852" y="4191000"/>
            <a:ext cx="3829958" cy="239372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sites.google.com/site/hawveraluminum/Nov111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76800" y="4191000"/>
            <a:ext cx="3500815" cy="2393723"/>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914400" y="277813"/>
            <a:ext cx="7772400" cy="1143000"/>
          </a:xfrm>
        </p:spPr>
        <p:txBody>
          <a:bodyPr/>
          <a:lstStyle/>
          <a:p>
            <a:pPr algn="ctr"/>
            <a:r>
              <a:rPr lang="en-US" dirty="0" smtClean="0">
                <a:latin typeface="+mn-lt"/>
              </a:rPr>
              <a:t>Green Sand/No Bake Molding</a:t>
            </a:r>
            <a:endParaRPr lang="en-US" dirty="0">
              <a:latin typeface="+mn-lt"/>
            </a:endParaRPr>
          </a:p>
        </p:txBody>
      </p:sp>
    </p:spTree>
    <p:extLst>
      <p:ext uri="{BB962C8B-B14F-4D97-AF65-F5344CB8AC3E}">
        <p14:creationId xmlns:p14="http://schemas.microsoft.com/office/powerpoint/2010/main" val="3922477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486400" y="4114800"/>
            <a:ext cx="3276600" cy="2209800"/>
          </a:xfrm>
          <a:prstGeom prst="rect">
            <a:avLst/>
          </a:prstGeom>
        </p:spPr>
      </p:pic>
      <p:pic>
        <p:nvPicPr>
          <p:cNvPr id="7170" name="Picture 2" descr="https://www.signstoyou.com/signs/previewimages/high-warning-lead-work-area-poison-no-smoking-sign-313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676400"/>
            <a:ext cx="3429000" cy="231079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p:txBody>
          <a:bodyPr/>
          <a:lstStyle/>
          <a:p>
            <a:pPr algn="ctr"/>
            <a:r>
              <a:rPr lang="en-US" dirty="0" smtClean="0">
                <a:latin typeface="+mn-lt"/>
              </a:rPr>
              <a:t>Lead</a:t>
            </a:r>
            <a:endParaRPr lang="en-US" dirty="0">
              <a:latin typeface="+mn-lt"/>
            </a:endParaRPr>
          </a:p>
        </p:txBody>
      </p:sp>
      <p:sp>
        <p:nvSpPr>
          <p:cNvPr id="7" name="Content Placeholder 2"/>
          <p:cNvSpPr>
            <a:spLocks noGrp="1"/>
          </p:cNvSpPr>
          <p:nvPr/>
        </p:nvSpPr>
        <p:spPr bwMode="auto">
          <a:xfrm>
            <a:off x="685800" y="1600200"/>
            <a:ext cx="46482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r>
              <a:rPr lang="en-US" sz="2400" dirty="0" smtClean="0"/>
              <a:t>The use of respirators, proper washing of hands and face before eating, smoking or drinking and following </a:t>
            </a:r>
            <a:r>
              <a:rPr lang="en-US" sz="2400" b="1" dirty="0" smtClean="0">
                <a:solidFill>
                  <a:srgbClr val="FF0000"/>
                </a:solidFill>
              </a:rPr>
              <a:t>ALL</a:t>
            </a:r>
            <a:r>
              <a:rPr lang="en-US" sz="2400" dirty="0" smtClean="0"/>
              <a:t> of the Lead Program Rules is important!</a:t>
            </a:r>
          </a:p>
          <a:p>
            <a:r>
              <a:rPr lang="en-US" sz="2400" dirty="0" smtClean="0"/>
              <a:t>These measures PROTECT workers from lead exposure</a:t>
            </a:r>
          </a:p>
          <a:p>
            <a:r>
              <a:rPr lang="en-US" sz="2400" dirty="0" smtClean="0"/>
              <a:t>The medical surveillance program &amp; blood testing help to be sure these measures are protecting people from the effects of LEAD</a:t>
            </a:r>
          </a:p>
        </p:txBody>
      </p:sp>
    </p:spTree>
    <p:extLst>
      <p:ext uri="{BB962C8B-B14F-4D97-AF65-F5344CB8AC3E}">
        <p14:creationId xmlns:p14="http://schemas.microsoft.com/office/powerpoint/2010/main" val="29637893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Used in some foundries to make special castings</a:t>
            </a:r>
          </a:p>
          <a:p>
            <a:r>
              <a:rPr lang="en-US" dirty="0"/>
              <a:t>N</a:t>
            </a:r>
            <a:r>
              <a:rPr lang="en-US" dirty="0" smtClean="0"/>
              <a:t>ot used is most nonferrous foundries</a:t>
            </a:r>
          </a:p>
          <a:p>
            <a:r>
              <a:rPr lang="en-US" dirty="0" smtClean="0"/>
              <a:t>Special rules and programs are required by OSHA for these metals</a:t>
            </a:r>
          </a:p>
          <a:p>
            <a:r>
              <a:rPr lang="en-US" dirty="0" smtClean="0"/>
              <a:t>Will be listed on Safety Data Sheets</a:t>
            </a:r>
          </a:p>
          <a:p>
            <a:endParaRPr lang="en-US" dirty="0" smtClean="0"/>
          </a:p>
        </p:txBody>
      </p:sp>
      <p:sp>
        <p:nvSpPr>
          <p:cNvPr id="4" name="Title 1"/>
          <p:cNvSpPr>
            <a:spLocks noGrp="1"/>
          </p:cNvSpPr>
          <p:nvPr>
            <p:ph type="title"/>
          </p:nvPr>
        </p:nvSpPr>
        <p:spPr/>
        <p:txBody>
          <a:bodyPr/>
          <a:lstStyle/>
          <a:p>
            <a:pPr algn="ctr"/>
            <a:r>
              <a:rPr lang="en-US" dirty="0" smtClean="0">
                <a:latin typeface="+mn-lt"/>
              </a:rPr>
              <a:t>Cadmium and Beryllium</a:t>
            </a:r>
            <a:endParaRPr lang="en-US" dirty="0">
              <a:latin typeface="+mn-lt"/>
            </a:endParaRPr>
          </a:p>
        </p:txBody>
      </p:sp>
    </p:spTree>
    <p:extLst>
      <p:ext uri="{BB962C8B-B14F-4D97-AF65-F5344CB8AC3E}">
        <p14:creationId xmlns:p14="http://schemas.microsoft.com/office/powerpoint/2010/main" val="12476155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gn="ctr"/>
            <a:r>
              <a:rPr lang="en-US" dirty="0" smtClean="0">
                <a:latin typeface="+mn-lt"/>
              </a:rPr>
              <a:t>Beryllium</a:t>
            </a:r>
            <a:endParaRPr lang="en-US" dirty="0">
              <a:latin typeface="+mn-lt"/>
            </a:endParaRPr>
          </a:p>
        </p:txBody>
      </p:sp>
      <p:pic>
        <p:nvPicPr>
          <p:cNvPr id="6" name="Content Placeholder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236772" y="2209800"/>
            <a:ext cx="3411928" cy="3048000"/>
          </a:xfrm>
          <a:prstGeom prst="rect">
            <a:avLst/>
          </a:prstGeom>
          <a:noFill/>
          <a:ln w="9525">
            <a:noFill/>
            <a:miter lim="800000"/>
            <a:headEnd/>
            <a:tailEnd/>
          </a:ln>
        </p:spPr>
      </p:pic>
      <p:sp>
        <p:nvSpPr>
          <p:cNvPr id="7" name="Content Placeholder 2"/>
          <p:cNvSpPr>
            <a:spLocks noGrp="1"/>
          </p:cNvSpPr>
          <p:nvPr/>
        </p:nvSpPr>
        <p:spPr bwMode="auto">
          <a:xfrm>
            <a:off x="685800" y="1600200"/>
            <a:ext cx="47244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r>
              <a:rPr lang="en-US" sz="2400" dirty="0" smtClean="0"/>
              <a:t>Lightweight, hard metal found in nature</a:t>
            </a:r>
          </a:p>
          <a:p>
            <a:r>
              <a:rPr lang="en-US" sz="2400" dirty="0" smtClean="0"/>
              <a:t>Good conductor of electricity and heat and is non-magnetic</a:t>
            </a:r>
            <a:endParaRPr lang="en-US" sz="2400" b="1" dirty="0" smtClean="0">
              <a:solidFill>
                <a:srgbClr val="FF0000"/>
              </a:solidFill>
            </a:endParaRPr>
          </a:p>
          <a:p>
            <a:r>
              <a:rPr lang="en-US" sz="2400" dirty="0" smtClean="0"/>
              <a:t>Applications include jet brake pads, aerospace components, ceramic manufacturing, semiconductors, jet engine blades, rocket covers, atomic energy applications, dental alloys, sporting goods and much more!</a:t>
            </a:r>
          </a:p>
          <a:p>
            <a:endParaRPr lang="en-US" sz="2400" dirty="0"/>
          </a:p>
        </p:txBody>
      </p:sp>
    </p:spTree>
    <p:extLst>
      <p:ext uri="{BB962C8B-B14F-4D97-AF65-F5344CB8AC3E}">
        <p14:creationId xmlns:p14="http://schemas.microsoft.com/office/powerpoint/2010/main" val="22957066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gn="ctr"/>
            <a:r>
              <a:rPr lang="en-US" dirty="0" smtClean="0">
                <a:latin typeface="+mn-lt"/>
              </a:rPr>
              <a:t>Beryllium</a:t>
            </a:r>
            <a:endParaRPr lang="en-US" dirty="0">
              <a:latin typeface="+mn-lt"/>
            </a:endParaRPr>
          </a:p>
        </p:txBody>
      </p:sp>
      <p:pic>
        <p:nvPicPr>
          <p:cNvPr id="6" name="Content Placeholder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236772" y="2209800"/>
            <a:ext cx="3411928" cy="3048000"/>
          </a:xfrm>
          <a:prstGeom prst="rect">
            <a:avLst/>
          </a:prstGeom>
          <a:noFill/>
          <a:ln w="9525">
            <a:noFill/>
            <a:miter lim="800000"/>
            <a:headEnd/>
            <a:tailEnd/>
          </a:ln>
        </p:spPr>
      </p:pic>
      <p:sp>
        <p:nvSpPr>
          <p:cNvPr id="7" name="Content Placeholder 2"/>
          <p:cNvSpPr>
            <a:spLocks noGrp="1"/>
          </p:cNvSpPr>
          <p:nvPr/>
        </p:nvSpPr>
        <p:spPr bwMode="auto">
          <a:xfrm>
            <a:off x="685800" y="1793875"/>
            <a:ext cx="47244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r>
              <a:rPr lang="en-US" sz="2400" dirty="0" smtClean="0">
                <a:latin typeface="Arial" charset="0"/>
              </a:rPr>
              <a:t>OSHA Permissible </a:t>
            </a:r>
            <a:r>
              <a:rPr lang="en-US" sz="2400" dirty="0">
                <a:latin typeface="Arial" charset="0"/>
              </a:rPr>
              <a:t>Exposure Limit (PEL) for Beryllium </a:t>
            </a:r>
            <a:r>
              <a:rPr lang="en-US" sz="2400" dirty="0" smtClean="0">
                <a:latin typeface="Arial" charset="0"/>
              </a:rPr>
              <a:t>is:</a:t>
            </a:r>
          </a:p>
          <a:p>
            <a:pPr lvl="1"/>
            <a:r>
              <a:rPr lang="en-US" sz="2200" dirty="0" smtClean="0">
                <a:latin typeface="Arial" charset="0"/>
              </a:rPr>
              <a:t>2 </a:t>
            </a:r>
            <a:r>
              <a:rPr lang="en-US" sz="2200" dirty="0">
                <a:latin typeface="Arial" charset="0"/>
              </a:rPr>
              <a:t>µg/m</a:t>
            </a:r>
            <a:r>
              <a:rPr lang="en-US" sz="2200" baseline="30000" dirty="0">
                <a:latin typeface="Arial" charset="0"/>
              </a:rPr>
              <a:t>3 </a:t>
            </a:r>
            <a:r>
              <a:rPr lang="en-US" sz="2200" dirty="0">
                <a:latin typeface="Arial" charset="0"/>
              </a:rPr>
              <a:t>as an 8-hour </a:t>
            </a:r>
            <a:r>
              <a:rPr lang="en-US" sz="2200" dirty="0" smtClean="0">
                <a:latin typeface="Arial" charset="0"/>
              </a:rPr>
              <a:t>TWA</a:t>
            </a:r>
          </a:p>
          <a:p>
            <a:pPr lvl="1"/>
            <a:r>
              <a:rPr lang="en-US" sz="2200" dirty="0" smtClean="0">
                <a:latin typeface="Arial" charset="0"/>
              </a:rPr>
              <a:t>A ceiling of 5 </a:t>
            </a:r>
            <a:r>
              <a:rPr lang="en-US" sz="2200" dirty="0">
                <a:latin typeface="Arial" charset="0"/>
              </a:rPr>
              <a:t>µg/m</a:t>
            </a:r>
            <a:r>
              <a:rPr lang="en-US" sz="2200" baseline="30000" dirty="0">
                <a:latin typeface="Arial" charset="0"/>
              </a:rPr>
              <a:t>3 </a:t>
            </a:r>
            <a:r>
              <a:rPr lang="en-US" sz="2200" dirty="0" smtClean="0">
                <a:latin typeface="Arial" charset="0"/>
              </a:rPr>
              <a:t>not to be </a:t>
            </a:r>
            <a:r>
              <a:rPr lang="en-US" sz="2200" dirty="0">
                <a:latin typeface="Arial" charset="0"/>
              </a:rPr>
              <a:t>exceeded for more than 30 minutes a </a:t>
            </a:r>
            <a:r>
              <a:rPr lang="en-US" sz="2200" dirty="0" smtClean="0">
                <a:latin typeface="Arial" charset="0"/>
              </a:rPr>
              <a:t>time</a:t>
            </a:r>
          </a:p>
          <a:p>
            <a:pPr lvl="1"/>
            <a:r>
              <a:rPr lang="en-US" sz="2200" dirty="0" smtClean="0">
                <a:latin typeface="Arial" charset="0"/>
              </a:rPr>
              <a:t>25 µg/m</a:t>
            </a:r>
            <a:r>
              <a:rPr lang="en-US" sz="2200" baseline="30000" dirty="0" smtClean="0">
                <a:latin typeface="Arial" charset="0"/>
              </a:rPr>
              <a:t>3 </a:t>
            </a:r>
            <a:r>
              <a:rPr lang="en-US" sz="2200" dirty="0" smtClean="0">
                <a:latin typeface="Arial" charset="0"/>
              </a:rPr>
              <a:t>as a peak exposure limit never to be exceeded</a:t>
            </a:r>
            <a:endParaRPr lang="en-US" sz="2200" dirty="0"/>
          </a:p>
        </p:txBody>
      </p:sp>
    </p:spTree>
    <p:extLst>
      <p:ext uri="{BB962C8B-B14F-4D97-AF65-F5344CB8AC3E}">
        <p14:creationId xmlns:p14="http://schemas.microsoft.com/office/powerpoint/2010/main" val="38599762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maramond\AppData\Local\Microsoft\Windows\Temporary Internet Files\Content.IE5\OJHV40JN\lung-transparent[1].jpg"/>
          <p:cNvPicPr>
            <a:picLocks noGrp="1"/>
          </p:cNvPicPr>
          <p:nvPr>
            <p:ph idx="1"/>
          </p:nvPr>
        </p:nvPicPr>
        <p:blipFill rotWithShape="1">
          <a:blip r:embed="rId3">
            <a:extLst>
              <a:ext uri="{28A0092B-C50C-407E-A947-70E740481C1C}">
                <a14:useLocalDpi xmlns:a14="http://schemas.microsoft.com/office/drawing/2010/main" val="0"/>
              </a:ext>
            </a:extLst>
          </a:blip>
          <a:srcRect l="22436" t="11623" r="17788" b="14629"/>
          <a:stretch/>
        </p:blipFill>
        <p:spPr bwMode="auto">
          <a:xfrm>
            <a:off x="6082030" y="1752600"/>
            <a:ext cx="2604770" cy="2133600"/>
          </a:xfrm>
          <a:prstGeom prst="rect">
            <a:avLst/>
          </a:prstGeom>
          <a:noFill/>
          <a:ln>
            <a:noFill/>
          </a:ln>
          <a:extLst>
            <a:ext uri="{53640926-AAD7-44D8-BBD7-CCE9431645EC}">
              <a14:shadowObscured xmlns:a14="http://schemas.microsoft.com/office/drawing/2010/main"/>
            </a:ext>
          </a:extLst>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6082030" y="4178300"/>
            <a:ext cx="2604770" cy="2451100"/>
          </a:xfrm>
          <a:prstGeom prst="rect">
            <a:avLst/>
          </a:prstGeom>
          <a:noFill/>
        </p:spPr>
      </p:pic>
      <p:sp>
        <p:nvSpPr>
          <p:cNvPr id="7" name="Content Placeholder 2"/>
          <p:cNvSpPr txBox="1">
            <a:spLocks/>
          </p:cNvSpPr>
          <p:nvPr/>
        </p:nvSpPr>
        <p:spPr bwMode="auto">
          <a:xfrm>
            <a:off x="685800" y="1600200"/>
            <a:ext cx="5181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r>
              <a:rPr lang="en-US" sz="2400" kern="0" dirty="0" smtClean="0"/>
              <a:t>Primarily affects the lungs</a:t>
            </a:r>
          </a:p>
          <a:p>
            <a:r>
              <a:rPr lang="en-US" sz="2400" kern="0" dirty="0" smtClean="0"/>
              <a:t>Very slow onset</a:t>
            </a:r>
          </a:p>
          <a:p>
            <a:r>
              <a:rPr lang="en-US" sz="2400" kern="0" dirty="0" smtClean="0"/>
              <a:t>Symptoms include</a:t>
            </a:r>
            <a:endParaRPr lang="en-US" kern="0" dirty="0" smtClean="0"/>
          </a:p>
          <a:p>
            <a:pPr lvl="1"/>
            <a:r>
              <a:rPr lang="en-US" sz="2000" kern="0" dirty="0" smtClean="0"/>
              <a:t>Unexplained cough</a:t>
            </a:r>
          </a:p>
          <a:p>
            <a:pPr lvl="1"/>
            <a:r>
              <a:rPr lang="en-US" sz="2000" kern="0" dirty="0" smtClean="0"/>
              <a:t>Shortness of breath</a:t>
            </a:r>
          </a:p>
          <a:p>
            <a:pPr lvl="1"/>
            <a:r>
              <a:rPr lang="en-US" sz="2000" kern="0" dirty="0" smtClean="0"/>
              <a:t>Fatigue</a:t>
            </a:r>
          </a:p>
          <a:p>
            <a:pPr lvl="1"/>
            <a:r>
              <a:rPr lang="en-US" sz="2000" kern="0" dirty="0" smtClean="0"/>
              <a:t>Weight loss/loss of appetite</a:t>
            </a:r>
          </a:p>
          <a:p>
            <a:pPr lvl="1"/>
            <a:r>
              <a:rPr lang="en-US" sz="2000" kern="0" dirty="0" smtClean="0"/>
              <a:t>Fever</a:t>
            </a:r>
          </a:p>
          <a:p>
            <a:pPr lvl="1"/>
            <a:r>
              <a:rPr lang="en-US" sz="2000" kern="0" dirty="0" smtClean="0"/>
              <a:t>Night Sweats</a:t>
            </a:r>
          </a:p>
          <a:p>
            <a:r>
              <a:rPr lang="en-US" sz="2200" kern="0" dirty="0" smtClean="0"/>
              <a:t>Workers may have the disease for a long time without knowing it</a:t>
            </a:r>
          </a:p>
          <a:p>
            <a:r>
              <a:rPr lang="en-US" sz="2200" kern="0" dirty="0" smtClean="0"/>
              <a:t>Only develops in workers who have become SENSITIZED to Beryllium</a:t>
            </a:r>
            <a:endParaRPr lang="en-US" sz="2200" kern="0" dirty="0"/>
          </a:p>
        </p:txBody>
      </p:sp>
      <p:sp>
        <p:nvSpPr>
          <p:cNvPr id="9" name="Title 1"/>
          <p:cNvSpPr>
            <a:spLocks noGrp="1"/>
          </p:cNvSpPr>
          <p:nvPr>
            <p:ph type="title"/>
          </p:nvPr>
        </p:nvSpPr>
        <p:spPr>
          <a:xfrm>
            <a:off x="914400" y="277813"/>
            <a:ext cx="7772400" cy="1143000"/>
          </a:xfrm>
        </p:spPr>
        <p:txBody>
          <a:bodyPr/>
          <a:lstStyle/>
          <a:p>
            <a:pPr algn="ctr"/>
            <a:r>
              <a:rPr lang="en-US" sz="4000" dirty="0" smtClean="0">
                <a:latin typeface="+mn-lt"/>
              </a:rPr>
              <a:t>Chronic Beryllium Disease (CBD)</a:t>
            </a:r>
            <a:endParaRPr lang="en-US" sz="4000" dirty="0">
              <a:latin typeface="+mn-lt"/>
            </a:endParaRPr>
          </a:p>
        </p:txBody>
      </p:sp>
    </p:spTree>
    <p:extLst>
      <p:ext uri="{BB962C8B-B14F-4D97-AF65-F5344CB8AC3E}">
        <p14:creationId xmlns:p14="http://schemas.microsoft.com/office/powerpoint/2010/main" val="36765344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maramond\AppData\Local\Microsoft\Windows\Temporary Internet Files\Content.IE5\OJHV40JN\lung-transparent[1].jpg"/>
          <p:cNvPicPr>
            <a:picLocks noGrp="1"/>
          </p:cNvPicPr>
          <p:nvPr>
            <p:ph idx="1"/>
          </p:nvPr>
        </p:nvPicPr>
        <p:blipFill rotWithShape="1">
          <a:blip r:embed="rId3">
            <a:extLst>
              <a:ext uri="{28A0092B-C50C-407E-A947-70E740481C1C}">
                <a14:useLocalDpi xmlns:a14="http://schemas.microsoft.com/office/drawing/2010/main" val="0"/>
              </a:ext>
            </a:extLst>
          </a:blip>
          <a:srcRect l="22436" t="11623" r="17788" b="14629"/>
          <a:stretch/>
        </p:blipFill>
        <p:spPr bwMode="auto">
          <a:xfrm>
            <a:off x="6082030" y="1752600"/>
            <a:ext cx="2604770" cy="2133600"/>
          </a:xfrm>
          <a:prstGeom prst="rect">
            <a:avLst/>
          </a:prstGeom>
          <a:noFill/>
          <a:ln>
            <a:noFill/>
          </a:ln>
          <a:extLst>
            <a:ext uri="{53640926-AAD7-44D8-BBD7-CCE9431645EC}">
              <a14:shadowObscured xmlns:a14="http://schemas.microsoft.com/office/drawing/2010/main"/>
            </a:ext>
          </a:extLst>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6082030" y="4178300"/>
            <a:ext cx="2604770" cy="2451100"/>
          </a:xfrm>
          <a:prstGeom prst="rect">
            <a:avLst/>
          </a:prstGeom>
          <a:noFill/>
        </p:spPr>
      </p:pic>
      <p:sp>
        <p:nvSpPr>
          <p:cNvPr id="7" name="Content Placeholder 2"/>
          <p:cNvSpPr txBox="1">
            <a:spLocks/>
          </p:cNvSpPr>
          <p:nvPr/>
        </p:nvSpPr>
        <p:spPr bwMode="auto">
          <a:xfrm>
            <a:off x="685800" y="1600200"/>
            <a:ext cx="5181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r>
              <a:rPr lang="en-US" sz="2400" kern="0" dirty="0" smtClean="0"/>
              <a:t>Usually has a quick onset</a:t>
            </a:r>
          </a:p>
          <a:p>
            <a:r>
              <a:rPr lang="en-US" sz="2400" kern="0" dirty="0" smtClean="0"/>
              <a:t>Symptoms resemble pneumonia or bronchitis</a:t>
            </a:r>
          </a:p>
          <a:p>
            <a:r>
              <a:rPr lang="en-US" sz="2400" kern="0" dirty="0" smtClean="0"/>
              <a:t>Believed to occur as a result of exposures well above the OSHA Permissible Exposure Limit</a:t>
            </a:r>
          </a:p>
          <a:p>
            <a:r>
              <a:rPr lang="en-US" sz="2400" kern="0" dirty="0" smtClean="0"/>
              <a:t>This form of beryllium disease in now reported to be rare</a:t>
            </a:r>
            <a:endParaRPr lang="en-US" sz="2200" kern="0" dirty="0" smtClean="0"/>
          </a:p>
          <a:p>
            <a:endParaRPr lang="en-US" sz="2200" kern="0" dirty="0"/>
          </a:p>
        </p:txBody>
      </p:sp>
      <p:sp>
        <p:nvSpPr>
          <p:cNvPr id="9" name="Title 1"/>
          <p:cNvSpPr>
            <a:spLocks noGrp="1"/>
          </p:cNvSpPr>
          <p:nvPr>
            <p:ph type="title"/>
          </p:nvPr>
        </p:nvSpPr>
        <p:spPr>
          <a:xfrm>
            <a:off x="914400" y="277813"/>
            <a:ext cx="7772400" cy="1143000"/>
          </a:xfrm>
        </p:spPr>
        <p:txBody>
          <a:bodyPr/>
          <a:lstStyle/>
          <a:p>
            <a:pPr algn="ctr"/>
            <a:r>
              <a:rPr lang="en-US" sz="4000" dirty="0" smtClean="0">
                <a:latin typeface="+mn-lt"/>
              </a:rPr>
              <a:t>Acute Beryllium Disease (ABD)</a:t>
            </a:r>
            <a:endParaRPr lang="en-US" sz="4000" dirty="0">
              <a:latin typeface="+mn-lt"/>
            </a:endParaRPr>
          </a:p>
        </p:txBody>
      </p:sp>
    </p:spTree>
    <p:extLst>
      <p:ext uri="{BB962C8B-B14F-4D97-AF65-F5344CB8AC3E}">
        <p14:creationId xmlns:p14="http://schemas.microsoft.com/office/powerpoint/2010/main" val="5293148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maramond\AppData\Local\Microsoft\Windows\Temporary Internet Files\Content.IE5\OJHV40JN\lung-transparent[1].jpg"/>
          <p:cNvPicPr>
            <a:picLocks noGrp="1"/>
          </p:cNvPicPr>
          <p:nvPr>
            <p:ph idx="1"/>
          </p:nvPr>
        </p:nvPicPr>
        <p:blipFill rotWithShape="1">
          <a:blip r:embed="rId3">
            <a:extLst>
              <a:ext uri="{28A0092B-C50C-407E-A947-70E740481C1C}">
                <a14:useLocalDpi xmlns:a14="http://schemas.microsoft.com/office/drawing/2010/main" val="0"/>
              </a:ext>
            </a:extLst>
          </a:blip>
          <a:srcRect l="22436" t="11623" r="17788" b="14629"/>
          <a:stretch/>
        </p:blipFill>
        <p:spPr bwMode="auto">
          <a:xfrm>
            <a:off x="6082030" y="1752600"/>
            <a:ext cx="2604770" cy="2133600"/>
          </a:xfrm>
          <a:prstGeom prst="rect">
            <a:avLst/>
          </a:prstGeom>
          <a:noFill/>
          <a:ln>
            <a:noFill/>
          </a:ln>
          <a:extLst>
            <a:ext uri="{53640926-AAD7-44D8-BBD7-CCE9431645EC}">
              <a14:shadowObscured xmlns:a14="http://schemas.microsoft.com/office/drawing/2010/main"/>
            </a:ext>
          </a:extLst>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6082030" y="4178300"/>
            <a:ext cx="2604770" cy="2451100"/>
          </a:xfrm>
          <a:prstGeom prst="rect">
            <a:avLst/>
          </a:prstGeom>
          <a:noFill/>
        </p:spPr>
      </p:pic>
      <p:sp>
        <p:nvSpPr>
          <p:cNvPr id="7" name="Content Placeholder 2"/>
          <p:cNvSpPr txBox="1">
            <a:spLocks/>
          </p:cNvSpPr>
          <p:nvPr/>
        </p:nvSpPr>
        <p:spPr bwMode="auto">
          <a:xfrm>
            <a:off x="685800" y="1600200"/>
            <a:ext cx="5181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r>
              <a:rPr lang="en-US" sz="2400" kern="0" dirty="0" smtClean="0"/>
              <a:t>Workers exposed to beryllium have higher than normal risks of lung cancer</a:t>
            </a:r>
          </a:p>
          <a:p>
            <a:r>
              <a:rPr lang="en-US" sz="2400" kern="0" dirty="0" smtClean="0"/>
              <a:t>Exposure to Beryllium can cause lung cancer in humans</a:t>
            </a:r>
            <a:endParaRPr lang="en-US" sz="2400" kern="0" dirty="0"/>
          </a:p>
          <a:p>
            <a:r>
              <a:rPr lang="en-US" sz="2400" kern="0" dirty="0" smtClean="0"/>
              <a:t>Contact with skin can also present a hazard</a:t>
            </a:r>
          </a:p>
          <a:p>
            <a:r>
              <a:rPr lang="en-US" sz="2400" kern="0" dirty="0" smtClean="0"/>
              <a:t>Skin disease, including poor wound healing and a rash or wart-like bumps, can occur as a result of contact with Beryllium dust</a:t>
            </a:r>
          </a:p>
          <a:p>
            <a:endParaRPr lang="en-US" sz="2200" kern="0" dirty="0" smtClean="0"/>
          </a:p>
          <a:p>
            <a:endParaRPr lang="en-US" sz="2200" kern="0" dirty="0"/>
          </a:p>
        </p:txBody>
      </p:sp>
      <p:sp>
        <p:nvSpPr>
          <p:cNvPr id="9" name="Title 1"/>
          <p:cNvSpPr>
            <a:spLocks noGrp="1"/>
          </p:cNvSpPr>
          <p:nvPr>
            <p:ph type="title"/>
          </p:nvPr>
        </p:nvSpPr>
        <p:spPr>
          <a:xfrm>
            <a:off x="914400" y="277813"/>
            <a:ext cx="7772400" cy="1143000"/>
          </a:xfrm>
        </p:spPr>
        <p:txBody>
          <a:bodyPr/>
          <a:lstStyle/>
          <a:p>
            <a:pPr algn="ctr"/>
            <a:r>
              <a:rPr lang="en-US" sz="4000" dirty="0" smtClean="0">
                <a:latin typeface="+mn-lt"/>
              </a:rPr>
              <a:t>Beryllium Hazards</a:t>
            </a:r>
            <a:endParaRPr lang="en-US" sz="4000" dirty="0">
              <a:latin typeface="+mn-lt"/>
            </a:endParaRPr>
          </a:p>
        </p:txBody>
      </p:sp>
    </p:spTree>
    <p:extLst>
      <p:ext uri="{BB962C8B-B14F-4D97-AF65-F5344CB8AC3E}">
        <p14:creationId xmlns:p14="http://schemas.microsoft.com/office/powerpoint/2010/main" val="34151188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10200" y="2209800"/>
            <a:ext cx="3304116" cy="3540125"/>
          </a:xfrm>
        </p:spPr>
      </p:pic>
      <p:sp>
        <p:nvSpPr>
          <p:cNvPr id="4" name="Title 1"/>
          <p:cNvSpPr>
            <a:spLocks noGrp="1"/>
          </p:cNvSpPr>
          <p:nvPr>
            <p:ph type="title"/>
          </p:nvPr>
        </p:nvSpPr>
        <p:spPr/>
        <p:txBody>
          <a:bodyPr/>
          <a:lstStyle/>
          <a:p>
            <a:pPr algn="ctr"/>
            <a:r>
              <a:rPr lang="en-US" dirty="0" smtClean="0">
                <a:latin typeface="+mn-lt"/>
              </a:rPr>
              <a:t>Cadmium</a:t>
            </a:r>
            <a:endParaRPr lang="en-US" dirty="0">
              <a:latin typeface="+mn-lt"/>
            </a:endParaRPr>
          </a:p>
        </p:txBody>
      </p:sp>
      <p:sp>
        <p:nvSpPr>
          <p:cNvPr id="5" name="Content Placeholder 2"/>
          <p:cNvSpPr>
            <a:spLocks noGrp="1"/>
          </p:cNvSpPr>
          <p:nvPr/>
        </p:nvSpPr>
        <p:spPr bwMode="auto">
          <a:xfrm>
            <a:off x="685800" y="1600200"/>
            <a:ext cx="47244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r>
              <a:rPr lang="en-US" sz="2400" dirty="0" smtClean="0"/>
              <a:t>Soft, malleable, bluish white metal found in zinc ores</a:t>
            </a:r>
          </a:p>
          <a:p>
            <a:r>
              <a:rPr lang="en-US" sz="2400" dirty="0" smtClean="0"/>
              <a:t>Most Cadmium today is obtained from zinc byproducts and recovered from spent nickel-cadmium batteries</a:t>
            </a:r>
          </a:p>
          <a:p>
            <a:r>
              <a:rPr lang="en-US" sz="2400" dirty="0" smtClean="0"/>
              <a:t>Used as a paint pigment in early 1800s</a:t>
            </a:r>
          </a:p>
          <a:p>
            <a:r>
              <a:rPr lang="en-US" sz="2400" dirty="0" smtClean="0"/>
              <a:t>An important metal in the production of rechargeable batteries, alloys, coatings, solar cells, plastic stabilizers, and pigments</a:t>
            </a:r>
            <a:endParaRPr lang="en-US" sz="2400" dirty="0"/>
          </a:p>
        </p:txBody>
      </p:sp>
    </p:spTree>
    <p:extLst>
      <p:ext uri="{BB962C8B-B14F-4D97-AF65-F5344CB8AC3E}">
        <p14:creationId xmlns:p14="http://schemas.microsoft.com/office/powerpoint/2010/main" val="3285006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10200" y="2209800"/>
            <a:ext cx="3304116" cy="3540125"/>
          </a:xfrm>
        </p:spPr>
      </p:pic>
      <p:sp>
        <p:nvSpPr>
          <p:cNvPr id="4" name="Title 1"/>
          <p:cNvSpPr>
            <a:spLocks noGrp="1"/>
          </p:cNvSpPr>
          <p:nvPr>
            <p:ph type="title"/>
          </p:nvPr>
        </p:nvSpPr>
        <p:spPr/>
        <p:txBody>
          <a:bodyPr/>
          <a:lstStyle/>
          <a:p>
            <a:pPr algn="ctr"/>
            <a:r>
              <a:rPr lang="en-US" dirty="0" smtClean="0">
                <a:latin typeface="+mn-lt"/>
              </a:rPr>
              <a:t>Cadmium</a:t>
            </a:r>
            <a:endParaRPr lang="en-US" dirty="0">
              <a:latin typeface="+mn-lt"/>
            </a:endParaRPr>
          </a:p>
        </p:txBody>
      </p:sp>
      <p:sp>
        <p:nvSpPr>
          <p:cNvPr id="5" name="Content Placeholder 2"/>
          <p:cNvSpPr>
            <a:spLocks noGrp="1"/>
          </p:cNvSpPr>
          <p:nvPr/>
        </p:nvSpPr>
        <p:spPr bwMode="auto">
          <a:xfrm>
            <a:off x="685800" y="1600200"/>
            <a:ext cx="47244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r>
              <a:rPr lang="en-US" sz="2400" dirty="0" smtClean="0"/>
              <a:t>Cadmium and its compounds are HIGHLY toxic</a:t>
            </a:r>
          </a:p>
          <a:p>
            <a:r>
              <a:rPr lang="en-US" sz="2400" dirty="0" smtClean="0"/>
              <a:t>Exposure to Cadmium is known to cause cancer</a:t>
            </a:r>
          </a:p>
          <a:p>
            <a:r>
              <a:rPr lang="en-US" sz="2400" dirty="0" smtClean="0"/>
              <a:t>Targets the body’s cardiovascular, renal, gastrointestinal, neurological, reproductive and respiratory systems</a:t>
            </a:r>
          </a:p>
          <a:p>
            <a:r>
              <a:rPr lang="en-US" sz="2400" dirty="0" smtClean="0"/>
              <a:t>OSHA has a Cadmium standard that includes foundries (</a:t>
            </a:r>
            <a:r>
              <a:rPr lang="en-US" sz="1600" dirty="0" smtClean="0"/>
              <a:t>29CFR1910.1027</a:t>
            </a:r>
            <a:r>
              <a:rPr lang="en-US" sz="2400" dirty="0" smtClean="0"/>
              <a:t>)</a:t>
            </a:r>
          </a:p>
          <a:p>
            <a:endParaRPr lang="en-US" sz="2400" dirty="0"/>
          </a:p>
        </p:txBody>
      </p:sp>
    </p:spTree>
    <p:extLst>
      <p:ext uri="{BB962C8B-B14F-4D97-AF65-F5344CB8AC3E}">
        <p14:creationId xmlns:p14="http://schemas.microsoft.com/office/powerpoint/2010/main" val="6877883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p:txBody>
          <a:bodyPr/>
          <a:lstStyle/>
          <a:p>
            <a:r>
              <a:rPr lang="en-US" sz="2400" dirty="0" smtClean="0"/>
              <a:t>If you have CADMIUM in your foundry, a special </a:t>
            </a:r>
            <a:r>
              <a:rPr lang="en-US" sz="2400" b="1" dirty="0" smtClean="0">
                <a:solidFill>
                  <a:srgbClr val="FF0000"/>
                </a:solidFill>
              </a:rPr>
              <a:t>CADMIUM PROGRAM </a:t>
            </a:r>
            <a:r>
              <a:rPr lang="en-US" sz="2400" dirty="0" smtClean="0"/>
              <a:t>will include:</a:t>
            </a:r>
          </a:p>
          <a:p>
            <a:pPr lvl="1"/>
            <a:r>
              <a:rPr lang="en-US" sz="1600" kern="1200" dirty="0">
                <a:latin typeface="Arial" charset="0"/>
              </a:rPr>
              <a:t>Testing the air for </a:t>
            </a:r>
            <a:r>
              <a:rPr lang="en-US" sz="1600" kern="1200" dirty="0" smtClean="0">
                <a:latin typeface="Arial" charset="0"/>
              </a:rPr>
              <a:t>Cadmium</a:t>
            </a:r>
            <a:endParaRPr lang="en-US" sz="1600" kern="1200" dirty="0">
              <a:latin typeface="Arial" charset="0"/>
            </a:endParaRPr>
          </a:p>
          <a:p>
            <a:pPr lvl="1"/>
            <a:r>
              <a:rPr lang="en-US" sz="1600" kern="1200" dirty="0">
                <a:latin typeface="Arial" charset="0"/>
              </a:rPr>
              <a:t>Training employees who may be exposed</a:t>
            </a:r>
          </a:p>
          <a:p>
            <a:pPr lvl="1"/>
            <a:r>
              <a:rPr lang="en-US" sz="1600" kern="1200" dirty="0">
                <a:latin typeface="Arial" charset="0"/>
              </a:rPr>
              <a:t>Medical tests including periodic </a:t>
            </a:r>
            <a:r>
              <a:rPr lang="en-US" sz="1600" kern="1200" dirty="0" smtClean="0">
                <a:latin typeface="Arial" charset="0"/>
              </a:rPr>
              <a:t>tests </a:t>
            </a:r>
            <a:r>
              <a:rPr lang="en-US" sz="1600" kern="1200" dirty="0">
                <a:latin typeface="Arial" charset="0"/>
              </a:rPr>
              <a:t>for some employees</a:t>
            </a:r>
          </a:p>
          <a:p>
            <a:pPr lvl="1"/>
            <a:r>
              <a:rPr lang="en-US" sz="1600" kern="1200" dirty="0">
                <a:latin typeface="Arial" charset="0"/>
              </a:rPr>
              <a:t>Special work clothing for exposed employees</a:t>
            </a:r>
          </a:p>
          <a:p>
            <a:pPr lvl="1"/>
            <a:r>
              <a:rPr lang="en-US" sz="1600" kern="1200" dirty="0">
                <a:latin typeface="Arial" charset="0"/>
              </a:rPr>
              <a:t>Special work rules in </a:t>
            </a:r>
            <a:r>
              <a:rPr lang="en-US" sz="1600" kern="1200" dirty="0" smtClean="0">
                <a:latin typeface="Arial" charset="0"/>
              </a:rPr>
              <a:t>Cadmium </a:t>
            </a:r>
            <a:r>
              <a:rPr lang="en-US" sz="1600" kern="1200" dirty="0">
                <a:latin typeface="Arial" charset="0"/>
              </a:rPr>
              <a:t>areas including no smoking, drinking, or eating in these areas and no dry sweeping of floors or surfaces that may have </a:t>
            </a:r>
            <a:r>
              <a:rPr lang="en-US" sz="1600" kern="1200" dirty="0" smtClean="0">
                <a:latin typeface="Arial" charset="0"/>
              </a:rPr>
              <a:t>Cadmium </a:t>
            </a:r>
            <a:r>
              <a:rPr lang="en-US" sz="1600" kern="1200" dirty="0">
                <a:latin typeface="Arial" charset="0"/>
              </a:rPr>
              <a:t>on them</a:t>
            </a:r>
          </a:p>
          <a:p>
            <a:pPr lvl="1"/>
            <a:r>
              <a:rPr lang="en-US" sz="1600" kern="1200" dirty="0">
                <a:latin typeface="Arial" charset="0"/>
              </a:rPr>
              <a:t>Clean and contaminated areas for clothes worn into the plant and those worn in the work areas</a:t>
            </a:r>
          </a:p>
          <a:p>
            <a:pPr lvl="1"/>
            <a:r>
              <a:rPr lang="en-US" sz="1600" kern="1200" dirty="0">
                <a:latin typeface="Arial" charset="0"/>
              </a:rPr>
              <a:t>Respirators for areas above the Permissible Exposure Limit</a:t>
            </a:r>
          </a:p>
          <a:p>
            <a:pPr lvl="1"/>
            <a:r>
              <a:rPr lang="en-US" sz="1600" kern="1200" dirty="0">
                <a:latin typeface="Arial" charset="0"/>
              </a:rPr>
              <a:t>Rules to keep </a:t>
            </a:r>
            <a:r>
              <a:rPr lang="en-US" sz="1600" kern="1200" dirty="0" smtClean="0">
                <a:latin typeface="Arial" charset="0"/>
              </a:rPr>
              <a:t>Cadmium </a:t>
            </a:r>
            <a:r>
              <a:rPr lang="en-US" sz="1600" kern="1200" dirty="0">
                <a:latin typeface="Arial" charset="0"/>
              </a:rPr>
              <a:t>away from lunch rooms and to keep </a:t>
            </a:r>
            <a:r>
              <a:rPr lang="en-US" sz="1600" kern="1200" dirty="0" smtClean="0">
                <a:latin typeface="Arial" charset="0"/>
              </a:rPr>
              <a:t>the Cadmium from </a:t>
            </a:r>
            <a:r>
              <a:rPr lang="en-US" sz="1600" kern="1200" dirty="0">
                <a:latin typeface="Arial" charset="0"/>
              </a:rPr>
              <a:t>being taken home after work</a:t>
            </a:r>
          </a:p>
          <a:p>
            <a:pPr lvl="1"/>
            <a:r>
              <a:rPr lang="en-US" sz="1600" kern="1200" dirty="0">
                <a:latin typeface="Arial" charset="0"/>
              </a:rPr>
              <a:t>Engineering Controls to keep the amount of </a:t>
            </a:r>
            <a:r>
              <a:rPr lang="en-US" sz="1600" kern="1200" dirty="0" smtClean="0">
                <a:latin typeface="Arial" charset="0"/>
              </a:rPr>
              <a:t>Cadmium </a:t>
            </a:r>
            <a:r>
              <a:rPr lang="en-US" sz="1600" kern="1200" dirty="0">
                <a:latin typeface="Arial" charset="0"/>
              </a:rPr>
              <a:t>in the air to below the allowable levels</a:t>
            </a:r>
          </a:p>
          <a:p>
            <a:pPr lvl="1"/>
            <a:endParaRPr lang="en-US" sz="2200" dirty="0"/>
          </a:p>
        </p:txBody>
      </p:sp>
      <p:sp>
        <p:nvSpPr>
          <p:cNvPr id="5" name="Title 1"/>
          <p:cNvSpPr>
            <a:spLocks noGrp="1"/>
          </p:cNvSpPr>
          <p:nvPr>
            <p:ph type="title"/>
          </p:nvPr>
        </p:nvSpPr>
        <p:spPr/>
        <p:txBody>
          <a:bodyPr/>
          <a:lstStyle/>
          <a:p>
            <a:pPr algn="ctr"/>
            <a:r>
              <a:rPr lang="en-US" dirty="0" smtClean="0">
                <a:latin typeface="+mn-lt"/>
              </a:rPr>
              <a:t>Cadmium Program</a:t>
            </a:r>
            <a:endParaRPr lang="en-US" dirty="0">
              <a:latin typeface="+mn-lt"/>
            </a:endParaRPr>
          </a:p>
        </p:txBody>
      </p:sp>
    </p:spTree>
    <p:extLst>
      <p:ext uri="{BB962C8B-B14F-4D97-AF65-F5344CB8AC3E}">
        <p14:creationId xmlns:p14="http://schemas.microsoft.com/office/powerpoint/2010/main" val="25119029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n-lt"/>
              </a:rPr>
              <a:t>Cores</a:t>
            </a:r>
            <a:endParaRPr lang="en-US" dirty="0">
              <a:latin typeface="+mn-lt"/>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4400" y="1752600"/>
            <a:ext cx="2880533" cy="2110763"/>
          </a:xfrm>
          <a:ln>
            <a:solidFill>
              <a:schemeClr val="tx1"/>
            </a:solidFill>
          </a:ln>
        </p:spPr>
      </p:pic>
      <p:pic>
        <p:nvPicPr>
          <p:cNvPr id="5122" name="Picture 2" descr="http://www.supalum.com/images/CORE-SE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5193" y="4020420"/>
            <a:ext cx="2879741" cy="2375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4" name="Picture 2" descr="http://dpl-foundry.com/wp-content/uploads/2014/03/IMG_4413_.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7200" y="2361376"/>
            <a:ext cx="4442660" cy="331808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79595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3200400"/>
            <a:ext cx="2281469" cy="3342098"/>
          </a:xfrm>
          <a:prstGeom prst="rect">
            <a:avLst/>
          </a:prstGeom>
          <a:ln>
            <a:solidFill>
              <a:schemeClr val="tx1"/>
            </a:solidFill>
          </a:ln>
        </p:spPr>
      </p:pic>
      <p:sp>
        <p:nvSpPr>
          <p:cNvPr id="3" name="Content Placeholder 2"/>
          <p:cNvSpPr>
            <a:spLocks noGrp="1"/>
          </p:cNvSpPr>
          <p:nvPr>
            <p:ph idx="1"/>
          </p:nvPr>
        </p:nvSpPr>
        <p:spPr>
          <a:xfrm>
            <a:off x="762000" y="1641475"/>
            <a:ext cx="4191000" cy="4530725"/>
          </a:xfrm>
        </p:spPr>
        <p:txBody>
          <a:bodyPr/>
          <a:lstStyle/>
          <a:p>
            <a:r>
              <a:rPr lang="en-US" sz="2400" dirty="0" smtClean="0"/>
              <a:t>The place where </a:t>
            </a:r>
            <a:r>
              <a:rPr lang="en-US" sz="2400" u="sng" dirty="0" smtClean="0"/>
              <a:t>YOU</a:t>
            </a:r>
            <a:r>
              <a:rPr lang="en-US" sz="2400" dirty="0" smtClean="0"/>
              <a:t> work may not have all of these metals or chemicals in your department</a:t>
            </a:r>
          </a:p>
          <a:p>
            <a:r>
              <a:rPr lang="en-US" sz="2400" dirty="0" smtClean="0"/>
              <a:t>The way we know WHAT we work with and HOW it can affect us begins with reading and understanding the </a:t>
            </a:r>
            <a:r>
              <a:rPr lang="en-US" sz="2400" b="1" dirty="0" smtClean="0">
                <a:solidFill>
                  <a:srgbClr val="FF0000"/>
                </a:solidFill>
              </a:rPr>
              <a:t>SAFETY DATA SHEET </a:t>
            </a:r>
            <a:r>
              <a:rPr lang="en-US" sz="2400" dirty="0" smtClean="0"/>
              <a:t>and product </a:t>
            </a:r>
            <a:r>
              <a:rPr lang="en-US" sz="2400" b="1" dirty="0" smtClean="0">
                <a:solidFill>
                  <a:srgbClr val="FF0000"/>
                </a:solidFill>
              </a:rPr>
              <a:t>LABELS</a:t>
            </a:r>
            <a:r>
              <a:rPr lang="en-US" sz="2400" dirty="0" smtClean="0"/>
              <a:t>!</a:t>
            </a:r>
            <a:endParaRPr lang="en-US" sz="24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5400" y="1752600"/>
            <a:ext cx="2156623" cy="2209800"/>
          </a:xfrm>
          <a:prstGeom prst="rect">
            <a:avLst/>
          </a:prstGeom>
          <a:ln>
            <a:solidFill>
              <a:schemeClr val="tx1"/>
            </a:solidFill>
          </a:ln>
        </p:spPr>
      </p:pic>
      <p:sp>
        <p:nvSpPr>
          <p:cNvPr id="7" name="Title 1"/>
          <p:cNvSpPr>
            <a:spLocks noGrp="1"/>
          </p:cNvSpPr>
          <p:nvPr>
            <p:ph type="title"/>
          </p:nvPr>
        </p:nvSpPr>
        <p:spPr>
          <a:xfrm>
            <a:off x="914400" y="277813"/>
            <a:ext cx="7772400" cy="1143000"/>
          </a:xfrm>
        </p:spPr>
        <p:txBody>
          <a:bodyPr/>
          <a:lstStyle/>
          <a:p>
            <a:pPr algn="ctr"/>
            <a:r>
              <a:rPr lang="en-US" dirty="0" smtClean="0">
                <a:latin typeface="+mn-lt"/>
              </a:rPr>
              <a:t>Be Informed!</a:t>
            </a:r>
            <a:endParaRPr lang="en-US" dirty="0">
              <a:latin typeface="+mn-lt"/>
            </a:endParaRPr>
          </a:p>
        </p:txBody>
      </p:sp>
    </p:spTree>
    <p:extLst>
      <p:ext uri="{BB962C8B-B14F-4D97-AF65-F5344CB8AC3E}">
        <p14:creationId xmlns:p14="http://schemas.microsoft.com/office/powerpoint/2010/main" val="20851310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8" name="Picture 6" descr="http://www.raindusa.com/fire-hose/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4100" y="4114800"/>
            <a:ext cx="2743200" cy="22288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dirty="0" smtClean="0">
                <a:latin typeface="+mn-lt"/>
              </a:rPr>
              <a:t>Work Safely!</a:t>
            </a:r>
            <a:endParaRPr lang="en-US" dirty="0">
              <a:latin typeface="+mn-lt"/>
            </a:endParaRPr>
          </a:p>
        </p:txBody>
      </p:sp>
      <p:sp>
        <p:nvSpPr>
          <p:cNvPr id="3" name="Content Placeholder 2"/>
          <p:cNvSpPr>
            <a:spLocks noGrp="1"/>
          </p:cNvSpPr>
          <p:nvPr>
            <p:ph idx="1"/>
          </p:nvPr>
        </p:nvSpPr>
        <p:spPr>
          <a:xfrm>
            <a:off x="914400" y="1600200"/>
            <a:ext cx="3962400" cy="4530725"/>
          </a:xfrm>
        </p:spPr>
        <p:txBody>
          <a:bodyPr/>
          <a:lstStyle/>
          <a:p>
            <a:r>
              <a:rPr lang="en-US" dirty="0" smtClean="0"/>
              <a:t>We can safely make the Brass and Bronze castings that are so important to daily life by understanding the chemicals and processes we use in the foundry!</a:t>
            </a:r>
            <a:endParaRPr lang="en-US" dirty="0"/>
          </a:p>
        </p:txBody>
      </p:sp>
      <p:pic>
        <p:nvPicPr>
          <p:cNvPr id="28674" name="Picture 2" descr="http://m.plm.automation.siemens.com/en_us/Images/chery-large_tcm1224-13104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10261" y="2771774"/>
            <a:ext cx="1663410" cy="10001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8676" name="Picture 4" descr="http://www.airplanegeeks.com/wp-content/uploads/2012/11/American_Airlines_A320_4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9099" y="3293607"/>
            <a:ext cx="2250001" cy="14287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8680" name="Picture 8" descr="http://incastinc.com/race_car_comp.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1752600"/>
            <a:ext cx="1905000" cy="172357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261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eaLnBrk="1" hangingPunct="1"/>
            <a:r>
              <a:rPr lang="en-US" dirty="0" smtClean="0"/>
              <a:t>Acknowledgements</a:t>
            </a:r>
          </a:p>
        </p:txBody>
      </p:sp>
      <p:sp>
        <p:nvSpPr>
          <p:cNvPr id="5123" name="Rectangle 3"/>
          <p:cNvSpPr>
            <a:spLocks noGrp="1" noChangeArrowheads="1"/>
          </p:cNvSpPr>
          <p:nvPr>
            <p:ph type="body" sz="half" idx="1"/>
          </p:nvPr>
        </p:nvSpPr>
        <p:spPr>
          <a:xfrm>
            <a:off x="914400" y="2133600"/>
            <a:ext cx="7543800" cy="3997325"/>
          </a:xfrm>
        </p:spPr>
        <p:txBody>
          <a:bodyPr/>
          <a:lstStyle/>
          <a:p>
            <a:pPr eaLnBrk="1" hangingPunct="1"/>
            <a:r>
              <a:rPr lang="en-US" sz="2000" dirty="0" smtClean="0"/>
              <a:t>This material was produced under grant number </a:t>
            </a:r>
            <a:r>
              <a:rPr lang="en-US" sz="2000" smtClean="0"/>
              <a:t/>
            </a:r>
            <a:br>
              <a:rPr lang="en-US" sz="2000" smtClean="0"/>
            </a:br>
            <a:r>
              <a:rPr lang="en-US" sz="2000" smtClean="0"/>
              <a:t>SH-26318-SH4 </a:t>
            </a:r>
            <a:r>
              <a:rPr lang="en-US" sz="2000" dirty="0" smtClean="0"/>
              <a:t>from the Occupational Safety and Health Administration, U.S. Department of Labor. It does not necessarily reflect the views or policies of the U.S. Department of Labor, nor does mention of trade names, commercial products, or organizations imply endorsement by the U.S. Government</a:t>
            </a:r>
          </a:p>
          <a:p>
            <a:pPr eaLnBrk="1" hangingPunct="1"/>
            <a:endParaRPr lang="en-US" sz="2200" dirty="0" smtClean="0"/>
          </a:p>
        </p:txBody>
      </p:sp>
      <p:pic>
        <p:nvPicPr>
          <p:cNvPr id="5124" name="Picture 4" descr="nffs_transparent"/>
          <p:cNvPicPr>
            <a:picLocks noChangeAspect="1" noChangeArrowheads="1"/>
          </p:cNvPicPr>
          <p:nvPr/>
        </p:nvPicPr>
        <p:blipFill>
          <a:blip r:embed="rId4" cstate="print"/>
          <a:srcRect/>
          <a:stretch>
            <a:fillRect/>
          </a:stretch>
        </p:blipFill>
        <p:spPr bwMode="auto">
          <a:xfrm>
            <a:off x="7162800" y="6062663"/>
            <a:ext cx="1676400" cy="719137"/>
          </a:xfrm>
          <a:prstGeom prst="rect">
            <a:avLst/>
          </a:prstGeom>
          <a:noFill/>
          <a:ln w="9525">
            <a:noFill/>
            <a:miter lim="800000"/>
            <a:headEnd/>
            <a:tailEnd/>
          </a:ln>
        </p:spPr>
      </p:pic>
      <p:pic>
        <p:nvPicPr>
          <p:cNvPr id="5125" name="Picture 5" descr="transparent"/>
          <p:cNvPicPr>
            <a:picLocks noGrp="1" noChangeAspect="1" noChangeArrowheads="1"/>
          </p:cNvPicPr>
          <p:nvPr>
            <p:ph sz="half" idx="2"/>
          </p:nvPr>
        </p:nvPicPr>
        <p:blipFill>
          <a:blip r:embed="rId5" cstate="print"/>
          <a:srcRect/>
          <a:stretch>
            <a:fillRect/>
          </a:stretch>
        </p:blipFill>
        <p:spPr>
          <a:xfrm>
            <a:off x="381000" y="5788025"/>
            <a:ext cx="2130425" cy="1298575"/>
          </a:xfrm>
          <a:noFill/>
        </p:spPr>
      </p:pic>
    </p:spTree>
    <p:custDataLst>
      <p:tags r:id="rId1"/>
    </p:custData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295400" y="1600200"/>
            <a:ext cx="7315200" cy="1295400"/>
          </a:xfrm>
          <a:prstGeom prst="rect">
            <a:avLst/>
          </a:prstGeom>
          <a:noFill/>
          <a:ln w="9525">
            <a:noFill/>
            <a:miter lim="800000"/>
            <a:headEnd/>
            <a:tailEnd/>
          </a:ln>
        </p:spPr>
        <p:txBody>
          <a:bodyPr anchor="ctr"/>
          <a:lstStyle/>
          <a:p>
            <a:pPr algn="ctr"/>
            <a:r>
              <a:rPr lang="en-US" sz="4000" b="1" dirty="0">
                <a:solidFill>
                  <a:schemeClr val="tx2"/>
                </a:solidFill>
                <a:latin typeface="Times New Roman" pitchFamily="18" charset="0"/>
              </a:rPr>
              <a:t>Non-Ferrous Founders’ Society</a:t>
            </a:r>
            <a:r>
              <a:rPr lang="en-US" sz="1400" dirty="0">
                <a:solidFill>
                  <a:schemeClr val="tx2"/>
                </a:solidFill>
                <a:latin typeface="Times New Roman" pitchFamily="18" charset="0"/>
              </a:rPr>
              <a:t/>
            </a:r>
            <a:br>
              <a:rPr lang="en-US" sz="1400" dirty="0">
                <a:solidFill>
                  <a:schemeClr val="tx2"/>
                </a:solidFill>
                <a:latin typeface="Times New Roman" pitchFamily="18" charset="0"/>
              </a:rPr>
            </a:br>
            <a:r>
              <a:rPr lang="en-US" sz="4000" dirty="0">
                <a:solidFill>
                  <a:schemeClr val="tx2"/>
                </a:solidFill>
                <a:latin typeface="Times New Roman" pitchFamily="18" charset="0"/>
              </a:rPr>
              <a:t>Safety &amp; Health Training Program</a:t>
            </a:r>
          </a:p>
        </p:txBody>
      </p:sp>
      <p:sp>
        <p:nvSpPr>
          <p:cNvPr id="7171" name="Text Box 3"/>
          <p:cNvSpPr txBox="1">
            <a:spLocks noChangeArrowheads="1"/>
          </p:cNvSpPr>
          <p:nvPr/>
        </p:nvSpPr>
        <p:spPr bwMode="auto">
          <a:xfrm>
            <a:off x="2117725" y="3287713"/>
            <a:ext cx="6340475" cy="396875"/>
          </a:xfrm>
          <a:prstGeom prst="rect">
            <a:avLst/>
          </a:prstGeom>
          <a:noFill/>
          <a:ln w="9525">
            <a:noFill/>
            <a:miter lim="800000"/>
            <a:headEnd/>
            <a:tailEnd/>
          </a:ln>
        </p:spPr>
        <p:txBody>
          <a:bodyPr>
            <a:spAutoFit/>
          </a:bodyPr>
          <a:lstStyle/>
          <a:p>
            <a:endParaRPr lang="en-US" sz="2000" dirty="0"/>
          </a:p>
        </p:txBody>
      </p:sp>
      <p:sp>
        <p:nvSpPr>
          <p:cNvPr id="7172" name="Text Box 4"/>
          <p:cNvSpPr txBox="1">
            <a:spLocks noChangeArrowheads="1"/>
          </p:cNvSpPr>
          <p:nvPr/>
        </p:nvSpPr>
        <p:spPr bwMode="auto">
          <a:xfrm>
            <a:off x="1066800" y="3048000"/>
            <a:ext cx="7467600" cy="396875"/>
          </a:xfrm>
          <a:prstGeom prst="rect">
            <a:avLst/>
          </a:prstGeom>
          <a:noFill/>
          <a:ln w="9525">
            <a:noFill/>
            <a:miter lim="800000"/>
            <a:headEnd/>
            <a:tailEnd/>
          </a:ln>
        </p:spPr>
        <p:txBody>
          <a:bodyPr>
            <a:spAutoFit/>
          </a:bodyPr>
          <a:lstStyle/>
          <a:p>
            <a:pPr>
              <a:spcBef>
                <a:spcPct val="50000"/>
              </a:spcBef>
            </a:pPr>
            <a:endParaRPr lang="en-US" sz="2000" dirty="0"/>
          </a:p>
        </p:txBody>
      </p:sp>
      <p:sp>
        <p:nvSpPr>
          <p:cNvPr id="86021" name="Rectangle 5"/>
          <p:cNvSpPr>
            <a:spLocks noChangeArrowheads="1"/>
          </p:cNvSpPr>
          <p:nvPr/>
        </p:nvSpPr>
        <p:spPr bwMode="auto">
          <a:xfrm>
            <a:off x="990600" y="3048000"/>
            <a:ext cx="7543800" cy="2530475"/>
          </a:xfrm>
          <a:prstGeom prst="rect">
            <a:avLst/>
          </a:prstGeom>
          <a:noFill/>
          <a:ln w="9525">
            <a:noFill/>
            <a:miter lim="800000"/>
            <a:headEnd/>
            <a:tailEnd/>
          </a:ln>
          <a:effectLst/>
        </p:spPr>
        <p:txBody>
          <a:bodyPr>
            <a:spAutoFit/>
          </a:bodyPr>
          <a:lstStyle/>
          <a:p>
            <a:pPr algn="ctr">
              <a:defRPr/>
            </a:pPr>
            <a:endParaRPr lang="en-US" sz="2000" dirty="0"/>
          </a:p>
          <a:p>
            <a:pPr algn="ctr">
              <a:defRPr/>
            </a:pPr>
            <a:r>
              <a:rPr lang="en-US" sz="2000" dirty="0"/>
              <a:t>For further information about this or other training modules:</a:t>
            </a:r>
            <a:br>
              <a:rPr lang="en-US" sz="2000" dirty="0"/>
            </a:br>
            <a:endParaRPr lang="en-US" sz="2000" dirty="0"/>
          </a:p>
          <a:p>
            <a:pPr algn="ctr">
              <a:defRPr/>
            </a:pPr>
            <a:r>
              <a:rPr lang="en-US" sz="2000" b="1" dirty="0">
                <a:effectLst>
                  <a:outerShdw blurRad="38100" dist="38100" dir="2700000" algn="tl">
                    <a:srgbClr val="FFFFFF"/>
                  </a:outerShdw>
                </a:effectLst>
              </a:rPr>
              <a:t>Non-Ferrous Founders’ Society</a:t>
            </a:r>
          </a:p>
          <a:p>
            <a:pPr algn="ctr">
              <a:defRPr/>
            </a:pPr>
            <a:r>
              <a:rPr lang="en-US" sz="2000" b="1" dirty="0">
                <a:effectLst>
                  <a:outerShdw blurRad="38100" dist="38100" dir="2700000" algn="tl">
                    <a:srgbClr val="FFFFFF"/>
                  </a:outerShdw>
                </a:effectLst>
              </a:rPr>
              <a:t>1480 Renaissance Drive, Suite 310</a:t>
            </a:r>
          </a:p>
          <a:p>
            <a:pPr algn="ctr">
              <a:defRPr/>
            </a:pPr>
            <a:r>
              <a:rPr lang="en-US" sz="2000" b="1" dirty="0">
                <a:effectLst>
                  <a:outerShdw blurRad="38100" dist="38100" dir="2700000" algn="tl">
                    <a:srgbClr val="FFFFFF"/>
                  </a:outerShdw>
                </a:effectLst>
              </a:rPr>
              <a:t>Park Ridge, IL 60068</a:t>
            </a:r>
            <a:br>
              <a:rPr lang="en-US" sz="2000" b="1" dirty="0">
                <a:effectLst>
                  <a:outerShdw blurRad="38100" dist="38100" dir="2700000" algn="tl">
                    <a:srgbClr val="FFFFFF"/>
                  </a:outerShdw>
                </a:effectLst>
              </a:rPr>
            </a:br>
            <a:r>
              <a:rPr lang="en-US" sz="2000" b="1" dirty="0">
                <a:effectLst>
                  <a:outerShdw blurRad="38100" dist="38100" dir="2700000" algn="tl">
                    <a:srgbClr val="FFFFFF"/>
                  </a:outerShdw>
                </a:effectLst>
              </a:rPr>
              <a:t>847/299-0950</a:t>
            </a:r>
            <a:br>
              <a:rPr lang="en-US" sz="2000" b="1" dirty="0">
                <a:effectLst>
                  <a:outerShdw blurRad="38100" dist="38100" dir="2700000" algn="tl">
                    <a:srgbClr val="FFFFFF"/>
                  </a:outerShdw>
                </a:effectLst>
              </a:rPr>
            </a:br>
            <a:r>
              <a:rPr lang="en-US" sz="2000" b="1" dirty="0">
                <a:effectLst>
                  <a:outerShdw blurRad="38100" dist="38100" dir="2700000" algn="tl">
                    <a:srgbClr val="FFFFFF"/>
                  </a:outerShdw>
                </a:effectLst>
              </a:rPr>
              <a:t>http://www.nffs.org</a:t>
            </a:r>
          </a:p>
        </p:txBody>
      </p:sp>
      <p:pic>
        <p:nvPicPr>
          <p:cNvPr id="86022" name="Background loop.mp3">
            <a:hlinkClick r:id="" action="ppaction://media"/>
          </p:cNvPr>
          <p:cNvPicPr>
            <a:picLocks noRot="1" noChangeAspect="1" noChangeArrowheads="1"/>
          </p:cNvPicPr>
          <p:nvPr>
            <a:audioFile r:link="rId1"/>
          </p:nvPr>
        </p:nvPicPr>
        <p:blipFill>
          <a:blip r:embed="rId4" cstate="print"/>
          <a:srcRect/>
          <a:stretch>
            <a:fillRect/>
          </a:stretch>
        </p:blipFill>
        <p:spPr bwMode="auto">
          <a:xfrm>
            <a:off x="1143000" y="7162800"/>
            <a:ext cx="304800" cy="304800"/>
          </a:xfrm>
          <a:prstGeom prst="rect">
            <a:avLst/>
          </a:prstGeom>
          <a:noFill/>
          <a:ln w="9525">
            <a:noFill/>
            <a:miter lim="800000"/>
            <a:headEnd/>
            <a:tailEnd/>
          </a:ln>
        </p:spPr>
      </p:pic>
      <p:pic>
        <p:nvPicPr>
          <p:cNvPr id="7175" name="Picture 7" descr="NFFStar-logo-transparent"/>
          <p:cNvPicPr>
            <a:picLocks noGrp="1" noChangeArrowheads="1"/>
          </p:cNvPicPr>
          <p:nvPr>
            <p:ph type="title"/>
          </p:nvPr>
        </p:nvPicPr>
        <p:blipFill>
          <a:blip r:embed="rId5" cstate="print"/>
          <a:srcRect/>
          <a:stretch>
            <a:fillRect/>
          </a:stretch>
        </p:blipFill>
        <p:spPr>
          <a:xfrm>
            <a:off x="2416175" y="-20638"/>
            <a:ext cx="4251325" cy="1600201"/>
          </a:xfrm>
          <a:noFill/>
        </p:spPr>
      </p:pic>
      <p:pic>
        <p:nvPicPr>
          <p:cNvPr id="7176" name="Picture 8" descr="nffs_transparent"/>
          <p:cNvPicPr>
            <a:picLocks noChangeAspect="1" noChangeArrowheads="1"/>
          </p:cNvPicPr>
          <p:nvPr/>
        </p:nvPicPr>
        <p:blipFill>
          <a:blip r:embed="rId6" cstate="print"/>
          <a:srcRect/>
          <a:stretch>
            <a:fillRect/>
          </a:stretch>
        </p:blipFill>
        <p:spPr bwMode="auto">
          <a:xfrm>
            <a:off x="7162800" y="6065838"/>
            <a:ext cx="1676400" cy="719137"/>
          </a:xfrm>
          <a:prstGeom prst="rect">
            <a:avLst/>
          </a:prstGeom>
          <a:noFill/>
          <a:ln w="9525">
            <a:noFill/>
            <a:miter lim="800000"/>
            <a:headEnd/>
            <a:tailEnd/>
          </a:ln>
        </p:spPr>
      </p:pic>
      <p:pic>
        <p:nvPicPr>
          <p:cNvPr id="7177" name="Picture 9" descr="transparent"/>
          <p:cNvPicPr>
            <a:picLocks noChangeAspect="1" noChangeArrowheads="1"/>
          </p:cNvPicPr>
          <p:nvPr/>
        </p:nvPicPr>
        <p:blipFill>
          <a:blip r:embed="rId7" cstate="print"/>
          <a:srcRect/>
          <a:stretch>
            <a:fillRect/>
          </a:stretch>
        </p:blipFill>
        <p:spPr bwMode="auto">
          <a:xfrm>
            <a:off x="381000" y="5791200"/>
            <a:ext cx="2130425" cy="1298575"/>
          </a:xfrm>
          <a:prstGeom prst="rect">
            <a:avLst/>
          </a:prstGeom>
          <a:noFill/>
          <a:ln w="9525">
            <a:noFill/>
            <a:miter lim="800000"/>
            <a:headEnd/>
            <a:tailEnd/>
          </a:ln>
        </p:spPr>
      </p:pic>
    </p:spTree>
  </p:cSld>
  <p:clrMapOvr>
    <a:masterClrMapping/>
  </p:clrMapOvr>
  <p:transition advClick="0"/>
  <p:timing>
    <p:tnLst>
      <p:par>
        <p:cTn id="1" dur="indefinite" restart="never" nodeType="tmRoot">
          <p:childTnLst>
            <p:audio>
              <p:cMediaNode vol="4000">
                <p:cTn id="2" repeatCount="indefinite" fill="hold" display="0">
                  <p:stCondLst>
                    <p:cond delay="indefinite"/>
                  </p:stCondLst>
                  <p:endCondLst>
                    <p:cond evt="onPrev" delay="0">
                      <p:tgtEl>
                        <p:sldTgt/>
                      </p:tgtEl>
                    </p:cond>
                    <p:cond evt="onStopAudio" delay="0">
                      <p:tgtEl>
                        <p:sldTgt/>
                      </p:tgtEl>
                    </p:cond>
                  </p:endCondLst>
                </p:cTn>
                <p:tgtEl>
                  <p:spTgt spid="8602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n-lt"/>
              </a:rPr>
              <a:t>Sand Molding</a:t>
            </a:r>
            <a:endParaRPr lang="en-US" dirty="0">
              <a:latin typeface="+mn-lt"/>
            </a:endParaRPr>
          </a:p>
        </p:txBody>
      </p:sp>
      <p:sp>
        <p:nvSpPr>
          <p:cNvPr id="3" name="Content Placeholder 2"/>
          <p:cNvSpPr>
            <a:spLocks noGrp="1"/>
          </p:cNvSpPr>
          <p:nvPr>
            <p:ph idx="1"/>
          </p:nvPr>
        </p:nvSpPr>
        <p:spPr>
          <a:xfrm>
            <a:off x="4038600" y="1600200"/>
            <a:ext cx="4876800" cy="4530725"/>
          </a:xfrm>
        </p:spPr>
        <p:txBody>
          <a:bodyPr/>
          <a:lstStyle/>
          <a:p>
            <a:r>
              <a:rPr lang="en-US" sz="2200" dirty="0" smtClean="0"/>
              <a:t>Sand must be mixed with clay and water in a </a:t>
            </a:r>
            <a:r>
              <a:rPr lang="en-US" sz="2200" b="1" dirty="0" smtClean="0">
                <a:solidFill>
                  <a:srgbClr val="FF0000"/>
                </a:solidFill>
              </a:rPr>
              <a:t>MULLER</a:t>
            </a:r>
            <a:r>
              <a:rPr lang="en-US" sz="2200" dirty="0" smtClean="0"/>
              <a:t> and then delivered to the molders</a:t>
            </a:r>
          </a:p>
          <a:p>
            <a:r>
              <a:rPr lang="en-US" sz="2200" dirty="0" smtClean="0"/>
              <a:t>Can be manual or automated systems for feeding the sand systems</a:t>
            </a:r>
          </a:p>
          <a:p>
            <a:r>
              <a:rPr lang="en-US" sz="2200" dirty="0"/>
              <a:t>If manually loaded, there is a potential exposure to dust from silica and bentonite clay that is </a:t>
            </a:r>
            <a:r>
              <a:rPr lang="en-US" sz="2200" dirty="0" smtClean="0"/>
              <a:t>added</a:t>
            </a:r>
          </a:p>
          <a:p>
            <a:r>
              <a:rPr lang="en-US" sz="2200" dirty="0" smtClean="0"/>
              <a:t>In automated systems, workers should not be exposed to these dusts</a:t>
            </a:r>
            <a:endParaRPr lang="en-US" sz="2200" dirty="0"/>
          </a:p>
        </p:txBody>
      </p:sp>
      <p:pic>
        <p:nvPicPr>
          <p:cNvPr id="4" name="Picture 2" descr="http://www.werbatfik.com/uplimg/foundry/rocketmuller/mulle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0012" y="1600200"/>
            <a:ext cx="3046188" cy="228954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012" y="4039551"/>
            <a:ext cx="3046188" cy="2208849"/>
          </a:xfrm>
          <a:prstGeom prst="rect">
            <a:avLst/>
          </a:prstGeom>
          <a:ln>
            <a:solidFill>
              <a:schemeClr val="tx1"/>
            </a:solidFill>
          </a:ln>
        </p:spPr>
      </p:pic>
    </p:spTree>
    <p:extLst>
      <p:ext uri="{BB962C8B-B14F-4D97-AF65-F5344CB8AC3E}">
        <p14:creationId xmlns:p14="http://schemas.microsoft.com/office/powerpoint/2010/main" val="14424725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gn="ctr"/>
            <a:r>
              <a:rPr lang="en-US" dirty="0" smtClean="0">
                <a:latin typeface="+mn-lt"/>
              </a:rPr>
              <a:t>Sand Molding</a:t>
            </a:r>
            <a:endParaRPr lang="en-US" dirty="0">
              <a:latin typeface="+mn-lt"/>
            </a:endParaRPr>
          </a:p>
        </p:txBody>
      </p:sp>
      <p:sp>
        <p:nvSpPr>
          <p:cNvPr id="9" name="Content Placeholder 2"/>
          <p:cNvSpPr>
            <a:spLocks noGrp="1"/>
          </p:cNvSpPr>
          <p:nvPr>
            <p:ph idx="1"/>
          </p:nvPr>
        </p:nvSpPr>
        <p:spPr>
          <a:xfrm>
            <a:off x="762000" y="1600200"/>
            <a:ext cx="4114800" cy="4530725"/>
          </a:xfrm>
        </p:spPr>
        <p:txBody>
          <a:bodyPr/>
          <a:lstStyle/>
          <a:p>
            <a:r>
              <a:rPr lang="en-US" sz="2400" dirty="0" smtClean="0"/>
              <a:t>Once water is added to the system, the amount of dust should be quite low</a:t>
            </a:r>
          </a:p>
          <a:p>
            <a:r>
              <a:rPr lang="en-US" sz="2400" dirty="0" smtClean="0"/>
              <a:t>However, workers who clean out these system can generate excessive dust</a:t>
            </a:r>
          </a:p>
          <a:p>
            <a:endParaRPr lang="en-US" sz="2400" dirty="0"/>
          </a:p>
        </p:txBody>
      </p:sp>
      <p:pic>
        <p:nvPicPr>
          <p:cNvPr id="410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905000"/>
            <a:ext cx="362585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86120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1752600"/>
            <a:ext cx="1788403" cy="1828800"/>
          </a:xfrm>
          <a:prstGeom prst="rect">
            <a:avLst/>
          </a:prstGeom>
          <a:noFill/>
        </p:spPr>
      </p:pic>
      <p:sp>
        <p:nvSpPr>
          <p:cNvPr id="5" name="Right Arrow 4"/>
          <p:cNvSpPr/>
          <p:nvPr/>
        </p:nvSpPr>
        <p:spPr>
          <a:xfrm>
            <a:off x="6553199" y="4077096"/>
            <a:ext cx="1178804" cy="342504"/>
          </a:xfrm>
          <a:prstGeom prst="rightArrow">
            <a:avLst/>
          </a:prstGeom>
          <a:solidFill>
            <a:schemeClr val="tx1"/>
          </a:solidFill>
          <a:scene3d>
            <a:camera prst="orthographicFront">
              <a:rot lat="0" lon="0" rev="16200000"/>
            </a:camera>
            <a:lightRig rig="threePt" dir="t"/>
          </a:scene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6" name="Group 5"/>
          <p:cNvGrpSpPr/>
          <p:nvPr/>
        </p:nvGrpSpPr>
        <p:grpSpPr>
          <a:xfrm>
            <a:off x="5638800" y="4114800"/>
            <a:ext cx="1371600" cy="307978"/>
            <a:chOff x="91568" y="344375"/>
            <a:chExt cx="975231" cy="307978"/>
          </a:xfrm>
        </p:grpSpPr>
        <p:sp>
          <p:nvSpPr>
            <p:cNvPr id="7" name="Rectangle 6"/>
            <p:cNvSpPr/>
            <p:nvPr/>
          </p:nvSpPr>
          <p:spPr>
            <a:xfrm>
              <a:off x="91568" y="344375"/>
              <a:ext cx="975231" cy="30797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Rectangle 7"/>
            <p:cNvSpPr/>
            <p:nvPr/>
          </p:nvSpPr>
          <p:spPr>
            <a:xfrm>
              <a:off x="91568" y="344375"/>
              <a:ext cx="975231" cy="30797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111760" rIns="0" bIns="111760" numCol="1" spcCol="1270" anchor="ctr" anchorCtr="0">
              <a:noAutofit/>
            </a:bodyPr>
            <a:lstStyle/>
            <a:p>
              <a:pPr lvl="0" algn="ctr" defTabSz="488950">
                <a:lnSpc>
                  <a:spcPct val="90000"/>
                </a:lnSpc>
                <a:spcBef>
                  <a:spcPct val="0"/>
                </a:spcBef>
                <a:spcAft>
                  <a:spcPct val="35000"/>
                </a:spcAft>
              </a:pPr>
              <a:r>
                <a:rPr lang="en-US" sz="1100" b="1" kern="1200" dirty="0"/>
                <a:t>Small </a:t>
              </a:r>
              <a:r>
                <a:rPr lang="en-US" sz="1100" b="1" kern="1200" dirty="0" smtClean="0"/>
                <a:t>Particles</a:t>
              </a:r>
              <a:br>
                <a:rPr lang="en-US" sz="1100" b="1" kern="1200" dirty="0" smtClean="0"/>
              </a:br>
              <a:r>
                <a:rPr lang="en-US" sz="1100" b="1" kern="1200" dirty="0" smtClean="0"/>
                <a:t> </a:t>
              </a:r>
              <a:r>
                <a:rPr lang="en-US" sz="1100" b="1" kern="1200" dirty="0"/>
                <a:t>of Silica</a:t>
              </a:r>
            </a:p>
          </p:txBody>
        </p:sp>
      </p:grpSp>
      <p:pic>
        <p:nvPicPr>
          <p:cNvPr id="9" name="Picture 8" descr="C:\Users\Martha\AppData\Local\Microsoft\Windows\Temporary Internet Files\Content.IE5\6EBXSDVL\pulmones[1].gif"/>
          <p:cNvPicPr/>
          <p:nvPr/>
        </p:nvPicPr>
        <p:blipFill>
          <a:blip r:embed="rId4">
            <a:extLst>
              <a:ext uri="{28A0092B-C50C-407E-A947-70E740481C1C}">
                <a14:useLocalDpi xmlns:a14="http://schemas.microsoft.com/office/drawing/2010/main" val="0"/>
              </a:ext>
            </a:extLst>
          </a:blip>
          <a:srcRect/>
          <a:stretch>
            <a:fillRect/>
          </a:stretch>
        </p:blipFill>
        <p:spPr bwMode="auto">
          <a:xfrm>
            <a:off x="6304401" y="5011166"/>
            <a:ext cx="1676400" cy="1694434"/>
          </a:xfrm>
          <a:prstGeom prst="rect">
            <a:avLst/>
          </a:prstGeom>
          <a:noFill/>
          <a:ln>
            <a:noFill/>
          </a:ln>
        </p:spPr>
      </p:pic>
      <p:sp>
        <p:nvSpPr>
          <p:cNvPr id="10" name="Title 1"/>
          <p:cNvSpPr>
            <a:spLocks noGrp="1"/>
          </p:cNvSpPr>
          <p:nvPr>
            <p:ph type="title"/>
          </p:nvPr>
        </p:nvSpPr>
        <p:spPr/>
        <p:txBody>
          <a:bodyPr/>
          <a:lstStyle/>
          <a:p>
            <a:pPr algn="ctr"/>
            <a:r>
              <a:rPr lang="en-US" dirty="0" smtClean="0">
                <a:latin typeface="+mn-lt"/>
              </a:rPr>
              <a:t>Dust Hazards</a:t>
            </a:r>
            <a:endParaRPr lang="en-US" dirty="0">
              <a:latin typeface="+mn-lt"/>
            </a:endParaRPr>
          </a:p>
        </p:txBody>
      </p:sp>
      <p:sp>
        <p:nvSpPr>
          <p:cNvPr id="11" name="Content Placeholder 2"/>
          <p:cNvSpPr>
            <a:spLocks noGrp="1"/>
          </p:cNvSpPr>
          <p:nvPr>
            <p:ph idx="1"/>
          </p:nvPr>
        </p:nvSpPr>
        <p:spPr>
          <a:xfrm>
            <a:off x="762000" y="1716314"/>
            <a:ext cx="4343400" cy="4530725"/>
          </a:xfrm>
        </p:spPr>
        <p:txBody>
          <a:bodyPr/>
          <a:lstStyle/>
          <a:p>
            <a:r>
              <a:rPr lang="en-US" sz="2400" dirty="0" smtClean="0"/>
              <a:t>Sand can break down into very small pieces or </a:t>
            </a:r>
            <a:r>
              <a:rPr lang="en-US" sz="2400" b="1" dirty="0" smtClean="0">
                <a:solidFill>
                  <a:srgbClr val="FF0000"/>
                </a:solidFill>
              </a:rPr>
              <a:t>DUST</a:t>
            </a:r>
          </a:p>
          <a:p>
            <a:r>
              <a:rPr lang="en-US" sz="2400" dirty="0"/>
              <a:t>These particles can become airborne and get into worker breathing zones</a:t>
            </a:r>
          </a:p>
          <a:p>
            <a:r>
              <a:rPr lang="en-US" sz="2400" dirty="0" smtClean="0"/>
              <a:t>Silica </a:t>
            </a:r>
            <a:r>
              <a:rPr lang="en-US" sz="2400" dirty="0"/>
              <a:t>sand dust can cause </a:t>
            </a:r>
            <a:r>
              <a:rPr lang="en-US" sz="2400" dirty="0" smtClean="0"/>
              <a:t>lung damage when workers breathe it in at unsafe levels over time</a:t>
            </a:r>
          </a:p>
          <a:p>
            <a:endParaRPr lang="en-US" sz="2400" dirty="0" smtClean="0"/>
          </a:p>
          <a:p>
            <a:endParaRPr lang="en-US" sz="2400" dirty="0"/>
          </a:p>
        </p:txBody>
      </p:sp>
    </p:spTree>
    <p:extLst>
      <p:ext uri="{BB962C8B-B14F-4D97-AF65-F5344CB8AC3E}">
        <p14:creationId xmlns:p14="http://schemas.microsoft.com/office/powerpoint/2010/main" val="13525222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94424978"/>
              </p:ext>
            </p:extLst>
          </p:nvPr>
        </p:nvGraphicFramePr>
        <p:xfrm>
          <a:off x="3886200" y="1905000"/>
          <a:ext cx="4648200" cy="3733800"/>
        </p:xfrm>
        <a:graphic>
          <a:graphicData uri="http://schemas.openxmlformats.org/drawingml/2006/table">
            <a:tbl>
              <a:tblPr firstRow="1" firstCol="1" bandRow="1">
                <a:tableStyleId>{5C22544A-7EE6-4342-B048-85BDC9FD1C3A}</a:tableStyleId>
              </a:tblPr>
              <a:tblGrid>
                <a:gridCol w="2788920"/>
                <a:gridCol w="929640"/>
                <a:gridCol w="929640"/>
              </a:tblGrid>
              <a:tr h="309842">
                <a:tc gridSpan="3">
                  <a:txBody>
                    <a:bodyPr/>
                    <a:lstStyle/>
                    <a:p>
                      <a:pPr marL="0" marR="0" algn="ctr">
                        <a:lnSpc>
                          <a:spcPts val="1425"/>
                        </a:lnSpc>
                        <a:spcBef>
                          <a:spcPts val="0"/>
                        </a:spcBef>
                        <a:spcAft>
                          <a:spcPts val="0"/>
                        </a:spcAft>
                      </a:pPr>
                      <a:r>
                        <a:rPr lang="en-US" sz="1400" b="1" dirty="0">
                          <a:solidFill>
                            <a:schemeClr val="tx1"/>
                          </a:solidFill>
                          <a:effectLst/>
                        </a:rPr>
                        <a:t>TABLE Z-3 Mineral Dusts</a:t>
                      </a:r>
                      <a:endParaRPr lang="en-US" sz="1800" b="1" dirty="0">
                        <a:solidFill>
                          <a:schemeClr val="tx1"/>
                        </a:solidFill>
                        <a:effectLst/>
                        <a:latin typeface="Calibri"/>
                        <a:ea typeface="Calibri"/>
                        <a:cs typeface="Times New Roman"/>
                      </a:endParaRPr>
                    </a:p>
                  </a:txBody>
                  <a:tcPr marL="28575" marR="28575" marT="28575" marB="28575" anchor="ctr">
                    <a:solidFill>
                      <a:schemeClr val="tx1">
                        <a:lumMod val="50000"/>
                        <a:lumOff val="50000"/>
                      </a:schemeClr>
                    </a:solidFill>
                  </a:tcPr>
                </a:tc>
                <a:tc hMerge="1">
                  <a:txBody>
                    <a:bodyPr/>
                    <a:lstStyle/>
                    <a:p>
                      <a:endParaRPr lang="en-US"/>
                    </a:p>
                  </a:txBody>
                  <a:tcPr/>
                </a:tc>
                <a:tc hMerge="1">
                  <a:txBody>
                    <a:bodyPr/>
                    <a:lstStyle/>
                    <a:p>
                      <a:endParaRPr lang="en-US"/>
                    </a:p>
                  </a:txBody>
                  <a:tcPr/>
                </a:tc>
              </a:tr>
              <a:tr h="309842">
                <a:tc>
                  <a:txBody>
                    <a:bodyPr/>
                    <a:lstStyle/>
                    <a:p>
                      <a:pPr marL="0" marR="0" algn="ctr">
                        <a:lnSpc>
                          <a:spcPts val="1425"/>
                        </a:lnSpc>
                        <a:spcBef>
                          <a:spcPts val="0"/>
                        </a:spcBef>
                        <a:spcAft>
                          <a:spcPts val="0"/>
                        </a:spcAft>
                      </a:pPr>
                      <a:r>
                        <a:rPr lang="en-US" sz="1000" dirty="0">
                          <a:solidFill>
                            <a:schemeClr val="tx1"/>
                          </a:solidFill>
                          <a:effectLst/>
                        </a:rPr>
                        <a:t>Substance</a:t>
                      </a:r>
                      <a:endParaRPr lang="en-US" sz="1100" dirty="0">
                        <a:solidFill>
                          <a:schemeClr val="tx1"/>
                        </a:solidFill>
                        <a:effectLst/>
                        <a:latin typeface="Calibri"/>
                        <a:ea typeface="Calibri"/>
                        <a:cs typeface="Times New Roman"/>
                      </a:endParaRPr>
                    </a:p>
                  </a:txBody>
                  <a:tcPr marL="28575" marR="28575" marT="28575" marB="28575" anchor="ctr">
                    <a:solidFill>
                      <a:schemeClr val="tx1">
                        <a:lumMod val="50000"/>
                        <a:lumOff val="50000"/>
                      </a:schemeClr>
                    </a:solidFill>
                  </a:tcPr>
                </a:tc>
                <a:tc>
                  <a:txBody>
                    <a:bodyPr/>
                    <a:lstStyle/>
                    <a:p>
                      <a:pPr marL="0" marR="0" algn="ctr">
                        <a:lnSpc>
                          <a:spcPts val="1425"/>
                        </a:lnSpc>
                        <a:spcBef>
                          <a:spcPts val="0"/>
                        </a:spcBef>
                        <a:spcAft>
                          <a:spcPts val="0"/>
                        </a:spcAft>
                      </a:pPr>
                      <a:r>
                        <a:rPr lang="en-US" sz="1000" dirty="0" err="1">
                          <a:effectLst/>
                        </a:rPr>
                        <a:t>mppcf</a:t>
                      </a:r>
                      <a:r>
                        <a:rPr lang="en-US" sz="1000" dirty="0">
                          <a:effectLst/>
                        </a:rPr>
                        <a:t> </a:t>
                      </a:r>
                      <a:r>
                        <a:rPr lang="en-US" sz="750" baseline="30000" dirty="0">
                          <a:effectLst/>
                        </a:rPr>
                        <a:t>a</a:t>
                      </a:r>
                      <a:endParaRPr lang="en-US" sz="1100" dirty="0">
                        <a:effectLst/>
                        <a:latin typeface="Calibri"/>
                        <a:ea typeface="Calibri"/>
                        <a:cs typeface="Times New Roman"/>
                      </a:endParaRPr>
                    </a:p>
                  </a:txBody>
                  <a:tcPr marL="28575" marR="28575" marT="28575" marB="28575" anchor="ctr">
                    <a:solidFill>
                      <a:schemeClr val="tx1">
                        <a:lumMod val="50000"/>
                        <a:lumOff val="50000"/>
                      </a:schemeClr>
                    </a:solidFill>
                  </a:tcPr>
                </a:tc>
                <a:tc>
                  <a:txBody>
                    <a:bodyPr/>
                    <a:lstStyle/>
                    <a:p>
                      <a:pPr marL="0" marR="0" algn="ctr">
                        <a:lnSpc>
                          <a:spcPts val="1425"/>
                        </a:lnSpc>
                        <a:spcBef>
                          <a:spcPts val="0"/>
                        </a:spcBef>
                        <a:spcAft>
                          <a:spcPts val="0"/>
                        </a:spcAft>
                      </a:pPr>
                      <a:r>
                        <a:rPr lang="en-US" sz="1000">
                          <a:effectLst/>
                        </a:rPr>
                        <a:t>mg/m</a:t>
                      </a:r>
                      <a:r>
                        <a:rPr lang="en-US" sz="750" baseline="30000">
                          <a:effectLst/>
                        </a:rPr>
                        <a:t>3</a:t>
                      </a:r>
                      <a:endParaRPr lang="en-US" sz="1100">
                        <a:effectLst/>
                        <a:latin typeface="Calibri"/>
                        <a:ea typeface="Calibri"/>
                        <a:cs typeface="Times New Roman"/>
                      </a:endParaRPr>
                    </a:p>
                  </a:txBody>
                  <a:tcPr marL="28575" marR="28575" marT="28575" marB="28575" anchor="ctr">
                    <a:solidFill>
                      <a:schemeClr val="tx1">
                        <a:lumMod val="50000"/>
                        <a:lumOff val="50000"/>
                      </a:schemeClr>
                    </a:solidFill>
                  </a:tcPr>
                </a:tc>
              </a:tr>
              <a:tr h="326428">
                <a:tc gridSpan="3">
                  <a:txBody>
                    <a:bodyPr/>
                    <a:lstStyle/>
                    <a:p>
                      <a:pPr marL="0" marR="0" algn="ctr">
                        <a:lnSpc>
                          <a:spcPts val="1425"/>
                        </a:lnSpc>
                        <a:spcBef>
                          <a:spcPts val="0"/>
                        </a:spcBef>
                        <a:spcAft>
                          <a:spcPts val="0"/>
                        </a:spcAft>
                      </a:pPr>
                      <a:endParaRPr lang="en-US" sz="1000" dirty="0">
                        <a:solidFill>
                          <a:schemeClr val="tx1"/>
                        </a:solidFill>
                        <a:effectLst/>
                        <a:latin typeface="Tahoma"/>
                        <a:ea typeface="Times New Roman"/>
                        <a:cs typeface="Times New Roman"/>
                      </a:endParaRPr>
                    </a:p>
                  </a:txBody>
                  <a:tcPr marL="28575" marR="28575" marT="28575" marB="28575" anchor="ctr">
                    <a:solidFill>
                      <a:schemeClr val="tx1">
                        <a:lumMod val="50000"/>
                        <a:lumOff val="50000"/>
                      </a:schemeClr>
                    </a:solidFill>
                  </a:tcPr>
                </a:tc>
                <a:tc hMerge="1">
                  <a:txBody>
                    <a:bodyPr/>
                    <a:lstStyle/>
                    <a:p>
                      <a:endParaRPr lang="en-US"/>
                    </a:p>
                  </a:txBody>
                  <a:tcPr/>
                </a:tc>
                <a:tc hMerge="1">
                  <a:txBody>
                    <a:bodyPr/>
                    <a:lstStyle/>
                    <a:p>
                      <a:endParaRPr lang="en-US"/>
                    </a:p>
                  </a:txBody>
                  <a:tcPr/>
                </a:tc>
              </a:tr>
              <a:tr h="556867">
                <a:tc>
                  <a:txBody>
                    <a:bodyPr/>
                    <a:lstStyle/>
                    <a:p>
                      <a:pPr marL="0" marR="0">
                        <a:lnSpc>
                          <a:spcPts val="1425"/>
                        </a:lnSpc>
                        <a:spcBef>
                          <a:spcPts val="0"/>
                        </a:spcBef>
                        <a:spcAft>
                          <a:spcPts val="0"/>
                        </a:spcAft>
                      </a:pPr>
                      <a:r>
                        <a:rPr lang="en-US" sz="1000" dirty="0">
                          <a:solidFill>
                            <a:schemeClr val="tx1"/>
                          </a:solidFill>
                          <a:effectLst/>
                        </a:rPr>
                        <a:t>Silica:</a:t>
                      </a:r>
                      <a:br>
                        <a:rPr lang="en-US" sz="1000" dirty="0">
                          <a:solidFill>
                            <a:schemeClr val="tx1"/>
                          </a:solidFill>
                          <a:effectLst/>
                        </a:rPr>
                      </a:br>
                      <a:r>
                        <a:rPr lang="en-US" sz="1000" dirty="0">
                          <a:solidFill>
                            <a:schemeClr val="tx1"/>
                          </a:solidFill>
                          <a:effectLst/>
                        </a:rPr>
                        <a:t>Crystalline</a:t>
                      </a:r>
                      <a:endParaRPr lang="en-US" sz="1100" dirty="0">
                        <a:solidFill>
                          <a:schemeClr val="tx1"/>
                        </a:solidFill>
                        <a:effectLst/>
                        <a:latin typeface="Calibri"/>
                        <a:ea typeface="Calibri"/>
                        <a:cs typeface="Times New Roman"/>
                      </a:endParaRPr>
                    </a:p>
                  </a:txBody>
                  <a:tcPr marL="28575" marR="28575" marT="28575" marB="28575" anchor="ctr">
                    <a:solidFill>
                      <a:schemeClr val="tx1">
                        <a:lumMod val="50000"/>
                        <a:lumOff val="50000"/>
                      </a:schemeClr>
                    </a:solidFill>
                  </a:tcPr>
                </a:tc>
                <a:tc>
                  <a:txBody>
                    <a:bodyPr/>
                    <a:lstStyle/>
                    <a:p>
                      <a:pPr marL="0" marR="0">
                        <a:lnSpc>
                          <a:spcPts val="1425"/>
                        </a:lnSpc>
                        <a:spcBef>
                          <a:spcPts val="0"/>
                        </a:spcBef>
                        <a:spcAft>
                          <a:spcPts val="0"/>
                        </a:spcAft>
                      </a:pPr>
                      <a:r>
                        <a:rPr lang="en-US" sz="1000">
                          <a:effectLst/>
                        </a:rPr>
                        <a:t> </a:t>
                      </a:r>
                      <a:endParaRPr lang="en-US" sz="1100">
                        <a:effectLst/>
                        <a:latin typeface="Calibri"/>
                        <a:ea typeface="Calibri"/>
                        <a:cs typeface="Times New Roman"/>
                      </a:endParaRPr>
                    </a:p>
                  </a:txBody>
                  <a:tcPr marL="28575" marR="28575" marT="28575" marB="28575" anchor="ctr">
                    <a:solidFill>
                      <a:schemeClr val="tx1">
                        <a:lumMod val="50000"/>
                        <a:lumOff val="50000"/>
                      </a:schemeClr>
                    </a:solidFill>
                  </a:tcPr>
                </a:tc>
                <a:tc>
                  <a:txBody>
                    <a:bodyPr/>
                    <a:lstStyle/>
                    <a:p>
                      <a:pPr marL="0" marR="0">
                        <a:lnSpc>
                          <a:spcPts val="1425"/>
                        </a:lnSpc>
                        <a:spcBef>
                          <a:spcPts val="0"/>
                        </a:spcBef>
                        <a:spcAft>
                          <a:spcPts val="0"/>
                        </a:spcAft>
                      </a:pPr>
                      <a:r>
                        <a:rPr lang="en-US" sz="1000" dirty="0">
                          <a:effectLst/>
                        </a:rPr>
                        <a:t> </a:t>
                      </a:r>
                      <a:endParaRPr lang="en-US" sz="1100" dirty="0">
                        <a:effectLst/>
                        <a:latin typeface="Calibri"/>
                        <a:ea typeface="Calibri"/>
                        <a:cs typeface="Times New Roman"/>
                      </a:endParaRPr>
                    </a:p>
                  </a:txBody>
                  <a:tcPr marL="28575" marR="28575" marT="28575" marB="28575" anchor="ctr">
                    <a:solidFill>
                      <a:schemeClr val="tx1">
                        <a:lumMod val="50000"/>
                        <a:lumOff val="50000"/>
                      </a:schemeClr>
                    </a:solidFill>
                  </a:tcPr>
                </a:tc>
              </a:tr>
              <a:tr h="556867">
                <a:tc>
                  <a:txBody>
                    <a:bodyPr/>
                    <a:lstStyle/>
                    <a:p>
                      <a:pPr marL="0" marR="0">
                        <a:lnSpc>
                          <a:spcPts val="1425"/>
                        </a:lnSpc>
                        <a:spcBef>
                          <a:spcPts val="0"/>
                        </a:spcBef>
                        <a:spcAft>
                          <a:spcPts val="0"/>
                        </a:spcAft>
                      </a:pPr>
                      <a:r>
                        <a:rPr lang="en-US" sz="1000" dirty="0">
                          <a:solidFill>
                            <a:schemeClr val="tx1"/>
                          </a:solidFill>
                          <a:effectLst/>
                        </a:rPr>
                        <a:t>      Quartz (Respirable) . . . . . . . . . . . . . . . . . . </a:t>
                      </a:r>
                      <a:endParaRPr lang="en-US" sz="1100" dirty="0">
                        <a:solidFill>
                          <a:schemeClr val="tx1"/>
                        </a:solidFill>
                        <a:effectLst/>
                        <a:latin typeface="Calibri"/>
                        <a:ea typeface="Calibri"/>
                        <a:cs typeface="Times New Roman"/>
                      </a:endParaRPr>
                    </a:p>
                  </a:txBody>
                  <a:tcPr marL="28575" marR="28575" marT="28575" marB="28575" anchor="ctr">
                    <a:solidFill>
                      <a:schemeClr val="tx1">
                        <a:lumMod val="50000"/>
                        <a:lumOff val="50000"/>
                      </a:schemeClr>
                    </a:solidFill>
                  </a:tcPr>
                </a:tc>
                <a:tc>
                  <a:txBody>
                    <a:bodyPr/>
                    <a:lstStyle/>
                    <a:p>
                      <a:pPr marL="0" marR="0" algn="ctr">
                        <a:lnSpc>
                          <a:spcPts val="1425"/>
                        </a:lnSpc>
                        <a:spcBef>
                          <a:spcPts val="0"/>
                        </a:spcBef>
                        <a:spcAft>
                          <a:spcPts val="0"/>
                        </a:spcAft>
                      </a:pPr>
                      <a:r>
                        <a:rPr lang="en-US" sz="1000" u="sng">
                          <a:effectLst/>
                        </a:rPr>
                        <a:t>   250</a:t>
                      </a:r>
                      <a:r>
                        <a:rPr lang="en-US" sz="750" u="sng" baseline="30000">
                          <a:effectLst/>
                        </a:rPr>
                        <a:t>b</a:t>
                      </a:r>
                      <a:r>
                        <a:rPr lang="en-US" sz="1000" u="sng">
                          <a:effectLst/>
                        </a:rPr>
                        <a:t>   </a:t>
                      </a:r>
                      <a:r>
                        <a:rPr lang="en-US" sz="1000">
                          <a:effectLst/>
                        </a:rPr>
                        <a:t/>
                      </a:r>
                      <a:br>
                        <a:rPr lang="en-US" sz="1000">
                          <a:effectLst/>
                        </a:rPr>
                      </a:br>
                      <a:r>
                        <a:rPr lang="en-US" sz="1000">
                          <a:effectLst/>
                        </a:rPr>
                        <a:t>%SiO</a:t>
                      </a:r>
                      <a:r>
                        <a:rPr lang="en-US" sz="750" baseline="-25000">
                          <a:effectLst/>
                        </a:rPr>
                        <a:t>2</a:t>
                      </a:r>
                      <a:r>
                        <a:rPr lang="en-US" sz="1000">
                          <a:effectLst/>
                        </a:rPr>
                        <a:t>+5</a:t>
                      </a:r>
                      <a:endParaRPr lang="en-US" sz="1100">
                        <a:effectLst/>
                        <a:latin typeface="Calibri"/>
                        <a:ea typeface="Calibri"/>
                        <a:cs typeface="Times New Roman"/>
                      </a:endParaRPr>
                    </a:p>
                  </a:txBody>
                  <a:tcPr marL="28575" marR="28575" marT="28575" marB="28575" anchor="ctr">
                    <a:solidFill>
                      <a:schemeClr val="tx1">
                        <a:lumMod val="50000"/>
                        <a:lumOff val="50000"/>
                      </a:schemeClr>
                    </a:solidFill>
                  </a:tcPr>
                </a:tc>
                <a:tc>
                  <a:txBody>
                    <a:bodyPr/>
                    <a:lstStyle/>
                    <a:p>
                      <a:pPr marL="0" marR="0" algn="ctr">
                        <a:lnSpc>
                          <a:spcPts val="1425"/>
                        </a:lnSpc>
                        <a:spcBef>
                          <a:spcPts val="0"/>
                        </a:spcBef>
                        <a:spcAft>
                          <a:spcPts val="0"/>
                        </a:spcAft>
                      </a:pPr>
                      <a:r>
                        <a:rPr lang="en-US" sz="1000" u="sng">
                          <a:effectLst/>
                        </a:rPr>
                        <a:t>   10 mg/m</a:t>
                      </a:r>
                      <a:r>
                        <a:rPr lang="en-US" sz="750" u="sng" baseline="30000">
                          <a:effectLst/>
                        </a:rPr>
                        <a:t>3 e</a:t>
                      </a:r>
                      <a:r>
                        <a:rPr lang="en-US" sz="1000" u="sng">
                          <a:effectLst/>
                        </a:rPr>
                        <a:t>   </a:t>
                      </a:r>
                      <a:r>
                        <a:rPr lang="en-US" sz="1000">
                          <a:effectLst/>
                        </a:rPr>
                        <a:t/>
                      </a:r>
                      <a:br>
                        <a:rPr lang="en-US" sz="1000">
                          <a:effectLst/>
                        </a:rPr>
                      </a:br>
                      <a:r>
                        <a:rPr lang="en-US" sz="1000">
                          <a:effectLst/>
                        </a:rPr>
                        <a:t>%SiO</a:t>
                      </a:r>
                      <a:r>
                        <a:rPr lang="en-US" sz="750" baseline="-25000">
                          <a:effectLst/>
                        </a:rPr>
                        <a:t>2</a:t>
                      </a:r>
                      <a:r>
                        <a:rPr lang="en-US" sz="1000">
                          <a:effectLst/>
                        </a:rPr>
                        <a:t>+2</a:t>
                      </a:r>
                      <a:endParaRPr lang="en-US" sz="1100">
                        <a:effectLst/>
                        <a:latin typeface="Calibri"/>
                        <a:ea typeface="Calibri"/>
                        <a:cs typeface="Times New Roman"/>
                      </a:endParaRPr>
                    </a:p>
                  </a:txBody>
                  <a:tcPr marL="28575" marR="28575" marT="28575" marB="28575" anchor="ctr">
                    <a:solidFill>
                      <a:schemeClr val="tx1">
                        <a:lumMod val="50000"/>
                        <a:lumOff val="50000"/>
                      </a:schemeClr>
                    </a:solidFill>
                  </a:tcPr>
                </a:tc>
              </a:tr>
              <a:tr h="556867">
                <a:tc>
                  <a:txBody>
                    <a:bodyPr/>
                    <a:lstStyle/>
                    <a:p>
                      <a:pPr marL="0" marR="0">
                        <a:lnSpc>
                          <a:spcPts val="1425"/>
                        </a:lnSpc>
                        <a:spcBef>
                          <a:spcPts val="0"/>
                        </a:spcBef>
                        <a:spcAft>
                          <a:spcPts val="0"/>
                        </a:spcAft>
                      </a:pPr>
                      <a:r>
                        <a:rPr lang="en-US" sz="1000" dirty="0">
                          <a:solidFill>
                            <a:schemeClr val="tx1"/>
                          </a:solidFill>
                          <a:effectLst/>
                        </a:rPr>
                        <a:t>      Quartz (Total Dust) . . . . . . . . . . . . . . . . . . </a:t>
                      </a:r>
                      <a:endParaRPr lang="en-US" sz="1100" dirty="0">
                        <a:solidFill>
                          <a:schemeClr val="tx1"/>
                        </a:solidFill>
                        <a:effectLst/>
                        <a:latin typeface="Calibri"/>
                        <a:ea typeface="Calibri"/>
                        <a:cs typeface="Times New Roman"/>
                      </a:endParaRPr>
                    </a:p>
                  </a:txBody>
                  <a:tcPr marL="28575" marR="28575" marT="28575" marB="28575" anchor="ctr">
                    <a:solidFill>
                      <a:schemeClr val="tx1">
                        <a:lumMod val="50000"/>
                        <a:lumOff val="50000"/>
                      </a:schemeClr>
                    </a:solidFill>
                  </a:tcPr>
                </a:tc>
                <a:tc>
                  <a:txBody>
                    <a:bodyPr/>
                    <a:lstStyle/>
                    <a:p>
                      <a:pPr marL="0" marR="0" algn="ctr">
                        <a:lnSpc>
                          <a:spcPts val="1425"/>
                        </a:lnSpc>
                        <a:spcBef>
                          <a:spcPts val="0"/>
                        </a:spcBef>
                        <a:spcAft>
                          <a:spcPts val="0"/>
                        </a:spcAft>
                      </a:pPr>
                      <a:r>
                        <a:rPr lang="en-US" sz="1000">
                          <a:effectLst/>
                        </a:rPr>
                        <a:t>. . . . . . . . . </a:t>
                      </a:r>
                      <a:endParaRPr lang="en-US" sz="1100">
                        <a:effectLst/>
                        <a:latin typeface="Calibri"/>
                        <a:ea typeface="Calibri"/>
                        <a:cs typeface="Times New Roman"/>
                      </a:endParaRPr>
                    </a:p>
                  </a:txBody>
                  <a:tcPr marL="28575" marR="28575" marT="28575" marB="28575" anchor="ctr">
                    <a:solidFill>
                      <a:schemeClr val="tx1">
                        <a:lumMod val="50000"/>
                        <a:lumOff val="50000"/>
                      </a:schemeClr>
                    </a:solidFill>
                  </a:tcPr>
                </a:tc>
                <a:tc>
                  <a:txBody>
                    <a:bodyPr/>
                    <a:lstStyle/>
                    <a:p>
                      <a:pPr marL="0" marR="0" algn="ctr">
                        <a:lnSpc>
                          <a:spcPts val="1425"/>
                        </a:lnSpc>
                        <a:spcBef>
                          <a:spcPts val="0"/>
                        </a:spcBef>
                        <a:spcAft>
                          <a:spcPts val="0"/>
                        </a:spcAft>
                      </a:pPr>
                      <a:r>
                        <a:rPr lang="en-US" sz="1000" u="sng">
                          <a:effectLst/>
                        </a:rPr>
                        <a:t>   30 mg/m</a:t>
                      </a:r>
                      <a:r>
                        <a:rPr lang="en-US" sz="750" u="sng" baseline="30000">
                          <a:effectLst/>
                        </a:rPr>
                        <a:t>3</a:t>
                      </a:r>
                      <a:r>
                        <a:rPr lang="en-US" sz="1000" u="sng">
                          <a:effectLst/>
                        </a:rPr>
                        <a:t>   </a:t>
                      </a:r>
                      <a:r>
                        <a:rPr lang="en-US" sz="1000">
                          <a:effectLst/>
                        </a:rPr>
                        <a:t/>
                      </a:r>
                      <a:br>
                        <a:rPr lang="en-US" sz="1000">
                          <a:effectLst/>
                        </a:rPr>
                      </a:br>
                      <a:r>
                        <a:rPr lang="en-US" sz="1000">
                          <a:effectLst/>
                        </a:rPr>
                        <a:t>%SiO</a:t>
                      </a:r>
                      <a:r>
                        <a:rPr lang="en-US" sz="750" baseline="-25000">
                          <a:effectLst/>
                        </a:rPr>
                        <a:t>2</a:t>
                      </a:r>
                      <a:r>
                        <a:rPr lang="en-US" sz="1000">
                          <a:effectLst/>
                        </a:rPr>
                        <a:t>+2</a:t>
                      </a:r>
                      <a:endParaRPr lang="en-US" sz="1100">
                        <a:effectLst/>
                        <a:latin typeface="Calibri"/>
                        <a:ea typeface="Calibri"/>
                        <a:cs typeface="Times New Roman"/>
                      </a:endParaRPr>
                    </a:p>
                  </a:txBody>
                  <a:tcPr marL="28575" marR="28575" marT="28575" marB="28575" anchor="ctr">
                    <a:solidFill>
                      <a:schemeClr val="tx1">
                        <a:lumMod val="50000"/>
                        <a:lumOff val="50000"/>
                      </a:schemeClr>
                    </a:solidFill>
                  </a:tcPr>
                </a:tc>
              </a:tr>
              <a:tr h="1117087">
                <a:tc>
                  <a:txBody>
                    <a:bodyPr/>
                    <a:lstStyle/>
                    <a:p>
                      <a:pPr marL="342900" marR="0" lvl="0" indent="-342900">
                        <a:lnSpc>
                          <a:spcPts val="1500"/>
                        </a:lnSpc>
                        <a:spcBef>
                          <a:spcPts val="0"/>
                        </a:spcBef>
                        <a:spcAft>
                          <a:spcPts val="0"/>
                        </a:spcAft>
                        <a:buSzPts val="1000"/>
                        <a:buFont typeface="Wingdings"/>
                        <a:buChar char=""/>
                        <a:tabLst>
                          <a:tab pos="457200" algn="l"/>
                        </a:tabLst>
                      </a:pPr>
                      <a:r>
                        <a:rPr lang="en-US" sz="1000" dirty="0">
                          <a:solidFill>
                            <a:schemeClr val="tx1"/>
                          </a:solidFill>
                          <a:effectLst/>
                        </a:rPr>
                        <a:t>Cristobalite: Use ½ the value calculated from the count or mass formulae for quartz.</a:t>
                      </a:r>
                      <a:endParaRPr lang="en-US" sz="1100" dirty="0">
                        <a:solidFill>
                          <a:schemeClr val="tx1"/>
                        </a:solidFill>
                        <a:effectLst/>
                      </a:endParaRPr>
                    </a:p>
                    <a:p>
                      <a:pPr marL="342900" marR="0" lvl="0" indent="-342900">
                        <a:lnSpc>
                          <a:spcPts val="1500"/>
                        </a:lnSpc>
                        <a:spcBef>
                          <a:spcPts val="0"/>
                        </a:spcBef>
                        <a:spcAft>
                          <a:spcPts val="0"/>
                        </a:spcAft>
                        <a:buSzPts val="1000"/>
                        <a:buFont typeface="Wingdings"/>
                        <a:buChar char=""/>
                        <a:tabLst>
                          <a:tab pos="457200" algn="l"/>
                        </a:tabLst>
                      </a:pPr>
                      <a:r>
                        <a:rPr lang="en-US" sz="1000" dirty="0">
                          <a:solidFill>
                            <a:schemeClr val="tx1"/>
                          </a:solidFill>
                          <a:effectLst/>
                        </a:rPr>
                        <a:t>Tridymite: Use ½ the value calculated from the formulae for quartz.</a:t>
                      </a:r>
                      <a:endParaRPr lang="en-US" sz="1100" dirty="0">
                        <a:solidFill>
                          <a:schemeClr val="tx1"/>
                        </a:solidFill>
                        <a:effectLst/>
                        <a:latin typeface="Calibri"/>
                        <a:ea typeface="Calibri"/>
                        <a:cs typeface="Times New Roman"/>
                      </a:endParaRPr>
                    </a:p>
                  </a:txBody>
                  <a:tcPr marL="28575" marR="28575" marT="28575" marB="28575" anchor="ctr">
                    <a:solidFill>
                      <a:schemeClr val="tx1">
                        <a:lumMod val="50000"/>
                        <a:lumOff val="50000"/>
                      </a:schemeClr>
                    </a:solidFill>
                  </a:tcPr>
                </a:tc>
                <a:tc>
                  <a:txBody>
                    <a:bodyPr/>
                    <a:lstStyle/>
                    <a:p>
                      <a:pPr marL="0" marR="0">
                        <a:lnSpc>
                          <a:spcPts val="1425"/>
                        </a:lnSpc>
                        <a:spcBef>
                          <a:spcPts val="0"/>
                        </a:spcBef>
                        <a:spcAft>
                          <a:spcPts val="0"/>
                        </a:spcAft>
                      </a:pPr>
                      <a:r>
                        <a:rPr lang="en-US" sz="1000" dirty="0">
                          <a:effectLst/>
                        </a:rPr>
                        <a:t> </a:t>
                      </a:r>
                      <a:endParaRPr lang="en-US" sz="1100" dirty="0">
                        <a:effectLst/>
                        <a:latin typeface="Calibri"/>
                        <a:ea typeface="Calibri"/>
                        <a:cs typeface="Times New Roman"/>
                      </a:endParaRPr>
                    </a:p>
                  </a:txBody>
                  <a:tcPr marL="28575" marR="28575" marT="28575" marB="28575" anchor="ctr">
                    <a:solidFill>
                      <a:schemeClr val="tx1">
                        <a:lumMod val="50000"/>
                        <a:lumOff val="50000"/>
                      </a:schemeClr>
                    </a:solidFill>
                  </a:tcPr>
                </a:tc>
                <a:tc>
                  <a:txBody>
                    <a:bodyPr/>
                    <a:lstStyle/>
                    <a:p>
                      <a:pPr marL="0" marR="0">
                        <a:lnSpc>
                          <a:spcPts val="1425"/>
                        </a:lnSpc>
                        <a:spcBef>
                          <a:spcPts val="0"/>
                        </a:spcBef>
                        <a:spcAft>
                          <a:spcPts val="0"/>
                        </a:spcAft>
                      </a:pPr>
                      <a:r>
                        <a:rPr lang="en-US" sz="1000" dirty="0">
                          <a:effectLst/>
                        </a:rPr>
                        <a:t> </a:t>
                      </a:r>
                      <a:endParaRPr lang="en-US" sz="1100" dirty="0">
                        <a:effectLst/>
                        <a:latin typeface="Calibri"/>
                        <a:ea typeface="Calibri"/>
                        <a:cs typeface="Times New Roman"/>
                      </a:endParaRPr>
                    </a:p>
                  </a:txBody>
                  <a:tcPr marL="28575" marR="28575" marT="28575" marB="28575" anchor="ctr">
                    <a:solidFill>
                      <a:schemeClr val="tx1">
                        <a:lumMod val="50000"/>
                        <a:lumOff val="50000"/>
                      </a:schemeClr>
                    </a:solidFill>
                  </a:tcPr>
                </a:tc>
              </a:tr>
            </a:tbl>
          </a:graphicData>
        </a:graphic>
      </p:graphicFrame>
      <p:sp>
        <p:nvSpPr>
          <p:cNvPr id="5" name="Title 1"/>
          <p:cNvSpPr>
            <a:spLocks noGrp="1"/>
          </p:cNvSpPr>
          <p:nvPr>
            <p:ph type="title"/>
          </p:nvPr>
        </p:nvSpPr>
        <p:spPr/>
        <p:txBody>
          <a:bodyPr/>
          <a:lstStyle/>
          <a:p>
            <a:pPr algn="ctr"/>
            <a:r>
              <a:rPr lang="en-US" dirty="0" smtClean="0">
                <a:latin typeface="+mn-lt"/>
              </a:rPr>
              <a:t>Permissible Exposure Limits (PEL) for 3 Types of Silica</a:t>
            </a:r>
            <a:endParaRPr lang="en-US" dirty="0">
              <a:latin typeface="+mn-lt"/>
            </a:endParaRPr>
          </a:p>
        </p:txBody>
      </p:sp>
      <p:sp>
        <p:nvSpPr>
          <p:cNvPr id="6" name="Content Placeholder 2"/>
          <p:cNvSpPr>
            <a:spLocks noGrp="1"/>
          </p:cNvSpPr>
          <p:nvPr>
            <p:ph idx="1"/>
          </p:nvPr>
        </p:nvSpPr>
        <p:spPr>
          <a:xfrm>
            <a:off x="685800" y="1716314"/>
            <a:ext cx="3048000" cy="4530725"/>
          </a:xfrm>
        </p:spPr>
        <p:txBody>
          <a:bodyPr/>
          <a:lstStyle/>
          <a:p>
            <a:r>
              <a:rPr lang="en-US" sz="2400" dirty="0" smtClean="0"/>
              <a:t>3 types of Silica</a:t>
            </a:r>
          </a:p>
          <a:p>
            <a:pPr lvl="1"/>
            <a:r>
              <a:rPr lang="en-US" sz="2200" dirty="0" smtClean="0"/>
              <a:t>Crystalline Silica</a:t>
            </a:r>
          </a:p>
          <a:p>
            <a:pPr lvl="1"/>
            <a:r>
              <a:rPr lang="en-US" sz="2200" dirty="0" smtClean="0"/>
              <a:t>Cristobalite</a:t>
            </a:r>
          </a:p>
          <a:p>
            <a:pPr lvl="1"/>
            <a:r>
              <a:rPr lang="en-US" sz="2200" dirty="0" smtClean="0"/>
              <a:t>Tridymite</a:t>
            </a:r>
          </a:p>
          <a:p>
            <a:r>
              <a:rPr lang="en-US" sz="2400" dirty="0" smtClean="0"/>
              <a:t>The PEL for each type of silica are shown in table Z-3 to the left</a:t>
            </a:r>
          </a:p>
          <a:p>
            <a:endParaRPr lang="en-US" sz="2400" dirty="0" smtClean="0"/>
          </a:p>
          <a:p>
            <a:endParaRPr lang="en-US" sz="2400" dirty="0"/>
          </a:p>
        </p:txBody>
      </p:sp>
    </p:spTree>
    <p:extLst>
      <p:ext uri="{BB962C8B-B14F-4D97-AF65-F5344CB8AC3E}">
        <p14:creationId xmlns:p14="http://schemas.microsoft.com/office/powerpoint/2010/main" val="60797118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_AUDIO_DECODED" val="1"/>
  <p:tag name="ART_ENCODE_TYPE" val="0"/>
  <p:tag name="ART_ENCODE_INDEX" val="1"/>
  <p:tag name="ARTICULATE_REFERENCE_COUNT" val="4"/>
  <p:tag name="ARTICULATE_REFERENCE_TYPE_1" val="0"/>
  <p:tag name="ARTICULATE_REFERENCE_TITLE_1" val="Non-Ferrous Founders' Society"/>
  <p:tag name="ARTICULATE_REFERENCE_1" val="http://www.nffs.org"/>
  <p:tag name="ARTICULATE_REFERENCE_TYPE_2" val="0"/>
  <p:tag name="ARTICULATE_REFERENCE_TITLE_2" val="Occupational Safety and Health Administration (OSHA)"/>
  <p:tag name="ARTICULATE_REFERENCE_2" val="http://www.osha.gov"/>
  <p:tag name="ARTICULATE_REFERENCE_TYPE_3" val="0"/>
  <p:tag name="ARTICULATE_REFERENCE_TITLE_3" val="National Fire Protection Association (NFPA)"/>
  <p:tag name="ARTICULATE_REFERENCE_3" val="http://www.nfpa.org"/>
  <p:tag name="ARTICULATE_REFERENCE_TYPE_4" val="0"/>
  <p:tag name="ARTICULATE_REFERENCE_TITLE_4" val="OSHA Regulations - 29CFR1910 Subpart S"/>
  <p:tag name="ARTICULATE_REFERENCE_4" val="http://www.osha.gov/pls/oshaweb/owadisp.show_document?p_table=STANDARDS&amp;p_id=10135"/>
  <p:tag name="PUBLISH_TITLE" val="Foundry Electrical Safety Training"/>
  <p:tag name="ARTICULATE_PUBLISH_PATH" val="U:\NFFStar Program\Harwood Grant\2007 Electrical Safety NFPA 70E\Project\CD Rom finished materials\Presentations\English"/>
  <p:tag name="ARTICULATE_LOGO" val="NFFStar-logo-transparent.gif"/>
  <p:tag name="ARTICULATE_PRESENTER" val="Non-Ferrous Founders' Society"/>
  <p:tag name="ARTICULATE_PRESENTER_GUID" val="49E8C9D119B1"/>
  <p:tag name="ARTICULATE_LMS" val="0"/>
  <p:tag name="PLAYERLOGOHEIGHT" val="138"/>
  <p:tag name="PLAYERLOGOWIDTH" val="375"/>
  <p:tag name="LAUNCHINNEWWINDOW" val="0"/>
  <p:tag name="LASTPUBLISHED" val="U:\NFFStar Program\Harwood Grant\2007 Electrical Safety NFPA 70E\Project\CD Rom finished materials\Presentations\English\Foundry Electrical Safety Training\player.html"/>
  <p:tag name="LMS_PUBLISH" val="No"/>
  <p:tag name="ARTICULATE_TEMPLATE_GUID" val="1a000000-6000-0000-b000-000000000001"/>
  <p:tag name="ARTICULATE_TEMPLATE" val="Corporate Communications"/>
  <p:tag name="PRESENTER_PREVIEW_MODE" val="0"/>
  <p:tag name="ARTICULATE_PRESENTER_VERSION" val="6"/>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1"/>
</p:tagLst>
</file>

<file path=ppt/tags/tag3.xml><?xml version="1.0" encoding="utf-8"?>
<p:tagLst xmlns:a="http://schemas.openxmlformats.org/drawingml/2006/main" xmlns:r="http://schemas.openxmlformats.org/officeDocument/2006/relationships" xmlns:p="http://schemas.openxmlformats.org/presentationml/2006/main">
  <p:tag name="ARTICULATE_TITLE_TAG" val="Non-Ferrous Founders’ Society NFFStar™ Safety &amp; Health Training Program"/>
  <p:tag name="ARTICULATE_SLIDE_PAUSE" val="0"/>
  <p:tag name="AUDIO_IMPORT" val="U:\NFFStar Program\Harwood Grant\2007 Electrical Safety NFPA 70E\Project\Audio\English\background1.wav"/>
  <p:tag name="AUDIO_ID" val="257"/>
  <p:tag name="ELAPSEDTIME" val="20.089"/>
  <p:tag name="ARTICULATE_SLIDE_GUID" val="66f1c066-be61-4859-9f8e-c9df57ecfe06"/>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Jerrod\LOCALS~1\Temp\articulate\presenter\imgtemp\eeyPZfpN_files\slide0001_image001.png"/>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Jerrod\LOCALS~1\Temp\articulate\presenter\imgtemp\7IHDSWC1_files\slide0001_image001.png"/>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Jerrod\LOCALS~1\Temp\articulate\presenter\imgtemp\LxrJBpFT_files\slide0001_image001.png"/>
</p:tagLst>
</file>

<file path=ppt/tags/tag7.xml><?xml version="1.0" encoding="utf-8"?>
<p:tagLst xmlns:a="http://schemas.openxmlformats.org/drawingml/2006/main" xmlns:r="http://schemas.openxmlformats.org/officeDocument/2006/relationships" xmlns:p="http://schemas.openxmlformats.org/presentationml/2006/main">
  <p:tag name="AUDIO_IMPORT" val="U:\NFFStar Program\Harwood Grant\2007 Electrical Safety NFPA 70E\Project\Audio\English\background1.wav"/>
  <p:tag name="AUDIO_ID" val="295"/>
  <p:tag name="ELAPSEDTIME" val="20.089"/>
</p:tagLst>
</file>

<file path=ppt/theme/theme1.xml><?xml version="1.0" encoding="utf-8"?>
<a:theme xmlns:a="http://schemas.openxmlformats.org/drawingml/2006/main" name="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9043</TotalTime>
  <Words>6999</Words>
  <Application>Microsoft Office PowerPoint</Application>
  <PresentationFormat>On-screen Show (4:3)</PresentationFormat>
  <Paragraphs>508</Paragraphs>
  <Slides>53</Slides>
  <Notes>53</Notes>
  <HiddenSlides>0</HiddenSlides>
  <MMClips>1</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Layers</vt:lpstr>
      <vt:lpstr>Non-Ferrous Founders’ Society Safety &amp; Health Training Program</vt:lpstr>
      <vt:lpstr>HazCom/GHS and the Brass and Bronze Foundry</vt:lpstr>
      <vt:lpstr>Non-Ferrous Foundry Hazards</vt:lpstr>
      <vt:lpstr>Green Sand/No Bake Molding</vt:lpstr>
      <vt:lpstr>Cores</vt:lpstr>
      <vt:lpstr>Sand Molding</vt:lpstr>
      <vt:lpstr>Sand Molding</vt:lpstr>
      <vt:lpstr>Dust Hazards</vt:lpstr>
      <vt:lpstr>Permissible Exposure Limits (PEL) for 3 Types of Silica</vt:lpstr>
      <vt:lpstr>Permissible Exposure Limits (PEL) for 3 Types of Silica</vt:lpstr>
      <vt:lpstr>MELTING</vt:lpstr>
      <vt:lpstr>MELTING</vt:lpstr>
      <vt:lpstr>MELTING</vt:lpstr>
      <vt:lpstr>Personal Protective Equipment</vt:lpstr>
      <vt:lpstr>Personal Protective Equipment</vt:lpstr>
      <vt:lpstr>Shakeout</vt:lpstr>
      <vt:lpstr>Respirators</vt:lpstr>
      <vt:lpstr>Other Potential Airborne Hazards from Mold and Core Making</vt:lpstr>
      <vt:lpstr>ISOCYANATES</vt:lpstr>
      <vt:lpstr>ASTHMA</vt:lpstr>
      <vt:lpstr>FORMALDEHYDE</vt:lpstr>
      <vt:lpstr>FORMALDEHYDE</vt:lpstr>
      <vt:lpstr>FORMALDEHYDE</vt:lpstr>
      <vt:lpstr>FORMALDEHYDE</vt:lpstr>
      <vt:lpstr>FORMALDEHYDE</vt:lpstr>
      <vt:lpstr>PHENOL</vt:lpstr>
      <vt:lpstr>PHENOL</vt:lpstr>
      <vt:lpstr>Cleaning and Finishing</vt:lpstr>
      <vt:lpstr>Cleaning and Finishing</vt:lpstr>
      <vt:lpstr>Copper</vt:lpstr>
      <vt:lpstr>Copper</vt:lpstr>
      <vt:lpstr>Permissible Exposure Limits (PEL) for Copper Dusts and Fumes</vt:lpstr>
      <vt:lpstr>Zinc</vt:lpstr>
      <vt:lpstr>Zinc</vt:lpstr>
      <vt:lpstr>Lead</vt:lpstr>
      <vt:lpstr>Lead</vt:lpstr>
      <vt:lpstr>Lead Program</vt:lpstr>
      <vt:lpstr>Lead</vt:lpstr>
      <vt:lpstr>Lead</vt:lpstr>
      <vt:lpstr>Lead</vt:lpstr>
      <vt:lpstr>Cadmium and Beryllium</vt:lpstr>
      <vt:lpstr>Beryllium</vt:lpstr>
      <vt:lpstr>Beryllium</vt:lpstr>
      <vt:lpstr>Chronic Beryllium Disease (CBD)</vt:lpstr>
      <vt:lpstr>Acute Beryllium Disease (ABD)</vt:lpstr>
      <vt:lpstr>Beryllium Hazards</vt:lpstr>
      <vt:lpstr>Cadmium</vt:lpstr>
      <vt:lpstr>Cadmium</vt:lpstr>
      <vt:lpstr>Cadmium Program</vt:lpstr>
      <vt:lpstr>Be Informed!</vt:lpstr>
      <vt:lpstr>Work Safely!</vt:lpstr>
      <vt:lpstr>Acknowledgements</vt:lpstr>
      <vt:lpstr>PowerPoint Presentation</vt:lpstr>
    </vt:vector>
  </TitlesOfParts>
  <Company>NFFS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Non-Ferrous Founders’ Society Safety &amp; Health Training Program</dc:title>
  <dc:creator>Jerrod Weaver</dc:creator>
  <cp:lastModifiedBy>Saldana, Andres - OSHA</cp:lastModifiedBy>
  <cp:revision>593</cp:revision>
  <dcterms:created xsi:type="dcterms:W3CDTF">2008-02-21T21:20:27Z</dcterms:created>
  <dcterms:modified xsi:type="dcterms:W3CDTF">2016-01-20T00:39:37Z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Foundry Electrical Safety Training</vt:lpwstr>
  </property>
  <property fmtid="{D5CDD505-2E9C-101B-9397-08002B2CF9AE}" pid="3" name="ArticulateUseProject">
    <vt:lpwstr>1</vt:lpwstr>
  </property>
  <property fmtid="{D5CDD505-2E9C-101B-9397-08002B2CF9AE}" pid="4" name="ArticulateGUID">
    <vt:lpwstr>8E02EDF8-6885-465C-BB60-37446822D7F1</vt:lpwstr>
  </property>
  <property fmtid="{D5CDD505-2E9C-101B-9397-08002B2CF9AE}" pid="5" name="ArticulateProjectFull">
    <vt:lpwstr>\\192.168.1.253\Users Shared Folders\Jerrod\NFFStar Program\Harwood Grant\2014 Hazard Communication aligned with GHS\Project\Funded\Content\Section 7 Brass and Bronze Foundries.ppta</vt:lpwstr>
  </property>
</Properties>
</file>