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7.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6"/>
  </p:notesMasterIdLst>
  <p:handoutMasterIdLst>
    <p:handoutMasterId r:id="rId107"/>
  </p:handoutMasterIdLst>
  <p:sldIdLst>
    <p:sldId id="257" r:id="rId2"/>
    <p:sldId id="580" r:id="rId3"/>
    <p:sldId id="581" r:id="rId4"/>
    <p:sldId id="590" r:id="rId5"/>
    <p:sldId id="584" r:id="rId6"/>
    <p:sldId id="582" r:id="rId7"/>
    <p:sldId id="593" r:id="rId8"/>
    <p:sldId id="591" r:id="rId9"/>
    <p:sldId id="594" r:id="rId10"/>
    <p:sldId id="595" r:id="rId11"/>
    <p:sldId id="596" r:id="rId12"/>
    <p:sldId id="597" r:id="rId13"/>
    <p:sldId id="598" r:id="rId14"/>
    <p:sldId id="600" r:id="rId15"/>
    <p:sldId id="604" r:id="rId16"/>
    <p:sldId id="601" r:id="rId17"/>
    <p:sldId id="589" r:id="rId18"/>
    <p:sldId id="603" r:id="rId19"/>
    <p:sldId id="602" r:id="rId20"/>
    <p:sldId id="382" r:id="rId21"/>
    <p:sldId id="372" r:id="rId22"/>
    <p:sldId id="374" r:id="rId23"/>
    <p:sldId id="376" r:id="rId24"/>
    <p:sldId id="377" r:id="rId25"/>
    <p:sldId id="386" r:id="rId26"/>
    <p:sldId id="605" r:id="rId27"/>
    <p:sldId id="606" r:id="rId28"/>
    <p:sldId id="607" r:id="rId29"/>
    <p:sldId id="611" r:id="rId30"/>
    <p:sldId id="387" r:id="rId31"/>
    <p:sldId id="389" r:id="rId32"/>
    <p:sldId id="390" r:id="rId33"/>
    <p:sldId id="395" r:id="rId34"/>
    <p:sldId id="396" r:id="rId35"/>
    <p:sldId id="397" r:id="rId36"/>
    <p:sldId id="407" r:id="rId37"/>
    <p:sldId id="410" r:id="rId38"/>
    <p:sldId id="612" r:id="rId39"/>
    <p:sldId id="613" r:id="rId40"/>
    <p:sldId id="614" r:id="rId41"/>
    <p:sldId id="615" r:id="rId42"/>
    <p:sldId id="616" r:id="rId43"/>
    <p:sldId id="411" r:id="rId44"/>
    <p:sldId id="413" r:id="rId45"/>
    <p:sldId id="414" r:id="rId46"/>
    <p:sldId id="415" r:id="rId47"/>
    <p:sldId id="417" r:id="rId48"/>
    <p:sldId id="418" r:id="rId49"/>
    <p:sldId id="617" r:id="rId50"/>
    <p:sldId id="618" r:id="rId51"/>
    <p:sldId id="619" r:id="rId52"/>
    <p:sldId id="620" r:id="rId53"/>
    <p:sldId id="621" r:id="rId54"/>
    <p:sldId id="622" r:id="rId55"/>
    <p:sldId id="623" r:id="rId56"/>
    <p:sldId id="624" r:id="rId57"/>
    <p:sldId id="626" r:id="rId58"/>
    <p:sldId id="627" r:id="rId59"/>
    <p:sldId id="630" r:id="rId60"/>
    <p:sldId id="632" r:id="rId61"/>
    <p:sldId id="431" r:id="rId62"/>
    <p:sldId id="642" r:id="rId63"/>
    <p:sldId id="643" r:id="rId64"/>
    <p:sldId id="645" r:id="rId65"/>
    <p:sldId id="432" r:id="rId66"/>
    <p:sldId id="435" r:id="rId67"/>
    <p:sldId id="437" r:id="rId68"/>
    <p:sldId id="551" r:id="rId69"/>
    <p:sldId id="553" r:id="rId70"/>
    <p:sldId id="646" r:id="rId71"/>
    <p:sldId id="647" r:id="rId72"/>
    <p:sldId id="648" r:id="rId73"/>
    <p:sldId id="649" r:id="rId74"/>
    <p:sldId id="650" r:id="rId75"/>
    <p:sldId id="651" r:id="rId76"/>
    <p:sldId id="652" r:id="rId77"/>
    <p:sldId id="753" r:id="rId78"/>
    <p:sldId id="671" r:id="rId79"/>
    <p:sldId id="672" r:id="rId80"/>
    <p:sldId id="677" r:id="rId81"/>
    <p:sldId id="683" r:id="rId82"/>
    <p:sldId id="685" r:id="rId83"/>
    <p:sldId id="686" r:id="rId84"/>
    <p:sldId id="687" r:id="rId85"/>
    <p:sldId id="688" r:id="rId86"/>
    <p:sldId id="689" r:id="rId87"/>
    <p:sldId id="690" r:id="rId88"/>
    <p:sldId id="691" r:id="rId89"/>
    <p:sldId id="699" r:id="rId90"/>
    <p:sldId id="702" r:id="rId91"/>
    <p:sldId id="725" r:id="rId92"/>
    <p:sldId id="733" r:id="rId93"/>
    <p:sldId id="558" r:id="rId94"/>
    <p:sldId id="749" r:id="rId95"/>
    <p:sldId id="748" r:id="rId96"/>
    <p:sldId id="747" r:id="rId97"/>
    <p:sldId id="746" r:id="rId98"/>
    <p:sldId id="745" r:id="rId99"/>
    <p:sldId id="744" r:id="rId100"/>
    <p:sldId id="750" r:id="rId101"/>
    <p:sldId id="751" r:id="rId102"/>
    <p:sldId id="752" r:id="rId103"/>
    <p:sldId id="741" r:id="rId104"/>
    <p:sldId id="742" r:id="rId105"/>
  </p:sldIdLst>
  <p:sldSz cx="9144000" cy="6858000" type="screen4x3"/>
  <p:notesSz cx="7019925" cy="9305925"/>
  <p:custDataLst>
    <p:tags r:id="rId10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04" autoAdjust="0"/>
    <p:restoredTop sz="76210" autoAdjust="0"/>
  </p:normalViewPr>
  <p:slideViewPr>
    <p:cSldViewPr>
      <p:cViewPr>
        <p:scale>
          <a:sx n="66" d="100"/>
          <a:sy n="66" d="100"/>
        </p:scale>
        <p:origin x="-2910" y="-5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746"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0" tIns="46636" rIns="93270" bIns="46636"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70" tIns="46636" rIns="93270" bIns="46636" rtlCol="0"/>
          <a:lstStyle>
            <a:lvl1pPr algn="r">
              <a:defRPr sz="1200"/>
            </a:lvl1pPr>
          </a:lstStyle>
          <a:p>
            <a:fld id="{BC8C691F-7294-46FA-8F63-B235814EAC80}" type="datetimeFigureOut">
              <a:rPr lang="en-US" smtClean="0"/>
              <a:pPr/>
              <a:t>1/19/2016</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70" tIns="46636" rIns="93270" bIns="4663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0" tIns="46636" rIns="93270" bIns="46636" rtlCol="0" anchor="b"/>
          <a:lstStyle>
            <a:lvl1pPr algn="r">
              <a:defRPr sz="1200"/>
            </a:lvl1pPr>
          </a:lstStyle>
          <a:p>
            <a:fld id="{D097C11F-BB74-4365-82E9-4FBAE249E89D}" type="slidenum">
              <a:rPr lang="en-US" smtClean="0"/>
              <a:pPr/>
              <a:t>‹#›</a:t>
            </a:fld>
            <a:endParaRPr lang="en-US" dirty="0"/>
          </a:p>
        </p:txBody>
      </p:sp>
    </p:spTree>
    <p:extLst>
      <p:ext uri="{BB962C8B-B14F-4D97-AF65-F5344CB8AC3E}">
        <p14:creationId xmlns:p14="http://schemas.microsoft.com/office/powerpoint/2010/main" val="2323039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70" tIns="46636" rIns="93270" bIns="46636" numCol="1" anchor="t" anchorCtr="0" compatLnSpc="1">
            <a:prstTxWarp prst="textNoShape">
              <a:avLst/>
            </a:prstTxWarp>
          </a:bodyPr>
          <a:lstStyle>
            <a:lvl1pPr>
              <a:defRPr sz="1200" smtClean="0"/>
            </a:lvl1pPr>
          </a:lstStyle>
          <a:p>
            <a:pPr>
              <a:defRPr/>
            </a:pPr>
            <a:endParaRPr lang="en-US" dirty="0"/>
          </a:p>
        </p:txBody>
      </p:sp>
      <p:sp>
        <p:nvSpPr>
          <p:cNvPr id="4099"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70" tIns="46636" rIns="93270" bIns="46636" numCol="1" anchor="t" anchorCtr="0" compatLnSpc="1">
            <a:prstTxWarp prst="textNoShape">
              <a:avLst/>
            </a:prstTxWarp>
          </a:bodyPr>
          <a:lstStyle>
            <a:lvl1pPr algn="r">
              <a:defRPr sz="1200" smtClean="0"/>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4275" y="696913"/>
            <a:ext cx="4651375" cy="3489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70" tIns="46636" rIns="93270" bIns="466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70" tIns="46636" rIns="93270" bIns="46636" numCol="1" anchor="b" anchorCtr="0" compatLnSpc="1">
            <a:prstTxWarp prst="textNoShape">
              <a:avLst/>
            </a:prstTxWarp>
          </a:bodyPr>
          <a:lstStyle>
            <a:lvl1pPr>
              <a:defRPr sz="1200" smtClean="0"/>
            </a:lvl1pPr>
          </a:lstStyle>
          <a:p>
            <a:pPr>
              <a:defRPr/>
            </a:pPr>
            <a:endParaRPr lang="en-US" dirty="0"/>
          </a:p>
        </p:txBody>
      </p:sp>
      <p:sp>
        <p:nvSpPr>
          <p:cNvPr id="4103"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70" tIns="46636" rIns="93270" bIns="46636" numCol="1" anchor="b" anchorCtr="0" compatLnSpc="1">
            <a:prstTxWarp prst="textNoShape">
              <a:avLst/>
            </a:prstTxWarp>
          </a:bodyPr>
          <a:lstStyle>
            <a:lvl1pPr algn="r">
              <a:defRPr sz="1200" smtClean="0"/>
            </a:lvl1pPr>
          </a:lstStyle>
          <a:p>
            <a:pPr>
              <a:defRPr/>
            </a:pPr>
            <a:fld id="{F3122927-DD80-48C6-BE64-911F72A2E7BD}" type="slidenum">
              <a:rPr lang="en-US"/>
              <a:pPr>
                <a:defRPr/>
              </a:pPr>
              <a:t>‹#›</a:t>
            </a:fld>
            <a:endParaRPr lang="en-US" dirty="0"/>
          </a:p>
        </p:txBody>
      </p:sp>
    </p:spTree>
    <p:extLst>
      <p:ext uri="{BB962C8B-B14F-4D97-AF65-F5344CB8AC3E}">
        <p14:creationId xmlns:p14="http://schemas.microsoft.com/office/powerpoint/2010/main" val="4167284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altaenviron.com/globally-harmonized-system/ghs/&amp;ei=ag3JVLecPMbaggSJs4HoCg&amp;bvm=bv.84607526,d.eXY&amp;psig=AFQjCNF6FLw0RtQTDctWd3kd4hJaHHylrw&amp;ust=1422548719201148"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www.google.com/imgres?imgurl=http://www.corner-enviro.com/wpmain/wp-content/uploads/2013/03/ghs-pictograms2-700x694.jpg&amp;imgrefurl=http://www.corner-enviro.com/ghs/&amp;h=694&amp;w=700&amp;tbnid=jdzKC04pY6FrXM:&amp;zoom=1&amp;docid=im4dxw3Uj1cUKM&amp;ei=bg3JVInQMIK4ggTDkYHICw&amp;tbm=isch&amp;ved=0CDMQMygRMBE" TargetMode="External"/><Relationship Id="rId4" Type="http://schemas.openxmlformats.org/officeDocument/2006/relationships/hyperlink" Target="http://www.google.com/url?sa=i&amp;rct=j&amp;q=&amp;esrc=s&amp;source=images&amp;cd=&amp;cad=rja&amp;uact=8&amp;ved=0CAcQjRw&amp;url=http://ecom.csregs.com/products/GHS-Global-Harmonization-System&amp;ei=og3JVIuCDcaiNta-hHg&amp;bvm=bv.84607526,d.eXY&amp;psig=AFQjCNF6FLw0RtQTDctWd3kd4hJaHHylrw&amp;ust=142254871920114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B3B3DD0-A623-4189-B88B-2336D0176872}" type="slidenum">
              <a:rPr lang="en-US"/>
              <a:pPr/>
              <a:t>1</a:t>
            </a:fld>
            <a:endParaRPr lang="en-US" dirty="0"/>
          </a:p>
        </p:txBody>
      </p:sp>
      <p:sp>
        <p:nvSpPr>
          <p:cNvPr id="9219" name="Rectangle 2"/>
          <p:cNvSpPr>
            <a:spLocks noGrp="1" noRot="1" noChangeAspect="1" noChangeArrowheads="1" noTextEdit="1"/>
          </p:cNvSpPr>
          <p:nvPr>
            <p:ph type="sldImg"/>
          </p:nvPr>
        </p:nvSpPr>
        <p:spPr>
          <a:xfrm>
            <a:off x="1185863" y="696913"/>
            <a:ext cx="4651375" cy="3489325"/>
          </a:xfrm>
          <a:ln/>
        </p:spPr>
      </p:sp>
      <p:sp>
        <p:nvSpPr>
          <p:cNvPr id="9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learn:</a:t>
            </a:r>
          </a:p>
          <a:p>
            <a:pPr marL="165449" indent="-165449">
              <a:buFont typeface="Arial" panose="020B0604020202020204" pitchFamily="34" charset="0"/>
              <a:buChar char="•"/>
            </a:pPr>
            <a:r>
              <a:rPr lang="en-US" dirty="0"/>
              <a:t>What is the Globally Harmonized System of Classification and Labeling of Chemicals (GHS);</a:t>
            </a:r>
          </a:p>
          <a:p>
            <a:pPr marL="165449" indent="-165449">
              <a:buFont typeface="Arial" panose="020B0604020202020204" pitchFamily="34" charset="0"/>
              <a:buChar char="•"/>
            </a:pPr>
            <a:r>
              <a:rPr lang="en-US" dirty="0"/>
              <a:t>What is the goal of GHS;</a:t>
            </a:r>
          </a:p>
          <a:p>
            <a:pPr marL="165449" indent="-165449">
              <a:buFont typeface="Arial" panose="020B0604020202020204" pitchFamily="34" charset="0"/>
              <a:buChar char="•"/>
            </a:pPr>
            <a:r>
              <a:rPr lang="en-US" dirty="0"/>
              <a:t>What are the employer responsibilities under GHS;</a:t>
            </a:r>
          </a:p>
          <a:p>
            <a:pPr marL="165449" indent="-165449">
              <a:buFont typeface="Arial" panose="020B0604020202020204" pitchFamily="34" charset="0"/>
              <a:buChar char="•"/>
            </a:pPr>
            <a:r>
              <a:rPr lang="en-US" dirty="0"/>
              <a:t>What are Safety Data Sheets;</a:t>
            </a:r>
          </a:p>
          <a:p>
            <a:pPr marL="165449" indent="-165449">
              <a:buFont typeface="Arial" panose="020B0604020202020204" pitchFamily="34" charset="0"/>
              <a:buChar char="•"/>
            </a:pPr>
            <a:r>
              <a:rPr lang="en-US" dirty="0"/>
              <a:t>What are Pictograms.</a:t>
            </a:r>
          </a:p>
          <a:p>
            <a:pPr marL="165449" indent="-16544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30</a:t>
            </a:fld>
            <a:endParaRPr lang="en-US" dirty="0"/>
          </a:p>
        </p:txBody>
      </p:sp>
    </p:spTree>
    <p:extLst>
      <p:ext uri="{BB962C8B-B14F-4D97-AF65-F5344CB8AC3E}">
        <p14:creationId xmlns:p14="http://schemas.microsoft.com/office/powerpoint/2010/main" val="2430060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these Safety Data Sheets and Labels is very important.   In order to make these tools more uniform in our global economy, the Hazard Communication Standard (HCS)  uses the Globally Harmonized System of Classification and Labeling of Chemicals (GHS). This system of classifying and identifying hazards gives a common and coherent way to: </a:t>
            </a:r>
          </a:p>
          <a:p>
            <a:r>
              <a:rPr lang="en-US" dirty="0">
                <a:sym typeface="Wingdings"/>
              </a:rPr>
              <a:t></a:t>
            </a:r>
            <a:r>
              <a:rPr lang="en-US" dirty="0"/>
              <a:t> Classify the chemicals used in the workplace; and </a:t>
            </a:r>
          </a:p>
          <a:p>
            <a:r>
              <a:rPr lang="en-US" dirty="0">
                <a:sym typeface="Wingdings"/>
              </a:rPr>
              <a:t></a:t>
            </a:r>
            <a:r>
              <a:rPr lang="en-US" dirty="0"/>
              <a:t> Communicate the hazard information on labels and safety data sheets with symbols and terms that will be used on both domestic and foreign products and chemicals.</a:t>
            </a:r>
          </a:p>
          <a:p>
            <a:pPr lvl="0"/>
            <a:r>
              <a:rPr lang="en-US" dirty="0"/>
              <a:t>                     </a:t>
            </a:r>
            <a:r>
              <a:rPr lang="en-US" dirty="0">
                <a:hlinkClick r:id="rId3"/>
              </a:rPr>
              <a:t> </a:t>
            </a:r>
            <a:r>
              <a:rPr lang="en-US" dirty="0"/>
              <a:t>           </a:t>
            </a:r>
            <a:r>
              <a:rPr lang="en-US" dirty="0">
                <a:hlinkClick r:id="rId4"/>
              </a:rPr>
              <a:t> </a:t>
            </a:r>
            <a:r>
              <a:rPr lang="en-US" dirty="0"/>
              <a:t>        </a:t>
            </a:r>
            <a:r>
              <a:rPr lang="en-US" dirty="0">
                <a:hlinkClick r:id="rId5"/>
              </a:rPr>
              <a:t> </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31</a:t>
            </a:fld>
            <a:endParaRPr lang="en-US" dirty="0"/>
          </a:p>
        </p:txBody>
      </p:sp>
    </p:spTree>
    <p:extLst>
      <p:ext uri="{BB962C8B-B14F-4D97-AF65-F5344CB8AC3E}">
        <p14:creationId xmlns:p14="http://schemas.microsoft.com/office/powerpoint/2010/main" val="293113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r>
              <a:rPr lang="en-US" dirty="0"/>
              <a:t>One of the most important goals of the Hazard Communication Standard is NOTIFICATION of the chemicals and hazards that may be present. Notification is the responsibility of the manufacturer or the distributor of the material or product that contains a hazardous or toxic substance.  The manufacturer or distributor must know what is in the product and its potential dangers.  The manufacturer or supplier then is required to notify the purchaser or user of any hazards associated with his product through the SAFETY DATA and the LABELS which must be  placed on all shipments and containers for his products. The SDS and the labels are the way we can IDENTIFY the chemicals and potential hazards in our workplace.</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32</a:t>
            </a:fld>
            <a:endParaRPr lang="en-US" dirty="0"/>
          </a:p>
        </p:txBody>
      </p:sp>
    </p:spTree>
    <p:extLst>
      <p:ext uri="{BB962C8B-B14F-4D97-AF65-F5344CB8AC3E}">
        <p14:creationId xmlns:p14="http://schemas.microsoft.com/office/powerpoint/2010/main" val="322468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DATA SHEETS are kept up-to-date by the Company and a Safety Data Sheet must be available for every product or material in use at the workplace which has been identified by the manufacturer as having a potential harmful or toxic effect on humans. Be sure you know WHERE these SDS are located in YOUR plant and how to get access to them. They will be in a location or place where there is access at ALL TIMES while there are people working in the plant.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33</a:t>
            </a:fld>
            <a:endParaRPr lang="en-US" dirty="0"/>
          </a:p>
        </p:txBody>
      </p:sp>
    </p:spTree>
    <p:extLst>
      <p:ext uri="{BB962C8B-B14F-4D97-AF65-F5344CB8AC3E}">
        <p14:creationId xmlns:p14="http://schemas.microsoft.com/office/powerpoint/2010/main" val="2946499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addition to the SDA has been the use of PICTOGRAMS to alert workers to the type of hazards that may be present.  Pictograms  are standardized  symbols or graphics that must be used  in the official shape and colors so that they can be easily recognized. Since this is a NEW addition to Safety Data Sheets, not ALL of them may have these new symbols until June of 2015.  As new product and materials come into the plant, the new SDS and Labels will be used and will replace the older type. These GHS pictograms are used to symbolize health, physical and environmental hazard information that are associated with the chemical or product and can warn workers of hazards without using words. These pictograms will be on both the Safety Data Sheets and Labels. There are NINE Pictograms that may be used: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34</a:t>
            </a:fld>
            <a:endParaRPr lang="en-US" dirty="0"/>
          </a:p>
        </p:txBody>
      </p:sp>
    </p:spTree>
    <p:extLst>
      <p:ext uri="{BB962C8B-B14F-4D97-AF65-F5344CB8AC3E}">
        <p14:creationId xmlns:p14="http://schemas.microsoft.com/office/powerpoint/2010/main" val="1233890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Acute Toxicity (fatal or toxic)</a:t>
            </a:r>
            <a:endParaRPr lang="en-US" sz="1000" dirty="0"/>
          </a:p>
          <a:p>
            <a:r>
              <a:rPr lang="en-US" dirty="0"/>
              <a:t>A chemical with this symbol is acutely (very)  toxic if it comes into contact with skin or if inhaled or ingested (if you eat or drink it).  These chemicals are so toxic that contact may even be fatal.</a:t>
            </a:r>
            <a:endParaRPr lang="en-US" sz="1100" dirty="0"/>
          </a:p>
          <a:p>
            <a:r>
              <a:rPr lang="en-US" dirty="0"/>
              <a:t> </a:t>
            </a:r>
            <a:endParaRPr lang="en-US" sz="1100" dirty="0"/>
          </a:p>
          <a:p>
            <a:r>
              <a:rPr lang="en-US" dirty="0"/>
              <a:t>Under this system, ACUTE Health Hazards:</a:t>
            </a:r>
          </a:p>
          <a:p>
            <a:pPr marL="165449" indent="-165449">
              <a:buFont typeface="Arial" panose="020B0604020202020204" pitchFamily="34" charset="0"/>
              <a:buChar char="•"/>
            </a:pPr>
            <a:r>
              <a:rPr lang="en-US" dirty="0"/>
              <a:t> Happen quickly</a:t>
            </a:r>
          </a:p>
          <a:p>
            <a:pPr marL="165449" indent="-165449">
              <a:buFont typeface="Arial" panose="020B0604020202020204" pitchFamily="34" charset="0"/>
              <a:buChar char="•"/>
            </a:pPr>
            <a:r>
              <a:rPr lang="en-US" dirty="0"/>
              <a:t> Are associated with high, brief exposure</a:t>
            </a:r>
          </a:p>
          <a:p>
            <a:endParaRPr lang="en-US" dirty="0"/>
          </a:p>
          <a:p>
            <a:r>
              <a:rPr lang="en-US" dirty="0"/>
              <a:t>For  Examples:</a:t>
            </a:r>
          </a:p>
          <a:p>
            <a:pPr marL="165449" indent="-165449">
              <a:buFont typeface="Arial" panose="020B0604020202020204" pitchFamily="34" charset="0"/>
              <a:buChar char="•"/>
            </a:pPr>
            <a:r>
              <a:rPr lang="en-US" dirty="0"/>
              <a:t> Carbon monoxide  poisoning</a:t>
            </a:r>
          </a:p>
          <a:p>
            <a:pPr marL="165449" indent="-165449">
              <a:buFont typeface="Arial" panose="020B0604020202020204" pitchFamily="34" charset="0"/>
              <a:buChar char="•"/>
            </a:pPr>
            <a:r>
              <a:rPr lang="en-US" dirty="0"/>
              <a:t> Cyanide inhalation</a:t>
            </a:r>
          </a:p>
          <a:p>
            <a:r>
              <a:rPr lang="en-US" dirty="0"/>
              <a:t> </a:t>
            </a:r>
          </a:p>
          <a:p>
            <a:r>
              <a:rPr lang="en-US" dirty="0"/>
              <a:t>These two chemicals have they can be FATAL even when the exposure is brief – if the level of exposure is at the TOXIC dose level.  </a:t>
            </a:r>
          </a:p>
          <a:p>
            <a:r>
              <a:rPr lang="en-US" dirty="0"/>
              <a:t> </a:t>
            </a:r>
          </a:p>
          <a:p>
            <a:r>
              <a:rPr lang="en-US" dirty="0"/>
              <a:t>In comparison, there are CHONIC Health Hazards.  These hazards may be caused by chemical exposures that do not cause immediate, obvious harm or make a person feel sick right away.  Workers may not see, feel, or smell the danger.  Their effects are long, continuous and follow repeated long-term exposure; such as</a:t>
            </a:r>
          </a:p>
          <a:p>
            <a:pPr marL="165449" indent="-165449">
              <a:buFont typeface="Arial" panose="020B0604020202020204" pitchFamily="34" charset="0"/>
              <a:buChar char="•"/>
            </a:pPr>
            <a:r>
              <a:rPr lang="en-US" dirty="0"/>
              <a:t> Lung cancer from cigarette smoking</a:t>
            </a:r>
          </a:p>
          <a:p>
            <a:pPr marL="165449" indent="-165449">
              <a:buFont typeface="Arial" panose="020B0604020202020204" pitchFamily="34" charset="0"/>
              <a:buChar char="•"/>
            </a:pPr>
            <a:r>
              <a:rPr lang="en-US" dirty="0"/>
              <a:t> Black lung from coal mine dust</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35</a:t>
            </a:fld>
            <a:endParaRPr lang="en-US" dirty="0"/>
          </a:p>
        </p:txBody>
      </p:sp>
    </p:spTree>
    <p:extLst>
      <p:ext uri="{BB962C8B-B14F-4D97-AF65-F5344CB8AC3E}">
        <p14:creationId xmlns:p14="http://schemas.microsoft.com/office/powerpoint/2010/main" val="1501469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also look for Signal Words on Labels and SDS as a quick alert to whether a hazard is present and how dangerous the hazard may be. </a:t>
            </a:r>
          </a:p>
          <a:p>
            <a:r>
              <a:rPr lang="en-US" dirty="0"/>
              <a:t> </a:t>
            </a:r>
          </a:p>
          <a:p>
            <a:r>
              <a:rPr lang="en-US" dirty="0"/>
              <a:t>There are ONLY TWO Signal words that are used to emphasize hazards and indicate relative level of severity  (danger) of the hazard</a:t>
            </a:r>
          </a:p>
          <a:p>
            <a:r>
              <a:rPr lang="en-US" dirty="0"/>
              <a:t>They are:</a:t>
            </a:r>
          </a:p>
          <a:p>
            <a:r>
              <a:rPr lang="en-US" b="1" dirty="0"/>
              <a:t>Danger</a:t>
            </a:r>
            <a:endParaRPr lang="en-US" dirty="0"/>
          </a:p>
          <a:p>
            <a:r>
              <a:rPr lang="en-US" dirty="0"/>
              <a:t> or</a:t>
            </a:r>
          </a:p>
          <a:p>
            <a:r>
              <a:rPr lang="en-US" b="1" dirty="0"/>
              <a:t>Warning</a:t>
            </a:r>
            <a:endParaRPr lang="en-US" dirty="0"/>
          </a:p>
          <a:p>
            <a:r>
              <a:rPr lang="en-US" dirty="0"/>
              <a:t> </a:t>
            </a:r>
          </a:p>
          <a:p>
            <a:r>
              <a:rPr lang="en-US" dirty="0"/>
              <a:t>"Danger" is used for the more severe hazards, while "warning" is used for less severe hazards.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36</a:t>
            </a:fld>
            <a:endParaRPr lang="en-US" dirty="0"/>
          </a:p>
        </p:txBody>
      </p:sp>
    </p:spTree>
    <p:extLst>
      <p:ext uri="{BB962C8B-B14F-4D97-AF65-F5344CB8AC3E}">
        <p14:creationId xmlns:p14="http://schemas.microsoft.com/office/powerpoint/2010/main" val="3847097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B3B3DD0-A623-4189-B88B-2336D0176872}" type="slidenum">
              <a:rPr lang="en-US"/>
              <a:pPr/>
              <a:t>37</a:t>
            </a:fld>
            <a:endParaRPr lang="en-US" dirty="0"/>
          </a:p>
        </p:txBody>
      </p:sp>
      <p:sp>
        <p:nvSpPr>
          <p:cNvPr id="9219" name="Rectangle 2"/>
          <p:cNvSpPr>
            <a:spLocks noGrp="1" noRot="1" noChangeAspect="1" noChangeArrowheads="1" noTextEdit="1"/>
          </p:cNvSpPr>
          <p:nvPr>
            <p:ph type="sldImg"/>
          </p:nvPr>
        </p:nvSpPr>
        <p:spPr>
          <a:xfrm>
            <a:off x="1185863" y="696913"/>
            <a:ext cx="4651375" cy="3489325"/>
          </a:xfrm>
          <a:ln/>
        </p:spPr>
      </p:sp>
      <p:sp>
        <p:nvSpPr>
          <p:cNvPr id="9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learn:</a:t>
            </a:r>
          </a:p>
          <a:p>
            <a:pPr marL="165449" indent="-165449">
              <a:buFont typeface="Arial" panose="020B0604020202020204" pitchFamily="34" charset="0"/>
              <a:buChar char="•"/>
            </a:pPr>
            <a:r>
              <a:rPr lang="en-US" dirty="0"/>
              <a:t>What is a Safety Data Sheet (SDS)?</a:t>
            </a:r>
          </a:p>
          <a:p>
            <a:pPr marL="165449" indent="-165449">
              <a:buFont typeface="Arial" panose="020B0604020202020204" pitchFamily="34" charset="0"/>
              <a:buChar char="•"/>
            </a:pPr>
            <a:r>
              <a:rPr lang="en-US" dirty="0"/>
              <a:t>What are the 16 sections of a SDS?</a:t>
            </a:r>
          </a:p>
          <a:p>
            <a:pPr marL="165449" indent="-165449">
              <a:buFont typeface="Arial" panose="020B0604020202020204" pitchFamily="34" charset="0"/>
              <a:buChar char="•"/>
            </a:pPr>
            <a:r>
              <a:rPr lang="en-US" dirty="0"/>
              <a:t>What information is on a SDS, and why is it important?</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43</a:t>
            </a:fld>
            <a:endParaRPr lang="en-US"/>
          </a:p>
        </p:txBody>
      </p:sp>
    </p:spTree>
    <p:extLst>
      <p:ext uri="{BB962C8B-B14F-4D97-AF65-F5344CB8AC3E}">
        <p14:creationId xmlns:p14="http://schemas.microsoft.com/office/powerpoint/2010/main" val="994221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SDS uses a uniform 16-section format for all Chemicals and Products, and the new Labels will also be more uniform in the words and symbols used to describe hazards.</a:t>
            </a:r>
          </a:p>
          <a:p>
            <a:r>
              <a:rPr lang="en-GB" dirty="0"/>
              <a:t> </a:t>
            </a:r>
            <a:endParaRPr lang="en-US" dirty="0"/>
          </a:p>
          <a:p>
            <a:r>
              <a:rPr lang="en-GB" dirty="0"/>
              <a:t>The NEW Safety Data Sheet (SDS) has sixteen (16) sections- ALL Safety Data Sheets must have all these sections in this order..</a:t>
            </a:r>
            <a:endParaRPr lang="en-US" dirty="0"/>
          </a:p>
          <a:p>
            <a:r>
              <a:rPr lang="en-CA" dirty="0"/>
              <a:t>1.	Identification</a:t>
            </a:r>
            <a:endParaRPr lang="en-US" dirty="0"/>
          </a:p>
          <a:p>
            <a:r>
              <a:rPr lang="en-CA" dirty="0"/>
              <a:t>2.	Hazard(s) identification</a:t>
            </a:r>
            <a:endParaRPr lang="en-US" dirty="0"/>
          </a:p>
          <a:p>
            <a:r>
              <a:rPr lang="en-CA" dirty="0"/>
              <a:t>3.	Composition/information on ingredients</a:t>
            </a:r>
            <a:endParaRPr lang="en-US" dirty="0"/>
          </a:p>
          <a:p>
            <a:r>
              <a:rPr lang="en-CA" dirty="0"/>
              <a:t>4.	First-aid measures</a:t>
            </a:r>
            <a:endParaRPr lang="en-US" dirty="0"/>
          </a:p>
          <a:p>
            <a:r>
              <a:rPr lang="en-CA" dirty="0"/>
              <a:t>5.	Fire-fighting measures</a:t>
            </a:r>
            <a:endParaRPr lang="en-US" dirty="0"/>
          </a:p>
          <a:p>
            <a:r>
              <a:rPr lang="en-CA" dirty="0"/>
              <a:t>6.	Accidental release measures</a:t>
            </a:r>
            <a:endParaRPr lang="en-US" dirty="0"/>
          </a:p>
          <a:p>
            <a:r>
              <a:rPr lang="en-CA" dirty="0"/>
              <a:t>7.	Handling and storage</a:t>
            </a:r>
            <a:endParaRPr lang="en-US" dirty="0"/>
          </a:p>
          <a:p>
            <a:r>
              <a:rPr lang="en-CA" dirty="0"/>
              <a:t>8.	Exposure control/personal protection</a:t>
            </a:r>
            <a:endParaRPr lang="en-US" dirty="0"/>
          </a:p>
          <a:p>
            <a:r>
              <a:rPr lang="en-CA" dirty="0"/>
              <a:t>9.	Physical and chemical properties</a:t>
            </a:r>
            <a:endParaRPr lang="en-US" dirty="0"/>
          </a:p>
          <a:p>
            <a:r>
              <a:rPr lang="en-CA" dirty="0"/>
              <a:t>10.	Stability and reactivity</a:t>
            </a:r>
            <a:endParaRPr lang="en-US" dirty="0"/>
          </a:p>
          <a:p>
            <a:r>
              <a:rPr lang="en-CA" dirty="0"/>
              <a:t>11.	Toxicological information</a:t>
            </a:r>
            <a:endParaRPr lang="en-US" dirty="0"/>
          </a:p>
          <a:p>
            <a:r>
              <a:rPr lang="en-CA" dirty="0"/>
              <a:t>12.	Ecological information*</a:t>
            </a:r>
            <a:endParaRPr lang="en-US" dirty="0"/>
          </a:p>
          <a:p>
            <a:r>
              <a:rPr lang="en-CA" dirty="0"/>
              <a:t>13.	Disposal considerations*</a:t>
            </a:r>
            <a:endParaRPr lang="en-US" dirty="0"/>
          </a:p>
          <a:p>
            <a:r>
              <a:rPr lang="en-CA" dirty="0"/>
              <a:t>14.	Transport information*</a:t>
            </a:r>
            <a:endParaRPr lang="en-US" dirty="0"/>
          </a:p>
          <a:p>
            <a:r>
              <a:rPr lang="en-CA" dirty="0"/>
              <a:t>15.	Regulatory information</a:t>
            </a:r>
            <a:endParaRPr lang="en-US" dirty="0"/>
          </a:p>
          <a:p>
            <a:r>
              <a:rPr lang="en-CA" dirty="0"/>
              <a:t>16.	Other information</a:t>
            </a:r>
            <a:endParaRPr lang="en-US" dirty="0"/>
          </a:p>
          <a:p>
            <a:r>
              <a:rPr lang="en-US" dirty="0"/>
              <a:t> </a:t>
            </a:r>
          </a:p>
          <a:p>
            <a:r>
              <a:rPr lang="en-US" dirty="0"/>
              <a:t>A standard or uniform SDS makes it easier to find and understand SDS!</a:t>
            </a:r>
          </a:p>
          <a:p>
            <a:endParaRPr lang="en-US" b="0"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44</a:t>
            </a:fld>
            <a:endParaRPr lang="en-US"/>
          </a:p>
        </p:txBody>
      </p:sp>
    </p:spTree>
    <p:extLst>
      <p:ext uri="{BB962C8B-B14F-4D97-AF65-F5344CB8AC3E}">
        <p14:creationId xmlns:p14="http://schemas.microsoft.com/office/powerpoint/2010/main" val="369287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917362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 of the SDS gives the necessary information on the NAME of the product or the chemical, the company who made or sold it and how to get more information on the product in case of an emergency.</a:t>
            </a:r>
          </a:p>
          <a:p>
            <a:endParaRPr lang="en-US" dirty="0"/>
          </a:p>
          <a:p>
            <a:r>
              <a:rPr lang="en-US" dirty="0"/>
              <a:t>This section will include:</a:t>
            </a:r>
          </a:p>
          <a:p>
            <a:pPr marL="165449" indent="-165449">
              <a:buFont typeface="Arial" panose="020B0604020202020204" pitchFamily="34" charset="0"/>
              <a:buChar char="•"/>
            </a:pPr>
            <a:r>
              <a:rPr lang="en-US" dirty="0"/>
              <a:t>Product identifier used on label</a:t>
            </a:r>
          </a:p>
          <a:p>
            <a:pPr marL="165449" indent="-165449">
              <a:buFont typeface="Arial" panose="020B0604020202020204" pitchFamily="34" charset="0"/>
              <a:buChar char="•"/>
            </a:pPr>
            <a:r>
              <a:rPr lang="en-US" dirty="0"/>
              <a:t>Other means of identification</a:t>
            </a:r>
          </a:p>
          <a:p>
            <a:pPr marL="165449" indent="-165449">
              <a:buFont typeface="Arial" panose="020B0604020202020204" pitchFamily="34" charset="0"/>
              <a:buChar char="•"/>
            </a:pPr>
            <a:r>
              <a:rPr lang="en-US" dirty="0"/>
              <a:t>Recommended use of chemical and restrictions on use</a:t>
            </a:r>
          </a:p>
          <a:p>
            <a:pPr marL="165449" indent="-165449">
              <a:buFont typeface="Arial" panose="020B0604020202020204" pitchFamily="34" charset="0"/>
              <a:buChar char="•"/>
            </a:pPr>
            <a:r>
              <a:rPr lang="en-US" dirty="0"/>
              <a:t>Name, address, telephone number of manufacturer, importer or other responsible party</a:t>
            </a:r>
          </a:p>
          <a:p>
            <a:pPr marL="165449" indent="-165449">
              <a:buFont typeface="Arial" panose="020B0604020202020204" pitchFamily="34" charset="0"/>
              <a:buChar char="•"/>
            </a:pPr>
            <a:r>
              <a:rPr lang="en-US" dirty="0"/>
              <a:t>Emergency phone number</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45</a:t>
            </a:fld>
            <a:endParaRPr lang="en-US"/>
          </a:p>
        </p:txBody>
      </p:sp>
    </p:spTree>
    <p:extLst>
      <p:ext uri="{BB962C8B-B14F-4D97-AF65-F5344CB8AC3E}">
        <p14:creationId xmlns:p14="http://schemas.microsoft.com/office/powerpoint/2010/main" val="4229263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2 of the SDS will be Hazards Identification.  This section must includes some new terms that may not have appeared on the older MSDS: </a:t>
            </a:r>
          </a:p>
          <a:p>
            <a:endParaRPr lang="en-US" dirty="0"/>
          </a:p>
          <a:p>
            <a:pPr marL="165449" indent="-165449">
              <a:buFont typeface="Arial" panose="020B0604020202020204" pitchFamily="34" charset="0"/>
              <a:buChar char="•"/>
            </a:pPr>
            <a:r>
              <a:rPr lang="en-US" dirty="0"/>
              <a:t>Classification of hazardous chemical according to new categories </a:t>
            </a:r>
          </a:p>
          <a:p>
            <a:pPr marL="165449" indent="-165449">
              <a:buFont typeface="Arial" panose="020B0604020202020204" pitchFamily="34" charset="0"/>
              <a:buChar char="•"/>
            </a:pPr>
            <a:r>
              <a:rPr lang="en-US" dirty="0"/>
              <a:t>Signal word (Warning or Danger) , hazard statement(s) (for example, Flammable Liquid), symbol(s) and precautionary statement(s)  </a:t>
            </a:r>
          </a:p>
          <a:p>
            <a:pPr marL="165449" indent="-165449" defTabSz="882396">
              <a:buFont typeface="Arial" panose="020B0604020202020204" pitchFamily="34" charset="0"/>
              <a:buChar char="•"/>
              <a:defRPr/>
            </a:pPr>
            <a:r>
              <a:rPr lang="en-US" dirty="0"/>
              <a:t>Hazard symbols may be provided as graphical reproductions or it may give the name of  the symbol, such as a flame, skull and crossbones- (pictographs)</a:t>
            </a:r>
          </a:p>
          <a:p>
            <a:pPr marL="165449" indent="-16544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46</a:t>
            </a:fld>
            <a:endParaRPr lang="en-US"/>
          </a:p>
        </p:txBody>
      </p:sp>
    </p:spTree>
    <p:extLst>
      <p:ext uri="{BB962C8B-B14F-4D97-AF65-F5344CB8AC3E}">
        <p14:creationId xmlns:p14="http://schemas.microsoft.com/office/powerpoint/2010/main" val="2342386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3 of the SDS will give the Composition of the product – WHAT is in it!  This section includes the:</a:t>
            </a:r>
          </a:p>
          <a:p>
            <a:r>
              <a:rPr lang="en-US" dirty="0"/>
              <a:t> </a:t>
            </a:r>
          </a:p>
          <a:p>
            <a:pPr marL="165449" indent="-165449">
              <a:buFont typeface="Arial" panose="020B0604020202020204" pitchFamily="34" charset="0"/>
              <a:buChar char="•"/>
            </a:pPr>
            <a:r>
              <a:rPr lang="en-US" dirty="0"/>
              <a:t>Chemical name of ingredients and their Common name and synonym</a:t>
            </a:r>
          </a:p>
          <a:p>
            <a:pPr marL="165449" indent="-165449">
              <a:buFont typeface="Arial" panose="020B0604020202020204" pitchFamily="34" charset="0"/>
              <a:buChar char="•"/>
            </a:pPr>
            <a:r>
              <a:rPr lang="en-US" dirty="0"/>
              <a:t>CAS number and other unique identifiers (the CAS is a number that is UNIQUE for each chemical so that no matter what name is given in any language, the number is the same!)</a:t>
            </a:r>
          </a:p>
          <a:p>
            <a:pPr marL="165449" indent="-165449">
              <a:buFont typeface="Arial" panose="020B0604020202020204" pitchFamily="34" charset="0"/>
              <a:buChar char="•"/>
            </a:pPr>
            <a:r>
              <a:rPr lang="en-US" dirty="0"/>
              <a:t>The chemical name and concentration or concentration ranges of all ingredients, which are classified as health hazards </a:t>
            </a:r>
          </a:p>
          <a:p>
            <a:pPr marL="165449" indent="-165449">
              <a:buFont typeface="Arial" panose="020B0604020202020204" pitchFamily="34" charset="0"/>
              <a:buChar char="•"/>
            </a:pPr>
            <a:r>
              <a:rPr lang="en-US" u="sng" dirty="0"/>
              <a:t>If the Company claims that the ingredients are a TRADE SECRET, then there must be a statement that the specific chemical identity and/or percent of composition has been withheld as a trade secret </a:t>
            </a:r>
            <a:endParaRPr lang="en-US" dirty="0"/>
          </a:p>
          <a:p>
            <a:r>
              <a:rPr lang="en-US" b="1" dirty="0"/>
              <a:t> </a:t>
            </a:r>
          </a:p>
          <a:p>
            <a:r>
              <a:rPr lang="en-US" dirty="0"/>
              <a:t>Here is a sample of Section 3 for an ALUMINUM ALLOY - a mixture of aluminum and other metals: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47</a:t>
            </a:fld>
            <a:endParaRPr lang="en-US"/>
          </a:p>
        </p:txBody>
      </p:sp>
    </p:spTree>
    <p:extLst>
      <p:ext uri="{BB962C8B-B14F-4D97-AF65-F5344CB8AC3E}">
        <p14:creationId xmlns:p14="http://schemas.microsoft.com/office/powerpoint/2010/main" val="793500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4  is another important source of information for workers since it gives information on First Aid- what to do if there is injury from touching, breathing or eating the chemical.  It will explain how the chemical could be hazardous by the “route” of exposure, such as inhalation (breathing it), skin and eye contact (touching it or getting the material on your skin or in your eye), or ingestion (eating or swallowing the chemical). This section also describes the most important symptoms or effects if you are exposed to the chemical, both acute (immediate) and delayed (symptoms may appear hours or even years after exposure) If there is exposure, the SDS will give information on what immediate medical attention and special treatment may be needed.</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48</a:t>
            </a:fld>
            <a:endParaRPr lang="en-US"/>
          </a:p>
        </p:txBody>
      </p:sp>
    </p:spTree>
    <p:extLst>
      <p:ext uri="{BB962C8B-B14F-4D97-AF65-F5344CB8AC3E}">
        <p14:creationId xmlns:p14="http://schemas.microsoft.com/office/powerpoint/2010/main" val="1799886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B3B3DD0-A623-4189-B88B-2336D0176872}" type="slidenum">
              <a:rPr lang="en-US"/>
              <a:pPr/>
              <a:t>49</a:t>
            </a:fld>
            <a:endParaRPr lang="en-US" dirty="0"/>
          </a:p>
        </p:txBody>
      </p:sp>
      <p:sp>
        <p:nvSpPr>
          <p:cNvPr id="9219" name="Rectangle 2"/>
          <p:cNvSpPr>
            <a:spLocks noGrp="1" noRot="1" noChangeAspect="1" noChangeArrowheads="1" noTextEdit="1"/>
          </p:cNvSpPr>
          <p:nvPr>
            <p:ph type="sldImg"/>
          </p:nvPr>
        </p:nvSpPr>
        <p:spPr>
          <a:xfrm>
            <a:off x="1185863" y="696913"/>
            <a:ext cx="4651375" cy="3489325"/>
          </a:xfrm>
          <a:ln/>
        </p:spPr>
      </p:sp>
      <p:sp>
        <p:nvSpPr>
          <p:cNvPr id="9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learn:</a:t>
            </a:r>
          </a:p>
          <a:p>
            <a:pPr marL="171422" indent="-171422">
              <a:buFont typeface="Arial" panose="020B0604020202020204" pitchFamily="34" charset="0"/>
              <a:buChar char="•"/>
            </a:pPr>
            <a:r>
              <a:rPr lang="en-US" dirty="0"/>
              <a:t>What information is required on product labels;</a:t>
            </a:r>
          </a:p>
          <a:p>
            <a:pPr marL="171422" indent="-171422">
              <a:buFont typeface="Arial" panose="020B0604020202020204" pitchFamily="34" charset="0"/>
              <a:buChar char="•"/>
            </a:pPr>
            <a:r>
              <a:rPr lang="en-US" dirty="0"/>
              <a:t>What do GHS labels look like; and</a:t>
            </a:r>
          </a:p>
          <a:p>
            <a:pPr marL="171422" indent="-171422">
              <a:buFont typeface="Arial" panose="020B0604020202020204" pitchFamily="34" charset="0"/>
              <a:buChar char="•"/>
            </a:pPr>
            <a:r>
              <a:rPr lang="en-US" dirty="0"/>
              <a:t>How can you identify the types and severity of hazards related to a product from its label.</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55</a:t>
            </a:fld>
            <a:endParaRPr lang="en-US"/>
          </a:p>
        </p:txBody>
      </p:sp>
    </p:spTree>
    <p:extLst>
      <p:ext uri="{BB962C8B-B14F-4D97-AF65-F5344CB8AC3E}">
        <p14:creationId xmlns:p14="http://schemas.microsoft.com/office/powerpoint/2010/main" val="2041123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251">
              <a:defRPr/>
            </a:pPr>
            <a:r>
              <a:rPr lang="en-US" dirty="0"/>
              <a:t>Labels are important.  They tell us what we are working with, who made it, what chemicals are in it, what dangers or hazards it may present to workers, how to store and handle it safely, what protective equipment to use, and how to dispose of it when we no longer need it.</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56</a:t>
            </a:fld>
            <a:endParaRPr lang="en-US"/>
          </a:p>
        </p:txBody>
      </p:sp>
    </p:spTree>
    <p:extLst>
      <p:ext uri="{BB962C8B-B14F-4D97-AF65-F5344CB8AC3E}">
        <p14:creationId xmlns:p14="http://schemas.microsoft.com/office/powerpoint/2010/main" val="3809038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should be in the same order for all labels .  Terms used to describe hazards and warning symbols should all also be uniform to keep the message clear as possible.</a:t>
            </a:r>
          </a:p>
          <a:p>
            <a:r>
              <a:rPr lang="en-US" dirty="0"/>
              <a:t>The Label MUST have the following Elements</a:t>
            </a:r>
          </a:p>
          <a:p>
            <a:r>
              <a:rPr lang="en-US" dirty="0"/>
              <a:t>Product identifier</a:t>
            </a:r>
          </a:p>
          <a:p>
            <a:r>
              <a:rPr lang="en-US" dirty="0"/>
              <a:t>Supplier identifier</a:t>
            </a:r>
          </a:p>
          <a:p>
            <a:r>
              <a:rPr lang="en-US" dirty="0"/>
              <a:t>Chemical identity</a:t>
            </a:r>
          </a:p>
          <a:p>
            <a:r>
              <a:rPr lang="en-US" dirty="0"/>
              <a:t>Hazard pictograms*</a:t>
            </a:r>
          </a:p>
          <a:p>
            <a:r>
              <a:rPr lang="en-US" dirty="0"/>
              <a:t>Signal words*</a:t>
            </a:r>
          </a:p>
          <a:p>
            <a:r>
              <a:rPr lang="en-US" dirty="0"/>
              <a:t>Hazard statements*</a:t>
            </a:r>
          </a:p>
          <a:p>
            <a:r>
              <a:rPr lang="en-US" dirty="0"/>
              <a:t>Precautionary information</a:t>
            </a:r>
          </a:p>
          <a:p>
            <a:r>
              <a:rPr lang="en-US" dirty="0"/>
              <a:t>All of these elements are very important in understanding the product and how to safely use it.  Please notice that the items marked with an * are all hazard warnings.  These three elements MUST be located </a:t>
            </a:r>
            <a:r>
              <a:rPr lang="en-US" b="1" dirty="0"/>
              <a:t>together</a:t>
            </a:r>
            <a:r>
              <a:rPr lang="en-US" dirty="0"/>
              <a:t> on the label.</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57</a:t>
            </a:fld>
            <a:endParaRPr lang="en-US"/>
          </a:p>
        </p:txBody>
      </p:sp>
    </p:spTree>
    <p:extLst>
      <p:ext uri="{BB962C8B-B14F-4D97-AF65-F5344CB8AC3E}">
        <p14:creationId xmlns:p14="http://schemas.microsoft.com/office/powerpoint/2010/main" val="2696468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There are </a:t>
            </a:r>
            <a:r>
              <a:rPr lang="en-US" b="1" dirty="0"/>
              <a:t>ONLY TWO Signal words</a:t>
            </a:r>
            <a:r>
              <a:rPr lang="en-US" dirty="0"/>
              <a:t> that are used to emphasize hazards on the label.  They indicate  the relative level of severity of the hazard  They are:</a:t>
            </a:r>
          </a:p>
          <a:p>
            <a:pPr fontAlgn="base"/>
            <a:r>
              <a:rPr lang="en-CA" b="1" dirty="0"/>
              <a:t>“Danger” or “Warning</a:t>
            </a:r>
            <a:r>
              <a:rPr lang="en-CA" dirty="0"/>
              <a:t>”</a:t>
            </a:r>
            <a:endParaRPr lang="en-US" dirty="0"/>
          </a:p>
          <a:p>
            <a:pPr fontAlgn="base"/>
            <a:r>
              <a:rPr lang="en-US" dirty="0"/>
              <a:t> </a:t>
            </a:r>
          </a:p>
          <a:p>
            <a:r>
              <a:rPr lang="en-US" dirty="0"/>
              <a:t>The signal word  “</a:t>
            </a:r>
            <a:r>
              <a:rPr lang="en-US" b="1" dirty="0"/>
              <a:t>Warning”</a:t>
            </a:r>
            <a:r>
              <a:rPr lang="en-US" dirty="0"/>
              <a:t> means that  the severity of hazards of the chemicals </a:t>
            </a:r>
            <a:r>
              <a:rPr lang="en-US" b="1" dirty="0"/>
              <a:t>are less than those chemicals classified with the signal word “Danger”  </a:t>
            </a:r>
            <a:endParaRPr lang="en-US" dirty="0"/>
          </a:p>
          <a:p>
            <a:r>
              <a:rPr lang="en-US" dirty="0"/>
              <a:t>Both of these signal words are important -  but it is important to remember that DANGER is a sign that this product or chemical must be handled carefully with all the necessary equipment and protection.</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58</a:t>
            </a:fld>
            <a:endParaRPr lang="en-US"/>
          </a:p>
        </p:txBody>
      </p:sp>
    </p:spTree>
    <p:extLst>
      <p:ext uri="{BB962C8B-B14F-4D97-AF65-F5344CB8AC3E}">
        <p14:creationId xmlns:p14="http://schemas.microsoft.com/office/powerpoint/2010/main" val="1377356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graphics or pictograms </a:t>
            </a:r>
            <a:r>
              <a:rPr lang="en-US" dirty="0" smtClean="0"/>
              <a:t>on </a:t>
            </a:r>
            <a:r>
              <a:rPr lang="en-US" dirty="0"/>
              <a:t>the label.  These will be standardized </a:t>
            </a:r>
            <a:r>
              <a:rPr lang="en-US" dirty="0" smtClean="0"/>
              <a:t>-- </a:t>
            </a:r>
            <a:r>
              <a:rPr lang="en-US" dirty="0"/>
              <a:t>only the “official” pictograms may be used and they MUST be in the official shape and colors so that they can be easily recognized.  These pictograms are used to convey health, physical and environmental hazard information. Labels for hazardous chemicals must contain one or more of these pictograms that are associated with the hazards of the chemical.</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59</a:t>
            </a:fld>
            <a:endParaRPr lang="en-US"/>
          </a:p>
        </p:txBody>
      </p:sp>
    </p:spTree>
    <p:extLst>
      <p:ext uri="{BB962C8B-B14F-4D97-AF65-F5344CB8AC3E}">
        <p14:creationId xmlns:p14="http://schemas.microsoft.com/office/powerpoint/2010/main" val="2927032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B3B3DD0-A623-4189-B88B-2336D0176872}" type="slidenum">
              <a:rPr lang="en-US"/>
              <a:pPr/>
              <a:t>17</a:t>
            </a:fld>
            <a:endParaRPr lang="en-US" dirty="0"/>
          </a:p>
        </p:txBody>
      </p:sp>
      <p:sp>
        <p:nvSpPr>
          <p:cNvPr id="9219" name="Rectangle 2"/>
          <p:cNvSpPr>
            <a:spLocks noGrp="1" noRot="1" noChangeAspect="1" noChangeArrowheads="1" noTextEdit="1"/>
          </p:cNvSpPr>
          <p:nvPr>
            <p:ph type="sldImg"/>
          </p:nvPr>
        </p:nvSpPr>
        <p:spPr>
          <a:xfrm>
            <a:off x="1185863" y="696913"/>
            <a:ext cx="4651375" cy="3489325"/>
          </a:xfrm>
          <a:ln/>
        </p:spPr>
      </p:sp>
      <p:sp>
        <p:nvSpPr>
          <p:cNvPr id="9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60</a:t>
            </a:fld>
            <a:endParaRPr lang="en-US"/>
          </a:p>
        </p:txBody>
      </p:sp>
    </p:spTree>
    <p:extLst>
      <p:ext uri="{BB962C8B-B14F-4D97-AF65-F5344CB8AC3E}">
        <p14:creationId xmlns:p14="http://schemas.microsoft.com/office/powerpoint/2010/main" val="2077899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B3B3DD0-A623-4189-B88B-2336D0176872}" type="slidenum">
              <a:rPr lang="en-US"/>
              <a:pPr/>
              <a:t>61</a:t>
            </a:fld>
            <a:endParaRPr lang="en-US" dirty="0"/>
          </a:p>
        </p:txBody>
      </p:sp>
      <p:sp>
        <p:nvSpPr>
          <p:cNvPr id="9219" name="Rectangle 2"/>
          <p:cNvSpPr>
            <a:spLocks noGrp="1" noRot="1" noChangeAspect="1" noChangeArrowheads="1" noTextEdit="1"/>
          </p:cNvSpPr>
          <p:nvPr>
            <p:ph type="sldImg"/>
          </p:nvPr>
        </p:nvSpPr>
        <p:spPr>
          <a:xfrm>
            <a:off x="1185863" y="696913"/>
            <a:ext cx="4651375" cy="3489325"/>
          </a:xfrm>
          <a:ln/>
        </p:spPr>
      </p:sp>
      <p:sp>
        <p:nvSpPr>
          <p:cNvPr id="9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learn:</a:t>
            </a:r>
          </a:p>
          <a:p>
            <a:pPr marL="165422" indent="-165422">
              <a:buFont typeface="Arial" panose="020B0604020202020204" pitchFamily="34" charset="0"/>
              <a:buChar char="•"/>
            </a:pPr>
            <a:r>
              <a:rPr lang="en-US" dirty="0"/>
              <a:t>What airborne hazards are present in the foundry;</a:t>
            </a:r>
          </a:p>
          <a:p>
            <a:pPr marL="165422" indent="-165422">
              <a:buFont typeface="Arial" panose="020B0604020202020204" pitchFamily="34" charset="0"/>
              <a:buChar char="•"/>
            </a:pPr>
            <a:r>
              <a:rPr lang="en-US" dirty="0"/>
              <a:t>What are fumes, dusts, gases and vapors, and how are they different;</a:t>
            </a:r>
          </a:p>
          <a:p>
            <a:pPr marL="165422" indent="-165422">
              <a:buFont typeface="Arial" panose="020B0604020202020204" pitchFamily="34" charset="0"/>
              <a:buChar char="•"/>
            </a:pPr>
            <a:r>
              <a:rPr lang="en-US" dirty="0"/>
              <a:t>What types of air contaminants you might be exposed to while working in a nonferrous foundry;</a:t>
            </a:r>
          </a:p>
          <a:p>
            <a:pPr marL="165422" indent="-165422">
              <a:buFont typeface="Arial" panose="020B0604020202020204" pitchFamily="34" charset="0"/>
              <a:buChar char="•"/>
            </a:pPr>
            <a:r>
              <a:rPr lang="en-US" dirty="0"/>
              <a:t>How you can work safely when exposed to air contaminants in </a:t>
            </a:r>
            <a:r>
              <a:rPr lang="en-US"/>
              <a:t>the foundry.</a:t>
            </a:r>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65</a:t>
            </a:fld>
            <a:endParaRPr lang="en-US" dirty="0"/>
          </a:p>
        </p:txBody>
      </p:sp>
    </p:spTree>
    <p:extLst>
      <p:ext uri="{BB962C8B-B14F-4D97-AF65-F5344CB8AC3E}">
        <p14:creationId xmlns:p14="http://schemas.microsoft.com/office/powerpoint/2010/main" val="2430060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metals in the foundry are not normally hazardous in their solid form.  However when we MELT the metals or alloys, we create METAL FUMES that are released into the air.  These fumes can be hazardous if workers breathe them into their lungs or ingest them accidentally</a:t>
            </a:r>
            <a:r>
              <a:rPr lang="en-US"/>
              <a:t>.  </a:t>
            </a:r>
          </a:p>
          <a:p>
            <a:endParaRPr lang="en-US" dirty="0"/>
          </a:p>
          <a:p>
            <a:r>
              <a:rPr lang="en-US" dirty="0"/>
              <a:t>When the metal casting is cut or ground or cleaned, it can release into the air small pieces or particles called DUSTS.  These small particles may also be breathed in or eaten accidentally.</a:t>
            </a:r>
          </a:p>
          <a:p>
            <a:endParaRPr lang="en-US" dirty="0"/>
          </a:p>
          <a:p>
            <a:r>
              <a:rPr lang="en-US" dirty="0"/>
              <a:t>The types of hazards from FUMES or DUSTS  will depend on what is in them.  It is very important to understand that the dusts and fumes from the SAME metal can be VERY different.  This is especially true for BRASS and BRONZE foundries.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66</a:t>
            </a:fld>
            <a:endParaRPr lang="en-US" dirty="0"/>
          </a:p>
        </p:txBody>
      </p:sp>
    </p:spTree>
    <p:extLst>
      <p:ext uri="{BB962C8B-B14F-4D97-AF65-F5344CB8AC3E}">
        <p14:creationId xmlns:p14="http://schemas.microsoft.com/office/powerpoint/2010/main" val="2808216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the FUME that was created from melting the same alloy of 85% copper, 5% lead, 5% Zinc and 5% antimony, we will see that the amount of metal is VERY DIFFERENT in the fume.</a:t>
            </a:r>
          </a:p>
          <a:p>
            <a:endParaRPr lang="en-US" dirty="0"/>
          </a:p>
          <a:p>
            <a:r>
              <a:rPr lang="en-US" dirty="0"/>
              <a:t>Why? Because the fume is created as the metal reaches a high enough temperature to allow the fume to be boiled off.  Different metals have different boiling points.  With our example, for instance, the fume we collect from the melting process is MOSTLY ZINC with very little COPPER content (even though copper makes up most of the original alloy content.)</a:t>
            </a:r>
          </a:p>
          <a:p>
            <a:endParaRPr lang="en-US" dirty="0"/>
          </a:p>
          <a:p>
            <a:r>
              <a:rPr lang="en-US" dirty="0"/>
              <a:t>The BOILING POINT for Copper is 4653 degrees Fahrenheit.  The BOILING POINT for Zinc is </a:t>
            </a:r>
            <a:r>
              <a:rPr lang="en-US" dirty="0" err="1"/>
              <a:t>is</a:t>
            </a:r>
            <a:r>
              <a:rPr lang="en-US" dirty="0"/>
              <a:t> 788 degrees Fahrenheit.  Since we rarely reach 3000 degrees normally in the melting process for brass, the Copper does not vaporize, but the Zinc and other metals (including LEAD) do.</a:t>
            </a:r>
          </a:p>
          <a:p>
            <a:pPr defTabSz="882251">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67</a:t>
            </a:fld>
            <a:endParaRPr lang="en-US" dirty="0"/>
          </a:p>
        </p:txBody>
      </p:sp>
    </p:spTree>
    <p:extLst>
      <p:ext uri="{BB962C8B-B14F-4D97-AF65-F5344CB8AC3E}">
        <p14:creationId xmlns:p14="http://schemas.microsoft.com/office/powerpoint/2010/main" val="2883024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Cadmium and its compounds are highly toxic and exposure to this metal is known to cause cancer.  This metal  targets the body's cardiovascular, renal, gastrointestinal, neurological, reproductive, and respiratory systems.  OSHA has a Cadmium standard that includes foundries under its regulation 1910.1027.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68</a:t>
            </a:fld>
            <a:endParaRPr lang="en-US" dirty="0"/>
          </a:p>
        </p:txBody>
      </p:sp>
    </p:spTree>
    <p:extLst>
      <p:ext uri="{BB962C8B-B14F-4D97-AF65-F5344CB8AC3E}">
        <p14:creationId xmlns:p14="http://schemas.microsoft.com/office/powerpoint/2010/main" val="204258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r>
              <a:rPr lang="en-US" dirty="0"/>
              <a:t>The place where YOU work may not have all of these metals or chemicals in your department.  </a:t>
            </a:r>
            <a:r>
              <a:rPr lang="en-US"/>
              <a:t>The way that we know WHAT we work with and HOW it can affect us begins with reading and understanding the Safety Data Sheet and Labels.</a:t>
            </a:r>
          </a:p>
          <a:p>
            <a:endParaRPr lang="en-US"/>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69</a:t>
            </a:fld>
            <a:endParaRPr lang="en-US" dirty="0"/>
          </a:p>
        </p:txBody>
      </p:sp>
    </p:spTree>
    <p:extLst>
      <p:ext uri="{BB962C8B-B14F-4D97-AF65-F5344CB8AC3E}">
        <p14:creationId xmlns:p14="http://schemas.microsoft.com/office/powerpoint/2010/main" val="3956385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B3B3DD0-A623-4189-B88B-2336D0176872}" type="slidenum">
              <a:rPr lang="en-US"/>
              <a:pPr/>
              <a:t>70</a:t>
            </a:fld>
            <a:endParaRPr lang="en-US" dirty="0"/>
          </a:p>
        </p:txBody>
      </p:sp>
      <p:sp>
        <p:nvSpPr>
          <p:cNvPr id="9219" name="Rectangle 2"/>
          <p:cNvSpPr>
            <a:spLocks noGrp="1" noRot="1" noChangeAspect="1" noChangeArrowheads="1" noTextEdit="1"/>
          </p:cNvSpPr>
          <p:nvPr>
            <p:ph type="sldImg"/>
          </p:nvPr>
        </p:nvSpPr>
        <p:spPr>
          <a:xfrm>
            <a:off x="1185863" y="696913"/>
            <a:ext cx="4651375" cy="3489325"/>
          </a:xfrm>
          <a:ln/>
        </p:spPr>
      </p:sp>
      <p:sp>
        <p:nvSpPr>
          <p:cNvPr id="9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a:t>
            </a:r>
            <a:r>
              <a:rPr lang="en-US" baseline="0" dirty="0" smtClean="0"/>
              <a:t> will learn:</a:t>
            </a:r>
          </a:p>
          <a:p>
            <a:pPr marL="165449" indent="-165449">
              <a:buFont typeface="Arial" panose="020B0604020202020204" pitchFamily="34" charset="0"/>
              <a:buChar char="•"/>
            </a:pPr>
            <a:r>
              <a:rPr lang="en-US" baseline="0" dirty="0" smtClean="0"/>
              <a:t>What are some of the hazards that exist in an Aluminum Foundry;</a:t>
            </a:r>
          </a:p>
          <a:p>
            <a:pPr marL="165449" indent="-165449">
              <a:buFont typeface="Arial" panose="020B0604020202020204" pitchFamily="34" charset="0"/>
              <a:buChar char="•"/>
            </a:pPr>
            <a:r>
              <a:rPr lang="en-US" baseline="0" dirty="0" smtClean="0"/>
              <a:t>What are some common manufacturing processes/materials in the Aluminum Foundry, and what hazards can these processes/materials present to the foundry worker?</a:t>
            </a:r>
          </a:p>
          <a:p>
            <a:pPr marL="165449" indent="-165449">
              <a:buFont typeface="Arial" panose="020B0604020202020204" pitchFamily="34" charset="0"/>
              <a:buChar char="•"/>
            </a:pPr>
            <a:r>
              <a:rPr lang="en-US" baseline="0" dirty="0" smtClean="0"/>
              <a:t>What are some of the Personal Protective Equipment (PPE) items that workers should wear in an Aluminum foundry?</a:t>
            </a:r>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76</a:t>
            </a:fld>
            <a:endParaRPr lang="en-US" dirty="0"/>
          </a:p>
        </p:txBody>
      </p:sp>
    </p:spTree>
    <p:extLst>
      <p:ext uri="{BB962C8B-B14F-4D97-AF65-F5344CB8AC3E}">
        <p14:creationId xmlns:p14="http://schemas.microsoft.com/office/powerpoint/2010/main" val="2430060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never had asthma can develop asthma due to workplace exposures. People who have had asthma for years may find that their condition get worse due to workplace exposures. </a:t>
            </a:r>
          </a:p>
          <a:p>
            <a:r>
              <a:rPr lang="en-US" dirty="0"/>
              <a:t>Some people can also become sensitive to the chemical and develop a skin rash if it gets on the body. There are some Isocyanates (but NOT all isocyanates) that are classified as potential human carcinogens –chemicals that may cancer. </a:t>
            </a:r>
          </a:p>
          <a:p>
            <a:r>
              <a:rPr lang="en-US" dirty="0"/>
              <a:t>Since Isocyanates are a GROUP of chemicals and not all of the substances in this group have the same effect on the body, it is important to CHECK THE SDS to see which isocyanate may be present and WHAT actions should be taken if there is a potential hazard.</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78</a:t>
            </a:fld>
            <a:endParaRPr lang="en-US" dirty="0"/>
          </a:p>
        </p:txBody>
      </p:sp>
    </p:spTree>
    <p:extLst>
      <p:ext uri="{BB962C8B-B14F-4D97-AF65-F5344CB8AC3E}">
        <p14:creationId xmlns:p14="http://schemas.microsoft.com/office/powerpoint/2010/main" val="1780206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884" indent="-291494">
              <a:defRPr sz="2400">
                <a:solidFill>
                  <a:schemeClr val="tx1"/>
                </a:solidFill>
                <a:latin typeface="Arial" pitchFamily="34" charset="0"/>
                <a:ea typeface="ＭＳ Ｐゴシック" pitchFamily="34" charset="-128"/>
              </a:defRPr>
            </a:lvl2pPr>
            <a:lvl3pPr marL="1165976" indent="-233195">
              <a:defRPr sz="2400">
                <a:solidFill>
                  <a:schemeClr val="tx1"/>
                </a:solidFill>
                <a:latin typeface="Arial" pitchFamily="34" charset="0"/>
                <a:ea typeface="ＭＳ Ｐゴシック" pitchFamily="34" charset="-128"/>
              </a:defRPr>
            </a:lvl3pPr>
            <a:lvl4pPr marL="1632366" indent="-233195">
              <a:defRPr sz="2400">
                <a:solidFill>
                  <a:schemeClr val="tx1"/>
                </a:solidFill>
                <a:latin typeface="Arial" pitchFamily="34" charset="0"/>
                <a:ea typeface="ＭＳ Ｐゴシック" pitchFamily="34" charset="-128"/>
              </a:defRPr>
            </a:lvl4pPr>
            <a:lvl5pPr marL="2098757" indent="-233195">
              <a:defRPr sz="2400">
                <a:solidFill>
                  <a:schemeClr val="tx1"/>
                </a:solidFill>
                <a:latin typeface="Arial" pitchFamily="34" charset="0"/>
                <a:ea typeface="ＭＳ Ｐゴシック" pitchFamily="34" charset="-128"/>
              </a:defRPr>
            </a:lvl5pPr>
            <a:lvl6pPr marL="256514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153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792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431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045C945-91DC-4C9A-A6A1-E394FEC1C455}" type="slidenum">
              <a:rPr lang="en-US" altLang="en-US" sz="1300"/>
              <a:pPr/>
              <a:t>20</a:t>
            </a:fld>
            <a:endParaRPr lang="en-US"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chemical that MAY be in some products used to bind sand together but more often is a result of MIXING the chemicals or the DESTRUCTION or burning of the chemicals when the hot metal is poured into the mold is FORMALDEHYDE.  </a:t>
            </a:r>
          </a:p>
          <a:p>
            <a:r>
              <a:rPr lang="en-US" dirty="0"/>
              <a:t> </a:t>
            </a:r>
          </a:p>
          <a:p>
            <a:r>
              <a:rPr lang="en-US" dirty="0"/>
              <a:t>If this chemical is present in the product or is created when it is used , the Safety Data Sheet will show us!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79</a:t>
            </a:fld>
            <a:endParaRPr lang="en-US" dirty="0"/>
          </a:p>
        </p:txBody>
      </p:sp>
    </p:spTree>
    <p:extLst>
      <p:ext uri="{BB962C8B-B14F-4D97-AF65-F5344CB8AC3E}">
        <p14:creationId xmlns:p14="http://schemas.microsoft.com/office/powerpoint/2010/main" val="149817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other chemical commonly found in many core making processes is PHENOL.  Phenol is a chemical that is used in many ways – from making plastics to use as a disinfectant and ingredient in medications and cosmetics.  However, as for many chemicals, the proper amount and use of Phenol is useful and safe, but too much improperly used may be harmful.</a:t>
            </a:r>
          </a:p>
          <a:p>
            <a:r>
              <a:rPr lang="en-US" dirty="0"/>
              <a:t> </a:t>
            </a:r>
          </a:p>
          <a:p>
            <a:r>
              <a:rPr lang="en-US" dirty="0"/>
              <a:t>At low levels in the foundry, Phenol may be irritating to the eyes, nose and throat.  It has an odor that is unpleasant to many people.  Sine Phenol is mildly acidic, at high dosages or concentrations it can cause dermatitis or chemical burns.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80</a:t>
            </a:fld>
            <a:endParaRPr lang="en-US" dirty="0"/>
          </a:p>
        </p:txBody>
      </p:sp>
    </p:spTree>
    <p:extLst>
      <p:ext uri="{BB962C8B-B14F-4D97-AF65-F5344CB8AC3E}">
        <p14:creationId xmlns:p14="http://schemas.microsoft.com/office/powerpoint/2010/main" val="3351391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Workers in these areas need to be trained on the explosion hazards of combustible dusts and on the Protection Measures to avoid them.</a:t>
            </a:r>
          </a:p>
          <a:p>
            <a:r>
              <a:rPr lang="en-US" dirty="0"/>
              <a:t> </a:t>
            </a:r>
          </a:p>
          <a:p>
            <a:r>
              <a:rPr lang="en-US" dirty="0"/>
              <a:t>The facility has an emergency action plan, and how to respond to a combustible dust explosion should be included!</a:t>
            </a:r>
          </a:p>
          <a:p>
            <a:r>
              <a:rPr lang="en-US" dirty="0"/>
              <a:t> </a:t>
            </a:r>
          </a:p>
          <a:p>
            <a:r>
              <a:rPr lang="en-US" dirty="0"/>
              <a:t>Other engineering controls and equipment modifications may also be required after the company has evaluated the potential hazard and how to prevent fires and explosions.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81</a:t>
            </a:fld>
            <a:endParaRPr lang="en-US" dirty="0"/>
          </a:p>
        </p:txBody>
      </p:sp>
    </p:spTree>
    <p:extLst>
      <p:ext uri="{BB962C8B-B14F-4D97-AF65-F5344CB8AC3E}">
        <p14:creationId xmlns:p14="http://schemas.microsoft.com/office/powerpoint/2010/main" val="3521815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B3B3DD0-A623-4189-B88B-2336D0176872}" type="slidenum">
              <a:rPr lang="en-US"/>
              <a:pPr/>
              <a:t>82</a:t>
            </a:fld>
            <a:endParaRPr lang="en-US" dirty="0"/>
          </a:p>
        </p:txBody>
      </p:sp>
      <p:sp>
        <p:nvSpPr>
          <p:cNvPr id="9219" name="Rectangle 2"/>
          <p:cNvSpPr>
            <a:spLocks noGrp="1" noRot="1" noChangeAspect="1" noChangeArrowheads="1" noTextEdit="1"/>
          </p:cNvSpPr>
          <p:nvPr>
            <p:ph type="sldImg"/>
          </p:nvPr>
        </p:nvSpPr>
        <p:spPr>
          <a:xfrm>
            <a:off x="1185863" y="696913"/>
            <a:ext cx="4651375" cy="3489325"/>
          </a:xfrm>
          <a:ln/>
        </p:spPr>
      </p:sp>
      <p:sp>
        <p:nvSpPr>
          <p:cNvPr id="9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a:t>
            </a:r>
            <a:r>
              <a:rPr lang="en-US" baseline="0" dirty="0" smtClean="0"/>
              <a:t> will learn:</a:t>
            </a:r>
          </a:p>
          <a:p>
            <a:pPr marL="165449" indent="-165449">
              <a:buFont typeface="Arial" panose="020B0604020202020204" pitchFamily="34" charset="0"/>
              <a:buChar char="•"/>
            </a:pPr>
            <a:r>
              <a:rPr lang="en-US" dirty="0"/>
              <a:t>What are some of the hazards that exist in a brass and bronze foundry?</a:t>
            </a:r>
          </a:p>
          <a:p>
            <a:pPr marL="165449" indent="-165449">
              <a:buFont typeface="Arial" panose="020B0604020202020204" pitchFamily="34" charset="0"/>
              <a:buChar char="•"/>
            </a:pPr>
            <a:r>
              <a:rPr lang="en-US" dirty="0"/>
              <a:t>What are some common manufacturing process/materials in the brass and bronze foundry, and what hazards can these processes/materials present to the foundry worker?</a:t>
            </a:r>
          </a:p>
          <a:p>
            <a:pPr marL="165449" indent="-165449">
              <a:buFont typeface="Arial" panose="020B0604020202020204" pitchFamily="34" charset="0"/>
              <a:buChar char="•"/>
            </a:pPr>
            <a:r>
              <a:rPr lang="en-US" dirty="0"/>
              <a:t>What are some of the Personal Protective Equipment (PPE) items that workers should wear in a brass and bronze foundry?</a:t>
            </a:r>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88</a:t>
            </a:fld>
            <a:endParaRPr lang="en-US" dirty="0"/>
          </a:p>
        </p:txBody>
      </p:sp>
    </p:spTree>
    <p:extLst>
      <p:ext uri="{BB962C8B-B14F-4D97-AF65-F5344CB8AC3E}">
        <p14:creationId xmlns:p14="http://schemas.microsoft.com/office/powerpoint/2010/main" val="24300607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r>
              <a:rPr lang="en-US" dirty="0"/>
              <a:t>Most brass foundry sand systems meet these permissible limits at the present time.  This is because the temperature of the metal as it is poured into the mold is not high enough to dry out the sand so that the dust becomes airborne.  However, dust can be created if there are upset conditions and the sand must be manually moved or handled.  If heavy equipment runs over the sand it can be broken down and become airborne.  Sand that is allowed to buildup on rafters or other surfaces can also release dust if there is a burst of wind, air or the structure is shaken.</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89</a:t>
            </a:fld>
            <a:endParaRPr lang="en-US" dirty="0"/>
          </a:p>
        </p:txBody>
      </p:sp>
    </p:spTree>
    <p:extLst>
      <p:ext uri="{BB962C8B-B14F-4D97-AF65-F5344CB8AC3E}">
        <p14:creationId xmlns:p14="http://schemas.microsoft.com/office/powerpoint/2010/main" val="3090682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furnaces melt the copper alloys, the  process can create metal FUMES.  Engineering controls, hoods that draw air and fume away from the furnace and into an air pollution control system, are installed to keep the amount of fume to safe levels.   Work practices may also be established to reduce the amount of fume that becomes airborne. </a:t>
            </a:r>
          </a:p>
          <a:p>
            <a:r>
              <a:rPr lang="en-US" dirty="0"/>
              <a:t> </a:t>
            </a:r>
          </a:p>
          <a:p>
            <a:r>
              <a:rPr lang="en-US" dirty="0"/>
              <a:t>In addition to the potential exposure to fumes, there is always the danger of serious BURNS whenever someone works near hot metal.  Proper Personal Protective Equipment must always be used whenever working around hot metal.</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90</a:t>
            </a:fld>
            <a:endParaRPr lang="en-US" dirty="0"/>
          </a:p>
        </p:txBody>
      </p:sp>
    </p:spTree>
    <p:extLst>
      <p:ext uri="{BB962C8B-B14F-4D97-AF65-F5344CB8AC3E}">
        <p14:creationId xmlns:p14="http://schemas.microsoft.com/office/powerpoint/2010/main" val="12397840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enters our body mostly by ingestion (eating or drinking) or by breathing it into the lungs. </a:t>
            </a:r>
          </a:p>
          <a:p>
            <a:r>
              <a:rPr lang="en-US" dirty="0"/>
              <a:t> </a:t>
            </a:r>
          </a:p>
          <a:p>
            <a:r>
              <a:rPr lang="en-US" dirty="0"/>
              <a:t>Employers are required to protect workers from lead exposure under OSHA lead standards covering general industry (1910.1025), The lead standards establish a permissible exposure limit (PEL) of </a:t>
            </a:r>
            <a:r>
              <a:rPr lang="en-US" dirty="0" err="1"/>
              <a:t>of</a:t>
            </a:r>
            <a:r>
              <a:rPr lang="en-US" dirty="0"/>
              <a:t> lead over an eight-hour time-weighted-average for all employees covered. The standards also set an action level of 30 µg/m3, at which an employer must begin specific compliance activities.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91</a:t>
            </a:fld>
            <a:endParaRPr lang="en-US" dirty="0"/>
          </a:p>
        </p:txBody>
      </p:sp>
    </p:spTree>
    <p:extLst>
      <p:ext uri="{BB962C8B-B14F-4D97-AF65-F5344CB8AC3E}">
        <p14:creationId xmlns:p14="http://schemas.microsoft.com/office/powerpoint/2010/main" val="23047694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 beryllium disease (CBD) primarily affects the lungs.  It may occur among people who are breath in the dust or fumes from beryllium metal, metal oxides, alloys, ceramics or salts . Chronic beryllium disease usually has a very slow onset, and even very small amounts of exposure to beryllium can cause the disease in some people. Chronic beryllium disease can develop while workers are still on the job or it  may not develop until many years after a person has stopped working in the beryllium industry.</a:t>
            </a:r>
          </a:p>
          <a:p>
            <a:r>
              <a:rPr lang="en-US" dirty="0"/>
              <a:t> </a:t>
            </a:r>
          </a:p>
          <a:p>
            <a:r>
              <a:rPr lang="en-US" dirty="0"/>
              <a:t>Workers with advanced Chronic beryllium disease may show one or more of the following symptoms: unexplained cough; shortness of breath, especially with activity; fatigue; weight loss or loss of appetite; fever; or night sweats. However, because the disease may develop slowly over a period of many years, workers may have the disease for a long time without knowing it.</a:t>
            </a:r>
          </a:p>
          <a:p>
            <a:r>
              <a:rPr lang="en-US" dirty="0"/>
              <a:t> </a:t>
            </a:r>
          </a:p>
          <a:p>
            <a:r>
              <a:rPr lang="en-US" dirty="0"/>
              <a:t>Chronic beryllium disease only develops in workers who have become sensitized to beryllium. A sensitized worker is someone who has developed an allergic reaction to beryllium.  A worker may become sensitized at any point during job exposure, or in some cases  he or she may not become sensitized until after leaving a job where there was  beryllium exposure. </a:t>
            </a:r>
          </a:p>
          <a:p>
            <a:r>
              <a:rPr lang="en-US" dirty="0"/>
              <a:t> </a:t>
            </a:r>
          </a:p>
          <a:p>
            <a:r>
              <a:rPr lang="en-US" dirty="0"/>
              <a:t>Acute beryllium disease (where there is high exposure over a short period of time) usually has a quick onset and has symptoms that resemble  pneumonia or bronchitis. The acute form of the disease is believed to occur as a result of exposures well above the current OSHA Permissible Exposure Limit. This form of beryllium disease is now reported to be  rare.</a:t>
            </a:r>
          </a:p>
          <a:p>
            <a:r>
              <a:rPr lang="en-US" dirty="0"/>
              <a:t> </a:t>
            </a:r>
          </a:p>
          <a:p>
            <a:r>
              <a:rPr lang="en-US" dirty="0"/>
              <a:t>Workers exposed to beryllium have been found to have higher than normal  risks of lung cancer. The International Agency for Research on Cancer (IARC), the expert cancer agency of the World Health Organization, has concluded that exposure to beryllium can cause lung cancer in humans.</a:t>
            </a:r>
          </a:p>
          <a:p>
            <a:r>
              <a:rPr lang="en-US" dirty="0"/>
              <a:t> </a:t>
            </a:r>
          </a:p>
          <a:p>
            <a:r>
              <a:rPr lang="en-US" dirty="0"/>
              <a:t>This is one metal that can also be a concern when it comes into contact with your skin.  A skin disease, that is characterized by poor wound healing and a rash or wart-like bumps  can occur as a result of the skin being exposed to beryllium dust.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92</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51A8FA31-FC05-4662-B952-85E03BC4E55D}" type="slidenum">
              <a:rPr lang="en-US"/>
              <a:pPr/>
              <a:t>103</a:t>
            </a:fld>
            <a:endParaRPr lang="en-US" dirty="0"/>
          </a:p>
        </p:txBody>
      </p:sp>
      <p:sp>
        <p:nvSpPr>
          <p:cNvPr id="11267" name="Rectangle 2"/>
          <p:cNvSpPr>
            <a:spLocks noGrp="1" noRot="1" noChangeAspect="1" noChangeArrowheads="1" noTextEdit="1"/>
          </p:cNvSpPr>
          <p:nvPr>
            <p:ph type="sldImg"/>
          </p:nvPr>
        </p:nvSpPr>
        <p:spPr>
          <a:xfrm>
            <a:off x="1185863" y="696913"/>
            <a:ext cx="4651375" cy="3489325"/>
          </a:xfrm>
          <a:ln/>
        </p:spPr>
      </p:sp>
      <p:sp>
        <p:nvSpPr>
          <p:cNvPr id="112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884" indent="-291494">
              <a:defRPr sz="2400">
                <a:solidFill>
                  <a:schemeClr val="tx1"/>
                </a:solidFill>
                <a:latin typeface="Arial" pitchFamily="34" charset="0"/>
                <a:ea typeface="ＭＳ Ｐゴシック" pitchFamily="34" charset="-128"/>
              </a:defRPr>
            </a:lvl2pPr>
            <a:lvl3pPr marL="1165976" indent="-233195">
              <a:defRPr sz="2400">
                <a:solidFill>
                  <a:schemeClr val="tx1"/>
                </a:solidFill>
                <a:latin typeface="Arial" pitchFamily="34" charset="0"/>
                <a:ea typeface="ＭＳ Ｐゴシック" pitchFamily="34" charset="-128"/>
              </a:defRPr>
            </a:lvl3pPr>
            <a:lvl4pPr marL="1632366" indent="-233195">
              <a:defRPr sz="2400">
                <a:solidFill>
                  <a:schemeClr val="tx1"/>
                </a:solidFill>
                <a:latin typeface="Arial" pitchFamily="34" charset="0"/>
                <a:ea typeface="ＭＳ Ｐゴシック" pitchFamily="34" charset="-128"/>
              </a:defRPr>
            </a:lvl4pPr>
            <a:lvl5pPr marL="2098757" indent="-233195">
              <a:defRPr sz="2400">
                <a:solidFill>
                  <a:schemeClr val="tx1"/>
                </a:solidFill>
                <a:latin typeface="Arial" pitchFamily="34" charset="0"/>
                <a:ea typeface="ＭＳ Ｐゴシック" pitchFamily="34" charset="-128"/>
              </a:defRPr>
            </a:lvl5pPr>
            <a:lvl6pPr marL="256514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153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792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431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8FCEE46-DEB2-4002-AD76-A9C8CAB873FD}" type="slidenum">
              <a:rPr lang="en-US" altLang="en-US" sz="1300"/>
              <a:pPr/>
              <a:t>21</a:t>
            </a:fld>
            <a:endParaRPr lang="en-US" altLang="en-US" sz="13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ea typeface="ＭＳ Ｐゴシック" pitchFamily="34" charset="-128"/>
              </a:rPr>
              <a:t>Do you know any of your rights as a worker under the OSH Act?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144317F8-6C5F-40DA-B9CB-2F1FE0E0644D}" type="slidenum">
              <a:rPr lang="en-US"/>
              <a:pPr/>
              <a:t>104</a:t>
            </a:fld>
            <a:endParaRPr lang="en-US" dirty="0"/>
          </a:p>
        </p:txBody>
      </p:sp>
      <p:sp>
        <p:nvSpPr>
          <p:cNvPr id="13315" name="Rectangle 2"/>
          <p:cNvSpPr>
            <a:spLocks noGrp="1" noRot="1" noChangeAspect="1" noChangeArrowheads="1" noTextEdit="1"/>
          </p:cNvSpPr>
          <p:nvPr>
            <p:ph type="sldImg"/>
          </p:nvPr>
        </p:nvSpPr>
        <p:spPr>
          <a:xfrm>
            <a:off x="1241425" y="741363"/>
            <a:ext cx="4538663" cy="3405187"/>
          </a:xfrm>
          <a:ln/>
        </p:spPr>
      </p:sp>
      <p:sp>
        <p:nvSpPr>
          <p:cNvPr id="13316" name="Rectangle 3"/>
          <p:cNvSpPr>
            <a:spLocks noGrp="1" noChangeArrowheads="1"/>
          </p:cNvSpPr>
          <p:nvPr>
            <p:ph type="body" idx="1"/>
          </p:nvPr>
        </p:nvSpPr>
        <p:spPr>
          <a:xfrm>
            <a:off x="935990" y="4417084"/>
            <a:ext cx="5147945" cy="4190898"/>
          </a:xfrm>
          <a:noFill/>
          <a:ln/>
        </p:spPr>
        <p:txBody>
          <a:bodyPr/>
          <a:lstStyle/>
          <a:p>
            <a:pPr defTabSz="890599"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884" indent="-291494">
              <a:defRPr sz="2400">
                <a:solidFill>
                  <a:schemeClr val="tx1"/>
                </a:solidFill>
                <a:latin typeface="Arial" pitchFamily="34" charset="0"/>
                <a:ea typeface="ＭＳ Ｐゴシック" pitchFamily="34" charset="-128"/>
              </a:defRPr>
            </a:lvl2pPr>
            <a:lvl3pPr marL="1165976" indent="-233195">
              <a:defRPr sz="2400">
                <a:solidFill>
                  <a:schemeClr val="tx1"/>
                </a:solidFill>
                <a:latin typeface="Arial" pitchFamily="34" charset="0"/>
                <a:ea typeface="ＭＳ Ｐゴシック" pitchFamily="34" charset="-128"/>
              </a:defRPr>
            </a:lvl3pPr>
            <a:lvl4pPr marL="1632366" indent="-233195">
              <a:defRPr sz="2400">
                <a:solidFill>
                  <a:schemeClr val="tx1"/>
                </a:solidFill>
                <a:latin typeface="Arial" pitchFamily="34" charset="0"/>
                <a:ea typeface="ＭＳ Ｐゴシック" pitchFamily="34" charset="-128"/>
              </a:defRPr>
            </a:lvl4pPr>
            <a:lvl5pPr marL="2098757" indent="-233195">
              <a:defRPr sz="2400">
                <a:solidFill>
                  <a:schemeClr val="tx1"/>
                </a:solidFill>
                <a:latin typeface="Arial" pitchFamily="34" charset="0"/>
                <a:ea typeface="ＭＳ Ｐゴシック" pitchFamily="34" charset="-128"/>
              </a:defRPr>
            </a:lvl5pPr>
            <a:lvl6pPr marL="256514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153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792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431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8CE8DB7-DA46-4706-B254-6C3699A497CE}" type="slidenum">
              <a:rPr lang="en-US" altLang="en-US" sz="1300"/>
              <a:pPr/>
              <a:t>22</a:t>
            </a:fld>
            <a:endParaRPr lang="en-US" altLang="en-US" sz="13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884" indent="-291494">
              <a:defRPr sz="2400">
                <a:solidFill>
                  <a:schemeClr val="tx1"/>
                </a:solidFill>
                <a:latin typeface="Arial" pitchFamily="34" charset="0"/>
                <a:ea typeface="ＭＳ Ｐゴシック" pitchFamily="34" charset="-128"/>
              </a:defRPr>
            </a:lvl2pPr>
            <a:lvl3pPr marL="1165976" indent="-233195">
              <a:defRPr sz="2400">
                <a:solidFill>
                  <a:schemeClr val="tx1"/>
                </a:solidFill>
                <a:latin typeface="Arial" pitchFamily="34" charset="0"/>
                <a:ea typeface="ＭＳ Ｐゴシック" pitchFamily="34" charset="-128"/>
              </a:defRPr>
            </a:lvl3pPr>
            <a:lvl4pPr marL="1632366" indent="-233195">
              <a:defRPr sz="2400">
                <a:solidFill>
                  <a:schemeClr val="tx1"/>
                </a:solidFill>
                <a:latin typeface="Arial" pitchFamily="34" charset="0"/>
                <a:ea typeface="ＭＳ Ｐゴシック" pitchFamily="34" charset="-128"/>
              </a:defRPr>
            </a:lvl4pPr>
            <a:lvl5pPr marL="2098757" indent="-233195">
              <a:defRPr sz="2400">
                <a:solidFill>
                  <a:schemeClr val="tx1"/>
                </a:solidFill>
                <a:latin typeface="Arial" pitchFamily="34" charset="0"/>
                <a:ea typeface="ＭＳ Ｐゴシック" pitchFamily="34" charset="-128"/>
              </a:defRPr>
            </a:lvl5pPr>
            <a:lvl6pPr marL="256514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153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792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431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5C587AF-B9AC-4628-9EAF-B4830324BD08}" type="slidenum">
              <a:rPr lang="en-US" altLang="en-US" sz="1300"/>
              <a:pPr/>
              <a:t>23</a:t>
            </a:fld>
            <a:endParaRPr lang="en-US" altLang="en-US" sz="13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884" indent="-291494">
              <a:defRPr sz="2400">
                <a:solidFill>
                  <a:schemeClr val="tx1"/>
                </a:solidFill>
                <a:latin typeface="Arial" pitchFamily="34" charset="0"/>
                <a:ea typeface="ＭＳ Ｐゴシック" pitchFamily="34" charset="-128"/>
              </a:defRPr>
            </a:lvl2pPr>
            <a:lvl3pPr marL="1165976" indent="-233195">
              <a:defRPr sz="2400">
                <a:solidFill>
                  <a:schemeClr val="tx1"/>
                </a:solidFill>
                <a:latin typeface="Arial" pitchFamily="34" charset="0"/>
                <a:ea typeface="ＭＳ Ｐゴシック" pitchFamily="34" charset="-128"/>
              </a:defRPr>
            </a:lvl3pPr>
            <a:lvl4pPr marL="1632366" indent="-233195">
              <a:defRPr sz="2400">
                <a:solidFill>
                  <a:schemeClr val="tx1"/>
                </a:solidFill>
                <a:latin typeface="Arial" pitchFamily="34" charset="0"/>
                <a:ea typeface="ＭＳ Ｐゴシック" pitchFamily="34" charset="-128"/>
              </a:defRPr>
            </a:lvl4pPr>
            <a:lvl5pPr marL="2098757" indent="-233195">
              <a:defRPr sz="2400">
                <a:solidFill>
                  <a:schemeClr val="tx1"/>
                </a:solidFill>
                <a:latin typeface="Arial" pitchFamily="34" charset="0"/>
                <a:ea typeface="ＭＳ Ｐゴシック" pitchFamily="34" charset="-128"/>
              </a:defRPr>
            </a:lvl5pPr>
            <a:lvl6pPr marL="256514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153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792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4318" indent="-23319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A3149AF-EA69-4194-9A74-E81F2C355F59}" type="slidenum">
              <a:rPr lang="en-US" altLang="en-US" sz="1300"/>
              <a:pPr/>
              <a:t>24</a:t>
            </a:fld>
            <a:endParaRPr lang="en-US" altLang="en-US" sz="13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B3B3DD0-A623-4189-B88B-2336D0176872}" type="slidenum">
              <a:rPr lang="en-US"/>
              <a:pPr/>
              <a:t>25</a:t>
            </a:fld>
            <a:endParaRPr lang="en-US" dirty="0"/>
          </a:p>
        </p:txBody>
      </p:sp>
      <p:sp>
        <p:nvSpPr>
          <p:cNvPr id="9219" name="Rectangle 2"/>
          <p:cNvSpPr>
            <a:spLocks noGrp="1" noRot="1" noChangeAspect="1" noChangeArrowheads="1" noTextEdit="1"/>
          </p:cNvSpPr>
          <p:nvPr>
            <p:ph type="sldImg"/>
          </p:nvPr>
        </p:nvSpPr>
        <p:spPr>
          <a:xfrm>
            <a:off x="1185863" y="696913"/>
            <a:ext cx="4651375" cy="3489325"/>
          </a:xfrm>
          <a:ln/>
        </p:spPr>
      </p:sp>
      <p:sp>
        <p:nvSpPr>
          <p:cNvPr id="9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custDataLst>
              <p:tags r:id="rId1"/>
            </p:custDataLst>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dirty="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dirty="0"/>
              </a:p>
            </p:txBody>
          </p:sp>
        </p:grpSp>
      </p:grpSp>
      <p:sp>
        <p:nvSpPr>
          <p:cNvPr id="9012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9012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pPr>
              <a:defRPr/>
            </a:pPr>
            <a:endParaRPr lang="en-US" dirty="0"/>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pPr>
              <a:defRPr/>
            </a:pPr>
            <a:endParaRPr lang="en-US" dirty="0"/>
          </a:p>
        </p:txBody>
      </p:sp>
      <p:sp>
        <p:nvSpPr>
          <p:cNvPr id="15" name="Rectangle 15"/>
          <p:cNvSpPr>
            <a:spLocks noGrp="1" noChangeArrowheads="1"/>
          </p:cNvSpPr>
          <p:nvPr>
            <p:ph type="sldNum" sz="quarter" idx="12"/>
          </p:nvPr>
        </p:nvSpPr>
        <p:spPr/>
        <p:txBody>
          <a:bodyPr/>
          <a:lstStyle>
            <a:lvl1pPr>
              <a:defRPr smtClean="0"/>
            </a:lvl1pPr>
          </a:lstStyle>
          <a:p>
            <a:pPr>
              <a:defRPr/>
            </a:pPr>
            <a:fld id="{BBBABA61-7C06-49D4-810F-8EB99D6FA21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72DAD59-DD02-4452-A959-C450B16CB04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64AF567B-8BBD-4CA1-872C-760976EC8F4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45AF24F-2012-4777-96CA-EDC1703288D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06158909-0B18-4BDA-A0E3-692B795B224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8110537"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2813" y="4076700"/>
            <a:ext cx="8110537"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FAE83D45-B6F8-456E-8C5D-AAA20E9C26AC}" type="slidenum">
              <a:rPr lang="en-US"/>
              <a:pPr>
                <a:defRPr/>
              </a:pPr>
              <a:t>‹#›</a:t>
            </a:fld>
            <a:endParaRPr lang="en-US"/>
          </a:p>
        </p:txBody>
      </p:sp>
    </p:spTree>
    <p:extLst>
      <p:ext uri="{BB962C8B-B14F-4D97-AF65-F5344CB8AC3E}">
        <p14:creationId xmlns:p14="http://schemas.microsoft.com/office/powerpoint/2010/main" val="1702330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6EDCD3D-9CFD-46D0-89B4-354ED5A7E9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83441DA-C557-40BC-B069-587978492EA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33888C51-D01A-49B1-93C0-5B67B2C68BF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09D67E63-DAB7-4012-93EC-AC5C2AE83E4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9D7EE865-4D4E-4BAE-8402-0115BFA960D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3FA1636F-EE96-47D4-A468-BB1D76592A7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2534297D-9D97-41AF-9B52-B42C161DE53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16484CE5-7AA5-4F54-90BC-8F42CD1F4F3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8909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8909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8909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dirty="0"/>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dirty="0"/>
          </a:p>
        </p:txBody>
      </p:sp>
      <p:sp>
        <p:nvSpPr>
          <p:cNvPr id="8909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US" dirty="0"/>
          </a:p>
        </p:txBody>
      </p:sp>
      <p:sp>
        <p:nvSpPr>
          <p:cNvPr id="8909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F2182B36-1448-48D6-A1B2-FC2FE7B8589D}" type="slidenum">
              <a:rPr lang="en-US"/>
              <a:pPr>
                <a:defRPr/>
              </a:pPr>
              <a:t>‹#›</a:t>
            </a:fld>
            <a:endParaRPr lang="en-US" dirty="0"/>
          </a:p>
        </p:txBody>
      </p:sp>
      <p:sp>
        <p:nvSpPr>
          <p:cNvPr id="8910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7" r:id="rId14"/>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www.osha.gov/dte/library/silicosis/si_gi.pdf" TargetMode="External"/><Relationship Id="rId7" Type="http://schemas.openxmlformats.org/officeDocument/2006/relationships/hyperlink" Target="https://www.osha.gov/pls/oshaweb/owadisp.show_document?p_table=STANDARDS&amp;p_id=10027" TargetMode="External"/><Relationship Id="rId2" Type="http://schemas.openxmlformats.org/officeDocument/2006/relationships/hyperlink" Target="https://www.osha.gov/dte/library/silicosis/si_gi.html" TargetMode="External"/><Relationship Id="rId1" Type="http://schemas.openxmlformats.org/officeDocument/2006/relationships/slideLayout" Target="../slideLayouts/slideLayout2.xml"/><Relationship Id="rId6" Type="http://schemas.openxmlformats.org/officeDocument/2006/relationships/hyperlink" Target="https://www.osha.gov/Publications/osha3021.pdf" TargetMode="External"/><Relationship Id="rId5" Type="http://schemas.openxmlformats.org/officeDocument/2006/relationships/hyperlink" Target="https://www.osha.gov/workers/index.html" TargetMode="External"/><Relationship Id="rId4" Type="http://schemas.openxmlformats.org/officeDocument/2006/relationships/hyperlink" Target="https://www.osha.gov/dsg/topics/silicacrystalline/index.html"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www.nffs.org/nffstar/ghs/report" TargetMode="External"/><Relationship Id="rId2" Type="http://schemas.openxmlformats.org/officeDocument/2006/relationships/hyperlink" Target="http://www.nffs.org/ghs"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nffs.org/NFFStar/GHS/repor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sha.gov/pls/publications/publication.athruz?pType=Types&amp;pID=6" TargetMode="External"/><Relationship Id="rId2" Type="http://schemas.openxmlformats.org/officeDocument/2006/relationships/hyperlink" Target="https://www.osha.gov/Publications/osha3165.pdf" TargetMode="External"/><Relationship Id="rId1" Type="http://schemas.openxmlformats.org/officeDocument/2006/relationships/slideLayout" Target="../slideLayouts/slideLayout2.xml"/><Relationship Id="rId5" Type="http://schemas.openxmlformats.org/officeDocument/2006/relationships/hyperlink" Target="https://www.osha.gov/Publications/osha3021.pdf" TargetMode="External"/><Relationship Id="rId4" Type="http://schemas.openxmlformats.org/officeDocument/2006/relationships/hyperlink" Target="https://www.osha.gov/workers/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www.osha.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osha.gov/workers.html"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osha.gov/FedReg_osha_pdf/FED20120326.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osha.gov/dsg/hazcom/pictograms/index.html" TargetMode="External"/><Relationship Id="rId2" Type="http://schemas.openxmlformats.org/officeDocument/2006/relationships/hyperlink" Target="https://www.osha.gov/dsg/hazcom/ghs.html" TargetMode="External"/><Relationship Id="rId1" Type="http://schemas.openxmlformats.org/officeDocument/2006/relationships/slideLayout" Target="../slideLayouts/slideLayout2.xml"/><Relationship Id="rId4" Type="http://schemas.openxmlformats.org/officeDocument/2006/relationships/hyperlink" Target="https://www.osha.gov/pls/publications/publication.athruz?pType=types&amp;pID=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seton.com/blog/2013/04/taking-ghs-to-the-next-level&amp;ei=SzzJVKq0DYSfNvCXgoAF&amp;bvm=bv.84607526,d.cWc&amp;psig=AFQjCNHcpcKQXGKS8F-HMPHpzISPMJljLA&amp;ust=142256072282842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osha.gov/FedReg_osha_pdf/FED20120326.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osha.gov/dsg/hazcom/pictograms/index.html" TargetMode="External"/><Relationship Id="rId2" Type="http://schemas.openxmlformats.org/officeDocument/2006/relationships/hyperlink" Target="https://www.osha.gov/dsg/hazcom/ghs.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osha.gov/Publications/HazComm_QuickCard_Pictogram.html" TargetMode="External"/><Relationship Id="rId2" Type="http://schemas.openxmlformats.org/officeDocument/2006/relationships/hyperlink" Target="https://www.osha.gov/Publications/HazComm_QuickCard_SafetyData.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png"/><Relationship Id="rId5" Type="http://schemas.openxmlformats.org/officeDocument/2006/relationships/notesSlide" Target="../notesSlides/notesSlide24.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osha.gov/dsg/hazcom/pictograms/index.html" TargetMode="External"/><Relationship Id="rId2" Type="http://schemas.openxmlformats.org/officeDocument/2006/relationships/hyperlink" Target="https://www.osha.gov/dsg/hazcom/ghs.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osha.gov/Publications/HazComm_QuickCard_Pictogram.html" TargetMode="External"/><Relationship Id="rId2" Type="http://schemas.openxmlformats.org/officeDocument/2006/relationships/hyperlink" Target="https://www.osha.gov/Publications/HazComm_QuickCard_labels.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notesSlide" Target="../notesSlides/notesSlide31.xml"/><Relationship Id="rId4"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png"/><Relationship Id="rId5" Type="http://schemas.openxmlformats.org/officeDocument/2006/relationships/notesSlide" Target="../notesSlides/notesSlide37.xml"/><Relationship Id="rId4"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osha.gov/Publications/OSHA_3674.pdf" TargetMode="External"/><Relationship Id="rId2" Type="http://schemas.openxmlformats.org/officeDocument/2006/relationships/hyperlink" Target="https://www.osha.gov/SLTC/metalsheavy/aluminum.html" TargetMode="External"/><Relationship Id="rId1" Type="http://schemas.openxmlformats.org/officeDocument/2006/relationships/slideLayout" Target="../slideLayouts/slideLayout2.xml"/><Relationship Id="rId5" Type="http://schemas.openxmlformats.org/officeDocument/2006/relationships/hyperlink" Target="https://www.osha.gov/dts/shib/shib073105.html" TargetMode="External"/><Relationship Id="rId4" Type="http://schemas.openxmlformats.org/officeDocument/2006/relationships/hyperlink" Target="https://www.osha.gov/Publications/3371combustible-dust.html"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osha.gov/SLTC/formaldehyde/index.html" TargetMode="External"/><Relationship Id="rId2" Type="http://schemas.openxmlformats.org/officeDocument/2006/relationships/hyperlink" Target="https://www.osha.gov/pls/oshaweb/owadisp.show_document?p_table=STANDARDS&amp;p_id=10030" TargetMode="External"/><Relationship Id="rId1" Type="http://schemas.openxmlformats.org/officeDocument/2006/relationships/slideLayout" Target="../slideLayouts/slideLayout2.xml"/><Relationship Id="rId5" Type="http://schemas.openxmlformats.org/officeDocument/2006/relationships/hyperlink" Target="https://www.osha.gov/SLTC/isocyanates/index.html" TargetMode="External"/><Relationship Id="rId4" Type="http://schemas.openxmlformats.org/officeDocument/2006/relationships/hyperlink" Target="https://www.osha.gov/OshDoc/data_General_Facts/formaldehyde-factsheet.pdf"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osha.gov/dte/library/silicosis/si_gi.pdf" TargetMode="External"/><Relationship Id="rId2" Type="http://schemas.openxmlformats.org/officeDocument/2006/relationships/hyperlink" Target="https://www.osha.gov/dte/library/silicosis/si_gi.html" TargetMode="External"/><Relationship Id="rId1" Type="http://schemas.openxmlformats.org/officeDocument/2006/relationships/slideLayout" Target="../slideLayouts/slideLayout2.xml"/><Relationship Id="rId4" Type="http://schemas.openxmlformats.org/officeDocument/2006/relationships/hyperlink" Target="https://www.osha.gov/dsg/topics/silicacrystalline/index.html"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82.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2.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png"/><Relationship Id="rId5" Type="http://schemas.openxmlformats.org/officeDocument/2006/relationships/notesSlide" Target="../notesSlides/notesSlide43.xml"/><Relationship Id="rId4"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030" TargetMode="External"/><Relationship Id="rId2" Type="http://schemas.openxmlformats.org/officeDocument/2006/relationships/hyperlink" Target="https://www.osha.gov/SLTC/metalsheavy/copper.html"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ww.osha.gov/OshDoc/data_General_Facts/formaldehyde-factsheet.pdf" TargetMode="External"/><Relationship Id="rId2" Type="http://schemas.openxmlformats.org/officeDocument/2006/relationships/hyperlink" Target="https://www.osha.gov/SLTC/formaldehyde/index.html" TargetMode="External"/><Relationship Id="rId1" Type="http://schemas.openxmlformats.org/officeDocument/2006/relationships/slideLayout" Target="../slideLayouts/slideLayout2.xml"/><Relationship Id="rId5" Type="http://schemas.openxmlformats.org/officeDocument/2006/relationships/hyperlink" Target="https://www.osha/gov/pls/oshaweb/owadisp.show_document?p_table=STANDARDS&amp;p_id=10030" TargetMode="External"/><Relationship Id="rId4" Type="http://schemas.openxmlformats.org/officeDocument/2006/relationships/hyperlink" Target="https://www.osha.gov/SLTC/isocyanates/index.html"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www.osha.gov/SLTC/lead/" TargetMode="External"/><Relationship Id="rId2" Type="http://schemas.openxmlformats.org/officeDocument/2006/relationships/hyperlink" Target="https://www.osha.gov/Publications/OSHA3680.pdf" TargetMode="External"/><Relationship Id="rId1" Type="http://schemas.openxmlformats.org/officeDocument/2006/relationships/slideLayout" Target="../slideLayouts/slideLayout2.xml"/><Relationship Id="rId6" Type="http://schemas.openxmlformats.org/officeDocument/2006/relationships/hyperlink" Target="https://www.osha.gov/dsg/topics/silicacrystalline/index.html" TargetMode="External"/><Relationship Id="rId5" Type="http://schemas.openxmlformats.org/officeDocument/2006/relationships/hyperlink" Target="https://www.osha.gov/dte/library/silicosis/si_gi.pdf" TargetMode="External"/><Relationship Id="rId4" Type="http://schemas.openxmlformats.org/officeDocument/2006/relationships/hyperlink" Target="https://www.osha.gov/dte/library/silicosis/si_gi.html"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9.xml.rels><?xml version="1.0" encoding="UTF-8" standalone="yes"?>
<Relationships xmlns="http://schemas.openxmlformats.org/package/2006/relationships"><Relationship Id="rId2" Type="http://schemas.openxmlformats.org/officeDocument/2006/relationships/hyperlink" Target="http://www.nffs.org/NFFStar/ghs"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3.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13096" TargetMode="External"/><Relationship Id="rId3" Type="http://schemas.openxmlformats.org/officeDocument/2006/relationships/hyperlink" Target="https://www.osha.gov/dts/chemicalsampling/toc/toc_chemsamp.html" TargetMode="External"/><Relationship Id="rId7" Type="http://schemas.openxmlformats.org/officeDocument/2006/relationships/hyperlink" Target="https://www.osha.gov/SLTC/cadmium/index.html" TargetMode="External"/><Relationship Id="rId2" Type="http://schemas.openxmlformats.org/officeDocument/2006/relationships/hyperlink" Target="https://www.osha.gov/pls/oshaweb/owadisp.show_document?p_table=STANDARDS&amp;p_id=9991" TargetMode="External"/><Relationship Id="rId1" Type="http://schemas.openxmlformats.org/officeDocument/2006/relationships/slideLayout" Target="../slideLayouts/slideLayout2.xml"/><Relationship Id="rId6" Type="http://schemas.openxmlformats.org/officeDocument/2006/relationships/hyperlink" Target="https://www.osha.gov/pls/oshaweb/owadisp.show_document?p_table=STANDARDS&amp;p_id=10035" TargetMode="External"/><Relationship Id="rId5" Type="http://schemas.openxmlformats.org/officeDocument/2006/relationships/hyperlink" Target="https://www.osha.gov/SLTC/beryllium/index.html" TargetMode="External"/><Relationship Id="rId4" Type="http://schemas.openxmlformats.org/officeDocument/2006/relationships/hyperlink" Target="https://www.osha.gov/SLTC/metalsheavy/aluminum.html" TargetMode="External"/><Relationship Id="rId9" Type="http://schemas.openxmlformats.org/officeDocument/2006/relationships/hyperlink" Target="https://www.osha.gov/SLTC/hexavalentchromium/index.html"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s://www.osha.gov/OshDoc/data_General_Facts/formaldehyde-factsheet.pdf" TargetMode="External"/><Relationship Id="rId3" Type="http://schemas.openxmlformats.org/officeDocument/2006/relationships/hyperlink" Target="https://www.osha.gov/Publications/3371combustible-dust.html" TargetMode="External"/><Relationship Id="rId7" Type="http://schemas.openxmlformats.org/officeDocument/2006/relationships/hyperlink" Target="https://www.osha.gov/SLTC/formaldehyde/index.html" TargetMode="External"/><Relationship Id="rId2" Type="http://schemas.openxmlformats.org/officeDocument/2006/relationships/hyperlink" Target="https://www.osha.gov/Publications/OSHA_3674.pdf" TargetMode="External"/><Relationship Id="rId1" Type="http://schemas.openxmlformats.org/officeDocument/2006/relationships/slideLayout" Target="../slideLayouts/slideLayout2.xml"/><Relationship Id="rId6" Type="http://schemas.openxmlformats.org/officeDocument/2006/relationships/hyperlink" Target="https://www.osha.gov/pls/oshaweb/owadisp.show_document?p_table=STANDARDS&amp;p_id=10030" TargetMode="External"/><Relationship Id="rId5" Type="http://schemas.openxmlformats.org/officeDocument/2006/relationships/hyperlink" Target="https://www.osha.gov/SLTC/metalsheavy/copper.html" TargetMode="External"/><Relationship Id="rId4" Type="http://schemas.openxmlformats.org/officeDocument/2006/relationships/hyperlink" Target="https://www.osha.gov/dts/shib/shib073105.html" TargetMode="External"/></Relationships>
</file>

<file path=ppt/slides/_rels/slide95.xml.rels><?xml version="1.0" encoding="UTF-8" standalone="yes"?>
<Relationships xmlns="http://schemas.openxmlformats.org/package/2006/relationships"><Relationship Id="rId8" Type="http://schemas.openxmlformats.org/officeDocument/2006/relationships/hyperlink" Target="https://www.osha.gov/SLTC/lead/" TargetMode="External"/><Relationship Id="rId3" Type="http://schemas.openxmlformats.org/officeDocument/2006/relationships/hyperlink" Target="https://www.osha.gov/Publications/OSHA3636.pdf" TargetMode="External"/><Relationship Id="rId7" Type="http://schemas.openxmlformats.org/officeDocument/2006/relationships/hyperlink" Target="https://www.osha.gov/Publications/OSHA3680.pdf" TargetMode="External"/><Relationship Id="rId2" Type="http://schemas.openxmlformats.org/officeDocument/2006/relationships/hyperlink" Target="https://www.osha.gov/Publications/OSHA3696.pdf" TargetMode="External"/><Relationship Id="rId1" Type="http://schemas.openxmlformats.org/officeDocument/2006/relationships/slideLayout" Target="../slideLayouts/slideLayout2.xml"/><Relationship Id="rId6" Type="http://schemas.openxmlformats.org/officeDocument/2006/relationships/hyperlink" Target="https://www.osha.gov/pls/oshaweb/owadisp.show_document?p_table=STANDARDS&amp;p_id=10030" TargetMode="External"/><Relationship Id="rId5" Type="http://schemas.openxmlformats.org/officeDocument/2006/relationships/hyperlink" Target="https://www.osha.gov/SLTC/isocyanates/index.html" TargetMode="External"/><Relationship Id="rId4" Type="http://schemas.openxmlformats.org/officeDocument/2006/relationships/hyperlink" Target="https://www.osha.gov/Publications/OSHA3514.pdf" TargetMode="External"/></Relationships>
</file>

<file path=ppt/slides/_rels/slide96.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9781" TargetMode="External"/><Relationship Id="rId13" Type="http://schemas.openxmlformats.org/officeDocument/2006/relationships/hyperlink" Target="https://www.osha.gov/pls/oshaweb/owadisp.show_document?p_table=STANDARDS&amp;p_id=9786" TargetMode="External"/><Relationship Id="rId18" Type="http://schemas.openxmlformats.org/officeDocument/2006/relationships/hyperlink" Target="https://www.osha.gov/SLTC/personalprotectiveequipment/hazards_solutions.html" TargetMode="External"/><Relationship Id="rId3" Type="http://schemas.openxmlformats.org/officeDocument/2006/relationships/hyperlink" Target="https://www.osha.gov/pls/oshaweb/owadisp.show_document?p_table=STANDARDS&amp;p_id=10118" TargetMode="External"/><Relationship Id="rId7" Type="http://schemas.openxmlformats.org/officeDocument/2006/relationships/hyperlink" Target="https://www.osha.gov/pls/oshaweb/owadisp.show_document?p_table=STANDARDS&amp;p_id=9780" TargetMode="External"/><Relationship Id="rId12" Type="http://schemas.openxmlformats.org/officeDocument/2006/relationships/hyperlink" Target="https://www.osha.gov/pls/oshaweb/owadisp.show_document?p_table=STANDARDS&amp;p_id=9785" TargetMode="External"/><Relationship Id="rId17" Type="http://schemas.openxmlformats.org/officeDocument/2006/relationships/hyperlink" Target="https://www.osha.gov/pls/oshaweb/owadisp.show_document?p_table=STANDARDS&amp;p_id=10120" TargetMode="External"/><Relationship Id="rId2" Type="http://schemas.openxmlformats.org/officeDocument/2006/relationships/hyperlink" Target="https://www.osha.gov/law-regs.html" TargetMode="External"/><Relationship Id="rId16" Type="http://schemas.openxmlformats.org/officeDocument/2006/relationships/hyperlink" Target="https://www.osha.gov/pls/oshaweb/owadisp.show_document?p_table=STANDARDS&amp;p_id=10119" TargetMode="External"/><Relationship Id="rId1" Type="http://schemas.openxmlformats.org/officeDocument/2006/relationships/slideLayout" Target="../slideLayouts/slideLayout2.xml"/><Relationship Id="rId6" Type="http://schemas.openxmlformats.org/officeDocument/2006/relationships/hyperlink" Target="https://www.osha.gov/pls/oshaweb/owadisp.show_document?p_table=STANDARDS&amp;p_id=12716" TargetMode="External"/><Relationship Id="rId11" Type="http://schemas.openxmlformats.org/officeDocument/2006/relationships/hyperlink" Target="https://www.osha.gov/pls/oshaweb/owadisp.show_document?p_table=STANDARDS&amp;p_id=9784" TargetMode="External"/><Relationship Id="rId5" Type="http://schemas.openxmlformats.org/officeDocument/2006/relationships/hyperlink" Target="https://www.osha.gov/pls/oshaweb/owadisp.show_document?p_table=STANDARDS&amp;p_id=9778" TargetMode="External"/><Relationship Id="rId15" Type="http://schemas.openxmlformats.org/officeDocument/2006/relationships/hyperlink" Target="https://www.osha.gov/pls/oshaweb/owadisp.show_document?p_table=STANDARDS&amp;p_id=9788" TargetMode="External"/><Relationship Id="rId10" Type="http://schemas.openxmlformats.org/officeDocument/2006/relationships/hyperlink" Target="https://www.osha.gov/pls/oshaweb/owadisp.show_document?p_table=STANDARDS&amp;p_id=9783" TargetMode="External"/><Relationship Id="rId4" Type="http://schemas.openxmlformats.org/officeDocument/2006/relationships/hyperlink" Target="https://www.osha.gov/pls/oshaweb/owadisp.show_document?p_table=STANDARDS&amp;p_id=9777" TargetMode="External"/><Relationship Id="rId9" Type="http://schemas.openxmlformats.org/officeDocument/2006/relationships/hyperlink" Target="https://www.osha.gov/pls/oshaweb/owadisp.show_document?p_table=STANDARDS&amp;p_id=9782" TargetMode="External"/><Relationship Id="rId14" Type="http://schemas.openxmlformats.org/officeDocument/2006/relationships/hyperlink" Target="https://www.osha.gov/pls/oshaweb/owadisp.show_document?p_table=STANDARDS&amp;p_id=9787"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s://www.osha.gov/OshDoc/data_Hurricane_Facts/carbon_monoxide_sp.pdf" TargetMode="External"/><Relationship Id="rId13" Type="http://schemas.openxmlformats.org/officeDocument/2006/relationships/hyperlink" Target="https://www.osha.gov/OshDoc/data_Hurricane_Facts/confined_space_permit.pdf#page=2" TargetMode="External"/><Relationship Id="rId3" Type="http://schemas.openxmlformats.org/officeDocument/2006/relationships/hyperlink" Target="https://www.osha.gov/Publications/osha3165.pdf" TargetMode="External"/><Relationship Id="rId7" Type="http://schemas.openxmlformats.org/officeDocument/2006/relationships/hyperlink" Target="https://www.osha.gov/Publications/OSHA-carbon-monoxide-spanish.html" TargetMode="External"/><Relationship Id="rId12" Type="http://schemas.openxmlformats.org/officeDocument/2006/relationships/hyperlink" Target="https://www.osha.gov/Publications/3214-10N-05-spanish-07-05-2007.html" TargetMode="External"/><Relationship Id="rId2" Type="http://schemas.openxmlformats.org/officeDocument/2006/relationships/hyperlink" Target="https://www.osha.gov/dsg/hazcom/pictograms/index.html" TargetMode="External"/><Relationship Id="rId1" Type="http://schemas.openxmlformats.org/officeDocument/2006/relationships/slideLayout" Target="../slideLayouts/slideLayout2.xml"/><Relationship Id="rId6" Type="http://schemas.openxmlformats.org/officeDocument/2006/relationships/hyperlink" Target="https://www.osha.gov/OshDoc/data_Hurricane_Facts/carbon_monoxide.pdf" TargetMode="External"/><Relationship Id="rId11" Type="http://schemas.openxmlformats.org/officeDocument/2006/relationships/hyperlink" Target="https://www.osha.gov/OshDoc/data_Hurricane_Facts/confined_space_permit.pdf" TargetMode="External"/><Relationship Id="rId5" Type="http://schemas.openxmlformats.org/officeDocument/2006/relationships/hyperlink" Target="https://www.osha.gov/Publications/3282-10N-05-English-07-18-2007.html" TargetMode="External"/><Relationship Id="rId15" Type="http://schemas.openxmlformats.org/officeDocument/2006/relationships/hyperlink" Target="https://www.osha.gov/Publications/OSHA3518HCSsafety-data-sheets-quickcard-spanish.pdf" TargetMode="External"/><Relationship Id="rId10" Type="http://schemas.openxmlformats.org/officeDocument/2006/relationships/hyperlink" Target="https://www.osha.gov/Publications/3214-10N-05-english-06-27-2007.html" TargetMode="External"/><Relationship Id="rId4" Type="http://schemas.openxmlformats.org/officeDocument/2006/relationships/hyperlink" Target="https://www.osha.gov/pls/publications/publication.athruz?pType=Types&amp;pID=6" TargetMode="External"/><Relationship Id="rId9" Type="http://schemas.openxmlformats.org/officeDocument/2006/relationships/hyperlink" Target="https://www.osha.gov/Publications/OSHA_3674.pdf" TargetMode="External"/><Relationship Id="rId14" Type="http://schemas.openxmlformats.org/officeDocument/2006/relationships/hyperlink" Target="https://www.osha.gov/Publications/HazComm_QuickCard_SafetyDataSpanish.html"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s://www.osha.gov/Publications/OSHA3678.pdf" TargetMode="External"/><Relationship Id="rId13" Type="http://schemas.openxmlformats.org/officeDocument/2006/relationships/hyperlink" Target="https://www.osha.gov/OshDoc/data_Hurricane_Facts/hydrogen_sulfide.pdf" TargetMode="External"/><Relationship Id="rId3" Type="http://schemas.openxmlformats.org/officeDocument/2006/relationships/hyperlink" Target="https://www.osha.gov/Publications/OSHA3493QuickCardSafetyDataSheet.pdf" TargetMode="External"/><Relationship Id="rId7" Type="http://schemas.openxmlformats.org/officeDocument/2006/relationships/hyperlink" Target="https://www.osha.gov/Publications/OSHA3491QuickCardPictogram.pdf#page=2" TargetMode="External"/><Relationship Id="rId12" Type="http://schemas.openxmlformats.org/officeDocument/2006/relationships/hyperlink" Target="https://www.osha.gov/Publications/hydrogen_sulfide.html" TargetMode="External"/><Relationship Id="rId2" Type="http://schemas.openxmlformats.org/officeDocument/2006/relationships/hyperlink" Target="https://www.osha.gov/Publications/HazComm_QuickCard_SafetyData.html" TargetMode="External"/><Relationship Id="rId16" Type="http://schemas.openxmlformats.org/officeDocument/2006/relationships/hyperlink" Target="https://www.osha.gov/Publications/OSHA3736.pdf" TargetMode="External"/><Relationship Id="rId1" Type="http://schemas.openxmlformats.org/officeDocument/2006/relationships/slideLayout" Target="../slideLayouts/slideLayout2.xml"/><Relationship Id="rId6" Type="http://schemas.openxmlformats.org/officeDocument/2006/relationships/hyperlink" Target="https://www.osha.gov/Publications/OSHA3491QuickCardPictogram.pdf" TargetMode="External"/><Relationship Id="rId11" Type="http://schemas.openxmlformats.org/officeDocument/2006/relationships/hyperlink" Target="https://www.osha.gov/Publications/osha3389-viet.pdf" TargetMode="External"/><Relationship Id="rId5" Type="http://schemas.openxmlformats.org/officeDocument/2006/relationships/hyperlink" Target="https://www.osha.gov/Publications/OSHA3492QuickCardLabel.pdf#page=2" TargetMode="External"/><Relationship Id="rId15" Type="http://schemas.openxmlformats.org/officeDocument/2006/relationships/hyperlink" Target="https://www.osha.gov/OshDoc/data_Hurricane_Facts/sp_hydrogen_sulfide_qc.pdf" TargetMode="External"/><Relationship Id="rId10" Type="http://schemas.openxmlformats.org/officeDocument/2006/relationships/hyperlink" Target="https://www.osha.gov/Publications/osha3417-sp.pdf" TargetMode="External"/><Relationship Id="rId4" Type="http://schemas.openxmlformats.org/officeDocument/2006/relationships/hyperlink" Target="http://www.osha.gov/Publications/OSHA3492QuickCardLabel.pdf" TargetMode="External"/><Relationship Id="rId9" Type="http://schemas.openxmlformats.org/officeDocument/2006/relationships/hyperlink" Target="https://www.osha.gov/Publications/osha3154.pdf" TargetMode="External"/><Relationship Id="rId14" Type="http://schemas.openxmlformats.org/officeDocument/2006/relationships/hyperlink" Target="https://www.osha.gov/Publications/3300-10N-05-spanish-07-05-2007.html" TargetMode="External"/></Relationships>
</file>

<file path=ppt/slides/_rels/slide99.xml.rels><?xml version="1.0" encoding="UTF-8" standalone="yes"?>
<Relationships xmlns="http://schemas.openxmlformats.org/package/2006/relationships"><Relationship Id="rId8" Type="http://schemas.openxmlformats.org/officeDocument/2006/relationships/hyperlink" Target="https://www.osha.gov/Publications/3280-10N-05-spanish-07-05-2007.html" TargetMode="External"/><Relationship Id="rId3" Type="http://schemas.openxmlformats.org/officeDocument/2006/relationships/hyperlink" Target="https://www.osha.gov/Publications/OSHA3651.pdf" TargetMode="External"/><Relationship Id="rId7" Type="http://schemas.openxmlformats.org/officeDocument/2006/relationships/hyperlink" Target="https://www.osha.gov/Publications/osha3600_portuguese.pdf" TargetMode="External"/><Relationship Id="rId2" Type="http://schemas.openxmlformats.org/officeDocument/2006/relationships/hyperlink" Target="https://www.osha.gov/Publications/OSHA3680.pdf" TargetMode="External"/><Relationship Id="rId1" Type="http://schemas.openxmlformats.org/officeDocument/2006/relationships/slideLayout" Target="../slideLayouts/slideLayout2.xml"/><Relationship Id="rId6" Type="http://schemas.openxmlformats.org/officeDocument/2006/relationships/hyperlink" Target="https://www.osha.gov/OshDoc/data_Hurricane_Facts/respirators.pdf" TargetMode="External"/><Relationship Id="rId5" Type="http://schemas.openxmlformats.org/officeDocument/2006/relationships/hyperlink" Target="https://www.osha.gov/Publications/3280-10N-05-english-06-27-2007.html" TargetMode="External"/><Relationship Id="rId10" Type="http://schemas.openxmlformats.org/officeDocument/2006/relationships/hyperlink" Target="https://www.osha.gov/law-regs.html" TargetMode="External"/><Relationship Id="rId4" Type="http://schemas.openxmlformats.org/officeDocument/2006/relationships/hyperlink" Target="http://www.osha.gov/Publications/osha3536.pdf" TargetMode="External"/><Relationship Id="rId9" Type="http://schemas.openxmlformats.org/officeDocument/2006/relationships/hyperlink" Target="https://www.osha.gov/OshDoc/data_Hurricane_Facts/sp_respirators_qc.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2057400"/>
            <a:ext cx="7315200" cy="1295400"/>
          </a:xfrm>
        </p:spPr>
        <p:txBody>
          <a:bodyPr/>
          <a:lstStyle/>
          <a:p>
            <a:pPr algn="ctr" eaLnBrk="1" hangingPunct="1"/>
            <a:r>
              <a:rPr lang="en-US" sz="4000" b="1" dirty="0" smtClean="0"/>
              <a:t>Non-Ferrous Founders’ Society</a:t>
            </a:r>
            <a:r>
              <a:rPr lang="en-US" sz="1400" dirty="0" smtClean="0"/>
              <a:t/>
            </a:r>
            <a:br>
              <a:rPr lang="en-US" sz="1400" dirty="0" smtClean="0"/>
            </a:br>
            <a:r>
              <a:rPr lang="en-US" sz="4000" dirty="0" smtClean="0"/>
              <a:t>Safety &amp; Health Training Program</a:t>
            </a:r>
          </a:p>
        </p:txBody>
      </p:sp>
      <p:pic>
        <p:nvPicPr>
          <p:cNvPr id="3075" name="Picture 3" descr="nffs_transparent"/>
          <p:cNvPicPr>
            <a:picLocks noChangeAspect="1" noChangeArrowheads="1"/>
          </p:cNvPicPr>
          <p:nvPr>
            <p:custDataLst>
              <p:tags r:id="rId2"/>
            </p:custDataLst>
          </p:nvPr>
        </p:nvPicPr>
        <p:blipFill>
          <a:blip r:embed="rId6" cstate="print"/>
          <a:srcRect/>
          <a:stretch>
            <a:fillRect/>
          </a:stretch>
        </p:blipFill>
        <p:spPr bwMode="auto">
          <a:xfrm>
            <a:off x="7162800" y="6062663"/>
            <a:ext cx="1676400" cy="719137"/>
          </a:xfrm>
          <a:prstGeom prst="rect">
            <a:avLst/>
          </a:prstGeom>
          <a:noFill/>
          <a:ln w="9525">
            <a:noFill/>
            <a:miter lim="800000"/>
            <a:headEnd/>
            <a:tailEnd/>
          </a:ln>
        </p:spPr>
      </p:pic>
      <p:pic>
        <p:nvPicPr>
          <p:cNvPr id="3077" name="Picture 5" descr="NFFStar-logo-transparent"/>
          <p:cNvPicPr>
            <a:picLocks noChangeAspect="1" noChangeArrowheads="1"/>
          </p:cNvPicPr>
          <p:nvPr>
            <p:custDataLst>
              <p:tags r:id="rId3"/>
            </p:custDataLst>
          </p:nvPr>
        </p:nvPicPr>
        <p:blipFill>
          <a:blip r:embed="rId7" cstate="print"/>
          <a:srcRect/>
          <a:stretch>
            <a:fillRect/>
          </a:stretch>
        </p:blipFill>
        <p:spPr bwMode="auto">
          <a:xfrm>
            <a:off x="3581400" y="914400"/>
            <a:ext cx="3276600" cy="1206500"/>
          </a:xfrm>
          <a:prstGeom prst="rect">
            <a:avLst/>
          </a:prstGeom>
          <a:noFill/>
          <a:ln w="9525">
            <a:noFill/>
            <a:miter lim="800000"/>
            <a:headEnd/>
            <a:tailEnd/>
          </a:ln>
        </p:spPr>
      </p:pic>
      <p:sp>
        <p:nvSpPr>
          <p:cNvPr id="3079" name="Text Box 7"/>
          <p:cNvSpPr txBox="1">
            <a:spLocks noChangeArrowheads="1"/>
          </p:cNvSpPr>
          <p:nvPr/>
        </p:nvSpPr>
        <p:spPr bwMode="auto">
          <a:xfrm>
            <a:off x="2895600" y="6477000"/>
            <a:ext cx="3886200" cy="336550"/>
          </a:xfrm>
          <a:prstGeom prst="rect">
            <a:avLst/>
          </a:prstGeom>
          <a:noFill/>
          <a:ln w="9525">
            <a:noFill/>
            <a:miter lim="800000"/>
            <a:headEnd/>
            <a:tailEnd/>
          </a:ln>
        </p:spPr>
        <p:txBody>
          <a:bodyPr>
            <a:spAutoFit/>
          </a:bodyPr>
          <a:lstStyle/>
          <a:p>
            <a:pPr>
              <a:spcBef>
                <a:spcPct val="50000"/>
              </a:spcBef>
            </a:pPr>
            <a:r>
              <a:rPr lang="en-US" sz="1600" b="1" dirty="0">
                <a:latin typeface="Courier New" pitchFamily="49" charset="0"/>
                <a:cs typeface="Arial" charset="0"/>
              </a:rPr>
              <a:t>© </a:t>
            </a:r>
            <a:r>
              <a:rPr lang="en-US" sz="1600" b="1" dirty="0" smtClean="0">
                <a:latin typeface="Courier New" pitchFamily="49" charset="0"/>
                <a:cs typeface="Arial" charset="0"/>
              </a:rPr>
              <a:t>2015 </a:t>
            </a:r>
            <a:r>
              <a:rPr lang="en-US" sz="1600" b="1" dirty="0">
                <a:latin typeface="Courier New" pitchFamily="49" charset="0"/>
                <a:cs typeface="Arial" charset="0"/>
              </a:rPr>
              <a:t>All Rights Reserved</a:t>
            </a:r>
          </a:p>
        </p:txBody>
      </p:sp>
      <p:sp>
        <p:nvSpPr>
          <p:cNvPr id="7" name="Rectangle 6"/>
          <p:cNvSpPr>
            <a:spLocks noChangeArrowheads="1"/>
          </p:cNvSpPr>
          <p:nvPr/>
        </p:nvSpPr>
        <p:spPr bwMode="auto">
          <a:xfrm>
            <a:off x="1066800" y="3733800"/>
            <a:ext cx="7620000" cy="193899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3600" dirty="0" smtClean="0">
                <a:solidFill>
                  <a:schemeClr val="tx2"/>
                </a:solidFill>
              </a:rPr>
              <a:t>Hazard Communication/GHS Training Program</a:t>
            </a:r>
            <a:br>
              <a:rPr lang="en-US" sz="3600" dirty="0" smtClean="0">
                <a:solidFill>
                  <a:schemeClr val="tx2"/>
                </a:solidFill>
              </a:rPr>
            </a:br>
            <a:endParaRPr lang="en-US" sz="1000" dirty="0" smtClean="0">
              <a:solidFill>
                <a:schemeClr val="tx2"/>
              </a:solidFill>
            </a:endParaRPr>
          </a:p>
          <a:p>
            <a:pPr algn="ctr"/>
            <a:endParaRPr lang="en-US" sz="1000" dirty="0" smtClean="0">
              <a:solidFill>
                <a:schemeClr val="tx2"/>
              </a:solidFill>
            </a:endParaRPr>
          </a:p>
          <a:p>
            <a:pPr algn="ctr"/>
            <a:r>
              <a:rPr lang="en-US" sz="2800" dirty="0" smtClean="0">
                <a:solidFill>
                  <a:schemeClr val="tx2"/>
                </a:solidFill>
              </a:rPr>
              <a:t>Train-the-Trainer Webinar</a:t>
            </a:r>
          </a:p>
        </p:txBody>
      </p:sp>
    </p:spTree>
    <p:custDataLst>
      <p:tags r:id="rId1"/>
    </p:custDataLst>
  </p:cSld>
  <p:clrMapOvr>
    <a:masterClrMapping/>
  </p:clrMapOvr>
  <p:transition advClick="0" advTm="1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8077200" cy="1143000"/>
          </a:xfrm>
        </p:spPr>
        <p:txBody>
          <a:bodyPr/>
          <a:lstStyle/>
          <a:p>
            <a:r>
              <a:rPr lang="en-US" dirty="0" smtClean="0"/>
              <a:t>The Training Process – Step by Step</a:t>
            </a:r>
            <a:endParaRPr lang="en-US" dirty="0"/>
          </a:p>
        </p:txBody>
      </p:sp>
      <p:sp>
        <p:nvSpPr>
          <p:cNvPr id="3" name="Content Placeholder 2"/>
          <p:cNvSpPr>
            <a:spLocks noGrp="1"/>
          </p:cNvSpPr>
          <p:nvPr>
            <p:ph idx="1"/>
          </p:nvPr>
        </p:nvSpPr>
        <p:spPr/>
        <p:txBody>
          <a:bodyPr/>
          <a:lstStyle/>
          <a:p>
            <a:r>
              <a:rPr lang="en-US" dirty="0" smtClean="0"/>
              <a:t>Print copies of the pre- and post- training examination for each employee to be trained, as well as an attendance roster with each employee’s name and a space for each employee’s signature</a:t>
            </a:r>
          </a:p>
          <a:p>
            <a:r>
              <a:rPr lang="en-US" dirty="0" smtClean="0"/>
              <a:t>It is important for the trainer to read the written content for each slide of each training module to be presented. You must UNDERSTAND the content to be presented PRIOR to presenting the content to your employees!</a:t>
            </a:r>
            <a:endParaRPr lang="en-US" dirty="0"/>
          </a:p>
        </p:txBody>
      </p:sp>
    </p:spTree>
    <p:extLst>
      <p:ext uri="{BB962C8B-B14F-4D97-AF65-F5344CB8AC3E}">
        <p14:creationId xmlns:p14="http://schemas.microsoft.com/office/powerpoint/2010/main" val="226715869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1143000"/>
          </a:xfrm>
        </p:spPr>
        <p:txBody>
          <a:bodyPr/>
          <a:lstStyle/>
          <a:p>
            <a:pPr algn="ctr"/>
            <a:r>
              <a:rPr lang="en-US" sz="2800" dirty="0" smtClean="0"/>
              <a:t>ADDITIONAL RESOURCES FOR TRAINERS AND EMPLOYEES</a:t>
            </a:r>
            <a:endParaRPr lang="en-US" sz="2800" dirty="0"/>
          </a:p>
        </p:txBody>
      </p:sp>
      <p:sp>
        <p:nvSpPr>
          <p:cNvPr id="4" name="Rectangle 3"/>
          <p:cNvSpPr/>
          <p:nvPr/>
        </p:nvSpPr>
        <p:spPr>
          <a:xfrm>
            <a:off x="609600" y="1447800"/>
            <a:ext cx="8382000" cy="646331"/>
          </a:xfrm>
          <a:prstGeom prst="rect">
            <a:avLst/>
          </a:prstGeom>
        </p:spPr>
        <p:txBody>
          <a:bodyPr wrap="square">
            <a:spAutoFit/>
          </a:bodyPr>
          <a:lstStyle/>
          <a:p>
            <a:pPr lvl="0"/>
            <a:endParaRPr lang="en-US" sz="1200" dirty="0"/>
          </a:p>
          <a:p>
            <a:pPr lvl="0"/>
            <a:endParaRPr lang="en-US" sz="1200" dirty="0"/>
          </a:p>
          <a:p>
            <a:r>
              <a:rPr lang="en-US" sz="1200" b="1" dirty="0"/>
              <a:t> </a:t>
            </a:r>
            <a:endParaRPr lang="en-US" sz="1200" dirty="0"/>
          </a:p>
        </p:txBody>
      </p:sp>
      <p:sp>
        <p:nvSpPr>
          <p:cNvPr id="5" name="Rectangle 1"/>
          <p:cNvSpPr>
            <a:spLocks noChangeArrowheads="1"/>
          </p:cNvSpPr>
          <p:nvPr/>
        </p:nvSpPr>
        <p:spPr bwMode="auto">
          <a:xfrm>
            <a:off x="609600" y="1600200"/>
            <a:ext cx="81534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a:tabLst>
                <a:tab pos="685800" algn="l"/>
              </a:tabLst>
              <a:defRPr>
                <a:solidFill>
                  <a:schemeClr val="tx1"/>
                </a:solidFill>
                <a:latin typeface="Arial" pitchFamily="34" charset="0"/>
                <a:cs typeface="Arial" pitchFamily="34" charset="0"/>
              </a:defRPr>
            </a:lvl1pPr>
            <a:lvl2pPr>
              <a:tabLst>
                <a:tab pos="685800" algn="l"/>
              </a:tabLst>
              <a:defRPr>
                <a:solidFill>
                  <a:schemeClr val="tx1"/>
                </a:solidFill>
                <a:latin typeface="Arial" pitchFamily="34" charset="0"/>
                <a:cs typeface="Arial" pitchFamily="34" charset="0"/>
              </a:defRPr>
            </a:lvl2pPr>
            <a:lvl3pPr>
              <a:tabLst>
                <a:tab pos="685800" algn="l"/>
              </a:tabLst>
              <a:defRPr>
                <a:solidFill>
                  <a:schemeClr val="tx1"/>
                </a:solidFill>
                <a:latin typeface="Arial" pitchFamily="34" charset="0"/>
                <a:cs typeface="Arial" pitchFamily="34" charset="0"/>
              </a:defRPr>
            </a:lvl3pPr>
            <a:lvl4pPr>
              <a:tabLst>
                <a:tab pos="685800" algn="l"/>
              </a:tabLst>
              <a:defRPr>
                <a:solidFill>
                  <a:schemeClr val="tx1"/>
                </a:solidFill>
                <a:latin typeface="Arial" pitchFamily="34" charset="0"/>
                <a:cs typeface="Arial" pitchFamily="34" charset="0"/>
              </a:defRPr>
            </a:lvl4pPr>
            <a:lvl5pPr>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marR="0" lvl="0" indent="0" algn="ctr" defTabSz="914400" rtl="0" eaLnBrk="0" fontAlgn="base" latinLnBrk="0" hangingPunct="0">
              <a:lnSpc>
                <a:spcPct val="100000"/>
              </a:lnSpc>
              <a:spcBef>
                <a:spcPct val="0"/>
              </a:spcBef>
              <a:spcAft>
                <a:spcPct val="0"/>
              </a:spcAft>
              <a:buClrTx/>
              <a:buSzTx/>
              <a:tabLst>
                <a:tab pos="685800" algn="l"/>
              </a:tabLst>
            </a:pP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R="0" lvl="0" indent="0" algn="l" defTabSz="914400" rtl="0" eaLnBrk="0" fontAlgn="base" latinLnBrk="0" hangingPunct="0">
              <a:lnSpc>
                <a:spcPct val="100000"/>
              </a:lnSpc>
              <a:spcBef>
                <a:spcPct val="0"/>
              </a:spcBef>
              <a:spcAft>
                <a:spcPct val="0"/>
              </a:spcAft>
              <a:buClrTx/>
              <a:buSzTx/>
              <a:tabLst>
                <a:tab pos="685800" algn="l"/>
              </a:tabLst>
            </a:pPr>
            <a:r>
              <a:rPr kumimoji="0" lang="en-US" alt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Silica </a:t>
            </a: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Background and training materials: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R="0" lvl="0" indent="0" algn="l" defTabSz="914400" rtl="0" eaLnBrk="0" fontAlgn="base" latinLnBrk="0" hangingPunct="0">
              <a:lnSpc>
                <a:spcPct val="100000"/>
              </a:lnSpc>
              <a:spcBef>
                <a:spcPct val="0"/>
              </a:spcBef>
              <a:spcAft>
                <a:spcPct val="0"/>
              </a:spcAft>
              <a:buClrTx/>
              <a:buSzTx/>
              <a:tabLst>
                <a:tab pos="685800" algn="l"/>
              </a:tabLst>
            </a:pP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OSHA Silica Website: </a:t>
            </a: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2"/>
              </a:rPr>
              <a:t>https://www.osha.gov/dte/library/silicosis/si_gi.html</a:t>
            </a: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R="0" lvl="0" indent="0" algn="l" defTabSz="914400" rtl="0" eaLnBrk="0" fontAlgn="base" latinLnBrk="0" hangingPunct="0">
              <a:lnSpc>
                <a:spcPct val="100000"/>
              </a:lnSpc>
              <a:spcBef>
                <a:spcPct val="0"/>
              </a:spcBef>
              <a:spcAft>
                <a:spcPct val="0"/>
              </a:spcAft>
              <a:buClrTx/>
              <a:buSzTx/>
              <a:tabLst>
                <a:tab pos="685800" algn="l"/>
              </a:tabLst>
            </a:pP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OSHA .pdf brochure: </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https://www.osha.gov/dte/library/silicosis/si_gi.pdf</a:t>
            </a: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R="0" lvl="0" indent="0" algn="l" defTabSz="914400" rtl="0" eaLnBrk="0" fontAlgn="base" latinLnBrk="0" hangingPunct="0">
              <a:lnSpc>
                <a:spcPct val="100000"/>
              </a:lnSpc>
              <a:spcBef>
                <a:spcPct val="0"/>
              </a:spcBef>
              <a:spcAft>
                <a:spcPct val="0"/>
              </a:spcAft>
              <a:buClrTx/>
              <a:buSzTx/>
              <a:tabLst>
                <a:tab pos="685800" algn="l"/>
              </a:tabLst>
            </a:pPr>
            <a:r>
              <a:rPr kumimoji="0" lang="en-US" alt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OSHA Safety and Health Topics page:</a:t>
            </a: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4"/>
              </a:rPr>
              <a:t>https://www.osha.gov/dsg/topics/silicacrystalline/index.html</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defTabSz="914400" rtl="0" eaLnBrk="0" fontAlgn="base" latinLnBrk="0" hangingPunct="0">
              <a:lnSpc>
                <a:spcPct val="100000"/>
              </a:lnSpc>
              <a:spcBef>
                <a:spcPct val="0"/>
              </a:spcBef>
              <a:spcAft>
                <a:spcPct val="0"/>
              </a:spcAft>
              <a:buClrTx/>
              <a:buSzTx/>
              <a:tabLst>
                <a:tab pos="685800" algn="l"/>
              </a:tabLst>
            </a:pPr>
            <a:r>
              <a:rPr kumimoji="0" lang="en-US" alt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R="0" lvl="0" indent="0" algn="l" defTabSz="914400" rtl="0" eaLnBrk="0" fontAlgn="base" latinLnBrk="0" hangingPunct="0">
              <a:lnSpc>
                <a:spcPct val="100000"/>
              </a:lnSpc>
              <a:spcBef>
                <a:spcPct val="0"/>
              </a:spcBef>
              <a:spcAft>
                <a:spcPct val="0"/>
              </a:spcAft>
              <a:buClrTx/>
              <a:buSzTx/>
              <a:tabLst>
                <a:tab pos="685800" algn="l"/>
              </a:tabLst>
            </a:pPr>
            <a:r>
              <a:rPr kumimoji="0" lang="en-US" alt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Workers</a:t>
            </a:r>
            <a:r>
              <a:rPr kumimoji="0" lang="en-US" altLang="en-US" sz="12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alt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Rights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OSHA web page on Workers Rights is found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5"/>
              </a:rPr>
              <a:t>https://www.osha.gov/workers/index.html</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An OSHA booklet on workers rights (</a:t>
            </a:r>
            <a:r>
              <a:rPr kumimoji="0" lang="en-US" altLang="en-US" sz="1200" b="0" i="0" u="none" strike="noStrike" cap="none" normalizeH="0" baseline="0" dirty="0" smtClean="0">
                <a:ln>
                  <a:noFill/>
                </a:ln>
                <a:solidFill>
                  <a:srgbClr val="003399"/>
                </a:solidFill>
                <a:effectLst/>
                <a:latin typeface="Arial" pitchFamily="34" charset="0"/>
                <a:ea typeface="Calibri" pitchFamily="34" charset="0"/>
                <a:cs typeface="Arial" pitchFamily="34" charset="0"/>
                <a:hlinkClick r:id="rId6" tooltip="Employee Workplace Rights"/>
              </a:rPr>
              <a:t>Employee Workplace Rights</a:t>
            </a:r>
            <a:r>
              <a:rPr kumimoji="0" lang="en-US" alt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can be downloaded at 	</a:t>
            </a: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6"/>
              </a:rPr>
              <a:t>https://www.osha.gov/Publications/osha3021.pdf</a:t>
            </a:r>
            <a:endPar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copy of the OSHA regulation on workers</a:t>
            </a:r>
            <a:r>
              <a:rPr kumimoji="0" lang="en-US" altLang="en-US" sz="12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rights to access to medical and environmental testing records can be found at </a:t>
            </a:r>
            <a:r>
              <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7"/>
              </a:rPr>
              <a:t>https://www.osha.gov/pls/oshaweb/owadisp.show_document?p_table=STANDARDS&amp;p_id=10027</a:t>
            </a:r>
            <a:endParaRPr kumimoji="0" lang="en-US" alt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398928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Highlights</a:t>
            </a:r>
            <a:endParaRPr lang="en-US" dirty="0"/>
          </a:p>
        </p:txBody>
      </p:sp>
      <p:sp>
        <p:nvSpPr>
          <p:cNvPr id="3" name="Content Placeholder 2"/>
          <p:cNvSpPr>
            <a:spLocks noGrp="1"/>
          </p:cNvSpPr>
          <p:nvPr>
            <p:ph idx="1"/>
          </p:nvPr>
        </p:nvSpPr>
        <p:spPr/>
        <p:txBody>
          <a:bodyPr/>
          <a:lstStyle/>
          <a:p>
            <a:r>
              <a:rPr lang="en-US" dirty="0" smtClean="0"/>
              <a:t>NFFS GHS/HazCom Website</a:t>
            </a:r>
          </a:p>
          <a:p>
            <a:pPr lvl="1"/>
            <a:r>
              <a:rPr lang="en-US" dirty="0" smtClean="0">
                <a:hlinkClick r:id="rId2"/>
              </a:rPr>
              <a:t>www.nffs.org/ghs</a:t>
            </a:r>
            <a:r>
              <a:rPr lang="en-US" dirty="0" smtClean="0"/>
              <a:t> </a:t>
            </a:r>
          </a:p>
          <a:p>
            <a:pPr lvl="2"/>
            <a:r>
              <a:rPr lang="en-US" dirty="0" smtClean="0"/>
              <a:t>Trainer Resources</a:t>
            </a:r>
          </a:p>
          <a:p>
            <a:pPr lvl="2"/>
            <a:r>
              <a:rPr lang="en-US" dirty="0" smtClean="0"/>
              <a:t>Download training modules</a:t>
            </a:r>
          </a:p>
          <a:p>
            <a:pPr lvl="2"/>
            <a:r>
              <a:rPr lang="en-US" dirty="0" smtClean="0"/>
              <a:t>Obtain the written GHS/HazCom training record</a:t>
            </a:r>
          </a:p>
          <a:p>
            <a:r>
              <a:rPr lang="en-US" dirty="0" smtClean="0"/>
              <a:t>Link to the online training reporting page</a:t>
            </a:r>
          </a:p>
          <a:p>
            <a:pPr lvl="1"/>
            <a:r>
              <a:rPr lang="en-US" dirty="0" smtClean="0">
                <a:hlinkClick r:id="rId3"/>
              </a:rPr>
              <a:t>www.nffs.org/nffstar/ghs/report</a:t>
            </a:r>
            <a:r>
              <a:rPr lang="en-US" dirty="0" smtClean="0"/>
              <a:t> </a:t>
            </a:r>
          </a:p>
          <a:p>
            <a:pPr lvl="1"/>
            <a:endParaRPr lang="en-US" dirty="0"/>
          </a:p>
        </p:txBody>
      </p:sp>
    </p:spTree>
    <p:extLst>
      <p:ext uri="{BB962C8B-B14F-4D97-AF65-F5344CB8AC3E}">
        <p14:creationId xmlns:p14="http://schemas.microsoft.com/office/powerpoint/2010/main" val="11072140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139" y="0"/>
            <a:ext cx="5643722" cy="6858000"/>
          </a:xfrm>
          <a:prstGeom prst="rect">
            <a:avLst/>
          </a:prstGeom>
        </p:spPr>
      </p:pic>
    </p:spTree>
    <p:extLst>
      <p:ext uri="{BB962C8B-B14F-4D97-AF65-F5344CB8AC3E}">
        <p14:creationId xmlns:p14="http://schemas.microsoft.com/office/powerpoint/2010/main" val="219682010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Acknowledgements</a:t>
            </a:r>
          </a:p>
        </p:txBody>
      </p:sp>
      <p:sp>
        <p:nvSpPr>
          <p:cNvPr id="5123" name="Rectangle 3"/>
          <p:cNvSpPr>
            <a:spLocks noGrp="1" noChangeArrowheads="1"/>
          </p:cNvSpPr>
          <p:nvPr>
            <p:ph type="body" sz="half" idx="1"/>
          </p:nvPr>
        </p:nvSpPr>
        <p:spPr>
          <a:xfrm>
            <a:off x="914400" y="2133600"/>
            <a:ext cx="7543800" cy="3997325"/>
          </a:xfrm>
        </p:spPr>
        <p:txBody>
          <a:bodyPr/>
          <a:lstStyle/>
          <a:p>
            <a:pPr eaLnBrk="1" hangingPunct="1"/>
            <a:r>
              <a:rPr lang="en-US" sz="2000" dirty="0" smtClean="0"/>
              <a:t>This material was produced under grant number </a:t>
            </a:r>
            <a:r>
              <a:rPr lang="en-US" sz="2000" smtClean="0"/>
              <a:t/>
            </a:r>
            <a:br>
              <a:rPr lang="en-US" sz="2000" smtClean="0"/>
            </a:br>
            <a:r>
              <a:rPr lang="en-US" sz="2000" smtClean="0"/>
              <a:t>SH-26318-SH4 </a:t>
            </a:r>
            <a:r>
              <a:rPr lang="en-US" sz="2000" dirty="0" smtClean="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hangingPunct="1"/>
            <a:endParaRPr lang="en-US" sz="2200" dirty="0" smtClean="0"/>
          </a:p>
        </p:txBody>
      </p:sp>
      <p:pic>
        <p:nvPicPr>
          <p:cNvPr id="5124" name="Picture 4" descr="nffs_transparent"/>
          <p:cNvPicPr>
            <a:picLocks noChangeAspect="1" noChangeArrowheads="1"/>
          </p:cNvPicPr>
          <p:nvPr/>
        </p:nvPicPr>
        <p:blipFill>
          <a:blip r:embed="rId4" cstate="print"/>
          <a:srcRect/>
          <a:stretch>
            <a:fillRect/>
          </a:stretch>
        </p:blipFill>
        <p:spPr bwMode="auto">
          <a:xfrm>
            <a:off x="7162800" y="6062663"/>
            <a:ext cx="1676400" cy="71913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7136190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295400" y="1600200"/>
            <a:ext cx="7315200" cy="1295400"/>
          </a:xfrm>
          <a:prstGeom prst="rect">
            <a:avLst/>
          </a:prstGeom>
          <a:noFill/>
          <a:ln w="9525">
            <a:noFill/>
            <a:miter lim="800000"/>
            <a:headEnd/>
            <a:tailEnd/>
          </a:ln>
        </p:spPr>
        <p:txBody>
          <a:bodyPr anchor="ctr"/>
          <a:lstStyle/>
          <a:p>
            <a:pPr algn="ctr"/>
            <a:r>
              <a:rPr lang="en-US" sz="4000" b="1" dirty="0">
                <a:solidFill>
                  <a:schemeClr val="tx2"/>
                </a:solidFill>
                <a:latin typeface="Times New Roman" pitchFamily="18" charset="0"/>
              </a:rPr>
              <a:t>Non-Ferrous Founders’ Society</a:t>
            </a:r>
            <a:r>
              <a:rPr lang="en-US" sz="1400" dirty="0">
                <a:solidFill>
                  <a:schemeClr val="tx2"/>
                </a:solidFill>
                <a:latin typeface="Times New Roman" pitchFamily="18" charset="0"/>
              </a:rPr>
              <a:t/>
            </a:r>
            <a:br>
              <a:rPr lang="en-US" sz="1400" dirty="0">
                <a:solidFill>
                  <a:schemeClr val="tx2"/>
                </a:solidFill>
                <a:latin typeface="Times New Roman" pitchFamily="18" charset="0"/>
              </a:rPr>
            </a:br>
            <a:r>
              <a:rPr lang="en-US" sz="4000" dirty="0">
                <a:solidFill>
                  <a:schemeClr val="tx2"/>
                </a:solidFill>
                <a:latin typeface="Times New Roman" pitchFamily="18" charset="0"/>
              </a:rPr>
              <a:t>Safety &amp; Health Training Program</a:t>
            </a:r>
          </a:p>
        </p:txBody>
      </p:sp>
      <p:sp>
        <p:nvSpPr>
          <p:cNvPr id="7171" name="Text Box 3"/>
          <p:cNvSpPr txBox="1">
            <a:spLocks noChangeArrowheads="1"/>
          </p:cNvSpPr>
          <p:nvPr/>
        </p:nvSpPr>
        <p:spPr bwMode="auto">
          <a:xfrm>
            <a:off x="2117725" y="3287713"/>
            <a:ext cx="6340475" cy="396875"/>
          </a:xfrm>
          <a:prstGeom prst="rect">
            <a:avLst/>
          </a:prstGeom>
          <a:noFill/>
          <a:ln w="9525">
            <a:noFill/>
            <a:miter lim="800000"/>
            <a:headEnd/>
            <a:tailEnd/>
          </a:ln>
        </p:spPr>
        <p:txBody>
          <a:bodyPr>
            <a:spAutoFit/>
          </a:bodyPr>
          <a:lstStyle/>
          <a:p>
            <a:endParaRPr lang="en-US" sz="2000" dirty="0"/>
          </a:p>
        </p:txBody>
      </p:sp>
      <p:sp>
        <p:nvSpPr>
          <p:cNvPr id="7172" name="Text Box 4"/>
          <p:cNvSpPr txBox="1">
            <a:spLocks noChangeArrowheads="1"/>
          </p:cNvSpPr>
          <p:nvPr/>
        </p:nvSpPr>
        <p:spPr bwMode="auto">
          <a:xfrm>
            <a:off x="1066800" y="3048000"/>
            <a:ext cx="7467600" cy="396875"/>
          </a:xfrm>
          <a:prstGeom prst="rect">
            <a:avLst/>
          </a:prstGeom>
          <a:noFill/>
          <a:ln w="9525">
            <a:noFill/>
            <a:miter lim="800000"/>
            <a:headEnd/>
            <a:tailEnd/>
          </a:ln>
        </p:spPr>
        <p:txBody>
          <a:bodyPr>
            <a:spAutoFit/>
          </a:bodyPr>
          <a:lstStyle/>
          <a:p>
            <a:pPr>
              <a:spcBef>
                <a:spcPct val="50000"/>
              </a:spcBef>
            </a:pPr>
            <a:endParaRPr lang="en-US" sz="2000" dirty="0"/>
          </a:p>
        </p:txBody>
      </p:sp>
      <p:sp>
        <p:nvSpPr>
          <p:cNvPr id="86021" name="Rectangle 5"/>
          <p:cNvSpPr>
            <a:spLocks noChangeArrowheads="1"/>
          </p:cNvSpPr>
          <p:nvPr/>
        </p:nvSpPr>
        <p:spPr bwMode="auto">
          <a:xfrm>
            <a:off x="990600" y="3048000"/>
            <a:ext cx="7543800" cy="2530475"/>
          </a:xfrm>
          <a:prstGeom prst="rect">
            <a:avLst/>
          </a:prstGeom>
          <a:noFill/>
          <a:ln w="9525">
            <a:noFill/>
            <a:miter lim="800000"/>
            <a:headEnd/>
            <a:tailEnd/>
          </a:ln>
          <a:effectLst/>
        </p:spPr>
        <p:txBody>
          <a:bodyPr>
            <a:spAutoFit/>
          </a:bodyPr>
          <a:lstStyle/>
          <a:p>
            <a:pPr algn="ctr">
              <a:defRPr/>
            </a:pPr>
            <a:endParaRPr lang="en-US" sz="2000" dirty="0"/>
          </a:p>
          <a:p>
            <a:pPr algn="ctr">
              <a:defRPr/>
            </a:pPr>
            <a:r>
              <a:rPr lang="en-US" sz="2000" dirty="0"/>
              <a:t>For further information about this or other training modules:</a:t>
            </a:r>
            <a:br>
              <a:rPr lang="en-US" sz="2000" dirty="0"/>
            </a:br>
            <a:endParaRPr lang="en-US" sz="2000" dirty="0"/>
          </a:p>
          <a:p>
            <a:pPr algn="ctr">
              <a:defRPr/>
            </a:pPr>
            <a:r>
              <a:rPr lang="en-US" sz="2000" b="1" dirty="0">
                <a:effectLst>
                  <a:outerShdw blurRad="38100" dist="38100" dir="2700000" algn="tl">
                    <a:srgbClr val="FFFFFF"/>
                  </a:outerShdw>
                </a:effectLst>
              </a:rPr>
              <a:t>Non-Ferrous Founders’ Society</a:t>
            </a:r>
          </a:p>
          <a:p>
            <a:pPr algn="ctr">
              <a:defRPr/>
            </a:pPr>
            <a:r>
              <a:rPr lang="en-US" sz="2000" b="1" dirty="0">
                <a:effectLst>
                  <a:outerShdw blurRad="38100" dist="38100" dir="2700000" algn="tl">
                    <a:srgbClr val="FFFFFF"/>
                  </a:outerShdw>
                </a:effectLst>
              </a:rPr>
              <a:t>1480 Renaissance Drive, Suite 310</a:t>
            </a:r>
          </a:p>
          <a:p>
            <a:pPr algn="ctr">
              <a:defRPr/>
            </a:pPr>
            <a:r>
              <a:rPr lang="en-US" sz="2000" b="1" dirty="0">
                <a:effectLst>
                  <a:outerShdw blurRad="38100" dist="38100" dir="2700000" algn="tl">
                    <a:srgbClr val="FFFFFF"/>
                  </a:outerShdw>
                </a:effectLst>
              </a:rPr>
              <a:t>Park Ridge, IL 60068</a:t>
            </a:r>
            <a:br>
              <a:rPr lang="en-US" sz="2000" b="1" dirty="0">
                <a:effectLst>
                  <a:outerShdw blurRad="38100" dist="38100" dir="2700000" algn="tl">
                    <a:srgbClr val="FFFFFF"/>
                  </a:outerShdw>
                </a:effectLst>
              </a:rPr>
            </a:br>
            <a:r>
              <a:rPr lang="en-US" sz="2000" b="1" dirty="0">
                <a:effectLst>
                  <a:outerShdw blurRad="38100" dist="38100" dir="2700000" algn="tl">
                    <a:srgbClr val="FFFFFF"/>
                  </a:outerShdw>
                </a:effectLst>
              </a:rPr>
              <a:t>847/299-0950</a:t>
            </a:r>
            <a:br>
              <a:rPr lang="en-US" sz="2000" b="1" dirty="0">
                <a:effectLst>
                  <a:outerShdw blurRad="38100" dist="38100" dir="2700000" algn="tl">
                    <a:srgbClr val="FFFFFF"/>
                  </a:outerShdw>
                </a:effectLst>
              </a:rPr>
            </a:br>
            <a:r>
              <a:rPr lang="en-US" sz="2000" b="1" dirty="0">
                <a:effectLst>
                  <a:outerShdw blurRad="38100" dist="38100" dir="2700000" algn="tl">
                    <a:srgbClr val="FFFFFF"/>
                  </a:outerShdw>
                </a:effectLst>
              </a:rPr>
              <a:t>http://www.nffs.org</a:t>
            </a:r>
          </a:p>
        </p:txBody>
      </p:sp>
      <p:pic>
        <p:nvPicPr>
          <p:cNvPr id="7175" name="Picture 7" descr="NFFStar-logo-transparent"/>
          <p:cNvPicPr>
            <a:picLocks noGrp="1" noChangeArrowheads="1"/>
          </p:cNvPicPr>
          <p:nvPr>
            <p:ph type="title"/>
          </p:nvPr>
        </p:nvPicPr>
        <p:blipFill>
          <a:blip r:embed="rId3" cstate="print"/>
          <a:srcRect/>
          <a:stretch>
            <a:fillRect/>
          </a:stretch>
        </p:blipFill>
        <p:spPr>
          <a:xfrm>
            <a:off x="2416175" y="-20638"/>
            <a:ext cx="4251325" cy="1600201"/>
          </a:xfrm>
          <a:noFill/>
        </p:spPr>
      </p:pic>
      <p:pic>
        <p:nvPicPr>
          <p:cNvPr id="7176" name="Picture 8" descr="nffs_transparent"/>
          <p:cNvPicPr>
            <a:picLocks noChangeAspect="1" noChangeArrowheads="1"/>
          </p:cNvPicPr>
          <p:nvPr/>
        </p:nvPicPr>
        <p:blipFill>
          <a:blip r:embed="rId4" cstate="print"/>
          <a:srcRect/>
          <a:stretch>
            <a:fillRect/>
          </a:stretch>
        </p:blipFill>
        <p:spPr bwMode="auto">
          <a:xfrm>
            <a:off x="7162800" y="6065838"/>
            <a:ext cx="1676400" cy="719137"/>
          </a:xfrm>
          <a:prstGeom prst="rect">
            <a:avLst/>
          </a:prstGeom>
          <a:noFill/>
          <a:ln w="9525">
            <a:noFill/>
            <a:miter lim="800000"/>
            <a:headEnd/>
            <a:tailEnd/>
          </a:ln>
        </p:spPr>
      </p:pic>
    </p:spTree>
    <p:extLst>
      <p:ext uri="{BB962C8B-B14F-4D97-AF65-F5344CB8AC3E}">
        <p14:creationId xmlns:p14="http://schemas.microsoft.com/office/powerpoint/2010/main" val="2123620941"/>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8077200" cy="1143000"/>
          </a:xfrm>
        </p:spPr>
        <p:txBody>
          <a:bodyPr/>
          <a:lstStyle/>
          <a:p>
            <a:r>
              <a:rPr lang="en-US" dirty="0" smtClean="0"/>
              <a:t>The Training Process – Step by Step</a:t>
            </a:r>
            <a:endParaRPr lang="en-US" dirty="0"/>
          </a:p>
        </p:txBody>
      </p:sp>
      <p:sp>
        <p:nvSpPr>
          <p:cNvPr id="3" name="Content Placeholder 2"/>
          <p:cNvSpPr>
            <a:spLocks noGrp="1"/>
          </p:cNvSpPr>
          <p:nvPr>
            <p:ph idx="1"/>
          </p:nvPr>
        </p:nvSpPr>
        <p:spPr/>
        <p:txBody>
          <a:bodyPr/>
          <a:lstStyle/>
          <a:p>
            <a:r>
              <a:rPr lang="en-US" dirty="0" smtClean="0"/>
              <a:t>Conduct the training program</a:t>
            </a:r>
          </a:p>
          <a:p>
            <a:pPr lvl="1"/>
            <a:r>
              <a:rPr lang="en-US" dirty="0" smtClean="0"/>
              <a:t>Welcome the training program participants</a:t>
            </a:r>
          </a:p>
          <a:p>
            <a:pPr lvl="1"/>
            <a:r>
              <a:rPr lang="en-US" dirty="0" smtClean="0"/>
              <a:t>Introduce the training topic(s), and make general introductory comments</a:t>
            </a:r>
          </a:p>
          <a:p>
            <a:pPr lvl="1"/>
            <a:r>
              <a:rPr lang="en-US" dirty="0" smtClean="0"/>
              <a:t>Explain that you will request a pre- and post- exam from each attendee to ensure that the training has been effective for all employees. Specifically </a:t>
            </a:r>
            <a:r>
              <a:rPr lang="en-US" dirty="0"/>
              <a:t>mention </a:t>
            </a:r>
            <a:r>
              <a:rPr lang="en-US" dirty="0" smtClean="0"/>
              <a:t>that the quiz is to measure the effectiveness of the training materials, and will not be used to make judgements about the effectiveness of a particular employee</a:t>
            </a:r>
          </a:p>
        </p:txBody>
      </p:sp>
    </p:spTree>
    <p:extLst>
      <p:ext uri="{BB962C8B-B14F-4D97-AF65-F5344CB8AC3E}">
        <p14:creationId xmlns:p14="http://schemas.microsoft.com/office/powerpoint/2010/main" val="3198147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8077200" cy="1143000"/>
          </a:xfrm>
        </p:spPr>
        <p:txBody>
          <a:bodyPr/>
          <a:lstStyle/>
          <a:p>
            <a:r>
              <a:rPr lang="en-US" dirty="0" smtClean="0"/>
              <a:t>The Training Process – Step by Step</a:t>
            </a:r>
            <a:endParaRPr lang="en-US" dirty="0"/>
          </a:p>
        </p:txBody>
      </p:sp>
      <p:sp>
        <p:nvSpPr>
          <p:cNvPr id="3" name="Content Placeholder 2"/>
          <p:cNvSpPr>
            <a:spLocks noGrp="1"/>
          </p:cNvSpPr>
          <p:nvPr>
            <p:ph idx="1"/>
          </p:nvPr>
        </p:nvSpPr>
        <p:spPr/>
        <p:txBody>
          <a:bodyPr/>
          <a:lstStyle/>
          <a:p>
            <a:r>
              <a:rPr lang="en-US" dirty="0" smtClean="0"/>
              <a:t>Conduct the training program (continued)</a:t>
            </a:r>
          </a:p>
          <a:p>
            <a:pPr lvl="1"/>
            <a:r>
              <a:rPr lang="en-US" dirty="0" smtClean="0"/>
              <a:t>Distribute the pre-exam to all training attendees</a:t>
            </a:r>
          </a:p>
          <a:p>
            <a:pPr lvl="1"/>
            <a:r>
              <a:rPr lang="en-US" dirty="0" smtClean="0"/>
              <a:t>Collect the pre-examination when attendees are finished</a:t>
            </a:r>
          </a:p>
          <a:p>
            <a:pPr lvl="1"/>
            <a:r>
              <a:rPr lang="en-US" dirty="0" smtClean="0"/>
              <a:t>Present the selected training modules, using the written comments provided with each slide, to help guide your training</a:t>
            </a:r>
          </a:p>
          <a:p>
            <a:pPr lvl="1"/>
            <a:r>
              <a:rPr lang="en-US" dirty="0" smtClean="0"/>
              <a:t>Ensure you provide opportunity for attendees to ask questions, and try to provide a meaningful answer in response</a:t>
            </a:r>
            <a:endParaRPr lang="en-US" dirty="0"/>
          </a:p>
        </p:txBody>
      </p:sp>
    </p:spTree>
    <p:extLst>
      <p:ext uri="{BB962C8B-B14F-4D97-AF65-F5344CB8AC3E}">
        <p14:creationId xmlns:p14="http://schemas.microsoft.com/office/powerpoint/2010/main" val="1385359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8077200" cy="1143000"/>
          </a:xfrm>
        </p:spPr>
        <p:txBody>
          <a:bodyPr/>
          <a:lstStyle/>
          <a:p>
            <a:r>
              <a:rPr lang="en-US" dirty="0" smtClean="0"/>
              <a:t>The Training Process – Step by Step</a:t>
            </a:r>
            <a:endParaRPr lang="en-US" dirty="0"/>
          </a:p>
        </p:txBody>
      </p:sp>
      <p:sp>
        <p:nvSpPr>
          <p:cNvPr id="3" name="Content Placeholder 2"/>
          <p:cNvSpPr>
            <a:spLocks noGrp="1"/>
          </p:cNvSpPr>
          <p:nvPr>
            <p:ph idx="1"/>
          </p:nvPr>
        </p:nvSpPr>
        <p:spPr/>
        <p:txBody>
          <a:bodyPr/>
          <a:lstStyle/>
          <a:p>
            <a:r>
              <a:rPr lang="en-US" dirty="0" smtClean="0"/>
              <a:t>Conduct the training program (continued)</a:t>
            </a:r>
          </a:p>
          <a:p>
            <a:pPr lvl="1"/>
            <a:r>
              <a:rPr lang="en-US" dirty="0" smtClean="0"/>
              <a:t>Complete each training module to be presented</a:t>
            </a:r>
          </a:p>
          <a:p>
            <a:pPr lvl="1"/>
            <a:r>
              <a:rPr lang="en-US" dirty="0" smtClean="0"/>
              <a:t>Distribute the post-exam to all training attendees</a:t>
            </a:r>
          </a:p>
          <a:p>
            <a:pPr lvl="1"/>
            <a:r>
              <a:rPr lang="en-US" dirty="0" smtClean="0"/>
              <a:t>Analyze the training program effectiveness</a:t>
            </a:r>
          </a:p>
          <a:p>
            <a:pPr lvl="2"/>
            <a:r>
              <a:rPr lang="en-US" dirty="0" smtClean="0"/>
              <a:t>Grade the pre-exam and post-exam for each training program participant</a:t>
            </a:r>
          </a:p>
          <a:p>
            <a:pPr lvl="2"/>
            <a:r>
              <a:rPr lang="en-US" dirty="0" smtClean="0"/>
              <a:t>Calculate the average pre-exam and post-exam score</a:t>
            </a:r>
          </a:p>
          <a:p>
            <a:pPr lvl="1"/>
            <a:endParaRPr lang="en-US" dirty="0"/>
          </a:p>
        </p:txBody>
      </p:sp>
    </p:spTree>
    <p:extLst>
      <p:ext uri="{BB962C8B-B14F-4D97-AF65-F5344CB8AC3E}">
        <p14:creationId xmlns:p14="http://schemas.microsoft.com/office/powerpoint/2010/main" val="2873618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8077200" cy="1143000"/>
          </a:xfrm>
        </p:spPr>
        <p:txBody>
          <a:bodyPr/>
          <a:lstStyle/>
          <a:p>
            <a:r>
              <a:rPr lang="en-US" dirty="0" smtClean="0"/>
              <a:t>The Training Process – Step by Step</a:t>
            </a:r>
            <a:endParaRPr lang="en-US" dirty="0"/>
          </a:p>
        </p:txBody>
      </p:sp>
      <p:sp>
        <p:nvSpPr>
          <p:cNvPr id="3" name="Content Placeholder 2"/>
          <p:cNvSpPr>
            <a:spLocks noGrp="1"/>
          </p:cNvSpPr>
          <p:nvPr>
            <p:ph idx="1"/>
          </p:nvPr>
        </p:nvSpPr>
        <p:spPr/>
        <p:txBody>
          <a:bodyPr/>
          <a:lstStyle/>
          <a:p>
            <a:r>
              <a:rPr lang="en-US" dirty="0" smtClean="0"/>
              <a:t>Conduct the training program (continued)</a:t>
            </a:r>
          </a:p>
          <a:p>
            <a:pPr lvl="1"/>
            <a:r>
              <a:rPr lang="en-US" dirty="0" smtClean="0"/>
              <a:t>Provide the training data back to NFFS</a:t>
            </a:r>
          </a:p>
          <a:p>
            <a:pPr lvl="2"/>
            <a:r>
              <a:rPr lang="en-US" dirty="0" smtClean="0"/>
              <a:t>Submit data at </a:t>
            </a:r>
            <a:r>
              <a:rPr lang="en-US" dirty="0" smtClean="0">
                <a:hlinkClick r:id="rId2"/>
              </a:rPr>
              <a:t>www.nffs.org/NFFStar/GHS/report</a:t>
            </a:r>
            <a:r>
              <a:rPr lang="en-US" dirty="0" smtClean="0"/>
              <a:t> </a:t>
            </a:r>
          </a:p>
          <a:p>
            <a:pPr lvl="3"/>
            <a:r>
              <a:rPr lang="en-US" dirty="0" smtClean="0"/>
              <a:t>Company Name (optional)</a:t>
            </a:r>
          </a:p>
          <a:p>
            <a:pPr lvl="3"/>
            <a:r>
              <a:rPr lang="en-US" dirty="0" smtClean="0"/>
              <a:t>Location (</a:t>
            </a:r>
            <a:r>
              <a:rPr lang="en-US" dirty="0" err="1" smtClean="0"/>
              <a:t>city,state</a:t>
            </a:r>
            <a:r>
              <a:rPr lang="en-US" dirty="0" smtClean="0"/>
              <a:t>)</a:t>
            </a:r>
          </a:p>
          <a:p>
            <a:pPr lvl="3"/>
            <a:r>
              <a:rPr lang="en-US" dirty="0" smtClean="0"/>
              <a:t>Which training modules were presented</a:t>
            </a:r>
          </a:p>
          <a:p>
            <a:pPr lvl="3"/>
            <a:r>
              <a:rPr lang="en-US" dirty="0" smtClean="0"/>
              <a:t>Pre-Exam and Post-Exam AVERAGE score</a:t>
            </a:r>
          </a:p>
        </p:txBody>
      </p:sp>
    </p:spTree>
    <p:extLst>
      <p:ext uri="{BB962C8B-B14F-4D97-AF65-F5344CB8AC3E}">
        <p14:creationId xmlns:p14="http://schemas.microsoft.com/office/powerpoint/2010/main" val="4047169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6225"/>
            <a:ext cx="6758762" cy="6655575"/>
          </a:xfrm>
          <a:prstGeom prst="rect">
            <a:avLst/>
          </a:prstGeom>
        </p:spPr>
      </p:pic>
    </p:spTree>
    <p:extLst>
      <p:ext uri="{BB962C8B-B14F-4D97-AF65-F5344CB8AC3E}">
        <p14:creationId xmlns:p14="http://schemas.microsoft.com/office/powerpoint/2010/main" val="4018995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8077200" cy="1143000"/>
          </a:xfrm>
        </p:spPr>
        <p:txBody>
          <a:bodyPr/>
          <a:lstStyle/>
          <a:p>
            <a:r>
              <a:rPr lang="en-US" dirty="0" smtClean="0"/>
              <a:t>The Training Process – Step by Step</a:t>
            </a:r>
            <a:endParaRPr lang="en-US" dirty="0"/>
          </a:p>
        </p:txBody>
      </p:sp>
      <p:sp>
        <p:nvSpPr>
          <p:cNvPr id="3" name="Content Placeholder 2"/>
          <p:cNvSpPr>
            <a:spLocks noGrp="1"/>
          </p:cNvSpPr>
          <p:nvPr>
            <p:ph idx="1"/>
          </p:nvPr>
        </p:nvSpPr>
        <p:spPr/>
        <p:txBody>
          <a:bodyPr/>
          <a:lstStyle/>
          <a:p>
            <a:r>
              <a:rPr lang="en-US" sz="2600" dirty="0" smtClean="0"/>
              <a:t>This data will be used by NFFS ONLY to demonstrate the effectiveness of the training materials, and to provide a measure on the total number of industry employees trained using these materials</a:t>
            </a:r>
          </a:p>
          <a:p>
            <a:r>
              <a:rPr lang="en-US" sz="2600" dirty="0" smtClean="0"/>
              <a:t>NFFS will only report the number of employees trained, and the pre- and post- examination average score. This data is important to help NFFS secure future OSHA funding for training programs to assist foundries with other Occupational Safety and Health Topics</a:t>
            </a:r>
          </a:p>
          <a:p>
            <a:pPr lvl="1"/>
            <a:endParaRPr lang="en-US" dirty="0"/>
          </a:p>
        </p:txBody>
      </p:sp>
    </p:spTree>
    <p:extLst>
      <p:ext uri="{BB962C8B-B14F-4D97-AF65-F5344CB8AC3E}">
        <p14:creationId xmlns:p14="http://schemas.microsoft.com/office/powerpoint/2010/main" val="2736400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2057400"/>
            <a:ext cx="7315200" cy="1295400"/>
          </a:xfrm>
        </p:spPr>
        <p:txBody>
          <a:bodyPr/>
          <a:lstStyle/>
          <a:p>
            <a:pPr algn="ctr" eaLnBrk="1" hangingPunct="1"/>
            <a:r>
              <a:rPr lang="en-US" sz="4000" b="1" dirty="0" smtClean="0"/>
              <a:t>Non-Ferrous Founders’ Society</a:t>
            </a:r>
            <a:r>
              <a:rPr lang="en-US" sz="1400" dirty="0" smtClean="0"/>
              <a:t/>
            </a:r>
            <a:br>
              <a:rPr lang="en-US" sz="1400" dirty="0" smtClean="0"/>
            </a:br>
            <a:r>
              <a:rPr lang="en-US" sz="4000" dirty="0" smtClean="0"/>
              <a:t>Safety &amp; Health Training Program</a:t>
            </a:r>
          </a:p>
        </p:txBody>
      </p:sp>
      <p:pic>
        <p:nvPicPr>
          <p:cNvPr id="3075" name="Picture 3" descr="nffs_transparent"/>
          <p:cNvPicPr>
            <a:picLocks noChangeAspect="1" noChangeArrowheads="1"/>
          </p:cNvPicPr>
          <p:nvPr>
            <p:custDataLst>
              <p:tags r:id="rId2"/>
            </p:custDataLst>
          </p:nvPr>
        </p:nvPicPr>
        <p:blipFill>
          <a:blip r:embed="rId6" cstate="print"/>
          <a:srcRect/>
          <a:stretch>
            <a:fillRect/>
          </a:stretch>
        </p:blipFill>
        <p:spPr bwMode="auto">
          <a:xfrm>
            <a:off x="7162800" y="6062663"/>
            <a:ext cx="1676400" cy="719137"/>
          </a:xfrm>
          <a:prstGeom prst="rect">
            <a:avLst/>
          </a:prstGeom>
          <a:noFill/>
          <a:ln w="9525">
            <a:noFill/>
            <a:miter lim="800000"/>
            <a:headEnd/>
            <a:tailEnd/>
          </a:ln>
        </p:spPr>
      </p:pic>
      <p:sp>
        <p:nvSpPr>
          <p:cNvPr id="3076" name="Rectangle 4"/>
          <p:cNvSpPr>
            <a:spLocks noChangeArrowheads="1"/>
          </p:cNvSpPr>
          <p:nvPr/>
        </p:nvSpPr>
        <p:spPr bwMode="auto">
          <a:xfrm>
            <a:off x="1066800" y="3743742"/>
            <a:ext cx="7620000" cy="1785104"/>
          </a:xfrm>
          <a:prstGeom prst="rect">
            <a:avLst/>
          </a:prstGeom>
          <a:noFill/>
          <a:ln w="9525">
            <a:noFill/>
            <a:miter lim="800000"/>
            <a:headEnd/>
            <a:tailEnd/>
          </a:ln>
        </p:spPr>
        <p:txBody>
          <a:bodyPr wrap="square">
            <a:spAutoFit/>
          </a:bodyPr>
          <a:lstStyle/>
          <a:p>
            <a:pPr algn="ctr"/>
            <a:r>
              <a:rPr lang="en-US" sz="3600" dirty="0" smtClean="0">
                <a:solidFill>
                  <a:schemeClr val="tx2"/>
                </a:solidFill>
              </a:rPr>
              <a:t>Hazard Communication/GHS Training Program</a:t>
            </a:r>
            <a:endParaRPr lang="en-US" sz="1000" dirty="0" smtClean="0">
              <a:solidFill>
                <a:schemeClr val="tx2"/>
              </a:solidFill>
            </a:endParaRPr>
          </a:p>
          <a:p>
            <a:pPr algn="ctr"/>
            <a:endParaRPr lang="en-US" sz="1000" dirty="0" smtClean="0">
              <a:solidFill>
                <a:schemeClr val="tx2"/>
              </a:solidFill>
            </a:endParaRPr>
          </a:p>
          <a:p>
            <a:pPr algn="ctr"/>
            <a:r>
              <a:rPr lang="en-US" sz="2800" dirty="0" smtClean="0">
                <a:solidFill>
                  <a:schemeClr val="tx2"/>
                </a:solidFill>
              </a:rPr>
              <a:t>Section 1: Worker’s Rights under OSHA</a:t>
            </a:r>
          </a:p>
        </p:txBody>
      </p:sp>
      <p:pic>
        <p:nvPicPr>
          <p:cNvPr id="3077" name="Picture 5" descr="NFFStar-logo-transparent"/>
          <p:cNvPicPr>
            <a:picLocks noChangeAspect="1" noChangeArrowheads="1"/>
          </p:cNvPicPr>
          <p:nvPr>
            <p:custDataLst>
              <p:tags r:id="rId3"/>
            </p:custDataLst>
          </p:nvPr>
        </p:nvPicPr>
        <p:blipFill>
          <a:blip r:embed="rId7" cstate="print"/>
          <a:srcRect/>
          <a:stretch>
            <a:fillRect/>
          </a:stretch>
        </p:blipFill>
        <p:spPr bwMode="auto">
          <a:xfrm>
            <a:off x="3581400" y="914400"/>
            <a:ext cx="3276600" cy="1206500"/>
          </a:xfrm>
          <a:prstGeom prst="rect">
            <a:avLst/>
          </a:prstGeom>
          <a:noFill/>
          <a:ln w="9525">
            <a:noFill/>
            <a:miter lim="800000"/>
            <a:headEnd/>
            <a:tailEnd/>
          </a:ln>
        </p:spPr>
      </p:pic>
      <p:sp>
        <p:nvSpPr>
          <p:cNvPr id="3079" name="Text Box 7"/>
          <p:cNvSpPr txBox="1">
            <a:spLocks noChangeArrowheads="1"/>
          </p:cNvSpPr>
          <p:nvPr/>
        </p:nvSpPr>
        <p:spPr bwMode="auto">
          <a:xfrm>
            <a:off x="2895600" y="6477000"/>
            <a:ext cx="3886200" cy="336550"/>
          </a:xfrm>
          <a:prstGeom prst="rect">
            <a:avLst/>
          </a:prstGeom>
          <a:noFill/>
          <a:ln w="9525">
            <a:noFill/>
            <a:miter lim="800000"/>
            <a:headEnd/>
            <a:tailEnd/>
          </a:ln>
        </p:spPr>
        <p:txBody>
          <a:bodyPr>
            <a:spAutoFit/>
          </a:bodyPr>
          <a:lstStyle/>
          <a:p>
            <a:pPr>
              <a:spcBef>
                <a:spcPct val="50000"/>
              </a:spcBef>
            </a:pPr>
            <a:r>
              <a:rPr lang="en-US" sz="1600" b="1" dirty="0">
                <a:latin typeface="Courier New" pitchFamily="49" charset="0"/>
                <a:cs typeface="Arial" charset="0"/>
              </a:rPr>
              <a:t>© </a:t>
            </a:r>
            <a:r>
              <a:rPr lang="en-US" sz="1600" b="1" dirty="0" smtClean="0">
                <a:latin typeface="Courier New" pitchFamily="49" charset="0"/>
                <a:cs typeface="Arial" charset="0"/>
              </a:rPr>
              <a:t>2015 </a:t>
            </a:r>
            <a:r>
              <a:rPr lang="en-US" sz="1600" b="1" dirty="0">
                <a:latin typeface="Courier New" pitchFamily="49" charset="0"/>
                <a:cs typeface="Arial" charset="0"/>
              </a:rPr>
              <a:t>All Rights Reserved</a:t>
            </a:r>
          </a:p>
        </p:txBody>
      </p:sp>
    </p:spTree>
    <p:custDataLst>
      <p:tags r:id="rId1"/>
    </p:custDataLst>
    <p:extLst>
      <p:ext uri="{BB962C8B-B14F-4D97-AF65-F5344CB8AC3E}">
        <p14:creationId xmlns:p14="http://schemas.microsoft.com/office/powerpoint/2010/main" val="1086941158"/>
      </p:ext>
    </p:extLst>
  </p:cSld>
  <p:clrMapOvr>
    <a:masterClrMapping/>
  </p:clrMapOvr>
  <p:transition advClick="0" advTm="18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600" dirty="0" smtClean="0"/>
              <a:t>It is important for employees to know their rights under the OSHA regulations</a:t>
            </a:r>
          </a:p>
          <a:p>
            <a:r>
              <a:rPr lang="en-US" sz="2600" dirty="0" smtClean="0"/>
              <a:t>An effective foundry safety and health program will provide the means for workers to convey their concerns to management</a:t>
            </a:r>
          </a:p>
          <a:p>
            <a:pPr lvl="1"/>
            <a:endParaRPr lang="en-US" dirty="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1: Workers’ Rights Under OSHA</a:t>
            </a:r>
            <a:endParaRPr lang="en-US" sz="3600" dirty="0"/>
          </a:p>
        </p:txBody>
      </p:sp>
    </p:spTree>
    <p:extLst>
      <p:ext uri="{BB962C8B-B14F-4D97-AF65-F5344CB8AC3E}">
        <p14:creationId xmlns:p14="http://schemas.microsoft.com/office/powerpoint/2010/main" val="3293828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8077200" cy="1143000"/>
          </a:xfrm>
        </p:spPr>
        <p:txBody>
          <a:bodyPr/>
          <a:lstStyle/>
          <a:p>
            <a:pPr algn="ctr"/>
            <a:r>
              <a:rPr lang="en-US" sz="3600" dirty="0" smtClean="0"/>
              <a:t>Module 1: Workers’ Rights Under OSHA</a:t>
            </a:r>
            <a:endParaRPr lang="en-US" sz="3600" dirty="0"/>
          </a:p>
        </p:txBody>
      </p:sp>
      <p:sp>
        <p:nvSpPr>
          <p:cNvPr id="3" name="Content Placeholder 2"/>
          <p:cNvSpPr>
            <a:spLocks noGrp="1"/>
          </p:cNvSpPr>
          <p:nvPr>
            <p:ph idx="1"/>
          </p:nvPr>
        </p:nvSpPr>
        <p:spPr>
          <a:xfrm>
            <a:off x="685800" y="1676400"/>
            <a:ext cx="8001000" cy="4683125"/>
          </a:xfrm>
        </p:spPr>
        <p:txBody>
          <a:bodyPr/>
          <a:lstStyle/>
          <a:p>
            <a:pPr marL="0" indent="0">
              <a:buNone/>
            </a:pPr>
            <a:r>
              <a:rPr lang="en-US" dirty="0" smtClean="0"/>
              <a:t>Trainers </a:t>
            </a:r>
            <a:r>
              <a:rPr lang="en-US" dirty="0"/>
              <a:t>should review the module before presentation and have on hand:</a:t>
            </a:r>
          </a:p>
          <a:p>
            <a:pPr lvl="1"/>
            <a:r>
              <a:rPr lang="en-US" sz="2000" dirty="0"/>
              <a:t>A Copy of the OSHA Poster.  A copy can be downloaded from the internet at </a:t>
            </a:r>
            <a:r>
              <a:rPr lang="en-US" sz="2000" u="sng" dirty="0">
                <a:hlinkClick r:id="rId2"/>
              </a:rPr>
              <a:t>https://www.osha.gov/Publications/osha3165.pdf</a:t>
            </a:r>
            <a:r>
              <a:rPr lang="en-US" sz="2000" dirty="0"/>
              <a:t> </a:t>
            </a:r>
          </a:p>
          <a:p>
            <a:pPr lvl="1"/>
            <a:r>
              <a:rPr lang="en-US" sz="2000" dirty="0"/>
              <a:t>A PRINTED copy of the OSHA Poster can be purchased on line at </a:t>
            </a:r>
            <a:r>
              <a:rPr lang="en-US" sz="2000" u="sng" dirty="0">
                <a:hlinkClick r:id="rId3"/>
              </a:rPr>
              <a:t>https://www.osha.gov/pls/publications/publication.athruz?pType=Types&amp;pID=6</a:t>
            </a:r>
            <a:endParaRPr lang="en-US" sz="2000" dirty="0"/>
          </a:p>
          <a:p>
            <a:pPr lvl="1"/>
            <a:r>
              <a:rPr lang="en-US" sz="2000" dirty="0"/>
              <a:t>The OSHA web page on Workers’ Rights is found at </a:t>
            </a:r>
            <a:r>
              <a:rPr lang="en-US" sz="2000" u="sng" dirty="0">
                <a:hlinkClick r:id="rId4"/>
              </a:rPr>
              <a:t>https://www.osha.gov/workers/index.html</a:t>
            </a:r>
            <a:endParaRPr lang="en-US" sz="2000" dirty="0"/>
          </a:p>
          <a:p>
            <a:pPr lvl="1"/>
            <a:r>
              <a:rPr lang="en-US" sz="2000" dirty="0"/>
              <a:t>An OSHA booklet on workers’ rights can be downloaded at </a:t>
            </a:r>
            <a:r>
              <a:rPr lang="en-US" sz="2000" u="sng" dirty="0">
                <a:hlinkClick r:id="rId5"/>
              </a:rPr>
              <a:t>https://www.osha.gov/Publications/osha3021.pdf</a:t>
            </a:r>
            <a:endParaRPr lang="en-US" sz="2000" dirty="0"/>
          </a:p>
          <a:p>
            <a:pPr marL="0" indent="0">
              <a:buNone/>
            </a:pPr>
            <a:endParaRPr lang="en-US" dirty="0"/>
          </a:p>
        </p:txBody>
      </p:sp>
    </p:spTree>
    <p:extLst>
      <p:ext uri="{BB962C8B-B14F-4D97-AF65-F5344CB8AC3E}">
        <p14:creationId xmlns:p14="http://schemas.microsoft.com/office/powerpoint/2010/main" val="3914224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8077200" cy="1143000"/>
          </a:xfrm>
        </p:spPr>
        <p:txBody>
          <a:bodyPr/>
          <a:lstStyle/>
          <a:p>
            <a:pPr algn="ctr"/>
            <a:r>
              <a:rPr lang="en-US" dirty="0" smtClean="0"/>
              <a:t>WHY train your employees?</a:t>
            </a:r>
            <a:endParaRPr lang="en-US" dirty="0"/>
          </a:p>
        </p:txBody>
      </p:sp>
      <p:sp>
        <p:nvSpPr>
          <p:cNvPr id="3" name="Content Placeholder 2"/>
          <p:cNvSpPr>
            <a:spLocks noGrp="1"/>
          </p:cNvSpPr>
          <p:nvPr>
            <p:ph idx="1"/>
          </p:nvPr>
        </p:nvSpPr>
        <p:spPr>
          <a:xfrm>
            <a:off x="914400" y="1641475"/>
            <a:ext cx="7772400" cy="4530725"/>
          </a:xfrm>
        </p:spPr>
        <p:txBody>
          <a:bodyPr/>
          <a:lstStyle/>
          <a:p>
            <a:pPr marL="0" indent="0">
              <a:buNone/>
            </a:pPr>
            <a:r>
              <a:rPr lang="en-US" dirty="0"/>
              <a:t>Employees </a:t>
            </a:r>
            <a:r>
              <a:rPr lang="en-US" b="1" dirty="0">
                <a:solidFill>
                  <a:srgbClr val="FF0000"/>
                </a:solidFill>
              </a:rPr>
              <a:t>need to know </a:t>
            </a:r>
            <a:r>
              <a:rPr lang="en-US" dirty="0"/>
              <a:t>what types of hazards are in YOUR foundry, how to recognize them and what is necessary to protect against these hazards. Employees also need to know what programs are in place at your foundry and how to get access to any information or equipment needed.</a:t>
            </a:r>
          </a:p>
          <a:p>
            <a:endParaRPr lang="en-US" dirty="0"/>
          </a:p>
        </p:txBody>
      </p:sp>
    </p:spTree>
    <p:extLst>
      <p:ext uri="{BB962C8B-B14F-4D97-AF65-F5344CB8AC3E}">
        <p14:creationId xmlns:p14="http://schemas.microsoft.com/office/powerpoint/2010/main" val="599774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77813"/>
            <a:ext cx="8001000" cy="1143000"/>
          </a:xfrm>
        </p:spPr>
        <p:txBody>
          <a:bodyPr/>
          <a:lstStyle/>
          <a:p>
            <a:pPr algn="ctr" eaLnBrk="1" hangingPunct="1"/>
            <a:r>
              <a:rPr lang="en-US" altLang="en-US" dirty="0" smtClean="0">
                <a:latin typeface="+mn-lt"/>
                <a:ea typeface="ＭＳ Ｐゴシック" pitchFamily="34" charset="-128"/>
              </a:rPr>
              <a:t>Employer Responsibilities</a:t>
            </a:r>
          </a:p>
        </p:txBody>
      </p:sp>
      <p:sp>
        <p:nvSpPr>
          <p:cNvPr id="8195" name="Rectangle 3"/>
          <p:cNvSpPr>
            <a:spLocks noGrp="1" noChangeArrowheads="1"/>
          </p:cNvSpPr>
          <p:nvPr>
            <p:ph type="body" sz="half" idx="1"/>
          </p:nvPr>
        </p:nvSpPr>
        <p:spPr>
          <a:xfrm>
            <a:off x="685800" y="1600200"/>
            <a:ext cx="8001000" cy="5029200"/>
          </a:xfrm>
        </p:spPr>
        <p:txBody>
          <a:bodyPr/>
          <a:lstStyle/>
          <a:p>
            <a:pPr eaLnBrk="1" hangingPunct="1">
              <a:lnSpc>
                <a:spcPct val="90000"/>
              </a:lnSpc>
              <a:buFont typeface="Wingdings" pitchFamily="2" charset="2"/>
              <a:buNone/>
            </a:pPr>
            <a:r>
              <a:rPr lang="en-US" altLang="en-US" b="1" dirty="0" smtClean="0">
                <a:solidFill>
                  <a:schemeClr val="tx2"/>
                </a:solidFill>
                <a:ea typeface="ＭＳ Ｐゴシック" pitchFamily="34" charset="-128"/>
              </a:rPr>
              <a:t>Employers have the responsibility to…</a:t>
            </a:r>
          </a:p>
          <a:p>
            <a:pPr eaLnBrk="1" hangingPunct="1">
              <a:lnSpc>
                <a:spcPct val="90000"/>
              </a:lnSpc>
              <a:buFont typeface="Wingdings" pitchFamily="2" charset="2"/>
              <a:buNone/>
            </a:pPr>
            <a:endParaRPr lang="en-US" altLang="en-US" sz="500" dirty="0" smtClean="0">
              <a:solidFill>
                <a:schemeClr val="tx2"/>
              </a:solidFill>
              <a:ea typeface="ＭＳ Ｐゴシック" pitchFamily="34" charset="-128"/>
            </a:endParaRPr>
          </a:p>
          <a:p>
            <a:pPr eaLnBrk="1" hangingPunct="1">
              <a:lnSpc>
                <a:spcPct val="90000"/>
              </a:lnSpc>
            </a:pPr>
            <a:r>
              <a:rPr lang="en-US" altLang="en-US" sz="2400" dirty="0" smtClean="0">
                <a:solidFill>
                  <a:schemeClr val="tx2"/>
                </a:solidFill>
                <a:ea typeface="ＭＳ Ｐゴシック" pitchFamily="34" charset="-128"/>
              </a:rPr>
              <a:t>Provide their employees with a workplace that does not have serious hazards and follow all relevant OSHA safety and health standards;</a:t>
            </a:r>
          </a:p>
          <a:p>
            <a:pPr eaLnBrk="1" hangingPunct="1">
              <a:lnSpc>
                <a:spcPct val="90000"/>
              </a:lnSpc>
            </a:pPr>
            <a:r>
              <a:rPr lang="en-US" altLang="en-US" sz="2400" dirty="0" smtClean="0">
                <a:solidFill>
                  <a:schemeClr val="tx2"/>
                </a:solidFill>
                <a:ea typeface="ＭＳ Ｐゴシック" pitchFamily="34" charset="-128"/>
              </a:rPr>
              <a:t>Inform employees about chemical hazards through training, labels, alarms, color-coded systems, chemical information sheets and other methods;</a:t>
            </a:r>
          </a:p>
          <a:p>
            <a:pPr eaLnBrk="1" hangingPunct="1">
              <a:lnSpc>
                <a:spcPct val="90000"/>
              </a:lnSpc>
            </a:pPr>
            <a:r>
              <a:rPr lang="en-US" altLang="en-US" sz="2400" dirty="0" smtClean="0">
                <a:solidFill>
                  <a:schemeClr val="tx2"/>
                </a:solidFill>
                <a:ea typeface="ＭＳ Ｐゴシック" pitchFamily="34" charset="-128"/>
              </a:rPr>
              <a:t>Keep accurate records of work-related injuries and illnesses;</a:t>
            </a:r>
          </a:p>
          <a:p>
            <a:pPr eaLnBrk="1" hangingPunct="1">
              <a:lnSpc>
                <a:spcPct val="90000"/>
              </a:lnSpc>
            </a:pPr>
            <a:r>
              <a:rPr lang="en-US" altLang="en-US" sz="2400" dirty="0" smtClean="0">
                <a:solidFill>
                  <a:schemeClr val="tx2"/>
                </a:solidFill>
                <a:ea typeface="ＭＳ Ｐゴシック" pitchFamily="34" charset="-128"/>
              </a:rPr>
              <a:t>Perform tests in the workplace, such as air sampling, required by some OSHA standards;</a:t>
            </a:r>
          </a:p>
          <a:p>
            <a:pPr eaLnBrk="1" hangingPunct="1">
              <a:lnSpc>
                <a:spcPct val="90000"/>
              </a:lnSpc>
            </a:pPr>
            <a:r>
              <a:rPr lang="en-US" altLang="en-US" sz="2400" dirty="0" smtClean="0">
                <a:solidFill>
                  <a:schemeClr val="tx2"/>
                </a:solidFill>
                <a:ea typeface="ＭＳ Ｐゴシック" pitchFamily="34" charset="-128"/>
              </a:rPr>
              <a:t>Provide hearing exams or other medical tests required by OSHA standards;</a:t>
            </a:r>
            <a:endParaRPr lang="en-US" altLang="en-US" sz="1600" dirty="0" smtClean="0">
              <a:solidFill>
                <a:schemeClr val="tx2"/>
              </a:solidFill>
              <a:ea typeface="ＭＳ Ｐゴシック" pitchFamily="34" charset="-128"/>
            </a:endParaRPr>
          </a:p>
        </p:txBody>
      </p:sp>
    </p:spTree>
    <p:extLst>
      <p:ext uri="{BB962C8B-B14F-4D97-AF65-F5344CB8AC3E}">
        <p14:creationId xmlns:p14="http://schemas.microsoft.com/office/powerpoint/2010/main" val="3988010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152400"/>
            <a:ext cx="8162925" cy="1219200"/>
          </a:xfrm>
        </p:spPr>
        <p:txBody>
          <a:bodyPr/>
          <a:lstStyle/>
          <a:p>
            <a:pPr algn="ctr" eaLnBrk="1" hangingPunct="1"/>
            <a:r>
              <a:rPr lang="en-US" altLang="en-US" dirty="0" smtClean="0">
                <a:latin typeface="+mn-lt"/>
                <a:ea typeface="ＭＳ Ｐゴシック" pitchFamily="34" charset="-128"/>
              </a:rPr>
              <a:t>Workers</a:t>
            </a:r>
            <a:r>
              <a:rPr lang="ja-JP" altLang="en-US" dirty="0" smtClean="0">
                <a:latin typeface="+mn-lt"/>
                <a:ea typeface="ＭＳ Ｐゴシック" pitchFamily="34" charset="-128"/>
              </a:rPr>
              <a:t>’</a:t>
            </a:r>
            <a:r>
              <a:rPr lang="en-US" altLang="ja-JP" dirty="0" smtClean="0">
                <a:latin typeface="+mn-lt"/>
                <a:ea typeface="ＭＳ Ｐゴシック" pitchFamily="34" charset="-128"/>
              </a:rPr>
              <a:t> Rights </a:t>
            </a:r>
            <a:br>
              <a:rPr lang="en-US" altLang="ja-JP" dirty="0" smtClean="0">
                <a:latin typeface="+mn-lt"/>
                <a:ea typeface="ＭＳ Ｐゴシック" pitchFamily="34" charset="-128"/>
              </a:rPr>
            </a:br>
            <a:r>
              <a:rPr lang="en-US" altLang="ja-JP" dirty="0" smtClean="0">
                <a:latin typeface="+mn-lt"/>
                <a:ea typeface="ＭＳ Ｐゴシック" pitchFamily="34" charset="-128"/>
              </a:rPr>
              <a:t>Under the OSH Act</a:t>
            </a:r>
            <a:endParaRPr lang="en-US" altLang="en-US" dirty="0" smtClean="0">
              <a:latin typeface="+mn-lt"/>
              <a:ea typeface="ＭＳ Ｐゴシック" pitchFamily="34" charset="-128"/>
            </a:endParaRPr>
          </a:p>
        </p:txBody>
      </p:sp>
      <p:sp>
        <p:nvSpPr>
          <p:cNvPr id="10243" name="Rectangle 5"/>
          <p:cNvSpPr>
            <a:spLocks noGrp="1" noChangeArrowheads="1"/>
          </p:cNvSpPr>
          <p:nvPr>
            <p:ph type="body" sz="half" idx="1"/>
          </p:nvPr>
        </p:nvSpPr>
        <p:spPr>
          <a:xfrm>
            <a:off x="685800" y="1600200"/>
            <a:ext cx="4876800" cy="4724400"/>
          </a:xfrm>
        </p:spPr>
        <p:txBody>
          <a:bodyPr/>
          <a:lstStyle/>
          <a:p>
            <a:pPr eaLnBrk="1" hangingPunct="1">
              <a:buFont typeface="Wingdings" pitchFamily="2" charset="2"/>
              <a:buNone/>
            </a:pPr>
            <a:r>
              <a:rPr lang="en-US" altLang="en-US" sz="2400" b="1" dirty="0" smtClean="0">
                <a:solidFill>
                  <a:schemeClr val="tx2"/>
                </a:solidFill>
                <a:ea typeface="ＭＳ Ｐゴシック" pitchFamily="34" charset="-128"/>
              </a:rPr>
              <a:t>Workers have the right to…</a:t>
            </a:r>
          </a:p>
          <a:p>
            <a:pPr eaLnBrk="1" hangingPunct="1"/>
            <a:r>
              <a:rPr lang="en-US" altLang="en-US" sz="2400" b="1" dirty="0" smtClean="0">
                <a:solidFill>
                  <a:schemeClr val="tx2"/>
                </a:solidFill>
                <a:ea typeface="ＭＳ Ｐゴシック" pitchFamily="34" charset="-128"/>
              </a:rPr>
              <a:t>Ask OSHA to inspect </a:t>
            </a:r>
            <a:r>
              <a:rPr lang="en-US" altLang="en-US" sz="2400" dirty="0" smtClean="0">
                <a:solidFill>
                  <a:schemeClr val="tx2"/>
                </a:solidFill>
                <a:ea typeface="ＭＳ Ｐゴシック" pitchFamily="34" charset="-128"/>
              </a:rPr>
              <a:t>their workplace</a:t>
            </a:r>
          </a:p>
          <a:p>
            <a:pPr eaLnBrk="1" hangingPunct="1"/>
            <a:r>
              <a:rPr lang="en-US" altLang="en-US" sz="2400" dirty="0" smtClean="0">
                <a:solidFill>
                  <a:schemeClr val="tx2"/>
                </a:solidFill>
                <a:ea typeface="ＭＳ Ｐゴシック" pitchFamily="34" charset="-128"/>
              </a:rPr>
              <a:t>Use their rights under the law </a:t>
            </a:r>
            <a:r>
              <a:rPr lang="en-US" altLang="en-US" sz="2400" b="1" dirty="0" smtClean="0">
                <a:solidFill>
                  <a:schemeClr val="tx2"/>
                </a:solidFill>
                <a:ea typeface="ＭＳ Ｐゴシック" pitchFamily="34" charset="-128"/>
              </a:rPr>
              <a:t>without retaliation</a:t>
            </a:r>
            <a:r>
              <a:rPr lang="en-US" altLang="en-US" sz="2400" dirty="0" smtClean="0">
                <a:solidFill>
                  <a:schemeClr val="tx2"/>
                </a:solidFill>
                <a:ea typeface="ＭＳ Ｐゴシック" pitchFamily="34" charset="-128"/>
              </a:rPr>
              <a:t> and discrimination;</a:t>
            </a:r>
          </a:p>
          <a:p>
            <a:pPr eaLnBrk="1" hangingPunct="1"/>
            <a:r>
              <a:rPr lang="en-US" altLang="en-US" sz="2400" b="1" dirty="0" smtClean="0">
                <a:solidFill>
                  <a:schemeClr val="tx2"/>
                </a:solidFill>
                <a:ea typeface="ＭＳ Ｐゴシック" pitchFamily="34" charset="-128"/>
              </a:rPr>
              <a:t>Receive information and training </a:t>
            </a:r>
            <a:r>
              <a:rPr lang="en-US" altLang="en-US" sz="2400" dirty="0" smtClean="0">
                <a:solidFill>
                  <a:schemeClr val="tx2"/>
                </a:solidFill>
                <a:ea typeface="ＭＳ Ｐゴシック" pitchFamily="34" charset="-128"/>
              </a:rPr>
              <a:t>about hazards, methods to prevent harm, and the OSHA standards that apply to their workplace. The training must be</a:t>
            </a:r>
            <a:r>
              <a:rPr lang="en-US" altLang="en-US" sz="2400" b="1" dirty="0" smtClean="0">
                <a:solidFill>
                  <a:schemeClr val="tx2"/>
                </a:solidFill>
                <a:ea typeface="ＭＳ Ｐゴシック" pitchFamily="34" charset="-128"/>
              </a:rPr>
              <a:t> in a language you can understand</a:t>
            </a:r>
            <a:r>
              <a:rPr lang="en-US" altLang="en-US" sz="2400" dirty="0" smtClean="0">
                <a:solidFill>
                  <a:schemeClr val="tx2"/>
                </a:solidFill>
                <a:ea typeface="ＭＳ Ｐゴシック" pitchFamily="34" charset="-128"/>
              </a:rPr>
              <a:t>;</a:t>
            </a:r>
            <a:endParaRPr lang="en-US" altLang="en-US" sz="2400" dirty="0" smtClean="0">
              <a:ea typeface="ＭＳ Ｐゴシック" pitchFamily="34" charset="-128"/>
            </a:endParaRPr>
          </a:p>
        </p:txBody>
      </p:sp>
      <p:pic>
        <p:nvPicPr>
          <p:cNvPr id="10244" name="Picture 6" descr="bg_sidebar_rt_training_osha_hazardous_com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1905000"/>
            <a:ext cx="3048000" cy="4041548"/>
          </a:xfrm>
        </p:spPr>
      </p:pic>
    </p:spTree>
    <p:extLst>
      <p:ext uri="{BB962C8B-B14F-4D97-AF65-F5344CB8AC3E}">
        <p14:creationId xmlns:p14="http://schemas.microsoft.com/office/powerpoint/2010/main" val="4122622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76275" y="304800"/>
            <a:ext cx="8010525" cy="1090613"/>
          </a:xfrm>
        </p:spPr>
        <p:txBody>
          <a:bodyPr/>
          <a:lstStyle/>
          <a:p>
            <a:pPr algn="ctr" eaLnBrk="1" hangingPunct="1"/>
            <a:r>
              <a:rPr lang="en-US" altLang="en-US" dirty="0" smtClean="0">
                <a:latin typeface="+mn-lt"/>
                <a:ea typeface="ＭＳ Ｐゴシック" pitchFamily="34" charset="-128"/>
              </a:rPr>
              <a:t>If OSHA standards are not </a:t>
            </a:r>
            <a:br>
              <a:rPr lang="en-US" altLang="en-US" dirty="0" smtClean="0">
                <a:latin typeface="+mn-lt"/>
                <a:ea typeface="ＭＳ Ｐゴシック" pitchFamily="34" charset="-128"/>
              </a:rPr>
            </a:br>
            <a:r>
              <a:rPr lang="en-US" altLang="en-US" dirty="0" smtClean="0">
                <a:latin typeface="+mn-lt"/>
                <a:ea typeface="ＭＳ Ｐゴシック" pitchFamily="34" charset="-128"/>
              </a:rPr>
              <a:t>met in the workplace…</a:t>
            </a:r>
          </a:p>
        </p:txBody>
      </p:sp>
      <p:sp>
        <p:nvSpPr>
          <p:cNvPr id="12291" name="Rectangle 3"/>
          <p:cNvSpPr>
            <a:spLocks noGrp="1" noChangeArrowheads="1"/>
          </p:cNvSpPr>
          <p:nvPr>
            <p:ph type="body" sz="half" idx="2"/>
          </p:nvPr>
        </p:nvSpPr>
        <p:spPr>
          <a:xfrm>
            <a:off x="707571" y="2476500"/>
            <a:ext cx="6683829" cy="2019300"/>
          </a:xfrm>
        </p:spPr>
        <p:txBody>
          <a:bodyPr/>
          <a:lstStyle/>
          <a:p>
            <a:pPr eaLnBrk="1" hangingPunct="1">
              <a:lnSpc>
                <a:spcPct val="90000"/>
              </a:lnSpc>
              <a:buFont typeface="Wingdings" pitchFamily="2" charset="2"/>
              <a:buNone/>
            </a:pPr>
            <a:endParaRPr lang="en-US" altLang="en-US" sz="1600" b="1" dirty="0" smtClean="0">
              <a:solidFill>
                <a:schemeClr val="tx2"/>
              </a:solidFill>
              <a:ea typeface="ＭＳ Ｐゴシック" pitchFamily="34" charset="-128"/>
            </a:endParaRPr>
          </a:p>
          <a:p>
            <a:pPr eaLnBrk="1" hangingPunct="1">
              <a:lnSpc>
                <a:spcPct val="90000"/>
              </a:lnSpc>
              <a:buFont typeface="Wingdings" pitchFamily="2" charset="2"/>
              <a:buNone/>
            </a:pPr>
            <a:r>
              <a:rPr lang="en-US" altLang="en-US" b="1" dirty="0" smtClean="0">
                <a:solidFill>
                  <a:schemeClr val="tx2"/>
                </a:solidFill>
                <a:ea typeface="ＭＳ Ｐゴシック" pitchFamily="34" charset="-128"/>
              </a:rPr>
              <a:t>How do I file a complaint with OSHA?</a:t>
            </a:r>
            <a:endParaRPr lang="en-US" altLang="en-US" dirty="0" smtClean="0">
              <a:solidFill>
                <a:schemeClr val="tx2"/>
              </a:solidFill>
              <a:ea typeface="ＭＳ Ｐゴシック" pitchFamily="34" charset="-128"/>
            </a:endParaRPr>
          </a:p>
          <a:p>
            <a:pPr lvl="1" eaLnBrk="1" hangingPunct="1">
              <a:lnSpc>
                <a:spcPct val="90000"/>
              </a:lnSpc>
              <a:buFont typeface="Wingdings" pitchFamily="2" charset="2"/>
              <a:buNone/>
            </a:pPr>
            <a:endParaRPr lang="en-US" altLang="en-US" sz="1600" b="1" dirty="0" smtClean="0">
              <a:solidFill>
                <a:schemeClr val="tx2"/>
              </a:solidFill>
              <a:ea typeface="ＭＳ Ｐゴシック" pitchFamily="34" charset="-128"/>
            </a:endParaRPr>
          </a:p>
          <a:p>
            <a:pPr lvl="1" eaLnBrk="1" hangingPunct="1">
              <a:lnSpc>
                <a:spcPct val="90000"/>
              </a:lnSpc>
              <a:buFont typeface="Wingdings" pitchFamily="2" charset="2"/>
              <a:buNone/>
            </a:pPr>
            <a:endParaRPr lang="en-US" altLang="en-US" sz="1600" dirty="0" smtClean="0">
              <a:solidFill>
                <a:schemeClr val="tx2"/>
              </a:solidFill>
              <a:ea typeface="ＭＳ Ｐゴシック" pitchFamily="34" charset="-128"/>
            </a:endParaRPr>
          </a:p>
          <a:p>
            <a:pPr eaLnBrk="1" hangingPunct="1">
              <a:lnSpc>
                <a:spcPct val="90000"/>
              </a:lnSpc>
              <a:buFont typeface="Wingdings" pitchFamily="2" charset="2"/>
              <a:buNone/>
            </a:pPr>
            <a:endParaRPr lang="en-US" altLang="en-US" sz="2400" dirty="0" smtClean="0">
              <a:ea typeface="ＭＳ Ｐゴシック" pitchFamily="34" charset="-128"/>
            </a:endParaRPr>
          </a:p>
        </p:txBody>
      </p:sp>
      <p:pic>
        <p:nvPicPr>
          <p:cNvPr id="12292" name="Picture 6" descr="Screen shot 2011-08-01 at 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477000" y="3581400"/>
            <a:ext cx="2286000" cy="1984375"/>
          </a:xfrm>
          <a:ln w="28575">
            <a:solidFill>
              <a:schemeClr val="tx2"/>
            </a:solidFill>
            <a:miter lim="800000"/>
            <a:headEnd/>
            <a:tailEnd/>
          </a:ln>
        </p:spPr>
      </p:pic>
      <p:sp>
        <p:nvSpPr>
          <p:cNvPr id="12293" name="Text Box 8"/>
          <p:cNvSpPr txBox="1">
            <a:spLocks noChangeArrowheads="1"/>
          </p:cNvSpPr>
          <p:nvPr/>
        </p:nvSpPr>
        <p:spPr bwMode="auto">
          <a:xfrm>
            <a:off x="685800" y="1676400"/>
            <a:ext cx="80590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75000"/>
              <a:buFont typeface="Wingdings" pitchFamily="2" charset="2"/>
              <a:buChar char="n"/>
              <a:defRPr sz="3200">
                <a:solidFill>
                  <a:schemeClr val="tx1"/>
                </a:solidFill>
                <a:latin typeface="Helvetica" charset="0"/>
                <a:ea typeface="ＭＳ Ｐゴシック" pitchFamily="34" charset="-128"/>
              </a:defRPr>
            </a:lvl1pPr>
            <a:lvl2pPr marL="742950" indent="-285750">
              <a:spcBef>
                <a:spcPct val="20000"/>
              </a:spcBef>
              <a:buClr>
                <a:schemeClr val="folHlink"/>
              </a:buClr>
              <a:buSzPct val="70000"/>
              <a:buFont typeface="Wingdings" pitchFamily="2" charset="2"/>
              <a:buChar char="n"/>
              <a:defRPr sz="2800">
                <a:solidFill>
                  <a:schemeClr val="tx1"/>
                </a:solidFill>
                <a:latin typeface="Helvetica" charset="0"/>
                <a:ea typeface="ＭＳ Ｐゴシック" pitchFamily="34" charset="-128"/>
              </a:defRPr>
            </a:lvl2pPr>
            <a:lvl3pPr marL="1143000" indent="-228600">
              <a:spcBef>
                <a:spcPct val="20000"/>
              </a:spcBef>
              <a:buClr>
                <a:schemeClr val="tx2"/>
              </a:buClr>
              <a:buChar char="•"/>
              <a:defRPr sz="2400">
                <a:solidFill>
                  <a:schemeClr val="tx1"/>
                </a:solidFill>
                <a:latin typeface="Helvetica" charset="0"/>
                <a:ea typeface="ＭＳ Ｐゴシック" pitchFamily="34" charset="-128"/>
              </a:defRPr>
            </a:lvl3pPr>
            <a:lvl4pPr marL="1600200" indent="-228600">
              <a:spcBef>
                <a:spcPct val="20000"/>
              </a:spcBef>
              <a:buClr>
                <a:schemeClr val="hlink"/>
              </a:buClr>
              <a:buChar char="•"/>
              <a:defRPr sz="2000">
                <a:solidFill>
                  <a:schemeClr val="tx1"/>
                </a:solidFill>
                <a:latin typeface="Helvetica" charset="0"/>
                <a:ea typeface="ＭＳ Ｐゴシック" pitchFamily="34" charset="-128"/>
              </a:defRPr>
            </a:lvl4pPr>
            <a:lvl5pPr marL="2057400" indent="-228600">
              <a:spcBef>
                <a:spcPct val="20000"/>
              </a:spcBef>
              <a:buClr>
                <a:schemeClr val="tx1"/>
              </a:buClr>
              <a:buSzPct val="85000"/>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Helvetica" charset="0"/>
                <a:ea typeface="ＭＳ Ｐゴシック" pitchFamily="34" charset="-128"/>
              </a:defRPr>
            </a:lvl9pPr>
          </a:lstStyle>
          <a:p>
            <a:pPr algn="ctr">
              <a:spcBef>
                <a:spcPct val="50000"/>
              </a:spcBef>
              <a:buClrTx/>
              <a:buSzTx/>
              <a:buFontTx/>
              <a:buNone/>
            </a:pPr>
            <a:r>
              <a:rPr lang="en-US" altLang="en-US" sz="2800" b="1" dirty="0">
                <a:solidFill>
                  <a:schemeClr val="accent2"/>
                </a:solidFill>
                <a:latin typeface="+mn-lt"/>
              </a:rPr>
              <a:t>So what else can I </a:t>
            </a:r>
            <a:r>
              <a:rPr lang="en-US" altLang="en-US" sz="2800" b="1" dirty="0" smtClean="0">
                <a:solidFill>
                  <a:schemeClr val="accent2"/>
                </a:solidFill>
                <a:latin typeface="+mn-lt"/>
              </a:rPr>
              <a:t>do? You </a:t>
            </a:r>
            <a:r>
              <a:rPr lang="en-US" altLang="en-US" sz="2800" b="1" dirty="0">
                <a:solidFill>
                  <a:schemeClr val="accent2"/>
                </a:solidFill>
                <a:latin typeface="+mn-lt"/>
              </a:rPr>
              <a:t>have the </a:t>
            </a:r>
            <a:r>
              <a:rPr lang="en-US" altLang="en-US" sz="2800" b="1" dirty="0" smtClean="0">
                <a:solidFill>
                  <a:schemeClr val="accent2"/>
                </a:solidFill>
                <a:latin typeface="+mn-lt"/>
              </a:rPr>
              <a:t/>
            </a:r>
            <a:br>
              <a:rPr lang="en-US" altLang="en-US" sz="2800" b="1" dirty="0" smtClean="0">
                <a:solidFill>
                  <a:schemeClr val="accent2"/>
                </a:solidFill>
                <a:latin typeface="+mn-lt"/>
              </a:rPr>
            </a:br>
            <a:r>
              <a:rPr lang="en-US" altLang="en-US" sz="2800" b="1" dirty="0" smtClean="0">
                <a:solidFill>
                  <a:schemeClr val="accent2"/>
                </a:solidFill>
                <a:latin typeface="+mn-lt"/>
              </a:rPr>
              <a:t>right </a:t>
            </a:r>
            <a:r>
              <a:rPr lang="en-US" altLang="en-US" sz="2800" b="1" dirty="0">
                <a:solidFill>
                  <a:schemeClr val="accent2"/>
                </a:solidFill>
                <a:latin typeface="+mn-lt"/>
              </a:rPr>
              <a:t>to file a complaint!</a:t>
            </a:r>
          </a:p>
        </p:txBody>
      </p:sp>
      <p:sp>
        <p:nvSpPr>
          <p:cNvPr id="6" name="Rectangle 3"/>
          <p:cNvSpPr txBox="1">
            <a:spLocks noChangeArrowheads="1"/>
          </p:cNvSpPr>
          <p:nvPr/>
        </p:nvSpPr>
        <p:spPr bwMode="auto">
          <a:xfrm>
            <a:off x="609600" y="2971800"/>
            <a:ext cx="5715000" cy="2019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eaLnBrk="1" hangingPunct="1">
              <a:lnSpc>
                <a:spcPct val="90000"/>
              </a:lnSpc>
              <a:buFont typeface="Wingdings" pitchFamily="2" charset="2"/>
              <a:buNone/>
            </a:pPr>
            <a:endParaRPr lang="en-US" altLang="en-US" sz="1600" b="1" kern="0" dirty="0" smtClean="0">
              <a:solidFill>
                <a:schemeClr val="tx2"/>
              </a:solidFill>
              <a:ea typeface="ＭＳ Ｐゴシック" pitchFamily="34" charset="-128"/>
            </a:endParaRPr>
          </a:p>
          <a:p>
            <a:pPr lvl="1" eaLnBrk="1" hangingPunct="1">
              <a:lnSpc>
                <a:spcPct val="90000"/>
              </a:lnSpc>
            </a:pPr>
            <a:r>
              <a:rPr lang="en-US" altLang="en-US" sz="2000" kern="0" dirty="0" smtClean="0">
                <a:solidFill>
                  <a:schemeClr val="tx2"/>
                </a:solidFill>
                <a:ea typeface="ＭＳ Ｐゴシック" pitchFamily="34" charset="-128"/>
              </a:rPr>
              <a:t>File a complaint yourself or have a representative file one for you and ask OSHA to inspect your workplace</a:t>
            </a:r>
          </a:p>
          <a:p>
            <a:pPr lvl="1" eaLnBrk="1" hangingPunct="1">
              <a:lnSpc>
                <a:spcPct val="90000"/>
              </a:lnSpc>
            </a:pPr>
            <a:r>
              <a:rPr lang="en-US" altLang="en-US" sz="2000" kern="0" dirty="0" smtClean="0">
                <a:solidFill>
                  <a:schemeClr val="tx2"/>
                </a:solidFill>
                <a:ea typeface="ＭＳ Ｐゴシック" pitchFamily="34" charset="-128"/>
              </a:rPr>
              <a:t>Go to </a:t>
            </a:r>
            <a:r>
              <a:rPr lang="en-US" altLang="en-US" sz="2000" kern="0" dirty="0" smtClean="0">
                <a:solidFill>
                  <a:schemeClr val="tx2"/>
                </a:solidFill>
                <a:ea typeface="ＭＳ Ｐゴシック" pitchFamily="34" charset="-128"/>
                <a:hlinkClick r:id="rId4"/>
              </a:rPr>
              <a:t>www.osha.gov</a:t>
            </a:r>
            <a:r>
              <a:rPr lang="en-US" altLang="en-US" sz="2000" kern="0" dirty="0" smtClean="0">
                <a:solidFill>
                  <a:schemeClr val="tx2"/>
                </a:solidFill>
                <a:ea typeface="ＭＳ Ｐゴシック" pitchFamily="34" charset="-128"/>
              </a:rPr>
              <a:t> and download the correct form, fill it out, and send it to the nearest OSHA office or</a:t>
            </a:r>
          </a:p>
          <a:p>
            <a:pPr lvl="1" eaLnBrk="1" hangingPunct="1">
              <a:lnSpc>
                <a:spcPct val="90000"/>
              </a:lnSpc>
            </a:pPr>
            <a:r>
              <a:rPr lang="en-US" altLang="en-US" sz="2000" kern="0" dirty="0" smtClean="0">
                <a:solidFill>
                  <a:schemeClr val="tx2"/>
                </a:solidFill>
                <a:ea typeface="ＭＳ Ｐゴシック" pitchFamily="34" charset="-128"/>
              </a:rPr>
              <a:t>Call 1-800-321-OSHA (6742) to ask them to send you the form</a:t>
            </a:r>
          </a:p>
          <a:p>
            <a:pPr lvl="1" eaLnBrk="1" hangingPunct="1">
              <a:lnSpc>
                <a:spcPct val="90000"/>
              </a:lnSpc>
            </a:pPr>
            <a:r>
              <a:rPr lang="en-US" altLang="en-US" sz="2000" b="1" kern="0" dirty="0" smtClean="0">
                <a:solidFill>
                  <a:schemeClr val="tx2"/>
                </a:solidFill>
                <a:ea typeface="ＭＳ Ｐゴシック" pitchFamily="34" charset="-128"/>
              </a:rPr>
              <a:t>Tell OSHA to keep your identity confidential</a:t>
            </a:r>
            <a:endParaRPr lang="en-US" altLang="en-US" sz="2000" b="1" kern="0" dirty="0" smtClean="0">
              <a:ea typeface="ＭＳ Ｐゴシック" pitchFamily="34" charset="-128"/>
            </a:endParaRPr>
          </a:p>
          <a:p>
            <a:pPr lvl="1" eaLnBrk="1" hangingPunct="1">
              <a:lnSpc>
                <a:spcPct val="90000"/>
              </a:lnSpc>
              <a:buFont typeface="Wingdings" pitchFamily="2" charset="2"/>
              <a:buNone/>
            </a:pPr>
            <a:endParaRPr lang="en-US" altLang="en-US" sz="1600" b="1" kern="0" dirty="0" smtClean="0">
              <a:solidFill>
                <a:schemeClr val="tx2"/>
              </a:solidFill>
              <a:ea typeface="ＭＳ Ｐゴシック" pitchFamily="34" charset="-128"/>
            </a:endParaRPr>
          </a:p>
          <a:p>
            <a:pPr lvl="1" eaLnBrk="1" hangingPunct="1">
              <a:lnSpc>
                <a:spcPct val="90000"/>
              </a:lnSpc>
              <a:buFont typeface="Wingdings" pitchFamily="2" charset="2"/>
              <a:buNone/>
            </a:pPr>
            <a:endParaRPr lang="en-US" altLang="en-US" sz="1600" kern="0" dirty="0" smtClean="0">
              <a:solidFill>
                <a:schemeClr val="tx2"/>
              </a:solidFill>
              <a:ea typeface="ＭＳ Ｐゴシック" pitchFamily="34" charset="-128"/>
            </a:endParaRPr>
          </a:p>
          <a:p>
            <a:pPr eaLnBrk="1" hangingPunct="1">
              <a:lnSpc>
                <a:spcPct val="90000"/>
              </a:lnSpc>
              <a:buFont typeface="Wingdings" pitchFamily="2" charset="2"/>
              <a:buNone/>
            </a:pPr>
            <a:endParaRPr lang="en-US" altLang="en-US" sz="2400" kern="0" dirty="0" smtClean="0">
              <a:ea typeface="ＭＳ Ｐゴシック" pitchFamily="34" charset="-128"/>
            </a:endParaRPr>
          </a:p>
        </p:txBody>
      </p:sp>
    </p:spTree>
    <p:extLst>
      <p:ext uri="{BB962C8B-B14F-4D97-AF65-F5344CB8AC3E}">
        <p14:creationId xmlns:p14="http://schemas.microsoft.com/office/powerpoint/2010/main" val="2529529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77813"/>
            <a:ext cx="8001000" cy="1143000"/>
          </a:xfrm>
        </p:spPr>
        <p:txBody>
          <a:bodyPr/>
          <a:lstStyle/>
          <a:p>
            <a:pPr algn="ctr" eaLnBrk="1" hangingPunct="1"/>
            <a:r>
              <a:rPr lang="en-US" altLang="en-US" sz="4000" dirty="0" smtClean="0">
                <a:latin typeface="+mn-lt"/>
                <a:ea typeface="ＭＳ Ｐゴシック" pitchFamily="34" charset="-128"/>
              </a:rPr>
              <a:t> During The Inspection</a:t>
            </a:r>
            <a:endParaRPr lang="en-US" altLang="en-US" sz="6000" dirty="0" smtClean="0">
              <a:latin typeface="+mn-lt"/>
              <a:ea typeface="ＭＳ Ｐゴシック" pitchFamily="34" charset="-128"/>
            </a:endParaRPr>
          </a:p>
        </p:txBody>
      </p:sp>
      <p:sp>
        <p:nvSpPr>
          <p:cNvPr id="5" name="Rectangle 5"/>
          <p:cNvSpPr txBox="1">
            <a:spLocks noChangeArrowheads="1"/>
          </p:cNvSpPr>
          <p:nvPr/>
        </p:nvSpPr>
        <p:spPr bwMode="auto">
          <a:xfrm>
            <a:off x="685800" y="1600200"/>
            <a:ext cx="5257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eaLnBrk="1" hangingPunct="1">
              <a:buNone/>
            </a:pPr>
            <a:r>
              <a:rPr lang="en-US" altLang="en-US" sz="2400" b="1" kern="0" dirty="0" smtClean="0">
                <a:solidFill>
                  <a:schemeClr val="tx2"/>
                </a:solidFill>
                <a:ea typeface="ＭＳ Ｐゴシック" pitchFamily="34" charset="-128"/>
              </a:rPr>
              <a:t>You have the right to:</a:t>
            </a:r>
          </a:p>
          <a:p>
            <a:pPr eaLnBrk="1" hangingPunct="1"/>
            <a:r>
              <a:rPr lang="en-US" altLang="en-US" sz="2400" kern="0" dirty="0" smtClean="0">
                <a:solidFill>
                  <a:schemeClr val="tx2"/>
                </a:solidFill>
                <a:ea typeface="ＭＳ Ｐゴシック" pitchFamily="34" charset="-128"/>
              </a:rPr>
              <a:t>Go along with the inspection </a:t>
            </a:r>
            <a:r>
              <a:rPr lang="en-US" altLang="en-US" sz="2400" u="sng" kern="0" dirty="0" smtClean="0">
                <a:solidFill>
                  <a:schemeClr val="tx2"/>
                </a:solidFill>
                <a:ea typeface="ＭＳ Ｐゴシック" pitchFamily="34" charset="-128"/>
              </a:rPr>
              <a:t>in your area </a:t>
            </a:r>
            <a:r>
              <a:rPr lang="en-US" altLang="en-US" sz="2400" kern="0" dirty="0" smtClean="0">
                <a:solidFill>
                  <a:schemeClr val="tx2"/>
                </a:solidFill>
                <a:ea typeface="ＭＳ Ｐゴシック" pitchFamily="34" charset="-128"/>
              </a:rPr>
              <a:t>(This helps the inspector identify problems)</a:t>
            </a:r>
            <a:endParaRPr lang="en-US" altLang="en-US" sz="2400" u="sng" kern="0" dirty="0" smtClean="0">
              <a:solidFill>
                <a:schemeClr val="tx2"/>
              </a:solidFill>
              <a:ea typeface="ＭＳ Ｐゴシック" pitchFamily="34" charset="-128"/>
            </a:endParaRPr>
          </a:p>
          <a:p>
            <a:pPr eaLnBrk="1" hangingPunct="1"/>
            <a:r>
              <a:rPr lang="en-US" altLang="en-US" sz="2400" kern="0" dirty="0" smtClean="0">
                <a:solidFill>
                  <a:schemeClr val="tx2"/>
                </a:solidFill>
                <a:ea typeface="ＭＳ Ｐゴシック" pitchFamily="34" charset="-128"/>
              </a:rPr>
              <a:t>Talk privately with the OSHA inspector</a:t>
            </a:r>
          </a:p>
          <a:p>
            <a:pPr eaLnBrk="1" hangingPunct="1"/>
            <a:r>
              <a:rPr lang="en-US" altLang="en-US" sz="2400" kern="0" dirty="0" smtClean="0">
                <a:solidFill>
                  <a:schemeClr val="tx2"/>
                </a:solidFill>
                <a:ea typeface="ＭＳ Ｐゴシック" pitchFamily="34" charset="-128"/>
              </a:rPr>
              <a:t>Call the inspector</a:t>
            </a:r>
          </a:p>
          <a:p>
            <a:pPr eaLnBrk="1" hangingPunct="1"/>
            <a:r>
              <a:rPr lang="en-US" altLang="en-US" sz="2400" kern="0" dirty="0" smtClean="0">
                <a:solidFill>
                  <a:schemeClr val="tx2"/>
                </a:solidFill>
                <a:ea typeface="ＭＳ Ｐゴシック" pitchFamily="34" charset="-128"/>
              </a:rPr>
              <a:t>Find out the results of the OSHA inspection</a:t>
            </a:r>
            <a:endParaRPr lang="en-US" altLang="en-US" sz="2400" kern="0" dirty="0" smtClean="0">
              <a:ea typeface="ＭＳ Ｐゴシック"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441" y="1905000"/>
            <a:ext cx="2675359" cy="4038600"/>
          </a:xfrm>
          <a:prstGeom prst="rect">
            <a:avLst/>
          </a:prstGeom>
        </p:spPr>
      </p:pic>
    </p:spTree>
    <p:extLst>
      <p:ext uri="{BB962C8B-B14F-4D97-AF65-F5344CB8AC3E}">
        <p14:creationId xmlns:p14="http://schemas.microsoft.com/office/powerpoint/2010/main" val="1967079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77813"/>
            <a:ext cx="8001000" cy="1143000"/>
          </a:xfrm>
        </p:spPr>
        <p:txBody>
          <a:bodyPr/>
          <a:lstStyle/>
          <a:p>
            <a:pPr algn="ctr" eaLnBrk="1" hangingPunct="1"/>
            <a:r>
              <a:rPr lang="en-US" altLang="en-US" sz="3200" dirty="0" smtClean="0">
                <a:latin typeface="+mn-lt"/>
                <a:ea typeface="ＭＳ Ｐゴシック" pitchFamily="34" charset="-128"/>
              </a:rPr>
              <a:t>Can I be discriminated against for exercising my health and safety rights? </a:t>
            </a:r>
          </a:p>
        </p:txBody>
      </p:sp>
      <p:sp>
        <p:nvSpPr>
          <p:cNvPr id="15363" name="Rectangle 3"/>
          <p:cNvSpPr>
            <a:spLocks noGrp="1" noChangeArrowheads="1"/>
          </p:cNvSpPr>
          <p:nvPr>
            <p:ph type="body" sz="half" idx="1"/>
          </p:nvPr>
        </p:nvSpPr>
        <p:spPr>
          <a:xfrm>
            <a:off x="685800" y="1600200"/>
            <a:ext cx="5181600" cy="4953000"/>
          </a:xfrm>
        </p:spPr>
        <p:txBody>
          <a:bodyPr/>
          <a:lstStyle/>
          <a:p>
            <a:pPr eaLnBrk="1" hangingPunct="1">
              <a:lnSpc>
                <a:spcPct val="90000"/>
              </a:lnSpc>
            </a:pPr>
            <a:r>
              <a:rPr lang="en-US" altLang="en-US" sz="2000" b="1" dirty="0" smtClean="0">
                <a:solidFill>
                  <a:schemeClr val="tx2"/>
                </a:solidFill>
                <a:ea typeface="ＭＳ Ｐゴシック" pitchFamily="34" charset="-128"/>
              </a:rPr>
              <a:t>Employers cannot punish you in any way for:</a:t>
            </a:r>
          </a:p>
          <a:p>
            <a:pPr lvl="1" eaLnBrk="1" hangingPunct="1">
              <a:lnSpc>
                <a:spcPct val="90000"/>
              </a:lnSpc>
              <a:buFontTx/>
              <a:buChar char="•"/>
            </a:pPr>
            <a:r>
              <a:rPr lang="en-US" altLang="en-US" sz="2000" dirty="0" smtClean="0">
                <a:solidFill>
                  <a:schemeClr val="tx2"/>
                </a:solidFill>
                <a:ea typeface="ＭＳ Ｐゴシック" pitchFamily="34" charset="-128"/>
              </a:rPr>
              <a:t>Reporting an injury or illness;</a:t>
            </a:r>
          </a:p>
          <a:p>
            <a:pPr lvl="1" eaLnBrk="1" hangingPunct="1">
              <a:lnSpc>
                <a:spcPct val="90000"/>
              </a:lnSpc>
              <a:buFontTx/>
              <a:buChar char="•"/>
            </a:pPr>
            <a:r>
              <a:rPr lang="en-US" altLang="en-US" sz="2000" dirty="0" smtClean="0">
                <a:solidFill>
                  <a:schemeClr val="tx2"/>
                </a:solidFill>
                <a:ea typeface="ＭＳ Ｐゴシック" pitchFamily="34" charset="-128"/>
              </a:rPr>
              <a:t>Complaining to your employer, union, OSHA or other agencies about safety and health problems;</a:t>
            </a:r>
          </a:p>
          <a:p>
            <a:pPr lvl="1" eaLnBrk="1" hangingPunct="1">
              <a:lnSpc>
                <a:spcPct val="90000"/>
              </a:lnSpc>
              <a:buFontTx/>
              <a:buChar char="•"/>
            </a:pPr>
            <a:r>
              <a:rPr lang="en-US" altLang="en-US" sz="2000" dirty="0" smtClean="0">
                <a:solidFill>
                  <a:schemeClr val="tx2"/>
                </a:solidFill>
                <a:ea typeface="ＭＳ Ｐゴシック" pitchFamily="34" charset="-128"/>
              </a:rPr>
              <a:t>Filing safety and health grievances;</a:t>
            </a:r>
          </a:p>
          <a:p>
            <a:pPr lvl="1" eaLnBrk="1" hangingPunct="1">
              <a:lnSpc>
                <a:spcPct val="90000"/>
              </a:lnSpc>
              <a:buFontTx/>
              <a:buChar char="•"/>
            </a:pPr>
            <a:r>
              <a:rPr lang="en-US" altLang="en-US" sz="2000" dirty="0" smtClean="0">
                <a:solidFill>
                  <a:schemeClr val="tx2"/>
                </a:solidFill>
                <a:ea typeface="ＭＳ Ｐゴシック" pitchFamily="34" charset="-128"/>
              </a:rPr>
              <a:t>Participating in safety and health committees; or</a:t>
            </a:r>
          </a:p>
          <a:p>
            <a:pPr lvl="1" eaLnBrk="1" hangingPunct="1">
              <a:lnSpc>
                <a:spcPct val="90000"/>
              </a:lnSpc>
              <a:buFontTx/>
              <a:buChar char="•"/>
            </a:pPr>
            <a:r>
              <a:rPr lang="en-US" altLang="en-US" sz="2000" dirty="0" smtClean="0">
                <a:solidFill>
                  <a:schemeClr val="tx2"/>
                </a:solidFill>
                <a:ea typeface="ＭＳ Ｐゴシック" pitchFamily="34" charset="-128"/>
              </a:rPr>
              <a:t>Participating in OSHA inspections and other OSHA-related activities.</a:t>
            </a:r>
          </a:p>
          <a:p>
            <a:pPr lvl="1" eaLnBrk="1" hangingPunct="1">
              <a:lnSpc>
                <a:spcPct val="90000"/>
              </a:lnSpc>
              <a:buFontTx/>
              <a:buChar char="•"/>
            </a:pPr>
            <a:r>
              <a:rPr lang="en-US" altLang="en-US" sz="2000" dirty="0" smtClean="0">
                <a:solidFill>
                  <a:schemeClr val="tx2"/>
                </a:solidFill>
                <a:ea typeface="ＭＳ Ｐゴシック" pitchFamily="34" charset="-128"/>
              </a:rPr>
              <a:t>If you have been fired, demoted, transferred or discriminated against in any way for using your rights under the law, you must </a:t>
            </a:r>
            <a:r>
              <a:rPr lang="en-US" altLang="en-US" sz="2000" b="1" dirty="0" smtClean="0">
                <a:solidFill>
                  <a:schemeClr val="tx2"/>
                </a:solidFill>
                <a:ea typeface="ＭＳ Ｐゴシック" pitchFamily="34" charset="-128"/>
                <a:hlinkClick r:id="rId3" tooltip="OSHA Worker Resources page"/>
              </a:rPr>
              <a:t>file a complaint with OSHA within 30 days</a:t>
            </a:r>
            <a:r>
              <a:rPr lang="en-US" altLang="en-US" sz="2000" dirty="0" smtClean="0">
                <a:solidFill>
                  <a:schemeClr val="tx2"/>
                </a:solidFill>
                <a:ea typeface="ＭＳ Ｐゴシック" pitchFamily="34" charset="-128"/>
              </a:rPr>
              <a:t>.</a:t>
            </a:r>
          </a:p>
        </p:txBody>
      </p:sp>
      <p:pic>
        <p:nvPicPr>
          <p:cNvPr id="15364" name="Picture 7" descr="image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248400" y="2514600"/>
            <a:ext cx="2468225" cy="2819400"/>
          </a:xfrm>
          <a:ln w="38100">
            <a:solidFill>
              <a:schemeClr val="tx2"/>
            </a:solidFill>
            <a:miter lim="800000"/>
            <a:headEnd/>
            <a:tailEnd/>
          </a:ln>
        </p:spPr>
      </p:pic>
    </p:spTree>
    <p:extLst>
      <p:ext uri="{BB962C8B-B14F-4D97-AF65-F5344CB8AC3E}">
        <p14:creationId xmlns:p14="http://schemas.microsoft.com/office/powerpoint/2010/main" val="141352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2057400"/>
            <a:ext cx="7315200" cy="1295400"/>
          </a:xfrm>
        </p:spPr>
        <p:txBody>
          <a:bodyPr/>
          <a:lstStyle/>
          <a:p>
            <a:pPr algn="ctr" eaLnBrk="1" hangingPunct="1"/>
            <a:r>
              <a:rPr lang="en-US" sz="4000" b="1" dirty="0" smtClean="0"/>
              <a:t>Non-Ferrous Founders’ Society</a:t>
            </a:r>
            <a:r>
              <a:rPr lang="en-US" sz="1400" dirty="0" smtClean="0"/>
              <a:t/>
            </a:r>
            <a:br>
              <a:rPr lang="en-US" sz="1400" dirty="0" smtClean="0"/>
            </a:br>
            <a:r>
              <a:rPr lang="en-US" sz="4000" dirty="0" smtClean="0"/>
              <a:t>Safety &amp; Health Training Program</a:t>
            </a:r>
          </a:p>
        </p:txBody>
      </p:sp>
      <p:pic>
        <p:nvPicPr>
          <p:cNvPr id="3075" name="Picture 3" descr="nffs_transparent"/>
          <p:cNvPicPr>
            <a:picLocks noChangeAspect="1" noChangeArrowheads="1"/>
          </p:cNvPicPr>
          <p:nvPr>
            <p:custDataLst>
              <p:tags r:id="rId2"/>
            </p:custDataLst>
          </p:nvPr>
        </p:nvPicPr>
        <p:blipFill>
          <a:blip r:embed="rId6" cstate="print"/>
          <a:srcRect/>
          <a:stretch>
            <a:fillRect/>
          </a:stretch>
        </p:blipFill>
        <p:spPr bwMode="auto">
          <a:xfrm>
            <a:off x="7162800" y="6062663"/>
            <a:ext cx="1676400" cy="719137"/>
          </a:xfrm>
          <a:prstGeom prst="rect">
            <a:avLst/>
          </a:prstGeom>
          <a:noFill/>
          <a:ln w="9525">
            <a:noFill/>
            <a:miter lim="800000"/>
            <a:headEnd/>
            <a:tailEnd/>
          </a:ln>
        </p:spPr>
      </p:pic>
      <p:sp>
        <p:nvSpPr>
          <p:cNvPr id="3076" name="Rectangle 4"/>
          <p:cNvSpPr>
            <a:spLocks noChangeArrowheads="1"/>
          </p:cNvSpPr>
          <p:nvPr/>
        </p:nvSpPr>
        <p:spPr bwMode="auto">
          <a:xfrm>
            <a:off x="1066800" y="3743742"/>
            <a:ext cx="7620000" cy="2215991"/>
          </a:xfrm>
          <a:prstGeom prst="rect">
            <a:avLst/>
          </a:prstGeom>
          <a:noFill/>
          <a:ln w="9525">
            <a:noFill/>
            <a:miter lim="800000"/>
            <a:headEnd/>
            <a:tailEnd/>
          </a:ln>
        </p:spPr>
        <p:txBody>
          <a:bodyPr wrap="square">
            <a:spAutoFit/>
          </a:bodyPr>
          <a:lstStyle/>
          <a:p>
            <a:pPr algn="ctr"/>
            <a:r>
              <a:rPr lang="en-US" sz="3600" dirty="0" smtClean="0">
                <a:solidFill>
                  <a:schemeClr val="tx2"/>
                </a:solidFill>
              </a:rPr>
              <a:t>Hazard Communication/GHS Training Program</a:t>
            </a:r>
            <a:endParaRPr lang="en-US" sz="1000" dirty="0" smtClean="0">
              <a:solidFill>
                <a:schemeClr val="tx2"/>
              </a:solidFill>
            </a:endParaRPr>
          </a:p>
          <a:p>
            <a:pPr algn="ctr"/>
            <a:endParaRPr lang="en-US" sz="1000" dirty="0" smtClean="0">
              <a:solidFill>
                <a:schemeClr val="tx2"/>
              </a:solidFill>
            </a:endParaRPr>
          </a:p>
          <a:p>
            <a:pPr algn="ctr"/>
            <a:r>
              <a:rPr lang="en-US" sz="2800" dirty="0" smtClean="0">
                <a:solidFill>
                  <a:schemeClr val="tx2"/>
                </a:solidFill>
              </a:rPr>
              <a:t>Module 2: GHS/HazCom and</a:t>
            </a:r>
            <a:br>
              <a:rPr lang="en-US" sz="2800" dirty="0" smtClean="0">
                <a:solidFill>
                  <a:schemeClr val="tx2"/>
                </a:solidFill>
              </a:rPr>
            </a:br>
            <a:r>
              <a:rPr lang="en-US" sz="2800" dirty="0" smtClean="0">
                <a:solidFill>
                  <a:schemeClr val="tx2"/>
                </a:solidFill>
              </a:rPr>
              <a:t> the Non-Ferrous Foundry</a:t>
            </a:r>
          </a:p>
        </p:txBody>
      </p:sp>
      <p:pic>
        <p:nvPicPr>
          <p:cNvPr id="3077" name="Picture 5" descr="NFFStar-logo-transparent"/>
          <p:cNvPicPr>
            <a:picLocks noChangeAspect="1" noChangeArrowheads="1"/>
          </p:cNvPicPr>
          <p:nvPr>
            <p:custDataLst>
              <p:tags r:id="rId3"/>
            </p:custDataLst>
          </p:nvPr>
        </p:nvPicPr>
        <p:blipFill>
          <a:blip r:embed="rId7" cstate="print"/>
          <a:srcRect/>
          <a:stretch>
            <a:fillRect/>
          </a:stretch>
        </p:blipFill>
        <p:spPr bwMode="auto">
          <a:xfrm>
            <a:off x="3581400" y="914400"/>
            <a:ext cx="3276600" cy="1206500"/>
          </a:xfrm>
          <a:prstGeom prst="rect">
            <a:avLst/>
          </a:prstGeom>
          <a:noFill/>
          <a:ln w="9525">
            <a:noFill/>
            <a:miter lim="800000"/>
            <a:headEnd/>
            <a:tailEnd/>
          </a:ln>
        </p:spPr>
      </p:pic>
      <p:sp>
        <p:nvSpPr>
          <p:cNvPr id="3079" name="Text Box 7"/>
          <p:cNvSpPr txBox="1">
            <a:spLocks noChangeArrowheads="1"/>
          </p:cNvSpPr>
          <p:nvPr/>
        </p:nvSpPr>
        <p:spPr bwMode="auto">
          <a:xfrm>
            <a:off x="2895600" y="6477000"/>
            <a:ext cx="3886200" cy="336550"/>
          </a:xfrm>
          <a:prstGeom prst="rect">
            <a:avLst/>
          </a:prstGeom>
          <a:noFill/>
          <a:ln w="9525">
            <a:noFill/>
            <a:miter lim="800000"/>
            <a:headEnd/>
            <a:tailEnd/>
          </a:ln>
        </p:spPr>
        <p:txBody>
          <a:bodyPr>
            <a:spAutoFit/>
          </a:bodyPr>
          <a:lstStyle/>
          <a:p>
            <a:pPr>
              <a:spcBef>
                <a:spcPct val="50000"/>
              </a:spcBef>
            </a:pPr>
            <a:r>
              <a:rPr lang="en-US" sz="1600" b="1" dirty="0">
                <a:latin typeface="Courier New" pitchFamily="49" charset="0"/>
                <a:cs typeface="Arial" charset="0"/>
              </a:rPr>
              <a:t>© </a:t>
            </a:r>
            <a:r>
              <a:rPr lang="en-US" sz="1600" b="1" dirty="0" smtClean="0">
                <a:latin typeface="Courier New" pitchFamily="49" charset="0"/>
                <a:cs typeface="Arial" charset="0"/>
              </a:rPr>
              <a:t>2015 </a:t>
            </a:r>
            <a:r>
              <a:rPr lang="en-US" sz="1600" b="1" dirty="0">
                <a:latin typeface="Courier New" pitchFamily="49" charset="0"/>
                <a:cs typeface="Arial" charset="0"/>
              </a:rPr>
              <a:t>All Rights Reserved</a:t>
            </a:r>
          </a:p>
        </p:txBody>
      </p:sp>
    </p:spTree>
    <p:custDataLst>
      <p:tags r:id="rId1"/>
    </p:custDataLst>
    <p:extLst>
      <p:ext uri="{BB962C8B-B14F-4D97-AF65-F5344CB8AC3E}">
        <p14:creationId xmlns:p14="http://schemas.microsoft.com/office/powerpoint/2010/main" val="3477688588"/>
      </p:ext>
    </p:extLst>
  </p:cSld>
  <p:clrMapOvr>
    <a:masterClrMapping/>
  </p:clrMapOvr>
  <p:transition advClick="0" advTm="18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600" dirty="0" smtClean="0"/>
              <a:t>This module applies to all type of foundries and can be used to introduce new employees to the Hazard Communication Program</a:t>
            </a:r>
          </a:p>
          <a:p>
            <a:r>
              <a:rPr lang="en-US" sz="2600" dirty="0" smtClean="0"/>
              <a:t>Effective for retraining existing employees in the types of hazards they work with and how to recognize and protect against these hazards</a:t>
            </a:r>
          </a:p>
          <a:p>
            <a:pPr lvl="1"/>
            <a:endParaRPr lang="en-US" dirty="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2: GHS/HazCom </a:t>
            </a:r>
            <a:br>
              <a:rPr lang="en-US" sz="3600" dirty="0" smtClean="0"/>
            </a:br>
            <a:r>
              <a:rPr lang="en-US" sz="3600" dirty="0" smtClean="0"/>
              <a:t>and the Non-Ferrous Foundry</a:t>
            </a:r>
            <a:endParaRPr lang="en-US" sz="3600" dirty="0"/>
          </a:p>
        </p:txBody>
      </p:sp>
    </p:spTree>
    <p:extLst>
      <p:ext uri="{BB962C8B-B14F-4D97-AF65-F5344CB8AC3E}">
        <p14:creationId xmlns:p14="http://schemas.microsoft.com/office/powerpoint/2010/main" val="3488314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8001000" cy="4683125"/>
          </a:xfrm>
        </p:spPr>
        <p:txBody>
          <a:bodyPr/>
          <a:lstStyle/>
          <a:p>
            <a:pPr marL="0" indent="0">
              <a:buNone/>
            </a:pPr>
            <a:r>
              <a:rPr lang="en-US" dirty="0" smtClean="0"/>
              <a:t>Trainers </a:t>
            </a:r>
            <a:r>
              <a:rPr lang="en-US" dirty="0"/>
              <a:t>should review the module before presentation and have on hand:</a:t>
            </a:r>
          </a:p>
          <a:p>
            <a:pPr lvl="1"/>
            <a:r>
              <a:rPr lang="en-US" sz="2000" dirty="0"/>
              <a:t>A Copy of the </a:t>
            </a:r>
            <a:r>
              <a:rPr lang="en-US" sz="2000" dirty="0" smtClean="0"/>
              <a:t> OSHA Hazard Communication Standard</a:t>
            </a:r>
          </a:p>
          <a:p>
            <a:pPr lvl="2"/>
            <a:r>
              <a:rPr lang="en-US" sz="1700" dirty="0" smtClean="0">
                <a:hlinkClick r:id="rId2"/>
              </a:rPr>
              <a:t>https://www.osha.gov/FedReg_osha_pdf/FED20120326.pdf</a:t>
            </a:r>
            <a:r>
              <a:rPr lang="en-US" sz="1700" dirty="0" smtClean="0"/>
              <a:t> </a:t>
            </a:r>
          </a:p>
          <a:p>
            <a:pPr lvl="1"/>
            <a:r>
              <a:rPr lang="en-US" sz="2000" dirty="0" smtClean="0"/>
              <a:t>A copy of your company written Hazard Communication Program</a:t>
            </a:r>
            <a:endParaRPr lang="en-US" sz="2000" dirty="0"/>
          </a:p>
          <a:p>
            <a:pPr marL="457200" lvl="1" indent="0">
              <a:buNone/>
            </a:pPr>
            <a:endParaRPr lang="en-US" dirty="0" smtClean="0"/>
          </a:p>
          <a:p>
            <a:pPr marL="0" indent="0">
              <a:buNone/>
            </a:pPr>
            <a:endParaRPr lang="en-US" dirty="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2: GHS/HazCom </a:t>
            </a:r>
            <a:br>
              <a:rPr lang="en-US" sz="3600" dirty="0" smtClean="0"/>
            </a:br>
            <a:r>
              <a:rPr lang="en-US" sz="3600" dirty="0" smtClean="0"/>
              <a:t>and the Non-Ferrous Foundry</a:t>
            </a:r>
            <a:endParaRPr lang="en-US" sz="3600" dirty="0"/>
          </a:p>
        </p:txBody>
      </p:sp>
    </p:spTree>
    <p:extLst>
      <p:ext uri="{BB962C8B-B14F-4D97-AF65-F5344CB8AC3E}">
        <p14:creationId xmlns:p14="http://schemas.microsoft.com/office/powerpoint/2010/main" val="1749727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8001000" cy="4683125"/>
          </a:xfrm>
        </p:spPr>
        <p:txBody>
          <a:bodyPr/>
          <a:lstStyle/>
          <a:p>
            <a:pPr marL="0" indent="0">
              <a:buNone/>
            </a:pPr>
            <a:r>
              <a:rPr lang="en-US" dirty="0" smtClean="0"/>
              <a:t>Trainers </a:t>
            </a:r>
            <a:r>
              <a:rPr lang="en-US" dirty="0"/>
              <a:t>should </a:t>
            </a:r>
            <a:r>
              <a:rPr lang="en-US" dirty="0" smtClean="0"/>
              <a:t>be certain to provide the following information that is specific to YOUR foundry:</a:t>
            </a:r>
          </a:p>
          <a:p>
            <a:r>
              <a:rPr lang="en-US" sz="2000" dirty="0" smtClean="0"/>
              <a:t>Where the written Hazard Communication Program is located, and how an employee can gain access to it;</a:t>
            </a:r>
          </a:p>
          <a:p>
            <a:r>
              <a:rPr lang="en-US" sz="2000" dirty="0" smtClean="0"/>
              <a:t>Where the Safety Data Sheets for affected workers are located and how an employee can gain access to them;</a:t>
            </a:r>
          </a:p>
          <a:p>
            <a:r>
              <a:rPr lang="en-US" sz="2000" dirty="0" smtClean="0"/>
              <a:t>Person(s) responsible for maintaining the HazCom program;</a:t>
            </a:r>
          </a:p>
          <a:p>
            <a:r>
              <a:rPr lang="en-US" sz="2000" dirty="0" smtClean="0"/>
              <a:t>How to get answers to any questions concerning chemicals used in the foundry or safe work practices;</a:t>
            </a:r>
          </a:p>
          <a:p>
            <a:r>
              <a:rPr lang="en-US" sz="2000" dirty="0" smtClean="0"/>
              <a:t>You may find it useful to have sample Safety Data Sheets and Labels available as examples for your training participants</a:t>
            </a:r>
            <a:endParaRPr lang="en-US" sz="2000" dirty="0"/>
          </a:p>
          <a:p>
            <a:pPr marL="457200" lvl="1" indent="0">
              <a:buNone/>
            </a:pPr>
            <a:endParaRPr lang="en-US" dirty="0" smtClean="0"/>
          </a:p>
          <a:p>
            <a:pPr marL="0" indent="0">
              <a:buNone/>
            </a:pPr>
            <a:endParaRPr lang="en-US" dirty="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2: GHS/HazCom </a:t>
            </a:r>
            <a:br>
              <a:rPr lang="en-US" sz="3600" dirty="0" smtClean="0"/>
            </a:br>
            <a:r>
              <a:rPr lang="en-US" sz="3600" dirty="0" smtClean="0"/>
              <a:t>and the Non-Ferrous Foundry</a:t>
            </a:r>
            <a:endParaRPr lang="en-US" sz="3600" dirty="0"/>
          </a:p>
        </p:txBody>
      </p:sp>
    </p:spTree>
    <p:extLst>
      <p:ext uri="{BB962C8B-B14F-4D97-AF65-F5344CB8AC3E}">
        <p14:creationId xmlns:p14="http://schemas.microsoft.com/office/powerpoint/2010/main" val="726590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30725"/>
          </a:xfrm>
        </p:spPr>
        <p:txBody>
          <a:bodyPr/>
          <a:lstStyle/>
          <a:p>
            <a:r>
              <a:rPr lang="en-US" dirty="0" smtClean="0"/>
              <a:t>Additional resources for trainers:	</a:t>
            </a:r>
          </a:p>
          <a:p>
            <a:pPr lvl="1"/>
            <a:r>
              <a:rPr lang="en-US" sz="2000" dirty="0" smtClean="0"/>
              <a:t>OSHA Hazard Communication Standard (1910.1200)</a:t>
            </a:r>
          </a:p>
          <a:p>
            <a:pPr lvl="1"/>
            <a:r>
              <a:rPr lang="en-US" sz="2000" dirty="0" smtClean="0"/>
              <a:t>OSHA Briefs on Hazard Communication, SDS and Labels</a:t>
            </a:r>
          </a:p>
          <a:p>
            <a:pPr lvl="1"/>
            <a:r>
              <a:rPr lang="en-US" sz="2000" dirty="0" smtClean="0"/>
              <a:t>Guide to The Globally Harmonized System of Classification and Labelling of Chemicals (GHS) – </a:t>
            </a:r>
            <a:r>
              <a:rPr lang="en-US" sz="2000" dirty="0" smtClean="0">
                <a:hlinkClick r:id="rId2"/>
              </a:rPr>
              <a:t>https://www.osha.gov/dsg/hazcom/ghs.html</a:t>
            </a:r>
            <a:r>
              <a:rPr lang="en-US" sz="2000" dirty="0" smtClean="0"/>
              <a:t> </a:t>
            </a:r>
          </a:p>
          <a:p>
            <a:pPr lvl="1"/>
            <a:r>
              <a:rPr lang="en-US" sz="2000" dirty="0" smtClean="0"/>
              <a:t>Pictograms that can be downloaded from the internet for each of the nine hazard classifications. Download for free in .eps, .jpg or .</a:t>
            </a:r>
            <a:r>
              <a:rPr lang="en-US" sz="2000" dirty="0" err="1" smtClean="0"/>
              <a:t>png</a:t>
            </a:r>
            <a:r>
              <a:rPr lang="en-US" sz="2000" dirty="0" smtClean="0"/>
              <a:t> format at </a:t>
            </a:r>
            <a:r>
              <a:rPr lang="en-US" sz="2000" dirty="0" smtClean="0">
                <a:hlinkClick r:id="rId3"/>
              </a:rPr>
              <a:t>https://www.osha.gov/dsg/hazcom/pictograms/index.html</a:t>
            </a:r>
            <a:endParaRPr lang="en-US" sz="2000" dirty="0" smtClean="0"/>
          </a:p>
          <a:p>
            <a:r>
              <a:rPr lang="en-US" sz="2200" dirty="0" smtClean="0"/>
              <a:t>Additional resources for trainees:</a:t>
            </a:r>
          </a:p>
          <a:p>
            <a:pPr lvl="1"/>
            <a:r>
              <a:rPr lang="en-US" sz="2000" dirty="0" smtClean="0"/>
              <a:t>OSHA Quick Cards for Hazard Communication </a:t>
            </a:r>
            <a:r>
              <a:rPr lang="en-US" sz="2000" dirty="0" smtClean="0">
                <a:hlinkClick r:id="rId4"/>
              </a:rPr>
              <a:t>https://www.osha.gov/pls/publications/publication.athruz?pType=types&amp;pID=6</a:t>
            </a:r>
            <a:r>
              <a:rPr lang="en-US" sz="2000" dirty="0" smtClean="0"/>
              <a:t> </a:t>
            </a:r>
          </a:p>
          <a:p>
            <a:pPr lvl="1"/>
            <a:endParaRPr lang="en-US" sz="2000" dirty="0" smtClean="0"/>
          </a:p>
          <a:p>
            <a:pPr lvl="1"/>
            <a:endParaRPr lang="en-US" dirty="0"/>
          </a:p>
        </p:txBody>
      </p:sp>
      <p:sp>
        <p:nvSpPr>
          <p:cNvPr id="4" name="Title 1"/>
          <p:cNvSpPr>
            <a:spLocks noGrp="1"/>
          </p:cNvSpPr>
          <p:nvPr>
            <p:ph type="title"/>
          </p:nvPr>
        </p:nvSpPr>
        <p:spPr>
          <a:xfrm>
            <a:off x="609600" y="277813"/>
            <a:ext cx="8077200" cy="1143000"/>
          </a:xfrm>
        </p:spPr>
        <p:txBody>
          <a:bodyPr/>
          <a:lstStyle/>
          <a:p>
            <a:pPr algn="ctr"/>
            <a:r>
              <a:rPr lang="en-US" sz="3600" dirty="0" smtClean="0"/>
              <a:t>Module 2: GHS/HazCom </a:t>
            </a:r>
            <a:br>
              <a:rPr lang="en-US" sz="3600" dirty="0" smtClean="0"/>
            </a:br>
            <a:r>
              <a:rPr lang="en-US" sz="3600" dirty="0" smtClean="0"/>
              <a:t>and the Non-Ferrous Foundry</a:t>
            </a:r>
            <a:endParaRPr lang="en-US" sz="3600" dirty="0"/>
          </a:p>
        </p:txBody>
      </p:sp>
    </p:spTree>
    <p:extLst>
      <p:ext uri="{BB962C8B-B14F-4D97-AF65-F5344CB8AC3E}">
        <p14:creationId xmlns:p14="http://schemas.microsoft.com/office/powerpoint/2010/main" val="607100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77200" cy="1143000"/>
          </a:xfrm>
        </p:spPr>
        <p:txBody>
          <a:bodyPr/>
          <a:lstStyle/>
          <a:p>
            <a:pPr algn="ctr"/>
            <a:r>
              <a:rPr lang="en-US" dirty="0" smtClean="0"/>
              <a:t>WHY use this Program?</a:t>
            </a:r>
            <a:endParaRPr lang="en-US" dirty="0"/>
          </a:p>
        </p:txBody>
      </p:sp>
      <p:sp>
        <p:nvSpPr>
          <p:cNvPr id="3" name="Content Placeholder 2"/>
          <p:cNvSpPr>
            <a:spLocks noGrp="1"/>
          </p:cNvSpPr>
          <p:nvPr>
            <p:ph idx="1"/>
          </p:nvPr>
        </p:nvSpPr>
        <p:spPr>
          <a:xfrm>
            <a:off x="762000" y="1641475"/>
            <a:ext cx="7772400" cy="4530725"/>
          </a:xfrm>
        </p:spPr>
        <p:txBody>
          <a:bodyPr/>
          <a:lstStyle/>
          <a:p>
            <a:pPr marL="0" indent="0">
              <a:buNone/>
            </a:pPr>
            <a:r>
              <a:rPr lang="en-US" dirty="0" smtClean="0"/>
              <a:t>These training modules were developed to assist you by </a:t>
            </a:r>
            <a:r>
              <a:rPr lang="en-US" dirty="0"/>
              <a:t>providing effective and updated Hazard Communication Training that is aligned with the Globally Harmonized System (GHS</a:t>
            </a:r>
            <a:r>
              <a:rPr lang="en-US" dirty="0" smtClean="0"/>
              <a:t>).</a:t>
            </a:r>
            <a:endParaRPr lang="en-US" dirty="0"/>
          </a:p>
          <a:p>
            <a:pPr marL="0" indent="0">
              <a:buNone/>
            </a:pPr>
            <a:r>
              <a:rPr lang="en-US" b="1" dirty="0" smtClean="0">
                <a:solidFill>
                  <a:srgbClr val="FF0000"/>
                </a:solidFill>
              </a:rPr>
              <a:t>The training </a:t>
            </a:r>
            <a:r>
              <a:rPr lang="en-US" b="1" dirty="0">
                <a:solidFill>
                  <a:srgbClr val="FF0000"/>
                </a:solidFill>
              </a:rPr>
              <a:t>modules in this program were developed for non-ferrous foundries. However, </a:t>
            </a:r>
            <a:r>
              <a:rPr lang="en-US" b="1" dirty="0" smtClean="0">
                <a:solidFill>
                  <a:srgbClr val="FF0000"/>
                </a:solidFill>
              </a:rPr>
              <a:t>they may </a:t>
            </a:r>
            <a:r>
              <a:rPr lang="en-US" b="1" dirty="0">
                <a:solidFill>
                  <a:srgbClr val="FF0000"/>
                </a:solidFill>
              </a:rPr>
              <a:t>be adapted for use ingot makers and ferrous foundries with the addition of materials that apply to these industries.</a:t>
            </a:r>
          </a:p>
          <a:p>
            <a:endParaRPr lang="en-US" dirty="0"/>
          </a:p>
        </p:txBody>
      </p:sp>
    </p:spTree>
    <p:extLst>
      <p:ext uri="{BB962C8B-B14F-4D97-AF65-F5344CB8AC3E}">
        <p14:creationId xmlns:p14="http://schemas.microsoft.com/office/powerpoint/2010/main" val="4280432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277813"/>
            <a:ext cx="7772400" cy="1143000"/>
          </a:xfrm>
        </p:spPr>
        <p:txBody>
          <a:bodyPr/>
          <a:lstStyle/>
          <a:p>
            <a:pPr algn="ctr"/>
            <a:r>
              <a:rPr lang="en-US" dirty="0" smtClean="0">
                <a:latin typeface="+mn-lt"/>
              </a:rPr>
              <a:t>HazCom and the </a:t>
            </a:r>
            <a:br>
              <a:rPr lang="en-US" dirty="0" smtClean="0">
                <a:latin typeface="+mn-lt"/>
              </a:rPr>
            </a:br>
            <a:r>
              <a:rPr lang="en-US" dirty="0" smtClean="0">
                <a:latin typeface="+mn-lt"/>
              </a:rPr>
              <a:t>Non-Ferrous Foundry</a:t>
            </a:r>
            <a:endParaRPr lang="en-US" dirty="0">
              <a:latin typeface="+mn-lt"/>
            </a:endParaRPr>
          </a:p>
        </p:txBody>
      </p:sp>
      <p:sp>
        <p:nvSpPr>
          <p:cNvPr id="4" name="Content Placeholder 2"/>
          <p:cNvSpPr>
            <a:spLocks noGrp="1"/>
          </p:cNvSpPr>
          <p:nvPr/>
        </p:nvSpPr>
        <p:spPr bwMode="auto">
          <a:xfrm>
            <a:off x="685800" y="1752600"/>
            <a:ext cx="80010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What is the Globally Harmonized System of Classification and Labeling of Chemicals (GHS)?</a:t>
            </a:r>
          </a:p>
          <a:p>
            <a:r>
              <a:rPr lang="en-US" dirty="0" smtClean="0"/>
              <a:t>What is the goal of GHS?</a:t>
            </a:r>
          </a:p>
          <a:p>
            <a:r>
              <a:rPr lang="en-US" dirty="0" smtClean="0"/>
              <a:t>What are the employer responsibilities under GHS?</a:t>
            </a:r>
          </a:p>
          <a:p>
            <a:r>
              <a:rPr lang="en-US" dirty="0" smtClean="0"/>
              <a:t>What are Safety Data Sheets?</a:t>
            </a:r>
          </a:p>
          <a:p>
            <a:r>
              <a:rPr lang="en-US" dirty="0" smtClean="0"/>
              <a:t>What are pictograms?</a:t>
            </a:r>
          </a:p>
          <a:p>
            <a:endParaRPr lang="en-US" dirty="0" smtClean="0"/>
          </a:p>
          <a:p>
            <a:endParaRPr lang="en-US" dirty="0"/>
          </a:p>
        </p:txBody>
      </p:sp>
    </p:spTree>
    <p:extLst>
      <p:ext uri="{BB962C8B-B14F-4D97-AF65-F5344CB8AC3E}">
        <p14:creationId xmlns:p14="http://schemas.microsoft.com/office/powerpoint/2010/main" val="3988460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200" y="2362200"/>
            <a:ext cx="4165600" cy="3124200"/>
          </a:xfrm>
          <a:prstGeom prst="rect">
            <a:avLst/>
          </a:prstGeom>
        </p:spPr>
      </p:pic>
      <p:sp>
        <p:nvSpPr>
          <p:cNvPr id="4" name="Title 1"/>
          <p:cNvSpPr>
            <a:spLocks noGrp="1"/>
          </p:cNvSpPr>
          <p:nvPr>
            <p:ph type="title"/>
          </p:nvPr>
        </p:nvSpPr>
        <p:spPr>
          <a:xfrm>
            <a:off x="914400" y="277813"/>
            <a:ext cx="7772400" cy="1143000"/>
          </a:xfrm>
        </p:spPr>
        <p:txBody>
          <a:bodyPr/>
          <a:lstStyle/>
          <a:p>
            <a:pPr algn="ctr"/>
            <a:r>
              <a:rPr lang="en-US" dirty="0" smtClean="0">
                <a:latin typeface="+mn-lt"/>
              </a:rPr>
              <a:t>HazCom and the </a:t>
            </a:r>
            <a:br>
              <a:rPr lang="en-US" dirty="0" smtClean="0">
                <a:latin typeface="+mn-lt"/>
              </a:rPr>
            </a:br>
            <a:r>
              <a:rPr lang="en-US" dirty="0" smtClean="0">
                <a:latin typeface="+mn-lt"/>
              </a:rPr>
              <a:t>Non-Ferrous Foundry</a:t>
            </a:r>
            <a:endParaRPr lang="en-US" dirty="0">
              <a:latin typeface="+mn-lt"/>
            </a:endParaRPr>
          </a:p>
        </p:txBody>
      </p:sp>
      <p:sp>
        <p:nvSpPr>
          <p:cNvPr id="5" name="Content Placeholder 2"/>
          <p:cNvSpPr>
            <a:spLocks noGrp="1"/>
          </p:cNvSpPr>
          <p:nvPr/>
        </p:nvSpPr>
        <p:spPr bwMode="auto">
          <a:xfrm>
            <a:off x="685800" y="1752600"/>
            <a:ext cx="38100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GHS provides a common and coherent way to:</a:t>
            </a:r>
          </a:p>
          <a:p>
            <a:pPr lvl="1"/>
            <a:r>
              <a:rPr lang="en-US" sz="2000" dirty="0" smtClean="0"/>
              <a:t>Classify the chemicals used in the workplace, and;</a:t>
            </a:r>
          </a:p>
          <a:p>
            <a:pPr lvl="1"/>
            <a:r>
              <a:rPr lang="en-US" sz="2000" dirty="0" smtClean="0"/>
              <a:t>Communicate the hazard information on labels and safety data sheets with symbols and terms that will be used on both domestic and foreign products and chemicals</a:t>
            </a:r>
          </a:p>
          <a:p>
            <a:endParaRPr lang="en-US" dirty="0" smtClean="0"/>
          </a:p>
          <a:p>
            <a:endParaRPr lang="en-US" dirty="0"/>
          </a:p>
        </p:txBody>
      </p:sp>
    </p:spTree>
    <p:extLst>
      <p:ext uri="{BB962C8B-B14F-4D97-AF65-F5344CB8AC3E}">
        <p14:creationId xmlns:p14="http://schemas.microsoft.com/office/powerpoint/2010/main" val="1473302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057400"/>
            <a:ext cx="4090147" cy="4191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6211" y="1676400"/>
            <a:ext cx="3433162" cy="5029200"/>
          </a:xfrm>
          <a:prstGeom prst="rect">
            <a:avLst/>
          </a:prstGeom>
        </p:spPr>
      </p:pic>
      <p:sp>
        <p:nvSpPr>
          <p:cNvPr id="6" name="Title 1"/>
          <p:cNvSpPr>
            <a:spLocks noGrp="1"/>
          </p:cNvSpPr>
          <p:nvPr>
            <p:ph type="title"/>
          </p:nvPr>
        </p:nvSpPr>
        <p:spPr>
          <a:xfrm>
            <a:off x="914400" y="277813"/>
            <a:ext cx="7772400" cy="1143000"/>
          </a:xfrm>
        </p:spPr>
        <p:txBody>
          <a:bodyPr/>
          <a:lstStyle/>
          <a:p>
            <a:pPr algn="ctr"/>
            <a:r>
              <a:rPr lang="en-US" dirty="0" smtClean="0">
                <a:latin typeface="+mn-lt"/>
              </a:rPr>
              <a:t>Notification of Hazards</a:t>
            </a:r>
            <a:endParaRPr lang="en-US" dirty="0">
              <a:latin typeface="+mn-lt"/>
            </a:endParaRPr>
          </a:p>
        </p:txBody>
      </p:sp>
    </p:spTree>
    <p:extLst>
      <p:ext uri="{BB962C8B-B14F-4D97-AF65-F5344CB8AC3E}">
        <p14:creationId xmlns:p14="http://schemas.microsoft.com/office/powerpoint/2010/main" val="3861058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encrypted-tbn2.gstatic.com/images?q=tbn:ANd9GcRyoapl35C4kK2TIVt7-Y1kw33Eg4PR2LuIGKaJJPH_aRrWl7l4SA">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743700" y="2781300"/>
            <a:ext cx="2095500" cy="2095500"/>
          </a:xfrm>
          <a:prstGeom prst="rect">
            <a:avLst/>
          </a:prstGeom>
          <a:noFill/>
          <a:ln>
            <a:noFill/>
          </a:ln>
        </p:spPr>
      </p:pic>
      <p:sp>
        <p:nvSpPr>
          <p:cNvPr id="5" name="Title 1"/>
          <p:cNvSpPr>
            <a:spLocks noGrp="1"/>
          </p:cNvSpPr>
          <p:nvPr>
            <p:ph type="title"/>
          </p:nvPr>
        </p:nvSpPr>
        <p:spPr>
          <a:xfrm>
            <a:off x="914400" y="277813"/>
            <a:ext cx="7772400" cy="1143000"/>
          </a:xfrm>
        </p:spPr>
        <p:txBody>
          <a:bodyPr/>
          <a:lstStyle/>
          <a:p>
            <a:pPr algn="ctr"/>
            <a:r>
              <a:rPr lang="en-US" dirty="0" smtClean="0">
                <a:latin typeface="+mn-lt"/>
              </a:rPr>
              <a:t>Safety Data Sheets (SDS)</a:t>
            </a:r>
            <a:endParaRPr lang="en-US" dirty="0">
              <a:latin typeface="+mn-lt"/>
            </a:endParaRPr>
          </a:p>
        </p:txBody>
      </p:sp>
      <p:sp>
        <p:nvSpPr>
          <p:cNvPr id="6" name="Content Placeholder 2"/>
          <p:cNvSpPr txBox="1">
            <a:spLocks/>
          </p:cNvSpPr>
          <p:nvPr/>
        </p:nvSpPr>
        <p:spPr bwMode="auto">
          <a:xfrm>
            <a:off x="740229" y="1614714"/>
            <a:ext cx="5812971"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kern="0" dirty="0" smtClean="0"/>
              <a:t>SDS are kept up-to-date by the company</a:t>
            </a:r>
          </a:p>
          <a:p>
            <a:r>
              <a:rPr lang="en-US" kern="0" dirty="0" smtClean="0"/>
              <a:t>A SDS must be available for every product or material in use at the workplace with a potential harmful or toxic effect on humans</a:t>
            </a:r>
          </a:p>
          <a:p>
            <a:r>
              <a:rPr lang="en-US" kern="0" dirty="0" smtClean="0"/>
              <a:t>Be sure you know WHERE the SDS are located</a:t>
            </a:r>
          </a:p>
          <a:p>
            <a:r>
              <a:rPr lang="en-US" kern="0" dirty="0" smtClean="0"/>
              <a:t>SDS must be in a location where there is access at ALL TIMES while people are working </a:t>
            </a:r>
          </a:p>
        </p:txBody>
      </p:sp>
    </p:spTree>
    <p:extLst>
      <p:ext uri="{BB962C8B-B14F-4D97-AF65-F5344CB8AC3E}">
        <p14:creationId xmlns:p14="http://schemas.microsoft.com/office/powerpoint/2010/main" val="1877006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4114800"/>
            <a:ext cx="6505575" cy="2562225"/>
          </a:xfrm>
        </p:spPr>
      </p:pic>
      <p:sp>
        <p:nvSpPr>
          <p:cNvPr id="4" name="Title 1"/>
          <p:cNvSpPr>
            <a:spLocks noGrp="1"/>
          </p:cNvSpPr>
          <p:nvPr>
            <p:ph type="title"/>
          </p:nvPr>
        </p:nvSpPr>
        <p:spPr>
          <a:xfrm>
            <a:off x="914400" y="277813"/>
            <a:ext cx="7772400" cy="1143000"/>
          </a:xfrm>
        </p:spPr>
        <p:txBody>
          <a:bodyPr/>
          <a:lstStyle/>
          <a:p>
            <a:pPr algn="ctr"/>
            <a:r>
              <a:rPr lang="en-US" dirty="0" smtClean="0">
                <a:latin typeface="+mn-lt"/>
              </a:rPr>
              <a:t>Pictograms</a:t>
            </a:r>
            <a:endParaRPr lang="en-US" dirty="0">
              <a:latin typeface="+mn-lt"/>
            </a:endParaRPr>
          </a:p>
        </p:txBody>
      </p:sp>
      <p:sp>
        <p:nvSpPr>
          <p:cNvPr id="5" name="Content Placeholder 2"/>
          <p:cNvSpPr>
            <a:spLocks noGrp="1"/>
          </p:cNvSpPr>
          <p:nvPr/>
        </p:nvSpPr>
        <p:spPr bwMode="auto">
          <a:xfrm>
            <a:off x="685800" y="1600201"/>
            <a:ext cx="8077200" cy="2265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Standardized symbols or graphics</a:t>
            </a:r>
          </a:p>
          <a:p>
            <a:r>
              <a:rPr lang="en-US" dirty="0" smtClean="0"/>
              <a:t>Used to symbolize health/ physical and environmental hazard information</a:t>
            </a:r>
          </a:p>
          <a:p>
            <a:r>
              <a:rPr lang="en-US" dirty="0" smtClean="0"/>
              <a:t>Will be present on both Safety Data Sheets (SDS) and Labels.</a:t>
            </a:r>
          </a:p>
          <a:p>
            <a:endParaRPr lang="en-US" dirty="0"/>
          </a:p>
        </p:txBody>
      </p:sp>
    </p:spTree>
    <p:extLst>
      <p:ext uri="{BB962C8B-B14F-4D97-AF65-F5344CB8AC3E}">
        <p14:creationId xmlns:p14="http://schemas.microsoft.com/office/powerpoint/2010/main" val="10680925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7067" y="1828800"/>
            <a:ext cx="4649733" cy="4649733"/>
          </a:xfrm>
        </p:spPr>
      </p:pic>
      <p:sp>
        <p:nvSpPr>
          <p:cNvPr id="5" name="Title 1"/>
          <p:cNvSpPr>
            <a:spLocks noGrp="1"/>
          </p:cNvSpPr>
          <p:nvPr>
            <p:ph type="title"/>
          </p:nvPr>
        </p:nvSpPr>
        <p:spPr>
          <a:xfrm>
            <a:off x="914400" y="277813"/>
            <a:ext cx="7772400" cy="1143000"/>
          </a:xfrm>
        </p:spPr>
        <p:txBody>
          <a:bodyPr/>
          <a:lstStyle/>
          <a:p>
            <a:pPr algn="ctr"/>
            <a:r>
              <a:rPr lang="en-US" dirty="0" smtClean="0">
                <a:latin typeface="+mn-lt"/>
              </a:rPr>
              <a:t>Skull and Crossbones</a:t>
            </a:r>
            <a:endParaRPr lang="en-US" dirty="0">
              <a:latin typeface="+mn-lt"/>
            </a:endParaRPr>
          </a:p>
        </p:txBody>
      </p:sp>
      <p:sp>
        <p:nvSpPr>
          <p:cNvPr id="4" name="Content Placeholder 2"/>
          <p:cNvSpPr>
            <a:spLocks noGrp="1"/>
          </p:cNvSpPr>
          <p:nvPr/>
        </p:nvSpPr>
        <p:spPr bwMode="auto">
          <a:xfrm>
            <a:off x="685800" y="1752600"/>
            <a:ext cx="3276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Acute Toxicity</a:t>
            </a:r>
          </a:p>
          <a:p>
            <a:pPr marL="0" indent="0">
              <a:buNone/>
            </a:pPr>
            <a:r>
              <a:rPr lang="en-US" dirty="0"/>
              <a:t> </a:t>
            </a:r>
            <a:r>
              <a:rPr lang="en-US" dirty="0" smtClean="0"/>
              <a:t>  (fatal or toxic)</a:t>
            </a:r>
          </a:p>
          <a:p>
            <a:pPr marL="0" indent="0">
              <a:buNone/>
            </a:pPr>
            <a:endParaRPr lang="en-US" dirty="0" smtClean="0"/>
          </a:p>
          <a:p>
            <a:endParaRPr lang="en-US" dirty="0"/>
          </a:p>
        </p:txBody>
      </p:sp>
    </p:spTree>
    <p:extLst>
      <p:ext uri="{BB962C8B-B14F-4D97-AF65-F5344CB8AC3E}">
        <p14:creationId xmlns:p14="http://schemas.microsoft.com/office/powerpoint/2010/main" val="4198252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bwMode="auto">
          <a:xfrm>
            <a:off x="724774" y="1828571"/>
            <a:ext cx="3276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dirty="0" smtClean="0"/>
              <a:t>DANGER</a:t>
            </a:r>
          </a:p>
          <a:p>
            <a:pPr lvl="1"/>
            <a:r>
              <a:rPr lang="en-US" dirty="0" smtClean="0"/>
              <a:t>Higher severity of hazards than </a:t>
            </a:r>
            <a:r>
              <a:rPr lang="en-US" b="1" dirty="0" smtClean="0">
                <a:solidFill>
                  <a:srgbClr val="FF0000"/>
                </a:solidFill>
              </a:rPr>
              <a:t>WARNING!</a:t>
            </a:r>
          </a:p>
          <a:p>
            <a:r>
              <a:rPr lang="en-US" dirty="0" smtClean="0"/>
              <a:t>WARNING</a:t>
            </a:r>
          </a:p>
          <a:p>
            <a:pPr lvl="1"/>
            <a:r>
              <a:rPr lang="en-US" dirty="0" smtClean="0"/>
              <a:t>Lower severity of hazards than </a:t>
            </a:r>
            <a:r>
              <a:rPr lang="en-US" b="1" dirty="0" smtClean="0">
                <a:solidFill>
                  <a:srgbClr val="FF0000"/>
                </a:solidFill>
              </a:rPr>
              <a:t>DANGER!</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3774" y="1832200"/>
            <a:ext cx="4533026" cy="4644800"/>
          </a:xfrm>
          <a:prstGeom prst="rect">
            <a:avLst/>
          </a:prstGeom>
          <a:ln>
            <a:solidFill>
              <a:schemeClr val="tx1"/>
            </a:solidFill>
          </a:ln>
        </p:spPr>
      </p:pic>
      <p:sp>
        <p:nvSpPr>
          <p:cNvPr id="6" name="Title 1"/>
          <p:cNvSpPr>
            <a:spLocks noGrp="1"/>
          </p:cNvSpPr>
          <p:nvPr>
            <p:ph type="title"/>
          </p:nvPr>
        </p:nvSpPr>
        <p:spPr>
          <a:xfrm>
            <a:off x="914400" y="277813"/>
            <a:ext cx="7772400" cy="1143000"/>
          </a:xfrm>
        </p:spPr>
        <p:txBody>
          <a:bodyPr/>
          <a:lstStyle/>
          <a:p>
            <a:pPr algn="ctr"/>
            <a:r>
              <a:rPr lang="en-US" dirty="0" smtClean="0">
                <a:latin typeface="+mn-lt"/>
              </a:rPr>
              <a:t>Signal Words</a:t>
            </a:r>
            <a:endParaRPr lang="en-US" dirty="0">
              <a:latin typeface="+mn-lt"/>
            </a:endParaRPr>
          </a:p>
        </p:txBody>
      </p:sp>
      <p:cxnSp>
        <p:nvCxnSpPr>
          <p:cNvPr id="7" name="Straight Arrow Connector 6"/>
          <p:cNvCxnSpPr/>
          <p:nvPr/>
        </p:nvCxnSpPr>
        <p:spPr>
          <a:xfrm>
            <a:off x="3733800" y="2171700"/>
            <a:ext cx="990600" cy="6477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474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2057400"/>
            <a:ext cx="7315200" cy="1295400"/>
          </a:xfrm>
        </p:spPr>
        <p:txBody>
          <a:bodyPr/>
          <a:lstStyle/>
          <a:p>
            <a:pPr algn="ctr" eaLnBrk="1" hangingPunct="1"/>
            <a:r>
              <a:rPr lang="en-US" sz="4000" b="1" dirty="0" smtClean="0"/>
              <a:t>Non-Ferrous Founders’ Society</a:t>
            </a:r>
            <a:r>
              <a:rPr lang="en-US" sz="1400" dirty="0" smtClean="0"/>
              <a:t/>
            </a:r>
            <a:br>
              <a:rPr lang="en-US" sz="1400" dirty="0" smtClean="0"/>
            </a:br>
            <a:r>
              <a:rPr lang="en-US" sz="4000" dirty="0" smtClean="0"/>
              <a:t>Safety &amp; Health Training Program</a:t>
            </a:r>
          </a:p>
        </p:txBody>
      </p:sp>
      <p:pic>
        <p:nvPicPr>
          <p:cNvPr id="3075" name="Picture 3" descr="nffs_transparent"/>
          <p:cNvPicPr>
            <a:picLocks noChangeAspect="1" noChangeArrowheads="1"/>
          </p:cNvPicPr>
          <p:nvPr>
            <p:custDataLst>
              <p:tags r:id="rId2"/>
            </p:custDataLst>
          </p:nvPr>
        </p:nvPicPr>
        <p:blipFill>
          <a:blip r:embed="rId6" cstate="print"/>
          <a:srcRect/>
          <a:stretch>
            <a:fillRect/>
          </a:stretch>
        </p:blipFill>
        <p:spPr bwMode="auto">
          <a:xfrm>
            <a:off x="7162800" y="6062663"/>
            <a:ext cx="1676400" cy="719137"/>
          </a:xfrm>
          <a:prstGeom prst="rect">
            <a:avLst/>
          </a:prstGeom>
          <a:noFill/>
          <a:ln w="9525">
            <a:noFill/>
            <a:miter lim="800000"/>
            <a:headEnd/>
            <a:tailEnd/>
          </a:ln>
        </p:spPr>
      </p:pic>
      <p:sp>
        <p:nvSpPr>
          <p:cNvPr id="3076" name="Rectangle 4"/>
          <p:cNvSpPr>
            <a:spLocks noChangeArrowheads="1"/>
          </p:cNvSpPr>
          <p:nvPr/>
        </p:nvSpPr>
        <p:spPr bwMode="auto">
          <a:xfrm>
            <a:off x="1066800" y="3743742"/>
            <a:ext cx="7620000" cy="2062103"/>
          </a:xfrm>
          <a:prstGeom prst="rect">
            <a:avLst/>
          </a:prstGeom>
          <a:noFill/>
          <a:ln w="9525">
            <a:noFill/>
            <a:miter lim="800000"/>
            <a:headEnd/>
            <a:tailEnd/>
          </a:ln>
        </p:spPr>
        <p:txBody>
          <a:bodyPr wrap="square">
            <a:spAutoFit/>
          </a:bodyPr>
          <a:lstStyle/>
          <a:p>
            <a:pPr algn="ctr"/>
            <a:r>
              <a:rPr lang="en-US" sz="3600" dirty="0" smtClean="0">
                <a:solidFill>
                  <a:schemeClr val="tx2"/>
                </a:solidFill>
              </a:rPr>
              <a:t>Hazard Communication/GHS Training Program</a:t>
            </a:r>
            <a:endParaRPr lang="en-US" sz="2400" dirty="0" smtClean="0">
              <a:solidFill>
                <a:schemeClr val="tx2"/>
              </a:solidFill>
            </a:endParaRPr>
          </a:p>
          <a:p>
            <a:pPr algn="ctr"/>
            <a:endParaRPr lang="en-US" sz="2400" dirty="0" smtClean="0">
              <a:solidFill>
                <a:schemeClr val="tx2"/>
              </a:solidFill>
            </a:endParaRPr>
          </a:p>
          <a:p>
            <a:pPr algn="ctr"/>
            <a:r>
              <a:rPr lang="en-US" sz="3200" dirty="0" smtClean="0">
                <a:solidFill>
                  <a:schemeClr val="tx2"/>
                </a:solidFill>
              </a:rPr>
              <a:t>Module 3: Safety Data Sheets (SDS)</a:t>
            </a:r>
            <a:endParaRPr lang="en-US" sz="3200" dirty="0">
              <a:solidFill>
                <a:schemeClr val="tx2"/>
              </a:solidFill>
            </a:endParaRPr>
          </a:p>
        </p:txBody>
      </p:sp>
      <p:pic>
        <p:nvPicPr>
          <p:cNvPr id="3077" name="Picture 5" descr="NFFStar-logo-transparent"/>
          <p:cNvPicPr>
            <a:picLocks noChangeAspect="1" noChangeArrowheads="1"/>
          </p:cNvPicPr>
          <p:nvPr>
            <p:custDataLst>
              <p:tags r:id="rId3"/>
            </p:custDataLst>
          </p:nvPr>
        </p:nvPicPr>
        <p:blipFill>
          <a:blip r:embed="rId7" cstate="print"/>
          <a:srcRect/>
          <a:stretch>
            <a:fillRect/>
          </a:stretch>
        </p:blipFill>
        <p:spPr bwMode="auto">
          <a:xfrm>
            <a:off x="3581400" y="914400"/>
            <a:ext cx="3276600" cy="1206500"/>
          </a:xfrm>
          <a:prstGeom prst="rect">
            <a:avLst/>
          </a:prstGeom>
          <a:noFill/>
          <a:ln w="9525">
            <a:noFill/>
            <a:miter lim="800000"/>
            <a:headEnd/>
            <a:tailEnd/>
          </a:ln>
        </p:spPr>
      </p:pic>
      <p:sp>
        <p:nvSpPr>
          <p:cNvPr id="3079" name="Text Box 7"/>
          <p:cNvSpPr txBox="1">
            <a:spLocks noChangeArrowheads="1"/>
          </p:cNvSpPr>
          <p:nvPr/>
        </p:nvSpPr>
        <p:spPr bwMode="auto">
          <a:xfrm>
            <a:off x="2895600" y="6477000"/>
            <a:ext cx="3886200" cy="336550"/>
          </a:xfrm>
          <a:prstGeom prst="rect">
            <a:avLst/>
          </a:prstGeom>
          <a:noFill/>
          <a:ln w="9525">
            <a:noFill/>
            <a:miter lim="800000"/>
            <a:headEnd/>
            <a:tailEnd/>
          </a:ln>
        </p:spPr>
        <p:txBody>
          <a:bodyPr>
            <a:spAutoFit/>
          </a:bodyPr>
          <a:lstStyle/>
          <a:p>
            <a:pPr>
              <a:spcBef>
                <a:spcPct val="50000"/>
              </a:spcBef>
            </a:pPr>
            <a:r>
              <a:rPr lang="en-US" sz="1600" b="1" dirty="0">
                <a:latin typeface="Courier New" pitchFamily="49" charset="0"/>
                <a:cs typeface="Arial" charset="0"/>
              </a:rPr>
              <a:t>© </a:t>
            </a:r>
            <a:r>
              <a:rPr lang="en-US" sz="1600" b="1" dirty="0" smtClean="0">
                <a:latin typeface="Courier New" pitchFamily="49" charset="0"/>
                <a:cs typeface="Arial" charset="0"/>
              </a:rPr>
              <a:t>2015 </a:t>
            </a:r>
            <a:r>
              <a:rPr lang="en-US" sz="1600" b="1" dirty="0">
                <a:latin typeface="Courier New" pitchFamily="49" charset="0"/>
                <a:cs typeface="Arial" charset="0"/>
              </a:rPr>
              <a:t>All Rights Reserved</a:t>
            </a:r>
          </a:p>
        </p:txBody>
      </p:sp>
    </p:spTree>
    <p:custDataLst>
      <p:tags r:id="rId1"/>
    </p:custDataLst>
    <p:extLst>
      <p:ext uri="{BB962C8B-B14F-4D97-AF65-F5344CB8AC3E}">
        <p14:creationId xmlns:p14="http://schemas.microsoft.com/office/powerpoint/2010/main" val="3175971248"/>
      </p:ext>
    </p:extLst>
  </p:cSld>
  <p:clrMapOvr>
    <a:masterClrMapping/>
  </p:clrMapOvr>
  <p:transition advClick="0" advTm="18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600" dirty="0" smtClean="0"/>
              <a:t>This module applies to all type of foundries and can be used to train new employees how to read and understand a Safety Data Sheet (SDS)</a:t>
            </a:r>
          </a:p>
          <a:p>
            <a:r>
              <a:rPr lang="en-US" sz="2600" dirty="0" smtClean="0"/>
              <a:t>Effective for retraining existing employees in the Safety Data Sheet and how it may differ in format and terms from the older Material Safety Data Sheets (MSDS)</a:t>
            </a:r>
          </a:p>
          <a:p>
            <a:r>
              <a:rPr lang="en-US" sz="2600" dirty="0" smtClean="0"/>
              <a:t>It is VERY important that trainers explain that the SDS is a vital part of the Hazard Communication program to provide necessary information, alerts and/or warning to prepare employees to safely work with materials/processes in the foundry</a:t>
            </a:r>
          </a:p>
          <a:p>
            <a:pPr lvl="1"/>
            <a:endParaRPr lang="en-US" dirty="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3:  Safety Data Sheets</a:t>
            </a:r>
            <a:endParaRPr lang="en-US" sz="3600" dirty="0"/>
          </a:p>
        </p:txBody>
      </p:sp>
    </p:spTree>
    <p:extLst>
      <p:ext uri="{BB962C8B-B14F-4D97-AF65-F5344CB8AC3E}">
        <p14:creationId xmlns:p14="http://schemas.microsoft.com/office/powerpoint/2010/main" val="22786214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8001000" cy="4683125"/>
          </a:xfrm>
        </p:spPr>
        <p:txBody>
          <a:bodyPr/>
          <a:lstStyle/>
          <a:p>
            <a:pPr marL="0" indent="0">
              <a:buNone/>
            </a:pPr>
            <a:r>
              <a:rPr lang="en-US" dirty="0" smtClean="0"/>
              <a:t>Trainers </a:t>
            </a:r>
            <a:r>
              <a:rPr lang="en-US" dirty="0"/>
              <a:t>should review the module before presentation and have on hand:</a:t>
            </a:r>
          </a:p>
          <a:p>
            <a:pPr lvl="1"/>
            <a:r>
              <a:rPr lang="en-US" sz="2000" dirty="0"/>
              <a:t>A Copy of the </a:t>
            </a:r>
            <a:r>
              <a:rPr lang="en-US" sz="2000" dirty="0" smtClean="0"/>
              <a:t> OSHA Hazard Communication Standard</a:t>
            </a:r>
          </a:p>
          <a:p>
            <a:pPr lvl="2"/>
            <a:r>
              <a:rPr lang="en-US" sz="1700" dirty="0" smtClean="0">
                <a:hlinkClick r:id="rId2"/>
              </a:rPr>
              <a:t>https://www.osha.gov/FedReg_osha_pdf/FED20120326.pdf</a:t>
            </a:r>
            <a:r>
              <a:rPr lang="en-US" sz="1700" dirty="0" smtClean="0"/>
              <a:t> </a:t>
            </a:r>
          </a:p>
          <a:p>
            <a:pPr lvl="1"/>
            <a:r>
              <a:rPr lang="en-US" sz="2000" dirty="0" smtClean="0"/>
              <a:t>A copy of your company written Hazard Communication Program</a:t>
            </a:r>
          </a:p>
          <a:p>
            <a:pPr lvl="1"/>
            <a:r>
              <a:rPr lang="en-US" sz="2000" dirty="0" smtClean="0"/>
              <a:t>Copies of the Safety Data Sheets for the foundry, or samples of the SDS if there are too many</a:t>
            </a:r>
            <a:endParaRPr lang="en-US" sz="2000" dirty="0"/>
          </a:p>
          <a:p>
            <a:pPr marL="457200" lvl="1" indent="0">
              <a:buNone/>
            </a:pPr>
            <a:endParaRPr lang="en-US" dirty="0" smtClean="0"/>
          </a:p>
          <a:p>
            <a:pPr marL="0" indent="0">
              <a:buNone/>
            </a:pPr>
            <a:endParaRPr lang="en-US" dirty="0"/>
          </a:p>
        </p:txBody>
      </p:sp>
      <p:sp>
        <p:nvSpPr>
          <p:cNvPr id="6" name="Title 1"/>
          <p:cNvSpPr>
            <a:spLocks noGrp="1"/>
          </p:cNvSpPr>
          <p:nvPr>
            <p:ph type="title"/>
          </p:nvPr>
        </p:nvSpPr>
        <p:spPr>
          <a:xfrm>
            <a:off x="609600" y="277813"/>
            <a:ext cx="8077200" cy="1143000"/>
          </a:xfrm>
        </p:spPr>
        <p:txBody>
          <a:bodyPr/>
          <a:lstStyle/>
          <a:p>
            <a:pPr algn="ctr"/>
            <a:r>
              <a:rPr lang="en-US" sz="3600" dirty="0" smtClean="0"/>
              <a:t>Module 3:  Safety Data Sheets</a:t>
            </a:r>
            <a:endParaRPr lang="en-US" sz="3600" dirty="0"/>
          </a:p>
        </p:txBody>
      </p:sp>
    </p:spTree>
    <p:extLst>
      <p:ext uri="{BB962C8B-B14F-4D97-AF65-F5344CB8AC3E}">
        <p14:creationId xmlns:p14="http://schemas.microsoft.com/office/powerpoint/2010/main" val="2349585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13"/>
            <a:ext cx="8001000" cy="1143000"/>
          </a:xfrm>
        </p:spPr>
        <p:txBody>
          <a:bodyPr/>
          <a:lstStyle/>
          <a:p>
            <a:pPr algn="ctr"/>
            <a:r>
              <a:rPr lang="en-US" dirty="0" smtClean="0"/>
              <a:t>Background</a:t>
            </a:r>
            <a:endParaRPr lang="en-US" dirty="0"/>
          </a:p>
        </p:txBody>
      </p:sp>
      <p:sp>
        <p:nvSpPr>
          <p:cNvPr id="3" name="Content Placeholder 2"/>
          <p:cNvSpPr>
            <a:spLocks noGrp="1"/>
          </p:cNvSpPr>
          <p:nvPr>
            <p:ph idx="1"/>
          </p:nvPr>
        </p:nvSpPr>
        <p:spPr/>
        <p:txBody>
          <a:bodyPr/>
          <a:lstStyle/>
          <a:p>
            <a:r>
              <a:rPr lang="en-US" dirty="0" smtClean="0"/>
              <a:t>NFFS received a Susan B. Harwood Grant in October, 2014 to provide training on the new GHS hazard communication requirements to the non-ferrous foundry industry</a:t>
            </a:r>
          </a:p>
          <a:p>
            <a:r>
              <a:rPr lang="en-US" i="1" dirty="0" smtClean="0"/>
              <a:t>“Updated Hazard Communication training program aligned with GHS requirements, emphasizing hazard identification and exposure prevention for metals, silica and isocyanates”</a:t>
            </a:r>
          </a:p>
          <a:p>
            <a:r>
              <a:rPr lang="en-US" dirty="0" smtClean="0"/>
              <a:t>Program and materials funded by OSHA under grant number SH-26318-14-60-F-17</a:t>
            </a:r>
            <a:endParaRPr lang="en-US" dirty="0"/>
          </a:p>
        </p:txBody>
      </p:sp>
    </p:spTree>
    <p:extLst>
      <p:ext uri="{BB962C8B-B14F-4D97-AF65-F5344CB8AC3E}">
        <p14:creationId xmlns:p14="http://schemas.microsoft.com/office/powerpoint/2010/main" val="10746952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8001000" cy="4683125"/>
          </a:xfrm>
        </p:spPr>
        <p:txBody>
          <a:bodyPr/>
          <a:lstStyle/>
          <a:p>
            <a:pPr marL="0" indent="0">
              <a:buNone/>
            </a:pPr>
            <a:r>
              <a:rPr lang="en-US" dirty="0" smtClean="0"/>
              <a:t>Trainers </a:t>
            </a:r>
            <a:r>
              <a:rPr lang="en-US" dirty="0"/>
              <a:t>should </a:t>
            </a:r>
            <a:r>
              <a:rPr lang="en-US" dirty="0" smtClean="0"/>
              <a:t>be certain to provide the following information that is specific to YOUR foundry:</a:t>
            </a:r>
          </a:p>
          <a:p>
            <a:r>
              <a:rPr lang="en-US" sz="2000" dirty="0" smtClean="0"/>
              <a:t>Where the Safety Data Sheets are located, and how an employee can gain access to them;</a:t>
            </a:r>
          </a:p>
          <a:p>
            <a:r>
              <a:rPr lang="en-US" sz="2000" dirty="0" smtClean="0"/>
              <a:t>Person(s) responsible for maintaining the SDS;</a:t>
            </a:r>
          </a:p>
          <a:p>
            <a:r>
              <a:rPr lang="en-US" sz="2000" dirty="0" smtClean="0"/>
              <a:t>How to get answers to any questions concerning chemicals used in the foundry or safe work practices;</a:t>
            </a:r>
          </a:p>
          <a:p>
            <a:r>
              <a:rPr lang="en-US" sz="2000" dirty="0" smtClean="0"/>
              <a:t>Copies of the OSHA Quickcard on SDS and/or materials that illustrate the Pictograms that may be used on SDS</a:t>
            </a:r>
            <a:endParaRPr lang="en-US" sz="2000" dirty="0"/>
          </a:p>
          <a:p>
            <a:pPr marL="457200" lvl="1" indent="0">
              <a:buNone/>
            </a:pPr>
            <a:endParaRPr lang="en-US" dirty="0" smtClean="0"/>
          </a:p>
          <a:p>
            <a:pPr marL="0" indent="0">
              <a:buNone/>
            </a:pPr>
            <a:endParaRPr lang="en-US" dirty="0"/>
          </a:p>
        </p:txBody>
      </p:sp>
      <p:sp>
        <p:nvSpPr>
          <p:cNvPr id="6" name="Title 1"/>
          <p:cNvSpPr>
            <a:spLocks noGrp="1"/>
          </p:cNvSpPr>
          <p:nvPr>
            <p:ph type="title"/>
          </p:nvPr>
        </p:nvSpPr>
        <p:spPr>
          <a:xfrm>
            <a:off x="609600" y="277813"/>
            <a:ext cx="8077200" cy="1143000"/>
          </a:xfrm>
        </p:spPr>
        <p:txBody>
          <a:bodyPr/>
          <a:lstStyle/>
          <a:p>
            <a:pPr algn="ctr"/>
            <a:r>
              <a:rPr lang="en-US" sz="3600" dirty="0" smtClean="0"/>
              <a:t>Module 3:  Safety Data Sheets</a:t>
            </a:r>
            <a:endParaRPr lang="en-US" sz="3600" dirty="0"/>
          </a:p>
        </p:txBody>
      </p:sp>
      <p:sp>
        <p:nvSpPr>
          <p:cNvPr id="7" name="TextBox 6"/>
          <p:cNvSpPr txBox="1"/>
          <p:nvPr/>
        </p:nvSpPr>
        <p:spPr>
          <a:xfrm>
            <a:off x="914400" y="5458361"/>
            <a:ext cx="7543800" cy="1323439"/>
          </a:xfrm>
          <a:prstGeom prst="rect">
            <a:avLst/>
          </a:prstGeom>
          <a:solidFill>
            <a:schemeClr val="accent1"/>
          </a:solidFill>
          <a:ln>
            <a:solidFill>
              <a:schemeClr val="tx1"/>
            </a:solidFill>
          </a:ln>
        </p:spPr>
        <p:txBody>
          <a:bodyPr wrap="square" rtlCol="0">
            <a:spAutoFit/>
          </a:bodyPr>
          <a:lstStyle/>
          <a:p>
            <a:pPr algn="just"/>
            <a:r>
              <a:rPr lang="en-US" sz="2000" b="1" dirty="0" smtClean="0"/>
              <a:t>Trainers MUST be able to explain the significance of the signal words WARNING and DANGER, as well as the purpose and meaning of Hazard Statements and Precautionary Statements</a:t>
            </a:r>
            <a:endParaRPr lang="en-US" sz="2000" b="1" dirty="0"/>
          </a:p>
        </p:txBody>
      </p:sp>
    </p:spTree>
    <p:extLst>
      <p:ext uri="{BB962C8B-B14F-4D97-AF65-F5344CB8AC3E}">
        <p14:creationId xmlns:p14="http://schemas.microsoft.com/office/powerpoint/2010/main" val="1392253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30725"/>
          </a:xfrm>
        </p:spPr>
        <p:txBody>
          <a:bodyPr/>
          <a:lstStyle/>
          <a:p>
            <a:r>
              <a:rPr lang="en-US" dirty="0" smtClean="0"/>
              <a:t>Additional resources for trainers:	</a:t>
            </a:r>
          </a:p>
          <a:p>
            <a:pPr lvl="1"/>
            <a:r>
              <a:rPr lang="en-US" sz="2000" dirty="0" smtClean="0"/>
              <a:t>OSHA Hazard Communication Standard (1910.1200)</a:t>
            </a:r>
          </a:p>
          <a:p>
            <a:pPr lvl="1"/>
            <a:r>
              <a:rPr lang="en-US" sz="2000" dirty="0" smtClean="0"/>
              <a:t>OSHA Briefs on Hazard Communication, SDS and Labels</a:t>
            </a:r>
          </a:p>
          <a:p>
            <a:pPr lvl="1"/>
            <a:r>
              <a:rPr lang="en-US" sz="2000" dirty="0" smtClean="0"/>
              <a:t>Guide to The Globally Harmonized System of Classification and Labelling of Chemicals (GHS) – </a:t>
            </a:r>
            <a:r>
              <a:rPr lang="en-US" sz="2000" dirty="0" smtClean="0">
                <a:hlinkClick r:id="rId2"/>
              </a:rPr>
              <a:t>https://www.osha.gov/dsg/hazcom/ghs.html</a:t>
            </a:r>
            <a:r>
              <a:rPr lang="en-US" sz="2000" dirty="0" smtClean="0"/>
              <a:t> </a:t>
            </a:r>
          </a:p>
          <a:p>
            <a:pPr lvl="1"/>
            <a:r>
              <a:rPr lang="en-US" sz="2000" dirty="0" smtClean="0"/>
              <a:t>Pictograms that can be downloaded from the internet for each of the nine hazard classifications. Download for free in .eps, .jpg or .</a:t>
            </a:r>
            <a:r>
              <a:rPr lang="en-US" sz="2000" dirty="0" err="1" smtClean="0"/>
              <a:t>png</a:t>
            </a:r>
            <a:r>
              <a:rPr lang="en-US" sz="2000" dirty="0" smtClean="0"/>
              <a:t> format at </a:t>
            </a:r>
            <a:r>
              <a:rPr lang="en-US" sz="2000" dirty="0" smtClean="0">
                <a:hlinkClick r:id="rId3"/>
              </a:rPr>
              <a:t>https://www.osha.gov/dsg/hazcom/pictograms/index.html</a:t>
            </a:r>
            <a:endParaRPr lang="en-US" sz="2000" dirty="0" smtClean="0"/>
          </a:p>
          <a:p>
            <a:pPr lvl="1"/>
            <a:endParaRPr lang="en-US" sz="2000" dirty="0" smtClean="0"/>
          </a:p>
          <a:p>
            <a:pPr lvl="1"/>
            <a:endParaRPr lang="en-US" dirty="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3:  Safety Data Sheets</a:t>
            </a:r>
            <a:endParaRPr lang="en-US" sz="3600" dirty="0"/>
          </a:p>
        </p:txBody>
      </p:sp>
    </p:spTree>
    <p:extLst>
      <p:ext uri="{BB962C8B-B14F-4D97-AF65-F5344CB8AC3E}">
        <p14:creationId xmlns:p14="http://schemas.microsoft.com/office/powerpoint/2010/main" val="4562403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30725"/>
          </a:xfrm>
        </p:spPr>
        <p:txBody>
          <a:bodyPr/>
          <a:lstStyle/>
          <a:p>
            <a:r>
              <a:rPr lang="en-US" dirty="0" smtClean="0"/>
              <a:t>Additional resources for trainees:	</a:t>
            </a:r>
          </a:p>
          <a:p>
            <a:pPr lvl="1"/>
            <a:r>
              <a:rPr lang="en-US" sz="2000" dirty="0" smtClean="0"/>
              <a:t>OSHA Safety Data Sheet Quick Cards</a:t>
            </a:r>
          </a:p>
          <a:p>
            <a:pPr lvl="1"/>
            <a:r>
              <a:rPr lang="en-US" sz="1600" dirty="0" smtClean="0">
                <a:hlinkClick r:id="rId2"/>
              </a:rPr>
              <a:t>https://www.osha.gov/Publications/HazComm_QuickCard_SafetyData.html</a:t>
            </a:r>
            <a:endParaRPr lang="en-US" sz="1600" dirty="0" smtClean="0"/>
          </a:p>
          <a:p>
            <a:pPr lvl="1"/>
            <a:r>
              <a:rPr lang="en-US" sz="2000" dirty="0" smtClean="0"/>
              <a:t>OSHA Pictogram Quick Cards</a:t>
            </a:r>
          </a:p>
          <a:p>
            <a:pPr lvl="1"/>
            <a:r>
              <a:rPr lang="en-US" sz="1600" dirty="0" smtClean="0">
                <a:hlinkClick r:id="rId3"/>
              </a:rPr>
              <a:t>https://www.osha.gov/Publications/HazComm_QuickCard_Pictogram.html</a:t>
            </a:r>
            <a:r>
              <a:rPr lang="en-US" sz="1600" dirty="0" smtClean="0"/>
              <a:t> </a:t>
            </a:r>
            <a:endParaRPr lang="en-US" sz="1400" dirty="0" smtClean="0"/>
          </a:p>
          <a:p>
            <a:pPr lvl="1"/>
            <a:endParaRPr lang="en-US" sz="2000" dirty="0" smtClean="0"/>
          </a:p>
          <a:p>
            <a:r>
              <a:rPr lang="en-US" dirty="0" smtClean="0"/>
              <a:t>You can also POST a copy of these cards in locations where they can be seen and read by affected employees</a:t>
            </a:r>
            <a:endParaRPr lang="en-US" dirty="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3:  Safety Data Sheets</a:t>
            </a:r>
            <a:endParaRPr lang="en-US" sz="3600" dirty="0"/>
          </a:p>
        </p:txBody>
      </p:sp>
    </p:spTree>
    <p:extLst>
      <p:ext uri="{BB962C8B-B14F-4D97-AF65-F5344CB8AC3E}">
        <p14:creationId xmlns:p14="http://schemas.microsoft.com/office/powerpoint/2010/main" val="424338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mn-lt"/>
              </a:rPr>
              <a:t>Safety Data Sheet Overview</a:t>
            </a:r>
            <a:endParaRPr lang="en-US" sz="4000" dirty="0">
              <a:latin typeface="+mn-lt"/>
            </a:endParaRPr>
          </a:p>
        </p:txBody>
      </p:sp>
      <p:sp>
        <p:nvSpPr>
          <p:cNvPr id="3" name="Content Placeholder 2"/>
          <p:cNvSpPr>
            <a:spLocks noGrp="1"/>
          </p:cNvSpPr>
          <p:nvPr>
            <p:ph idx="1"/>
          </p:nvPr>
        </p:nvSpPr>
        <p:spPr/>
        <p:txBody>
          <a:bodyPr/>
          <a:lstStyle/>
          <a:p>
            <a:r>
              <a:rPr lang="en-US" dirty="0" smtClean="0"/>
              <a:t>What is a Safety Data Sheet?</a:t>
            </a:r>
          </a:p>
          <a:p>
            <a:r>
              <a:rPr lang="en-US" dirty="0"/>
              <a:t>What are the 16 sections of a SDS?</a:t>
            </a:r>
          </a:p>
          <a:p>
            <a:r>
              <a:rPr lang="en-US" dirty="0" smtClean="0"/>
              <a:t>What information is on a SDS, and why is it important?</a:t>
            </a:r>
          </a:p>
          <a:p>
            <a:endParaRPr lang="en-US" dirty="0" smtClean="0"/>
          </a:p>
        </p:txBody>
      </p:sp>
    </p:spTree>
    <p:extLst>
      <p:ext uri="{BB962C8B-B14F-4D97-AF65-F5344CB8AC3E}">
        <p14:creationId xmlns:p14="http://schemas.microsoft.com/office/powerpoint/2010/main" val="1501149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16 Sections of a SDS</a:t>
            </a:r>
            <a:endParaRPr lang="en-US" dirty="0">
              <a:latin typeface="+mn-lt"/>
            </a:endParaRPr>
          </a:p>
        </p:txBody>
      </p:sp>
      <p:sp>
        <p:nvSpPr>
          <p:cNvPr id="3" name="Content Placeholder 2"/>
          <p:cNvSpPr>
            <a:spLocks noGrp="1"/>
          </p:cNvSpPr>
          <p:nvPr>
            <p:ph idx="1"/>
          </p:nvPr>
        </p:nvSpPr>
        <p:spPr>
          <a:xfrm>
            <a:off x="762000" y="1600200"/>
            <a:ext cx="7924800" cy="4530725"/>
          </a:xfrm>
        </p:spPr>
        <p:txBody>
          <a:bodyPr/>
          <a:lstStyle/>
          <a:p>
            <a:r>
              <a:rPr lang="en-GB" sz="1800" kern="1200" dirty="0">
                <a:latin typeface="Arial" charset="0"/>
              </a:rPr>
              <a:t>The NEW Safety Data Sheet (SDS) has sixteen (16) sections- ALL Safety Data Sheets must have all these sections in this order</a:t>
            </a:r>
            <a:r>
              <a:rPr lang="en-GB" sz="1800" kern="1200" dirty="0" smtClean="0">
                <a:latin typeface="Arial" charset="0"/>
              </a:rPr>
              <a:t>.</a:t>
            </a:r>
            <a:r>
              <a:rPr lang="en-GB" sz="1400" kern="1200" dirty="0" smtClean="0">
                <a:latin typeface="Arial" charset="0"/>
              </a:rPr>
              <a:t/>
            </a:r>
            <a:br>
              <a:rPr lang="en-GB" sz="1400" kern="1200" dirty="0" smtClean="0">
                <a:latin typeface="Arial" charset="0"/>
              </a:rPr>
            </a:br>
            <a:endParaRPr lang="en-US" sz="1400" kern="1200" dirty="0">
              <a:latin typeface="Arial" charset="0"/>
            </a:endParaRPr>
          </a:p>
          <a:p>
            <a:pPr lvl="1"/>
            <a:r>
              <a:rPr lang="en-CA" sz="1400" kern="1200" dirty="0">
                <a:latin typeface="Arial" charset="0"/>
              </a:rPr>
              <a:t>1.	Identification</a:t>
            </a:r>
            <a:endParaRPr lang="en-US" sz="1400" kern="1200" dirty="0">
              <a:latin typeface="Arial" charset="0"/>
            </a:endParaRPr>
          </a:p>
          <a:p>
            <a:pPr lvl="1"/>
            <a:r>
              <a:rPr lang="en-CA" sz="1400" kern="1200" dirty="0">
                <a:latin typeface="Arial" charset="0"/>
              </a:rPr>
              <a:t>2.	Hazard(s) identification</a:t>
            </a:r>
            <a:endParaRPr lang="en-US" sz="1400" kern="1200" dirty="0">
              <a:latin typeface="Arial" charset="0"/>
            </a:endParaRPr>
          </a:p>
          <a:p>
            <a:pPr lvl="1"/>
            <a:r>
              <a:rPr lang="en-CA" sz="1400" kern="1200" dirty="0">
                <a:latin typeface="Arial" charset="0"/>
              </a:rPr>
              <a:t>3.	Composition/information on ingredients</a:t>
            </a:r>
            <a:endParaRPr lang="en-US" sz="1400" kern="1200" dirty="0">
              <a:latin typeface="Arial" charset="0"/>
            </a:endParaRPr>
          </a:p>
          <a:p>
            <a:pPr lvl="1"/>
            <a:r>
              <a:rPr lang="en-CA" sz="1400" kern="1200" dirty="0">
                <a:latin typeface="Arial" charset="0"/>
              </a:rPr>
              <a:t>4.	First-aid measures</a:t>
            </a:r>
            <a:endParaRPr lang="en-US" sz="1400" kern="1200" dirty="0">
              <a:latin typeface="Arial" charset="0"/>
            </a:endParaRPr>
          </a:p>
          <a:p>
            <a:pPr lvl="1"/>
            <a:r>
              <a:rPr lang="en-CA" sz="1400" kern="1200" dirty="0">
                <a:latin typeface="Arial" charset="0"/>
              </a:rPr>
              <a:t>5.	Fire-fighting measures</a:t>
            </a:r>
            <a:endParaRPr lang="en-US" sz="1400" kern="1200" dirty="0">
              <a:latin typeface="Arial" charset="0"/>
            </a:endParaRPr>
          </a:p>
          <a:p>
            <a:pPr lvl="1"/>
            <a:r>
              <a:rPr lang="en-CA" sz="1400" kern="1200" dirty="0">
                <a:latin typeface="Arial" charset="0"/>
              </a:rPr>
              <a:t>6.	Accidental release measures</a:t>
            </a:r>
            <a:endParaRPr lang="en-US" sz="1400" kern="1200" dirty="0">
              <a:latin typeface="Arial" charset="0"/>
            </a:endParaRPr>
          </a:p>
          <a:p>
            <a:pPr lvl="1"/>
            <a:r>
              <a:rPr lang="en-CA" sz="1400" kern="1200" dirty="0">
                <a:latin typeface="Arial" charset="0"/>
              </a:rPr>
              <a:t>7.	Handling and storage</a:t>
            </a:r>
            <a:endParaRPr lang="en-US" sz="1400" kern="1200" dirty="0">
              <a:latin typeface="Arial" charset="0"/>
            </a:endParaRPr>
          </a:p>
          <a:p>
            <a:pPr lvl="1"/>
            <a:r>
              <a:rPr lang="en-CA" sz="1400" kern="1200" dirty="0">
                <a:latin typeface="Arial" charset="0"/>
              </a:rPr>
              <a:t>8.	Exposure control/personal protection</a:t>
            </a:r>
            <a:endParaRPr lang="en-US" sz="1400" kern="1200" dirty="0">
              <a:latin typeface="Arial" charset="0"/>
            </a:endParaRPr>
          </a:p>
          <a:p>
            <a:pPr lvl="1"/>
            <a:r>
              <a:rPr lang="en-CA" sz="1400" kern="1200" dirty="0">
                <a:latin typeface="Arial" charset="0"/>
              </a:rPr>
              <a:t>9.	Physical and chemical properties</a:t>
            </a:r>
            <a:endParaRPr lang="en-US" sz="1400" kern="1200" dirty="0">
              <a:latin typeface="Arial" charset="0"/>
            </a:endParaRPr>
          </a:p>
          <a:p>
            <a:pPr lvl="1"/>
            <a:r>
              <a:rPr lang="en-CA" sz="1400" kern="1200" dirty="0" smtClean="0">
                <a:latin typeface="Arial" charset="0"/>
              </a:rPr>
              <a:t>10. Stability </a:t>
            </a:r>
            <a:r>
              <a:rPr lang="en-CA" sz="1400" kern="1200" dirty="0">
                <a:latin typeface="Arial" charset="0"/>
              </a:rPr>
              <a:t>and reactivity</a:t>
            </a:r>
            <a:endParaRPr lang="en-US" sz="1400" kern="1200" dirty="0">
              <a:latin typeface="Arial" charset="0"/>
            </a:endParaRPr>
          </a:p>
          <a:p>
            <a:pPr lvl="1"/>
            <a:r>
              <a:rPr lang="en-CA" sz="1400" kern="1200" dirty="0" smtClean="0">
                <a:latin typeface="Arial" charset="0"/>
              </a:rPr>
              <a:t>11. Toxicological </a:t>
            </a:r>
            <a:r>
              <a:rPr lang="en-CA" sz="1400" kern="1200" dirty="0">
                <a:latin typeface="Arial" charset="0"/>
              </a:rPr>
              <a:t>information</a:t>
            </a:r>
            <a:endParaRPr lang="en-US" sz="1400" kern="1200" dirty="0">
              <a:latin typeface="Arial" charset="0"/>
            </a:endParaRPr>
          </a:p>
          <a:p>
            <a:pPr lvl="1"/>
            <a:r>
              <a:rPr lang="en-CA" sz="1400" kern="1200" dirty="0" smtClean="0">
                <a:latin typeface="Arial" charset="0"/>
              </a:rPr>
              <a:t>12. Ecological </a:t>
            </a:r>
            <a:r>
              <a:rPr lang="en-CA" sz="1400" kern="1200" dirty="0">
                <a:latin typeface="Arial" charset="0"/>
              </a:rPr>
              <a:t>information*</a:t>
            </a:r>
            <a:endParaRPr lang="en-US" sz="1400" kern="1200" dirty="0">
              <a:latin typeface="Arial" charset="0"/>
            </a:endParaRPr>
          </a:p>
          <a:p>
            <a:pPr lvl="1"/>
            <a:r>
              <a:rPr lang="en-CA" sz="1400" kern="1200" dirty="0" smtClean="0">
                <a:latin typeface="Arial" charset="0"/>
              </a:rPr>
              <a:t>13. Disposal </a:t>
            </a:r>
            <a:r>
              <a:rPr lang="en-CA" sz="1400" kern="1200" dirty="0">
                <a:latin typeface="Arial" charset="0"/>
              </a:rPr>
              <a:t>considerations*</a:t>
            </a:r>
            <a:endParaRPr lang="en-US" sz="1400" kern="1200" dirty="0">
              <a:latin typeface="Arial" charset="0"/>
            </a:endParaRPr>
          </a:p>
          <a:p>
            <a:pPr lvl="1"/>
            <a:r>
              <a:rPr lang="en-CA" sz="1400" kern="1200" dirty="0" smtClean="0">
                <a:latin typeface="Arial" charset="0"/>
              </a:rPr>
              <a:t>14. Transport </a:t>
            </a:r>
            <a:r>
              <a:rPr lang="en-CA" sz="1400" kern="1200" dirty="0">
                <a:latin typeface="Arial" charset="0"/>
              </a:rPr>
              <a:t>information*</a:t>
            </a:r>
            <a:endParaRPr lang="en-US" sz="1400" kern="1200" dirty="0">
              <a:latin typeface="Arial" charset="0"/>
            </a:endParaRPr>
          </a:p>
          <a:p>
            <a:pPr lvl="1"/>
            <a:r>
              <a:rPr lang="en-CA" sz="1400" kern="1200" dirty="0" smtClean="0">
                <a:latin typeface="Arial" charset="0"/>
              </a:rPr>
              <a:t>15. Regulatory </a:t>
            </a:r>
            <a:r>
              <a:rPr lang="en-CA" sz="1400" kern="1200" dirty="0">
                <a:latin typeface="Arial" charset="0"/>
              </a:rPr>
              <a:t>information</a:t>
            </a:r>
            <a:endParaRPr lang="en-US" sz="1400" kern="1200" dirty="0">
              <a:latin typeface="Arial" charset="0"/>
            </a:endParaRPr>
          </a:p>
          <a:p>
            <a:pPr lvl="1"/>
            <a:r>
              <a:rPr lang="en-CA" sz="1400" kern="1200" dirty="0" smtClean="0">
                <a:latin typeface="Arial" charset="0"/>
              </a:rPr>
              <a:t>16. Other </a:t>
            </a:r>
            <a:r>
              <a:rPr lang="en-CA" sz="1400" kern="1200" dirty="0">
                <a:latin typeface="Arial" charset="0"/>
              </a:rPr>
              <a:t>information</a:t>
            </a: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1562" y="2286000"/>
            <a:ext cx="3069038" cy="4495800"/>
          </a:xfrm>
          <a:prstGeom prst="rect">
            <a:avLst/>
          </a:prstGeom>
        </p:spPr>
      </p:pic>
    </p:spTree>
    <p:extLst>
      <p:ext uri="{BB962C8B-B14F-4D97-AF65-F5344CB8AC3E}">
        <p14:creationId xmlns:p14="http://schemas.microsoft.com/office/powerpoint/2010/main" val="38427621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Section 1: Identification</a:t>
            </a:r>
            <a:endParaRPr lang="en-US" dirty="0"/>
          </a:p>
        </p:txBody>
      </p:sp>
      <p:sp>
        <p:nvSpPr>
          <p:cNvPr id="6" name="TextBox 5"/>
          <p:cNvSpPr txBox="1"/>
          <p:nvPr/>
        </p:nvSpPr>
        <p:spPr>
          <a:xfrm>
            <a:off x="685800" y="1600199"/>
            <a:ext cx="3848100" cy="3508653"/>
          </a:xfrm>
          <a:prstGeom prst="rect">
            <a:avLst/>
          </a:prstGeom>
          <a:noFill/>
        </p:spPr>
        <p:txBody>
          <a:bodyPr wrap="square" rtlCol="0">
            <a:spAutoFit/>
          </a:bodyPr>
          <a:lstStyle/>
          <a:p>
            <a:r>
              <a:rPr lang="en-US" sz="2400" dirty="0" smtClean="0"/>
              <a:t>Section 1 includes:</a:t>
            </a:r>
          </a:p>
          <a:p>
            <a:endParaRPr lang="en-US" dirty="0"/>
          </a:p>
          <a:p>
            <a:pPr marL="285750" indent="-285750">
              <a:buFont typeface="Arial" panose="020B0604020202020204" pitchFamily="34" charset="0"/>
              <a:buChar char="•"/>
            </a:pPr>
            <a:r>
              <a:rPr lang="en-US" dirty="0" smtClean="0"/>
              <a:t>Product identifier used on label</a:t>
            </a:r>
          </a:p>
          <a:p>
            <a:pPr marL="285750" indent="-285750">
              <a:buFont typeface="Arial" panose="020B0604020202020204" pitchFamily="34" charset="0"/>
              <a:buChar char="•"/>
            </a:pPr>
            <a:r>
              <a:rPr lang="en-US" dirty="0" smtClean="0"/>
              <a:t>Other means of identification</a:t>
            </a:r>
          </a:p>
          <a:p>
            <a:pPr marL="285750" indent="-285750">
              <a:buFont typeface="Arial" panose="020B0604020202020204" pitchFamily="34" charset="0"/>
              <a:buChar char="•"/>
            </a:pPr>
            <a:r>
              <a:rPr lang="en-US" dirty="0" smtClean="0"/>
              <a:t>Recommended use of chemical and restrictions on use</a:t>
            </a:r>
          </a:p>
          <a:p>
            <a:pPr marL="285750" indent="-285750">
              <a:buFont typeface="Arial" panose="020B0604020202020204" pitchFamily="34" charset="0"/>
              <a:buChar char="•"/>
            </a:pPr>
            <a:r>
              <a:rPr lang="en-US" dirty="0" smtClean="0"/>
              <a:t>Name, address, telephone number of manufacturer, importer or other responsible party</a:t>
            </a:r>
          </a:p>
          <a:p>
            <a:pPr marL="285750" indent="-285750">
              <a:buFont typeface="Arial" panose="020B0604020202020204" pitchFamily="34" charset="0"/>
              <a:buChar char="•"/>
            </a:pPr>
            <a:r>
              <a:rPr lang="en-US" dirty="0" smtClean="0"/>
              <a:t>Emergency phone number</a:t>
            </a:r>
            <a:br>
              <a:rPr lang="en-US" dirty="0" smtClean="0"/>
            </a:b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625599"/>
            <a:ext cx="3481526" cy="5100049"/>
          </a:xfrm>
          <a:prstGeom prst="rect">
            <a:avLst/>
          </a:prstGeom>
          <a:ln>
            <a:solidFill>
              <a:schemeClr val="tx1"/>
            </a:solidFill>
          </a:ln>
        </p:spPr>
      </p:pic>
      <p:cxnSp>
        <p:nvCxnSpPr>
          <p:cNvPr id="19" name="Straight Arrow Connector 18"/>
          <p:cNvCxnSpPr/>
          <p:nvPr/>
        </p:nvCxnSpPr>
        <p:spPr>
          <a:xfrm flipV="1">
            <a:off x="4191000" y="2286000"/>
            <a:ext cx="914400" cy="1295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0432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Section 2: Hazards Identification</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7674" y="1676400"/>
            <a:ext cx="3481526" cy="5105400"/>
          </a:xfrm>
          <a:prstGeom prst="rect">
            <a:avLst/>
          </a:prstGeom>
          <a:ln>
            <a:solidFill>
              <a:schemeClr val="tx1"/>
            </a:solidFill>
          </a:ln>
        </p:spPr>
      </p:pic>
      <p:sp>
        <p:nvSpPr>
          <p:cNvPr id="10" name="TextBox 9"/>
          <p:cNvSpPr txBox="1"/>
          <p:nvPr/>
        </p:nvSpPr>
        <p:spPr>
          <a:xfrm>
            <a:off x="685800" y="1600200"/>
            <a:ext cx="3505200" cy="3231654"/>
          </a:xfrm>
          <a:prstGeom prst="rect">
            <a:avLst/>
          </a:prstGeom>
          <a:noFill/>
        </p:spPr>
        <p:txBody>
          <a:bodyPr wrap="square" rtlCol="0">
            <a:spAutoFit/>
          </a:bodyPr>
          <a:lstStyle/>
          <a:p>
            <a:r>
              <a:rPr lang="en-US" sz="2400" dirty="0" smtClean="0"/>
              <a:t>Section 2 includes:</a:t>
            </a:r>
          </a:p>
          <a:p>
            <a:endParaRPr lang="en-US" dirty="0"/>
          </a:p>
          <a:p>
            <a:pPr marL="285750" indent="-285750">
              <a:buFont typeface="Arial" panose="020B0604020202020204" pitchFamily="34" charset="0"/>
              <a:buChar char="•"/>
            </a:pPr>
            <a:r>
              <a:rPr lang="en-US" dirty="0" smtClean="0"/>
              <a:t>Classification of hazardous chemical according to new categories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Signal words (Warning or Danger), hazard statements, symbols and precautionary statements</a:t>
            </a:r>
            <a:br>
              <a:rPr lang="en-US" dirty="0" smtClean="0"/>
            </a:br>
            <a:endParaRPr lang="en-US" dirty="0"/>
          </a:p>
        </p:txBody>
      </p:sp>
      <p:cxnSp>
        <p:nvCxnSpPr>
          <p:cNvPr id="28" name="Straight Arrow Connector 27"/>
          <p:cNvCxnSpPr/>
          <p:nvPr/>
        </p:nvCxnSpPr>
        <p:spPr>
          <a:xfrm>
            <a:off x="3886200" y="3216027"/>
            <a:ext cx="1397000" cy="112374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2136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77813"/>
            <a:ext cx="7772400" cy="1143000"/>
          </a:xfrm>
        </p:spPr>
        <p:txBody>
          <a:bodyPr/>
          <a:lstStyle/>
          <a:p>
            <a:pPr algn="ctr"/>
            <a:r>
              <a:rPr lang="en-US" sz="4000" dirty="0" smtClean="0">
                <a:latin typeface="+mn-lt"/>
              </a:rPr>
              <a:t>Section 3: Composition</a:t>
            </a:r>
            <a:endParaRPr lang="en-US" sz="4000"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676400"/>
            <a:ext cx="3405511" cy="4993133"/>
          </a:xfrm>
          <a:prstGeom prst="rect">
            <a:avLst/>
          </a:prstGeom>
          <a:ln>
            <a:solidFill>
              <a:schemeClr val="tx1"/>
            </a:solidFill>
          </a:ln>
        </p:spPr>
      </p:pic>
      <p:sp>
        <p:nvSpPr>
          <p:cNvPr id="6" name="TextBox 5"/>
          <p:cNvSpPr txBox="1"/>
          <p:nvPr/>
        </p:nvSpPr>
        <p:spPr>
          <a:xfrm>
            <a:off x="685800" y="1845945"/>
            <a:ext cx="4343400" cy="2954655"/>
          </a:xfrm>
          <a:prstGeom prst="rect">
            <a:avLst/>
          </a:prstGeom>
          <a:noFill/>
        </p:spPr>
        <p:txBody>
          <a:bodyPr wrap="square" rtlCol="0">
            <a:spAutoFit/>
          </a:bodyPr>
          <a:lstStyle/>
          <a:p>
            <a:r>
              <a:rPr lang="en-US" sz="2400" dirty="0" smtClean="0"/>
              <a:t>Section 3 includes:</a:t>
            </a:r>
          </a:p>
          <a:p>
            <a:endParaRPr lang="en-US" dirty="0"/>
          </a:p>
          <a:p>
            <a:pPr marL="285750" indent="-285750">
              <a:buFont typeface="Arial" panose="020B0604020202020204" pitchFamily="34" charset="0"/>
              <a:buChar char="•"/>
            </a:pPr>
            <a:r>
              <a:rPr lang="en-US" dirty="0" smtClean="0"/>
              <a:t>Chemical name of ingredients and their common name</a:t>
            </a:r>
          </a:p>
          <a:p>
            <a:pPr marL="285750" indent="-285750">
              <a:buFont typeface="Arial" panose="020B0604020202020204" pitchFamily="34" charset="0"/>
              <a:buChar char="•"/>
            </a:pPr>
            <a:r>
              <a:rPr lang="en-US" dirty="0" smtClean="0"/>
              <a:t>CAS number and other unique identifiers</a:t>
            </a:r>
          </a:p>
          <a:p>
            <a:pPr marL="285750" indent="-285750">
              <a:buFont typeface="Arial" panose="020B0604020202020204" pitchFamily="34" charset="0"/>
              <a:buChar char="•"/>
            </a:pPr>
            <a:r>
              <a:rPr lang="en-US" dirty="0" smtClean="0"/>
              <a:t>Chemical name and concentration of ingredients</a:t>
            </a:r>
          </a:p>
          <a:p>
            <a:r>
              <a:rPr lang="en-US" dirty="0" smtClean="0"/>
              <a:t/>
            </a:r>
            <a:br>
              <a:rPr lang="en-US" dirty="0" smtClean="0"/>
            </a:br>
            <a:endParaRPr lang="en-US" dirty="0"/>
          </a:p>
        </p:txBody>
      </p:sp>
      <p:cxnSp>
        <p:nvCxnSpPr>
          <p:cNvPr id="17" name="Straight Arrow Connector 16"/>
          <p:cNvCxnSpPr/>
          <p:nvPr/>
        </p:nvCxnSpPr>
        <p:spPr>
          <a:xfrm>
            <a:off x="4343400" y="3352800"/>
            <a:ext cx="890815"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6924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77813"/>
            <a:ext cx="7772400" cy="1143000"/>
          </a:xfrm>
        </p:spPr>
        <p:txBody>
          <a:bodyPr/>
          <a:lstStyle/>
          <a:p>
            <a:pPr algn="ctr"/>
            <a:r>
              <a:rPr lang="en-US" sz="4000" dirty="0" smtClean="0">
                <a:latin typeface="+mn-lt"/>
              </a:rPr>
              <a:t>Section </a:t>
            </a:r>
            <a:r>
              <a:rPr lang="en-US" sz="4000" dirty="0">
                <a:latin typeface="+mn-lt"/>
              </a:rPr>
              <a:t>4</a:t>
            </a:r>
            <a:r>
              <a:rPr lang="en-US" sz="4000" dirty="0" smtClean="0">
                <a:latin typeface="+mn-lt"/>
              </a:rPr>
              <a:t>: First Aid Measures</a:t>
            </a:r>
            <a:endParaRPr lang="en-US" sz="4000"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629228"/>
            <a:ext cx="4003964" cy="5181600"/>
          </a:xfrm>
          <a:prstGeom prst="rect">
            <a:avLst/>
          </a:prstGeom>
          <a:ln>
            <a:solidFill>
              <a:schemeClr val="tx1"/>
            </a:solidFill>
          </a:ln>
        </p:spPr>
      </p:pic>
      <p:sp>
        <p:nvSpPr>
          <p:cNvPr id="6" name="TextBox 5"/>
          <p:cNvSpPr txBox="1"/>
          <p:nvPr/>
        </p:nvSpPr>
        <p:spPr>
          <a:xfrm>
            <a:off x="685800" y="1649611"/>
            <a:ext cx="4038600" cy="2769989"/>
          </a:xfrm>
          <a:prstGeom prst="rect">
            <a:avLst/>
          </a:prstGeom>
          <a:noFill/>
        </p:spPr>
        <p:txBody>
          <a:bodyPr wrap="square" rtlCol="0">
            <a:spAutoFit/>
          </a:bodyPr>
          <a:lstStyle/>
          <a:p>
            <a:r>
              <a:rPr lang="en-US" sz="2400" dirty="0" smtClean="0"/>
              <a:t>Section 4 includes:</a:t>
            </a:r>
          </a:p>
          <a:p>
            <a:endParaRPr lang="en-US" sz="2400" dirty="0" smtClean="0"/>
          </a:p>
          <a:p>
            <a:pPr marL="285750" indent="-285750">
              <a:buFont typeface="Arial" panose="020B0604020202020204" pitchFamily="34" charset="0"/>
              <a:buChar char="•"/>
            </a:pPr>
            <a:r>
              <a:rPr lang="en-US" dirty="0" smtClean="0"/>
              <a:t>First Aid information, including an explanation on how the chemical can be dangerous, and the ‘route(s)’ of exposure</a:t>
            </a:r>
          </a:p>
          <a:p>
            <a:pPr marL="285750" indent="-285750">
              <a:buFont typeface="Arial" panose="020B0604020202020204" pitchFamily="34" charset="0"/>
              <a:buChar char="•"/>
            </a:pPr>
            <a:r>
              <a:rPr lang="en-US" dirty="0" smtClean="0"/>
              <a:t>A description on the symptoms or effects of exposure</a:t>
            </a:r>
            <a:br>
              <a:rPr lang="en-US" dirty="0" smtClean="0"/>
            </a:br>
            <a:endParaRPr lang="en-US" dirty="0"/>
          </a:p>
        </p:txBody>
      </p:sp>
      <p:cxnSp>
        <p:nvCxnSpPr>
          <p:cNvPr id="8" name="Straight Arrow Connector 7"/>
          <p:cNvCxnSpPr/>
          <p:nvPr/>
        </p:nvCxnSpPr>
        <p:spPr>
          <a:xfrm flipV="1">
            <a:off x="4495800" y="1828800"/>
            <a:ext cx="609600" cy="685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4691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2057400"/>
            <a:ext cx="7315200" cy="1295400"/>
          </a:xfrm>
        </p:spPr>
        <p:txBody>
          <a:bodyPr/>
          <a:lstStyle/>
          <a:p>
            <a:pPr algn="ctr" eaLnBrk="1" hangingPunct="1"/>
            <a:r>
              <a:rPr lang="en-US" sz="4000" b="1" dirty="0" smtClean="0"/>
              <a:t>Non-Ferrous Founders’ Society</a:t>
            </a:r>
            <a:r>
              <a:rPr lang="en-US" sz="1400" dirty="0" smtClean="0"/>
              <a:t/>
            </a:r>
            <a:br>
              <a:rPr lang="en-US" sz="1400" dirty="0" smtClean="0"/>
            </a:br>
            <a:r>
              <a:rPr lang="en-US" sz="4000" dirty="0" smtClean="0"/>
              <a:t>Safety &amp; Health Training Program</a:t>
            </a:r>
          </a:p>
        </p:txBody>
      </p:sp>
      <p:pic>
        <p:nvPicPr>
          <p:cNvPr id="3075" name="Picture 3" descr="nffs_transparent"/>
          <p:cNvPicPr>
            <a:picLocks noChangeAspect="1" noChangeArrowheads="1"/>
          </p:cNvPicPr>
          <p:nvPr>
            <p:custDataLst>
              <p:tags r:id="rId2"/>
            </p:custDataLst>
          </p:nvPr>
        </p:nvPicPr>
        <p:blipFill>
          <a:blip r:embed="rId6" cstate="print"/>
          <a:srcRect/>
          <a:stretch>
            <a:fillRect/>
          </a:stretch>
        </p:blipFill>
        <p:spPr bwMode="auto">
          <a:xfrm>
            <a:off x="7162800" y="6062663"/>
            <a:ext cx="1676400" cy="719137"/>
          </a:xfrm>
          <a:prstGeom prst="rect">
            <a:avLst/>
          </a:prstGeom>
          <a:noFill/>
          <a:ln w="9525">
            <a:noFill/>
            <a:miter lim="800000"/>
            <a:headEnd/>
            <a:tailEnd/>
          </a:ln>
        </p:spPr>
      </p:pic>
      <p:sp>
        <p:nvSpPr>
          <p:cNvPr id="3076" name="Rectangle 4"/>
          <p:cNvSpPr>
            <a:spLocks noChangeArrowheads="1"/>
          </p:cNvSpPr>
          <p:nvPr/>
        </p:nvSpPr>
        <p:spPr bwMode="auto">
          <a:xfrm>
            <a:off x="1066800" y="3743742"/>
            <a:ext cx="7620000" cy="2062103"/>
          </a:xfrm>
          <a:prstGeom prst="rect">
            <a:avLst/>
          </a:prstGeom>
          <a:noFill/>
          <a:ln w="9525">
            <a:noFill/>
            <a:miter lim="800000"/>
            <a:headEnd/>
            <a:tailEnd/>
          </a:ln>
        </p:spPr>
        <p:txBody>
          <a:bodyPr wrap="square">
            <a:spAutoFit/>
          </a:bodyPr>
          <a:lstStyle/>
          <a:p>
            <a:pPr algn="ctr"/>
            <a:r>
              <a:rPr lang="en-US" sz="3600" dirty="0" smtClean="0">
                <a:solidFill>
                  <a:schemeClr val="tx2"/>
                </a:solidFill>
              </a:rPr>
              <a:t>Hazard Communication/GHS Training Program</a:t>
            </a:r>
            <a:endParaRPr lang="en-US" sz="2400" dirty="0" smtClean="0">
              <a:solidFill>
                <a:schemeClr val="tx2"/>
              </a:solidFill>
            </a:endParaRPr>
          </a:p>
          <a:p>
            <a:pPr algn="ctr"/>
            <a:endParaRPr lang="en-US" sz="2400" dirty="0" smtClean="0">
              <a:solidFill>
                <a:schemeClr val="tx2"/>
              </a:solidFill>
            </a:endParaRPr>
          </a:p>
          <a:p>
            <a:pPr algn="ctr"/>
            <a:r>
              <a:rPr lang="en-US" sz="3200" dirty="0" smtClean="0">
                <a:solidFill>
                  <a:schemeClr val="tx2"/>
                </a:solidFill>
              </a:rPr>
              <a:t>Module 4: Labels</a:t>
            </a:r>
          </a:p>
        </p:txBody>
      </p:sp>
      <p:pic>
        <p:nvPicPr>
          <p:cNvPr id="3077" name="Picture 5" descr="NFFStar-logo-transparent"/>
          <p:cNvPicPr>
            <a:picLocks noChangeAspect="1" noChangeArrowheads="1"/>
          </p:cNvPicPr>
          <p:nvPr>
            <p:custDataLst>
              <p:tags r:id="rId3"/>
            </p:custDataLst>
          </p:nvPr>
        </p:nvPicPr>
        <p:blipFill>
          <a:blip r:embed="rId7" cstate="print"/>
          <a:srcRect/>
          <a:stretch>
            <a:fillRect/>
          </a:stretch>
        </p:blipFill>
        <p:spPr bwMode="auto">
          <a:xfrm>
            <a:off x="3581400" y="914400"/>
            <a:ext cx="3276600" cy="1206500"/>
          </a:xfrm>
          <a:prstGeom prst="rect">
            <a:avLst/>
          </a:prstGeom>
          <a:noFill/>
          <a:ln w="9525">
            <a:noFill/>
            <a:miter lim="800000"/>
            <a:headEnd/>
            <a:tailEnd/>
          </a:ln>
        </p:spPr>
      </p:pic>
      <p:sp>
        <p:nvSpPr>
          <p:cNvPr id="3079" name="Text Box 7"/>
          <p:cNvSpPr txBox="1">
            <a:spLocks noChangeArrowheads="1"/>
          </p:cNvSpPr>
          <p:nvPr/>
        </p:nvSpPr>
        <p:spPr bwMode="auto">
          <a:xfrm>
            <a:off x="2895600" y="6477000"/>
            <a:ext cx="3886200" cy="336550"/>
          </a:xfrm>
          <a:prstGeom prst="rect">
            <a:avLst/>
          </a:prstGeom>
          <a:noFill/>
          <a:ln w="9525">
            <a:noFill/>
            <a:miter lim="800000"/>
            <a:headEnd/>
            <a:tailEnd/>
          </a:ln>
        </p:spPr>
        <p:txBody>
          <a:bodyPr>
            <a:spAutoFit/>
          </a:bodyPr>
          <a:lstStyle/>
          <a:p>
            <a:pPr>
              <a:spcBef>
                <a:spcPct val="50000"/>
              </a:spcBef>
            </a:pPr>
            <a:r>
              <a:rPr lang="en-US" sz="1600" b="1" dirty="0">
                <a:latin typeface="Courier New" pitchFamily="49" charset="0"/>
                <a:cs typeface="Arial" charset="0"/>
              </a:rPr>
              <a:t>© </a:t>
            </a:r>
            <a:r>
              <a:rPr lang="en-US" sz="1600" b="1" dirty="0" smtClean="0">
                <a:latin typeface="Courier New" pitchFamily="49" charset="0"/>
                <a:cs typeface="Arial" charset="0"/>
              </a:rPr>
              <a:t>2015 </a:t>
            </a:r>
            <a:r>
              <a:rPr lang="en-US" sz="1600" b="1" dirty="0">
                <a:latin typeface="Courier New" pitchFamily="49" charset="0"/>
                <a:cs typeface="Arial" charset="0"/>
              </a:rPr>
              <a:t>All Rights Reserved</a:t>
            </a:r>
          </a:p>
        </p:txBody>
      </p:sp>
    </p:spTree>
    <p:custDataLst>
      <p:tags r:id="rId1"/>
    </p:custDataLst>
    <p:extLst>
      <p:ext uri="{BB962C8B-B14F-4D97-AF65-F5344CB8AC3E}">
        <p14:creationId xmlns:p14="http://schemas.microsoft.com/office/powerpoint/2010/main" val="271251887"/>
      </p:ext>
    </p:extLst>
  </p:cSld>
  <p:clrMapOvr>
    <a:masterClrMapping/>
  </p:clrMapOvr>
  <p:transition advClick="0" advTm="18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685801" y="457200"/>
            <a:ext cx="8001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altLang="en-US" sz="3600" dirty="0" smtClean="0">
                <a:solidFill>
                  <a:srgbClr val="000000"/>
                </a:solidFill>
                <a:latin typeface="Arial" pitchFamily="34" charset="0"/>
                <a:ea typeface="Calibri" pitchFamily="34" charset="0"/>
                <a:cs typeface="Arial" pitchFamily="34" charset="0"/>
              </a:rPr>
              <a:t>The Training Modules</a:t>
            </a:r>
            <a:endParaRPr lang="en-US" altLang="en-US" sz="3600" dirty="0" smtClean="0">
              <a:solidFill>
                <a:srgbClr val="000000"/>
              </a:solidFill>
              <a:latin typeface="Arial" pitchFamily="34" charset="0"/>
              <a:cs typeface="Arial" pitchFamily="34" charset="0"/>
            </a:endParaRPr>
          </a:p>
          <a:p>
            <a:pPr eaLnBrk="0" hangingPunct="0"/>
            <a:endParaRPr lang="en-US" altLang="en-US" dirty="0" smtClean="0">
              <a:solidFill>
                <a:srgbClr val="000000"/>
              </a:solidFill>
              <a:latin typeface="Arial" pitchFamily="34" charset="0"/>
              <a:cs typeface="Arial" pitchFamily="34" charset="0"/>
            </a:endParaRPr>
          </a:p>
        </p:txBody>
      </p:sp>
      <p:sp>
        <p:nvSpPr>
          <p:cNvPr id="11" name="Rectangle 6"/>
          <p:cNvSpPr>
            <a:spLocks noChangeArrowheads="1"/>
          </p:cNvSpPr>
          <p:nvPr/>
        </p:nvSpPr>
        <p:spPr bwMode="auto">
          <a:xfrm>
            <a:off x="231775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tLang="en-US" smtClean="0">
              <a:solidFill>
                <a:srgbClr val="000000"/>
              </a:solidFill>
              <a:latin typeface="Arial" pitchFamily="34" charset="0"/>
              <a:cs typeface="Arial" pitchFamily="34" charset="0"/>
            </a:endParaRPr>
          </a:p>
          <a:p>
            <a:pPr eaLnBrk="0" hangingPunct="0"/>
            <a:r>
              <a:rPr lang="en-US" altLang="en-US" smtClean="0">
                <a:solidFill>
                  <a:srgbClr val="000000"/>
                </a:solidFill>
                <a:latin typeface="Arial" pitchFamily="34" charset="0"/>
                <a:cs typeface="Arial" pitchFamily="34" charset="0"/>
              </a:rPr>
              <a:t/>
            </a:r>
            <a:br>
              <a:rPr lang="en-US" altLang="en-US" smtClean="0">
                <a:solidFill>
                  <a:srgbClr val="000000"/>
                </a:solidFill>
                <a:latin typeface="Arial" pitchFamily="34" charset="0"/>
                <a:cs typeface="Arial" pitchFamily="34" charset="0"/>
              </a:rPr>
            </a:br>
            <a:r>
              <a:rPr lang="en-US" altLang="en-US" smtClean="0">
                <a:solidFill>
                  <a:srgbClr val="000000"/>
                </a:solidFill>
                <a:latin typeface="Arial" pitchFamily="34" charset="0"/>
                <a:cs typeface="Arial" pitchFamily="34" charset="0"/>
              </a:rPr>
              <a:t/>
            </a:r>
            <a:br>
              <a:rPr lang="en-US" altLang="en-US" smtClean="0">
                <a:solidFill>
                  <a:srgbClr val="000000"/>
                </a:solidFill>
                <a:latin typeface="Arial" pitchFamily="34" charset="0"/>
                <a:cs typeface="Arial" pitchFamily="34" charset="0"/>
              </a:rPr>
            </a:br>
            <a:endParaRPr lang="en-US" altLang="en-US" sz="600" smtClean="0">
              <a:solidFill>
                <a:srgbClr val="000000"/>
              </a:solidFill>
              <a:latin typeface="Arial" pitchFamily="34" charset="0"/>
              <a:cs typeface="Arial" pitchFamily="34" charset="0"/>
            </a:endParaRPr>
          </a:p>
          <a:p>
            <a:pPr eaLnBrk="0" hangingPunct="0"/>
            <a:r>
              <a:rPr lang="en-US" altLang="en-US" sz="1100" b="1" i="1" u="sng" smtClean="0">
                <a:solidFill>
                  <a:srgbClr val="000000"/>
                </a:solidFill>
                <a:latin typeface="Arial" pitchFamily="34" charset="0"/>
                <a:ea typeface="Calibri" pitchFamily="34" charset="0"/>
                <a:cs typeface="Arial" pitchFamily="34" charset="0"/>
              </a:rPr>
              <a:t/>
            </a:r>
            <a:br>
              <a:rPr lang="en-US" altLang="en-US" sz="1100" b="1" i="1" u="sng" smtClean="0">
                <a:solidFill>
                  <a:srgbClr val="000000"/>
                </a:solidFill>
                <a:latin typeface="Arial" pitchFamily="34" charset="0"/>
                <a:ea typeface="Calibri" pitchFamily="34" charset="0"/>
                <a:cs typeface="Arial" pitchFamily="34" charset="0"/>
              </a:rPr>
            </a:br>
            <a:endParaRPr lang="en-US" altLang="en-US" sz="600" smtClean="0">
              <a:solidFill>
                <a:srgbClr val="000000"/>
              </a:solidFill>
              <a:latin typeface="Arial" pitchFamily="34" charset="0"/>
              <a:cs typeface="Arial" pitchFamily="34" charset="0"/>
            </a:endParaRPr>
          </a:p>
          <a:p>
            <a:pPr eaLnBrk="0" hangingPunct="0"/>
            <a:endParaRPr lang="en-US" altLang="en-US" smtClean="0">
              <a:solidFill>
                <a:srgbClr val="000000"/>
              </a:solidFill>
              <a:latin typeface="Arial" pitchFamily="34" charset="0"/>
              <a:cs typeface="Arial" pitchFamily="34" charset="0"/>
            </a:endParaRPr>
          </a:p>
        </p:txBody>
      </p:sp>
      <p:sp>
        <p:nvSpPr>
          <p:cNvPr id="5" name="Content Placeholder 2"/>
          <p:cNvSpPr txBox="1">
            <a:spLocks/>
          </p:cNvSpPr>
          <p:nvPr/>
        </p:nvSpPr>
        <p:spPr bwMode="auto">
          <a:xfrm>
            <a:off x="685800" y="1524000"/>
            <a:ext cx="80010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buNone/>
            </a:pPr>
            <a:r>
              <a:rPr lang="en-US" kern="0" dirty="0" smtClean="0"/>
              <a:t>The program includes 7 training modules:</a:t>
            </a:r>
          </a:p>
          <a:p>
            <a:pPr lvl="1"/>
            <a:r>
              <a:rPr lang="en-US" kern="0" dirty="0" smtClean="0"/>
              <a:t>Module 1: Worker’s Rights Under OSHA</a:t>
            </a:r>
          </a:p>
          <a:p>
            <a:pPr lvl="1"/>
            <a:r>
              <a:rPr lang="en-US" kern="0" dirty="0" smtClean="0"/>
              <a:t>Module 2: GHS/HazCom and the Non-Ferrous Foundry</a:t>
            </a:r>
          </a:p>
          <a:p>
            <a:pPr lvl="1"/>
            <a:r>
              <a:rPr lang="en-US" kern="0" dirty="0" smtClean="0"/>
              <a:t>Module 3: Safety Data Sheets</a:t>
            </a:r>
          </a:p>
          <a:p>
            <a:pPr lvl="1"/>
            <a:r>
              <a:rPr lang="en-US" kern="0" dirty="0" smtClean="0"/>
              <a:t>Module 4: Labels</a:t>
            </a:r>
          </a:p>
          <a:p>
            <a:pPr lvl="1"/>
            <a:r>
              <a:rPr lang="en-US" kern="0" dirty="0" smtClean="0"/>
              <a:t>Module 5: Air Contaminants in the Non-Ferrous Foundry</a:t>
            </a:r>
          </a:p>
          <a:p>
            <a:pPr lvl="1"/>
            <a:r>
              <a:rPr lang="en-US" kern="0" dirty="0" smtClean="0"/>
              <a:t>Module 6: Aluminum Foundries</a:t>
            </a:r>
            <a:endParaRPr lang="en-US" kern="0" dirty="0"/>
          </a:p>
          <a:p>
            <a:pPr lvl="1"/>
            <a:r>
              <a:rPr lang="en-US" kern="0" dirty="0" smtClean="0"/>
              <a:t>Module 7: Brass and Bronze Foundries</a:t>
            </a:r>
            <a:endParaRPr lang="en-US" kern="0" dirty="0"/>
          </a:p>
        </p:txBody>
      </p:sp>
    </p:spTree>
    <p:extLst>
      <p:ext uri="{BB962C8B-B14F-4D97-AF65-F5344CB8AC3E}">
        <p14:creationId xmlns:p14="http://schemas.microsoft.com/office/powerpoint/2010/main" val="30936759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600" dirty="0" smtClean="0"/>
              <a:t>This module applies to all type of foundries and can be used to train new employees how to read and understand a Label</a:t>
            </a:r>
          </a:p>
          <a:p>
            <a:r>
              <a:rPr lang="en-US" sz="2600" dirty="0" smtClean="0"/>
              <a:t>Effective for retraining existing employees in Labels and how they may differ in format and terms from the older format for labels</a:t>
            </a:r>
          </a:p>
          <a:p>
            <a:r>
              <a:rPr lang="en-US" sz="2600" dirty="0" smtClean="0"/>
              <a:t>It is VERY important that trainers explain that the Label is a vital part of the Hazard Communication program to provide necessary information, alerts and/or warning to prepare employees to safely work with materials/processes in the foundry</a:t>
            </a:r>
          </a:p>
          <a:p>
            <a:pPr lvl="1"/>
            <a:endParaRPr lang="en-US" dirty="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4:  Labels</a:t>
            </a:r>
            <a:endParaRPr lang="en-US" sz="3600" dirty="0"/>
          </a:p>
        </p:txBody>
      </p:sp>
    </p:spTree>
    <p:extLst>
      <p:ext uri="{BB962C8B-B14F-4D97-AF65-F5344CB8AC3E}">
        <p14:creationId xmlns:p14="http://schemas.microsoft.com/office/powerpoint/2010/main" val="32498104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8001000" cy="4683125"/>
          </a:xfrm>
        </p:spPr>
        <p:txBody>
          <a:bodyPr/>
          <a:lstStyle/>
          <a:p>
            <a:pPr marL="0" indent="0">
              <a:buNone/>
            </a:pPr>
            <a:r>
              <a:rPr lang="en-US" dirty="0" smtClean="0"/>
              <a:t>Trainers </a:t>
            </a:r>
            <a:r>
              <a:rPr lang="en-US" dirty="0"/>
              <a:t>should review the module before presentation and have on hand:</a:t>
            </a:r>
          </a:p>
          <a:p>
            <a:pPr lvl="1"/>
            <a:r>
              <a:rPr lang="en-US" sz="2000" dirty="0" smtClean="0"/>
              <a:t>A copy of your company written Hazard Communication Program</a:t>
            </a:r>
          </a:p>
          <a:p>
            <a:pPr lvl="1"/>
            <a:r>
              <a:rPr lang="en-US" sz="2000" dirty="0" smtClean="0"/>
              <a:t>Copies of Labels used on materials in the foundry</a:t>
            </a:r>
            <a:endParaRPr lang="en-US" sz="2000" dirty="0"/>
          </a:p>
          <a:p>
            <a:pPr marL="457200" lvl="1" indent="0">
              <a:buNone/>
            </a:pPr>
            <a:endParaRPr lang="en-US" dirty="0" smtClean="0"/>
          </a:p>
          <a:p>
            <a:pPr marL="0" indent="0">
              <a:buNone/>
            </a:pPr>
            <a:endParaRPr lang="en-US" dirty="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4:  Labels</a:t>
            </a:r>
            <a:endParaRPr lang="en-US" sz="3600" dirty="0"/>
          </a:p>
        </p:txBody>
      </p:sp>
    </p:spTree>
    <p:extLst>
      <p:ext uri="{BB962C8B-B14F-4D97-AF65-F5344CB8AC3E}">
        <p14:creationId xmlns:p14="http://schemas.microsoft.com/office/powerpoint/2010/main" val="15423699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8001000" cy="4683125"/>
          </a:xfrm>
        </p:spPr>
        <p:txBody>
          <a:bodyPr/>
          <a:lstStyle/>
          <a:p>
            <a:pPr marL="0" indent="0">
              <a:buNone/>
            </a:pPr>
            <a:r>
              <a:rPr lang="en-US" dirty="0" smtClean="0"/>
              <a:t>Trainers </a:t>
            </a:r>
            <a:r>
              <a:rPr lang="en-US" dirty="0"/>
              <a:t>should </a:t>
            </a:r>
            <a:r>
              <a:rPr lang="en-US" dirty="0" smtClean="0"/>
              <a:t>be certain to provide the following information that is specific to YOUR foundry:</a:t>
            </a:r>
          </a:p>
          <a:p>
            <a:r>
              <a:rPr lang="en-US" sz="2000" dirty="0" smtClean="0"/>
              <a:t>Person(s) responsible for ensuring all materials are Labeled;</a:t>
            </a:r>
          </a:p>
          <a:p>
            <a:r>
              <a:rPr lang="en-US" sz="2000" dirty="0" smtClean="0"/>
              <a:t>How to get answers to any questions concerning labels on chemicals used in the foundry, or safe work practices;</a:t>
            </a:r>
          </a:p>
          <a:p>
            <a:r>
              <a:rPr lang="en-US" sz="2000" dirty="0" smtClean="0"/>
              <a:t>Copies of the OSHA Quickcard on Labels and Pictograms that may be used on Labels</a:t>
            </a:r>
            <a:endParaRPr lang="en-US" sz="2000" dirty="0"/>
          </a:p>
          <a:p>
            <a:pPr marL="457200" lvl="1" indent="0">
              <a:buNone/>
            </a:pPr>
            <a:endParaRPr lang="en-US" dirty="0" smtClean="0"/>
          </a:p>
          <a:p>
            <a:pPr marL="0" indent="0">
              <a:buNone/>
            </a:pPr>
            <a:endParaRPr lang="en-US" dirty="0"/>
          </a:p>
        </p:txBody>
      </p:sp>
      <p:sp>
        <p:nvSpPr>
          <p:cNvPr id="7" name="TextBox 6"/>
          <p:cNvSpPr txBox="1"/>
          <p:nvPr/>
        </p:nvSpPr>
        <p:spPr>
          <a:xfrm>
            <a:off x="914400" y="5105400"/>
            <a:ext cx="7543800" cy="1323439"/>
          </a:xfrm>
          <a:prstGeom prst="rect">
            <a:avLst/>
          </a:prstGeom>
          <a:solidFill>
            <a:schemeClr val="accent1"/>
          </a:solidFill>
          <a:ln>
            <a:solidFill>
              <a:schemeClr val="tx1"/>
            </a:solidFill>
          </a:ln>
        </p:spPr>
        <p:txBody>
          <a:bodyPr wrap="square" rtlCol="0">
            <a:spAutoFit/>
          </a:bodyPr>
          <a:lstStyle/>
          <a:p>
            <a:pPr algn="just"/>
            <a:r>
              <a:rPr lang="en-US" sz="2000" b="1" dirty="0" smtClean="0"/>
              <a:t>Trainers MUST be able to explain the significance of the signal words WARNING and DANGER and the pictograms, as well as the purpose and meaning of Hazard Statements and Precautionary Statements</a:t>
            </a:r>
            <a:endParaRPr lang="en-US" sz="2000" b="1" dirty="0"/>
          </a:p>
        </p:txBody>
      </p:sp>
      <p:sp>
        <p:nvSpPr>
          <p:cNvPr id="8" name="Title 1"/>
          <p:cNvSpPr>
            <a:spLocks noGrp="1"/>
          </p:cNvSpPr>
          <p:nvPr>
            <p:ph type="title"/>
          </p:nvPr>
        </p:nvSpPr>
        <p:spPr>
          <a:xfrm>
            <a:off x="609600" y="277813"/>
            <a:ext cx="8077200" cy="1143000"/>
          </a:xfrm>
        </p:spPr>
        <p:txBody>
          <a:bodyPr/>
          <a:lstStyle/>
          <a:p>
            <a:pPr algn="ctr"/>
            <a:r>
              <a:rPr lang="en-US" sz="3600" dirty="0" smtClean="0"/>
              <a:t>Module 4:  Labels</a:t>
            </a:r>
            <a:endParaRPr lang="en-US" sz="3600" dirty="0"/>
          </a:p>
        </p:txBody>
      </p:sp>
    </p:spTree>
    <p:extLst>
      <p:ext uri="{BB962C8B-B14F-4D97-AF65-F5344CB8AC3E}">
        <p14:creationId xmlns:p14="http://schemas.microsoft.com/office/powerpoint/2010/main" val="22536758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30725"/>
          </a:xfrm>
        </p:spPr>
        <p:txBody>
          <a:bodyPr/>
          <a:lstStyle/>
          <a:p>
            <a:r>
              <a:rPr lang="en-US" dirty="0" smtClean="0"/>
              <a:t>Additional resources for trainers:	</a:t>
            </a:r>
          </a:p>
          <a:p>
            <a:pPr lvl="1"/>
            <a:r>
              <a:rPr lang="en-US" sz="2000" dirty="0" smtClean="0"/>
              <a:t>OSHA Hazard Communication Standard (1910.1200)</a:t>
            </a:r>
          </a:p>
          <a:p>
            <a:pPr lvl="1"/>
            <a:r>
              <a:rPr lang="en-US" sz="2000" dirty="0" smtClean="0"/>
              <a:t>OSHA Briefs on Hazard Communication, SDS and Labels</a:t>
            </a:r>
          </a:p>
          <a:p>
            <a:pPr lvl="1"/>
            <a:r>
              <a:rPr lang="en-US" sz="2000" dirty="0" smtClean="0"/>
              <a:t>Guide to The Globally Harmonized System of Classification and Labelling of Chemicals (GHS) – </a:t>
            </a:r>
            <a:r>
              <a:rPr lang="en-US" sz="2000" dirty="0" smtClean="0">
                <a:hlinkClick r:id="rId2"/>
              </a:rPr>
              <a:t>https://www.osha.gov/dsg/hazcom/ghs.html</a:t>
            </a:r>
            <a:r>
              <a:rPr lang="en-US" sz="2000" dirty="0" smtClean="0"/>
              <a:t> </a:t>
            </a:r>
          </a:p>
          <a:p>
            <a:pPr lvl="1"/>
            <a:r>
              <a:rPr lang="en-US" sz="2000" dirty="0" smtClean="0"/>
              <a:t>Pictograms that can be downloaded from the internet for each of the nine hazard classifications. Download for free in .eps, .jpg or .</a:t>
            </a:r>
            <a:r>
              <a:rPr lang="en-US" sz="2000" dirty="0" err="1" smtClean="0"/>
              <a:t>png</a:t>
            </a:r>
            <a:r>
              <a:rPr lang="en-US" sz="2000" dirty="0" smtClean="0"/>
              <a:t> format at </a:t>
            </a:r>
            <a:r>
              <a:rPr lang="en-US" sz="2000" dirty="0" smtClean="0">
                <a:hlinkClick r:id="rId3"/>
              </a:rPr>
              <a:t>https://www.osha.gov/dsg/hazcom/pictograms/index.html</a:t>
            </a:r>
            <a:endParaRPr lang="en-US" sz="2000" dirty="0" smtClean="0"/>
          </a:p>
          <a:p>
            <a:pPr lvl="1"/>
            <a:endParaRPr lang="en-US" sz="2000" dirty="0" smtClean="0"/>
          </a:p>
          <a:p>
            <a:pPr lvl="1"/>
            <a:endParaRPr lang="en-US" dirty="0"/>
          </a:p>
        </p:txBody>
      </p:sp>
      <p:sp>
        <p:nvSpPr>
          <p:cNvPr id="6" name="Title 1"/>
          <p:cNvSpPr>
            <a:spLocks noGrp="1"/>
          </p:cNvSpPr>
          <p:nvPr>
            <p:ph type="title"/>
          </p:nvPr>
        </p:nvSpPr>
        <p:spPr>
          <a:xfrm>
            <a:off x="609600" y="277813"/>
            <a:ext cx="8077200" cy="1143000"/>
          </a:xfrm>
        </p:spPr>
        <p:txBody>
          <a:bodyPr/>
          <a:lstStyle/>
          <a:p>
            <a:pPr algn="ctr"/>
            <a:r>
              <a:rPr lang="en-US" sz="3600" dirty="0" smtClean="0"/>
              <a:t>Module 4:  Labels</a:t>
            </a:r>
            <a:endParaRPr lang="en-US" sz="3600" dirty="0"/>
          </a:p>
        </p:txBody>
      </p:sp>
    </p:spTree>
    <p:extLst>
      <p:ext uri="{BB962C8B-B14F-4D97-AF65-F5344CB8AC3E}">
        <p14:creationId xmlns:p14="http://schemas.microsoft.com/office/powerpoint/2010/main" val="18798101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30725"/>
          </a:xfrm>
        </p:spPr>
        <p:txBody>
          <a:bodyPr/>
          <a:lstStyle/>
          <a:p>
            <a:r>
              <a:rPr lang="en-US" dirty="0" smtClean="0"/>
              <a:t>Additional resources for trainees:	</a:t>
            </a:r>
          </a:p>
          <a:p>
            <a:pPr lvl="1"/>
            <a:r>
              <a:rPr lang="en-US" sz="2000" dirty="0" smtClean="0"/>
              <a:t>OSHA Label Quick Cards</a:t>
            </a:r>
          </a:p>
          <a:p>
            <a:pPr lvl="1"/>
            <a:r>
              <a:rPr lang="en-US" sz="1600" dirty="0" smtClean="0">
                <a:hlinkClick r:id="rId2"/>
              </a:rPr>
              <a:t>https://www.osha.gov/Publications/HazComm_QuickCard_labels.html</a:t>
            </a:r>
            <a:r>
              <a:rPr lang="en-US" sz="1600" dirty="0" smtClean="0"/>
              <a:t> </a:t>
            </a:r>
          </a:p>
          <a:p>
            <a:pPr lvl="1"/>
            <a:r>
              <a:rPr lang="en-US" sz="2000" dirty="0" smtClean="0"/>
              <a:t>OSHA Pictogram Quick Cards</a:t>
            </a:r>
          </a:p>
          <a:p>
            <a:pPr lvl="1"/>
            <a:r>
              <a:rPr lang="en-US" sz="1600" dirty="0" smtClean="0">
                <a:hlinkClick r:id="rId3"/>
              </a:rPr>
              <a:t>https://www.osha.gov/Publications/HazComm_QuickCard_Pictogram.html</a:t>
            </a:r>
            <a:r>
              <a:rPr lang="en-US" sz="1600" dirty="0" smtClean="0"/>
              <a:t> </a:t>
            </a:r>
            <a:endParaRPr lang="en-US" sz="1400" dirty="0" smtClean="0"/>
          </a:p>
          <a:p>
            <a:pPr lvl="1"/>
            <a:endParaRPr lang="en-US" sz="2000" dirty="0" smtClean="0"/>
          </a:p>
          <a:p>
            <a:r>
              <a:rPr lang="en-US" dirty="0" smtClean="0"/>
              <a:t>You can also POST a copy of these cards in locations where they can be seen and read by affected employees</a:t>
            </a:r>
            <a:endParaRPr lang="en-US" dirty="0"/>
          </a:p>
        </p:txBody>
      </p:sp>
      <p:sp>
        <p:nvSpPr>
          <p:cNvPr id="6" name="Title 1"/>
          <p:cNvSpPr>
            <a:spLocks noGrp="1"/>
          </p:cNvSpPr>
          <p:nvPr>
            <p:ph type="title"/>
          </p:nvPr>
        </p:nvSpPr>
        <p:spPr>
          <a:xfrm>
            <a:off x="609600" y="277813"/>
            <a:ext cx="8077200" cy="1143000"/>
          </a:xfrm>
        </p:spPr>
        <p:txBody>
          <a:bodyPr/>
          <a:lstStyle/>
          <a:p>
            <a:pPr algn="ctr"/>
            <a:r>
              <a:rPr lang="en-US" sz="3600" dirty="0" smtClean="0"/>
              <a:t>Module 4:  Labels</a:t>
            </a:r>
            <a:endParaRPr lang="en-US" sz="3600" dirty="0"/>
          </a:p>
        </p:txBody>
      </p:sp>
    </p:spTree>
    <p:extLst>
      <p:ext uri="{BB962C8B-B14F-4D97-AF65-F5344CB8AC3E}">
        <p14:creationId xmlns:p14="http://schemas.microsoft.com/office/powerpoint/2010/main" val="31733704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mn-lt"/>
              </a:rPr>
              <a:t>Labels Overview</a:t>
            </a:r>
            <a:endParaRPr lang="en-US" sz="4000" dirty="0">
              <a:latin typeface="+mn-lt"/>
            </a:endParaRPr>
          </a:p>
        </p:txBody>
      </p:sp>
      <p:sp>
        <p:nvSpPr>
          <p:cNvPr id="3" name="Content Placeholder 2"/>
          <p:cNvSpPr>
            <a:spLocks noGrp="1"/>
          </p:cNvSpPr>
          <p:nvPr>
            <p:ph idx="1"/>
          </p:nvPr>
        </p:nvSpPr>
        <p:spPr/>
        <p:txBody>
          <a:bodyPr/>
          <a:lstStyle/>
          <a:p>
            <a:r>
              <a:rPr lang="en-US" dirty="0" smtClean="0"/>
              <a:t>What information is required to be on product labels?</a:t>
            </a:r>
          </a:p>
          <a:p>
            <a:r>
              <a:rPr lang="en-US" dirty="0" smtClean="0"/>
              <a:t>What do the GHS labels look like?</a:t>
            </a:r>
          </a:p>
          <a:p>
            <a:r>
              <a:rPr lang="en-US" dirty="0" smtClean="0"/>
              <a:t>How can you identify the types and severity of hazards related to a product from its label?</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42308584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93875"/>
            <a:ext cx="3429000" cy="4530725"/>
          </a:xfrm>
        </p:spPr>
        <p:txBody>
          <a:bodyPr/>
          <a:lstStyle/>
          <a:p>
            <a:r>
              <a:rPr lang="en-US" dirty="0" smtClean="0"/>
              <a:t>Labels tell us what we need to know to safely handle, store and work with a product</a:t>
            </a:r>
            <a:endParaRPr lang="en-US" dirty="0"/>
          </a:p>
        </p:txBody>
      </p:sp>
      <p:sp>
        <p:nvSpPr>
          <p:cNvPr id="6" name="Title 1"/>
          <p:cNvSpPr>
            <a:spLocks noGrp="1"/>
          </p:cNvSpPr>
          <p:nvPr>
            <p:ph type="title"/>
          </p:nvPr>
        </p:nvSpPr>
        <p:spPr>
          <a:xfrm>
            <a:off x="914400" y="277813"/>
            <a:ext cx="7772400" cy="1143000"/>
          </a:xfrm>
        </p:spPr>
        <p:txBody>
          <a:bodyPr/>
          <a:lstStyle/>
          <a:p>
            <a:pPr algn="ctr"/>
            <a:r>
              <a:rPr lang="en-US" sz="4000" dirty="0" smtClean="0">
                <a:latin typeface="+mn-lt"/>
              </a:rPr>
              <a:t>Labels are Important!</a:t>
            </a:r>
            <a:endParaRPr lang="en-US" sz="4000"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00225"/>
            <a:ext cx="4597173" cy="4710529"/>
          </a:xfrm>
          <a:prstGeom prst="rect">
            <a:avLst/>
          </a:prstGeom>
        </p:spPr>
      </p:pic>
    </p:spTree>
    <p:extLst>
      <p:ext uri="{BB962C8B-B14F-4D97-AF65-F5344CB8AC3E}">
        <p14:creationId xmlns:p14="http://schemas.microsoft.com/office/powerpoint/2010/main" val="25722335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sz="4000" dirty="0" smtClean="0">
                <a:latin typeface="+mn-lt"/>
              </a:rPr>
              <a:t>Required Labels Elements</a:t>
            </a:r>
            <a:endParaRPr lang="en-US" sz="4000" dirty="0">
              <a:latin typeface="+mn-lt"/>
            </a:endParaRPr>
          </a:p>
        </p:txBody>
      </p:sp>
      <p:sp>
        <p:nvSpPr>
          <p:cNvPr id="8" name="TextBox 7"/>
          <p:cNvSpPr txBox="1"/>
          <p:nvPr/>
        </p:nvSpPr>
        <p:spPr>
          <a:xfrm>
            <a:off x="685800" y="1828800"/>
            <a:ext cx="3276600" cy="5078313"/>
          </a:xfrm>
          <a:prstGeom prst="rect">
            <a:avLst/>
          </a:prstGeom>
          <a:noFill/>
        </p:spPr>
        <p:txBody>
          <a:bodyPr wrap="square" rtlCol="0">
            <a:spAutoFit/>
          </a:bodyPr>
          <a:lstStyle/>
          <a:p>
            <a:pPr algn="ctr"/>
            <a:r>
              <a:rPr lang="en-US" b="1" dirty="0" smtClean="0"/>
              <a:t>Information should be in the same order for all labels</a:t>
            </a:r>
          </a:p>
          <a:p>
            <a:endParaRPr lang="en-US" dirty="0"/>
          </a:p>
          <a:p>
            <a:r>
              <a:rPr lang="en-US" dirty="0" smtClean="0"/>
              <a:t>Labels MUST include:</a:t>
            </a:r>
          </a:p>
          <a:p>
            <a:pPr marL="285750" indent="-285750">
              <a:buFont typeface="Arial" panose="020B0604020202020204" pitchFamily="34" charset="0"/>
              <a:buChar char="•"/>
            </a:pPr>
            <a:r>
              <a:rPr lang="en-US" dirty="0" smtClean="0"/>
              <a:t>Product Identifier</a:t>
            </a:r>
          </a:p>
          <a:p>
            <a:pPr marL="285750" indent="-285750">
              <a:buFont typeface="Arial" panose="020B0604020202020204" pitchFamily="34" charset="0"/>
              <a:buChar char="•"/>
            </a:pPr>
            <a:r>
              <a:rPr lang="en-US" dirty="0" smtClean="0"/>
              <a:t>Supplier Identifier</a:t>
            </a:r>
          </a:p>
          <a:p>
            <a:pPr marL="285750" indent="-285750">
              <a:buFont typeface="Arial" panose="020B0604020202020204" pitchFamily="34" charset="0"/>
              <a:buChar char="•"/>
            </a:pPr>
            <a:r>
              <a:rPr lang="en-US" dirty="0" smtClean="0"/>
              <a:t>Chemical Identity</a:t>
            </a:r>
          </a:p>
          <a:p>
            <a:pPr marL="285750" indent="-285750">
              <a:buFont typeface="Arial" panose="020B0604020202020204" pitchFamily="34" charset="0"/>
              <a:buChar char="•"/>
            </a:pPr>
            <a:r>
              <a:rPr lang="en-US" b="1" dirty="0" smtClean="0">
                <a:solidFill>
                  <a:srgbClr val="FF0000"/>
                </a:solidFill>
              </a:rPr>
              <a:t>Hazard Pictograms *</a:t>
            </a:r>
          </a:p>
          <a:p>
            <a:pPr marL="285750" indent="-285750">
              <a:buFont typeface="Arial" panose="020B0604020202020204" pitchFamily="34" charset="0"/>
              <a:buChar char="•"/>
            </a:pPr>
            <a:r>
              <a:rPr lang="en-US" b="1" dirty="0" smtClean="0">
                <a:solidFill>
                  <a:srgbClr val="FF0000"/>
                </a:solidFill>
              </a:rPr>
              <a:t>Signal Words *</a:t>
            </a:r>
          </a:p>
          <a:p>
            <a:pPr marL="285750" indent="-285750">
              <a:buFont typeface="Arial" panose="020B0604020202020204" pitchFamily="34" charset="0"/>
              <a:buChar char="•"/>
            </a:pPr>
            <a:r>
              <a:rPr lang="en-US" b="1" dirty="0" smtClean="0">
                <a:solidFill>
                  <a:srgbClr val="FF0000"/>
                </a:solidFill>
              </a:rPr>
              <a:t>Hazard Statements *</a:t>
            </a:r>
          </a:p>
          <a:p>
            <a:pPr marL="285750" indent="-285750">
              <a:buFont typeface="Arial" panose="020B0604020202020204" pitchFamily="34" charset="0"/>
              <a:buChar char="•"/>
            </a:pPr>
            <a:r>
              <a:rPr lang="en-US" dirty="0" smtClean="0"/>
              <a:t>Precautionary Information</a:t>
            </a:r>
          </a:p>
          <a:p>
            <a:pPr marL="285750" indent="-285750">
              <a:buFont typeface="Arial" panose="020B0604020202020204" pitchFamily="34" charset="0"/>
              <a:buChar char="•"/>
            </a:pPr>
            <a:endParaRPr lang="en-US" dirty="0"/>
          </a:p>
          <a:p>
            <a:endParaRPr lang="en-US" dirty="0" smtClean="0"/>
          </a:p>
          <a:p>
            <a:r>
              <a:rPr lang="en-US" b="1" dirty="0" smtClean="0"/>
              <a:t>The items with * are hazard warning and MUST be located together on the label!</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00225"/>
            <a:ext cx="4597173" cy="4710529"/>
          </a:xfrm>
          <a:prstGeom prst="rect">
            <a:avLst/>
          </a:prstGeom>
        </p:spPr>
      </p:pic>
    </p:spTree>
    <p:extLst>
      <p:ext uri="{BB962C8B-B14F-4D97-AF65-F5344CB8AC3E}">
        <p14:creationId xmlns:p14="http://schemas.microsoft.com/office/powerpoint/2010/main" val="5801023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Signal Words</a:t>
            </a:r>
            <a:endParaRPr lang="en-US" dirty="0">
              <a:latin typeface="+mn-lt"/>
            </a:endParaRPr>
          </a:p>
        </p:txBody>
      </p:sp>
      <p:sp>
        <p:nvSpPr>
          <p:cNvPr id="3" name="Content Placeholder 2"/>
          <p:cNvSpPr>
            <a:spLocks noGrp="1"/>
          </p:cNvSpPr>
          <p:nvPr>
            <p:ph idx="1"/>
          </p:nvPr>
        </p:nvSpPr>
        <p:spPr>
          <a:xfrm>
            <a:off x="685800" y="1828800"/>
            <a:ext cx="3276600" cy="4530725"/>
          </a:xfrm>
        </p:spPr>
        <p:txBody>
          <a:bodyPr/>
          <a:lstStyle/>
          <a:p>
            <a:r>
              <a:rPr lang="en-US" dirty="0" smtClean="0"/>
              <a:t>DANGER</a:t>
            </a:r>
          </a:p>
          <a:p>
            <a:pPr lvl="1"/>
            <a:r>
              <a:rPr lang="en-US" dirty="0" smtClean="0"/>
              <a:t>Higher severity of hazards than </a:t>
            </a:r>
            <a:r>
              <a:rPr lang="en-US" b="1" dirty="0" smtClean="0">
                <a:solidFill>
                  <a:srgbClr val="FF0000"/>
                </a:solidFill>
              </a:rPr>
              <a:t>WARNING!</a:t>
            </a:r>
          </a:p>
          <a:p>
            <a:r>
              <a:rPr lang="en-US" dirty="0" smtClean="0"/>
              <a:t>WARNING</a:t>
            </a:r>
          </a:p>
          <a:p>
            <a:pPr lvl="1"/>
            <a:r>
              <a:rPr lang="en-US" dirty="0" smtClean="0"/>
              <a:t>Lower severity of hazards than </a:t>
            </a:r>
            <a:r>
              <a:rPr lang="en-US" b="1" dirty="0" smtClean="0">
                <a:solidFill>
                  <a:srgbClr val="FF0000"/>
                </a:solidFill>
              </a:rPr>
              <a:t>DANGER!</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00225"/>
            <a:ext cx="4597173" cy="4710529"/>
          </a:xfrm>
          <a:prstGeom prst="rect">
            <a:avLst/>
          </a:prstGeom>
        </p:spPr>
      </p:pic>
    </p:spTree>
    <p:extLst>
      <p:ext uri="{BB962C8B-B14F-4D97-AF65-F5344CB8AC3E}">
        <p14:creationId xmlns:p14="http://schemas.microsoft.com/office/powerpoint/2010/main" val="379803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PICTOGRAMS</a:t>
            </a:r>
            <a:endParaRPr lang="en-US" dirty="0">
              <a:latin typeface="+mn-lt"/>
            </a:endParaRPr>
          </a:p>
        </p:txBody>
      </p:sp>
      <p:sp>
        <p:nvSpPr>
          <p:cNvPr id="3" name="Content Placeholder 2"/>
          <p:cNvSpPr>
            <a:spLocks noGrp="1"/>
          </p:cNvSpPr>
          <p:nvPr>
            <p:ph idx="1"/>
          </p:nvPr>
        </p:nvSpPr>
        <p:spPr>
          <a:xfrm>
            <a:off x="914400" y="1600200"/>
            <a:ext cx="3048000" cy="4530725"/>
          </a:xfrm>
        </p:spPr>
        <p:txBody>
          <a:bodyPr/>
          <a:lstStyle/>
          <a:p>
            <a:r>
              <a:rPr lang="en-US" dirty="0" smtClean="0"/>
              <a:t>Standardized</a:t>
            </a:r>
          </a:p>
          <a:p>
            <a:r>
              <a:rPr lang="en-US" dirty="0" smtClean="0"/>
              <a:t>Only </a:t>
            </a:r>
            <a:r>
              <a:rPr lang="en-US" b="1" dirty="0" smtClean="0"/>
              <a:t>‘official’ </a:t>
            </a:r>
            <a:r>
              <a:rPr lang="en-US" dirty="0" smtClean="0"/>
              <a:t>pictograms may be used</a:t>
            </a:r>
          </a:p>
          <a:p>
            <a:r>
              <a:rPr lang="en-US" dirty="0" smtClean="0"/>
              <a:t>Must be in official shape and colors</a:t>
            </a:r>
          </a:p>
          <a:p>
            <a:r>
              <a:rPr lang="en-US" dirty="0" smtClean="0"/>
              <a:t>Labels must contain one or more of these pictograms</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32429"/>
            <a:ext cx="4533026" cy="4644800"/>
          </a:xfrm>
          <a:prstGeom prst="rect">
            <a:avLst/>
          </a:prstGeom>
          <a:ln>
            <a:solidFill>
              <a:schemeClr val="tx1"/>
            </a:solidFill>
          </a:ln>
        </p:spPr>
      </p:pic>
    </p:spTree>
    <p:extLst>
      <p:ext uri="{BB962C8B-B14F-4D97-AF65-F5344CB8AC3E}">
        <p14:creationId xmlns:p14="http://schemas.microsoft.com/office/powerpoint/2010/main" val="3813376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001000" cy="4530725"/>
          </a:xfrm>
        </p:spPr>
        <p:txBody>
          <a:bodyPr/>
          <a:lstStyle/>
          <a:p>
            <a:r>
              <a:rPr lang="en-US" dirty="0"/>
              <a:t>The modules can be presented to workers individually or in </a:t>
            </a:r>
            <a:r>
              <a:rPr lang="en-US" dirty="0" smtClean="0"/>
              <a:t>groups </a:t>
            </a:r>
          </a:p>
          <a:p>
            <a:r>
              <a:rPr lang="en-US" dirty="0" smtClean="0"/>
              <a:t>Five </a:t>
            </a:r>
            <a:r>
              <a:rPr lang="en-US" dirty="0"/>
              <a:t>of the modules </a:t>
            </a:r>
            <a:r>
              <a:rPr lang="en-US" dirty="0" smtClean="0"/>
              <a:t>(1-5) are </a:t>
            </a:r>
            <a:r>
              <a:rPr lang="en-US" dirty="0"/>
              <a:t>applicable to both Aluminum and Copper alloy </a:t>
            </a:r>
            <a:r>
              <a:rPr lang="en-US" dirty="0" smtClean="0"/>
              <a:t>foundries</a:t>
            </a:r>
          </a:p>
          <a:p>
            <a:r>
              <a:rPr lang="en-US" dirty="0" smtClean="0"/>
              <a:t>There </a:t>
            </a:r>
            <a:r>
              <a:rPr lang="en-US" dirty="0"/>
              <a:t>is also a module developed specifically for Aluminum </a:t>
            </a:r>
            <a:r>
              <a:rPr lang="en-US" dirty="0" smtClean="0"/>
              <a:t>foundries (6) </a:t>
            </a:r>
            <a:r>
              <a:rPr lang="en-US" dirty="0"/>
              <a:t>and a different module </a:t>
            </a:r>
            <a:r>
              <a:rPr lang="en-US" dirty="0" smtClean="0"/>
              <a:t>for </a:t>
            </a:r>
            <a:r>
              <a:rPr lang="en-US" dirty="0"/>
              <a:t>Copper alloy </a:t>
            </a:r>
            <a:r>
              <a:rPr lang="en-US" dirty="0" smtClean="0"/>
              <a:t>foundries (7)</a:t>
            </a:r>
          </a:p>
          <a:p>
            <a:r>
              <a:rPr lang="en-US" dirty="0" smtClean="0"/>
              <a:t>Written materials are also available to trainers on how to use the training modules to train their own employees</a:t>
            </a:r>
            <a:endParaRPr lang="en-US" dirty="0"/>
          </a:p>
        </p:txBody>
      </p:sp>
      <p:sp>
        <p:nvSpPr>
          <p:cNvPr id="5" name="Rectangle 5"/>
          <p:cNvSpPr>
            <a:spLocks noChangeArrowheads="1"/>
          </p:cNvSpPr>
          <p:nvPr/>
        </p:nvSpPr>
        <p:spPr bwMode="auto">
          <a:xfrm>
            <a:off x="685801" y="457200"/>
            <a:ext cx="8001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altLang="en-US" sz="3600" dirty="0" smtClean="0">
                <a:solidFill>
                  <a:srgbClr val="000000"/>
                </a:solidFill>
                <a:latin typeface="Arial" pitchFamily="34" charset="0"/>
                <a:ea typeface="Calibri" pitchFamily="34" charset="0"/>
                <a:cs typeface="Arial" pitchFamily="34" charset="0"/>
              </a:rPr>
              <a:t>The Training Modules</a:t>
            </a:r>
            <a:endParaRPr lang="en-US" altLang="en-US" sz="3600" dirty="0" smtClean="0">
              <a:solidFill>
                <a:srgbClr val="000000"/>
              </a:solidFill>
              <a:latin typeface="Arial" pitchFamily="34" charset="0"/>
              <a:cs typeface="Arial" pitchFamily="34" charset="0"/>
            </a:endParaRPr>
          </a:p>
          <a:p>
            <a:pPr eaLnBrk="0" hangingPunct="0"/>
            <a:endParaRPr lang="en-US" altLang="en-US"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796370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5702" y="76200"/>
            <a:ext cx="2932596" cy="6705600"/>
          </a:xfrm>
          <a:prstGeom prst="rect">
            <a:avLst/>
          </a:prstGeom>
          <a:ln>
            <a:solidFill>
              <a:schemeClr val="tx1"/>
            </a:solidFill>
          </a:ln>
        </p:spPr>
      </p:pic>
    </p:spTree>
    <p:extLst>
      <p:ext uri="{BB962C8B-B14F-4D97-AF65-F5344CB8AC3E}">
        <p14:creationId xmlns:p14="http://schemas.microsoft.com/office/powerpoint/2010/main" val="38639166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2057400"/>
            <a:ext cx="7315200" cy="1295400"/>
          </a:xfrm>
        </p:spPr>
        <p:txBody>
          <a:bodyPr/>
          <a:lstStyle/>
          <a:p>
            <a:pPr algn="ctr" eaLnBrk="1" hangingPunct="1"/>
            <a:r>
              <a:rPr lang="en-US" sz="4000" b="1" dirty="0" smtClean="0"/>
              <a:t>Non-Ferrous Founders’ Society</a:t>
            </a:r>
            <a:r>
              <a:rPr lang="en-US" sz="1400" dirty="0" smtClean="0"/>
              <a:t/>
            </a:r>
            <a:br>
              <a:rPr lang="en-US" sz="1400" dirty="0" smtClean="0"/>
            </a:br>
            <a:r>
              <a:rPr lang="en-US" sz="4000" dirty="0" smtClean="0"/>
              <a:t>Safety &amp; Health Training Program</a:t>
            </a:r>
          </a:p>
        </p:txBody>
      </p:sp>
      <p:pic>
        <p:nvPicPr>
          <p:cNvPr id="3075" name="Picture 3" descr="nffs_transparent"/>
          <p:cNvPicPr>
            <a:picLocks noChangeAspect="1" noChangeArrowheads="1"/>
          </p:cNvPicPr>
          <p:nvPr>
            <p:custDataLst>
              <p:tags r:id="rId2"/>
            </p:custDataLst>
          </p:nvPr>
        </p:nvPicPr>
        <p:blipFill>
          <a:blip r:embed="rId6" cstate="print"/>
          <a:srcRect/>
          <a:stretch>
            <a:fillRect/>
          </a:stretch>
        </p:blipFill>
        <p:spPr bwMode="auto">
          <a:xfrm>
            <a:off x="7162800" y="6062663"/>
            <a:ext cx="1676400" cy="719137"/>
          </a:xfrm>
          <a:prstGeom prst="rect">
            <a:avLst/>
          </a:prstGeom>
          <a:noFill/>
          <a:ln w="9525">
            <a:noFill/>
            <a:miter lim="800000"/>
            <a:headEnd/>
            <a:tailEnd/>
          </a:ln>
        </p:spPr>
      </p:pic>
      <p:sp>
        <p:nvSpPr>
          <p:cNvPr id="3076" name="Rectangle 4"/>
          <p:cNvSpPr>
            <a:spLocks noChangeArrowheads="1"/>
          </p:cNvSpPr>
          <p:nvPr/>
        </p:nvSpPr>
        <p:spPr bwMode="auto">
          <a:xfrm>
            <a:off x="1066800" y="3743742"/>
            <a:ext cx="7620000" cy="2246769"/>
          </a:xfrm>
          <a:prstGeom prst="rect">
            <a:avLst/>
          </a:prstGeom>
          <a:noFill/>
          <a:ln w="9525">
            <a:noFill/>
            <a:miter lim="800000"/>
            <a:headEnd/>
            <a:tailEnd/>
          </a:ln>
        </p:spPr>
        <p:txBody>
          <a:bodyPr wrap="square">
            <a:spAutoFit/>
          </a:bodyPr>
          <a:lstStyle/>
          <a:p>
            <a:pPr algn="ctr"/>
            <a:r>
              <a:rPr lang="en-US" sz="3200" dirty="0" smtClean="0">
                <a:solidFill>
                  <a:schemeClr val="tx2"/>
                </a:solidFill>
              </a:rPr>
              <a:t>Hazard Communication/GHS </a:t>
            </a:r>
            <a:br>
              <a:rPr lang="en-US" sz="3200" dirty="0" smtClean="0">
                <a:solidFill>
                  <a:schemeClr val="tx2"/>
                </a:solidFill>
              </a:rPr>
            </a:br>
            <a:r>
              <a:rPr lang="en-US" sz="3200" dirty="0" smtClean="0">
                <a:solidFill>
                  <a:schemeClr val="tx2"/>
                </a:solidFill>
              </a:rPr>
              <a:t>Training Program</a:t>
            </a:r>
            <a:r>
              <a:rPr lang="en-US" sz="3600" dirty="0" smtClean="0">
                <a:solidFill>
                  <a:schemeClr val="tx2"/>
                </a:solidFill>
              </a:rPr>
              <a:t/>
            </a:r>
            <a:br>
              <a:rPr lang="en-US" sz="3600" dirty="0" smtClean="0">
                <a:solidFill>
                  <a:schemeClr val="tx2"/>
                </a:solidFill>
              </a:rPr>
            </a:br>
            <a:endParaRPr lang="en-US" sz="1000" dirty="0" smtClean="0">
              <a:solidFill>
                <a:schemeClr val="tx2"/>
              </a:solidFill>
            </a:endParaRPr>
          </a:p>
          <a:p>
            <a:pPr algn="ctr"/>
            <a:endParaRPr lang="en-US" sz="1000" dirty="0" smtClean="0">
              <a:solidFill>
                <a:schemeClr val="tx2"/>
              </a:solidFill>
            </a:endParaRPr>
          </a:p>
          <a:p>
            <a:pPr algn="ctr"/>
            <a:r>
              <a:rPr lang="en-US" sz="2800" dirty="0" smtClean="0">
                <a:solidFill>
                  <a:schemeClr val="tx2"/>
                </a:solidFill>
              </a:rPr>
              <a:t>Module 5: Air Contaminants in </a:t>
            </a:r>
            <a:br>
              <a:rPr lang="en-US" sz="2800" dirty="0" smtClean="0">
                <a:solidFill>
                  <a:schemeClr val="tx2"/>
                </a:solidFill>
              </a:rPr>
            </a:br>
            <a:r>
              <a:rPr lang="en-US" sz="2800" dirty="0" smtClean="0">
                <a:solidFill>
                  <a:schemeClr val="tx2"/>
                </a:solidFill>
              </a:rPr>
              <a:t>the Non-Ferrous Foundry</a:t>
            </a:r>
          </a:p>
        </p:txBody>
      </p:sp>
      <p:pic>
        <p:nvPicPr>
          <p:cNvPr id="3077" name="Picture 5" descr="NFFStar-logo-transparent"/>
          <p:cNvPicPr>
            <a:picLocks noChangeAspect="1" noChangeArrowheads="1"/>
          </p:cNvPicPr>
          <p:nvPr>
            <p:custDataLst>
              <p:tags r:id="rId3"/>
            </p:custDataLst>
          </p:nvPr>
        </p:nvPicPr>
        <p:blipFill>
          <a:blip r:embed="rId7" cstate="print"/>
          <a:srcRect/>
          <a:stretch>
            <a:fillRect/>
          </a:stretch>
        </p:blipFill>
        <p:spPr bwMode="auto">
          <a:xfrm>
            <a:off x="3581400" y="914400"/>
            <a:ext cx="3276600" cy="1206500"/>
          </a:xfrm>
          <a:prstGeom prst="rect">
            <a:avLst/>
          </a:prstGeom>
          <a:noFill/>
          <a:ln w="9525">
            <a:noFill/>
            <a:miter lim="800000"/>
            <a:headEnd/>
            <a:tailEnd/>
          </a:ln>
        </p:spPr>
      </p:pic>
      <p:sp>
        <p:nvSpPr>
          <p:cNvPr id="3079" name="Text Box 7"/>
          <p:cNvSpPr txBox="1">
            <a:spLocks noChangeArrowheads="1"/>
          </p:cNvSpPr>
          <p:nvPr/>
        </p:nvSpPr>
        <p:spPr bwMode="auto">
          <a:xfrm>
            <a:off x="2895600" y="6477000"/>
            <a:ext cx="3886200" cy="336550"/>
          </a:xfrm>
          <a:prstGeom prst="rect">
            <a:avLst/>
          </a:prstGeom>
          <a:noFill/>
          <a:ln w="9525">
            <a:noFill/>
            <a:miter lim="800000"/>
            <a:headEnd/>
            <a:tailEnd/>
          </a:ln>
        </p:spPr>
        <p:txBody>
          <a:bodyPr>
            <a:spAutoFit/>
          </a:bodyPr>
          <a:lstStyle/>
          <a:p>
            <a:pPr>
              <a:spcBef>
                <a:spcPct val="50000"/>
              </a:spcBef>
            </a:pPr>
            <a:r>
              <a:rPr lang="en-US" sz="1600" b="1" dirty="0">
                <a:latin typeface="Courier New" pitchFamily="49" charset="0"/>
                <a:cs typeface="Arial" charset="0"/>
              </a:rPr>
              <a:t>© </a:t>
            </a:r>
            <a:r>
              <a:rPr lang="en-US" sz="1600" b="1" dirty="0" smtClean="0">
                <a:latin typeface="Courier New" pitchFamily="49" charset="0"/>
                <a:cs typeface="Arial" charset="0"/>
              </a:rPr>
              <a:t>2015 </a:t>
            </a:r>
            <a:r>
              <a:rPr lang="en-US" sz="1600" b="1" dirty="0">
                <a:latin typeface="Courier New" pitchFamily="49" charset="0"/>
                <a:cs typeface="Arial" charset="0"/>
              </a:rPr>
              <a:t>All Rights Reserved</a:t>
            </a:r>
          </a:p>
        </p:txBody>
      </p:sp>
    </p:spTree>
    <p:custDataLst>
      <p:tags r:id="rId1"/>
    </p:custDataLst>
    <p:extLst>
      <p:ext uri="{BB962C8B-B14F-4D97-AF65-F5344CB8AC3E}">
        <p14:creationId xmlns:p14="http://schemas.microsoft.com/office/powerpoint/2010/main" val="2360043147"/>
      </p:ext>
    </p:extLst>
  </p:cSld>
  <p:clrMapOvr>
    <a:masterClrMapping/>
  </p:clrMapOvr>
  <p:transition advClick="0" advTm="18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This module includes materials on the air contaminants that are commonly found in the non-ferrous foundry industry</a:t>
            </a:r>
          </a:p>
          <a:p>
            <a:r>
              <a:rPr lang="en-US" sz="2400" dirty="0" smtClean="0"/>
              <a:t>Introduces the types and forms of air contaminants and can be used to introduce new employees to the topic as well as retrain existing employees in the types of hazards that may be present in their place of work</a:t>
            </a:r>
          </a:p>
          <a:p>
            <a:r>
              <a:rPr lang="en-US" sz="2400" b="1" dirty="0" smtClean="0"/>
              <a:t>Note: Not all foundries will have all of the air contaminants described in this module. Trainers should be prepared to identify the air contaminants and processes that are found in their foundry’s work environment</a:t>
            </a:r>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5: Air Contaminants </a:t>
            </a:r>
            <a:br>
              <a:rPr lang="en-US" sz="3600" dirty="0" smtClean="0"/>
            </a:br>
            <a:r>
              <a:rPr lang="en-US" sz="3600" dirty="0" smtClean="0"/>
              <a:t>in the Non-Ferrous Foundry</a:t>
            </a:r>
            <a:endParaRPr lang="en-US" sz="3600" dirty="0"/>
          </a:p>
        </p:txBody>
      </p:sp>
    </p:spTree>
    <p:extLst>
      <p:ext uri="{BB962C8B-B14F-4D97-AF65-F5344CB8AC3E}">
        <p14:creationId xmlns:p14="http://schemas.microsoft.com/office/powerpoint/2010/main" val="32888730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8001000" cy="4683125"/>
          </a:xfrm>
        </p:spPr>
        <p:txBody>
          <a:bodyPr/>
          <a:lstStyle/>
          <a:p>
            <a:pPr marL="0" indent="0">
              <a:buNone/>
            </a:pPr>
            <a:r>
              <a:rPr lang="en-US" dirty="0" smtClean="0"/>
              <a:t>Trainers </a:t>
            </a:r>
            <a:r>
              <a:rPr lang="en-US" dirty="0"/>
              <a:t>should review the module before presentation and have on hand:</a:t>
            </a:r>
          </a:p>
          <a:p>
            <a:pPr lvl="1"/>
            <a:r>
              <a:rPr lang="en-US" sz="2000" dirty="0" smtClean="0"/>
              <a:t>An outline of areas in the foundry where air sampling has shown overexposures</a:t>
            </a:r>
          </a:p>
          <a:p>
            <a:pPr lvl="1"/>
            <a:r>
              <a:rPr lang="en-US" sz="2000" dirty="0" smtClean="0"/>
              <a:t>A copy of the company Personal Protective Equipment Program, including Respiratory Protection (if applicable)</a:t>
            </a:r>
          </a:p>
          <a:p>
            <a:pPr lvl="1"/>
            <a:r>
              <a:rPr lang="en-US" sz="2000" dirty="0" smtClean="0"/>
              <a:t>Person(s) responsible for Air Sampling and the Personal Protective Equipment program</a:t>
            </a:r>
          </a:p>
          <a:p>
            <a:pPr lvl="1"/>
            <a:r>
              <a:rPr lang="en-US" sz="2000" dirty="0" smtClean="0"/>
              <a:t>How to get answers to any questions concerning chemicals used at the foundry, air sampling, or safe work practices</a:t>
            </a:r>
          </a:p>
          <a:p>
            <a:pPr lvl="1"/>
            <a:r>
              <a:rPr lang="en-US" sz="2000" dirty="0" smtClean="0"/>
              <a:t>Trainers will also find it useful to have current air sampling test results available</a:t>
            </a:r>
            <a:endParaRPr lang="en-US" sz="2000" dirty="0"/>
          </a:p>
          <a:p>
            <a:pPr marL="457200" lvl="1" indent="0">
              <a:buNone/>
            </a:pPr>
            <a:endParaRPr lang="en-US" dirty="0" smtClean="0"/>
          </a:p>
          <a:p>
            <a:pPr marL="0" indent="0">
              <a:buNone/>
            </a:pPr>
            <a:endParaRPr lang="en-US" dirty="0"/>
          </a:p>
        </p:txBody>
      </p:sp>
      <p:sp>
        <p:nvSpPr>
          <p:cNvPr id="6" name="Title 1"/>
          <p:cNvSpPr>
            <a:spLocks noGrp="1"/>
          </p:cNvSpPr>
          <p:nvPr>
            <p:ph type="title"/>
          </p:nvPr>
        </p:nvSpPr>
        <p:spPr>
          <a:xfrm>
            <a:off x="609600" y="277813"/>
            <a:ext cx="8077200" cy="1143000"/>
          </a:xfrm>
        </p:spPr>
        <p:txBody>
          <a:bodyPr/>
          <a:lstStyle/>
          <a:p>
            <a:pPr algn="ctr"/>
            <a:r>
              <a:rPr lang="en-US" sz="3600" dirty="0" smtClean="0"/>
              <a:t>Module 5: Air Contaminants </a:t>
            </a:r>
            <a:br>
              <a:rPr lang="en-US" sz="3600" dirty="0" smtClean="0"/>
            </a:br>
            <a:r>
              <a:rPr lang="en-US" sz="3600" dirty="0" smtClean="0"/>
              <a:t>in the Non-Ferrous Foundry</a:t>
            </a:r>
            <a:endParaRPr lang="en-US" sz="3600" dirty="0"/>
          </a:p>
        </p:txBody>
      </p:sp>
    </p:spTree>
    <p:extLst>
      <p:ext uri="{BB962C8B-B14F-4D97-AF65-F5344CB8AC3E}">
        <p14:creationId xmlns:p14="http://schemas.microsoft.com/office/powerpoint/2010/main" val="722876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30725"/>
          </a:xfrm>
        </p:spPr>
        <p:txBody>
          <a:bodyPr/>
          <a:lstStyle/>
          <a:p>
            <a:r>
              <a:rPr lang="en-US" dirty="0" smtClean="0"/>
              <a:t>Additional resources for trainers:	</a:t>
            </a:r>
          </a:p>
          <a:p>
            <a:pPr lvl="1"/>
            <a:r>
              <a:rPr lang="en-US" sz="2000" dirty="0" smtClean="0"/>
              <a:t>OSHA regulations on Air Contaminants – including standards for specific chemicals (cadmium, hexavalent chromium, formaldehyde, isocyanates, lead)</a:t>
            </a:r>
          </a:p>
          <a:p>
            <a:pPr lvl="1"/>
            <a:r>
              <a:rPr lang="en-US" sz="2000" dirty="0" smtClean="0"/>
              <a:t>OSHA Chemical Sampling Information guidance</a:t>
            </a:r>
          </a:p>
          <a:p>
            <a:pPr lvl="1"/>
            <a:endParaRPr lang="en-US" sz="2000" dirty="0" smtClean="0"/>
          </a:p>
          <a:p>
            <a:pPr lvl="1"/>
            <a:endParaRPr lang="en-US" dirty="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5: Air Contaminants </a:t>
            </a:r>
            <a:br>
              <a:rPr lang="en-US" sz="3600" dirty="0" smtClean="0"/>
            </a:br>
            <a:r>
              <a:rPr lang="en-US" sz="3600" dirty="0" smtClean="0"/>
              <a:t>in the Non-Ferrous Foundry</a:t>
            </a:r>
            <a:endParaRPr lang="en-US" sz="3600" dirty="0"/>
          </a:p>
        </p:txBody>
      </p:sp>
    </p:spTree>
    <p:extLst>
      <p:ext uri="{BB962C8B-B14F-4D97-AF65-F5344CB8AC3E}">
        <p14:creationId xmlns:p14="http://schemas.microsoft.com/office/powerpoint/2010/main" val="32824622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277813"/>
            <a:ext cx="7772400" cy="1143000"/>
          </a:xfrm>
        </p:spPr>
        <p:txBody>
          <a:bodyPr/>
          <a:lstStyle/>
          <a:p>
            <a:pPr algn="ctr"/>
            <a:r>
              <a:rPr lang="en-US" dirty="0" smtClean="0">
                <a:latin typeface="+mn-lt"/>
              </a:rPr>
              <a:t>Air Contaminants in the </a:t>
            </a:r>
            <a:br>
              <a:rPr lang="en-US" dirty="0" smtClean="0">
                <a:latin typeface="+mn-lt"/>
              </a:rPr>
            </a:br>
            <a:r>
              <a:rPr lang="en-US" dirty="0" smtClean="0">
                <a:latin typeface="+mn-lt"/>
              </a:rPr>
              <a:t>Non-Ferrous Foundry</a:t>
            </a:r>
            <a:endParaRPr lang="en-US" dirty="0">
              <a:latin typeface="+mn-lt"/>
            </a:endParaRPr>
          </a:p>
        </p:txBody>
      </p:sp>
      <p:sp>
        <p:nvSpPr>
          <p:cNvPr id="4" name="Content Placeholder 2"/>
          <p:cNvSpPr>
            <a:spLocks noGrp="1"/>
          </p:cNvSpPr>
          <p:nvPr/>
        </p:nvSpPr>
        <p:spPr bwMode="auto">
          <a:xfrm>
            <a:off x="685800" y="1752600"/>
            <a:ext cx="80010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endParaRPr lang="en-US" dirty="0" smtClean="0"/>
          </a:p>
          <a:p>
            <a:endParaRPr lang="en-US" dirty="0"/>
          </a:p>
        </p:txBody>
      </p:sp>
      <p:sp>
        <p:nvSpPr>
          <p:cNvPr id="6" name="Content Placeholder 2"/>
          <p:cNvSpPr>
            <a:spLocks noGrp="1"/>
          </p:cNvSpPr>
          <p:nvPr/>
        </p:nvSpPr>
        <p:spPr bwMode="auto">
          <a:xfrm>
            <a:off x="685800" y="1793875"/>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t>What airborne hazards are present in the foundry?</a:t>
            </a:r>
          </a:p>
          <a:p>
            <a:r>
              <a:rPr lang="en-US" sz="2400" dirty="0" smtClean="0"/>
              <a:t>What are fumes, dusts, gases and vapors, and how are they different?</a:t>
            </a:r>
          </a:p>
          <a:p>
            <a:r>
              <a:rPr lang="en-US" sz="2400" dirty="0" smtClean="0"/>
              <a:t>What types of air contaminants might you be exposed to while working in a nonferrous foundry?</a:t>
            </a:r>
          </a:p>
          <a:p>
            <a:r>
              <a:rPr lang="en-US" sz="2400" dirty="0" smtClean="0"/>
              <a:t>How can you work safely when exposed to air contaminants in the foundry?</a:t>
            </a:r>
          </a:p>
          <a:p>
            <a:endParaRPr lang="en-US" dirty="0" smtClean="0"/>
          </a:p>
          <a:p>
            <a:endParaRPr lang="en-US" dirty="0" smtClean="0"/>
          </a:p>
        </p:txBody>
      </p:sp>
    </p:spTree>
    <p:extLst>
      <p:ext uri="{BB962C8B-B14F-4D97-AF65-F5344CB8AC3E}">
        <p14:creationId xmlns:p14="http://schemas.microsoft.com/office/powerpoint/2010/main" val="7521625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4800600" cy="4530725"/>
          </a:xfrm>
        </p:spPr>
        <p:txBody>
          <a:bodyPr/>
          <a:lstStyle/>
          <a:p>
            <a:r>
              <a:rPr lang="en-US" sz="2100" dirty="0" smtClean="0"/>
              <a:t>When we melt metals, we create METAL FUMES</a:t>
            </a:r>
          </a:p>
          <a:p>
            <a:r>
              <a:rPr lang="en-US" sz="2100" dirty="0" smtClean="0"/>
              <a:t>When metal is cut, ground or cleaned, it can create METAL DUSTS</a:t>
            </a:r>
          </a:p>
          <a:p>
            <a:r>
              <a:rPr lang="en-US" sz="2100" dirty="0" smtClean="0"/>
              <a:t>Metal fumes and dusts can be hazardous to workers if inhaled or ingested </a:t>
            </a:r>
          </a:p>
          <a:p>
            <a:r>
              <a:rPr lang="en-US" sz="2100" dirty="0" smtClean="0"/>
              <a:t>The types of hazards from FUMES and DUSTS will depend on what is in them</a:t>
            </a:r>
          </a:p>
          <a:p>
            <a:r>
              <a:rPr lang="en-US" sz="2100" dirty="0" smtClean="0"/>
              <a:t>Dusts and Fumes from the same metal can be very different, especially in Brass and Bronze foundries</a:t>
            </a:r>
          </a:p>
          <a:p>
            <a:endParaRPr lang="en-US" sz="2200" dirty="0"/>
          </a:p>
        </p:txBody>
      </p:sp>
      <p:sp>
        <p:nvSpPr>
          <p:cNvPr id="4" name="Title 1"/>
          <p:cNvSpPr>
            <a:spLocks noGrp="1"/>
          </p:cNvSpPr>
          <p:nvPr>
            <p:ph type="title"/>
          </p:nvPr>
        </p:nvSpPr>
        <p:spPr/>
        <p:txBody>
          <a:bodyPr/>
          <a:lstStyle/>
          <a:p>
            <a:pPr algn="ctr"/>
            <a:r>
              <a:rPr lang="en-US" dirty="0" smtClean="0">
                <a:latin typeface="+mn-lt"/>
              </a:rPr>
              <a:t>Non-Ferrous Foundry Hazards</a:t>
            </a:r>
            <a:endParaRPr lang="en-US"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99" y="1676400"/>
            <a:ext cx="3080657" cy="231049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799" y="4114800"/>
            <a:ext cx="3080657" cy="2286000"/>
          </a:xfrm>
          <a:prstGeom prst="rect">
            <a:avLst/>
          </a:prstGeom>
        </p:spPr>
      </p:pic>
    </p:spTree>
    <p:extLst>
      <p:ext uri="{BB962C8B-B14F-4D97-AF65-F5344CB8AC3E}">
        <p14:creationId xmlns:p14="http://schemas.microsoft.com/office/powerpoint/2010/main" val="8804517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brass </a:t>
            </a:r>
            <a:r>
              <a:rPr lang="en-US" dirty="0"/>
              <a:t>alloy with </a:t>
            </a:r>
            <a:r>
              <a:rPr lang="en-US" dirty="0" smtClean="0"/>
              <a:t>the same 85</a:t>
            </a:r>
            <a:r>
              <a:rPr lang="en-US" dirty="0"/>
              <a:t>% copper, 5% lead, 5% zinc and 5% antimony will create </a:t>
            </a:r>
            <a:r>
              <a:rPr lang="en-US" dirty="0" smtClean="0"/>
              <a:t>metal FUMES with a very different chemistry</a:t>
            </a:r>
          </a:p>
          <a:p>
            <a:r>
              <a:rPr lang="en-US" dirty="0" smtClean="0"/>
              <a:t>Fumes are created when metal reaches its boiling point and begins to vaporize</a:t>
            </a:r>
          </a:p>
          <a:p>
            <a:r>
              <a:rPr lang="en-US" dirty="0" smtClean="0"/>
              <a:t>Boiling point for Copper is 4653 degrees Fahrenheit, Zinc is 788 degrees Fahrenheit</a:t>
            </a:r>
          </a:p>
          <a:p>
            <a:r>
              <a:rPr lang="en-US" dirty="0" smtClean="0"/>
              <a:t>At normal bronze melting/pouring temperatures (less than 3000 degree F) copper does not vaporize but zinc and some other metals (lead) do</a:t>
            </a:r>
          </a:p>
          <a:p>
            <a:endParaRPr lang="en-US" dirty="0" smtClean="0"/>
          </a:p>
        </p:txBody>
      </p:sp>
      <p:sp>
        <p:nvSpPr>
          <p:cNvPr id="4" name="Title 1"/>
          <p:cNvSpPr>
            <a:spLocks noGrp="1"/>
          </p:cNvSpPr>
          <p:nvPr>
            <p:ph type="title"/>
          </p:nvPr>
        </p:nvSpPr>
        <p:spPr/>
        <p:txBody>
          <a:bodyPr/>
          <a:lstStyle/>
          <a:p>
            <a:pPr algn="ctr"/>
            <a:r>
              <a:rPr lang="en-US" dirty="0" smtClean="0">
                <a:latin typeface="+mn-lt"/>
              </a:rPr>
              <a:t>Fumes and Dusts</a:t>
            </a:r>
            <a:endParaRPr lang="en-US" dirty="0">
              <a:latin typeface="+mn-lt"/>
            </a:endParaRPr>
          </a:p>
        </p:txBody>
      </p:sp>
    </p:spTree>
    <p:extLst>
      <p:ext uri="{BB962C8B-B14F-4D97-AF65-F5344CB8AC3E}">
        <p14:creationId xmlns:p14="http://schemas.microsoft.com/office/powerpoint/2010/main" val="15541160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0200" y="2209800"/>
            <a:ext cx="3304116" cy="3540125"/>
          </a:xfrm>
        </p:spPr>
      </p:pic>
      <p:sp>
        <p:nvSpPr>
          <p:cNvPr id="4" name="Title 1"/>
          <p:cNvSpPr>
            <a:spLocks noGrp="1"/>
          </p:cNvSpPr>
          <p:nvPr>
            <p:ph type="title"/>
          </p:nvPr>
        </p:nvSpPr>
        <p:spPr/>
        <p:txBody>
          <a:bodyPr/>
          <a:lstStyle/>
          <a:p>
            <a:pPr algn="ctr"/>
            <a:r>
              <a:rPr lang="en-US" dirty="0" smtClean="0">
                <a:latin typeface="+mn-lt"/>
              </a:rPr>
              <a:t>Cadmium</a:t>
            </a:r>
            <a:endParaRPr lang="en-US" dirty="0">
              <a:latin typeface="+mn-lt"/>
            </a:endParaRPr>
          </a:p>
        </p:txBody>
      </p:sp>
      <p:sp>
        <p:nvSpPr>
          <p:cNvPr id="5" name="Content Placeholder 2"/>
          <p:cNvSpPr>
            <a:spLocks noGrp="1"/>
          </p:cNvSpPr>
          <p:nvPr/>
        </p:nvSpPr>
        <p:spPr bwMode="auto">
          <a:xfrm>
            <a:off x="685800" y="1600200"/>
            <a:ext cx="4724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t>Cadmium and its compounds are HIGHLY toxic</a:t>
            </a:r>
          </a:p>
          <a:p>
            <a:r>
              <a:rPr lang="en-US" sz="2400" dirty="0" smtClean="0"/>
              <a:t>Exposure to Cadmium is known to cause cancer</a:t>
            </a:r>
          </a:p>
          <a:p>
            <a:r>
              <a:rPr lang="en-US" sz="2400" dirty="0" smtClean="0"/>
              <a:t>Targets the body’s cardiovascular, renal, gastrointestinal, neurological, reproductive and respiratory systems</a:t>
            </a:r>
          </a:p>
          <a:p>
            <a:r>
              <a:rPr lang="en-US" sz="2400" dirty="0" smtClean="0"/>
              <a:t>OSHA has a Cadmium standard that includes foundries (</a:t>
            </a:r>
            <a:r>
              <a:rPr lang="en-US" sz="1600" dirty="0" smtClean="0"/>
              <a:t>29CFR1910.1027</a:t>
            </a:r>
            <a:r>
              <a:rPr lang="en-US" sz="2400" dirty="0" smtClean="0"/>
              <a:t>)</a:t>
            </a:r>
          </a:p>
          <a:p>
            <a:endParaRPr lang="en-US" sz="2400" dirty="0"/>
          </a:p>
        </p:txBody>
      </p:sp>
    </p:spTree>
    <p:extLst>
      <p:ext uri="{BB962C8B-B14F-4D97-AF65-F5344CB8AC3E}">
        <p14:creationId xmlns:p14="http://schemas.microsoft.com/office/powerpoint/2010/main" val="16194072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3200400"/>
            <a:ext cx="2281469" cy="3342098"/>
          </a:xfrm>
          <a:prstGeom prst="rect">
            <a:avLst/>
          </a:prstGeom>
          <a:ln>
            <a:solidFill>
              <a:schemeClr val="tx1"/>
            </a:solidFill>
          </a:ln>
        </p:spPr>
      </p:pic>
      <p:sp>
        <p:nvSpPr>
          <p:cNvPr id="3" name="Content Placeholder 2"/>
          <p:cNvSpPr>
            <a:spLocks noGrp="1"/>
          </p:cNvSpPr>
          <p:nvPr>
            <p:ph idx="1"/>
          </p:nvPr>
        </p:nvSpPr>
        <p:spPr>
          <a:xfrm>
            <a:off x="762000" y="1641475"/>
            <a:ext cx="4191000" cy="4530725"/>
          </a:xfrm>
        </p:spPr>
        <p:txBody>
          <a:bodyPr/>
          <a:lstStyle/>
          <a:p>
            <a:r>
              <a:rPr lang="en-US" sz="2400" dirty="0" smtClean="0"/>
              <a:t>The place where </a:t>
            </a:r>
            <a:r>
              <a:rPr lang="en-US" sz="2400" u="sng" dirty="0" smtClean="0"/>
              <a:t>YOU</a:t>
            </a:r>
            <a:r>
              <a:rPr lang="en-US" sz="2400" dirty="0" smtClean="0"/>
              <a:t> work may not have all of these metals or chemicals in your department</a:t>
            </a:r>
          </a:p>
          <a:p>
            <a:r>
              <a:rPr lang="en-US" sz="2400" dirty="0" smtClean="0"/>
              <a:t>The way we know WHAT we work with and HOW it can affect us begins with reading and understanding the </a:t>
            </a:r>
            <a:r>
              <a:rPr lang="en-US" sz="2400" b="1" dirty="0" smtClean="0">
                <a:solidFill>
                  <a:srgbClr val="FF0000"/>
                </a:solidFill>
              </a:rPr>
              <a:t>SAFETY DATA SHEET </a:t>
            </a:r>
            <a:r>
              <a:rPr lang="en-US" sz="2400" dirty="0" smtClean="0"/>
              <a:t>and product </a:t>
            </a:r>
            <a:r>
              <a:rPr lang="en-US" sz="2400" b="1" dirty="0" smtClean="0">
                <a:solidFill>
                  <a:srgbClr val="FF0000"/>
                </a:solidFill>
              </a:rPr>
              <a:t>LABELS</a:t>
            </a:r>
            <a:r>
              <a:rPr lang="en-US" sz="2400" dirty="0" smtClean="0"/>
              <a:t>!</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752600"/>
            <a:ext cx="2156623" cy="2209800"/>
          </a:xfrm>
          <a:prstGeom prst="rect">
            <a:avLst/>
          </a:prstGeom>
          <a:ln>
            <a:solidFill>
              <a:schemeClr val="tx1"/>
            </a:solidFill>
          </a:ln>
        </p:spPr>
      </p:pic>
      <p:sp>
        <p:nvSpPr>
          <p:cNvPr id="7" name="Title 1"/>
          <p:cNvSpPr>
            <a:spLocks noGrp="1"/>
          </p:cNvSpPr>
          <p:nvPr>
            <p:ph type="title"/>
          </p:nvPr>
        </p:nvSpPr>
        <p:spPr>
          <a:xfrm>
            <a:off x="914400" y="277813"/>
            <a:ext cx="7772400" cy="1143000"/>
          </a:xfrm>
        </p:spPr>
        <p:txBody>
          <a:bodyPr/>
          <a:lstStyle/>
          <a:p>
            <a:pPr algn="ctr"/>
            <a:r>
              <a:rPr lang="en-US" dirty="0" smtClean="0">
                <a:latin typeface="+mn-lt"/>
              </a:rPr>
              <a:t>Be Informed!</a:t>
            </a:r>
            <a:endParaRPr lang="en-US" dirty="0">
              <a:latin typeface="+mn-lt"/>
            </a:endParaRPr>
          </a:p>
        </p:txBody>
      </p:sp>
    </p:spTree>
    <p:extLst>
      <p:ext uri="{BB962C8B-B14F-4D97-AF65-F5344CB8AC3E}">
        <p14:creationId xmlns:p14="http://schemas.microsoft.com/office/powerpoint/2010/main" val="1955186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8077200" cy="1143000"/>
          </a:xfrm>
        </p:spPr>
        <p:txBody>
          <a:bodyPr/>
          <a:lstStyle/>
          <a:p>
            <a:pPr algn="ctr"/>
            <a:r>
              <a:rPr lang="en-US" dirty="0" smtClean="0"/>
              <a:t>Please Note!</a:t>
            </a:r>
            <a:endParaRPr lang="en-US" dirty="0"/>
          </a:p>
        </p:txBody>
      </p:sp>
      <p:sp>
        <p:nvSpPr>
          <p:cNvPr id="3" name="Content Placeholder 2"/>
          <p:cNvSpPr>
            <a:spLocks noGrp="1"/>
          </p:cNvSpPr>
          <p:nvPr>
            <p:ph idx="1"/>
          </p:nvPr>
        </p:nvSpPr>
        <p:spPr/>
        <p:txBody>
          <a:bodyPr/>
          <a:lstStyle/>
          <a:p>
            <a:r>
              <a:rPr lang="en-US" dirty="0" smtClean="0"/>
              <a:t>You can modify this material, or add to it, to reflect the conditions and operations in your foundry. Be sure to update and use the available PowerPoint slides with the written content as the base of your training program. Copies of the slides and written narrative are designed as a ‘take-away’ for employees to use as an information resource and for future referral.</a:t>
            </a:r>
            <a:endParaRPr lang="en-US" dirty="0"/>
          </a:p>
        </p:txBody>
      </p:sp>
    </p:spTree>
    <p:extLst>
      <p:ext uri="{BB962C8B-B14F-4D97-AF65-F5344CB8AC3E}">
        <p14:creationId xmlns:p14="http://schemas.microsoft.com/office/powerpoint/2010/main" val="22493346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2057400"/>
            <a:ext cx="7315200" cy="1295400"/>
          </a:xfrm>
        </p:spPr>
        <p:txBody>
          <a:bodyPr/>
          <a:lstStyle/>
          <a:p>
            <a:pPr algn="ctr" eaLnBrk="1" hangingPunct="1"/>
            <a:r>
              <a:rPr lang="en-US" sz="4000" b="1" dirty="0" smtClean="0"/>
              <a:t>Non-Ferrous Founders’ Society</a:t>
            </a:r>
            <a:r>
              <a:rPr lang="en-US" sz="1400" dirty="0" smtClean="0"/>
              <a:t/>
            </a:r>
            <a:br>
              <a:rPr lang="en-US" sz="1400" dirty="0" smtClean="0"/>
            </a:br>
            <a:r>
              <a:rPr lang="en-US" sz="4000" dirty="0" smtClean="0"/>
              <a:t>Safety &amp; Health Training Program</a:t>
            </a:r>
          </a:p>
        </p:txBody>
      </p:sp>
      <p:pic>
        <p:nvPicPr>
          <p:cNvPr id="3075" name="Picture 3" descr="nffs_transparent"/>
          <p:cNvPicPr>
            <a:picLocks noChangeAspect="1" noChangeArrowheads="1"/>
          </p:cNvPicPr>
          <p:nvPr>
            <p:custDataLst>
              <p:tags r:id="rId2"/>
            </p:custDataLst>
          </p:nvPr>
        </p:nvPicPr>
        <p:blipFill>
          <a:blip r:embed="rId6" cstate="print"/>
          <a:srcRect/>
          <a:stretch>
            <a:fillRect/>
          </a:stretch>
        </p:blipFill>
        <p:spPr bwMode="auto">
          <a:xfrm>
            <a:off x="7162800" y="6062663"/>
            <a:ext cx="1676400" cy="719137"/>
          </a:xfrm>
          <a:prstGeom prst="rect">
            <a:avLst/>
          </a:prstGeom>
          <a:noFill/>
          <a:ln w="9525">
            <a:noFill/>
            <a:miter lim="800000"/>
            <a:headEnd/>
            <a:tailEnd/>
          </a:ln>
        </p:spPr>
      </p:pic>
      <p:sp>
        <p:nvSpPr>
          <p:cNvPr id="3076" name="Rectangle 4"/>
          <p:cNvSpPr>
            <a:spLocks noChangeArrowheads="1"/>
          </p:cNvSpPr>
          <p:nvPr/>
        </p:nvSpPr>
        <p:spPr bwMode="auto">
          <a:xfrm>
            <a:off x="1066800" y="3743742"/>
            <a:ext cx="7620000" cy="2215991"/>
          </a:xfrm>
          <a:prstGeom prst="rect">
            <a:avLst/>
          </a:prstGeom>
          <a:noFill/>
          <a:ln w="9525">
            <a:noFill/>
            <a:miter lim="800000"/>
            <a:headEnd/>
            <a:tailEnd/>
          </a:ln>
        </p:spPr>
        <p:txBody>
          <a:bodyPr wrap="square">
            <a:spAutoFit/>
          </a:bodyPr>
          <a:lstStyle/>
          <a:p>
            <a:pPr algn="ctr"/>
            <a:r>
              <a:rPr lang="en-US" sz="3600" dirty="0" smtClean="0">
                <a:solidFill>
                  <a:schemeClr val="tx2"/>
                </a:solidFill>
              </a:rPr>
              <a:t>Hazard Communication/GHS Training Program</a:t>
            </a:r>
            <a:endParaRPr lang="en-US" sz="1000" dirty="0" smtClean="0">
              <a:solidFill>
                <a:schemeClr val="tx2"/>
              </a:solidFill>
            </a:endParaRPr>
          </a:p>
          <a:p>
            <a:pPr algn="ctr"/>
            <a:endParaRPr lang="en-US" sz="1000" dirty="0" smtClean="0">
              <a:solidFill>
                <a:schemeClr val="tx2"/>
              </a:solidFill>
            </a:endParaRPr>
          </a:p>
          <a:p>
            <a:pPr algn="ctr"/>
            <a:r>
              <a:rPr lang="en-US" sz="2800" dirty="0" smtClean="0">
                <a:solidFill>
                  <a:schemeClr val="tx2"/>
                </a:solidFill>
              </a:rPr>
              <a:t>Section 6: HazCom/GHS  and the </a:t>
            </a:r>
            <a:br>
              <a:rPr lang="en-US" sz="2800" dirty="0" smtClean="0">
                <a:solidFill>
                  <a:schemeClr val="tx2"/>
                </a:solidFill>
              </a:rPr>
            </a:br>
            <a:r>
              <a:rPr lang="en-US" sz="2800" dirty="0" smtClean="0">
                <a:solidFill>
                  <a:schemeClr val="tx2"/>
                </a:solidFill>
              </a:rPr>
              <a:t>Aluminum Foundry</a:t>
            </a:r>
          </a:p>
        </p:txBody>
      </p:sp>
      <p:pic>
        <p:nvPicPr>
          <p:cNvPr id="3077" name="Picture 5" descr="NFFStar-logo-transparent"/>
          <p:cNvPicPr>
            <a:picLocks noChangeAspect="1" noChangeArrowheads="1"/>
          </p:cNvPicPr>
          <p:nvPr>
            <p:custDataLst>
              <p:tags r:id="rId3"/>
            </p:custDataLst>
          </p:nvPr>
        </p:nvPicPr>
        <p:blipFill>
          <a:blip r:embed="rId7" cstate="print"/>
          <a:srcRect/>
          <a:stretch>
            <a:fillRect/>
          </a:stretch>
        </p:blipFill>
        <p:spPr bwMode="auto">
          <a:xfrm>
            <a:off x="3581400" y="914400"/>
            <a:ext cx="3276600" cy="1206500"/>
          </a:xfrm>
          <a:prstGeom prst="rect">
            <a:avLst/>
          </a:prstGeom>
          <a:noFill/>
          <a:ln w="9525">
            <a:noFill/>
            <a:miter lim="800000"/>
            <a:headEnd/>
            <a:tailEnd/>
          </a:ln>
        </p:spPr>
      </p:pic>
      <p:sp>
        <p:nvSpPr>
          <p:cNvPr id="3079" name="Text Box 7"/>
          <p:cNvSpPr txBox="1">
            <a:spLocks noChangeArrowheads="1"/>
          </p:cNvSpPr>
          <p:nvPr/>
        </p:nvSpPr>
        <p:spPr bwMode="auto">
          <a:xfrm>
            <a:off x="2895600" y="6477000"/>
            <a:ext cx="3886200" cy="336550"/>
          </a:xfrm>
          <a:prstGeom prst="rect">
            <a:avLst/>
          </a:prstGeom>
          <a:noFill/>
          <a:ln w="9525">
            <a:noFill/>
            <a:miter lim="800000"/>
            <a:headEnd/>
            <a:tailEnd/>
          </a:ln>
        </p:spPr>
        <p:txBody>
          <a:bodyPr>
            <a:spAutoFit/>
          </a:bodyPr>
          <a:lstStyle/>
          <a:p>
            <a:pPr>
              <a:spcBef>
                <a:spcPct val="50000"/>
              </a:spcBef>
            </a:pPr>
            <a:r>
              <a:rPr lang="en-US" sz="1600" b="1" dirty="0">
                <a:latin typeface="Courier New" pitchFamily="49" charset="0"/>
                <a:cs typeface="Arial" charset="0"/>
              </a:rPr>
              <a:t>© </a:t>
            </a:r>
            <a:r>
              <a:rPr lang="en-US" sz="1600" b="1" dirty="0" smtClean="0">
                <a:latin typeface="Courier New" pitchFamily="49" charset="0"/>
                <a:cs typeface="Arial" charset="0"/>
              </a:rPr>
              <a:t>2015 </a:t>
            </a:r>
            <a:r>
              <a:rPr lang="en-US" sz="1600" b="1" dirty="0">
                <a:latin typeface="Courier New" pitchFamily="49" charset="0"/>
                <a:cs typeface="Arial" charset="0"/>
              </a:rPr>
              <a:t>All Rights Reserved</a:t>
            </a:r>
          </a:p>
        </p:txBody>
      </p:sp>
    </p:spTree>
    <p:custDataLst>
      <p:tags r:id="rId1"/>
    </p:custDataLst>
    <p:extLst>
      <p:ext uri="{BB962C8B-B14F-4D97-AF65-F5344CB8AC3E}">
        <p14:creationId xmlns:p14="http://schemas.microsoft.com/office/powerpoint/2010/main" val="1495342633"/>
      </p:ext>
    </p:extLst>
  </p:cSld>
  <p:clrMapOvr>
    <a:masterClrMapping/>
  </p:clrMapOvr>
  <p:transition advClick="0" advTm="18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This module addresses the air contaminants commonly found in ALUMINUM FOUNDRIES, including potential hazards from the presence of Combustible Dust</a:t>
            </a:r>
          </a:p>
          <a:p>
            <a:r>
              <a:rPr lang="en-US" sz="2400" b="1" dirty="0" smtClean="0"/>
              <a:t>Not all Aluminum Foundries will have all of the air toxic substances discussed, and not all foundries will use all of the processes discussed </a:t>
            </a:r>
          </a:p>
          <a:p>
            <a:r>
              <a:rPr lang="en-US" sz="2400" dirty="0" smtClean="0"/>
              <a:t>1 major difference can be the presence of silica sand in some foundries compared with those foundries that do not use silica sand</a:t>
            </a:r>
          </a:p>
          <a:p>
            <a:pPr marL="0" indent="0">
              <a:buNone/>
            </a:pPr>
            <a:endParaRPr lang="en-US" sz="2400" dirty="0" smtClean="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6: GHS/HazCom </a:t>
            </a:r>
            <a:br>
              <a:rPr lang="en-US" sz="3600" dirty="0" smtClean="0"/>
            </a:br>
            <a:r>
              <a:rPr lang="en-US" sz="3600" dirty="0" smtClean="0"/>
              <a:t>and the Aluminum Foundry</a:t>
            </a:r>
            <a:endParaRPr lang="en-US" sz="3600" dirty="0"/>
          </a:p>
        </p:txBody>
      </p:sp>
    </p:spTree>
    <p:extLst>
      <p:ext uri="{BB962C8B-B14F-4D97-AF65-F5344CB8AC3E}">
        <p14:creationId xmlns:p14="http://schemas.microsoft.com/office/powerpoint/2010/main" val="20807955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8001000" cy="4683125"/>
          </a:xfrm>
        </p:spPr>
        <p:txBody>
          <a:bodyPr/>
          <a:lstStyle/>
          <a:p>
            <a:r>
              <a:rPr lang="en-US" dirty="0" smtClean="0"/>
              <a:t>Trainers </a:t>
            </a:r>
            <a:r>
              <a:rPr lang="en-US" dirty="0"/>
              <a:t>should review the module before </a:t>
            </a:r>
            <a:r>
              <a:rPr lang="en-US" dirty="0" smtClean="0"/>
              <a:t>presentation</a:t>
            </a:r>
          </a:p>
          <a:p>
            <a:r>
              <a:rPr lang="en-US" dirty="0" smtClean="0"/>
              <a:t>Trainers should be prepared to discuss the hazards that may be present at YOUR foundry</a:t>
            </a:r>
          </a:p>
          <a:p>
            <a:r>
              <a:rPr lang="en-US" dirty="0" smtClean="0"/>
              <a:t>The air contaminants present in your foundry are determined by the materials and processes used</a:t>
            </a:r>
          </a:p>
          <a:p>
            <a:r>
              <a:rPr lang="en-US" dirty="0" smtClean="0"/>
              <a:t>Trainers should demonstrate how the Safety Data Sheets are used to identify potential air contaminants</a:t>
            </a:r>
            <a:endParaRPr lang="en-US" dirty="0"/>
          </a:p>
        </p:txBody>
      </p:sp>
      <p:sp>
        <p:nvSpPr>
          <p:cNvPr id="7" name="Title 1"/>
          <p:cNvSpPr>
            <a:spLocks noGrp="1"/>
          </p:cNvSpPr>
          <p:nvPr>
            <p:ph type="title"/>
          </p:nvPr>
        </p:nvSpPr>
        <p:spPr>
          <a:xfrm>
            <a:off x="609600" y="277813"/>
            <a:ext cx="8077200" cy="1143000"/>
          </a:xfrm>
        </p:spPr>
        <p:txBody>
          <a:bodyPr/>
          <a:lstStyle/>
          <a:p>
            <a:pPr algn="ctr"/>
            <a:r>
              <a:rPr lang="en-US" sz="3600" dirty="0" smtClean="0"/>
              <a:t>Module 6: GHS/HazCom </a:t>
            </a:r>
            <a:br>
              <a:rPr lang="en-US" sz="3600" dirty="0" smtClean="0"/>
            </a:br>
            <a:r>
              <a:rPr lang="en-US" sz="3600" dirty="0" smtClean="0"/>
              <a:t>and the Aluminum Foundry</a:t>
            </a:r>
            <a:endParaRPr lang="en-US" sz="3600" dirty="0"/>
          </a:p>
        </p:txBody>
      </p:sp>
    </p:spTree>
    <p:extLst>
      <p:ext uri="{BB962C8B-B14F-4D97-AF65-F5344CB8AC3E}">
        <p14:creationId xmlns:p14="http://schemas.microsoft.com/office/powerpoint/2010/main" val="21529205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30725"/>
          </a:xfrm>
        </p:spPr>
        <p:txBody>
          <a:bodyPr/>
          <a:lstStyle/>
          <a:p>
            <a:r>
              <a:rPr lang="en-US" dirty="0" smtClean="0"/>
              <a:t>Additional resources for trainers:	</a:t>
            </a:r>
          </a:p>
          <a:p>
            <a:pPr lvl="1"/>
            <a:r>
              <a:rPr lang="en-US" sz="2000" dirty="0" smtClean="0"/>
              <a:t>OSHA regulations on Air Contaminants – including standards for specific chemicals (cadmium, hexavalent chromium, formaldehyde, isocyanates, lead)</a:t>
            </a:r>
          </a:p>
          <a:p>
            <a:pPr lvl="1"/>
            <a:r>
              <a:rPr lang="en-US" sz="2000" dirty="0" smtClean="0"/>
              <a:t>OSHA Chemical Sampling Information guidance</a:t>
            </a:r>
          </a:p>
          <a:p>
            <a:pPr lvl="1"/>
            <a:r>
              <a:rPr lang="en-US" sz="2000" dirty="0" smtClean="0"/>
              <a:t>Aluminum</a:t>
            </a:r>
          </a:p>
          <a:p>
            <a:pPr lvl="2"/>
            <a:r>
              <a:rPr lang="en-US" sz="1700" dirty="0" smtClean="0"/>
              <a:t>Background and training materials</a:t>
            </a:r>
            <a:br>
              <a:rPr lang="en-US" sz="1700" dirty="0" smtClean="0"/>
            </a:br>
            <a:r>
              <a:rPr lang="en-US" sz="1700" dirty="0" smtClean="0">
                <a:hlinkClick r:id="rId2"/>
              </a:rPr>
              <a:t>https://www.osha.gov/SLTC/metalsheavy/aluminum.html</a:t>
            </a:r>
            <a:r>
              <a:rPr lang="en-US" sz="1700" dirty="0" smtClean="0"/>
              <a:t> </a:t>
            </a:r>
          </a:p>
          <a:p>
            <a:pPr lvl="1"/>
            <a:r>
              <a:rPr lang="en-US" sz="2000" dirty="0" smtClean="0"/>
              <a:t>Combustible Dust</a:t>
            </a:r>
          </a:p>
          <a:p>
            <a:pPr lvl="2"/>
            <a:r>
              <a:rPr lang="en-US" sz="1700" dirty="0" smtClean="0"/>
              <a:t>An OSHA </a:t>
            </a:r>
            <a:r>
              <a:rPr lang="en-US" sz="1700" dirty="0" err="1" smtClean="0"/>
              <a:t>QuickCard</a:t>
            </a:r>
            <a:r>
              <a:rPr lang="en-US" sz="1700" dirty="0" smtClean="0"/>
              <a:t> on Combustible Dust</a:t>
            </a:r>
            <a:br>
              <a:rPr lang="en-US" sz="1700" dirty="0" smtClean="0"/>
            </a:br>
            <a:r>
              <a:rPr lang="en-US" sz="1700" dirty="0" smtClean="0">
                <a:hlinkClick r:id="rId3"/>
              </a:rPr>
              <a:t>https://www.osha.gov/Publications/OSHA_3674.pdf</a:t>
            </a:r>
            <a:r>
              <a:rPr lang="en-US" sz="1700" dirty="0" smtClean="0"/>
              <a:t> </a:t>
            </a:r>
          </a:p>
          <a:p>
            <a:pPr lvl="2"/>
            <a:r>
              <a:rPr lang="en-US" sz="1700" dirty="0" smtClean="0"/>
              <a:t>The OSHA Hazard Communication Guidance for </a:t>
            </a:r>
            <a:r>
              <a:rPr lang="en-US" sz="1700" dirty="0" err="1" smtClean="0"/>
              <a:t>Combustibe</a:t>
            </a:r>
            <a:r>
              <a:rPr lang="en-US" sz="1700" dirty="0" smtClean="0"/>
              <a:t> Dust</a:t>
            </a:r>
            <a:br>
              <a:rPr lang="en-US" sz="1700" dirty="0" smtClean="0"/>
            </a:br>
            <a:r>
              <a:rPr lang="en-US" sz="1700" dirty="0" smtClean="0">
                <a:hlinkClick r:id="rId4"/>
              </a:rPr>
              <a:t>https://www.osha.gov/Publications/3371combustible-dust.html</a:t>
            </a:r>
            <a:endParaRPr lang="en-US" sz="1700" dirty="0" smtClean="0"/>
          </a:p>
          <a:p>
            <a:pPr lvl="2"/>
            <a:r>
              <a:rPr lang="en-US" sz="1700" dirty="0" smtClean="0"/>
              <a:t>OSHA Safety and Health Information Bulletin: Combustible Dust in Industry: Preventing and Mitigating the Effects of fire and Explosions</a:t>
            </a:r>
            <a:br>
              <a:rPr lang="en-US" sz="1700" dirty="0" smtClean="0"/>
            </a:br>
            <a:r>
              <a:rPr lang="en-US" sz="1700" dirty="0" smtClean="0">
                <a:hlinkClick r:id="rId5"/>
              </a:rPr>
              <a:t>https://www.osha.gov/dts/shib/shib073105.html</a:t>
            </a:r>
            <a:r>
              <a:rPr lang="en-US" sz="1700" dirty="0" smtClean="0"/>
              <a:t> </a:t>
            </a:r>
          </a:p>
          <a:p>
            <a:pPr lvl="1"/>
            <a:endParaRPr lang="en-US" sz="2000" dirty="0" smtClean="0"/>
          </a:p>
          <a:p>
            <a:pPr lvl="1"/>
            <a:endParaRPr lang="en-US" dirty="0"/>
          </a:p>
        </p:txBody>
      </p:sp>
      <p:sp>
        <p:nvSpPr>
          <p:cNvPr id="6" name="Title 1"/>
          <p:cNvSpPr>
            <a:spLocks noGrp="1"/>
          </p:cNvSpPr>
          <p:nvPr>
            <p:ph type="title"/>
          </p:nvPr>
        </p:nvSpPr>
        <p:spPr>
          <a:xfrm>
            <a:off x="609600" y="277813"/>
            <a:ext cx="8077200" cy="1143000"/>
          </a:xfrm>
        </p:spPr>
        <p:txBody>
          <a:bodyPr/>
          <a:lstStyle/>
          <a:p>
            <a:pPr algn="ctr"/>
            <a:r>
              <a:rPr lang="en-US" sz="3600" dirty="0" smtClean="0"/>
              <a:t>Module 6: GHS/HazCom </a:t>
            </a:r>
            <a:br>
              <a:rPr lang="en-US" sz="3600" dirty="0" smtClean="0"/>
            </a:br>
            <a:r>
              <a:rPr lang="en-US" sz="3600" dirty="0" smtClean="0"/>
              <a:t>and the Aluminum Foundry</a:t>
            </a:r>
            <a:endParaRPr lang="en-US" sz="3600" dirty="0"/>
          </a:p>
        </p:txBody>
      </p:sp>
    </p:spTree>
    <p:extLst>
      <p:ext uri="{BB962C8B-B14F-4D97-AF65-F5344CB8AC3E}">
        <p14:creationId xmlns:p14="http://schemas.microsoft.com/office/powerpoint/2010/main" val="19081463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30725"/>
          </a:xfrm>
        </p:spPr>
        <p:txBody>
          <a:bodyPr/>
          <a:lstStyle/>
          <a:p>
            <a:r>
              <a:rPr lang="en-US" dirty="0" smtClean="0"/>
              <a:t>Additional resources for trainers:	</a:t>
            </a:r>
          </a:p>
          <a:p>
            <a:pPr lvl="1"/>
            <a:r>
              <a:rPr lang="en-US" sz="2000" dirty="0" smtClean="0"/>
              <a:t>Formaldehyde Standard</a:t>
            </a:r>
          </a:p>
          <a:p>
            <a:pPr lvl="2"/>
            <a:r>
              <a:rPr lang="en-US" sz="1700" dirty="0" smtClean="0"/>
              <a:t>OSHA Regulations</a:t>
            </a:r>
            <a:br>
              <a:rPr lang="en-US" sz="1700" dirty="0" smtClean="0"/>
            </a:br>
            <a:r>
              <a:rPr lang="en-US" sz="1700" dirty="0" smtClean="0">
                <a:hlinkClick r:id="rId2"/>
              </a:rPr>
              <a:t>https://www.osha.gov/pls/oshaweb/owadisp.show_document?p_table=STANDARDS&amp;p_id=10030</a:t>
            </a:r>
            <a:r>
              <a:rPr lang="en-US" sz="1700" dirty="0" smtClean="0"/>
              <a:t> </a:t>
            </a:r>
          </a:p>
          <a:p>
            <a:pPr lvl="1"/>
            <a:r>
              <a:rPr lang="en-US" sz="2000" dirty="0" smtClean="0"/>
              <a:t>Formaldehyde</a:t>
            </a:r>
          </a:p>
          <a:p>
            <a:pPr lvl="2"/>
            <a:r>
              <a:rPr lang="en-US" sz="1700" dirty="0" smtClean="0"/>
              <a:t>OSHA Safety and Health Topics Page</a:t>
            </a:r>
            <a:br>
              <a:rPr lang="en-US" sz="1700" dirty="0" smtClean="0"/>
            </a:br>
            <a:r>
              <a:rPr lang="en-US" sz="1700" dirty="0" smtClean="0">
                <a:hlinkClick r:id="rId3"/>
              </a:rPr>
              <a:t>https://www.osha.gov/SLTC/formaldehyde/index.html</a:t>
            </a:r>
            <a:r>
              <a:rPr lang="en-US" sz="1700" dirty="0" smtClean="0"/>
              <a:t> </a:t>
            </a:r>
          </a:p>
          <a:p>
            <a:pPr lvl="2"/>
            <a:r>
              <a:rPr lang="en-US" sz="1700" dirty="0" smtClean="0"/>
              <a:t>OSHA Fact Sheet on Formaldehyde </a:t>
            </a:r>
            <a:br>
              <a:rPr lang="en-US" sz="1700" dirty="0" smtClean="0"/>
            </a:br>
            <a:r>
              <a:rPr lang="en-US" sz="1700" dirty="0" smtClean="0">
                <a:hlinkClick r:id="rId4"/>
              </a:rPr>
              <a:t>https://www.osha.gov/OshDoc/data_General_Facts/formaldehyde-factsheet.pdf</a:t>
            </a:r>
            <a:r>
              <a:rPr lang="en-US" sz="1700" dirty="0" smtClean="0"/>
              <a:t> </a:t>
            </a:r>
          </a:p>
          <a:p>
            <a:pPr lvl="1"/>
            <a:r>
              <a:rPr lang="en-US" sz="2000" dirty="0" smtClean="0"/>
              <a:t>Isocyanates</a:t>
            </a:r>
          </a:p>
          <a:p>
            <a:pPr lvl="2"/>
            <a:r>
              <a:rPr lang="en-US" sz="1700" dirty="0" smtClean="0"/>
              <a:t>OSHA Safety and Health Topics Page</a:t>
            </a:r>
            <a:br>
              <a:rPr lang="en-US" sz="1700" dirty="0" smtClean="0"/>
            </a:br>
            <a:r>
              <a:rPr lang="en-US" sz="1700" dirty="0" smtClean="0">
                <a:hlinkClick r:id="rId5"/>
              </a:rPr>
              <a:t>https://www.osha.gov/SLTC/isocyanates/index.html</a:t>
            </a:r>
            <a:r>
              <a:rPr lang="en-US" sz="1700" dirty="0" smtClean="0"/>
              <a:t> </a:t>
            </a:r>
          </a:p>
          <a:p>
            <a:pPr lvl="1"/>
            <a:endParaRPr lang="en-US" sz="2000" dirty="0" smtClean="0"/>
          </a:p>
          <a:p>
            <a:pPr lvl="1"/>
            <a:endParaRPr lang="en-US" sz="2000" dirty="0" smtClean="0"/>
          </a:p>
          <a:p>
            <a:pPr lvl="1"/>
            <a:endParaRPr lang="en-US" dirty="0"/>
          </a:p>
        </p:txBody>
      </p:sp>
      <p:sp>
        <p:nvSpPr>
          <p:cNvPr id="6" name="Title 1"/>
          <p:cNvSpPr>
            <a:spLocks noGrp="1"/>
          </p:cNvSpPr>
          <p:nvPr>
            <p:ph type="title"/>
          </p:nvPr>
        </p:nvSpPr>
        <p:spPr>
          <a:xfrm>
            <a:off x="609600" y="277813"/>
            <a:ext cx="8077200" cy="1143000"/>
          </a:xfrm>
        </p:spPr>
        <p:txBody>
          <a:bodyPr/>
          <a:lstStyle/>
          <a:p>
            <a:pPr algn="ctr"/>
            <a:r>
              <a:rPr lang="en-US" sz="3600" dirty="0" smtClean="0"/>
              <a:t>Module 6: GHS/HazCom </a:t>
            </a:r>
            <a:br>
              <a:rPr lang="en-US" sz="3600" dirty="0" smtClean="0"/>
            </a:br>
            <a:r>
              <a:rPr lang="en-US" sz="3600" dirty="0" smtClean="0"/>
              <a:t>and the Aluminum Foundry</a:t>
            </a:r>
            <a:endParaRPr lang="en-US" sz="3600" dirty="0"/>
          </a:p>
        </p:txBody>
      </p:sp>
    </p:spTree>
    <p:extLst>
      <p:ext uri="{BB962C8B-B14F-4D97-AF65-F5344CB8AC3E}">
        <p14:creationId xmlns:p14="http://schemas.microsoft.com/office/powerpoint/2010/main" val="19700610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30725"/>
          </a:xfrm>
        </p:spPr>
        <p:txBody>
          <a:bodyPr/>
          <a:lstStyle/>
          <a:p>
            <a:r>
              <a:rPr lang="en-US" dirty="0" smtClean="0"/>
              <a:t>Additional resources for trainers:	</a:t>
            </a:r>
          </a:p>
          <a:p>
            <a:pPr lvl="1"/>
            <a:r>
              <a:rPr lang="en-US" sz="2000" dirty="0" smtClean="0"/>
              <a:t>Silica</a:t>
            </a:r>
            <a:endParaRPr lang="en-US" sz="1700" dirty="0" smtClean="0"/>
          </a:p>
          <a:p>
            <a:pPr lvl="2"/>
            <a:r>
              <a:rPr lang="en-US" sz="1700" dirty="0" smtClean="0"/>
              <a:t>OSHA Silica Website</a:t>
            </a:r>
            <a:br>
              <a:rPr lang="en-US" sz="1700" dirty="0" smtClean="0"/>
            </a:br>
            <a:r>
              <a:rPr lang="en-US" sz="1700" dirty="0" smtClean="0">
                <a:hlinkClick r:id="rId2"/>
              </a:rPr>
              <a:t>https://www.osha.gov/dte/library/silicosis/si_gi.html</a:t>
            </a:r>
            <a:r>
              <a:rPr lang="en-US" sz="1700" dirty="0" smtClean="0"/>
              <a:t> </a:t>
            </a:r>
          </a:p>
          <a:p>
            <a:pPr lvl="2"/>
            <a:r>
              <a:rPr lang="en-US" sz="1700" dirty="0" smtClean="0"/>
              <a:t>OSHA .pdf brochure</a:t>
            </a:r>
            <a:br>
              <a:rPr lang="en-US" sz="1700" dirty="0" smtClean="0"/>
            </a:br>
            <a:r>
              <a:rPr lang="en-US" sz="1700" dirty="0" smtClean="0">
                <a:hlinkClick r:id="rId3"/>
              </a:rPr>
              <a:t>https://www.osha.gov/dte/library/silicosis/si_gi.pdf</a:t>
            </a:r>
            <a:endParaRPr lang="en-US" sz="1700" dirty="0" smtClean="0"/>
          </a:p>
          <a:p>
            <a:pPr lvl="2"/>
            <a:r>
              <a:rPr lang="en-US" sz="1700" dirty="0" smtClean="0"/>
              <a:t>OSHA Safety and Health Topics Page:</a:t>
            </a:r>
            <a:br>
              <a:rPr lang="en-US" sz="1700" dirty="0" smtClean="0"/>
            </a:br>
            <a:r>
              <a:rPr lang="en-US" sz="1700" dirty="0" smtClean="0">
                <a:hlinkClick r:id="rId4"/>
              </a:rPr>
              <a:t>https://www.osha.gov/dsg/topics/silicacrystalline/index.html</a:t>
            </a:r>
            <a:r>
              <a:rPr lang="en-US" sz="1700" dirty="0" smtClean="0"/>
              <a:t> </a:t>
            </a:r>
          </a:p>
          <a:p>
            <a:pPr lvl="1"/>
            <a:endParaRPr lang="en-US" sz="1700" dirty="0" smtClean="0"/>
          </a:p>
          <a:p>
            <a:pPr lvl="1"/>
            <a:endParaRPr lang="en-US" sz="1700" dirty="0" smtClean="0"/>
          </a:p>
          <a:p>
            <a:pPr lvl="1"/>
            <a:endParaRPr lang="en-US" sz="1700" dirty="0"/>
          </a:p>
        </p:txBody>
      </p:sp>
      <p:sp>
        <p:nvSpPr>
          <p:cNvPr id="6" name="Title 1"/>
          <p:cNvSpPr>
            <a:spLocks noGrp="1"/>
          </p:cNvSpPr>
          <p:nvPr>
            <p:ph type="title"/>
          </p:nvPr>
        </p:nvSpPr>
        <p:spPr>
          <a:xfrm>
            <a:off x="609600" y="277813"/>
            <a:ext cx="8077200" cy="1143000"/>
          </a:xfrm>
        </p:spPr>
        <p:txBody>
          <a:bodyPr/>
          <a:lstStyle/>
          <a:p>
            <a:pPr algn="ctr"/>
            <a:r>
              <a:rPr lang="en-US" sz="3600" dirty="0" smtClean="0"/>
              <a:t>Module 6: GHS/HazCom </a:t>
            </a:r>
            <a:br>
              <a:rPr lang="en-US" sz="3600" dirty="0" smtClean="0"/>
            </a:br>
            <a:r>
              <a:rPr lang="en-US" sz="3600" dirty="0" smtClean="0"/>
              <a:t>and the Aluminum Foundry</a:t>
            </a:r>
            <a:endParaRPr lang="en-US" sz="3600" dirty="0"/>
          </a:p>
        </p:txBody>
      </p:sp>
    </p:spTree>
    <p:extLst>
      <p:ext uri="{BB962C8B-B14F-4D97-AF65-F5344CB8AC3E}">
        <p14:creationId xmlns:p14="http://schemas.microsoft.com/office/powerpoint/2010/main" val="27933841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277813"/>
            <a:ext cx="7772400" cy="1143000"/>
          </a:xfrm>
        </p:spPr>
        <p:txBody>
          <a:bodyPr/>
          <a:lstStyle/>
          <a:p>
            <a:pPr algn="ctr"/>
            <a:r>
              <a:rPr lang="en-US" dirty="0" smtClean="0">
                <a:latin typeface="+mn-lt"/>
              </a:rPr>
              <a:t>HazCom/GHS and the Aluminum Foundry</a:t>
            </a:r>
            <a:endParaRPr lang="en-US" dirty="0">
              <a:latin typeface="+mn-lt"/>
            </a:endParaRPr>
          </a:p>
        </p:txBody>
      </p:sp>
      <p:sp>
        <p:nvSpPr>
          <p:cNvPr id="4" name="Content Placeholder 2"/>
          <p:cNvSpPr>
            <a:spLocks noGrp="1"/>
          </p:cNvSpPr>
          <p:nvPr/>
        </p:nvSpPr>
        <p:spPr bwMode="auto">
          <a:xfrm>
            <a:off x="685800" y="1752600"/>
            <a:ext cx="80010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endParaRPr lang="en-US" dirty="0" smtClean="0"/>
          </a:p>
          <a:p>
            <a:endParaRPr lang="en-US" dirty="0"/>
          </a:p>
        </p:txBody>
      </p:sp>
      <p:sp>
        <p:nvSpPr>
          <p:cNvPr id="6" name="Content Placeholder 2"/>
          <p:cNvSpPr>
            <a:spLocks noGrp="1"/>
          </p:cNvSpPr>
          <p:nvPr/>
        </p:nvSpPr>
        <p:spPr bwMode="auto">
          <a:xfrm>
            <a:off x="685800" y="1793875"/>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t>What are some of the hazards that exist in an Aluminum Foundry?</a:t>
            </a:r>
          </a:p>
          <a:p>
            <a:r>
              <a:rPr lang="en-US" sz="2400" dirty="0" smtClean="0"/>
              <a:t>What are some common manufacturing process/materials in the Aluminum Foundry, and what hazards can these processes/materials present to the foundry worker?</a:t>
            </a:r>
          </a:p>
          <a:p>
            <a:r>
              <a:rPr lang="en-US" sz="2400" dirty="0" smtClean="0"/>
              <a:t>What are some of the Personal Protective Equipment (PPE) items that workers should wear in an Aluminum Foundry?</a:t>
            </a:r>
          </a:p>
          <a:p>
            <a:endParaRPr lang="en-US" dirty="0" smtClean="0"/>
          </a:p>
          <a:p>
            <a:endParaRPr lang="en-US" dirty="0" smtClean="0"/>
          </a:p>
        </p:txBody>
      </p:sp>
    </p:spTree>
    <p:extLst>
      <p:ext uri="{BB962C8B-B14F-4D97-AF65-F5344CB8AC3E}">
        <p14:creationId xmlns:p14="http://schemas.microsoft.com/office/powerpoint/2010/main" val="12297826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77813"/>
            <a:ext cx="7772400" cy="1143000"/>
          </a:xfrm>
        </p:spPr>
        <p:txBody>
          <a:bodyPr/>
          <a:lstStyle/>
          <a:p>
            <a:pPr algn="ctr"/>
            <a:r>
              <a:rPr lang="en-US" dirty="0" smtClean="0">
                <a:latin typeface="+mn-lt"/>
              </a:rPr>
              <a:t>Permissible Exposure Limits (PEL) for 3 Types of Silica</a:t>
            </a:r>
            <a:endParaRPr lang="en-US" dirty="0">
              <a:latin typeface="+mn-lt"/>
            </a:endParaRPr>
          </a:p>
        </p:txBody>
      </p:sp>
      <p:sp>
        <p:nvSpPr>
          <p:cNvPr id="5" name="Content Placeholder 2"/>
          <p:cNvSpPr>
            <a:spLocks noGrp="1"/>
          </p:cNvSpPr>
          <p:nvPr>
            <p:ph idx="1"/>
          </p:nvPr>
        </p:nvSpPr>
        <p:spPr>
          <a:xfrm>
            <a:off x="685800" y="1716314"/>
            <a:ext cx="3048000" cy="4530725"/>
          </a:xfrm>
        </p:spPr>
        <p:txBody>
          <a:bodyPr/>
          <a:lstStyle/>
          <a:p>
            <a:r>
              <a:rPr lang="en-US" sz="2400" dirty="0" smtClean="0"/>
              <a:t>3 types of Silica</a:t>
            </a:r>
          </a:p>
          <a:p>
            <a:pPr lvl="1"/>
            <a:r>
              <a:rPr lang="en-US" sz="2200" dirty="0" smtClean="0"/>
              <a:t>Crystalline Silica</a:t>
            </a:r>
          </a:p>
          <a:p>
            <a:pPr lvl="1"/>
            <a:r>
              <a:rPr lang="en-US" sz="2200" dirty="0" smtClean="0"/>
              <a:t>Cristobalite</a:t>
            </a:r>
          </a:p>
          <a:p>
            <a:pPr lvl="1"/>
            <a:r>
              <a:rPr lang="en-US" sz="2200" dirty="0" smtClean="0"/>
              <a:t>Tridymite</a:t>
            </a:r>
          </a:p>
          <a:p>
            <a:r>
              <a:rPr lang="en-US" sz="2400" dirty="0" smtClean="0"/>
              <a:t>The PEL for each type of silica are shown in table Z-3 to the left</a:t>
            </a:r>
          </a:p>
          <a:p>
            <a:endParaRPr lang="en-US" sz="2400" dirty="0" smtClean="0"/>
          </a:p>
          <a:p>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2227948001"/>
              </p:ext>
            </p:extLst>
          </p:nvPr>
        </p:nvGraphicFramePr>
        <p:xfrm>
          <a:off x="4038600" y="1905000"/>
          <a:ext cx="4648200" cy="3615508"/>
        </p:xfrm>
        <a:graphic>
          <a:graphicData uri="http://schemas.openxmlformats.org/drawingml/2006/table">
            <a:tbl>
              <a:tblPr firstRow="1" bandRow="1">
                <a:tableStyleId>{5C22544A-7EE6-4342-B048-85BDC9FD1C3A}</a:tableStyleId>
              </a:tblPr>
              <a:tblGrid>
                <a:gridCol w="2438400"/>
                <a:gridCol w="1143000"/>
                <a:gridCol w="1066800"/>
              </a:tblGrid>
              <a:tr h="436154">
                <a:tc gridSpan="3">
                  <a:txBody>
                    <a:bodyPr/>
                    <a:lstStyle/>
                    <a:p>
                      <a:pPr algn="ctr"/>
                      <a:r>
                        <a:rPr lang="en-US" dirty="0" smtClean="0">
                          <a:solidFill>
                            <a:schemeClr val="tx1"/>
                          </a:solidFill>
                        </a:rPr>
                        <a:t>Table Z-3 Mineral Dusts</a:t>
                      </a:r>
                      <a:endParaRPr lang="en-US" dirty="0">
                        <a:solidFill>
                          <a:schemeClr val="tx1"/>
                        </a:solidFill>
                      </a:endParaRPr>
                    </a:p>
                  </a:txBody>
                  <a:tcPr/>
                </a:tc>
                <a:tc hMerge="1">
                  <a:txBody>
                    <a:bodyPr/>
                    <a:lstStyle/>
                    <a:p>
                      <a:endParaRPr lang="en-US" dirty="0"/>
                    </a:p>
                  </a:txBody>
                  <a:tcPr/>
                </a:tc>
                <a:tc hMerge="1">
                  <a:txBody>
                    <a:bodyPr/>
                    <a:lstStyle/>
                    <a:p>
                      <a:endParaRPr lang="en-US" dirty="0"/>
                    </a:p>
                  </a:txBody>
                  <a:tcPr/>
                </a:tc>
              </a:tr>
              <a:tr h="436154">
                <a:tc>
                  <a:txBody>
                    <a:bodyPr/>
                    <a:lstStyle/>
                    <a:p>
                      <a:pPr algn="ctr"/>
                      <a:r>
                        <a:rPr lang="en-US" sz="1200" dirty="0" smtClean="0"/>
                        <a:t>Substance</a:t>
                      </a:r>
                      <a:endParaRPr lang="en-US" sz="1200" dirty="0"/>
                    </a:p>
                  </a:txBody>
                  <a:tcPr/>
                </a:tc>
                <a:tc>
                  <a:txBody>
                    <a:bodyPr/>
                    <a:lstStyle/>
                    <a:p>
                      <a:pPr algn="ctr"/>
                      <a:r>
                        <a:rPr lang="en-US" sz="1200" dirty="0" smtClean="0"/>
                        <a:t>mppcf</a:t>
                      </a:r>
                      <a:r>
                        <a:rPr lang="en-US" sz="1200" baseline="30000" dirty="0" smtClean="0"/>
                        <a:t>a</a:t>
                      </a:r>
                      <a:endParaRPr lang="en-US" sz="1200" baseline="30000" dirty="0"/>
                    </a:p>
                  </a:txBody>
                  <a:tcPr/>
                </a:tc>
                <a:tc>
                  <a:txBody>
                    <a:bodyPr/>
                    <a:lstStyle/>
                    <a:p>
                      <a:pPr algn="ctr"/>
                      <a:r>
                        <a:rPr lang="en-US" sz="1200" dirty="0" smtClean="0"/>
                        <a:t>mg/m</a:t>
                      </a:r>
                      <a:r>
                        <a:rPr lang="en-US" sz="1200" baseline="30000" dirty="0" smtClean="0"/>
                        <a:t>3</a:t>
                      </a:r>
                      <a:endParaRPr lang="en-US" sz="1200" baseline="30000" dirty="0"/>
                    </a:p>
                  </a:txBody>
                  <a:tcPr/>
                </a:tc>
              </a:tr>
              <a:tr h="436154">
                <a:tc>
                  <a:txBody>
                    <a:bodyPr/>
                    <a:lstStyle/>
                    <a:p>
                      <a:r>
                        <a:rPr lang="en-US" sz="1200" dirty="0" smtClean="0"/>
                        <a:t>Silica:</a:t>
                      </a:r>
                    </a:p>
                    <a:p>
                      <a:r>
                        <a:rPr lang="en-US" sz="1200" dirty="0" smtClean="0"/>
                        <a:t>Crystalline</a:t>
                      </a:r>
                      <a:endParaRPr lang="en-US" sz="1200" dirty="0"/>
                    </a:p>
                  </a:txBody>
                  <a:tcPr/>
                </a:tc>
                <a:tc>
                  <a:txBody>
                    <a:bodyPr/>
                    <a:lstStyle/>
                    <a:p>
                      <a:endParaRPr lang="en-US" sz="1200" dirty="0"/>
                    </a:p>
                  </a:txBody>
                  <a:tcPr/>
                </a:tc>
                <a:tc>
                  <a:txBody>
                    <a:bodyPr/>
                    <a:lstStyle/>
                    <a:p>
                      <a:endParaRPr lang="en-US" sz="1200"/>
                    </a:p>
                  </a:txBody>
                  <a:tcPr/>
                </a:tc>
              </a:tr>
              <a:tr h="436154">
                <a:tc>
                  <a:txBody>
                    <a:bodyPr/>
                    <a:lstStyle/>
                    <a:p>
                      <a:r>
                        <a:rPr lang="en-US" sz="1200" dirty="0" smtClean="0"/>
                        <a:t> </a:t>
                      </a:r>
                    </a:p>
                    <a:p>
                      <a:r>
                        <a:rPr lang="en-US" sz="1200" dirty="0" smtClean="0"/>
                        <a:t>  Quartz (Respirable) …………..</a:t>
                      </a:r>
                      <a:endParaRPr lang="en-US" sz="1200" dirty="0"/>
                    </a:p>
                  </a:txBody>
                  <a:tcPr/>
                </a:tc>
                <a:tc>
                  <a:txBody>
                    <a:bodyPr/>
                    <a:lstStyle/>
                    <a:p>
                      <a:pPr algn="ctr"/>
                      <a:r>
                        <a:rPr lang="en-US" sz="1200" dirty="0" smtClean="0"/>
                        <a:t>250</a:t>
                      </a:r>
                      <a:r>
                        <a:rPr lang="en-US" sz="1200" baseline="30000" dirty="0" smtClean="0"/>
                        <a:t>b</a:t>
                      </a:r>
                    </a:p>
                    <a:p>
                      <a:pPr algn="ctr"/>
                      <a:r>
                        <a:rPr lang="en-US" sz="1200" baseline="0" dirty="0" smtClean="0"/>
                        <a:t>--------------</a:t>
                      </a:r>
                    </a:p>
                    <a:p>
                      <a:pPr algn="ctr"/>
                      <a:r>
                        <a:rPr lang="en-US" sz="1200" baseline="0" dirty="0" smtClean="0"/>
                        <a:t>%SiO</a:t>
                      </a:r>
                      <a:r>
                        <a:rPr lang="en-US" sz="1200" baseline="-25000" dirty="0" smtClean="0"/>
                        <a:t>2</a:t>
                      </a:r>
                      <a:r>
                        <a:rPr lang="en-US" sz="1200" baseline="0" dirty="0" smtClean="0"/>
                        <a:t>+5</a:t>
                      </a:r>
                      <a:endParaRPr lang="en-US" sz="1200" baseline="0" dirty="0"/>
                    </a:p>
                  </a:txBody>
                  <a:tcPr/>
                </a:tc>
                <a:tc>
                  <a:txBody>
                    <a:bodyPr/>
                    <a:lstStyle/>
                    <a:p>
                      <a:pPr algn="ctr"/>
                      <a:r>
                        <a:rPr lang="en-US" sz="1200" dirty="0" smtClean="0"/>
                        <a:t> 10 mg/m</a:t>
                      </a:r>
                      <a:r>
                        <a:rPr lang="en-US" sz="1200" baseline="30000" dirty="0" smtClean="0"/>
                        <a:t>3</a:t>
                      </a:r>
                    </a:p>
                    <a:p>
                      <a:pPr algn="ctr"/>
                      <a:r>
                        <a:rPr lang="en-US" sz="1200" baseline="0" dirty="0" smtClean="0"/>
                        <a:t>--------------</a:t>
                      </a:r>
                    </a:p>
                    <a:p>
                      <a:pPr algn="ctr"/>
                      <a:r>
                        <a:rPr lang="en-US" sz="1200" baseline="0" dirty="0" smtClean="0"/>
                        <a:t>%SiO</a:t>
                      </a:r>
                      <a:r>
                        <a:rPr lang="en-US" sz="1200" baseline="-25000" dirty="0" smtClean="0"/>
                        <a:t>2</a:t>
                      </a:r>
                      <a:r>
                        <a:rPr lang="en-US" sz="1200" baseline="0" dirty="0" smtClean="0"/>
                        <a:t>+2</a:t>
                      </a:r>
                    </a:p>
                  </a:txBody>
                  <a:tcPr/>
                </a:tc>
              </a:tr>
              <a:tr h="436154">
                <a:tc>
                  <a:txBody>
                    <a:bodyPr/>
                    <a:lstStyle/>
                    <a:p>
                      <a:r>
                        <a:rPr lang="en-US" sz="1200" dirty="0" smtClean="0"/>
                        <a:t>   </a:t>
                      </a:r>
                    </a:p>
                    <a:p>
                      <a:r>
                        <a:rPr lang="en-US" sz="1200" dirty="0" smtClean="0"/>
                        <a:t>    Quartz (Total</a:t>
                      </a:r>
                      <a:r>
                        <a:rPr lang="en-US" sz="1200" baseline="0" dirty="0" smtClean="0"/>
                        <a:t> Dust)</a:t>
                      </a:r>
                      <a:r>
                        <a:rPr lang="en-US" sz="1200" dirty="0" smtClean="0"/>
                        <a:t>) …………..</a:t>
                      </a:r>
                      <a:endParaRPr lang="en-US" sz="1200" dirty="0"/>
                    </a:p>
                  </a:txBody>
                  <a:tcPr/>
                </a:tc>
                <a:tc>
                  <a:txBody>
                    <a:bodyPr/>
                    <a:lstStyle/>
                    <a:p>
                      <a:endParaRPr lang="en-US" sz="1200" dirty="0" smtClean="0"/>
                    </a:p>
                    <a:p>
                      <a:r>
                        <a:rPr lang="en-US" sz="1200" dirty="0" smtClean="0"/>
                        <a:t>………………</a:t>
                      </a:r>
                      <a:endParaRPr lang="en-US" sz="1200" dirty="0"/>
                    </a:p>
                  </a:txBody>
                  <a:tcPr/>
                </a:tc>
                <a:tc>
                  <a:txBody>
                    <a:bodyPr/>
                    <a:lstStyle/>
                    <a:p>
                      <a:pPr algn="ctr"/>
                      <a:r>
                        <a:rPr lang="en-US" sz="1200" dirty="0" smtClean="0"/>
                        <a:t>10 mg/m</a:t>
                      </a:r>
                      <a:r>
                        <a:rPr lang="en-US" sz="1200" baseline="30000" dirty="0" smtClean="0"/>
                        <a:t>3</a:t>
                      </a:r>
                    </a:p>
                    <a:p>
                      <a:pPr algn="ctr"/>
                      <a:r>
                        <a:rPr lang="en-US" sz="1200" baseline="0" dirty="0" smtClean="0"/>
                        <a:t>--------------</a:t>
                      </a:r>
                    </a:p>
                    <a:p>
                      <a:pPr algn="ctr"/>
                      <a:r>
                        <a:rPr lang="en-US" sz="1200" baseline="0" dirty="0" smtClean="0"/>
                        <a:t>%SiO</a:t>
                      </a:r>
                      <a:r>
                        <a:rPr lang="en-US" sz="1200" baseline="-25000" dirty="0" smtClean="0"/>
                        <a:t>2</a:t>
                      </a:r>
                      <a:r>
                        <a:rPr lang="en-US" sz="1200" baseline="0" dirty="0" smtClean="0"/>
                        <a:t>+2</a:t>
                      </a:r>
                    </a:p>
                  </a:txBody>
                  <a:tcPr/>
                </a:tc>
              </a:tr>
              <a:tr h="872308">
                <a:tc gridSpan="3">
                  <a:txBody>
                    <a:bodyPr/>
                    <a:lstStyle/>
                    <a:p>
                      <a:pPr marL="171450" indent="-171450">
                        <a:buFont typeface="Arial" panose="020B0604020202020204" pitchFamily="34" charset="0"/>
                        <a:buChar char="•"/>
                      </a:pPr>
                      <a:r>
                        <a:rPr lang="en-US" sz="1200" dirty="0" smtClean="0"/>
                        <a:t>Cristobalite: Use ½ the value calculated from the count or mass formulae for quartz.</a:t>
                      </a:r>
                    </a:p>
                    <a:p>
                      <a:pPr marL="0" indent="0">
                        <a:buFont typeface="Arial" panose="020B0604020202020204" pitchFamily="34" charset="0"/>
                        <a:buNone/>
                      </a:pPr>
                      <a:endParaRPr lang="en-US" sz="1200" dirty="0" smtClean="0"/>
                    </a:p>
                    <a:p>
                      <a:pPr marL="171450" indent="-171450">
                        <a:buFont typeface="Arial" panose="020B0604020202020204" pitchFamily="34" charset="0"/>
                        <a:buChar char="•"/>
                      </a:pPr>
                      <a:r>
                        <a:rPr lang="en-US" sz="1200" dirty="0" smtClean="0"/>
                        <a:t>Tridymite: Use ½ the value calculated from the formulae for quartz.</a:t>
                      </a:r>
                      <a:endParaRPr lang="en-US" sz="1200" dirty="0"/>
                    </a:p>
                  </a:txBody>
                  <a:tcPr/>
                </a:tc>
                <a:tc hMerge="1">
                  <a:txBody>
                    <a:bodyPr/>
                    <a:lstStyle/>
                    <a:p>
                      <a:endParaRPr lang="en-US" sz="1200"/>
                    </a:p>
                  </a:txBody>
                  <a:tcPr/>
                </a:tc>
                <a:tc hMerge="1">
                  <a:txBody>
                    <a:bodyPr/>
                    <a:lstStyle/>
                    <a:p>
                      <a:endParaRPr lang="en-US" sz="1200" dirty="0"/>
                    </a:p>
                  </a:txBody>
                  <a:tcPr/>
                </a:tc>
              </a:tr>
            </a:tbl>
          </a:graphicData>
        </a:graphic>
      </p:graphicFrame>
    </p:spTree>
    <p:extLst>
      <p:ext uri="{BB962C8B-B14F-4D97-AF65-F5344CB8AC3E}">
        <p14:creationId xmlns:p14="http://schemas.microsoft.com/office/powerpoint/2010/main" val="23585116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itle 1"/>
          <p:cNvSpPr>
            <a:spLocks noGrp="1"/>
          </p:cNvSpPr>
          <p:nvPr>
            <p:ph type="title"/>
          </p:nvPr>
        </p:nvSpPr>
        <p:spPr/>
        <p:txBody>
          <a:bodyPr/>
          <a:lstStyle/>
          <a:p>
            <a:pPr algn="ctr"/>
            <a:r>
              <a:rPr lang="en-US" dirty="0" smtClean="0">
                <a:latin typeface="+mn-lt"/>
              </a:rPr>
              <a:t>ASTHMA</a:t>
            </a:r>
            <a:endParaRPr lang="en-US" dirty="0">
              <a:latin typeface="+mn-lt"/>
            </a:endParaRPr>
          </a:p>
        </p:txBody>
      </p:sp>
      <p:sp>
        <p:nvSpPr>
          <p:cNvPr id="7" name="Content Placeholder 2"/>
          <p:cNvSpPr>
            <a:spLocks noGrp="1"/>
          </p:cNvSpPr>
          <p:nvPr>
            <p:ph idx="1"/>
          </p:nvPr>
        </p:nvSpPr>
        <p:spPr>
          <a:xfrm>
            <a:off x="685800" y="1600200"/>
            <a:ext cx="5257800" cy="4530725"/>
          </a:xfrm>
        </p:spPr>
        <p:txBody>
          <a:bodyPr/>
          <a:lstStyle/>
          <a:p>
            <a:r>
              <a:rPr lang="en-US" sz="2000" dirty="0" smtClean="0"/>
              <a:t>People who never had asthma can develop it due to workplace exposures to ISOCYANTES</a:t>
            </a:r>
          </a:p>
          <a:p>
            <a:r>
              <a:rPr lang="en-US" sz="2000" dirty="0" smtClean="0"/>
              <a:t>People with asthma may find that their condition gets worse due to workplace exposures to </a:t>
            </a:r>
            <a:r>
              <a:rPr lang="en-US" sz="2000" b="1" dirty="0" smtClean="0">
                <a:solidFill>
                  <a:srgbClr val="FF0000"/>
                </a:solidFill>
              </a:rPr>
              <a:t>ISOCYANATES</a:t>
            </a:r>
          </a:p>
          <a:p>
            <a:r>
              <a:rPr lang="en-US" sz="2000" dirty="0" smtClean="0"/>
              <a:t>Some people can also become sensitized to the chemical </a:t>
            </a:r>
          </a:p>
          <a:p>
            <a:r>
              <a:rPr lang="en-US" sz="2000" dirty="0" smtClean="0"/>
              <a:t>Some </a:t>
            </a:r>
            <a:r>
              <a:rPr lang="en-US" sz="2000" b="1" dirty="0" smtClean="0">
                <a:solidFill>
                  <a:srgbClr val="FF0000"/>
                </a:solidFill>
              </a:rPr>
              <a:t>ISOCYANATES </a:t>
            </a:r>
            <a:r>
              <a:rPr lang="en-US" sz="2000" dirty="0" smtClean="0"/>
              <a:t>(but not all) are classified as potential human carcinogens</a:t>
            </a:r>
          </a:p>
          <a:p>
            <a:r>
              <a:rPr lang="en-US" sz="2000" dirty="0" smtClean="0"/>
              <a:t>It is important to check the Safety Data Sheet (SDS) to see which Isocyanates may be present and </a:t>
            </a:r>
            <a:r>
              <a:rPr lang="en-US" sz="2000" b="1" dirty="0" smtClean="0">
                <a:solidFill>
                  <a:srgbClr val="FF0000"/>
                </a:solidFill>
              </a:rPr>
              <a:t>WHAT</a:t>
            </a:r>
            <a:r>
              <a:rPr lang="en-US" sz="2000" dirty="0" smtClean="0"/>
              <a:t> actions should be taken if there is a potential hazard</a:t>
            </a:r>
          </a:p>
          <a:p>
            <a:endParaRPr lang="en-US" sz="2400" b="1" dirty="0">
              <a:solidFill>
                <a:srgbClr val="FF0000"/>
              </a:solidFill>
            </a:endParaRPr>
          </a:p>
        </p:txBody>
      </p:sp>
      <p:pic>
        <p:nvPicPr>
          <p:cNvPr id="2071" name="Picture 23" descr="\\192.168.1.253\Users Shared Folders\Jerrod\NFFStar Program\Harwood Grant\2014 Hazard Communication aligned with GHS\Project\Funded\Content\images\5-25-12-asthm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120" y="2114550"/>
            <a:ext cx="2784880" cy="1847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73" name="Picture 25" descr="http://hayesbartonpharmacy.com/sites/default/files/Asth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8121" y="4191000"/>
            <a:ext cx="2784879" cy="20812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2599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793875"/>
            <a:ext cx="4800600" cy="4530725"/>
          </a:xfrm>
        </p:spPr>
        <p:txBody>
          <a:bodyPr/>
          <a:lstStyle/>
          <a:p>
            <a:r>
              <a:rPr lang="en-US" dirty="0" smtClean="0"/>
              <a:t>One chemical that MAY be in some products used to bind sand together is </a:t>
            </a:r>
            <a:r>
              <a:rPr lang="en-US" b="1" dirty="0" smtClean="0">
                <a:solidFill>
                  <a:srgbClr val="FF0000"/>
                </a:solidFill>
              </a:rPr>
              <a:t>FORMALDEHYDE</a:t>
            </a:r>
          </a:p>
          <a:p>
            <a:r>
              <a:rPr lang="en-US" dirty="0" smtClean="0"/>
              <a:t>If this chemical is present in the product or is created when used, the Safety Data Sheet (SDS) will show us!</a:t>
            </a:r>
            <a:endParaRPr lang="en-US" dirty="0"/>
          </a:p>
        </p:txBody>
      </p:sp>
      <p:sp>
        <p:nvSpPr>
          <p:cNvPr id="4" name="Title 1"/>
          <p:cNvSpPr>
            <a:spLocks noGrp="1"/>
          </p:cNvSpPr>
          <p:nvPr>
            <p:ph type="title"/>
          </p:nvPr>
        </p:nvSpPr>
        <p:spPr/>
        <p:txBody>
          <a:bodyPr/>
          <a:lstStyle/>
          <a:p>
            <a:pPr algn="ctr"/>
            <a:r>
              <a:rPr lang="en-US" dirty="0" smtClean="0">
                <a:latin typeface="+mn-lt"/>
              </a:rPr>
              <a:t>FORMALDEHYDE</a:t>
            </a:r>
            <a:endParaRPr lang="en-US" dirty="0">
              <a:latin typeface="+mn-lt"/>
            </a:endParaRPr>
          </a:p>
        </p:txBody>
      </p:sp>
      <p:pic>
        <p:nvPicPr>
          <p:cNvPr id="16386" name="Picture 2" descr="http://cdn5.triplepundit.com/wp-content/uploads/2010/09/Formaldehyde-2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515" y="2514600"/>
            <a:ext cx="2595885" cy="23257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858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13"/>
            <a:ext cx="8001000" cy="1143000"/>
          </a:xfrm>
        </p:spPr>
        <p:txBody>
          <a:bodyPr/>
          <a:lstStyle/>
          <a:p>
            <a:pPr algn="ctr"/>
            <a:r>
              <a:rPr lang="en-US" dirty="0" smtClean="0"/>
              <a:t>Train-The-Trainer </a:t>
            </a:r>
            <a:endParaRPr lang="en-US" dirty="0"/>
          </a:p>
        </p:txBody>
      </p:sp>
      <p:sp>
        <p:nvSpPr>
          <p:cNvPr id="3" name="Content Placeholder 2"/>
          <p:cNvSpPr>
            <a:spLocks noGrp="1"/>
          </p:cNvSpPr>
          <p:nvPr>
            <p:ph idx="1"/>
          </p:nvPr>
        </p:nvSpPr>
        <p:spPr/>
        <p:txBody>
          <a:bodyPr/>
          <a:lstStyle/>
          <a:p>
            <a:r>
              <a:rPr lang="en-US" dirty="0" smtClean="0"/>
              <a:t>Train-the-Trainer Guidance Document</a:t>
            </a:r>
          </a:p>
          <a:p>
            <a:pPr lvl="1"/>
            <a:r>
              <a:rPr lang="en-US" sz="2000" dirty="0" smtClean="0"/>
              <a:t>Directory of Training Modules Available</a:t>
            </a:r>
          </a:p>
          <a:p>
            <a:pPr lvl="1"/>
            <a:r>
              <a:rPr lang="en-US" sz="2000" dirty="0" smtClean="0"/>
              <a:t>Introduction to the Train-the-Trainer Program</a:t>
            </a:r>
          </a:p>
          <a:p>
            <a:pPr lvl="1"/>
            <a:r>
              <a:rPr lang="en-US" sz="2000" dirty="0" smtClean="0"/>
              <a:t>The Training Process – Step by Step</a:t>
            </a:r>
          </a:p>
          <a:p>
            <a:pPr lvl="1"/>
            <a:r>
              <a:rPr lang="en-US" sz="2000" dirty="0" smtClean="0"/>
              <a:t>Module 1: Workers’ Rights</a:t>
            </a:r>
          </a:p>
          <a:p>
            <a:pPr lvl="1"/>
            <a:r>
              <a:rPr lang="en-US" sz="2000" dirty="0" smtClean="0"/>
              <a:t>Module 2: GHS/HazCom and the Non-Ferrous Foundry</a:t>
            </a:r>
          </a:p>
          <a:p>
            <a:pPr lvl="1"/>
            <a:r>
              <a:rPr lang="en-US" sz="2000" dirty="0" smtClean="0"/>
              <a:t>Module 3: Safety Data Sheets</a:t>
            </a:r>
          </a:p>
          <a:p>
            <a:pPr lvl="1"/>
            <a:r>
              <a:rPr lang="en-US" sz="2000" dirty="0" smtClean="0"/>
              <a:t>Module 4: Labels</a:t>
            </a:r>
          </a:p>
          <a:p>
            <a:pPr lvl="1"/>
            <a:r>
              <a:rPr lang="en-US" sz="2000" dirty="0" smtClean="0"/>
              <a:t>Module 5: Air Contaminants in the Non-Ferrous Foundry</a:t>
            </a:r>
          </a:p>
          <a:p>
            <a:pPr lvl="1"/>
            <a:r>
              <a:rPr lang="en-US" sz="2000" dirty="0" smtClean="0"/>
              <a:t>Module 6: Aluminum Foundries</a:t>
            </a:r>
          </a:p>
          <a:p>
            <a:pPr lvl="1"/>
            <a:r>
              <a:rPr lang="en-US" sz="2000" dirty="0" smtClean="0"/>
              <a:t>Module 7: Brass and Bronze Foundries</a:t>
            </a:r>
          </a:p>
          <a:p>
            <a:pPr lvl="1"/>
            <a:r>
              <a:rPr lang="en-US" sz="2000" dirty="0" smtClean="0"/>
              <a:t>Additional Trainer Resources</a:t>
            </a:r>
            <a:endParaRPr lang="en-US" sz="2000" dirty="0"/>
          </a:p>
        </p:txBody>
      </p:sp>
    </p:spTree>
    <p:extLst>
      <p:ext uri="{BB962C8B-B14F-4D97-AF65-F5344CB8AC3E}">
        <p14:creationId xmlns:p14="http://schemas.microsoft.com/office/powerpoint/2010/main" val="27382562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4724400" cy="4530725"/>
          </a:xfrm>
        </p:spPr>
        <p:txBody>
          <a:bodyPr/>
          <a:lstStyle/>
          <a:p>
            <a:r>
              <a:rPr lang="en-US" sz="2400" dirty="0" smtClean="0"/>
              <a:t>One other chemical commonly found in many core making processes is </a:t>
            </a:r>
            <a:r>
              <a:rPr lang="en-US" sz="2400" b="1" dirty="0" smtClean="0">
                <a:solidFill>
                  <a:srgbClr val="FF0000"/>
                </a:solidFill>
              </a:rPr>
              <a:t>PHENOL</a:t>
            </a:r>
          </a:p>
          <a:p>
            <a:r>
              <a:rPr lang="en-US" sz="2400" b="1" dirty="0">
                <a:solidFill>
                  <a:srgbClr val="FF0000"/>
                </a:solidFill>
              </a:rPr>
              <a:t>PHENOL</a:t>
            </a:r>
            <a:r>
              <a:rPr lang="en-US" sz="2400" dirty="0"/>
              <a:t> has an odor that is unpleasant to many people</a:t>
            </a:r>
          </a:p>
          <a:p>
            <a:r>
              <a:rPr lang="en-US" sz="2400" dirty="0" smtClean="0"/>
              <a:t>At low levels,</a:t>
            </a:r>
            <a:r>
              <a:rPr lang="en-US" sz="2400" b="1" dirty="0" smtClean="0">
                <a:solidFill>
                  <a:srgbClr val="FF0000"/>
                </a:solidFill>
              </a:rPr>
              <a:t> PHENOL </a:t>
            </a:r>
            <a:r>
              <a:rPr lang="en-US" sz="2400" dirty="0" smtClean="0"/>
              <a:t>may be irritating to the eyes, nose and throat </a:t>
            </a:r>
          </a:p>
          <a:p>
            <a:r>
              <a:rPr lang="en-US" sz="2400" dirty="0"/>
              <a:t>A</a:t>
            </a:r>
            <a:r>
              <a:rPr lang="en-US" sz="2400" dirty="0" smtClean="0"/>
              <a:t>t high concentrations, </a:t>
            </a:r>
            <a:r>
              <a:rPr lang="en-US" sz="2400" b="1" dirty="0" smtClean="0">
                <a:solidFill>
                  <a:srgbClr val="FF0000"/>
                </a:solidFill>
              </a:rPr>
              <a:t>PHENOL</a:t>
            </a:r>
            <a:r>
              <a:rPr lang="en-US" sz="2400" dirty="0" smtClean="0"/>
              <a:t> can cause dermatitis or chemical burns</a:t>
            </a:r>
            <a:endParaRPr lang="en-US" sz="2400" dirty="0"/>
          </a:p>
        </p:txBody>
      </p:sp>
      <p:sp>
        <p:nvSpPr>
          <p:cNvPr id="4" name="Title 1"/>
          <p:cNvSpPr>
            <a:spLocks noGrp="1"/>
          </p:cNvSpPr>
          <p:nvPr>
            <p:ph type="title"/>
          </p:nvPr>
        </p:nvSpPr>
        <p:spPr/>
        <p:txBody>
          <a:bodyPr/>
          <a:lstStyle/>
          <a:p>
            <a:pPr algn="ctr"/>
            <a:r>
              <a:rPr lang="en-US" dirty="0" smtClean="0">
                <a:latin typeface="+mn-lt"/>
              </a:rPr>
              <a:t>PHENOL</a:t>
            </a:r>
            <a:endParaRPr lang="en-US" dirty="0">
              <a:latin typeface="+mn-lt"/>
            </a:endParaRPr>
          </a:p>
        </p:txBody>
      </p:sp>
      <p:pic>
        <p:nvPicPr>
          <p:cNvPr id="17410" name="Picture 2" descr="http://excellzone.com/wp-content/uploads/2015/05/048025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36865"/>
            <a:ext cx="3276600" cy="256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6997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4419600" cy="4530725"/>
          </a:xfrm>
        </p:spPr>
        <p:txBody>
          <a:bodyPr/>
          <a:lstStyle/>
          <a:p>
            <a:r>
              <a:rPr lang="en-US" sz="2200" dirty="0" smtClean="0"/>
              <a:t>Workers in these areas need to be trained on the explosion hazards of combustible dusts and on the protection measures to avoid them</a:t>
            </a:r>
          </a:p>
          <a:p>
            <a:r>
              <a:rPr lang="en-US" sz="2200" dirty="0" smtClean="0"/>
              <a:t>The foundry has an emergency action plan, including details on how to respond to a combustible dust explosion!</a:t>
            </a:r>
          </a:p>
          <a:p>
            <a:r>
              <a:rPr lang="en-US" sz="2200" dirty="0" smtClean="0"/>
              <a:t>Other engineering controls and equipment modifications may be required after the company has evaluated the potential hazard and how to prevent fires/explosions</a:t>
            </a:r>
            <a:endParaRPr lang="en-US" sz="2200" dirty="0"/>
          </a:p>
        </p:txBody>
      </p:sp>
      <p:sp>
        <p:nvSpPr>
          <p:cNvPr id="4" name="Title 1"/>
          <p:cNvSpPr>
            <a:spLocks noGrp="1"/>
          </p:cNvSpPr>
          <p:nvPr>
            <p:ph type="title"/>
          </p:nvPr>
        </p:nvSpPr>
        <p:spPr/>
        <p:txBody>
          <a:bodyPr/>
          <a:lstStyle/>
          <a:p>
            <a:pPr algn="ctr"/>
            <a:r>
              <a:rPr lang="en-US" dirty="0" smtClean="0">
                <a:latin typeface="+mn-lt"/>
              </a:rPr>
              <a:t>Combustible Dust</a:t>
            </a:r>
            <a:endParaRPr lang="en-US" dirty="0">
              <a:latin typeface="+mn-lt"/>
            </a:endParaRPr>
          </a:p>
        </p:txBody>
      </p:sp>
      <p:pic>
        <p:nvPicPr>
          <p:cNvPr id="24578" name="Picture 2" descr="http://www.duralabel.com/duranews/sites/default/files/Danger_Combustable_Du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792" y="1828800"/>
            <a:ext cx="3298208"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ufpeg.com/img/stock/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801" y="4191000"/>
            <a:ext cx="3251199"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1534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2057400"/>
            <a:ext cx="7315200" cy="1295400"/>
          </a:xfrm>
        </p:spPr>
        <p:txBody>
          <a:bodyPr/>
          <a:lstStyle/>
          <a:p>
            <a:pPr algn="ctr" eaLnBrk="1" hangingPunct="1"/>
            <a:r>
              <a:rPr lang="en-US" sz="4000" b="1" dirty="0" smtClean="0"/>
              <a:t>Non-Ferrous Founders’ Society</a:t>
            </a:r>
            <a:r>
              <a:rPr lang="en-US" sz="1400" dirty="0" smtClean="0"/>
              <a:t/>
            </a:r>
            <a:br>
              <a:rPr lang="en-US" sz="1400" dirty="0" smtClean="0"/>
            </a:br>
            <a:r>
              <a:rPr lang="en-US" sz="4000" dirty="0" smtClean="0"/>
              <a:t>Safety &amp; Health Training Program</a:t>
            </a:r>
          </a:p>
        </p:txBody>
      </p:sp>
      <p:pic>
        <p:nvPicPr>
          <p:cNvPr id="3075" name="Picture 3" descr="nffs_transparent"/>
          <p:cNvPicPr>
            <a:picLocks noChangeAspect="1" noChangeArrowheads="1"/>
          </p:cNvPicPr>
          <p:nvPr>
            <p:custDataLst>
              <p:tags r:id="rId2"/>
            </p:custDataLst>
          </p:nvPr>
        </p:nvPicPr>
        <p:blipFill>
          <a:blip r:embed="rId6" cstate="print"/>
          <a:srcRect/>
          <a:stretch>
            <a:fillRect/>
          </a:stretch>
        </p:blipFill>
        <p:spPr bwMode="auto">
          <a:xfrm>
            <a:off x="7162800" y="6062663"/>
            <a:ext cx="1676400" cy="719137"/>
          </a:xfrm>
          <a:prstGeom prst="rect">
            <a:avLst/>
          </a:prstGeom>
          <a:noFill/>
          <a:ln w="9525">
            <a:noFill/>
            <a:miter lim="800000"/>
            <a:headEnd/>
            <a:tailEnd/>
          </a:ln>
        </p:spPr>
      </p:pic>
      <p:sp>
        <p:nvSpPr>
          <p:cNvPr id="3076" name="Rectangle 4"/>
          <p:cNvSpPr>
            <a:spLocks noChangeArrowheads="1"/>
          </p:cNvSpPr>
          <p:nvPr/>
        </p:nvSpPr>
        <p:spPr bwMode="auto">
          <a:xfrm>
            <a:off x="1066800" y="3743742"/>
            <a:ext cx="7620000" cy="2215991"/>
          </a:xfrm>
          <a:prstGeom prst="rect">
            <a:avLst/>
          </a:prstGeom>
          <a:noFill/>
          <a:ln w="9525">
            <a:noFill/>
            <a:miter lim="800000"/>
            <a:headEnd/>
            <a:tailEnd/>
          </a:ln>
        </p:spPr>
        <p:txBody>
          <a:bodyPr wrap="square">
            <a:spAutoFit/>
          </a:bodyPr>
          <a:lstStyle/>
          <a:p>
            <a:pPr algn="ctr"/>
            <a:r>
              <a:rPr lang="en-US" sz="3600" dirty="0" smtClean="0">
                <a:solidFill>
                  <a:schemeClr val="tx2"/>
                </a:solidFill>
              </a:rPr>
              <a:t>Hazard Communication/GHS Training Program</a:t>
            </a:r>
            <a:endParaRPr lang="en-US" sz="1000" dirty="0" smtClean="0">
              <a:solidFill>
                <a:schemeClr val="tx2"/>
              </a:solidFill>
            </a:endParaRPr>
          </a:p>
          <a:p>
            <a:pPr algn="ctr"/>
            <a:endParaRPr lang="en-US" sz="1000" dirty="0" smtClean="0">
              <a:solidFill>
                <a:schemeClr val="tx2"/>
              </a:solidFill>
            </a:endParaRPr>
          </a:p>
          <a:p>
            <a:pPr algn="ctr"/>
            <a:r>
              <a:rPr lang="en-US" sz="2800" dirty="0" smtClean="0">
                <a:solidFill>
                  <a:schemeClr val="tx2"/>
                </a:solidFill>
              </a:rPr>
              <a:t>Section 7: HazCom/GHS and the </a:t>
            </a:r>
            <a:br>
              <a:rPr lang="en-US" sz="2800" dirty="0" smtClean="0">
                <a:solidFill>
                  <a:schemeClr val="tx2"/>
                </a:solidFill>
              </a:rPr>
            </a:br>
            <a:r>
              <a:rPr lang="en-US" sz="2800" dirty="0" smtClean="0">
                <a:solidFill>
                  <a:schemeClr val="tx2"/>
                </a:solidFill>
              </a:rPr>
              <a:t>Brass and Bronze Foundry</a:t>
            </a:r>
          </a:p>
        </p:txBody>
      </p:sp>
      <p:pic>
        <p:nvPicPr>
          <p:cNvPr id="3077" name="Picture 5" descr="NFFStar-logo-transparent"/>
          <p:cNvPicPr>
            <a:picLocks noChangeAspect="1" noChangeArrowheads="1"/>
          </p:cNvPicPr>
          <p:nvPr>
            <p:custDataLst>
              <p:tags r:id="rId3"/>
            </p:custDataLst>
          </p:nvPr>
        </p:nvPicPr>
        <p:blipFill>
          <a:blip r:embed="rId7" cstate="print"/>
          <a:srcRect/>
          <a:stretch>
            <a:fillRect/>
          </a:stretch>
        </p:blipFill>
        <p:spPr bwMode="auto">
          <a:xfrm>
            <a:off x="3581400" y="914400"/>
            <a:ext cx="3276600" cy="1206500"/>
          </a:xfrm>
          <a:prstGeom prst="rect">
            <a:avLst/>
          </a:prstGeom>
          <a:noFill/>
          <a:ln w="9525">
            <a:noFill/>
            <a:miter lim="800000"/>
            <a:headEnd/>
            <a:tailEnd/>
          </a:ln>
        </p:spPr>
      </p:pic>
      <p:sp>
        <p:nvSpPr>
          <p:cNvPr id="3079" name="Text Box 7"/>
          <p:cNvSpPr txBox="1">
            <a:spLocks noChangeArrowheads="1"/>
          </p:cNvSpPr>
          <p:nvPr/>
        </p:nvSpPr>
        <p:spPr bwMode="auto">
          <a:xfrm>
            <a:off x="2895600" y="6477000"/>
            <a:ext cx="3886200" cy="336550"/>
          </a:xfrm>
          <a:prstGeom prst="rect">
            <a:avLst/>
          </a:prstGeom>
          <a:noFill/>
          <a:ln w="9525">
            <a:noFill/>
            <a:miter lim="800000"/>
            <a:headEnd/>
            <a:tailEnd/>
          </a:ln>
        </p:spPr>
        <p:txBody>
          <a:bodyPr>
            <a:spAutoFit/>
          </a:bodyPr>
          <a:lstStyle/>
          <a:p>
            <a:pPr>
              <a:spcBef>
                <a:spcPct val="50000"/>
              </a:spcBef>
            </a:pPr>
            <a:r>
              <a:rPr lang="en-US" sz="1600" b="1" dirty="0">
                <a:latin typeface="Courier New" pitchFamily="49" charset="0"/>
                <a:cs typeface="Arial" charset="0"/>
              </a:rPr>
              <a:t>© </a:t>
            </a:r>
            <a:r>
              <a:rPr lang="en-US" sz="1600" b="1" dirty="0" smtClean="0">
                <a:latin typeface="Courier New" pitchFamily="49" charset="0"/>
                <a:cs typeface="Arial" charset="0"/>
              </a:rPr>
              <a:t>2015 </a:t>
            </a:r>
            <a:r>
              <a:rPr lang="en-US" sz="1600" b="1" dirty="0">
                <a:latin typeface="Courier New" pitchFamily="49" charset="0"/>
                <a:cs typeface="Arial" charset="0"/>
              </a:rPr>
              <a:t>All Rights Reserved</a:t>
            </a:r>
          </a:p>
        </p:txBody>
      </p:sp>
    </p:spTree>
    <p:custDataLst>
      <p:tags r:id="rId1"/>
    </p:custDataLst>
    <p:extLst>
      <p:ext uri="{BB962C8B-B14F-4D97-AF65-F5344CB8AC3E}">
        <p14:creationId xmlns:p14="http://schemas.microsoft.com/office/powerpoint/2010/main" val="608410701"/>
      </p:ext>
    </p:extLst>
  </p:cSld>
  <p:clrMapOvr>
    <a:masterClrMapping/>
  </p:clrMapOvr>
  <p:transition advClick="0" advTm="18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This module addresses the air contaminants commonly found in Brass and Bronze foundries, including potential hazards from the presence of Combustible Dust</a:t>
            </a:r>
          </a:p>
          <a:p>
            <a:r>
              <a:rPr lang="en-US" sz="2400" b="1" dirty="0" smtClean="0"/>
              <a:t>Not all Copper Foundries will have all of the air toxic substances discussed, and not all foundries will use all of the processes discussed </a:t>
            </a:r>
          </a:p>
          <a:p>
            <a:r>
              <a:rPr lang="en-US" sz="2400" dirty="0" smtClean="0"/>
              <a:t>Major differences include foundries that pour alloys that contain LEAD and foundries that use SILICA sand compared with those foundries that do not use these materials, for example</a:t>
            </a:r>
          </a:p>
          <a:p>
            <a:pPr marL="0" indent="0">
              <a:buNone/>
            </a:pPr>
            <a:endParaRPr lang="en-US" sz="2400" dirty="0" smtClean="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7: GHS/HazCom </a:t>
            </a:r>
            <a:br>
              <a:rPr lang="en-US" sz="3600" dirty="0" smtClean="0"/>
            </a:br>
            <a:r>
              <a:rPr lang="en-US" sz="3600" dirty="0" smtClean="0"/>
              <a:t>and the Brass and Bronze Foundry</a:t>
            </a:r>
            <a:endParaRPr lang="en-US" sz="3600" dirty="0"/>
          </a:p>
        </p:txBody>
      </p:sp>
    </p:spTree>
    <p:extLst>
      <p:ext uri="{BB962C8B-B14F-4D97-AF65-F5344CB8AC3E}">
        <p14:creationId xmlns:p14="http://schemas.microsoft.com/office/powerpoint/2010/main" val="12851265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8001000" cy="4683125"/>
          </a:xfrm>
        </p:spPr>
        <p:txBody>
          <a:bodyPr/>
          <a:lstStyle/>
          <a:p>
            <a:r>
              <a:rPr lang="en-US" dirty="0" smtClean="0"/>
              <a:t>Trainers </a:t>
            </a:r>
            <a:r>
              <a:rPr lang="en-US" dirty="0"/>
              <a:t>should review the module before </a:t>
            </a:r>
            <a:r>
              <a:rPr lang="en-US" dirty="0" smtClean="0"/>
              <a:t>presentation</a:t>
            </a:r>
          </a:p>
          <a:p>
            <a:r>
              <a:rPr lang="en-US" dirty="0" smtClean="0"/>
              <a:t>Trainers should be prepared to discuss the hazards that may be present at YOUR foundry</a:t>
            </a:r>
          </a:p>
          <a:p>
            <a:r>
              <a:rPr lang="en-US" dirty="0" smtClean="0"/>
              <a:t>The air contaminants present in your foundry are determined by the materials and processes used</a:t>
            </a:r>
          </a:p>
          <a:p>
            <a:r>
              <a:rPr lang="en-US" dirty="0" smtClean="0"/>
              <a:t>Trainers should demonstrate how the Safety Data Sheets are used to identify potential air contaminants</a:t>
            </a:r>
            <a:endParaRPr lang="en-US" dirty="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7: GHS/HazCom </a:t>
            </a:r>
            <a:br>
              <a:rPr lang="en-US" sz="3600" dirty="0" smtClean="0"/>
            </a:br>
            <a:r>
              <a:rPr lang="en-US" sz="3600" dirty="0" smtClean="0"/>
              <a:t>and the Brass and Bronze Foundry</a:t>
            </a:r>
            <a:endParaRPr lang="en-US" sz="3600" dirty="0"/>
          </a:p>
        </p:txBody>
      </p:sp>
    </p:spTree>
    <p:extLst>
      <p:ext uri="{BB962C8B-B14F-4D97-AF65-F5344CB8AC3E}">
        <p14:creationId xmlns:p14="http://schemas.microsoft.com/office/powerpoint/2010/main" val="34488738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30725"/>
          </a:xfrm>
        </p:spPr>
        <p:txBody>
          <a:bodyPr/>
          <a:lstStyle/>
          <a:p>
            <a:r>
              <a:rPr lang="en-US" dirty="0" smtClean="0"/>
              <a:t>Additional resources for trainers:	</a:t>
            </a:r>
          </a:p>
          <a:p>
            <a:pPr lvl="1"/>
            <a:r>
              <a:rPr lang="en-US" sz="2000" dirty="0" smtClean="0"/>
              <a:t>OSHA regulations on Air Contaminants – including standards for specific chemicals (cadmium, hexavalent chromium, formaldehyde, isocyanates, lead)</a:t>
            </a:r>
          </a:p>
          <a:p>
            <a:pPr lvl="1"/>
            <a:r>
              <a:rPr lang="en-US" sz="2000" dirty="0" smtClean="0"/>
              <a:t>OSHA Chemical Sampling Information guidance</a:t>
            </a:r>
          </a:p>
          <a:p>
            <a:pPr lvl="1"/>
            <a:r>
              <a:rPr lang="en-US" sz="2000" dirty="0" smtClean="0"/>
              <a:t>Copper</a:t>
            </a:r>
          </a:p>
          <a:p>
            <a:pPr lvl="2"/>
            <a:r>
              <a:rPr lang="en-US" sz="1700" dirty="0" smtClean="0"/>
              <a:t>Background and training materials</a:t>
            </a:r>
            <a:br>
              <a:rPr lang="en-US" sz="1700" dirty="0" smtClean="0"/>
            </a:br>
            <a:r>
              <a:rPr lang="en-US" sz="1700" dirty="0" smtClean="0">
                <a:hlinkClick r:id="rId2"/>
              </a:rPr>
              <a:t>https://www.osha.gov/SLTC/metalsheavy/copper.html</a:t>
            </a:r>
            <a:r>
              <a:rPr lang="en-US" sz="1700" dirty="0" smtClean="0"/>
              <a:t> </a:t>
            </a:r>
            <a:endParaRPr lang="en-US" sz="1700" dirty="0"/>
          </a:p>
          <a:p>
            <a:pPr lvl="1"/>
            <a:r>
              <a:rPr lang="en-US" sz="2000" dirty="0"/>
              <a:t>Formaldehyde Standard</a:t>
            </a:r>
          </a:p>
          <a:p>
            <a:pPr lvl="2"/>
            <a:r>
              <a:rPr lang="en-US" sz="1700" dirty="0"/>
              <a:t>OSHA Regulations</a:t>
            </a:r>
            <a:br>
              <a:rPr lang="en-US" sz="1700" dirty="0"/>
            </a:br>
            <a:r>
              <a:rPr lang="en-US" sz="1700" dirty="0">
                <a:hlinkClick r:id="rId3"/>
              </a:rPr>
              <a:t>https://www.osha.gov/pls/oshaweb/owadisp.show_document?p_table=STANDARDS&amp;p_id=10030</a:t>
            </a:r>
            <a:r>
              <a:rPr lang="en-US" sz="1700" dirty="0"/>
              <a:t> </a:t>
            </a:r>
          </a:p>
          <a:p>
            <a:pPr marL="457200" lvl="1" indent="0">
              <a:buNone/>
            </a:pPr>
            <a:endParaRPr lang="en-US" sz="2000" dirty="0" smtClean="0"/>
          </a:p>
          <a:p>
            <a:pPr lvl="1"/>
            <a:endParaRPr lang="en-US" dirty="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7: GHS/HazCom </a:t>
            </a:r>
            <a:br>
              <a:rPr lang="en-US" sz="3600" dirty="0" smtClean="0"/>
            </a:br>
            <a:r>
              <a:rPr lang="en-US" sz="3600" dirty="0" smtClean="0"/>
              <a:t>and the Brass and Bronze Foundry</a:t>
            </a:r>
            <a:endParaRPr lang="en-US" sz="3600" dirty="0"/>
          </a:p>
        </p:txBody>
      </p:sp>
    </p:spTree>
    <p:extLst>
      <p:ext uri="{BB962C8B-B14F-4D97-AF65-F5344CB8AC3E}">
        <p14:creationId xmlns:p14="http://schemas.microsoft.com/office/powerpoint/2010/main" val="22249966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30725"/>
          </a:xfrm>
        </p:spPr>
        <p:txBody>
          <a:bodyPr/>
          <a:lstStyle/>
          <a:p>
            <a:r>
              <a:rPr lang="en-US" dirty="0" smtClean="0"/>
              <a:t>Additional resources for trainers:	</a:t>
            </a:r>
          </a:p>
          <a:p>
            <a:pPr lvl="1"/>
            <a:r>
              <a:rPr lang="en-US" sz="2000" dirty="0" smtClean="0"/>
              <a:t>Formaldehyde</a:t>
            </a:r>
          </a:p>
          <a:p>
            <a:pPr lvl="2"/>
            <a:r>
              <a:rPr lang="en-US" sz="1700" dirty="0" smtClean="0"/>
              <a:t>OSHA Safety and Health Topics Page</a:t>
            </a:r>
            <a:br>
              <a:rPr lang="en-US" sz="1700" dirty="0" smtClean="0"/>
            </a:br>
            <a:r>
              <a:rPr lang="en-US" sz="1700" dirty="0" smtClean="0">
                <a:hlinkClick r:id="rId2"/>
              </a:rPr>
              <a:t>https://www.osha.gov/SLTC/formaldehyde/index.html</a:t>
            </a:r>
            <a:r>
              <a:rPr lang="en-US" sz="1700" dirty="0" smtClean="0"/>
              <a:t> </a:t>
            </a:r>
          </a:p>
          <a:p>
            <a:pPr lvl="2"/>
            <a:r>
              <a:rPr lang="en-US" sz="1700" dirty="0" smtClean="0"/>
              <a:t>OSHA Fact Sheet on Formaldehyde </a:t>
            </a:r>
            <a:br>
              <a:rPr lang="en-US" sz="1700" dirty="0" smtClean="0"/>
            </a:br>
            <a:r>
              <a:rPr lang="en-US" sz="1700" dirty="0" smtClean="0">
                <a:hlinkClick r:id="rId3"/>
              </a:rPr>
              <a:t>https://www.osha.gov/OshDoc/data_General_Facts/formaldehyde-factsheet.pdf</a:t>
            </a:r>
            <a:r>
              <a:rPr lang="en-US" sz="1700" dirty="0" smtClean="0"/>
              <a:t> </a:t>
            </a:r>
          </a:p>
          <a:p>
            <a:pPr lvl="1"/>
            <a:r>
              <a:rPr lang="en-US" sz="2000" dirty="0" smtClean="0"/>
              <a:t>Isocyanates</a:t>
            </a:r>
          </a:p>
          <a:p>
            <a:pPr lvl="2"/>
            <a:r>
              <a:rPr lang="en-US" sz="1700" dirty="0" smtClean="0"/>
              <a:t>OSHA Safety and Health Topics Page</a:t>
            </a:r>
            <a:br>
              <a:rPr lang="en-US" sz="1700" dirty="0" smtClean="0"/>
            </a:br>
            <a:r>
              <a:rPr lang="en-US" sz="1700" dirty="0" smtClean="0">
                <a:hlinkClick r:id="rId4"/>
              </a:rPr>
              <a:t>https://www.osha.gov/SLTC/isocyanates/index.html</a:t>
            </a:r>
            <a:r>
              <a:rPr lang="en-US" sz="1700" dirty="0" smtClean="0"/>
              <a:t> </a:t>
            </a:r>
          </a:p>
          <a:p>
            <a:pPr lvl="1"/>
            <a:r>
              <a:rPr lang="en-US" sz="2000" dirty="0" smtClean="0"/>
              <a:t>Lead Standard</a:t>
            </a:r>
          </a:p>
          <a:p>
            <a:pPr lvl="2"/>
            <a:r>
              <a:rPr lang="en-US" sz="1700" dirty="0" smtClean="0"/>
              <a:t>OSHA Regulations</a:t>
            </a:r>
            <a:br>
              <a:rPr lang="en-US" sz="1700" dirty="0" smtClean="0"/>
            </a:br>
            <a:r>
              <a:rPr lang="en-US" sz="1700" dirty="0" smtClean="0">
                <a:hlinkClick r:id="rId5"/>
              </a:rPr>
              <a:t>https://www.osha/gov/pls/oshaweb/owadisp.show_document?p_table=STANDARDS&amp;p_id=10030</a:t>
            </a:r>
            <a:r>
              <a:rPr lang="en-US" sz="1700" dirty="0" smtClean="0"/>
              <a:t> </a:t>
            </a:r>
          </a:p>
          <a:p>
            <a:pPr lvl="1"/>
            <a:endParaRPr lang="en-US" dirty="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7: GHS/HazCom </a:t>
            </a:r>
            <a:br>
              <a:rPr lang="en-US" sz="3600" dirty="0" smtClean="0"/>
            </a:br>
            <a:r>
              <a:rPr lang="en-US" sz="3600" dirty="0" smtClean="0"/>
              <a:t>and the Brass and Bronze Foundry</a:t>
            </a:r>
            <a:endParaRPr lang="en-US" sz="3600" dirty="0"/>
          </a:p>
        </p:txBody>
      </p:sp>
    </p:spTree>
    <p:extLst>
      <p:ext uri="{BB962C8B-B14F-4D97-AF65-F5344CB8AC3E}">
        <p14:creationId xmlns:p14="http://schemas.microsoft.com/office/powerpoint/2010/main" val="5677963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30725"/>
          </a:xfrm>
        </p:spPr>
        <p:txBody>
          <a:bodyPr/>
          <a:lstStyle/>
          <a:p>
            <a:r>
              <a:rPr lang="en-US" dirty="0" smtClean="0"/>
              <a:t>Additional resources for trainers:	</a:t>
            </a:r>
          </a:p>
          <a:p>
            <a:pPr lvl="1"/>
            <a:r>
              <a:rPr lang="en-US" sz="2000" dirty="0" smtClean="0"/>
              <a:t>Lead</a:t>
            </a:r>
          </a:p>
          <a:p>
            <a:pPr lvl="2"/>
            <a:r>
              <a:rPr lang="en-US" sz="1700" dirty="0" smtClean="0"/>
              <a:t>OSHA </a:t>
            </a:r>
            <a:r>
              <a:rPr lang="en-US" sz="1700" dirty="0" err="1" smtClean="0"/>
              <a:t>QuickCard</a:t>
            </a:r>
            <a:r>
              <a:rPr lang="en-US" sz="1700" dirty="0" smtClean="0"/>
              <a:t> related to Lead</a:t>
            </a:r>
            <a:br>
              <a:rPr lang="en-US" sz="1700" dirty="0" smtClean="0"/>
            </a:br>
            <a:r>
              <a:rPr lang="en-US" sz="1700" dirty="0" smtClean="0">
                <a:hlinkClick r:id="rId2"/>
              </a:rPr>
              <a:t>https://www.osha.gov/Publications/OSHA3680.pdf</a:t>
            </a:r>
            <a:r>
              <a:rPr lang="en-US" sz="1700" dirty="0" smtClean="0"/>
              <a:t> </a:t>
            </a:r>
          </a:p>
          <a:p>
            <a:pPr lvl="2"/>
            <a:r>
              <a:rPr lang="en-US" sz="1700" dirty="0" smtClean="0"/>
              <a:t>OSHA Safety and Health Topics webpage</a:t>
            </a:r>
            <a:br>
              <a:rPr lang="en-US" sz="1700" dirty="0" smtClean="0"/>
            </a:br>
            <a:r>
              <a:rPr lang="en-US" sz="1700" dirty="0" smtClean="0">
                <a:hlinkClick r:id="rId3"/>
              </a:rPr>
              <a:t>https://www.osha.gov/SLTC/lead/</a:t>
            </a:r>
            <a:r>
              <a:rPr lang="en-US" sz="1700" dirty="0" smtClean="0"/>
              <a:t> </a:t>
            </a:r>
          </a:p>
          <a:p>
            <a:pPr lvl="1"/>
            <a:r>
              <a:rPr lang="en-US" sz="2000" dirty="0" smtClean="0"/>
              <a:t>Silica</a:t>
            </a:r>
            <a:endParaRPr lang="en-US" sz="1700" dirty="0" smtClean="0"/>
          </a:p>
          <a:p>
            <a:pPr lvl="2"/>
            <a:r>
              <a:rPr lang="en-US" sz="1700" dirty="0" smtClean="0"/>
              <a:t>OSHA Silica Website</a:t>
            </a:r>
            <a:br>
              <a:rPr lang="en-US" sz="1700" dirty="0" smtClean="0"/>
            </a:br>
            <a:r>
              <a:rPr lang="en-US" sz="1700" dirty="0" smtClean="0">
                <a:hlinkClick r:id="rId4"/>
              </a:rPr>
              <a:t>https://www.osha.gov/dte/library/silicosis/si_gi.html</a:t>
            </a:r>
            <a:r>
              <a:rPr lang="en-US" sz="1700" dirty="0" smtClean="0"/>
              <a:t> </a:t>
            </a:r>
          </a:p>
          <a:p>
            <a:pPr lvl="2"/>
            <a:r>
              <a:rPr lang="en-US" sz="1700" dirty="0" smtClean="0"/>
              <a:t>OSHA .pdf brochure</a:t>
            </a:r>
            <a:br>
              <a:rPr lang="en-US" sz="1700" dirty="0" smtClean="0"/>
            </a:br>
            <a:r>
              <a:rPr lang="en-US" sz="1700" dirty="0" smtClean="0">
                <a:hlinkClick r:id="rId5"/>
              </a:rPr>
              <a:t>https://www.osha.gov/dte/library/silicosis/si_gi.pdf</a:t>
            </a:r>
            <a:endParaRPr lang="en-US" sz="1700" dirty="0" smtClean="0"/>
          </a:p>
          <a:p>
            <a:pPr lvl="2"/>
            <a:r>
              <a:rPr lang="en-US" sz="1700" dirty="0" smtClean="0"/>
              <a:t>OSHA Safety and Health Topics Page:</a:t>
            </a:r>
            <a:br>
              <a:rPr lang="en-US" sz="1700" dirty="0" smtClean="0"/>
            </a:br>
            <a:r>
              <a:rPr lang="en-US" sz="1700" dirty="0" smtClean="0">
                <a:hlinkClick r:id="rId6"/>
              </a:rPr>
              <a:t>https://www.osha.gov/dsg/topics/silicacrystalline/index.html</a:t>
            </a:r>
            <a:r>
              <a:rPr lang="en-US" sz="1700" dirty="0" smtClean="0"/>
              <a:t> </a:t>
            </a:r>
          </a:p>
          <a:p>
            <a:pPr lvl="1"/>
            <a:endParaRPr lang="en-US" sz="1700" dirty="0" smtClean="0"/>
          </a:p>
          <a:p>
            <a:pPr lvl="1"/>
            <a:endParaRPr lang="en-US" sz="1700" dirty="0" smtClean="0"/>
          </a:p>
          <a:p>
            <a:pPr lvl="1"/>
            <a:endParaRPr lang="en-US" sz="1700" dirty="0"/>
          </a:p>
        </p:txBody>
      </p:sp>
      <p:sp>
        <p:nvSpPr>
          <p:cNvPr id="5" name="Title 1"/>
          <p:cNvSpPr>
            <a:spLocks noGrp="1"/>
          </p:cNvSpPr>
          <p:nvPr>
            <p:ph type="title"/>
          </p:nvPr>
        </p:nvSpPr>
        <p:spPr>
          <a:xfrm>
            <a:off x="609600" y="277813"/>
            <a:ext cx="8077200" cy="1143000"/>
          </a:xfrm>
        </p:spPr>
        <p:txBody>
          <a:bodyPr/>
          <a:lstStyle/>
          <a:p>
            <a:pPr algn="ctr"/>
            <a:r>
              <a:rPr lang="en-US" sz="3600" dirty="0" smtClean="0"/>
              <a:t>Module 7: GHS/HazCom </a:t>
            </a:r>
            <a:br>
              <a:rPr lang="en-US" sz="3600" dirty="0" smtClean="0"/>
            </a:br>
            <a:r>
              <a:rPr lang="en-US" sz="3600" dirty="0" smtClean="0"/>
              <a:t>and the Brass and Bronze Foundry</a:t>
            </a:r>
            <a:endParaRPr lang="en-US" sz="3600" dirty="0"/>
          </a:p>
        </p:txBody>
      </p:sp>
    </p:spTree>
    <p:extLst>
      <p:ext uri="{BB962C8B-B14F-4D97-AF65-F5344CB8AC3E}">
        <p14:creationId xmlns:p14="http://schemas.microsoft.com/office/powerpoint/2010/main" val="29827153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277813"/>
            <a:ext cx="7772400" cy="1143000"/>
          </a:xfrm>
        </p:spPr>
        <p:txBody>
          <a:bodyPr/>
          <a:lstStyle/>
          <a:p>
            <a:pPr algn="ctr"/>
            <a:r>
              <a:rPr lang="en-US" dirty="0" smtClean="0">
                <a:latin typeface="+mn-lt"/>
              </a:rPr>
              <a:t>HazCom/GHS and the Brass and Bronze Foundry</a:t>
            </a:r>
            <a:endParaRPr lang="en-US" dirty="0">
              <a:latin typeface="+mn-lt"/>
            </a:endParaRPr>
          </a:p>
        </p:txBody>
      </p:sp>
      <p:sp>
        <p:nvSpPr>
          <p:cNvPr id="4" name="Content Placeholder 2"/>
          <p:cNvSpPr>
            <a:spLocks noGrp="1"/>
          </p:cNvSpPr>
          <p:nvPr/>
        </p:nvSpPr>
        <p:spPr bwMode="auto">
          <a:xfrm>
            <a:off x="685800" y="1752600"/>
            <a:ext cx="80010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endParaRPr lang="en-US" dirty="0" smtClean="0"/>
          </a:p>
          <a:p>
            <a:endParaRPr lang="en-US" dirty="0"/>
          </a:p>
        </p:txBody>
      </p:sp>
      <p:sp>
        <p:nvSpPr>
          <p:cNvPr id="6" name="Content Placeholder 2"/>
          <p:cNvSpPr>
            <a:spLocks noGrp="1"/>
          </p:cNvSpPr>
          <p:nvPr/>
        </p:nvSpPr>
        <p:spPr bwMode="auto">
          <a:xfrm>
            <a:off x="685800" y="1793875"/>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t>What are some of the hazards that exist in a brass and bronze foundry?</a:t>
            </a:r>
          </a:p>
          <a:p>
            <a:r>
              <a:rPr lang="en-US" sz="2400" dirty="0" smtClean="0"/>
              <a:t>What are some common manufacturing process/materials in the brass and bronze foundry, and what hazards can these processes/materials present to the foundry worker?</a:t>
            </a:r>
          </a:p>
          <a:p>
            <a:r>
              <a:rPr lang="en-US" sz="2400" dirty="0" smtClean="0"/>
              <a:t>What are some of the Personal Protective Equipment (PPE) items that workers should wear in a brass and bronze foundry?</a:t>
            </a:r>
          </a:p>
          <a:p>
            <a:endParaRPr lang="en-US" dirty="0" smtClean="0"/>
          </a:p>
          <a:p>
            <a:endParaRPr lang="en-US" dirty="0" smtClean="0"/>
          </a:p>
        </p:txBody>
      </p:sp>
    </p:spTree>
    <p:extLst>
      <p:ext uri="{BB962C8B-B14F-4D97-AF65-F5344CB8AC3E}">
        <p14:creationId xmlns:p14="http://schemas.microsoft.com/office/powerpoint/2010/main" val="837225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038600" y="1600200"/>
            <a:ext cx="4876800" cy="4530725"/>
          </a:xfrm>
        </p:spPr>
        <p:txBody>
          <a:bodyPr/>
          <a:lstStyle/>
          <a:p>
            <a:r>
              <a:rPr lang="en-US" sz="2200" dirty="0" smtClean="0"/>
              <a:t>Most brass/bronze foundry sand systems meet these PELs</a:t>
            </a:r>
          </a:p>
          <a:p>
            <a:r>
              <a:rPr lang="en-US" sz="2200" dirty="0" smtClean="0"/>
              <a:t>The temperature of the metal when poured is not high enough </a:t>
            </a:r>
            <a:br>
              <a:rPr lang="en-US" sz="2200" dirty="0" smtClean="0"/>
            </a:br>
            <a:r>
              <a:rPr lang="en-US" sz="2200" dirty="0" smtClean="0"/>
              <a:t>to dry out the sand so that dust becomes airborne</a:t>
            </a:r>
          </a:p>
          <a:p>
            <a:r>
              <a:rPr lang="en-US" sz="2200" dirty="0" smtClean="0"/>
              <a:t>Dust may be created when sand must be manually moved or handled, or when heavy equipment runs over sand </a:t>
            </a:r>
          </a:p>
          <a:p>
            <a:r>
              <a:rPr lang="en-US" sz="2200" dirty="0" smtClean="0"/>
              <a:t>Dust allowed to accumulate can be released by wind, air or when the structure is shaken</a:t>
            </a:r>
            <a:endParaRPr lang="en-US" sz="2200" dirty="0"/>
          </a:p>
        </p:txBody>
      </p:sp>
      <p:sp>
        <p:nvSpPr>
          <p:cNvPr id="7" name="Title 1"/>
          <p:cNvSpPr>
            <a:spLocks noGrp="1"/>
          </p:cNvSpPr>
          <p:nvPr>
            <p:ph type="title"/>
          </p:nvPr>
        </p:nvSpPr>
        <p:spPr>
          <a:xfrm>
            <a:off x="914400" y="277813"/>
            <a:ext cx="7772400" cy="1143000"/>
          </a:xfrm>
        </p:spPr>
        <p:txBody>
          <a:bodyPr/>
          <a:lstStyle/>
          <a:p>
            <a:pPr algn="ctr"/>
            <a:r>
              <a:rPr lang="en-US" dirty="0" smtClean="0">
                <a:latin typeface="+mn-lt"/>
              </a:rPr>
              <a:t>Permissible Exposure Limits (PEL) for 3 Types of Silica</a:t>
            </a:r>
            <a:endParaRPr lang="en-US" dirty="0">
              <a:latin typeface="+mn-lt"/>
            </a:endParaRPr>
          </a:p>
        </p:txBody>
      </p:sp>
      <p:pic>
        <p:nvPicPr>
          <p:cNvPr id="5122" name="Picture 2" descr="\\192.168.1.253\Users Shared Folders\Jerrod\NFFStar Program\Harwood Grant\2014 Hazard Communication aligned with GHS\Project\Funded\Content\Combustible_Dust_on_wall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28" y="4114800"/>
            <a:ext cx="3276601"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85" y="1752600"/>
            <a:ext cx="3294744" cy="2190750"/>
          </a:xfrm>
          <a:prstGeom prst="rect">
            <a:avLst/>
          </a:prstGeom>
        </p:spPr>
      </p:pic>
    </p:spTree>
    <p:extLst>
      <p:ext uri="{BB962C8B-B14F-4D97-AF65-F5344CB8AC3E}">
        <p14:creationId xmlns:p14="http://schemas.microsoft.com/office/powerpoint/2010/main" val="1605656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8077200" cy="1143000"/>
          </a:xfrm>
        </p:spPr>
        <p:txBody>
          <a:bodyPr/>
          <a:lstStyle/>
          <a:p>
            <a:r>
              <a:rPr lang="en-US" dirty="0" smtClean="0"/>
              <a:t>The Training Process – Step by Step</a:t>
            </a:r>
            <a:endParaRPr lang="en-US" dirty="0"/>
          </a:p>
        </p:txBody>
      </p:sp>
      <p:sp>
        <p:nvSpPr>
          <p:cNvPr id="3" name="Content Placeholder 2"/>
          <p:cNvSpPr>
            <a:spLocks noGrp="1"/>
          </p:cNvSpPr>
          <p:nvPr>
            <p:ph idx="1"/>
          </p:nvPr>
        </p:nvSpPr>
        <p:spPr/>
        <p:txBody>
          <a:bodyPr/>
          <a:lstStyle/>
          <a:p>
            <a:r>
              <a:rPr lang="en-US" dirty="0" smtClean="0"/>
              <a:t>Log in to the website to access the training modules and trainer resources:</a:t>
            </a:r>
          </a:p>
          <a:p>
            <a:pPr lvl="2"/>
            <a:r>
              <a:rPr lang="en-US" dirty="0" smtClean="0">
                <a:hlinkClick r:id="rId2"/>
              </a:rPr>
              <a:t>www.nffs.org/NFFStar/ghs</a:t>
            </a:r>
            <a:endParaRPr lang="en-US" dirty="0" smtClean="0"/>
          </a:p>
          <a:p>
            <a:r>
              <a:rPr lang="en-US" dirty="0" smtClean="0"/>
              <a:t>Download and read the Train-the-Trainer Guidance Document to prepare in advance of training your foundry employees</a:t>
            </a:r>
          </a:p>
          <a:p>
            <a:r>
              <a:rPr lang="en-US" dirty="0" smtClean="0"/>
              <a:t>Download the relevant training modules for your foundry</a:t>
            </a:r>
          </a:p>
          <a:p>
            <a:r>
              <a:rPr lang="en-US" dirty="0" smtClean="0"/>
              <a:t>Print copies of the employee handouts for each training module to be presented for each employee to be trained</a:t>
            </a:r>
            <a:endParaRPr lang="en-US" dirty="0"/>
          </a:p>
        </p:txBody>
      </p:sp>
    </p:spTree>
    <p:extLst>
      <p:ext uri="{BB962C8B-B14F-4D97-AF65-F5344CB8AC3E}">
        <p14:creationId xmlns:p14="http://schemas.microsoft.com/office/powerpoint/2010/main" val="28561935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191000" y="1676400"/>
            <a:ext cx="4572000" cy="4530725"/>
          </a:xfrm>
        </p:spPr>
        <p:txBody>
          <a:bodyPr/>
          <a:lstStyle/>
          <a:p>
            <a:r>
              <a:rPr lang="en-US" sz="2400" dirty="0" smtClean="0"/>
              <a:t>When copper alloys are melted, the process can create metal </a:t>
            </a:r>
            <a:r>
              <a:rPr lang="en-US" sz="2400" b="1" dirty="0" smtClean="0">
                <a:solidFill>
                  <a:srgbClr val="FF0000"/>
                </a:solidFill>
              </a:rPr>
              <a:t>FUMES</a:t>
            </a:r>
          </a:p>
          <a:p>
            <a:r>
              <a:rPr lang="en-US" sz="2400" dirty="0" smtClean="0"/>
              <a:t>Engineering controls (ventilation hoods) are used to keep the amount of fume at safe levels</a:t>
            </a:r>
          </a:p>
          <a:p>
            <a:r>
              <a:rPr lang="en-US" sz="2400" dirty="0" smtClean="0"/>
              <a:t>Work practices may also be used</a:t>
            </a:r>
          </a:p>
          <a:p>
            <a:r>
              <a:rPr lang="en-US" sz="2400" b="1" dirty="0" smtClean="0">
                <a:solidFill>
                  <a:srgbClr val="FF0000"/>
                </a:solidFill>
              </a:rPr>
              <a:t>BURNS</a:t>
            </a:r>
            <a:r>
              <a:rPr lang="en-US" sz="2400" dirty="0" smtClean="0"/>
              <a:t> are always a danger when working near hot metal</a:t>
            </a:r>
          </a:p>
          <a:p>
            <a:r>
              <a:rPr lang="en-US" sz="2400" dirty="0" smtClean="0"/>
              <a:t>PPE must always be worn!</a:t>
            </a:r>
            <a:endParaRPr lang="en-US" sz="2400" dirty="0"/>
          </a:p>
        </p:txBody>
      </p:sp>
      <p:sp>
        <p:nvSpPr>
          <p:cNvPr id="6" name="Title 1"/>
          <p:cNvSpPr>
            <a:spLocks noGrp="1"/>
          </p:cNvSpPr>
          <p:nvPr>
            <p:ph type="title"/>
          </p:nvPr>
        </p:nvSpPr>
        <p:spPr/>
        <p:txBody>
          <a:bodyPr/>
          <a:lstStyle/>
          <a:p>
            <a:pPr algn="ctr"/>
            <a:r>
              <a:rPr lang="en-US" dirty="0" smtClean="0">
                <a:latin typeface="+mn-lt"/>
              </a:rPr>
              <a:t>MELTING</a:t>
            </a:r>
            <a:endParaRPr lang="en-US" dirty="0">
              <a:latin typeface="+mn-lt"/>
            </a:endParaRPr>
          </a:p>
        </p:txBody>
      </p:sp>
      <p:pic>
        <p:nvPicPr>
          <p:cNvPr id="11268" name="Picture 4" descr="https://farm3.staticflickr.com/2028/2952432820_2f085237ee_o_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257" y="4079421"/>
            <a:ext cx="3233056" cy="24247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4/48/Gussmetallschmelz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676400"/>
            <a:ext cx="3240313" cy="221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889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mn-lt"/>
              </a:rPr>
              <a:t>Lead</a:t>
            </a:r>
            <a:endParaRPr lang="en-US" dirty="0">
              <a:latin typeface="+mn-lt"/>
            </a:endParaRPr>
          </a:p>
        </p:txBody>
      </p:sp>
      <p:pic>
        <p:nvPicPr>
          <p:cNvPr id="10242" name="Picture 2" descr="http://kozametal.com.tr/dev/image/kursu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09800"/>
            <a:ext cx="3086100" cy="30765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bwMode="auto">
          <a:xfrm>
            <a:off x="914400" y="1600200"/>
            <a:ext cx="441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000" dirty="0" smtClean="0"/>
              <a:t>Enters the body through ingestion (eating or drinking) or by breathing </a:t>
            </a:r>
            <a:br>
              <a:rPr lang="en-US" sz="2000" dirty="0" smtClean="0"/>
            </a:br>
            <a:r>
              <a:rPr lang="en-US" sz="2000" dirty="0" smtClean="0"/>
              <a:t>it into the lungs</a:t>
            </a:r>
          </a:p>
          <a:p>
            <a:r>
              <a:rPr lang="en-US" sz="2000" dirty="0" smtClean="0">
                <a:latin typeface="Arial" charset="0"/>
              </a:rPr>
              <a:t>Employers are required to protect workers from lead exposure by OSHA</a:t>
            </a:r>
          </a:p>
          <a:p>
            <a:r>
              <a:rPr lang="en-US" sz="2000" dirty="0" smtClean="0">
                <a:latin typeface="Arial" charset="0"/>
              </a:rPr>
              <a:t>The Permissible Exposure Limit (PEL) is </a:t>
            </a:r>
            <a:r>
              <a:rPr lang="en-US" sz="2000" kern="1200" dirty="0">
                <a:latin typeface="Arial" charset="0"/>
              </a:rPr>
              <a:t>50 µg/m</a:t>
            </a:r>
            <a:r>
              <a:rPr lang="en-US" sz="2000" kern="1200" baseline="30000" dirty="0">
                <a:latin typeface="Arial" charset="0"/>
              </a:rPr>
              <a:t>3</a:t>
            </a:r>
            <a:r>
              <a:rPr lang="en-US" sz="2000" kern="1200" dirty="0">
                <a:latin typeface="Arial" charset="0"/>
              </a:rPr>
              <a:t> </a:t>
            </a:r>
            <a:r>
              <a:rPr lang="en-US" sz="2000" kern="1200" dirty="0" smtClean="0">
                <a:latin typeface="Arial" charset="0"/>
              </a:rPr>
              <a:t>of lead over an 8 hour time weighted average</a:t>
            </a:r>
          </a:p>
          <a:p>
            <a:r>
              <a:rPr lang="en-US" sz="2000" kern="1200" dirty="0" smtClean="0">
                <a:latin typeface="Arial" charset="0"/>
              </a:rPr>
              <a:t>An Action Level has also been established </a:t>
            </a:r>
            <a:r>
              <a:rPr lang="en-US" sz="2000" kern="1200" dirty="0">
                <a:latin typeface="Arial" charset="0"/>
              </a:rPr>
              <a:t>at </a:t>
            </a:r>
            <a:r>
              <a:rPr lang="en-US" sz="2000" kern="1200" dirty="0" smtClean="0">
                <a:latin typeface="Arial" charset="0"/>
              </a:rPr>
              <a:t>30 µg/m</a:t>
            </a:r>
            <a:r>
              <a:rPr lang="en-US" sz="2000" kern="1200" baseline="30000" dirty="0" smtClean="0">
                <a:latin typeface="Arial" charset="0"/>
              </a:rPr>
              <a:t>3</a:t>
            </a:r>
            <a:r>
              <a:rPr lang="en-US" sz="2000" kern="1200" dirty="0" smtClean="0">
                <a:latin typeface="Arial" charset="0"/>
              </a:rPr>
              <a:t>, at which an employer must begin specific compliance activities</a:t>
            </a:r>
            <a:endParaRPr lang="en-US" sz="2000" dirty="0"/>
          </a:p>
        </p:txBody>
      </p:sp>
    </p:spTree>
    <p:extLst>
      <p:ext uri="{BB962C8B-B14F-4D97-AF65-F5344CB8AC3E}">
        <p14:creationId xmlns:p14="http://schemas.microsoft.com/office/powerpoint/2010/main" val="42265746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maramond\AppData\Local\Microsoft\Windows\Temporary Internet Files\Content.IE5\OJHV40JN\lung-transparent[1].jpg"/>
          <p:cNvPicPr>
            <a:picLocks noGrp="1"/>
          </p:cNvPicPr>
          <p:nvPr>
            <p:ph idx="1"/>
          </p:nvPr>
        </p:nvPicPr>
        <p:blipFill rotWithShape="1">
          <a:blip r:embed="rId3">
            <a:extLst>
              <a:ext uri="{28A0092B-C50C-407E-A947-70E740481C1C}">
                <a14:useLocalDpi xmlns:a14="http://schemas.microsoft.com/office/drawing/2010/main" val="0"/>
              </a:ext>
            </a:extLst>
          </a:blip>
          <a:srcRect l="22436" t="11623" r="17788" b="14629"/>
          <a:stretch/>
        </p:blipFill>
        <p:spPr bwMode="auto">
          <a:xfrm>
            <a:off x="6082030" y="1752600"/>
            <a:ext cx="2604770" cy="2133600"/>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6082030" y="4178300"/>
            <a:ext cx="2604770" cy="2451100"/>
          </a:xfrm>
          <a:prstGeom prst="rect">
            <a:avLst/>
          </a:prstGeom>
          <a:noFill/>
        </p:spPr>
      </p:pic>
      <p:sp>
        <p:nvSpPr>
          <p:cNvPr id="7" name="Content Placeholder 2"/>
          <p:cNvSpPr txBox="1">
            <a:spLocks/>
          </p:cNvSpPr>
          <p:nvPr/>
        </p:nvSpPr>
        <p:spPr bwMode="auto">
          <a:xfrm>
            <a:off x="685800" y="1600200"/>
            <a:ext cx="5181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kern="0" dirty="0" smtClean="0"/>
              <a:t>Primarily affects the lungs</a:t>
            </a:r>
          </a:p>
          <a:p>
            <a:r>
              <a:rPr lang="en-US" sz="2400" kern="0" dirty="0" smtClean="0"/>
              <a:t>Very slow onset</a:t>
            </a:r>
          </a:p>
          <a:p>
            <a:r>
              <a:rPr lang="en-US" sz="2400" kern="0" dirty="0" smtClean="0"/>
              <a:t>Symptoms include</a:t>
            </a:r>
            <a:endParaRPr lang="en-US" kern="0" dirty="0" smtClean="0"/>
          </a:p>
          <a:p>
            <a:pPr lvl="1"/>
            <a:r>
              <a:rPr lang="en-US" sz="2000" kern="0" dirty="0" smtClean="0"/>
              <a:t>Unexplained cough</a:t>
            </a:r>
          </a:p>
          <a:p>
            <a:pPr lvl="1"/>
            <a:r>
              <a:rPr lang="en-US" sz="2000" kern="0" dirty="0" smtClean="0"/>
              <a:t>Shortness of breath</a:t>
            </a:r>
          </a:p>
          <a:p>
            <a:pPr lvl="1"/>
            <a:r>
              <a:rPr lang="en-US" sz="2000" kern="0" dirty="0" smtClean="0"/>
              <a:t>Fatigue</a:t>
            </a:r>
          </a:p>
          <a:p>
            <a:pPr lvl="1"/>
            <a:r>
              <a:rPr lang="en-US" sz="2000" kern="0" dirty="0" smtClean="0"/>
              <a:t>Weight loss/loss of appetite</a:t>
            </a:r>
          </a:p>
          <a:p>
            <a:pPr lvl="1"/>
            <a:r>
              <a:rPr lang="en-US" sz="2000" kern="0" dirty="0" smtClean="0"/>
              <a:t>Fever</a:t>
            </a:r>
          </a:p>
          <a:p>
            <a:pPr lvl="1"/>
            <a:r>
              <a:rPr lang="en-US" sz="2000" kern="0" dirty="0" smtClean="0"/>
              <a:t>Night Sweats</a:t>
            </a:r>
          </a:p>
          <a:p>
            <a:r>
              <a:rPr lang="en-US" sz="2200" kern="0" dirty="0" smtClean="0"/>
              <a:t>Workers may have the disease for a long time without knowing it</a:t>
            </a:r>
          </a:p>
          <a:p>
            <a:r>
              <a:rPr lang="en-US" sz="2200" kern="0" dirty="0" smtClean="0"/>
              <a:t>Only develops in workers who have become SENSITIZED to Beryllium</a:t>
            </a:r>
            <a:endParaRPr lang="en-US" sz="2200" kern="0" dirty="0"/>
          </a:p>
        </p:txBody>
      </p:sp>
      <p:sp>
        <p:nvSpPr>
          <p:cNvPr id="9" name="Title 1"/>
          <p:cNvSpPr>
            <a:spLocks noGrp="1"/>
          </p:cNvSpPr>
          <p:nvPr>
            <p:ph type="title"/>
          </p:nvPr>
        </p:nvSpPr>
        <p:spPr>
          <a:xfrm>
            <a:off x="914400" y="277813"/>
            <a:ext cx="7772400" cy="1143000"/>
          </a:xfrm>
        </p:spPr>
        <p:txBody>
          <a:bodyPr/>
          <a:lstStyle/>
          <a:p>
            <a:pPr algn="ctr"/>
            <a:r>
              <a:rPr lang="en-US" sz="4000" dirty="0" smtClean="0">
                <a:latin typeface="+mn-lt"/>
              </a:rPr>
              <a:t>Chronic Beryllium Disease (CBD)</a:t>
            </a:r>
            <a:endParaRPr lang="en-US" sz="4000" dirty="0">
              <a:latin typeface="+mn-lt"/>
            </a:endParaRPr>
          </a:p>
        </p:txBody>
      </p:sp>
    </p:spTree>
    <p:extLst>
      <p:ext uri="{BB962C8B-B14F-4D97-AF65-F5344CB8AC3E}">
        <p14:creationId xmlns:p14="http://schemas.microsoft.com/office/powerpoint/2010/main" val="13560832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1143000"/>
          </a:xfrm>
        </p:spPr>
        <p:txBody>
          <a:bodyPr/>
          <a:lstStyle/>
          <a:p>
            <a:pPr algn="ctr"/>
            <a:r>
              <a:rPr lang="en-US" sz="2800" dirty="0" smtClean="0"/>
              <a:t>ADDITIONAL RESOURCES FOR TRAINERS AND EMPLOYEES</a:t>
            </a:r>
            <a:endParaRPr lang="en-US" sz="2800" dirty="0"/>
          </a:p>
        </p:txBody>
      </p:sp>
      <p:sp>
        <p:nvSpPr>
          <p:cNvPr id="4" name="Rectangle 3"/>
          <p:cNvSpPr/>
          <p:nvPr/>
        </p:nvSpPr>
        <p:spPr>
          <a:xfrm>
            <a:off x="609600" y="1600200"/>
            <a:ext cx="8382000" cy="5078313"/>
          </a:xfrm>
          <a:prstGeom prst="rect">
            <a:avLst/>
          </a:prstGeom>
        </p:spPr>
        <p:txBody>
          <a:bodyPr wrap="square">
            <a:spAutoFit/>
          </a:bodyPr>
          <a:lstStyle/>
          <a:p>
            <a:pPr algn="ctr"/>
            <a:r>
              <a:rPr lang="en-US" sz="1200" b="1" dirty="0" smtClean="0"/>
              <a:t>A</a:t>
            </a:r>
            <a:endParaRPr lang="en-US" sz="1200" b="1" dirty="0"/>
          </a:p>
          <a:p>
            <a:r>
              <a:rPr lang="en-US" sz="1200" b="1" dirty="0"/>
              <a:t>Air Contaminants Regulations</a:t>
            </a:r>
            <a:r>
              <a:rPr lang="en-US" sz="1200" dirty="0"/>
              <a:t> 1910.1000 </a:t>
            </a:r>
            <a:r>
              <a:rPr lang="en-US" sz="1200" u="sng" dirty="0">
                <a:hlinkClick r:id="rId2"/>
              </a:rPr>
              <a:t>https://www.osha.gov/pls/oshaweb/owadisp.show_document?p_table=STANDARDS&amp;p_id=9991</a:t>
            </a:r>
            <a:endParaRPr lang="en-US" sz="1200" dirty="0"/>
          </a:p>
          <a:p>
            <a:r>
              <a:rPr lang="en-US" sz="1200" b="1" dirty="0"/>
              <a:t>Air Sampling/Chemical Sampling Information</a:t>
            </a:r>
            <a:r>
              <a:rPr lang="en-US" sz="1200" dirty="0"/>
              <a:t>- Guidance on methods of testing the Air for the presence of hazardous chemicals may be found at:</a:t>
            </a:r>
          </a:p>
          <a:p>
            <a:r>
              <a:rPr lang="en-US" sz="1200" u="sng" dirty="0">
                <a:hlinkClick r:id="rId3"/>
              </a:rPr>
              <a:t>https://www.osha.gov/dts/chemicalsampling/toc/toc_chemsamp.html</a:t>
            </a:r>
            <a:endParaRPr lang="en-US" sz="1200" dirty="0"/>
          </a:p>
          <a:p>
            <a:r>
              <a:rPr lang="en-US" sz="1200" b="1" dirty="0"/>
              <a:t>Aluminum </a:t>
            </a:r>
            <a:r>
              <a:rPr lang="en-US" sz="1200" dirty="0"/>
              <a:t>Background and training materials:  OSHA Safety and Health Topics page on Aluminum: </a:t>
            </a:r>
            <a:r>
              <a:rPr lang="en-US" sz="1200" u="sng" dirty="0">
                <a:hlinkClick r:id="rId4"/>
              </a:rPr>
              <a:t>https://www.osha.gov/SLTC/metalsheavy/aluminum.html</a:t>
            </a:r>
            <a:endParaRPr lang="en-US" sz="1200" dirty="0"/>
          </a:p>
          <a:p>
            <a:pPr algn="ctr"/>
            <a:r>
              <a:rPr lang="en-US" sz="1200" dirty="0"/>
              <a:t> B</a:t>
            </a:r>
          </a:p>
          <a:p>
            <a:r>
              <a:rPr lang="en-US" sz="1200" b="1" dirty="0" smtClean="0"/>
              <a:t>Beryllium </a:t>
            </a:r>
            <a:r>
              <a:rPr lang="en-US" sz="1200" dirty="0"/>
              <a:t>Background and training materials:</a:t>
            </a:r>
          </a:p>
          <a:p>
            <a:r>
              <a:rPr lang="en-US" sz="1200" dirty="0"/>
              <a:t>OSHA Safety and Health Topics page on Beryllium</a:t>
            </a:r>
          </a:p>
          <a:p>
            <a:r>
              <a:rPr lang="en-US" sz="1200" u="sng" dirty="0">
                <a:hlinkClick r:id="rId5"/>
              </a:rPr>
              <a:t>https://www.osha.gov/SLTC/beryllium/index.html</a:t>
            </a:r>
            <a:endParaRPr lang="en-US" sz="1200" dirty="0"/>
          </a:p>
          <a:p>
            <a:r>
              <a:rPr lang="en-US" sz="1200" dirty="0"/>
              <a:t>OSHA Hazard Information Bulletins: Preventing Adverse Health Effects From Exposure to Beryllium on the Job</a:t>
            </a:r>
          </a:p>
          <a:p>
            <a:r>
              <a:rPr lang="en-US" sz="1200" dirty="0"/>
              <a:t>https://www.osha.gov/dts/hib/hib_data/hib19990902.html</a:t>
            </a:r>
          </a:p>
          <a:p>
            <a:pPr algn="ctr"/>
            <a:r>
              <a:rPr lang="en-US" sz="1200" dirty="0"/>
              <a:t>C</a:t>
            </a:r>
          </a:p>
          <a:p>
            <a:r>
              <a:rPr lang="en-US" sz="1200" b="1" dirty="0"/>
              <a:t>CADMIUM STANDARD </a:t>
            </a:r>
            <a:r>
              <a:rPr lang="en-US" sz="1200" dirty="0"/>
              <a:t>in OSHA regulations can be found at:</a:t>
            </a:r>
          </a:p>
          <a:p>
            <a:r>
              <a:rPr lang="en-US" sz="1200" u="sng" dirty="0">
                <a:hlinkClick r:id="rId6"/>
              </a:rPr>
              <a:t>https://www.osha.gov/pls/oshaweb/owadisp.show_document?p_table=STANDARDS&amp;p_id=10035</a:t>
            </a:r>
            <a:endParaRPr lang="en-US" sz="1200" dirty="0"/>
          </a:p>
          <a:p>
            <a:r>
              <a:rPr lang="en-US" sz="1200" b="1" dirty="0"/>
              <a:t>Cadmium </a:t>
            </a:r>
            <a:r>
              <a:rPr lang="en-US" sz="1200" dirty="0"/>
              <a:t>Background and training materials:</a:t>
            </a:r>
          </a:p>
          <a:p>
            <a:r>
              <a:rPr lang="en-US" sz="1200" dirty="0"/>
              <a:t>OSHA Safety and Health Topics page on Cadmium</a:t>
            </a:r>
          </a:p>
          <a:p>
            <a:r>
              <a:rPr lang="en-US" sz="1200" u="sng" dirty="0">
                <a:hlinkClick r:id="rId7"/>
              </a:rPr>
              <a:t>https://www.osha.gov/SLTC/cadmium/index.html</a:t>
            </a:r>
            <a:endParaRPr lang="en-US" sz="1200" dirty="0"/>
          </a:p>
          <a:p>
            <a:r>
              <a:rPr lang="en-US" sz="1200" dirty="0"/>
              <a:t> </a:t>
            </a:r>
          </a:p>
          <a:p>
            <a:r>
              <a:rPr lang="en-US" sz="1200" b="1" dirty="0"/>
              <a:t>CHROMIUM</a:t>
            </a:r>
            <a:r>
              <a:rPr lang="en-US" sz="1200" dirty="0"/>
              <a:t> (Hexavalent) Standard in OSHA Regulations can be found at: </a:t>
            </a:r>
            <a:r>
              <a:rPr lang="en-US" sz="1200" u="sng" dirty="0">
                <a:hlinkClick r:id="rId8"/>
              </a:rPr>
              <a:t>https://www.osha.gov/pls/oshaweb/owadisp.show_document?p_table=STANDARDS&amp;p_id=13096</a:t>
            </a:r>
            <a:endParaRPr lang="en-US" sz="1200" dirty="0"/>
          </a:p>
          <a:p>
            <a:r>
              <a:rPr lang="en-US" sz="1200" dirty="0"/>
              <a:t> </a:t>
            </a:r>
          </a:p>
          <a:p>
            <a:r>
              <a:rPr lang="en-US" sz="1200" dirty="0"/>
              <a:t>Hexavalent Chromium Safety and Health Topic can be found at:</a:t>
            </a:r>
          </a:p>
          <a:p>
            <a:r>
              <a:rPr lang="en-US" sz="1200" u="sng" dirty="0">
                <a:hlinkClick r:id="rId9"/>
              </a:rPr>
              <a:t>https://www.osha.gov/SLTC/hexavalentchromium/index.html</a:t>
            </a:r>
            <a:endParaRPr lang="en-US" sz="1200" dirty="0"/>
          </a:p>
          <a:p>
            <a:r>
              <a:rPr lang="en-US" sz="1200" b="1" dirty="0"/>
              <a:t> </a:t>
            </a:r>
            <a:endParaRPr lang="en-US" sz="1200" dirty="0"/>
          </a:p>
        </p:txBody>
      </p:sp>
    </p:spTree>
    <p:extLst>
      <p:ext uri="{BB962C8B-B14F-4D97-AF65-F5344CB8AC3E}">
        <p14:creationId xmlns:p14="http://schemas.microsoft.com/office/powerpoint/2010/main" val="5326921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1143000"/>
          </a:xfrm>
        </p:spPr>
        <p:txBody>
          <a:bodyPr/>
          <a:lstStyle/>
          <a:p>
            <a:pPr algn="ctr"/>
            <a:r>
              <a:rPr lang="en-US" sz="2800" dirty="0" smtClean="0"/>
              <a:t>ADDITIONAL RESOURCES FOR TRAINERS AND EMPLOYEES</a:t>
            </a:r>
            <a:endParaRPr lang="en-US" sz="2800" dirty="0"/>
          </a:p>
        </p:txBody>
      </p:sp>
      <p:sp>
        <p:nvSpPr>
          <p:cNvPr id="4" name="Rectangle 3"/>
          <p:cNvSpPr/>
          <p:nvPr/>
        </p:nvSpPr>
        <p:spPr>
          <a:xfrm>
            <a:off x="609600" y="1600200"/>
            <a:ext cx="8382000" cy="5078313"/>
          </a:xfrm>
          <a:prstGeom prst="rect">
            <a:avLst/>
          </a:prstGeom>
        </p:spPr>
        <p:txBody>
          <a:bodyPr wrap="square">
            <a:spAutoFit/>
          </a:bodyPr>
          <a:lstStyle/>
          <a:p>
            <a:r>
              <a:rPr lang="en-US" sz="1200" b="1" dirty="0"/>
              <a:t>COMBUSTIBLE DUST</a:t>
            </a:r>
            <a:r>
              <a:rPr lang="en-US" sz="1200" dirty="0"/>
              <a:t> background materials and Guidance:</a:t>
            </a:r>
          </a:p>
          <a:p>
            <a:r>
              <a:rPr lang="en-US" sz="1200" dirty="0"/>
              <a:t>An OSHA Quickcard on Combustible Dust is available on the internet at: </a:t>
            </a:r>
            <a:r>
              <a:rPr lang="en-US" sz="1200" u="sng" dirty="0">
                <a:hlinkClick r:id="rId2"/>
              </a:rPr>
              <a:t>https://www.osha.gov/Publications/OSHA_3674.pdf</a:t>
            </a:r>
            <a:endParaRPr lang="en-US" sz="1200" dirty="0"/>
          </a:p>
          <a:p>
            <a:r>
              <a:rPr lang="en-US" sz="1200" dirty="0"/>
              <a:t> </a:t>
            </a:r>
          </a:p>
          <a:p>
            <a:r>
              <a:rPr lang="en-US" sz="1200" dirty="0"/>
              <a:t>The OSHA Hazard Communication Guidance for Combustible Dust can be found at:  </a:t>
            </a:r>
            <a:r>
              <a:rPr lang="en-US" sz="1200" u="sng" dirty="0">
                <a:hlinkClick r:id="rId3"/>
              </a:rPr>
              <a:t>https://www.osha.gov/Publications/3371combustible-dust.html</a:t>
            </a:r>
            <a:endParaRPr lang="en-US" sz="1200" dirty="0"/>
          </a:p>
          <a:p>
            <a:r>
              <a:rPr lang="en-US" sz="1200" dirty="0"/>
              <a:t> </a:t>
            </a:r>
          </a:p>
          <a:p>
            <a:r>
              <a:rPr lang="en-US" sz="1200" dirty="0"/>
              <a:t> </a:t>
            </a:r>
          </a:p>
          <a:p>
            <a:r>
              <a:rPr lang="en-US" sz="1200" dirty="0"/>
              <a:t>OSHA’s Safety and Health Information Bulletin: Combustible Dust in Industry: Preventing and Mitigating the Effects of Fire and Explosions can be found at:</a:t>
            </a:r>
          </a:p>
          <a:p>
            <a:r>
              <a:rPr lang="en-US" sz="1200" dirty="0"/>
              <a:t> </a:t>
            </a:r>
            <a:r>
              <a:rPr lang="en-US" sz="1200" u="sng" dirty="0">
                <a:hlinkClick r:id="rId4"/>
              </a:rPr>
              <a:t>https://www.osha.gov/dts/shib/shib073105.html</a:t>
            </a:r>
            <a:endParaRPr lang="en-US" sz="1200" dirty="0"/>
          </a:p>
          <a:p>
            <a:r>
              <a:rPr lang="en-US" sz="1200" dirty="0"/>
              <a:t>  </a:t>
            </a:r>
          </a:p>
          <a:p>
            <a:r>
              <a:rPr lang="en-US" sz="1200" b="1" dirty="0"/>
              <a:t>Copper</a:t>
            </a:r>
            <a:r>
              <a:rPr lang="en-US" sz="1200" dirty="0"/>
              <a:t> Background and training materials:</a:t>
            </a:r>
          </a:p>
          <a:p>
            <a:r>
              <a:rPr lang="en-US" sz="1200" dirty="0"/>
              <a:t>OSHA Safety and Health Topics page on COPPER</a:t>
            </a:r>
          </a:p>
          <a:p>
            <a:r>
              <a:rPr lang="en-US" sz="1200" u="sng" dirty="0">
                <a:hlinkClick r:id="rId5"/>
              </a:rPr>
              <a:t>https://www.osha.gov/SLTC/metalsheavy/copper.html</a:t>
            </a:r>
            <a:endParaRPr lang="en-US" sz="1200" dirty="0"/>
          </a:p>
          <a:p>
            <a:r>
              <a:rPr lang="en-US" sz="1200" dirty="0"/>
              <a:t> </a:t>
            </a:r>
          </a:p>
          <a:p>
            <a:pPr algn="ctr"/>
            <a:r>
              <a:rPr lang="en-US" sz="1200" b="1" dirty="0"/>
              <a:t>F</a:t>
            </a:r>
            <a:endParaRPr lang="en-US" sz="1200" dirty="0"/>
          </a:p>
          <a:p>
            <a:r>
              <a:rPr lang="en-US" sz="1200" b="1" dirty="0"/>
              <a:t> </a:t>
            </a:r>
            <a:endParaRPr lang="en-US" sz="1200" dirty="0"/>
          </a:p>
          <a:p>
            <a:r>
              <a:rPr lang="en-US" sz="1200" b="1" dirty="0"/>
              <a:t>FORMALDEHYDE STANDARD in </a:t>
            </a:r>
            <a:r>
              <a:rPr lang="en-US" sz="1200" dirty="0"/>
              <a:t>OSHA regulations can be found at:</a:t>
            </a:r>
          </a:p>
          <a:p>
            <a:r>
              <a:rPr lang="en-US" sz="1200" u="sng" dirty="0">
                <a:hlinkClick r:id="rId6"/>
              </a:rPr>
              <a:t>https://www.osha.gov/pls/oshaweb/owadisp.show_document?p_table=STANDARDS&amp;p_id=10030</a:t>
            </a:r>
            <a:endParaRPr lang="en-US" sz="1200" dirty="0"/>
          </a:p>
          <a:p>
            <a:r>
              <a:rPr lang="en-US" sz="1200" b="1" dirty="0"/>
              <a:t>Formaldehyde </a:t>
            </a:r>
            <a:r>
              <a:rPr lang="en-US" sz="1200" dirty="0"/>
              <a:t>Background and training materials:</a:t>
            </a:r>
          </a:p>
          <a:p>
            <a:r>
              <a:rPr lang="en-US" sz="1200" dirty="0"/>
              <a:t>OSHA Safety and Health Topics page on Formaldehyde</a:t>
            </a:r>
          </a:p>
          <a:p>
            <a:r>
              <a:rPr lang="en-US" sz="1200" u="sng" dirty="0">
                <a:hlinkClick r:id="rId7"/>
              </a:rPr>
              <a:t>https://www.osha.gov/SLTC/formaldehyde/index.html</a:t>
            </a:r>
            <a:endParaRPr lang="en-US" sz="1200" dirty="0"/>
          </a:p>
          <a:p>
            <a:r>
              <a:rPr lang="en-US" sz="1200" dirty="0"/>
              <a:t>OSHA Fact sheet on Formaldehyde may be found at:</a:t>
            </a:r>
          </a:p>
          <a:p>
            <a:r>
              <a:rPr lang="en-US" sz="1200" u="sng" dirty="0">
                <a:hlinkClick r:id="rId8"/>
              </a:rPr>
              <a:t>https://www.osha.gov/OshDoc/data_General_Facts/formaldehyde-factsheet.pdf</a:t>
            </a:r>
            <a:endParaRPr lang="en-US" sz="1200" dirty="0"/>
          </a:p>
          <a:p>
            <a:r>
              <a:rPr lang="en-US" sz="1200" b="1" dirty="0"/>
              <a:t/>
            </a:r>
            <a:br>
              <a:rPr lang="en-US" sz="1200" b="1" dirty="0"/>
            </a:br>
            <a:endParaRPr lang="en-US" sz="1200" dirty="0"/>
          </a:p>
        </p:txBody>
      </p:sp>
    </p:spTree>
    <p:extLst>
      <p:ext uri="{BB962C8B-B14F-4D97-AF65-F5344CB8AC3E}">
        <p14:creationId xmlns:p14="http://schemas.microsoft.com/office/powerpoint/2010/main" val="12666926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1143000"/>
          </a:xfrm>
        </p:spPr>
        <p:txBody>
          <a:bodyPr/>
          <a:lstStyle/>
          <a:p>
            <a:pPr algn="ctr"/>
            <a:r>
              <a:rPr lang="en-US" sz="2800" dirty="0" smtClean="0"/>
              <a:t>ADDITIONAL RESOURCES FOR TRAINERS AND EMPLOYEES</a:t>
            </a:r>
            <a:endParaRPr lang="en-US" sz="2800" dirty="0"/>
          </a:p>
        </p:txBody>
      </p:sp>
      <p:sp>
        <p:nvSpPr>
          <p:cNvPr id="4" name="Rectangle 3"/>
          <p:cNvSpPr/>
          <p:nvPr/>
        </p:nvSpPr>
        <p:spPr>
          <a:xfrm>
            <a:off x="609600" y="1447800"/>
            <a:ext cx="8382000" cy="5447645"/>
          </a:xfrm>
          <a:prstGeom prst="rect">
            <a:avLst/>
          </a:prstGeom>
        </p:spPr>
        <p:txBody>
          <a:bodyPr wrap="square">
            <a:spAutoFit/>
          </a:bodyPr>
          <a:lstStyle/>
          <a:p>
            <a:pPr algn="ctr"/>
            <a:r>
              <a:rPr lang="en-US" sz="1200" b="1" dirty="0"/>
              <a:t>H</a:t>
            </a:r>
            <a:endParaRPr lang="en-US" sz="1200" dirty="0"/>
          </a:p>
          <a:p>
            <a:r>
              <a:rPr lang="en-US" sz="1200" dirty="0"/>
              <a:t>Hazard Communication Standard background and instructional material</a:t>
            </a:r>
          </a:p>
          <a:p>
            <a:r>
              <a:rPr lang="en-US" sz="1200" b="1" dirty="0"/>
              <a:t>Hazard Communication: Steps to an Effective Hazard Communication Program for Employers That Use Hazardous Chemicals Fact Sheet (</a:t>
            </a:r>
            <a:r>
              <a:rPr lang="en-US" sz="1200" b="1" u="sng" dirty="0">
                <a:hlinkClick r:id="rId2"/>
              </a:rPr>
              <a:t>https://www.osha.gov/Publications/OSHA3696.pdf</a:t>
            </a:r>
            <a:r>
              <a:rPr lang="en-US" sz="1200" b="1" dirty="0"/>
              <a:t>) </a:t>
            </a:r>
            <a:r>
              <a:rPr lang="en-US" sz="1200" dirty="0"/>
              <a:t/>
            </a:r>
            <a:br>
              <a:rPr lang="en-US" sz="1200" dirty="0"/>
            </a:br>
            <a:r>
              <a:rPr lang="en-US" sz="1200" dirty="0"/>
              <a:t>(OSHA FS-3696 – 2014) (</a:t>
            </a:r>
            <a:r>
              <a:rPr lang="en-US" sz="1200" b="1" dirty="0"/>
              <a:t>English:</a:t>
            </a:r>
            <a:r>
              <a:rPr lang="en-US" sz="1200" dirty="0"/>
              <a:t> </a:t>
            </a:r>
            <a:r>
              <a:rPr lang="en-US" sz="1200" u="sng" dirty="0">
                <a:hlinkClick r:id="rId2" tooltip="PDF"/>
              </a:rPr>
              <a:t>PDF</a:t>
            </a:r>
            <a:r>
              <a:rPr lang="en-US" sz="1200" dirty="0"/>
              <a:t>*)</a:t>
            </a:r>
          </a:p>
          <a:p>
            <a:r>
              <a:rPr lang="en-US" sz="1200" b="1" dirty="0"/>
              <a:t/>
            </a:r>
            <a:br>
              <a:rPr lang="en-US" sz="1200" b="1" dirty="0"/>
            </a:br>
            <a:r>
              <a:rPr lang="en-US" sz="1200" b="1" dirty="0"/>
              <a:t> </a:t>
            </a:r>
            <a:endParaRPr lang="en-US" sz="1200" dirty="0"/>
          </a:p>
          <a:p>
            <a:r>
              <a:rPr lang="en-US" sz="1200" b="1" dirty="0"/>
              <a:t>Hazard Communication Standard: Labels and Pictograms – Brief</a:t>
            </a:r>
            <a:endParaRPr lang="en-US" sz="1200" dirty="0"/>
          </a:p>
          <a:p>
            <a:r>
              <a:rPr lang="en-US" sz="1200" u="sng" dirty="0">
                <a:hlinkClick r:id="rId3"/>
              </a:rPr>
              <a:t>https://www.osha.gov/Publications/OSHA3636.pdf</a:t>
            </a:r>
            <a:endParaRPr lang="en-US" sz="1200" dirty="0"/>
          </a:p>
          <a:p>
            <a:r>
              <a:rPr lang="en-US" sz="1200" dirty="0"/>
              <a:t>(OSHA BR-3636 - 2013) (</a:t>
            </a:r>
            <a:r>
              <a:rPr lang="en-US" sz="1200" b="1" dirty="0"/>
              <a:t>English:</a:t>
            </a:r>
            <a:r>
              <a:rPr lang="en-US" sz="1200" dirty="0"/>
              <a:t> </a:t>
            </a:r>
            <a:r>
              <a:rPr lang="en-US" sz="1200" u="sng" dirty="0">
                <a:hlinkClick r:id="rId3" tooltip="PDF"/>
              </a:rPr>
              <a:t>PDF</a:t>
            </a:r>
            <a:r>
              <a:rPr lang="en-US" sz="1200" dirty="0"/>
              <a:t>*)</a:t>
            </a:r>
            <a:br>
              <a:rPr lang="en-US" sz="1200" dirty="0"/>
            </a:br>
            <a:r>
              <a:rPr lang="en-US" sz="1200" dirty="0"/>
              <a:t/>
            </a:r>
            <a:br>
              <a:rPr lang="en-US" sz="1200" dirty="0"/>
            </a:br>
            <a:r>
              <a:rPr lang="en-US" sz="1200" b="1" dirty="0"/>
              <a:t>Hazard Communication Standard: Safety Data Sheets - Brief </a:t>
            </a:r>
            <a:endParaRPr lang="en-US" sz="1200" dirty="0"/>
          </a:p>
          <a:p>
            <a:r>
              <a:rPr lang="en-US" sz="1200" u="sng" dirty="0">
                <a:hlinkClick r:id="rId4"/>
              </a:rPr>
              <a:t>https://www.osha.gov/Publications/OSHA3514.pdf</a:t>
            </a:r>
            <a:endParaRPr lang="en-US" sz="1200" dirty="0"/>
          </a:p>
          <a:p>
            <a:r>
              <a:rPr lang="en-US" sz="1200" dirty="0"/>
              <a:t> </a:t>
            </a:r>
          </a:p>
          <a:p>
            <a:pPr algn="ctr"/>
            <a:r>
              <a:rPr lang="en-US" sz="1200" b="1" dirty="0"/>
              <a:t>I</a:t>
            </a:r>
            <a:endParaRPr lang="en-US" sz="1200" dirty="0"/>
          </a:p>
          <a:p>
            <a:r>
              <a:rPr lang="en-US" sz="1200" b="1" dirty="0"/>
              <a:t>Isocyanates Background</a:t>
            </a:r>
            <a:r>
              <a:rPr lang="en-US" sz="1200" dirty="0"/>
              <a:t> and training materials:</a:t>
            </a:r>
          </a:p>
          <a:p>
            <a:r>
              <a:rPr lang="en-US" sz="1200" dirty="0"/>
              <a:t>OSHA Safety and Health Topics page on Isocyanates</a:t>
            </a:r>
          </a:p>
          <a:p>
            <a:r>
              <a:rPr lang="en-US" sz="1200" u="sng" dirty="0">
                <a:hlinkClick r:id="rId5"/>
              </a:rPr>
              <a:t>https://www.osha.gov/SLTC/isocyanates/index.html</a:t>
            </a:r>
            <a:endParaRPr lang="en-US" sz="1200" dirty="0"/>
          </a:p>
          <a:p>
            <a:r>
              <a:rPr lang="en-US" sz="1200" dirty="0"/>
              <a:t> </a:t>
            </a:r>
          </a:p>
          <a:p>
            <a:pPr algn="ctr"/>
            <a:r>
              <a:rPr lang="en-US" sz="1200" b="1" dirty="0"/>
              <a:t>L</a:t>
            </a:r>
            <a:endParaRPr lang="en-US" sz="1200" dirty="0"/>
          </a:p>
          <a:p>
            <a:r>
              <a:rPr lang="en-US" sz="1200" b="1" dirty="0"/>
              <a:t>LEAD STANDARD in </a:t>
            </a:r>
            <a:r>
              <a:rPr lang="en-US" sz="1200" dirty="0"/>
              <a:t>OSHA regulations can be found at:</a:t>
            </a:r>
          </a:p>
          <a:p>
            <a:r>
              <a:rPr lang="en-US" sz="1200" u="sng" dirty="0">
                <a:hlinkClick r:id="rId6"/>
              </a:rPr>
              <a:t>https://www.osha.gov/pls/oshaweb/owadisp.show_document?p_table=STANDARDS&amp;p_id=10030</a:t>
            </a:r>
            <a:endParaRPr lang="en-US" sz="1200" dirty="0"/>
          </a:p>
          <a:p>
            <a:r>
              <a:rPr lang="en-US" sz="1200" b="1" dirty="0"/>
              <a:t>Lead Background</a:t>
            </a:r>
            <a:r>
              <a:rPr lang="en-US" sz="1200" dirty="0"/>
              <a:t> and training materials:</a:t>
            </a:r>
          </a:p>
          <a:p>
            <a:r>
              <a:rPr lang="en-US" sz="1200" dirty="0"/>
              <a:t>The OSHA Quickcard related to Lead may be found at: </a:t>
            </a:r>
          </a:p>
          <a:p>
            <a:r>
              <a:rPr lang="en-US" sz="1200" u="sng" dirty="0">
                <a:hlinkClick r:id="rId7"/>
              </a:rPr>
              <a:t>https://www.osha.gov/Publications/OSHA3680.pdf</a:t>
            </a:r>
            <a:endParaRPr lang="en-US" sz="1200" dirty="0"/>
          </a:p>
          <a:p>
            <a:r>
              <a:rPr lang="en-US" sz="1200" dirty="0"/>
              <a:t>OSHA Safety and Health Topics page on Lead</a:t>
            </a:r>
          </a:p>
          <a:p>
            <a:r>
              <a:rPr lang="en-US" sz="1200" u="sng" dirty="0">
                <a:hlinkClick r:id="rId8"/>
              </a:rPr>
              <a:t>https://www.osha.gov/ /</a:t>
            </a:r>
            <a:r>
              <a:rPr lang="en-US" sz="1200" dirty="0">
                <a:hlinkClick r:id="rId8"/>
              </a:rPr>
              <a:t> </a:t>
            </a:r>
            <a:r>
              <a:rPr lang="en-US" sz="1200" u="sng" dirty="0">
                <a:hlinkClick r:id="rId8"/>
              </a:rPr>
              <a:t>SLTC lead/</a:t>
            </a:r>
            <a:endParaRPr lang="en-US" sz="1200" dirty="0"/>
          </a:p>
          <a:p>
            <a:r>
              <a:rPr lang="en-US" sz="1200" b="1" dirty="0"/>
              <a:t> </a:t>
            </a:r>
            <a:endParaRPr lang="en-US" sz="1200" dirty="0"/>
          </a:p>
        </p:txBody>
      </p:sp>
    </p:spTree>
    <p:extLst>
      <p:ext uri="{BB962C8B-B14F-4D97-AF65-F5344CB8AC3E}">
        <p14:creationId xmlns:p14="http://schemas.microsoft.com/office/powerpoint/2010/main" val="36349142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1143000"/>
          </a:xfrm>
        </p:spPr>
        <p:txBody>
          <a:bodyPr/>
          <a:lstStyle/>
          <a:p>
            <a:pPr algn="ctr"/>
            <a:r>
              <a:rPr lang="en-US" sz="2800" dirty="0" smtClean="0"/>
              <a:t>ADDITIONAL RESOURCES FOR TRAINERS AND EMPLOYEES</a:t>
            </a:r>
            <a:endParaRPr lang="en-US" sz="2800" dirty="0"/>
          </a:p>
        </p:txBody>
      </p:sp>
      <p:sp>
        <p:nvSpPr>
          <p:cNvPr id="4" name="Rectangle 3"/>
          <p:cNvSpPr/>
          <p:nvPr/>
        </p:nvSpPr>
        <p:spPr>
          <a:xfrm>
            <a:off x="609600" y="1600200"/>
            <a:ext cx="8153400" cy="4524315"/>
          </a:xfrm>
          <a:prstGeom prst="rect">
            <a:avLst/>
          </a:prstGeom>
        </p:spPr>
        <p:txBody>
          <a:bodyPr wrap="square">
            <a:spAutoFit/>
          </a:bodyPr>
          <a:lstStyle/>
          <a:p>
            <a:pPr algn="ctr"/>
            <a:r>
              <a:rPr lang="en-US" sz="1200" b="1" dirty="0"/>
              <a:t>P</a:t>
            </a:r>
            <a:endParaRPr lang="en-US" sz="1200" dirty="0"/>
          </a:p>
          <a:p>
            <a:r>
              <a:rPr lang="en-US" sz="1200" b="1" dirty="0"/>
              <a:t>PERSONAL PROTECTIVE EQUIPMENT REGULATIONS </a:t>
            </a:r>
            <a:r>
              <a:rPr lang="en-US" sz="1200" dirty="0"/>
              <a:t>can be found at:</a:t>
            </a:r>
          </a:p>
          <a:p>
            <a:r>
              <a:rPr lang="en-US" sz="1200" u="sng" dirty="0">
                <a:hlinkClick r:id="rId2"/>
              </a:rPr>
              <a:t>https://www.osha.gov/law-regs.html</a:t>
            </a:r>
            <a:r>
              <a:rPr lang="en-US" sz="1200" dirty="0"/>
              <a:t> and includes the following sections:</a:t>
            </a:r>
          </a:p>
          <a:p>
            <a:pPr lvl="0"/>
            <a:r>
              <a:rPr lang="en-US" sz="1200" u="sng" dirty="0">
                <a:hlinkClick r:id="rId3" tooltip="1910 Subpart I - Authority for 1910 Subpart I"/>
              </a:rPr>
              <a:t>1910 Subpart I - Personal Protective Equipment</a:t>
            </a:r>
            <a:r>
              <a:rPr lang="en-US" sz="1200" dirty="0"/>
              <a:t> </a:t>
            </a:r>
          </a:p>
          <a:p>
            <a:pPr lvl="1"/>
            <a:r>
              <a:rPr lang="en-US" sz="1200" u="sng" dirty="0">
                <a:hlinkClick r:id="rId4" tooltip="1910.132 - General requirements."/>
              </a:rPr>
              <a:t>1910.132 - General requirements.</a:t>
            </a:r>
            <a:endParaRPr lang="en-US" sz="1200" dirty="0"/>
          </a:p>
          <a:p>
            <a:pPr lvl="1"/>
            <a:r>
              <a:rPr lang="en-US" sz="1200" u="sng" dirty="0">
                <a:hlinkClick r:id="rId5" tooltip="1910.133 - Eye and face protection."/>
              </a:rPr>
              <a:t>1910.133 - Eye and face protection.</a:t>
            </a:r>
            <a:endParaRPr lang="en-US" sz="1200" dirty="0"/>
          </a:p>
          <a:p>
            <a:pPr lvl="1"/>
            <a:r>
              <a:rPr lang="en-US" sz="1200" u="sng" dirty="0">
                <a:hlinkClick r:id="rId6" tooltip="1910.134 - Respiratory Protection."/>
              </a:rPr>
              <a:t>1910.134 - Respiratory Protection.</a:t>
            </a:r>
            <a:r>
              <a:rPr lang="en-US" sz="1200" dirty="0"/>
              <a:t> </a:t>
            </a:r>
          </a:p>
          <a:p>
            <a:pPr lvl="2"/>
            <a:r>
              <a:rPr lang="en-US" sz="1200" u="sng" dirty="0">
                <a:hlinkClick r:id="rId7" tooltip="1910.134 App A - Fit Testing Procedures (Mandatory)."/>
              </a:rPr>
              <a:t>1910.134 App A - Fit Testing Procedures (Mandatory).</a:t>
            </a:r>
            <a:endParaRPr lang="en-US" sz="1200" dirty="0"/>
          </a:p>
          <a:p>
            <a:pPr lvl="2"/>
            <a:r>
              <a:rPr lang="en-US" sz="1200" u="sng" dirty="0">
                <a:hlinkClick r:id="rId8" tooltip="1910.134 App B-1 - User Seal Check Procedures (Mandatory)."/>
              </a:rPr>
              <a:t>1910.134 App B-1 - User Seal Check Procedures (Mandatory).</a:t>
            </a:r>
            <a:endParaRPr lang="en-US" sz="1200" dirty="0"/>
          </a:p>
          <a:p>
            <a:pPr lvl="2"/>
            <a:r>
              <a:rPr lang="en-US" sz="1200" u="sng" dirty="0">
                <a:hlinkClick r:id="rId9" tooltip="1910.134 App B-2 - Respirator Cleaning Procedures (Mandatory)."/>
              </a:rPr>
              <a:t>1910.134 App B-2 - Respirator Cleaning Procedures (Mandatory).</a:t>
            </a:r>
            <a:endParaRPr lang="en-US" sz="1200" dirty="0"/>
          </a:p>
          <a:p>
            <a:pPr lvl="2"/>
            <a:r>
              <a:rPr lang="en-US" sz="1200" u="sng" dirty="0">
                <a:hlinkClick r:id="rId10" tooltip="1910.134 App C - OSHA Respirator Medical Evaluation Questionnaire (Mandatory)."/>
              </a:rPr>
              <a:t>1910.134 App C - OSHA Respirator Medical Evaluation Questionnaire (Mandatory).</a:t>
            </a:r>
            <a:endParaRPr lang="en-US" sz="1200" dirty="0"/>
          </a:p>
          <a:p>
            <a:pPr lvl="2"/>
            <a:r>
              <a:rPr lang="en-US" sz="1200" u="sng" dirty="0">
                <a:hlinkClick r:id="rId11" tooltip="1910.134 App D - (Mandatory) Information for Employees Using Respirators When not Required Under Standard."/>
              </a:rPr>
              <a:t>1910.134 App D - (Mandatory) Information for Employees Using Respirators When not Required Under Standard.</a:t>
            </a:r>
            <a:endParaRPr lang="en-US" sz="1200" dirty="0"/>
          </a:p>
          <a:p>
            <a:pPr lvl="1"/>
            <a:r>
              <a:rPr lang="en-US" sz="1200" u="sng" dirty="0">
                <a:hlinkClick r:id="rId12" tooltip="1910.135 - Head protection."/>
              </a:rPr>
              <a:t>1910.135 - Head protection.</a:t>
            </a:r>
            <a:endParaRPr lang="en-US" sz="1200" dirty="0"/>
          </a:p>
          <a:p>
            <a:pPr lvl="1"/>
            <a:r>
              <a:rPr lang="en-US" sz="1200" u="sng" dirty="0">
                <a:hlinkClick r:id="rId13" tooltip="1910.136 - Foot protection."/>
              </a:rPr>
              <a:t>1910.136 - Foot protection.</a:t>
            </a:r>
            <a:endParaRPr lang="en-US" sz="1200" dirty="0"/>
          </a:p>
          <a:p>
            <a:pPr lvl="1"/>
            <a:r>
              <a:rPr lang="en-US" sz="1200" u="sng" dirty="0">
                <a:hlinkClick r:id="rId14" tooltip="1910.137 - Electrical protective devices."/>
              </a:rPr>
              <a:t>1910.137 - Electrical protective devices.</a:t>
            </a:r>
            <a:endParaRPr lang="en-US" sz="1200" dirty="0"/>
          </a:p>
          <a:p>
            <a:pPr lvl="1"/>
            <a:r>
              <a:rPr lang="en-US" sz="1200" u="sng" dirty="0">
                <a:hlinkClick r:id="rId15" tooltip="1910.138 - Hand Protection."/>
              </a:rPr>
              <a:t>1910.138 - Hand Protection.</a:t>
            </a:r>
            <a:r>
              <a:rPr lang="en-US" sz="1200" dirty="0"/>
              <a:t> </a:t>
            </a:r>
          </a:p>
          <a:p>
            <a:pPr lvl="2"/>
            <a:r>
              <a:rPr lang="en-US" sz="1200" u="sng" dirty="0">
                <a:hlinkClick r:id="rId16" tooltip="1910 Subpart I App A - References for further information (Non-mandatory)"/>
              </a:rPr>
              <a:t>1910 Subpart I App A - References for further information (Non-mandatory)</a:t>
            </a:r>
            <a:endParaRPr lang="en-US" sz="1200" dirty="0"/>
          </a:p>
          <a:p>
            <a:pPr lvl="2"/>
            <a:r>
              <a:rPr lang="en-US" sz="1200" u="sng" dirty="0">
                <a:hlinkClick r:id="rId17" tooltip="1910 Subpart I App B - Non-mandatory Compliance Guidelines for Hazard Assessment and Personal Protective Equipment Selection."/>
              </a:rPr>
              <a:t>1910 Subpart I App B - Non-mandatory Compliance Guidelines for Hazard Assessment and Personal Protective Equipment Selection.</a:t>
            </a:r>
            <a:endParaRPr lang="en-US" sz="1200" dirty="0"/>
          </a:p>
          <a:p>
            <a:r>
              <a:rPr lang="en-US" sz="1200" dirty="0"/>
              <a:t>The OSHA Safety Topic on Personal Protective Equipment provides additional resources and training materials on this topic and can be found at:</a:t>
            </a:r>
          </a:p>
          <a:p>
            <a:r>
              <a:rPr lang="en-US" sz="1200" u="sng" dirty="0">
                <a:hlinkClick r:id="rId18"/>
              </a:rPr>
              <a:t>https://www.osha.gov/SLTC/personalprotectiveequipment/hazards_solutions.html</a:t>
            </a:r>
            <a:endParaRPr lang="en-US" sz="1200" dirty="0"/>
          </a:p>
          <a:p>
            <a:r>
              <a:rPr lang="en-US" sz="1200" dirty="0"/>
              <a:t> </a:t>
            </a:r>
          </a:p>
        </p:txBody>
      </p:sp>
    </p:spTree>
    <p:extLst>
      <p:ext uri="{BB962C8B-B14F-4D97-AF65-F5344CB8AC3E}">
        <p14:creationId xmlns:p14="http://schemas.microsoft.com/office/powerpoint/2010/main" val="1070838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1143000"/>
          </a:xfrm>
        </p:spPr>
        <p:txBody>
          <a:bodyPr/>
          <a:lstStyle/>
          <a:p>
            <a:pPr algn="ctr"/>
            <a:r>
              <a:rPr lang="en-US" sz="2800" dirty="0" smtClean="0"/>
              <a:t>ADDITIONAL RESOURCES FOR TRAINERS AND EMPLOYEES</a:t>
            </a:r>
            <a:endParaRPr lang="en-US" sz="2800" dirty="0"/>
          </a:p>
        </p:txBody>
      </p:sp>
      <p:sp>
        <p:nvSpPr>
          <p:cNvPr id="4" name="Rectangle 3"/>
          <p:cNvSpPr/>
          <p:nvPr/>
        </p:nvSpPr>
        <p:spPr>
          <a:xfrm>
            <a:off x="609600" y="1595021"/>
            <a:ext cx="8382000" cy="5262979"/>
          </a:xfrm>
          <a:prstGeom prst="rect">
            <a:avLst/>
          </a:prstGeom>
        </p:spPr>
        <p:txBody>
          <a:bodyPr wrap="square">
            <a:spAutoFit/>
          </a:bodyPr>
          <a:lstStyle/>
          <a:p>
            <a:r>
              <a:rPr lang="en-US" sz="1200" b="1" dirty="0"/>
              <a:t>PICTOGRAMS</a:t>
            </a:r>
            <a:endParaRPr lang="en-US" sz="1200" dirty="0"/>
          </a:p>
          <a:p>
            <a:r>
              <a:rPr lang="en-US" sz="1200" dirty="0"/>
              <a:t>GHS Pictograms can be downloaded for use at: </a:t>
            </a:r>
          </a:p>
          <a:p>
            <a:r>
              <a:rPr lang="en-US" sz="1200" u="sng" dirty="0">
                <a:hlinkClick r:id="rId2"/>
              </a:rPr>
              <a:t>https://www.osha.gov/dsg/hazcom/pictograms/index.html</a:t>
            </a:r>
            <a:endParaRPr lang="en-US" sz="1200" dirty="0"/>
          </a:p>
          <a:p>
            <a:r>
              <a:rPr lang="en-US" sz="1200" dirty="0"/>
              <a:t>These Pictograms are available in the EPS, JPG and PNG formats for you use without cost.</a:t>
            </a:r>
          </a:p>
          <a:p>
            <a:r>
              <a:rPr lang="en-US" sz="1200" dirty="0"/>
              <a:t>OSHA</a:t>
            </a:r>
            <a:r>
              <a:rPr lang="en-US" sz="1200" b="1" dirty="0"/>
              <a:t> POSTER</a:t>
            </a:r>
            <a:endParaRPr lang="en-US" sz="1200" dirty="0"/>
          </a:p>
          <a:p>
            <a:r>
              <a:rPr lang="en-US" sz="1200" b="1" dirty="0"/>
              <a:t>The OSHA Poster is available on line at: </a:t>
            </a:r>
            <a:endParaRPr lang="en-US" sz="1200" dirty="0"/>
          </a:p>
          <a:p>
            <a:r>
              <a:rPr lang="en-US" sz="1200" u="sng" dirty="0">
                <a:hlinkClick r:id="rId3"/>
              </a:rPr>
              <a:t>https://www.osha.gov/Publications/osha3165.pdf</a:t>
            </a:r>
            <a:r>
              <a:rPr lang="en-US" sz="1200" dirty="0"/>
              <a:t> </a:t>
            </a:r>
          </a:p>
          <a:p>
            <a:r>
              <a:rPr lang="en-US" sz="1200" dirty="0"/>
              <a:t>A PRINTED copy of the OSHA Poster can be purchased on line at:</a:t>
            </a:r>
          </a:p>
          <a:p>
            <a:r>
              <a:rPr lang="en-US" sz="1200" u="sng" dirty="0">
                <a:hlinkClick r:id="rId4"/>
              </a:rPr>
              <a:t>https://www.osha.gov/pls/publications/publication.athruz?pType=Types&amp;pID=6</a:t>
            </a:r>
            <a:endParaRPr lang="en-US" sz="1200" dirty="0"/>
          </a:p>
          <a:p>
            <a:pPr algn="ctr"/>
            <a:r>
              <a:rPr lang="en-US" sz="1200" b="1" dirty="0"/>
              <a:t>Q</a:t>
            </a:r>
            <a:endParaRPr lang="en-US" sz="1200" dirty="0"/>
          </a:p>
          <a:p>
            <a:r>
              <a:rPr lang="en-US" sz="1200" dirty="0"/>
              <a:t>OSHA</a:t>
            </a:r>
            <a:r>
              <a:rPr lang="en-US" sz="1200" b="1" dirty="0"/>
              <a:t> QUICKCARDS</a:t>
            </a:r>
            <a:endParaRPr lang="en-US" sz="1200" dirty="0"/>
          </a:p>
          <a:p>
            <a:r>
              <a:rPr lang="en-US" sz="1200" dirty="0"/>
              <a:t>Here is a listing of OSHA Quick Cards that may apply to your foundry.  We have highlighted the Hazard Communications Quick Cards with bold print:</a:t>
            </a:r>
          </a:p>
          <a:p>
            <a:r>
              <a:rPr lang="en-US" sz="1200" u="sng" dirty="0">
                <a:hlinkClick r:id="rId4"/>
              </a:rPr>
              <a:t>https://www.osha.gov/pls/publications/publication.athruz?pType=Types&amp;pID=6</a:t>
            </a:r>
            <a:endParaRPr lang="en-US" sz="1200" dirty="0"/>
          </a:p>
          <a:p>
            <a:pPr lvl="0"/>
            <a:r>
              <a:rPr lang="en-US" sz="1200" b="1" dirty="0"/>
              <a:t>Carbon Monoxide Poisoning Quickcard™</a:t>
            </a:r>
            <a:r>
              <a:rPr lang="en-US" sz="1200" dirty="0"/>
              <a:t/>
            </a:r>
            <a:br>
              <a:rPr lang="en-US" sz="1200" dirty="0"/>
            </a:br>
            <a:r>
              <a:rPr lang="en-US" sz="1200" dirty="0"/>
              <a:t>(OSHA 3282 - 2005) (English: </a:t>
            </a:r>
            <a:r>
              <a:rPr lang="en-US" sz="1200" u="sng" dirty="0">
                <a:hlinkClick r:id="rId5" tooltip="HTML"/>
              </a:rPr>
              <a:t>HTML</a:t>
            </a:r>
            <a:r>
              <a:rPr lang="en-US" sz="1200" dirty="0"/>
              <a:t> </a:t>
            </a:r>
            <a:r>
              <a:rPr lang="en-US" sz="1200" u="sng" dirty="0">
                <a:hlinkClick r:id="rId6" tooltip="PDF"/>
              </a:rPr>
              <a:t>PDF</a:t>
            </a:r>
            <a:r>
              <a:rPr lang="en-US" sz="1200" dirty="0"/>
              <a:t>*)</a:t>
            </a:r>
            <a:br>
              <a:rPr lang="en-US" sz="1200" dirty="0"/>
            </a:br>
            <a:r>
              <a:rPr lang="en-US" sz="1200" dirty="0"/>
              <a:t>(OSHA 3282 - 2005) (Spanish: </a:t>
            </a:r>
            <a:r>
              <a:rPr lang="en-US" sz="1200" u="sng" dirty="0">
                <a:hlinkClick r:id="rId7" tooltip="HTML"/>
              </a:rPr>
              <a:t>HTML</a:t>
            </a:r>
            <a:r>
              <a:rPr lang="en-US" sz="1200" dirty="0"/>
              <a:t> </a:t>
            </a:r>
            <a:r>
              <a:rPr lang="en-US" sz="1200" u="sng" dirty="0">
                <a:hlinkClick r:id="rId8" tooltip="PDF"/>
              </a:rPr>
              <a:t>PDF</a:t>
            </a:r>
            <a:r>
              <a:rPr lang="en-US" sz="1200" dirty="0"/>
              <a:t>*)</a:t>
            </a:r>
            <a:br>
              <a:rPr lang="en-US" sz="1200" dirty="0"/>
            </a:br>
            <a:endParaRPr lang="en-US" sz="1200" dirty="0"/>
          </a:p>
          <a:p>
            <a:pPr lvl="0"/>
            <a:r>
              <a:rPr lang="en-US" sz="1200" b="1" dirty="0"/>
              <a:t>Combustible Dust: Precautions for Firefighters to Prevent Dust Explosions</a:t>
            </a:r>
            <a:r>
              <a:rPr lang="en-US" sz="1200" dirty="0"/>
              <a:t> </a:t>
            </a:r>
            <a:br>
              <a:rPr lang="en-US" sz="1200" dirty="0"/>
            </a:br>
            <a:r>
              <a:rPr lang="en-US" sz="1200" dirty="0"/>
              <a:t>(OSHA 3674 - 2013) (English: </a:t>
            </a:r>
            <a:r>
              <a:rPr lang="en-US" sz="1200" u="sng" dirty="0">
                <a:hlinkClick r:id="rId9" tooltip="PDF"/>
              </a:rPr>
              <a:t>PDF</a:t>
            </a:r>
            <a:r>
              <a:rPr lang="en-US" sz="1200" dirty="0"/>
              <a:t>*)</a:t>
            </a:r>
          </a:p>
          <a:p>
            <a:r>
              <a:rPr lang="en-US" sz="1200" dirty="0"/>
              <a:t> </a:t>
            </a:r>
          </a:p>
          <a:p>
            <a:pPr lvl="0"/>
            <a:r>
              <a:rPr lang="en-US" sz="1200" b="1" dirty="0"/>
              <a:t>Confined Spaces: Permit-Required Confined Spaces Quickcard</a:t>
            </a:r>
            <a:r>
              <a:rPr lang="en-US" sz="1200" dirty="0"/>
              <a:t>™</a:t>
            </a:r>
            <a:br>
              <a:rPr lang="en-US" sz="1200" dirty="0"/>
            </a:br>
            <a:r>
              <a:rPr lang="en-US" sz="1200" dirty="0"/>
              <a:t>(OSHA 3214 - 2011) (English: </a:t>
            </a:r>
            <a:r>
              <a:rPr lang="en-US" sz="1200" u="sng" dirty="0">
                <a:hlinkClick r:id="rId10" tooltip="HTML"/>
              </a:rPr>
              <a:t>HTML</a:t>
            </a:r>
            <a:r>
              <a:rPr lang="en-US" sz="1200" dirty="0"/>
              <a:t> </a:t>
            </a:r>
            <a:r>
              <a:rPr lang="en-US" sz="1200" u="sng" dirty="0">
                <a:hlinkClick r:id="rId11" tooltip="PDF"/>
              </a:rPr>
              <a:t>PDF</a:t>
            </a:r>
            <a:r>
              <a:rPr lang="en-US" sz="1200" dirty="0"/>
              <a:t>*)</a:t>
            </a:r>
            <a:br>
              <a:rPr lang="en-US" sz="1200" dirty="0"/>
            </a:br>
            <a:r>
              <a:rPr lang="en-US" sz="1200" dirty="0"/>
              <a:t>(OSHA 3214 - 2011) (Spanish: </a:t>
            </a:r>
            <a:r>
              <a:rPr lang="en-US" sz="1200" u="sng" dirty="0">
                <a:hlinkClick r:id="rId12" tooltip="HTML"/>
              </a:rPr>
              <a:t>HTML</a:t>
            </a:r>
            <a:r>
              <a:rPr lang="en-US" sz="1200" dirty="0"/>
              <a:t> </a:t>
            </a:r>
            <a:r>
              <a:rPr lang="en-US" sz="1200" u="sng" dirty="0">
                <a:hlinkClick r:id="rId13" tooltip="PDF"/>
              </a:rPr>
              <a:t>PDF</a:t>
            </a:r>
            <a:r>
              <a:rPr lang="en-US" sz="1200" dirty="0"/>
              <a:t>*)</a:t>
            </a:r>
          </a:p>
          <a:p>
            <a:r>
              <a:rPr lang="en-US" sz="1200" dirty="0"/>
              <a:t> </a:t>
            </a:r>
          </a:p>
          <a:p>
            <a:pPr lvl="0"/>
            <a:r>
              <a:rPr lang="en-US" sz="1200" b="1" dirty="0"/>
              <a:t>Hazard Communication Safety Data Sheets</a:t>
            </a:r>
            <a:r>
              <a:rPr lang="en-US" sz="1200" dirty="0"/>
              <a:t/>
            </a:r>
            <a:br>
              <a:rPr lang="en-US" sz="1200" dirty="0"/>
            </a:br>
            <a:r>
              <a:rPr lang="en-US" sz="1200" dirty="0"/>
              <a:t>(OSHA 3518 - 2012) (</a:t>
            </a:r>
            <a:r>
              <a:rPr lang="en-US" sz="1200" b="1" dirty="0"/>
              <a:t>Spanish:</a:t>
            </a:r>
            <a:r>
              <a:rPr lang="en-US" sz="1200" dirty="0"/>
              <a:t> </a:t>
            </a:r>
            <a:r>
              <a:rPr lang="en-US" sz="1200" u="sng" dirty="0">
                <a:hlinkClick r:id="rId14" tooltip="HTML"/>
              </a:rPr>
              <a:t>HTML</a:t>
            </a:r>
            <a:r>
              <a:rPr lang="en-US" sz="1200" dirty="0"/>
              <a:t> </a:t>
            </a:r>
            <a:r>
              <a:rPr lang="en-US" sz="1200" u="sng" dirty="0">
                <a:hlinkClick r:id="rId15" tooltip="PDF"/>
              </a:rPr>
              <a:t>PDF</a:t>
            </a:r>
            <a:r>
              <a:rPr lang="en-US" sz="1200" dirty="0"/>
              <a:t>* )</a:t>
            </a:r>
          </a:p>
          <a:p>
            <a:r>
              <a:rPr lang="en-US" sz="1200" b="1" dirty="0"/>
              <a:t> </a:t>
            </a:r>
            <a:endParaRPr lang="en-US" sz="1200" dirty="0"/>
          </a:p>
        </p:txBody>
      </p:sp>
    </p:spTree>
    <p:extLst>
      <p:ext uri="{BB962C8B-B14F-4D97-AF65-F5344CB8AC3E}">
        <p14:creationId xmlns:p14="http://schemas.microsoft.com/office/powerpoint/2010/main" val="8193064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1143000"/>
          </a:xfrm>
        </p:spPr>
        <p:txBody>
          <a:bodyPr/>
          <a:lstStyle/>
          <a:p>
            <a:pPr algn="ctr"/>
            <a:r>
              <a:rPr lang="en-US" sz="2800" dirty="0" smtClean="0"/>
              <a:t>ADDITIONAL RESOURCES FOR TRAINERS AND EMPLOYEES</a:t>
            </a:r>
            <a:endParaRPr lang="en-US" sz="2800" dirty="0"/>
          </a:p>
        </p:txBody>
      </p:sp>
      <p:sp>
        <p:nvSpPr>
          <p:cNvPr id="4" name="Rectangle 3"/>
          <p:cNvSpPr/>
          <p:nvPr/>
        </p:nvSpPr>
        <p:spPr>
          <a:xfrm>
            <a:off x="609600" y="1600200"/>
            <a:ext cx="8382000" cy="5447645"/>
          </a:xfrm>
          <a:prstGeom prst="rect">
            <a:avLst/>
          </a:prstGeom>
        </p:spPr>
        <p:txBody>
          <a:bodyPr wrap="square">
            <a:spAutoFit/>
          </a:bodyPr>
          <a:lstStyle/>
          <a:p>
            <a:pPr lvl="0"/>
            <a:r>
              <a:rPr lang="en-US" sz="1200" b="1" dirty="0"/>
              <a:t>Hazard Communication Safety Data Sheets </a:t>
            </a:r>
            <a:r>
              <a:rPr lang="en-US" sz="1200" dirty="0"/>
              <a:t/>
            </a:r>
            <a:br>
              <a:rPr lang="en-US" sz="1200" dirty="0"/>
            </a:br>
            <a:r>
              <a:rPr lang="en-US" sz="1200" dirty="0"/>
              <a:t>(OSHA 3493 - 2012) (</a:t>
            </a:r>
            <a:r>
              <a:rPr lang="en-US" sz="1200" b="1" dirty="0"/>
              <a:t>English:</a:t>
            </a:r>
            <a:r>
              <a:rPr lang="en-US" sz="1200" dirty="0"/>
              <a:t> </a:t>
            </a:r>
            <a:r>
              <a:rPr lang="en-US" sz="1200" u="sng" dirty="0">
                <a:hlinkClick r:id="rId2" tooltip="HTML"/>
              </a:rPr>
              <a:t>HTML</a:t>
            </a:r>
            <a:r>
              <a:rPr lang="en-US" sz="1200" dirty="0"/>
              <a:t> </a:t>
            </a:r>
            <a:r>
              <a:rPr lang="en-US" sz="1200" u="sng" dirty="0">
                <a:hlinkClick r:id="rId3" tooltip="PDF"/>
              </a:rPr>
              <a:t>PDF</a:t>
            </a:r>
            <a:r>
              <a:rPr lang="en-US" sz="1200" dirty="0"/>
              <a:t>* )</a:t>
            </a:r>
          </a:p>
          <a:p>
            <a:r>
              <a:rPr lang="en-US" sz="1200" dirty="0"/>
              <a:t> </a:t>
            </a:r>
          </a:p>
          <a:p>
            <a:pPr lvl="0"/>
            <a:r>
              <a:rPr lang="en-US" sz="1200" b="1" dirty="0"/>
              <a:t>Hazard Communication Standard Labels </a:t>
            </a:r>
            <a:r>
              <a:rPr lang="en-US" sz="1200" dirty="0"/>
              <a:t/>
            </a:r>
            <a:br>
              <a:rPr lang="en-US" sz="1200" dirty="0"/>
            </a:br>
            <a:r>
              <a:rPr lang="en-US" sz="1200" dirty="0"/>
              <a:t>(OSHA 3492 - 2012) (</a:t>
            </a:r>
            <a:r>
              <a:rPr lang="en-US" sz="1200" b="1" dirty="0"/>
              <a:t>English:</a:t>
            </a:r>
            <a:r>
              <a:rPr lang="en-US" sz="1200" dirty="0"/>
              <a:t> </a:t>
            </a:r>
            <a:r>
              <a:rPr lang="en-US" sz="1200" u="sng" dirty="0">
                <a:hlinkClick r:id="rId4" tooltip="PDF"/>
              </a:rPr>
              <a:t>PDF</a:t>
            </a:r>
            <a:r>
              <a:rPr lang="en-US" sz="1200" dirty="0"/>
              <a:t>* )</a:t>
            </a:r>
            <a:br>
              <a:rPr lang="en-US" sz="1200" dirty="0"/>
            </a:br>
            <a:r>
              <a:rPr lang="en-US" sz="1200" dirty="0"/>
              <a:t>(OSHA 3492 - 2012) (</a:t>
            </a:r>
            <a:r>
              <a:rPr lang="en-US" sz="1200" b="1" dirty="0"/>
              <a:t>Spanish:</a:t>
            </a:r>
            <a:r>
              <a:rPr lang="en-US" sz="1200" dirty="0"/>
              <a:t> </a:t>
            </a:r>
            <a:r>
              <a:rPr lang="en-US" sz="1200" u="sng" dirty="0">
                <a:hlinkClick r:id="rId5" tooltip="PDF"/>
              </a:rPr>
              <a:t>PDF</a:t>
            </a:r>
            <a:r>
              <a:rPr lang="en-US" sz="1200" dirty="0"/>
              <a:t>* )3</a:t>
            </a:r>
          </a:p>
          <a:p>
            <a:r>
              <a:rPr lang="en-US" sz="1200" dirty="0"/>
              <a:t> </a:t>
            </a:r>
          </a:p>
          <a:p>
            <a:pPr lvl="0"/>
            <a:r>
              <a:rPr lang="en-US" sz="1200" b="1" dirty="0"/>
              <a:t>Hazard Communication Standard Pictogram Quickcard </a:t>
            </a:r>
            <a:r>
              <a:rPr lang="en-US" sz="1200" dirty="0"/>
              <a:t/>
            </a:r>
            <a:br>
              <a:rPr lang="en-US" sz="1200" dirty="0"/>
            </a:br>
            <a:r>
              <a:rPr lang="en-US" sz="1200" dirty="0"/>
              <a:t>(OSHA 3491 - 2012) (</a:t>
            </a:r>
            <a:r>
              <a:rPr lang="en-US" sz="1200" b="1" dirty="0"/>
              <a:t>English:</a:t>
            </a:r>
            <a:r>
              <a:rPr lang="en-US" sz="1200" dirty="0"/>
              <a:t> </a:t>
            </a:r>
            <a:r>
              <a:rPr lang="en-US" sz="1200" u="sng" dirty="0">
                <a:hlinkClick r:id="rId6" tooltip="PDF"/>
              </a:rPr>
              <a:t>PDF</a:t>
            </a:r>
            <a:r>
              <a:rPr lang="en-US" sz="1200" dirty="0"/>
              <a:t>* )</a:t>
            </a:r>
            <a:br>
              <a:rPr lang="en-US" sz="1200" dirty="0"/>
            </a:br>
            <a:r>
              <a:rPr lang="en-US" sz="1200" dirty="0"/>
              <a:t>(OSHA 3491 - 2012) (</a:t>
            </a:r>
            <a:r>
              <a:rPr lang="en-US" sz="1200" b="1" dirty="0"/>
              <a:t>Spanish:</a:t>
            </a:r>
            <a:r>
              <a:rPr lang="en-US" sz="1200" dirty="0"/>
              <a:t> </a:t>
            </a:r>
            <a:r>
              <a:rPr lang="en-US" sz="1200" u="sng" dirty="0">
                <a:hlinkClick r:id="rId7" tooltip="PDF"/>
              </a:rPr>
              <a:t>PDF</a:t>
            </a:r>
            <a:r>
              <a:rPr lang="en-US" sz="1200" dirty="0"/>
              <a:t>* )</a:t>
            </a:r>
          </a:p>
          <a:p>
            <a:r>
              <a:rPr lang="en-US" sz="1200" dirty="0"/>
              <a:t> </a:t>
            </a:r>
          </a:p>
          <a:p>
            <a:pPr lvl="0"/>
            <a:r>
              <a:rPr lang="en-US" sz="1200" b="1" dirty="0"/>
              <a:t>Hazard Communication Standard: Comparison of NFPA 704 and HazCom 2012 Labels </a:t>
            </a:r>
            <a:r>
              <a:rPr lang="en-US" sz="1200" b="1" dirty="0" err="1"/>
              <a:t>QuickCard</a:t>
            </a:r>
            <a:r>
              <a:rPr lang="en-US" sz="1200" dirty="0"/>
              <a:t/>
            </a:r>
            <a:br>
              <a:rPr lang="en-US" sz="1200" dirty="0"/>
            </a:br>
            <a:r>
              <a:rPr lang="en-US" sz="1200" dirty="0"/>
              <a:t>(OSHA 3678 - 2013) (</a:t>
            </a:r>
            <a:r>
              <a:rPr lang="en-US" sz="1200" b="1" dirty="0"/>
              <a:t>English:</a:t>
            </a:r>
            <a:r>
              <a:rPr lang="en-US" sz="1200" dirty="0"/>
              <a:t> </a:t>
            </a:r>
            <a:r>
              <a:rPr lang="en-US" sz="1200" u="sng" dirty="0">
                <a:hlinkClick r:id="rId8" tooltip="PDF"/>
              </a:rPr>
              <a:t>PDF</a:t>
            </a:r>
            <a:r>
              <a:rPr lang="en-US" sz="1200" dirty="0"/>
              <a:t>*)</a:t>
            </a:r>
          </a:p>
          <a:p>
            <a:r>
              <a:rPr lang="en-US" sz="1200" dirty="0"/>
              <a:t> </a:t>
            </a:r>
          </a:p>
          <a:p>
            <a:pPr lvl="0"/>
            <a:r>
              <a:rPr lang="en-US" sz="1200" b="1" dirty="0"/>
              <a:t>Heat Stress Quickcard™</a:t>
            </a:r>
            <a:r>
              <a:rPr lang="en-US" sz="1200" dirty="0"/>
              <a:t/>
            </a:r>
            <a:br>
              <a:rPr lang="en-US" sz="1200" dirty="0"/>
            </a:br>
            <a:r>
              <a:rPr lang="en-US" sz="1200" dirty="0"/>
              <a:t>Exposure to heat can cause illness and death. Learn of precautions your employer should take any time temperatures are high and the job involves physical work. 2 pages</a:t>
            </a:r>
            <a:br>
              <a:rPr lang="en-US" sz="1200" dirty="0"/>
            </a:br>
            <a:r>
              <a:rPr lang="en-US" sz="1200" dirty="0"/>
              <a:t>(OSHA 3154 - 2014) (English: </a:t>
            </a:r>
            <a:r>
              <a:rPr lang="en-US" sz="1200" u="sng" dirty="0">
                <a:hlinkClick r:id="rId9" tooltip="PDF"/>
              </a:rPr>
              <a:t>PDF</a:t>
            </a:r>
            <a:r>
              <a:rPr lang="en-US" sz="1200" dirty="0"/>
              <a:t>* )</a:t>
            </a:r>
            <a:br>
              <a:rPr lang="en-US" sz="1200" dirty="0"/>
            </a:br>
            <a:r>
              <a:rPr lang="en-US" sz="1200" dirty="0"/>
              <a:t>(OSHA 3417 - 2011) (Spanish: </a:t>
            </a:r>
            <a:r>
              <a:rPr lang="en-US" sz="1200" u="sng" dirty="0">
                <a:hlinkClick r:id="rId10" tooltip="PDF"/>
              </a:rPr>
              <a:t>PDF</a:t>
            </a:r>
            <a:r>
              <a:rPr lang="en-US" sz="1200" dirty="0"/>
              <a:t>* )</a:t>
            </a:r>
            <a:br>
              <a:rPr lang="en-US" sz="1200" dirty="0"/>
            </a:br>
            <a:r>
              <a:rPr lang="en-US" sz="1200" dirty="0"/>
              <a:t>(OSHA 3389 - 2011) (Vietnamese: </a:t>
            </a:r>
            <a:r>
              <a:rPr lang="en-US" sz="1200" u="sng" dirty="0">
                <a:hlinkClick r:id="rId11" tooltip="PDF"/>
              </a:rPr>
              <a:t>PDF</a:t>
            </a:r>
            <a:r>
              <a:rPr lang="en-US" sz="1200" dirty="0"/>
              <a:t>* )</a:t>
            </a:r>
          </a:p>
          <a:p>
            <a:r>
              <a:rPr lang="en-US" sz="1200" dirty="0"/>
              <a:t> </a:t>
            </a:r>
          </a:p>
          <a:p>
            <a:pPr lvl="0"/>
            <a:r>
              <a:rPr lang="en-US" sz="1200" b="1" dirty="0"/>
              <a:t>Hydrogen Sulfide </a:t>
            </a:r>
            <a:r>
              <a:rPr lang="en-US" sz="1200" b="1" dirty="0" err="1"/>
              <a:t>QuickCard</a:t>
            </a:r>
            <a:r>
              <a:rPr lang="en-US" sz="1200" b="1" dirty="0"/>
              <a:t>™</a:t>
            </a:r>
            <a:r>
              <a:rPr lang="en-US" sz="1200" dirty="0"/>
              <a:t/>
            </a:r>
            <a:br>
              <a:rPr lang="en-US" sz="1200" dirty="0"/>
            </a:br>
            <a:r>
              <a:rPr lang="en-US" sz="1200" dirty="0"/>
              <a:t>(OSHA 3300 - 2005) (English: </a:t>
            </a:r>
            <a:r>
              <a:rPr lang="en-US" sz="1200" u="sng" dirty="0">
                <a:hlinkClick r:id="rId12" tooltip="HTML"/>
              </a:rPr>
              <a:t>HTML</a:t>
            </a:r>
            <a:r>
              <a:rPr lang="en-US" sz="1200" dirty="0"/>
              <a:t> </a:t>
            </a:r>
            <a:r>
              <a:rPr lang="en-US" sz="1200" u="sng" dirty="0">
                <a:hlinkClick r:id="rId13" tooltip="PDF"/>
              </a:rPr>
              <a:t>PDF</a:t>
            </a:r>
            <a:r>
              <a:rPr lang="en-US" sz="1200" dirty="0"/>
              <a:t>* )</a:t>
            </a:r>
            <a:br>
              <a:rPr lang="en-US" sz="1200" dirty="0"/>
            </a:br>
            <a:r>
              <a:rPr lang="en-US" sz="1200" dirty="0"/>
              <a:t>(OSHA 3300 - 2005) (Spanish: </a:t>
            </a:r>
            <a:r>
              <a:rPr lang="en-US" sz="1200" u="sng" dirty="0">
                <a:hlinkClick r:id="rId14" tooltip="HTML"/>
              </a:rPr>
              <a:t>HTML</a:t>
            </a:r>
            <a:r>
              <a:rPr lang="en-US" sz="1200" dirty="0"/>
              <a:t> </a:t>
            </a:r>
            <a:r>
              <a:rPr lang="en-US" sz="1200" u="sng" dirty="0">
                <a:hlinkClick r:id="rId15" tooltip="PDF"/>
              </a:rPr>
              <a:t>PDF</a:t>
            </a:r>
            <a:r>
              <a:rPr lang="en-US" sz="1200" dirty="0"/>
              <a:t>* )</a:t>
            </a:r>
          </a:p>
          <a:p>
            <a:r>
              <a:rPr lang="en-US" sz="1200" dirty="0"/>
              <a:t> </a:t>
            </a:r>
          </a:p>
          <a:p>
            <a:pPr lvl="0"/>
            <a:r>
              <a:rPr lang="en-US" sz="1200" b="1" dirty="0"/>
              <a:t>Lead: If You Work Around Lead, Don’t Take it Home! Quickcard</a:t>
            </a:r>
            <a:r>
              <a:rPr lang="en-US" sz="1200" dirty="0"/>
              <a:t/>
            </a:r>
            <a:br>
              <a:rPr lang="en-US" sz="1200" dirty="0"/>
            </a:br>
            <a:r>
              <a:rPr lang="en-US" sz="1200" dirty="0"/>
              <a:t>(OSHA 3736 - 2014) (Spanish: </a:t>
            </a:r>
            <a:r>
              <a:rPr lang="en-US" sz="1200" u="sng" dirty="0">
                <a:hlinkClick r:id="rId16" tooltip="PDF"/>
              </a:rPr>
              <a:t>PDF</a:t>
            </a:r>
            <a:r>
              <a:rPr lang="en-US" sz="1200" dirty="0"/>
              <a:t>* )</a:t>
            </a:r>
          </a:p>
          <a:p>
            <a:r>
              <a:rPr lang="en-US" sz="1200" dirty="0"/>
              <a:t> </a:t>
            </a:r>
          </a:p>
          <a:p>
            <a:r>
              <a:rPr lang="en-US" sz="1200" b="1" dirty="0"/>
              <a:t> </a:t>
            </a:r>
            <a:endParaRPr lang="en-US" sz="1200" dirty="0"/>
          </a:p>
        </p:txBody>
      </p:sp>
    </p:spTree>
    <p:extLst>
      <p:ext uri="{BB962C8B-B14F-4D97-AF65-F5344CB8AC3E}">
        <p14:creationId xmlns:p14="http://schemas.microsoft.com/office/powerpoint/2010/main" val="5445362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1143000"/>
          </a:xfrm>
        </p:spPr>
        <p:txBody>
          <a:bodyPr/>
          <a:lstStyle/>
          <a:p>
            <a:pPr algn="ctr"/>
            <a:r>
              <a:rPr lang="en-US" sz="2800" dirty="0" smtClean="0"/>
              <a:t>ADDITIONAL RESOURCES FOR TRAINERS AND EMPLOYEES</a:t>
            </a:r>
            <a:endParaRPr lang="en-US" sz="2800" dirty="0"/>
          </a:p>
        </p:txBody>
      </p:sp>
      <p:sp>
        <p:nvSpPr>
          <p:cNvPr id="4" name="Rectangle 3"/>
          <p:cNvSpPr/>
          <p:nvPr/>
        </p:nvSpPr>
        <p:spPr>
          <a:xfrm>
            <a:off x="609600" y="1600200"/>
            <a:ext cx="8382000" cy="5447645"/>
          </a:xfrm>
          <a:prstGeom prst="rect">
            <a:avLst/>
          </a:prstGeom>
        </p:spPr>
        <p:txBody>
          <a:bodyPr wrap="square">
            <a:spAutoFit/>
          </a:bodyPr>
          <a:lstStyle/>
          <a:p>
            <a:pPr lvl="0"/>
            <a:r>
              <a:rPr lang="en-US" sz="1200" b="1" dirty="0"/>
              <a:t>Lead: If You Work Around Lead, Don’t Take it Home! Quickcard</a:t>
            </a:r>
            <a:r>
              <a:rPr lang="en-US" sz="1200" dirty="0"/>
              <a:t> </a:t>
            </a:r>
            <a:br>
              <a:rPr lang="en-US" sz="1200" dirty="0"/>
            </a:br>
            <a:r>
              <a:rPr lang="en-US" sz="1200" dirty="0"/>
              <a:t>(OSHA 3680 - 2014) (English: </a:t>
            </a:r>
            <a:r>
              <a:rPr lang="en-US" sz="1200" u="sng" dirty="0">
                <a:hlinkClick r:id="rId2" tooltip="PDF"/>
              </a:rPr>
              <a:t>PDF</a:t>
            </a:r>
            <a:r>
              <a:rPr lang="en-US" sz="1200" dirty="0"/>
              <a:t>* )</a:t>
            </a:r>
            <a:br>
              <a:rPr lang="en-US" sz="1200" dirty="0"/>
            </a:br>
            <a:r>
              <a:rPr lang="en-US" sz="1200" dirty="0"/>
              <a:t>(OSHA 3651 - 2013) (English: </a:t>
            </a:r>
            <a:r>
              <a:rPr lang="en-US" sz="1200" u="sng" dirty="0">
                <a:hlinkClick r:id="rId3" tooltip="PDF"/>
              </a:rPr>
              <a:t>PDF</a:t>
            </a:r>
            <a:r>
              <a:rPr lang="en-US" sz="1200" dirty="0"/>
              <a:t>*)</a:t>
            </a:r>
          </a:p>
          <a:p>
            <a:r>
              <a:rPr lang="en-US" sz="1200" dirty="0"/>
              <a:t> </a:t>
            </a:r>
          </a:p>
          <a:p>
            <a:pPr lvl="0"/>
            <a:r>
              <a:rPr lang="en-US" sz="1200" b="1" dirty="0"/>
              <a:t>Mercury: Avoiding Exposure from Fluorescent Bulbs Quickcard</a:t>
            </a:r>
            <a:r>
              <a:rPr lang="en-US" sz="1200" dirty="0"/>
              <a:t/>
            </a:r>
            <a:br>
              <a:rPr lang="en-US" sz="1200" dirty="0"/>
            </a:br>
            <a:r>
              <a:rPr lang="en-US" sz="1200" dirty="0"/>
              <a:t>(OSHA 3536 - 2012) (English: </a:t>
            </a:r>
            <a:r>
              <a:rPr lang="en-US" sz="1200" u="sng" dirty="0">
                <a:hlinkClick r:id="rId4" tooltip="PDF"/>
              </a:rPr>
              <a:t>PDF</a:t>
            </a:r>
            <a:r>
              <a:rPr lang="en-US" sz="1200" dirty="0"/>
              <a:t>* )</a:t>
            </a:r>
          </a:p>
          <a:p>
            <a:r>
              <a:rPr lang="en-US" sz="1200" dirty="0"/>
              <a:t> </a:t>
            </a:r>
          </a:p>
          <a:p>
            <a:pPr lvl="0"/>
            <a:r>
              <a:rPr lang="en-US" sz="1200" b="1" dirty="0"/>
              <a:t>Respirators Quickcard™</a:t>
            </a:r>
            <a:r>
              <a:rPr lang="en-US" sz="1200" dirty="0"/>
              <a:t/>
            </a:r>
            <a:br>
              <a:rPr lang="en-US" sz="1200" dirty="0"/>
            </a:br>
            <a:r>
              <a:rPr lang="en-US" sz="1200" dirty="0"/>
              <a:t>(OSHA 3280 - 2005) (English: </a:t>
            </a:r>
            <a:r>
              <a:rPr lang="en-US" sz="1200" u="sng" dirty="0">
                <a:hlinkClick r:id="rId5" tooltip="HTML"/>
              </a:rPr>
              <a:t>HTML</a:t>
            </a:r>
            <a:r>
              <a:rPr lang="en-US" sz="1200" dirty="0"/>
              <a:t> </a:t>
            </a:r>
            <a:r>
              <a:rPr lang="en-US" sz="1200" u="sng" dirty="0">
                <a:hlinkClick r:id="rId6" tooltip="PDF"/>
              </a:rPr>
              <a:t>PDF</a:t>
            </a:r>
            <a:r>
              <a:rPr lang="en-US" sz="1200" dirty="0"/>
              <a:t>*)</a:t>
            </a:r>
            <a:br>
              <a:rPr lang="en-US" sz="1200" dirty="0"/>
            </a:br>
            <a:r>
              <a:rPr lang="en-US" sz="1200" dirty="0"/>
              <a:t>(OSHA 3600 - 2012) (Portuguese: </a:t>
            </a:r>
            <a:r>
              <a:rPr lang="en-US" sz="1200" u="sng" dirty="0">
                <a:hlinkClick r:id="rId7" tooltip="PDF"/>
              </a:rPr>
              <a:t>PDF</a:t>
            </a:r>
            <a:r>
              <a:rPr lang="en-US" sz="1200" dirty="0"/>
              <a:t>*)</a:t>
            </a:r>
            <a:br>
              <a:rPr lang="en-US" sz="1200" dirty="0"/>
            </a:br>
            <a:r>
              <a:rPr lang="en-US" sz="1200" dirty="0"/>
              <a:t>(OSHA 3280 - 2005) (Spanish: </a:t>
            </a:r>
            <a:r>
              <a:rPr lang="en-US" sz="1200" u="sng" dirty="0">
                <a:hlinkClick r:id="rId8" tooltip="HTML"/>
              </a:rPr>
              <a:t>HTML</a:t>
            </a:r>
            <a:r>
              <a:rPr lang="en-US" sz="1200" dirty="0"/>
              <a:t> </a:t>
            </a:r>
            <a:r>
              <a:rPr lang="en-US" sz="1200" u="sng" dirty="0">
                <a:hlinkClick r:id="rId9" tooltip="PDF"/>
              </a:rPr>
              <a:t>PDF</a:t>
            </a:r>
            <a:r>
              <a:rPr lang="en-US" sz="1200" dirty="0" smtClean="0"/>
              <a:t>*)</a:t>
            </a:r>
          </a:p>
          <a:p>
            <a:pPr lvl="0"/>
            <a:endParaRPr lang="en-US" sz="1200" dirty="0"/>
          </a:p>
          <a:p>
            <a:r>
              <a:rPr lang="en-US" sz="1200" b="1" dirty="0"/>
              <a:t>R</a:t>
            </a:r>
            <a:endParaRPr lang="en-US" sz="1200" dirty="0"/>
          </a:p>
          <a:p>
            <a:r>
              <a:rPr lang="en-US" sz="1200" dirty="0"/>
              <a:t>OSHA</a:t>
            </a:r>
            <a:r>
              <a:rPr lang="en-US" sz="1200" b="1" dirty="0"/>
              <a:t> REGULATIONS </a:t>
            </a:r>
            <a:endParaRPr lang="en-US" sz="1200" dirty="0"/>
          </a:p>
          <a:p>
            <a:r>
              <a:rPr lang="en-US" sz="1200" dirty="0"/>
              <a:t>OSHA General Industry Standards can be accessed on the internet at:</a:t>
            </a:r>
          </a:p>
          <a:p>
            <a:r>
              <a:rPr lang="en-US" sz="1200" u="sng" dirty="0">
                <a:hlinkClick r:id="rId10"/>
              </a:rPr>
              <a:t>https://www.osha.gov/law-regs.html</a:t>
            </a:r>
            <a:r>
              <a:rPr lang="en-US" sz="1200" dirty="0"/>
              <a:t>  is the portal for OSHA Law &amp; Regulations</a:t>
            </a:r>
          </a:p>
          <a:p>
            <a:r>
              <a:rPr lang="en-US" sz="1200" dirty="0"/>
              <a:t>To get a printed copy of OSHA Publications: </a:t>
            </a:r>
          </a:p>
          <a:p>
            <a:pPr lvl="0"/>
            <a:r>
              <a:rPr lang="en-US" altLang="en-US" sz="1200" dirty="0">
                <a:solidFill>
                  <a:srgbClr val="000000"/>
                </a:solidFill>
                <a:latin typeface="Arial" pitchFamily="34" charset="0"/>
                <a:ea typeface="Times New Roman" pitchFamily="18" charset="0"/>
                <a:cs typeface="Arial" pitchFamily="34" charset="0"/>
              </a:rPr>
              <a:t>OSHA has various publications, standards, technical assistance, and compliance tools to help you, and offers extensive assistance through workplace consultation, voluntary protection programs, grants, strategic partnerships, state plans, training, and education. OSHA's Safety and Health Program Management Guidelines (Federal Register 54:3904-3916, January 26, 1989) detail elements critical to the development of a successful safety and health management system. This and other information are available on OSHA's website.</a:t>
            </a:r>
            <a:endParaRPr lang="en-US" altLang="en-US" sz="600" dirty="0">
              <a:latin typeface="Arial" pitchFamily="34" charset="0"/>
              <a:cs typeface="Arial" pitchFamily="34" charset="0"/>
            </a:endParaRPr>
          </a:p>
          <a:p>
            <a:pPr lvl="0" eaLnBrk="0" hangingPunct="0">
              <a:buFontTx/>
              <a:buChar char="•"/>
            </a:pPr>
            <a:r>
              <a:rPr lang="en-US" altLang="en-US" sz="1200" dirty="0">
                <a:solidFill>
                  <a:srgbClr val="000000"/>
                </a:solidFill>
                <a:latin typeface="Arial" pitchFamily="34" charset="0"/>
                <a:ea typeface="Times New Roman" pitchFamily="18" charset="0"/>
                <a:cs typeface="Arial" pitchFamily="34" charset="0"/>
              </a:rPr>
              <a:t>For one free copy of OSHA publications, send a self-addressed mailing label to OSHA Publications Office, P.O. Box 37535, Washington, DC 20013-7535; or send a request to our fax at (202) 693-2498, or call us at (202) 693-1888.</a:t>
            </a:r>
            <a:endParaRPr lang="en-US" altLang="en-US" sz="1100" dirty="0">
              <a:solidFill>
                <a:srgbClr val="000000"/>
              </a:solidFill>
              <a:latin typeface="Calibri" pitchFamily="34" charset="0"/>
              <a:ea typeface="Calibri" pitchFamily="34" charset="0"/>
              <a:cs typeface="Times New Roman" pitchFamily="18" charset="0"/>
            </a:endParaRPr>
          </a:p>
          <a:p>
            <a:pPr lvl="0" eaLnBrk="0" hangingPunct="0">
              <a:buFontTx/>
              <a:buChar char="•"/>
            </a:pPr>
            <a:r>
              <a:rPr lang="en-US" altLang="en-US" sz="1200" dirty="0">
                <a:solidFill>
                  <a:srgbClr val="000000"/>
                </a:solidFill>
                <a:latin typeface="Arial" pitchFamily="34" charset="0"/>
                <a:ea typeface="Times New Roman" pitchFamily="18" charset="0"/>
                <a:cs typeface="Arial" pitchFamily="34" charset="0"/>
              </a:rPr>
              <a:t>To order OSHA publications online at www.osha.gov, go to Publications and follow the instructions for ordering.</a:t>
            </a:r>
            <a:endParaRPr lang="en-US" altLang="en-US" sz="600" dirty="0">
              <a:latin typeface="Arial" pitchFamily="34" charset="0"/>
              <a:cs typeface="Arial" pitchFamily="34" charset="0"/>
            </a:endParaRPr>
          </a:p>
          <a:p>
            <a:pPr lvl="0"/>
            <a:endParaRPr lang="en-US" sz="1200" dirty="0"/>
          </a:p>
          <a:p>
            <a:pPr lvl="0"/>
            <a:endParaRPr lang="en-US" sz="1200" dirty="0"/>
          </a:p>
          <a:p>
            <a:r>
              <a:rPr lang="en-US" sz="1200" b="1" dirty="0"/>
              <a:t> </a:t>
            </a:r>
            <a:endParaRPr lang="en-US" sz="1200" dirty="0"/>
          </a:p>
        </p:txBody>
      </p:sp>
    </p:spTree>
    <p:extLst>
      <p:ext uri="{BB962C8B-B14F-4D97-AF65-F5344CB8AC3E}">
        <p14:creationId xmlns:p14="http://schemas.microsoft.com/office/powerpoint/2010/main" val="4746525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_AUDIO_DECODED" val="1"/>
  <p:tag name="ART_ENCODE_TYPE" val="0"/>
  <p:tag name="ART_ENCODE_INDEX" val="1"/>
  <p:tag name="ARTICULATE_REFERENCE_COUNT" val="4"/>
  <p:tag name="ARTICULATE_REFERENCE_TYPE_1" val="0"/>
  <p:tag name="ARTICULATE_REFERENCE_TITLE_1" val="Non-Ferrous Founders' Society"/>
  <p:tag name="ARTICULATE_REFERENCE_1" val="http://www.nffs.org"/>
  <p:tag name="ARTICULATE_REFERENCE_TYPE_2" val="0"/>
  <p:tag name="ARTICULATE_REFERENCE_TITLE_2" val="Occupational Safety and Health Administration (OSHA)"/>
  <p:tag name="ARTICULATE_REFERENCE_2" val="http://www.osha.gov"/>
  <p:tag name="ARTICULATE_REFERENCE_TYPE_3" val="0"/>
  <p:tag name="ARTICULATE_REFERENCE_TITLE_3" val="National Fire Protection Association (NFPA)"/>
  <p:tag name="ARTICULATE_REFERENCE_3" val="http://www.nfpa.org"/>
  <p:tag name="ARTICULATE_REFERENCE_TYPE_4" val="0"/>
  <p:tag name="ARTICULATE_REFERENCE_TITLE_4" val="OSHA Regulations - 29CFR1910 Subpart S"/>
  <p:tag name="ARTICULATE_REFERENCE_4" val="http://www.osha.gov/pls/oshaweb/owadisp.show_document?p_table=STANDARDS&amp;p_id=10135"/>
  <p:tag name="PUBLISH_TITLE" val="Foundry Electrical Safety Training"/>
  <p:tag name="ARTICULATE_PUBLISH_PATH" val="U:\NFFStar Program\Harwood Grant\2007 Electrical Safety NFPA 70E\Project\CD Rom finished materials\Presentations\English"/>
  <p:tag name="ARTICULATE_LOGO" val="NFFStar-logo-transparent.gif"/>
  <p:tag name="ARTICULATE_PRESENTER" val="Non-Ferrous Founders' Society"/>
  <p:tag name="ARTICULATE_PRESENTER_GUID" val="49E8C9D119B1"/>
  <p:tag name="ARTICULATE_LMS" val="0"/>
  <p:tag name="PLAYERLOGOHEIGHT" val="138"/>
  <p:tag name="PLAYERLOGOWIDTH" val="375"/>
  <p:tag name="LAUNCHINNEWWINDOW" val="0"/>
  <p:tag name="LASTPUBLISHED" val="U:\NFFStar Program\Harwood Grant\2007 Electrical Safety NFPA 70E\Project\CD Rom finished materials\Presentations\English\Foundry Electrical Safety Training\player.html"/>
  <p:tag name="LMS_PUBLISH" val="No"/>
  <p:tag name="ARTICULATE_TEMPLATE_GUID" val="1a000000-6000-0000-b000-000000000001"/>
  <p:tag name="ARTICULATE_TEMPLATE" val="Corporate Communications"/>
  <p:tag name="PRESENTER_PREVIEW_MODE" val="0"/>
  <p:tag name="ARTICULATE_PRESENTER_VERSION" val="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eeyPZfpN_files\slide0001_image001.png"/>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7IHDSWC1_files\slide0001_image001.png"/>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Non-Ferrous Founders’ Society NFFStar™ Safety &amp; Health Training Program"/>
  <p:tag name="ARTICULATE_SLIDE_PAUSE" val="0"/>
  <p:tag name="AUDIO_IMPORT" val="U:\NFFStar Program\Harwood Grant\2007 Electrical Safety NFPA 70E\Project\Audio\English\background1.wav"/>
  <p:tag name="AUDIO_ID" val="257"/>
  <p:tag name="ELAPSEDTIME" val="20.089"/>
  <p:tag name="ARTICULATE_SLIDE_GUID" val="66f1c066-be61-4859-9f8e-c9df57ecfe06"/>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eeyPZfpN_files\slide0001_image001.png"/>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7IHDSWC1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Non-Ferrous Founders’ Society NFFStar™ Safety &amp; Health Training Program"/>
  <p:tag name="ARTICULATE_SLIDE_PAUSE" val="0"/>
  <p:tag name="AUDIO_IMPORT" val="U:\NFFStar Program\Harwood Grant\2007 Electrical Safety NFPA 70E\Project\Audio\English\background1.wav"/>
  <p:tag name="AUDIO_ID" val="257"/>
  <p:tag name="ELAPSEDTIME" val="20.089"/>
  <p:tag name="ARTICULATE_SLIDE_GUID" val="66f1c066-be61-4859-9f8e-c9df57ecfe06"/>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eeyPZfpN_files\slide0001_image001.png"/>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7IHDSWC1_files\slide0001_image001.png"/>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Non-Ferrous Founders’ Society NFFStar™ Safety &amp; Health Training Program"/>
  <p:tag name="ARTICULATE_SLIDE_PAUSE" val="0"/>
  <p:tag name="AUDIO_IMPORT" val="U:\NFFStar Program\Harwood Grant\2007 Electrical Safety NFPA 70E\Project\Audio\English\background1.wav"/>
  <p:tag name="AUDIO_ID" val="257"/>
  <p:tag name="ELAPSEDTIME" val="20.089"/>
  <p:tag name="ARTICULATE_SLIDE_GUID" val="66f1c066-be61-4859-9f8e-c9df57ecfe06"/>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eeyPZfpN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7IHDSWC1_files\slide0001_image001.png"/>
</p:tagLst>
</file>

<file path=ppt/tags/tag21.xml><?xml version="1.0" encoding="utf-8"?>
<p:tagLst xmlns:a="http://schemas.openxmlformats.org/drawingml/2006/main" xmlns:r="http://schemas.openxmlformats.org/officeDocument/2006/relationships" xmlns:p="http://schemas.openxmlformats.org/presentationml/2006/main">
  <p:tag name="ARTICULATE_TITLE_TAG" val="Non-Ferrous Founders’ Society NFFStar™ Safety &amp; Health Training Program"/>
  <p:tag name="ARTICULATE_SLIDE_PAUSE" val="0"/>
  <p:tag name="AUDIO_IMPORT" val="U:\NFFStar Program\Harwood Grant\2007 Electrical Safety NFPA 70E\Project\Audio\English\background1.wav"/>
  <p:tag name="AUDIO_ID" val="257"/>
  <p:tag name="ELAPSEDTIME" val="20.089"/>
  <p:tag name="ARTICULATE_SLIDE_GUID" val="66f1c066-be61-4859-9f8e-c9df57ecfe06"/>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eeyPZfpN_files\slide0001_image001.png"/>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7IHDSWC1_files\slide0001_image001.png"/>
</p:tagLst>
</file>

<file path=ppt/tags/tag24.xml><?xml version="1.0" encoding="utf-8"?>
<p:tagLst xmlns:a="http://schemas.openxmlformats.org/drawingml/2006/main" xmlns:r="http://schemas.openxmlformats.org/officeDocument/2006/relationships" xmlns:p="http://schemas.openxmlformats.org/presentationml/2006/main">
  <p:tag name="ARTICULATE_TITLE_TAG" val="Non-Ferrous Founders’ Society NFFStar™ Safety &amp; Health Training Program"/>
  <p:tag name="ARTICULATE_SLIDE_PAUSE" val="0"/>
  <p:tag name="AUDIO_IMPORT" val="U:\NFFStar Program\Harwood Grant\2007 Electrical Safety NFPA 70E\Project\Audio\English\background1.wav"/>
  <p:tag name="AUDIO_ID" val="257"/>
  <p:tag name="ELAPSEDTIME" val="20.089"/>
  <p:tag name="ARTICULATE_SLIDE_GUID" val="66f1c066-be61-4859-9f8e-c9df57ecfe06"/>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eeyPZfpN_files\slide0001_image001.png"/>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7IHDSWC1_files\slide0001_image001.png"/>
</p:tagLst>
</file>

<file path=ppt/tags/tag27.xml><?xml version="1.0" encoding="utf-8"?>
<p:tagLst xmlns:a="http://schemas.openxmlformats.org/drawingml/2006/main" xmlns:r="http://schemas.openxmlformats.org/officeDocument/2006/relationships" xmlns:p="http://schemas.openxmlformats.org/presentationml/2006/main">
  <p:tag name="AUDIO_IMPORT" val="U:\NFFStar Program\Harwood Grant\2007 Electrical Safety NFPA 70E\Project\Audio\English\background1.wav"/>
  <p:tag name="AUDIO_ID" val="295"/>
  <p:tag name="ELAPSEDTIME" val="20.089"/>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Non-Ferrous Founders’ Society NFFStar™ Safety &amp; Health Training Program"/>
  <p:tag name="ARTICULATE_SLIDE_PAUSE" val="0"/>
  <p:tag name="AUDIO_IMPORT" val="U:\NFFStar Program\Harwood Grant\2007 Electrical Safety NFPA 70E\Project\Audio\English\background1.wav"/>
  <p:tag name="AUDIO_ID" val="257"/>
  <p:tag name="ELAPSEDTIME" val="20.089"/>
  <p:tag name="ARTICULATE_SLIDE_GUID" val="66f1c066-be61-4859-9f8e-c9df57ecfe06"/>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eeyPZfpN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7IHDSWC1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Non-Ferrous Founders’ Society NFFStar™ Safety &amp; Health Training Program"/>
  <p:tag name="ARTICULATE_SLIDE_PAUSE" val="0"/>
  <p:tag name="AUDIO_IMPORT" val="U:\NFFStar Program\Harwood Grant\2007 Electrical Safety NFPA 70E\Project\Audio\English\background1.wav"/>
  <p:tag name="AUDIO_ID" val="257"/>
  <p:tag name="ELAPSEDTIME" val="20.089"/>
  <p:tag name="ARTICULATE_SLIDE_GUID" val="66f1c066-be61-4859-9f8e-c9df57ecfe06"/>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eeyPZfpN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7IHDSWC1_files\slide0001_image001.png"/>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Non-Ferrous Founders’ Society NFFStar™ Safety &amp; Health Training Program"/>
  <p:tag name="ARTICULATE_SLIDE_PAUSE" val="0"/>
  <p:tag name="AUDIO_IMPORT" val="U:\NFFStar Program\Harwood Grant\2007 Electrical Safety NFPA 70E\Project\Audio\English\background1.wav"/>
  <p:tag name="AUDIO_ID" val="257"/>
  <p:tag name="ELAPSEDTIME" val="20.089"/>
  <p:tag name="ARTICULATE_SLIDE_GUID" val="66f1c066-be61-4859-9f8e-c9df57ecfe06"/>
</p:tagLst>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9204</TotalTime>
  <Words>7518</Words>
  <Application>Microsoft Office PowerPoint</Application>
  <PresentationFormat>On-screen Show (4:3)</PresentationFormat>
  <Paragraphs>944</Paragraphs>
  <Slides>104</Slides>
  <Notes>50</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Layers</vt:lpstr>
      <vt:lpstr>Non-Ferrous Founders’ Society Safety &amp; Health Training Program</vt:lpstr>
      <vt:lpstr>WHY train your employees?</vt:lpstr>
      <vt:lpstr>WHY use this Program?</vt:lpstr>
      <vt:lpstr>Background</vt:lpstr>
      <vt:lpstr>PowerPoint Presentation</vt:lpstr>
      <vt:lpstr>PowerPoint Presentation</vt:lpstr>
      <vt:lpstr>Please Note!</vt:lpstr>
      <vt:lpstr>Train-The-Trainer </vt:lpstr>
      <vt:lpstr>The Training Process – Step by Step</vt:lpstr>
      <vt:lpstr>The Training Process – Step by Step</vt:lpstr>
      <vt:lpstr>The Training Process – Step by Step</vt:lpstr>
      <vt:lpstr>The Training Process – Step by Step</vt:lpstr>
      <vt:lpstr>The Training Process – Step by Step</vt:lpstr>
      <vt:lpstr>The Training Process – Step by Step</vt:lpstr>
      <vt:lpstr>PowerPoint Presentation</vt:lpstr>
      <vt:lpstr>The Training Process – Step by Step</vt:lpstr>
      <vt:lpstr>Non-Ferrous Founders’ Society Safety &amp; Health Training Program</vt:lpstr>
      <vt:lpstr>Module 1: Workers’ Rights Under OSHA</vt:lpstr>
      <vt:lpstr>Module 1: Workers’ Rights Under OSHA</vt:lpstr>
      <vt:lpstr>Employer Responsibilities</vt:lpstr>
      <vt:lpstr>Workers’ Rights  Under the OSH Act</vt:lpstr>
      <vt:lpstr>If OSHA standards are not  met in the workplace…</vt:lpstr>
      <vt:lpstr> During The Inspection</vt:lpstr>
      <vt:lpstr>Can I be discriminated against for exercising my health and safety rights? </vt:lpstr>
      <vt:lpstr>Non-Ferrous Founders’ Society Safety &amp; Health Training Program</vt:lpstr>
      <vt:lpstr>Module 2: GHS/HazCom  and the Non-Ferrous Foundry</vt:lpstr>
      <vt:lpstr>Module 2: GHS/HazCom  and the Non-Ferrous Foundry</vt:lpstr>
      <vt:lpstr>Module 2: GHS/HazCom  and the Non-Ferrous Foundry</vt:lpstr>
      <vt:lpstr>Module 2: GHS/HazCom  and the Non-Ferrous Foundry</vt:lpstr>
      <vt:lpstr>HazCom and the  Non-Ferrous Foundry</vt:lpstr>
      <vt:lpstr>HazCom and the  Non-Ferrous Foundry</vt:lpstr>
      <vt:lpstr>Notification of Hazards</vt:lpstr>
      <vt:lpstr>Safety Data Sheets (SDS)</vt:lpstr>
      <vt:lpstr>Pictograms</vt:lpstr>
      <vt:lpstr>Skull and Crossbones</vt:lpstr>
      <vt:lpstr>Signal Words</vt:lpstr>
      <vt:lpstr>Non-Ferrous Founders’ Society Safety &amp; Health Training Program</vt:lpstr>
      <vt:lpstr>Module 3:  Safety Data Sheets</vt:lpstr>
      <vt:lpstr>Module 3:  Safety Data Sheets</vt:lpstr>
      <vt:lpstr>Module 3:  Safety Data Sheets</vt:lpstr>
      <vt:lpstr>Module 3:  Safety Data Sheets</vt:lpstr>
      <vt:lpstr>Module 3:  Safety Data Sheets</vt:lpstr>
      <vt:lpstr>Safety Data Sheet Overview</vt:lpstr>
      <vt:lpstr>16 Sections of a SDS</vt:lpstr>
      <vt:lpstr>Section 1: Identification</vt:lpstr>
      <vt:lpstr>Section 2: Hazards Identification</vt:lpstr>
      <vt:lpstr>Section 3: Composition</vt:lpstr>
      <vt:lpstr>Section 4: First Aid Measures</vt:lpstr>
      <vt:lpstr>Non-Ferrous Founders’ Society Safety &amp; Health Training Program</vt:lpstr>
      <vt:lpstr>Module 4:  Labels</vt:lpstr>
      <vt:lpstr>Module 4:  Labels</vt:lpstr>
      <vt:lpstr>Module 4:  Labels</vt:lpstr>
      <vt:lpstr>Module 4:  Labels</vt:lpstr>
      <vt:lpstr>Module 4:  Labels</vt:lpstr>
      <vt:lpstr>Labels Overview</vt:lpstr>
      <vt:lpstr>Labels are Important!</vt:lpstr>
      <vt:lpstr>Required Labels Elements</vt:lpstr>
      <vt:lpstr>Signal Words</vt:lpstr>
      <vt:lpstr>PICTOGRAMS</vt:lpstr>
      <vt:lpstr>PowerPoint Presentation</vt:lpstr>
      <vt:lpstr>Non-Ferrous Founders’ Society Safety &amp; Health Training Program</vt:lpstr>
      <vt:lpstr>Module 5: Air Contaminants  in the Non-Ferrous Foundry</vt:lpstr>
      <vt:lpstr>Module 5: Air Contaminants  in the Non-Ferrous Foundry</vt:lpstr>
      <vt:lpstr>Module 5: Air Contaminants  in the Non-Ferrous Foundry</vt:lpstr>
      <vt:lpstr>Air Contaminants in the  Non-Ferrous Foundry</vt:lpstr>
      <vt:lpstr>Non-Ferrous Foundry Hazards</vt:lpstr>
      <vt:lpstr>Fumes and Dusts</vt:lpstr>
      <vt:lpstr>Cadmium</vt:lpstr>
      <vt:lpstr>Be Informed!</vt:lpstr>
      <vt:lpstr>Non-Ferrous Founders’ Society Safety &amp; Health Training Program</vt:lpstr>
      <vt:lpstr>Module 6: GHS/HazCom  and the Aluminum Foundry</vt:lpstr>
      <vt:lpstr>Module 6: GHS/HazCom  and the Aluminum Foundry</vt:lpstr>
      <vt:lpstr>Module 6: GHS/HazCom  and the Aluminum Foundry</vt:lpstr>
      <vt:lpstr>Module 6: GHS/HazCom  and the Aluminum Foundry</vt:lpstr>
      <vt:lpstr>Module 6: GHS/HazCom  and the Aluminum Foundry</vt:lpstr>
      <vt:lpstr>HazCom/GHS and the Aluminum Foundry</vt:lpstr>
      <vt:lpstr>Permissible Exposure Limits (PEL) for 3 Types of Silica</vt:lpstr>
      <vt:lpstr>ASTHMA</vt:lpstr>
      <vt:lpstr>FORMALDEHYDE</vt:lpstr>
      <vt:lpstr>PHENOL</vt:lpstr>
      <vt:lpstr>Combustible Dust</vt:lpstr>
      <vt:lpstr>Non-Ferrous Founders’ Society Safety &amp; Health Training Program</vt:lpstr>
      <vt:lpstr>Module 7: GHS/HazCom  and the Brass and Bronze Foundry</vt:lpstr>
      <vt:lpstr>Module 7: GHS/HazCom  and the Brass and Bronze Foundry</vt:lpstr>
      <vt:lpstr>Module 7: GHS/HazCom  and the Brass and Bronze Foundry</vt:lpstr>
      <vt:lpstr>Module 7: GHS/HazCom  and the Brass and Bronze Foundry</vt:lpstr>
      <vt:lpstr>Module 7: GHS/HazCom  and the Brass and Bronze Foundry</vt:lpstr>
      <vt:lpstr>HazCom/GHS and the Brass and Bronze Foundry</vt:lpstr>
      <vt:lpstr>Permissible Exposure Limits (PEL) for 3 Types of Silica</vt:lpstr>
      <vt:lpstr>MELTING</vt:lpstr>
      <vt:lpstr>Lead</vt:lpstr>
      <vt:lpstr>Chronic Beryllium Disease (CBD)</vt:lpstr>
      <vt:lpstr>ADDITIONAL RESOURCES FOR TRAINERS AND EMPLOYEES</vt:lpstr>
      <vt:lpstr>ADDITIONAL RESOURCES FOR TRAINERS AND EMPLOYEES</vt:lpstr>
      <vt:lpstr>ADDITIONAL RESOURCES FOR TRAINERS AND EMPLOYEES</vt:lpstr>
      <vt:lpstr>ADDITIONAL RESOURCES FOR TRAINERS AND EMPLOYEES</vt:lpstr>
      <vt:lpstr>ADDITIONAL RESOURCES FOR TRAINERS AND EMPLOYEES</vt:lpstr>
      <vt:lpstr>ADDITIONAL RESOURCES FOR TRAINERS AND EMPLOYEES</vt:lpstr>
      <vt:lpstr>ADDITIONAL RESOURCES FOR TRAINERS AND EMPLOYEES</vt:lpstr>
      <vt:lpstr>ADDITIONAL RESOURCES FOR TRAINERS AND EMPLOYEES</vt:lpstr>
      <vt:lpstr>The Highlights</vt:lpstr>
      <vt:lpstr>PowerPoint Presentation</vt:lpstr>
      <vt:lpstr>Acknowledgements</vt:lpstr>
      <vt:lpstr>PowerPoint Presentation</vt:lpstr>
    </vt:vector>
  </TitlesOfParts>
  <Company>NFFS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Non-Ferrous Founders’ Society Safety &amp; Health Training Program</dc:title>
  <dc:creator>Jerrod Weaver</dc:creator>
  <cp:lastModifiedBy>Saldana, Andres - OSHA</cp:lastModifiedBy>
  <cp:revision>618</cp:revision>
  <cp:lastPrinted>2015-08-11T16:05:23Z</cp:lastPrinted>
  <dcterms:created xsi:type="dcterms:W3CDTF">2008-02-21T21:20:27Z</dcterms:created>
  <dcterms:modified xsi:type="dcterms:W3CDTF">2016-01-20T00:41:04Z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Foundry Electrical Safety Training</vt:lpwstr>
  </property>
  <property fmtid="{D5CDD505-2E9C-101B-9397-08002B2CF9AE}" pid="3" name="ArticulateUseProject">
    <vt:lpwstr>1</vt:lpwstr>
  </property>
  <property fmtid="{D5CDD505-2E9C-101B-9397-08002B2CF9AE}" pid="4" name="ArticulateGUID">
    <vt:lpwstr>BA352401-81A6-46AB-B266-EDE15C842E04</vt:lpwstr>
  </property>
  <property fmtid="{D5CDD505-2E9C-101B-9397-08002B2CF9AE}" pid="5" name="ArticulateProjectFull">
    <vt:lpwstr>\\192.168.1.253\Users Shared Folders\Jerrod\NFFStar Program\Harwood Grant\2014 Hazard Communication aligned with GHS\Project\Funded\Content\train the trainer webinar JAW.ppta</vt:lpwstr>
  </property>
</Properties>
</file>