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3685" r:id="rId3"/>
  </p:sldMasterIdLst>
  <p:notesMasterIdLst>
    <p:notesMasterId r:id="rId71"/>
  </p:notesMasterIdLst>
  <p:sldIdLst>
    <p:sldId id="256"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280" r:id="rId37"/>
    <p:sldId id="257" r:id="rId38"/>
    <p:sldId id="258" r:id="rId39"/>
    <p:sldId id="259" r:id="rId40"/>
    <p:sldId id="261" r:id="rId41"/>
    <p:sldId id="262" r:id="rId42"/>
    <p:sldId id="263" r:id="rId43"/>
    <p:sldId id="265" r:id="rId44"/>
    <p:sldId id="267" r:id="rId45"/>
    <p:sldId id="269" r:id="rId46"/>
    <p:sldId id="270" r:id="rId47"/>
    <p:sldId id="271" r:id="rId48"/>
    <p:sldId id="275" r:id="rId49"/>
    <p:sldId id="276" r:id="rId50"/>
    <p:sldId id="277" r:id="rId51"/>
    <p:sldId id="282" r:id="rId52"/>
    <p:sldId id="283" r:id="rId53"/>
    <p:sldId id="284" r:id="rId54"/>
    <p:sldId id="285" r:id="rId55"/>
    <p:sldId id="289" r:id="rId56"/>
    <p:sldId id="290" r:id="rId57"/>
    <p:sldId id="292" r:id="rId58"/>
    <p:sldId id="293" r:id="rId59"/>
    <p:sldId id="294" r:id="rId60"/>
    <p:sldId id="300" r:id="rId61"/>
    <p:sldId id="301" r:id="rId62"/>
    <p:sldId id="302" r:id="rId63"/>
    <p:sldId id="303" r:id="rId64"/>
    <p:sldId id="305" r:id="rId65"/>
    <p:sldId id="306" r:id="rId66"/>
    <p:sldId id="307" r:id="rId67"/>
    <p:sldId id="308" r:id="rId68"/>
    <p:sldId id="273" r:id="rId69"/>
    <p:sldId id="274" r:id="rId70"/>
  </p:sldIdLst>
  <p:sldSz cx="9144000" cy="6858000" type="screen4x3"/>
  <p:notesSz cx="6858000" cy="9144000"/>
  <p:defaultTextStyle>
    <a:defPPr>
      <a:defRPr lang="en-GB"/>
    </a:defPPr>
    <a:lvl1pPr algn="l" defTabSz="457200" rtl="0" eaLnBrk="0" fontAlgn="base" hangingPunct="0">
      <a:spcBef>
        <a:spcPct val="0"/>
      </a:spcBef>
      <a:spcAft>
        <a:spcPct val="0"/>
      </a:spcAft>
      <a:defRPr kern="1200">
        <a:solidFill>
          <a:schemeClr val="bg1"/>
        </a:solidFill>
        <a:latin typeface="Arial" charset="0"/>
        <a:ea typeface="+mn-ea"/>
        <a:cs typeface="Arial" charset="0"/>
      </a:defRPr>
    </a:lvl1pPr>
    <a:lvl2pPr marL="742950" indent="-285750" algn="l" defTabSz="457200" rtl="0" eaLnBrk="0" fontAlgn="base" hangingPunct="0">
      <a:spcBef>
        <a:spcPct val="0"/>
      </a:spcBef>
      <a:spcAft>
        <a:spcPct val="0"/>
      </a:spcAft>
      <a:defRPr kern="1200">
        <a:solidFill>
          <a:schemeClr val="bg1"/>
        </a:solidFill>
        <a:latin typeface="Arial" charset="0"/>
        <a:ea typeface="+mn-ea"/>
        <a:cs typeface="Arial" charset="0"/>
      </a:defRPr>
    </a:lvl2pPr>
    <a:lvl3pPr marL="1143000" indent="-228600" algn="l" defTabSz="457200" rtl="0" eaLnBrk="0" fontAlgn="base" hangingPunct="0">
      <a:spcBef>
        <a:spcPct val="0"/>
      </a:spcBef>
      <a:spcAft>
        <a:spcPct val="0"/>
      </a:spcAft>
      <a:defRPr kern="1200">
        <a:solidFill>
          <a:schemeClr val="bg1"/>
        </a:solidFill>
        <a:latin typeface="Arial" charset="0"/>
        <a:ea typeface="+mn-ea"/>
        <a:cs typeface="Arial" charset="0"/>
      </a:defRPr>
    </a:lvl3pPr>
    <a:lvl4pPr marL="1600200" indent="-228600" algn="l" defTabSz="457200" rtl="0" eaLnBrk="0" fontAlgn="base" hangingPunct="0">
      <a:spcBef>
        <a:spcPct val="0"/>
      </a:spcBef>
      <a:spcAft>
        <a:spcPct val="0"/>
      </a:spcAft>
      <a:defRPr kern="1200">
        <a:solidFill>
          <a:schemeClr val="bg1"/>
        </a:solidFill>
        <a:latin typeface="Arial" charset="0"/>
        <a:ea typeface="+mn-ea"/>
        <a:cs typeface="Arial" charset="0"/>
      </a:defRPr>
    </a:lvl4pPr>
    <a:lvl5pPr marL="2057400" indent="-228600" algn="l" defTabSz="457200"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8987" autoAdjust="0"/>
  </p:normalViewPr>
  <p:slideViewPr>
    <p:cSldViewPr>
      <p:cViewPr>
        <p:scale>
          <a:sx n="60" d="100"/>
          <a:sy n="60" d="100"/>
        </p:scale>
        <p:origin x="-1930" y="-259"/>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6" charset="0"/>
              <a:buNone/>
            </a:pPr>
            <a:endParaRPr lang="en-US" altLang="en-US"/>
          </a:p>
        </p:txBody>
      </p:sp>
      <p:sp>
        <p:nvSpPr>
          <p:cNvPr id="5123" name="Rectangle 2"/>
          <p:cNvSpPr>
            <a:spLocks noGrp="1" noRot="1" noChangeAspect="1" noChangeArrowheads="1"/>
          </p:cNvSpPr>
          <p:nvPr>
            <p:ph type="sldImg"/>
          </p:nvPr>
        </p:nvSpPr>
        <p:spPr bwMode="auto">
          <a:xfrm>
            <a:off x="1143000" y="685800"/>
            <a:ext cx="4570413" cy="342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9" name="Rectangle 3"/>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4100" name="Rectangle 4"/>
          <p:cNvSpPr>
            <a:spLocks noGrp="1" noChangeArrowheads="1"/>
          </p:cNvSpPr>
          <p:nvPr>
            <p:ph type="sldNum"/>
          </p:nvPr>
        </p:nvSpPr>
        <p:spPr bwMode="auto">
          <a:xfrm>
            <a:off x="3852863" y="8683625"/>
            <a:ext cx="30035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b" anchorCtr="0" compatLnSpc="1">
            <a:prstTxWarp prst="textNoShape">
              <a:avLst/>
            </a:prstTxWarp>
          </a:bodyPr>
          <a:lstStyle>
            <a:lvl1pPr algn="r" eaLnBrk="1" hangingPunct="1">
              <a:buSzPct val="100000"/>
              <a:tabLst>
                <a:tab pos="723900" algn="l"/>
                <a:tab pos="1447800" algn="l"/>
                <a:tab pos="2171700" algn="l"/>
                <a:tab pos="2895600" algn="l"/>
              </a:tabLst>
              <a:defRPr sz="1200">
                <a:solidFill>
                  <a:srgbClr val="000000"/>
                </a:solidFill>
                <a:latin typeface="Calibri" pitchFamily="34" charset="0"/>
              </a:defRPr>
            </a:lvl1pPr>
          </a:lstStyle>
          <a:p>
            <a:fld id="{8F8940D2-7338-4DCA-8E27-F765E665CA35}" type="slidenum">
              <a:rPr lang="en-US" altLang="en-US"/>
              <a:pPr/>
              <a:t>‹#›</a:t>
            </a:fld>
            <a:r>
              <a:rPr lang="en-US" altLang="en-US"/>
              <a:t> </a:t>
            </a:r>
          </a:p>
        </p:txBody>
      </p:sp>
    </p:spTree>
    <p:extLst>
      <p:ext uri="{BB962C8B-B14F-4D97-AF65-F5344CB8AC3E}">
        <p14:creationId xmlns:p14="http://schemas.microsoft.com/office/powerpoint/2010/main" val="227779540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A1C70EB-67ED-4C68-817A-7439DC5030EB}" type="slidenum">
              <a:rPr lang="en-US" altLang="en-US">
                <a:latin typeface="Calibri" pitchFamily="34" charset="0"/>
              </a:rPr>
              <a:pPr>
                <a:spcBef>
                  <a:spcPct val="0"/>
                </a:spcBef>
                <a:buClrTx/>
                <a:buFontTx/>
                <a:buNone/>
              </a:pPr>
              <a:t>1</a:t>
            </a:fld>
            <a:r>
              <a:rPr lang="en-US" altLang="en-US">
                <a:latin typeface="Calibri" pitchFamily="34" charset="0"/>
              </a:rPr>
              <a:t> </a:t>
            </a:r>
          </a:p>
        </p:txBody>
      </p:sp>
      <p:sp>
        <p:nvSpPr>
          <p:cNvPr id="7171" name="Text Box 1"/>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560F53A6-AF34-4DF5-8EEE-22B50B29C544}" type="slidenum">
              <a:rPr lang="en-US" altLang="en-US">
                <a:latin typeface="Calibri" pitchFamily="34" charset="0"/>
              </a:rPr>
              <a:pPr algn="r" eaLnBrk="1" hangingPunct="1">
                <a:spcBef>
                  <a:spcPct val="0"/>
                </a:spcBef>
                <a:buClrTx/>
                <a:buFontTx/>
                <a:buNone/>
              </a:pPr>
              <a:t>1</a:t>
            </a:fld>
            <a:r>
              <a:rPr lang="en-US" altLang="en-US">
                <a:latin typeface="Calibri" pitchFamily="34" charset="0"/>
              </a:rPr>
              <a:t> </a:t>
            </a:r>
          </a:p>
        </p:txBody>
      </p:sp>
      <p:sp>
        <p:nvSpPr>
          <p:cNvPr id="7172"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3" name="Rectangle 3"/>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AA006600-8DBE-4460-BBB3-6BB9D62EA2FD}" type="slidenum">
              <a:rPr lang="en-US" altLang="en-US">
                <a:latin typeface="Calibri" pitchFamily="34" charset="0"/>
              </a:rPr>
              <a:pPr>
                <a:spcBef>
                  <a:spcPct val="0"/>
                </a:spcBef>
                <a:buClrTx/>
                <a:buFontTx/>
                <a:buNone/>
              </a:pPr>
              <a:t>10</a:t>
            </a:fld>
            <a:r>
              <a:rPr lang="en-US" altLang="en-US">
                <a:latin typeface="Calibri" pitchFamily="34" charset="0"/>
              </a:rPr>
              <a:t> </a:t>
            </a:r>
          </a:p>
        </p:txBody>
      </p:sp>
      <p:sp>
        <p:nvSpPr>
          <p:cNvPr id="25603"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agachado</a:t>
            </a:r>
            <a:r>
              <a:rPr lang="en-US" altLang="en-US" dirty="0" smtClean="0">
                <a:latin typeface="Calibri" pitchFamily="34" charset="0"/>
                <a:cs typeface="Arial" charset="0"/>
              </a:rPr>
              <a:t> </a:t>
            </a:r>
            <a:r>
              <a:rPr lang="en-US" altLang="en-US" dirty="0" err="1" smtClean="0">
                <a:latin typeface="Calibri" pitchFamily="34" charset="0"/>
                <a:cs typeface="Arial" charset="0"/>
              </a:rPr>
              <a:t>hacia</a:t>
            </a:r>
            <a:r>
              <a:rPr lang="en-US" altLang="en-US" dirty="0" smtClean="0">
                <a:latin typeface="Calibri" pitchFamily="34" charset="0"/>
                <a:cs typeface="Arial" charset="0"/>
              </a:rPr>
              <a:t> </a:t>
            </a:r>
            <a:r>
              <a:rPr lang="en-US" altLang="en-US" dirty="0" err="1" smtClean="0">
                <a:latin typeface="Calibri" pitchFamily="34" charset="0"/>
                <a:cs typeface="Arial" charset="0"/>
              </a:rPr>
              <a:t>abajo</a:t>
            </a:r>
            <a:r>
              <a:rPr lang="en-US" altLang="en-US" dirty="0" smtClean="0">
                <a:latin typeface="Calibri" pitchFamily="34" charset="0"/>
                <a:cs typeface="Arial" charset="0"/>
              </a:rPr>
              <a:t> </a:t>
            </a:r>
            <a:r>
              <a:rPr lang="en-US" altLang="en-US" dirty="0" err="1" smtClean="0">
                <a:latin typeface="Calibri" pitchFamily="34" charset="0"/>
                <a:cs typeface="Arial" charset="0"/>
              </a:rPr>
              <a:t>detrás</a:t>
            </a:r>
            <a:r>
              <a:rPr lang="en-US" altLang="en-US" dirty="0" smtClean="0">
                <a:latin typeface="Calibri" pitchFamily="34" charset="0"/>
                <a:cs typeface="Arial" charset="0"/>
              </a:rPr>
              <a:t> de un bulldozer.  El </a:t>
            </a:r>
            <a:r>
              <a:rPr lang="en-US" altLang="en-US" dirty="0" err="1" smtClean="0">
                <a:latin typeface="Calibri" pitchFamily="34" charset="0"/>
                <a:cs typeface="Arial" charset="0"/>
              </a:rPr>
              <a:t>operador</a:t>
            </a:r>
            <a:r>
              <a:rPr lang="en-US" altLang="en-US" dirty="0" smtClean="0">
                <a:latin typeface="Calibri" pitchFamily="34" charset="0"/>
                <a:cs typeface="Arial" charset="0"/>
              </a:rPr>
              <a:t> </a:t>
            </a:r>
            <a:r>
              <a:rPr lang="en-US" altLang="en-US" dirty="0" err="1" smtClean="0">
                <a:latin typeface="Calibri" pitchFamily="34" charset="0"/>
                <a:cs typeface="Arial" charset="0"/>
              </a:rPr>
              <a:t>puede</a:t>
            </a:r>
            <a:r>
              <a:rPr lang="en-US" altLang="en-US" dirty="0" smtClean="0">
                <a:latin typeface="Calibri" pitchFamily="34" charset="0"/>
                <a:cs typeface="Arial" charset="0"/>
              </a:rPr>
              <a:t> no </a:t>
            </a:r>
            <a:r>
              <a:rPr lang="en-US" altLang="en-US" dirty="0" err="1" smtClean="0">
                <a:latin typeface="Calibri" pitchFamily="34" charset="0"/>
                <a:cs typeface="Arial" charset="0"/>
              </a:rPr>
              <a:t>ser</a:t>
            </a:r>
            <a:r>
              <a:rPr lang="en-US" altLang="en-US" dirty="0" smtClean="0">
                <a:latin typeface="Calibri" pitchFamily="34" charset="0"/>
                <a:cs typeface="Arial" charset="0"/>
              </a:rPr>
              <a:t> </a:t>
            </a:r>
            <a:r>
              <a:rPr lang="en-US" altLang="en-US" dirty="0" err="1" smtClean="0">
                <a:latin typeface="Calibri" pitchFamily="34" charset="0"/>
                <a:cs typeface="Arial" charset="0"/>
              </a:rPr>
              <a:t>capaz</a:t>
            </a:r>
            <a:r>
              <a:rPr lang="en-US" altLang="en-US" dirty="0" smtClean="0">
                <a:latin typeface="Calibri" pitchFamily="34" charset="0"/>
                <a:cs typeface="Arial" charset="0"/>
              </a:rPr>
              <a:t> de </a:t>
            </a:r>
            <a:r>
              <a:rPr lang="en-US" altLang="en-US" dirty="0" err="1" smtClean="0">
                <a:latin typeface="Calibri" pitchFamily="34" charset="0"/>
                <a:cs typeface="Arial" charset="0"/>
              </a:rPr>
              <a:t>ver</a:t>
            </a:r>
            <a:r>
              <a:rPr lang="en-US" altLang="en-US" dirty="0" smtClean="0">
                <a:latin typeface="Calibri" pitchFamily="34" charset="0"/>
                <a:cs typeface="Arial" charset="0"/>
              </a:rPr>
              <a:t> el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Además</a:t>
            </a:r>
            <a:r>
              <a:rPr lang="en-US" altLang="en-US" dirty="0" smtClean="0">
                <a:latin typeface="Calibri" pitchFamily="34" charset="0"/>
                <a:cs typeface="Arial" charset="0"/>
              </a:rPr>
              <a:t>, </a:t>
            </a:r>
            <a:r>
              <a:rPr lang="en-US" altLang="en-US" dirty="0" err="1" smtClean="0">
                <a:latin typeface="Calibri" pitchFamily="34" charset="0"/>
                <a:cs typeface="Arial" charset="0"/>
              </a:rPr>
              <a:t>incluso</a:t>
            </a:r>
            <a:r>
              <a:rPr lang="en-US" altLang="en-US" dirty="0" smtClean="0">
                <a:latin typeface="Calibri" pitchFamily="34" charset="0"/>
                <a:cs typeface="Arial" charset="0"/>
              </a:rPr>
              <a:t> </a:t>
            </a:r>
            <a:r>
              <a:rPr lang="en-US" altLang="en-US" dirty="0" err="1" smtClean="0">
                <a:latin typeface="Calibri" pitchFamily="34" charset="0"/>
                <a:cs typeface="Arial" charset="0"/>
              </a:rPr>
              <a:t>si</a:t>
            </a:r>
            <a:r>
              <a:rPr lang="en-US" altLang="en-US" dirty="0" smtClean="0">
                <a:latin typeface="Calibri" pitchFamily="34" charset="0"/>
                <a:cs typeface="Arial" charset="0"/>
              </a:rPr>
              <a:t> la </a:t>
            </a:r>
            <a:r>
              <a:rPr lang="en-US" altLang="en-US" dirty="0" err="1" smtClean="0">
                <a:latin typeface="Calibri" pitchFamily="34" charset="0"/>
                <a:cs typeface="Arial" charset="0"/>
              </a:rPr>
              <a:t>alarma</a:t>
            </a:r>
            <a:r>
              <a:rPr lang="en-US" altLang="en-US" dirty="0" smtClean="0">
                <a:latin typeface="Calibri" pitchFamily="34" charset="0"/>
                <a:cs typeface="Arial" charset="0"/>
              </a:rPr>
              <a:t> de </a:t>
            </a:r>
            <a:r>
              <a:rPr lang="en-US" altLang="en-US" dirty="0" err="1" smtClean="0">
                <a:latin typeface="Calibri" pitchFamily="34" charset="0"/>
                <a:cs typeface="Arial" charset="0"/>
              </a:rPr>
              <a:t>funcionamiento</a:t>
            </a:r>
            <a:r>
              <a:rPr lang="en-US" altLang="en-US" dirty="0" smtClean="0">
                <a:latin typeface="Calibri" pitchFamily="34" charset="0"/>
                <a:cs typeface="Arial" charset="0"/>
              </a:rPr>
              <a:t>, el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puede</a:t>
            </a:r>
            <a:r>
              <a:rPr lang="en-US" altLang="en-US" dirty="0" smtClean="0">
                <a:latin typeface="Calibri" pitchFamily="34" charset="0"/>
                <a:cs typeface="Arial" charset="0"/>
              </a:rPr>
              <a:t> </a:t>
            </a:r>
            <a:r>
              <a:rPr lang="en-US" altLang="en-US" dirty="0" err="1" smtClean="0">
                <a:latin typeface="Calibri" pitchFamily="34" charset="0"/>
                <a:cs typeface="Arial" charset="0"/>
              </a:rPr>
              <a:t>ser</a:t>
            </a:r>
            <a:r>
              <a:rPr lang="en-US" altLang="en-US" dirty="0" smtClean="0">
                <a:latin typeface="Calibri" pitchFamily="34" charset="0"/>
                <a:cs typeface="Arial" charset="0"/>
              </a:rPr>
              <a:t> tuning o no </a:t>
            </a:r>
            <a:r>
              <a:rPr lang="en-US" altLang="en-US" dirty="0" err="1" smtClean="0">
                <a:latin typeface="Calibri" pitchFamily="34" charset="0"/>
                <a:cs typeface="Arial" charset="0"/>
              </a:rPr>
              <a:t>puede</a:t>
            </a:r>
            <a:r>
              <a:rPr lang="en-US" altLang="en-US" dirty="0" smtClean="0">
                <a:latin typeface="Calibri" pitchFamily="34" charset="0"/>
                <a:cs typeface="Arial" charset="0"/>
              </a:rPr>
              <a:t> </a:t>
            </a:r>
            <a:r>
              <a:rPr lang="en-US" altLang="en-US" dirty="0" err="1" smtClean="0">
                <a:latin typeface="Calibri" pitchFamily="34" charset="0"/>
                <a:cs typeface="Arial" charset="0"/>
              </a:rPr>
              <a:t>ser</a:t>
            </a:r>
            <a:r>
              <a:rPr lang="en-US" altLang="en-US" dirty="0" smtClean="0">
                <a:latin typeface="Calibri" pitchFamily="34" charset="0"/>
                <a:cs typeface="Arial" charset="0"/>
              </a:rPr>
              <a:t> </a:t>
            </a:r>
            <a:r>
              <a:rPr lang="en-US" altLang="en-US" dirty="0" err="1" smtClean="0">
                <a:latin typeface="Calibri" pitchFamily="34" charset="0"/>
                <a:cs typeface="Arial" charset="0"/>
              </a:rPr>
              <a:t>capaz</a:t>
            </a:r>
            <a:r>
              <a:rPr lang="en-US" altLang="en-US" dirty="0" smtClean="0">
                <a:latin typeface="Calibri" pitchFamily="34" charset="0"/>
                <a:cs typeface="Arial" charset="0"/>
              </a:rPr>
              <a:t> de </a:t>
            </a:r>
            <a:r>
              <a:rPr lang="en-US" altLang="en-US" dirty="0" err="1" smtClean="0">
                <a:latin typeface="Calibri" pitchFamily="34" charset="0"/>
                <a:cs typeface="Arial" charset="0"/>
              </a:rPr>
              <a:t>escuchar</a:t>
            </a:r>
            <a:r>
              <a:rPr lang="en-US" altLang="en-US" dirty="0" smtClean="0">
                <a:latin typeface="Calibri" pitchFamily="34" charset="0"/>
                <a:cs typeface="Arial" charset="0"/>
              </a:rPr>
              <a:t> </a:t>
            </a:r>
            <a:r>
              <a:rPr lang="en-US" altLang="en-US" dirty="0" err="1" smtClean="0">
                <a:latin typeface="Calibri" pitchFamily="34" charset="0"/>
                <a:cs typeface="Arial" charset="0"/>
              </a:rPr>
              <a:t>exactamente</a:t>
            </a:r>
            <a:r>
              <a:rPr lang="en-US" altLang="en-US" dirty="0" smtClean="0">
                <a:latin typeface="Calibri" pitchFamily="34" charset="0"/>
                <a:cs typeface="Arial" charset="0"/>
              </a:rPr>
              <a:t> </a:t>
            </a:r>
            <a:r>
              <a:rPr lang="en-US" altLang="en-US" dirty="0" err="1" smtClean="0">
                <a:latin typeface="Calibri" pitchFamily="34" charset="0"/>
                <a:cs typeface="Arial" charset="0"/>
              </a:rPr>
              <a:t>cómo</a:t>
            </a:r>
            <a:r>
              <a:rPr lang="en-US" altLang="en-US" dirty="0" smtClean="0">
                <a:latin typeface="Calibri" pitchFamily="34" charset="0"/>
                <a:cs typeface="Arial" charset="0"/>
              </a:rPr>
              <a:t> </a:t>
            </a:r>
            <a:r>
              <a:rPr lang="en-US" altLang="en-US" dirty="0" err="1" smtClean="0">
                <a:latin typeface="Calibri" pitchFamily="34" charset="0"/>
                <a:cs typeface="Arial" charset="0"/>
              </a:rPr>
              <a:t>cerrar</a:t>
            </a:r>
            <a:r>
              <a:rPr lang="en-US" altLang="en-US" dirty="0" smtClean="0">
                <a:latin typeface="Calibri" pitchFamily="34" charset="0"/>
                <a:cs typeface="Arial" charset="0"/>
              </a:rPr>
              <a:t> el </a:t>
            </a:r>
            <a:r>
              <a:rPr lang="en-US" altLang="en-US" dirty="0" err="1" smtClean="0">
                <a:latin typeface="Calibri" pitchFamily="34" charset="0"/>
                <a:cs typeface="Arial" charset="0"/>
              </a:rPr>
              <a:t>empuje</a:t>
            </a:r>
            <a:r>
              <a:rPr lang="en-US" altLang="en-US" dirty="0" smtClean="0">
                <a:latin typeface="Calibri" pitchFamily="34" charset="0"/>
                <a:cs typeface="Arial" charset="0"/>
              </a:rPr>
              <a:t>, </a:t>
            </a:r>
            <a:r>
              <a:rPr lang="en-US" altLang="en-US" dirty="0" err="1" smtClean="0">
                <a:latin typeface="Calibri" pitchFamily="34" charset="0"/>
                <a:cs typeface="Arial" charset="0"/>
              </a:rPr>
              <a:t>es</a:t>
            </a:r>
            <a:r>
              <a:rPr lang="en-US" altLang="en-US" dirty="0" smtClean="0">
                <a:latin typeface="Calibri" pitchFamily="34" charset="0"/>
                <a:cs typeface="Arial" charset="0"/>
              </a:rPr>
              <a:t> a </a:t>
            </a:r>
            <a:r>
              <a:rPr lang="en-US" altLang="en-US" dirty="0" err="1" smtClean="0">
                <a:latin typeface="Calibri" pitchFamily="34" charset="0"/>
                <a:cs typeface="Arial" charset="0"/>
              </a:rPr>
              <a:t>él</a:t>
            </a:r>
            <a:r>
              <a:rPr lang="en-US" altLang="en-US" dirty="0" smtClean="0">
                <a:latin typeface="Calibri" pitchFamily="34" charset="0"/>
                <a:cs typeface="Arial" charset="0"/>
              </a:rPr>
              <a:t>.</a:t>
            </a:r>
          </a:p>
        </p:txBody>
      </p:sp>
      <p:sp>
        <p:nvSpPr>
          <p:cNvPr id="2560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2FB02138-7B01-451C-81BB-86D1DDB1066C}" type="slidenum">
              <a:rPr lang="en-US" altLang="en-US">
                <a:latin typeface="Calibri" pitchFamily="34" charset="0"/>
              </a:rPr>
              <a:pPr algn="r" eaLnBrk="1" hangingPunct="1">
                <a:spcBef>
                  <a:spcPct val="0"/>
                </a:spcBef>
                <a:buClrTx/>
                <a:buFontTx/>
                <a:buNone/>
              </a:pPr>
              <a:t>10</a:t>
            </a:fld>
            <a:r>
              <a:rPr lang="en-US" altLang="en-US">
                <a:latin typeface="Calibri" pitchFamily="34" charset="0"/>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B031B121-DDBC-4AD9-9570-D878AEEE1B5F}" type="slidenum">
              <a:rPr lang="en-US" altLang="en-US">
                <a:latin typeface="Calibri" pitchFamily="34" charset="0"/>
              </a:rPr>
              <a:pPr>
                <a:spcBef>
                  <a:spcPct val="0"/>
                </a:spcBef>
                <a:buClrTx/>
                <a:buFontTx/>
                <a:buNone/>
              </a:pPr>
              <a:t>11</a:t>
            </a:fld>
            <a:r>
              <a:rPr lang="en-US" altLang="en-US">
                <a:latin typeface="Calibri" pitchFamily="34" charset="0"/>
              </a:rPr>
              <a:t> </a:t>
            </a:r>
          </a:p>
        </p:txBody>
      </p:sp>
      <p:sp>
        <p:nvSpPr>
          <p:cNvPr id="27651"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Tenga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cuenta</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operación</a:t>
            </a:r>
            <a:r>
              <a:rPr lang="en-US" altLang="en-US" dirty="0" smtClean="0">
                <a:latin typeface="Calibri" pitchFamily="34" charset="0"/>
                <a:cs typeface="Arial" charset="0"/>
              </a:rPr>
              <a:t> no </a:t>
            </a:r>
            <a:r>
              <a:rPr lang="en-US" altLang="en-US" dirty="0" err="1" smtClean="0">
                <a:latin typeface="Calibri" pitchFamily="34" charset="0"/>
                <a:cs typeface="Arial" charset="0"/>
              </a:rPr>
              <a:t>es</a:t>
            </a:r>
            <a:r>
              <a:rPr lang="en-US" altLang="en-US" dirty="0" smtClean="0">
                <a:latin typeface="Calibri" pitchFamily="34" charset="0"/>
                <a:cs typeface="Arial" charset="0"/>
              </a:rPr>
              <a:t> </a:t>
            </a:r>
            <a:r>
              <a:rPr lang="en-US" altLang="en-US" dirty="0" err="1" smtClean="0">
                <a:latin typeface="Calibri" pitchFamily="34" charset="0"/>
                <a:cs typeface="Arial" charset="0"/>
              </a:rPr>
              <a:t>correctamente</a:t>
            </a:r>
            <a:r>
              <a:rPr lang="en-US" altLang="en-US" dirty="0" smtClean="0">
                <a:latin typeface="Calibri" pitchFamily="34" charset="0"/>
                <a:cs typeface="Arial" charset="0"/>
              </a:rPr>
              <a:t> </a:t>
            </a:r>
            <a:r>
              <a:rPr lang="en-US" altLang="en-US" dirty="0" err="1" smtClean="0">
                <a:latin typeface="Calibri" pitchFamily="34" charset="0"/>
                <a:cs typeface="Arial" charset="0"/>
              </a:rPr>
              <a:t>utilizando</a:t>
            </a:r>
            <a:r>
              <a:rPr lang="en-US" altLang="en-US" dirty="0" smtClean="0">
                <a:latin typeface="Calibri" pitchFamily="34" charset="0"/>
                <a:cs typeface="Arial" charset="0"/>
              </a:rPr>
              <a:t> </a:t>
            </a:r>
            <a:r>
              <a:rPr lang="en-US" altLang="en-US" dirty="0" err="1" smtClean="0">
                <a:latin typeface="Calibri" pitchFamily="34" charset="0"/>
                <a:cs typeface="Arial" charset="0"/>
              </a:rPr>
              <a:t>tres</a:t>
            </a:r>
            <a:r>
              <a:rPr lang="en-US" altLang="en-US" dirty="0" smtClean="0">
                <a:latin typeface="Calibri" pitchFamily="34" charset="0"/>
                <a:cs typeface="Arial" charset="0"/>
              </a:rPr>
              <a:t> </a:t>
            </a:r>
            <a:r>
              <a:rPr lang="en-US" altLang="en-US" dirty="0" err="1" smtClean="0">
                <a:latin typeface="Calibri" pitchFamily="34" charset="0"/>
                <a:cs typeface="Arial" charset="0"/>
              </a:rPr>
              <a:t>puntos</a:t>
            </a:r>
            <a:r>
              <a:rPr lang="en-US" altLang="en-US" dirty="0" smtClean="0">
                <a:latin typeface="Calibri" pitchFamily="34" charset="0"/>
                <a:cs typeface="Arial" charset="0"/>
              </a:rPr>
              <a:t> de </a:t>
            </a:r>
            <a:r>
              <a:rPr lang="en-US" altLang="en-US" dirty="0" err="1" smtClean="0">
                <a:latin typeface="Calibri" pitchFamily="34" charset="0"/>
                <a:cs typeface="Arial" charset="0"/>
              </a:rPr>
              <a:t>contacto</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es</a:t>
            </a:r>
            <a:r>
              <a:rPr lang="en-US" altLang="en-US" dirty="0" smtClean="0">
                <a:latin typeface="Calibri" pitchFamily="34" charset="0"/>
                <a:cs typeface="Arial" charset="0"/>
              </a:rPr>
              <a:t> </a:t>
            </a:r>
            <a:r>
              <a:rPr lang="en-US" altLang="en-US" dirty="0" err="1" smtClean="0">
                <a:latin typeface="Calibri" pitchFamily="34" charset="0"/>
                <a:cs typeface="Arial" charset="0"/>
              </a:rPr>
              <a:t>su</a:t>
            </a:r>
            <a:r>
              <a:rPr lang="en-US" altLang="en-US" dirty="0" smtClean="0">
                <a:latin typeface="Calibri" pitchFamily="34" charset="0"/>
                <a:cs typeface="Arial" charset="0"/>
              </a:rPr>
              <a:t> </a:t>
            </a:r>
            <a:r>
              <a:rPr lang="en-US" altLang="en-US" dirty="0" err="1" smtClean="0">
                <a:latin typeface="Calibri" pitchFamily="34" charset="0"/>
                <a:cs typeface="Arial" charset="0"/>
              </a:rPr>
              <a:t>equipo</a:t>
            </a:r>
            <a:r>
              <a:rPr lang="en-US" altLang="en-US" dirty="0" smtClean="0">
                <a:latin typeface="Calibri" pitchFamily="34" charset="0"/>
                <a:cs typeface="Arial" charset="0"/>
              </a:rPr>
              <a:t>.  Los </a:t>
            </a:r>
            <a:r>
              <a:rPr lang="en-US" altLang="en-US" dirty="0" err="1" smtClean="0">
                <a:latin typeface="Calibri" pitchFamily="34" charset="0"/>
                <a:cs typeface="Arial" charset="0"/>
              </a:rPr>
              <a:t>operadores</a:t>
            </a:r>
            <a:r>
              <a:rPr lang="en-US" altLang="en-US" dirty="0" smtClean="0">
                <a:latin typeface="Calibri" pitchFamily="34" charset="0"/>
                <a:cs typeface="Arial" charset="0"/>
              </a:rPr>
              <a:t>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consultar</a:t>
            </a:r>
            <a:r>
              <a:rPr lang="en-US" altLang="en-US" dirty="0" smtClean="0">
                <a:latin typeface="Calibri" pitchFamily="34" charset="0"/>
                <a:cs typeface="Arial" charset="0"/>
              </a:rPr>
              <a:t> </a:t>
            </a:r>
            <a:r>
              <a:rPr lang="en-US" altLang="en-US" dirty="0" err="1" smtClean="0">
                <a:latin typeface="Calibri" pitchFamily="34" charset="0"/>
                <a:cs typeface="Arial" charset="0"/>
              </a:rPr>
              <a:t>siempre</a:t>
            </a:r>
            <a:r>
              <a:rPr lang="en-US" altLang="en-US" dirty="0" smtClean="0">
                <a:latin typeface="Calibri" pitchFamily="34" charset="0"/>
                <a:cs typeface="Arial" charset="0"/>
              </a:rPr>
              <a:t> el manual del </a:t>
            </a:r>
            <a:r>
              <a:rPr lang="en-US" altLang="en-US" dirty="0" err="1" smtClean="0">
                <a:latin typeface="Calibri" pitchFamily="34" charset="0"/>
                <a:cs typeface="Arial" charset="0"/>
              </a:rPr>
              <a:t>fabricante</a:t>
            </a:r>
            <a:r>
              <a:rPr lang="en-US" altLang="en-US" dirty="0" smtClean="0">
                <a:latin typeface="Calibri" pitchFamily="34" charset="0"/>
                <a:cs typeface="Arial" charset="0"/>
              </a:rPr>
              <a:t> de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medidas</a:t>
            </a:r>
            <a:r>
              <a:rPr lang="en-US" altLang="en-US" dirty="0" smtClean="0">
                <a:latin typeface="Calibri" pitchFamily="34" charset="0"/>
                <a:cs typeface="Arial" charset="0"/>
              </a:rPr>
              <a:t> </a:t>
            </a:r>
            <a:r>
              <a:rPr lang="en-US" altLang="en-US" dirty="0" err="1" smtClean="0">
                <a:latin typeface="Calibri" pitchFamily="34" charset="0"/>
                <a:cs typeface="Arial" charset="0"/>
              </a:rPr>
              <a:t>adecuadas</a:t>
            </a:r>
            <a:r>
              <a:rPr lang="en-US" altLang="en-US" dirty="0" smtClean="0">
                <a:latin typeface="Calibri" pitchFamily="34" charset="0"/>
                <a:cs typeface="Arial" charset="0"/>
              </a:rPr>
              <a:t> para </a:t>
            </a:r>
            <a:r>
              <a:rPr lang="en-US" altLang="en-US" dirty="0" err="1" smtClean="0">
                <a:latin typeface="Calibri" pitchFamily="34" charset="0"/>
                <a:cs typeface="Arial" charset="0"/>
              </a:rPr>
              <a:t>garantizar</a:t>
            </a:r>
            <a:r>
              <a:rPr lang="en-US" altLang="en-US" dirty="0" smtClean="0">
                <a:latin typeface="Calibri" pitchFamily="34" charset="0"/>
                <a:cs typeface="Arial" charset="0"/>
              </a:rPr>
              <a:t> la </a:t>
            </a:r>
            <a:r>
              <a:rPr lang="en-US" altLang="en-US" dirty="0" err="1" smtClean="0">
                <a:latin typeface="Calibri" pitchFamily="34" charset="0"/>
                <a:cs typeface="Arial" charset="0"/>
              </a:rPr>
              <a:t>correcta</a:t>
            </a:r>
            <a:r>
              <a:rPr lang="en-US" altLang="en-US" dirty="0" smtClean="0">
                <a:latin typeface="Calibri" pitchFamily="34" charset="0"/>
                <a:cs typeface="Arial" charset="0"/>
              </a:rPr>
              <a:t> y </a:t>
            </a:r>
            <a:r>
              <a:rPr lang="en-US" altLang="en-US" dirty="0" err="1" smtClean="0">
                <a:latin typeface="Calibri" pitchFamily="34" charset="0"/>
                <a:cs typeface="Arial" charset="0"/>
              </a:rPr>
              <a:t>aparcamiento</a:t>
            </a:r>
            <a:r>
              <a:rPr lang="en-US" altLang="en-US" dirty="0" smtClean="0">
                <a:latin typeface="Calibri" pitchFamily="34" charset="0"/>
                <a:cs typeface="Arial" charset="0"/>
              </a:rPr>
              <a:t> </a:t>
            </a:r>
            <a:r>
              <a:rPr lang="en-US" altLang="en-US" dirty="0" err="1" smtClean="0">
                <a:latin typeface="Calibri" pitchFamily="34" charset="0"/>
                <a:cs typeface="Arial" charset="0"/>
              </a:rPr>
              <a:t>seguro</a:t>
            </a:r>
            <a:r>
              <a:rPr lang="en-US" altLang="en-US" dirty="0" smtClean="0">
                <a:latin typeface="Calibri" pitchFamily="34" charset="0"/>
                <a:cs typeface="Arial" charset="0"/>
              </a:rPr>
              <a:t>.</a:t>
            </a:r>
          </a:p>
        </p:txBody>
      </p:sp>
      <p:sp>
        <p:nvSpPr>
          <p:cNvPr id="2765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BA9994D0-2C24-4D07-A74A-FED4B4455B31}" type="slidenum">
              <a:rPr lang="en-US" altLang="en-US">
                <a:latin typeface="Calibri" pitchFamily="34" charset="0"/>
              </a:rPr>
              <a:pPr algn="r" eaLnBrk="1" hangingPunct="1">
                <a:spcBef>
                  <a:spcPct val="0"/>
                </a:spcBef>
                <a:buClrTx/>
                <a:buFontTx/>
                <a:buNone/>
              </a:pPr>
              <a:t>11</a:t>
            </a:fld>
            <a:r>
              <a:rPr lang="en-US" altLang="en-US">
                <a:latin typeface="Calibri" pitchFamily="34" charset="0"/>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045F22D7-00AC-4AA3-9258-F5549AF81DF6}" type="slidenum">
              <a:rPr lang="en-US" altLang="en-US">
                <a:latin typeface="Calibri" pitchFamily="34" charset="0"/>
              </a:rPr>
              <a:pPr>
                <a:spcBef>
                  <a:spcPct val="0"/>
                </a:spcBef>
                <a:buClrTx/>
                <a:buFontTx/>
                <a:buNone/>
              </a:pPr>
              <a:t>12</a:t>
            </a:fld>
            <a:r>
              <a:rPr lang="en-US" altLang="en-US">
                <a:latin typeface="Calibri" pitchFamily="34" charset="0"/>
              </a:rPr>
              <a:t> </a:t>
            </a:r>
          </a:p>
        </p:txBody>
      </p:sp>
      <p:sp>
        <p:nvSpPr>
          <p:cNvPr id="2969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2970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B21ECC2D-FAC8-4445-9F92-2E0A4720CD7F}" type="slidenum">
              <a:rPr lang="en-US" altLang="en-US">
                <a:latin typeface="Calibri" pitchFamily="34" charset="0"/>
              </a:rPr>
              <a:pPr algn="r" eaLnBrk="1" hangingPunct="1">
                <a:spcBef>
                  <a:spcPct val="0"/>
                </a:spcBef>
                <a:buClrTx/>
                <a:buFontTx/>
                <a:buNone/>
              </a:pPr>
              <a:t>12</a:t>
            </a:fld>
            <a:r>
              <a:rPr lang="en-US" altLang="en-US">
                <a:latin typeface="Calibri" pitchFamily="34"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80621175-1BF3-4C58-A734-CE47CD0B4E2C}" type="slidenum">
              <a:rPr lang="en-US" altLang="en-US">
                <a:latin typeface="Calibri" pitchFamily="34" charset="0"/>
              </a:rPr>
              <a:pPr>
                <a:spcBef>
                  <a:spcPct val="0"/>
                </a:spcBef>
                <a:buClrTx/>
                <a:buFontTx/>
                <a:buNone/>
              </a:pPr>
              <a:t>13</a:t>
            </a:fld>
            <a:r>
              <a:rPr lang="en-US" altLang="en-US">
                <a:latin typeface="Calibri" pitchFamily="34" charset="0"/>
              </a:rPr>
              <a:t> </a:t>
            </a:r>
          </a:p>
        </p:txBody>
      </p:sp>
      <p:sp>
        <p:nvSpPr>
          <p:cNvPr id="31747"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Todo</a:t>
            </a:r>
            <a:r>
              <a:rPr lang="en-US" altLang="en-US" dirty="0" smtClean="0">
                <a:latin typeface="Calibri" pitchFamily="34" charset="0"/>
                <a:cs typeface="Arial" charset="0"/>
              </a:rPr>
              <a:t> el </a:t>
            </a:r>
            <a:r>
              <a:rPr lang="en-US" altLang="en-US" dirty="0" err="1" smtClean="0">
                <a:latin typeface="Calibri" pitchFamily="34" charset="0"/>
                <a:cs typeface="Arial" charset="0"/>
              </a:rPr>
              <a:t>equipo</a:t>
            </a:r>
            <a:r>
              <a:rPr lang="en-US" altLang="en-US" dirty="0" smtClean="0">
                <a:latin typeface="Calibri" pitchFamily="34" charset="0"/>
                <a:cs typeface="Arial" charset="0"/>
              </a:rPr>
              <a:t> </a:t>
            </a:r>
            <a:r>
              <a:rPr lang="en-US" altLang="en-US" dirty="0" err="1" smtClean="0">
                <a:latin typeface="Calibri" pitchFamily="34" charset="0"/>
                <a:cs typeface="Arial" charset="0"/>
              </a:rPr>
              <a:t>pesado</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tener</a:t>
            </a:r>
            <a:r>
              <a:rPr lang="en-US" altLang="en-US" dirty="0" smtClean="0">
                <a:latin typeface="Calibri" pitchFamily="34" charset="0"/>
                <a:cs typeface="Arial" charset="0"/>
              </a:rPr>
              <a:t> el manual del </a:t>
            </a:r>
            <a:r>
              <a:rPr lang="en-US" altLang="en-US" dirty="0" err="1" smtClean="0">
                <a:latin typeface="Calibri" pitchFamily="34" charset="0"/>
                <a:cs typeface="Arial" charset="0"/>
              </a:rPr>
              <a:t>operador</a:t>
            </a:r>
            <a:r>
              <a:rPr lang="en-US" altLang="en-US" dirty="0" smtClean="0">
                <a:latin typeface="Calibri" pitchFamily="34" charset="0"/>
                <a:cs typeface="Arial" charset="0"/>
              </a:rPr>
              <a:t> actual para </a:t>
            </a:r>
            <a:r>
              <a:rPr lang="en-US" altLang="en-US" dirty="0" err="1" smtClean="0">
                <a:latin typeface="Calibri" pitchFamily="34" charset="0"/>
                <a:cs typeface="Arial" charset="0"/>
              </a:rPr>
              <a:t>su</a:t>
            </a:r>
            <a:r>
              <a:rPr lang="en-US" altLang="en-US" dirty="0" smtClean="0">
                <a:latin typeface="Calibri" pitchFamily="34" charset="0"/>
                <a:cs typeface="Arial" charset="0"/>
              </a:rPr>
              <a:t> </a:t>
            </a:r>
            <a:r>
              <a:rPr lang="en-US" altLang="en-US" dirty="0" err="1" smtClean="0">
                <a:latin typeface="Calibri" pitchFamily="34" charset="0"/>
                <a:cs typeface="Arial" charset="0"/>
              </a:rPr>
              <a:t>revisión</a:t>
            </a:r>
            <a:r>
              <a:rPr lang="en-US" altLang="en-US" dirty="0" smtClean="0">
                <a:latin typeface="Calibri" pitchFamily="34" charset="0"/>
                <a:cs typeface="Arial" charset="0"/>
              </a:rPr>
              <a:t> </a:t>
            </a:r>
            <a:r>
              <a:rPr lang="en-US" altLang="en-US" dirty="0" err="1" smtClean="0">
                <a:latin typeface="Calibri" pitchFamily="34" charset="0"/>
                <a:cs typeface="Arial" charset="0"/>
              </a:rPr>
              <a:t>por</a:t>
            </a:r>
            <a:r>
              <a:rPr lang="en-US" altLang="en-US" dirty="0" smtClean="0">
                <a:latin typeface="Calibri" pitchFamily="34" charset="0"/>
                <a:cs typeface="Arial" charset="0"/>
              </a:rPr>
              <a:t> parte del </a:t>
            </a:r>
            <a:r>
              <a:rPr lang="en-US" altLang="en-US" dirty="0" err="1" smtClean="0">
                <a:latin typeface="Calibri" pitchFamily="34" charset="0"/>
                <a:cs typeface="Arial" charset="0"/>
              </a:rPr>
              <a:t>operador</a:t>
            </a:r>
            <a:r>
              <a:rPr lang="en-US" altLang="en-US" dirty="0" smtClean="0">
                <a:latin typeface="Calibri" pitchFamily="34" charset="0"/>
                <a:cs typeface="Arial" charset="0"/>
              </a:rPr>
              <a:t>. Los </a:t>
            </a:r>
            <a:r>
              <a:rPr lang="en-US" altLang="en-US" dirty="0" err="1" smtClean="0">
                <a:latin typeface="Calibri" pitchFamily="34" charset="0"/>
                <a:cs typeface="Arial" charset="0"/>
              </a:rPr>
              <a:t>operadores</a:t>
            </a:r>
            <a:r>
              <a:rPr lang="en-US" altLang="en-US" dirty="0" smtClean="0">
                <a:latin typeface="Calibri" pitchFamily="34" charset="0"/>
                <a:cs typeface="Arial" charset="0"/>
              </a:rPr>
              <a:t>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tomar</a:t>
            </a:r>
            <a:r>
              <a:rPr lang="en-US" altLang="en-US" dirty="0" smtClean="0">
                <a:latin typeface="Calibri" pitchFamily="34" charset="0"/>
                <a:cs typeface="Arial" charset="0"/>
              </a:rPr>
              <a:t> el </a:t>
            </a:r>
            <a:r>
              <a:rPr lang="en-US" altLang="en-US" dirty="0" err="1" smtClean="0">
                <a:latin typeface="Calibri" pitchFamily="34" charset="0"/>
                <a:cs typeface="Arial" charset="0"/>
              </a:rPr>
              <a:t>tiempo</a:t>
            </a:r>
            <a:r>
              <a:rPr lang="en-US" altLang="en-US" dirty="0" smtClean="0">
                <a:latin typeface="Calibri" pitchFamily="34" charset="0"/>
                <a:cs typeface="Arial" charset="0"/>
              </a:rPr>
              <a:t> </a:t>
            </a:r>
            <a:r>
              <a:rPr lang="en-US" altLang="en-US" dirty="0" err="1" smtClean="0">
                <a:latin typeface="Calibri" pitchFamily="34" charset="0"/>
                <a:cs typeface="Arial" charset="0"/>
              </a:rPr>
              <a:t>necesario</a:t>
            </a:r>
            <a:r>
              <a:rPr lang="en-US" altLang="en-US" dirty="0" smtClean="0">
                <a:latin typeface="Calibri" pitchFamily="34" charset="0"/>
                <a:cs typeface="Arial" charset="0"/>
              </a:rPr>
              <a:t> para </a:t>
            </a:r>
            <a:r>
              <a:rPr lang="en-US" altLang="en-US" dirty="0" err="1" smtClean="0">
                <a:latin typeface="Calibri" pitchFamily="34" charset="0"/>
                <a:cs typeface="Arial" charset="0"/>
              </a:rPr>
              <a:t>revisar</a:t>
            </a:r>
            <a:r>
              <a:rPr lang="en-US" altLang="en-US" dirty="0" smtClean="0">
                <a:latin typeface="Calibri" pitchFamily="34" charset="0"/>
                <a:cs typeface="Arial" charset="0"/>
              </a:rPr>
              <a:t>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precauciones</a:t>
            </a:r>
            <a:r>
              <a:rPr lang="en-US" altLang="en-US" dirty="0" smtClean="0">
                <a:latin typeface="Calibri" pitchFamily="34" charset="0"/>
                <a:cs typeface="Arial" charset="0"/>
              </a:rPr>
              <a:t> de </a:t>
            </a:r>
            <a:r>
              <a:rPr lang="en-US" altLang="en-US" dirty="0" err="1" smtClean="0">
                <a:latin typeface="Calibri" pitchFamily="34" charset="0"/>
                <a:cs typeface="Arial" charset="0"/>
              </a:rPr>
              <a:t>seguridad</a:t>
            </a:r>
            <a:r>
              <a:rPr lang="en-US" altLang="en-US" dirty="0" smtClean="0">
                <a:latin typeface="Calibri" pitchFamily="34" charset="0"/>
                <a:cs typeface="Arial" charset="0"/>
              </a:rPr>
              <a:t>. </a:t>
            </a:r>
            <a:r>
              <a:rPr lang="en-US" altLang="en-US" dirty="0" err="1" smtClean="0">
                <a:latin typeface="Calibri" pitchFamily="34" charset="0"/>
                <a:cs typeface="Arial" charset="0"/>
              </a:rPr>
              <a:t>Notifique</a:t>
            </a:r>
            <a:r>
              <a:rPr lang="en-US" altLang="en-US" dirty="0" smtClean="0">
                <a:latin typeface="Calibri" pitchFamily="34" charset="0"/>
                <a:cs typeface="Arial" charset="0"/>
              </a:rPr>
              <a:t> a </a:t>
            </a:r>
            <a:r>
              <a:rPr lang="en-US" altLang="en-US" dirty="0" err="1" smtClean="0">
                <a:latin typeface="Calibri" pitchFamily="34" charset="0"/>
                <a:cs typeface="Arial" charset="0"/>
              </a:rPr>
              <a:t>su</a:t>
            </a:r>
            <a:r>
              <a:rPr lang="en-US" altLang="en-US" dirty="0" smtClean="0">
                <a:latin typeface="Calibri" pitchFamily="34" charset="0"/>
                <a:cs typeface="Arial" charset="0"/>
              </a:rPr>
              <a:t> supervisor </a:t>
            </a:r>
            <a:r>
              <a:rPr lang="en-US" altLang="en-US" dirty="0" err="1" smtClean="0">
                <a:latin typeface="Calibri" pitchFamily="34" charset="0"/>
                <a:cs typeface="Arial" charset="0"/>
              </a:rPr>
              <a:t>si</a:t>
            </a:r>
            <a:r>
              <a:rPr lang="en-US" altLang="en-US" dirty="0" smtClean="0">
                <a:latin typeface="Calibri" pitchFamily="34" charset="0"/>
                <a:cs typeface="Arial" charset="0"/>
              </a:rPr>
              <a:t> el manual no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presente</a:t>
            </a:r>
            <a:r>
              <a:rPr lang="en-US" altLang="en-US" dirty="0" smtClean="0">
                <a:latin typeface="Calibri" pitchFamily="34" charset="0"/>
                <a:cs typeface="Arial" charset="0"/>
              </a:rPr>
              <a:t>.</a:t>
            </a:r>
          </a:p>
        </p:txBody>
      </p:sp>
      <p:sp>
        <p:nvSpPr>
          <p:cNvPr id="3174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526AB49E-9B06-478A-8D3B-8C79C3FC6FC4}" type="slidenum">
              <a:rPr lang="en-US" altLang="en-US">
                <a:latin typeface="Calibri" pitchFamily="34" charset="0"/>
              </a:rPr>
              <a:pPr algn="r" eaLnBrk="1" hangingPunct="1">
                <a:spcBef>
                  <a:spcPct val="0"/>
                </a:spcBef>
                <a:buClrTx/>
                <a:buFontTx/>
                <a:buNone/>
              </a:pPr>
              <a:t>13</a:t>
            </a:fld>
            <a:r>
              <a:rPr lang="en-US" altLang="en-US">
                <a:latin typeface="Calibri" pitchFamily="34"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0D67BEDA-07E3-4CF9-A949-24CA602EAA71}" type="slidenum">
              <a:rPr lang="en-US" altLang="en-US">
                <a:latin typeface="Calibri" pitchFamily="34" charset="0"/>
              </a:rPr>
              <a:pPr>
                <a:spcBef>
                  <a:spcPct val="0"/>
                </a:spcBef>
                <a:buClrTx/>
                <a:buFontTx/>
                <a:buNone/>
              </a:pPr>
              <a:t>14</a:t>
            </a:fld>
            <a:r>
              <a:rPr lang="en-US" altLang="en-US">
                <a:latin typeface="Calibri" pitchFamily="34" charset="0"/>
              </a:rPr>
              <a:t> </a:t>
            </a:r>
          </a:p>
        </p:txBody>
      </p:sp>
      <p:sp>
        <p:nvSpPr>
          <p:cNvPr id="33795"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3379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50E57882-CE81-4A6B-B621-18A61F5C07EC}" type="slidenum">
              <a:rPr lang="en-US" altLang="en-US">
                <a:latin typeface="Calibri" pitchFamily="34" charset="0"/>
              </a:rPr>
              <a:pPr algn="r" eaLnBrk="1" hangingPunct="1">
                <a:spcBef>
                  <a:spcPct val="0"/>
                </a:spcBef>
                <a:buClrTx/>
                <a:buFontTx/>
                <a:buNone/>
              </a:pPr>
              <a:t>14</a:t>
            </a:fld>
            <a:r>
              <a:rPr lang="en-US" altLang="en-US">
                <a:latin typeface="Calibri" pitchFamily="34"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2538FB49-88C3-49C4-B799-BAB63F7FCC28}" type="slidenum">
              <a:rPr lang="en-US" altLang="en-US">
                <a:latin typeface="Calibri" pitchFamily="34" charset="0"/>
              </a:rPr>
              <a:pPr>
                <a:spcBef>
                  <a:spcPct val="0"/>
                </a:spcBef>
                <a:buClrTx/>
                <a:buFontTx/>
                <a:buNone/>
              </a:pPr>
              <a:t>15</a:t>
            </a:fld>
            <a:r>
              <a:rPr lang="en-US" altLang="en-US">
                <a:latin typeface="Calibri" pitchFamily="34" charset="0"/>
              </a:rPr>
              <a:t> </a:t>
            </a:r>
          </a:p>
        </p:txBody>
      </p:sp>
      <p:sp>
        <p:nvSpPr>
          <p:cNvPr id="35843"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Calzando y bloqueo debe hacerse de acuerdo con las recomendaciones del fabricante.</a:t>
            </a:r>
          </a:p>
        </p:txBody>
      </p:sp>
      <p:sp>
        <p:nvSpPr>
          <p:cNvPr id="3584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DAF93452-3995-4F9F-B60A-C9888E9A5967}" type="slidenum">
              <a:rPr lang="en-US" altLang="en-US">
                <a:latin typeface="Calibri" pitchFamily="34" charset="0"/>
              </a:rPr>
              <a:pPr algn="r" eaLnBrk="1" hangingPunct="1">
                <a:spcBef>
                  <a:spcPct val="0"/>
                </a:spcBef>
                <a:buClrTx/>
                <a:buFontTx/>
                <a:buNone/>
              </a:pPr>
              <a:t>15</a:t>
            </a:fld>
            <a:r>
              <a:rPr lang="en-US" altLang="en-US">
                <a:latin typeface="Calibri" pitchFamily="34"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1E5C326A-0ADE-4CF4-9804-C89D8FC53503}" type="slidenum">
              <a:rPr lang="en-US" altLang="en-US">
                <a:latin typeface="Calibri" pitchFamily="34" charset="0"/>
              </a:rPr>
              <a:pPr>
                <a:spcBef>
                  <a:spcPct val="0"/>
                </a:spcBef>
                <a:buClrTx/>
                <a:buFontTx/>
                <a:buNone/>
              </a:pPr>
              <a:t>16</a:t>
            </a:fld>
            <a:r>
              <a:rPr lang="en-US" altLang="en-US">
                <a:latin typeface="Calibri" pitchFamily="34" charset="0"/>
              </a:rPr>
              <a:t> </a:t>
            </a:r>
          </a:p>
        </p:txBody>
      </p:sp>
      <p:sp>
        <p:nvSpPr>
          <p:cNvPr id="37891"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p:cNvSpPr>
            <a:spLocks noGrp="1" noChangeArrowheads="1"/>
          </p:cNvSpPr>
          <p:nvPr>
            <p:ph type="body" idx="1"/>
          </p:nvPr>
        </p:nvSpPr>
        <p:spPr>
          <a:xfrm>
            <a:off x="685800" y="4343400"/>
            <a:ext cx="5486400" cy="52117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Hasta 50 kV 	 	 10 pies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Más</a:t>
            </a:r>
            <a:r>
              <a:rPr lang="en-US" altLang="en-US" dirty="0" smtClean="0">
                <a:latin typeface="Calibri" pitchFamily="34" charset="0"/>
                <a:cs typeface="Arial" charset="0"/>
              </a:rPr>
              <a:t> de 50 kV a 200 kV 	 15 pies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Más</a:t>
            </a:r>
            <a:r>
              <a:rPr lang="en-US" altLang="en-US" dirty="0" smtClean="0">
                <a:latin typeface="Calibri" pitchFamily="34" charset="0"/>
                <a:cs typeface="Arial" charset="0"/>
              </a:rPr>
              <a:t> de 200 kV y 350 kV 	 20 pies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Más</a:t>
            </a:r>
            <a:r>
              <a:rPr lang="en-US" altLang="en-US" dirty="0" smtClean="0">
                <a:latin typeface="Calibri" pitchFamily="34" charset="0"/>
                <a:cs typeface="Arial" charset="0"/>
              </a:rPr>
              <a:t> de 350 kV y 500 kV 	 25 pies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Más</a:t>
            </a:r>
            <a:r>
              <a:rPr lang="en-US" altLang="en-US" dirty="0" smtClean="0">
                <a:latin typeface="Calibri" pitchFamily="34" charset="0"/>
                <a:cs typeface="Arial" charset="0"/>
              </a:rPr>
              <a:t> de 500 kV y 750 kV 	 35 pies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Más</a:t>
            </a:r>
            <a:r>
              <a:rPr lang="en-US" altLang="en-US" dirty="0" smtClean="0">
                <a:latin typeface="Calibri" pitchFamily="34" charset="0"/>
                <a:cs typeface="Arial" charset="0"/>
              </a:rPr>
              <a:t> de 750 kV a 	 45 kV 1.000 pies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Más</a:t>
            </a:r>
            <a:r>
              <a:rPr lang="en-US" altLang="en-US" dirty="0" smtClean="0">
                <a:latin typeface="Calibri" pitchFamily="34" charset="0"/>
                <a:cs typeface="Arial" charset="0"/>
              </a:rPr>
              <a:t> de 1.000 kV 	 </a:t>
            </a:r>
            <a:r>
              <a:rPr lang="en-US" altLang="en-US" dirty="0" err="1" smtClean="0">
                <a:latin typeface="Calibri" pitchFamily="34" charset="0"/>
                <a:cs typeface="Arial" charset="0"/>
              </a:rPr>
              <a:t>según</a:t>
            </a:r>
            <a:r>
              <a:rPr lang="en-US" altLang="en-US" dirty="0" smtClean="0">
                <a:latin typeface="Calibri" pitchFamily="34" charset="0"/>
                <a:cs typeface="Arial" charset="0"/>
              </a:rPr>
              <a:t> lo </a:t>
            </a:r>
            <a:r>
              <a:rPr lang="en-US" altLang="en-US" dirty="0" err="1" smtClean="0">
                <a:latin typeface="Calibri" pitchFamily="34" charset="0"/>
                <a:cs typeface="Arial" charset="0"/>
              </a:rPr>
              <a:t>establecido</a:t>
            </a:r>
            <a:r>
              <a:rPr lang="en-US" altLang="en-US" dirty="0" smtClean="0">
                <a:latin typeface="Calibri" pitchFamily="34" charset="0"/>
                <a:cs typeface="Arial" charset="0"/>
              </a:rPr>
              <a:t> </a:t>
            </a:r>
            <a:r>
              <a:rPr lang="en-US" altLang="en-US" dirty="0" err="1" smtClean="0">
                <a:latin typeface="Calibri" pitchFamily="34" charset="0"/>
                <a:cs typeface="Arial" charset="0"/>
              </a:rPr>
              <a:t>por</a:t>
            </a:r>
            <a:r>
              <a:rPr lang="en-US" altLang="en-US" dirty="0" smtClean="0">
                <a:latin typeface="Calibri" pitchFamily="34" charset="0"/>
                <a:cs typeface="Arial" charset="0"/>
              </a:rPr>
              <a:t> la </a:t>
            </a:r>
            <a:r>
              <a:rPr lang="en-US" altLang="en-US" dirty="0" err="1" smtClean="0">
                <a:latin typeface="Calibri" pitchFamily="34" charset="0"/>
                <a:cs typeface="Arial" charset="0"/>
              </a:rPr>
              <a:t>utilidad</a:t>
            </a:r>
            <a:r>
              <a:rPr lang="en-US" altLang="en-US" dirty="0" smtClean="0">
                <a:latin typeface="Calibri" pitchFamily="34" charset="0"/>
                <a:cs typeface="Arial" charset="0"/>
              </a:rPr>
              <a:t> </a:t>
            </a:r>
            <a:r>
              <a:rPr lang="en-US" altLang="en-US" dirty="0" err="1" smtClean="0">
                <a:latin typeface="Calibri" pitchFamily="34" charset="0"/>
                <a:cs typeface="Arial" charset="0"/>
              </a:rPr>
              <a:t>propietario</a:t>
            </a:r>
            <a:r>
              <a:rPr lang="en-US" altLang="en-US" dirty="0" smtClean="0">
                <a:latin typeface="Calibri" pitchFamily="34" charset="0"/>
                <a:cs typeface="Arial" charset="0"/>
              </a:rPr>
              <a:t>/</a:t>
            </a:r>
            <a:r>
              <a:rPr lang="en-US" altLang="en-US" dirty="0" err="1" smtClean="0">
                <a:latin typeface="Calibri" pitchFamily="34" charset="0"/>
                <a:cs typeface="Arial" charset="0"/>
              </a:rPr>
              <a:t>operador</a:t>
            </a:r>
            <a:r>
              <a:rPr lang="en-US" altLang="en-US" dirty="0" smtClean="0">
                <a:latin typeface="Calibri" pitchFamily="34" charset="0"/>
                <a:cs typeface="Arial" charset="0"/>
              </a:rPr>
              <a:t> o </a:t>
            </a:r>
            <a:r>
              <a:rPr lang="en-US" altLang="en-US" dirty="0" err="1" smtClean="0">
                <a:latin typeface="Calibri" pitchFamily="34" charset="0"/>
                <a:cs typeface="Arial" charset="0"/>
              </a:rPr>
              <a:t>ingeniero</a:t>
            </a:r>
            <a:r>
              <a:rPr lang="en-US" altLang="en-US" dirty="0" smtClean="0">
                <a:latin typeface="Calibri" pitchFamily="34" charset="0"/>
                <a:cs typeface="Arial" charset="0"/>
              </a:rPr>
              <a:t> </a:t>
            </a:r>
            <a:r>
              <a:rPr lang="en-US" altLang="en-US" dirty="0" err="1" smtClean="0">
                <a:latin typeface="Calibri" pitchFamily="34" charset="0"/>
                <a:cs typeface="Arial" charset="0"/>
              </a:rPr>
              <a:t>profesional</a:t>
            </a:r>
            <a:r>
              <a:rPr lang="en-US" altLang="en-US" dirty="0" smtClean="0">
                <a:latin typeface="Calibri" pitchFamily="34" charset="0"/>
                <a:cs typeface="Arial" charset="0"/>
              </a:rPr>
              <a:t> </a:t>
            </a:r>
            <a:r>
              <a:rPr lang="en-US" altLang="en-US" dirty="0" err="1" smtClean="0">
                <a:latin typeface="Calibri" pitchFamily="34" charset="0"/>
                <a:cs typeface="Arial" charset="0"/>
              </a:rPr>
              <a:t>registrado</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es</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persona </a:t>
            </a:r>
            <a:r>
              <a:rPr lang="en-US" altLang="en-US" dirty="0" err="1" smtClean="0">
                <a:latin typeface="Calibri" pitchFamily="34" charset="0"/>
                <a:cs typeface="Arial" charset="0"/>
              </a:rPr>
              <a:t>cualificada</a:t>
            </a:r>
            <a:r>
              <a:rPr lang="en-US" altLang="en-US" dirty="0" smtClean="0">
                <a:latin typeface="Calibri" pitchFamily="34" charset="0"/>
                <a:cs typeface="Arial" charset="0"/>
              </a:rPr>
              <a:t> con </a:t>
            </a:r>
            <a:r>
              <a:rPr lang="en-US" altLang="en-US" dirty="0" err="1" smtClean="0">
                <a:latin typeface="Calibri" pitchFamily="34" charset="0"/>
                <a:cs typeface="Arial" charset="0"/>
              </a:rPr>
              <a:t>respecto</a:t>
            </a:r>
            <a:r>
              <a:rPr lang="en-US" altLang="en-US" dirty="0" smtClean="0">
                <a:latin typeface="Calibri" pitchFamily="34" charset="0"/>
                <a:cs typeface="Arial" charset="0"/>
              </a:rPr>
              <a:t> a la </a:t>
            </a:r>
            <a:r>
              <a:rPr lang="en-US" altLang="en-US" dirty="0" err="1" smtClean="0">
                <a:latin typeface="Calibri" pitchFamily="34" charset="0"/>
                <a:cs typeface="Arial" charset="0"/>
              </a:rPr>
              <a:t>energía</a:t>
            </a:r>
            <a:r>
              <a:rPr lang="en-US" altLang="en-US" dirty="0" smtClean="0">
                <a:latin typeface="Calibri" pitchFamily="34" charset="0"/>
                <a:cs typeface="Arial" charset="0"/>
              </a:rPr>
              <a:t> </a:t>
            </a:r>
            <a:r>
              <a:rPr lang="en-US" altLang="en-US" dirty="0" err="1" smtClean="0">
                <a:latin typeface="Calibri" pitchFamily="34" charset="0"/>
                <a:cs typeface="Arial" charset="0"/>
              </a:rPr>
              <a:t>eléctrica</a:t>
            </a:r>
            <a:r>
              <a:rPr lang="en-US" altLang="en-US" dirty="0" smtClean="0">
                <a:latin typeface="Calibri" pitchFamily="34" charset="0"/>
                <a:cs typeface="Arial" charset="0"/>
              </a:rPr>
              <a:t> 	 	 de </a:t>
            </a:r>
            <a:r>
              <a:rPr lang="en-US" altLang="en-US" dirty="0" err="1" smtClean="0">
                <a:latin typeface="Calibri" pitchFamily="34" charset="0"/>
                <a:cs typeface="Arial" charset="0"/>
              </a:rPr>
              <a:t>transmisión</a:t>
            </a:r>
            <a:r>
              <a:rPr lang="en-US" altLang="en-US" dirty="0" smtClean="0">
                <a:latin typeface="Calibri" pitchFamily="34" charset="0"/>
                <a:cs typeface="Arial" charset="0"/>
              </a:rPr>
              <a:t> y de </a:t>
            </a:r>
            <a:r>
              <a:rPr lang="en-US" altLang="en-US" dirty="0" err="1" smtClean="0">
                <a:latin typeface="Calibri" pitchFamily="34" charset="0"/>
                <a:cs typeface="Arial" charset="0"/>
              </a:rPr>
              <a:t>distribución</a:t>
            </a: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Gastos</a:t>
            </a:r>
            <a:r>
              <a:rPr lang="en-US" altLang="en-US" dirty="0" smtClean="0">
                <a:latin typeface="Calibri" pitchFamily="34" charset="0"/>
                <a:cs typeface="Arial" charset="0"/>
              </a:rPr>
              <a:t> </a:t>
            </a:r>
            <a:r>
              <a:rPr lang="en-US" altLang="en-US" dirty="0" err="1" smtClean="0">
                <a:latin typeface="Calibri" pitchFamily="34" charset="0"/>
                <a:cs typeface="Arial" charset="0"/>
              </a:rPr>
              <a:t>generales</a:t>
            </a:r>
            <a:r>
              <a:rPr lang="en-US" altLang="en-US" dirty="0" smtClean="0">
                <a:latin typeface="Calibri" pitchFamily="34" charset="0"/>
                <a:cs typeface="Arial" charset="0"/>
              </a:rPr>
              <a:t> y </a:t>
            </a:r>
            <a:r>
              <a:rPr lang="en-US" altLang="en-US" dirty="0" err="1" smtClean="0">
                <a:latin typeface="Calibri" pitchFamily="34" charset="0"/>
                <a:cs typeface="Arial" charset="0"/>
              </a:rPr>
              <a:t>líneas</a:t>
            </a:r>
            <a:r>
              <a:rPr lang="en-US" altLang="en-US" dirty="0" smtClean="0">
                <a:latin typeface="Calibri" pitchFamily="34" charset="0"/>
                <a:cs typeface="Arial" charset="0"/>
              </a:rPr>
              <a:t> de </a:t>
            </a:r>
            <a:r>
              <a:rPr lang="en-US" altLang="en-US" dirty="0" err="1" smtClean="0">
                <a:latin typeface="Calibri" pitchFamily="34" charset="0"/>
                <a:cs typeface="Arial" charset="0"/>
              </a:rPr>
              <a:t>transporte</a:t>
            </a:r>
            <a:r>
              <a:rPr lang="en-US" altLang="en-US" dirty="0" smtClean="0">
                <a:latin typeface="Calibri" pitchFamily="34" charset="0"/>
                <a:cs typeface="Arial" charset="0"/>
              </a:rPr>
              <a:t> de </a:t>
            </a:r>
            <a:r>
              <a:rPr lang="en-US" altLang="en-US" dirty="0" err="1" smtClean="0">
                <a:latin typeface="Calibri" pitchFamily="34" charset="0"/>
                <a:cs typeface="Arial" charset="0"/>
              </a:rPr>
              <a:t>energía</a:t>
            </a:r>
            <a:r>
              <a:rPr lang="en-US" altLang="en-US" dirty="0" smtClean="0">
                <a:latin typeface="Calibri" pitchFamily="34" charset="0"/>
                <a:cs typeface="Arial" charset="0"/>
              </a:rPr>
              <a:t> </a:t>
            </a:r>
            <a:r>
              <a:rPr lang="en-US" altLang="en-US" dirty="0" err="1" smtClean="0">
                <a:latin typeface="Calibri" pitchFamily="34" charset="0"/>
                <a:cs typeface="Arial" charset="0"/>
              </a:rPr>
              <a:t>eléctrica</a:t>
            </a:r>
            <a:r>
              <a:rPr lang="en-US" altLang="en-US" dirty="0" smtClean="0">
                <a:latin typeface="Calibri" pitchFamily="34" charset="0"/>
                <a:cs typeface="Arial" charset="0"/>
              </a:rPr>
              <a:t> </a:t>
            </a:r>
            <a:r>
              <a:rPr lang="en-US" altLang="en-US" dirty="0" err="1" smtClean="0">
                <a:latin typeface="Calibri" pitchFamily="34" charset="0"/>
                <a:cs typeface="Arial" charset="0"/>
              </a:rPr>
              <a:t>enterrada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su</a:t>
            </a:r>
            <a:r>
              <a:rPr lang="en-US" altLang="en-US" dirty="0" smtClean="0">
                <a:latin typeface="Calibri" pitchFamily="34" charset="0"/>
                <a:cs typeface="Arial" charset="0"/>
              </a:rPr>
              <a:t> </a:t>
            </a:r>
            <a:r>
              <a:rPr lang="en-US" altLang="en-US" dirty="0" err="1" smtClean="0">
                <a:latin typeface="Calibri" pitchFamily="34" charset="0"/>
                <a:cs typeface="Arial" charset="0"/>
              </a:rPr>
              <a:t>sitio</a:t>
            </a:r>
            <a:r>
              <a:rPr lang="en-US" altLang="en-US" dirty="0" smtClean="0">
                <a:latin typeface="Calibri" pitchFamily="34" charset="0"/>
                <a:cs typeface="Arial" charset="0"/>
              </a:rPr>
              <a:t> son </a:t>
            </a:r>
            <a:r>
              <a:rPr lang="en-US" altLang="en-US" dirty="0" err="1" smtClean="0">
                <a:latin typeface="Calibri" pitchFamily="34" charset="0"/>
                <a:cs typeface="Arial" charset="0"/>
              </a:rPr>
              <a:t>especialmente</a:t>
            </a:r>
            <a:r>
              <a:rPr lang="en-US" altLang="en-US" dirty="0" smtClean="0">
                <a:latin typeface="Calibri" pitchFamily="34" charset="0"/>
                <a:cs typeface="Arial" charset="0"/>
              </a:rPr>
              <a:t> </a:t>
            </a:r>
            <a:r>
              <a:rPr lang="en-US" altLang="en-US" dirty="0" err="1" smtClean="0">
                <a:latin typeface="Calibri" pitchFamily="34" charset="0"/>
                <a:cs typeface="Arial" charset="0"/>
              </a:rPr>
              <a:t>peligrosas</a:t>
            </a:r>
            <a:r>
              <a:rPr lang="en-US" altLang="en-US" dirty="0" smtClean="0">
                <a:latin typeface="Calibri" pitchFamily="34" charset="0"/>
                <a:cs typeface="Arial" charset="0"/>
              </a:rPr>
              <a:t> </a:t>
            </a:r>
            <a:r>
              <a:rPr lang="en-US" altLang="en-US" dirty="0" err="1" smtClean="0">
                <a:latin typeface="Calibri" pitchFamily="34" charset="0"/>
                <a:cs typeface="Arial" charset="0"/>
              </a:rPr>
              <a:t>porque</a:t>
            </a:r>
            <a:r>
              <a:rPr lang="en-US" altLang="en-US" dirty="0" smtClean="0">
                <a:latin typeface="Calibri" pitchFamily="34" charset="0"/>
                <a:cs typeface="Arial" charset="0"/>
              </a:rPr>
              <a:t> </a:t>
            </a:r>
            <a:r>
              <a:rPr lang="en-US" altLang="en-US" dirty="0" err="1" smtClean="0">
                <a:latin typeface="Calibri" pitchFamily="34" charset="0"/>
                <a:cs typeface="Arial" charset="0"/>
              </a:rPr>
              <a:t>muy</a:t>
            </a:r>
            <a:r>
              <a:rPr lang="en-US" altLang="en-US" dirty="0" smtClean="0">
                <a:latin typeface="Calibri" pitchFamily="34" charset="0"/>
                <a:cs typeface="Arial" charset="0"/>
              </a:rPr>
              <a:t> </a:t>
            </a:r>
            <a:r>
              <a:rPr lang="en-US" altLang="en-US" dirty="0" err="1" smtClean="0">
                <a:latin typeface="Calibri" pitchFamily="34" charset="0"/>
                <a:cs typeface="Arial" charset="0"/>
              </a:rPr>
              <a:t>alta</a:t>
            </a:r>
            <a:r>
              <a:rPr lang="en-US" altLang="en-US" dirty="0" smtClean="0">
                <a:latin typeface="Calibri" pitchFamily="34" charset="0"/>
                <a:cs typeface="Arial" charset="0"/>
              </a:rPr>
              <a:t> </a:t>
            </a:r>
            <a:r>
              <a:rPr lang="en-US" altLang="en-US" dirty="0" err="1" smtClean="0">
                <a:latin typeface="Calibri" pitchFamily="34" charset="0"/>
                <a:cs typeface="Arial" charset="0"/>
              </a:rPr>
              <a:t>tensión</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Buscar</a:t>
            </a:r>
            <a:r>
              <a:rPr lang="en-US" altLang="en-US" dirty="0" smtClean="0">
                <a:latin typeface="Calibri" pitchFamily="34" charset="0"/>
                <a:cs typeface="Arial" charset="0"/>
              </a:rPr>
              <a:t> </a:t>
            </a:r>
            <a:r>
              <a:rPr lang="en-US" altLang="en-US" dirty="0" err="1" smtClean="0">
                <a:latin typeface="Calibri" pitchFamily="34" charset="0"/>
                <a:cs typeface="Arial" charset="0"/>
              </a:rPr>
              <a:t>líneas</a:t>
            </a:r>
            <a:r>
              <a:rPr lang="en-US" altLang="en-US" dirty="0" smtClean="0">
                <a:latin typeface="Calibri" pitchFamily="34" charset="0"/>
                <a:cs typeface="Arial" charset="0"/>
              </a:rPr>
              <a:t> de </a:t>
            </a:r>
            <a:r>
              <a:rPr lang="en-US" altLang="en-US" dirty="0" err="1" smtClean="0">
                <a:latin typeface="Calibri" pitchFamily="34" charset="0"/>
                <a:cs typeface="Arial" charset="0"/>
              </a:rPr>
              <a:t>transporte</a:t>
            </a:r>
            <a:r>
              <a:rPr lang="en-US" altLang="en-US" dirty="0" smtClean="0">
                <a:latin typeface="Calibri" pitchFamily="34" charset="0"/>
                <a:cs typeface="Arial" charset="0"/>
              </a:rPr>
              <a:t> de </a:t>
            </a:r>
            <a:r>
              <a:rPr lang="en-US" altLang="en-US" dirty="0" err="1" smtClean="0">
                <a:latin typeface="Calibri" pitchFamily="34" charset="0"/>
                <a:cs typeface="Arial" charset="0"/>
              </a:rPr>
              <a:t>energía</a:t>
            </a:r>
            <a:r>
              <a:rPr lang="en-US" altLang="en-US" dirty="0" smtClean="0">
                <a:latin typeface="Calibri" pitchFamily="34" charset="0"/>
                <a:cs typeface="Arial" charset="0"/>
              </a:rPr>
              <a:t> </a:t>
            </a:r>
            <a:r>
              <a:rPr lang="en-US" altLang="en-US" dirty="0" err="1" smtClean="0">
                <a:latin typeface="Calibri" pitchFamily="34" charset="0"/>
                <a:cs typeface="Arial" charset="0"/>
              </a:rPr>
              <a:t>eléctrica</a:t>
            </a:r>
            <a:r>
              <a:rPr lang="en-US" altLang="en-US" dirty="0" smtClean="0">
                <a:latin typeface="Calibri" pitchFamily="34" charset="0"/>
                <a:cs typeface="Arial" charset="0"/>
              </a:rPr>
              <a:t> </a:t>
            </a:r>
            <a:r>
              <a:rPr lang="en-US" altLang="en-US" dirty="0" err="1" smtClean="0">
                <a:latin typeface="Calibri" pitchFamily="34" charset="0"/>
                <a:cs typeface="Arial" charset="0"/>
              </a:rPr>
              <a:t>aéreas</a:t>
            </a:r>
            <a:r>
              <a:rPr lang="en-US" altLang="en-US" dirty="0" smtClean="0">
                <a:latin typeface="Calibri" pitchFamily="34" charset="0"/>
                <a:cs typeface="Arial" charset="0"/>
              </a:rPr>
              <a:t> e </a:t>
            </a:r>
            <a:r>
              <a:rPr lang="en-US" altLang="en-US" dirty="0" err="1" smtClean="0">
                <a:latin typeface="Calibri" pitchFamily="34" charset="0"/>
                <a:cs typeface="Arial" charset="0"/>
              </a:rPr>
              <a:t>indicadores</a:t>
            </a:r>
            <a:r>
              <a:rPr lang="en-US" altLang="en-US" dirty="0" smtClean="0">
                <a:latin typeface="Calibri" pitchFamily="34" charset="0"/>
                <a:cs typeface="Arial" charset="0"/>
              </a:rPr>
              <a:t> de la </a:t>
            </a:r>
            <a:r>
              <a:rPr lang="en-US" altLang="en-US" dirty="0" err="1" smtClean="0">
                <a:latin typeface="Calibri" pitchFamily="34" charset="0"/>
                <a:cs typeface="Arial" charset="0"/>
              </a:rPr>
              <a:t>línea</a:t>
            </a:r>
            <a:r>
              <a:rPr lang="en-US" altLang="en-US" dirty="0" smtClean="0">
                <a:latin typeface="Calibri" pitchFamily="34" charset="0"/>
                <a:cs typeface="Arial" charset="0"/>
              </a:rPr>
              <a:t> de </a:t>
            </a:r>
            <a:r>
              <a:rPr lang="en-US" altLang="en-US" dirty="0" err="1" smtClean="0">
                <a:latin typeface="Calibri" pitchFamily="34" charset="0"/>
                <a:cs typeface="Arial" charset="0"/>
              </a:rPr>
              <a:t>alimentación</a:t>
            </a:r>
            <a:r>
              <a:rPr lang="en-US" altLang="en-US" dirty="0" smtClean="0">
                <a:latin typeface="Calibri" pitchFamily="34" charset="0"/>
                <a:cs typeface="Arial" charset="0"/>
              </a:rPr>
              <a:t> </a:t>
            </a:r>
            <a:r>
              <a:rPr lang="en-US" altLang="en-US" dirty="0" err="1" smtClean="0">
                <a:latin typeface="Calibri" pitchFamily="34" charset="0"/>
                <a:cs typeface="Arial" charset="0"/>
              </a:rPr>
              <a:t>enterrada</a:t>
            </a:r>
            <a:r>
              <a:rPr lang="en-US" altLang="en-US" dirty="0" smtClean="0">
                <a:latin typeface="Calibri" pitchFamily="34" charset="0"/>
                <a:cs typeface="Arial" charset="0"/>
              </a:rPr>
              <a:t>. Los </a:t>
            </a:r>
            <a:r>
              <a:rPr lang="en-US" altLang="en-US" dirty="0" err="1" smtClean="0">
                <a:latin typeface="Calibri" pitchFamily="34" charset="0"/>
                <a:cs typeface="Arial" charset="0"/>
              </a:rPr>
              <a:t>signos</a:t>
            </a:r>
            <a:r>
              <a:rPr lang="en-US" altLang="en-US" dirty="0" smtClean="0">
                <a:latin typeface="Calibri" pitchFamily="34" charset="0"/>
                <a:cs typeface="Arial" charset="0"/>
              </a:rPr>
              <a:t> de </a:t>
            </a:r>
            <a:r>
              <a:rPr lang="en-US" altLang="en-US" dirty="0" err="1" smtClean="0">
                <a:latin typeface="Calibri" pitchFamily="34" charset="0"/>
                <a:cs typeface="Arial" charset="0"/>
              </a:rPr>
              <a:t>advertencia</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Póngase</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contacto</a:t>
            </a:r>
            <a:r>
              <a:rPr lang="en-US" altLang="en-US" dirty="0" smtClean="0">
                <a:latin typeface="Calibri" pitchFamily="34" charset="0"/>
                <a:cs typeface="Arial" charset="0"/>
              </a:rPr>
              <a:t> con la </a:t>
            </a:r>
            <a:r>
              <a:rPr lang="en-US" altLang="en-US" dirty="0" err="1" smtClean="0">
                <a:latin typeface="Calibri" pitchFamily="34" charset="0"/>
                <a:cs typeface="Arial" charset="0"/>
              </a:rPr>
              <a:t>compañía</a:t>
            </a:r>
            <a:r>
              <a:rPr lang="en-US" altLang="en-US" dirty="0" smtClean="0">
                <a:latin typeface="Calibri" pitchFamily="34" charset="0"/>
                <a:cs typeface="Arial" charset="0"/>
              </a:rPr>
              <a:t> de </a:t>
            </a:r>
            <a:r>
              <a:rPr lang="en-US" altLang="en-US" dirty="0" err="1" smtClean="0">
                <a:latin typeface="Calibri" pitchFamily="34" charset="0"/>
                <a:cs typeface="Arial" charset="0"/>
              </a:rPr>
              <a:t>energía</a:t>
            </a:r>
            <a:r>
              <a:rPr lang="en-US" altLang="en-US" dirty="0" smtClean="0">
                <a:latin typeface="Calibri" pitchFamily="34" charset="0"/>
                <a:cs typeface="Arial" charset="0"/>
              </a:rPr>
              <a:t> </a:t>
            </a:r>
            <a:r>
              <a:rPr lang="en-US" altLang="en-US" dirty="0" err="1" smtClean="0">
                <a:latin typeface="Calibri" pitchFamily="34" charset="0"/>
                <a:cs typeface="Arial" charset="0"/>
              </a:rPr>
              <a:t>eléctrica</a:t>
            </a:r>
            <a:r>
              <a:rPr lang="en-US" altLang="en-US" dirty="0" smtClean="0">
                <a:latin typeface="Calibri" pitchFamily="34" charset="0"/>
                <a:cs typeface="Arial" charset="0"/>
              </a:rPr>
              <a:t> de </a:t>
            </a:r>
            <a:r>
              <a:rPr lang="en-US" altLang="en-US" dirty="0" err="1" smtClean="0">
                <a:latin typeface="Calibri" pitchFamily="34" charset="0"/>
                <a:cs typeface="Arial" charset="0"/>
              </a:rPr>
              <a:t>línea</a:t>
            </a:r>
            <a:r>
              <a:rPr lang="en-US" altLang="en-US" dirty="0" smtClean="0">
                <a:latin typeface="Calibri" pitchFamily="34" charset="0"/>
                <a:cs typeface="Arial" charset="0"/>
              </a:rPr>
              <a:t> </a:t>
            </a:r>
            <a:r>
              <a:rPr lang="en-US" altLang="en-US" dirty="0" err="1" smtClean="0">
                <a:latin typeface="Calibri" pitchFamily="34" charset="0"/>
                <a:cs typeface="Arial" charset="0"/>
              </a:rPr>
              <a:t>enterrada</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A </a:t>
            </a:r>
            <a:r>
              <a:rPr lang="en-US" altLang="en-US" dirty="0" err="1" smtClean="0">
                <a:latin typeface="Calibri" pitchFamily="34" charset="0"/>
                <a:cs typeface="Arial" charset="0"/>
              </a:rPr>
              <a:t>menos</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sepa</a:t>
            </a:r>
            <a:r>
              <a:rPr lang="en-US" altLang="en-US" dirty="0" smtClean="0">
                <a:latin typeface="Calibri" pitchFamily="34" charset="0"/>
                <a:cs typeface="Arial" charset="0"/>
              </a:rPr>
              <a:t> con </a:t>
            </a:r>
            <a:r>
              <a:rPr lang="en-US" altLang="en-US" dirty="0" err="1" smtClean="0">
                <a:latin typeface="Calibri" pitchFamily="34" charset="0"/>
                <a:cs typeface="Arial" charset="0"/>
              </a:rPr>
              <a:t>certeza</a:t>
            </a:r>
            <a:r>
              <a:rPr lang="en-US" altLang="en-US" dirty="0" smtClean="0">
                <a:latin typeface="Calibri" pitchFamily="34" charset="0"/>
                <a:cs typeface="Arial" charset="0"/>
              </a:rPr>
              <a:t> de lo </a:t>
            </a:r>
            <a:r>
              <a:rPr lang="en-US" altLang="en-US" dirty="0" err="1" smtClean="0">
                <a:latin typeface="Calibri" pitchFamily="34" charset="0"/>
                <a:cs typeface="Arial" charset="0"/>
              </a:rPr>
              <a:t>contrario</a:t>
            </a:r>
            <a:r>
              <a:rPr lang="en-US" altLang="en-US" dirty="0" smtClean="0">
                <a:latin typeface="Calibri" pitchFamily="34" charset="0"/>
                <a:cs typeface="Arial" charset="0"/>
              </a:rPr>
              <a:t>, se </a:t>
            </a:r>
            <a:r>
              <a:rPr lang="en-US" altLang="en-US" dirty="0" err="1" smtClean="0">
                <a:latin typeface="Calibri" pitchFamily="34" charset="0"/>
                <a:cs typeface="Arial" charset="0"/>
              </a:rPr>
              <a:t>supone</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líneas</a:t>
            </a:r>
            <a:r>
              <a:rPr lang="en-US" altLang="en-US" dirty="0" smtClean="0">
                <a:latin typeface="Calibri" pitchFamily="34" charset="0"/>
                <a:cs typeface="Arial" charset="0"/>
              </a:rPr>
              <a:t> </a:t>
            </a:r>
            <a:r>
              <a:rPr lang="en-US" altLang="en-US" dirty="0" err="1" smtClean="0">
                <a:latin typeface="Calibri" pitchFamily="34" charset="0"/>
                <a:cs typeface="Arial" charset="0"/>
              </a:rPr>
              <a:t>aéreas</a:t>
            </a:r>
            <a:r>
              <a:rPr lang="en-US" altLang="en-US" dirty="0" smtClean="0">
                <a:latin typeface="Calibri" pitchFamily="34" charset="0"/>
                <a:cs typeface="Arial" charset="0"/>
              </a:rPr>
              <a:t> se </a:t>
            </a:r>
            <a:r>
              <a:rPr lang="en-US" altLang="en-US" dirty="0" err="1" smtClean="0">
                <a:latin typeface="Calibri" pitchFamily="34" charset="0"/>
                <a:cs typeface="Arial" charset="0"/>
              </a:rPr>
              <a:t>energizan</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Tienen</a:t>
            </a:r>
            <a:r>
              <a:rPr lang="en-US" altLang="en-US" dirty="0" smtClean="0">
                <a:latin typeface="Calibri" pitchFamily="34" charset="0"/>
                <a:cs typeface="Arial" charset="0"/>
              </a:rPr>
              <a:t> </a:t>
            </a:r>
            <a:r>
              <a:rPr lang="en-US" altLang="en-US" dirty="0" err="1" smtClean="0">
                <a:latin typeface="Calibri" pitchFamily="34" charset="0"/>
                <a:cs typeface="Arial" charset="0"/>
              </a:rPr>
              <a:t>líneas</a:t>
            </a:r>
            <a:r>
              <a:rPr lang="en-US" altLang="en-US" dirty="0" smtClean="0">
                <a:latin typeface="Calibri" pitchFamily="34" charset="0"/>
                <a:cs typeface="Arial" charset="0"/>
              </a:rPr>
              <a:t> de </a:t>
            </a:r>
            <a:r>
              <a:rPr lang="en-US" altLang="en-US" dirty="0" err="1" smtClean="0">
                <a:latin typeface="Calibri" pitchFamily="34" charset="0"/>
                <a:cs typeface="Arial" charset="0"/>
              </a:rPr>
              <a:t>alimentación</a:t>
            </a:r>
            <a:r>
              <a:rPr lang="en-US" altLang="en-US" dirty="0" smtClean="0">
                <a:latin typeface="Calibri" pitchFamily="34" charset="0"/>
                <a:cs typeface="Arial" charset="0"/>
              </a:rPr>
              <a:t> de </a:t>
            </a:r>
            <a:r>
              <a:rPr lang="en-US" altLang="en-US" dirty="0" err="1" smtClean="0">
                <a:latin typeface="Calibri" pitchFamily="34" charset="0"/>
                <a:cs typeface="Arial" charset="0"/>
              </a:rPr>
              <a:t>energía</a:t>
            </a:r>
            <a:r>
              <a:rPr lang="en-US" altLang="en-US" dirty="0" smtClean="0">
                <a:latin typeface="Calibri" pitchFamily="34" charset="0"/>
                <a:cs typeface="Arial" charset="0"/>
              </a:rPr>
              <a:t> y </a:t>
            </a:r>
            <a:r>
              <a:rPr lang="en-US" altLang="en-US" dirty="0" err="1" smtClean="0">
                <a:latin typeface="Calibri" pitchFamily="34" charset="0"/>
                <a:cs typeface="Arial" charset="0"/>
              </a:rPr>
              <a:t>conexión</a:t>
            </a:r>
            <a:r>
              <a:rPr lang="en-US" altLang="en-US" dirty="0" smtClean="0">
                <a:latin typeface="Calibri" pitchFamily="34" charset="0"/>
                <a:cs typeface="Arial" charset="0"/>
              </a:rPr>
              <a:t> a </a:t>
            </a:r>
            <a:r>
              <a:rPr lang="en-US" altLang="en-US" dirty="0" err="1" smtClean="0">
                <a:latin typeface="Calibri" pitchFamily="34" charset="0"/>
                <a:cs typeface="Arial" charset="0"/>
              </a:rPr>
              <a:t>tierra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el </a:t>
            </a:r>
            <a:r>
              <a:rPr lang="en-US" altLang="en-US" dirty="0" err="1" smtClean="0">
                <a:latin typeface="Calibri" pitchFamily="34" charset="0"/>
                <a:cs typeface="Arial" charset="0"/>
              </a:rPr>
              <a:t>lugar</a:t>
            </a:r>
            <a:r>
              <a:rPr lang="en-US" altLang="en-US" dirty="0" smtClean="0">
                <a:latin typeface="Calibri" pitchFamily="34" charset="0"/>
                <a:cs typeface="Arial" charset="0"/>
              </a:rPr>
              <a:t> de </a:t>
            </a:r>
            <a:r>
              <a:rPr lang="en-US" altLang="en-US" dirty="0" err="1" smtClean="0">
                <a:latin typeface="Calibri" pitchFamily="34" charset="0"/>
                <a:cs typeface="Arial" charset="0"/>
              </a:rPr>
              <a:t>trabajo</a:t>
            </a:r>
            <a:r>
              <a:rPr lang="en-US" altLang="en-US" dirty="0" smtClean="0">
                <a:latin typeface="Calibri" pitchFamily="34" charset="0"/>
                <a:cs typeface="Arial" charset="0"/>
              </a:rPr>
              <a:t> </a:t>
            </a:r>
            <a:r>
              <a:rPr lang="en-US" altLang="en-US" dirty="0" err="1" smtClean="0">
                <a:latin typeface="Calibri" pitchFamily="34" charset="0"/>
                <a:cs typeface="Arial" charset="0"/>
              </a:rPr>
              <a:t>cuando</a:t>
            </a:r>
            <a:r>
              <a:rPr lang="en-US" altLang="en-US" dirty="0" smtClean="0">
                <a:latin typeface="Calibri" pitchFamily="34" charset="0"/>
                <a:cs typeface="Arial" charset="0"/>
              </a:rPr>
              <a:t> se </a:t>
            </a:r>
            <a:r>
              <a:rPr lang="en-US" altLang="en-US" dirty="0" err="1" smtClean="0">
                <a:latin typeface="Calibri" pitchFamily="34" charset="0"/>
                <a:cs typeface="Arial" charset="0"/>
              </a:rPr>
              <a:t>trabaja</a:t>
            </a:r>
            <a:r>
              <a:rPr lang="en-US" altLang="en-US" dirty="0" smtClean="0">
                <a:latin typeface="Calibri" pitchFamily="34" charset="0"/>
                <a:cs typeface="Arial" charset="0"/>
              </a:rPr>
              <a:t> </a:t>
            </a:r>
            <a:r>
              <a:rPr lang="en-US" altLang="en-US" dirty="0" err="1" smtClean="0">
                <a:latin typeface="Calibri" pitchFamily="34" charset="0"/>
                <a:cs typeface="Arial" charset="0"/>
              </a:rPr>
              <a:t>cerca</a:t>
            </a:r>
            <a:r>
              <a:rPr lang="en-US" altLang="en-US" dirty="0" smtClean="0">
                <a:latin typeface="Calibri" pitchFamily="34" charset="0"/>
                <a:cs typeface="Arial" charset="0"/>
              </a:rPr>
              <a:t> de </a:t>
            </a:r>
            <a:r>
              <a:rPr lang="en-US" altLang="en-US" dirty="0" err="1" smtClean="0">
                <a:latin typeface="Calibri" pitchFamily="34" charset="0"/>
                <a:cs typeface="Arial" charset="0"/>
              </a:rPr>
              <a:t>ellos</a:t>
            </a:r>
            <a:r>
              <a:rPr lang="en-US" altLang="en-US" dirty="0" smtClean="0">
                <a:latin typeface="Calibri" pitchFamily="34" charset="0"/>
                <a:cs typeface="Arial" charset="0"/>
              </a:rPr>
              <a:t> </a:t>
            </a:r>
            <a:r>
              <a:rPr lang="en-US" altLang="en-US" dirty="0" err="1" smtClean="0">
                <a:latin typeface="Calibri" pitchFamily="34" charset="0"/>
                <a:cs typeface="Arial" charset="0"/>
              </a:rPr>
              <a:t>es</a:t>
            </a:r>
            <a:r>
              <a:rPr lang="en-US" altLang="en-US" dirty="0" smtClean="0">
                <a:latin typeface="Calibri" pitchFamily="34" charset="0"/>
                <a:cs typeface="Arial" charset="0"/>
              </a:rPr>
              <a:t> </a:t>
            </a:r>
            <a:r>
              <a:rPr lang="en-US" altLang="en-US" dirty="0" err="1" smtClean="0">
                <a:latin typeface="Calibri" pitchFamily="34" charset="0"/>
                <a:cs typeface="Arial" charset="0"/>
              </a:rPr>
              <a:t>necesario</a:t>
            </a:r>
            <a:r>
              <a:rPr lang="en-US" altLang="en-US" dirty="0" smtClean="0">
                <a:latin typeface="Calibri" pitchFamily="34" charset="0"/>
                <a:cs typeface="Arial" charset="0"/>
              </a:rPr>
              <a:t>. </a:t>
            </a:r>
            <a:r>
              <a:rPr lang="en-US" altLang="en-US" dirty="0" err="1" smtClean="0">
                <a:latin typeface="Calibri" pitchFamily="34" charset="0"/>
                <a:cs typeface="Arial" charset="0"/>
              </a:rPr>
              <a:t>Otras</a:t>
            </a:r>
            <a:r>
              <a:rPr lang="en-US" altLang="en-US" dirty="0" smtClean="0">
                <a:latin typeface="Calibri" pitchFamily="34" charset="0"/>
                <a:cs typeface="Arial" charset="0"/>
              </a:rPr>
              <a:t> </a:t>
            </a:r>
            <a:r>
              <a:rPr lang="en-US" altLang="en-US" dirty="0" err="1" smtClean="0">
                <a:latin typeface="Calibri" pitchFamily="34" charset="0"/>
                <a:cs typeface="Arial" charset="0"/>
              </a:rPr>
              <a:t>medidas</a:t>
            </a:r>
            <a:r>
              <a:rPr lang="en-US" altLang="en-US" dirty="0" smtClean="0">
                <a:latin typeface="Calibri" pitchFamily="34" charset="0"/>
                <a:cs typeface="Arial" charset="0"/>
              </a:rPr>
              <a:t> de </a:t>
            </a:r>
            <a:r>
              <a:rPr lang="en-US" altLang="en-US" dirty="0" err="1" smtClean="0">
                <a:latin typeface="Calibri" pitchFamily="34" charset="0"/>
                <a:cs typeface="Arial" charset="0"/>
              </a:rPr>
              <a:t>protección</a:t>
            </a:r>
            <a:r>
              <a:rPr lang="en-US" altLang="en-US" dirty="0" smtClean="0">
                <a:latin typeface="Calibri" pitchFamily="34" charset="0"/>
                <a:cs typeface="Arial" charset="0"/>
              </a:rPr>
              <a:t> </a:t>
            </a:r>
            <a:r>
              <a:rPr lang="en-US" altLang="en-US" dirty="0" err="1" smtClean="0">
                <a:latin typeface="Calibri" pitchFamily="34" charset="0"/>
                <a:cs typeface="Arial" charset="0"/>
              </a:rPr>
              <a:t>incluyen</a:t>
            </a:r>
            <a:r>
              <a:rPr lang="en-US" altLang="en-US" dirty="0" smtClean="0">
                <a:latin typeface="Calibri" pitchFamily="34" charset="0"/>
                <a:cs typeface="Arial" charset="0"/>
              </a:rPr>
              <a:t> la </a:t>
            </a:r>
            <a:r>
              <a:rPr lang="en-US" altLang="en-US" dirty="0" err="1" smtClean="0">
                <a:latin typeface="Calibri" pitchFamily="34" charset="0"/>
                <a:cs typeface="Arial" charset="0"/>
              </a:rPr>
              <a:t>vigilancia</a:t>
            </a:r>
            <a:r>
              <a:rPr lang="en-US" altLang="en-US" dirty="0" smtClean="0">
                <a:latin typeface="Calibri" pitchFamily="34" charset="0"/>
                <a:cs typeface="Arial" charset="0"/>
              </a:rPr>
              <a:t> o </a:t>
            </a:r>
            <a:r>
              <a:rPr lang="en-US" altLang="en-US" dirty="0" err="1" smtClean="0">
                <a:latin typeface="Calibri" pitchFamily="34" charset="0"/>
                <a:cs typeface="Arial" charset="0"/>
              </a:rPr>
              <a:t>aislar</a:t>
            </a:r>
            <a:r>
              <a:rPr lang="en-US" altLang="en-US" dirty="0" smtClean="0">
                <a:latin typeface="Calibri" pitchFamily="34" charset="0"/>
                <a:cs typeface="Arial" charset="0"/>
              </a:rPr>
              <a:t>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líneas</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Uso</a:t>
            </a:r>
            <a:r>
              <a:rPr lang="en-US" altLang="en-US" dirty="0" smtClean="0">
                <a:latin typeface="Calibri" pitchFamily="34" charset="0"/>
                <a:cs typeface="Arial" charset="0"/>
              </a:rPr>
              <a:t> no </a:t>
            </a:r>
            <a:r>
              <a:rPr lang="en-US" altLang="en-US" dirty="0" err="1" smtClean="0">
                <a:latin typeface="Calibri" pitchFamily="34" charset="0"/>
                <a:cs typeface="Arial" charset="0"/>
              </a:rPr>
              <a:t>conductivo</a:t>
            </a:r>
            <a:r>
              <a:rPr lang="en-US" altLang="en-US" dirty="0" smtClean="0">
                <a:latin typeface="Calibri" pitchFamily="34" charset="0"/>
                <a:cs typeface="Arial" charset="0"/>
              </a:rPr>
              <a:t> de </a:t>
            </a:r>
            <a:r>
              <a:rPr lang="en-US" altLang="en-US" dirty="0" err="1" smtClean="0">
                <a:latin typeface="Calibri" pitchFamily="34" charset="0"/>
                <a:cs typeface="Arial" charset="0"/>
              </a:rPr>
              <a:t>madera</a:t>
            </a:r>
            <a:r>
              <a:rPr lang="en-US" altLang="en-US" dirty="0" smtClean="0">
                <a:latin typeface="Calibri" pitchFamily="34" charset="0"/>
                <a:cs typeface="Arial" charset="0"/>
              </a:rPr>
              <a:t> o </a:t>
            </a:r>
            <a:r>
              <a:rPr lang="en-US" altLang="en-US" dirty="0" err="1" smtClean="0">
                <a:latin typeface="Calibri" pitchFamily="34" charset="0"/>
                <a:cs typeface="Arial" charset="0"/>
              </a:rPr>
              <a:t>fibra</a:t>
            </a:r>
            <a:r>
              <a:rPr lang="en-US" altLang="en-US" dirty="0" smtClean="0">
                <a:latin typeface="Calibri" pitchFamily="34" charset="0"/>
                <a:cs typeface="Arial" charset="0"/>
              </a:rPr>
              <a:t> </a:t>
            </a:r>
            <a:r>
              <a:rPr lang="en-US" altLang="en-US" dirty="0" err="1" smtClean="0">
                <a:latin typeface="Calibri" pitchFamily="34" charset="0"/>
                <a:cs typeface="Arial" charset="0"/>
              </a:rPr>
              <a:t>escaleras</a:t>
            </a:r>
            <a:r>
              <a:rPr lang="en-US" altLang="en-US" dirty="0" smtClean="0">
                <a:latin typeface="Calibri" pitchFamily="34" charset="0"/>
                <a:cs typeface="Arial" charset="0"/>
              </a:rPr>
              <a:t> al </a:t>
            </a:r>
            <a:r>
              <a:rPr lang="en-US" altLang="en-US" dirty="0" err="1" smtClean="0">
                <a:latin typeface="Calibri" pitchFamily="34" charset="0"/>
                <a:cs typeface="Arial" charset="0"/>
              </a:rPr>
              <a:t>trabajar</a:t>
            </a:r>
            <a:r>
              <a:rPr lang="en-US" altLang="en-US" dirty="0" smtClean="0">
                <a:latin typeface="Calibri" pitchFamily="34" charset="0"/>
                <a:cs typeface="Arial" charset="0"/>
              </a:rPr>
              <a:t> </a:t>
            </a:r>
            <a:r>
              <a:rPr lang="en-US" altLang="en-US" dirty="0" err="1" smtClean="0">
                <a:latin typeface="Calibri" pitchFamily="34" charset="0"/>
                <a:cs typeface="Arial" charset="0"/>
              </a:rPr>
              <a:t>cerca</a:t>
            </a:r>
            <a:r>
              <a:rPr lang="en-US" altLang="en-US" dirty="0" smtClean="0">
                <a:latin typeface="Calibri" pitchFamily="34" charset="0"/>
                <a:cs typeface="Arial" charset="0"/>
              </a:rPr>
              <a:t> de </a:t>
            </a:r>
            <a:r>
              <a:rPr lang="en-US" altLang="en-US" dirty="0" err="1" smtClean="0">
                <a:latin typeface="Calibri" pitchFamily="34" charset="0"/>
                <a:cs typeface="Arial" charset="0"/>
              </a:rPr>
              <a:t>líneas</a:t>
            </a:r>
            <a:r>
              <a:rPr lang="en-US" altLang="en-US" dirty="0" smtClean="0">
                <a:latin typeface="Calibri" pitchFamily="34" charset="0"/>
                <a:cs typeface="Arial" charset="0"/>
              </a:rPr>
              <a:t> de </a:t>
            </a:r>
            <a:r>
              <a:rPr lang="en-US" altLang="en-US" dirty="0" err="1" smtClean="0">
                <a:latin typeface="Calibri" pitchFamily="34" charset="0"/>
                <a:cs typeface="Arial" charset="0"/>
              </a:rPr>
              <a:t>conducción</a:t>
            </a:r>
            <a:r>
              <a:rPr lang="en-US" altLang="en-US" dirty="0" smtClean="0">
                <a:latin typeface="Calibri" pitchFamily="34" charset="0"/>
                <a:cs typeface="Arial" charset="0"/>
              </a:rPr>
              <a:t> </a:t>
            </a:r>
            <a:r>
              <a:rPr lang="en-US" altLang="en-US" dirty="0" err="1" smtClean="0">
                <a:latin typeface="Calibri" pitchFamily="34" charset="0"/>
                <a:cs typeface="Arial" charset="0"/>
              </a:rPr>
              <a:t>eléctrica</a:t>
            </a:r>
            <a:r>
              <a:rPr lang="en-US" altLang="en-US" dirty="0" smtClean="0">
                <a:latin typeface="Calibri" pitchFamily="34" charset="0"/>
                <a:cs typeface="Arial" charset="0"/>
              </a:rPr>
              <a:t>.</a:t>
            </a:r>
          </a:p>
        </p:txBody>
      </p:sp>
      <p:sp>
        <p:nvSpPr>
          <p:cNvPr id="3789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AC6A86ED-05F4-43ED-AA26-094CCF2D09A5}" type="slidenum">
              <a:rPr lang="en-US" altLang="en-US">
                <a:latin typeface="Calibri" pitchFamily="34" charset="0"/>
              </a:rPr>
              <a:pPr algn="r" eaLnBrk="1" hangingPunct="1">
                <a:spcBef>
                  <a:spcPct val="0"/>
                </a:spcBef>
                <a:buClrTx/>
                <a:buFontTx/>
                <a:buNone/>
              </a:pPr>
              <a:t>16</a:t>
            </a:fld>
            <a:r>
              <a:rPr lang="en-US" altLang="en-US">
                <a:latin typeface="Calibri" pitchFamily="34" charset="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6ED8438D-CB0C-4EFC-82C4-7751ABD60597}" type="slidenum">
              <a:rPr lang="en-US" altLang="en-US">
                <a:latin typeface="Calibri" pitchFamily="34" charset="0"/>
              </a:rPr>
              <a:pPr>
                <a:spcBef>
                  <a:spcPct val="0"/>
                </a:spcBef>
                <a:buClrTx/>
                <a:buFontTx/>
                <a:buNone/>
              </a:pPr>
              <a:t>17</a:t>
            </a:fld>
            <a:r>
              <a:rPr lang="en-US" altLang="en-US">
                <a:latin typeface="Calibri" pitchFamily="34" charset="0"/>
              </a:rPr>
              <a:t> </a:t>
            </a:r>
          </a:p>
        </p:txBody>
      </p:sp>
      <p:sp>
        <p:nvSpPr>
          <p:cNvPr id="3993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7B116A6-99A0-45AB-A6AF-5C73C1D4F00F}" type="slidenum">
              <a:rPr lang="en-US" altLang="en-US">
                <a:latin typeface="Calibri" pitchFamily="34" charset="0"/>
              </a:rPr>
              <a:pPr>
                <a:spcBef>
                  <a:spcPct val="0"/>
                </a:spcBef>
                <a:buClrTx/>
                <a:buFontTx/>
                <a:buNone/>
              </a:pPr>
              <a:t>18</a:t>
            </a:fld>
            <a:r>
              <a:rPr lang="en-US" altLang="en-US">
                <a:latin typeface="Calibri" pitchFamily="34" charset="0"/>
              </a:rPr>
              <a:t> </a:t>
            </a:r>
          </a:p>
        </p:txBody>
      </p:sp>
      <p:sp>
        <p:nvSpPr>
          <p:cNvPr id="41987"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Estos</a:t>
            </a:r>
            <a:r>
              <a:rPr lang="en-US" altLang="en-US" dirty="0" smtClean="0">
                <a:latin typeface="Calibri" pitchFamily="34" charset="0"/>
                <a:cs typeface="Arial" charset="0"/>
              </a:rPr>
              <a:t> cables </a:t>
            </a:r>
            <a:r>
              <a:rPr lang="en-US" altLang="en-US" dirty="0" err="1" smtClean="0">
                <a:latin typeface="Calibri" pitchFamily="34" charset="0"/>
                <a:cs typeface="Arial" charset="0"/>
              </a:rPr>
              <a:t>han</a:t>
            </a:r>
            <a:r>
              <a:rPr lang="en-US" altLang="en-US" dirty="0" smtClean="0">
                <a:latin typeface="Calibri" pitchFamily="34" charset="0"/>
                <a:cs typeface="Arial" charset="0"/>
              </a:rPr>
              <a:t> </a:t>
            </a:r>
            <a:r>
              <a:rPr lang="en-US" altLang="en-US" dirty="0" err="1" smtClean="0">
                <a:latin typeface="Calibri" pitchFamily="34" charset="0"/>
                <a:cs typeface="Arial" charset="0"/>
              </a:rPr>
              <a:t>sido</a:t>
            </a:r>
            <a:r>
              <a:rPr lang="en-US" altLang="en-US" dirty="0" smtClean="0">
                <a:latin typeface="Calibri" pitchFamily="34" charset="0"/>
                <a:cs typeface="Arial" charset="0"/>
              </a:rPr>
              <a:t> </a:t>
            </a:r>
            <a:r>
              <a:rPr lang="en-US" altLang="en-US" dirty="0" err="1" smtClean="0">
                <a:latin typeface="Calibri" pitchFamily="34" charset="0"/>
                <a:cs typeface="Arial" charset="0"/>
              </a:rPr>
              <a:t>marcados</a:t>
            </a:r>
            <a:r>
              <a:rPr lang="en-US" altLang="en-US" dirty="0" smtClean="0">
                <a:latin typeface="Calibri" pitchFamily="34" charset="0"/>
                <a:cs typeface="Arial" charset="0"/>
              </a:rPr>
              <a:t> con un </a:t>
            </a:r>
            <a:r>
              <a:rPr lang="en-US" altLang="en-US" dirty="0" err="1" smtClean="0">
                <a:latin typeface="Calibri" pitchFamily="34" charset="0"/>
                <a:cs typeface="Arial" charset="0"/>
              </a:rPr>
              <a:t>trozo</a:t>
            </a:r>
            <a:r>
              <a:rPr lang="en-US" altLang="en-US" dirty="0" smtClean="0">
                <a:latin typeface="Calibri" pitchFamily="34" charset="0"/>
                <a:cs typeface="Arial" charset="0"/>
              </a:rPr>
              <a:t> de </a:t>
            </a:r>
            <a:r>
              <a:rPr lang="en-US" altLang="en-US" dirty="0" err="1" smtClean="0">
                <a:latin typeface="Calibri" pitchFamily="34" charset="0"/>
                <a:cs typeface="Arial" charset="0"/>
              </a:rPr>
              <a:t>cinta</a:t>
            </a:r>
            <a:r>
              <a:rPr lang="en-US" altLang="en-US" dirty="0" smtClean="0">
                <a:latin typeface="Calibri" pitchFamily="34" charset="0"/>
                <a:cs typeface="Arial" charset="0"/>
              </a:rPr>
              <a:t> de </a:t>
            </a:r>
            <a:r>
              <a:rPr lang="en-US" altLang="en-US" dirty="0" err="1" smtClean="0">
                <a:latin typeface="Calibri" pitchFamily="34" charset="0"/>
                <a:cs typeface="Arial" charset="0"/>
              </a:rPr>
              <a:t>precaución</a:t>
            </a:r>
            <a:r>
              <a:rPr lang="en-US" altLang="en-US" dirty="0" smtClean="0">
                <a:latin typeface="Calibri" pitchFamily="34" charset="0"/>
                <a:cs typeface="Arial" charset="0"/>
              </a:rPr>
              <a:t> </a:t>
            </a:r>
            <a:r>
              <a:rPr lang="en-US" altLang="en-US" dirty="0" err="1" smtClean="0">
                <a:latin typeface="Calibri" pitchFamily="34" charset="0"/>
                <a:cs typeface="Arial" charset="0"/>
              </a:rPr>
              <a:t>por</a:t>
            </a:r>
            <a:r>
              <a:rPr lang="en-US" altLang="en-US" dirty="0" smtClean="0">
                <a:latin typeface="Calibri" pitchFamily="34" charset="0"/>
                <a:cs typeface="Arial" charset="0"/>
              </a:rPr>
              <a:t> cable.  </a:t>
            </a:r>
            <a:r>
              <a:rPr lang="en-US" altLang="en-US" dirty="0" err="1" smtClean="0">
                <a:latin typeface="Calibri" pitchFamily="34" charset="0"/>
                <a:cs typeface="Arial" charset="0"/>
              </a:rPr>
              <a:t>Esto</a:t>
            </a:r>
            <a:r>
              <a:rPr lang="en-US" altLang="en-US" dirty="0" smtClean="0">
                <a:latin typeface="Calibri" pitchFamily="34" charset="0"/>
                <a:cs typeface="Arial" charset="0"/>
              </a:rPr>
              <a:t> no </a:t>
            </a:r>
            <a:r>
              <a:rPr lang="en-US" altLang="en-US" dirty="0" err="1" smtClean="0">
                <a:latin typeface="Calibri" pitchFamily="34" charset="0"/>
                <a:cs typeface="Arial" charset="0"/>
              </a:rPr>
              <a:t>es</a:t>
            </a:r>
            <a:r>
              <a:rPr lang="en-US" altLang="en-US" dirty="0" smtClean="0">
                <a:latin typeface="Calibri" pitchFamily="34" charset="0"/>
                <a:cs typeface="Arial" charset="0"/>
              </a:rPr>
              <a:t> </a:t>
            </a:r>
            <a:r>
              <a:rPr lang="en-US" altLang="en-US" dirty="0" err="1" smtClean="0">
                <a:latin typeface="Calibri" pitchFamily="34" charset="0"/>
                <a:cs typeface="Arial" charset="0"/>
              </a:rPr>
              <a:t>suficiente</a:t>
            </a:r>
            <a:r>
              <a:rPr lang="en-US" altLang="en-US" dirty="0" smtClean="0">
                <a:latin typeface="Calibri" pitchFamily="34" charset="0"/>
                <a:cs typeface="Arial" charset="0"/>
              </a:rPr>
              <a:t>.  El </a:t>
            </a:r>
            <a:r>
              <a:rPr lang="en-US" altLang="en-US" dirty="0" err="1" smtClean="0">
                <a:latin typeface="Calibri" pitchFamily="34" charset="0"/>
                <a:cs typeface="Arial" charset="0"/>
              </a:rPr>
              <a:t>problema</a:t>
            </a:r>
            <a:r>
              <a:rPr lang="en-US" altLang="en-US" dirty="0" smtClean="0">
                <a:latin typeface="Calibri" pitchFamily="34" charset="0"/>
                <a:cs typeface="Arial" charset="0"/>
              </a:rPr>
              <a:t> principal </a:t>
            </a:r>
            <a:r>
              <a:rPr lang="en-US" altLang="en-US" dirty="0" err="1" smtClean="0">
                <a:latin typeface="Calibri" pitchFamily="34" charset="0"/>
                <a:cs typeface="Arial" charset="0"/>
              </a:rPr>
              <a:t>es</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los </a:t>
            </a:r>
            <a:r>
              <a:rPr lang="en-US" altLang="en-US" dirty="0" err="1" smtClean="0">
                <a:latin typeface="Calibri" pitchFamily="34" charset="0"/>
                <a:cs typeface="Arial" charset="0"/>
              </a:rPr>
              <a:t>camiones</a:t>
            </a:r>
            <a:r>
              <a:rPr lang="en-US" altLang="en-US" dirty="0" smtClean="0">
                <a:latin typeface="Calibri" pitchFamily="34" charset="0"/>
                <a:cs typeface="Arial" charset="0"/>
              </a:rPr>
              <a:t> y </a:t>
            </a:r>
            <a:r>
              <a:rPr lang="en-US" altLang="en-US" dirty="0" err="1" smtClean="0">
                <a:latin typeface="Calibri" pitchFamily="34" charset="0"/>
                <a:cs typeface="Arial" charset="0"/>
              </a:rPr>
              <a:t>equipos</a:t>
            </a:r>
            <a:r>
              <a:rPr lang="en-US" altLang="en-US" dirty="0" smtClean="0">
                <a:latin typeface="Calibri" pitchFamily="34" charset="0"/>
                <a:cs typeface="Arial" charset="0"/>
              </a:rPr>
              <a:t> </a:t>
            </a:r>
            <a:r>
              <a:rPr lang="en-US" altLang="en-US" dirty="0" err="1" smtClean="0">
                <a:latin typeface="Calibri" pitchFamily="34" charset="0"/>
                <a:cs typeface="Arial" charset="0"/>
              </a:rPr>
              <a:t>pesados</a:t>
            </a:r>
            <a:r>
              <a:rPr lang="en-US" altLang="en-US" dirty="0" smtClean="0">
                <a:latin typeface="Calibri" pitchFamily="34" charset="0"/>
                <a:cs typeface="Arial" charset="0"/>
              </a:rPr>
              <a:t> </a:t>
            </a:r>
            <a:r>
              <a:rPr lang="en-US" altLang="en-US" dirty="0" err="1" smtClean="0">
                <a:latin typeface="Calibri" pitchFamily="34" charset="0"/>
                <a:cs typeface="Arial" charset="0"/>
              </a:rPr>
              <a:t>pueden</a:t>
            </a:r>
            <a:r>
              <a:rPr lang="en-US" altLang="en-US" dirty="0" smtClean="0">
                <a:latin typeface="Calibri" pitchFamily="34" charset="0"/>
                <a:cs typeface="Arial" charset="0"/>
              </a:rPr>
              <a:t> </a:t>
            </a:r>
            <a:r>
              <a:rPr lang="en-US" altLang="en-US" dirty="0" err="1" smtClean="0">
                <a:latin typeface="Calibri" pitchFamily="34" charset="0"/>
                <a:cs typeface="Arial" charset="0"/>
              </a:rPr>
              <a:t>ejecutar</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estos</a:t>
            </a:r>
            <a:r>
              <a:rPr lang="en-US" altLang="en-US" dirty="0" smtClean="0">
                <a:latin typeface="Calibri" pitchFamily="34" charset="0"/>
                <a:cs typeface="Arial" charset="0"/>
              </a:rPr>
              <a:t> cables </a:t>
            </a:r>
            <a:r>
              <a:rPr lang="en-US" altLang="en-US" dirty="0" err="1" smtClean="0">
                <a:latin typeface="Calibri" pitchFamily="34" charset="0"/>
                <a:cs typeface="Arial" charset="0"/>
              </a:rPr>
              <a:t>causando</a:t>
            </a:r>
            <a:r>
              <a:rPr lang="en-US" altLang="en-US" dirty="0" smtClean="0">
                <a:latin typeface="Calibri" pitchFamily="34" charset="0"/>
                <a:cs typeface="Arial" charset="0"/>
              </a:rPr>
              <a:t> </a:t>
            </a:r>
            <a:r>
              <a:rPr lang="en-US" altLang="en-US" dirty="0" err="1" smtClean="0">
                <a:latin typeface="Calibri" pitchFamily="34" charset="0"/>
                <a:cs typeface="Arial" charset="0"/>
              </a:rPr>
              <a:t>daños</a:t>
            </a:r>
            <a:r>
              <a:rPr lang="en-US" altLang="en-US" dirty="0" smtClean="0">
                <a:latin typeface="Calibri" pitchFamily="34" charset="0"/>
                <a:cs typeface="Arial" charset="0"/>
              </a:rPr>
              <a:t> a los </a:t>
            </a:r>
            <a:r>
              <a:rPr lang="en-US" altLang="en-US" dirty="0" err="1" smtClean="0">
                <a:latin typeface="Calibri" pitchFamily="34" charset="0"/>
                <a:cs typeface="Arial" charset="0"/>
              </a:rPr>
              <a:t>equipos</a:t>
            </a:r>
            <a:r>
              <a:rPr lang="en-US" altLang="en-US" dirty="0" smtClean="0">
                <a:latin typeface="Calibri" pitchFamily="34" charset="0"/>
                <a:cs typeface="Arial" charset="0"/>
              </a:rPr>
              <a:t> y, </a:t>
            </a:r>
            <a:r>
              <a:rPr lang="en-US" altLang="en-US" dirty="0" err="1" smtClean="0">
                <a:latin typeface="Calibri" pitchFamily="34" charset="0"/>
                <a:cs typeface="Arial" charset="0"/>
              </a:rPr>
              <a:t>posiblemente</a:t>
            </a:r>
            <a:r>
              <a:rPr lang="en-US" altLang="en-US" dirty="0" smtClean="0">
                <a:latin typeface="Calibri" pitchFamily="34" charset="0"/>
                <a:cs typeface="Arial" charset="0"/>
              </a:rPr>
              <a:t>, la </a:t>
            </a:r>
            <a:r>
              <a:rPr lang="en-US" altLang="en-US" dirty="0" err="1" smtClean="0">
                <a:latin typeface="Calibri" pitchFamily="34" charset="0"/>
                <a:cs typeface="Arial" charset="0"/>
              </a:rPr>
              <a:t>plataforma</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Los cables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estar</a:t>
            </a:r>
            <a:r>
              <a:rPr lang="en-US" altLang="en-US" dirty="0" smtClean="0">
                <a:latin typeface="Calibri" pitchFamily="34" charset="0"/>
                <a:cs typeface="Arial" charset="0"/>
              </a:rPr>
              <a:t> </a:t>
            </a:r>
            <a:r>
              <a:rPr lang="en-US" altLang="en-US" dirty="0" err="1" smtClean="0">
                <a:latin typeface="Calibri" pitchFamily="34" charset="0"/>
                <a:cs typeface="Arial" charset="0"/>
              </a:rPr>
              <a:t>marcados</a:t>
            </a:r>
            <a:r>
              <a:rPr lang="en-US" altLang="en-US" dirty="0" smtClean="0">
                <a:latin typeface="Calibri" pitchFamily="34" charset="0"/>
                <a:cs typeface="Arial" charset="0"/>
              </a:rPr>
              <a:t> </a:t>
            </a:r>
            <a:r>
              <a:rPr lang="en-US" altLang="en-US" dirty="0" err="1" smtClean="0">
                <a:latin typeface="Calibri" pitchFamily="34" charset="0"/>
                <a:cs typeface="Arial" charset="0"/>
              </a:rPr>
              <a:t>varias</a:t>
            </a:r>
            <a:r>
              <a:rPr lang="en-US" altLang="en-US" dirty="0" smtClean="0">
                <a:latin typeface="Calibri" pitchFamily="34" charset="0"/>
                <a:cs typeface="Arial" charset="0"/>
              </a:rPr>
              <a:t> </a:t>
            </a:r>
            <a:r>
              <a:rPr lang="en-US" altLang="en-US" dirty="0" err="1" smtClean="0">
                <a:latin typeface="Calibri" pitchFamily="34" charset="0"/>
                <a:cs typeface="Arial" charset="0"/>
              </a:rPr>
              <a:t>veces</a:t>
            </a:r>
            <a:r>
              <a:rPr lang="en-US" altLang="en-US" dirty="0" smtClean="0">
                <a:latin typeface="Calibri" pitchFamily="34" charset="0"/>
                <a:cs typeface="Arial" charset="0"/>
              </a:rPr>
              <a:t> </a:t>
            </a:r>
            <a:r>
              <a:rPr lang="en-US" altLang="en-US" dirty="0" err="1" smtClean="0">
                <a:latin typeface="Calibri" pitchFamily="34" charset="0"/>
                <a:cs typeface="Arial" charset="0"/>
              </a:rPr>
              <a:t>más</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cada</a:t>
            </a:r>
            <a:r>
              <a:rPr lang="en-US" altLang="en-US" dirty="0" smtClean="0">
                <a:latin typeface="Calibri" pitchFamily="34" charset="0"/>
                <a:cs typeface="Arial" charset="0"/>
              </a:rPr>
              <a:t> cable y a </a:t>
            </a:r>
            <a:r>
              <a:rPr lang="en-US" altLang="en-US" dirty="0" err="1" smtClean="0">
                <a:latin typeface="Calibri" pitchFamily="34" charset="0"/>
                <a:cs typeface="Arial" charset="0"/>
              </a:rPr>
              <a:t>diferentes</a:t>
            </a:r>
            <a:r>
              <a:rPr lang="en-US" altLang="en-US" dirty="0" smtClean="0">
                <a:latin typeface="Calibri" pitchFamily="34" charset="0"/>
                <a:cs typeface="Arial" charset="0"/>
              </a:rPr>
              <a:t> </a:t>
            </a:r>
            <a:r>
              <a:rPr lang="en-US" altLang="en-US" dirty="0" err="1" smtClean="0">
                <a:latin typeface="Calibri" pitchFamily="34" charset="0"/>
                <a:cs typeface="Arial" charset="0"/>
              </a:rPr>
              <a:t>alturas</a:t>
            </a:r>
            <a:r>
              <a:rPr lang="en-US" altLang="en-US" dirty="0" smtClean="0">
                <a:latin typeface="Calibri" pitchFamily="34" charset="0"/>
                <a:cs typeface="Arial" charset="0"/>
              </a:rPr>
              <a:t>.</a:t>
            </a:r>
          </a:p>
        </p:txBody>
      </p:sp>
      <p:sp>
        <p:nvSpPr>
          <p:cNvPr id="4198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E9441403-01B4-41BA-B6E5-41D802B3D120}" type="slidenum">
              <a:rPr lang="en-US" altLang="en-US">
                <a:latin typeface="Calibri" pitchFamily="34" charset="0"/>
              </a:rPr>
              <a:pPr algn="r" eaLnBrk="1" hangingPunct="1">
                <a:spcBef>
                  <a:spcPct val="0"/>
                </a:spcBef>
                <a:buClrTx/>
                <a:buFontTx/>
                <a:buNone/>
              </a:pPr>
              <a:t>18</a:t>
            </a:fld>
            <a:r>
              <a:rPr lang="en-US" altLang="en-US">
                <a:latin typeface="Calibri" pitchFamily="34" charset="0"/>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74F8760A-F6F2-401B-9EB8-1CC8ADFC5761}" type="slidenum">
              <a:rPr lang="en-US" altLang="en-US">
                <a:latin typeface="Calibri" pitchFamily="34" charset="0"/>
              </a:rPr>
              <a:pPr>
                <a:spcBef>
                  <a:spcPct val="0"/>
                </a:spcBef>
                <a:buClrTx/>
                <a:buFontTx/>
                <a:buNone/>
              </a:pPr>
              <a:t>19</a:t>
            </a:fld>
            <a:r>
              <a:rPr lang="en-US" altLang="en-US">
                <a:latin typeface="Calibri" pitchFamily="34" charset="0"/>
              </a:rPr>
              <a:t> </a:t>
            </a:r>
          </a:p>
        </p:txBody>
      </p:sp>
      <p:sp>
        <p:nvSpPr>
          <p:cNvPr id="44035"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4403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1C3653FB-BC20-4311-A367-FCBBBCD5D940}" type="slidenum">
              <a:rPr lang="en-US" altLang="en-US">
                <a:latin typeface="Calibri" pitchFamily="34" charset="0"/>
              </a:rPr>
              <a:pPr algn="r" eaLnBrk="1" hangingPunct="1">
                <a:spcBef>
                  <a:spcPct val="0"/>
                </a:spcBef>
                <a:buClrTx/>
                <a:buFontTx/>
                <a:buNone/>
              </a:pPr>
              <a:t>19</a:t>
            </a:fld>
            <a:r>
              <a:rPr lang="en-US" altLang="en-US">
                <a:latin typeface="Calibri" pitchFamily="34"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4DBB908E-1CBF-4D64-9974-68529D80D8AA}" type="slidenum">
              <a:rPr lang="en-US" altLang="en-US">
                <a:latin typeface="Calibri" pitchFamily="34" charset="0"/>
              </a:rPr>
              <a:pPr>
                <a:spcBef>
                  <a:spcPct val="0"/>
                </a:spcBef>
                <a:buClrTx/>
                <a:buFontTx/>
                <a:buNone/>
              </a:pPr>
              <a:t>2</a:t>
            </a:fld>
            <a:r>
              <a:rPr lang="en-US" altLang="en-US">
                <a:latin typeface="Calibri" pitchFamily="34" charset="0"/>
              </a:rPr>
              <a:t> </a:t>
            </a:r>
          </a:p>
        </p:txBody>
      </p:sp>
      <p:sp>
        <p:nvSpPr>
          <p:cNvPr id="921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250402AD-BACD-4C6E-9416-BEF62680ACDB}" type="slidenum">
              <a:rPr lang="en-US" altLang="en-US">
                <a:latin typeface="Calibri" pitchFamily="34" charset="0"/>
              </a:rPr>
              <a:pPr algn="r" eaLnBrk="1" hangingPunct="1">
                <a:spcBef>
                  <a:spcPct val="0"/>
                </a:spcBef>
                <a:buClrTx/>
                <a:buFontTx/>
                <a:buNone/>
              </a:pPr>
              <a:t>2</a:t>
            </a:fld>
            <a:r>
              <a:rPr lang="en-US" altLang="en-US">
                <a:latin typeface="Calibri" pitchFamily="34" charset="0"/>
              </a:rPr>
              <a:t> </a:t>
            </a:r>
          </a:p>
        </p:txBody>
      </p:sp>
      <p:sp>
        <p:nvSpPr>
          <p:cNvPr id="9220"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1" name="Rectangle 3"/>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A99E09B7-F13C-4B82-8C62-F803CBD7186B}" type="slidenum">
              <a:rPr lang="en-US" altLang="en-US">
                <a:latin typeface="Calibri" pitchFamily="34" charset="0"/>
              </a:rPr>
              <a:pPr>
                <a:spcBef>
                  <a:spcPct val="0"/>
                </a:spcBef>
                <a:buClrTx/>
                <a:buFontTx/>
                <a:buNone/>
              </a:pPr>
              <a:t>20</a:t>
            </a:fld>
            <a:r>
              <a:rPr lang="en-US" altLang="en-US">
                <a:latin typeface="Calibri" pitchFamily="34" charset="0"/>
              </a:rPr>
              <a:t> </a:t>
            </a:r>
          </a:p>
        </p:txBody>
      </p:sp>
      <p:sp>
        <p:nvSpPr>
          <p:cNvPr id="46083"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un </a:t>
            </a:r>
            <a:r>
              <a:rPr lang="en-US" altLang="en-US" dirty="0" err="1" smtClean="0">
                <a:latin typeface="Calibri" pitchFamily="34" charset="0"/>
                <a:cs typeface="Arial" charset="0"/>
              </a:rPr>
              <a:t>archivo</a:t>
            </a:r>
            <a:r>
              <a:rPr lang="en-US" altLang="en-US" dirty="0" smtClean="0">
                <a:latin typeface="Calibri" pitchFamily="34" charset="0"/>
                <a:cs typeface="Arial" charset="0"/>
              </a:rPr>
              <a:t> </a:t>
            </a:r>
            <a:r>
              <a:rPr lang="en-US" altLang="en-US" dirty="0" err="1" smtClean="0">
                <a:latin typeface="Calibri" pitchFamily="34" charset="0"/>
                <a:cs typeface="Arial" charset="0"/>
              </a:rPr>
              <a:t>adjunto</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cuchara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excavadora</a:t>
            </a:r>
            <a:r>
              <a:rPr lang="en-US" altLang="en-US" dirty="0" smtClean="0">
                <a:latin typeface="Calibri" pitchFamily="34" charset="0"/>
                <a:cs typeface="Arial" charset="0"/>
              </a:rPr>
              <a:t> sin el </a:t>
            </a:r>
            <a:r>
              <a:rPr lang="en-US" altLang="en-US" dirty="0" err="1" smtClean="0">
                <a:latin typeface="Calibri" pitchFamily="34" charset="0"/>
                <a:cs typeface="Arial" charset="0"/>
              </a:rPr>
              <a:t>pasador</a:t>
            </a:r>
            <a:r>
              <a:rPr lang="en-US" altLang="en-US" dirty="0" smtClean="0">
                <a:latin typeface="Calibri" pitchFamily="34" charset="0"/>
                <a:cs typeface="Arial" charset="0"/>
              </a:rPr>
              <a:t> de </a:t>
            </a:r>
            <a:r>
              <a:rPr lang="en-US" altLang="en-US" dirty="0" err="1" smtClean="0">
                <a:latin typeface="Calibri" pitchFamily="34" charset="0"/>
                <a:cs typeface="Arial" charset="0"/>
              </a:rPr>
              <a:t>seguridad</a:t>
            </a:r>
            <a:r>
              <a:rPr lang="en-US" altLang="en-US" dirty="0" smtClean="0">
                <a:latin typeface="Calibri" pitchFamily="34" charset="0"/>
                <a:cs typeface="Arial" charset="0"/>
              </a:rPr>
              <a:t> </a:t>
            </a:r>
            <a:r>
              <a:rPr lang="en-US" altLang="en-US" dirty="0" err="1" smtClean="0">
                <a:latin typeface="Calibri" pitchFamily="34" charset="0"/>
                <a:cs typeface="Arial" charset="0"/>
              </a:rPr>
              <a:t>instalado</a:t>
            </a:r>
            <a:r>
              <a:rPr lang="en-US" altLang="en-US" dirty="0" smtClean="0">
                <a:latin typeface="Calibri" pitchFamily="34" charset="0"/>
                <a:cs typeface="Arial" charset="0"/>
              </a:rPr>
              <a:t>.  </a:t>
            </a:r>
            <a:r>
              <a:rPr lang="en-US" altLang="en-US" dirty="0" err="1" smtClean="0">
                <a:latin typeface="Calibri" pitchFamily="34" charset="0"/>
                <a:cs typeface="Arial" charset="0"/>
              </a:rPr>
              <a:t>Esto</a:t>
            </a:r>
            <a:r>
              <a:rPr lang="en-US" altLang="en-US" dirty="0" smtClean="0">
                <a:latin typeface="Calibri" pitchFamily="34" charset="0"/>
                <a:cs typeface="Arial" charset="0"/>
              </a:rPr>
              <a:t> </a:t>
            </a:r>
            <a:r>
              <a:rPr lang="en-US" altLang="en-US" dirty="0" err="1" smtClean="0">
                <a:latin typeface="Calibri" pitchFamily="34" charset="0"/>
                <a:cs typeface="Arial" charset="0"/>
              </a:rPr>
              <a:t>podría</a:t>
            </a:r>
            <a:r>
              <a:rPr lang="en-US" altLang="en-US" dirty="0" smtClean="0">
                <a:latin typeface="Calibri" pitchFamily="34" charset="0"/>
                <a:cs typeface="Arial" charset="0"/>
              </a:rPr>
              <a:t> </a:t>
            </a:r>
            <a:r>
              <a:rPr lang="en-US" altLang="en-US" dirty="0" err="1" smtClean="0">
                <a:latin typeface="Calibri" pitchFamily="34" charset="0"/>
                <a:cs typeface="Arial" charset="0"/>
              </a:rPr>
              <a:t>causar</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el </a:t>
            </a:r>
            <a:r>
              <a:rPr lang="en-US" altLang="en-US" dirty="0" err="1" smtClean="0">
                <a:latin typeface="Calibri" pitchFamily="34" charset="0"/>
                <a:cs typeface="Arial" charset="0"/>
              </a:rPr>
              <a:t>adjunto</a:t>
            </a:r>
            <a:r>
              <a:rPr lang="en-US" altLang="en-US" dirty="0" smtClean="0">
                <a:latin typeface="Calibri" pitchFamily="34" charset="0"/>
                <a:cs typeface="Arial" charset="0"/>
              </a:rPr>
              <a:t> para </a:t>
            </a:r>
            <a:r>
              <a:rPr lang="en-US" altLang="en-US" dirty="0" err="1" smtClean="0">
                <a:latin typeface="Calibri" pitchFamily="34" charset="0"/>
                <a:cs typeface="Arial" charset="0"/>
              </a:rPr>
              <a:t>desconectar</a:t>
            </a:r>
            <a:r>
              <a:rPr lang="en-US" altLang="en-US" dirty="0" smtClean="0">
                <a:latin typeface="Calibri" pitchFamily="34" charset="0"/>
                <a:cs typeface="Arial" charset="0"/>
              </a:rPr>
              <a:t> </a:t>
            </a:r>
            <a:r>
              <a:rPr lang="en-US" altLang="en-US" dirty="0" err="1" smtClean="0">
                <a:latin typeface="Calibri" pitchFamily="34" charset="0"/>
                <a:cs typeface="Arial" charset="0"/>
              </a:rPr>
              <a:t>durante</a:t>
            </a:r>
            <a:r>
              <a:rPr lang="en-US" altLang="en-US" dirty="0" smtClean="0">
                <a:latin typeface="Calibri" pitchFamily="34" charset="0"/>
                <a:cs typeface="Arial" charset="0"/>
              </a:rPr>
              <a:t> el </a:t>
            </a:r>
            <a:r>
              <a:rPr lang="en-US" altLang="en-US" dirty="0" err="1" smtClean="0">
                <a:latin typeface="Calibri" pitchFamily="34" charset="0"/>
                <a:cs typeface="Arial" charset="0"/>
              </a:rPr>
              <a:t>uso</a:t>
            </a:r>
            <a:r>
              <a:rPr lang="en-US" altLang="en-US" dirty="0" smtClean="0">
                <a:latin typeface="Calibri" pitchFamily="34" charset="0"/>
                <a:cs typeface="Arial" charset="0"/>
              </a:rPr>
              <a:t> y a la </a:t>
            </a:r>
            <a:r>
              <a:rPr lang="en-US" altLang="en-US" dirty="0" err="1" smtClean="0">
                <a:latin typeface="Calibri" pitchFamily="34" charset="0"/>
                <a:cs typeface="Arial" charset="0"/>
              </a:rPr>
              <a:t>huelga</a:t>
            </a:r>
            <a:r>
              <a:rPr lang="en-US" altLang="en-US" dirty="0" smtClean="0">
                <a:latin typeface="Calibri" pitchFamily="34" charset="0"/>
                <a:cs typeface="Arial" charset="0"/>
              </a:rPr>
              <a:t> el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u </a:t>
            </a:r>
            <a:r>
              <a:rPr lang="en-US" altLang="en-US" dirty="0" err="1" smtClean="0">
                <a:latin typeface="Calibri" pitchFamily="34" charset="0"/>
                <a:cs typeface="Arial" charset="0"/>
              </a:rPr>
              <a:t>otro</a:t>
            </a:r>
            <a:r>
              <a:rPr lang="en-US" altLang="en-US" dirty="0" smtClean="0">
                <a:latin typeface="Calibri" pitchFamily="34" charset="0"/>
                <a:cs typeface="Arial" charset="0"/>
              </a:rPr>
              <a:t> </a:t>
            </a:r>
            <a:r>
              <a:rPr lang="en-US" altLang="en-US" dirty="0" err="1" smtClean="0">
                <a:latin typeface="Calibri" pitchFamily="34" charset="0"/>
                <a:cs typeface="Arial" charset="0"/>
              </a:rPr>
              <a:t>objeto</a:t>
            </a:r>
            <a:r>
              <a:rPr lang="en-US" altLang="en-US" dirty="0" smtClean="0">
                <a:latin typeface="Calibri" pitchFamily="34" charset="0"/>
                <a:cs typeface="Arial" charset="0"/>
              </a:rPr>
              <a:t>.  Los 3 </a:t>
            </a:r>
            <a:r>
              <a:rPr lang="en-US" altLang="en-US" dirty="0" err="1" smtClean="0">
                <a:latin typeface="Calibri" pitchFamily="34" charset="0"/>
                <a:cs typeface="Arial" charset="0"/>
              </a:rPr>
              <a:t>agujeros</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se </a:t>
            </a:r>
            <a:r>
              <a:rPr lang="en-US" altLang="en-US" dirty="0" err="1" smtClean="0">
                <a:latin typeface="Calibri" pitchFamily="34" charset="0"/>
                <a:cs typeface="Arial" charset="0"/>
              </a:rPr>
              <a:t>pueden</a:t>
            </a:r>
            <a:r>
              <a:rPr lang="en-US" altLang="en-US" dirty="0" smtClean="0">
                <a:latin typeface="Calibri" pitchFamily="34" charset="0"/>
                <a:cs typeface="Arial" charset="0"/>
              </a:rPr>
              <a:t> </a:t>
            </a:r>
            <a:r>
              <a:rPr lang="en-US" altLang="en-US" dirty="0" err="1" smtClean="0">
                <a:latin typeface="Calibri" pitchFamily="34" charset="0"/>
                <a:cs typeface="Arial" charset="0"/>
              </a:rPr>
              <a:t>ver</a:t>
            </a:r>
            <a:r>
              <a:rPr lang="en-US" altLang="en-US" dirty="0" smtClean="0">
                <a:latin typeface="Calibri" pitchFamily="34" charset="0"/>
                <a:cs typeface="Arial" charset="0"/>
              </a:rPr>
              <a:t> son los </a:t>
            </a:r>
            <a:r>
              <a:rPr lang="en-US" altLang="en-US" dirty="0" err="1" smtClean="0">
                <a:latin typeface="Calibri" pitchFamily="34" charset="0"/>
                <a:cs typeface="Arial" charset="0"/>
              </a:rPr>
              <a:t>orificios</a:t>
            </a:r>
            <a:r>
              <a:rPr lang="en-US" altLang="en-US" dirty="0" smtClean="0">
                <a:latin typeface="Calibri" pitchFamily="34" charset="0"/>
                <a:cs typeface="Arial" charset="0"/>
              </a:rPr>
              <a:t> </a:t>
            </a:r>
            <a:r>
              <a:rPr lang="en-US" altLang="en-US" dirty="0" err="1" smtClean="0">
                <a:latin typeface="Calibri" pitchFamily="34" charset="0"/>
                <a:cs typeface="Arial" charset="0"/>
              </a:rPr>
              <a:t>necesarios</a:t>
            </a:r>
            <a:r>
              <a:rPr lang="en-US" altLang="en-US" dirty="0" smtClean="0">
                <a:latin typeface="Calibri" pitchFamily="34" charset="0"/>
                <a:cs typeface="Arial" charset="0"/>
              </a:rPr>
              <a:t> para </a:t>
            </a:r>
            <a:r>
              <a:rPr lang="en-US" altLang="en-US" dirty="0" err="1" smtClean="0">
                <a:latin typeface="Calibri" pitchFamily="34" charset="0"/>
                <a:cs typeface="Arial" charset="0"/>
              </a:rPr>
              <a:t>diferentes</a:t>
            </a:r>
            <a:r>
              <a:rPr lang="en-US" altLang="en-US" dirty="0" smtClean="0">
                <a:latin typeface="Calibri" pitchFamily="34" charset="0"/>
                <a:cs typeface="Arial" charset="0"/>
              </a:rPr>
              <a:t> </a:t>
            </a:r>
            <a:r>
              <a:rPr lang="en-US" altLang="en-US" dirty="0" err="1" smtClean="0">
                <a:latin typeface="Calibri" pitchFamily="34" charset="0"/>
                <a:cs typeface="Arial" charset="0"/>
              </a:rPr>
              <a:t>accesorios</a:t>
            </a:r>
            <a:r>
              <a:rPr lang="en-US" altLang="en-US" dirty="0" smtClean="0">
                <a:latin typeface="Calibri" pitchFamily="34" charset="0"/>
                <a:cs typeface="Arial" charset="0"/>
              </a:rPr>
              <a:t>.  Para </a:t>
            </a:r>
            <a:r>
              <a:rPr lang="en-US" altLang="en-US" dirty="0" err="1" smtClean="0">
                <a:latin typeface="Calibri" pitchFamily="34" charset="0"/>
                <a:cs typeface="Arial" charset="0"/>
              </a:rPr>
              <a:t>este</a:t>
            </a:r>
            <a:r>
              <a:rPr lang="en-US" altLang="en-US" dirty="0" smtClean="0">
                <a:latin typeface="Calibri" pitchFamily="34" charset="0"/>
                <a:cs typeface="Arial" charset="0"/>
              </a:rPr>
              <a:t> </a:t>
            </a:r>
            <a:r>
              <a:rPr lang="en-US" altLang="en-US" dirty="0" err="1" smtClean="0">
                <a:latin typeface="Calibri" pitchFamily="34" charset="0"/>
                <a:cs typeface="Arial" charset="0"/>
              </a:rPr>
              <a:t>accesorio</a:t>
            </a:r>
            <a:r>
              <a:rPr lang="en-US" altLang="en-US" dirty="0" smtClean="0">
                <a:latin typeface="Calibri" pitchFamily="34" charset="0"/>
                <a:cs typeface="Arial" charset="0"/>
              </a:rPr>
              <a:t> de </a:t>
            </a:r>
            <a:r>
              <a:rPr lang="en-US" altLang="en-US" dirty="0" err="1" smtClean="0">
                <a:latin typeface="Calibri" pitchFamily="34" charset="0"/>
                <a:cs typeface="Arial" charset="0"/>
              </a:rPr>
              <a:t>cuchara</a:t>
            </a:r>
            <a:r>
              <a:rPr lang="en-US" altLang="en-US" dirty="0" smtClean="0">
                <a:latin typeface="Calibri" pitchFamily="34" charset="0"/>
                <a:cs typeface="Arial" charset="0"/>
              </a:rPr>
              <a:t> 1 </a:t>
            </a:r>
            <a:r>
              <a:rPr lang="en-US" altLang="en-US" dirty="0" err="1" smtClean="0">
                <a:latin typeface="Calibri" pitchFamily="34" charset="0"/>
                <a:cs typeface="Arial" charset="0"/>
              </a:rPr>
              <a:t>pasador</a:t>
            </a:r>
            <a:r>
              <a:rPr lang="en-US" altLang="en-US" dirty="0" smtClean="0">
                <a:latin typeface="Calibri" pitchFamily="34" charset="0"/>
                <a:cs typeface="Arial" charset="0"/>
              </a:rPr>
              <a:t> de </a:t>
            </a:r>
            <a:r>
              <a:rPr lang="en-US" altLang="en-US" dirty="0" err="1" smtClean="0">
                <a:latin typeface="Calibri" pitchFamily="34" charset="0"/>
                <a:cs typeface="Arial" charset="0"/>
              </a:rPr>
              <a:t>seguridad</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ser</a:t>
            </a:r>
            <a:r>
              <a:rPr lang="en-US" altLang="en-US" dirty="0" smtClean="0">
                <a:latin typeface="Calibri" pitchFamily="34" charset="0"/>
                <a:cs typeface="Arial" charset="0"/>
              </a:rPr>
              <a:t> </a:t>
            </a:r>
            <a:r>
              <a:rPr lang="en-US" altLang="en-US" dirty="0" err="1" smtClean="0">
                <a:latin typeface="Calibri" pitchFamily="34" charset="0"/>
                <a:cs typeface="Arial" charset="0"/>
              </a:rPr>
              <a:t>instalado</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la parte inferior, </a:t>
            </a:r>
            <a:r>
              <a:rPr lang="en-US" altLang="en-US" dirty="0" err="1" smtClean="0">
                <a:latin typeface="Calibri" pitchFamily="34" charset="0"/>
                <a:cs typeface="Arial" charset="0"/>
              </a:rPr>
              <a:t>en</a:t>
            </a:r>
            <a:r>
              <a:rPr lang="en-US" altLang="en-US" dirty="0" smtClean="0">
                <a:latin typeface="Calibri" pitchFamily="34" charset="0"/>
                <a:cs typeface="Arial" charset="0"/>
              </a:rPr>
              <a:t> el </a:t>
            </a:r>
            <a:r>
              <a:rPr lang="en-US" altLang="en-US" dirty="0" err="1" smtClean="0">
                <a:latin typeface="Calibri" pitchFamily="34" charset="0"/>
                <a:cs typeface="Arial" charset="0"/>
              </a:rPr>
              <a:t>orificio</a:t>
            </a:r>
            <a:r>
              <a:rPr lang="en-US" altLang="en-US" dirty="0" smtClean="0">
                <a:latin typeface="Calibri" pitchFamily="34" charset="0"/>
                <a:cs typeface="Arial" charset="0"/>
              </a:rPr>
              <a:t> </a:t>
            </a:r>
            <a:r>
              <a:rPr lang="en-US" altLang="en-US" dirty="0" err="1" smtClean="0">
                <a:latin typeface="Calibri" pitchFamily="34" charset="0"/>
                <a:cs typeface="Arial" charset="0"/>
              </a:rPr>
              <a:t>izquierdo</a:t>
            </a:r>
            <a:r>
              <a:rPr lang="en-US" altLang="en-US" dirty="0" smtClean="0">
                <a:latin typeface="Calibri" pitchFamily="34" charset="0"/>
                <a:cs typeface="Arial" charset="0"/>
              </a:rPr>
              <a:t> (</a:t>
            </a:r>
            <a:r>
              <a:rPr lang="en-US" altLang="en-US" dirty="0" err="1" smtClean="0">
                <a:latin typeface="Calibri" pitchFamily="34" charset="0"/>
                <a:cs typeface="Arial" charset="0"/>
              </a:rPr>
              <a:t>como</a:t>
            </a:r>
            <a:r>
              <a:rPr lang="en-US" altLang="en-US" dirty="0" smtClean="0">
                <a:latin typeface="Calibri" pitchFamily="34" charset="0"/>
                <a:cs typeface="Arial" charset="0"/>
              </a:rPr>
              <a:t> la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orientado</a:t>
            </a:r>
            <a:r>
              <a:rPr lang="en-US" altLang="en-US" dirty="0" smtClean="0">
                <a:latin typeface="Calibri" pitchFamily="34" charset="0"/>
                <a:cs typeface="Arial" charset="0"/>
              </a:rPr>
              <a:t> </a:t>
            </a:r>
            <a:r>
              <a:rPr lang="en-US" altLang="en-US" dirty="0" err="1" smtClean="0">
                <a:latin typeface="Calibri" pitchFamily="34" charset="0"/>
                <a:cs typeface="Arial" charset="0"/>
              </a:rPr>
              <a:t>aquí</a:t>
            </a:r>
            <a:r>
              <a:rPr lang="en-US" altLang="en-US" dirty="0" smtClean="0">
                <a:latin typeface="Calibri" pitchFamily="34" charset="0"/>
                <a:cs typeface="Arial" charset="0"/>
              </a:rPr>
              <a:t>).</a:t>
            </a:r>
          </a:p>
        </p:txBody>
      </p:sp>
      <p:sp>
        <p:nvSpPr>
          <p:cNvPr id="4608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19182867-42CA-40B0-9706-74FC8394D1D1}" type="slidenum">
              <a:rPr lang="en-US" altLang="en-US">
                <a:latin typeface="Calibri" pitchFamily="34" charset="0"/>
              </a:rPr>
              <a:pPr algn="r" eaLnBrk="1" hangingPunct="1">
                <a:spcBef>
                  <a:spcPct val="0"/>
                </a:spcBef>
                <a:buClrTx/>
                <a:buFontTx/>
                <a:buNone/>
              </a:pPr>
              <a:t>20</a:t>
            </a:fld>
            <a:r>
              <a:rPr lang="en-US" altLang="en-US">
                <a:latin typeface="Calibri" pitchFamily="34" charset="0"/>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696252B-6D47-49AB-A78C-587D6CB9A417}" type="slidenum">
              <a:rPr lang="en-US" altLang="en-US">
                <a:latin typeface="Calibri" pitchFamily="34" charset="0"/>
              </a:rPr>
              <a:pPr>
                <a:spcBef>
                  <a:spcPct val="0"/>
                </a:spcBef>
                <a:buClrTx/>
                <a:buFontTx/>
                <a:buNone/>
              </a:pPr>
              <a:t>21</a:t>
            </a:fld>
            <a:r>
              <a:rPr lang="en-US" altLang="en-US">
                <a:latin typeface="Calibri" pitchFamily="34" charset="0"/>
              </a:rPr>
              <a:t> </a:t>
            </a:r>
          </a:p>
        </p:txBody>
      </p:sp>
      <p:sp>
        <p:nvSpPr>
          <p:cNvPr id="48131"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4813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35BDE9D4-B696-4754-8334-B7CF5840A5C5}" type="slidenum">
              <a:rPr lang="en-US" altLang="en-US">
                <a:latin typeface="Calibri" pitchFamily="34" charset="0"/>
              </a:rPr>
              <a:pPr algn="r" eaLnBrk="1" hangingPunct="1">
                <a:spcBef>
                  <a:spcPct val="0"/>
                </a:spcBef>
                <a:buClrTx/>
                <a:buFontTx/>
                <a:buNone/>
              </a:pPr>
              <a:t>21</a:t>
            </a:fld>
            <a:r>
              <a:rPr lang="en-US" altLang="en-US">
                <a:latin typeface="Calibri" pitchFamily="34" charset="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7155F6C8-B5EC-40FB-AC38-B4889859D86F}" type="slidenum">
              <a:rPr lang="en-US" altLang="en-US">
                <a:latin typeface="Calibri" pitchFamily="34" charset="0"/>
              </a:rPr>
              <a:pPr>
                <a:spcBef>
                  <a:spcPct val="0"/>
                </a:spcBef>
                <a:buClrTx/>
                <a:buFontTx/>
                <a:buNone/>
              </a:pPr>
              <a:t>22</a:t>
            </a:fld>
            <a:r>
              <a:rPr lang="en-US" altLang="en-US">
                <a:latin typeface="Calibri" pitchFamily="34" charset="0"/>
              </a:rPr>
              <a:t> </a:t>
            </a:r>
          </a:p>
        </p:txBody>
      </p:sp>
      <p:sp>
        <p:nvSpPr>
          <p:cNvPr id="5017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t>
            </a:r>
            <a:r>
              <a:rPr lang="en-US" altLang="en-US" dirty="0" err="1" smtClean="0">
                <a:latin typeface="Calibri" pitchFamily="34" charset="0"/>
                <a:cs typeface="Arial" charset="0"/>
              </a:rPr>
              <a:t>algunos</a:t>
            </a:r>
            <a:r>
              <a:rPr lang="en-US" altLang="en-US" dirty="0" smtClean="0">
                <a:latin typeface="Calibri" pitchFamily="34" charset="0"/>
                <a:cs typeface="Arial" charset="0"/>
              </a:rPr>
              <a:t> </a:t>
            </a:r>
            <a:r>
              <a:rPr lang="en-US" altLang="en-US" dirty="0" err="1" smtClean="0">
                <a:latin typeface="Calibri" pitchFamily="34" charset="0"/>
                <a:cs typeface="Arial" charset="0"/>
              </a:rPr>
              <a:t>objetos</a:t>
            </a:r>
            <a:r>
              <a:rPr lang="en-US" altLang="en-US" dirty="0" smtClean="0">
                <a:latin typeface="Calibri" pitchFamily="34" charset="0"/>
                <a:cs typeface="Arial" charset="0"/>
              </a:rPr>
              <a:t> no </a:t>
            </a:r>
            <a:r>
              <a:rPr lang="en-US" altLang="en-US" dirty="0" err="1" smtClean="0">
                <a:latin typeface="Calibri" pitchFamily="34" charset="0"/>
                <a:cs typeface="Arial" charset="0"/>
              </a:rPr>
              <a:t>seguros</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la </a:t>
            </a:r>
            <a:r>
              <a:rPr lang="en-US" altLang="en-US" dirty="0" err="1" smtClean="0">
                <a:latin typeface="Calibri" pitchFamily="34" charset="0"/>
                <a:cs typeface="Arial" charset="0"/>
              </a:rPr>
              <a:t>cabina</a:t>
            </a:r>
            <a:r>
              <a:rPr lang="en-US" altLang="en-US" dirty="0" smtClean="0">
                <a:latin typeface="Calibri" pitchFamily="34" charset="0"/>
                <a:cs typeface="Arial" charset="0"/>
              </a:rPr>
              <a:t> de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pieza</a:t>
            </a:r>
            <a:r>
              <a:rPr lang="en-US" altLang="en-US" dirty="0" smtClean="0">
                <a:latin typeface="Calibri" pitchFamily="34" charset="0"/>
                <a:cs typeface="Arial" charset="0"/>
              </a:rPr>
              <a:t> de </a:t>
            </a:r>
            <a:r>
              <a:rPr lang="en-US" altLang="en-US" dirty="0" err="1" smtClean="0">
                <a:latin typeface="Calibri" pitchFamily="34" charset="0"/>
                <a:cs typeface="Arial" charset="0"/>
              </a:rPr>
              <a:t>equipo</a:t>
            </a:r>
            <a:r>
              <a:rPr lang="en-US" altLang="en-US" dirty="0" smtClean="0">
                <a:latin typeface="Calibri" pitchFamily="34" charset="0"/>
                <a:cs typeface="Arial" charset="0"/>
              </a:rPr>
              <a:t> </a:t>
            </a:r>
            <a:r>
              <a:rPr lang="en-US" altLang="en-US" dirty="0" err="1" smtClean="0">
                <a:latin typeface="Calibri" pitchFamily="34" charset="0"/>
                <a:cs typeface="Arial" charset="0"/>
              </a:rPr>
              <a:t>pesado</a:t>
            </a:r>
            <a:r>
              <a:rPr lang="en-US" altLang="en-US" dirty="0" smtClean="0">
                <a:latin typeface="Calibri" pitchFamily="34" charset="0"/>
                <a:cs typeface="Arial" charset="0"/>
              </a:rPr>
              <a:t>.  </a:t>
            </a:r>
            <a:r>
              <a:rPr lang="en-US" altLang="en-US" dirty="0" err="1" smtClean="0">
                <a:latin typeface="Calibri" pitchFamily="34" charset="0"/>
                <a:cs typeface="Arial" charset="0"/>
              </a:rPr>
              <a:t>Estos</a:t>
            </a:r>
            <a:r>
              <a:rPr lang="en-US" altLang="en-US" dirty="0" smtClean="0">
                <a:latin typeface="Calibri" pitchFamily="34" charset="0"/>
                <a:cs typeface="Arial" charset="0"/>
              </a:rPr>
              <a:t> </a:t>
            </a:r>
            <a:r>
              <a:rPr lang="en-US" altLang="en-US" dirty="0" err="1" smtClean="0">
                <a:latin typeface="Calibri" pitchFamily="34" charset="0"/>
                <a:cs typeface="Arial" charset="0"/>
              </a:rPr>
              <a:t>pueden</a:t>
            </a:r>
            <a:r>
              <a:rPr lang="en-US" altLang="en-US" dirty="0" smtClean="0">
                <a:latin typeface="Calibri" pitchFamily="34" charset="0"/>
                <a:cs typeface="Arial" charset="0"/>
              </a:rPr>
              <a:t> </a:t>
            </a:r>
            <a:r>
              <a:rPr lang="en-US" altLang="en-US" dirty="0" err="1" smtClean="0">
                <a:latin typeface="Calibri" pitchFamily="34" charset="0"/>
                <a:cs typeface="Arial" charset="0"/>
              </a:rPr>
              <a:t>convertirse</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proyectiles</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caso</a:t>
            </a:r>
            <a:r>
              <a:rPr lang="en-US" altLang="en-US" dirty="0" smtClean="0">
                <a:latin typeface="Calibri" pitchFamily="34" charset="0"/>
                <a:cs typeface="Arial" charset="0"/>
              </a:rPr>
              <a:t> de </a:t>
            </a:r>
            <a:r>
              <a:rPr lang="en-US" altLang="en-US" dirty="0" err="1" smtClean="0">
                <a:latin typeface="Calibri" pitchFamily="34" charset="0"/>
                <a:cs typeface="Arial" charset="0"/>
              </a:rPr>
              <a:t>vuelco</a:t>
            </a:r>
            <a:r>
              <a:rPr lang="en-US" altLang="en-US" dirty="0" smtClean="0">
                <a:latin typeface="Calibri" pitchFamily="34" charset="0"/>
                <a:cs typeface="Arial" charset="0"/>
              </a:rPr>
              <a:t>.  Se </a:t>
            </a:r>
            <a:r>
              <a:rPr lang="en-US" altLang="en-US" dirty="0" err="1" smtClean="0">
                <a:latin typeface="Calibri" pitchFamily="34" charset="0"/>
                <a:cs typeface="Arial" charset="0"/>
              </a:rPr>
              <a:t>pueden</a:t>
            </a:r>
            <a:r>
              <a:rPr lang="en-US" altLang="en-US" dirty="0" smtClean="0">
                <a:latin typeface="Calibri" pitchFamily="34" charset="0"/>
                <a:cs typeface="Arial" charset="0"/>
              </a:rPr>
              <a:t> </a:t>
            </a:r>
            <a:r>
              <a:rPr lang="en-US" altLang="en-US" dirty="0" err="1" smtClean="0">
                <a:latin typeface="Calibri" pitchFamily="34" charset="0"/>
                <a:cs typeface="Arial" charset="0"/>
              </a:rPr>
              <a:t>tirar</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la </a:t>
            </a:r>
            <a:r>
              <a:rPr lang="en-US" altLang="en-US" dirty="0" err="1" smtClean="0">
                <a:latin typeface="Calibri" pitchFamily="34" charset="0"/>
                <a:cs typeface="Arial" charset="0"/>
              </a:rPr>
              <a:t>cabina</a:t>
            </a:r>
            <a:r>
              <a:rPr lang="en-US" altLang="en-US" dirty="0" smtClean="0">
                <a:latin typeface="Calibri" pitchFamily="34" charset="0"/>
                <a:cs typeface="Arial" charset="0"/>
              </a:rPr>
              <a:t> y </a:t>
            </a:r>
            <a:r>
              <a:rPr lang="en-US" altLang="en-US" dirty="0" err="1" smtClean="0">
                <a:latin typeface="Calibri" pitchFamily="34" charset="0"/>
                <a:cs typeface="Arial" charset="0"/>
              </a:rPr>
              <a:t>causar</a:t>
            </a:r>
            <a:r>
              <a:rPr lang="en-US" altLang="en-US" dirty="0" smtClean="0">
                <a:latin typeface="Calibri" pitchFamily="34" charset="0"/>
                <a:cs typeface="Arial" charset="0"/>
              </a:rPr>
              <a:t> </a:t>
            </a:r>
            <a:r>
              <a:rPr lang="en-US" altLang="en-US" dirty="0" err="1" smtClean="0">
                <a:latin typeface="Calibri" pitchFamily="34" charset="0"/>
                <a:cs typeface="Arial" charset="0"/>
              </a:rPr>
              <a:t>lesiones</a:t>
            </a:r>
            <a:r>
              <a:rPr lang="en-US" altLang="en-US" dirty="0" smtClean="0">
                <a:latin typeface="Calibri" pitchFamily="34" charset="0"/>
                <a:cs typeface="Arial" charset="0"/>
              </a:rPr>
              <a:t> graves al </a:t>
            </a:r>
            <a:r>
              <a:rPr lang="en-US" altLang="en-US" dirty="0" err="1" smtClean="0">
                <a:latin typeface="Calibri" pitchFamily="34" charset="0"/>
                <a:cs typeface="Arial" charset="0"/>
              </a:rPr>
              <a:t>operador</a:t>
            </a:r>
            <a:r>
              <a:rPr lang="en-US" altLang="en-US" dirty="0" smtClean="0">
                <a:latin typeface="Calibri" pitchFamily="34" charset="0"/>
                <a:cs typeface="Arial" charset="0"/>
              </a:rPr>
              <a:t> </a:t>
            </a:r>
            <a:r>
              <a:rPr lang="en-US" altLang="en-US" dirty="0" err="1" smtClean="0">
                <a:latin typeface="Calibri" pitchFamily="34" charset="0"/>
                <a:cs typeface="Arial" charset="0"/>
              </a:rPr>
              <a:t>si</a:t>
            </a:r>
            <a:r>
              <a:rPr lang="en-US" altLang="en-US" dirty="0" smtClean="0">
                <a:latin typeface="Calibri" pitchFamily="34" charset="0"/>
                <a:cs typeface="Arial" charset="0"/>
              </a:rPr>
              <a:t> con </a:t>
            </a:r>
            <a:r>
              <a:rPr lang="en-US" altLang="en-US" dirty="0" err="1" smtClean="0">
                <a:latin typeface="Calibri" pitchFamily="34" charset="0"/>
                <a:cs typeface="Arial" charset="0"/>
              </a:rPr>
              <a:t>uno</a:t>
            </a:r>
            <a:r>
              <a:rPr lang="en-US" altLang="en-US" dirty="0" smtClean="0">
                <a:latin typeface="Calibri" pitchFamily="34" charset="0"/>
                <a:cs typeface="Arial" charset="0"/>
              </a:rPr>
              <a:t> de </a:t>
            </a:r>
            <a:r>
              <a:rPr lang="en-US" altLang="en-US" dirty="0" err="1" smtClean="0">
                <a:latin typeface="Calibri" pitchFamily="34" charset="0"/>
                <a:cs typeface="Arial" charset="0"/>
              </a:rPr>
              <a:t>ellos</a:t>
            </a:r>
            <a:r>
              <a:rPr lang="en-US" altLang="en-US" dirty="0" smtClean="0">
                <a:latin typeface="Calibri" pitchFamily="34" charset="0"/>
                <a:cs typeface="Arial" charset="0"/>
              </a:rPr>
              <a:t>.  </a:t>
            </a:r>
            <a:r>
              <a:rPr lang="en-US" altLang="en-US" dirty="0" err="1" smtClean="0">
                <a:latin typeface="Calibri" pitchFamily="34" charset="0"/>
                <a:cs typeface="Arial" charset="0"/>
              </a:rPr>
              <a:t>Además</a:t>
            </a:r>
            <a:r>
              <a:rPr lang="en-US" altLang="en-US" dirty="0" smtClean="0">
                <a:latin typeface="Calibri" pitchFamily="34" charset="0"/>
                <a:cs typeface="Arial" charset="0"/>
              </a:rPr>
              <a:t>, </a:t>
            </a:r>
            <a:r>
              <a:rPr lang="en-US" altLang="en-US" dirty="0" err="1" smtClean="0">
                <a:latin typeface="Calibri" pitchFamily="34" charset="0"/>
                <a:cs typeface="Arial" charset="0"/>
              </a:rPr>
              <a:t>estos</a:t>
            </a:r>
            <a:r>
              <a:rPr lang="en-US" altLang="en-US" dirty="0" smtClean="0">
                <a:latin typeface="Calibri" pitchFamily="34" charset="0"/>
                <a:cs typeface="Arial" charset="0"/>
              </a:rPr>
              <a:t> </a:t>
            </a:r>
            <a:r>
              <a:rPr lang="en-US" altLang="en-US" dirty="0" err="1" smtClean="0">
                <a:latin typeface="Calibri" pitchFamily="34" charset="0"/>
                <a:cs typeface="Arial" charset="0"/>
              </a:rPr>
              <a:t>elementos</a:t>
            </a:r>
            <a:r>
              <a:rPr lang="en-US" altLang="en-US" dirty="0" smtClean="0">
                <a:latin typeface="Calibri" pitchFamily="34" charset="0"/>
                <a:cs typeface="Arial" charset="0"/>
              </a:rPr>
              <a:t> se </a:t>
            </a:r>
            <a:r>
              <a:rPr lang="en-US" altLang="en-US" dirty="0" err="1" smtClean="0">
                <a:latin typeface="Calibri" pitchFamily="34" charset="0"/>
                <a:cs typeface="Arial" charset="0"/>
              </a:rPr>
              <a:t>pueden</a:t>
            </a:r>
            <a:r>
              <a:rPr lang="en-US" altLang="en-US" dirty="0" smtClean="0">
                <a:latin typeface="Calibri" pitchFamily="34" charset="0"/>
                <a:cs typeface="Arial" charset="0"/>
              </a:rPr>
              <a:t> </a:t>
            </a:r>
            <a:r>
              <a:rPr lang="en-US" altLang="en-US" dirty="0" err="1" smtClean="0">
                <a:latin typeface="Calibri" pitchFamily="34" charset="0"/>
                <a:cs typeface="Arial" charset="0"/>
              </a:rPr>
              <a:t>atascar</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los </a:t>
            </a:r>
            <a:r>
              <a:rPr lang="en-US" altLang="en-US" dirty="0" err="1" smtClean="0">
                <a:latin typeface="Calibri" pitchFamily="34" charset="0"/>
                <a:cs typeface="Arial" charset="0"/>
              </a:rPr>
              <a:t>pedales</a:t>
            </a:r>
            <a:r>
              <a:rPr lang="en-US" altLang="en-US" dirty="0" smtClean="0">
                <a:latin typeface="Calibri" pitchFamily="34" charset="0"/>
                <a:cs typeface="Arial" charset="0"/>
              </a:rPr>
              <a:t> y </a:t>
            </a:r>
            <a:r>
              <a:rPr lang="en-US" altLang="en-US" dirty="0" err="1" smtClean="0">
                <a:latin typeface="Calibri" pitchFamily="34" charset="0"/>
                <a:cs typeface="Arial" charset="0"/>
              </a:rPr>
              <a:t>interferir</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otras</a:t>
            </a:r>
            <a:r>
              <a:rPr lang="en-US" altLang="en-US" dirty="0" smtClean="0">
                <a:latin typeface="Calibri" pitchFamily="34" charset="0"/>
                <a:cs typeface="Arial" charset="0"/>
              </a:rPr>
              <a:t> </a:t>
            </a:r>
            <a:r>
              <a:rPr lang="en-US" altLang="en-US" dirty="0" err="1" smtClean="0">
                <a:latin typeface="Calibri" pitchFamily="34" charset="0"/>
                <a:cs typeface="Arial" charset="0"/>
              </a:rPr>
              <a:t>operaciones</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el interior de la </a:t>
            </a:r>
            <a:r>
              <a:rPr lang="en-US" altLang="en-US" dirty="0" err="1" smtClean="0">
                <a:latin typeface="Calibri" pitchFamily="34" charset="0"/>
                <a:cs typeface="Arial" charset="0"/>
              </a:rPr>
              <a:t>cabina</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Estos</a:t>
            </a:r>
            <a:r>
              <a:rPr lang="en-US" altLang="en-US" dirty="0" smtClean="0">
                <a:latin typeface="Calibri" pitchFamily="34" charset="0"/>
                <a:cs typeface="Arial" charset="0"/>
              </a:rPr>
              <a:t> </a:t>
            </a:r>
            <a:r>
              <a:rPr lang="en-US" altLang="en-US" dirty="0" err="1" smtClean="0">
                <a:latin typeface="Calibri" pitchFamily="34" charset="0"/>
                <a:cs typeface="Arial" charset="0"/>
              </a:rPr>
              <a:t>elementos</a:t>
            </a:r>
            <a:r>
              <a:rPr lang="en-US" altLang="en-US" dirty="0" smtClean="0">
                <a:latin typeface="Calibri" pitchFamily="34" charset="0"/>
                <a:cs typeface="Arial" charset="0"/>
              </a:rPr>
              <a:t> </a:t>
            </a:r>
            <a:r>
              <a:rPr lang="en-US" altLang="en-US" dirty="0" err="1" smtClean="0">
                <a:latin typeface="Calibri" pitchFamily="34" charset="0"/>
                <a:cs typeface="Arial" charset="0"/>
              </a:rPr>
              <a:t>innecesarios</a:t>
            </a:r>
            <a:r>
              <a:rPr lang="en-US" altLang="en-US" dirty="0" smtClean="0">
                <a:latin typeface="Calibri" pitchFamily="34" charset="0"/>
                <a:cs typeface="Arial" charset="0"/>
              </a:rPr>
              <a:t> no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ser</a:t>
            </a:r>
            <a:r>
              <a:rPr lang="en-US" altLang="en-US" dirty="0" smtClean="0">
                <a:latin typeface="Calibri" pitchFamily="34" charset="0"/>
                <a:cs typeface="Arial" charset="0"/>
              </a:rPr>
              <a:t> </a:t>
            </a:r>
            <a:r>
              <a:rPr lang="en-US" altLang="en-US" dirty="0" err="1" smtClean="0">
                <a:latin typeface="Calibri" pitchFamily="34" charset="0"/>
                <a:cs typeface="Arial" charset="0"/>
              </a:rPr>
              <a:t>mantenidos</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la </a:t>
            </a:r>
            <a:r>
              <a:rPr lang="en-US" altLang="en-US" dirty="0" err="1" smtClean="0">
                <a:latin typeface="Calibri" pitchFamily="34" charset="0"/>
                <a:cs typeface="Arial" charset="0"/>
              </a:rPr>
              <a:t>cabina</a:t>
            </a:r>
            <a:r>
              <a:rPr lang="en-US" altLang="en-US" dirty="0" smtClean="0">
                <a:latin typeface="Calibri" pitchFamily="34" charset="0"/>
                <a:cs typeface="Arial" charset="0"/>
              </a:rPr>
              <a:t>.  </a:t>
            </a:r>
            <a:r>
              <a:rPr lang="en-US" altLang="en-US" dirty="0" err="1" smtClean="0">
                <a:latin typeface="Calibri" pitchFamily="34" charset="0"/>
                <a:cs typeface="Arial" charset="0"/>
              </a:rPr>
              <a:t>Elementos</a:t>
            </a:r>
            <a:r>
              <a:rPr lang="en-US" altLang="en-US" dirty="0" smtClean="0">
                <a:latin typeface="Calibri" pitchFamily="34" charset="0"/>
                <a:cs typeface="Arial" charset="0"/>
              </a:rPr>
              <a:t> </a:t>
            </a:r>
            <a:r>
              <a:rPr lang="en-US" altLang="en-US" dirty="0" err="1" smtClean="0">
                <a:latin typeface="Calibri" pitchFamily="34" charset="0"/>
                <a:cs typeface="Arial" charset="0"/>
              </a:rPr>
              <a:t>necesarios</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permanecer</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la </a:t>
            </a:r>
            <a:r>
              <a:rPr lang="en-US" altLang="en-US" dirty="0" err="1" smtClean="0">
                <a:latin typeface="Calibri" pitchFamily="34" charset="0"/>
                <a:cs typeface="Arial" charset="0"/>
              </a:rPr>
              <a:t>cabina</a:t>
            </a:r>
            <a:r>
              <a:rPr lang="en-US" altLang="en-US" dirty="0" smtClean="0">
                <a:latin typeface="Calibri" pitchFamily="34" charset="0"/>
                <a:cs typeface="Arial" charset="0"/>
              </a:rPr>
              <a:t>, </a:t>
            </a:r>
            <a:r>
              <a:rPr lang="en-US" altLang="en-US" dirty="0" err="1" smtClean="0">
                <a:latin typeface="Calibri" pitchFamily="34" charset="0"/>
                <a:cs typeface="Arial" charset="0"/>
              </a:rPr>
              <a:t>por</a:t>
            </a:r>
            <a:r>
              <a:rPr lang="en-US" altLang="en-US" dirty="0" smtClean="0">
                <a:latin typeface="Calibri" pitchFamily="34" charset="0"/>
                <a:cs typeface="Arial" charset="0"/>
              </a:rPr>
              <a:t> </a:t>
            </a:r>
            <a:r>
              <a:rPr lang="en-US" altLang="en-US" dirty="0" err="1" smtClean="0">
                <a:latin typeface="Calibri" pitchFamily="34" charset="0"/>
                <a:cs typeface="Arial" charset="0"/>
              </a:rPr>
              <a:t>ejemplo</a:t>
            </a:r>
            <a:r>
              <a:rPr lang="en-US" altLang="en-US" dirty="0" smtClean="0">
                <a:latin typeface="Calibri" pitchFamily="34" charset="0"/>
                <a:cs typeface="Arial" charset="0"/>
              </a:rPr>
              <a:t>, un </a:t>
            </a:r>
            <a:r>
              <a:rPr lang="en-US" altLang="en-US" dirty="0" err="1" smtClean="0">
                <a:latin typeface="Calibri" pitchFamily="34" charset="0"/>
                <a:cs typeface="Arial" charset="0"/>
              </a:rPr>
              <a:t>extintor</a:t>
            </a:r>
            <a:r>
              <a:rPr lang="en-US" altLang="en-US" dirty="0" smtClean="0">
                <a:latin typeface="Calibri" pitchFamily="34" charset="0"/>
                <a:cs typeface="Arial" charset="0"/>
              </a:rPr>
              <a:t> de </a:t>
            </a:r>
            <a:r>
              <a:rPr lang="en-US" altLang="en-US" dirty="0" err="1" smtClean="0">
                <a:latin typeface="Calibri" pitchFamily="34" charset="0"/>
                <a:cs typeface="Arial" charset="0"/>
              </a:rPr>
              <a:t>incendios</a:t>
            </a:r>
            <a:r>
              <a:rPr lang="en-US" altLang="en-US" dirty="0" smtClean="0">
                <a:latin typeface="Calibri" pitchFamily="34" charset="0"/>
                <a:cs typeface="Arial" charset="0"/>
              </a:rPr>
              <a:t>, </a:t>
            </a:r>
            <a:r>
              <a:rPr lang="en-US" altLang="en-US" dirty="0" err="1" smtClean="0">
                <a:latin typeface="Calibri" pitchFamily="34" charset="0"/>
                <a:cs typeface="Arial" charset="0"/>
              </a:rPr>
              <a:t>necesitan</a:t>
            </a:r>
            <a:r>
              <a:rPr lang="en-US" altLang="en-US" dirty="0" smtClean="0">
                <a:latin typeface="Calibri" pitchFamily="34" charset="0"/>
                <a:cs typeface="Arial" charset="0"/>
              </a:rPr>
              <a:t> </a:t>
            </a:r>
            <a:r>
              <a:rPr lang="en-US" altLang="en-US" dirty="0" err="1" smtClean="0">
                <a:latin typeface="Calibri" pitchFamily="34" charset="0"/>
                <a:cs typeface="Arial" charset="0"/>
              </a:rPr>
              <a:t>ser</a:t>
            </a:r>
            <a:r>
              <a:rPr lang="en-US" altLang="en-US" dirty="0" smtClean="0">
                <a:latin typeface="Calibri" pitchFamily="34" charset="0"/>
                <a:cs typeface="Arial" charset="0"/>
              </a:rPr>
              <a:t> </a:t>
            </a:r>
            <a:r>
              <a:rPr lang="en-US" altLang="en-US" dirty="0" err="1" smtClean="0">
                <a:latin typeface="Calibri" pitchFamily="34" charset="0"/>
                <a:cs typeface="Arial" charset="0"/>
              </a:rPr>
              <a:t>protegidos</a:t>
            </a:r>
            <a:r>
              <a:rPr lang="en-US" altLang="en-US" dirty="0" smtClean="0">
                <a:latin typeface="Calibri" pitchFamily="34" charset="0"/>
                <a:cs typeface="Arial" charset="0"/>
              </a:rPr>
              <a:t>.</a:t>
            </a:r>
          </a:p>
        </p:txBody>
      </p:sp>
      <p:sp>
        <p:nvSpPr>
          <p:cNvPr id="5018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5E778F92-4B2B-4DEA-89FA-ED26204C29BC}" type="slidenum">
              <a:rPr lang="en-US" altLang="en-US">
                <a:latin typeface="Calibri" pitchFamily="34" charset="0"/>
              </a:rPr>
              <a:pPr algn="r" eaLnBrk="1" hangingPunct="1">
                <a:spcBef>
                  <a:spcPct val="0"/>
                </a:spcBef>
                <a:buClrTx/>
                <a:buFontTx/>
                <a:buNone/>
              </a:pPr>
              <a:t>22</a:t>
            </a:fld>
            <a:r>
              <a:rPr lang="en-US" altLang="en-US">
                <a:latin typeface="Calibri" pitchFamily="34" charset="0"/>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E5A0F29A-5BAA-490D-B808-134319270401}" type="slidenum">
              <a:rPr lang="en-US" altLang="en-US">
                <a:latin typeface="Calibri" pitchFamily="34" charset="0"/>
              </a:rPr>
              <a:pPr>
                <a:spcBef>
                  <a:spcPct val="0"/>
                </a:spcBef>
                <a:buClrTx/>
                <a:buFontTx/>
                <a:buNone/>
              </a:pPr>
              <a:t>23</a:t>
            </a:fld>
            <a:r>
              <a:rPr lang="en-US" altLang="en-US">
                <a:latin typeface="Calibri" pitchFamily="34" charset="0"/>
              </a:rPr>
              <a:t> </a:t>
            </a:r>
          </a:p>
        </p:txBody>
      </p:sp>
      <p:sp>
        <p:nvSpPr>
          <p:cNvPr id="52227"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5222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D8C0513C-206D-4AA9-B6D8-5E7E8377445A}" type="slidenum">
              <a:rPr lang="en-US" altLang="en-US">
                <a:latin typeface="Calibri" pitchFamily="34" charset="0"/>
              </a:rPr>
              <a:pPr algn="r" eaLnBrk="1" hangingPunct="1">
                <a:spcBef>
                  <a:spcPct val="0"/>
                </a:spcBef>
                <a:buClrTx/>
                <a:buFontTx/>
                <a:buNone/>
              </a:pPr>
              <a:t>23</a:t>
            </a:fld>
            <a:r>
              <a:rPr lang="en-US" altLang="en-US">
                <a:latin typeface="Calibri" pitchFamily="34" charset="0"/>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B637AB95-5561-4F73-8C3A-2B085AF3A00E}" type="slidenum">
              <a:rPr lang="en-US" altLang="en-US">
                <a:latin typeface="Calibri" pitchFamily="34" charset="0"/>
              </a:rPr>
              <a:pPr>
                <a:spcBef>
                  <a:spcPct val="0"/>
                </a:spcBef>
                <a:buClrTx/>
                <a:buFontTx/>
                <a:buNone/>
              </a:pPr>
              <a:t>24</a:t>
            </a:fld>
            <a:r>
              <a:rPr lang="en-US" altLang="en-US">
                <a:latin typeface="Calibri" pitchFamily="34" charset="0"/>
              </a:rPr>
              <a:t> </a:t>
            </a:r>
          </a:p>
        </p:txBody>
      </p:sp>
      <p:sp>
        <p:nvSpPr>
          <p:cNvPr id="54275"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un </a:t>
            </a:r>
            <a:r>
              <a:rPr lang="en-US" altLang="en-US" dirty="0" err="1" smtClean="0">
                <a:latin typeface="Calibri" pitchFamily="34" charset="0"/>
                <a:cs typeface="Arial" charset="0"/>
              </a:rPr>
              <a:t>trapo</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se ha </a:t>
            </a:r>
            <a:r>
              <a:rPr lang="en-US" altLang="en-US" dirty="0" err="1" smtClean="0">
                <a:latin typeface="Calibri" pitchFamily="34" charset="0"/>
                <a:cs typeface="Arial" charset="0"/>
              </a:rPr>
              <a:t>lanzado</a:t>
            </a:r>
            <a:r>
              <a:rPr lang="en-US" altLang="en-US" dirty="0" smtClean="0">
                <a:latin typeface="Calibri" pitchFamily="34" charset="0"/>
                <a:cs typeface="Arial" charset="0"/>
              </a:rPr>
              <a:t> </a:t>
            </a:r>
            <a:r>
              <a:rPr lang="en-US" altLang="en-US" dirty="0" err="1" smtClean="0">
                <a:latin typeface="Calibri" pitchFamily="34" charset="0"/>
                <a:cs typeface="Arial" charset="0"/>
              </a:rPr>
              <a:t>sobre</a:t>
            </a:r>
            <a:r>
              <a:rPr lang="en-US" altLang="en-US" dirty="0" smtClean="0">
                <a:latin typeface="Calibri" pitchFamily="34" charset="0"/>
                <a:cs typeface="Arial" charset="0"/>
              </a:rPr>
              <a:t> los </a:t>
            </a:r>
            <a:r>
              <a:rPr lang="en-US" altLang="en-US" dirty="0" err="1" smtClean="0">
                <a:latin typeface="Calibri" pitchFamily="34" charset="0"/>
                <a:cs typeface="Arial" charset="0"/>
              </a:rPr>
              <a:t>pasos</a:t>
            </a:r>
            <a:r>
              <a:rPr lang="en-US" altLang="en-US" dirty="0" smtClean="0">
                <a:latin typeface="Calibri" pitchFamily="34" charset="0"/>
                <a:cs typeface="Arial" charset="0"/>
              </a:rPr>
              <a:t> para </a:t>
            </a:r>
            <a:r>
              <a:rPr lang="en-US" altLang="en-US" dirty="0" err="1" smtClean="0">
                <a:latin typeface="Calibri" pitchFamily="34" charset="0"/>
                <a:cs typeface="Arial" charset="0"/>
              </a:rPr>
              <a:t>bajar</a:t>
            </a:r>
            <a:r>
              <a:rPr lang="en-US" altLang="en-US" dirty="0" smtClean="0">
                <a:latin typeface="Calibri" pitchFamily="34" charset="0"/>
                <a:cs typeface="Arial" charset="0"/>
              </a:rPr>
              <a:t> el </a:t>
            </a:r>
            <a:r>
              <a:rPr lang="en-US" altLang="en-US" dirty="0" err="1" smtClean="0">
                <a:latin typeface="Calibri" pitchFamily="34" charset="0"/>
                <a:cs typeface="Arial" charset="0"/>
              </a:rPr>
              <a:t>equipo</a:t>
            </a:r>
            <a:r>
              <a:rPr lang="en-US" altLang="en-US" dirty="0" smtClean="0">
                <a:latin typeface="Calibri" pitchFamily="34" charset="0"/>
                <a:cs typeface="Arial" charset="0"/>
              </a:rPr>
              <a:t>.  </a:t>
            </a:r>
            <a:r>
              <a:rPr lang="en-US" altLang="en-US" dirty="0" err="1" smtClean="0">
                <a:latin typeface="Calibri" pitchFamily="34" charset="0"/>
                <a:cs typeface="Arial" charset="0"/>
              </a:rPr>
              <a:t>Elementos</a:t>
            </a:r>
            <a:r>
              <a:rPr lang="en-US" altLang="en-US" dirty="0" smtClean="0">
                <a:latin typeface="Calibri" pitchFamily="34" charset="0"/>
                <a:cs typeface="Arial" charset="0"/>
              </a:rPr>
              <a:t> </a:t>
            </a:r>
            <a:r>
              <a:rPr lang="en-US" altLang="en-US" dirty="0" err="1" smtClean="0">
                <a:latin typeface="Calibri" pitchFamily="34" charset="0"/>
                <a:cs typeface="Arial" charset="0"/>
              </a:rPr>
              <a:t>como</a:t>
            </a:r>
            <a:r>
              <a:rPr lang="en-US" altLang="en-US" dirty="0" smtClean="0">
                <a:latin typeface="Calibri" pitchFamily="34" charset="0"/>
                <a:cs typeface="Arial" charset="0"/>
              </a:rPr>
              <a:t> </a:t>
            </a:r>
            <a:r>
              <a:rPr lang="en-US" altLang="en-US" dirty="0" err="1" smtClean="0">
                <a:latin typeface="Calibri" pitchFamily="34" charset="0"/>
                <a:cs typeface="Arial" charset="0"/>
              </a:rPr>
              <a:t>estos</a:t>
            </a:r>
            <a:r>
              <a:rPr lang="en-US" altLang="en-US" dirty="0" smtClean="0">
                <a:latin typeface="Calibri" pitchFamily="34" charset="0"/>
                <a:cs typeface="Arial" charset="0"/>
              </a:rPr>
              <a:t> </a:t>
            </a:r>
            <a:r>
              <a:rPr lang="en-US" altLang="en-US" dirty="0" err="1" smtClean="0">
                <a:latin typeface="Calibri" pitchFamily="34" charset="0"/>
                <a:cs typeface="Arial" charset="0"/>
              </a:rPr>
              <a:t>puede</a:t>
            </a:r>
            <a:r>
              <a:rPr lang="en-US" altLang="en-US" dirty="0" smtClean="0">
                <a:latin typeface="Calibri" pitchFamily="34" charset="0"/>
                <a:cs typeface="Arial" charset="0"/>
              </a:rPr>
              <a:t> </a:t>
            </a:r>
            <a:r>
              <a:rPr lang="en-US" altLang="en-US" dirty="0" err="1" smtClean="0">
                <a:latin typeface="Calibri" pitchFamily="34" charset="0"/>
                <a:cs typeface="Arial" charset="0"/>
              </a:rPr>
              <a:t>fácilmente</a:t>
            </a:r>
            <a:r>
              <a:rPr lang="en-US" altLang="en-US" dirty="0" smtClean="0">
                <a:latin typeface="Calibri" pitchFamily="34" charset="0"/>
                <a:cs typeface="Arial" charset="0"/>
              </a:rPr>
              <a:t> </a:t>
            </a:r>
            <a:r>
              <a:rPr lang="en-US" altLang="en-US" dirty="0" err="1" smtClean="0">
                <a:latin typeface="Calibri" pitchFamily="34" charset="0"/>
                <a:cs typeface="Arial" charset="0"/>
              </a:rPr>
              <a:t>provocar</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caída</a:t>
            </a:r>
            <a:r>
              <a:rPr lang="en-US" altLang="en-US" dirty="0" smtClean="0">
                <a:latin typeface="Calibri" pitchFamily="34" charset="0"/>
                <a:cs typeface="Arial" charset="0"/>
              </a:rPr>
              <a:t> </a:t>
            </a:r>
            <a:r>
              <a:rPr lang="en-US" altLang="en-US" dirty="0" err="1" smtClean="0">
                <a:latin typeface="Calibri" pitchFamily="34" charset="0"/>
                <a:cs typeface="Arial" charset="0"/>
              </a:rPr>
              <a:t>mientras</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un </a:t>
            </a:r>
            <a:r>
              <a:rPr lang="en-US" altLang="en-US" dirty="0" err="1" smtClean="0">
                <a:latin typeface="Calibri" pitchFamily="34" charset="0"/>
                <a:cs typeface="Arial" charset="0"/>
              </a:rPr>
              <a:t>operador</a:t>
            </a:r>
            <a:r>
              <a:rPr lang="en-US" altLang="en-US" dirty="0" smtClean="0">
                <a:latin typeface="Calibri" pitchFamily="34" charset="0"/>
                <a:cs typeface="Arial" charset="0"/>
              </a:rPr>
              <a:t>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tratando</a:t>
            </a:r>
            <a:r>
              <a:rPr lang="en-US" altLang="en-US" dirty="0" smtClean="0">
                <a:latin typeface="Calibri" pitchFamily="34" charset="0"/>
                <a:cs typeface="Arial" charset="0"/>
              </a:rPr>
              <a:t> de </a:t>
            </a:r>
            <a:r>
              <a:rPr lang="en-US" altLang="en-US" dirty="0" err="1" smtClean="0">
                <a:latin typeface="Calibri" pitchFamily="34" charset="0"/>
                <a:cs typeface="Arial" charset="0"/>
              </a:rPr>
              <a:t>salir</a:t>
            </a:r>
            <a:r>
              <a:rPr lang="en-US" altLang="en-US" dirty="0" smtClean="0">
                <a:latin typeface="Calibri" pitchFamily="34" charset="0"/>
                <a:cs typeface="Arial" charset="0"/>
              </a:rPr>
              <a:t> del </a:t>
            </a:r>
            <a:r>
              <a:rPr lang="en-US" altLang="en-US" dirty="0" err="1" smtClean="0">
                <a:latin typeface="Calibri" pitchFamily="34" charset="0"/>
                <a:cs typeface="Arial" charset="0"/>
              </a:rPr>
              <a:t>equipo</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El </a:t>
            </a:r>
            <a:r>
              <a:rPr lang="en-US" altLang="en-US" dirty="0" err="1" smtClean="0">
                <a:latin typeface="Calibri" pitchFamily="34" charset="0"/>
                <a:cs typeface="Arial" charset="0"/>
              </a:rPr>
              <a:t>área</a:t>
            </a:r>
            <a:r>
              <a:rPr lang="en-US" altLang="en-US" dirty="0" smtClean="0">
                <a:latin typeface="Calibri" pitchFamily="34" charset="0"/>
                <a:cs typeface="Arial" charset="0"/>
              </a:rPr>
              <a:t> </a:t>
            </a:r>
            <a:r>
              <a:rPr lang="en-US" altLang="en-US" dirty="0" err="1" smtClean="0">
                <a:latin typeface="Calibri" pitchFamily="34" charset="0"/>
                <a:cs typeface="Arial" charset="0"/>
              </a:rPr>
              <a:t>dentro</a:t>
            </a:r>
            <a:r>
              <a:rPr lang="en-US" altLang="en-US" dirty="0" smtClean="0">
                <a:latin typeface="Calibri" pitchFamily="34" charset="0"/>
                <a:cs typeface="Arial" charset="0"/>
              </a:rPr>
              <a:t> de la </a:t>
            </a:r>
            <a:r>
              <a:rPr lang="en-US" altLang="en-US" dirty="0" err="1" smtClean="0">
                <a:latin typeface="Calibri" pitchFamily="34" charset="0"/>
                <a:cs typeface="Arial" charset="0"/>
              </a:rPr>
              <a:t>cabina</a:t>
            </a:r>
            <a:r>
              <a:rPr lang="en-US" altLang="en-US" dirty="0" smtClean="0">
                <a:latin typeface="Calibri" pitchFamily="34" charset="0"/>
                <a:cs typeface="Arial" charset="0"/>
              </a:rPr>
              <a:t>, </a:t>
            </a:r>
            <a:r>
              <a:rPr lang="en-US" altLang="en-US" dirty="0" err="1" smtClean="0">
                <a:latin typeface="Calibri" pitchFamily="34" charset="0"/>
                <a:cs typeface="Arial" charset="0"/>
              </a:rPr>
              <a:t>así</a:t>
            </a:r>
            <a:r>
              <a:rPr lang="en-US" altLang="en-US" dirty="0" smtClean="0">
                <a:latin typeface="Calibri" pitchFamily="34" charset="0"/>
                <a:cs typeface="Arial" charset="0"/>
              </a:rPr>
              <a:t> </a:t>
            </a:r>
            <a:r>
              <a:rPr lang="en-US" altLang="en-US" dirty="0" err="1" smtClean="0">
                <a:latin typeface="Calibri" pitchFamily="34" charset="0"/>
                <a:cs typeface="Arial" charset="0"/>
              </a:rPr>
              <a:t>como</a:t>
            </a:r>
            <a:r>
              <a:rPr lang="en-US" altLang="en-US" dirty="0" smtClean="0">
                <a:latin typeface="Calibri" pitchFamily="34" charset="0"/>
                <a:cs typeface="Arial" charset="0"/>
              </a:rPr>
              <a:t>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plataformas</a:t>
            </a:r>
            <a:r>
              <a:rPr lang="en-US" altLang="en-US" dirty="0" smtClean="0">
                <a:latin typeface="Calibri" pitchFamily="34" charset="0"/>
                <a:cs typeface="Arial" charset="0"/>
              </a:rPr>
              <a:t> a pie o </a:t>
            </a:r>
            <a:r>
              <a:rPr lang="en-US" altLang="en-US" dirty="0" err="1" smtClean="0">
                <a:latin typeface="Calibri" pitchFamily="34" charset="0"/>
                <a:cs typeface="Arial" charset="0"/>
              </a:rPr>
              <a:t>pasos</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se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tener</a:t>
            </a:r>
            <a:r>
              <a:rPr lang="en-US" altLang="en-US" dirty="0" smtClean="0">
                <a:latin typeface="Calibri" pitchFamily="34" charset="0"/>
                <a:cs typeface="Arial" charset="0"/>
              </a:rPr>
              <a:t> </a:t>
            </a:r>
            <a:r>
              <a:rPr lang="en-US" altLang="en-US" dirty="0" err="1" smtClean="0">
                <a:latin typeface="Calibri" pitchFamily="34" charset="0"/>
                <a:cs typeface="Arial" charset="0"/>
              </a:rPr>
              <a:t>claros</a:t>
            </a:r>
            <a:r>
              <a:rPr lang="en-US" altLang="en-US" dirty="0" smtClean="0">
                <a:latin typeface="Calibri" pitchFamily="34" charset="0"/>
                <a:cs typeface="Arial" charset="0"/>
              </a:rPr>
              <a:t> y tan </a:t>
            </a:r>
            <a:r>
              <a:rPr lang="en-US" altLang="en-US" dirty="0" err="1" smtClean="0">
                <a:latin typeface="Calibri" pitchFamily="34" charset="0"/>
                <a:cs typeface="Arial" charset="0"/>
              </a:rPr>
              <a:t>limpia</a:t>
            </a:r>
            <a:r>
              <a:rPr lang="en-US" altLang="en-US" dirty="0" smtClean="0">
                <a:latin typeface="Calibri" pitchFamily="34" charset="0"/>
                <a:cs typeface="Arial" charset="0"/>
              </a:rPr>
              <a:t> </a:t>
            </a:r>
            <a:r>
              <a:rPr lang="en-US" altLang="en-US" dirty="0" err="1" smtClean="0">
                <a:latin typeface="Calibri" pitchFamily="34" charset="0"/>
                <a:cs typeface="Arial" charset="0"/>
              </a:rPr>
              <a:t>como</a:t>
            </a:r>
            <a:r>
              <a:rPr lang="en-US" altLang="en-US" dirty="0" smtClean="0">
                <a:latin typeface="Calibri" pitchFamily="34" charset="0"/>
                <a:cs typeface="Arial" charset="0"/>
              </a:rPr>
              <a:t> sea </a:t>
            </a:r>
            <a:r>
              <a:rPr lang="en-US" altLang="en-US" dirty="0" err="1" smtClean="0">
                <a:latin typeface="Calibri" pitchFamily="34" charset="0"/>
                <a:cs typeface="Arial" charset="0"/>
              </a:rPr>
              <a:t>posible</a:t>
            </a:r>
            <a:r>
              <a:rPr lang="en-US" altLang="en-US" dirty="0" smtClean="0">
                <a:latin typeface="Calibri" pitchFamily="34" charset="0"/>
                <a:cs typeface="Arial" charset="0"/>
              </a:rPr>
              <a:t>.</a:t>
            </a:r>
          </a:p>
        </p:txBody>
      </p:sp>
      <p:sp>
        <p:nvSpPr>
          <p:cNvPr id="5427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29911D2A-F4B2-4AAB-94C4-1E0E9E493BDD}" type="slidenum">
              <a:rPr lang="en-US" altLang="en-US">
                <a:latin typeface="Calibri" pitchFamily="34" charset="0"/>
              </a:rPr>
              <a:pPr algn="r" eaLnBrk="1" hangingPunct="1">
                <a:spcBef>
                  <a:spcPct val="0"/>
                </a:spcBef>
                <a:buClrTx/>
                <a:buFontTx/>
                <a:buNone/>
              </a:pPr>
              <a:t>24</a:t>
            </a:fld>
            <a:r>
              <a:rPr lang="en-US" altLang="en-US">
                <a:latin typeface="Calibri" pitchFamily="34" charset="0"/>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4B491235-36A8-43D0-B8D5-5AD815BE1582}" type="slidenum">
              <a:rPr lang="en-US" altLang="en-US">
                <a:latin typeface="Calibri" pitchFamily="34" charset="0"/>
              </a:rPr>
              <a:pPr>
                <a:spcBef>
                  <a:spcPct val="0"/>
                </a:spcBef>
                <a:buClrTx/>
                <a:buFontTx/>
                <a:buNone/>
              </a:pPr>
              <a:t>25</a:t>
            </a:fld>
            <a:r>
              <a:rPr lang="en-US" altLang="en-US">
                <a:latin typeface="Calibri" pitchFamily="34" charset="0"/>
              </a:rPr>
              <a:t> </a:t>
            </a:r>
          </a:p>
        </p:txBody>
      </p:sp>
      <p:sp>
        <p:nvSpPr>
          <p:cNvPr id="56323"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lleva</a:t>
            </a:r>
            <a:r>
              <a:rPr lang="en-US" altLang="en-US" dirty="0" smtClean="0">
                <a:latin typeface="Calibri" pitchFamily="34" charset="0"/>
                <a:cs typeface="Arial" charset="0"/>
              </a:rPr>
              <a:t> </a:t>
            </a:r>
            <a:r>
              <a:rPr lang="en-US" altLang="en-US" dirty="0" err="1" smtClean="0">
                <a:latin typeface="Calibri" pitchFamily="34" charset="0"/>
                <a:cs typeface="Arial" charset="0"/>
              </a:rPr>
              <a:t>protección</a:t>
            </a:r>
            <a:r>
              <a:rPr lang="en-US" altLang="en-US" dirty="0" smtClean="0">
                <a:latin typeface="Calibri" pitchFamily="34" charset="0"/>
                <a:cs typeface="Arial" charset="0"/>
              </a:rPr>
              <a:t> </a:t>
            </a:r>
            <a:r>
              <a:rPr lang="en-US" altLang="en-US" dirty="0" err="1" smtClean="0">
                <a:latin typeface="Calibri" pitchFamily="34" charset="0"/>
                <a:cs typeface="Arial" charset="0"/>
              </a:rPr>
              <a:t>auditiva</a:t>
            </a:r>
            <a:r>
              <a:rPr lang="en-US" altLang="en-US" dirty="0" smtClean="0">
                <a:latin typeface="Calibri" pitchFamily="34" charset="0"/>
                <a:cs typeface="Arial" charset="0"/>
              </a:rPr>
              <a:t> </a:t>
            </a:r>
            <a:r>
              <a:rPr lang="en-US" altLang="en-US" dirty="0" err="1" smtClean="0">
                <a:latin typeface="Calibri" pitchFamily="34" charset="0"/>
                <a:cs typeface="Arial" charset="0"/>
              </a:rPr>
              <a:t>debido</a:t>
            </a:r>
            <a:r>
              <a:rPr lang="en-US" altLang="en-US" dirty="0" smtClean="0">
                <a:latin typeface="Calibri" pitchFamily="34" charset="0"/>
                <a:cs typeface="Arial" charset="0"/>
              </a:rPr>
              <a:t> al </a:t>
            </a:r>
            <a:r>
              <a:rPr lang="en-US" altLang="en-US" dirty="0" err="1" smtClean="0">
                <a:latin typeface="Calibri" pitchFamily="34" charset="0"/>
                <a:cs typeface="Arial" charset="0"/>
              </a:rPr>
              <a:t>ruido</a:t>
            </a:r>
            <a:r>
              <a:rPr lang="en-US" altLang="en-US" dirty="0" smtClean="0">
                <a:latin typeface="Calibri" pitchFamily="34" charset="0"/>
                <a:cs typeface="Arial" charset="0"/>
              </a:rPr>
              <a:t> del </a:t>
            </a:r>
            <a:r>
              <a:rPr lang="en-US" altLang="en-US" dirty="0" err="1" smtClean="0">
                <a:latin typeface="Calibri" pitchFamily="34" charset="0"/>
                <a:cs typeface="Arial" charset="0"/>
              </a:rPr>
              <a:t>medio</a:t>
            </a:r>
            <a:r>
              <a:rPr lang="en-US" altLang="en-US" dirty="0" smtClean="0">
                <a:latin typeface="Calibri" pitchFamily="34" charset="0"/>
                <a:cs typeface="Arial" charset="0"/>
              </a:rPr>
              <a:t> </a:t>
            </a:r>
            <a:r>
              <a:rPr lang="en-US" altLang="en-US" dirty="0" err="1" smtClean="0">
                <a:latin typeface="Calibri" pitchFamily="34" charset="0"/>
                <a:cs typeface="Arial" charset="0"/>
              </a:rPr>
              <a:t>ambiente</a:t>
            </a:r>
            <a:r>
              <a:rPr lang="en-US" altLang="en-US" dirty="0" smtClean="0">
                <a:latin typeface="Calibri" pitchFamily="34" charset="0"/>
                <a:cs typeface="Arial" charset="0"/>
              </a:rPr>
              <a:t>.</a:t>
            </a:r>
          </a:p>
        </p:txBody>
      </p:sp>
      <p:sp>
        <p:nvSpPr>
          <p:cNvPr id="5632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5A48AFC3-6EC0-47DE-8CC7-39154C70A67D}" type="slidenum">
              <a:rPr lang="en-US" altLang="en-US">
                <a:latin typeface="Calibri" pitchFamily="34" charset="0"/>
              </a:rPr>
              <a:pPr algn="r" eaLnBrk="1" hangingPunct="1">
                <a:spcBef>
                  <a:spcPct val="0"/>
                </a:spcBef>
                <a:buClrTx/>
                <a:buFontTx/>
                <a:buNone/>
              </a:pPr>
              <a:t>25</a:t>
            </a:fld>
            <a:r>
              <a:rPr lang="en-US" altLang="en-US">
                <a:latin typeface="Calibri" pitchFamily="34" charset="0"/>
              </a:rPr>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6053E0D5-A95A-4603-800D-37A0E2B2AF6D}" type="slidenum">
              <a:rPr lang="en-US" altLang="en-US">
                <a:latin typeface="Calibri" pitchFamily="34" charset="0"/>
              </a:rPr>
              <a:pPr>
                <a:spcBef>
                  <a:spcPct val="0"/>
                </a:spcBef>
                <a:buClrTx/>
                <a:buFontTx/>
                <a:buNone/>
              </a:pPr>
              <a:t>26</a:t>
            </a:fld>
            <a:r>
              <a:rPr lang="en-US" altLang="en-US">
                <a:latin typeface="Calibri" pitchFamily="34" charset="0"/>
              </a:rPr>
              <a:t> </a:t>
            </a:r>
          </a:p>
        </p:txBody>
      </p:sp>
      <p:sp>
        <p:nvSpPr>
          <p:cNvPr id="58371"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Un toro operador del bulldozer estaba haciendo algunos finales de nivelación cerca del borde de un barranco.  Evidencia sugiere que perdieron la pista de su posición en referencia a la caída.  Justo detrás del banco y la aplanadora laminados que aterrizó sobre un costado en un lecho.</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Calibri" pitchFamily="34" charset="0"/>
                <a:cs typeface="Arial" charset="0"/>
              </a:rPr>
              <a:t>Pregunte a la clase de 3-4 cosas que pueden haber contribuido a este trabajador pierda la vida.</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Calibri" pitchFamily="34" charset="0"/>
                <a:cs typeface="Arial" charset="0"/>
              </a:rPr>
              <a:t>Posibles respuestas: </a:t>
            </a:r>
            <a:r>
              <a:rPr lang="en-US" altLang="en-US" smtClean="0">
                <a:latin typeface="Calibri" pitchFamily="34" charset="0"/>
                <a:cs typeface="Arial" charset="0"/>
              </a:rPr>
              <a:t>no lleva abrochado el cinturón de seguridad. No saber su posición. Todos los demás?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Calibri" pitchFamily="34" charset="0"/>
                <a:cs typeface="Arial" charset="0"/>
              </a:rPr>
              <a:t>Como la clase de 3-4 recomendaciones para prevenir un incidente similar.</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Calibri" pitchFamily="34" charset="0"/>
                <a:cs typeface="Arial" charset="0"/>
              </a:rPr>
              <a:t>Respuestas posibles:  </a:t>
            </a:r>
            <a:r>
              <a:rPr lang="en-US" altLang="en-US" smtClean="0">
                <a:latin typeface="Calibri" pitchFamily="34" charset="0"/>
                <a:cs typeface="Arial" charset="0"/>
              </a:rPr>
              <a:t>utilice siempre el cinturón de seguridad. Construir y mantener una berma o marcadores cerca de paradas. Todos los demás?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p:txBody>
      </p:sp>
      <p:sp>
        <p:nvSpPr>
          <p:cNvPr id="5837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21D06838-F000-4766-A28D-08ABDD04261C}" type="slidenum">
              <a:rPr lang="en-US" altLang="en-US">
                <a:latin typeface="Calibri" pitchFamily="34" charset="0"/>
              </a:rPr>
              <a:pPr algn="r" eaLnBrk="1" hangingPunct="1">
                <a:spcBef>
                  <a:spcPct val="0"/>
                </a:spcBef>
                <a:buClrTx/>
                <a:buFontTx/>
                <a:buNone/>
              </a:pPr>
              <a:t>26</a:t>
            </a:fld>
            <a:r>
              <a:rPr lang="en-US" altLang="en-US">
                <a:latin typeface="Calibri" pitchFamily="34" charset="0"/>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4C305F50-700C-4A40-8D7B-F239F6A9E020}" type="slidenum">
              <a:rPr lang="en-US" altLang="en-US">
                <a:latin typeface="Calibri" pitchFamily="34" charset="0"/>
              </a:rPr>
              <a:pPr>
                <a:spcBef>
                  <a:spcPct val="0"/>
                </a:spcBef>
                <a:buClrTx/>
                <a:buFontTx/>
                <a:buNone/>
              </a:pPr>
              <a:t>27</a:t>
            </a:fld>
            <a:r>
              <a:rPr lang="en-US" altLang="en-US">
                <a:latin typeface="Calibri" pitchFamily="34" charset="0"/>
              </a:rPr>
              <a:t> </a:t>
            </a:r>
          </a:p>
        </p:txBody>
      </p:sp>
      <p:sp>
        <p:nvSpPr>
          <p:cNvPr id="6041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6042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02C6E045-6F7D-4848-A414-890B9A8CACB1}" type="slidenum">
              <a:rPr lang="en-US" altLang="en-US">
                <a:latin typeface="Calibri" pitchFamily="34" charset="0"/>
              </a:rPr>
              <a:pPr algn="r" eaLnBrk="1" hangingPunct="1">
                <a:spcBef>
                  <a:spcPct val="0"/>
                </a:spcBef>
                <a:buClrTx/>
                <a:buFontTx/>
                <a:buNone/>
              </a:pPr>
              <a:t>27</a:t>
            </a:fld>
            <a:r>
              <a:rPr lang="en-US" altLang="en-US">
                <a:latin typeface="Calibri" pitchFamily="34" charset="0"/>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0C31720D-319D-4A50-941D-CC68E24BAB42}" type="slidenum">
              <a:rPr lang="en-US" altLang="en-US">
                <a:latin typeface="Calibri" pitchFamily="34" charset="0"/>
              </a:rPr>
              <a:pPr>
                <a:spcBef>
                  <a:spcPct val="0"/>
                </a:spcBef>
                <a:buClrTx/>
                <a:buFontTx/>
                <a:buNone/>
              </a:pPr>
              <a:t>28</a:t>
            </a:fld>
            <a:r>
              <a:rPr lang="en-US" altLang="en-US">
                <a:latin typeface="Calibri" pitchFamily="34" charset="0"/>
              </a:rPr>
              <a:t> </a:t>
            </a:r>
          </a:p>
        </p:txBody>
      </p:sp>
      <p:sp>
        <p:nvSpPr>
          <p:cNvPr id="62467"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6246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0EFDA3A8-B704-4166-90C6-E8848CFD77C2}" type="slidenum">
              <a:rPr lang="en-US" altLang="en-US">
                <a:latin typeface="Calibri" pitchFamily="34" charset="0"/>
              </a:rPr>
              <a:pPr algn="r" eaLnBrk="1" hangingPunct="1">
                <a:spcBef>
                  <a:spcPct val="0"/>
                </a:spcBef>
                <a:buClrTx/>
                <a:buFontTx/>
                <a:buNone/>
              </a:pPr>
              <a:t>28</a:t>
            </a:fld>
            <a:r>
              <a:rPr lang="en-US" altLang="en-US">
                <a:latin typeface="Calibri" pitchFamily="34" charset="0"/>
              </a:rPr>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DBB2AF15-3914-48B0-88EA-2338BC372F02}" type="slidenum">
              <a:rPr lang="en-US" altLang="en-US">
                <a:latin typeface="Calibri" pitchFamily="34" charset="0"/>
              </a:rPr>
              <a:pPr>
                <a:spcBef>
                  <a:spcPct val="0"/>
                </a:spcBef>
                <a:buClrTx/>
                <a:buFontTx/>
                <a:buNone/>
              </a:pPr>
              <a:t>29</a:t>
            </a:fld>
            <a:r>
              <a:rPr lang="en-US" altLang="en-US">
                <a:latin typeface="Calibri" pitchFamily="34" charset="0"/>
              </a:rPr>
              <a:t> </a:t>
            </a:r>
          </a:p>
        </p:txBody>
      </p:sp>
      <p:sp>
        <p:nvSpPr>
          <p:cNvPr id="64515"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6451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7CB968B6-06B0-44A2-98EB-1F5AA36FAD81}" type="slidenum">
              <a:rPr lang="en-US" altLang="en-US">
                <a:latin typeface="Calibri" pitchFamily="34" charset="0"/>
              </a:rPr>
              <a:pPr algn="r" eaLnBrk="1" hangingPunct="1">
                <a:spcBef>
                  <a:spcPct val="0"/>
                </a:spcBef>
                <a:buClrTx/>
                <a:buFontTx/>
                <a:buNone/>
              </a:pPr>
              <a:t>29</a:t>
            </a:fld>
            <a:r>
              <a:rPr lang="en-US" altLang="en-US">
                <a:latin typeface="Calibri" pitchFamily="34"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55E34124-214D-4050-9ECC-5C9D25F58C08}" type="slidenum">
              <a:rPr lang="en-US" altLang="en-US">
                <a:latin typeface="Calibri" pitchFamily="34" charset="0"/>
              </a:rPr>
              <a:pPr>
                <a:spcBef>
                  <a:spcPct val="0"/>
                </a:spcBef>
                <a:buClrTx/>
                <a:buFontTx/>
                <a:buNone/>
              </a:pPr>
              <a:t>3</a:t>
            </a:fld>
            <a:r>
              <a:rPr lang="en-US" altLang="en-US">
                <a:latin typeface="Calibri" pitchFamily="34" charset="0"/>
              </a:rPr>
              <a:t> </a:t>
            </a:r>
          </a:p>
        </p:txBody>
      </p:sp>
      <p:sp>
        <p:nvSpPr>
          <p:cNvPr id="11267"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1126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24A9F3F1-BDC5-4654-B5C8-C538B08F5408}" type="slidenum">
              <a:rPr lang="en-US" altLang="en-US">
                <a:latin typeface="Calibri" pitchFamily="34" charset="0"/>
              </a:rPr>
              <a:pPr algn="r" eaLnBrk="1" hangingPunct="1">
                <a:spcBef>
                  <a:spcPct val="0"/>
                </a:spcBef>
                <a:buClrTx/>
                <a:buFontTx/>
                <a:buNone/>
              </a:pPr>
              <a:t>3</a:t>
            </a:fld>
            <a:r>
              <a:rPr lang="en-US" altLang="en-US">
                <a:latin typeface="Calibri" pitchFamily="34" charset="0"/>
              </a:rPr>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AD228D8E-9F7D-4A01-A9B0-6422EA162043}" type="slidenum">
              <a:rPr lang="en-US" altLang="en-US">
                <a:latin typeface="Calibri" pitchFamily="34" charset="0"/>
              </a:rPr>
              <a:pPr>
                <a:spcBef>
                  <a:spcPct val="0"/>
                </a:spcBef>
                <a:buClrTx/>
                <a:buFontTx/>
                <a:buNone/>
              </a:pPr>
              <a:t>30</a:t>
            </a:fld>
            <a:r>
              <a:rPr lang="en-US" altLang="en-US">
                <a:latin typeface="Calibri" pitchFamily="34" charset="0"/>
              </a:rPr>
              <a:t> </a:t>
            </a:r>
          </a:p>
        </p:txBody>
      </p:sp>
      <p:sp>
        <p:nvSpPr>
          <p:cNvPr id="66563"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La respuesta correcta es la b. lleve puesto el cinturón de seguridad.</a:t>
            </a:r>
          </a:p>
        </p:txBody>
      </p:sp>
      <p:sp>
        <p:nvSpPr>
          <p:cNvPr id="6656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622195E9-6B7D-44BD-85AA-8E9CDA48992A}" type="slidenum">
              <a:rPr lang="en-US" altLang="en-US">
                <a:latin typeface="Calibri" pitchFamily="34" charset="0"/>
              </a:rPr>
              <a:pPr algn="r" eaLnBrk="1" hangingPunct="1">
                <a:spcBef>
                  <a:spcPct val="0"/>
                </a:spcBef>
                <a:buClrTx/>
                <a:buFontTx/>
                <a:buNone/>
              </a:pPr>
              <a:t>30</a:t>
            </a:fld>
            <a:r>
              <a:rPr lang="en-US" altLang="en-US">
                <a:latin typeface="Calibri" pitchFamily="34" charset="0"/>
              </a:rPr>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3FEC936-3A99-4B32-84BA-D69918B35609}" type="slidenum">
              <a:rPr lang="en-US" altLang="en-US">
                <a:latin typeface="Calibri" pitchFamily="34" charset="0"/>
              </a:rPr>
              <a:pPr>
                <a:spcBef>
                  <a:spcPct val="0"/>
                </a:spcBef>
                <a:buClrTx/>
                <a:buFontTx/>
                <a:buNone/>
              </a:pPr>
              <a:t>31</a:t>
            </a:fld>
            <a:r>
              <a:rPr lang="en-US" altLang="en-US">
                <a:latin typeface="Calibri" pitchFamily="34" charset="0"/>
              </a:rPr>
              <a:t> </a:t>
            </a:r>
          </a:p>
        </p:txBody>
      </p:sp>
      <p:sp>
        <p:nvSpPr>
          <p:cNvPr id="68611"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La respuesta correcta es c. cada día antes de la operación.</a:t>
            </a:r>
          </a:p>
        </p:txBody>
      </p:sp>
      <p:sp>
        <p:nvSpPr>
          <p:cNvPr id="6861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ADED6AB5-A41C-4374-9D28-A91364C3AF12}" type="slidenum">
              <a:rPr lang="en-US" altLang="en-US">
                <a:latin typeface="Calibri" pitchFamily="34" charset="0"/>
              </a:rPr>
              <a:pPr algn="r" eaLnBrk="1" hangingPunct="1">
                <a:spcBef>
                  <a:spcPct val="0"/>
                </a:spcBef>
                <a:buClrTx/>
                <a:buFontTx/>
                <a:buNone/>
              </a:pPr>
              <a:t>31</a:t>
            </a:fld>
            <a:r>
              <a:rPr lang="en-US" altLang="en-US">
                <a:latin typeface="Calibri" pitchFamily="34" charset="0"/>
              </a:rPr>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D33F3C46-BEBD-48CA-AF10-231BEEFA1A52}" type="slidenum">
              <a:rPr lang="en-US" altLang="en-US">
                <a:latin typeface="Calibri" pitchFamily="34" charset="0"/>
              </a:rPr>
              <a:pPr>
                <a:spcBef>
                  <a:spcPct val="0"/>
                </a:spcBef>
                <a:buClrTx/>
                <a:buFontTx/>
                <a:buNone/>
              </a:pPr>
              <a:t>32</a:t>
            </a:fld>
            <a:r>
              <a:rPr lang="en-US" altLang="en-US">
                <a:latin typeface="Calibri" pitchFamily="34" charset="0"/>
              </a:rPr>
              <a:t> </a:t>
            </a:r>
          </a:p>
        </p:txBody>
      </p:sp>
      <p:sp>
        <p:nvSpPr>
          <p:cNvPr id="7065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La respuesta correcta es d y tire de ella en el servicio, etiqueta, y reparar el equipo.</a:t>
            </a:r>
          </a:p>
        </p:txBody>
      </p:sp>
      <p:sp>
        <p:nvSpPr>
          <p:cNvPr id="7066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AC61011F-38C4-41DD-9913-E1919DE9218D}" type="slidenum">
              <a:rPr lang="en-US" altLang="en-US">
                <a:latin typeface="Calibri" pitchFamily="34" charset="0"/>
              </a:rPr>
              <a:pPr algn="r" eaLnBrk="1" hangingPunct="1">
                <a:spcBef>
                  <a:spcPct val="0"/>
                </a:spcBef>
                <a:buClrTx/>
                <a:buFontTx/>
                <a:buNone/>
              </a:pPr>
              <a:t>32</a:t>
            </a:fld>
            <a:r>
              <a:rPr lang="en-US" altLang="en-US">
                <a:latin typeface="Calibri" pitchFamily="34" charset="0"/>
              </a:rPr>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42B8C7DA-E198-431A-A58A-FCA756CB998B}" type="slidenum">
              <a:rPr lang="en-US" altLang="en-US">
                <a:latin typeface="Calibri" pitchFamily="34" charset="0"/>
              </a:rPr>
              <a:pPr>
                <a:spcBef>
                  <a:spcPct val="0"/>
                </a:spcBef>
                <a:buClrTx/>
                <a:buFontTx/>
                <a:buNone/>
              </a:pPr>
              <a:t>33</a:t>
            </a:fld>
            <a:r>
              <a:rPr lang="en-US" altLang="en-US">
                <a:latin typeface="Calibri" pitchFamily="34" charset="0"/>
              </a:rPr>
              <a:t> </a:t>
            </a:r>
          </a:p>
        </p:txBody>
      </p:sp>
      <p:sp>
        <p:nvSpPr>
          <p:cNvPr id="72707"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La respuesta correcta es d. todas las anteriores.</a:t>
            </a:r>
          </a:p>
        </p:txBody>
      </p:sp>
      <p:sp>
        <p:nvSpPr>
          <p:cNvPr id="7270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2B4AAE6B-993B-4F5B-8B99-FA88CB5228C5}" type="slidenum">
              <a:rPr lang="en-US" altLang="en-US">
                <a:latin typeface="Calibri" pitchFamily="34" charset="0"/>
              </a:rPr>
              <a:pPr algn="r" eaLnBrk="1" hangingPunct="1">
                <a:spcBef>
                  <a:spcPct val="0"/>
                </a:spcBef>
                <a:buClrTx/>
                <a:buFontTx/>
                <a:buNone/>
              </a:pPr>
              <a:t>33</a:t>
            </a:fld>
            <a:r>
              <a:rPr lang="en-US" altLang="en-US">
                <a:latin typeface="Calibri" pitchFamily="34" charset="0"/>
              </a:rPr>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BC3D4003-44A0-4206-8B3C-7D9C0A153FA3}" type="slidenum">
              <a:rPr lang="en-US" altLang="en-US">
                <a:latin typeface="Calibri" pitchFamily="34" charset="0"/>
              </a:rPr>
              <a:pPr>
                <a:spcBef>
                  <a:spcPct val="0"/>
                </a:spcBef>
                <a:buClrTx/>
                <a:buFontTx/>
                <a:buNone/>
              </a:pPr>
              <a:t>34</a:t>
            </a:fld>
            <a:r>
              <a:rPr lang="en-US" altLang="en-US">
                <a:latin typeface="Calibri" pitchFamily="34" charset="0"/>
              </a:rPr>
              <a:t> </a:t>
            </a:r>
          </a:p>
        </p:txBody>
      </p:sp>
      <p:sp>
        <p:nvSpPr>
          <p:cNvPr id="74755" name="Text Box 1"/>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38AF48BF-506C-47BB-BB1D-87EC8867165A}" type="slidenum">
              <a:rPr lang="en-US" altLang="en-US">
                <a:latin typeface="Calibri" pitchFamily="34" charset="0"/>
              </a:rPr>
              <a:pPr algn="r" eaLnBrk="1" hangingPunct="1">
                <a:spcBef>
                  <a:spcPct val="0"/>
                </a:spcBef>
                <a:buClrTx/>
                <a:buFontTx/>
                <a:buNone/>
              </a:pPr>
              <a:t>34</a:t>
            </a:fld>
            <a:r>
              <a:rPr lang="en-US" altLang="en-US">
                <a:latin typeface="Calibri" pitchFamily="34" charset="0"/>
              </a:rPr>
              <a:t> </a:t>
            </a:r>
          </a:p>
        </p:txBody>
      </p:sp>
      <p:sp>
        <p:nvSpPr>
          <p:cNvPr id="74756"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7" name="Rectangle 3"/>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53C662E6-41F8-4DB8-B9E3-0E0B4513E655}" type="slidenum">
              <a:rPr lang="en-US" altLang="en-US">
                <a:latin typeface="Calibri" pitchFamily="34" charset="0"/>
              </a:rPr>
              <a:pPr>
                <a:spcBef>
                  <a:spcPct val="0"/>
                </a:spcBef>
                <a:buClrTx/>
                <a:buFontTx/>
                <a:buNone/>
              </a:pPr>
              <a:t>35</a:t>
            </a:fld>
            <a:r>
              <a:rPr lang="en-US" altLang="en-US">
                <a:latin typeface="Calibri" pitchFamily="34" charset="0"/>
              </a:rPr>
              <a:t> </a:t>
            </a:r>
          </a:p>
        </p:txBody>
      </p:sp>
      <p:sp>
        <p:nvSpPr>
          <p:cNvPr id="76803"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76805" name="Text Box 3"/>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4AC289E5-F005-4F74-8363-3ACBC8B19092}" type="slidenum">
              <a:rPr lang="en-US" altLang="en-US">
                <a:latin typeface="Calibri" pitchFamily="34" charset="0"/>
              </a:rPr>
              <a:pPr algn="r" eaLnBrk="1" hangingPunct="1">
                <a:spcBef>
                  <a:spcPct val="0"/>
                </a:spcBef>
                <a:buClrTx/>
                <a:buFontTx/>
                <a:buNone/>
              </a:pPr>
              <a:t>35</a:t>
            </a:fld>
            <a:r>
              <a:rPr lang="en-US" altLang="en-US">
                <a:latin typeface="Calibri" pitchFamily="34" charset="0"/>
              </a:rPr>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030FBCF8-8051-4944-A0C9-76DE549EB0E6}" type="slidenum">
              <a:rPr lang="en-US" altLang="en-US">
                <a:latin typeface="Calibri" pitchFamily="34" charset="0"/>
              </a:rPr>
              <a:pPr>
                <a:spcBef>
                  <a:spcPct val="0"/>
                </a:spcBef>
                <a:buClrTx/>
                <a:buFontTx/>
                <a:buNone/>
              </a:pPr>
              <a:t>36</a:t>
            </a:fld>
            <a:r>
              <a:rPr lang="en-US" altLang="en-US">
                <a:latin typeface="Calibri" pitchFamily="34" charset="0"/>
              </a:rPr>
              <a:t> </a:t>
            </a:r>
          </a:p>
        </p:txBody>
      </p:sp>
      <p:sp>
        <p:nvSpPr>
          <p:cNvPr id="78851"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78853" name="Text Box 3"/>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F6C20CD3-ED8B-4947-B252-8519D0F68FF0}" type="slidenum">
              <a:rPr lang="en-US" altLang="en-US">
                <a:latin typeface="Calibri" pitchFamily="34" charset="0"/>
              </a:rPr>
              <a:pPr algn="r" eaLnBrk="1" hangingPunct="1">
                <a:spcBef>
                  <a:spcPct val="0"/>
                </a:spcBef>
                <a:buClrTx/>
                <a:buFontTx/>
                <a:buNone/>
              </a:pPr>
              <a:t>36</a:t>
            </a:fld>
            <a:r>
              <a:rPr lang="en-US" altLang="en-US">
                <a:latin typeface="Calibri" pitchFamily="34" charset="0"/>
              </a:rPr>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84316D87-68FB-4502-A369-64B9D8D67366}" type="slidenum">
              <a:rPr lang="en-US" altLang="en-US">
                <a:latin typeface="Calibri" pitchFamily="34" charset="0"/>
              </a:rPr>
              <a:pPr>
                <a:spcBef>
                  <a:spcPct val="0"/>
                </a:spcBef>
                <a:buClrTx/>
                <a:buFontTx/>
                <a:buNone/>
              </a:pPr>
              <a:t>37</a:t>
            </a:fld>
            <a:r>
              <a:rPr lang="en-US" altLang="en-US">
                <a:latin typeface="Calibri" pitchFamily="34" charset="0"/>
              </a:rPr>
              <a:t> </a:t>
            </a:r>
          </a:p>
        </p:txBody>
      </p:sp>
      <p:sp>
        <p:nvSpPr>
          <p:cNvPr id="8089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80901" name="Text Box 3"/>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30BD551-965F-4285-A394-2F3C1558067B}" type="slidenum">
              <a:rPr lang="en-US" altLang="en-US">
                <a:latin typeface="Calibri" pitchFamily="34" charset="0"/>
              </a:rPr>
              <a:pPr algn="r" eaLnBrk="1" hangingPunct="1">
                <a:spcBef>
                  <a:spcPct val="0"/>
                </a:spcBef>
                <a:buClrTx/>
                <a:buFontTx/>
                <a:buNone/>
              </a:pPr>
              <a:t>37</a:t>
            </a:fld>
            <a:r>
              <a:rPr lang="en-US" altLang="en-US">
                <a:latin typeface="Calibri" pitchFamily="34" charset="0"/>
              </a:rPr>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1527F55-FEB3-45A3-96D7-7AD280A1B434}" type="slidenum">
              <a:rPr lang="en-US" altLang="en-US">
                <a:latin typeface="Calibri" pitchFamily="34" charset="0"/>
              </a:rPr>
              <a:pPr>
                <a:spcBef>
                  <a:spcPct val="0"/>
                </a:spcBef>
                <a:buClrTx/>
                <a:buFontTx/>
                <a:buNone/>
              </a:pPr>
              <a:t>38</a:t>
            </a:fld>
            <a:r>
              <a:rPr lang="en-US" altLang="en-US">
                <a:latin typeface="Calibri" pitchFamily="34" charset="0"/>
              </a:rPr>
              <a:t> </a:t>
            </a:r>
          </a:p>
        </p:txBody>
      </p:sp>
      <p:sp>
        <p:nvSpPr>
          <p:cNvPr id="82947"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 un </a:t>
            </a:r>
            <a:r>
              <a:rPr lang="en-US" altLang="en-US" dirty="0" err="1" smtClean="0">
                <a:latin typeface="Calibri" pitchFamily="34" charset="0"/>
                <a:cs typeface="Arial" charset="0"/>
              </a:rPr>
              <a:t>grupo</a:t>
            </a:r>
            <a:r>
              <a:rPr lang="en-US" altLang="en-US" dirty="0" smtClean="0">
                <a:latin typeface="Calibri" pitchFamily="34" charset="0"/>
                <a:cs typeface="Arial" charset="0"/>
              </a:rPr>
              <a:t> de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el </a:t>
            </a:r>
            <a:r>
              <a:rPr lang="en-US" altLang="en-US" dirty="0" err="1" smtClean="0">
                <a:latin typeface="Calibri" pitchFamily="34" charset="0"/>
                <a:cs typeface="Arial" charset="0"/>
              </a:rPr>
              <a:t>proceso</a:t>
            </a:r>
            <a:r>
              <a:rPr lang="en-US" altLang="en-US" dirty="0" smtClean="0">
                <a:latin typeface="Calibri" pitchFamily="34" charset="0"/>
                <a:cs typeface="Arial" charset="0"/>
              </a:rPr>
              <a:t> de </a:t>
            </a:r>
            <a:r>
              <a:rPr lang="en-US" altLang="en-US" dirty="0" err="1" smtClean="0">
                <a:latin typeface="Calibri" pitchFamily="34" charset="0"/>
                <a:cs typeface="Arial" charset="0"/>
              </a:rPr>
              <a:t>creación</a:t>
            </a:r>
            <a:r>
              <a:rPr lang="en-US" altLang="en-US" dirty="0" smtClean="0">
                <a:latin typeface="Calibri" pitchFamily="34" charset="0"/>
                <a:cs typeface="Arial" charset="0"/>
              </a:rPr>
              <a:t> de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plataforma</a:t>
            </a:r>
            <a:r>
              <a:rPr lang="en-US" altLang="en-US" dirty="0" smtClean="0">
                <a:latin typeface="Calibri" pitchFamily="34" charset="0"/>
                <a:cs typeface="Arial" charset="0"/>
              </a:rPr>
              <a:t>, un de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subestructuras</a:t>
            </a:r>
            <a:r>
              <a:rPr lang="en-US" altLang="en-US" dirty="0" smtClean="0">
                <a:latin typeface="Calibri" pitchFamily="34" charset="0"/>
                <a:cs typeface="Arial" charset="0"/>
              </a:rPr>
              <a:t> o "subs" </a:t>
            </a:r>
            <a:r>
              <a:rPr lang="en-US" altLang="en-US" dirty="0" err="1" smtClean="0">
                <a:latin typeface="Calibri" pitchFamily="34" charset="0"/>
                <a:cs typeface="Arial" charset="0"/>
              </a:rPr>
              <a:t>hacia</a:t>
            </a:r>
            <a:r>
              <a:rPr lang="en-US" altLang="en-US" dirty="0" smtClean="0">
                <a:latin typeface="Calibri" pitchFamily="34" charset="0"/>
                <a:cs typeface="Arial" charset="0"/>
              </a:rPr>
              <a:t> </a:t>
            </a:r>
            <a:r>
              <a:rPr lang="en-US" altLang="en-US" dirty="0" err="1" smtClean="0">
                <a:latin typeface="Calibri" pitchFamily="34" charset="0"/>
                <a:cs typeface="Arial" charset="0"/>
              </a:rPr>
              <a:t>abajo</a:t>
            </a:r>
            <a:r>
              <a:rPr lang="en-US" altLang="en-US" dirty="0" smtClean="0">
                <a:latin typeface="Calibri" pitchFamily="34" charset="0"/>
                <a:cs typeface="Arial" charset="0"/>
              </a:rPr>
              <a:t>.  </a:t>
            </a:r>
            <a:r>
              <a:rPr lang="en-US" altLang="en-US" dirty="0" err="1" smtClean="0">
                <a:latin typeface="Calibri" pitchFamily="34" charset="0"/>
                <a:cs typeface="Arial" charset="0"/>
              </a:rPr>
              <a:t>Muchas</a:t>
            </a:r>
            <a:r>
              <a:rPr lang="en-US" altLang="en-US" dirty="0" smtClean="0">
                <a:latin typeface="Calibri" pitchFamily="34" charset="0"/>
                <a:cs typeface="Arial" charset="0"/>
              </a:rPr>
              <a:t> de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tareas</a:t>
            </a:r>
            <a:r>
              <a:rPr lang="en-US" altLang="en-US" dirty="0" smtClean="0">
                <a:latin typeface="Calibri" pitchFamily="34" charset="0"/>
                <a:cs typeface="Arial" charset="0"/>
              </a:rPr>
              <a:t> se van a la </a:t>
            </a:r>
            <a:r>
              <a:rPr lang="en-US" altLang="en-US" dirty="0" err="1" smtClean="0">
                <a:latin typeface="Calibri" pitchFamily="34" charset="0"/>
                <a:cs typeface="Arial" charset="0"/>
              </a:rPr>
              <a:t>vez</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plataforma</a:t>
            </a:r>
            <a:r>
              <a:rPr lang="en-US" altLang="en-US" dirty="0" smtClean="0">
                <a:latin typeface="Calibri" pitchFamily="34" charset="0"/>
                <a:cs typeface="Arial" charset="0"/>
              </a:rPr>
              <a:t>, </a:t>
            </a:r>
            <a:r>
              <a:rPr lang="en-US" altLang="en-US" dirty="0" err="1" smtClean="0">
                <a:latin typeface="Calibri" pitchFamily="34" charset="0"/>
                <a:cs typeface="Arial" charset="0"/>
              </a:rPr>
              <a:t>por</a:t>
            </a:r>
            <a:r>
              <a:rPr lang="en-US" altLang="en-US" dirty="0" smtClean="0">
                <a:latin typeface="Calibri" pitchFamily="34" charset="0"/>
                <a:cs typeface="Arial" charset="0"/>
              </a:rPr>
              <a:t> lo </a:t>
            </a:r>
            <a:r>
              <a:rPr lang="en-US" altLang="en-US" dirty="0" err="1" smtClean="0">
                <a:latin typeface="Calibri" pitchFamily="34" charset="0"/>
                <a:cs typeface="Arial" charset="0"/>
              </a:rPr>
              <a:t>que</a:t>
            </a:r>
            <a:r>
              <a:rPr lang="en-US" altLang="en-US" dirty="0" smtClean="0">
                <a:latin typeface="Calibri" pitchFamily="34" charset="0"/>
                <a:cs typeface="Arial" charset="0"/>
              </a:rPr>
              <a:t>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tener</a:t>
            </a:r>
            <a:r>
              <a:rPr lang="en-US" altLang="en-US" dirty="0" smtClean="0">
                <a:latin typeface="Calibri" pitchFamily="34" charset="0"/>
                <a:cs typeface="Arial" charset="0"/>
              </a:rPr>
              <a:t> </a:t>
            </a:r>
            <a:r>
              <a:rPr lang="en-US" altLang="en-US" dirty="0" err="1" smtClean="0">
                <a:latin typeface="Calibri" pitchFamily="34" charset="0"/>
                <a:cs typeface="Arial" charset="0"/>
              </a:rPr>
              <a:t>cuidado</a:t>
            </a:r>
            <a:r>
              <a:rPr lang="en-US" altLang="en-US" dirty="0" smtClean="0">
                <a:latin typeface="Calibri" pitchFamily="34" charset="0"/>
                <a:cs typeface="Arial" charset="0"/>
              </a:rPr>
              <a:t> para </a:t>
            </a:r>
            <a:r>
              <a:rPr lang="en-US" altLang="en-US" dirty="0" err="1" smtClean="0">
                <a:latin typeface="Calibri" pitchFamily="34" charset="0"/>
                <a:cs typeface="Arial" charset="0"/>
              </a:rPr>
              <a:t>evitar</a:t>
            </a:r>
            <a:r>
              <a:rPr lang="en-US" altLang="en-US" dirty="0" smtClean="0">
                <a:latin typeface="Calibri" pitchFamily="34" charset="0"/>
                <a:cs typeface="Arial" charset="0"/>
              </a:rPr>
              <a:t> </a:t>
            </a:r>
            <a:r>
              <a:rPr lang="en-US" altLang="en-US" dirty="0" err="1" smtClean="0">
                <a:latin typeface="Calibri" pitchFamily="34" charset="0"/>
                <a:cs typeface="Arial" charset="0"/>
              </a:rPr>
              <a:t>golpes</a:t>
            </a:r>
            <a:r>
              <a:rPr lang="en-US" altLang="en-US" dirty="0" smtClean="0">
                <a:latin typeface="Calibri" pitchFamily="34" charset="0"/>
                <a:cs typeface="Arial" charset="0"/>
              </a:rPr>
              <a:t> </a:t>
            </a:r>
            <a:r>
              <a:rPr lang="en-US" altLang="en-US" dirty="0" err="1" smtClean="0">
                <a:latin typeface="Calibri" pitchFamily="34" charset="0"/>
                <a:cs typeface="Arial" charset="0"/>
              </a:rPr>
              <a:t>por</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grúa</a:t>
            </a:r>
            <a:r>
              <a:rPr lang="en-US" altLang="en-US" dirty="0" smtClean="0">
                <a:latin typeface="Calibri" pitchFamily="34" charset="0"/>
                <a:cs typeface="Arial" charset="0"/>
              </a:rPr>
              <a:t>, </a:t>
            </a:r>
            <a:r>
              <a:rPr lang="en-US" altLang="en-US" dirty="0" err="1" smtClean="0">
                <a:latin typeface="Calibri" pitchFamily="34" charset="0"/>
                <a:cs typeface="Arial" charset="0"/>
              </a:rPr>
              <a:t>carga</a:t>
            </a:r>
            <a:r>
              <a:rPr lang="en-US" altLang="en-US" dirty="0" smtClean="0">
                <a:latin typeface="Calibri" pitchFamily="34" charset="0"/>
                <a:cs typeface="Arial" charset="0"/>
              </a:rPr>
              <a:t>, </a:t>
            </a:r>
            <a:r>
              <a:rPr lang="en-US" altLang="en-US" dirty="0" err="1" smtClean="0">
                <a:latin typeface="Calibri" pitchFamily="34" charset="0"/>
                <a:cs typeface="Arial" charset="0"/>
              </a:rPr>
              <a:t>camiones</a:t>
            </a:r>
            <a:r>
              <a:rPr lang="en-US" altLang="en-US" dirty="0" smtClean="0">
                <a:latin typeface="Calibri" pitchFamily="34" charset="0"/>
                <a:cs typeface="Arial" charset="0"/>
              </a:rPr>
              <a:t>, </a:t>
            </a:r>
            <a:r>
              <a:rPr lang="en-US" altLang="en-US" dirty="0" err="1" smtClean="0">
                <a:latin typeface="Calibri" pitchFamily="34" charset="0"/>
                <a:cs typeface="Arial" charset="0"/>
              </a:rPr>
              <a:t>montacargas</a:t>
            </a:r>
            <a:r>
              <a:rPr lang="en-US" altLang="en-US" dirty="0" smtClean="0">
                <a:latin typeface="Calibri" pitchFamily="34" charset="0"/>
                <a:cs typeface="Arial" charset="0"/>
              </a:rPr>
              <a:t>, </a:t>
            </a:r>
            <a:r>
              <a:rPr lang="en-US" altLang="en-US" dirty="0" err="1" smtClean="0">
                <a:latin typeface="Calibri" pitchFamily="34" charset="0"/>
                <a:cs typeface="Arial" charset="0"/>
              </a:rPr>
              <a:t>herramienta</a:t>
            </a:r>
            <a:r>
              <a:rPr lang="en-US" altLang="en-US" dirty="0" smtClean="0">
                <a:latin typeface="Calibri" pitchFamily="34" charset="0"/>
                <a:cs typeface="Arial" charset="0"/>
              </a:rPr>
              <a:t>, u </a:t>
            </a:r>
            <a:r>
              <a:rPr lang="en-US" altLang="en-US" dirty="0" err="1" smtClean="0">
                <a:latin typeface="Calibri" pitchFamily="34" charset="0"/>
                <a:cs typeface="Arial" charset="0"/>
              </a:rPr>
              <a:t>otra</a:t>
            </a:r>
            <a:r>
              <a:rPr lang="en-US" altLang="en-US" dirty="0" smtClean="0">
                <a:latin typeface="Calibri" pitchFamily="34" charset="0"/>
                <a:cs typeface="Arial" charset="0"/>
              </a:rPr>
              <a:t> </a:t>
            </a:r>
            <a:r>
              <a:rPr lang="en-US" altLang="en-US" dirty="0" err="1" smtClean="0">
                <a:latin typeface="Calibri" pitchFamily="34" charset="0"/>
                <a:cs typeface="Arial" charset="0"/>
              </a:rPr>
              <a:t>pieza</a:t>
            </a:r>
            <a:r>
              <a:rPr lang="en-US" altLang="en-US" dirty="0" smtClean="0">
                <a:latin typeface="Calibri" pitchFamily="34" charset="0"/>
                <a:cs typeface="Arial" charset="0"/>
              </a:rPr>
              <a:t> de </a:t>
            </a:r>
            <a:r>
              <a:rPr lang="en-US" altLang="en-US" dirty="0" err="1" smtClean="0">
                <a:latin typeface="Calibri" pitchFamily="34" charset="0"/>
                <a:cs typeface="Arial" charset="0"/>
              </a:rPr>
              <a:t>equipo</a:t>
            </a:r>
            <a:r>
              <a:rPr lang="en-US" altLang="en-US" dirty="0" smtClean="0">
                <a:latin typeface="Calibri" pitchFamily="34" charset="0"/>
                <a:cs typeface="Arial" charset="0"/>
              </a:rPr>
              <a:t> o </a:t>
            </a:r>
            <a:r>
              <a:rPr lang="en-US" altLang="en-US" dirty="0" err="1" smtClean="0">
                <a:latin typeface="Calibri" pitchFamily="34" charset="0"/>
                <a:cs typeface="Arial" charset="0"/>
              </a:rPr>
              <a:t>materiales</a:t>
            </a:r>
            <a:r>
              <a:rPr lang="en-US" altLang="en-US" dirty="0" smtClean="0">
                <a:latin typeface="Calibri" pitchFamily="34" charset="0"/>
                <a:cs typeface="Arial" charset="0"/>
              </a:rPr>
              <a:t>.</a:t>
            </a:r>
          </a:p>
        </p:txBody>
      </p:sp>
      <p:sp>
        <p:nvSpPr>
          <p:cNvPr id="82949" name="Text Box 3"/>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583B097-7F1F-4447-9104-E799C418C3C3}" type="slidenum">
              <a:rPr lang="en-US" altLang="en-US">
                <a:latin typeface="Calibri" pitchFamily="34" charset="0"/>
              </a:rPr>
              <a:pPr algn="r" eaLnBrk="1" hangingPunct="1">
                <a:spcBef>
                  <a:spcPct val="0"/>
                </a:spcBef>
                <a:buClrTx/>
                <a:buFontTx/>
                <a:buNone/>
              </a:pPr>
              <a:t>38</a:t>
            </a:fld>
            <a:r>
              <a:rPr lang="en-US" altLang="en-US">
                <a:latin typeface="Calibri" pitchFamily="34" charset="0"/>
              </a:rPr>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131A3301-01D2-4CCF-BAFF-980D786EDC0C}" type="slidenum">
              <a:rPr lang="en-US" altLang="en-US">
                <a:latin typeface="Calibri" pitchFamily="34" charset="0"/>
              </a:rPr>
              <a:pPr>
                <a:spcBef>
                  <a:spcPct val="0"/>
                </a:spcBef>
                <a:buClrTx/>
                <a:buFontTx/>
                <a:buNone/>
              </a:pPr>
              <a:t>39</a:t>
            </a:fld>
            <a:r>
              <a:rPr lang="en-US" altLang="en-US">
                <a:latin typeface="Calibri" pitchFamily="34" charset="0"/>
              </a:rPr>
              <a:t> </a:t>
            </a:r>
          </a:p>
        </p:txBody>
      </p:sp>
      <p:sp>
        <p:nvSpPr>
          <p:cNvPr id="84995"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pasarela</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es</a:t>
            </a:r>
            <a:r>
              <a:rPr lang="en-US" altLang="en-US" dirty="0" smtClean="0">
                <a:latin typeface="Calibri" pitchFamily="34" charset="0"/>
                <a:cs typeface="Arial" charset="0"/>
              </a:rPr>
              <a:t> el </a:t>
            </a:r>
            <a:r>
              <a:rPr lang="en-US" altLang="en-US" dirty="0" err="1" smtClean="0">
                <a:latin typeface="Calibri" pitchFamily="34" charset="0"/>
                <a:cs typeface="Arial" charset="0"/>
              </a:rPr>
              <a:t>elemento</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se </a:t>
            </a:r>
            <a:r>
              <a:rPr lang="en-US" altLang="en-US" dirty="0" err="1" smtClean="0">
                <a:latin typeface="Calibri" pitchFamily="34" charset="0"/>
                <a:cs typeface="Arial" charset="0"/>
              </a:rPr>
              <a:t>mueve</a:t>
            </a:r>
            <a:r>
              <a:rPr lang="en-US" altLang="en-US" dirty="0" smtClean="0">
                <a:latin typeface="Calibri" pitchFamily="34" charset="0"/>
                <a:cs typeface="Arial" charset="0"/>
              </a:rPr>
              <a:t> </a:t>
            </a:r>
            <a:r>
              <a:rPr lang="en-US" altLang="en-US" dirty="0" err="1" smtClean="0">
                <a:latin typeface="Calibri" pitchFamily="34" charset="0"/>
                <a:cs typeface="Arial" charset="0"/>
              </a:rPr>
              <a:t>tubo</a:t>
            </a:r>
            <a:r>
              <a:rPr lang="en-US" altLang="en-US" dirty="0" smtClean="0">
                <a:latin typeface="Calibri" pitchFamily="34" charset="0"/>
                <a:cs typeface="Arial" charset="0"/>
              </a:rPr>
              <a:t> </a:t>
            </a:r>
            <a:r>
              <a:rPr lang="en-US" altLang="en-US" dirty="0" err="1" smtClean="0">
                <a:latin typeface="Calibri" pitchFamily="34" charset="0"/>
                <a:cs typeface="Arial" charset="0"/>
              </a:rPr>
              <a:t>desde</a:t>
            </a:r>
            <a:r>
              <a:rPr lang="en-US" altLang="en-US" dirty="0" smtClean="0">
                <a:latin typeface="Calibri" pitchFamily="34" charset="0"/>
                <a:cs typeface="Arial" charset="0"/>
              </a:rPr>
              <a:t> el </a:t>
            </a:r>
            <a:r>
              <a:rPr lang="en-US" altLang="en-US" dirty="0" err="1" smtClean="0">
                <a:latin typeface="Calibri" pitchFamily="34" charset="0"/>
                <a:cs typeface="Arial" charset="0"/>
              </a:rPr>
              <a:t>nivel</a:t>
            </a:r>
            <a:r>
              <a:rPr lang="en-US" altLang="en-US" dirty="0" smtClean="0">
                <a:latin typeface="Calibri" pitchFamily="34" charset="0"/>
                <a:cs typeface="Arial" charset="0"/>
              </a:rPr>
              <a:t> del </a:t>
            </a:r>
            <a:r>
              <a:rPr lang="en-US" altLang="en-US" dirty="0" err="1" smtClean="0">
                <a:latin typeface="Calibri" pitchFamily="34" charset="0"/>
                <a:cs typeface="Arial" charset="0"/>
              </a:rPr>
              <a:t>suelo</a:t>
            </a:r>
            <a:r>
              <a:rPr lang="en-US" altLang="en-US" dirty="0" smtClean="0">
                <a:latin typeface="Calibri" pitchFamily="34" charset="0"/>
                <a:cs typeface="Arial" charset="0"/>
              </a:rPr>
              <a:t> hasta la </a:t>
            </a:r>
            <a:r>
              <a:rPr lang="en-US" altLang="en-US" dirty="0" err="1" smtClean="0">
                <a:latin typeface="Calibri" pitchFamily="34" charset="0"/>
                <a:cs typeface="Arial" charset="0"/>
              </a:rPr>
              <a:t>plataforma</a:t>
            </a:r>
            <a:r>
              <a:rPr lang="en-US" altLang="en-US" dirty="0" smtClean="0">
                <a:latin typeface="Calibri" pitchFamily="34" charset="0"/>
                <a:cs typeface="Arial" charset="0"/>
              </a:rPr>
              <a:t>.  </a:t>
            </a:r>
            <a:r>
              <a:rPr lang="en-US" altLang="en-US" dirty="0" err="1" smtClean="0">
                <a:latin typeface="Calibri" pitchFamily="34" charset="0"/>
                <a:cs typeface="Arial" charset="0"/>
              </a:rPr>
              <a:t>Cuando</a:t>
            </a:r>
            <a:r>
              <a:rPr lang="en-US" altLang="en-US" dirty="0" smtClean="0">
                <a:latin typeface="Calibri" pitchFamily="34" charset="0"/>
                <a:cs typeface="Arial" charset="0"/>
              </a:rPr>
              <a:t> </a:t>
            </a: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acción</a:t>
            </a:r>
            <a:r>
              <a:rPr lang="en-US" altLang="en-US" dirty="0" smtClean="0">
                <a:latin typeface="Calibri" pitchFamily="34" charset="0"/>
                <a:cs typeface="Arial" charset="0"/>
              </a:rPr>
              <a:t> se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llevando</a:t>
            </a:r>
            <a:r>
              <a:rPr lang="en-US" altLang="en-US" dirty="0" smtClean="0">
                <a:latin typeface="Calibri" pitchFamily="34" charset="0"/>
                <a:cs typeface="Arial" charset="0"/>
              </a:rPr>
              <a:t> a </a:t>
            </a:r>
            <a:r>
              <a:rPr lang="en-US" altLang="en-US" dirty="0" err="1" smtClean="0">
                <a:latin typeface="Calibri" pitchFamily="34" charset="0"/>
                <a:cs typeface="Arial" charset="0"/>
              </a:rPr>
              <a:t>cabo</a:t>
            </a:r>
            <a:r>
              <a:rPr lang="en-US" altLang="en-US" dirty="0" smtClean="0">
                <a:latin typeface="Calibri" pitchFamily="34" charset="0"/>
                <a:cs typeface="Arial" charset="0"/>
              </a:rPr>
              <a:t>, los/as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/as de </a:t>
            </a:r>
            <a:r>
              <a:rPr lang="en-US" altLang="en-US" dirty="0" err="1" smtClean="0">
                <a:latin typeface="Calibri" pitchFamily="34" charset="0"/>
                <a:cs typeface="Arial" charset="0"/>
              </a:rPr>
              <a:t>nivel</a:t>
            </a:r>
            <a:r>
              <a:rPr lang="en-US" altLang="en-US" dirty="0" smtClean="0">
                <a:latin typeface="Calibri" pitchFamily="34" charset="0"/>
                <a:cs typeface="Arial" charset="0"/>
              </a:rPr>
              <a:t> del </a:t>
            </a:r>
            <a:r>
              <a:rPr lang="en-US" altLang="en-US" dirty="0" err="1" smtClean="0">
                <a:latin typeface="Calibri" pitchFamily="34" charset="0"/>
                <a:cs typeface="Arial" charset="0"/>
              </a:rPr>
              <a:t>suelo</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mantenerse</a:t>
            </a:r>
            <a:r>
              <a:rPr lang="en-US" altLang="en-US" dirty="0" smtClean="0">
                <a:latin typeface="Calibri" pitchFamily="34" charset="0"/>
                <a:cs typeface="Arial" charset="0"/>
              </a:rPr>
              <a:t> </a:t>
            </a:r>
            <a:r>
              <a:rPr lang="en-US" altLang="en-US" dirty="0" err="1" smtClean="0">
                <a:latin typeface="Calibri" pitchFamily="34" charset="0"/>
                <a:cs typeface="Arial" charset="0"/>
              </a:rPr>
              <a:t>alejado</a:t>
            </a:r>
            <a:r>
              <a:rPr lang="en-US" altLang="en-US" dirty="0" smtClean="0">
                <a:latin typeface="Calibri" pitchFamily="34" charset="0"/>
                <a:cs typeface="Arial" charset="0"/>
              </a:rPr>
              <a:t> de la </a:t>
            </a:r>
            <a:r>
              <a:rPr lang="en-US" altLang="en-US" dirty="0" err="1" smtClean="0">
                <a:latin typeface="Calibri" pitchFamily="34" charset="0"/>
                <a:cs typeface="Arial" charset="0"/>
              </a:rPr>
              <a:t>pasarela</a:t>
            </a:r>
            <a:r>
              <a:rPr lang="en-US" altLang="en-US" dirty="0" smtClean="0">
                <a:latin typeface="Calibri" pitchFamily="34" charset="0"/>
                <a:cs typeface="Arial" charset="0"/>
              </a:rPr>
              <a:t> y de los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la </a:t>
            </a:r>
            <a:r>
              <a:rPr lang="en-US" altLang="en-US" dirty="0" err="1" smtClean="0">
                <a:latin typeface="Calibri" pitchFamily="34" charset="0"/>
                <a:cs typeface="Arial" charset="0"/>
              </a:rPr>
              <a:t>plataforma</a:t>
            </a:r>
            <a:r>
              <a:rPr lang="en-US" altLang="en-US" dirty="0" smtClean="0">
                <a:latin typeface="Calibri" pitchFamily="34" charset="0"/>
                <a:cs typeface="Arial" charset="0"/>
              </a:rPr>
              <a:t> </a:t>
            </a:r>
            <a:r>
              <a:rPr lang="en-US" altLang="en-US" dirty="0" err="1" smtClean="0">
                <a:latin typeface="Calibri" pitchFamily="34" charset="0"/>
                <a:cs typeface="Arial" charset="0"/>
              </a:rPr>
              <a:t>piso</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no </a:t>
            </a:r>
            <a:r>
              <a:rPr lang="en-US" altLang="en-US" dirty="0" err="1" smtClean="0">
                <a:latin typeface="Calibri" pitchFamily="34" charset="0"/>
                <a:cs typeface="Arial" charset="0"/>
              </a:rPr>
              <a:t>están</a:t>
            </a:r>
            <a:r>
              <a:rPr lang="en-US" altLang="en-US" dirty="0" smtClean="0">
                <a:latin typeface="Calibri" pitchFamily="34" charset="0"/>
                <a:cs typeface="Arial" charset="0"/>
              </a:rPr>
              <a:t> </a:t>
            </a:r>
            <a:r>
              <a:rPr lang="en-US" altLang="en-US" dirty="0" err="1" smtClean="0">
                <a:latin typeface="Calibri" pitchFamily="34" charset="0"/>
                <a:cs typeface="Arial" charset="0"/>
              </a:rPr>
              <a:t>directamente</a:t>
            </a:r>
            <a:r>
              <a:rPr lang="en-US" altLang="en-US" dirty="0" smtClean="0">
                <a:latin typeface="Calibri" pitchFamily="34" charset="0"/>
                <a:cs typeface="Arial" charset="0"/>
              </a:rPr>
              <a:t> </a:t>
            </a:r>
            <a:r>
              <a:rPr lang="en-US" altLang="en-US" dirty="0" err="1" smtClean="0">
                <a:latin typeface="Calibri" pitchFamily="34" charset="0"/>
                <a:cs typeface="Arial" charset="0"/>
              </a:rPr>
              <a:t>implicados</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la </a:t>
            </a:r>
            <a:r>
              <a:rPr lang="en-US" altLang="en-US" dirty="0" err="1" smtClean="0">
                <a:latin typeface="Calibri" pitchFamily="34" charset="0"/>
                <a:cs typeface="Arial" charset="0"/>
              </a:rPr>
              <a:t>tarea</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estar</a:t>
            </a:r>
            <a:r>
              <a:rPr lang="en-US" altLang="en-US" dirty="0" smtClean="0">
                <a:latin typeface="Calibri" pitchFamily="34" charset="0"/>
                <a:cs typeface="Arial" charset="0"/>
              </a:rPr>
              <a:t> </a:t>
            </a:r>
            <a:r>
              <a:rPr lang="en-US" altLang="en-US" dirty="0" err="1" smtClean="0">
                <a:latin typeface="Calibri" pitchFamily="34" charset="0"/>
                <a:cs typeface="Arial" charset="0"/>
              </a:rPr>
              <a:t>alejado</a:t>
            </a:r>
            <a:r>
              <a:rPr lang="en-US" altLang="en-US" dirty="0" smtClean="0">
                <a:latin typeface="Calibri" pitchFamily="34" charset="0"/>
                <a:cs typeface="Arial" charset="0"/>
              </a:rPr>
              <a:t> de la zona </a:t>
            </a:r>
            <a:r>
              <a:rPr lang="en-US" altLang="en-US" dirty="0" err="1" smtClean="0">
                <a:latin typeface="Calibri" pitchFamily="34" charset="0"/>
                <a:cs typeface="Arial" charset="0"/>
              </a:rPr>
              <a:t>donde</a:t>
            </a:r>
            <a:r>
              <a:rPr lang="en-US" altLang="en-US" dirty="0" smtClean="0">
                <a:latin typeface="Calibri" pitchFamily="34" charset="0"/>
                <a:cs typeface="Arial" charset="0"/>
              </a:rPr>
              <a:t> el </a:t>
            </a:r>
            <a:r>
              <a:rPr lang="en-US" altLang="en-US" dirty="0" err="1" smtClean="0">
                <a:latin typeface="Calibri" pitchFamily="34" charset="0"/>
                <a:cs typeface="Arial" charset="0"/>
              </a:rPr>
              <a:t>tubo</a:t>
            </a:r>
            <a:r>
              <a:rPr lang="en-US" altLang="en-US" dirty="0" smtClean="0">
                <a:latin typeface="Calibri" pitchFamily="34" charset="0"/>
                <a:cs typeface="Arial" charset="0"/>
              </a:rPr>
              <a:t> se </a:t>
            </a:r>
            <a:r>
              <a:rPr lang="en-US" altLang="en-US" dirty="0" err="1" smtClean="0">
                <a:latin typeface="Calibri" pitchFamily="34" charset="0"/>
                <a:cs typeface="Arial" charset="0"/>
              </a:rPr>
              <a:t>levanta</a:t>
            </a:r>
            <a:r>
              <a:rPr lang="en-US" altLang="en-US" dirty="0" smtClean="0">
                <a:latin typeface="Calibri" pitchFamily="34" charset="0"/>
                <a:cs typeface="Arial" charset="0"/>
              </a:rPr>
              <a:t>.  El </a:t>
            </a:r>
            <a:r>
              <a:rPr lang="en-US" altLang="en-US" dirty="0" err="1" smtClean="0">
                <a:latin typeface="Calibri" pitchFamily="34" charset="0"/>
                <a:cs typeface="Arial" charset="0"/>
              </a:rPr>
              <a:t>tubo</a:t>
            </a:r>
            <a:r>
              <a:rPr lang="en-US" altLang="en-US" dirty="0" smtClean="0">
                <a:latin typeface="Calibri" pitchFamily="34" charset="0"/>
                <a:cs typeface="Arial" charset="0"/>
              </a:rPr>
              <a:t> </a:t>
            </a:r>
            <a:r>
              <a:rPr lang="en-US" altLang="en-US" dirty="0" err="1" smtClean="0">
                <a:latin typeface="Calibri" pitchFamily="34" charset="0"/>
                <a:cs typeface="Arial" charset="0"/>
              </a:rPr>
              <a:t>tiene</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oportunidad</a:t>
            </a:r>
            <a:r>
              <a:rPr lang="en-US" altLang="en-US" dirty="0" smtClean="0">
                <a:latin typeface="Calibri" pitchFamily="34" charset="0"/>
                <a:cs typeface="Arial" charset="0"/>
              </a:rPr>
              <a:t> de </a:t>
            </a:r>
            <a:r>
              <a:rPr lang="en-US" altLang="en-US" dirty="0" err="1" smtClean="0">
                <a:latin typeface="Calibri" pitchFamily="34" charset="0"/>
                <a:cs typeface="Arial" charset="0"/>
              </a:rPr>
              <a:t>caer</a:t>
            </a:r>
            <a:r>
              <a:rPr lang="en-US" altLang="en-US" dirty="0" smtClean="0">
                <a:latin typeface="Calibri" pitchFamily="34" charset="0"/>
                <a:cs typeface="Arial" charset="0"/>
              </a:rPr>
              <a:t> </a:t>
            </a:r>
            <a:r>
              <a:rPr lang="en-US" altLang="en-US" dirty="0" err="1" smtClean="0">
                <a:latin typeface="Calibri" pitchFamily="34" charset="0"/>
                <a:cs typeface="Arial" charset="0"/>
              </a:rPr>
              <a:t>sobre</a:t>
            </a:r>
            <a:r>
              <a:rPr lang="en-US" altLang="en-US" dirty="0" smtClean="0">
                <a:latin typeface="Calibri" pitchFamily="34" charset="0"/>
                <a:cs typeface="Arial" charset="0"/>
              </a:rPr>
              <a:t>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o </a:t>
            </a:r>
            <a:r>
              <a:rPr lang="en-US" altLang="en-US" dirty="0" err="1" smtClean="0">
                <a:latin typeface="Calibri" pitchFamily="34" charset="0"/>
                <a:cs typeface="Arial" charset="0"/>
              </a:rPr>
              <a:t>desplazando</a:t>
            </a:r>
            <a:r>
              <a:rPr lang="en-US" altLang="en-US" dirty="0" smtClean="0">
                <a:latin typeface="Calibri" pitchFamily="34" charset="0"/>
                <a:cs typeface="Arial" charset="0"/>
              </a:rPr>
              <a:t> o a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a:t>
            </a:r>
          </a:p>
        </p:txBody>
      </p:sp>
      <p:sp>
        <p:nvSpPr>
          <p:cNvPr id="84997" name="Text Box 3"/>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F15FC675-EF6F-4A4B-B020-6E20A4E6EC0C}" type="slidenum">
              <a:rPr lang="en-US" altLang="en-US">
                <a:latin typeface="Calibri" pitchFamily="34" charset="0"/>
              </a:rPr>
              <a:pPr algn="r" eaLnBrk="1" hangingPunct="1">
                <a:spcBef>
                  <a:spcPct val="0"/>
                </a:spcBef>
                <a:buClrTx/>
                <a:buFontTx/>
                <a:buNone/>
              </a:pPr>
              <a:t>39</a:t>
            </a:fld>
            <a:r>
              <a:rPr lang="en-US" altLang="en-US">
                <a:latin typeface="Calibri" pitchFamily="34"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66D7716E-D1B1-43DB-B9BD-ACAE8121EFA0}" type="slidenum">
              <a:rPr lang="en-US" altLang="en-US">
                <a:latin typeface="Calibri" pitchFamily="34" charset="0"/>
              </a:rPr>
              <a:pPr>
                <a:spcBef>
                  <a:spcPct val="0"/>
                </a:spcBef>
                <a:buClrTx/>
                <a:buFontTx/>
                <a:buNone/>
              </a:pPr>
              <a:t>4</a:t>
            </a:fld>
            <a:r>
              <a:rPr lang="en-US" altLang="en-US">
                <a:latin typeface="Calibri" pitchFamily="34" charset="0"/>
              </a:rPr>
              <a:t> </a:t>
            </a:r>
          </a:p>
        </p:txBody>
      </p:sp>
      <p:sp>
        <p:nvSpPr>
          <p:cNvPr id="13315"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1331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332E6233-1635-4944-9BD9-DB9CCA11F453}" type="slidenum">
              <a:rPr lang="en-US" altLang="en-US">
                <a:latin typeface="Calibri" pitchFamily="34" charset="0"/>
              </a:rPr>
              <a:pPr algn="r" eaLnBrk="1" hangingPunct="1">
                <a:spcBef>
                  <a:spcPct val="0"/>
                </a:spcBef>
                <a:buClrTx/>
                <a:buFontTx/>
                <a:buNone/>
              </a:pPr>
              <a:t>4</a:t>
            </a:fld>
            <a:r>
              <a:rPr lang="en-US" altLang="en-US">
                <a:latin typeface="Calibri" pitchFamily="34" charset="0"/>
              </a:rPr>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36CFBAF6-8F2C-47BE-A996-D2FAF9E0EC17}" type="slidenum">
              <a:rPr lang="en-US" altLang="en-US">
                <a:latin typeface="Calibri" pitchFamily="34" charset="0"/>
              </a:rPr>
              <a:pPr>
                <a:spcBef>
                  <a:spcPct val="0"/>
                </a:spcBef>
                <a:buClrTx/>
                <a:buFontTx/>
                <a:buNone/>
              </a:pPr>
              <a:t>40</a:t>
            </a:fld>
            <a:r>
              <a:rPr lang="en-US" altLang="en-US">
                <a:latin typeface="Calibri" pitchFamily="34" charset="0"/>
              </a:rPr>
              <a:t> </a:t>
            </a:r>
          </a:p>
        </p:txBody>
      </p:sp>
      <p:sp>
        <p:nvSpPr>
          <p:cNvPr id="87043"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 un </a:t>
            </a:r>
            <a:r>
              <a:rPr lang="en-US" altLang="en-US" dirty="0" err="1" smtClean="0">
                <a:latin typeface="Calibri" pitchFamily="34" charset="0"/>
                <a:cs typeface="Arial" charset="0"/>
              </a:rPr>
              <a:t>grupo</a:t>
            </a:r>
            <a:r>
              <a:rPr lang="en-US" altLang="en-US" dirty="0" smtClean="0">
                <a:latin typeface="Calibri" pitchFamily="34" charset="0"/>
                <a:cs typeface="Arial" charset="0"/>
              </a:rPr>
              <a:t> de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con </a:t>
            </a:r>
            <a:r>
              <a:rPr lang="en-US" altLang="en-US" dirty="0" err="1" smtClean="0">
                <a:latin typeface="Calibri" pitchFamily="34" charset="0"/>
                <a:cs typeface="Arial" charset="0"/>
              </a:rPr>
              <a:t>unas</a:t>
            </a:r>
            <a:r>
              <a:rPr lang="en-US" altLang="en-US" dirty="0" smtClean="0">
                <a:latin typeface="Calibri" pitchFamily="34" charset="0"/>
                <a:cs typeface="Arial" charset="0"/>
              </a:rPr>
              <a:t> </a:t>
            </a:r>
            <a:r>
              <a:rPr lang="en-US" altLang="en-US" dirty="0" err="1" smtClean="0">
                <a:latin typeface="Calibri" pitchFamily="34" charset="0"/>
                <a:cs typeface="Arial" charset="0"/>
              </a:rPr>
              <a:t>pinzas</a:t>
            </a:r>
            <a:r>
              <a:rPr lang="en-US" altLang="en-US" dirty="0" smtClean="0">
                <a:latin typeface="Calibri" pitchFamily="34" charset="0"/>
                <a:cs typeface="Arial" charset="0"/>
              </a:rPr>
              <a:t>.  Los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mantenerse</a:t>
            </a:r>
            <a:r>
              <a:rPr lang="en-US" altLang="en-US" dirty="0" smtClean="0">
                <a:latin typeface="Calibri" pitchFamily="34" charset="0"/>
                <a:cs typeface="Arial" charset="0"/>
              </a:rPr>
              <a:t> </a:t>
            </a:r>
            <a:r>
              <a:rPr lang="en-US" altLang="en-US" dirty="0" err="1" smtClean="0">
                <a:latin typeface="Calibri" pitchFamily="34" charset="0"/>
                <a:cs typeface="Arial" charset="0"/>
              </a:rPr>
              <a:t>alejado</a:t>
            </a:r>
            <a:r>
              <a:rPr lang="en-US" altLang="en-US" dirty="0" smtClean="0">
                <a:latin typeface="Calibri" pitchFamily="34" charset="0"/>
                <a:cs typeface="Arial" charset="0"/>
              </a:rPr>
              <a:t> del radio de </a:t>
            </a:r>
            <a:r>
              <a:rPr lang="en-US" altLang="en-US" dirty="0" err="1" smtClean="0">
                <a:latin typeface="Calibri" pitchFamily="34" charset="0"/>
                <a:cs typeface="Arial" charset="0"/>
              </a:rPr>
              <a:t>rotación</a:t>
            </a:r>
            <a:r>
              <a:rPr lang="en-US" altLang="en-US" dirty="0" smtClean="0">
                <a:latin typeface="Calibri" pitchFamily="34" charset="0"/>
                <a:cs typeface="Arial" charset="0"/>
              </a:rPr>
              <a:t> de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pinzas</a:t>
            </a:r>
            <a:r>
              <a:rPr lang="en-US" altLang="en-US" dirty="0" smtClean="0">
                <a:latin typeface="Calibri" pitchFamily="34" charset="0"/>
                <a:cs typeface="Arial" charset="0"/>
              </a:rPr>
              <a:t> y spinning </a:t>
            </a:r>
            <a:r>
              <a:rPr lang="en-US" altLang="en-US" dirty="0" err="1" smtClean="0">
                <a:latin typeface="Calibri" pitchFamily="34" charset="0"/>
                <a:cs typeface="Arial" charset="0"/>
              </a:rPr>
              <a:t>cadena</a:t>
            </a:r>
            <a:r>
              <a:rPr lang="en-US" altLang="en-US" dirty="0" smtClean="0">
                <a:latin typeface="Calibri" pitchFamily="34" charset="0"/>
                <a:cs typeface="Arial" charset="0"/>
              </a:rPr>
              <a:t> para </a:t>
            </a:r>
            <a:r>
              <a:rPr lang="en-US" altLang="en-US" dirty="0" err="1" smtClean="0">
                <a:latin typeface="Calibri" pitchFamily="34" charset="0"/>
                <a:cs typeface="Arial" charset="0"/>
              </a:rPr>
              <a:t>evitar</a:t>
            </a:r>
            <a:r>
              <a:rPr lang="en-US" altLang="en-US" dirty="0" smtClean="0">
                <a:latin typeface="Calibri" pitchFamily="34" charset="0"/>
                <a:cs typeface="Arial" charset="0"/>
              </a:rPr>
              <a:t> </a:t>
            </a:r>
            <a:r>
              <a:rPr lang="en-US" altLang="en-US" dirty="0" err="1" smtClean="0">
                <a:latin typeface="Calibri" pitchFamily="34" charset="0"/>
                <a:cs typeface="Arial" charset="0"/>
              </a:rPr>
              <a:t>golpes</a:t>
            </a:r>
            <a:r>
              <a:rPr lang="en-US" altLang="en-US" dirty="0" smtClean="0">
                <a:latin typeface="Calibri" pitchFamily="34" charset="0"/>
                <a:cs typeface="Arial" charset="0"/>
              </a:rPr>
              <a:t> </a:t>
            </a:r>
            <a:r>
              <a:rPr lang="en-US" altLang="en-US" dirty="0" err="1" smtClean="0">
                <a:latin typeface="Calibri" pitchFamily="34" charset="0"/>
                <a:cs typeface="Arial" charset="0"/>
              </a:rPr>
              <a:t>por</a:t>
            </a:r>
            <a:r>
              <a:rPr lang="en-US" altLang="en-US" dirty="0" smtClean="0">
                <a:latin typeface="Calibri" pitchFamily="34" charset="0"/>
                <a:cs typeface="Arial" charset="0"/>
              </a:rPr>
              <a:t> </a:t>
            </a:r>
            <a:r>
              <a:rPr lang="en-US" altLang="en-US" dirty="0" err="1" smtClean="0">
                <a:latin typeface="Calibri" pitchFamily="34" charset="0"/>
                <a:cs typeface="Arial" charset="0"/>
              </a:rPr>
              <a:t>estos</a:t>
            </a:r>
            <a:r>
              <a:rPr lang="en-US" altLang="en-US" dirty="0" smtClean="0">
                <a:latin typeface="Calibri" pitchFamily="34" charset="0"/>
                <a:cs typeface="Arial" charset="0"/>
              </a:rPr>
              <a:t> </a:t>
            </a:r>
            <a:r>
              <a:rPr lang="en-US" altLang="en-US" dirty="0" err="1" smtClean="0">
                <a:latin typeface="Calibri" pitchFamily="34" charset="0"/>
                <a:cs typeface="Arial" charset="0"/>
              </a:rPr>
              <a:t>elementos</a:t>
            </a:r>
            <a:r>
              <a:rPr lang="en-US" altLang="en-US" dirty="0" smtClean="0">
                <a:latin typeface="Calibri" pitchFamily="34" charset="0"/>
                <a:cs typeface="Arial" charset="0"/>
              </a:rPr>
              <a:t>.  Un </a:t>
            </a:r>
            <a:r>
              <a:rPr lang="en-US" altLang="en-US" dirty="0" err="1" smtClean="0">
                <a:latin typeface="Calibri" pitchFamily="34" charset="0"/>
                <a:cs typeface="Arial" charset="0"/>
              </a:rPr>
              <a:t>diagrama</a:t>
            </a:r>
            <a:r>
              <a:rPr lang="en-US" altLang="en-US" dirty="0" smtClean="0">
                <a:latin typeface="Calibri" pitchFamily="34" charset="0"/>
                <a:cs typeface="Arial" charset="0"/>
              </a:rPr>
              <a:t> de la </a:t>
            </a:r>
            <a:r>
              <a:rPr lang="en-US" altLang="en-US" dirty="0" err="1" smtClean="0">
                <a:latin typeface="Calibri" pitchFamily="34" charset="0"/>
                <a:cs typeface="Arial" charset="0"/>
              </a:rPr>
              <a:t>tenacilla</a:t>
            </a:r>
            <a:r>
              <a:rPr lang="en-US" altLang="en-US" dirty="0" smtClean="0">
                <a:latin typeface="Calibri" pitchFamily="34" charset="0"/>
                <a:cs typeface="Arial" charset="0"/>
              </a:rPr>
              <a:t> radio de </a:t>
            </a:r>
            <a:r>
              <a:rPr lang="en-US" altLang="en-US" dirty="0" err="1" smtClean="0">
                <a:latin typeface="Calibri" pitchFamily="34" charset="0"/>
                <a:cs typeface="Arial" charset="0"/>
              </a:rPr>
              <a:t>oscilación</a:t>
            </a:r>
            <a:r>
              <a:rPr lang="en-US" altLang="en-US" dirty="0" smtClean="0">
                <a:latin typeface="Calibri" pitchFamily="34" charset="0"/>
                <a:cs typeface="Arial" charset="0"/>
              </a:rPr>
              <a:t> </a:t>
            </a:r>
            <a:r>
              <a:rPr lang="en-US" altLang="en-US" dirty="0" err="1" smtClean="0">
                <a:latin typeface="Calibri" pitchFamily="34" charset="0"/>
                <a:cs typeface="Arial" charset="0"/>
              </a:rPr>
              <a:t>es</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la </a:t>
            </a:r>
            <a:r>
              <a:rPr lang="en-US" altLang="en-US" dirty="0" err="1" smtClean="0">
                <a:latin typeface="Calibri" pitchFamily="34" charset="0"/>
                <a:cs typeface="Arial" charset="0"/>
              </a:rPr>
              <a:t>siguiente</a:t>
            </a:r>
            <a:r>
              <a:rPr lang="en-US" altLang="en-US" dirty="0" smtClean="0">
                <a:latin typeface="Calibri" pitchFamily="34" charset="0"/>
                <a:cs typeface="Arial" charset="0"/>
              </a:rPr>
              <a:t> </a:t>
            </a:r>
            <a:r>
              <a:rPr lang="en-US" altLang="en-US" dirty="0" err="1" smtClean="0">
                <a:latin typeface="Calibri" pitchFamily="34" charset="0"/>
                <a:cs typeface="Arial" charset="0"/>
              </a:rPr>
              <a:t>diapositiva</a:t>
            </a:r>
            <a:r>
              <a:rPr lang="en-US" altLang="en-US" dirty="0" smtClean="0">
                <a:latin typeface="Calibri" pitchFamily="34" charset="0"/>
                <a:cs typeface="Arial" charset="0"/>
              </a:rPr>
              <a:t>.</a:t>
            </a:r>
          </a:p>
        </p:txBody>
      </p:sp>
      <p:sp>
        <p:nvSpPr>
          <p:cNvPr id="87045" name="Text Box 3"/>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1909FB7B-C231-4FCC-9B7D-B6658A31A004}" type="slidenum">
              <a:rPr lang="en-US" altLang="en-US">
                <a:latin typeface="Calibri" pitchFamily="34" charset="0"/>
              </a:rPr>
              <a:pPr algn="r" eaLnBrk="1" hangingPunct="1">
                <a:spcBef>
                  <a:spcPct val="0"/>
                </a:spcBef>
                <a:buClrTx/>
                <a:buFontTx/>
                <a:buNone/>
              </a:pPr>
              <a:t>40</a:t>
            </a:fld>
            <a:r>
              <a:rPr lang="en-US" altLang="en-US">
                <a:latin typeface="Calibri" pitchFamily="34" charset="0"/>
              </a:rPr>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B26043FD-4CEF-4E61-AF68-DE904B3AD6FF}" type="slidenum">
              <a:rPr lang="en-US" altLang="en-US">
                <a:latin typeface="Calibri" pitchFamily="34" charset="0"/>
              </a:rPr>
              <a:pPr>
                <a:spcBef>
                  <a:spcPct val="0"/>
                </a:spcBef>
                <a:buClrTx/>
                <a:buFontTx/>
                <a:buNone/>
              </a:pPr>
              <a:t>41</a:t>
            </a:fld>
            <a:r>
              <a:rPr lang="en-US" altLang="en-US">
                <a:latin typeface="Calibri" pitchFamily="34" charset="0"/>
              </a:rPr>
              <a:t> </a:t>
            </a:r>
          </a:p>
        </p:txBody>
      </p:sp>
      <p:sp>
        <p:nvSpPr>
          <p:cNvPr id="89091"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tubería</a:t>
            </a:r>
            <a:r>
              <a:rPr lang="en-US" altLang="en-US" dirty="0" smtClean="0">
                <a:latin typeface="Calibri" pitchFamily="34" charset="0"/>
                <a:cs typeface="Arial" charset="0"/>
              </a:rPr>
              <a:t> de </a:t>
            </a:r>
            <a:r>
              <a:rPr lang="en-US" altLang="en-US" dirty="0" err="1" smtClean="0">
                <a:latin typeface="Calibri" pitchFamily="34" charset="0"/>
                <a:cs typeface="Arial" charset="0"/>
              </a:rPr>
              <a:t>alta</a:t>
            </a:r>
            <a:r>
              <a:rPr lang="en-US" altLang="en-US" dirty="0" smtClean="0">
                <a:latin typeface="Calibri" pitchFamily="34" charset="0"/>
                <a:cs typeface="Arial" charset="0"/>
              </a:rPr>
              <a:t> </a:t>
            </a:r>
            <a:r>
              <a:rPr lang="en-US" altLang="en-US" dirty="0" err="1" smtClean="0">
                <a:latin typeface="Calibri" pitchFamily="34" charset="0"/>
                <a:cs typeface="Arial" charset="0"/>
              </a:rPr>
              <a:t>presión</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ha </a:t>
            </a:r>
            <a:r>
              <a:rPr lang="en-US" altLang="en-US" dirty="0" err="1" smtClean="0">
                <a:latin typeface="Calibri" pitchFamily="34" charset="0"/>
                <a:cs typeface="Arial" charset="0"/>
              </a:rPr>
              <a:t>tenido</a:t>
            </a:r>
            <a:r>
              <a:rPr lang="en-US" altLang="en-US" dirty="0" smtClean="0">
                <a:latin typeface="Calibri" pitchFamily="34" charset="0"/>
                <a:cs typeface="Arial" charset="0"/>
              </a:rPr>
              <a:t> un </a:t>
            </a:r>
            <a:r>
              <a:rPr lang="en-US" altLang="en-US" dirty="0" err="1" smtClean="0">
                <a:latin typeface="Calibri" pitchFamily="34" charset="0"/>
                <a:cs typeface="Arial" charset="0"/>
              </a:rPr>
              <a:t>látigo</a:t>
            </a:r>
            <a:r>
              <a:rPr lang="en-US" altLang="en-US" dirty="0" smtClean="0">
                <a:latin typeface="Calibri" pitchFamily="34" charset="0"/>
                <a:cs typeface="Arial" charset="0"/>
              </a:rPr>
              <a:t> de </a:t>
            </a:r>
            <a:r>
              <a:rPr lang="en-US" altLang="en-US" dirty="0" err="1" smtClean="0">
                <a:latin typeface="Calibri" pitchFamily="34" charset="0"/>
                <a:cs typeface="Arial" charset="0"/>
              </a:rPr>
              <a:t>instalado</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ella</a:t>
            </a:r>
            <a:r>
              <a:rPr lang="en-US" altLang="en-US" dirty="0" smtClean="0">
                <a:latin typeface="Calibri" pitchFamily="34" charset="0"/>
                <a:cs typeface="Arial" charset="0"/>
              </a:rPr>
              <a:t>.  Los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de </a:t>
            </a:r>
            <a:r>
              <a:rPr lang="en-US" altLang="en-US" dirty="0" err="1" smtClean="0">
                <a:latin typeface="Calibri" pitchFamily="34" charset="0"/>
                <a:cs typeface="Arial" charset="0"/>
              </a:rPr>
              <a:t>estas</a:t>
            </a:r>
            <a:r>
              <a:rPr lang="en-US" altLang="en-US" dirty="0" smtClean="0">
                <a:latin typeface="Calibri" pitchFamily="34" charset="0"/>
                <a:cs typeface="Arial" charset="0"/>
              </a:rPr>
              <a:t> </a:t>
            </a:r>
            <a:r>
              <a:rPr lang="en-US" altLang="en-US" dirty="0" err="1" smtClean="0">
                <a:latin typeface="Calibri" pitchFamily="34" charset="0"/>
                <a:cs typeface="Arial" charset="0"/>
              </a:rPr>
              <a:t>tuberías</a:t>
            </a:r>
            <a:r>
              <a:rPr lang="en-US" altLang="en-US" dirty="0" smtClean="0">
                <a:latin typeface="Calibri" pitchFamily="34" charset="0"/>
                <a:cs typeface="Arial" charset="0"/>
              </a:rPr>
              <a:t> y </a:t>
            </a:r>
            <a:r>
              <a:rPr lang="en-US" altLang="en-US" dirty="0" err="1" smtClean="0">
                <a:latin typeface="Calibri" pitchFamily="34" charset="0"/>
                <a:cs typeface="Arial" charset="0"/>
              </a:rPr>
              <a:t>mangueras</a:t>
            </a:r>
            <a:r>
              <a:rPr lang="en-US" altLang="en-US" dirty="0" smtClean="0">
                <a:latin typeface="Calibri" pitchFamily="34" charset="0"/>
                <a:cs typeface="Arial" charset="0"/>
              </a:rPr>
              <a:t>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garantizar</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están</a:t>
            </a:r>
            <a:r>
              <a:rPr lang="en-US" altLang="en-US" dirty="0" smtClean="0">
                <a:latin typeface="Calibri" pitchFamily="34" charset="0"/>
                <a:cs typeface="Arial" charset="0"/>
              </a:rPr>
              <a:t> </a:t>
            </a:r>
            <a:r>
              <a:rPr lang="en-US" altLang="en-US" dirty="0" err="1" smtClean="0">
                <a:latin typeface="Calibri" pitchFamily="34" charset="0"/>
                <a:cs typeface="Arial" charset="0"/>
              </a:rPr>
              <a:t>correcta</a:t>
            </a:r>
            <a:r>
              <a:rPr lang="en-US" altLang="en-US" dirty="0" smtClean="0">
                <a:latin typeface="Calibri" pitchFamily="34" charset="0"/>
                <a:cs typeface="Arial" charset="0"/>
              </a:rPr>
              <a:t> y </a:t>
            </a:r>
            <a:r>
              <a:rPr lang="en-US" altLang="en-US" dirty="0" err="1" smtClean="0">
                <a:latin typeface="Calibri" pitchFamily="34" charset="0"/>
                <a:cs typeface="Arial" charset="0"/>
              </a:rPr>
              <a:t>firmemente</a:t>
            </a:r>
            <a:r>
              <a:rPr lang="en-US" altLang="en-US" dirty="0" smtClean="0">
                <a:latin typeface="Calibri" pitchFamily="34" charset="0"/>
                <a:cs typeface="Arial" charset="0"/>
              </a:rPr>
              <a:t> </a:t>
            </a:r>
            <a:r>
              <a:rPr lang="en-US" altLang="en-US" dirty="0" err="1" smtClean="0">
                <a:latin typeface="Calibri" pitchFamily="34" charset="0"/>
                <a:cs typeface="Arial" charset="0"/>
              </a:rPr>
              <a:t>conectados</a:t>
            </a:r>
            <a:r>
              <a:rPr lang="en-US" altLang="en-US" dirty="0" smtClean="0">
                <a:latin typeface="Calibri" pitchFamily="34" charset="0"/>
                <a:cs typeface="Arial" charset="0"/>
              </a:rPr>
              <a:t> entre </a:t>
            </a:r>
            <a:r>
              <a:rPr lang="en-US" altLang="en-US" dirty="0" err="1" smtClean="0">
                <a:latin typeface="Calibri" pitchFamily="34" charset="0"/>
                <a:cs typeface="Arial" charset="0"/>
              </a:rPr>
              <a:t>ellos</a:t>
            </a:r>
            <a:r>
              <a:rPr lang="en-US" altLang="en-US" dirty="0" smtClean="0">
                <a:latin typeface="Calibri" pitchFamily="34" charset="0"/>
                <a:cs typeface="Arial" charset="0"/>
              </a:rPr>
              <a:t> para </a:t>
            </a:r>
            <a:r>
              <a:rPr lang="en-US" altLang="en-US" dirty="0" err="1" smtClean="0">
                <a:latin typeface="Calibri" pitchFamily="34" charset="0"/>
                <a:cs typeface="Arial" charset="0"/>
              </a:rPr>
              <a:t>garantizar</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el derecho </a:t>
            </a:r>
            <a:r>
              <a:rPr lang="en-US" altLang="en-US" dirty="0" err="1" smtClean="0">
                <a:latin typeface="Calibri" pitchFamily="34" charset="0"/>
                <a:cs typeface="Arial" charset="0"/>
              </a:rPr>
              <a:t>tamaño</a:t>
            </a:r>
            <a:r>
              <a:rPr lang="en-US" altLang="en-US" dirty="0" smtClean="0">
                <a:latin typeface="Calibri" pitchFamily="34" charset="0"/>
                <a:cs typeface="Arial" charset="0"/>
              </a:rPr>
              <a:t> </a:t>
            </a:r>
            <a:r>
              <a:rPr lang="en-US" altLang="en-US" dirty="0" err="1" smtClean="0">
                <a:latin typeface="Calibri" pitchFamily="34" charset="0"/>
                <a:cs typeface="Arial" charset="0"/>
              </a:rPr>
              <a:t>unión</a:t>
            </a:r>
            <a:r>
              <a:rPr lang="en-US" altLang="en-US" dirty="0" smtClean="0">
                <a:latin typeface="Calibri" pitchFamily="34" charset="0"/>
                <a:cs typeface="Arial" charset="0"/>
              </a:rPr>
              <a:t> </a:t>
            </a:r>
            <a:r>
              <a:rPr lang="en-US" altLang="en-US" dirty="0" err="1" smtClean="0">
                <a:latin typeface="Calibri" pitchFamily="34" charset="0"/>
                <a:cs typeface="Arial" charset="0"/>
              </a:rPr>
              <a:t>martillo</a:t>
            </a:r>
            <a:r>
              <a:rPr lang="en-US" altLang="en-US" dirty="0" smtClean="0">
                <a:latin typeface="Calibri" pitchFamily="34" charset="0"/>
                <a:cs typeface="Arial" charset="0"/>
              </a:rPr>
              <a:t> </a:t>
            </a:r>
            <a:r>
              <a:rPr lang="en-US" altLang="en-US" dirty="0" err="1" smtClean="0">
                <a:latin typeface="Calibri" pitchFamily="34" charset="0"/>
                <a:cs typeface="Arial" charset="0"/>
              </a:rPr>
              <a:t>es</a:t>
            </a:r>
            <a:r>
              <a:rPr lang="en-US" altLang="en-US" dirty="0" smtClean="0">
                <a:latin typeface="Calibri" pitchFamily="34" charset="0"/>
                <a:cs typeface="Arial" charset="0"/>
              </a:rPr>
              <a:t> </a:t>
            </a:r>
            <a:r>
              <a:rPr lang="en-US" altLang="en-US" dirty="0" err="1" smtClean="0">
                <a:latin typeface="Calibri" pitchFamily="34" charset="0"/>
                <a:cs typeface="Arial" charset="0"/>
              </a:rPr>
              <a:t>usado</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esas</a:t>
            </a:r>
            <a:r>
              <a:rPr lang="en-US" altLang="en-US" dirty="0" smtClean="0">
                <a:latin typeface="Calibri" pitchFamily="34" charset="0"/>
                <a:cs typeface="Arial" charset="0"/>
              </a:rPr>
              <a:t> </a:t>
            </a:r>
            <a:r>
              <a:rPr lang="en-US" altLang="en-US" dirty="0" err="1" smtClean="0">
                <a:latin typeface="Calibri" pitchFamily="34" charset="0"/>
                <a:cs typeface="Arial" charset="0"/>
              </a:rPr>
              <a:t>conexiones</a:t>
            </a:r>
            <a:r>
              <a:rPr lang="en-US" altLang="en-US" dirty="0" smtClean="0">
                <a:latin typeface="Calibri" pitchFamily="34" charset="0"/>
                <a:cs typeface="Arial" charset="0"/>
              </a:rPr>
              <a:t> no </a:t>
            </a:r>
            <a:r>
              <a:rPr lang="en-US" altLang="en-US" dirty="0" err="1" smtClean="0">
                <a:latin typeface="Calibri" pitchFamily="34" charset="0"/>
                <a:cs typeface="Arial" charset="0"/>
              </a:rPr>
              <a:t>están</a:t>
            </a:r>
            <a:r>
              <a:rPr lang="en-US" altLang="en-US" dirty="0" smtClean="0">
                <a:latin typeface="Calibri" pitchFamily="34" charset="0"/>
                <a:cs typeface="Arial" charset="0"/>
              </a:rPr>
              <a:t> </a:t>
            </a:r>
            <a:r>
              <a:rPr lang="en-US" altLang="en-US" dirty="0" err="1" smtClean="0">
                <a:latin typeface="Calibri" pitchFamily="34" charset="0"/>
                <a:cs typeface="Arial" charset="0"/>
              </a:rPr>
              <a:t>desgastadas</a:t>
            </a:r>
            <a:r>
              <a:rPr lang="en-US" altLang="en-US" dirty="0" smtClean="0">
                <a:latin typeface="Calibri" pitchFamily="34" charset="0"/>
                <a:cs typeface="Arial" charset="0"/>
              </a:rPr>
              <a:t> y </a:t>
            </a:r>
            <a:r>
              <a:rPr lang="en-US" altLang="en-US" dirty="0" err="1" smtClean="0">
                <a:latin typeface="Calibri" pitchFamily="34" charset="0"/>
                <a:cs typeface="Arial" charset="0"/>
              </a:rPr>
              <a:t>látigo</a:t>
            </a:r>
            <a:r>
              <a:rPr lang="en-US" altLang="en-US" dirty="0" smtClean="0">
                <a:latin typeface="Calibri" pitchFamily="34" charset="0"/>
                <a:cs typeface="Arial" charset="0"/>
              </a:rPr>
              <a:t> de </a:t>
            </a:r>
            <a:r>
              <a:rPr lang="en-US" altLang="en-US" dirty="0" err="1" smtClean="0">
                <a:latin typeface="Calibri" pitchFamily="34" charset="0"/>
                <a:cs typeface="Arial" charset="0"/>
              </a:rPr>
              <a:t>controles</a:t>
            </a:r>
            <a:r>
              <a:rPr lang="en-US" altLang="en-US" dirty="0" smtClean="0">
                <a:latin typeface="Calibri" pitchFamily="34" charset="0"/>
                <a:cs typeface="Arial" charset="0"/>
              </a:rPr>
              <a:t> son </a:t>
            </a:r>
            <a:r>
              <a:rPr lang="en-US" altLang="en-US" dirty="0" err="1" smtClean="0">
                <a:latin typeface="Calibri" pitchFamily="34" charset="0"/>
                <a:cs typeface="Arial" charset="0"/>
              </a:rPr>
              <a:t>instalados</a:t>
            </a:r>
            <a:r>
              <a:rPr lang="en-US" altLang="en-US" dirty="0" smtClean="0">
                <a:latin typeface="Calibri" pitchFamily="34" charset="0"/>
                <a:cs typeface="Arial" charset="0"/>
              </a:rPr>
              <a:t>.</a:t>
            </a:r>
          </a:p>
        </p:txBody>
      </p:sp>
      <p:sp>
        <p:nvSpPr>
          <p:cNvPr id="89093" name="Text Box 3"/>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E743713E-EECB-4460-91B8-BB0D5DFB0D15}" type="slidenum">
              <a:rPr lang="en-US" altLang="en-US">
                <a:latin typeface="Calibri" pitchFamily="34" charset="0"/>
              </a:rPr>
              <a:pPr algn="r" eaLnBrk="1" hangingPunct="1">
                <a:spcBef>
                  <a:spcPct val="0"/>
                </a:spcBef>
                <a:buClrTx/>
                <a:buFontTx/>
                <a:buNone/>
              </a:pPr>
              <a:t>41</a:t>
            </a:fld>
            <a:r>
              <a:rPr lang="en-US" altLang="en-US">
                <a:latin typeface="Calibri" pitchFamily="34" charset="0"/>
              </a:rPr>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4C50AC55-9DC0-42A3-BC26-891111551350}" type="slidenum">
              <a:rPr lang="en-US" altLang="en-US">
                <a:latin typeface="Calibri" pitchFamily="34" charset="0"/>
              </a:rPr>
              <a:pPr>
                <a:spcBef>
                  <a:spcPct val="0"/>
                </a:spcBef>
                <a:buClrTx/>
                <a:buFontTx/>
                <a:buNone/>
              </a:pPr>
              <a:t>42</a:t>
            </a:fld>
            <a:r>
              <a:rPr lang="en-US" altLang="en-US">
                <a:latin typeface="Calibri" pitchFamily="34" charset="0"/>
              </a:rPr>
              <a:t> </a:t>
            </a:r>
          </a:p>
        </p:txBody>
      </p:sp>
      <p:sp>
        <p:nvSpPr>
          <p:cNvPr id="9113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carga</a:t>
            </a:r>
            <a:r>
              <a:rPr lang="en-US" altLang="en-US" dirty="0" smtClean="0">
                <a:latin typeface="Calibri" pitchFamily="34" charset="0"/>
                <a:cs typeface="Arial" charset="0"/>
              </a:rPr>
              <a:t> </a:t>
            </a:r>
            <a:r>
              <a:rPr lang="en-US" altLang="en-US" dirty="0" err="1" smtClean="0">
                <a:latin typeface="Calibri" pitchFamily="34" charset="0"/>
                <a:cs typeface="Arial" charset="0"/>
              </a:rPr>
              <a:t>baja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lugar</a:t>
            </a:r>
            <a:r>
              <a:rPr lang="en-US" altLang="en-US" dirty="0" smtClean="0">
                <a:latin typeface="Calibri" pitchFamily="34" charset="0"/>
                <a:cs typeface="Arial" charset="0"/>
              </a:rPr>
              <a:t> de un </a:t>
            </a:r>
            <a:r>
              <a:rPr lang="en-US" altLang="en-US" dirty="0" err="1" smtClean="0">
                <a:latin typeface="Calibri" pitchFamily="34" charset="0"/>
                <a:cs typeface="Arial" charset="0"/>
              </a:rPr>
              <a:t>tándem</a:t>
            </a:r>
            <a:r>
              <a:rPr lang="en-US" altLang="en-US" dirty="0" smtClean="0">
                <a:latin typeface="Calibri" pitchFamily="34" charset="0"/>
                <a:cs typeface="Arial" charset="0"/>
              </a:rPr>
              <a:t> </a:t>
            </a:r>
            <a:r>
              <a:rPr lang="en-US" altLang="en-US" dirty="0" err="1" smtClean="0">
                <a:latin typeface="Calibri" pitchFamily="34" charset="0"/>
                <a:cs typeface="Arial" charset="0"/>
              </a:rPr>
              <a:t>camión</a:t>
            </a:r>
            <a:r>
              <a:rPr lang="en-US" altLang="en-US" dirty="0" smtClean="0">
                <a:latin typeface="Calibri" pitchFamily="34" charset="0"/>
                <a:cs typeface="Arial" charset="0"/>
              </a:rPr>
              <a:t> </a:t>
            </a:r>
            <a:r>
              <a:rPr lang="en-US" altLang="en-US" dirty="0" err="1" smtClean="0">
                <a:latin typeface="Calibri" pitchFamily="34" charset="0"/>
                <a:cs typeface="Arial" charset="0"/>
              </a:rPr>
              <a:t>durante</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plataforma</a:t>
            </a:r>
            <a:r>
              <a:rPr lang="en-US" altLang="en-US" dirty="0" smtClean="0">
                <a:latin typeface="Calibri" pitchFamily="34" charset="0"/>
                <a:cs typeface="Arial" charset="0"/>
              </a:rPr>
              <a:t> </a:t>
            </a:r>
            <a:r>
              <a:rPr lang="en-US" altLang="en-US" dirty="0" err="1" smtClean="0">
                <a:latin typeface="Calibri" pitchFamily="34" charset="0"/>
                <a:cs typeface="Arial" charset="0"/>
              </a:rPr>
              <a:t>instalación</a:t>
            </a:r>
            <a:r>
              <a:rPr lang="en-US" altLang="en-US" dirty="0" smtClean="0">
                <a:latin typeface="Calibri" pitchFamily="34" charset="0"/>
                <a:cs typeface="Arial" charset="0"/>
              </a:rPr>
              <a:t>.</a:t>
            </a:r>
          </a:p>
        </p:txBody>
      </p:sp>
      <p:sp>
        <p:nvSpPr>
          <p:cNvPr id="91141" name="Text Box 3"/>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5FD300EE-CD18-461F-BDEA-25DCB2549D0F}" type="slidenum">
              <a:rPr lang="en-US" altLang="en-US">
                <a:latin typeface="Calibri" pitchFamily="34" charset="0"/>
              </a:rPr>
              <a:pPr algn="r" eaLnBrk="1" hangingPunct="1">
                <a:spcBef>
                  <a:spcPct val="0"/>
                </a:spcBef>
                <a:buClrTx/>
                <a:buFontTx/>
                <a:buNone/>
              </a:pPr>
              <a:t>42</a:t>
            </a:fld>
            <a:r>
              <a:rPr lang="en-US" altLang="en-US">
                <a:latin typeface="Calibri" pitchFamily="34" charset="0"/>
              </a:rPr>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04D9C99D-EBA0-449E-A2C2-76866CB58EE5}" type="slidenum">
              <a:rPr lang="en-US" altLang="en-US">
                <a:latin typeface="Calibri" pitchFamily="34" charset="0"/>
              </a:rPr>
              <a:pPr>
                <a:spcBef>
                  <a:spcPct val="0"/>
                </a:spcBef>
                <a:buClrTx/>
                <a:buFontTx/>
                <a:buNone/>
              </a:pPr>
              <a:t>43</a:t>
            </a:fld>
            <a:r>
              <a:rPr lang="en-US" altLang="en-US">
                <a:latin typeface="Calibri" pitchFamily="34" charset="0"/>
              </a:rPr>
              <a:t> </a:t>
            </a:r>
          </a:p>
        </p:txBody>
      </p:sp>
      <p:sp>
        <p:nvSpPr>
          <p:cNvPr id="93187"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93189" name="Text Box 3"/>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7B0FC63B-863E-498C-BF02-325C764EEF27}" type="slidenum">
              <a:rPr lang="en-US" altLang="en-US">
                <a:latin typeface="Calibri" pitchFamily="34" charset="0"/>
              </a:rPr>
              <a:pPr algn="r" eaLnBrk="1" hangingPunct="1">
                <a:spcBef>
                  <a:spcPct val="0"/>
                </a:spcBef>
                <a:buClrTx/>
                <a:buFontTx/>
                <a:buNone/>
              </a:pPr>
              <a:t>43</a:t>
            </a:fld>
            <a:r>
              <a:rPr lang="en-US" altLang="en-US">
                <a:latin typeface="Calibri" pitchFamily="34" charset="0"/>
              </a:rPr>
              <a: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C65B451F-0ECE-46E6-BB28-A4D34B494C66}" type="slidenum">
              <a:rPr lang="en-US" altLang="en-US">
                <a:latin typeface="Calibri" pitchFamily="34" charset="0"/>
              </a:rPr>
              <a:pPr>
                <a:spcBef>
                  <a:spcPct val="0"/>
                </a:spcBef>
                <a:buClrTx/>
                <a:buFontTx/>
                <a:buNone/>
              </a:pPr>
              <a:t>44</a:t>
            </a:fld>
            <a:r>
              <a:rPr lang="en-US" altLang="en-US">
                <a:latin typeface="Calibri" pitchFamily="34" charset="0"/>
              </a:rPr>
              <a:t> </a:t>
            </a:r>
          </a:p>
        </p:txBody>
      </p:sp>
      <p:sp>
        <p:nvSpPr>
          <p:cNvPr id="95235"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95237" name="Text Box 3"/>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B8A8E14B-007A-40BE-8B7B-24A23F160B8C}" type="slidenum">
              <a:rPr lang="en-US" altLang="en-US">
                <a:latin typeface="Calibri" pitchFamily="34" charset="0"/>
              </a:rPr>
              <a:pPr algn="r" eaLnBrk="1" hangingPunct="1">
                <a:spcBef>
                  <a:spcPct val="0"/>
                </a:spcBef>
                <a:buClrTx/>
                <a:buFontTx/>
                <a:buNone/>
              </a:pPr>
              <a:t>44</a:t>
            </a:fld>
            <a:r>
              <a:rPr lang="en-US" altLang="en-US">
                <a:latin typeface="Calibri" pitchFamily="34" charset="0"/>
              </a:rPr>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06D97CA5-131C-4FF3-B443-30BAAC6720BB}" type="slidenum">
              <a:rPr lang="en-US" altLang="en-US">
                <a:latin typeface="Calibri" pitchFamily="34" charset="0"/>
              </a:rPr>
              <a:pPr>
                <a:spcBef>
                  <a:spcPct val="0"/>
                </a:spcBef>
                <a:buClrTx/>
                <a:buFontTx/>
                <a:buNone/>
              </a:pPr>
              <a:t>45</a:t>
            </a:fld>
            <a:r>
              <a:rPr lang="en-US" altLang="en-US">
                <a:latin typeface="Calibri" pitchFamily="34" charset="0"/>
              </a:rPr>
              <a:t> </a:t>
            </a:r>
          </a:p>
        </p:txBody>
      </p:sp>
      <p:sp>
        <p:nvSpPr>
          <p:cNvPr id="97283"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97285" name="Text Box 3"/>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87B87BC7-4FC6-4B33-93BE-027423246149}" type="slidenum">
              <a:rPr lang="en-US" altLang="en-US">
                <a:latin typeface="Calibri" pitchFamily="34" charset="0"/>
              </a:rPr>
              <a:pPr algn="r" eaLnBrk="1" hangingPunct="1">
                <a:spcBef>
                  <a:spcPct val="0"/>
                </a:spcBef>
                <a:buClrTx/>
                <a:buFontTx/>
                <a:buNone/>
              </a:pPr>
              <a:t>45</a:t>
            </a:fld>
            <a:r>
              <a:rPr lang="en-US" altLang="en-US">
                <a:latin typeface="Calibri" pitchFamily="34" charset="0"/>
              </a:rPr>
              <a: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33C3709-12B8-42EB-AB2F-505BA7A0FB8E}" type="slidenum">
              <a:rPr lang="en-US" altLang="en-US">
                <a:latin typeface="Calibri" pitchFamily="34" charset="0"/>
              </a:rPr>
              <a:pPr>
                <a:spcBef>
                  <a:spcPct val="0"/>
                </a:spcBef>
                <a:buClrTx/>
                <a:buFontTx/>
                <a:buNone/>
              </a:pPr>
              <a:t>46</a:t>
            </a:fld>
            <a:r>
              <a:rPr lang="en-US" altLang="en-US">
                <a:latin typeface="Calibri" pitchFamily="34" charset="0"/>
              </a:rPr>
              <a:t> </a:t>
            </a:r>
          </a:p>
        </p:txBody>
      </p:sp>
      <p:sp>
        <p:nvSpPr>
          <p:cNvPr id="99331"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2" name="Text Box 2"/>
          <p:cNvSpPr>
            <a:spLocks noGrp="1" noChangeArrowheads="1"/>
          </p:cNvSpPr>
          <p:nvPr>
            <p:ph type="body" idx="1"/>
          </p:nvPr>
        </p:nvSpPr>
        <p:spPr>
          <a:xfrm>
            <a:off x="685800" y="4343400"/>
            <a:ext cx="5486400" cy="41402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El empate de cadena o los ascensores eran 4,9 pies por encima de la mesa giratoria.  La cadena peso ha sido de 165, 000 libras  en 18:50 horas, un fuerte ruido se escuchó.  La asamblea se redujo a poca distancia y se vio atrapado/atrapados en los soportes de la tubería que se acumuló en el derrick.  La sembradora de parted en 4 sitios diferentes y se dejaba caer en la plataforma.  La caída de broca fue la causa principal de las muertes y lesiones.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Calibri" pitchFamily="34" charset="0"/>
                <a:cs typeface="Arial" charset="0"/>
              </a:rPr>
              <a:t>Pregunte a la clase de 3-4 cosas que pueden haber contribuido a estos trabajadores pierden sus vidas.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Calibri" pitchFamily="34" charset="0"/>
                <a:cs typeface="Arial" charset="0"/>
              </a:rPr>
              <a:t>Respuestas posibles: </a:t>
            </a:r>
            <a:r>
              <a:rPr lang="en-US" altLang="en-US" smtClean="0">
                <a:latin typeface="Calibri" pitchFamily="34" charset="0"/>
                <a:cs typeface="Arial" charset="0"/>
              </a:rPr>
              <a:t>inadecuada supervisión de seguridad. Equipo defectuoso. Todos los demás?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Calibri" pitchFamily="34" charset="0"/>
                <a:cs typeface="Arial" charset="0"/>
              </a:rPr>
              <a:t>Como la clase de 3-4 recomendaciones para prevenir un incidente similar.</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Calibri" pitchFamily="34" charset="0"/>
                <a:cs typeface="Arial" charset="0"/>
              </a:rPr>
              <a:t>Respuestas posibles: Implementar un </a:t>
            </a:r>
            <a:r>
              <a:rPr lang="en-US" altLang="en-US" smtClean="0">
                <a:latin typeface="Calibri" pitchFamily="34" charset="0"/>
                <a:cs typeface="Arial" charset="0"/>
              </a:rPr>
              <a:t>programa de seguridad activa. Inspeccionar el equipo con frecuencia.  Mantener equipo.  Límite de tiempo en el equipo de perforación de suelo sólo el tiempo necesario para realizar su trabajo. Todos los demás?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p:txBody>
      </p:sp>
      <p:sp>
        <p:nvSpPr>
          <p:cNvPr id="99333" name="Text Box 3"/>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FCFF3F39-0134-42D5-986D-98D5B174B9C1}" type="slidenum">
              <a:rPr lang="en-US" altLang="en-US">
                <a:latin typeface="Calibri" pitchFamily="34" charset="0"/>
              </a:rPr>
              <a:pPr algn="r" eaLnBrk="1" hangingPunct="1">
                <a:spcBef>
                  <a:spcPct val="0"/>
                </a:spcBef>
                <a:buClrTx/>
                <a:buFontTx/>
                <a:buNone/>
              </a:pPr>
              <a:t>46</a:t>
            </a:fld>
            <a:r>
              <a:rPr lang="en-US" altLang="en-US">
                <a:latin typeface="Calibri" pitchFamily="34" charset="0"/>
              </a:rPr>
              <a: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BAF10A6F-8678-47FF-96D6-F4C638F07AAB}" type="slidenum">
              <a:rPr lang="en-US" altLang="en-US">
                <a:latin typeface="Calibri" pitchFamily="34" charset="0"/>
              </a:rPr>
              <a:pPr>
                <a:spcBef>
                  <a:spcPct val="0"/>
                </a:spcBef>
                <a:buClrTx/>
                <a:buFontTx/>
                <a:buNone/>
              </a:pPr>
              <a:t>47</a:t>
            </a:fld>
            <a:r>
              <a:rPr lang="en-US" altLang="en-US">
                <a:latin typeface="Calibri" pitchFamily="34" charset="0"/>
              </a:rPr>
              <a:t> </a:t>
            </a:r>
          </a:p>
        </p:txBody>
      </p:sp>
      <p:sp>
        <p:nvSpPr>
          <p:cNvPr id="10137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101381" name="Text Box 3"/>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FB34C8F2-C139-47F1-9F4B-2D50C5A73A6A}" type="slidenum">
              <a:rPr lang="en-US" altLang="en-US">
                <a:latin typeface="Calibri" pitchFamily="34" charset="0"/>
              </a:rPr>
              <a:pPr algn="r" eaLnBrk="1" hangingPunct="1">
                <a:spcBef>
                  <a:spcPct val="0"/>
                </a:spcBef>
                <a:buClrTx/>
                <a:buFontTx/>
                <a:buNone/>
              </a:pPr>
              <a:t>47</a:t>
            </a:fld>
            <a:r>
              <a:rPr lang="en-US" altLang="en-US">
                <a:latin typeface="Calibri" pitchFamily="34" charset="0"/>
              </a:rPr>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331BDC5A-D074-456C-9636-36CD493521F5}" type="slidenum">
              <a:rPr lang="en-US" altLang="en-US">
                <a:latin typeface="Calibri" pitchFamily="34" charset="0"/>
              </a:rPr>
              <a:pPr>
                <a:spcBef>
                  <a:spcPct val="0"/>
                </a:spcBef>
                <a:buClrTx/>
                <a:buFontTx/>
                <a:buNone/>
              </a:pPr>
              <a:t>48</a:t>
            </a:fld>
            <a:r>
              <a:rPr lang="en-US" altLang="en-US">
                <a:latin typeface="Calibri" pitchFamily="34" charset="0"/>
              </a:rPr>
              <a:t> </a:t>
            </a:r>
          </a:p>
        </p:txBody>
      </p:sp>
      <p:sp>
        <p:nvSpPr>
          <p:cNvPr id="103427"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8"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La respuesta correcta es d. utilice una línea de etiquetas.</a:t>
            </a:r>
          </a:p>
        </p:txBody>
      </p:sp>
      <p:sp>
        <p:nvSpPr>
          <p:cNvPr id="103429" name="Text Box 3"/>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DDA817BA-FA39-4194-B4DB-7FFAAF7B594D}" type="slidenum">
              <a:rPr lang="en-US" altLang="en-US">
                <a:latin typeface="Calibri" pitchFamily="34" charset="0"/>
              </a:rPr>
              <a:pPr algn="r" eaLnBrk="1" hangingPunct="1">
                <a:spcBef>
                  <a:spcPct val="0"/>
                </a:spcBef>
                <a:buClrTx/>
                <a:buFontTx/>
                <a:buNone/>
              </a:pPr>
              <a:t>48</a:t>
            </a:fld>
            <a:r>
              <a:rPr lang="en-US" altLang="en-US">
                <a:latin typeface="Calibri" pitchFamily="34" charset="0"/>
              </a:rPr>
              <a: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E299D829-F50A-48E4-8780-9B9640471921}" type="slidenum">
              <a:rPr lang="en-US" altLang="en-US">
                <a:latin typeface="Calibri" pitchFamily="34" charset="0"/>
              </a:rPr>
              <a:pPr>
                <a:spcBef>
                  <a:spcPct val="0"/>
                </a:spcBef>
                <a:buClrTx/>
                <a:buFontTx/>
                <a:buNone/>
              </a:pPr>
              <a:t>49</a:t>
            </a:fld>
            <a:r>
              <a:rPr lang="en-US" altLang="en-US">
                <a:latin typeface="Calibri" pitchFamily="34" charset="0"/>
              </a:rPr>
              <a:t> </a:t>
            </a:r>
          </a:p>
        </p:txBody>
      </p:sp>
      <p:sp>
        <p:nvSpPr>
          <p:cNvPr id="105475" name="Text Box 1"/>
          <p:cNvSpPr txBox="1">
            <a:spLocks noChangeArrowheads="1"/>
          </p:cNvSpPr>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C876E9C-7A33-4C17-AA3E-CAB8FF100E85}" type="slidenum">
              <a:rPr lang="en-US" altLang="en-US">
                <a:latin typeface="Calibri" pitchFamily="34" charset="0"/>
              </a:rPr>
              <a:pPr algn="r" eaLnBrk="1" hangingPunct="1">
                <a:spcBef>
                  <a:spcPct val="0"/>
                </a:spcBef>
                <a:buClrTx/>
                <a:buFontTx/>
                <a:buNone/>
              </a:pPr>
              <a:t>49</a:t>
            </a:fld>
            <a:r>
              <a:rPr lang="en-US" altLang="en-US">
                <a:latin typeface="Calibri" pitchFamily="34" charset="0"/>
              </a:rPr>
              <a:t> </a:t>
            </a:r>
          </a:p>
        </p:txBody>
      </p:sp>
      <p:sp>
        <p:nvSpPr>
          <p:cNvPr id="105476" name="Rectangle 2"/>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7" name="Rectangle 3"/>
          <p:cNvSpPr>
            <a:spLocks noGrp="1" noChangeArrowheads="1"/>
          </p:cNvSpPr>
          <p:nvPr>
            <p:ph type="body" idx="1"/>
          </p:nvPr>
        </p:nvSpPr>
        <p:spPr>
          <a:xfrm>
            <a:off x="693738" y="4379913"/>
            <a:ext cx="5546725" cy="41481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0840D202-8976-41B6-9F5F-B88648CC10E3}" type="slidenum">
              <a:rPr lang="en-US" altLang="en-US">
                <a:latin typeface="Calibri" pitchFamily="34" charset="0"/>
              </a:rPr>
              <a:pPr>
                <a:spcBef>
                  <a:spcPct val="0"/>
                </a:spcBef>
                <a:buClrTx/>
                <a:buFontTx/>
                <a:buNone/>
              </a:pPr>
              <a:t>5</a:t>
            </a:fld>
            <a:r>
              <a:rPr lang="en-US" altLang="en-US">
                <a:latin typeface="Calibri" pitchFamily="34" charset="0"/>
              </a:rPr>
              <a:t> </a:t>
            </a:r>
          </a:p>
        </p:txBody>
      </p:sp>
      <p:sp>
        <p:nvSpPr>
          <p:cNvPr id="15363"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1536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07D25CCF-F56B-4721-BAF8-63A2974C63FC}" type="slidenum">
              <a:rPr lang="en-US" altLang="en-US">
                <a:latin typeface="Calibri" pitchFamily="34" charset="0"/>
              </a:rPr>
              <a:pPr algn="r" eaLnBrk="1" hangingPunct="1">
                <a:spcBef>
                  <a:spcPct val="0"/>
                </a:spcBef>
                <a:buClrTx/>
                <a:buFontTx/>
                <a:buNone/>
              </a:pPr>
              <a:t>5</a:t>
            </a:fld>
            <a:r>
              <a:rPr lang="en-US" altLang="en-US">
                <a:latin typeface="Calibri" pitchFamily="34" charset="0"/>
              </a:rPr>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0D62EE12-ACAF-4DCF-A126-61104410B31B}" type="slidenum">
              <a:rPr lang="en-US" altLang="en-US">
                <a:latin typeface="Calibri" pitchFamily="34" charset="0"/>
              </a:rPr>
              <a:pPr>
                <a:spcBef>
                  <a:spcPct val="0"/>
                </a:spcBef>
                <a:buClrTx/>
                <a:buFontTx/>
                <a:buNone/>
              </a:pPr>
              <a:t>50</a:t>
            </a:fld>
            <a:r>
              <a:rPr lang="en-US" altLang="en-US">
                <a:latin typeface="Calibri" pitchFamily="34" charset="0"/>
              </a:rPr>
              <a:t> </a:t>
            </a:r>
          </a:p>
        </p:txBody>
      </p:sp>
      <p:sp>
        <p:nvSpPr>
          <p:cNvPr id="107523" name="Rectangle 1"/>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4" name="Rectangle 2"/>
          <p:cNvSpPr>
            <a:spLocks noGrp="1" noChangeArrowheads="1"/>
          </p:cNvSpPr>
          <p:nvPr>
            <p:ph type="body" idx="1"/>
          </p:nvPr>
        </p:nvSpPr>
        <p:spPr>
          <a:xfrm>
            <a:off x="693738" y="4379913"/>
            <a:ext cx="5546725" cy="41497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107525" name="Text Box 3"/>
          <p:cNvSpPr txBox="1">
            <a:spLocks noChangeArrowheads="1"/>
          </p:cNvSpPr>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4536F00A-149B-4A28-A685-7B0AB7A3AC4D}" type="slidenum">
              <a:rPr lang="en-US" altLang="en-US">
                <a:latin typeface="Calibri" pitchFamily="34" charset="0"/>
              </a:rPr>
              <a:pPr algn="r" eaLnBrk="1" hangingPunct="1">
                <a:spcBef>
                  <a:spcPct val="0"/>
                </a:spcBef>
                <a:buClrTx/>
                <a:buFontTx/>
                <a:buNone/>
              </a:pPr>
              <a:t>50</a:t>
            </a:fld>
            <a:r>
              <a:rPr lang="en-US" altLang="en-US">
                <a:latin typeface="Calibri" pitchFamily="34" charset="0"/>
              </a:rPr>
              <a:t>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53B49C8F-AC85-4571-92C9-44090464DD24}" type="slidenum">
              <a:rPr lang="en-US" altLang="en-US">
                <a:latin typeface="Calibri" pitchFamily="34" charset="0"/>
              </a:rPr>
              <a:pPr>
                <a:spcBef>
                  <a:spcPct val="0"/>
                </a:spcBef>
                <a:buClrTx/>
                <a:buFontTx/>
                <a:buNone/>
              </a:pPr>
              <a:t>51</a:t>
            </a:fld>
            <a:r>
              <a:rPr lang="en-US" altLang="en-US">
                <a:latin typeface="Calibri" pitchFamily="34" charset="0"/>
              </a:rPr>
              <a:t> </a:t>
            </a:r>
          </a:p>
        </p:txBody>
      </p:sp>
      <p:sp>
        <p:nvSpPr>
          <p:cNvPr id="109571" name="Rectangle 1"/>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2" name="Rectangle 2"/>
          <p:cNvSpPr>
            <a:spLocks noGrp="1" noChangeArrowheads="1"/>
          </p:cNvSpPr>
          <p:nvPr>
            <p:ph type="body" idx="1"/>
          </p:nvPr>
        </p:nvSpPr>
        <p:spPr>
          <a:xfrm>
            <a:off x="693738" y="4379913"/>
            <a:ext cx="5546725" cy="41497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109573" name="Text Box 3"/>
          <p:cNvSpPr txBox="1">
            <a:spLocks noChangeArrowheads="1"/>
          </p:cNvSpPr>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292D9776-DB90-4AE2-9D1F-3357BC12A465}" type="slidenum">
              <a:rPr lang="en-US" altLang="en-US">
                <a:latin typeface="Calibri" pitchFamily="34" charset="0"/>
              </a:rPr>
              <a:pPr algn="r" eaLnBrk="1" hangingPunct="1">
                <a:spcBef>
                  <a:spcPct val="0"/>
                </a:spcBef>
                <a:buClrTx/>
                <a:buFontTx/>
                <a:buNone/>
              </a:pPr>
              <a:t>51</a:t>
            </a:fld>
            <a:r>
              <a:rPr lang="en-US" altLang="en-US">
                <a:latin typeface="Calibri" pitchFamily="34" charset="0"/>
              </a:rPr>
              <a: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83BA32BD-51E4-43C8-A688-72EB9980C872}" type="slidenum">
              <a:rPr lang="en-US" altLang="en-US">
                <a:latin typeface="Calibri" pitchFamily="34" charset="0"/>
              </a:rPr>
              <a:pPr>
                <a:spcBef>
                  <a:spcPct val="0"/>
                </a:spcBef>
                <a:buClrTx/>
                <a:buFontTx/>
                <a:buNone/>
              </a:pPr>
              <a:t>52</a:t>
            </a:fld>
            <a:r>
              <a:rPr lang="en-US" altLang="en-US">
                <a:latin typeface="Calibri" pitchFamily="34" charset="0"/>
              </a:rPr>
              <a:t> </a:t>
            </a:r>
          </a:p>
        </p:txBody>
      </p:sp>
      <p:sp>
        <p:nvSpPr>
          <p:cNvPr id="111619" name="Rectangle 1"/>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0" name="Text Box 2"/>
          <p:cNvSpPr>
            <a:spLocks noGrp="1" noChangeArrowheads="1"/>
          </p:cNvSpPr>
          <p:nvPr>
            <p:ph type="body" idx="1"/>
          </p:nvPr>
        </p:nvSpPr>
        <p:spPr>
          <a:xfrm>
            <a:off x="693738" y="4379913"/>
            <a:ext cx="5546725" cy="41481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la </a:t>
            </a:r>
            <a:r>
              <a:rPr lang="en-US" altLang="en-US" dirty="0" err="1" smtClean="0">
                <a:latin typeface="Calibri" pitchFamily="34" charset="0"/>
                <a:cs typeface="Arial" charset="0"/>
              </a:rPr>
              <a:t>subestructura</a:t>
            </a:r>
            <a:r>
              <a:rPr lang="en-US" altLang="en-US" dirty="0" smtClean="0">
                <a:latin typeface="Calibri" pitchFamily="34" charset="0"/>
                <a:cs typeface="Arial" charset="0"/>
              </a:rPr>
              <a:t> o de un "sub" se ha </a:t>
            </a:r>
            <a:r>
              <a:rPr lang="en-US" altLang="en-US" dirty="0" err="1" smtClean="0">
                <a:latin typeface="Calibri" pitchFamily="34" charset="0"/>
                <a:cs typeface="Arial" charset="0"/>
              </a:rPr>
              <a:t>bajado</a:t>
            </a:r>
            <a:r>
              <a:rPr lang="en-US" altLang="en-US" dirty="0" smtClean="0">
                <a:latin typeface="Calibri" pitchFamily="34" charset="0"/>
                <a:cs typeface="Arial" charset="0"/>
              </a:rPr>
              <a:t> a la </a:t>
            </a:r>
            <a:r>
              <a:rPr lang="en-US" altLang="en-US" dirty="0" err="1" smtClean="0">
                <a:latin typeface="Calibri" pitchFamily="34" charset="0"/>
                <a:cs typeface="Arial" charset="0"/>
              </a:rPr>
              <a:t>posición</a:t>
            </a:r>
            <a:r>
              <a:rPr lang="en-US" altLang="en-US" dirty="0" smtClean="0">
                <a:latin typeface="Calibri" pitchFamily="34" charset="0"/>
                <a:cs typeface="Arial" charset="0"/>
              </a:rPr>
              <a:t> de un </a:t>
            </a:r>
            <a:r>
              <a:rPr lang="en-US" altLang="en-US" dirty="0" err="1" smtClean="0">
                <a:latin typeface="Calibri" pitchFamily="34" charset="0"/>
                <a:cs typeface="Arial" charset="0"/>
              </a:rPr>
              <a:t>tándem</a:t>
            </a:r>
            <a:r>
              <a:rPr lang="en-US" altLang="en-US" dirty="0" smtClean="0">
                <a:latin typeface="Calibri" pitchFamily="34" charset="0"/>
                <a:cs typeface="Arial" charset="0"/>
              </a:rPr>
              <a:t> </a:t>
            </a:r>
            <a:r>
              <a:rPr lang="en-US" altLang="en-US" dirty="0" err="1" smtClean="0">
                <a:latin typeface="Calibri" pitchFamily="34" charset="0"/>
                <a:cs typeface="Arial" charset="0"/>
              </a:rPr>
              <a:t>camión</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se </a:t>
            </a:r>
            <a:r>
              <a:rPr lang="en-US" altLang="en-US" dirty="0" err="1" smtClean="0">
                <a:latin typeface="Calibri" pitchFamily="34" charset="0"/>
                <a:cs typeface="Arial" charset="0"/>
              </a:rPr>
              <a:t>guía</a:t>
            </a:r>
            <a:r>
              <a:rPr lang="en-US" altLang="en-US" dirty="0" smtClean="0">
                <a:latin typeface="Calibri" pitchFamily="34" charset="0"/>
                <a:cs typeface="Arial" charset="0"/>
              </a:rPr>
              <a:t> </a:t>
            </a:r>
            <a:r>
              <a:rPr lang="en-US" altLang="en-US" dirty="0" err="1" smtClean="0">
                <a:latin typeface="Calibri" pitchFamily="34" charset="0"/>
                <a:cs typeface="Arial" charset="0"/>
              </a:rPr>
              <a:t>por</a:t>
            </a:r>
            <a:r>
              <a:rPr lang="en-US" altLang="en-US" dirty="0" smtClean="0">
                <a:latin typeface="Calibri" pitchFamily="34" charset="0"/>
                <a:cs typeface="Arial" charset="0"/>
              </a:rPr>
              <a:t> los dos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a:t>
            </a: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etapa</a:t>
            </a:r>
            <a:r>
              <a:rPr lang="en-US" altLang="en-US" dirty="0" smtClean="0">
                <a:latin typeface="Calibri" pitchFamily="34" charset="0"/>
                <a:cs typeface="Arial" charset="0"/>
              </a:rPr>
              <a:t>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fase</a:t>
            </a:r>
            <a:r>
              <a:rPr lang="en-US" altLang="en-US" dirty="0" smtClean="0">
                <a:latin typeface="Calibri" pitchFamily="34" charset="0"/>
                <a:cs typeface="Arial" charset="0"/>
              </a:rPr>
              <a:t> </a:t>
            </a:r>
            <a:r>
              <a:rPr lang="en-US" altLang="en-US" dirty="0" err="1" smtClean="0">
                <a:latin typeface="Calibri" pitchFamily="34" charset="0"/>
                <a:cs typeface="Arial" charset="0"/>
              </a:rPr>
              <a:t>temprana</a:t>
            </a:r>
            <a:r>
              <a:rPr lang="en-US" altLang="en-US" dirty="0" smtClean="0">
                <a:latin typeface="Calibri" pitchFamily="34" charset="0"/>
                <a:cs typeface="Arial" charset="0"/>
              </a:rPr>
              <a:t> del </a:t>
            </a:r>
            <a:r>
              <a:rPr lang="en-US" altLang="en-US" dirty="0" err="1" smtClean="0">
                <a:latin typeface="Calibri" pitchFamily="34" charset="0"/>
                <a:cs typeface="Arial" charset="0"/>
              </a:rPr>
              <a:t>proceso</a:t>
            </a:r>
            <a:r>
              <a:rPr lang="en-US" altLang="en-US" dirty="0" smtClean="0">
                <a:latin typeface="Calibri" pitchFamily="34" charset="0"/>
                <a:cs typeface="Arial" charset="0"/>
              </a:rPr>
              <a:t> de </a:t>
            </a:r>
            <a:r>
              <a:rPr lang="en-US" altLang="en-US" dirty="0" err="1" smtClean="0">
                <a:latin typeface="Calibri" pitchFamily="34" charset="0"/>
                <a:cs typeface="Arial" charset="0"/>
              </a:rPr>
              <a:t>configuración</a:t>
            </a:r>
            <a:r>
              <a:rPr lang="en-US" altLang="en-US" dirty="0" smtClean="0">
                <a:latin typeface="Calibri" pitchFamily="34" charset="0"/>
                <a:cs typeface="Arial" charset="0"/>
              </a:rPr>
              <a:t> de </a:t>
            </a:r>
            <a:r>
              <a:rPr lang="en-US" altLang="en-US" dirty="0" err="1" smtClean="0">
                <a:latin typeface="Calibri" pitchFamily="34" charset="0"/>
                <a:cs typeface="Arial" charset="0"/>
              </a:rPr>
              <a:t>plataforma</a:t>
            </a:r>
            <a:r>
              <a:rPr lang="en-US" altLang="en-US" dirty="0" smtClean="0">
                <a:latin typeface="Calibri" pitchFamily="34" charset="0"/>
                <a:cs typeface="Arial" charset="0"/>
              </a:rPr>
              <a:t>.  Con </a:t>
            </a:r>
            <a:r>
              <a:rPr lang="en-US" altLang="en-US" dirty="0" err="1" smtClean="0">
                <a:latin typeface="Calibri" pitchFamily="34" charset="0"/>
                <a:cs typeface="Arial" charset="0"/>
              </a:rPr>
              <a:t>todas</a:t>
            </a:r>
            <a:r>
              <a:rPr lang="en-US" altLang="en-US" dirty="0" smtClean="0">
                <a:latin typeface="Calibri" pitchFamily="34" charset="0"/>
                <a:cs typeface="Arial" charset="0"/>
              </a:rPr>
              <a:t>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piezas</a:t>
            </a:r>
            <a:r>
              <a:rPr lang="en-US" altLang="en-US" dirty="0" smtClean="0">
                <a:latin typeface="Calibri" pitchFamily="34" charset="0"/>
                <a:cs typeface="Arial" charset="0"/>
              </a:rPr>
              <a:t> de la </a:t>
            </a:r>
            <a:r>
              <a:rPr lang="en-US" altLang="en-US" dirty="0" err="1" smtClean="0">
                <a:latin typeface="Calibri" pitchFamily="34" charset="0"/>
                <a:cs typeface="Arial" charset="0"/>
              </a:rPr>
              <a:t>plataforma</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se </a:t>
            </a:r>
            <a:r>
              <a:rPr lang="en-US" altLang="en-US" dirty="0" err="1" smtClean="0">
                <a:latin typeface="Calibri" pitchFamily="34" charset="0"/>
                <a:cs typeface="Arial" charset="0"/>
              </a:rPr>
              <a:t>mueve</a:t>
            </a:r>
            <a:r>
              <a:rPr lang="en-US" altLang="en-US" dirty="0" smtClean="0">
                <a:latin typeface="Calibri" pitchFamily="34" charset="0"/>
                <a:cs typeface="Arial" charset="0"/>
              </a:rPr>
              <a:t> </a:t>
            </a:r>
            <a:r>
              <a:rPr lang="en-US" altLang="en-US" dirty="0" err="1" smtClean="0">
                <a:latin typeface="Calibri" pitchFamily="34" charset="0"/>
                <a:cs typeface="Arial" charset="0"/>
              </a:rPr>
              <a:t>alrededor</a:t>
            </a:r>
            <a:r>
              <a:rPr lang="en-US" altLang="en-US" dirty="0" smtClean="0">
                <a:latin typeface="Calibri" pitchFamily="34" charset="0"/>
                <a:cs typeface="Arial" charset="0"/>
              </a:rPr>
              <a:t>, los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tener</a:t>
            </a:r>
            <a:r>
              <a:rPr lang="en-US" altLang="en-US" dirty="0" smtClean="0">
                <a:latin typeface="Calibri" pitchFamily="34" charset="0"/>
                <a:cs typeface="Arial" charset="0"/>
              </a:rPr>
              <a:t> </a:t>
            </a:r>
            <a:r>
              <a:rPr lang="en-US" altLang="en-US" dirty="0" err="1" smtClean="0">
                <a:latin typeface="Calibri" pitchFamily="34" charset="0"/>
                <a:cs typeface="Arial" charset="0"/>
              </a:rPr>
              <a:t>cuidado</a:t>
            </a:r>
            <a:r>
              <a:rPr lang="en-US" altLang="en-US" dirty="0" smtClean="0">
                <a:latin typeface="Calibri" pitchFamily="34" charset="0"/>
                <a:cs typeface="Arial" charset="0"/>
              </a:rPr>
              <a:t> de no </a:t>
            </a:r>
            <a:r>
              <a:rPr lang="en-US" altLang="en-US" dirty="0" err="1" smtClean="0">
                <a:latin typeface="Calibri" pitchFamily="34" charset="0"/>
                <a:cs typeface="Arial" charset="0"/>
              </a:rPr>
              <a:t>permanecer</a:t>
            </a:r>
            <a:r>
              <a:rPr lang="en-US" altLang="en-US" dirty="0" smtClean="0">
                <a:latin typeface="Calibri" pitchFamily="34" charset="0"/>
                <a:cs typeface="Arial" charset="0"/>
              </a:rPr>
              <a:t> de pie o </a:t>
            </a:r>
            <a:r>
              <a:rPr lang="en-US" altLang="en-US" dirty="0" err="1" smtClean="0">
                <a:latin typeface="Calibri" pitchFamily="34" charset="0"/>
                <a:cs typeface="Arial" charset="0"/>
              </a:rPr>
              <a:t>cualquier</a:t>
            </a:r>
            <a:r>
              <a:rPr lang="en-US" altLang="en-US" dirty="0" smtClean="0">
                <a:latin typeface="Calibri" pitchFamily="34" charset="0"/>
                <a:cs typeface="Arial" charset="0"/>
              </a:rPr>
              <a:t> </a:t>
            </a:r>
            <a:r>
              <a:rPr lang="en-US" altLang="en-US" dirty="0" err="1" smtClean="0">
                <a:latin typeface="Calibri" pitchFamily="34" charset="0"/>
                <a:cs typeface="Arial" charset="0"/>
              </a:rPr>
              <a:t>otra</a:t>
            </a:r>
            <a:r>
              <a:rPr lang="en-US" altLang="en-US" dirty="0" smtClean="0">
                <a:latin typeface="Calibri" pitchFamily="34" charset="0"/>
                <a:cs typeface="Arial" charset="0"/>
              </a:rPr>
              <a:t> parte de </a:t>
            </a:r>
            <a:r>
              <a:rPr lang="en-US" altLang="en-US" dirty="0" err="1" smtClean="0">
                <a:latin typeface="Calibri" pitchFamily="34" charset="0"/>
                <a:cs typeface="Arial" charset="0"/>
              </a:rPr>
              <a:t>su</a:t>
            </a:r>
            <a:r>
              <a:rPr lang="en-US" altLang="en-US" dirty="0" smtClean="0">
                <a:latin typeface="Calibri" pitchFamily="34" charset="0"/>
                <a:cs typeface="Arial" charset="0"/>
              </a:rPr>
              <a:t> </a:t>
            </a:r>
            <a:r>
              <a:rPr lang="en-US" altLang="en-US" dirty="0" err="1" smtClean="0">
                <a:latin typeface="Calibri" pitchFamily="34" charset="0"/>
                <a:cs typeface="Arial" charset="0"/>
              </a:rPr>
              <a:t>cuerpo</a:t>
            </a:r>
            <a:r>
              <a:rPr lang="en-US" altLang="en-US" dirty="0" smtClean="0">
                <a:latin typeface="Calibri" pitchFamily="34" charset="0"/>
                <a:cs typeface="Arial" charset="0"/>
              </a:rPr>
              <a:t> </a:t>
            </a:r>
            <a:r>
              <a:rPr lang="en-US" altLang="en-US" dirty="0" err="1" smtClean="0">
                <a:latin typeface="Calibri" pitchFamily="34" charset="0"/>
                <a:cs typeface="Arial" charset="0"/>
              </a:rPr>
              <a:t>debajo</a:t>
            </a:r>
            <a:r>
              <a:rPr lang="en-US" altLang="en-US" dirty="0" smtClean="0">
                <a:latin typeface="Calibri" pitchFamily="34" charset="0"/>
                <a:cs typeface="Arial" charset="0"/>
              </a:rPr>
              <a:t> de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carga</a:t>
            </a:r>
            <a:r>
              <a:rPr lang="en-US" altLang="en-US" dirty="0" smtClean="0">
                <a:latin typeface="Calibri" pitchFamily="34" charset="0"/>
                <a:cs typeface="Arial" charset="0"/>
              </a:rPr>
              <a:t> </a:t>
            </a:r>
            <a:r>
              <a:rPr lang="en-US" altLang="en-US" dirty="0" err="1" smtClean="0">
                <a:latin typeface="Calibri" pitchFamily="34" charset="0"/>
                <a:cs typeface="Arial" charset="0"/>
              </a:rPr>
              <a:t>suspendida</a:t>
            </a:r>
            <a:r>
              <a:rPr lang="en-US" altLang="en-US" dirty="0" smtClean="0">
                <a:latin typeface="Calibri" pitchFamily="34" charset="0"/>
                <a:cs typeface="Arial" charset="0"/>
              </a:rPr>
              <a:t>.  Para </a:t>
            </a:r>
            <a:r>
              <a:rPr lang="en-US" altLang="en-US" dirty="0" err="1" smtClean="0">
                <a:latin typeface="Calibri" pitchFamily="34" charset="0"/>
                <a:cs typeface="Arial" charset="0"/>
              </a:rPr>
              <a:t>aumentar</a:t>
            </a:r>
            <a:r>
              <a:rPr lang="en-US" altLang="en-US" dirty="0" smtClean="0">
                <a:latin typeface="Calibri" pitchFamily="34" charset="0"/>
                <a:cs typeface="Arial" charset="0"/>
              </a:rPr>
              <a:t> la </a:t>
            </a:r>
            <a:r>
              <a:rPr lang="en-US" altLang="en-US" dirty="0" err="1" smtClean="0">
                <a:latin typeface="Calibri" pitchFamily="34" charset="0"/>
                <a:cs typeface="Arial" charset="0"/>
              </a:rPr>
              <a:t>visibilidad</a:t>
            </a:r>
            <a:r>
              <a:rPr lang="en-US" altLang="en-US" dirty="0" smtClean="0">
                <a:latin typeface="Calibri" pitchFamily="34" charset="0"/>
                <a:cs typeface="Arial" charset="0"/>
              </a:rPr>
              <a:t> </a:t>
            </a:r>
            <a:r>
              <a:rPr lang="en-US" altLang="en-US" dirty="0" err="1" smtClean="0">
                <a:latin typeface="Calibri" pitchFamily="34" charset="0"/>
                <a:cs typeface="Arial" charset="0"/>
              </a:rPr>
              <a:t>durante</a:t>
            </a:r>
            <a:r>
              <a:rPr lang="en-US" altLang="en-US" dirty="0" smtClean="0">
                <a:latin typeface="Calibri" pitchFamily="34" charset="0"/>
                <a:cs typeface="Arial" charset="0"/>
              </a:rPr>
              <a:t> rig se </a:t>
            </a:r>
            <a:r>
              <a:rPr lang="en-US" altLang="en-US" dirty="0" err="1" smtClean="0">
                <a:latin typeface="Calibri" pitchFamily="34" charset="0"/>
                <a:cs typeface="Arial" charset="0"/>
              </a:rPr>
              <a:t>mueve</a:t>
            </a:r>
            <a:r>
              <a:rPr lang="en-US" altLang="en-US" dirty="0" smtClean="0">
                <a:latin typeface="Calibri" pitchFamily="34" charset="0"/>
                <a:cs typeface="Arial" charset="0"/>
              </a:rPr>
              <a:t>, se </a:t>
            </a:r>
            <a:r>
              <a:rPr lang="en-US" altLang="en-US" dirty="0" err="1" smtClean="0">
                <a:latin typeface="Calibri" pitchFamily="34" charset="0"/>
                <a:cs typeface="Arial" charset="0"/>
              </a:rPr>
              <a:t>recomienda</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los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a:t>
            </a:r>
            <a:r>
              <a:rPr lang="en-US" altLang="en-US" dirty="0" err="1" smtClean="0">
                <a:latin typeface="Calibri" pitchFamily="34" charset="0"/>
                <a:cs typeface="Arial" charset="0"/>
              </a:rPr>
              <a:t>usan</a:t>
            </a:r>
            <a:r>
              <a:rPr lang="en-US" altLang="en-US" dirty="0" smtClean="0">
                <a:latin typeface="Calibri" pitchFamily="34" charset="0"/>
                <a:cs typeface="Arial" charset="0"/>
              </a:rPr>
              <a:t> </a:t>
            </a:r>
            <a:r>
              <a:rPr lang="en-US" altLang="en-US" dirty="0" err="1" smtClean="0">
                <a:latin typeface="Calibri" pitchFamily="34" charset="0"/>
                <a:cs typeface="Arial" charset="0"/>
              </a:rPr>
              <a:t>chalecos</a:t>
            </a:r>
            <a:r>
              <a:rPr lang="en-US" altLang="en-US" dirty="0" smtClean="0">
                <a:latin typeface="Calibri" pitchFamily="34" charset="0"/>
                <a:cs typeface="Arial" charset="0"/>
              </a:rPr>
              <a:t> de </a:t>
            </a:r>
            <a:r>
              <a:rPr lang="en-US" altLang="en-US" dirty="0" err="1" smtClean="0">
                <a:latin typeface="Calibri" pitchFamily="34" charset="0"/>
                <a:cs typeface="Arial" charset="0"/>
              </a:rPr>
              <a:t>alta</a:t>
            </a:r>
            <a:r>
              <a:rPr lang="en-US" altLang="en-US" dirty="0" smtClean="0">
                <a:latin typeface="Calibri" pitchFamily="34" charset="0"/>
                <a:cs typeface="Arial" charset="0"/>
              </a:rPr>
              <a:t> </a:t>
            </a:r>
            <a:r>
              <a:rPr lang="en-US" altLang="en-US" dirty="0" err="1" smtClean="0">
                <a:latin typeface="Calibri" pitchFamily="34" charset="0"/>
                <a:cs typeface="Arial" charset="0"/>
              </a:rPr>
              <a:t>visibilidad</a:t>
            </a:r>
            <a:r>
              <a:rPr lang="en-US" altLang="en-US" dirty="0" smtClean="0">
                <a:latin typeface="Calibri" pitchFamily="34" charset="0"/>
                <a:cs typeface="Arial" charset="0"/>
              </a:rPr>
              <a:t>.</a:t>
            </a:r>
          </a:p>
        </p:txBody>
      </p:sp>
      <p:sp>
        <p:nvSpPr>
          <p:cNvPr id="111621" name="Text Box 3"/>
          <p:cNvSpPr txBox="1">
            <a:spLocks noChangeArrowheads="1"/>
          </p:cNvSpPr>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68B388EF-77CD-4F49-BDF3-FF38899AE94E}" type="slidenum">
              <a:rPr lang="en-US" altLang="en-US">
                <a:latin typeface="Calibri" pitchFamily="34" charset="0"/>
              </a:rPr>
              <a:pPr algn="r" eaLnBrk="1" hangingPunct="1">
                <a:spcBef>
                  <a:spcPct val="0"/>
                </a:spcBef>
                <a:buClrTx/>
                <a:buFontTx/>
                <a:buNone/>
              </a:pPr>
              <a:t>52</a:t>
            </a:fld>
            <a:r>
              <a:rPr lang="en-US" altLang="en-US">
                <a:latin typeface="Calibri" pitchFamily="34" charset="0"/>
              </a:rPr>
              <a:t>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EB850973-EFCF-4231-8549-7CCFF3F89592}" type="slidenum">
              <a:rPr lang="en-US" altLang="en-US">
                <a:latin typeface="Calibri" pitchFamily="34" charset="0"/>
              </a:rPr>
              <a:pPr>
                <a:spcBef>
                  <a:spcPct val="0"/>
                </a:spcBef>
                <a:buClrTx/>
                <a:buFontTx/>
                <a:buNone/>
              </a:pPr>
              <a:t>53</a:t>
            </a:fld>
            <a:r>
              <a:rPr lang="en-US" altLang="en-US">
                <a:latin typeface="Calibri" pitchFamily="34" charset="0"/>
              </a:rPr>
              <a:t> </a:t>
            </a:r>
          </a:p>
        </p:txBody>
      </p:sp>
      <p:sp>
        <p:nvSpPr>
          <p:cNvPr id="113667" name="Rectangle 1"/>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8" name="Text Box 2"/>
          <p:cNvSpPr>
            <a:spLocks noGrp="1" noChangeArrowheads="1"/>
          </p:cNvSpPr>
          <p:nvPr>
            <p:ph type="body" idx="1"/>
          </p:nvPr>
        </p:nvSpPr>
        <p:spPr>
          <a:xfrm>
            <a:off x="693738" y="4379913"/>
            <a:ext cx="5546725" cy="41481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 pie entre un </a:t>
            </a:r>
            <a:r>
              <a:rPr lang="en-US" altLang="en-US" dirty="0" err="1" smtClean="0">
                <a:latin typeface="Calibri" pitchFamily="34" charset="0"/>
                <a:cs typeface="Arial" charset="0"/>
              </a:rPr>
              <a:t>camión</a:t>
            </a:r>
            <a:r>
              <a:rPr lang="en-US" altLang="en-US" dirty="0" smtClean="0">
                <a:latin typeface="Calibri" pitchFamily="34" charset="0"/>
                <a:cs typeface="Arial" charset="0"/>
              </a:rPr>
              <a:t> y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estructura</a:t>
            </a:r>
            <a:r>
              <a:rPr lang="en-US" altLang="en-US" dirty="0" smtClean="0">
                <a:latin typeface="Calibri" pitchFamily="34" charset="0"/>
                <a:cs typeface="Arial" charset="0"/>
              </a:rPr>
              <a:t> </a:t>
            </a:r>
            <a:r>
              <a:rPr lang="en-US" altLang="en-US" dirty="0" err="1" smtClean="0">
                <a:latin typeface="Calibri" pitchFamily="34" charset="0"/>
                <a:cs typeface="Arial" charset="0"/>
              </a:rPr>
              <a:t>mientras</a:t>
            </a:r>
            <a:r>
              <a:rPr lang="en-US" altLang="en-US" dirty="0" smtClean="0">
                <a:latin typeface="Calibri" pitchFamily="34" charset="0"/>
                <a:cs typeface="Arial" charset="0"/>
              </a:rPr>
              <a:t> la </a:t>
            </a:r>
            <a:r>
              <a:rPr lang="en-US" altLang="en-US" dirty="0" err="1" smtClean="0">
                <a:latin typeface="Calibri" pitchFamily="34" charset="0"/>
                <a:cs typeface="Arial" charset="0"/>
              </a:rPr>
              <a:t>carretilla</a:t>
            </a:r>
            <a:r>
              <a:rPr lang="en-US" altLang="en-US" dirty="0" smtClean="0">
                <a:latin typeface="Calibri" pitchFamily="34" charset="0"/>
                <a:cs typeface="Arial" charset="0"/>
              </a:rPr>
              <a:t>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movimiento</a:t>
            </a:r>
            <a:r>
              <a:rPr lang="en-US" altLang="en-US" dirty="0" smtClean="0">
                <a:latin typeface="Calibri" pitchFamily="34" charset="0"/>
                <a:cs typeface="Arial" charset="0"/>
              </a:rPr>
              <a:t>.  La </a:t>
            </a:r>
            <a:r>
              <a:rPr lang="en-US" altLang="en-US" dirty="0" err="1" smtClean="0">
                <a:latin typeface="Calibri" pitchFamily="34" charset="0"/>
                <a:cs typeface="Arial" charset="0"/>
              </a:rPr>
              <a:t>carretilla</a:t>
            </a:r>
            <a:r>
              <a:rPr lang="en-US" altLang="en-US" dirty="0" smtClean="0">
                <a:latin typeface="Calibri" pitchFamily="34" charset="0"/>
                <a:cs typeface="Arial" charset="0"/>
              </a:rPr>
              <a:t> </a:t>
            </a:r>
            <a:r>
              <a:rPr lang="en-US" altLang="en-US" dirty="0" err="1" smtClean="0">
                <a:latin typeface="Calibri" pitchFamily="34" charset="0"/>
                <a:cs typeface="Arial" charset="0"/>
              </a:rPr>
              <a:t>podría</a:t>
            </a:r>
            <a:r>
              <a:rPr lang="en-US" altLang="en-US" dirty="0" smtClean="0">
                <a:latin typeface="Calibri" pitchFamily="34" charset="0"/>
                <a:cs typeface="Arial" charset="0"/>
              </a:rPr>
              <a:t> </a:t>
            </a:r>
            <a:r>
              <a:rPr lang="en-US" altLang="en-US" dirty="0" err="1" smtClean="0">
                <a:latin typeface="Calibri" pitchFamily="34" charset="0"/>
                <a:cs typeface="Arial" charset="0"/>
              </a:rPr>
              <a:t>hacer</a:t>
            </a:r>
            <a:r>
              <a:rPr lang="en-US" altLang="en-US" dirty="0" smtClean="0">
                <a:latin typeface="Calibri" pitchFamily="34" charset="0"/>
                <a:cs typeface="Arial" charset="0"/>
              </a:rPr>
              <a:t> un </a:t>
            </a:r>
            <a:r>
              <a:rPr lang="en-US" altLang="en-US" dirty="0" err="1" smtClean="0">
                <a:latin typeface="Calibri" pitchFamily="34" charset="0"/>
                <a:cs typeface="Arial" charset="0"/>
              </a:rPr>
              <a:t>giro</a:t>
            </a:r>
            <a:r>
              <a:rPr lang="en-US" altLang="en-US" dirty="0" smtClean="0">
                <a:latin typeface="Calibri" pitchFamily="34" charset="0"/>
                <a:cs typeface="Arial" charset="0"/>
              </a:rPr>
              <a:t> </a:t>
            </a:r>
            <a:r>
              <a:rPr lang="en-US" altLang="en-US" dirty="0" err="1" smtClean="0">
                <a:latin typeface="Calibri" pitchFamily="34" charset="0"/>
                <a:cs typeface="Arial" charset="0"/>
              </a:rPr>
              <a:t>brusco</a:t>
            </a:r>
            <a:r>
              <a:rPr lang="en-US" altLang="en-US" dirty="0" smtClean="0">
                <a:latin typeface="Calibri" pitchFamily="34" charset="0"/>
                <a:cs typeface="Arial" charset="0"/>
              </a:rPr>
              <a:t> y el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 la</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Estructura</a:t>
            </a:r>
            <a:r>
              <a:rPr lang="en-US" altLang="en-US" dirty="0" smtClean="0">
                <a:latin typeface="Calibri" pitchFamily="34" charset="0"/>
                <a:cs typeface="Arial" charset="0"/>
              </a:rPr>
              <a:t>.  </a:t>
            </a:r>
            <a:r>
              <a:rPr lang="en-US" altLang="en-US" dirty="0" err="1" smtClean="0">
                <a:latin typeface="Calibri" pitchFamily="34" charset="0"/>
                <a:cs typeface="Arial" charset="0"/>
              </a:rPr>
              <a:t>Muchas</a:t>
            </a:r>
            <a:r>
              <a:rPr lang="en-US" altLang="en-US" dirty="0" smtClean="0">
                <a:latin typeface="Calibri" pitchFamily="34" charset="0"/>
                <a:cs typeface="Arial" charset="0"/>
              </a:rPr>
              <a:t> </a:t>
            </a:r>
            <a:r>
              <a:rPr lang="en-US" altLang="en-US" dirty="0" err="1" smtClean="0">
                <a:latin typeface="Calibri" pitchFamily="34" charset="0"/>
                <a:cs typeface="Arial" charset="0"/>
              </a:rPr>
              <a:t>veces</a:t>
            </a:r>
            <a:r>
              <a:rPr lang="en-US" altLang="en-US" dirty="0" smtClean="0">
                <a:latin typeface="Calibri" pitchFamily="34" charset="0"/>
                <a:cs typeface="Arial" charset="0"/>
              </a:rPr>
              <a:t> </a:t>
            </a:r>
            <a:r>
              <a:rPr lang="en-US" altLang="en-US" dirty="0" err="1" smtClean="0">
                <a:latin typeface="Calibri" pitchFamily="34" charset="0"/>
                <a:cs typeface="Arial" charset="0"/>
              </a:rPr>
              <a:t>espacio</a:t>
            </a:r>
            <a:r>
              <a:rPr lang="en-US" altLang="en-US" dirty="0" smtClean="0">
                <a:latin typeface="Calibri" pitchFamily="34" charset="0"/>
                <a:cs typeface="Arial" charset="0"/>
              </a:rPr>
              <a:t> </a:t>
            </a:r>
            <a:r>
              <a:rPr lang="en-US" altLang="en-US" dirty="0" err="1" smtClean="0">
                <a:latin typeface="Calibri" pitchFamily="34" charset="0"/>
                <a:cs typeface="Arial" charset="0"/>
              </a:rPr>
              <a:t>es</a:t>
            </a:r>
            <a:r>
              <a:rPr lang="en-US" altLang="en-US" dirty="0" smtClean="0">
                <a:latin typeface="Calibri" pitchFamily="34" charset="0"/>
                <a:cs typeface="Arial" charset="0"/>
              </a:rPr>
              <a:t> </a:t>
            </a:r>
            <a:r>
              <a:rPr lang="en-US" altLang="en-US" dirty="0" err="1" smtClean="0">
                <a:latin typeface="Calibri" pitchFamily="34" charset="0"/>
                <a:cs typeface="Arial" charset="0"/>
              </a:rPr>
              <a:t>limitado</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el </a:t>
            </a:r>
            <a:r>
              <a:rPr lang="en-US" altLang="en-US" dirty="0" err="1" smtClean="0">
                <a:latin typeface="Calibri" pitchFamily="34" charset="0"/>
                <a:cs typeface="Arial" charset="0"/>
              </a:rPr>
              <a:t>lugar</a:t>
            </a:r>
            <a:r>
              <a:rPr lang="en-US" altLang="en-US" dirty="0" smtClean="0">
                <a:latin typeface="Calibri" pitchFamily="34" charset="0"/>
                <a:cs typeface="Arial" charset="0"/>
              </a:rPr>
              <a:t>.  Los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tener</a:t>
            </a:r>
            <a:r>
              <a:rPr lang="en-US" altLang="en-US" dirty="0" smtClean="0">
                <a:latin typeface="Calibri" pitchFamily="34" charset="0"/>
                <a:cs typeface="Arial" charset="0"/>
              </a:rPr>
              <a:t> </a:t>
            </a:r>
            <a:r>
              <a:rPr lang="en-US" altLang="en-US" dirty="0" err="1" smtClean="0">
                <a:latin typeface="Calibri" pitchFamily="34" charset="0"/>
                <a:cs typeface="Arial" charset="0"/>
              </a:rPr>
              <a:t>precaución</a:t>
            </a:r>
            <a:r>
              <a:rPr lang="en-US" altLang="en-US" dirty="0" smtClean="0">
                <a:latin typeface="Calibri" pitchFamily="34" charset="0"/>
                <a:cs typeface="Arial" charset="0"/>
              </a:rPr>
              <a:t> al </a:t>
            </a:r>
            <a:r>
              <a:rPr lang="en-US" altLang="en-US" dirty="0" err="1" smtClean="0">
                <a:latin typeface="Calibri" pitchFamily="34" charset="0"/>
                <a:cs typeface="Arial" charset="0"/>
              </a:rPr>
              <a:t>caminar</a:t>
            </a:r>
            <a:r>
              <a:rPr lang="en-US" altLang="en-US" dirty="0" smtClean="0">
                <a:latin typeface="Calibri" pitchFamily="34" charset="0"/>
                <a:cs typeface="Arial" charset="0"/>
              </a:rPr>
              <a:t> </a:t>
            </a:r>
            <a:r>
              <a:rPr lang="en-US" altLang="en-US" dirty="0" err="1" smtClean="0">
                <a:latin typeface="Calibri" pitchFamily="34" charset="0"/>
                <a:cs typeface="Arial" charset="0"/>
              </a:rPr>
              <a:t>cerca</a:t>
            </a:r>
            <a:r>
              <a:rPr lang="en-US" altLang="en-US" dirty="0" smtClean="0">
                <a:latin typeface="Calibri" pitchFamily="34" charset="0"/>
                <a:cs typeface="Arial" charset="0"/>
              </a:rPr>
              <a:t> </a:t>
            </a:r>
            <a:r>
              <a:rPr lang="en-US" altLang="en-US" dirty="0" err="1" smtClean="0">
                <a:latin typeface="Calibri" pitchFamily="34" charset="0"/>
                <a:cs typeface="Arial" charset="0"/>
              </a:rPr>
              <a:t>equipo</a:t>
            </a:r>
            <a:r>
              <a:rPr lang="en-US" altLang="en-US" dirty="0" smtClean="0">
                <a:latin typeface="Calibri" pitchFamily="34" charset="0"/>
                <a:cs typeface="Arial" charset="0"/>
              </a:rPr>
              <a:t> </a:t>
            </a:r>
            <a:r>
              <a:rPr lang="en-US" altLang="en-US" dirty="0" err="1" smtClean="0">
                <a:latin typeface="Calibri" pitchFamily="34" charset="0"/>
                <a:cs typeface="Arial" charset="0"/>
              </a:rPr>
              <a:t>móvil</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Este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esperar</a:t>
            </a:r>
            <a:r>
              <a:rPr lang="en-US" altLang="en-US" dirty="0" smtClean="0">
                <a:latin typeface="Calibri" pitchFamily="34" charset="0"/>
                <a:cs typeface="Arial" charset="0"/>
              </a:rPr>
              <a:t> hasta </a:t>
            </a:r>
            <a:r>
              <a:rPr lang="en-US" altLang="en-US" dirty="0" err="1" smtClean="0">
                <a:latin typeface="Calibri" pitchFamily="34" charset="0"/>
                <a:cs typeface="Arial" charset="0"/>
              </a:rPr>
              <a:t>que</a:t>
            </a:r>
            <a:r>
              <a:rPr lang="en-US" altLang="en-US" dirty="0" smtClean="0">
                <a:latin typeface="Calibri" pitchFamily="34" charset="0"/>
                <a:cs typeface="Arial" charset="0"/>
              </a:rPr>
              <a:t> la </a:t>
            </a:r>
            <a:r>
              <a:rPr lang="en-US" altLang="en-US" dirty="0" err="1" smtClean="0">
                <a:latin typeface="Calibri" pitchFamily="34" charset="0"/>
                <a:cs typeface="Arial" charset="0"/>
              </a:rPr>
              <a:t>carretilla</a:t>
            </a:r>
            <a:r>
              <a:rPr lang="en-US" altLang="en-US" dirty="0" smtClean="0">
                <a:latin typeface="Calibri" pitchFamily="34" charset="0"/>
                <a:cs typeface="Arial" charset="0"/>
              </a:rPr>
              <a:t>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estacionada</a:t>
            </a:r>
            <a:r>
              <a:rPr lang="en-US" altLang="en-US" dirty="0" smtClean="0">
                <a:latin typeface="Calibri" pitchFamily="34" charset="0"/>
                <a:cs typeface="Arial" charset="0"/>
              </a:rPr>
              <a:t> antes de </a:t>
            </a:r>
            <a:r>
              <a:rPr lang="en-US" altLang="en-US" dirty="0" err="1" smtClean="0">
                <a:latin typeface="Calibri" pitchFamily="34" charset="0"/>
                <a:cs typeface="Arial" charset="0"/>
              </a:rPr>
              <a:t>caminar</a:t>
            </a:r>
            <a:r>
              <a:rPr lang="en-US" altLang="en-US" dirty="0" smtClean="0">
                <a:latin typeface="Calibri" pitchFamily="34" charset="0"/>
                <a:cs typeface="Arial" charset="0"/>
              </a:rPr>
              <a:t> a </a:t>
            </a:r>
            <a:r>
              <a:rPr lang="en-US" altLang="en-US" dirty="0" err="1" smtClean="0">
                <a:latin typeface="Calibri" pitchFamily="34" charset="0"/>
                <a:cs typeface="Arial" charset="0"/>
              </a:rPr>
              <a:t>través</a:t>
            </a:r>
            <a:r>
              <a:rPr lang="en-US" altLang="en-US" dirty="0" smtClean="0">
                <a:latin typeface="Calibri" pitchFamily="34" charset="0"/>
                <a:cs typeface="Arial" charset="0"/>
              </a:rPr>
              <a:t> de </a:t>
            </a:r>
            <a:r>
              <a:rPr lang="en-US" altLang="en-US" dirty="0" err="1" smtClean="0">
                <a:latin typeface="Calibri" pitchFamily="34" charset="0"/>
                <a:cs typeface="Arial" charset="0"/>
              </a:rPr>
              <a:t>este</a:t>
            </a:r>
            <a:r>
              <a:rPr lang="en-US" altLang="en-US" dirty="0" smtClean="0">
                <a:latin typeface="Calibri" pitchFamily="34" charset="0"/>
                <a:cs typeface="Arial" charset="0"/>
              </a:rPr>
              <a:t> </a:t>
            </a:r>
            <a:r>
              <a:rPr lang="en-US" altLang="en-US" dirty="0" err="1" smtClean="0">
                <a:latin typeface="Calibri" pitchFamily="34" charset="0"/>
                <a:cs typeface="Arial" charset="0"/>
              </a:rPr>
              <a:t>espacio</a:t>
            </a:r>
            <a:r>
              <a:rPr lang="en-US" altLang="en-US" dirty="0" smtClean="0">
                <a:latin typeface="Calibri" pitchFamily="34" charset="0"/>
                <a:cs typeface="Arial" charset="0"/>
              </a:rPr>
              <a:t>.</a:t>
            </a:r>
          </a:p>
        </p:txBody>
      </p:sp>
      <p:sp>
        <p:nvSpPr>
          <p:cNvPr id="113669" name="Text Box 3"/>
          <p:cNvSpPr txBox="1">
            <a:spLocks noChangeArrowheads="1"/>
          </p:cNvSpPr>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7C53D54D-A6F8-41BE-898D-60C4C2B542C8}" type="slidenum">
              <a:rPr lang="en-US" altLang="en-US">
                <a:latin typeface="Calibri" pitchFamily="34" charset="0"/>
              </a:rPr>
              <a:pPr algn="r" eaLnBrk="1" hangingPunct="1">
                <a:spcBef>
                  <a:spcPct val="0"/>
                </a:spcBef>
                <a:buClrTx/>
                <a:buFontTx/>
                <a:buNone/>
              </a:pPr>
              <a:t>53</a:t>
            </a:fld>
            <a:r>
              <a:rPr lang="en-US" altLang="en-US">
                <a:latin typeface="Calibri" pitchFamily="34" charset="0"/>
              </a:rPr>
              <a: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B8E8C068-3A4C-4485-A12C-24E81C741B04}" type="slidenum">
              <a:rPr lang="en-US" altLang="en-US">
                <a:latin typeface="Calibri" pitchFamily="34" charset="0"/>
              </a:rPr>
              <a:pPr>
                <a:spcBef>
                  <a:spcPct val="0"/>
                </a:spcBef>
                <a:buClrTx/>
                <a:buFontTx/>
                <a:buNone/>
              </a:pPr>
              <a:t>54</a:t>
            </a:fld>
            <a:r>
              <a:rPr lang="en-US" altLang="en-US">
                <a:latin typeface="Calibri" pitchFamily="34" charset="0"/>
              </a:rPr>
              <a:t> </a:t>
            </a:r>
          </a:p>
        </p:txBody>
      </p:sp>
      <p:sp>
        <p:nvSpPr>
          <p:cNvPr id="115715" name="Rectangle 1"/>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6" name="Text Box 2"/>
          <p:cNvSpPr>
            <a:spLocks noGrp="1" noChangeArrowheads="1"/>
          </p:cNvSpPr>
          <p:nvPr>
            <p:ph type="body" idx="1"/>
          </p:nvPr>
        </p:nvSpPr>
        <p:spPr>
          <a:xfrm>
            <a:off x="693738" y="4379913"/>
            <a:ext cx="5546725" cy="41481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Este video </a:t>
            </a:r>
            <a:r>
              <a:rPr lang="en-US" altLang="en-US" dirty="0" err="1" smtClean="0">
                <a:latin typeface="Calibri" pitchFamily="34" charset="0"/>
                <a:cs typeface="Arial" charset="0"/>
              </a:rPr>
              <a:t>muestra</a:t>
            </a:r>
            <a:r>
              <a:rPr lang="en-US" altLang="en-US" dirty="0" smtClean="0">
                <a:latin typeface="Calibri" pitchFamily="34" charset="0"/>
                <a:cs typeface="Arial" charset="0"/>
              </a:rPr>
              <a:t> a un </a:t>
            </a:r>
            <a:r>
              <a:rPr lang="en-US" altLang="en-US" dirty="0" err="1" smtClean="0">
                <a:latin typeface="Calibri" pitchFamily="34" charset="0"/>
                <a:cs typeface="Arial" charset="0"/>
              </a:rPr>
              <a:t>grupo</a:t>
            </a:r>
            <a:r>
              <a:rPr lang="en-US" altLang="en-US" dirty="0" smtClean="0">
                <a:latin typeface="Calibri" pitchFamily="34" charset="0"/>
                <a:cs typeface="Arial" charset="0"/>
              </a:rPr>
              <a:t> de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de </a:t>
            </a:r>
            <a:r>
              <a:rPr lang="en-US" altLang="en-US" dirty="0" err="1" smtClean="0">
                <a:latin typeface="Calibri" pitchFamily="34" charset="0"/>
                <a:cs typeface="Arial" charset="0"/>
              </a:rPr>
              <a:t>fraude</a:t>
            </a:r>
            <a:r>
              <a:rPr lang="en-US" altLang="en-US" dirty="0" smtClean="0">
                <a:latin typeface="Calibri" pitchFamily="34" charset="0"/>
                <a:cs typeface="Arial" charset="0"/>
              </a:rPr>
              <a:t> un </a:t>
            </a:r>
            <a:r>
              <a:rPr lang="en-US" altLang="en-US" dirty="0" err="1" smtClean="0">
                <a:latin typeface="Calibri" pitchFamily="34" charset="0"/>
                <a:cs typeface="Arial" charset="0"/>
              </a:rPr>
              <a:t>trineo</a:t>
            </a:r>
            <a:r>
              <a:rPr lang="en-US" altLang="en-US" dirty="0" smtClean="0">
                <a:latin typeface="Calibri" pitchFamily="34" charset="0"/>
                <a:cs typeface="Arial" charset="0"/>
              </a:rPr>
              <a:t> para </a:t>
            </a:r>
            <a:r>
              <a:rPr lang="en-US" altLang="en-US" dirty="0" err="1" smtClean="0">
                <a:latin typeface="Calibri" pitchFamily="34" charset="0"/>
                <a:cs typeface="Arial" charset="0"/>
              </a:rPr>
              <a:t>tirar</a:t>
            </a:r>
            <a:r>
              <a:rPr lang="en-US" altLang="en-US" dirty="0" smtClean="0">
                <a:latin typeface="Calibri" pitchFamily="34" charset="0"/>
                <a:cs typeface="Arial" charset="0"/>
              </a:rPr>
              <a:t> de </a:t>
            </a:r>
            <a:r>
              <a:rPr lang="en-US" altLang="en-US" dirty="0" err="1" smtClean="0">
                <a:latin typeface="Calibri" pitchFamily="34" charset="0"/>
                <a:cs typeface="Arial" charset="0"/>
              </a:rPr>
              <a:t>ella</a:t>
            </a:r>
            <a:r>
              <a:rPr lang="en-US" altLang="en-US" dirty="0" smtClean="0">
                <a:latin typeface="Calibri" pitchFamily="34" charset="0"/>
                <a:cs typeface="Arial" charset="0"/>
              </a:rPr>
              <a:t> </a:t>
            </a:r>
            <a:r>
              <a:rPr lang="en-US" altLang="en-US" dirty="0" err="1" smtClean="0">
                <a:latin typeface="Calibri" pitchFamily="34" charset="0"/>
                <a:cs typeface="Arial" charset="0"/>
              </a:rPr>
              <a:t>hacia</a:t>
            </a:r>
            <a:r>
              <a:rPr lang="en-US" altLang="en-US" dirty="0" smtClean="0">
                <a:latin typeface="Calibri" pitchFamily="34" charset="0"/>
                <a:cs typeface="Arial" charset="0"/>
              </a:rPr>
              <a:t> </a:t>
            </a:r>
            <a:r>
              <a:rPr lang="en-US" altLang="en-US" dirty="0" err="1" smtClean="0">
                <a:latin typeface="Calibri" pitchFamily="34" charset="0"/>
                <a:cs typeface="Arial" charset="0"/>
              </a:rPr>
              <a:t>arriba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la </a:t>
            </a:r>
            <a:r>
              <a:rPr lang="en-US" altLang="en-US" dirty="0" err="1" smtClean="0">
                <a:latin typeface="Calibri" pitchFamily="34" charset="0"/>
                <a:cs typeface="Arial" charset="0"/>
              </a:rPr>
              <a:t>cama</a:t>
            </a:r>
            <a:r>
              <a:rPr lang="en-US" altLang="en-US" dirty="0" smtClean="0">
                <a:latin typeface="Calibri" pitchFamily="34" charset="0"/>
                <a:cs typeface="Arial" charset="0"/>
              </a:rPr>
              <a:t> del </a:t>
            </a:r>
            <a:r>
              <a:rPr lang="en-US" altLang="en-US" dirty="0" err="1" smtClean="0">
                <a:latin typeface="Calibri" pitchFamily="34" charset="0"/>
                <a:cs typeface="Arial" charset="0"/>
              </a:rPr>
              <a:t>camión</a:t>
            </a:r>
            <a:r>
              <a:rPr lang="en-US" altLang="en-US" dirty="0" smtClean="0">
                <a:latin typeface="Calibri" pitchFamily="34" charset="0"/>
                <a:cs typeface="Arial" charset="0"/>
              </a:rPr>
              <a:t>.  </a:t>
            </a:r>
            <a:r>
              <a:rPr lang="en-US" altLang="en-US" dirty="0" err="1" smtClean="0">
                <a:latin typeface="Calibri" pitchFamily="34" charset="0"/>
                <a:cs typeface="Arial" charset="0"/>
              </a:rPr>
              <a:t>Ellos</a:t>
            </a:r>
            <a:r>
              <a:rPr lang="en-US" altLang="en-US" dirty="0" smtClean="0">
                <a:latin typeface="Calibri" pitchFamily="34" charset="0"/>
                <a:cs typeface="Arial" charset="0"/>
              </a:rPr>
              <a:t> </a:t>
            </a:r>
            <a:r>
              <a:rPr lang="en-US" altLang="en-US" dirty="0" err="1" smtClean="0">
                <a:latin typeface="Calibri" pitchFamily="34" charset="0"/>
                <a:cs typeface="Arial" charset="0"/>
              </a:rPr>
              <a:t>están</a:t>
            </a:r>
            <a:r>
              <a:rPr lang="en-US" altLang="en-US" dirty="0" smtClean="0">
                <a:latin typeface="Calibri" pitchFamily="34" charset="0"/>
                <a:cs typeface="Arial" charset="0"/>
              </a:rPr>
              <a:t> de pie entre la </a:t>
            </a:r>
            <a:r>
              <a:rPr lang="en-US" altLang="en-US" dirty="0" err="1" smtClean="0">
                <a:latin typeface="Calibri" pitchFamily="34" charset="0"/>
                <a:cs typeface="Arial" charset="0"/>
              </a:rPr>
              <a:t>plataforma</a:t>
            </a:r>
            <a:r>
              <a:rPr lang="en-US" altLang="en-US" dirty="0" smtClean="0">
                <a:latin typeface="Calibri" pitchFamily="34" charset="0"/>
                <a:cs typeface="Arial" charset="0"/>
              </a:rPr>
              <a:t> del </a:t>
            </a:r>
            <a:r>
              <a:rPr lang="en-US" altLang="en-US" dirty="0" err="1" smtClean="0">
                <a:latin typeface="Calibri" pitchFamily="34" charset="0"/>
                <a:cs typeface="Arial" charset="0"/>
              </a:rPr>
              <a:t>camión</a:t>
            </a:r>
            <a:r>
              <a:rPr lang="en-US" altLang="en-US" dirty="0" smtClean="0">
                <a:latin typeface="Calibri" pitchFamily="34" charset="0"/>
                <a:cs typeface="Arial" charset="0"/>
              </a:rPr>
              <a:t> y la </a:t>
            </a:r>
            <a:r>
              <a:rPr lang="en-US" altLang="en-US" dirty="0" err="1" smtClean="0">
                <a:latin typeface="Calibri" pitchFamily="34" charset="0"/>
                <a:cs typeface="Arial" charset="0"/>
              </a:rPr>
              <a:t>guía</a:t>
            </a:r>
            <a:r>
              <a:rPr lang="en-US" altLang="en-US" dirty="0" smtClean="0">
                <a:latin typeface="Calibri" pitchFamily="34" charset="0"/>
                <a:cs typeface="Arial" charset="0"/>
              </a:rPr>
              <a:t> para </a:t>
            </a:r>
            <a:r>
              <a:rPr lang="en-US" altLang="en-US" dirty="0" err="1" smtClean="0">
                <a:latin typeface="Calibri" pitchFamily="34" charset="0"/>
                <a:cs typeface="Arial" charset="0"/>
              </a:rPr>
              <a:t>hacerlo</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Los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asegurarse</a:t>
            </a:r>
            <a:r>
              <a:rPr lang="en-US" altLang="en-US" dirty="0" smtClean="0">
                <a:latin typeface="Calibri" pitchFamily="34" charset="0"/>
                <a:cs typeface="Arial" charset="0"/>
              </a:rPr>
              <a:t> de </a:t>
            </a:r>
            <a:r>
              <a:rPr lang="en-US" altLang="en-US" dirty="0" err="1" smtClean="0">
                <a:latin typeface="Calibri" pitchFamily="34" charset="0"/>
                <a:cs typeface="Arial" charset="0"/>
              </a:rPr>
              <a:t>que</a:t>
            </a:r>
            <a:r>
              <a:rPr lang="en-US" altLang="en-US" dirty="0" smtClean="0">
                <a:latin typeface="Calibri" pitchFamily="34" charset="0"/>
                <a:cs typeface="Arial" charset="0"/>
              </a:rPr>
              <a:t> la </a:t>
            </a:r>
            <a:r>
              <a:rPr lang="en-US" altLang="en-US" dirty="0" err="1" smtClean="0">
                <a:latin typeface="Calibri" pitchFamily="34" charset="0"/>
                <a:cs typeface="Arial" charset="0"/>
              </a:rPr>
              <a:t>carretilla</a:t>
            </a:r>
            <a:r>
              <a:rPr lang="en-US" altLang="en-US" dirty="0" smtClean="0">
                <a:latin typeface="Calibri" pitchFamily="34" charset="0"/>
                <a:cs typeface="Arial" charset="0"/>
              </a:rPr>
              <a:t> se </a:t>
            </a:r>
            <a:r>
              <a:rPr lang="en-US" altLang="en-US" dirty="0" err="1" smtClean="0">
                <a:latin typeface="Calibri" pitchFamily="34" charset="0"/>
                <a:cs typeface="Arial" charset="0"/>
              </a:rPr>
              <a:t>encuentra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posición</a:t>
            </a:r>
            <a:r>
              <a:rPr lang="en-US" altLang="en-US" dirty="0" smtClean="0">
                <a:latin typeface="Calibri" pitchFamily="34" charset="0"/>
                <a:cs typeface="Arial" charset="0"/>
              </a:rPr>
              <a:t> de </a:t>
            </a:r>
            <a:r>
              <a:rPr lang="en-US" altLang="en-US" dirty="0" err="1" smtClean="0">
                <a:latin typeface="Calibri" pitchFamily="34" charset="0"/>
                <a:cs typeface="Arial" charset="0"/>
              </a:rPr>
              <a:t>estacionamiento</a:t>
            </a:r>
            <a:r>
              <a:rPr lang="en-US" altLang="en-US" dirty="0" smtClean="0">
                <a:latin typeface="Calibri" pitchFamily="34" charset="0"/>
                <a:cs typeface="Arial" charset="0"/>
              </a:rPr>
              <a:t> y </a:t>
            </a:r>
            <a:r>
              <a:rPr lang="en-US" altLang="en-US" dirty="0" err="1" smtClean="0">
                <a:latin typeface="Calibri" pitchFamily="34" charset="0"/>
                <a:cs typeface="Arial" charset="0"/>
              </a:rPr>
              <a:t>que</a:t>
            </a:r>
            <a:r>
              <a:rPr lang="en-US" altLang="en-US" dirty="0" smtClean="0">
                <a:latin typeface="Calibri" pitchFamily="34" charset="0"/>
                <a:cs typeface="Arial" charset="0"/>
              </a:rPr>
              <a:t> se ha </a:t>
            </a:r>
            <a:r>
              <a:rPr lang="en-US" altLang="en-US" dirty="0" err="1" smtClean="0">
                <a:latin typeface="Calibri" pitchFamily="34" charset="0"/>
                <a:cs typeface="Arial" charset="0"/>
              </a:rPr>
              <a:t>aplicado</a:t>
            </a:r>
            <a:r>
              <a:rPr lang="en-US" altLang="en-US" dirty="0" smtClean="0">
                <a:latin typeface="Calibri" pitchFamily="34" charset="0"/>
                <a:cs typeface="Arial" charset="0"/>
              </a:rPr>
              <a:t> el </a:t>
            </a:r>
            <a:r>
              <a:rPr lang="en-US" altLang="en-US" dirty="0" err="1" smtClean="0">
                <a:latin typeface="Calibri" pitchFamily="34" charset="0"/>
                <a:cs typeface="Arial" charset="0"/>
              </a:rPr>
              <a:t>freno</a:t>
            </a:r>
            <a:r>
              <a:rPr lang="en-US" altLang="en-US" dirty="0" smtClean="0">
                <a:latin typeface="Calibri" pitchFamily="34" charset="0"/>
                <a:cs typeface="Arial" charset="0"/>
              </a:rPr>
              <a:t> de </a:t>
            </a:r>
            <a:r>
              <a:rPr lang="en-US" altLang="en-US" dirty="0" err="1" smtClean="0">
                <a:latin typeface="Calibri" pitchFamily="34" charset="0"/>
                <a:cs typeface="Arial" charset="0"/>
              </a:rPr>
              <a:t>estacionamiento</a:t>
            </a:r>
            <a:r>
              <a:rPr lang="en-US" altLang="en-US" dirty="0" smtClean="0">
                <a:latin typeface="Calibri" pitchFamily="34" charset="0"/>
                <a:cs typeface="Arial" charset="0"/>
              </a:rPr>
              <a:t>.  </a:t>
            </a:r>
            <a:r>
              <a:rPr lang="en-US" altLang="en-US" dirty="0" err="1" smtClean="0">
                <a:latin typeface="Calibri" pitchFamily="34" charset="0"/>
                <a:cs typeface="Arial" charset="0"/>
              </a:rPr>
              <a:t>Además</a:t>
            </a:r>
            <a:r>
              <a:rPr lang="en-US" altLang="en-US" dirty="0" smtClean="0">
                <a:latin typeface="Calibri" pitchFamily="34" charset="0"/>
                <a:cs typeface="Arial" charset="0"/>
              </a:rPr>
              <a:t>, la </a:t>
            </a:r>
            <a:r>
              <a:rPr lang="en-US" altLang="en-US" dirty="0" err="1" smtClean="0">
                <a:latin typeface="Calibri" pitchFamily="34" charset="0"/>
                <a:cs typeface="Arial" charset="0"/>
              </a:rPr>
              <a:t>carga</a:t>
            </a:r>
            <a:r>
              <a:rPr lang="en-US" altLang="en-US" dirty="0" smtClean="0">
                <a:latin typeface="Calibri" pitchFamily="34" charset="0"/>
                <a:cs typeface="Arial" charset="0"/>
              </a:rPr>
              <a:t> de </a:t>
            </a:r>
            <a:r>
              <a:rPr lang="en-US" altLang="en-US" dirty="0" err="1" smtClean="0">
                <a:latin typeface="Calibri" pitchFamily="34" charset="0"/>
                <a:cs typeface="Arial" charset="0"/>
              </a:rPr>
              <a:t>trabajo</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son </a:t>
            </a:r>
            <a:r>
              <a:rPr lang="en-US" altLang="en-US" dirty="0" err="1" smtClean="0">
                <a:latin typeface="Calibri" pitchFamily="34" charset="0"/>
                <a:cs typeface="Arial" charset="0"/>
              </a:rPr>
              <a:t>fraude</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este</a:t>
            </a:r>
            <a:r>
              <a:rPr lang="en-US" altLang="en-US" dirty="0" smtClean="0">
                <a:latin typeface="Calibri" pitchFamily="34" charset="0"/>
                <a:cs typeface="Arial" charset="0"/>
              </a:rPr>
              <a:t> </a:t>
            </a:r>
            <a:r>
              <a:rPr lang="en-US" altLang="en-US" dirty="0" err="1" smtClean="0">
                <a:latin typeface="Calibri" pitchFamily="34" charset="0"/>
                <a:cs typeface="Arial" charset="0"/>
              </a:rPr>
              <a:t>caso</a:t>
            </a:r>
            <a:r>
              <a:rPr lang="en-US" altLang="en-US" dirty="0" smtClean="0">
                <a:latin typeface="Calibri" pitchFamily="34" charset="0"/>
                <a:cs typeface="Arial" charset="0"/>
              </a:rPr>
              <a:t> un </a:t>
            </a:r>
            <a:r>
              <a:rPr lang="en-US" altLang="en-US" dirty="0" err="1" smtClean="0">
                <a:latin typeface="Calibri" pitchFamily="34" charset="0"/>
                <a:cs typeface="Arial" charset="0"/>
              </a:rPr>
              <a:t>trineo</a:t>
            </a:r>
            <a:r>
              <a:rPr lang="en-US" altLang="en-US" dirty="0" smtClean="0">
                <a:latin typeface="Calibri" pitchFamily="34" charset="0"/>
                <a:cs typeface="Arial" charset="0"/>
              </a:rPr>
              <a:t>, se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establecer</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el </a:t>
            </a:r>
            <a:r>
              <a:rPr lang="en-US" altLang="en-US" dirty="0" err="1" smtClean="0">
                <a:latin typeface="Calibri" pitchFamily="34" charset="0"/>
                <a:cs typeface="Arial" charset="0"/>
              </a:rPr>
              <a:t>nivel</a:t>
            </a:r>
            <a:r>
              <a:rPr lang="en-US" altLang="en-US" dirty="0" smtClean="0">
                <a:latin typeface="Calibri" pitchFamily="34" charset="0"/>
                <a:cs typeface="Arial" charset="0"/>
              </a:rPr>
              <a:t> del </a:t>
            </a:r>
            <a:r>
              <a:rPr lang="en-US" altLang="en-US" dirty="0" err="1" smtClean="0">
                <a:latin typeface="Calibri" pitchFamily="34" charset="0"/>
                <a:cs typeface="Arial" charset="0"/>
              </a:rPr>
              <a:t>suelo</a:t>
            </a:r>
            <a:r>
              <a:rPr lang="en-US" altLang="en-US" dirty="0" smtClean="0">
                <a:latin typeface="Calibri" pitchFamily="34" charset="0"/>
                <a:cs typeface="Arial" charset="0"/>
              </a:rPr>
              <a:t> y </a:t>
            </a:r>
            <a:r>
              <a:rPr lang="en-US" altLang="en-US" dirty="0" err="1" smtClean="0">
                <a:latin typeface="Calibri" pitchFamily="34" charset="0"/>
                <a:cs typeface="Arial" charset="0"/>
              </a:rPr>
              <a:t>otros</a:t>
            </a:r>
            <a:r>
              <a:rPr lang="en-US" altLang="en-US" dirty="0" smtClean="0">
                <a:latin typeface="Calibri" pitchFamily="34" charset="0"/>
                <a:cs typeface="Arial" charset="0"/>
              </a:rPr>
              <a:t>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tomarse</a:t>
            </a:r>
            <a:r>
              <a:rPr lang="en-US" altLang="en-US" dirty="0" smtClean="0">
                <a:latin typeface="Calibri" pitchFamily="34" charset="0"/>
                <a:cs typeface="Arial" charset="0"/>
              </a:rPr>
              <a:t> </a:t>
            </a:r>
            <a:r>
              <a:rPr lang="en-US" altLang="en-US" dirty="0" err="1" smtClean="0">
                <a:latin typeface="Calibri" pitchFamily="34" charset="0"/>
                <a:cs typeface="Arial" charset="0"/>
              </a:rPr>
              <a:t>medidas</a:t>
            </a:r>
            <a:r>
              <a:rPr lang="en-US" altLang="en-US" dirty="0" smtClean="0">
                <a:latin typeface="Calibri" pitchFamily="34" charset="0"/>
                <a:cs typeface="Arial" charset="0"/>
              </a:rPr>
              <a:t> para </a:t>
            </a:r>
            <a:r>
              <a:rPr lang="en-US" altLang="en-US" dirty="0" err="1" smtClean="0">
                <a:latin typeface="Calibri" pitchFamily="34" charset="0"/>
                <a:cs typeface="Arial" charset="0"/>
              </a:rPr>
              <a:t>asegurar</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no se </a:t>
            </a:r>
            <a:r>
              <a:rPr lang="en-US" altLang="en-US" dirty="0" err="1" smtClean="0">
                <a:latin typeface="Calibri" pitchFamily="34" charset="0"/>
                <a:cs typeface="Arial" charset="0"/>
              </a:rPr>
              <a:t>mueva</a:t>
            </a:r>
            <a:r>
              <a:rPr lang="en-US" altLang="en-US" dirty="0" smtClean="0">
                <a:latin typeface="Calibri" pitchFamily="34" charset="0"/>
                <a:cs typeface="Arial" charset="0"/>
              </a:rPr>
              <a:t> </a:t>
            </a:r>
            <a:r>
              <a:rPr lang="en-US" altLang="en-US" dirty="0" err="1" smtClean="0">
                <a:latin typeface="Calibri" pitchFamily="34" charset="0"/>
                <a:cs typeface="Arial" charset="0"/>
              </a:rPr>
              <a:t>mientras</a:t>
            </a:r>
            <a:r>
              <a:rPr lang="en-US" altLang="en-US" dirty="0" smtClean="0">
                <a:latin typeface="Calibri" pitchFamily="34" charset="0"/>
                <a:cs typeface="Arial" charset="0"/>
              </a:rPr>
              <a:t> los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rig.</a:t>
            </a:r>
          </a:p>
        </p:txBody>
      </p:sp>
      <p:sp>
        <p:nvSpPr>
          <p:cNvPr id="115717" name="Text Box 3"/>
          <p:cNvSpPr txBox="1">
            <a:spLocks noChangeArrowheads="1"/>
          </p:cNvSpPr>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5D13165D-B94F-4A34-8E97-8253F9C9827E}" type="slidenum">
              <a:rPr lang="en-US" altLang="en-US">
                <a:latin typeface="Calibri" pitchFamily="34" charset="0"/>
              </a:rPr>
              <a:pPr algn="r" eaLnBrk="1" hangingPunct="1">
                <a:spcBef>
                  <a:spcPct val="0"/>
                </a:spcBef>
                <a:buClrTx/>
                <a:buFontTx/>
                <a:buNone/>
              </a:pPr>
              <a:t>54</a:t>
            </a:fld>
            <a:r>
              <a:rPr lang="en-US" altLang="en-US">
                <a:latin typeface="Calibri" pitchFamily="34" charset="0"/>
              </a:rPr>
              <a:t>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830A820A-EE5C-4FF0-B7D7-752D9013DDE3}" type="slidenum">
              <a:rPr lang="en-US" altLang="en-US">
                <a:latin typeface="Calibri" pitchFamily="34" charset="0"/>
              </a:rPr>
              <a:pPr>
                <a:spcBef>
                  <a:spcPct val="0"/>
                </a:spcBef>
                <a:buClrTx/>
                <a:buFontTx/>
                <a:buNone/>
              </a:pPr>
              <a:t>55</a:t>
            </a:fld>
            <a:r>
              <a:rPr lang="en-US" altLang="en-US">
                <a:latin typeface="Calibri" pitchFamily="34" charset="0"/>
              </a:rPr>
              <a:t> </a:t>
            </a:r>
          </a:p>
        </p:txBody>
      </p:sp>
      <p:sp>
        <p:nvSpPr>
          <p:cNvPr id="117763" name="Rectangle 1"/>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4" name="Text Box 2"/>
          <p:cNvSpPr>
            <a:spLocks noGrp="1" noChangeArrowheads="1"/>
          </p:cNvSpPr>
          <p:nvPr>
            <p:ph type="body" idx="1"/>
          </p:nvPr>
        </p:nvSpPr>
        <p:spPr>
          <a:xfrm>
            <a:off x="693738" y="4379913"/>
            <a:ext cx="5546725" cy="41481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un </a:t>
            </a:r>
            <a:r>
              <a:rPr lang="en-US" altLang="en-US" dirty="0" err="1" smtClean="0">
                <a:latin typeface="Calibri" pitchFamily="34" charset="0"/>
                <a:cs typeface="Arial" charset="0"/>
              </a:rPr>
              <a:t>punto</a:t>
            </a:r>
            <a:r>
              <a:rPr lang="en-US" altLang="en-US" dirty="0" smtClean="0">
                <a:latin typeface="Calibri" pitchFamily="34" charset="0"/>
                <a:cs typeface="Arial" charset="0"/>
              </a:rPr>
              <a:t> de </a:t>
            </a:r>
            <a:r>
              <a:rPr lang="en-US" altLang="en-US" dirty="0" err="1" smtClean="0">
                <a:latin typeface="Calibri" pitchFamily="34" charset="0"/>
                <a:cs typeface="Arial" charset="0"/>
              </a:rPr>
              <a:t>anclaje</a:t>
            </a:r>
            <a:r>
              <a:rPr lang="en-US" altLang="en-US" dirty="0" smtClean="0">
                <a:latin typeface="Calibri" pitchFamily="34" charset="0"/>
                <a:cs typeface="Arial" charset="0"/>
              </a:rPr>
              <a:t> </a:t>
            </a:r>
            <a:r>
              <a:rPr lang="en-US" altLang="en-US" dirty="0" err="1" smtClean="0">
                <a:latin typeface="Calibri" pitchFamily="34" charset="0"/>
                <a:cs typeface="Arial" charset="0"/>
              </a:rPr>
              <a:t>firme</a:t>
            </a:r>
            <a:r>
              <a:rPr lang="en-US" altLang="en-US" dirty="0" smtClean="0">
                <a:latin typeface="Calibri" pitchFamily="34" charset="0"/>
                <a:cs typeface="Arial" charset="0"/>
              </a:rPr>
              <a:t> </a:t>
            </a:r>
            <a:r>
              <a:rPr lang="en-US" altLang="en-US" dirty="0" err="1" smtClean="0">
                <a:latin typeface="Calibri" pitchFamily="34" charset="0"/>
                <a:cs typeface="Arial" charset="0"/>
              </a:rPr>
              <a:t>sobre</a:t>
            </a:r>
            <a:r>
              <a:rPr lang="en-US" altLang="en-US" dirty="0" smtClean="0">
                <a:latin typeface="Calibri" pitchFamily="34" charset="0"/>
                <a:cs typeface="Arial" charset="0"/>
              </a:rPr>
              <a:t> la </a:t>
            </a:r>
            <a:r>
              <a:rPr lang="en-US" altLang="en-US" dirty="0" err="1" smtClean="0">
                <a:latin typeface="Calibri" pitchFamily="34" charset="0"/>
                <a:cs typeface="Arial" charset="0"/>
              </a:rPr>
              <a:t>pasarela</a:t>
            </a:r>
            <a:r>
              <a:rPr lang="en-US" altLang="en-US" dirty="0" smtClean="0">
                <a:latin typeface="Calibri" pitchFamily="34" charset="0"/>
                <a:cs typeface="Arial" charset="0"/>
              </a:rPr>
              <a:t>.  Sin embargo, </a:t>
            </a:r>
            <a:r>
              <a:rPr lang="en-US" altLang="en-US" dirty="0" err="1" smtClean="0">
                <a:latin typeface="Calibri" pitchFamily="34" charset="0"/>
                <a:cs typeface="Arial" charset="0"/>
              </a:rPr>
              <a:t>significa</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dañada</a:t>
            </a:r>
            <a:r>
              <a:rPr lang="en-US" altLang="en-US" dirty="0" smtClean="0">
                <a:latin typeface="Calibri" pitchFamily="34" charset="0"/>
                <a:cs typeface="Arial" charset="0"/>
              </a:rPr>
              <a:t> y </a:t>
            </a:r>
            <a:r>
              <a:rPr lang="en-US" altLang="en-US" dirty="0" err="1" smtClean="0">
                <a:latin typeface="Calibri" pitchFamily="34" charset="0"/>
                <a:cs typeface="Arial" charset="0"/>
              </a:rPr>
              <a:t>necesita</a:t>
            </a:r>
            <a:r>
              <a:rPr lang="en-US" altLang="en-US" dirty="0" smtClean="0">
                <a:latin typeface="Calibri" pitchFamily="34" charset="0"/>
                <a:cs typeface="Arial" charset="0"/>
              </a:rPr>
              <a:t> </a:t>
            </a:r>
            <a:r>
              <a:rPr lang="en-US" altLang="en-US" dirty="0" err="1" smtClean="0">
                <a:latin typeface="Calibri" pitchFamily="34" charset="0"/>
                <a:cs typeface="Arial" charset="0"/>
              </a:rPr>
              <a:t>ser</a:t>
            </a:r>
            <a:r>
              <a:rPr lang="en-US" altLang="en-US" dirty="0" smtClean="0">
                <a:latin typeface="Calibri" pitchFamily="34" charset="0"/>
                <a:cs typeface="Arial" charset="0"/>
              </a:rPr>
              <a:t> </a:t>
            </a:r>
            <a:r>
              <a:rPr lang="en-US" altLang="en-US" dirty="0" err="1" smtClean="0">
                <a:latin typeface="Calibri" pitchFamily="34" charset="0"/>
                <a:cs typeface="Arial" charset="0"/>
              </a:rPr>
              <a:t>reemplazada</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Los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observar</a:t>
            </a:r>
            <a:r>
              <a:rPr lang="en-US" altLang="en-US" dirty="0" smtClean="0">
                <a:latin typeface="Calibri" pitchFamily="34" charset="0"/>
                <a:cs typeface="Arial" charset="0"/>
              </a:rPr>
              <a:t> y </a:t>
            </a:r>
            <a:r>
              <a:rPr lang="en-US" altLang="en-US" dirty="0" err="1" smtClean="0">
                <a:latin typeface="Calibri" pitchFamily="34" charset="0"/>
                <a:cs typeface="Arial" charset="0"/>
              </a:rPr>
              <a:t>tomar</a:t>
            </a:r>
            <a:r>
              <a:rPr lang="en-US" altLang="en-US" dirty="0" smtClean="0">
                <a:latin typeface="Calibri" pitchFamily="34" charset="0"/>
                <a:cs typeface="Arial" charset="0"/>
              </a:rPr>
              <a:t> nota del </a:t>
            </a:r>
            <a:r>
              <a:rPr lang="en-US" altLang="en-US" dirty="0" err="1" smtClean="0">
                <a:latin typeface="Calibri" pitchFamily="34" charset="0"/>
                <a:cs typeface="Arial" charset="0"/>
              </a:rPr>
              <a:t>punto</a:t>
            </a:r>
            <a:r>
              <a:rPr lang="en-US" altLang="en-US" dirty="0" smtClean="0">
                <a:latin typeface="Calibri" pitchFamily="34" charset="0"/>
                <a:cs typeface="Arial" charset="0"/>
              </a:rPr>
              <a:t> de </a:t>
            </a:r>
            <a:r>
              <a:rPr lang="en-US" altLang="en-US" dirty="0" err="1" smtClean="0">
                <a:latin typeface="Calibri" pitchFamily="34" charset="0"/>
                <a:cs typeface="Arial" charset="0"/>
              </a:rPr>
              <a:t>compresión</a:t>
            </a:r>
            <a:r>
              <a:rPr lang="en-US" altLang="en-US" dirty="0" smtClean="0">
                <a:latin typeface="Calibri" pitchFamily="34" charset="0"/>
                <a:cs typeface="Arial" charset="0"/>
              </a:rPr>
              <a:t>.  Los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tener</a:t>
            </a:r>
            <a:r>
              <a:rPr lang="en-US" altLang="en-US" dirty="0" smtClean="0">
                <a:latin typeface="Calibri" pitchFamily="34" charset="0"/>
                <a:cs typeface="Arial" charset="0"/>
              </a:rPr>
              <a:t> </a:t>
            </a:r>
            <a:r>
              <a:rPr lang="en-US" altLang="en-US" dirty="0" err="1" smtClean="0">
                <a:latin typeface="Calibri" pitchFamily="34" charset="0"/>
                <a:cs typeface="Arial" charset="0"/>
              </a:rPr>
              <a:t>precaución</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torno</a:t>
            </a:r>
            <a:r>
              <a:rPr lang="en-US" altLang="en-US" dirty="0" smtClean="0">
                <a:latin typeface="Calibri" pitchFamily="34" charset="0"/>
                <a:cs typeface="Arial" charset="0"/>
              </a:rPr>
              <a:t> a </a:t>
            </a:r>
            <a:r>
              <a:rPr lang="en-US" altLang="en-US" dirty="0" err="1" smtClean="0">
                <a:latin typeface="Calibri" pitchFamily="34" charset="0"/>
                <a:cs typeface="Arial" charset="0"/>
              </a:rPr>
              <a:t>estas</a:t>
            </a:r>
            <a:r>
              <a:rPr lang="en-US" altLang="en-US" dirty="0" smtClean="0">
                <a:latin typeface="Calibri" pitchFamily="34" charset="0"/>
                <a:cs typeface="Arial" charset="0"/>
              </a:rPr>
              <a:t> zonas a </a:t>
            </a:r>
            <a:r>
              <a:rPr lang="en-US" altLang="en-US" dirty="0" err="1" smtClean="0">
                <a:latin typeface="Calibri" pitchFamily="34" charset="0"/>
                <a:cs typeface="Arial" charset="0"/>
              </a:rPr>
              <a:t>mantener</a:t>
            </a:r>
            <a:r>
              <a:rPr lang="en-US" altLang="en-US" dirty="0" smtClean="0">
                <a:latin typeface="Calibri" pitchFamily="34" charset="0"/>
                <a:cs typeface="Arial" charset="0"/>
              </a:rPr>
              <a:t> de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manos</a:t>
            </a:r>
            <a:r>
              <a:rPr lang="en-US" altLang="en-US" dirty="0" smtClean="0">
                <a:latin typeface="Calibri" pitchFamily="34" charset="0"/>
                <a:cs typeface="Arial" charset="0"/>
              </a:rPr>
              <a:t> o los </a:t>
            </a:r>
            <a:r>
              <a:rPr lang="en-US" altLang="en-US" dirty="0" err="1" smtClean="0">
                <a:latin typeface="Calibri" pitchFamily="34" charset="0"/>
                <a:cs typeface="Arial" charset="0"/>
              </a:rPr>
              <a:t>dedos</a:t>
            </a:r>
            <a:r>
              <a:rPr lang="en-US" altLang="en-US" dirty="0" smtClean="0">
                <a:latin typeface="Calibri" pitchFamily="34" charset="0"/>
                <a:cs typeface="Arial" charset="0"/>
              </a:rPr>
              <a:t> </a:t>
            </a:r>
            <a:r>
              <a:rPr lang="en-US" altLang="en-US" dirty="0" err="1" smtClean="0">
                <a:latin typeface="Calibri" pitchFamily="34" charset="0"/>
                <a:cs typeface="Arial" charset="0"/>
              </a:rPr>
              <a:t>atrapados</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puntos</a:t>
            </a:r>
            <a:r>
              <a:rPr lang="en-US" altLang="en-US" dirty="0" smtClean="0">
                <a:latin typeface="Calibri" pitchFamily="34" charset="0"/>
                <a:cs typeface="Arial" charset="0"/>
              </a:rPr>
              <a:t> de </a:t>
            </a:r>
            <a:r>
              <a:rPr lang="en-US" altLang="en-US" dirty="0" err="1" smtClean="0">
                <a:latin typeface="Calibri" pitchFamily="34" charset="0"/>
                <a:cs typeface="Arial" charset="0"/>
              </a:rPr>
              <a:t>aplastamiento</a:t>
            </a:r>
            <a:r>
              <a:rPr lang="en-US" altLang="en-US" dirty="0" smtClean="0">
                <a:latin typeface="Calibri" pitchFamily="34" charset="0"/>
                <a:cs typeface="Arial" charset="0"/>
              </a:rPr>
              <a:t>.</a:t>
            </a:r>
          </a:p>
        </p:txBody>
      </p:sp>
      <p:sp>
        <p:nvSpPr>
          <p:cNvPr id="117765" name="Text Box 3"/>
          <p:cNvSpPr txBox="1">
            <a:spLocks noChangeArrowheads="1"/>
          </p:cNvSpPr>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0D32E261-022E-446E-ADB5-BF605A7F95C1}" type="slidenum">
              <a:rPr lang="en-US" altLang="en-US">
                <a:latin typeface="Calibri" pitchFamily="34" charset="0"/>
              </a:rPr>
              <a:pPr algn="r" eaLnBrk="1" hangingPunct="1">
                <a:spcBef>
                  <a:spcPct val="0"/>
                </a:spcBef>
                <a:buClrTx/>
                <a:buFontTx/>
                <a:buNone/>
              </a:pPr>
              <a:t>55</a:t>
            </a:fld>
            <a:r>
              <a:rPr lang="en-US" altLang="en-US">
                <a:latin typeface="Calibri" pitchFamily="34" charset="0"/>
              </a:rPr>
              <a:t>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67C962B7-8FD2-4813-AC5A-B723CC35DEC8}" type="slidenum">
              <a:rPr lang="en-US" altLang="en-US">
                <a:latin typeface="Calibri" pitchFamily="34" charset="0"/>
              </a:rPr>
              <a:pPr>
                <a:spcBef>
                  <a:spcPct val="0"/>
                </a:spcBef>
                <a:buClrTx/>
                <a:buFontTx/>
                <a:buNone/>
              </a:pPr>
              <a:t>56</a:t>
            </a:fld>
            <a:r>
              <a:rPr lang="en-US" altLang="en-US">
                <a:latin typeface="Calibri" pitchFamily="34" charset="0"/>
              </a:rPr>
              <a:t> </a:t>
            </a:r>
          </a:p>
        </p:txBody>
      </p:sp>
      <p:sp>
        <p:nvSpPr>
          <p:cNvPr id="119811" name="Rectangle 1"/>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2" name="Text Box 2"/>
          <p:cNvSpPr>
            <a:spLocks noGrp="1" noChangeArrowheads="1"/>
          </p:cNvSpPr>
          <p:nvPr>
            <p:ph type="body" idx="1"/>
          </p:nvPr>
        </p:nvSpPr>
        <p:spPr>
          <a:xfrm>
            <a:off x="693738" y="4379913"/>
            <a:ext cx="5546725" cy="41481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los </a:t>
            </a:r>
            <a:r>
              <a:rPr lang="en-US" altLang="en-US" dirty="0" err="1" smtClean="0">
                <a:latin typeface="Calibri" pitchFamily="34" charset="0"/>
                <a:cs typeface="Arial" charset="0"/>
              </a:rPr>
              <a:t>protectores</a:t>
            </a:r>
            <a:r>
              <a:rPr lang="en-US" altLang="en-US" dirty="0" smtClean="0">
                <a:latin typeface="Calibri" pitchFamily="34" charset="0"/>
                <a:cs typeface="Arial" charset="0"/>
              </a:rPr>
              <a:t> de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partes</a:t>
            </a:r>
            <a:r>
              <a:rPr lang="en-US" altLang="en-US" dirty="0" smtClean="0">
                <a:latin typeface="Calibri" pitchFamily="34" charset="0"/>
                <a:cs typeface="Arial" charset="0"/>
              </a:rPr>
              <a:t> </a:t>
            </a:r>
            <a:r>
              <a:rPr lang="en-US" altLang="en-US" dirty="0" err="1" smtClean="0">
                <a:latin typeface="Calibri" pitchFamily="34" charset="0"/>
                <a:cs typeface="Arial" charset="0"/>
              </a:rPr>
              <a:t>móviles</a:t>
            </a:r>
            <a:r>
              <a:rPr lang="en-US" altLang="en-US" dirty="0" smtClean="0">
                <a:latin typeface="Calibri" pitchFamily="34" charset="0"/>
                <a:cs typeface="Arial" charset="0"/>
              </a:rPr>
              <a:t> del </a:t>
            </a:r>
            <a:r>
              <a:rPr lang="en-US" altLang="en-US" dirty="0" err="1" smtClean="0">
                <a:latin typeface="Calibri" pitchFamily="34" charset="0"/>
                <a:cs typeface="Arial" charset="0"/>
              </a:rPr>
              <a:t>lodo</a:t>
            </a:r>
            <a:r>
              <a:rPr lang="en-US" altLang="en-US" dirty="0" smtClean="0">
                <a:latin typeface="Calibri" pitchFamily="34" charset="0"/>
                <a:cs typeface="Arial" charset="0"/>
              </a:rPr>
              <a:t> </a:t>
            </a:r>
            <a:r>
              <a:rPr lang="en-US" altLang="en-US" dirty="0" err="1" smtClean="0">
                <a:latin typeface="Calibri" pitchFamily="34" charset="0"/>
                <a:cs typeface="Arial" charset="0"/>
              </a:rPr>
              <a:t>bombas</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bombea</a:t>
            </a:r>
            <a:r>
              <a:rPr lang="en-US" altLang="en-US" dirty="0" smtClean="0">
                <a:latin typeface="Calibri" pitchFamily="34" charset="0"/>
                <a:cs typeface="Arial" charset="0"/>
              </a:rPr>
              <a:t> el </a:t>
            </a:r>
            <a:r>
              <a:rPr lang="en-US" altLang="en-US" dirty="0" err="1" smtClean="0">
                <a:latin typeface="Calibri" pitchFamily="34" charset="0"/>
                <a:cs typeface="Arial" charset="0"/>
              </a:rPr>
              <a:t>fluido</a:t>
            </a:r>
            <a:r>
              <a:rPr lang="en-US" altLang="en-US" dirty="0" smtClean="0">
                <a:latin typeface="Calibri" pitchFamily="34" charset="0"/>
                <a:cs typeface="Arial" charset="0"/>
              </a:rPr>
              <a:t> de </a:t>
            </a:r>
            <a:r>
              <a:rPr lang="en-US" altLang="en-US" dirty="0" err="1" smtClean="0">
                <a:latin typeface="Calibri" pitchFamily="34" charset="0"/>
                <a:cs typeface="Arial" charset="0"/>
              </a:rPr>
              <a:t>perforación</a:t>
            </a:r>
            <a:r>
              <a:rPr lang="en-US" altLang="en-US" dirty="0" smtClean="0">
                <a:latin typeface="Calibri" pitchFamily="34" charset="0"/>
                <a:cs typeface="Arial" charset="0"/>
              </a:rPr>
              <a:t> a </a:t>
            </a:r>
            <a:r>
              <a:rPr lang="en-US" altLang="en-US" dirty="0" err="1" smtClean="0">
                <a:latin typeface="Calibri" pitchFamily="34" charset="0"/>
                <a:cs typeface="Arial" charset="0"/>
              </a:rPr>
              <a:t>través</a:t>
            </a:r>
            <a:r>
              <a:rPr lang="en-US" altLang="en-US" dirty="0" smtClean="0">
                <a:latin typeface="Calibri" pitchFamily="34" charset="0"/>
                <a:cs typeface="Arial" charset="0"/>
              </a:rPr>
              <a:t> del </a:t>
            </a:r>
            <a:r>
              <a:rPr lang="en-US" altLang="en-US" dirty="0" err="1" smtClean="0">
                <a:latin typeface="Calibri" pitchFamily="34" charset="0"/>
                <a:cs typeface="Arial" charset="0"/>
              </a:rPr>
              <a:t>sistema</a:t>
            </a:r>
            <a:r>
              <a:rPr lang="en-US" altLang="en-US" dirty="0" smtClean="0">
                <a:latin typeface="Calibri" pitchFamily="34" charset="0"/>
                <a:cs typeface="Arial" charset="0"/>
              </a:rPr>
              <a:t>.  Los </a:t>
            </a:r>
            <a:r>
              <a:rPr lang="en-US" altLang="en-US" dirty="0" err="1" smtClean="0">
                <a:latin typeface="Calibri" pitchFamily="34" charset="0"/>
                <a:cs typeface="Arial" charset="0"/>
              </a:rPr>
              <a:t>guardias</a:t>
            </a:r>
            <a:r>
              <a:rPr lang="en-US" altLang="en-US" dirty="0" smtClean="0">
                <a:latin typeface="Calibri" pitchFamily="34" charset="0"/>
                <a:cs typeface="Arial" charset="0"/>
              </a:rPr>
              <a:t> </a:t>
            </a:r>
            <a:r>
              <a:rPr lang="en-US" altLang="en-US" dirty="0" err="1" smtClean="0">
                <a:latin typeface="Calibri" pitchFamily="34" charset="0"/>
                <a:cs typeface="Arial" charset="0"/>
              </a:rPr>
              <a:t>impiden</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los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y </a:t>
            </a:r>
            <a:r>
              <a:rPr lang="en-US" altLang="en-US" dirty="0" err="1" smtClean="0">
                <a:latin typeface="Calibri" pitchFamily="34" charset="0"/>
                <a:cs typeface="Arial" charset="0"/>
              </a:rPr>
              <a:t>objetos</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caen</a:t>
            </a:r>
            <a:r>
              <a:rPr lang="en-US" altLang="en-US" dirty="0" smtClean="0">
                <a:latin typeface="Calibri" pitchFamily="34" charset="0"/>
                <a:cs typeface="Arial" charset="0"/>
              </a:rPr>
              <a:t> </a:t>
            </a:r>
            <a:r>
              <a:rPr lang="en-US" altLang="en-US" dirty="0" err="1" smtClean="0">
                <a:latin typeface="Calibri" pitchFamily="34" charset="0"/>
                <a:cs typeface="Arial" charset="0"/>
              </a:rPr>
              <a:t>fuera</a:t>
            </a:r>
            <a:r>
              <a:rPr lang="en-US" altLang="en-US" dirty="0" smtClean="0">
                <a:latin typeface="Calibri" pitchFamily="34" charset="0"/>
                <a:cs typeface="Arial" charset="0"/>
              </a:rPr>
              <a:t> del </a:t>
            </a:r>
            <a:r>
              <a:rPr lang="en-US" altLang="en-US" dirty="0" err="1" smtClean="0">
                <a:latin typeface="Calibri" pitchFamily="34" charset="0"/>
                <a:cs typeface="Arial" charset="0"/>
              </a:rPr>
              <a:t>pistón</a:t>
            </a:r>
            <a:r>
              <a:rPr lang="en-US" altLang="en-US" dirty="0" smtClean="0">
                <a:latin typeface="Calibri" pitchFamily="34" charset="0"/>
                <a:cs typeface="Arial" charset="0"/>
              </a:rPr>
              <a:t> </a:t>
            </a:r>
            <a:r>
              <a:rPr lang="en-US" altLang="en-US" dirty="0" err="1" smtClean="0">
                <a:latin typeface="Calibri" pitchFamily="34" charset="0"/>
                <a:cs typeface="Arial" charset="0"/>
              </a:rPr>
              <a:t>hacia</a:t>
            </a:r>
            <a:r>
              <a:rPr lang="en-US" altLang="en-US" dirty="0" smtClean="0">
                <a:latin typeface="Calibri" pitchFamily="34" charset="0"/>
                <a:cs typeface="Arial" charset="0"/>
              </a:rPr>
              <a:t> el interior.  </a:t>
            </a:r>
            <a:r>
              <a:rPr lang="en-US" altLang="en-US" dirty="0" err="1" smtClean="0">
                <a:latin typeface="Calibri" pitchFamily="34" charset="0"/>
                <a:cs typeface="Arial" charset="0"/>
              </a:rPr>
              <a:t>Ninguna</a:t>
            </a:r>
            <a:r>
              <a:rPr lang="en-US" altLang="en-US" dirty="0" smtClean="0">
                <a:latin typeface="Calibri" pitchFamily="34" charset="0"/>
                <a:cs typeface="Arial" charset="0"/>
              </a:rPr>
              <a:t> </a:t>
            </a:r>
            <a:r>
              <a:rPr lang="en-US" altLang="en-US" dirty="0" err="1" smtClean="0">
                <a:latin typeface="Calibri" pitchFamily="34" charset="0"/>
                <a:cs typeface="Arial" charset="0"/>
              </a:rPr>
              <a:t>pieza</a:t>
            </a:r>
            <a:r>
              <a:rPr lang="en-US" altLang="en-US" dirty="0" smtClean="0">
                <a:latin typeface="Calibri" pitchFamily="34" charset="0"/>
                <a:cs typeface="Arial" charset="0"/>
              </a:rPr>
              <a:t> </a:t>
            </a:r>
            <a:r>
              <a:rPr lang="en-US" altLang="en-US" dirty="0" err="1" smtClean="0">
                <a:latin typeface="Calibri" pitchFamily="34" charset="0"/>
                <a:cs typeface="Arial" charset="0"/>
              </a:rPr>
              <a:t>móvil</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está</a:t>
            </a:r>
            <a:r>
              <a:rPr lang="en-US" altLang="en-US" dirty="0" smtClean="0">
                <a:latin typeface="Calibri" pitchFamily="34" charset="0"/>
                <a:cs typeface="Arial" charset="0"/>
              </a:rPr>
              <a:t> </a:t>
            </a:r>
            <a:r>
              <a:rPr lang="en-US" altLang="en-US" dirty="0" err="1" smtClean="0">
                <a:latin typeface="Calibri" pitchFamily="34" charset="0"/>
                <a:cs typeface="Arial" charset="0"/>
              </a:rPr>
              <a:t>por</a:t>
            </a:r>
            <a:r>
              <a:rPr lang="en-US" altLang="en-US" dirty="0" smtClean="0">
                <a:latin typeface="Calibri" pitchFamily="34" charset="0"/>
                <a:cs typeface="Arial" charset="0"/>
              </a:rPr>
              <a:t> </a:t>
            </a:r>
            <a:r>
              <a:rPr lang="en-US" altLang="en-US" dirty="0" err="1" smtClean="0">
                <a:latin typeface="Calibri" pitchFamily="34" charset="0"/>
                <a:cs typeface="Arial" charset="0"/>
              </a:rPr>
              <a:t>debajo</a:t>
            </a:r>
            <a:r>
              <a:rPr lang="en-US" altLang="en-US" dirty="0" smtClean="0">
                <a:latin typeface="Calibri" pitchFamily="34" charset="0"/>
                <a:cs typeface="Arial" charset="0"/>
              </a:rPr>
              <a:t> de 7 pies de </a:t>
            </a:r>
            <a:r>
              <a:rPr lang="en-US" altLang="en-US" dirty="0" err="1" smtClean="0">
                <a:latin typeface="Calibri" pitchFamily="34" charset="0"/>
                <a:cs typeface="Arial" charset="0"/>
              </a:rPr>
              <a:t>caminar</a:t>
            </a:r>
            <a:r>
              <a:rPr lang="en-US" altLang="en-US" dirty="0" smtClean="0">
                <a:latin typeface="Calibri" pitchFamily="34" charset="0"/>
                <a:cs typeface="Arial" charset="0"/>
              </a:rPr>
              <a:t>/</a:t>
            </a:r>
            <a:r>
              <a:rPr lang="en-US" altLang="en-US" dirty="0" err="1" smtClean="0">
                <a:latin typeface="Calibri" pitchFamily="34" charset="0"/>
                <a:cs typeface="Arial" charset="0"/>
              </a:rPr>
              <a:t>superficie</a:t>
            </a:r>
            <a:r>
              <a:rPr lang="en-US" altLang="en-US" dirty="0" smtClean="0">
                <a:latin typeface="Calibri" pitchFamily="34" charset="0"/>
                <a:cs typeface="Arial" charset="0"/>
              </a:rPr>
              <a:t> de </a:t>
            </a:r>
            <a:r>
              <a:rPr lang="en-US" altLang="en-US" dirty="0" err="1" smtClean="0">
                <a:latin typeface="Calibri" pitchFamily="34" charset="0"/>
                <a:cs typeface="Arial" charset="0"/>
              </a:rPr>
              <a:t>trabajo</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crea</a:t>
            </a:r>
            <a:r>
              <a:rPr lang="en-US" altLang="en-US" dirty="0" smtClean="0">
                <a:latin typeface="Calibri" pitchFamily="34" charset="0"/>
                <a:cs typeface="Arial" charset="0"/>
              </a:rPr>
              <a:t> </a:t>
            </a:r>
            <a:r>
              <a:rPr lang="en-US" altLang="en-US" dirty="0" err="1" smtClean="0">
                <a:latin typeface="Calibri" pitchFamily="34" charset="0"/>
                <a:cs typeface="Arial" charset="0"/>
              </a:rPr>
              <a:t>peligros</a:t>
            </a:r>
            <a:r>
              <a:rPr lang="en-US" altLang="en-US" dirty="0" smtClean="0">
                <a:latin typeface="Calibri" pitchFamily="34" charset="0"/>
                <a:cs typeface="Arial" charset="0"/>
              </a:rPr>
              <a:t> </a:t>
            </a:r>
            <a:r>
              <a:rPr lang="en-US" altLang="en-US" dirty="0" err="1" smtClean="0">
                <a:latin typeface="Calibri" pitchFamily="34" charset="0"/>
                <a:cs typeface="Arial" charset="0"/>
              </a:rPr>
              <a:t>como</a:t>
            </a:r>
            <a:r>
              <a:rPr lang="en-US" altLang="en-US" dirty="0" smtClean="0">
                <a:latin typeface="Calibri" pitchFamily="34" charset="0"/>
                <a:cs typeface="Arial" charset="0"/>
              </a:rPr>
              <a:t> </a:t>
            </a:r>
            <a:r>
              <a:rPr lang="en-US" altLang="en-US" dirty="0" err="1" smtClean="0">
                <a:latin typeface="Calibri" pitchFamily="34" charset="0"/>
                <a:cs typeface="Arial" charset="0"/>
              </a:rPr>
              <a:t>entrante</a:t>
            </a:r>
            <a:r>
              <a:rPr lang="en-US" altLang="en-US" dirty="0" smtClean="0">
                <a:latin typeface="Calibri" pitchFamily="34" charset="0"/>
                <a:cs typeface="Arial" charset="0"/>
              </a:rPr>
              <a:t> o </a:t>
            </a:r>
            <a:r>
              <a:rPr lang="en-US" altLang="en-US" dirty="0" err="1" smtClean="0">
                <a:latin typeface="Calibri" pitchFamily="34" charset="0"/>
                <a:cs typeface="Arial" charset="0"/>
              </a:rPr>
              <a:t>cortar</a:t>
            </a:r>
            <a:r>
              <a:rPr lang="en-US" altLang="en-US" dirty="0" smtClean="0">
                <a:latin typeface="Calibri" pitchFamily="34" charset="0"/>
                <a:cs typeface="Arial" charset="0"/>
              </a:rPr>
              <a:t>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piezas</a:t>
            </a:r>
            <a:r>
              <a:rPr lang="en-US" altLang="en-US" dirty="0" smtClean="0">
                <a:latin typeface="Calibri" pitchFamily="34" charset="0"/>
                <a:cs typeface="Arial" charset="0"/>
              </a:rPr>
              <a:t> de </a:t>
            </a:r>
            <a:r>
              <a:rPr lang="en-US" altLang="en-US" dirty="0" err="1" smtClean="0">
                <a:latin typeface="Calibri" pitchFamily="34" charset="0"/>
                <a:cs typeface="Arial" charset="0"/>
              </a:rPr>
              <a:t>rotación</a:t>
            </a:r>
            <a:r>
              <a:rPr lang="en-US" altLang="en-US" dirty="0" smtClean="0">
                <a:latin typeface="Calibri" pitchFamily="34" charset="0"/>
                <a:cs typeface="Arial" charset="0"/>
              </a:rPr>
              <a:t> </a:t>
            </a:r>
            <a:r>
              <a:rPr lang="en-US" altLang="en-US" dirty="0" err="1" smtClean="0">
                <a:latin typeface="Calibri" pitchFamily="34" charset="0"/>
                <a:cs typeface="Arial" charset="0"/>
              </a:rPr>
              <a:t>puntos</a:t>
            </a:r>
            <a:r>
              <a:rPr lang="en-US" altLang="en-US" dirty="0" smtClean="0">
                <a:latin typeface="Calibri" pitchFamily="34" charset="0"/>
                <a:cs typeface="Arial" charset="0"/>
              </a:rPr>
              <a:t>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estar</a:t>
            </a:r>
            <a:r>
              <a:rPr lang="en-US" altLang="en-US" dirty="0" smtClean="0">
                <a:latin typeface="Calibri" pitchFamily="34" charset="0"/>
                <a:cs typeface="Arial" charset="0"/>
              </a:rPr>
              <a:t> </a:t>
            </a:r>
            <a:r>
              <a:rPr lang="en-US" altLang="en-US" dirty="0" err="1" smtClean="0">
                <a:latin typeface="Calibri" pitchFamily="34" charset="0"/>
                <a:cs typeface="Arial" charset="0"/>
              </a:rPr>
              <a:t>protegidas</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La </a:t>
            </a:r>
            <a:r>
              <a:rPr lang="en-US" altLang="en-US" dirty="0" err="1" smtClean="0">
                <a:latin typeface="Calibri" pitchFamily="34" charset="0"/>
                <a:cs typeface="Arial" charset="0"/>
              </a:rPr>
              <a:t>siguiente</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t>
            </a:r>
            <a:r>
              <a:rPr lang="en-US" altLang="en-US" dirty="0" err="1" smtClean="0">
                <a:latin typeface="Calibri" pitchFamily="34" charset="0"/>
                <a:cs typeface="Arial" charset="0"/>
              </a:rPr>
              <a:t>otro</a:t>
            </a:r>
            <a:r>
              <a:rPr lang="en-US" altLang="en-US" dirty="0" smtClean="0">
                <a:latin typeface="Calibri" pitchFamily="34" charset="0"/>
                <a:cs typeface="Arial" charset="0"/>
              </a:rPr>
              <a:t> </a:t>
            </a:r>
            <a:r>
              <a:rPr lang="en-US" altLang="en-US" dirty="0" err="1" smtClean="0">
                <a:latin typeface="Calibri" pitchFamily="34" charset="0"/>
                <a:cs typeface="Arial" charset="0"/>
              </a:rPr>
              <a:t>ejemplo</a:t>
            </a:r>
            <a:r>
              <a:rPr lang="en-US" altLang="en-US" dirty="0" smtClean="0">
                <a:latin typeface="Calibri" pitchFamily="34" charset="0"/>
                <a:cs typeface="Arial" charset="0"/>
              </a:rPr>
              <a:t> de </a:t>
            </a:r>
            <a:r>
              <a:rPr lang="en-US" altLang="en-US" dirty="0" err="1" smtClean="0">
                <a:latin typeface="Calibri" pitchFamily="34" charset="0"/>
                <a:cs typeface="Arial" charset="0"/>
              </a:rPr>
              <a:t>protección</a:t>
            </a:r>
            <a:r>
              <a:rPr lang="en-US" altLang="en-US" dirty="0" smtClean="0">
                <a:latin typeface="Calibri" pitchFamily="34" charset="0"/>
                <a:cs typeface="Arial" charset="0"/>
              </a:rPr>
              <a:t> de </a:t>
            </a:r>
            <a:r>
              <a:rPr lang="en-US" altLang="en-US" dirty="0" err="1" smtClean="0">
                <a:latin typeface="Calibri" pitchFamily="34" charset="0"/>
                <a:cs typeface="Arial" charset="0"/>
              </a:rPr>
              <a:t>máquinas</a:t>
            </a:r>
            <a:r>
              <a:rPr lang="en-US" altLang="en-US" dirty="0" smtClean="0">
                <a:latin typeface="Calibri" pitchFamily="34" charset="0"/>
                <a:cs typeface="Arial" charset="0"/>
              </a:rPr>
              <a:t>.</a:t>
            </a:r>
          </a:p>
        </p:txBody>
      </p:sp>
      <p:sp>
        <p:nvSpPr>
          <p:cNvPr id="119813" name="Text Box 3"/>
          <p:cNvSpPr txBox="1">
            <a:spLocks noChangeArrowheads="1"/>
          </p:cNvSpPr>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DAA0470D-21AF-44F1-9EB9-D34F895624DA}" type="slidenum">
              <a:rPr lang="en-US" altLang="en-US">
                <a:latin typeface="Calibri" pitchFamily="34" charset="0"/>
              </a:rPr>
              <a:pPr algn="r" eaLnBrk="1" hangingPunct="1">
                <a:spcBef>
                  <a:spcPct val="0"/>
                </a:spcBef>
                <a:buClrTx/>
                <a:buFontTx/>
                <a:buNone/>
              </a:pPr>
              <a:t>56</a:t>
            </a:fld>
            <a:r>
              <a:rPr lang="en-US" altLang="en-US">
                <a:latin typeface="Calibri" pitchFamily="34" charset="0"/>
              </a:rPr>
              <a:t>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3B6E8DA1-BA53-4FB3-A81F-5FF3948AF014}" type="slidenum">
              <a:rPr lang="en-US" altLang="en-US">
                <a:latin typeface="Calibri" pitchFamily="34" charset="0"/>
              </a:rPr>
              <a:pPr>
                <a:spcBef>
                  <a:spcPct val="0"/>
                </a:spcBef>
                <a:buClrTx/>
                <a:buFontTx/>
                <a:buNone/>
              </a:pPr>
              <a:t>57</a:t>
            </a:fld>
            <a:r>
              <a:rPr lang="en-US" altLang="en-US">
                <a:latin typeface="Calibri" pitchFamily="34" charset="0"/>
              </a:rPr>
              <a:t> </a:t>
            </a:r>
          </a:p>
        </p:txBody>
      </p:sp>
      <p:sp>
        <p:nvSpPr>
          <p:cNvPr id="121859" name="Rectangle 1"/>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60" name="Text Box 2"/>
          <p:cNvSpPr>
            <a:spLocks noGrp="1" noChangeArrowheads="1"/>
          </p:cNvSpPr>
          <p:nvPr>
            <p:ph type="body" idx="1"/>
          </p:nvPr>
        </p:nvSpPr>
        <p:spPr>
          <a:xfrm>
            <a:off x="693738" y="4379913"/>
            <a:ext cx="5546725" cy="41481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 un </a:t>
            </a:r>
            <a:r>
              <a:rPr lang="en-US" altLang="en-US" dirty="0" err="1" smtClean="0">
                <a:latin typeface="Calibri" pitchFamily="34" charset="0"/>
                <a:cs typeface="Arial" charset="0"/>
              </a:rPr>
              <a:t>sistema</a:t>
            </a:r>
            <a:r>
              <a:rPr lang="en-US" altLang="en-US" dirty="0" smtClean="0">
                <a:latin typeface="Calibri" pitchFamily="34" charset="0"/>
                <a:cs typeface="Arial" charset="0"/>
              </a:rPr>
              <a:t> de </a:t>
            </a:r>
            <a:r>
              <a:rPr lang="en-US" altLang="en-US" dirty="0" err="1" smtClean="0">
                <a:latin typeface="Calibri" pitchFamily="34" charset="0"/>
                <a:cs typeface="Arial" charset="0"/>
              </a:rPr>
              <a:t>polea</a:t>
            </a:r>
            <a:r>
              <a:rPr lang="en-US" altLang="en-US" dirty="0" smtClean="0">
                <a:latin typeface="Calibri" pitchFamily="34" charset="0"/>
                <a:cs typeface="Arial" charset="0"/>
              </a:rPr>
              <a:t> </a:t>
            </a:r>
            <a:r>
              <a:rPr lang="en-US" altLang="en-US" dirty="0" err="1" smtClean="0">
                <a:latin typeface="Calibri" pitchFamily="34" charset="0"/>
                <a:cs typeface="Arial" charset="0"/>
              </a:rPr>
              <a:t>correctamente</a:t>
            </a:r>
            <a:r>
              <a:rPr lang="en-US" altLang="en-US" dirty="0" smtClean="0">
                <a:latin typeface="Calibri" pitchFamily="34" charset="0"/>
                <a:cs typeface="Arial" charset="0"/>
              </a:rPr>
              <a:t> </a:t>
            </a:r>
            <a:r>
              <a:rPr lang="en-US" altLang="en-US" dirty="0" err="1" smtClean="0">
                <a:latin typeface="Calibri" pitchFamily="34" charset="0"/>
                <a:cs typeface="Arial" charset="0"/>
              </a:rPr>
              <a:t>vigilado</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máquina</a:t>
            </a:r>
            <a:r>
              <a:rPr lang="en-US" altLang="en-US" dirty="0" smtClean="0">
                <a:latin typeface="Calibri" pitchFamily="34" charset="0"/>
                <a:cs typeface="Arial" charset="0"/>
              </a:rPr>
              <a:t> [1910,212 (a) (1) ].  A </a:t>
            </a:r>
            <a:r>
              <a:rPr lang="en-US" altLang="en-US" dirty="0" err="1" smtClean="0">
                <a:latin typeface="Calibri" pitchFamily="34" charset="0"/>
                <a:cs typeface="Arial" charset="0"/>
              </a:rPr>
              <a:t>menos</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era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realidad</a:t>
            </a:r>
            <a:r>
              <a:rPr lang="en-US" altLang="en-US" dirty="0" smtClean="0">
                <a:latin typeface="Calibri" pitchFamily="34" charset="0"/>
                <a:cs typeface="Arial" charset="0"/>
              </a:rPr>
              <a:t> </a:t>
            </a:r>
            <a:r>
              <a:rPr lang="en-US" altLang="en-US" dirty="0" err="1" smtClean="0">
                <a:latin typeface="Calibri" pitchFamily="34" charset="0"/>
                <a:cs typeface="Arial" charset="0"/>
              </a:rPr>
              <a:t>tratando</a:t>
            </a:r>
            <a:r>
              <a:rPr lang="en-US" altLang="en-US" dirty="0" smtClean="0">
                <a:latin typeface="Calibri" pitchFamily="34" charset="0"/>
                <a:cs typeface="Arial" charset="0"/>
              </a:rPr>
              <a:t> de </a:t>
            </a:r>
            <a:r>
              <a:rPr lang="en-US" altLang="en-US" dirty="0" err="1" smtClean="0">
                <a:latin typeface="Calibri" pitchFamily="34" charset="0"/>
                <a:cs typeface="Arial" charset="0"/>
              </a:rPr>
              <a:t>conseguir</a:t>
            </a:r>
            <a:r>
              <a:rPr lang="en-US" altLang="en-US" dirty="0" smtClean="0">
                <a:latin typeface="Calibri" pitchFamily="34" charset="0"/>
                <a:cs typeface="Arial" charset="0"/>
              </a:rPr>
              <a:t> </a:t>
            </a:r>
            <a:r>
              <a:rPr lang="en-US" altLang="en-US" dirty="0" err="1" smtClean="0">
                <a:latin typeface="Calibri" pitchFamily="34" charset="0"/>
                <a:cs typeface="Arial" charset="0"/>
              </a:rPr>
              <a:t>heridos</a:t>
            </a:r>
            <a:r>
              <a:rPr lang="en-US" altLang="en-US" dirty="0" smtClean="0">
                <a:latin typeface="Calibri" pitchFamily="34" charset="0"/>
                <a:cs typeface="Arial" charset="0"/>
              </a:rPr>
              <a:t>, </a:t>
            </a: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protección</a:t>
            </a:r>
            <a:r>
              <a:rPr lang="en-US" altLang="en-US" dirty="0" smtClean="0">
                <a:latin typeface="Calibri" pitchFamily="34" charset="0"/>
                <a:cs typeface="Arial" charset="0"/>
              </a:rPr>
              <a:t>, </a:t>
            </a:r>
            <a:r>
              <a:rPr lang="en-US" altLang="en-US" dirty="0" err="1" smtClean="0">
                <a:latin typeface="Calibri" pitchFamily="34" charset="0"/>
                <a:cs typeface="Arial" charset="0"/>
              </a:rPr>
              <a:t>evitar</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de los </a:t>
            </a:r>
            <a:r>
              <a:rPr lang="en-US" altLang="en-US" dirty="0" err="1" smtClean="0">
                <a:latin typeface="Calibri" pitchFamily="34" charset="0"/>
                <a:cs typeface="Arial" charset="0"/>
              </a:rPr>
              <a:t>dedos</a:t>
            </a:r>
            <a:r>
              <a:rPr lang="en-US" altLang="en-US" dirty="0" smtClean="0">
                <a:latin typeface="Calibri" pitchFamily="34" charset="0"/>
                <a:cs typeface="Arial" charset="0"/>
              </a:rPr>
              <a:t> o </a:t>
            </a:r>
            <a:r>
              <a:rPr lang="en-US" altLang="en-US" dirty="0" err="1" smtClean="0">
                <a:latin typeface="Calibri" pitchFamily="34" charset="0"/>
                <a:cs typeface="Arial" charset="0"/>
              </a:rPr>
              <a:t>manos</a:t>
            </a:r>
            <a:r>
              <a:rPr lang="en-US" altLang="en-US" dirty="0" smtClean="0">
                <a:latin typeface="Calibri" pitchFamily="34" charset="0"/>
                <a:cs typeface="Arial" charset="0"/>
              </a:rPr>
              <a:t> </a:t>
            </a:r>
            <a:r>
              <a:rPr lang="en-US" altLang="en-US" dirty="0" err="1" smtClean="0">
                <a:latin typeface="Calibri" pitchFamily="34" charset="0"/>
                <a:cs typeface="Arial" charset="0"/>
              </a:rPr>
              <a:t>atrapadas</a:t>
            </a:r>
            <a:r>
              <a:rPr lang="en-US" altLang="en-US" dirty="0" smtClean="0">
                <a:latin typeface="Calibri" pitchFamily="34" charset="0"/>
                <a:cs typeface="Arial" charset="0"/>
              </a:rPr>
              <a:t> entre la </a:t>
            </a:r>
            <a:r>
              <a:rPr lang="en-US" altLang="en-US" dirty="0" err="1" smtClean="0">
                <a:latin typeface="Calibri" pitchFamily="34" charset="0"/>
                <a:cs typeface="Arial" charset="0"/>
              </a:rPr>
              <a:t>correa</a:t>
            </a:r>
            <a:r>
              <a:rPr lang="en-US" altLang="en-US" dirty="0" smtClean="0">
                <a:latin typeface="Calibri" pitchFamily="34" charset="0"/>
                <a:cs typeface="Arial" charset="0"/>
              </a:rPr>
              <a:t> y la </a:t>
            </a:r>
            <a:r>
              <a:rPr lang="en-US" altLang="en-US" dirty="0" err="1" smtClean="0">
                <a:latin typeface="Calibri" pitchFamily="34" charset="0"/>
                <a:cs typeface="Arial" charset="0"/>
              </a:rPr>
              <a:t>polea</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gira</a:t>
            </a:r>
            <a:r>
              <a:rPr lang="en-US" altLang="en-US" dirty="0" smtClean="0">
                <a:latin typeface="Calibri" pitchFamily="34" charset="0"/>
                <a:cs typeface="Arial" charset="0"/>
              </a:rPr>
              <a:t>.</a:t>
            </a:r>
          </a:p>
        </p:txBody>
      </p:sp>
      <p:sp>
        <p:nvSpPr>
          <p:cNvPr id="121861" name="Text Box 3"/>
          <p:cNvSpPr txBox="1">
            <a:spLocks noChangeArrowheads="1"/>
          </p:cNvSpPr>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2558E2D6-C28F-4E63-9B1F-53FFCB513C1F}" type="slidenum">
              <a:rPr lang="en-US" altLang="en-US">
                <a:latin typeface="Calibri" pitchFamily="34" charset="0"/>
              </a:rPr>
              <a:pPr algn="r" eaLnBrk="1" hangingPunct="1">
                <a:spcBef>
                  <a:spcPct val="0"/>
                </a:spcBef>
                <a:buClrTx/>
                <a:buFontTx/>
                <a:buNone/>
              </a:pPr>
              <a:t>57</a:t>
            </a:fld>
            <a:r>
              <a:rPr lang="en-US" altLang="en-US">
                <a:latin typeface="Calibri" pitchFamily="34" charset="0"/>
              </a:rPr>
              <a:t>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15F4038-E29F-4355-9609-84B9507AF988}" type="slidenum">
              <a:rPr lang="en-US" altLang="en-US">
                <a:latin typeface="Calibri" pitchFamily="34" charset="0"/>
              </a:rPr>
              <a:pPr>
                <a:spcBef>
                  <a:spcPct val="0"/>
                </a:spcBef>
                <a:buClrTx/>
                <a:buFontTx/>
                <a:buNone/>
              </a:pPr>
              <a:t>58</a:t>
            </a:fld>
            <a:r>
              <a:rPr lang="en-US" altLang="en-US">
                <a:latin typeface="Calibri" pitchFamily="34" charset="0"/>
              </a:rPr>
              <a:t> </a:t>
            </a:r>
          </a:p>
        </p:txBody>
      </p:sp>
      <p:sp>
        <p:nvSpPr>
          <p:cNvPr id="123907" name="Rectangle 1"/>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8" name="Text Box 2"/>
          <p:cNvSpPr>
            <a:spLocks noGrp="1" noChangeArrowheads="1"/>
          </p:cNvSpPr>
          <p:nvPr>
            <p:ph type="body" idx="1"/>
          </p:nvPr>
        </p:nvSpPr>
        <p:spPr>
          <a:xfrm>
            <a:off x="693738" y="4379913"/>
            <a:ext cx="5546725" cy="41481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de </a:t>
            </a:r>
            <a:r>
              <a:rPr lang="en-US" altLang="en-US" dirty="0" err="1" smtClean="0">
                <a:latin typeface="Calibri" pitchFamily="34" charset="0"/>
                <a:cs typeface="Arial" charset="0"/>
              </a:rPr>
              <a:t>tubo</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están</a:t>
            </a:r>
            <a:r>
              <a:rPr lang="en-US" altLang="en-US" dirty="0" smtClean="0">
                <a:latin typeface="Calibri" pitchFamily="34" charset="0"/>
                <a:cs typeface="Arial" charset="0"/>
              </a:rPr>
              <a:t> </a:t>
            </a:r>
            <a:r>
              <a:rPr lang="en-US" altLang="en-US" dirty="0" err="1" smtClean="0">
                <a:latin typeface="Calibri" pitchFamily="34" charset="0"/>
                <a:cs typeface="Arial" charset="0"/>
              </a:rPr>
              <a:t>listos</a:t>
            </a:r>
            <a:r>
              <a:rPr lang="en-US" altLang="en-US" dirty="0" smtClean="0">
                <a:latin typeface="Calibri" pitchFamily="34" charset="0"/>
                <a:cs typeface="Arial" charset="0"/>
              </a:rPr>
              <a:t> para </a:t>
            </a:r>
            <a:r>
              <a:rPr lang="en-US" altLang="en-US" dirty="0" err="1" smtClean="0">
                <a:latin typeface="Calibri" pitchFamily="34" charset="0"/>
                <a:cs typeface="Arial" charset="0"/>
              </a:rPr>
              <a:t>ser</a:t>
            </a:r>
            <a:r>
              <a:rPr lang="en-US" altLang="en-US" dirty="0" smtClean="0">
                <a:latin typeface="Calibri" pitchFamily="34" charset="0"/>
                <a:cs typeface="Arial" charset="0"/>
              </a:rPr>
              <a:t> parte de la </a:t>
            </a:r>
            <a:r>
              <a:rPr lang="en-US" altLang="en-US" dirty="0" err="1" smtClean="0">
                <a:latin typeface="Calibri" pitchFamily="34" charset="0"/>
                <a:cs typeface="Arial" charset="0"/>
              </a:rPr>
              <a:t>broca</a:t>
            </a:r>
            <a:r>
              <a:rPr lang="en-US" altLang="en-US" dirty="0" smtClean="0">
                <a:latin typeface="Calibri" pitchFamily="34" charset="0"/>
                <a:cs typeface="Arial" charset="0"/>
              </a:rPr>
              <a:t> </a:t>
            </a:r>
            <a:r>
              <a:rPr lang="en-US" altLang="en-US" dirty="0" err="1" smtClean="0">
                <a:latin typeface="Calibri" pitchFamily="34" charset="0"/>
                <a:cs typeface="Arial" charset="0"/>
              </a:rPr>
              <a:t>cadena</a:t>
            </a:r>
            <a:r>
              <a:rPr lang="en-US" altLang="en-US" dirty="0" smtClean="0">
                <a:latin typeface="Calibri" pitchFamily="34" charset="0"/>
                <a:cs typeface="Arial" charset="0"/>
              </a:rPr>
              <a:t>.  Los </a:t>
            </a:r>
            <a:r>
              <a:rPr lang="en-US" altLang="en-US" dirty="0" err="1" smtClean="0">
                <a:latin typeface="Calibri" pitchFamily="34" charset="0"/>
                <a:cs typeface="Arial" charset="0"/>
              </a:rPr>
              <a:t>trabajadores</a:t>
            </a:r>
            <a:r>
              <a:rPr lang="en-US" altLang="en-US" dirty="0" smtClean="0">
                <a:latin typeface="Calibri" pitchFamily="34" charset="0"/>
                <a:cs typeface="Arial" charset="0"/>
              </a:rPr>
              <a:t>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maniobrar</a:t>
            </a:r>
            <a:r>
              <a:rPr lang="en-US" altLang="en-US" dirty="0" smtClean="0">
                <a:latin typeface="Calibri" pitchFamily="34" charset="0"/>
                <a:cs typeface="Arial" charset="0"/>
              </a:rPr>
              <a:t> </a:t>
            </a:r>
            <a:r>
              <a:rPr lang="en-US" altLang="en-US" dirty="0" err="1" smtClean="0">
                <a:latin typeface="Calibri" pitchFamily="34" charset="0"/>
                <a:cs typeface="Arial" charset="0"/>
              </a:rPr>
              <a:t>estos</a:t>
            </a:r>
            <a:r>
              <a:rPr lang="en-US" altLang="en-US" dirty="0" smtClean="0">
                <a:latin typeface="Calibri" pitchFamily="34" charset="0"/>
                <a:cs typeface="Arial" charset="0"/>
              </a:rPr>
              <a:t> </a:t>
            </a:r>
            <a:r>
              <a:rPr lang="en-US" altLang="en-US" dirty="0" err="1" smtClean="0">
                <a:latin typeface="Calibri" pitchFamily="34" charset="0"/>
                <a:cs typeface="Arial" charset="0"/>
              </a:rPr>
              <a:t>soportes</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y </a:t>
            </a:r>
            <a:r>
              <a:rPr lang="en-US" altLang="en-US" dirty="0" err="1" smtClean="0">
                <a:latin typeface="Calibri" pitchFamily="34" charset="0"/>
                <a:cs typeface="Arial" charset="0"/>
              </a:rPr>
              <a:t>fuera</a:t>
            </a:r>
            <a:r>
              <a:rPr lang="en-US" altLang="en-US" dirty="0" smtClean="0">
                <a:latin typeface="Calibri" pitchFamily="34" charset="0"/>
                <a:cs typeface="Arial" charset="0"/>
              </a:rPr>
              <a:t> de </a:t>
            </a:r>
            <a:r>
              <a:rPr lang="en-US" altLang="en-US" dirty="0" err="1" smtClean="0">
                <a:latin typeface="Calibri" pitchFamily="34" charset="0"/>
                <a:cs typeface="Arial" charset="0"/>
              </a:rPr>
              <a:t>lugar</a:t>
            </a:r>
            <a:r>
              <a:rPr lang="en-US" altLang="en-US" dirty="0" smtClean="0">
                <a:latin typeface="Calibri" pitchFamily="34" charset="0"/>
                <a:cs typeface="Arial" charset="0"/>
              </a:rPr>
              <a:t> </a:t>
            </a:r>
            <a:r>
              <a:rPr lang="en-US" altLang="en-US" dirty="0" err="1" smtClean="0">
                <a:latin typeface="Calibri" pitchFamily="34" charset="0"/>
                <a:cs typeface="Arial" charset="0"/>
              </a:rPr>
              <a:t>durante</a:t>
            </a:r>
            <a:r>
              <a:rPr lang="en-US" altLang="en-US" dirty="0" smtClean="0">
                <a:latin typeface="Calibri" pitchFamily="34" charset="0"/>
                <a:cs typeface="Arial" charset="0"/>
              </a:rPr>
              <a:t> el </a:t>
            </a:r>
            <a:r>
              <a:rPr lang="en-US" altLang="en-US" dirty="0" err="1" smtClean="0">
                <a:latin typeface="Calibri" pitchFamily="34" charset="0"/>
                <a:cs typeface="Arial" charset="0"/>
              </a:rPr>
              <a:t>disparo</a:t>
            </a:r>
            <a:r>
              <a:rPr lang="en-US" altLang="en-US" dirty="0" smtClean="0">
                <a:latin typeface="Calibri" pitchFamily="34" charset="0"/>
                <a:cs typeface="Arial" charset="0"/>
              </a:rPr>
              <a:t> y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fases</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a:t>
            </a:r>
            <a:r>
              <a:rPr lang="en-US" altLang="en-US" dirty="0" err="1" smtClean="0">
                <a:latin typeface="Calibri" pitchFamily="34" charset="0"/>
                <a:cs typeface="Arial" charset="0"/>
              </a:rPr>
              <a:t>Cuáles</a:t>
            </a:r>
            <a:r>
              <a:rPr lang="en-US" altLang="en-US" dirty="0" smtClean="0">
                <a:latin typeface="Calibri" pitchFamily="34" charset="0"/>
                <a:cs typeface="Arial" charset="0"/>
              </a:rPr>
              <a:t> son </a:t>
            </a:r>
            <a:r>
              <a:rPr lang="en-US" altLang="en-US" dirty="0" err="1" smtClean="0">
                <a:latin typeface="Calibri" pitchFamily="34" charset="0"/>
                <a:cs typeface="Arial" charset="0"/>
              </a:rPr>
              <a:t>algunas</a:t>
            </a:r>
            <a:r>
              <a:rPr lang="en-US" altLang="en-US" dirty="0" smtClean="0">
                <a:latin typeface="Calibri" pitchFamily="34" charset="0"/>
                <a:cs typeface="Arial" charset="0"/>
              </a:rPr>
              <a:t> </a:t>
            </a:r>
            <a:r>
              <a:rPr lang="en-US" altLang="en-US" dirty="0" err="1" smtClean="0">
                <a:latin typeface="Calibri" pitchFamily="34" charset="0"/>
                <a:cs typeface="Arial" charset="0"/>
              </a:rPr>
              <a:t>técnicas</a:t>
            </a:r>
            <a:r>
              <a:rPr lang="en-US" altLang="en-US" dirty="0" smtClean="0">
                <a:latin typeface="Calibri" pitchFamily="34" charset="0"/>
                <a:cs typeface="Arial" charset="0"/>
              </a:rPr>
              <a:t>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puede</a:t>
            </a:r>
            <a:r>
              <a:rPr lang="en-US" altLang="en-US" dirty="0" smtClean="0">
                <a:latin typeface="Calibri" pitchFamily="34" charset="0"/>
                <a:cs typeface="Arial" charset="0"/>
              </a:rPr>
              <a:t> </a:t>
            </a:r>
            <a:r>
              <a:rPr lang="en-US" altLang="en-US" dirty="0" err="1" smtClean="0">
                <a:latin typeface="Calibri" pitchFamily="34" charset="0"/>
                <a:cs typeface="Arial" charset="0"/>
              </a:rPr>
              <a:t>utilizar</a:t>
            </a:r>
            <a:r>
              <a:rPr lang="en-US" altLang="en-US" dirty="0" smtClean="0">
                <a:latin typeface="Calibri" pitchFamily="34" charset="0"/>
                <a:cs typeface="Arial" charset="0"/>
              </a:rPr>
              <a:t> para </a:t>
            </a:r>
            <a:r>
              <a:rPr lang="en-US" altLang="en-US" dirty="0" err="1" smtClean="0">
                <a:latin typeface="Calibri" pitchFamily="34" charset="0"/>
                <a:cs typeface="Arial" charset="0"/>
              </a:rPr>
              <a:t>mantener</a:t>
            </a:r>
            <a:r>
              <a:rPr lang="en-US" altLang="en-US" dirty="0" smtClean="0">
                <a:latin typeface="Calibri" pitchFamily="34" charset="0"/>
                <a:cs typeface="Arial" charset="0"/>
              </a:rPr>
              <a:t>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manos</a:t>
            </a:r>
            <a:r>
              <a:rPr lang="en-US" altLang="en-US" dirty="0" smtClean="0">
                <a:latin typeface="Calibri" pitchFamily="34" charset="0"/>
                <a:cs typeface="Arial" charset="0"/>
              </a:rPr>
              <a:t> y los </a:t>
            </a:r>
            <a:r>
              <a:rPr lang="en-US" altLang="en-US" dirty="0" err="1" smtClean="0">
                <a:latin typeface="Calibri" pitchFamily="34" charset="0"/>
                <a:cs typeface="Arial" charset="0"/>
              </a:rPr>
              <a:t>dedos</a:t>
            </a:r>
            <a:r>
              <a:rPr lang="en-US" altLang="en-US" dirty="0" smtClean="0">
                <a:latin typeface="Calibri" pitchFamily="34" charset="0"/>
                <a:cs typeface="Arial" charset="0"/>
              </a:rPr>
              <a:t> de </a:t>
            </a:r>
            <a:r>
              <a:rPr lang="en-US" altLang="en-US" dirty="0" err="1" smtClean="0">
                <a:latin typeface="Calibri" pitchFamily="34" charset="0"/>
                <a:cs typeface="Arial" charset="0"/>
              </a:rPr>
              <a:t>atrapado</a:t>
            </a:r>
            <a:r>
              <a:rPr lang="en-US" altLang="en-US" dirty="0" smtClean="0">
                <a:latin typeface="Calibri" pitchFamily="34" charset="0"/>
                <a:cs typeface="Arial" charset="0"/>
              </a:rPr>
              <a:t> entre los pies del </a:t>
            </a:r>
            <a:r>
              <a:rPr lang="en-US" altLang="en-US" dirty="0" err="1" smtClean="0">
                <a:latin typeface="Calibri" pitchFamily="34" charset="0"/>
                <a:cs typeface="Arial" charset="0"/>
              </a:rPr>
              <a:t>tubo</a:t>
            </a:r>
            <a:r>
              <a:rPr lang="en-US" altLang="en-US" dirty="0" smtClean="0">
                <a:latin typeface="Calibri" pitchFamily="34" charset="0"/>
                <a:cs typeface="Arial" charset="0"/>
              </a:rPr>
              <a:t> </a:t>
            </a:r>
            <a:r>
              <a:rPr lang="en-US" altLang="en-US" dirty="0" err="1" smtClean="0">
                <a:latin typeface="Calibri" pitchFamily="34" charset="0"/>
                <a:cs typeface="Arial" charset="0"/>
              </a:rPr>
              <a:t>mientras</a:t>
            </a:r>
            <a:r>
              <a:rPr lang="en-US" altLang="en-US" dirty="0" smtClean="0">
                <a:latin typeface="Calibri" pitchFamily="34" charset="0"/>
                <a:cs typeface="Arial" charset="0"/>
              </a:rPr>
              <a:t> </a:t>
            </a:r>
            <a:r>
              <a:rPr lang="en-US" altLang="en-US" dirty="0" err="1" smtClean="0">
                <a:latin typeface="Calibri" pitchFamily="34" charset="0"/>
                <a:cs typeface="Arial" charset="0"/>
              </a:rPr>
              <a:t>maniobras</a:t>
            </a:r>
            <a:r>
              <a:rPr lang="en-US" altLang="en-US" dirty="0" smtClean="0">
                <a:latin typeface="Calibri" pitchFamily="34" charset="0"/>
                <a:cs typeface="Arial" charset="0"/>
              </a:rPr>
              <a:t>?  </a:t>
            </a:r>
            <a:r>
              <a:rPr lang="en-US" altLang="en-US" dirty="0" err="1" smtClean="0">
                <a:latin typeface="Calibri" pitchFamily="34" charset="0"/>
                <a:cs typeface="Arial" charset="0"/>
              </a:rPr>
              <a:t>Consulte</a:t>
            </a:r>
            <a:r>
              <a:rPr lang="en-US" altLang="en-US" dirty="0" smtClean="0">
                <a:latin typeface="Calibri" pitchFamily="34" charset="0"/>
                <a:cs typeface="Arial" charset="0"/>
              </a:rPr>
              <a:t> la </a:t>
            </a:r>
            <a:r>
              <a:rPr lang="en-US" altLang="en-US" dirty="0" err="1" smtClean="0">
                <a:latin typeface="Calibri" pitchFamily="34" charset="0"/>
                <a:cs typeface="Arial" charset="0"/>
              </a:rPr>
              <a:t>siguiente</a:t>
            </a:r>
            <a:r>
              <a:rPr lang="en-US" altLang="en-US" dirty="0" smtClean="0">
                <a:latin typeface="Calibri" pitchFamily="34" charset="0"/>
                <a:cs typeface="Arial" charset="0"/>
              </a:rPr>
              <a:t> </a:t>
            </a:r>
            <a:r>
              <a:rPr lang="en-US" altLang="en-US" dirty="0" err="1" smtClean="0">
                <a:latin typeface="Calibri" pitchFamily="34" charset="0"/>
                <a:cs typeface="Arial" charset="0"/>
              </a:rPr>
              <a:t>diapositiva</a:t>
            </a:r>
            <a:r>
              <a:rPr lang="en-US" altLang="en-US" dirty="0" smtClean="0">
                <a:latin typeface="Calibri" pitchFamily="34" charset="0"/>
                <a:cs typeface="Arial" charset="0"/>
              </a:rPr>
              <a:t> para </a:t>
            </a:r>
            <a:r>
              <a:rPr lang="en-US" altLang="en-US" dirty="0" err="1" smtClean="0">
                <a:latin typeface="Calibri" pitchFamily="34" charset="0"/>
                <a:cs typeface="Arial" charset="0"/>
              </a:rPr>
              <a:t>obtener</a:t>
            </a:r>
            <a:r>
              <a:rPr lang="en-US" altLang="en-US" dirty="0" smtClean="0">
                <a:latin typeface="Calibri" pitchFamily="34" charset="0"/>
                <a:cs typeface="Arial" charset="0"/>
              </a:rPr>
              <a:t> la </a:t>
            </a:r>
            <a:r>
              <a:rPr lang="en-US" altLang="en-US" dirty="0" err="1" smtClean="0">
                <a:latin typeface="Calibri" pitchFamily="34" charset="0"/>
                <a:cs typeface="Arial" charset="0"/>
              </a:rPr>
              <a:t>mejor</a:t>
            </a:r>
            <a:r>
              <a:rPr lang="en-US" altLang="en-US" dirty="0" smtClean="0">
                <a:latin typeface="Calibri" pitchFamily="34" charset="0"/>
                <a:cs typeface="Arial" charset="0"/>
              </a:rPr>
              <a:t> </a:t>
            </a:r>
            <a:r>
              <a:rPr lang="en-US" altLang="en-US" dirty="0" err="1" smtClean="0">
                <a:latin typeface="Calibri" pitchFamily="34" charset="0"/>
                <a:cs typeface="Arial" charset="0"/>
              </a:rPr>
              <a:t>respuesta</a:t>
            </a:r>
            <a:r>
              <a:rPr lang="en-US" altLang="en-US" dirty="0" smtClean="0">
                <a:latin typeface="Calibri" pitchFamily="34" charset="0"/>
                <a:cs typeface="Arial" charset="0"/>
              </a:rPr>
              <a:t> a </a:t>
            </a: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pregunta</a:t>
            </a:r>
            <a:r>
              <a:rPr lang="en-US" altLang="en-US" dirty="0" smtClean="0">
                <a:latin typeface="Calibri" pitchFamily="34" charset="0"/>
                <a:cs typeface="Arial" charset="0"/>
              </a:rPr>
              <a:t>.</a:t>
            </a:r>
          </a:p>
        </p:txBody>
      </p:sp>
      <p:sp>
        <p:nvSpPr>
          <p:cNvPr id="123909" name="Text Box 3"/>
          <p:cNvSpPr txBox="1">
            <a:spLocks noChangeArrowheads="1"/>
          </p:cNvSpPr>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E270A799-7F8E-438F-929D-F477B59FFCEB}" type="slidenum">
              <a:rPr lang="en-US" altLang="en-US">
                <a:latin typeface="Calibri" pitchFamily="34" charset="0"/>
              </a:rPr>
              <a:pPr algn="r" eaLnBrk="1" hangingPunct="1">
                <a:spcBef>
                  <a:spcPct val="0"/>
                </a:spcBef>
                <a:buClrTx/>
                <a:buFontTx/>
                <a:buNone/>
              </a:pPr>
              <a:t>58</a:t>
            </a:fld>
            <a:r>
              <a:rPr lang="en-US" altLang="en-US">
                <a:latin typeface="Calibri" pitchFamily="34" charset="0"/>
              </a:rPr>
              <a:t>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67DBE661-DDC6-4135-8C08-A85FBBA1DCDB}" type="slidenum">
              <a:rPr lang="en-US" altLang="en-US">
                <a:latin typeface="Calibri" pitchFamily="34" charset="0"/>
              </a:rPr>
              <a:pPr>
                <a:spcBef>
                  <a:spcPct val="0"/>
                </a:spcBef>
                <a:buClrTx/>
                <a:buFontTx/>
                <a:buNone/>
              </a:pPr>
              <a:t>59</a:t>
            </a:fld>
            <a:r>
              <a:rPr lang="en-US" altLang="en-US">
                <a:latin typeface="Calibri" pitchFamily="34" charset="0"/>
              </a:rPr>
              <a:t> </a:t>
            </a:r>
          </a:p>
        </p:txBody>
      </p:sp>
      <p:sp>
        <p:nvSpPr>
          <p:cNvPr id="125955" name="Rectangle 1"/>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6" name="Text Box 2"/>
          <p:cNvSpPr>
            <a:spLocks noGrp="1" noChangeArrowheads="1"/>
          </p:cNvSpPr>
          <p:nvPr>
            <p:ph type="body" idx="1"/>
          </p:nvPr>
        </p:nvSpPr>
        <p:spPr>
          <a:xfrm>
            <a:off x="693738" y="4379913"/>
            <a:ext cx="5546725" cy="41481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un stand de </a:t>
            </a:r>
            <a:r>
              <a:rPr lang="en-US" altLang="en-US" dirty="0" err="1" smtClean="0">
                <a:latin typeface="Calibri" pitchFamily="34" charset="0"/>
                <a:cs typeface="Arial" charset="0"/>
              </a:rPr>
              <a:t>maniobras</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posición</a:t>
            </a:r>
            <a:r>
              <a:rPr lang="en-US" altLang="en-US" dirty="0" smtClean="0">
                <a:latin typeface="Calibri" pitchFamily="34" charset="0"/>
                <a:cs typeface="Arial" charset="0"/>
              </a:rPr>
              <a:t> </a:t>
            </a:r>
            <a:r>
              <a:rPr lang="en-US" altLang="en-US" dirty="0" err="1" smtClean="0">
                <a:latin typeface="Calibri" pitchFamily="34" charset="0"/>
                <a:cs typeface="Arial" charset="0"/>
              </a:rPr>
              <a:t>mediante</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línea</a:t>
            </a:r>
            <a:r>
              <a:rPr lang="en-US" altLang="en-US" dirty="0" smtClean="0">
                <a:latin typeface="Calibri" pitchFamily="34" charset="0"/>
                <a:cs typeface="Arial" charset="0"/>
              </a:rPr>
              <a:t> de </a:t>
            </a:r>
            <a:r>
              <a:rPr lang="en-US" altLang="en-US" dirty="0" err="1" smtClean="0">
                <a:latin typeface="Calibri" pitchFamily="34" charset="0"/>
                <a:cs typeface="Arial" charset="0"/>
              </a:rPr>
              <a:t>etiquetas</a:t>
            </a:r>
            <a:r>
              <a:rPr lang="en-US" altLang="en-US" dirty="0" smtClean="0">
                <a:latin typeface="Calibri" pitchFamily="34" charset="0"/>
                <a:cs typeface="Arial" charset="0"/>
              </a:rPr>
              <a:t>.  </a:t>
            </a:r>
            <a:r>
              <a:rPr lang="en-US" altLang="en-US" dirty="0" err="1" smtClean="0">
                <a:latin typeface="Calibri" pitchFamily="34" charset="0"/>
                <a:cs typeface="Arial" charset="0"/>
              </a:rPr>
              <a:t>Esto</a:t>
            </a:r>
            <a:r>
              <a:rPr lang="en-US" altLang="en-US" dirty="0" smtClean="0">
                <a:latin typeface="Calibri" pitchFamily="34" charset="0"/>
                <a:cs typeface="Arial" charset="0"/>
              </a:rPr>
              <a:t> </a:t>
            </a:r>
            <a:r>
              <a:rPr lang="en-US" altLang="en-US" dirty="0" err="1" smtClean="0">
                <a:latin typeface="Calibri" pitchFamily="34" charset="0"/>
                <a:cs typeface="Arial" charset="0"/>
              </a:rPr>
              <a:t>aumentará</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gran </a:t>
            </a:r>
            <a:r>
              <a:rPr lang="en-US" altLang="en-US" dirty="0" err="1" smtClean="0">
                <a:latin typeface="Calibri" pitchFamily="34" charset="0"/>
                <a:cs typeface="Arial" charset="0"/>
              </a:rPr>
              <a:t>medida</a:t>
            </a:r>
            <a:r>
              <a:rPr lang="en-US" altLang="en-US" dirty="0" smtClean="0">
                <a:latin typeface="Calibri" pitchFamily="34" charset="0"/>
                <a:cs typeface="Arial" charset="0"/>
              </a:rPr>
              <a:t> el control del </a:t>
            </a:r>
            <a:r>
              <a:rPr lang="en-US" altLang="en-US" dirty="0" err="1" smtClean="0">
                <a:latin typeface="Calibri" pitchFamily="34" charset="0"/>
                <a:cs typeface="Arial" charset="0"/>
              </a:rPr>
              <a:t>tubo</a:t>
            </a:r>
            <a:r>
              <a:rPr lang="en-US" altLang="en-US" dirty="0" smtClean="0">
                <a:latin typeface="Calibri" pitchFamily="34" charset="0"/>
                <a:cs typeface="Arial" charset="0"/>
              </a:rPr>
              <a:t> y </a:t>
            </a:r>
            <a:r>
              <a:rPr lang="en-US" altLang="en-US" dirty="0" err="1" smtClean="0">
                <a:latin typeface="Calibri" pitchFamily="34" charset="0"/>
                <a:cs typeface="Arial" charset="0"/>
              </a:rPr>
              <a:t>reducir</a:t>
            </a:r>
            <a:r>
              <a:rPr lang="en-US" altLang="en-US" dirty="0" smtClean="0">
                <a:latin typeface="Calibri" pitchFamily="34" charset="0"/>
                <a:cs typeface="Arial" charset="0"/>
              </a:rPr>
              <a:t> la </a:t>
            </a:r>
            <a:r>
              <a:rPr lang="en-US" altLang="en-US" dirty="0" err="1" smtClean="0">
                <a:latin typeface="Calibri" pitchFamily="34" charset="0"/>
                <a:cs typeface="Arial" charset="0"/>
              </a:rPr>
              <a:t>posibilidad</a:t>
            </a:r>
            <a:r>
              <a:rPr lang="en-US" altLang="en-US" dirty="0" smtClean="0">
                <a:latin typeface="Calibri" pitchFamily="34" charset="0"/>
                <a:cs typeface="Arial" charset="0"/>
              </a:rPr>
              <a:t> de </a:t>
            </a:r>
            <a:r>
              <a:rPr lang="en-US" altLang="en-US" dirty="0" err="1" smtClean="0">
                <a:latin typeface="Calibri" pitchFamily="34" charset="0"/>
                <a:cs typeface="Arial" charset="0"/>
              </a:rPr>
              <a:t>resbalones</a:t>
            </a:r>
            <a:r>
              <a:rPr lang="en-US" altLang="en-US" dirty="0" smtClean="0">
                <a:latin typeface="Calibri" pitchFamily="34" charset="0"/>
                <a:cs typeface="Arial" charset="0"/>
              </a:rPr>
              <a:t> o </a:t>
            </a:r>
            <a:r>
              <a:rPr lang="en-US" altLang="en-US" dirty="0" err="1" smtClean="0">
                <a:latin typeface="Calibri" pitchFamily="34" charset="0"/>
                <a:cs typeface="Arial" charset="0"/>
              </a:rPr>
              <a:t>tropiezos</a:t>
            </a:r>
            <a:r>
              <a:rPr lang="en-US" altLang="en-US" dirty="0" smtClean="0">
                <a:latin typeface="Calibri" pitchFamily="34" charset="0"/>
                <a:cs typeface="Arial" charset="0"/>
              </a:rPr>
              <a:t> o </a:t>
            </a:r>
            <a:r>
              <a:rPr lang="en-US" altLang="en-US" dirty="0" err="1" smtClean="0">
                <a:latin typeface="Calibri" pitchFamily="34" charset="0"/>
                <a:cs typeface="Arial" charset="0"/>
              </a:rPr>
              <a:t>maceración</a:t>
            </a:r>
            <a:r>
              <a:rPr lang="en-US" altLang="en-US" dirty="0" smtClean="0">
                <a:latin typeface="Calibri" pitchFamily="34" charset="0"/>
                <a:cs typeface="Arial" charset="0"/>
              </a:rPr>
              <a:t> de los </a:t>
            </a:r>
            <a:r>
              <a:rPr lang="en-US" altLang="en-US" dirty="0" err="1" smtClean="0">
                <a:latin typeface="Calibri" pitchFamily="34" charset="0"/>
                <a:cs typeface="Arial" charset="0"/>
              </a:rPr>
              <a:t>dedos</a:t>
            </a:r>
            <a:r>
              <a:rPr lang="en-US" altLang="en-US" dirty="0" smtClean="0">
                <a:latin typeface="Calibri" pitchFamily="34" charset="0"/>
                <a:cs typeface="Arial" charset="0"/>
              </a:rPr>
              <a:t> y </a:t>
            </a:r>
            <a:r>
              <a:rPr lang="en-US" altLang="en-US" dirty="0" err="1" smtClean="0">
                <a:latin typeface="Calibri" pitchFamily="34" charset="0"/>
                <a:cs typeface="Arial" charset="0"/>
              </a:rPr>
              <a:t>las</a:t>
            </a:r>
            <a:r>
              <a:rPr lang="en-US" altLang="en-US" dirty="0" smtClean="0">
                <a:latin typeface="Calibri" pitchFamily="34" charset="0"/>
                <a:cs typeface="Arial" charset="0"/>
              </a:rPr>
              <a:t> </a:t>
            </a:r>
            <a:r>
              <a:rPr lang="en-US" altLang="en-US" dirty="0" err="1" smtClean="0">
                <a:latin typeface="Calibri" pitchFamily="34" charset="0"/>
                <a:cs typeface="Arial" charset="0"/>
              </a:rPr>
              <a:t>manos</a:t>
            </a:r>
            <a:r>
              <a:rPr lang="en-US" altLang="en-US" dirty="0" smtClean="0">
                <a:latin typeface="Calibri" pitchFamily="34" charset="0"/>
                <a:cs typeface="Arial" charset="0"/>
              </a:rPr>
              <a:t>.  </a:t>
            </a:r>
            <a:r>
              <a:rPr lang="en-US" altLang="en-US" dirty="0" err="1" smtClean="0">
                <a:latin typeface="Calibri" pitchFamily="34" charset="0"/>
                <a:cs typeface="Arial" charset="0"/>
              </a:rPr>
              <a:t>Consulte</a:t>
            </a:r>
            <a:r>
              <a:rPr lang="en-US" altLang="en-US" dirty="0" smtClean="0">
                <a:latin typeface="Calibri" pitchFamily="34" charset="0"/>
                <a:cs typeface="Arial" charset="0"/>
              </a:rPr>
              <a:t> la </a:t>
            </a:r>
            <a:r>
              <a:rPr lang="en-US" altLang="en-US" dirty="0" err="1" smtClean="0">
                <a:latin typeface="Calibri" pitchFamily="34" charset="0"/>
                <a:cs typeface="Arial" charset="0"/>
              </a:rPr>
              <a:t>siguiente</a:t>
            </a:r>
            <a:r>
              <a:rPr lang="en-US" altLang="en-US" dirty="0" smtClean="0">
                <a:latin typeface="Calibri" pitchFamily="34" charset="0"/>
                <a:cs typeface="Arial" charset="0"/>
              </a:rPr>
              <a:t> </a:t>
            </a:r>
            <a:r>
              <a:rPr lang="en-US" altLang="en-US" dirty="0" err="1" smtClean="0">
                <a:latin typeface="Calibri" pitchFamily="34" charset="0"/>
                <a:cs typeface="Arial" charset="0"/>
              </a:rPr>
              <a:t>diapositiva</a:t>
            </a:r>
            <a:r>
              <a:rPr lang="en-US" altLang="en-US" dirty="0" smtClean="0">
                <a:latin typeface="Calibri" pitchFamily="34" charset="0"/>
                <a:cs typeface="Arial" charset="0"/>
              </a:rPr>
              <a:t> para </a:t>
            </a:r>
            <a:r>
              <a:rPr lang="en-US" altLang="en-US" dirty="0" err="1" smtClean="0">
                <a:latin typeface="Calibri" pitchFamily="34" charset="0"/>
                <a:cs typeface="Arial" charset="0"/>
              </a:rPr>
              <a:t>ver</a:t>
            </a:r>
            <a:r>
              <a:rPr lang="en-US" altLang="en-US" dirty="0" smtClean="0">
                <a:latin typeface="Calibri" pitchFamily="34" charset="0"/>
                <a:cs typeface="Arial" charset="0"/>
              </a:rPr>
              <a:t> un </a:t>
            </a:r>
            <a:r>
              <a:rPr lang="en-US" altLang="en-US" dirty="0" err="1" smtClean="0">
                <a:latin typeface="Calibri" pitchFamily="34" charset="0"/>
                <a:cs typeface="Arial" charset="0"/>
              </a:rPr>
              <a:t>ejemplo</a:t>
            </a:r>
            <a:r>
              <a:rPr lang="en-US" altLang="en-US" dirty="0" smtClean="0">
                <a:latin typeface="Calibri" pitchFamily="34" charset="0"/>
                <a:cs typeface="Arial" charset="0"/>
              </a:rPr>
              <a:t> de lo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puede</a:t>
            </a:r>
            <a:r>
              <a:rPr lang="en-US" altLang="en-US" dirty="0" smtClean="0">
                <a:latin typeface="Calibri" pitchFamily="34" charset="0"/>
                <a:cs typeface="Arial" charset="0"/>
              </a:rPr>
              <a:t> </a:t>
            </a:r>
            <a:r>
              <a:rPr lang="en-US" altLang="en-US" dirty="0" err="1" smtClean="0">
                <a:latin typeface="Calibri" pitchFamily="34" charset="0"/>
                <a:cs typeface="Arial" charset="0"/>
              </a:rPr>
              <a:t>suceder</a:t>
            </a:r>
            <a:r>
              <a:rPr lang="en-US" altLang="en-US" dirty="0" smtClean="0">
                <a:latin typeface="Calibri" pitchFamily="34" charset="0"/>
                <a:cs typeface="Arial" charset="0"/>
              </a:rPr>
              <a:t> </a:t>
            </a:r>
            <a:r>
              <a:rPr lang="en-US" altLang="en-US" dirty="0" err="1" smtClean="0">
                <a:latin typeface="Calibri" pitchFamily="34" charset="0"/>
                <a:cs typeface="Arial" charset="0"/>
              </a:rPr>
              <a:t>cuando</a:t>
            </a:r>
            <a:r>
              <a:rPr lang="en-US" altLang="en-US" dirty="0" smtClean="0">
                <a:latin typeface="Calibri" pitchFamily="34" charset="0"/>
                <a:cs typeface="Arial" charset="0"/>
              </a:rPr>
              <a:t> </a:t>
            </a:r>
            <a:r>
              <a:rPr lang="en-US" altLang="en-US" dirty="0" err="1" smtClean="0">
                <a:latin typeface="Calibri" pitchFamily="34" charset="0"/>
                <a:cs typeface="Arial" charset="0"/>
              </a:rPr>
              <a:t>usted</a:t>
            </a:r>
            <a:r>
              <a:rPr lang="en-US" altLang="en-US" dirty="0" smtClean="0">
                <a:latin typeface="Calibri" pitchFamily="34" charset="0"/>
                <a:cs typeface="Arial" charset="0"/>
              </a:rPr>
              <a:t> no </a:t>
            </a:r>
            <a:r>
              <a:rPr lang="en-US" altLang="en-US" dirty="0" err="1" smtClean="0">
                <a:latin typeface="Calibri" pitchFamily="34" charset="0"/>
                <a:cs typeface="Arial" charset="0"/>
              </a:rPr>
              <a:t>tiene</a:t>
            </a:r>
            <a:r>
              <a:rPr lang="en-US" altLang="en-US" dirty="0" smtClean="0">
                <a:latin typeface="Calibri" pitchFamily="34" charset="0"/>
                <a:cs typeface="Arial" charset="0"/>
              </a:rPr>
              <a:t> </a:t>
            </a:r>
            <a:r>
              <a:rPr lang="en-US" altLang="en-US" dirty="0" err="1" smtClean="0">
                <a:latin typeface="Calibri" pitchFamily="34" charset="0"/>
                <a:cs typeface="Arial" charset="0"/>
              </a:rPr>
              <a:t>cuidado</a:t>
            </a:r>
            <a:r>
              <a:rPr lang="en-US" altLang="en-US" dirty="0" smtClean="0">
                <a:latin typeface="Calibri" pitchFamily="34" charset="0"/>
                <a:cs typeface="Arial" charset="0"/>
              </a:rPr>
              <a:t>.</a:t>
            </a:r>
          </a:p>
        </p:txBody>
      </p:sp>
      <p:sp>
        <p:nvSpPr>
          <p:cNvPr id="125957" name="Text Box 3"/>
          <p:cNvSpPr txBox="1">
            <a:spLocks noChangeArrowheads="1"/>
          </p:cNvSpPr>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258EA7BB-30EE-4B2B-9A72-CCC7C0B8DEAF}" type="slidenum">
              <a:rPr lang="en-US" altLang="en-US">
                <a:latin typeface="Calibri" pitchFamily="34" charset="0"/>
              </a:rPr>
              <a:pPr algn="r" eaLnBrk="1" hangingPunct="1">
                <a:spcBef>
                  <a:spcPct val="0"/>
                </a:spcBef>
                <a:buClrTx/>
                <a:buFontTx/>
                <a:buNone/>
              </a:pPr>
              <a:t>59</a:t>
            </a:fld>
            <a:r>
              <a:rPr lang="en-US" altLang="en-US">
                <a:latin typeface="Calibri" pitchFamily="34"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69547CD0-5A1D-4760-94A6-CBD7DEF85A27}" type="slidenum">
              <a:rPr lang="en-US" altLang="en-US">
                <a:latin typeface="Calibri" pitchFamily="34" charset="0"/>
              </a:rPr>
              <a:pPr>
                <a:spcBef>
                  <a:spcPct val="0"/>
                </a:spcBef>
                <a:buClrTx/>
                <a:buFontTx/>
                <a:buNone/>
              </a:pPr>
              <a:t>6</a:t>
            </a:fld>
            <a:r>
              <a:rPr lang="en-US" altLang="en-US">
                <a:latin typeface="Calibri" pitchFamily="34" charset="0"/>
              </a:rPr>
              <a:t> </a:t>
            </a:r>
          </a:p>
        </p:txBody>
      </p:sp>
      <p:sp>
        <p:nvSpPr>
          <p:cNvPr id="17411"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muestra</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alarma</a:t>
            </a:r>
            <a:r>
              <a:rPr lang="en-US" altLang="en-US" dirty="0" smtClean="0">
                <a:latin typeface="Calibri" pitchFamily="34" charset="0"/>
                <a:cs typeface="Arial" charset="0"/>
              </a:rPr>
              <a:t> de </a:t>
            </a:r>
            <a:r>
              <a:rPr lang="en-US" altLang="en-US" dirty="0" err="1" smtClean="0">
                <a:latin typeface="Calibri" pitchFamily="34" charset="0"/>
                <a:cs typeface="Arial" charset="0"/>
              </a:rPr>
              <a:t>reserva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la </a:t>
            </a:r>
            <a:r>
              <a:rPr lang="en-US" altLang="en-US" dirty="0" err="1" smtClean="0">
                <a:latin typeface="Calibri" pitchFamily="34" charset="0"/>
                <a:cs typeface="Arial" charset="0"/>
              </a:rPr>
              <a:t>que</a:t>
            </a:r>
            <a:r>
              <a:rPr lang="en-US" altLang="en-US" dirty="0" smtClean="0">
                <a:latin typeface="Calibri" pitchFamily="34" charset="0"/>
                <a:cs typeface="Arial" charset="0"/>
              </a:rPr>
              <a:t> los cables </a:t>
            </a:r>
            <a:r>
              <a:rPr lang="en-US" altLang="en-US" dirty="0" err="1" smtClean="0">
                <a:latin typeface="Calibri" pitchFamily="34" charset="0"/>
                <a:cs typeface="Arial" charset="0"/>
              </a:rPr>
              <a:t>han</a:t>
            </a:r>
            <a:r>
              <a:rPr lang="en-US" altLang="en-US" dirty="0" smtClean="0">
                <a:latin typeface="Calibri" pitchFamily="34" charset="0"/>
                <a:cs typeface="Arial" charset="0"/>
              </a:rPr>
              <a:t> </a:t>
            </a:r>
            <a:r>
              <a:rPr lang="en-US" altLang="en-US" dirty="0" err="1" smtClean="0">
                <a:latin typeface="Calibri" pitchFamily="34" charset="0"/>
                <a:cs typeface="Arial" charset="0"/>
              </a:rPr>
              <a:t>sido</a:t>
            </a:r>
            <a:r>
              <a:rPr lang="en-US" altLang="en-US" dirty="0" smtClean="0">
                <a:latin typeface="Calibri" pitchFamily="34" charset="0"/>
                <a:cs typeface="Arial" charset="0"/>
              </a:rPr>
              <a:t> </a:t>
            </a:r>
            <a:r>
              <a:rPr lang="en-US" altLang="en-US" dirty="0" err="1" smtClean="0">
                <a:latin typeface="Calibri" pitchFamily="34" charset="0"/>
                <a:cs typeface="Arial" charset="0"/>
              </a:rPr>
              <a:t>cortadas</a:t>
            </a:r>
            <a:r>
              <a:rPr lang="en-US" altLang="en-US" dirty="0" smtClean="0">
                <a:latin typeface="Calibri" pitchFamily="34" charset="0"/>
                <a:cs typeface="Arial" charset="0"/>
              </a:rPr>
              <a:t> para </a:t>
            </a:r>
            <a:r>
              <a:rPr lang="en-US" altLang="en-US" dirty="0" err="1" smtClean="0">
                <a:latin typeface="Calibri" pitchFamily="34" charset="0"/>
                <a:cs typeface="Arial" charset="0"/>
              </a:rPr>
              <a:t>desactivar</a:t>
            </a:r>
            <a:r>
              <a:rPr lang="en-US" altLang="en-US" dirty="0" smtClean="0">
                <a:latin typeface="Calibri" pitchFamily="34" charset="0"/>
                <a:cs typeface="Arial" charset="0"/>
              </a:rPr>
              <a:t> la </a:t>
            </a:r>
            <a:r>
              <a:rPr lang="en-US" altLang="en-US" dirty="0" err="1" smtClean="0">
                <a:latin typeface="Calibri" pitchFamily="34" charset="0"/>
                <a:cs typeface="Arial" charset="0"/>
              </a:rPr>
              <a:t>función</a:t>
            </a:r>
            <a:r>
              <a:rPr lang="en-US" altLang="en-US" dirty="0" smtClean="0">
                <a:latin typeface="Calibri" pitchFamily="34" charset="0"/>
                <a:cs typeface="Arial" charset="0"/>
              </a:rPr>
              <a:t> de </a:t>
            </a:r>
            <a:r>
              <a:rPr lang="en-US" altLang="en-US" dirty="0" err="1" smtClean="0">
                <a:latin typeface="Calibri" pitchFamily="34" charset="0"/>
                <a:cs typeface="Arial" charset="0"/>
              </a:rPr>
              <a:t>cada</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de </a:t>
            </a:r>
            <a:r>
              <a:rPr lang="en-US" altLang="en-US" dirty="0" err="1" smtClean="0">
                <a:latin typeface="Calibri" pitchFamily="34" charset="0"/>
                <a:cs typeface="Arial" charset="0"/>
              </a:rPr>
              <a:t>ellas</a:t>
            </a:r>
            <a:r>
              <a:rPr lang="en-US" altLang="en-US" dirty="0" smtClean="0">
                <a:latin typeface="Calibri" pitchFamily="34" charset="0"/>
                <a:cs typeface="Arial" charset="0"/>
              </a:rPr>
              <a:t>.  Este </a:t>
            </a:r>
            <a:r>
              <a:rPr lang="en-US" altLang="en-US" dirty="0" err="1" smtClean="0">
                <a:latin typeface="Calibri" pitchFamily="34" charset="0"/>
                <a:cs typeface="Arial" charset="0"/>
              </a:rPr>
              <a:t>problema</a:t>
            </a:r>
            <a:r>
              <a:rPr lang="en-US" altLang="en-US" dirty="0" smtClean="0">
                <a:latin typeface="Calibri" pitchFamily="34" charset="0"/>
                <a:cs typeface="Arial" charset="0"/>
              </a:rPr>
              <a:t> se </a:t>
            </a:r>
            <a:r>
              <a:rPr lang="en-US" altLang="en-US" dirty="0" err="1" smtClean="0">
                <a:latin typeface="Calibri" pitchFamily="34" charset="0"/>
                <a:cs typeface="Arial" charset="0"/>
              </a:rPr>
              <a:t>encuentra</a:t>
            </a:r>
            <a:r>
              <a:rPr lang="en-US" altLang="en-US" dirty="0" smtClean="0">
                <a:latin typeface="Calibri" pitchFamily="34" charset="0"/>
                <a:cs typeface="Arial" charset="0"/>
              </a:rPr>
              <a:t> </a:t>
            </a:r>
            <a:r>
              <a:rPr lang="en-US" altLang="en-US" dirty="0" err="1" smtClean="0">
                <a:latin typeface="Calibri" pitchFamily="34" charset="0"/>
                <a:cs typeface="Arial" charset="0"/>
              </a:rPr>
              <a:t>preshift</a:t>
            </a:r>
            <a:r>
              <a:rPr lang="en-US" altLang="en-US" dirty="0" smtClean="0">
                <a:latin typeface="Calibri" pitchFamily="34" charset="0"/>
                <a:cs typeface="Arial" charset="0"/>
              </a:rPr>
              <a:t> </a:t>
            </a:r>
            <a:r>
              <a:rPr lang="en-US" altLang="en-US" dirty="0" err="1" smtClean="0">
                <a:latin typeface="Calibri" pitchFamily="34" charset="0"/>
                <a:cs typeface="Arial" charset="0"/>
              </a:rPr>
              <a:t>durante</a:t>
            </a:r>
            <a:r>
              <a:rPr lang="en-US" altLang="en-US" dirty="0" smtClean="0">
                <a:latin typeface="Calibri" pitchFamily="34" charset="0"/>
                <a:cs typeface="Arial" charset="0"/>
              </a:rPr>
              <a:t>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inspección</a:t>
            </a:r>
            <a:r>
              <a:rPr lang="en-US" altLang="en-US" dirty="0" smtClean="0">
                <a:latin typeface="Calibri" pitchFamily="34" charset="0"/>
                <a:cs typeface="Arial" charset="0"/>
              </a:rPr>
              <a:t>, y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podrían</a:t>
            </a:r>
            <a:r>
              <a:rPr lang="en-US" altLang="en-US" dirty="0" smtClean="0">
                <a:latin typeface="Calibri" pitchFamily="34" charset="0"/>
                <a:cs typeface="Arial" charset="0"/>
              </a:rPr>
              <a:t> </a:t>
            </a:r>
            <a:r>
              <a:rPr lang="en-US" altLang="en-US" dirty="0" err="1" smtClean="0">
                <a:latin typeface="Calibri" pitchFamily="34" charset="0"/>
                <a:cs typeface="Arial" charset="0"/>
              </a:rPr>
              <a:t>haber</a:t>
            </a:r>
            <a:r>
              <a:rPr lang="en-US" altLang="en-US" dirty="0" smtClean="0">
                <a:latin typeface="Calibri" pitchFamily="34" charset="0"/>
                <a:cs typeface="Arial" charset="0"/>
              </a:rPr>
              <a:t> </a:t>
            </a:r>
            <a:r>
              <a:rPr lang="en-US" altLang="en-US" dirty="0" err="1" smtClean="0">
                <a:latin typeface="Calibri" pitchFamily="34" charset="0"/>
                <a:cs typeface="Arial" charset="0"/>
              </a:rPr>
              <a:t>salvado</a:t>
            </a: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Un grave </a:t>
            </a:r>
            <a:r>
              <a:rPr lang="en-US" altLang="en-US" dirty="0" err="1" smtClean="0">
                <a:latin typeface="Calibri" pitchFamily="34" charset="0"/>
                <a:cs typeface="Arial" charset="0"/>
              </a:rPr>
              <a:t>accidente</a:t>
            </a:r>
            <a:r>
              <a:rPr lang="en-US" altLang="en-US" dirty="0" smtClean="0">
                <a:latin typeface="Calibri" pitchFamily="34" charset="0"/>
                <a:cs typeface="Arial" charset="0"/>
              </a:rPr>
              <a:t> </a:t>
            </a:r>
            <a:r>
              <a:rPr lang="en-US" altLang="en-US" dirty="0" err="1" smtClean="0">
                <a:latin typeface="Calibri" pitchFamily="34" charset="0"/>
                <a:cs typeface="Arial" charset="0"/>
              </a:rPr>
              <a:t>ocurra</a:t>
            </a:r>
            <a:r>
              <a:rPr lang="en-US" altLang="en-US" dirty="0" smtClean="0">
                <a:latin typeface="Calibri" pitchFamily="34" charset="0"/>
                <a:cs typeface="Arial" charset="0"/>
              </a:rPr>
              <a:t> </a:t>
            </a:r>
            <a:r>
              <a:rPr lang="en-US" altLang="en-US" dirty="0" err="1" smtClean="0">
                <a:latin typeface="Calibri" pitchFamily="34" charset="0"/>
                <a:cs typeface="Arial" charset="0"/>
              </a:rPr>
              <a:t>ese</a:t>
            </a:r>
            <a:r>
              <a:rPr lang="en-US" altLang="en-US" dirty="0" smtClean="0">
                <a:latin typeface="Calibri" pitchFamily="34" charset="0"/>
                <a:cs typeface="Arial" charset="0"/>
              </a:rPr>
              <a:t> </a:t>
            </a:r>
            <a:r>
              <a:rPr lang="en-US" altLang="en-US" dirty="0" err="1" smtClean="0">
                <a:latin typeface="Calibri" pitchFamily="34" charset="0"/>
                <a:cs typeface="Arial" charset="0"/>
              </a:rPr>
              <a:t>día</a:t>
            </a:r>
            <a:r>
              <a:rPr lang="en-US" altLang="en-US" dirty="0" smtClean="0">
                <a:latin typeface="Calibri" pitchFamily="34" charset="0"/>
                <a:cs typeface="Arial" charset="0"/>
              </a:rPr>
              <a:t> (</a:t>
            </a:r>
            <a:r>
              <a:rPr lang="en-US" altLang="en-US" dirty="0" err="1" smtClean="0">
                <a:latin typeface="Calibri" pitchFamily="34" charset="0"/>
                <a:cs typeface="Arial" charset="0"/>
              </a:rPr>
              <a:t>es</a:t>
            </a:r>
            <a:r>
              <a:rPr lang="en-US" altLang="en-US" dirty="0" smtClean="0">
                <a:latin typeface="Calibri" pitchFamily="34" charset="0"/>
                <a:cs typeface="Arial" charset="0"/>
              </a:rPr>
              <a:t> </a:t>
            </a:r>
            <a:r>
              <a:rPr lang="en-US" altLang="en-US" dirty="0" err="1" smtClean="0">
                <a:latin typeface="Calibri" pitchFamily="34" charset="0"/>
                <a:cs typeface="Arial" charset="0"/>
              </a:rPr>
              <a:t>decir</a:t>
            </a:r>
            <a:r>
              <a:rPr lang="en-US" altLang="en-US" dirty="0" smtClean="0">
                <a:latin typeface="Calibri" pitchFamily="34" charset="0"/>
                <a:cs typeface="Arial" charset="0"/>
              </a:rPr>
              <a:t> -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realiza</a:t>
            </a:r>
            <a:r>
              <a:rPr lang="en-US" altLang="en-US" dirty="0" smtClean="0">
                <a:latin typeface="Calibri" pitchFamily="34" charset="0"/>
                <a:cs typeface="Arial" charset="0"/>
              </a:rPr>
              <a:t> backups).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También</a:t>
            </a:r>
            <a:r>
              <a:rPr lang="en-US" altLang="en-US" dirty="0" smtClean="0">
                <a:latin typeface="Calibri" pitchFamily="34" charset="0"/>
                <a:cs typeface="Arial" charset="0"/>
              </a:rPr>
              <a:t> se </a:t>
            </a:r>
            <a:r>
              <a:rPr lang="en-US" altLang="en-US" dirty="0" err="1" smtClean="0">
                <a:latin typeface="Calibri" pitchFamily="34" charset="0"/>
                <a:cs typeface="Arial" charset="0"/>
              </a:rPr>
              <a:t>muestra</a:t>
            </a:r>
            <a:r>
              <a:rPr lang="en-US" altLang="en-US" dirty="0" smtClean="0">
                <a:latin typeface="Calibri" pitchFamily="34" charset="0"/>
                <a:cs typeface="Arial" charset="0"/>
              </a:rPr>
              <a:t> un </a:t>
            </a:r>
            <a:r>
              <a:rPr lang="en-US" altLang="en-US" dirty="0" err="1" smtClean="0">
                <a:latin typeface="Calibri" pitchFamily="34" charset="0"/>
                <a:cs typeface="Arial" charset="0"/>
              </a:rPr>
              <a:t>rótulo</a:t>
            </a:r>
            <a:r>
              <a:rPr lang="en-US" altLang="en-US" dirty="0" smtClean="0">
                <a:latin typeface="Calibri" pitchFamily="34" charset="0"/>
                <a:cs typeface="Arial" charset="0"/>
              </a:rPr>
              <a:t> de "no </a:t>
            </a:r>
            <a:r>
              <a:rPr lang="en-US" altLang="en-US" dirty="0" err="1" smtClean="0">
                <a:latin typeface="Calibri" pitchFamily="34" charset="0"/>
                <a:cs typeface="Arial" charset="0"/>
              </a:rPr>
              <a:t>usar</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se </a:t>
            </a:r>
            <a:r>
              <a:rPr lang="en-US" altLang="en-US" dirty="0" err="1" smtClean="0">
                <a:latin typeface="Calibri" pitchFamily="34" charset="0"/>
                <a:cs typeface="Arial" charset="0"/>
              </a:rPr>
              <a:t>debe</a:t>
            </a:r>
            <a:r>
              <a:rPr lang="en-US" altLang="en-US" dirty="0" smtClean="0">
                <a:latin typeface="Calibri" pitchFamily="34" charset="0"/>
                <a:cs typeface="Arial" charset="0"/>
              </a:rPr>
              <a:t> </a:t>
            </a:r>
            <a:r>
              <a:rPr lang="en-US" altLang="en-US" dirty="0" err="1" smtClean="0">
                <a:latin typeface="Calibri" pitchFamily="34" charset="0"/>
                <a:cs typeface="Arial" charset="0"/>
              </a:rPr>
              <a:t>utilizar</a:t>
            </a:r>
            <a:r>
              <a:rPr lang="en-US" altLang="en-US" dirty="0" smtClean="0">
                <a:latin typeface="Calibri" pitchFamily="34" charset="0"/>
                <a:cs typeface="Arial" charset="0"/>
              </a:rPr>
              <a:t> (</a:t>
            </a:r>
            <a:r>
              <a:rPr lang="en-US" altLang="en-US" dirty="0" err="1" smtClean="0">
                <a:latin typeface="Calibri" pitchFamily="34" charset="0"/>
                <a:cs typeface="Arial" charset="0"/>
              </a:rPr>
              <a:t>colgado</a:t>
            </a:r>
            <a:r>
              <a:rPr lang="en-US" altLang="en-US" dirty="0" smtClean="0">
                <a:latin typeface="Calibri" pitchFamily="34" charset="0"/>
                <a:cs typeface="Arial" charset="0"/>
              </a:rPr>
              <a:t> del </a:t>
            </a:r>
            <a:r>
              <a:rPr lang="en-US" altLang="en-US" dirty="0" err="1" smtClean="0">
                <a:latin typeface="Calibri" pitchFamily="34" charset="0"/>
                <a:cs typeface="Arial" charset="0"/>
              </a:rPr>
              <a:t>volante</a:t>
            </a:r>
            <a:r>
              <a:rPr lang="en-US" altLang="en-US" dirty="0" smtClean="0">
                <a:latin typeface="Calibri" pitchFamily="34" charset="0"/>
                <a:cs typeface="Arial" charset="0"/>
              </a:rPr>
              <a:t>) </a:t>
            </a:r>
            <a:r>
              <a:rPr lang="en-US" altLang="en-US" dirty="0" err="1" smtClean="0">
                <a:latin typeface="Calibri" pitchFamily="34" charset="0"/>
                <a:cs typeface="Arial" charset="0"/>
              </a:rPr>
              <a:t>cuando</a:t>
            </a:r>
            <a:r>
              <a:rPr lang="en-US" altLang="en-US" dirty="0" smtClean="0">
                <a:latin typeface="Calibri" pitchFamily="34" charset="0"/>
                <a:cs typeface="Arial" charset="0"/>
              </a:rPr>
              <a:t> el </a:t>
            </a:r>
            <a:r>
              <a:rPr lang="en-US" altLang="en-US" dirty="0" err="1" smtClean="0">
                <a:latin typeface="Calibri" pitchFamily="34" charset="0"/>
                <a:cs typeface="Arial" charset="0"/>
              </a:rPr>
              <a:t>equipo</a:t>
            </a:r>
            <a:r>
              <a:rPr lang="en-US" altLang="en-US" dirty="0" smtClean="0">
                <a:latin typeface="Calibri" pitchFamily="34" charset="0"/>
                <a:cs typeface="Arial" charset="0"/>
              </a:rPr>
              <a:t> no </a:t>
            </a:r>
            <a:r>
              <a:rPr lang="en-US" altLang="en-US" dirty="0" err="1" smtClean="0">
                <a:latin typeface="Calibri" pitchFamily="34" charset="0"/>
                <a:cs typeface="Arial" charset="0"/>
              </a:rPr>
              <a:t>es</a:t>
            </a:r>
            <a:r>
              <a:rPr lang="en-US" altLang="en-US" dirty="0" smtClean="0">
                <a:latin typeface="Calibri" pitchFamily="34" charset="0"/>
                <a:cs typeface="Arial" charset="0"/>
              </a:rPr>
              <a:t> </a:t>
            </a:r>
            <a:r>
              <a:rPr lang="en-US" altLang="en-US" dirty="0" err="1" smtClean="0">
                <a:latin typeface="Calibri" pitchFamily="34" charset="0"/>
                <a:cs typeface="Arial" charset="0"/>
              </a:rPr>
              <a:t>adecuado</a:t>
            </a:r>
            <a:r>
              <a:rPr lang="en-US" altLang="en-US" dirty="0" smtClean="0">
                <a:latin typeface="Calibri" pitchFamily="34" charset="0"/>
                <a:cs typeface="Arial" charset="0"/>
              </a:rPr>
              <a:t> para </a:t>
            </a:r>
            <a:r>
              <a:rPr lang="en-US" altLang="en-US" dirty="0" err="1" smtClean="0">
                <a:latin typeface="Calibri" pitchFamily="34" charset="0"/>
                <a:cs typeface="Arial" charset="0"/>
              </a:rPr>
              <a:t>su</a:t>
            </a:r>
            <a:r>
              <a:rPr lang="en-US" altLang="en-US" dirty="0" smtClean="0">
                <a:latin typeface="Calibri" pitchFamily="34" charset="0"/>
                <a:cs typeface="Arial" charset="0"/>
              </a:rPr>
              <a:t> </a:t>
            </a:r>
            <a:r>
              <a:rPr lang="en-US" altLang="en-US" dirty="0" err="1" smtClean="0">
                <a:latin typeface="Calibri" pitchFamily="34" charset="0"/>
                <a:cs typeface="Arial" charset="0"/>
              </a:rPr>
              <a:t>uso</a:t>
            </a:r>
            <a:r>
              <a:rPr lang="en-US" altLang="en-US" dirty="0" smtClean="0">
                <a:latin typeface="Calibri" pitchFamily="34" charset="0"/>
                <a:cs typeface="Arial" charset="0"/>
              </a:rPr>
              <a:t>.  El </a:t>
            </a:r>
            <a:r>
              <a:rPr lang="en-US" altLang="en-US" dirty="0" err="1" smtClean="0">
                <a:latin typeface="Calibri" pitchFamily="34" charset="0"/>
                <a:cs typeface="Arial" charset="0"/>
              </a:rPr>
              <a:t>pedazo</a:t>
            </a:r>
            <a:r>
              <a:rPr lang="en-US" altLang="en-US" dirty="0" smtClean="0">
                <a:latin typeface="Calibri" pitchFamily="34" charset="0"/>
                <a:cs typeface="Arial" charset="0"/>
              </a:rPr>
              <a:t> de </a:t>
            </a:r>
            <a:r>
              <a:rPr lang="en-US" altLang="en-US" dirty="0" err="1" smtClean="0">
                <a:latin typeface="Calibri" pitchFamily="34" charset="0"/>
                <a:cs typeface="Arial" charset="0"/>
              </a:rPr>
              <a:t>equipo</a:t>
            </a:r>
            <a:r>
              <a:rPr lang="en-US" altLang="en-US" dirty="0" smtClean="0">
                <a:latin typeface="Calibri" pitchFamily="34" charset="0"/>
                <a:cs typeface="Arial" charset="0"/>
              </a:rPr>
              <a:t> no </a:t>
            </a:r>
            <a:r>
              <a:rPr lang="en-US" altLang="en-US" dirty="0" err="1" smtClean="0">
                <a:latin typeface="Calibri" pitchFamily="34" charset="0"/>
                <a:cs typeface="Arial" charset="0"/>
              </a:rPr>
              <a:t>deben</a:t>
            </a:r>
            <a:r>
              <a:rPr lang="en-US" altLang="en-US" dirty="0" smtClean="0">
                <a:latin typeface="Calibri" pitchFamily="34" charset="0"/>
                <a:cs typeface="Arial" charset="0"/>
              </a:rPr>
              <a:t> </a:t>
            </a:r>
            <a:r>
              <a:rPr lang="en-US" altLang="en-US" dirty="0" err="1" smtClean="0">
                <a:latin typeface="Calibri" pitchFamily="34" charset="0"/>
                <a:cs typeface="Arial" charset="0"/>
              </a:rPr>
              <a:t>utilizarse</a:t>
            </a:r>
            <a:r>
              <a:rPr lang="en-US" altLang="en-US" dirty="0" smtClean="0">
                <a:latin typeface="Calibri" pitchFamily="34" charset="0"/>
                <a:cs typeface="Arial" charset="0"/>
              </a:rPr>
              <a:t> hasta </a:t>
            </a:r>
            <a:r>
              <a:rPr lang="en-US" altLang="en-US" dirty="0" err="1" smtClean="0">
                <a:latin typeface="Calibri" pitchFamily="34" charset="0"/>
                <a:cs typeface="Arial" charset="0"/>
              </a:rPr>
              <a:t>que</a:t>
            </a:r>
            <a:r>
              <a:rPr lang="en-US" altLang="en-US" dirty="0" smtClean="0">
                <a:latin typeface="Calibri" pitchFamily="34" charset="0"/>
                <a:cs typeface="Arial" charset="0"/>
              </a:rPr>
              <a:t> la </a:t>
            </a:r>
            <a:r>
              <a:rPr lang="en-US" altLang="en-US" dirty="0" err="1" smtClean="0">
                <a:latin typeface="Calibri" pitchFamily="34" charset="0"/>
                <a:cs typeface="Arial" charset="0"/>
              </a:rPr>
              <a:t>reparación</a:t>
            </a:r>
            <a:r>
              <a:rPr lang="en-US" altLang="en-US" dirty="0" smtClean="0">
                <a:latin typeface="Calibri" pitchFamily="34" charset="0"/>
                <a:cs typeface="Arial" charset="0"/>
              </a:rPr>
              <a:t> </a:t>
            </a:r>
            <a:r>
              <a:rPr lang="en-US" altLang="en-US" dirty="0" err="1" smtClean="0">
                <a:latin typeface="Calibri" pitchFamily="34" charset="0"/>
                <a:cs typeface="Arial" charset="0"/>
              </a:rPr>
              <a:t>necesaria</a:t>
            </a:r>
            <a:r>
              <a:rPr lang="en-US" altLang="en-US" dirty="0" smtClean="0">
                <a:latin typeface="Calibri" pitchFamily="34" charset="0"/>
                <a:cs typeface="Arial" charset="0"/>
              </a:rPr>
              <a:t>.</a:t>
            </a:r>
          </a:p>
        </p:txBody>
      </p:sp>
      <p:sp>
        <p:nvSpPr>
          <p:cNvPr id="1741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3092E2C1-2E6A-47FB-A954-B33B3C3B0ABA}" type="slidenum">
              <a:rPr lang="en-US" altLang="en-US">
                <a:latin typeface="Calibri" pitchFamily="34" charset="0"/>
              </a:rPr>
              <a:pPr algn="r" eaLnBrk="1" hangingPunct="1">
                <a:spcBef>
                  <a:spcPct val="0"/>
                </a:spcBef>
                <a:buClrTx/>
                <a:buFontTx/>
                <a:buNone/>
              </a:pPr>
              <a:t>6</a:t>
            </a:fld>
            <a:r>
              <a:rPr lang="en-US" altLang="en-US">
                <a:latin typeface="Calibri" pitchFamily="34" charset="0"/>
              </a:rPr>
              <a:t>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A14B5D8-5E59-43DA-A2B7-09BA3C0EBE25}" type="slidenum">
              <a:rPr lang="en-US" altLang="en-US">
                <a:latin typeface="Calibri" pitchFamily="34" charset="0"/>
              </a:rPr>
              <a:pPr>
                <a:spcBef>
                  <a:spcPct val="0"/>
                </a:spcBef>
                <a:buClrTx/>
                <a:buFontTx/>
                <a:buNone/>
              </a:pPr>
              <a:t>60</a:t>
            </a:fld>
            <a:r>
              <a:rPr lang="en-US" altLang="en-US">
                <a:latin typeface="Calibri" pitchFamily="34" charset="0"/>
              </a:rPr>
              <a:t> </a:t>
            </a:r>
          </a:p>
        </p:txBody>
      </p:sp>
      <p:sp>
        <p:nvSpPr>
          <p:cNvPr id="128003" name="Rectangle 1"/>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4" name="Rectangle 2"/>
          <p:cNvSpPr>
            <a:spLocks noGrp="1" noChangeArrowheads="1"/>
          </p:cNvSpPr>
          <p:nvPr>
            <p:ph type="body" idx="1"/>
          </p:nvPr>
        </p:nvSpPr>
        <p:spPr>
          <a:xfrm>
            <a:off x="693738" y="4379913"/>
            <a:ext cx="5546725" cy="41497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128005" name="Text Box 3"/>
          <p:cNvSpPr txBox="1">
            <a:spLocks noChangeArrowheads="1"/>
          </p:cNvSpPr>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007A2C2-0707-4E39-B7F8-E089E416A769}" type="slidenum">
              <a:rPr lang="en-US" altLang="en-US">
                <a:latin typeface="Calibri" pitchFamily="34" charset="0"/>
              </a:rPr>
              <a:pPr algn="r" eaLnBrk="1" hangingPunct="1">
                <a:spcBef>
                  <a:spcPct val="0"/>
                </a:spcBef>
                <a:buClrTx/>
                <a:buFontTx/>
                <a:buNone/>
              </a:pPr>
              <a:t>60</a:t>
            </a:fld>
            <a:r>
              <a:rPr lang="en-US" altLang="en-US">
                <a:latin typeface="Calibri" pitchFamily="34" charset="0"/>
              </a:rPr>
              <a:t>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80932340-FCE8-48CC-9A0C-F44E3C288FED}" type="slidenum">
              <a:rPr lang="en-US" altLang="en-US">
                <a:latin typeface="Calibri" pitchFamily="34" charset="0"/>
              </a:rPr>
              <a:pPr>
                <a:spcBef>
                  <a:spcPct val="0"/>
                </a:spcBef>
                <a:buClrTx/>
                <a:buFontTx/>
                <a:buNone/>
              </a:pPr>
              <a:t>61</a:t>
            </a:fld>
            <a:r>
              <a:rPr lang="en-US" altLang="en-US">
                <a:latin typeface="Calibri" pitchFamily="34" charset="0"/>
              </a:rPr>
              <a:t> </a:t>
            </a:r>
          </a:p>
        </p:txBody>
      </p:sp>
      <p:sp>
        <p:nvSpPr>
          <p:cNvPr id="130051" name="Rectangle 1"/>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2" name="Text Box 2"/>
          <p:cNvSpPr>
            <a:spLocks noGrp="1" noChangeArrowheads="1"/>
          </p:cNvSpPr>
          <p:nvPr>
            <p:ph type="body" idx="1"/>
          </p:nvPr>
        </p:nvSpPr>
        <p:spPr>
          <a:xfrm>
            <a:off x="693738" y="4379913"/>
            <a:ext cx="5546725" cy="41481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smtClean="0">
                <a:latin typeface="Calibri" pitchFamily="34" charset="0"/>
                <a:cs typeface="Arial" charset="0"/>
              </a:rPr>
              <a:t>Esta</a:t>
            </a:r>
            <a:r>
              <a:rPr lang="en-US" altLang="en-US" dirty="0" smtClean="0">
                <a:latin typeface="Calibri" pitchFamily="34" charset="0"/>
                <a:cs typeface="Arial" charset="0"/>
              </a:rPr>
              <a:t> </a:t>
            </a:r>
            <a:r>
              <a:rPr lang="en-US" altLang="en-US" dirty="0" err="1" smtClean="0">
                <a:latin typeface="Calibri" pitchFamily="34" charset="0"/>
                <a:cs typeface="Arial" charset="0"/>
              </a:rPr>
              <a:t>fotografía</a:t>
            </a:r>
            <a:r>
              <a:rPr lang="en-US" altLang="en-US" dirty="0" smtClean="0">
                <a:latin typeface="Calibri" pitchFamily="34" charset="0"/>
                <a:cs typeface="Arial" charset="0"/>
              </a:rPr>
              <a:t> </a:t>
            </a:r>
            <a:r>
              <a:rPr lang="en-US" altLang="en-US" dirty="0" err="1" smtClean="0">
                <a:latin typeface="Calibri" pitchFamily="34" charset="0"/>
                <a:cs typeface="Arial" charset="0"/>
              </a:rPr>
              <a:t>fue</a:t>
            </a:r>
            <a:r>
              <a:rPr lang="en-US" altLang="en-US" dirty="0" smtClean="0">
                <a:latin typeface="Calibri" pitchFamily="34" charset="0"/>
                <a:cs typeface="Arial" charset="0"/>
              </a:rPr>
              <a:t> </a:t>
            </a:r>
            <a:r>
              <a:rPr lang="en-US" altLang="en-US" dirty="0" err="1" smtClean="0">
                <a:latin typeface="Calibri" pitchFamily="34" charset="0"/>
                <a:cs typeface="Arial" charset="0"/>
              </a:rPr>
              <a:t>tomada</a:t>
            </a:r>
            <a:r>
              <a:rPr lang="en-US" altLang="en-US" dirty="0" smtClean="0">
                <a:latin typeface="Calibri" pitchFamily="34" charset="0"/>
                <a:cs typeface="Arial" charset="0"/>
              </a:rPr>
              <a:t> de un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estaba</a:t>
            </a:r>
            <a:r>
              <a:rPr lang="en-US" altLang="en-US" dirty="0" smtClean="0">
                <a:latin typeface="Calibri" pitchFamily="34" charset="0"/>
                <a:cs typeface="Arial" charset="0"/>
              </a:rPr>
              <a:t> </a:t>
            </a:r>
            <a:r>
              <a:rPr lang="en-US" altLang="en-US" dirty="0" err="1" smtClean="0">
                <a:latin typeface="Calibri" pitchFamily="34" charset="0"/>
                <a:cs typeface="Arial" charset="0"/>
              </a:rPr>
              <a:t>haciendo</a:t>
            </a:r>
            <a:r>
              <a:rPr lang="en-US" altLang="en-US" dirty="0" smtClean="0">
                <a:latin typeface="Calibri" pitchFamily="34" charset="0"/>
                <a:cs typeface="Arial" charset="0"/>
              </a:rPr>
              <a:t> </a:t>
            </a:r>
            <a:r>
              <a:rPr lang="en-US" altLang="en-US" dirty="0" err="1" smtClean="0">
                <a:latin typeface="Calibri" pitchFamily="34" charset="0"/>
                <a:cs typeface="Arial" charset="0"/>
              </a:rPr>
              <a:t>algunos</a:t>
            </a:r>
            <a:r>
              <a:rPr lang="en-US" altLang="en-US" dirty="0" smtClean="0">
                <a:latin typeface="Calibri" pitchFamily="34" charset="0"/>
                <a:cs typeface="Arial" charset="0"/>
              </a:rPr>
              <a:t> </a:t>
            </a:r>
            <a:r>
              <a:rPr lang="en-US" altLang="en-US" dirty="0" err="1" smtClean="0">
                <a:latin typeface="Calibri" pitchFamily="34" charset="0"/>
                <a:cs typeface="Arial" charset="0"/>
              </a:rPr>
              <a:t>ajustes</a:t>
            </a:r>
            <a:r>
              <a:rPr lang="en-US" altLang="en-US" dirty="0" smtClean="0">
                <a:latin typeface="Calibri" pitchFamily="34" charset="0"/>
                <a:cs typeface="Arial" charset="0"/>
              </a:rPr>
              <a:t> </a:t>
            </a:r>
            <a:r>
              <a:rPr lang="en-US" altLang="en-US" dirty="0" err="1" smtClean="0">
                <a:latin typeface="Calibri" pitchFamily="34" charset="0"/>
                <a:cs typeface="Arial" charset="0"/>
              </a:rPr>
              <a:t>debajo</a:t>
            </a:r>
            <a:r>
              <a:rPr lang="en-US" altLang="en-US" dirty="0" smtClean="0">
                <a:latin typeface="Calibri" pitchFamily="34" charset="0"/>
                <a:cs typeface="Arial" charset="0"/>
              </a:rPr>
              <a:t> de la </a:t>
            </a:r>
            <a:r>
              <a:rPr lang="en-US" altLang="en-US" dirty="0" err="1" smtClean="0">
                <a:latin typeface="Calibri" pitchFamily="34" charset="0"/>
                <a:cs typeface="Arial" charset="0"/>
              </a:rPr>
              <a:t>carga</a:t>
            </a:r>
            <a:r>
              <a:rPr lang="en-US" altLang="en-US" dirty="0" smtClean="0">
                <a:latin typeface="Calibri" pitchFamily="34" charset="0"/>
                <a:cs typeface="Arial" charset="0"/>
              </a:rPr>
              <a:t> </a:t>
            </a:r>
            <a:r>
              <a:rPr lang="en-US" altLang="en-US" dirty="0" err="1" smtClean="0">
                <a:latin typeface="Calibri" pitchFamily="34" charset="0"/>
                <a:cs typeface="Arial" charset="0"/>
              </a:rPr>
              <a:t>suspendida</a:t>
            </a:r>
            <a:r>
              <a:rPr lang="en-US" altLang="en-US" dirty="0" smtClean="0">
                <a:latin typeface="Calibri" pitchFamily="34" charset="0"/>
                <a:cs typeface="Arial" charset="0"/>
              </a:rPr>
              <a:t> y </a:t>
            </a:r>
            <a:r>
              <a:rPr lang="en-US" altLang="en-US" dirty="0" err="1" smtClean="0">
                <a:latin typeface="Calibri" pitchFamily="34" charset="0"/>
                <a:cs typeface="Arial" charset="0"/>
              </a:rPr>
              <a:t>apilado</a:t>
            </a:r>
            <a:r>
              <a:rPr lang="en-US" altLang="en-US" dirty="0" smtClean="0">
                <a:latin typeface="Calibri" pitchFamily="34" charset="0"/>
                <a:cs typeface="Arial" charset="0"/>
              </a:rPr>
              <a:t> </a:t>
            </a:r>
            <a:r>
              <a:rPr lang="en-US" altLang="en-US" dirty="0" err="1" smtClean="0">
                <a:latin typeface="Calibri" pitchFamily="34" charset="0"/>
                <a:cs typeface="Arial" charset="0"/>
              </a:rPr>
              <a:t>doble</a:t>
            </a:r>
            <a:r>
              <a:rPr lang="en-US" altLang="en-US" dirty="0" smtClean="0">
                <a:latin typeface="Calibri" pitchFamily="34" charset="0"/>
                <a:cs typeface="Arial" charset="0"/>
              </a:rPr>
              <a:t> </a:t>
            </a:r>
            <a:r>
              <a:rPr lang="en-US" altLang="en-US" dirty="0" err="1" smtClean="0">
                <a:latin typeface="Calibri" pitchFamily="34" charset="0"/>
                <a:cs typeface="Arial" charset="0"/>
              </a:rPr>
              <a:t>plataforma</a:t>
            </a:r>
            <a:r>
              <a:rPr lang="en-US" altLang="en-US" dirty="0" smtClean="0">
                <a:latin typeface="Calibri" pitchFamily="34" charset="0"/>
                <a:cs typeface="Arial" charset="0"/>
              </a:rPr>
              <a:t> </a:t>
            </a:r>
            <a:r>
              <a:rPr lang="en-US" altLang="en-US" dirty="0" err="1" smtClean="0">
                <a:latin typeface="Calibri" pitchFamily="34" charset="0"/>
                <a:cs typeface="Arial" charset="0"/>
              </a:rPr>
              <a:t>remolques</a:t>
            </a:r>
            <a:r>
              <a:rPr lang="en-US" altLang="en-US" dirty="0" smtClean="0">
                <a:latin typeface="Calibri" pitchFamily="34" charset="0"/>
                <a:cs typeface="Arial" charset="0"/>
              </a:rPr>
              <a:t> </a:t>
            </a:r>
            <a:r>
              <a:rPr lang="en-US" altLang="en-US" dirty="0" err="1" smtClean="0">
                <a:latin typeface="Calibri" pitchFamily="34" charset="0"/>
                <a:cs typeface="Arial" charset="0"/>
              </a:rPr>
              <a:t>durante</a:t>
            </a:r>
            <a:r>
              <a:rPr lang="en-US" altLang="en-US" dirty="0" smtClean="0">
                <a:latin typeface="Calibri" pitchFamily="34" charset="0"/>
                <a:cs typeface="Arial" charset="0"/>
              </a:rPr>
              <a:t> </a:t>
            </a:r>
            <a:r>
              <a:rPr lang="en-US" altLang="en-US" dirty="0" err="1" smtClean="0">
                <a:latin typeface="Calibri" pitchFamily="34" charset="0"/>
                <a:cs typeface="Arial" charset="0"/>
              </a:rPr>
              <a:t>instalación</a:t>
            </a:r>
            <a:r>
              <a:rPr lang="en-US" altLang="en-US" dirty="0" smtClean="0">
                <a:latin typeface="Calibri" pitchFamily="34" charset="0"/>
                <a:cs typeface="Arial" charset="0"/>
              </a:rPr>
              <a:t>.  No </a:t>
            </a:r>
            <a:r>
              <a:rPr lang="en-US" altLang="en-US" dirty="0" err="1" smtClean="0">
                <a:latin typeface="Calibri" pitchFamily="34" charset="0"/>
                <a:cs typeface="Arial" charset="0"/>
              </a:rPr>
              <a:t>debería</a:t>
            </a:r>
            <a:r>
              <a:rPr lang="en-US" altLang="en-US" dirty="0" smtClean="0">
                <a:latin typeface="Calibri" pitchFamily="34" charset="0"/>
                <a:cs typeface="Arial" charset="0"/>
              </a:rPr>
              <a:t> </a:t>
            </a:r>
            <a:r>
              <a:rPr lang="en-US" altLang="en-US" dirty="0" err="1" smtClean="0">
                <a:latin typeface="Calibri" pitchFamily="34" charset="0"/>
                <a:cs typeface="Arial" charset="0"/>
              </a:rPr>
              <a:t>haber</a:t>
            </a:r>
            <a:r>
              <a:rPr lang="en-US" altLang="en-US" dirty="0" smtClean="0">
                <a:latin typeface="Calibri" pitchFamily="34" charset="0"/>
                <a:cs typeface="Arial" charset="0"/>
              </a:rPr>
              <a:t> </a:t>
            </a:r>
            <a:r>
              <a:rPr lang="en-US" altLang="en-US" dirty="0" err="1" smtClean="0">
                <a:latin typeface="Calibri" pitchFamily="34" charset="0"/>
                <a:cs typeface="Arial" charset="0"/>
              </a:rPr>
              <a:t>ninguna</a:t>
            </a:r>
            <a:r>
              <a:rPr lang="en-US" altLang="en-US" dirty="0" smtClean="0">
                <a:latin typeface="Calibri" pitchFamily="34" charset="0"/>
                <a:cs typeface="Arial" charset="0"/>
              </a:rPr>
              <a:t> </a:t>
            </a:r>
            <a:r>
              <a:rPr lang="en-US" altLang="en-US" dirty="0" err="1" smtClean="0">
                <a:latin typeface="Calibri" pitchFamily="34" charset="0"/>
                <a:cs typeface="Arial" charset="0"/>
              </a:rPr>
              <a:t>razón</a:t>
            </a:r>
            <a:r>
              <a:rPr lang="en-US" altLang="en-US" dirty="0" smtClean="0">
                <a:latin typeface="Calibri" pitchFamily="34" charset="0"/>
                <a:cs typeface="Arial" charset="0"/>
              </a:rPr>
              <a:t> para </a:t>
            </a:r>
            <a:r>
              <a:rPr lang="en-US" altLang="en-US" dirty="0" err="1" smtClean="0">
                <a:latin typeface="Calibri" pitchFamily="34" charset="0"/>
                <a:cs typeface="Arial" charset="0"/>
              </a:rPr>
              <a:t>estar</a:t>
            </a:r>
            <a:r>
              <a:rPr lang="en-US" altLang="en-US" dirty="0" smtClean="0">
                <a:latin typeface="Calibri" pitchFamily="34" charset="0"/>
                <a:cs typeface="Arial" charset="0"/>
              </a:rPr>
              <a:t> </a:t>
            </a:r>
            <a:r>
              <a:rPr lang="en-US" altLang="en-US" dirty="0" err="1" smtClean="0">
                <a:latin typeface="Calibri" pitchFamily="34" charset="0"/>
                <a:cs typeface="Arial" charset="0"/>
              </a:rPr>
              <a:t>debajo</a:t>
            </a:r>
            <a:r>
              <a:rPr lang="en-US" altLang="en-US" dirty="0" smtClean="0">
                <a:latin typeface="Calibri" pitchFamily="34" charset="0"/>
                <a:cs typeface="Arial" charset="0"/>
              </a:rPr>
              <a:t> de </a:t>
            </a:r>
            <a:r>
              <a:rPr lang="en-US" altLang="en-US" dirty="0" err="1" smtClean="0">
                <a:latin typeface="Calibri" pitchFamily="34" charset="0"/>
                <a:cs typeface="Arial" charset="0"/>
              </a:rPr>
              <a:t>una</a:t>
            </a:r>
            <a:r>
              <a:rPr lang="en-US" altLang="en-US" dirty="0" smtClean="0">
                <a:latin typeface="Calibri" pitchFamily="34" charset="0"/>
                <a:cs typeface="Arial" charset="0"/>
              </a:rPr>
              <a:t> </a:t>
            </a:r>
            <a:r>
              <a:rPr lang="en-US" altLang="en-US" dirty="0" err="1" smtClean="0">
                <a:latin typeface="Calibri" pitchFamily="34" charset="0"/>
                <a:cs typeface="Arial" charset="0"/>
              </a:rPr>
              <a:t>carga</a:t>
            </a:r>
            <a:r>
              <a:rPr lang="en-US" altLang="en-US" dirty="0" smtClean="0">
                <a:latin typeface="Calibri" pitchFamily="34" charset="0"/>
                <a:cs typeface="Arial" charset="0"/>
              </a:rPr>
              <a:t> </a:t>
            </a:r>
            <a:r>
              <a:rPr lang="en-US" altLang="en-US" dirty="0" err="1" smtClean="0">
                <a:latin typeface="Calibri" pitchFamily="34" charset="0"/>
                <a:cs typeface="Arial" charset="0"/>
              </a:rPr>
              <a:t>suspendida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cualquier</a:t>
            </a:r>
            <a:r>
              <a:rPr lang="en-US" altLang="en-US" dirty="0" smtClean="0">
                <a:latin typeface="Calibri" pitchFamily="34" charset="0"/>
                <a:cs typeface="Arial" charset="0"/>
              </a:rPr>
              <a:t> </a:t>
            </a:r>
            <a:r>
              <a:rPr lang="en-US" altLang="en-US" dirty="0" err="1" smtClean="0">
                <a:latin typeface="Calibri" pitchFamily="34" charset="0"/>
                <a:cs typeface="Arial" charset="0"/>
              </a:rPr>
              <a:t>momento</a:t>
            </a:r>
            <a:r>
              <a:rPr lang="en-US" altLang="en-US" dirty="0" smtClean="0">
                <a:latin typeface="Calibri" pitchFamily="34" charset="0"/>
                <a:cs typeface="Arial" charset="0"/>
              </a:rPr>
              <a: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Calibri" pitchFamily="34" charset="0"/>
                <a:cs typeface="Arial" charset="0"/>
              </a:rPr>
              <a:t>El </a:t>
            </a:r>
            <a:r>
              <a:rPr lang="en-US" altLang="en-US" dirty="0" err="1" smtClean="0">
                <a:latin typeface="Calibri" pitchFamily="34" charset="0"/>
                <a:cs typeface="Arial" charset="0"/>
              </a:rPr>
              <a:t>trabajador</a:t>
            </a:r>
            <a:r>
              <a:rPr lang="en-US" altLang="en-US" dirty="0" smtClean="0">
                <a:latin typeface="Calibri" pitchFamily="34" charset="0"/>
                <a:cs typeface="Arial" charset="0"/>
              </a:rPr>
              <a:t> </a:t>
            </a:r>
            <a:r>
              <a:rPr lang="en-US" altLang="en-US" dirty="0" err="1" smtClean="0">
                <a:latin typeface="Calibri" pitchFamily="34" charset="0"/>
                <a:cs typeface="Arial" charset="0"/>
              </a:rPr>
              <a:t>puede</a:t>
            </a:r>
            <a:r>
              <a:rPr lang="en-US" altLang="en-US" dirty="0" smtClean="0">
                <a:latin typeface="Calibri" pitchFamily="34" charset="0"/>
                <a:cs typeface="Arial" charset="0"/>
              </a:rPr>
              <a:t> </a:t>
            </a:r>
            <a:r>
              <a:rPr lang="en-US" altLang="en-US" dirty="0" err="1" smtClean="0">
                <a:latin typeface="Calibri" pitchFamily="34" charset="0"/>
                <a:cs typeface="Arial" charset="0"/>
              </a:rPr>
              <a:t>hacer</a:t>
            </a:r>
            <a:r>
              <a:rPr lang="en-US" altLang="en-US" dirty="0" smtClean="0">
                <a:latin typeface="Calibri" pitchFamily="34" charset="0"/>
                <a:cs typeface="Arial" charset="0"/>
              </a:rPr>
              <a:t> lo </a:t>
            </a:r>
            <a:r>
              <a:rPr lang="en-US" altLang="en-US" dirty="0" err="1" smtClean="0">
                <a:latin typeface="Calibri" pitchFamily="34" charset="0"/>
                <a:cs typeface="Arial" charset="0"/>
              </a:rPr>
              <a:t>que</a:t>
            </a:r>
            <a:r>
              <a:rPr lang="en-US" altLang="en-US" dirty="0" smtClean="0">
                <a:latin typeface="Calibri" pitchFamily="34" charset="0"/>
                <a:cs typeface="Arial" charset="0"/>
              </a:rPr>
              <a:t> hay </a:t>
            </a:r>
            <a:r>
              <a:rPr lang="en-US" altLang="en-US" dirty="0" err="1" smtClean="0">
                <a:latin typeface="Calibri" pitchFamily="34" charset="0"/>
                <a:cs typeface="Arial" charset="0"/>
              </a:rPr>
              <a:t>que</a:t>
            </a:r>
            <a:r>
              <a:rPr lang="en-US" altLang="en-US" dirty="0" smtClean="0">
                <a:latin typeface="Calibri" pitchFamily="34" charset="0"/>
                <a:cs typeface="Arial" charset="0"/>
              </a:rPr>
              <a:t> </a:t>
            </a:r>
            <a:r>
              <a:rPr lang="en-US" altLang="en-US" dirty="0" err="1" smtClean="0">
                <a:latin typeface="Calibri" pitchFamily="34" charset="0"/>
                <a:cs typeface="Arial" charset="0"/>
              </a:rPr>
              <a:t>hacer</a:t>
            </a:r>
            <a:r>
              <a:rPr lang="en-US" altLang="en-US" dirty="0" smtClean="0">
                <a:latin typeface="Calibri" pitchFamily="34" charset="0"/>
                <a:cs typeface="Arial" charset="0"/>
              </a:rPr>
              <a:t> antes de la </a:t>
            </a:r>
            <a:r>
              <a:rPr lang="en-US" altLang="en-US" dirty="0" err="1" smtClean="0">
                <a:latin typeface="Calibri" pitchFamily="34" charset="0"/>
                <a:cs typeface="Arial" charset="0"/>
              </a:rPr>
              <a:t>elevación</a:t>
            </a:r>
            <a:r>
              <a:rPr lang="en-US" altLang="en-US" dirty="0" smtClean="0">
                <a:latin typeface="Calibri" pitchFamily="34" charset="0"/>
                <a:cs typeface="Arial" charset="0"/>
              </a:rPr>
              <a:t> o </a:t>
            </a:r>
            <a:r>
              <a:rPr lang="en-US" altLang="en-US" dirty="0" err="1" smtClean="0">
                <a:latin typeface="Calibri" pitchFamily="34" charset="0"/>
                <a:cs typeface="Arial" charset="0"/>
              </a:rPr>
              <a:t>utilizar</a:t>
            </a:r>
            <a:r>
              <a:rPr lang="en-US" altLang="en-US" dirty="0" smtClean="0">
                <a:latin typeface="Calibri" pitchFamily="34" charset="0"/>
                <a:cs typeface="Arial" charset="0"/>
              </a:rPr>
              <a:t> el </a:t>
            </a:r>
            <a:r>
              <a:rPr lang="en-US" altLang="en-US" dirty="0" err="1" smtClean="0">
                <a:latin typeface="Calibri" pitchFamily="34" charset="0"/>
                <a:cs typeface="Arial" charset="0"/>
              </a:rPr>
              <a:t>bloqueo</a:t>
            </a:r>
            <a:r>
              <a:rPr lang="en-US" altLang="en-US" dirty="0" smtClean="0">
                <a:latin typeface="Calibri" pitchFamily="34" charset="0"/>
                <a:cs typeface="Arial" charset="0"/>
              </a:rPr>
              <a:t> para </a:t>
            </a:r>
            <a:r>
              <a:rPr lang="en-US" altLang="en-US" dirty="0" err="1" smtClean="0">
                <a:latin typeface="Calibri" pitchFamily="34" charset="0"/>
                <a:cs typeface="Arial" charset="0"/>
              </a:rPr>
              <a:t>soportar</a:t>
            </a:r>
            <a:r>
              <a:rPr lang="en-US" altLang="en-US" dirty="0" smtClean="0">
                <a:latin typeface="Calibri" pitchFamily="34" charset="0"/>
                <a:cs typeface="Arial" charset="0"/>
              </a:rPr>
              <a:t> la </a:t>
            </a:r>
            <a:r>
              <a:rPr lang="en-US" altLang="en-US" dirty="0" err="1" smtClean="0">
                <a:latin typeface="Calibri" pitchFamily="34" charset="0"/>
                <a:cs typeface="Arial" charset="0"/>
              </a:rPr>
              <a:t>carga</a:t>
            </a:r>
            <a:r>
              <a:rPr lang="en-US" altLang="en-US" dirty="0" smtClean="0">
                <a:latin typeface="Calibri" pitchFamily="34" charset="0"/>
                <a:cs typeface="Arial" charset="0"/>
              </a:rPr>
              <a:t> </a:t>
            </a:r>
            <a:r>
              <a:rPr lang="en-US" altLang="en-US" dirty="0" err="1" smtClean="0">
                <a:latin typeface="Calibri" pitchFamily="34" charset="0"/>
                <a:cs typeface="Arial" charset="0"/>
              </a:rPr>
              <a:t>en</a:t>
            </a:r>
            <a:r>
              <a:rPr lang="en-US" altLang="en-US" dirty="0" smtClean="0">
                <a:latin typeface="Calibri" pitchFamily="34" charset="0"/>
                <a:cs typeface="Arial" charset="0"/>
              </a:rPr>
              <a:t> </a:t>
            </a:r>
            <a:r>
              <a:rPr lang="en-US" altLang="en-US" dirty="0" err="1" smtClean="0">
                <a:latin typeface="Calibri" pitchFamily="34" charset="0"/>
                <a:cs typeface="Arial" charset="0"/>
              </a:rPr>
              <a:t>caso</a:t>
            </a:r>
            <a:r>
              <a:rPr lang="en-US" altLang="en-US" dirty="0" smtClean="0">
                <a:latin typeface="Calibri" pitchFamily="34" charset="0"/>
                <a:cs typeface="Arial" charset="0"/>
              </a:rPr>
              <a:t> de </a:t>
            </a:r>
            <a:r>
              <a:rPr lang="en-US" altLang="en-US" dirty="0" err="1" smtClean="0">
                <a:latin typeface="Calibri" pitchFamily="34" charset="0"/>
                <a:cs typeface="Arial" charset="0"/>
              </a:rPr>
              <a:t>caídas</a:t>
            </a:r>
            <a:r>
              <a:rPr lang="en-US" altLang="en-US" dirty="0" smtClean="0">
                <a:latin typeface="Calibri" pitchFamily="34" charset="0"/>
                <a:cs typeface="Arial" charset="0"/>
              </a:rPr>
              <a:t> </a:t>
            </a:r>
            <a:r>
              <a:rPr lang="en-US" altLang="en-US" dirty="0" err="1" smtClean="0">
                <a:latin typeface="Calibri" pitchFamily="34" charset="0"/>
                <a:cs typeface="Arial" charset="0"/>
              </a:rPr>
              <a:t>por</a:t>
            </a:r>
            <a:r>
              <a:rPr lang="en-US" altLang="en-US" dirty="0" smtClean="0">
                <a:latin typeface="Calibri" pitchFamily="34" charset="0"/>
                <a:cs typeface="Arial" charset="0"/>
              </a:rPr>
              <a:t> </a:t>
            </a:r>
            <a:r>
              <a:rPr lang="en-US" altLang="en-US" dirty="0" err="1" smtClean="0">
                <a:latin typeface="Calibri" pitchFamily="34" charset="0"/>
                <a:cs typeface="Arial" charset="0"/>
              </a:rPr>
              <a:t>cualquier</a:t>
            </a:r>
            <a:r>
              <a:rPr lang="en-US" altLang="en-US" dirty="0" smtClean="0">
                <a:latin typeface="Calibri" pitchFamily="34" charset="0"/>
                <a:cs typeface="Arial" charset="0"/>
              </a:rPr>
              <a:t> </a:t>
            </a:r>
            <a:r>
              <a:rPr lang="en-US" altLang="en-US" dirty="0" err="1" smtClean="0">
                <a:latin typeface="Calibri" pitchFamily="34" charset="0"/>
                <a:cs typeface="Arial" charset="0"/>
              </a:rPr>
              <a:t>motivo</a:t>
            </a:r>
            <a:r>
              <a:rPr lang="en-US" altLang="en-US" dirty="0" smtClean="0">
                <a:latin typeface="Calibri" pitchFamily="34" charset="0"/>
                <a:cs typeface="Arial" charset="0"/>
              </a:rPr>
              <a:t>.</a:t>
            </a:r>
          </a:p>
        </p:txBody>
      </p:sp>
      <p:sp>
        <p:nvSpPr>
          <p:cNvPr id="130053" name="Text Box 3"/>
          <p:cNvSpPr txBox="1">
            <a:spLocks noChangeArrowheads="1"/>
          </p:cNvSpPr>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B2C2585-3EE0-4A05-B3B9-108B9192CEBA}" type="slidenum">
              <a:rPr lang="en-US" altLang="en-US">
                <a:latin typeface="Calibri" pitchFamily="34" charset="0"/>
              </a:rPr>
              <a:pPr algn="r" eaLnBrk="1" hangingPunct="1">
                <a:spcBef>
                  <a:spcPct val="0"/>
                </a:spcBef>
                <a:buClrTx/>
                <a:buFontTx/>
                <a:buNone/>
              </a:pPr>
              <a:t>61</a:t>
            </a:fld>
            <a:r>
              <a:rPr lang="en-US" altLang="en-US">
                <a:latin typeface="Calibri" pitchFamily="34" charset="0"/>
              </a:rPr>
              <a:t>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6E0D5864-79AC-4176-9F43-2591DD5ABE47}" type="slidenum">
              <a:rPr lang="en-US" altLang="en-US">
                <a:latin typeface="Calibri" pitchFamily="34" charset="0"/>
              </a:rPr>
              <a:pPr>
                <a:spcBef>
                  <a:spcPct val="0"/>
                </a:spcBef>
                <a:buClrTx/>
                <a:buFontTx/>
                <a:buNone/>
              </a:pPr>
              <a:t>62</a:t>
            </a:fld>
            <a:r>
              <a:rPr lang="en-US" altLang="en-US">
                <a:latin typeface="Calibri" pitchFamily="34" charset="0"/>
              </a:rPr>
              <a:t> </a:t>
            </a:r>
          </a:p>
        </p:txBody>
      </p:sp>
      <p:sp>
        <p:nvSpPr>
          <p:cNvPr id="132099" name="Rectangle 1"/>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100" name="Text Box 2"/>
          <p:cNvSpPr>
            <a:spLocks noGrp="1" noChangeArrowheads="1"/>
          </p:cNvSpPr>
          <p:nvPr>
            <p:ph type="body" idx="1"/>
          </p:nvPr>
        </p:nvSpPr>
        <p:spPr>
          <a:xfrm>
            <a:off x="693738" y="4379913"/>
            <a:ext cx="5546725" cy="44497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De 21 años de conductor de camión (la víctima) murió tras haber sido atrapado entre el marco y volquete de un camión de volteo y lubricación de rutina. La víctima estaba trabajando para una excavación contratista en pad  , el día de los hechos. Capataz de la víctima condujo por la zona. La víctima se encontró atrapado entre el bastidor y volquete de la carretilla. El capataz pidió ayuda y, a continuación, llama al 911 desde su teléfono celular. Un operador de excavadora trabajar en las proximidades respondió a la llamada del capataz de ayuda y se subió a la cabina del camión y se plantea la cama. Servicios médicos de emergencia (EMS) y del personal de aplicación de la ley responde dentro de los 10 minutos. Personal del servicio de emergencias transporte la víctima en ambulancia a un hospital local, donde fue declarado muerto.</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b="1"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Calibri" pitchFamily="34" charset="0"/>
                <a:cs typeface="Arial" charset="0"/>
              </a:rPr>
              <a:t>Pregunte a la clase de 3-4 cosas que pueden haber contribuido a este trabajador lastimar su espalda.</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Calibri" pitchFamily="34" charset="0"/>
                <a:cs typeface="Arial" charset="0"/>
              </a:rPr>
              <a:t>Respuestas posibles: </a:t>
            </a:r>
            <a:r>
              <a:rPr lang="en-US" altLang="en-US" smtClean="0">
                <a:latin typeface="Calibri" pitchFamily="34" charset="0"/>
                <a:cs typeface="Arial" charset="0"/>
              </a:rPr>
              <a:t>trabajador bajo una cama alta.  UN mal equipo. Todos los demás?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Calibri" pitchFamily="34" charset="0"/>
              <a:cs typeface="Arial"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Calibri" pitchFamily="34" charset="0"/>
                <a:cs typeface="Arial" charset="0"/>
              </a:rPr>
              <a:t>Como la clase de 3-4 recomendaciones para prevenir un incidente similar.</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Calibri" pitchFamily="34" charset="0"/>
                <a:cs typeface="Arial" charset="0"/>
              </a:rPr>
              <a:t>Las respuestas posibles: </a:t>
            </a:r>
            <a:r>
              <a:rPr lang="en-US" altLang="en-US" smtClean="0">
                <a:latin typeface="Calibri" pitchFamily="34" charset="0"/>
                <a:cs typeface="Arial" charset="0"/>
              </a:rPr>
              <a:t>Nunca trabajar en virtud de un elevado componente del equipo. Utilice siempre el cuerpo prop. Todos los demás?</a:t>
            </a:r>
          </a:p>
        </p:txBody>
      </p:sp>
      <p:sp>
        <p:nvSpPr>
          <p:cNvPr id="132101" name="Text Box 3"/>
          <p:cNvSpPr txBox="1">
            <a:spLocks noChangeArrowheads="1"/>
          </p:cNvSpPr>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477C43B1-3509-4102-BB06-73448F4491B3}" type="slidenum">
              <a:rPr lang="en-US" altLang="en-US">
                <a:latin typeface="Calibri" pitchFamily="34" charset="0"/>
              </a:rPr>
              <a:pPr algn="r" eaLnBrk="1" hangingPunct="1">
                <a:spcBef>
                  <a:spcPct val="0"/>
                </a:spcBef>
                <a:buClrTx/>
                <a:buFontTx/>
                <a:buNone/>
              </a:pPr>
              <a:t>62</a:t>
            </a:fld>
            <a:r>
              <a:rPr lang="en-US" altLang="en-US">
                <a:latin typeface="Calibri" pitchFamily="34" charset="0"/>
              </a:rPr>
              <a:t>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8A6435EF-3A8E-4405-884D-13311BF6F8CD}" type="slidenum">
              <a:rPr lang="en-US" altLang="en-US">
                <a:latin typeface="Calibri" pitchFamily="34" charset="0"/>
              </a:rPr>
              <a:pPr>
                <a:spcBef>
                  <a:spcPct val="0"/>
                </a:spcBef>
                <a:buClrTx/>
                <a:buFontTx/>
                <a:buNone/>
              </a:pPr>
              <a:t>63</a:t>
            </a:fld>
            <a:r>
              <a:rPr lang="en-US" altLang="en-US">
                <a:latin typeface="Calibri" pitchFamily="34" charset="0"/>
              </a:rPr>
              <a:t> </a:t>
            </a:r>
          </a:p>
        </p:txBody>
      </p:sp>
      <p:sp>
        <p:nvSpPr>
          <p:cNvPr id="134147" name="Rectangle 1"/>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8" name="Rectangle 2"/>
          <p:cNvSpPr>
            <a:spLocks noGrp="1" noChangeArrowheads="1"/>
          </p:cNvSpPr>
          <p:nvPr>
            <p:ph type="body" idx="1"/>
          </p:nvPr>
        </p:nvSpPr>
        <p:spPr>
          <a:xfrm>
            <a:off x="693738" y="4379913"/>
            <a:ext cx="5546725" cy="41497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134149" name="Text Box 3"/>
          <p:cNvSpPr txBox="1">
            <a:spLocks noChangeArrowheads="1"/>
          </p:cNvSpPr>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D30D19C0-9BD6-4C8B-A635-84119EC03649}" type="slidenum">
              <a:rPr lang="en-US" altLang="en-US">
                <a:latin typeface="Calibri" pitchFamily="34" charset="0"/>
              </a:rPr>
              <a:pPr algn="r" eaLnBrk="1" hangingPunct="1">
                <a:spcBef>
                  <a:spcPct val="0"/>
                </a:spcBef>
                <a:buClrTx/>
                <a:buFontTx/>
                <a:buNone/>
              </a:pPr>
              <a:t>63</a:t>
            </a:fld>
            <a:r>
              <a:rPr lang="en-US" altLang="en-US">
                <a:latin typeface="Calibri" pitchFamily="34" charset="0"/>
              </a:rPr>
              <a:t>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2C3A26A1-80B5-4EC4-9897-C573BABD1676}" type="slidenum">
              <a:rPr lang="en-US" altLang="en-US">
                <a:latin typeface="Calibri" pitchFamily="34" charset="0"/>
              </a:rPr>
              <a:pPr>
                <a:spcBef>
                  <a:spcPct val="0"/>
                </a:spcBef>
                <a:buClrTx/>
                <a:buFontTx/>
                <a:buNone/>
              </a:pPr>
              <a:t>64</a:t>
            </a:fld>
            <a:r>
              <a:rPr lang="en-US" altLang="en-US">
                <a:latin typeface="Calibri" pitchFamily="34" charset="0"/>
              </a:rPr>
              <a:t> </a:t>
            </a:r>
          </a:p>
        </p:txBody>
      </p:sp>
      <p:sp>
        <p:nvSpPr>
          <p:cNvPr id="136195" name="Rectangle 1"/>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6" name="Text Box 2"/>
          <p:cNvSpPr>
            <a:spLocks noGrp="1" noChangeArrowheads="1"/>
          </p:cNvSpPr>
          <p:nvPr>
            <p:ph type="body" idx="1"/>
          </p:nvPr>
        </p:nvSpPr>
        <p:spPr>
          <a:xfrm>
            <a:off x="693738" y="4379913"/>
            <a:ext cx="5546725" cy="41481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La respuesta correcta es: a. 0.  Es inaceptable en cualquier momento que se le coloque debajo de una carga suspendida.</a:t>
            </a:r>
          </a:p>
        </p:txBody>
      </p:sp>
      <p:sp>
        <p:nvSpPr>
          <p:cNvPr id="136197" name="Text Box 3"/>
          <p:cNvSpPr txBox="1">
            <a:spLocks noChangeArrowheads="1"/>
          </p:cNvSpPr>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E1F7B57-FD6C-4519-A8C7-F5DD2A43F17A}" type="slidenum">
              <a:rPr lang="en-US" altLang="en-US">
                <a:latin typeface="Calibri" pitchFamily="34" charset="0"/>
              </a:rPr>
              <a:pPr algn="r" eaLnBrk="1" hangingPunct="1">
                <a:spcBef>
                  <a:spcPct val="0"/>
                </a:spcBef>
                <a:buClrTx/>
                <a:buFontTx/>
                <a:buNone/>
              </a:pPr>
              <a:t>64</a:t>
            </a:fld>
            <a:r>
              <a:rPr lang="en-US" altLang="en-US">
                <a:latin typeface="Calibri" pitchFamily="34" charset="0"/>
              </a:rPr>
              <a:t>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A3AAD82-6706-4036-AA5D-2EEF6862B133}" type="slidenum">
              <a:rPr lang="en-US" altLang="en-US">
                <a:latin typeface="Calibri" pitchFamily="34" charset="0"/>
              </a:rPr>
              <a:pPr>
                <a:spcBef>
                  <a:spcPct val="0"/>
                </a:spcBef>
                <a:buClrTx/>
                <a:buFontTx/>
                <a:buNone/>
              </a:pPr>
              <a:t>65</a:t>
            </a:fld>
            <a:r>
              <a:rPr lang="en-US" altLang="en-US">
                <a:latin typeface="Calibri" pitchFamily="34" charset="0"/>
              </a:rPr>
              <a:t> </a:t>
            </a:r>
          </a:p>
        </p:txBody>
      </p:sp>
      <p:sp>
        <p:nvSpPr>
          <p:cNvPr id="138243" name="Rectangle 1"/>
          <p:cNvSpPr>
            <a:spLocks noGrp="1" noRot="1" noChangeAspect="1" noChangeArrowheads="1" noTextEdit="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4" name="Text Box 2"/>
          <p:cNvSpPr>
            <a:spLocks noGrp="1" noChangeArrowheads="1"/>
          </p:cNvSpPr>
          <p:nvPr>
            <p:ph type="body" idx="1"/>
          </p:nvPr>
        </p:nvSpPr>
        <p:spPr>
          <a:xfrm>
            <a:off x="693738" y="4379913"/>
            <a:ext cx="5546725" cy="414813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cs typeface="Arial" charset="0"/>
              </a:rPr>
              <a:t>La respuesta correcta es la b, siempre que sea posible, el punto de contacto para ninguna parte del cuerpo puede introducir el punto de anclaje.</a:t>
            </a:r>
          </a:p>
        </p:txBody>
      </p:sp>
      <p:sp>
        <p:nvSpPr>
          <p:cNvPr id="138245" name="Text Box 3"/>
          <p:cNvSpPr txBox="1">
            <a:spLocks noChangeArrowheads="1"/>
          </p:cNvSpPr>
          <p:nvPr/>
        </p:nvSpPr>
        <p:spPr bwMode="auto">
          <a:xfrm>
            <a:off x="3929063" y="8759825"/>
            <a:ext cx="30051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664521F8-1AB1-49C6-82E3-5918990E053D}" type="slidenum">
              <a:rPr lang="en-US" altLang="en-US">
                <a:latin typeface="Calibri" pitchFamily="34" charset="0"/>
              </a:rPr>
              <a:pPr algn="r" eaLnBrk="1" hangingPunct="1">
                <a:spcBef>
                  <a:spcPct val="0"/>
                </a:spcBef>
                <a:buClrTx/>
                <a:buFontTx/>
                <a:buNone/>
              </a:pPr>
              <a:t>65</a:t>
            </a:fld>
            <a:r>
              <a:rPr lang="en-US" altLang="en-US">
                <a:latin typeface="Calibri" pitchFamily="34" charset="0"/>
              </a:rPr>
              <a:t>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14F015FB-D128-4A1A-B52E-60188CD117C4}" type="slidenum">
              <a:rPr lang="en-US" altLang="en-US">
                <a:latin typeface="Calibri" pitchFamily="34" charset="0"/>
              </a:rPr>
              <a:pPr>
                <a:spcBef>
                  <a:spcPct val="0"/>
                </a:spcBef>
                <a:buClrTx/>
                <a:buFontTx/>
                <a:buNone/>
              </a:pPr>
              <a:t>66</a:t>
            </a:fld>
            <a:r>
              <a:rPr lang="en-US" altLang="en-US">
                <a:latin typeface="Calibri" pitchFamily="34" charset="0"/>
              </a:rPr>
              <a:t> </a:t>
            </a:r>
          </a:p>
        </p:txBody>
      </p:sp>
      <p:sp>
        <p:nvSpPr>
          <p:cNvPr id="140291"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140293" name="Text Box 3"/>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05896CD-F979-4143-AAB2-A03E1AEAA72A}" type="slidenum">
              <a:rPr lang="en-US" altLang="en-US">
                <a:latin typeface="Calibri" pitchFamily="34" charset="0"/>
              </a:rPr>
              <a:pPr algn="r" eaLnBrk="1" hangingPunct="1">
                <a:spcBef>
                  <a:spcPct val="0"/>
                </a:spcBef>
                <a:buClrTx/>
                <a:buFontTx/>
                <a:buNone/>
              </a:pPr>
              <a:t>66</a:t>
            </a:fld>
            <a:r>
              <a:rPr lang="en-US" altLang="en-US">
                <a:latin typeface="Calibri" pitchFamily="34" charset="0"/>
              </a:rPr>
              <a:t>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95690A42-84B2-4FE3-B7E8-D36EDEA9C4DF}" type="slidenum">
              <a:rPr lang="en-US" altLang="en-US">
                <a:latin typeface="Calibri" pitchFamily="34" charset="0"/>
              </a:rPr>
              <a:pPr>
                <a:spcBef>
                  <a:spcPct val="0"/>
                </a:spcBef>
                <a:buClrTx/>
                <a:buFontTx/>
                <a:buNone/>
              </a:pPr>
              <a:t>67</a:t>
            </a:fld>
            <a:r>
              <a:rPr lang="en-US" altLang="en-US">
                <a:latin typeface="Calibri" pitchFamily="34" charset="0"/>
              </a:rPr>
              <a:t> </a:t>
            </a:r>
          </a:p>
        </p:txBody>
      </p:sp>
      <p:sp>
        <p:nvSpPr>
          <p:cNvPr id="14233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234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142341" name="Text Box 3"/>
          <p:cNvSpPr txBox="1">
            <a:spLocks noChangeArrowheads="1"/>
          </p:cNvSpPr>
          <p:nvPr/>
        </p:nvSpPr>
        <p:spPr bwMode="auto">
          <a:xfrm>
            <a:off x="3810000" y="86106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4061B303-42C5-434B-AA93-0FC8F5AEFBA8}" type="slidenum">
              <a:rPr lang="en-US" altLang="en-US">
                <a:latin typeface="Calibri" pitchFamily="34" charset="0"/>
              </a:rPr>
              <a:pPr algn="r" eaLnBrk="1" hangingPunct="1">
                <a:spcBef>
                  <a:spcPct val="0"/>
                </a:spcBef>
                <a:buClrTx/>
                <a:buFontTx/>
                <a:buNone/>
              </a:pPr>
              <a:t>67</a:t>
            </a:fld>
            <a:r>
              <a:rPr lang="en-US" altLang="en-US">
                <a:latin typeface="Calibri" pitchFamily="34"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45667C52-10B9-452A-9699-E9457CFB7439}" type="slidenum">
              <a:rPr lang="en-US" altLang="en-US">
                <a:latin typeface="Calibri" pitchFamily="34" charset="0"/>
              </a:rPr>
              <a:pPr>
                <a:spcBef>
                  <a:spcPct val="0"/>
                </a:spcBef>
                <a:buClrTx/>
                <a:buFontTx/>
                <a:buNone/>
              </a:pPr>
              <a:t>7</a:t>
            </a:fld>
            <a:r>
              <a:rPr lang="en-US" altLang="en-US">
                <a:latin typeface="Calibri" pitchFamily="34" charset="0"/>
              </a:rPr>
              <a:t> </a:t>
            </a:r>
          </a:p>
        </p:txBody>
      </p:sp>
      <p:sp>
        <p:nvSpPr>
          <p:cNvPr id="1945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1946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47F8ACEF-3596-44E4-A79D-3DDFD3C476C8}" type="slidenum">
              <a:rPr lang="en-US" altLang="en-US">
                <a:latin typeface="Calibri" pitchFamily="34" charset="0"/>
              </a:rPr>
              <a:pPr algn="r" eaLnBrk="1" hangingPunct="1">
                <a:spcBef>
                  <a:spcPct val="0"/>
                </a:spcBef>
                <a:buClrTx/>
                <a:buFontTx/>
                <a:buNone/>
              </a:pPr>
              <a:t>7</a:t>
            </a:fld>
            <a:r>
              <a:rPr lang="en-US" altLang="en-US">
                <a:latin typeface="Calibri" pitchFamily="34"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B2789EAD-72B8-449B-B95D-43B7E29740C0}" type="slidenum">
              <a:rPr lang="en-US" altLang="en-US">
                <a:latin typeface="Calibri" pitchFamily="34" charset="0"/>
              </a:rPr>
              <a:pPr>
                <a:spcBef>
                  <a:spcPct val="0"/>
                </a:spcBef>
                <a:buClrTx/>
                <a:buFontTx/>
                <a:buNone/>
              </a:pPr>
              <a:t>8</a:t>
            </a:fld>
            <a:r>
              <a:rPr lang="en-US" altLang="en-US">
                <a:latin typeface="Calibri" pitchFamily="34" charset="0"/>
              </a:rPr>
              <a:t> </a:t>
            </a:r>
          </a:p>
        </p:txBody>
      </p:sp>
      <p:sp>
        <p:nvSpPr>
          <p:cNvPr id="21507"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2150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B8E5BC25-4FB8-408B-8A7A-B04390D640CA}" type="slidenum">
              <a:rPr lang="en-US" altLang="en-US">
                <a:latin typeface="Calibri" pitchFamily="34" charset="0"/>
              </a:rPr>
              <a:pPr algn="r" eaLnBrk="1" hangingPunct="1">
                <a:spcBef>
                  <a:spcPct val="0"/>
                </a:spcBef>
                <a:buClrTx/>
                <a:buFontTx/>
                <a:buNone/>
              </a:pPr>
              <a:t>8</a:t>
            </a:fld>
            <a:r>
              <a:rPr lang="en-US" altLang="en-US">
                <a:latin typeface="Calibri" pitchFamily="34"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4"/>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4ADAA783-064C-4E1B-8E13-F8A11D4D1667}" type="slidenum">
              <a:rPr lang="en-US" altLang="en-US">
                <a:latin typeface="Calibri" pitchFamily="34" charset="0"/>
              </a:rPr>
              <a:pPr>
                <a:spcBef>
                  <a:spcPct val="0"/>
                </a:spcBef>
                <a:buClrTx/>
                <a:buFontTx/>
                <a:buNone/>
              </a:pPr>
              <a:t>9</a:t>
            </a:fld>
            <a:r>
              <a:rPr lang="en-US" altLang="en-US">
                <a:latin typeface="Calibri" pitchFamily="34" charset="0"/>
              </a:rPr>
              <a:t> </a:t>
            </a:r>
          </a:p>
        </p:txBody>
      </p:sp>
      <p:sp>
        <p:nvSpPr>
          <p:cNvPr id="23555"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2355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20B319AC-4C4C-4FB2-99A9-713AAA2D7036}" type="slidenum">
              <a:rPr lang="en-US" altLang="en-US">
                <a:latin typeface="Calibri" pitchFamily="34" charset="0"/>
              </a:rPr>
              <a:pPr algn="r" eaLnBrk="1" hangingPunct="1">
                <a:spcBef>
                  <a:spcPct val="0"/>
                </a:spcBef>
                <a:buClrTx/>
                <a:buFontTx/>
                <a:buNone/>
              </a:pPr>
              <a:t>9</a:t>
            </a:fld>
            <a:r>
              <a:rPr lang="en-US" altLang="en-US">
                <a:latin typeface="Calibri" pitchFamily="34"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96490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223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3916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52149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7449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573301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5185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641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17591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104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816942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46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384137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399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5689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192851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4208801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89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30691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524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465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097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621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1132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53906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350" y="-6350"/>
            <a:ext cx="1384300" cy="687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Text Box 2"/>
          <p:cNvSpPr txBox="1">
            <a:spLocks noChangeArrowheads="1"/>
          </p:cNvSpPr>
          <p:nvPr/>
        </p:nvSpPr>
        <p:spPr bwMode="auto">
          <a:xfrm>
            <a:off x="8686800" y="6415088"/>
            <a:ext cx="5334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algn="ctr" eaLnBrk="1" hangingPunct="1">
              <a:buSzPct val="100000"/>
            </a:pPr>
            <a:fld id="{88E31902-11B1-4251-9553-A9650644FD37}" type="slidenum">
              <a:rPr lang="en-US" altLang="en-US" sz="1200">
                <a:solidFill>
                  <a:srgbClr val="000000"/>
                </a:solidFill>
              </a:rPr>
              <a:pPr algn="ctr" eaLnBrk="1" hangingPunct="1">
                <a:buSzPct val="100000"/>
              </a:pPr>
              <a:t>‹#›</a:t>
            </a:fld>
            <a:r>
              <a:rPr lang="en-US" altLang="en-US" sz="1200">
                <a:solidFill>
                  <a:srgbClr val="000000"/>
                </a:solidFill>
              </a:rPr>
              <a:t> </a:t>
            </a:r>
          </a:p>
        </p:txBody>
      </p:sp>
      <p:sp>
        <p:nvSpPr>
          <p:cNvPr id="1028" name="Rectangle 3"/>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9" name="Rectangle 4"/>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2pPr>
      <a:lvl3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3pPr>
      <a:lvl4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4pPr>
      <a:lvl5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8686800" y="6415088"/>
            <a:ext cx="5334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algn="ctr" eaLnBrk="1" hangingPunct="1">
              <a:buSzPct val="100000"/>
            </a:pPr>
            <a:fld id="{D9DBBE0F-C835-4C6C-B51B-85D7CADED0AA}" type="slidenum">
              <a:rPr lang="en-US" altLang="en-US" sz="1200">
                <a:solidFill>
                  <a:srgbClr val="000000"/>
                </a:solidFill>
              </a:rPr>
              <a:pPr algn="ctr" eaLnBrk="1" hangingPunct="1">
                <a:buSzPct val="100000"/>
              </a:pPr>
              <a:t>‹#›</a:t>
            </a:fld>
            <a:r>
              <a:rPr lang="en-US" altLang="en-US" sz="1200">
                <a:solidFill>
                  <a:srgbClr val="000000"/>
                </a:solidFill>
              </a:rPr>
              <a:t> </a:t>
            </a:r>
          </a:p>
        </p:txBody>
      </p:sp>
      <p:sp>
        <p:nvSpPr>
          <p:cNvPr id="2051" name="Rectangle 2"/>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2" name="Rectangle 3"/>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2pPr>
      <a:lvl3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3pPr>
      <a:lvl4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4pPr>
      <a:lvl5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8686800" y="6415088"/>
            <a:ext cx="5334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algn="ctr" eaLnBrk="1" hangingPunct="1">
              <a:buSzPct val="100000"/>
            </a:pPr>
            <a:fld id="{01A45EC0-3B49-4AD7-8EF5-DE992F1DBF19}" type="slidenum">
              <a:rPr lang="en-US" altLang="en-US" sz="1200">
                <a:solidFill>
                  <a:srgbClr val="000000"/>
                </a:solidFill>
              </a:rPr>
              <a:pPr algn="ctr" eaLnBrk="1" hangingPunct="1">
                <a:buSzPct val="100000"/>
              </a:pPr>
              <a:t>‹#›</a:t>
            </a:fld>
            <a:r>
              <a:rPr lang="en-US" altLang="en-US" sz="1200">
                <a:solidFill>
                  <a:srgbClr val="000000"/>
                </a:solidFill>
              </a:rPr>
              <a:t> </a:t>
            </a:r>
          </a:p>
        </p:txBody>
      </p:sp>
      <p:sp>
        <p:nvSpPr>
          <p:cNvPr id="3075" name="Rectangle 2"/>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3076" name="Rectangle 3"/>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2pPr>
      <a:lvl3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3pPr>
      <a:lvl4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4pPr>
      <a:lvl5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anose="020F0502020204030204" pitchFamily="34" charset="0"/>
          <a:cs typeface="Arial" panose="020B0604020202020204" pitchFamily="34"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0.xml"/><Relationship Id="rId1" Type="http://schemas.openxmlformats.org/officeDocument/2006/relationships/slideLayout" Target="../slideLayouts/slideLayout24.xml"/><Relationship Id="rId4" Type="http://schemas.openxmlformats.org/officeDocument/2006/relationships/image" Target="../media/image50.jpeg"/></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1.xml"/><Relationship Id="rId1" Type="http://schemas.openxmlformats.org/officeDocument/2006/relationships/slideLayout" Target="../slideLayouts/slideLayout24.xml"/><Relationship Id="rId4" Type="http://schemas.openxmlformats.org/officeDocument/2006/relationships/image" Target="../media/image52.jpeg"/></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title="Background photo for introduction sli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56700" cy="687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2"/>
          <p:cNvSpPr>
            <a:spLocks noGrp="1" noChangeArrowheads="1"/>
          </p:cNvSpPr>
          <p:nvPr>
            <p:ph type="title"/>
          </p:nvPr>
        </p:nvSpPr>
        <p:spPr>
          <a:xfrm>
            <a:off x="0" y="3886200"/>
            <a:ext cx="9144000" cy="1450975"/>
          </a:xfrm>
          <a:solidFill>
            <a:srgbClr val="000000">
              <a:alpha val="74901"/>
            </a:srgbClr>
          </a:solidFill>
        </p:spPr>
        <p:txBody>
          <a:bodyPr anchorCtr="1"/>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b="1" dirty="0" err="1" smtClean="0">
                <a:solidFill>
                  <a:srgbClr val="FFFFFF"/>
                </a:solidFill>
              </a:rPr>
              <a:t>Conocimiento</a:t>
            </a:r>
            <a:r>
              <a:rPr lang="en-US" altLang="en-US" sz="3600" b="1" dirty="0" smtClean="0">
                <a:solidFill>
                  <a:srgbClr val="FFFFFF"/>
                </a:solidFill>
              </a:rPr>
              <a:t> de </a:t>
            </a:r>
            <a:r>
              <a:rPr lang="en-US" altLang="en-US" sz="3600" b="1" dirty="0" err="1" smtClean="0">
                <a:solidFill>
                  <a:srgbClr val="FFFFFF"/>
                </a:solidFill>
              </a:rPr>
              <a:t>Seguridad</a:t>
            </a:r>
            <a:r>
              <a:rPr lang="en-US" altLang="en-US" sz="3600" b="1" dirty="0" smtClean="0">
                <a:solidFill>
                  <a:srgbClr val="FFFFFF"/>
                </a:solidFill>
              </a:rPr>
              <a:t> para</a:t>
            </a:r>
            <a:br>
              <a:rPr lang="en-US" altLang="en-US" sz="3600" b="1" dirty="0" smtClean="0">
                <a:solidFill>
                  <a:srgbClr val="FFFFFF"/>
                </a:solidFill>
              </a:rPr>
            </a:br>
            <a:r>
              <a:rPr lang="en-US" altLang="en-US" sz="3600" b="1" dirty="0" err="1" smtClean="0">
                <a:solidFill>
                  <a:srgbClr val="FFFFFF"/>
                </a:solidFill>
              </a:rPr>
              <a:t>Vehiculo</a:t>
            </a:r>
            <a:r>
              <a:rPr lang="en-US" altLang="en-US" sz="3600" b="1" dirty="0" smtClean="0">
                <a:solidFill>
                  <a:srgbClr val="FFFFFF"/>
                </a:solidFill>
              </a:rPr>
              <a:t> </a:t>
            </a:r>
            <a:r>
              <a:rPr lang="en-US" altLang="en-US" sz="3600" b="1" dirty="0" err="1" smtClean="0">
                <a:solidFill>
                  <a:srgbClr val="FFFFFF"/>
                </a:solidFill>
              </a:rPr>
              <a:t>Motorizado</a:t>
            </a:r>
            <a:r>
              <a:rPr lang="en-US" altLang="en-US" sz="3600" b="1" dirty="0" smtClean="0">
                <a:solidFill>
                  <a:srgbClr val="FFFFFF"/>
                </a:solidFill>
              </a:rPr>
              <a:t> </a:t>
            </a:r>
            <a:r>
              <a:rPr lang="en-US" altLang="en-US" sz="3600" b="1" dirty="0" err="1" smtClean="0">
                <a:solidFill>
                  <a:srgbClr val="FFFFFF"/>
                </a:solidFill>
              </a:rPr>
              <a:t>en</a:t>
            </a:r>
            <a:r>
              <a:rPr lang="en-US" altLang="en-US" sz="3600" b="1" dirty="0" smtClean="0">
                <a:solidFill>
                  <a:srgbClr val="FFFFFF"/>
                </a:solidFill>
              </a:rPr>
              <a:t> </a:t>
            </a:r>
            <a:r>
              <a:rPr lang="en-US" altLang="en-US" sz="3600" b="1" dirty="0" err="1" smtClean="0">
                <a:solidFill>
                  <a:srgbClr val="FFFFFF"/>
                </a:solidFill>
              </a:rPr>
              <a:t>Sitio</a:t>
            </a:r>
            <a:endParaRPr lang="en-US" altLang="en-US" sz="3600" b="1" dirty="0" smtClean="0">
              <a:solidFill>
                <a:srgbClr val="FFFFFF"/>
              </a:solidFill>
            </a:endParaRPr>
          </a:p>
        </p:txBody>
      </p:sp>
      <p:sp>
        <p:nvSpPr>
          <p:cNvPr id="6149" name="Rectangle 2"/>
          <p:cNvSpPr txBox="1">
            <a:spLocks noChangeArrowheads="1"/>
          </p:cNvSpPr>
          <p:nvPr/>
        </p:nvSpPr>
        <p:spPr bwMode="auto">
          <a:xfrm>
            <a:off x="0" y="990600"/>
            <a:ext cx="9144000" cy="1447800"/>
          </a:xfrm>
          <a:prstGeom prst="rect">
            <a:avLst/>
          </a:prstGeom>
          <a:solidFill>
            <a:schemeClr val="tx1">
              <a:alpha val="74901"/>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a:spcBef>
                <a:spcPts val="800"/>
              </a:spcBef>
              <a:buClr>
                <a:srgbClr val="000000"/>
              </a:buClr>
              <a:buSzPct val="100000"/>
              <a:buFont typeface="Times New Roman" pitchFamily="16" charset="0"/>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4" charset="0"/>
                <a:cs typeface="Arial" charset="0"/>
              </a:defRPr>
            </a:lvl9pPr>
          </a:lstStyle>
          <a:p>
            <a:pPr algn="ctr" eaLnBrk="1" hangingPunct="1">
              <a:spcBef>
                <a:spcPct val="0"/>
              </a:spcBef>
            </a:pPr>
            <a:r>
              <a:rPr lang="en-US" altLang="en-US" sz="4400" b="1" dirty="0" smtClean="0">
                <a:solidFill>
                  <a:schemeClr val="bg1"/>
                </a:solidFill>
              </a:rPr>
              <a:t>Susan </a:t>
            </a:r>
            <a:r>
              <a:rPr lang="en-US" altLang="en-US" sz="4400" b="1" dirty="0">
                <a:solidFill>
                  <a:schemeClr val="bg1"/>
                </a:solidFill>
              </a:rPr>
              <a:t>Harwood</a:t>
            </a:r>
            <a:br>
              <a:rPr lang="en-US" altLang="en-US" sz="4400" b="1" dirty="0">
                <a:solidFill>
                  <a:schemeClr val="bg1"/>
                </a:solidFill>
              </a:rPr>
            </a:br>
            <a:r>
              <a:rPr lang="en-US" altLang="en-US" sz="4400" b="1" dirty="0">
                <a:solidFill>
                  <a:schemeClr val="bg1"/>
                </a:solidFill>
              </a:rPr>
              <a:t>Training Program Grant</a:t>
            </a:r>
          </a:p>
        </p:txBody>
      </p:sp>
      <p:sp>
        <p:nvSpPr>
          <p:cNvPr id="2" name="TextBox 1" title="OSHA Disclaimer"/>
          <p:cNvSpPr txBox="1"/>
          <p:nvPr/>
        </p:nvSpPr>
        <p:spPr>
          <a:xfrm>
            <a:off x="228600" y="5867400"/>
            <a:ext cx="8686800" cy="646331"/>
          </a:xfrm>
          <a:prstGeom prst="rect">
            <a:avLst/>
          </a:prstGeom>
          <a:noFill/>
        </p:spPr>
        <p:txBody>
          <a:bodyPr wrap="square" rtlCol="0">
            <a:spAutoFit/>
          </a:bodyPr>
          <a:lstStyle/>
          <a:p>
            <a:pPr marL="0" marR="0">
              <a:spcBef>
                <a:spcPts val="0"/>
              </a:spcBef>
              <a:spcAft>
                <a:spcPts val="0"/>
              </a:spcAft>
            </a:pPr>
            <a:r>
              <a:rPr lang="es-MX" sz="1200" dirty="0" smtClean="0">
                <a:solidFill>
                  <a:schemeClr val="tx1"/>
                </a:solidFill>
                <a:effectLst/>
                <a:latin typeface="+mn-lt"/>
                <a:ea typeface="Times New Roman"/>
                <a:cs typeface="Times New Roman"/>
              </a:rPr>
              <a:t>Este material fue producido bajo número de concesión SH-26324-SH4 de la </a:t>
            </a:r>
            <a:r>
              <a:rPr lang="es-MX" sz="1200" dirty="0" err="1" smtClean="0">
                <a:solidFill>
                  <a:schemeClr val="tx1"/>
                </a:solidFill>
                <a:effectLst/>
                <a:latin typeface="+mn-lt"/>
                <a:ea typeface="Times New Roman"/>
                <a:cs typeface="Times New Roman"/>
              </a:rPr>
              <a:t>Occupational</a:t>
            </a:r>
            <a:r>
              <a:rPr lang="es-MX" sz="1200" dirty="0" smtClean="0">
                <a:solidFill>
                  <a:schemeClr val="tx1"/>
                </a:solidFill>
                <a:effectLst/>
                <a:latin typeface="+mn-lt"/>
                <a:ea typeface="Times New Roman"/>
                <a:cs typeface="Times New Roman"/>
              </a:rPr>
              <a:t> Safety and </a:t>
            </a:r>
            <a:r>
              <a:rPr lang="es-MX" sz="1200" dirty="0" err="1" smtClean="0">
                <a:solidFill>
                  <a:schemeClr val="tx1"/>
                </a:solidFill>
                <a:effectLst/>
                <a:latin typeface="+mn-lt"/>
                <a:ea typeface="Times New Roman"/>
                <a:cs typeface="Times New Roman"/>
              </a:rPr>
              <a:t>Health</a:t>
            </a:r>
            <a:r>
              <a:rPr lang="es-MX" sz="1200" dirty="0" smtClean="0">
                <a:solidFill>
                  <a:schemeClr val="tx1"/>
                </a:solidFill>
                <a:effectLst/>
                <a:latin typeface="+mn-lt"/>
                <a:ea typeface="Times New Roman"/>
                <a:cs typeface="Times New Roman"/>
              </a:rPr>
              <a:t> </a:t>
            </a:r>
            <a:r>
              <a:rPr lang="es-MX" sz="1200" dirty="0" err="1" smtClean="0">
                <a:solidFill>
                  <a:schemeClr val="tx1"/>
                </a:solidFill>
                <a:effectLst/>
                <a:latin typeface="+mn-lt"/>
                <a:ea typeface="Times New Roman"/>
                <a:cs typeface="Times New Roman"/>
              </a:rPr>
              <a:t>Administration</a:t>
            </a:r>
            <a:r>
              <a:rPr lang="es-MX" sz="1200" dirty="0" smtClean="0">
                <a:solidFill>
                  <a:schemeClr val="tx1"/>
                </a:solidFill>
                <a:effectLst/>
                <a:latin typeface="+mn-lt"/>
                <a:ea typeface="Times New Roman"/>
                <a:cs typeface="Times New Roman"/>
              </a:rPr>
              <a:t>, </a:t>
            </a:r>
            <a:r>
              <a:rPr lang="es-MX" sz="1200" dirty="0" err="1" smtClean="0">
                <a:solidFill>
                  <a:schemeClr val="tx1"/>
                </a:solidFill>
                <a:effectLst/>
                <a:latin typeface="+mn-lt"/>
                <a:ea typeface="Times New Roman"/>
                <a:cs typeface="Times New Roman"/>
              </a:rPr>
              <a:t>Departament</a:t>
            </a:r>
            <a:r>
              <a:rPr lang="es-MX" sz="1200" dirty="0" smtClean="0">
                <a:solidFill>
                  <a:schemeClr val="tx1"/>
                </a:solidFill>
                <a:effectLst/>
                <a:latin typeface="+mn-lt"/>
                <a:ea typeface="Times New Roman"/>
                <a:cs typeface="Times New Roman"/>
              </a:rPr>
              <a:t> of Labor. No reflejan necesariamente las opiniones o políticas del Departamento de trabajo, ni hace mención de los nombres comerciales, productos comerciales, o las organizaciones implican la aprobación por el gobierno de Estados Unidos.</a:t>
            </a:r>
            <a:endParaRPr lang="en-US" sz="1200" dirty="0">
              <a:solidFill>
                <a:schemeClr val="tx1"/>
              </a:solidFill>
              <a:effectLst/>
              <a:latin typeface="+mn-lt"/>
              <a:ea typeface="Times New Roman"/>
              <a:cs typeface="Times New Roman"/>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title="Esta fotografía muestra a un trabajador agachado hacia abajo detrás de un bulldozer.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5487987" y="38100"/>
            <a:ext cx="3656013" cy="6858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Este trabajador en el trayecto directo de viaje y no se pueden ver</a:t>
            </a:r>
          </a:p>
        </p:txBody>
      </p:sp>
      <p:sp>
        <p:nvSpPr>
          <p:cNvPr id="10" name="Rounded Rectangle 9"/>
          <p:cNvSpPr/>
          <p:nvPr/>
        </p:nvSpPr>
        <p:spPr bwMode="auto">
          <a:xfrm>
            <a:off x="44451" y="5867400"/>
            <a:ext cx="4540249" cy="914400"/>
          </a:xfrm>
          <a:prstGeom prst="round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Acciones correctivas: nunca debemos olvidar que el equipo tiene puntos ciegos; labor defensiva</a:t>
            </a:r>
          </a:p>
        </p:txBody>
      </p:sp>
      <p:sp>
        <p:nvSpPr>
          <p:cNvPr id="2" name="Title 1" hidden="1"/>
          <p:cNvSpPr>
            <a:spLocks noGrp="1"/>
          </p:cNvSpPr>
          <p:nvPr>
            <p:ph type="title"/>
          </p:nvPr>
        </p:nvSpPr>
        <p:spPr/>
        <p:txBody>
          <a:bodyPr/>
          <a:lstStyle/>
          <a:p>
            <a:r>
              <a:rPr lang="es-ES" dirty="0" smtClean="0"/>
              <a:t>Este trabajador en el trayecto directo de viaje y no se pueden ver</a:t>
            </a:r>
            <a:br>
              <a:rPr lang="es-ES" dirty="0" smtClean="0"/>
            </a:br>
            <a:endParaRPr lang="en-US"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title="Tenga en cuenta que esta operación no es correctamente utilizando tres puntos de contacto,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2392362" y="0"/>
            <a:ext cx="6751638"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Estacionamiento inadecuado puede resultar en fuera de control y descontrol que un equipo es un peligro para el operador y los trabajadores tierra</a:t>
            </a:r>
          </a:p>
        </p:txBody>
      </p:sp>
      <p:sp>
        <p:nvSpPr>
          <p:cNvPr id="10" name="Rounded Rectangle 9"/>
          <p:cNvSpPr/>
          <p:nvPr/>
        </p:nvSpPr>
        <p:spPr bwMode="auto">
          <a:xfrm>
            <a:off x="0" y="5943600"/>
            <a:ext cx="5870576"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Cuando se salga del equipo, asegúrese de que para aplicar el freno, coloque la transmisión en estacionamiento, y la conexión a tierra todos los archivos adjuntos</a:t>
            </a:r>
          </a:p>
        </p:txBody>
      </p:sp>
      <p:sp>
        <p:nvSpPr>
          <p:cNvPr id="2" name="Title 1" hidden="1"/>
          <p:cNvSpPr>
            <a:spLocks noGrp="1"/>
          </p:cNvSpPr>
          <p:nvPr>
            <p:ph type="title"/>
          </p:nvPr>
        </p:nvSpPr>
        <p:spPr/>
        <p:txBody>
          <a:bodyPr/>
          <a:lstStyle/>
          <a:p>
            <a:r>
              <a:rPr lang="es-ES" dirty="0" smtClean="0"/>
              <a:t>Tenga en cuenta que esta operación no es correctamente utilizando tres puntos de contacto, </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title="Rollovers equipo a menudo resultado en el operador que se expulsan y aplastado   "/>
          <p:cNvPicPr>
            <a:picLocks noChangeAspect="1" noChangeArrowheads="1"/>
          </p:cNvPicPr>
          <p:nvPr/>
        </p:nvPicPr>
        <p:blipFill>
          <a:blip r:embed="rId3">
            <a:lum bright="16000" contrast="14000"/>
            <a:extLst>
              <a:ext uri="{28A0092B-C50C-407E-A947-70E740481C1C}">
                <a14:useLocalDpi xmlns:a14="http://schemas.microsoft.com/office/drawing/2010/main"/>
              </a:ext>
            </a:extLst>
          </a:blip>
          <a:srcRect/>
          <a:stretch>
            <a:fillRect/>
          </a:stretch>
        </p:blipFill>
        <p:spPr bwMode="auto">
          <a:xfrm>
            <a:off x="0" y="0"/>
            <a:ext cx="9151938" cy="6858000"/>
          </a:xfrm>
          <a:prstGeom prst="rect">
            <a:avLst/>
          </a:prstGeom>
          <a:noFill/>
          <a:ln>
            <a:noFill/>
          </a:ln>
          <a:effectLst/>
          <a:extLst>
            <a:ext uri="{909E8E84-426E-40DD-AFC4-6F175D3DCCD1}">
              <a14:hiddenFill xmlns:a14="http://schemas.microsoft.com/office/drawing/2010/main">
                <a:blipFill dpi="0" rotWithShape="0">
                  <a:blip>
                    <a:lum bright="16000" contrast="14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5634037" y="0"/>
            <a:ext cx="34718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err="1" smtClean="0">
                <a:ln>
                  <a:noFill/>
                </a:ln>
                <a:solidFill>
                  <a:schemeClr val="tx1"/>
                </a:solidFill>
                <a:effectLst/>
                <a:latin typeface="+mn-lt"/>
                <a:cs typeface="Arial" panose="020B0604020202020204" pitchFamily="34" charset="0"/>
              </a:rPr>
              <a:t>Rollovers</a:t>
            </a:r>
            <a:r>
              <a:rPr kumimoji="0" lang="es-ES" sz="1800" b="0" i="0" u="none" strike="noStrike" cap="none" normalizeH="0" baseline="0" dirty="0" smtClean="0">
                <a:ln>
                  <a:noFill/>
                </a:ln>
                <a:solidFill>
                  <a:schemeClr val="tx1"/>
                </a:solidFill>
                <a:effectLst/>
                <a:latin typeface="+mn-lt"/>
                <a:cs typeface="Arial" panose="020B0604020202020204" pitchFamily="34" charset="0"/>
              </a:rPr>
              <a:t> equipo a menudo resultado en el operador que se expulsan y aplastado </a:t>
            </a:r>
            <a:endParaRPr kumimoji="0" lang="en-US" sz="1800" b="0" i="0" u="none" strike="noStrike" cap="none" normalizeH="0" baseline="0" dirty="0" smtClean="0">
              <a:ln>
                <a:noFill/>
              </a:ln>
              <a:solidFill>
                <a:schemeClr val="tx1"/>
              </a:solidFill>
              <a:effectLst/>
              <a:latin typeface="+mn-lt"/>
              <a:cs typeface="Arial" panose="020B0604020202020204" pitchFamily="34" charset="0"/>
            </a:endParaRPr>
          </a:p>
        </p:txBody>
      </p:sp>
      <p:sp>
        <p:nvSpPr>
          <p:cNvPr id="10" name="Rounded Rectangle 9"/>
          <p:cNvSpPr/>
          <p:nvPr/>
        </p:nvSpPr>
        <p:spPr bwMode="auto">
          <a:xfrm>
            <a:off x="25400" y="6172200"/>
            <a:ext cx="3937000" cy="6858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Simplemente haciendo uso del cinturón un hábito puede salvar su vida </a:t>
            </a:r>
            <a:endParaRPr kumimoji="0" lang="en-US" sz="1800" b="0" i="0" u="none" strike="noStrike" cap="none" normalizeH="0" baseline="0" dirty="0" smtClean="0">
              <a:ln>
                <a:noFill/>
              </a:ln>
              <a:solidFill>
                <a:schemeClr val="tx1"/>
              </a:solidFill>
              <a:effectLst/>
              <a:latin typeface="+mn-lt"/>
              <a:cs typeface="Arial" panose="020B0604020202020204" pitchFamily="34" charset="0"/>
            </a:endParaRPr>
          </a:p>
        </p:txBody>
      </p:sp>
      <p:sp>
        <p:nvSpPr>
          <p:cNvPr id="2" name="Title 1" hidden="1"/>
          <p:cNvSpPr>
            <a:spLocks noGrp="1"/>
          </p:cNvSpPr>
          <p:nvPr>
            <p:ph type="title"/>
          </p:nvPr>
        </p:nvSpPr>
        <p:spPr/>
        <p:txBody>
          <a:bodyPr/>
          <a:lstStyle/>
          <a:p>
            <a:r>
              <a:rPr lang="es-ES" dirty="0" err="1" smtClean="0"/>
              <a:t>Rollovers</a:t>
            </a:r>
            <a:r>
              <a:rPr lang="es-ES" dirty="0" smtClean="0"/>
              <a:t> equipo a menudo resultado en el operador que se expulsan y aplastado </a:t>
            </a:r>
            <a:br>
              <a:rPr lang="es-ES" dirty="0" smtClean="0"/>
            </a:br>
            <a:endParaRPr lang="en-US"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title="Todo el equipo pesado debe tener el manual del operador actual para su revisión por parte del operador.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4737100" y="0"/>
            <a:ext cx="42338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Valiosa información relacionada con la seguridad se puede encontrar en el manual del operador</a:t>
            </a:r>
          </a:p>
        </p:txBody>
      </p:sp>
      <p:sp>
        <p:nvSpPr>
          <p:cNvPr id="10" name="Rounded Rectangle 9"/>
          <p:cNvSpPr/>
          <p:nvPr/>
        </p:nvSpPr>
        <p:spPr bwMode="auto">
          <a:xfrm>
            <a:off x="-12700" y="5962650"/>
            <a:ext cx="4533900"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Este operador se toma un momento para revisar el funcionamiento seguro de su pieza de equipo</a:t>
            </a:r>
          </a:p>
        </p:txBody>
      </p:sp>
      <p:sp>
        <p:nvSpPr>
          <p:cNvPr id="2" name="Title 1" hidden="1"/>
          <p:cNvSpPr>
            <a:spLocks noGrp="1"/>
          </p:cNvSpPr>
          <p:nvPr>
            <p:ph type="title"/>
          </p:nvPr>
        </p:nvSpPr>
        <p:spPr/>
        <p:txBody>
          <a:bodyPr/>
          <a:lstStyle/>
          <a:p>
            <a:r>
              <a:rPr lang="en-US" altLang="en-US" sz="1200" dirty="0" err="1">
                <a:latin typeface="Calibri" pitchFamily="34" charset="0"/>
                <a:ea typeface="+mn-ea"/>
                <a:cs typeface="Arial" charset="0"/>
              </a:rPr>
              <a:t>Todo</a:t>
            </a:r>
            <a:r>
              <a:rPr lang="en-US" altLang="en-US" sz="1200" dirty="0">
                <a:latin typeface="Calibri" pitchFamily="34" charset="0"/>
                <a:ea typeface="+mn-ea"/>
                <a:cs typeface="Arial" charset="0"/>
              </a:rPr>
              <a:t> el </a:t>
            </a:r>
            <a:r>
              <a:rPr lang="en-US" altLang="en-US" sz="1200" dirty="0" err="1">
                <a:latin typeface="Calibri" pitchFamily="34" charset="0"/>
                <a:ea typeface="+mn-ea"/>
                <a:cs typeface="Arial" charset="0"/>
              </a:rPr>
              <a:t>equipo</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pesado</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debe</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tener</a:t>
            </a:r>
            <a:r>
              <a:rPr lang="en-US" altLang="en-US" sz="1200" dirty="0">
                <a:latin typeface="Calibri" pitchFamily="34" charset="0"/>
                <a:ea typeface="+mn-ea"/>
                <a:cs typeface="Arial" charset="0"/>
              </a:rPr>
              <a:t> el manual del </a:t>
            </a:r>
            <a:r>
              <a:rPr lang="en-US" altLang="en-US" sz="1200" dirty="0" err="1">
                <a:latin typeface="Calibri" pitchFamily="34" charset="0"/>
                <a:ea typeface="+mn-ea"/>
                <a:cs typeface="Arial" charset="0"/>
              </a:rPr>
              <a:t>operador</a:t>
            </a:r>
            <a:r>
              <a:rPr lang="en-US" altLang="en-US" sz="1200" dirty="0">
                <a:latin typeface="Calibri" pitchFamily="34" charset="0"/>
                <a:ea typeface="+mn-ea"/>
                <a:cs typeface="Arial" charset="0"/>
              </a:rPr>
              <a:t> actual para </a:t>
            </a:r>
            <a:r>
              <a:rPr lang="en-US" altLang="en-US" sz="1200" dirty="0" err="1">
                <a:latin typeface="Calibri" pitchFamily="34" charset="0"/>
                <a:ea typeface="+mn-ea"/>
                <a:cs typeface="Arial" charset="0"/>
              </a:rPr>
              <a:t>su</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revisión</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por</a:t>
            </a:r>
            <a:r>
              <a:rPr lang="en-US" altLang="en-US" sz="1200" dirty="0">
                <a:latin typeface="Calibri" pitchFamily="34" charset="0"/>
                <a:ea typeface="+mn-ea"/>
                <a:cs typeface="Arial" charset="0"/>
              </a:rPr>
              <a:t> parte del </a:t>
            </a:r>
            <a:r>
              <a:rPr lang="en-US" altLang="en-US" sz="1200" dirty="0" err="1">
                <a:latin typeface="Calibri" pitchFamily="34" charset="0"/>
                <a:ea typeface="+mn-ea"/>
                <a:cs typeface="Arial" charset="0"/>
              </a:rPr>
              <a:t>operador</a:t>
            </a:r>
            <a:r>
              <a:rPr lang="en-US" altLang="en-US" sz="1200" dirty="0">
                <a:latin typeface="Calibri" pitchFamily="34" charset="0"/>
                <a:ea typeface="+mn-ea"/>
                <a:cs typeface="Arial" charset="0"/>
              </a:rPr>
              <a:t>. </a:t>
            </a:r>
            <a:endParaRPr lang="en-US"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title="Desató los cordones pueden quedar atrapados  en las piezas móviles, en los pedales, o provocar una caíd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40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5233987" y="0"/>
            <a:ext cx="393541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Desató los cordones pueden quedar atrapados  en las piezas móviles, en los pedales, o provocar una caída</a:t>
            </a:r>
          </a:p>
        </p:txBody>
      </p:sp>
      <p:sp>
        <p:nvSpPr>
          <p:cNvPr id="10" name="Rounded Rectangle 9"/>
          <p:cNvSpPr/>
          <p:nvPr/>
        </p:nvSpPr>
        <p:spPr bwMode="auto">
          <a:xfrm>
            <a:off x="25400" y="6096000"/>
            <a:ext cx="3471863" cy="64135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Acciones correctivas: doble de sus cordones, ocasionalmente</a:t>
            </a:r>
          </a:p>
        </p:txBody>
      </p:sp>
      <p:sp>
        <p:nvSpPr>
          <p:cNvPr id="2" name="Title 1" hidden="1"/>
          <p:cNvSpPr>
            <a:spLocks noGrp="1"/>
          </p:cNvSpPr>
          <p:nvPr>
            <p:ph type="title"/>
          </p:nvPr>
        </p:nvSpPr>
        <p:spPr/>
        <p:txBody>
          <a:bodyPr/>
          <a:lstStyle/>
          <a:p>
            <a:r>
              <a:rPr lang="en-US" altLang="en-US" dirty="0" err="1" smtClean="0"/>
              <a:t>Desató</a:t>
            </a:r>
            <a:r>
              <a:rPr lang="en-US" altLang="en-US" dirty="0" smtClean="0"/>
              <a:t> los </a:t>
            </a:r>
            <a:r>
              <a:rPr lang="en-US" altLang="en-US" dirty="0" err="1" smtClean="0"/>
              <a:t>cordones</a:t>
            </a:r>
            <a:r>
              <a:rPr lang="en-US" altLang="en-US" dirty="0" smtClean="0"/>
              <a:t> </a:t>
            </a:r>
            <a:r>
              <a:rPr lang="en-US" altLang="en-US" dirty="0" err="1" smtClean="0"/>
              <a:t>pueden</a:t>
            </a:r>
            <a:r>
              <a:rPr lang="en-US" altLang="en-US" dirty="0" smtClean="0"/>
              <a:t> </a:t>
            </a:r>
            <a:r>
              <a:rPr lang="en-US" altLang="en-US" dirty="0" err="1" smtClean="0"/>
              <a:t>quedar</a:t>
            </a:r>
            <a:r>
              <a:rPr lang="en-US" altLang="en-US" dirty="0" smtClean="0"/>
              <a:t> </a:t>
            </a:r>
            <a:r>
              <a:rPr lang="en-US" altLang="en-US" dirty="0" err="1" smtClean="0"/>
              <a:t>atrapados</a:t>
            </a:r>
            <a:r>
              <a:rPr lang="en-US" altLang="en-US" dirty="0" smtClean="0"/>
              <a:t>  </a:t>
            </a:r>
            <a:r>
              <a:rPr lang="en-US" altLang="en-US" dirty="0" err="1" smtClean="0"/>
              <a:t>en</a:t>
            </a:r>
            <a:r>
              <a:rPr lang="en-US" altLang="en-US" dirty="0" smtClean="0"/>
              <a:t> </a:t>
            </a:r>
            <a:r>
              <a:rPr lang="en-US" altLang="en-US" dirty="0" err="1" smtClean="0"/>
              <a:t>las</a:t>
            </a:r>
            <a:r>
              <a:rPr lang="en-US" altLang="en-US" dirty="0" smtClean="0"/>
              <a:t> </a:t>
            </a:r>
            <a:r>
              <a:rPr lang="en-US" altLang="en-US" dirty="0" err="1" smtClean="0"/>
              <a:t>piezas</a:t>
            </a:r>
            <a:r>
              <a:rPr lang="en-US" altLang="en-US" dirty="0" smtClean="0"/>
              <a:t> </a:t>
            </a:r>
            <a:r>
              <a:rPr lang="en-US" altLang="en-US" dirty="0" err="1" smtClean="0"/>
              <a:t>móviles</a:t>
            </a:r>
            <a:r>
              <a:rPr lang="en-US" altLang="en-US" dirty="0" smtClean="0"/>
              <a:t>, </a:t>
            </a:r>
            <a:r>
              <a:rPr lang="en-US" altLang="en-US" dirty="0" err="1" smtClean="0"/>
              <a:t>en</a:t>
            </a:r>
            <a:r>
              <a:rPr lang="en-US" altLang="en-US" dirty="0" smtClean="0"/>
              <a:t> los </a:t>
            </a:r>
            <a:r>
              <a:rPr lang="en-US" altLang="en-US" dirty="0" err="1" smtClean="0"/>
              <a:t>pedales</a:t>
            </a:r>
            <a:r>
              <a:rPr lang="en-US" altLang="en-US" dirty="0" smtClean="0"/>
              <a:t>, o </a:t>
            </a:r>
            <a:r>
              <a:rPr lang="en-US" altLang="en-US" dirty="0" err="1" smtClean="0"/>
              <a:t>provocar</a:t>
            </a:r>
            <a:r>
              <a:rPr lang="en-US" altLang="en-US" dirty="0" smtClean="0"/>
              <a:t> </a:t>
            </a:r>
            <a:r>
              <a:rPr lang="en-US" altLang="en-US" dirty="0" err="1" smtClean="0"/>
              <a:t>una</a:t>
            </a:r>
            <a:r>
              <a:rPr lang="en-US" altLang="en-US" dirty="0" smtClean="0"/>
              <a:t> </a:t>
            </a:r>
            <a:r>
              <a:rPr lang="en-US" altLang="en-US" dirty="0" err="1" smtClean="0"/>
              <a:t>caída</a:t>
            </a:r>
            <a:r>
              <a:rPr lang="en-US" altLang="en-US" dirty="0" smtClean="0"/>
              <a:t/>
            </a:r>
            <a:br>
              <a:rPr lang="en-US" altLang="en-US" dirty="0" smtClean="0"/>
            </a:br>
            <a:endParaRPr lang="en-US"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title="Los componentes de la máquina no puede caer inesperadamente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5646737" y="0"/>
            <a:ext cx="3471863" cy="6096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Los componentes de la máquina no puede caer inesperadamente </a:t>
            </a:r>
          </a:p>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smtClean="0">
              <a:ln>
                <a:noFill/>
              </a:ln>
              <a:solidFill>
                <a:schemeClr val="tx1"/>
              </a:solidFill>
              <a:effectLst/>
              <a:latin typeface="+mn-lt"/>
              <a:cs typeface="Arial" panose="020B0604020202020204" pitchFamily="34" charset="0"/>
            </a:endParaRPr>
          </a:p>
        </p:txBody>
      </p:sp>
      <p:sp>
        <p:nvSpPr>
          <p:cNvPr id="10" name="Rounded Rectangle 9"/>
          <p:cNvSpPr/>
          <p:nvPr/>
        </p:nvSpPr>
        <p:spPr bwMode="auto">
          <a:xfrm>
            <a:off x="0" y="5943600"/>
            <a:ext cx="8213726"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Acciones correctivas: uso del apoyo proporcionado por el fabricante; si no hay un soporte, cuna, calce, o bloquear; no coloque ninguna parte de su cuerpo, incluso por un momento, bajo cualquier carga suspendida o pieza de equipo </a:t>
            </a:r>
            <a:r>
              <a:rPr kumimoji="0" lang="es-ES" sz="1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elevado</a:t>
            </a:r>
          </a:p>
        </p:txBody>
      </p:sp>
      <p:sp>
        <p:nvSpPr>
          <p:cNvPr id="2" name="Title 1" hidden="1"/>
          <p:cNvSpPr>
            <a:spLocks noGrp="1"/>
          </p:cNvSpPr>
          <p:nvPr>
            <p:ph type="title"/>
          </p:nvPr>
        </p:nvSpPr>
        <p:spPr/>
        <p:txBody>
          <a:bodyPr/>
          <a:lstStyle/>
          <a:p>
            <a:r>
              <a:rPr lang="es-ES" dirty="0" smtClean="0"/>
              <a:t>Los componentes de la máquina no puede caer inesperadamente </a:t>
            </a:r>
            <a:br>
              <a:rPr lang="es-ES" dirty="0" smtClean="0"/>
            </a:br>
            <a:endParaRPr lang="en-US"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title="los tendidos eléctrico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8" name="Picture 5" title="Picture of an Overhead Powerlines sig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37300" y="3759200"/>
            <a:ext cx="2514600" cy="289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ounded Rectangle 9"/>
          <p:cNvSpPr/>
          <p:nvPr/>
        </p:nvSpPr>
        <p:spPr bwMode="auto">
          <a:xfrm>
            <a:off x="4757737" y="0"/>
            <a:ext cx="43862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Usted, su equipo y los materiales deberán permanecer por lo menos 10' por los tendidos eléctricos</a:t>
            </a:r>
          </a:p>
        </p:txBody>
      </p:sp>
      <p:sp>
        <p:nvSpPr>
          <p:cNvPr id="11" name="Rounded Rectangle 10"/>
          <p:cNvSpPr/>
          <p:nvPr/>
        </p:nvSpPr>
        <p:spPr bwMode="auto">
          <a:xfrm>
            <a:off x="0" y="5918200"/>
            <a:ext cx="5405437"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Usted debe ser informado por su supervisor cuando una mayor distancia de aproximación es necesario debido a tensiones más altas</a:t>
            </a:r>
          </a:p>
        </p:txBody>
      </p:sp>
      <p:sp>
        <p:nvSpPr>
          <p:cNvPr id="2" name="Title 1" hidden="1"/>
          <p:cNvSpPr>
            <a:spLocks noGrp="1"/>
          </p:cNvSpPr>
          <p:nvPr>
            <p:ph type="title"/>
          </p:nvPr>
        </p:nvSpPr>
        <p:spPr/>
        <p:txBody>
          <a:bodyPr/>
          <a:lstStyle/>
          <a:p>
            <a:r>
              <a:rPr lang="en-US" dirty="0" smtClean="0"/>
              <a:t>los </a:t>
            </a:r>
            <a:r>
              <a:rPr lang="en-US" dirty="0" err="1" smtClean="0"/>
              <a:t>tendidos</a:t>
            </a:r>
            <a:r>
              <a:rPr lang="en-US" dirty="0" smtClean="0"/>
              <a:t> </a:t>
            </a:r>
            <a:r>
              <a:rPr lang="en-US" dirty="0" err="1" smtClean="0"/>
              <a:t>eléctricos</a:t>
            </a:r>
            <a:r>
              <a:rPr lang="en-US" dirty="0" smtClean="0"/>
              <a:t/>
            </a:r>
            <a:br>
              <a:rPr lang="en-US" dirty="0" smtClean="0"/>
            </a:br>
            <a:endParaRPr lang="en-US"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title="Esta fotografía fue tomada después de que un camión cargado con equipos pesados capturados estas líneas y arrancó hacia abaj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3233737" y="0"/>
            <a:ext cx="59102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Esta fotografía fue tomada después de que un camión cargado con equipos pesados capturados estas líneas y arrancó hacia abajo</a:t>
            </a:r>
          </a:p>
        </p:txBody>
      </p:sp>
      <p:sp>
        <p:nvSpPr>
          <p:cNvPr id="10" name="Rounded Rectangle 9"/>
          <p:cNvSpPr/>
          <p:nvPr/>
        </p:nvSpPr>
        <p:spPr bwMode="auto">
          <a:xfrm>
            <a:off x="0" y="5943600"/>
            <a:ext cx="4379912"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Asegúrese de que la carga que se transporta es lo suficientemente baja como para borrar las líneas de alimentación</a:t>
            </a:r>
          </a:p>
        </p:txBody>
      </p:sp>
      <p:sp>
        <p:nvSpPr>
          <p:cNvPr id="2" name="Title 1" hidden="1"/>
          <p:cNvSpPr>
            <a:spLocks noGrp="1"/>
          </p:cNvSpPr>
          <p:nvPr>
            <p:ph type="title"/>
          </p:nvPr>
        </p:nvSpPr>
        <p:spPr/>
        <p:txBody>
          <a:bodyPr/>
          <a:lstStyle/>
          <a:p>
            <a:pPr lvl="0" eaLnBrk="1" hangingPunct="1"/>
            <a:r>
              <a:rPr lang="es-ES" sz="1800" dirty="0">
                <a:ea typeface="+mn-ea"/>
                <a:cs typeface="Arial" panose="020B0604020202020204" pitchFamily="34" charset="0"/>
              </a:rPr>
              <a:t>Esta fotografía fue tomada después de que un camión cargado con equipos pesados capturados estas líneas y arrancó hacia abajo</a:t>
            </a:r>
            <a:br>
              <a:rPr lang="es-ES" sz="1800" dirty="0">
                <a:ea typeface="+mn-ea"/>
                <a:cs typeface="Arial" panose="020B0604020202020204" pitchFamily="34" charset="0"/>
              </a:rPr>
            </a:br>
            <a:endParaRPr lang="en-US"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title="Estos cables han sido marcados con un trozo de cinta de precaución por cable.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5499100" y="0"/>
            <a:ext cx="34718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Los cables tensores de la plataforma debe ser visiblemente marcado</a:t>
            </a:r>
          </a:p>
        </p:txBody>
      </p:sp>
      <p:sp>
        <p:nvSpPr>
          <p:cNvPr id="10" name="Rounded Rectangle 9"/>
          <p:cNvSpPr/>
          <p:nvPr/>
        </p:nvSpPr>
        <p:spPr bwMode="auto">
          <a:xfrm>
            <a:off x="25400" y="5867400"/>
            <a:ext cx="4921250"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A pesar de que este era un buen comienzo, estos cables tensores necesitan varias banderas por cable para una mejor visibilidad</a:t>
            </a:r>
          </a:p>
        </p:txBody>
      </p:sp>
      <p:sp>
        <p:nvSpPr>
          <p:cNvPr id="2" name="Title 1" hidden="1"/>
          <p:cNvSpPr>
            <a:spLocks noGrp="1"/>
          </p:cNvSpPr>
          <p:nvPr>
            <p:ph type="title"/>
          </p:nvPr>
        </p:nvSpPr>
        <p:spPr/>
        <p:txBody>
          <a:bodyPr/>
          <a:lstStyle/>
          <a:p>
            <a:r>
              <a:rPr lang="es-ES" dirty="0" smtClean="0"/>
              <a:t>Estos cables han sido marcados con un trozo de cinta de precaución por cable. </a:t>
            </a:r>
            <a:endParaRPr lang="en-US"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title="Un extintor de incendios se debe montar en cada pieza de equipo pesad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4829176" y="12700"/>
            <a:ext cx="4233863" cy="6096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Un extintor de incendios se debe montar en cada pieza de equipo pesado</a:t>
            </a:r>
          </a:p>
        </p:txBody>
      </p:sp>
      <p:sp>
        <p:nvSpPr>
          <p:cNvPr id="10" name="Rounded Rectangle 9"/>
          <p:cNvSpPr/>
          <p:nvPr/>
        </p:nvSpPr>
        <p:spPr bwMode="auto">
          <a:xfrm>
            <a:off x="0" y="6092825"/>
            <a:ext cx="5002213" cy="765175"/>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Asegúrese de que cada pieza del equipo tiene un extintor y que es verificada periódicamente</a:t>
            </a:r>
          </a:p>
        </p:txBody>
      </p:sp>
      <p:sp>
        <p:nvSpPr>
          <p:cNvPr id="2" name="Title 1" hidden="1"/>
          <p:cNvSpPr>
            <a:spLocks noGrp="1"/>
          </p:cNvSpPr>
          <p:nvPr>
            <p:ph type="title"/>
          </p:nvPr>
        </p:nvSpPr>
        <p:spPr/>
        <p:txBody>
          <a:bodyPr/>
          <a:lstStyle/>
          <a:p>
            <a:pPr lvl="0" eaLnBrk="1" hangingPunct="1"/>
            <a:r>
              <a:rPr lang="en-US" altLang="en-US" sz="1800" dirty="0">
                <a:solidFill>
                  <a:srgbClr val="FFFFFF"/>
                </a:solidFill>
                <a:latin typeface="Arial" charset="0"/>
                <a:ea typeface="+mn-ea"/>
                <a:cs typeface="Arial" charset="0"/>
              </a:rPr>
              <a:t>Un </a:t>
            </a:r>
            <a:r>
              <a:rPr lang="en-US" altLang="en-US" sz="1800" dirty="0" err="1">
                <a:solidFill>
                  <a:srgbClr val="FFFFFF"/>
                </a:solidFill>
                <a:latin typeface="Arial" charset="0"/>
                <a:ea typeface="+mn-ea"/>
                <a:cs typeface="Arial" charset="0"/>
              </a:rPr>
              <a:t>extintor</a:t>
            </a:r>
            <a:r>
              <a:rPr lang="en-US" altLang="en-US" sz="1800" dirty="0">
                <a:solidFill>
                  <a:srgbClr val="FFFFFF"/>
                </a:solidFill>
                <a:latin typeface="Arial" charset="0"/>
                <a:ea typeface="+mn-ea"/>
                <a:cs typeface="Arial" charset="0"/>
              </a:rPr>
              <a:t> de </a:t>
            </a:r>
            <a:r>
              <a:rPr lang="en-US" altLang="en-US" sz="1800" dirty="0" err="1">
                <a:solidFill>
                  <a:srgbClr val="FFFFFF"/>
                </a:solidFill>
                <a:latin typeface="Arial" charset="0"/>
                <a:ea typeface="+mn-ea"/>
                <a:cs typeface="Arial" charset="0"/>
              </a:rPr>
              <a:t>incendios</a:t>
            </a:r>
            <a:r>
              <a:rPr lang="en-US" altLang="en-US" sz="1800" dirty="0">
                <a:solidFill>
                  <a:srgbClr val="FFFFFF"/>
                </a:solidFill>
                <a:latin typeface="Arial" charset="0"/>
                <a:ea typeface="+mn-ea"/>
                <a:cs typeface="Arial" charset="0"/>
              </a:rPr>
              <a:t> se </a:t>
            </a:r>
            <a:r>
              <a:rPr lang="en-US" altLang="en-US" sz="1800" dirty="0" err="1">
                <a:solidFill>
                  <a:srgbClr val="FFFFFF"/>
                </a:solidFill>
                <a:latin typeface="Arial" charset="0"/>
                <a:ea typeface="+mn-ea"/>
                <a:cs typeface="Arial" charset="0"/>
              </a:rPr>
              <a:t>debe</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montar</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en</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cada</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pieza</a:t>
            </a:r>
            <a:r>
              <a:rPr lang="en-US" altLang="en-US" sz="1800" dirty="0">
                <a:solidFill>
                  <a:srgbClr val="FFFFFF"/>
                </a:solidFill>
                <a:latin typeface="Arial" charset="0"/>
                <a:ea typeface="+mn-ea"/>
                <a:cs typeface="Arial" charset="0"/>
              </a:rPr>
              <a:t> de </a:t>
            </a:r>
            <a:r>
              <a:rPr lang="en-US" altLang="en-US" sz="1800" dirty="0" err="1">
                <a:solidFill>
                  <a:srgbClr val="FFFFFF"/>
                </a:solidFill>
                <a:latin typeface="Arial" charset="0"/>
                <a:ea typeface="+mn-ea"/>
                <a:cs typeface="Arial" charset="0"/>
              </a:rPr>
              <a:t>equipo</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pesado</a:t>
            </a:r>
            <a:r>
              <a:rPr lang="en-US" altLang="en-US" sz="1800" dirty="0">
                <a:solidFill>
                  <a:srgbClr val="FFFFFF"/>
                </a:solidFill>
                <a:latin typeface="Arial" charset="0"/>
                <a:ea typeface="+mn-ea"/>
                <a:cs typeface="Arial" charset="0"/>
              </a:rPr>
              <a:t/>
            </a:r>
            <a:br>
              <a:rPr lang="en-US" altLang="en-US" sz="1800" dirty="0">
                <a:solidFill>
                  <a:srgbClr val="FFFFFF"/>
                </a:solidFill>
                <a:latin typeface="Arial" charset="0"/>
                <a:ea typeface="+mn-ea"/>
                <a:cs typeface="Arial" charset="0"/>
              </a:rPr>
            </a:br>
            <a:endParaRPr lang="en-US"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title="Background slide for Equipo Pesad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 y="-6350"/>
            <a:ext cx="9156700" cy="687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Rectangle 2"/>
          <p:cNvSpPr>
            <a:spLocks noGrp="1" noChangeArrowheads="1"/>
          </p:cNvSpPr>
          <p:nvPr>
            <p:ph type="title"/>
          </p:nvPr>
        </p:nvSpPr>
        <p:spPr>
          <a:xfrm>
            <a:off x="0" y="4648200"/>
            <a:ext cx="9144000" cy="688975"/>
          </a:xfrm>
          <a:solidFill>
            <a:srgbClr val="000000">
              <a:alpha val="74901"/>
            </a:srgbClr>
          </a:solidFill>
        </p:spPr>
        <p:txBody>
          <a:bodyPr anchorCtr="1"/>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err="1" smtClean="0">
                <a:solidFill>
                  <a:srgbClr val="FFFFFF"/>
                </a:solidFill>
              </a:rPr>
              <a:t>Equipo</a:t>
            </a:r>
            <a:r>
              <a:rPr lang="en-US" altLang="en-US" b="1" dirty="0" smtClean="0">
                <a:solidFill>
                  <a:srgbClr val="FFFFFF"/>
                </a:solidFill>
              </a:rPr>
              <a:t> </a:t>
            </a:r>
            <a:r>
              <a:rPr lang="en-US" altLang="en-US" b="1" dirty="0" err="1" smtClean="0">
                <a:solidFill>
                  <a:srgbClr val="FFFFFF"/>
                </a:solidFill>
              </a:rPr>
              <a:t>Pesado</a:t>
            </a:r>
            <a:endParaRPr lang="en-US" altLang="en-US" b="1" dirty="0" smtClean="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title="Esta fotografía muestra un archivo adjunto (una cuchara) en una excavadora sin el pasador de seguridad instalado.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5605" name="AutoShape 5" title="Arrow"/>
          <p:cNvCxnSpPr>
            <a:cxnSpLocks noChangeShapeType="1"/>
          </p:cNvCxnSpPr>
          <p:nvPr/>
        </p:nvCxnSpPr>
        <p:spPr bwMode="auto">
          <a:xfrm flipH="1">
            <a:off x="5181600" y="1676400"/>
            <a:ext cx="1371600" cy="1295400"/>
          </a:xfrm>
          <a:prstGeom prst="straightConnector1">
            <a:avLst/>
          </a:prstGeom>
          <a:noFill/>
          <a:ln w="76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 name="Rounded Rectangle 6"/>
          <p:cNvSpPr/>
          <p:nvPr/>
        </p:nvSpPr>
        <p:spPr bwMode="auto">
          <a:xfrm>
            <a:off x="4559300" y="25400"/>
            <a:ext cx="45386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Este accesorio carece de un pasador de seguridad; el accesorio puede salir y encontrar un terreno trabajador</a:t>
            </a:r>
          </a:p>
        </p:txBody>
      </p:sp>
      <p:sp>
        <p:nvSpPr>
          <p:cNvPr id="3" name="Title 2" hidden="1"/>
          <p:cNvSpPr>
            <a:spLocks noGrp="1"/>
          </p:cNvSpPr>
          <p:nvPr>
            <p:ph type="title"/>
          </p:nvPr>
        </p:nvSpPr>
        <p:spPr/>
        <p:txBody>
          <a:bodyPr/>
          <a:lstStyle/>
          <a:p>
            <a:r>
              <a:rPr lang="es-ES" dirty="0" smtClean="0"/>
              <a:t>Este accesorio carece de un pasador de seguridad</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5605"/>
                                        </p:tgtEl>
                                        <p:attrNameLst>
                                          <p:attrName>style.visibility</p:attrName>
                                        </p:attrNameLst>
                                      </p:cBhvr>
                                      <p:to>
                                        <p:strVal val="visible"/>
                                      </p:to>
                                    </p:set>
                                    <p:animEffect transition="in" filter="fade">
                                      <p:cBhvr additive="repl">
                                        <p:cTn id="7" dur="1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title="Man puting the safety pin in the buck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p:txBody>
          <a:bodyPr/>
          <a:lstStyle/>
          <a:p>
            <a:r>
              <a:rPr lang="es-ES" dirty="0" smtClean="0"/>
              <a:t>Este accesorio carece de un pasador de seguridad  </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title="Esta fotografía muestra algunos objetos no seguros en la cabina de una pieza de equipo pesado.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2592387" y="0"/>
            <a:ext cx="655161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Objetos no seguros en la cabina puede terminar en los pedales, interferir con el funcionamiento seguro, o puede golpear un trabajador en caso de vuelco </a:t>
            </a:r>
            <a:endParaRPr kumimoji="0" lang="en-US" sz="1800" b="0" i="0" u="none" strike="noStrike" cap="none" normalizeH="0" baseline="0" dirty="0" smtClean="0">
              <a:ln>
                <a:noFill/>
              </a:ln>
              <a:solidFill>
                <a:schemeClr val="tx1"/>
              </a:solidFill>
              <a:effectLst/>
              <a:latin typeface="+mn-lt"/>
              <a:cs typeface="Arial" panose="020B0604020202020204" pitchFamily="34" charset="0"/>
            </a:endParaRPr>
          </a:p>
        </p:txBody>
      </p:sp>
      <p:sp>
        <p:nvSpPr>
          <p:cNvPr id="10" name="Rounded Rectangle 9"/>
          <p:cNvSpPr/>
          <p:nvPr/>
        </p:nvSpPr>
        <p:spPr bwMode="auto">
          <a:xfrm>
            <a:off x="25400" y="5867400"/>
            <a:ext cx="4641850"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Acciones correctivas: mantener elementos innecesarios de fuera de la cabina; el seguro los que deben de estar allí</a:t>
            </a:r>
          </a:p>
        </p:txBody>
      </p:sp>
      <p:sp>
        <p:nvSpPr>
          <p:cNvPr id="2" name="Title 1" hidden="1"/>
          <p:cNvSpPr>
            <a:spLocks noGrp="1"/>
          </p:cNvSpPr>
          <p:nvPr>
            <p:ph type="title"/>
          </p:nvPr>
        </p:nvSpPr>
        <p:spPr/>
        <p:txBody>
          <a:bodyPr/>
          <a:lstStyle/>
          <a:p>
            <a:r>
              <a:rPr lang="en-US" altLang="en-US" sz="1200" dirty="0" err="1">
                <a:latin typeface="Calibri" pitchFamily="34" charset="0"/>
                <a:ea typeface="+mn-ea"/>
                <a:cs typeface="Arial" charset="0"/>
              </a:rPr>
              <a:t>Esta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fotografía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muestra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algunos</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objetos</a:t>
            </a:r>
            <a:r>
              <a:rPr lang="en-US" altLang="en-US" sz="1200" dirty="0">
                <a:latin typeface="Calibri" pitchFamily="34" charset="0"/>
                <a:ea typeface="+mn-ea"/>
                <a:cs typeface="Arial" charset="0"/>
              </a:rPr>
              <a:t> no </a:t>
            </a:r>
            <a:r>
              <a:rPr lang="en-US" altLang="en-US" sz="1200" dirty="0" err="1">
                <a:latin typeface="Calibri" pitchFamily="34" charset="0"/>
                <a:ea typeface="+mn-ea"/>
                <a:cs typeface="Arial" charset="0"/>
              </a:rPr>
              <a:t>seguros</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en</a:t>
            </a:r>
            <a:r>
              <a:rPr lang="en-US" altLang="en-US" sz="1200" dirty="0">
                <a:latin typeface="Calibri" pitchFamily="34" charset="0"/>
                <a:ea typeface="+mn-ea"/>
                <a:cs typeface="Arial" charset="0"/>
              </a:rPr>
              <a:t> la </a:t>
            </a:r>
            <a:r>
              <a:rPr lang="en-US" altLang="en-US" sz="1200" dirty="0" err="1">
                <a:latin typeface="Calibri" pitchFamily="34" charset="0"/>
                <a:ea typeface="+mn-ea"/>
                <a:cs typeface="Arial" charset="0"/>
              </a:rPr>
              <a:t>cabina</a:t>
            </a:r>
            <a:r>
              <a:rPr lang="en-US" altLang="en-US" sz="1200" dirty="0">
                <a:latin typeface="Calibri" pitchFamily="34" charset="0"/>
                <a:ea typeface="+mn-ea"/>
                <a:cs typeface="Arial" charset="0"/>
              </a:rPr>
              <a:t> de </a:t>
            </a:r>
            <a:r>
              <a:rPr lang="en-US" altLang="en-US" sz="1200" dirty="0" err="1">
                <a:latin typeface="Calibri" pitchFamily="34" charset="0"/>
                <a:ea typeface="+mn-ea"/>
                <a:cs typeface="Arial" charset="0"/>
              </a:rPr>
              <a:t>una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pieza</a:t>
            </a:r>
            <a:r>
              <a:rPr lang="en-US" altLang="en-US" sz="1200" dirty="0">
                <a:latin typeface="Calibri" pitchFamily="34" charset="0"/>
                <a:ea typeface="+mn-ea"/>
                <a:cs typeface="Arial" charset="0"/>
              </a:rPr>
              <a:t> de </a:t>
            </a:r>
            <a:r>
              <a:rPr lang="en-US" altLang="en-US" sz="1200" dirty="0" err="1">
                <a:latin typeface="Calibri" pitchFamily="34" charset="0"/>
                <a:ea typeface="+mn-ea"/>
                <a:cs typeface="Arial" charset="0"/>
              </a:rPr>
              <a:t>equipo</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pesado</a:t>
            </a:r>
            <a:r>
              <a:rPr lang="en-US" altLang="en-US" sz="1200" dirty="0">
                <a:latin typeface="Calibri" pitchFamily="34" charset="0"/>
                <a:ea typeface="+mn-ea"/>
                <a:cs typeface="Arial" charset="0"/>
              </a:rPr>
              <a:t>.</a:t>
            </a:r>
            <a:endParaRPr lang="en-US"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title="Warning on equipme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ounded Rectangle 5"/>
          <p:cNvSpPr/>
          <p:nvPr/>
        </p:nvSpPr>
        <p:spPr bwMode="auto">
          <a:xfrm>
            <a:off x="38100" y="5943600"/>
            <a:ext cx="4305300"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Tome el tiempo para leer y seguir todas las etiquetas de advertencia, muchos de los trabajadores estarían vivas si se habían</a:t>
            </a:r>
          </a:p>
        </p:txBody>
      </p:sp>
      <p:sp>
        <p:nvSpPr>
          <p:cNvPr id="2" name="Title 1" hidden="1"/>
          <p:cNvSpPr>
            <a:spLocks noGrp="1"/>
          </p:cNvSpPr>
          <p:nvPr>
            <p:ph type="title"/>
          </p:nvPr>
        </p:nvSpPr>
        <p:spPr/>
        <p:txBody>
          <a:bodyPr/>
          <a:lstStyle/>
          <a:p>
            <a:r>
              <a:rPr lang="es-ES" dirty="0" smtClean="0"/>
              <a:t>Tome el tiempo para leer y seguir todas las etiquetas de advertencia, </a:t>
            </a:r>
            <a:endParaRPr lang="en-US"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title="Esta fotografía muestra un trapo que se ha lanzado sobre los pasos para bajar el equipo.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4446587" y="114300"/>
            <a:ext cx="4697413" cy="9906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Trapos y otros elementos pueden crear serios peligros de caídas en y alrededor de los equipos puntos de acceso</a:t>
            </a:r>
          </a:p>
        </p:txBody>
      </p:sp>
      <p:sp>
        <p:nvSpPr>
          <p:cNvPr id="10" name="Rounded Rectangle 9"/>
          <p:cNvSpPr/>
          <p:nvPr/>
        </p:nvSpPr>
        <p:spPr bwMode="auto">
          <a:xfrm>
            <a:off x="50800" y="5943600"/>
            <a:ext cx="34718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Acción correctiva : mantener los peldaños y otros equipos áreas de acceso claro y limpio</a:t>
            </a:r>
          </a:p>
        </p:txBody>
      </p:sp>
      <p:sp>
        <p:nvSpPr>
          <p:cNvPr id="2" name="Title 1" hidden="1"/>
          <p:cNvSpPr>
            <a:spLocks noGrp="1"/>
          </p:cNvSpPr>
          <p:nvPr>
            <p:ph type="title"/>
          </p:nvPr>
        </p:nvSpPr>
        <p:spPr/>
        <p:txBody>
          <a:bodyPr/>
          <a:lstStyle/>
          <a:p>
            <a:r>
              <a:rPr lang="en-US" altLang="en-US" sz="1200" dirty="0" err="1">
                <a:latin typeface="Calibri" pitchFamily="34" charset="0"/>
                <a:ea typeface="+mn-ea"/>
                <a:cs typeface="Arial" charset="0"/>
              </a:rPr>
              <a:t>Esta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fotografía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muestra</a:t>
            </a:r>
            <a:r>
              <a:rPr lang="en-US" altLang="en-US" sz="1200" dirty="0">
                <a:latin typeface="Calibri" pitchFamily="34" charset="0"/>
                <a:ea typeface="+mn-ea"/>
                <a:cs typeface="Arial" charset="0"/>
              </a:rPr>
              <a:t> un </a:t>
            </a:r>
            <a:r>
              <a:rPr lang="en-US" altLang="en-US" sz="1200" dirty="0" err="1">
                <a:latin typeface="Calibri" pitchFamily="34" charset="0"/>
                <a:ea typeface="+mn-ea"/>
                <a:cs typeface="Arial" charset="0"/>
              </a:rPr>
              <a:t>trapo</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que</a:t>
            </a:r>
            <a:r>
              <a:rPr lang="en-US" altLang="en-US" sz="1200" dirty="0">
                <a:latin typeface="Calibri" pitchFamily="34" charset="0"/>
                <a:ea typeface="+mn-ea"/>
                <a:cs typeface="Arial" charset="0"/>
              </a:rPr>
              <a:t> se ha </a:t>
            </a:r>
            <a:r>
              <a:rPr lang="en-US" altLang="en-US" sz="1200" dirty="0" err="1">
                <a:latin typeface="Calibri" pitchFamily="34" charset="0"/>
                <a:ea typeface="+mn-ea"/>
                <a:cs typeface="Arial" charset="0"/>
              </a:rPr>
              <a:t>lanzado</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sobre</a:t>
            </a:r>
            <a:r>
              <a:rPr lang="en-US" altLang="en-US" sz="1200" dirty="0">
                <a:latin typeface="Calibri" pitchFamily="34" charset="0"/>
                <a:ea typeface="+mn-ea"/>
                <a:cs typeface="Arial" charset="0"/>
              </a:rPr>
              <a:t> los </a:t>
            </a:r>
            <a:r>
              <a:rPr lang="en-US" altLang="en-US" sz="1200" dirty="0" err="1">
                <a:latin typeface="Calibri" pitchFamily="34" charset="0"/>
                <a:ea typeface="+mn-ea"/>
                <a:cs typeface="Arial" charset="0"/>
              </a:rPr>
              <a:t>pasos</a:t>
            </a:r>
            <a:r>
              <a:rPr lang="en-US" altLang="en-US" sz="1200" dirty="0">
                <a:latin typeface="Calibri" pitchFamily="34" charset="0"/>
                <a:ea typeface="+mn-ea"/>
                <a:cs typeface="Arial" charset="0"/>
              </a:rPr>
              <a:t> para </a:t>
            </a:r>
            <a:r>
              <a:rPr lang="en-US" altLang="en-US" sz="1200" dirty="0" err="1">
                <a:latin typeface="Calibri" pitchFamily="34" charset="0"/>
                <a:ea typeface="+mn-ea"/>
                <a:cs typeface="Arial" charset="0"/>
              </a:rPr>
              <a:t>bajar</a:t>
            </a:r>
            <a:r>
              <a:rPr lang="en-US" altLang="en-US" sz="1200" dirty="0">
                <a:latin typeface="Calibri" pitchFamily="34" charset="0"/>
                <a:ea typeface="+mn-ea"/>
                <a:cs typeface="Arial" charset="0"/>
              </a:rPr>
              <a:t> el </a:t>
            </a:r>
            <a:r>
              <a:rPr lang="en-US" altLang="en-US" sz="1200" dirty="0" err="1">
                <a:latin typeface="Calibri" pitchFamily="34" charset="0"/>
                <a:ea typeface="+mn-ea"/>
                <a:cs typeface="Arial" charset="0"/>
              </a:rPr>
              <a:t>equipo</a:t>
            </a:r>
            <a:r>
              <a:rPr lang="en-US" altLang="en-US" sz="1200" dirty="0">
                <a:latin typeface="Calibri" pitchFamily="34" charset="0"/>
                <a:ea typeface="+mn-ea"/>
                <a:cs typeface="Arial" charset="0"/>
              </a:rPr>
              <a:t>. </a:t>
            </a:r>
            <a:endParaRPr lang="en-US"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title="Esta fotografía muestra a un trabajador que lleva protección auditiva debido al ruido del medio ambien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4267201" y="0"/>
            <a:ext cx="4876800" cy="6858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La mayoría de los equipos lo hace suficiente ruido para eventualmente dañar su audición</a:t>
            </a:r>
          </a:p>
        </p:txBody>
      </p:sp>
      <p:sp>
        <p:nvSpPr>
          <p:cNvPr id="10" name="Rounded Rectangle 9"/>
          <p:cNvSpPr/>
          <p:nvPr/>
        </p:nvSpPr>
        <p:spPr bwMode="auto">
          <a:xfrm>
            <a:off x="0" y="5381625"/>
            <a:ext cx="4044950" cy="714375"/>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Este trabajador es proteger a su audiencia en un entorno ruidoso</a:t>
            </a:r>
          </a:p>
        </p:txBody>
      </p:sp>
      <p:sp>
        <p:nvSpPr>
          <p:cNvPr id="2" name="Title 1" hidden="1"/>
          <p:cNvSpPr>
            <a:spLocks noGrp="1"/>
          </p:cNvSpPr>
          <p:nvPr>
            <p:ph type="title"/>
          </p:nvPr>
        </p:nvSpPr>
        <p:spPr/>
        <p:txBody>
          <a:bodyPr/>
          <a:lstStyle/>
          <a:p>
            <a:pPr lvl="0" eaLnBrk="1" hangingPunct="1"/>
            <a:r>
              <a:rPr lang="en-US" altLang="en-US" sz="1800" dirty="0">
                <a:solidFill>
                  <a:srgbClr val="FFFFFF"/>
                </a:solidFill>
                <a:latin typeface="Arial" charset="0"/>
                <a:ea typeface="+mn-ea"/>
                <a:cs typeface="Arial" charset="0"/>
              </a:rPr>
              <a:t>La </a:t>
            </a:r>
            <a:r>
              <a:rPr lang="en-US" altLang="en-US" sz="1800" dirty="0" err="1">
                <a:solidFill>
                  <a:srgbClr val="FFFFFF"/>
                </a:solidFill>
                <a:latin typeface="Arial" charset="0"/>
                <a:ea typeface="+mn-ea"/>
                <a:cs typeface="Arial" charset="0"/>
              </a:rPr>
              <a:t>mayoría</a:t>
            </a:r>
            <a:r>
              <a:rPr lang="en-US" altLang="en-US" sz="1800" dirty="0">
                <a:solidFill>
                  <a:srgbClr val="FFFFFF"/>
                </a:solidFill>
                <a:latin typeface="Arial" charset="0"/>
                <a:ea typeface="+mn-ea"/>
                <a:cs typeface="Arial" charset="0"/>
              </a:rPr>
              <a:t> de los </a:t>
            </a:r>
            <a:r>
              <a:rPr lang="en-US" altLang="en-US" sz="1800" dirty="0" err="1">
                <a:solidFill>
                  <a:srgbClr val="FFFFFF"/>
                </a:solidFill>
                <a:latin typeface="Arial" charset="0"/>
                <a:ea typeface="+mn-ea"/>
                <a:cs typeface="Arial" charset="0"/>
              </a:rPr>
              <a:t>equipos</a:t>
            </a:r>
            <a:r>
              <a:rPr lang="en-US" altLang="en-US" sz="1800" dirty="0">
                <a:solidFill>
                  <a:srgbClr val="FFFFFF"/>
                </a:solidFill>
                <a:latin typeface="Arial" charset="0"/>
                <a:ea typeface="+mn-ea"/>
                <a:cs typeface="Arial" charset="0"/>
              </a:rPr>
              <a:t> lo </a:t>
            </a:r>
            <a:r>
              <a:rPr lang="en-US" altLang="en-US" sz="1800" dirty="0" err="1">
                <a:solidFill>
                  <a:srgbClr val="FFFFFF"/>
                </a:solidFill>
                <a:latin typeface="Arial" charset="0"/>
                <a:ea typeface="+mn-ea"/>
                <a:cs typeface="Arial" charset="0"/>
              </a:rPr>
              <a:t>hace</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suficiente</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ruido</a:t>
            </a:r>
            <a:r>
              <a:rPr lang="en-US" altLang="en-US" sz="1800" dirty="0">
                <a:solidFill>
                  <a:srgbClr val="FFFFFF"/>
                </a:solidFill>
                <a:latin typeface="Arial" charset="0"/>
                <a:ea typeface="+mn-ea"/>
                <a:cs typeface="Arial" charset="0"/>
              </a:rPr>
              <a:t> para </a:t>
            </a:r>
            <a:r>
              <a:rPr lang="en-US" altLang="en-US" sz="1800" dirty="0" err="1">
                <a:solidFill>
                  <a:srgbClr val="FFFFFF"/>
                </a:solidFill>
                <a:latin typeface="Arial" charset="0"/>
                <a:ea typeface="+mn-ea"/>
                <a:cs typeface="Arial" charset="0"/>
              </a:rPr>
              <a:t>eventualmente</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dañar</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su</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audición</a:t>
            </a:r>
            <a:r>
              <a:rPr lang="en-US" altLang="en-US" sz="1800" dirty="0">
                <a:solidFill>
                  <a:srgbClr val="FFFFFF"/>
                </a:solidFill>
                <a:latin typeface="Arial" charset="0"/>
                <a:ea typeface="+mn-ea"/>
                <a:cs typeface="Arial" charset="0"/>
              </a:rPr>
              <a:t/>
            </a:r>
            <a:br>
              <a:rPr lang="en-US" altLang="en-US" sz="1800" dirty="0">
                <a:solidFill>
                  <a:srgbClr val="FFFFFF"/>
                </a:solidFill>
                <a:latin typeface="Arial" charset="0"/>
                <a:ea typeface="+mn-ea"/>
                <a:cs typeface="Arial" charset="0"/>
              </a:rPr>
            </a:br>
            <a:endParaRPr lang="en-US"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1295400" y="0"/>
            <a:ext cx="7848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defRPr/>
            </a:pPr>
            <a:r>
              <a:rPr lang="en-US" altLang="en-US" sz="4400" b="1" dirty="0" err="1" smtClean="0">
                <a:effectLst>
                  <a:outerShdw blurRad="38100" dist="38100" dir="2700000" algn="tl">
                    <a:srgbClr val="FFFFFF"/>
                  </a:outerShdw>
                </a:effectLst>
                <a:latin typeface="Calibri" panose="020F0502020204030204" pitchFamily="34" charset="0"/>
              </a:rPr>
              <a:t>Estudio</a:t>
            </a:r>
            <a:r>
              <a:rPr lang="en-US" altLang="en-US" sz="4400" b="1" dirty="0" smtClean="0">
                <a:effectLst>
                  <a:outerShdw blurRad="38100" dist="38100" dir="2700000" algn="tl">
                    <a:srgbClr val="FFFFFF"/>
                  </a:outerShdw>
                </a:effectLst>
                <a:latin typeface="Calibri" panose="020F0502020204030204" pitchFamily="34" charset="0"/>
              </a:rPr>
              <a:t> de </a:t>
            </a:r>
            <a:r>
              <a:rPr lang="en-US" altLang="en-US" sz="4400" b="1" dirty="0" err="1" smtClean="0">
                <a:effectLst>
                  <a:outerShdw blurRad="38100" dist="38100" dir="2700000" algn="tl">
                    <a:srgbClr val="FFFFFF"/>
                  </a:outerShdw>
                </a:effectLst>
                <a:latin typeface="Calibri" panose="020F0502020204030204" pitchFamily="34" charset="0"/>
              </a:rPr>
              <a:t>Caso</a:t>
            </a:r>
            <a:endParaRPr lang="en-US" altLang="en-US" sz="4400" b="1" dirty="0" smtClean="0">
              <a:effectLst>
                <a:outerShdw blurRad="38100" dist="38100" dir="2700000" algn="tl">
                  <a:srgbClr val="FFFFFF"/>
                </a:outerShdw>
              </a:effectLst>
              <a:latin typeface="Calibri" panose="020F0502020204030204" pitchFamily="34" charset="0"/>
            </a:endParaRPr>
          </a:p>
        </p:txBody>
      </p:sp>
      <p:sp>
        <p:nvSpPr>
          <p:cNvPr id="57347"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buFont typeface="Arial" charset="0"/>
              <a:buChar char="•"/>
            </a:pPr>
            <a:r>
              <a:rPr lang="en-US" altLang="en-US"/>
              <a:t>El operador decidió llevar el cinturón de seguridad fue insignificante. Cuando cayó su bulldozer un banco inclinado hasta llegar a su lado, su cabeza fue aplastada por la topadora de estructura de protección en caso de vuelco.</a:t>
            </a:r>
          </a:p>
        </p:txBody>
      </p:sp>
      <p:pic>
        <p:nvPicPr>
          <p:cNvPr id="57348" name="Picture 3" title="Picture of injured work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9400" y="4343400"/>
            <a:ext cx="4572000" cy="228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hidden="1"/>
          <p:cNvSpPr>
            <a:spLocks noGrp="1"/>
          </p:cNvSpPr>
          <p:nvPr>
            <p:ph type="title"/>
          </p:nvPr>
        </p:nvSpPr>
        <p:spPr/>
        <p:txBody>
          <a:bodyPr/>
          <a:lstStyle/>
          <a:p>
            <a:r>
              <a:rPr lang="en-US" dirty="0" err="1" smtClean="0"/>
              <a:t>Estudio</a:t>
            </a:r>
            <a:r>
              <a:rPr lang="en-US" dirty="0" smtClean="0"/>
              <a:t> de </a:t>
            </a:r>
            <a:r>
              <a:rPr lang="en-US" dirty="0" err="1" smtClean="0"/>
              <a:t>Caso</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2"/>
          <p:cNvSpPr txBox="1">
            <a:spLocks noChangeArrowheads="1"/>
          </p:cNvSpPr>
          <p:nvPr/>
        </p:nvSpPr>
        <p:spPr bwMode="auto">
          <a:xfrm>
            <a:off x="1295400" y="1066800"/>
            <a:ext cx="7543800" cy="608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marL="341313" indent="-341313">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spcBef>
                <a:spcPts val="700"/>
              </a:spcBef>
              <a:buFont typeface="Arial" charset="0"/>
              <a:buChar char="•"/>
            </a:pPr>
            <a:r>
              <a:rPr lang="en-US" altLang="en-US" sz="2800"/>
              <a:t>Hacer una pre-inspección de cada día</a:t>
            </a:r>
          </a:p>
          <a:p>
            <a:pPr eaLnBrk="1" hangingPunct="1">
              <a:spcBef>
                <a:spcPts val="700"/>
              </a:spcBef>
              <a:buFont typeface="Arial" charset="0"/>
              <a:buChar char="•"/>
            </a:pPr>
            <a:r>
              <a:rPr lang="en-US" altLang="en-US" sz="2800"/>
              <a:t>No ejecute un pedazo de equipo con defectos que pueden afectar la operación segura</a:t>
            </a:r>
          </a:p>
          <a:p>
            <a:pPr lvl="1" eaLnBrk="1" hangingPunct="1">
              <a:buFont typeface="Arial" charset="0"/>
              <a:buChar char="•"/>
            </a:pPr>
            <a:r>
              <a:rPr lang="en-US" altLang="en-US"/>
              <a:t>Asegúrese de que hay un extintor totalmente cargada en el pedazo de equipo</a:t>
            </a:r>
          </a:p>
          <a:p>
            <a:pPr lvl="1" eaLnBrk="1" hangingPunct="1">
              <a:buFont typeface="Arial" charset="0"/>
              <a:buChar char="•"/>
            </a:pPr>
            <a:r>
              <a:rPr lang="en-US" altLang="en-US"/>
              <a:t>Asegúrese de que el manual de instrucciones del fabricante de la máquina</a:t>
            </a:r>
          </a:p>
          <a:p>
            <a:pPr lvl="1" eaLnBrk="1" hangingPunct="1">
              <a:buFont typeface="Arial" charset="0"/>
              <a:buChar char="•"/>
            </a:pPr>
            <a:r>
              <a:rPr lang="en-US" altLang="en-US"/>
              <a:t>Operar el equipo de acuerdo con las instrucciones del fabricante y obedecer todas las etiquetas de advertencia </a:t>
            </a:r>
          </a:p>
          <a:p>
            <a:pPr lvl="1" eaLnBrk="1" hangingPunct="1">
              <a:buFont typeface="Arial" charset="0"/>
              <a:buChar char="•"/>
            </a:pPr>
            <a:r>
              <a:rPr lang="en-US" altLang="en-US"/>
              <a:t>Cinturones de seguridad se deben utilizar todo el tiempo</a:t>
            </a:r>
          </a:p>
        </p:txBody>
      </p:sp>
      <p:sp>
        <p:nvSpPr>
          <p:cNvPr id="2" name="Title 1"/>
          <p:cNvSpPr>
            <a:spLocks noGrp="1"/>
          </p:cNvSpPr>
          <p:nvPr>
            <p:ph type="title"/>
          </p:nvPr>
        </p:nvSpPr>
        <p:spPr>
          <a:xfrm>
            <a:off x="457200" y="273050"/>
            <a:ext cx="8228013" cy="793750"/>
          </a:xfrm>
        </p:spPr>
        <p:txBody>
          <a:bodyPr/>
          <a:lstStyle/>
          <a:p>
            <a:r>
              <a:rPr lang="en-US" dirty="0" err="1" smtClean="0"/>
              <a:t>Recuerde</a:t>
            </a:r>
            <a:r>
              <a:rPr lang="en-US" dirty="0" smtClean="0"/>
              <a:t> </a:t>
            </a:r>
            <a:r>
              <a:rPr lang="en-US" dirty="0" err="1" smtClean="0"/>
              <a:t>siempre</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2"/>
          <p:cNvSpPr txBox="1">
            <a:spLocks noChangeArrowheads="1"/>
          </p:cNvSpPr>
          <p:nvPr/>
        </p:nvSpPr>
        <p:spPr bwMode="auto">
          <a:xfrm>
            <a:off x="1295400" y="1066800"/>
            <a:ext cx="7543800" cy="599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spcBef>
                <a:spcPts val="700"/>
              </a:spcBef>
              <a:buFont typeface="Arial" charset="0"/>
              <a:buChar char="•"/>
            </a:pPr>
            <a:r>
              <a:rPr lang="en-US" altLang="en-US" sz="2800"/>
              <a:t>Es necesaria una protección auditiva mientras opera el equipo</a:t>
            </a:r>
          </a:p>
          <a:p>
            <a:pPr eaLnBrk="1" hangingPunct="1">
              <a:spcBef>
                <a:spcPts val="700"/>
              </a:spcBef>
              <a:buFont typeface="Arial" charset="0"/>
              <a:buChar char="•"/>
            </a:pPr>
            <a:r>
              <a:rPr lang="en-US" altLang="en-US" sz="2800"/>
              <a:t>Los taxis son de estar libre de todas las herramientas no garantizados u otros elementos sueltos</a:t>
            </a:r>
          </a:p>
          <a:p>
            <a:pPr eaLnBrk="1" hangingPunct="1">
              <a:spcBef>
                <a:spcPts val="700"/>
              </a:spcBef>
              <a:buFont typeface="Arial" charset="0"/>
              <a:buChar char="•"/>
            </a:pPr>
            <a:r>
              <a:rPr lang="en-US" altLang="en-US" sz="2800"/>
              <a:t>Manejar el equipo, así que no se crean los riesgos para usted y otros trabajadores</a:t>
            </a:r>
          </a:p>
          <a:p>
            <a:pPr eaLnBrk="1" hangingPunct="1">
              <a:spcBef>
                <a:spcPts val="700"/>
              </a:spcBef>
              <a:buFont typeface="Arial" charset="0"/>
              <a:buChar char="•"/>
            </a:pPr>
            <a:r>
              <a:rPr lang="en-US" altLang="en-US" sz="2800"/>
              <a:t>Ser consciente de puntos ciegos, el radio de rotación del equipo, y las líneas aéreas</a:t>
            </a:r>
          </a:p>
          <a:p>
            <a:pPr eaLnBrk="1" hangingPunct="1">
              <a:spcBef>
                <a:spcPts val="700"/>
              </a:spcBef>
              <a:buFont typeface="Arial" charset="0"/>
              <a:buChar char="•"/>
            </a:pPr>
            <a:r>
              <a:rPr lang="en-US" altLang="en-US" sz="2800"/>
              <a:t>Nunca coloque ninguna parte de su cuerpo, ni siquiera por un instante, bajo cualquier carga suspendida o pieza de equipo elevado</a:t>
            </a:r>
          </a:p>
        </p:txBody>
      </p:sp>
      <p:sp>
        <p:nvSpPr>
          <p:cNvPr id="2" name="Title 1"/>
          <p:cNvSpPr>
            <a:spLocks noGrp="1"/>
          </p:cNvSpPr>
          <p:nvPr>
            <p:ph type="title"/>
          </p:nvPr>
        </p:nvSpPr>
        <p:spPr>
          <a:xfrm>
            <a:off x="457200" y="273050"/>
            <a:ext cx="8228013" cy="793750"/>
          </a:xfrm>
        </p:spPr>
        <p:txBody>
          <a:bodyPr/>
          <a:lstStyle/>
          <a:p>
            <a:r>
              <a:rPr lang="en-US" dirty="0" err="1" smtClean="0"/>
              <a:t>Recuerde</a:t>
            </a:r>
            <a:r>
              <a:rPr lang="en-US" dirty="0" smtClean="0"/>
              <a:t> </a:t>
            </a:r>
            <a:r>
              <a:rPr lang="en-US" dirty="0" err="1" smtClean="0"/>
              <a:t>siempre</a:t>
            </a:r>
            <a:r>
              <a:rPr lang="en-US" dirty="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2"/>
          <p:cNvSpPr txBox="1">
            <a:spLocks noChangeArrowheads="1"/>
          </p:cNvSpPr>
          <p:nvPr/>
        </p:nvSpPr>
        <p:spPr bwMode="auto">
          <a:xfrm>
            <a:off x="1295400" y="1066800"/>
            <a:ext cx="7543800" cy="675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spcBef>
                <a:spcPts val="700"/>
              </a:spcBef>
              <a:buFont typeface="Arial" charset="0"/>
              <a:buChar char="•"/>
            </a:pPr>
            <a:r>
              <a:rPr lang="en-US" altLang="en-US" sz="2400"/>
              <a:t>Al bajar de la máquina, se debe establecer el freno de estacionamiento, coloque la transmisión en la posición de estacionamiento, y la conexión a tierra todas las piezas en movimiento</a:t>
            </a:r>
          </a:p>
          <a:p>
            <a:pPr eaLnBrk="1" hangingPunct="1">
              <a:spcBef>
                <a:spcPts val="700"/>
              </a:spcBef>
              <a:buFont typeface="Arial" charset="0"/>
              <a:buChar char="•"/>
            </a:pPr>
            <a:r>
              <a:rPr lang="en-US" altLang="en-US" sz="2400"/>
              <a:t>Enfoque equipo sólo después de hacer contacto con los ojos y la señalización de la empresa operadora; espere para su aprobación</a:t>
            </a:r>
          </a:p>
          <a:p>
            <a:pPr eaLnBrk="1" hangingPunct="1">
              <a:spcBef>
                <a:spcPts val="700"/>
              </a:spcBef>
              <a:buFont typeface="Arial" charset="0"/>
              <a:buChar char="•"/>
            </a:pPr>
            <a:r>
              <a:rPr lang="en-US" altLang="en-US" sz="2400"/>
              <a:t>Nunca coloque usted mismo dentro del radio de rotación o la ruta de los componentes móviles (sobre todo bajo)</a:t>
            </a:r>
          </a:p>
          <a:p>
            <a:pPr eaLnBrk="1" hangingPunct="1">
              <a:spcBef>
                <a:spcPts val="700"/>
              </a:spcBef>
              <a:buFont typeface="Arial" charset="0"/>
              <a:buChar char="•"/>
            </a:pPr>
            <a:r>
              <a:rPr lang="en-US" altLang="en-US" sz="2400"/>
              <a:t>Nunca permanezca de pie directamente entre las ruedas o en las vías al hablar con el operador</a:t>
            </a:r>
          </a:p>
        </p:txBody>
      </p:sp>
      <p:sp>
        <p:nvSpPr>
          <p:cNvPr id="2" name="Title 1"/>
          <p:cNvSpPr>
            <a:spLocks noGrp="1"/>
          </p:cNvSpPr>
          <p:nvPr>
            <p:ph type="title"/>
          </p:nvPr>
        </p:nvSpPr>
        <p:spPr>
          <a:xfrm>
            <a:off x="457200" y="273050"/>
            <a:ext cx="8228013" cy="793750"/>
          </a:xfrm>
        </p:spPr>
        <p:txBody>
          <a:bodyPr/>
          <a:lstStyle/>
          <a:p>
            <a:r>
              <a:rPr lang="en-US" dirty="0" err="1" smtClean="0"/>
              <a:t>Recuerde</a:t>
            </a:r>
            <a:r>
              <a:rPr lang="en-US" dirty="0" smtClean="0"/>
              <a:t> </a:t>
            </a:r>
            <a:r>
              <a:rPr lang="en-US" dirty="0" err="1" smtClean="0"/>
              <a:t>siempre</a:t>
            </a:r>
            <a:r>
              <a:rPr lang="en-US" dirty="0"/>
              <a:t> </a:t>
            </a:r>
            <a:r>
              <a:rPr lang="en-US" dirty="0" smtClean="0"/>
              <a:t>  </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1295400" y="1431925"/>
            <a:ext cx="7543800" cy="641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spcBef>
                <a:spcPct val="0"/>
              </a:spcBef>
              <a:buFont typeface="Arial" charset="0"/>
              <a:buChar char="•"/>
            </a:pPr>
            <a:r>
              <a:rPr lang="en-US" altLang="en-US" sz="2400"/>
              <a:t>Fue golpeado por o por equipo</a:t>
            </a:r>
          </a:p>
          <a:p>
            <a:pPr eaLnBrk="1" hangingPunct="1">
              <a:spcBef>
                <a:spcPct val="0"/>
              </a:spcBef>
              <a:buFont typeface="Arial" charset="0"/>
              <a:buChar char="•"/>
            </a:pPr>
            <a:r>
              <a:rPr lang="en-US" altLang="en-US" sz="2400"/>
              <a:t>Equipo volcaduras</a:t>
            </a:r>
          </a:p>
          <a:p>
            <a:pPr eaLnBrk="1" hangingPunct="1">
              <a:spcBef>
                <a:spcPct val="0"/>
              </a:spcBef>
              <a:buFont typeface="Arial" charset="0"/>
              <a:buChar char="•"/>
            </a:pPr>
            <a:r>
              <a:rPr lang="en-US" altLang="en-US" sz="2400"/>
              <a:t>Toma de contacto con líneas de transporte de energía eléctrica</a:t>
            </a:r>
          </a:p>
          <a:p>
            <a:pPr eaLnBrk="1" hangingPunct="1">
              <a:spcBef>
                <a:spcPct val="0"/>
              </a:spcBef>
              <a:buFont typeface="Arial" charset="0"/>
              <a:buChar char="•"/>
            </a:pPr>
            <a:r>
              <a:rPr lang="en-US" altLang="en-US" sz="2400"/>
              <a:t>Equipo defectuoso</a:t>
            </a:r>
          </a:p>
          <a:p>
            <a:pPr eaLnBrk="1" hangingPunct="1">
              <a:spcBef>
                <a:spcPct val="0"/>
              </a:spcBef>
              <a:buFont typeface="Arial" charset="0"/>
              <a:buChar char="•"/>
            </a:pPr>
            <a:r>
              <a:rPr lang="en-US" altLang="en-US" sz="2400"/>
              <a:t>No se utiliza el equipo de acuerdo con las instrucciones del fabricante</a:t>
            </a:r>
          </a:p>
          <a:p>
            <a:pPr eaLnBrk="1" hangingPunct="1">
              <a:spcBef>
                <a:spcPct val="0"/>
              </a:spcBef>
              <a:buFont typeface="Arial" charset="0"/>
              <a:buChar char="•"/>
            </a:pPr>
            <a:r>
              <a:rPr lang="en-US" altLang="en-US" sz="2400"/>
              <a:t>Atrapados en las piezas móviles</a:t>
            </a:r>
          </a:p>
          <a:p>
            <a:pPr eaLnBrk="1" hangingPunct="1">
              <a:spcBef>
                <a:spcPct val="0"/>
              </a:spcBef>
              <a:buFont typeface="Arial" charset="0"/>
              <a:buChar char="•"/>
            </a:pPr>
            <a:r>
              <a:rPr lang="en-US" altLang="en-US" sz="2400"/>
              <a:t>Siendo aplastados por los componentes elevados que caen</a:t>
            </a:r>
          </a:p>
          <a:p>
            <a:pPr eaLnBrk="1" hangingPunct="1">
              <a:spcBef>
                <a:spcPct val="0"/>
              </a:spcBef>
              <a:buFont typeface="Arial" charset="0"/>
              <a:buChar char="•"/>
            </a:pPr>
            <a:r>
              <a:rPr lang="en-US" altLang="en-US" sz="2400"/>
              <a:t>Equipo dispara</a:t>
            </a:r>
          </a:p>
          <a:p>
            <a:pPr eaLnBrk="1" hangingPunct="1">
              <a:spcBef>
                <a:spcPct val="0"/>
              </a:spcBef>
              <a:buFont typeface="Arial" charset="0"/>
              <a:buChar char="•"/>
            </a:pPr>
            <a:r>
              <a:rPr lang="en-US" altLang="en-US" sz="2400"/>
              <a:t>Cae</a:t>
            </a:r>
          </a:p>
          <a:p>
            <a:pPr eaLnBrk="1" hangingPunct="1">
              <a:spcBef>
                <a:spcPct val="0"/>
              </a:spcBef>
              <a:buFont typeface="Arial" charset="0"/>
              <a:buChar char="•"/>
            </a:pPr>
            <a:r>
              <a:rPr lang="en-US" altLang="en-US" sz="2400"/>
              <a:t>Pérdida de la audición</a:t>
            </a:r>
          </a:p>
          <a:p>
            <a:pPr eaLnBrk="1" hangingPunct="1">
              <a:spcBef>
                <a:spcPct val="0"/>
              </a:spcBef>
              <a:buFont typeface="Arial" charset="0"/>
              <a:buChar char="•"/>
            </a:pPr>
            <a:r>
              <a:rPr lang="en-US" altLang="en-US" sz="2400"/>
              <a:t>Equipo de carga y descarga</a:t>
            </a:r>
          </a:p>
          <a:p>
            <a:pPr eaLnBrk="1" hangingPunct="1">
              <a:spcBef>
                <a:spcPts val="600"/>
              </a:spcBef>
              <a:buFont typeface="Arial" charset="0"/>
              <a:buNone/>
            </a:pPr>
            <a:endParaRPr lang="en-US" altLang="en-US" sz="2400"/>
          </a:p>
        </p:txBody>
      </p:sp>
      <p:sp>
        <p:nvSpPr>
          <p:cNvPr id="2" name="Title 1"/>
          <p:cNvSpPr>
            <a:spLocks noGrp="1"/>
          </p:cNvSpPr>
          <p:nvPr>
            <p:ph type="title"/>
          </p:nvPr>
        </p:nvSpPr>
        <p:spPr/>
        <p:txBody>
          <a:bodyPr/>
          <a:lstStyle/>
          <a:p>
            <a:r>
              <a:rPr lang="es-ES" dirty="0" smtClean="0"/>
              <a:t>Los riesgos asociados a los equipos pesados</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066800" y="1524000"/>
            <a:ext cx="75438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12763" indent="-512763">
              <a:spcBef>
                <a:spcPts val="8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3200">
                <a:solidFill>
                  <a:srgbClr val="000000"/>
                </a:solidFill>
                <a:latin typeface="Calibri" pitchFamily="34" charset="0"/>
                <a:cs typeface="Arial" charset="0"/>
              </a:defRPr>
            </a:lvl1pPr>
            <a:lvl2pPr marL="914400" indent="-514350">
              <a:spcBef>
                <a:spcPts val="7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9pPr>
          </a:lstStyle>
          <a:p>
            <a:pPr eaLnBrk="1" hangingPunct="1">
              <a:buFont typeface="Times New Roman" pitchFamily="16" charset="0"/>
              <a:buAutoNum type="arabicPeriod" startAt="43"/>
            </a:pPr>
            <a:r>
              <a:rPr lang="en-US" altLang="en-US" dirty="0"/>
              <a:t>¿</a:t>
            </a:r>
            <a:r>
              <a:rPr lang="en-US" altLang="en-US" dirty="0" err="1"/>
              <a:t>Cuál</a:t>
            </a:r>
            <a:r>
              <a:rPr lang="en-US" altLang="en-US" dirty="0"/>
              <a:t> </a:t>
            </a:r>
            <a:r>
              <a:rPr lang="en-US" altLang="en-US" dirty="0" err="1"/>
              <a:t>es</a:t>
            </a:r>
            <a:r>
              <a:rPr lang="en-US" altLang="en-US" dirty="0"/>
              <a:t> la </a:t>
            </a:r>
            <a:r>
              <a:rPr lang="en-US" altLang="en-US" dirty="0" err="1"/>
              <a:t>mejor</a:t>
            </a:r>
            <a:r>
              <a:rPr lang="en-US" altLang="en-US" dirty="0"/>
              <a:t> </a:t>
            </a:r>
            <a:r>
              <a:rPr lang="en-US" altLang="en-US" dirty="0" err="1"/>
              <a:t>manera</a:t>
            </a:r>
            <a:r>
              <a:rPr lang="en-US" altLang="en-US" dirty="0"/>
              <a:t> de </a:t>
            </a:r>
            <a:r>
              <a:rPr lang="en-US" altLang="en-US" dirty="0" err="1"/>
              <a:t>protegerse</a:t>
            </a:r>
            <a:r>
              <a:rPr lang="en-US" altLang="en-US" dirty="0"/>
              <a:t> de </a:t>
            </a:r>
            <a:r>
              <a:rPr lang="en-US" altLang="en-US" dirty="0" err="1"/>
              <a:t>lesiones</a:t>
            </a:r>
            <a:r>
              <a:rPr lang="en-US" altLang="en-US" dirty="0"/>
              <a:t> </a:t>
            </a:r>
            <a:r>
              <a:rPr lang="en-US" altLang="en-US" dirty="0" err="1"/>
              <a:t>en</a:t>
            </a:r>
            <a:r>
              <a:rPr lang="en-US" altLang="en-US" dirty="0"/>
              <a:t> </a:t>
            </a:r>
            <a:r>
              <a:rPr lang="en-US" altLang="en-US" dirty="0" err="1"/>
              <a:t>caso</a:t>
            </a:r>
            <a:r>
              <a:rPr lang="en-US" altLang="en-US" dirty="0"/>
              <a:t> de </a:t>
            </a:r>
            <a:r>
              <a:rPr lang="en-US" altLang="en-US" dirty="0" err="1"/>
              <a:t>vuelco</a:t>
            </a:r>
            <a:r>
              <a:rPr lang="en-US" altLang="en-US" dirty="0"/>
              <a:t>? </a:t>
            </a:r>
          </a:p>
          <a:p>
            <a:pPr lvl="1" eaLnBrk="1" hangingPunct="1">
              <a:buFont typeface="Times New Roman" pitchFamily="16" charset="0"/>
              <a:buAutoNum type="alphaLcPeriod"/>
            </a:pPr>
            <a:r>
              <a:rPr lang="en-US" altLang="en-US" dirty="0" err="1"/>
              <a:t>Visten</a:t>
            </a:r>
            <a:r>
              <a:rPr lang="en-US" altLang="en-US" dirty="0"/>
              <a:t> </a:t>
            </a:r>
            <a:r>
              <a:rPr lang="en-US" altLang="en-US" dirty="0" err="1"/>
              <a:t>ropa</a:t>
            </a:r>
            <a:r>
              <a:rPr lang="en-US" altLang="en-US" dirty="0"/>
              <a:t> </a:t>
            </a:r>
            <a:r>
              <a:rPr lang="en-US" altLang="en-US" dirty="0" err="1"/>
              <a:t>pesada</a:t>
            </a:r>
            <a:r>
              <a:rPr lang="en-US" altLang="en-US" dirty="0"/>
              <a:t> y un sombrero </a:t>
            </a:r>
            <a:r>
              <a:rPr lang="en-US" altLang="en-US" dirty="0" err="1"/>
              <a:t>duro</a:t>
            </a:r>
            <a:endParaRPr lang="en-US" altLang="en-US" dirty="0"/>
          </a:p>
          <a:p>
            <a:pPr lvl="1" eaLnBrk="1" hangingPunct="1">
              <a:buFont typeface="Times New Roman" pitchFamily="16" charset="0"/>
              <a:buAutoNum type="alphaLcPeriod"/>
            </a:pPr>
            <a:r>
              <a:rPr lang="en-US" altLang="en-US" dirty="0" err="1"/>
              <a:t>Lleve</a:t>
            </a:r>
            <a:r>
              <a:rPr lang="en-US" altLang="en-US" dirty="0"/>
              <a:t> el </a:t>
            </a:r>
            <a:r>
              <a:rPr lang="en-US" altLang="en-US" dirty="0" err="1"/>
              <a:t>cinturón</a:t>
            </a:r>
            <a:r>
              <a:rPr lang="en-US" altLang="en-US" dirty="0"/>
              <a:t> de </a:t>
            </a:r>
            <a:r>
              <a:rPr lang="en-US" altLang="en-US" dirty="0" err="1"/>
              <a:t>seguridad</a:t>
            </a:r>
            <a:endParaRPr lang="en-US" altLang="en-US" dirty="0"/>
          </a:p>
          <a:p>
            <a:pPr lvl="1" eaLnBrk="1" hangingPunct="1">
              <a:buFont typeface="Times New Roman" pitchFamily="16" charset="0"/>
              <a:buAutoNum type="alphaLcPeriod"/>
            </a:pPr>
            <a:r>
              <a:rPr lang="en-US" altLang="en-US" dirty="0" err="1"/>
              <a:t>Mantener</a:t>
            </a:r>
            <a:r>
              <a:rPr lang="en-US" altLang="en-US" dirty="0"/>
              <a:t> </a:t>
            </a:r>
            <a:r>
              <a:rPr lang="en-US" altLang="en-US" dirty="0" err="1"/>
              <a:t>apretado</a:t>
            </a:r>
            <a:endParaRPr lang="en-US" altLang="en-US" dirty="0"/>
          </a:p>
          <a:p>
            <a:pPr lvl="1" eaLnBrk="1" hangingPunct="1">
              <a:buFont typeface="Times New Roman" pitchFamily="16" charset="0"/>
              <a:buAutoNum type="alphaLcPeriod"/>
            </a:pPr>
            <a:r>
              <a:rPr lang="en-US" altLang="en-US" dirty="0"/>
              <a:t>Tome </a:t>
            </a:r>
            <a:r>
              <a:rPr lang="en-US" altLang="en-US" dirty="0" err="1"/>
              <a:t>sus</a:t>
            </a:r>
            <a:r>
              <a:rPr lang="en-US" altLang="en-US" dirty="0"/>
              <a:t> </a:t>
            </a:r>
            <a:r>
              <a:rPr lang="en-US" altLang="en-US" dirty="0" err="1"/>
              <a:t>manos</a:t>
            </a:r>
            <a:r>
              <a:rPr lang="en-US" altLang="en-US" dirty="0"/>
              <a:t> y pies de los </a:t>
            </a:r>
            <a:r>
              <a:rPr lang="en-US" altLang="en-US" dirty="0" err="1"/>
              <a:t>controles</a:t>
            </a:r>
            <a:endParaRPr lang="en-US" altLang="en-US" dirty="0"/>
          </a:p>
        </p:txBody>
      </p:sp>
      <p:sp>
        <p:nvSpPr>
          <p:cNvPr id="2" name="Title 1"/>
          <p:cNvSpPr>
            <a:spLocks noGrp="1"/>
          </p:cNvSpPr>
          <p:nvPr>
            <p:ph type="title"/>
          </p:nvPr>
        </p:nvSpPr>
        <p:spPr/>
        <p:txBody>
          <a:bodyPr/>
          <a:lstStyle/>
          <a:p>
            <a:r>
              <a:rPr lang="en-US" dirty="0" err="1" smtClean="0"/>
              <a:t>Comprobación</a:t>
            </a:r>
            <a:r>
              <a:rPr lang="en-US" dirty="0" smtClean="0"/>
              <a:t> de </a:t>
            </a:r>
            <a:r>
              <a:rPr lang="en-US" dirty="0" err="1" smtClean="0"/>
              <a:t>memoria</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fill="hold" nodeType="clickEffect">
                                  <p:stCondLst>
                                    <p:cond delay="0"/>
                                  </p:stCondLst>
                                  <p:childTnLst>
                                    <p:animEffect transition="out" filter="fade">
                                      <p:cBhvr additive="repl">
                                        <p:cTn id="6" dur="1000"/>
                                        <p:tgtEl>
                                          <p:spTgt spid="53250">
                                            <p:txEl>
                                              <p:pRg st="1" end="1"/>
                                            </p:txEl>
                                          </p:spTgt>
                                        </p:tgtEl>
                                      </p:cBhvr>
                                    </p:animEffect>
                                    <p:set>
                                      <p:cBhvr additive="repl">
                                        <p:cTn id="7" dur="1" fill="hold">
                                          <p:stCondLst>
                                            <p:cond delay="0"/>
                                          </p:stCondLst>
                                        </p:cTn>
                                        <p:tgtEl>
                                          <p:spTgt spid="53250">
                                            <p:txEl>
                                              <p:pRg st="1" end="1"/>
                                            </p:txEl>
                                          </p:spTgt>
                                        </p:tgtEl>
                                        <p:attrNameLst>
                                          <p:attrName>style.visibility</p:attrName>
                                        </p:attrNameLst>
                                      </p:cBhvr>
                                      <p:to>
                                        <p:strVal val="hidden"/>
                                      </p:to>
                                    </p:set>
                                  </p:childTnLst>
                                </p:cTn>
                              </p:par>
                              <p:par>
                                <p:cTn id="8" presetID="10" presetClass="exit" fill="hold" nodeType="withEffect">
                                  <p:stCondLst>
                                    <p:cond delay="0"/>
                                  </p:stCondLst>
                                  <p:childTnLst>
                                    <p:animEffect transition="out" filter="fade">
                                      <p:cBhvr additive="repl">
                                        <p:cTn id="9" dur="1000"/>
                                        <p:tgtEl>
                                          <p:spTgt spid="53250">
                                            <p:txEl>
                                              <p:pRg st="3" end="3"/>
                                            </p:txEl>
                                          </p:spTgt>
                                        </p:tgtEl>
                                      </p:cBhvr>
                                    </p:animEffect>
                                    <p:set>
                                      <p:cBhvr additive="repl">
                                        <p:cTn id="10" dur="1" fill="hold">
                                          <p:stCondLst>
                                            <p:cond delay="0"/>
                                          </p:stCondLst>
                                        </p:cTn>
                                        <p:tgtEl>
                                          <p:spTgt spid="53250">
                                            <p:txEl>
                                              <p:pRg st="3" end="3"/>
                                            </p:txEl>
                                          </p:spTgt>
                                        </p:tgtEl>
                                        <p:attrNameLst>
                                          <p:attrName>style.visibility</p:attrName>
                                        </p:attrNameLst>
                                      </p:cBhvr>
                                      <p:to>
                                        <p:strVal val="hidden"/>
                                      </p:to>
                                    </p:set>
                                  </p:childTnLst>
                                </p:cTn>
                              </p:par>
                              <p:par>
                                <p:cTn id="11" presetID="10" presetClass="exit" fill="hold" nodeType="withEffect">
                                  <p:stCondLst>
                                    <p:cond delay="0"/>
                                  </p:stCondLst>
                                  <p:childTnLst>
                                    <p:animEffect transition="out" filter="fade">
                                      <p:cBhvr additive="repl">
                                        <p:cTn id="12" dur="1000"/>
                                        <p:tgtEl>
                                          <p:spTgt spid="53250">
                                            <p:txEl>
                                              <p:pRg st="4" end="4"/>
                                            </p:txEl>
                                          </p:spTgt>
                                        </p:tgtEl>
                                      </p:cBhvr>
                                    </p:animEffect>
                                    <p:set>
                                      <p:cBhvr additive="repl">
                                        <p:cTn id="13" dur="1" fill="hold">
                                          <p:stCondLst>
                                            <p:cond delay="0"/>
                                          </p:stCondLst>
                                        </p:cTn>
                                        <p:tgtEl>
                                          <p:spTgt spid="53250">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914400" y="1447800"/>
            <a:ext cx="75438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12763" indent="-512763">
              <a:spcBef>
                <a:spcPts val="8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3200">
                <a:solidFill>
                  <a:srgbClr val="000000"/>
                </a:solidFill>
                <a:latin typeface="Calibri" pitchFamily="34" charset="0"/>
                <a:cs typeface="Arial" charset="0"/>
              </a:defRPr>
            </a:lvl1pPr>
            <a:lvl2pPr marL="914400" indent="-514350">
              <a:spcBef>
                <a:spcPts val="7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9pPr>
          </a:lstStyle>
          <a:p>
            <a:pPr eaLnBrk="1" hangingPunct="1">
              <a:buFont typeface="Times New Roman" pitchFamily="16" charset="0"/>
              <a:buAutoNum type="arabicPeriod" startAt="43"/>
            </a:pPr>
            <a:r>
              <a:rPr lang="en-US" altLang="en-US" dirty="0"/>
              <a:t>Como un </a:t>
            </a:r>
            <a:r>
              <a:rPr lang="en-US" altLang="en-US" dirty="0" err="1"/>
              <a:t>operador</a:t>
            </a:r>
            <a:r>
              <a:rPr lang="en-US" altLang="en-US" dirty="0"/>
              <a:t>, ¿con </a:t>
            </a:r>
            <a:r>
              <a:rPr lang="en-US" altLang="en-US" dirty="0" err="1"/>
              <a:t>qué</a:t>
            </a:r>
            <a:r>
              <a:rPr lang="en-US" altLang="en-US" dirty="0"/>
              <a:t> </a:t>
            </a:r>
            <a:r>
              <a:rPr lang="en-US" altLang="en-US" dirty="0" err="1"/>
              <a:t>frecuencia</a:t>
            </a:r>
            <a:r>
              <a:rPr lang="en-US" altLang="en-US" dirty="0"/>
              <a:t> se </a:t>
            </a:r>
            <a:r>
              <a:rPr lang="en-US" altLang="en-US" dirty="0" err="1"/>
              <a:t>debe</a:t>
            </a:r>
            <a:r>
              <a:rPr lang="en-US" altLang="en-US" dirty="0"/>
              <a:t> </a:t>
            </a:r>
            <a:r>
              <a:rPr lang="en-US" altLang="en-US" dirty="0" err="1"/>
              <a:t>inspeccionar</a:t>
            </a:r>
            <a:r>
              <a:rPr lang="en-US" altLang="en-US" dirty="0"/>
              <a:t> la </a:t>
            </a:r>
            <a:r>
              <a:rPr lang="en-US" altLang="en-US" dirty="0" err="1"/>
              <a:t>pieza</a:t>
            </a:r>
            <a:r>
              <a:rPr lang="en-US" altLang="en-US" dirty="0"/>
              <a:t> de </a:t>
            </a:r>
            <a:r>
              <a:rPr lang="en-US" altLang="en-US" dirty="0" err="1"/>
              <a:t>equipo</a:t>
            </a:r>
            <a:r>
              <a:rPr lang="en-US" altLang="en-US" dirty="0"/>
              <a:t> </a:t>
            </a:r>
            <a:r>
              <a:rPr lang="en-US" altLang="en-US" dirty="0" err="1"/>
              <a:t>pesado</a:t>
            </a:r>
            <a:r>
              <a:rPr lang="en-US" altLang="en-US" dirty="0"/>
              <a:t>? </a:t>
            </a:r>
          </a:p>
          <a:p>
            <a:pPr lvl="1" eaLnBrk="1" hangingPunct="1">
              <a:buFont typeface="Times New Roman" pitchFamily="16" charset="0"/>
              <a:buAutoNum type="alphaLcPeriod"/>
            </a:pPr>
            <a:r>
              <a:rPr lang="en-US" altLang="en-US" dirty="0"/>
              <a:t>El primer </a:t>
            </a:r>
            <a:r>
              <a:rPr lang="en-US" altLang="en-US" dirty="0" err="1"/>
              <a:t>día</a:t>
            </a:r>
            <a:r>
              <a:rPr lang="en-US" altLang="en-US" dirty="0"/>
              <a:t> de la </a:t>
            </a:r>
            <a:r>
              <a:rPr lang="en-US" altLang="en-US" dirty="0" err="1"/>
              <a:t>semana</a:t>
            </a:r>
            <a:r>
              <a:rPr lang="en-US" altLang="en-US" dirty="0"/>
              <a:t> de </a:t>
            </a:r>
            <a:r>
              <a:rPr lang="en-US" altLang="en-US" dirty="0" err="1"/>
              <a:t>trabajo</a:t>
            </a:r>
            <a:endParaRPr lang="en-US" altLang="en-US" dirty="0"/>
          </a:p>
          <a:p>
            <a:pPr lvl="1" eaLnBrk="1" hangingPunct="1">
              <a:buFont typeface="Times New Roman" pitchFamily="16" charset="0"/>
              <a:buAutoNum type="alphaLcPeriod"/>
            </a:pPr>
            <a:r>
              <a:rPr lang="en-US" altLang="en-US" dirty="0" err="1"/>
              <a:t>Una</a:t>
            </a:r>
            <a:r>
              <a:rPr lang="en-US" altLang="en-US" dirty="0"/>
              <a:t> </a:t>
            </a:r>
            <a:r>
              <a:rPr lang="en-US" altLang="en-US" dirty="0" err="1"/>
              <a:t>vez</a:t>
            </a:r>
            <a:r>
              <a:rPr lang="en-US" altLang="en-US" dirty="0"/>
              <a:t> al </a:t>
            </a:r>
            <a:r>
              <a:rPr lang="en-US" altLang="en-US" dirty="0" err="1"/>
              <a:t>mes</a:t>
            </a:r>
            <a:endParaRPr lang="en-US" altLang="en-US" dirty="0"/>
          </a:p>
          <a:p>
            <a:pPr lvl="1" eaLnBrk="1" hangingPunct="1">
              <a:buFont typeface="Times New Roman" pitchFamily="16" charset="0"/>
              <a:buAutoNum type="alphaLcPeriod"/>
            </a:pPr>
            <a:r>
              <a:rPr lang="en-US" altLang="en-US" dirty="0" err="1"/>
              <a:t>Cada</a:t>
            </a:r>
            <a:r>
              <a:rPr lang="en-US" altLang="en-US" dirty="0"/>
              <a:t> </a:t>
            </a:r>
            <a:r>
              <a:rPr lang="en-US" altLang="en-US" dirty="0" err="1"/>
              <a:t>día</a:t>
            </a:r>
            <a:r>
              <a:rPr lang="en-US" altLang="en-US" dirty="0"/>
              <a:t> antes de la </a:t>
            </a:r>
            <a:r>
              <a:rPr lang="en-US" altLang="en-US" dirty="0" err="1"/>
              <a:t>operación</a:t>
            </a:r>
            <a:endParaRPr lang="en-US" altLang="en-US" dirty="0"/>
          </a:p>
          <a:p>
            <a:pPr lvl="1" eaLnBrk="1" hangingPunct="1">
              <a:buFont typeface="Times New Roman" pitchFamily="16" charset="0"/>
              <a:buAutoNum type="alphaLcPeriod"/>
            </a:pPr>
            <a:r>
              <a:rPr lang="en-US" altLang="en-US" dirty="0"/>
              <a:t>No, la </a:t>
            </a:r>
            <a:r>
              <a:rPr lang="en-US" altLang="en-US" dirty="0" err="1"/>
              <a:t>mecánica</a:t>
            </a:r>
            <a:r>
              <a:rPr lang="en-US" altLang="en-US" dirty="0"/>
              <a:t> </a:t>
            </a:r>
            <a:r>
              <a:rPr lang="en-US" altLang="en-US" dirty="0" err="1"/>
              <a:t>que</a:t>
            </a:r>
            <a:r>
              <a:rPr lang="en-US" altLang="en-US" dirty="0"/>
              <a:t> lo </a:t>
            </a:r>
            <a:r>
              <a:rPr lang="en-US" altLang="en-US" dirty="0" err="1"/>
              <a:t>haré</a:t>
            </a:r>
            <a:endParaRPr lang="en-US" altLang="en-US" dirty="0"/>
          </a:p>
        </p:txBody>
      </p:sp>
      <p:sp>
        <p:nvSpPr>
          <p:cNvPr id="2" name="Title 1"/>
          <p:cNvSpPr>
            <a:spLocks noGrp="1"/>
          </p:cNvSpPr>
          <p:nvPr>
            <p:ph type="title"/>
          </p:nvPr>
        </p:nvSpPr>
        <p:spPr/>
        <p:txBody>
          <a:bodyPr/>
          <a:lstStyle/>
          <a:p>
            <a:r>
              <a:rPr lang="en-US" dirty="0" err="1" smtClean="0"/>
              <a:t>Comprobación</a:t>
            </a:r>
            <a:r>
              <a:rPr lang="en-US" dirty="0" smtClean="0"/>
              <a:t> de </a:t>
            </a:r>
            <a:r>
              <a:rPr lang="en-US" dirty="0" err="1" smtClean="0"/>
              <a:t>memoria</a:t>
            </a:r>
            <a:r>
              <a:rPr lang="en-US" dirty="0"/>
              <a:t> </a:t>
            </a:r>
            <a:r>
              <a:rPr lang="en-US" dirty="0" smtClean="0"/>
              <a:t> </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fill="hold" nodeType="clickEffect">
                                  <p:stCondLst>
                                    <p:cond delay="0"/>
                                  </p:stCondLst>
                                  <p:childTnLst>
                                    <p:animEffect transition="out" filter="fade">
                                      <p:cBhvr additive="repl">
                                        <p:cTn id="6" dur="1000"/>
                                        <p:tgtEl>
                                          <p:spTgt spid="54274">
                                            <p:txEl>
                                              <p:pRg st="1" end="1"/>
                                            </p:txEl>
                                          </p:spTgt>
                                        </p:tgtEl>
                                      </p:cBhvr>
                                    </p:animEffect>
                                    <p:set>
                                      <p:cBhvr additive="repl">
                                        <p:cTn id="7" dur="1" fill="hold">
                                          <p:stCondLst>
                                            <p:cond delay="0"/>
                                          </p:stCondLst>
                                        </p:cTn>
                                        <p:tgtEl>
                                          <p:spTgt spid="54274">
                                            <p:txEl>
                                              <p:pRg st="1" end="1"/>
                                            </p:txEl>
                                          </p:spTgt>
                                        </p:tgtEl>
                                        <p:attrNameLst>
                                          <p:attrName>style.visibility</p:attrName>
                                        </p:attrNameLst>
                                      </p:cBhvr>
                                      <p:to>
                                        <p:strVal val="hidden"/>
                                      </p:to>
                                    </p:set>
                                  </p:childTnLst>
                                </p:cTn>
                              </p:par>
                              <p:par>
                                <p:cTn id="8" presetID="10" presetClass="exit" fill="hold" nodeType="withEffect">
                                  <p:stCondLst>
                                    <p:cond delay="0"/>
                                  </p:stCondLst>
                                  <p:childTnLst>
                                    <p:animEffect transition="out" filter="fade">
                                      <p:cBhvr additive="repl">
                                        <p:cTn id="9" dur="1000"/>
                                        <p:tgtEl>
                                          <p:spTgt spid="54274">
                                            <p:txEl>
                                              <p:pRg st="2" end="2"/>
                                            </p:txEl>
                                          </p:spTgt>
                                        </p:tgtEl>
                                      </p:cBhvr>
                                    </p:animEffect>
                                    <p:set>
                                      <p:cBhvr additive="repl">
                                        <p:cTn id="10" dur="1" fill="hold">
                                          <p:stCondLst>
                                            <p:cond delay="0"/>
                                          </p:stCondLst>
                                        </p:cTn>
                                        <p:tgtEl>
                                          <p:spTgt spid="54274">
                                            <p:txEl>
                                              <p:pRg st="2" end="2"/>
                                            </p:txEl>
                                          </p:spTgt>
                                        </p:tgtEl>
                                        <p:attrNameLst>
                                          <p:attrName>style.visibility</p:attrName>
                                        </p:attrNameLst>
                                      </p:cBhvr>
                                      <p:to>
                                        <p:strVal val="hidden"/>
                                      </p:to>
                                    </p:set>
                                  </p:childTnLst>
                                </p:cTn>
                              </p:par>
                              <p:par>
                                <p:cTn id="11" presetID="10" presetClass="exit" fill="hold" nodeType="withEffect">
                                  <p:stCondLst>
                                    <p:cond delay="0"/>
                                  </p:stCondLst>
                                  <p:childTnLst>
                                    <p:animEffect transition="out" filter="fade">
                                      <p:cBhvr additive="repl">
                                        <p:cTn id="12" dur="1000"/>
                                        <p:tgtEl>
                                          <p:spTgt spid="54274">
                                            <p:txEl>
                                              <p:pRg st="4" end="4"/>
                                            </p:txEl>
                                          </p:spTgt>
                                        </p:tgtEl>
                                      </p:cBhvr>
                                    </p:animEffect>
                                    <p:set>
                                      <p:cBhvr additive="repl">
                                        <p:cTn id="13" dur="1" fill="hold">
                                          <p:stCondLst>
                                            <p:cond delay="0"/>
                                          </p:stCondLst>
                                        </p:cTn>
                                        <p:tgtEl>
                                          <p:spTgt spid="5427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295400" y="1905000"/>
            <a:ext cx="75438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12763" indent="-512763">
              <a:spcBef>
                <a:spcPts val="8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3200">
                <a:solidFill>
                  <a:srgbClr val="000000"/>
                </a:solidFill>
                <a:latin typeface="Calibri" pitchFamily="34" charset="0"/>
                <a:cs typeface="Arial" charset="0"/>
              </a:defRPr>
            </a:lvl1pPr>
            <a:lvl2pPr marL="914400" indent="-514350">
              <a:spcBef>
                <a:spcPts val="7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9pPr>
          </a:lstStyle>
          <a:p>
            <a:pPr eaLnBrk="1" hangingPunct="1">
              <a:buFont typeface="Times New Roman" pitchFamily="16" charset="0"/>
              <a:buAutoNum type="arabicPeriod" startAt="43"/>
            </a:pPr>
            <a:r>
              <a:rPr lang="en-US" altLang="en-US"/>
              <a:t>¿Qué se debe hacer con un pedazo de equipo pesado cuando la alarma de retroceso no funciona correctamente?</a:t>
            </a:r>
          </a:p>
          <a:p>
            <a:pPr lvl="1" eaLnBrk="1" hangingPunct="1">
              <a:buFont typeface="Times New Roman" pitchFamily="16" charset="0"/>
              <a:buAutoNum type="alphaLcPeriod"/>
            </a:pPr>
            <a:r>
              <a:rPr lang="en-US" altLang="en-US"/>
              <a:t>Operar con cuidado</a:t>
            </a:r>
          </a:p>
          <a:p>
            <a:pPr lvl="1" eaLnBrk="1" hangingPunct="1">
              <a:buFont typeface="Times New Roman" pitchFamily="16" charset="0"/>
              <a:buAutoNum type="alphaLcPeriod"/>
            </a:pPr>
            <a:r>
              <a:rPr lang="en-US" altLang="en-US"/>
              <a:t>Operar, como de costumbre</a:t>
            </a:r>
          </a:p>
          <a:p>
            <a:pPr lvl="1" eaLnBrk="1" hangingPunct="1">
              <a:buFont typeface="Times New Roman" pitchFamily="16" charset="0"/>
              <a:buAutoNum type="alphaLcPeriod"/>
            </a:pPr>
            <a:r>
              <a:rPr lang="en-US" altLang="en-US"/>
              <a:t>Tire de ella del servicio</a:t>
            </a:r>
          </a:p>
          <a:p>
            <a:pPr lvl="1" eaLnBrk="1" hangingPunct="1">
              <a:buFont typeface="Times New Roman" pitchFamily="16" charset="0"/>
              <a:buAutoNum type="alphaLcPeriod"/>
            </a:pPr>
            <a:r>
              <a:rPr lang="en-US" altLang="en-US"/>
              <a:t>Tire de ella en el servicio, etiqueta, y reparar</a:t>
            </a:r>
          </a:p>
        </p:txBody>
      </p:sp>
      <p:sp>
        <p:nvSpPr>
          <p:cNvPr id="2" name="Title 1"/>
          <p:cNvSpPr>
            <a:spLocks noGrp="1"/>
          </p:cNvSpPr>
          <p:nvPr>
            <p:ph type="title"/>
          </p:nvPr>
        </p:nvSpPr>
        <p:spPr/>
        <p:txBody>
          <a:bodyPr/>
          <a:lstStyle/>
          <a:p>
            <a:r>
              <a:rPr lang="en-US" dirty="0" err="1" smtClean="0"/>
              <a:t>Comprobación</a:t>
            </a:r>
            <a:r>
              <a:rPr lang="en-US" dirty="0" smtClean="0"/>
              <a:t> de </a:t>
            </a:r>
            <a:r>
              <a:rPr lang="en-US" dirty="0" err="1" smtClean="0"/>
              <a:t>memoria</a:t>
            </a:r>
            <a:r>
              <a:rPr lang="en-US" dirty="0"/>
              <a:t> </a:t>
            </a:r>
            <a:r>
              <a:rPr lang="en-US" dirty="0" smtClean="0"/>
              <a:t>    </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fill="hold" nodeType="clickEffect">
                                  <p:stCondLst>
                                    <p:cond delay="0"/>
                                  </p:stCondLst>
                                  <p:childTnLst>
                                    <p:animEffect transition="out" filter="fade">
                                      <p:cBhvr additive="repl">
                                        <p:cTn id="6" dur="1000"/>
                                        <p:tgtEl>
                                          <p:spTgt spid="55298">
                                            <p:txEl>
                                              <p:pRg st="1" end="1"/>
                                            </p:txEl>
                                          </p:spTgt>
                                        </p:tgtEl>
                                      </p:cBhvr>
                                    </p:animEffect>
                                    <p:set>
                                      <p:cBhvr additive="repl">
                                        <p:cTn id="7" dur="1" fill="hold">
                                          <p:stCondLst>
                                            <p:cond delay="0"/>
                                          </p:stCondLst>
                                        </p:cTn>
                                        <p:tgtEl>
                                          <p:spTgt spid="55298">
                                            <p:txEl>
                                              <p:pRg st="1" end="1"/>
                                            </p:txEl>
                                          </p:spTgt>
                                        </p:tgtEl>
                                        <p:attrNameLst>
                                          <p:attrName>style.visibility</p:attrName>
                                        </p:attrNameLst>
                                      </p:cBhvr>
                                      <p:to>
                                        <p:strVal val="hidden"/>
                                      </p:to>
                                    </p:set>
                                  </p:childTnLst>
                                </p:cTn>
                              </p:par>
                              <p:par>
                                <p:cTn id="8" presetID="10" presetClass="exit" fill="hold" nodeType="withEffect">
                                  <p:stCondLst>
                                    <p:cond delay="0"/>
                                  </p:stCondLst>
                                  <p:childTnLst>
                                    <p:animEffect transition="out" filter="fade">
                                      <p:cBhvr additive="repl">
                                        <p:cTn id="9" dur="1000"/>
                                        <p:tgtEl>
                                          <p:spTgt spid="55298">
                                            <p:txEl>
                                              <p:pRg st="2" end="2"/>
                                            </p:txEl>
                                          </p:spTgt>
                                        </p:tgtEl>
                                      </p:cBhvr>
                                    </p:animEffect>
                                    <p:set>
                                      <p:cBhvr additive="repl">
                                        <p:cTn id="10" dur="1" fill="hold">
                                          <p:stCondLst>
                                            <p:cond delay="0"/>
                                          </p:stCondLst>
                                        </p:cTn>
                                        <p:tgtEl>
                                          <p:spTgt spid="55298">
                                            <p:txEl>
                                              <p:pRg st="2" end="2"/>
                                            </p:txEl>
                                          </p:spTgt>
                                        </p:tgtEl>
                                        <p:attrNameLst>
                                          <p:attrName>style.visibility</p:attrName>
                                        </p:attrNameLst>
                                      </p:cBhvr>
                                      <p:to>
                                        <p:strVal val="hidden"/>
                                      </p:to>
                                    </p:set>
                                  </p:childTnLst>
                                </p:cTn>
                              </p:par>
                              <p:par>
                                <p:cTn id="11" presetID="10" presetClass="exit" fill="hold" nodeType="withEffect">
                                  <p:stCondLst>
                                    <p:cond delay="0"/>
                                  </p:stCondLst>
                                  <p:childTnLst>
                                    <p:animEffect transition="out" filter="fade">
                                      <p:cBhvr additive="repl">
                                        <p:cTn id="12" dur="1000"/>
                                        <p:tgtEl>
                                          <p:spTgt spid="55298">
                                            <p:txEl>
                                              <p:pRg st="3" end="3"/>
                                            </p:txEl>
                                          </p:spTgt>
                                        </p:tgtEl>
                                      </p:cBhvr>
                                    </p:animEffect>
                                    <p:set>
                                      <p:cBhvr additive="repl">
                                        <p:cTn id="13" dur="1" fill="hold">
                                          <p:stCondLst>
                                            <p:cond delay="0"/>
                                          </p:stCondLst>
                                        </p:cTn>
                                        <p:tgtEl>
                                          <p:spTgt spid="55298">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990600" y="1676400"/>
            <a:ext cx="75438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12763" indent="-512763">
              <a:spcBef>
                <a:spcPts val="8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3200">
                <a:solidFill>
                  <a:srgbClr val="000000"/>
                </a:solidFill>
                <a:latin typeface="Calibri" pitchFamily="34" charset="0"/>
                <a:cs typeface="Arial" charset="0"/>
              </a:defRPr>
            </a:lvl1pPr>
            <a:lvl2pPr marL="914400" indent="-514350">
              <a:spcBef>
                <a:spcPts val="7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9pPr>
          </a:lstStyle>
          <a:p>
            <a:pPr eaLnBrk="1" hangingPunct="1">
              <a:buFont typeface="Times New Roman" pitchFamily="16" charset="0"/>
              <a:buAutoNum type="arabicPeriod" startAt="43"/>
            </a:pPr>
            <a:r>
              <a:rPr lang="en-US" altLang="en-US" dirty="0"/>
              <a:t>¿</a:t>
            </a:r>
            <a:r>
              <a:rPr lang="en-US" altLang="en-US" dirty="0" err="1"/>
              <a:t>Qué</a:t>
            </a:r>
            <a:r>
              <a:rPr lang="en-US" altLang="en-US" dirty="0"/>
              <a:t> </a:t>
            </a:r>
            <a:r>
              <a:rPr lang="en-US" altLang="en-US" dirty="0" err="1"/>
              <a:t>debe</a:t>
            </a:r>
            <a:r>
              <a:rPr lang="en-US" altLang="en-US" dirty="0"/>
              <a:t> </a:t>
            </a:r>
            <a:r>
              <a:rPr lang="en-US" altLang="en-US" dirty="0" err="1"/>
              <a:t>hacer</a:t>
            </a:r>
            <a:r>
              <a:rPr lang="en-US" altLang="en-US" dirty="0"/>
              <a:t> un </a:t>
            </a:r>
            <a:r>
              <a:rPr lang="en-US" altLang="en-US" dirty="0" err="1"/>
              <a:t>trabajador</a:t>
            </a:r>
            <a:r>
              <a:rPr lang="en-US" altLang="en-US" dirty="0"/>
              <a:t> antes de </a:t>
            </a:r>
            <a:r>
              <a:rPr lang="en-US" altLang="en-US" dirty="0" err="1"/>
              <a:t>acercarse</a:t>
            </a:r>
            <a:r>
              <a:rPr lang="en-US" altLang="en-US" dirty="0"/>
              <a:t> a </a:t>
            </a:r>
            <a:r>
              <a:rPr lang="en-US" altLang="en-US" dirty="0" err="1"/>
              <a:t>una</a:t>
            </a:r>
            <a:r>
              <a:rPr lang="en-US" altLang="en-US" dirty="0"/>
              <a:t> </a:t>
            </a:r>
            <a:r>
              <a:rPr lang="en-US" altLang="en-US" dirty="0" err="1"/>
              <a:t>pieza</a:t>
            </a:r>
            <a:r>
              <a:rPr lang="en-US" altLang="en-US" dirty="0"/>
              <a:t> del </a:t>
            </a:r>
            <a:r>
              <a:rPr lang="en-US" altLang="en-US" dirty="0" err="1"/>
              <a:t>equipo</a:t>
            </a:r>
            <a:r>
              <a:rPr lang="en-US" altLang="en-US" dirty="0"/>
              <a:t> y </a:t>
            </a:r>
            <a:r>
              <a:rPr lang="en-US" altLang="en-US" dirty="0" err="1"/>
              <a:t>su</a:t>
            </a:r>
            <a:r>
              <a:rPr lang="en-US" altLang="en-US" dirty="0"/>
              <a:t> </a:t>
            </a:r>
            <a:r>
              <a:rPr lang="en-US" altLang="en-US" dirty="0" err="1"/>
              <a:t>operador</a:t>
            </a:r>
            <a:r>
              <a:rPr lang="en-US" altLang="en-US" dirty="0"/>
              <a:t>?</a:t>
            </a:r>
          </a:p>
          <a:p>
            <a:pPr lvl="1" eaLnBrk="1" hangingPunct="1">
              <a:buFont typeface="Times New Roman" pitchFamily="16" charset="0"/>
              <a:buAutoNum type="alphaLcPeriod"/>
            </a:pPr>
            <a:r>
              <a:rPr lang="en-US" altLang="en-US" dirty="0" err="1"/>
              <a:t>Hacer</a:t>
            </a:r>
            <a:r>
              <a:rPr lang="en-US" altLang="en-US" dirty="0"/>
              <a:t> </a:t>
            </a:r>
            <a:r>
              <a:rPr lang="en-US" altLang="en-US" dirty="0" err="1"/>
              <a:t>contacto</a:t>
            </a:r>
            <a:r>
              <a:rPr lang="en-US" altLang="en-US" dirty="0"/>
              <a:t> visual</a:t>
            </a:r>
          </a:p>
          <a:p>
            <a:pPr lvl="1" eaLnBrk="1" hangingPunct="1">
              <a:buFont typeface="Times New Roman" pitchFamily="16" charset="0"/>
              <a:buAutoNum type="alphaLcPeriod"/>
            </a:pPr>
            <a:r>
              <a:rPr lang="en-US" altLang="en-US" dirty="0" err="1"/>
              <a:t>Señal</a:t>
            </a:r>
            <a:r>
              <a:rPr lang="en-US" altLang="en-US" dirty="0"/>
              <a:t> al </a:t>
            </a:r>
            <a:r>
              <a:rPr lang="en-US" altLang="en-US" dirty="0" err="1"/>
              <a:t>operador</a:t>
            </a:r>
            <a:endParaRPr lang="en-US" altLang="en-US" dirty="0"/>
          </a:p>
          <a:p>
            <a:pPr lvl="1" eaLnBrk="1" hangingPunct="1">
              <a:buFont typeface="Times New Roman" pitchFamily="16" charset="0"/>
              <a:buAutoNum type="alphaLcPeriod"/>
            </a:pPr>
            <a:r>
              <a:rPr lang="en-US" altLang="en-US" dirty="0" err="1"/>
              <a:t>Esperar</a:t>
            </a:r>
            <a:r>
              <a:rPr lang="en-US" altLang="en-US" dirty="0"/>
              <a:t> para </a:t>
            </a:r>
            <a:r>
              <a:rPr lang="en-US" altLang="en-US" dirty="0" err="1"/>
              <a:t>su</a:t>
            </a:r>
            <a:r>
              <a:rPr lang="en-US" altLang="en-US" dirty="0"/>
              <a:t> </a:t>
            </a:r>
            <a:r>
              <a:rPr lang="en-US" altLang="en-US" dirty="0" err="1"/>
              <a:t>aprobación</a:t>
            </a:r>
            <a:endParaRPr lang="en-US" altLang="en-US" dirty="0"/>
          </a:p>
          <a:p>
            <a:pPr lvl="1" eaLnBrk="1" hangingPunct="1">
              <a:buFont typeface="Times New Roman" pitchFamily="16" charset="0"/>
              <a:buAutoNum type="alphaLcPeriod"/>
            </a:pPr>
            <a:r>
              <a:rPr lang="en-US" altLang="en-US" dirty="0" err="1"/>
              <a:t>Todas</a:t>
            </a:r>
            <a:r>
              <a:rPr lang="en-US" altLang="en-US" dirty="0"/>
              <a:t> </a:t>
            </a:r>
            <a:r>
              <a:rPr lang="en-US" altLang="en-US" dirty="0" err="1"/>
              <a:t>las</a:t>
            </a:r>
            <a:r>
              <a:rPr lang="en-US" altLang="en-US" dirty="0"/>
              <a:t> </a:t>
            </a:r>
            <a:r>
              <a:rPr lang="en-US" altLang="en-US" dirty="0" err="1"/>
              <a:t>anteriores</a:t>
            </a:r>
            <a:endParaRPr lang="en-US" altLang="en-US" dirty="0"/>
          </a:p>
        </p:txBody>
      </p:sp>
      <p:sp>
        <p:nvSpPr>
          <p:cNvPr id="2" name="Title 1"/>
          <p:cNvSpPr>
            <a:spLocks noGrp="1"/>
          </p:cNvSpPr>
          <p:nvPr>
            <p:ph type="title"/>
          </p:nvPr>
        </p:nvSpPr>
        <p:spPr/>
        <p:txBody>
          <a:bodyPr/>
          <a:lstStyle/>
          <a:p>
            <a:r>
              <a:rPr lang="en-US" b="1" dirty="0" smtClean="0"/>
              <a:t> </a:t>
            </a:r>
            <a:r>
              <a:rPr lang="en-US" b="1" dirty="0" err="1" smtClean="0"/>
              <a:t>Comprobación</a:t>
            </a:r>
            <a:r>
              <a:rPr lang="en-US" b="1" dirty="0" smtClean="0"/>
              <a:t> de </a:t>
            </a:r>
            <a:r>
              <a:rPr lang="en-US" b="1" dirty="0" err="1" smtClean="0"/>
              <a:t>memoria</a:t>
            </a:r>
            <a:r>
              <a:rPr lang="en-US" b="1" dirty="0"/>
              <a:t> </a:t>
            </a:r>
            <a:r>
              <a:rPr lang="en-US" b="1" dirty="0" smtClean="0"/>
              <a:t>    </a:t>
            </a:r>
            <a:endParaRPr lang="en-US"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additive="repl">
                                        <p:cTn id="6" dur="1000" fill="hold" masterRel="sameClick"/>
                                        <p:tgtEl>
                                          <p:spTgt spid="56322">
                                            <p:txEl>
                                              <p:pRg st="1" end="1"/>
                                            </p:txEl>
                                          </p:spTgt>
                                        </p:tgtEl>
                                        <p:attrNameLst>
                                          <p:attrName>style.color</p:attrName>
                                        </p:attrNameLst>
                                      </p:cBhvr>
                                      <p:to>
                                        <a:srgbClr val="009696"/>
                                      </p:to>
                                    </p:animClr>
                                  </p:childTnLst>
                                </p:cTn>
                              </p:par>
                              <p:par>
                                <p:cTn id="7" presetID="3" presetClass="emph" presetSubtype="2" fill="hold" nodeType="withEffect">
                                  <p:stCondLst>
                                    <p:cond delay="0"/>
                                  </p:stCondLst>
                                  <p:childTnLst>
                                    <p:animClr clrSpc="rgb" dir="cw">
                                      <p:cBhvr additive="repl">
                                        <p:cTn id="8" dur="1000" fill="hold" masterRel="sameClick"/>
                                        <p:tgtEl>
                                          <p:spTgt spid="56322">
                                            <p:txEl>
                                              <p:pRg st="2" end="2"/>
                                            </p:txEl>
                                          </p:spTgt>
                                        </p:tgtEl>
                                        <p:attrNameLst>
                                          <p:attrName>style.color</p:attrName>
                                        </p:attrNameLst>
                                      </p:cBhvr>
                                      <p:to>
                                        <a:srgbClr val="009696"/>
                                      </p:to>
                                    </p:animClr>
                                  </p:childTnLst>
                                </p:cTn>
                              </p:par>
                              <p:par>
                                <p:cTn id="9" presetID="3" presetClass="emph" presetSubtype="2" fill="hold" nodeType="withEffect">
                                  <p:stCondLst>
                                    <p:cond delay="0"/>
                                  </p:stCondLst>
                                  <p:childTnLst>
                                    <p:animClr clrSpc="rgb" dir="cw">
                                      <p:cBhvr additive="repl">
                                        <p:cTn id="10" dur="1000" fill="hold" masterRel="sameClick"/>
                                        <p:tgtEl>
                                          <p:spTgt spid="56322">
                                            <p:txEl>
                                              <p:pRg st="3" end="3"/>
                                            </p:txEl>
                                          </p:spTgt>
                                        </p:tgtEl>
                                        <p:attrNameLst>
                                          <p:attrName>style.color</p:attrName>
                                        </p:attrNameLst>
                                      </p:cBhvr>
                                      <p:to>
                                        <a:srgbClr val="00969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title="New section Struck-b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56700" cy="687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1" name="Rectangle 2"/>
          <p:cNvSpPr>
            <a:spLocks noGrp="1" noChangeArrowheads="1"/>
          </p:cNvSpPr>
          <p:nvPr>
            <p:ph type="title"/>
          </p:nvPr>
        </p:nvSpPr>
        <p:spPr>
          <a:xfrm>
            <a:off x="0" y="4648200"/>
            <a:ext cx="9144000" cy="688975"/>
          </a:xfrm>
          <a:solidFill>
            <a:srgbClr val="000000">
              <a:alpha val="74901"/>
            </a:srgbClr>
          </a:solidFill>
        </p:spPr>
        <p:txBody>
          <a:bodyPr anchorCtr="1"/>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solidFill>
                  <a:srgbClr val="FFFFFF"/>
                </a:solidFill>
              </a:rPr>
              <a:t>Struck-By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marL="741363" indent="-284163">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buFont typeface="Arial" charset="0"/>
              <a:buChar char="•"/>
            </a:pPr>
            <a:r>
              <a:rPr lang="en-US" altLang="en-US"/>
              <a:t>Después de este curso, el alumno debe ser capaz de</a:t>
            </a:r>
          </a:p>
          <a:p>
            <a:pPr lvl="1" eaLnBrk="1" hangingPunct="1">
              <a:buFont typeface="Arial" charset="0"/>
              <a:buChar char="–"/>
            </a:pPr>
            <a:r>
              <a:rPr lang="en-US" altLang="en-US"/>
              <a:t>Identificar el más común de los riesgos por</a:t>
            </a:r>
          </a:p>
          <a:p>
            <a:pPr lvl="1" eaLnBrk="1" hangingPunct="1">
              <a:buFont typeface="Arial" charset="0"/>
              <a:buChar char="–"/>
            </a:pPr>
            <a:r>
              <a:rPr lang="en-US" altLang="en-US"/>
              <a:t>Identificar las más comunes de entre los riesgos</a:t>
            </a:r>
          </a:p>
          <a:p>
            <a:pPr lvl="1" eaLnBrk="1" hangingPunct="1">
              <a:buFont typeface="Arial" charset="0"/>
              <a:buChar char="–"/>
            </a:pPr>
            <a:r>
              <a:rPr lang="en-US" altLang="en-US"/>
              <a:t>Identificar los riesgos asociados a los equipos pesados</a:t>
            </a:r>
          </a:p>
          <a:p>
            <a:pPr lvl="1" eaLnBrk="1" hangingPunct="1">
              <a:buFont typeface="Arial" charset="0"/>
              <a:buChar char="–"/>
            </a:pPr>
            <a:r>
              <a:rPr lang="en-US" altLang="en-US"/>
              <a:t>Adoptar las medidas necesarias para evitar los riesgos</a:t>
            </a:r>
          </a:p>
          <a:p>
            <a:pPr lvl="1" eaLnBrk="1" hangingPunct="1">
              <a:buFont typeface="Arial" charset="0"/>
              <a:buChar char="–"/>
            </a:pPr>
            <a:endParaRPr lang="en-US" altLang="en-US"/>
          </a:p>
          <a:p>
            <a:pPr lvl="1" eaLnBrk="1" hangingPunct="1">
              <a:buFont typeface="Arial" charset="0"/>
              <a:buChar char="–"/>
            </a:pPr>
            <a:endParaRPr lang="en-US" altLang="en-US"/>
          </a:p>
        </p:txBody>
      </p:sp>
      <p:sp>
        <p:nvSpPr>
          <p:cNvPr id="2" name="Title 1"/>
          <p:cNvSpPr>
            <a:spLocks noGrp="1"/>
          </p:cNvSpPr>
          <p:nvPr>
            <p:ph type="title"/>
          </p:nvPr>
        </p:nvSpPr>
        <p:spPr/>
        <p:txBody>
          <a:bodyPr/>
          <a:lstStyle/>
          <a:p>
            <a:r>
              <a:rPr lang="en-US" dirty="0" err="1" smtClean="0"/>
              <a:t>Objetivos</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buFont typeface="Arial" charset="0"/>
              <a:buChar char="•"/>
            </a:pPr>
            <a:r>
              <a:rPr lang="en-US" altLang="en-US"/>
              <a:t>UN afectado de un accidente en el que cualquier parte del cuerpo es golpeada por un objeto que se encuentra en movimiento, ya sea movimiento, balanceo, volar, caer, etc.</a:t>
            </a:r>
          </a:p>
        </p:txBody>
      </p:sp>
      <p:pic>
        <p:nvPicPr>
          <p:cNvPr id="77828" name="Picture 3" title="Clipart of man and tru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4800" y="4724400"/>
            <a:ext cx="1905000" cy="190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r>
              <a:rPr lang="en-US" dirty="0" smtClean="0"/>
              <a:t>¿</a:t>
            </a:r>
            <a:r>
              <a:rPr lang="en-US" dirty="0" err="1" smtClean="0"/>
              <a:t>Qué</a:t>
            </a:r>
            <a:r>
              <a:rPr lang="en-US" dirty="0" smtClean="0"/>
              <a:t> </a:t>
            </a:r>
            <a:r>
              <a:rPr lang="en-US" dirty="0" err="1" smtClean="0"/>
              <a:t>es</a:t>
            </a:r>
            <a:r>
              <a:rPr lang="en-US" dirty="0" smtClean="0"/>
              <a:t> un Struck-By ?</a:t>
            </a:r>
            <a:br>
              <a:rPr lang="en-US" dirty="0" smtClean="0"/>
            </a:b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2"/>
          <p:cNvSpPr txBox="1">
            <a:spLocks noChangeArrowheads="1"/>
          </p:cNvSpPr>
          <p:nvPr/>
        </p:nvSpPr>
        <p:spPr bwMode="auto">
          <a:xfrm>
            <a:off x="1295400" y="1066800"/>
            <a:ext cx="7543800" cy="558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spcBef>
                <a:spcPts val="700"/>
              </a:spcBef>
              <a:buFont typeface="Arial" charset="0"/>
              <a:buChar char="•"/>
            </a:pPr>
            <a:r>
              <a:rPr lang="en-US" altLang="en-US" sz="2800"/>
              <a:t>Desbroce</a:t>
            </a:r>
          </a:p>
          <a:p>
            <a:pPr eaLnBrk="1" hangingPunct="1">
              <a:spcBef>
                <a:spcPts val="700"/>
              </a:spcBef>
              <a:buFont typeface="Arial" charset="0"/>
              <a:buChar char="•"/>
            </a:pPr>
            <a:r>
              <a:rPr lang="en-US" altLang="en-US" sz="2800"/>
              <a:t>El tubo y la caja</a:t>
            </a:r>
          </a:p>
          <a:p>
            <a:pPr eaLnBrk="1" hangingPunct="1">
              <a:spcBef>
                <a:spcPts val="700"/>
              </a:spcBef>
              <a:buFont typeface="Arial" charset="0"/>
              <a:buChar char="•"/>
            </a:pPr>
            <a:r>
              <a:rPr lang="en-US" altLang="en-US" sz="2800"/>
              <a:t>Haciendo uso de las pinzas y spinning cadena</a:t>
            </a:r>
          </a:p>
          <a:p>
            <a:pPr eaLnBrk="1" hangingPunct="1">
              <a:spcBef>
                <a:spcPts val="700"/>
              </a:spcBef>
              <a:buFont typeface="Arial" charset="0"/>
              <a:buChar char="•"/>
            </a:pPr>
            <a:r>
              <a:rPr lang="en-US" altLang="en-US" sz="2800"/>
              <a:t>Caer objetos elevados</a:t>
            </a:r>
          </a:p>
          <a:p>
            <a:pPr eaLnBrk="1" hangingPunct="1">
              <a:spcBef>
                <a:spcPts val="700"/>
              </a:spcBef>
              <a:buFont typeface="Arial" charset="0"/>
              <a:buChar char="•"/>
            </a:pPr>
            <a:r>
              <a:rPr lang="en-US" altLang="en-US" sz="2800"/>
              <a:t>De equipo móvil</a:t>
            </a:r>
          </a:p>
          <a:p>
            <a:pPr eaLnBrk="1" hangingPunct="1">
              <a:spcBef>
                <a:spcPts val="700"/>
              </a:spcBef>
              <a:buFont typeface="Arial" charset="0"/>
              <a:buChar char="•"/>
            </a:pPr>
            <a:r>
              <a:rPr lang="en-US" altLang="en-US" sz="2800"/>
              <a:t>Las cargas que se mueven</a:t>
            </a:r>
          </a:p>
          <a:p>
            <a:pPr eaLnBrk="1" hangingPunct="1">
              <a:spcBef>
                <a:spcPts val="700"/>
              </a:spcBef>
              <a:buFont typeface="Arial" charset="0"/>
              <a:buChar char="•"/>
            </a:pPr>
            <a:r>
              <a:rPr lang="en-US" altLang="en-US" sz="2800"/>
              <a:t>Uso inadecuado de herramientas de mano</a:t>
            </a:r>
          </a:p>
          <a:p>
            <a:pPr eaLnBrk="1" hangingPunct="1">
              <a:spcBef>
                <a:spcPts val="700"/>
              </a:spcBef>
              <a:buFont typeface="Arial" charset="0"/>
              <a:buChar char="•"/>
            </a:pPr>
            <a:r>
              <a:rPr lang="en-US" altLang="en-US" sz="2800"/>
              <a:t>Flagelación las tuberías a presión</a:t>
            </a:r>
          </a:p>
          <a:p>
            <a:pPr eaLnBrk="1" hangingPunct="1">
              <a:spcBef>
                <a:spcPts val="700"/>
              </a:spcBef>
              <a:buFont typeface="Arial" charset="0"/>
              <a:buChar char="•"/>
            </a:pPr>
            <a:r>
              <a:rPr lang="en-US" altLang="en-US" sz="2800"/>
              <a:t>Mediante ascensores</a:t>
            </a:r>
          </a:p>
          <a:p>
            <a:pPr eaLnBrk="1" hangingPunct="1">
              <a:spcBef>
                <a:spcPts val="700"/>
              </a:spcBef>
              <a:buFont typeface="Arial" charset="0"/>
              <a:buChar char="•"/>
            </a:pPr>
            <a:r>
              <a:rPr lang="en-US" altLang="en-US" sz="2800"/>
              <a:t>Mediante flejes tensores y carga</a:t>
            </a:r>
          </a:p>
        </p:txBody>
      </p:sp>
      <p:sp>
        <p:nvSpPr>
          <p:cNvPr id="2" name="Title 1"/>
          <p:cNvSpPr>
            <a:spLocks noGrp="1"/>
          </p:cNvSpPr>
          <p:nvPr>
            <p:ph type="title"/>
          </p:nvPr>
        </p:nvSpPr>
        <p:spPr/>
        <p:txBody>
          <a:bodyPr/>
          <a:lstStyle/>
          <a:p>
            <a:r>
              <a:rPr lang="en-US" dirty="0" err="1" smtClean="0"/>
              <a:t>Peligros</a:t>
            </a:r>
            <a:r>
              <a:rPr lang="en-US" dirty="0" smtClean="0"/>
              <a:t> Struck-By</a:t>
            </a:r>
            <a:br>
              <a:rPr lang="en-US" dirty="0" smtClean="0"/>
            </a:b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title="Esta fotografía muestra a un grupo de trabajadores en el proceso de creación de una plataforma, un de las subestructuras o &quot;subs&quot; hacia abajo.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25" name="Rectangle 8" title="Block name"/>
          <p:cNvSpPr>
            <a:spLocks noChangeArrowheads="1"/>
          </p:cNvSpPr>
          <p:nvPr/>
        </p:nvSpPr>
        <p:spPr bwMode="auto">
          <a:xfrm>
            <a:off x="8534400" y="2743200"/>
            <a:ext cx="304800" cy="228600"/>
          </a:xfrm>
          <a:prstGeom prst="rect">
            <a:avLst/>
          </a:prstGeom>
          <a:solidFill>
            <a:srgbClr val="10253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6" charset="0"/>
              <a:buNone/>
            </a:pPr>
            <a:endParaRPr lang="en-US" altLang="en-US"/>
          </a:p>
        </p:txBody>
      </p:sp>
      <p:sp>
        <p:nvSpPr>
          <p:cNvPr id="10" name="Rounded Rectangle 9"/>
          <p:cNvSpPr/>
          <p:nvPr/>
        </p:nvSpPr>
        <p:spPr bwMode="auto">
          <a:xfrm>
            <a:off x="52785" y="0"/>
            <a:ext cx="5917406"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Mientras que la plataforma se está establecida en el lugar, los trabajadores pueden conseguir golpeado por una grúa, carga, camiones, montacargas, herramienta, etc.</a:t>
            </a:r>
          </a:p>
        </p:txBody>
      </p:sp>
      <p:sp>
        <p:nvSpPr>
          <p:cNvPr id="11" name="Rounded Rectangle 10"/>
          <p:cNvSpPr/>
          <p:nvPr/>
        </p:nvSpPr>
        <p:spPr bwMode="auto">
          <a:xfrm>
            <a:off x="3011488" y="5943600"/>
            <a:ext cx="6132512"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Es importante que el trabajador es conocedor de los riesgos presentes y es consciente en todo momento del equipo alrededor de ellos</a:t>
            </a:r>
          </a:p>
        </p:txBody>
      </p:sp>
      <p:sp>
        <p:nvSpPr>
          <p:cNvPr id="2" name="Title 1" hidden="1"/>
          <p:cNvSpPr>
            <a:spLocks noGrp="1"/>
          </p:cNvSpPr>
          <p:nvPr>
            <p:ph type="title"/>
          </p:nvPr>
        </p:nvSpPr>
        <p:spPr/>
        <p:txBody>
          <a:bodyPr/>
          <a:lstStyle/>
          <a:p>
            <a:pPr lvl="0" eaLnBrk="1" hangingPunct="1"/>
            <a:r>
              <a:rPr lang="es-ES" sz="1800" dirty="0">
                <a:ea typeface="+mn-ea"/>
                <a:cs typeface="Arial" panose="020B0604020202020204" pitchFamily="34" charset="0"/>
              </a:rPr>
              <a:t>Es importante que el trabajador es conocedor de los riesgos presentes y es consciente en todo momento del equipo alrededor de ellos</a:t>
            </a:r>
            <a:br>
              <a:rPr lang="es-ES" sz="1800" dirty="0">
                <a:ea typeface="+mn-ea"/>
                <a:cs typeface="Arial" panose="020B0604020202020204" pitchFamily="34" charset="0"/>
              </a:rPr>
            </a:br>
            <a:endParaRPr lang="en-US" dirty="0"/>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title="Esta fotografía muestra a una pasarela que es el elemento que se mueve tubo desde el nivel del suelo hasta la plataform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0" y="5867400"/>
            <a:ext cx="3886200"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n-US"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Manténgase</a:t>
            </a:r>
            <a:r>
              <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alejado</a:t>
            </a:r>
            <a:r>
              <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de </a:t>
            </a:r>
            <a:r>
              <a:rPr kumimoji="0" lang="en-US"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esta</a:t>
            </a:r>
            <a:r>
              <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área</a:t>
            </a:r>
            <a:r>
              <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mientras</a:t>
            </a:r>
            <a:r>
              <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se </a:t>
            </a:r>
            <a:r>
              <a:rPr kumimoji="0" lang="en-US"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está</a:t>
            </a:r>
            <a:r>
              <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levantado</a:t>
            </a:r>
            <a:r>
              <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tubo</a:t>
            </a:r>
            <a:r>
              <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 la </a:t>
            </a:r>
            <a:r>
              <a:rPr kumimoji="0" lang="en-US"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plataforma</a:t>
            </a:r>
            <a:r>
              <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piso</a:t>
            </a: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0" name="Rounded Rectangle 9"/>
          <p:cNvSpPr/>
          <p:nvPr/>
        </p:nvSpPr>
        <p:spPr bwMode="auto">
          <a:xfrm>
            <a:off x="5181600" y="-38100"/>
            <a:ext cx="40814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Un trabajador puede conseguir golpeado por moverse, balancearse, tubería de perforación o caída</a:t>
            </a:r>
          </a:p>
        </p:txBody>
      </p:sp>
      <p:sp>
        <p:nvSpPr>
          <p:cNvPr id="2" name="Title 1" hidden="1"/>
          <p:cNvSpPr>
            <a:spLocks noGrp="1"/>
          </p:cNvSpPr>
          <p:nvPr>
            <p:ph type="title"/>
          </p:nvPr>
        </p:nvSpPr>
        <p:spPr/>
        <p:txBody>
          <a:bodyPr/>
          <a:lstStyle/>
          <a:p>
            <a:pPr lvl="0" eaLnBrk="1" hangingPunct="1"/>
            <a:r>
              <a:rPr lang="en-US" sz="1800" dirty="0" err="1">
                <a:latin typeface="Arial" panose="020B0604020202020204" pitchFamily="34" charset="0"/>
                <a:ea typeface="+mn-ea"/>
                <a:cs typeface="Arial" panose="020B0604020202020204" pitchFamily="34" charset="0"/>
              </a:rPr>
              <a:t>está</a:t>
            </a:r>
            <a:r>
              <a:rPr lang="en-US" sz="1800" dirty="0">
                <a:latin typeface="Arial" panose="020B0604020202020204" pitchFamily="34" charset="0"/>
                <a:ea typeface="+mn-ea"/>
                <a:cs typeface="Arial" panose="020B0604020202020204" pitchFamily="34" charset="0"/>
              </a:rPr>
              <a:t> </a:t>
            </a:r>
            <a:r>
              <a:rPr lang="en-US" sz="1800" dirty="0" err="1">
                <a:latin typeface="Arial" panose="020B0604020202020204" pitchFamily="34" charset="0"/>
                <a:ea typeface="+mn-ea"/>
                <a:cs typeface="Arial" panose="020B0604020202020204" pitchFamily="34" charset="0"/>
              </a:rPr>
              <a:t>levantado</a:t>
            </a:r>
            <a:r>
              <a:rPr lang="en-US" sz="1800" dirty="0">
                <a:latin typeface="Arial" panose="020B0604020202020204" pitchFamily="34" charset="0"/>
                <a:ea typeface="+mn-ea"/>
                <a:cs typeface="Arial" panose="020B0604020202020204" pitchFamily="34" charset="0"/>
              </a:rPr>
              <a:t> </a:t>
            </a:r>
            <a:r>
              <a:rPr lang="en-US" sz="1800" dirty="0" err="1">
                <a:latin typeface="Arial" panose="020B0604020202020204" pitchFamily="34" charset="0"/>
                <a:ea typeface="+mn-ea"/>
                <a:cs typeface="Arial" panose="020B0604020202020204" pitchFamily="34" charset="0"/>
              </a:rPr>
              <a:t>tubo</a:t>
            </a:r>
            <a:r>
              <a:rPr lang="en-US" sz="1800" dirty="0">
                <a:latin typeface="Arial" panose="020B0604020202020204" pitchFamily="34" charset="0"/>
                <a:ea typeface="+mn-ea"/>
                <a:cs typeface="Arial" panose="020B0604020202020204" pitchFamily="34" charset="0"/>
              </a:rPr>
              <a:t> a la </a:t>
            </a:r>
            <a:r>
              <a:rPr lang="en-US" sz="1800" dirty="0" err="1">
                <a:latin typeface="Arial" panose="020B0604020202020204" pitchFamily="34" charset="0"/>
                <a:ea typeface="+mn-ea"/>
                <a:cs typeface="Arial" panose="020B0604020202020204" pitchFamily="34" charset="0"/>
              </a:rPr>
              <a:t>plataforma</a:t>
            </a:r>
            <a:r>
              <a:rPr lang="en-US" sz="1800" dirty="0">
                <a:latin typeface="Arial" panose="020B0604020202020204" pitchFamily="34" charset="0"/>
                <a:ea typeface="+mn-ea"/>
                <a:cs typeface="Arial" panose="020B0604020202020204" pitchFamily="34" charset="0"/>
              </a:rPr>
              <a:t> </a:t>
            </a:r>
            <a:r>
              <a:rPr lang="en-US" sz="1800" dirty="0" err="1">
                <a:latin typeface="Arial" panose="020B0604020202020204" pitchFamily="34" charset="0"/>
                <a:ea typeface="+mn-ea"/>
                <a:cs typeface="Arial" panose="020B0604020202020204" pitchFamily="34" charset="0"/>
              </a:rPr>
              <a:t>piso</a:t>
            </a:r>
            <a:r>
              <a:rPr lang="en-US" sz="1800" dirty="0">
                <a:latin typeface="Arial" panose="020B0604020202020204" pitchFamily="34" charset="0"/>
                <a:ea typeface="+mn-ea"/>
                <a:cs typeface="Arial" panose="020B0604020202020204" pitchFamily="34" charset="0"/>
              </a:rPr>
              <a:t/>
            </a:r>
            <a:br>
              <a:rPr lang="en-US" sz="1800" dirty="0">
                <a:latin typeface="Arial" panose="020B0604020202020204" pitchFamily="34" charset="0"/>
                <a:ea typeface="+mn-ea"/>
                <a:cs typeface="Arial" panose="020B0604020202020204" pitchFamily="34" charset="0"/>
              </a:rPr>
            </a:br>
            <a:endParaRPr 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title="Este operador está completando su inspección diar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solidFill>
            <a:schemeClr val="bg1"/>
          </a:solidFill>
          <a:ln>
            <a:noFill/>
          </a:ln>
          <a:effectLst/>
        </p:spPr>
      </p:pic>
      <p:sp>
        <p:nvSpPr>
          <p:cNvPr id="2" name="Rounded Rectangle 1"/>
          <p:cNvSpPr/>
          <p:nvPr/>
        </p:nvSpPr>
        <p:spPr bwMode="auto">
          <a:xfrm>
            <a:off x="5486399" y="25400"/>
            <a:ext cx="34718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eaLnBrk="1" hangingPunct="1"/>
            <a:r>
              <a:rPr lang="en-US" altLang="en-US" dirty="0">
                <a:solidFill>
                  <a:schemeClr val="tx1"/>
                </a:solidFill>
              </a:rPr>
              <a:t>Las </a:t>
            </a:r>
            <a:r>
              <a:rPr lang="en-US" altLang="en-US" dirty="0" err="1">
                <a:solidFill>
                  <a:schemeClr val="tx1"/>
                </a:solidFill>
              </a:rPr>
              <a:t>inspecciones</a:t>
            </a:r>
            <a:r>
              <a:rPr lang="en-US" altLang="en-US" dirty="0">
                <a:solidFill>
                  <a:schemeClr val="tx1"/>
                </a:solidFill>
              </a:rPr>
              <a:t> de </a:t>
            </a:r>
            <a:r>
              <a:rPr lang="en-US" altLang="en-US" dirty="0" err="1">
                <a:solidFill>
                  <a:schemeClr val="tx1"/>
                </a:solidFill>
              </a:rPr>
              <a:t>equipo</a:t>
            </a:r>
            <a:r>
              <a:rPr lang="en-US" altLang="en-US" dirty="0">
                <a:solidFill>
                  <a:schemeClr val="tx1"/>
                </a:solidFill>
              </a:rPr>
              <a:t> </a:t>
            </a:r>
            <a:r>
              <a:rPr lang="en-US" altLang="en-US" dirty="0" err="1">
                <a:solidFill>
                  <a:schemeClr val="tx1"/>
                </a:solidFill>
              </a:rPr>
              <a:t>pesado</a:t>
            </a:r>
            <a:r>
              <a:rPr lang="en-US" altLang="en-US" dirty="0">
                <a:solidFill>
                  <a:schemeClr val="tx1"/>
                </a:solidFill>
              </a:rPr>
              <a:t> son </a:t>
            </a:r>
            <a:r>
              <a:rPr lang="en-US" altLang="en-US" dirty="0" err="1">
                <a:solidFill>
                  <a:schemeClr val="tx1"/>
                </a:solidFill>
              </a:rPr>
              <a:t>esenciales</a:t>
            </a:r>
            <a:r>
              <a:rPr lang="en-US" altLang="en-US" dirty="0">
                <a:solidFill>
                  <a:schemeClr val="tx1"/>
                </a:solidFill>
              </a:rPr>
              <a:t> para un </a:t>
            </a:r>
            <a:r>
              <a:rPr lang="en-US" altLang="en-US" dirty="0" err="1">
                <a:solidFill>
                  <a:schemeClr val="tx1"/>
                </a:solidFill>
              </a:rPr>
              <a:t>funcionamiento</a:t>
            </a:r>
            <a:r>
              <a:rPr lang="en-US" altLang="en-US" dirty="0">
                <a:solidFill>
                  <a:schemeClr val="tx1"/>
                </a:solidFill>
              </a:rPr>
              <a:t> </a:t>
            </a:r>
            <a:r>
              <a:rPr lang="en-US" altLang="en-US" dirty="0" err="1">
                <a:solidFill>
                  <a:schemeClr val="tx1"/>
                </a:solidFill>
              </a:rPr>
              <a:t>seguro</a:t>
            </a:r>
            <a:endParaRPr lang="en-US" altLang="en-US" dirty="0">
              <a:solidFill>
                <a:schemeClr val="tx1"/>
              </a:solidFill>
            </a:endParaRPr>
          </a:p>
        </p:txBody>
      </p:sp>
      <p:sp>
        <p:nvSpPr>
          <p:cNvPr id="10" name="Rounded Rectangle 9"/>
          <p:cNvSpPr/>
          <p:nvPr/>
        </p:nvSpPr>
        <p:spPr bwMode="auto">
          <a:xfrm>
            <a:off x="152400" y="5715000"/>
            <a:ext cx="34718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eaLnBrk="1" hangingPunct="1"/>
            <a:r>
              <a:rPr lang="en-US" altLang="en-US" dirty="0">
                <a:solidFill>
                  <a:schemeClr val="tx1"/>
                </a:solidFill>
              </a:rPr>
              <a:t>Este </a:t>
            </a:r>
            <a:r>
              <a:rPr lang="en-US" altLang="en-US" dirty="0" err="1">
                <a:solidFill>
                  <a:schemeClr val="tx1"/>
                </a:solidFill>
              </a:rPr>
              <a:t>operador</a:t>
            </a:r>
            <a:r>
              <a:rPr lang="en-US" altLang="en-US" dirty="0">
                <a:solidFill>
                  <a:schemeClr val="tx1"/>
                </a:solidFill>
              </a:rPr>
              <a:t> </a:t>
            </a:r>
            <a:r>
              <a:rPr lang="en-US" altLang="en-US" dirty="0" err="1">
                <a:solidFill>
                  <a:schemeClr val="tx1"/>
                </a:solidFill>
              </a:rPr>
              <a:t>está</a:t>
            </a:r>
            <a:r>
              <a:rPr lang="en-US" altLang="en-US" dirty="0">
                <a:solidFill>
                  <a:schemeClr val="tx1"/>
                </a:solidFill>
              </a:rPr>
              <a:t> </a:t>
            </a:r>
            <a:r>
              <a:rPr lang="en-US" altLang="en-US" dirty="0" err="1">
                <a:solidFill>
                  <a:schemeClr val="tx1"/>
                </a:solidFill>
              </a:rPr>
              <a:t>completando</a:t>
            </a:r>
            <a:r>
              <a:rPr lang="en-US" altLang="en-US" dirty="0">
                <a:solidFill>
                  <a:schemeClr val="tx1"/>
                </a:solidFill>
              </a:rPr>
              <a:t> </a:t>
            </a:r>
            <a:r>
              <a:rPr lang="en-US" altLang="en-US" dirty="0" err="1">
                <a:solidFill>
                  <a:schemeClr val="tx1"/>
                </a:solidFill>
              </a:rPr>
              <a:t>su</a:t>
            </a:r>
            <a:r>
              <a:rPr lang="en-US" altLang="en-US" dirty="0">
                <a:solidFill>
                  <a:schemeClr val="tx1"/>
                </a:solidFill>
              </a:rPr>
              <a:t> </a:t>
            </a:r>
            <a:r>
              <a:rPr lang="en-US" altLang="en-US" dirty="0" err="1">
                <a:solidFill>
                  <a:schemeClr val="tx1"/>
                </a:solidFill>
              </a:rPr>
              <a:t>inspección</a:t>
            </a:r>
            <a:r>
              <a:rPr lang="en-US" altLang="en-US" dirty="0">
                <a:solidFill>
                  <a:schemeClr val="tx1"/>
                </a:solidFill>
              </a:rPr>
              <a:t> </a:t>
            </a:r>
            <a:r>
              <a:rPr lang="en-US" altLang="en-US" dirty="0" err="1">
                <a:solidFill>
                  <a:schemeClr val="tx1"/>
                </a:solidFill>
              </a:rPr>
              <a:t>diaria</a:t>
            </a:r>
            <a:endParaRPr lang="en-US" altLang="en-US" dirty="0">
              <a:solidFill>
                <a:schemeClr val="tx1"/>
              </a:solidFill>
            </a:endParaRPr>
          </a:p>
        </p:txBody>
      </p:sp>
      <p:sp>
        <p:nvSpPr>
          <p:cNvPr id="3" name="Title 2" hidden="1"/>
          <p:cNvSpPr>
            <a:spLocks noGrp="1"/>
          </p:cNvSpPr>
          <p:nvPr>
            <p:ph type="title"/>
          </p:nvPr>
        </p:nvSpPr>
        <p:spPr>
          <a:xfrm>
            <a:off x="457993" y="1676400"/>
            <a:ext cx="8228013" cy="1143000"/>
          </a:xfrm>
        </p:spPr>
        <p:txBody>
          <a:bodyPr/>
          <a:lstStyle/>
          <a:p>
            <a:r>
              <a:rPr lang="en-US" altLang="en-US" sz="1800" dirty="0" err="1">
                <a:latin typeface="Arial" charset="0"/>
                <a:ea typeface="+mn-ea"/>
                <a:cs typeface="Arial" charset="0"/>
              </a:rPr>
              <a:t>inspecciones</a:t>
            </a:r>
            <a:r>
              <a:rPr lang="en-US" altLang="en-US" sz="1800" dirty="0">
                <a:latin typeface="Arial" charset="0"/>
                <a:ea typeface="+mn-ea"/>
                <a:cs typeface="Arial" charset="0"/>
              </a:rPr>
              <a:t> de </a:t>
            </a:r>
            <a:r>
              <a:rPr lang="en-US" altLang="en-US" sz="1800" dirty="0" err="1">
                <a:latin typeface="Arial" charset="0"/>
                <a:ea typeface="+mn-ea"/>
                <a:cs typeface="Arial" charset="0"/>
              </a:rPr>
              <a:t>equipo</a:t>
            </a:r>
            <a:r>
              <a:rPr lang="en-US" altLang="en-US" sz="1800" dirty="0">
                <a:latin typeface="Arial" charset="0"/>
                <a:ea typeface="+mn-ea"/>
                <a:cs typeface="Arial" charset="0"/>
              </a:rPr>
              <a:t> </a:t>
            </a:r>
            <a:r>
              <a:rPr lang="en-US" altLang="en-US" sz="1800" dirty="0" err="1">
                <a:latin typeface="Arial" charset="0"/>
                <a:ea typeface="+mn-ea"/>
                <a:cs typeface="Arial" charset="0"/>
              </a:rPr>
              <a:t>pesado</a:t>
            </a:r>
            <a:endParaRPr lang="en-US" dirty="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 title="Esta fotografía muestra a un grupo de trabajadores con unas pinzas.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21" name="AutoShape 8" title="Block logo"/>
          <p:cNvSpPr>
            <a:spLocks noChangeArrowheads="1"/>
          </p:cNvSpPr>
          <p:nvPr/>
        </p:nvSpPr>
        <p:spPr bwMode="auto">
          <a:xfrm>
            <a:off x="2438400" y="3094038"/>
            <a:ext cx="152400" cy="182562"/>
          </a:xfrm>
          <a:prstGeom prst="roundRect">
            <a:avLst>
              <a:gd name="adj" fmla="val 16667"/>
            </a:avLst>
          </a:prstGeom>
          <a:solidFill>
            <a:srgbClr val="BFBFB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6" charset="0"/>
              <a:buNone/>
            </a:pPr>
            <a:endParaRPr lang="en-US" altLang="en-US"/>
          </a:p>
        </p:txBody>
      </p:sp>
      <p:sp>
        <p:nvSpPr>
          <p:cNvPr id="10" name="Rounded Rectangle 9"/>
          <p:cNvSpPr/>
          <p:nvPr/>
        </p:nvSpPr>
        <p:spPr bwMode="auto">
          <a:xfrm>
            <a:off x="5943600" y="38100"/>
            <a:ext cx="3225800" cy="12573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Al mismo tiempo que salta en/a, un trabajador puede conseguir golpeado por pinzas o spinning cadena</a:t>
            </a:r>
          </a:p>
        </p:txBody>
      </p:sp>
      <p:sp>
        <p:nvSpPr>
          <p:cNvPr id="11" name="Rounded Rectangle 10"/>
          <p:cNvSpPr/>
          <p:nvPr/>
        </p:nvSpPr>
        <p:spPr bwMode="auto">
          <a:xfrm>
            <a:off x="-12701" y="6248400"/>
            <a:ext cx="7327901" cy="6096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Determinar siempre y mantenerse alejado de la radio de rotación de estos elementos en la medida de lo posible [consulte la siguiente diapositiva]</a:t>
            </a:r>
          </a:p>
        </p:txBody>
      </p:sp>
      <p:sp>
        <p:nvSpPr>
          <p:cNvPr id="2" name="Title 1" hidden="1"/>
          <p:cNvSpPr>
            <a:spLocks noGrp="1"/>
          </p:cNvSpPr>
          <p:nvPr>
            <p:ph type="title"/>
          </p:nvPr>
        </p:nvSpPr>
        <p:spPr/>
        <p:txBody>
          <a:bodyPr/>
          <a:lstStyle/>
          <a:p>
            <a:r>
              <a:rPr lang="en-US" altLang="en-US" sz="1200" dirty="0" err="1">
                <a:latin typeface="Calibri" pitchFamily="34" charset="0"/>
                <a:ea typeface="+mn-ea"/>
                <a:cs typeface="Arial" charset="0"/>
              </a:rPr>
              <a:t>Esta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fotografía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muestra</a:t>
            </a:r>
            <a:r>
              <a:rPr lang="en-US" altLang="en-US" sz="1200" dirty="0">
                <a:latin typeface="Calibri" pitchFamily="34" charset="0"/>
                <a:ea typeface="+mn-ea"/>
                <a:cs typeface="Arial" charset="0"/>
              </a:rPr>
              <a:t> a un </a:t>
            </a:r>
            <a:r>
              <a:rPr lang="en-US" altLang="en-US" sz="1200" dirty="0" err="1">
                <a:latin typeface="Calibri" pitchFamily="34" charset="0"/>
                <a:ea typeface="+mn-ea"/>
                <a:cs typeface="Arial" charset="0"/>
              </a:rPr>
              <a:t>grupo</a:t>
            </a:r>
            <a:r>
              <a:rPr lang="en-US" altLang="en-US" sz="1200" dirty="0">
                <a:latin typeface="Calibri" pitchFamily="34" charset="0"/>
                <a:ea typeface="+mn-ea"/>
                <a:cs typeface="Arial" charset="0"/>
              </a:rPr>
              <a:t> de </a:t>
            </a:r>
            <a:r>
              <a:rPr lang="en-US" altLang="en-US" sz="1200" dirty="0" err="1">
                <a:latin typeface="Calibri" pitchFamily="34" charset="0"/>
                <a:ea typeface="+mn-ea"/>
                <a:cs typeface="Arial" charset="0"/>
              </a:rPr>
              <a:t>trabajadores</a:t>
            </a:r>
            <a:r>
              <a:rPr lang="en-US" altLang="en-US" sz="1200" dirty="0">
                <a:latin typeface="Calibri" pitchFamily="34" charset="0"/>
                <a:ea typeface="+mn-ea"/>
                <a:cs typeface="Arial" charset="0"/>
              </a:rPr>
              <a:t> con </a:t>
            </a:r>
            <a:r>
              <a:rPr lang="en-US" altLang="en-US" sz="1200" dirty="0" err="1">
                <a:latin typeface="Calibri" pitchFamily="34" charset="0"/>
                <a:ea typeface="+mn-ea"/>
                <a:cs typeface="Arial" charset="0"/>
              </a:rPr>
              <a:t>unas</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pinzas</a:t>
            </a:r>
            <a:r>
              <a:rPr lang="en-US" altLang="en-US" sz="1200" dirty="0">
                <a:latin typeface="Calibri" pitchFamily="34" charset="0"/>
                <a:ea typeface="+mn-ea"/>
                <a:cs typeface="Arial" charset="0"/>
              </a:rPr>
              <a:t>. </a:t>
            </a:r>
            <a:endParaRPr lang="en-US" dirty="0"/>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title="Esta fotografía muestra a una tubería de alta presión que ha tenido un látigo de instalado en ella.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069" name="Rectangle 8" title="Block Name"/>
          <p:cNvSpPr>
            <a:spLocks noChangeArrowheads="1"/>
          </p:cNvSpPr>
          <p:nvPr/>
        </p:nvSpPr>
        <p:spPr bwMode="auto">
          <a:xfrm rot="300000">
            <a:off x="7321550" y="336550"/>
            <a:ext cx="914400" cy="152400"/>
          </a:xfrm>
          <a:prstGeom prst="rect">
            <a:avLst/>
          </a:prstGeom>
          <a:solidFill>
            <a:srgbClr val="D9D9D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6" charset="0"/>
              <a:buNone/>
            </a:pPr>
            <a:endParaRPr lang="en-US" altLang="en-US"/>
          </a:p>
        </p:txBody>
      </p:sp>
      <p:sp>
        <p:nvSpPr>
          <p:cNvPr id="10" name="Rounded Rectangle 9"/>
          <p:cNvSpPr/>
          <p:nvPr/>
        </p:nvSpPr>
        <p:spPr bwMode="auto">
          <a:xfrm>
            <a:off x="0" y="463421"/>
            <a:ext cx="5429250"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Si las conexiones break free, las líneas de alta presión y los tubos flexibles pueden convertirse rápidamente en golpeado por los peligros</a:t>
            </a:r>
          </a:p>
        </p:txBody>
      </p:sp>
      <p:sp>
        <p:nvSpPr>
          <p:cNvPr id="11" name="Rounded Rectangle 10"/>
          <p:cNvSpPr/>
          <p:nvPr/>
        </p:nvSpPr>
        <p:spPr bwMode="auto">
          <a:xfrm>
            <a:off x="3445668" y="5943600"/>
            <a:ext cx="5698332"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Asegurarse de que las tuberías y mangueras están asegurados adecuadamente, las conexiones no se desgasta, y látigo de controles están instalados</a:t>
            </a:r>
          </a:p>
        </p:txBody>
      </p:sp>
      <p:sp>
        <p:nvSpPr>
          <p:cNvPr id="2" name="Title 1" hidden="1"/>
          <p:cNvSpPr>
            <a:spLocks noGrp="1"/>
          </p:cNvSpPr>
          <p:nvPr>
            <p:ph type="title"/>
          </p:nvPr>
        </p:nvSpPr>
        <p:spPr/>
        <p:txBody>
          <a:bodyPr/>
          <a:lstStyle/>
          <a:p>
            <a:r>
              <a:rPr lang="en-US" altLang="en-US" sz="1200" dirty="0" err="1">
                <a:latin typeface="Calibri" pitchFamily="34" charset="0"/>
                <a:ea typeface="+mn-ea"/>
                <a:cs typeface="Arial" charset="0"/>
              </a:rPr>
              <a:t>Esta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fotografía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muestra</a:t>
            </a:r>
            <a:r>
              <a:rPr lang="en-US" altLang="en-US" sz="1200" dirty="0">
                <a:latin typeface="Calibri" pitchFamily="34" charset="0"/>
                <a:ea typeface="+mn-ea"/>
                <a:cs typeface="Arial" charset="0"/>
              </a:rPr>
              <a:t> a </a:t>
            </a:r>
            <a:r>
              <a:rPr lang="en-US" altLang="en-US" sz="1200" dirty="0" err="1">
                <a:latin typeface="Calibri" pitchFamily="34" charset="0"/>
                <a:ea typeface="+mn-ea"/>
                <a:cs typeface="Arial" charset="0"/>
              </a:rPr>
              <a:t>una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tubería</a:t>
            </a:r>
            <a:r>
              <a:rPr lang="en-US" altLang="en-US" sz="1200" dirty="0">
                <a:latin typeface="Calibri" pitchFamily="34" charset="0"/>
                <a:ea typeface="+mn-ea"/>
                <a:cs typeface="Arial" charset="0"/>
              </a:rPr>
              <a:t> de </a:t>
            </a:r>
            <a:r>
              <a:rPr lang="en-US" altLang="en-US" sz="1200" dirty="0" err="1">
                <a:latin typeface="Calibri" pitchFamily="34" charset="0"/>
                <a:ea typeface="+mn-ea"/>
                <a:cs typeface="Arial" charset="0"/>
              </a:rPr>
              <a:t>alta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presión</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que</a:t>
            </a:r>
            <a:r>
              <a:rPr lang="en-US" altLang="en-US" sz="1200" dirty="0">
                <a:latin typeface="Calibri" pitchFamily="34" charset="0"/>
                <a:ea typeface="+mn-ea"/>
                <a:cs typeface="Arial" charset="0"/>
              </a:rPr>
              <a:t> ha </a:t>
            </a:r>
            <a:r>
              <a:rPr lang="en-US" altLang="en-US" sz="1200" dirty="0" err="1">
                <a:latin typeface="Calibri" pitchFamily="34" charset="0"/>
                <a:ea typeface="+mn-ea"/>
                <a:cs typeface="Arial" charset="0"/>
              </a:rPr>
              <a:t>tenido</a:t>
            </a:r>
            <a:r>
              <a:rPr lang="en-US" altLang="en-US" sz="1200" dirty="0">
                <a:latin typeface="Calibri" pitchFamily="34" charset="0"/>
                <a:ea typeface="+mn-ea"/>
                <a:cs typeface="Arial" charset="0"/>
              </a:rPr>
              <a:t> un </a:t>
            </a:r>
            <a:r>
              <a:rPr lang="en-US" altLang="en-US" sz="1200" dirty="0" err="1">
                <a:latin typeface="Calibri" pitchFamily="34" charset="0"/>
                <a:ea typeface="+mn-ea"/>
                <a:cs typeface="Arial" charset="0"/>
              </a:rPr>
              <a:t>látigo</a:t>
            </a:r>
            <a:r>
              <a:rPr lang="en-US" altLang="en-US" sz="1200" dirty="0">
                <a:latin typeface="Calibri" pitchFamily="34" charset="0"/>
                <a:ea typeface="+mn-ea"/>
                <a:cs typeface="Arial" charset="0"/>
              </a:rPr>
              <a:t> de </a:t>
            </a:r>
            <a:r>
              <a:rPr lang="en-US" altLang="en-US" sz="1200" dirty="0" err="1">
                <a:latin typeface="Calibri" pitchFamily="34" charset="0"/>
                <a:ea typeface="+mn-ea"/>
                <a:cs typeface="Arial" charset="0"/>
              </a:rPr>
              <a:t>instalado</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en</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ella</a:t>
            </a:r>
            <a:r>
              <a:rPr lang="en-US" altLang="en-US" sz="1200" dirty="0">
                <a:latin typeface="Calibri" pitchFamily="34" charset="0"/>
                <a:ea typeface="+mn-ea"/>
                <a:cs typeface="Arial" charset="0"/>
              </a:rPr>
              <a:t>. </a:t>
            </a:r>
            <a:endParaRPr lang="en-US" dirty="0"/>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 title="Esta fotografía muestra una carga baja en lugar de un tándem camión durante una plataforma instalació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4572000" y="0"/>
            <a:ext cx="43862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Cable que se utiliza para manipular la carga de retención puede de repente, cortar en rodajas nada en su camino</a:t>
            </a:r>
          </a:p>
        </p:txBody>
      </p:sp>
      <p:sp>
        <p:nvSpPr>
          <p:cNvPr id="10" name="Rounded Rectangle 9"/>
          <p:cNvSpPr/>
          <p:nvPr/>
        </p:nvSpPr>
        <p:spPr bwMode="auto">
          <a:xfrm>
            <a:off x="76199" y="5943600"/>
            <a:ext cx="4038601"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En la medida de lo posible, manténgase alejado de los cables mientras se está bajo tensión</a:t>
            </a:r>
          </a:p>
        </p:txBody>
      </p:sp>
      <p:sp>
        <p:nvSpPr>
          <p:cNvPr id="2" name="Title 1" hidden="1"/>
          <p:cNvSpPr>
            <a:spLocks noGrp="1"/>
          </p:cNvSpPr>
          <p:nvPr>
            <p:ph type="title"/>
          </p:nvPr>
        </p:nvSpPr>
        <p:spPr/>
        <p:txBody>
          <a:bodyPr/>
          <a:lstStyle/>
          <a:p>
            <a:r>
              <a:rPr lang="en-US" altLang="en-US" sz="1200" dirty="0" err="1">
                <a:latin typeface="Calibri" pitchFamily="34" charset="0"/>
                <a:ea typeface="+mn-ea"/>
                <a:cs typeface="Arial" charset="0"/>
              </a:rPr>
              <a:t>una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carga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baja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en</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lugar</a:t>
            </a:r>
            <a:r>
              <a:rPr lang="en-US" altLang="en-US" sz="1200" dirty="0">
                <a:latin typeface="Calibri" pitchFamily="34" charset="0"/>
                <a:ea typeface="+mn-ea"/>
                <a:cs typeface="Arial" charset="0"/>
              </a:rPr>
              <a:t> de un </a:t>
            </a:r>
            <a:r>
              <a:rPr lang="en-US" altLang="en-US" sz="1200" dirty="0" err="1">
                <a:latin typeface="Calibri" pitchFamily="34" charset="0"/>
                <a:ea typeface="+mn-ea"/>
                <a:cs typeface="Arial" charset="0"/>
              </a:rPr>
              <a:t>tándem</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camión</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durante</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una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plataforma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instalación</a:t>
            </a:r>
            <a:r>
              <a:rPr lang="en-US" altLang="en-US" sz="1200" dirty="0">
                <a:latin typeface="Calibri" pitchFamily="34" charset="0"/>
                <a:ea typeface="+mn-ea"/>
                <a:cs typeface="Arial" charset="0"/>
              </a:rPr>
              <a:t>.</a:t>
            </a:r>
            <a:endParaRPr lang="en-US" dirty="0"/>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title="Man loading pip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38101" y="5943600"/>
            <a:ext cx="4305299"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Acción correctiva: una línea de etiquetas sería ideal aquí; tomar el tiempo necesario para crear una antes de la elevación</a:t>
            </a:r>
          </a:p>
        </p:txBody>
      </p:sp>
      <p:sp>
        <p:nvSpPr>
          <p:cNvPr id="10" name="Rounded Rectangle 9"/>
          <p:cNvSpPr/>
          <p:nvPr/>
        </p:nvSpPr>
        <p:spPr bwMode="auto">
          <a:xfrm>
            <a:off x="5600700" y="25400"/>
            <a:ext cx="34718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Esta carga puede desplazarse o caer de repente o los golpes caen sobre el trabajador</a:t>
            </a:r>
          </a:p>
        </p:txBody>
      </p:sp>
      <p:sp>
        <p:nvSpPr>
          <p:cNvPr id="2" name="Title 1" hidden="1"/>
          <p:cNvSpPr>
            <a:spLocks noGrp="1"/>
          </p:cNvSpPr>
          <p:nvPr>
            <p:ph type="title"/>
          </p:nvPr>
        </p:nvSpPr>
        <p:spPr/>
        <p:txBody>
          <a:bodyPr/>
          <a:lstStyle/>
          <a:p>
            <a:pPr lvl="0" eaLnBrk="1" hangingPunct="1"/>
            <a:r>
              <a:rPr lang="en-US" altLang="en-US" sz="1800" dirty="0" err="1">
                <a:solidFill>
                  <a:srgbClr val="FFFFFF"/>
                </a:solidFill>
                <a:latin typeface="Arial" charset="0"/>
                <a:ea typeface="+mn-ea"/>
                <a:cs typeface="Arial" charset="0"/>
              </a:rPr>
              <a:t>Esta</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carga</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puede</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desplazarse</a:t>
            </a:r>
            <a:r>
              <a:rPr lang="en-US" altLang="en-US" sz="1800" dirty="0">
                <a:solidFill>
                  <a:srgbClr val="FFFFFF"/>
                </a:solidFill>
                <a:latin typeface="Arial" charset="0"/>
                <a:ea typeface="+mn-ea"/>
                <a:cs typeface="Arial" charset="0"/>
              </a:rPr>
              <a:t> o </a:t>
            </a:r>
            <a:r>
              <a:rPr lang="en-US" altLang="en-US" sz="1800" dirty="0" err="1">
                <a:solidFill>
                  <a:srgbClr val="FFFFFF"/>
                </a:solidFill>
                <a:latin typeface="Arial" charset="0"/>
                <a:ea typeface="+mn-ea"/>
                <a:cs typeface="Arial" charset="0"/>
              </a:rPr>
              <a:t>caer</a:t>
            </a:r>
            <a:r>
              <a:rPr lang="en-US" altLang="en-US" sz="1800" dirty="0">
                <a:solidFill>
                  <a:srgbClr val="FFFFFF"/>
                </a:solidFill>
                <a:latin typeface="Arial" charset="0"/>
                <a:ea typeface="+mn-ea"/>
                <a:cs typeface="Arial" charset="0"/>
              </a:rPr>
              <a:t> de </a:t>
            </a:r>
            <a:r>
              <a:rPr lang="en-US" altLang="en-US" sz="1800" dirty="0" err="1">
                <a:solidFill>
                  <a:srgbClr val="FFFFFF"/>
                </a:solidFill>
                <a:latin typeface="Arial" charset="0"/>
                <a:ea typeface="+mn-ea"/>
                <a:cs typeface="Arial" charset="0"/>
              </a:rPr>
              <a:t>repente</a:t>
            </a:r>
            <a:r>
              <a:rPr lang="en-US" altLang="en-US" sz="1800" dirty="0">
                <a:solidFill>
                  <a:srgbClr val="FFFFFF"/>
                </a:solidFill>
                <a:latin typeface="Arial" charset="0"/>
                <a:ea typeface="+mn-ea"/>
                <a:cs typeface="Arial" charset="0"/>
              </a:rPr>
              <a:t> o los </a:t>
            </a:r>
            <a:r>
              <a:rPr lang="en-US" altLang="en-US" sz="1800" dirty="0" err="1">
                <a:solidFill>
                  <a:srgbClr val="FFFFFF"/>
                </a:solidFill>
                <a:latin typeface="Arial" charset="0"/>
                <a:ea typeface="+mn-ea"/>
                <a:cs typeface="Arial" charset="0"/>
              </a:rPr>
              <a:t>golpes</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caen</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sobre</a:t>
            </a:r>
            <a:r>
              <a:rPr lang="en-US" altLang="en-US" sz="1800" dirty="0">
                <a:solidFill>
                  <a:srgbClr val="FFFFFF"/>
                </a:solidFill>
                <a:latin typeface="Arial" charset="0"/>
                <a:ea typeface="+mn-ea"/>
                <a:cs typeface="Arial" charset="0"/>
              </a:rPr>
              <a:t> el </a:t>
            </a:r>
            <a:r>
              <a:rPr lang="en-US" altLang="en-US" sz="1800" dirty="0" err="1">
                <a:solidFill>
                  <a:srgbClr val="FFFFFF"/>
                </a:solidFill>
                <a:latin typeface="Arial" charset="0"/>
                <a:ea typeface="+mn-ea"/>
                <a:cs typeface="Arial" charset="0"/>
              </a:rPr>
              <a:t>trabajador</a:t>
            </a:r>
            <a:r>
              <a:rPr lang="en-US" altLang="en-US" sz="1800" dirty="0">
                <a:solidFill>
                  <a:srgbClr val="FFFFFF"/>
                </a:solidFill>
                <a:latin typeface="Arial" charset="0"/>
                <a:ea typeface="+mn-ea"/>
                <a:cs typeface="Arial" charset="0"/>
              </a:rPr>
              <a:t/>
            </a:r>
            <a:br>
              <a:rPr lang="en-US" altLang="en-US" sz="1800" dirty="0">
                <a:solidFill>
                  <a:srgbClr val="FFFFFF"/>
                </a:solidFill>
                <a:latin typeface="Arial" charset="0"/>
                <a:ea typeface="+mn-ea"/>
                <a:cs typeface="Arial" charset="0"/>
              </a:rPr>
            </a:br>
            <a:endParaRPr lang="en-US" dirty="0"/>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1" title="Moving a loa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ounded Rectangle 5"/>
          <p:cNvSpPr/>
          <p:nvPr/>
        </p:nvSpPr>
        <p:spPr bwMode="auto">
          <a:xfrm>
            <a:off x="6324600" y="0"/>
            <a:ext cx="2819400"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Este es otro ejemplo de que una línea de etiquetas debe ser utilizado</a:t>
            </a:r>
          </a:p>
        </p:txBody>
      </p:sp>
      <p:sp>
        <p:nvSpPr>
          <p:cNvPr id="2" name="Title 1" hidden="1"/>
          <p:cNvSpPr>
            <a:spLocks noGrp="1"/>
          </p:cNvSpPr>
          <p:nvPr>
            <p:ph type="title"/>
          </p:nvPr>
        </p:nvSpPr>
        <p:spPr/>
        <p:txBody>
          <a:bodyPr/>
          <a:lstStyle/>
          <a:p>
            <a:r>
              <a:rPr lang="es-ES" dirty="0" smtClean="0"/>
              <a:t>Este es otro ejemplo de que una línea de etiquetas debe ser utilizado</a:t>
            </a:r>
            <a:br>
              <a:rPr lang="es-ES" dirty="0" smtClean="0"/>
            </a:br>
            <a:endParaRPr lang="en-US" dirty="0"/>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 title="Moving another loa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ounded Rectangle 5"/>
          <p:cNvSpPr/>
          <p:nvPr/>
        </p:nvSpPr>
        <p:spPr bwMode="auto">
          <a:xfrm>
            <a:off x="6172200" y="0"/>
            <a:ext cx="2971800" cy="18288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Si se asigna la etiqueta de la carga en lugar de los aparejos, los empleados sería correctamente utilizando una línea de etiquetas</a:t>
            </a:r>
          </a:p>
        </p:txBody>
      </p:sp>
      <p:sp>
        <p:nvSpPr>
          <p:cNvPr id="2" name="Title 1" hidden="1"/>
          <p:cNvSpPr>
            <a:spLocks noGrp="1"/>
          </p:cNvSpPr>
          <p:nvPr>
            <p:ph type="title"/>
          </p:nvPr>
        </p:nvSpPr>
        <p:spPr/>
        <p:txBody>
          <a:bodyPr/>
          <a:lstStyle/>
          <a:p>
            <a:pPr lvl="0" eaLnBrk="1" hangingPunct="1"/>
            <a:r>
              <a:rPr lang="en-US" altLang="en-US" sz="1800" dirty="0">
                <a:solidFill>
                  <a:srgbClr val="FFFFFF"/>
                </a:solidFill>
                <a:latin typeface="Arial" charset="0"/>
                <a:ea typeface="+mn-ea"/>
                <a:cs typeface="Arial" charset="0"/>
              </a:rPr>
              <a:t>Si se </a:t>
            </a:r>
            <a:r>
              <a:rPr lang="en-US" altLang="en-US" sz="1800" dirty="0" err="1">
                <a:solidFill>
                  <a:srgbClr val="FFFFFF"/>
                </a:solidFill>
                <a:latin typeface="Arial" charset="0"/>
                <a:ea typeface="+mn-ea"/>
                <a:cs typeface="Arial" charset="0"/>
              </a:rPr>
              <a:t>asigna</a:t>
            </a:r>
            <a:r>
              <a:rPr lang="en-US" altLang="en-US" sz="1800" dirty="0">
                <a:solidFill>
                  <a:srgbClr val="FFFFFF"/>
                </a:solidFill>
                <a:latin typeface="Arial" charset="0"/>
                <a:ea typeface="+mn-ea"/>
                <a:cs typeface="Arial" charset="0"/>
              </a:rPr>
              <a:t> la </a:t>
            </a:r>
            <a:r>
              <a:rPr lang="en-US" altLang="en-US" sz="1800" dirty="0" err="1">
                <a:solidFill>
                  <a:srgbClr val="FFFFFF"/>
                </a:solidFill>
                <a:latin typeface="Arial" charset="0"/>
                <a:ea typeface="+mn-ea"/>
                <a:cs typeface="Arial" charset="0"/>
              </a:rPr>
              <a:t>etiqueta</a:t>
            </a:r>
            <a:r>
              <a:rPr lang="en-US" altLang="en-US" sz="1800" dirty="0">
                <a:solidFill>
                  <a:srgbClr val="FFFFFF"/>
                </a:solidFill>
                <a:latin typeface="Arial" charset="0"/>
                <a:ea typeface="+mn-ea"/>
                <a:cs typeface="Arial" charset="0"/>
              </a:rPr>
              <a:t> de la </a:t>
            </a:r>
            <a:r>
              <a:rPr lang="en-US" altLang="en-US" sz="1800" dirty="0" err="1">
                <a:solidFill>
                  <a:srgbClr val="FFFFFF"/>
                </a:solidFill>
                <a:latin typeface="Arial" charset="0"/>
                <a:ea typeface="+mn-ea"/>
                <a:cs typeface="Arial" charset="0"/>
              </a:rPr>
              <a:t>carga</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en</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lugar</a:t>
            </a:r>
            <a:r>
              <a:rPr lang="en-US" altLang="en-US" sz="1800" dirty="0">
                <a:solidFill>
                  <a:srgbClr val="FFFFFF"/>
                </a:solidFill>
                <a:latin typeface="Arial" charset="0"/>
                <a:ea typeface="+mn-ea"/>
                <a:cs typeface="Arial" charset="0"/>
              </a:rPr>
              <a:t> de los </a:t>
            </a:r>
            <a:r>
              <a:rPr lang="en-US" altLang="en-US" sz="1800" dirty="0" err="1">
                <a:solidFill>
                  <a:srgbClr val="FFFFFF"/>
                </a:solidFill>
                <a:latin typeface="Arial" charset="0"/>
                <a:ea typeface="+mn-ea"/>
                <a:cs typeface="Arial" charset="0"/>
              </a:rPr>
              <a:t>aparejos</a:t>
            </a:r>
            <a:r>
              <a:rPr lang="en-US" altLang="en-US" sz="1800" dirty="0">
                <a:solidFill>
                  <a:srgbClr val="FFFFFF"/>
                </a:solidFill>
                <a:latin typeface="Arial" charset="0"/>
                <a:ea typeface="+mn-ea"/>
                <a:cs typeface="Arial" charset="0"/>
              </a:rPr>
              <a:t>, los </a:t>
            </a:r>
            <a:r>
              <a:rPr lang="en-US" altLang="en-US" sz="1800" dirty="0" err="1">
                <a:solidFill>
                  <a:srgbClr val="FFFFFF"/>
                </a:solidFill>
                <a:latin typeface="Arial" charset="0"/>
                <a:ea typeface="+mn-ea"/>
                <a:cs typeface="Arial" charset="0"/>
              </a:rPr>
              <a:t>empleados</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sería</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correctamente</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utilizando</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una</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línea</a:t>
            </a:r>
            <a:r>
              <a:rPr lang="en-US" altLang="en-US" sz="1800" dirty="0">
                <a:solidFill>
                  <a:srgbClr val="FFFFFF"/>
                </a:solidFill>
                <a:latin typeface="Arial" charset="0"/>
                <a:ea typeface="+mn-ea"/>
                <a:cs typeface="Arial" charset="0"/>
              </a:rPr>
              <a:t> de </a:t>
            </a:r>
            <a:r>
              <a:rPr lang="en-US" altLang="en-US" sz="1800" dirty="0" err="1">
                <a:solidFill>
                  <a:srgbClr val="FFFFFF"/>
                </a:solidFill>
                <a:latin typeface="Arial" charset="0"/>
                <a:ea typeface="+mn-ea"/>
                <a:cs typeface="Arial" charset="0"/>
              </a:rPr>
              <a:t>etiquetas</a:t>
            </a:r>
            <a:r>
              <a:rPr lang="en-US" altLang="en-US" sz="1800" dirty="0">
                <a:solidFill>
                  <a:srgbClr val="FFFFFF"/>
                </a:solidFill>
                <a:latin typeface="Arial" charset="0"/>
                <a:ea typeface="+mn-ea"/>
                <a:cs typeface="Arial" charset="0"/>
              </a:rPr>
              <a:t/>
            </a:r>
            <a:br>
              <a:rPr lang="en-US" altLang="en-US" sz="1800" dirty="0">
                <a:solidFill>
                  <a:srgbClr val="FFFFFF"/>
                </a:solidFill>
                <a:latin typeface="Arial" charset="0"/>
                <a:ea typeface="+mn-ea"/>
                <a:cs typeface="Arial" charset="0"/>
              </a:rPr>
            </a:br>
            <a:endParaRPr lang="en-US" dirty="0"/>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buFont typeface="Arial" charset="0"/>
              <a:buChar char="•"/>
            </a:pPr>
            <a:r>
              <a:rPr lang="en-US" altLang="en-US"/>
              <a:t>Eje de la polea La corona salió de uno de sus montajes liberando las poleas, la perforación, y 165.000 libras cadena perforación y los bloques se redujo a la perforación.</a:t>
            </a:r>
          </a:p>
        </p:txBody>
      </p:sp>
      <p:pic>
        <p:nvPicPr>
          <p:cNvPr id="98308" name="Picture 3" title="Photo of accident scene and injured men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9400" y="4343400"/>
            <a:ext cx="4572000" cy="228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r>
              <a:rPr lang="en-US" dirty="0" err="1" smtClean="0"/>
              <a:t>Estudio</a:t>
            </a:r>
            <a:r>
              <a:rPr lang="en-US" dirty="0" smtClean="0"/>
              <a:t> de </a:t>
            </a:r>
            <a:r>
              <a:rPr lang="en-US" dirty="0" err="1" smtClean="0"/>
              <a:t>Caso</a:t>
            </a:r>
            <a:r>
              <a:rPr lang="en-US" dirty="0" smtClean="0"/>
              <a:t/>
            </a:r>
            <a:br>
              <a:rPr lang="en-US" dirty="0" smtClean="0"/>
            </a:b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2"/>
          <p:cNvSpPr txBox="1">
            <a:spLocks noChangeArrowheads="1"/>
          </p:cNvSpPr>
          <p:nvPr/>
        </p:nvSpPr>
        <p:spPr bwMode="auto">
          <a:xfrm>
            <a:off x="1295400" y="1066800"/>
            <a:ext cx="7543800" cy="635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buFont typeface="Arial" charset="0"/>
              <a:buChar char="•"/>
            </a:pPr>
            <a:r>
              <a:rPr lang="en-US" altLang="en-US" sz="3000"/>
              <a:t>Asegurar o retirar cualquier equipo suelto antes de configurar o rompiendo una plataforma petrolífera</a:t>
            </a:r>
          </a:p>
          <a:p>
            <a:pPr eaLnBrk="1" hangingPunct="1">
              <a:buFont typeface="Arial" charset="0"/>
              <a:buChar char="•"/>
            </a:pPr>
            <a:r>
              <a:rPr lang="en-US" altLang="en-US" sz="3000"/>
              <a:t>Hay que tener en cuenta, y no entrar en el radio de rotación de tenazas y/o spinning cadena</a:t>
            </a:r>
          </a:p>
          <a:p>
            <a:pPr eaLnBrk="1" hangingPunct="1">
              <a:buFont typeface="Arial" charset="0"/>
              <a:buChar char="•"/>
            </a:pPr>
            <a:r>
              <a:rPr lang="en-US" altLang="en-US" sz="3000"/>
              <a:t>Ser prudente en todo equipo móvil</a:t>
            </a:r>
          </a:p>
          <a:p>
            <a:pPr eaLnBrk="1" hangingPunct="1">
              <a:buFont typeface="Arial" charset="0"/>
              <a:buChar char="•"/>
            </a:pPr>
            <a:r>
              <a:rPr lang="en-US" altLang="en-US" sz="3000"/>
              <a:t>Tener herramientas dañadas fuera de servicio</a:t>
            </a:r>
          </a:p>
          <a:p>
            <a:pPr eaLnBrk="1" hangingPunct="1">
              <a:buFont typeface="Arial" charset="0"/>
              <a:buChar char="•"/>
            </a:pPr>
            <a:r>
              <a:rPr lang="en-US" altLang="en-US" sz="3000"/>
              <a:t>Informe de cualquier afectado por los riesgos inmediatamente a su supervisor</a:t>
            </a:r>
          </a:p>
        </p:txBody>
      </p:sp>
      <p:sp>
        <p:nvSpPr>
          <p:cNvPr id="2" name="Title 1"/>
          <p:cNvSpPr>
            <a:spLocks noGrp="1"/>
          </p:cNvSpPr>
          <p:nvPr>
            <p:ph type="title"/>
          </p:nvPr>
        </p:nvSpPr>
        <p:spPr/>
        <p:txBody>
          <a:bodyPr/>
          <a:lstStyle/>
          <a:p>
            <a:r>
              <a:rPr lang="en-US" dirty="0" err="1" smtClean="0"/>
              <a:t>Recuerde</a:t>
            </a:r>
            <a:r>
              <a:rPr lang="en-US" dirty="0" smtClean="0"/>
              <a:t> </a:t>
            </a:r>
            <a:r>
              <a:rPr lang="en-US" dirty="0" err="1" smtClean="0"/>
              <a:t>siempre</a:t>
            </a:r>
            <a:r>
              <a:rPr lang="en-US" dirty="0" smtClean="0"/>
              <a:t/>
            </a:r>
            <a:br>
              <a:rPr lang="en-US" dirty="0" smtClean="0"/>
            </a:b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12763" indent="-512763">
              <a:spcBef>
                <a:spcPts val="8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3200">
                <a:solidFill>
                  <a:srgbClr val="000000"/>
                </a:solidFill>
                <a:latin typeface="Calibri" pitchFamily="34" charset="0"/>
                <a:cs typeface="Arial" charset="0"/>
              </a:defRPr>
            </a:lvl1pPr>
            <a:lvl2pPr marL="914400" indent="-514350">
              <a:spcBef>
                <a:spcPts val="7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9pPr>
          </a:lstStyle>
          <a:p>
            <a:pPr eaLnBrk="1" hangingPunct="1">
              <a:buFont typeface="Times New Roman" pitchFamily="16" charset="0"/>
              <a:buAutoNum type="arabicPeriod" startAt="34"/>
            </a:pPr>
            <a:r>
              <a:rPr lang="en-US" altLang="en-US"/>
              <a:t>¿Cómo debería una persona en el terreno de control de cargas en suspensión que se mueve?</a:t>
            </a:r>
          </a:p>
          <a:p>
            <a:pPr lvl="1" eaLnBrk="1" hangingPunct="1">
              <a:buFont typeface="Times New Roman" pitchFamily="16" charset="0"/>
              <a:buAutoNum type="alphaLcPeriod"/>
            </a:pPr>
            <a:r>
              <a:rPr lang="en-US" altLang="en-US"/>
              <a:t>Utilice un poste con un gancho en el extremo</a:t>
            </a:r>
          </a:p>
          <a:p>
            <a:pPr lvl="1" eaLnBrk="1" hangingPunct="1">
              <a:buFont typeface="Times New Roman" pitchFamily="16" charset="0"/>
              <a:buAutoNum type="alphaLcPeriod"/>
            </a:pPr>
            <a:r>
              <a:rPr lang="en-US" altLang="en-US"/>
              <a:t>Agarrar el aparejo</a:t>
            </a:r>
          </a:p>
          <a:p>
            <a:pPr lvl="1" eaLnBrk="1" hangingPunct="1">
              <a:buFont typeface="Times New Roman" pitchFamily="16" charset="0"/>
              <a:buAutoNum type="alphaLcPeriod"/>
            </a:pPr>
            <a:r>
              <a:rPr lang="en-US" altLang="en-US"/>
              <a:t>Agarre la carga</a:t>
            </a:r>
          </a:p>
          <a:p>
            <a:pPr lvl="1" eaLnBrk="1" hangingPunct="1">
              <a:buFont typeface="Times New Roman" pitchFamily="16" charset="0"/>
              <a:buAutoNum type="alphaLcPeriod"/>
            </a:pPr>
            <a:r>
              <a:rPr lang="en-US" altLang="en-US"/>
              <a:t>Utilice una línea de etiquetas</a:t>
            </a:r>
          </a:p>
        </p:txBody>
      </p:sp>
      <p:sp>
        <p:nvSpPr>
          <p:cNvPr id="2" name="Title 1"/>
          <p:cNvSpPr>
            <a:spLocks noGrp="1"/>
          </p:cNvSpPr>
          <p:nvPr>
            <p:ph type="title"/>
          </p:nvPr>
        </p:nvSpPr>
        <p:spPr/>
        <p:txBody>
          <a:bodyPr/>
          <a:lstStyle/>
          <a:p>
            <a:r>
              <a:rPr lang="en-US" dirty="0" err="1" smtClean="0"/>
              <a:t>Comprobación</a:t>
            </a:r>
            <a:r>
              <a:rPr lang="en-US" dirty="0" smtClean="0"/>
              <a:t> de </a:t>
            </a:r>
            <a:r>
              <a:rPr lang="en-US" dirty="0" err="1" smtClean="0"/>
              <a:t>memoria</a:t>
            </a:r>
            <a:r>
              <a:rPr lang="en-US" dirty="0" smtClean="0"/>
              <a:t/>
            </a:r>
            <a:br>
              <a:rPr lang="en-US" dirty="0" smtClean="0"/>
            </a:b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fill="hold" nodeType="clickEffect">
                                  <p:stCondLst>
                                    <p:cond delay="0"/>
                                  </p:stCondLst>
                                  <p:childTnLst>
                                    <p:animEffect transition="out" filter="fade">
                                      <p:cBhvr additive="repl">
                                        <p:cTn id="6" dur="1000"/>
                                        <p:tgtEl>
                                          <p:spTgt spid="26626">
                                            <p:txEl>
                                              <p:pRg st="1" end="1"/>
                                            </p:txEl>
                                          </p:spTgt>
                                        </p:tgtEl>
                                      </p:cBhvr>
                                    </p:animEffect>
                                    <p:set>
                                      <p:cBhvr additive="repl">
                                        <p:cTn id="7" dur="1" fill="hold">
                                          <p:stCondLst>
                                            <p:cond delay="0"/>
                                          </p:stCondLst>
                                        </p:cTn>
                                        <p:tgtEl>
                                          <p:spTgt spid="26626">
                                            <p:txEl>
                                              <p:pRg st="1" end="1"/>
                                            </p:txEl>
                                          </p:spTgt>
                                        </p:tgtEl>
                                        <p:attrNameLst>
                                          <p:attrName>style.visibility</p:attrName>
                                        </p:attrNameLst>
                                      </p:cBhvr>
                                      <p:to>
                                        <p:strVal val="hidden"/>
                                      </p:to>
                                    </p:set>
                                  </p:childTnLst>
                                </p:cTn>
                              </p:par>
                              <p:par>
                                <p:cTn id="8" presetID="10" presetClass="exit" fill="hold" nodeType="withEffect">
                                  <p:stCondLst>
                                    <p:cond delay="0"/>
                                  </p:stCondLst>
                                  <p:childTnLst>
                                    <p:animEffect transition="out" filter="fade">
                                      <p:cBhvr additive="repl">
                                        <p:cTn id="9" dur="1000"/>
                                        <p:tgtEl>
                                          <p:spTgt spid="26626">
                                            <p:txEl>
                                              <p:pRg st="2" end="2"/>
                                            </p:txEl>
                                          </p:spTgt>
                                        </p:tgtEl>
                                      </p:cBhvr>
                                    </p:animEffect>
                                    <p:set>
                                      <p:cBhvr additive="repl">
                                        <p:cTn id="10" dur="1" fill="hold">
                                          <p:stCondLst>
                                            <p:cond delay="0"/>
                                          </p:stCondLst>
                                        </p:cTn>
                                        <p:tgtEl>
                                          <p:spTgt spid="26626">
                                            <p:txEl>
                                              <p:pRg st="2" end="2"/>
                                            </p:txEl>
                                          </p:spTgt>
                                        </p:tgtEl>
                                        <p:attrNameLst>
                                          <p:attrName>style.visibility</p:attrName>
                                        </p:attrNameLst>
                                      </p:cBhvr>
                                      <p:to>
                                        <p:strVal val="hidden"/>
                                      </p:to>
                                    </p:set>
                                  </p:childTnLst>
                                </p:cTn>
                              </p:par>
                              <p:par>
                                <p:cTn id="11" presetID="10" presetClass="exit" fill="hold" nodeType="withEffect">
                                  <p:stCondLst>
                                    <p:cond delay="0"/>
                                  </p:stCondLst>
                                  <p:childTnLst>
                                    <p:animEffect transition="out" filter="fade">
                                      <p:cBhvr additive="repl">
                                        <p:cTn id="12" dur="1000"/>
                                        <p:tgtEl>
                                          <p:spTgt spid="26626">
                                            <p:txEl>
                                              <p:pRg st="3" end="3"/>
                                            </p:txEl>
                                          </p:spTgt>
                                        </p:tgtEl>
                                      </p:cBhvr>
                                    </p:animEffect>
                                    <p:set>
                                      <p:cBhvr additive="repl">
                                        <p:cTn id="13" dur="1" fill="hold">
                                          <p:stCondLst>
                                            <p:cond delay="0"/>
                                          </p:stCondLst>
                                        </p:cTn>
                                        <p:tgtEl>
                                          <p:spTgt spid="26626">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1" title="Slide image for Caught Betwe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 y="-6350"/>
            <a:ext cx="9156700" cy="687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451" name="Rectangle 2"/>
          <p:cNvSpPr>
            <a:spLocks noGrp="1" noChangeArrowheads="1"/>
          </p:cNvSpPr>
          <p:nvPr>
            <p:ph type="title"/>
          </p:nvPr>
        </p:nvSpPr>
        <p:spPr>
          <a:xfrm>
            <a:off x="0" y="4648200"/>
            <a:ext cx="9144000" cy="688975"/>
          </a:xfrm>
          <a:solidFill>
            <a:srgbClr val="000000">
              <a:alpha val="74901"/>
            </a:srgbClr>
          </a:solidFill>
        </p:spPr>
        <p:txBody>
          <a:bodyPr anchorCtr="1"/>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solidFill>
                  <a:srgbClr val="FFFFFF"/>
                </a:solidFill>
              </a:rPr>
              <a:t>Caught-Between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295400" y="1066800"/>
            <a:ext cx="7543800" cy="601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marL="741363" indent="-284163">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spcBef>
                <a:spcPts val="700"/>
              </a:spcBef>
              <a:buFont typeface="Arial" charset="0"/>
              <a:buChar char="•"/>
            </a:pPr>
            <a:r>
              <a:rPr lang="en-US" altLang="en-US" sz="2400"/>
              <a:t>Razones para tirar de una pieza de equipo de servicio y tag</a:t>
            </a:r>
          </a:p>
          <a:p>
            <a:pPr lvl="1" eaLnBrk="1" hangingPunct="1">
              <a:spcBef>
                <a:spcPts val="600"/>
              </a:spcBef>
              <a:buFont typeface="Arial" charset="0"/>
              <a:buChar char="–"/>
            </a:pPr>
            <a:r>
              <a:rPr lang="en-US" altLang="en-US" sz="2000"/>
              <a:t>No funciona o la bocina de la alarma</a:t>
            </a:r>
          </a:p>
          <a:p>
            <a:pPr lvl="1" eaLnBrk="1" hangingPunct="1">
              <a:spcBef>
                <a:spcPts val="600"/>
              </a:spcBef>
              <a:buFont typeface="Arial" charset="0"/>
              <a:buChar char="–"/>
            </a:pPr>
            <a:r>
              <a:rPr lang="en-US" altLang="en-US" sz="2000"/>
              <a:t>Defectuoso o falta extintor de incendios</a:t>
            </a:r>
          </a:p>
          <a:p>
            <a:pPr lvl="1" eaLnBrk="1" hangingPunct="1">
              <a:spcBef>
                <a:spcPts val="600"/>
              </a:spcBef>
              <a:buFont typeface="Arial" charset="0"/>
              <a:buChar char="–"/>
            </a:pPr>
            <a:r>
              <a:rPr lang="en-US" altLang="en-US" sz="2000"/>
              <a:t>Defectuoso o falta del cinturón</a:t>
            </a:r>
          </a:p>
          <a:p>
            <a:pPr lvl="1" eaLnBrk="1" hangingPunct="1">
              <a:spcBef>
                <a:spcPts val="600"/>
              </a:spcBef>
              <a:buFont typeface="Arial" charset="0"/>
              <a:buChar char="–"/>
            </a:pPr>
            <a:r>
              <a:rPr lang="en-US" altLang="en-US" sz="2000"/>
              <a:t>Problemas de frenos</a:t>
            </a:r>
          </a:p>
          <a:p>
            <a:pPr lvl="1" eaLnBrk="1" hangingPunct="1">
              <a:spcBef>
                <a:spcPts val="600"/>
              </a:spcBef>
              <a:buFont typeface="Arial" charset="0"/>
              <a:buChar char="–"/>
            </a:pPr>
            <a:r>
              <a:rPr lang="en-US" altLang="en-US" sz="2000"/>
              <a:t>Faltan o están rotos espejos</a:t>
            </a:r>
          </a:p>
          <a:p>
            <a:pPr lvl="1" eaLnBrk="1" hangingPunct="1">
              <a:spcBef>
                <a:spcPts val="600"/>
              </a:spcBef>
              <a:buFont typeface="Arial" charset="0"/>
              <a:buChar char="–"/>
            </a:pPr>
            <a:r>
              <a:rPr lang="en-US" altLang="en-US" sz="2000"/>
              <a:t>Agrietado, roto, o falta de cristal</a:t>
            </a:r>
          </a:p>
          <a:p>
            <a:pPr lvl="1" eaLnBrk="1" hangingPunct="1">
              <a:spcBef>
                <a:spcPts val="600"/>
              </a:spcBef>
              <a:buFont typeface="Arial" charset="0"/>
              <a:buChar char="–"/>
            </a:pPr>
            <a:r>
              <a:rPr lang="en-US" altLang="en-US" sz="2000"/>
              <a:t>Puertas defectuosas o pestillos que impedir que el operador salga</a:t>
            </a:r>
          </a:p>
          <a:p>
            <a:pPr lvl="1" eaLnBrk="1" hangingPunct="1">
              <a:spcBef>
                <a:spcPts val="600"/>
              </a:spcBef>
              <a:buFont typeface="Arial" charset="0"/>
              <a:buChar char="–"/>
            </a:pPr>
            <a:r>
              <a:rPr lang="en-US" altLang="en-US" sz="2000"/>
              <a:t>Fugas de líquido que podría afectar la operación segura</a:t>
            </a:r>
          </a:p>
          <a:p>
            <a:pPr lvl="1" eaLnBrk="1" hangingPunct="1">
              <a:spcBef>
                <a:spcPts val="600"/>
              </a:spcBef>
              <a:buFont typeface="Arial" charset="0"/>
              <a:buChar char="–"/>
            </a:pPr>
            <a:r>
              <a:rPr lang="en-US" altLang="en-US" sz="2000"/>
              <a:t>Cualquier otro peligro para la seguridad o la salud que pueda causar un daño grave</a:t>
            </a:r>
          </a:p>
        </p:txBody>
      </p:sp>
      <p:sp>
        <p:nvSpPr>
          <p:cNvPr id="2" name="Title 1"/>
          <p:cNvSpPr>
            <a:spLocks noGrp="1"/>
          </p:cNvSpPr>
          <p:nvPr>
            <p:ph type="title"/>
          </p:nvPr>
        </p:nvSpPr>
        <p:spPr>
          <a:xfrm>
            <a:off x="457200" y="273050"/>
            <a:ext cx="8228013" cy="869950"/>
          </a:xfrm>
        </p:spPr>
        <p:txBody>
          <a:bodyPr/>
          <a:lstStyle/>
          <a:p>
            <a:r>
              <a:rPr lang="es-ES" dirty="0" smtClean="0"/>
              <a:t>Equipo de extracción de Servicio</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a:buFont typeface="Arial" charset="0"/>
              <a:buChar char="•"/>
            </a:pPr>
            <a:r>
              <a:rPr lang="en-US" altLang="en-US"/>
              <a:t>UNA atrapada entre es un accidente en el que todo el cuerpo o parte del cuerpo queda atrapado o aplastado entre objetos</a:t>
            </a:r>
          </a:p>
        </p:txBody>
      </p:sp>
      <p:pic>
        <p:nvPicPr>
          <p:cNvPr id="106500" name="Picture 3" title="Clipart of man in a trenc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4800" y="4724400"/>
            <a:ext cx="1905000" cy="190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r>
              <a:rPr lang="en-US" dirty="0" smtClean="0"/>
              <a:t>¿</a:t>
            </a:r>
            <a:r>
              <a:rPr lang="en-US" dirty="0" err="1" smtClean="0"/>
              <a:t>Qué</a:t>
            </a:r>
            <a:r>
              <a:rPr lang="en-US" dirty="0" smtClean="0"/>
              <a:t> </a:t>
            </a:r>
            <a:r>
              <a:rPr lang="en-US" dirty="0" err="1" smtClean="0"/>
              <a:t>es</a:t>
            </a:r>
            <a:r>
              <a:rPr lang="en-US" dirty="0" smtClean="0"/>
              <a:t> un Caught-Between?</a:t>
            </a:r>
            <a:br>
              <a:rPr lang="en-US" dirty="0" smtClean="0"/>
            </a:b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spcBef>
                <a:spcPts val="700"/>
              </a:spcBef>
              <a:buFont typeface="Arial" charset="0"/>
              <a:buChar char="•"/>
            </a:pPr>
            <a:r>
              <a:rPr lang="en-US" altLang="en-US" sz="2800"/>
              <a:t>El tubo y la caja</a:t>
            </a:r>
          </a:p>
          <a:p>
            <a:pPr eaLnBrk="1" hangingPunct="1">
              <a:spcBef>
                <a:spcPts val="700"/>
              </a:spcBef>
              <a:buFont typeface="Arial" charset="0"/>
              <a:buChar char="•"/>
            </a:pPr>
            <a:r>
              <a:rPr lang="en-US" altLang="en-US" sz="2800"/>
              <a:t>Haciendo uso de las pinzas y spinning cadena</a:t>
            </a:r>
          </a:p>
          <a:p>
            <a:pPr eaLnBrk="1" hangingPunct="1">
              <a:spcBef>
                <a:spcPts val="700"/>
              </a:spcBef>
              <a:buFont typeface="Arial" charset="0"/>
              <a:buChar char="•"/>
            </a:pPr>
            <a:r>
              <a:rPr lang="en-US" altLang="en-US" sz="2800"/>
              <a:t>De equipo móvil</a:t>
            </a:r>
          </a:p>
          <a:p>
            <a:pPr eaLnBrk="1" hangingPunct="1">
              <a:spcBef>
                <a:spcPts val="700"/>
              </a:spcBef>
              <a:buFont typeface="Arial" charset="0"/>
              <a:buChar char="•"/>
            </a:pPr>
            <a:r>
              <a:rPr lang="en-US" altLang="en-US" sz="2800"/>
              <a:t>No vigilado piezas móviles</a:t>
            </a:r>
          </a:p>
          <a:p>
            <a:pPr eaLnBrk="1" hangingPunct="1">
              <a:spcBef>
                <a:spcPts val="700"/>
              </a:spcBef>
              <a:buFont typeface="Arial" charset="0"/>
              <a:buChar char="•"/>
            </a:pPr>
            <a:r>
              <a:rPr lang="en-US" altLang="en-US" sz="2800"/>
              <a:t>Trabajando bajo las cargas suspendidas</a:t>
            </a:r>
          </a:p>
          <a:p>
            <a:pPr eaLnBrk="1" hangingPunct="1">
              <a:spcBef>
                <a:spcPts val="700"/>
              </a:spcBef>
              <a:buFont typeface="Arial" charset="0"/>
              <a:buChar char="•"/>
            </a:pPr>
            <a:r>
              <a:rPr lang="en-US" altLang="en-US" sz="2800"/>
              <a:t>Uso inadecuado de herramientas de mano</a:t>
            </a:r>
          </a:p>
          <a:p>
            <a:pPr eaLnBrk="1" hangingPunct="1">
              <a:spcBef>
                <a:spcPts val="700"/>
              </a:spcBef>
              <a:buFont typeface="Arial" charset="0"/>
              <a:buChar char="•"/>
            </a:pPr>
            <a:r>
              <a:rPr lang="en-US" altLang="en-US" sz="2800"/>
              <a:t>Usar ropa suelta</a:t>
            </a:r>
          </a:p>
          <a:p>
            <a:pPr eaLnBrk="1" hangingPunct="1">
              <a:spcBef>
                <a:spcPts val="700"/>
              </a:spcBef>
              <a:buFont typeface="Arial" charset="0"/>
              <a:buChar char="•"/>
            </a:pPr>
            <a:r>
              <a:rPr lang="en-US" altLang="en-US" sz="2800"/>
              <a:t>Mediante ascensores</a:t>
            </a:r>
          </a:p>
          <a:p>
            <a:pPr eaLnBrk="1" hangingPunct="1">
              <a:spcBef>
                <a:spcPts val="700"/>
              </a:spcBef>
              <a:buFont typeface="Arial" charset="0"/>
              <a:buChar char="•"/>
            </a:pPr>
            <a:r>
              <a:rPr lang="en-US" altLang="en-US" sz="2800"/>
              <a:t>Con patina</a:t>
            </a:r>
          </a:p>
        </p:txBody>
      </p:sp>
      <p:sp>
        <p:nvSpPr>
          <p:cNvPr id="2" name="Title 1"/>
          <p:cNvSpPr>
            <a:spLocks noGrp="1"/>
          </p:cNvSpPr>
          <p:nvPr>
            <p:ph type="title"/>
          </p:nvPr>
        </p:nvSpPr>
        <p:spPr/>
        <p:txBody>
          <a:bodyPr/>
          <a:lstStyle/>
          <a:p>
            <a:r>
              <a:rPr lang="en-US" dirty="0" err="1" smtClean="0"/>
              <a:t>Peligros</a:t>
            </a:r>
            <a:r>
              <a:rPr lang="en-US" dirty="0" smtClean="0"/>
              <a:t> Caught-Between</a:t>
            </a:r>
            <a:br>
              <a:rPr lang="en-US" dirty="0" smtClean="0"/>
            </a:b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1" title="Esta fotografía muestra la subestructura o de un &quot;sub&quot; se ha bajado a la posición de un tándem camión que se guía por los dos trabajadores.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0597" name="Rectangle 8" title="Hidden Logo"/>
          <p:cNvSpPr>
            <a:spLocks noChangeArrowheads="1"/>
          </p:cNvSpPr>
          <p:nvPr/>
        </p:nvSpPr>
        <p:spPr bwMode="auto">
          <a:xfrm>
            <a:off x="8382000" y="2590800"/>
            <a:ext cx="304800" cy="228600"/>
          </a:xfrm>
          <a:prstGeom prst="rect">
            <a:avLst/>
          </a:prstGeom>
          <a:solidFill>
            <a:srgbClr val="10253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6" charset="0"/>
              <a:buNone/>
            </a:pPr>
            <a:endParaRPr lang="en-US" altLang="en-US">
              <a:solidFill>
                <a:srgbClr val="FFFFFF"/>
              </a:solidFill>
            </a:endParaRPr>
          </a:p>
        </p:txBody>
      </p:sp>
      <p:sp>
        <p:nvSpPr>
          <p:cNvPr id="10" name="Rounded Rectangle 9"/>
          <p:cNvSpPr/>
          <p:nvPr/>
        </p:nvSpPr>
        <p:spPr bwMode="auto">
          <a:xfrm>
            <a:off x="4953000" y="6172200"/>
            <a:ext cx="4173538" cy="6096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Siempre manténgase alejado; mantenga las manos y otras partes del cuerpo</a:t>
            </a:r>
          </a:p>
        </p:txBody>
      </p:sp>
      <p:sp>
        <p:nvSpPr>
          <p:cNvPr id="11" name="Rounded Rectangle 10"/>
          <p:cNvSpPr/>
          <p:nvPr/>
        </p:nvSpPr>
        <p:spPr bwMode="auto">
          <a:xfrm>
            <a:off x="381000" y="0"/>
            <a:ext cx="4419600" cy="6858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Los peligros de aplastamiento pueden existir en el momento de crear la plataforma</a:t>
            </a:r>
          </a:p>
        </p:txBody>
      </p:sp>
      <p:sp>
        <p:nvSpPr>
          <p:cNvPr id="2" name="Title 1" hidden="1"/>
          <p:cNvSpPr>
            <a:spLocks noGrp="1"/>
          </p:cNvSpPr>
          <p:nvPr>
            <p:ph type="title"/>
          </p:nvPr>
        </p:nvSpPr>
        <p:spPr/>
        <p:txBody>
          <a:bodyPr/>
          <a:lstStyle/>
          <a:p>
            <a:r>
              <a:rPr lang="en-US" dirty="0" smtClean="0"/>
              <a:t>La </a:t>
            </a:r>
            <a:r>
              <a:rPr lang="en-US" dirty="0" err="1" smtClean="0"/>
              <a:t>Plataforma</a:t>
            </a:r>
            <a:endParaRPr lang="en-US" dirty="0"/>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1" title="Esta fotografía muestra a un trabajador a pie entre un camión y una estructura mientras la carretilla está en movimiento.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45" name="Rectangle 8" title="Hidden name"/>
          <p:cNvSpPr>
            <a:spLocks noChangeArrowheads="1"/>
          </p:cNvSpPr>
          <p:nvPr/>
        </p:nvSpPr>
        <p:spPr bwMode="auto">
          <a:xfrm>
            <a:off x="5334000" y="2819400"/>
            <a:ext cx="457200" cy="228600"/>
          </a:xfrm>
          <a:prstGeom prst="rect">
            <a:avLst/>
          </a:prstGeom>
          <a:solidFill>
            <a:srgbClr val="C0504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6" charset="0"/>
              <a:buNone/>
            </a:pPr>
            <a:endParaRPr lang="en-US" altLang="en-US">
              <a:solidFill>
                <a:srgbClr val="FFFFFF"/>
              </a:solidFill>
            </a:endParaRPr>
          </a:p>
        </p:txBody>
      </p:sp>
      <p:sp>
        <p:nvSpPr>
          <p:cNvPr id="112646" name="AutoShape 9" title="Hidden company name"/>
          <p:cNvSpPr>
            <a:spLocks noChangeArrowheads="1"/>
          </p:cNvSpPr>
          <p:nvPr/>
        </p:nvSpPr>
        <p:spPr bwMode="auto">
          <a:xfrm>
            <a:off x="7467600" y="1676400"/>
            <a:ext cx="1676400" cy="762000"/>
          </a:xfrm>
          <a:prstGeom prst="roundRect">
            <a:avLst>
              <a:gd name="adj" fmla="val 16667"/>
            </a:avLst>
          </a:prstGeom>
          <a:solidFill>
            <a:srgbClr val="F2F2F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6" charset="0"/>
              <a:buNone/>
            </a:pPr>
            <a:endParaRPr lang="en-US" altLang="en-US">
              <a:solidFill>
                <a:srgbClr val="FFFFFF"/>
              </a:solidFill>
            </a:endParaRPr>
          </a:p>
        </p:txBody>
      </p:sp>
      <p:sp>
        <p:nvSpPr>
          <p:cNvPr id="112647" name="Rectangle 10" title="Hidden image on mud flap"/>
          <p:cNvSpPr>
            <a:spLocks noChangeArrowheads="1"/>
          </p:cNvSpPr>
          <p:nvPr/>
        </p:nvSpPr>
        <p:spPr bwMode="auto">
          <a:xfrm rot="-660000">
            <a:off x="6280150" y="4548188"/>
            <a:ext cx="609600" cy="409575"/>
          </a:xfrm>
          <a:prstGeom prst="rect">
            <a:avLst/>
          </a:prstGeom>
          <a:solidFill>
            <a:srgbClr val="26262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6" charset="0"/>
              <a:buNone/>
            </a:pPr>
            <a:endParaRPr lang="en-US" altLang="en-US">
              <a:solidFill>
                <a:srgbClr val="FFFFFF"/>
              </a:solidFill>
            </a:endParaRPr>
          </a:p>
        </p:txBody>
      </p:sp>
      <p:sp>
        <p:nvSpPr>
          <p:cNvPr id="12" name="Rounded Rectangle 11"/>
          <p:cNvSpPr/>
          <p:nvPr/>
        </p:nvSpPr>
        <p:spPr bwMode="auto">
          <a:xfrm>
            <a:off x="5553868" y="-12700"/>
            <a:ext cx="34718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Este trabajador es el corte a través de un mal lugar cuando el vehículo está en movimiento</a:t>
            </a:r>
          </a:p>
        </p:txBody>
      </p:sp>
      <p:sp>
        <p:nvSpPr>
          <p:cNvPr id="13" name="Rounded Rectangle 12"/>
          <p:cNvSpPr/>
          <p:nvPr/>
        </p:nvSpPr>
        <p:spPr bwMode="auto">
          <a:xfrm>
            <a:off x="-25400" y="6096000"/>
            <a:ext cx="6062523" cy="7620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Acciones correctivas: nunca se arriesgue como esta cuando el espacio es limitado; espere hasta que la carretilla parques</a:t>
            </a:r>
          </a:p>
        </p:txBody>
      </p:sp>
      <p:sp>
        <p:nvSpPr>
          <p:cNvPr id="2" name="Title 1" hidden="1"/>
          <p:cNvSpPr>
            <a:spLocks noGrp="1"/>
          </p:cNvSpPr>
          <p:nvPr>
            <p:ph type="title"/>
          </p:nvPr>
        </p:nvSpPr>
        <p:spPr/>
        <p:txBody>
          <a:bodyPr/>
          <a:lstStyle/>
          <a:p>
            <a:r>
              <a:rPr lang="es-ES" dirty="0" smtClean="0"/>
              <a:t>un trabajador a pie entre un camión y una estructura mientras la carretilla está en movimiento</a:t>
            </a:r>
            <a:endParaRPr lang="en-US" dirty="0"/>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pic>
        <p:nvPicPr>
          <p:cNvPr id="114692" name="Picture 7" title="Video not availab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25675" y="1652588"/>
            <a:ext cx="4687888" cy="3548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90488" y="5943600"/>
            <a:ext cx="5065712"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Acción correctiva: asegúrese de que la carretilla se encuentra en la posición de estacionamiento y el freno de estacionamiento esté puesto</a:t>
            </a:r>
          </a:p>
        </p:txBody>
      </p:sp>
      <p:sp>
        <p:nvSpPr>
          <p:cNvPr id="10" name="Rounded Rectangle 9"/>
          <p:cNvSpPr/>
          <p:nvPr/>
        </p:nvSpPr>
        <p:spPr bwMode="auto">
          <a:xfrm>
            <a:off x="4305300" y="152400"/>
            <a:ext cx="4838700"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La plataforma de la camioneta y que la guía se unen estos dos trabajadores por aplastamiento de las piernas</a:t>
            </a:r>
          </a:p>
        </p:txBody>
      </p:sp>
      <p:sp>
        <p:nvSpPr>
          <p:cNvPr id="2" name="Title 1" hidden="1"/>
          <p:cNvSpPr>
            <a:spLocks noGrp="1"/>
          </p:cNvSpPr>
          <p:nvPr>
            <p:ph type="title"/>
          </p:nvPr>
        </p:nvSpPr>
        <p:spPr/>
        <p:txBody>
          <a:bodyPr/>
          <a:lstStyle/>
          <a:p>
            <a:r>
              <a:rPr lang="en-US" altLang="en-US" sz="1200" dirty="0">
                <a:latin typeface="Calibri" pitchFamily="34" charset="0"/>
                <a:ea typeface="+mn-ea"/>
                <a:cs typeface="Arial" charset="0"/>
              </a:rPr>
              <a:t>a un </a:t>
            </a:r>
            <a:r>
              <a:rPr lang="en-US" altLang="en-US" sz="1200" dirty="0" err="1">
                <a:latin typeface="Calibri" pitchFamily="34" charset="0"/>
                <a:ea typeface="+mn-ea"/>
                <a:cs typeface="Arial" charset="0"/>
              </a:rPr>
              <a:t>grupo</a:t>
            </a:r>
            <a:r>
              <a:rPr lang="en-US" altLang="en-US" sz="1200" dirty="0">
                <a:latin typeface="Calibri" pitchFamily="34" charset="0"/>
                <a:ea typeface="+mn-ea"/>
                <a:cs typeface="Arial" charset="0"/>
              </a:rPr>
              <a:t> de </a:t>
            </a:r>
            <a:r>
              <a:rPr lang="en-US" altLang="en-US" sz="1200" dirty="0" err="1">
                <a:latin typeface="Calibri" pitchFamily="34" charset="0"/>
                <a:ea typeface="+mn-ea"/>
                <a:cs typeface="Arial" charset="0"/>
              </a:rPr>
              <a:t>trabajadores</a:t>
            </a:r>
            <a:r>
              <a:rPr lang="en-US" altLang="en-US" sz="1200" dirty="0">
                <a:latin typeface="Calibri" pitchFamily="34" charset="0"/>
                <a:ea typeface="+mn-ea"/>
                <a:cs typeface="Arial" charset="0"/>
              </a:rPr>
              <a:t> de </a:t>
            </a:r>
            <a:r>
              <a:rPr lang="en-US" altLang="en-US" sz="1200" dirty="0" err="1">
                <a:latin typeface="Calibri" pitchFamily="34" charset="0"/>
                <a:ea typeface="+mn-ea"/>
                <a:cs typeface="Arial" charset="0"/>
              </a:rPr>
              <a:t>fraude</a:t>
            </a:r>
            <a:r>
              <a:rPr lang="en-US" altLang="en-US" sz="1200" dirty="0">
                <a:latin typeface="Calibri" pitchFamily="34" charset="0"/>
                <a:ea typeface="+mn-ea"/>
                <a:cs typeface="Arial" charset="0"/>
              </a:rPr>
              <a:t> un </a:t>
            </a:r>
            <a:r>
              <a:rPr lang="en-US" altLang="en-US" sz="1200" dirty="0" err="1">
                <a:latin typeface="Calibri" pitchFamily="34" charset="0"/>
                <a:ea typeface="+mn-ea"/>
                <a:cs typeface="Arial" charset="0"/>
              </a:rPr>
              <a:t>trineo</a:t>
            </a:r>
            <a:r>
              <a:rPr lang="en-US" altLang="en-US" sz="1200" dirty="0">
                <a:latin typeface="Calibri" pitchFamily="34" charset="0"/>
                <a:ea typeface="+mn-ea"/>
                <a:cs typeface="Arial" charset="0"/>
              </a:rPr>
              <a:t> para </a:t>
            </a:r>
            <a:r>
              <a:rPr lang="en-US" altLang="en-US" sz="1200" dirty="0" err="1">
                <a:latin typeface="Calibri" pitchFamily="34" charset="0"/>
                <a:ea typeface="+mn-ea"/>
                <a:cs typeface="Arial" charset="0"/>
              </a:rPr>
              <a:t>tirar</a:t>
            </a:r>
            <a:r>
              <a:rPr lang="en-US" altLang="en-US" sz="1200" dirty="0">
                <a:latin typeface="Calibri" pitchFamily="34" charset="0"/>
                <a:ea typeface="+mn-ea"/>
                <a:cs typeface="Arial" charset="0"/>
              </a:rPr>
              <a:t> de </a:t>
            </a:r>
            <a:r>
              <a:rPr lang="en-US" altLang="en-US" sz="1200" dirty="0" err="1">
                <a:latin typeface="Calibri" pitchFamily="34" charset="0"/>
                <a:ea typeface="+mn-ea"/>
                <a:cs typeface="Arial" charset="0"/>
              </a:rPr>
              <a:t>ella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hacia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arriba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en</a:t>
            </a:r>
            <a:r>
              <a:rPr lang="en-US" altLang="en-US" sz="1200" dirty="0">
                <a:latin typeface="Calibri" pitchFamily="34" charset="0"/>
                <a:ea typeface="+mn-ea"/>
                <a:cs typeface="Arial" charset="0"/>
              </a:rPr>
              <a:t> la </a:t>
            </a:r>
            <a:r>
              <a:rPr lang="en-US" altLang="en-US" sz="1200" dirty="0" err="1">
                <a:latin typeface="Calibri" pitchFamily="34" charset="0"/>
                <a:ea typeface="+mn-ea"/>
                <a:cs typeface="Arial" charset="0"/>
              </a:rPr>
              <a:t>cama</a:t>
            </a:r>
            <a:r>
              <a:rPr lang="en-US" altLang="en-US" sz="1200" dirty="0">
                <a:latin typeface="Calibri" pitchFamily="34" charset="0"/>
                <a:ea typeface="+mn-ea"/>
                <a:cs typeface="Arial" charset="0"/>
              </a:rPr>
              <a:t> del </a:t>
            </a:r>
            <a:r>
              <a:rPr lang="en-US" altLang="en-US" sz="1200" dirty="0" err="1">
                <a:latin typeface="Calibri" pitchFamily="34" charset="0"/>
                <a:ea typeface="+mn-ea"/>
                <a:cs typeface="Arial" charset="0"/>
              </a:rPr>
              <a:t>camión</a:t>
            </a:r>
            <a:r>
              <a:rPr lang="en-US" altLang="en-US" sz="1200" dirty="0">
                <a:latin typeface="Calibri" pitchFamily="34" charset="0"/>
                <a:ea typeface="+mn-ea"/>
                <a:cs typeface="Arial" charset="0"/>
              </a:rPr>
              <a:t>.</a:t>
            </a:r>
            <a:endParaRPr lang="en-US" dirty="0"/>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title="Esta fotografía muestra un punto de anclaje firme sobre la pasarela.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bwMode="auto">
          <a:xfrm>
            <a:off x="6019800" y="0"/>
            <a:ext cx="3098800"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Observar todas señales de advertencia y tener cuidado en las zonas de contacto</a:t>
            </a:r>
          </a:p>
        </p:txBody>
      </p:sp>
      <p:sp>
        <p:nvSpPr>
          <p:cNvPr id="2" name="Title 1" hidden="1"/>
          <p:cNvSpPr>
            <a:spLocks noGrp="1"/>
          </p:cNvSpPr>
          <p:nvPr>
            <p:ph type="title"/>
          </p:nvPr>
        </p:nvSpPr>
        <p:spPr/>
        <p:txBody>
          <a:bodyPr/>
          <a:lstStyle/>
          <a:p>
            <a:r>
              <a:rPr lang="es-ES" dirty="0" smtClean="0"/>
              <a:t>un punto de anclaje firme sobre la pasarela</a:t>
            </a:r>
            <a:endParaRPr lang="en-US" dirty="0"/>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4" descr="IMG_0505.jpg" title="Esta fotografía muestra los protectores de las partes móviles del lodo bombas, que bombea el fluido de perforación a través del sistema.  "/>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bwMode="auto">
          <a:xfrm>
            <a:off x="5334000" y="5943600"/>
            <a:ext cx="3694112"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Es importante que todas las protecciones estén en su lugar para reducir puntos de aplastamiento</a:t>
            </a:r>
          </a:p>
        </p:txBody>
      </p:sp>
      <p:sp>
        <p:nvSpPr>
          <p:cNvPr id="10" name="Rounded Rectangle 9"/>
          <p:cNvSpPr/>
          <p:nvPr/>
        </p:nvSpPr>
        <p:spPr bwMode="auto">
          <a:xfrm>
            <a:off x="0" y="0"/>
            <a:ext cx="34718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Equipo mecánico con partes móviles que pueden convertirse en puntos de aplastamiento</a:t>
            </a:r>
          </a:p>
        </p:txBody>
      </p:sp>
      <p:sp>
        <p:nvSpPr>
          <p:cNvPr id="2" name="Title 1" hidden="1"/>
          <p:cNvSpPr>
            <a:spLocks noGrp="1"/>
          </p:cNvSpPr>
          <p:nvPr>
            <p:ph type="title"/>
          </p:nvPr>
        </p:nvSpPr>
        <p:spPr/>
        <p:txBody>
          <a:bodyPr/>
          <a:lstStyle/>
          <a:p>
            <a:r>
              <a:rPr lang="es-ES" sz="1800" dirty="0">
                <a:ea typeface="+mn-ea"/>
                <a:cs typeface="Arial" panose="020B0604020202020204" pitchFamily="34" charset="0"/>
              </a:rPr>
              <a:t>las protecciones estén en su lugar para reducir puntos de aplastamiento</a:t>
            </a:r>
            <a:endParaRPr lang="en-US" dirty="0"/>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title="Esta fotografía muestra a un sistema de polea correctamente vigilado en una máquina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bwMode="auto">
          <a:xfrm>
            <a:off x="4919664" y="152400"/>
            <a:ext cx="4051299" cy="6858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La correa y las poleas de máquinas son comunes puntos de aplastamiento</a:t>
            </a:r>
          </a:p>
        </p:txBody>
      </p:sp>
      <p:sp>
        <p:nvSpPr>
          <p:cNvPr id="10" name="Rounded Rectangle 9"/>
          <p:cNvSpPr/>
          <p:nvPr/>
        </p:nvSpPr>
        <p:spPr bwMode="auto">
          <a:xfrm>
            <a:off x="38100" y="5842000"/>
            <a:ext cx="5141912"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Asegúrese de que la protección está instalada, no coloque las manos en la zona mientras la máquina está en funcionamiento</a:t>
            </a:r>
          </a:p>
        </p:txBody>
      </p:sp>
      <p:sp>
        <p:nvSpPr>
          <p:cNvPr id="2" name="Title 1" hidden="1"/>
          <p:cNvSpPr>
            <a:spLocks noGrp="1"/>
          </p:cNvSpPr>
          <p:nvPr>
            <p:ph type="title"/>
          </p:nvPr>
        </p:nvSpPr>
        <p:spPr/>
        <p:txBody>
          <a:bodyPr/>
          <a:lstStyle/>
          <a:p>
            <a:r>
              <a:rPr lang="en-US" dirty="0" smtClean="0"/>
              <a:t>1910.212(a)(1)</a:t>
            </a:r>
            <a:endParaRPr lang="en-US" dirty="0"/>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title="Esta fotografía muestra de tubo que están listos para ser parte de la broca cadena.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bwMode="auto">
          <a:xfrm>
            <a:off x="6383337" y="12700"/>
            <a:ext cx="27860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Las manos y los dedos pueden quedar atrapados y maniobras de tubo</a:t>
            </a:r>
          </a:p>
        </p:txBody>
      </p:sp>
      <p:sp>
        <p:nvSpPr>
          <p:cNvPr id="10" name="Rounded Rectangle 9"/>
          <p:cNvSpPr/>
          <p:nvPr/>
        </p:nvSpPr>
        <p:spPr bwMode="auto">
          <a:xfrm>
            <a:off x="-76200" y="5943600"/>
            <a:ext cx="34718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¿Qué puede hacer un trabajador para mantener las manos de atrapado o aplastado?</a:t>
            </a:r>
          </a:p>
        </p:txBody>
      </p:sp>
      <p:sp>
        <p:nvSpPr>
          <p:cNvPr id="2" name="Title 1" hidden="1"/>
          <p:cNvSpPr>
            <a:spLocks noGrp="1"/>
          </p:cNvSpPr>
          <p:nvPr>
            <p:ph type="title"/>
          </p:nvPr>
        </p:nvSpPr>
        <p:spPr/>
        <p:txBody>
          <a:bodyPr/>
          <a:lstStyle/>
          <a:p>
            <a:pPr lvl="0" eaLnBrk="1" hangingPunct="1"/>
            <a:r>
              <a:rPr lang="es-ES" sz="1800" dirty="0">
                <a:latin typeface="Calibri" panose="020F0502020204030204" pitchFamily="34" charset="0"/>
                <a:ea typeface="+mn-ea"/>
                <a:cs typeface="Arial" panose="020B0604020202020204" pitchFamily="34" charset="0"/>
              </a:rPr>
              <a:t>Las manos y los dedos pueden quedar atrapados y maniobras de tubo</a:t>
            </a:r>
            <a:br>
              <a:rPr lang="es-ES" sz="1800" dirty="0">
                <a:latin typeface="Calibri" panose="020F0502020204030204" pitchFamily="34" charset="0"/>
                <a:ea typeface="+mn-ea"/>
                <a:cs typeface="Arial" panose="020B0604020202020204" pitchFamily="34" charset="0"/>
              </a:rPr>
            </a:br>
            <a:endParaRPr lang="en-US" dirty="0"/>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5" descr="Tag lines Picture 007" title="Esta fotografía muestra a un trabajador un stand de maniobras en posición mediante una línea de etiquetas.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AutoShape 1" title="Block Logo"/>
          <p:cNvSpPr>
            <a:spLocks noChangeArrowheads="1"/>
          </p:cNvSpPr>
          <p:nvPr/>
        </p:nvSpPr>
        <p:spPr bwMode="auto">
          <a:xfrm>
            <a:off x="3551238" y="2057400"/>
            <a:ext cx="182562" cy="152400"/>
          </a:xfrm>
          <a:prstGeom prst="roundRect">
            <a:avLst>
              <a:gd name="adj" fmla="val 16667"/>
            </a:avLst>
          </a:prstGeom>
          <a:solidFill>
            <a:srgbClr val="F2F2F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6" charset="0"/>
              <a:buNone/>
            </a:pPr>
            <a:endParaRPr lang="en-US" altLang="en-US">
              <a:solidFill>
                <a:srgbClr val="FFFFFF"/>
              </a:solidFill>
            </a:endParaRPr>
          </a:p>
        </p:txBody>
      </p:sp>
      <p:sp>
        <p:nvSpPr>
          <p:cNvPr id="10" name="Rounded Rectangle 9"/>
          <p:cNvSpPr/>
          <p:nvPr/>
        </p:nvSpPr>
        <p:spPr bwMode="auto">
          <a:xfrm>
            <a:off x="0" y="6134100"/>
            <a:ext cx="4005263" cy="6858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Cuando sus manos llegar a la final de la lema, debe haber un nudo de agarre</a:t>
            </a:r>
          </a:p>
        </p:txBody>
      </p:sp>
      <p:sp>
        <p:nvSpPr>
          <p:cNvPr id="11" name="Rounded Rectangle 10"/>
          <p:cNvSpPr/>
          <p:nvPr/>
        </p:nvSpPr>
        <p:spPr bwMode="auto">
          <a:xfrm>
            <a:off x="5011737" y="0"/>
            <a:ext cx="41576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Este trabajador está utilizando una línea de etiqueta, manteniendo las manos libres de los peligros de aplastamiento</a:t>
            </a:r>
          </a:p>
        </p:txBody>
      </p:sp>
      <p:sp>
        <p:nvSpPr>
          <p:cNvPr id="2" name="Title 1" hidden="1"/>
          <p:cNvSpPr>
            <a:spLocks noGrp="1"/>
          </p:cNvSpPr>
          <p:nvPr>
            <p:ph type="title"/>
          </p:nvPr>
        </p:nvSpPr>
        <p:spPr/>
        <p:txBody>
          <a:bodyPr/>
          <a:lstStyle/>
          <a:p>
            <a:r>
              <a:rPr lang="es-ES" sz="1800" dirty="0">
                <a:ea typeface="+mn-ea"/>
                <a:cs typeface="Arial" panose="020B0604020202020204" pitchFamily="34" charset="0"/>
              </a:rPr>
              <a:t>utilizando una línea de etiqueta</a:t>
            </a:r>
            <a:endParaRPr lang="en-US"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title="Esta fotografía muestra una alarma de reserva en la que los cables han sido cortadas para desactivar la función de cada una de ellas.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8" name="Picture 8" title="Do not operate ta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4343400"/>
            <a:ext cx="1766888" cy="228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ounded Rectangle 9"/>
          <p:cNvSpPr/>
          <p:nvPr/>
        </p:nvSpPr>
        <p:spPr bwMode="auto">
          <a:xfrm>
            <a:off x="5381625" y="0"/>
            <a:ext cx="3762375"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eaLnBrk="1" hangingPunct="1"/>
            <a:r>
              <a:rPr lang="en-US" altLang="en-US" dirty="0">
                <a:solidFill>
                  <a:schemeClr val="tx1"/>
                </a:solidFill>
              </a:rPr>
              <a:t>Este </a:t>
            </a:r>
            <a:r>
              <a:rPr lang="en-US" altLang="en-US" dirty="0" err="1">
                <a:solidFill>
                  <a:schemeClr val="tx1"/>
                </a:solidFill>
              </a:rPr>
              <a:t>desactivado</a:t>
            </a:r>
            <a:r>
              <a:rPr lang="en-US" altLang="en-US" dirty="0">
                <a:solidFill>
                  <a:schemeClr val="tx1"/>
                </a:solidFill>
              </a:rPr>
              <a:t> de la </a:t>
            </a:r>
            <a:r>
              <a:rPr lang="en-US" altLang="en-US" dirty="0" err="1">
                <a:solidFill>
                  <a:schemeClr val="tx1"/>
                </a:solidFill>
              </a:rPr>
              <a:t>alarma</a:t>
            </a:r>
            <a:r>
              <a:rPr lang="en-US" altLang="en-US" dirty="0">
                <a:solidFill>
                  <a:schemeClr val="tx1"/>
                </a:solidFill>
              </a:rPr>
              <a:t> </a:t>
            </a:r>
            <a:r>
              <a:rPr lang="en-US" altLang="en-US" dirty="0" err="1">
                <a:solidFill>
                  <a:schemeClr val="tx1"/>
                </a:solidFill>
              </a:rPr>
              <a:t>fue</a:t>
            </a:r>
            <a:r>
              <a:rPr lang="en-US" altLang="en-US" dirty="0">
                <a:solidFill>
                  <a:schemeClr val="tx1"/>
                </a:solidFill>
              </a:rPr>
              <a:t> </a:t>
            </a:r>
            <a:r>
              <a:rPr lang="en-US" altLang="en-US" dirty="0" err="1">
                <a:solidFill>
                  <a:schemeClr val="tx1"/>
                </a:solidFill>
              </a:rPr>
              <a:t>descubierto</a:t>
            </a:r>
            <a:r>
              <a:rPr lang="en-US" altLang="en-US" dirty="0">
                <a:solidFill>
                  <a:schemeClr val="tx1"/>
                </a:solidFill>
              </a:rPr>
              <a:t> </a:t>
            </a:r>
            <a:r>
              <a:rPr lang="en-US" altLang="en-US" dirty="0" err="1">
                <a:solidFill>
                  <a:schemeClr val="tx1"/>
                </a:solidFill>
              </a:rPr>
              <a:t>durante</a:t>
            </a:r>
            <a:r>
              <a:rPr lang="en-US" altLang="en-US" dirty="0">
                <a:solidFill>
                  <a:schemeClr val="tx1"/>
                </a:solidFill>
              </a:rPr>
              <a:t> </a:t>
            </a:r>
            <a:r>
              <a:rPr lang="en-US" altLang="en-US" dirty="0" err="1">
                <a:solidFill>
                  <a:schemeClr val="tx1"/>
                </a:solidFill>
              </a:rPr>
              <a:t>una</a:t>
            </a:r>
            <a:r>
              <a:rPr lang="en-US" altLang="en-US" dirty="0">
                <a:solidFill>
                  <a:schemeClr val="tx1"/>
                </a:solidFill>
              </a:rPr>
              <a:t> </a:t>
            </a:r>
            <a:r>
              <a:rPr lang="en-US" altLang="en-US" dirty="0" err="1">
                <a:solidFill>
                  <a:schemeClr val="tx1"/>
                </a:solidFill>
              </a:rPr>
              <a:t>inspección</a:t>
            </a:r>
            <a:r>
              <a:rPr lang="en-US" altLang="en-US" dirty="0">
                <a:solidFill>
                  <a:schemeClr val="tx1"/>
                </a:solidFill>
              </a:rPr>
              <a:t> </a:t>
            </a:r>
            <a:r>
              <a:rPr lang="en-US" altLang="en-US" dirty="0" err="1">
                <a:solidFill>
                  <a:schemeClr val="tx1"/>
                </a:solidFill>
              </a:rPr>
              <a:t>preshift</a:t>
            </a:r>
            <a:endParaRPr lang="en-US" altLang="en-US" dirty="0">
              <a:solidFill>
                <a:schemeClr val="tx1"/>
              </a:solidFill>
            </a:endParaRPr>
          </a:p>
        </p:txBody>
      </p:sp>
      <p:sp>
        <p:nvSpPr>
          <p:cNvPr id="11" name="Rounded Rectangle 10"/>
          <p:cNvSpPr/>
          <p:nvPr/>
        </p:nvSpPr>
        <p:spPr bwMode="auto">
          <a:xfrm>
            <a:off x="0" y="6172200"/>
            <a:ext cx="4648200" cy="6858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Acción correctiva: esta máquina debe ser retirado de servicio, etiquetado, y reparar </a:t>
            </a:r>
          </a:p>
        </p:txBody>
      </p:sp>
      <p:sp>
        <p:nvSpPr>
          <p:cNvPr id="2" name="Title 1" hidden="1"/>
          <p:cNvSpPr>
            <a:spLocks noGrp="1"/>
          </p:cNvSpPr>
          <p:nvPr>
            <p:ph type="title"/>
          </p:nvPr>
        </p:nvSpPr>
        <p:spPr/>
        <p:txBody>
          <a:bodyPr/>
          <a:lstStyle/>
          <a:p>
            <a:r>
              <a:rPr lang="en-US" dirty="0" err="1" smtClean="0"/>
              <a:t>Una</a:t>
            </a:r>
            <a:r>
              <a:rPr lang="en-US" dirty="0" smtClean="0"/>
              <a:t> </a:t>
            </a:r>
            <a:r>
              <a:rPr lang="en-US" dirty="0" err="1" smtClean="0"/>
              <a:t>Alarma</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additive="repl">
                                        <p:cTn id="6" dur="1" fill="hold">
                                          <p:stCondLst>
                                            <p:cond delay="0"/>
                                          </p:stCondLst>
                                        </p:cTn>
                                        <p:tgtEl>
                                          <p:spTgt spid="10248"/>
                                        </p:tgtEl>
                                        <p:attrNameLst>
                                          <p:attrName>style.visibility</p:attrName>
                                        </p:attrNameLst>
                                      </p:cBhvr>
                                      <p:to>
                                        <p:strVal val="visible"/>
                                      </p:to>
                                    </p:set>
                                    <p:animEffect transition="in" filter="fade">
                                      <p:cBhvr additive="repl">
                                        <p:cTn id="7" dur="1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title="Severed Thum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3588" y="1828800"/>
            <a:ext cx="3656012" cy="2744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6" name="Picture 2" title="Esto es lo que podría sucederalm side of severed thumb"/>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5988" y="1828800"/>
            <a:ext cx="3656012" cy="2744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ounded Rectangle 6"/>
          <p:cNvSpPr/>
          <p:nvPr/>
        </p:nvSpPr>
        <p:spPr bwMode="auto">
          <a:xfrm>
            <a:off x="6172200" y="152400"/>
            <a:ext cx="2971800" cy="4572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Esto es lo que podría suceder</a:t>
            </a:r>
          </a:p>
        </p:txBody>
      </p:sp>
      <p:sp>
        <p:nvSpPr>
          <p:cNvPr id="2" name="Title 1" hidden="1"/>
          <p:cNvSpPr>
            <a:spLocks noGrp="1"/>
          </p:cNvSpPr>
          <p:nvPr>
            <p:ph type="title"/>
          </p:nvPr>
        </p:nvSpPr>
        <p:spPr/>
        <p:txBody>
          <a:bodyPr/>
          <a:lstStyle/>
          <a:p>
            <a:r>
              <a:rPr lang="en-US" dirty="0" smtClean="0"/>
              <a:t>Damaged Hands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26625"/>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1" title="Esta fotografía fue tomada de un trabajador que estaba haciendo algunos ajustes debajo de la carga suspendida y apilado doble plataforma remolques durante instalación.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r="6665" b="666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7650" name="AutoShape 2" title="Arrow"/>
          <p:cNvCxnSpPr>
            <a:cxnSpLocks noChangeShapeType="1"/>
          </p:cNvCxnSpPr>
          <p:nvPr/>
        </p:nvCxnSpPr>
        <p:spPr bwMode="auto">
          <a:xfrm>
            <a:off x="685800" y="2057400"/>
            <a:ext cx="992188" cy="1677988"/>
          </a:xfrm>
          <a:prstGeom prst="straightConnector1">
            <a:avLst/>
          </a:prstGeom>
          <a:noFill/>
          <a:ln w="76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7651" name="Picture 3" title="INSET: Esta fotografía fue tomada de un trabajador que estaba haciendo algunos ajustes debajo de la carga suspendida y apilado doble plataforma remolques durante instalación.  "/>
          <p:cNvPicPr>
            <a:picLocks noChangeAspect="1" noChangeArrowheads="1"/>
          </p:cNvPicPr>
          <p:nvPr/>
        </p:nvPicPr>
        <p:blipFill>
          <a:blip r:embed="rId4" cstate="email">
            <a:lum bright="20000" contrast="-20000"/>
            <a:extLst>
              <a:ext uri="{28A0092B-C50C-407E-A947-70E740481C1C}">
                <a14:useLocalDpi xmlns:a14="http://schemas.microsoft.com/office/drawing/2010/main"/>
              </a:ext>
            </a:extLst>
          </a:blip>
          <a:srcRect/>
          <a:stretch>
            <a:fillRect/>
          </a:stretch>
        </p:blipFill>
        <p:spPr bwMode="auto">
          <a:xfrm>
            <a:off x="1524000" y="12700"/>
            <a:ext cx="2423589" cy="3392488"/>
          </a:xfrm>
          <a:prstGeom prst="rect">
            <a:avLst/>
          </a:prstGeom>
          <a:noFill/>
          <a:ln>
            <a:noFill/>
          </a:ln>
          <a:effectLst/>
          <a:extLst>
            <a:ext uri="{909E8E84-426E-40DD-AFC4-6F175D3DCCD1}">
              <a14:hiddenFill xmlns:a14="http://schemas.microsoft.com/office/drawing/2010/main">
                <a:blipFill dpi="0" rotWithShape="0">
                  <a:blip>
                    <a:lum bright="20000" contrast="-20000"/>
                  </a:blip>
                  <a:srcRect l="10527" t="38597" r="71933" b="2865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9030" name="Rectangle 7" title="Block name"/>
          <p:cNvSpPr>
            <a:spLocks noChangeArrowheads="1"/>
          </p:cNvSpPr>
          <p:nvPr/>
        </p:nvSpPr>
        <p:spPr bwMode="auto">
          <a:xfrm rot="-240000">
            <a:off x="7466013" y="4802188"/>
            <a:ext cx="762000" cy="228600"/>
          </a:xfrm>
          <a:prstGeom prst="rect">
            <a:avLst/>
          </a:prstGeom>
          <a:solidFill>
            <a:srgbClr val="63252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6" charset="0"/>
              <a:buNone/>
            </a:pPr>
            <a:endParaRPr lang="en-US" altLang="en-US">
              <a:solidFill>
                <a:srgbClr val="FFFFFF"/>
              </a:solidFill>
            </a:endParaRPr>
          </a:p>
        </p:txBody>
      </p:sp>
      <p:sp>
        <p:nvSpPr>
          <p:cNvPr id="129031" name="Rectangle 8" title="Block name"/>
          <p:cNvSpPr>
            <a:spLocks noChangeArrowheads="1"/>
          </p:cNvSpPr>
          <p:nvPr/>
        </p:nvSpPr>
        <p:spPr bwMode="auto">
          <a:xfrm rot="-240000">
            <a:off x="4575175" y="2895600"/>
            <a:ext cx="911225" cy="6842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6" charset="0"/>
              <a:buNone/>
            </a:pPr>
            <a:endParaRPr lang="en-US" altLang="en-US">
              <a:solidFill>
                <a:srgbClr val="FFFFFF"/>
              </a:solidFill>
            </a:endParaRPr>
          </a:p>
        </p:txBody>
      </p:sp>
      <p:sp>
        <p:nvSpPr>
          <p:cNvPr id="129032" name="Rectangle 9" title="Block Image on Mud Flap"/>
          <p:cNvSpPr>
            <a:spLocks noChangeArrowheads="1"/>
          </p:cNvSpPr>
          <p:nvPr/>
        </p:nvSpPr>
        <p:spPr bwMode="auto">
          <a:xfrm>
            <a:off x="8305800" y="2819400"/>
            <a:ext cx="838200" cy="684213"/>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6" charset="0"/>
              <a:buNone/>
            </a:pPr>
            <a:endParaRPr lang="en-US" altLang="en-US">
              <a:solidFill>
                <a:srgbClr val="FFFFFF"/>
              </a:solidFill>
            </a:endParaRPr>
          </a:p>
        </p:txBody>
      </p:sp>
      <p:sp>
        <p:nvSpPr>
          <p:cNvPr id="11" name="Rounded Rectangle 10"/>
          <p:cNvSpPr/>
          <p:nvPr/>
        </p:nvSpPr>
        <p:spPr bwMode="auto">
          <a:xfrm>
            <a:off x="5659437" y="5943600"/>
            <a:ext cx="347186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Acción correctiva: lo que hay que hacer antes de la carga se suspende o utilizar el bloqueo</a:t>
            </a:r>
          </a:p>
        </p:txBody>
      </p:sp>
      <p:cxnSp>
        <p:nvCxnSpPr>
          <p:cNvPr id="12" name="AutoShape 2" title="Arrow"/>
          <p:cNvCxnSpPr>
            <a:cxnSpLocks noChangeShapeType="1"/>
          </p:cNvCxnSpPr>
          <p:nvPr/>
        </p:nvCxnSpPr>
        <p:spPr bwMode="auto">
          <a:xfrm flipV="1">
            <a:off x="685800" y="1759744"/>
            <a:ext cx="1447800" cy="348456"/>
          </a:xfrm>
          <a:prstGeom prst="straightConnector1">
            <a:avLst/>
          </a:prstGeom>
          <a:noFill/>
          <a:ln w="76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 name="Title 4" hidden="1"/>
          <p:cNvSpPr>
            <a:spLocks noGrp="1"/>
          </p:cNvSpPr>
          <p:nvPr>
            <p:ph type="title"/>
          </p:nvPr>
        </p:nvSpPr>
        <p:spPr/>
        <p:txBody>
          <a:bodyPr/>
          <a:lstStyle/>
          <a:p>
            <a:r>
              <a:rPr lang="en-US" altLang="en-US" sz="1200" dirty="0" err="1">
                <a:latin typeface="Calibri" pitchFamily="34" charset="0"/>
                <a:ea typeface="+mn-ea"/>
                <a:cs typeface="Arial" charset="0"/>
              </a:rPr>
              <a:t>Esta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fotografía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fue</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tomada</a:t>
            </a:r>
            <a:r>
              <a:rPr lang="en-US" altLang="en-US" sz="1200" dirty="0">
                <a:latin typeface="Calibri" pitchFamily="34" charset="0"/>
                <a:ea typeface="+mn-ea"/>
                <a:cs typeface="Arial" charset="0"/>
              </a:rPr>
              <a:t> de un </a:t>
            </a:r>
            <a:r>
              <a:rPr lang="en-US" altLang="en-US" sz="1200" dirty="0" err="1">
                <a:latin typeface="Calibri" pitchFamily="34" charset="0"/>
                <a:ea typeface="+mn-ea"/>
                <a:cs typeface="Arial" charset="0"/>
              </a:rPr>
              <a:t>trabajador</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que</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estaba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haciendo</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algunos</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ajustes</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debajo</a:t>
            </a:r>
            <a:r>
              <a:rPr lang="en-US" altLang="en-US" sz="1200" dirty="0">
                <a:latin typeface="Calibri" pitchFamily="34" charset="0"/>
                <a:ea typeface="+mn-ea"/>
                <a:cs typeface="Arial" charset="0"/>
              </a:rPr>
              <a:t> de la </a:t>
            </a:r>
            <a:r>
              <a:rPr lang="en-US" altLang="en-US" sz="1200" dirty="0" err="1">
                <a:latin typeface="Calibri" pitchFamily="34" charset="0"/>
                <a:ea typeface="+mn-ea"/>
                <a:cs typeface="Arial" charset="0"/>
              </a:rPr>
              <a:t>carga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suspendida</a:t>
            </a:r>
            <a:r>
              <a:rPr lang="en-US" altLang="en-US" sz="1200" dirty="0">
                <a:latin typeface="Calibri" pitchFamily="34" charset="0"/>
                <a:ea typeface="+mn-ea"/>
                <a:cs typeface="Arial" charset="0"/>
              </a:rPr>
              <a:t> y </a:t>
            </a:r>
            <a:r>
              <a:rPr lang="en-US" altLang="en-US" sz="1200" dirty="0" err="1">
                <a:latin typeface="Calibri" pitchFamily="34" charset="0"/>
                <a:ea typeface="+mn-ea"/>
                <a:cs typeface="Arial" charset="0"/>
              </a:rPr>
              <a:t>apilado</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doble</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plataforma</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remolques</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durante</a:t>
            </a:r>
            <a:r>
              <a:rPr lang="en-US" altLang="en-US" sz="1200" dirty="0">
                <a:latin typeface="Calibri" pitchFamily="34" charset="0"/>
                <a:ea typeface="+mn-ea"/>
                <a:cs typeface="Arial" charset="0"/>
              </a:rPr>
              <a:t> </a:t>
            </a:r>
            <a:r>
              <a:rPr lang="en-US" altLang="en-US" sz="1200" dirty="0" err="1">
                <a:latin typeface="Calibri" pitchFamily="34" charset="0"/>
                <a:ea typeface="+mn-ea"/>
                <a:cs typeface="Arial" charset="0"/>
              </a:rPr>
              <a:t>instalación</a:t>
            </a:r>
            <a:r>
              <a:rPr lang="en-US" altLang="en-US" sz="1200" dirty="0">
                <a:latin typeface="Calibri" pitchFamily="34" charset="0"/>
                <a:ea typeface="+mn-ea"/>
                <a:cs typeface="Arial" charset="0"/>
              </a:rPr>
              <a:t>. </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7650"/>
                                        </p:tgtEl>
                                        <p:attrNameLst>
                                          <p:attrName>style.visibility</p:attrName>
                                        </p:attrNameLst>
                                      </p:cBhvr>
                                      <p:to>
                                        <p:strVal val="visible"/>
                                      </p:to>
                                    </p:set>
                                    <p:animEffect transition="in" filter="fade">
                                      <p:cBhvr additive="repl">
                                        <p:cTn id="7" dur="10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27651"/>
                                        </p:tgtEl>
                                        <p:attrNameLst>
                                          <p:attrName>style.visibility</p:attrName>
                                        </p:attrNameLst>
                                      </p:cBhvr>
                                      <p:to>
                                        <p:strVal val="visible"/>
                                      </p:to>
                                    </p:set>
                                    <p:animEffect transition="in" filter="fade">
                                      <p:cBhvr additive="repl">
                                        <p:cTn id="12" dur="1000"/>
                                        <p:tgtEl>
                                          <p:spTgt spid="276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additive="repl">
                                        <p:cTn id="16" dur="1" fill="hold">
                                          <p:stCondLst>
                                            <p:cond delay="0"/>
                                          </p:stCondLst>
                                        </p:cTn>
                                        <p:tgtEl>
                                          <p:spTgt spid="12"/>
                                        </p:tgtEl>
                                        <p:attrNameLst>
                                          <p:attrName>style.visibility</p:attrName>
                                        </p:attrNameLst>
                                      </p:cBhvr>
                                      <p:to>
                                        <p:strVal val="visible"/>
                                      </p:to>
                                    </p:set>
                                    <p:animEffect transition="in" filter="fade">
                                      <p:cBhvr additive="repl">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buFont typeface="Arial" charset="0"/>
              <a:buChar char="•"/>
            </a:pPr>
            <a:r>
              <a:rPr lang="en-US" altLang="en-US"/>
              <a:t>Un conductor de camión volcado estaba tratando de reparar una fuga en tubería de freno. Cuando el sistema hidráulico ha fallado, el volquete bajado y lo inmovilizaron en el chasis.</a:t>
            </a:r>
          </a:p>
        </p:txBody>
      </p:sp>
      <p:pic>
        <p:nvPicPr>
          <p:cNvPr id="131076" name="Picture 3" title="Photo of raised bed of a dump tru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9400" y="4343400"/>
            <a:ext cx="4572000" cy="228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915987" y="228600"/>
            <a:ext cx="8228013" cy="1143000"/>
          </a:xfrm>
        </p:spPr>
        <p:txBody>
          <a:bodyPr/>
          <a:lstStyle/>
          <a:p>
            <a:r>
              <a:rPr lang="en-US" b="1" dirty="0" smtClean="0"/>
              <a:t> </a:t>
            </a:r>
            <a:r>
              <a:rPr lang="en-US" b="1" dirty="0" err="1" smtClean="0"/>
              <a:t>Estudio</a:t>
            </a:r>
            <a:r>
              <a:rPr lang="en-US" b="1" dirty="0" smtClean="0"/>
              <a:t> de </a:t>
            </a:r>
            <a:r>
              <a:rPr lang="en-US" b="1" dirty="0" err="1" smtClean="0"/>
              <a:t>Caso</a:t>
            </a:r>
            <a:r>
              <a:rPr lang="en-US" b="1" dirty="0" smtClean="0"/>
              <a:t/>
            </a:r>
            <a:br>
              <a:rPr lang="en-US" b="1" dirty="0" smtClean="0"/>
            </a:br>
            <a:endParaRPr lang="en-US"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ext Box 2"/>
          <p:cNvSpPr txBox="1">
            <a:spLocks noChangeArrowheads="1"/>
          </p:cNvSpPr>
          <p:nvPr/>
        </p:nvSpPr>
        <p:spPr bwMode="auto">
          <a:xfrm>
            <a:off x="1295400" y="838200"/>
            <a:ext cx="7620000" cy="665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buFont typeface="Arial" charset="0"/>
              <a:buChar char="•"/>
            </a:pPr>
            <a:r>
              <a:rPr lang="en-US" altLang="en-US"/>
              <a:t>Tenga cuidado de equipo pesado</a:t>
            </a:r>
          </a:p>
          <a:p>
            <a:pPr eaLnBrk="1" hangingPunct="1">
              <a:buFont typeface="Arial" charset="0"/>
              <a:buChar char="•"/>
            </a:pPr>
            <a:r>
              <a:rPr lang="en-US" altLang="en-US"/>
              <a:t>Ser consciente de tu mano colocación</a:t>
            </a:r>
          </a:p>
          <a:p>
            <a:pPr eaLnBrk="1" hangingPunct="1">
              <a:buFont typeface="Arial" charset="0"/>
              <a:buChar char="•"/>
            </a:pPr>
            <a:r>
              <a:rPr lang="en-US" altLang="en-US"/>
              <a:t>Mantenga las manos libres en la medida de lo posible</a:t>
            </a:r>
          </a:p>
          <a:p>
            <a:pPr eaLnBrk="1" hangingPunct="1">
              <a:buFont typeface="Arial" charset="0"/>
              <a:buChar char="•"/>
            </a:pPr>
            <a:r>
              <a:rPr lang="en-US" altLang="en-US"/>
              <a:t>Nunca trabaje debajo de una carga suspendida</a:t>
            </a:r>
          </a:p>
          <a:p>
            <a:pPr eaLnBrk="1" hangingPunct="1">
              <a:buFont typeface="Arial" charset="0"/>
              <a:buChar char="•"/>
            </a:pPr>
            <a:r>
              <a:rPr lang="en-US" altLang="en-US"/>
              <a:t>No se ahogue en herramientas</a:t>
            </a:r>
          </a:p>
          <a:p>
            <a:pPr eaLnBrk="1" hangingPunct="1">
              <a:buFont typeface="Arial" charset="0"/>
              <a:buChar char="•"/>
            </a:pPr>
            <a:r>
              <a:rPr lang="en-US" altLang="en-US"/>
              <a:t>Asegúrese de que la máquina protección está en su lugar</a:t>
            </a:r>
          </a:p>
          <a:p>
            <a:pPr eaLnBrk="1" hangingPunct="1">
              <a:buFont typeface="Arial" charset="0"/>
              <a:buChar char="•"/>
            </a:pPr>
            <a:r>
              <a:rPr lang="en-US" altLang="en-US"/>
              <a:t>Tener cuidado alrededor puntos de aplastamiento</a:t>
            </a:r>
          </a:p>
          <a:p>
            <a:pPr eaLnBrk="1" hangingPunct="1">
              <a:buFont typeface="Arial" charset="0"/>
              <a:buChar char="•"/>
            </a:pPr>
            <a:r>
              <a:rPr lang="en-US" altLang="en-US"/>
              <a:t>Nunca use ropa suelta</a:t>
            </a:r>
          </a:p>
        </p:txBody>
      </p:sp>
      <p:sp>
        <p:nvSpPr>
          <p:cNvPr id="2" name="Title 1"/>
          <p:cNvSpPr>
            <a:spLocks noGrp="1"/>
          </p:cNvSpPr>
          <p:nvPr>
            <p:ph type="title"/>
          </p:nvPr>
        </p:nvSpPr>
        <p:spPr/>
        <p:txBody>
          <a:bodyPr/>
          <a:lstStyle/>
          <a:p>
            <a:r>
              <a:rPr lang="en-US" b="1" dirty="0" smtClean="0"/>
              <a:t> </a:t>
            </a:r>
            <a:r>
              <a:rPr lang="en-US" b="1" dirty="0" err="1" smtClean="0"/>
              <a:t>Recuerde</a:t>
            </a:r>
            <a:r>
              <a:rPr lang="en-US" b="1" dirty="0" smtClean="0"/>
              <a:t> </a:t>
            </a:r>
            <a:r>
              <a:rPr lang="en-US" b="1" dirty="0" err="1" smtClean="0"/>
              <a:t>siempre</a:t>
            </a:r>
            <a:r>
              <a:rPr lang="en-US" b="1" dirty="0" smtClean="0"/>
              <a:t/>
            </a:r>
            <a:br>
              <a:rPr lang="en-US" b="1" dirty="0" smtClean="0"/>
            </a:br>
            <a:endParaRPr lang="en-US"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12763" indent="-512763">
              <a:spcBef>
                <a:spcPts val="8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3200">
                <a:solidFill>
                  <a:srgbClr val="000000"/>
                </a:solidFill>
                <a:latin typeface="Calibri" pitchFamily="34" charset="0"/>
                <a:cs typeface="Arial" charset="0"/>
              </a:defRPr>
            </a:lvl1pPr>
            <a:lvl2pPr marL="914400" indent="-514350">
              <a:spcBef>
                <a:spcPts val="7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9pPr>
          </a:lstStyle>
          <a:p>
            <a:pPr eaLnBrk="1" hangingPunct="1">
              <a:buFont typeface="Times New Roman" pitchFamily="16" charset="0"/>
              <a:buAutoNum type="arabicPeriod" startAt="29"/>
            </a:pPr>
            <a:r>
              <a:rPr lang="en-US" altLang="en-US"/>
              <a:t>¿Cuántos segundos es aceptable bajo una carga suspendida?</a:t>
            </a:r>
          </a:p>
          <a:p>
            <a:pPr lvl="1" eaLnBrk="1" hangingPunct="1">
              <a:buFont typeface="Times New Roman" pitchFamily="16" charset="0"/>
              <a:buAutoNum type="alphaLcPeriod"/>
            </a:pPr>
            <a:r>
              <a:rPr lang="en-US" altLang="en-US"/>
              <a:t>0</a:t>
            </a:r>
          </a:p>
          <a:p>
            <a:pPr lvl="1" eaLnBrk="1" hangingPunct="1">
              <a:buFont typeface="Times New Roman" pitchFamily="16" charset="0"/>
              <a:buAutoNum type="alphaLcPeriod"/>
            </a:pPr>
            <a:r>
              <a:rPr lang="en-US" altLang="en-US"/>
              <a:t>1</a:t>
            </a:r>
          </a:p>
          <a:p>
            <a:pPr lvl="1" eaLnBrk="1" hangingPunct="1">
              <a:buFont typeface="Times New Roman" pitchFamily="16" charset="0"/>
              <a:buAutoNum type="alphaLcPeriod"/>
            </a:pPr>
            <a:r>
              <a:rPr lang="en-US" altLang="en-US"/>
              <a:t>2</a:t>
            </a:r>
          </a:p>
          <a:p>
            <a:pPr lvl="1" eaLnBrk="1" hangingPunct="1">
              <a:buFont typeface="Times New Roman" pitchFamily="16" charset="0"/>
              <a:buAutoNum type="alphaLcPeriod"/>
            </a:pPr>
            <a:r>
              <a:rPr lang="en-US" altLang="en-US"/>
              <a:t>3</a:t>
            </a:r>
          </a:p>
        </p:txBody>
      </p:sp>
      <p:sp>
        <p:nvSpPr>
          <p:cNvPr id="2" name="Title 1"/>
          <p:cNvSpPr>
            <a:spLocks noGrp="1"/>
          </p:cNvSpPr>
          <p:nvPr>
            <p:ph type="title"/>
          </p:nvPr>
        </p:nvSpPr>
        <p:spPr/>
        <p:txBody>
          <a:bodyPr/>
          <a:lstStyle/>
          <a:p>
            <a:r>
              <a:rPr lang="en-US" b="1" dirty="0" smtClean="0"/>
              <a:t>  </a:t>
            </a:r>
            <a:r>
              <a:rPr lang="en-US" b="1" dirty="0" err="1" smtClean="0"/>
              <a:t>Comprobación</a:t>
            </a:r>
            <a:r>
              <a:rPr lang="en-US" b="1" dirty="0" smtClean="0"/>
              <a:t> de </a:t>
            </a:r>
            <a:r>
              <a:rPr lang="en-US" b="1" dirty="0" err="1" smtClean="0"/>
              <a:t>memoria</a:t>
            </a:r>
            <a:r>
              <a:rPr lang="en-US" b="1" dirty="0" smtClean="0"/>
              <a:t/>
            </a:r>
            <a:br>
              <a:rPr lang="en-US" b="1" dirty="0" smtClean="0"/>
            </a:br>
            <a:endParaRPr lang="en-US"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fill="hold" nodeType="clickEffect">
                                  <p:stCondLst>
                                    <p:cond delay="0"/>
                                  </p:stCondLst>
                                  <p:childTnLst>
                                    <p:animEffect transition="out" filter="fade">
                                      <p:cBhvr additive="repl">
                                        <p:cTn id="6" dur="1000"/>
                                        <p:tgtEl>
                                          <p:spTgt spid="33794">
                                            <p:txEl>
                                              <p:pRg st="2" end="2"/>
                                            </p:txEl>
                                          </p:spTgt>
                                        </p:tgtEl>
                                      </p:cBhvr>
                                    </p:animEffect>
                                    <p:set>
                                      <p:cBhvr additive="repl">
                                        <p:cTn id="7" dur="1" fill="hold">
                                          <p:stCondLst>
                                            <p:cond delay="0"/>
                                          </p:stCondLst>
                                        </p:cTn>
                                        <p:tgtEl>
                                          <p:spTgt spid="33794">
                                            <p:txEl>
                                              <p:pRg st="2" end="2"/>
                                            </p:txEl>
                                          </p:spTgt>
                                        </p:tgtEl>
                                        <p:attrNameLst>
                                          <p:attrName>style.visibility</p:attrName>
                                        </p:attrNameLst>
                                      </p:cBhvr>
                                      <p:to>
                                        <p:strVal val="hidden"/>
                                      </p:to>
                                    </p:set>
                                  </p:childTnLst>
                                </p:cTn>
                              </p:par>
                              <p:par>
                                <p:cTn id="8" presetID="10" presetClass="exit" fill="hold" nodeType="withEffect">
                                  <p:stCondLst>
                                    <p:cond delay="0"/>
                                  </p:stCondLst>
                                  <p:childTnLst>
                                    <p:animEffect transition="out" filter="fade">
                                      <p:cBhvr additive="repl">
                                        <p:cTn id="9" dur="1000"/>
                                        <p:tgtEl>
                                          <p:spTgt spid="33794">
                                            <p:txEl>
                                              <p:pRg st="3" end="3"/>
                                            </p:txEl>
                                          </p:spTgt>
                                        </p:tgtEl>
                                      </p:cBhvr>
                                    </p:animEffect>
                                    <p:set>
                                      <p:cBhvr additive="repl">
                                        <p:cTn id="10" dur="1" fill="hold">
                                          <p:stCondLst>
                                            <p:cond delay="0"/>
                                          </p:stCondLst>
                                        </p:cTn>
                                        <p:tgtEl>
                                          <p:spTgt spid="33794">
                                            <p:txEl>
                                              <p:pRg st="3" end="3"/>
                                            </p:txEl>
                                          </p:spTgt>
                                        </p:tgtEl>
                                        <p:attrNameLst>
                                          <p:attrName>style.visibility</p:attrName>
                                        </p:attrNameLst>
                                      </p:cBhvr>
                                      <p:to>
                                        <p:strVal val="hidden"/>
                                      </p:to>
                                    </p:set>
                                  </p:childTnLst>
                                </p:cTn>
                              </p:par>
                              <p:par>
                                <p:cTn id="11" presetID="10" presetClass="exit" fill="hold" nodeType="withEffect">
                                  <p:stCondLst>
                                    <p:cond delay="0"/>
                                  </p:stCondLst>
                                  <p:childTnLst>
                                    <p:animEffect transition="out" filter="fade">
                                      <p:cBhvr additive="repl">
                                        <p:cTn id="12" dur="1000"/>
                                        <p:tgtEl>
                                          <p:spTgt spid="33794">
                                            <p:txEl>
                                              <p:pRg st="4" end="4"/>
                                            </p:txEl>
                                          </p:spTgt>
                                        </p:tgtEl>
                                      </p:cBhvr>
                                    </p:animEffect>
                                    <p:set>
                                      <p:cBhvr additive="repl">
                                        <p:cTn id="13" dur="1" fill="hold">
                                          <p:stCondLst>
                                            <p:cond delay="0"/>
                                          </p:stCondLst>
                                        </p:cTn>
                                        <p:tgtEl>
                                          <p:spTgt spid="3379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295400" y="1066800"/>
            <a:ext cx="7543800" cy="617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12763" indent="-512763">
              <a:spcBef>
                <a:spcPts val="8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3200">
                <a:solidFill>
                  <a:srgbClr val="000000"/>
                </a:solidFill>
                <a:latin typeface="Calibri" pitchFamily="34" charset="0"/>
                <a:cs typeface="Arial" charset="0"/>
              </a:defRPr>
            </a:lvl1pPr>
            <a:lvl2pPr marL="914400" indent="-514350">
              <a:spcBef>
                <a:spcPts val="7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Calibri" pitchFamily="34" charset="0"/>
                <a:cs typeface="Arial" charset="0"/>
              </a:defRPr>
            </a:lvl9pPr>
          </a:lstStyle>
          <a:p>
            <a:pPr eaLnBrk="1" hangingPunct="1">
              <a:buFont typeface="Times New Roman" pitchFamily="16" charset="0"/>
              <a:buAutoNum type="arabicPeriod" startAt="29"/>
            </a:pPr>
            <a:r>
              <a:rPr lang="en-US" altLang="en-US"/>
              <a:t>¿Cuál de las siguientes es la mejor manera de prevenir lesiones punto de contacto?</a:t>
            </a:r>
          </a:p>
          <a:p>
            <a:pPr lvl="1" eaLnBrk="1" hangingPunct="1">
              <a:buFont typeface="Times New Roman" pitchFamily="16" charset="0"/>
              <a:buAutoNum type="alphaLcPeriod"/>
            </a:pPr>
            <a:r>
              <a:rPr lang="en-US" altLang="en-US"/>
              <a:t>Punto de anclaje posterior signos para alertar a los trabajadores</a:t>
            </a:r>
          </a:p>
          <a:p>
            <a:pPr lvl="1" eaLnBrk="1" hangingPunct="1">
              <a:buFont typeface="Times New Roman" pitchFamily="16" charset="0"/>
              <a:buAutoNum type="alphaLcPeriod"/>
            </a:pPr>
            <a:r>
              <a:rPr lang="en-US" altLang="en-US"/>
              <a:t>Siempre que sea posible, evitar el punto de anclaje para ninguna parte del cuerpo puede entrar en la zona punto de contacto</a:t>
            </a:r>
          </a:p>
          <a:p>
            <a:pPr lvl="1" eaLnBrk="1" hangingPunct="1">
              <a:buFont typeface="Times New Roman" pitchFamily="16" charset="0"/>
              <a:buAutoNum type="alphaLcPeriod"/>
            </a:pPr>
            <a:r>
              <a:rPr lang="en-US" altLang="en-US"/>
              <a:t>Un empleado guardia en cada punto de contacto</a:t>
            </a:r>
          </a:p>
          <a:p>
            <a:pPr lvl="1" eaLnBrk="1" hangingPunct="1">
              <a:buFont typeface="Times New Roman" pitchFamily="16" charset="0"/>
              <a:buAutoNum type="alphaLcPeriod"/>
            </a:pPr>
            <a:r>
              <a:rPr lang="en-US" altLang="en-US"/>
              <a:t>Deje que el toolpusher conocer las ubicaciones de los puntos de contacto</a:t>
            </a:r>
          </a:p>
        </p:txBody>
      </p:sp>
      <p:sp>
        <p:nvSpPr>
          <p:cNvPr id="2" name="Title 1"/>
          <p:cNvSpPr>
            <a:spLocks noGrp="1"/>
          </p:cNvSpPr>
          <p:nvPr>
            <p:ph type="title"/>
          </p:nvPr>
        </p:nvSpPr>
        <p:spPr/>
        <p:txBody>
          <a:bodyPr/>
          <a:lstStyle/>
          <a:p>
            <a:r>
              <a:rPr lang="en-US" altLang="en-US" b="1" dirty="0" smtClean="0">
                <a:effectLst>
                  <a:outerShdw blurRad="38100" dist="38100" dir="2700000" algn="tl">
                    <a:srgbClr val="FFFFFF"/>
                  </a:outerShdw>
                </a:effectLst>
                <a:latin typeface="Calibri" panose="020F0502020204030204" pitchFamily="34" charset="0"/>
              </a:rPr>
              <a:t>   </a:t>
            </a:r>
            <a:r>
              <a:rPr lang="en-US" altLang="en-US" b="1" dirty="0" err="1" smtClean="0">
                <a:effectLst>
                  <a:outerShdw blurRad="38100" dist="38100" dir="2700000" algn="tl">
                    <a:srgbClr val="FFFFFF"/>
                  </a:outerShdw>
                </a:effectLst>
                <a:latin typeface="Calibri" panose="020F0502020204030204" pitchFamily="34" charset="0"/>
              </a:rPr>
              <a:t>Comprobación</a:t>
            </a:r>
            <a:r>
              <a:rPr lang="en-US" altLang="en-US" b="1" dirty="0" smtClean="0">
                <a:effectLst>
                  <a:outerShdw blurRad="38100" dist="38100" dir="2700000" algn="tl">
                    <a:srgbClr val="FFFFFF"/>
                  </a:outerShdw>
                </a:effectLst>
                <a:latin typeface="Calibri" panose="020F0502020204030204" pitchFamily="34" charset="0"/>
              </a:rPr>
              <a:t> </a:t>
            </a:r>
            <a:r>
              <a:rPr lang="en-US" altLang="en-US" b="1" dirty="0">
                <a:effectLst>
                  <a:outerShdw blurRad="38100" dist="38100" dir="2700000" algn="tl">
                    <a:srgbClr val="FFFFFF"/>
                  </a:outerShdw>
                </a:effectLst>
                <a:latin typeface="Calibri" panose="020F0502020204030204" pitchFamily="34" charset="0"/>
              </a:rPr>
              <a:t>de </a:t>
            </a:r>
            <a:r>
              <a:rPr lang="en-US" altLang="en-US" b="1" dirty="0" err="1">
                <a:effectLst>
                  <a:outerShdw blurRad="38100" dist="38100" dir="2700000" algn="tl">
                    <a:srgbClr val="FFFFFF"/>
                  </a:outerShdw>
                </a:effectLst>
                <a:latin typeface="Calibri" panose="020F0502020204030204" pitchFamily="34" charset="0"/>
              </a:rPr>
              <a:t>memoria</a:t>
            </a:r>
            <a:r>
              <a:rPr lang="en-US" altLang="en-US" b="1" dirty="0">
                <a:effectLst>
                  <a:outerShdw blurRad="38100" dist="38100" dir="2700000" algn="tl">
                    <a:srgbClr val="FFFFFF"/>
                  </a:outerShdw>
                </a:effectLst>
                <a:latin typeface="Calibri" panose="020F0502020204030204" pitchFamily="34" charset="0"/>
              </a:rPr>
              <a:t/>
            </a:r>
            <a:br>
              <a:rPr lang="en-US" altLang="en-US" b="1" dirty="0">
                <a:effectLst>
                  <a:outerShdw blurRad="38100" dist="38100" dir="2700000" algn="tl">
                    <a:srgbClr val="FFFFFF"/>
                  </a:outerShdw>
                </a:effectLst>
                <a:latin typeface="Calibri" panose="020F0502020204030204" pitchFamily="34" charset="0"/>
              </a:rPr>
            </a:b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fill="hold" nodeType="clickEffect">
                                  <p:stCondLst>
                                    <p:cond delay="0"/>
                                  </p:stCondLst>
                                  <p:childTnLst>
                                    <p:animEffect transition="out" filter="fade">
                                      <p:cBhvr additive="repl">
                                        <p:cTn id="6" dur="1000"/>
                                        <p:tgtEl>
                                          <p:spTgt spid="34818">
                                            <p:txEl>
                                              <p:pRg st="1" end="1"/>
                                            </p:txEl>
                                          </p:spTgt>
                                        </p:tgtEl>
                                      </p:cBhvr>
                                    </p:animEffect>
                                    <p:set>
                                      <p:cBhvr additive="repl">
                                        <p:cTn id="7" dur="1" fill="hold">
                                          <p:stCondLst>
                                            <p:cond delay="0"/>
                                          </p:stCondLst>
                                        </p:cTn>
                                        <p:tgtEl>
                                          <p:spTgt spid="34818">
                                            <p:txEl>
                                              <p:pRg st="1" end="1"/>
                                            </p:txEl>
                                          </p:spTgt>
                                        </p:tgtEl>
                                        <p:attrNameLst>
                                          <p:attrName>style.visibility</p:attrName>
                                        </p:attrNameLst>
                                      </p:cBhvr>
                                      <p:to>
                                        <p:strVal val="hidden"/>
                                      </p:to>
                                    </p:set>
                                  </p:childTnLst>
                                </p:cTn>
                              </p:par>
                              <p:par>
                                <p:cTn id="8" presetID="10" presetClass="exit" fill="hold" nodeType="withEffect">
                                  <p:stCondLst>
                                    <p:cond delay="0"/>
                                  </p:stCondLst>
                                  <p:childTnLst>
                                    <p:animEffect transition="out" filter="fade">
                                      <p:cBhvr additive="repl">
                                        <p:cTn id="9" dur="1000"/>
                                        <p:tgtEl>
                                          <p:spTgt spid="34818">
                                            <p:txEl>
                                              <p:pRg st="3" end="3"/>
                                            </p:txEl>
                                          </p:spTgt>
                                        </p:tgtEl>
                                      </p:cBhvr>
                                    </p:animEffect>
                                    <p:set>
                                      <p:cBhvr additive="repl">
                                        <p:cTn id="10" dur="1" fill="hold">
                                          <p:stCondLst>
                                            <p:cond delay="0"/>
                                          </p:stCondLst>
                                        </p:cTn>
                                        <p:tgtEl>
                                          <p:spTgt spid="34818">
                                            <p:txEl>
                                              <p:pRg st="3" end="3"/>
                                            </p:txEl>
                                          </p:spTgt>
                                        </p:tgtEl>
                                        <p:attrNameLst>
                                          <p:attrName>style.visibility</p:attrName>
                                        </p:attrNameLst>
                                      </p:cBhvr>
                                      <p:to>
                                        <p:strVal val="hidden"/>
                                      </p:to>
                                    </p:set>
                                  </p:childTnLst>
                                </p:cTn>
                              </p:par>
                              <p:par>
                                <p:cTn id="11" presetID="10" presetClass="exit" fill="hold" nodeType="withEffect">
                                  <p:stCondLst>
                                    <p:cond delay="0"/>
                                  </p:stCondLst>
                                  <p:childTnLst>
                                    <p:animEffect transition="out" filter="fade">
                                      <p:cBhvr additive="repl">
                                        <p:cTn id="12" dur="1000"/>
                                        <p:tgtEl>
                                          <p:spTgt spid="34818">
                                            <p:txEl>
                                              <p:pRg st="4" end="4"/>
                                            </p:txEl>
                                          </p:spTgt>
                                        </p:tgtEl>
                                      </p:cBhvr>
                                    </p:animEffect>
                                    <p:set>
                                      <p:cBhvr additive="repl">
                                        <p:cTn id="13" dur="1" fill="hold">
                                          <p:stCondLst>
                                            <p:cond delay="0"/>
                                          </p:stCondLst>
                                        </p:cTn>
                                        <p:tgtEl>
                                          <p:spTgt spid="34818">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buFont typeface="Arial" charset="0"/>
              <a:buChar char="•"/>
            </a:pPr>
            <a:r>
              <a:rPr lang="en-US" altLang="en-US"/>
              <a:t>La EPI apropiado</a:t>
            </a:r>
          </a:p>
          <a:p>
            <a:pPr eaLnBrk="1" hangingPunct="1">
              <a:buFont typeface="Arial" charset="0"/>
              <a:buChar char="•"/>
            </a:pPr>
            <a:r>
              <a:rPr lang="en-US" altLang="en-US"/>
              <a:t>Identificar y corregir cualquier afectado por los riesgos</a:t>
            </a:r>
          </a:p>
          <a:p>
            <a:pPr eaLnBrk="1" hangingPunct="1">
              <a:buFont typeface="Arial" charset="0"/>
              <a:buChar char="•"/>
            </a:pPr>
            <a:r>
              <a:rPr lang="en-US" altLang="en-US"/>
              <a:t>Respuesta a los errores y peligros señalado por usted, el trabajador</a:t>
            </a:r>
          </a:p>
        </p:txBody>
      </p:sp>
      <p:sp>
        <p:nvSpPr>
          <p:cNvPr id="2" name="Title 1"/>
          <p:cNvSpPr>
            <a:spLocks noGrp="1"/>
          </p:cNvSpPr>
          <p:nvPr>
            <p:ph type="title"/>
          </p:nvPr>
        </p:nvSpPr>
        <p:spPr>
          <a:xfrm>
            <a:off x="915987" y="304800"/>
            <a:ext cx="8228013" cy="1143000"/>
          </a:xfrm>
        </p:spPr>
        <p:txBody>
          <a:bodyPr/>
          <a:lstStyle/>
          <a:p>
            <a:r>
              <a:rPr lang="en-US" altLang="en-US" b="1" dirty="0">
                <a:effectLst>
                  <a:outerShdw blurRad="38100" dist="38100" dir="2700000" algn="tl">
                    <a:srgbClr val="FFFFFF"/>
                  </a:outerShdw>
                </a:effectLst>
                <a:latin typeface="Calibri" panose="020F0502020204030204" pitchFamily="34" charset="0"/>
              </a:rPr>
              <a:t>Su </a:t>
            </a:r>
            <a:r>
              <a:rPr lang="en-US" altLang="en-US" b="1" dirty="0" err="1">
                <a:effectLst>
                  <a:outerShdw blurRad="38100" dist="38100" dir="2700000" algn="tl">
                    <a:srgbClr val="FFFFFF"/>
                  </a:outerShdw>
                </a:effectLst>
                <a:latin typeface="Calibri" panose="020F0502020204030204" pitchFamily="34" charset="0"/>
              </a:rPr>
              <a:t>empleador</a:t>
            </a:r>
            <a:r>
              <a:rPr lang="en-US" altLang="en-US" b="1" dirty="0">
                <a:effectLst>
                  <a:outerShdw blurRad="38100" dist="38100" dir="2700000" algn="tl">
                    <a:srgbClr val="FFFFFF"/>
                  </a:outerShdw>
                </a:effectLst>
                <a:latin typeface="Calibri" panose="020F0502020204030204" pitchFamily="34" charset="0"/>
              </a:rPr>
              <a:t> </a:t>
            </a:r>
            <a:r>
              <a:rPr lang="en-US" altLang="en-US" b="1" dirty="0" err="1">
                <a:effectLst>
                  <a:outerShdw blurRad="38100" dist="38100" dir="2700000" algn="tl">
                    <a:srgbClr val="FFFFFF"/>
                  </a:outerShdw>
                </a:effectLst>
                <a:latin typeface="Calibri" panose="020F0502020204030204" pitchFamily="34" charset="0"/>
              </a:rPr>
              <a:t>es</a:t>
            </a:r>
            <a:r>
              <a:rPr lang="en-US" altLang="en-US" b="1" dirty="0">
                <a:effectLst>
                  <a:outerShdw blurRad="38100" dist="38100" dir="2700000" algn="tl">
                    <a:srgbClr val="FFFFFF"/>
                  </a:outerShdw>
                </a:effectLst>
                <a:latin typeface="Calibri" panose="020F0502020204030204" pitchFamily="34" charset="0"/>
              </a:rPr>
              <a:t> </a:t>
            </a:r>
            <a:r>
              <a:rPr lang="en-US" altLang="en-US" b="1" dirty="0" err="1">
                <a:effectLst>
                  <a:outerShdw blurRad="38100" dist="38100" dir="2700000" algn="tl">
                    <a:srgbClr val="FFFFFF"/>
                  </a:outerShdw>
                </a:effectLst>
                <a:latin typeface="Calibri" panose="020F0502020204030204" pitchFamily="34" charset="0"/>
              </a:rPr>
              <a:t>responsable</a:t>
            </a:r>
            <a:r>
              <a:rPr lang="en-US" altLang="en-US" b="1" dirty="0">
                <a:effectLst>
                  <a:outerShdw blurRad="38100" dist="38100" dir="2700000" algn="tl">
                    <a:srgbClr val="FFFFFF"/>
                  </a:outerShdw>
                </a:effectLst>
                <a:latin typeface="Calibri" panose="020F0502020204030204" pitchFamily="34" charset="0"/>
              </a:rPr>
              <a:t> de</a:t>
            </a:r>
            <a:br>
              <a:rPr lang="en-US" altLang="en-US" b="1" dirty="0">
                <a:effectLst>
                  <a:outerShdw blurRad="38100" dist="38100" dir="2700000" algn="tl">
                    <a:srgbClr val="FFFFFF"/>
                  </a:outerShdw>
                </a:effectLst>
                <a:latin typeface="Calibri" panose="020F0502020204030204" pitchFamily="34" charset="0"/>
              </a:rPr>
            </a:b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 Box 2"/>
          <p:cNvSpPr txBox="1">
            <a:spLocks noChangeArrowheads="1"/>
          </p:cNvSpPr>
          <p:nvPr/>
        </p:nvSpPr>
        <p:spPr bwMode="auto">
          <a:xfrm>
            <a:off x="1295400" y="1066800"/>
            <a:ext cx="75438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Calibri" pitchFamily="34" charset="0"/>
                <a:cs typeface="Arial" charset="0"/>
              </a:defRPr>
            </a:lvl1pPr>
            <a:lvl2pPr marL="341313" indent="-341313">
              <a:spcBef>
                <a:spcPts val="7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Calibri" pitchFamily="34" charset="0"/>
                <a:cs typeface="Arial" charset="0"/>
              </a:defRPr>
            </a:lvl2pPr>
            <a:lvl3pPr>
              <a:spcBef>
                <a:spcPts val="6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Calibri" pitchFamily="34" charset="0"/>
                <a:cs typeface="Arial" charset="0"/>
              </a:defRPr>
            </a:lvl3pPr>
            <a:lvl4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4pPr>
            <a:lvl5pPr>
              <a:spcBef>
                <a:spcPts val="500"/>
              </a:spcBef>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Calibri" pitchFamily="34" charset="0"/>
                <a:cs typeface="Arial" charset="0"/>
              </a:defRPr>
            </a:lvl9pPr>
          </a:lstStyle>
          <a:p>
            <a:pPr eaLnBrk="1" hangingPunct="1">
              <a:buFont typeface="Arial" charset="0"/>
              <a:buChar char="•"/>
            </a:pPr>
            <a:r>
              <a:rPr lang="en-US" altLang="en-US"/>
              <a:t>Usando el EPP apropiado</a:t>
            </a:r>
          </a:p>
          <a:p>
            <a:pPr eaLnBrk="1" hangingPunct="1">
              <a:buFont typeface="Arial" charset="0"/>
              <a:buChar char="•"/>
            </a:pPr>
            <a:r>
              <a:rPr lang="en-US" altLang="en-US"/>
              <a:t>Operación y funcionamiento de equipos móviles con cuidado, teniendo en cuenta que ese equipo tiene puntos ciegos</a:t>
            </a:r>
          </a:p>
          <a:p>
            <a:pPr eaLnBrk="1" hangingPunct="1">
              <a:buFont typeface="Arial" charset="0"/>
              <a:buChar char="•"/>
            </a:pPr>
            <a:r>
              <a:rPr lang="en-US" altLang="en-US"/>
              <a:t>Corregir los peligros que pueden corregir</a:t>
            </a:r>
          </a:p>
          <a:p>
            <a:pPr eaLnBrk="1" hangingPunct="1">
              <a:buFont typeface="Arial" charset="0"/>
              <a:buChar char="•"/>
            </a:pPr>
            <a:r>
              <a:rPr lang="en-US" altLang="en-US"/>
              <a:t>Informar a su supervisor los peligros no puede corregir</a:t>
            </a:r>
          </a:p>
          <a:p>
            <a:pPr lvl="1" eaLnBrk="1" hangingPunct="1">
              <a:spcBef>
                <a:spcPts val="800"/>
              </a:spcBef>
              <a:buFont typeface="Arial" charset="0"/>
              <a:buChar char="•"/>
            </a:pPr>
            <a:r>
              <a:rPr lang="en-US" altLang="en-US" sz="3200"/>
              <a:t>Con precaución cuando se trabaja en torno al nivel potencial de entre los peligros de la plataforma</a:t>
            </a:r>
          </a:p>
          <a:p>
            <a:pPr eaLnBrk="1" hangingPunct="1">
              <a:buFont typeface="Arial" charset="0"/>
              <a:buChar char="•"/>
            </a:pPr>
            <a:endParaRPr lang="en-US" altLang="en-US"/>
          </a:p>
        </p:txBody>
      </p:sp>
      <p:sp>
        <p:nvSpPr>
          <p:cNvPr id="2" name="Title 1"/>
          <p:cNvSpPr>
            <a:spLocks noGrp="1"/>
          </p:cNvSpPr>
          <p:nvPr>
            <p:ph type="title"/>
          </p:nvPr>
        </p:nvSpPr>
        <p:spPr/>
        <p:txBody>
          <a:bodyPr/>
          <a:lstStyle/>
          <a:p>
            <a:r>
              <a:rPr lang="en-US" altLang="en-US" b="1" dirty="0" err="1">
                <a:effectLst>
                  <a:outerShdw blurRad="38100" dist="38100" dir="2700000" algn="tl">
                    <a:srgbClr val="FFFFFF"/>
                  </a:outerShdw>
                </a:effectLst>
                <a:latin typeface="Calibri" panose="020F0502020204030204" pitchFamily="34" charset="0"/>
              </a:rPr>
              <a:t>Usted</a:t>
            </a:r>
            <a:r>
              <a:rPr lang="en-US" altLang="en-US" b="1" dirty="0">
                <a:effectLst>
                  <a:outerShdw blurRad="38100" dist="38100" dir="2700000" algn="tl">
                    <a:srgbClr val="FFFFFF"/>
                  </a:outerShdw>
                </a:effectLst>
                <a:latin typeface="Calibri" panose="020F0502020204030204" pitchFamily="34" charset="0"/>
              </a:rPr>
              <a:t> </a:t>
            </a:r>
            <a:r>
              <a:rPr lang="en-US" altLang="en-US" b="1" dirty="0" err="1">
                <a:effectLst>
                  <a:outerShdw blurRad="38100" dist="38100" dir="2700000" algn="tl">
                    <a:srgbClr val="FFFFFF"/>
                  </a:outerShdw>
                </a:effectLst>
                <a:latin typeface="Calibri" panose="020F0502020204030204" pitchFamily="34" charset="0"/>
              </a:rPr>
              <a:t>es</a:t>
            </a:r>
            <a:r>
              <a:rPr lang="en-US" altLang="en-US" b="1" dirty="0">
                <a:effectLst>
                  <a:outerShdw blurRad="38100" dist="38100" dir="2700000" algn="tl">
                    <a:srgbClr val="FFFFFF"/>
                  </a:outerShdw>
                </a:effectLst>
                <a:latin typeface="Calibri" panose="020F0502020204030204" pitchFamily="34" charset="0"/>
              </a:rPr>
              <a:t> el </a:t>
            </a:r>
            <a:r>
              <a:rPr lang="en-US" altLang="en-US" b="1" dirty="0" err="1">
                <a:effectLst>
                  <a:outerShdw blurRad="38100" dist="38100" dir="2700000" algn="tl">
                    <a:srgbClr val="FFFFFF"/>
                  </a:outerShdw>
                </a:effectLst>
                <a:latin typeface="Calibri" panose="020F0502020204030204" pitchFamily="34" charset="0"/>
              </a:rPr>
              <a:t>responsable</a:t>
            </a:r>
            <a:r>
              <a:rPr lang="en-US" altLang="en-US" b="1" dirty="0">
                <a:effectLst>
                  <a:outerShdw blurRad="38100" dist="38100" dir="2700000" algn="tl">
                    <a:srgbClr val="FFFFFF"/>
                  </a:outerShdw>
                </a:effectLst>
                <a:latin typeface="Calibri" panose="020F0502020204030204" pitchFamily="34" charset="0"/>
              </a:rPr>
              <a:t> de</a:t>
            </a:r>
            <a:br>
              <a:rPr lang="en-US" altLang="en-US" b="1" dirty="0">
                <a:effectLst>
                  <a:outerShdw blurRad="38100" dist="38100" dir="2700000" algn="tl">
                    <a:srgbClr val="FFFFFF"/>
                  </a:outerShdw>
                </a:effectLst>
                <a:latin typeface="Calibri" panose="020F0502020204030204" pitchFamily="34" charset="0"/>
              </a:rPr>
            </a:b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title="Enfoque equipo sólo después de hacer contacto con los ojos y la señalización de la empresa operadora; espere para su aprobació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5072062" y="12700"/>
            <a:ext cx="3886201" cy="6731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eaLnBrk="1" hangingPunct="1"/>
            <a:r>
              <a:rPr lang="en-US" altLang="en-US" sz="1600" dirty="0">
                <a:solidFill>
                  <a:schemeClr val="tx1"/>
                </a:solidFill>
              </a:rPr>
              <a:t>Los </a:t>
            </a:r>
            <a:r>
              <a:rPr lang="en-US" altLang="en-US" sz="1600" dirty="0" err="1">
                <a:solidFill>
                  <a:schemeClr val="tx1"/>
                </a:solidFill>
              </a:rPr>
              <a:t>operadores</a:t>
            </a:r>
            <a:r>
              <a:rPr lang="en-US" altLang="en-US" sz="1600" dirty="0">
                <a:solidFill>
                  <a:schemeClr val="tx1"/>
                </a:solidFill>
              </a:rPr>
              <a:t> no </a:t>
            </a:r>
            <a:r>
              <a:rPr lang="en-US" altLang="en-US" sz="1600" dirty="0" err="1">
                <a:solidFill>
                  <a:schemeClr val="tx1"/>
                </a:solidFill>
              </a:rPr>
              <a:t>podrán</a:t>
            </a:r>
            <a:r>
              <a:rPr lang="en-US" altLang="en-US" sz="1600" dirty="0">
                <a:solidFill>
                  <a:schemeClr val="tx1"/>
                </a:solidFill>
              </a:rPr>
              <a:t> </a:t>
            </a:r>
            <a:r>
              <a:rPr lang="en-US" altLang="en-US" sz="1600" dirty="0" err="1">
                <a:solidFill>
                  <a:schemeClr val="tx1"/>
                </a:solidFill>
              </a:rPr>
              <a:t>ver</a:t>
            </a:r>
            <a:r>
              <a:rPr lang="en-US" altLang="en-US" sz="1600" dirty="0">
                <a:solidFill>
                  <a:schemeClr val="tx1"/>
                </a:solidFill>
              </a:rPr>
              <a:t> a un </a:t>
            </a:r>
            <a:r>
              <a:rPr lang="en-US" altLang="en-US" sz="1600" dirty="0" err="1">
                <a:solidFill>
                  <a:schemeClr val="tx1"/>
                </a:solidFill>
              </a:rPr>
              <a:t>trabajador</a:t>
            </a:r>
            <a:r>
              <a:rPr lang="en-US" altLang="en-US" sz="1600" dirty="0">
                <a:solidFill>
                  <a:schemeClr val="tx1"/>
                </a:solidFill>
              </a:rPr>
              <a:t> se </a:t>
            </a:r>
            <a:r>
              <a:rPr lang="en-US" altLang="en-US" sz="1600" dirty="0" err="1">
                <a:solidFill>
                  <a:schemeClr val="tx1"/>
                </a:solidFill>
              </a:rPr>
              <a:t>acerquen</a:t>
            </a:r>
            <a:r>
              <a:rPr lang="en-US" altLang="en-US" sz="1600" dirty="0">
                <a:solidFill>
                  <a:schemeClr val="tx1"/>
                </a:solidFill>
              </a:rPr>
              <a:t> a </a:t>
            </a:r>
            <a:r>
              <a:rPr lang="en-US" altLang="en-US" sz="1600" dirty="0" err="1">
                <a:solidFill>
                  <a:schemeClr val="tx1"/>
                </a:solidFill>
              </a:rPr>
              <a:t>ellas</a:t>
            </a:r>
            <a:endParaRPr lang="en-US" altLang="en-US" sz="1600" dirty="0">
              <a:solidFill>
                <a:schemeClr val="tx1"/>
              </a:solidFill>
            </a:endParaRPr>
          </a:p>
        </p:txBody>
      </p:sp>
      <p:sp>
        <p:nvSpPr>
          <p:cNvPr id="10" name="Rounded Rectangle 9"/>
          <p:cNvSpPr/>
          <p:nvPr/>
        </p:nvSpPr>
        <p:spPr bwMode="auto">
          <a:xfrm>
            <a:off x="25400" y="5867400"/>
            <a:ext cx="5358606"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eaLnBrk="1" hangingPunct="1"/>
            <a:r>
              <a:rPr lang="en-US" altLang="en-US" sz="1600" dirty="0" err="1">
                <a:solidFill>
                  <a:srgbClr val="000000"/>
                </a:solidFill>
              </a:rPr>
              <a:t>Enfoque</a:t>
            </a:r>
            <a:r>
              <a:rPr lang="en-US" altLang="en-US" sz="1600" dirty="0">
                <a:solidFill>
                  <a:srgbClr val="000000"/>
                </a:solidFill>
              </a:rPr>
              <a:t> </a:t>
            </a:r>
            <a:r>
              <a:rPr lang="en-US" altLang="en-US" sz="1600" dirty="0" err="1">
                <a:solidFill>
                  <a:srgbClr val="000000"/>
                </a:solidFill>
              </a:rPr>
              <a:t>equipo</a:t>
            </a:r>
            <a:r>
              <a:rPr lang="en-US" altLang="en-US" sz="1600" dirty="0">
                <a:solidFill>
                  <a:srgbClr val="000000"/>
                </a:solidFill>
              </a:rPr>
              <a:t> </a:t>
            </a:r>
            <a:r>
              <a:rPr lang="en-US" altLang="en-US" sz="1600" dirty="0" err="1">
                <a:solidFill>
                  <a:srgbClr val="000000"/>
                </a:solidFill>
              </a:rPr>
              <a:t>sólo</a:t>
            </a:r>
            <a:r>
              <a:rPr lang="en-US" altLang="en-US" sz="1600" dirty="0">
                <a:solidFill>
                  <a:srgbClr val="000000"/>
                </a:solidFill>
              </a:rPr>
              <a:t> </a:t>
            </a:r>
            <a:r>
              <a:rPr lang="en-US" altLang="en-US" sz="1600" dirty="0" err="1">
                <a:solidFill>
                  <a:srgbClr val="000000"/>
                </a:solidFill>
              </a:rPr>
              <a:t>después</a:t>
            </a:r>
            <a:r>
              <a:rPr lang="en-US" altLang="en-US" sz="1600" dirty="0">
                <a:solidFill>
                  <a:srgbClr val="000000"/>
                </a:solidFill>
              </a:rPr>
              <a:t> de </a:t>
            </a:r>
            <a:r>
              <a:rPr lang="en-US" altLang="en-US" sz="1600" dirty="0" err="1">
                <a:solidFill>
                  <a:srgbClr val="000000"/>
                </a:solidFill>
              </a:rPr>
              <a:t>hacer</a:t>
            </a:r>
            <a:r>
              <a:rPr lang="en-US" altLang="en-US" sz="1600" dirty="0">
                <a:solidFill>
                  <a:srgbClr val="000000"/>
                </a:solidFill>
              </a:rPr>
              <a:t> </a:t>
            </a:r>
            <a:r>
              <a:rPr lang="en-US" altLang="en-US" sz="1600" dirty="0" err="1">
                <a:solidFill>
                  <a:srgbClr val="000000"/>
                </a:solidFill>
              </a:rPr>
              <a:t>contacto</a:t>
            </a:r>
            <a:r>
              <a:rPr lang="en-US" altLang="en-US" sz="1600" dirty="0">
                <a:solidFill>
                  <a:srgbClr val="000000"/>
                </a:solidFill>
              </a:rPr>
              <a:t> con los </a:t>
            </a:r>
            <a:r>
              <a:rPr lang="en-US" altLang="en-US" sz="1600" dirty="0" err="1">
                <a:solidFill>
                  <a:srgbClr val="000000"/>
                </a:solidFill>
              </a:rPr>
              <a:t>ojos</a:t>
            </a:r>
            <a:r>
              <a:rPr lang="en-US" altLang="en-US" sz="1600" dirty="0">
                <a:solidFill>
                  <a:srgbClr val="000000"/>
                </a:solidFill>
              </a:rPr>
              <a:t> y la </a:t>
            </a:r>
            <a:r>
              <a:rPr lang="en-US" altLang="en-US" sz="1600" dirty="0" err="1">
                <a:solidFill>
                  <a:srgbClr val="000000"/>
                </a:solidFill>
              </a:rPr>
              <a:t>señalización</a:t>
            </a:r>
            <a:r>
              <a:rPr lang="en-US" altLang="en-US" sz="1600" dirty="0">
                <a:solidFill>
                  <a:srgbClr val="000000"/>
                </a:solidFill>
              </a:rPr>
              <a:t> de la </a:t>
            </a:r>
            <a:r>
              <a:rPr lang="en-US" altLang="en-US" sz="1600" dirty="0" err="1">
                <a:solidFill>
                  <a:srgbClr val="000000"/>
                </a:solidFill>
              </a:rPr>
              <a:t>empresa</a:t>
            </a:r>
            <a:r>
              <a:rPr lang="en-US" altLang="en-US" sz="1600" dirty="0">
                <a:solidFill>
                  <a:srgbClr val="000000"/>
                </a:solidFill>
              </a:rPr>
              <a:t> </a:t>
            </a:r>
            <a:r>
              <a:rPr lang="en-US" altLang="en-US" sz="1600" dirty="0" err="1">
                <a:solidFill>
                  <a:srgbClr val="000000"/>
                </a:solidFill>
              </a:rPr>
              <a:t>operadora</a:t>
            </a:r>
            <a:r>
              <a:rPr lang="en-US" altLang="en-US" sz="1600" dirty="0">
                <a:solidFill>
                  <a:srgbClr val="000000"/>
                </a:solidFill>
              </a:rPr>
              <a:t>; </a:t>
            </a:r>
            <a:r>
              <a:rPr lang="en-US" altLang="en-US" sz="1600" dirty="0" err="1">
                <a:solidFill>
                  <a:srgbClr val="000000"/>
                </a:solidFill>
              </a:rPr>
              <a:t>espere</a:t>
            </a:r>
            <a:r>
              <a:rPr lang="en-US" altLang="en-US" sz="1600" dirty="0">
                <a:solidFill>
                  <a:srgbClr val="000000"/>
                </a:solidFill>
              </a:rPr>
              <a:t> para </a:t>
            </a:r>
            <a:r>
              <a:rPr lang="en-US" altLang="en-US" sz="1600" dirty="0" err="1">
                <a:solidFill>
                  <a:srgbClr val="000000"/>
                </a:solidFill>
              </a:rPr>
              <a:t>su</a:t>
            </a:r>
            <a:r>
              <a:rPr lang="en-US" altLang="en-US" sz="1600" dirty="0">
                <a:solidFill>
                  <a:srgbClr val="000000"/>
                </a:solidFill>
              </a:rPr>
              <a:t> </a:t>
            </a:r>
            <a:r>
              <a:rPr lang="en-US" altLang="en-US" sz="1600" dirty="0" err="1">
                <a:solidFill>
                  <a:srgbClr val="000000"/>
                </a:solidFill>
              </a:rPr>
              <a:t>aprobación</a:t>
            </a:r>
            <a:endParaRPr lang="en-US" altLang="en-US" sz="1600" dirty="0">
              <a:solidFill>
                <a:srgbClr val="000000"/>
              </a:solidFill>
            </a:endParaRPr>
          </a:p>
        </p:txBody>
      </p:sp>
      <p:sp>
        <p:nvSpPr>
          <p:cNvPr id="2" name="Title 1" hidden="1"/>
          <p:cNvSpPr>
            <a:spLocks noGrp="1"/>
          </p:cNvSpPr>
          <p:nvPr>
            <p:ph type="title"/>
          </p:nvPr>
        </p:nvSpPr>
        <p:spPr/>
        <p:txBody>
          <a:bodyPr/>
          <a:lstStyle/>
          <a:p>
            <a:pPr lvl="0" eaLnBrk="1" hangingPunct="1"/>
            <a:r>
              <a:rPr lang="en-US" altLang="en-US" sz="1800" dirty="0">
                <a:solidFill>
                  <a:srgbClr val="FFFFFF"/>
                </a:solidFill>
                <a:latin typeface="Arial" charset="0"/>
                <a:ea typeface="+mn-ea"/>
                <a:cs typeface="Arial" charset="0"/>
              </a:rPr>
              <a:t>Los </a:t>
            </a:r>
            <a:r>
              <a:rPr lang="en-US" altLang="en-US" sz="1800" dirty="0" err="1">
                <a:solidFill>
                  <a:srgbClr val="FFFFFF"/>
                </a:solidFill>
                <a:latin typeface="Arial" charset="0"/>
                <a:ea typeface="+mn-ea"/>
                <a:cs typeface="Arial" charset="0"/>
              </a:rPr>
              <a:t>operadores</a:t>
            </a:r>
            <a:r>
              <a:rPr lang="en-US" altLang="en-US" sz="1800" dirty="0">
                <a:solidFill>
                  <a:srgbClr val="FFFFFF"/>
                </a:solidFill>
                <a:latin typeface="Arial" charset="0"/>
                <a:ea typeface="+mn-ea"/>
                <a:cs typeface="Arial" charset="0"/>
              </a:rPr>
              <a:t> no </a:t>
            </a:r>
            <a:r>
              <a:rPr lang="en-US" altLang="en-US" sz="1800" dirty="0" err="1">
                <a:solidFill>
                  <a:srgbClr val="FFFFFF"/>
                </a:solidFill>
                <a:latin typeface="Arial" charset="0"/>
                <a:ea typeface="+mn-ea"/>
                <a:cs typeface="Arial" charset="0"/>
              </a:rPr>
              <a:t>podrán</a:t>
            </a:r>
            <a:r>
              <a:rPr lang="en-US" altLang="en-US" sz="1800" dirty="0">
                <a:solidFill>
                  <a:srgbClr val="FFFFFF"/>
                </a:solidFill>
                <a:latin typeface="Arial" charset="0"/>
                <a:ea typeface="+mn-ea"/>
                <a:cs typeface="Arial" charset="0"/>
              </a:rPr>
              <a:t> </a:t>
            </a:r>
            <a:r>
              <a:rPr lang="en-US" altLang="en-US" sz="1800" dirty="0" err="1">
                <a:solidFill>
                  <a:srgbClr val="FFFFFF"/>
                </a:solidFill>
                <a:latin typeface="Arial" charset="0"/>
                <a:ea typeface="+mn-ea"/>
                <a:cs typeface="Arial" charset="0"/>
              </a:rPr>
              <a:t>ver</a:t>
            </a:r>
            <a:r>
              <a:rPr lang="en-US" altLang="en-US" sz="1800" dirty="0">
                <a:solidFill>
                  <a:srgbClr val="FFFFFF"/>
                </a:solidFill>
                <a:latin typeface="Arial" charset="0"/>
                <a:ea typeface="+mn-ea"/>
                <a:cs typeface="Arial" charset="0"/>
              </a:rPr>
              <a:t> a un </a:t>
            </a:r>
            <a:r>
              <a:rPr lang="en-US" altLang="en-US" sz="1800" dirty="0" err="1">
                <a:solidFill>
                  <a:srgbClr val="FFFFFF"/>
                </a:solidFill>
                <a:latin typeface="Arial" charset="0"/>
                <a:ea typeface="+mn-ea"/>
                <a:cs typeface="Arial" charset="0"/>
              </a:rPr>
              <a:t>trabajador</a:t>
            </a:r>
            <a:r>
              <a:rPr lang="en-US" altLang="en-US" sz="1800" dirty="0">
                <a:solidFill>
                  <a:srgbClr val="FFFFFF"/>
                </a:solidFill>
                <a:latin typeface="Arial" charset="0"/>
                <a:ea typeface="+mn-ea"/>
                <a:cs typeface="Arial" charset="0"/>
              </a:rPr>
              <a:t> se </a:t>
            </a:r>
            <a:r>
              <a:rPr lang="en-US" altLang="en-US" sz="1800" dirty="0" err="1">
                <a:solidFill>
                  <a:srgbClr val="FFFFFF"/>
                </a:solidFill>
                <a:latin typeface="Arial" charset="0"/>
                <a:ea typeface="+mn-ea"/>
                <a:cs typeface="Arial" charset="0"/>
              </a:rPr>
              <a:t>acerquen</a:t>
            </a:r>
            <a:r>
              <a:rPr lang="en-US" altLang="en-US" sz="1800" dirty="0">
                <a:solidFill>
                  <a:srgbClr val="FFFFFF"/>
                </a:solidFill>
                <a:latin typeface="Arial" charset="0"/>
                <a:ea typeface="+mn-ea"/>
                <a:cs typeface="Arial" charset="0"/>
              </a:rPr>
              <a:t> a </a:t>
            </a:r>
            <a:r>
              <a:rPr lang="en-US" altLang="en-US" sz="1800" dirty="0" err="1">
                <a:solidFill>
                  <a:srgbClr val="FFFFFF"/>
                </a:solidFill>
                <a:latin typeface="Arial" charset="0"/>
                <a:ea typeface="+mn-ea"/>
                <a:cs typeface="Arial" charset="0"/>
              </a:rPr>
              <a:t>ellas</a:t>
            </a:r>
            <a:r>
              <a:rPr lang="en-US" altLang="en-US" sz="1800" dirty="0">
                <a:solidFill>
                  <a:srgbClr val="FFFFFF"/>
                </a:solidFill>
                <a:latin typeface="Arial" charset="0"/>
                <a:ea typeface="+mn-ea"/>
                <a:cs typeface="Arial" charset="0"/>
              </a:rPr>
              <a:t/>
            </a:r>
            <a:br>
              <a:rPr lang="en-US" altLang="en-US" sz="1800" dirty="0">
                <a:solidFill>
                  <a:srgbClr val="FFFFFF"/>
                </a:solidFill>
                <a:latin typeface="Arial" charset="0"/>
                <a:ea typeface="+mn-ea"/>
                <a:cs typeface="Arial" charset="0"/>
              </a:rPr>
            </a:br>
            <a:endParaRPr lang="en-U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title="nunca entrará en la ruta directa del equipo móv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ounded Rectangle 8"/>
          <p:cNvSpPr/>
          <p:nvPr/>
        </p:nvSpPr>
        <p:spPr bwMode="auto">
          <a:xfrm>
            <a:off x="4141787" y="76200"/>
            <a:ext cx="4964113" cy="9144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Mientras el equipo está en funcionamiento, este trabajador se encuentra en una posición insegura hablar con el operador</a:t>
            </a:r>
          </a:p>
        </p:txBody>
      </p:sp>
      <p:sp>
        <p:nvSpPr>
          <p:cNvPr id="10" name="Rounded Rectangle 9"/>
          <p:cNvSpPr/>
          <p:nvPr/>
        </p:nvSpPr>
        <p:spPr bwMode="auto">
          <a:xfrm>
            <a:off x="12700" y="6096000"/>
            <a:ext cx="5802312" cy="762000"/>
          </a:xfrm>
          <a:prstGeom prst="round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kumimoji="0" lang="es-ES" sz="1800" b="0" i="0" u="none" strike="noStrike" cap="none" normalizeH="0" baseline="0" dirty="0" smtClean="0">
                <a:ln>
                  <a:noFill/>
                </a:ln>
                <a:solidFill>
                  <a:schemeClr val="tx1"/>
                </a:solidFill>
                <a:effectLst/>
                <a:latin typeface="+mn-lt"/>
                <a:cs typeface="Arial" panose="020B0604020202020204" pitchFamily="34" charset="0"/>
              </a:rPr>
              <a:t>Acción correctiva: nunca entrará en la ruta directa del equipo móvil (o equipo que puede moverse sin intención)</a:t>
            </a:r>
          </a:p>
        </p:txBody>
      </p:sp>
      <p:sp>
        <p:nvSpPr>
          <p:cNvPr id="2" name="Title 1" hidden="1"/>
          <p:cNvSpPr>
            <a:spLocks noGrp="1"/>
          </p:cNvSpPr>
          <p:nvPr>
            <p:ph type="title"/>
          </p:nvPr>
        </p:nvSpPr>
        <p:spPr/>
        <p:txBody>
          <a:bodyPr/>
          <a:lstStyle/>
          <a:p>
            <a:r>
              <a:rPr lang="es-ES" dirty="0" smtClean="0"/>
              <a:t>una posición insegura hablar con el operador</a:t>
            </a:r>
            <a:br>
              <a:rPr lang="es-ES" dirty="0" smtClean="0"/>
            </a:br>
            <a:endParaRPr lang="en-US"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title="Este es un lugar mucho más seguro que 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2" name="Picture 5" title="Danger sign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228600"/>
            <a:ext cx="1676400" cy="144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ounded Rectangle 6"/>
          <p:cNvSpPr/>
          <p:nvPr/>
        </p:nvSpPr>
        <p:spPr bwMode="auto">
          <a:xfrm>
            <a:off x="6172200" y="152400"/>
            <a:ext cx="2819400" cy="685800"/>
          </a:xfrm>
          <a:prstGeom prst="round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lvl="0" eaLnBrk="1" hangingPunct="1"/>
            <a:r>
              <a:rPr lang="en-US" altLang="en-US" dirty="0">
                <a:solidFill>
                  <a:schemeClr val="tx1"/>
                </a:solidFill>
                <a:latin typeface="+mn-lt"/>
              </a:rPr>
              <a:t>Este </a:t>
            </a:r>
            <a:r>
              <a:rPr lang="en-US" altLang="en-US" dirty="0" err="1">
                <a:solidFill>
                  <a:schemeClr val="tx1"/>
                </a:solidFill>
                <a:latin typeface="+mn-lt"/>
              </a:rPr>
              <a:t>es</a:t>
            </a:r>
            <a:r>
              <a:rPr lang="en-US" altLang="en-US" dirty="0">
                <a:solidFill>
                  <a:schemeClr val="tx1"/>
                </a:solidFill>
                <a:latin typeface="+mn-lt"/>
              </a:rPr>
              <a:t> un </a:t>
            </a:r>
            <a:r>
              <a:rPr lang="en-US" altLang="en-US" dirty="0" err="1">
                <a:solidFill>
                  <a:schemeClr val="tx1"/>
                </a:solidFill>
                <a:latin typeface="+mn-lt"/>
              </a:rPr>
              <a:t>lugar</a:t>
            </a:r>
            <a:r>
              <a:rPr lang="en-US" altLang="en-US" dirty="0">
                <a:solidFill>
                  <a:schemeClr val="tx1"/>
                </a:solidFill>
                <a:latin typeface="+mn-lt"/>
              </a:rPr>
              <a:t> mucho </a:t>
            </a:r>
            <a:r>
              <a:rPr lang="en-US" altLang="en-US" dirty="0" err="1">
                <a:solidFill>
                  <a:schemeClr val="tx1"/>
                </a:solidFill>
                <a:latin typeface="+mn-lt"/>
              </a:rPr>
              <a:t>más</a:t>
            </a:r>
            <a:r>
              <a:rPr lang="en-US" altLang="en-US" dirty="0">
                <a:solidFill>
                  <a:schemeClr val="tx1"/>
                </a:solidFill>
                <a:latin typeface="+mn-lt"/>
              </a:rPr>
              <a:t> </a:t>
            </a:r>
            <a:r>
              <a:rPr lang="en-US" altLang="en-US" dirty="0" err="1">
                <a:solidFill>
                  <a:schemeClr val="tx1"/>
                </a:solidFill>
                <a:latin typeface="+mn-lt"/>
              </a:rPr>
              <a:t>seguro</a:t>
            </a:r>
            <a:r>
              <a:rPr lang="en-US" altLang="en-US" dirty="0">
                <a:solidFill>
                  <a:schemeClr val="tx1"/>
                </a:solidFill>
                <a:latin typeface="+mn-lt"/>
              </a:rPr>
              <a:t> </a:t>
            </a:r>
            <a:r>
              <a:rPr lang="en-US" altLang="en-US" dirty="0" err="1">
                <a:solidFill>
                  <a:schemeClr val="tx1"/>
                </a:solidFill>
                <a:latin typeface="+mn-lt"/>
              </a:rPr>
              <a:t>que</a:t>
            </a:r>
            <a:r>
              <a:rPr lang="en-US" altLang="en-US" dirty="0">
                <a:solidFill>
                  <a:schemeClr val="tx1"/>
                </a:solidFill>
                <a:latin typeface="+mn-lt"/>
              </a:rPr>
              <a:t> se</a:t>
            </a:r>
          </a:p>
        </p:txBody>
      </p:sp>
      <p:sp>
        <p:nvSpPr>
          <p:cNvPr id="2" name="Title 1" hidden="1"/>
          <p:cNvSpPr>
            <a:spLocks noGrp="1"/>
          </p:cNvSpPr>
          <p:nvPr>
            <p:ph type="title"/>
          </p:nvPr>
        </p:nvSpPr>
        <p:spPr/>
        <p:txBody>
          <a:bodyPr/>
          <a:lstStyle/>
          <a:p>
            <a:r>
              <a:rPr lang="es-ES" dirty="0" smtClean="0"/>
              <a:t>Este es un lugar mucho más seguro que se</a:t>
            </a:r>
            <a:br>
              <a:rPr lang="es-ES" dirty="0" smtClean="0"/>
            </a:b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5270</Words>
  <Application>Microsoft Office PowerPoint</Application>
  <PresentationFormat>On-screen Show (4:3)</PresentationFormat>
  <Paragraphs>480</Paragraphs>
  <Slides>67</Slides>
  <Notes>67</Notes>
  <HiddenSlides>0</HiddenSlides>
  <MMClips>0</MMClips>
  <ScaleCrop>false</ScaleCrop>
  <HeadingPairs>
    <vt:vector size="4" baseType="variant">
      <vt:variant>
        <vt:lpstr>Theme</vt:lpstr>
      </vt:variant>
      <vt:variant>
        <vt:i4>3</vt:i4>
      </vt:variant>
      <vt:variant>
        <vt:lpstr>Slide Titles</vt:lpstr>
      </vt:variant>
      <vt:variant>
        <vt:i4>67</vt:i4>
      </vt:variant>
    </vt:vector>
  </HeadingPairs>
  <TitlesOfParts>
    <vt:vector size="70" baseType="lpstr">
      <vt:lpstr>Office Theme</vt:lpstr>
      <vt:lpstr>Office Theme</vt:lpstr>
      <vt:lpstr>1_Office Theme</vt:lpstr>
      <vt:lpstr>Conocimiento de Seguridad para Vehiculo Motorizado en Sitio</vt:lpstr>
      <vt:lpstr>Equipo Pesado</vt:lpstr>
      <vt:lpstr>Los riesgos asociados a los equipos pesados</vt:lpstr>
      <vt:lpstr>inspecciones de equipo pesado</vt:lpstr>
      <vt:lpstr>Equipo de extracción de Servicio</vt:lpstr>
      <vt:lpstr>Una Alarma</vt:lpstr>
      <vt:lpstr>Los operadores no podrán ver a un trabajador se acerquen a ellas </vt:lpstr>
      <vt:lpstr>una posición insegura hablar con el operador </vt:lpstr>
      <vt:lpstr>Este es un lugar mucho más seguro que se </vt:lpstr>
      <vt:lpstr>Este trabajador en el trayecto directo de viaje y no se pueden ver </vt:lpstr>
      <vt:lpstr>Tenga en cuenta que esta operación no es correctamente utilizando tres puntos de contacto, </vt:lpstr>
      <vt:lpstr>Rollovers equipo a menudo resultado en el operador que se expulsan y aplastado  </vt:lpstr>
      <vt:lpstr>Todo el equipo pesado debe tener el manual del operador actual para su revisión por parte del operador. </vt:lpstr>
      <vt:lpstr>Desató los cordones pueden quedar atrapados  en las piezas móviles, en los pedales, o provocar una caída </vt:lpstr>
      <vt:lpstr>Los componentes de la máquina no puede caer inesperadamente  </vt:lpstr>
      <vt:lpstr>los tendidos eléctricos </vt:lpstr>
      <vt:lpstr>Esta fotografía fue tomada después de que un camión cargado con equipos pesados capturados estas líneas y arrancó hacia abajo </vt:lpstr>
      <vt:lpstr>Estos cables han sido marcados con un trozo de cinta de precaución por cable. </vt:lpstr>
      <vt:lpstr>Un extintor de incendios se debe montar en cada pieza de equipo pesado </vt:lpstr>
      <vt:lpstr>Este accesorio carece de un pasador de seguridad</vt:lpstr>
      <vt:lpstr>Este accesorio carece de un pasador de seguridad  </vt:lpstr>
      <vt:lpstr>Esta fotografía muestra algunos objetos no seguros en la cabina de una pieza de equipo pesado.</vt:lpstr>
      <vt:lpstr>Tome el tiempo para leer y seguir todas las etiquetas de advertencia, </vt:lpstr>
      <vt:lpstr>Esta fotografía muestra un trapo que se ha lanzado sobre los pasos para bajar el equipo. </vt:lpstr>
      <vt:lpstr>La mayoría de los equipos lo hace suficiente ruido para eventualmente dañar su audición </vt:lpstr>
      <vt:lpstr>Estudio de Caso</vt:lpstr>
      <vt:lpstr>Recuerde siempre</vt:lpstr>
      <vt:lpstr>Recuerde siempre </vt:lpstr>
      <vt:lpstr>Recuerde siempre   </vt:lpstr>
      <vt:lpstr>Comprobación de memoria</vt:lpstr>
      <vt:lpstr>Comprobación de memoria  </vt:lpstr>
      <vt:lpstr>Comprobación de memoria     </vt:lpstr>
      <vt:lpstr> Comprobación de memoria     </vt:lpstr>
      <vt:lpstr>Struck-By</vt:lpstr>
      <vt:lpstr>Objetivos</vt:lpstr>
      <vt:lpstr>¿Qué es un Struck-By ? </vt:lpstr>
      <vt:lpstr>Peligros Struck-By </vt:lpstr>
      <vt:lpstr>Es importante que el trabajador es conocedor de los riesgos presentes y es consciente en todo momento del equipo alrededor de ellos </vt:lpstr>
      <vt:lpstr>está levantado tubo a la plataforma piso </vt:lpstr>
      <vt:lpstr>Esta fotografía muestra a un grupo de trabajadores con unas pinzas. </vt:lpstr>
      <vt:lpstr>Esta fotografía muestra a una tubería de alta presión que ha tenido un látigo de instalado en ella. </vt:lpstr>
      <vt:lpstr>una carga baja en lugar de un tándem camión durante una plataforma instalación.</vt:lpstr>
      <vt:lpstr>Esta carga puede desplazarse o caer de repente o los golpes caen sobre el trabajador </vt:lpstr>
      <vt:lpstr>Este es otro ejemplo de que una línea de etiquetas debe ser utilizado </vt:lpstr>
      <vt:lpstr>Si se asigna la etiqueta de la carga en lugar de los aparejos, los empleados sería correctamente utilizando una línea de etiquetas </vt:lpstr>
      <vt:lpstr>Estudio de Caso </vt:lpstr>
      <vt:lpstr>Recuerde siempre </vt:lpstr>
      <vt:lpstr>Comprobación de memoria </vt:lpstr>
      <vt:lpstr>Caught-Between</vt:lpstr>
      <vt:lpstr>¿Qué es un Caught-Between? </vt:lpstr>
      <vt:lpstr>Peligros Caught-Between </vt:lpstr>
      <vt:lpstr>La Plataforma</vt:lpstr>
      <vt:lpstr>un trabajador a pie entre un camión y una estructura mientras la carretilla está en movimiento</vt:lpstr>
      <vt:lpstr>a un grupo de trabajadores de fraude un trineo para tirar de ella hacia arriba en la cama del camión.</vt:lpstr>
      <vt:lpstr>un punto de anclaje firme sobre la pasarela</vt:lpstr>
      <vt:lpstr>las protecciones estén en su lugar para reducir puntos de aplastamiento</vt:lpstr>
      <vt:lpstr>1910.212(a)(1)</vt:lpstr>
      <vt:lpstr>Las manos y los dedos pueden quedar atrapados y maniobras de tubo </vt:lpstr>
      <vt:lpstr>utilizando una línea de etiqueta</vt:lpstr>
      <vt:lpstr>Damaged Hands</vt:lpstr>
      <vt:lpstr>Esta fotografía fue tomada de un trabajador que estaba haciendo algunos ajustes debajo de la carga suspendida y apilado doble plataforma remolques durante instalación. </vt:lpstr>
      <vt:lpstr> Estudio de Caso </vt:lpstr>
      <vt:lpstr> Recuerde siempre </vt:lpstr>
      <vt:lpstr>  Comprobación de memoria </vt:lpstr>
      <vt:lpstr>   Comprobación de memoria </vt:lpstr>
      <vt:lpstr>Su empleador es responsable de </vt:lpstr>
      <vt:lpstr>Usted es el responsable de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Awareness</dc:title>
  <dc:creator>CAWarnick</dc:creator>
  <cp:lastModifiedBy>Robertson, Donna - OSHA</cp:lastModifiedBy>
  <cp:revision>179</cp:revision>
  <cp:lastPrinted>1601-01-01T00:00:00Z</cp:lastPrinted>
  <dcterms:created xsi:type="dcterms:W3CDTF">2010-06-16T18:57:50Z</dcterms:created>
  <dcterms:modified xsi:type="dcterms:W3CDTF">2017-04-06T15:54:20Z</dcterms:modified>
</cp:coreProperties>
</file>