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handoutMasterIdLst>
    <p:handoutMasterId r:id="rId70"/>
  </p:handoutMasterIdLst>
  <p:sldIdLst>
    <p:sldId id="270" r:id="rId2"/>
    <p:sldId id="321" r:id="rId3"/>
    <p:sldId id="322" r:id="rId4"/>
    <p:sldId id="323" r:id="rId5"/>
    <p:sldId id="324" r:id="rId6"/>
    <p:sldId id="325" r:id="rId7"/>
    <p:sldId id="326" r:id="rId8"/>
    <p:sldId id="327" r:id="rId9"/>
    <p:sldId id="328" r:id="rId10"/>
    <p:sldId id="329" r:id="rId11"/>
    <p:sldId id="330" r:id="rId12"/>
    <p:sldId id="331" r:id="rId13"/>
    <p:sldId id="332" r:id="rId14"/>
    <p:sldId id="333" r:id="rId15"/>
    <p:sldId id="334" r:id="rId16"/>
    <p:sldId id="335" r:id="rId17"/>
    <p:sldId id="336" r:id="rId18"/>
    <p:sldId id="337" r:id="rId19"/>
    <p:sldId id="338" r:id="rId20"/>
    <p:sldId id="339" r:id="rId21"/>
    <p:sldId id="340" r:id="rId22"/>
    <p:sldId id="341" r:id="rId23"/>
    <p:sldId id="342" r:id="rId24"/>
    <p:sldId id="343" r:id="rId25"/>
    <p:sldId id="344" r:id="rId26"/>
    <p:sldId id="345" r:id="rId27"/>
    <p:sldId id="346" r:id="rId28"/>
    <p:sldId id="347" r:id="rId29"/>
    <p:sldId id="348" r:id="rId30"/>
    <p:sldId id="349" r:id="rId31"/>
    <p:sldId id="350" r:id="rId32"/>
    <p:sldId id="351" r:id="rId33"/>
    <p:sldId id="352" r:id="rId34"/>
    <p:sldId id="293" r:id="rId35"/>
    <p:sldId id="258" r:id="rId36"/>
    <p:sldId id="292" r:id="rId37"/>
    <p:sldId id="262" r:id="rId38"/>
    <p:sldId id="271" r:id="rId39"/>
    <p:sldId id="272" r:id="rId40"/>
    <p:sldId id="273" r:id="rId41"/>
    <p:sldId id="275" r:id="rId42"/>
    <p:sldId id="280" r:id="rId43"/>
    <p:sldId id="282" r:id="rId44"/>
    <p:sldId id="283" r:id="rId45"/>
    <p:sldId id="284" r:id="rId46"/>
    <p:sldId id="261" r:id="rId47"/>
    <p:sldId id="267" r:id="rId48"/>
    <p:sldId id="268" r:id="rId49"/>
    <p:sldId id="294" r:id="rId50"/>
    <p:sldId id="295" r:id="rId51"/>
    <p:sldId id="296" r:id="rId52"/>
    <p:sldId id="297" r:id="rId53"/>
    <p:sldId id="301" r:id="rId54"/>
    <p:sldId id="302" r:id="rId55"/>
    <p:sldId id="304" r:id="rId56"/>
    <p:sldId id="305" r:id="rId57"/>
    <p:sldId id="306" r:id="rId58"/>
    <p:sldId id="312" r:id="rId59"/>
    <p:sldId id="313" r:id="rId60"/>
    <p:sldId id="314" r:id="rId61"/>
    <p:sldId id="315" r:id="rId62"/>
    <p:sldId id="317" r:id="rId63"/>
    <p:sldId id="318" r:id="rId64"/>
    <p:sldId id="319" r:id="rId65"/>
    <p:sldId id="320" r:id="rId66"/>
    <p:sldId id="353" r:id="rId67"/>
    <p:sldId id="265" r:id="rId6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1855" autoAdjust="0"/>
    <p:restoredTop sz="84241" autoAdjust="0"/>
  </p:normalViewPr>
  <p:slideViewPr>
    <p:cSldViewPr>
      <p:cViewPr>
        <p:scale>
          <a:sx n="60" d="100"/>
          <a:sy n="60" d="100"/>
        </p:scale>
        <p:origin x="-1930" y="-259"/>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70" d="100"/>
          <a:sy n="70" d="100"/>
        </p:scale>
        <p:origin x="-2814" y="-3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6"/>
          <p:cNvSpPr>
            <a:spLocks noGrp="1"/>
          </p:cNvSpPr>
          <p:nvPr>
            <p:ph type="sldNum" sz="quarter" idx="3"/>
          </p:nvPr>
        </p:nvSpPr>
        <p:spPr>
          <a:xfrm>
            <a:off x="3852863" y="8683625"/>
            <a:ext cx="3005137" cy="460375"/>
          </a:xfrm>
          <a:prstGeom prst="rect">
            <a:avLst/>
          </a:prstGeom>
        </p:spPr>
        <p:txBody>
          <a:bodyPr vert="horz" wrap="square" lIns="92309" tIns="46154" rIns="92309" bIns="46154" numCol="1" anchor="b" anchorCtr="0" compatLnSpc="1">
            <a:prstTxWarp prst="textNoShape">
              <a:avLst/>
            </a:prstTxWarp>
          </a:bodyPr>
          <a:lstStyle>
            <a:lvl1pPr algn="r" eaLnBrk="1" hangingPunct="1">
              <a:defRPr sz="1200">
                <a:latin typeface="Calibri" pitchFamily="34" charset="0"/>
              </a:defRPr>
            </a:lvl1pPr>
          </a:lstStyle>
          <a:p>
            <a:fld id="{D7E76F83-C831-4D8F-A405-E6071992BD11}" type="slidenum">
              <a:rPr lang="en-US" altLang="en-US"/>
              <a:pPr/>
              <a:t>‹#›</a:t>
            </a:fld>
            <a:endParaRPr lang="en-US" altLang="en-US"/>
          </a:p>
        </p:txBody>
      </p:sp>
    </p:spTree>
    <p:extLst>
      <p:ext uri="{BB962C8B-B14F-4D97-AF65-F5344CB8AC3E}">
        <p14:creationId xmlns:p14="http://schemas.microsoft.com/office/powerpoint/2010/main" val="27848853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 name="Slide Number Placeholder 6"/>
          <p:cNvSpPr>
            <a:spLocks noGrp="1"/>
          </p:cNvSpPr>
          <p:nvPr>
            <p:ph type="sldNum" sz="quarter" idx="5"/>
          </p:nvPr>
        </p:nvSpPr>
        <p:spPr>
          <a:xfrm>
            <a:off x="3852863" y="8683625"/>
            <a:ext cx="3005137" cy="460375"/>
          </a:xfrm>
          <a:prstGeom prst="rect">
            <a:avLst/>
          </a:prstGeom>
        </p:spPr>
        <p:txBody>
          <a:bodyPr vert="horz" wrap="square" lIns="92309" tIns="46154" rIns="92309" bIns="46154" numCol="1" anchor="b" anchorCtr="0" compatLnSpc="1">
            <a:prstTxWarp prst="textNoShape">
              <a:avLst/>
            </a:prstTxWarp>
          </a:bodyPr>
          <a:lstStyle>
            <a:lvl1pPr algn="r" eaLnBrk="1" hangingPunct="1">
              <a:defRPr sz="1200">
                <a:latin typeface="Calibri" pitchFamily="34" charset="0"/>
              </a:defRPr>
            </a:lvl1pPr>
          </a:lstStyle>
          <a:p>
            <a:fld id="{28A5C322-223D-4E46-917C-82D99CFFB2C5}" type="slidenum">
              <a:rPr lang="en-US" altLang="en-US"/>
              <a:pPr/>
              <a:t>‹#›</a:t>
            </a:fld>
            <a:endParaRPr lang="en-US" altLang="en-US"/>
          </a:p>
        </p:txBody>
      </p:sp>
    </p:spTree>
    <p:extLst>
      <p:ext uri="{BB962C8B-B14F-4D97-AF65-F5344CB8AC3E}">
        <p14:creationId xmlns:p14="http://schemas.microsoft.com/office/powerpoint/2010/main" val="24633203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bwMode="auto">
          <a:xfrm>
            <a:off x="3810000" y="8610600"/>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0F881EFC-B1C6-446E-8091-FA9EEEBA4133}" type="slidenum">
              <a:rPr lang="en-US" altLang="en-US"/>
              <a:pPr>
                <a:spcBef>
                  <a:spcPct val="0"/>
                </a:spcBef>
              </a:pPr>
              <a:t>1</a:t>
            </a:fld>
            <a:endParaRPr lang="en-US" altLang="en-US"/>
          </a:p>
        </p:txBody>
      </p:sp>
      <p:sp>
        <p:nvSpPr>
          <p:cNvPr id="61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This photograph shows a worker crouched down behind a dozer.  The operator may not be able to see this worker.  Also, even if the backup alarm was functioning, the worker may be tuning it out or may not be able to hear exactly how close the dozer is to him.</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A38F353C-2341-4B11-971E-F7F34CDC40CB}" type="slidenum">
              <a:rPr lang="en-US" altLang="en-US"/>
              <a:pPr>
                <a:spcBef>
                  <a:spcPct val="0"/>
                </a:spcBef>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Notice that this operating is properly using three points of contact as he is getting off his equipment.  Operators should always refer to the manufacturer’s manual on the proper steps to ensure proper and safe parking.</a:t>
            </a: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B91C7666-6BFF-436D-ABB8-36D537951859}" type="slidenum">
              <a:rPr lang="en-US" altLang="en-US"/>
              <a:pPr>
                <a:spcBef>
                  <a:spcPct val="0"/>
                </a:spcBef>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66B9AEC3-BA01-4DAE-891B-4733A465B62E}" type="slidenum">
              <a:rPr lang="en-US" altLang="en-US"/>
              <a:pPr>
                <a:spcBef>
                  <a:spcPct val="0"/>
                </a:spcBef>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All heavy equipment must have the operator’s manual present for review by the operator. Operators need to take the time necessary to review the safety precautions within. Notify your supervisor if the manual is not present.</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052D33CB-314F-44FF-B19D-95DCF7ECF295}" type="slidenum">
              <a:rPr lang="en-US" altLang="en-US"/>
              <a:pPr>
                <a:spcBef>
                  <a:spcPct val="0"/>
                </a:spcBef>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D7FF6B92-FF21-40DF-A246-C2517EC058AC}" type="slidenum">
              <a:rPr lang="en-US" altLang="en-US"/>
              <a:pPr>
                <a:spcBef>
                  <a:spcPct val="0"/>
                </a:spcBef>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Chocking and blocking should be done according to the manufacturer’s recommendations.</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95A14261-FA14-4E8F-8F55-55D3B15E9571}" type="slidenum">
              <a:rPr lang="en-US" altLang="en-US"/>
              <a:pPr>
                <a:spcBef>
                  <a:spcPct val="0"/>
                </a:spcBef>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up to 50 kV		10 feet</a:t>
            </a:r>
          </a:p>
          <a:p>
            <a:r>
              <a:rPr lang="en-US" altLang="en-US" smtClean="0"/>
              <a:t>over 50 kV to 200 kV	15 feet</a:t>
            </a:r>
          </a:p>
          <a:p>
            <a:r>
              <a:rPr lang="en-US" altLang="en-US" smtClean="0"/>
              <a:t>over 200 kV to 350 kV	20 feet</a:t>
            </a:r>
          </a:p>
          <a:p>
            <a:r>
              <a:rPr lang="en-US" altLang="en-US" smtClean="0"/>
              <a:t>over 350 kV to 500 kV	25 feet</a:t>
            </a:r>
          </a:p>
          <a:p>
            <a:r>
              <a:rPr lang="en-US" altLang="en-US" smtClean="0"/>
              <a:t>over 500 kV to 750 kV	35 feet</a:t>
            </a:r>
          </a:p>
          <a:p>
            <a:r>
              <a:rPr lang="en-US" altLang="en-US" smtClean="0"/>
              <a:t>over 750 kV to 1,000 kV	45 feet</a:t>
            </a:r>
          </a:p>
          <a:p>
            <a:r>
              <a:rPr lang="en-US" altLang="en-US" smtClean="0"/>
              <a:t>over 1,000 kV	as established by the utility owner/operator or registered professional engineer who is a qualified person with respect to electrical power 		transmission and distribution</a:t>
            </a:r>
          </a:p>
          <a:p>
            <a:endParaRPr lang="en-US" altLang="en-US" smtClean="0"/>
          </a:p>
          <a:p>
            <a:r>
              <a:rPr lang="en-US" altLang="en-US" smtClean="0"/>
              <a:t>Overhead and buried power lines at your site are especially hazardous because they carry extremely high voltage.</a:t>
            </a:r>
          </a:p>
          <a:p>
            <a:r>
              <a:rPr lang="en-US" altLang="en-US" smtClean="0"/>
              <a:t>Look for overhead power lines and buried power line indicators. Post warning signs.</a:t>
            </a:r>
          </a:p>
          <a:p>
            <a:r>
              <a:rPr lang="en-US" altLang="en-US" smtClean="0"/>
              <a:t>Contact the utility company for buried power line locations.</a:t>
            </a:r>
          </a:p>
          <a:p>
            <a:r>
              <a:rPr lang="en-US" altLang="en-US" smtClean="0"/>
              <a:t>Unless you know for certain otherwise, assume that overhead lines are energized.</a:t>
            </a:r>
          </a:p>
          <a:p>
            <a:r>
              <a:rPr lang="en-US" altLang="en-US" smtClean="0"/>
              <a:t>Have power lines de-energized and grounded at the worksite when working near them is necessary. Other protective measures include guarding or insulating the lines.</a:t>
            </a:r>
          </a:p>
          <a:p>
            <a:r>
              <a:rPr lang="en-US" altLang="en-US" smtClean="0"/>
              <a:t>Use non-conductive wood or fiberglass ladders when working near power lines.</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939919E8-E6BB-43CB-8AB9-EA4FEE51D388}" type="slidenum">
              <a:rPr lang="en-US" altLang="en-US"/>
              <a:pPr>
                <a:spcBef>
                  <a:spcPct val="0"/>
                </a:spcBef>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These wires have been flagged with one piece of caution tape per wire.  This is not enough.  The main issue is that trucks and heavy equipment may run into these wires causing damage to the equipment and, possibly, the rig.</a:t>
            </a:r>
          </a:p>
          <a:p>
            <a:endParaRPr lang="en-US" altLang="en-US" smtClean="0"/>
          </a:p>
          <a:p>
            <a:r>
              <a:rPr lang="en-US" altLang="en-US" smtClean="0"/>
              <a:t>The wires need to be flagged several more times on each wire and at various heights.</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71379AAE-E9A2-4D36-89CB-5E714349DA87}" type="slidenum">
              <a:rPr lang="en-US" altLang="en-US"/>
              <a:pPr>
                <a:spcBef>
                  <a:spcPct val="0"/>
                </a:spcBef>
              </a:pPr>
              <a:t>18</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A6D16945-ABEA-44AE-AA20-3279E9EA4433}" type="slidenum">
              <a:rPr lang="en-US" altLang="en-US"/>
              <a:pPr>
                <a:spcBef>
                  <a:spcPct val="0"/>
                </a:spcBef>
              </a:pPr>
              <a:t>19</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This photograph shows an attachment (a bucket) on an excavator without the safety pin installed.  This could cause the attachment to disconnect during use and strike a worker or other object.  The 3 holes that you can see are holes needed for different attachments.  For this bucket attachment 1 safety pin needs to be installed in the bottom, left hole (as the photograph is oriented here).</a:t>
            </a: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C3AD8315-9486-4A71-8465-DE1CFB3D84C5}" type="slidenum">
              <a:rPr lang="en-US" altLang="en-US"/>
              <a:pPr>
                <a:spcBef>
                  <a:spcPct val="0"/>
                </a:spcBef>
              </a:pPr>
              <a:t>20</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02E31206-D707-43ED-A5A1-6C5733DC1B7A}" type="slidenum">
              <a:rPr lang="en-US" altLang="en-US"/>
              <a:pPr>
                <a:spcBef>
                  <a:spcPct val="0"/>
                </a:spcBef>
              </a:pPr>
              <a:t>2</a:t>
            </a:fld>
            <a:endParaRPr lang="en-US" altLang="en-US"/>
          </a:p>
        </p:txBody>
      </p:sp>
      <p:sp>
        <p:nvSpPr>
          <p:cNvPr id="81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50B6D164-3223-4FA2-AC3A-F3ECF6792CFF}" type="slidenum">
              <a:rPr lang="en-US" altLang="en-US"/>
              <a:pPr>
                <a:spcBef>
                  <a:spcPct val="0"/>
                </a:spcBef>
              </a:pPr>
              <a:t>21</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This photograph shows some unsecured items in the cab of a piece of heavy equipment.  These can become projectiles in the event of a rollover.  They can toss around in the cab and cause serious injury to the operator if hit with one of them.  Also, these items can get stuck under pedals and interfere with other operations within the cab.</a:t>
            </a:r>
          </a:p>
          <a:p>
            <a:endParaRPr lang="en-US" altLang="en-US" smtClean="0"/>
          </a:p>
          <a:p>
            <a:r>
              <a:rPr lang="en-US" altLang="en-US" smtClean="0"/>
              <a:t>These unnecessary items must not be kept in the cab.  Necessary items that need to remain in the cab, for example, a fire extinguisher, need to be secured.</a:t>
            </a: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4D19B103-BD80-492F-B490-756F86579766}" type="slidenum">
              <a:rPr lang="en-US" altLang="en-US"/>
              <a:pPr>
                <a:spcBef>
                  <a:spcPct val="0"/>
                </a:spcBef>
              </a:pPr>
              <a:t>22</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674F60A6-46EA-437A-B909-ABB920306E97}" type="slidenum">
              <a:rPr lang="en-US" altLang="en-US"/>
              <a:pPr>
                <a:spcBef>
                  <a:spcPct val="0"/>
                </a:spcBef>
              </a:pPr>
              <a:t>23</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This photograph shows a rag that has been thrown down on the steps to get off the equipment.  Items like these can easily cause a fall while an operator is attempting to exit the equipment.</a:t>
            </a:r>
          </a:p>
          <a:p>
            <a:endParaRPr lang="en-US" altLang="en-US" dirty="0" smtClean="0"/>
          </a:p>
          <a:p>
            <a:r>
              <a:rPr lang="en-US" altLang="en-US" dirty="0" smtClean="0"/>
              <a:t>The area within the cab as well as any walking platforms or steps need to be kept clear and as clean as possible.</a:t>
            </a: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02FDD442-885F-4D45-B4AD-4DC0B0D82066}" type="slidenum">
              <a:rPr lang="en-US" altLang="en-US"/>
              <a:pPr>
                <a:spcBef>
                  <a:spcPct val="0"/>
                </a:spcBef>
              </a:pPr>
              <a:t>24</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This photograph shows a worker who is wearing hearing protection because of the noisy environment.</a:t>
            </a: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3C46CD02-B0A8-4F63-BD62-297C724AA8E3}" type="slidenum">
              <a:rPr lang="en-US" altLang="en-US"/>
              <a:pPr>
                <a:spcBef>
                  <a:spcPct val="0"/>
                </a:spcBef>
              </a:pPr>
              <a:t>25</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 bull dozer operator was doing some final grading near the edge of a steep drop-off.  Evidence suggests he lost track of his position in reference to the drop-off.  He backed off the bank and rolled the dozer which landed on its side in a stream bed.</a:t>
            </a:r>
          </a:p>
          <a:p>
            <a:endParaRPr lang="en-US" altLang="en-US" smtClean="0"/>
          </a:p>
          <a:p>
            <a:r>
              <a:rPr lang="en-US" altLang="en-US" b="1" smtClean="0"/>
              <a:t>Ask the class for 3-4 things that may have contributed to this worker losing his life.</a:t>
            </a:r>
          </a:p>
          <a:p>
            <a:r>
              <a:rPr lang="en-US" altLang="en-US" b="1" smtClean="0"/>
              <a:t>Possible Answers: </a:t>
            </a:r>
            <a:r>
              <a:rPr lang="en-US" altLang="en-US" smtClean="0"/>
              <a:t>Not wearing his seat belt. Not knowing his position. Any others?</a:t>
            </a:r>
          </a:p>
          <a:p>
            <a:endParaRPr lang="en-US" altLang="en-US" smtClean="0"/>
          </a:p>
          <a:p>
            <a:r>
              <a:rPr lang="en-US" altLang="en-US" b="1" smtClean="0"/>
              <a:t>As the class for 3-4 recommendations for preventing a similar incident.</a:t>
            </a:r>
          </a:p>
          <a:p>
            <a:r>
              <a:rPr lang="en-US" altLang="en-US" b="1" smtClean="0"/>
              <a:t>Possible Answers:  </a:t>
            </a:r>
            <a:r>
              <a:rPr lang="en-US" altLang="en-US" smtClean="0"/>
              <a:t>Always wear your seat belt.</a:t>
            </a:r>
            <a:r>
              <a:rPr lang="en-US" altLang="en-US" b="1" smtClean="0"/>
              <a:t> </a:t>
            </a:r>
            <a:r>
              <a:rPr lang="en-US" altLang="en-US" smtClean="0"/>
              <a:t>Construct and maintain a berm or warning markers near drop offs. Any others?</a:t>
            </a:r>
          </a:p>
          <a:p>
            <a:endParaRPr lang="en-US" altLang="en-US"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8DB0CBC0-112B-4ED3-A8D0-9B25B4CD4313}" type="slidenum">
              <a:rPr lang="en-US" altLang="en-US"/>
              <a:pPr>
                <a:spcBef>
                  <a:spcPct val="0"/>
                </a:spcBef>
              </a:pPr>
              <a:t>26</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33E4EDBE-FBB9-47AF-AA27-6CB8C5C59C82}" type="slidenum">
              <a:rPr lang="en-US" altLang="en-US"/>
              <a:pPr>
                <a:spcBef>
                  <a:spcPct val="0"/>
                </a:spcBef>
              </a:pPr>
              <a:t>27</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23DDF7A0-5428-446F-BBBF-2A97C0297DB5}" type="slidenum">
              <a:rPr lang="en-US" altLang="en-US"/>
              <a:pPr>
                <a:spcBef>
                  <a:spcPct val="0"/>
                </a:spcBef>
              </a:pPr>
              <a:t>28</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826A59D7-8241-4E9B-9F85-C503A790B3C0}" type="slidenum">
              <a:rPr lang="en-US" altLang="en-US"/>
              <a:pPr>
                <a:spcBef>
                  <a:spcPct val="0"/>
                </a:spcBef>
              </a:pPr>
              <a:t>29</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correct answer is b. wear your seat belt.</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06C2A725-573B-4946-A9DE-2D71C93134AB}" type="slidenum">
              <a:rPr lang="en-US" altLang="en-US"/>
              <a:pPr>
                <a:spcBef>
                  <a:spcPct val="0"/>
                </a:spcBef>
              </a:pPr>
              <a:t>30</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E30FB392-6206-4A76-B028-28B58125E853}" type="slidenum">
              <a:rPr lang="en-US" altLang="en-US"/>
              <a:pPr>
                <a:spcBef>
                  <a:spcPct val="0"/>
                </a:spcBef>
              </a:pPr>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correct answer is c. each day prior to operation.</a:t>
            </a: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FDF98122-AF1E-4313-98CD-ACA705B9543A}" type="slidenum">
              <a:rPr lang="en-US" altLang="en-US"/>
              <a:pPr>
                <a:spcBef>
                  <a:spcPct val="0"/>
                </a:spcBef>
              </a:pPr>
              <a:t>31</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correct answer is d. pull it from service, tag, and repair it.</a:t>
            </a: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2B34EA81-5C50-4749-A19B-AE2F28DA047F}" type="slidenum">
              <a:rPr lang="en-US" altLang="en-US"/>
              <a:pPr>
                <a:spcBef>
                  <a:spcPct val="0"/>
                </a:spcBef>
              </a:pPr>
              <a:t>32</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correct answer is d. all of the above.</a:t>
            </a: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0A96BE2E-DE6B-4AB7-988A-50D18786576F}" type="slidenum">
              <a:rPr lang="en-US" altLang="en-US"/>
              <a:pPr>
                <a:spcBef>
                  <a:spcPct val="0"/>
                </a:spcBef>
              </a:pPr>
              <a:t>33</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xfrm>
            <a:off x="3810000" y="8610600"/>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37529ED6-1B18-4231-87CA-D3D42350B55A}" type="slidenum">
              <a:rPr lang="en-US" altLang="en-US"/>
              <a:pPr>
                <a:spcBef>
                  <a:spcPct val="0"/>
                </a:spcBef>
              </a:pPr>
              <a:t>34</a:t>
            </a:fld>
            <a:endParaRPr lang="en-US" altLang="en-US"/>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4756" name="Slide Number Placeholder 3"/>
          <p:cNvSpPr>
            <a:spLocks noGrp="1"/>
          </p:cNvSpPr>
          <p:nvPr>
            <p:ph type="sldNum" sz="quarter" idx="5"/>
          </p:nvPr>
        </p:nvSpPr>
        <p:spPr bwMode="auto">
          <a:xfrm>
            <a:off x="3810000" y="8610600"/>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CD64D169-CDFA-4CED-989E-DA24117458BA}" type="slidenum">
              <a:rPr lang="en-US" altLang="en-US"/>
              <a:pPr>
                <a:spcBef>
                  <a:spcPct val="0"/>
                </a:spcBef>
              </a:pPr>
              <a:t>35</a:t>
            </a:fld>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6804" name="Slide Number Placeholder 3"/>
          <p:cNvSpPr>
            <a:spLocks noGrp="1"/>
          </p:cNvSpPr>
          <p:nvPr>
            <p:ph type="sldNum" sz="quarter" idx="5"/>
          </p:nvPr>
        </p:nvSpPr>
        <p:spPr bwMode="auto">
          <a:xfrm>
            <a:off x="3810000" y="8610600"/>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DA4719E8-F6E2-4B83-A4BB-3B056768A50C}" type="slidenum">
              <a:rPr lang="en-US" altLang="en-US"/>
              <a:pPr>
                <a:spcBef>
                  <a:spcPct val="0"/>
                </a:spcBef>
              </a:pPr>
              <a:t>36</a:t>
            </a:fld>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8852" name="Slide Number Placeholder 3"/>
          <p:cNvSpPr>
            <a:spLocks noGrp="1"/>
          </p:cNvSpPr>
          <p:nvPr>
            <p:ph type="sldNum" sz="quarter" idx="5"/>
          </p:nvPr>
        </p:nvSpPr>
        <p:spPr bwMode="auto">
          <a:xfrm>
            <a:off x="3810000" y="8610600"/>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812BBAB3-FCB4-45AC-BDAD-B6BD79601BEF}" type="slidenum">
              <a:rPr lang="en-US" altLang="en-US"/>
              <a:pPr>
                <a:spcBef>
                  <a:spcPct val="0"/>
                </a:spcBef>
              </a:pPr>
              <a:t>37</a:t>
            </a:fld>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This photograph shows workers in the process of setting up a rig, laying one of the substructures or “subs” down.  Many tasks are going on at once during a rig setup, so a worker must use caution to prevent getting struck by a crane, load, truck, forklift, tool, or other piece of equipment or materials.</a:t>
            </a:r>
          </a:p>
        </p:txBody>
      </p:sp>
      <p:sp>
        <p:nvSpPr>
          <p:cNvPr id="80900" name="Slide Number Placeholder 3"/>
          <p:cNvSpPr>
            <a:spLocks noGrp="1"/>
          </p:cNvSpPr>
          <p:nvPr>
            <p:ph type="sldNum" sz="quarter" idx="5"/>
          </p:nvPr>
        </p:nvSpPr>
        <p:spPr bwMode="auto">
          <a:xfrm>
            <a:off x="3810000" y="8610600"/>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E4921A76-935C-4F86-B366-0D0030B06058}" type="slidenum">
              <a:rPr lang="en-US" altLang="en-US"/>
              <a:pPr>
                <a:spcBef>
                  <a:spcPct val="0"/>
                </a:spcBef>
              </a:pPr>
              <a:t>38</a:t>
            </a:fld>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This photograph shows a catwalk which is the item that moves pipe from ground level up to the rig floor.  When this action is taking place, workers at ground level should stand clear of the catwalk and workers on the rig floor that aren’t directly involved in the task should stand clear of the area where the pipe is raised.  The pipe has a chance of falling onto a worker or shifting or swinging into a worker.</a:t>
            </a:r>
          </a:p>
        </p:txBody>
      </p:sp>
      <p:sp>
        <p:nvSpPr>
          <p:cNvPr id="82948" name="Slide Number Placeholder 3"/>
          <p:cNvSpPr>
            <a:spLocks noGrp="1"/>
          </p:cNvSpPr>
          <p:nvPr>
            <p:ph type="sldNum" sz="quarter" idx="5"/>
          </p:nvPr>
        </p:nvSpPr>
        <p:spPr bwMode="auto">
          <a:xfrm>
            <a:off x="3810000" y="8610600"/>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E92E491D-5887-4341-917A-1210456ED23F}" type="slidenum">
              <a:rPr lang="en-US" altLang="en-US"/>
              <a:pPr>
                <a:spcBef>
                  <a:spcPct val="0"/>
                </a:spcBef>
              </a:pPr>
              <a:t>39</a:t>
            </a:fld>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This photograph shows workers using tongs.  Workers should stand clear of the swing radius of the tongs and spinning chain to prevent getting struck by these items.  A diagram of the tong swing radius is on the next slide.</a:t>
            </a:r>
          </a:p>
        </p:txBody>
      </p:sp>
      <p:sp>
        <p:nvSpPr>
          <p:cNvPr id="84996" name="Slide Number Placeholder 3"/>
          <p:cNvSpPr>
            <a:spLocks noGrp="1"/>
          </p:cNvSpPr>
          <p:nvPr>
            <p:ph type="sldNum" sz="quarter" idx="5"/>
          </p:nvPr>
        </p:nvSpPr>
        <p:spPr bwMode="auto">
          <a:xfrm>
            <a:off x="3810000" y="8610600"/>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37505E71-47F2-46A9-BF91-D7C485E879F3}" type="slidenum">
              <a:rPr lang="en-US" altLang="en-US"/>
              <a:pPr>
                <a:spcBef>
                  <a:spcPct val="0"/>
                </a:spcBef>
              </a:pPr>
              <a:t>40</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5D3EE9E9-A84D-40FE-9699-9B50A01C539A}" type="slidenum">
              <a:rPr lang="en-US" altLang="en-US"/>
              <a:pPr>
                <a:spcBef>
                  <a:spcPct val="0"/>
                </a:spcBef>
              </a:pPr>
              <a:t>4</a:t>
            </a:fld>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This photograph shows a high-pressure line that has had a whip-check installed on it.  Workers installing these lines and hoses should ensure that they are properly and securely connected including ensuring that the right size hammer union is used, that those connections aren’t worn, and that whip-checks are installed.</a:t>
            </a:r>
          </a:p>
        </p:txBody>
      </p:sp>
      <p:sp>
        <p:nvSpPr>
          <p:cNvPr id="87044" name="Slide Number Placeholder 3"/>
          <p:cNvSpPr>
            <a:spLocks noGrp="1"/>
          </p:cNvSpPr>
          <p:nvPr>
            <p:ph type="sldNum" sz="quarter" idx="5"/>
          </p:nvPr>
        </p:nvSpPr>
        <p:spPr bwMode="auto">
          <a:xfrm>
            <a:off x="3810000" y="8610600"/>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963AD0D1-EE35-4D85-8505-79F99FDD9ADB}" type="slidenum">
              <a:rPr lang="en-US" altLang="en-US"/>
              <a:pPr>
                <a:spcBef>
                  <a:spcPct val="0"/>
                </a:spcBef>
              </a:pPr>
              <a:t>41</a:t>
            </a:fld>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This photograph shows a load being lowered into place by a tandem truck during a rig setup.</a:t>
            </a:r>
          </a:p>
        </p:txBody>
      </p:sp>
      <p:sp>
        <p:nvSpPr>
          <p:cNvPr id="89092" name="Slide Number Placeholder 3"/>
          <p:cNvSpPr>
            <a:spLocks noGrp="1"/>
          </p:cNvSpPr>
          <p:nvPr>
            <p:ph type="sldNum" sz="quarter" idx="5"/>
          </p:nvPr>
        </p:nvSpPr>
        <p:spPr bwMode="auto">
          <a:xfrm>
            <a:off x="3810000" y="8610600"/>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8002777F-1D18-4CFF-BB96-02FA7DA39163}" type="slidenum">
              <a:rPr lang="en-US" altLang="en-US"/>
              <a:pPr>
                <a:spcBef>
                  <a:spcPct val="0"/>
                </a:spcBef>
              </a:pPr>
              <a:t>42</a:t>
            </a:fld>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1140" name="Slide Number Placeholder 3"/>
          <p:cNvSpPr>
            <a:spLocks noGrp="1"/>
          </p:cNvSpPr>
          <p:nvPr>
            <p:ph type="sldNum" sz="quarter" idx="5"/>
          </p:nvPr>
        </p:nvSpPr>
        <p:spPr bwMode="auto">
          <a:xfrm>
            <a:off x="3810000" y="8610600"/>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0AF0E5F4-EB45-4DC4-89C2-0EF88347D8BC}" type="slidenum">
              <a:rPr lang="en-US" altLang="en-US"/>
              <a:pPr>
                <a:spcBef>
                  <a:spcPct val="0"/>
                </a:spcBef>
              </a:pPr>
              <a:t>43</a:t>
            </a:fld>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3188" name="Slide Number Placeholder 3"/>
          <p:cNvSpPr>
            <a:spLocks noGrp="1"/>
          </p:cNvSpPr>
          <p:nvPr>
            <p:ph type="sldNum" sz="quarter" idx="5"/>
          </p:nvPr>
        </p:nvSpPr>
        <p:spPr bwMode="auto">
          <a:xfrm>
            <a:off x="3810000" y="8610600"/>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037C9A64-D11A-4EC2-88AD-80CCA21BDFB9}" type="slidenum">
              <a:rPr lang="en-US" altLang="en-US"/>
              <a:pPr>
                <a:spcBef>
                  <a:spcPct val="0"/>
                </a:spcBef>
              </a:pPr>
              <a:t>44</a:t>
            </a:fld>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5236" name="Slide Number Placeholder 3"/>
          <p:cNvSpPr>
            <a:spLocks noGrp="1"/>
          </p:cNvSpPr>
          <p:nvPr>
            <p:ph type="sldNum" sz="quarter" idx="5"/>
          </p:nvPr>
        </p:nvSpPr>
        <p:spPr bwMode="auto">
          <a:xfrm>
            <a:off x="3810000" y="8610600"/>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94C17507-F1BB-482A-B743-78820B905EB0}" type="slidenum">
              <a:rPr lang="en-US" altLang="en-US"/>
              <a:pPr>
                <a:spcBef>
                  <a:spcPct val="0"/>
                </a:spcBef>
              </a:pPr>
              <a:t>45</a:t>
            </a:fld>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tie-back string/elevators were 4.9 feet above the rotary table.  The string weight was 165, 000 lbs.  At 18:50 hrs, a loud noise was heard.  The traveling assembly fell a short distance and got caught/trapped in the stands of pipe that were racked back in the derrick.  The drill line parted in 4 different locations and dropped to the rig floor.  The falling drill line was the primary cause of the deaths and injuries.</a:t>
            </a:r>
          </a:p>
          <a:p>
            <a:endParaRPr lang="en-US" altLang="en-US" smtClean="0"/>
          </a:p>
          <a:p>
            <a:r>
              <a:rPr lang="en-US" altLang="en-US" b="1" smtClean="0"/>
              <a:t>Ask the class for 3-4 things that may have contributed to these workers losing their lives.</a:t>
            </a:r>
          </a:p>
          <a:p>
            <a:r>
              <a:rPr lang="en-US" altLang="en-US" b="1" smtClean="0"/>
              <a:t>Possible Answers: </a:t>
            </a:r>
            <a:r>
              <a:rPr lang="en-US" altLang="en-US" smtClean="0"/>
              <a:t>Improper safety oversight. Defective equipment. Any others?</a:t>
            </a:r>
          </a:p>
          <a:p>
            <a:endParaRPr lang="en-US" altLang="en-US" smtClean="0"/>
          </a:p>
          <a:p>
            <a:r>
              <a:rPr lang="en-US" altLang="en-US" b="1" smtClean="0"/>
              <a:t>As the class for 3-4 recommendations for preventing a similar incident.</a:t>
            </a:r>
          </a:p>
          <a:p>
            <a:r>
              <a:rPr lang="en-US" altLang="en-US" b="1" smtClean="0"/>
              <a:t>Possible Answers: </a:t>
            </a:r>
            <a:r>
              <a:rPr lang="en-US" altLang="en-US" smtClean="0"/>
              <a:t>Implement an active safety program. Inspect equipment frequently.  Maintain rig.  Limit time on the rig floor to only the time necessary to do your job. Any others?</a:t>
            </a:r>
          </a:p>
          <a:p>
            <a:endParaRPr lang="en-US" altLang="en-US" smtClean="0"/>
          </a:p>
        </p:txBody>
      </p:sp>
      <p:sp>
        <p:nvSpPr>
          <p:cNvPr id="97284" name="Slide Number Placeholder 3"/>
          <p:cNvSpPr>
            <a:spLocks noGrp="1"/>
          </p:cNvSpPr>
          <p:nvPr>
            <p:ph type="sldNum" sz="quarter" idx="5"/>
          </p:nvPr>
        </p:nvSpPr>
        <p:spPr bwMode="auto">
          <a:xfrm>
            <a:off x="3810000" y="8610600"/>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A582AF65-AFF4-4B4B-8CAF-A8CCA86A38C7}" type="slidenum">
              <a:rPr lang="en-US" altLang="en-US"/>
              <a:pPr>
                <a:spcBef>
                  <a:spcPct val="0"/>
                </a:spcBef>
              </a:pPr>
              <a:t>46</a:t>
            </a:fld>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9332" name="Slide Number Placeholder 3"/>
          <p:cNvSpPr>
            <a:spLocks noGrp="1"/>
          </p:cNvSpPr>
          <p:nvPr>
            <p:ph type="sldNum" sz="quarter" idx="5"/>
          </p:nvPr>
        </p:nvSpPr>
        <p:spPr bwMode="auto">
          <a:xfrm>
            <a:off x="3810000" y="8610600"/>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AFDC93FD-BDC9-4566-8E0A-177C36C35901}" type="slidenum">
              <a:rPr lang="en-US" altLang="en-US"/>
              <a:pPr>
                <a:spcBef>
                  <a:spcPct val="0"/>
                </a:spcBef>
              </a:pPr>
              <a:t>47</a:t>
            </a:fld>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correct answer is d. use a tag line.</a:t>
            </a:r>
          </a:p>
        </p:txBody>
      </p:sp>
      <p:sp>
        <p:nvSpPr>
          <p:cNvPr id="101380" name="Slide Number Placeholder 3"/>
          <p:cNvSpPr>
            <a:spLocks noGrp="1"/>
          </p:cNvSpPr>
          <p:nvPr>
            <p:ph type="sldNum" sz="quarter" idx="5"/>
          </p:nvPr>
        </p:nvSpPr>
        <p:spPr bwMode="auto">
          <a:xfrm>
            <a:off x="3810000" y="8610600"/>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F9E5CF8F-A5F1-4D24-A902-B42207F10633}" type="slidenum">
              <a:rPr lang="en-US" altLang="en-US"/>
              <a:pPr>
                <a:spcBef>
                  <a:spcPct val="0"/>
                </a:spcBef>
              </a:pPr>
              <a:t>48</a:t>
            </a:fld>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05293879-3782-4127-A170-4FBB4F57B8EA}" type="slidenum">
              <a:rPr lang="en-US" altLang="en-US"/>
              <a:pPr>
                <a:spcBef>
                  <a:spcPct val="0"/>
                </a:spcBef>
              </a:pPr>
              <a:t>49</a:t>
            </a:fld>
            <a:endParaRPr lang="en-US" altLang="en-US"/>
          </a:p>
        </p:txBody>
      </p:sp>
      <p:sp>
        <p:nvSpPr>
          <p:cNvPr id="1034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35E02CDB-08C8-4979-AFFE-9EA13AFF3917}" type="slidenum">
              <a:rPr lang="en-US" altLang="en-US"/>
              <a:pPr>
                <a:spcBef>
                  <a:spcPct val="0"/>
                </a:spcBef>
              </a:pPr>
              <a:t>50</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63356A4B-EAB6-47AB-BDEC-332E0678407A}" type="slidenum">
              <a:rPr lang="en-US" altLang="en-US"/>
              <a:pPr>
                <a:spcBef>
                  <a:spcPct val="0"/>
                </a:spcBef>
              </a:pPr>
              <a:t>5</a:t>
            </a:fld>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8E9A5D51-B0EE-46A5-97D0-61AC35F698E9}" type="slidenum">
              <a:rPr lang="en-US" altLang="en-US"/>
              <a:pPr>
                <a:spcBef>
                  <a:spcPct val="0"/>
                </a:spcBef>
              </a:pPr>
              <a:t>51</a:t>
            </a:fld>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This photograph shows the substructure or “a sub” being lowered into position by a tandem truck which is being guided by the two workers.  This stage is early in the process of a rig setup.  With all the pieces of the rig being moved around, workers must be careful not to stand or put any part of their body under a suspended load.  For increased visibility during rig moves, it is recommended that workers wear high-visibility vests.</a:t>
            </a:r>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BA268AC3-6061-4231-8ACA-66D31B82B2AA}" type="slidenum">
              <a:rPr lang="en-US" altLang="en-US"/>
              <a:pPr>
                <a:spcBef>
                  <a:spcPct val="0"/>
                </a:spcBef>
              </a:pPr>
              <a:t>52</a:t>
            </a:fld>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This photograph shows a worker walking between a truck and a structure while the truck is moving.  The truck could make a sharp turn and pin the worker to the</a:t>
            </a:r>
          </a:p>
          <a:p>
            <a:r>
              <a:rPr lang="en-US" altLang="en-US" dirty="0" smtClean="0"/>
              <a:t>structure.  Many times space is limited on site.  Workers must use caution when walking near mobile equipment.</a:t>
            </a:r>
          </a:p>
          <a:p>
            <a:endParaRPr lang="en-US" altLang="en-US" dirty="0" smtClean="0"/>
          </a:p>
          <a:p>
            <a:r>
              <a:rPr lang="en-US" altLang="en-US" dirty="0" smtClean="0"/>
              <a:t>This worker should wait until the truck is parked before walking through this space.</a:t>
            </a:r>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478FC4FE-8C2C-42EF-8D29-64E55E90A7B0}" type="slidenum">
              <a:rPr lang="en-US" altLang="en-US"/>
              <a:pPr>
                <a:spcBef>
                  <a:spcPct val="0"/>
                </a:spcBef>
              </a:pPr>
              <a:t>53</a:t>
            </a:fld>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This video shows workers rigging up a sled to pull it up onto the bed of the truck.  They are standing between the truck bed and the sled to do this.</a:t>
            </a:r>
          </a:p>
          <a:p>
            <a:endParaRPr lang="en-US" altLang="en-US" smtClean="0"/>
          </a:p>
          <a:p>
            <a:r>
              <a:rPr lang="en-US" altLang="en-US" smtClean="0"/>
              <a:t>Workers should ensure that the truck is in park and that the parking brake is set.  Also, the load that they are rigging up, in this case a sled, should be set on level ground and other measures should be taken to ensure it will not move while the workers rig it up.</a:t>
            </a:r>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955DFF9D-FA09-4DE1-B804-0C121BB399B6}" type="slidenum">
              <a:rPr lang="en-US" altLang="en-US"/>
              <a:pPr>
                <a:spcBef>
                  <a:spcPct val="0"/>
                </a:spcBef>
              </a:pPr>
              <a:t>54</a:t>
            </a:fld>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This photograph shows a pinch point sign on a catwalk.  However, it is damaged and needs replaced.</a:t>
            </a:r>
          </a:p>
          <a:p>
            <a:endParaRPr lang="en-US" altLang="en-US" dirty="0" smtClean="0"/>
          </a:p>
          <a:p>
            <a:r>
              <a:rPr lang="en-US" altLang="en-US" dirty="0" smtClean="0"/>
              <a:t>Workers should observe and take note of pinch point areas.  Workers should use caution around these areas to keep from getting their hands or fingers caught in pinch points.</a:t>
            </a:r>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32E5FD3E-6F55-46F6-8101-C78447CAFFBA}" type="slidenum">
              <a:rPr lang="en-US" altLang="en-US"/>
              <a:pPr>
                <a:spcBef>
                  <a:spcPct val="0"/>
                </a:spcBef>
              </a:pPr>
              <a:t>55</a:t>
            </a:fld>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This photograph shows guards over the moving parts of the mud pumps, which pump the drilling fluid through the system.  The guards keep workers and falling objects out of the piston moving inside.  Any moving part that is below 7 feet from a walking/working surface that creates hazards such as ingoing nip points or rotating parts must be guarded.</a:t>
            </a:r>
          </a:p>
          <a:p>
            <a:endParaRPr lang="en-US" altLang="en-US" dirty="0" smtClean="0"/>
          </a:p>
          <a:p>
            <a:r>
              <a:rPr lang="en-US" altLang="en-US" dirty="0" smtClean="0"/>
              <a:t>The next photograph shows another example of machine guarding.</a:t>
            </a:r>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B4CA5882-5FC9-4CA2-B91B-7EC32BDCB8F1}" type="slidenum">
              <a:rPr lang="en-US" altLang="en-US"/>
              <a:pPr>
                <a:spcBef>
                  <a:spcPct val="0"/>
                </a:spcBef>
              </a:pPr>
              <a:t>56</a:t>
            </a:fld>
            <a:endParaRPr lang="en-US"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This photograph shows a properly guarded pulley system on a machine [1910.212(a)(1)].  Unless a worker was actually trying to get injured, this guarding will prevent a worker from getting their fingers or hands caught between the belt and pulley as it is rotating.</a:t>
            </a:r>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B654A655-3759-443C-B432-ACAE4D76D10D}" type="slidenum">
              <a:rPr lang="en-US" altLang="en-US"/>
              <a:pPr>
                <a:spcBef>
                  <a:spcPct val="0"/>
                </a:spcBef>
              </a:pPr>
              <a:t>57</a:t>
            </a:fld>
            <a:endParaRPr lang="en-US"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This photograph shows stands of pipe that are ready to become part of the drill string.  Workers must maneuver these stands in and out of place during the tripping in and out phases.</a:t>
            </a:r>
          </a:p>
          <a:p>
            <a:endParaRPr lang="en-US" altLang="en-US" dirty="0" smtClean="0"/>
          </a:p>
          <a:p>
            <a:r>
              <a:rPr lang="en-US" altLang="en-US" dirty="0" smtClean="0"/>
              <a:t>What are some techniques a worker can use to keep hands and fingers from getting pinched between stands of pipe while maneuvering them?  See next slide for best answer to this question.</a:t>
            </a:r>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08F789E7-7257-41E0-9F3A-49D05183DB8D}" type="slidenum">
              <a:rPr lang="en-US" altLang="en-US"/>
              <a:pPr>
                <a:spcBef>
                  <a:spcPct val="0"/>
                </a:spcBef>
              </a:pPr>
              <a:t>58</a:t>
            </a:fld>
            <a:endParaRPr lang="en-US"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This photograph shows a worker maneuvering a stand of pipe into position using a tag line.  This will greatly increase control of the pipe and reduce the chance of slipping or tripping or mashing of fingers and hands.  See the next slide for an example of what could happen when you are not careful.</a:t>
            </a:r>
          </a:p>
        </p:txBody>
      </p:sp>
      <p:sp>
        <p:nvSpPr>
          <p:cNvPr id="123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CBBFA946-555A-4802-BEB0-BD30FC95BE30}" type="slidenum">
              <a:rPr lang="en-US" altLang="en-US"/>
              <a:pPr>
                <a:spcBef>
                  <a:spcPct val="0"/>
                </a:spcBef>
              </a:pPr>
              <a:t>59</a:t>
            </a:fld>
            <a:endParaRPr lang="en-US"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0CF33A0A-0E02-4A0D-A8E3-7C7DE1044384}" type="slidenum">
              <a:rPr lang="en-US" altLang="en-US"/>
              <a:pPr>
                <a:spcBef>
                  <a:spcPct val="0"/>
                </a:spcBef>
              </a:pPr>
              <a:t>60</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This photograph shows a backup alarm in which the wires have been cut to disable its function.  This problem was found during a preshift inspection and could have saved</a:t>
            </a:r>
          </a:p>
          <a:p>
            <a:r>
              <a:rPr lang="en-US" altLang="en-US" smtClean="0"/>
              <a:t>a serious accident from happening that day (i.e. – a worker getting backed over).</a:t>
            </a:r>
          </a:p>
          <a:p>
            <a:endParaRPr lang="en-US" altLang="en-US" smtClean="0"/>
          </a:p>
          <a:p>
            <a:r>
              <a:rPr lang="en-US" altLang="en-US" smtClean="0"/>
              <a:t>Also shown is a “do not operate” tag that should be used (hung from the steering wheel) when the piece of equipment is not suitable for use.  The piece of equipment should not be used until the necessary repair is made.</a:t>
            </a: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8756F741-05BD-4B86-87BB-8354506AF12E}" type="slidenum">
              <a:rPr lang="en-US" altLang="en-US"/>
              <a:pPr>
                <a:spcBef>
                  <a:spcPct val="0"/>
                </a:spcBef>
              </a:pPr>
              <a:t>6</a:t>
            </a:fld>
            <a:endParaRPr lang="en-US"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This photograph was taken of a worker who was making some adjustments under the suspended load while double stacking trailers during rig setup.  There should be no reason to be under a suspended load at any time!</a:t>
            </a:r>
          </a:p>
          <a:p>
            <a:endParaRPr lang="en-US" altLang="en-US" dirty="0" smtClean="0"/>
          </a:p>
          <a:p>
            <a:r>
              <a:rPr lang="en-US" altLang="en-US" dirty="0" smtClean="0"/>
              <a:t>This worker can either do what needs to be done prior to the lift being made or use blocking to support the load in case it falls for any reason.</a:t>
            </a:r>
          </a:p>
        </p:txBody>
      </p:sp>
      <p:sp>
        <p:nvSpPr>
          <p:cNvPr id="128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607F681F-A044-4C4E-A465-2B90607E075D}" type="slidenum">
              <a:rPr lang="en-US" altLang="en-US"/>
              <a:pPr>
                <a:spcBef>
                  <a:spcPct val="0"/>
                </a:spcBef>
              </a:pPr>
              <a:t>61</a:t>
            </a:fld>
            <a:endParaRPr lang="en-US"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 21-year-old dump-truck driver (the victim) died after being caught between the frame and dump body of a dump truck while performing routine lubrication. The victim was working for an excavation contractor at  pad on the day of the incident. The victim's foreman drove by the area. He found the victim caught between the frame and dump body of the truck. The foreman called out for help and then called 911 from his cell phone. An excavator operator working nearby responded to the foreman's call for help and climbed into the cab of the truck and raised the bed. Emergency medical services (EMS) and law enforcement personnel responded within 10 minutes. EMS personnel transported the victim by ambulance to a local hospital where he was pronounced dead.</a:t>
            </a:r>
          </a:p>
          <a:p>
            <a:endParaRPr lang="en-US" altLang="en-US" b="1" smtClean="0"/>
          </a:p>
          <a:p>
            <a:r>
              <a:rPr lang="en-US" altLang="en-US" b="1" smtClean="0"/>
              <a:t>Ask the class for 3-4 things that may have contributed to this worker hurting his back.</a:t>
            </a:r>
          </a:p>
          <a:p>
            <a:r>
              <a:rPr lang="en-US" altLang="en-US" b="1" smtClean="0"/>
              <a:t>Possible Answers: </a:t>
            </a:r>
            <a:r>
              <a:rPr lang="en-US" altLang="en-US" smtClean="0"/>
              <a:t>Worker under an elevated bed.  A defective piece of equipment. Any others?</a:t>
            </a:r>
          </a:p>
          <a:p>
            <a:endParaRPr lang="en-US" altLang="en-US" smtClean="0"/>
          </a:p>
          <a:p>
            <a:r>
              <a:rPr lang="en-US" altLang="en-US" b="1" smtClean="0"/>
              <a:t>As the class for 3-4 recommendations for preventing a similar incident.</a:t>
            </a:r>
          </a:p>
          <a:p>
            <a:r>
              <a:rPr lang="en-US" altLang="en-US" b="1" smtClean="0"/>
              <a:t>Possible Answers: </a:t>
            </a:r>
            <a:r>
              <a:rPr lang="en-US" altLang="en-US" smtClean="0"/>
              <a:t>Never work under an elevated piece of equipment. Always use the body prop. Any others?</a:t>
            </a:r>
          </a:p>
        </p:txBody>
      </p:sp>
      <p:sp>
        <p:nvSpPr>
          <p:cNvPr id="1300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DEB52D12-4AC8-4AD5-914C-69A0C2F97E6A}" type="slidenum">
              <a:rPr lang="en-US" altLang="en-US"/>
              <a:pPr>
                <a:spcBef>
                  <a:spcPct val="0"/>
                </a:spcBef>
              </a:pPr>
              <a:t>62</a:t>
            </a:fld>
            <a:endParaRPr lang="en-US"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32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D662EE5F-C59C-4B96-82FD-EC5DAA522BC0}" type="slidenum">
              <a:rPr lang="en-US" altLang="en-US"/>
              <a:pPr>
                <a:spcBef>
                  <a:spcPct val="0"/>
                </a:spcBef>
              </a:pPr>
              <a:t>63</a:t>
            </a:fld>
            <a:endParaRPr lang="en-US"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correct answer is a. 0.  It is unacceptable at any time to place yourself under a suspended load.</a:t>
            </a:r>
          </a:p>
        </p:txBody>
      </p:sp>
      <p:sp>
        <p:nvSpPr>
          <p:cNvPr id="134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3DEC7154-3014-4180-B32C-B4D137A0FAFD}" type="slidenum">
              <a:rPr lang="en-US" altLang="en-US"/>
              <a:pPr>
                <a:spcBef>
                  <a:spcPct val="0"/>
                </a:spcBef>
              </a:pPr>
              <a:t>64</a:t>
            </a:fld>
            <a:endParaRPr lang="en-US"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correct answer is b. whenever possible, guard the pinch point so no part of the body can enter the pinch point area.</a:t>
            </a:r>
          </a:p>
        </p:txBody>
      </p:sp>
      <p:sp>
        <p:nvSpPr>
          <p:cNvPr id="136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5BEB40E2-3FC7-4F5E-8861-4FB54C5AC3AF}" type="slidenum">
              <a:rPr lang="en-US" altLang="en-US"/>
              <a:pPr>
                <a:spcBef>
                  <a:spcPct val="0"/>
                </a:spcBef>
              </a:pPr>
              <a:t>65</a:t>
            </a:fld>
            <a:endParaRPr lang="en-US"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38244" name="Slide Number Placeholder 3"/>
          <p:cNvSpPr>
            <a:spLocks noGrp="1"/>
          </p:cNvSpPr>
          <p:nvPr>
            <p:ph type="sldNum" sz="quarter" idx="5"/>
          </p:nvPr>
        </p:nvSpPr>
        <p:spPr bwMode="auto">
          <a:xfrm>
            <a:off x="3810000" y="8610600"/>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88895FAE-08DD-4407-BC61-89B86FA9C0DB}" type="slidenum">
              <a:rPr lang="en-US" altLang="en-US"/>
              <a:pPr>
                <a:spcBef>
                  <a:spcPct val="0"/>
                </a:spcBef>
              </a:pPr>
              <a:t>66</a:t>
            </a:fld>
            <a:endParaRPr lang="en-US"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40292" name="Slide Number Placeholder 3"/>
          <p:cNvSpPr>
            <a:spLocks noGrp="1"/>
          </p:cNvSpPr>
          <p:nvPr>
            <p:ph type="sldNum" sz="quarter" idx="5"/>
          </p:nvPr>
        </p:nvSpPr>
        <p:spPr bwMode="auto">
          <a:xfrm>
            <a:off x="3810000" y="8610600"/>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162C0D0B-FCE2-455C-A636-51488F80FEE4}" type="slidenum">
              <a:rPr lang="en-US" altLang="en-US"/>
              <a:pPr>
                <a:spcBef>
                  <a:spcPct val="0"/>
                </a:spcBef>
              </a:pPr>
              <a:t>67</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100299AB-1871-451B-B058-18977924B7F3}" type="slidenum">
              <a:rPr lang="en-US" altLang="en-US"/>
              <a:pPr>
                <a:spcBef>
                  <a:spcPct val="0"/>
                </a:spcBef>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1828739A-0E61-4B67-9667-ED5FF9DCA6ED}" type="slidenum">
              <a:rPr lang="en-US" altLang="en-US"/>
              <a:pPr>
                <a:spcBef>
                  <a:spcPct val="0"/>
                </a:spcBef>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294B68CC-D550-4B6C-A2D6-9C1BD2231AC5}" type="slidenum">
              <a:rPr lang="en-US" altLang="en-US"/>
              <a:pPr>
                <a:spcBef>
                  <a:spcPct val="0"/>
                </a:spcBef>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DCE6F2"/>
        </a:solidFill>
        <a:effectLst/>
      </p:bgPr>
    </p:bg>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6350" y="-6350"/>
            <a:ext cx="13843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userDrawn="1"/>
        </p:nvSpPr>
        <p:spPr bwMode="auto">
          <a:xfrm>
            <a:off x="8686800" y="6505575"/>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fld id="{3E7ABE6F-788F-42BA-B37E-348B82EC5AE1}" type="slidenum">
              <a:rPr lang="en-US" altLang="en-US" sz="1200"/>
              <a:pPr algn="ctr" eaLnBrk="1" hangingPunct="1"/>
              <a:t>‹#›</a:t>
            </a:fld>
            <a:endParaRPr lang="en-US" altLang="en-US" sz="1200"/>
          </a:p>
        </p:txBody>
      </p:sp>
      <p:sp>
        <p:nvSpPr>
          <p:cNvPr id="2" name="Title 1"/>
          <p:cNvSpPr>
            <a:spLocks noGrp="1"/>
          </p:cNvSpPr>
          <p:nvPr>
            <p:ph type="title"/>
          </p:nvPr>
        </p:nvSpPr>
        <p:spPr>
          <a:xfrm>
            <a:off x="1295400" y="0"/>
            <a:ext cx="7848600" cy="1143000"/>
          </a:xfrm>
          <a:prstGeom prst="rect">
            <a:avLst/>
          </a:prstGeom>
        </p:spPr>
        <p:txBody>
          <a:bodyPr anchor="ctr"/>
          <a:lstStyle>
            <a:lvl1pPr algn="ctr">
              <a:defRPr b="1" cap="none" spc="0">
                <a:ln>
                  <a:noFill/>
                </a:ln>
                <a:solidFill>
                  <a:schemeClr val="tx1"/>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1295400" y="1066800"/>
            <a:ext cx="7543800" cy="5486401"/>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9475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DCE6F2"/>
        </a:solidFill>
        <a:effectLst/>
      </p:bgPr>
    </p:bg>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8686800" y="6505575"/>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fld id="{2C5EABAE-4D09-470F-B6E8-6993CD47AD44}" type="slidenum">
              <a:rPr lang="en-US" altLang="en-US" sz="1200"/>
              <a:pPr algn="ctr" eaLnBrk="1" hangingPunct="1"/>
              <a:t>‹#›</a:t>
            </a:fld>
            <a:endParaRPr lang="en-US" altLang="en-US" sz="1200"/>
          </a:p>
        </p:txBody>
      </p:sp>
    </p:spTree>
    <p:extLst>
      <p:ext uri="{BB962C8B-B14F-4D97-AF65-F5344CB8AC3E}">
        <p14:creationId xmlns:p14="http://schemas.microsoft.com/office/powerpoint/2010/main" val="42253582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076" r:id="rId1"/>
    <p:sldLayoutId id="2147484077"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xml"/><Relationship Id="rId1" Type="http://schemas.openxmlformats.org/officeDocument/2006/relationships/video" Target="file:///\\wvu-ad.wvu.edu\Data\SHE\Common\Susan%20Harwood%20Oil%20and%20Gas\1%20Curriculum\001.wmv" TargetMode="External"/><Relationship Id="rId4" Type="http://schemas.openxmlformats.org/officeDocument/2006/relationships/image" Target="../media/image43.png"/></Relationships>
</file>

<file path=ppt/slides/_rels/slide5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openxmlformats.org/officeDocument/2006/relationships/image" Target="../media/image50.jpeg"/></Relationships>
</file>

<file path=ppt/slides/_rels/slide6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openxmlformats.org/officeDocument/2006/relationships/image" Target="../media/image52.jpeg"/></Relationships>
</file>

<file path=ppt/slides/_rels/slide6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7" title="Title Page BackGroud Pictur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567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txBox="1">
            <a:spLocks noChangeArrowheads="1"/>
          </p:cNvSpPr>
          <p:nvPr/>
        </p:nvSpPr>
        <p:spPr bwMode="auto">
          <a:xfrm>
            <a:off x="914400" y="5334000"/>
            <a:ext cx="7315200" cy="1524000"/>
          </a:xfrm>
          <a:prstGeom prst="rect">
            <a:avLst/>
          </a:prstGeom>
          <a:noFill/>
          <a:ln w="9525">
            <a:noFill/>
            <a:miter lim="800000"/>
            <a:headEnd/>
            <a:tailEnd/>
          </a:ln>
        </p:spPr>
        <p:txBody>
          <a:bodyPr anchor="ctr"/>
          <a:lstStyle/>
          <a:p>
            <a:pPr algn="ctr" eaLnBrk="1" hangingPunct="1">
              <a:defRPr/>
            </a:pPr>
            <a:r>
              <a:rPr lang="en-US" sz="1000" dirty="0"/>
              <a:t>This material was produced under grant number SH-26327-SH4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sz="1000" b="1" dirty="0">
              <a:solidFill>
                <a:schemeClr val="bg1"/>
              </a:solidFill>
              <a:latin typeface="+mj-lt"/>
              <a:ea typeface="+mj-ea"/>
              <a:cs typeface="+mj-cs"/>
            </a:endParaRPr>
          </a:p>
        </p:txBody>
      </p:sp>
      <p:sp>
        <p:nvSpPr>
          <p:cNvPr id="5124" name="Rectangle 2"/>
          <p:cNvSpPr txBox="1">
            <a:spLocks noChangeArrowheads="1"/>
          </p:cNvSpPr>
          <p:nvPr/>
        </p:nvSpPr>
        <p:spPr bwMode="auto">
          <a:xfrm>
            <a:off x="0" y="990600"/>
            <a:ext cx="9144000" cy="1447800"/>
          </a:xfrm>
          <a:prstGeom prst="rect">
            <a:avLst/>
          </a:prstGeom>
          <a:solidFill>
            <a:schemeClr val="tx1">
              <a:alpha val="7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400" b="1" dirty="0">
                <a:solidFill>
                  <a:schemeClr val="bg1"/>
                </a:solidFill>
                <a:latin typeface="Calibri" pitchFamily="34" charset="0"/>
              </a:rPr>
              <a:t>Susan </a:t>
            </a:r>
            <a:r>
              <a:rPr lang="en-US" altLang="en-US" sz="4400" b="1" dirty="0" smtClean="0">
                <a:solidFill>
                  <a:schemeClr val="bg1"/>
                </a:solidFill>
                <a:latin typeface="Calibri" pitchFamily="34" charset="0"/>
              </a:rPr>
              <a:t>Harwood</a:t>
            </a:r>
            <a:r>
              <a:rPr lang="en-US" altLang="en-US" sz="4400" b="1" dirty="0">
                <a:solidFill>
                  <a:schemeClr val="bg1"/>
                </a:solidFill>
                <a:latin typeface="Calibri" pitchFamily="34" charset="0"/>
              </a:rPr>
              <a:t/>
            </a:r>
            <a:br>
              <a:rPr lang="en-US" altLang="en-US" sz="4400" b="1" dirty="0">
                <a:solidFill>
                  <a:schemeClr val="bg1"/>
                </a:solidFill>
                <a:latin typeface="Calibri" pitchFamily="34" charset="0"/>
              </a:rPr>
            </a:br>
            <a:r>
              <a:rPr lang="en-US" altLang="en-US" sz="4400" b="1" dirty="0">
                <a:solidFill>
                  <a:schemeClr val="bg1"/>
                </a:solidFill>
                <a:latin typeface="Calibri" pitchFamily="34" charset="0"/>
              </a:rPr>
              <a:t>Training Program Grant</a:t>
            </a:r>
          </a:p>
        </p:txBody>
      </p:sp>
      <p:sp>
        <p:nvSpPr>
          <p:cNvPr id="5125" name="Rectangle 2"/>
          <p:cNvSpPr txBox="1">
            <a:spLocks noChangeArrowheads="1"/>
          </p:cNvSpPr>
          <p:nvPr/>
        </p:nvSpPr>
        <p:spPr bwMode="auto">
          <a:xfrm>
            <a:off x="0" y="4648200"/>
            <a:ext cx="9144000" cy="688975"/>
          </a:xfrm>
          <a:prstGeom prst="rect">
            <a:avLst/>
          </a:prstGeom>
          <a:solidFill>
            <a:schemeClr val="tx1">
              <a:alpha val="7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400" b="1">
                <a:solidFill>
                  <a:schemeClr val="bg1"/>
                </a:solidFill>
                <a:latin typeface="Calibri" pitchFamily="34" charset="0"/>
              </a:rPr>
              <a:t>On-Site Motorized Vehicle Safety</a:t>
            </a:r>
          </a:p>
        </p:txBody>
      </p:sp>
      <p:sp>
        <p:nvSpPr>
          <p:cNvPr id="2" name="Title 1" hidden="1"/>
          <p:cNvSpPr>
            <a:spLocks noGrp="1"/>
          </p:cNvSpPr>
          <p:nvPr>
            <p:ph type="title"/>
          </p:nvPr>
        </p:nvSpPr>
        <p:spPr>
          <a:xfrm>
            <a:off x="762000" y="27008"/>
            <a:ext cx="7848600" cy="658792"/>
          </a:xfrm>
        </p:spPr>
        <p:txBody>
          <a:bodyPr/>
          <a:lstStyle/>
          <a:p>
            <a:r>
              <a:rPr lang="en-US" sz="1000" dirty="0"/>
              <a:t>Susan Harwood</a:t>
            </a:r>
            <a:br>
              <a:rPr lang="en-US" sz="1000" dirty="0"/>
            </a:br>
            <a:r>
              <a:rPr lang="en-US" sz="1000" dirty="0"/>
              <a:t>Training Program Grant</a:t>
            </a:r>
            <a:br>
              <a:rPr lang="en-US" sz="1000" dirty="0"/>
            </a:br>
            <a:endParaRPr lang="en-US" sz="1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descr="Picture 14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1459"/>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le 9"/>
          <p:cNvSpPr/>
          <p:nvPr/>
        </p:nvSpPr>
        <p:spPr>
          <a:xfrm>
            <a:off x="5715000" y="60327"/>
            <a:ext cx="3321050" cy="62547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en-US" altLang="en-US" dirty="0">
                <a:solidFill>
                  <a:prstClr val="black"/>
                </a:solidFill>
                <a:latin typeface="Calibri" pitchFamily="34" charset="0"/>
              </a:rPr>
              <a:t>this worker is in the direct path of travel and can’t be seen</a:t>
            </a:r>
          </a:p>
        </p:txBody>
      </p:sp>
      <p:sp>
        <p:nvSpPr>
          <p:cNvPr id="11" name="Rounded Rectangle 10"/>
          <p:cNvSpPr/>
          <p:nvPr/>
        </p:nvSpPr>
        <p:spPr>
          <a:xfrm>
            <a:off x="5787" y="6248400"/>
            <a:ext cx="4953000" cy="609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en-US" altLang="en-US" b="1" dirty="0">
                <a:solidFill>
                  <a:prstClr val="black"/>
                </a:solidFill>
                <a:latin typeface="Calibri" pitchFamily="34" charset="0"/>
              </a:rPr>
              <a:t>Corrective Actions:</a:t>
            </a:r>
            <a:r>
              <a:rPr lang="en-US" altLang="en-US" dirty="0">
                <a:solidFill>
                  <a:prstClr val="black"/>
                </a:solidFill>
                <a:latin typeface="Calibri" pitchFamily="34" charset="0"/>
              </a:rPr>
              <a:t> never forget that equipment has blind spots; work defensively</a:t>
            </a:r>
          </a:p>
        </p:txBody>
      </p:sp>
      <p:sp>
        <p:nvSpPr>
          <p:cNvPr id="2" name="Title 1" hidden="1"/>
          <p:cNvSpPr>
            <a:spLocks noGrp="1"/>
          </p:cNvSpPr>
          <p:nvPr>
            <p:ph type="title"/>
          </p:nvPr>
        </p:nvSpPr>
        <p:spPr/>
        <p:txBody>
          <a:bodyPr/>
          <a:lstStyle/>
          <a:p>
            <a:r>
              <a:rPr lang="en-US" dirty="0" smtClean="0"/>
              <a:t>Stay out of the operator’s blind spot</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6" descr="Picture 16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le 9"/>
          <p:cNvSpPr/>
          <p:nvPr/>
        </p:nvSpPr>
        <p:spPr>
          <a:xfrm>
            <a:off x="2133600" y="41738"/>
            <a:ext cx="6902450" cy="57943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en-US" altLang="en-US" dirty="0">
                <a:solidFill>
                  <a:prstClr val="black"/>
                </a:solidFill>
                <a:latin typeface="Calibri" pitchFamily="34" charset="0"/>
              </a:rPr>
              <a:t>improper parking can result in out-of-control and runaway equipment which is a hazard to both the operator and ground workers</a:t>
            </a:r>
          </a:p>
        </p:txBody>
      </p:sp>
      <p:sp>
        <p:nvSpPr>
          <p:cNvPr id="11" name="Rounded Rectangle 10"/>
          <p:cNvSpPr/>
          <p:nvPr/>
        </p:nvSpPr>
        <p:spPr>
          <a:xfrm>
            <a:off x="0" y="6181244"/>
            <a:ext cx="5983970" cy="66198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en-US" altLang="en-US" dirty="0">
                <a:solidFill>
                  <a:prstClr val="black"/>
                </a:solidFill>
                <a:latin typeface="Calibri" pitchFamily="34" charset="0"/>
              </a:rPr>
              <a:t>when getting off the equipment, make sure to set the brake, place the transmission in park, and ground all attachments</a:t>
            </a:r>
          </a:p>
        </p:txBody>
      </p:sp>
      <p:sp>
        <p:nvSpPr>
          <p:cNvPr id="2" name="Title 1" hidden="1"/>
          <p:cNvSpPr>
            <a:spLocks noGrp="1"/>
          </p:cNvSpPr>
          <p:nvPr>
            <p:ph type="title"/>
          </p:nvPr>
        </p:nvSpPr>
        <p:spPr/>
        <p:txBody>
          <a:bodyPr/>
          <a:lstStyle/>
          <a:p>
            <a:r>
              <a:rPr lang="en-US" dirty="0" smtClean="0"/>
              <a:t>Improper Parking</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9" descr="Picture 153"/>
          <p:cNvPicPr>
            <a:picLocks noChangeAspect="1" noChangeArrowheads="1"/>
          </p:cNvPicPr>
          <p:nvPr/>
        </p:nvPicPr>
        <p:blipFill>
          <a:blip r:embed="rId3">
            <a:lum bright="16000" contrast="14000"/>
            <a:extLst>
              <a:ext uri="{28A0092B-C50C-407E-A947-70E740481C1C}">
                <a14:useLocalDpi xmlns:a14="http://schemas.microsoft.com/office/drawing/2010/main"/>
              </a:ext>
            </a:extLst>
          </a:blip>
          <a:srcRect/>
          <a:stretch>
            <a:fillRect/>
          </a:stretch>
        </p:blipFill>
        <p:spPr bwMode="auto">
          <a:xfrm>
            <a:off x="0" y="0"/>
            <a:ext cx="9151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le 9"/>
          <p:cNvSpPr/>
          <p:nvPr/>
        </p:nvSpPr>
        <p:spPr>
          <a:xfrm>
            <a:off x="5286375" y="152400"/>
            <a:ext cx="3857625" cy="65563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en-US" altLang="en-US" dirty="0">
                <a:solidFill>
                  <a:prstClr val="black"/>
                </a:solidFill>
                <a:latin typeface="Calibri" pitchFamily="34" charset="0"/>
              </a:rPr>
              <a:t>equipment rollovers often result in the operator being ejected and crushed   </a:t>
            </a:r>
          </a:p>
        </p:txBody>
      </p:sp>
      <p:sp>
        <p:nvSpPr>
          <p:cNvPr id="11" name="Rounded Rectangle 10"/>
          <p:cNvSpPr/>
          <p:nvPr/>
        </p:nvSpPr>
        <p:spPr>
          <a:xfrm>
            <a:off x="0" y="6233790"/>
            <a:ext cx="2755900" cy="62421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en-US" altLang="en-US" dirty="0">
                <a:solidFill>
                  <a:prstClr val="black"/>
                </a:solidFill>
                <a:latin typeface="Calibri" pitchFamily="34" charset="0"/>
              </a:rPr>
              <a:t>simply making seatbelt use a habit may save your life  </a:t>
            </a:r>
          </a:p>
        </p:txBody>
      </p:sp>
      <p:sp>
        <p:nvSpPr>
          <p:cNvPr id="2" name="Title 1" hidden="1"/>
          <p:cNvSpPr>
            <a:spLocks noGrp="1"/>
          </p:cNvSpPr>
          <p:nvPr>
            <p:ph type="title"/>
          </p:nvPr>
        </p:nvSpPr>
        <p:spPr/>
        <p:txBody>
          <a:bodyPr/>
          <a:lstStyle/>
          <a:p>
            <a:r>
              <a:rPr lang="en-US" dirty="0" smtClean="0"/>
              <a:t>Equipment Rollover</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descr="Picture 15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le 9"/>
          <p:cNvSpPr/>
          <p:nvPr/>
        </p:nvSpPr>
        <p:spPr>
          <a:xfrm>
            <a:off x="5175250" y="76200"/>
            <a:ext cx="3968750" cy="65563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en-US" altLang="en-US" dirty="0">
                <a:solidFill>
                  <a:prstClr val="black"/>
                </a:solidFill>
                <a:latin typeface="Calibri" pitchFamily="34" charset="0"/>
              </a:rPr>
              <a:t>valuable safety-related information can be found in the operator’s manual</a:t>
            </a:r>
          </a:p>
        </p:txBody>
      </p:sp>
      <p:sp>
        <p:nvSpPr>
          <p:cNvPr id="11" name="Rounded Rectangle 10"/>
          <p:cNvSpPr/>
          <p:nvPr/>
        </p:nvSpPr>
        <p:spPr>
          <a:xfrm>
            <a:off x="26666" y="6314553"/>
            <a:ext cx="4684712" cy="5270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en-US" altLang="en-US" dirty="0">
                <a:solidFill>
                  <a:prstClr val="black"/>
                </a:solidFill>
                <a:latin typeface="Calibri" pitchFamily="34" charset="0"/>
              </a:rPr>
              <a:t>this operator is taking a moment to review the safe operation of his piece of equipment</a:t>
            </a:r>
          </a:p>
        </p:txBody>
      </p:sp>
      <p:sp>
        <p:nvSpPr>
          <p:cNvPr id="2" name="Title 1" hidden="1"/>
          <p:cNvSpPr>
            <a:spLocks noGrp="1"/>
          </p:cNvSpPr>
          <p:nvPr>
            <p:ph type="title"/>
          </p:nvPr>
        </p:nvSpPr>
        <p:spPr/>
        <p:txBody>
          <a:bodyPr/>
          <a:lstStyle/>
          <a:p>
            <a:r>
              <a:rPr lang="en-US" dirty="0" smtClean="0"/>
              <a:t>Use the Operator’s Manual</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5" descr="Picture 15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2632"/>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le 9"/>
          <p:cNvSpPr/>
          <p:nvPr/>
        </p:nvSpPr>
        <p:spPr>
          <a:xfrm>
            <a:off x="5194461" y="0"/>
            <a:ext cx="3937000" cy="65563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en-US" altLang="en-US" dirty="0">
                <a:solidFill>
                  <a:prstClr val="black"/>
                </a:solidFill>
                <a:latin typeface="Calibri" pitchFamily="34" charset="0"/>
              </a:rPr>
              <a:t>untied laces can get caught  in moving parts, on pedals, or cause a fall</a:t>
            </a:r>
          </a:p>
        </p:txBody>
      </p:sp>
      <p:sp>
        <p:nvSpPr>
          <p:cNvPr id="11" name="Rounded Rectangle 10"/>
          <p:cNvSpPr/>
          <p:nvPr/>
        </p:nvSpPr>
        <p:spPr>
          <a:xfrm>
            <a:off x="0" y="6252118"/>
            <a:ext cx="3706812" cy="6032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en-US" altLang="en-US" b="1" dirty="0">
                <a:solidFill>
                  <a:prstClr val="black"/>
                </a:solidFill>
                <a:latin typeface="Calibri" pitchFamily="34" charset="0"/>
              </a:rPr>
              <a:t>Corrective Actions:</a:t>
            </a:r>
            <a:r>
              <a:rPr lang="en-US" altLang="en-US" dirty="0">
                <a:solidFill>
                  <a:prstClr val="black"/>
                </a:solidFill>
                <a:latin typeface="Calibri" pitchFamily="34" charset="0"/>
              </a:rPr>
              <a:t> double tie your laces; check them occasionally</a:t>
            </a:r>
          </a:p>
        </p:txBody>
      </p:sp>
      <p:sp>
        <p:nvSpPr>
          <p:cNvPr id="2" name="Title 1" hidden="1"/>
          <p:cNvSpPr>
            <a:spLocks noGrp="1"/>
          </p:cNvSpPr>
          <p:nvPr>
            <p:ph type="title"/>
          </p:nvPr>
        </p:nvSpPr>
        <p:spPr/>
        <p:txBody>
          <a:bodyPr/>
          <a:lstStyle/>
          <a:p>
            <a:r>
              <a:rPr lang="en-US" dirty="0" smtClean="0"/>
              <a:t>Untied Shoelaces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title="Picture of Dump Truck with Bed raise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830" y="2700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le 10"/>
          <p:cNvSpPr/>
          <p:nvPr/>
        </p:nvSpPr>
        <p:spPr>
          <a:xfrm>
            <a:off x="5105400" y="27008"/>
            <a:ext cx="3537030" cy="73183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en-US" altLang="en-US" dirty="0">
                <a:solidFill>
                  <a:prstClr val="black"/>
                </a:solidFill>
                <a:latin typeface="Calibri" pitchFamily="34" charset="0"/>
              </a:rPr>
              <a:t>unsupported machine components can drop unexpectedly </a:t>
            </a:r>
          </a:p>
        </p:txBody>
      </p:sp>
      <p:sp>
        <p:nvSpPr>
          <p:cNvPr id="12" name="Rounded Rectangle 11"/>
          <p:cNvSpPr/>
          <p:nvPr/>
        </p:nvSpPr>
        <p:spPr>
          <a:xfrm>
            <a:off x="52086" y="5995587"/>
            <a:ext cx="7772400" cy="88423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eaLnBrk="1" hangingPunct="1"/>
            <a:r>
              <a:rPr lang="en-US" altLang="en-US" b="1" dirty="0">
                <a:solidFill>
                  <a:prstClr val="black"/>
                </a:solidFill>
                <a:latin typeface="Calibri" pitchFamily="34" charset="0"/>
              </a:rPr>
              <a:t>Corrective Actions: </a:t>
            </a:r>
            <a:r>
              <a:rPr lang="en-US" altLang="en-US" dirty="0">
                <a:solidFill>
                  <a:prstClr val="black"/>
                </a:solidFill>
                <a:latin typeface="Calibri" pitchFamily="34" charset="0"/>
              </a:rPr>
              <a:t>use the support provided by the manufacturer; if a support is not provided, crib, chock, or block; never place any part of your body, even for a moment, under any suspended load or elevated piece of equipment</a:t>
            </a:r>
          </a:p>
        </p:txBody>
      </p:sp>
      <p:sp>
        <p:nvSpPr>
          <p:cNvPr id="2" name="Title 1" hidden="1"/>
          <p:cNvSpPr>
            <a:spLocks noGrp="1"/>
          </p:cNvSpPr>
          <p:nvPr>
            <p:ph type="title"/>
          </p:nvPr>
        </p:nvSpPr>
        <p:spPr/>
        <p:txBody>
          <a:bodyPr/>
          <a:lstStyle/>
          <a:p>
            <a:r>
              <a:rPr lang="en-US" dirty="0" smtClean="0"/>
              <a:t>Chock and Block</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descr="Picture 11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2" title="Danger Overhead lines sign"/>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400800" y="3733800"/>
            <a:ext cx="2514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le 10"/>
          <p:cNvSpPr/>
          <p:nvPr/>
        </p:nvSpPr>
        <p:spPr>
          <a:xfrm>
            <a:off x="5329238" y="152400"/>
            <a:ext cx="3814762" cy="685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en-US" altLang="en-US" dirty="0">
                <a:solidFill>
                  <a:prstClr val="black"/>
                </a:solidFill>
                <a:latin typeface="Calibri" pitchFamily="34" charset="0"/>
              </a:rPr>
              <a:t>you, your equipment, and materials must stay at least 10’ from </a:t>
            </a:r>
            <a:r>
              <a:rPr lang="en-US" altLang="en-US" dirty="0" err="1">
                <a:solidFill>
                  <a:prstClr val="black"/>
                </a:solidFill>
                <a:latin typeface="Calibri" pitchFamily="34" charset="0"/>
              </a:rPr>
              <a:t>powerlines</a:t>
            </a:r>
            <a:endParaRPr lang="en-US" altLang="en-US" dirty="0">
              <a:solidFill>
                <a:prstClr val="black"/>
              </a:solidFill>
              <a:latin typeface="Calibri" pitchFamily="34" charset="0"/>
            </a:endParaRPr>
          </a:p>
        </p:txBody>
      </p:sp>
      <p:sp>
        <p:nvSpPr>
          <p:cNvPr id="12" name="Rounded Rectangle 11"/>
          <p:cNvSpPr/>
          <p:nvPr/>
        </p:nvSpPr>
        <p:spPr>
          <a:xfrm>
            <a:off x="0" y="6172200"/>
            <a:ext cx="5443537" cy="685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en-US" altLang="en-US" dirty="0">
                <a:solidFill>
                  <a:prstClr val="black"/>
                </a:solidFill>
                <a:latin typeface="Calibri" pitchFamily="34" charset="0"/>
              </a:rPr>
              <a:t>you should be told by your supervisor when a greater approach distance is required due to higher voltages</a:t>
            </a:r>
          </a:p>
        </p:txBody>
      </p:sp>
      <p:sp>
        <p:nvSpPr>
          <p:cNvPr id="2" name="Title 1" hidden="1"/>
          <p:cNvSpPr>
            <a:spLocks noGrp="1"/>
          </p:cNvSpPr>
          <p:nvPr>
            <p:ph type="title"/>
          </p:nvPr>
        </p:nvSpPr>
        <p:spPr/>
        <p:txBody>
          <a:bodyPr/>
          <a:lstStyle/>
          <a:p>
            <a:r>
              <a:rPr lang="en-US" dirty="0" smtClean="0"/>
              <a:t>Stay away form </a:t>
            </a:r>
            <a:r>
              <a:rPr lang="en-US" dirty="0" err="1" smtClean="0"/>
              <a:t>Powerlines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title="Picutre of a downed power line on the road"/>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le 9"/>
          <p:cNvSpPr/>
          <p:nvPr/>
        </p:nvSpPr>
        <p:spPr>
          <a:xfrm>
            <a:off x="3276600" y="67341"/>
            <a:ext cx="5699647" cy="61846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en-US" altLang="en-US" dirty="0">
                <a:solidFill>
                  <a:prstClr val="black"/>
                </a:solidFill>
                <a:latin typeface="Calibri" pitchFamily="34" charset="0"/>
              </a:rPr>
              <a:t>this photograph was taken after a truck loaded with heavy equipment caught these lines and tore them down</a:t>
            </a:r>
          </a:p>
        </p:txBody>
      </p:sp>
      <p:sp>
        <p:nvSpPr>
          <p:cNvPr id="11" name="Rounded Rectangle 10"/>
          <p:cNvSpPr/>
          <p:nvPr/>
        </p:nvSpPr>
        <p:spPr>
          <a:xfrm>
            <a:off x="15433" y="6018835"/>
            <a:ext cx="2819399" cy="838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en-US" altLang="en-US" dirty="0">
                <a:solidFill>
                  <a:prstClr val="black"/>
                </a:solidFill>
                <a:latin typeface="Calibri" pitchFamily="34" charset="0"/>
              </a:rPr>
              <a:t>ensure that the load being hauled is low enough to clear power lines</a:t>
            </a:r>
          </a:p>
        </p:txBody>
      </p:sp>
      <p:sp>
        <p:nvSpPr>
          <p:cNvPr id="2" name="Title 1" hidden="1"/>
          <p:cNvSpPr>
            <a:spLocks noGrp="1"/>
          </p:cNvSpPr>
          <p:nvPr>
            <p:ph type="title"/>
          </p:nvPr>
        </p:nvSpPr>
        <p:spPr/>
        <p:txBody>
          <a:bodyPr/>
          <a:lstStyle/>
          <a:p>
            <a:r>
              <a:rPr lang="en-US" dirty="0" smtClean="0"/>
              <a:t>Watch for low hanging </a:t>
            </a:r>
            <a:r>
              <a:rPr lang="en-US" dirty="0" err="1" smtClean="0"/>
              <a:t>powerlines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title="Picture of flagged guy wire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hidden="1"/>
          <p:cNvSpPr txBox="1">
            <a:spLocks/>
          </p:cNvSpPr>
          <p:nvPr/>
        </p:nvSpPr>
        <p:spPr>
          <a:xfrm>
            <a:off x="762000" y="27008"/>
            <a:ext cx="7848600" cy="65879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1000" dirty="0" smtClean="0"/>
              <a:t>Rigging Guy wires</a:t>
            </a:r>
            <a:br>
              <a:rPr lang="en-US" sz="1000" dirty="0" smtClean="0"/>
            </a:br>
            <a:endParaRPr lang="en-US" sz="1000" dirty="0"/>
          </a:p>
        </p:txBody>
      </p:sp>
      <p:sp>
        <p:nvSpPr>
          <p:cNvPr id="10" name="Rounded Rectangle 9"/>
          <p:cNvSpPr/>
          <p:nvPr/>
        </p:nvSpPr>
        <p:spPr>
          <a:xfrm>
            <a:off x="6546850" y="0"/>
            <a:ext cx="2413000" cy="65563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en-US" altLang="en-US" dirty="0">
                <a:solidFill>
                  <a:prstClr val="black"/>
                </a:solidFill>
                <a:latin typeface="Calibri" pitchFamily="34" charset="0"/>
              </a:rPr>
              <a:t>guy wires from the rig must be visibly marked</a:t>
            </a:r>
          </a:p>
        </p:txBody>
      </p:sp>
      <p:sp>
        <p:nvSpPr>
          <p:cNvPr id="11" name="Rounded Rectangle 10"/>
          <p:cNvSpPr/>
          <p:nvPr/>
        </p:nvSpPr>
        <p:spPr>
          <a:xfrm>
            <a:off x="0" y="6231601"/>
            <a:ext cx="4616449" cy="6032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dirty="0">
                <a:solidFill>
                  <a:prstClr val="black"/>
                </a:solidFill>
                <a:latin typeface="Calibri" pitchFamily="34" charset="0"/>
              </a:rPr>
              <a:t>although this was a good start, these guy wires need several more flags per wire for visibility</a:t>
            </a:r>
            <a:endParaRPr lang="en-US" dirty="0"/>
          </a:p>
        </p:txBody>
      </p:sp>
      <p:sp>
        <p:nvSpPr>
          <p:cNvPr id="2" name="Title 1" hidden="1"/>
          <p:cNvSpPr>
            <a:spLocks noGrp="1"/>
          </p:cNvSpPr>
          <p:nvPr>
            <p:ph type="title"/>
          </p:nvPr>
        </p:nvSpPr>
        <p:spPr/>
        <p:txBody>
          <a:bodyPr/>
          <a:lstStyle/>
          <a:p>
            <a:r>
              <a:rPr lang="en-US" dirty="0" smtClean="0"/>
              <a:t>Guy Wires visible</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5" descr="Picture 11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le 9"/>
          <p:cNvSpPr/>
          <p:nvPr/>
        </p:nvSpPr>
        <p:spPr>
          <a:xfrm>
            <a:off x="5260975" y="76200"/>
            <a:ext cx="3857625" cy="65563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en-US" altLang="en-US" dirty="0">
                <a:solidFill>
                  <a:prstClr val="black"/>
                </a:solidFill>
                <a:latin typeface="Calibri" pitchFamily="34" charset="0"/>
              </a:rPr>
              <a:t>a fire extinguisher should be mounted on every piece of heavy equipment</a:t>
            </a:r>
          </a:p>
        </p:txBody>
      </p:sp>
      <p:sp>
        <p:nvSpPr>
          <p:cNvPr id="11" name="Rounded Rectangle 10"/>
          <p:cNvSpPr/>
          <p:nvPr/>
        </p:nvSpPr>
        <p:spPr>
          <a:xfrm>
            <a:off x="12700" y="6134100"/>
            <a:ext cx="5340350" cy="685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en-US" altLang="en-US" dirty="0">
                <a:solidFill>
                  <a:prstClr val="black"/>
                </a:solidFill>
                <a:latin typeface="Calibri" pitchFamily="34" charset="0"/>
              </a:rPr>
              <a:t>ensure that every piece of equipment has an extinguisher and that it is inspected periodically</a:t>
            </a:r>
          </a:p>
        </p:txBody>
      </p:sp>
      <p:sp>
        <p:nvSpPr>
          <p:cNvPr id="2" name="Title 1" hidden="1"/>
          <p:cNvSpPr>
            <a:spLocks noGrp="1"/>
          </p:cNvSpPr>
          <p:nvPr>
            <p:ph type="title"/>
          </p:nvPr>
        </p:nvSpPr>
        <p:spPr/>
        <p:txBody>
          <a:bodyPr/>
          <a:lstStyle/>
          <a:p>
            <a:r>
              <a:rPr lang="en-US" dirty="0" smtClean="0"/>
              <a:t>Have a fire extinguisher</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title="Heavy Equipment subtitle page photo of heavy equipmen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50" y="-6350"/>
            <a:ext cx="91567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2"/>
          <p:cNvSpPr>
            <a:spLocks noGrp="1" noChangeArrowheads="1"/>
          </p:cNvSpPr>
          <p:nvPr>
            <p:ph type="ctrTitle" idx="4294967295"/>
          </p:nvPr>
        </p:nvSpPr>
        <p:spPr bwMode="auto">
          <a:xfrm>
            <a:off x="0" y="4648200"/>
            <a:ext cx="9144000" cy="688975"/>
          </a:xfrm>
          <a:prstGeom prst="rect">
            <a:avLst/>
          </a:prstGeom>
          <a:solidFill>
            <a:schemeClr val="tx1">
              <a:alpha val="74901"/>
            </a:schemeClr>
          </a:solidFill>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eaLnBrk="1" hangingPunct="1"/>
            <a:r>
              <a:rPr lang="en-US" altLang="en-US" b="1" smtClean="0">
                <a:solidFill>
                  <a:schemeClr val="bg1"/>
                </a:solidFill>
              </a:rPr>
              <a:t>Heavy Equipment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title="Picture of a excavator bucket without a safety pin installe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title="Red line and arrow pointing to the missing safety pin hole."/>
          <p:cNvCxnSpPr/>
          <p:nvPr/>
        </p:nvCxnSpPr>
        <p:spPr>
          <a:xfrm rot="10800000" flipV="1">
            <a:off x="5181600" y="1676400"/>
            <a:ext cx="1371600" cy="12954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4803775" y="457200"/>
            <a:ext cx="4264025" cy="103663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en-US" altLang="en-US" dirty="0">
                <a:solidFill>
                  <a:prstClr val="black"/>
                </a:solidFill>
                <a:latin typeface="Calibri" pitchFamily="34" charset="0"/>
              </a:rPr>
              <a:t>this attachment lacks a safety pin; the attachment could come off and strike a ground worker</a:t>
            </a:r>
          </a:p>
        </p:txBody>
      </p:sp>
      <p:sp>
        <p:nvSpPr>
          <p:cNvPr id="2" name="Title 1" hidden="1"/>
          <p:cNvSpPr>
            <a:spLocks noGrp="1"/>
          </p:cNvSpPr>
          <p:nvPr>
            <p:ph type="title"/>
          </p:nvPr>
        </p:nvSpPr>
        <p:spPr/>
        <p:txBody>
          <a:bodyPr/>
          <a:lstStyle/>
          <a:p>
            <a:r>
              <a:rPr lang="en-US" dirty="0" smtClean="0"/>
              <a:t>Missing Safety Pin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title="Picture of a man installing the missing safety pi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hidden="1"/>
          <p:cNvSpPr>
            <a:spLocks noGrp="1"/>
          </p:cNvSpPr>
          <p:nvPr>
            <p:ph type="title"/>
          </p:nvPr>
        </p:nvSpPr>
        <p:spPr/>
        <p:txBody>
          <a:bodyPr/>
          <a:lstStyle/>
          <a:p>
            <a:r>
              <a:rPr lang="en-US" dirty="0" smtClean="0"/>
              <a:t>Using the safety Pin</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5" descr="IMG_021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397"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le 9"/>
          <p:cNvSpPr/>
          <p:nvPr/>
        </p:nvSpPr>
        <p:spPr>
          <a:xfrm>
            <a:off x="-1" y="6172200"/>
            <a:ext cx="4555603" cy="62547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en-US" altLang="en-US" b="1" dirty="0">
                <a:solidFill>
                  <a:prstClr val="black"/>
                </a:solidFill>
                <a:latin typeface="Calibri" pitchFamily="34" charset="0"/>
              </a:rPr>
              <a:t>Corrective Actions: </a:t>
            </a:r>
            <a:r>
              <a:rPr lang="en-US" altLang="en-US" dirty="0">
                <a:solidFill>
                  <a:prstClr val="black"/>
                </a:solidFill>
                <a:latin typeface="Calibri" pitchFamily="34" charset="0"/>
              </a:rPr>
              <a:t>keep unnecessary items out of cab; secure those that must be there</a:t>
            </a:r>
          </a:p>
        </p:txBody>
      </p:sp>
      <p:sp>
        <p:nvSpPr>
          <p:cNvPr id="11" name="Rounded Rectangle 10"/>
          <p:cNvSpPr/>
          <p:nvPr/>
        </p:nvSpPr>
        <p:spPr>
          <a:xfrm>
            <a:off x="4953001" y="27008"/>
            <a:ext cx="4216078" cy="119219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en-US" altLang="en-US" dirty="0">
                <a:solidFill>
                  <a:prstClr val="black"/>
                </a:solidFill>
                <a:latin typeface="Calibri" pitchFamily="34" charset="0"/>
              </a:rPr>
              <a:t>unsecured items in the cab can end up under pedals, interfere with safe operation, or can hit a worker in the event of a rollover   </a:t>
            </a:r>
          </a:p>
        </p:txBody>
      </p:sp>
      <p:sp>
        <p:nvSpPr>
          <p:cNvPr id="2" name="Title 1" hidden="1"/>
          <p:cNvSpPr>
            <a:spLocks noGrp="1"/>
          </p:cNvSpPr>
          <p:nvPr>
            <p:ph type="title"/>
          </p:nvPr>
        </p:nvSpPr>
        <p:spPr/>
        <p:txBody>
          <a:bodyPr/>
          <a:lstStyle/>
          <a:p>
            <a:r>
              <a:rPr lang="en-US" dirty="0" smtClean="0"/>
              <a:t>Unsecured Items</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7" descr="IMG_045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p:nvSpPr>
        <p:spPr>
          <a:xfrm>
            <a:off x="76200" y="6248400"/>
            <a:ext cx="4692650" cy="609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en-US" altLang="en-US" dirty="0">
                <a:solidFill>
                  <a:prstClr val="black"/>
                </a:solidFill>
                <a:latin typeface="Calibri" pitchFamily="34" charset="0"/>
              </a:rPr>
              <a:t>take the time to read and follow all warning labels, many workers would be alive if they had</a:t>
            </a:r>
          </a:p>
        </p:txBody>
      </p:sp>
      <p:sp>
        <p:nvSpPr>
          <p:cNvPr id="2" name="Title 1" hidden="1"/>
          <p:cNvSpPr>
            <a:spLocks noGrp="1"/>
          </p:cNvSpPr>
          <p:nvPr>
            <p:ph type="title"/>
          </p:nvPr>
        </p:nvSpPr>
        <p:spPr/>
        <p:txBody>
          <a:bodyPr/>
          <a:lstStyle/>
          <a:p>
            <a:r>
              <a:rPr lang="en-US" dirty="0" smtClean="0"/>
              <a:t>Warning label</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N:\SHE\Common\Susan Harwood Oil and Gas\Photographs from Wayne's Site Prep Visit 2010 07 14\IMG_0033.jpg" title="This photograph shows a rag that has been thrown down on the steps to get off the equipment.  "/>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le 9"/>
          <p:cNvSpPr/>
          <p:nvPr/>
        </p:nvSpPr>
        <p:spPr>
          <a:xfrm>
            <a:off x="4256429" y="0"/>
            <a:ext cx="4889500" cy="609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en-US" altLang="en-US" dirty="0">
                <a:solidFill>
                  <a:prstClr val="black"/>
                </a:solidFill>
                <a:latin typeface="Calibri" pitchFamily="34" charset="0"/>
              </a:rPr>
              <a:t>rags and other items can create serious fall hazards in and around equipment access points</a:t>
            </a:r>
          </a:p>
        </p:txBody>
      </p:sp>
      <p:sp>
        <p:nvSpPr>
          <p:cNvPr id="11" name="Rounded Rectangle 10"/>
          <p:cNvSpPr/>
          <p:nvPr/>
        </p:nvSpPr>
        <p:spPr>
          <a:xfrm>
            <a:off x="-1" y="6278563"/>
            <a:ext cx="4256429" cy="57943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en-US" altLang="en-US" b="1" dirty="0">
                <a:solidFill>
                  <a:prstClr val="black"/>
                </a:solidFill>
                <a:latin typeface="Calibri" pitchFamily="34" charset="0"/>
              </a:rPr>
              <a:t>Corrective Action</a:t>
            </a:r>
            <a:r>
              <a:rPr lang="en-US" altLang="en-US" dirty="0">
                <a:solidFill>
                  <a:prstClr val="black"/>
                </a:solidFill>
                <a:latin typeface="Calibri" pitchFamily="34" charset="0"/>
              </a:rPr>
              <a:t>: keep steps and other equipment access areas clear and clean</a:t>
            </a:r>
          </a:p>
        </p:txBody>
      </p:sp>
      <p:sp>
        <p:nvSpPr>
          <p:cNvPr id="2" name="Title 1" hidden="1"/>
          <p:cNvSpPr>
            <a:spLocks noGrp="1"/>
          </p:cNvSpPr>
          <p:nvPr>
            <p:ph type="title"/>
          </p:nvPr>
        </p:nvSpPr>
        <p:spPr/>
        <p:txBody>
          <a:bodyPr/>
          <a:lstStyle/>
          <a:p>
            <a:r>
              <a:rPr lang="en-US" dirty="0" smtClean="0"/>
              <a:t>Items that create fall hazards</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5" descr="Picture 14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le 9"/>
          <p:cNvSpPr/>
          <p:nvPr/>
        </p:nvSpPr>
        <p:spPr>
          <a:xfrm>
            <a:off x="5334000" y="76200"/>
            <a:ext cx="3810000" cy="65563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en-US" altLang="en-US" dirty="0">
                <a:solidFill>
                  <a:prstClr val="black"/>
                </a:solidFill>
                <a:latin typeface="Calibri" pitchFamily="34" charset="0"/>
              </a:rPr>
              <a:t>most equipment makes enough noise to eventually damage your hearing</a:t>
            </a:r>
          </a:p>
        </p:txBody>
      </p:sp>
      <p:sp>
        <p:nvSpPr>
          <p:cNvPr id="11" name="Rounded Rectangle 10"/>
          <p:cNvSpPr/>
          <p:nvPr/>
        </p:nvSpPr>
        <p:spPr>
          <a:xfrm>
            <a:off x="0" y="6415267"/>
            <a:ext cx="5867401" cy="44211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en-US" altLang="en-US" dirty="0">
                <a:solidFill>
                  <a:prstClr val="black"/>
                </a:solidFill>
                <a:latin typeface="Calibri" pitchFamily="34" charset="0"/>
              </a:rPr>
              <a:t>this worker is protecting his hearing in a loud environment</a:t>
            </a:r>
          </a:p>
        </p:txBody>
      </p:sp>
      <p:sp>
        <p:nvSpPr>
          <p:cNvPr id="2" name="Title 1" hidden="1"/>
          <p:cNvSpPr>
            <a:spLocks noGrp="1"/>
          </p:cNvSpPr>
          <p:nvPr>
            <p:ph type="title"/>
          </p:nvPr>
        </p:nvSpPr>
        <p:spPr/>
        <p:txBody>
          <a:bodyPr/>
          <a:lstStyle/>
          <a:p>
            <a:r>
              <a:rPr lang="en-US" dirty="0" smtClean="0"/>
              <a:t>Loud Environments</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Case Study</a:t>
            </a:r>
          </a:p>
        </p:txBody>
      </p:sp>
      <p:sp>
        <p:nvSpPr>
          <p:cNvPr id="55299" name="Content Placeholder 2"/>
          <p:cNvSpPr>
            <a:spLocks noGrp="1"/>
          </p:cNvSpPr>
          <p:nvPr>
            <p:ph idx="1"/>
          </p:nvPr>
        </p:nvSpPr>
        <p:spPr bwMode="auto">
          <a:xfrm>
            <a:off x="1295400" y="1066800"/>
            <a:ext cx="7543800" cy="548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An operator decided wearing his seat belt was unimportant. When his dozer slid down a steep bank ending up on its side, his head was crushed by the dozer’s rollover protective structure.</a:t>
            </a:r>
          </a:p>
        </p:txBody>
      </p:sp>
      <p:pic>
        <p:nvPicPr>
          <p:cNvPr id="55300" name="Picture 2" descr="MVC-008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19400" y="4343400"/>
            <a:ext cx="4572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Always Remember</a:t>
            </a:r>
            <a:endParaRPr lang="en-US" dirty="0"/>
          </a:p>
        </p:txBody>
      </p:sp>
      <p:sp>
        <p:nvSpPr>
          <p:cNvPr id="57347" name="Content Placeholder 2"/>
          <p:cNvSpPr>
            <a:spLocks noGrp="1"/>
          </p:cNvSpPr>
          <p:nvPr>
            <p:ph idx="1"/>
          </p:nvPr>
        </p:nvSpPr>
        <p:spPr bwMode="auto">
          <a:xfrm>
            <a:off x="1295400" y="1066800"/>
            <a:ext cx="7543800" cy="548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smtClean="0"/>
              <a:t>Do a pre-shift inspection every day</a:t>
            </a:r>
          </a:p>
          <a:p>
            <a:r>
              <a:rPr lang="en-US" altLang="en-US" sz="2800" smtClean="0"/>
              <a:t>Do not run a piece of equipment with defects that may affect safe operation</a:t>
            </a:r>
          </a:p>
          <a:p>
            <a:pPr marL="342900" lvl="1" indent="-342900">
              <a:buFont typeface="Arial" charset="0"/>
              <a:buChar char="•"/>
            </a:pPr>
            <a:r>
              <a:rPr lang="en-US" altLang="en-US" smtClean="0"/>
              <a:t>Ensure there is a fully charged extinguisher on the piece of equipment</a:t>
            </a:r>
            <a:endParaRPr lang="en-US" altLang="en-US" sz="3200" smtClean="0"/>
          </a:p>
          <a:p>
            <a:pPr marL="342900" lvl="1" indent="-342900">
              <a:buFont typeface="Arial" charset="0"/>
              <a:buChar char="•"/>
            </a:pPr>
            <a:r>
              <a:rPr lang="en-US" altLang="en-US" smtClean="0"/>
              <a:t>Make sure the manufacturer’s operating manual is on the machine</a:t>
            </a:r>
          </a:p>
          <a:p>
            <a:pPr marL="342900" lvl="1" indent="-342900">
              <a:buFont typeface="Arial" charset="0"/>
              <a:buChar char="•"/>
            </a:pPr>
            <a:r>
              <a:rPr lang="en-US" altLang="en-US" smtClean="0"/>
              <a:t>Operate equipment according to the manufacturer’s instructions and obey all warning labels </a:t>
            </a:r>
          </a:p>
          <a:p>
            <a:pPr marL="342900" lvl="1" indent="-342900">
              <a:buFont typeface="Arial" charset="0"/>
              <a:buChar char="•"/>
            </a:pPr>
            <a:r>
              <a:rPr lang="en-US" altLang="en-US" smtClean="0"/>
              <a:t>Seat belts are to be used all of the time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Always Remember </a:t>
            </a:r>
            <a:endParaRPr lang="en-US" dirty="0"/>
          </a:p>
        </p:txBody>
      </p:sp>
      <p:sp>
        <p:nvSpPr>
          <p:cNvPr id="59395" name="Content Placeholder 2"/>
          <p:cNvSpPr>
            <a:spLocks noGrp="1"/>
          </p:cNvSpPr>
          <p:nvPr>
            <p:ph idx="1"/>
          </p:nvPr>
        </p:nvSpPr>
        <p:spPr bwMode="auto">
          <a:xfrm>
            <a:off x="1295400" y="1066800"/>
            <a:ext cx="7543800" cy="548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smtClean="0"/>
              <a:t>Hearing protection is required while operating equipment</a:t>
            </a:r>
          </a:p>
          <a:p>
            <a:r>
              <a:rPr lang="en-US" altLang="en-US" sz="2800" smtClean="0"/>
              <a:t>Cabs are to be free of all unsecured tools or other loose items</a:t>
            </a:r>
          </a:p>
          <a:p>
            <a:r>
              <a:rPr lang="en-US" altLang="en-US" sz="2800" smtClean="0"/>
              <a:t>Operate equipment so no hazards are created for yourself and other workers</a:t>
            </a:r>
          </a:p>
          <a:p>
            <a:r>
              <a:rPr lang="en-US" altLang="en-US" sz="2800" smtClean="0"/>
              <a:t>Be aware of blind spots, the swing radius of equipment, and overhead powerlines</a:t>
            </a:r>
          </a:p>
          <a:p>
            <a:r>
              <a:rPr lang="en-US" altLang="en-US" sz="2800" smtClean="0"/>
              <a:t>Never place any part of your body, even for a moment, under any suspended load or elevated piece of equipment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 Always Remember</a:t>
            </a:r>
            <a:endParaRPr lang="en-US" dirty="0"/>
          </a:p>
        </p:txBody>
      </p:sp>
      <p:sp>
        <p:nvSpPr>
          <p:cNvPr id="61443" name="Content Placeholder 2"/>
          <p:cNvSpPr>
            <a:spLocks noGrp="1"/>
          </p:cNvSpPr>
          <p:nvPr>
            <p:ph idx="1"/>
          </p:nvPr>
        </p:nvSpPr>
        <p:spPr bwMode="auto">
          <a:xfrm>
            <a:off x="1295400" y="1066800"/>
            <a:ext cx="7543800" cy="548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smtClean="0"/>
              <a:t>When getting off the machine, you must set the parking brake, set the transmission in park, and ground all moving parts</a:t>
            </a:r>
          </a:p>
          <a:p>
            <a:r>
              <a:rPr lang="en-US" altLang="en-US" sz="2800" smtClean="0"/>
              <a:t>Approach equipment only after making eye contact and signaling the operator; wait for their approval</a:t>
            </a:r>
          </a:p>
          <a:p>
            <a:r>
              <a:rPr lang="en-US" altLang="en-US" sz="2800" smtClean="0"/>
              <a:t>Never place yourself within the swing radius or path of moving components (especially under)</a:t>
            </a:r>
          </a:p>
          <a:p>
            <a:r>
              <a:rPr lang="en-US" altLang="en-US" sz="2800" smtClean="0"/>
              <a:t>Never stand directly between wheels or on tracks when talking to the operator</a:t>
            </a:r>
            <a:endParaRPr lang="en-US" altLang="en-US" sz="24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prstClr val="black"/>
                </a:solidFill>
              </a:rPr>
              <a:t>Heavy Equipment Hazards</a:t>
            </a:r>
            <a:endParaRPr lang="en-US" dirty="0"/>
          </a:p>
        </p:txBody>
      </p:sp>
      <p:sp>
        <p:nvSpPr>
          <p:cNvPr id="9219"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400" dirty="0" smtClean="0"/>
              <a:t>Being struck by or run over by equipment</a:t>
            </a:r>
          </a:p>
          <a:p>
            <a:pPr eaLnBrk="1" hangingPunct="1"/>
            <a:r>
              <a:rPr lang="en-US" altLang="en-US" sz="2400" dirty="0" smtClean="0"/>
              <a:t>Equipment rollovers</a:t>
            </a:r>
          </a:p>
          <a:p>
            <a:pPr eaLnBrk="1" hangingPunct="1"/>
            <a:r>
              <a:rPr lang="en-US" altLang="en-US" sz="2400" dirty="0" smtClean="0"/>
              <a:t>Making contact with power lines</a:t>
            </a:r>
          </a:p>
          <a:p>
            <a:pPr eaLnBrk="1" hangingPunct="1"/>
            <a:r>
              <a:rPr lang="en-US" altLang="en-US" sz="2400" dirty="0" smtClean="0"/>
              <a:t>Defective equipment</a:t>
            </a:r>
          </a:p>
          <a:p>
            <a:pPr eaLnBrk="1" hangingPunct="1"/>
            <a:r>
              <a:rPr lang="en-US" altLang="en-US" sz="2400" dirty="0" smtClean="0"/>
              <a:t>Not using the equipment according to the manufacturer’s instructions</a:t>
            </a:r>
          </a:p>
          <a:p>
            <a:pPr eaLnBrk="1" hangingPunct="1"/>
            <a:r>
              <a:rPr lang="en-US" altLang="en-US" sz="2400" dirty="0" smtClean="0"/>
              <a:t>Getting caught in moving parts</a:t>
            </a:r>
          </a:p>
          <a:p>
            <a:pPr eaLnBrk="1" hangingPunct="1"/>
            <a:r>
              <a:rPr lang="en-US" altLang="en-US" sz="2400" dirty="0" smtClean="0"/>
              <a:t>Being crushed by elevated components which fall</a:t>
            </a:r>
          </a:p>
          <a:p>
            <a:pPr eaLnBrk="1" hangingPunct="1"/>
            <a:r>
              <a:rPr lang="en-US" altLang="en-US" sz="2400" dirty="0" smtClean="0"/>
              <a:t>Equipment fires</a:t>
            </a:r>
          </a:p>
          <a:p>
            <a:pPr eaLnBrk="1" hangingPunct="1"/>
            <a:r>
              <a:rPr lang="en-US" altLang="en-US" sz="2400" dirty="0" smtClean="0"/>
              <a:t>Falls</a:t>
            </a:r>
          </a:p>
          <a:p>
            <a:pPr eaLnBrk="1" hangingPunct="1"/>
            <a:r>
              <a:rPr lang="en-US" altLang="en-US" sz="2400" dirty="0" smtClean="0"/>
              <a:t>Hearing loss</a:t>
            </a:r>
          </a:p>
          <a:p>
            <a:pPr eaLnBrk="1" hangingPunct="1"/>
            <a:r>
              <a:rPr lang="en-US" altLang="en-US" sz="2400" dirty="0" smtClean="0"/>
              <a:t>Loading and unloading equipment</a:t>
            </a:r>
          </a:p>
          <a:p>
            <a:pPr eaLnBrk="1" hangingPunct="1"/>
            <a:endParaRPr lang="en-US" alt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Memory Check</a:t>
            </a:r>
          </a:p>
        </p:txBody>
      </p:sp>
      <p:sp>
        <p:nvSpPr>
          <p:cNvPr id="33795" name="Content Placeholder 2"/>
          <p:cNvSpPr>
            <a:spLocks noGrp="1"/>
          </p:cNvSpPr>
          <p:nvPr>
            <p:ph idx="1"/>
          </p:nvPr>
        </p:nvSpPr>
        <p:spPr bwMode="auto">
          <a:xfrm>
            <a:off x="1295400" y="1066800"/>
            <a:ext cx="7543800" cy="548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eaLnBrk="1" hangingPunct="1">
              <a:buFont typeface="Calibri" pitchFamily="34" charset="0"/>
              <a:buAutoNum type="arabicPeriod"/>
            </a:pPr>
            <a:r>
              <a:rPr lang="en-US" altLang="en-US" smtClean="0"/>
              <a:t>What is the best way to protect yourself from injury in the event of a rollover? </a:t>
            </a:r>
          </a:p>
          <a:p>
            <a:pPr marL="914400" lvl="1" indent="-514350" eaLnBrk="1" hangingPunct="1">
              <a:buFont typeface="Calibri" pitchFamily="34" charset="0"/>
              <a:buAutoNum type="alphaLcPeriod"/>
            </a:pPr>
            <a:r>
              <a:rPr lang="en-US" altLang="en-US" smtClean="0"/>
              <a:t>wear heavy clothing and a hard hat</a:t>
            </a:r>
          </a:p>
          <a:p>
            <a:pPr marL="914400" lvl="1" indent="-514350" eaLnBrk="1" hangingPunct="1">
              <a:buFont typeface="Calibri" pitchFamily="34" charset="0"/>
              <a:buAutoNum type="alphaLcPeriod"/>
            </a:pPr>
            <a:r>
              <a:rPr lang="en-US" altLang="en-US" smtClean="0"/>
              <a:t>wear your seat belt</a:t>
            </a:r>
          </a:p>
          <a:p>
            <a:pPr marL="914400" lvl="1" indent="-514350" eaLnBrk="1" hangingPunct="1">
              <a:buFont typeface="Calibri" pitchFamily="34" charset="0"/>
              <a:buAutoNum type="alphaLcPeriod"/>
            </a:pPr>
            <a:r>
              <a:rPr lang="en-US" altLang="en-US" smtClean="0"/>
              <a:t>hold on tight</a:t>
            </a:r>
          </a:p>
          <a:p>
            <a:pPr marL="914400" lvl="1" indent="-514350" eaLnBrk="1" hangingPunct="1">
              <a:buFont typeface="Calibri" pitchFamily="34" charset="0"/>
              <a:buAutoNum type="alphaLcPeriod"/>
            </a:pPr>
            <a:r>
              <a:rPr lang="en-US" altLang="en-US" smtClean="0"/>
              <a:t>take your hands and feet off the controls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1000"/>
                                        <p:tgtEl>
                                          <p:spTgt spid="33795">
                                            <p:txEl>
                                              <p:pRg st="1" end="1"/>
                                            </p:txEl>
                                          </p:spTgt>
                                        </p:tgtEl>
                                      </p:cBhvr>
                                    </p:animEffect>
                                    <p:set>
                                      <p:cBhvr>
                                        <p:cTn id="7" dur="1" fill="hold">
                                          <p:stCondLst>
                                            <p:cond delay="999"/>
                                          </p:stCondLst>
                                        </p:cTn>
                                        <p:tgtEl>
                                          <p:spTgt spid="33795">
                                            <p:txEl>
                                              <p:pRg st="1" end="1"/>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1000"/>
                                        <p:tgtEl>
                                          <p:spTgt spid="33795">
                                            <p:txEl>
                                              <p:pRg st="3" end="3"/>
                                            </p:txEl>
                                          </p:spTgt>
                                        </p:tgtEl>
                                      </p:cBhvr>
                                    </p:animEffect>
                                    <p:set>
                                      <p:cBhvr>
                                        <p:cTn id="10" dur="1" fill="hold">
                                          <p:stCondLst>
                                            <p:cond delay="999"/>
                                          </p:stCondLst>
                                        </p:cTn>
                                        <p:tgtEl>
                                          <p:spTgt spid="33795">
                                            <p:txEl>
                                              <p:pRg st="3" end="3"/>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1000"/>
                                        <p:tgtEl>
                                          <p:spTgt spid="33795">
                                            <p:txEl>
                                              <p:pRg st="4" end="4"/>
                                            </p:txEl>
                                          </p:spTgt>
                                        </p:tgtEl>
                                      </p:cBhvr>
                                    </p:animEffect>
                                    <p:set>
                                      <p:cBhvr>
                                        <p:cTn id="13" dur="1" fill="hold">
                                          <p:stCondLst>
                                            <p:cond delay="999"/>
                                          </p:stCondLst>
                                        </p:cTn>
                                        <p:tgtEl>
                                          <p:spTgt spid="33795">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Memory Check </a:t>
            </a:r>
          </a:p>
        </p:txBody>
      </p:sp>
      <p:sp>
        <p:nvSpPr>
          <p:cNvPr id="34819" name="Content Placeholder 2"/>
          <p:cNvSpPr>
            <a:spLocks noGrp="1"/>
          </p:cNvSpPr>
          <p:nvPr>
            <p:ph idx="1"/>
          </p:nvPr>
        </p:nvSpPr>
        <p:spPr bwMode="auto">
          <a:xfrm>
            <a:off x="1295400" y="1066800"/>
            <a:ext cx="7543800" cy="548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eaLnBrk="1" hangingPunct="1">
              <a:buFont typeface="Calibri" pitchFamily="34" charset="0"/>
              <a:buAutoNum type="arabicPeriod" startAt="2"/>
            </a:pPr>
            <a:r>
              <a:rPr lang="en-US" altLang="en-US" smtClean="0"/>
              <a:t>As an operator, how often should you inspect your piece of heavy equipment? </a:t>
            </a:r>
          </a:p>
          <a:p>
            <a:pPr marL="914400" lvl="1" indent="-514350" eaLnBrk="1" hangingPunct="1">
              <a:buFont typeface="Calibri" pitchFamily="34" charset="0"/>
              <a:buAutoNum type="alphaLcPeriod"/>
            </a:pPr>
            <a:r>
              <a:rPr lang="en-US" altLang="en-US" smtClean="0"/>
              <a:t>the first day of the work week</a:t>
            </a:r>
          </a:p>
          <a:p>
            <a:pPr marL="914400" lvl="1" indent="-514350" eaLnBrk="1" hangingPunct="1">
              <a:buFont typeface="Calibri" pitchFamily="34" charset="0"/>
              <a:buAutoNum type="alphaLcPeriod"/>
            </a:pPr>
            <a:r>
              <a:rPr lang="en-US" altLang="en-US" smtClean="0"/>
              <a:t>once a month</a:t>
            </a:r>
          </a:p>
          <a:p>
            <a:pPr marL="914400" lvl="1" indent="-514350" eaLnBrk="1" hangingPunct="1">
              <a:buFont typeface="Calibri" pitchFamily="34" charset="0"/>
              <a:buAutoNum type="alphaLcPeriod"/>
            </a:pPr>
            <a:r>
              <a:rPr lang="en-US" altLang="en-US" smtClean="0"/>
              <a:t>each day prior to operation</a:t>
            </a:r>
          </a:p>
          <a:p>
            <a:pPr marL="914400" lvl="1" indent="-514350" eaLnBrk="1" hangingPunct="1">
              <a:buFont typeface="Calibri" pitchFamily="34" charset="0"/>
              <a:buAutoNum type="alphaLcPeriod"/>
            </a:pPr>
            <a:r>
              <a:rPr lang="en-US" altLang="en-US" smtClean="0"/>
              <a:t>never, the mechanics will do that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1000"/>
                                        <p:tgtEl>
                                          <p:spTgt spid="34819">
                                            <p:txEl>
                                              <p:pRg st="1" end="1"/>
                                            </p:txEl>
                                          </p:spTgt>
                                        </p:tgtEl>
                                      </p:cBhvr>
                                    </p:animEffect>
                                    <p:set>
                                      <p:cBhvr>
                                        <p:cTn id="7" dur="1" fill="hold">
                                          <p:stCondLst>
                                            <p:cond delay="999"/>
                                          </p:stCondLst>
                                        </p:cTn>
                                        <p:tgtEl>
                                          <p:spTgt spid="34819">
                                            <p:txEl>
                                              <p:pRg st="1" end="1"/>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1000"/>
                                        <p:tgtEl>
                                          <p:spTgt spid="34819">
                                            <p:txEl>
                                              <p:pRg st="2" end="2"/>
                                            </p:txEl>
                                          </p:spTgt>
                                        </p:tgtEl>
                                      </p:cBhvr>
                                    </p:animEffect>
                                    <p:set>
                                      <p:cBhvr>
                                        <p:cTn id="10" dur="1" fill="hold">
                                          <p:stCondLst>
                                            <p:cond delay="999"/>
                                          </p:stCondLst>
                                        </p:cTn>
                                        <p:tgtEl>
                                          <p:spTgt spid="34819">
                                            <p:txEl>
                                              <p:pRg st="2" end="2"/>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1000"/>
                                        <p:tgtEl>
                                          <p:spTgt spid="34819">
                                            <p:txEl>
                                              <p:pRg st="4" end="4"/>
                                            </p:txEl>
                                          </p:spTgt>
                                        </p:tgtEl>
                                      </p:cBhvr>
                                    </p:animEffect>
                                    <p:set>
                                      <p:cBhvr>
                                        <p:cTn id="13" dur="1" fill="hold">
                                          <p:stCondLst>
                                            <p:cond delay="999"/>
                                          </p:stCondLst>
                                        </p:cTn>
                                        <p:tgtEl>
                                          <p:spTgt spid="34819">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 Memory Check</a:t>
            </a:r>
          </a:p>
        </p:txBody>
      </p:sp>
      <p:sp>
        <p:nvSpPr>
          <p:cNvPr id="35843" name="Content Placeholder 2"/>
          <p:cNvSpPr>
            <a:spLocks noGrp="1"/>
          </p:cNvSpPr>
          <p:nvPr>
            <p:ph idx="1"/>
          </p:nvPr>
        </p:nvSpPr>
        <p:spPr bwMode="auto">
          <a:xfrm>
            <a:off x="1295400" y="1066800"/>
            <a:ext cx="7543800" cy="548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eaLnBrk="1" hangingPunct="1">
              <a:buFont typeface="Calibri" pitchFamily="34" charset="0"/>
              <a:buAutoNum type="arabicPeriod" startAt="3"/>
            </a:pPr>
            <a:r>
              <a:rPr lang="en-US" altLang="en-US" smtClean="0"/>
              <a:t>What should you do with a piece of heavy equipment when the backup alarm is not functioning properly?</a:t>
            </a:r>
          </a:p>
          <a:p>
            <a:pPr marL="914400" lvl="1" indent="-514350" eaLnBrk="1" hangingPunct="1">
              <a:buFont typeface="Calibri" pitchFamily="34" charset="0"/>
              <a:buAutoNum type="alphaLcPeriod"/>
            </a:pPr>
            <a:r>
              <a:rPr lang="en-US" altLang="en-US" smtClean="0"/>
              <a:t>operate it with caution</a:t>
            </a:r>
          </a:p>
          <a:p>
            <a:pPr marL="914400" lvl="1" indent="-514350" eaLnBrk="1" hangingPunct="1">
              <a:buFont typeface="Calibri" pitchFamily="34" charset="0"/>
              <a:buAutoNum type="alphaLcPeriod"/>
            </a:pPr>
            <a:r>
              <a:rPr lang="en-US" altLang="en-US" smtClean="0"/>
              <a:t>operate it as usual</a:t>
            </a:r>
          </a:p>
          <a:p>
            <a:pPr marL="914400" lvl="1" indent="-514350" eaLnBrk="1" hangingPunct="1">
              <a:buFont typeface="Calibri" pitchFamily="34" charset="0"/>
              <a:buAutoNum type="alphaLcPeriod"/>
            </a:pPr>
            <a:r>
              <a:rPr lang="en-US" altLang="en-US" smtClean="0"/>
              <a:t>pull it from service</a:t>
            </a:r>
          </a:p>
          <a:p>
            <a:pPr marL="914400" lvl="1" indent="-514350" eaLnBrk="1" hangingPunct="1">
              <a:buFont typeface="Calibri" pitchFamily="34" charset="0"/>
              <a:buAutoNum type="alphaLcPeriod"/>
            </a:pPr>
            <a:r>
              <a:rPr lang="en-US" altLang="en-US" smtClean="0"/>
              <a:t>pull it from service, tag, and repair it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1000"/>
                                        <p:tgtEl>
                                          <p:spTgt spid="35843">
                                            <p:txEl>
                                              <p:pRg st="1" end="1"/>
                                            </p:txEl>
                                          </p:spTgt>
                                        </p:tgtEl>
                                      </p:cBhvr>
                                    </p:animEffect>
                                    <p:set>
                                      <p:cBhvr>
                                        <p:cTn id="7" dur="1" fill="hold">
                                          <p:stCondLst>
                                            <p:cond delay="999"/>
                                          </p:stCondLst>
                                        </p:cTn>
                                        <p:tgtEl>
                                          <p:spTgt spid="35843">
                                            <p:txEl>
                                              <p:pRg st="1" end="1"/>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1000"/>
                                        <p:tgtEl>
                                          <p:spTgt spid="35843">
                                            <p:txEl>
                                              <p:pRg st="2" end="2"/>
                                            </p:txEl>
                                          </p:spTgt>
                                        </p:tgtEl>
                                      </p:cBhvr>
                                    </p:animEffect>
                                    <p:set>
                                      <p:cBhvr>
                                        <p:cTn id="10" dur="1" fill="hold">
                                          <p:stCondLst>
                                            <p:cond delay="999"/>
                                          </p:stCondLst>
                                        </p:cTn>
                                        <p:tgtEl>
                                          <p:spTgt spid="35843">
                                            <p:txEl>
                                              <p:pRg st="2" end="2"/>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1000"/>
                                        <p:tgtEl>
                                          <p:spTgt spid="35843">
                                            <p:txEl>
                                              <p:pRg st="3" end="3"/>
                                            </p:txEl>
                                          </p:spTgt>
                                        </p:tgtEl>
                                      </p:cBhvr>
                                    </p:animEffect>
                                    <p:set>
                                      <p:cBhvr>
                                        <p:cTn id="13" dur="1" fill="hold">
                                          <p:stCondLst>
                                            <p:cond delay="999"/>
                                          </p:stCondLst>
                                        </p:cTn>
                                        <p:tgtEl>
                                          <p:spTgt spid="3584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Memory Check  </a:t>
            </a:r>
          </a:p>
        </p:txBody>
      </p:sp>
      <p:sp>
        <p:nvSpPr>
          <p:cNvPr id="36867" name="Content Placeholder 2"/>
          <p:cNvSpPr>
            <a:spLocks noGrp="1"/>
          </p:cNvSpPr>
          <p:nvPr>
            <p:ph idx="1"/>
          </p:nvPr>
        </p:nvSpPr>
        <p:spPr bwMode="auto">
          <a:xfrm>
            <a:off x="1295400" y="1066800"/>
            <a:ext cx="7543800" cy="548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eaLnBrk="1" hangingPunct="1">
              <a:buFont typeface="Calibri" pitchFamily="34" charset="0"/>
              <a:buAutoNum type="arabicPeriod" startAt="4"/>
            </a:pPr>
            <a:r>
              <a:rPr lang="en-US" altLang="en-US" smtClean="0"/>
              <a:t>What should a ground worker do before approaching a piece of equipment and its operator?</a:t>
            </a:r>
          </a:p>
          <a:p>
            <a:pPr marL="914400" lvl="1" indent="-514350" eaLnBrk="1" hangingPunct="1">
              <a:buFont typeface="Calibri" pitchFamily="34" charset="0"/>
              <a:buAutoNum type="alphaLcPeriod"/>
            </a:pPr>
            <a:r>
              <a:rPr lang="en-US" altLang="en-US" smtClean="0"/>
              <a:t>make eye contact</a:t>
            </a:r>
          </a:p>
          <a:p>
            <a:pPr marL="914400" lvl="1" indent="-514350" eaLnBrk="1" hangingPunct="1">
              <a:buFont typeface="Calibri" pitchFamily="34" charset="0"/>
              <a:buAutoNum type="alphaLcPeriod"/>
            </a:pPr>
            <a:r>
              <a:rPr lang="en-US" altLang="en-US" smtClean="0"/>
              <a:t>signal the operator</a:t>
            </a:r>
          </a:p>
          <a:p>
            <a:pPr marL="914400" lvl="1" indent="-514350" eaLnBrk="1" hangingPunct="1">
              <a:buFont typeface="Calibri" pitchFamily="34" charset="0"/>
              <a:buAutoNum type="alphaLcPeriod"/>
            </a:pPr>
            <a:r>
              <a:rPr lang="en-US" altLang="en-US" smtClean="0"/>
              <a:t>wait for their approval</a:t>
            </a:r>
          </a:p>
          <a:p>
            <a:pPr marL="914400" lvl="1" indent="-514350" eaLnBrk="1" hangingPunct="1">
              <a:buFont typeface="Calibri" pitchFamily="34" charset="0"/>
              <a:buAutoNum type="alphaLcPeriod"/>
            </a:pPr>
            <a:r>
              <a:rPr lang="en-US" altLang="en-US" smtClean="0"/>
              <a:t>all of the above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1000" fill="hold"/>
                                        <p:tgtEl>
                                          <p:spTgt spid="36867">
                                            <p:txEl>
                                              <p:pRg st="1" end="1"/>
                                            </p:txEl>
                                          </p:spTgt>
                                        </p:tgtEl>
                                        <p:attrNameLst>
                                          <p:attrName>style.color</p:attrName>
                                        </p:attrNameLst>
                                      </p:cBhvr>
                                      <p:to>
                                        <a:srgbClr val="969696"/>
                                      </p:to>
                                    </p:animClr>
                                  </p:childTnLst>
                                </p:cTn>
                              </p:par>
                              <p:par>
                                <p:cTn id="7" presetID="3" presetClass="emph" presetSubtype="2" fill="hold" nodeType="withEffect">
                                  <p:stCondLst>
                                    <p:cond delay="0"/>
                                  </p:stCondLst>
                                  <p:childTnLst>
                                    <p:animClr clrSpc="rgb" dir="cw">
                                      <p:cBhvr override="childStyle">
                                        <p:cTn id="8" dur="1000" fill="hold"/>
                                        <p:tgtEl>
                                          <p:spTgt spid="36867">
                                            <p:txEl>
                                              <p:pRg st="2" end="2"/>
                                            </p:txEl>
                                          </p:spTgt>
                                        </p:tgtEl>
                                        <p:attrNameLst>
                                          <p:attrName>style.color</p:attrName>
                                        </p:attrNameLst>
                                      </p:cBhvr>
                                      <p:to>
                                        <a:srgbClr val="969696"/>
                                      </p:to>
                                    </p:animClr>
                                  </p:childTnLst>
                                </p:cTn>
                              </p:par>
                              <p:par>
                                <p:cTn id="9" presetID="3" presetClass="emph" presetSubtype="2" fill="hold" nodeType="withEffect">
                                  <p:stCondLst>
                                    <p:cond delay="0"/>
                                  </p:stCondLst>
                                  <p:childTnLst>
                                    <p:animClr clrSpc="rgb" dir="cw">
                                      <p:cBhvr override="childStyle">
                                        <p:cTn id="10" dur="1000" fill="hold"/>
                                        <p:tgtEl>
                                          <p:spTgt spid="36867">
                                            <p:txEl>
                                              <p:pRg st="3" end="3"/>
                                            </p:txEl>
                                          </p:spTgt>
                                        </p:tgtEl>
                                        <p:attrNameLst>
                                          <p:attrName>style.color</p:attrName>
                                        </p:attrNameLst>
                                      </p:cBhvr>
                                      <p:to>
                                        <a:srgbClr val="969696"/>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7" title="Background photo for the introductory &quot;Struck-By&quot; slid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567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3" name="Rectangle 2"/>
          <p:cNvSpPr>
            <a:spLocks noGrp="1" noChangeArrowheads="1"/>
          </p:cNvSpPr>
          <p:nvPr>
            <p:ph type="ctrTitle" idx="4294967295"/>
          </p:nvPr>
        </p:nvSpPr>
        <p:spPr bwMode="auto">
          <a:xfrm>
            <a:off x="0" y="4648200"/>
            <a:ext cx="9144000" cy="688975"/>
          </a:xfrm>
          <a:prstGeom prst="rect">
            <a:avLst/>
          </a:prstGeom>
          <a:solidFill>
            <a:schemeClr val="tx1">
              <a:alpha val="74901"/>
            </a:schemeClr>
          </a:solidFill>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eaLnBrk="1" hangingPunct="1"/>
            <a:r>
              <a:rPr lang="en-US" altLang="en-US" b="1" smtClean="0">
                <a:solidFill>
                  <a:schemeClr val="bg1"/>
                </a:solidFill>
              </a:rPr>
              <a:t>Struck-By</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Objectives</a:t>
            </a:r>
          </a:p>
        </p:txBody>
      </p:sp>
      <p:sp>
        <p:nvSpPr>
          <p:cNvPr id="73731" name="Content Placeholder 2"/>
          <p:cNvSpPr>
            <a:spLocks noGrp="1"/>
          </p:cNvSpPr>
          <p:nvPr>
            <p:ph idx="1"/>
          </p:nvPr>
        </p:nvSpPr>
        <p:spPr bwMode="auto">
          <a:xfrm>
            <a:off x="1295400" y="1219200"/>
            <a:ext cx="7696200" cy="533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After this course you should be able to</a:t>
            </a:r>
          </a:p>
          <a:p>
            <a:pPr lvl="1" eaLnBrk="1" hangingPunct="1"/>
            <a:r>
              <a:rPr lang="en-US" altLang="en-US" smtClean="0"/>
              <a:t>identify the most common struck-by hazards</a:t>
            </a:r>
          </a:p>
          <a:p>
            <a:pPr lvl="1" eaLnBrk="1" hangingPunct="1"/>
            <a:r>
              <a:rPr lang="en-US" altLang="en-US" smtClean="0"/>
              <a:t>take the necessary steps to avoid those hazards</a:t>
            </a:r>
          </a:p>
          <a:p>
            <a:pPr lvl="1" eaLnBrk="1" hangingPunct="1"/>
            <a:r>
              <a:rPr lang="en-US" altLang="en-US" smtClean="0"/>
              <a:t>identify the most common caught-between hazards</a:t>
            </a:r>
          </a:p>
          <a:p>
            <a:pPr lvl="1" eaLnBrk="1" hangingPunct="1"/>
            <a:r>
              <a:rPr lang="en-US" altLang="en-US" smtClean="0"/>
              <a:t>identify the most common heavy equipment hazards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What is a Struck-By?</a:t>
            </a:r>
            <a:endParaRPr lang="en-US" dirty="0"/>
          </a:p>
        </p:txBody>
      </p:sp>
      <p:sp>
        <p:nvSpPr>
          <p:cNvPr id="75779" name="Content Placeholder 2"/>
          <p:cNvSpPr>
            <a:spLocks noGrp="1"/>
          </p:cNvSpPr>
          <p:nvPr>
            <p:ph idx="1"/>
          </p:nvPr>
        </p:nvSpPr>
        <p:spPr bwMode="auto">
          <a:xfrm>
            <a:off x="1295400" y="1066800"/>
            <a:ext cx="7543800" cy="548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struck-by is an accident in which any part of the body is struck by an object that is in motion, whether moving, swinging, flying, falling, etc.</a:t>
            </a:r>
          </a:p>
        </p:txBody>
      </p:sp>
      <p:pic>
        <p:nvPicPr>
          <p:cNvPr id="75780" name="Picture 2" descr="Prevent Struck-By"/>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14800" y="47244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Struck-By Hazards</a:t>
            </a:r>
          </a:p>
        </p:txBody>
      </p:sp>
      <p:sp>
        <p:nvSpPr>
          <p:cNvPr id="77827" name="Content Placeholder 2"/>
          <p:cNvSpPr>
            <a:spLocks noGrp="1"/>
          </p:cNvSpPr>
          <p:nvPr>
            <p:ph idx="1"/>
          </p:nvPr>
        </p:nvSpPr>
        <p:spPr bwMode="auto">
          <a:xfrm>
            <a:off x="1295400" y="1066800"/>
            <a:ext cx="7543800" cy="548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800" smtClean="0"/>
              <a:t>Site clearing</a:t>
            </a:r>
          </a:p>
          <a:p>
            <a:pPr eaLnBrk="1" hangingPunct="1"/>
            <a:r>
              <a:rPr lang="en-US" altLang="en-US" sz="2800" smtClean="0"/>
              <a:t>Moving pipe and casing</a:t>
            </a:r>
          </a:p>
          <a:p>
            <a:pPr eaLnBrk="1" hangingPunct="1"/>
            <a:r>
              <a:rPr lang="en-US" altLang="en-US" sz="2800" smtClean="0"/>
              <a:t>Using tongs and spinning chain</a:t>
            </a:r>
          </a:p>
          <a:p>
            <a:pPr eaLnBrk="1" hangingPunct="1"/>
            <a:r>
              <a:rPr lang="en-US" altLang="en-US" sz="2800" smtClean="0"/>
              <a:t>Falling overhead objects</a:t>
            </a:r>
          </a:p>
          <a:p>
            <a:pPr eaLnBrk="1" hangingPunct="1"/>
            <a:r>
              <a:rPr lang="en-US" altLang="en-US" sz="2800" smtClean="0"/>
              <a:t>Working around mobile equipment</a:t>
            </a:r>
          </a:p>
          <a:p>
            <a:pPr eaLnBrk="1" hangingPunct="1"/>
            <a:r>
              <a:rPr lang="en-US" altLang="en-US" sz="2800" smtClean="0"/>
              <a:t>Loads being moved</a:t>
            </a:r>
          </a:p>
          <a:p>
            <a:pPr eaLnBrk="1" hangingPunct="1"/>
            <a:r>
              <a:rPr lang="en-US" altLang="en-US" sz="2800" smtClean="0"/>
              <a:t>Improper use of hand tools</a:t>
            </a:r>
          </a:p>
          <a:p>
            <a:pPr eaLnBrk="1" hangingPunct="1"/>
            <a:r>
              <a:rPr lang="en-US" altLang="en-US" sz="2800" smtClean="0"/>
              <a:t>Whipping pressurized lines</a:t>
            </a:r>
          </a:p>
          <a:p>
            <a:pPr eaLnBrk="1" hangingPunct="1"/>
            <a:r>
              <a:rPr lang="en-US" altLang="en-US" sz="2800" smtClean="0"/>
              <a:t>Using elevators</a:t>
            </a:r>
          </a:p>
          <a:p>
            <a:pPr eaLnBrk="1" hangingPunct="1"/>
            <a:r>
              <a:rPr lang="en-US" altLang="en-US" sz="2800" smtClean="0"/>
              <a:t>Using turnbuckles and load strapping</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9" title="This photograph shows workers in the process of setting up a rig, laying one of the substructures or “subs” down.  "/>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title="blackout retactangle to hide logo"/>
          <p:cNvSpPr/>
          <p:nvPr/>
        </p:nvSpPr>
        <p:spPr>
          <a:xfrm>
            <a:off x="8534400" y="2743200"/>
            <a:ext cx="304800" cy="2286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 name="Rounded Rectangle 10"/>
          <p:cNvSpPr/>
          <p:nvPr/>
        </p:nvSpPr>
        <p:spPr>
          <a:xfrm>
            <a:off x="8681" y="7014"/>
            <a:ext cx="5204609" cy="58426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en-US" altLang="en-US" dirty="0">
                <a:solidFill>
                  <a:prstClr val="black"/>
                </a:solidFill>
                <a:latin typeface="Calibri" pitchFamily="34" charset="0"/>
              </a:rPr>
              <a:t>while the rig is being set up at the site, workers can get struck by a crane, load, truck, forklift, tool, etc.</a:t>
            </a:r>
          </a:p>
        </p:txBody>
      </p:sp>
      <p:sp>
        <p:nvSpPr>
          <p:cNvPr id="12" name="Rounded Rectangle 11"/>
          <p:cNvSpPr/>
          <p:nvPr/>
        </p:nvSpPr>
        <p:spPr>
          <a:xfrm>
            <a:off x="2982551" y="6244542"/>
            <a:ext cx="6132512" cy="61345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en-US" altLang="en-US" dirty="0">
                <a:solidFill>
                  <a:prstClr val="black"/>
                </a:solidFill>
                <a:latin typeface="Calibri" pitchFamily="34" charset="0"/>
              </a:rPr>
              <a:t>it’s important that the worker is knowledgeable of the hazards present and is aware at all times of equipment around them</a:t>
            </a:r>
          </a:p>
        </p:txBody>
      </p:sp>
      <p:sp>
        <p:nvSpPr>
          <p:cNvPr id="2" name="Title 1" hidden="1"/>
          <p:cNvSpPr>
            <a:spLocks noGrp="1"/>
          </p:cNvSpPr>
          <p:nvPr>
            <p:ph type="title"/>
          </p:nvPr>
        </p:nvSpPr>
        <p:spPr/>
        <p:txBody>
          <a:bodyPr/>
          <a:lstStyle/>
          <a:p>
            <a:r>
              <a:rPr lang="en-US" dirty="0" smtClean="0"/>
              <a:t>Be aware of the hazards around you</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10" title="This photograph shows a catwalk which is the item that moves pipe from ground level up to the rig floor.  "/>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a:xfrm>
            <a:off x="762000" y="27008"/>
            <a:ext cx="7848600" cy="65879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1000" smtClean="0"/>
              <a:t>Susan Harwood</a:t>
            </a:r>
            <a:br>
              <a:rPr lang="en-US" sz="1000" smtClean="0"/>
            </a:br>
            <a:r>
              <a:rPr lang="en-US" sz="1000" smtClean="0"/>
              <a:t>Training Program Grant</a:t>
            </a:r>
            <a:br>
              <a:rPr lang="en-US" sz="1000" smtClean="0"/>
            </a:br>
            <a:endParaRPr lang="en-US" sz="1000" dirty="0"/>
          </a:p>
        </p:txBody>
      </p:sp>
      <p:sp>
        <p:nvSpPr>
          <p:cNvPr id="10" name="Rounded Rectangle 9"/>
          <p:cNvSpPr/>
          <p:nvPr/>
        </p:nvSpPr>
        <p:spPr>
          <a:xfrm>
            <a:off x="5489696" y="-4561"/>
            <a:ext cx="3663950" cy="57943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en-US" altLang="en-US" dirty="0">
                <a:solidFill>
                  <a:prstClr val="black"/>
                </a:solidFill>
                <a:latin typeface="Calibri" pitchFamily="34" charset="0"/>
              </a:rPr>
              <a:t>a worker can get struck by moving, swinging, or falling drill pipe</a:t>
            </a:r>
          </a:p>
        </p:txBody>
      </p:sp>
      <p:sp>
        <p:nvSpPr>
          <p:cNvPr id="11" name="Rounded Rectangle 10"/>
          <p:cNvSpPr/>
          <p:nvPr/>
        </p:nvSpPr>
        <p:spPr>
          <a:xfrm>
            <a:off x="27008" y="6278563"/>
            <a:ext cx="3572467" cy="57943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en-US" altLang="en-US" dirty="0">
                <a:solidFill>
                  <a:prstClr val="black"/>
                </a:solidFill>
                <a:latin typeface="Calibri" pitchFamily="34" charset="0"/>
              </a:rPr>
              <a:t>stand clear of this area when pipe is being lifted to the rig floor</a:t>
            </a:r>
          </a:p>
        </p:txBody>
      </p:sp>
      <p:sp>
        <p:nvSpPr>
          <p:cNvPr id="2" name="Title 1" hidden="1"/>
          <p:cNvSpPr>
            <a:spLocks noGrp="1"/>
          </p:cNvSpPr>
          <p:nvPr>
            <p:ph type="title"/>
          </p:nvPr>
        </p:nvSpPr>
        <p:spPr/>
        <p:txBody>
          <a:bodyPr/>
          <a:lstStyle/>
          <a:p>
            <a:r>
              <a:rPr lang="en-US" dirty="0" smtClean="0"/>
              <a:t>Struck by swinging pipe</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Picture 091" title="Photo of an Operator completing his daily Inspectio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solidFill>
            <a:schemeClr val="bg1"/>
          </a:solidFill>
          <a:ln>
            <a:noFill/>
          </a:ln>
        </p:spPr>
      </p:pic>
      <p:sp>
        <p:nvSpPr>
          <p:cNvPr id="6" name="Title 5" hidden="1"/>
          <p:cNvSpPr>
            <a:spLocks noGrp="1"/>
          </p:cNvSpPr>
          <p:nvPr>
            <p:ph type="title"/>
          </p:nvPr>
        </p:nvSpPr>
        <p:spPr/>
        <p:txBody>
          <a:bodyPr/>
          <a:lstStyle/>
          <a:p>
            <a:r>
              <a:rPr lang="en-US" dirty="0" smtClean="0"/>
              <a:t>Operator completing his daily Inspection</a:t>
            </a:r>
            <a:endParaRPr lang="en-US" dirty="0"/>
          </a:p>
        </p:txBody>
      </p:sp>
      <p:sp>
        <p:nvSpPr>
          <p:cNvPr id="8" name="Rounded Rectangle 7"/>
          <p:cNvSpPr/>
          <p:nvPr/>
        </p:nvSpPr>
        <p:spPr>
          <a:xfrm>
            <a:off x="5257800" y="0"/>
            <a:ext cx="3429000" cy="65563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en-US" altLang="en-US" dirty="0">
                <a:solidFill>
                  <a:prstClr val="black"/>
                </a:solidFill>
                <a:latin typeface="Calibri" pitchFamily="34" charset="0"/>
              </a:rPr>
              <a:t>inspections of heavy equipment are essential for safe operation</a:t>
            </a:r>
          </a:p>
        </p:txBody>
      </p:sp>
      <p:sp>
        <p:nvSpPr>
          <p:cNvPr id="15" name="Rounded Rectangle 14"/>
          <p:cNvSpPr/>
          <p:nvPr/>
        </p:nvSpPr>
        <p:spPr>
          <a:xfrm>
            <a:off x="98526" y="6172200"/>
            <a:ext cx="2955824" cy="57943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en-US" altLang="en-US" dirty="0">
                <a:solidFill>
                  <a:prstClr val="black"/>
                </a:solidFill>
                <a:latin typeface="Calibri" pitchFamily="34" charset="0"/>
              </a:rPr>
              <a:t>this operator is completing his daily inspection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9" title="This photograph shows workers using tongs.  "/>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title="Blocking Logo on hardhat"/>
          <p:cNvSpPr/>
          <p:nvPr/>
        </p:nvSpPr>
        <p:spPr>
          <a:xfrm>
            <a:off x="2438400" y="3094038"/>
            <a:ext cx="152400" cy="182562"/>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 name="Rounded Rectangle 10"/>
          <p:cNvSpPr/>
          <p:nvPr/>
        </p:nvSpPr>
        <p:spPr>
          <a:xfrm>
            <a:off x="5327650" y="228600"/>
            <a:ext cx="3816350" cy="62547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en-US" altLang="en-US" dirty="0">
                <a:solidFill>
                  <a:prstClr val="black"/>
                </a:solidFill>
                <a:latin typeface="Calibri" pitchFamily="34" charset="0"/>
              </a:rPr>
              <a:t>while tripping in/out, a worker can get struck by tongs or spinning chain</a:t>
            </a:r>
          </a:p>
        </p:txBody>
      </p:sp>
      <p:sp>
        <p:nvSpPr>
          <p:cNvPr id="12" name="Rounded Rectangle 11"/>
          <p:cNvSpPr/>
          <p:nvPr/>
        </p:nvSpPr>
        <p:spPr>
          <a:xfrm>
            <a:off x="-1045" y="6254750"/>
            <a:ext cx="5132890" cy="6032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en-US" altLang="en-US" dirty="0">
                <a:solidFill>
                  <a:prstClr val="black"/>
                </a:solidFill>
                <a:latin typeface="Calibri" pitchFamily="34" charset="0"/>
              </a:rPr>
              <a:t>always determine and stand clear of the swing radius of these items when possible [see next slide]</a:t>
            </a:r>
          </a:p>
        </p:txBody>
      </p:sp>
      <p:sp>
        <p:nvSpPr>
          <p:cNvPr id="2" name="Title 1" hidden="1"/>
          <p:cNvSpPr>
            <a:spLocks noGrp="1"/>
          </p:cNvSpPr>
          <p:nvPr>
            <p:ph type="title"/>
          </p:nvPr>
        </p:nvSpPr>
        <p:spPr/>
        <p:txBody>
          <a:bodyPr/>
          <a:lstStyle/>
          <a:p>
            <a:r>
              <a:rPr lang="en-US" dirty="0" smtClean="0"/>
              <a:t>Beware of swinging chains</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9" title="This photograph shows a high-pressure line that has had a whip-check installed on it.  "/>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title="Blaocking manufacturer's name"/>
          <p:cNvSpPr/>
          <p:nvPr/>
        </p:nvSpPr>
        <p:spPr>
          <a:xfrm rot="321975">
            <a:off x="7319963" y="338138"/>
            <a:ext cx="914400" cy="152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 name="Rounded Rectangle 10"/>
          <p:cNvSpPr/>
          <p:nvPr/>
        </p:nvSpPr>
        <p:spPr>
          <a:xfrm>
            <a:off x="-76200" y="295713"/>
            <a:ext cx="4972733" cy="6413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en-US" altLang="en-US" dirty="0">
                <a:solidFill>
                  <a:prstClr val="black"/>
                </a:solidFill>
                <a:latin typeface="Calibri" pitchFamily="34" charset="0"/>
              </a:rPr>
              <a:t>if connections break free, high-pressure lines and hoses can quickly become struck-by hazards</a:t>
            </a:r>
          </a:p>
        </p:txBody>
      </p:sp>
      <p:sp>
        <p:nvSpPr>
          <p:cNvPr id="12" name="Rounded Rectangle 11"/>
          <p:cNvSpPr/>
          <p:nvPr/>
        </p:nvSpPr>
        <p:spPr>
          <a:xfrm>
            <a:off x="3611643" y="6251032"/>
            <a:ext cx="5532357" cy="59539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en-US" altLang="en-US" dirty="0">
                <a:solidFill>
                  <a:prstClr val="black"/>
                </a:solidFill>
                <a:latin typeface="Calibri" pitchFamily="34" charset="0"/>
              </a:rPr>
              <a:t>ensure that lines and hoses are properly secured, connections are not worn, and whip-checks are installed</a:t>
            </a:r>
          </a:p>
        </p:txBody>
      </p:sp>
      <p:sp>
        <p:nvSpPr>
          <p:cNvPr id="2" name="Title 1" hidden="1"/>
          <p:cNvSpPr>
            <a:spLocks noGrp="1"/>
          </p:cNvSpPr>
          <p:nvPr>
            <p:ph type="title"/>
          </p:nvPr>
        </p:nvSpPr>
        <p:spPr/>
        <p:txBody>
          <a:bodyPr/>
          <a:lstStyle/>
          <a:p>
            <a:r>
              <a:rPr lang="en-US" dirty="0" smtClean="0"/>
              <a:t>Struck by High Pressure Lines</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title="This photograph shows a load being lowered into place by a tandem truck during a rig setup."/>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le 9"/>
          <p:cNvSpPr/>
          <p:nvPr/>
        </p:nvSpPr>
        <p:spPr>
          <a:xfrm>
            <a:off x="6036197" y="-27710"/>
            <a:ext cx="3124200" cy="88423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en-US" altLang="en-US" dirty="0">
                <a:solidFill>
                  <a:prstClr val="black"/>
                </a:solidFill>
                <a:latin typeface="Calibri" pitchFamily="34" charset="0"/>
              </a:rPr>
              <a:t>cable used to rig this load up may suddenly snap, slicing anything in its path</a:t>
            </a:r>
          </a:p>
        </p:txBody>
      </p:sp>
      <p:sp>
        <p:nvSpPr>
          <p:cNvPr id="11" name="Rounded Rectangle 10"/>
          <p:cNvSpPr/>
          <p:nvPr/>
        </p:nvSpPr>
        <p:spPr>
          <a:xfrm>
            <a:off x="-8681" y="6080266"/>
            <a:ext cx="3519527" cy="66524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en-US" altLang="en-US" dirty="0">
                <a:solidFill>
                  <a:prstClr val="black"/>
                </a:solidFill>
                <a:latin typeface="Calibri" pitchFamily="34" charset="0"/>
              </a:rPr>
              <a:t>as much as possible, stand clear of the cable while it is under stress</a:t>
            </a:r>
          </a:p>
        </p:txBody>
      </p:sp>
      <p:sp>
        <p:nvSpPr>
          <p:cNvPr id="2" name="Title 1" hidden="1"/>
          <p:cNvSpPr>
            <a:spLocks noGrp="1"/>
          </p:cNvSpPr>
          <p:nvPr>
            <p:ph type="title"/>
          </p:nvPr>
        </p:nvSpPr>
        <p:spPr/>
        <p:txBody>
          <a:bodyPr/>
          <a:lstStyle/>
          <a:p>
            <a:r>
              <a:rPr lang="en-US" dirty="0" smtClean="0"/>
              <a:t>Cables may snap</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title="Picture of a man loading pip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724" y="-13242"/>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le 9"/>
          <p:cNvSpPr/>
          <p:nvPr/>
        </p:nvSpPr>
        <p:spPr>
          <a:xfrm>
            <a:off x="5334763" y="0"/>
            <a:ext cx="3844926" cy="65563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en-US" altLang="en-US" dirty="0">
                <a:solidFill>
                  <a:prstClr val="black"/>
                </a:solidFill>
                <a:latin typeface="Calibri" pitchFamily="34" charset="0"/>
              </a:rPr>
              <a:t>this load could shift or fall suddenly striking or falling on the worker</a:t>
            </a:r>
          </a:p>
        </p:txBody>
      </p:sp>
      <p:sp>
        <p:nvSpPr>
          <p:cNvPr id="11" name="Rounded Rectangle 10"/>
          <p:cNvSpPr/>
          <p:nvPr/>
        </p:nvSpPr>
        <p:spPr>
          <a:xfrm>
            <a:off x="-34724" y="6135407"/>
            <a:ext cx="4999037" cy="6794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en-US" altLang="en-US" b="1" dirty="0">
                <a:solidFill>
                  <a:prstClr val="black"/>
                </a:solidFill>
                <a:latin typeface="Calibri" pitchFamily="34" charset="0"/>
              </a:rPr>
              <a:t>Corrective Action:</a:t>
            </a:r>
            <a:r>
              <a:rPr lang="en-US" altLang="en-US" dirty="0">
                <a:solidFill>
                  <a:prstClr val="black"/>
                </a:solidFill>
                <a:latin typeface="Calibri" pitchFamily="34" charset="0"/>
              </a:rPr>
              <a:t> a tag line would be ideal here; take the time to set one up before the lift</a:t>
            </a:r>
          </a:p>
        </p:txBody>
      </p:sp>
      <p:sp>
        <p:nvSpPr>
          <p:cNvPr id="2" name="Title 1" hidden="1"/>
          <p:cNvSpPr>
            <a:spLocks noGrp="1"/>
          </p:cNvSpPr>
          <p:nvPr>
            <p:ph type="title"/>
          </p:nvPr>
        </p:nvSpPr>
        <p:spPr/>
        <p:txBody>
          <a:bodyPr/>
          <a:lstStyle/>
          <a:p>
            <a:r>
              <a:rPr lang="en-US" dirty="0" smtClean="0"/>
              <a:t>Shifting Loads</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title="Picture of lifting a loa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p:nvSpPr>
        <p:spPr>
          <a:xfrm>
            <a:off x="5822950" y="-27709"/>
            <a:ext cx="3321050" cy="63731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en-US" altLang="en-US" dirty="0">
                <a:solidFill>
                  <a:prstClr val="black"/>
                </a:solidFill>
                <a:latin typeface="Calibri" pitchFamily="34" charset="0"/>
              </a:rPr>
              <a:t>this is another example of where a tag line should be used</a:t>
            </a:r>
          </a:p>
        </p:txBody>
      </p:sp>
      <p:sp>
        <p:nvSpPr>
          <p:cNvPr id="2" name="Title 1" hidden="1"/>
          <p:cNvSpPr>
            <a:spLocks noGrp="1"/>
          </p:cNvSpPr>
          <p:nvPr>
            <p:ph type="title"/>
          </p:nvPr>
        </p:nvSpPr>
        <p:spPr/>
        <p:txBody>
          <a:bodyPr/>
          <a:lstStyle/>
          <a:p>
            <a:r>
              <a:rPr lang="en-US" dirty="0" smtClean="0"/>
              <a:t>Where a Tag line should be used</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3" title="Another picture of lifing a loa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p:nvSpPr>
        <p:spPr>
          <a:xfrm>
            <a:off x="3331218" y="7014"/>
            <a:ext cx="5838825" cy="65563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en-US" altLang="en-US" dirty="0">
                <a:solidFill>
                  <a:prstClr val="black"/>
                </a:solidFill>
                <a:latin typeface="Calibri" pitchFamily="34" charset="0"/>
              </a:rPr>
              <a:t>if they attached the tag line to the load rather than the rigging, these employees would be correctly using a tag line</a:t>
            </a:r>
          </a:p>
        </p:txBody>
      </p:sp>
      <p:sp>
        <p:nvSpPr>
          <p:cNvPr id="2" name="Title 1" hidden="1"/>
          <p:cNvSpPr>
            <a:spLocks noGrp="1"/>
          </p:cNvSpPr>
          <p:nvPr>
            <p:ph type="title"/>
          </p:nvPr>
        </p:nvSpPr>
        <p:spPr/>
        <p:txBody>
          <a:bodyPr/>
          <a:lstStyle/>
          <a:p>
            <a:r>
              <a:rPr lang="en-US" dirty="0" smtClean="0"/>
              <a:t>Use Tag line on the Load</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Case Study </a:t>
            </a:r>
          </a:p>
        </p:txBody>
      </p:sp>
      <p:sp>
        <p:nvSpPr>
          <p:cNvPr id="96259" name="Content Placeholder 2"/>
          <p:cNvSpPr>
            <a:spLocks noGrp="1"/>
          </p:cNvSpPr>
          <p:nvPr>
            <p:ph idx="1"/>
          </p:nvPr>
        </p:nvSpPr>
        <p:spPr bwMode="auto">
          <a:xfrm>
            <a:off x="1295400" y="1066800"/>
            <a:ext cx="7543800" cy="548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The crown sheave shaft came out of one of its mounts releasing the sheaves, the drilling line, and 165,000-pound drilling string, and the blocks fell to the drilling floor.</a:t>
            </a:r>
          </a:p>
        </p:txBody>
      </p:sp>
      <p:pic>
        <p:nvPicPr>
          <p:cNvPr id="96260" name="Picture 4" title="Image of injured me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19400" y="4343400"/>
            <a:ext cx="4572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Always Remember   </a:t>
            </a:r>
          </a:p>
        </p:txBody>
      </p:sp>
      <p:sp>
        <p:nvSpPr>
          <p:cNvPr id="98307" name="Content Placeholder 2"/>
          <p:cNvSpPr>
            <a:spLocks noGrp="1"/>
          </p:cNvSpPr>
          <p:nvPr>
            <p:ph idx="1"/>
          </p:nvPr>
        </p:nvSpPr>
        <p:spPr bwMode="auto">
          <a:xfrm>
            <a:off x="1295400" y="1066800"/>
            <a:ext cx="7543800" cy="548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Secure or remove any loose equipment before setting up or breaking down a rig</a:t>
            </a:r>
          </a:p>
          <a:p>
            <a:pPr eaLnBrk="1" hangingPunct="1"/>
            <a:r>
              <a:rPr lang="en-US" altLang="en-US" smtClean="0"/>
              <a:t>Be aware of and do not enter the swing radius of tongs and/or spinning chain</a:t>
            </a:r>
          </a:p>
          <a:p>
            <a:pPr eaLnBrk="1" hangingPunct="1"/>
            <a:r>
              <a:rPr lang="en-US" altLang="en-US" smtClean="0"/>
              <a:t>Be cautious around mobile equipment</a:t>
            </a:r>
          </a:p>
          <a:p>
            <a:pPr eaLnBrk="1" hangingPunct="1"/>
            <a:r>
              <a:rPr lang="en-US" altLang="en-US" smtClean="0"/>
              <a:t>Take damaged tools out of service</a:t>
            </a:r>
          </a:p>
          <a:p>
            <a:pPr eaLnBrk="1" hangingPunct="1"/>
            <a:r>
              <a:rPr lang="en-US" altLang="en-US" smtClean="0"/>
              <a:t>Report any struck-by hazards to your supervisor immediately</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Memory Check   </a:t>
            </a:r>
          </a:p>
        </p:txBody>
      </p:sp>
      <p:sp>
        <p:nvSpPr>
          <p:cNvPr id="25603" name="Content Placeholder 2"/>
          <p:cNvSpPr>
            <a:spLocks noGrp="1"/>
          </p:cNvSpPr>
          <p:nvPr>
            <p:ph idx="1"/>
          </p:nvPr>
        </p:nvSpPr>
        <p:spPr bwMode="auto">
          <a:xfrm>
            <a:off x="1295400" y="1066800"/>
            <a:ext cx="7543800" cy="548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eaLnBrk="1" hangingPunct="1">
              <a:buFont typeface="Calibri" pitchFamily="34" charset="0"/>
              <a:buAutoNum type="arabicPeriod"/>
            </a:pPr>
            <a:r>
              <a:rPr lang="en-US" altLang="en-US" smtClean="0"/>
              <a:t>How should a person on the ground control a suspended load being moved?</a:t>
            </a:r>
          </a:p>
          <a:p>
            <a:pPr marL="914400" lvl="1" indent="-514350" eaLnBrk="1" hangingPunct="1">
              <a:buFont typeface="Calibri" pitchFamily="34" charset="0"/>
              <a:buAutoNum type="alphaLcPeriod"/>
            </a:pPr>
            <a:r>
              <a:rPr lang="en-US" altLang="en-US" smtClean="0"/>
              <a:t>use a pole with a hook on the end</a:t>
            </a:r>
          </a:p>
          <a:p>
            <a:pPr marL="914400" lvl="1" indent="-514350" eaLnBrk="1" hangingPunct="1">
              <a:buFont typeface="Calibri" pitchFamily="34" charset="0"/>
              <a:buAutoNum type="alphaLcPeriod"/>
            </a:pPr>
            <a:r>
              <a:rPr lang="en-US" altLang="en-US" smtClean="0"/>
              <a:t>grab the rigging</a:t>
            </a:r>
          </a:p>
          <a:p>
            <a:pPr marL="914400" lvl="1" indent="-514350" eaLnBrk="1" hangingPunct="1">
              <a:buFont typeface="Calibri" pitchFamily="34" charset="0"/>
              <a:buAutoNum type="alphaLcPeriod"/>
            </a:pPr>
            <a:r>
              <a:rPr lang="en-US" altLang="en-US" smtClean="0"/>
              <a:t>grab only the load</a:t>
            </a:r>
          </a:p>
          <a:p>
            <a:pPr marL="914400" lvl="1" indent="-514350" eaLnBrk="1" hangingPunct="1">
              <a:buFont typeface="Calibri" pitchFamily="34" charset="0"/>
              <a:buAutoNum type="alphaLcPeriod"/>
            </a:pPr>
            <a:r>
              <a:rPr lang="en-US" altLang="en-US" smtClean="0"/>
              <a:t>use a tag line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1000"/>
                                        <p:tgtEl>
                                          <p:spTgt spid="25603">
                                            <p:txEl>
                                              <p:pRg st="1" end="1"/>
                                            </p:txEl>
                                          </p:spTgt>
                                        </p:tgtEl>
                                      </p:cBhvr>
                                    </p:animEffect>
                                    <p:set>
                                      <p:cBhvr>
                                        <p:cTn id="7" dur="1" fill="hold">
                                          <p:stCondLst>
                                            <p:cond delay="999"/>
                                          </p:stCondLst>
                                        </p:cTn>
                                        <p:tgtEl>
                                          <p:spTgt spid="25603">
                                            <p:txEl>
                                              <p:pRg st="1" end="1"/>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1000"/>
                                        <p:tgtEl>
                                          <p:spTgt spid="25603">
                                            <p:txEl>
                                              <p:pRg st="2" end="2"/>
                                            </p:txEl>
                                          </p:spTgt>
                                        </p:tgtEl>
                                      </p:cBhvr>
                                    </p:animEffect>
                                    <p:set>
                                      <p:cBhvr>
                                        <p:cTn id="10" dur="1" fill="hold">
                                          <p:stCondLst>
                                            <p:cond delay="999"/>
                                          </p:stCondLst>
                                        </p:cTn>
                                        <p:tgtEl>
                                          <p:spTgt spid="25603">
                                            <p:txEl>
                                              <p:pRg st="2" end="2"/>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1000"/>
                                        <p:tgtEl>
                                          <p:spTgt spid="25603">
                                            <p:txEl>
                                              <p:pRg st="3" end="3"/>
                                            </p:txEl>
                                          </p:spTgt>
                                        </p:tgtEl>
                                      </p:cBhvr>
                                    </p:animEffect>
                                    <p:set>
                                      <p:cBhvr>
                                        <p:cTn id="13" dur="1" fill="hold">
                                          <p:stCondLst>
                                            <p:cond delay="999"/>
                                          </p:stCondLst>
                                        </p:cTn>
                                        <p:tgtEl>
                                          <p:spTgt spid="2560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title="Background image for &quot;Caught-Between&quot; Slid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50" y="-6350"/>
            <a:ext cx="91567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3" name="Rectangle 2"/>
          <p:cNvSpPr>
            <a:spLocks noGrp="1" noChangeArrowheads="1"/>
          </p:cNvSpPr>
          <p:nvPr>
            <p:ph type="ctrTitle" idx="4294967295"/>
          </p:nvPr>
        </p:nvSpPr>
        <p:spPr bwMode="auto">
          <a:xfrm>
            <a:off x="0" y="4648200"/>
            <a:ext cx="9144000" cy="688975"/>
          </a:xfrm>
          <a:prstGeom prst="rect">
            <a:avLst/>
          </a:prstGeom>
          <a:solidFill>
            <a:schemeClr val="tx1">
              <a:alpha val="74901"/>
            </a:schemeClr>
          </a:solidFill>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p>
            <a:pPr eaLnBrk="1" hangingPunct="1"/>
            <a:r>
              <a:rPr lang="en-US" altLang="en-US" b="1" smtClean="0">
                <a:solidFill>
                  <a:schemeClr val="bg1"/>
                </a:solidFill>
              </a:rPr>
              <a:t>Caught-Between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Pulling Equipment from Service</a:t>
            </a:r>
            <a:endParaRPr lang="en-US" dirty="0"/>
          </a:p>
        </p:txBody>
      </p:sp>
      <p:sp>
        <p:nvSpPr>
          <p:cNvPr id="13315" name="Content Placeholder 2"/>
          <p:cNvSpPr>
            <a:spLocks noGrp="1"/>
          </p:cNvSpPr>
          <p:nvPr>
            <p:ph idx="1"/>
          </p:nvPr>
        </p:nvSpPr>
        <p:spPr bwMode="auto">
          <a:xfrm>
            <a:off x="1295400" y="1066800"/>
            <a:ext cx="7543800" cy="548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smtClean="0"/>
              <a:t>Reasons to pull a piece of equipment from service and tag</a:t>
            </a:r>
          </a:p>
          <a:p>
            <a:pPr lvl="1"/>
            <a:r>
              <a:rPr lang="en-US" altLang="en-US" sz="2400" smtClean="0"/>
              <a:t>inoperative backup alarm or horn</a:t>
            </a:r>
          </a:p>
          <a:p>
            <a:pPr lvl="1"/>
            <a:r>
              <a:rPr lang="en-US" altLang="en-US" sz="2400" smtClean="0"/>
              <a:t>defective or missing fire extinguisher</a:t>
            </a:r>
          </a:p>
          <a:p>
            <a:pPr lvl="1"/>
            <a:r>
              <a:rPr lang="en-US" altLang="en-US" sz="2400" smtClean="0"/>
              <a:t>defective or missing seat belt</a:t>
            </a:r>
          </a:p>
          <a:p>
            <a:pPr lvl="1"/>
            <a:r>
              <a:rPr lang="en-US" altLang="en-US" sz="2400" smtClean="0"/>
              <a:t>brake problems</a:t>
            </a:r>
          </a:p>
          <a:p>
            <a:pPr lvl="1"/>
            <a:r>
              <a:rPr lang="en-US" altLang="en-US" sz="2400" smtClean="0"/>
              <a:t>broken or missing mirrors</a:t>
            </a:r>
          </a:p>
          <a:p>
            <a:pPr lvl="1"/>
            <a:r>
              <a:rPr lang="en-US" altLang="en-US" sz="2400" smtClean="0"/>
              <a:t>cracked, broken, or missing glass</a:t>
            </a:r>
          </a:p>
          <a:p>
            <a:pPr lvl="1"/>
            <a:r>
              <a:rPr lang="en-US" altLang="en-US" sz="2400" smtClean="0"/>
              <a:t>defective doors or latches that prevent operator exit</a:t>
            </a:r>
          </a:p>
          <a:p>
            <a:pPr lvl="1"/>
            <a:r>
              <a:rPr lang="en-US" altLang="en-US" sz="2400" smtClean="0"/>
              <a:t>fluid leaks that could affect safe operation</a:t>
            </a:r>
          </a:p>
          <a:p>
            <a:pPr lvl="1"/>
            <a:r>
              <a:rPr lang="en-US" altLang="en-US" sz="2400" smtClean="0"/>
              <a:t>any other safety or health hazard likely to cause serious harm</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What is a Caught-Between?</a:t>
            </a:r>
            <a:endParaRPr lang="en-US" dirty="0"/>
          </a:p>
        </p:txBody>
      </p:sp>
      <p:sp>
        <p:nvSpPr>
          <p:cNvPr id="104451" name="Content Placeholder 2"/>
          <p:cNvSpPr>
            <a:spLocks noGrp="1"/>
          </p:cNvSpPr>
          <p:nvPr>
            <p:ph idx="1"/>
          </p:nvPr>
        </p:nvSpPr>
        <p:spPr bwMode="auto">
          <a:xfrm>
            <a:off x="1295400" y="1066800"/>
            <a:ext cx="7543800" cy="548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caught-between is an accident in which the whole body or part of the body is pinched or crushed between objects</a:t>
            </a:r>
          </a:p>
        </p:txBody>
      </p:sp>
      <p:pic>
        <p:nvPicPr>
          <p:cNvPr id="104452" name="Picture 5" descr="Prevent Caught-In/Betwee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14800" y="47244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Caught-Between Hazards</a:t>
            </a:r>
          </a:p>
        </p:txBody>
      </p:sp>
      <p:sp>
        <p:nvSpPr>
          <p:cNvPr id="106499" name="Content Placeholder 2"/>
          <p:cNvSpPr>
            <a:spLocks noGrp="1"/>
          </p:cNvSpPr>
          <p:nvPr>
            <p:ph idx="1"/>
          </p:nvPr>
        </p:nvSpPr>
        <p:spPr bwMode="auto">
          <a:xfrm>
            <a:off x="1295400" y="1066800"/>
            <a:ext cx="7543800" cy="548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800" smtClean="0"/>
              <a:t>Moving pipe and casing</a:t>
            </a:r>
          </a:p>
          <a:p>
            <a:pPr eaLnBrk="1" hangingPunct="1"/>
            <a:r>
              <a:rPr lang="en-US" altLang="en-US" sz="2800" smtClean="0"/>
              <a:t>Using tongs and spinning chain</a:t>
            </a:r>
          </a:p>
          <a:p>
            <a:pPr eaLnBrk="1" hangingPunct="1"/>
            <a:r>
              <a:rPr lang="en-US" altLang="en-US" sz="2800" smtClean="0"/>
              <a:t>Working around mobile equipment</a:t>
            </a:r>
          </a:p>
          <a:p>
            <a:pPr eaLnBrk="1" hangingPunct="1"/>
            <a:r>
              <a:rPr lang="en-US" altLang="en-US" sz="2800" smtClean="0"/>
              <a:t>Unguarded moving parts</a:t>
            </a:r>
          </a:p>
          <a:p>
            <a:pPr eaLnBrk="1" hangingPunct="1"/>
            <a:r>
              <a:rPr lang="en-US" altLang="en-US" sz="2800" smtClean="0"/>
              <a:t>Working under suspended loads</a:t>
            </a:r>
          </a:p>
          <a:p>
            <a:pPr eaLnBrk="1" hangingPunct="1"/>
            <a:r>
              <a:rPr lang="en-US" altLang="en-US" sz="2800" smtClean="0"/>
              <a:t>Improper use of hand tools</a:t>
            </a:r>
          </a:p>
          <a:p>
            <a:pPr eaLnBrk="1" hangingPunct="1"/>
            <a:r>
              <a:rPr lang="en-US" altLang="en-US" sz="2800" smtClean="0"/>
              <a:t>Wearing loose clothing</a:t>
            </a:r>
          </a:p>
          <a:p>
            <a:pPr eaLnBrk="1" hangingPunct="1"/>
            <a:r>
              <a:rPr lang="en-US" altLang="en-US" sz="2800" smtClean="0"/>
              <a:t>Using elevators</a:t>
            </a:r>
          </a:p>
          <a:p>
            <a:pPr eaLnBrk="1" hangingPunct="1"/>
            <a:r>
              <a:rPr lang="en-US" altLang="en-US" sz="2800" smtClean="0"/>
              <a:t>Using slips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9" title="This photograph shows the substructure or “a sub” being lowered into position by a tandem truck "/>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047"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title="Blocking logo"/>
          <p:cNvSpPr/>
          <p:nvPr/>
        </p:nvSpPr>
        <p:spPr>
          <a:xfrm>
            <a:off x="8382000" y="2590800"/>
            <a:ext cx="304800" cy="2286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 name="Rounded Rectangle 10"/>
          <p:cNvSpPr/>
          <p:nvPr/>
        </p:nvSpPr>
        <p:spPr>
          <a:xfrm>
            <a:off x="3505742" y="6324600"/>
            <a:ext cx="5652305" cy="44211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en-US" altLang="en-US" dirty="0">
                <a:solidFill>
                  <a:prstClr val="black"/>
                </a:solidFill>
                <a:latin typeface="Calibri" pitchFamily="34" charset="0"/>
              </a:rPr>
              <a:t>always stand clear; keep hands and other body parts away</a:t>
            </a:r>
          </a:p>
        </p:txBody>
      </p:sp>
      <p:sp>
        <p:nvSpPr>
          <p:cNvPr id="12" name="Rounded Rectangle 11"/>
          <p:cNvSpPr/>
          <p:nvPr/>
        </p:nvSpPr>
        <p:spPr>
          <a:xfrm>
            <a:off x="18870" y="7014"/>
            <a:ext cx="2889813" cy="57943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en-US" altLang="en-US" dirty="0">
                <a:solidFill>
                  <a:prstClr val="black"/>
                </a:solidFill>
                <a:latin typeface="Calibri" pitchFamily="34" charset="0"/>
              </a:rPr>
              <a:t>crushing hazards can exist when setting up the rig</a:t>
            </a:r>
          </a:p>
        </p:txBody>
      </p:sp>
      <p:sp>
        <p:nvSpPr>
          <p:cNvPr id="4" name="Title 3" hidden="1"/>
          <p:cNvSpPr>
            <a:spLocks noGrp="1"/>
          </p:cNvSpPr>
          <p:nvPr>
            <p:ph type="title"/>
          </p:nvPr>
        </p:nvSpPr>
        <p:spPr/>
        <p:txBody>
          <a:bodyPr/>
          <a:lstStyle/>
          <a:p>
            <a:r>
              <a:rPr lang="en-US" dirty="0" smtClean="0"/>
              <a:t>Crushing Hazards</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title="This photograph shows a worker walking between a truck and a structure while the truck is moving.  "/>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title="Blocking logo"/>
          <p:cNvSpPr/>
          <p:nvPr/>
        </p:nvSpPr>
        <p:spPr>
          <a:xfrm>
            <a:off x="5334000" y="2819400"/>
            <a:ext cx="4572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ounded Rectangle 5" title="Blocking compnay name"/>
          <p:cNvSpPr/>
          <p:nvPr/>
        </p:nvSpPr>
        <p:spPr>
          <a:xfrm>
            <a:off x="7467600" y="1676400"/>
            <a:ext cx="1676400" cy="7620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Rectangle 6" title="Blocking image on mud flap"/>
          <p:cNvSpPr/>
          <p:nvPr/>
        </p:nvSpPr>
        <p:spPr>
          <a:xfrm rot="20972743">
            <a:off x="6280150" y="4548188"/>
            <a:ext cx="609600" cy="40957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3" name="Rounded Rectangle 12"/>
          <p:cNvSpPr/>
          <p:nvPr/>
        </p:nvSpPr>
        <p:spPr>
          <a:xfrm>
            <a:off x="5664200" y="18588"/>
            <a:ext cx="3479800" cy="66721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en-US" altLang="en-US" dirty="0">
                <a:solidFill>
                  <a:prstClr val="black"/>
                </a:solidFill>
                <a:latin typeface="Calibri" pitchFamily="34" charset="0"/>
              </a:rPr>
              <a:t>this worker is cutting through a bad spot while the truck is moving</a:t>
            </a:r>
          </a:p>
        </p:txBody>
      </p:sp>
      <p:sp>
        <p:nvSpPr>
          <p:cNvPr id="14" name="Rounded Rectangle 13"/>
          <p:cNvSpPr/>
          <p:nvPr/>
        </p:nvSpPr>
        <p:spPr>
          <a:xfrm>
            <a:off x="0" y="6254750"/>
            <a:ext cx="5378450" cy="6032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en-US" altLang="en-US" b="1" dirty="0">
                <a:solidFill>
                  <a:prstClr val="black"/>
                </a:solidFill>
                <a:latin typeface="Calibri" pitchFamily="34" charset="0"/>
              </a:rPr>
              <a:t>Corrective Actions:</a:t>
            </a:r>
            <a:r>
              <a:rPr lang="en-US" altLang="en-US" dirty="0">
                <a:solidFill>
                  <a:prstClr val="black"/>
                </a:solidFill>
                <a:latin typeface="Calibri" pitchFamily="34" charset="0"/>
              </a:rPr>
              <a:t> never take chances like this when the space is this limited; wait until the truck parks</a:t>
            </a:r>
          </a:p>
        </p:txBody>
      </p:sp>
      <p:sp>
        <p:nvSpPr>
          <p:cNvPr id="2" name="Title 1" hidden="1"/>
          <p:cNvSpPr>
            <a:spLocks noGrp="1"/>
          </p:cNvSpPr>
          <p:nvPr>
            <p:ph type="title"/>
          </p:nvPr>
        </p:nvSpPr>
        <p:spPr/>
        <p:txBody>
          <a:bodyPr/>
          <a:lstStyle/>
          <a:p>
            <a:r>
              <a:rPr lang="en-US" dirty="0" smtClean="0"/>
              <a:t>Beware of taking short cuts</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001.wmv" title="Video not available">
            <a:hlinkClick r:id="" action="ppaction://media"/>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2225675" y="1652588"/>
            <a:ext cx="4687888" cy="354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le 9"/>
          <p:cNvSpPr/>
          <p:nvPr/>
        </p:nvSpPr>
        <p:spPr>
          <a:xfrm>
            <a:off x="4643438" y="67341"/>
            <a:ext cx="4540250" cy="69466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en-US" altLang="en-US" dirty="0">
                <a:solidFill>
                  <a:prstClr val="black"/>
                </a:solidFill>
                <a:latin typeface="Calibri" pitchFamily="34" charset="0"/>
              </a:rPr>
              <a:t>the bed of the truck and the sled could come together crushing these two workers’ legs</a:t>
            </a:r>
          </a:p>
        </p:txBody>
      </p:sp>
      <p:sp>
        <p:nvSpPr>
          <p:cNvPr id="11" name="Rounded Rectangle 10"/>
          <p:cNvSpPr/>
          <p:nvPr/>
        </p:nvSpPr>
        <p:spPr>
          <a:xfrm>
            <a:off x="94668" y="6230857"/>
            <a:ext cx="4151312" cy="62714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en-US" altLang="en-US" b="1" dirty="0">
                <a:solidFill>
                  <a:prstClr val="black"/>
                </a:solidFill>
                <a:latin typeface="Calibri" pitchFamily="34" charset="0"/>
              </a:rPr>
              <a:t>Corrective Action:</a:t>
            </a:r>
            <a:r>
              <a:rPr lang="en-US" altLang="en-US" dirty="0">
                <a:solidFill>
                  <a:prstClr val="black"/>
                </a:solidFill>
                <a:latin typeface="Calibri" pitchFamily="34" charset="0"/>
              </a:rPr>
              <a:t> ensure that the truck is in park and the parking brake is set</a:t>
            </a:r>
          </a:p>
        </p:txBody>
      </p:sp>
      <p:sp>
        <p:nvSpPr>
          <p:cNvPr id="2" name="Title 1" hidden="1"/>
          <p:cNvSpPr>
            <a:spLocks noGrp="1"/>
          </p:cNvSpPr>
          <p:nvPr>
            <p:ph type="title"/>
          </p:nvPr>
        </p:nvSpPr>
        <p:spPr/>
        <p:txBody>
          <a:bodyPr/>
          <a:lstStyle/>
          <a:p>
            <a:r>
              <a:rPr lang="en-US" dirty="0" smtClean="0"/>
              <a:t>Hazard that could Crush workers legs</a:t>
            </a:r>
            <a:endParaRPr lang="en-US" dirty="0"/>
          </a:p>
        </p:txBody>
      </p:sp>
    </p:spTree>
  </p:cSld>
  <p:clrMapOvr>
    <a:masterClrMapping/>
  </p:clrMapOvr>
  <p:timing>
    <p:tnLst>
      <p:par>
        <p:cTn id="1" dur="indefinite" restart="never" nodeType="tmRoot">
          <p:childTnLst>
            <p:video fullScrn="1">
              <p:cMediaNode>
                <p:cTn id="2"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title="This photograph shows a pinch point sign on a catwalk.  However, it is damaged and needs replace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p:nvSpPr>
        <p:spPr>
          <a:xfrm>
            <a:off x="5638800" y="55765"/>
            <a:ext cx="3505200" cy="70623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en-US" altLang="en-US" dirty="0">
                <a:solidFill>
                  <a:prstClr val="black"/>
                </a:solidFill>
                <a:latin typeface="Calibri" pitchFamily="34" charset="0"/>
              </a:rPr>
              <a:t>observe all warning signs and use caution around pinch point areas</a:t>
            </a:r>
          </a:p>
        </p:txBody>
      </p:sp>
      <p:sp>
        <p:nvSpPr>
          <p:cNvPr id="2" name="Title 1" hidden="1"/>
          <p:cNvSpPr>
            <a:spLocks noGrp="1"/>
          </p:cNvSpPr>
          <p:nvPr>
            <p:ph type="title"/>
          </p:nvPr>
        </p:nvSpPr>
        <p:spPr/>
        <p:txBody>
          <a:bodyPr/>
          <a:lstStyle/>
          <a:p>
            <a:r>
              <a:rPr lang="en-US" dirty="0" smtClean="0"/>
              <a:t>Observe all Warning Signs</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4" descr="IMG_0505.jpg" title="This photograph shows guards over the moving parts of the mud pumps, "/>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868" y="3183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le 9"/>
          <p:cNvSpPr/>
          <p:nvPr/>
        </p:nvSpPr>
        <p:spPr>
          <a:xfrm>
            <a:off x="10691" y="89947"/>
            <a:ext cx="3816350" cy="6413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en-US" altLang="en-US" dirty="0">
                <a:solidFill>
                  <a:prstClr val="black"/>
                </a:solidFill>
                <a:latin typeface="Calibri" pitchFamily="34" charset="0"/>
              </a:rPr>
              <a:t>mechanical equipment has moving parts that can become pinch points</a:t>
            </a:r>
          </a:p>
        </p:txBody>
      </p:sp>
      <p:sp>
        <p:nvSpPr>
          <p:cNvPr id="11" name="Rounded Rectangle 10"/>
          <p:cNvSpPr/>
          <p:nvPr/>
        </p:nvSpPr>
        <p:spPr>
          <a:xfrm>
            <a:off x="5597043" y="6207205"/>
            <a:ext cx="3562471" cy="6826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en-US" altLang="en-US" dirty="0">
                <a:solidFill>
                  <a:prstClr val="black"/>
                </a:solidFill>
                <a:latin typeface="Calibri" pitchFamily="34" charset="0"/>
              </a:rPr>
              <a:t>it is important that all the guards are in place to reduce pinch points</a:t>
            </a:r>
          </a:p>
        </p:txBody>
      </p:sp>
      <p:sp>
        <p:nvSpPr>
          <p:cNvPr id="4" name="Title 3" hidden="1"/>
          <p:cNvSpPr>
            <a:spLocks noGrp="1"/>
          </p:cNvSpPr>
          <p:nvPr>
            <p:ph type="title"/>
          </p:nvPr>
        </p:nvSpPr>
        <p:spPr/>
        <p:txBody>
          <a:bodyPr/>
          <a:lstStyle/>
          <a:p>
            <a:r>
              <a:rPr lang="en-US" dirty="0" smtClean="0"/>
              <a:t>Pinch Points</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title="This photograph shows a properly guarded pulley system on a machine "/>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le 9"/>
          <p:cNvSpPr/>
          <p:nvPr/>
        </p:nvSpPr>
        <p:spPr>
          <a:xfrm>
            <a:off x="3544312" y="0"/>
            <a:ext cx="5599688" cy="4421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en-US" altLang="en-US" dirty="0">
                <a:solidFill>
                  <a:prstClr val="black"/>
                </a:solidFill>
                <a:latin typeface="Calibri" pitchFamily="34" charset="0"/>
              </a:rPr>
              <a:t>belts and pulleys of machines are common pinch points</a:t>
            </a:r>
          </a:p>
        </p:txBody>
      </p:sp>
      <p:sp>
        <p:nvSpPr>
          <p:cNvPr id="11" name="Rounded Rectangle 10"/>
          <p:cNvSpPr/>
          <p:nvPr/>
        </p:nvSpPr>
        <p:spPr>
          <a:xfrm>
            <a:off x="-35689" y="6282441"/>
            <a:ext cx="4921250" cy="57555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en-US" altLang="en-US" dirty="0">
                <a:solidFill>
                  <a:prstClr val="black"/>
                </a:solidFill>
                <a:latin typeface="Calibri" pitchFamily="34" charset="0"/>
              </a:rPr>
              <a:t>ensure that the guarding is installed; do not place hands in the area while machine is operating</a:t>
            </a:r>
          </a:p>
        </p:txBody>
      </p:sp>
      <p:sp>
        <p:nvSpPr>
          <p:cNvPr id="2" name="Title 1" hidden="1"/>
          <p:cNvSpPr>
            <a:spLocks noGrp="1"/>
          </p:cNvSpPr>
          <p:nvPr>
            <p:ph type="title"/>
          </p:nvPr>
        </p:nvSpPr>
        <p:spPr/>
        <p:txBody>
          <a:bodyPr/>
          <a:lstStyle/>
          <a:p>
            <a:r>
              <a:rPr lang="en-US" dirty="0" smtClean="0"/>
              <a:t>Belts and Pulleys are common Pinch Points</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title="This photograph shows stands of pipe that are ready to become part of the drill string.  "/>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a:xfrm>
            <a:off x="762000" y="27008"/>
            <a:ext cx="7848600" cy="65879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1000" smtClean="0"/>
              <a:t>Susan Harwood</a:t>
            </a:r>
            <a:br>
              <a:rPr lang="en-US" sz="1000" smtClean="0"/>
            </a:br>
            <a:r>
              <a:rPr lang="en-US" sz="1000" smtClean="0"/>
              <a:t>Training Program Grant</a:t>
            </a:r>
            <a:br>
              <a:rPr lang="en-US" sz="1000" smtClean="0"/>
            </a:br>
            <a:endParaRPr lang="en-US" sz="1000" dirty="0"/>
          </a:p>
        </p:txBody>
      </p:sp>
      <p:sp>
        <p:nvSpPr>
          <p:cNvPr id="10" name="Rounded Rectangle 9"/>
          <p:cNvSpPr/>
          <p:nvPr/>
        </p:nvSpPr>
        <p:spPr>
          <a:xfrm>
            <a:off x="5638800" y="30163"/>
            <a:ext cx="3505200" cy="65563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en-US" altLang="en-US" dirty="0">
                <a:solidFill>
                  <a:prstClr val="black"/>
                </a:solidFill>
                <a:latin typeface="Calibri" pitchFamily="34" charset="0"/>
              </a:rPr>
              <a:t>hands and fingers can get caught while maneuvering stands of pipe</a:t>
            </a:r>
          </a:p>
        </p:txBody>
      </p:sp>
      <p:sp>
        <p:nvSpPr>
          <p:cNvPr id="11" name="Rounded Rectangle 10"/>
          <p:cNvSpPr/>
          <p:nvPr/>
        </p:nvSpPr>
        <p:spPr>
          <a:xfrm>
            <a:off x="0" y="6262466"/>
            <a:ext cx="3741737" cy="59553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dirty="0">
                <a:solidFill>
                  <a:prstClr val="black"/>
                </a:solidFill>
                <a:latin typeface="Calibri" pitchFamily="34" charset="0"/>
              </a:rPr>
              <a:t>what can a worker do to keep hands from getting pinched or crushed?</a:t>
            </a:r>
            <a:endParaRPr lang="en-US" dirty="0"/>
          </a:p>
        </p:txBody>
      </p:sp>
      <p:sp>
        <p:nvSpPr>
          <p:cNvPr id="2" name="Title 1" hidden="1"/>
          <p:cNvSpPr>
            <a:spLocks noGrp="1"/>
          </p:cNvSpPr>
          <p:nvPr>
            <p:ph type="title"/>
          </p:nvPr>
        </p:nvSpPr>
        <p:spPr/>
        <p:txBody>
          <a:bodyPr/>
          <a:lstStyle/>
          <a:p>
            <a:r>
              <a:rPr lang="en-US" dirty="0" smtClean="0"/>
              <a:t>Pinching and Crushing Fingers moving pipe</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5" descr="Tag lines Picture 00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title="Hiding logo on a hard hat"/>
          <p:cNvSpPr/>
          <p:nvPr/>
        </p:nvSpPr>
        <p:spPr>
          <a:xfrm>
            <a:off x="3551238" y="2057400"/>
            <a:ext cx="182562" cy="1524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 name="Rounded Rectangle 10"/>
          <p:cNvSpPr/>
          <p:nvPr/>
        </p:nvSpPr>
        <p:spPr>
          <a:xfrm>
            <a:off x="5251450" y="30163"/>
            <a:ext cx="3892550" cy="65563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en-US" altLang="en-US" dirty="0">
                <a:solidFill>
                  <a:prstClr val="black"/>
                </a:solidFill>
                <a:latin typeface="Calibri" pitchFamily="34" charset="0"/>
              </a:rPr>
              <a:t>this worker is using a tag line, keeping his hands free from crushing hazards</a:t>
            </a:r>
          </a:p>
        </p:txBody>
      </p:sp>
      <p:sp>
        <p:nvSpPr>
          <p:cNvPr id="12" name="Rounded Rectangle 11"/>
          <p:cNvSpPr/>
          <p:nvPr/>
        </p:nvSpPr>
        <p:spPr>
          <a:xfrm>
            <a:off x="0" y="6265782"/>
            <a:ext cx="3974668" cy="5922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en-US" altLang="en-US" dirty="0">
                <a:solidFill>
                  <a:prstClr val="black"/>
                </a:solidFill>
                <a:latin typeface="Calibri" pitchFamily="34" charset="0"/>
              </a:rPr>
              <a:t>when your hands get to the end of the tagline, there should be a knot for grip</a:t>
            </a:r>
          </a:p>
        </p:txBody>
      </p:sp>
      <p:sp>
        <p:nvSpPr>
          <p:cNvPr id="2" name="Title 1" hidden="1"/>
          <p:cNvSpPr>
            <a:spLocks noGrp="1"/>
          </p:cNvSpPr>
          <p:nvPr>
            <p:ph type="title"/>
          </p:nvPr>
        </p:nvSpPr>
        <p:spPr/>
        <p:txBody>
          <a:bodyPr/>
          <a:lstStyle/>
          <a:p>
            <a:r>
              <a:rPr lang="en-US" dirty="0" smtClean="0"/>
              <a:t>Using Tag lines keeps hand safe</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MVC-019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Picture 119"/>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086600" y="4343400"/>
            <a:ext cx="176688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le 10"/>
          <p:cNvSpPr/>
          <p:nvPr/>
        </p:nvSpPr>
        <p:spPr>
          <a:xfrm>
            <a:off x="5022850" y="0"/>
            <a:ext cx="4127500" cy="73183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en-US" altLang="en-US" dirty="0">
                <a:solidFill>
                  <a:prstClr val="black"/>
                </a:solidFill>
                <a:latin typeface="Calibri" pitchFamily="34" charset="0"/>
              </a:rPr>
              <a:t>this disabled backup alarm was discovered during a </a:t>
            </a:r>
            <a:r>
              <a:rPr lang="en-US" altLang="en-US" dirty="0" err="1">
                <a:solidFill>
                  <a:prstClr val="black"/>
                </a:solidFill>
                <a:latin typeface="Calibri" pitchFamily="34" charset="0"/>
              </a:rPr>
              <a:t>preshift</a:t>
            </a:r>
            <a:r>
              <a:rPr lang="en-US" altLang="en-US" dirty="0">
                <a:solidFill>
                  <a:prstClr val="black"/>
                </a:solidFill>
                <a:latin typeface="Calibri" pitchFamily="34" charset="0"/>
              </a:rPr>
              <a:t> inspection</a:t>
            </a:r>
          </a:p>
        </p:txBody>
      </p:sp>
      <p:sp>
        <p:nvSpPr>
          <p:cNvPr id="12" name="Rounded Rectangle 11"/>
          <p:cNvSpPr/>
          <p:nvPr/>
        </p:nvSpPr>
        <p:spPr>
          <a:xfrm>
            <a:off x="31830" y="6197228"/>
            <a:ext cx="4235450" cy="67716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en-US" altLang="en-US" b="1" dirty="0">
                <a:solidFill>
                  <a:prstClr val="black"/>
                </a:solidFill>
                <a:latin typeface="Calibri" pitchFamily="34" charset="0"/>
              </a:rPr>
              <a:t>Corrective Action: </a:t>
            </a:r>
            <a:r>
              <a:rPr lang="en-US" altLang="en-US" dirty="0">
                <a:solidFill>
                  <a:prstClr val="black"/>
                </a:solidFill>
                <a:latin typeface="Calibri" pitchFamily="34" charset="0"/>
              </a:rPr>
              <a:t>this machine should be pulled from service, tagged, and repaired </a:t>
            </a:r>
          </a:p>
        </p:txBody>
      </p:sp>
      <p:sp>
        <p:nvSpPr>
          <p:cNvPr id="2" name="Title 1" hidden="1"/>
          <p:cNvSpPr>
            <a:spLocks noGrp="1"/>
          </p:cNvSpPr>
          <p:nvPr>
            <p:ph type="title"/>
          </p:nvPr>
        </p:nvSpPr>
        <p:spPr/>
        <p:txBody>
          <a:bodyPr/>
          <a:lstStyle/>
          <a:p>
            <a:r>
              <a:rPr lang="en-US" dirty="0" smtClean="0"/>
              <a:t>Backup Alarm disabled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MVC-006F" title="Picture of a severed thumb"/>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3588" y="1828800"/>
            <a:ext cx="3656012" cy="274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1" descr="MVC-007F" title="Picture of a severed thumb palm sid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725988" y="1828800"/>
            <a:ext cx="3656012" cy="274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p:nvSpPr>
        <p:spPr>
          <a:xfrm>
            <a:off x="6264275" y="179589"/>
            <a:ext cx="2787650" cy="50323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en-US" altLang="en-US" dirty="0">
                <a:solidFill>
                  <a:prstClr val="black"/>
                </a:solidFill>
                <a:latin typeface="Calibri" pitchFamily="34" charset="0"/>
              </a:rPr>
              <a:t>here’s what could happen</a:t>
            </a:r>
          </a:p>
        </p:txBody>
      </p:sp>
      <p:sp>
        <p:nvSpPr>
          <p:cNvPr id="5" name="Title 4" hidden="1"/>
          <p:cNvSpPr>
            <a:spLocks noGrp="1"/>
          </p:cNvSpPr>
          <p:nvPr>
            <p:ph type="title"/>
          </p:nvPr>
        </p:nvSpPr>
        <p:spPr/>
        <p:txBody>
          <a:bodyPr/>
          <a:lstStyle/>
          <a:p>
            <a:r>
              <a:rPr lang="en-US" dirty="0" smtClean="0"/>
              <a:t>Severed fingers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title="This photograph was taken of a worker who was making some adjustments under the suspended load while double stacking trailers during rig setup.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title="Red line and arrow showing the man in a bad location"/>
          <p:cNvCxnSpPr/>
          <p:nvPr/>
        </p:nvCxnSpPr>
        <p:spPr>
          <a:xfrm rot="16200000" flipH="1">
            <a:off x="342900" y="2400300"/>
            <a:ext cx="1676400" cy="9906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Rectangle 5" title="Blocking out a bumper sticker"/>
          <p:cNvSpPr/>
          <p:nvPr/>
        </p:nvSpPr>
        <p:spPr>
          <a:xfrm rot="21348901">
            <a:off x="7467600" y="4800600"/>
            <a:ext cx="762000" cy="2286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Rectangle 9" title="Black out image on mud flaps 1"/>
          <p:cNvSpPr/>
          <p:nvPr/>
        </p:nvSpPr>
        <p:spPr>
          <a:xfrm rot="21348901">
            <a:off x="4576763" y="2895600"/>
            <a:ext cx="911225" cy="6842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 name="Rectangle 10" title="Black out image on mud flaps 1"/>
          <p:cNvSpPr/>
          <p:nvPr/>
        </p:nvSpPr>
        <p:spPr>
          <a:xfrm>
            <a:off x="8305800" y="2819400"/>
            <a:ext cx="838200" cy="6842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3" name="Rounded Rectangle 12"/>
          <p:cNvSpPr/>
          <p:nvPr/>
        </p:nvSpPr>
        <p:spPr>
          <a:xfrm>
            <a:off x="4414838" y="6292850"/>
            <a:ext cx="4729162" cy="5651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en-US" altLang="en-US" b="1" dirty="0">
                <a:solidFill>
                  <a:prstClr val="black"/>
                </a:solidFill>
                <a:latin typeface="Calibri" pitchFamily="34" charset="0"/>
              </a:rPr>
              <a:t>Corrective Action:</a:t>
            </a:r>
            <a:r>
              <a:rPr lang="en-US" altLang="en-US" dirty="0">
                <a:solidFill>
                  <a:prstClr val="black"/>
                </a:solidFill>
                <a:latin typeface="Calibri" pitchFamily="34" charset="0"/>
              </a:rPr>
              <a:t> do what needs to be done before the load is suspended or use blocking</a:t>
            </a:r>
          </a:p>
        </p:txBody>
      </p:sp>
      <p:sp>
        <p:nvSpPr>
          <p:cNvPr id="2" name="Title 1" hidden="1"/>
          <p:cNvSpPr>
            <a:spLocks noGrp="1"/>
          </p:cNvSpPr>
          <p:nvPr>
            <p:ph type="title"/>
          </p:nvPr>
        </p:nvSpPr>
        <p:spPr/>
        <p:txBody>
          <a:bodyPr/>
          <a:lstStyle/>
          <a:p>
            <a:r>
              <a:rPr lang="en-US" dirty="0" smtClean="0"/>
              <a:t>Do not work under a suspended load</a:t>
            </a:r>
            <a:endParaRPr lang="en-US" dirty="0"/>
          </a:p>
        </p:txBody>
      </p:sp>
      <p:pic>
        <p:nvPicPr>
          <p:cNvPr id="15" name="Picture 2" title="This photograph is an inset showing a closeup of the worker who was making some adjustments under the suspended load while double stacking trailers during rig setup.  "/>
          <p:cNvPicPr>
            <a:picLocks noChangeAspect="1" noChangeArrowheads="1"/>
          </p:cNvPicPr>
          <p:nvPr/>
        </p:nvPicPr>
        <p:blipFill rotWithShape="1">
          <a:blip r:embed="rId4" cstate="email">
            <a:lum bright="20000" contrast="-20000"/>
            <a:extLst>
              <a:ext uri="{28A0092B-C50C-407E-A947-70E740481C1C}">
                <a14:useLocalDpi xmlns:a14="http://schemas.microsoft.com/office/drawing/2010/main"/>
              </a:ext>
            </a:extLst>
          </a:blip>
          <a:srcRect/>
          <a:stretch/>
        </p:blipFill>
        <p:spPr bwMode="auto">
          <a:xfrm>
            <a:off x="2236436" y="0"/>
            <a:ext cx="2288730" cy="3161506"/>
          </a:xfrm>
          <a:prstGeom prst="rect">
            <a:avLst/>
          </a:prstGeom>
          <a:noFill/>
          <a:ln w="9525">
            <a:noFill/>
            <a:miter lim="800000"/>
            <a:headEnd/>
            <a:tailEnd/>
          </a:ln>
          <a:effectLst/>
        </p:spPr>
      </p:pic>
      <p:cxnSp>
        <p:nvCxnSpPr>
          <p:cNvPr id="16" name="Straight Arrow Connector 15" title="Red line and arrow showing the man in a bad location"/>
          <p:cNvCxnSpPr/>
          <p:nvPr/>
        </p:nvCxnSpPr>
        <p:spPr>
          <a:xfrm flipV="1">
            <a:off x="685799" y="1790700"/>
            <a:ext cx="1447801" cy="2667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Case Study   </a:t>
            </a:r>
          </a:p>
        </p:txBody>
      </p:sp>
      <p:sp>
        <p:nvSpPr>
          <p:cNvPr id="129027" name="Content Placeholder 2"/>
          <p:cNvSpPr>
            <a:spLocks noGrp="1"/>
          </p:cNvSpPr>
          <p:nvPr>
            <p:ph idx="1"/>
          </p:nvPr>
        </p:nvSpPr>
        <p:spPr bwMode="auto">
          <a:xfrm>
            <a:off x="1295400" y="1066800"/>
            <a:ext cx="7543800" cy="548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A dump truck driver was attempting to repair a leaking brake line. When the hydraulics failed, the dump bed came down and pinned him to the chassis.</a:t>
            </a:r>
          </a:p>
        </p:txBody>
      </p:sp>
      <p:pic>
        <p:nvPicPr>
          <p:cNvPr id="129028" name="Picture 3" title="Picture of a raise bed of a dump truck."/>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19400" y="4343400"/>
            <a:ext cx="4572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Always Remember    </a:t>
            </a:r>
          </a:p>
        </p:txBody>
      </p:sp>
      <p:sp>
        <p:nvSpPr>
          <p:cNvPr id="131075" name="Content Placeholder 2"/>
          <p:cNvSpPr>
            <a:spLocks noGrp="1"/>
          </p:cNvSpPr>
          <p:nvPr>
            <p:ph idx="1"/>
          </p:nvPr>
        </p:nvSpPr>
        <p:spPr bwMode="auto">
          <a:xfrm>
            <a:off x="1295400" y="1066800"/>
            <a:ext cx="7543800" cy="548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Use caution around heavy equipment</a:t>
            </a:r>
          </a:p>
          <a:p>
            <a:pPr eaLnBrk="1" hangingPunct="1"/>
            <a:r>
              <a:rPr lang="en-US" altLang="en-US" smtClean="0"/>
              <a:t>Be aware of your hand placement</a:t>
            </a:r>
          </a:p>
          <a:p>
            <a:pPr eaLnBrk="1" hangingPunct="1"/>
            <a:r>
              <a:rPr lang="en-US" altLang="en-US" smtClean="0"/>
              <a:t>Keep hands free when possible</a:t>
            </a:r>
          </a:p>
          <a:p>
            <a:pPr eaLnBrk="1" hangingPunct="1"/>
            <a:r>
              <a:rPr lang="en-US" altLang="en-US" smtClean="0"/>
              <a:t>Never work under a suspended load</a:t>
            </a:r>
          </a:p>
          <a:p>
            <a:pPr eaLnBrk="1" hangingPunct="1"/>
            <a:r>
              <a:rPr lang="en-US" altLang="en-US" smtClean="0"/>
              <a:t>Don’t choke up on tools</a:t>
            </a:r>
          </a:p>
          <a:p>
            <a:pPr eaLnBrk="1" hangingPunct="1"/>
            <a:r>
              <a:rPr lang="en-US" altLang="en-US" smtClean="0"/>
              <a:t>Ensure machine guarding is in place</a:t>
            </a:r>
          </a:p>
          <a:p>
            <a:pPr eaLnBrk="1" hangingPunct="1"/>
            <a:r>
              <a:rPr lang="en-US" altLang="en-US" smtClean="0"/>
              <a:t>Use caution around pinch points</a:t>
            </a:r>
          </a:p>
          <a:p>
            <a:pPr eaLnBrk="1" hangingPunct="1"/>
            <a:r>
              <a:rPr lang="en-US" altLang="en-US" smtClean="0"/>
              <a:t>Never wear loose clothing</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Memory Check     </a:t>
            </a:r>
          </a:p>
        </p:txBody>
      </p:sp>
      <p:sp>
        <p:nvSpPr>
          <p:cNvPr id="34819" name="Content Placeholder 2"/>
          <p:cNvSpPr>
            <a:spLocks noGrp="1"/>
          </p:cNvSpPr>
          <p:nvPr>
            <p:ph idx="1"/>
          </p:nvPr>
        </p:nvSpPr>
        <p:spPr bwMode="auto">
          <a:xfrm>
            <a:off x="1295400" y="1066800"/>
            <a:ext cx="7543800" cy="548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eaLnBrk="1" hangingPunct="1">
              <a:buFont typeface="Calibri" pitchFamily="34" charset="0"/>
              <a:buAutoNum type="arabicPeriod"/>
            </a:pPr>
            <a:r>
              <a:rPr lang="en-US" altLang="en-US" smtClean="0"/>
              <a:t>How many seconds is it acceptable to stand under a suspended load?</a:t>
            </a:r>
          </a:p>
          <a:p>
            <a:pPr marL="914400" lvl="1" indent="-514350" eaLnBrk="1" hangingPunct="1">
              <a:buFont typeface="Calibri" pitchFamily="34" charset="0"/>
              <a:buAutoNum type="alphaLcPeriod"/>
            </a:pPr>
            <a:r>
              <a:rPr lang="en-US" altLang="en-US" smtClean="0"/>
              <a:t>0</a:t>
            </a:r>
          </a:p>
          <a:p>
            <a:pPr marL="914400" lvl="1" indent="-514350" eaLnBrk="1" hangingPunct="1">
              <a:buFont typeface="Calibri" pitchFamily="34" charset="0"/>
              <a:buAutoNum type="alphaLcPeriod"/>
            </a:pPr>
            <a:r>
              <a:rPr lang="en-US" altLang="en-US" smtClean="0"/>
              <a:t>1</a:t>
            </a:r>
          </a:p>
          <a:p>
            <a:pPr marL="914400" lvl="1" indent="-514350" eaLnBrk="1" hangingPunct="1">
              <a:buFont typeface="Calibri" pitchFamily="34" charset="0"/>
              <a:buAutoNum type="alphaLcPeriod"/>
            </a:pPr>
            <a:r>
              <a:rPr lang="en-US" altLang="en-US" smtClean="0"/>
              <a:t>2</a:t>
            </a:r>
          </a:p>
          <a:p>
            <a:pPr marL="914400" lvl="1" indent="-514350" eaLnBrk="1" hangingPunct="1">
              <a:buFont typeface="Calibri" pitchFamily="34" charset="0"/>
              <a:buAutoNum type="alphaLcPeriod"/>
            </a:pPr>
            <a:r>
              <a:rPr lang="en-US" altLang="en-US" smtClean="0"/>
              <a:t>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1000"/>
                                        <p:tgtEl>
                                          <p:spTgt spid="34819">
                                            <p:txEl>
                                              <p:pRg st="2" end="2"/>
                                            </p:txEl>
                                          </p:spTgt>
                                        </p:tgtEl>
                                      </p:cBhvr>
                                    </p:animEffect>
                                    <p:set>
                                      <p:cBhvr>
                                        <p:cTn id="7" dur="1" fill="hold">
                                          <p:stCondLst>
                                            <p:cond delay="999"/>
                                          </p:stCondLst>
                                        </p:cTn>
                                        <p:tgtEl>
                                          <p:spTgt spid="34819">
                                            <p:txEl>
                                              <p:pRg st="2" end="2"/>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1000"/>
                                        <p:tgtEl>
                                          <p:spTgt spid="34819">
                                            <p:txEl>
                                              <p:pRg st="3" end="3"/>
                                            </p:txEl>
                                          </p:spTgt>
                                        </p:tgtEl>
                                      </p:cBhvr>
                                    </p:animEffect>
                                    <p:set>
                                      <p:cBhvr>
                                        <p:cTn id="10" dur="1" fill="hold">
                                          <p:stCondLst>
                                            <p:cond delay="999"/>
                                          </p:stCondLst>
                                        </p:cTn>
                                        <p:tgtEl>
                                          <p:spTgt spid="34819">
                                            <p:txEl>
                                              <p:pRg st="3" end="3"/>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1000"/>
                                        <p:tgtEl>
                                          <p:spTgt spid="34819">
                                            <p:txEl>
                                              <p:pRg st="4" end="4"/>
                                            </p:txEl>
                                          </p:spTgt>
                                        </p:tgtEl>
                                      </p:cBhvr>
                                    </p:animEffect>
                                    <p:set>
                                      <p:cBhvr>
                                        <p:cTn id="13" dur="1" fill="hold">
                                          <p:stCondLst>
                                            <p:cond delay="999"/>
                                          </p:stCondLst>
                                        </p:cTn>
                                        <p:tgtEl>
                                          <p:spTgt spid="34819">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  Memory Check</a:t>
            </a:r>
          </a:p>
        </p:txBody>
      </p:sp>
      <p:sp>
        <p:nvSpPr>
          <p:cNvPr id="35843" name="Content Placeholder 2"/>
          <p:cNvSpPr>
            <a:spLocks noGrp="1"/>
          </p:cNvSpPr>
          <p:nvPr>
            <p:ph idx="1"/>
          </p:nvPr>
        </p:nvSpPr>
        <p:spPr bwMode="auto">
          <a:xfrm>
            <a:off x="1295400" y="1066800"/>
            <a:ext cx="7543800" cy="548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eaLnBrk="1" hangingPunct="1">
              <a:buFont typeface="Calibri" pitchFamily="34" charset="0"/>
              <a:buAutoNum type="arabicPeriod" startAt="2"/>
            </a:pPr>
            <a:r>
              <a:rPr lang="en-US" altLang="en-US" smtClean="0"/>
              <a:t>Which of the following is the best way to prevent pinch point injuries?</a:t>
            </a:r>
          </a:p>
          <a:p>
            <a:pPr marL="914400" lvl="1" indent="-514350" eaLnBrk="1" hangingPunct="1">
              <a:buFont typeface="Calibri" pitchFamily="34" charset="0"/>
              <a:buAutoNum type="alphaLcPeriod"/>
            </a:pPr>
            <a:r>
              <a:rPr lang="en-US" altLang="en-US" smtClean="0"/>
              <a:t>post pinch point signs to warn workers</a:t>
            </a:r>
          </a:p>
          <a:p>
            <a:pPr marL="914400" lvl="1" indent="-514350" eaLnBrk="1" hangingPunct="1">
              <a:buFont typeface="Calibri" pitchFamily="34" charset="0"/>
              <a:buAutoNum type="alphaLcPeriod"/>
            </a:pPr>
            <a:r>
              <a:rPr lang="en-US" altLang="en-US" smtClean="0"/>
              <a:t>whenever possible, guard the pinch point so no part of the body can enter the pinch point area</a:t>
            </a:r>
          </a:p>
          <a:p>
            <a:pPr marL="914400" lvl="1" indent="-514350" eaLnBrk="1" hangingPunct="1">
              <a:buFont typeface="Calibri" pitchFamily="34" charset="0"/>
              <a:buAutoNum type="alphaLcPeriod"/>
            </a:pPr>
            <a:r>
              <a:rPr lang="en-US" altLang="en-US" smtClean="0"/>
              <a:t>have an employee stand guard at each pinch point</a:t>
            </a:r>
          </a:p>
          <a:p>
            <a:pPr marL="914400" lvl="1" indent="-514350" eaLnBrk="1" hangingPunct="1">
              <a:buFont typeface="Calibri" pitchFamily="34" charset="0"/>
              <a:buAutoNum type="alphaLcPeriod"/>
            </a:pPr>
            <a:r>
              <a:rPr lang="en-US" altLang="en-US" smtClean="0"/>
              <a:t>let the toolpusher know the locations of all pinch points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1000"/>
                                        <p:tgtEl>
                                          <p:spTgt spid="35843">
                                            <p:txEl>
                                              <p:pRg st="1" end="1"/>
                                            </p:txEl>
                                          </p:spTgt>
                                        </p:tgtEl>
                                      </p:cBhvr>
                                    </p:animEffect>
                                    <p:set>
                                      <p:cBhvr>
                                        <p:cTn id="7" dur="1" fill="hold">
                                          <p:stCondLst>
                                            <p:cond delay="999"/>
                                          </p:stCondLst>
                                        </p:cTn>
                                        <p:tgtEl>
                                          <p:spTgt spid="35843">
                                            <p:txEl>
                                              <p:pRg st="1" end="1"/>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1000"/>
                                        <p:tgtEl>
                                          <p:spTgt spid="35843">
                                            <p:txEl>
                                              <p:pRg st="3" end="3"/>
                                            </p:txEl>
                                          </p:spTgt>
                                        </p:tgtEl>
                                      </p:cBhvr>
                                    </p:animEffect>
                                    <p:set>
                                      <p:cBhvr>
                                        <p:cTn id="10" dur="1" fill="hold">
                                          <p:stCondLst>
                                            <p:cond delay="999"/>
                                          </p:stCondLst>
                                        </p:cTn>
                                        <p:tgtEl>
                                          <p:spTgt spid="35843">
                                            <p:txEl>
                                              <p:pRg st="3" end="3"/>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1000"/>
                                        <p:tgtEl>
                                          <p:spTgt spid="35843">
                                            <p:txEl>
                                              <p:pRg st="4" end="4"/>
                                            </p:txEl>
                                          </p:spTgt>
                                        </p:tgtEl>
                                      </p:cBhvr>
                                    </p:animEffect>
                                    <p:set>
                                      <p:cBhvr>
                                        <p:cTn id="13" dur="1" fill="hold">
                                          <p:stCondLst>
                                            <p:cond delay="999"/>
                                          </p:stCondLst>
                                        </p:cTn>
                                        <p:tgtEl>
                                          <p:spTgt spid="3584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Your Employer Is Responsible For</a:t>
            </a:r>
          </a:p>
        </p:txBody>
      </p:sp>
      <p:sp>
        <p:nvSpPr>
          <p:cNvPr id="137219" name="Content Placeholder 2"/>
          <p:cNvSpPr>
            <a:spLocks noGrp="1"/>
          </p:cNvSpPr>
          <p:nvPr>
            <p:ph idx="1"/>
          </p:nvPr>
        </p:nvSpPr>
        <p:spPr bwMode="auto">
          <a:xfrm>
            <a:off x="1295400" y="1066800"/>
            <a:ext cx="7543800" cy="548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Providing appropriate PPE</a:t>
            </a:r>
          </a:p>
          <a:p>
            <a:pPr eaLnBrk="1" hangingPunct="1"/>
            <a:r>
              <a:rPr lang="en-US" altLang="en-US" smtClean="0"/>
              <a:t>Identifying and correcting any struck-by, caught-between, or heavy equipment hazards</a:t>
            </a:r>
          </a:p>
          <a:p>
            <a:pPr eaLnBrk="1" hangingPunct="1"/>
            <a:r>
              <a:rPr lang="en-US" altLang="en-US" smtClean="0"/>
              <a:t>Responding to and correcting hazards pointed out by you, the worker</a:t>
            </a:r>
          </a:p>
          <a:p>
            <a:pPr eaLnBrk="1" hangingPunct="1"/>
            <a:r>
              <a:rPr lang="en-US" altLang="en-US" smtClean="0"/>
              <a:t>Using caution when working around potential caught-between hazards on the rig</a:t>
            </a:r>
          </a:p>
          <a:p>
            <a:pPr eaLnBrk="1" hangingPunct="1"/>
            <a:endParaRPr lang="en-US" altLang="en-US"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You Are Responsible For</a:t>
            </a:r>
          </a:p>
        </p:txBody>
      </p:sp>
      <p:sp>
        <p:nvSpPr>
          <p:cNvPr id="139267" name="Content Placeholder 2"/>
          <p:cNvSpPr>
            <a:spLocks noGrp="1"/>
          </p:cNvSpPr>
          <p:nvPr>
            <p:ph idx="1"/>
          </p:nvPr>
        </p:nvSpPr>
        <p:spPr bwMode="auto">
          <a:xfrm>
            <a:off x="1295400" y="1066800"/>
            <a:ext cx="7543800" cy="548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Wearing the appropriate PPE</a:t>
            </a:r>
          </a:p>
          <a:p>
            <a:pPr eaLnBrk="1" hangingPunct="1"/>
            <a:r>
              <a:rPr lang="en-US" altLang="en-US" smtClean="0"/>
              <a:t>Operating and working around mobile equipment carefully, keeping in mind that such equipment has blind spots</a:t>
            </a:r>
          </a:p>
          <a:p>
            <a:pPr eaLnBrk="1" hangingPunct="1"/>
            <a:r>
              <a:rPr lang="en-US" altLang="en-US" smtClean="0"/>
              <a:t>Correcting the hazards you are able to correct</a:t>
            </a:r>
          </a:p>
          <a:p>
            <a:pPr eaLnBrk="1" hangingPunct="1"/>
            <a:r>
              <a:rPr lang="en-US" altLang="en-US" smtClean="0"/>
              <a:t>Reporting to your supervisor the hazards you are unable to correct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Picture 14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le 9"/>
          <p:cNvSpPr/>
          <p:nvPr/>
        </p:nvSpPr>
        <p:spPr>
          <a:xfrm>
            <a:off x="5486400" y="152400"/>
            <a:ext cx="3321050" cy="65563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en-US" altLang="en-US" dirty="0">
                <a:solidFill>
                  <a:prstClr val="black"/>
                </a:solidFill>
                <a:latin typeface="Calibri" pitchFamily="34" charset="0"/>
              </a:rPr>
              <a:t>operators may not always see a worker approaching them</a:t>
            </a:r>
          </a:p>
        </p:txBody>
      </p:sp>
      <p:sp>
        <p:nvSpPr>
          <p:cNvPr id="11" name="Rounded Rectangle 10"/>
          <p:cNvSpPr/>
          <p:nvPr/>
        </p:nvSpPr>
        <p:spPr>
          <a:xfrm>
            <a:off x="152400" y="5867400"/>
            <a:ext cx="4191000" cy="88423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en-US" altLang="en-US" dirty="0">
                <a:solidFill>
                  <a:prstClr val="black"/>
                </a:solidFill>
                <a:latin typeface="Calibri" pitchFamily="34" charset="0"/>
              </a:rPr>
              <a:t>approach equipment only after making eye contact and signaling the operator; wait for their approval</a:t>
            </a:r>
          </a:p>
        </p:txBody>
      </p:sp>
      <p:sp>
        <p:nvSpPr>
          <p:cNvPr id="2" name="Title 1" hidden="1"/>
          <p:cNvSpPr>
            <a:spLocks noGrp="1"/>
          </p:cNvSpPr>
          <p:nvPr>
            <p:ph type="title"/>
          </p:nvPr>
        </p:nvSpPr>
        <p:spPr/>
        <p:txBody>
          <a:bodyPr/>
          <a:lstStyle/>
          <a:p>
            <a:r>
              <a:rPr lang="en-US" dirty="0" smtClean="0"/>
              <a:t>Signal operator before approaching</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descr="Picture 15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7662"/>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le 9"/>
          <p:cNvSpPr/>
          <p:nvPr/>
        </p:nvSpPr>
        <p:spPr>
          <a:xfrm>
            <a:off x="4451350" y="121234"/>
            <a:ext cx="4692650" cy="65563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en-US" altLang="en-US" dirty="0">
                <a:solidFill>
                  <a:prstClr val="black"/>
                </a:solidFill>
                <a:latin typeface="Calibri" pitchFamily="34" charset="0"/>
              </a:rPr>
              <a:t>while the equipment is running, this worker is in an unsafe position talking with the operator</a:t>
            </a:r>
          </a:p>
        </p:txBody>
      </p:sp>
      <p:sp>
        <p:nvSpPr>
          <p:cNvPr id="11" name="Rounded Rectangle 10"/>
          <p:cNvSpPr/>
          <p:nvPr/>
        </p:nvSpPr>
        <p:spPr>
          <a:xfrm>
            <a:off x="0" y="6033304"/>
            <a:ext cx="6140449" cy="762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eaLnBrk="1" hangingPunct="1"/>
            <a:r>
              <a:rPr lang="en-US" altLang="en-US" b="1" dirty="0">
                <a:solidFill>
                  <a:prstClr val="black"/>
                </a:solidFill>
                <a:latin typeface="Calibri" pitchFamily="34" charset="0"/>
              </a:rPr>
              <a:t>Corrective Action:</a:t>
            </a:r>
            <a:r>
              <a:rPr lang="en-US" altLang="en-US" dirty="0">
                <a:solidFill>
                  <a:prstClr val="black"/>
                </a:solidFill>
                <a:latin typeface="Calibri" pitchFamily="34" charset="0"/>
              </a:rPr>
              <a:t> never enter into the direct path of moving equipment (or equipment that may move unintentionally)</a:t>
            </a:r>
          </a:p>
        </p:txBody>
      </p:sp>
      <p:sp>
        <p:nvSpPr>
          <p:cNvPr id="2" name="Title 1" hidden="1"/>
          <p:cNvSpPr>
            <a:spLocks noGrp="1"/>
          </p:cNvSpPr>
          <p:nvPr>
            <p:ph type="title"/>
          </p:nvPr>
        </p:nvSpPr>
        <p:spPr/>
        <p:txBody>
          <a:bodyPr/>
          <a:lstStyle/>
          <a:p>
            <a:r>
              <a:rPr lang="en-US" dirty="0" smtClean="0"/>
              <a:t>Safe position to talk to operator</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6" descr="Picture 15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759"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6" title="Picture of Danger sign"/>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28600" y="228600"/>
            <a:ext cx="1676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p:nvSpPr>
        <p:spPr>
          <a:xfrm>
            <a:off x="5822950" y="76200"/>
            <a:ext cx="3321050" cy="4421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en-US" altLang="en-US" dirty="0">
                <a:solidFill>
                  <a:prstClr val="black"/>
                </a:solidFill>
                <a:latin typeface="Calibri" pitchFamily="34" charset="0"/>
              </a:rPr>
              <a:t>this is a much safer place to be</a:t>
            </a:r>
          </a:p>
        </p:txBody>
      </p:sp>
      <p:sp>
        <p:nvSpPr>
          <p:cNvPr id="2" name="Title 1" hidden="1"/>
          <p:cNvSpPr>
            <a:spLocks noGrp="1"/>
          </p:cNvSpPr>
          <p:nvPr>
            <p:ph type="title"/>
          </p:nvPr>
        </p:nvSpPr>
        <p:spPr/>
        <p:txBody>
          <a:bodyPr/>
          <a:lstStyle/>
          <a:p>
            <a:r>
              <a:rPr lang="en-US" dirty="0" smtClean="0"/>
              <a:t>Safer position to talk to operator</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1629</TotalTime>
  <Words>4408</Words>
  <Application>Microsoft Office PowerPoint</Application>
  <PresentationFormat>On-screen Show (4:3)</PresentationFormat>
  <Paragraphs>416</Paragraphs>
  <Slides>67</Slides>
  <Notes>66</Notes>
  <HiddenSlides>0</HiddenSlides>
  <MMClips>1</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Office Theme</vt:lpstr>
      <vt:lpstr>Susan Harwood Training Program Grant </vt:lpstr>
      <vt:lpstr>Heavy Equipment</vt:lpstr>
      <vt:lpstr>Heavy Equipment Hazards</vt:lpstr>
      <vt:lpstr>Operator completing his daily Inspection</vt:lpstr>
      <vt:lpstr>Pulling Equipment from Service</vt:lpstr>
      <vt:lpstr>Backup Alarm disabled</vt:lpstr>
      <vt:lpstr>Signal operator before approaching</vt:lpstr>
      <vt:lpstr>Safe position to talk to operator</vt:lpstr>
      <vt:lpstr>Safer position to talk to operator</vt:lpstr>
      <vt:lpstr>Stay out of the operator’s blind spot</vt:lpstr>
      <vt:lpstr>Improper Parking</vt:lpstr>
      <vt:lpstr>Equipment Rollover</vt:lpstr>
      <vt:lpstr>Use the Operator’s Manual</vt:lpstr>
      <vt:lpstr>Untied Shoelaces</vt:lpstr>
      <vt:lpstr>Chock and Block</vt:lpstr>
      <vt:lpstr>Stay away form Powerlines</vt:lpstr>
      <vt:lpstr>Watch for low hanging powerlines</vt:lpstr>
      <vt:lpstr>Guy Wires visible</vt:lpstr>
      <vt:lpstr>Have a fire extinguisher</vt:lpstr>
      <vt:lpstr>Missing Safety Pin</vt:lpstr>
      <vt:lpstr>Using the safety Pin</vt:lpstr>
      <vt:lpstr>Unsecured Items</vt:lpstr>
      <vt:lpstr>Warning label</vt:lpstr>
      <vt:lpstr>Items that create fall hazards</vt:lpstr>
      <vt:lpstr>Loud Environments</vt:lpstr>
      <vt:lpstr>Case Study</vt:lpstr>
      <vt:lpstr>Always Remember</vt:lpstr>
      <vt:lpstr>Always Remember </vt:lpstr>
      <vt:lpstr> Always Remember</vt:lpstr>
      <vt:lpstr>Memory Check</vt:lpstr>
      <vt:lpstr>Memory Check </vt:lpstr>
      <vt:lpstr> Memory Check</vt:lpstr>
      <vt:lpstr>Memory Check  </vt:lpstr>
      <vt:lpstr>Struck-By</vt:lpstr>
      <vt:lpstr>Objectives</vt:lpstr>
      <vt:lpstr>What is a Struck-By?</vt:lpstr>
      <vt:lpstr>Struck-By Hazards</vt:lpstr>
      <vt:lpstr>Be aware of the hazards around you</vt:lpstr>
      <vt:lpstr>Struck by swinging pipe</vt:lpstr>
      <vt:lpstr>Beware of swinging chains</vt:lpstr>
      <vt:lpstr>Struck by High Pressure Lines</vt:lpstr>
      <vt:lpstr>Cables may snap</vt:lpstr>
      <vt:lpstr>Shifting Loads</vt:lpstr>
      <vt:lpstr>Where a Tag line should be used</vt:lpstr>
      <vt:lpstr>Use Tag line on the Load</vt:lpstr>
      <vt:lpstr>Case Study </vt:lpstr>
      <vt:lpstr>Always Remember   </vt:lpstr>
      <vt:lpstr>Memory Check   </vt:lpstr>
      <vt:lpstr>Caught-Between</vt:lpstr>
      <vt:lpstr>What is a Caught-Between?</vt:lpstr>
      <vt:lpstr>Caught-Between Hazards</vt:lpstr>
      <vt:lpstr>Crushing Hazards</vt:lpstr>
      <vt:lpstr>Beware of taking short cuts</vt:lpstr>
      <vt:lpstr>Hazard that could Crush workers legs</vt:lpstr>
      <vt:lpstr>Observe all Warning Signs</vt:lpstr>
      <vt:lpstr>Pinch Points</vt:lpstr>
      <vt:lpstr>Belts and Pulleys are common Pinch Points</vt:lpstr>
      <vt:lpstr>Pinching and Crushing Fingers moving pipe</vt:lpstr>
      <vt:lpstr>Using Tag lines keeps hand safe</vt:lpstr>
      <vt:lpstr>Severed fingers</vt:lpstr>
      <vt:lpstr>Do not work under a suspended load</vt:lpstr>
      <vt:lpstr>Case Study   </vt:lpstr>
      <vt:lpstr>Always Remember    </vt:lpstr>
      <vt:lpstr>Memory Check     </vt:lpstr>
      <vt:lpstr>  Memory Check</vt:lpstr>
      <vt:lpstr>Your Employer Is Responsible For</vt:lpstr>
      <vt:lpstr>You Are Responsible For</vt:lpstr>
    </vt:vector>
  </TitlesOfParts>
  <Company>WVU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Confined Space Awareness</dc:title>
  <dc:creator>CAWarnick</dc:creator>
  <cp:lastModifiedBy>Robertson, Donna - OSHA</cp:lastModifiedBy>
  <cp:revision>186</cp:revision>
  <dcterms:created xsi:type="dcterms:W3CDTF">2010-06-16T18:57:50Z</dcterms:created>
  <dcterms:modified xsi:type="dcterms:W3CDTF">2017-04-06T15:47:22Z</dcterms:modified>
</cp:coreProperties>
</file>